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1" r:id="rId2"/>
    <p:sldId id="285" r:id="rId3"/>
    <p:sldId id="297" r:id="rId4"/>
    <p:sldId id="263" r:id="rId5"/>
    <p:sldId id="264" r:id="rId6"/>
    <p:sldId id="1773" r:id="rId7"/>
    <p:sldId id="266" r:id="rId8"/>
    <p:sldId id="1774" r:id="rId9"/>
    <p:sldId id="287" r:id="rId10"/>
    <p:sldId id="296" r:id="rId11"/>
    <p:sldId id="257" r:id="rId12"/>
    <p:sldId id="289" r:id="rId13"/>
    <p:sldId id="295" r:id="rId14"/>
    <p:sldId id="1775" r:id="rId15"/>
    <p:sldId id="291"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0" autoAdjust="0"/>
    <p:restoredTop sz="94660"/>
  </p:normalViewPr>
  <p:slideViewPr>
    <p:cSldViewPr snapToGrid="0">
      <p:cViewPr varScale="1">
        <p:scale>
          <a:sx n="59" d="100"/>
          <a:sy n="59" d="100"/>
        </p:scale>
        <p:origin x="36"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94A9D-44AB-4556-9E3A-C2F68384A6A6}"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zh-CN" altLang="en-US"/>
        </a:p>
      </dgm:t>
    </dgm:pt>
    <dgm:pt modelId="{F1F9AB38-5E87-4FA2-95CC-9E26E1AACABE}">
      <dgm:prSet/>
      <dgm:spPr/>
      <dgm:t>
        <a:bodyPr/>
        <a:lstStyle/>
        <a:p>
          <a:r>
            <a:rPr lang="zh-CN" dirty="0"/>
            <a:t>（</a:t>
          </a:r>
          <a:r>
            <a:rPr lang="en-US" dirty="0"/>
            <a:t>1</a:t>
          </a:r>
          <a:r>
            <a:rPr lang="zh-CN" dirty="0"/>
            <a:t>）实践环节薄弱，学生缺乏管理经验带来理论学习困难；</a:t>
          </a:r>
        </a:p>
      </dgm:t>
    </dgm:pt>
    <dgm:pt modelId="{DE3509FA-6751-46BA-9494-5F27EA23B348}" type="parTrans" cxnId="{2129C034-AAFD-485E-A196-8C2511247CB9}">
      <dgm:prSet/>
      <dgm:spPr/>
      <dgm:t>
        <a:bodyPr/>
        <a:lstStyle/>
        <a:p>
          <a:endParaRPr lang="zh-CN" altLang="en-US"/>
        </a:p>
      </dgm:t>
    </dgm:pt>
    <dgm:pt modelId="{72A6F6FB-272C-4D01-A776-4CB03F5BF167}" type="sibTrans" cxnId="{2129C034-AAFD-485E-A196-8C2511247CB9}">
      <dgm:prSet/>
      <dgm:spPr/>
      <dgm:t>
        <a:bodyPr/>
        <a:lstStyle/>
        <a:p>
          <a:endParaRPr lang="zh-CN" altLang="en-US"/>
        </a:p>
      </dgm:t>
    </dgm:pt>
    <dgm:pt modelId="{9BA84BBF-526C-43FC-B30A-5399442DE5B8}">
      <dgm:prSet/>
      <dgm:spPr/>
      <dgm:t>
        <a:bodyPr/>
        <a:lstStyle/>
        <a:p>
          <a:r>
            <a:rPr lang="zh-CN" dirty="0"/>
            <a:t>（</a:t>
          </a:r>
          <a:r>
            <a:rPr lang="en-US" dirty="0"/>
            <a:t>2</a:t>
          </a:r>
          <a:r>
            <a:rPr lang="zh-CN" dirty="0"/>
            <a:t>）学校与社会协同不足，难以实现对学生管理能力和素养的锻炼；</a:t>
          </a:r>
        </a:p>
      </dgm:t>
    </dgm:pt>
    <dgm:pt modelId="{896C272B-EDCC-4D14-9645-2C22F142B8FA}" type="parTrans" cxnId="{0B913DCA-5CAF-4FE8-910E-EAA6FAE9165F}">
      <dgm:prSet/>
      <dgm:spPr/>
      <dgm:t>
        <a:bodyPr/>
        <a:lstStyle/>
        <a:p>
          <a:endParaRPr lang="zh-CN" altLang="en-US"/>
        </a:p>
      </dgm:t>
    </dgm:pt>
    <dgm:pt modelId="{664BFA4A-9285-47DB-A54D-2CCC668CE7E6}" type="sibTrans" cxnId="{0B913DCA-5CAF-4FE8-910E-EAA6FAE9165F}">
      <dgm:prSet/>
      <dgm:spPr/>
      <dgm:t>
        <a:bodyPr/>
        <a:lstStyle/>
        <a:p>
          <a:endParaRPr lang="zh-CN" altLang="en-US"/>
        </a:p>
      </dgm:t>
    </dgm:pt>
    <dgm:pt modelId="{C1EACA02-BD96-4B3B-9133-8CC3B694DA17}">
      <dgm:prSet/>
      <dgm:spPr/>
      <dgm:t>
        <a:bodyPr/>
        <a:lstStyle/>
        <a:p>
          <a:r>
            <a:rPr lang="zh-CN" dirty="0"/>
            <a:t>（</a:t>
          </a:r>
          <a:r>
            <a:rPr lang="en-US" dirty="0"/>
            <a:t>3</a:t>
          </a:r>
          <a:r>
            <a:rPr lang="zh-CN" dirty="0"/>
            <a:t>）</a:t>
          </a:r>
          <a:r>
            <a:rPr lang="en-US" dirty="0"/>
            <a:t>“</a:t>
          </a:r>
          <a:r>
            <a:rPr lang="zh-CN" dirty="0"/>
            <a:t>专业课程</a:t>
          </a:r>
          <a:r>
            <a:rPr lang="en-US" dirty="0"/>
            <a:t>”</a:t>
          </a:r>
          <a:r>
            <a:rPr lang="zh-CN" dirty="0"/>
            <a:t>第一课堂与</a:t>
          </a:r>
          <a:r>
            <a:rPr lang="en-US" dirty="0"/>
            <a:t>“</a:t>
          </a:r>
          <a:r>
            <a:rPr lang="zh-CN" dirty="0"/>
            <a:t>实践育人</a:t>
          </a:r>
          <a:r>
            <a:rPr lang="en-US" dirty="0"/>
            <a:t>”</a:t>
          </a:r>
          <a:r>
            <a:rPr lang="zh-CN" dirty="0"/>
            <a:t>第二课堂的衔接：培养学生运用第一课堂知识针对性解决实际问题并增强研究创新能力、培养社会责任感及使命感。</a:t>
          </a:r>
        </a:p>
      </dgm:t>
    </dgm:pt>
    <dgm:pt modelId="{505A818E-9AFB-4BE3-8F0D-575E2DF03B41}" type="parTrans" cxnId="{91112D3D-FA53-4E6E-B58C-DBCE2C206511}">
      <dgm:prSet/>
      <dgm:spPr/>
      <dgm:t>
        <a:bodyPr/>
        <a:lstStyle/>
        <a:p>
          <a:endParaRPr lang="zh-CN" altLang="en-US"/>
        </a:p>
      </dgm:t>
    </dgm:pt>
    <dgm:pt modelId="{3348A8D7-A430-47BF-AC5B-D3467F447ED6}" type="sibTrans" cxnId="{91112D3D-FA53-4E6E-B58C-DBCE2C206511}">
      <dgm:prSet/>
      <dgm:spPr/>
      <dgm:t>
        <a:bodyPr/>
        <a:lstStyle/>
        <a:p>
          <a:endParaRPr lang="zh-CN" altLang="en-US"/>
        </a:p>
      </dgm:t>
    </dgm:pt>
    <dgm:pt modelId="{8D26E5D1-E63E-4748-B04E-AF20C67F1F84}" type="pres">
      <dgm:prSet presAssocID="{CE994A9D-44AB-4556-9E3A-C2F68384A6A6}" presName="Name0" presStyleCnt="0">
        <dgm:presLayoutVars>
          <dgm:chMax val="7"/>
          <dgm:dir/>
          <dgm:animLvl val="lvl"/>
          <dgm:resizeHandles val="exact"/>
        </dgm:presLayoutVars>
      </dgm:prSet>
      <dgm:spPr/>
    </dgm:pt>
    <dgm:pt modelId="{ACF78EC6-6292-458B-B829-EFF3082D7AEF}" type="pres">
      <dgm:prSet presAssocID="{F1F9AB38-5E87-4FA2-95CC-9E26E1AACABE}" presName="circle1" presStyleLbl="node1" presStyleIdx="0" presStyleCnt="3"/>
      <dgm:spPr/>
    </dgm:pt>
    <dgm:pt modelId="{6128414C-26F0-483B-A12C-1447D644B7CC}" type="pres">
      <dgm:prSet presAssocID="{F1F9AB38-5E87-4FA2-95CC-9E26E1AACABE}" presName="space" presStyleCnt="0"/>
      <dgm:spPr/>
    </dgm:pt>
    <dgm:pt modelId="{72D746B0-7A8C-495A-9396-9CD7D564C8AD}" type="pres">
      <dgm:prSet presAssocID="{F1F9AB38-5E87-4FA2-95CC-9E26E1AACABE}" presName="rect1" presStyleLbl="alignAcc1" presStyleIdx="0" presStyleCnt="3"/>
      <dgm:spPr/>
    </dgm:pt>
    <dgm:pt modelId="{174D5C4D-0896-44CD-84B1-AD7A219254DA}" type="pres">
      <dgm:prSet presAssocID="{9BA84BBF-526C-43FC-B30A-5399442DE5B8}" presName="vertSpace2" presStyleLbl="node1" presStyleIdx="0" presStyleCnt="3"/>
      <dgm:spPr/>
    </dgm:pt>
    <dgm:pt modelId="{EF4543D7-4E88-418E-B484-692C7E2A226A}" type="pres">
      <dgm:prSet presAssocID="{9BA84BBF-526C-43FC-B30A-5399442DE5B8}" presName="circle2" presStyleLbl="node1" presStyleIdx="1" presStyleCnt="3"/>
      <dgm:spPr/>
    </dgm:pt>
    <dgm:pt modelId="{7AD644E8-D3E3-4127-8CA2-2AA23D06CBD7}" type="pres">
      <dgm:prSet presAssocID="{9BA84BBF-526C-43FC-B30A-5399442DE5B8}" presName="rect2" presStyleLbl="alignAcc1" presStyleIdx="1" presStyleCnt="3"/>
      <dgm:spPr/>
    </dgm:pt>
    <dgm:pt modelId="{F8750F00-F593-4903-8179-BECF08038200}" type="pres">
      <dgm:prSet presAssocID="{C1EACA02-BD96-4B3B-9133-8CC3B694DA17}" presName="vertSpace3" presStyleLbl="node1" presStyleIdx="1" presStyleCnt="3"/>
      <dgm:spPr/>
    </dgm:pt>
    <dgm:pt modelId="{965B1281-A4A9-42A1-AA8C-E3413086903C}" type="pres">
      <dgm:prSet presAssocID="{C1EACA02-BD96-4B3B-9133-8CC3B694DA17}" presName="circle3" presStyleLbl="node1" presStyleIdx="2" presStyleCnt="3"/>
      <dgm:spPr/>
    </dgm:pt>
    <dgm:pt modelId="{37FA07EC-FB94-457D-8433-D1DE6498CE1F}" type="pres">
      <dgm:prSet presAssocID="{C1EACA02-BD96-4B3B-9133-8CC3B694DA17}" presName="rect3" presStyleLbl="alignAcc1" presStyleIdx="2" presStyleCnt="3"/>
      <dgm:spPr/>
    </dgm:pt>
    <dgm:pt modelId="{DD4BBAAC-704C-4316-98C3-C708D13F1277}" type="pres">
      <dgm:prSet presAssocID="{F1F9AB38-5E87-4FA2-95CC-9E26E1AACABE}" presName="rect1ParTxNoCh" presStyleLbl="alignAcc1" presStyleIdx="2" presStyleCnt="3">
        <dgm:presLayoutVars>
          <dgm:chMax val="1"/>
          <dgm:bulletEnabled val="1"/>
        </dgm:presLayoutVars>
      </dgm:prSet>
      <dgm:spPr/>
    </dgm:pt>
    <dgm:pt modelId="{A485135D-CE8C-4E8C-8D38-8B225BCBA62E}" type="pres">
      <dgm:prSet presAssocID="{9BA84BBF-526C-43FC-B30A-5399442DE5B8}" presName="rect2ParTxNoCh" presStyleLbl="alignAcc1" presStyleIdx="2" presStyleCnt="3">
        <dgm:presLayoutVars>
          <dgm:chMax val="1"/>
          <dgm:bulletEnabled val="1"/>
        </dgm:presLayoutVars>
      </dgm:prSet>
      <dgm:spPr/>
    </dgm:pt>
    <dgm:pt modelId="{6E8D21B8-A90D-460C-AEFA-794001C2526E}" type="pres">
      <dgm:prSet presAssocID="{C1EACA02-BD96-4B3B-9133-8CC3B694DA17}" presName="rect3ParTxNoCh" presStyleLbl="alignAcc1" presStyleIdx="2" presStyleCnt="3">
        <dgm:presLayoutVars>
          <dgm:chMax val="1"/>
          <dgm:bulletEnabled val="1"/>
        </dgm:presLayoutVars>
      </dgm:prSet>
      <dgm:spPr/>
    </dgm:pt>
  </dgm:ptLst>
  <dgm:cxnLst>
    <dgm:cxn modelId="{019A3600-748B-4350-9769-70D1F2CCB0A2}" type="presOf" srcId="{C1EACA02-BD96-4B3B-9133-8CC3B694DA17}" destId="{37FA07EC-FB94-457D-8433-D1DE6498CE1F}" srcOrd="0" destOrd="0" presId="urn:microsoft.com/office/officeart/2005/8/layout/target3"/>
    <dgm:cxn modelId="{816C2A05-5817-49E1-B0A3-91FB265B7051}" type="presOf" srcId="{9BA84BBF-526C-43FC-B30A-5399442DE5B8}" destId="{7AD644E8-D3E3-4127-8CA2-2AA23D06CBD7}" srcOrd="0" destOrd="0" presId="urn:microsoft.com/office/officeart/2005/8/layout/target3"/>
    <dgm:cxn modelId="{1DDC1A0C-6918-4CB1-8E24-D56B7B19906A}" type="presOf" srcId="{C1EACA02-BD96-4B3B-9133-8CC3B694DA17}" destId="{6E8D21B8-A90D-460C-AEFA-794001C2526E}" srcOrd="1" destOrd="0" presId="urn:microsoft.com/office/officeart/2005/8/layout/target3"/>
    <dgm:cxn modelId="{2129C034-AAFD-485E-A196-8C2511247CB9}" srcId="{CE994A9D-44AB-4556-9E3A-C2F68384A6A6}" destId="{F1F9AB38-5E87-4FA2-95CC-9E26E1AACABE}" srcOrd="0" destOrd="0" parTransId="{DE3509FA-6751-46BA-9494-5F27EA23B348}" sibTransId="{72A6F6FB-272C-4D01-A776-4CB03F5BF167}"/>
    <dgm:cxn modelId="{91112D3D-FA53-4E6E-B58C-DBCE2C206511}" srcId="{CE994A9D-44AB-4556-9E3A-C2F68384A6A6}" destId="{C1EACA02-BD96-4B3B-9133-8CC3B694DA17}" srcOrd="2" destOrd="0" parTransId="{505A818E-9AFB-4BE3-8F0D-575E2DF03B41}" sibTransId="{3348A8D7-A430-47BF-AC5B-D3467F447ED6}"/>
    <dgm:cxn modelId="{08440645-9391-4B42-8A7B-DCDAEE6191FC}" type="presOf" srcId="{F1F9AB38-5E87-4FA2-95CC-9E26E1AACABE}" destId="{DD4BBAAC-704C-4316-98C3-C708D13F1277}" srcOrd="1" destOrd="0" presId="urn:microsoft.com/office/officeart/2005/8/layout/target3"/>
    <dgm:cxn modelId="{822F4646-0E1E-400B-9AFD-4A436D61C5AD}" type="presOf" srcId="{F1F9AB38-5E87-4FA2-95CC-9E26E1AACABE}" destId="{72D746B0-7A8C-495A-9396-9CD7D564C8AD}" srcOrd="0" destOrd="0" presId="urn:microsoft.com/office/officeart/2005/8/layout/target3"/>
    <dgm:cxn modelId="{DC2C9A69-F655-4AC5-B1CF-76D07C5FDDB9}" type="presOf" srcId="{9BA84BBF-526C-43FC-B30A-5399442DE5B8}" destId="{A485135D-CE8C-4E8C-8D38-8B225BCBA62E}" srcOrd="1" destOrd="0" presId="urn:microsoft.com/office/officeart/2005/8/layout/target3"/>
    <dgm:cxn modelId="{EA2BEB9C-F388-4BA1-B2A3-A832141E3BF8}" type="presOf" srcId="{CE994A9D-44AB-4556-9E3A-C2F68384A6A6}" destId="{8D26E5D1-E63E-4748-B04E-AF20C67F1F84}" srcOrd="0" destOrd="0" presId="urn:microsoft.com/office/officeart/2005/8/layout/target3"/>
    <dgm:cxn modelId="{0B913DCA-5CAF-4FE8-910E-EAA6FAE9165F}" srcId="{CE994A9D-44AB-4556-9E3A-C2F68384A6A6}" destId="{9BA84BBF-526C-43FC-B30A-5399442DE5B8}" srcOrd="1" destOrd="0" parTransId="{896C272B-EDCC-4D14-9645-2C22F142B8FA}" sibTransId="{664BFA4A-9285-47DB-A54D-2CCC668CE7E6}"/>
    <dgm:cxn modelId="{41B93241-2925-4826-BF88-5B3B8A67D0B1}" type="presParOf" srcId="{8D26E5D1-E63E-4748-B04E-AF20C67F1F84}" destId="{ACF78EC6-6292-458B-B829-EFF3082D7AEF}" srcOrd="0" destOrd="0" presId="urn:microsoft.com/office/officeart/2005/8/layout/target3"/>
    <dgm:cxn modelId="{B401F390-FEF7-435E-B107-D239A5D2A637}" type="presParOf" srcId="{8D26E5D1-E63E-4748-B04E-AF20C67F1F84}" destId="{6128414C-26F0-483B-A12C-1447D644B7CC}" srcOrd="1" destOrd="0" presId="urn:microsoft.com/office/officeart/2005/8/layout/target3"/>
    <dgm:cxn modelId="{4DF1E861-A6B3-4ADB-8DF8-CDADBB9BDFA3}" type="presParOf" srcId="{8D26E5D1-E63E-4748-B04E-AF20C67F1F84}" destId="{72D746B0-7A8C-495A-9396-9CD7D564C8AD}" srcOrd="2" destOrd="0" presId="urn:microsoft.com/office/officeart/2005/8/layout/target3"/>
    <dgm:cxn modelId="{6D7C17EB-ACE6-4939-B85A-62EE74376347}" type="presParOf" srcId="{8D26E5D1-E63E-4748-B04E-AF20C67F1F84}" destId="{174D5C4D-0896-44CD-84B1-AD7A219254DA}" srcOrd="3" destOrd="0" presId="urn:microsoft.com/office/officeart/2005/8/layout/target3"/>
    <dgm:cxn modelId="{3113749C-3D63-401B-88EB-4B67A487ECAA}" type="presParOf" srcId="{8D26E5D1-E63E-4748-B04E-AF20C67F1F84}" destId="{EF4543D7-4E88-418E-B484-692C7E2A226A}" srcOrd="4" destOrd="0" presId="urn:microsoft.com/office/officeart/2005/8/layout/target3"/>
    <dgm:cxn modelId="{739AF7BD-EFF2-4B73-BFEB-59A0CE2DA7F2}" type="presParOf" srcId="{8D26E5D1-E63E-4748-B04E-AF20C67F1F84}" destId="{7AD644E8-D3E3-4127-8CA2-2AA23D06CBD7}" srcOrd="5" destOrd="0" presId="urn:microsoft.com/office/officeart/2005/8/layout/target3"/>
    <dgm:cxn modelId="{16E51AAA-015F-42D1-877B-32DE3EE6FE44}" type="presParOf" srcId="{8D26E5D1-E63E-4748-B04E-AF20C67F1F84}" destId="{F8750F00-F593-4903-8179-BECF08038200}" srcOrd="6" destOrd="0" presId="urn:microsoft.com/office/officeart/2005/8/layout/target3"/>
    <dgm:cxn modelId="{71AFF157-9B1C-41CE-A896-825AEE8D183B}" type="presParOf" srcId="{8D26E5D1-E63E-4748-B04E-AF20C67F1F84}" destId="{965B1281-A4A9-42A1-AA8C-E3413086903C}" srcOrd="7" destOrd="0" presId="urn:microsoft.com/office/officeart/2005/8/layout/target3"/>
    <dgm:cxn modelId="{C90208DF-67AF-42BE-80CE-06EF3E9A9934}" type="presParOf" srcId="{8D26E5D1-E63E-4748-B04E-AF20C67F1F84}" destId="{37FA07EC-FB94-457D-8433-D1DE6498CE1F}" srcOrd="8" destOrd="0" presId="urn:microsoft.com/office/officeart/2005/8/layout/target3"/>
    <dgm:cxn modelId="{D69CBD8A-081D-4050-A1DA-2FA95508E8E2}" type="presParOf" srcId="{8D26E5D1-E63E-4748-B04E-AF20C67F1F84}" destId="{DD4BBAAC-704C-4316-98C3-C708D13F1277}" srcOrd="9" destOrd="0" presId="urn:microsoft.com/office/officeart/2005/8/layout/target3"/>
    <dgm:cxn modelId="{66DB5219-1ECF-4D74-B3B9-B6926EB58EDD}" type="presParOf" srcId="{8D26E5D1-E63E-4748-B04E-AF20C67F1F84}" destId="{A485135D-CE8C-4E8C-8D38-8B225BCBA62E}" srcOrd="10" destOrd="0" presId="urn:microsoft.com/office/officeart/2005/8/layout/target3"/>
    <dgm:cxn modelId="{7FBAF9A6-1895-4FA0-8D61-A27AE520FCA9}" type="presParOf" srcId="{8D26E5D1-E63E-4748-B04E-AF20C67F1F84}" destId="{6E8D21B8-A90D-460C-AEFA-794001C2526E}"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78EC6-6292-458B-B829-EFF3082D7AEF}">
      <dsp:nvSpPr>
        <dsp:cNvPr id="0" name=""/>
        <dsp:cNvSpPr/>
      </dsp:nvSpPr>
      <dsp:spPr>
        <a:xfrm>
          <a:off x="0" y="0"/>
          <a:ext cx="4525963" cy="45259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746B0-7A8C-495A-9396-9CD7D564C8AD}">
      <dsp:nvSpPr>
        <dsp:cNvPr id="0" name=""/>
        <dsp:cNvSpPr/>
      </dsp:nvSpPr>
      <dsp:spPr>
        <a:xfrm>
          <a:off x="2262981" y="0"/>
          <a:ext cx="5966618" cy="45259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sz="2000" kern="1200" dirty="0"/>
            <a:t>（</a:t>
          </a:r>
          <a:r>
            <a:rPr lang="en-US" sz="2000" kern="1200" dirty="0"/>
            <a:t>1</a:t>
          </a:r>
          <a:r>
            <a:rPr lang="zh-CN" sz="2000" kern="1200" dirty="0"/>
            <a:t>）实践环节薄弱，学生缺乏管理经验带来理论学习困难；</a:t>
          </a:r>
        </a:p>
      </dsp:txBody>
      <dsp:txXfrm>
        <a:off x="2262981" y="0"/>
        <a:ext cx="5966618" cy="1357791"/>
      </dsp:txXfrm>
    </dsp:sp>
    <dsp:sp modelId="{EF4543D7-4E88-418E-B484-692C7E2A226A}">
      <dsp:nvSpPr>
        <dsp:cNvPr id="0" name=""/>
        <dsp:cNvSpPr/>
      </dsp:nvSpPr>
      <dsp:spPr>
        <a:xfrm>
          <a:off x="792044" y="1357791"/>
          <a:ext cx="2941873" cy="294187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D644E8-D3E3-4127-8CA2-2AA23D06CBD7}">
      <dsp:nvSpPr>
        <dsp:cNvPr id="0" name=""/>
        <dsp:cNvSpPr/>
      </dsp:nvSpPr>
      <dsp:spPr>
        <a:xfrm>
          <a:off x="2262981" y="1357791"/>
          <a:ext cx="5966618" cy="294187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sz="2000" kern="1200" dirty="0"/>
            <a:t>（</a:t>
          </a:r>
          <a:r>
            <a:rPr lang="en-US" sz="2000" kern="1200" dirty="0"/>
            <a:t>2</a:t>
          </a:r>
          <a:r>
            <a:rPr lang="zh-CN" sz="2000" kern="1200" dirty="0"/>
            <a:t>）学校与社会协同不足，难以实现对学生管理能力和素养的锻炼；</a:t>
          </a:r>
        </a:p>
      </dsp:txBody>
      <dsp:txXfrm>
        <a:off x="2262981" y="1357791"/>
        <a:ext cx="5966618" cy="1357787"/>
      </dsp:txXfrm>
    </dsp:sp>
    <dsp:sp modelId="{965B1281-A4A9-42A1-AA8C-E3413086903C}">
      <dsp:nvSpPr>
        <dsp:cNvPr id="0" name=""/>
        <dsp:cNvSpPr/>
      </dsp:nvSpPr>
      <dsp:spPr>
        <a:xfrm>
          <a:off x="1584087" y="2715579"/>
          <a:ext cx="1357787" cy="135778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FA07EC-FB94-457D-8433-D1DE6498CE1F}">
      <dsp:nvSpPr>
        <dsp:cNvPr id="0" name=""/>
        <dsp:cNvSpPr/>
      </dsp:nvSpPr>
      <dsp:spPr>
        <a:xfrm>
          <a:off x="2262981" y="2715579"/>
          <a:ext cx="5966618" cy="135778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sz="2000" kern="1200" dirty="0"/>
            <a:t>（</a:t>
          </a:r>
          <a:r>
            <a:rPr lang="en-US" sz="2000" kern="1200" dirty="0"/>
            <a:t>3</a:t>
          </a:r>
          <a:r>
            <a:rPr lang="zh-CN" sz="2000" kern="1200" dirty="0"/>
            <a:t>）</a:t>
          </a:r>
          <a:r>
            <a:rPr lang="en-US" sz="2000" kern="1200" dirty="0"/>
            <a:t>“</a:t>
          </a:r>
          <a:r>
            <a:rPr lang="zh-CN" sz="2000" kern="1200" dirty="0"/>
            <a:t>专业课程</a:t>
          </a:r>
          <a:r>
            <a:rPr lang="en-US" sz="2000" kern="1200" dirty="0"/>
            <a:t>”</a:t>
          </a:r>
          <a:r>
            <a:rPr lang="zh-CN" sz="2000" kern="1200" dirty="0"/>
            <a:t>第一课堂与</a:t>
          </a:r>
          <a:r>
            <a:rPr lang="en-US" sz="2000" kern="1200" dirty="0"/>
            <a:t>“</a:t>
          </a:r>
          <a:r>
            <a:rPr lang="zh-CN" sz="2000" kern="1200" dirty="0"/>
            <a:t>实践育人</a:t>
          </a:r>
          <a:r>
            <a:rPr lang="en-US" sz="2000" kern="1200" dirty="0"/>
            <a:t>”</a:t>
          </a:r>
          <a:r>
            <a:rPr lang="zh-CN" sz="2000" kern="1200" dirty="0"/>
            <a:t>第二课堂的衔接：培养学生运用第一课堂知识针对性解决实际问题并增强研究创新能力、培养社会责任感及使命感。</a:t>
          </a:r>
        </a:p>
      </dsp:txBody>
      <dsp:txXfrm>
        <a:off x="2262981" y="2715579"/>
        <a:ext cx="5966618" cy="135778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70481-6CD8-4ED0-8B82-2532725C7E04}" type="datetimeFigureOut">
              <a:rPr lang="zh-CN" altLang="en-US" smtClean="0"/>
              <a:t>2024/2/20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62BFB-F78C-4D56-805E-08CF94D8D50E}" type="slidenum">
              <a:rPr lang="zh-CN" altLang="en-US" smtClean="0"/>
              <a:t>‹#›</a:t>
            </a:fld>
            <a:endParaRPr lang="zh-CN" altLang="en-US"/>
          </a:p>
        </p:txBody>
      </p:sp>
    </p:spTree>
    <p:extLst>
      <p:ext uri="{BB962C8B-B14F-4D97-AF65-F5344CB8AC3E}">
        <p14:creationId xmlns:p14="http://schemas.microsoft.com/office/powerpoint/2010/main" val="147264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a:t>
            </a:fld>
            <a:endParaRPr lang="zh-CN" altLang="en-US"/>
          </a:p>
        </p:txBody>
      </p:sp>
    </p:spTree>
    <p:extLst>
      <p:ext uri="{BB962C8B-B14F-4D97-AF65-F5344CB8AC3E}">
        <p14:creationId xmlns:p14="http://schemas.microsoft.com/office/powerpoint/2010/main" val="54939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EA2D3B-154B-A321-C94B-12419F54D7B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5F26CB7-A406-16DE-5B1E-5BDF5D4EB5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B059D47-38C7-B54E-6A8F-C387CC82F653}"/>
              </a:ext>
            </a:extLst>
          </p:cNvPr>
          <p:cNvSpPr>
            <a:spLocks noGrp="1"/>
          </p:cNvSpPr>
          <p:nvPr>
            <p:ph type="dt" sz="half" idx="10"/>
          </p:nvPr>
        </p:nvSpPr>
        <p:spPr/>
        <p:txBody>
          <a:bodyPr/>
          <a:lstStyle/>
          <a:p>
            <a:fld id="{C92FF2F2-89EB-4A29-A815-874AA8D33D06}" type="datetimeFigureOut">
              <a:rPr lang="zh-CN" altLang="en-US" smtClean="0"/>
              <a:t>2024/2/20</a:t>
            </a:fld>
            <a:endParaRPr lang="zh-CN" altLang="en-US"/>
          </a:p>
        </p:txBody>
      </p:sp>
      <p:sp>
        <p:nvSpPr>
          <p:cNvPr id="5" name="页脚占位符 4">
            <a:extLst>
              <a:ext uri="{FF2B5EF4-FFF2-40B4-BE49-F238E27FC236}">
                <a16:creationId xmlns:a16="http://schemas.microsoft.com/office/drawing/2014/main" id="{5A907792-B1B5-F3FE-42C1-5D43AFFB54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3970CCE-3740-8BC5-5A2D-6679A48B285A}"/>
              </a:ext>
            </a:extLst>
          </p:cNvPr>
          <p:cNvSpPr>
            <a:spLocks noGrp="1"/>
          </p:cNvSpPr>
          <p:nvPr>
            <p:ph type="sldNum" sz="quarter" idx="12"/>
          </p:nvPr>
        </p:nvSpPr>
        <p:spPr/>
        <p:txBody>
          <a:bodyPr/>
          <a:lstStyle/>
          <a:p>
            <a:fld id="{F3F9145F-1BD7-4F33-AD00-B2669BFD7177}" type="slidenum">
              <a:rPr lang="zh-CN" altLang="en-US" smtClean="0"/>
              <a:t>‹#›</a:t>
            </a:fld>
            <a:endParaRPr lang="zh-CN" altLang="en-US"/>
          </a:p>
        </p:txBody>
      </p:sp>
    </p:spTree>
    <p:extLst>
      <p:ext uri="{BB962C8B-B14F-4D97-AF65-F5344CB8AC3E}">
        <p14:creationId xmlns:p14="http://schemas.microsoft.com/office/powerpoint/2010/main" val="223764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7AE5EF-9617-645C-A58D-C5D48FCC359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D316958-D747-39F1-82D1-3E498E85B24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3CA7B7-A1F3-5EB0-E2EC-8FB02C038190}"/>
              </a:ext>
            </a:extLst>
          </p:cNvPr>
          <p:cNvSpPr>
            <a:spLocks noGrp="1"/>
          </p:cNvSpPr>
          <p:nvPr>
            <p:ph type="dt" sz="half" idx="10"/>
          </p:nvPr>
        </p:nvSpPr>
        <p:spPr/>
        <p:txBody>
          <a:bodyPr/>
          <a:lstStyle/>
          <a:p>
            <a:fld id="{C92FF2F2-89EB-4A29-A815-874AA8D33D06}" type="datetimeFigureOut">
              <a:rPr lang="zh-CN" altLang="en-US" smtClean="0"/>
              <a:t>2024/2/20</a:t>
            </a:fld>
            <a:endParaRPr lang="zh-CN" altLang="en-US"/>
          </a:p>
        </p:txBody>
      </p:sp>
      <p:sp>
        <p:nvSpPr>
          <p:cNvPr id="5" name="页脚占位符 4">
            <a:extLst>
              <a:ext uri="{FF2B5EF4-FFF2-40B4-BE49-F238E27FC236}">
                <a16:creationId xmlns:a16="http://schemas.microsoft.com/office/drawing/2014/main" id="{B3E00705-9E43-B033-B6F3-0040366874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71F5482-94E4-0DE3-5086-E03F19976BDD}"/>
              </a:ext>
            </a:extLst>
          </p:cNvPr>
          <p:cNvSpPr>
            <a:spLocks noGrp="1"/>
          </p:cNvSpPr>
          <p:nvPr>
            <p:ph type="sldNum" sz="quarter" idx="12"/>
          </p:nvPr>
        </p:nvSpPr>
        <p:spPr/>
        <p:txBody>
          <a:bodyPr/>
          <a:lstStyle/>
          <a:p>
            <a:fld id="{F3F9145F-1BD7-4F33-AD00-B2669BFD7177}" type="slidenum">
              <a:rPr lang="zh-CN" altLang="en-US" smtClean="0"/>
              <a:t>‹#›</a:t>
            </a:fld>
            <a:endParaRPr lang="zh-CN" altLang="en-US"/>
          </a:p>
        </p:txBody>
      </p:sp>
    </p:spTree>
    <p:extLst>
      <p:ext uri="{BB962C8B-B14F-4D97-AF65-F5344CB8AC3E}">
        <p14:creationId xmlns:p14="http://schemas.microsoft.com/office/powerpoint/2010/main" val="82255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DD7E7C-8179-900B-E464-6B38E334BEE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78F424A-DF62-A67E-A774-A5E11F7F31A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58BF1CB-E61C-C380-EC32-3EE59595DAE0}"/>
              </a:ext>
            </a:extLst>
          </p:cNvPr>
          <p:cNvSpPr>
            <a:spLocks noGrp="1"/>
          </p:cNvSpPr>
          <p:nvPr>
            <p:ph type="dt" sz="half" idx="10"/>
          </p:nvPr>
        </p:nvSpPr>
        <p:spPr/>
        <p:txBody>
          <a:bodyPr/>
          <a:lstStyle/>
          <a:p>
            <a:fld id="{C92FF2F2-89EB-4A29-A815-874AA8D33D06}" type="datetimeFigureOut">
              <a:rPr lang="zh-CN" altLang="en-US" smtClean="0"/>
              <a:t>2024/2/20</a:t>
            </a:fld>
            <a:endParaRPr lang="zh-CN" altLang="en-US"/>
          </a:p>
        </p:txBody>
      </p:sp>
      <p:sp>
        <p:nvSpPr>
          <p:cNvPr id="5" name="页脚占位符 4">
            <a:extLst>
              <a:ext uri="{FF2B5EF4-FFF2-40B4-BE49-F238E27FC236}">
                <a16:creationId xmlns:a16="http://schemas.microsoft.com/office/drawing/2014/main" id="{918CC119-B81E-A55A-0886-02C772418C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98FC86F-52B2-B061-742B-4C92E04CFC80}"/>
              </a:ext>
            </a:extLst>
          </p:cNvPr>
          <p:cNvSpPr>
            <a:spLocks noGrp="1"/>
          </p:cNvSpPr>
          <p:nvPr>
            <p:ph type="sldNum" sz="quarter" idx="12"/>
          </p:nvPr>
        </p:nvSpPr>
        <p:spPr/>
        <p:txBody>
          <a:bodyPr/>
          <a:lstStyle/>
          <a:p>
            <a:fld id="{F3F9145F-1BD7-4F33-AD00-B2669BFD7177}" type="slidenum">
              <a:rPr lang="zh-CN" altLang="en-US" smtClean="0"/>
              <a:t>‹#›</a:t>
            </a:fld>
            <a:endParaRPr lang="zh-CN" altLang="en-US"/>
          </a:p>
        </p:txBody>
      </p:sp>
    </p:spTree>
    <p:extLst>
      <p:ext uri="{BB962C8B-B14F-4D97-AF65-F5344CB8AC3E}">
        <p14:creationId xmlns:p14="http://schemas.microsoft.com/office/powerpoint/2010/main" val="1189190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2416144-EF6D-40D4-A5E7-4186A879A4AF}" type="datetimeFigureOut">
              <a:rPr lang="zh-CN" altLang="en-US" smtClean="0"/>
              <a:t>2024/2/20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5DD524-664C-4773-B70C-2926D2725B72}" type="slidenum">
              <a:rPr lang="zh-CN" altLang="en-US" smtClean="0"/>
              <a:t>‹#›</a:t>
            </a:fld>
            <a:endParaRPr lang="zh-CN" altLang="en-US"/>
          </a:p>
        </p:txBody>
      </p:sp>
    </p:spTree>
    <p:extLst>
      <p:ext uri="{BB962C8B-B14F-4D97-AF65-F5344CB8AC3E}">
        <p14:creationId xmlns:p14="http://schemas.microsoft.com/office/powerpoint/2010/main" val="1751221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6CFAEC-A0CE-04ED-B4EF-F42528923CE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32E7FF-4BAB-1E9C-423C-BF7CCEEF70E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325BAF5-8401-3C3B-95E3-32E6A1B926FE}"/>
              </a:ext>
            </a:extLst>
          </p:cNvPr>
          <p:cNvSpPr>
            <a:spLocks noGrp="1"/>
          </p:cNvSpPr>
          <p:nvPr>
            <p:ph type="dt" sz="half" idx="10"/>
          </p:nvPr>
        </p:nvSpPr>
        <p:spPr/>
        <p:txBody>
          <a:bodyPr/>
          <a:lstStyle/>
          <a:p>
            <a:fld id="{C92FF2F2-89EB-4A29-A815-874AA8D33D06}" type="datetimeFigureOut">
              <a:rPr lang="zh-CN" altLang="en-US" smtClean="0"/>
              <a:t>2024/2/20</a:t>
            </a:fld>
            <a:endParaRPr lang="zh-CN" altLang="en-US"/>
          </a:p>
        </p:txBody>
      </p:sp>
      <p:sp>
        <p:nvSpPr>
          <p:cNvPr id="5" name="页脚占位符 4">
            <a:extLst>
              <a:ext uri="{FF2B5EF4-FFF2-40B4-BE49-F238E27FC236}">
                <a16:creationId xmlns:a16="http://schemas.microsoft.com/office/drawing/2014/main" id="{2C4B694A-0A0F-64BE-E5EE-86A271E37DE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0DBF1B-1A64-BBD5-93D7-EB09CEADAED6}"/>
              </a:ext>
            </a:extLst>
          </p:cNvPr>
          <p:cNvSpPr>
            <a:spLocks noGrp="1"/>
          </p:cNvSpPr>
          <p:nvPr>
            <p:ph type="sldNum" sz="quarter" idx="12"/>
          </p:nvPr>
        </p:nvSpPr>
        <p:spPr/>
        <p:txBody>
          <a:bodyPr/>
          <a:lstStyle/>
          <a:p>
            <a:fld id="{F3F9145F-1BD7-4F33-AD00-B2669BFD7177}" type="slidenum">
              <a:rPr lang="zh-CN" altLang="en-US" smtClean="0"/>
              <a:t>‹#›</a:t>
            </a:fld>
            <a:endParaRPr lang="zh-CN" altLang="en-US"/>
          </a:p>
        </p:txBody>
      </p:sp>
    </p:spTree>
    <p:extLst>
      <p:ext uri="{BB962C8B-B14F-4D97-AF65-F5344CB8AC3E}">
        <p14:creationId xmlns:p14="http://schemas.microsoft.com/office/powerpoint/2010/main" val="199594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7C9AE8-4F62-6142-1C83-D1D001107E9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EFED4D9-C3E0-27F1-E520-CD99FBE960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F9C5DF3-104B-D902-F775-A10239854444}"/>
              </a:ext>
            </a:extLst>
          </p:cNvPr>
          <p:cNvSpPr>
            <a:spLocks noGrp="1"/>
          </p:cNvSpPr>
          <p:nvPr>
            <p:ph type="dt" sz="half" idx="10"/>
          </p:nvPr>
        </p:nvSpPr>
        <p:spPr/>
        <p:txBody>
          <a:bodyPr/>
          <a:lstStyle/>
          <a:p>
            <a:fld id="{C92FF2F2-89EB-4A29-A815-874AA8D33D06}" type="datetimeFigureOut">
              <a:rPr lang="zh-CN" altLang="en-US" smtClean="0"/>
              <a:t>2024/2/20</a:t>
            </a:fld>
            <a:endParaRPr lang="zh-CN" altLang="en-US"/>
          </a:p>
        </p:txBody>
      </p:sp>
      <p:sp>
        <p:nvSpPr>
          <p:cNvPr id="5" name="页脚占位符 4">
            <a:extLst>
              <a:ext uri="{FF2B5EF4-FFF2-40B4-BE49-F238E27FC236}">
                <a16:creationId xmlns:a16="http://schemas.microsoft.com/office/drawing/2014/main" id="{E9443ABC-C72D-E640-B0A3-4044F88D42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C604E2-0488-6E5A-D875-90CF9CCF434A}"/>
              </a:ext>
            </a:extLst>
          </p:cNvPr>
          <p:cNvSpPr>
            <a:spLocks noGrp="1"/>
          </p:cNvSpPr>
          <p:nvPr>
            <p:ph type="sldNum" sz="quarter" idx="12"/>
          </p:nvPr>
        </p:nvSpPr>
        <p:spPr/>
        <p:txBody>
          <a:bodyPr/>
          <a:lstStyle/>
          <a:p>
            <a:fld id="{F3F9145F-1BD7-4F33-AD00-B2669BFD7177}" type="slidenum">
              <a:rPr lang="zh-CN" altLang="en-US" smtClean="0"/>
              <a:t>‹#›</a:t>
            </a:fld>
            <a:endParaRPr lang="zh-CN" altLang="en-US"/>
          </a:p>
        </p:txBody>
      </p:sp>
    </p:spTree>
    <p:extLst>
      <p:ext uri="{BB962C8B-B14F-4D97-AF65-F5344CB8AC3E}">
        <p14:creationId xmlns:p14="http://schemas.microsoft.com/office/powerpoint/2010/main" val="20525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61345E-F2C8-6356-8C5E-371340BBA6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0059631-0D52-93AE-556F-A21B524D7DD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1CEC5BB-4F36-4360-1149-1A54CE17102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98179A7-4896-D9AF-699E-9FEC923C26DC}"/>
              </a:ext>
            </a:extLst>
          </p:cNvPr>
          <p:cNvSpPr>
            <a:spLocks noGrp="1"/>
          </p:cNvSpPr>
          <p:nvPr>
            <p:ph type="dt" sz="half" idx="10"/>
          </p:nvPr>
        </p:nvSpPr>
        <p:spPr/>
        <p:txBody>
          <a:bodyPr/>
          <a:lstStyle/>
          <a:p>
            <a:fld id="{C92FF2F2-89EB-4A29-A815-874AA8D33D06}" type="datetimeFigureOut">
              <a:rPr lang="zh-CN" altLang="en-US" smtClean="0"/>
              <a:t>2024/2/20</a:t>
            </a:fld>
            <a:endParaRPr lang="zh-CN" altLang="en-US"/>
          </a:p>
        </p:txBody>
      </p:sp>
      <p:sp>
        <p:nvSpPr>
          <p:cNvPr id="6" name="页脚占位符 5">
            <a:extLst>
              <a:ext uri="{FF2B5EF4-FFF2-40B4-BE49-F238E27FC236}">
                <a16:creationId xmlns:a16="http://schemas.microsoft.com/office/drawing/2014/main" id="{1DAEEE32-A0CF-E111-3EE2-25AC6813C20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C66C319-5E3E-3C88-3411-8E6ABF002DAF}"/>
              </a:ext>
            </a:extLst>
          </p:cNvPr>
          <p:cNvSpPr>
            <a:spLocks noGrp="1"/>
          </p:cNvSpPr>
          <p:nvPr>
            <p:ph type="sldNum" sz="quarter" idx="12"/>
          </p:nvPr>
        </p:nvSpPr>
        <p:spPr/>
        <p:txBody>
          <a:bodyPr/>
          <a:lstStyle/>
          <a:p>
            <a:fld id="{F3F9145F-1BD7-4F33-AD00-B2669BFD7177}" type="slidenum">
              <a:rPr lang="zh-CN" altLang="en-US" smtClean="0"/>
              <a:t>‹#›</a:t>
            </a:fld>
            <a:endParaRPr lang="zh-CN" altLang="en-US"/>
          </a:p>
        </p:txBody>
      </p:sp>
    </p:spTree>
    <p:extLst>
      <p:ext uri="{BB962C8B-B14F-4D97-AF65-F5344CB8AC3E}">
        <p14:creationId xmlns:p14="http://schemas.microsoft.com/office/powerpoint/2010/main" val="172405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F04574-0CA6-779A-380E-B40A6642168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B6699F6-1CE4-0D42-CEDB-EA2CAAFCAC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D9897D6-E1D8-C53D-8BD5-A6E41913B7B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0E269DF-05DD-1C89-07EC-4562473D86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DD23858-4A7A-C217-6E1B-F813574830D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F146414-1667-68E7-6DB0-127F788C39D2}"/>
              </a:ext>
            </a:extLst>
          </p:cNvPr>
          <p:cNvSpPr>
            <a:spLocks noGrp="1"/>
          </p:cNvSpPr>
          <p:nvPr>
            <p:ph type="dt" sz="half" idx="10"/>
          </p:nvPr>
        </p:nvSpPr>
        <p:spPr/>
        <p:txBody>
          <a:bodyPr/>
          <a:lstStyle/>
          <a:p>
            <a:fld id="{C92FF2F2-89EB-4A29-A815-874AA8D33D06}" type="datetimeFigureOut">
              <a:rPr lang="zh-CN" altLang="en-US" smtClean="0"/>
              <a:t>2024/2/20</a:t>
            </a:fld>
            <a:endParaRPr lang="zh-CN" altLang="en-US"/>
          </a:p>
        </p:txBody>
      </p:sp>
      <p:sp>
        <p:nvSpPr>
          <p:cNvPr id="8" name="页脚占位符 7">
            <a:extLst>
              <a:ext uri="{FF2B5EF4-FFF2-40B4-BE49-F238E27FC236}">
                <a16:creationId xmlns:a16="http://schemas.microsoft.com/office/drawing/2014/main" id="{F55D146D-ECE2-5689-5D0D-CA59275A87F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EC01890-15C1-86E2-15EF-1D8A374EF53B}"/>
              </a:ext>
            </a:extLst>
          </p:cNvPr>
          <p:cNvSpPr>
            <a:spLocks noGrp="1"/>
          </p:cNvSpPr>
          <p:nvPr>
            <p:ph type="sldNum" sz="quarter" idx="12"/>
          </p:nvPr>
        </p:nvSpPr>
        <p:spPr/>
        <p:txBody>
          <a:bodyPr/>
          <a:lstStyle/>
          <a:p>
            <a:fld id="{F3F9145F-1BD7-4F33-AD00-B2669BFD7177}" type="slidenum">
              <a:rPr lang="zh-CN" altLang="en-US" smtClean="0"/>
              <a:t>‹#›</a:t>
            </a:fld>
            <a:endParaRPr lang="zh-CN" altLang="en-US"/>
          </a:p>
        </p:txBody>
      </p:sp>
    </p:spTree>
    <p:extLst>
      <p:ext uri="{BB962C8B-B14F-4D97-AF65-F5344CB8AC3E}">
        <p14:creationId xmlns:p14="http://schemas.microsoft.com/office/powerpoint/2010/main" val="1126283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74A580-C4F3-475F-9927-4774FFA09BC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B0B236A-F088-5A4B-629A-36A06AF904FC}"/>
              </a:ext>
            </a:extLst>
          </p:cNvPr>
          <p:cNvSpPr>
            <a:spLocks noGrp="1"/>
          </p:cNvSpPr>
          <p:nvPr>
            <p:ph type="dt" sz="half" idx="10"/>
          </p:nvPr>
        </p:nvSpPr>
        <p:spPr/>
        <p:txBody>
          <a:bodyPr/>
          <a:lstStyle/>
          <a:p>
            <a:fld id="{C92FF2F2-89EB-4A29-A815-874AA8D33D06}" type="datetimeFigureOut">
              <a:rPr lang="zh-CN" altLang="en-US" smtClean="0"/>
              <a:t>2024/2/20</a:t>
            </a:fld>
            <a:endParaRPr lang="zh-CN" altLang="en-US"/>
          </a:p>
        </p:txBody>
      </p:sp>
      <p:sp>
        <p:nvSpPr>
          <p:cNvPr id="4" name="页脚占位符 3">
            <a:extLst>
              <a:ext uri="{FF2B5EF4-FFF2-40B4-BE49-F238E27FC236}">
                <a16:creationId xmlns:a16="http://schemas.microsoft.com/office/drawing/2014/main" id="{342A7D4B-3869-28BA-D842-3491E7CD90F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0C9DD6E-4544-3AC3-EFB6-E6F52CDC4E83}"/>
              </a:ext>
            </a:extLst>
          </p:cNvPr>
          <p:cNvSpPr>
            <a:spLocks noGrp="1"/>
          </p:cNvSpPr>
          <p:nvPr>
            <p:ph type="sldNum" sz="quarter" idx="12"/>
          </p:nvPr>
        </p:nvSpPr>
        <p:spPr/>
        <p:txBody>
          <a:bodyPr/>
          <a:lstStyle/>
          <a:p>
            <a:fld id="{F3F9145F-1BD7-4F33-AD00-B2669BFD7177}" type="slidenum">
              <a:rPr lang="zh-CN" altLang="en-US" smtClean="0"/>
              <a:t>‹#›</a:t>
            </a:fld>
            <a:endParaRPr lang="zh-CN" altLang="en-US"/>
          </a:p>
        </p:txBody>
      </p:sp>
    </p:spTree>
    <p:extLst>
      <p:ext uri="{BB962C8B-B14F-4D97-AF65-F5344CB8AC3E}">
        <p14:creationId xmlns:p14="http://schemas.microsoft.com/office/powerpoint/2010/main" val="228804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293D4C0-53C1-9D7F-F4B4-0D8EB33834B4}"/>
              </a:ext>
            </a:extLst>
          </p:cNvPr>
          <p:cNvSpPr>
            <a:spLocks noGrp="1"/>
          </p:cNvSpPr>
          <p:nvPr>
            <p:ph type="dt" sz="half" idx="10"/>
          </p:nvPr>
        </p:nvSpPr>
        <p:spPr/>
        <p:txBody>
          <a:bodyPr/>
          <a:lstStyle/>
          <a:p>
            <a:fld id="{C92FF2F2-89EB-4A29-A815-874AA8D33D06}" type="datetimeFigureOut">
              <a:rPr lang="zh-CN" altLang="en-US" smtClean="0"/>
              <a:t>2024/2/20</a:t>
            </a:fld>
            <a:endParaRPr lang="zh-CN" altLang="en-US"/>
          </a:p>
        </p:txBody>
      </p:sp>
      <p:sp>
        <p:nvSpPr>
          <p:cNvPr id="3" name="页脚占位符 2">
            <a:extLst>
              <a:ext uri="{FF2B5EF4-FFF2-40B4-BE49-F238E27FC236}">
                <a16:creationId xmlns:a16="http://schemas.microsoft.com/office/drawing/2014/main" id="{A40DEBCB-79B9-222B-392E-8301DF715C2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6F5F27B-9A32-92E6-2BFE-B283AA4F9DEC}"/>
              </a:ext>
            </a:extLst>
          </p:cNvPr>
          <p:cNvSpPr>
            <a:spLocks noGrp="1"/>
          </p:cNvSpPr>
          <p:nvPr>
            <p:ph type="sldNum" sz="quarter" idx="12"/>
          </p:nvPr>
        </p:nvSpPr>
        <p:spPr/>
        <p:txBody>
          <a:bodyPr/>
          <a:lstStyle/>
          <a:p>
            <a:fld id="{F3F9145F-1BD7-4F33-AD00-B2669BFD7177}" type="slidenum">
              <a:rPr lang="zh-CN" altLang="en-US" smtClean="0"/>
              <a:t>‹#›</a:t>
            </a:fld>
            <a:endParaRPr lang="zh-CN" altLang="en-US"/>
          </a:p>
        </p:txBody>
      </p:sp>
    </p:spTree>
    <p:extLst>
      <p:ext uri="{BB962C8B-B14F-4D97-AF65-F5344CB8AC3E}">
        <p14:creationId xmlns:p14="http://schemas.microsoft.com/office/powerpoint/2010/main" val="1424744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960519-456E-6667-9E73-286128B6BAF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9A2C789-CCC7-E36A-6F14-0B1E4B1366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43D115B-7C12-96B8-DF84-772313CE99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D2762C1-34C2-3159-D713-689565DAFC4A}"/>
              </a:ext>
            </a:extLst>
          </p:cNvPr>
          <p:cNvSpPr>
            <a:spLocks noGrp="1"/>
          </p:cNvSpPr>
          <p:nvPr>
            <p:ph type="dt" sz="half" idx="10"/>
          </p:nvPr>
        </p:nvSpPr>
        <p:spPr/>
        <p:txBody>
          <a:bodyPr/>
          <a:lstStyle/>
          <a:p>
            <a:fld id="{C92FF2F2-89EB-4A29-A815-874AA8D33D06}" type="datetimeFigureOut">
              <a:rPr lang="zh-CN" altLang="en-US" smtClean="0"/>
              <a:t>2024/2/20</a:t>
            </a:fld>
            <a:endParaRPr lang="zh-CN" altLang="en-US"/>
          </a:p>
        </p:txBody>
      </p:sp>
      <p:sp>
        <p:nvSpPr>
          <p:cNvPr id="6" name="页脚占位符 5">
            <a:extLst>
              <a:ext uri="{FF2B5EF4-FFF2-40B4-BE49-F238E27FC236}">
                <a16:creationId xmlns:a16="http://schemas.microsoft.com/office/drawing/2014/main" id="{A2F22B39-425D-56A6-2E36-5B8F410EE72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A65FF41-0039-A311-FAC2-F139F82C7548}"/>
              </a:ext>
            </a:extLst>
          </p:cNvPr>
          <p:cNvSpPr>
            <a:spLocks noGrp="1"/>
          </p:cNvSpPr>
          <p:nvPr>
            <p:ph type="sldNum" sz="quarter" idx="12"/>
          </p:nvPr>
        </p:nvSpPr>
        <p:spPr/>
        <p:txBody>
          <a:bodyPr/>
          <a:lstStyle/>
          <a:p>
            <a:fld id="{F3F9145F-1BD7-4F33-AD00-B2669BFD7177}" type="slidenum">
              <a:rPr lang="zh-CN" altLang="en-US" smtClean="0"/>
              <a:t>‹#›</a:t>
            </a:fld>
            <a:endParaRPr lang="zh-CN" altLang="en-US"/>
          </a:p>
        </p:txBody>
      </p:sp>
    </p:spTree>
    <p:extLst>
      <p:ext uri="{BB962C8B-B14F-4D97-AF65-F5344CB8AC3E}">
        <p14:creationId xmlns:p14="http://schemas.microsoft.com/office/powerpoint/2010/main" val="118030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5E6D98-812C-FD1D-DAC8-CB1B7D57BF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18DA083-AADA-A324-A909-C6FCE7DB4F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C1EA091-CFF3-9EB8-2895-56A4FEDAF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568DF0C-6681-2A10-135D-E29158469D31}"/>
              </a:ext>
            </a:extLst>
          </p:cNvPr>
          <p:cNvSpPr>
            <a:spLocks noGrp="1"/>
          </p:cNvSpPr>
          <p:nvPr>
            <p:ph type="dt" sz="half" idx="10"/>
          </p:nvPr>
        </p:nvSpPr>
        <p:spPr/>
        <p:txBody>
          <a:bodyPr/>
          <a:lstStyle/>
          <a:p>
            <a:fld id="{C92FF2F2-89EB-4A29-A815-874AA8D33D06}" type="datetimeFigureOut">
              <a:rPr lang="zh-CN" altLang="en-US" smtClean="0"/>
              <a:t>2024/2/20</a:t>
            </a:fld>
            <a:endParaRPr lang="zh-CN" altLang="en-US"/>
          </a:p>
        </p:txBody>
      </p:sp>
      <p:sp>
        <p:nvSpPr>
          <p:cNvPr id="6" name="页脚占位符 5">
            <a:extLst>
              <a:ext uri="{FF2B5EF4-FFF2-40B4-BE49-F238E27FC236}">
                <a16:creationId xmlns:a16="http://schemas.microsoft.com/office/drawing/2014/main" id="{05C47C23-C20A-97B2-77D7-43DD91CE80B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5C9C481-AAF8-27D9-6710-1BA8C46CD064}"/>
              </a:ext>
            </a:extLst>
          </p:cNvPr>
          <p:cNvSpPr>
            <a:spLocks noGrp="1"/>
          </p:cNvSpPr>
          <p:nvPr>
            <p:ph type="sldNum" sz="quarter" idx="12"/>
          </p:nvPr>
        </p:nvSpPr>
        <p:spPr/>
        <p:txBody>
          <a:bodyPr/>
          <a:lstStyle/>
          <a:p>
            <a:fld id="{F3F9145F-1BD7-4F33-AD00-B2669BFD7177}" type="slidenum">
              <a:rPr lang="zh-CN" altLang="en-US" smtClean="0"/>
              <a:t>‹#›</a:t>
            </a:fld>
            <a:endParaRPr lang="zh-CN" altLang="en-US"/>
          </a:p>
        </p:txBody>
      </p:sp>
    </p:spTree>
    <p:extLst>
      <p:ext uri="{BB962C8B-B14F-4D97-AF65-F5344CB8AC3E}">
        <p14:creationId xmlns:p14="http://schemas.microsoft.com/office/powerpoint/2010/main" val="216684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0522D5F-F9EB-953D-B529-C657F073FD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311E37B-E99E-921A-FA50-9C542B4204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293D51-B065-3441-8B08-C58EC1637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FF2F2-89EB-4A29-A815-874AA8D33D06}" type="datetimeFigureOut">
              <a:rPr lang="zh-CN" altLang="en-US" smtClean="0"/>
              <a:t>2024/2/20</a:t>
            </a:fld>
            <a:endParaRPr lang="zh-CN" altLang="en-US"/>
          </a:p>
        </p:txBody>
      </p:sp>
      <p:sp>
        <p:nvSpPr>
          <p:cNvPr id="5" name="页脚占位符 4">
            <a:extLst>
              <a:ext uri="{FF2B5EF4-FFF2-40B4-BE49-F238E27FC236}">
                <a16:creationId xmlns:a16="http://schemas.microsoft.com/office/drawing/2014/main" id="{329B17FD-1226-CB6F-F7F9-2898795433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D8BB1E4-D4B0-4F1A-DD54-C96638DED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9145F-1BD7-4F33-AD00-B2669BFD7177}" type="slidenum">
              <a:rPr lang="zh-CN" altLang="en-US" smtClean="0"/>
              <a:t>‹#›</a:t>
            </a:fld>
            <a:endParaRPr lang="zh-CN" altLang="en-US"/>
          </a:p>
        </p:txBody>
      </p:sp>
    </p:spTree>
    <p:extLst>
      <p:ext uri="{BB962C8B-B14F-4D97-AF65-F5344CB8AC3E}">
        <p14:creationId xmlns:p14="http://schemas.microsoft.com/office/powerpoint/2010/main" val="2530143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b="15605"/>
          <a:stretch/>
        </p:blipFill>
        <p:spPr>
          <a:xfrm>
            <a:off x="-82550" y="0"/>
            <a:ext cx="12192000" cy="6858000"/>
          </a:xfrm>
          <a:prstGeom prst="rect">
            <a:avLst/>
          </a:prstGeom>
        </p:spPr>
      </p:pic>
      <p:sp>
        <p:nvSpPr>
          <p:cNvPr id="5" name="等腰三角形 4"/>
          <p:cNvSpPr/>
          <p:nvPr/>
        </p:nvSpPr>
        <p:spPr>
          <a:xfrm rot="10800000">
            <a:off x="4633912" y="0"/>
            <a:ext cx="2924175" cy="733425"/>
          </a:xfrm>
          <a:prstGeom prst="triangle">
            <a:avLst/>
          </a:prstGeom>
          <a:solidFill>
            <a:srgbClr val="19889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2176195" y="4891712"/>
            <a:ext cx="7839610" cy="1966288"/>
          </a:xfrm>
          <a:prstGeom prst="triangle">
            <a:avLst/>
          </a:prstGeom>
          <a:solidFill>
            <a:srgbClr val="19889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p:cNvSpPr txBox="1"/>
          <p:nvPr/>
        </p:nvSpPr>
        <p:spPr>
          <a:xfrm>
            <a:off x="1243806" y="2194936"/>
            <a:ext cx="9704388" cy="2123658"/>
          </a:xfrm>
          <a:prstGeom prst="rect">
            <a:avLst/>
          </a:prstGeom>
          <a:noFill/>
        </p:spPr>
        <p:txBody>
          <a:bodyPr wrap="square" rtlCol="0">
            <a:spAutoFit/>
          </a:bodyPr>
          <a:lstStyle/>
          <a:p>
            <a:pPr algn="ctr"/>
            <a:r>
              <a:rPr lang="zh-CN" altLang="en-US" sz="6600" b="1" dirty="0">
                <a:solidFill>
                  <a:schemeClr val="bg1"/>
                </a:solidFill>
                <a:latin typeface="+mj-ea"/>
                <a:ea typeface="+mj-ea"/>
              </a:rPr>
              <a:t>都市基层社会治理</a:t>
            </a:r>
            <a:endParaRPr lang="en-US" altLang="zh-CN" sz="6600" b="1" dirty="0">
              <a:solidFill>
                <a:schemeClr val="bg1"/>
              </a:solidFill>
              <a:latin typeface="+mj-ea"/>
              <a:ea typeface="+mj-ea"/>
            </a:endParaRPr>
          </a:p>
          <a:p>
            <a:pPr algn="ctr"/>
            <a:r>
              <a:rPr lang="zh-CN" altLang="en-US" sz="6600" b="1" dirty="0">
                <a:solidFill>
                  <a:schemeClr val="bg1"/>
                </a:solidFill>
                <a:latin typeface="+mj-ea"/>
                <a:ea typeface="+mj-ea"/>
              </a:rPr>
              <a:t>课程介绍</a:t>
            </a:r>
          </a:p>
        </p:txBody>
      </p:sp>
      <p:cxnSp>
        <p:nvCxnSpPr>
          <p:cNvPr id="15" name="直接连接符 14"/>
          <p:cNvCxnSpPr/>
          <p:nvPr/>
        </p:nvCxnSpPr>
        <p:spPr>
          <a:xfrm>
            <a:off x="1622328" y="1985386"/>
            <a:ext cx="8947341"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622329" y="4372330"/>
            <a:ext cx="8947341"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338969" y="5443635"/>
            <a:ext cx="3514061" cy="1569660"/>
          </a:xfrm>
          <a:prstGeom prst="rect">
            <a:avLst/>
          </a:prstGeom>
          <a:noFill/>
        </p:spPr>
        <p:txBody>
          <a:bodyPr wrap="square" rtlCol="0">
            <a:spAutoFit/>
          </a:bodyPr>
          <a:lstStyle/>
          <a:p>
            <a:pPr algn="ctr"/>
            <a:r>
              <a:rPr lang="en-US" altLang="zh-CN" sz="9600" dirty="0">
                <a:solidFill>
                  <a:schemeClr val="bg1">
                    <a:lumMod val="95000"/>
                  </a:schemeClr>
                </a:solidFill>
                <a:latin typeface="Agency FB" panose="020B0503020202020204" pitchFamily="34" charset="0"/>
              </a:rPr>
              <a:t>2024</a:t>
            </a:r>
            <a:endParaRPr lang="zh-CN" altLang="en-US" sz="9600" dirty="0">
              <a:solidFill>
                <a:schemeClr val="bg1">
                  <a:lumMod val="95000"/>
                </a:schemeClr>
              </a:solidFill>
              <a:latin typeface="Agency FB" panose="020B0503020202020204" pitchFamily="34" charset="0"/>
            </a:endParaRPr>
          </a:p>
        </p:txBody>
      </p:sp>
    </p:spTree>
    <p:extLst>
      <p:ext uri="{BB962C8B-B14F-4D97-AF65-F5344CB8AC3E}">
        <p14:creationId xmlns:p14="http://schemas.microsoft.com/office/powerpoint/2010/main" val="1841126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F6DAF8-05D6-D71B-478D-2A5344B0A352}"/>
              </a:ext>
            </a:extLst>
          </p:cNvPr>
          <p:cNvSpPr>
            <a:spLocks noGrp="1"/>
          </p:cNvSpPr>
          <p:nvPr>
            <p:ph type="title"/>
          </p:nvPr>
        </p:nvSpPr>
        <p:spPr/>
        <p:txBody>
          <a:bodyPr/>
          <a:lstStyle/>
          <a:p>
            <a:r>
              <a:rPr lang="zh-CN" altLang="en-US" dirty="0"/>
              <a:t>每次现场教学要求</a:t>
            </a:r>
          </a:p>
        </p:txBody>
      </p:sp>
      <p:sp>
        <p:nvSpPr>
          <p:cNvPr id="3" name="内容占位符 2">
            <a:extLst>
              <a:ext uri="{FF2B5EF4-FFF2-40B4-BE49-F238E27FC236}">
                <a16:creationId xmlns:a16="http://schemas.microsoft.com/office/drawing/2014/main" id="{07865B0B-44A3-4DD0-18F4-0495FC3D2B4F}"/>
              </a:ext>
            </a:extLst>
          </p:cNvPr>
          <p:cNvSpPr>
            <a:spLocks noGrp="1"/>
          </p:cNvSpPr>
          <p:nvPr>
            <p:ph idx="1"/>
          </p:nvPr>
        </p:nvSpPr>
        <p:spPr/>
        <p:txBody>
          <a:bodyPr/>
          <a:lstStyle/>
          <a:p>
            <a:pPr>
              <a:lnSpc>
                <a:spcPct val="150000"/>
              </a:lnSpc>
            </a:pPr>
            <a:r>
              <a:rPr lang="en-US" altLang="zh-CN" dirty="0"/>
              <a:t>1</a:t>
            </a:r>
            <a:r>
              <a:rPr lang="zh-CN" altLang="en-US" dirty="0"/>
              <a:t>、提前五分钟到</a:t>
            </a:r>
            <a:endParaRPr lang="en-US" altLang="zh-CN" dirty="0"/>
          </a:p>
          <a:p>
            <a:pPr>
              <a:lnSpc>
                <a:spcPct val="150000"/>
              </a:lnSpc>
            </a:pPr>
            <a:r>
              <a:rPr lang="en-US" altLang="zh-CN" dirty="0"/>
              <a:t>2</a:t>
            </a:r>
            <a:r>
              <a:rPr lang="zh-CN" altLang="en-US" dirty="0"/>
              <a:t>、（从第四周起）每个小组负责一次，回来要写报道（</a:t>
            </a:r>
            <a:r>
              <a:rPr lang="en-US" altLang="zh-CN" dirty="0"/>
              <a:t>500-1000</a:t>
            </a:r>
            <a:r>
              <a:rPr lang="zh-CN" altLang="en-US" dirty="0"/>
              <a:t>字，要配照片）</a:t>
            </a:r>
            <a:endParaRPr lang="en-US" altLang="zh-CN" dirty="0"/>
          </a:p>
          <a:p>
            <a:pPr>
              <a:lnSpc>
                <a:spcPct val="150000"/>
              </a:lnSpc>
            </a:pPr>
            <a:r>
              <a:rPr lang="en-US" altLang="zh-CN" dirty="0"/>
              <a:t>3</a:t>
            </a:r>
            <a:r>
              <a:rPr lang="zh-CN" altLang="en-US" dirty="0"/>
              <a:t>、负责写报道的小组同时要负责准备三个问题，现场教学结束后向对方询问或请教</a:t>
            </a:r>
          </a:p>
        </p:txBody>
      </p:sp>
    </p:spTree>
    <p:extLst>
      <p:ext uri="{BB962C8B-B14F-4D97-AF65-F5344CB8AC3E}">
        <p14:creationId xmlns:p14="http://schemas.microsoft.com/office/powerpoint/2010/main" val="3057278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C109FC-6288-5B0E-7FFC-44B7948184BB}"/>
              </a:ext>
            </a:extLst>
          </p:cNvPr>
          <p:cNvSpPr>
            <a:spLocks noGrp="1"/>
          </p:cNvSpPr>
          <p:nvPr>
            <p:ph type="title"/>
          </p:nvPr>
        </p:nvSpPr>
        <p:spPr>
          <a:xfrm>
            <a:off x="7334250" y="784225"/>
            <a:ext cx="3951815" cy="565819"/>
          </a:xfrm>
        </p:spPr>
        <p:txBody>
          <a:bodyPr>
            <a:normAutofit fontScale="90000"/>
          </a:bodyPr>
          <a:lstStyle/>
          <a:p>
            <a:r>
              <a:rPr lang="zh-CN" altLang="en-US" dirty="0"/>
              <a:t>浦东连民村美景</a:t>
            </a:r>
          </a:p>
        </p:txBody>
      </p:sp>
      <p:pic>
        <p:nvPicPr>
          <p:cNvPr id="4" name="内容占位符 3">
            <a:extLst>
              <a:ext uri="{FF2B5EF4-FFF2-40B4-BE49-F238E27FC236}">
                <a16:creationId xmlns:a16="http://schemas.microsoft.com/office/drawing/2014/main" id="{5A23C95B-1996-78CD-103F-117949541ADA}"/>
              </a:ext>
            </a:extLst>
          </p:cNvPr>
          <p:cNvPicPr>
            <a:picLocks noGrp="1" noChangeAspect="1"/>
          </p:cNvPicPr>
          <p:nvPr>
            <p:ph idx="1"/>
          </p:nvPr>
        </p:nvPicPr>
        <p:blipFill>
          <a:blip r:embed="rId2"/>
          <a:stretch>
            <a:fillRect/>
          </a:stretch>
        </p:blipFill>
        <p:spPr>
          <a:xfrm>
            <a:off x="835025" y="615950"/>
            <a:ext cx="3444875" cy="2854827"/>
          </a:xfrm>
          <a:prstGeom prst="rect">
            <a:avLst/>
          </a:prstGeom>
        </p:spPr>
      </p:pic>
      <p:pic>
        <p:nvPicPr>
          <p:cNvPr id="2050" name="Picture 2">
            <a:extLst>
              <a:ext uri="{FF2B5EF4-FFF2-40B4-BE49-F238E27FC236}">
                <a16:creationId xmlns:a16="http://schemas.microsoft.com/office/drawing/2014/main" id="{A910E9EC-5F76-5C67-68E8-C073BD32C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3704104"/>
            <a:ext cx="4254500" cy="26665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4B24357-4ECE-3BE7-9C01-CCB78F3D7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3194050"/>
            <a:ext cx="3903133" cy="292735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95A301E5-F01F-2114-FFC2-A4B8B50640DB}"/>
              </a:ext>
            </a:extLst>
          </p:cNvPr>
          <p:cNvPicPr>
            <a:picLocks noChangeAspect="1"/>
          </p:cNvPicPr>
          <p:nvPr/>
        </p:nvPicPr>
        <p:blipFill>
          <a:blip r:embed="rId5"/>
          <a:stretch>
            <a:fillRect/>
          </a:stretch>
        </p:blipFill>
        <p:spPr>
          <a:xfrm>
            <a:off x="5009767" y="1372735"/>
            <a:ext cx="3899667" cy="2580606"/>
          </a:xfrm>
          <a:prstGeom prst="rect">
            <a:avLst/>
          </a:prstGeom>
        </p:spPr>
      </p:pic>
    </p:spTree>
    <p:extLst>
      <p:ext uri="{BB962C8B-B14F-4D97-AF65-F5344CB8AC3E}">
        <p14:creationId xmlns:p14="http://schemas.microsoft.com/office/powerpoint/2010/main" val="2467691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108189" y="2057228"/>
            <a:ext cx="2000422" cy="2000422"/>
          </a:xfrm>
          <a:prstGeom prst="ellipse">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b="1" dirty="0">
                <a:latin typeface="微软雅黑" panose="020B0503020204020204" pitchFamily="34" charset="-122"/>
                <a:ea typeface="微软雅黑" panose="020B0503020204020204" pitchFamily="34" charset="-122"/>
              </a:rPr>
              <a:t>1</a:t>
            </a:r>
            <a:endParaRPr lang="zh-CN" altLang="en-US" sz="16600" b="1" dirty="0">
              <a:latin typeface="微软雅黑" panose="020B0503020204020204" pitchFamily="34" charset="-122"/>
              <a:ea typeface="微软雅黑" panose="020B0503020204020204" pitchFamily="34" charset="-122"/>
            </a:endParaRPr>
          </a:p>
        </p:txBody>
      </p:sp>
      <p:sp>
        <p:nvSpPr>
          <p:cNvPr id="3" name="椭圆 2"/>
          <p:cNvSpPr/>
          <p:nvPr/>
        </p:nvSpPr>
        <p:spPr>
          <a:xfrm>
            <a:off x="3766589" y="2057228"/>
            <a:ext cx="2000422" cy="2000422"/>
          </a:xfrm>
          <a:prstGeom prst="ellipse">
            <a:avLst/>
          </a:pr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b="1" dirty="0">
                <a:latin typeface="微软雅黑" panose="020B0503020204020204" pitchFamily="34" charset="-122"/>
                <a:ea typeface="微软雅黑" panose="020B0503020204020204" pitchFamily="34" charset="-122"/>
              </a:rPr>
              <a:t>2</a:t>
            </a:r>
            <a:endParaRPr lang="zh-CN" altLang="en-US" sz="16600" b="1" dirty="0">
              <a:latin typeface="微软雅黑" panose="020B0503020204020204" pitchFamily="34" charset="-122"/>
              <a:ea typeface="微软雅黑" panose="020B0503020204020204" pitchFamily="34" charset="-122"/>
            </a:endParaRPr>
          </a:p>
        </p:txBody>
      </p:sp>
      <p:sp>
        <p:nvSpPr>
          <p:cNvPr id="4" name="椭圆 3"/>
          <p:cNvSpPr/>
          <p:nvPr/>
        </p:nvSpPr>
        <p:spPr>
          <a:xfrm>
            <a:off x="9083390" y="2057228"/>
            <a:ext cx="2000422" cy="2000422"/>
          </a:xfrm>
          <a:prstGeom prst="ellipse">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b="1" dirty="0">
                <a:latin typeface="微软雅黑" panose="020B0503020204020204" pitchFamily="34" charset="-122"/>
                <a:ea typeface="微软雅黑" panose="020B0503020204020204" pitchFamily="34" charset="-122"/>
              </a:rPr>
              <a:t>4</a:t>
            </a:r>
            <a:endParaRPr lang="zh-CN" altLang="en-US" sz="16600" b="1" dirty="0">
              <a:latin typeface="微软雅黑" panose="020B0503020204020204" pitchFamily="34" charset="-122"/>
              <a:ea typeface="微软雅黑" panose="020B0503020204020204" pitchFamily="34" charset="-122"/>
            </a:endParaRPr>
          </a:p>
        </p:txBody>
      </p:sp>
      <p:sp>
        <p:nvSpPr>
          <p:cNvPr id="5" name="椭圆 4"/>
          <p:cNvSpPr/>
          <p:nvPr/>
        </p:nvSpPr>
        <p:spPr>
          <a:xfrm>
            <a:off x="6424989" y="2057228"/>
            <a:ext cx="2000422" cy="2000422"/>
          </a:xfrm>
          <a:prstGeom prst="ellipse">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b="1" dirty="0">
                <a:latin typeface="微软雅黑" panose="020B0503020204020204" pitchFamily="34" charset="-122"/>
                <a:ea typeface="微软雅黑" panose="020B0503020204020204" pitchFamily="34" charset="-122"/>
              </a:rPr>
              <a:t>3</a:t>
            </a:r>
            <a:endParaRPr lang="zh-CN" altLang="en-US" sz="16600" b="1"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820897" y="4606113"/>
            <a:ext cx="2567350" cy="1050318"/>
            <a:chOff x="864440" y="4330342"/>
            <a:chExt cx="2567350" cy="1050318"/>
          </a:xfrm>
        </p:grpSpPr>
        <p:sp>
          <p:nvSpPr>
            <p:cNvPr id="7" name="Copyright Notice"/>
            <p:cNvSpPr>
              <a:spLocks/>
            </p:cNvSpPr>
            <p:nvPr/>
          </p:nvSpPr>
          <p:spPr bwMode="auto">
            <a:xfrm>
              <a:off x="1562450" y="4330342"/>
              <a:ext cx="1171328" cy="37320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cap="small" dirty="0">
                  <a:solidFill>
                    <a:srgbClr val="267FAB"/>
                  </a:solidFill>
                  <a:latin typeface="微软雅黑" panose="020B0503020204020204" pitchFamily="34" charset="-122"/>
                  <a:ea typeface="微软雅黑" panose="020B0503020204020204" pitchFamily="34" charset="-122"/>
                </a:rPr>
                <a:t>课堂参与</a:t>
              </a:r>
              <a:endParaRPr lang="en-US" sz="2000" b="1" cap="small" dirty="0">
                <a:solidFill>
                  <a:srgbClr val="267FAB"/>
                </a:solidFill>
                <a:latin typeface="微软雅黑" panose="020B0503020204020204" pitchFamily="34" charset="-122"/>
                <a:ea typeface="微软雅黑" panose="020B0503020204020204" pitchFamily="34" charset="-122"/>
              </a:endParaRPr>
            </a:p>
          </p:txBody>
        </p:sp>
        <p:sp>
          <p:nvSpPr>
            <p:cNvPr id="8" name="文本框 12"/>
            <p:cNvSpPr txBox="1"/>
            <p:nvPr/>
          </p:nvSpPr>
          <p:spPr>
            <a:xfrm>
              <a:off x="864440" y="5011328"/>
              <a:ext cx="256735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lumMod val="50000"/>
                    </a:schemeClr>
                  </a:solidFill>
                </a:rPr>
                <a:t>15%</a:t>
              </a:r>
              <a:endParaRPr lang="zh-CN" altLang="en-US" dirty="0">
                <a:solidFill>
                  <a:schemeClr val="bg1">
                    <a:lumMod val="50000"/>
                  </a:schemeClr>
                </a:solidFill>
              </a:endParaRPr>
            </a:p>
          </p:txBody>
        </p:sp>
      </p:grpSp>
      <p:grpSp>
        <p:nvGrpSpPr>
          <p:cNvPr id="10" name="组合 9"/>
          <p:cNvGrpSpPr/>
          <p:nvPr/>
        </p:nvGrpSpPr>
        <p:grpSpPr>
          <a:xfrm>
            <a:off x="3483125" y="4606113"/>
            <a:ext cx="2567350" cy="1050318"/>
            <a:chOff x="864440" y="4330342"/>
            <a:chExt cx="2567350" cy="1050318"/>
          </a:xfrm>
        </p:grpSpPr>
        <p:sp>
          <p:nvSpPr>
            <p:cNvPr id="11" name="Copyright Notice"/>
            <p:cNvSpPr>
              <a:spLocks/>
            </p:cNvSpPr>
            <p:nvPr/>
          </p:nvSpPr>
          <p:spPr bwMode="auto">
            <a:xfrm>
              <a:off x="1562450" y="4330342"/>
              <a:ext cx="1171328" cy="37320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cap="small" dirty="0">
                  <a:solidFill>
                    <a:srgbClr val="267FAB"/>
                  </a:solidFill>
                  <a:latin typeface="微软雅黑" panose="020B0503020204020204" pitchFamily="34" charset="-122"/>
                  <a:ea typeface="微软雅黑" panose="020B0503020204020204" pitchFamily="34" charset="-122"/>
                </a:rPr>
                <a:t>文献综述</a:t>
              </a:r>
              <a:endParaRPr lang="en-US" sz="2000" b="1" cap="small" dirty="0">
                <a:solidFill>
                  <a:srgbClr val="267FAB"/>
                </a:solidFill>
                <a:latin typeface="微软雅黑" panose="020B0503020204020204" pitchFamily="34" charset="-122"/>
                <a:ea typeface="微软雅黑" panose="020B0503020204020204" pitchFamily="34" charset="-122"/>
              </a:endParaRPr>
            </a:p>
          </p:txBody>
        </p:sp>
        <p:sp>
          <p:nvSpPr>
            <p:cNvPr id="12" name="文本框 12"/>
            <p:cNvSpPr txBox="1"/>
            <p:nvPr/>
          </p:nvSpPr>
          <p:spPr>
            <a:xfrm>
              <a:off x="864440" y="5011328"/>
              <a:ext cx="256735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lumMod val="50000"/>
                    </a:schemeClr>
                  </a:solidFill>
                </a:rPr>
                <a:t>25%</a:t>
              </a:r>
              <a:endParaRPr lang="zh-CN" altLang="en-US" dirty="0">
                <a:solidFill>
                  <a:schemeClr val="bg1">
                    <a:lumMod val="50000"/>
                  </a:schemeClr>
                </a:solidFill>
              </a:endParaRPr>
            </a:p>
          </p:txBody>
        </p:sp>
      </p:grpSp>
      <p:grpSp>
        <p:nvGrpSpPr>
          <p:cNvPr id="13" name="组合 12"/>
          <p:cNvGrpSpPr/>
          <p:nvPr/>
        </p:nvGrpSpPr>
        <p:grpSpPr>
          <a:xfrm>
            <a:off x="6145353" y="4606113"/>
            <a:ext cx="2567350" cy="1050318"/>
            <a:chOff x="864440" y="4330342"/>
            <a:chExt cx="2567350" cy="1050318"/>
          </a:xfrm>
        </p:grpSpPr>
        <p:sp>
          <p:nvSpPr>
            <p:cNvPr id="14" name="Copyright Notice"/>
            <p:cNvSpPr>
              <a:spLocks/>
            </p:cNvSpPr>
            <p:nvPr/>
          </p:nvSpPr>
          <p:spPr bwMode="auto">
            <a:xfrm>
              <a:off x="1562450" y="4330342"/>
              <a:ext cx="1171328" cy="37320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cap="small" dirty="0">
                  <a:solidFill>
                    <a:srgbClr val="267FAB"/>
                  </a:solidFill>
                  <a:latin typeface="微软雅黑" panose="020B0503020204020204" pitchFamily="34" charset="-122"/>
                  <a:ea typeface="微软雅黑" panose="020B0503020204020204" pitchFamily="34" charset="-122"/>
                </a:rPr>
                <a:t>调研报告</a:t>
              </a:r>
              <a:endParaRPr lang="en-US" sz="2000" b="1" cap="small" dirty="0">
                <a:solidFill>
                  <a:srgbClr val="267FAB"/>
                </a:solidFill>
                <a:latin typeface="微软雅黑" panose="020B0503020204020204" pitchFamily="34" charset="-122"/>
                <a:ea typeface="微软雅黑" panose="020B0503020204020204" pitchFamily="34" charset="-122"/>
              </a:endParaRPr>
            </a:p>
          </p:txBody>
        </p:sp>
        <p:sp>
          <p:nvSpPr>
            <p:cNvPr id="15" name="文本框 12"/>
            <p:cNvSpPr txBox="1"/>
            <p:nvPr/>
          </p:nvSpPr>
          <p:spPr>
            <a:xfrm>
              <a:off x="864440" y="5011328"/>
              <a:ext cx="256735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lumMod val="50000"/>
                    </a:schemeClr>
                  </a:solidFill>
                </a:rPr>
                <a:t>60%</a:t>
              </a:r>
              <a:endParaRPr lang="zh-CN" altLang="en-US" dirty="0">
                <a:solidFill>
                  <a:schemeClr val="bg1">
                    <a:lumMod val="50000"/>
                  </a:schemeClr>
                </a:solidFill>
              </a:endParaRPr>
            </a:p>
          </p:txBody>
        </p:sp>
      </p:grpSp>
      <p:grpSp>
        <p:nvGrpSpPr>
          <p:cNvPr id="16" name="组合 15"/>
          <p:cNvGrpSpPr/>
          <p:nvPr/>
        </p:nvGrpSpPr>
        <p:grpSpPr>
          <a:xfrm>
            <a:off x="8807581" y="4606113"/>
            <a:ext cx="2567350" cy="1050318"/>
            <a:chOff x="864440" y="4330342"/>
            <a:chExt cx="2567350" cy="1050318"/>
          </a:xfrm>
        </p:grpSpPr>
        <p:sp>
          <p:nvSpPr>
            <p:cNvPr id="17" name="Copyright Notice"/>
            <p:cNvSpPr>
              <a:spLocks/>
            </p:cNvSpPr>
            <p:nvPr/>
          </p:nvSpPr>
          <p:spPr bwMode="auto">
            <a:xfrm>
              <a:off x="1562450" y="4330342"/>
              <a:ext cx="1171328" cy="37320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000" b="1" cap="small" dirty="0">
                  <a:solidFill>
                    <a:srgbClr val="267FAB"/>
                  </a:solidFill>
                  <a:latin typeface="微软雅黑" panose="020B0503020204020204" pitchFamily="34" charset="-122"/>
                  <a:ea typeface="微软雅黑" panose="020B0503020204020204" pitchFamily="34" charset="-122"/>
                </a:rPr>
                <a:t>额外加分</a:t>
              </a:r>
              <a:endParaRPr lang="en-US" sz="2000" b="1" cap="small" dirty="0">
                <a:solidFill>
                  <a:srgbClr val="267FAB"/>
                </a:solidFill>
                <a:latin typeface="微软雅黑" panose="020B0503020204020204" pitchFamily="34" charset="-122"/>
                <a:ea typeface="微软雅黑" panose="020B0503020204020204" pitchFamily="34" charset="-122"/>
              </a:endParaRPr>
            </a:p>
          </p:txBody>
        </p:sp>
        <p:sp>
          <p:nvSpPr>
            <p:cNvPr id="18" name="文本框 12"/>
            <p:cNvSpPr txBox="1"/>
            <p:nvPr/>
          </p:nvSpPr>
          <p:spPr>
            <a:xfrm>
              <a:off x="864440" y="5011328"/>
              <a:ext cx="256735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lumMod val="50000"/>
                    </a:schemeClr>
                  </a:solidFill>
                </a:rPr>
                <a:t>5%</a:t>
              </a:r>
              <a:endParaRPr lang="zh-CN" altLang="en-US" dirty="0">
                <a:solidFill>
                  <a:schemeClr val="bg1">
                    <a:lumMod val="50000"/>
                  </a:schemeClr>
                </a:solidFill>
              </a:endParaRPr>
            </a:p>
          </p:txBody>
        </p:sp>
      </p:grpSp>
      <p:sp>
        <p:nvSpPr>
          <p:cNvPr id="20" name="文本框 19"/>
          <p:cNvSpPr txBox="1"/>
          <p:nvPr/>
        </p:nvSpPr>
        <p:spPr>
          <a:xfrm>
            <a:off x="2" y="1185599"/>
            <a:ext cx="12191998" cy="830997"/>
          </a:xfrm>
          <a:prstGeom prst="rect">
            <a:avLst/>
          </a:prstGeom>
          <a:solidFill>
            <a:srgbClr val="F69E08">
              <a:alpha val="38000"/>
            </a:srgbClr>
          </a:solidFill>
        </p:spPr>
        <p:txBody>
          <a:bodyPr wrap="square" rtlCol="0">
            <a:spAutoFit/>
          </a:bodyPr>
          <a:lstStyle/>
          <a:p>
            <a:pPr algn="ctr"/>
            <a:endParaRPr lang="zh-CN" altLang="en-US" sz="4800"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DEBC1CE3-E288-47D2-0FE4-D9767B19EE08}"/>
              </a:ext>
            </a:extLst>
          </p:cNvPr>
          <p:cNvSpPr txBox="1"/>
          <p:nvPr/>
        </p:nvSpPr>
        <p:spPr>
          <a:xfrm>
            <a:off x="3562350" y="136224"/>
            <a:ext cx="4076700" cy="1107996"/>
          </a:xfrm>
          <a:prstGeom prst="rect">
            <a:avLst/>
          </a:prstGeom>
          <a:noFill/>
        </p:spPr>
        <p:txBody>
          <a:bodyPr wrap="square" rtlCol="0">
            <a:spAutoFit/>
          </a:bodyPr>
          <a:lstStyle/>
          <a:p>
            <a:pPr algn="ctr"/>
            <a:r>
              <a:rPr lang="zh-CN" altLang="en-US" sz="6600" b="1" dirty="0">
                <a:solidFill>
                  <a:srgbClr val="E33884"/>
                </a:solidFill>
                <a:latin typeface="微软雅黑" panose="020B0503020204020204" pitchFamily="34" charset="-122"/>
                <a:ea typeface="微软雅黑" panose="020B0503020204020204" pitchFamily="34" charset="-122"/>
              </a:rPr>
              <a:t>考核方式</a:t>
            </a:r>
          </a:p>
        </p:txBody>
      </p:sp>
    </p:spTree>
    <p:extLst>
      <p:ext uri="{BB962C8B-B14F-4D97-AF65-F5344CB8AC3E}">
        <p14:creationId xmlns:p14="http://schemas.microsoft.com/office/powerpoint/2010/main" val="507841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9C8A4C-9E46-D296-C513-C696C0A31C5C}"/>
              </a:ext>
            </a:extLst>
          </p:cNvPr>
          <p:cNvSpPr>
            <a:spLocks noGrp="1"/>
          </p:cNvSpPr>
          <p:nvPr>
            <p:ph type="title"/>
          </p:nvPr>
        </p:nvSpPr>
        <p:spPr/>
        <p:txBody>
          <a:bodyPr/>
          <a:lstStyle/>
          <a:p>
            <a:r>
              <a:rPr lang="zh-CN" altLang="en-US" dirty="0"/>
              <a:t>调研报告选题</a:t>
            </a:r>
          </a:p>
        </p:txBody>
      </p:sp>
      <p:sp>
        <p:nvSpPr>
          <p:cNvPr id="3" name="内容占位符 2">
            <a:extLst>
              <a:ext uri="{FF2B5EF4-FFF2-40B4-BE49-F238E27FC236}">
                <a16:creationId xmlns:a16="http://schemas.microsoft.com/office/drawing/2014/main" id="{53C24D10-4420-A476-7FF7-DA4711989F78}"/>
              </a:ext>
            </a:extLst>
          </p:cNvPr>
          <p:cNvSpPr>
            <a:spLocks noGrp="1"/>
          </p:cNvSpPr>
          <p:nvPr>
            <p:ph idx="1"/>
          </p:nvPr>
        </p:nvSpPr>
        <p:spPr/>
        <p:txBody>
          <a:bodyPr>
            <a:normAutofit lnSpcReduction="10000"/>
          </a:bodyPr>
          <a:lstStyle/>
          <a:p>
            <a:r>
              <a:rPr lang="en-US" altLang="zh-CN" dirty="0"/>
              <a:t>1</a:t>
            </a:r>
            <a:r>
              <a:rPr lang="zh-CN" altLang="en-US" dirty="0"/>
              <a:t>、两新组织党建</a:t>
            </a:r>
            <a:endParaRPr lang="en-US" altLang="zh-CN" dirty="0"/>
          </a:p>
          <a:p>
            <a:r>
              <a:rPr lang="en-US" altLang="zh-CN" dirty="0"/>
              <a:t>2</a:t>
            </a:r>
            <a:r>
              <a:rPr lang="zh-CN" altLang="en-US" dirty="0"/>
              <a:t>、一网统管</a:t>
            </a:r>
            <a:endParaRPr lang="en-US" altLang="zh-CN" dirty="0"/>
          </a:p>
          <a:p>
            <a:r>
              <a:rPr lang="en-US" altLang="zh-CN" dirty="0"/>
              <a:t>3</a:t>
            </a:r>
            <a:r>
              <a:rPr lang="zh-CN" altLang="en-US" dirty="0"/>
              <a:t>、一网通办</a:t>
            </a:r>
            <a:endParaRPr lang="en-US" altLang="zh-CN" dirty="0"/>
          </a:p>
          <a:p>
            <a:r>
              <a:rPr lang="en-US" altLang="zh-CN" dirty="0"/>
              <a:t>4</a:t>
            </a:r>
            <a:r>
              <a:rPr lang="zh-CN" altLang="en-US" dirty="0"/>
              <a:t>、物业治理、路在何方</a:t>
            </a:r>
            <a:endParaRPr lang="en-US" altLang="zh-CN" dirty="0"/>
          </a:p>
          <a:p>
            <a:r>
              <a:rPr lang="en-US" altLang="zh-CN" dirty="0"/>
              <a:t>5</a:t>
            </a:r>
            <a:r>
              <a:rPr lang="zh-CN" altLang="en-US" dirty="0"/>
              <a:t>、老旧小区改造</a:t>
            </a:r>
            <a:endParaRPr lang="en-US" altLang="zh-CN" dirty="0"/>
          </a:p>
          <a:p>
            <a:r>
              <a:rPr lang="en-US" altLang="zh-CN" dirty="0"/>
              <a:t>6</a:t>
            </a:r>
            <a:r>
              <a:rPr lang="zh-CN" altLang="en-US" dirty="0"/>
              <a:t>、社区疫情防控</a:t>
            </a:r>
            <a:endParaRPr lang="en-US" altLang="zh-CN" dirty="0"/>
          </a:p>
          <a:p>
            <a:r>
              <a:rPr lang="en-US" altLang="zh-CN" dirty="0"/>
              <a:t>7</a:t>
            </a:r>
            <a:r>
              <a:rPr lang="zh-CN" altLang="en-US" dirty="0"/>
              <a:t>、社区垃圾分类</a:t>
            </a:r>
            <a:endParaRPr lang="en-US" altLang="zh-CN" dirty="0"/>
          </a:p>
          <a:p>
            <a:r>
              <a:rPr lang="en-US" altLang="zh-CN" dirty="0"/>
              <a:t>8</a:t>
            </a:r>
            <a:r>
              <a:rPr lang="zh-CN" altLang="en-US" dirty="0"/>
              <a:t>、社区（学校）停车治理</a:t>
            </a:r>
            <a:endParaRPr lang="en-US" altLang="zh-CN" dirty="0"/>
          </a:p>
          <a:p>
            <a:r>
              <a:rPr lang="en-US" altLang="zh-CN" dirty="0"/>
              <a:t>9</a:t>
            </a:r>
            <a:r>
              <a:rPr lang="zh-CN" altLang="en-US" dirty="0"/>
              <a:t>、老龄化社区治理</a:t>
            </a:r>
            <a:endParaRPr lang="en-US" altLang="zh-CN" dirty="0"/>
          </a:p>
          <a:p>
            <a:endParaRPr lang="zh-CN" altLang="en-US" dirty="0"/>
          </a:p>
        </p:txBody>
      </p:sp>
    </p:spTree>
    <p:extLst>
      <p:ext uri="{BB962C8B-B14F-4D97-AF65-F5344CB8AC3E}">
        <p14:creationId xmlns:p14="http://schemas.microsoft.com/office/powerpoint/2010/main" val="2435816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BD57E2-4DEB-19E9-1EF8-BA8EFC137FFF}"/>
              </a:ext>
            </a:extLst>
          </p:cNvPr>
          <p:cNvSpPr>
            <a:spLocks noGrp="1"/>
          </p:cNvSpPr>
          <p:nvPr>
            <p:ph type="title"/>
          </p:nvPr>
        </p:nvSpPr>
        <p:spPr/>
        <p:txBody>
          <a:bodyPr/>
          <a:lstStyle/>
          <a:p>
            <a:r>
              <a:rPr lang="zh-CN" altLang="en-US" dirty="0"/>
              <a:t>调研不够选题</a:t>
            </a:r>
          </a:p>
        </p:txBody>
      </p:sp>
      <p:sp>
        <p:nvSpPr>
          <p:cNvPr id="3" name="内容占位符 2">
            <a:extLst>
              <a:ext uri="{FF2B5EF4-FFF2-40B4-BE49-F238E27FC236}">
                <a16:creationId xmlns:a16="http://schemas.microsoft.com/office/drawing/2014/main" id="{63490A33-431B-AAFE-C78F-3FE5D8CF52B2}"/>
              </a:ext>
            </a:extLst>
          </p:cNvPr>
          <p:cNvSpPr>
            <a:spLocks noGrp="1"/>
          </p:cNvSpPr>
          <p:nvPr>
            <p:ph idx="1"/>
          </p:nvPr>
        </p:nvSpPr>
        <p:spPr/>
        <p:txBody>
          <a:bodyPr/>
          <a:lstStyle/>
          <a:p>
            <a:r>
              <a:rPr lang="zh-CN" altLang="en-US" dirty="0"/>
              <a:t>社区食堂路在何方？</a:t>
            </a:r>
            <a:endParaRPr lang="en-US" altLang="zh-CN" dirty="0"/>
          </a:p>
          <a:p>
            <a:r>
              <a:rPr lang="zh-CN" altLang="en-US" dirty="0"/>
              <a:t>党建引领共建睦邻门</a:t>
            </a:r>
            <a:endParaRPr lang="en-US" altLang="zh-CN" dirty="0"/>
          </a:p>
          <a:p>
            <a:r>
              <a:rPr lang="zh-CN" altLang="en-US" dirty="0"/>
              <a:t>党建引领物业治理模式</a:t>
            </a:r>
            <a:endParaRPr lang="en-US" altLang="zh-CN" dirty="0"/>
          </a:p>
          <a:p>
            <a:r>
              <a:rPr lang="zh-CN" altLang="en-US" dirty="0"/>
              <a:t>社区网格化管理探索</a:t>
            </a:r>
            <a:endParaRPr lang="en-US" altLang="zh-CN" dirty="0"/>
          </a:p>
          <a:p>
            <a:r>
              <a:rPr lang="zh-CN" altLang="en-US" dirty="0"/>
              <a:t>其他自己有兴趣的选题，先报告老师，在老师的同意下进行</a:t>
            </a:r>
            <a:endParaRPr lang="en-US" altLang="zh-CN" dirty="0"/>
          </a:p>
          <a:p>
            <a:endParaRPr lang="en-US" altLang="zh-CN" dirty="0"/>
          </a:p>
          <a:p>
            <a:r>
              <a:rPr lang="zh-CN" altLang="en-US" dirty="0"/>
              <a:t>选题最迟不晚于第六周确定</a:t>
            </a:r>
          </a:p>
        </p:txBody>
      </p:sp>
    </p:spTree>
    <p:extLst>
      <p:ext uri="{BB962C8B-B14F-4D97-AF65-F5344CB8AC3E}">
        <p14:creationId xmlns:p14="http://schemas.microsoft.com/office/powerpoint/2010/main" val="1008544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972180-F525-D556-2EEF-11DA41CB79DC}"/>
              </a:ext>
            </a:extLst>
          </p:cNvPr>
          <p:cNvSpPr>
            <a:spLocks noGrp="1"/>
          </p:cNvSpPr>
          <p:nvPr>
            <p:ph type="title"/>
          </p:nvPr>
        </p:nvSpPr>
        <p:spPr/>
        <p:txBody>
          <a:bodyPr/>
          <a:lstStyle/>
          <a:p>
            <a:pPr algn="ctr"/>
            <a:r>
              <a:rPr lang="zh-CN" altLang="en-US" dirty="0"/>
              <a:t>特别提醒</a:t>
            </a:r>
          </a:p>
        </p:txBody>
      </p:sp>
      <p:sp>
        <p:nvSpPr>
          <p:cNvPr id="3" name="内容占位符 2">
            <a:extLst>
              <a:ext uri="{FF2B5EF4-FFF2-40B4-BE49-F238E27FC236}">
                <a16:creationId xmlns:a16="http://schemas.microsoft.com/office/drawing/2014/main" id="{D135D215-E47E-C29A-E6DA-E6264C1BCEF0}"/>
              </a:ext>
            </a:extLst>
          </p:cNvPr>
          <p:cNvSpPr>
            <a:spLocks noGrp="1"/>
          </p:cNvSpPr>
          <p:nvPr>
            <p:ph idx="1"/>
          </p:nvPr>
        </p:nvSpPr>
        <p:spPr/>
        <p:txBody>
          <a:bodyPr>
            <a:normAutofit/>
          </a:bodyPr>
          <a:lstStyle/>
          <a:p>
            <a:endParaRPr lang="en-US" altLang="zh-CN" sz="6600" dirty="0"/>
          </a:p>
          <a:p>
            <a:r>
              <a:rPr lang="zh-CN" altLang="en-US" sz="6600" dirty="0"/>
              <a:t>作业千万不要抄袭！</a:t>
            </a:r>
          </a:p>
        </p:txBody>
      </p:sp>
    </p:spTree>
    <p:extLst>
      <p:ext uri="{BB962C8B-B14F-4D97-AF65-F5344CB8AC3E}">
        <p14:creationId xmlns:p14="http://schemas.microsoft.com/office/powerpoint/2010/main" val="2839167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536700" y="1401467"/>
            <a:ext cx="2546350" cy="2401896"/>
          </a:xfrm>
          <a:prstGeom prst="rect">
            <a:avLst/>
          </a:prstGeom>
          <a:solidFill>
            <a:srgbClr val="FFFFFF">
              <a:shade val="85000"/>
            </a:srgbClr>
          </a:solidFill>
          <a:ln w="793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9442"/>
          <a:stretch/>
        </p:blipFill>
        <p:spPr bwMode="auto">
          <a:xfrm>
            <a:off x="9145059" y="2787761"/>
            <a:ext cx="1923367" cy="2473084"/>
          </a:xfrm>
          <a:prstGeom prst="rect">
            <a:avLst/>
          </a:prstGeom>
          <a:solidFill>
            <a:srgbClr val="FFFFFF">
              <a:shade val="85000"/>
            </a:srgbClr>
          </a:solidFill>
          <a:ln w="793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矩形 13"/>
          <p:cNvSpPr/>
          <p:nvPr/>
        </p:nvSpPr>
        <p:spPr>
          <a:xfrm>
            <a:off x="0" y="6697722"/>
            <a:ext cx="12192000" cy="134292"/>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pic>
        <p:nvPicPr>
          <p:cNvPr id="22" name="Picture 17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9707" y="127869"/>
            <a:ext cx="2206912"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1468" y="187429"/>
            <a:ext cx="2811161" cy="486096"/>
          </a:xfrm>
          <a:prstGeom prst="homePlate">
            <a:avLst>
              <a:gd name="adj" fmla="val 34324"/>
            </a:avLst>
          </a:prstGeom>
        </p:spPr>
      </p:pic>
      <p:sp>
        <p:nvSpPr>
          <p:cNvPr id="24" name="TextBox 23"/>
          <p:cNvSpPr txBox="1"/>
          <p:nvPr/>
        </p:nvSpPr>
        <p:spPr>
          <a:xfrm>
            <a:off x="1459309" y="211608"/>
            <a:ext cx="1486304" cy="420564"/>
          </a:xfrm>
          <a:prstGeom prst="rect">
            <a:avLst/>
          </a:prstGeom>
          <a:noFill/>
        </p:spPr>
        <p:txBody>
          <a:bodyPr wrap="none" rtlCol="0">
            <a:spAutoFit/>
          </a:bodyPr>
          <a:lstStyle/>
          <a:p>
            <a:r>
              <a:rPr lang="zh-CN" altLang="en-US" sz="2133" spc="400" dirty="0">
                <a:solidFill>
                  <a:srgbClr val="0067B0"/>
                </a:solidFill>
                <a:latin typeface="Arial" panose="020B0604020202020204" pitchFamily="34" charset="0"/>
                <a:ea typeface="微软雅黑" panose="020B0503020204020204" pitchFamily="34" charset="-122"/>
                <a:sym typeface="Arial" panose="020B0604020202020204" pitchFamily="34" charset="0"/>
              </a:rPr>
              <a:t>团队成员</a:t>
            </a:r>
          </a:p>
        </p:txBody>
      </p:sp>
      <p:pic>
        <p:nvPicPr>
          <p:cNvPr id="25" name="图片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4629" y="192597"/>
            <a:ext cx="339527" cy="486096"/>
          </a:xfrm>
          <a:prstGeom prst="chevron">
            <a:avLst/>
          </a:prstGeom>
        </p:spPr>
      </p:pic>
      <p:sp>
        <p:nvSpPr>
          <p:cNvPr id="11" name="直角三角形 72"/>
          <p:cNvSpPr>
            <a:spLocks noChangeArrowheads="1"/>
          </p:cNvSpPr>
          <p:nvPr/>
        </p:nvSpPr>
        <p:spPr bwMode="auto">
          <a:xfrm rot="5400000">
            <a:off x="-1057" y="-3175"/>
            <a:ext cx="1185333" cy="1191684"/>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377" fontAlgn="base">
              <a:spcBef>
                <a:spcPct val="0"/>
              </a:spcBef>
              <a:spcAft>
                <a:spcPct val="0"/>
              </a:spcAft>
            </a:pPr>
            <a:endParaRPr lang="zh-CN" altLang="zh-CN" sz="1733">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直角三角形 73"/>
          <p:cNvSpPr>
            <a:spLocks noChangeArrowheads="1"/>
          </p:cNvSpPr>
          <p:nvPr/>
        </p:nvSpPr>
        <p:spPr bwMode="auto">
          <a:xfrm rot="5400000">
            <a:off x="0" y="0"/>
            <a:ext cx="973667" cy="973667"/>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377" fontAlgn="base">
              <a:spcBef>
                <a:spcPct val="0"/>
              </a:spcBef>
              <a:spcAft>
                <a:spcPct val="0"/>
              </a:spcAft>
            </a:pPr>
            <a:endParaRPr lang="zh-CN" altLang="zh-CN" sz="1733">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直角三角形 74"/>
          <p:cNvSpPr>
            <a:spLocks noChangeArrowheads="1"/>
          </p:cNvSpPr>
          <p:nvPr/>
        </p:nvSpPr>
        <p:spPr bwMode="auto">
          <a:xfrm rot="5400000">
            <a:off x="139701" y="139701"/>
            <a:ext cx="700617" cy="700617"/>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377" fontAlgn="base">
              <a:spcBef>
                <a:spcPct val="0"/>
              </a:spcBef>
              <a:spcAft>
                <a:spcPct val="0"/>
              </a:spcAft>
            </a:pPr>
            <a:endParaRPr lang="zh-CN" altLang="zh-CN" sz="1733">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75"/>
          <p:cNvSpPr>
            <a:spLocks noChangeArrowheads="1"/>
          </p:cNvSpPr>
          <p:nvPr/>
        </p:nvSpPr>
        <p:spPr bwMode="auto">
          <a:xfrm rot="2700000">
            <a:off x="466726" y="39160"/>
            <a:ext cx="150284" cy="994833"/>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377" fontAlgn="base">
              <a:spcBef>
                <a:spcPct val="0"/>
              </a:spcBef>
              <a:spcAft>
                <a:spcPct val="0"/>
              </a:spcAft>
            </a:pPr>
            <a:endParaRPr lang="zh-CN" altLang="zh-CN" sz="1733">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26" name="Picture 2" descr="图片">
            <a:extLst>
              <a:ext uri="{FF2B5EF4-FFF2-40B4-BE49-F238E27FC236}">
                <a16:creationId xmlns:a16="http://schemas.microsoft.com/office/drawing/2014/main" id="{83CF6873-C0E0-744B-3FA0-12580C5645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4999" y="955915"/>
            <a:ext cx="2726673" cy="2473085"/>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a:extLst>
              <a:ext uri="{FF2B5EF4-FFF2-40B4-BE49-F238E27FC236}">
                <a16:creationId xmlns:a16="http://schemas.microsoft.com/office/drawing/2014/main" id="{7CF1F834-56D8-0A61-FD40-6C3007872715}"/>
              </a:ext>
            </a:extLst>
          </p:cNvPr>
          <p:cNvPicPr>
            <a:picLocks noChangeAspect="1"/>
          </p:cNvPicPr>
          <p:nvPr/>
        </p:nvPicPr>
        <p:blipFill>
          <a:blip r:embed="rId9"/>
          <a:stretch>
            <a:fillRect/>
          </a:stretch>
        </p:blipFill>
        <p:spPr>
          <a:xfrm>
            <a:off x="8676135" y="2675767"/>
            <a:ext cx="2607815" cy="3056409"/>
          </a:xfrm>
          <a:prstGeom prst="rect">
            <a:avLst/>
          </a:prstGeom>
        </p:spPr>
      </p:pic>
      <p:pic>
        <p:nvPicPr>
          <p:cNvPr id="3" name="图片 2">
            <a:extLst>
              <a:ext uri="{FF2B5EF4-FFF2-40B4-BE49-F238E27FC236}">
                <a16:creationId xmlns:a16="http://schemas.microsoft.com/office/drawing/2014/main" id="{63514BA5-D020-6972-A166-05E5018CC52C}"/>
              </a:ext>
            </a:extLst>
          </p:cNvPr>
          <p:cNvPicPr>
            <a:picLocks noChangeAspect="1"/>
          </p:cNvPicPr>
          <p:nvPr/>
        </p:nvPicPr>
        <p:blipFill>
          <a:blip r:embed="rId10"/>
          <a:stretch>
            <a:fillRect/>
          </a:stretch>
        </p:blipFill>
        <p:spPr>
          <a:xfrm>
            <a:off x="3613150" y="4024302"/>
            <a:ext cx="2101850" cy="2401897"/>
          </a:xfrm>
          <a:prstGeom prst="rect">
            <a:avLst/>
          </a:prstGeom>
        </p:spPr>
      </p:pic>
    </p:spTree>
    <p:extLst>
      <p:ext uri="{BB962C8B-B14F-4D97-AF65-F5344CB8AC3E}">
        <p14:creationId xmlns:p14="http://schemas.microsoft.com/office/powerpoint/2010/main" val="345967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downLeft)">
                                      <p:cBhvr>
                                        <p:cTn id="12" dur="500"/>
                                        <p:tgtEl>
                                          <p:spTgt spid="22"/>
                                        </p:tgtEl>
                                      </p:cBhvr>
                                    </p:animEffect>
                                  </p:childTnLst>
                                </p:cTn>
                              </p:par>
                              <p:par>
                                <p:cTn id="13" presetID="2" presetClass="entr" presetSubtype="9" fill="hold"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par>
                                <p:cTn id="21" presetID="32" presetClass="emph" presetSubtype="0" repeatCount="3000" fill="hold" nodeType="withEffect">
                                  <p:stCondLst>
                                    <p:cond delay="0"/>
                                  </p:stCondLst>
                                  <p:childTnLst>
                                    <p:animRot by="120000">
                                      <p:cBhvr>
                                        <p:cTn id="22" dur="200" fill="hold">
                                          <p:stCondLst>
                                            <p:cond delay="0"/>
                                          </p:stCondLst>
                                        </p:cTn>
                                        <p:tgtEl>
                                          <p:spTgt spid="4"/>
                                        </p:tgtEl>
                                        <p:attrNameLst>
                                          <p:attrName>r</p:attrName>
                                        </p:attrNameLst>
                                      </p:cBhvr>
                                    </p:animRot>
                                    <p:animRot by="-240000">
                                      <p:cBhvr>
                                        <p:cTn id="23" dur="400" fill="hold">
                                          <p:stCondLst>
                                            <p:cond delay="400"/>
                                          </p:stCondLst>
                                        </p:cTn>
                                        <p:tgtEl>
                                          <p:spTgt spid="4"/>
                                        </p:tgtEl>
                                        <p:attrNameLst>
                                          <p:attrName>r</p:attrName>
                                        </p:attrNameLst>
                                      </p:cBhvr>
                                    </p:animRot>
                                    <p:animRot by="240000">
                                      <p:cBhvr>
                                        <p:cTn id="24" dur="400" fill="hold">
                                          <p:stCondLst>
                                            <p:cond delay="800"/>
                                          </p:stCondLst>
                                        </p:cTn>
                                        <p:tgtEl>
                                          <p:spTgt spid="4"/>
                                        </p:tgtEl>
                                        <p:attrNameLst>
                                          <p:attrName>r</p:attrName>
                                        </p:attrNameLst>
                                      </p:cBhvr>
                                    </p:animRot>
                                    <p:animRot by="-240000">
                                      <p:cBhvr>
                                        <p:cTn id="25" dur="400" fill="hold">
                                          <p:stCondLst>
                                            <p:cond delay="1200"/>
                                          </p:stCondLst>
                                        </p:cTn>
                                        <p:tgtEl>
                                          <p:spTgt spid="4"/>
                                        </p:tgtEl>
                                        <p:attrNameLst>
                                          <p:attrName>r</p:attrName>
                                        </p:attrNameLst>
                                      </p:cBhvr>
                                    </p:animRot>
                                    <p:animRot by="120000">
                                      <p:cBhvr>
                                        <p:cTn id="26" dur="400" fill="hold">
                                          <p:stCondLst>
                                            <p:cond delay="1600"/>
                                          </p:stCondLst>
                                        </p:cTn>
                                        <p:tgtEl>
                                          <p:spTgt spid="4"/>
                                        </p:tgtEl>
                                        <p:attrNameLst>
                                          <p:attrName>r</p:attrName>
                                        </p:attrNameLst>
                                      </p:cBhvr>
                                    </p:animRot>
                                  </p:childTnLst>
                                </p:cTn>
                              </p:par>
                              <p:par>
                                <p:cTn id="27" presetID="32" presetClass="emph" presetSubtype="0" repeatCount="3000" fill="hold" nodeType="withEffect">
                                  <p:stCondLst>
                                    <p:cond delay="0"/>
                                  </p:stCondLst>
                                  <p:childTnLst>
                                    <p:animRot by="120000">
                                      <p:cBhvr>
                                        <p:cTn id="28" dur="200" fill="hold">
                                          <p:stCondLst>
                                            <p:cond delay="0"/>
                                          </p:stCondLst>
                                        </p:cTn>
                                        <p:tgtEl>
                                          <p:spTgt spid="7"/>
                                        </p:tgtEl>
                                        <p:attrNameLst>
                                          <p:attrName>r</p:attrName>
                                        </p:attrNameLst>
                                      </p:cBhvr>
                                    </p:animRot>
                                    <p:animRot by="-240000">
                                      <p:cBhvr>
                                        <p:cTn id="29" dur="400" fill="hold">
                                          <p:stCondLst>
                                            <p:cond delay="400"/>
                                          </p:stCondLst>
                                        </p:cTn>
                                        <p:tgtEl>
                                          <p:spTgt spid="7"/>
                                        </p:tgtEl>
                                        <p:attrNameLst>
                                          <p:attrName>r</p:attrName>
                                        </p:attrNameLst>
                                      </p:cBhvr>
                                    </p:animRot>
                                    <p:animRot by="240000">
                                      <p:cBhvr>
                                        <p:cTn id="30" dur="400" fill="hold">
                                          <p:stCondLst>
                                            <p:cond delay="800"/>
                                          </p:stCondLst>
                                        </p:cTn>
                                        <p:tgtEl>
                                          <p:spTgt spid="7"/>
                                        </p:tgtEl>
                                        <p:attrNameLst>
                                          <p:attrName>r</p:attrName>
                                        </p:attrNameLst>
                                      </p:cBhvr>
                                    </p:animRot>
                                    <p:animRot by="-240000">
                                      <p:cBhvr>
                                        <p:cTn id="31" dur="400" fill="hold">
                                          <p:stCondLst>
                                            <p:cond delay="1200"/>
                                          </p:stCondLst>
                                        </p:cTn>
                                        <p:tgtEl>
                                          <p:spTgt spid="7"/>
                                        </p:tgtEl>
                                        <p:attrNameLst>
                                          <p:attrName>r</p:attrName>
                                        </p:attrNameLst>
                                      </p:cBhvr>
                                    </p:animRot>
                                    <p:animRot by="120000">
                                      <p:cBhvr>
                                        <p:cTn id="32" dur="400" fill="hold">
                                          <p:stCondLst>
                                            <p:cond delay="16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5703" y="1925288"/>
            <a:ext cx="3294412" cy="3432906"/>
            <a:chOff x="1435703" y="1925288"/>
            <a:chExt cx="3294412" cy="3432906"/>
          </a:xfrm>
        </p:grpSpPr>
        <p:sp>
          <p:nvSpPr>
            <p:cNvPr id="3" name="AutoShape 3"/>
            <p:cNvSpPr/>
            <p:nvPr/>
          </p:nvSpPr>
          <p:spPr>
            <a:xfrm>
              <a:off x="1435703" y="1925288"/>
              <a:ext cx="3294412" cy="3294412"/>
            </a:xfrm>
            <a:prstGeom prst="blockArc">
              <a:avLst/>
            </a:prstGeom>
            <a:solidFill>
              <a:schemeClr val="accent1">
                <a:lumMod val="75000"/>
                <a:alpha val="100000"/>
              </a:schemeClr>
            </a:solidFill>
          </p:spPr>
        </p:sp>
        <p:sp>
          <p:nvSpPr>
            <p:cNvPr id="4" name="AutoShape 4"/>
            <p:cNvSpPr/>
            <p:nvPr/>
          </p:nvSpPr>
          <p:spPr>
            <a:xfrm rot="10800000">
              <a:off x="1435703" y="2063782"/>
              <a:ext cx="3294412" cy="3294412"/>
            </a:xfrm>
            <a:prstGeom prst="blockArc">
              <a:avLst/>
            </a:prstGeom>
            <a:solidFill>
              <a:schemeClr val="accent1">
                <a:alpha val="100000"/>
              </a:schemeClr>
            </a:solidFill>
          </p:spPr>
        </p:sp>
      </p:grpSp>
      <p:sp>
        <p:nvSpPr>
          <p:cNvPr id="5" name="Freeform 5"/>
          <p:cNvSpPr/>
          <p:nvPr/>
        </p:nvSpPr>
        <p:spPr>
          <a:xfrm>
            <a:off x="2699099" y="3358880"/>
            <a:ext cx="767367" cy="703933"/>
          </a:xfrm>
          <a:custGeom>
            <a:avLst/>
            <a:gdLst/>
            <a:ahLst/>
            <a:cxnLst/>
            <a:rect l="l" t="t" r="r" b="b"/>
            <a:pathLst>
              <a:path w="988" h="905">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chemeClr val="accent1">
              <a:lumMod val="75000"/>
              <a:alpha val="100000"/>
            </a:schemeClr>
          </a:solidFill>
        </p:spPr>
      </p:sp>
      <p:grpSp>
        <p:nvGrpSpPr>
          <p:cNvPr id="6" name="Group 6"/>
          <p:cNvGrpSpPr/>
          <p:nvPr/>
        </p:nvGrpSpPr>
        <p:grpSpPr>
          <a:xfrm>
            <a:off x="454963" y="93878"/>
            <a:ext cx="10641129" cy="914400"/>
            <a:chOff x="454963" y="93878"/>
            <a:chExt cx="10641129" cy="914400"/>
          </a:xfrm>
        </p:grpSpPr>
        <p:sp>
          <p:nvSpPr>
            <p:cNvPr id="7" name="AutoShape 7"/>
            <p:cNvSpPr/>
            <p:nvPr/>
          </p:nvSpPr>
          <p:spPr>
            <a:xfrm>
              <a:off x="454963" y="331168"/>
              <a:ext cx="84147" cy="84147"/>
            </a:xfrm>
            <a:prstGeom prst="ellipse">
              <a:avLst/>
            </a:prstGeom>
            <a:solidFill>
              <a:schemeClr val="accent1">
                <a:alpha val="100000"/>
              </a:schemeClr>
            </a:solidFill>
          </p:spPr>
        </p:sp>
        <p:sp>
          <p:nvSpPr>
            <p:cNvPr id="8" name="AutoShape 8"/>
            <p:cNvSpPr/>
            <p:nvPr/>
          </p:nvSpPr>
          <p:spPr>
            <a:xfrm>
              <a:off x="575049" y="337743"/>
              <a:ext cx="78137" cy="78137"/>
            </a:xfrm>
            <a:prstGeom prst="ellipse">
              <a:avLst/>
            </a:prstGeom>
            <a:solidFill>
              <a:schemeClr val="accent1">
                <a:alpha val="80000"/>
              </a:schemeClr>
            </a:solidFill>
          </p:spPr>
        </p:sp>
        <p:sp>
          <p:nvSpPr>
            <p:cNvPr id="9" name="AutoShape 9"/>
            <p:cNvSpPr/>
            <p:nvPr/>
          </p:nvSpPr>
          <p:spPr>
            <a:xfrm>
              <a:off x="689125" y="339460"/>
              <a:ext cx="74704" cy="74704"/>
            </a:xfrm>
            <a:prstGeom prst="ellipse">
              <a:avLst/>
            </a:prstGeom>
            <a:solidFill>
              <a:schemeClr val="accent1">
                <a:alpha val="60000"/>
              </a:schemeClr>
            </a:solidFill>
          </p:spPr>
        </p:sp>
        <p:sp>
          <p:nvSpPr>
            <p:cNvPr id="10" name="AutoShape 10"/>
            <p:cNvSpPr/>
            <p:nvPr/>
          </p:nvSpPr>
          <p:spPr>
            <a:xfrm>
              <a:off x="799768" y="348430"/>
              <a:ext cx="69238" cy="69238"/>
            </a:xfrm>
            <a:prstGeom prst="ellipse">
              <a:avLst/>
            </a:prstGeom>
            <a:solidFill>
              <a:schemeClr val="accent1">
                <a:alpha val="40000"/>
              </a:schemeClr>
            </a:solidFill>
          </p:spPr>
        </p:sp>
        <p:sp>
          <p:nvSpPr>
            <p:cNvPr id="11" name="AutoShape 11"/>
            <p:cNvSpPr/>
            <p:nvPr/>
          </p:nvSpPr>
          <p:spPr>
            <a:xfrm>
              <a:off x="904945" y="344297"/>
              <a:ext cx="65594" cy="65594"/>
            </a:xfrm>
            <a:prstGeom prst="ellipse">
              <a:avLst/>
            </a:prstGeom>
            <a:solidFill>
              <a:schemeClr val="accent1">
                <a:alpha val="20000"/>
              </a:schemeClr>
            </a:solidFill>
          </p:spPr>
        </p:sp>
        <p:sp>
          <p:nvSpPr>
            <p:cNvPr id="12" name="AutoShape 12"/>
            <p:cNvSpPr/>
            <p:nvPr/>
          </p:nvSpPr>
          <p:spPr>
            <a:xfrm>
              <a:off x="454963" y="448942"/>
              <a:ext cx="84147" cy="84147"/>
            </a:xfrm>
            <a:prstGeom prst="ellipse">
              <a:avLst/>
            </a:prstGeom>
            <a:solidFill>
              <a:schemeClr val="accent1">
                <a:alpha val="100000"/>
              </a:schemeClr>
            </a:solidFill>
          </p:spPr>
        </p:sp>
        <p:sp>
          <p:nvSpPr>
            <p:cNvPr id="13" name="AutoShape 13"/>
            <p:cNvSpPr/>
            <p:nvPr/>
          </p:nvSpPr>
          <p:spPr>
            <a:xfrm>
              <a:off x="575049" y="455517"/>
              <a:ext cx="78137" cy="78137"/>
            </a:xfrm>
            <a:prstGeom prst="ellipse">
              <a:avLst/>
            </a:prstGeom>
            <a:solidFill>
              <a:schemeClr val="accent1">
                <a:alpha val="80000"/>
              </a:schemeClr>
            </a:solidFill>
          </p:spPr>
        </p:sp>
        <p:sp>
          <p:nvSpPr>
            <p:cNvPr id="14" name="AutoShape 14"/>
            <p:cNvSpPr/>
            <p:nvPr/>
          </p:nvSpPr>
          <p:spPr>
            <a:xfrm>
              <a:off x="689125" y="457233"/>
              <a:ext cx="74704" cy="74704"/>
            </a:xfrm>
            <a:prstGeom prst="ellipse">
              <a:avLst/>
            </a:prstGeom>
            <a:solidFill>
              <a:schemeClr val="accent1">
                <a:alpha val="60000"/>
              </a:schemeClr>
            </a:solidFill>
          </p:spPr>
        </p:sp>
        <p:sp>
          <p:nvSpPr>
            <p:cNvPr id="15" name="AutoShape 15"/>
            <p:cNvSpPr/>
            <p:nvPr/>
          </p:nvSpPr>
          <p:spPr>
            <a:xfrm>
              <a:off x="799768" y="466203"/>
              <a:ext cx="69238" cy="69238"/>
            </a:xfrm>
            <a:prstGeom prst="ellipse">
              <a:avLst/>
            </a:prstGeom>
            <a:solidFill>
              <a:schemeClr val="accent1">
                <a:alpha val="40000"/>
              </a:schemeClr>
            </a:solidFill>
          </p:spPr>
        </p:sp>
        <p:sp>
          <p:nvSpPr>
            <p:cNvPr id="16" name="AutoShape 16"/>
            <p:cNvSpPr/>
            <p:nvPr/>
          </p:nvSpPr>
          <p:spPr>
            <a:xfrm>
              <a:off x="904945" y="462070"/>
              <a:ext cx="65594" cy="65594"/>
            </a:xfrm>
            <a:prstGeom prst="ellipse">
              <a:avLst/>
            </a:prstGeom>
            <a:solidFill>
              <a:schemeClr val="accent1">
                <a:alpha val="20000"/>
              </a:schemeClr>
            </a:solidFill>
          </p:spPr>
        </p:sp>
        <p:sp>
          <p:nvSpPr>
            <p:cNvPr id="17" name="AutoShape 17"/>
            <p:cNvSpPr/>
            <p:nvPr/>
          </p:nvSpPr>
          <p:spPr>
            <a:xfrm>
              <a:off x="454963" y="566715"/>
              <a:ext cx="84147" cy="84147"/>
            </a:xfrm>
            <a:prstGeom prst="ellipse">
              <a:avLst/>
            </a:prstGeom>
            <a:solidFill>
              <a:schemeClr val="accent1">
                <a:alpha val="100000"/>
              </a:schemeClr>
            </a:solidFill>
          </p:spPr>
        </p:sp>
        <p:sp>
          <p:nvSpPr>
            <p:cNvPr id="18" name="AutoShape 18"/>
            <p:cNvSpPr/>
            <p:nvPr/>
          </p:nvSpPr>
          <p:spPr>
            <a:xfrm>
              <a:off x="575049" y="573291"/>
              <a:ext cx="78137" cy="78137"/>
            </a:xfrm>
            <a:prstGeom prst="ellipse">
              <a:avLst/>
            </a:prstGeom>
            <a:solidFill>
              <a:schemeClr val="accent1">
                <a:alpha val="80000"/>
              </a:schemeClr>
            </a:solidFill>
          </p:spPr>
        </p:sp>
        <p:sp>
          <p:nvSpPr>
            <p:cNvPr id="19" name="AutoShape 19"/>
            <p:cNvSpPr/>
            <p:nvPr/>
          </p:nvSpPr>
          <p:spPr>
            <a:xfrm>
              <a:off x="689125" y="575007"/>
              <a:ext cx="74704" cy="74704"/>
            </a:xfrm>
            <a:prstGeom prst="ellipse">
              <a:avLst/>
            </a:prstGeom>
            <a:solidFill>
              <a:schemeClr val="accent1">
                <a:alpha val="60000"/>
              </a:schemeClr>
            </a:solidFill>
          </p:spPr>
        </p:sp>
        <p:sp>
          <p:nvSpPr>
            <p:cNvPr id="20" name="AutoShape 20"/>
            <p:cNvSpPr/>
            <p:nvPr/>
          </p:nvSpPr>
          <p:spPr>
            <a:xfrm>
              <a:off x="799768" y="583977"/>
              <a:ext cx="69238" cy="69238"/>
            </a:xfrm>
            <a:prstGeom prst="ellipse">
              <a:avLst/>
            </a:prstGeom>
            <a:solidFill>
              <a:schemeClr val="accent1">
                <a:alpha val="40000"/>
              </a:schemeClr>
            </a:solidFill>
          </p:spPr>
        </p:sp>
        <p:sp>
          <p:nvSpPr>
            <p:cNvPr id="21" name="AutoShape 21"/>
            <p:cNvSpPr/>
            <p:nvPr/>
          </p:nvSpPr>
          <p:spPr>
            <a:xfrm>
              <a:off x="904945" y="579844"/>
              <a:ext cx="65594" cy="65594"/>
            </a:xfrm>
            <a:prstGeom prst="ellipse">
              <a:avLst/>
            </a:prstGeom>
            <a:solidFill>
              <a:schemeClr val="accent1">
                <a:alpha val="20000"/>
              </a:schemeClr>
            </a:solidFill>
          </p:spPr>
        </p:sp>
        <p:sp>
          <p:nvSpPr>
            <p:cNvPr id="22" name="AutoShape 22"/>
            <p:cNvSpPr/>
            <p:nvPr/>
          </p:nvSpPr>
          <p:spPr>
            <a:xfrm>
              <a:off x="454963" y="684489"/>
              <a:ext cx="84147" cy="84147"/>
            </a:xfrm>
            <a:prstGeom prst="ellipse">
              <a:avLst/>
            </a:prstGeom>
            <a:solidFill>
              <a:schemeClr val="accent1">
                <a:alpha val="100000"/>
              </a:schemeClr>
            </a:solidFill>
          </p:spPr>
        </p:sp>
        <p:sp>
          <p:nvSpPr>
            <p:cNvPr id="23" name="AutoShape 23"/>
            <p:cNvSpPr/>
            <p:nvPr/>
          </p:nvSpPr>
          <p:spPr>
            <a:xfrm>
              <a:off x="575049" y="691064"/>
              <a:ext cx="78137" cy="78137"/>
            </a:xfrm>
            <a:prstGeom prst="ellipse">
              <a:avLst/>
            </a:prstGeom>
            <a:solidFill>
              <a:schemeClr val="accent1">
                <a:alpha val="80000"/>
              </a:schemeClr>
            </a:solidFill>
          </p:spPr>
        </p:sp>
        <p:sp>
          <p:nvSpPr>
            <p:cNvPr id="24" name="AutoShape 24"/>
            <p:cNvSpPr/>
            <p:nvPr/>
          </p:nvSpPr>
          <p:spPr>
            <a:xfrm>
              <a:off x="689125" y="692781"/>
              <a:ext cx="74704" cy="74704"/>
            </a:xfrm>
            <a:prstGeom prst="ellipse">
              <a:avLst/>
            </a:prstGeom>
            <a:solidFill>
              <a:schemeClr val="accent1">
                <a:alpha val="60000"/>
              </a:schemeClr>
            </a:solidFill>
          </p:spPr>
        </p:sp>
        <p:sp>
          <p:nvSpPr>
            <p:cNvPr id="25" name="AutoShape 25"/>
            <p:cNvSpPr/>
            <p:nvPr/>
          </p:nvSpPr>
          <p:spPr>
            <a:xfrm>
              <a:off x="799768" y="701751"/>
              <a:ext cx="69238" cy="69238"/>
            </a:xfrm>
            <a:prstGeom prst="ellipse">
              <a:avLst/>
            </a:prstGeom>
            <a:solidFill>
              <a:schemeClr val="accent1">
                <a:alpha val="40000"/>
              </a:schemeClr>
            </a:solidFill>
          </p:spPr>
        </p:sp>
        <p:sp>
          <p:nvSpPr>
            <p:cNvPr id="26" name="AutoShape 26"/>
            <p:cNvSpPr/>
            <p:nvPr/>
          </p:nvSpPr>
          <p:spPr>
            <a:xfrm>
              <a:off x="904945" y="697618"/>
              <a:ext cx="65594" cy="65594"/>
            </a:xfrm>
            <a:prstGeom prst="ellipse">
              <a:avLst/>
            </a:prstGeom>
            <a:solidFill>
              <a:schemeClr val="accent1">
                <a:alpha val="20000"/>
              </a:schemeClr>
            </a:solidFill>
          </p:spPr>
        </p:sp>
        <p:sp>
          <p:nvSpPr>
            <p:cNvPr id="27" name="TextBox 27"/>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课程概述</a:t>
              </a:r>
            </a:p>
          </p:txBody>
        </p:sp>
      </p:grpSp>
      <p:grpSp>
        <p:nvGrpSpPr>
          <p:cNvPr id="28" name="Group 28"/>
          <p:cNvGrpSpPr/>
          <p:nvPr/>
        </p:nvGrpSpPr>
        <p:grpSpPr>
          <a:xfrm>
            <a:off x="5784437" y="1687163"/>
            <a:ext cx="4496144" cy="565817"/>
            <a:chOff x="5784437" y="1687163"/>
            <a:chExt cx="4496144" cy="565817"/>
          </a:xfrm>
        </p:grpSpPr>
        <p:sp>
          <p:nvSpPr>
            <p:cNvPr id="29" name="AutoShape 29"/>
            <p:cNvSpPr/>
            <p:nvPr/>
          </p:nvSpPr>
          <p:spPr>
            <a:xfrm>
              <a:off x="5784437" y="1687163"/>
              <a:ext cx="4496144" cy="565817"/>
            </a:xfrm>
            <a:prstGeom prst="rect">
              <a:avLst/>
            </a:prstGeom>
            <a:solidFill>
              <a:schemeClr val="accent1">
                <a:alpha val="100000"/>
              </a:schemeClr>
            </a:solidFill>
          </p:spPr>
        </p:sp>
      </p:grpSp>
      <p:sp>
        <p:nvSpPr>
          <p:cNvPr id="30" name="TextBox 30"/>
          <p:cNvSpPr txBox="1"/>
          <p:nvPr/>
        </p:nvSpPr>
        <p:spPr>
          <a:xfrm>
            <a:off x="5927774" y="1687163"/>
            <a:ext cx="4173855" cy="561199"/>
          </a:xfrm>
          <a:prstGeom prst="rect">
            <a:avLst/>
          </a:prstGeom>
        </p:spPr>
        <p:txBody>
          <a:bodyPr vert="horz" wrap="square" lIns="91440" tIns="45720" rIns="91440" bIns="45720" rtlCol="0" anchor="ctr" anchorCtr="1">
            <a:normAutofit/>
          </a:bodyPr>
          <a:lstStyle/>
          <a:p>
            <a:pPr algn="ctr">
              <a:lnSpc>
                <a:spcPct val="100000"/>
              </a:lnSpc>
              <a:spcBef>
                <a:spcPts val="375"/>
              </a:spcBef>
            </a:pPr>
            <a:r>
              <a:rPr lang="en-US" sz="2025" b="1">
                <a:solidFill>
                  <a:srgbClr val="FFFFFF">
                    <a:alpha val="100000"/>
                  </a:srgbClr>
                </a:solidFill>
                <a:latin typeface="Microsoft Yahei"/>
                <a:ea typeface="Microsoft Yahei"/>
                <a:cs typeface="Microsoft Yahei"/>
              </a:rPr>
              <a:t>01</a:t>
            </a:r>
          </a:p>
        </p:txBody>
      </p:sp>
      <p:grpSp>
        <p:nvGrpSpPr>
          <p:cNvPr id="31" name="Group 31"/>
          <p:cNvGrpSpPr/>
          <p:nvPr/>
        </p:nvGrpSpPr>
        <p:grpSpPr>
          <a:xfrm>
            <a:off x="5784437" y="2262505"/>
            <a:ext cx="4496144" cy="820535"/>
            <a:chOff x="5784437" y="2262505"/>
            <a:chExt cx="4496144" cy="820535"/>
          </a:xfrm>
        </p:grpSpPr>
        <p:sp>
          <p:nvSpPr>
            <p:cNvPr id="32" name="TextBox 32"/>
            <p:cNvSpPr txBox="1"/>
            <p:nvPr/>
          </p:nvSpPr>
          <p:spPr>
            <a:xfrm>
              <a:off x="5784437" y="2262505"/>
              <a:ext cx="4496144" cy="820535"/>
            </a:xfrm>
            <a:prstGeom prst="rect">
              <a:avLst/>
            </a:prstGeom>
          </p:spPr>
          <p:txBody>
            <a:bodyPr vert="horz" wrap="square" lIns="66008" tIns="33052" rIns="66008" bIns="33052" rtlCol="0" anchor="ctr" anchorCtr="1">
              <a:normAutofit/>
            </a:bodyPr>
            <a:lstStyle/>
            <a:p>
              <a:pPr algn="ctr">
                <a:lnSpc>
                  <a:spcPct val="150000"/>
                </a:lnSpc>
              </a:pPr>
              <a:r>
                <a:rPr lang="en-US" sz="1500">
                  <a:solidFill>
                    <a:schemeClr val="dk1">
                      <a:alpha val="100000"/>
                    </a:schemeClr>
                  </a:solidFill>
                  <a:latin typeface="Microsoft Yahei"/>
                  <a:ea typeface="Microsoft Yahei"/>
                  <a:cs typeface="Microsoft Yahei"/>
                </a:rPr>
                <a:t>本课程以政治学、管理学、法学和社会学等学科知识为基础，探讨上海市基层社会治理问题。</a:t>
              </a:r>
            </a:p>
          </p:txBody>
        </p:sp>
      </p:grpSp>
      <p:grpSp>
        <p:nvGrpSpPr>
          <p:cNvPr id="33" name="Group 33"/>
          <p:cNvGrpSpPr/>
          <p:nvPr/>
        </p:nvGrpSpPr>
        <p:grpSpPr>
          <a:xfrm>
            <a:off x="5784437" y="3120755"/>
            <a:ext cx="4496144" cy="565817"/>
            <a:chOff x="5784437" y="3120755"/>
            <a:chExt cx="4496144" cy="565817"/>
          </a:xfrm>
        </p:grpSpPr>
        <p:sp>
          <p:nvSpPr>
            <p:cNvPr id="34" name="AutoShape 34"/>
            <p:cNvSpPr/>
            <p:nvPr/>
          </p:nvSpPr>
          <p:spPr>
            <a:xfrm>
              <a:off x="5784437" y="3120755"/>
              <a:ext cx="4496144" cy="565817"/>
            </a:xfrm>
            <a:prstGeom prst="rect">
              <a:avLst/>
            </a:prstGeom>
            <a:solidFill>
              <a:schemeClr val="accent1">
                <a:lumMod val="50000"/>
                <a:alpha val="100000"/>
              </a:schemeClr>
            </a:solidFill>
          </p:spPr>
        </p:sp>
      </p:grpSp>
      <p:sp>
        <p:nvSpPr>
          <p:cNvPr id="35" name="TextBox 35"/>
          <p:cNvSpPr txBox="1"/>
          <p:nvPr/>
        </p:nvSpPr>
        <p:spPr>
          <a:xfrm>
            <a:off x="5927774" y="3120755"/>
            <a:ext cx="4173855" cy="561199"/>
          </a:xfrm>
          <a:prstGeom prst="rect">
            <a:avLst/>
          </a:prstGeom>
        </p:spPr>
        <p:txBody>
          <a:bodyPr vert="horz" wrap="square" lIns="91440" tIns="45720" rIns="91440" bIns="45720" rtlCol="0" anchor="ctr" anchorCtr="1">
            <a:normAutofit/>
          </a:bodyPr>
          <a:lstStyle/>
          <a:p>
            <a:pPr algn="ctr">
              <a:lnSpc>
                <a:spcPct val="100000"/>
              </a:lnSpc>
              <a:spcBef>
                <a:spcPts val="375"/>
              </a:spcBef>
            </a:pPr>
            <a:r>
              <a:rPr lang="en-US" sz="2025" b="1">
                <a:solidFill>
                  <a:srgbClr val="FFFFFF">
                    <a:alpha val="100000"/>
                  </a:srgbClr>
                </a:solidFill>
                <a:latin typeface="Microsoft Yahei"/>
                <a:ea typeface="Microsoft Yahei"/>
                <a:cs typeface="Microsoft Yahei"/>
              </a:rPr>
              <a:t>02</a:t>
            </a:r>
          </a:p>
        </p:txBody>
      </p:sp>
      <p:grpSp>
        <p:nvGrpSpPr>
          <p:cNvPr id="36" name="Group 36"/>
          <p:cNvGrpSpPr/>
          <p:nvPr/>
        </p:nvGrpSpPr>
        <p:grpSpPr>
          <a:xfrm>
            <a:off x="5784437" y="3715147"/>
            <a:ext cx="4496144" cy="820535"/>
            <a:chOff x="5784437" y="3715147"/>
            <a:chExt cx="4496144" cy="820535"/>
          </a:xfrm>
        </p:grpSpPr>
        <p:sp>
          <p:nvSpPr>
            <p:cNvPr id="37" name="TextBox 37"/>
            <p:cNvSpPr txBox="1"/>
            <p:nvPr/>
          </p:nvSpPr>
          <p:spPr>
            <a:xfrm>
              <a:off x="5784437" y="3715147"/>
              <a:ext cx="4496144" cy="820535"/>
            </a:xfrm>
            <a:prstGeom prst="rect">
              <a:avLst/>
            </a:prstGeom>
          </p:spPr>
          <p:txBody>
            <a:bodyPr vert="horz" wrap="square" lIns="66008" tIns="33052" rIns="66008" bIns="33052" rtlCol="0" anchor="ctr" anchorCtr="1">
              <a:normAutofit/>
            </a:bodyPr>
            <a:lstStyle/>
            <a:p>
              <a:pPr algn="ctr">
                <a:lnSpc>
                  <a:spcPct val="150000"/>
                </a:lnSpc>
              </a:pPr>
              <a:r>
                <a:rPr lang="en-US" sz="1500">
                  <a:solidFill>
                    <a:schemeClr val="dk1">
                      <a:alpha val="100000"/>
                    </a:schemeClr>
                  </a:solidFill>
                  <a:latin typeface="Microsoft Yahei"/>
                  <a:ea typeface="Microsoft Yahei"/>
                  <a:cs typeface="Microsoft Yahei"/>
                </a:rPr>
                <a:t>课程对象为城市基层公共服务供给与公共事务处理，运用社会治理的基本理论、知识和方法。</a:t>
              </a:r>
            </a:p>
          </p:txBody>
        </p:sp>
      </p:grpSp>
      <p:grpSp>
        <p:nvGrpSpPr>
          <p:cNvPr id="38" name="Group 38"/>
          <p:cNvGrpSpPr/>
          <p:nvPr/>
        </p:nvGrpSpPr>
        <p:grpSpPr>
          <a:xfrm>
            <a:off x="5784437" y="4609991"/>
            <a:ext cx="4496144" cy="565817"/>
            <a:chOff x="5784437" y="4609991"/>
            <a:chExt cx="4496144" cy="565817"/>
          </a:xfrm>
        </p:grpSpPr>
        <p:sp>
          <p:nvSpPr>
            <p:cNvPr id="39" name="AutoShape 39"/>
            <p:cNvSpPr/>
            <p:nvPr/>
          </p:nvSpPr>
          <p:spPr>
            <a:xfrm>
              <a:off x="5784437" y="4609991"/>
              <a:ext cx="4496144" cy="565817"/>
            </a:xfrm>
            <a:prstGeom prst="rect">
              <a:avLst/>
            </a:prstGeom>
            <a:solidFill>
              <a:schemeClr val="accent1">
                <a:alpha val="100000"/>
              </a:schemeClr>
            </a:solidFill>
          </p:spPr>
        </p:sp>
      </p:grpSp>
      <p:grpSp>
        <p:nvGrpSpPr>
          <p:cNvPr id="40" name="Group 40"/>
          <p:cNvGrpSpPr/>
          <p:nvPr/>
        </p:nvGrpSpPr>
        <p:grpSpPr>
          <a:xfrm>
            <a:off x="5784437" y="5204382"/>
            <a:ext cx="4496144" cy="820535"/>
            <a:chOff x="5784437" y="5204382"/>
            <a:chExt cx="4496144" cy="820535"/>
          </a:xfrm>
        </p:grpSpPr>
        <p:sp>
          <p:nvSpPr>
            <p:cNvPr id="41" name="TextBox 41"/>
            <p:cNvSpPr txBox="1"/>
            <p:nvPr/>
          </p:nvSpPr>
          <p:spPr>
            <a:xfrm>
              <a:off x="5784437" y="5204382"/>
              <a:ext cx="4496144" cy="820535"/>
            </a:xfrm>
            <a:prstGeom prst="rect">
              <a:avLst/>
            </a:prstGeom>
          </p:spPr>
          <p:txBody>
            <a:bodyPr vert="horz" wrap="square" lIns="66008" tIns="33052" rIns="66008" bIns="33052" rtlCol="0" anchor="ctr" anchorCtr="1">
              <a:normAutofit/>
            </a:bodyPr>
            <a:lstStyle/>
            <a:p>
              <a:pPr algn="ctr">
                <a:lnSpc>
                  <a:spcPct val="150000"/>
                </a:lnSpc>
              </a:pPr>
              <a:r>
                <a:rPr lang="en-US" sz="1500" dirty="0" err="1">
                  <a:solidFill>
                    <a:schemeClr val="dk1">
                      <a:alpha val="100000"/>
                    </a:schemeClr>
                  </a:solidFill>
                  <a:latin typeface="Microsoft Yahei"/>
                  <a:ea typeface="Microsoft Yahei"/>
                  <a:cs typeface="Microsoft Yahei"/>
                </a:rPr>
                <a:t>课程属于综合性应用课程，注重培养学生对社会治理问题的综合思考和分析能力</a:t>
              </a:r>
              <a:r>
                <a:rPr lang="en-US" sz="1500" dirty="0">
                  <a:solidFill>
                    <a:schemeClr val="dk1">
                      <a:alpha val="100000"/>
                    </a:schemeClr>
                  </a:solidFill>
                  <a:latin typeface="Microsoft Yahei"/>
                  <a:ea typeface="Microsoft Yahei"/>
                  <a:cs typeface="Microsoft Yahei"/>
                </a:rPr>
                <a:t>。</a:t>
              </a:r>
            </a:p>
          </p:txBody>
        </p:sp>
      </p:grpSp>
      <p:sp>
        <p:nvSpPr>
          <p:cNvPr id="42" name="TextBox 42"/>
          <p:cNvSpPr txBox="1"/>
          <p:nvPr/>
        </p:nvSpPr>
        <p:spPr>
          <a:xfrm>
            <a:off x="5945582" y="4609991"/>
            <a:ext cx="4173855" cy="561199"/>
          </a:xfrm>
          <a:prstGeom prst="rect">
            <a:avLst/>
          </a:prstGeom>
        </p:spPr>
        <p:txBody>
          <a:bodyPr vert="horz" wrap="square" lIns="91440" tIns="45720" rIns="91440" bIns="45720" rtlCol="0" anchor="ctr" anchorCtr="1">
            <a:normAutofit/>
          </a:bodyPr>
          <a:lstStyle/>
          <a:p>
            <a:pPr algn="ctr">
              <a:lnSpc>
                <a:spcPct val="100000"/>
              </a:lnSpc>
              <a:spcBef>
                <a:spcPts val="375"/>
              </a:spcBef>
            </a:pPr>
            <a:r>
              <a:rPr lang="en-US" sz="2025" b="1">
                <a:solidFill>
                  <a:srgbClr val="FFFFFF">
                    <a:alpha val="100000"/>
                  </a:srgbClr>
                </a:solidFill>
                <a:latin typeface="Microsoft Yahei"/>
                <a:ea typeface="Microsoft Yahei"/>
                <a:cs typeface="Microsoft Yahei"/>
              </a:rPr>
              <a:t>03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7474" y="2630710"/>
            <a:ext cx="2226278" cy="2226278"/>
            <a:chOff x="1127474" y="2630710"/>
            <a:chExt cx="2226278" cy="2226278"/>
          </a:xfrm>
        </p:grpSpPr>
        <p:sp>
          <p:nvSpPr>
            <p:cNvPr id="3" name="AutoShape 3"/>
            <p:cNvSpPr/>
            <p:nvPr/>
          </p:nvSpPr>
          <p:spPr>
            <a:xfrm>
              <a:off x="1127474" y="2630710"/>
              <a:ext cx="2226278" cy="2226278"/>
            </a:xfrm>
            <a:prstGeom prst="ellipse">
              <a:avLst/>
            </a:prstGeom>
            <a:solidFill>
              <a:schemeClr val="accent1">
                <a:alpha val="100000"/>
              </a:schemeClr>
            </a:solidFill>
          </p:spPr>
        </p:sp>
      </p:grpSp>
      <p:cxnSp>
        <p:nvCxnSpPr>
          <p:cNvPr id="4" name="Connector 4"/>
          <p:cNvCxnSpPr/>
          <p:nvPr/>
        </p:nvCxnSpPr>
        <p:spPr>
          <a:xfrm>
            <a:off x="3728313" y="2422931"/>
            <a:ext cx="1246133" cy="0"/>
          </a:xfrm>
          <a:prstGeom prst="line">
            <a:avLst/>
          </a:prstGeom>
          <a:ln w="12700">
            <a:solidFill>
              <a:schemeClr val="accent1"/>
            </a:solidFill>
            <a:prstDash val="dash"/>
            <a:headEnd type="none"/>
            <a:tailEnd type="oval"/>
          </a:ln>
        </p:spPr>
        <p:style>
          <a:lnRef idx="0">
            <a:schemeClr val="accent1"/>
          </a:lnRef>
          <a:fillRef idx="1">
            <a:schemeClr val="accent1"/>
          </a:fillRef>
          <a:effectRef idx="0">
            <a:schemeClr val="accent1"/>
          </a:effectRef>
          <a:fontRef idx="minor">
            <a:schemeClr val="lt1"/>
          </a:fontRef>
        </p:style>
      </p:cxnSp>
      <p:cxnSp>
        <p:nvCxnSpPr>
          <p:cNvPr id="5" name="Connector 5"/>
          <p:cNvCxnSpPr/>
          <p:nvPr/>
        </p:nvCxnSpPr>
        <p:spPr>
          <a:xfrm>
            <a:off x="4309187" y="3726659"/>
            <a:ext cx="665253" cy="0"/>
          </a:xfrm>
          <a:prstGeom prst="line">
            <a:avLst/>
          </a:prstGeom>
          <a:ln w="12700">
            <a:solidFill>
              <a:schemeClr val="accent4"/>
            </a:solidFill>
            <a:prstDash val="dash"/>
            <a:headEnd type="none"/>
            <a:tailEnd type="oval"/>
          </a:ln>
        </p:spPr>
        <p:style>
          <a:lnRef idx="0">
            <a:schemeClr val="accent4"/>
          </a:lnRef>
          <a:fillRef idx="1">
            <a:schemeClr val="accent4"/>
          </a:fillRef>
          <a:effectRef idx="0">
            <a:schemeClr val="accent4"/>
          </a:effectRef>
          <a:fontRef idx="minor">
            <a:schemeClr val="lt1"/>
          </a:fontRef>
        </p:style>
      </p:cxnSp>
      <p:cxnSp>
        <p:nvCxnSpPr>
          <p:cNvPr id="6" name="Connector 6"/>
          <p:cNvCxnSpPr/>
          <p:nvPr/>
        </p:nvCxnSpPr>
        <p:spPr>
          <a:xfrm>
            <a:off x="3728313" y="5030388"/>
            <a:ext cx="1246133" cy="0"/>
          </a:xfrm>
          <a:prstGeom prst="line">
            <a:avLst/>
          </a:prstGeom>
          <a:ln w="12700">
            <a:solidFill>
              <a:schemeClr val="accent1"/>
            </a:solidFill>
            <a:prstDash val="dash"/>
            <a:headEnd type="none"/>
            <a:tailEnd type="oval"/>
          </a:ln>
        </p:spPr>
        <p:style>
          <a:lnRef idx="0">
            <a:schemeClr val="accent1"/>
          </a:lnRef>
          <a:fillRef idx="1">
            <a:schemeClr val="accent1"/>
          </a:fillRef>
          <a:effectRef idx="0">
            <a:schemeClr val="accent1"/>
          </a:effectRef>
          <a:fontRef idx="minor">
            <a:schemeClr val="lt1"/>
          </a:fontRef>
        </p:style>
      </p:cxnSp>
      <p:grpSp>
        <p:nvGrpSpPr>
          <p:cNvPr id="7" name="Group 7"/>
          <p:cNvGrpSpPr/>
          <p:nvPr/>
        </p:nvGrpSpPr>
        <p:grpSpPr>
          <a:xfrm>
            <a:off x="3098006" y="4715256"/>
            <a:ext cx="630365" cy="630269"/>
            <a:chOff x="3098006" y="4715256"/>
            <a:chExt cx="630365" cy="630269"/>
          </a:xfrm>
        </p:grpSpPr>
        <p:sp>
          <p:nvSpPr>
            <p:cNvPr id="8" name="AutoShape 8"/>
            <p:cNvSpPr/>
            <p:nvPr/>
          </p:nvSpPr>
          <p:spPr>
            <a:xfrm>
              <a:off x="3098006" y="4715256"/>
              <a:ext cx="630365" cy="630269"/>
            </a:xfrm>
            <a:prstGeom prst="ellipse">
              <a:avLst/>
            </a:prstGeom>
            <a:solidFill>
              <a:schemeClr val="accent1">
                <a:alpha val="100000"/>
              </a:schemeClr>
            </a:solidFill>
          </p:spPr>
        </p:sp>
      </p:grpSp>
      <p:grpSp>
        <p:nvGrpSpPr>
          <p:cNvPr id="9" name="Group 9"/>
          <p:cNvGrpSpPr/>
          <p:nvPr/>
        </p:nvGrpSpPr>
        <p:grpSpPr>
          <a:xfrm>
            <a:off x="3242405" y="4895659"/>
            <a:ext cx="352711" cy="269463"/>
            <a:chOff x="3242405" y="4895659"/>
            <a:chExt cx="352711" cy="269463"/>
          </a:xfrm>
        </p:grpSpPr>
        <p:sp>
          <p:nvSpPr>
            <p:cNvPr id="10" name="Freeform 10"/>
            <p:cNvSpPr/>
            <p:nvPr/>
          </p:nvSpPr>
          <p:spPr>
            <a:xfrm>
              <a:off x="3242405" y="4895659"/>
              <a:ext cx="283845" cy="220980"/>
            </a:xfrm>
            <a:custGeom>
              <a:avLst/>
              <a:gdLst/>
              <a:ahLst/>
              <a:cxnLst/>
              <a:rect l="l" t="t" r="r" b="b"/>
              <a:pathLst>
                <a:path w="141" h="110">
                  <a:moveTo>
                    <a:pt x="92" y="95"/>
                  </a:moveTo>
                  <a:cubicBezTo>
                    <a:pt x="105" y="92"/>
                    <a:pt x="117" y="87"/>
                    <a:pt x="126" y="77"/>
                  </a:cubicBezTo>
                  <a:cubicBezTo>
                    <a:pt x="137" y="66"/>
                    <a:pt x="141" y="53"/>
                    <a:pt x="136" y="38"/>
                  </a:cubicBezTo>
                  <a:cubicBezTo>
                    <a:pt x="132" y="25"/>
                    <a:pt x="123" y="17"/>
                    <a:pt x="111" y="10"/>
                  </a:cubicBezTo>
                  <a:cubicBezTo>
                    <a:pt x="100" y="4"/>
                    <a:pt x="87" y="1"/>
                    <a:pt x="75" y="1"/>
                  </a:cubicBezTo>
                  <a:cubicBezTo>
                    <a:pt x="54" y="0"/>
                    <a:pt x="35" y="5"/>
                    <a:pt x="20" y="19"/>
                  </a:cubicBezTo>
                  <a:cubicBezTo>
                    <a:pt x="1" y="35"/>
                    <a:pt x="0" y="59"/>
                    <a:pt x="17" y="77"/>
                  </a:cubicBezTo>
                  <a:cubicBezTo>
                    <a:pt x="20" y="81"/>
                    <a:pt x="25" y="84"/>
                    <a:pt x="30" y="88"/>
                  </a:cubicBezTo>
                  <a:cubicBezTo>
                    <a:pt x="30" y="88"/>
                    <a:pt x="30" y="88"/>
                    <a:pt x="29" y="88"/>
                  </a:cubicBezTo>
                  <a:cubicBezTo>
                    <a:pt x="27" y="94"/>
                    <a:pt x="23" y="99"/>
                    <a:pt x="19" y="103"/>
                  </a:cubicBezTo>
                  <a:cubicBezTo>
                    <a:pt x="17" y="105"/>
                    <a:pt x="16" y="106"/>
                    <a:pt x="17" y="108"/>
                  </a:cubicBezTo>
                  <a:cubicBezTo>
                    <a:pt x="18" y="110"/>
                    <a:pt x="20" y="110"/>
                    <a:pt x="22" y="110"/>
                  </a:cubicBezTo>
                  <a:cubicBezTo>
                    <a:pt x="33" y="108"/>
                    <a:pt x="43" y="104"/>
                    <a:pt x="53" y="98"/>
                  </a:cubicBezTo>
                  <a:cubicBezTo>
                    <a:pt x="54" y="97"/>
                    <a:pt x="56" y="96"/>
                    <a:pt x="58" y="97"/>
                  </a:cubicBezTo>
                  <a:cubicBezTo>
                    <a:pt x="69" y="98"/>
                    <a:pt x="81" y="98"/>
                    <a:pt x="92" y="95"/>
                  </a:cubicBezTo>
                  <a:close/>
                  <a:moveTo>
                    <a:pt x="55" y="84"/>
                  </a:moveTo>
                  <a:cubicBezTo>
                    <a:pt x="53" y="84"/>
                    <a:pt x="51" y="84"/>
                    <a:pt x="50" y="85"/>
                  </a:cubicBezTo>
                  <a:cubicBezTo>
                    <a:pt x="47" y="87"/>
                    <a:pt x="45" y="88"/>
                    <a:pt x="43" y="90"/>
                  </a:cubicBezTo>
                  <a:cubicBezTo>
                    <a:pt x="43" y="89"/>
                    <a:pt x="42" y="89"/>
                    <a:pt x="42" y="89"/>
                  </a:cubicBezTo>
                  <a:cubicBezTo>
                    <a:pt x="43" y="87"/>
                    <a:pt x="44" y="85"/>
                    <a:pt x="45" y="82"/>
                  </a:cubicBezTo>
                  <a:cubicBezTo>
                    <a:pt x="42" y="80"/>
                    <a:pt x="40" y="79"/>
                    <a:pt x="37" y="77"/>
                  </a:cubicBezTo>
                  <a:cubicBezTo>
                    <a:pt x="31" y="74"/>
                    <a:pt x="26" y="70"/>
                    <a:pt x="22" y="64"/>
                  </a:cubicBezTo>
                  <a:cubicBezTo>
                    <a:pt x="14" y="53"/>
                    <a:pt x="16" y="40"/>
                    <a:pt x="25" y="30"/>
                  </a:cubicBezTo>
                  <a:cubicBezTo>
                    <a:pt x="35" y="20"/>
                    <a:pt x="48" y="15"/>
                    <a:pt x="62" y="14"/>
                  </a:cubicBezTo>
                  <a:cubicBezTo>
                    <a:pt x="76" y="12"/>
                    <a:pt x="90" y="14"/>
                    <a:pt x="103" y="20"/>
                  </a:cubicBezTo>
                  <a:cubicBezTo>
                    <a:pt x="112" y="24"/>
                    <a:pt x="119" y="30"/>
                    <a:pt x="123" y="38"/>
                  </a:cubicBezTo>
                  <a:cubicBezTo>
                    <a:pt x="128" y="47"/>
                    <a:pt x="127" y="56"/>
                    <a:pt x="121" y="64"/>
                  </a:cubicBezTo>
                  <a:cubicBezTo>
                    <a:pt x="113" y="75"/>
                    <a:pt x="102" y="81"/>
                    <a:pt x="89" y="84"/>
                  </a:cubicBezTo>
                  <a:cubicBezTo>
                    <a:pt x="78" y="86"/>
                    <a:pt x="66" y="86"/>
                    <a:pt x="55" y="84"/>
                  </a:cubicBezTo>
                  <a:close/>
                </a:path>
              </a:pathLst>
            </a:custGeom>
            <a:solidFill>
              <a:srgbClr val="FFFFFF">
                <a:alpha val="100000"/>
              </a:srgbClr>
            </a:solidFill>
          </p:spPr>
        </p:sp>
        <p:sp>
          <p:nvSpPr>
            <p:cNvPr id="11" name="Freeform 11"/>
            <p:cNvSpPr/>
            <p:nvPr/>
          </p:nvSpPr>
          <p:spPr>
            <a:xfrm>
              <a:off x="3371564" y="4966240"/>
              <a:ext cx="223552" cy="198882"/>
            </a:xfrm>
            <a:custGeom>
              <a:avLst/>
              <a:gdLst/>
              <a:ahLst/>
              <a:cxnLst/>
              <a:rect l="l" t="t" r="r" b="b"/>
              <a:pathLst>
                <a:path w="111" h="99">
                  <a:moveTo>
                    <a:pt x="94" y="90"/>
                  </a:moveTo>
                  <a:cubicBezTo>
                    <a:pt x="91" y="86"/>
                    <a:pt x="87" y="82"/>
                    <a:pt x="85" y="77"/>
                  </a:cubicBezTo>
                  <a:cubicBezTo>
                    <a:pt x="100" y="68"/>
                    <a:pt x="111" y="56"/>
                    <a:pt x="110" y="38"/>
                  </a:cubicBezTo>
                  <a:cubicBezTo>
                    <a:pt x="110" y="20"/>
                    <a:pt x="99" y="9"/>
                    <a:pt x="84" y="0"/>
                  </a:cubicBezTo>
                  <a:cubicBezTo>
                    <a:pt x="85" y="1"/>
                    <a:pt x="85" y="2"/>
                    <a:pt x="85" y="3"/>
                  </a:cubicBezTo>
                  <a:cubicBezTo>
                    <a:pt x="86" y="9"/>
                    <a:pt x="87" y="15"/>
                    <a:pt x="86" y="21"/>
                  </a:cubicBezTo>
                  <a:cubicBezTo>
                    <a:pt x="84" y="35"/>
                    <a:pt x="77" y="46"/>
                    <a:pt x="66" y="55"/>
                  </a:cubicBezTo>
                  <a:cubicBezTo>
                    <a:pt x="54" y="66"/>
                    <a:pt x="39" y="71"/>
                    <a:pt x="23" y="74"/>
                  </a:cubicBezTo>
                  <a:cubicBezTo>
                    <a:pt x="16" y="75"/>
                    <a:pt x="8" y="75"/>
                    <a:pt x="0" y="75"/>
                  </a:cubicBezTo>
                  <a:cubicBezTo>
                    <a:pt x="3" y="77"/>
                    <a:pt x="7" y="79"/>
                    <a:pt x="10" y="81"/>
                  </a:cubicBezTo>
                  <a:cubicBezTo>
                    <a:pt x="26" y="87"/>
                    <a:pt x="42" y="88"/>
                    <a:pt x="58" y="86"/>
                  </a:cubicBezTo>
                  <a:cubicBezTo>
                    <a:pt x="60" y="86"/>
                    <a:pt x="61" y="86"/>
                    <a:pt x="62" y="87"/>
                  </a:cubicBezTo>
                  <a:cubicBezTo>
                    <a:pt x="72" y="93"/>
                    <a:pt x="82" y="97"/>
                    <a:pt x="94" y="99"/>
                  </a:cubicBezTo>
                  <a:cubicBezTo>
                    <a:pt x="95" y="99"/>
                    <a:pt x="97" y="98"/>
                    <a:pt x="98" y="97"/>
                  </a:cubicBezTo>
                  <a:cubicBezTo>
                    <a:pt x="98" y="97"/>
                    <a:pt x="98" y="95"/>
                    <a:pt x="97" y="93"/>
                  </a:cubicBezTo>
                  <a:cubicBezTo>
                    <a:pt x="97" y="92"/>
                    <a:pt x="95" y="91"/>
                    <a:pt x="94" y="90"/>
                  </a:cubicBezTo>
                  <a:close/>
                </a:path>
              </a:pathLst>
            </a:custGeom>
            <a:solidFill>
              <a:srgbClr val="FFFFFF">
                <a:alpha val="100000"/>
              </a:srgbClr>
            </a:solidFill>
          </p:spPr>
        </p:sp>
      </p:grpSp>
      <p:grpSp>
        <p:nvGrpSpPr>
          <p:cNvPr id="12" name="Group 12"/>
          <p:cNvGrpSpPr/>
          <p:nvPr/>
        </p:nvGrpSpPr>
        <p:grpSpPr>
          <a:xfrm>
            <a:off x="3098006" y="2107787"/>
            <a:ext cx="630365" cy="630269"/>
            <a:chOff x="3098006" y="2107787"/>
            <a:chExt cx="630365" cy="630269"/>
          </a:xfrm>
        </p:grpSpPr>
        <p:sp>
          <p:nvSpPr>
            <p:cNvPr id="13" name="AutoShape 13"/>
            <p:cNvSpPr/>
            <p:nvPr/>
          </p:nvSpPr>
          <p:spPr>
            <a:xfrm>
              <a:off x="3098006" y="2107787"/>
              <a:ext cx="630365" cy="630269"/>
            </a:xfrm>
            <a:prstGeom prst="ellipse">
              <a:avLst/>
            </a:prstGeom>
            <a:solidFill>
              <a:schemeClr val="accent1">
                <a:alpha val="100000"/>
              </a:schemeClr>
            </a:solidFill>
          </p:spPr>
        </p:sp>
        <p:sp>
          <p:nvSpPr>
            <p:cNvPr id="14" name="Freeform 14"/>
            <p:cNvSpPr/>
            <p:nvPr/>
          </p:nvSpPr>
          <p:spPr>
            <a:xfrm>
              <a:off x="3310033" y="2255329"/>
              <a:ext cx="234601" cy="304229"/>
            </a:xfrm>
            <a:custGeom>
              <a:avLst/>
              <a:gdLst/>
              <a:ahLst/>
              <a:cxnLst/>
              <a:rect l="l" t="t" r="r" b="b"/>
              <a:pathLst>
                <a:path w="438150" h="568325">
                  <a:moveTo>
                    <a:pt x="344255" y="320246"/>
                  </a:moveTo>
                  <a:cubicBezTo>
                    <a:pt x="393080" y="312737"/>
                    <a:pt x="434394" y="346528"/>
                    <a:pt x="438150" y="399092"/>
                  </a:cubicBezTo>
                  <a:cubicBezTo>
                    <a:pt x="438150" y="399092"/>
                    <a:pt x="438150" y="402847"/>
                    <a:pt x="438150" y="406601"/>
                  </a:cubicBezTo>
                  <a:cubicBezTo>
                    <a:pt x="438150" y="451656"/>
                    <a:pt x="438150" y="496711"/>
                    <a:pt x="438150" y="545520"/>
                  </a:cubicBezTo>
                  <a:cubicBezTo>
                    <a:pt x="438150" y="545520"/>
                    <a:pt x="438150" y="545520"/>
                    <a:pt x="438150" y="549275"/>
                  </a:cubicBezTo>
                  <a:cubicBezTo>
                    <a:pt x="438150" y="549275"/>
                    <a:pt x="438150" y="549275"/>
                    <a:pt x="284162" y="549275"/>
                  </a:cubicBezTo>
                  <a:cubicBezTo>
                    <a:pt x="284162" y="549275"/>
                    <a:pt x="284162" y="545520"/>
                    <a:pt x="284162" y="545520"/>
                  </a:cubicBezTo>
                  <a:cubicBezTo>
                    <a:pt x="284162" y="496711"/>
                    <a:pt x="284162" y="451656"/>
                    <a:pt x="284162" y="402847"/>
                  </a:cubicBezTo>
                  <a:cubicBezTo>
                    <a:pt x="284162" y="361546"/>
                    <a:pt x="310453" y="327755"/>
                    <a:pt x="344255" y="320246"/>
                  </a:cubicBezTo>
                  <a:close/>
                  <a:moveTo>
                    <a:pt x="352879" y="200025"/>
                  </a:moveTo>
                  <a:cubicBezTo>
                    <a:pt x="352879" y="200025"/>
                    <a:pt x="352879" y="200025"/>
                    <a:pt x="356621" y="200025"/>
                  </a:cubicBezTo>
                  <a:cubicBezTo>
                    <a:pt x="356621" y="200025"/>
                    <a:pt x="356621" y="200025"/>
                    <a:pt x="367847" y="200025"/>
                  </a:cubicBezTo>
                  <a:cubicBezTo>
                    <a:pt x="371589" y="200025"/>
                    <a:pt x="375330" y="203767"/>
                    <a:pt x="379072" y="203767"/>
                  </a:cubicBezTo>
                  <a:cubicBezTo>
                    <a:pt x="401524" y="211251"/>
                    <a:pt x="412750" y="237445"/>
                    <a:pt x="409008" y="263638"/>
                  </a:cubicBezTo>
                  <a:cubicBezTo>
                    <a:pt x="405266" y="286090"/>
                    <a:pt x="386556" y="304800"/>
                    <a:pt x="360363" y="304800"/>
                  </a:cubicBezTo>
                  <a:cubicBezTo>
                    <a:pt x="337911" y="304800"/>
                    <a:pt x="319201" y="286090"/>
                    <a:pt x="311717" y="263638"/>
                  </a:cubicBezTo>
                  <a:cubicBezTo>
                    <a:pt x="307975" y="233703"/>
                    <a:pt x="326685" y="207509"/>
                    <a:pt x="352879" y="200025"/>
                  </a:cubicBezTo>
                  <a:close/>
                  <a:moveTo>
                    <a:pt x="100853" y="196018"/>
                  </a:moveTo>
                  <a:cubicBezTo>
                    <a:pt x="175559" y="180975"/>
                    <a:pt x="246529" y="241146"/>
                    <a:pt x="254000" y="320120"/>
                  </a:cubicBezTo>
                  <a:cubicBezTo>
                    <a:pt x="254000" y="323881"/>
                    <a:pt x="254000" y="327642"/>
                    <a:pt x="254000" y="331402"/>
                  </a:cubicBezTo>
                  <a:cubicBezTo>
                    <a:pt x="254000" y="406616"/>
                    <a:pt x="254000" y="481829"/>
                    <a:pt x="254000" y="557043"/>
                  </a:cubicBezTo>
                  <a:cubicBezTo>
                    <a:pt x="254000" y="557043"/>
                    <a:pt x="254000" y="557043"/>
                    <a:pt x="254000" y="568325"/>
                  </a:cubicBezTo>
                  <a:cubicBezTo>
                    <a:pt x="254000" y="568325"/>
                    <a:pt x="254000" y="568325"/>
                    <a:pt x="0" y="568325"/>
                  </a:cubicBezTo>
                  <a:cubicBezTo>
                    <a:pt x="0" y="564564"/>
                    <a:pt x="0" y="564564"/>
                    <a:pt x="0" y="560804"/>
                  </a:cubicBezTo>
                  <a:cubicBezTo>
                    <a:pt x="0" y="485590"/>
                    <a:pt x="0" y="406616"/>
                    <a:pt x="0" y="327642"/>
                  </a:cubicBezTo>
                  <a:cubicBezTo>
                    <a:pt x="0" y="263710"/>
                    <a:pt x="44823" y="211060"/>
                    <a:pt x="100853" y="196018"/>
                  </a:cubicBezTo>
                  <a:close/>
                  <a:moveTo>
                    <a:pt x="112091" y="0"/>
                  </a:moveTo>
                  <a:cubicBezTo>
                    <a:pt x="115818" y="0"/>
                    <a:pt x="115818" y="0"/>
                    <a:pt x="115818" y="0"/>
                  </a:cubicBezTo>
                  <a:cubicBezTo>
                    <a:pt x="115818" y="0"/>
                    <a:pt x="115818" y="0"/>
                    <a:pt x="138181" y="0"/>
                  </a:cubicBezTo>
                  <a:cubicBezTo>
                    <a:pt x="141909" y="0"/>
                    <a:pt x="149363" y="3762"/>
                    <a:pt x="153090" y="3762"/>
                  </a:cubicBezTo>
                  <a:cubicBezTo>
                    <a:pt x="190362" y="18808"/>
                    <a:pt x="212725" y="60187"/>
                    <a:pt x="205271" y="101566"/>
                  </a:cubicBezTo>
                  <a:cubicBezTo>
                    <a:pt x="197816" y="139183"/>
                    <a:pt x="164272" y="169276"/>
                    <a:pt x="127000" y="169276"/>
                  </a:cubicBezTo>
                  <a:cubicBezTo>
                    <a:pt x="89728" y="173038"/>
                    <a:pt x="56184" y="142944"/>
                    <a:pt x="48729" y="101566"/>
                  </a:cubicBezTo>
                  <a:cubicBezTo>
                    <a:pt x="41275" y="52664"/>
                    <a:pt x="71092" y="7523"/>
                    <a:pt x="112091" y="0"/>
                  </a:cubicBezTo>
                  <a:close/>
                </a:path>
              </a:pathLst>
            </a:custGeom>
            <a:solidFill>
              <a:srgbClr val="FFFFFF">
                <a:alpha val="100000"/>
              </a:srgbClr>
            </a:solidFill>
          </p:spPr>
        </p:sp>
      </p:grpSp>
      <p:grpSp>
        <p:nvGrpSpPr>
          <p:cNvPr id="15" name="Group 15"/>
          <p:cNvGrpSpPr/>
          <p:nvPr/>
        </p:nvGrpSpPr>
        <p:grpSpPr>
          <a:xfrm>
            <a:off x="3678841" y="3411474"/>
            <a:ext cx="630365" cy="630269"/>
            <a:chOff x="3678841" y="3411474"/>
            <a:chExt cx="630365" cy="630269"/>
          </a:xfrm>
        </p:grpSpPr>
        <p:sp>
          <p:nvSpPr>
            <p:cNvPr id="16" name="AutoShape 16"/>
            <p:cNvSpPr/>
            <p:nvPr/>
          </p:nvSpPr>
          <p:spPr>
            <a:xfrm>
              <a:off x="3678841" y="3411474"/>
              <a:ext cx="630365" cy="630269"/>
            </a:xfrm>
            <a:prstGeom prst="ellipse">
              <a:avLst/>
            </a:prstGeom>
            <a:solidFill>
              <a:schemeClr val="accent4">
                <a:alpha val="100000"/>
              </a:schemeClr>
            </a:solidFill>
          </p:spPr>
        </p:sp>
      </p:grpSp>
      <p:grpSp>
        <p:nvGrpSpPr>
          <p:cNvPr id="17" name="Group 17"/>
          <p:cNvGrpSpPr/>
          <p:nvPr/>
        </p:nvGrpSpPr>
        <p:grpSpPr>
          <a:xfrm>
            <a:off x="3842099" y="3569779"/>
            <a:ext cx="313754" cy="313849"/>
            <a:chOff x="3842099" y="3569779"/>
            <a:chExt cx="313754" cy="313849"/>
          </a:xfrm>
        </p:grpSpPr>
        <p:sp>
          <p:nvSpPr>
            <p:cNvPr id="18" name="Freeform 18"/>
            <p:cNvSpPr/>
            <p:nvPr/>
          </p:nvSpPr>
          <p:spPr>
            <a:xfrm>
              <a:off x="3842099" y="3598926"/>
              <a:ext cx="284702" cy="284702"/>
            </a:xfrm>
            <a:custGeom>
              <a:avLst/>
              <a:gdLst/>
              <a:ahLst/>
              <a:cxnLst/>
              <a:rect l="l" t="t" r="r" b="b"/>
              <a:pathLst>
                <a:path w="184" h="184">
                  <a:moveTo>
                    <a:pt x="92" y="184"/>
                  </a:moveTo>
                  <a:cubicBezTo>
                    <a:pt x="143" y="184"/>
                    <a:pt x="184" y="143"/>
                    <a:pt x="184" y="92"/>
                  </a:cubicBezTo>
                  <a:cubicBezTo>
                    <a:pt x="184" y="76"/>
                    <a:pt x="180" y="62"/>
                    <a:pt x="173" y="49"/>
                  </a:cubicBezTo>
                  <a:cubicBezTo>
                    <a:pt x="172" y="49"/>
                    <a:pt x="172" y="49"/>
                    <a:pt x="171" y="49"/>
                  </a:cubicBezTo>
                  <a:cubicBezTo>
                    <a:pt x="170" y="49"/>
                    <a:pt x="170" y="49"/>
                    <a:pt x="170" y="49"/>
                  </a:cubicBezTo>
                  <a:cubicBezTo>
                    <a:pt x="158" y="48"/>
                    <a:pt x="158" y="48"/>
                    <a:pt x="158" y="48"/>
                  </a:cubicBezTo>
                  <a:cubicBezTo>
                    <a:pt x="149" y="56"/>
                    <a:pt x="149" y="56"/>
                    <a:pt x="149" y="56"/>
                  </a:cubicBezTo>
                  <a:cubicBezTo>
                    <a:pt x="156" y="67"/>
                    <a:pt x="160" y="79"/>
                    <a:pt x="160" y="92"/>
                  </a:cubicBezTo>
                  <a:cubicBezTo>
                    <a:pt x="160" y="129"/>
                    <a:pt x="129" y="160"/>
                    <a:pt x="92" y="160"/>
                  </a:cubicBezTo>
                  <a:cubicBezTo>
                    <a:pt x="55" y="160"/>
                    <a:pt x="24" y="129"/>
                    <a:pt x="24" y="92"/>
                  </a:cubicBezTo>
                  <a:cubicBezTo>
                    <a:pt x="24" y="55"/>
                    <a:pt x="55" y="24"/>
                    <a:pt x="92" y="24"/>
                  </a:cubicBezTo>
                  <a:cubicBezTo>
                    <a:pt x="105" y="24"/>
                    <a:pt x="117" y="28"/>
                    <a:pt x="128" y="35"/>
                  </a:cubicBezTo>
                  <a:cubicBezTo>
                    <a:pt x="135" y="27"/>
                    <a:pt x="135" y="27"/>
                    <a:pt x="135" y="27"/>
                  </a:cubicBezTo>
                  <a:cubicBezTo>
                    <a:pt x="134" y="14"/>
                    <a:pt x="134" y="14"/>
                    <a:pt x="134" y="14"/>
                  </a:cubicBezTo>
                  <a:cubicBezTo>
                    <a:pt x="134" y="12"/>
                    <a:pt x="134" y="11"/>
                    <a:pt x="134" y="10"/>
                  </a:cubicBezTo>
                  <a:cubicBezTo>
                    <a:pt x="122" y="4"/>
                    <a:pt x="107" y="0"/>
                    <a:pt x="92" y="0"/>
                  </a:cubicBezTo>
                  <a:cubicBezTo>
                    <a:pt x="41" y="0"/>
                    <a:pt x="0" y="41"/>
                    <a:pt x="0" y="92"/>
                  </a:cubicBezTo>
                  <a:cubicBezTo>
                    <a:pt x="0" y="143"/>
                    <a:pt x="41" y="184"/>
                    <a:pt x="92" y="184"/>
                  </a:cubicBezTo>
                  <a:close/>
                  <a:moveTo>
                    <a:pt x="92" y="184"/>
                  </a:moveTo>
                  <a:cubicBezTo>
                    <a:pt x="92" y="184"/>
                    <a:pt x="92" y="184"/>
                    <a:pt x="92" y="184"/>
                  </a:cubicBezTo>
                </a:path>
              </a:pathLst>
            </a:custGeom>
            <a:solidFill>
              <a:srgbClr val="FFFFFF">
                <a:alpha val="100000"/>
              </a:srgbClr>
            </a:solidFill>
          </p:spPr>
        </p:sp>
        <p:sp>
          <p:nvSpPr>
            <p:cNvPr id="19" name="Freeform 19"/>
            <p:cNvSpPr/>
            <p:nvPr/>
          </p:nvSpPr>
          <p:spPr>
            <a:xfrm>
              <a:off x="3914965" y="3671697"/>
              <a:ext cx="139065" cy="139065"/>
            </a:xfrm>
            <a:custGeom>
              <a:avLst/>
              <a:gdLst/>
              <a:ahLst/>
              <a:cxnLst/>
              <a:rect l="l" t="t" r="r" b="b"/>
              <a:pathLst>
                <a:path w="90" h="90">
                  <a:moveTo>
                    <a:pt x="45" y="21"/>
                  </a:moveTo>
                  <a:cubicBezTo>
                    <a:pt x="46" y="21"/>
                    <a:pt x="46" y="21"/>
                    <a:pt x="47" y="21"/>
                  </a:cubicBezTo>
                  <a:cubicBezTo>
                    <a:pt x="64" y="4"/>
                    <a:pt x="64" y="4"/>
                    <a:pt x="64" y="4"/>
                  </a:cubicBezTo>
                  <a:cubicBezTo>
                    <a:pt x="64" y="4"/>
                    <a:pt x="64" y="4"/>
                    <a:pt x="64" y="4"/>
                  </a:cubicBezTo>
                  <a:cubicBezTo>
                    <a:pt x="58" y="1"/>
                    <a:pt x="52" y="0"/>
                    <a:pt x="45" y="0"/>
                  </a:cubicBezTo>
                  <a:cubicBezTo>
                    <a:pt x="20" y="0"/>
                    <a:pt x="0" y="20"/>
                    <a:pt x="0" y="45"/>
                  </a:cubicBezTo>
                  <a:cubicBezTo>
                    <a:pt x="0" y="70"/>
                    <a:pt x="20" y="90"/>
                    <a:pt x="45" y="90"/>
                  </a:cubicBezTo>
                  <a:cubicBezTo>
                    <a:pt x="70" y="90"/>
                    <a:pt x="90" y="70"/>
                    <a:pt x="90" y="45"/>
                  </a:cubicBezTo>
                  <a:cubicBezTo>
                    <a:pt x="90" y="38"/>
                    <a:pt x="89" y="32"/>
                    <a:pt x="86" y="26"/>
                  </a:cubicBezTo>
                  <a:cubicBezTo>
                    <a:pt x="86" y="26"/>
                    <a:pt x="86" y="26"/>
                    <a:pt x="86" y="26"/>
                  </a:cubicBezTo>
                  <a:cubicBezTo>
                    <a:pt x="69" y="43"/>
                    <a:pt x="69" y="43"/>
                    <a:pt x="69" y="43"/>
                  </a:cubicBezTo>
                  <a:cubicBezTo>
                    <a:pt x="69" y="44"/>
                    <a:pt x="69" y="44"/>
                    <a:pt x="69" y="45"/>
                  </a:cubicBezTo>
                  <a:cubicBezTo>
                    <a:pt x="69" y="58"/>
                    <a:pt x="58" y="69"/>
                    <a:pt x="45" y="69"/>
                  </a:cubicBezTo>
                  <a:cubicBezTo>
                    <a:pt x="32" y="69"/>
                    <a:pt x="21" y="58"/>
                    <a:pt x="21" y="45"/>
                  </a:cubicBezTo>
                  <a:cubicBezTo>
                    <a:pt x="21" y="32"/>
                    <a:pt x="32" y="21"/>
                    <a:pt x="45" y="21"/>
                  </a:cubicBezTo>
                  <a:close/>
                  <a:moveTo>
                    <a:pt x="45" y="21"/>
                  </a:moveTo>
                  <a:cubicBezTo>
                    <a:pt x="45" y="21"/>
                    <a:pt x="45" y="21"/>
                    <a:pt x="45" y="21"/>
                  </a:cubicBezTo>
                </a:path>
              </a:pathLst>
            </a:custGeom>
            <a:solidFill>
              <a:srgbClr val="FFFFFF">
                <a:alpha val="100000"/>
              </a:srgbClr>
            </a:solidFill>
          </p:spPr>
        </p:sp>
        <p:sp>
          <p:nvSpPr>
            <p:cNvPr id="20" name="Freeform 20"/>
            <p:cNvSpPr/>
            <p:nvPr/>
          </p:nvSpPr>
          <p:spPr>
            <a:xfrm>
              <a:off x="3998309" y="3569779"/>
              <a:ext cx="157544" cy="157544"/>
            </a:xfrm>
            <a:custGeom>
              <a:avLst/>
              <a:gdLst/>
              <a:ahLst/>
              <a:cxnLst/>
              <a:rect l="l" t="t" r="r" b="b"/>
              <a:pathLst>
                <a:path w="102" h="102">
                  <a:moveTo>
                    <a:pt x="86" y="28"/>
                  </a:moveTo>
                  <a:cubicBezTo>
                    <a:pt x="91" y="23"/>
                    <a:pt x="91" y="23"/>
                    <a:pt x="91" y="23"/>
                  </a:cubicBezTo>
                  <a:cubicBezTo>
                    <a:pt x="93" y="20"/>
                    <a:pt x="93" y="17"/>
                    <a:pt x="91" y="14"/>
                  </a:cubicBezTo>
                  <a:cubicBezTo>
                    <a:pt x="87" y="11"/>
                    <a:pt x="87" y="11"/>
                    <a:pt x="87" y="11"/>
                  </a:cubicBezTo>
                  <a:cubicBezTo>
                    <a:pt x="86" y="10"/>
                    <a:pt x="85" y="9"/>
                    <a:pt x="83" y="9"/>
                  </a:cubicBezTo>
                  <a:cubicBezTo>
                    <a:pt x="82" y="9"/>
                    <a:pt x="80" y="10"/>
                    <a:pt x="79" y="11"/>
                  </a:cubicBezTo>
                  <a:cubicBezTo>
                    <a:pt x="74" y="17"/>
                    <a:pt x="74" y="17"/>
                    <a:pt x="74" y="17"/>
                  </a:cubicBezTo>
                  <a:cubicBezTo>
                    <a:pt x="72" y="2"/>
                    <a:pt x="72" y="2"/>
                    <a:pt x="72" y="2"/>
                  </a:cubicBezTo>
                  <a:cubicBezTo>
                    <a:pt x="72" y="0"/>
                    <a:pt x="71" y="0"/>
                    <a:pt x="70" y="0"/>
                  </a:cubicBezTo>
                  <a:cubicBezTo>
                    <a:pt x="70" y="0"/>
                    <a:pt x="69" y="0"/>
                    <a:pt x="69" y="0"/>
                  </a:cubicBezTo>
                  <a:cubicBezTo>
                    <a:pt x="47" y="23"/>
                    <a:pt x="47" y="23"/>
                    <a:pt x="47" y="23"/>
                  </a:cubicBezTo>
                  <a:cubicBezTo>
                    <a:pt x="45" y="25"/>
                    <a:pt x="44" y="28"/>
                    <a:pt x="44" y="30"/>
                  </a:cubicBezTo>
                  <a:cubicBezTo>
                    <a:pt x="44" y="31"/>
                    <a:pt x="44" y="31"/>
                    <a:pt x="44" y="31"/>
                  </a:cubicBezTo>
                  <a:cubicBezTo>
                    <a:pt x="45" y="45"/>
                    <a:pt x="45" y="45"/>
                    <a:pt x="45" y="45"/>
                  </a:cubicBezTo>
                  <a:cubicBezTo>
                    <a:pt x="37" y="53"/>
                    <a:pt x="37" y="53"/>
                    <a:pt x="37" y="53"/>
                  </a:cubicBezTo>
                  <a:cubicBezTo>
                    <a:pt x="22" y="68"/>
                    <a:pt x="22" y="68"/>
                    <a:pt x="22" y="68"/>
                  </a:cubicBezTo>
                  <a:cubicBezTo>
                    <a:pt x="22" y="68"/>
                    <a:pt x="22" y="68"/>
                    <a:pt x="22" y="68"/>
                  </a:cubicBezTo>
                  <a:cubicBezTo>
                    <a:pt x="8" y="82"/>
                    <a:pt x="8" y="82"/>
                    <a:pt x="8" y="82"/>
                  </a:cubicBezTo>
                  <a:cubicBezTo>
                    <a:pt x="2" y="89"/>
                    <a:pt x="2" y="89"/>
                    <a:pt x="2" y="89"/>
                  </a:cubicBezTo>
                  <a:cubicBezTo>
                    <a:pt x="1" y="90"/>
                    <a:pt x="0" y="91"/>
                    <a:pt x="0" y="92"/>
                  </a:cubicBezTo>
                  <a:cubicBezTo>
                    <a:pt x="0" y="97"/>
                    <a:pt x="0" y="97"/>
                    <a:pt x="0" y="97"/>
                  </a:cubicBezTo>
                  <a:cubicBezTo>
                    <a:pt x="0" y="100"/>
                    <a:pt x="2" y="102"/>
                    <a:pt x="5" y="102"/>
                  </a:cubicBezTo>
                  <a:cubicBezTo>
                    <a:pt x="5" y="102"/>
                    <a:pt x="5" y="102"/>
                    <a:pt x="5" y="102"/>
                  </a:cubicBezTo>
                  <a:cubicBezTo>
                    <a:pt x="10" y="102"/>
                    <a:pt x="10" y="102"/>
                    <a:pt x="10" y="102"/>
                  </a:cubicBezTo>
                  <a:cubicBezTo>
                    <a:pt x="11" y="102"/>
                    <a:pt x="12" y="101"/>
                    <a:pt x="13" y="100"/>
                  </a:cubicBezTo>
                  <a:cubicBezTo>
                    <a:pt x="57" y="56"/>
                    <a:pt x="57" y="56"/>
                    <a:pt x="57" y="56"/>
                  </a:cubicBezTo>
                  <a:cubicBezTo>
                    <a:pt x="70" y="57"/>
                    <a:pt x="70" y="57"/>
                    <a:pt x="70" y="57"/>
                  </a:cubicBezTo>
                  <a:cubicBezTo>
                    <a:pt x="71" y="57"/>
                    <a:pt x="71" y="57"/>
                    <a:pt x="71" y="57"/>
                  </a:cubicBezTo>
                  <a:cubicBezTo>
                    <a:pt x="71" y="57"/>
                    <a:pt x="71" y="57"/>
                    <a:pt x="71" y="57"/>
                  </a:cubicBezTo>
                  <a:cubicBezTo>
                    <a:pt x="74" y="57"/>
                    <a:pt x="77" y="56"/>
                    <a:pt x="78" y="54"/>
                  </a:cubicBezTo>
                  <a:cubicBezTo>
                    <a:pt x="101" y="32"/>
                    <a:pt x="101" y="32"/>
                    <a:pt x="101" y="32"/>
                  </a:cubicBezTo>
                  <a:cubicBezTo>
                    <a:pt x="102" y="31"/>
                    <a:pt x="101" y="29"/>
                    <a:pt x="100" y="29"/>
                  </a:cubicBezTo>
                  <a:lnTo>
                    <a:pt x="86" y="28"/>
                  </a:lnTo>
                  <a:close/>
                  <a:moveTo>
                    <a:pt x="86" y="28"/>
                  </a:moveTo>
                  <a:cubicBezTo>
                    <a:pt x="86" y="28"/>
                    <a:pt x="86" y="28"/>
                    <a:pt x="86" y="28"/>
                  </a:cubicBezTo>
                </a:path>
              </a:pathLst>
            </a:custGeom>
            <a:solidFill>
              <a:srgbClr val="FFFFFF">
                <a:alpha val="100000"/>
              </a:srgbClr>
            </a:solidFill>
          </p:spPr>
        </p:sp>
      </p:grpSp>
      <p:sp>
        <p:nvSpPr>
          <p:cNvPr id="21" name="Freeform 21"/>
          <p:cNvSpPr/>
          <p:nvPr/>
        </p:nvSpPr>
        <p:spPr>
          <a:xfrm rot="16200000" flipH="1">
            <a:off x="7464743" y="-536734"/>
            <a:ext cx="1203293" cy="5919311"/>
          </a:xfrm>
          <a:custGeom>
            <a:avLst/>
            <a:gdLst/>
            <a:ahLst/>
            <a:cxnLst/>
            <a:rect l="l" t="t" r="r" b="b"/>
            <a:pathLst>
              <a:path w="1632490" h="8030341">
                <a:moveTo>
                  <a:pt x="1632490" y="7785467"/>
                </a:moveTo>
                <a:lnTo>
                  <a:pt x="1632490" y="244875"/>
                </a:lnTo>
                <a:lnTo>
                  <a:pt x="816246" y="0"/>
                </a:lnTo>
                <a:lnTo>
                  <a:pt x="1" y="244875"/>
                </a:lnTo>
                <a:lnTo>
                  <a:pt x="1" y="6297784"/>
                </a:lnTo>
                <a:lnTo>
                  <a:pt x="0" y="6297785"/>
                </a:lnTo>
                <a:lnTo>
                  <a:pt x="1" y="6297785"/>
                </a:lnTo>
                <a:lnTo>
                  <a:pt x="1" y="6297785"/>
                </a:lnTo>
                <a:lnTo>
                  <a:pt x="0" y="6297785"/>
                </a:lnTo>
                <a:lnTo>
                  <a:pt x="0" y="7785468"/>
                </a:lnTo>
                <a:lnTo>
                  <a:pt x="816246" y="8030341"/>
                </a:lnTo>
                <a:lnTo>
                  <a:pt x="1632490" y="7785468"/>
                </a:lnTo>
                <a:lnTo>
                  <a:pt x="1632490" y="7785467"/>
                </a:lnTo>
                <a:close/>
              </a:path>
            </a:pathLst>
          </a:custGeom>
          <a:solidFill>
            <a:schemeClr val="accent1">
              <a:lumMod val="20000"/>
              <a:lumOff val="80000"/>
              <a:alpha val="100000"/>
            </a:schemeClr>
          </a:solidFill>
        </p:spPr>
      </p:sp>
      <p:sp>
        <p:nvSpPr>
          <p:cNvPr id="22" name="Freeform 22"/>
          <p:cNvSpPr/>
          <p:nvPr/>
        </p:nvSpPr>
        <p:spPr>
          <a:xfrm rot="16200000" flipH="1">
            <a:off x="4751927" y="2176082"/>
            <a:ext cx="1203293" cy="493681"/>
          </a:xfrm>
          <a:custGeom>
            <a:avLst/>
            <a:gdLst/>
            <a:ahLst/>
            <a:cxnLst/>
            <a:rect l="l" t="t" r="r" b="b"/>
            <a:pathLst>
              <a:path w="1632489" h="669748">
                <a:moveTo>
                  <a:pt x="1632489" y="244873"/>
                </a:moveTo>
                <a:lnTo>
                  <a:pt x="816245" y="0"/>
                </a:lnTo>
                <a:lnTo>
                  <a:pt x="0" y="244873"/>
                </a:lnTo>
                <a:close/>
                <a:moveTo>
                  <a:pt x="1632489" y="648921"/>
                </a:moveTo>
                <a:lnTo>
                  <a:pt x="1632489" y="244874"/>
                </a:lnTo>
                <a:lnTo>
                  <a:pt x="0" y="244874"/>
                </a:lnTo>
                <a:lnTo>
                  <a:pt x="0" y="648921"/>
                </a:lnTo>
                <a:lnTo>
                  <a:pt x="816246" y="404048"/>
                </a:lnTo>
                <a:close/>
                <a:moveTo>
                  <a:pt x="1632489" y="669748"/>
                </a:moveTo>
                <a:lnTo>
                  <a:pt x="1632489" y="669747"/>
                </a:lnTo>
                <a:lnTo>
                  <a:pt x="0" y="669747"/>
                </a:lnTo>
                <a:lnTo>
                  <a:pt x="0" y="669748"/>
                </a:lnTo>
                <a:close/>
              </a:path>
            </a:pathLst>
          </a:custGeom>
          <a:solidFill>
            <a:schemeClr val="accent1">
              <a:alpha val="100000"/>
            </a:schemeClr>
          </a:solidFill>
        </p:spPr>
      </p:sp>
      <p:sp>
        <p:nvSpPr>
          <p:cNvPr id="23" name="Freeform 23"/>
          <p:cNvSpPr/>
          <p:nvPr/>
        </p:nvSpPr>
        <p:spPr>
          <a:xfrm rot="5400000">
            <a:off x="10177558" y="2176082"/>
            <a:ext cx="1203293" cy="493681"/>
          </a:xfrm>
          <a:custGeom>
            <a:avLst/>
            <a:gdLst/>
            <a:ahLst/>
            <a:cxnLst/>
            <a:rect l="l" t="t" r="r" b="b"/>
            <a:pathLst>
              <a:path w="1632489" h="669748">
                <a:moveTo>
                  <a:pt x="1632489" y="244873"/>
                </a:moveTo>
                <a:lnTo>
                  <a:pt x="816245" y="0"/>
                </a:lnTo>
                <a:lnTo>
                  <a:pt x="0" y="244873"/>
                </a:lnTo>
                <a:close/>
                <a:moveTo>
                  <a:pt x="1632489" y="648921"/>
                </a:moveTo>
                <a:lnTo>
                  <a:pt x="1632489" y="244874"/>
                </a:lnTo>
                <a:lnTo>
                  <a:pt x="0" y="244874"/>
                </a:lnTo>
                <a:lnTo>
                  <a:pt x="0" y="648921"/>
                </a:lnTo>
                <a:lnTo>
                  <a:pt x="816246" y="404048"/>
                </a:lnTo>
                <a:close/>
                <a:moveTo>
                  <a:pt x="1632489" y="669748"/>
                </a:moveTo>
                <a:lnTo>
                  <a:pt x="1632489" y="669747"/>
                </a:lnTo>
                <a:lnTo>
                  <a:pt x="0" y="669747"/>
                </a:lnTo>
                <a:lnTo>
                  <a:pt x="0" y="669748"/>
                </a:lnTo>
                <a:close/>
              </a:path>
            </a:pathLst>
          </a:custGeom>
          <a:solidFill>
            <a:schemeClr val="accent1">
              <a:alpha val="100000"/>
            </a:schemeClr>
          </a:solidFill>
        </p:spPr>
      </p:sp>
      <p:sp>
        <p:nvSpPr>
          <p:cNvPr id="24" name="TextBox 24"/>
          <p:cNvSpPr txBox="1"/>
          <p:nvPr/>
        </p:nvSpPr>
        <p:spPr>
          <a:xfrm>
            <a:off x="5650706" y="2152763"/>
            <a:ext cx="542925" cy="542925"/>
          </a:xfrm>
          <a:prstGeom prst="rect">
            <a:avLst/>
          </a:prstGeom>
        </p:spPr>
        <p:txBody>
          <a:bodyPr vert="horz" wrap="none" lIns="0" tIns="0" rIns="0" bIns="0" rtlCol="0" anchor="t" anchorCtr="0">
            <a:spAutoFit/>
          </a:bodyPr>
          <a:lstStyle/>
          <a:p>
            <a:pPr algn="ctr">
              <a:lnSpc>
                <a:spcPct val="80000"/>
              </a:lnSpc>
            </a:pPr>
            <a:r>
              <a:rPr lang="en-US" sz="3675">
                <a:solidFill>
                  <a:schemeClr val="accent1">
                    <a:alpha val="100000"/>
                  </a:schemeClr>
                </a:solidFill>
                <a:latin typeface="Microsoft Yahei"/>
                <a:ea typeface="Microsoft Yahei"/>
                <a:cs typeface="Microsoft Yahei"/>
              </a:rPr>
              <a:t>01</a:t>
            </a:r>
          </a:p>
        </p:txBody>
      </p:sp>
      <p:sp>
        <p:nvSpPr>
          <p:cNvPr id="25" name="Freeform 25"/>
          <p:cNvSpPr/>
          <p:nvPr/>
        </p:nvSpPr>
        <p:spPr>
          <a:xfrm rot="16200000" flipH="1">
            <a:off x="7464743" y="766953"/>
            <a:ext cx="1203293" cy="5919311"/>
          </a:xfrm>
          <a:custGeom>
            <a:avLst/>
            <a:gdLst/>
            <a:ahLst/>
            <a:cxnLst/>
            <a:rect l="l" t="t" r="r" b="b"/>
            <a:pathLst>
              <a:path w="1632490" h="8030341">
                <a:moveTo>
                  <a:pt x="1632490" y="7785467"/>
                </a:moveTo>
                <a:lnTo>
                  <a:pt x="1632490" y="244875"/>
                </a:lnTo>
                <a:lnTo>
                  <a:pt x="816246" y="0"/>
                </a:lnTo>
                <a:lnTo>
                  <a:pt x="1" y="244875"/>
                </a:lnTo>
                <a:lnTo>
                  <a:pt x="1" y="6297784"/>
                </a:lnTo>
                <a:lnTo>
                  <a:pt x="0" y="6297785"/>
                </a:lnTo>
                <a:lnTo>
                  <a:pt x="1" y="6297785"/>
                </a:lnTo>
                <a:lnTo>
                  <a:pt x="1" y="6297785"/>
                </a:lnTo>
                <a:lnTo>
                  <a:pt x="0" y="6297785"/>
                </a:lnTo>
                <a:lnTo>
                  <a:pt x="0" y="7785468"/>
                </a:lnTo>
                <a:lnTo>
                  <a:pt x="816246" y="8030341"/>
                </a:lnTo>
                <a:lnTo>
                  <a:pt x="1632490" y="7785468"/>
                </a:lnTo>
                <a:lnTo>
                  <a:pt x="1632490" y="7785467"/>
                </a:lnTo>
                <a:close/>
              </a:path>
            </a:pathLst>
          </a:custGeom>
          <a:solidFill>
            <a:schemeClr val="accent4">
              <a:lumMod val="20000"/>
              <a:lumOff val="80000"/>
              <a:alpha val="100000"/>
            </a:schemeClr>
          </a:solidFill>
        </p:spPr>
      </p:sp>
      <p:sp>
        <p:nvSpPr>
          <p:cNvPr id="26" name="Freeform 26"/>
          <p:cNvSpPr/>
          <p:nvPr/>
        </p:nvSpPr>
        <p:spPr>
          <a:xfrm rot="16200000" flipH="1">
            <a:off x="4751927" y="3479768"/>
            <a:ext cx="1203293" cy="493681"/>
          </a:xfrm>
          <a:custGeom>
            <a:avLst/>
            <a:gdLst/>
            <a:ahLst/>
            <a:cxnLst/>
            <a:rect l="l" t="t" r="r" b="b"/>
            <a:pathLst>
              <a:path w="1632489" h="669748">
                <a:moveTo>
                  <a:pt x="1632489" y="244873"/>
                </a:moveTo>
                <a:lnTo>
                  <a:pt x="816245" y="0"/>
                </a:lnTo>
                <a:lnTo>
                  <a:pt x="0" y="244873"/>
                </a:lnTo>
                <a:close/>
                <a:moveTo>
                  <a:pt x="1632489" y="648921"/>
                </a:moveTo>
                <a:lnTo>
                  <a:pt x="1632489" y="244874"/>
                </a:lnTo>
                <a:lnTo>
                  <a:pt x="0" y="244874"/>
                </a:lnTo>
                <a:lnTo>
                  <a:pt x="0" y="648921"/>
                </a:lnTo>
                <a:lnTo>
                  <a:pt x="816246" y="404048"/>
                </a:lnTo>
                <a:close/>
                <a:moveTo>
                  <a:pt x="1632489" y="669748"/>
                </a:moveTo>
                <a:lnTo>
                  <a:pt x="1632489" y="669747"/>
                </a:lnTo>
                <a:lnTo>
                  <a:pt x="0" y="669747"/>
                </a:lnTo>
                <a:lnTo>
                  <a:pt x="0" y="669748"/>
                </a:lnTo>
                <a:close/>
              </a:path>
            </a:pathLst>
          </a:custGeom>
          <a:solidFill>
            <a:schemeClr val="accent4">
              <a:alpha val="100000"/>
            </a:schemeClr>
          </a:solidFill>
        </p:spPr>
      </p:sp>
      <p:sp>
        <p:nvSpPr>
          <p:cNvPr id="27" name="Freeform 27"/>
          <p:cNvSpPr/>
          <p:nvPr/>
        </p:nvSpPr>
        <p:spPr>
          <a:xfrm rot="5400000">
            <a:off x="10177558" y="3479768"/>
            <a:ext cx="1203293" cy="493681"/>
          </a:xfrm>
          <a:custGeom>
            <a:avLst/>
            <a:gdLst/>
            <a:ahLst/>
            <a:cxnLst/>
            <a:rect l="l" t="t" r="r" b="b"/>
            <a:pathLst>
              <a:path w="1632489" h="669748">
                <a:moveTo>
                  <a:pt x="1632489" y="244873"/>
                </a:moveTo>
                <a:lnTo>
                  <a:pt x="816245" y="0"/>
                </a:lnTo>
                <a:lnTo>
                  <a:pt x="0" y="244873"/>
                </a:lnTo>
                <a:close/>
                <a:moveTo>
                  <a:pt x="1632489" y="648921"/>
                </a:moveTo>
                <a:lnTo>
                  <a:pt x="1632489" y="244874"/>
                </a:lnTo>
                <a:lnTo>
                  <a:pt x="0" y="244874"/>
                </a:lnTo>
                <a:lnTo>
                  <a:pt x="0" y="648921"/>
                </a:lnTo>
                <a:lnTo>
                  <a:pt x="816246" y="404048"/>
                </a:lnTo>
                <a:close/>
                <a:moveTo>
                  <a:pt x="1632489" y="669748"/>
                </a:moveTo>
                <a:lnTo>
                  <a:pt x="1632489" y="669747"/>
                </a:lnTo>
                <a:lnTo>
                  <a:pt x="0" y="669747"/>
                </a:lnTo>
                <a:lnTo>
                  <a:pt x="0" y="669748"/>
                </a:lnTo>
                <a:close/>
              </a:path>
            </a:pathLst>
          </a:custGeom>
          <a:solidFill>
            <a:schemeClr val="accent4">
              <a:alpha val="100000"/>
            </a:schemeClr>
          </a:solidFill>
        </p:spPr>
      </p:sp>
      <p:sp>
        <p:nvSpPr>
          <p:cNvPr id="28" name="TextBox 28"/>
          <p:cNvSpPr txBox="1"/>
          <p:nvPr/>
        </p:nvSpPr>
        <p:spPr>
          <a:xfrm>
            <a:off x="5650706" y="3472386"/>
            <a:ext cx="542925" cy="542925"/>
          </a:xfrm>
          <a:prstGeom prst="rect">
            <a:avLst/>
          </a:prstGeom>
        </p:spPr>
        <p:txBody>
          <a:bodyPr vert="horz" wrap="none" lIns="0" tIns="0" rIns="0" bIns="0" rtlCol="0" anchor="t" anchorCtr="0">
            <a:spAutoFit/>
          </a:bodyPr>
          <a:lstStyle/>
          <a:p>
            <a:pPr algn="ctr">
              <a:lnSpc>
                <a:spcPct val="80000"/>
              </a:lnSpc>
            </a:pPr>
            <a:r>
              <a:rPr lang="en-US" sz="3675">
                <a:solidFill>
                  <a:schemeClr val="accent1">
                    <a:alpha val="100000"/>
                  </a:schemeClr>
                </a:solidFill>
                <a:latin typeface="Microsoft Yahei"/>
                <a:ea typeface="Microsoft Yahei"/>
                <a:cs typeface="Microsoft Yahei"/>
              </a:rPr>
              <a:t>02</a:t>
            </a:r>
          </a:p>
        </p:txBody>
      </p:sp>
      <p:sp>
        <p:nvSpPr>
          <p:cNvPr id="29" name="Freeform 29"/>
          <p:cNvSpPr/>
          <p:nvPr/>
        </p:nvSpPr>
        <p:spPr>
          <a:xfrm rot="16200000" flipH="1">
            <a:off x="7464743" y="2070735"/>
            <a:ext cx="1203293" cy="5919311"/>
          </a:xfrm>
          <a:custGeom>
            <a:avLst/>
            <a:gdLst/>
            <a:ahLst/>
            <a:cxnLst/>
            <a:rect l="l" t="t" r="r" b="b"/>
            <a:pathLst>
              <a:path w="1632490" h="8030341">
                <a:moveTo>
                  <a:pt x="1632490" y="7785467"/>
                </a:moveTo>
                <a:lnTo>
                  <a:pt x="1632490" y="244875"/>
                </a:lnTo>
                <a:lnTo>
                  <a:pt x="816246" y="0"/>
                </a:lnTo>
                <a:lnTo>
                  <a:pt x="1" y="244875"/>
                </a:lnTo>
                <a:lnTo>
                  <a:pt x="1" y="6297784"/>
                </a:lnTo>
                <a:lnTo>
                  <a:pt x="0" y="6297785"/>
                </a:lnTo>
                <a:lnTo>
                  <a:pt x="1" y="6297785"/>
                </a:lnTo>
                <a:lnTo>
                  <a:pt x="1" y="6297785"/>
                </a:lnTo>
                <a:lnTo>
                  <a:pt x="0" y="6297785"/>
                </a:lnTo>
                <a:lnTo>
                  <a:pt x="0" y="7785468"/>
                </a:lnTo>
                <a:lnTo>
                  <a:pt x="816246" y="8030341"/>
                </a:lnTo>
                <a:lnTo>
                  <a:pt x="1632490" y="7785468"/>
                </a:lnTo>
                <a:lnTo>
                  <a:pt x="1632490" y="7785467"/>
                </a:lnTo>
                <a:close/>
              </a:path>
            </a:pathLst>
          </a:custGeom>
          <a:solidFill>
            <a:schemeClr val="accent1">
              <a:lumMod val="20000"/>
              <a:lumOff val="80000"/>
              <a:alpha val="100000"/>
            </a:schemeClr>
          </a:solidFill>
        </p:spPr>
      </p:sp>
      <p:sp>
        <p:nvSpPr>
          <p:cNvPr id="30" name="Freeform 30"/>
          <p:cNvSpPr/>
          <p:nvPr/>
        </p:nvSpPr>
        <p:spPr>
          <a:xfrm rot="16200000" flipH="1">
            <a:off x="4751927" y="4783550"/>
            <a:ext cx="1203293" cy="493681"/>
          </a:xfrm>
          <a:custGeom>
            <a:avLst/>
            <a:gdLst/>
            <a:ahLst/>
            <a:cxnLst/>
            <a:rect l="l" t="t" r="r" b="b"/>
            <a:pathLst>
              <a:path w="1632489" h="669748">
                <a:moveTo>
                  <a:pt x="1632489" y="244873"/>
                </a:moveTo>
                <a:lnTo>
                  <a:pt x="816245" y="0"/>
                </a:lnTo>
                <a:lnTo>
                  <a:pt x="0" y="244873"/>
                </a:lnTo>
                <a:close/>
                <a:moveTo>
                  <a:pt x="1632489" y="648921"/>
                </a:moveTo>
                <a:lnTo>
                  <a:pt x="1632489" y="244874"/>
                </a:lnTo>
                <a:lnTo>
                  <a:pt x="0" y="244874"/>
                </a:lnTo>
                <a:lnTo>
                  <a:pt x="0" y="648921"/>
                </a:lnTo>
                <a:lnTo>
                  <a:pt x="816246" y="404048"/>
                </a:lnTo>
                <a:close/>
                <a:moveTo>
                  <a:pt x="1632489" y="669748"/>
                </a:moveTo>
                <a:lnTo>
                  <a:pt x="1632489" y="669747"/>
                </a:lnTo>
                <a:lnTo>
                  <a:pt x="0" y="669747"/>
                </a:lnTo>
                <a:lnTo>
                  <a:pt x="0" y="669748"/>
                </a:lnTo>
                <a:close/>
              </a:path>
            </a:pathLst>
          </a:custGeom>
          <a:solidFill>
            <a:schemeClr val="accent1">
              <a:alpha val="100000"/>
            </a:schemeClr>
          </a:solidFill>
        </p:spPr>
      </p:sp>
      <p:sp>
        <p:nvSpPr>
          <p:cNvPr id="31" name="Freeform 31"/>
          <p:cNvSpPr/>
          <p:nvPr/>
        </p:nvSpPr>
        <p:spPr>
          <a:xfrm rot="5400000">
            <a:off x="10177558" y="4783550"/>
            <a:ext cx="1203293" cy="493681"/>
          </a:xfrm>
          <a:custGeom>
            <a:avLst/>
            <a:gdLst/>
            <a:ahLst/>
            <a:cxnLst/>
            <a:rect l="l" t="t" r="r" b="b"/>
            <a:pathLst>
              <a:path w="1632489" h="669748">
                <a:moveTo>
                  <a:pt x="1632489" y="244873"/>
                </a:moveTo>
                <a:lnTo>
                  <a:pt x="816245" y="0"/>
                </a:lnTo>
                <a:lnTo>
                  <a:pt x="0" y="244873"/>
                </a:lnTo>
                <a:close/>
                <a:moveTo>
                  <a:pt x="1632489" y="648921"/>
                </a:moveTo>
                <a:lnTo>
                  <a:pt x="1632489" y="244874"/>
                </a:lnTo>
                <a:lnTo>
                  <a:pt x="0" y="244874"/>
                </a:lnTo>
                <a:lnTo>
                  <a:pt x="0" y="648921"/>
                </a:lnTo>
                <a:lnTo>
                  <a:pt x="816246" y="404048"/>
                </a:lnTo>
                <a:close/>
                <a:moveTo>
                  <a:pt x="1632489" y="669748"/>
                </a:moveTo>
                <a:lnTo>
                  <a:pt x="1632489" y="669747"/>
                </a:lnTo>
                <a:lnTo>
                  <a:pt x="0" y="669747"/>
                </a:lnTo>
                <a:lnTo>
                  <a:pt x="0" y="669748"/>
                </a:lnTo>
                <a:close/>
              </a:path>
            </a:pathLst>
          </a:custGeom>
          <a:solidFill>
            <a:schemeClr val="accent1">
              <a:alpha val="100000"/>
            </a:schemeClr>
          </a:solidFill>
        </p:spPr>
      </p:sp>
      <p:sp>
        <p:nvSpPr>
          <p:cNvPr id="32" name="TextBox 32"/>
          <p:cNvSpPr txBox="1"/>
          <p:nvPr/>
        </p:nvSpPr>
        <p:spPr>
          <a:xfrm>
            <a:off x="5650706" y="4802600"/>
            <a:ext cx="542925" cy="542925"/>
          </a:xfrm>
          <a:prstGeom prst="rect">
            <a:avLst/>
          </a:prstGeom>
        </p:spPr>
        <p:txBody>
          <a:bodyPr vert="horz" wrap="none" lIns="0" tIns="0" rIns="0" bIns="0" rtlCol="0" anchor="t" anchorCtr="0">
            <a:spAutoFit/>
          </a:bodyPr>
          <a:lstStyle/>
          <a:p>
            <a:pPr algn="ctr">
              <a:lnSpc>
                <a:spcPct val="80000"/>
              </a:lnSpc>
            </a:pPr>
            <a:r>
              <a:rPr lang="en-US" sz="3675">
                <a:solidFill>
                  <a:schemeClr val="accent1">
                    <a:alpha val="100000"/>
                  </a:schemeClr>
                </a:solidFill>
                <a:latin typeface="Microsoft Yahei"/>
                <a:ea typeface="Microsoft Yahei"/>
                <a:cs typeface="Microsoft Yahei"/>
              </a:rPr>
              <a:t>03</a:t>
            </a:r>
          </a:p>
        </p:txBody>
      </p:sp>
      <p:sp>
        <p:nvSpPr>
          <p:cNvPr id="33" name="Freeform 33"/>
          <p:cNvSpPr/>
          <p:nvPr/>
        </p:nvSpPr>
        <p:spPr>
          <a:xfrm>
            <a:off x="1877711" y="3429001"/>
            <a:ext cx="725805" cy="725805"/>
          </a:xfrm>
          <a:custGeom>
            <a:avLst/>
            <a:gdLst/>
            <a:ahLst/>
            <a:cxnLst/>
            <a:rect l="l" t="t"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rgbClr val="FFFEFE">
              <a:alpha val="100000"/>
            </a:srgbClr>
          </a:solidFill>
        </p:spPr>
      </p:sp>
      <p:sp>
        <p:nvSpPr>
          <p:cNvPr id="34" name="AutoShape 34"/>
          <p:cNvSpPr/>
          <p:nvPr/>
        </p:nvSpPr>
        <p:spPr>
          <a:xfrm>
            <a:off x="6342361" y="1913983"/>
            <a:ext cx="4203080" cy="1017878"/>
          </a:xfrm>
          <a:prstGeom prst="rect">
            <a:avLst/>
          </a:prstGeom>
          <a:noFill/>
        </p:spPr>
        <p:txBody>
          <a:bodyPr vert="horz" wrap="square" lIns="68770" tIns="68770" rIns="34385" bIns="68770" rtlCol="0" anchor="ctr" anchorCtr="1">
            <a:noAutofit/>
          </a:bodyPr>
          <a:lstStyle/>
          <a:p>
            <a:pPr algn="l">
              <a:lnSpc>
                <a:spcPct val="150000"/>
              </a:lnSpc>
              <a:spcBef>
                <a:spcPts val="270"/>
              </a:spcBef>
              <a:defRPr/>
            </a:pPr>
            <a:r>
              <a:rPr lang="en-US" sz="1500">
                <a:solidFill>
                  <a:srgbClr val="000404">
                    <a:alpha val="100000"/>
                  </a:srgbClr>
                </a:solidFill>
                <a:latin typeface="Microsoft Yahei"/>
                <a:ea typeface="Microsoft Yahei"/>
                <a:cs typeface="Microsoft Yahei"/>
              </a:rPr>
              <a:t>学校办学使命：匡时济民，参与公共服务，引领社会发展。</a:t>
            </a:r>
            <a:endParaRPr lang="en-US" sz="1100"/>
          </a:p>
        </p:txBody>
      </p:sp>
      <p:sp>
        <p:nvSpPr>
          <p:cNvPr id="35" name="AutoShape 35"/>
          <p:cNvSpPr/>
          <p:nvPr/>
        </p:nvSpPr>
        <p:spPr>
          <a:xfrm>
            <a:off x="6329284" y="3234910"/>
            <a:ext cx="4203080" cy="1017878"/>
          </a:xfrm>
          <a:prstGeom prst="rect">
            <a:avLst/>
          </a:prstGeom>
          <a:noFill/>
        </p:spPr>
        <p:txBody>
          <a:bodyPr vert="horz" wrap="square" lIns="68770" tIns="68770" rIns="34385" bIns="68770" rtlCol="0" anchor="ctr" anchorCtr="1">
            <a:noAutofit/>
          </a:bodyPr>
          <a:lstStyle/>
          <a:p>
            <a:pPr algn="l">
              <a:lnSpc>
                <a:spcPct val="150000"/>
              </a:lnSpc>
              <a:spcBef>
                <a:spcPts val="270"/>
              </a:spcBef>
              <a:defRPr/>
            </a:pPr>
            <a:r>
              <a:rPr lang="en-US" sz="1500">
                <a:solidFill>
                  <a:srgbClr val="000404">
                    <a:alpha val="100000"/>
                  </a:srgbClr>
                </a:solidFill>
                <a:latin typeface="Microsoft Yahei"/>
                <a:ea typeface="Microsoft Yahei"/>
                <a:cs typeface="Microsoft Yahei"/>
              </a:rPr>
              <a:t>公共管理人才专业定位：具有强烈“社会责任感和公共服务意识”。</a:t>
            </a:r>
            <a:endParaRPr lang="en-US" sz="1100"/>
          </a:p>
        </p:txBody>
      </p:sp>
      <p:sp>
        <p:nvSpPr>
          <p:cNvPr id="36" name="AutoShape 36"/>
          <p:cNvSpPr/>
          <p:nvPr/>
        </p:nvSpPr>
        <p:spPr>
          <a:xfrm>
            <a:off x="6329284" y="4521452"/>
            <a:ext cx="4203080" cy="1017878"/>
          </a:xfrm>
          <a:prstGeom prst="rect">
            <a:avLst/>
          </a:prstGeom>
          <a:noFill/>
        </p:spPr>
        <p:txBody>
          <a:bodyPr vert="horz" wrap="square" lIns="68770" tIns="68770" rIns="34385" bIns="68770" rtlCol="0" anchor="ctr" anchorCtr="1">
            <a:noAutofit/>
          </a:bodyPr>
          <a:lstStyle/>
          <a:p>
            <a:pPr algn="l">
              <a:lnSpc>
                <a:spcPct val="150000"/>
              </a:lnSpc>
              <a:spcBef>
                <a:spcPts val="270"/>
              </a:spcBef>
              <a:defRPr/>
            </a:pPr>
            <a:r>
              <a:rPr lang="en-US" sz="1500">
                <a:solidFill>
                  <a:srgbClr val="000404">
                    <a:alpha val="100000"/>
                  </a:srgbClr>
                </a:solidFill>
                <a:latin typeface="Microsoft Yahei"/>
                <a:ea typeface="Microsoft Yahei"/>
                <a:cs typeface="Microsoft Yahei"/>
              </a:rPr>
              <a:t>理论与实践相结合的教育方式：开展现场社会实践教学。</a:t>
            </a:r>
            <a:endParaRPr lang="en-US" sz="1100"/>
          </a:p>
        </p:txBody>
      </p:sp>
      <p:grpSp>
        <p:nvGrpSpPr>
          <p:cNvPr id="37" name="Group 37"/>
          <p:cNvGrpSpPr/>
          <p:nvPr/>
        </p:nvGrpSpPr>
        <p:grpSpPr>
          <a:xfrm>
            <a:off x="454963" y="93878"/>
            <a:ext cx="10641129" cy="914400"/>
            <a:chOff x="454963" y="93878"/>
            <a:chExt cx="10641129" cy="914400"/>
          </a:xfrm>
        </p:grpSpPr>
        <p:sp>
          <p:nvSpPr>
            <p:cNvPr id="38" name="AutoShape 38"/>
            <p:cNvSpPr/>
            <p:nvPr/>
          </p:nvSpPr>
          <p:spPr>
            <a:xfrm>
              <a:off x="454963" y="331168"/>
              <a:ext cx="84147" cy="84147"/>
            </a:xfrm>
            <a:prstGeom prst="ellipse">
              <a:avLst/>
            </a:prstGeom>
            <a:solidFill>
              <a:schemeClr val="accent1">
                <a:alpha val="100000"/>
              </a:schemeClr>
            </a:solidFill>
          </p:spPr>
        </p:sp>
        <p:sp>
          <p:nvSpPr>
            <p:cNvPr id="39" name="AutoShape 39"/>
            <p:cNvSpPr/>
            <p:nvPr/>
          </p:nvSpPr>
          <p:spPr>
            <a:xfrm>
              <a:off x="575049" y="337743"/>
              <a:ext cx="78137" cy="78137"/>
            </a:xfrm>
            <a:prstGeom prst="ellipse">
              <a:avLst/>
            </a:prstGeom>
            <a:solidFill>
              <a:schemeClr val="accent1">
                <a:alpha val="80000"/>
              </a:schemeClr>
            </a:solidFill>
          </p:spPr>
        </p:sp>
        <p:sp>
          <p:nvSpPr>
            <p:cNvPr id="40" name="AutoShape 40"/>
            <p:cNvSpPr/>
            <p:nvPr/>
          </p:nvSpPr>
          <p:spPr>
            <a:xfrm>
              <a:off x="689125" y="339460"/>
              <a:ext cx="74704" cy="74704"/>
            </a:xfrm>
            <a:prstGeom prst="ellipse">
              <a:avLst/>
            </a:prstGeom>
            <a:solidFill>
              <a:schemeClr val="accent1">
                <a:alpha val="60000"/>
              </a:schemeClr>
            </a:solidFill>
          </p:spPr>
        </p:sp>
        <p:sp>
          <p:nvSpPr>
            <p:cNvPr id="41" name="AutoShape 41"/>
            <p:cNvSpPr/>
            <p:nvPr/>
          </p:nvSpPr>
          <p:spPr>
            <a:xfrm>
              <a:off x="799768" y="348430"/>
              <a:ext cx="69238" cy="69238"/>
            </a:xfrm>
            <a:prstGeom prst="ellipse">
              <a:avLst/>
            </a:prstGeom>
            <a:solidFill>
              <a:schemeClr val="accent1">
                <a:alpha val="40000"/>
              </a:schemeClr>
            </a:solidFill>
          </p:spPr>
        </p:sp>
        <p:sp>
          <p:nvSpPr>
            <p:cNvPr id="42" name="AutoShape 42"/>
            <p:cNvSpPr/>
            <p:nvPr/>
          </p:nvSpPr>
          <p:spPr>
            <a:xfrm>
              <a:off x="904945" y="344297"/>
              <a:ext cx="65594" cy="65594"/>
            </a:xfrm>
            <a:prstGeom prst="ellipse">
              <a:avLst/>
            </a:prstGeom>
            <a:solidFill>
              <a:schemeClr val="accent1">
                <a:alpha val="20000"/>
              </a:schemeClr>
            </a:solidFill>
          </p:spPr>
        </p:sp>
        <p:sp>
          <p:nvSpPr>
            <p:cNvPr id="43" name="AutoShape 43"/>
            <p:cNvSpPr/>
            <p:nvPr/>
          </p:nvSpPr>
          <p:spPr>
            <a:xfrm>
              <a:off x="454963" y="448942"/>
              <a:ext cx="84147" cy="84147"/>
            </a:xfrm>
            <a:prstGeom prst="ellipse">
              <a:avLst/>
            </a:prstGeom>
            <a:solidFill>
              <a:schemeClr val="accent1">
                <a:alpha val="100000"/>
              </a:schemeClr>
            </a:solidFill>
          </p:spPr>
        </p:sp>
        <p:sp>
          <p:nvSpPr>
            <p:cNvPr id="44" name="AutoShape 44"/>
            <p:cNvSpPr/>
            <p:nvPr/>
          </p:nvSpPr>
          <p:spPr>
            <a:xfrm>
              <a:off x="575049" y="455517"/>
              <a:ext cx="78137" cy="78137"/>
            </a:xfrm>
            <a:prstGeom prst="ellipse">
              <a:avLst/>
            </a:prstGeom>
            <a:solidFill>
              <a:schemeClr val="accent1">
                <a:alpha val="80000"/>
              </a:schemeClr>
            </a:solidFill>
          </p:spPr>
        </p:sp>
        <p:sp>
          <p:nvSpPr>
            <p:cNvPr id="45" name="AutoShape 45"/>
            <p:cNvSpPr/>
            <p:nvPr/>
          </p:nvSpPr>
          <p:spPr>
            <a:xfrm>
              <a:off x="689125" y="457233"/>
              <a:ext cx="74704" cy="74704"/>
            </a:xfrm>
            <a:prstGeom prst="ellipse">
              <a:avLst/>
            </a:prstGeom>
            <a:solidFill>
              <a:schemeClr val="accent1">
                <a:alpha val="60000"/>
              </a:schemeClr>
            </a:solidFill>
          </p:spPr>
        </p:sp>
        <p:sp>
          <p:nvSpPr>
            <p:cNvPr id="46" name="AutoShape 46"/>
            <p:cNvSpPr/>
            <p:nvPr/>
          </p:nvSpPr>
          <p:spPr>
            <a:xfrm>
              <a:off x="799768" y="466203"/>
              <a:ext cx="69238" cy="69238"/>
            </a:xfrm>
            <a:prstGeom prst="ellipse">
              <a:avLst/>
            </a:prstGeom>
            <a:solidFill>
              <a:schemeClr val="accent1">
                <a:alpha val="40000"/>
              </a:schemeClr>
            </a:solidFill>
          </p:spPr>
        </p:sp>
        <p:sp>
          <p:nvSpPr>
            <p:cNvPr id="47" name="AutoShape 47"/>
            <p:cNvSpPr/>
            <p:nvPr/>
          </p:nvSpPr>
          <p:spPr>
            <a:xfrm>
              <a:off x="904945" y="462070"/>
              <a:ext cx="65594" cy="65594"/>
            </a:xfrm>
            <a:prstGeom prst="ellipse">
              <a:avLst/>
            </a:prstGeom>
            <a:solidFill>
              <a:schemeClr val="accent1">
                <a:alpha val="20000"/>
              </a:schemeClr>
            </a:solidFill>
          </p:spPr>
        </p:sp>
        <p:sp>
          <p:nvSpPr>
            <p:cNvPr id="48" name="AutoShape 48"/>
            <p:cNvSpPr/>
            <p:nvPr/>
          </p:nvSpPr>
          <p:spPr>
            <a:xfrm>
              <a:off x="454963" y="566715"/>
              <a:ext cx="84147" cy="84147"/>
            </a:xfrm>
            <a:prstGeom prst="ellipse">
              <a:avLst/>
            </a:prstGeom>
            <a:solidFill>
              <a:schemeClr val="accent1">
                <a:alpha val="100000"/>
              </a:schemeClr>
            </a:solidFill>
          </p:spPr>
        </p:sp>
        <p:sp>
          <p:nvSpPr>
            <p:cNvPr id="49" name="AutoShape 49"/>
            <p:cNvSpPr/>
            <p:nvPr/>
          </p:nvSpPr>
          <p:spPr>
            <a:xfrm>
              <a:off x="575049" y="573291"/>
              <a:ext cx="78137" cy="78137"/>
            </a:xfrm>
            <a:prstGeom prst="ellipse">
              <a:avLst/>
            </a:prstGeom>
            <a:solidFill>
              <a:schemeClr val="accent1">
                <a:alpha val="80000"/>
              </a:schemeClr>
            </a:solidFill>
          </p:spPr>
        </p:sp>
        <p:sp>
          <p:nvSpPr>
            <p:cNvPr id="50" name="AutoShape 50"/>
            <p:cNvSpPr/>
            <p:nvPr/>
          </p:nvSpPr>
          <p:spPr>
            <a:xfrm>
              <a:off x="689125" y="575007"/>
              <a:ext cx="74704" cy="74704"/>
            </a:xfrm>
            <a:prstGeom prst="ellipse">
              <a:avLst/>
            </a:prstGeom>
            <a:solidFill>
              <a:schemeClr val="accent1">
                <a:alpha val="60000"/>
              </a:schemeClr>
            </a:solidFill>
          </p:spPr>
        </p:sp>
        <p:sp>
          <p:nvSpPr>
            <p:cNvPr id="51" name="AutoShape 51"/>
            <p:cNvSpPr/>
            <p:nvPr/>
          </p:nvSpPr>
          <p:spPr>
            <a:xfrm>
              <a:off x="799768" y="583977"/>
              <a:ext cx="69238" cy="69238"/>
            </a:xfrm>
            <a:prstGeom prst="ellipse">
              <a:avLst/>
            </a:prstGeom>
            <a:solidFill>
              <a:schemeClr val="accent1">
                <a:alpha val="40000"/>
              </a:schemeClr>
            </a:solidFill>
          </p:spPr>
        </p:sp>
        <p:sp>
          <p:nvSpPr>
            <p:cNvPr id="52" name="AutoShape 52"/>
            <p:cNvSpPr/>
            <p:nvPr/>
          </p:nvSpPr>
          <p:spPr>
            <a:xfrm>
              <a:off x="904945" y="579844"/>
              <a:ext cx="65594" cy="65594"/>
            </a:xfrm>
            <a:prstGeom prst="ellipse">
              <a:avLst/>
            </a:prstGeom>
            <a:solidFill>
              <a:schemeClr val="accent1">
                <a:alpha val="20000"/>
              </a:schemeClr>
            </a:solidFill>
          </p:spPr>
        </p:sp>
        <p:sp>
          <p:nvSpPr>
            <p:cNvPr id="53" name="AutoShape 53"/>
            <p:cNvSpPr/>
            <p:nvPr/>
          </p:nvSpPr>
          <p:spPr>
            <a:xfrm>
              <a:off x="454963" y="684489"/>
              <a:ext cx="84147" cy="84147"/>
            </a:xfrm>
            <a:prstGeom prst="ellipse">
              <a:avLst/>
            </a:prstGeom>
            <a:solidFill>
              <a:schemeClr val="accent1">
                <a:alpha val="100000"/>
              </a:schemeClr>
            </a:solidFill>
          </p:spPr>
        </p:sp>
        <p:sp>
          <p:nvSpPr>
            <p:cNvPr id="54" name="AutoShape 54"/>
            <p:cNvSpPr/>
            <p:nvPr/>
          </p:nvSpPr>
          <p:spPr>
            <a:xfrm>
              <a:off x="575049" y="691064"/>
              <a:ext cx="78137" cy="78137"/>
            </a:xfrm>
            <a:prstGeom prst="ellipse">
              <a:avLst/>
            </a:prstGeom>
            <a:solidFill>
              <a:schemeClr val="accent1">
                <a:alpha val="80000"/>
              </a:schemeClr>
            </a:solidFill>
          </p:spPr>
        </p:sp>
        <p:sp>
          <p:nvSpPr>
            <p:cNvPr id="55" name="AutoShape 55"/>
            <p:cNvSpPr/>
            <p:nvPr/>
          </p:nvSpPr>
          <p:spPr>
            <a:xfrm>
              <a:off x="689125" y="692781"/>
              <a:ext cx="74704" cy="74704"/>
            </a:xfrm>
            <a:prstGeom prst="ellipse">
              <a:avLst/>
            </a:prstGeom>
            <a:solidFill>
              <a:schemeClr val="accent1">
                <a:alpha val="60000"/>
              </a:schemeClr>
            </a:solidFill>
          </p:spPr>
        </p:sp>
        <p:sp>
          <p:nvSpPr>
            <p:cNvPr id="56" name="AutoShape 56"/>
            <p:cNvSpPr/>
            <p:nvPr/>
          </p:nvSpPr>
          <p:spPr>
            <a:xfrm>
              <a:off x="799768" y="701751"/>
              <a:ext cx="69238" cy="69238"/>
            </a:xfrm>
            <a:prstGeom prst="ellipse">
              <a:avLst/>
            </a:prstGeom>
            <a:solidFill>
              <a:schemeClr val="accent1">
                <a:alpha val="40000"/>
              </a:schemeClr>
            </a:solidFill>
          </p:spPr>
        </p:sp>
        <p:sp>
          <p:nvSpPr>
            <p:cNvPr id="57" name="AutoShape 57"/>
            <p:cNvSpPr/>
            <p:nvPr/>
          </p:nvSpPr>
          <p:spPr>
            <a:xfrm>
              <a:off x="904945" y="697618"/>
              <a:ext cx="65594" cy="65594"/>
            </a:xfrm>
            <a:prstGeom prst="ellipse">
              <a:avLst/>
            </a:prstGeom>
            <a:solidFill>
              <a:schemeClr val="accent1">
                <a:alpha val="20000"/>
              </a:schemeClr>
            </a:solidFill>
          </p:spPr>
        </p:sp>
        <p:sp>
          <p:nvSpPr>
            <p:cNvPr id="58" name="TextBox 58"/>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课程目标</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3852" y="4838783"/>
            <a:ext cx="10266726" cy="1333500"/>
            <a:chOff x="1103852" y="4838783"/>
            <a:chExt cx="10266726" cy="1333500"/>
          </a:xfrm>
        </p:grpSpPr>
        <p:sp>
          <p:nvSpPr>
            <p:cNvPr id="3" name="AutoShape 3"/>
            <p:cNvSpPr/>
            <p:nvPr/>
          </p:nvSpPr>
          <p:spPr>
            <a:xfrm>
              <a:off x="2377205" y="4838783"/>
              <a:ext cx="8305833" cy="1333500"/>
            </a:xfrm>
            <a:prstGeom prst="rect">
              <a:avLst/>
            </a:prstGeom>
            <a:solidFill>
              <a:schemeClr val="accent1">
                <a:lumMod val="20000"/>
                <a:lumOff val="80000"/>
                <a:alpha val="100000"/>
              </a:schemeClr>
            </a:solidFill>
          </p:spPr>
        </p:sp>
        <p:sp>
          <p:nvSpPr>
            <p:cNvPr id="4" name="Freeform 4"/>
            <p:cNvSpPr/>
            <p:nvPr/>
          </p:nvSpPr>
          <p:spPr>
            <a:xfrm rot="10800000">
              <a:off x="1103852" y="4838783"/>
              <a:ext cx="2210848" cy="1333500"/>
            </a:xfrm>
            <a:custGeom>
              <a:avLst/>
              <a:gdLst/>
              <a:ahLst/>
              <a:cxnLst/>
              <a:rect l="l" t="t"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alpha val="100000"/>
              </a:schemeClr>
            </a:solidFill>
          </p:spPr>
        </p:sp>
        <p:sp>
          <p:nvSpPr>
            <p:cNvPr id="5" name="Freeform 5"/>
            <p:cNvSpPr/>
            <p:nvPr/>
          </p:nvSpPr>
          <p:spPr>
            <a:xfrm rot="10800000">
              <a:off x="9159730" y="4838783"/>
              <a:ext cx="2210848" cy="1333500"/>
            </a:xfrm>
            <a:custGeom>
              <a:avLst/>
              <a:gdLst/>
              <a:ahLst/>
              <a:cxnLst/>
              <a:rect l="l" t="t"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lumMod val="20000"/>
                <a:lumOff val="80000"/>
                <a:alpha val="100000"/>
              </a:schemeClr>
            </a:solidFill>
          </p:spPr>
        </p:sp>
      </p:grpSp>
      <p:grpSp>
        <p:nvGrpSpPr>
          <p:cNvPr id="6" name="Group 6"/>
          <p:cNvGrpSpPr/>
          <p:nvPr/>
        </p:nvGrpSpPr>
        <p:grpSpPr>
          <a:xfrm>
            <a:off x="1031730" y="3081147"/>
            <a:ext cx="10266726" cy="1333500"/>
            <a:chOff x="1031730" y="3081147"/>
            <a:chExt cx="10266726" cy="1333500"/>
          </a:xfrm>
        </p:grpSpPr>
        <p:sp>
          <p:nvSpPr>
            <p:cNvPr id="7" name="AutoShape 7"/>
            <p:cNvSpPr/>
            <p:nvPr/>
          </p:nvSpPr>
          <p:spPr>
            <a:xfrm>
              <a:off x="2305083" y="3081147"/>
              <a:ext cx="8305833" cy="1333500"/>
            </a:xfrm>
            <a:prstGeom prst="rect">
              <a:avLst/>
            </a:prstGeom>
            <a:solidFill>
              <a:schemeClr val="accent1">
                <a:lumMod val="20000"/>
                <a:lumOff val="80000"/>
                <a:alpha val="100000"/>
              </a:schemeClr>
            </a:solidFill>
          </p:spPr>
        </p:sp>
        <p:sp>
          <p:nvSpPr>
            <p:cNvPr id="8" name="Freeform 8"/>
            <p:cNvSpPr/>
            <p:nvPr/>
          </p:nvSpPr>
          <p:spPr>
            <a:xfrm rot="10800000">
              <a:off x="1031730" y="3081147"/>
              <a:ext cx="2210848" cy="1333500"/>
            </a:xfrm>
            <a:custGeom>
              <a:avLst/>
              <a:gdLst/>
              <a:ahLst/>
              <a:cxnLst/>
              <a:rect l="l" t="t"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lumMod val="20000"/>
                <a:lumOff val="80000"/>
                <a:alpha val="100000"/>
              </a:schemeClr>
            </a:solidFill>
          </p:spPr>
        </p:sp>
        <p:sp>
          <p:nvSpPr>
            <p:cNvPr id="9" name="Freeform 9"/>
            <p:cNvSpPr/>
            <p:nvPr/>
          </p:nvSpPr>
          <p:spPr>
            <a:xfrm rot="10800000">
              <a:off x="9087608" y="3081147"/>
              <a:ext cx="2210848" cy="1333500"/>
            </a:xfrm>
            <a:custGeom>
              <a:avLst/>
              <a:gdLst/>
              <a:ahLst/>
              <a:cxnLst/>
              <a:rect l="l" t="t"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alpha val="100000"/>
              </a:schemeClr>
            </a:solidFill>
          </p:spPr>
        </p:sp>
      </p:grpSp>
      <p:grpSp>
        <p:nvGrpSpPr>
          <p:cNvPr id="10" name="Group 10"/>
          <p:cNvGrpSpPr/>
          <p:nvPr/>
        </p:nvGrpSpPr>
        <p:grpSpPr>
          <a:xfrm>
            <a:off x="1103852" y="1348302"/>
            <a:ext cx="10266726" cy="1333500"/>
            <a:chOff x="1103852" y="1348302"/>
            <a:chExt cx="10266726" cy="1333500"/>
          </a:xfrm>
        </p:grpSpPr>
        <p:sp>
          <p:nvSpPr>
            <p:cNvPr id="11" name="AutoShape 11"/>
            <p:cNvSpPr/>
            <p:nvPr/>
          </p:nvSpPr>
          <p:spPr>
            <a:xfrm>
              <a:off x="2377205" y="1348302"/>
              <a:ext cx="8305833" cy="1333500"/>
            </a:xfrm>
            <a:prstGeom prst="rect">
              <a:avLst/>
            </a:prstGeom>
            <a:solidFill>
              <a:schemeClr val="accent1">
                <a:lumMod val="20000"/>
                <a:lumOff val="80000"/>
                <a:alpha val="100000"/>
              </a:schemeClr>
            </a:solidFill>
          </p:spPr>
        </p:sp>
        <p:sp>
          <p:nvSpPr>
            <p:cNvPr id="12" name="Freeform 12"/>
            <p:cNvSpPr/>
            <p:nvPr/>
          </p:nvSpPr>
          <p:spPr>
            <a:xfrm rot="10800000">
              <a:off x="1103852" y="1348302"/>
              <a:ext cx="2210848" cy="1333500"/>
            </a:xfrm>
            <a:custGeom>
              <a:avLst/>
              <a:gdLst/>
              <a:ahLst/>
              <a:cxnLst/>
              <a:rect l="l" t="t"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alpha val="100000"/>
              </a:schemeClr>
            </a:solidFill>
          </p:spPr>
        </p:sp>
        <p:sp>
          <p:nvSpPr>
            <p:cNvPr id="13" name="Freeform 13"/>
            <p:cNvSpPr/>
            <p:nvPr/>
          </p:nvSpPr>
          <p:spPr>
            <a:xfrm rot="10800000">
              <a:off x="9159730" y="1348302"/>
              <a:ext cx="2210848" cy="1333500"/>
            </a:xfrm>
            <a:custGeom>
              <a:avLst/>
              <a:gdLst/>
              <a:ahLst/>
              <a:cxnLst/>
              <a:rect l="l" t="t"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lumMod val="20000"/>
                <a:lumOff val="80000"/>
                <a:alpha val="100000"/>
              </a:schemeClr>
            </a:solidFill>
          </p:spPr>
        </p:sp>
      </p:grpSp>
      <p:grpSp>
        <p:nvGrpSpPr>
          <p:cNvPr id="14" name="Group 14"/>
          <p:cNvGrpSpPr/>
          <p:nvPr/>
        </p:nvGrpSpPr>
        <p:grpSpPr>
          <a:xfrm>
            <a:off x="9997333" y="3400044"/>
            <a:ext cx="685705" cy="695706"/>
            <a:chOff x="9997333" y="3400044"/>
            <a:chExt cx="685705" cy="695706"/>
          </a:xfrm>
        </p:grpSpPr>
        <p:sp>
          <p:nvSpPr>
            <p:cNvPr id="15" name="Freeform 15"/>
            <p:cNvSpPr/>
            <p:nvPr/>
          </p:nvSpPr>
          <p:spPr>
            <a:xfrm>
              <a:off x="10034290" y="3847243"/>
              <a:ext cx="87725" cy="163068"/>
            </a:xfrm>
            <a:custGeom>
              <a:avLst/>
              <a:gdLst/>
              <a:ahLst/>
              <a:cxnLst/>
              <a:rect l="l" t="t"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solidFill>
              <a:srgbClr val="FFFFFF">
                <a:alpha val="100000"/>
              </a:srgbClr>
            </a:solidFill>
          </p:spPr>
        </p:sp>
        <p:sp>
          <p:nvSpPr>
            <p:cNvPr id="16" name="Freeform 16"/>
            <p:cNvSpPr/>
            <p:nvPr/>
          </p:nvSpPr>
          <p:spPr>
            <a:xfrm>
              <a:off x="10177260" y="3757422"/>
              <a:ext cx="87725" cy="252984"/>
            </a:xfrm>
            <a:custGeom>
              <a:avLst/>
              <a:gdLst/>
              <a:ahLst/>
              <a:cxnLst/>
              <a:rect l="l" t="t"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solidFill>
              <a:srgbClr val="FFFFFF">
                <a:alpha val="100000"/>
              </a:srgbClr>
            </a:solidFill>
          </p:spPr>
        </p:sp>
        <p:sp>
          <p:nvSpPr>
            <p:cNvPr id="17" name="Freeform 17"/>
            <p:cNvSpPr/>
            <p:nvPr/>
          </p:nvSpPr>
          <p:spPr>
            <a:xfrm>
              <a:off x="10320231" y="3757422"/>
              <a:ext cx="87725" cy="252984"/>
            </a:xfrm>
            <a:custGeom>
              <a:avLst/>
              <a:gdLst/>
              <a:ahLst/>
              <a:cxnLst/>
              <a:rect l="l" t="t"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solidFill>
              <a:srgbClr val="FFFFFF">
                <a:alpha val="100000"/>
              </a:srgbClr>
            </a:solidFill>
          </p:spPr>
        </p:sp>
        <p:sp>
          <p:nvSpPr>
            <p:cNvPr id="18" name="Freeform 18"/>
            <p:cNvSpPr/>
            <p:nvPr/>
          </p:nvSpPr>
          <p:spPr>
            <a:xfrm>
              <a:off x="10459962" y="3670840"/>
              <a:ext cx="94202" cy="342805"/>
            </a:xfrm>
            <a:custGeom>
              <a:avLst/>
              <a:gdLst/>
              <a:ahLst/>
              <a:cxnLst/>
              <a:rect l="l" t="t"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solidFill>
              <a:srgbClr val="FFFFFF">
                <a:alpha val="100000"/>
              </a:srgbClr>
            </a:solidFill>
          </p:spPr>
        </p:sp>
        <p:sp>
          <p:nvSpPr>
            <p:cNvPr id="19" name="Freeform 19"/>
            <p:cNvSpPr/>
            <p:nvPr/>
          </p:nvSpPr>
          <p:spPr>
            <a:xfrm>
              <a:off x="10011525" y="3517678"/>
              <a:ext cx="536162" cy="342805"/>
            </a:xfrm>
            <a:custGeom>
              <a:avLst/>
              <a:gdLst/>
              <a:ahLst/>
              <a:cxnLst/>
              <a:rect l="l" t="t"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solidFill>
              <a:srgbClr val="FFFFFF">
                <a:alpha val="100000"/>
              </a:srgbClr>
            </a:solidFill>
          </p:spPr>
        </p:sp>
        <p:sp>
          <p:nvSpPr>
            <p:cNvPr id="20" name="Freeform 20"/>
            <p:cNvSpPr/>
            <p:nvPr/>
          </p:nvSpPr>
          <p:spPr>
            <a:xfrm>
              <a:off x="9997333" y="3400044"/>
              <a:ext cx="685705" cy="695706"/>
            </a:xfrm>
            <a:custGeom>
              <a:avLst/>
              <a:gdLst/>
              <a:ahLst/>
              <a:cxnLst/>
              <a:rect l="l" t="t"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solidFill>
              <a:srgbClr val="FFFFFF">
                <a:alpha val="100000"/>
              </a:srgbClr>
            </a:solidFill>
          </p:spPr>
        </p:sp>
      </p:grpSp>
      <p:sp>
        <p:nvSpPr>
          <p:cNvPr id="21" name="Freeform 21"/>
          <p:cNvSpPr/>
          <p:nvPr/>
        </p:nvSpPr>
        <p:spPr>
          <a:xfrm>
            <a:off x="1935480" y="1646434"/>
            <a:ext cx="719895" cy="555403"/>
          </a:xfrm>
          <a:custGeom>
            <a:avLst/>
            <a:gdLst/>
            <a:ahLst/>
            <a:cxnLst/>
            <a:rect l="l" t="t" r="r" b="b"/>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rgbClr val="FFFFFF">
              <a:alpha val="100000"/>
            </a:srgbClr>
          </a:solidFill>
        </p:spPr>
      </p:sp>
      <p:sp>
        <p:nvSpPr>
          <p:cNvPr id="22" name="Freeform 22"/>
          <p:cNvSpPr/>
          <p:nvPr/>
        </p:nvSpPr>
        <p:spPr>
          <a:xfrm>
            <a:off x="1975414" y="5261363"/>
            <a:ext cx="613870" cy="613870"/>
          </a:xfrm>
          <a:custGeom>
            <a:avLst/>
            <a:gdLst/>
            <a:ahLst/>
            <a:cxnLst/>
            <a:rect l="l" t="t" r="r" b="b"/>
            <a:pathLst>
              <a:path w="304800" h="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sp>
      <p:grpSp>
        <p:nvGrpSpPr>
          <p:cNvPr id="23" name="Group 23"/>
          <p:cNvGrpSpPr/>
          <p:nvPr/>
        </p:nvGrpSpPr>
        <p:grpSpPr>
          <a:xfrm>
            <a:off x="454963" y="93878"/>
            <a:ext cx="10641129" cy="914400"/>
            <a:chOff x="454963" y="93878"/>
            <a:chExt cx="10641129" cy="914400"/>
          </a:xfrm>
        </p:grpSpPr>
        <p:sp>
          <p:nvSpPr>
            <p:cNvPr id="24" name="AutoShape 24"/>
            <p:cNvSpPr/>
            <p:nvPr/>
          </p:nvSpPr>
          <p:spPr>
            <a:xfrm>
              <a:off x="454963" y="331168"/>
              <a:ext cx="84147" cy="84147"/>
            </a:xfrm>
            <a:prstGeom prst="ellipse">
              <a:avLst/>
            </a:prstGeom>
            <a:solidFill>
              <a:schemeClr val="accent1">
                <a:alpha val="100000"/>
              </a:schemeClr>
            </a:solidFill>
          </p:spPr>
        </p:sp>
        <p:sp>
          <p:nvSpPr>
            <p:cNvPr id="25" name="AutoShape 25"/>
            <p:cNvSpPr/>
            <p:nvPr/>
          </p:nvSpPr>
          <p:spPr>
            <a:xfrm>
              <a:off x="575049" y="337743"/>
              <a:ext cx="78137" cy="78137"/>
            </a:xfrm>
            <a:prstGeom prst="ellipse">
              <a:avLst/>
            </a:prstGeom>
            <a:solidFill>
              <a:schemeClr val="accent1">
                <a:alpha val="80000"/>
              </a:schemeClr>
            </a:solidFill>
          </p:spPr>
        </p:sp>
        <p:sp>
          <p:nvSpPr>
            <p:cNvPr id="26" name="AutoShape 26"/>
            <p:cNvSpPr/>
            <p:nvPr/>
          </p:nvSpPr>
          <p:spPr>
            <a:xfrm>
              <a:off x="689125" y="339460"/>
              <a:ext cx="74704" cy="74704"/>
            </a:xfrm>
            <a:prstGeom prst="ellipse">
              <a:avLst/>
            </a:prstGeom>
            <a:solidFill>
              <a:schemeClr val="accent1">
                <a:alpha val="60000"/>
              </a:schemeClr>
            </a:solidFill>
          </p:spPr>
        </p:sp>
        <p:sp>
          <p:nvSpPr>
            <p:cNvPr id="27" name="AutoShape 27"/>
            <p:cNvSpPr/>
            <p:nvPr/>
          </p:nvSpPr>
          <p:spPr>
            <a:xfrm>
              <a:off x="799768" y="348430"/>
              <a:ext cx="69238" cy="69238"/>
            </a:xfrm>
            <a:prstGeom prst="ellipse">
              <a:avLst/>
            </a:prstGeom>
            <a:solidFill>
              <a:schemeClr val="accent1">
                <a:alpha val="40000"/>
              </a:schemeClr>
            </a:solidFill>
          </p:spPr>
        </p:sp>
        <p:sp>
          <p:nvSpPr>
            <p:cNvPr id="28" name="AutoShape 28"/>
            <p:cNvSpPr/>
            <p:nvPr/>
          </p:nvSpPr>
          <p:spPr>
            <a:xfrm>
              <a:off x="904945" y="344297"/>
              <a:ext cx="65594" cy="65594"/>
            </a:xfrm>
            <a:prstGeom prst="ellipse">
              <a:avLst/>
            </a:prstGeom>
            <a:solidFill>
              <a:schemeClr val="accent1">
                <a:alpha val="20000"/>
              </a:schemeClr>
            </a:solidFill>
          </p:spPr>
        </p:sp>
        <p:sp>
          <p:nvSpPr>
            <p:cNvPr id="29" name="AutoShape 29"/>
            <p:cNvSpPr/>
            <p:nvPr/>
          </p:nvSpPr>
          <p:spPr>
            <a:xfrm>
              <a:off x="454963" y="448942"/>
              <a:ext cx="84147" cy="84147"/>
            </a:xfrm>
            <a:prstGeom prst="ellipse">
              <a:avLst/>
            </a:prstGeom>
            <a:solidFill>
              <a:schemeClr val="accent1">
                <a:alpha val="100000"/>
              </a:schemeClr>
            </a:solidFill>
          </p:spPr>
        </p:sp>
        <p:sp>
          <p:nvSpPr>
            <p:cNvPr id="30" name="AutoShape 30"/>
            <p:cNvSpPr/>
            <p:nvPr/>
          </p:nvSpPr>
          <p:spPr>
            <a:xfrm>
              <a:off x="575049" y="455517"/>
              <a:ext cx="78137" cy="78137"/>
            </a:xfrm>
            <a:prstGeom prst="ellipse">
              <a:avLst/>
            </a:prstGeom>
            <a:solidFill>
              <a:schemeClr val="accent1">
                <a:alpha val="80000"/>
              </a:schemeClr>
            </a:solidFill>
          </p:spPr>
        </p:sp>
        <p:sp>
          <p:nvSpPr>
            <p:cNvPr id="31" name="AutoShape 31"/>
            <p:cNvSpPr/>
            <p:nvPr/>
          </p:nvSpPr>
          <p:spPr>
            <a:xfrm>
              <a:off x="689125" y="457233"/>
              <a:ext cx="74704" cy="74704"/>
            </a:xfrm>
            <a:prstGeom prst="ellipse">
              <a:avLst/>
            </a:prstGeom>
            <a:solidFill>
              <a:schemeClr val="accent1">
                <a:alpha val="60000"/>
              </a:schemeClr>
            </a:solidFill>
          </p:spPr>
        </p:sp>
        <p:sp>
          <p:nvSpPr>
            <p:cNvPr id="32" name="AutoShape 32"/>
            <p:cNvSpPr/>
            <p:nvPr/>
          </p:nvSpPr>
          <p:spPr>
            <a:xfrm>
              <a:off x="799768" y="466203"/>
              <a:ext cx="69238" cy="69238"/>
            </a:xfrm>
            <a:prstGeom prst="ellipse">
              <a:avLst/>
            </a:prstGeom>
            <a:solidFill>
              <a:schemeClr val="accent1">
                <a:alpha val="40000"/>
              </a:schemeClr>
            </a:solidFill>
          </p:spPr>
        </p:sp>
        <p:sp>
          <p:nvSpPr>
            <p:cNvPr id="33" name="AutoShape 33"/>
            <p:cNvSpPr/>
            <p:nvPr/>
          </p:nvSpPr>
          <p:spPr>
            <a:xfrm>
              <a:off x="904945" y="462070"/>
              <a:ext cx="65594" cy="65594"/>
            </a:xfrm>
            <a:prstGeom prst="ellipse">
              <a:avLst/>
            </a:prstGeom>
            <a:solidFill>
              <a:schemeClr val="accent1">
                <a:alpha val="20000"/>
              </a:schemeClr>
            </a:solidFill>
          </p:spPr>
        </p:sp>
        <p:sp>
          <p:nvSpPr>
            <p:cNvPr id="34" name="AutoShape 34"/>
            <p:cNvSpPr/>
            <p:nvPr/>
          </p:nvSpPr>
          <p:spPr>
            <a:xfrm>
              <a:off x="454963" y="566715"/>
              <a:ext cx="84147" cy="84147"/>
            </a:xfrm>
            <a:prstGeom prst="ellipse">
              <a:avLst/>
            </a:prstGeom>
            <a:solidFill>
              <a:schemeClr val="accent1">
                <a:alpha val="100000"/>
              </a:schemeClr>
            </a:solidFill>
          </p:spPr>
        </p:sp>
        <p:sp>
          <p:nvSpPr>
            <p:cNvPr id="35" name="AutoShape 35"/>
            <p:cNvSpPr/>
            <p:nvPr/>
          </p:nvSpPr>
          <p:spPr>
            <a:xfrm>
              <a:off x="575049" y="573291"/>
              <a:ext cx="78137" cy="78137"/>
            </a:xfrm>
            <a:prstGeom prst="ellipse">
              <a:avLst/>
            </a:prstGeom>
            <a:solidFill>
              <a:schemeClr val="accent1">
                <a:alpha val="80000"/>
              </a:schemeClr>
            </a:solidFill>
          </p:spPr>
        </p:sp>
        <p:sp>
          <p:nvSpPr>
            <p:cNvPr id="36" name="AutoShape 36"/>
            <p:cNvSpPr/>
            <p:nvPr/>
          </p:nvSpPr>
          <p:spPr>
            <a:xfrm>
              <a:off x="689125" y="575007"/>
              <a:ext cx="74704" cy="74704"/>
            </a:xfrm>
            <a:prstGeom prst="ellipse">
              <a:avLst/>
            </a:prstGeom>
            <a:solidFill>
              <a:schemeClr val="accent1">
                <a:alpha val="60000"/>
              </a:schemeClr>
            </a:solidFill>
          </p:spPr>
        </p:sp>
        <p:sp>
          <p:nvSpPr>
            <p:cNvPr id="37" name="AutoShape 37"/>
            <p:cNvSpPr/>
            <p:nvPr/>
          </p:nvSpPr>
          <p:spPr>
            <a:xfrm>
              <a:off x="799768" y="583977"/>
              <a:ext cx="69238" cy="69238"/>
            </a:xfrm>
            <a:prstGeom prst="ellipse">
              <a:avLst/>
            </a:prstGeom>
            <a:solidFill>
              <a:schemeClr val="accent1">
                <a:alpha val="40000"/>
              </a:schemeClr>
            </a:solidFill>
          </p:spPr>
        </p:sp>
        <p:sp>
          <p:nvSpPr>
            <p:cNvPr id="38" name="AutoShape 38"/>
            <p:cNvSpPr/>
            <p:nvPr/>
          </p:nvSpPr>
          <p:spPr>
            <a:xfrm>
              <a:off x="904945" y="579844"/>
              <a:ext cx="65594" cy="65594"/>
            </a:xfrm>
            <a:prstGeom prst="ellipse">
              <a:avLst/>
            </a:prstGeom>
            <a:solidFill>
              <a:schemeClr val="accent1">
                <a:alpha val="20000"/>
              </a:schemeClr>
            </a:solidFill>
          </p:spPr>
        </p:sp>
        <p:sp>
          <p:nvSpPr>
            <p:cNvPr id="39" name="AutoShape 39"/>
            <p:cNvSpPr/>
            <p:nvPr/>
          </p:nvSpPr>
          <p:spPr>
            <a:xfrm>
              <a:off x="454963" y="684489"/>
              <a:ext cx="84147" cy="84147"/>
            </a:xfrm>
            <a:prstGeom prst="ellipse">
              <a:avLst/>
            </a:prstGeom>
            <a:solidFill>
              <a:schemeClr val="accent1">
                <a:alpha val="100000"/>
              </a:schemeClr>
            </a:solidFill>
          </p:spPr>
        </p:sp>
        <p:sp>
          <p:nvSpPr>
            <p:cNvPr id="40" name="AutoShape 40"/>
            <p:cNvSpPr/>
            <p:nvPr/>
          </p:nvSpPr>
          <p:spPr>
            <a:xfrm>
              <a:off x="575049" y="691064"/>
              <a:ext cx="78137" cy="78137"/>
            </a:xfrm>
            <a:prstGeom prst="ellipse">
              <a:avLst/>
            </a:prstGeom>
            <a:solidFill>
              <a:schemeClr val="accent1">
                <a:alpha val="80000"/>
              </a:schemeClr>
            </a:solidFill>
          </p:spPr>
        </p:sp>
        <p:sp>
          <p:nvSpPr>
            <p:cNvPr id="41" name="AutoShape 41"/>
            <p:cNvSpPr/>
            <p:nvPr/>
          </p:nvSpPr>
          <p:spPr>
            <a:xfrm>
              <a:off x="689125" y="692781"/>
              <a:ext cx="74704" cy="74704"/>
            </a:xfrm>
            <a:prstGeom prst="ellipse">
              <a:avLst/>
            </a:prstGeom>
            <a:solidFill>
              <a:schemeClr val="accent1">
                <a:alpha val="60000"/>
              </a:schemeClr>
            </a:solidFill>
          </p:spPr>
        </p:sp>
        <p:sp>
          <p:nvSpPr>
            <p:cNvPr id="42" name="AutoShape 42"/>
            <p:cNvSpPr/>
            <p:nvPr/>
          </p:nvSpPr>
          <p:spPr>
            <a:xfrm>
              <a:off x="799768" y="701751"/>
              <a:ext cx="69238" cy="69238"/>
            </a:xfrm>
            <a:prstGeom prst="ellipse">
              <a:avLst/>
            </a:prstGeom>
            <a:solidFill>
              <a:schemeClr val="accent1">
                <a:alpha val="40000"/>
              </a:schemeClr>
            </a:solidFill>
          </p:spPr>
        </p:sp>
        <p:sp>
          <p:nvSpPr>
            <p:cNvPr id="43" name="AutoShape 43"/>
            <p:cNvSpPr/>
            <p:nvPr/>
          </p:nvSpPr>
          <p:spPr>
            <a:xfrm>
              <a:off x="904945" y="697618"/>
              <a:ext cx="65594" cy="65594"/>
            </a:xfrm>
            <a:prstGeom prst="ellipse">
              <a:avLst/>
            </a:prstGeom>
            <a:solidFill>
              <a:schemeClr val="accent1">
                <a:alpha val="20000"/>
              </a:schemeClr>
            </a:solidFill>
          </p:spPr>
        </p:sp>
        <p:sp>
          <p:nvSpPr>
            <p:cNvPr id="44" name="TextBox 44"/>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课程目标</a:t>
              </a:r>
            </a:p>
          </p:txBody>
        </p:sp>
      </p:grpSp>
      <p:grpSp>
        <p:nvGrpSpPr>
          <p:cNvPr id="45" name="Group 45"/>
          <p:cNvGrpSpPr/>
          <p:nvPr/>
        </p:nvGrpSpPr>
        <p:grpSpPr>
          <a:xfrm>
            <a:off x="3314700" y="5303594"/>
            <a:ext cx="7382690" cy="863070"/>
            <a:chOff x="3314700" y="5303594"/>
            <a:chExt cx="7382690" cy="863070"/>
          </a:xfrm>
        </p:grpSpPr>
        <p:sp>
          <p:nvSpPr>
            <p:cNvPr id="46" name="TextBox 46"/>
            <p:cNvSpPr txBox="1"/>
            <p:nvPr/>
          </p:nvSpPr>
          <p:spPr>
            <a:xfrm>
              <a:off x="3314700" y="5303594"/>
              <a:ext cx="7382690" cy="863070"/>
            </a:xfrm>
            <a:prstGeom prst="rect">
              <a:avLst/>
            </a:prstGeom>
          </p:spPr>
          <p:txBody>
            <a:bodyPr vert="horz" wrap="square" lIns="66008" tIns="33052" rIns="66008" bIns="33052" rtlCol="0" anchor="ctr" anchorCtr="1">
              <a:normAutofit/>
            </a:bodyPr>
            <a:lstStyle/>
            <a:p>
              <a:pPr algn="ctr">
                <a:lnSpc>
                  <a:spcPct val="150000"/>
                </a:lnSpc>
              </a:pPr>
              <a:r>
                <a:rPr lang="en-US" sz="1500" dirty="0" err="1">
                  <a:solidFill>
                    <a:srgbClr val="000000">
                      <a:alpha val="100000"/>
                    </a:srgbClr>
                  </a:solidFill>
                  <a:latin typeface="Microsoft Yahei"/>
                  <a:ea typeface="Microsoft Yahei"/>
                  <a:cs typeface="Microsoft Yahei"/>
                </a:rPr>
                <a:t>在深入了解和参与社会治理的过程中增强社会责任感，在提升公共服务能力的同时提升公共服务意识</a:t>
              </a:r>
              <a:r>
                <a:rPr lang="en-US" sz="1500" dirty="0">
                  <a:solidFill>
                    <a:srgbClr val="000000">
                      <a:alpha val="100000"/>
                    </a:srgbClr>
                  </a:solidFill>
                  <a:latin typeface="Microsoft Yahei"/>
                  <a:ea typeface="Microsoft Yahei"/>
                  <a:cs typeface="Microsoft Yahei"/>
                </a:rPr>
                <a:t>。</a:t>
              </a:r>
            </a:p>
          </p:txBody>
        </p:sp>
      </p:grpSp>
      <p:grpSp>
        <p:nvGrpSpPr>
          <p:cNvPr id="47" name="Group 47"/>
          <p:cNvGrpSpPr/>
          <p:nvPr/>
        </p:nvGrpSpPr>
        <p:grpSpPr>
          <a:xfrm>
            <a:off x="3314700" y="4838783"/>
            <a:ext cx="7382690" cy="490334"/>
            <a:chOff x="3314700" y="4838783"/>
            <a:chExt cx="7382690" cy="490334"/>
          </a:xfrm>
        </p:grpSpPr>
        <p:sp>
          <p:nvSpPr>
            <p:cNvPr id="48" name="TextBox 48"/>
            <p:cNvSpPr txBox="1"/>
            <p:nvPr/>
          </p:nvSpPr>
          <p:spPr>
            <a:xfrm>
              <a:off x="3314700" y="4838783"/>
              <a:ext cx="7382690" cy="490334"/>
            </a:xfrm>
            <a:prstGeom prst="rect">
              <a:avLst/>
            </a:prstGeom>
          </p:spPr>
          <p:txBody>
            <a:bodyPr vert="horz" wrap="square" lIns="66008" tIns="33052" rIns="66008" bIns="33052" rtlCol="0" anchor="ctr" anchorCtr="1">
              <a:normAutofit/>
            </a:bodyPr>
            <a:lstStyle/>
            <a:p>
              <a:pPr algn="ctr">
                <a:lnSpc>
                  <a:spcPct val="120000"/>
                </a:lnSpc>
              </a:pPr>
              <a:r>
                <a:rPr lang="en-US" sz="2025" b="1">
                  <a:solidFill>
                    <a:schemeClr val="accent1">
                      <a:alpha val="100000"/>
                    </a:schemeClr>
                  </a:solidFill>
                  <a:latin typeface="Microsoft Yahei"/>
                  <a:ea typeface="Microsoft Yahei"/>
                  <a:cs typeface="Microsoft Yahei"/>
                </a:rPr>
                <a:t>价值目标</a:t>
              </a:r>
            </a:p>
          </p:txBody>
        </p:sp>
      </p:grpSp>
      <p:grpSp>
        <p:nvGrpSpPr>
          <p:cNvPr id="49" name="Group 49"/>
          <p:cNvGrpSpPr/>
          <p:nvPr/>
        </p:nvGrpSpPr>
        <p:grpSpPr>
          <a:xfrm>
            <a:off x="3456760" y="1771107"/>
            <a:ext cx="7382690" cy="863070"/>
            <a:chOff x="3456760" y="1771107"/>
            <a:chExt cx="7382690" cy="863070"/>
          </a:xfrm>
        </p:grpSpPr>
        <p:sp>
          <p:nvSpPr>
            <p:cNvPr id="50" name="TextBox 50"/>
            <p:cNvSpPr txBox="1"/>
            <p:nvPr/>
          </p:nvSpPr>
          <p:spPr>
            <a:xfrm>
              <a:off x="3456760" y="1771107"/>
              <a:ext cx="7382690" cy="863070"/>
            </a:xfrm>
            <a:prstGeom prst="rect">
              <a:avLst/>
            </a:prstGeom>
          </p:spPr>
          <p:txBody>
            <a:bodyPr vert="horz" wrap="square" lIns="66008" tIns="33052" rIns="66008" bIns="33052" rtlCol="0" anchor="ctr" anchorCtr="1">
              <a:normAutofit/>
            </a:bodyPr>
            <a:lstStyle/>
            <a:p>
              <a:pPr algn="ctr">
                <a:lnSpc>
                  <a:spcPct val="150000"/>
                </a:lnSpc>
              </a:pPr>
              <a:r>
                <a:rPr lang="en-US" sz="1500" dirty="0" err="1">
                  <a:solidFill>
                    <a:srgbClr val="000000">
                      <a:alpha val="100000"/>
                    </a:srgbClr>
                  </a:solidFill>
                  <a:latin typeface="Microsoft Yahei"/>
                  <a:ea typeface="Microsoft Yahei"/>
                  <a:cs typeface="Microsoft Yahei"/>
                </a:rPr>
                <a:t>让学生系统了解上海市基层社会治理的组织体系与运作方式，了解新技术特别是互联网技术大数据技术发展对基层社会治理的影响</a:t>
              </a:r>
              <a:r>
                <a:rPr lang="en-US" sz="1500" dirty="0">
                  <a:solidFill>
                    <a:srgbClr val="000000">
                      <a:alpha val="100000"/>
                    </a:srgbClr>
                  </a:solidFill>
                  <a:latin typeface="Microsoft Yahei"/>
                  <a:ea typeface="Microsoft Yahei"/>
                  <a:cs typeface="Microsoft Yahei"/>
                </a:rPr>
                <a:t>。</a:t>
              </a:r>
            </a:p>
          </p:txBody>
        </p:sp>
      </p:grpSp>
      <p:grpSp>
        <p:nvGrpSpPr>
          <p:cNvPr id="51" name="Group 51"/>
          <p:cNvGrpSpPr/>
          <p:nvPr/>
        </p:nvGrpSpPr>
        <p:grpSpPr>
          <a:xfrm>
            <a:off x="3456760" y="1395927"/>
            <a:ext cx="7293402" cy="490334"/>
            <a:chOff x="3456760" y="1395927"/>
            <a:chExt cx="7293402" cy="490334"/>
          </a:xfrm>
        </p:grpSpPr>
        <p:sp>
          <p:nvSpPr>
            <p:cNvPr id="52" name="TextBox 52"/>
            <p:cNvSpPr txBox="1"/>
            <p:nvPr/>
          </p:nvSpPr>
          <p:spPr>
            <a:xfrm>
              <a:off x="3456760" y="1395927"/>
              <a:ext cx="7293402" cy="490334"/>
            </a:xfrm>
            <a:prstGeom prst="rect">
              <a:avLst/>
            </a:prstGeom>
          </p:spPr>
          <p:txBody>
            <a:bodyPr vert="horz" wrap="square" lIns="66008" tIns="33052" rIns="66008" bIns="33052" rtlCol="0" anchor="ctr" anchorCtr="1">
              <a:normAutofit/>
            </a:bodyPr>
            <a:lstStyle/>
            <a:p>
              <a:pPr algn="ctr">
                <a:lnSpc>
                  <a:spcPct val="120000"/>
                </a:lnSpc>
              </a:pPr>
              <a:r>
                <a:rPr lang="en-US" sz="2175" b="1">
                  <a:solidFill>
                    <a:schemeClr val="accent1">
                      <a:alpha val="100000"/>
                    </a:schemeClr>
                  </a:solidFill>
                  <a:latin typeface="Microsoft Yahei"/>
                  <a:ea typeface="Microsoft Yahei"/>
                  <a:cs typeface="Microsoft Yahei"/>
                </a:rPr>
                <a:t>知识目标</a:t>
              </a:r>
            </a:p>
          </p:txBody>
        </p:sp>
      </p:grpSp>
      <p:grpSp>
        <p:nvGrpSpPr>
          <p:cNvPr id="53" name="Group 53"/>
          <p:cNvGrpSpPr/>
          <p:nvPr/>
        </p:nvGrpSpPr>
        <p:grpSpPr>
          <a:xfrm>
            <a:off x="1704918" y="3545958"/>
            <a:ext cx="7382690" cy="863070"/>
            <a:chOff x="1704918" y="3545958"/>
            <a:chExt cx="7382690" cy="863070"/>
          </a:xfrm>
        </p:grpSpPr>
        <p:sp>
          <p:nvSpPr>
            <p:cNvPr id="54" name="TextBox 54"/>
            <p:cNvSpPr txBox="1"/>
            <p:nvPr/>
          </p:nvSpPr>
          <p:spPr>
            <a:xfrm>
              <a:off x="1704918" y="3545958"/>
              <a:ext cx="7382690" cy="863070"/>
            </a:xfrm>
            <a:prstGeom prst="rect">
              <a:avLst/>
            </a:prstGeom>
          </p:spPr>
          <p:txBody>
            <a:bodyPr vert="horz" wrap="square" lIns="66008" tIns="33052" rIns="66008" bIns="33052" rtlCol="0" anchor="ctr" anchorCtr="1">
              <a:normAutofit/>
            </a:bodyPr>
            <a:lstStyle/>
            <a:p>
              <a:pPr algn="ctr">
                <a:lnSpc>
                  <a:spcPct val="150000"/>
                </a:lnSpc>
              </a:pPr>
              <a:r>
                <a:rPr lang="en-US" sz="1500" dirty="0">
                  <a:solidFill>
                    <a:srgbClr val="000000">
                      <a:alpha val="100000"/>
                    </a:srgbClr>
                  </a:solidFill>
                  <a:latin typeface="Microsoft Yahei"/>
                  <a:ea typeface="Microsoft Yahei"/>
                  <a:cs typeface="Microsoft Yahei"/>
                </a:rPr>
                <a:t>结合社会治理理论对社会治理问题作出有效分析，尝试形成解决方案，并学会对基层社会治理问题设计调研方案，掌握基本的调研技能，撰写调研报告。</a:t>
              </a:r>
            </a:p>
          </p:txBody>
        </p:sp>
      </p:grpSp>
      <p:grpSp>
        <p:nvGrpSpPr>
          <p:cNvPr id="55" name="Group 55"/>
          <p:cNvGrpSpPr/>
          <p:nvPr/>
        </p:nvGrpSpPr>
        <p:grpSpPr>
          <a:xfrm>
            <a:off x="1704918" y="3081147"/>
            <a:ext cx="7382690" cy="490334"/>
            <a:chOff x="1704918" y="3081147"/>
            <a:chExt cx="7382690" cy="490334"/>
          </a:xfrm>
        </p:grpSpPr>
        <p:sp>
          <p:nvSpPr>
            <p:cNvPr id="56" name="TextBox 56"/>
            <p:cNvSpPr txBox="1"/>
            <p:nvPr/>
          </p:nvSpPr>
          <p:spPr>
            <a:xfrm>
              <a:off x="1704918" y="3081147"/>
              <a:ext cx="7382690" cy="490334"/>
            </a:xfrm>
            <a:prstGeom prst="rect">
              <a:avLst/>
            </a:prstGeom>
          </p:spPr>
          <p:txBody>
            <a:bodyPr vert="horz" wrap="square" lIns="66008" tIns="33052" rIns="66008" bIns="33052" rtlCol="0" anchor="ctr" anchorCtr="1">
              <a:normAutofit/>
            </a:bodyPr>
            <a:lstStyle/>
            <a:p>
              <a:pPr algn="ctr">
                <a:lnSpc>
                  <a:spcPct val="120000"/>
                </a:lnSpc>
              </a:pPr>
              <a:r>
                <a:rPr lang="en-US" sz="2025" b="1">
                  <a:solidFill>
                    <a:schemeClr val="accent1">
                      <a:alpha val="100000"/>
                    </a:schemeClr>
                  </a:solidFill>
                  <a:latin typeface="Microsoft Yahei"/>
                  <a:ea typeface="Microsoft Yahei"/>
                  <a:cs typeface="Microsoft Yahei"/>
                </a:rPr>
                <a:t>能力目标</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2DFB1E-AC80-34CC-7CE1-50F761D455A0}"/>
              </a:ext>
            </a:extLst>
          </p:cNvPr>
          <p:cNvSpPr>
            <a:spLocks noGrp="1"/>
          </p:cNvSpPr>
          <p:nvPr>
            <p:ph type="title"/>
          </p:nvPr>
        </p:nvSpPr>
        <p:spPr/>
        <p:txBody>
          <a:bodyPr/>
          <a:lstStyle/>
          <a:p>
            <a:pPr algn="l"/>
            <a:r>
              <a:rPr lang="zh-CN" altLang="en-US" dirty="0"/>
              <a:t>教学重点与难点</a:t>
            </a:r>
          </a:p>
        </p:txBody>
      </p:sp>
      <p:graphicFrame>
        <p:nvGraphicFramePr>
          <p:cNvPr id="4" name="内容占位符 3">
            <a:extLst>
              <a:ext uri="{FF2B5EF4-FFF2-40B4-BE49-F238E27FC236}">
                <a16:creationId xmlns:a16="http://schemas.microsoft.com/office/drawing/2014/main" id="{5558DA4F-1DDC-2C7C-8114-448876436C2C}"/>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490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36033" y="1751287"/>
            <a:ext cx="3519940" cy="4234459"/>
          </a:xfrm>
          <a:prstGeom prst="roundRect">
            <a:avLst/>
          </a:prstGeom>
          <a:solidFill>
            <a:schemeClr val="accent2">
              <a:alpha val="100000"/>
            </a:schemeClr>
          </a:solidFill>
        </p:spPr>
      </p:sp>
      <p:sp>
        <p:nvSpPr>
          <p:cNvPr id="3" name="AutoShape 3"/>
          <p:cNvSpPr/>
          <p:nvPr/>
        </p:nvSpPr>
        <p:spPr>
          <a:xfrm>
            <a:off x="4403619" y="1751287"/>
            <a:ext cx="3519940" cy="4234459"/>
          </a:xfrm>
          <a:prstGeom prst="roundRect">
            <a:avLst/>
          </a:prstGeom>
          <a:solidFill>
            <a:schemeClr val="accent2">
              <a:alpha val="100000"/>
            </a:schemeClr>
          </a:solidFill>
        </p:spPr>
      </p:sp>
      <p:sp>
        <p:nvSpPr>
          <p:cNvPr id="4" name="AutoShape 4"/>
          <p:cNvSpPr/>
          <p:nvPr/>
        </p:nvSpPr>
        <p:spPr>
          <a:xfrm>
            <a:off x="8171205" y="1751287"/>
            <a:ext cx="3519940" cy="4234459"/>
          </a:xfrm>
          <a:prstGeom prst="roundRect">
            <a:avLst/>
          </a:prstGeom>
          <a:solidFill>
            <a:schemeClr val="accent2">
              <a:alpha val="100000"/>
            </a:schemeClr>
          </a:solidFill>
        </p:spPr>
      </p:sp>
      <p:cxnSp>
        <p:nvCxnSpPr>
          <p:cNvPr id="5" name="Connector 5"/>
          <p:cNvCxnSpPr/>
          <p:nvPr/>
        </p:nvCxnSpPr>
        <p:spPr>
          <a:xfrm>
            <a:off x="1035796" y="2245545"/>
            <a:ext cx="2654699" cy="0"/>
          </a:xfrm>
          <a:prstGeom prst="line">
            <a:avLst/>
          </a:prstGeom>
          <a:ln w="9525">
            <a:solidFill>
              <a:srgbClr val="FFFFFF">
                <a:alpha val="100000"/>
              </a:srgbClr>
            </a:solidFill>
            <a:prstDash val="solid"/>
            <a:headEnd type="oval"/>
            <a:tailEnd type="none"/>
          </a:ln>
        </p:spPr>
      </p:cxnSp>
      <p:sp>
        <p:nvSpPr>
          <p:cNvPr id="6" name="TextBox 6"/>
          <p:cNvSpPr txBox="1"/>
          <p:nvPr/>
        </p:nvSpPr>
        <p:spPr>
          <a:xfrm>
            <a:off x="894460" y="2449800"/>
            <a:ext cx="3003085" cy="3169920"/>
          </a:xfrm>
          <a:prstGeom prst="rect">
            <a:avLst/>
          </a:prstGeom>
        </p:spPr>
        <p:txBody>
          <a:bodyPr vert="horz" wrap="square" lIns="123825" tIns="123825" rIns="57150" bIns="123825" rtlCol="0" anchor="t" anchorCtr="0">
            <a:spAutoFit/>
          </a:bodyPr>
          <a:lstStyle/>
          <a:p>
            <a:pPr>
              <a:lnSpc>
                <a:spcPct val="150000"/>
              </a:lnSpc>
            </a:pPr>
            <a:r>
              <a:rPr lang="en-US" sz="1500">
                <a:solidFill>
                  <a:srgbClr val="FFFFFF">
                    <a:alpha val="100000"/>
                  </a:srgbClr>
                </a:solidFill>
                <a:latin typeface="Microsoft Yahei"/>
                <a:ea typeface="Microsoft Yahei"/>
                <a:cs typeface="Microsoft Yahei"/>
              </a:rPr>
              <a:t>本课程共32个学时，其中课堂教学6学时，现场实践教学24学时，调研报告汇报及点评2学时。</a:t>
            </a:r>
          </a:p>
        </p:txBody>
      </p:sp>
      <p:cxnSp>
        <p:nvCxnSpPr>
          <p:cNvPr id="7" name="Connector 7"/>
          <p:cNvCxnSpPr/>
          <p:nvPr/>
        </p:nvCxnSpPr>
        <p:spPr>
          <a:xfrm>
            <a:off x="4803382" y="2245545"/>
            <a:ext cx="2654699" cy="0"/>
          </a:xfrm>
          <a:prstGeom prst="line">
            <a:avLst/>
          </a:prstGeom>
          <a:ln w="9525">
            <a:solidFill>
              <a:srgbClr val="FFFFFF">
                <a:alpha val="100000"/>
              </a:srgbClr>
            </a:solidFill>
            <a:prstDash val="solid"/>
            <a:headEnd type="oval"/>
            <a:tailEnd type="none"/>
          </a:ln>
        </p:spPr>
      </p:cxnSp>
      <p:sp>
        <p:nvSpPr>
          <p:cNvPr id="8" name="TextBox 8"/>
          <p:cNvSpPr txBox="1"/>
          <p:nvPr/>
        </p:nvSpPr>
        <p:spPr>
          <a:xfrm>
            <a:off x="4662047" y="2449800"/>
            <a:ext cx="3003085" cy="1594283"/>
          </a:xfrm>
          <a:prstGeom prst="rect">
            <a:avLst/>
          </a:prstGeom>
        </p:spPr>
        <p:txBody>
          <a:bodyPr vert="horz" wrap="square" lIns="123825" tIns="123825" rIns="57150" bIns="123825" rtlCol="0" anchor="t" anchorCtr="0">
            <a:spAutoFit/>
          </a:bodyPr>
          <a:lstStyle/>
          <a:p>
            <a:pPr>
              <a:lnSpc>
                <a:spcPct val="150000"/>
              </a:lnSpc>
            </a:pPr>
            <a:r>
              <a:rPr lang="en-US" sz="1500" dirty="0" err="1">
                <a:solidFill>
                  <a:srgbClr val="FFFFFF">
                    <a:alpha val="100000"/>
                  </a:srgbClr>
                </a:solidFill>
                <a:latin typeface="Microsoft Yahei"/>
                <a:ea typeface="Microsoft Yahei"/>
                <a:cs typeface="Microsoft Yahei"/>
              </a:rPr>
              <a:t>课堂教学内容主要包括上海基层社会治理的组织体系与运行机制、基层社会治理党建理论</a:t>
            </a:r>
            <a:r>
              <a:rPr lang="en-US" sz="1500" dirty="0">
                <a:solidFill>
                  <a:srgbClr val="FFFFFF">
                    <a:alpha val="100000"/>
                  </a:srgbClr>
                </a:solidFill>
                <a:latin typeface="Microsoft Yahei"/>
                <a:ea typeface="Microsoft Yahei"/>
                <a:cs typeface="Microsoft Yahei"/>
              </a:rPr>
              <a:t>、</a:t>
            </a:r>
            <a:r>
              <a:rPr lang="zh-CN" altLang="en-US" sz="1500" dirty="0">
                <a:solidFill>
                  <a:srgbClr val="FFFFFF">
                    <a:alpha val="100000"/>
                  </a:srgbClr>
                </a:solidFill>
                <a:latin typeface="Microsoft Yahei"/>
                <a:ea typeface="Microsoft Yahei"/>
                <a:cs typeface="Microsoft Yahei"/>
              </a:rPr>
              <a:t>社会治理其他相关理论</a:t>
            </a:r>
            <a:r>
              <a:rPr lang="en-US" sz="1500" dirty="0">
                <a:solidFill>
                  <a:srgbClr val="FFFFFF">
                    <a:alpha val="100000"/>
                  </a:srgbClr>
                </a:solidFill>
                <a:latin typeface="Microsoft Yahei"/>
                <a:ea typeface="Microsoft Yahei"/>
                <a:cs typeface="Microsoft Yahei"/>
              </a:rPr>
              <a:t>。</a:t>
            </a:r>
          </a:p>
        </p:txBody>
      </p:sp>
      <p:cxnSp>
        <p:nvCxnSpPr>
          <p:cNvPr id="9" name="Connector 9"/>
          <p:cNvCxnSpPr/>
          <p:nvPr/>
        </p:nvCxnSpPr>
        <p:spPr>
          <a:xfrm>
            <a:off x="8570969" y="2245545"/>
            <a:ext cx="2654699" cy="0"/>
          </a:xfrm>
          <a:prstGeom prst="line">
            <a:avLst/>
          </a:prstGeom>
          <a:ln w="9525">
            <a:solidFill>
              <a:srgbClr val="FFFFFF">
                <a:alpha val="100000"/>
              </a:srgbClr>
            </a:solidFill>
            <a:prstDash val="solid"/>
            <a:headEnd type="oval"/>
            <a:tailEnd type="none"/>
          </a:ln>
        </p:spPr>
      </p:cxnSp>
      <p:sp>
        <p:nvSpPr>
          <p:cNvPr id="10" name="TextBox 10"/>
          <p:cNvSpPr txBox="1"/>
          <p:nvPr/>
        </p:nvSpPr>
        <p:spPr>
          <a:xfrm>
            <a:off x="8429633" y="2449800"/>
            <a:ext cx="3003085" cy="3325526"/>
          </a:xfrm>
          <a:prstGeom prst="rect">
            <a:avLst/>
          </a:prstGeom>
        </p:spPr>
        <p:txBody>
          <a:bodyPr vert="horz" wrap="square" lIns="123825" tIns="123825" rIns="57150" bIns="123825" rtlCol="0" anchor="t" anchorCtr="0">
            <a:spAutoFit/>
          </a:bodyPr>
          <a:lstStyle/>
          <a:p>
            <a:pPr>
              <a:lnSpc>
                <a:spcPct val="150000"/>
              </a:lnSpc>
            </a:pPr>
            <a:r>
              <a:rPr lang="en-US" sz="1500" dirty="0" err="1">
                <a:solidFill>
                  <a:srgbClr val="FFFFFF">
                    <a:alpha val="100000"/>
                  </a:srgbClr>
                </a:solidFill>
                <a:latin typeface="Microsoft Yahei"/>
                <a:ea typeface="Microsoft Yahei"/>
                <a:cs typeface="Microsoft Yahei"/>
              </a:rPr>
              <a:t>社会实践教学内容主要包括睦邻社区建设、两新组织党建、社区环境治理、社区物业治理、老旧小区改造、社区网格化管理</a:t>
            </a:r>
            <a:r>
              <a:rPr lang="en-US" sz="1500" dirty="0">
                <a:solidFill>
                  <a:srgbClr val="FFFFFF">
                    <a:alpha val="100000"/>
                  </a:srgbClr>
                </a:solidFill>
                <a:latin typeface="Microsoft Yahei"/>
                <a:ea typeface="Microsoft Yahei"/>
                <a:cs typeface="Microsoft Yahei"/>
              </a:rPr>
              <a:t>、</a:t>
            </a:r>
            <a:r>
              <a:rPr lang="zh-CN" altLang="en-US" sz="1500" dirty="0">
                <a:solidFill>
                  <a:srgbClr val="FFFFFF">
                    <a:alpha val="100000"/>
                  </a:srgbClr>
                </a:solidFill>
                <a:latin typeface="Microsoft Yahei"/>
                <a:ea typeface="Microsoft Yahei"/>
                <a:cs typeface="Microsoft Yahei"/>
              </a:rPr>
              <a:t>社区静态交通管理、</a:t>
            </a:r>
            <a:r>
              <a:rPr lang="en-US" sz="1500" dirty="0">
                <a:solidFill>
                  <a:srgbClr val="FFFFFF">
                    <a:alpha val="100000"/>
                  </a:srgbClr>
                </a:solidFill>
                <a:latin typeface="Microsoft Yahei"/>
                <a:ea typeface="Microsoft Yahei"/>
                <a:cs typeface="Microsoft Yahei"/>
              </a:rPr>
              <a:t>都市近郊乡村振兴、智慧城市建设之“</a:t>
            </a:r>
            <a:r>
              <a:rPr lang="en-US" sz="1500" dirty="0" err="1">
                <a:solidFill>
                  <a:srgbClr val="FFFFFF">
                    <a:alpha val="100000"/>
                  </a:srgbClr>
                </a:solidFill>
                <a:latin typeface="Microsoft Yahei"/>
                <a:ea typeface="Microsoft Yahei"/>
                <a:cs typeface="Microsoft Yahei"/>
              </a:rPr>
              <a:t>一网通办</a:t>
            </a:r>
            <a:r>
              <a:rPr lang="en-US" sz="1500" dirty="0">
                <a:solidFill>
                  <a:srgbClr val="FFFFFF">
                    <a:alpha val="100000"/>
                  </a:srgbClr>
                </a:solidFill>
                <a:latin typeface="Microsoft Yahei"/>
                <a:ea typeface="Microsoft Yahei"/>
                <a:cs typeface="Microsoft Yahei"/>
              </a:rPr>
              <a:t>”，</a:t>
            </a:r>
            <a:r>
              <a:rPr lang="en-US" sz="1500" dirty="0" err="1">
                <a:solidFill>
                  <a:srgbClr val="FFFFFF">
                    <a:alpha val="100000"/>
                  </a:srgbClr>
                </a:solidFill>
                <a:latin typeface="Microsoft Yahei"/>
                <a:ea typeface="Microsoft Yahei"/>
                <a:cs typeface="Microsoft Yahei"/>
              </a:rPr>
              <a:t>以及智慧城市建设之“一网统管”和老龄化社区治理等方面的内容</a:t>
            </a:r>
            <a:r>
              <a:rPr lang="en-US" sz="1500" dirty="0">
                <a:solidFill>
                  <a:srgbClr val="FFFFFF">
                    <a:alpha val="100000"/>
                  </a:srgbClr>
                </a:solidFill>
                <a:latin typeface="Microsoft Yahei"/>
                <a:ea typeface="Microsoft Yahei"/>
                <a:cs typeface="Microsoft Yahei"/>
              </a:rPr>
              <a:t>。</a:t>
            </a:r>
          </a:p>
        </p:txBody>
      </p:sp>
      <p:grpSp>
        <p:nvGrpSpPr>
          <p:cNvPr id="11" name="Group 11"/>
          <p:cNvGrpSpPr/>
          <p:nvPr/>
        </p:nvGrpSpPr>
        <p:grpSpPr>
          <a:xfrm>
            <a:off x="454963" y="93878"/>
            <a:ext cx="10641129" cy="914400"/>
            <a:chOff x="454963" y="93878"/>
            <a:chExt cx="10641129" cy="914400"/>
          </a:xfrm>
        </p:grpSpPr>
        <p:sp>
          <p:nvSpPr>
            <p:cNvPr id="12" name="AutoShape 12"/>
            <p:cNvSpPr/>
            <p:nvPr/>
          </p:nvSpPr>
          <p:spPr>
            <a:xfrm>
              <a:off x="454963" y="331168"/>
              <a:ext cx="84147" cy="84147"/>
            </a:xfrm>
            <a:prstGeom prst="ellipse">
              <a:avLst/>
            </a:prstGeom>
            <a:solidFill>
              <a:schemeClr val="accent1">
                <a:alpha val="100000"/>
              </a:schemeClr>
            </a:solidFill>
          </p:spPr>
        </p:sp>
        <p:sp>
          <p:nvSpPr>
            <p:cNvPr id="13" name="AutoShape 13"/>
            <p:cNvSpPr/>
            <p:nvPr/>
          </p:nvSpPr>
          <p:spPr>
            <a:xfrm>
              <a:off x="575049" y="337743"/>
              <a:ext cx="78137" cy="78137"/>
            </a:xfrm>
            <a:prstGeom prst="ellipse">
              <a:avLst/>
            </a:prstGeom>
            <a:solidFill>
              <a:schemeClr val="accent1">
                <a:alpha val="80000"/>
              </a:schemeClr>
            </a:solidFill>
          </p:spPr>
        </p:sp>
        <p:sp>
          <p:nvSpPr>
            <p:cNvPr id="14" name="AutoShape 14"/>
            <p:cNvSpPr/>
            <p:nvPr/>
          </p:nvSpPr>
          <p:spPr>
            <a:xfrm>
              <a:off x="689125" y="339460"/>
              <a:ext cx="74704" cy="74704"/>
            </a:xfrm>
            <a:prstGeom prst="ellipse">
              <a:avLst/>
            </a:prstGeom>
            <a:solidFill>
              <a:schemeClr val="accent1">
                <a:alpha val="60000"/>
              </a:schemeClr>
            </a:solidFill>
          </p:spPr>
        </p:sp>
        <p:sp>
          <p:nvSpPr>
            <p:cNvPr id="15" name="AutoShape 15"/>
            <p:cNvSpPr/>
            <p:nvPr/>
          </p:nvSpPr>
          <p:spPr>
            <a:xfrm>
              <a:off x="799768" y="348430"/>
              <a:ext cx="69238" cy="69238"/>
            </a:xfrm>
            <a:prstGeom prst="ellipse">
              <a:avLst/>
            </a:prstGeom>
            <a:solidFill>
              <a:schemeClr val="accent1">
                <a:alpha val="40000"/>
              </a:schemeClr>
            </a:solidFill>
          </p:spPr>
        </p:sp>
        <p:sp>
          <p:nvSpPr>
            <p:cNvPr id="16" name="AutoShape 16"/>
            <p:cNvSpPr/>
            <p:nvPr/>
          </p:nvSpPr>
          <p:spPr>
            <a:xfrm>
              <a:off x="904945" y="344297"/>
              <a:ext cx="65594" cy="65594"/>
            </a:xfrm>
            <a:prstGeom prst="ellipse">
              <a:avLst/>
            </a:prstGeom>
            <a:solidFill>
              <a:schemeClr val="accent1">
                <a:alpha val="20000"/>
              </a:schemeClr>
            </a:solidFill>
          </p:spPr>
        </p:sp>
        <p:sp>
          <p:nvSpPr>
            <p:cNvPr id="17" name="AutoShape 17"/>
            <p:cNvSpPr/>
            <p:nvPr/>
          </p:nvSpPr>
          <p:spPr>
            <a:xfrm>
              <a:off x="454963" y="448942"/>
              <a:ext cx="84147" cy="84147"/>
            </a:xfrm>
            <a:prstGeom prst="ellipse">
              <a:avLst/>
            </a:prstGeom>
            <a:solidFill>
              <a:schemeClr val="accent1">
                <a:alpha val="100000"/>
              </a:schemeClr>
            </a:solidFill>
          </p:spPr>
        </p:sp>
        <p:sp>
          <p:nvSpPr>
            <p:cNvPr id="18" name="AutoShape 18"/>
            <p:cNvSpPr/>
            <p:nvPr/>
          </p:nvSpPr>
          <p:spPr>
            <a:xfrm>
              <a:off x="575049" y="455517"/>
              <a:ext cx="78137" cy="78137"/>
            </a:xfrm>
            <a:prstGeom prst="ellipse">
              <a:avLst/>
            </a:prstGeom>
            <a:solidFill>
              <a:schemeClr val="accent1">
                <a:alpha val="80000"/>
              </a:schemeClr>
            </a:solidFill>
          </p:spPr>
        </p:sp>
        <p:sp>
          <p:nvSpPr>
            <p:cNvPr id="19" name="AutoShape 19"/>
            <p:cNvSpPr/>
            <p:nvPr/>
          </p:nvSpPr>
          <p:spPr>
            <a:xfrm>
              <a:off x="689125" y="457233"/>
              <a:ext cx="74704" cy="74704"/>
            </a:xfrm>
            <a:prstGeom prst="ellipse">
              <a:avLst/>
            </a:prstGeom>
            <a:solidFill>
              <a:schemeClr val="accent1">
                <a:alpha val="60000"/>
              </a:schemeClr>
            </a:solidFill>
          </p:spPr>
        </p:sp>
        <p:sp>
          <p:nvSpPr>
            <p:cNvPr id="20" name="AutoShape 20"/>
            <p:cNvSpPr/>
            <p:nvPr/>
          </p:nvSpPr>
          <p:spPr>
            <a:xfrm>
              <a:off x="799768" y="466203"/>
              <a:ext cx="69238" cy="69238"/>
            </a:xfrm>
            <a:prstGeom prst="ellipse">
              <a:avLst/>
            </a:prstGeom>
            <a:solidFill>
              <a:schemeClr val="accent1">
                <a:alpha val="40000"/>
              </a:schemeClr>
            </a:solidFill>
          </p:spPr>
        </p:sp>
        <p:sp>
          <p:nvSpPr>
            <p:cNvPr id="21" name="AutoShape 21"/>
            <p:cNvSpPr/>
            <p:nvPr/>
          </p:nvSpPr>
          <p:spPr>
            <a:xfrm>
              <a:off x="904945" y="462070"/>
              <a:ext cx="65594" cy="65594"/>
            </a:xfrm>
            <a:prstGeom prst="ellipse">
              <a:avLst/>
            </a:prstGeom>
            <a:solidFill>
              <a:schemeClr val="accent1">
                <a:alpha val="20000"/>
              </a:schemeClr>
            </a:solidFill>
          </p:spPr>
        </p:sp>
        <p:sp>
          <p:nvSpPr>
            <p:cNvPr id="22" name="AutoShape 22"/>
            <p:cNvSpPr/>
            <p:nvPr/>
          </p:nvSpPr>
          <p:spPr>
            <a:xfrm>
              <a:off x="454963" y="566715"/>
              <a:ext cx="84147" cy="84147"/>
            </a:xfrm>
            <a:prstGeom prst="ellipse">
              <a:avLst/>
            </a:prstGeom>
            <a:solidFill>
              <a:schemeClr val="accent1">
                <a:alpha val="100000"/>
              </a:schemeClr>
            </a:solidFill>
          </p:spPr>
        </p:sp>
        <p:sp>
          <p:nvSpPr>
            <p:cNvPr id="23" name="AutoShape 23"/>
            <p:cNvSpPr/>
            <p:nvPr/>
          </p:nvSpPr>
          <p:spPr>
            <a:xfrm>
              <a:off x="575049" y="573291"/>
              <a:ext cx="78137" cy="78137"/>
            </a:xfrm>
            <a:prstGeom prst="ellipse">
              <a:avLst/>
            </a:prstGeom>
            <a:solidFill>
              <a:schemeClr val="accent1">
                <a:alpha val="80000"/>
              </a:schemeClr>
            </a:solidFill>
          </p:spPr>
        </p:sp>
        <p:sp>
          <p:nvSpPr>
            <p:cNvPr id="24" name="AutoShape 24"/>
            <p:cNvSpPr/>
            <p:nvPr/>
          </p:nvSpPr>
          <p:spPr>
            <a:xfrm>
              <a:off x="689125" y="575007"/>
              <a:ext cx="74704" cy="74704"/>
            </a:xfrm>
            <a:prstGeom prst="ellipse">
              <a:avLst/>
            </a:prstGeom>
            <a:solidFill>
              <a:schemeClr val="accent1">
                <a:alpha val="60000"/>
              </a:schemeClr>
            </a:solidFill>
          </p:spPr>
        </p:sp>
        <p:sp>
          <p:nvSpPr>
            <p:cNvPr id="25" name="AutoShape 25"/>
            <p:cNvSpPr/>
            <p:nvPr/>
          </p:nvSpPr>
          <p:spPr>
            <a:xfrm>
              <a:off x="799768" y="583977"/>
              <a:ext cx="69238" cy="69238"/>
            </a:xfrm>
            <a:prstGeom prst="ellipse">
              <a:avLst/>
            </a:prstGeom>
            <a:solidFill>
              <a:schemeClr val="accent1">
                <a:alpha val="40000"/>
              </a:schemeClr>
            </a:solidFill>
          </p:spPr>
        </p:sp>
        <p:sp>
          <p:nvSpPr>
            <p:cNvPr id="26" name="AutoShape 26"/>
            <p:cNvSpPr/>
            <p:nvPr/>
          </p:nvSpPr>
          <p:spPr>
            <a:xfrm>
              <a:off x="904945" y="579844"/>
              <a:ext cx="65594" cy="65594"/>
            </a:xfrm>
            <a:prstGeom prst="ellipse">
              <a:avLst/>
            </a:prstGeom>
            <a:solidFill>
              <a:schemeClr val="accent1">
                <a:alpha val="20000"/>
              </a:schemeClr>
            </a:solidFill>
          </p:spPr>
        </p:sp>
        <p:sp>
          <p:nvSpPr>
            <p:cNvPr id="27" name="AutoShape 27"/>
            <p:cNvSpPr/>
            <p:nvPr/>
          </p:nvSpPr>
          <p:spPr>
            <a:xfrm>
              <a:off x="454963" y="684489"/>
              <a:ext cx="84147" cy="84147"/>
            </a:xfrm>
            <a:prstGeom prst="ellipse">
              <a:avLst/>
            </a:prstGeom>
            <a:solidFill>
              <a:schemeClr val="accent1">
                <a:alpha val="100000"/>
              </a:schemeClr>
            </a:solidFill>
          </p:spPr>
        </p:sp>
        <p:sp>
          <p:nvSpPr>
            <p:cNvPr id="28" name="AutoShape 28"/>
            <p:cNvSpPr/>
            <p:nvPr/>
          </p:nvSpPr>
          <p:spPr>
            <a:xfrm>
              <a:off x="575049" y="691064"/>
              <a:ext cx="78137" cy="78137"/>
            </a:xfrm>
            <a:prstGeom prst="ellipse">
              <a:avLst/>
            </a:prstGeom>
            <a:solidFill>
              <a:schemeClr val="accent1">
                <a:alpha val="80000"/>
              </a:schemeClr>
            </a:solidFill>
          </p:spPr>
        </p:sp>
        <p:sp>
          <p:nvSpPr>
            <p:cNvPr id="29" name="AutoShape 29"/>
            <p:cNvSpPr/>
            <p:nvPr/>
          </p:nvSpPr>
          <p:spPr>
            <a:xfrm>
              <a:off x="689125" y="692781"/>
              <a:ext cx="74704" cy="74704"/>
            </a:xfrm>
            <a:prstGeom prst="ellipse">
              <a:avLst/>
            </a:prstGeom>
            <a:solidFill>
              <a:schemeClr val="accent1">
                <a:alpha val="60000"/>
              </a:schemeClr>
            </a:solidFill>
          </p:spPr>
        </p:sp>
        <p:sp>
          <p:nvSpPr>
            <p:cNvPr id="30" name="AutoShape 30"/>
            <p:cNvSpPr/>
            <p:nvPr/>
          </p:nvSpPr>
          <p:spPr>
            <a:xfrm>
              <a:off x="799768" y="701751"/>
              <a:ext cx="69238" cy="69238"/>
            </a:xfrm>
            <a:prstGeom prst="ellipse">
              <a:avLst/>
            </a:prstGeom>
            <a:solidFill>
              <a:schemeClr val="accent1">
                <a:alpha val="40000"/>
              </a:schemeClr>
            </a:solidFill>
          </p:spPr>
        </p:sp>
        <p:sp>
          <p:nvSpPr>
            <p:cNvPr id="31" name="AutoShape 31"/>
            <p:cNvSpPr/>
            <p:nvPr/>
          </p:nvSpPr>
          <p:spPr>
            <a:xfrm>
              <a:off x="904945" y="697618"/>
              <a:ext cx="65594" cy="65594"/>
            </a:xfrm>
            <a:prstGeom prst="ellipse">
              <a:avLst/>
            </a:prstGeom>
            <a:solidFill>
              <a:schemeClr val="accent1">
                <a:alpha val="20000"/>
              </a:schemeClr>
            </a:solidFill>
          </p:spPr>
        </p:sp>
        <p:sp>
          <p:nvSpPr>
            <p:cNvPr id="32" name="TextBox 32"/>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Microsoft Yahei"/>
                  <a:ea typeface="Microsoft Yahei"/>
                  <a:cs typeface="Microsoft Yahei"/>
                </a:rPr>
                <a:t>教学内容</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8FCA1-F6AE-1A61-6448-EB3F0D05BEBA}"/>
              </a:ext>
            </a:extLst>
          </p:cNvPr>
          <p:cNvSpPr>
            <a:spLocks noGrp="1"/>
          </p:cNvSpPr>
          <p:nvPr>
            <p:ph type="title"/>
          </p:nvPr>
        </p:nvSpPr>
        <p:spPr/>
        <p:txBody>
          <a:bodyPr/>
          <a:lstStyle/>
          <a:p>
            <a:pPr algn="ctr"/>
            <a:r>
              <a:rPr lang="zh-CN" altLang="en-US" dirty="0"/>
              <a:t>课程场次安排</a:t>
            </a:r>
          </a:p>
        </p:txBody>
      </p:sp>
      <p:graphicFrame>
        <p:nvGraphicFramePr>
          <p:cNvPr id="5" name="内容占位符 4">
            <a:extLst>
              <a:ext uri="{FF2B5EF4-FFF2-40B4-BE49-F238E27FC236}">
                <a16:creationId xmlns:a16="http://schemas.microsoft.com/office/drawing/2014/main" id="{9CD91366-60BA-265F-99BD-3761C1C36501}"/>
              </a:ext>
            </a:extLst>
          </p:cNvPr>
          <p:cNvGraphicFramePr>
            <a:graphicFrameLocks noGrp="1"/>
          </p:cNvGraphicFramePr>
          <p:nvPr>
            <p:ph idx="1"/>
            <p:extLst>
              <p:ext uri="{D42A27DB-BD31-4B8C-83A1-F6EECF244321}">
                <p14:modId xmlns:p14="http://schemas.microsoft.com/office/powerpoint/2010/main" val="1069581283"/>
              </p:ext>
            </p:extLst>
          </p:nvPr>
        </p:nvGraphicFramePr>
        <p:xfrm>
          <a:off x="838200" y="1505120"/>
          <a:ext cx="10515600" cy="4822851"/>
        </p:xfrm>
        <a:graphic>
          <a:graphicData uri="http://schemas.openxmlformats.org/drawingml/2006/table">
            <a:tbl>
              <a:tblPr firstRow="1" bandRow="1">
                <a:tableStyleId>{5C22544A-7EE6-4342-B048-85BDC9FD1C3A}</a:tableStyleId>
              </a:tblPr>
              <a:tblGrid>
                <a:gridCol w="1548950">
                  <a:extLst>
                    <a:ext uri="{9D8B030D-6E8A-4147-A177-3AD203B41FA5}">
                      <a16:colId xmlns:a16="http://schemas.microsoft.com/office/drawing/2014/main" val="3979108438"/>
                    </a:ext>
                  </a:extLst>
                </a:gridCol>
                <a:gridCol w="3708850">
                  <a:extLst>
                    <a:ext uri="{9D8B030D-6E8A-4147-A177-3AD203B41FA5}">
                      <a16:colId xmlns:a16="http://schemas.microsoft.com/office/drawing/2014/main" val="3201808705"/>
                    </a:ext>
                  </a:extLst>
                </a:gridCol>
                <a:gridCol w="1364857">
                  <a:extLst>
                    <a:ext uri="{9D8B030D-6E8A-4147-A177-3AD203B41FA5}">
                      <a16:colId xmlns:a16="http://schemas.microsoft.com/office/drawing/2014/main" val="156415605"/>
                    </a:ext>
                  </a:extLst>
                </a:gridCol>
                <a:gridCol w="3892943">
                  <a:extLst>
                    <a:ext uri="{9D8B030D-6E8A-4147-A177-3AD203B41FA5}">
                      <a16:colId xmlns:a16="http://schemas.microsoft.com/office/drawing/2014/main" val="2294559470"/>
                    </a:ext>
                  </a:extLst>
                </a:gridCol>
              </a:tblGrid>
              <a:tr h="817872">
                <a:tc>
                  <a:txBody>
                    <a:bodyPr/>
                    <a:lstStyle/>
                    <a:p>
                      <a:r>
                        <a:rPr lang="zh-CN" altLang="en-US" dirty="0"/>
                        <a:t>第一讲</a:t>
                      </a:r>
                    </a:p>
                  </a:txBody>
                  <a:tcPr/>
                </a:tc>
                <a:tc>
                  <a:txBody>
                    <a:bodyPr/>
                    <a:lstStyle/>
                    <a:p>
                      <a:r>
                        <a:rPr lang="zh-CN" altLang="en-US" dirty="0"/>
                        <a:t>上海基层社会治理的组织体系与运行机制</a:t>
                      </a:r>
                    </a:p>
                  </a:txBody>
                  <a:tcPr/>
                </a:tc>
                <a:tc>
                  <a:txBody>
                    <a:bodyPr/>
                    <a:lstStyle/>
                    <a:p>
                      <a:r>
                        <a:rPr lang="zh-CN" altLang="en-US" dirty="0"/>
                        <a:t>第二讲</a:t>
                      </a:r>
                    </a:p>
                  </a:txBody>
                  <a:tcPr/>
                </a:tc>
                <a:tc>
                  <a:txBody>
                    <a:bodyPr/>
                    <a:lstStyle/>
                    <a:p>
                      <a:r>
                        <a:rPr lang="zh-CN" altLang="en-US" dirty="0"/>
                        <a:t>党建引领共建睦邻社区</a:t>
                      </a:r>
                    </a:p>
                  </a:txBody>
                  <a:tcPr/>
                </a:tc>
                <a:extLst>
                  <a:ext uri="{0D108BD9-81ED-4DB2-BD59-A6C34878D82A}">
                    <a16:rowId xmlns:a16="http://schemas.microsoft.com/office/drawing/2014/main" val="2234004199"/>
                  </a:ext>
                </a:extLst>
              </a:tr>
              <a:tr h="473847">
                <a:tc>
                  <a:txBody>
                    <a:bodyPr/>
                    <a:lstStyle/>
                    <a:p>
                      <a:r>
                        <a:rPr lang="zh-CN" altLang="en-US" dirty="0"/>
                        <a:t>第三讲</a:t>
                      </a:r>
                    </a:p>
                  </a:txBody>
                  <a:tcPr/>
                </a:tc>
                <a:tc>
                  <a:txBody>
                    <a:bodyPr/>
                    <a:lstStyle/>
                    <a:p>
                      <a:r>
                        <a:rPr lang="zh-CN" altLang="en-US" dirty="0"/>
                        <a:t>社区治理党建理论</a:t>
                      </a:r>
                    </a:p>
                  </a:txBody>
                  <a:tcPr/>
                </a:tc>
                <a:tc>
                  <a:txBody>
                    <a:bodyPr/>
                    <a:lstStyle/>
                    <a:p>
                      <a:r>
                        <a:rPr lang="zh-CN" altLang="en-US" dirty="0"/>
                        <a:t>第四讲</a:t>
                      </a:r>
                    </a:p>
                  </a:txBody>
                  <a:tcPr/>
                </a:tc>
                <a:tc>
                  <a:txBody>
                    <a:bodyPr/>
                    <a:lstStyle/>
                    <a:p>
                      <a:r>
                        <a:rPr lang="zh-CN" altLang="en-US" dirty="0"/>
                        <a:t>两新组织党建</a:t>
                      </a:r>
                    </a:p>
                  </a:txBody>
                  <a:tcPr/>
                </a:tc>
                <a:extLst>
                  <a:ext uri="{0D108BD9-81ED-4DB2-BD59-A6C34878D82A}">
                    <a16:rowId xmlns:a16="http://schemas.microsoft.com/office/drawing/2014/main" val="4126664382"/>
                  </a:ext>
                </a:extLst>
              </a:tr>
              <a:tr h="817872">
                <a:tc>
                  <a:txBody>
                    <a:bodyPr/>
                    <a:lstStyle/>
                    <a:p>
                      <a:r>
                        <a:rPr lang="zh-CN" altLang="en-US" dirty="0"/>
                        <a:t>第五讲</a:t>
                      </a:r>
                    </a:p>
                  </a:txBody>
                  <a:tcPr/>
                </a:tc>
                <a:tc>
                  <a:txBody>
                    <a:bodyPr/>
                    <a:lstStyle/>
                    <a:p>
                      <a:r>
                        <a:rPr lang="zh-CN" altLang="zh-CN" sz="1800" kern="1200" dirty="0">
                          <a:solidFill>
                            <a:schemeClr val="dk1"/>
                          </a:solidFill>
                          <a:effectLst/>
                          <a:latin typeface="+mn-lt"/>
                          <a:ea typeface="+mn-ea"/>
                          <a:cs typeface="+mn-cs"/>
                        </a:rPr>
                        <a:t>社区</a:t>
                      </a:r>
                      <a:r>
                        <a:rPr lang="zh-CN" altLang="en-US" sz="1800" kern="1200" dirty="0">
                          <a:solidFill>
                            <a:schemeClr val="dk1"/>
                          </a:solidFill>
                          <a:effectLst/>
                          <a:latin typeface="+mn-lt"/>
                          <a:ea typeface="+mn-ea"/>
                          <a:cs typeface="+mn-cs"/>
                        </a:rPr>
                        <a:t>应急管理</a:t>
                      </a:r>
                      <a:endParaRPr lang="zh-CN" altLang="en-US" dirty="0"/>
                    </a:p>
                  </a:txBody>
                  <a:tcPr/>
                </a:tc>
                <a:tc>
                  <a:txBody>
                    <a:bodyPr/>
                    <a:lstStyle/>
                    <a:p>
                      <a:r>
                        <a:rPr lang="zh-CN" altLang="en-US" dirty="0"/>
                        <a:t>第六讲</a:t>
                      </a:r>
                    </a:p>
                  </a:txBody>
                  <a:tcPr/>
                </a:tc>
                <a:tc>
                  <a:txBody>
                    <a:bodyPr/>
                    <a:lstStyle/>
                    <a:p>
                      <a:r>
                        <a:rPr lang="zh-CN" altLang="en-US" sz="1800" kern="1200" dirty="0">
                          <a:solidFill>
                            <a:schemeClr val="dk1"/>
                          </a:solidFill>
                          <a:effectLst/>
                          <a:latin typeface="+mn-lt"/>
                          <a:ea typeface="+mn-ea"/>
                          <a:cs typeface="+mn-cs"/>
                        </a:rPr>
                        <a:t>老旧小区改造</a:t>
                      </a:r>
                      <a:endParaRPr lang="zh-CN" altLang="en-US" dirty="0"/>
                    </a:p>
                  </a:txBody>
                  <a:tcPr/>
                </a:tc>
                <a:extLst>
                  <a:ext uri="{0D108BD9-81ED-4DB2-BD59-A6C34878D82A}">
                    <a16:rowId xmlns:a16="http://schemas.microsoft.com/office/drawing/2014/main" val="3143591932"/>
                  </a:ext>
                </a:extLst>
              </a:tr>
              <a:tr h="473847">
                <a:tc>
                  <a:txBody>
                    <a:bodyPr/>
                    <a:lstStyle/>
                    <a:p>
                      <a:r>
                        <a:rPr lang="zh-CN" altLang="en-US" dirty="0"/>
                        <a:t>第七讲</a:t>
                      </a:r>
                    </a:p>
                  </a:txBody>
                  <a:tcPr/>
                </a:tc>
                <a:tc>
                  <a:txBody>
                    <a:bodyPr/>
                    <a:lstStyle/>
                    <a:p>
                      <a:r>
                        <a:rPr lang="zh-CN" altLang="zh-CN" sz="1800" kern="1200" dirty="0">
                          <a:solidFill>
                            <a:schemeClr val="dk1"/>
                          </a:solidFill>
                          <a:effectLst/>
                          <a:latin typeface="+mn-lt"/>
                          <a:ea typeface="+mn-ea"/>
                          <a:cs typeface="+mn-cs"/>
                        </a:rPr>
                        <a:t>“三驾马车”社区</a:t>
                      </a:r>
                      <a:r>
                        <a:rPr lang="zh-CN" altLang="en-US" sz="1800" kern="1200" dirty="0">
                          <a:solidFill>
                            <a:schemeClr val="dk1"/>
                          </a:solidFill>
                          <a:effectLst/>
                          <a:latin typeface="+mn-lt"/>
                          <a:ea typeface="+mn-ea"/>
                          <a:cs typeface="+mn-cs"/>
                        </a:rPr>
                        <a:t>物业</a:t>
                      </a:r>
                      <a:r>
                        <a:rPr lang="zh-CN" altLang="zh-CN" sz="1800" kern="1200" dirty="0">
                          <a:solidFill>
                            <a:schemeClr val="dk1"/>
                          </a:solidFill>
                          <a:effectLst/>
                          <a:latin typeface="+mn-lt"/>
                          <a:ea typeface="+mn-ea"/>
                          <a:cs typeface="+mn-cs"/>
                        </a:rPr>
                        <a:t>治理</a:t>
                      </a:r>
                      <a:endParaRPr lang="zh-CN" altLang="en-US" dirty="0"/>
                    </a:p>
                  </a:txBody>
                  <a:tcPr/>
                </a:tc>
                <a:tc>
                  <a:txBody>
                    <a:bodyPr/>
                    <a:lstStyle/>
                    <a:p>
                      <a:r>
                        <a:rPr lang="zh-CN" altLang="en-US" dirty="0"/>
                        <a:t>第八讲</a:t>
                      </a:r>
                    </a:p>
                  </a:txBody>
                  <a:tcPr/>
                </a:tc>
                <a:tc>
                  <a:txBody>
                    <a:bodyPr/>
                    <a:lstStyle/>
                    <a:p>
                      <a:r>
                        <a:rPr lang="zh-CN" altLang="en-US" sz="1800" kern="1200" dirty="0">
                          <a:solidFill>
                            <a:schemeClr val="dk1"/>
                          </a:solidFill>
                          <a:effectLst/>
                          <a:latin typeface="+mn-lt"/>
                          <a:ea typeface="+mn-ea"/>
                          <a:cs typeface="+mn-cs"/>
                        </a:rPr>
                        <a:t>网格化管理</a:t>
                      </a:r>
                      <a:endParaRPr lang="zh-CN" altLang="en-US" dirty="0"/>
                    </a:p>
                  </a:txBody>
                  <a:tcPr/>
                </a:tc>
                <a:extLst>
                  <a:ext uri="{0D108BD9-81ED-4DB2-BD59-A6C34878D82A}">
                    <a16:rowId xmlns:a16="http://schemas.microsoft.com/office/drawing/2014/main" val="3834380968"/>
                  </a:ext>
                </a:extLst>
              </a:tr>
              <a:tr h="817872">
                <a:tc>
                  <a:txBody>
                    <a:bodyPr/>
                    <a:lstStyle/>
                    <a:p>
                      <a:r>
                        <a:rPr lang="zh-CN" altLang="en-US" dirty="0"/>
                        <a:t>第九讲</a:t>
                      </a:r>
                    </a:p>
                  </a:txBody>
                  <a:tcPr/>
                </a:tc>
                <a:tc>
                  <a:txBody>
                    <a:bodyPr/>
                    <a:lstStyle/>
                    <a:p>
                      <a:r>
                        <a:rPr lang="zh-CN" altLang="zh-CN" sz="1800" kern="1200" dirty="0">
                          <a:solidFill>
                            <a:schemeClr val="dk1"/>
                          </a:solidFill>
                          <a:effectLst/>
                          <a:latin typeface="+mn-lt"/>
                          <a:ea typeface="+mn-ea"/>
                          <a:cs typeface="+mn-cs"/>
                        </a:rPr>
                        <a:t>老龄化社区治理及智能交通管理相关理论</a:t>
                      </a:r>
                      <a:endParaRPr lang="zh-CN" altLang="en-US" dirty="0"/>
                    </a:p>
                  </a:txBody>
                  <a:tcPr/>
                </a:tc>
                <a:tc>
                  <a:txBody>
                    <a:bodyPr/>
                    <a:lstStyle/>
                    <a:p>
                      <a:r>
                        <a:rPr lang="zh-CN" altLang="en-US" dirty="0"/>
                        <a:t>第十讲</a:t>
                      </a:r>
                    </a:p>
                  </a:txBody>
                  <a:tcPr/>
                </a:tc>
                <a:tc>
                  <a:txBody>
                    <a:bodyPr/>
                    <a:lstStyle/>
                    <a:p>
                      <a:r>
                        <a:rPr lang="zh-CN" altLang="zh-CN" sz="1800" kern="1200" dirty="0">
                          <a:solidFill>
                            <a:schemeClr val="dk1"/>
                          </a:solidFill>
                          <a:effectLst/>
                          <a:latin typeface="+mn-lt"/>
                          <a:ea typeface="+mn-ea"/>
                          <a:cs typeface="+mn-cs"/>
                        </a:rPr>
                        <a:t>社区静态交通智能管理</a:t>
                      </a:r>
                      <a:endParaRPr lang="zh-CN" altLang="en-US" dirty="0"/>
                    </a:p>
                  </a:txBody>
                  <a:tcPr/>
                </a:tc>
                <a:extLst>
                  <a:ext uri="{0D108BD9-81ED-4DB2-BD59-A6C34878D82A}">
                    <a16:rowId xmlns:a16="http://schemas.microsoft.com/office/drawing/2014/main" val="3527733014"/>
                  </a:ext>
                </a:extLst>
              </a:tr>
              <a:tr h="473847">
                <a:tc>
                  <a:txBody>
                    <a:bodyPr/>
                    <a:lstStyle/>
                    <a:p>
                      <a:r>
                        <a:rPr lang="zh-CN" altLang="en-US" dirty="0"/>
                        <a:t>第十一讲</a:t>
                      </a:r>
                    </a:p>
                  </a:txBody>
                  <a:tcPr/>
                </a:tc>
                <a:tc>
                  <a:txBody>
                    <a:bodyPr/>
                    <a:lstStyle/>
                    <a:p>
                      <a:r>
                        <a:rPr lang="zh-CN" altLang="en-US" dirty="0"/>
                        <a:t>都市近郊乡村振兴产业融合之路</a:t>
                      </a:r>
                    </a:p>
                  </a:txBody>
                  <a:tcPr/>
                </a:tc>
                <a:tc>
                  <a:txBody>
                    <a:bodyPr/>
                    <a:lstStyle/>
                    <a:p>
                      <a:r>
                        <a:rPr lang="zh-CN" altLang="en-US" dirty="0"/>
                        <a:t>第十二讲</a:t>
                      </a:r>
                    </a:p>
                  </a:txBody>
                  <a:tcPr/>
                </a:tc>
                <a:tc>
                  <a:txBody>
                    <a:bodyPr/>
                    <a:lstStyle/>
                    <a:p>
                      <a:r>
                        <a:rPr lang="zh-CN" altLang="en-US" sz="1800" kern="1200" dirty="0">
                          <a:solidFill>
                            <a:schemeClr val="dk1"/>
                          </a:solidFill>
                          <a:effectLst/>
                          <a:latin typeface="+mn-lt"/>
                          <a:ea typeface="+mn-ea"/>
                          <a:cs typeface="+mn-cs"/>
                        </a:rPr>
                        <a:t>一网统管</a:t>
                      </a:r>
                      <a:endParaRPr lang="zh-CN" altLang="en-US" dirty="0"/>
                    </a:p>
                  </a:txBody>
                  <a:tcPr/>
                </a:tc>
                <a:extLst>
                  <a:ext uri="{0D108BD9-81ED-4DB2-BD59-A6C34878D82A}">
                    <a16:rowId xmlns:a16="http://schemas.microsoft.com/office/drawing/2014/main" val="2785637126"/>
                  </a:ext>
                </a:extLst>
              </a:tr>
              <a:tr h="473847">
                <a:tc>
                  <a:txBody>
                    <a:bodyPr/>
                    <a:lstStyle/>
                    <a:p>
                      <a:r>
                        <a:rPr lang="zh-CN" altLang="en-US" dirty="0"/>
                        <a:t>第十三讲</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a:solidFill>
                            <a:schemeClr val="dk1"/>
                          </a:solidFill>
                          <a:effectLst/>
                          <a:latin typeface="+mn-lt"/>
                          <a:ea typeface="+mn-ea"/>
                          <a:cs typeface="+mn-cs"/>
                        </a:rPr>
                        <a:t>一网通办</a:t>
                      </a:r>
                      <a:endParaRPr lang="zh-CN" altLang="en-US" dirty="0"/>
                    </a:p>
                  </a:txBody>
                  <a:tcPr/>
                </a:tc>
                <a:tc>
                  <a:txBody>
                    <a:bodyPr/>
                    <a:lstStyle/>
                    <a:p>
                      <a:r>
                        <a:rPr lang="zh-CN" altLang="en-US" dirty="0"/>
                        <a:t>第十四讲</a:t>
                      </a:r>
                    </a:p>
                  </a:txBody>
                  <a:tcPr/>
                </a:tc>
                <a:tc>
                  <a:txBody>
                    <a:bodyPr/>
                    <a:lstStyle/>
                    <a:p>
                      <a:r>
                        <a:rPr lang="zh-CN" altLang="en-US" dirty="0"/>
                        <a:t>社区环境管理</a:t>
                      </a:r>
                    </a:p>
                  </a:txBody>
                  <a:tcPr/>
                </a:tc>
                <a:extLst>
                  <a:ext uri="{0D108BD9-81ED-4DB2-BD59-A6C34878D82A}">
                    <a16:rowId xmlns:a16="http://schemas.microsoft.com/office/drawing/2014/main" val="981395315"/>
                  </a:ext>
                </a:extLst>
              </a:tr>
              <a:tr h="473847">
                <a:tc>
                  <a:txBody>
                    <a:bodyPr/>
                    <a:lstStyle/>
                    <a:p>
                      <a:r>
                        <a:rPr lang="zh-CN" altLang="en-US" dirty="0"/>
                        <a:t>第十五讲</a:t>
                      </a:r>
                    </a:p>
                  </a:txBody>
                  <a:tcPr/>
                </a:tc>
                <a:tc>
                  <a:txBody>
                    <a:bodyPr/>
                    <a:lstStyle/>
                    <a:p>
                      <a:r>
                        <a:rPr lang="zh-CN" altLang="en-US" dirty="0"/>
                        <a:t>老青互助教学</a:t>
                      </a:r>
                    </a:p>
                  </a:txBody>
                  <a:tcPr/>
                </a:tc>
                <a:tc>
                  <a:txBody>
                    <a:bodyPr/>
                    <a:lstStyle/>
                    <a:p>
                      <a:r>
                        <a:rPr lang="zh-CN" altLang="en-US" dirty="0"/>
                        <a:t>第十六周</a:t>
                      </a:r>
                    </a:p>
                  </a:txBody>
                  <a:tcPr/>
                </a:tc>
                <a:tc>
                  <a:txBody>
                    <a:bodyPr/>
                    <a:lstStyle/>
                    <a:p>
                      <a:r>
                        <a:rPr lang="zh-CN" altLang="en-US" dirty="0"/>
                        <a:t>调研报告汇报及点评</a:t>
                      </a:r>
                    </a:p>
                  </a:txBody>
                  <a:tcPr/>
                </a:tc>
                <a:extLst>
                  <a:ext uri="{0D108BD9-81ED-4DB2-BD59-A6C34878D82A}">
                    <a16:rowId xmlns:a16="http://schemas.microsoft.com/office/drawing/2014/main" val="2221077374"/>
                  </a:ext>
                </a:extLst>
              </a:tr>
            </a:tbl>
          </a:graphicData>
        </a:graphic>
      </p:graphicFrame>
    </p:spTree>
    <p:extLst>
      <p:ext uri="{BB962C8B-B14F-4D97-AF65-F5344CB8AC3E}">
        <p14:creationId xmlns:p14="http://schemas.microsoft.com/office/powerpoint/2010/main" val="303389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02FCF7-B195-319A-34B3-F2024F0B3A0C}"/>
              </a:ext>
            </a:extLst>
          </p:cNvPr>
          <p:cNvSpPr>
            <a:spLocks noGrp="1"/>
          </p:cNvSpPr>
          <p:nvPr>
            <p:ph type="title"/>
          </p:nvPr>
        </p:nvSpPr>
        <p:spPr/>
        <p:txBody>
          <a:bodyPr/>
          <a:lstStyle/>
          <a:p>
            <a:pPr algn="ctr"/>
            <a:r>
              <a:rPr lang="zh-CN" altLang="en-US" b="1" dirty="0">
                <a:solidFill>
                  <a:schemeClr val="accent1">
                    <a:lumMod val="75000"/>
                  </a:schemeClr>
                </a:solidFill>
              </a:rPr>
              <a:t>课程基本内容</a:t>
            </a:r>
          </a:p>
        </p:txBody>
      </p:sp>
      <p:graphicFrame>
        <p:nvGraphicFramePr>
          <p:cNvPr id="4" name="表格 4">
            <a:extLst>
              <a:ext uri="{FF2B5EF4-FFF2-40B4-BE49-F238E27FC236}">
                <a16:creationId xmlns:a16="http://schemas.microsoft.com/office/drawing/2014/main" id="{F962989B-9DDB-A4A6-1638-638F072660AC}"/>
              </a:ext>
            </a:extLst>
          </p:cNvPr>
          <p:cNvGraphicFramePr>
            <a:graphicFrameLocks noGrp="1"/>
          </p:cNvGraphicFramePr>
          <p:nvPr>
            <p:ph idx="1"/>
            <p:extLst>
              <p:ext uri="{D42A27DB-BD31-4B8C-83A1-F6EECF244321}">
                <p14:modId xmlns:p14="http://schemas.microsoft.com/office/powerpoint/2010/main" val="3342378374"/>
              </p:ext>
            </p:extLst>
          </p:nvPr>
        </p:nvGraphicFramePr>
        <p:xfrm>
          <a:off x="1051965" y="1825624"/>
          <a:ext cx="10301835" cy="3990978"/>
        </p:xfrm>
        <a:graphic>
          <a:graphicData uri="http://schemas.openxmlformats.org/drawingml/2006/table">
            <a:tbl>
              <a:tblPr firstRow="1" bandRow="1">
                <a:tableStyleId>{5C22544A-7EE6-4342-B048-85BDC9FD1C3A}</a:tableStyleId>
              </a:tblPr>
              <a:tblGrid>
                <a:gridCol w="1716635">
                  <a:extLst>
                    <a:ext uri="{9D8B030D-6E8A-4147-A177-3AD203B41FA5}">
                      <a16:colId xmlns:a16="http://schemas.microsoft.com/office/drawing/2014/main" val="1711403077"/>
                    </a:ext>
                  </a:extLst>
                </a:gridCol>
                <a:gridCol w="3327400">
                  <a:extLst>
                    <a:ext uri="{9D8B030D-6E8A-4147-A177-3AD203B41FA5}">
                      <a16:colId xmlns:a16="http://schemas.microsoft.com/office/drawing/2014/main" val="3393725076"/>
                    </a:ext>
                  </a:extLst>
                </a:gridCol>
                <a:gridCol w="1517650">
                  <a:extLst>
                    <a:ext uri="{9D8B030D-6E8A-4147-A177-3AD203B41FA5}">
                      <a16:colId xmlns:a16="http://schemas.microsoft.com/office/drawing/2014/main" val="187157227"/>
                    </a:ext>
                  </a:extLst>
                </a:gridCol>
                <a:gridCol w="3740150">
                  <a:extLst>
                    <a:ext uri="{9D8B030D-6E8A-4147-A177-3AD203B41FA5}">
                      <a16:colId xmlns:a16="http://schemas.microsoft.com/office/drawing/2014/main" val="1368497372"/>
                    </a:ext>
                  </a:extLst>
                </a:gridCol>
              </a:tblGrid>
              <a:tr h="665163">
                <a:tc>
                  <a:txBody>
                    <a:bodyPr/>
                    <a:lstStyle/>
                    <a:p>
                      <a:r>
                        <a:rPr lang="zh-CN" altLang="en-US" dirty="0"/>
                        <a:t>第一讲</a:t>
                      </a:r>
                    </a:p>
                  </a:txBody>
                  <a:tcPr/>
                </a:tc>
                <a:tc>
                  <a:txBody>
                    <a:bodyPr/>
                    <a:lstStyle/>
                    <a:p>
                      <a:r>
                        <a:rPr lang="zh-CN" altLang="en-US" dirty="0"/>
                        <a:t>上海基层社会治理的组织体系与运行机制</a:t>
                      </a:r>
                    </a:p>
                  </a:txBody>
                  <a:tcPr/>
                </a:tc>
                <a:tc>
                  <a:txBody>
                    <a:bodyPr/>
                    <a:lstStyle/>
                    <a:p>
                      <a:r>
                        <a:rPr lang="zh-CN" altLang="en-US" dirty="0"/>
                        <a:t>第二讲</a:t>
                      </a:r>
                    </a:p>
                  </a:txBody>
                  <a:tcPr/>
                </a:tc>
                <a:tc>
                  <a:txBody>
                    <a:bodyPr/>
                    <a:lstStyle/>
                    <a:p>
                      <a:r>
                        <a:rPr lang="zh-CN" altLang="en-US" dirty="0"/>
                        <a:t>党建引领共建睦邻社区</a:t>
                      </a:r>
                    </a:p>
                  </a:txBody>
                  <a:tcPr/>
                </a:tc>
                <a:extLst>
                  <a:ext uri="{0D108BD9-81ED-4DB2-BD59-A6C34878D82A}">
                    <a16:rowId xmlns:a16="http://schemas.microsoft.com/office/drawing/2014/main" val="2482124166"/>
                  </a:ext>
                </a:extLst>
              </a:tr>
              <a:tr h="665163">
                <a:tc>
                  <a:txBody>
                    <a:bodyPr/>
                    <a:lstStyle/>
                    <a:p>
                      <a:r>
                        <a:rPr lang="zh-CN" altLang="en-US" dirty="0"/>
                        <a:t>第三讲</a:t>
                      </a:r>
                    </a:p>
                  </a:txBody>
                  <a:tcPr/>
                </a:tc>
                <a:tc>
                  <a:txBody>
                    <a:bodyPr/>
                    <a:lstStyle/>
                    <a:p>
                      <a:r>
                        <a:rPr lang="zh-CN" altLang="en-US" dirty="0"/>
                        <a:t>社区治理党建理论</a:t>
                      </a:r>
                    </a:p>
                  </a:txBody>
                  <a:tcPr/>
                </a:tc>
                <a:tc>
                  <a:txBody>
                    <a:bodyPr/>
                    <a:lstStyle/>
                    <a:p>
                      <a:r>
                        <a:rPr lang="zh-CN" altLang="en-US" dirty="0"/>
                        <a:t>第四讲</a:t>
                      </a:r>
                    </a:p>
                  </a:txBody>
                  <a:tcPr/>
                </a:tc>
                <a:tc>
                  <a:txBody>
                    <a:bodyPr/>
                    <a:lstStyle/>
                    <a:p>
                      <a:r>
                        <a:rPr lang="zh-CN" altLang="en-US" dirty="0"/>
                        <a:t>两新组织党建</a:t>
                      </a:r>
                    </a:p>
                  </a:txBody>
                  <a:tcPr/>
                </a:tc>
                <a:extLst>
                  <a:ext uri="{0D108BD9-81ED-4DB2-BD59-A6C34878D82A}">
                    <a16:rowId xmlns:a16="http://schemas.microsoft.com/office/drawing/2014/main" val="852485799"/>
                  </a:ext>
                </a:extLst>
              </a:tr>
              <a:tr h="665163">
                <a:tc>
                  <a:txBody>
                    <a:bodyPr/>
                    <a:lstStyle/>
                    <a:p>
                      <a:r>
                        <a:rPr lang="zh-CN" altLang="en-US" dirty="0"/>
                        <a:t>第五讲</a:t>
                      </a:r>
                    </a:p>
                  </a:txBody>
                  <a:tcPr/>
                </a:tc>
                <a:tc>
                  <a:txBody>
                    <a:bodyPr/>
                    <a:lstStyle/>
                    <a:p>
                      <a:r>
                        <a:rPr lang="zh-CN" altLang="zh-CN" sz="1800" kern="1200" dirty="0">
                          <a:solidFill>
                            <a:schemeClr val="dk1"/>
                          </a:solidFill>
                          <a:effectLst/>
                          <a:latin typeface="+mn-lt"/>
                          <a:ea typeface="+mn-ea"/>
                          <a:cs typeface="+mn-cs"/>
                        </a:rPr>
                        <a:t>社区环境治理与应急治理相关理论</a:t>
                      </a:r>
                      <a:endParaRPr lang="zh-CN" altLang="en-US" dirty="0"/>
                    </a:p>
                  </a:txBody>
                  <a:tcPr/>
                </a:tc>
                <a:tc>
                  <a:txBody>
                    <a:bodyPr/>
                    <a:lstStyle/>
                    <a:p>
                      <a:r>
                        <a:rPr lang="zh-CN" altLang="en-US" dirty="0"/>
                        <a:t>第六讲</a:t>
                      </a:r>
                    </a:p>
                  </a:txBody>
                  <a:tcPr/>
                </a:tc>
                <a:tc>
                  <a:txBody>
                    <a:bodyPr/>
                    <a:lstStyle/>
                    <a:p>
                      <a:r>
                        <a:rPr lang="zh-CN" altLang="en-US" sz="1800" kern="1200" dirty="0">
                          <a:solidFill>
                            <a:schemeClr val="dk1"/>
                          </a:solidFill>
                          <a:effectLst/>
                          <a:latin typeface="+mn-lt"/>
                          <a:ea typeface="+mn-ea"/>
                          <a:cs typeface="+mn-cs"/>
                        </a:rPr>
                        <a:t>老旧小区改造</a:t>
                      </a:r>
                      <a:endParaRPr lang="zh-CN" altLang="en-US" dirty="0"/>
                    </a:p>
                  </a:txBody>
                  <a:tcPr/>
                </a:tc>
                <a:extLst>
                  <a:ext uri="{0D108BD9-81ED-4DB2-BD59-A6C34878D82A}">
                    <a16:rowId xmlns:a16="http://schemas.microsoft.com/office/drawing/2014/main" val="2765162892"/>
                  </a:ext>
                </a:extLst>
              </a:tr>
              <a:tr h="665163">
                <a:tc>
                  <a:txBody>
                    <a:bodyPr/>
                    <a:lstStyle/>
                    <a:p>
                      <a:r>
                        <a:rPr lang="zh-CN" altLang="en-US" dirty="0"/>
                        <a:t>第七讲</a:t>
                      </a:r>
                    </a:p>
                  </a:txBody>
                  <a:tcPr/>
                </a:tc>
                <a:tc>
                  <a:txBody>
                    <a:bodyPr/>
                    <a:lstStyle/>
                    <a:p>
                      <a:r>
                        <a:rPr lang="zh-CN" altLang="zh-CN" sz="1800" kern="1200" dirty="0">
                          <a:solidFill>
                            <a:schemeClr val="dk1"/>
                          </a:solidFill>
                          <a:effectLst/>
                          <a:latin typeface="+mn-lt"/>
                          <a:ea typeface="+mn-ea"/>
                          <a:cs typeface="+mn-cs"/>
                        </a:rPr>
                        <a:t>“三驾马车”社区治理</a:t>
                      </a:r>
                      <a:endParaRPr lang="zh-CN" altLang="en-US" dirty="0"/>
                    </a:p>
                  </a:txBody>
                  <a:tcPr/>
                </a:tc>
                <a:tc>
                  <a:txBody>
                    <a:bodyPr/>
                    <a:lstStyle/>
                    <a:p>
                      <a:r>
                        <a:rPr lang="zh-CN" altLang="en-US" dirty="0"/>
                        <a:t>第八讲</a:t>
                      </a:r>
                    </a:p>
                  </a:txBody>
                  <a:tcPr/>
                </a:tc>
                <a:tc>
                  <a:txBody>
                    <a:bodyPr/>
                    <a:lstStyle/>
                    <a:p>
                      <a:r>
                        <a:rPr lang="zh-CN" altLang="en-US" sz="1800" kern="1200" dirty="0">
                          <a:solidFill>
                            <a:schemeClr val="dk1"/>
                          </a:solidFill>
                          <a:effectLst/>
                          <a:latin typeface="+mn-lt"/>
                          <a:ea typeface="+mn-ea"/>
                          <a:cs typeface="+mn-cs"/>
                        </a:rPr>
                        <a:t>网格化管理</a:t>
                      </a:r>
                      <a:endParaRPr lang="zh-CN" altLang="en-US" dirty="0"/>
                    </a:p>
                  </a:txBody>
                  <a:tcPr/>
                </a:tc>
                <a:extLst>
                  <a:ext uri="{0D108BD9-81ED-4DB2-BD59-A6C34878D82A}">
                    <a16:rowId xmlns:a16="http://schemas.microsoft.com/office/drawing/2014/main" val="234430063"/>
                  </a:ext>
                </a:extLst>
              </a:tr>
              <a:tr h="665163">
                <a:tc>
                  <a:txBody>
                    <a:bodyPr/>
                    <a:lstStyle/>
                    <a:p>
                      <a:r>
                        <a:rPr lang="zh-CN" altLang="en-US" dirty="0"/>
                        <a:t>第九讲</a:t>
                      </a:r>
                    </a:p>
                  </a:txBody>
                  <a:tcPr/>
                </a:tc>
                <a:tc>
                  <a:txBody>
                    <a:bodyPr/>
                    <a:lstStyle/>
                    <a:p>
                      <a:r>
                        <a:rPr lang="zh-CN" altLang="zh-CN" sz="1800" kern="1200" dirty="0">
                          <a:solidFill>
                            <a:schemeClr val="dk1"/>
                          </a:solidFill>
                          <a:effectLst/>
                          <a:latin typeface="+mn-lt"/>
                          <a:ea typeface="+mn-ea"/>
                          <a:cs typeface="+mn-cs"/>
                        </a:rPr>
                        <a:t>老龄化社区治理及智能交通管理相关理论</a:t>
                      </a:r>
                      <a:endParaRPr lang="zh-CN" altLang="en-US" dirty="0"/>
                    </a:p>
                  </a:txBody>
                  <a:tcPr/>
                </a:tc>
                <a:tc>
                  <a:txBody>
                    <a:bodyPr/>
                    <a:lstStyle/>
                    <a:p>
                      <a:r>
                        <a:rPr lang="zh-CN" altLang="en-US" dirty="0"/>
                        <a:t>第十讲</a:t>
                      </a:r>
                    </a:p>
                  </a:txBody>
                  <a:tcPr/>
                </a:tc>
                <a:tc>
                  <a:txBody>
                    <a:bodyPr/>
                    <a:lstStyle/>
                    <a:p>
                      <a:r>
                        <a:rPr lang="zh-CN" altLang="zh-CN" sz="1800" kern="1200" dirty="0">
                          <a:solidFill>
                            <a:schemeClr val="dk1"/>
                          </a:solidFill>
                          <a:effectLst/>
                          <a:latin typeface="+mn-lt"/>
                          <a:ea typeface="+mn-ea"/>
                          <a:cs typeface="+mn-cs"/>
                        </a:rPr>
                        <a:t>社区静态交通智能管理</a:t>
                      </a:r>
                      <a:endParaRPr lang="zh-CN" altLang="en-US" dirty="0"/>
                    </a:p>
                  </a:txBody>
                  <a:tcPr/>
                </a:tc>
                <a:extLst>
                  <a:ext uri="{0D108BD9-81ED-4DB2-BD59-A6C34878D82A}">
                    <a16:rowId xmlns:a16="http://schemas.microsoft.com/office/drawing/2014/main" val="3778728262"/>
                  </a:ext>
                </a:extLst>
              </a:tr>
              <a:tr h="665163">
                <a:tc>
                  <a:txBody>
                    <a:bodyPr/>
                    <a:lstStyle/>
                    <a:p>
                      <a:r>
                        <a:rPr lang="zh-CN" altLang="en-US" dirty="0"/>
                        <a:t>第十一讲</a:t>
                      </a:r>
                    </a:p>
                  </a:txBody>
                  <a:tcPr/>
                </a:tc>
                <a:tc>
                  <a:txBody>
                    <a:bodyPr/>
                    <a:lstStyle/>
                    <a:p>
                      <a:r>
                        <a:rPr lang="zh-CN" altLang="en-US" sz="1800" kern="1200" dirty="0">
                          <a:solidFill>
                            <a:schemeClr val="dk1"/>
                          </a:solidFill>
                          <a:effectLst/>
                          <a:latin typeface="+mn-lt"/>
                          <a:ea typeface="+mn-ea"/>
                          <a:cs typeface="+mn-cs"/>
                        </a:rPr>
                        <a:t>一网通办</a:t>
                      </a:r>
                      <a:endParaRPr lang="zh-CN" altLang="en-US" dirty="0"/>
                    </a:p>
                  </a:txBody>
                  <a:tcPr/>
                </a:tc>
                <a:tc>
                  <a:txBody>
                    <a:bodyPr/>
                    <a:lstStyle/>
                    <a:p>
                      <a:r>
                        <a:rPr lang="zh-CN" altLang="en-US" dirty="0"/>
                        <a:t>第十二讲</a:t>
                      </a:r>
                    </a:p>
                  </a:txBody>
                  <a:tcPr/>
                </a:tc>
                <a:tc>
                  <a:txBody>
                    <a:bodyPr/>
                    <a:lstStyle/>
                    <a:p>
                      <a:r>
                        <a:rPr lang="zh-CN" altLang="en-US" sz="1800" kern="1200" dirty="0">
                          <a:solidFill>
                            <a:schemeClr val="dk1"/>
                          </a:solidFill>
                          <a:effectLst/>
                          <a:latin typeface="+mn-lt"/>
                          <a:ea typeface="+mn-ea"/>
                          <a:cs typeface="+mn-cs"/>
                        </a:rPr>
                        <a:t>一网统管</a:t>
                      </a:r>
                      <a:endParaRPr lang="zh-CN" altLang="en-US" dirty="0"/>
                    </a:p>
                  </a:txBody>
                  <a:tcPr/>
                </a:tc>
                <a:extLst>
                  <a:ext uri="{0D108BD9-81ED-4DB2-BD59-A6C34878D82A}">
                    <a16:rowId xmlns:a16="http://schemas.microsoft.com/office/drawing/2014/main" val="1465323094"/>
                  </a:ext>
                </a:extLst>
              </a:tr>
            </a:tbl>
          </a:graphicData>
        </a:graphic>
      </p:graphicFrame>
    </p:spTree>
    <p:extLst>
      <p:ext uri="{BB962C8B-B14F-4D97-AF65-F5344CB8AC3E}">
        <p14:creationId xmlns:p14="http://schemas.microsoft.com/office/powerpoint/2010/main" val="315425828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601</Words>
  <Application>Microsoft Office PowerPoint</Application>
  <PresentationFormat>宽屏</PresentationFormat>
  <Paragraphs>131</Paragraphs>
  <Slides>15</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等线</vt:lpstr>
      <vt:lpstr>等线 Light</vt:lpstr>
      <vt:lpstr>Microsoft Yahei</vt:lpstr>
      <vt:lpstr>Microsoft Yahei</vt:lpstr>
      <vt:lpstr>Agency FB</vt:lpstr>
      <vt:lpstr>Arial</vt:lpstr>
      <vt:lpstr>Office 主题​​</vt:lpstr>
      <vt:lpstr>PowerPoint 演示文稿</vt:lpstr>
      <vt:lpstr>PowerPoint 演示文稿</vt:lpstr>
      <vt:lpstr>PowerPoint 演示文稿</vt:lpstr>
      <vt:lpstr>PowerPoint 演示文稿</vt:lpstr>
      <vt:lpstr>PowerPoint 演示文稿</vt:lpstr>
      <vt:lpstr>教学重点与难点</vt:lpstr>
      <vt:lpstr>PowerPoint 演示文稿</vt:lpstr>
      <vt:lpstr>课程场次安排</vt:lpstr>
      <vt:lpstr>课程基本内容</vt:lpstr>
      <vt:lpstr>每次现场教学要求</vt:lpstr>
      <vt:lpstr>浦东连民村美景</vt:lpstr>
      <vt:lpstr>PowerPoint 演示文稿</vt:lpstr>
      <vt:lpstr>调研报告选题</vt:lpstr>
      <vt:lpstr>调研不够选题</vt:lpstr>
      <vt:lpstr>特别提醒</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课程设计</dc:title>
  <dc:creator>纪茂 曾</dc:creator>
  <cp:lastModifiedBy>曾 纪茂</cp:lastModifiedBy>
  <cp:revision>12</cp:revision>
  <dcterms:created xsi:type="dcterms:W3CDTF">2023-02-13T07:57:57Z</dcterms:created>
  <dcterms:modified xsi:type="dcterms:W3CDTF">2024-02-20T16:01:28Z</dcterms:modified>
</cp:coreProperties>
</file>