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76" r:id="rId6"/>
    <p:sldId id="271" r:id="rId7"/>
    <p:sldId id="273" r:id="rId8"/>
    <p:sldId id="274" r:id="rId9"/>
    <p:sldId id="275" r:id="rId10"/>
    <p:sldId id="272" r:id="rId11"/>
    <p:sldId id="277" r:id="rId12"/>
    <p:sldId id="278" r:id="rId13"/>
    <p:sldId id="259" r:id="rId14"/>
    <p:sldId id="265" r:id="rId15"/>
    <p:sldId id="264" r:id="rId16"/>
    <p:sldId id="266" r:id="rId17"/>
    <p:sldId id="267" r:id="rId18"/>
    <p:sldId id="279" r:id="rId19"/>
    <p:sldId id="280" r:id="rId20"/>
    <p:sldId id="268" r:id="rId21"/>
    <p:sldId id="26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2107EA-64A5-4769-A6CD-4D4722023BE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6234C4B-C2F4-40D7-9ED5-6089FB25607E}">
      <dgm:prSet/>
      <dgm:spPr/>
      <dgm:t>
        <a:bodyPr/>
        <a:lstStyle/>
        <a:p>
          <a:r>
            <a:rPr lang="zh-CN" dirty="0"/>
            <a:t>党建引领共建睦邻门</a:t>
          </a:r>
        </a:p>
      </dgm:t>
    </dgm:pt>
    <dgm:pt modelId="{26DFC48F-A5E6-4E7F-A177-81D7A90176AA}" type="parTrans" cxnId="{5F539466-9163-47B3-AE50-69FBF83EAB72}">
      <dgm:prSet/>
      <dgm:spPr/>
      <dgm:t>
        <a:bodyPr/>
        <a:lstStyle/>
        <a:p>
          <a:endParaRPr lang="zh-CN" altLang="en-US"/>
        </a:p>
      </dgm:t>
    </dgm:pt>
    <dgm:pt modelId="{29C00745-BCF0-4587-94BA-8B6B00F3E9A9}" type="sibTrans" cxnId="{5F539466-9163-47B3-AE50-69FBF83EAB72}">
      <dgm:prSet/>
      <dgm:spPr/>
      <dgm:t>
        <a:bodyPr/>
        <a:lstStyle/>
        <a:p>
          <a:endParaRPr lang="zh-CN" altLang="en-US"/>
        </a:p>
      </dgm:t>
    </dgm:pt>
    <dgm:pt modelId="{9347E4FB-5D14-483D-8F3C-2CB38094DAA6}" type="pres">
      <dgm:prSet presAssocID="{5B2107EA-64A5-4769-A6CD-4D4722023BE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996AC4F-FDA3-4E22-B768-DE05A79CE5AD}" type="pres">
      <dgm:prSet presAssocID="{96234C4B-C2F4-40D7-9ED5-6089FB25607E}" presName="root" presStyleCnt="0"/>
      <dgm:spPr/>
    </dgm:pt>
    <dgm:pt modelId="{06A963E5-83F1-466E-B91C-9D9DC8783E5A}" type="pres">
      <dgm:prSet presAssocID="{96234C4B-C2F4-40D7-9ED5-6089FB25607E}" presName="rootComposite" presStyleCnt="0"/>
      <dgm:spPr/>
    </dgm:pt>
    <dgm:pt modelId="{92C6E6A6-EBD7-4582-A63E-09D234312BA2}" type="pres">
      <dgm:prSet presAssocID="{96234C4B-C2F4-40D7-9ED5-6089FB25607E}" presName="rootText" presStyleLbl="node1" presStyleIdx="0" presStyleCnt="1" custScaleX="90961" custScaleY="76845" custLinFactNeighborX="-78485" custLinFactNeighborY="5663"/>
      <dgm:spPr/>
    </dgm:pt>
    <dgm:pt modelId="{1DE19598-864D-41E1-BA0F-4DDC2B64F941}" type="pres">
      <dgm:prSet presAssocID="{96234C4B-C2F4-40D7-9ED5-6089FB25607E}" presName="rootConnector" presStyleLbl="node1" presStyleIdx="0" presStyleCnt="1"/>
      <dgm:spPr/>
    </dgm:pt>
    <dgm:pt modelId="{E8B6EE71-99C9-49F0-AEA0-8FF0A00B054A}" type="pres">
      <dgm:prSet presAssocID="{96234C4B-C2F4-40D7-9ED5-6089FB25607E}" presName="childShape" presStyleCnt="0"/>
      <dgm:spPr/>
    </dgm:pt>
  </dgm:ptLst>
  <dgm:cxnLst>
    <dgm:cxn modelId="{84220662-6779-44DC-806A-F7A7960DCF8E}" type="presOf" srcId="{96234C4B-C2F4-40D7-9ED5-6089FB25607E}" destId="{92C6E6A6-EBD7-4582-A63E-09D234312BA2}" srcOrd="0" destOrd="0" presId="urn:microsoft.com/office/officeart/2005/8/layout/hierarchy3"/>
    <dgm:cxn modelId="{5F539466-9163-47B3-AE50-69FBF83EAB72}" srcId="{5B2107EA-64A5-4769-A6CD-4D4722023BE5}" destId="{96234C4B-C2F4-40D7-9ED5-6089FB25607E}" srcOrd="0" destOrd="0" parTransId="{26DFC48F-A5E6-4E7F-A177-81D7A90176AA}" sibTransId="{29C00745-BCF0-4587-94BA-8B6B00F3E9A9}"/>
    <dgm:cxn modelId="{47AD6A73-17DB-4907-8C10-8D12298DFF22}" type="presOf" srcId="{5B2107EA-64A5-4769-A6CD-4D4722023BE5}" destId="{9347E4FB-5D14-483D-8F3C-2CB38094DAA6}" srcOrd="0" destOrd="0" presId="urn:microsoft.com/office/officeart/2005/8/layout/hierarchy3"/>
    <dgm:cxn modelId="{E5C05F7A-013A-4330-95A0-78FF596EB17C}" type="presOf" srcId="{96234C4B-C2F4-40D7-9ED5-6089FB25607E}" destId="{1DE19598-864D-41E1-BA0F-4DDC2B64F941}" srcOrd="1" destOrd="0" presId="urn:microsoft.com/office/officeart/2005/8/layout/hierarchy3"/>
    <dgm:cxn modelId="{B22E96D8-EACF-4A6A-A1B9-8FCC84032C8E}" type="presParOf" srcId="{9347E4FB-5D14-483D-8F3C-2CB38094DAA6}" destId="{4996AC4F-FDA3-4E22-B768-DE05A79CE5AD}" srcOrd="0" destOrd="0" presId="urn:microsoft.com/office/officeart/2005/8/layout/hierarchy3"/>
    <dgm:cxn modelId="{EBBC9664-BFCF-47A7-8AF8-9D5FD146739E}" type="presParOf" srcId="{4996AC4F-FDA3-4E22-B768-DE05A79CE5AD}" destId="{06A963E5-83F1-466E-B91C-9D9DC8783E5A}" srcOrd="0" destOrd="0" presId="urn:microsoft.com/office/officeart/2005/8/layout/hierarchy3"/>
    <dgm:cxn modelId="{0889C2DA-A96B-4062-BCB6-012CAE4B56DF}" type="presParOf" srcId="{06A963E5-83F1-466E-B91C-9D9DC8783E5A}" destId="{92C6E6A6-EBD7-4582-A63E-09D234312BA2}" srcOrd="0" destOrd="0" presId="urn:microsoft.com/office/officeart/2005/8/layout/hierarchy3"/>
    <dgm:cxn modelId="{76C55242-826A-4996-A677-16299195C8C6}" type="presParOf" srcId="{06A963E5-83F1-466E-B91C-9D9DC8783E5A}" destId="{1DE19598-864D-41E1-BA0F-4DDC2B64F941}" srcOrd="1" destOrd="0" presId="urn:microsoft.com/office/officeart/2005/8/layout/hierarchy3"/>
    <dgm:cxn modelId="{6FE26A85-4C4F-41DA-8737-FA09DC545291}" type="presParOf" srcId="{4996AC4F-FDA3-4E22-B768-DE05A79CE5AD}" destId="{E8B6EE71-99C9-49F0-AEA0-8FF0A00B054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6E6A6-EBD7-4582-A63E-09D234312BA2}">
      <dsp:nvSpPr>
        <dsp:cNvPr id="0" name=""/>
        <dsp:cNvSpPr/>
      </dsp:nvSpPr>
      <dsp:spPr>
        <a:xfrm>
          <a:off x="0" y="3048"/>
          <a:ext cx="5645160" cy="2384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6500" kern="1200" dirty="0"/>
            <a:t>党建引领共建睦邻门</a:t>
          </a:r>
        </a:p>
      </dsp:txBody>
      <dsp:txXfrm>
        <a:off x="69841" y="72889"/>
        <a:ext cx="5505478" cy="2244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E8ABFB-910B-4672-3172-F9E49D6E9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5B61B8F-C4D5-0FE3-0021-96500362A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E2E623-3E57-33CA-2027-AB83A3D8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8C11AD-54D3-91CD-9ED8-15F9EE0D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DF5D1F-6665-96B4-FE16-41786DC7E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15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8F7EB3-A363-47B1-092C-8B517DF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618812-B61F-4367-76CC-B4EE809E0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950BC7-93C6-42AF-C44E-4B9DD0ED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4D1CFF-9867-25FA-6D51-CE26FFB8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B9AD6B-A486-3DA3-D5D9-D294FC3C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25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47851D-986F-482D-3525-E887BF7CD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157802-D715-F39E-A83F-9F1815852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346EF4-83C2-B3DE-64C0-A2FDCE49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1379A-98F7-DC2B-A9FE-1F096372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64C518-BCA3-5A15-1A4F-9C70ED28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33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2ABC39-0361-E938-0724-E8924D4F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44F3DB-73CB-4128-7E52-A0499F0FE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FB3F9F-7B6E-6E1E-F87B-D6F08ECD6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F9B76-CD05-2AC3-FDE9-8DE7E73B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B1278-574E-B290-1EDD-C83C2AAA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30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83F90C-A851-0E99-B1EF-22BE0C5E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EE5D6C-7043-3299-C078-C15A1B2D7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2BE255-F20E-DDAA-7239-AAE6D0F73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B0963F-8665-B570-C9F1-1220C137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E09AE-21CB-1B10-9C89-5E0596D7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014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237B58-925F-EF5A-29B7-445A6DA1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FD0D4A-CE8B-24AB-4641-7481400C1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384122-34AF-B20A-A9E2-0ADE74481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69488F-D60D-BAAD-CB6D-B6F7417D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C98846-BD24-3F9D-7A1C-5F1B17024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DEBC51-45B0-5025-343F-C49F1D78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96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4AE272-028C-CBFE-0B2D-9CECE9E8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1052B3-2270-0A4C-BC9D-852D859D5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5084C5-D5F4-407C-8991-0804D94D9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DE6367-5509-795D-1CE3-5C465130A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F5E769-C0EC-5529-9D55-DCCB85338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0803D4-E167-98E0-8B84-23A88D36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1C25499-E2A7-AA85-C51B-F96C81E8C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594F01-A289-65C5-A115-1E634E70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6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4EC84-8B6E-8BDC-FE57-1B943934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1EE77D-9F6D-28A3-4039-02B29117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ABBF21D-E326-93AB-1518-A19DA7E6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1F2E31-6D5C-2D5C-7519-985E468C3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51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132417-77D1-FA3D-4AAE-B0FBD42F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DAD79D-D440-50DF-1EA8-EAF088989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B5180A-4C9D-61B8-BCD8-67EBC3EF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8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BB6389-C755-3EBC-6B74-B5B07BFB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86A68F-3755-4F98-22BB-207FFF5A7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91C5CF-7061-6B84-B43D-1B1D843BA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810568-9D09-F96E-1772-874AC03F2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FF3E38-7F77-A9AE-8689-5F5CB770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CAEB17-6F44-3082-7B51-CFC03E5D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6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55EE-6AE5-7B6E-F41D-32621329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573FFD1-9146-7E0E-F07E-697C32666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3475F0-458B-C872-5A1E-8CEF8DC14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524A80-0B06-9137-BDC4-278A2FDC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BDED12-CA53-5AEA-8AC7-553EA840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623C12-FB89-E30C-BB8D-DD072D57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66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416D407-7906-8786-712A-0A0D1A7C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D7376-C819-3A60-2F2B-25CF0AD12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D48348-6B14-8412-3043-E7B3EFDC4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50686-2D2D-450B-8714-88A5AA442E1A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24D3DA-D03B-63CF-DBC1-454D6C041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8240A-82E4-2FE1-291C-A423FB5AE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96785-F87D-4963-ABBF-FE6EE80D14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29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zcool.com.cn/work/ZMTg0OTQ0NzI=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EC8B63C-886D-E9A0-4F50-058EB583E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07" y="0"/>
            <a:ext cx="5607093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770983-CE96-D0BF-8A4C-019684E4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958" y="21735"/>
            <a:ext cx="6627865" cy="6858000"/>
          </a:xfrm>
          <a:prstGeom prst="rect">
            <a:avLst/>
          </a:prstGeom>
        </p:spPr>
      </p:pic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0E04635E-8DAA-7A07-7C1A-9B0DC4498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922140"/>
              </p:ext>
            </p:extLst>
          </p:nvPr>
        </p:nvGraphicFramePr>
        <p:xfrm>
          <a:off x="1035094" y="2487368"/>
          <a:ext cx="9144000" cy="238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副标题 2">
            <a:extLst>
              <a:ext uri="{FF2B5EF4-FFF2-40B4-BE49-F238E27FC236}">
                <a16:creationId xmlns:a16="http://schemas.microsoft.com/office/drawing/2014/main" id="{37C730B9-B793-A848-A4EA-1EAADF0AF5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163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62F219-299C-5C14-AF3C-FF289C737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3" y="161901"/>
            <a:ext cx="11449134" cy="6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7C0CCF-84F5-BEE9-FD96-24A07BB76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不同利益相关者的反对意见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72C58A-AE83-71CE-0DA9-9BF83C3DF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国定一居民区部分居民：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创智坊、江湾翰林部分居民：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物业管理公司：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创智坊居委</a:t>
            </a:r>
          </a:p>
        </p:txBody>
      </p:sp>
    </p:spTree>
    <p:extLst>
      <p:ext uri="{BB962C8B-B14F-4D97-AF65-F5344CB8AC3E}">
        <p14:creationId xmlns:p14="http://schemas.microsoft.com/office/powerpoint/2010/main" val="1616698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7C0CCF-84F5-BEE9-FD96-24A07BB76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不同利益相关者的反对意见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72C58A-AE83-71CE-0DA9-9BF83C3DF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国定一居民区部分居民：安全、噪音、不确定性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创智坊、江湾翰林部分居民：降低环境品质，不公平、增加隐患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物业管理公司：增加管理工作量，但不会增加收益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创智坊居委：有可能影响管理质量，降低居委声誉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还有一股脑的猜疑意见：干部不会好心办好事，肯定又有好处捞</a:t>
            </a:r>
          </a:p>
        </p:txBody>
      </p:sp>
    </p:spTree>
    <p:extLst>
      <p:ext uri="{BB962C8B-B14F-4D97-AF65-F5344CB8AC3E}">
        <p14:creationId xmlns:p14="http://schemas.microsoft.com/office/powerpoint/2010/main" val="178102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1C7D79-DC83-37AD-5544-22F9F964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总结：开墙面临的障碍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7DC7D8-D241-212F-1851-4E2560C8D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zh-CN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首先是法律障碍，是否允许破墙开门？</a:t>
            </a:r>
            <a:endParaRPr lang="en-US" altLang="zh-CN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其次是资金难题，谁来提供资金？</a:t>
            </a:r>
            <a:endParaRPr lang="en-US" altLang="zh-CN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第三是主体难题，谁来承担责任？</a:t>
            </a:r>
            <a:endParaRPr lang="en-US" altLang="zh-CN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第四也是最重要的民意难题，周边有居民有顾虑，会有反对意见，</a:t>
            </a:r>
            <a:endParaRPr lang="en-US" altLang="zh-CN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其次还有小的技术难题，两边高低不同，设计不好会带来不良的后果，同时增加通行便利性，也带来了管理上的一些新增工作。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059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02A953-5127-414F-765F-5469C9E6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党建引领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C92A50-C6AD-68CE-B47A-27B27E5515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zh-CN" sz="28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街道把创智坊居委会行政负责人陈文芳，调到了墙另一侧的国定路第一小区任党总支书记，成了两区居民间的“黏合剂”。</a:t>
            </a:r>
            <a:endParaRPr lang="en-US" altLang="zh-CN" sz="2800" kern="100" dirty="0">
              <a:solidFill>
                <a:srgbClr val="222222"/>
              </a:solidFill>
              <a:effectLst/>
              <a:ea typeface="宋体" panose="02010600030101010101" pitchFamily="2" charset="-122"/>
              <a:cs typeface="仿宋_GB2312"/>
            </a:endParaRPr>
          </a:p>
          <a:p>
            <a:endParaRPr lang="zh-CN" altLang="en-US" dirty="0"/>
          </a:p>
        </p:txBody>
      </p:sp>
      <p:pic>
        <p:nvPicPr>
          <p:cNvPr id="5" name="图片 12" descr="IMG_256">
            <a:extLst>
              <a:ext uri="{FF2B5EF4-FFF2-40B4-BE49-F238E27FC236}">
                <a16:creationId xmlns:a16="http://schemas.microsoft.com/office/drawing/2014/main" id="{D7DB060C-9466-93B5-B2B7-9A02101650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23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DFEC6-C457-EDAF-D9F5-9E4A21AFB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多元协商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7F1CF2-F7C4-4905-C191-D091B3A9E9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在基层党组织的推动下，业委会、物业公司、社会组织、居民群众等多元主体，定期相聚，一起共建了名为“百脑汇”的议事堂。两个小区的居民坐下来，定期不定期就“破墙”行动商讨，吵化了坚冰，吵热了温度。反对的、支持的、出主意的，渐渐融为一体。</a:t>
            </a:r>
            <a:endParaRPr lang="zh-CN" altLang="en-US" sz="24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078DECB-11C8-4FAF-D304-07ED35E148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8000" y="1719262"/>
            <a:ext cx="43878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18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00844-B44E-DE87-8453-881F7557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老旧小区改造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B42079-0974-B457-5378-4982913449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借助美丽家园建设东风，改造老旧小区环境，提升老旧小区品质</a:t>
            </a:r>
            <a:endParaRPr lang="zh-CN" alt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29D02B-868A-47C3-F2B2-8E593AABDD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70462"/>
            <a:ext cx="5181600" cy="36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574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2C1D5-EE33-15D3-F5DB-273E77400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引入社区规划师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761CE6-1589-080D-BD4C-376898EE3C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在基层党组织的支持下，社区规划师团队还面向</a:t>
            </a:r>
            <a:r>
              <a:rPr lang="en-US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500</a:t>
            </a: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名社区群众时不时组织大型社区互动日活动，详细开展社区规划讲解，一点点把“破墙”的想法告知更多居民。</a:t>
            </a:r>
            <a:endParaRPr lang="zh-CN" altLang="en-US" sz="2400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16222E7-0B34-6940-162B-0F26FEAF72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43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C36127-2AC5-9A62-3345-63D561D3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搭建平台让小孩及居民表达对美好生活的希望（</a:t>
            </a:r>
            <a:r>
              <a:rPr lang="zh-CN" altLang="en-US" dirty="0">
                <a:hlinkClick r:id="rId2"/>
              </a:rPr>
              <a:t>墙绘 </a:t>
            </a:r>
            <a:r>
              <a:rPr lang="en-US" altLang="zh-CN" dirty="0">
                <a:hlinkClick r:id="rId2"/>
              </a:rPr>
              <a:t>【“</a:t>
            </a:r>
            <a:r>
              <a:rPr lang="zh-CN" altLang="en-US" dirty="0">
                <a:hlinkClick r:id="rId2"/>
              </a:rPr>
              <a:t>缤纷魔法门”上海创智农园社区墙绘</a:t>
            </a:r>
            <a:r>
              <a:rPr lang="en-US" altLang="zh-CN" dirty="0">
                <a:hlinkClick r:id="rId2"/>
              </a:rPr>
              <a:t>】_</a:t>
            </a:r>
            <a:r>
              <a:rPr lang="zh-CN" altLang="en-US" dirty="0">
                <a:hlinkClick r:id="rId2"/>
              </a:rPr>
              <a:t>红笑波鲁克</a:t>
            </a:r>
            <a:r>
              <a:rPr lang="en-US" altLang="zh-CN" dirty="0">
                <a:hlinkClick r:id="rId2"/>
              </a:rPr>
              <a:t>-</a:t>
            </a:r>
            <a:r>
              <a:rPr lang="zh-CN" altLang="en-US" dirty="0">
                <a:hlinkClick r:id="rId2"/>
              </a:rPr>
              <a:t>站酷</a:t>
            </a:r>
            <a:r>
              <a:rPr lang="en-US" altLang="zh-CN" dirty="0">
                <a:hlinkClick r:id="rId2"/>
              </a:rPr>
              <a:t>ZCOOL</a:t>
            </a:r>
            <a:r>
              <a:rPr lang="zh-CN" altLang="en-US" dirty="0"/>
              <a:t>）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9BB28AC1-9952-83E9-EFEA-71E2CFBB8F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29838"/>
            <a:ext cx="5181600" cy="2942911"/>
          </a:xfrm>
        </p:spPr>
      </p:pic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0EEBAEDD-1091-1BB7-1F18-31A2D20F2F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539817"/>
            <a:ext cx="5181600" cy="2922953"/>
          </a:xfrm>
        </p:spPr>
      </p:pic>
    </p:spTree>
    <p:extLst>
      <p:ext uri="{BB962C8B-B14F-4D97-AF65-F5344CB8AC3E}">
        <p14:creationId xmlns:p14="http://schemas.microsoft.com/office/powerpoint/2010/main" val="3589587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2E648-0B76-F3AE-DF24-4391C621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让原来反对的居民也感到自己在玉成一桩好事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739FA48-923B-58A0-50B4-143C6417A4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6873"/>
            <a:ext cx="5181600" cy="4348842"/>
          </a:xfrm>
        </p:spPr>
      </p:pic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0F34B847-785A-D0F4-520E-2B819DEB18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519773"/>
            <a:ext cx="5181600" cy="2963041"/>
          </a:xfrm>
        </p:spPr>
      </p:pic>
    </p:spTree>
    <p:extLst>
      <p:ext uri="{BB962C8B-B14F-4D97-AF65-F5344CB8AC3E}">
        <p14:creationId xmlns:p14="http://schemas.microsoft.com/office/powerpoint/2010/main" val="114525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8743A-0593-E2B7-4B93-C35A12CB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一墙之隔的两个小区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14CC77-D3E5-21FD-8CD3-EC311DA7C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国定路</a:t>
            </a:r>
            <a:r>
              <a:rPr lang="en-US" altLang="zh-CN" dirty="0"/>
              <a:t>580</a:t>
            </a:r>
            <a:r>
              <a:rPr lang="zh-CN" altLang="en-US" dirty="0"/>
              <a:t>弄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DCE86CA-E696-A17C-C178-F35C5FF27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创智坊</a:t>
            </a:r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14FA08FC-257C-EDDF-9F6A-5516A1F6CE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28107"/>
            <a:ext cx="5157787" cy="3438524"/>
          </a:xfrm>
          <a:prstGeom prst="rect">
            <a:avLst/>
          </a:prstGeom>
        </p:spPr>
      </p:pic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1B1B9F4C-5DCB-049E-2FAF-FE65E77A4D2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505075"/>
            <a:ext cx="491278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00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16DF6D-C859-3BBB-9A50-3D23D132C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睦邻门落成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E5A3348-F197-7B70-3863-7DE32CB31C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47CA1BC-A6FD-5CD5-285D-24601AA375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5839"/>
            <a:ext cx="5181600" cy="389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5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2474CF-18C1-FDA3-2B18-43C9922D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B34D8A-6EAE-348D-92DC-BDB9A2F3F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zh-CN" altLang="zh-CN" sz="24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仿宋_GB2312"/>
              </a:rPr>
              <a:t>问题</a:t>
            </a:r>
            <a:endParaRPr lang="en-US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仿宋_GB2312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仿宋_GB2312"/>
              </a:rPr>
              <a:t>1</a:t>
            </a:r>
            <a:r>
              <a:rPr lang="zh-CN" altLang="en-US" sz="24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仿宋_GB2312"/>
              </a:rPr>
              <a:t>、</a:t>
            </a:r>
            <a:r>
              <a:rPr lang="zh-CN" altLang="zh-CN" sz="24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仿宋_GB2312"/>
              </a:rPr>
              <a:t>为何两边小区有开门打通的强烈需求，却还是难以顺利破墙开门？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仿宋_GB2312"/>
              </a:rPr>
              <a:t>2</a:t>
            </a:r>
            <a:r>
              <a:rPr lang="zh-CN" altLang="zh-CN" sz="24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仿宋_GB2312"/>
              </a:rPr>
              <a:t>、基层党组织党建引领是如何发挥作用实现了“睦邻门”共建共治共享？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646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2C0AA-208A-C436-2AEA-F1F84004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两侧各有长处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708EB2-62EA-41DA-CE18-AB8A05675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政立路</a:t>
            </a:r>
            <a:r>
              <a:rPr lang="en-US" altLang="zh-CN" dirty="0"/>
              <a:t>580</a:t>
            </a:r>
            <a:r>
              <a:rPr lang="zh-CN" altLang="en-US" dirty="0"/>
              <a:t>弄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4D4D7A-0D7A-0D47-A110-D24E46D5E6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kern="100" dirty="0">
                <a:effectLst/>
                <a:ea typeface="宋体" panose="02010600030101010101" pitchFamily="2" charset="-122"/>
                <a:cs typeface="仿宋_GB2312"/>
              </a:rPr>
              <a:t>小区基础服务设施陈旧老化，大量外来人口聚集，居民组成较为复杂，但是周围配套比较成熟</a:t>
            </a:r>
            <a:r>
              <a:rPr lang="zh-CN" altLang="en-US" sz="2400" kern="100" dirty="0">
                <a:effectLst/>
                <a:ea typeface="宋体" panose="02010600030101010101" pitchFamily="2" charset="-122"/>
                <a:cs typeface="仿宋_GB2312"/>
              </a:rPr>
              <a:t>：小学、菜市场、养老院及众多便利店。</a:t>
            </a:r>
            <a:endParaRPr lang="zh-CN" altLang="en-US" sz="240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CEA0DE-D2BB-39A0-3BF6-EA1C6DF95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创智坊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013866F-746A-25BF-CC88-729C94494D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kern="100" dirty="0">
                <a:effectLst/>
                <a:ea typeface="宋体" panose="02010600030101010101" pitchFamily="2" charset="-122"/>
                <a:cs typeface="仿宋_GB2312"/>
              </a:rPr>
              <a:t>环境整洁优美，人文气息浓郁，交通十分便利，且毗邻大学路、五角场商圈、地铁十号线，社区内集聚了社区睦邻中心、创智农园开放式花园等优质公共资源。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2087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667E74-34D0-666A-84D9-D3F93EEC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一墙之隔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9CEAB0-0E65-D1EF-7E1B-8DEC8A695E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国定路第一小区的居民</a:t>
            </a:r>
            <a:endParaRPr lang="en-US" altLang="zh-CN" sz="2400" kern="100" dirty="0">
              <a:solidFill>
                <a:srgbClr val="222222"/>
              </a:solidFill>
              <a:effectLst/>
              <a:ea typeface="宋体" panose="02010600030101010101" pitchFamily="2" charset="-122"/>
              <a:cs typeface="仿宋_GB231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望“园”（开放式花园）兴叹，</a:t>
            </a:r>
            <a:endParaRPr lang="en-US" altLang="zh-CN" sz="2400" kern="100" dirty="0">
              <a:solidFill>
                <a:srgbClr val="222222"/>
              </a:solidFill>
              <a:effectLst/>
              <a:ea typeface="宋体" panose="02010600030101010101" pitchFamily="2" charset="-122"/>
              <a:cs typeface="仿宋_GB231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望“坊”（睦邻中心）兴叹，</a:t>
            </a:r>
            <a:endParaRPr lang="en-US" altLang="zh-CN" sz="2400" kern="100" dirty="0">
              <a:solidFill>
                <a:srgbClr val="222222"/>
              </a:solidFill>
              <a:effectLst/>
              <a:ea typeface="宋体" panose="02010600030101010101" pitchFamily="2" charset="-122"/>
              <a:cs typeface="仿宋_GB231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望“路”（“网红”大学路）兴叹，望“铁”（地铁站）兴叹，</a:t>
            </a:r>
            <a:endParaRPr lang="en-US" altLang="zh-CN" sz="2400" kern="100" dirty="0">
              <a:solidFill>
                <a:srgbClr val="222222"/>
              </a:solidFill>
              <a:effectLst/>
              <a:ea typeface="宋体" panose="02010600030101010101" pitchFamily="2" charset="-122"/>
              <a:cs typeface="仿宋_GB2312"/>
            </a:endParaRPr>
          </a:p>
          <a:p>
            <a:pPr>
              <a:lnSpc>
                <a:spcPct val="15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绕墙一圈要</a:t>
            </a:r>
            <a:r>
              <a:rPr lang="zh-CN" altLang="en-US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多走</a:t>
            </a: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近</a:t>
            </a:r>
            <a:r>
              <a:rPr lang="en-US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2</a:t>
            </a: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公里；</a:t>
            </a:r>
            <a:endParaRPr lang="zh-CN" altLang="en-US" sz="2400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17F5D8-C345-23DB-050E-EEE65437A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7871"/>
            <a:ext cx="5181600" cy="456909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创智坊居民同样烦恼，</a:t>
            </a:r>
            <a:endParaRPr lang="en-US" altLang="zh-CN" sz="2400" kern="100" dirty="0">
              <a:solidFill>
                <a:srgbClr val="222222"/>
              </a:solidFill>
              <a:effectLst/>
              <a:ea typeface="宋体" panose="02010600030101010101" pitchFamily="2" charset="-122"/>
              <a:cs typeface="仿宋_GB2312"/>
            </a:endParaRPr>
          </a:p>
          <a:p>
            <a:pPr>
              <a:lnSpc>
                <a:spcPct val="200000"/>
              </a:lnSpc>
            </a:pP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他们望“菜”（国定路菜场）兴叹，望“医”（医疗服务点）兴叹，</a:t>
            </a:r>
            <a:endParaRPr lang="en-US" altLang="zh-CN" sz="2400" kern="100">
              <a:solidFill>
                <a:srgbClr val="222222"/>
              </a:solidFill>
              <a:effectLst/>
              <a:ea typeface="宋体" panose="02010600030101010101" pitchFamily="2" charset="-122"/>
              <a:cs typeface="仿宋_GB2312"/>
            </a:endParaRPr>
          </a:p>
          <a:p>
            <a:pPr>
              <a:lnSpc>
                <a:spcPct val="200000"/>
              </a:lnSpc>
            </a:pPr>
            <a:r>
              <a:rPr lang="zh-CN" altLang="zh-CN" sz="2400" kern="10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望</a:t>
            </a:r>
            <a:r>
              <a:rPr lang="zh-CN" altLang="zh-CN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“服”（养老服务综合体）兴叹</a:t>
            </a:r>
            <a:r>
              <a:rPr lang="zh-CN" altLang="en-US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，望</a:t>
            </a:r>
            <a:r>
              <a:rPr lang="zh-CN" altLang="en-US" sz="2400" kern="100" dirty="0">
                <a:solidFill>
                  <a:srgbClr val="222222"/>
                </a:solidFill>
                <a:ea typeface="宋体" panose="02010600030101010101" pitchFamily="2" charset="-122"/>
                <a:cs typeface="仿宋_GB2312"/>
              </a:rPr>
              <a:t>“校”（二师附小北校）兴叹</a:t>
            </a:r>
            <a:r>
              <a:rPr lang="zh-CN" altLang="en-US" sz="2400" kern="100" dirty="0">
                <a:solidFill>
                  <a:srgbClr val="222222"/>
                </a:solidFill>
                <a:effectLst/>
                <a:ea typeface="宋体" panose="02010600030101010101" pitchFamily="2" charset="-122"/>
                <a:cs typeface="仿宋_GB2312"/>
              </a:rPr>
              <a:t>。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809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B4DFE8-5517-9AF4-CCF8-F844A92C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创智坊、江湾翰林居民小孩上小学的路程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ADE5DC-F193-FF43-2ED6-1EBB41CAD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小孩绕行要多走近</a:t>
            </a:r>
            <a:r>
              <a:rPr lang="en-US" altLang="zh-CN" dirty="0"/>
              <a:t>2</a:t>
            </a:r>
            <a:r>
              <a:rPr lang="zh-CN" altLang="en-US" dirty="0"/>
              <a:t>公里，时间单边接近</a:t>
            </a:r>
            <a:r>
              <a:rPr lang="en-US" altLang="zh-CN" dirty="0"/>
              <a:t>20</a:t>
            </a:r>
            <a:r>
              <a:rPr lang="zh-CN" altLang="en-US" dirty="0"/>
              <a:t>分钟，上学放学就是</a:t>
            </a:r>
            <a:r>
              <a:rPr lang="en-US" altLang="zh-CN" dirty="0"/>
              <a:t>40</a:t>
            </a:r>
            <a:r>
              <a:rPr lang="zh-CN" altLang="en-US" dirty="0"/>
              <a:t>分钟，早上时间紧张，尤其需求迫切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家长接送，早上送一次，下午接一次，都要往返，意味着家长每天接送多花</a:t>
            </a:r>
            <a:r>
              <a:rPr lang="en-US" altLang="zh-CN" dirty="0"/>
              <a:t>40-80</a:t>
            </a:r>
            <a:r>
              <a:rPr lang="zh-CN" altLang="en-US" dirty="0"/>
              <a:t>分钟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绕行通过多个交通路口，增加交通风险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破墙开门后，完全在小区内部通行，三年级以上小孩大多可以自己回家，家长更可以不再接送，极大便利了家长，并提高了小孩的独立性与自主性</a:t>
            </a:r>
          </a:p>
        </p:txBody>
      </p:sp>
    </p:spTree>
    <p:extLst>
      <p:ext uri="{BB962C8B-B14F-4D97-AF65-F5344CB8AC3E}">
        <p14:creationId xmlns:p14="http://schemas.microsoft.com/office/powerpoint/2010/main" val="88975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9">
            <a:extLst>
              <a:ext uri="{FF2B5EF4-FFF2-40B4-BE49-F238E27FC236}">
                <a16:creationId xmlns:a16="http://schemas.microsoft.com/office/drawing/2014/main" id="{9F246DEF-400D-1D7E-51D8-279E7DD5D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7" y="388418"/>
            <a:ext cx="10956617" cy="59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9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BB0C56-9ECD-A026-3607-0F6225941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6" y="204764"/>
            <a:ext cx="11401508" cy="64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76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9580CFC-31A2-D4EE-E639-A526D3528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70" y="19025"/>
            <a:ext cx="11534859" cy="68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1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E069D1-77BE-2DB4-43C3-25380977E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8" y="0"/>
            <a:ext cx="11572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5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786</Words>
  <Application>Microsoft Office PowerPoint</Application>
  <PresentationFormat>宽屏</PresentationFormat>
  <Paragraphs>56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等线</vt:lpstr>
      <vt:lpstr>等线 Light</vt:lpstr>
      <vt:lpstr>宋体</vt:lpstr>
      <vt:lpstr>Arial</vt:lpstr>
      <vt:lpstr>Calibri</vt:lpstr>
      <vt:lpstr>Office 主题​​</vt:lpstr>
      <vt:lpstr>PowerPoint 演示文稿</vt:lpstr>
      <vt:lpstr>一墙之隔的两个小区</vt:lpstr>
      <vt:lpstr>两侧各有长处</vt:lpstr>
      <vt:lpstr>一墙之隔</vt:lpstr>
      <vt:lpstr>创智坊、江湾翰林居民小孩上小学的路程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不同利益相关者的反对意见</vt:lpstr>
      <vt:lpstr>不同利益相关者的反对意见</vt:lpstr>
      <vt:lpstr>总结：开墙面临的障碍</vt:lpstr>
      <vt:lpstr>党建引领</vt:lpstr>
      <vt:lpstr>多元协商</vt:lpstr>
      <vt:lpstr>老旧小区改造</vt:lpstr>
      <vt:lpstr>引入社区规划师</vt:lpstr>
      <vt:lpstr>搭建平台让小孩及居民表达对美好生活的希望（墙绘 【“缤纷魔法门”上海创智农园社区墙绘】_红笑波鲁克-站酷ZCOOL）</vt:lpstr>
      <vt:lpstr>让原来反对的居民也感到自己在玉成一桩好事</vt:lpstr>
      <vt:lpstr>睦邻门落成</vt:lpstr>
      <vt:lpstr>讨论：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党建引领共建睦邻门</dc:title>
  <dc:creator>纪茂 曾</dc:creator>
  <cp:lastModifiedBy>曾 纪茂</cp:lastModifiedBy>
  <cp:revision>14</cp:revision>
  <dcterms:created xsi:type="dcterms:W3CDTF">2023-04-30T15:19:13Z</dcterms:created>
  <dcterms:modified xsi:type="dcterms:W3CDTF">2024-03-11T13:26:24Z</dcterms:modified>
</cp:coreProperties>
</file>