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80" r:id="rId3"/>
    <p:sldId id="257" r:id="rId4"/>
    <p:sldId id="259" r:id="rId5"/>
    <p:sldId id="306" r:id="rId6"/>
    <p:sldId id="265" r:id="rId7"/>
    <p:sldId id="264" r:id="rId8"/>
    <p:sldId id="266" r:id="rId9"/>
    <p:sldId id="267" r:id="rId10"/>
    <p:sldId id="284" r:id="rId11"/>
    <p:sldId id="285" r:id="rId12"/>
    <p:sldId id="258" r:id="rId13"/>
    <p:sldId id="260" r:id="rId14"/>
    <p:sldId id="262" r:id="rId15"/>
    <p:sldId id="263" r:id="rId16"/>
    <p:sldId id="261" r:id="rId17"/>
    <p:sldId id="268" r:id="rId18"/>
    <p:sldId id="269" r:id="rId19"/>
    <p:sldId id="270" r:id="rId20"/>
    <p:sldId id="281" r:id="rId21"/>
    <p:sldId id="282" r:id="rId22"/>
    <p:sldId id="283" r:id="rId23"/>
    <p:sldId id="271" r:id="rId24"/>
    <p:sldId id="272" r:id="rId25"/>
    <p:sldId id="273" r:id="rId26"/>
    <p:sldId id="274"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275" r:id="rId48"/>
    <p:sldId id="276" r:id="rId49"/>
    <p:sldId id="277" r:id="rId50"/>
    <p:sldId id="278" r:id="rId5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0" autoAdjust="0"/>
    <p:restoredTop sz="94660"/>
  </p:normalViewPr>
  <p:slideViewPr>
    <p:cSldViewPr snapToGrid="0">
      <p:cViewPr varScale="1">
        <p:scale>
          <a:sx n="64" d="100"/>
          <a:sy n="64" d="100"/>
        </p:scale>
        <p:origin x="66" y="2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122551660984868E-2"/>
          <c:y val="5.6743813560382467E-2"/>
          <c:w val="0.97757399999999972"/>
          <c:h val="0.89003800000000022"/>
        </c:manualLayout>
      </c:layout>
      <c:barChart>
        <c:barDir val="bar"/>
        <c:grouping val="clustered"/>
        <c:varyColors val="0"/>
        <c:ser>
          <c:idx val="0"/>
          <c:order val="0"/>
          <c:tx>
            <c:strRef>
              <c:f>Sheet1!$A$2</c:f>
              <c:strCache>
                <c:ptCount val="1"/>
                <c:pt idx="0">
                  <c:v>网格化部件类</c:v>
                </c:pt>
              </c:strCache>
            </c:strRef>
          </c:tx>
          <c:spPr>
            <a:gradFill flip="none" rotWithShape="1">
              <a:gsLst>
                <a:gs pos="0">
                  <a:schemeClr val="accent1">
                    <a:alpha val="79586"/>
                  </a:schemeClr>
                </a:gs>
                <a:gs pos="100000">
                  <a:schemeClr val="accent1">
                    <a:hueOff val="-139642"/>
                    <a:satOff val="-16462"/>
                    <a:lumOff val="-20969"/>
                  </a:schemeClr>
                </a:gs>
              </a:gsLst>
              <a:lin ang="0" scaled="0"/>
            </a:gradFill>
            <a:ln w="12700" cap="flat">
              <a:noFill/>
              <a:miter lim="400000"/>
            </a:ln>
            <a:effectLst>
              <a:outerShdw blurRad="50800" dist="25400" dir="5400000" algn="tl">
                <a:srgbClr val="000000">
                  <a:alpha val="50000"/>
                </a:srgbClr>
              </a:outerShdw>
            </a:effectLst>
          </c:spPr>
          <c:invertIfNegative val="0"/>
          <c:cat>
            <c:strRef>
              <c:f>Sheet1!$B$1:$B$1</c:f>
              <c:strCache>
                <c:ptCount val="1"/>
                <c:pt idx="0">
                  <c:v>图层数</c:v>
                </c:pt>
              </c:strCache>
            </c:strRef>
          </c:cat>
          <c:val>
            <c:numRef>
              <c:f>Sheet1!$B$2:$B$2</c:f>
              <c:numCache>
                <c:formatCode>General</c:formatCode>
                <c:ptCount val="1"/>
                <c:pt idx="0">
                  <c:v>250</c:v>
                </c:pt>
              </c:numCache>
            </c:numRef>
          </c:val>
          <c:extLst>
            <c:ext xmlns:c16="http://schemas.microsoft.com/office/drawing/2014/chart" uri="{C3380CC4-5D6E-409C-BE32-E72D297353CC}">
              <c16:uniqueId val="{00000000-FEF3-BC4C-A1EA-B05CE49131A3}"/>
            </c:ext>
          </c:extLst>
        </c:ser>
        <c:ser>
          <c:idx val="1"/>
          <c:order val="1"/>
          <c:tx>
            <c:strRef>
              <c:f>Sheet1!$A$3</c:f>
              <c:strCache>
                <c:ptCount val="1"/>
                <c:pt idx="0">
                  <c:v>应用场景类</c:v>
                </c:pt>
              </c:strCache>
            </c:strRef>
          </c:tx>
          <c:spPr>
            <a:gradFill flip="none" rotWithShape="1">
              <a:gsLst>
                <a:gs pos="0">
                  <a:schemeClr val="accent2"/>
                </a:gs>
                <a:gs pos="100000">
                  <a:schemeClr val="accent2">
                    <a:hueOff val="219887"/>
                    <a:satOff val="54520"/>
                    <a:lumOff val="-27850"/>
                  </a:schemeClr>
                </a:gs>
              </a:gsLst>
              <a:lin ang="0" scaled="0"/>
            </a:gradFill>
            <a:ln w="12700" cap="flat">
              <a:noFill/>
              <a:miter lim="400000"/>
            </a:ln>
            <a:effectLst>
              <a:outerShdw blurRad="50800" dist="25400" dir="5400000" algn="tl">
                <a:srgbClr val="000000">
                  <a:alpha val="50000"/>
                </a:srgbClr>
              </a:outerShdw>
            </a:effectLst>
          </c:spPr>
          <c:invertIfNegative val="0"/>
          <c:cat>
            <c:strRef>
              <c:f>Sheet1!$B$1:$B$1</c:f>
              <c:strCache>
                <c:ptCount val="1"/>
                <c:pt idx="0">
                  <c:v>图层数</c:v>
                </c:pt>
              </c:strCache>
            </c:strRef>
          </c:cat>
          <c:val>
            <c:numRef>
              <c:f>Sheet1!$B$3:$B$3</c:f>
              <c:numCache>
                <c:formatCode>General</c:formatCode>
                <c:ptCount val="1"/>
                <c:pt idx="0">
                  <c:v>133</c:v>
                </c:pt>
              </c:numCache>
            </c:numRef>
          </c:val>
          <c:extLst>
            <c:ext xmlns:c16="http://schemas.microsoft.com/office/drawing/2014/chart" uri="{C3380CC4-5D6E-409C-BE32-E72D297353CC}">
              <c16:uniqueId val="{00000001-FEF3-BC4C-A1EA-B05CE49131A3}"/>
            </c:ext>
          </c:extLst>
        </c:ser>
        <c:ser>
          <c:idx val="2"/>
          <c:order val="2"/>
          <c:tx>
            <c:strRef>
              <c:f>Sheet1!$A$4</c:f>
              <c:strCache>
                <c:ptCount val="1"/>
                <c:pt idx="0">
                  <c:v>地下管线类</c:v>
                </c:pt>
              </c:strCache>
            </c:strRef>
          </c:tx>
          <c:spPr>
            <a:gradFill flip="none" rotWithShape="1">
              <a:gsLst>
                <a:gs pos="0">
                  <a:schemeClr val="accent3"/>
                </a:gs>
                <a:gs pos="100000">
                  <a:schemeClr val="accent3">
                    <a:hueOff val="-1022246"/>
                    <a:satOff val="34289"/>
                    <a:lumOff val="-18384"/>
                  </a:schemeClr>
                </a:gs>
              </a:gsLst>
              <a:lin ang="0" scaled="0"/>
            </a:gradFill>
            <a:ln w="12700" cap="flat">
              <a:noFill/>
              <a:miter lim="400000"/>
            </a:ln>
            <a:effectLst>
              <a:outerShdw blurRad="50800" dist="25400" dir="5400000" algn="tl">
                <a:srgbClr val="000000">
                  <a:alpha val="50000"/>
                </a:srgbClr>
              </a:outerShdw>
            </a:effectLst>
          </c:spPr>
          <c:invertIfNegative val="0"/>
          <c:cat>
            <c:strRef>
              <c:f>Sheet1!$B$1:$B$1</c:f>
              <c:strCache>
                <c:ptCount val="1"/>
                <c:pt idx="0">
                  <c:v>图层数</c:v>
                </c:pt>
              </c:strCache>
            </c:strRef>
          </c:cat>
          <c:val>
            <c:numRef>
              <c:f>Sheet1!$B$4:$B$4</c:f>
              <c:numCache>
                <c:formatCode>General</c:formatCode>
                <c:ptCount val="1"/>
                <c:pt idx="0">
                  <c:v>92</c:v>
                </c:pt>
              </c:numCache>
            </c:numRef>
          </c:val>
          <c:extLst>
            <c:ext xmlns:c16="http://schemas.microsoft.com/office/drawing/2014/chart" uri="{C3380CC4-5D6E-409C-BE32-E72D297353CC}">
              <c16:uniqueId val="{00000002-FEF3-BC4C-A1EA-B05CE49131A3}"/>
            </c:ext>
          </c:extLst>
        </c:ser>
        <c:ser>
          <c:idx val="3"/>
          <c:order val="3"/>
          <c:tx>
            <c:strRef>
              <c:f>Sheet1!$A$5</c:f>
              <c:strCache>
                <c:ptCount val="1"/>
                <c:pt idx="0">
                  <c:v>道路交通类</c:v>
                </c:pt>
              </c:strCache>
            </c:strRef>
          </c:tx>
          <c:spPr>
            <a:gradFill flip="none" rotWithShape="1">
              <a:gsLst>
                <a:gs pos="0">
                  <a:schemeClr val="accent4"/>
                </a:gs>
                <a:gs pos="100000">
                  <a:schemeClr val="accent4">
                    <a:hueOff val="-903206"/>
                    <a:satOff val="-17119"/>
                    <a:lumOff val="-2084"/>
                  </a:schemeClr>
                </a:gs>
              </a:gsLst>
              <a:lin ang="0" scaled="0"/>
            </a:gradFill>
            <a:ln w="12700" cap="flat">
              <a:noFill/>
              <a:miter lim="400000"/>
            </a:ln>
            <a:effectLst>
              <a:outerShdw blurRad="50800" dist="25400" dir="5400000" algn="tl">
                <a:srgbClr val="000000">
                  <a:alpha val="50000"/>
                </a:srgbClr>
              </a:outerShdw>
            </a:effectLst>
          </c:spPr>
          <c:invertIfNegative val="0"/>
          <c:cat>
            <c:strRef>
              <c:f>Sheet1!$B$1:$B$1</c:f>
              <c:strCache>
                <c:ptCount val="1"/>
                <c:pt idx="0">
                  <c:v>图层数</c:v>
                </c:pt>
              </c:strCache>
            </c:strRef>
          </c:cat>
          <c:val>
            <c:numRef>
              <c:f>Sheet1!$B$5:$B$5</c:f>
              <c:numCache>
                <c:formatCode>General</c:formatCode>
                <c:ptCount val="1"/>
                <c:pt idx="0">
                  <c:v>74</c:v>
                </c:pt>
              </c:numCache>
            </c:numRef>
          </c:val>
          <c:extLst>
            <c:ext xmlns:c16="http://schemas.microsoft.com/office/drawing/2014/chart" uri="{C3380CC4-5D6E-409C-BE32-E72D297353CC}">
              <c16:uniqueId val="{00000003-FEF3-BC4C-A1EA-B05CE49131A3}"/>
            </c:ext>
          </c:extLst>
        </c:ser>
        <c:ser>
          <c:idx val="4"/>
          <c:order val="4"/>
          <c:tx>
            <c:strRef>
              <c:f>Sheet1!$A$6</c:f>
              <c:strCache>
                <c:ptCount val="1"/>
                <c:pt idx="0">
                  <c:v>基础设施类</c:v>
                </c:pt>
              </c:strCache>
            </c:strRef>
          </c:tx>
          <c:spPr>
            <a:gradFill flip="none" rotWithShape="1">
              <a:gsLst>
                <a:gs pos="0">
                  <a:schemeClr val="accent5">
                    <a:hueOff val="103245"/>
                    <a:satOff val="-16002"/>
                    <a:lumOff val="2831"/>
                  </a:schemeClr>
                </a:gs>
                <a:gs pos="100000">
                  <a:schemeClr val="accent5">
                    <a:hueOff val="-461025"/>
                    <a:satOff val="-18512"/>
                    <a:lumOff val="-6710"/>
                  </a:schemeClr>
                </a:gs>
              </a:gsLst>
              <a:lin ang="0" scaled="0"/>
            </a:gradFill>
            <a:ln w="12700" cap="flat">
              <a:noFill/>
              <a:miter lim="400000"/>
            </a:ln>
            <a:effectLst>
              <a:outerShdw blurRad="50800" dist="25400" dir="5400000" algn="tl">
                <a:srgbClr val="000000">
                  <a:alpha val="50000"/>
                </a:srgbClr>
              </a:outerShdw>
            </a:effectLst>
          </c:spPr>
          <c:invertIfNegative val="0"/>
          <c:cat>
            <c:strRef>
              <c:f>Sheet1!$B$1:$B$1</c:f>
              <c:strCache>
                <c:ptCount val="1"/>
                <c:pt idx="0">
                  <c:v>图层数</c:v>
                </c:pt>
              </c:strCache>
            </c:strRef>
          </c:cat>
          <c:val>
            <c:numRef>
              <c:f>Sheet1!$B$6:$B$6</c:f>
              <c:numCache>
                <c:formatCode>General</c:formatCode>
                <c:ptCount val="1"/>
                <c:pt idx="0">
                  <c:v>62</c:v>
                </c:pt>
              </c:numCache>
            </c:numRef>
          </c:val>
          <c:extLst>
            <c:ext xmlns:c16="http://schemas.microsoft.com/office/drawing/2014/chart" uri="{C3380CC4-5D6E-409C-BE32-E72D297353CC}">
              <c16:uniqueId val="{00000004-FEF3-BC4C-A1EA-B05CE49131A3}"/>
            </c:ext>
          </c:extLst>
        </c:ser>
        <c:ser>
          <c:idx val="5"/>
          <c:order val="5"/>
          <c:tx>
            <c:strRef>
              <c:f>Sheet1!$A$7</c:f>
              <c:strCache>
                <c:ptCount val="1"/>
                <c:pt idx="0">
                  <c:v>物业小区类</c:v>
                </c:pt>
              </c:strCache>
            </c:strRef>
          </c:tx>
          <c:spPr>
            <a:gradFill flip="none" rotWithShape="1">
              <a:gsLst>
                <a:gs pos="0">
                  <a:schemeClr val="accent6"/>
                </a:gs>
                <a:gs pos="100000">
                  <a:schemeClr val="accent6">
                    <a:hueOff val="-119600"/>
                    <a:satOff val="-3645"/>
                    <a:lumOff val="-22201"/>
                  </a:schemeClr>
                </a:gs>
              </a:gsLst>
              <a:lin ang="0" scaled="0"/>
            </a:gradFill>
            <a:ln w="12700" cap="flat">
              <a:noFill/>
              <a:miter lim="400000"/>
            </a:ln>
            <a:effectLst>
              <a:outerShdw blurRad="50800" dist="25400" dir="5400000" algn="tl">
                <a:srgbClr val="000000">
                  <a:alpha val="50000"/>
                </a:srgbClr>
              </a:outerShdw>
            </a:effectLst>
          </c:spPr>
          <c:invertIfNegative val="0"/>
          <c:cat>
            <c:strRef>
              <c:f>Sheet1!$B$1:$B$1</c:f>
              <c:strCache>
                <c:ptCount val="1"/>
                <c:pt idx="0">
                  <c:v>图层数</c:v>
                </c:pt>
              </c:strCache>
            </c:strRef>
          </c:cat>
          <c:val>
            <c:numRef>
              <c:f>Sheet1!$B$7:$B$7</c:f>
              <c:numCache>
                <c:formatCode>General</c:formatCode>
                <c:ptCount val="1"/>
                <c:pt idx="0">
                  <c:v>36</c:v>
                </c:pt>
              </c:numCache>
            </c:numRef>
          </c:val>
          <c:extLst>
            <c:ext xmlns:c16="http://schemas.microsoft.com/office/drawing/2014/chart" uri="{C3380CC4-5D6E-409C-BE32-E72D297353CC}">
              <c16:uniqueId val="{00000005-FEF3-BC4C-A1EA-B05CE49131A3}"/>
            </c:ext>
          </c:extLst>
        </c:ser>
        <c:ser>
          <c:idx val="6"/>
          <c:order val="6"/>
          <c:tx>
            <c:strRef>
              <c:f>Sheet1!$A$8</c:f>
              <c:strCache>
                <c:ptCount val="1"/>
                <c:pt idx="0">
                  <c:v>管辖区划类</c:v>
                </c:pt>
              </c:strCache>
            </c:strRef>
          </c:tx>
          <c:spPr>
            <a:gradFill flip="none" rotWithShape="1">
              <a:gsLst>
                <a:gs pos="0">
                  <a:schemeClr val="accent1"/>
                </a:gs>
                <a:gs pos="100000">
                  <a:schemeClr val="accent1">
                    <a:hueOff val="-139642"/>
                    <a:satOff val="-16462"/>
                    <a:lumOff val="-20969"/>
                  </a:schemeClr>
                </a:gs>
              </a:gsLst>
              <a:lin ang="0" scaled="0"/>
            </a:gradFill>
            <a:ln w="12700" cap="flat">
              <a:noFill/>
              <a:miter lim="400000"/>
            </a:ln>
            <a:effectLst>
              <a:outerShdw blurRad="50800" dist="25400" dir="5400000" algn="tl">
                <a:srgbClr val="000000">
                  <a:alpha val="50000"/>
                </a:srgbClr>
              </a:outerShdw>
            </a:effectLst>
          </c:spPr>
          <c:invertIfNegative val="0"/>
          <c:cat>
            <c:strRef>
              <c:f>Sheet1!$B$1:$B$1</c:f>
              <c:strCache>
                <c:ptCount val="1"/>
                <c:pt idx="0">
                  <c:v>图层数</c:v>
                </c:pt>
              </c:strCache>
            </c:strRef>
          </c:cat>
          <c:val>
            <c:numRef>
              <c:f>Sheet1!$B$8:$B$8</c:f>
              <c:numCache>
                <c:formatCode>General</c:formatCode>
                <c:ptCount val="1"/>
                <c:pt idx="0">
                  <c:v>27</c:v>
                </c:pt>
              </c:numCache>
            </c:numRef>
          </c:val>
          <c:extLst>
            <c:ext xmlns:c16="http://schemas.microsoft.com/office/drawing/2014/chart" uri="{C3380CC4-5D6E-409C-BE32-E72D297353CC}">
              <c16:uniqueId val="{00000006-FEF3-BC4C-A1EA-B05CE49131A3}"/>
            </c:ext>
          </c:extLst>
        </c:ser>
        <c:ser>
          <c:idx val="7"/>
          <c:order val="7"/>
          <c:tx>
            <c:strRef>
              <c:f>Sheet1!$A$9</c:f>
              <c:strCache>
                <c:ptCount val="1"/>
                <c:pt idx="0">
                  <c:v>建筑工地类</c:v>
                </c:pt>
              </c:strCache>
            </c:strRef>
          </c:tx>
          <c:spPr>
            <a:gradFill flip="none" rotWithShape="1">
              <a:gsLst>
                <a:gs pos="0">
                  <a:schemeClr val="accent2"/>
                </a:gs>
                <a:gs pos="100000">
                  <a:schemeClr val="accent2">
                    <a:hueOff val="219887"/>
                    <a:satOff val="54520"/>
                    <a:lumOff val="-27850"/>
                  </a:schemeClr>
                </a:gs>
              </a:gsLst>
              <a:lin ang="0" scaled="0"/>
            </a:gradFill>
            <a:ln w="12700" cap="flat">
              <a:noFill/>
              <a:miter lim="400000"/>
            </a:ln>
            <a:effectLst>
              <a:outerShdw blurRad="50800" dist="25400" dir="5400000" algn="tl">
                <a:srgbClr val="000000">
                  <a:alpha val="50000"/>
                </a:srgbClr>
              </a:outerShdw>
            </a:effectLst>
          </c:spPr>
          <c:invertIfNegative val="0"/>
          <c:cat>
            <c:strRef>
              <c:f>Sheet1!$B$1:$B$1</c:f>
              <c:strCache>
                <c:ptCount val="1"/>
                <c:pt idx="0">
                  <c:v>图层数</c:v>
                </c:pt>
              </c:strCache>
            </c:strRef>
          </c:cat>
          <c:val>
            <c:numRef>
              <c:f>Sheet1!$B$9:$B$9</c:f>
              <c:numCache>
                <c:formatCode>General</c:formatCode>
                <c:ptCount val="1"/>
                <c:pt idx="0">
                  <c:v>20</c:v>
                </c:pt>
              </c:numCache>
            </c:numRef>
          </c:val>
          <c:extLst>
            <c:ext xmlns:c16="http://schemas.microsoft.com/office/drawing/2014/chart" uri="{C3380CC4-5D6E-409C-BE32-E72D297353CC}">
              <c16:uniqueId val="{00000007-FEF3-BC4C-A1EA-B05CE49131A3}"/>
            </c:ext>
          </c:extLst>
        </c:ser>
        <c:ser>
          <c:idx val="8"/>
          <c:order val="8"/>
          <c:tx>
            <c:strRef>
              <c:f>Sheet1!$A$10</c:f>
              <c:strCache>
                <c:ptCount val="1"/>
                <c:pt idx="0">
                  <c:v>重点区域类</c:v>
                </c:pt>
              </c:strCache>
            </c:strRef>
          </c:tx>
          <c:spPr>
            <a:gradFill flip="none" rotWithShape="1">
              <a:gsLst>
                <a:gs pos="0">
                  <a:schemeClr val="accent3"/>
                </a:gs>
                <a:gs pos="100000">
                  <a:schemeClr val="accent3">
                    <a:hueOff val="-1022246"/>
                    <a:satOff val="34289"/>
                    <a:lumOff val="-18384"/>
                  </a:schemeClr>
                </a:gs>
              </a:gsLst>
              <a:lin ang="0" scaled="0"/>
            </a:gradFill>
            <a:ln w="12700" cap="flat">
              <a:noFill/>
              <a:miter lim="400000"/>
            </a:ln>
            <a:effectLst>
              <a:outerShdw blurRad="50800" dist="25400" dir="5400000" algn="tl">
                <a:srgbClr val="000000">
                  <a:alpha val="50000"/>
                </a:srgbClr>
              </a:outerShdw>
            </a:effectLst>
          </c:spPr>
          <c:invertIfNegative val="0"/>
          <c:cat>
            <c:strRef>
              <c:f>Sheet1!$B$1:$B$1</c:f>
              <c:strCache>
                <c:ptCount val="1"/>
                <c:pt idx="0">
                  <c:v>图层数</c:v>
                </c:pt>
              </c:strCache>
            </c:strRef>
          </c:cat>
          <c:val>
            <c:numRef>
              <c:f>Sheet1!$B$10:$B$10</c:f>
              <c:numCache>
                <c:formatCode>General</c:formatCode>
                <c:ptCount val="1"/>
                <c:pt idx="0">
                  <c:v>8</c:v>
                </c:pt>
              </c:numCache>
            </c:numRef>
          </c:val>
          <c:extLst>
            <c:ext xmlns:c16="http://schemas.microsoft.com/office/drawing/2014/chart" uri="{C3380CC4-5D6E-409C-BE32-E72D297353CC}">
              <c16:uniqueId val="{00000008-FEF3-BC4C-A1EA-B05CE49131A3}"/>
            </c:ext>
          </c:extLst>
        </c:ser>
        <c:ser>
          <c:idx val="9"/>
          <c:order val="9"/>
          <c:tx>
            <c:strRef>
              <c:f>Sheet1!$A$11</c:f>
              <c:strCache>
                <c:ptCount val="1"/>
                <c:pt idx="0">
                  <c:v>物联感知类</c:v>
                </c:pt>
              </c:strCache>
            </c:strRef>
          </c:tx>
          <c:spPr>
            <a:gradFill flip="none" rotWithShape="1">
              <a:gsLst>
                <a:gs pos="0">
                  <a:schemeClr val="accent4"/>
                </a:gs>
                <a:gs pos="100000">
                  <a:schemeClr val="accent4">
                    <a:hueOff val="-903206"/>
                    <a:satOff val="-17119"/>
                    <a:lumOff val="-2084"/>
                  </a:schemeClr>
                </a:gs>
              </a:gsLst>
              <a:lin ang="0" scaled="0"/>
            </a:gradFill>
            <a:ln w="12700" cap="flat">
              <a:noFill/>
              <a:miter lim="400000"/>
            </a:ln>
            <a:effectLst>
              <a:outerShdw blurRad="50800" dist="25400" dir="5400000" algn="tl">
                <a:srgbClr val="000000">
                  <a:alpha val="50000"/>
                </a:srgbClr>
              </a:outerShdw>
            </a:effectLst>
          </c:spPr>
          <c:invertIfNegative val="0"/>
          <c:cat>
            <c:strRef>
              <c:f>Sheet1!$B$1:$B$1</c:f>
              <c:strCache>
                <c:ptCount val="1"/>
                <c:pt idx="0">
                  <c:v>图层数</c:v>
                </c:pt>
              </c:strCache>
            </c:strRef>
          </c:cat>
          <c:val>
            <c:numRef>
              <c:f>Sheet1!$B$11:$B$11</c:f>
              <c:numCache>
                <c:formatCode>General</c:formatCode>
                <c:ptCount val="1"/>
                <c:pt idx="0">
                  <c:v>3</c:v>
                </c:pt>
              </c:numCache>
            </c:numRef>
          </c:val>
          <c:extLst>
            <c:ext xmlns:c16="http://schemas.microsoft.com/office/drawing/2014/chart" uri="{C3380CC4-5D6E-409C-BE32-E72D297353CC}">
              <c16:uniqueId val="{00000009-FEF3-BC4C-A1EA-B05CE49131A3}"/>
            </c:ext>
          </c:extLst>
        </c:ser>
        <c:dLbls>
          <c:showLegendKey val="0"/>
          <c:showVal val="0"/>
          <c:showCatName val="0"/>
          <c:showSerName val="0"/>
          <c:showPercent val="0"/>
          <c:showBubbleSize val="0"/>
        </c:dLbls>
        <c:gapWidth val="40"/>
        <c:overlap val="-10"/>
        <c:axId val="99885056"/>
        <c:axId val="99886592"/>
      </c:barChart>
      <c:catAx>
        <c:axId val="99885056"/>
        <c:scaling>
          <c:orientation val="maxMin"/>
        </c:scaling>
        <c:delete val="0"/>
        <c:axPos val="l"/>
        <c:numFmt formatCode="General" sourceLinked="0"/>
        <c:majorTickMark val="none"/>
        <c:minorTickMark val="none"/>
        <c:tickLblPos val="none"/>
        <c:spPr>
          <a:ln w="12700" cap="flat">
            <a:solidFill>
              <a:srgbClr val="939393">
                <a:alpha val="80000"/>
              </a:srgbClr>
            </a:solidFill>
            <a:prstDash val="solid"/>
            <a:miter lim="400000"/>
          </a:ln>
        </c:spPr>
        <c:txPr>
          <a:bodyPr rot="0"/>
          <a:lstStyle/>
          <a:p>
            <a:pPr>
              <a:defRPr sz="3800" b="0" i="0" u="none" strike="noStrike">
                <a:solidFill>
                  <a:srgbClr val="FFFFFF"/>
                </a:solidFill>
                <a:effectLst>
                  <a:outerShdw blurRad="190500" dist="68017" dir="5400000" algn="tl">
                    <a:srgbClr val="000000">
                      <a:alpha val="27572"/>
                    </a:srgbClr>
                  </a:outerShdw>
                </a:effectLst>
                <a:latin typeface="Helvetica Neue"/>
              </a:defRPr>
            </a:pPr>
            <a:endParaRPr lang="zh-CN"/>
          </a:p>
        </c:txPr>
        <c:crossAx val="99886592"/>
        <c:crosses val="autoZero"/>
        <c:auto val="1"/>
        <c:lblAlgn val="ctr"/>
        <c:lblOffset val="100"/>
        <c:noMultiLvlLbl val="1"/>
      </c:catAx>
      <c:valAx>
        <c:axId val="99886592"/>
        <c:scaling>
          <c:orientation val="minMax"/>
        </c:scaling>
        <c:delete val="0"/>
        <c:axPos val="t"/>
        <c:numFmt formatCode="General" sourceLinked="0"/>
        <c:majorTickMark val="none"/>
        <c:minorTickMark val="none"/>
        <c:tickLblPos val="none"/>
        <c:spPr>
          <a:ln w="12700" cap="flat">
            <a:noFill/>
            <a:prstDash val="solid"/>
            <a:miter lim="400000"/>
          </a:ln>
        </c:spPr>
        <c:txPr>
          <a:bodyPr rot="0"/>
          <a:lstStyle/>
          <a:p>
            <a:pPr>
              <a:defRPr sz="3800" b="0" i="0" u="none" strike="noStrike">
                <a:solidFill>
                  <a:srgbClr val="FFFFFF"/>
                </a:solidFill>
                <a:effectLst>
                  <a:outerShdw blurRad="127000" dist="40640" dir="5400000" algn="tl">
                    <a:srgbClr val="000000">
                      <a:alpha val="60000"/>
                    </a:srgbClr>
                  </a:outerShdw>
                </a:effectLst>
                <a:latin typeface="Helvetica Neue"/>
              </a:defRPr>
            </a:pPr>
            <a:endParaRPr lang="zh-CN"/>
          </a:p>
        </c:txPr>
        <c:crossAx val="99885056"/>
        <c:crosses val="autoZero"/>
        <c:crossBetween val="between"/>
        <c:majorUnit val="75"/>
        <c:minorUnit val="37.5"/>
      </c:valAx>
      <c:spPr>
        <a:noFill/>
        <a:ln w="25400">
          <a:noFill/>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C0416C-8B81-4C40-9576-095A303AEA9D}" type="datetimeFigureOut">
              <a:rPr lang="zh-CN" altLang="en-US" smtClean="0"/>
              <a:t>2023/11/15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66FDB7-16A3-43BC-87DA-DD5AEDA18A4E}" type="slidenum">
              <a:rPr lang="zh-CN" altLang="en-US" smtClean="0"/>
              <a:t>‹#›</a:t>
            </a:fld>
            <a:endParaRPr lang="zh-CN" altLang="en-US"/>
          </a:p>
        </p:txBody>
      </p:sp>
    </p:spTree>
    <p:extLst>
      <p:ext uri="{BB962C8B-B14F-4D97-AF65-F5344CB8AC3E}">
        <p14:creationId xmlns:p14="http://schemas.microsoft.com/office/powerpoint/2010/main" val="2327517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9A392524-2189-48EE-83EB-4705DA0A0C8F}" type="slidenum">
              <a:rPr lang="zh-CN" altLang="en-US" smtClean="0"/>
              <a:pPr/>
              <a:t>20</a:t>
            </a:fld>
            <a:endParaRPr lang="zh-CN" altLang="en-US"/>
          </a:p>
        </p:txBody>
      </p:sp>
    </p:spTree>
    <p:extLst>
      <p:ext uri="{BB962C8B-B14F-4D97-AF65-F5344CB8AC3E}">
        <p14:creationId xmlns:p14="http://schemas.microsoft.com/office/powerpoint/2010/main" val="3069034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07B8CC-CD7D-4D4E-A59D-DE6DE4293CAA}"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36</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1720188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07B8CC-CD7D-4D4E-A59D-DE6DE4293CAA}"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37</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312848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07B8CC-CD7D-4D4E-A59D-DE6DE4293CAA}"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38</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3497245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07B8CC-CD7D-4D4E-A59D-DE6DE4293CAA}"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39</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1507191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07B8CC-CD7D-4D4E-A59D-DE6DE4293CAA}"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40</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1646274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07B8CC-CD7D-4D4E-A59D-DE6DE4293CAA}"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41</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2192090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07B8CC-CD7D-4D4E-A59D-DE6DE4293CAA}"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42</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573868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07B8CC-CD7D-4D4E-A59D-DE6DE4293CAA}"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43</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1212523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07B8CC-CD7D-4D4E-A59D-DE6DE4293CAA}"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44</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2528737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07B8CC-CD7D-4D4E-A59D-DE6DE4293CAA}"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45</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56980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9A392524-2189-48EE-83EB-4705DA0A0C8F}" type="slidenum">
              <a:rPr lang="zh-CN" altLang="en-US" smtClean="0"/>
              <a:pPr/>
              <a:t>21</a:t>
            </a:fld>
            <a:endParaRPr lang="zh-CN" altLang="en-US"/>
          </a:p>
        </p:txBody>
      </p:sp>
    </p:spTree>
    <p:extLst>
      <p:ext uri="{BB962C8B-B14F-4D97-AF65-F5344CB8AC3E}">
        <p14:creationId xmlns:p14="http://schemas.microsoft.com/office/powerpoint/2010/main" val="810633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07B8CC-CD7D-4D4E-A59D-DE6DE4293CAA}"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46</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2874743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9A392524-2189-48EE-83EB-4705DA0A0C8F}" type="slidenum">
              <a:rPr lang="zh-CN" altLang="en-US" smtClean="0"/>
              <a:pPr/>
              <a:t>22</a:t>
            </a:fld>
            <a:endParaRPr lang="zh-CN" altLang="en-US"/>
          </a:p>
        </p:txBody>
      </p:sp>
    </p:spTree>
    <p:extLst>
      <p:ext uri="{BB962C8B-B14F-4D97-AF65-F5344CB8AC3E}">
        <p14:creationId xmlns:p14="http://schemas.microsoft.com/office/powerpoint/2010/main" val="2384927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586740" eaLnBrk="1" fontAlgn="auto" latinLnBrk="0" hangingPunct="1">
              <a:lnSpc>
                <a:spcPct val="100000"/>
              </a:lnSpc>
              <a:spcBef>
                <a:spcPts val="0"/>
              </a:spcBef>
              <a:spcAft>
                <a:spcPts val="0"/>
              </a:spcAft>
              <a:buClrTx/>
              <a:buSzTx/>
              <a:buFontTx/>
              <a:buNone/>
              <a:defRPr/>
            </a:pPr>
            <a:r>
              <a:rPr lang="zh-CN"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实现“城运网格”、“警务网格”、“住建网格”和“综治网格”不同网格边界的对齐，以及居委工作站边界与相应管理网格边界的对应。</a:t>
            </a:r>
            <a:r>
              <a:rPr lang="zh-CN" altLang="zh-CN" sz="1400" dirty="0">
                <a:solidFill>
                  <a:schemeClr val="tx1">
                    <a:lumMod val="50000"/>
                    <a:lumOff val="50000"/>
                  </a:schemeClr>
                </a:solidFill>
                <a:latin typeface="微软雅黑" panose="020B0503020204020204" pitchFamily="34" charset="-122"/>
                <a:ea typeface="微软雅黑" panose="020B0503020204020204" pitchFamily="34" charset="-122"/>
              </a:rPr>
              <a:t> </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55778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586740" eaLnBrk="1" fontAlgn="auto" latinLnBrk="0" hangingPunct="1">
              <a:lnSpc>
                <a:spcPct val="100000"/>
              </a:lnSpc>
              <a:spcBef>
                <a:spcPts val="0"/>
              </a:spcBef>
              <a:spcAft>
                <a:spcPts val="0"/>
              </a:spcAft>
              <a:buClrTx/>
              <a:buSzTx/>
              <a:buFontTx/>
              <a:buNone/>
              <a:defRPr/>
            </a:pPr>
            <a:r>
              <a:rPr lang="zh-CN"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梳理网格和居委工作站内处置力量和工作职责，将不同队伍和力量根据职责分工和任务清单一一对应，实现处置力量合一。</a:t>
            </a:r>
            <a:r>
              <a:rPr lang="zh-CN" altLang="zh-CN" sz="1400" dirty="0">
                <a:solidFill>
                  <a:schemeClr val="tx1">
                    <a:lumMod val="50000"/>
                    <a:lumOff val="50000"/>
                  </a:schemeClr>
                </a:solidFill>
                <a:latin typeface="微软雅黑" panose="020B0503020204020204" pitchFamily="34" charset="-122"/>
                <a:ea typeface="微软雅黑" panose="020B0503020204020204" pitchFamily="34" charset="-122"/>
              </a:rPr>
              <a:t> </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1123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586740" eaLnBrk="1" fontAlgn="auto" latinLnBrk="0" hangingPunct="1">
              <a:lnSpc>
                <a:spcPct val="100000"/>
              </a:lnSpc>
              <a:spcBef>
                <a:spcPts val="0"/>
              </a:spcBef>
              <a:spcAft>
                <a:spcPts val="0"/>
              </a:spcAft>
              <a:buClrTx/>
              <a:buSzTx/>
              <a:buFontTx/>
              <a:buNone/>
              <a:defRPr/>
            </a:pPr>
            <a:r>
              <a:rPr lang="zh-CN"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将智能发现案件、主动发现案件和被动受理案件等不同发现途径的案件纳入平台，实现多源案件合一</a:t>
            </a:r>
            <a:r>
              <a:rPr lang="zh-CN" altLang="zh-CN" sz="1400" dirty="0">
                <a:solidFill>
                  <a:schemeClr val="tx1">
                    <a:lumMod val="50000"/>
                    <a:lumOff val="50000"/>
                  </a:schemeClr>
                </a:solidFill>
                <a:latin typeface="微软雅黑" panose="020B0503020204020204" pitchFamily="34" charset="-122"/>
                <a:ea typeface="微软雅黑" panose="020B0503020204020204" pitchFamily="34" charset="-122"/>
              </a:rPr>
              <a:t> </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a:p>
            <a:pPr algn="l"/>
            <a:endParaRPr kumimoji="1" lang="zh-CN" altLang="en-US" dirty="0"/>
          </a:p>
        </p:txBody>
      </p:sp>
    </p:spTree>
    <p:extLst>
      <p:ext uri="{BB962C8B-B14F-4D97-AF65-F5344CB8AC3E}">
        <p14:creationId xmlns:p14="http://schemas.microsoft.com/office/powerpoint/2010/main" val="3565327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586740" eaLnBrk="1" fontAlgn="auto" latinLnBrk="0" hangingPunct="1">
              <a:lnSpc>
                <a:spcPct val="100000"/>
              </a:lnSpc>
              <a:spcBef>
                <a:spcPts val="0"/>
              </a:spcBef>
              <a:spcAft>
                <a:spcPts val="0"/>
              </a:spcAft>
              <a:buClrTx/>
              <a:buSzTx/>
              <a:buFontTx/>
              <a:buNone/>
              <a:defRPr/>
            </a:pPr>
            <a:r>
              <a:rPr lang="zh-CN"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打造网格内大、中、小循环处置流程，最终形成大循环协商会商、中循环联勤联动、小循环自治共治的工作运行机制。</a:t>
            </a:r>
            <a:r>
              <a:rPr lang="zh-CN" altLang="zh-CN" sz="1400" dirty="0">
                <a:solidFill>
                  <a:schemeClr val="tx1">
                    <a:lumMod val="50000"/>
                    <a:lumOff val="50000"/>
                  </a:schemeClr>
                </a:solidFill>
                <a:latin typeface="微软雅黑" panose="020B0503020204020204" pitchFamily="34" charset="-122"/>
                <a:ea typeface="微软雅黑" panose="020B0503020204020204" pitchFamily="34" charset="-122"/>
              </a:rPr>
              <a:t> </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8157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586740" eaLnBrk="1" fontAlgn="auto" latinLnBrk="0" hangingPunct="1">
              <a:lnSpc>
                <a:spcPct val="100000"/>
              </a:lnSpc>
              <a:spcBef>
                <a:spcPts val="0"/>
              </a:spcBef>
              <a:spcAft>
                <a:spcPts val="0"/>
              </a:spcAft>
              <a:buClrTx/>
              <a:buSzTx/>
              <a:buFontTx/>
              <a:buNone/>
              <a:defRPr/>
            </a:pPr>
            <a:r>
              <a:rPr lang="zh-CN"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梳理街道内各事件部件类型，形成最细颗粒度标准的事项融合清单，确保涵盖每一类事件</a:t>
            </a:r>
            <a:r>
              <a:rPr lang="zh-CN" altLang="zh-CN" sz="1400" dirty="0">
                <a:solidFill>
                  <a:schemeClr val="tx1">
                    <a:lumMod val="50000"/>
                    <a:lumOff val="50000"/>
                  </a:schemeClr>
                </a:solidFill>
                <a:latin typeface="微软雅黑" panose="020B0503020204020204" pitchFamily="34" charset="-122"/>
                <a:ea typeface="微软雅黑" panose="020B0503020204020204" pitchFamily="34" charset="-122"/>
              </a:rPr>
              <a:t> </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18683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586740" eaLnBrk="1" fontAlgn="auto" latinLnBrk="0" hangingPunct="1">
              <a:lnSpc>
                <a:spcPct val="100000"/>
              </a:lnSpc>
              <a:spcBef>
                <a:spcPts val="0"/>
              </a:spcBef>
              <a:spcAft>
                <a:spcPts val="0"/>
              </a:spcAft>
              <a:buClrTx/>
              <a:buSzTx/>
              <a:buFontTx/>
              <a:buNone/>
              <a:defRPr/>
            </a:pPr>
            <a:r>
              <a:rPr lang="zh-CN"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为多格合一打造一个接单处置末梢，将原来不同途径发现的问题归集至政务微信中，实现作战工具合一，方便现场处置的基层工作人员使用，切实实现基层减负。 </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514812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DC03DE-40DB-2BDA-1CAA-A4702B14360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D3D319B-27AA-F439-E52E-A5FACAD5AC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983138E-1330-3A3B-7BD7-4E51E4DF2161}"/>
              </a:ext>
            </a:extLst>
          </p:cNvPr>
          <p:cNvSpPr>
            <a:spLocks noGrp="1"/>
          </p:cNvSpPr>
          <p:nvPr>
            <p:ph type="dt" sz="half" idx="10"/>
          </p:nvPr>
        </p:nvSpPr>
        <p:spPr/>
        <p:txBody>
          <a:bodyPr/>
          <a:lstStyle/>
          <a:p>
            <a:fld id="{6ECECD52-696F-43AA-B8EF-02D657428647}" type="datetimeFigureOut">
              <a:rPr lang="zh-CN" altLang="en-US" smtClean="0"/>
              <a:t>2023/11/15</a:t>
            </a:fld>
            <a:endParaRPr lang="zh-CN" altLang="en-US"/>
          </a:p>
        </p:txBody>
      </p:sp>
      <p:sp>
        <p:nvSpPr>
          <p:cNvPr id="5" name="页脚占位符 4">
            <a:extLst>
              <a:ext uri="{FF2B5EF4-FFF2-40B4-BE49-F238E27FC236}">
                <a16:creationId xmlns:a16="http://schemas.microsoft.com/office/drawing/2014/main" id="{4D8FF178-CAA0-8FA4-A9F5-5093803945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52004F2-FD52-AD01-3A07-0A3AC41097B9}"/>
              </a:ext>
            </a:extLst>
          </p:cNvPr>
          <p:cNvSpPr>
            <a:spLocks noGrp="1"/>
          </p:cNvSpPr>
          <p:nvPr>
            <p:ph type="sldNum" sz="quarter" idx="12"/>
          </p:nvPr>
        </p:nvSpPr>
        <p:spPr/>
        <p:txBody>
          <a:bodyPr/>
          <a:lstStyle/>
          <a:p>
            <a:fld id="{E6249BB2-8F3A-4127-AE1D-2D805266001D}" type="slidenum">
              <a:rPr lang="zh-CN" altLang="en-US" smtClean="0"/>
              <a:t>‹#›</a:t>
            </a:fld>
            <a:endParaRPr lang="zh-CN" altLang="en-US"/>
          </a:p>
        </p:txBody>
      </p:sp>
    </p:spTree>
    <p:extLst>
      <p:ext uri="{BB962C8B-B14F-4D97-AF65-F5344CB8AC3E}">
        <p14:creationId xmlns:p14="http://schemas.microsoft.com/office/powerpoint/2010/main" val="523300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1576CB-5679-8947-6E85-5BD198392E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8C29C54-2389-B0B2-0954-07E830ACE55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897D407-2280-A123-7F52-844EB2A51C69}"/>
              </a:ext>
            </a:extLst>
          </p:cNvPr>
          <p:cNvSpPr>
            <a:spLocks noGrp="1"/>
          </p:cNvSpPr>
          <p:nvPr>
            <p:ph type="dt" sz="half" idx="10"/>
          </p:nvPr>
        </p:nvSpPr>
        <p:spPr/>
        <p:txBody>
          <a:bodyPr/>
          <a:lstStyle/>
          <a:p>
            <a:fld id="{6ECECD52-696F-43AA-B8EF-02D657428647}" type="datetimeFigureOut">
              <a:rPr lang="zh-CN" altLang="en-US" smtClean="0"/>
              <a:t>2023/11/15</a:t>
            </a:fld>
            <a:endParaRPr lang="zh-CN" altLang="en-US"/>
          </a:p>
        </p:txBody>
      </p:sp>
      <p:sp>
        <p:nvSpPr>
          <p:cNvPr id="5" name="页脚占位符 4">
            <a:extLst>
              <a:ext uri="{FF2B5EF4-FFF2-40B4-BE49-F238E27FC236}">
                <a16:creationId xmlns:a16="http://schemas.microsoft.com/office/drawing/2014/main" id="{34606D3C-5845-7419-5768-12E6F0345A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1BA9A58-78E4-CC83-FFF4-A1789EBD457A}"/>
              </a:ext>
            </a:extLst>
          </p:cNvPr>
          <p:cNvSpPr>
            <a:spLocks noGrp="1"/>
          </p:cNvSpPr>
          <p:nvPr>
            <p:ph type="sldNum" sz="quarter" idx="12"/>
          </p:nvPr>
        </p:nvSpPr>
        <p:spPr/>
        <p:txBody>
          <a:bodyPr/>
          <a:lstStyle/>
          <a:p>
            <a:fld id="{E6249BB2-8F3A-4127-AE1D-2D805266001D}" type="slidenum">
              <a:rPr lang="zh-CN" altLang="en-US" smtClean="0"/>
              <a:t>‹#›</a:t>
            </a:fld>
            <a:endParaRPr lang="zh-CN" altLang="en-US"/>
          </a:p>
        </p:txBody>
      </p:sp>
    </p:spTree>
    <p:extLst>
      <p:ext uri="{BB962C8B-B14F-4D97-AF65-F5344CB8AC3E}">
        <p14:creationId xmlns:p14="http://schemas.microsoft.com/office/powerpoint/2010/main" val="109949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0E21783-A570-3DA2-9DBC-8D3B88FA45D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1179E00-C42F-EC05-37CE-DCA30C7C304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993DD6-5921-3052-2EB3-1C64F441512C}"/>
              </a:ext>
            </a:extLst>
          </p:cNvPr>
          <p:cNvSpPr>
            <a:spLocks noGrp="1"/>
          </p:cNvSpPr>
          <p:nvPr>
            <p:ph type="dt" sz="half" idx="10"/>
          </p:nvPr>
        </p:nvSpPr>
        <p:spPr/>
        <p:txBody>
          <a:bodyPr/>
          <a:lstStyle/>
          <a:p>
            <a:fld id="{6ECECD52-696F-43AA-B8EF-02D657428647}" type="datetimeFigureOut">
              <a:rPr lang="zh-CN" altLang="en-US" smtClean="0"/>
              <a:t>2023/11/15</a:t>
            </a:fld>
            <a:endParaRPr lang="zh-CN" altLang="en-US"/>
          </a:p>
        </p:txBody>
      </p:sp>
      <p:sp>
        <p:nvSpPr>
          <p:cNvPr id="5" name="页脚占位符 4">
            <a:extLst>
              <a:ext uri="{FF2B5EF4-FFF2-40B4-BE49-F238E27FC236}">
                <a16:creationId xmlns:a16="http://schemas.microsoft.com/office/drawing/2014/main" id="{3598FBFD-6143-9C33-316F-F9B2E118A6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BC16537-EDF4-EEE8-7BB2-22724BB566DA}"/>
              </a:ext>
            </a:extLst>
          </p:cNvPr>
          <p:cNvSpPr>
            <a:spLocks noGrp="1"/>
          </p:cNvSpPr>
          <p:nvPr>
            <p:ph type="sldNum" sz="quarter" idx="12"/>
          </p:nvPr>
        </p:nvSpPr>
        <p:spPr/>
        <p:txBody>
          <a:bodyPr/>
          <a:lstStyle/>
          <a:p>
            <a:fld id="{E6249BB2-8F3A-4127-AE1D-2D805266001D}" type="slidenum">
              <a:rPr lang="zh-CN" altLang="en-US" smtClean="0"/>
              <a:t>‹#›</a:t>
            </a:fld>
            <a:endParaRPr lang="zh-CN" altLang="en-US"/>
          </a:p>
        </p:txBody>
      </p:sp>
    </p:spTree>
    <p:extLst>
      <p:ext uri="{BB962C8B-B14F-4D97-AF65-F5344CB8AC3E}">
        <p14:creationId xmlns:p14="http://schemas.microsoft.com/office/powerpoint/2010/main" val="3545334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9" name="椭圆 8"/>
          <p:cNvSpPr/>
          <p:nvPr userDrawn="1"/>
        </p:nvSpPr>
        <p:spPr>
          <a:xfrm>
            <a:off x="356062" y="300593"/>
            <a:ext cx="766208" cy="766208"/>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nvGrpSpPr>
          <p:cNvPr id="10" name="组合 9"/>
          <p:cNvGrpSpPr/>
          <p:nvPr userDrawn="1"/>
        </p:nvGrpSpPr>
        <p:grpSpPr>
          <a:xfrm>
            <a:off x="744435" y="897057"/>
            <a:ext cx="1329881" cy="69375"/>
            <a:chOff x="596265" y="817561"/>
            <a:chExt cx="961548" cy="45719"/>
          </a:xfrm>
          <a:solidFill>
            <a:schemeClr val="accent1">
              <a:lumMod val="75000"/>
            </a:schemeClr>
          </a:solidFill>
        </p:grpSpPr>
        <p:sp>
          <p:nvSpPr>
            <p:cNvPr id="11" name="椭圆 10"/>
            <p:cNvSpPr/>
            <p:nvPr userDrawn="1"/>
          </p:nvSpPr>
          <p:spPr>
            <a:xfrm>
              <a:off x="1512094" y="817561"/>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nvGrpSpPr>
            <p:cNvPr id="12" name="组合 11"/>
            <p:cNvGrpSpPr/>
            <p:nvPr userDrawn="1"/>
          </p:nvGrpSpPr>
          <p:grpSpPr>
            <a:xfrm>
              <a:off x="596265" y="817561"/>
              <a:ext cx="862488" cy="45719"/>
              <a:chOff x="596265" y="817561"/>
              <a:chExt cx="862488" cy="45719"/>
            </a:xfrm>
            <a:grpFill/>
          </p:grpSpPr>
          <p:sp>
            <p:nvSpPr>
              <p:cNvPr id="13" name="圆角矩形 12"/>
              <p:cNvSpPr/>
              <p:nvPr userDrawn="1"/>
            </p:nvSpPr>
            <p:spPr>
              <a:xfrm>
                <a:off x="619125" y="817561"/>
                <a:ext cx="814388" cy="4571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14" name="椭圆 13"/>
              <p:cNvSpPr/>
              <p:nvPr userDrawn="1"/>
            </p:nvSpPr>
            <p:spPr>
              <a:xfrm>
                <a:off x="596265" y="817561"/>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15" name="椭圆 14"/>
              <p:cNvSpPr/>
              <p:nvPr userDrawn="1"/>
            </p:nvSpPr>
            <p:spPr>
              <a:xfrm>
                <a:off x="1413034" y="817561"/>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grpSp>
    </p:spTree>
    <p:extLst>
      <p:ext uri="{BB962C8B-B14F-4D97-AF65-F5344CB8AC3E}">
        <p14:creationId xmlns:p14="http://schemas.microsoft.com/office/powerpoint/2010/main" val="254029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6008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16" name="椭圆 15"/>
          <p:cNvSpPr/>
          <p:nvPr userDrawn="1"/>
        </p:nvSpPr>
        <p:spPr>
          <a:xfrm>
            <a:off x="346363" y="296386"/>
            <a:ext cx="540000" cy="540000"/>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grpSp>
        <p:nvGrpSpPr>
          <p:cNvPr id="15" name="组合 14"/>
          <p:cNvGrpSpPr/>
          <p:nvPr userDrawn="1"/>
        </p:nvGrpSpPr>
        <p:grpSpPr>
          <a:xfrm>
            <a:off x="620077" y="716757"/>
            <a:ext cx="937260" cy="48893"/>
            <a:chOff x="596265" y="817561"/>
            <a:chExt cx="961548" cy="45719"/>
          </a:xfrm>
        </p:grpSpPr>
        <p:sp>
          <p:nvSpPr>
            <p:cNvPr id="11" name="椭圆 10"/>
            <p:cNvSpPr/>
            <p:nvPr userDrawn="1"/>
          </p:nvSpPr>
          <p:spPr>
            <a:xfrm>
              <a:off x="1512094" y="817561"/>
              <a:ext cx="45719" cy="45719"/>
            </a:xfrm>
            <a:prstGeom prst="ellipse">
              <a:avLst/>
            </a:prstGeom>
            <a:solidFill>
              <a:srgbClr val="18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grpSp>
          <p:nvGrpSpPr>
            <p:cNvPr id="14" name="组合 13"/>
            <p:cNvGrpSpPr/>
            <p:nvPr userDrawn="1"/>
          </p:nvGrpSpPr>
          <p:grpSpPr>
            <a:xfrm>
              <a:off x="596265" y="817561"/>
              <a:ext cx="862488" cy="45719"/>
              <a:chOff x="596265" y="817561"/>
              <a:chExt cx="862488" cy="45719"/>
            </a:xfrm>
          </p:grpSpPr>
          <p:sp>
            <p:nvSpPr>
              <p:cNvPr id="9" name="圆角矩形 8"/>
              <p:cNvSpPr/>
              <p:nvPr userDrawn="1"/>
            </p:nvSpPr>
            <p:spPr>
              <a:xfrm>
                <a:off x="619125" y="817561"/>
                <a:ext cx="814388" cy="45719"/>
              </a:xfrm>
              <a:prstGeom prst="roundRect">
                <a:avLst/>
              </a:prstGeom>
              <a:solidFill>
                <a:srgbClr val="18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12" name="椭圆 11"/>
              <p:cNvSpPr/>
              <p:nvPr userDrawn="1"/>
            </p:nvSpPr>
            <p:spPr>
              <a:xfrm>
                <a:off x="596265" y="817561"/>
                <a:ext cx="45719" cy="45719"/>
              </a:xfrm>
              <a:prstGeom prst="ellipse">
                <a:avLst/>
              </a:prstGeom>
              <a:solidFill>
                <a:srgbClr val="18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13" name="椭圆 12"/>
              <p:cNvSpPr/>
              <p:nvPr userDrawn="1"/>
            </p:nvSpPr>
            <p:spPr>
              <a:xfrm>
                <a:off x="1413034" y="817561"/>
                <a:ext cx="45719" cy="45719"/>
              </a:xfrm>
              <a:prstGeom prst="ellipse">
                <a:avLst/>
              </a:prstGeom>
              <a:solidFill>
                <a:srgbClr val="18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grpSp>
      </p:grpSp>
      <p:pic>
        <p:nvPicPr>
          <p:cNvPr id="2" name="图片 1"/>
          <p:cNvPicPr>
            <a:picLocks noChangeAspect="1"/>
          </p:cNvPicPr>
          <p:nvPr userDrawn="1"/>
        </p:nvPicPr>
        <p:blipFill rotWithShape="1">
          <a:blip r:embed="rId2" cstate="screen">
            <a:alphaModFix amt="70000"/>
            <a:biLevel thresh="25000"/>
          </a:blip>
          <a:srcRect/>
          <a:stretch>
            <a:fillRect/>
          </a:stretch>
        </p:blipFill>
        <p:spPr>
          <a:xfrm>
            <a:off x="7844155" y="296545"/>
            <a:ext cx="2334260" cy="360045"/>
          </a:xfrm>
          <a:prstGeom prst="rect">
            <a:avLst/>
          </a:prstGeom>
          <a:ln>
            <a:solidFill>
              <a:srgbClr val="000000">
                <a:alpha val="0"/>
              </a:srgbClr>
            </a:solidFill>
          </a:ln>
        </p:spPr>
      </p:pic>
      <p:pic>
        <p:nvPicPr>
          <p:cNvPr id="4" name="图片 3" descr="水印1"/>
          <p:cNvPicPr>
            <a:picLocks noChangeAspect="1"/>
          </p:cNvPicPr>
          <p:nvPr userDrawn="1"/>
        </p:nvPicPr>
        <p:blipFill>
          <a:blip r:embed="rId3"/>
          <a:stretch>
            <a:fillRect/>
          </a:stretch>
        </p:blipFill>
        <p:spPr>
          <a:xfrm>
            <a:off x="10884535" y="145415"/>
            <a:ext cx="1191472" cy="288000"/>
          </a:xfrm>
          <a:prstGeom prst="rect">
            <a:avLst/>
          </a:prstGeom>
        </p:spPr>
      </p:pic>
    </p:spTree>
    <p:extLst>
      <p:ext uri="{BB962C8B-B14F-4D97-AF65-F5344CB8AC3E}">
        <p14:creationId xmlns:p14="http://schemas.microsoft.com/office/powerpoint/2010/main" val="495547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876B68-4FA6-7892-63AB-1832E105AD3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72E128-9B55-F83D-86A5-BC8AAD6B448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0A2F3B-150C-751A-ED16-36FFD648F04B}"/>
              </a:ext>
            </a:extLst>
          </p:cNvPr>
          <p:cNvSpPr>
            <a:spLocks noGrp="1"/>
          </p:cNvSpPr>
          <p:nvPr>
            <p:ph type="dt" sz="half" idx="10"/>
          </p:nvPr>
        </p:nvSpPr>
        <p:spPr/>
        <p:txBody>
          <a:bodyPr/>
          <a:lstStyle/>
          <a:p>
            <a:fld id="{6ECECD52-696F-43AA-B8EF-02D657428647}" type="datetimeFigureOut">
              <a:rPr lang="zh-CN" altLang="en-US" smtClean="0"/>
              <a:t>2023/11/15</a:t>
            </a:fld>
            <a:endParaRPr lang="zh-CN" altLang="en-US"/>
          </a:p>
        </p:txBody>
      </p:sp>
      <p:sp>
        <p:nvSpPr>
          <p:cNvPr id="5" name="页脚占位符 4">
            <a:extLst>
              <a:ext uri="{FF2B5EF4-FFF2-40B4-BE49-F238E27FC236}">
                <a16:creationId xmlns:a16="http://schemas.microsoft.com/office/drawing/2014/main" id="{D04ABB3C-57D0-3A00-65E5-8E617598CB9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FB00AD9-3658-2221-A80F-EA7CFFA34781}"/>
              </a:ext>
            </a:extLst>
          </p:cNvPr>
          <p:cNvSpPr>
            <a:spLocks noGrp="1"/>
          </p:cNvSpPr>
          <p:nvPr>
            <p:ph type="sldNum" sz="quarter" idx="12"/>
          </p:nvPr>
        </p:nvSpPr>
        <p:spPr/>
        <p:txBody>
          <a:bodyPr/>
          <a:lstStyle/>
          <a:p>
            <a:fld id="{E6249BB2-8F3A-4127-AE1D-2D805266001D}" type="slidenum">
              <a:rPr lang="zh-CN" altLang="en-US" smtClean="0"/>
              <a:t>‹#›</a:t>
            </a:fld>
            <a:endParaRPr lang="zh-CN" altLang="en-US"/>
          </a:p>
        </p:txBody>
      </p:sp>
    </p:spTree>
    <p:extLst>
      <p:ext uri="{BB962C8B-B14F-4D97-AF65-F5344CB8AC3E}">
        <p14:creationId xmlns:p14="http://schemas.microsoft.com/office/powerpoint/2010/main" val="1712495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1E7F18-EF8A-3F9A-C2B4-523DD38FE40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EDC356C-9386-D367-2CA9-A2852F3B33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7622F0-A77E-2623-F506-54BB62DA8896}"/>
              </a:ext>
            </a:extLst>
          </p:cNvPr>
          <p:cNvSpPr>
            <a:spLocks noGrp="1"/>
          </p:cNvSpPr>
          <p:nvPr>
            <p:ph type="dt" sz="half" idx="10"/>
          </p:nvPr>
        </p:nvSpPr>
        <p:spPr/>
        <p:txBody>
          <a:bodyPr/>
          <a:lstStyle/>
          <a:p>
            <a:fld id="{6ECECD52-696F-43AA-B8EF-02D657428647}" type="datetimeFigureOut">
              <a:rPr lang="zh-CN" altLang="en-US" smtClean="0"/>
              <a:t>2023/11/15</a:t>
            </a:fld>
            <a:endParaRPr lang="zh-CN" altLang="en-US"/>
          </a:p>
        </p:txBody>
      </p:sp>
      <p:sp>
        <p:nvSpPr>
          <p:cNvPr id="5" name="页脚占位符 4">
            <a:extLst>
              <a:ext uri="{FF2B5EF4-FFF2-40B4-BE49-F238E27FC236}">
                <a16:creationId xmlns:a16="http://schemas.microsoft.com/office/drawing/2014/main" id="{846A4088-4CBA-BB88-0667-53C13587B29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5456B71-02C0-E083-FD8D-B59C5A7C1661}"/>
              </a:ext>
            </a:extLst>
          </p:cNvPr>
          <p:cNvSpPr>
            <a:spLocks noGrp="1"/>
          </p:cNvSpPr>
          <p:nvPr>
            <p:ph type="sldNum" sz="quarter" idx="12"/>
          </p:nvPr>
        </p:nvSpPr>
        <p:spPr/>
        <p:txBody>
          <a:bodyPr/>
          <a:lstStyle/>
          <a:p>
            <a:fld id="{E6249BB2-8F3A-4127-AE1D-2D805266001D}" type="slidenum">
              <a:rPr lang="zh-CN" altLang="en-US" smtClean="0"/>
              <a:t>‹#›</a:t>
            </a:fld>
            <a:endParaRPr lang="zh-CN" altLang="en-US"/>
          </a:p>
        </p:txBody>
      </p:sp>
    </p:spTree>
    <p:extLst>
      <p:ext uri="{BB962C8B-B14F-4D97-AF65-F5344CB8AC3E}">
        <p14:creationId xmlns:p14="http://schemas.microsoft.com/office/powerpoint/2010/main" val="97607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572AE1-4374-FCA4-E93F-1F18E3016BB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568D222-E7CF-0E08-2CC4-5151B954498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76E2B36-8B70-1727-BF40-4B9DAC952F9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06FF94A-24A4-EEB4-524D-47EB65B818E9}"/>
              </a:ext>
            </a:extLst>
          </p:cNvPr>
          <p:cNvSpPr>
            <a:spLocks noGrp="1"/>
          </p:cNvSpPr>
          <p:nvPr>
            <p:ph type="dt" sz="half" idx="10"/>
          </p:nvPr>
        </p:nvSpPr>
        <p:spPr/>
        <p:txBody>
          <a:bodyPr/>
          <a:lstStyle/>
          <a:p>
            <a:fld id="{6ECECD52-696F-43AA-B8EF-02D657428647}" type="datetimeFigureOut">
              <a:rPr lang="zh-CN" altLang="en-US" smtClean="0"/>
              <a:t>2023/11/15</a:t>
            </a:fld>
            <a:endParaRPr lang="zh-CN" altLang="en-US"/>
          </a:p>
        </p:txBody>
      </p:sp>
      <p:sp>
        <p:nvSpPr>
          <p:cNvPr id="6" name="页脚占位符 5">
            <a:extLst>
              <a:ext uri="{FF2B5EF4-FFF2-40B4-BE49-F238E27FC236}">
                <a16:creationId xmlns:a16="http://schemas.microsoft.com/office/drawing/2014/main" id="{019C7BAF-CDAF-0A0A-2D9A-E5C3B03B24E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6267CED-EF00-ACB5-5C1A-231C119089FE}"/>
              </a:ext>
            </a:extLst>
          </p:cNvPr>
          <p:cNvSpPr>
            <a:spLocks noGrp="1"/>
          </p:cNvSpPr>
          <p:nvPr>
            <p:ph type="sldNum" sz="quarter" idx="12"/>
          </p:nvPr>
        </p:nvSpPr>
        <p:spPr/>
        <p:txBody>
          <a:bodyPr/>
          <a:lstStyle/>
          <a:p>
            <a:fld id="{E6249BB2-8F3A-4127-AE1D-2D805266001D}" type="slidenum">
              <a:rPr lang="zh-CN" altLang="en-US" smtClean="0"/>
              <a:t>‹#›</a:t>
            </a:fld>
            <a:endParaRPr lang="zh-CN" altLang="en-US"/>
          </a:p>
        </p:txBody>
      </p:sp>
    </p:spTree>
    <p:extLst>
      <p:ext uri="{BB962C8B-B14F-4D97-AF65-F5344CB8AC3E}">
        <p14:creationId xmlns:p14="http://schemas.microsoft.com/office/powerpoint/2010/main" val="4027560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687C16-A76D-D92C-76EE-86CB35BB727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D0B8127-7512-8D35-0833-08B9AEE4ED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334A6D8-7280-6FF1-45F5-5AEE4338500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61CB473-3EAE-15E8-AF32-F5A185A0B5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A1DA58B-FA55-25D9-3EFC-B96797324A1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08FAD87-0B38-2722-4880-CA3B6264499E}"/>
              </a:ext>
            </a:extLst>
          </p:cNvPr>
          <p:cNvSpPr>
            <a:spLocks noGrp="1"/>
          </p:cNvSpPr>
          <p:nvPr>
            <p:ph type="dt" sz="half" idx="10"/>
          </p:nvPr>
        </p:nvSpPr>
        <p:spPr/>
        <p:txBody>
          <a:bodyPr/>
          <a:lstStyle/>
          <a:p>
            <a:fld id="{6ECECD52-696F-43AA-B8EF-02D657428647}" type="datetimeFigureOut">
              <a:rPr lang="zh-CN" altLang="en-US" smtClean="0"/>
              <a:t>2023/11/15</a:t>
            </a:fld>
            <a:endParaRPr lang="zh-CN" altLang="en-US"/>
          </a:p>
        </p:txBody>
      </p:sp>
      <p:sp>
        <p:nvSpPr>
          <p:cNvPr id="8" name="页脚占位符 7">
            <a:extLst>
              <a:ext uri="{FF2B5EF4-FFF2-40B4-BE49-F238E27FC236}">
                <a16:creationId xmlns:a16="http://schemas.microsoft.com/office/drawing/2014/main" id="{5163B497-9FEC-50D0-3A03-8FFCAB34897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AC92297-51D0-E830-3EE9-2391726EFE20}"/>
              </a:ext>
            </a:extLst>
          </p:cNvPr>
          <p:cNvSpPr>
            <a:spLocks noGrp="1"/>
          </p:cNvSpPr>
          <p:nvPr>
            <p:ph type="sldNum" sz="quarter" idx="12"/>
          </p:nvPr>
        </p:nvSpPr>
        <p:spPr/>
        <p:txBody>
          <a:bodyPr/>
          <a:lstStyle/>
          <a:p>
            <a:fld id="{E6249BB2-8F3A-4127-AE1D-2D805266001D}" type="slidenum">
              <a:rPr lang="zh-CN" altLang="en-US" smtClean="0"/>
              <a:t>‹#›</a:t>
            </a:fld>
            <a:endParaRPr lang="zh-CN" altLang="en-US"/>
          </a:p>
        </p:txBody>
      </p:sp>
    </p:spTree>
    <p:extLst>
      <p:ext uri="{BB962C8B-B14F-4D97-AF65-F5344CB8AC3E}">
        <p14:creationId xmlns:p14="http://schemas.microsoft.com/office/powerpoint/2010/main" val="3551943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548537-53E2-13B5-B5FD-6AD203410D4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9F013F3-9E93-26A1-1093-8BC472E4DF1F}"/>
              </a:ext>
            </a:extLst>
          </p:cNvPr>
          <p:cNvSpPr>
            <a:spLocks noGrp="1"/>
          </p:cNvSpPr>
          <p:nvPr>
            <p:ph type="dt" sz="half" idx="10"/>
          </p:nvPr>
        </p:nvSpPr>
        <p:spPr/>
        <p:txBody>
          <a:bodyPr/>
          <a:lstStyle/>
          <a:p>
            <a:fld id="{6ECECD52-696F-43AA-B8EF-02D657428647}" type="datetimeFigureOut">
              <a:rPr lang="zh-CN" altLang="en-US" smtClean="0"/>
              <a:t>2023/11/15</a:t>
            </a:fld>
            <a:endParaRPr lang="zh-CN" altLang="en-US"/>
          </a:p>
        </p:txBody>
      </p:sp>
      <p:sp>
        <p:nvSpPr>
          <p:cNvPr id="4" name="页脚占位符 3">
            <a:extLst>
              <a:ext uri="{FF2B5EF4-FFF2-40B4-BE49-F238E27FC236}">
                <a16:creationId xmlns:a16="http://schemas.microsoft.com/office/drawing/2014/main" id="{3E9F1360-E733-7A78-467C-397F44965DD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5A2CE08-A2F9-B571-D8A3-69409521C35F}"/>
              </a:ext>
            </a:extLst>
          </p:cNvPr>
          <p:cNvSpPr>
            <a:spLocks noGrp="1"/>
          </p:cNvSpPr>
          <p:nvPr>
            <p:ph type="sldNum" sz="quarter" idx="12"/>
          </p:nvPr>
        </p:nvSpPr>
        <p:spPr/>
        <p:txBody>
          <a:bodyPr/>
          <a:lstStyle/>
          <a:p>
            <a:fld id="{E6249BB2-8F3A-4127-AE1D-2D805266001D}" type="slidenum">
              <a:rPr lang="zh-CN" altLang="en-US" smtClean="0"/>
              <a:t>‹#›</a:t>
            </a:fld>
            <a:endParaRPr lang="zh-CN" altLang="en-US"/>
          </a:p>
        </p:txBody>
      </p:sp>
    </p:spTree>
    <p:extLst>
      <p:ext uri="{BB962C8B-B14F-4D97-AF65-F5344CB8AC3E}">
        <p14:creationId xmlns:p14="http://schemas.microsoft.com/office/powerpoint/2010/main" val="2716699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081B8AF-66A1-0BF2-A75E-6BD3A2031A74}"/>
              </a:ext>
            </a:extLst>
          </p:cNvPr>
          <p:cNvSpPr>
            <a:spLocks noGrp="1"/>
          </p:cNvSpPr>
          <p:nvPr>
            <p:ph type="dt" sz="half" idx="10"/>
          </p:nvPr>
        </p:nvSpPr>
        <p:spPr/>
        <p:txBody>
          <a:bodyPr/>
          <a:lstStyle/>
          <a:p>
            <a:fld id="{6ECECD52-696F-43AA-B8EF-02D657428647}" type="datetimeFigureOut">
              <a:rPr lang="zh-CN" altLang="en-US" smtClean="0"/>
              <a:t>2023/11/15</a:t>
            </a:fld>
            <a:endParaRPr lang="zh-CN" altLang="en-US"/>
          </a:p>
        </p:txBody>
      </p:sp>
      <p:sp>
        <p:nvSpPr>
          <p:cNvPr id="3" name="页脚占位符 2">
            <a:extLst>
              <a:ext uri="{FF2B5EF4-FFF2-40B4-BE49-F238E27FC236}">
                <a16:creationId xmlns:a16="http://schemas.microsoft.com/office/drawing/2014/main" id="{2987274E-B2AD-FA78-B4F4-DE74F845B97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82CC7C2-AEB4-AC02-B52C-679757727F0F}"/>
              </a:ext>
            </a:extLst>
          </p:cNvPr>
          <p:cNvSpPr>
            <a:spLocks noGrp="1"/>
          </p:cNvSpPr>
          <p:nvPr>
            <p:ph type="sldNum" sz="quarter" idx="12"/>
          </p:nvPr>
        </p:nvSpPr>
        <p:spPr/>
        <p:txBody>
          <a:bodyPr/>
          <a:lstStyle/>
          <a:p>
            <a:fld id="{E6249BB2-8F3A-4127-AE1D-2D805266001D}" type="slidenum">
              <a:rPr lang="zh-CN" altLang="en-US" smtClean="0"/>
              <a:t>‹#›</a:t>
            </a:fld>
            <a:endParaRPr lang="zh-CN" altLang="en-US"/>
          </a:p>
        </p:txBody>
      </p:sp>
    </p:spTree>
    <p:extLst>
      <p:ext uri="{BB962C8B-B14F-4D97-AF65-F5344CB8AC3E}">
        <p14:creationId xmlns:p14="http://schemas.microsoft.com/office/powerpoint/2010/main" val="1708462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B54471-3102-BBA1-F0DD-261DED00DAB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E93653-B289-875C-8944-6C73582FDB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DD599CE-36B9-8FF8-89AB-CFE970B960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A3D052-E12E-7614-7875-D105649FA0E0}"/>
              </a:ext>
            </a:extLst>
          </p:cNvPr>
          <p:cNvSpPr>
            <a:spLocks noGrp="1"/>
          </p:cNvSpPr>
          <p:nvPr>
            <p:ph type="dt" sz="half" idx="10"/>
          </p:nvPr>
        </p:nvSpPr>
        <p:spPr/>
        <p:txBody>
          <a:bodyPr/>
          <a:lstStyle/>
          <a:p>
            <a:fld id="{6ECECD52-696F-43AA-B8EF-02D657428647}" type="datetimeFigureOut">
              <a:rPr lang="zh-CN" altLang="en-US" smtClean="0"/>
              <a:t>2023/11/15</a:t>
            </a:fld>
            <a:endParaRPr lang="zh-CN" altLang="en-US"/>
          </a:p>
        </p:txBody>
      </p:sp>
      <p:sp>
        <p:nvSpPr>
          <p:cNvPr id="6" name="页脚占位符 5">
            <a:extLst>
              <a:ext uri="{FF2B5EF4-FFF2-40B4-BE49-F238E27FC236}">
                <a16:creationId xmlns:a16="http://schemas.microsoft.com/office/drawing/2014/main" id="{C4AF93DC-9E0C-23D6-D75B-9AB097D4243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F22252-9366-BE4C-20DB-C81108D3F226}"/>
              </a:ext>
            </a:extLst>
          </p:cNvPr>
          <p:cNvSpPr>
            <a:spLocks noGrp="1"/>
          </p:cNvSpPr>
          <p:nvPr>
            <p:ph type="sldNum" sz="quarter" idx="12"/>
          </p:nvPr>
        </p:nvSpPr>
        <p:spPr/>
        <p:txBody>
          <a:bodyPr/>
          <a:lstStyle/>
          <a:p>
            <a:fld id="{E6249BB2-8F3A-4127-AE1D-2D805266001D}" type="slidenum">
              <a:rPr lang="zh-CN" altLang="en-US" smtClean="0"/>
              <a:t>‹#›</a:t>
            </a:fld>
            <a:endParaRPr lang="zh-CN" altLang="en-US"/>
          </a:p>
        </p:txBody>
      </p:sp>
    </p:spTree>
    <p:extLst>
      <p:ext uri="{BB962C8B-B14F-4D97-AF65-F5344CB8AC3E}">
        <p14:creationId xmlns:p14="http://schemas.microsoft.com/office/powerpoint/2010/main" val="1858820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3101A5-5AB9-1982-4764-B0B1F85D1B6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24DB804-3EC1-A774-7F57-3656262A27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C70582C-3552-5CE1-CCD9-8B63389CEF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D2E7FAF-6486-E3FA-B528-603C132631A6}"/>
              </a:ext>
            </a:extLst>
          </p:cNvPr>
          <p:cNvSpPr>
            <a:spLocks noGrp="1"/>
          </p:cNvSpPr>
          <p:nvPr>
            <p:ph type="dt" sz="half" idx="10"/>
          </p:nvPr>
        </p:nvSpPr>
        <p:spPr/>
        <p:txBody>
          <a:bodyPr/>
          <a:lstStyle/>
          <a:p>
            <a:fld id="{6ECECD52-696F-43AA-B8EF-02D657428647}" type="datetimeFigureOut">
              <a:rPr lang="zh-CN" altLang="en-US" smtClean="0"/>
              <a:t>2023/11/15</a:t>
            </a:fld>
            <a:endParaRPr lang="zh-CN" altLang="en-US"/>
          </a:p>
        </p:txBody>
      </p:sp>
      <p:sp>
        <p:nvSpPr>
          <p:cNvPr id="6" name="页脚占位符 5">
            <a:extLst>
              <a:ext uri="{FF2B5EF4-FFF2-40B4-BE49-F238E27FC236}">
                <a16:creationId xmlns:a16="http://schemas.microsoft.com/office/drawing/2014/main" id="{94CE8A91-F209-58D5-8A13-D4D5F217164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14487A3-E100-3BDE-C92F-504BBD04F438}"/>
              </a:ext>
            </a:extLst>
          </p:cNvPr>
          <p:cNvSpPr>
            <a:spLocks noGrp="1"/>
          </p:cNvSpPr>
          <p:nvPr>
            <p:ph type="sldNum" sz="quarter" idx="12"/>
          </p:nvPr>
        </p:nvSpPr>
        <p:spPr/>
        <p:txBody>
          <a:bodyPr/>
          <a:lstStyle/>
          <a:p>
            <a:fld id="{E6249BB2-8F3A-4127-AE1D-2D805266001D}" type="slidenum">
              <a:rPr lang="zh-CN" altLang="en-US" smtClean="0"/>
              <a:t>‹#›</a:t>
            </a:fld>
            <a:endParaRPr lang="zh-CN" altLang="en-US"/>
          </a:p>
        </p:txBody>
      </p:sp>
    </p:spTree>
    <p:extLst>
      <p:ext uri="{BB962C8B-B14F-4D97-AF65-F5344CB8AC3E}">
        <p14:creationId xmlns:p14="http://schemas.microsoft.com/office/powerpoint/2010/main" val="315389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752FFC0-BAE8-3F4B-C7D8-36C3B74504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DAE4E6-9EFE-85A6-6EE9-177C3C914A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183E5E6-15C3-93D2-CBAE-8494BAE97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CECD52-696F-43AA-B8EF-02D657428647}" type="datetimeFigureOut">
              <a:rPr lang="zh-CN" altLang="en-US" smtClean="0"/>
              <a:t>2023/11/15</a:t>
            </a:fld>
            <a:endParaRPr lang="zh-CN" altLang="en-US"/>
          </a:p>
        </p:txBody>
      </p:sp>
      <p:sp>
        <p:nvSpPr>
          <p:cNvPr id="5" name="页脚占位符 4">
            <a:extLst>
              <a:ext uri="{FF2B5EF4-FFF2-40B4-BE49-F238E27FC236}">
                <a16:creationId xmlns:a16="http://schemas.microsoft.com/office/drawing/2014/main" id="{FB7D4471-0FA0-0904-44C7-E706BAED3B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A0BE59A-1E85-5218-B3C4-42F2CADC9D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49BB2-8F3A-4127-AE1D-2D805266001D}" type="slidenum">
              <a:rPr lang="zh-CN" altLang="en-US" smtClean="0"/>
              <a:t>‹#›</a:t>
            </a:fld>
            <a:endParaRPr lang="zh-CN" altLang="en-US"/>
          </a:p>
        </p:txBody>
      </p:sp>
    </p:spTree>
    <p:extLst>
      <p:ext uri="{BB962C8B-B14F-4D97-AF65-F5344CB8AC3E}">
        <p14:creationId xmlns:p14="http://schemas.microsoft.com/office/powerpoint/2010/main" val="1142930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3.sv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32AD63-DBB1-2C6B-6BA0-CDAFE43DF9BA}"/>
              </a:ext>
            </a:extLst>
          </p:cNvPr>
          <p:cNvSpPr>
            <a:spLocks noGrp="1"/>
          </p:cNvSpPr>
          <p:nvPr>
            <p:ph type="ctrTitle"/>
          </p:nvPr>
        </p:nvSpPr>
        <p:spPr/>
        <p:txBody>
          <a:bodyPr/>
          <a:lstStyle/>
          <a:p>
            <a:r>
              <a:rPr lang="zh-CN" altLang="en-US" dirty="0"/>
              <a:t>上海市“一网统管”建设</a:t>
            </a:r>
          </a:p>
        </p:txBody>
      </p:sp>
      <p:sp>
        <p:nvSpPr>
          <p:cNvPr id="3" name="副标题 2">
            <a:extLst>
              <a:ext uri="{FF2B5EF4-FFF2-40B4-BE49-F238E27FC236}">
                <a16:creationId xmlns:a16="http://schemas.microsoft.com/office/drawing/2014/main" id="{ECAD10A7-F414-E6D0-1ABC-57508632ECCF}"/>
              </a:ext>
            </a:extLst>
          </p:cNvPr>
          <p:cNvSpPr>
            <a:spLocks noGrp="1"/>
          </p:cNvSpPr>
          <p:nvPr>
            <p:ph type="subTitle" idx="1"/>
          </p:nvPr>
        </p:nvSpPr>
        <p:spPr/>
        <p:txBody>
          <a:bodyPr/>
          <a:lstStyle/>
          <a:p>
            <a:endParaRPr lang="zh-CN" altLang="en-US"/>
          </a:p>
        </p:txBody>
      </p:sp>
    </p:spTree>
    <p:extLst>
      <p:ext uri="{BB962C8B-B14F-4D97-AF65-F5344CB8AC3E}">
        <p14:creationId xmlns:p14="http://schemas.microsoft.com/office/powerpoint/2010/main" val="1723768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60179" y="515008"/>
            <a:ext cx="8316693" cy="461665"/>
          </a:xfrm>
          <a:prstGeom prst="rect">
            <a:avLst/>
          </a:prstGeom>
        </p:spPr>
        <p:txBody>
          <a:bodyPr wrap="square">
            <a:spAutoFit/>
          </a:bodyPr>
          <a:lstStyle/>
          <a:p>
            <a:pPr defTabSz="914400"/>
            <a:r>
              <a:rPr lang="zh-CN" altLang="en-US" sz="2400" b="1" dirty="0">
                <a:solidFill>
                  <a:srgbClr val="4472C4">
                    <a:lumMod val="50000"/>
                  </a:srgbClr>
                </a:solidFill>
                <a:latin typeface="微软雅黑" panose="020B0503020204020204" pitchFamily="34" charset="-122"/>
                <a:ea typeface="微软雅黑" panose="020B0503020204020204" pitchFamily="34" charset="-122"/>
              </a:rPr>
              <a:t>数字化城市底座</a:t>
            </a:r>
          </a:p>
        </p:txBody>
      </p:sp>
      <p:grpSp>
        <p:nvGrpSpPr>
          <p:cNvPr id="5" name="组合 4">
            <a:extLst>
              <a:ext uri="{FF2B5EF4-FFF2-40B4-BE49-F238E27FC236}">
                <a16:creationId xmlns:a16="http://schemas.microsoft.com/office/drawing/2014/main" id="{9E15D122-5C2D-47C5-8CEC-502D84B2431D}"/>
              </a:ext>
            </a:extLst>
          </p:cNvPr>
          <p:cNvGrpSpPr/>
          <p:nvPr/>
        </p:nvGrpSpPr>
        <p:grpSpPr>
          <a:xfrm>
            <a:off x="560179" y="1645028"/>
            <a:ext cx="4790302" cy="4540022"/>
            <a:chOff x="917145" y="1802970"/>
            <a:chExt cx="4790302" cy="4540022"/>
          </a:xfrm>
        </p:grpSpPr>
        <p:pic>
          <p:nvPicPr>
            <p:cNvPr id="23" name="图片 22">
              <a:extLst>
                <a:ext uri="{FF2B5EF4-FFF2-40B4-BE49-F238E27FC236}">
                  <a16:creationId xmlns:a16="http://schemas.microsoft.com/office/drawing/2014/main" id="{9179DD57-55C8-4F73-93D9-A219BD0B64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17145" y="1819264"/>
              <a:ext cx="2392992" cy="1792800"/>
            </a:xfrm>
            <a:prstGeom prst="rect">
              <a:avLst/>
            </a:prstGeom>
            <a:ln>
              <a:solidFill>
                <a:schemeClr val="bg1"/>
              </a:solidFill>
            </a:ln>
          </p:spPr>
        </p:pic>
        <p:pic>
          <p:nvPicPr>
            <p:cNvPr id="24" name="图片 23">
              <a:extLst>
                <a:ext uri="{FF2B5EF4-FFF2-40B4-BE49-F238E27FC236}">
                  <a16:creationId xmlns:a16="http://schemas.microsoft.com/office/drawing/2014/main" id="{EA3AB41F-76FD-4F3D-BEDC-3256FC726064}"/>
                </a:ext>
              </a:extLst>
            </p:cNvPr>
            <p:cNvPicPr>
              <a:picLocks/>
            </p:cNvPicPr>
            <p:nvPr/>
          </p:nvPicPr>
          <p:blipFill rotWithShape="1">
            <a:blip r:embed="rId3" cstate="print">
              <a:extLst>
                <a:ext uri="{28A0092B-C50C-407E-A947-70E740481C1C}">
                  <a14:useLocalDpi xmlns:a14="http://schemas.microsoft.com/office/drawing/2010/main" val="0"/>
                </a:ext>
              </a:extLst>
            </a:blip>
            <a:srcRect/>
            <a:stretch/>
          </p:blipFill>
          <p:spPr>
            <a:xfrm>
              <a:off x="3340865" y="1823640"/>
              <a:ext cx="2366582" cy="1788424"/>
            </a:xfrm>
            <a:prstGeom prst="rect">
              <a:avLst/>
            </a:prstGeom>
            <a:ln>
              <a:solidFill>
                <a:schemeClr val="bg1"/>
              </a:solidFill>
            </a:ln>
          </p:spPr>
        </p:pic>
        <p:pic>
          <p:nvPicPr>
            <p:cNvPr id="25" name="图片 24">
              <a:extLst>
                <a:ext uri="{FF2B5EF4-FFF2-40B4-BE49-F238E27FC236}">
                  <a16:creationId xmlns:a16="http://schemas.microsoft.com/office/drawing/2014/main" id="{888B4BFC-9AD7-450C-BDAA-049DCF9736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17145" y="3647607"/>
              <a:ext cx="4790302" cy="2695385"/>
            </a:xfrm>
            <a:prstGeom prst="rect">
              <a:avLst/>
            </a:prstGeom>
            <a:ln>
              <a:solidFill>
                <a:schemeClr val="bg1"/>
              </a:solidFill>
            </a:ln>
          </p:spPr>
        </p:pic>
        <p:sp>
          <p:nvSpPr>
            <p:cNvPr id="26" name="矩形 25">
              <a:extLst>
                <a:ext uri="{FF2B5EF4-FFF2-40B4-BE49-F238E27FC236}">
                  <a16:creationId xmlns:a16="http://schemas.microsoft.com/office/drawing/2014/main" id="{7EF041B8-5EFB-4DFA-9842-29E95E742BF8}"/>
                </a:ext>
              </a:extLst>
            </p:cNvPr>
            <p:cNvSpPr/>
            <p:nvPr/>
          </p:nvSpPr>
          <p:spPr>
            <a:xfrm>
              <a:off x="1891051" y="1802970"/>
              <a:ext cx="553810" cy="291446"/>
            </a:xfrm>
            <a:prstGeom prst="rect">
              <a:avLst/>
            </a:prstGeom>
          </p:spPr>
          <p:txBody>
            <a:bodyPr wrap="none">
              <a:spAutoFit/>
            </a:bodyPr>
            <a:lstStyle/>
            <a:p>
              <a:pPr algn="ctr"/>
              <a:r>
                <a:rPr lang="en-US" altLang="zh-CN" sz="1400" b="1" dirty="0">
                  <a:solidFill>
                    <a:schemeClr val="bg1"/>
                  </a:solidFill>
                  <a:latin typeface="微软雅黑" panose="020B0503020204020204" charset="-122"/>
                  <a:ea typeface="微软雅黑" panose="020B0503020204020204" charset="-122"/>
                </a:rPr>
                <a:t>2D</a:t>
              </a:r>
              <a:r>
                <a:rPr lang="zh-CN" altLang="en-US" sz="1400" b="1" dirty="0">
                  <a:solidFill>
                    <a:schemeClr val="bg1"/>
                  </a:solidFill>
                  <a:latin typeface="微软雅黑" panose="020B0503020204020204" charset="-122"/>
                  <a:ea typeface="微软雅黑" panose="020B0503020204020204" charset="-122"/>
                </a:rPr>
                <a:t>图</a:t>
              </a:r>
            </a:p>
          </p:txBody>
        </p:sp>
        <p:sp>
          <p:nvSpPr>
            <p:cNvPr id="27" name="矩形 26">
              <a:extLst>
                <a:ext uri="{FF2B5EF4-FFF2-40B4-BE49-F238E27FC236}">
                  <a16:creationId xmlns:a16="http://schemas.microsoft.com/office/drawing/2014/main" id="{49818E35-1D1B-4273-AC44-ABFACBA5034C}"/>
                </a:ext>
              </a:extLst>
            </p:cNvPr>
            <p:cNvSpPr/>
            <p:nvPr/>
          </p:nvSpPr>
          <p:spPr>
            <a:xfrm>
              <a:off x="4171880" y="1802970"/>
              <a:ext cx="714835" cy="291446"/>
            </a:xfrm>
            <a:prstGeom prst="rect">
              <a:avLst/>
            </a:prstGeom>
          </p:spPr>
          <p:txBody>
            <a:bodyPr wrap="none">
              <a:spAutoFit/>
            </a:bodyPr>
            <a:lstStyle/>
            <a:p>
              <a:pPr algn="ctr"/>
              <a:r>
                <a:rPr lang="en-US" altLang="zh-CN" sz="1400" b="1" dirty="0">
                  <a:solidFill>
                    <a:schemeClr val="bg1"/>
                  </a:solidFill>
                  <a:latin typeface="微软雅黑" panose="020B0503020204020204" charset="-122"/>
                  <a:ea typeface="微软雅黑" panose="020B0503020204020204" charset="-122"/>
                </a:rPr>
                <a:t>3D</a:t>
              </a:r>
              <a:r>
                <a:rPr lang="zh-CN" altLang="en-US" sz="1400" b="1" dirty="0">
                  <a:solidFill>
                    <a:schemeClr val="bg1"/>
                  </a:solidFill>
                  <a:latin typeface="微软雅黑" panose="020B0503020204020204" charset="-122"/>
                  <a:ea typeface="微软雅黑" panose="020B0503020204020204" charset="-122"/>
                </a:rPr>
                <a:t>白模</a:t>
              </a:r>
            </a:p>
          </p:txBody>
        </p:sp>
        <p:sp>
          <p:nvSpPr>
            <p:cNvPr id="28" name="矩形 27">
              <a:extLst>
                <a:ext uri="{FF2B5EF4-FFF2-40B4-BE49-F238E27FC236}">
                  <a16:creationId xmlns:a16="http://schemas.microsoft.com/office/drawing/2014/main" id="{A7C5915D-7CB8-4186-907C-69FA9E668B42}"/>
                </a:ext>
              </a:extLst>
            </p:cNvPr>
            <p:cNvSpPr/>
            <p:nvPr/>
          </p:nvSpPr>
          <p:spPr>
            <a:xfrm>
              <a:off x="2569567" y="5991552"/>
              <a:ext cx="1481140" cy="291446"/>
            </a:xfrm>
            <a:prstGeom prst="rect">
              <a:avLst/>
            </a:prstGeom>
          </p:spPr>
          <p:txBody>
            <a:bodyPr wrap="none">
              <a:spAutoFit/>
            </a:bodyPr>
            <a:lstStyle/>
            <a:p>
              <a:pPr algn="ctr"/>
              <a:r>
                <a:rPr lang="en-US" altLang="zh-CN" sz="1400" b="1" dirty="0">
                  <a:solidFill>
                    <a:schemeClr val="bg1"/>
                  </a:solidFill>
                  <a:latin typeface="微软雅黑" panose="020B0503020204020204" charset="-122"/>
                  <a:ea typeface="微软雅黑" panose="020B0503020204020204" charset="-122"/>
                </a:rPr>
                <a:t>3D</a:t>
              </a:r>
              <a:r>
                <a:rPr lang="zh-CN" altLang="en-US" sz="1400" b="1" dirty="0">
                  <a:solidFill>
                    <a:schemeClr val="bg1"/>
                  </a:solidFill>
                  <a:latin typeface="微软雅黑" panose="020B0503020204020204" charset="-122"/>
                  <a:ea typeface="微软雅黑" panose="020B0503020204020204" charset="-122"/>
                </a:rPr>
                <a:t>精模</a:t>
              </a:r>
              <a:r>
                <a:rPr lang="en-US" altLang="zh-CN" sz="1400" b="1" dirty="0">
                  <a:solidFill>
                    <a:schemeClr val="bg1"/>
                  </a:solidFill>
                  <a:latin typeface="微软雅黑" panose="020B0503020204020204" charset="-122"/>
                  <a:ea typeface="微软雅黑" panose="020B0503020204020204" charset="-122"/>
                </a:rPr>
                <a:t>+</a:t>
              </a:r>
              <a:r>
                <a:rPr lang="zh-CN" altLang="en-US" sz="1400" b="1" dirty="0">
                  <a:solidFill>
                    <a:schemeClr val="bg1"/>
                  </a:solidFill>
                  <a:latin typeface="微软雅黑" panose="020B0503020204020204" charset="-122"/>
                  <a:ea typeface="微软雅黑" panose="020B0503020204020204" charset="-122"/>
                </a:rPr>
                <a:t>城市卫片</a:t>
              </a:r>
            </a:p>
          </p:txBody>
        </p:sp>
      </p:grpSp>
      <p:pic>
        <p:nvPicPr>
          <p:cNvPr id="3" name="图片 2">
            <a:extLst>
              <a:ext uri="{FF2B5EF4-FFF2-40B4-BE49-F238E27FC236}">
                <a16:creationId xmlns:a16="http://schemas.microsoft.com/office/drawing/2014/main" id="{3BEBCEFC-5DE4-4163-8CEE-E4EA6F8EBC15}"/>
              </a:ext>
            </a:extLst>
          </p:cNvPr>
          <p:cNvPicPr>
            <a:picLocks noChangeAspect="1"/>
          </p:cNvPicPr>
          <p:nvPr/>
        </p:nvPicPr>
        <p:blipFill>
          <a:blip r:embed="rId5"/>
          <a:stretch>
            <a:fillRect/>
          </a:stretch>
        </p:blipFill>
        <p:spPr>
          <a:xfrm>
            <a:off x="5456150" y="2873246"/>
            <a:ext cx="6559925" cy="3328058"/>
          </a:xfrm>
          <a:prstGeom prst="rect">
            <a:avLst/>
          </a:prstGeom>
        </p:spPr>
      </p:pic>
      <p:sp>
        <p:nvSpPr>
          <p:cNvPr id="4" name="文本框 3">
            <a:extLst>
              <a:ext uri="{FF2B5EF4-FFF2-40B4-BE49-F238E27FC236}">
                <a16:creationId xmlns:a16="http://schemas.microsoft.com/office/drawing/2014/main" id="{0421D0B6-7BC8-A042-B85F-B3A79C4F71AB}"/>
              </a:ext>
            </a:extLst>
          </p:cNvPr>
          <p:cNvSpPr txBox="1"/>
          <p:nvPr/>
        </p:nvSpPr>
        <p:spPr>
          <a:xfrm>
            <a:off x="5744711" y="1686581"/>
            <a:ext cx="1800493" cy="369332"/>
          </a:xfrm>
          <a:prstGeom prst="rect">
            <a:avLst/>
          </a:prstGeom>
          <a:noFill/>
          <a:ln>
            <a:solidFill>
              <a:schemeClr val="accent6"/>
            </a:solidFill>
          </a:ln>
        </p:spPr>
        <p:txBody>
          <a:bodyPr wrap="none" rtlCol="0">
            <a:spAutoFit/>
          </a:bodyPr>
          <a:lstStyle/>
          <a:p>
            <a:r>
              <a:rPr kumimoji="1" lang="zh-CN" altLang="en-US" dirty="0">
                <a:solidFill>
                  <a:schemeClr val="accent6"/>
                </a:solidFill>
                <a:latin typeface="Microsoft YaHei" panose="020B0503020204020204" pitchFamily="34" charset="-122"/>
                <a:ea typeface="Microsoft YaHei" panose="020B0503020204020204" pitchFamily="34" charset="-122"/>
              </a:rPr>
              <a:t>空间地理类要素</a:t>
            </a:r>
          </a:p>
        </p:txBody>
      </p:sp>
      <p:sp>
        <p:nvSpPr>
          <p:cNvPr id="13" name="文本框 12">
            <a:extLst>
              <a:ext uri="{FF2B5EF4-FFF2-40B4-BE49-F238E27FC236}">
                <a16:creationId xmlns:a16="http://schemas.microsoft.com/office/drawing/2014/main" id="{C0C006CA-28DB-9149-A2C8-D8FD5D0009C5}"/>
              </a:ext>
            </a:extLst>
          </p:cNvPr>
          <p:cNvSpPr txBox="1"/>
          <p:nvPr/>
        </p:nvSpPr>
        <p:spPr>
          <a:xfrm>
            <a:off x="7895070" y="1672473"/>
            <a:ext cx="1800493" cy="369332"/>
          </a:xfrm>
          <a:prstGeom prst="rect">
            <a:avLst/>
          </a:prstGeom>
          <a:noFill/>
          <a:ln>
            <a:solidFill>
              <a:schemeClr val="accent5"/>
            </a:solidFill>
          </a:ln>
        </p:spPr>
        <p:txBody>
          <a:bodyPr wrap="none" rtlCol="0">
            <a:spAutoFit/>
          </a:bodyPr>
          <a:lstStyle/>
          <a:p>
            <a:r>
              <a:rPr kumimoji="1" lang="zh-CN" altLang="en-US" dirty="0">
                <a:solidFill>
                  <a:srgbClr val="0070C0"/>
                </a:solidFill>
                <a:latin typeface="Microsoft YaHei" panose="020B0503020204020204" pitchFamily="34" charset="-122"/>
                <a:ea typeface="Microsoft YaHei" panose="020B0503020204020204" pitchFamily="34" charset="-122"/>
              </a:rPr>
              <a:t>城市运行类要素</a:t>
            </a:r>
          </a:p>
        </p:txBody>
      </p:sp>
      <p:sp>
        <p:nvSpPr>
          <p:cNvPr id="14" name="文本框 13">
            <a:extLst>
              <a:ext uri="{FF2B5EF4-FFF2-40B4-BE49-F238E27FC236}">
                <a16:creationId xmlns:a16="http://schemas.microsoft.com/office/drawing/2014/main" id="{A465CF25-DC8D-5A42-B68A-AEA7CEEC1D2E}"/>
              </a:ext>
            </a:extLst>
          </p:cNvPr>
          <p:cNvSpPr txBox="1"/>
          <p:nvPr/>
        </p:nvSpPr>
        <p:spPr>
          <a:xfrm>
            <a:off x="10045429" y="1672473"/>
            <a:ext cx="1800493" cy="369332"/>
          </a:xfrm>
          <a:prstGeom prst="rect">
            <a:avLst/>
          </a:prstGeom>
          <a:noFill/>
          <a:ln>
            <a:solidFill>
              <a:schemeClr val="accent2"/>
            </a:solidFill>
          </a:ln>
        </p:spPr>
        <p:txBody>
          <a:bodyPr wrap="none" rtlCol="0">
            <a:spAutoFit/>
          </a:bodyPr>
          <a:lstStyle/>
          <a:p>
            <a:r>
              <a:rPr kumimoji="1" lang="zh-CN" altLang="en-US" dirty="0">
                <a:solidFill>
                  <a:schemeClr val="accent2"/>
                </a:solidFill>
                <a:latin typeface="Microsoft YaHei" panose="020B0503020204020204" pitchFamily="34" charset="-122"/>
                <a:ea typeface="Microsoft YaHei" panose="020B0503020204020204" pitchFamily="34" charset="-122"/>
              </a:rPr>
              <a:t>管理流程类要素</a:t>
            </a:r>
          </a:p>
        </p:txBody>
      </p:sp>
      <p:sp>
        <p:nvSpPr>
          <p:cNvPr id="6" name="下箭头 5">
            <a:extLst>
              <a:ext uri="{FF2B5EF4-FFF2-40B4-BE49-F238E27FC236}">
                <a16:creationId xmlns:a16="http://schemas.microsoft.com/office/drawing/2014/main" id="{56D1170B-9231-AE41-A30B-6E83B4951D1F}"/>
              </a:ext>
            </a:extLst>
          </p:cNvPr>
          <p:cNvSpPr/>
          <p:nvPr/>
        </p:nvSpPr>
        <p:spPr>
          <a:xfrm>
            <a:off x="6488255" y="2055913"/>
            <a:ext cx="313404" cy="817333"/>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下箭头 15">
            <a:extLst>
              <a:ext uri="{FF2B5EF4-FFF2-40B4-BE49-F238E27FC236}">
                <a16:creationId xmlns:a16="http://schemas.microsoft.com/office/drawing/2014/main" id="{08A02128-1F15-6148-A906-E74AEB08E2B5}"/>
              </a:ext>
            </a:extLst>
          </p:cNvPr>
          <p:cNvSpPr/>
          <p:nvPr/>
        </p:nvSpPr>
        <p:spPr>
          <a:xfrm>
            <a:off x="8638614" y="2055913"/>
            <a:ext cx="313404" cy="817333"/>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下箭头 16">
            <a:extLst>
              <a:ext uri="{FF2B5EF4-FFF2-40B4-BE49-F238E27FC236}">
                <a16:creationId xmlns:a16="http://schemas.microsoft.com/office/drawing/2014/main" id="{5D019726-C8EC-E248-B422-67B66414ADBE}"/>
              </a:ext>
            </a:extLst>
          </p:cNvPr>
          <p:cNvSpPr/>
          <p:nvPr/>
        </p:nvSpPr>
        <p:spPr>
          <a:xfrm>
            <a:off x="10788973" y="2055913"/>
            <a:ext cx="313404" cy="81733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4150049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60179" y="515008"/>
            <a:ext cx="8316693" cy="461665"/>
          </a:xfrm>
          <a:prstGeom prst="rect">
            <a:avLst/>
          </a:prstGeom>
        </p:spPr>
        <p:txBody>
          <a:bodyPr wrap="square">
            <a:spAutoFit/>
          </a:bodyPr>
          <a:lstStyle/>
          <a:p>
            <a:r>
              <a:rPr lang="zh-CN" altLang="en-US" sz="2400" b="1" dirty="0">
                <a:solidFill>
                  <a:srgbClr val="4472C4">
                    <a:lumMod val="50000"/>
                  </a:srgbClr>
                </a:solidFill>
                <a:latin typeface="微软雅黑" panose="020B0503020204020204" pitchFamily="34" charset="-122"/>
                <a:ea typeface="微软雅黑" panose="020B0503020204020204" pitchFamily="34" charset="-122"/>
              </a:rPr>
              <a:t>空间地理类要素</a:t>
            </a:r>
            <a:r>
              <a:rPr lang="en-US" altLang="zh-CN" sz="2400" b="1" dirty="0">
                <a:solidFill>
                  <a:srgbClr val="4472C4">
                    <a:lumMod val="50000"/>
                  </a:srgbClr>
                </a:solidFill>
                <a:latin typeface="微软雅黑" panose="020B0503020204020204" pitchFamily="34" charset="-122"/>
                <a:ea typeface="微软雅黑" panose="020B0503020204020204" pitchFamily="34" charset="-122"/>
              </a:rPr>
              <a:t>-</a:t>
            </a:r>
            <a:r>
              <a:rPr lang="zh-CN" altLang="en-US" sz="2400" b="1" dirty="0">
                <a:solidFill>
                  <a:srgbClr val="4472C4">
                    <a:lumMod val="50000"/>
                  </a:srgbClr>
                </a:solidFill>
                <a:latin typeface="微软雅黑" panose="020B0503020204020204" pitchFamily="34" charset="-122"/>
                <a:ea typeface="微软雅黑" panose="020B0503020204020204" pitchFamily="34" charset="-122"/>
              </a:rPr>
              <a:t>静态数据</a:t>
            </a:r>
          </a:p>
        </p:txBody>
      </p:sp>
      <p:grpSp>
        <p:nvGrpSpPr>
          <p:cNvPr id="18" name="组合 17">
            <a:extLst>
              <a:ext uri="{FF2B5EF4-FFF2-40B4-BE49-F238E27FC236}">
                <a16:creationId xmlns:a16="http://schemas.microsoft.com/office/drawing/2014/main" id="{0072C677-274F-3949-8342-BA7D64A8C303}"/>
              </a:ext>
            </a:extLst>
          </p:cNvPr>
          <p:cNvGrpSpPr/>
          <p:nvPr/>
        </p:nvGrpSpPr>
        <p:grpSpPr>
          <a:xfrm>
            <a:off x="201572" y="1331202"/>
            <a:ext cx="11626361" cy="5636865"/>
            <a:chOff x="35727" y="603673"/>
            <a:chExt cx="11633011" cy="5894413"/>
          </a:xfrm>
        </p:grpSpPr>
        <p:graphicFrame>
          <p:nvGraphicFramePr>
            <p:cNvPr id="19" name="二维条形图">
              <a:extLst>
                <a:ext uri="{FF2B5EF4-FFF2-40B4-BE49-F238E27FC236}">
                  <a16:creationId xmlns:a16="http://schemas.microsoft.com/office/drawing/2014/main" id="{3A7E91D3-8441-BE49-B70C-8E65CA59B9B4}"/>
                </a:ext>
              </a:extLst>
            </p:cNvPr>
            <p:cNvGraphicFramePr/>
            <p:nvPr>
              <p:extLst/>
            </p:nvPr>
          </p:nvGraphicFramePr>
          <p:xfrm>
            <a:off x="1372551" y="1080749"/>
            <a:ext cx="4834451" cy="5034681"/>
          </p:xfrm>
          <a:graphic>
            <a:graphicData uri="http://schemas.openxmlformats.org/drawingml/2006/chart">
              <c:chart xmlns:c="http://schemas.openxmlformats.org/drawingml/2006/chart" xmlns:r="http://schemas.openxmlformats.org/officeDocument/2006/relationships" r:id="rId2"/>
            </a:graphicData>
          </a:graphic>
        </p:graphicFrame>
        <p:sp>
          <p:nvSpPr>
            <p:cNvPr id="20" name="1个城市精细化管理数据中心">
              <a:extLst>
                <a:ext uri="{FF2B5EF4-FFF2-40B4-BE49-F238E27FC236}">
                  <a16:creationId xmlns:a16="http://schemas.microsoft.com/office/drawing/2014/main" id="{40066ECE-BAB1-7441-8226-D4DD928F8207}"/>
                </a:ext>
              </a:extLst>
            </p:cNvPr>
            <p:cNvSpPr txBox="1"/>
            <p:nvPr/>
          </p:nvSpPr>
          <p:spPr>
            <a:xfrm>
              <a:off x="4648808" y="1545832"/>
              <a:ext cx="906916" cy="284693"/>
            </a:xfrm>
            <a:prstGeom prst="rect">
              <a:avLst/>
            </a:prstGeom>
            <a:noFill/>
            <a:ln w="12700" cap="flat">
              <a:noFill/>
              <a:miter lim="400000"/>
            </a:ln>
            <a:effectLst>
              <a:outerShdw blurRad="1397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90" tIns="34290" rIns="34290" bIns="34290" numCol="1" anchor="ctr">
              <a:spAutoFit/>
            </a:bodyPr>
            <a:lstStyle/>
            <a:p>
              <a:pPr defTabSz="914400">
                <a:defRPr sz="3600" b="1">
                  <a:solidFill>
                    <a:srgbClr val="FFFFFF"/>
                  </a:solidFill>
                  <a:effectLst/>
                  <a:latin typeface="+mn-lt"/>
                  <a:ea typeface="+mn-ea"/>
                  <a:cs typeface="+mn-cs"/>
                  <a:sym typeface="Helvetica Neue"/>
                </a:defRPr>
              </a:pPr>
              <a:r>
                <a:rPr sz="1400" dirty="0">
                  <a:latin typeface="微软雅黑" panose="020B0503020204020204" pitchFamily="34" charset="-122"/>
                  <a:ea typeface="微软雅黑" panose="020B0503020204020204" pitchFamily="34" charset="-122"/>
                </a:rPr>
                <a:t>250 项</a:t>
              </a:r>
            </a:p>
          </p:txBody>
        </p:sp>
        <p:sp>
          <p:nvSpPr>
            <p:cNvPr id="21" name="1个城市精细化管理数据中心">
              <a:extLst>
                <a:ext uri="{FF2B5EF4-FFF2-40B4-BE49-F238E27FC236}">
                  <a16:creationId xmlns:a16="http://schemas.microsoft.com/office/drawing/2014/main" id="{9774A449-1FAD-B846-A99A-D22FABE9659D}"/>
                </a:ext>
              </a:extLst>
            </p:cNvPr>
            <p:cNvSpPr txBox="1"/>
            <p:nvPr/>
          </p:nvSpPr>
          <p:spPr>
            <a:xfrm>
              <a:off x="2815728" y="1945526"/>
              <a:ext cx="901326" cy="400110"/>
            </a:xfrm>
            <a:prstGeom prst="rect">
              <a:avLst/>
            </a:prstGeom>
            <a:noFill/>
            <a:ln w="12700" cap="flat">
              <a:noFill/>
              <a:miter lim="400000"/>
            </a:ln>
            <a:effectLst>
              <a:outerShdw blurRad="1397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90" tIns="34290" rIns="34290" bIns="34290" numCol="1" anchor="ctr">
              <a:noAutofit/>
            </a:bodyPr>
            <a:lstStyle/>
            <a:p>
              <a:pPr defTabSz="914400">
                <a:defRPr sz="3600" b="1">
                  <a:solidFill>
                    <a:srgbClr val="FFFFFF"/>
                  </a:solidFill>
                  <a:effectLst/>
                  <a:latin typeface="+mn-lt"/>
                  <a:ea typeface="+mn-ea"/>
                  <a:cs typeface="+mn-cs"/>
                  <a:sym typeface="Helvetica Neue"/>
                </a:defRPr>
              </a:pPr>
              <a:r>
                <a:rPr sz="1400" dirty="0">
                  <a:latin typeface="微软雅黑" panose="020B0503020204020204" pitchFamily="34" charset="-122"/>
                  <a:ea typeface="微软雅黑" panose="020B0503020204020204" pitchFamily="34" charset="-122"/>
                </a:rPr>
                <a:t>133 项</a:t>
              </a:r>
            </a:p>
          </p:txBody>
        </p:sp>
        <p:sp>
          <p:nvSpPr>
            <p:cNvPr id="22" name="1个城市精细化管理数据中心">
              <a:extLst>
                <a:ext uri="{FF2B5EF4-FFF2-40B4-BE49-F238E27FC236}">
                  <a16:creationId xmlns:a16="http://schemas.microsoft.com/office/drawing/2014/main" id="{3A12A2CD-5F38-E54A-B532-F8C6F4896278}"/>
                </a:ext>
              </a:extLst>
            </p:cNvPr>
            <p:cNvSpPr txBox="1"/>
            <p:nvPr/>
          </p:nvSpPr>
          <p:spPr>
            <a:xfrm>
              <a:off x="2288857" y="2384229"/>
              <a:ext cx="746008" cy="410394"/>
            </a:xfrm>
            <a:prstGeom prst="rect">
              <a:avLst/>
            </a:prstGeom>
            <a:noFill/>
            <a:ln w="12700" cap="flat">
              <a:noFill/>
              <a:miter lim="400000"/>
            </a:ln>
            <a:effectLst>
              <a:outerShdw blurRad="1397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90" tIns="34290" rIns="34290" bIns="34290" numCol="1" anchor="ctr">
              <a:noAutofit/>
            </a:bodyPr>
            <a:lstStyle/>
            <a:p>
              <a:pPr defTabSz="914400">
                <a:defRPr sz="3600" b="1">
                  <a:solidFill>
                    <a:srgbClr val="FFFFFF"/>
                  </a:solidFill>
                  <a:effectLst/>
                  <a:latin typeface="+mn-lt"/>
                  <a:ea typeface="+mn-ea"/>
                  <a:cs typeface="+mn-cs"/>
                  <a:sym typeface="Helvetica Neue"/>
                </a:defRPr>
              </a:pPr>
              <a:r>
                <a:rPr sz="1400">
                  <a:latin typeface="微软雅黑" panose="020B0503020204020204" pitchFamily="34" charset="-122"/>
                  <a:ea typeface="微软雅黑" panose="020B0503020204020204" pitchFamily="34" charset="-122"/>
                </a:rPr>
                <a:t>92 项</a:t>
              </a:r>
            </a:p>
          </p:txBody>
        </p:sp>
        <p:sp>
          <p:nvSpPr>
            <p:cNvPr id="29" name="1个城市精细化管理数据中心">
              <a:extLst>
                <a:ext uri="{FF2B5EF4-FFF2-40B4-BE49-F238E27FC236}">
                  <a16:creationId xmlns:a16="http://schemas.microsoft.com/office/drawing/2014/main" id="{B721CDFB-2D42-2148-BE56-D7C9CF1D7A8D}"/>
                </a:ext>
              </a:extLst>
            </p:cNvPr>
            <p:cNvSpPr txBox="1"/>
            <p:nvPr/>
          </p:nvSpPr>
          <p:spPr>
            <a:xfrm>
              <a:off x="2011462" y="2862796"/>
              <a:ext cx="746008" cy="284693"/>
            </a:xfrm>
            <a:prstGeom prst="rect">
              <a:avLst/>
            </a:prstGeom>
            <a:noFill/>
            <a:ln w="12700" cap="flat">
              <a:noFill/>
              <a:miter lim="400000"/>
            </a:ln>
            <a:effectLst>
              <a:outerShdw blurRad="1397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90" tIns="34290" rIns="34290" bIns="34290" numCol="1" anchor="ctr">
              <a:spAutoFit/>
            </a:bodyPr>
            <a:lstStyle/>
            <a:p>
              <a:pPr defTabSz="914400">
                <a:defRPr sz="3600" b="1">
                  <a:solidFill>
                    <a:srgbClr val="FFFFFF"/>
                  </a:solidFill>
                  <a:effectLst/>
                  <a:latin typeface="+mn-lt"/>
                  <a:ea typeface="+mn-ea"/>
                  <a:cs typeface="+mn-cs"/>
                  <a:sym typeface="Helvetica Neue"/>
                </a:defRPr>
              </a:pPr>
              <a:r>
                <a:rPr sz="1400" dirty="0">
                  <a:latin typeface="微软雅黑" panose="020B0503020204020204" pitchFamily="34" charset="-122"/>
                  <a:ea typeface="微软雅黑" panose="020B0503020204020204" pitchFamily="34" charset="-122"/>
                </a:rPr>
                <a:t>74 项</a:t>
              </a:r>
            </a:p>
          </p:txBody>
        </p:sp>
        <p:sp>
          <p:nvSpPr>
            <p:cNvPr id="30" name="1个城市精细化管理数据中心">
              <a:extLst>
                <a:ext uri="{FF2B5EF4-FFF2-40B4-BE49-F238E27FC236}">
                  <a16:creationId xmlns:a16="http://schemas.microsoft.com/office/drawing/2014/main" id="{5E5136E9-7D4A-EF41-A2FA-16027F6889C2}"/>
                </a:ext>
              </a:extLst>
            </p:cNvPr>
            <p:cNvSpPr txBox="1"/>
            <p:nvPr/>
          </p:nvSpPr>
          <p:spPr>
            <a:xfrm>
              <a:off x="1807985" y="3331600"/>
              <a:ext cx="853876" cy="284693"/>
            </a:xfrm>
            <a:prstGeom prst="rect">
              <a:avLst/>
            </a:prstGeom>
            <a:noFill/>
            <a:ln w="12700" cap="flat">
              <a:noFill/>
              <a:miter lim="400000"/>
            </a:ln>
            <a:effectLst>
              <a:outerShdw blurRad="1397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90" tIns="34290" rIns="34290" bIns="34290" numCol="1" anchor="ctr">
              <a:spAutoFit/>
            </a:bodyPr>
            <a:lstStyle/>
            <a:p>
              <a:pPr defTabSz="914400">
                <a:defRPr sz="3600" b="1">
                  <a:solidFill>
                    <a:srgbClr val="FFFFFF"/>
                  </a:solidFill>
                  <a:effectLst/>
                  <a:latin typeface="+mn-lt"/>
                  <a:ea typeface="+mn-ea"/>
                  <a:cs typeface="+mn-cs"/>
                  <a:sym typeface="Helvetica Neue"/>
                </a:defRPr>
              </a:pPr>
              <a:r>
                <a:rPr sz="1400" dirty="0">
                  <a:latin typeface="微软雅黑" panose="020B0503020204020204" pitchFamily="34" charset="-122"/>
                  <a:ea typeface="微软雅黑" panose="020B0503020204020204" pitchFamily="34" charset="-122"/>
                </a:rPr>
                <a:t>62 项</a:t>
              </a:r>
            </a:p>
          </p:txBody>
        </p:sp>
        <p:sp>
          <p:nvSpPr>
            <p:cNvPr id="31" name="1个城市精细化管理数据中心">
              <a:extLst>
                <a:ext uri="{FF2B5EF4-FFF2-40B4-BE49-F238E27FC236}">
                  <a16:creationId xmlns:a16="http://schemas.microsoft.com/office/drawing/2014/main" id="{70AE38C1-9483-A642-8D6E-3C4AE3450C6F}"/>
                </a:ext>
              </a:extLst>
            </p:cNvPr>
            <p:cNvSpPr txBox="1"/>
            <p:nvPr/>
          </p:nvSpPr>
          <p:spPr>
            <a:xfrm>
              <a:off x="1516715" y="3746263"/>
              <a:ext cx="625276" cy="284693"/>
            </a:xfrm>
            <a:prstGeom prst="rect">
              <a:avLst/>
            </a:prstGeom>
            <a:noFill/>
            <a:ln w="12700" cap="flat">
              <a:noFill/>
              <a:miter lim="400000"/>
            </a:ln>
            <a:effectLst>
              <a:outerShdw blurRad="1397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90" tIns="34290" rIns="34290" bIns="34290" numCol="1" anchor="ctr">
              <a:spAutoFit/>
            </a:bodyPr>
            <a:lstStyle/>
            <a:p>
              <a:pPr defTabSz="914400">
                <a:defRPr sz="3600" b="1">
                  <a:solidFill>
                    <a:srgbClr val="FFFFFF"/>
                  </a:solidFill>
                  <a:effectLst/>
                  <a:latin typeface="+mn-lt"/>
                  <a:ea typeface="+mn-ea"/>
                  <a:cs typeface="+mn-cs"/>
                  <a:sym typeface="Helvetica Neue"/>
                </a:defRPr>
              </a:pPr>
              <a:r>
                <a:rPr sz="1400" dirty="0">
                  <a:latin typeface="微软雅黑" panose="020B0503020204020204" pitchFamily="34" charset="-122"/>
                  <a:ea typeface="微软雅黑" panose="020B0503020204020204" pitchFamily="34" charset="-122"/>
                </a:rPr>
                <a:t>36 项</a:t>
              </a:r>
            </a:p>
          </p:txBody>
        </p:sp>
        <p:sp>
          <p:nvSpPr>
            <p:cNvPr id="32" name="1个城市精细化管理数据中心">
              <a:extLst>
                <a:ext uri="{FF2B5EF4-FFF2-40B4-BE49-F238E27FC236}">
                  <a16:creationId xmlns:a16="http://schemas.microsoft.com/office/drawing/2014/main" id="{189E5337-98CD-264E-B27F-092677E37E79}"/>
                </a:ext>
              </a:extLst>
            </p:cNvPr>
            <p:cNvSpPr txBox="1"/>
            <p:nvPr/>
          </p:nvSpPr>
          <p:spPr>
            <a:xfrm>
              <a:off x="1535174" y="4160926"/>
              <a:ext cx="930022" cy="284693"/>
            </a:xfrm>
            <a:prstGeom prst="rect">
              <a:avLst/>
            </a:prstGeom>
            <a:noFill/>
            <a:ln w="12700" cap="flat">
              <a:noFill/>
              <a:miter lim="400000"/>
            </a:ln>
            <a:effectLst>
              <a:outerShdw blurRad="1397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90" tIns="34290" rIns="34290" bIns="34290" numCol="1" anchor="ctr">
              <a:spAutoFit/>
            </a:bodyPr>
            <a:lstStyle/>
            <a:p>
              <a:pPr defTabSz="914400">
                <a:defRPr sz="3600" b="1">
                  <a:solidFill>
                    <a:srgbClr val="FFFFFF"/>
                  </a:solidFill>
                  <a:effectLst/>
                  <a:latin typeface="+mn-lt"/>
                  <a:ea typeface="+mn-ea"/>
                  <a:cs typeface="+mn-cs"/>
                  <a:sym typeface="Helvetica Neue"/>
                </a:defRPr>
              </a:pPr>
              <a:r>
                <a:rPr sz="1400" dirty="0">
                  <a:latin typeface="微软雅黑" panose="020B0503020204020204" pitchFamily="34" charset="-122"/>
                  <a:ea typeface="微软雅黑" panose="020B0503020204020204" pitchFamily="34" charset="-122"/>
                </a:rPr>
                <a:t>27 项</a:t>
              </a:r>
            </a:p>
          </p:txBody>
        </p:sp>
        <p:sp>
          <p:nvSpPr>
            <p:cNvPr id="33" name="1个城市精细化管理数据中心">
              <a:extLst>
                <a:ext uri="{FF2B5EF4-FFF2-40B4-BE49-F238E27FC236}">
                  <a16:creationId xmlns:a16="http://schemas.microsoft.com/office/drawing/2014/main" id="{577F122F-E1B6-DB4E-9D81-1FA642AF55FC}"/>
                </a:ext>
              </a:extLst>
            </p:cNvPr>
            <p:cNvSpPr txBox="1"/>
            <p:nvPr/>
          </p:nvSpPr>
          <p:spPr>
            <a:xfrm>
              <a:off x="1535174" y="4622659"/>
              <a:ext cx="690222" cy="284693"/>
            </a:xfrm>
            <a:prstGeom prst="rect">
              <a:avLst/>
            </a:prstGeom>
            <a:noFill/>
            <a:ln w="12700" cap="flat">
              <a:noFill/>
              <a:miter lim="400000"/>
            </a:ln>
            <a:effectLst>
              <a:outerShdw blurRad="1397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90" tIns="34290" rIns="34290" bIns="34290" numCol="1" anchor="ctr">
              <a:spAutoFit/>
            </a:bodyPr>
            <a:lstStyle/>
            <a:p>
              <a:pPr defTabSz="914400">
                <a:defRPr sz="3600" b="1">
                  <a:solidFill>
                    <a:srgbClr val="FFFFFF"/>
                  </a:solidFill>
                  <a:effectLst/>
                  <a:latin typeface="+mn-lt"/>
                  <a:ea typeface="+mn-ea"/>
                  <a:cs typeface="+mn-cs"/>
                  <a:sym typeface="Helvetica Neue"/>
                </a:defRPr>
              </a:pPr>
              <a:r>
                <a:rPr sz="1400" dirty="0">
                  <a:latin typeface="微软雅黑" panose="020B0503020204020204" pitchFamily="34" charset="-122"/>
                  <a:ea typeface="微软雅黑" panose="020B0503020204020204" pitchFamily="34" charset="-122"/>
                </a:rPr>
                <a:t>20 项</a:t>
              </a:r>
            </a:p>
          </p:txBody>
        </p:sp>
        <p:sp>
          <p:nvSpPr>
            <p:cNvPr id="34" name="1个城市精细化管理数据中心">
              <a:extLst>
                <a:ext uri="{FF2B5EF4-FFF2-40B4-BE49-F238E27FC236}">
                  <a16:creationId xmlns:a16="http://schemas.microsoft.com/office/drawing/2014/main" id="{4C69CDE8-0FD2-A840-8538-BE8EE679D8A3}"/>
                </a:ext>
              </a:extLst>
            </p:cNvPr>
            <p:cNvSpPr txBox="1"/>
            <p:nvPr/>
          </p:nvSpPr>
          <p:spPr>
            <a:xfrm>
              <a:off x="1509903" y="5012112"/>
              <a:ext cx="930022" cy="284693"/>
            </a:xfrm>
            <a:prstGeom prst="rect">
              <a:avLst/>
            </a:prstGeom>
            <a:noFill/>
            <a:ln w="12700" cap="flat">
              <a:noFill/>
              <a:miter lim="400000"/>
            </a:ln>
            <a:effectLst>
              <a:outerShdw blurRad="1397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90" tIns="34290" rIns="34290" bIns="34290" numCol="1" anchor="ctr">
              <a:spAutoFit/>
            </a:bodyPr>
            <a:lstStyle/>
            <a:p>
              <a:pPr defTabSz="914400">
                <a:defRPr sz="3600" b="1">
                  <a:solidFill>
                    <a:srgbClr val="FFFFFF"/>
                  </a:solidFill>
                  <a:effectLst/>
                  <a:latin typeface="+mn-lt"/>
                  <a:ea typeface="+mn-ea"/>
                  <a:cs typeface="+mn-cs"/>
                  <a:sym typeface="Helvetica Neue"/>
                </a:defRPr>
              </a:pPr>
              <a:r>
                <a:rPr sz="1400" dirty="0">
                  <a:latin typeface="微软雅黑" panose="020B0503020204020204" pitchFamily="34" charset="-122"/>
                  <a:ea typeface="微软雅黑" panose="020B0503020204020204" pitchFamily="34" charset="-122"/>
                </a:rPr>
                <a:t>8 项</a:t>
              </a:r>
            </a:p>
          </p:txBody>
        </p:sp>
        <p:sp>
          <p:nvSpPr>
            <p:cNvPr id="35" name="1个城市精细化管理数据中心">
              <a:extLst>
                <a:ext uri="{FF2B5EF4-FFF2-40B4-BE49-F238E27FC236}">
                  <a16:creationId xmlns:a16="http://schemas.microsoft.com/office/drawing/2014/main" id="{3F97C03F-6849-ED40-8597-D6BD6ED271C0}"/>
                </a:ext>
              </a:extLst>
            </p:cNvPr>
            <p:cNvSpPr txBox="1"/>
            <p:nvPr/>
          </p:nvSpPr>
          <p:spPr>
            <a:xfrm>
              <a:off x="1495894" y="5472481"/>
              <a:ext cx="930022" cy="284693"/>
            </a:xfrm>
            <a:prstGeom prst="rect">
              <a:avLst/>
            </a:prstGeom>
            <a:noFill/>
            <a:ln w="12700" cap="flat">
              <a:noFill/>
              <a:miter lim="400000"/>
            </a:ln>
            <a:effectLst>
              <a:outerShdw blurRad="1397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90" tIns="34290" rIns="34290" bIns="34290" numCol="1" anchor="ctr">
              <a:spAutoFit/>
            </a:bodyPr>
            <a:lstStyle/>
            <a:p>
              <a:pPr defTabSz="914400">
                <a:defRPr sz="3600" b="1">
                  <a:solidFill>
                    <a:srgbClr val="FFFFFF"/>
                  </a:solidFill>
                  <a:effectLst/>
                  <a:latin typeface="+mn-lt"/>
                  <a:ea typeface="+mn-ea"/>
                  <a:cs typeface="+mn-cs"/>
                  <a:sym typeface="Helvetica Neue"/>
                </a:defRPr>
              </a:pPr>
              <a:r>
                <a:rPr lang="en-US" altLang="zh-CN" sz="1400" dirty="0">
                  <a:latin typeface="微软雅黑" panose="020B0503020204020204" pitchFamily="34" charset="-122"/>
                  <a:ea typeface="微软雅黑" panose="020B0503020204020204" pitchFamily="34" charset="-122"/>
                </a:rPr>
                <a:t>3</a:t>
              </a:r>
              <a:r>
                <a:rPr sz="1400" dirty="0">
                  <a:latin typeface="微软雅黑" panose="020B0503020204020204" pitchFamily="34" charset="-122"/>
                  <a:ea typeface="微软雅黑" panose="020B0503020204020204" pitchFamily="34" charset="-122"/>
                </a:rPr>
                <a:t> 项</a:t>
              </a:r>
            </a:p>
          </p:txBody>
        </p:sp>
        <p:sp>
          <p:nvSpPr>
            <p:cNvPr id="36" name="矩形 35">
              <a:extLst>
                <a:ext uri="{FF2B5EF4-FFF2-40B4-BE49-F238E27FC236}">
                  <a16:creationId xmlns:a16="http://schemas.microsoft.com/office/drawing/2014/main" id="{834CB5E7-C885-1B43-A0E0-C629B0FF17DC}"/>
                </a:ext>
              </a:extLst>
            </p:cNvPr>
            <p:cNvSpPr/>
            <p:nvPr/>
          </p:nvSpPr>
          <p:spPr>
            <a:xfrm>
              <a:off x="206493" y="1406841"/>
              <a:ext cx="1510052" cy="4540677"/>
            </a:xfrm>
            <a:prstGeom prst="rect">
              <a:avLst/>
            </a:prstGeom>
          </p:spPr>
          <p:txBody>
            <a:bodyPr wrap="square">
              <a:spAutoFit/>
            </a:bodyPr>
            <a:lstStyle/>
            <a:p>
              <a:pPr>
                <a:lnSpc>
                  <a:spcPct val="175000"/>
                </a:lnSpc>
              </a:pPr>
              <a:r>
                <a:rPr lang="zh-CN" altLang="en-US" sz="1600" b="1" dirty="0">
                  <a:solidFill>
                    <a:srgbClr val="003487"/>
                  </a:solidFill>
                  <a:latin typeface="微软雅黑" panose="020B0503020204020204" pitchFamily="34" charset="-122"/>
                  <a:ea typeface="微软雅黑" panose="020B0503020204020204" pitchFamily="34" charset="-122"/>
                </a:rPr>
                <a:t>网格化部件</a:t>
              </a:r>
            </a:p>
            <a:p>
              <a:pPr>
                <a:lnSpc>
                  <a:spcPct val="175000"/>
                </a:lnSpc>
              </a:pPr>
              <a:r>
                <a:rPr lang="zh-CN" altLang="en-US" sz="1600" b="1" dirty="0">
                  <a:solidFill>
                    <a:srgbClr val="003487"/>
                  </a:solidFill>
                  <a:latin typeface="微软雅黑" panose="020B0503020204020204" pitchFamily="34" charset="-122"/>
                  <a:ea typeface="微软雅黑" panose="020B0503020204020204" pitchFamily="34" charset="-122"/>
                </a:rPr>
                <a:t>应用场景类</a:t>
              </a:r>
            </a:p>
            <a:p>
              <a:pPr>
                <a:lnSpc>
                  <a:spcPct val="175000"/>
                </a:lnSpc>
              </a:pPr>
              <a:r>
                <a:rPr lang="zh-CN" altLang="en-US" sz="1600" b="1" dirty="0">
                  <a:solidFill>
                    <a:srgbClr val="003487"/>
                  </a:solidFill>
                  <a:latin typeface="微软雅黑" panose="020B0503020204020204" pitchFamily="34" charset="-122"/>
                  <a:ea typeface="微软雅黑" panose="020B0503020204020204" pitchFamily="34" charset="-122"/>
                </a:rPr>
                <a:t>地下管线类</a:t>
              </a:r>
            </a:p>
            <a:p>
              <a:pPr>
                <a:lnSpc>
                  <a:spcPct val="175000"/>
                </a:lnSpc>
              </a:pPr>
              <a:r>
                <a:rPr lang="zh-CN" altLang="en-US" sz="1600" b="1" dirty="0">
                  <a:solidFill>
                    <a:srgbClr val="003487"/>
                  </a:solidFill>
                  <a:latin typeface="微软雅黑" panose="020B0503020204020204" pitchFamily="34" charset="-122"/>
                  <a:ea typeface="微软雅黑" panose="020B0503020204020204" pitchFamily="34" charset="-122"/>
                </a:rPr>
                <a:t>道路交通类</a:t>
              </a:r>
            </a:p>
            <a:p>
              <a:pPr>
                <a:lnSpc>
                  <a:spcPct val="175000"/>
                </a:lnSpc>
              </a:pPr>
              <a:r>
                <a:rPr lang="zh-CN" altLang="en-US" sz="1600" b="1" dirty="0">
                  <a:solidFill>
                    <a:srgbClr val="003487"/>
                  </a:solidFill>
                  <a:latin typeface="微软雅黑" panose="020B0503020204020204" pitchFamily="34" charset="-122"/>
                  <a:ea typeface="微软雅黑" panose="020B0503020204020204" pitchFamily="34" charset="-122"/>
                </a:rPr>
                <a:t>基础设施类</a:t>
              </a:r>
            </a:p>
            <a:p>
              <a:pPr>
                <a:lnSpc>
                  <a:spcPct val="175000"/>
                </a:lnSpc>
              </a:pPr>
              <a:r>
                <a:rPr lang="zh-CN" altLang="en-US" sz="1600" b="1" dirty="0">
                  <a:solidFill>
                    <a:srgbClr val="003487"/>
                  </a:solidFill>
                  <a:latin typeface="微软雅黑" panose="020B0503020204020204" pitchFamily="34" charset="-122"/>
                  <a:ea typeface="微软雅黑" panose="020B0503020204020204" pitchFamily="34" charset="-122"/>
                </a:rPr>
                <a:t>物业小区类</a:t>
              </a:r>
            </a:p>
            <a:p>
              <a:pPr>
                <a:lnSpc>
                  <a:spcPct val="175000"/>
                </a:lnSpc>
              </a:pPr>
              <a:r>
                <a:rPr lang="zh-CN" altLang="en-US" sz="1600" b="1" dirty="0">
                  <a:solidFill>
                    <a:srgbClr val="003487"/>
                  </a:solidFill>
                  <a:latin typeface="微软雅黑" panose="020B0503020204020204" pitchFamily="34" charset="-122"/>
                  <a:ea typeface="微软雅黑" panose="020B0503020204020204" pitchFamily="34" charset="-122"/>
                </a:rPr>
                <a:t>管理辖区类</a:t>
              </a:r>
            </a:p>
            <a:p>
              <a:pPr>
                <a:lnSpc>
                  <a:spcPct val="175000"/>
                </a:lnSpc>
              </a:pPr>
              <a:r>
                <a:rPr lang="zh-CN" altLang="en-US" sz="1600" b="1" dirty="0">
                  <a:solidFill>
                    <a:srgbClr val="003487"/>
                  </a:solidFill>
                  <a:latin typeface="微软雅黑" panose="020B0503020204020204" pitchFamily="34" charset="-122"/>
                  <a:ea typeface="微软雅黑" panose="020B0503020204020204" pitchFamily="34" charset="-122"/>
                </a:rPr>
                <a:t>建筑工地类</a:t>
              </a:r>
            </a:p>
            <a:p>
              <a:pPr>
                <a:lnSpc>
                  <a:spcPct val="175000"/>
                </a:lnSpc>
              </a:pPr>
              <a:r>
                <a:rPr lang="zh-CN" altLang="en-US" sz="1600" b="1" dirty="0">
                  <a:solidFill>
                    <a:srgbClr val="003487"/>
                  </a:solidFill>
                  <a:latin typeface="微软雅黑" panose="020B0503020204020204" pitchFamily="34" charset="-122"/>
                  <a:ea typeface="微软雅黑" panose="020B0503020204020204" pitchFamily="34" charset="-122"/>
                </a:rPr>
                <a:t>重点区域类</a:t>
              </a:r>
            </a:p>
            <a:p>
              <a:pPr>
                <a:lnSpc>
                  <a:spcPct val="175000"/>
                </a:lnSpc>
              </a:pPr>
              <a:r>
                <a:rPr lang="zh-CN" altLang="en-US" sz="1600" b="1" dirty="0">
                  <a:solidFill>
                    <a:srgbClr val="003487"/>
                  </a:solidFill>
                  <a:latin typeface="微软雅黑" panose="020B0503020204020204" pitchFamily="34" charset="-122"/>
                  <a:ea typeface="微软雅黑" panose="020B0503020204020204" pitchFamily="34" charset="-122"/>
                </a:rPr>
                <a:t>物联感知类</a:t>
              </a:r>
            </a:p>
          </p:txBody>
        </p:sp>
        <p:sp>
          <p:nvSpPr>
            <p:cNvPr id="37" name="矩形 36">
              <a:extLst>
                <a:ext uri="{FF2B5EF4-FFF2-40B4-BE49-F238E27FC236}">
                  <a16:creationId xmlns:a16="http://schemas.microsoft.com/office/drawing/2014/main" id="{3AD1E252-8FD8-9C46-9781-A618746B6C30}"/>
                </a:ext>
              </a:extLst>
            </p:cNvPr>
            <p:cNvSpPr/>
            <p:nvPr/>
          </p:nvSpPr>
          <p:spPr>
            <a:xfrm>
              <a:off x="35727" y="603673"/>
              <a:ext cx="1680818" cy="772414"/>
            </a:xfrm>
            <a:prstGeom prst="rect">
              <a:avLst/>
            </a:prstGeom>
          </p:spPr>
          <p:txBody>
            <a:bodyPr wrap="square">
              <a:spAutoFit/>
            </a:bodyPr>
            <a:lstStyle/>
            <a:p>
              <a:pPr algn="ctr"/>
              <a:r>
                <a:rPr lang="en-US" altLang="zh-CN" sz="2800" b="1" dirty="0">
                  <a:solidFill>
                    <a:srgbClr val="003487"/>
                  </a:solidFill>
                  <a:latin typeface="微软雅黑" panose="020B0503020204020204" pitchFamily="34" charset="-122"/>
                  <a:ea typeface="微软雅黑" panose="020B0503020204020204" pitchFamily="34" charset="-122"/>
                </a:rPr>
                <a:t>705 </a:t>
              </a:r>
              <a:r>
                <a:rPr lang="zh-CN" altLang="en-US" b="1" dirty="0">
                  <a:solidFill>
                    <a:srgbClr val="003487"/>
                  </a:solidFill>
                  <a:latin typeface="微软雅黑" panose="020B0503020204020204" pitchFamily="34" charset="-122"/>
                  <a:ea typeface="微软雅黑" panose="020B0503020204020204" pitchFamily="34" charset="-122"/>
                </a:rPr>
                <a:t>项</a:t>
              </a:r>
              <a:endParaRPr lang="zh-CN" altLang="en-US" sz="2800" b="1" dirty="0">
                <a:solidFill>
                  <a:srgbClr val="003487"/>
                </a:solidFill>
                <a:latin typeface="微软雅黑" panose="020B0503020204020204" pitchFamily="34" charset="-122"/>
                <a:ea typeface="微软雅黑" panose="020B0503020204020204" pitchFamily="34" charset="-122"/>
              </a:endParaRPr>
            </a:p>
            <a:p>
              <a:pPr algn="ctr"/>
              <a:r>
                <a:rPr lang="zh-CN" altLang="en-US" sz="1400" b="1" dirty="0">
                  <a:solidFill>
                    <a:srgbClr val="003487"/>
                  </a:solidFill>
                  <a:latin typeface="微软雅黑" panose="020B0503020204020204" pitchFamily="34" charset="-122"/>
                  <a:ea typeface="微软雅黑" panose="020B0503020204020204" pitchFamily="34" charset="-122"/>
                </a:rPr>
                <a:t>图层总数</a:t>
              </a:r>
            </a:p>
          </p:txBody>
        </p:sp>
        <p:grpSp>
          <p:nvGrpSpPr>
            <p:cNvPr id="42" name="组合 41">
              <a:extLst>
                <a:ext uri="{FF2B5EF4-FFF2-40B4-BE49-F238E27FC236}">
                  <a16:creationId xmlns:a16="http://schemas.microsoft.com/office/drawing/2014/main" id="{B85FA320-61F1-A741-86E3-09A20C36E690}"/>
                </a:ext>
              </a:extLst>
            </p:cNvPr>
            <p:cNvGrpSpPr/>
            <p:nvPr/>
          </p:nvGrpSpPr>
          <p:grpSpPr>
            <a:xfrm>
              <a:off x="6113090" y="892954"/>
              <a:ext cx="5555648" cy="5605132"/>
              <a:chOff x="6214510" y="1083371"/>
              <a:chExt cx="5555648" cy="5605132"/>
            </a:xfrm>
          </p:grpSpPr>
          <p:grpSp>
            <p:nvGrpSpPr>
              <p:cNvPr id="43" name="组合 42">
                <a:extLst>
                  <a:ext uri="{FF2B5EF4-FFF2-40B4-BE49-F238E27FC236}">
                    <a16:creationId xmlns:a16="http://schemas.microsoft.com/office/drawing/2014/main" id="{E5A6BEF1-DA9D-0947-875E-1A4B99864FEE}"/>
                  </a:ext>
                </a:extLst>
              </p:cNvPr>
              <p:cNvGrpSpPr/>
              <p:nvPr/>
            </p:nvGrpSpPr>
            <p:grpSpPr>
              <a:xfrm>
                <a:off x="6214510" y="1083371"/>
                <a:ext cx="5555648" cy="4531237"/>
                <a:chOff x="3005422" y="1689161"/>
                <a:chExt cx="5555648" cy="4531237"/>
              </a:xfrm>
            </p:grpSpPr>
            <p:sp>
              <p:nvSpPr>
                <p:cNvPr id="46" name="圆角矩形">
                  <a:extLst>
                    <a:ext uri="{FF2B5EF4-FFF2-40B4-BE49-F238E27FC236}">
                      <a16:creationId xmlns:a16="http://schemas.microsoft.com/office/drawing/2014/main" id="{18C75A22-223A-7049-8420-AD2FA0171511}"/>
                    </a:ext>
                  </a:extLst>
                </p:cNvPr>
                <p:cNvSpPr/>
                <p:nvPr/>
              </p:nvSpPr>
              <p:spPr>
                <a:xfrm>
                  <a:off x="3005422" y="5319452"/>
                  <a:ext cx="5555648" cy="900946"/>
                </a:xfrm>
                <a:prstGeom prst="roundRect">
                  <a:avLst>
                    <a:gd name="adj" fmla="val 11205"/>
                  </a:avLst>
                </a:prstGeom>
                <a:solidFill>
                  <a:srgbClr val="3F808A">
                    <a:alpha val="50000"/>
                  </a:srgbClr>
                </a:solidFill>
                <a:ln w="25400">
                  <a:solidFill>
                    <a:srgbClr val="3F808A"/>
                  </a:solidFill>
                  <a:miter lim="400000"/>
                </a:ln>
                <a:effectLst>
                  <a:outerShdw blurRad="50800" dist="25400" dir="5400000" rotWithShape="0">
                    <a:srgbClr val="000000">
                      <a:alpha val="50000"/>
                    </a:srgbClr>
                  </a:outerShdw>
                </a:effectLst>
              </p:spPr>
              <p:txBody>
                <a:bodyPr lIns="0" tIns="0" rIns="0" bIns="0" anchor="ctr"/>
                <a:lstStyle/>
                <a:p>
                  <a:pPr algn="ctr" defTabSz="584200">
                    <a:defRPr sz="1800">
                      <a:solidFill>
                        <a:srgbClr val="FFFFFF"/>
                      </a:solidFill>
                      <a:effectLst/>
                      <a:latin typeface="PingFang SC Semibold"/>
                      <a:ea typeface="PingFang SC Semibold"/>
                      <a:cs typeface="PingFang SC Semibold"/>
                      <a:sym typeface="PingFang SC Semibold"/>
                    </a:defRPr>
                  </a:pPr>
                  <a:endParaRPr sz="11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7" name="数据接入层">
                  <a:extLst>
                    <a:ext uri="{FF2B5EF4-FFF2-40B4-BE49-F238E27FC236}">
                      <a16:creationId xmlns:a16="http://schemas.microsoft.com/office/drawing/2014/main" id="{4D08620B-8C7A-CF43-BC5F-DD0855521FC8}"/>
                    </a:ext>
                  </a:extLst>
                </p:cNvPr>
                <p:cNvSpPr/>
                <p:nvPr/>
              </p:nvSpPr>
              <p:spPr>
                <a:xfrm>
                  <a:off x="3332026" y="5193167"/>
                  <a:ext cx="1107446" cy="289384"/>
                </a:xfrm>
                <a:prstGeom prst="roundRect">
                  <a:avLst>
                    <a:gd name="adj" fmla="val 34884"/>
                  </a:avLst>
                </a:prstGeom>
                <a:solidFill>
                  <a:srgbClr val="3F808A"/>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584200">
                    <a:defRPr sz="2400">
                      <a:solidFill>
                        <a:srgbClr val="FFFFFF"/>
                      </a:solidFill>
                      <a:latin typeface="PingFang SC Semibold"/>
                      <a:ea typeface="PingFang SC Semibold"/>
                      <a:cs typeface="PingFang SC Semibold"/>
                      <a:sym typeface="PingFang SC Semibold"/>
                    </a:defRPr>
                  </a:lvl1pPr>
                </a:lstStyle>
                <a:p>
                  <a:pPr algn="ctr"/>
                  <a:r>
                    <a:rPr sz="14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数据接入层</a:t>
                  </a:r>
                </a:p>
              </p:txBody>
            </p:sp>
            <p:grpSp>
              <p:nvGrpSpPr>
                <p:cNvPr id="48" name="组合 47">
                  <a:extLst>
                    <a:ext uri="{FF2B5EF4-FFF2-40B4-BE49-F238E27FC236}">
                      <a16:creationId xmlns:a16="http://schemas.microsoft.com/office/drawing/2014/main" id="{01AB9A20-BDCE-F548-B091-4AC04E3BCC4D}"/>
                    </a:ext>
                  </a:extLst>
                </p:cNvPr>
                <p:cNvGrpSpPr/>
                <p:nvPr/>
              </p:nvGrpSpPr>
              <p:grpSpPr>
                <a:xfrm>
                  <a:off x="3194086" y="5722900"/>
                  <a:ext cx="5166406" cy="309573"/>
                  <a:chOff x="3194086" y="5722900"/>
                  <a:chExt cx="4946150" cy="309573"/>
                </a:xfrm>
              </p:grpSpPr>
              <p:sp>
                <p:nvSpPr>
                  <p:cNvPr id="67" name="矢量数据">
                    <a:extLst>
                      <a:ext uri="{FF2B5EF4-FFF2-40B4-BE49-F238E27FC236}">
                        <a16:creationId xmlns:a16="http://schemas.microsoft.com/office/drawing/2014/main" id="{BAF77CED-84EB-3644-8768-7473E06BA945}"/>
                      </a:ext>
                    </a:extLst>
                  </p:cNvPr>
                  <p:cNvSpPr/>
                  <p:nvPr/>
                </p:nvSpPr>
                <p:spPr>
                  <a:xfrm>
                    <a:off x="3194086" y="5722900"/>
                    <a:ext cx="694071" cy="309573"/>
                  </a:xfrm>
                  <a:prstGeom prst="roundRect">
                    <a:avLst>
                      <a:gd name="adj" fmla="val 32609"/>
                    </a:avLst>
                  </a:prstGeom>
                  <a:ln w="25400">
                    <a:solidFill>
                      <a:srgbClr val="FFFFFF"/>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584200">
                      <a:defRPr sz="2000">
                        <a:solidFill>
                          <a:srgbClr val="FFFFFF"/>
                        </a:solidFill>
                        <a:latin typeface="PingFang SC Semibold"/>
                        <a:ea typeface="PingFang SC Semibold"/>
                        <a:cs typeface="PingFang SC Semibold"/>
                        <a:sym typeface="PingFang SC Semibold"/>
                      </a:defRPr>
                    </a:lvl1pPr>
                  </a:lstStyle>
                  <a:p>
                    <a:pPr algn="ctr">
                      <a:defRPr>
                        <a:effectLst/>
                      </a:defRPr>
                    </a:pPr>
                    <a:r>
                      <a:rPr sz="1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矢量数据</a:t>
                    </a:r>
                  </a:p>
                </p:txBody>
              </p:sp>
              <p:sp>
                <p:nvSpPr>
                  <p:cNvPr id="68" name="表单数据">
                    <a:extLst>
                      <a:ext uri="{FF2B5EF4-FFF2-40B4-BE49-F238E27FC236}">
                        <a16:creationId xmlns:a16="http://schemas.microsoft.com/office/drawing/2014/main" id="{739C36DF-1065-7A44-BB4A-6C4C1569559B}"/>
                      </a:ext>
                    </a:extLst>
                  </p:cNvPr>
                  <p:cNvSpPr/>
                  <p:nvPr/>
                </p:nvSpPr>
                <p:spPr>
                  <a:xfrm>
                    <a:off x="4044502" y="5722900"/>
                    <a:ext cx="694071" cy="309573"/>
                  </a:xfrm>
                  <a:prstGeom prst="roundRect">
                    <a:avLst>
                      <a:gd name="adj" fmla="val 32609"/>
                    </a:avLst>
                  </a:prstGeom>
                  <a:ln w="25400">
                    <a:solidFill>
                      <a:srgbClr val="FFFFFF"/>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584200">
                      <a:defRPr sz="2000">
                        <a:solidFill>
                          <a:srgbClr val="FFFFFF"/>
                        </a:solidFill>
                        <a:latin typeface="PingFang SC Semibold"/>
                        <a:ea typeface="PingFang SC Semibold"/>
                        <a:cs typeface="PingFang SC Semibold"/>
                        <a:sym typeface="PingFang SC Semibold"/>
                      </a:defRPr>
                    </a:lvl1pPr>
                  </a:lstStyle>
                  <a:p>
                    <a:pPr algn="ctr">
                      <a:defRPr>
                        <a:effectLst/>
                      </a:defRPr>
                    </a:pPr>
                    <a:r>
                      <a:rPr sz="1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表单数据</a:t>
                    </a:r>
                  </a:p>
                </p:txBody>
              </p:sp>
              <p:sp>
                <p:nvSpPr>
                  <p:cNvPr id="69" name="图纸数据">
                    <a:extLst>
                      <a:ext uri="{FF2B5EF4-FFF2-40B4-BE49-F238E27FC236}">
                        <a16:creationId xmlns:a16="http://schemas.microsoft.com/office/drawing/2014/main" id="{A673C0FA-AF17-1642-A48D-8BB6FED830C2}"/>
                      </a:ext>
                    </a:extLst>
                  </p:cNvPr>
                  <p:cNvSpPr/>
                  <p:nvPr/>
                </p:nvSpPr>
                <p:spPr>
                  <a:xfrm>
                    <a:off x="4894918" y="5722900"/>
                    <a:ext cx="694071" cy="309573"/>
                  </a:xfrm>
                  <a:prstGeom prst="roundRect">
                    <a:avLst>
                      <a:gd name="adj" fmla="val 32609"/>
                    </a:avLst>
                  </a:prstGeom>
                  <a:ln w="25400">
                    <a:solidFill>
                      <a:srgbClr val="FFFFFF"/>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584200">
                      <a:defRPr sz="2000">
                        <a:solidFill>
                          <a:srgbClr val="FFFFFF"/>
                        </a:solidFill>
                        <a:latin typeface="PingFang SC Semibold"/>
                        <a:ea typeface="PingFang SC Semibold"/>
                        <a:cs typeface="PingFang SC Semibold"/>
                        <a:sym typeface="PingFang SC Semibold"/>
                      </a:defRPr>
                    </a:lvl1pPr>
                  </a:lstStyle>
                  <a:p>
                    <a:pPr algn="ctr">
                      <a:defRPr>
                        <a:effectLst/>
                      </a:defRPr>
                    </a:pPr>
                    <a:r>
                      <a:rPr sz="1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图纸数据</a:t>
                    </a:r>
                  </a:p>
                </p:txBody>
              </p:sp>
              <p:sp>
                <p:nvSpPr>
                  <p:cNvPr id="70" name="CAD图纸">
                    <a:extLst>
                      <a:ext uri="{FF2B5EF4-FFF2-40B4-BE49-F238E27FC236}">
                        <a16:creationId xmlns:a16="http://schemas.microsoft.com/office/drawing/2014/main" id="{8DF7EFA7-E1B5-194E-9BA3-E4F206B20BDE}"/>
                      </a:ext>
                    </a:extLst>
                  </p:cNvPr>
                  <p:cNvSpPr/>
                  <p:nvPr/>
                </p:nvSpPr>
                <p:spPr>
                  <a:xfrm>
                    <a:off x="5745333" y="5722900"/>
                    <a:ext cx="694071" cy="309573"/>
                  </a:xfrm>
                  <a:prstGeom prst="roundRect">
                    <a:avLst>
                      <a:gd name="adj" fmla="val 32609"/>
                    </a:avLst>
                  </a:prstGeom>
                  <a:ln w="25400">
                    <a:solidFill>
                      <a:srgbClr val="FFFFFF"/>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584200">
                      <a:defRPr sz="2000">
                        <a:solidFill>
                          <a:srgbClr val="FFFFFF"/>
                        </a:solidFill>
                        <a:latin typeface="PingFang SC Semibold"/>
                        <a:ea typeface="PingFang SC Semibold"/>
                        <a:cs typeface="PingFang SC Semibold"/>
                        <a:sym typeface="PingFang SC Semibold"/>
                      </a:defRPr>
                    </a:lvl1pPr>
                  </a:lstStyle>
                  <a:p>
                    <a:pPr algn="ctr">
                      <a:defRPr>
                        <a:effectLst/>
                      </a:defRPr>
                    </a:pPr>
                    <a:r>
                      <a:rPr sz="1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CAD图纸</a:t>
                    </a:r>
                  </a:p>
                </p:txBody>
              </p:sp>
              <p:sp>
                <p:nvSpPr>
                  <p:cNvPr id="71" name="接口数据">
                    <a:extLst>
                      <a:ext uri="{FF2B5EF4-FFF2-40B4-BE49-F238E27FC236}">
                        <a16:creationId xmlns:a16="http://schemas.microsoft.com/office/drawing/2014/main" id="{0A55EAC1-1CC5-6C40-B2E0-556FE9E6498D}"/>
                      </a:ext>
                    </a:extLst>
                  </p:cNvPr>
                  <p:cNvSpPr/>
                  <p:nvPr/>
                </p:nvSpPr>
                <p:spPr>
                  <a:xfrm>
                    <a:off x="6595749" y="5722900"/>
                    <a:ext cx="694071" cy="309573"/>
                  </a:xfrm>
                  <a:prstGeom prst="roundRect">
                    <a:avLst>
                      <a:gd name="adj" fmla="val 32609"/>
                    </a:avLst>
                  </a:prstGeom>
                  <a:ln w="25400">
                    <a:solidFill>
                      <a:srgbClr val="FFFFFF"/>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584200">
                      <a:defRPr sz="2000">
                        <a:solidFill>
                          <a:srgbClr val="FFFFFF"/>
                        </a:solidFill>
                        <a:latin typeface="PingFang SC Semibold"/>
                        <a:ea typeface="PingFang SC Semibold"/>
                        <a:cs typeface="PingFang SC Semibold"/>
                        <a:sym typeface="PingFang SC Semibold"/>
                      </a:defRPr>
                    </a:lvl1pPr>
                  </a:lstStyle>
                  <a:p>
                    <a:pPr algn="ctr">
                      <a:defRPr>
                        <a:effectLst/>
                      </a:defRPr>
                    </a:pPr>
                    <a:r>
                      <a:rPr sz="1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接口数据</a:t>
                    </a:r>
                  </a:p>
                </p:txBody>
              </p:sp>
              <p:sp>
                <p:nvSpPr>
                  <p:cNvPr id="72" name="其他介质">
                    <a:extLst>
                      <a:ext uri="{FF2B5EF4-FFF2-40B4-BE49-F238E27FC236}">
                        <a16:creationId xmlns:a16="http://schemas.microsoft.com/office/drawing/2014/main" id="{261FBAED-C2A6-3943-ABF2-5DC884D62496}"/>
                      </a:ext>
                    </a:extLst>
                  </p:cNvPr>
                  <p:cNvSpPr/>
                  <p:nvPr/>
                </p:nvSpPr>
                <p:spPr>
                  <a:xfrm>
                    <a:off x="7446165" y="5722900"/>
                    <a:ext cx="694071" cy="309573"/>
                  </a:xfrm>
                  <a:prstGeom prst="roundRect">
                    <a:avLst>
                      <a:gd name="adj" fmla="val 32609"/>
                    </a:avLst>
                  </a:prstGeom>
                  <a:ln w="25400">
                    <a:solidFill>
                      <a:srgbClr val="FFFFFF"/>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584200">
                      <a:defRPr sz="2000">
                        <a:solidFill>
                          <a:srgbClr val="FFFFFF"/>
                        </a:solidFill>
                        <a:latin typeface="PingFang SC Semibold"/>
                        <a:ea typeface="PingFang SC Semibold"/>
                        <a:cs typeface="PingFang SC Semibold"/>
                        <a:sym typeface="PingFang SC Semibold"/>
                      </a:defRPr>
                    </a:lvl1pPr>
                  </a:lstStyle>
                  <a:p>
                    <a:pPr algn="ctr">
                      <a:defRPr>
                        <a:effectLst/>
                      </a:defRPr>
                    </a:pPr>
                    <a:r>
                      <a:rPr sz="1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其他介质</a:t>
                    </a:r>
                  </a:p>
                </p:txBody>
              </p:sp>
            </p:grpSp>
            <p:sp>
              <p:nvSpPr>
                <p:cNvPr id="49" name="圆角矩形">
                  <a:extLst>
                    <a:ext uri="{FF2B5EF4-FFF2-40B4-BE49-F238E27FC236}">
                      <a16:creationId xmlns:a16="http://schemas.microsoft.com/office/drawing/2014/main" id="{54BE99A6-A2FE-1A4A-932D-316474661F75}"/>
                    </a:ext>
                  </a:extLst>
                </p:cNvPr>
                <p:cNvSpPr/>
                <p:nvPr/>
              </p:nvSpPr>
              <p:spPr>
                <a:xfrm>
                  <a:off x="3005422" y="4151450"/>
                  <a:ext cx="5555648" cy="900947"/>
                </a:xfrm>
                <a:prstGeom prst="roundRect">
                  <a:avLst>
                    <a:gd name="adj" fmla="val 11205"/>
                  </a:avLst>
                </a:prstGeom>
                <a:solidFill>
                  <a:srgbClr val="3399FF">
                    <a:alpha val="40000"/>
                  </a:srgbClr>
                </a:solidFill>
                <a:ln w="25400">
                  <a:solidFill>
                    <a:srgbClr val="8BC9D5"/>
                  </a:solidFill>
                  <a:miter lim="400000"/>
                </a:ln>
                <a:effectLst>
                  <a:outerShdw blurRad="50800" dist="25400" dir="5400000" rotWithShape="0">
                    <a:srgbClr val="000000">
                      <a:alpha val="50000"/>
                    </a:srgbClr>
                  </a:outerShdw>
                </a:effectLst>
              </p:spPr>
              <p:txBody>
                <a:bodyPr lIns="0" tIns="0" rIns="0" bIns="0" anchor="ctr"/>
                <a:lstStyle/>
                <a:p>
                  <a:pPr algn="ctr" defTabSz="584200">
                    <a:defRPr sz="1800">
                      <a:solidFill>
                        <a:srgbClr val="FFFFFF"/>
                      </a:solidFill>
                      <a:effectLst/>
                      <a:latin typeface="PingFang SC Semibold"/>
                      <a:ea typeface="PingFang SC Semibold"/>
                      <a:cs typeface="PingFang SC Semibold"/>
                      <a:sym typeface="PingFang SC Semibold"/>
                    </a:defRPr>
                  </a:pPr>
                  <a:endParaRPr sz="11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0" name="同源处理层">
                  <a:extLst>
                    <a:ext uri="{FF2B5EF4-FFF2-40B4-BE49-F238E27FC236}">
                      <a16:creationId xmlns:a16="http://schemas.microsoft.com/office/drawing/2014/main" id="{4C5B32F0-D350-F54D-AA4B-F4E531832D0D}"/>
                    </a:ext>
                  </a:extLst>
                </p:cNvPr>
                <p:cNvSpPr/>
                <p:nvPr/>
              </p:nvSpPr>
              <p:spPr>
                <a:xfrm>
                  <a:off x="3332026" y="4025165"/>
                  <a:ext cx="1107446" cy="289384"/>
                </a:xfrm>
                <a:prstGeom prst="roundRect">
                  <a:avLst>
                    <a:gd name="adj" fmla="val 34884"/>
                  </a:avLst>
                </a:prstGeom>
                <a:solidFill>
                  <a:srgbClr val="6699FF"/>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584200">
                    <a:defRPr sz="2400">
                      <a:solidFill>
                        <a:srgbClr val="FFFFFF"/>
                      </a:solidFill>
                      <a:latin typeface="PingFang SC Semibold"/>
                      <a:ea typeface="PingFang SC Semibold"/>
                      <a:cs typeface="PingFang SC Semibold"/>
                      <a:sym typeface="PingFang SC Semibold"/>
                    </a:defRPr>
                  </a:lvl1pPr>
                </a:lstStyle>
                <a:p>
                  <a:pPr algn="ctr"/>
                  <a:r>
                    <a:rPr lang="zh-CN" altLang="en-US" sz="1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同源处理层</a:t>
                  </a:r>
                </a:p>
              </p:txBody>
            </p:sp>
            <p:grpSp>
              <p:nvGrpSpPr>
                <p:cNvPr id="51" name="组合 50">
                  <a:extLst>
                    <a:ext uri="{FF2B5EF4-FFF2-40B4-BE49-F238E27FC236}">
                      <a16:creationId xmlns:a16="http://schemas.microsoft.com/office/drawing/2014/main" id="{D20F6742-DCF9-D14F-902F-36186E4A0BF4}"/>
                    </a:ext>
                  </a:extLst>
                </p:cNvPr>
                <p:cNvGrpSpPr/>
                <p:nvPr/>
              </p:nvGrpSpPr>
              <p:grpSpPr>
                <a:xfrm>
                  <a:off x="3102647" y="4554898"/>
                  <a:ext cx="5366983" cy="309573"/>
                  <a:chOff x="3114077" y="4554898"/>
                  <a:chExt cx="5366983" cy="309573"/>
                </a:xfrm>
              </p:grpSpPr>
              <p:sp>
                <p:nvSpPr>
                  <p:cNvPr id="61" name="坐标转换">
                    <a:extLst>
                      <a:ext uri="{FF2B5EF4-FFF2-40B4-BE49-F238E27FC236}">
                        <a16:creationId xmlns:a16="http://schemas.microsoft.com/office/drawing/2014/main" id="{ED29B78F-C49B-C746-B9FA-D8310D4E201D}"/>
                      </a:ext>
                    </a:extLst>
                  </p:cNvPr>
                  <p:cNvSpPr/>
                  <p:nvPr/>
                </p:nvSpPr>
                <p:spPr>
                  <a:xfrm>
                    <a:off x="3114077" y="4554898"/>
                    <a:ext cx="821907" cy="309573"/>
                  </a:xfrm>
                  <a:prstGeom prst="roundRect">
                    <a:avLst>
                      <a:gd name="adj" fmla="val 32609"/>
                    </a:avLst>
                  </a:prstGeom>
                  <a:ln w="25400">
                    <a:solidFill>
                      <a:srgbClr val="FFFFFF"/>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584200">
                      <a:defRPr sz="2000">
                        <a:solidFill>
                          <a:srgbClr val="FFFFFF"/>
                        </a:solidFill>
                        <a:latin typeface="PingFang SC Semibold"/>
                        <a:ea typeface="PingFang SC Semibold"/>
                        <a:cs typeface="PingFang SC Semibold"/>
                        <a:sym typeface="PingFang SC Semibold"/>
                      </a:defRPr>
                    </a:lvl1pPr>
                  </a:lstStyle>
                  <a:p>
                    <a:pPr algn="ctr">
                      <a:defRPr>
                        <a:effectLst/>
                      </a:defRPr>
                    </a:pPr>
                    <a:r>
                      <a:rPr sz="1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坐标转换</a:t>
                    </a:r>
                  </a:p>
                </p:txBody>
              </p:sp>
              <p:sp>
                <p:nvSpPr>
                  <p:cNvPr id="62" name="数据矫正">
                    <a:extLst>
                      <a:ext uri="{FF2B5EF4-FFF2-40B4-BE49-F238E27FC236}">
                        <a16:creationId xmlns:a16="http://schemas.microsoft.com/office/drawing/2014/main" id="{819A6427-EE5A-D947-81D3-AC482F1DE7C7}"/>
                      </a:ext>
                    </a:extLst>
                  </p:cNvPr>
                  <p:cNvSpPr/>
                  <p:nvPr/>
                </p:nvSpPr>
                <p:spPr>
                  <a:xfrm>
                    <a:off x="4023091" y="4554898"/>
                    <a:ext cx="821907" cy="309573"/>
                  </a:xfrm>
                  <a:prstGeom prst="roundRect">
                    <a:avLst>
                      <a:gd name="adj" fmla="val 32609"/>
                    </a:avLst>
                  </a:prstGeom>
                  <a:ln w="25400">
                    <a:solidFill>
                      <a:srgbClr val="FFFFFF"/>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584200">
                      <a:defRPr sz="2000">
                        <a:solidFill>
                          <a:srgbClr val="FFFFFF"/>
                        </a:solidFill>
                        <a:latin typeface="PingFang SC Semibold"/>
                        <a:ea typeface="PingFang SC Semibold"/>
                        <a:cs typeface="PingFang SC Semibold"/>
                        <a:sym typeface="PingFang SC Semibold"/>
                      </a:defRPr>
                    </a:lvl1pPr>
                  </a:lstStyle>
                  <a:p>
                    <a:pPr algn="ctr">
                      <a:defRPr>
                        <a:effectLst/>
                      </a:defRPr>
                    </a:pPr>
                    <a:r>
                      <a:rPr sz="1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数据矫正</a:t>
                    </a:r>
                  </a:p>
                </p:txBody>
              </p:sp>
              <p:sp>
                <p:nvSpPr>
                  <p:cNvPr id="63" name="数据清洗">
                    <a:extLst>
                      <a:ext uri="{FF2B5EF4-FFF2-40B4-BE49-F238E27FC236}">
                        <a16:creationId xmlns:a16="http://schemas.microsoft.com/office/drawing/2014/main" id="{80559FE0-D80C-2B45-B46A-D49BA684F1C6}"/>
                      </a:ext>
                    </a:extLst>
                  </p:cNvPr>
                  <p:cNvSpPr/>
                  <p:nvPr/>
                </p:nvSpPr>
                <p:spPr>
                  <a:xfrm>
                    <a:off x="4932107" y="4554898"/>
                    <a:ext cx="821907" cy="309573"/>
                  </a:xfrm>
                  <a:prstGeom prst="roundRect">
                    <a:avLst>
                      <a:gd name="adj" fmla="val 32609"/>
                    </a:avLst>
                  </a:prstGeom>
                  <a:ln w="25400">
                    <a:solidFill>
                      <a:srgbClr val="FFFFFF"/>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584200">
                      <a:defRPr sz="2000">
                        <a:solidFill>
                          <a:srgbClr val="FFFFFF"/>
                        </a:solidFill>
                        <a:latin typeface="PingFang SC Semibold"/>
                        <a:ea typeface="PingFang SC Semibold"/>
                        <a:cs typeface="PingFang SC Semibold"/>
                        <a:sym typeface="PingFang SC Semibold"/>
                      </a:defRPr>
                    </a:lvl1pPr>
                  </a:lstStyle>
                  <a:p>
                    <a:pPr algn="ctr">
                      <a:defRPr>
                        <a:effectLst/>
                      </a:defRPr>
                    </a:pPr>
                    <a:r>
                      <a:rPr sz="1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数据清洗</a:t>
                    </a:r>
                  </a:p>
                </p:txBody>
              </p:sp>
              <p:sp>
                <p:nvSpPr>
                  <p:cNvPr id="64" name="矢量化处理">
                    <a:extLst>
                      <a:ext uri="{FF2B5EF4-FFF2-40B4-BE49-F238E27FC236}">
                        <a16:creationId xmlns:a16="http://schemas.microsoft.com/office/drawing/2014/main" id="{6020F44D-5E23-8645-AA8B-B15D990C9BF8}"/>
                      </a:ext>
                    </a:extLst>
                  </p:cNvPr>
                  <p:cNvSpPr/>
                  <p:nvPr/>
                </p:nvSpPr>
                <p:spPr>
                  <a:xfrm>
                    <a:off x="5841122" y="4554898"/>
                    <a:ext cx="821907" cy="309573"/>
                  </a:xfrm>
                  <a:prstGeom prst="roundRect">
                    <a:avLst>
                      <a:gd name="adj" fmla="val 32609"/>
                    </a:avLst>
                  </a:prstGeom>
                  <a:ln w="25400">
                    <a:solidFill>
                      <a:srgbClr val="FFFFFF"/>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584200">
                      <a:defRPr sz="2000">
                        <a:solidFill>
                          <a:srgbClr val="FFFFFF"/>
                        </a:solidFill>
                        <a:latin typeface="PingFang SC Semibold"/>
                        <a:ea typeface="PingFang SC Semibold"/>
                        <a:cs typeface="PingFang SC Semibold"/>
                        <a:sym typeface="PingFang SC Semibold"/>
                      </a:defRPr>
                    </a:lvl1pPr>
                  </a:lstStyle>
                  <a:p>
                    <a:pPr algn="ctr">
                      <a:defRPr>
                        <a:effectLst/>
                      </a:defRPr>
                    </a:pPr>
                    <a:r>
                      <a:rPr sz="1200" b="1" dirty="0" err="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矢量化处理</a:t>
                    </a:r>
                    <a:endParaRPr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5" name="去噪处理">
                    <a:extLst>
                      <a:ext uri="{FF2B5EF4-FFF2-40B4-BE49-F238E27FC236}">
                        <a16:creationId xmlns:a16="http://schemas.microsoft.com/office/drawing/2014/main" id="{B6ECAF82-746B-FC44-85C1-0B1B62FE9B41}"/>
                      </a:ext>
                    </a:extLst>
                  </p:cNvPr>
                  <p:cNvSpPr/>
                  <p:nvPr/>
                </p:nvSpPr>
                <p:spPr>
                  <a:xfrm>
                    <a:off x="6750137" y="4554898"/>
                    <a:ext cx="821907" cy="309573"/>
                  </a:xfrm>
                  <a:prstGeom prst="roundRect">
                    <a:avLst>
                      <a:gd name="adj" fmla="val 32609"/>
                    </a:avLst>
                  </a:prstGeom>
                  <a:ln w="25400">
                    <a:solidFill>
                      <a:srgbClr val="FFFFFF"/>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584200">
                      <a:defRPr sz="2000">
                        <a:solidFill>
                          <a:srgbClr val="FFFFFF"/>
                        </a:solidFill>
                        <a:latin typeface="PingFang SC Semibold"/>
                        <a:ea typeface="PingFang SC Semibold"/>
                        <a:cs typeface="PingFang SC Semibold"/>
                        <a:sym typeface="PingFang SC Semibold"/>
                      </a:defRPr>
                    </a:lvl1pPr>
                  </a:lstStyle>
                  <a:p>
                    <a:pPr algn="ctr">
                      <a:defRPr>
                        <a:effectLst/>
                      </a:defRPr>
                    </a:pPr>
                    <a:r>
                      <a:rPr sz="1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去噪处理</a:t>
                    </a:r>
                  </a:p>
                </p:txBody>
              </p:sp>
              <p:sp>
                <p:nvSpPr>
                  <p:cNvPr id="66" name="数据分类">
                    <a:extLst>
                      <a:ext uri="{FF2B5EF4-FFF2-40B4-BE49-F238E27FC236}">
                        <a16:creationId xmlns:a16="http://schemas.microsoft.com/office/drawing/2014/main" id="{92D691A8-AD9C-864A-83DC-D9E9C6DCBC62}"/>
                      </a:ext>
                    </a:extLst>
                  </p:cNvPr>
                  <p:cNvSpPr/>
                  <p:nvPr/>
                </p:nvSpPr>
                <p:spPr>
                  <a:xfrm>
                    <a:off x="7659153" y="4554898"/>
                    <a:ext cx="821907" cy="309573"/>
                  </a:xfrm>
                  <a:prstGeom prst="roundRect">
                    <a:avLst>
                      <a:gd name="adj" fmla="val 32609"/>
                    </a:avLst>
                  </a:prstGeom>
                  <a:ln w="25400">
                    <a:solidFill>
                      <a:srgbClr val="FFFFFF"/>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584200">
                      <a:defRPr sz="2000">
                        <a:solidFill>
                          <a:srgbClr val="FFFFFF"/>
                        </a:solidFill>
                        <a:latin typeface="PingFang SC Semibold"/>
                        <a:ea typeface="PingFang SC Semibold"/>
                        <a:cs typeface="PingFang SC Semibold"/>
                        <a:sym typeface="PingFang SC Semibold"/>
                      </a:defRPr>
                    </a:lvl1pPr>
                  </a:lstStyle>
                  <a:p>
                    <a:pPr algn="ctr">
                      <a:defRPr>
                        <a:effectLst/>
                      </a:defRPr>
                    </a:pPr>
                    <a:r>
                      <a:rPr sz="1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数据分类</a:t>
                    </a:r>
                  </a:p>
                </p:txBody>
              </p:sp>
            </p:grpSp>
            <p:sp>
              <p:nvSpPr>
                <p:cNvPr id="52" name="圆角矩形">
                  <a:extLst>
                    <a:ext uri="{FF2B5EF4-FFF2-40B4-BE49-F238E27FC236}">
                      <a16:creationId xmlns:a16="http://schemas.microsoft.com/office/drawing/2014/main" id="{B5AAF176-AE48-0343-AF5A-E6DC3DA3DAAC}"/>
                    </a:ext>
                  </a:extLst>
                </p:cNvPr>
                <p:cNvSpPr/>
                <p:nvPr/>
              </p:nvSpPr>
              <p:spPr>
                <a:xfrm>
                  <a:off x="3005422" y="2983448"/>
                  <a:ext cx="5555648" cy="900946"/>
                </a:xfrm>
                <a:prstGeom prst="roundRect">
                  <a:avLst>
                    <a:gd name="adj" fmla="val 11205"/>
                  </a:avLst>
                </a:prstGeom>
                <a:solidFill>
                  <a:srgbClr val="00B0F0">
                    <a:alpha val="40000"/>
                  </a:srgbClr>
                </a:solidFill>
                <a:ln w="25400">
                  <a:solidFill>
                    <a:srgbClr val="00B0F0"/>
                  </a:solidFill>
                  <a:miter lim="400000"/>
                </a:ln>
                <a:effectLst>
                  <a:outerShdw blurRad="50800" dist="25400" dir="5400000" rotWithShape="0">
                    <a:srgbClr val="000000">
                      <a:alpha val="50000"/>
                    </a:srgbClr>
                  </a:outerShdw>
                </a:effectLst>
              </p:spPr>
              <p:txBody>
                <a:bodyPr lIns="0" tIns="0" rIns="0" bIns="0" anchor="ctr"/>
                <a:lstStyle/>
                <a:p>
                  <a:pPr algn="ctr" defTabSz="584200">
                    <a:defRPr sz="1800">
                      <a:solidFill>
                        <a:srgbClr val="FFFFFF"/>
                      </a:solidFill>
                      <a:effectLst/>
                      <a:latin typeface="PingFang SC Semibold"/>
                      <a:ea typeface="PingFang SC Semibold"/>
                      <a:cs typeface="PingFang SC Semibold"/>
                      <a:sym typeface="PingFang SC Semibold"/>
                    </a:defRPr>
                  </a:pPr>
                  <a:endParaRPr sz="11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3" name="服务发布层">
                  <a:extLst>
                    <a:ext uri="{FF2B5EF4-FFF2-40B4-BE49-F238E27FC236}">
                      <a16:creationId xmlns:a16="http://schemas.microsoft.com/office/drawing/2014/main" id="{D9292B21-9DFB-A649-8BC5-E6981F46DF8E}"/>
                    </a:ext>
                  </a:extLst>
                </p:cNvPr>
                <p:cNvSpPr/>
                <p:nvPr/>
              </p:nvSpPr>
              <p:spPr>
                <a:xfrm>
                  <a:off x="3332026" y="2857163"/>
                  <a:ext cx="1107446" cy="289384"/>
                </a:xfrm>
                <a:prstGeom prst="roundRect">
                  <a:avLst>
                    <a:gd name="adj" fmla="val 34884"/>
                  </a:avLst>
                </a:prstGeom>
                <a:solidFill>
                  <a:srgbClr val="00B0F0"/>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584200">
                    <a:defRPr sz="2400">
                      <a:solidFill>
                        <a:srgbClr val="FFFFFF"/>
                      </a:solidFill>
                      <a:latin typeface="PingFang SC Semibold"/>
                      <a:ea typeface="PingFang SC Semibold"/>
                      <a:cs typeface="PingFang SC Semibold"/>
                      <a:sym typeface="PingFang SC Semibold"/>
                    </a:defRPr>
                  </a:lvl1pPr>
                </a:lstStyle>
                <a:p>
                  <a:pPr algn="ctr"/>
                  <a:r>
                    <a:rPr sz="14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服务发布层</a:t>
                  </a:r>
                </a:p>
              </p:txBody>
            </p:sp>
            <p:sp>
              <p:nvSpPr>
                <p:cNvPr id="54" name="静态图层">
                  <a:extLst>
                    <a:ext uri="{FF2B5EF4-FFF2-40B4-BE49-F238E27FC236}">
                      <a16:creationId xmlns:a16="http://schemas.microsoft.com/office/drawing/2014/main" id="{11810389-7FD1-0347-9E24-1723C2A89169}"/>
                    </a:ext>
                  </a:extLst>
                </p:cNvPr>
                <p:cNvSpPr/>
                <p:nvPr/>
              </p:nvSpPr>
              <p:spPr>
                <a:xfrm>
                  <a:off x="3189292" y="3365278"/>
                  <a:ext cx="1638048" cy="309573"/>
                </a:xfrm>
                <a:prstGeom prst="roundRect">
                  <a:avLst>
                    <a:gd name="adj" fmla="val 32609"/>
                  </a:avLst>
                </a:prstGeom>
                <a:ln w="25400">
                  <a:solidFill>
                    <a:srgbClr val="FFFFFF"/>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584200">
                    <a:defRPr sz="2000">
                      <a:solidFill>
                        <a:srgbClr val="FFFFFF"/>
                      </a:solidFill>
                      <a:latin typeface="PingFang SC Semibold"/>
                      <a:ea typeface="PingFang SC Semibold"/>
                      <a:cs typeface="PingFang SC Semibold"/>
                      <a:sym typeface="PingFang SC Semibold"/>
                    </a:defRPr>
                  </a:lvl1pPr>
                </a:lstStyle>
                <a:p>
                  <a:pPr algn="ctr">
                    <a:defRPr>
                      <a:effectLst/>
                    </a:defRPr>
                  </a:pPr>
                  <a:r>
                    <a:rPr sz="1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静态图层</a:t>
                  </a:r>
                </a:p>
              </p:txBody>
            </p:sp>
            <p:sp>
              <p:nvSpPr>
                <p:cNvPr id="55" name="动态图层">
                  <a:extLst>
                    <a:ext uri="{FF2B5EF4-FFF2-40B4-BE49-F238E27FC236}">
                      <a16:creationId xmlns:a16="http://schemas.microsoft.com/office/drawing/2014/main" id="{37DBA604-A625-5C41-A902-B4860354669B}"/>
                    </a:ext>
                  </a:extLst>
                </p:cNvPr>
                <p:cNvSpPr/>
                <p:nvPr/>
              </p:nvSpPr>
              <p:spPr>
                <a:xfrm>
                  <a:off x="4955868" y="3365278"/>
                  <a:ext cx="1638048" cy="309573"/>
                </a:xfrm>
                <a:prstGeom prst="roundRect">
                  <a:avLst>
                    <a:gd name="adj" fmla="val 32609"/>
                  </a:avLst>
                </a:prstGeom>
                <a:ln w="25400">
                  <a:solidFill>
                    <a:srgbClr val="FFFFFF"/>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584200">
                    <a:defRPr sz="2000">
                      <a:solidFill>
                        <a:srgbClr val="FFFFFF"/>
                      </a:solidFill>
                      <a:latin typeface="PingFang SC Semibold"/>
                      <a:ea typeface="PingFang SC Semibold"/>
                      <a:cs typeface="PingFang SC Semibold"/>
                      <a:sym typeface="PingFang SC Semibold"/>
                    </a:defRPr>
                  </a:lvl1pPr>
                </a:lstStyle>
                <a:p>
                  <a:pPr algn="ctr">
                    <a:defRPr>
                      <a:effectLst/>
                    </a:defRPr>
                  </a:pPr>
                  <a:r>
                    <a:rPr sz="1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动态图层</a:t>
                  </a:r>
                </a:p>
              </p:txBody>
            </p:sp>
            <p:sp>
              <p:nvSpPr>
                <p:cNvPr id="56" name="个性化图层">
                  <a:extLst>
                    <a:ext uri="{FF2B5EF4-FFF2-40B4-BE49-F238E27FC236}">
                      <a16:creationId xmlns:a16="http://schemas.microsoft.com/office/drawing/2014/main" id="{B2E74F45-23AB-194F-A9FB-835D933FAD9E}"/>
                    </a:ext>
                  </a:extLst>
                </p:cNvPr>
                <p:cNvSpPr/>
                <p:nvPr/>
              </p:nvSpPr>
              <p:spPr>
                <a:xfrm>
                  <a:off x="6722444" y="3365278"/>
                  <a:ext cx="1638048" cy="309573"/>
                </a:xfrm>
                <a:prstGeom prst="roundRect">
                  <a:avLst>
                    <a:gd name="adj" fmla="val 32609"/>
                  </a:avLst>
                </a:prstGeom>
                <a:ln w="25400">
                  <a:solidFill>
                    <a:srgbClr val="FFFFFF"/>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584200">
                    <a:defRPr sz="2000">
                      <a:solidFill>
                        <a:srgbClr val="FFFFFF"/>
                      </a:solidFill>
                      <a:latin typeface="PingFang SC Semibold"/>
                      <a:ea typeface="PingFang SC Semibold"/>
                      <a:cs typeface="PingFang SC Semibold"/>
                      <a:sym typeface="PingFang SC Semibold"/>
                    </a:defRPr>
                  </a:lvl1pPr>
                </a:lstStyle>
                <a:p>
                  <a:pPr algn="ctr">
                    <a:defRPr>
                      <a:effectLst/>
                    </a:defRPr>
                  </a:pPr>
                  <a:r>
                    <a:rPr sz="1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个性化图层</a:t>
                  </a:r>
                </a:p>
              </p:txBody>
            </p:sp>
            <p:sp>
              <p:nvSpPr>
                <p:cNvPr id="57" name="圆角矩形">
                  <a:extLst>
                    <a:ext uri="{FF2B5EF4-FFF2-40B4-BE49-F238E27FC236}">
                      <a16:creationId xmlns:a16="http://schemas.microsoft.com/office/drawing/2014/main" id="{250E369E-2A5A-2442-832E-ADE174F46AEB}"/>
                    </a:ext>
                  </a:extLst>
                </p:cNvPr>
                <p:cNvSpPr/>
                <p:nvPr/>
              </p:nvSpPr>
              <p:spPr>
                <a:xfrm>
                  <a:off x="3005422" y="1815446"/>
                  <a:ext cx="5555648" cy="900947"/>
                </a:xfrm>
                <a:prstGeom prst="roundRect">
                  <a:avLst>
                    <a:gd name="adj" fmla="val 11205"/>
                  </a:avLst>
                </a:prstGeom>
                <a:solidFill>
                  <a:schemeClr val="accent5">
                    <a:alpha val="39822"/>
                  </a:schemeClr>
                </a:solidFill>
                <a:ln w="25400">
                  <a:solidFill>
                    <a:schemeClr val="accent1"/>
                  </a:solidFill>
                  <a:miter lim="400000"/>
                </a:ln>
                <a:effectLst>
                  <a:outerShdw blurRad="50800" dist="25400" dir="5400000" rotWithShape="0">
                    <a:srgbClr val="000000">
                      <a:alpha val="50000"/>
                    </a:srgbClr>
                  </a:outerShdw>
                </a:effectLst>
              </p:spPr>
              <p:txBody>
                <a:bodyPr lIns="0" tIns="0" rIns="0" bIns="0" anchor="ctr"/>
                <a:lstStyle/>
                <a:p>
                  <a:pPr algn="ctr" defTabSz="584200">
                    <a:defRPr sz="1800">
                      <a:solidFill>
                        <a:srgbClr val="FFFFFF"/>
                      </a:solidFill>
                      <a:effectLst/>
                      <a:latin typeface="PingFang SC Semibold"/>
                      <a:ea typeface="PingFang SC Semibold"/>
                      <a:cs typeface="PingFang SC Semibold"/>
                      <a:sym typeface="PingFang SC Semibold"/>
                    </a:defRPr>
                  </a:pPr>
                  <a:endParaRPr sz="11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8" name="应用交互层">
                  <a:extLst>
                    <a:ext uri="{FF2B5EF4-FFF2-40B4-BE49-F238E27FC236}">
                      <a16:creationId xmlns:a16="http://schemas.microsoft.com/office/drawing/2014/main" id="{74B7BBAE-16AA-FA46-BCEE-18E94514991F}"/>
                    </a:ext>
                  </a:extLst>
                </p:cNvPr>
                <p:cNvSpPr/>
                <p:nvPr/>
              </p:nvSpPr>
              <p:spPr>
                <a:xfrm>
                  <a:off x="3332025" y="1689161"/>
                  <a:ext cx="1107447" cy="289384"/>
                </a:xfrm>
                <a:prstGeom prst="roundRect">
                  <a:avLst>
                    <a:gd name="adj" fmla="val 34884"/>
                  </a:avLst>
                </a:prstGeom>
                <a:solidFill>
                  <a:schemeClr val="accent5"/>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584200">
                    <a:defRPr sz="2400">
                      <a:solidFill>
                        <a:srgbClr val="FFFFFF"/>
                      </a:solidFill>
                      <a:latin typeface="PingFang SC Semibold"/>
                      <a:ea typeface="PingFang SC Semibold"/>
                      <a:cs typeface="PingFang SC Semibold"/>
                      <a:sym typeface="PingFang SC Semibold"/>
                    </a:defRPr>
                  </a:lvl1pPr>
                </a:lstStyle>
                <a:p>
                  <a:pPr algn="ctr"/>
                  <a:r>
                    <a:rPr sz="14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应用交互层</a:t>
                  </a:r>
                </a:p>
              </p:txBody>
            </p:sp>
            <p:sp>
              <p:nvSpPr>
                <p:cNvPr id="59" name="功能接口插件">
                  <a:extLst>
                    <a:ext uri="{FF2B5EF4-FFF2-40B4-BE49-F238E27FC236}">
                      <a16:creationId xmlns:a16="http://schemas.microsoft.com/office/drawing/2014/main" id="{1B5891FA-E14A-E144-9782-F4EC37D33647}"/>
                    </a:ext>
                  </a:extLst>
                </p:cNvPr>
                <p:cNvSpPr/>
                <p:nvPr/>
              </p:nvSpPr>
              <p:spPr>
                <a:xfrm>
                  <a:off x="3951512" y="2134135"/>
                  <a:ext cx="1638048" cy="309573"/>
                </a:xfrm>
                <a:prstGeom prst="roundRect">
                  <a:avLst>
                    <a:gd name="adj" fmla="val 32609"/>
                  </a:avLst>
                </a:prstGeom>
                <a:ln w="25400">
                  <a:solidFill>
                    <a:srgbClr val="FFFFFF"/>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584200">
                    <a:defRPr sz="2000">
                      <a:solidFill>
                        <a:srgbClr val="FFFFFF"/>
                      </a:solidFill>
                      <a:latin typeface="PingFang SC Semibold"/>
                      <a:ea typeface="PingFang SC Semibold"/>
                      <a:cs typeface="PingFang SC Semibold"/>
                      <a:sym typeface="PingFang SC Semibold"/>
                    </a:defRPr>
                  </a:lvl1pPr>
                </a:lstStyle>
                <a:p>
                  <a:pPr algn="ctr">
                    <a:defRPr>
                      <a:effectLst/>
                    </a:defRPr>
                  </a:pPr>
                  <a:r>
                    <a:rPr sz="1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功能接口插件</a:t>
                  </a:r>
                </a:p>
              </p:txBody>
            </p:sp>
            <p:sp>
              <p:nvSpPr>
                <p:cNvPr id="60" name="图层调用服务">
                  <a:extLst>
                    <a:ext uri="{FF2B5EF4-FFF2-40B4-BE49-F238E27FC236}">
                      <a16:creationId xmlns:a16="http://schemas.microsoft.com/office/drawing/2014/main" id="{4B6DC4A9-4108-6F45-A476-6DCAC9FC80AC}"/>
                    </a:ext>
                  </a:extLst>
                </p:cNvPr>
                <p:cNvSpPr/>
                <p:nvPr/>
              </p:nvSpPr>
              <p:spPr>
                <a:xfrm>
                  <a:off x="6010011" y="2134135"/>
                  <a:ext cx="1638048" cy="309573"/>
                </a:xfrm>
                <a:prstGeom prst="roundRect">
                  <a:avLst>
                    <a:gd name="adj" fmla="val 32609"/>
                  </a:avLst>
                </a:prstGeom>
                <a:ln w="25400">
                  <a:solidFill>
                    <a:srgbClr val="FFFFFF"/>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584200">
                    <a:defRPr sz="2000">
                      <a:solidFill>
                        <a:srgbClr val="FFFFFF"/>
                      </a:solidFill>
                      <a:latin typeface="PingFang SC Semibold"/>
                      <a:ea typeface="PingFang SC Semibold"/>
                      <a:cs typeface="PingFang SC Semibold"/>
                      <a:sym typeface="PingFang SC Semibold"/>
                    </a:defRPr>
                  </a:lvl1pPr>
                </a:lstStyle>
                <a:p>
                  <a:pPr algn="ctr">
                    <a:defRPr>
                      <a:effectLst/>
                    </a:defRPr>
                  </a:pPr>
                  <a:r>
                    <a:rPr sz="1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图层调用服务</a:t>
                  </a:r>
                </a:p>
              </p:txBody>
            </p:sp>
          </p:grpSp>
          <p:sp>
            <p:nvSpPr>
              <p:cNvPr id="44" name="目前该方式已广泛应用于网格化部件管理、物业小区监管、疫情防控、防汛防台、电梯安全监管、物联感知监管等多个应用场景。">
                <a:extLst>
                  <a:ext uri="{FF2B5EF4-FFF2-40B4-BE49-F238E27FC236}">
                    <a16:creationId xmlns:a16="http://schemas.microsoft.com/office/drawing/2014/main" id="{58FA36A7-D2DC-7F43-976E-87B973E34A2E}"/>
                  </a:ext>
                </a:extLst>
              </p:cNvPr>
              <p:cNvSpPr txBox="1"/>
              <p:nvPr/>
            </p:nvSpPr>
            <p:spPr>
              <a:xfrm>
                <a:off x="6214510" y="5471424"/>
                <a:ext cx="5355070" cy="1217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Autofit/>
              </a:bodyPr>
              <a:lstStyle/>
              <a:p>
                <a:pPr marL="381000" lvl="3" indent="-381000" algn="just">
                  <a:buSzPct val="120000"/>
                  <a:buBlip>
                    <a:blip r:embed="rId3"/>
                  </a:buBlip>
                  <a:defRPr sz="4100"/>
                </a:pPr>
                <a:endParaRPr lang="zh-CN" altLang="en-US" sz="2000" dirty="0">
                  <a:latin typeface="微软雅黑" panose="020B0503020204020204" pitchFamily="34" charset="-122"/>
                  <a:ea typeface="微软雅黑" panose="020B0503020204020204" pitchFamily="34" charset="-122"/>
                </a:endParaRPr>
              </a:p>
            </p:txBody>
          </p:sp>
        </p:grpSp>
      </p:grpSp>
    </p:spTree>
    <p:extLst>
      <p:ext uri="{BB962C8B-B14F-4D97-AF65-F5344CB8AC3E}">
        <p14:creationId xmlns:p14="http://schemas.microsoft.com/office/powerpoint/2010/main" val="127127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C9A97B-3F35-D8C1-33EF-D4E2CC15F9BB}"/>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A9714F23-133D-0108-DE7D-59A7ABB70648}"/>
              </a:ext>
            </a:extLst>
          </p:cNvPr>
          <p:cNvSpPr>
            <a:spLocks noGrp="1"/>
          </p:cNvSpPr>
          <p:nvPr>
            <p:ph idx="1"/>
          </p:nvPr>
        </p:nvSpPr>
        <p:spPr/>
        <p:txBody>
          <a:bodyPr/>
          <a:lstStyle/>
          <a:p>
            <a:r>
              <a:rPr lang="zh-CN" altLang="en-US" dirty="0"/>
              <a:t>以“高效处置一件事”为主线，规范各部门之间的协作过程，由各部门依据共同的治理任务完成协同治理</a:t>
            </a:r>
          </a:p>
        </p:txBody>
      </p:sp>
    </p:spTree>
    <p:extLst>
      <p:ext uri="{BB962C8B-B14F-4D97-AF65-F5344CB8AC3E}">
        <p14:creationId xmlns:p14="http://schemas.microsoft.com/office/powerpoint/2010/main" val="1265672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85599E-ACFF-EC8D-8BB7-E89A8CCA8987}"/>
              </a:ext>
            </a:extLst>
          </p:cNvPr>
          <p:cNvSpPr>
            <a:spLocks noGrp="1"/>
          </p:cNvSpPr>
          <p:nvPr>
            <p:ph type="title"/>
          </p:nvPr>
        </p:nvSpPr>
        <p:spPr/>
        <p:txBody>
          <a:bodyPr/>
          <a:lstStyle/>
          <a:p>
            <a:r>
              <a:rPr lang="zh-CN" altLang="en-US" dirty="0"/>
              <a:t>一网统管含义</a:t>
            </a:r>
          </a:p>
        </p:txBody>
      </p:sp>
      <p:sp>
        <p:nvSpPr>
          <p:cNvPr id="3" name="内容占位符 2">
            <a:extLst>
              <a:ext uri="{FF2B5EF4-FFF2-40B4-BE49-F238E27FC236}">
                <a16:creationId xmlns:a16="http://schemas.microsoft.com/office/drawing/2014/main" id="{856464DF-91A9-DA3C-C527-4658F846E64C}"/>
              </a:ext>
            </a:extLst>
          </p:cNvPr>
          <p:cNvSpPr>
            <a:spLocks noGrp="1"/>
          </p:cNvSpPr>
          <p:nvPr>
            <p:ph idx="1"/>
          </p:nvPr>
        </p:nvSpPr>
        <p:spPr/>
        <p:txBody>
          <a:bodyPr/>
          <a:lstStyle/>
          <a:p>
            <a:pPr algn="l"/>
            <a:r>
              <a:rPr lang="zh-CN" altLang="en-US" b="0" i="0" dirty="0">
                <a:solidFill>
                  <a:srgbClr val="121212"/>
                </a:solidFill>
                <a:effectLst/>
                <a:latin typeface="-apple-system"/>
              </a:rPr>
              <a:t>“一网”包含基础支撑网和数据资源网，是“一网统管”的基石。</a:t>
            </a:r>
          </a:p>
          <a:p>
            <a:pPr algn="l"/>
            <a:r>
              <a:rPr lang="zh-CN" altLang="en-US" b="0" i="0" dirty="0">
                <a:solidFill>
                  <a:srgbClr val="121212"/>
                </a:solidFill>
                <a:effectLst/>
                <a:latin typeface="-apple-system"/>
              </a:rPr>
              <a:t>基础支撑网，主要包括政务云平台、电子政务网络、共性应用支撑能力（如身份认证、电子证照、数字孪生）等。</a:t>
            </a:r>
          </a:p>
          <a:p>
            <a:pPr algn="l"/>
            <a:r>
              <a:rPr lang="zh-CN" altLang="en-US" b="0" i="0" dirty="0">
                <a:solidFill>
                  <a:srgbClr val="121212"/>
                </a:solidFill>
                <a:effectLst/>
                <a:latin typeface="-apple-system"/>
              </a:rPr>
              <a:t>数据资源网，主要包括各类基础数据库、主题库、业务资源数据库、专题库以及公共数据等。</a:t>
            </a:r>
          </a:p>
          <a:p>
            <a:pPr algn="l"/>
            <a:r>
              <a:rPr lang="zh-CN" altLang="en-US" b="0" i="0" dirty="0">
                <a:solidFill>
                  <a:srgbClr val="121212"/>
                </a:solidFill>
                <a:effectLst/>
                <a:latin typeface="-apple-system"/>
              </a:rPr>
              <a:t>这两张网，不仅属于“一网统管”，同样属于“一网通办”和“一网协同”，具备公共属性，也是数字政府建设的共同保障。</a:t>
            </a:r>
          </a:p>
          <a:p>
            <a:endParaRPr lang="zh-CN" altLang="en-US" dirty="0"/>
          </a:p>
        </p:txBody>
      </p:sp>
    </p:spTree>
    <p:extLst>
      <p:ext uri="{BB962C8B-B14F-4D97-AF65-F5344CB8AC3E}">
        <p14:creationId xmlns:p14="http://schemas.microsoft.com/office/powerpoint/2010/main" val="869359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729589-21F7-8B13-59C8-B2F0A0AC74FE}"/>
              </a:ext>
            </a:extLst>
          </p:cNvPr>
          <p:cNvSpPr>
            <a:spLocks noGrp="1"/>
          </p:cNvSpPr>
          <p:nvPr>
            <p:ph type="title"/>
          </p:nvPr>
        </p:nvSpPr>
        <p:spPr/>
        <p:txBody>
          <a:bodyPr/>
          <a:lstStyle/>
          <a:p>
            <a:r>
              <a:rPr lang="zh-CN" altLang="en-US" dirty="0"/>
              <a:t>“统”</a:t>
            </a:r>
          </a:p>
        </p:txBody>
      </p:sp>
      <p:sp>
        <p:nvSpPr>
          <p:cNvPr id="3" name="内容占位符 2">
            <a:extLst>
              <a:ext uri="{FF2B5EF4-FFF2-40B4-BE49-F238E27FC236}">
                <a16:creationId xmlns:a16="http://schemas.microsoft.com/office/drawing/2014/main" id="{41CFBE47-525D-9A33-9264-BDB22A00C270}"/>
              </a:ext>
            </a:extLst>
          </p:cNvPr>
          <p:cNvSpPr>
            <a:spLocks noGrp="1"/>
          </p:cNvSpPr>
          <p:nvPr>
            <p:ph idx="1"/>
          </p:nvPr>
        </p:nvSpPr>
        <p:spPr/>
        <p:txBody>
          <a:bodyPr/>
          <a:lstStyle/>
          <a:p>
            <a:r>
              <a:rPr lang="zh-CN" altLang="en-US" dirty="0"/>
              <a:t>包含统筹和统一两个方面</a:t>
            </a:r>
            <a:endParaRPr lang="en-US" altLang="zh-CN" dirty="0"/>
          </a:p>
          <a:p>
            <a:r>
              <a:rPr lang="zh-CN" altLang="en-US" dirty="0"/>
              <a:t>统筹指考虑全局和整体</a:t>
            </a:r>
            <a:endParaRPr lang="en-US" altLang="zh-CN" dirty="0"/>
          </a:p>
          <a:p>
            <a:r>
              <a:rPr lang="zh-CN" altLang="en-US" dirty="0"/>
              <a:t>统一指标准统一，包括基础设施标准、技术标准、业务标准，数据标准，运维标准，安全标准</a:t>
            </a:r>
          </a:p>
        </p:txBody>
      </p:sp>
    </p:spTree>
    <p:extLst>
      <p:ext uri="{BB962C8B-B14F-4D97-AF65-F5344CB8AC3E}">
        <p14:creationId xmlns:p14="http://schemas.microsoft.com/office/powerpoint/2010/main" val="3639597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D80DE7-BCA5-F11E-9100-6DF06F7EAB1C}"/>
              </a:ext>
            </a:extLst>
          </p:cNvPr>
          <p:cNvSpPr>
            <a:spLocks noGrp="1"/>
          </p:cNvSpPr>
          <p:nvPr>
            <p:ph type="title"/>
          </p:nvPr>
        </p:nvSpPr>
        <p:spPr/>
        <p:txBody>
          <a:bodyPr/>
          <a:lstStyle/>
          <a:p>
            <a:r>
              <a:rPr lang="zh-CN" altLang="en-US" dirty="0"/>
              <a:t>“管”</a:t>
            </a:r>
          </a:p>
        </p:txBody>
      </p:sp>
      <p:sp>
        <p:nvSpPr>
          <p:cNvPr id="3" name="内容占位符 2">
            <a:extLst>
              <a:ext uri="{FF2B5EF4-FFF2-40B4-BE49-F238E27FC236}">
                <a16:creationId xmlns:a16="http://schemas.microsoft.com/office/drawing/2014/main" id="{745B9C3C-E17A-5C10-A559-299D1AC8147A}"/>
              </a:ext>
            </a:extLst>
          </p:cNvPr>
          <p:cNvSpPr>
            <a:spLocks noGrp="1"/>
          </p:cNvSpPr>
          <p:nvPr>
            <p:ph idx="1"/>
          </p:nvPr>
        </p:nvSpPr>
        <p:spPr/>
        <p:txBody>
          <a:bodyPr/>
          <a:lstStyle/>
          <a:p>
            <a:r>
              <a:rPr lang="zh-CN" altLang="en-US" b="0" i="0" dirty="0">
                <a:solidFill>
                  <a:srgbClr val="121212"/>
                </a:solidFill>
                <a:effectLst/>
                <a:latin typeface="-apple-system"/>
              </a:rPr>
              <a:t>对城市要素（人、地、物、事、情、组织等）的管理和治理</a:t>
            </a:r>
            <a:endParaRPr lang="en-US" altLang="zh-CN" b="0" i="0" dirty="0">
              <a:solidFill>
                <a:srgbClr val="121212"/>
              </a:solidFill>
              <a:effectLst/>
              <a:latin typeface="-apple-system"/>
            </a:endParaRPr>
          </a:p>
          <a:p>
            <a:endParaRPr lang="en-US" altLang="zh-CN" dirty="0">
              <a:solidFill>
                <a:srgbClr val="121212"/>
              </a:solidFill>
              <a:latin typeface="-apple-system"/>
            </a:endParaRPr>
          </a:p>
          <a:p>
            <a:r>
              <a:rPr lang="zh-CN" altLang="en-US" b="0" i="0" dirty="0">
                <a:solidFill>
                  <a:srgbClr val="121212"/>
                </a:solidFill>
                <a:effectLst/>
                <a:latin typeface="-apple-system"/>
              </a:rPr>
              <a:t>“一网统管”建设的愿景，是打造一个新型的城市运行管理空间，是一个打破部门边界、注重解决效率和用户价值的数字空间。</a:t>
            </a:r>
            <a:endParaRPr lang="zh-CN" altLang="en-US" dirty="0"/>
          </a:p>
        </p:txBody>
      </p:sp>
    </p:spTree>
    <p:extLst>
      <p:ext uri="{BB962C8B-B14F-4D97-AF65-F5344CB8AC3E}">
        <p14:creationId xmlns:p14="http://schemas.microsoft.com/office/powerpoint/2010/main" val="1284196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29B4BC-25AE-25FB-D8EA-F092743C7C50}"/>
              </a:ext>
            </a:extLst>
          </p:cNvPr>
          <p:cNvSpPr>
            <a:spLocks noGrp="1"/>
          </p:cNvSpPr>
          <p:nvPr>
            <p:ph type="title"/>
          </p:nvPr>
        </p:nvSpPr>
        <p:spPr/>
        <p:txBody>
          <a:bodyPr/>
          <a:lstStyle/>
          <a:p>
            <a:r>
              <a:rPr lang="zh-CN" altLang="en-US" dirty="0"/>
              <a:t>案例一：“易的</a:t>
            </a:r>
            <a:r>
              <a:rPr lang="en-US" altLang="zh-CN" dirty="0"/>
              <a:t>Pass”</a:t>
            </a:r>
            <a:r>
              <a:rPr lang="zh-CN" altLang="en-US" dirty="0"/>
              <a:t>交通管理系统</a:t>
            </a:r>
          </a:p>
        </p:txBody>
      </p:sp>
      <p:sp>
        <p:nvSpPr>
          <p:cNvPr id="3" name="内容占位符 2">
            <a:extLst>
              <a:ext uri="{FF2B5EF4-FFF2-40B4-BE49-F238E27FC236}">
                <a16:creationId xmlns:a16="http://schemas.microsoft.com/office/drawing/2014/main" id="{1FB89442-2433-32B2-C3F9-442016ACEF8B}"/>
              </a:ext>
            </a:extLst>
          </p:cNvPr>
          <p:cNvSpPr>
            <a:spLocks noGrp="1"/>
          </p:cNvSpPr>
          <p:nvPr>
            <p:ph idx="1"/>
          </p:nvPr>
        </p:nvSpPr>
        <p:spPr>
          <a:xfrm>
            <a:off x="838200" y="1825625"/>
            <a:ext cx="10515600" cy="4793224"/>
          </a:xfrm>
        </p:spPr>
        <p:txBody>
          <a:bodyPr>
            <a:normAutofit fontScale="77500" lnSpcReduction="20000"/>
          </a:bodyPr>
          <a:lstStyle/>
          <a:p>
            <a:pPr>
              <a:lnSpc>
                <a:spcPct val="160000"/>
              </a:lnSpc>
            </a:pPr>
            <a:r>
              <a:rPr lang="zh-CN" altLang="en-US" dirty="0"/>
              <a:t>上海市公安局、市交通委共同建设的“易的</a:t>
            </a:r>
            <a:r>
              <a:rPr lang="en-US" altLang="zh-CN" dirty="0"/>
              <a:t>Pass”</a:t>
            </a:r>
            <a:r>
              <a:rPr lang="zh-CN" altLang="en-US" dirty="0"/>
              <a:t>交通管理系统，针对道路管路和人、车、货管理的不同需求，对全市主要道路进行了数字孪生，接入</a:t>
            </a:r>
            <a:r>
              <a:rPr lang="en-US" altLang="zh-CN" dirty="0"/>
              <a:t>10</a:t>
            </a:r>
            <a:r>
              <a:rPr lang="zh-CN" altLang="en-US" dirty="0"/>
              <a:t>多万路视频，汇聚“人、车、路、企、场、警”等</a:t>
            </a:r>
            <a:r>
              <a:rPr lang="en-US" altLang="zh-CN" dirty="0"/>
              <a:t>18</a:t>
            </a:r>
            <a:r>
              <a:rPr lang="zh-CN" altLang="en-US" dirty="0"/>
              <a:t>类近百项数据，精准计算路网，全量检测人车，可满足各部门、各区对道路交通有关的人、车、货等计算需求，如危化品车、渣土车、黑车、网约车等跨部门管理难点领域，今后路政执法、交警、城管、应急等部门无需建设自己的交通管理系统，只需将管理需求和相应的数据资源置于该系统计算，并根据系统输出的结果进行社会管理即可，管理行为产生的时空数据又将不断夯实全市基于该系统进行的交通管理基座，既解决了敏感数据的安全共享问题，又解决了打破部门壁垒协同处置的问题，还能够有效节约全市交通管理系统建设成本，形成可持续发展。</a:t>
            </a:r>
          </a:p>
        </p:txBody>
      </p:sp>
    </p:spTree>
    <p:extLst>
      <p:ext uri="{BB962C8B-B14F-4D97-AF65-F5344CB8AC3E}">
        <p14:creationId xmlns:p14="http://schemas.microsoft.com/office/powerpoint/2010/main" val="2006300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A855E0-232F-9E25-CF01-3BD99B001020}"/>
              </a:ext>
            </a:extLst>
          </p:cNvPr>
          <p:cNvSpPr>
            <a:spLocks noGrp="1"/>
          </p:cNvSpPr>
          <p:nvPr>
            <p:ph type="title"/>
          </p:nvPr>
        </p:nvSpPr>
        <p:spPr/>
        <p:txBody>
          <a:bodyPr/>
          <a:lstStyle/>
          <a:p>
            <a:r>
              <a:rPr lang="zh-CN" altLang="en-US" dirty="0"/>
              <a:t>案例二：“城市之眼”视频共享系统</a:t>
            </a:r>
          </a:p>
        </p:txBody>
      </p:sp>
      <p:sp>
        <p:nvSpPr>
          <p:cNvPr id="3" name="内容占位符 2">
            <a:extLst>
              <a:ext uri="{FF2B5EF4-FFF2-40B4-BE49-F238E27FC236}">
                <a16:creationId xmlns:a16="http://schemas.microsoft.com/office/drawing/2014/main" id="{0E9A388F-F910-27EA-3796-198CEBC98D2A}"/>
              </a:ext>
            </a:extLst>
          </p:cNvPr>
          <p:cNvSpPr>
            <a:spLocks noGrp="1"/>
          </p:cNvSpPr>
          <p:nvPr>
            <p:ph idx="1"/>
          </p:nvPr>
        </p:nvSpPr>
        <p:spPr>
          <a:xfrm>
            <a:off x="838200" y="1825624"/>
            <a:ext cx="10515600" cy="4856529"/>
          </a:xfrm>
        </p:spPr>
        <p:txBody>
          <a:bodyPr>
            <a:normAutofit fontScale="92500"/>
          </a:bodyPr>
          <a:lstStyle/>
          <a:p>
            <a:pPr>
              <a:lnSpc>
                <a:spcPct val="150000"/>
              </a:lnSpc>
            </a:pPr>
            <a:r>
              <a:rPr lang="zh-CN" altLang="en-US" dirty="0"/>
              <a:t>针对各部门大量的视频建设和智能发现</a:t>
            </a:r>
            <a:r>
              <a:rPr lang="en-US" altLang="zh-CN" dirty="0"/>
              <a:t>AI</a:t>
            </a:r>
            <a:r>
              <a:rPr lang="zh-CN" altLang="en-US" dirty="0"/>
              <a:t>识别算法研发需求，以及对资源不共享的各种问题，建设了统一视频可视、可算平台，接入了</a:t>
            </a:r>
            <a:r>
              <a:rPr lang="en-US" altLang="zh-CN" dirty="0"/>
              <a:t>30</a:t>
            </a:r>
            <a:r>
              <a:rPr lang="zh-CN" altLang="en-US" dirty="0"/>
              <a:t>多万路视频，从人眼、鹰眼视角可快捷查询到城市和事件实景，实现一屏观天下。同时又汇聚了依图、商汤、旷视、海康等企业的</a:t>
            </a:r>
            <a:r>
              <a:rPr lang="en-US" altLang="zh-CN" dirty="0"/>
              <a:t>150</a:t>
            </a:r>
            <a:r>
              <a:rPr lang="zh-CN" altLang="en-US" dirty="0"/>
              <a:t>多种算法建立算法库，针对跨门营业、违停、下立交积水、墙面松动、人员异常集聚等各类城市管理问题，采取拖拽算法覆盖视频的方法，快速得出智能分析结果，并通过城运平台推送至管理部门处置。节约了大量硬件投入实现共享，又可以不断优化算法提升智能管理效能。</a:t>
            </a:r>
          </a:p>
        </p:txBody>
      </p:sp>
    </p:spTree>
    <p:extLst>
      <p:ext uri="{BB962C8B-B14F-4D97-AF65-F5344CB8AC3E}">
        <p14:creationId xmlns:p14="http://schemas.microsoft.com/office/powerpoint/2010/main" val="137630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51748F13-408E-D613-73C5-3F4B12EC91BC}"/>
              </a:ext>
            </a:extLst>
          </p:cNvPr>
          <p:cNvSpPr txBox="1"/>
          <p:nvPr/>
        </p:nvSpPr>
        <p:spPr>
          <a:xfrm>
            <a:off x="1019908" y="612845"/>
            <a:ext cx="10051366" cy="5576014"/>
          </a:xfrm>
          <a:prstGeom prst="rect">
            <a:avLst/>
          </a:prstGeom>
          <a:noFill/>
        </p:spPr>
        <p:txBody>
          <a:bodyPr wrap="square">
            <a:spAutoFit/>
          </a:bodyPr>
          <a:lstStyle/>
          <a:p>
            <a:pPr>
              <a:lnSpc>
                <a:spcPct val="150000"/>
              </a:lnSpc>
            </a:pPr>
            <a:r>
              <a:rPr lang="zh-CN" altLang="en-US" sz="2400" dirty="0"/>
              <a:t>以占用消防通道事件为例：众所周知，消防通道是在发生火灾事故时的救援通道和生命通道，然而现实中由于小区地面空间不足，往往会出现各类车辆、物品占用消防通道事件，极大威胁公共安全，但基层往往由于力量、手段不足，对这一类事件发现有心无力。</a:t>
            </a:r>
            <a:r>
              <a:rPr lang="en-US" altLang="zh-CN" sz="2400" dirty="0"/>
              <a:t>2020</a:t>
            </a:r>
            <a:r>
              <a:rPr lang="zh-CN" altLang="en-US" sz="2400" dirty="0"/>
              <a:t>年，上海市城运中心牵头上海市公安局和浦东新区等区开展协同试点，利用城市之眼系统推出智能分析结果，通过市城运平台推送，区、街镇城运平台负责派单基层力量处置并及时反馈处置结果。通过三级城运平台体系，打破了原有的部门壁垒，形成了条块协同处置机制，既帮助基层节约了巡查发现的人力物力，能集中力量进行快速处置，同时相关处置结果的反馈又能优化城市之眼的相关算法，使其变得越来越精准，还形成了“一家能力大家用”的良好城运生态。</a:t>
            </a:r>
          </a:p>
        </p:txBody>
      </p:sp>
    </p:spTree>
    <p:extLst>
      <p:ext uri="{BB962C8B-B14F-4D97-AF65-F5344CB8AC3E}">
        <p14:creationId xmlns:p14="http://schemas.microsoft.com/office/powerpoint/2010/main" val="1562180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5DE7C04-0E13-56B5-6750-28C0120A4537}"/>
              </a:ext>
            </a:extLst>
          </p:cNvPr>
          <p:cNvPicPr>
            <a:picLocks noChangeAspect="1"/>
          </p:cNvPicPr>
          <p:nvPr/>
        </p:nvPicPr>
        <p:blipFill>
          <a:blip r:embed="rId2"/>
          <a:stretch>
            <a:fillRect/>
          </a:stretch>
        </p:blipFill>
        <p:spPr>
          <a:xfrm>
            <a:off x="819150" y="657225"/>
            <a:ext cx="10553700" cy="5543550"/>
          </a:xfrm>
          <a:prstGeom prst="rect">
            <a:avLst/>
          </a:prstGeom>
        </p:spPr>
      </p:pic>
    </p:spTree>
    <p:extLst>
      <p:ext uri="{BB962C8B-B14F-4D97-AF65-F5344CB8AC3E}">
        <p14:creationId xmlns:p14="http://schemas.microsoft.com/office/powerpoint/2010/main" val="2038292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一网统管发展历程</a:t>
            </a:r>
            <a:endParaRPr lang="zh-CN" altLang="en-US" dirty="0"/>
          </a:p>
        </p:txBody>
      </p:sp>
      <p:pic>
        <p:nvPicPr>
          <p:cNvPr id="4" name="内容占位符 3">
            <a:extLst>
              <a:ext uri="{FF2B5EF4-FFF2-40B4-BE49-F238E27FC236}">
                <a16:creationId xmlns:a16="http://schemas.microsoft.com/office/drawing/2014/main" id="{3A7E2C76-2B29-3C4A-B9E3-598A385DB9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8371" y="1825625"/>
            <a:ext cx="7935258" cy="4351338"/>
          </a:xfrm>
          <a:prstGeom prst="rect">
            <a:avLst/>
          </a:prstGeom>
        </p:spPr>
      </p:pic>
    </p:spTree>
    <p:extLst>
      <p:ext uri="{BB962C8B-B14F-4D97-AF65-F5344CB8AC3E}">
        <p14:creationId xmlns:p14="http://schemas.microsoft.com/office/powerpoint/2010/main" val="3518388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 name="图片 941">
            <a:extLst>
              <a:ext uri="{FF2B5EF4-FFF2-40B4-BE49-F238E27FC236}">
                <a16:creationId xmlns:a16="http://schemas.microsoft.com/office/drawing/2014/main" id="{24374412-9A3A-4667-9EBF-E5268416CC9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60178" y="1482454"/>
            <a:ext cx="11214601" cy="3328353"/>
          </a:xfrm>
          <a:prstGeom prst="rect">
            <a:avLst/>
          </a:prstGeom>
        </p:spPr>
      </p:pic>
      <p:sp>
        <p:nvSpPr>
          <p:cNvPr id="2" name="矩形 1"/>
          <p:cNvSpPr/>
          <p:nvPr/>
        </p:nvSpPr>
        <p:spPr>
          <a:xfrm>
            <a:off x="4718525" y="5034953"/>
            <a:ext cx="2759124" cy="461665"/>
          </a:xfrm>
          <a:prstGeom prst="rect">
            <a:avLst/>
          </a:prstGeom>
        </p:spPr>
        <p:txBody>
          <a:bodyPr vert="horz" wrap="square">
            <a:spAutoFit/>
          </a:bodyPr>
          <a:lstStyle/>
          <a:p>
            <a:pPr algn="ctr" defTabSz="914400"/>
            <a:r>
              <a:rPr lang="zh-CN" altLang="en-US" sz="2400" b="1" dirty="0">
                <a:solidFill>
                  <a:srgbClr val="4472C4">
                    <a:lumMod val="50000"/>
                  </a:srgbClr>
                </a:solidFill>
                <a:latin typeface="微软雅黑" panose="020B0503020204020204" pitchFamily="34" charset="-122"/>
                <a:ea typeface="微软雅黑" panose="020B0503020204020204" pitchFamily="34" charset="-122"/>
              </a:rPr>
              <a:t>为实现智能化赋能</a:t>
            </a:r>
          </a:p>
        </p:txBody>
      </p:sp>
      <p:sp>
        <p:nvSpPr>
          <p:cNvPr id="3" name="文本框 2">
            <a:extLst>
              <a:ext uri="{FF2B5EF4-FFF2-40B4-BE49-F238E27FC236}">
                <a16:creationId xmlns:a16="http://schemas.microsoft.com/office/drawing/2014/main" id="{E2121EF7-1B97-448F-9846-C95A2217155C}"/>
              </a:ext>
            </a:extLst>
          </p:cNvPr>
          <p:cNvSpPr txBox="1"/>
          <p:nvPr/>
        </p:nvSpPr>
        <p:spPr>
          <a:xfrm>
            <a:off x="3049876" y="5460406"/>
            <a:ext cx="6092247" cy="581057"/>
          </a:xfrm>
          <a:prstGeom prst="rect">
            <a:avLst/>
          </a:prstGeom>
          <a:noFill/>
        </p:spPr>
        <p:txBody>
          <a:bodyPr wrap="square" rtlCol="0">
            <a:spAutoFit/>
          </a:bodyPr>
          <a:lstStyle/>
          <a:p>
            <a:pPr algn="ctr">
              <a:lnSpc>
                <a:spcPct val="150000"/>
              </a:lnSpc>
            </a:pPr>
            <a:r>
              <a:rPr lang="zh-CN" altLang="en-US" sz="2400" dirty="0">
                <a:solidFill>
                  <a:schemeClr val="accent2"/>
                </a:solidFill>
                <a:latin typeface="微软雅黑" panose="020B0503020204020204" pitchFamily="34" charset="-122"/>
                <a:ea typeface="微软雅黑" panose="020B0503020204020204" pitchFamily="34" charset="-122"/>
              </a:rPr>
              <a:t>底数清  </a:t>
            </a:r>
            <a:r>
              <a:rPr lang="en-US" altLang="zh-CN" sz="2400" dirty="0">
                <a:solidFill>
                  <a:schemeClr val="accent2"/>
                </a:solidFill>
                <a:latin typeface="微软雅黑" panose="020B0503020204020204" pitchFamily="34" charset="-122"/>
                <a:ea typeface="微软雅黑" panose="020B0503020204020204" pitchFamily="34" charset="-122"/>
              </a:rPr>
              <a:t>|</a:t>
            </a:r>
            <a:r>
              <a:rPr lang="zh-CN" altLang="en-US" sz="2400" dirty="0">
                <a:solidFill>
                  <a:schemeClr val="accent2"/>
                </a:solidFill>
                <a:latin typeface="微软雅黑" panose="020B0503020204020204" pitchFamily="34" charset="-122"/>
                <a:ea typeface="微软雅黑" panose="020B0503020204020204" pitchFamily="34" charset="-122"/>
              </a:rPr>
              <a:t>  情况明  </a:t>
            </a:r>
            <a:r>
              <a:rPr lang="en-US" altLang="zh-CN" sz="2400" dirty="0">
                <a:solidFill>
                  <a:schemeClr val="accent2"/>
                </a:solidFill>
                <a:latin typeface="微软雅黑" panose="020B0503020204020204" pitchFamily="34" charset="-122"/>
                <a:ea typeface="微软雅黑" panose="020B0503020204020204" pitchFamily="34" charset="-122"/>
              </a:rPr>
              <a:t>|</a:t>
            </a:r>
            <a:r>
              <a:rPr lang="zh-CN" altLang="en-US" sz="2400" dirty="0">
                <a:solidFill>
                  <a:schemeClr val="accent2"/>
                </a:solidFill>
                <a:latin typeface="微软雅黑" panose="020B0503020204020204" pitchFamily="34" charset="-122"/>
                <a:ea typeface="微软雅黑" panose="020B0503020204020204" pitchFamily="34" charset="-122"/>
              </a:rPr>
              <a:t>  研判准  </a:t>
            </a:r>
            <a:r>
              <a:rPr lang="en-US" altLang="zh-CN" sz="2400" dirty="0">
                <a:solidFill>
                  <a:schemeClr val="accent2"/>
                </a:solidFill>
                <a:latin typeface="微软雅黑" panose="020B0503020204020204" pitchFamily="34" charset="-122"/>
                <a:ea typeface="微软雅黑" panose="020B0503020204020204" pitchFamily="34" charset="-122"/>
              </a:rPr>
              <a:t>|</a:t>
            </a:r>
            <a:r>
              <a:rPr lang="zh-CN" altLang="en-US" sz="2400" dirty="0">
                <a:solidFill>
                  <a:schemeClr val="accent2"/>
                </a:solidFill>
                <a:latin typeface="微软雅黑" panose="020B0503020204020204" pitchFamily="34" charset="-122"/>
                <a:ea typeface="微软雅黑" panose="020B0503020204020204" pitchFamily="34" charset="-122"/>
              </a:rPr>
              <a:t>  指挥灵</a:t>
            </a:r>
            <a:endParaRPr lang="zh-CN" altLang="en-US" dirty="0">
              <a:solidFill>
                <a:srgbClr val="003487"/>
              </a:solidFill>
              <a:latin typeface="微软雅黑" panose="020B0503020204020204" pitchFamily="34" charset="-122"/>
              <a:ea typeface="微软雅黑" panose="020B0503020204020204" pitchFamily="34" charset="-122"/>
            </a:endParaRPr>
          </a:p>
        </p:txBody>
      </p:sp>
      <p:sp>
        <p:nvSpPr>
          <p:cNvPr id="944" name="矩形 943">
            <a:extLst>
              <a:ext uri="{FF2B5EF4-FFF2-40B4-BE49-F238E27FC236}">
                <a16:creationId xmlns:a16="http://schemas.microsoft.com/office/drawing/2014/main" id="{4EE01F8C-C488-2042-830C-074D0AD75770}"/>
              </a:ext>
            </a:extLst>
          </p:cNvPr>
          <p:cNvSpPr/>
          <p:nvPr/>
        </p:nvSpPr>
        <p:spPr>
          <a:xfrm>
            <a:off x="560179" y="515008"/>
            <a:ext cx="8316693" cy="461665"/>
          </a:xfrm>
          <a:prstGeom prst="rect">
            <a:avLst/>
          </a:prstGeom>
        </p:spPr>
        <p:txBody>
          <a:bodyPr wrap="square">
            <a:spAutoFit/>
          </a:bodyPr>
          <a:lstStyle/>
          <a:p>
            <a:pPr defTabSz="914400"/>
            <a:r>
              <a:rPr lang="zh-CN" altLang="en-US" sz="2400" b="1" dirty="0">
                <a:solidFill>
                  <a:srgbClr val="4472C4">
                    <a:lumMod val="50000"/>
                  </a:srgbClr>
                </a:solidFill>
                <a:latin typeface="微软雅黑" panose="020B0503020204020204" pitchFamily="34" charset="-122"/>
                <a:ea typeface="微软雅黑" panose="020B0503020204020204" pitchFamily="34" charset="-122"/>
              </a:rPr>
              <a:t>建设数字化城市管理运行服务平台</a:t>
            </a:r>
            <a:r>
              <a:rPr lang="en-US" altLang="zh-CN" sz="2400" b="1" dirty="0">
                <a:solidFill>
                  <a:srgbClr val="4472C4">
                    <a:lumMod val="50000"/>
                  </a:srgbClr>
                </a:solidFill>
                <a:latin typeface="微软雅黑" panose="020B0503020204020204" pitchFamily="34" charset="-122"/>
                <a:ea typeface="微软雅黑" panose="020B0503020204020204" pitchFamily="34" charset="-122"/>
              </a:rPr>
              <a:t>(</a:t>
            </a:r>
            <a:r>
              <a:rPr lang="zh-CN" altLang="en-US" sz="2400" b="1" dirty="0">
                <a:solidFill>
                  <a:srgbClr val="4472C4">
                    <a:lumMod val="50000"/>
                  </a:srgbClr>
                </a:solidFill>
                <a:latin typeface="微软雅黑" panose="020B0503020204020204" pitchFamily="34" charset="-122"/>
                <a:ea typeface="微软雅黑" panose="020B0503020204020204" pitchFamily="34" charset="-122"/>
              </a:rPr>
              <a:t>市级</a:t>
            </a:r>
            <a:r>
              <a:rPr lang="en-US" altLang="zh-CN" sz="2400" b="1" dirty="0">
                <a:solidFill>
                  <a:srgbClr val="4472C4">
                    <a:lumMod val="50000"/>
                  </a:srgbClr>
                </a:solidFill>
                <a:latin typeface="微软雅黑" panose="020B0503020204020204" pitchFamily="34" charset="-122"/>
                <a:ea typeface="微软雅黑" panose="020B0503020204020204" pitchFamily="34" charset="-122"/>
              </a:rPr>
              <a:t>)</a:t>
            </a:r>
            <a:endParaRPr lang="zh-CN" altLang="en-US" sz="2400" b="1" dirty="0">
              <a:solidFill>
                <a:srgbClr val="4472C4">
                  <a:lumMod val="50000"/>
                </a:srgb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05945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718525" y="5034953"/>
            <a:ext cx="2759124" cy="461665"/>
          </a:xfrm>
          <a:prstGeom prst="rect">
            <a:avLst/>
          </a:prstGeom>
        </p:spPr>
        <p:txBody>
          <a:bodyPr vert="horz" wrap="square">
            <a:spAutoFit/>
          </a:bodyPr>
          <a:lstStyle/>
          <a:p>
            <a:pPr algn="ctr" defTabSz="914400"/>
            <a:r>
              <a:rPr lang="zh-CN" altLang="en-US" sz="2400" b="1" dirty="0">
                <a:solidFill>
                  <a:srgbClr val="4472C4">
                    <a:lumMod val="50000"/>
                  </a:srgbClr>
                </a:solidFill>
                <a:latin typeface="微软雅黑" panose="020B0503020204020204" pitchFamily="34" charset="-122"/>
                <a:ea typeface="微软雅黑" panose="020B0503020204020204" pitchFamily="34" charset="-122"/>
              </a:rPr>
              <a:t>为实现智能化赋能</a:t>
            </a:r>
          </a:p>
        </p:txBody>
      </p:sp>
      <p:sp>
        <p:nvSpPr>
          <p:cNvPr id="3" name="文本框 2">
            <a:extLst>
              <a:ext uri="{FF2B5EF4-FFF2-40B4-BE49-F238E27FC236}">
                <a16:creationId xmlns:a16="http://schemas.microsoft.com/office/drawing/2014/main" id="{E2121EF7-1B97-448F-9846-C95A2217155C}"/>
              </a:ext>
            </a:extLst>
          </p:cNvPr>
          <p:cNvSpPr txBox="1"/>
          <p:nvPr/>
        </p:nvSpPr>
        <p:spPr>
          <a:xfrm>
            <a:off x="3049876" y="5460406"/>
            <a:ext cx="6092247" cy="581057"/>
          </a:xfrm>
          <a:prstGeom prst="rect">
            <a:avLst/>
          </a:prstGeom>
          <a:noFill/>
        </p:spPr>
        <p:txBody>
          <a:bodyPr wrap="square" rtlCol="0">
            <a:spAutoFit/>
          </a:bodyPr>
          <a:lstStyle/>
          <a:p>
            <a:pPr algn="ctr">
              <a:lnSpc>
                <a:spcPct val="150000"/>
              </a:lnSpc>
            </a:pPr>
            <a:r>
              <a:rPr lang="zh-CN" altLang="en-US" sz="2400" dirty="0">
                <a:solidFill>
                  <a:schemeClr val="accent2"/>
                </a:solidFill>
                <a:latin typeface="微软雅黑" panose="020B0503020204020204" pitchFamily="34" charset="-122"/>
                <a:ea typeface="微软雅黑" panose="020B0503020204020204" pitchFamily="34" charset="-122"/>
              </a:rPr>
              <a:t>底数清  </a:t>
            </a:r>
            <a:r>
              <a:rPr lang="en-US" altLang="zh-CN" sz="2400" dirty="0">
                <a:solidFill>
                  <a:schemeClr val="accent2"/>
                </a:solidFill>
                <a:latin typeface="微软雅黑" panose="020B0503020204020204" pitchFamily="34" charset="-122"/>
                <a:ea typeface="微软雅黑" panose="020B0503020204020204" pitchFamily="34" charset="-122"/>
              </a:rPr>
              <a:t>|</a:t>
            </a:r>
            <a:r>
              <a:rPr lang="zh-CN" altLang="en-US" sz="2400" dirty="0">
                <a:solidFill>
                  <a:schemeClr val="accent2"/>
                </a:solidFill>
                <a:latin typeface="微软雅黑" panose="020B0503020204020204" pitchFamily="34" charset="-122"/>
                <a:ea typeface="微软雅黑" panose="020B0503020204020204" pitchFamily="34" charset="-122"/>
              </a:rPr>
              <a:t>  情况明  </a:t>
            </a:r>
            <a:r>
              <a:rPr lang="en-US" altLang="zh-CN" sz="2400" dirty="0">
                <a:solidFill>
                  <a:schemeClr val="accent2"/>
                </a:solidFill>
                <a:latin typeface="微软雅黑" panose="020B0503020204020204" pitchFamily="34" charset="-122"/>
                <a:ea typeface="微软雅黑" panose="020B0503020204020204" pitchFamily="34" charset="-122"/>
              </a:rPr>
              <a:t>|</a:t>
            </a:r>
            <a:r>
              <a:rPr lang="zh-CN" altLang="en-US" sz="2400" dirty="0">
                <a:solidFill>
                  <a:schemeClr val="accent2"/>
                </a:solidFill>
                <a:latin typeface="微软雅黑" panose="020B0503020204020204" pitchFamily="34" charset="-122"/>
                <a:ea typeface="微软雅黑" panose="020B0503020204020204" pitchFamily="34" charset="-122"/>
              </a:rPr>
              <a:t>  研判准  </a:t>
            </a:r>
            <a:r>
              <a:rPr lang="en-US" altLang="zh-CN" sz="2400" dirty="0">
                <a:solidFill>
                  <a:schemeClr val="accent2"/>
                </a:solidFill>
                <a:latin typeface="微软雅黑" panose="020B0503020204020204" pitchFamily="34" charset="-122"/>
                <a:ea typeface="微软雅黑" panose="020B0503020204020204" pitchFamily="34" charset="-122"/>
              </a:rPr>
              <a:t>|</a:t>
            </a:r>
            <a:r>
              <a:rPr lang="zh-CN" altLang="en-US" sz="2400" dirty="0">
                <a:solidFill>
                  <a:schemeClr val="accent2"/>
                </a:solidFill>
                <a:latin typeface="微软雅黑" panose="020B0503020204020204" pitchFamily="34" charset="-122"/>
                <a:ea typeface="微软雅黑" panose="020B0503020204020204" pitchFamily="34" charset="-122"/>
              </a:rPr>
              <a:t>  指挥灵</a:t>
            </a:r>
            <a:endParaRPr lang="zh-CN" altLang="en-US" dirty="0">
              <a:solidFill>
                <a:srgbClr val="003487"/>
              </a:solidFill>
              <a:latin typeface="微软雅黑" panose="020B0503020204020204" pitchFamily="34" charset="-122"/>
              <a:ea typeface="微软雅黑" panose="020B0503020204020204" pitchFamily="34" charset="-122"/>
            </a:endParaRPr>
          </a:p>
        </p:txBody>
      </p:sp>
      <p:sp>
        <p:nvSpPr>
          <p:cNvPr id="944" name="矩形 943">
            <a:extLst>
              <a:ext uri="{FF2B5EF4-FFF2-40B4-BE49-F238E27FC236}">
                <a16:creationId xmlns:a16="http://schemas.microsoft.com/office/drawing/2014/main" id="{4EE01F8C-C488-2042-830C-074D0AD75770}"/>
              </a:ext>
            </a:extLst>
          </p:cNvPr>
          <p:cNvSpPr/>
          <p:nvPr/>
        </p:nvSpPr>
        <p:spPr>
          <a:xfrm>
            <a:off x="560179" y="515008"/>
            <a:ext cx="8316693" cy="461665"/>
          </a:xfrm>
          <a:prstGeom prst="rect">
            <a:avLst/>
          </a:prstGeom>
        </p:spPr>
        <p:txBody>
          <a:bodyPr wrap="square">
            <a:spAutoFit/>
          </a:bodyPr>
          <a:lstStyle/>
          <a:p>
            <a:pPr defTabSz="914400"/>
            <a:r>
              <a:rPr lang="zh-CN" altLang="en-US" sz="2400" b="1" dirty="0">
                <a:solidFill>
                  <a:srgbClr val="4472C4">
                    <a:lumMod val="50000"/>
                  </a:srgbClr>
                </a:solidFill>
                <a:latin typeface="微软雅黑" panose="020B0503020204020204" pitchFamily="34" charset="-122"/>
                <a:ea typeface="微软雅黑" panose="020B0503020204020204" pitchFamily="34" charset="-122"/>
              </a:rPr>
              <a:t>建设数字化城市管理运行服务平台（区级）</a:t>
            </a:r>
          </a:p>
        </p:txBody>
      </p:sp>
      <p:pic>
        <p:nvPicPr>
          <p:cNvPr id="6" name="图片 5" descr="图片包含 照片, 电子, 电脑, 室内&#10;&#10;描述已自动生成">
            <a:extLst>
              <a:ext uri="{FF2B5EF4-FFF2-40B4-BE49-F238E27FC236}">
                <a16:creationId xmlns:a16="http://schemas.microsoft.com/office/drawing/2014/main" id="{C6C9C0C9-72A7-4DCE-876B-2692BAEB48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974" y="1814738"/>
            <a:ext cx="11754051" cy="3228524"/>
          </a:xfrm>
          <a:prstGeom prst="rect">
            <a:avLst/>
          </a:prstGeom>
        </p:spPr>
      </p:pic>
    </p:spTree>
    <p:extLst>
      <p:ext uri="{BB962C8B-B14F-4D97-AF65-F5344CB8AC3E}">
        <p14:creationId xmlns:p14="http://schemas.microsoft.com/office/powerpoint/2010/main" val="2177295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718525" y="5034953"/>
            <a:ext cx="2759124" cy="461665"/>
          </a:xfrm>
          <a:prstGeom prst="rect">
            <a:avLst/>
          </a:prstGeom>
        </p:spPr>
        <p:txBody>
          <a:bodyPr vert="horz" wrap="square">
            <a:spAutoFit/>
          </a:bodyPr>
          <a:lstStyle/>
          <a:p>
            <a:pPr algn="ctr" defTabSz="914400"/>
            <a:r>
              <a:rPr lang="zh-CN" altLang="en-US" sz="2400" b="1" dirty="0">
                <a:solidFill>
                  <a:srgbClr val="4472C4">
                    <a:lumMod val="50000"/>
                  </a:srgbClr>
                </a:solidFill>
                <a:latin typeface="微软雅黑" panose="020B0503020204020204" pitchFamily="34" charset="-122"/>
                <a:ea typeface="微软雅黑" panose="020B0503020204020204" pitchFamily="34" charset="-122"/>
              </a:rPr>
              <a:t>为实现智能化赋能</a:t>
            </a:r>
          </a:p>
        </p:txBody>
      </p:sp>
      <p:sp>
        <p:nvSpPr>
          <p:cNvPr id="3" name="文本框 2">
            <a:extLst>
              <a:ext uri="{FF2B5EF4-FFF2-40B4-BE49-F238E27FC236}">
                <a16:creationId xmlns:a16="http://schemas.microsoft.com/office/drawing/2014/main" id="{E2121EF7-1B97-448F-9846-C95A2217155C}"/>
              </a:ext>
            </a:extLst>
          </p:cNvPr>
          <p:cNvSpPr txBox="1"/>
          <p:nvPr/>
        </p:nvSpPr>
        <p:spPr>
          <a:xfrm>
            <a:off x="3049876" y="5460406"/>
            <a:ext cx="6092247" cy="581057"/>
          </a:xfrm>
          <a:prstGeom prst="rect">
            <a:avLst/>
          </a:prstGeom>
          <a:noFill/>
        </p:spPr>
        <p:txBody>
          <a:bodyPr wrap="square" rtlCol="0">
            <a:spAutoFit/>
          </a:bodyPr>
          <a:lstStyle/>
          <a:p>
            <a:pPr algn="ctr">
              <a:lnSpc>
                <a:spcPct val="150000"/>
              </a:lnSpc>
            </a:pPr>
            <a:r>
              <a:rPr lang="zh-CN" altLang="en-US" sz="2400" dirty="0">
                <a:solidFill>
                  <a:schemeClr val="accent2"/>
                </a:solidFill>
                <a:latin typeface="微软雅黑" panose="020B0503020204020204" pitchFamily="34" charset="-122"/>
                <a:ea typeface="微软雅黑" panose="020B0503020204020204" pitchFamily="34" charset="-122"/>
              </a:rPr>
              <a:t>底数清  </a:t>
            </a:r>
            <a:r>
              <a:rPr lang="en-US" altLang="zh-CN" sz="2400" dirty="0">
                <a:solidFill>
                  <a:schemeClr val="accent2"/>
                </a:solidFill>
                <a:latin typeface="微软雅黑" panose="020B0503020204020204" pitchFamily="34" charset="-122"/>
                <a:ea typeface="微软雅黑" panose="020B0503020204020204" pitchFamily="34" charset="-122"/>
              </a:rPr>
              <a:t>|</a:t>
            </a:r>
            <a:r>
              <a:rPr lang="zh-CN" altLang="en-US" sz="2400" dirty="0">
                <a:solidFill>
                  <a:schemeClr val="accent2"/>
                </a:solidFill>
                <a:latin typeface="微软雅黑" panose="020B0503020204020204" pitchFamily="34" charset="-122"/>
                <a:ea typeface="微软雅黑" panose="020B0503020204020204" pitchFamily="34" charset="-122"/>
              </a:rPr>
              <a:t>  情况明  </a:t>
            </a:r>
            <a:r>
              <a:rPr lang="en-US" altLang="zh-CN" sz="2400" dirty="0">
                <a:solidFill>
                  <a:schemeClr val="accent2"/>
                </a:solidFill>
                <a:latin typeface="微软雅黑" panose="020B0503020204020204" pitchFamily="34" charset="-122"/>
                <a:ea typeface="微软雅黑" panose="020B0503020204020204" pitchFamily="34" charset="-122"/>
              </a:rPr>
              <a:t>|</a:t>
            </a:r>
            <a:r>
              <a:rPr lang="zh-CN" altLang="en-US" sz="2400" dirty="0">
                <a:solidFill>
                  <a:schemeClr val="accent2"/>
                </a:solidFill>
                <a:latin typeface="微软雅黑" panose="020B0503020204020204" pitchFamily="34" charset="-122"/>
                <a:ea typeface="微软雅黑" panose="020B0503020204020204" pitchFamily="34" charset="-122"/>
              </a:rPr>
              <a:t>  研判准  </a:t>
            </a:r>
            <a:r>
              <a:rPr lang="en-US" altLang="zh-CN" sz="2400" dirty="0">
                <a:solidFill>
                  <a:schemeClr val="accent2"/>
                </a:solidFill>
                <a:latin typeface="微软雅黑" panose="020B0503020204020204" pitchFamily="34" charset="-122"/>
                <a:ea typeface="微软雅黑" panose="020B0503020204020204" pitchFamily="34" charset="-122"/>
              </a:rPr>
              <a:t>|</a:t>
            </a:r>
            <a:r>
              <a:rPr lang="zh-CN" altLang="en-US" sz="2400" dirty="0">
                <a:solidFill>
                  <a:schemeClr val="accent2"/>
                </a:solidFill>
                <a:latin typeface="微软雅黑" panose="020B0503020204020204" pitchFamily="34" charset="-122"/>
                <a:ea typeface="微软雅黑" panose="020B0503020204020204" pitchFamily="34" charset="-122"/>
              </a:rPr>
              <a:t>  指挥灵</a:t>
            </a:r>
            <a:endParaRPr lang="zh-CN" altLang="en-US" dirty="0">
              <a:solidFill>
                <a:srgbClr val="003487"/>
              </a:solidFill>
              <a:latin typeface="微软雅黑" panose="020B0503020204020204" pitchFamily="34" charset="-122"/>
              <a:ea typeface="微软雅黑" panose="020B0503020204020204" pitchFamily="34" charset="-122"/>
            </a:endParaRPr>
          </a:p>
        </p:txBody>
      </p:sp>
      <p:sp>
        <p:nvSpPr>
          <p:cNvPr id="944" name="矩形 943">
            <a:extLst>
              <a:ext uri="{FF2B5EF4-FFF2-40B4-BE49-F238E27FC236}">
                <a16:creationId xmlns:a16="http://schemas.microsoft.com/office/drawing/2014/main" id="{4EE01F8C-C488-2042-830C-074D0AD75770}"/>
              </a:ext>
            </a:extLst>
          </p:cNvPr>
          <p:cNvSpPr/>
          <p:nvPr/>
        </p:nvSpPr>
        <p:spPr>
          <a:xfrm>
            <a:off x="560179" y="515008"/>
            <a:ext cx="8316693" cy="461665"/>
          </a:xfrm>
          <a:prstGeom prst="rect">
            <a:avLst/>
          </a:prstGeom>
        </p:spPr>
        <p:txBody>
          <a:bodyPr wrap="square">
            <a:spAutoFit/>
          </a:bodyPr>
          <a:lstStyle/>
          <a:p>
            <a:pPr defTabSz="914400"/>
            <a:r>
              <a:rPr lang="zh-CN" altLang="en-US" sz="2400" b="1" dirty="0">
                <a:solidFill>
                  <a:srgbClr val="4472C4">
                    <a:lumMod val="50000"/>
                  </a:srgbClr>
                </a:solidFill>
                <a:latin typeface="微软雅黑" panose="020B0503020204020204" pitchFamily="34" charset="-122"/>
                <a:ea typeface="微软雅黑" panose="020B0503020204020204" pitchFamily="34" charset="-122"/>
              </a:rPr>
              <a:t>建设数字化城市管理运行服务平台（街镇级）</a:t>
            </a:r>
          </a:p>
        </p:txBody>
      </p:sp>
      <p:grpSp>
        <p:nvGrpSpPr>
          <p:cNvPr id="7" name="组合 3">
            <a:extLst>
              <a:ext uri="{FF2B5EF4-FFF2-40B4-BE49-F238E27FC236}">
                <a16:creationId xmlns:a16="http://schemas.microsoft.com/office/drawing/2014/main" id="{03DCCF28-68FB-4FF2-BB16-02FCB9165608}"/>
              </a:ext>
            </a:extLst>
          </p:cNvPr>
          <p:cNvGrpSpPr/>
          <p:nvPr/>
        </p:nvGrpSpPr>
        <p:grpSpPr>
          <a:xfrm>
            <a:off x="237423" y="1799322"/>
            <a:ext cx="11717153" cy="3259355"/>
            <a:chOff x="237423" y="1799322"/>
            <a:chExt cx="11717153" cy="3259355"/>
          </a:xfrm>
        </p:grpSpPr>
        <p:pic>
          <p:nvPicPr>
            <p:cNvPr id="8" name="图片 7" descr="图片包含 电脑, 监控, 室内, 电子&#10;&#10;描述已自动生成">
              <a:extLst>
                <a:ext uri="{FF2B5EF4-FFF2-40B4-BE49-F238E27FC236}">
                  <a16:creationId xmlns:a16="http://schemas.microsoft.com/office/drawing/2014/main" id="{E88BA833-A273-46D5-8644-D46F88C4AC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423" y="1799322"/>
              <a:ext cx="11717153" cy="3259355"/>
            </a:xfrm>
            <a:prstGeom prst="rect">
              <a:avLst/>
            </a:prstGeom>
          </p:spPr>
        </p:pic>
        <p:pic>
          <p:nvPicPr>
            <p:cNvPr id="9" name="图片 8">
              <a:extLst>
                <a:ext uri="{FF2B5EF4-FFF2-40B4-BE49-F238E27FC236}">
                  <a16:creationId xmlns:a16="http://schemas.microsoft.com/office/drawing/2014/main" id="{DA1DE739-74B5-4C53-B1C8-8DB284673151}"/>
                </a:ext>
              </a:extLst>
            </p:cNvPr>
            <p:cNvPicPr>
              <a:picLocks noChangeAspect="1"/>
            </p:cNvPicPr>
            <p:nvPr/>
          </p:nvPicPr>
          <p:blipFill>
            <a:blip r:embed="rId4"/>
            <a:stretch>
              <a:fillRect/>
            </a:stretch>
          </p:blipFill>
          <p:spPr>
            <a:xfrm>
              <a:off x="4159768" y="2040556"/>
              <a:ext cx="4148326" cy="2988000"/>
            </a:xfrm>
            <a:prstGeom prst="rect">
              <a:avLst/>
            </a:prstGeom>
          </p:spPr>
        </p:pic>
      </p:grpSp>
    </p:spTree>
    <p:extLst>
      <p:ext uri="{BB962C8B-B14F-4D97-AF65-F5344CB8AC3E}">
        <p14:creationId xmlns:p14="http://schemas.microsoft.com/office/powerpoint/2010/main" val="2036995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175A6-E7AD-F94D-7D31-A5B805315026}"/>
              </a:ext>
            </a:extLst>
          </p:cNvPr>
          <p:cNvSpPr>
            <a:spLocks noGrp="1"/>
          </p:cNvSpPr>
          <p:nvPr>
            <p:ph type="title"/>
          </p:nvPr>
        </p:nvSpPr>
        <p:spPr/>
        <p:txBody>
          <a:bodyPr/>
          <a:lstStyle/>
          <a:p>
            <a:r>
              <a:rPr lang="zh-CN" altLang="en-US" dirty="0"/>
              <a:t>效果：部门联动协同管理能力倍增</a:t>
            </a:r>
          </a:p>
        </p:txBody>
      </p:sp>
      <p:sp>
        <p:nvSpPr>
          <p:cNvPr id="3" name="内容占位符 2">
            <a:extLst>
              <a:ext uri="{FF2B5EF4-FFF2-40B4-BE49-F238E27FC236}">
                <a16:creationId xmlns:a16="http://schemas.microsoft.com/office/drawing/2014/main" id="{5626527D-0325-80B3-6158-CAA13C78C19F}"/>
              </a:ext>
            </a:extLst>
          </p:cNvPr>
          <p:cNvSpPr>
            <a:spLocks noGrp="1"/>
          </p:cNvSpPr>
          <p:nvPr>
            <p:ph idx="1"/>
          </p:nvPr>
        </p:nvSpPr>
        <p:spPr/>
        <p:txBody>
          <a:bodyPr/>
          <a:lstStyle/>
          <a:p>
            <a:pPr>
              <a:lnSpc>
                <a:spcPct val="150000"/>
              </a:lnSpc>
            </a:pPr>
            <a:r>
              <a:rPr lang="zh-CN" altLang="en-US" dirty="0"/>
              <a:t>各部门间数据相互共享赋能，线上、线下协同处置效率显著提升，城市运行管理现代化、智能化水平得到极大提高。</a:t>
            </a:r>
            <a:endParaRPr lang="en-US" altLang="zh-CN" dirty="0"/>
          </a:p>
          <a:p>
            <a:pPr>
              <a:lnSpc>
                <a:spcPct val="150000"/>
              </a:lnSpc>
            </a:pPr>
            <a:r>
              <a:rPr lang="zh-CN" altLang="en-US" dirty="0"/>
              <a:t>一是提升了科学预判和实时反应能力。小到街面占道的快速发现和处置，大到大客流管理力量的精准调度，有了三级城运平台做支撑保障，实时动态数据做导航，对城市运行的各种状况有了科学预判和快速反应能力。</a:t>
            </a:r>
          </a:p>
        </p:txBody>
      </p:sp>
    </p:spTree>
    <p:extLst>
      <p:ext uri="{BB962C8B-B14F-4D97-AF65-F5344CB8AC3E}">
        <p14:creationId xmlns:p14="http://schemas.microsoft.com/office/powerpoint/2010/main" val="574030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2F56C-59B4-7625-C27E-5AE350DE766C}"/>
              </a:ext>
            </a:extLst>
          </p:cNvPr>
          <p:cNvSpPr>
            <a:spLocks noGrp="1"/>
          </p:cNvSpPr>
          <p:nvPr>
            <p:ph type="title"/>
          </p:nvPr>
        </p:nvSpPr>
        <p:spPr/>
        <p:txBody>
          <a:bodyPr/>
          <a:lstStyle/>
          <a:p>
            <a:r>
              <a:rPr lang="zh-CN" altLang="en-US" dirty="0"/>
              <a:t>二是共同履职、协同联动能力大幅提升</a:t>
            </a:r>
          </a:p>
        </p:txBody>
      </p:sp>
      <p:pic>
        <p:nvPicPr>
          <p:cNvPr id="5" name="内容占位符 4">
            <a:extLst>
              <a:ext uri="{FF2B5EF4-FFF2-40B4-BE49-F238E27FC236}">
                <a16:creationId xmlns:a16="http://schemas.microsoft.com/office/drawing/2014/main" id="{4749E0C4-7384-5E2C-D53E-86D39E6E8E50}"/>
              </a:ext>
            </a:extLst>
          </p:cNvPr>
          <p:cNvPicPr>
            <a:picLocks noGrp="1" noChangeAspect="1"/>
          </p:cNvPicPr>
          <p:nvPr>
            <p:ph idx="1"/>
          </p:nvPr>
        </p:nvPicPr>
        <p:blipFill>
          <a:blip r:embed="rId2"/>
          <a:stretch>
            <a:fillRect/>
          </a:stretch>
        </p:blipFill>
        <p:spPr>
          <a:xfrm>
            <a:off x="972950" y="1825625"/>
            <a:ext cx="10246099" cy="4351338"/>
          </a:xfrm>
        </p:spPr>
      </p:pic>
    </p:spTree>
    <p:extLst>
      <p:ext uri="{BB962C8B-B14F-4D97-AF65-F5344CB8AC3E}">
        <p14:creationId xmlns:p14="http://schemas.microsoft.com/office/powerpoint/2010/main" val="1938577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312813-8482-611C-BE1E-19351643AD92}"/>
              </a:ext>
            </a:extLst>
          </p:cNvPr>
          <p:cNvSpPr>
            <a:spLocks noGrp="1"/>
          </p:cNvSpPr>
          <p:nvPr>
            <p:ph type="title"/>
          </p:nvPr>
        </p:nvSpPr>
        <p:spPr/>
        <p:txBody>
          <a:bodyPr/>
          <a:lstStyle/>
          <a:p>
            <a:r>
              <a:rPr lang="zh-CN" altLang="en-US" dirty="0"/>
              <a:t>新型的跨部门协同示意图</a:t>
            </a:r>
          </a:p>
        </p:txBody>
      </p:sp>
      <p:pic>
        <p:nvPicPr>
          <p:cNvPr id="5" name="内容占位符 4">
            <a:extLst>
              <a:ext uri="{FF2B5EF4-FFF2-40B4-BE49-F238E27FC236}">
                <a16:creationId xmlns:a16="http://schemas.microsoft.com/office/drawing/2014/main" id="{F27B2FE2-4E2B-D18E-328B-9BB036D48C2A}"/>
              </a:ext>
            </a:extLst>
          </p:cNvPr>
          <p:cNvPicPr>
            <a:picLocks noGrp="1" noChangeAspect="1"/>
          </p:cNvPicPr>
          <p:nvPr>
            <p:ph idx="1"/>
          </p:nvPr>
        </p:nvPicPr>
        <p:blipFill>
          <a:blip r:embed="rId2"/>
          <a:stretch>
            <a:fillRect/>
          </a:stretch>
        </p:blipFill>
        <p:spPr>
          <a:xfrm>
            <a:off x="1647606" y="1825625"/>
            <a:ext cx="8896787" cy="4351338"/>
          </a:xfrm>
        </p:spPr>
      </p:pic>
    </p:spTree>
    <p:extLst>
      <p:ext uri="{BB962C8B-B14F-4D97-AF65-F5344CB8AC3E}">
        <p14:creationId xmlns:p14="http://schemas.microsoft.com/office/powerpoint/2010/main" val="2928902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B89AF1-8A6A-8538-4A65-9B174AAD9115}"/>
              </a:ext>
            </a:extLst>
          </p:cNvPr>
          <p:cNvSpPr>
            <a:spLocks noGrp="1"/>
          </p:cNvSpPr>
          <p:nvPr>
            <p:ph type="title"/>
          </p:nvPr>
        </p:nvSpPr>
        <p:spPr/>
        <p:txBody>
          <a:bodyPr/>
          <a:lstStyle/>
          <a:p>
            <a:r>
              <a:rPr lang="zh-CN" altLang="en-US" dirty="0"/>
              <a:t>三是推动基层勤务模式再造</a:t>
            </a:r>
          </a:p>
        </p:txBody>
      </p:sp>
      <p:sp>
        <p:nvSpPr>
          <p:cNvPr id="3" name="内容占位符 2">
            <a:extLst>
              <a:ext uri="{FF2B5EF4-FFF2-40B4-BE49-F238E27FC236}">
                <a16:creationId xmlns:a16="http://schemas.microsoft.com/office/drawing/2014/main" id="{369ADFD7-2CB9-A04B-2642-48669726052C}"/>
              </a:ext>
            </a:extLst>
          </p:cNvPr>
          <p:cNvSpPr>
            <a:spLocks noGrp="1"/>
          </p:cNvSpPr>
          <p:nvPr>
            <p:ph idx="1"/>
          </p:nvPr>
        </p:nvSpPr>
        <p:spPr/>
        <p:txBody>
          <a:bodyPr/>
          <a:lstStyle/>
          <a:p>
            <a:pPr>
              <a:lnSpc>
                <a:spcPct val="150000"/>
              </a:lnSpc>
            </a:pPr>
            <a:r>
              <a:rPr lang="zh-CN" altLang="en-US" dirty="0"/>
              <a:t>区和街镇城运平台整合基层力量，高效承接一般事件的全程处置以及重大突发事件的先期处置。特别是在街镇城运平台上推动警务网格、综治网格、城运网格等多格合一，整合派出所、市场监管所、城管中队、房办、绿化市容所、物业公司等多支队伍联勤联动，高效处置一件事。</a:t>
            </a:r>
          </a:p>
        </p:txBody>
      </p:sp>
    </p:spTree>
    <p:extLst>
      <p:ext uri="{BB962C8B-B14F-4D97-AF65-F5344CB8AC3E}">
        <p14:creationId xmlns:p14="http://schemas.microsoft.com/office/powerpoint/2010/main" val="2398322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60178" y="515008"/>
            <a:ext cx="6631732" cy="461665"/>
          </a:xfrm>
          <a:prstGeom prst="rect">
            <a:avLst/>
          </a:prstGeom>
        </p:spPr>
        <p:txBody>
          <a:bodyPr wrap="square">
            <a:spAutoFit/>
          </a:bodyPr>
          <a:lstStyle/>
          <a:p>
            <a:pPr defTabSz="914400"/>
            <a:r>
              <a:rPr lang="zh-CN" altLang="en-US" sz="2400" b="1" dirty="0">
                <a:solidFill>
                  <a:srgbClr val="4472C4">
                    <a:lumMod val="50000"/>
                  </a:srgbClr>
                </a:solidFill>
                <a:latin typeface="微软雅黑" panose="020B0503020204020204" pitchFamily="34" charset="-122"/>
                <a:ea typeface="微软雅黑" panose="020B0503020204020204" pitchFamily="34" charset="-122"/>
              </a:rPr>
              <a:t>与线下业务实践的关系</a:t>
            </a:r>
            <a:r>
              <a:rPr lang="en-US" altLang="zh-CN" sz="2400" b="1" dirty="0">
                <a:solidFill>
                  <a:srgbClr val="4472C4">
                    <a:lumMod val="50000"/>
                  </a:srgbClr>
                </a:solidFill>
                <a:latin typeface="微软雅黑" panose="020B0503020204020204" pitchFamily="34" charset="-122"/>
                <a:ea typeface="微软雅黑" panose="020B0503020204020204" pitchFamily="34" charset="-122"/>
              </a:rPr>
              <a:t>—</a:t>
            </a:r>
            <a:r>
              <a:rPr lang="zh-CN" altLang="en-US" sz="2400" b="1" dirty="0">
                <a:solidFill>
                  <a:srgbClr val="4472C4">
                    <a:lumMod val="50000"/>
                  </a:srgbClr>
                </a:solidFill>
                <a:latin typeface="微软雅黑" panose="020B0503020204020204" pitchFamily="34" charset="-122"/>
                <a:ea typeface="微软雅黑" panose="020B0503020204020204" pitchFamily="34" charset="-122"/>
              </a:rPr>
              <a:t>推进基层勤务模式再造</a:t>
            </a:r>
          </a:p>
        </p:txBody>
      </p:sp>
      <p:sp>
        <p:nvSpPr>
          <p:cNvPr id="5" name="矩形: 圆角 4">
            <a:extLst>
              <a:ext uri="{FF2B5EF4-FFF2-40B4-BE49-F238E27FC236}">
                <a16:creationId xmlns:a16="http://schemas.microsoft.com/office/drawing/2014/main" id="{9E011AFC-AB8D-4742-B358-241426B99089}"/>
              </a:ext>
            </a:extLst>
          </p:cNvPr>
          <p:cNvSpPr/>
          <p:nvPr/>
        </p:nvSpPr>
        <p:spPr>
          <a:xfrm>
            <a:off x="6635062" y="1845726"/>
            <a:ext cx="5225467" cy="4706454"/>
          </a:xfrm>
          <a:prstGeom prst="roundRect">
            <a:avLst/>
          </a:prstGeom>
          <a:solidFill>
            <a:srgbClr val="003487"/>
          </a:solidFill>
          <a:ln w="12700">
            <a:noFill/>
          </a:ln>
          <a:effectLst/>
          <a:scene3d>
            <a:camera prst="orthographicFront">
              <a:rot lat="0" lon="0" rev="0"/>
            </a:camera>
            <a:lightRig rig="contrasting"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dirty="0"/>
          </a:p>
        </p:txBody>
      </p:sp>
      <p:sp>
        <p:nvSpPr>
          <p:cNvPr id="6" name="文本框 5">
            <a:extLst>
              <a:ext uri="{FF2B5EF4-FFF2-40B4-BE49-F238E27FC236}">
                <a16:creationId xmlns:a16="http://schemas.microsoft.com/office/drawing/2014/main" id="{DF7157F8-9B28-47C6-8C51-3C23B15DD7A3}"/>
              </a:ext>
            </a:extLst>
          </p:cNvPr>
          <p:cNvSpPr txBox="1"/>
          <p:nvPr/>
        </p:nvSpPr>
        <p:spPr>
          <a:xfrm>
            <a:off x="8465271" y="1311829"/>
            <a:ext cx="1994981" cy="461665"/>
          </a:xfrm>
          <a:prstGeom prst="rect">
            <a:avLst/>
          </a:prstGeom>
          <a:noFill/>
        </p:spPr>
        <p:txBody>
          <a:bodyPr wrap="square">
            <a:spAutoFit/>
          </a:bodyPr>
          <a:lstStyle/>
          <a:p>
            <a:pPr algn="ctr"/>
            <a:r>
              <a:rPr lang="zh-CN" altLang="en-US" sz="2400" b="1" kern="100" dirty="0">
                <a:solidFill>
                  <a:srgbClr val="013487"/>
                </a:solidFill>
                <a:effectLst/>
                <a:latin typeface="微软雅黑" panose="020B0503020204020204" pitchFamily="34" charset="-122"/>
                <a:ea typeface="微软雅黑" panose="020B0503020204020204" pitchFamily="34" charset="-122"/>
                <a:cs typeface="Times New Roman" panose="02020603050405020304" pitchFamily="18" charset="0"/>
              </a:rPr>
              <a:t>责任进网格</a:t>
            </a:r>
            <a:endParaRPr lang="zh-CN" altLang="en-US" sz="2400" b="1" dirty="0">
              <a:solidFill>
                <a:srgbClr val="013487"/>
              </a:solidFill>
              <a:latin typeface="微软雅黑" panose="020B0503020204020204" pitchFamily="34" charset="-122"/>
              <a:ea typeface="微软雅黑" panose="020B0503020204020204" pitchFamily="34" charset="-122"/>
            </a:endParaRPr>
          </a:p>
        </p:txBody>
      </p:sp>
      <p:grpSp>
        <p:nvGrpSpPr>
          <p:cNvPr id="7" name="组合 6">
            <a:extLst>
              <a:ext uri="{FF2B5EF4-FFF2-40B4-BE49-F238E27FC236}">
                <a16:creationId xmlns:a16="http://schemas.microsoft.com/office/drawing/2014/main" id="{9EDD20B6-2D97-4B04-8290-AFDD29246703}"/>
              </a:ext>
            </a:extLst>
          </p:cNvPr>
          <p:cNvGrpSpPr/>
          <p:nvPr/>
        </p:nvGrpSpPr>
        <p:grpSpPr>
          <a:xfrm>
            <a:off x="7615774" y="2751371"/>
            <a:ext cx="3408090" cy="2892647"/>
            <a:chOff x="7614019" y="1981418"/>
            <a:chExt cx="3408090" cy="2892647"/>
          </a:xfrm>
          <a:solidFill>
            <a:schemeClr val="bg1"/>
          </a:solidFill>
        </p:grpSpPr>
        <p:sp>
          <p:nvSpPr>
            <p:cNvPr id="23" name="police_30379">
              <a:extLst>
                <a:ext uri="{FF2B5EF4-FFF2-40B4-BE49-F238E27FC236}">
                  <a16:creationId xmlns:a16="http://schemas.microsoft.com/office/drawing/2014/main" id="{D5BD0D70-DC9C-4D60-AEC0-7330545F9A21}"/>
                </a:ext>
              </a:extLst>
            </p:cNvPr>
            <p:cNvSpPr>
              <a:spLocks noChangeAspect="1"/>
            </p:cNvSpPr>
            <p:nvPr/>
          </p:nvSpPr>
          <p:spPr bwMode="auto">
            <a:xfrm>
              <a:off x="9136366" y="1990759"/>
              <a:ext cx="409766" cy="484749"/>
            </a:xfrm>
            <a:custGeom>
              <a:avLst/>
              <a:gdLst>
                <a:gd name="connsiteX0" fmla="*/ 373009 w 514210"/>
                <a:gd name="connsiteY0" fmla="*/ 139445 h 608307"/>
                <a:gd name="connsiteX1" fmla="*/ 362941 w 514210"/>
                <a:gd name="connsiteY1" fmla="*/ 180686 h 608307"/>
                <a:gd name="connsiteX2" fmla="*/ 257105 w 514210"/>
                <a:gd name="connsiteY2" fmla="*/ 211875 h 608307"/>
                <a:gd name="connsiteX3" fmla="*/ 151527 w 514210"/>
                <a:gd name="connsiteY3" fmla="*/ 180686 h 608307"/>
                <a:gd name="connsiteX4" fmla="*/ 140685 w 514210"/>
                <a:gd name="connsiteY4" fmla="*/ 140476 h 608307"/>
                <a:gd name="connsiteX5" fmla="*/ 125971 w 514210"/>
                <a:gd name="connsiteY5" fmla="*/ 200533 h 608307"/>
                <a:gd name="connsiteX6" fmla="*/ 257105 w 514210"/>
                <a:gd name="connsiteY6" fmla="*/ 358797 h 608307"/>
                <a:gd name="connsiteX7" fmla="*/ 359844 w 514210"/>
                <a:gd name="connsiteY7" fmla="*/ 292295 h 608307"/>
                <a:gd name="connsiteX8" fmla="*/ 272851 w 514210"/>
                <a:gd name="connsiteY8" fmla="*/ 312401 h 608307"/>
                <a:gd name="connsiteX9" fmla="*/ 257105 w 514210"/>
                <a:gd name="connsiteY9" fmla="*/ 322711 h 608307"/>
                <a:gd name="connsiteX10" fmla="*/ 239810 w 514210"/>
                <a:gd name="connsiteY10" fmla="*/ 305183 h 608307"/>
                <a:gd name="connsiteX11" fmla="*/ 257105 w 514210"/>
                <a:gd name="connsiteY11" fmla="*/ 287914 h 608307"/>
                <a:gd name="connsiteX12" fmla="*/ 272077 w 514210"/>
                <a:gd name="connsiteY12" fmla="*/ 296677 h 608307"/>
                <a:gd name="connsiteX13" fmla="*/ 378946 w 514210"/>
                <a:gd name="connsiteY13" fmla="*/ 252858 h 608307"/>
                <a:gd name="connsiteX14" fmla="*/ 388497 w 514210"/>
                <a:gd name="connsiteY14" fmla="*/ 200533 h 608307"/>
                <a:gd name="connsiteX15" fmla="*/ 373009 w 514210"/>
                <a:gd name="connsiteY15" fmla="*/ 139445 h 608307"/>
                <a:gd name="connsiteX16" fmla="*/ 257621 w 514210"/>
                <a:gd name="connsiteY16" fmla="*/ 116504 h 608307"/>
                <a:gd name="connsiteX17" fmla="*/ 376106 w 514210"/>
                <a:gd name="connsiteY17" fmla="*/ 137640 h 608307"/>
                <a:gd name="connsiteX18" fmla="*/ 398048 w 514210"/>
                <a:gd name="connsiteY18" fmla="*/ 141507 h 608307"/>
                <a:gd name="connsiteX19" fmla="*/ 409922 w 514210"/>
                <a:gd name="connsiteY19" fmla="*/ 200533 h 608307"/>
                <a:gd name="connsiteX20" fmla="*/ 333772 w 514210"/>
                <a:gd name="connsiteY20" fmla="*/ 352869 h 608307"/>
                <a:gd name="connsiteX21" fmla="*/ 514210 w 514210"/>
                <a:gd name="connsiteY21" fmla="*/ 544899 h 608307"/>
                <a:gd name="connsiteX22" fmla="*/ 0 w 514210"/>
                <a:gd name="connsiteY22" fmla="*/ 544899 h 608307"/>
                <a:gd name="connsiteX23" fmla="*/ 180438 w 514210"/>
                <a:gd name="connsiteY23" fmla="*/ 352869 h 608307"/>
                <a:gd name="connsiteX24" fmla="*/ 104288 w 514210"/>
                <a:gd name="connsiteY24" fmla="*/ 200533 h 608307"/>
                <a:gd name="connsiteX25" fmla="*/ 116420 w 514210"/>
                <a:gd name="connsiteY25" fmla="*/ 141507 h 608307"/>
                <a:gd name="connsiteX26" fmla="*/ 136038 w 514210"/>
                <a:gd name="connsiteY26" fmla="*/ 137898 h 608307"/>
                <a:gd name="connsiteX27" fmla="*/ 179684 w 514210"/>
                <a:gd name="connsiteY27" fmla="*/ 0 h 608307"/>
                <a:gd name="connsiteX28" fmla="*/ 335867 w 514210"/>
                <a:gd name="connsiteY28" fmla="*/ 0 h 608307"/>
                <a:gd name="connsiteX29" fmla="*/ 418735 w 514210"/>
                <a:gd name="connsiteY29" fmla="*/ 82727 h 608307"/>
                <a:gd name="connsiteX30" fmla="*/ 397566 w 514210"/>
                <a:gd name="connsiteY30" fmla="*/ 130405 h 608307"/>
                <a:gd name="connsiteX31" fmla="*/ 265649 w 514210"/>
                <a:gd name="connsiteY31" fmla="*/ 106953 h 608307"/>
                <a:gd name="connsiteX32" fmla="*/ 286818 w 514210"/>
                <a:gd name="connsiteY32" fmla="*/ 69326 h 608307"/>
                <a:gd name="connsiteX33" fmla="*/ 257130 w 514210"/>
                <a:gd name="connsiteY33" fmla="*/ 32472 h 608307"/>
                <a:gd name="connsiteX34" fmla="*/ 227700 w 514210"/>
                <a:gd name="connsiteY34" fmla="*/ 69326 h 608307"/>
                <a:gd name="connsiteX35" fmla="*/ 248869 w 514210"/>
                <a:gd name="connsiteY35" fmla="*/ 107210 h 608307"/>
                <a:gd name="connsiteX36" fmla="*/ 116952 w 514210"/>
                <a:gd name="connsiteY36" fmla="*/ 130405 h 608307"/>
                <a:gd name="connsiteX37" fmla="*/ 96816 w 514210"/>
                <a:gd name="connsiteY37" fmla="*/ 82727 h 608307"/>
                <a:gd name="connsiteX38" fmla="*/ 179684 w 514210"/>
                <a:gd name="connsiteY38" fmla="*/ 0 h 60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14210" h="608307">
                  <a:moveTo>
                    <a:pt x="373009" y="139445"/>
                  </a:moveTo>
                  <a:cubicBezTo>
                    <a:pt x="369653" y="143053"/>
                    <a:pt x="365523" y="153364"/>
                    <a:pt x="362941" y="180686"/>
                  </a:cubicBezTo>
                  <a:cubicBezTo>
                    <a:pt x="362425" y="187645"/>
                    <a:pt x="320865" y="211875"/>
                    <a:pt x="257105" y="211875"/>
                  </a:cubicBezTo>
                  <a:cubicBezTo>
                    <a:pt x="193603" y="211875"/>
                    <a:pt x="152043" y="187645"/>
                    <a:pt x="151527" y="180686"/>
                  </a:cubicBezTo>
                  <a:cubicBezTo>
                    <a:pt x="148687" y="154395"/>
                    <a:pt x="144299" y="144342"/>
                    <a:pt x="140685" y="140476"/>
                  </a:cubicBezTo>
                  <a:cubicBezTo>
                    <a:pt x="131392" y="158519"/>
                    <a:pt x="125971" y="178882"/>
                    <a:pt x="125971" y="200533"/>
                  </a:cubicBezTo>
                  <a:cubicBezTo>
                    <a:pt x="125971" y="272190"/>
                    <a:pt x="184310" y="358797"/>
                    <a:pt x="257105" y="358797"/>
                  </a:cubicBezTo>
                  <a:cubicBezTo>
                    <a:pt x="298923" y="358797"/>
                    <a:pt x="335837" y="330186"/>
                    <a:pt x="359844" y="292295"/>
                  </a:cubicBezTo>
                  <a:cubicBezTo>
                    <a:pt x="338418" y="304410"/>
                    <a:pt x="309507" y="311112"/>
                    <a:pt x="272851" y="312401"/>
                  </a:cubicBezTo>
                  <a:cubicBezTo>
                    <a:pt x="270012" y="318329"/>
                    <a:pt x="264075" y="322711"/>
                    <a:pt x="257105" y="322711"/>
                  </a:cubicBezTo>
                  <a:cubicBezTo>
                    <a:pt x="247554" y="322711"/>
                    <a:pt x="239810" y="314721"/>
                    <a:pt x="239810" y="305183"/>
                  </a:cubicBezTo>
                  <a:cubicBezTo>
                    <a:pt x="239810" y="295646"/>
                    <a:pt x="247554" y="287914"/>
                    <a:pt x="257105" y="287914"/>
                  </a:cubicBezTo>
                  <a:cubicBezTo>
                    <a:pt x="263558" y="287914"/>
                    <a:pt x="268979" y="291522"/>
                    <a:pt x="272077" y="296677"/>
                  </a:cubicBezTo>
                  <a:cubicBezTo>
                    <a:pt x="327060" y="294358"/>
                    <a:pt x="362167" y="280181"/>
                    <a:pt x="378946" y="252858"/>
                  </a:cubicBezTo>
                  <a:cubicBezTo>
                    <a:pt x="385141" y="235589"/>
                    <a:pt x="388497" y="217545"/>
                    <a:pt x="388497" y="200533"/>
                  </a:cubicBezTo>
                  <a:cubicBezTo>
                    <a:pt x="388497" y="178366"/>
                    <a:pt x="382818" y="157745"/>
                    <a:pt x="373009" y="139445"/>
                  </a:cubicBezTo>
                  <a:close/>
                  <a:moveTo>
                    <a:pt x="257621" y="116504"/>
                  </a:moveTo>
                  <a:lnTo>
                    <a:pt x="376106" y="137640"/>
                  </a:lnTo>
                  <a:lnTo>
                    <a:pt x="398048" y="141507"/>
                  </a:lnTo>
                  <a:cubicBezTo>
                    <a:pt x="405534" y="159550"/>
                    <a:pt x="409922" y="179655"/>
                    <a:pt x="409922" y="200533"/>
                  </a:cubicBezTo>
                  <a:cubicBezTo>
                    <a:pt x="409922" y="256209"/>
                    <a:pt x="379720" y="318071"/>
                    <a:pt x="333772" y="352869"/>
                  </a:cubicBezTo>
                  <a:cubicBezTo>
                    <a:pt x="438318" y="385089"/>
                    <a:pt x="514210" y="476335"/>
                    <a:pt x="514210" y="544899"/>
                  </a:cubicBezTo>
                  <a:cubicBezTo>
                    <a:pt x="514210" y="629444"/>
                    <a:pt x="0" y="629444"/>
                    <a:pt x="0" y="544899"/>
                  </a:cubicBezTo>
                  <a:cubicBezTo>
                    <a:pt x="0" y="476335"/>
                    <a:pt x="75892" y="385089"/>
                    <a:pt x="180438" y="352869"/>
                  </a:cubicBezTo>
                  <a:cubicBezTo>
                    <a:pt x="134490" y="318071"/>
                    <a:pt x="104288" y="256467"/>
                    <a:pt x="104288" y="200533"/>
                  </a:cubicBezTo>
                  <a:cubicBezTo>
                    <a:pt x="104288" y="179655"/>
                    <a:pt x="108676" y="159550"/>
                    <a:pt x="116420" y="141507"/>
                  </a:cubicBezTo>
                  <a:lnTo>
                    <a:pt x="136038" y="137898"/>
                  </a:lnTo>
                  <a:close/>
                  <a:moveTo>
                    <a:pt x="179684" y="0"/>
                  </a:moveTo>
                  <a:lnTo>
                    <a:pt x="335867" y="0"/>
                  </a:lnTo>
                  <a:cubicBezTo>
                    <a:pt x="335867" y="0"/>
                    <a:pt x="418735" y="48966"/>
                    <a:pt x="418735" y="82727"/>
                  </a:cubicBezTo>
                  <a:cubicBezTo>
                    <a:pt x="418735" y="104891"/>
                    <a:pt x="406085" y="121385"/>
                    <a:pt x="397566" y="130405"/>
                  </a:cubicBezTo>
                  <a:lnTo>
                    <a:pt x="265649" y="106953"/>
                  </a:lnTo>
                  <a:cubicBezTo>
                    <a:pt x="274168" y="96644"/>
                    <a:pt x="286818" y="79892"/>
                    <a:pt x="286818" y="69326"/>
                  </a:cubicBezTo>
                  <a:cubicBezTo>
                    <a:pt x="286818" y="53090"/>
                    <a:pt x="257130" y="32472"/>
                    <a:pt x="257130" y="32472"/>
                  </a:cubicBezTo>
                  <a:cubicBezTo>
                    <a:pt x="257130" y="32472"/>
                    <a:pt x="227700" y="53090"/>
                    <a:pt x="227700" y="69326"/>
                  </a:cubicBezTo>
                  <a:cubicBezTo>
                    <a:pt x="227700" y="79892"/>
                    <a:pt x="240092" y="96644"/>
                    <a:pt x="248869" y="107210"/>
                  </a:cubicBezTo>
                  <a:lnTo>
                    <a:pt x="116952" y="130405"/>
                  </a:lnTo>
                  <a:cubicBezTo>
                    <a:pt x="108691" y="121385"/>
                    <a:pt x="96816" y="104633"/>
                    <a:pt x="96816" y="82727"/>
                  </a:cubicBezTo>
                  <a:cubicBezTo>
                    <a:pt x="96816" y="48966"/>
                    <a:pt x="179684" y="0"/>
                    <a:pt x="179684" y="0"/>
                  </a:cubicBezTo>
                  <a:close/>
                </a:path>
              </a:pathLst>
            </a:custGeom>
            <a:grpFill/>
            <a:ln>
              <a:noFill/>
            </a:ln>
          </p:spPr>
        </p:sp>
        <p:sp>
          <p:nvSpPr>
            <p:cNvPr id="24" name="police_30379">
              <a:extLst>
                <a:ext uri="{FF2B5EF4-FFF2-40B4-BE49-F238E27FC236}">
                  <a16:creationId xmlns:a16="http://schemas.microsoft.com/office/drawing/2014/main" id="{5E546A78-DF15-4485-B150-A878D80E20B1}"/>
                </a:ext>
              </a:extLst>
            </p:cNvPr>
            <p:cNvSpPr>
              <a:spLocks noChangeAspect="1"/>
            </p:cNvSpPr>
            <p:nvPr/>
          </p:nvSpPr>
          <p:spPr bwMode="auto">
            <a:xfrm>
              <a:off x="7627791" y="3010591"/>
              <a:ext cx="382223" cy="561879"/>
            </a:xfrm>
            <a:custGeom>
              <a:avLst/>
              <a:gdLst>
                <a:gd name="connsiteX0" fmla="*/ 256391 w 410493"/>
                <a:gd name="connsiteY0" fmla="*/ 483274 h 603434"/>
                <a:gd name="connsiteX1" fmla="*/ 300664 w 410493"/>
                <a:gd name="connsiteY1" fmla="*/ 483274 h 603434"/>
                <a:gd name="connsiteX2" fmla="*/ 300664 w 410493"/>
                <a:gd name="connsiteY2" fmla="*/ 506817 h 603434"/>
                <a:gd name="connsiteX3" fmla="*/ 256391 w 410493"/>
                <a:gd name="connsiteY3" fmla="*/ 506817 h 603434"/>
                <a:gd name="connsiteX4" fmla="*/ 110244 w 410493"/>
                <a:gd name="connsiteY4" fmla="*/ 483274 h 603434"/>
                <a:gd name="connsiteX5" fmla="*/ 154517 w 410493"/>
                <a:gd name="connsiteY5" fmla="*/ 483274 h 603434"/>
                <a:gd name="connsiteX6" fmla="*/ 154517 w 410493"/>
                <a:gd name="connsiteY6" fmla="*/ 506817 h 603434"/>
                <a:gd name="connsiteX7" fmla="*/ 110244 w 410493"/>
                <a:gd name="connsiteY7" fmla="*/ 506817 h 603434"/>
                <a:gd name="connsiteX8" fmla="*/ 310813 w 410493"/>
                <a:gd name="connsiteY8" fmla="*/ 342422 h 603434"/>
                <a:gd name="connsiteX9" fmla="*/ 242572 w 410493"/>
                <a:gd name="connsiteY9" fmla="*/ 378789 h 603434"/>
                <a:gd name="connsiteX10" fmla="*/ 243494 w 410493"/>
                <a:gd name="connsiteY10" fmla="*/ 387536 h 603434"/>
                <a:gd name="connsiteX11" fmla="*/ 230122 w 410493"/>
                <a:gd name="connsiteY11" fmla="*/ 416997 h 603434"/>
                <a:gd name="connsiteX12" fmla="*/ 243494 w 410493"/>
                <a:gd name="connsiteY12" fmla="*/ 564305 h 603434"/>
                <a:gd name="connsiteX13" fmla="*/ 307586 w 410493"/>
                <a:gd name="connsiteY13" fmla="*/ 540368 h 603434"/>
                <a:gd name="connsiteX14" fmla="*/ 317730 w 410493"/>
                <a:gd name="connsiteY14" fmla="*/ 528399 h 603434"/>
                <a:gd name="connsiteX15" fmla="*/ 317730 w 410493"/>
                <a:gd name="connsiteY15" fmla="*/ 490651 h 603434"/>
                <a:gd name="connsiteX16" fmla="*/ 326951 w 410493"/>
                <a:gd name="connsiteY16" fmla="*/ 481444 h 603434"/>
                <a:gd name="connsiteX17" fmla="*/ 336634 w 410493"/>
                <a:gd name="connsiteY17" fmla="*/ 490651 h 603434"/>
                <a:gd name="connsiteX18" fmla="*/ 336634 w 410493"/>
                <a:gd name="connsiteY18" fmla="*/ 527478 h 603434"/>
                <a:gd name="connsiteX19" fmla="*/ 372138 w 410493"/>
                <a:gd name="connsiteY19" fmla="*/ 525637 h 603434"/>
                <a:gd name="connsiteX20" fmla="*/ 373522 w 410493"/>
                <a:gd name="connsiteY20" fmla="*/ 519653 h 603434"/>
                <a:gd name="connsiteX21" fmla="*/ 358306 w 410493"/>
                <a:gd name="connsiteY21" fmla="*/ 426204 h 603434"/>
                <a:gd name="connsiteX22" fmla="*/ 340784 w 410493"/>
                <a:gd name="connsiteY22" fmla="*/ 434030 h 603434"/>
                <a:gd name="connsiteX23" fmla="*/ 312196 w 410493"/>
                <a:gd name="connsiteY23" fmla="*/ 370043 h 603434"/>
                <a:gd name="connsiteX24" fmla="*/ 328335 w 410493"/>
                <a:gd name="connsiteY24" fmla="*/ 362677 h 603434"/>
                <a:gd name="connsiteX25" fmla="*/ 310813 w 410493"/>
                <a:gd name="connsiteY25" fmla="*/ 342422 h 603434"/>
                <a:gd name="connsiteX26" fmla="*/ 99634 w 410493"/>
                <a:gd name="connsiteY26" fmla="*/ 342422 h 603434"/>
                <a:gd name="connsiteX27" fmla="*/ 82573 w 410493"/>
                <a:gd name="connsiteY27" fmla="*/ 362677 h 603434"/>
                <a:gd name="connsiteX28" fmla="*/ 98712 w 410493"/>
                <a:gd name="connsiteY28" fmla="*/ 370043 h 603434"/>
                <a:gd name="connsiteX29" fmla="*/ 70124 w 410493"/>
                <a:gd name="connsiteY29" fmla="*/ 434030 h 603434"/>
                <a:gd name="connsiteX30" fmla="*/ 52602 w 410493"/>
                <a:gd name="connsiteY30" fmla="*/ 426204 h 603434"/>
                <a:gd name="connsiteX31" fmla="*/ 36925 w 410493"/>
                <a:gd name="connsiteY31" fmla="*/ 519653 h 603434"/>
                <a:gd name="connsiteX32" fmla="*/ 38770 w 410493"/>
                <a:gd name="connsiteY32" fmla="*/ 525637 h 603434"/>
                <a:gd name="connsiteX33" fmla="*/ 74274 w 410493"/>
                <a:gd name="connsiteY33" fmla="*/ 527478 h 603434"/>
                <a:gd name="connsiteX34" fmla="*/ 74274 w 410493"/>
                <a:gd name="connsiteY34" fmla="*/ 490651 h 603434"/>
                <a:gd name="connsiteX35" fmla="*/ 83496 w 410493"/>
                <a:gd name="connsiteY35" fmla="*/ 481444 h 603434"/>
                <a:gd name="connsiteX36" fmla="*/ 92717 w 410493"/>
                <a:gd name="connsiteY36" fmla="*/ 490651 h 603434"/>
                <a:gd name="connsiteX37" fmla="*/ 92717 w 410493"/>
                <a:gd name="connsiteY37" fmla="*/ 528859 h 603434"/>
                <a:gd name="connsiteX38" fmla="*/ 102861 w 410493"/>
                <a:gd name="connsiteY38" fmla="*/ 539907 h 603434"/>
                <a:gd name="connsiteX39" fmla="*/ 166953 w 410493"/>
                <a:gd name="connsiteY39" fmla="*/ 564305 h 603434"/>
                <a:gd name="connsiteX40" fmla="*/ 180786 w 410493"/>
                <a:gd name="connsiteY40" fmla="*/ 416997 h 603434"/>
                <a:gd name="connsiteX41" fmla="*/ 166953 w 410493"/>
                <a:gd name="connsiteY41" fmla="*/ 387536 h 603434"/>
                <a:gd name="connsiteX42" fmla="*/ 168336 w 410493"/>
                <a:gd name="connsiteY42" fmla="*/ 378789 h 603434"/>
                <a:gd name="connsiteX43" fmla="*/ 99634 w 410493"/>
                <a:gd name="connsiteY43" fmla="*/ 342422 h 603434"/>
                <a:gd name="connsiteX44" fmla="*/ 306202 w 410493"/>
                <a:gd name="connsiteY44" fmla="*/ 292706 h 603434"/>
                <a:gd name="connsiteX45" fmla="*/ 410409 w 410493"/>
                <a:gd name="connsiteY45" fmla="*/ 517811 h 603434"/>
                <a:gd name="connsiteX46" fmla="*/ 375366 w 410493"/>
                <a:gd name="connsiteY46" fmla="*/ 562464 h 603434"/>
                <a:gd name="connsiteX47" fmla="*/ 335251 w 410493"/>
                <a:gd name="connsiteY47" fmla="*/ 564766 h 603434"/>
                <a:gd name="connsiteX48" fmla="*/ 204301 w 410493"/>
                <a:gd name="connsiteY48" fmla="*/ 603434 h 603434"/>
                <a:gd name="connsiteX49" fmla="*/ 75196 w 410493"/>
                <a:gd name="connsiteY49" fmla="*/ 564766 h 603434"/>
                <a:gd name="connsiteX50" fmla="*/ 35081 w 410493"/>
                <a:gd name="connsiteY50" fmla="*/ 562464 h 603434"/>
                <a:gd name="connsiteX51" fmla="*/ 38 w 410493"/>
                <a:gd name="connsiteY51" fmla="*/ 517811 h 603434"/>
                <a:gd name="connsiteX52" fmla="*/ 103784 w 410493"/>
                <a:gd name="connsiteY52" fmla="*/ 293166 h 603434"/>
                <a:gd name="connsiteX53" fmla="*/ 205223 w 410493"/>
                <a:gd name="connsiteY53" fmla="*/ 346566 h 603434"/>
                <a:gd name="connsiteX54" fmla="*/ 306202 w 410493"/>
                <a:gd name="connsiteY54" fmla="*/ 292706 h 603434"/>
                <a:gd name="connsiteX55" fmla="*/ 84458 w 410493"/>
                <a:gd name="connsiteY55" fmla="*/ 136638 h 603434"/>
                <a:gd name="connsiteX56" fmla="*/ 114882 w 410493"/>
                <a:gd name="connsiteY56" fmla="*/ 156895 h 603434"/>
                <a:gd name="connsiteX57" fmla="*/ 114421 w 410493"/>
                <a:gd name="connsiteY57" fmla="*/ 172548 h 603434"/>
                <a:gd name="connsiteX58" fmla="*/ 205232 w 410493"/>
                <a:gd name="connsiteY58" fmla="*/ 291789 h 603434"/>
                <a:gd name="connsiteX59" fmla="*/ 294199 w 410493"/>
                <a:gd name="connsiteY59" fmla="*/ 189583 h 603434"/>
                <a:gd name="connsiteX60" fmla="*/ 298348 w 410493"/>
                <a:gd name="connsiteY60" fmla="*/ 155974 h 603434"/>
                <a:gd name="connsiteX61" fmla="*/ 326467 w 410493"/>
                <a:gd name="connsiteY61" fmla="*/ 136638 h 603434"/>
                <a:gd name="connsiteX62" fmla="*/ 327389 w 410493"/>
                <a:gd name="connsiteY62" fmla="*/ 144925 h 603434"/>
                <a:gd name="connsiteX63" fmla="*/ 351359 w 410493"/>
                <a:gd name="connsiteY63" fmla="*/ 191424 h 603434"/>
                <a:gd name="connsiteX64" fmla="*/ 314482 w 410493"/>
                <a:gd name="connsiteY64" fmla="*/ 238384 h 603434"/>
                <a:gd name="connsiteX65" fmla="*/ 205232 w 410493"/>
                <a:gd name="connsiteY65" fmla="*/ 326318 h 603434"/>
                <a:gd name="connsiteX66" fmla="*/ 96443 w 410493"/>
                <a:gd name="connsiteY66" fmla="*/ 238384 h 603434"/>
                <a:gd name="connsiteX67" fmla="*/ 59566 w 410493"/>
                <a:gd name="connsiteY67" fmla="*/ 191424 h 603434"/>
                <a:gd name="connsiteX68" fmla="*/ 83536 w 410493"/>
                <a:gd name="connsiteY68" fmla="*/ 144925 h 603434"/>
                <a:gd name="connsiteX69" fmla="*/ 84458 w 410493"/>
                <a:gd name="connsiteY69" fmla="*/ 136638 h 603434"/>
                <a:gd name="connsiteX70" fmla="*/ 85385 w 410493"/>
                <a:gd name="connsiteY70" fmla="*/ 109911 h 603434"/>
                <a:gd name="connsiteX71" fmla="*/ 86307 w 410493"/>
                <a:gd name="connsiteY71" fmla="*/ 110372 h 603434"/>
                <a:gd name="connsiteX72" fmla="*/ 205224 w 410493"/>
                <a:gd name="connsiteY72" fmla="*/ 133870 h 603434"/>
                <a:gd name="connsiteX73" fmla="*/ 324141 w 410493"/>
                <a:gd name="connsiteY73" fmla="*/ 110372 h 603434"/>
                <a:gd name="connsiteX74" fmla="*/ 325063 w 410493"/>
                <a:gd name="connsiteY74" fmla="*/ 109911 h 603434"/>
                <a:gd name="connsiteX75" fmla="*/ 325985 w 410493"/>
                <a:gd name="connsiteY75" fmla="*/ 110832 h 603434"/>
                <a:gd name="connsiteX76" fmla="*/ 205224 w 410493"/>
                <a:gd name="connsiteY76" fmla="*/ 161514 h 603434"/>
                <a:gd name="connsiteX77" fmla="*/ 84924 w 410493"/>
                <a:gd name="connsiteY77" fmla="*/ 110832 h 603434"/>
                <a:gd name="connsiteX78" fmla="*/ 85385 w 410493"/>
                <a:gd name="connsiteY78" fmla="*/ 109911 h 603434"/>
                <a:gd name="connsiteX79" fmla="*/ 199232 w 410493"/>
                <a:gd name="connsiteY79" fmla="*/ 48219 h 603434"/>
                <a:gd name="connsiteX80" fmla="*/ 184022 w 410493"/>
                <a:gd name="connsiteY80" fmla="*/ 62950 h 603434"/>
                <a:gd name="connsiteX81" fmla="*/ 205224 w 410493"/>
                <a:gd name="connsiteY81" fmla="*/ 91491 h 603434"/>
                <a:gd name="connsiteX82" fmla="*/ 226887 w 410493"/>
                <a:gd name="connsiteY82" fmla="*/ 62950 h 603434"/>
                <a:gd name="connsiteX83" fmla="*/ 211216 w 410493"/>
                <a:gd name="connsiteY83" fmla="*/ 48219 h 603434"/>
                <a:gd name="connsiteX84" fmla="*/ 199232 w 410493"/>
                <a:gd name="connsiteY84" fmla="*/ 48219 h 603434"/>
                <a:gd name="connsiteX85" fmla="*/ 205397 w 410493"/>
                <a:gd name="connsiteY85" fmla="*/ 0 h 603434"/>
                <a:gd name="connsiteX86" fmla="*/ 235184 w 410493"/>
                <a:gd name="connsiteY86" fmla="*/ 5869 h 603434"/>
                <a:gd name="connsiteX87" fmla="*/ 299713 w 410493"/>
                <a:gd name="connsiteY87" fmla="*/ 32108 h 603434"/>
                <a:gd name="connsiteX88" fmla="*/ 325985 w 410493"/>
                <a:gd name="connsiteY88" fmla="*/ 70776 h 603434"/>
                <a:gd name="connsiteX89" fmla="*/ 325985 w 410493"/>
                <a:gd name="connsiteY89" fmla="*/ 74919 h 603434"/>
                <a:gd name="connsiteX90" fmla="*/ 288650 w 410493"/>
                <a:gd name="connsiteY90" fmla="*/ 112206 h 603434"/>
                <a:gd name="connsiteX91" fmla="*/ 122258 w 410493"/>
                <a:gd name="connsiteY91" fmla="*/ 112206 h 603434"/>
                <a:gd name="connsiteX92" fmla="*/ 84924 w 410493"/>
                <a:gd name="connsiteY92" fmla="*/ 74919 h 603434"/>
                <a:gd name="connsiteX93" fmla="*/ 84924 w 410493"/>
                <a:gd name="connsiteY93" fmla="*/ 70776 h 603434"/>
                <a:gd name="connsiteX94" fmla="*/ 110736 w 410493"/>
                <a:gd name="connsiteY94" fmla="*/ 32108 h 603434"/>
                <a:gd name="connsiteX95" fmla="*/ 175264 w 410493"/>
                <a:gd name="connsiteY95" fmla="*/ 5869 h 603434"/>
                <a:gd name="connsiteX96" fmla="*/ 205397 w 410493"/>
                <a:gd name="connsiteY96" fmla="*/ 0 h 60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10493" h="603434">
                  <a:moveTo>
                    <a:pt x="256391" y="483274"/>
                  </a:moveTo>
                  <a:lnTo>
                    <a:pt x="300664" y="483274"/>
                  </a:lnTo>
                  <a:lnTo>
                    <a:pt x="300664" y="506817"/>
                  </a:lnTo>
                  <a:lnTo>
                    <a:pt x="256391" y="506817"/>
                  </a:lnTo>
                  <a:close/>
                  <a:moveTo>
                    <a:pt x="110244" y="483274"/>
                  </a:moveTo>
                  <a:lnTo>
                    <a:pt x="154517" y="483274"/>
                  </a:lnTo>
                  <a:lnTo>
                    <a:pt x="154517" y="506817"/>
                  </a:lnTo>
                  <a:lnTo>
                    <a:pt x="110244" y="506817"/>
                  </a:lnTo>
                  <a:close/>
                  <a:moveTo>
                    <a:pt x="310813" y="342422"/>
                  </a:moveTo>
                  <a:cubicBezTo>
                    <a:pt x="290986" y="360376"/>
                    <a:pt x="267471" y="372805"/>
                    <a:pt x="242572" y="378789"/>
                  </a:cubicBezTo>
                  <a:cubicBezTo>
                    <a:pt x="243494" y="381551"/>
                    <a:pt x="243494" y="384774"/>
                    <a:pt x="243494" y="387536"/>
                  </a:cubicBezTo>
                  <a:cubicBezTo>
                    <a:pt x="243494" y="399504"/>
                    <a:pt x="238422" y="410092"/>
                    <a:pt x="230122" y="416997"/>
                  </a:cubicBezTo>
                  <a:lnTo>
                    <a:pt x="243494" y="564305"/>
                  </a:lnTo>
                  <a:cubicBezTo>
                    <a:pt x="274387" y="560162"/>
                    <a:pt x="297442" y="551876"/>
                    <a:pt x="307586" y="540368"/>
                  </a:cubicBezTo>
                  <a:lnTo>
                    <a:pt x="317730" y="528399"/>
                  </a:lnTo>
                  <a:lnTo>
                    <a:pt x="317730" y="490651"/>
                  </a:lnTo>
                  <a:cubicBezTo>
                    <a:pt x="317730" y="485588"/>
                    <a:pt x="321879" y="481444"/>
                    <a:pt x="326951" y="481444"/>
                  </a:cubicBezTo>
                  <a:cubicBezTo>
                    <a:pt x="332484" y="481444"/>
                    <a:pt x="336634" y="485588"/>
                    <a:pt x="336634" y="490651"/>
                  </a:cubicBezTo>
                  <a:lnTo>
                    <a:pt x="336634" y="527478"/>
                  </a:lnTo>
                  <a:cubicBezTo>
                    <a:pt x="344473" y="527478"/>
                    <a:pt x="366605" y="526097"/>
                    <a:pt x="372138" y="525637"/>
                  </a:cubicBezTo>
                  <a:cubicBezTo>
                    <a:pt x="372599" y="525177"/>
                    <a:pt x="373983" y="522875"/>
                    <a:pt x="373522" y="519653"/>
                  </a:cubicBezTo>
                  <a:cubicBezTo>
                    <a:pt x="371677" y="481905"/>
                    <a:pt x="366144" y="451523"/>
                    <a:pt x="358306" y="426204"/>
                  </a:cubicBezTo>
                  <a:lnTo>
                    <a:pt x="340784" y="434030"/>
                  </a:lnTo>
                  <a:lnTo>
                    <a:pt x="312196" y="370043"/>
                  </a:lnTo>
                  <a:lnTo>
                    <a:pt x="328335" y="362677"/>
                  </a:lnTo>
                  <a:cubicBezTo>
                    <a:pt x="322340" y="354852"/>
                    <a:pt x="316807" y="347947"/>
                    <a:pt x="310813" y="342422"/>
                  </a:cubicBezTo>
                  <a:close/>
                  <a:moveTo>
                    <a:pt x="99634" y="342422"/>
                  </a:moveTo>
                  <a:cubicBezTo>
                    <a:pt x="94101" y="347947"/>
                    <a:pt x="88106" y="354852"/>
                    <a:pt x="82573" y="362677"/>
                  </a:cubicBezTo>
                  <a:lnTo>
                    <a:pt x="98712" y="370043"/>
                  </a:lnTo>
                  <a:lnTo>
                    <a:pt x="70124" y="434030"/>
                  </a:lnTo>
                  <a:lnTo>
                    <a:pt x="52602" y="426204"/>
                  </a:lnTo>
                  <a:cubicBezTo>
                    <a:pt x="44764" y="451523"/>
                    <a:pt x="39231" y="482365"/>
                    <a:pt x="36925" y="519653"/>
                  </a:cubicBezTo>
                  <a:cubicBezTo>
                    <a:pt x="36925" y="522875"/>
                    <a:pt x="37848" y="525177"/>
                    <a:pt x="38770" y="525637"/>
                  </a:cubicBezTo>
                  <a:cubicBezTo>
                    <a:pt x="44303" y="526097"/>
                    <a:pt x="66435" y="527478"/>
                    <a:pt x="74274" y="527478"/>
                  </a:cubicBezTo>
                  <a:lnTo>
                    <a:pt x="74274" y="490651"/>
                  </a:lnTo>
                  <a:cubicBezTo>
                    <a:pt x="74274" y="485588"/>
                    <a:pt x="78424" y="481444"/>
                    <a:pt x="83496" y="481444"/>
                  </a:cubicBezTo>
                  <a:cubicBezTo>
                    <a:pt x="88568" y="481444"/>
                    <a:pt x="92717" y="485588"/>
                    <a:pt x="92717" y="490651"/>
                  </a:cubicBezTo>
                  <a:lnTo>
                    <a:pt x="92717" y="528859"/>
                  </a:lnTo>
                  <a:lnTo>
                    <a:pt x="102861" y="539907"/>
                  </a:lnTo>
                  <a:cubicBezTo>
                    <a:pt x="113928" y="551876"/>
                    <a:pt x="136982" y="560623"/>
                    <a:pt x="166953" y="564305"/>
                  </a:cubicBezTo>
                  <a:lnTo>
                    <a:pt x="180786" y="416997"/>
                  </a:lnTo>
                  <a:cubicBezTo>
                    <a:pt x="172486" y="410092"/>
                    <a:pt x="166953" y="399504"/>
                    <a:pt x="166953" y="387536"/>
                  </a:cubicBezTo>
                  <a:cubicBezTo>
                    <a:pt x="166953" y="384313"/>
                    <a:pt x="167414" y="381551"/>
                    <a:pt x="168336" y="378789"/>
                  </a:cubicBezTo>
                  <a:cubicBezTo>
                    <a:pt x="143437" y="372344"/>
                    <a:pt x="119922" y="360376"/>
                    <a:pt x="99634" y="342422"/>
                  </a:cubicBezTo>
                  <a:close/>
                  <a:moveTo>
                    <a:pt x="306202" y="292706"/>
                  </a:moveTo>
                  <a:cubicBezTo>
                    <a:pt x="354156" y="320787"/>
                    <a:pt x="403953" y="386155"/>
                    <a:pt x="410409" y="517811"/>
                  </a:cubicBezTo>
                  <a:cubicBezTo>
                    <a:pt x="411792" y="541288"/>
                    <a:pt x="396115" y="561083"/>
                    <a:pt x="375366" y="562464"/>
                  </a:cubicBezTo>
                  <a:cubicBezTo>
                    <a:pt x="374905" y="562464"/>
                    <a:pt x="335251" y="564766"/>
                    <a:pt x="335251" y="564766"/>
                  </a:cubicBezTo>
                  <a:cubicBezTo>
                    <a:pt x="310813" y="592386"/>
                    <a:pt x="260554" y="603434"/>
                    <a:pt x="204301" y="603434"/>
                  </a:cubicBezTo>
                  <a:cubicBezTo>
                    <a:pt x="145282" y="603434"/>
                    <a:pt x="98712" y="590545"/>
                    <a:pt x="75196" y="564766"/>
                  </a:cubicBezTo>
                  <a:cubicBezTo>
                    <a:pt x="75196" y="564766"/>
                    <a:pt x="36003" y="562464"/>
                    <a:pt x="35081" y="562464"/>
                  </a:cubicBezTo>
                  <a:cubicBezTo>
                    <a:pt x="14793" y="561083"/>
                    <a:pt x="-884" y="541288"/>
                    <a:pt x="38" y="517811"/>
                  </a:cubicBezTo>
                  <a:cubicBezTo>
                    <a:pt x="6955" y="387075"/>
                    <a:pt x="56291" y="321707"/>
                    <a:pt x="103784" y="293166"/>
                  </a:cubicBezTo>
                  <a:cubicBezTo>
                    <a:pt x="129605" y="326771"/>
                    <a:pt x="166031" y="346566"/>
                    <a:pt x="205223" y="346566"/>
                  </a:cubicBezTo>
                  <a:cubicBezTo>
                    <a:pt x="243955" y="346566"/>
                    <a:pt x="279920" y="326771"/>
                    <a:pt x="306202" y="292706"/>
                  </a:cubicBezTo>
                  <a:close/>
                  <a:moveTo>
                    <a:pt x="84458" y="136638"/>
                  </a:moveTo>
                  <a:cubicBezTo>
                    <a:pt x="91373" y="144465"/>
                    <a:pt x="101975" y="151370"/>
                    <a:pt x="114882" y="156895"/>
                  </a:cubicBezTo>
                  <a:cubicBezTo>
                    <a:pt x="114882" y="156895"/>
                    <a:pt x="113960" y="166563"/>
                    <a:pt x="114421" y="172548"/>
                  </a:cubicBezTo>
                  <a:cubicBezTo>
                    <a:pt x="119492" y="242067"/>
                    <a:pt x="155908" y="291789"/>
                    <a:pt x="205232" y="291789"/>
                  </a:cubicBezTo>
                  <a:cubicBezTo>
                    <a:pt x="252251" y="291789"/>
                    <a:pt x="284058" y="248512"/>
                    <a:pt x="294199" y="189583"/>
                  </a:cubicBezTo>
                  <a:cubicBezTo>
                    <a:pt x="296043" y="179915"/>
                    <a:pt x="297426" y="169326"/>
                    <a:pt x="298348" y="155974"/>
                  </a:cubicBezTo>
                  <a:cubicBezTo>
                    <a:pt x="310333" y="150450"/>
                    <a:pt x="319552" y="144004"/>
                    <a:pt x="326467" y="136638"/>
                  </a:cubicBezTo>
                  <a:cubicBezTo>
                    <a:pt x="326928" y="139400"/>
                    <a:pt x="326928" y="142163"/>
                    <a:pt x="327389" y="144925"/>
                  </a:cubicBezTo>
                  <a:cubicBezTo>
                    <a:pt x="345828" y="148148"/>
                    <a:pt x="355969" y="162420"/>
                    <a:pt x="351359" y="191424"/>
                  </a:cubicBezTo>
                  <a:cubicBezTo>
                    <a:pt x="346750" y="215825"/>
                    <a:pt x="335225" y="236542"/>
                    <a:pt x="314482" y="238384"/>
                  </a:cubicBezTo>
                  <a:cubicBezTo>
                    <a:pt x="293738" y="291328"/>
                    <a:pt x="255017" y="326318"/>
                    <a:pt x="205232" y="326318"/>
                  </a:cubicBezTo>
                  <a:cubicBezTo>
                    <a:pt x="157752" y="326318"/>
                    <a:pt x="116726" y="292710"/>
                    <a:pt x="96443" y="238384"/>
                  </a:cubicBezTo>
                  <a:cubicBezTo>
                    <a:pt x="74778" y="236082"/>
                    <a:pt x="63714" y="215825"/>
                    <a:pt x="59566" y="191424"/>
                  </a:cubicBezTo>
                  <a:cubicBezTo>
                    <a:pt x="54495" y="162420"/>
                    <a:pt x="65097" y="148148"/>
                    <a:pt x="83536" y="144925"/>
                  </a:cubicBezTo>
                  <a:cubicBezTo>
                    <a:pt x="83536" y="142163"/>
                    <a:pt x="83997" y="139400"/>
                    <a:pt x="84458" y="136638"/>
                  </a:cubicBezTo>
                  <a:close/>
                  <a:moveTo>
                    <a:pt x="85385" y="109911"/>
                  </a:moveTo>
                  <a:cubicBezTo>
                    <a:pt x="85846" y="109911"/>
                    <a:pt x="86307" y="109911"/>
                    <a:pt x="86307" y="110372"/>
                  </a:cubicBezTo>
                  <a:cubicBezTo>
                    <a:pt x="95064" y="132948"/>
                    <a:pt x="144844" y="133870"/>
                    <a:pt x="205224" y="133870"/>
                  </a:cubicBezTo>
                  <a:cubicBezTo>
                    <a:pt x="265605" y="133870"/>
                    <a:pt x="315384" y="132948"/>
                    <a:pt x="324141" y="110372"/>
                  </a:cubicBezTo>
                  <a:cubicBezTo>
                    <a:pt x="324602" y="109911"/>
                    <a:pt x="325063" y="109911"/>
                    <a:pt x="325063" y="109911"/>
                  </a:cubicBezTo>
                  <a:cubicBezTo>
                    <a:pt x="325524" y="109911"/>
                    <a:pt x="325985" y="110372"/>
                    <a:pt x="325985" y="110832"/>
                  </a:cubicBezTo>
                  <a:cubicBezTo>
                    <a:pt x="325985" y="138477"/>
                    <a:pt x="272057" y="161514"/>
                    <a:pt x="205224" y="161514"/>
                  </a:cubicBezTo>
                  <a:cubicBezTo>
                    <a:pt x="138852" y="161514"/>
                    <a:pt x="84924" y="138477"/>
                    <a:pt x="84924" y="110832"/>
                  </a:cubicBezTo>
                  <a:cubicBezTo>
                    <a:pt x="84924" y="110372"/>
                    <a:pt x="85385" y="109911"/>
                    <a:pt x="85385" y="109911"/>
                  </a:cubicBezTo>
                  <a:close/>
                  <a:moveTo>
                    <a:pt x="199232" y="48219"/>
                  </a:moveTo>
                  <a:cubicBezTo>
                    <a:pt x="191857" y="54204"/>
                    <a:pt x="184022" y="51902"/>
                    <a:pt x="184022" y="62950"/>
                  </a:cubicBezTo>
                  <a:cubicBezTo>
                    <a:pt x="184022" y="76760"/>
                    <a:pt x="197388" y="90570"/>
                    <a:pt x="205224" y="91491"/>
                  </a:cubicBezTo>
                  <a:cubicBezTo>
                    <a:pt x="213521" y="90570"/>
                    <a:pt x="226887" y="76760"/>
                    <a:pt x="226887" y="62950"/>
                  </a:cubicBezTo>
                  <a:cubicBezTo>
                    <a:pt x="226887" y="51902"/>
                    <a:pt x="219052" y="54204"/>
                    <a:pt x="211216" y="48219"/>
                  </a:cubicBezTo>
                  <a:cubicBezTo>
                    <a:pt x="207990" y="45457"/>
                    <a:pt x="202919" y="45457"/>
                    <a:pt x="199232" y="48219"/>
                  </a:cubicBezTo>
                  <a:close/>
                  <a:moveTo>
                    <a:pt x="205397" y="0"/>
                  </a:moveTo>
                  <a:cubicBezTo>
                    <a:pt x="215595" y="0"/>
                    <a:pt x="225735" y="1956"/>
                    <a:pt x="235184" y="5869"/>
                  </a:cubicBezTo>
                  <a:lnTo>
                    <a:pt x="299713" y="32108"/>
                  </a:lnTo>
                  <a:cubicBezTo>
                    <a:pt x="315384" y="38552"/>
                    <a:pt x="325985" y="53743"/>
                    <a:pt x="325985" y="70776"/>
                  </a:cubicBezTo>
                  <a:lnTo>
                    <a:pt x="325985" y="74919"/>
                  </a:lnTo>
                  <a:cubicBezTo>
                    <a:pt x="325985" y="95174"/>
                    <a:pt x="309392" y="112206"/>
                    <a:pt x="288650" y="112206"/>
                  </a:cubicBezTo>
                  <a:lnTo>
                    <a:pt x="122258" y="112206"/>
                  </a:lnTo>
                  <a:cubicBezTo>
                    <a:pt x="101517" y="112206"/>
                    <a:pt x="84924" y="95174"/>
                    <a:pt x="84924" y="74919"/>
                  </a:cubicBezTo>
                  <a:lnTo>
                    <a:pt x="84924" y="70776"/>
                  </a:lnTo>
                  <a:cubicBezTo>
                    <a:pt x="84924" y="53743"/>
                    <a:pt x="95064" y="38552"/>
                    <a:pt x="110736" y="32108"/>
                  </a:cubicBezTo>
                  <a:lnTo>
                    <a:pt x="175264" y="5869"/>
                  </a:lnTo>
                  <a:cubicBezTo>
                    <a:pt x="184944" y="1956"/>
                    <a:pt x="195199" y="0"/>
                    <a:pt x="205397" y="0"/>
                  </a:cubicBezTo>
                  <a:close/>
                </a:path>
              </a:pathLst>
            </a:custGeom>
            <a:grp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sp>
          <p:nvSpPr>
            <p:cNvPr id="25" name="police_30379">
              <a:extLst>
                <a:ext uri="{FF2B5EF4-FFF2-40B4-BE49-F238E27FC236}">
                  <a16:creationId xmlns:a16="http://schemas.microsoft.com/office/drawing/2014/main" id="{F1ADCD06-12C6-4680-9A21-F0E11843A33E}"/>
                </a:ext>
              </a:extLst>
            </p:cNvPr>
            <p:cNvSpPr>
              <a:spLocks noChangeAspect="1"/>
            </p:cNvSpPr>
            <p:nvPr/>
          </p:nvSpPr>
          <p:spPr bwMode="auto">
            <a:xfrm>
              <a:off x="9150138" y="3010590"/>
              <a:ext cx="382223" cy="561879"/>
            </a:xfrm>
            <a:custGeom>
              <a:avLst/>
              <a:gdLst>
                <a:gd name="connsiteX0" fmla="*/ 256391 w 410493"/>
                <a:gd name="connsiteY0" fmla="*/ 483274 h 603434"/>
                <a:gd name="connsiteX1" fmla="*/ 300664 w 410493"/>
                <a:gd name="connsiteY1" fmla="*/ 483274 h 603434"/>
                <a:gd name="connsiteX2" fmla="*/ 300664 w 410493"/>
                <a:gd name="connsiteY2" fmla="*/ 506817 h 603434"/>
                <a:gd name="connsiteX3" fmla="*/ 256391 w 410493"/>
                <a:gd name="connsiteY3" fmla="*/ 506817 h 603434"/>
                <a:gd name="connsiteX4" fmla="*/ 110244 w 410493"/>
                <a:gd name="connsiteY4" fmla="*/ 483274 h 603434"/>
                <a:gd name="connsiteX5" fmla="*/ 154517 w 410493"/>
                <a:gd name="connsiteY5" fmla="*/ 483274 h 603434"/>
                <a:gd name="connsiteX6" fmla="*/ 154517 w 410493"/>
                <a:gd name="connsiteY6" fmla="*/ 506817 h 603434"/>
                <a:gd name="connsiteX7" fmla="*/ 110244 w 410493"/>
                <a:gd name="connsiteY7" fmla="*/ 506817 h 603434"/>
                <a:gd name="connsiteX8" fmla="*/ 310813 w 410493"/>
                <a:gd name="connsiteY8" fmla="*/ 342422 h 603434"/>
                <a:gd name="connsiteX9" fmla="*/ 242572 w 410493"/>
                <a:gd name="connsiteY9" fmla="*/ 378789 h 603434"/>
                <a:gd name="connsiteX10" fmla="*/ 243494 w 410493"/>
                <a:gd name="connsiteY10" fmla="*/ 387536 h 603434"/>
                <a:gd name="connsiteX11" fmla="*/ 230122 w 410493"/>
                <a:gd name="connsiteY11" fmla="*/ 416997 h 603434"/>
                <a:gd name="connsiteX12" fmla="*/ 243494 w 410493"/>
                <a:gd name="connsiteY12" fmla="*/ 564305 h 603434"/>
                <a:gd name="connsiteX13" fmla="*/ 307586 w 410493"/>
                <a:gd name="connsiteY13" fmla="*/ 540368 h 603434"/>
                <a:gd name="connsiteX14" fmla="*/ 317730 w 410493"/>
                <a:gd name="connsiteY14" fmla="*/ 528399 h 603434"/>
                <a:gd name="connsiteX15" fmla="*/ 317730 w 410493"/>
                <a:gd name="connsiteY15" fmla="*/ 490651 h 603434"/>
                <a:gd name="connsiteX16" fmla="*/ 326951 w 410493"/>
                <a:gd name="connsiteY16" fmla="*/ 481444 h 603434"/>
                <a:gd name="connsiteX17" fmla="*/ 336634 w 410493"/>
                <a:gd name="connsiteY17" fmla="*/ 490651 h 603434"/>
                <a:gd name="connsiteX18" fmla="*/ 336634 w 410493"/>
                <a:gd name="connsiteY18" fmla="*/ 527478 h 603434"/>
                <a:gd name="connsiteX19" fmla="*/ 372138 w 410493"/>
                <a:gd name="connsiteY19" fmla="*/ 525637 h 603434"/>
                <a:gd name="connsiteX20" fmla="*/ 373522 w 410493"/>
                <a:gd name="connsiteY20" fmla="*/ 519653 h 603434"/>
                <a:gd name="connsiteX21" fmla="*/ 358306 w 410493"/>
                <a:gd name="connsiteY21" fmla="*/ 426204 h 603434"/>
                <a:gd name="connsiteX22" fmla="*/ 340784 w 410493"/>
                <a:gd name="connsiteY22" fmla="*/ 434030 h 603434"/>
                <a:gd name="connsiteX23" fmla="*/ 312196 w 410493"/>
                <a:gd name="connsiteY23" fmla="*/ 370043 h 603434"/>
                <a:gd name="connsiteX24" fmla="*/ 328335 w 410493"/>
                <a:gd name="connsiteY24" fmla="*/ 362677 h 603434"/>
                <a:gd name="connsiteX25" fmla="*/ 310813 w 410493"/>
                <a:gd name="connsiteY25" fmla="*/ 342422 h 603434"/>
                <a:gd name="connsiteX26" fmla="*/ 99634 w 410493"/>
                <a:gd name="connsiteY26" fmla="*/ 342422 h 603434"/>
                <a:gd name="connsiteX27" fmla="*/ 82573 w 410493"/>
                <a:gd name="connsiteY27" fmla="*/ 362677 h 603434"/>
                <a:gd name="connsiteX28" fmla="*/ 98712 w 410493"/>
                <a:gd name="connsiteY28" fmla="*/ 370043 h 603434"/>
                <a:gd name="connsiteX29" fmla="*/ 70124 w 410493"/>
                <a:gd name="connsiteY29" fmla="*/ 434030 h 603434"/>
                <a:gd name="connsiteX30" fmla="*/ 52602 w 410493"/>
                <a:gd name="connsiteY30" fmla="*/ 426204 h 603434"/>
                <a:gd name="connsiteX31" fmla="*/ 36925 w 410493"/>
                <a:gd name="connsiteY31" fmla="*/ 519653 h 603434"/>
                <a:gd name="connsiteX32" fmla="*/ 38770 w 410493"/>
                <a:gd name="connsiteY32" fmla="*/ 525637 h 603434"/>
                <a:gd name="connsiteX33" fmla="*/ 74274 w 410493"/>
                <a:gd name="connsiteY33" fmla="*/ 527478 h 603434"/>
                <a:gd name="connsiteX34" fmla="*/ 74274 w 410493"/>
                <a:gd name="connsiteY34" fmla="*/ 490651 h 603434"/>
                <a:gd name="connsiteX35" fmla="*/ 83496 w 410493"/>
                <a:gd name="connsiteY35" fmla="*/ 481444 h 603434"/>
                <a:gd name="connsiteX36" fmla="*/ 92717 w 410493"/>
                <a:gd name="connsiteY36" fmla="*/ 490651 h 603434"/>
                <a:gd name="connsiteX37" fmla="*/ 92717 w 410493"/>
                <a:gd name="connsiteY37" fmla="*/ 528859 h 603434"/>
                <a:gd name="connsiteX38" fmla="*/ 102861 w 410493"/>
                <a:gd name="connsiteY38" fmla="*/ 539907 h 603434"/>
                <a:gd name="connsiteX39" fmla="*/ 166953 w 410493"/>
                <a:gd name="connsiteY39" fmla="*/ 564305 h 603434"/>
                <a:gd name="connsiteX40" fmla="*/ 180786 w 410493"/>
                <a:gd name="connsiteY40" fmla="*/ 416997 h 603434"/>
                <a:gd name="connsiteX41" fmla="*/ 166953 w 410493"/>
                <a:gd name="connsiteY41" fmla="*/ 387536 h 603434"/>
                <a:gd name="connsiteX42" fmla="*/ 168336 w 410493"/>
                <a:gd name="connsiteY42" fmla="*/ 378789 h 603434"/>
                <a:gd name="connsiteX43" fmla="*/ 99634 w 410493"/>
                <a:gd name="connsiteY43" fmla="*/ 342422 h 603434"/>
                <a:gd name="connsiteX44" fmla="*/ 306202 w 410493"/>
                <a:gd name="connsiteY44" fmla="*/ 292706 h 603434"/>
                <a:gd name="connsiteX45" fmla="*/ 410409 w 410493"/>
                <a:gd name="connsiteY45" fmla="*/ 517811 h 603434"/>
                <a:gd name="connsiteX46" fmla="*/ 375366 w 410493"/>
                <a:gd name="connsiteY46" fmla="*/ 562464 h 603434"/>
                <a:gd name="connsiteX47" fmla="*/ 335251 w 410493"/>
                <a:gd name="connsiteY47" fmla="*/ 564766 h 603434"/>
                <a:gd name="connsiteX48" fmla="*/ 204301 w 410493"/>
                <a:gd name="connsiteY48" fmla="*/ 603434 h 603434"/>
                <a:gd name="connsiteX49" fmla="*/ 75196 w 410493"/>
                <a:gd name="connsiteY49" fmla="*/ 564766 h 603434"/>
                <a:gd name="connsiteX50" fmla="*/ 35081 w 410493"/>
                <a:gd name="connsiteY50" fmla="*/ 562464 h 603434"/>
                <a:gd name="connsiteX51" fmla="*/ 38 w 410493"/>
                <a:gd name="connsiteY51" fmla="*/ 517811 h 603434"/>
                <a:gd name="connsiteX52" fmla="*/ 103784 w 410493"/>
                <a:gd name="connsiteY52" fmla="*/ 293166 h 603434"/>
                <a:gd name="connsiteX53" fmla="*/ 205223 w 410493"/>
                <a:gd name="connsiteY53" fmla="*/ 346566 h 603434"/>
                <a:gd name="connsiteX54" fmla="*/ 306202 w 410493"/>
                <a:gd name="connsiteY54" fmla="*/ 292706 h 603434"/>
                <a:gd name="connsiteX55" fmla="*/ 84458 w 410493"/>
                <a:gd name="connsiteY55" fmla="*/ 136638 h 603434"/>
                <a:gd name="connsiteX56" fmla="*/ 114882 w 410493"/>
                <a:gd name="connsiteY56" fmla="*/ 156895 h 603434"/>
                <a:gd name="connsiteX57" fmla="*/ 114421 w 410493"/>
                <a:gd name="connsiteY57" fmla="*/ 172548 h 603434"/>
                <a:gd name="connsiteX58" fmla="*/ 205232 w 410493"/>
                <a:gd name="connsiteY58" fmla="*/ 291789 h 603434"/>
                <a:gd name="connsiteX59" fmla="*/ 294199 w 410493"/>
                <a:gd name="connsiteY59" fmla="*/ 189583 h 603434"/>
                <a:gd name="connsiteX60" fmla="*/ 298348 w 410493"/>
                <a:gd name="connsiteY60" fmla="*/ 155974 h 603434"/>
                <a:gd name="connsiteX61" fmla="*/ 326467 w 410493"/>
                <a:gd name="connsiteY61" fmla="*/ 136638 h 603434"/>
                <a:gd name="connsiteX62" fmla="*/ 327389 w 410493"/>
                <a:gd name="connsiteY62" fmla="*/ 144925 h 603434"/>
                <a:gd name="connsiteX63" fmla="*/ 351359 w 410493"/>
                <a:gd name="connsiteY63" fmla="*/ 191424 h 603434"/>
                <a:gd name="connsiteX64" fmla="*/ 314482 w 410493"/>
                <a:gd name="connsiteY64" fmla="*/ 238384 h 603434"/>
                <a:gd name="connsiteX65" fmla="*/ 205232 w 410493"/>
                <a:gd name="connsiteY65" fmla="*/ 326318 h 603434"/>
                <a:gd name="connsiteX66" fmla="*/ 96443 w 410493"/>
                <a:gd name="connsiteY66" fmla="*/ 238384 h 603434"/>
                <a:gd name="connsiteX67" fmla="*/ 59566 w 410493"/>
                <a:gd name="connsiteY67" fmla="*/ 191424 h 603434"/>
                <a:gd name="connsiteX68" fmla="*/ 83536 w 410493"/>
                <a:gd name="connsiteY68" fmla="*/ 144925 h 603434"/>
                <a:gd name="connsiteX69" fmla="*/ 84458 w 410493"/>
                <a:gd name="connsiteY69" fmla="*/ 136638 h 603434"/>
                <a:gd name="connsiteX70" fmla="*/ 85385 w 410493"/>
                <a:gd name="connsiteY70" fmla="*/ 109911 h 603434"/>
                <a:gd name="connsiteX71" fmla="*/ 86307 w 410493"/>
                <a:gd name="connsiteY71" fmla="*/ 110372 h 603434"/>
                <a:gd name="connsiteX72" fmla="*/ 205224 w 410493"/>
                <a:gd name="connsiteY72" fmla="*/ 133870 h 603434"/>
                <a:gd name="connsiteX73" fmla="*/ 324141 w 410493"/>
                <a:gd name="connsiteY73" fmla="*/ 110372 h 603434"/>
                <a:gd name="connsiteX74" fmla="*/ 325063 w 410493"/>
                <a:gd name="connsiteY74" fmla="*/ 109911 h 603434"/>
                <a:gd name="connsiteX75" fmla="*/ 325985 w 410493"/>
                <a:gd name="connsiteY75" fmla="*/ 110832 h 603434"/>
                <a:gd name="connsiteX76" fmla="*/ 205224 w 410493"/>
                <a:gd name="connsiteY76" fmla="*/ 161514 h 603434"/>
                <a:gd name="connsiteX77" fmla="*/ 84924 w 410493"/>
                <a:gd name="connsiteY77" fmla="*/ 110832 h 603434"/>
                <a:gd name="connsiteX78" fmla="*/ 85385 w 410493"/>
                <a:gd name="connsiteY78" fmla="*/ 109911 h 603434"/>
                <a:gd name="connsiteX79" fmla="*/ 199232 w 410493"/>
                <a:gd name="connsiteY79" fmla="*/ 48219 h 603434"/>
                <a:gd name="connsiteX80" fmla="*/ 184022 w 410493"/>
                <a:gd name="connsiteY80" fmla="*/ 62950 h 603434"/>
                <a:gd name="connsiteX81" fmla="*/ 205224 w 410493"/>
                <a:gd name="connsiteY81" fmla="*/ 91491 h 603434"/>
                <a:gd name="connsiteX82" fmla="*/ 226887 w 410493"/>
                <a:gd name="connsiteY82" fmla="*/ 62950 h 603434"/>
                <a:gd name="connsiteX83" fmla="*/ 211216 w 410493"/>
                <a:gd name="connsiteY83" fmla="*/ 48219 h 603434"/>
                <a:gd name="connsiteX84" fmla="*/ 199232 w 410493"/>
                <a:gd name="connsiteY84" fmla="*/ 48219 h 603434"/>
                <a:gd name="connsiteX85" fmla="*/ 205397 w 410493"/>
                <a:gd name="connsiteY85" fmla="*/ 0 h 603434"/>
                <a:gd name="connsiteX86" fmla="*/ 235184 w 410493"/>
                <a:gd name="connsiteY86" fmla="*/ 5869 h 603434"/>
                <a:gd name="connsiteX87" fmla="*/ 299713 w 410493"/>
                <a:gd name="connsiteY87" fmla="*/ 32108 h 603434"/>
                <a:gd name="connsiteX88" fmla="*/ 325985 w 410493"/>
                <a:gd name="connsiteY88" fmla="*/ 70776 h 603434"/>
                <a:gd name="connsiteX89" fmla="*/ 325985 w 410493"/>
                <a:gd name="connsiteY89" fmla="*/ 74919 h 603434"/>
                <a:gd name="connsiteX90" fmla="*/ 288650 w 410493"/>
                <a:gd name="connsiteY90" fmla="*/ 112206 h 603434"/>
                <a:gd name="connsiteX91" fmla="*/ 122258 w 410493"/>
                <a:gd name="connsiteY91" fmla="*/ 112206 h 603434"/>
                <a:gd name="connsiteX92" fmla="*/ 84924 w 410493"/>
                <a:gd name="connsiteY92" fmla="*/ 74919 h 603434"/>
                <a:gd name="connsiteX93" fmla="*/ 84924 w 410493"/>
                <a:gd name="connsiteY93" fmla="*/ 70776 h 603434"/>
                <a:gd name="connsiteX94" fmla="*/ 110736 w 410493"/>
                <a:gd name="connsiteY94" fmla="*/ 32108 h 603434"/>
                <a:gd name="connsiteX95" fmla="*/ 175264 w 410493"/>
                <a:gd name="connsiteY95" fmla="*/ 5869 h 603434"/>
                <a:gd name="connsiteX96" fmla="*/ 205397 w 410493"/>
                <a:gd name="connsiteY96" fmla="*/ 0 h 60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10493" h="603434">
                  <a:moveTo>
                    <a:pt x="256391" y="483274"/>
                  </a:moveTo>
                  <a:lnTo>
                    <a:pt x="300664" y="483274"/>
                  </a:lnTo>
                  <a:lnTo>
                    <a:pt x="300664" y="506817"/>
                  </a:lnTo>
                  <a:lnTo>
                    <a:pt x="256391" y="506817"/>
                  </a:lnTo>
                  <a:close/>
                  <a:moveTo>
                    <a:pt x="110244" y="483274"/>
                  </a:moveTo>
                  <a:lnTo>
                    <a:pt x="154517" y="483274"/>
                  </a:lnTo>
                  <a:lnTo>
                    <a:pt x="154517" y="506817"/>
                  </a:lnTo>
                  <a:lnTo>
                    <a:pt x="110244" y="506817"/>
                  </a:lnTo>
                  <a:close/>
                  <a:moveTo>
                    <a:pt x="310813" y="342422"/>
                  </a:moveTo>
                  <a:cubicBezTo>
                    <a:pt x="290986" y="360376"/>
                    <a:pt x="267471" y="372805"/>
                    <a:pt x="242572" y="378789"/>
                  </a:cubicBezTo>
                  <a:cubicBezTo>
                    <a:pt x="243494" y="381551"/>
                    <a:pt x="243494" y="384774"/>
                    <a:pt x="243494" y="387536"/>
                  </a:cubicBezTo>
                  <a:cubicBezTo>
                    <a:pt x="243494" y="399504"/>
                    <a:pt x="238422" y="410092"/>
                    <a:pt x="230122" y="416997"/>
                  </a:cubicBezTo>
                  <a:lnTo>
                    <a:pt x="243494" y="564305"/>
                  </a:lnTo>
                  <a:cubicBezTo>
                    <a:pt x="274387" y="560162"/>
                    <a:pt x="297442" y="551876"/>
                    <a:pt x="307586" y="540368"/>
                  </a:cubicBezTo>
                  <a:lnTo>
                    <a:pt x="317730" y="528399"/>
                  </a:lnTo>
                  <a:lnTo>
                    <a:pt x="317730" y="490651"/>
                  </a:lnTo>
                  <a:cubicBezTo>
                    <a:pt x="317730" y="485588"/>
                    <a:pt x="321879" y="481444"/>
                    <a:pt x="326951" y="481444"/>
                  </a:cubicBezTo>
                  <a:cubicBezTo>
                    <a:pt x="332484" y="481444"/>
                    <a:pt x="336634" y="485588"/>
                    <a:pt x="336634" y="490651"/>
                  </a:cubicBezTo>
                  <a:lnTo>
                    <a:pt x="336634" y="527478"/>
                  </a:lnTo>
                  <a:cubicBezTo>
                    <a:pt x="344473" y="527478"/>
                    <a:pt x="366605" y="526097"/>
                    <a:pt x="372138" y="525637"/>
                  </a:cubicBezTo>
                  <a:cubicBezTo>
                    <a:pt x="372599" y="525177"/>
                    <a:pt x="373983" y="522875"/>
                    <a:pt x="373522" y="519653"/>
                  </a:cubicBezTo>
                  <a:cubicBezTo>
                    <a:pt x="371677" y="481905"/>
                    <a:pt x="366144" y="451523"/>
                    <a:pt x="358306" y="426204"/>
                  </a:cubicBezTo>
                  <a:lnTo>
                    <a:pt x="340784" y="434030"/>
                  </a:lnTo>
                  <a:lnTo>
                    <a:pt x="312196" y="370043"/>
                  </a:lnTo>
                  <a:lnTo>
                    <a:pt x="328335" y="362677"/>
                  </a:lnTo>
                  <a:cubicBezTo>
                    <a:pt x="322340" y="354852"/>
                    <a:pt x="316807" y="347947"/>
                    <a:pt x="310813" y="342422"/>
                  </a:cubicBezTo>
                  <a:close/>
                  <a:moveTo>
                    <a:pt x="99634" y="342422"/>
                  </a:moveTo>
                  <a:cubicBezTo>
                    <a:pt x="94101" y="347947"/>
                    <a:pt x="88106" y="354852"/>
                    <a:pt x="82573" y="362677"/>
                  </a:cubicBezTo>
                  <a:lnTo>
                    <a:pt x="98712" y="370043"/>
                  </a:lnTo>
                  <a:lnTo>
                    <a:pt x="70124" y="434030"/>
                  </a:lnTo>
                  <a:lnTo>
                    <a:pt x="52602" y="426204"/>
                  </a:lnTo>
                  <a:cubicBezTo>
                    <a:pt x="44764" y="451523"/>
                    <a:pt x="39231" y="482365"/>
                    <a:pt x="36925" y="519653"/>
                  </a:cubicBezTo>
                  <a:cubicBezTo>
                    <a:pt x="36925" y="522875"/>
                    <a:pt x="37848" y="525177"/>
                    <a:pt x="38770" y="525637"/>
                  </a:cubicBezTo>
                  <a:cubicBezTo>
                    <a:pt x="44303" y="526097"/>
                    <a:pt x="66435" y="527478"/>
                    <a:pt x="74274" y="527478"/>
                  </a:cubicBezTo>
                  <a:lnTo>
                    <a:pt x="74274" y="490651"/>
                  </a:lnTo>
                  <a:cubicBezTo>
                    <a:pt x="74274" y="485588"/>
                    <a:pt x="78424" y="481444"/>
                    <a:pt x="83496" y="481444"/>
                  </a:cubicBezTo>
                  <a:cubicBezTo>
                    <a:pt x="88568" y="481444"/>
                    <a:pt x="92717" y="485588"/>
                    <a:pt x="92717" y="490651"/>
                  </a:cubicBezTo>
                  <a:lnTo>
                    <a:pt x="92717" y="528859"/>
                  </a:lnTo>
                  <a:lnTo>
                    <a:pt x="102861" y="539907"/>
                  </a:lnTo>
                  <a:cubicBezTo>
                    <a:pt x="113928" y="551876"/>
                    <a:pt x="136982" y="560623"/>
                    <a:pt x="166953" y="564305"/>
                  </a:cubicBezTo>
                  <a:lnTo>
                    <a:pt x="180786" y="416997"/>
                  </a:lnTo>
                  <a:cubicBezTo>
                    <a:pt x="172486" y="410092"/>
                    <a:pt x="166953" y="399504"/>
                    <a:pt x="166953" y="387536"/>
                  </a:cubicBezTo>
                  <a:cubicBezTo>
                    <a:pt x="166953" y="384313"/>
                    <a:pt x="167414" y="381551"/>
                    <a:pt x="168336" y="378789"/>
                  </a:cubicBezTo>
                  <a:cubicBezTo>
                    <a:pt x="143437" y="372344"/>
                    <a:pt x="119922" y="360376"/>
                    <a:pt x="99634" y="342422"/>
                  </a:cubicBezTo>
                  <a:close/>
                  <a:moveTo>
                    <a:pt x="306202" y="292706"/>
                  </a:moveTo>
                  <a:cubicBezTo>
                    <a:pt x="354156" y="320787"/>
                    <a:pt x="403953" y="386155"/>
                    <a:pt x="410409" y="517811"/>
                  </a:cubicBezTo>
                  <a:cubicBezTo>
                    <a:pt x="411792" y="541288"/>
                    <a:pt x="396115" y="561083"/>
                    <a:pt x="375366" y="562464"/>
                  </a:cubicBezTo>
                  <a:cubicBezTo>
                    <a:pt x="374905" y="562464"/>
                    <a:pt x="335251" y="564766"/>
                    <a:pt x="335251" y="564766"/>
                  </a:cubicBezTo>
                  <a:cubicBezTo>
                    <a:pt x="310813" y="592386"/>
                    <a:pt x="260554" y="603434"/>
                    <a:pt x="204301" y="603434"/>
                  </a:cubicBezTo>
                  <a:cubicBezTo>
                    <a:pt x="145282" y="603434"/>
                    <a:pt x="98712" y="590545"/>
                    <a:pt x="75196" y="564766"/>
                  </a:cubicBezTo>
                  <a:cubicBezTo>
                    <a:pt x="75196" y="564766"/>
                    <a:pt x="36003" y="562464"/>
                    <a:pt x="35081" y="562464"/>
                  </a:cubicBezTo>
                  <a:cubicBezTo>
                    <a:pt x="14793" y="561083"/>
                    <a:pt x="-884" y="541288"/>
                    <a:pt x="38" y="517811"/>
                  </a:cubicBezTo>
                  <a:cubicBezTo>
                    <a:pt x="6955" y="387075"/>
                    <a:pt x="56291" y="321707"/>
                    <a:pt x="103784" y="293166"/>
                  </a:cubicBezTo>
                  <a:cubicBezTo>
                    <a:pt x="129605" y="326771"/>
                    <a:pt x="166031" y="346566"/>
                    <a:pt x="205223" y="346566"/>
                  </a:cubicBezTo>
                  <a:cubicBezTo>
                    <a:pt x="243955" y="346566"/>
                    <a:pt x="279920" y="326771"/>
                    <a:pt x="306202" y="292706"/>
                  </a:cubicBezTo>
                  <a:close/>
                  <a:moveTo>
                    <a:pt x="84458" y="136638"/>
                  </a:moveTo>
                  <a:cubicBezTo>
                    <a:pt x="91373" y="144465"/>
                    <a:pt x="101975" y="151370"/>
                    <a:pt x="114882" y="156895"/>
                  </a:cubicBezTo>
                  <a:cubicBezTo>
                    <a:pt x="114882" y="156895"/>
                    <a:pt x="113960" y="166563"/>
                    <a:pt x="114421" y="172548"/>
                  </a:cubicBezTo>
                  <a:cubicBezTo>
                    <a:pt x="119492" y="242067"/>
                    <a:pt x="155908" y="291789"/>
                    <a:pt x="205232" y="291789"/>
                  </a:cubicBezTo>
                  <a:cubicBezTo>
                    <a:pt x="252251" y="291789"/>
                    <a:pt x="284058" y="248512"/>
                    <a:pt x="294199" y="189583"/>
                  </a:cubicBezTo>
                  <a:cubicBezTo>
                    <a:pt x="296043" y="179915"/>
                    <a:pt x="297426" y="169326"/>
                    <a:pt x="298348" y="155974"/>
                  </a:cubicBezTo>
                  <a:cubicBezTo>
                    <a:pt x="310333" y="150450"/>
                    <a:pt x="319552" y="144004"/>
                    <a:pt x="326467" y="136638"/>
                  </a:cubicBezTo>
                  <a:cubicBezTo>
                    <a:pt x="326928" y="139400"/>
                    <a:pt x="326928" y="142163"/>
                    <a:pt x="327389" y="144925"/>
                  </a:cubicBezTo>
                  <a:cubicBezTo>
                    <a:pt x="345828" y="148148"/>
                    <a:pt x="355969" y="162420"/>
                    <a:pt x="351359" y="191424"/>
                  </a:cubicBezTo>
                  <a:cubicBezTo>
                    <a:pt x="346750" y="215825"/>
                    <a:pt x="335225" y="236542"/>
                    <a:pt x="314482" y="238384"/>
                  </a:cubicBezTo>
                  <a:cubicBezTo>
                    <a:pt x="293738" y="291328"/>
                    <a:pt x="255017" y="326318"/>
                    <a:pt x="205232" y="326318"/>
                  </a:cubicBezTo>
                  <a:cubicBezTo>
                    <a:pt x="157752" y="326318"/>
                    <a:pt x="116726" y="292710"/>
                    <a:pt x="96443" y="238384"/>
                  </a:cubicBezTo>
                  <a:cubicBezTo>
                    <a:pt x="74778" y="236082"/>
                    <a:pt x="63714" y="215825"/>
                    <a:pt x="59566" y="191424"/>
                  </a:cubicBezTo>
                  <a:cubicBezTo>
                    <a:pt x="54495" y="162420"/>
                    <a:pt x="65097" y="148148"/>
                    <a:pt x="83536" y="144925"/>
                  </a:cubicBezTo>
                  <a:cubicBezTo>
                    <a:pt x="83536" y="142163"/>
                    <a:pt x="83997" y="139400"/>
                    <a:pt x="84458" y="136638"/>
                  </a:cubicBezTo>
                  <a:close/>
                  <a:moveTo>
                    <a:pt x="85385" y="109911"/>
                  </a:moveTo>
                  <a:cubicBezTo>
                    <a:pt x="85846" y="109911"/>
                    <a:pt x="86307" y="109911"/>
                    <a:pt x="86307" y="110372"/>
                  </a:cubicBezTo>
                  <a:cubicBezTo>
                    <a:pt x="95064" y="132948"/>
                    <a:pt x="144844" y="133870"/>
                    <a:pt x="205224" y="133870"/>
                  </a:cubicBezTo>
                  <a:cubicBezTo>
                    <a:pt x="265605" y="133870"/>
                    <a:pt x="315384" y="132948"/>
                    <a:pt x="324141" y="110372"/>
                  </a:cubicBezTo>
                  <a:cubicBezTo>
                    <a:pt x="324602" y="109911"/>
                    <a:pt x="325063" y="109911"/>
                    <a:pt x="325063" y="109911"/>
                  </a:cubicBezTo>
                  <a:cubicBezTo>
                    <a:pt x="325524" y="109911"/>
                    <a:pt x="325985" y="110372"/>
                    <a:pt x="325985" y="110832"/>
                  </a:cubicBezTo>
                  <a:cubicBezTo>
                    <a:pt x="325985" y="138477"/>
                    <a:pt x="272057" y="161514"/>
                    <a:pt x="205224" y="161514"/>
                  </a:cubicBezTo>
                  <a:cubicBezTo>
                    <a:pt x="138852" y="161514"/>
                    <a:pt x="84924" y="138477"/>
                    <a:pt x="84924" y="110832"/>
                  </a:cubicBezTo>
                  <a:cubicBezTo>
                    <a:pt x="84924" y="110372"/>
                    <a:pt x="85385" y="109911"/>
                    <a:pt x="85385" y="109911"/>
                  </a:cubicBezTo>
                  <a:close/>
                  <a:moveTo>
                    <a:pt x="199232" y="48219"/>
                  </a:moveTo>
                  <a:cubicBezTo>
                    <a:pt x="191857" y="54204"/>
                    <a:pt x="184022" y="51902"/>
                    <a:pt x="184022" y="62950"/>
                  </a:cubicBezTo>
                  <a:cubicBezTo>
                    <a:pt x="184022" y="76760"/>
                    <a:pt x="197388" y="90570"/>
                    <a:pt x="205224" y="91491"/>
                  </a:cubicBezTo>
                  <a:cubicBezTo>
                    <a:pt x="213521" y="90570"/>
                    <a:pt x="226887" y="76760"/>
                    <a:pt x="226887" y="62950"/>
                  </a:cubicBezTo>
                  <a:cubicBezTo>
                    <a:pt x="226887" y="51902"/>
                    <a:pt x="219052" y="54204"/>
                    <a:pt x="211216" y="48219"/>
                  </a:cubicBezTo>
                  <a:cubicBezTo>
                    <a:pt x="207990" y="45457"/>
                    <a:pt x="202919" y="45457"/>
                    <a:pt x="199232" y="48219"/>
                  </a:cubicBezTo>
                  <a:close/>
                  <a:moveTo>
                    <a:pt x="205397" y="0"/>
                  </a:moveTo>
                  <a:cubicBezTo>
                    <a:pt x="215595" y="0"/>
                    <a:pt x="225735" y="1956"/>
                    <a:pt x="235184" y="5869"/>
                  </a:cubicBezTo>
                  <a:lnTo>
                    <a:pt x="299713" y="32108"/>
                  </a:lnTo>
                  <a:cubicBezTo>
                    <a:pt x="315384" y="38552"/>
                    <a:pt x="325985" y="53743"/>
                    <a:pt x="325985" y="70776"/>
                  </a:cubicBezTo>
                  <a:lnTo>
                    <a:pt x="325985" y="74919"/>
                  </a:lnTo>
                  <a:cubicBezTo>
                    <a:pt x="325985" y="95174"/>
                    <a:pt x="309392" y="112206"/>
                    <a:pt x="288650" y="112206"/>
                  </a:cubicBezTo>
                  <a:lnTo>
                    <a:pt x="122258" y="112206"/>
                  </a:lnTo>
                  <a:cubicBezTo>
                    <a:pt x="101517" y="112206"/>
                    <a:pt x="84924" y="95174"/>
                    <a:pt x="84924" y="74919"/>
                  </a:cubicBezTo>
                  <a:lnTo>
                    <a:pt x="84924" y="70776"/>
                  </a:lnTo>
                  <a:cubicBezTo>
                    <a:pt x="84924" y="53743"/>
                    <a:pt x="95064" y="38552"/>
                    <a:pt x="110736" y="32108"/>
                  </a:cubicBezTo>
                  <a:lnTo>
                    <a:pt x="175264" y="5869"/>
                  </a:lnTo>
                  <a:cubicBezTo>
                    <a:pt x="184944" y="1956"/>
                    <a:pt x="195199" y="0"/>
                    <a:pt x="205397" y="0"/>
                  </a:cubicBezTo>
                  <a:close/>
                </a:path>
              </a:pathLst>
            </a:custGeom>
            <a:grp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sp>
          <p:nvSpPr>
            <p:cNvPr id="26" name="police_30379">
              <a:extLst>
                <a:ext uri="{FF2B5EF4-FFF2-40B4-BE49-F238E27FC236}">
                  <a16:creationId xmlns:a16="http://schemas.microsoft.com/office/drawing/2014/main" id="{DE48CBF7-FAFF-4FF1-BA2A-8F0CA9B4DCED}"/>
                </a:ext>
              </a:extLst>
            </p:cNvPr>
            <p:cNvSpPr>
              <a:spLocks noChangeAspect="1"/>
            </p:cNvSpPr>
            <p:nvPr/>
          </p:nvSpPr>
          <p:spPr bwMode="auto">
            <a:xfrm>
              <a:off x="10626115" y="3010589"/>
              <a:ext cx="382223" cy="561879"/>
            </a:xfrm>
            <a:custGeom>
              <a:avLst/>
              <a:gdLst>
                <a:gd name="connsiteX0" fmla="*/ 256391 w 410493"/>
                <a:gd name="connsiteY0" fmla="*/ 483274 h 603434"/>
                <a:gd name="connsiteX1" fmla="*/ 300664 w 410493"/>
                <a:gd name="connsiteY1" fmla="*/ 483274 h 603434"/>
                <a:gd name="connsiteX2" fmla="*/ 300664 w 410493"/>
                <a:gd name="connsiteY2" fmla="*/ 506817 h 603434"/>
                <a:gd name="connsiteX3" fmla="*/ 256391 w 410493"/>
                <a:gd name="connsiteY3" fmla="*/ 506817 h 603434"/>
                <a:gd name="connsiteX4" fmla="*/ 110244 w 410493"/>
                <a:gd name="connsiteY4" fmla="*/ 483274 h 603434"/>
                <a:gd name="connsiteX5" fmla="*/ 154517 w 410493"/>
                <a:gd name="connsiteY5" fmla="*/ 483274 h 603434"/>
                <a:gd name="connsiteX6" fmla="*/ 154517 w 410493"/>
                <a:gd name="connsiteY6" fmla="*/ 506817 h 603434"/>
                <a:gd name="connsiteX7" fmla="*/ 110244 w 410493"/>
                <a:gd name="connsiteY7" fmla="*/ 506817 h 603434"/>
                <a:gd name="connsiteX8" fmla="*/ 310813 w 410493"/>
                <a:gd name="connsiteY8" fmla="*/ 342422 h 603434"/>
                <a:gd name="connsiteX9" fmla="*/ 242572 w 410493"/>
                <a:gd name="connsiteY9" fmla="*/ 378789 h 603434"/>
                <a:gd name="connsiteX10" fmla="*/ 243494 w 410493"/>
                <a:gd name="connsiteY10" fmla="*/ 387536 h 603434"/>
                <a:gd name="connsiteX11" fmla="*/ 230122 w 410493"/>
                <a:gd name="connsiteY11" fmla="*/ 416997 h 603434"/>
                <a:gd name="connsiteX12" fmla="*/ 243494 w 410493"/>
                <a:gd name="connsiteY12" fmla="*/ 564305 h 603434"/>
                <a:gd name="connsiteX13" fmla="*/ 307586 w 410493"/>
                <a:gd name="connsiteY13" fmla="*/ 540368 h 603434"/>
                <a:gd name="connsiteX14" fmla="*/ 317730 w 410493"/>
                <a:gd name="connsiteY14" fmla="*/ 528399 h 603434"/>
                <a:gd name="connsiteX15" fmla="*/ 317730 w 410493"/>
                <a:gd name="connsiteY15" fmla="*/ 490651 h 603434"/>
                <a:gd name="connsiteX16" fmla="*/ 326951 w 410493"/>
                <a:gd name="connsiteY16" fmla="*/ 481444 h 603434"/>
                <a:gd name="connsiteX17" fmla="*/ 336634 w 410493"/>
                <a:gd name="connsiteY17" fmla="*/ 490651 h 603434"/>
                <a:gd name="connsiteX18" fmla="*/ 336634 w 410493"/>
                <a:gd name="connsiteY18" fmla="*/ 527478 h 603434"/>
                <a:gd name="connsiteX19" fmla="*/ 372138 w 410493"/>
                <a:gd name="connsiteY19" fmla="*/ 525637 h 603434"/>
                <a:gd name="connsiteX20" fmla="*/ 373522 w 410493"/>
                <a:gd name="connsiteY20" fmla="*/ 519653 h 603434"/>
                <a:gd name="connsiteX21" fmla="*/ 358306 w 410493"/>
                <a:gd name="connsiteY21" fmla="*/ 426204 h 603434"/>
                <a:gd name="connsiteX22" fmla="*/ 340784 w 410493"/>
                <a:gd name="connsiteY22" fmla="*/ 434030 h 603434"/>
                <a:gd name="connsiteX23" fmla="*/ 312196 w 410493"/>
                <a:gd name="connsiteY23" fmla="*/ 370043 h 603434"/>
                <a:gd name="connsiteX24" fmla="*/ 328335 w 410493"/>
                <a:gd name="connsiteY24" fmla="*/ 362677 h 603434"/>
                <a:gd name="connsiteX25" fmla="*/ 310813 w 410493"/>
                <a:gd name="connsiteY25" fmla="*/ 342422 h 603434"/>
                <a:gd name="connsiteX26" fmla="*/ 99634 w 410493"/>
                <a:gd name="connsiteY26" fmla="*/ 342422 h 603434"/>
                <a:gd name="connsiteX27" fmla="*/ 82573 w 410493"/>
                <a:gd name="connsiteY27" fmla="*/ 362677 h 603434"/>
                <a:gd name="connsiteX28" fmla="*/ 98712 w 410493"/>
                <a:gd name="connsiteY28" fmla="*/ 370043 h 603434"/>
                <a:gd name="connsiteX29" fmla="*/ 70124 w 410493"/>
                <a:gd name="connsiteY29" fmla="*/ 434030 h 603434"/>
                <a:gd name="connsiteX30" fmla="*/ 52602 w 410493"/>
                <a:gd name="connsiteY30" fmla="*/ 426204 h 603434"/>
                <a:gd name="connsiteX31" fmla="*/ 36925 w 410493"/>
                <a:gd name="connsiteY31" fmla="*/ 519653 h 603434"/>
                <a:gd name="connsiteX32" fmla="*/ 38770 w 410493"/>
                <a:gd name="connsiteY32" fmla="*/ 525637 h 603434"/>
                <a:gd name="connsiteX33" fmla="*/ 74274 w 410493"/>
                <a:gd name="connsiteY33" fmla="*/ 527478 h 603434"/>
                <a:gd name="connsiteX34" fmla="*/ 74274 w 410493"/>
                <a:gd name="connsiteY34" fmla="*/ 490651 h 603434"/>
                <a:gd name="connsiteX35" fmla="*/ 83496 w 410493"/>
                <a:gd name="connsiteY35" fmla="*/ 481444 h 603434"/>
                <a:gd name="connsiteX36" fmla="*/ 92717 w 410493"/>
                <a:gd name="connsiteY36" fmla="*/ 490651 h 603434"/>
                <a:gd name="connsiteX37" fmla="*/ 92717 w 410493"/>
                <a:gd name="connsiteY37" fmla="*/ 528859 h 603434"/>
                <a:gd name="connsiteX38" fmla="*/ 102861 w 410493"/>
                <a:gd name="connsiteY38" fmla="*/ 539907 h 603434"/>
                <a:gd name="connsiteX39" fmla="*/ 166953 w 410493"/>
                <a:gd name="connsiteY39" fmla="*/ 564305 h 603434"/>
                <a:gd name="connsiteX40" fmla="*/ 180786 w 410493"/>
                <a:gd name="connsiteY40" fmla="*/ 416997 h 603434"/>
                <a:gd name="connsiteX41" fmla="*/ 166953 w 410493"/>
                <a:gd name="connsiteY41" fmla="*/ 387536 h 603434"/>
                <a:gd name="connsiteX42" fmla="*/ 168336 w 410493"/>
                <a:gd name="connsiteY42" fmla="*/ 378789 h 603434"/>
                <a:gd name="connsiteX43" fmla="*/ 99634 w 410493"/>
                <a:gd name="connsiteY43" fmla="*/ 342422 h 603434"/>
                <a:gd name="connsiteX44" fmla="*/ 306202 w 410493"/>
                <a:gd name="connsiteY44" fmla="*/ 292706 h 603434"/>
                <a:gd name="connsiteX45" fmla="*/ 410409 w 410493"/>
                <a:gd name="connsiteY45" fmla="*/ 517811 h 603434"/>
                <a:gd name="connsiteX46" fmla="*/ 375366 w 410493"/>
                <a:gd name="connsiteY46" fmla="*/ 562464 h 603434"/>
                <a:gd name="connsiteX47" fmla="*/ 335251 w 410493"/>
                <a:gd name="connsiteY47" fmla="*/ 564766 h 603434"/>
                <a:gd name="connsiteX48" fmla="*/ 204301 w 410493"/>
                <a:gd name="connsiteY48" fmla="*/ 603434 h 603434"/>
                <a:gd name="connsiteX49" fmla="*/ 75196 w 410493"/>
                <a:gd name="connsiteY49" fmla="*/ 564766 h 603434"/>
                <a:gd name="connsiteX50" fmla="*/ 35081 w 410493"/>
                <a:gd name="connsiteY50" fmla="*/ 562464 h 603434"/>
                <a:gd name="connsiteX51" fmla="*/ 38 w 410493"/>
                <a:gd name="connsiteY51" fmla="*/ 517811 h 603434"/>
                <a:gd name="connsiteX52" fmla="*/ 103784 w 410493"/>
                <a:gd name="connsiteY52" fmla="*/ 293166 h 603434"/>
                <a:gd name="connsiteX53" fmla="*/ 205223 w 410493"/>
                <a:gd name="connsiteY53" fmla="*/ 346566 h 603434"/>
                <a:gd name="connsiteX54" fmla="*/ 306202 w 410493"/>
                <a:gd name="connsiteY54" fmla="*/ 292706 h 603434"/>
                <a:gd name="connsiteX55" fmla="*/ 84458 w 410493"/>
                <a:gd name="connsiteY55" fmla="*/ 136638 h 603434"/>
                <a:gd name="connsiteX56" fmla="*/ 114882 w 410493"/>
                <a:gd name="connsiteY56" fmla="*/ 156895 h 603434"/>
                <a:gd name="connsiteX57" fmla="*/ 114421 w 410493"/>
                <a:gd name="connsiteY57" fmla="*/ 172548 h 603434"/>
                <a:gd name="connsiteX58" fmla="*/ 205232 w 410493"/>
                <a:gd name="connsiteY58" fmla="*/ 291789 h 603434"/>
                <a:gd name="connsiteX59" fmla="*/ 294199 w 410493"/>
                <a:gd name="connsiteY59" fmla="*/ 189583 h 603434"/>
                <a:gd name="connsiteX60" fmla="*/ 298348 w 410493"/>
                <a:gd name="connsiteY60" fmla="*/ 155974 h 603434"/>
                <a:gd name="connsiteX61" fmla="*/ 326467 w 410493"/>
                <a:gd name="connsiteY61" fmla="*/ 136638 h 603434"/>
                <a:gd name="connsiteX62" fmla="*/ 327389 w 410493"/>
                <a:gd name="connsiteY62" fmla="*/ 144925 h 603434"/>
                <a:gd name="connsiteX63" fmla="*/ 351359 w 410493"/>
                <a:gd name="connsiteY63" fmla="*/ 191424 h 603434"/>
                <a:gd name="connsiteX64" fmla="*/ 314482 w 410493"/>
                <a:gd name="connsiteY64" fmla="*/ 238384 h 603434"/>
                <a:gd name="connsiteX65" fmla="*/ 205232 w 410493"/>
                <a:gd name="connsiteY65" fmla="*/ 326318 h 603434"/>
                <a:gd name="connsiteX66" fmla="*/ 96443 w 410493"/>
                <a:gd name="connsiteY66" fmla="*/ 238384 h 603434"/>
                <a:gd name="connsiteX67" fmla="*/ 59566 w 410493"/>
                <a:gd name="connsiteY67" fmla="*/ 191424 h 603434"/>
                <a:gd name="connsiteX68" fmla="*/ 83536 w 410493"/>
                <a:gd name="connsiteY68" fmla="*/ 144925 h 603434"/>
                <a:gd name="connsiteX69" fmla="*/ 84458 w 410493"/>
                <a:gd name="connsiteY69" fmla="*/ 136638 h 603434"/>
                <a:gd name="connsiteX70" fmla="*/ 85385 w 410493"/>
                <a:gd name="connsiteY70" fmla="*/ 109911 h 603434"/>
                <a:gd name="connsiteX71" fmla="*/ 86307 w 410493"/>
                <a:gd name="connsiteY71" fmla="*/ 110372 h 603434"/>
                <a:gd name="connsiteX72" fmla="*/ 205224 w 410493"/>
                <a:gd name="connsiteY72" fmla="*/ 133870 h 603434"/>
                <a:gd name="connsiteX73" fmla="*/ 324141 w 410493"/>
                <a:gd name="connsiteY73" fmla="*/ 110372 h 603434"/>
                <a:gd name="connsiteX74" fmla="*/ 325063 w 410493"/>
                <a:gd name="connsiteY74" fmla="*/ 109911 h 603434"/>
                <a:gd name="connsiteX75" fmla="*/ 325985 w 410493"/>
                <a:gd name="connsiteY75" fmla="*/ 110832 h 603434"/>
                <a:gd name="connsiteX76" fmla="*/ 205224 w 410493"/>
                <a:gd name="connsiteY76" fmla="*/ 161514 h 603434"/>
                <a:gd name="connsiteX77" fmla="*/ 84924 w 410493"/>
                <a:gd name="connsiteY77" fmla="*/ 110832 h 603434"/>
                <a:gd name="connsiteX78" fmla="*/ 85385 w 410493"/>
                <a:gd name="connsiteY78" fmla="*/ 109911 h 603434"/>
                <a:gd name="connsiteX79" fmla="*/ 199232 w 410493"/>
                <a:gd name="connsiteY79" fmla="*/ 48219 h 603434"/>
                <a:gd name="connsiteX80" fmla="*/ 184022 w 410493"/>
                <a:gd name="connsiteY80" fmla="*/ 62950 h 603434"/>
                <a:gd name="connsiteX81" fmla="*/ 205224 w 410493"/>
                <a:gd name="connsiteY81" fmla="*/ 91491 h 603434"/>
                <a:gd name="connsiteX82" fmla="*/ 226887 w 410493"/>
                <a:gd name="connsiteY82" fmla="*/ 62950 h 603434"/>
                <a:gd name="connsiteX83" fmla="*/ 211216 w 410493"/>
                <a:gd name="connsiteY83" fmla="*/ 48219 h 603434"/>
                <a:gd name="connsiteX84" fmla="*/ 199232 w 410493"/>
                <a:gd name="connsiteY84" fmla="*/ 48219 h 603434"/>
                <a:gd name="connsiteX85" fmla="*/ 205397 w 410493"/>
                <a:gd name="connsiteY85" fmla="*/ 0 h 603434"/>
                <a:gd name="connsiteX86" fmla="*/ 235184 w 410493"/>
                <a:gd name="connsiteY86" fmla="*/ 5869 h 603434"/>
                <a:gd name="connsiteX87" fmla="*/ 299713 w 410493"/>
                <a:gd name="connsiteY87" fmla="*/ 32108 h 603434"/>
                <a:gd name="connsiteX88" fmla="*/ 325985 w 410493"/>
                <a:gd name="connsiteY88" fmla="*/ 70776 h 603434"/>
                <a:gd name="connsiteX89" fmla="*/ 325985 w 410493"/>
                <a:gd name="connsiteY89" fmla="*/ 74919 h 603434"/>
                <a:gd name="connsiteX90" fmla="*/ 288650 w 410493"/>
                <a:gd name="connsiteY90" fmla="*/ 112206 h 603434"/>
                <a:gd name="connsiteX91" fmla="*/ 122258 w 410493"/>
                <a:gd name="connsiteY91" fmla="*/ 112206 h 603434"/>
                <a:gd name="connsiteX92" fmla="*/ 84924 w 410493"/>
                <a:gd name="connsiteY92" fmla="*/ 74919 h 603434"/>
                <a:gd name="connsiteX93" fmla="*/ 84924 w 410493"/>
                <a:gd name="connsiteY93" fmla="*/ 70776 h 603434"/>
                <a:gd name="connsiteX94" fmla="*/ 110736 w 410493"/>
                <a:gd name="connsiteY94" fmla="*/ 32108 h 603434"/>
                <a:gd name="connsiteX95" fmla="*/ 175264 w 410493"/>
                <a:gd name="connsiteY95" fmla="*/ 5869 h 603434"/>
                <a:gd name="connsiteX96" fmla="*/ 205397 w 410493"/>
                <a:gd name="connsiteY96" fmla="*/ 0 h 60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10493" h="603434">
                  <a:moveTo>
                    <a:pt x="256391" y="483274"/>
                  </a:moveTo>
                  <a:lnTo>
                    <a:pt x="300664" y="483274"/>
                  </a:lnTo>
                  <a:lnTo>
                    <a:pt x="300664" y="506817"/>
                  </a:lnTo>
                  <a:lnTo>
                    <a:pt x="256391" y="506817"/>
                  </a:lnTo>
                  <a:close/>
                  <a:moveTo>
                    <a:pt x="110244" y="483274"/>
                  </a:moveTo>
                  <a:lnTo>
                    <a:pt x="154517" y="483274"/>
                  </a:lnTo>
                  <a:lnTo>
                    <a:pt x="154517" y="506817"/>
                  </a:lnTo>
                  <a:lnTo>
                    <a:pt x="110244" y="506817"/>
                  </a:lnTo>
                  <a:close/>
                  <a:moveTo>
                    <a:pt x="310813" y="342422"/>
                  </a:moveTo>
                  <a:cubicBezTo>
                    <a:pt x="290986" y="360376"/>
                    <a:pt x="267471" y="372805"/>
                    <a:pt x="242572" y="378789"/>
                  </a:cubicBezTo>
                  <a:cubicBezTo>
                    <a:pt x="243494" y="381551"/>
                    <a:pt x="243494" y="384774"/>
                    <a:pt x="243494" y="387536"/>
                  </a:cubicBezTo>
                  <a:cubicBezTo>
                    <a:pt x="243494" y="399504"/>
                    <a:pt x="238422" y="410092"/>
                    <a:pt x="230122" y="416997"/>
                  </a:cubicBezTo>
                  <a:lnTo>
                    <a:pt x="243494" y="564305"/>
                  </a:lnTo>
                  <a:cubicBezTo>
                    <a:pt x="274387" y="560162"/>
                    <a:pt x="297442" y="551876"/>
                    <a:pt x="307586" y="540368"/>
                  </a:cubicBezTo>
                  <a:lnTo>
                    <a:pt x="317730" y="528399"/>
                  </a:lnTo>
                  <a:lnTo>
                    <a:pt x="317730" y="490651"/>
                  </a:lnTo>
                  <a:cubicBezTo>
                    <a:pt x="317730" y="485588"/>
                    <a:pt x="321879" y="481444"/>
                    <a:pt x="326951" y="481444"/>
                  </a:cubicBezTo>
                  <a:cubicBezTo>
                    <a:pt x="332484" y="481444"/>
                    <a:pt x="336634" y="485588"/>
                    <a:pt x="336634" y="490651"/>
                  </a:cubicBezTo>
                  <a:lnTo>
                    <a:pt x="336634" y="527478"/>
                  </a:lnTo>
                  <a:cubicBezTo>
                    <a:pt x="344473" y="527478"/>
                    <a:pt x="366605" y="526097"/>
                    <a:pt x="372138" y="525637"/>
                  </a:cubicBezTo>
                  <a:cubicBezTo>
                    <a:pt x="372599" y="525177"/>
                    <a:pt x="373983" y="522875"/>
                    <a:pt x="373522" y="519653"/>
                  </a:cubicBezTo>
                  <a:cubicBezTo>
                    <a:pt x="371677" y="481905"/>
                    <a:pt x="366144" y="451523"/>
                    <a:pt x="358306" y="426204"/>
                  </a:cubicBezTo>
                  <a:lnTo>
                    <a:pt x="340784" y="434030"/>
                  </a:lnTo>
                  <a:lnTo>
                    <a:pt x="312196" y="370043"/>
                  </a:lnTo>
                  <a:lnTo>
                    <a:pt x="328335" y="362677"/>
                  </a:lnTo>
                  <a:cubicBezTo>
                    <a:pt x="322340" y="354852"/>
                    <a:pt x="316807" y="347947"/>
                    <a:pt x="310813" y="342422"/>
                  </a:cubicBezTo>
                  <a:close/>
                  <a:moveTo>
                    <a:pt x="99634" y="342422"/>
                  </a:moveTo>
                  <a:cubicBezTo>
                    <a:pt x="94101" y="347947"/>
                    <a:pt x="88106" y="354852"/>
                    <a:pt x="82573" y="362677"/>
                  </a:cubicBezTo>
                  <a:lnTo>
                    <a:pt x="98712" y="370043"/>
                  </a:lnTo>
                  <a:lnTo>
                    <a:pt x="70124" y="434030"/>
                  </a:lnTo>
                  <a:lnTo>
                    <a:pt x="52602" y="426204"/>
                  </a:lnTo>
                  <a:cubicBezTo>
                    <a:pt x="44764" y="451523"/>
                    <a:pt x="39231" y="482365"/>
                    <a:pt x="36925" y="519653"/>
                  </a:cubicBezTo>
                  <a:cubicBezTo>
                    <a:pt x="36925" y="522875"/>
                    <a:pt x="37848" y="525177"/>
                    <a:pt x="38770" y="525637"/>
                  </a:cubicBezTo>
                  <a:cubicBezTo>
                    <a:pt x="44303" y="526097"/>
                    <a:pt x="66435" y="527478"/>
                    <a:pt x="74274" y="527478"/>
                  </a:cubicBezTo>
                  <a:lnTo>
                    <a:pt x="74274" y="490651"/>
                  </a:lnTo>
                  <a:cubicBezTo>
                    <a:pt x="74274" y="485588"/>
                    <a:pt x="78424" y="481444"/>
                    <a:pt x="83496" y="481444"/>
                  </a:cubicBezTo>
                  <a:cubicBezTo>
                    <a:pt x="88568" y="481444"/>
                    <a:pt x="92717" y="485588"/>
                    <a:pt x="92717" y="490651"/>
                  </a:cubicBezTo>
                  <a:lnTo>
                    <a:pt x="92717" y="528859"/>
                  </a:lnTo>
                  <a:lnTo>
                    <a:pt x="102861" y="539907"/>
                  </a:lnTo>
                  <a:cubicBezTo>
                    <a:pt x="113928" y="551876"/>
                    <a:pt x="136982" y="560623"/>
                    <a:pt x="166953" y="564305"/>
                  </a:cubicBezTo>
                  <a:lnTo>
                    <a:pt x="180786" y="416997"/>
                  </a:lnTo>
                  <a:cubicBezTo>
                    <a:pt x="172486" y="410092"/>
                    <a:pt x="166953" y="399504"/>
                    <a:pt x="166953" y="387536"/>
                  </a:cubicBezTo>
                  <a:cubicBezTo>
                    <a:pt x="166953" y="384313"/>
                    <a:pt x="167414" y="381551"/>
                    <a:pt x="168336" y="378789"/>
                  </a:cubicBezTo>
                  <a:cubicBezTo>
                    <a:pt x="143437" y="372344"/>
                    <a:pt x="119922" y="360376"/>
                    <a:pt x="99634" y="342422"/>
                  </a:cubicBezTo>
                  <a:close/>
                  <a:moveTo>
                    <a:pt x="306202" y="292706"/>
                  </a:moveTo>
                  <a:cubicBezTo>
                    <a:pt x="354156" y="320787"/>
                    <a:pt x="403953" y="386155"/>
                    <a:pt x="410409" y="517811"/>
                  </a:cubicBezTo>
                  <a:cubicBezTo>
                    <a:pt x="411792" y="541288"/>
                    <a:pt x="396115" y="561083"/>
                    <a:pt x="375366" y="562464"/>
                  </a:cubicBezTo>
                  <a:cubicBezTo>
                    <a:pt x="374905" y="562464"/>
                    <a:pt x="335251" y="564766"/>
                    <a:pt x="335251" y="564766"/>
                  </a:cubicBezTo>
                  <a:cubicBezTo>
                    <a:pt x="310813" y="592386"/>
                    <a:pt x="260554" y="603434"/>
                    <a:pt x="204301" y="603434"/>
                  </a:cubicBezTo>
                  <a:cubicBezTo>
                    <a:pt x="145282" y="603434"/>
                    <a:pt x="98712" y="590545"/>
                    <a:pt x="75196" y="564766"/>
                  </a:cubicBezTo>
                  <a:cubicBezTo>
                    <a:pt x="75196" y="564766"/>
                    <a:pt x="36003" y="562464"/>
                    <a:pt x="35081" y="562464"/>
                  </a:cubicBezTo>
                  <a:cubicBezTo>
                    <a:pt x="14793" y="561083"/>
                    <a:pt x="-884" y="541288"/>
                    <a:pt x="38" y="517811"/>
                  </a:cubicBezTo>
                  <a:cubicBezTo>
                    <a:pt x="6955" y="387075"/>
                    <a:pt x="56291" y="321707"/>
                    <a:pt x="103784" y="293166"/>
                  </a:cubicBezTo>
                  <a:cubicBezTo>
                    <a:pt x="129605" y="326771"/>
                    <a:pt x="166031" y="346566"/>
                    <a:pt x="205223" y="346566"/>
                  </a:cubicBezTo>
                  <a:cubicBezTo>
                    <a:pt x="243955" y="346566"/>
                    <a:pt x="279920" y="326771"/>
                    <a:pt x="306202" y="292706"/>
                  </a:cubicBezTo>
                  <a:close/>
                  <a:moveTo>
                    <a:pt x="84458" y="136638"/>
                  </a:moveTo>
                  <a:cubicBezTo>
                    <a:pt x="91373" y="144465"/>
                    <a:pt x="101975" y="151370"/>
                    <a:pt x="114882" y="156895"/>
                  </a:cubicBezTo>
                  <a:cubicBezTo>
                    <a:pt x="114882" y="156895"/>
                    <a:pt x="113960" y="166563"/>
                    <a:pt x="114421" y="172548"/>
                  </a:cubicBezTo>
                  <a:cubicBezTo>
                    <a:pt x="119492" y="242067"/>
                    <a:pt x="155908" y="291789"/>
                    <a:pt x="205232" y="291789"/>
                  </a:cubicBezTo>
                  <a:cubicBezTo>
                    <a:pt x="252251" y="291789"/>
                    <a:pt x="284058" y="248512"/>
                    <a:pt x="294199" y="189583"/>
                  </a:cubicBezTo>
                  <a:cubicBezTo>
                    <a:pt x="296043" y="179915"/>
                    <a:pt x="297426" y="169326"/>
                    <a:pt x="298348" y="155974"/>
                  </a:cubicBezTo>
                  <a:cubicBezTo>
                    <a:pt x="310333" y="150450"/>
                    <a:pt x="319552" y="144004"/>
                    <a:pt x="326467" y="136638"/>
                  </a:cubicBezTo>
                  <a:cubicBezTo>
                    <a:pt x="326928" y="139400"/>
                    <a:pt x="326928" y="142163"/>
                    <a:pt x="327389" y="144925"/>
                  </a:cubicBezTo>
                  <a:cubicBezTo>
                    <a:pt x="345828" y="148148"/>
                    <a:pt x="355969" y="162420"/>
                    <a:pt x="351359" y="191424"/>
                  </a:cubicBezTo>
                  <a:cubicBezTo>
                    <a:pt x="346750" y="215825"/>
                    <a:pt x="335225" y="236542"/>
                    <a:pt x="314482" y="238384"/>
                  </a:cubicBezTo>
                  <a:cubicBezTo>
                    <a:pt x="293738" y="291328"/>
                    <a:pt x="255017" y="326318"/>
                    <a:pt x="205232" y="326318"/>
                  </a:cubicBezTo>
                  <a:cubicBezTo>
                    <a:pt x="157752" y="326318"/>
                    <a:pt x="116726" y="292710"/>
                    <a:pt x="96443" y="238384"/>
                  </a:cubicBezTo>
                  <a:cubicBezTo>
                    <a:pt x="74778" y="236082"/>
                    <a:pt x="63714" y="215825"/>
                    <a:pt x="59566" y="191424"/>
                  </a:cubicBezTo>
                  <a:cubicBezTo>
                    <a:pt x="54495" y="162420"/>
                    <a:pt x="65097" y="148148"/>
                    <a:pt x="83536" y="144925"/>
                  </a:cubicBezTo>
                  <a:cubicBezTo>
                    <a:pt x="83536" y="142163"/>
                    <a:pt x="83997" y="139400"/>
                    <a:pt x="84458" y="136638"/>
                  </a:cubicBezTo>
                  <a:close/>
                  <a:moveTo>
                    <a:pt x="85385" y="109911"/>
                  </a:moveTo>
                  <a:cubicBezTo>
                    <a:pt x="85846" y="109911"/>
                    <a:pt x="86307" y="109911"/>
                    <a:pt x="86307" y="110372"/>
                  </a:cubicBezTo>
                  <a:cubicBezTo>
                    <a:pt x="95064" y="132948"/>
                    <a:pt x="144844" y="133870"/>
                    <a:pt x="205224" y="133870"/>
                  </a:cubicBezTo>
                  <a:cubicBezTo>
                    <a:pt x="265605" y="133870"/>
                    <a:pt x="315384" y="132948"/>
                    <a:pt x="324141" y="110372"/>
                  </a:cubicBezTo>
                  <a:cubicBezTo>
                    <a:pt x="324602" y="109911"/>
                    <a:pt x="325063" y="109911"/>
                    <a:pt x="325063" y="109911"/>
                  </a:cubicBezTo>
                  <a:cubicBezTo>
                    <a:pt x="325524" y="109911"/>
                    <a:pt x="325985" y="110372"/>
                    <a:pt x="325985" y="110832"/>
                  </a:cubicBezTo>
                  <a:cubicBezTo>
                    <a:pt x="325985" y="138477"/>
                    <a:pt x="272057" y="161514"/>
                    <a:pt x="205224" y="161514"/>
                  </a:cubicBezTo>
                  <a:cubicBezTo>
                    <a:pt x="138852" y="161514"/>
                    <a:pt x="84924" y="138477"/>
                    <a:pt x="84924" y="110832"/>
                  </a:cubicBezTo>
                  <a:cubicBezTo>
                    <a:pt x="84924" y="110372"/>
                    <a:pt x="85385" y="109911"/>
                    <a:pt x="85385" y="109911"/>
                  </a:cubicBezTo>
                  <a:close/>
                  <a:moveTo>
                    <a:pt x="199232" y="48219"/>
                  </a:moveTo>
                  <a:cubicBezTo>
                    <a:pt x="191857" y="54204"/>
                    <a:pt x="184022" y="51902"/>
                    <a:pt x="184022" y="62950"/>
                  </a:cubicBezTo>
                  <a:cubicBezTo>
                    <a:pt x="184022" y="76760"/>
                    <a:pt x="197388" y="90570"/>
                    <a:pt x="205224" y="91491"/>
                  </a:cubicBezTo>
                  <a:cubicBezTo>
                    <a:pt x="213521" y="90570"/>
                    <a:pt x="226887" y="76760"/>
                    <a:pt x="226887" y="62950"/>
                  </a:cubicBezTo>
                  <a:cubicBezTo>
                    <a:pt x="226887" y="51902"/>
                    <a:pt x="219052" y="54204"/>
                    <a:pt x="211216" y="48219"/>
                  </a:cubicBezTo>
                  <a:cubicBezTo>
                    <a:pt x="207990" y="45457"/>
                    <a:pt x="202919" y="45457"/>
                    <a:pt x="199232" y="48219"/>
                  </a:cubicBezTo>
                  <a:close/>
                  <a:moveTo>
                    <a:pt x="205397" y="0"/>
                  </a:moveTo>
                  <a:cubicBezTo>
                    <a:pt x="215595" y="0"/>
                    <a:pt x="225735" y="1956"/>
                    <a:pt x="235184" y="5869"/>
                  </a:cubicBezTo>
                  <a:lnTo>
                    <a:pt x="299713" y="32108"/>
                  </a:lnTo>
                  <a:cubicBezTo>
                    <a:pt x="315384" y="38552"/>
                    <a:pt x="325985" y="53743"/>
                    <a:pt x="325985" y="70776"/>
                  </a:cubicBezTo>
                  <a:lnTo>
                    <a:pt x="325985" y="74919"/>
                  </a:lnTo>
                  <a:cubicBezTo>
                    <a:pt x="325985" y="95174"/>
                    <a:pt x="309392" y="112206"/>
                    <a:pt x="288650" y="112206"/>
                  </a:cubicBezTo>
                  <a:lnTo>
                    <a:pt x="122258" y="112206"/>
                  </a:lnTo>
                  <a:cubicBezTo>
                    <a:pt x="101517" y="112206"/>
                    <a:pt x="84924" y="95174"/>
                    <a:pt x="84924" y="74919"/>
                  </a:cubicBezTo>
                  <a:lnTo>
                    <a:pt x="84924" y="70776"/>
                  </a:lnTo>
                  <a:cubicBezTo>
                    <a:pt x="84924" y="53743"/>
                    <a:pt x="95064" y="38552"/>
                    <a:pt x="110736" y="32108"/>
                  </a:cubicBezTo>
                  <a:lnTo>
                    <a:pt x="175264" y="5869"/>
                  </a:lnTo>
                  <a:cubicBezTo>
                    <a:pt x="184944" y="1956"/>
                    <a:pt x="195199" y="0"/>
                    <a:pt x="205397" y="0"/>
                  </a:cubicBezTo>
                  <a:close/>
                </a:path>
              </a:pathLst>
            </a:custGeom>
            <a:grp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sp>
          <p:nvSpPr>
            <p:cNvPr id="27" name="police_30379">
              <a:extLst>
                <a:ext uri="{FF2B5EF4-FFF2-40B4-BE49-F238E27FC236}">
                  <a16:creationId xmlns:a16="http://schemas.microsoft.com/office/drawing/2014/main" id="{DE0C5ACA-2B09-4506-9734-EFD13E59CAC9}"/>
                </a:ext>
              </a:extLst>
            </p:cNvPr>
            <p:cNvSpPr>
              <a:spLocks noChangeAspect="1"/>
            </p:cNvSpPr>
            <p:nvPr/>
          </p:nvSpPr>
          <p:spPr bwMode="auto">
            <a:xfrm>
              <a:off x="10584852" y="4389316"/>
              <a:ext cx="382223" cy="484749"/>
            </a:xfrm>
            <a:custGeom>
              <a:avLst/>
              <a:gdLst>
                <a:gd name="connsiteX0" fmla="*/ 239498 w 479068"/>
                <a:gd name="connsiteY0" fmla="*/ 552598 h 607568"/>
                <a:gd name="connsiteX1" fmla="*/ 254881 w 479068"/>
                <a:gd name="connsiteY1" fmla="*/ 607568 h 607568"/>
                <a:gd name="connsiteX2" fmla="*/ 224115 w 479068"/>
                <a:gd name="connsiteY2" fmla="*/ 607568 h 607568"/>
                <a:gd name="connsiteX3" fmla="*/ 401610 w 479068"/>
                <a:gd name="connsiteY3" fmla="*/ 499399 h 607568"/>
                <a:gd name="connsiteX4" fmla="*/ 398075 w 479068"/>
                <a:gd name="connsiteY4" fmla="*/ 505843 h 607568"/>
                <a:gd name="connsiteX5" fmla="*/ 387163 w 479068"/>
                <a:gd name="connsiteY5" fmla="*/ 513821 h 607568"/>
                <a:gd name="connsiteX6" fmla="*/ 380094 w 479068"/>
                <a:gd name="connsiteY6" fmla="*/ 515355 h 607568"/>
                <a:gd name="connsiteX7" fmla="*/ 377942 w 479068"/>
                <a:gd name="connsiteY7" fmla="*/ 522260 h 607568"/>
                <a:gd name="connsiteX8" fmla="*/ 382860 w 479068"/>
                <a:gd name="connsiteY8" fmla="*/ 527630 h 607568"/>
                <a:gd name="connsiteX9" fmla="*/ 386856 w 479068"/>
                <a:gd name="connsiteY9" fmla="*/ 540518 h 607568"/>
                <a:gd name="connsiteX10" fmla="*/ 386087 w 479068"/>
                <a:gd name="connsiteY10" fmla="*/ 547883 h 607568"/>
                <a:gd name="connsiteX11" fmla="*/ 391928 w 479068"/>
                <a:gd name="connsiteY11" fmla="*/ 552026 h 607568"/>
                <a:gd name="connsiteX12" fmla="*/ 398536 w 479068"/>
                <a:gd name="connsiteY12" fmla="*/ 549110 h 607568"/>
                <a:gd name="connsiteX13" fmla="*/ 411907 w 479068"/>
                <a:gd name="connsiteY13" fmla="*/ 549110 h 607568"/>
                <a:gd name="connsiteX14" fmla="*/ 418362 w 479068"/>
                <a:gd name="connsiteY14" fmla="*/ 552026 h 607568"/>
                <a:gd name="connsiteX15" fmla="*/ 424355 w 479068"/>
                <a:gd name="connsiteY15" fmla="*/ 547883 h 607568"/>
                <a:gd name="connsiteX16" fmla="*/ 423433 w 479068"/>
                <a:gd name="connsiteY16" fmla="*/ 540518 h 607568"/>
                <a:gd name="connsiteX17" fmla="*/ 427583 w 479068"/>
                <a:gd name="connsiteY17" fmla="*/ 527630 h 607568"/>
                <a:gd name="connsiteX18" fmla="*/ 432501 w 479068"/>
                <a:gd name="connsiteY18" fmla="*/ 522260 h 607568"/>
                <a:gd name="connsiteX19" fmla="*/ 430196 w 479068"/>
                <a:gd name="connsiteY19" fmla="*/ 515355 h 607568"/>
                <a:gd name="connsiteX20" fmla="*/ 423280 w 479068"/>
                <a:gd name="connsiteY20" fmla="*/ 513821 h 607568"/>
                <a:gd name="connsiteX21" fmla="*/ 412368 w 479068"/>
                <a:gd name="connsiteY21" fmla="*/ 505843 h 607568"/>
                <a:gd name="connsiteX22" fmla="*/ 408833 w 479068"/>
                <a:gd name="connsiteY22" fmla="*/ 499399 h 607568"/>
                <a:gd name="connsiteX23" fmla="*/ 401610 w 479068"/>
                <a:gd name="connsiteY23" fmla="*/ 499399 h 607568"/>
                <a:gd name="connsiteX24" fmla="*/ 239499 w 479068"/>
                <a:gd name="connsiteY24" fmla="*/ 476047 h 607568"/>
                <a:gd name="connsiteX25" fmla="*/ 254704 w 479068"/>
                <a:gd name="connsiteY25" fmla="*/ 480534 h 607568"/>
                <a:gd name="connsiteX26" fmla="*/ 258543 w 479068"/>
                <a:gd name="connsiteY26" fmla="*/ 483448 h 607568"/>
                <a:gd name="connsiteX27" fmla="*/ 261308 w 479068"/>
                <a:gd name="connsiteY27" fmla="*/ 508295 h 607568"/>
                <a:gd name="connsiteX28" fmla="*/ 251786 w 479068"/>
                <a:gd name="connsiteY28" fmla="*/ 519031 h 607568"/>
                <a:gd name="connsiteX29" fmla="*/ 227212 w 479068"/>
                <a:gd name="connsiteY29" fmla="*/ 519031 h 607568"/>
                <a:gd name="connsiteX30" fmla="*/ 217690 w 479068"/>
                <a:gd name="connsiteY30" fmla="*/ 508295 h 607568"/>
                <a:gd name="connsiteX31" fmla="*/ 220455 w 479068"/>
                <a:gd name="connsiteY31" fmla="*/ 483448 h 607568"/>
                <a:gd name="connsiteX32" fmla="*/ 224294 w 479068"/>
                <a:gd name="connsiteY32" fmla="*/ 480534 h 607568"/>
                <a:gd name="connsiteX33" fmla="*/ 239499 w 479068"/>
                <a:gd name="connsiteY33" fmla="*/ 476047 h 607568"/>
                <a:gd name="connsiteX34" fmla="*/ 409448 w 479068"/>
                <a:gd name="connsiteY34" fmla="*/ 413937 h 607568"/>
                <a:gd name="connsiteX35" fmla="*/ 479068 w 479068"/>
                <a:gd name="connsiteY35" fmla="*/ 515202 h 607568"/>
                <a:gd name="connsiteX36" fmla="*/ 479068 w 479068"/>
                <a:gd name="connsiteY36" fmla="*/ 586855 h 607568"/>
                <a:gd name="connsiteX37" fmla="*/ 458320 w 479068"/>
                <a:gd name="connsiteY37" fmla="*/ 607568 h 607568"/>
                <a:gd name="connsiteX38" fmla="*/ 284962 w 479068"/>
                <a:gd name="connsiteY38" fmla="*/ 607568 h 607568"/>
                <a:gd name="connsiteX39" fmla="*/ 263138 w 479068"/>
                <a:gd name="connsiteY39" fmla="*/ 529625 h 607568"/>
                <a:gd name="connsiteX40" fmla="*/ 273281 w 479068"/>
                <a:gd name="connsiteY40" fmla="*/ 518271 h 607568"/>
                <a:gd name="connsiteX41" fmla="*/ 282656 w 479068"/>
                <a:gd name="connsiteY41" fmla="*/ 528090 h 607568"/>
                <a:gd name="connsiteX42" fmla="*/ 303711 w 479068"/>
                <a:gd name="connsiteY42" fmla="*/ 537143 h 607568"/>
                <a:gd name="connsiteX43" fmla="*/ 304941 w 479068"/>
                <a:gd name="connsiteY43" fmla="*/ 537143 h 607568"/>
                <a:gd name="connsiteX44" fmla="*/ 326457 w 479068"/>
                <a:gd name="connsiteY44" fmla="*/ 526249 h 607568"/>
                <a:gd name="connsiteX45" fmla="*/ 403147 w 479068"/>
                <a:gd name="connsiteY45" fmla="*/ 430508 h 607568"/>
                <a:gd name="connsiteX46" fmla="*/ 409448 w 479068"/>
                <a:gd name="connsiteY46" fmla="*/ 413937 h 607568"/>
                <a:gd name="connsiteX47" fmla="*/ 69597 w 479068"/>
                <a:gd name="connsiteY47" fmla="*/ 413937 h 607568"/>
                <a:gd name="connsiteX48" fmla="*/ 75896 w 479068"/>
                <a:gd name="connsiteY48" fmla="*/ 430508 h 607568"/>
                <a:gd name="connsiteX49" fmla="*/ 152561 w 479068"/>
                <a:gd name="connsiteY49" fmla="*/ 526249 h 607568"/>
                <a:gd name="connsiteX50" fmla="*/ 174070 w 479068"/>
                <a:gd name="connsiteY50" fmla="*/ 537143 h 607568"/>
                <a:gd name="connsiteX51" fmla="*/ 175299 w 479068"/>
                <a:gd name="connsiteY51" fmla="*/ 537143 h 607568"/>
                <a:gd name="connsiteX52" fmla="*/ 196347 w 479068"/>
                <a:gd name="connsiteY52" fmla="*/ 528090 h 607568"/>
                <a:gd name="connsiteX53" fmla="*/ 205719 w 479068"/>
                <a:gd name="connsiteY53" fmla="*/ 518271 h 607568"/>
                <a:gd name="connsiteX54" fmla="*/ 215859 w 479068"/>
                <a:gd name="connsiteY54" fmla="*/ 529625 h 607568"/>
                <a:gd name="connsiteX55" fmla="*/ 194043 w 479068"/>
                <a:gd name="connsiteY55" fmla="*/ 607568 h 607568"/>
                <a:gd name="connsiteX56" fmla="*/ 20741 w 479068"/>
                <a:gd name="connsiteY56" fmla="*/ 607568 h 607568"/>
                <a:gd name="connsiteX57" fmla="*/ 0 w 479068"/>
                <a:gd name="connsiteY57" fmla="*/ 586855 h 607568"/>
                <a:gd name="connsiteX58" fmla="*/ 0 w 479068"/>
                <a:gd name="connsiteY58" fmla="*/ 515202 h 607568"/>
                <a:gd name="connsiteX59" fmla="*/ 69597 w 479068"/>
                <a:gd name="connsiteY59" fmla="*/ 413937 h 607568"/>
                <a:gd name="connsiteX60" fmla="*/ 211543 w 479068"/>
                <a:gd name="connsiteY60" fmla="*/ 399195 h 607568"/>
                <a:gd name="connsiteX61" fmla="*/ 239498 w 479068"/>
                <a:gd name="connsiteY61" fmla="*/ 404259 h 607568"/>
                <a:gd name="connsiteX62" fmla="*/ 267454 w 479068"/>
                <a:gd name="connsiteY62" fmla="*/ 399349 h 607568"/>
                <a:gd name="connsiteX63" fmla="*/ 270372 w 479068"/>
                <a:gd name="connsiteY63" fmla="*/ 404106 h 607568"/>
                <a:gd name="connsiteX64" fmla="*/ 248407 w 479068"/>
                <a:gd name="connsiteY64" fmla="*/ 425282 h 607568"/>
                <a:gd name="connsiteX65" fmla="*/ 230590 w 479068"/>
                <a:gd name="connsiteY65" fmla="*/ 425282 h 607568"/>
                <a:gd name="connsiteX66" fmla="*/ 208625 w 479068"/>
                <a:gd name="connsiteY66" fmla="*/ 404106 h 607568"/>
                <a:gd name="connsiteX67" fmla="*/ 211543 w 479068"/>
                <a:gd name="connsiteY67" fmla="*/ 399195 h 607568"/>
                <a:gd name="connsiteX68" fmla="*/ 320330 w 479068"/>
                <a:gd name="connsiteY68" fmla="*/ 392273 h 607568"/>
                <a:gd name="connsiteX69" fmla="*/ 321406 w 479068"/>
                <a:gd name="connsiteY69" fmla="*/ 392426 h 607568"/>
                <a:gd name="connsiteX70" fmla="*/ 381636 w 479068"/>
                <a:gd name="connsiteY70" fmla="*/ 408380 h 607568"/>
                <a:gd name="connsiteX71" fmla="*/ 384402 w 479068"/>
                <a:gd name="connsiteY71" fmla="*/ 411142 h 607568"/>
                <a:gd name="connsiteX72" fmla="*/ 383787 w 479068"/>
                <a:gd name="connsiteY72" fmla="*/ 414977 h 607568"/>
                <a:gd name="connsiteX73" fmla="*/ 306963 w 479068"/>
                <a:gd name="connsiteY73" fmla="*/ 510700 h 607568"/>
                <a:gd name="connsiteX74" fmla="*/ 303890 w 479068"/>
                <a:gd name="connsiteY74" fmla="*/ 512234 h 607568"/>
                <a:gd name="connsiteX75" fmla="*/ 303736 w 479068"/>
                <a:gd name="connsiteY75" fmla="*/ 512234 h 607568"/>
                <a:gd name="connsiteX76" fmla="*/ 300817 w 479068"/>
                <a:gd name="connsiteY76" fmla="*/ 511007 h 607568"/>
                <a:gd name="connsiteX77" fmla="*/ 253031 w 479068"/>
                <a:gd name="connsiteY77" fmla="*/ 460844 h 607568"/>
                <a:gd name="connsiteX78" fmla="*/ 253185 w 479068"/>
                <a:gd name="connsiteY78" fmla="*/ 455015 h 607568"/>
                <a:gd name="connsiteX79" fmla="*/ 317564 w 479068"/>
                <a:gd name="connsiteY79" fmla="*/ 393347 h 607568"/>
                <a:gd name="connsiteX80" fmla="*/ 320330 w 479068"/>
                <a:gd name="connsiteY80" fmla="*/ 392273 h 607568"/>
                <a:gd name="connsiteX81" fmla="*/ 158667 w 479068"/>
                <a:gd name="connsiteY81" fmla="*/ 392273 h 607568"/>
                <a:gd name="connsiteX82" fmla="*/ 161433 w 479068"/>
                <a:gd name="connsiteY82" fmla="*/ 393347 h 607568"/>
                <a:gd name="connsiteX83" fmla="*/ 225812 w 479068"/>
                <a:gd name="connsiteY83" fmla="*/ 455015 h 607568"/>
                <a:gd name="connsiteX84" fmla="*/ 225966 w 479068"/>
                <a:gd name="connsiteY84" fmla="*/ 460844 h 607568"/>
                <a:gd name="connsiteX85" fmla="*/ 178180 w 479068"/>
                <a:gd name="connsiteY85" fmla="*/ 511007 h 607568"/>
                <a:gd name="connsiteX86" fmla="*/ 175261 w 479068"/>
                <a:gd name="connsiteY86" fmla="*/ 512234 h 607568"/>
                <a:gd name="connsiteX87" fmla="*/ 175107 w 479068"/>
                <a:gd name="connsiteY87" fmla="*/ 512234 h 607568"/>
                <a:gd name="connsiteX88" fmla="*/ 172034 w 479068"/>
                <a:gd name="connsiteY88" fmla="*/ 510700 h 607568"/>
                <a:gd name="connsiteX89" fmla="*/ 95210 w 479068"/>
                <a:gd name="connsiteY89" fmla="*/ 414977 h 607568"/>
                <a:gd name="connsiteX90" fmla="*/ 94595 w 479068"/>
                <a:gd name="connsiteY90" fmla="*/ 411142 h 607568"/>
                <a:gd name="connsiteX91" fmla="*/ 97361 w 479068"/>
                <a:gd name="connsiteY91" fmla="*/ 408380 h 607568"/>
                <a:gd name="connsiteX92" fmla="*/ 157591 w 479068"/>
                <a:gd name="connsiteY92" fmla="*/ 392426 h 607568"/>
                <a:gd name="connsiteX93" fmla="*/ 158667 w 479068"/>
                <a:gd name="connsiteY93" fmla="*/ 392273 h 607568"/>
                <a:gd name="connsiteX94" fmla="*/ 112429 w 479068"/>
                <a:gd name="connsiteY94" fmla="*/ 228420 h 607568"/>
                <a:gd name="connsiteX95" fmla="*/ 239498 w 479068"/>
                <a:gd name="connsiteY95" fmla="*/ 266321 h 607568"/>
                <a:gd name="connsiteX96" fmla="*/ 366568 w 479068"/>
                <a:gd name="connsiteY96" fmla="*/ 228420 h 607568"/>
                <a:gd name="connsiteX97" fmla="*/ 367644 w 479068"/>
                <a:gd name="connsiteY97" fmla="*/ 257728 h 607568"/>
                <a:gd name="connsiteX98" fmla="*/ 334455 w 479068"/>
                <a:gd name="connsiteY98" fmla="*/ 291026 h 607568"/>
                <a:gd name="connsiteX99" fmla="*/ 329538 w 479068"/>
                <a:gd name="connsiteY99" fmla="*/ 290412 h 607568"/>
                <a:gd name="connsiteX100" fmla="*/ 239498 w 479068"/>
                <a:gd name="connsiteY100" fmla="*/ 375267 h 607568"/>
                <a:gd name="connsiteX101" fmla="*/ 149459 w 479068"/>
                <a:gd name="connsiteY101" fmla="*/ 290412 h 607568"/>
                <a:gd name="connsiteX102" fmla="*/ 144542 w 479068"/>
                <a:gd name="connsiteY102" fmla="*/ 291026 h 607568"/>
                <a:gd name="connsiteX103" fmla="*/ 111353 w 479068"/>
                <a:gd name="connsiteY103" fmla="*/ 257728 h 607568"/>
                <a:gd name="connsiteX104" fmla="*/ 112429 w 479068"/>
                <a:gd name="connsiteY104" fmla="*/ 228420 h 607568"/>
                <a:gd name="connsiteX105" fmla="*/ 106130 w 479068"/>
                <a:gd name="connsiteY105" fmla="*/ 168934 h 607568"/>
                <a:gd name="connsiteX106" fmla="*/ 372867 w 479068"/>
                <a:gd name="connsiteY106" fmla="*/ 168934 h 607568"/>
                <a:gd name="connsiteX107" fmla="*/ 239498 w 479068"/>
                <a:gd name="connsiteY107" fmla="*/ 237312 h 607568"/>
                <a:gd name="connsiteX108" fmla="*/ 106130 w 479068"/>
                <a:gd name="connsiteY108" fmla="*/ 168934 h 607568"/>
                <a:gd name="connsiteX109" fmla="*/ 239534 w 479068"/>
                <a:gd name="connsiteY109" fmla="*/ 54016 h 607568"/>
                <a:gd name="connsiteX110" fmla="*/ 221096 w 479068"/>
                <a:gd name="connsiteY110" fmla="*/ 72431 h 607568"/>
                <a:gd name="connsiteX111" fmla="*/ 239534 w 479068"/>
                <a:gd name="connsiteY111" fmla="*/ 90845 h 607568"/>
                <a:gd name="connsiteX112" fmla="*/ 257971 w 479068"/>
                <a:gd name="connsiteY112" fmla="*/ 72431 h 607568"/>
                <a:gd name="connsiteX113" fmla="*/ 239534 w 479068"/>
                <a:gd name="connsiteY113" fmla="*/ 54016 h 607568"/>
                <a:gd name="connsiteX114" fmla="*/ 198818 w 479068"/>
                <a:gd name="connsiteY114" fmla="*/ 0 h 607568"/>
                <a:gd name="connsiteX115" fmla="*/ 280249 w 479068"/>
                <a:gd name="connsiteY115" fmla="*/ 0 h 607568"/>
                <a:gd name="connsiteX116" fmla="*/ 298072 w 479068"/>
                <a:gd name="connsiteY116" fmla="*/ 10128 h 607568"/>
                <a:gd name="connsiteX117" fmla="*/ 385341 w 479068"/>
                <a:gd name="connsiteY117" fmla="*/ 61382 h 607568"/>
                <a:gd name="connsiteX118" fmla="*/ 412843 w 479068"/>
                <a:gd name="connsiteY118" fmla="*/ 90231 h 607568"/>
                <a:gd name="connsiteX119" fmla="*/ 405468 w 479068"/>
                <a:gd name="connsiteY119" fmla="*/ 128288 h 607568"/>
                <a:gd name="connsiteX120" fmla="*/ 73599 w 479068"/>
                <a:gd name="connsiteY120" fmla="*/ 128288 h 607568"/>
                <a:gd name="connsiteX121" fmla="*/ 66224 w 479068"/>
                <a:gd name="connsiteY121" fmla="*/ 90231 h 607568"/>
                <a:gd name="connsiteX122" fmla="*/ 93880 w 479068"/>
                <a:gd name="connsiteY122" fmla="*/ 61382 h 607568"/>
                <a:gd name="connsiteX123" fmla="*/ 180995 w 479068"/>
                <a:gd name="connsiteY123" fmla="*/ 10128 h 607568"/>
                <a:gd name="connsiteX124" fmla="*/ 198818 w 479068"/>
                <a:gd name="connsiteY124" fmla="*/ 0 h 60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79068" h="607568">
                  <a:moveTo>
                    <a:pt x="239498" y="552598"/>
                  </a:moveTo>
                  <a:lnTo>
                    <a:pt x="254881" y="607568"/>
                  </a:lnTo>
                  <a:lnTo>
                    <a:pt x="224115" y="607568"/>
                  </a:lnTo>
                  <a:close/>
                  <a:moveTo>
                    <a:pt x="401610" y="499399"/>
                  </a:moveTo>
                  <a:lnTo>
                    <a:pt x="398075" y="505843"/>
                  </a:lnTo>
                  <a:cubicBezTo>
                    <a:pt x="396077" y="509525"/>
                    <a:pt x="391159" y="513054"/>
                    <a:pt x="387163" y="513821"/>
                  </a:cubicBezTo>
                  <a:lnTo>
                    <a:pt x="380094" y="515355"/>
                  </a:lnTo>
                  <a:cubicBezTo>
                    <a:pt x="376098" y="516123"/>
                    <a:pt x="375176" y="519191"/>
                    <a:pt x="377942" y="522260"/>
                  </a:cubicBezTo>
                  <a:lnTo>
                    <a:pt x="382860" y="527630"/>
                  </a:lnTo>
                  <a:cubicBezTo>
                    <a:pt x="385473" y="530699"/>
                    <a:pt x="387317" y="536376"/>
                    <a:pt x="386856" y="540518"/>
                  </a:cubicBezTo>
                  <a:lnTo>
                    <a:pt x="386087" y="547883"/>
                  </a:lnTo>
                  <a:cubicBezTo>
                    <a:pt x="385626" y="551872"/>
                    <a:pt x="388239" y="553713"/>
                    <a:pt x="391928" y="552026"/>
                  </a:cubicBezTo>
                  <a:lnTo>
                    <a:pt x="398536" y="549110"/>
                  </a:lnTo>
                  <a:cubicBezTo>
                    <a:pt x="402225" y="547269"/>
                    <a:pt x="408218" y="547269"/>
                    <a:pt x="411907" y="549110"/>
                  </a:cubicBezTo>
                  <a:lnTo>
                    <a:pt x="418362" y="552026"/>
                  </a:lnTo>
                  <a:cubicBezTo>
                    <a:pt x="422204" y="553713"/>
                    <a:pt x="424817" y="551872"/>
                    <a:pt x="424355" y="547883"/>
                  </a:cubicBezTo>
                  <a:lnTo>
                    <a:pt x="423433" y="540518"/>
                  </a:lnTo>
                  <a:cubicBezTo>
                    <a:pt x="422972" y="536376"/>
                    <a:pt x="424817" y="530699"/>
                    <a:pt x="427583" y="527630"/>
                  </a:cubicBezTo>
                  <a:lnTo>
                    <a:pt x="432501" y="522260"/>
                  </a:lnTo>
                  <a:cubicBezTo>
                    <a:pt x="435267" y="519191"/>
                    <a:pt x="434191" y="516123"/>
                    <a:pt x="430196" y="515355"/>
                  </a:cubicBezTo>
                  <a:lnTo>
                    <a:pt x="423280" y="513821"/>
                  </a:lnTo>
                  <a:cubicBezTo>
                    <a:pt x="419284" y="513054"/>
                    <a:pt x="414366" y="509525"/>
                    <a:pt x="412368" y="505843"/>
                  </a:cubicBezTo>
                  <a:lnTo>
                    <a:pt x="408833" y="499399"/>
                  </a:lnTo>
                  <a:cubicBezTo>
                    <a:pt x="406835" y="495870"/>
                    <a:pt x="403608" y="495870"/>
                    <a:pt x="401610" y="499399"/>
                  </a:cubicBezTo>
                  <a:close/>
                  <a:moveTo>
                    <a:pt x="239499" y="476047"/>
                  </a:moveTo>
                  <a:cubicBezTo>
                    <a:pt x="244990" y="476047"/>
                    <a:pt x="250481" y="477543"/>
                    <a:pt x="254704" y="480534"/>
                  </a:cubicBezTo>
                  <a:lnTo>
                    <a:pt x="258543" y="483448"/>
                  </a:lnTo>
                  <a:cubicBezTo>
                    <a:pt x="266837" y="489430"/>
                    <a:pt x="268219" y="500473"/>
                    <a:pt x="261308" y="508295"/>
                  </a:cubicBezTo>
                  <a:lnTo>
                    <a:pt x="251786" y="519031"/>
                  </a:lnTo>
                  <a:cubicBezTo>
                    <a:pt x="245028" y="526700"/>
                    <a:pt x="233970" y="526700"/>
                    <a:pt x="227212" y="519031"/>
                  </a:cubicBezTo>
                  <a:lnTo>
                    <a:pt x="217690" y="508295"/>
                  </a:lnTo>
                  <a:cubicBezTo>
                    <a:pt x="210779" y="500473"/>
                    <a:pt x="212161" y="489430"/>
                    <a:pt x="220455" y="483448"/>
                  </a:cubicBezTo>
                  <a:lnTo>
                    <a:pt x="224294" y="480534"/>
                  </a:lnTo>
                  <a:cubicBezTo>
                    <a:pt x="228518" y="477543"/>
                    <a:pt x="234008" y="476047"/>
                    <a:pt x="239499" y="476047"/>
                  </a:cubicBezTo>
                  <a:close/>
                  <a:moveTo>
                    <a:pt x="409448" y="413937"/>
                  </a:moveTo>
                  <a:cubicBezTo>
                    <a:pt x="455093" y="435571"/>
                    <a:pt x="479068" y="470400"/>
                    <a:pt x="479068" y="515202"/>
                  </a:cubicBezTo>
                  <a:lnTo>
                    <a:pt x="479068" y="586855"/>
                  </a:lnTo>
                  <a:cubicBezTo>
                    <a:pt x="479068" y="598362"/>
                    <a:pt x="469693" y="607568"/>
                    <a:pt x="458320" y="607568"/>
                  </a:cubicBezTo>
                  <a:lnTo>
                    <a:pt x="284962" y="607568"/>
                  </a:lnTo>
                  <a:lnTo>
                    <a:pt x="263138" y="529625"/>
                  </a:lnTo>
                  <a:lnTo>
                    <a:pt x="273281" y="518271"/>
                  </a:lnTo>
                  <a:lnTo>
                    <a:pt x="282656" y="528090"/>
                  </a:lnTo>
                  <a:cubicBezTo>
                    <a:pt x="288189" y="533921"/>
                    <a:pt x="295873" y="537143"/>
                    <a:pt x="303711" y="537143"/>
                  </a:cubicBezTo>
                  <a:cubicBezTo>
                    <a:pt x="304172" y="537143"/>
                    <a:pt x="304633" y="537143"/>
                    <a:pt x="304941" y="537143"/>
                  </a:cubicBezTo>
                  <a:cubicBezTo>
                    <a:pt x="313394" y="536836"/>
                    <a:pt x="321232" y="532847"/>
                    <a:pt x="326457" y="526249"/>
                  </a:cubicBezTo>
                  <a:lnTo>
                    <a:pt x="403147" y="430508"/>
                  </a:lnTo>
                  <a:cubicBezTo>
                    <a:pt x="406989" y="425751"/>
                    <a:pt x="409140" y="419921"/>
                    <a:pt x="409448" y="413937"/>
                  </a:cubicBezTo>
                  <a:close/>
                  <a:moveTo>
                    <a:pt x="69597" y="413937"/>
                  </a:moveTo>
                  <a:cubicBezTo>
                    <a:pt x="69905" y="419921"/>
                    <a:pt x="72055" y="425751"/>
                    <a:pt x="75896" y="430508"/>
                  </a:cubicBezTo>
                  <a:lnTo>
                    <a:pt x="152561" y="526249"/>
                  </a:lnTo>
                  <a:cubicBezTo>
                    <a:pt x="157784" y="532847"/>
                    <a:pt x="165620" y="536836"/>
                    <a:pt x="174070" y="537143"/>
                  </a:cubicBezTo>
                  <a:cubicBezTo>
                    <a:pt x="174377" y="537143"/>
                    <a:pt x="174838" y="537143"/>
                    <a:pt x="175299" y="537143"/>
                  </a:cubicBezTo>
                  <a:cubicBezTo>
                    <a:pt x="183134" y="537143"/>
                    <a:pt x="190816" y="533921"/>
                    <a:pt x="196347" y="528090"/>
                  </a:cubicBezTo>
                  <a:lnTo>
                    <a:pt x="205719" y="518271"/>
                  </a:lnTo>
                  <a:lnTo>
                    <a:pt x="215859" y="529625"/>
                  </a:lnTo>
                  <a:lnTo>
                    <a:pt x="194043" y="607568"/>
                  </a:lnTo>
                  <a:lnTo>
                    <a:pt x="20741" y="607568"/>
                  </a:lnTo>
                  <a:cubicBezTo>
                    <a:pt x="9372" y="607568"/>
                    <a:pt x="0" y="598362"/>
                    <a:pt x="0" y="586855"/>
                  </a:cubicBezTo>
                  <a:lnTo>
                    <a:pt x="0" y="515202"/>
                  </a:lnTo>
                  <a:cubicBezTo>
                    <a:pt x="0" y="470400"/>
                    <a:pt x="23967" y="435571"/>
                    <a:pt x="69597" y="413937"/>
                  </a:cubicBezTo>
                  <a:close/>
                  <a:moveTo>
                    <a:pt x="211543" y="399195"/>
                  </a:moveTo>
                  <a:cubicBezTo>
                    <a:pt x="211543" y="399195"/>
                    <a:pt x="227518" y="404259"/>
                    <a:pt x="239498" y="404259"/>
                  </a:cubicBezTo>
                  <a:cubicBezTo>
                    <a:pt x="251479" y="404259"/>
                    <a:pt x="267454" y="399349"/>
                    <a:pt x="267454" y="399349"/>
                  </a:cubicBezTo>
                  <a:cubicBezTo>
                    <a:pt x="273905" y="397354"/>
                    <a:pt x="275134" y="399502"/>
                    <a:pt x="270372" y="404106"/>
                  </a:cubicBezTo>
                  <a:lnTo>
                    <a:pt x="248407" y="425282"/>
                  </a:lnTo>
                  <a:cubicBezTo>
                    <a:pt x="243492" y="429885"/>
                    <a:pt x="235505" y="429885"/>
                    <a:pt x="230590" y="425282"/>
                  </a:cubicBezTo>
                  <a:lnTo>
                    <a:pt x="208625" y="404106"/>
                  </a:lnTo>
                  <a:cubicBezTo>
                    <a:pt x="203863" y="399502"/>
                    <a:pt x="205092" y="397354"/>
                    <a:pt x="211543" y="399195"/>
                  </a:cubicBezTo>
                  <a:close/>
                  <a:moveTo>
                    <a:pt x="320330" y="392273"/>
                  </a:moveTo>
                  <a:cubicBezTo>
                    <a:pt x="320791" y="392273"/>
                    <a:pt x="321098" y="392273"/>
                    <a:pt x="321406" y="392426"/>
                  </a:cubicBezTo>
                  <a:lnTo>
                    <a:pt x="381636" y="408380"/>
                  </a:lnTo>
                  <a:cubicBezTo>
                    <a:pt x="382866" y="408841"/>
                    <a:pt x="383941" y="409761"/>
                    <a:pt x="384402" y="411142"/>
                  </a:cubicBezTo>
                  <a:cubicBezTo>
                    <a:pt x="384863" y="412522"/>
                    <a:pt x="384556" y="413903"/>
                    <a:pt x="383787" y="414977"/>
                  </a:cubicBezTo>
                  <a:lnTo>
                    <a:pt x="306963" y="510700"/>
                  </a:lnTo>
                  <a:cubicBezTo>
                    <a:pt x="306194" y="511620"/>
                    <a:pt x="305119" y="512234"/>
                    <a:pt x="303890" y="512234"/>
                  </a:cubicBezTo>
                  <a:lnTo>
                    <a:pt x="303736" y="512234"/>
                  </a:lnTo>
                  <a:cubicBezTo>
                    <a:pt x="302660" y="512234"/>
                    <a:pt x="301585" y="511774"/>
                    <a:pt x="300817" y="511007"/>
                  </a:cubicBezTo>
                  <a:lnTo>
                    <a:pt x="253031" y="460844"/>
                  </a:lnTo>
                  <a:cubicBezTo>
                    <a:pt x="251495" y="459157"/>
                    <a:pt x="251649" y="456549"/>
                    <a:pt x="253185" y="455015"/>
                  </a:cubicBezTo>
                  <a:lnTo>
                    <a:pt x="317564" y="393347"/>
                  </a:lnTo>
                  <a:cubicBezTo>
                    <a:pt x="318333" y="392580"/>
                    <a:pt x="319255" y="392273"/>
                    <a:pt x="320330" y="392273"/>
                  </a:cubicBezTo>
                  <a:close/>
                  <a:moveTo>
                    <a:pt x="158667" y="392273"/>
                  </a:moveTo>
                  <a:cubicBezTo>
                    <a:pt x="159742" y="392273"/>
                    <a:pt x="160664" y="392580"/>
                    <a:pt x="161433" y="393347"/>
                  </a:cubicBezTo>
                  <a:lnTo>
                    <a:pt x="225812" y="455015"/>
                  </a:lnTo>
                  <a:cubicBezTo>
                    <a:pt x="227348" y="456549"/>
                    <a:pt x="227502" y="459157"/>
                    <a:pt x="225966" y="460844"/>
                  </a:cubicBezTo>
                  <a:lnTo>
                    <a:pt x="178180" y="511007"/>
                  </a:lnTo>
                  <a:cubicBezTo>
                    <a:pt x="177412" y="511774"/>
                    <a:pt x="176337" y="512234"/>
                    <a:pt x="175261" y="512234"/>
                  </a:cubicBezTo>
                  <a:lnTo>
                    <a:pt x="175107" y="512234"/>
                  </a:lnTo>
                  <a:cubicBezTo>
                    <a:pt x="173878" y="512234"/>
                    <a:pt x="172649" y="511620"/>
                    <a:pt x="172034" y="510700"/>
                  </a:cubicBezTo>
                  <a:lnTo>
                    <a:pt x="95210" y="414977"/>
                  </a:lnTo>
                  <a:cubicBezTo>
                    <a:pt x="94441" y="413903"/>
                    <a:pt x="94134" y="412522"/>
                    <a:pt x="94595" y="411142"/>
                  </a:cubicBezTo>
                  <a:cubicBezTo>
                    <a:pt x="95056" y="409761"/>
                    <a:pt x="96131" y="408841"/>
                    <a:pt x="97361" y="408380"/>
                  </a:cubicBezTo>
                  <a:lnTo>
                    <a:pt x="157591" y="392426"/>
                  </a:lnTo>
                  <a:cubicBezTo>
                    <a:pt x="157899" y="392273"/>
                    <a:pt x="158206" y="392273"/>
                    <a:pt x="158667" y="392273"/>
                  </a:cubicBezTo>
                  <a:close/>
                  <a:moveTo>
                    <a:pt x="112429" y="228420"/>
                  </a:moveTo>
                  <a:cubicBezTo>
                    <a:pt x="142083" y="251744"/>
                    <a:pt x="187564" y="266321"/>
                    <a:pt x="239498" y="266321"/>
                  </a:cubicBezTo>
                  <a:cubicBezTo>
                    <a:pt x="291433" y="266321"/>
                    <a:pt x="336914" y="251744"/>
                    <a:pt x="366568" y="228420"/>
                  </a:cubicBezTo>
                  <a:cubicBezTo>
                    <a:pt x="369641" y="236706"/>
                    <a:pt x="370256" y="247140"/>
                    <a:pt x="367644" y="257728"/>
                  </a:cubicBezTo>
                  <a:cubicBezTo>
                    <a:pt x="362727" y="277369"/>
                    <a:pt x="348591" y="291026"/>
                    <a:pt x="334455" y="291026"/>
                  </a:cubicBezTo>
                  <a:cubicBezTo>
                    <a:pt x="332765" y="291026"/>
                    <a:pt x="331075" y="290872"/>
                    <a:pt x="329538" y="290412"/>
                  </a:cubicBezTo>
                  <a:cubicBezTo>
                    <a:pt x="313712" y="329694"/>
                    <a:pt x="285287" y="375267"/>
                    <a:pt x="239498" y="375267"/>
                  </a:cubicBezTo>
                  <a:cubicBezTo>
                    <a:pt x="193710" y="375267"/>
                    <a:pt x="165285" y="329694"/>
                    <a:pt x="149459" y="290412"/>
                  </a:cubicBezTo>
                  <a:cubicBezTo>
                    <a:pt x="147769" y="290872"/>
                    <a:pt x="146232" y="291026"/>
                    <a:pt x="144542" y="291026"/>
                  </a:cubicBezTo>
                  <a:cubicBezTo>
                    <a:pt x="130406" y="291026"/>
                    <a:pt x="116270" y="277369"/>
                    <a:pt x="111353" y="257728"/>
                  </a:cubicBezTo>
                  <a:cubicBezTo>
                    <a:pt x="108741" y="247140"/>
                    <a:pt x="109356" y="236706"/>
                    <a:pt x="112429" y="228420"/>
                  </a:cubicBezTo>
                  <a:close/>
                  <a:moveTo>
                    <a:pt x="106130" y="168934"/>
                  </a:moveTo>
                  <a:lnTo>
                    <a:pt x="372867" y="168934"/>
                  </a:lnTo>
                  <a:cubicBezTo>
                    <a:pt x="367643" y="206496"/>
                    <a:pt x="308795" y="237312"/>
                    <a:pt x="239498" y="237312"/>
                  </a:cubicBezTo>
                  <a:cubicBezTo>
                    <a:pt x="170202" y="237312"/>
                    <a:pt x="111354" y="206496"/>
                    <a:pt x="106130" y="168934"/>
                  </a:cubicBezTo>
                  <a:close/>
                  <a:moveTo>
                    <a:pt x="239534" y="54016"/>
                  </a:moveTo>
                  <a:cubicBezTo>
                    <a:pt x="229393" y="54016"/>
                    <a:pt x="221096" y="62149"/>
                    <a:pt x="221096" y="72431"/>
                  </a:cubicBezTo>
                  <a:cubicBezTo>
                    <a:pt x="221096" y="82559"/>
                    <a:pt x="229393" y="90845"/>
                    <a:pt x="239534" y="90845"/>
                  </a:cubicBezTo>
                  <a:cubicBezTo>
                    <a:pt x="249674" y="90845"/>
                    <a:pt x="257971" y="82559"/>
                    <a:pt x="257971" y="72431"/>
                  </a:cubicBezTo>
                  <a:cubicBezTo>
                    <a:pt x="257971" y="62149"/>
                    <a:pt x="249674" y="54016"/>
                    <a:pt x="239534" y="54016"/>
                  </a:cubicBezTo>
                  <a:close/>
                  <a:moveTo>
                    <a:pt x="198818" y="0"/>
                  </a:moveTo>
                  <a:lnTo>
                    <a:pt x="280249" y="0"/>
                  </a:lnTo>
                  <a:cubicBezTo>
                    <a:pt x="287470" y="0"/>
                    <a:pt x="294230" y="3836"/>
                    <a:pt x="298072" y="10128"/>
                  </a:cubicBezTo>
                  <a:cubicBezTo>
                    <a:pt x="316201" y="40512"/>
                    <a:pt x="338172" y="53556"/>
                    <a:pt x="385341" y="61382"/>
                  </a:cubicBezTo>
                  <a:cubicBezTo>
                    <a:pt x="399015" y="63684"/>
                    <a:pt x="409924" y="75039"/>
                    <a:pt x="412843" y="90231"/>
                  </a:cubicBezTo>
                  <a:cubicBezTo>
                    <a:pt x="414994" y="101127"/>
                    <a:pt x="413304" y="114631"/>
                    <a:pt x="405468" y="128288"/>
                  </a:cubicBezTo>
                  <a:lnTo>
                    <a:pt x="73599" y="128288"/>
                  </a:lnTo>
                  <a:cubicBezTo>
                    <a:pt x="65763" y="114631"/>
                    <a:pt x="64073" y="101127"/>
                    <a:pt x="66224" y="90231"/>
                  </a:cubicBezTo>
                  <a:cubicBezTo>
                    <a:pt x="69143" y="75039"/>
                    <a:pt x="80052" y="63684"/>
                    <a:pt x="93880" y="61382"/>
                  </a:cubicBezTo>
                  <a:cubicBezTo>
                    <a:pt x="140895" y="53556"/>
                    <a:pt x="162866" y="40512"/>
                    <a:pt x="180995" y="10128"/>
                  </a:cubicBezTo>
                  <a:cubicBezTo>
                    <a:pt x="184837" y="3836"/>
                    <a:pt x="191597" y="0"/>
                    <a:pt x="198818" y="0"/>
                  </a:cubicBezTo>
                  <a:close/>
                </a:path>
              </a:pathLst>
            </a:custGeom>
            <a:grp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微软雅黑" panose="020B0503020204020204" pitchFamily="34" charset="-122"/>
                <a:ea typeface="微软雅黑" panose="020B0503020204020204" pitchFamily="34" charset="-122"/>
              </a:endParaRPr>
            </a:p>
          </p:txBody>
        </p:sp>
        <p:sp>
          <p:nvSpPr>
            <p:cNvPr id="28" name="police_30379">
              <a:extLst>
                <a:ext uri="{FF2B5EF4-FFF2-40B4-BE49-F238E27FC236}">
                  <a16:creationId xmlns:a16="http://schemas.microsoft.com/office/drawing/2014/main" id="{C4FB43F4-505C-4DA1-9D0F-ADB8038C81B9}"/>
                </a:ext>
              </a:extLst>
            </p:cNvPr>
            <p:cNvSpPr>
              <a:spLocks noChangeAspect="1"/>
            </p:cNvSpPr>
            <p:nvPr/>
          </p:nvSpPr>
          <p:spPr bwMode="auto">
            <a:xfrm>
              <a:off x="9155798" y="4389316"/>
              <a:ext cx="382223" cy="484749"/>
            </a:xfrm>
            <a:custGeom>
              <a:avLst/>
              <a:gdLst>
                <a:gd name="connsiteX0" fmla="*/ 239498 w 479068"/>
                <a:gd name="connsiteY0" fmla="*/ 552598 h 607568"/>
                <a:gd name="connsiteX1" fmla="*/ 254881 w 479068"/>
                <a:gd name="connsiteY1" fmla="*/ 607568 h 607568"/>
                <a:gd name="connsiteX2" fmla="*/ 224115 w 479068"/>
                <a:gd name="connsiteY2" fmla="*/ 607568 h 607568"/>
                <a:gd name="connsiteX3" fmla="*/ 401610 w 479068"/>
                <a:gd name="connsiteY3" fmla="*/ 499399 h 607568"/>
                <a:gd name="connsiteX4" fmla="*/ 398075 w 479068"/>
                <a:gd name="connsiteY4" fmla="*/ 505843 h 607568"/>
                <a:gd name="connsiteX5" fmla="*/ 387163 w 479068"/>
                <a:gd name="connsiteY5" fmla="*/ 513821 h 607568"/>
                <a:gd name="connsiteX6" fmla="*/ 380094 w 479068"/>
                <a:gd name="connsiteY6" fmla="*/ 515355 h 607568"/>
                <a:gd name="connsiteX7" fmla="*/ 377942 w 479068"/>
                <a:gd name="connsiteY7" fmla="*/ 522260 h 607568"/>
                <a:gd name="connsiteX8" fmla="*/ 382860 w 479068"/>
                <a:gd name="connsiteY8" fmla="*/ 527630 h 607568"/>
                <a:gd name="connsiteX9" fmla="*/ 386856 w 479068"/>
                <a:gd name="connsiteY9" fmla="*/ 540518 h 607568"/>
                <a:gd name="connsiteX10" fmla="*/ 386087 w 479068"/>
                <a:gd name="connsiteY10" fmla="*/ 547883 h 607568"/>
                <a:gd name="connsiteX11" fmla="*/ 391928 w 479068"/>
                <a:gd name="connsiteY11" fmla="*/ 552026 h 607568"/>
                <a:gd name="connsiteX12" fmla="*/ 398536 w 479068"/>
                <a:gd name="connsiteY12" fmla="*/ 549110 h 607568"/>
                <a:gd name="connsiteX13" fmla="*/ 411907 w 479068"/>
                <a:gd name="connsiteY13" fmla="*/ 549110 h 607568"/>
                <a:gd name="connsiteX14" fmla="*/ 418362 w 479068"/>
                <a:gd name="connsiteY14" fmla="*/ 552026 h 607568"/>
                <a:gd name="connsiteX15" fmla="*/ 424355 w 479068"/>
                <a:gd name="connsiteY15" fmla="*/ 547883 h 607568"/>
                <a:gd name="connsiteX16" fmla="*/ 423433 w 479068"/>
                <a:gd name="connsiteY16" fmla="*/ 540518 h 607568"/>
                <a:gd name="connsiteX17" fmla="*/ 427583 w 479068"/>
                <a:gd name="connsiteY17" fmla="*/ 527630 h 607568"/>
                <a:gd name="connsiteX18" fmla="*/ 432501 w 479068"/>
                <a:gd name="connsiteY18" fmla="*/ 522260 h 607568"/>
                <a:gd name="connsiteX19" fmla="*/ 430196 w 479068"/>
                <a:gd name="connsiteY19" fmla="*/ 515355 h 607568"/>
                <a:gd name="connsiteX20" fmla="*/ 423280 w 479068"/>
                <a:gd name="connsiteY20" fmla="*/ 513821 h 607568"/>
                <a:gd name="connsiteX21" fmla="*/ 412368 w 479068"/>
                <a:gd name="connsiteY21" fmla="*/ 505843 h 607568"/>
                <a:gd name="connsiteX22" fmla="*/ 408833 w 479068"/>
                <a:gd name="connsiteY22" fmla="*/ 499399 h 607568"/>
                <a:gd name="connsiteX23" fmla="*/ 401610 w 479068"/>
                <a:gd name="connsiteY23" fmla="*/ 499399 h 607568"/>
                <a:gd name="connsiteX24" fmla="*/ 239499 w 479068"/>
                <a:gd name="connsiteY24" fmla="*/ 476047 h 607568"/>
                <a:gd name="connsiteX25" fmla="*/ 254704 w 479068"/>
                <a:gd name="connsiteY25" fmla="*/ 480534 h 607568"/>
                <a:gd name="connsiteX26" fmla="*/ 258543 w 479068"/>
                <a:gd name="connsiteY26" fmla="*/ 483448 h 607568"/>
                <a:gd name="connsiteX27" fmla="*/ 261308 w 479068"/>
                <a:gd name="connsiteY27" fmla="*/ 508295 h 607568"/>
                <a:gd name="connsiteX28" fmla="*/ 251786 w 479068"/>
                <a:gd name="connsiteY28" fmla="*/ 519031 h 607568"/>
                <a:gd name="connsiteX29" fmla="*/ 227212 w 479068"/>
                <a:gd name="connsiteY29" fmla="*/ 519031 h 607568"/>
                <a:gd name="connsiteX30" fmla="*/ 217690 w 479068"/>
                <a:gd name="connsiteY30" fmla="*/ 508295 h 607568"/>
                <a:gd name="connsiteX31" fmla="*/ 220455 w 479068"/>
                <a:gd name="connsiteY31" fmla="*/ 483448 h 607568"/>
                <a:gd name="connsiteX32" fmla="*/ 224294 w 479068"/>
                <a:gd name="connsiteY32" fmla="*/ 480534 h 607568"/>
                <a:gd name="connsiteX33" fmla="*/ 239499 w 479068"/>
                <a:gd name="connsiteY33" fmla="*/ 476047 h 607568"/>
                <a:gd name="connsiteX34" fmla="*/ 409448 w 479068"/>
                <a:gd name="connsiteY34" fmla="*/ 413937 h 607568"/>
                <a:gd name="connsiteX35" fmla="*/ 479068 w 479068"/>
                <a:gd name="connsiteY35" fmla="*/ 515202 h 607568"/>
                <a:gd name="connsiteX36" fmla="*/ 479068 w 479068"/>
                <a:gd name="connsiteY36" fmla="*/ 586855 h 607568"/>
                <a:gd name="connsiteX37" fmla="*/ 458320 w 479068"/>
                <a:gd name="connsiteY37" fmla="*/ 607568 h 607568"/>
                <a:gd name="connsiteX38" fmla="*/ 284962 w 479068"/>
                <a:gd name="connsiteY38" fmla="*/ 607568 h 607568"/>
                <a:gd name="connsiteX39" fmla="*/ 263138 w 479068"/>
                <a:gd name="connsiteY39" fmla="*/ 529625 h 607568"/>
                <a:gd name="connsiteX40" fmla="*/ 273281 w 479068"/>
                <a:gd name="connsiteY40" fmla="*/ 518271 h 607568"/>
                <a:gd name="connsiteX41" fmla="*/ 282656 w 479068"/>
                <a:gd name="connsiteY41" fmla="*/ 528090 h 607568"/>
                <a:gd name="connsiteX42" fmla="*/ 303711 w 479068"/>
                <a:gd name="connsiteY42" fmla="*/ 537143 h 607568"/>
                <a:gd name="connsiteX43" fmla="*/ 304941 w 479068"/>
                <a:gd name="connsiteY43" fmla="*/ 537143 h 607568"/>
                <a:gd name="connsiteX44" fmla="*/ 326457 w 479068"/>
                <a:gd name="connsiteY44" fmla="*/ 526249 h 607568"/>
                <a:gd name="connsiteX45" fmla="*/ 403147 w 479068"/>
                <a:gd name="connsiteY45" fmla="*/ 430508 h 607568"/>
                <a:gd name="connsiteX46" fmla="*/ 409448 w 479068"/>
                <a:gd name="connsiteY46" fmla="*/ 413937 h 607568"/>
                <a:gd name="connsiteX47" fmla="*/ 69597 w 479068"/>
                <a:gd name="connsiteY47" fmla="*/ 413937 h 607568"/>
                <a:gd name="connsiteX48" fmla="*/ 75896 w 479068"/>
                <a:gd name="connsiteY48" fmla="*/ 430508 h 607568"/>
                <a:gd name="connsiteX49" fmla="*/ 152561 w 479068"/>
                <a:gd name="connsiteY49" fmla="*/ 526249 h 607568"/>
                <a:gd name="connsiteX50" fmla="*/ 174070 w 479068"/>
                <a:gd name="connsiteY50" fmla="*/ 537143 h 607568"/>
                <a:gd name="connsiteX51" fmla="*/ 175299 w 479068"/>
                <a:gd name="connsiteY51" fmla="*/ 537143 h 607568"/>
                <a:gd name="connsiteX52" fmla="*/ 196347 w 479068"/>
                <a:gd name="connsiteY52" fmla="*/ 528090 h 607568"/>
                <a:gd name="connsiteX53" fmla="*/ 205719 w 479068"/>
                <a:gd name="connsiteY53" fmla="*/ 518271 h 607568"/>
                <a:gd name="connsiteX54" fmla="*/ 215859 w 479068"/>
                <a:gd name="connsiteY54" fmla="*/ 529625 h 607568"/>
                <a:gd name="connsiteX55" fmla="*/ 194043 w 479068"/>
                <a:gd name="connsiteY55" fmla="*/ 607568 h 607568"/>
                <a:gd name="connsiteX56" fmla="*/ 20741 w 479068"/>
                <a:gd name="connsiteY56" fmla="*/ 607568 h 607568"/>
                <a:gd name="connsiteX57" fmla="*/ 0 w 479068"/>
                <a:gd name="connsiteY57" fmla="*/ 586855 h 607568"/>
                <a:gd name="connsiteX58" fmla="*/ 0 w 479068"/>
                <a:gd name="connsiteY58" fmla="*/ 515202 h 607568"/>
                <a:gd name="connsiteX59" fmla="*/ 69597 w 479068"/>
                <a:gd name="connsiteY59" fmla="*/ 413937 h 607568"/>
                <a:gd name="connsiteX60" fmla="*/ 211543 w 479068"/>
                <a:gd name="connsiteY60" fmla="*/ 399195 h 607568"/>
                <a:gd name="connsiteX61" fmla="*/ 239498 w 479068"/>
                <a:gd name="connsiteY61" fmla="*/ 404259 h 607568"/>
                <a:gd name="connsiteX62" fmla="*/ 267454 w 479068"/>
                <a:gd name="connsiteY62" fmla="*/ 399349 h 607568"/>
                <a:gd name="connsiteX63" fmla="*/ 270372 w 479068"/>
                <a:gd name="connsiteY63" fmla="*/ 404106 h 607568"/>
                <a:gd name="connsiteX64" fmla="*/ 248407 w 479068"/>
                <a:gd name="connsiteY64" fmla="*/ 425282 h 607568"/>
                <a:gd name="connsiteX65" fmla="*/ 230590 w 479068"/>
                <a:gd name="connsiteY65" fmla="*/ 425282 h 607568"/>
                <a:gd name="connsiteX66" fmla="*/ 208625 w 479068"/>
                <a:gd name="connsiteY66" fmla="*/ 404106 h 607568"/>
                <a:gd name="connsiteX67" fmla="*/ 211543 w 479068"/>
                <a:gd name="connsiteY67" fmla="*/ 399195 h 607568"/>
                <a:gd name="connsiteX68" fmla="*/ 320330 w 479068"/>
                <a:gd name="connsiteY68" fmla="*/ 392273 h 607568"/>
                <a:gd name="connsiteX69" fmla="*/ 321406 w 479068"/>
                <a:gd name="connsiteY69" fmla="*/ 392426 h 607568"/>
                <a:gd name="connsiteX70" fmla="*/ 381636 w 479068"/>
                <a:gd name="connsiteY70" fmla="*/ 408380 h 607568"/>
                <a:gd name="connsiteX71" fmla="*/ 384402 w 479068"/>
                <a:gd name="connsiteY71" fmla="*/ 411142 h 607568"/>
                <a:gd name="connsiteX72" fmla="*/ 383787 w 479068"/>
                <a:gd name="connsiteY72" fmla="*/ 414977 h 607568"/>
                <a:gd name="connsiteX73" fmla="*/ 306963 w 479068"/>
                <a:gd name="connsiteY73" fmla="*/ 510700 h 607568"/>
                <a:gd name="connsiteX74" fmla="*/ 303890 w 479068"/>
                <a:gd name="connsiteY74" fmla="*/ 512234 h 607568"/>
                <a:gd name="connsiteX75" fmla="*/ 303736 w 479068"/>
                <a:gd name="connsiteY75" fmla="*/ 512234 h 607568"/>
                <a:gd name="connsiteX76" fmla="*/ 300817 w 479068"/>
                <a:gd name="connsiteY76" fmla="*/ 511007 h 607568"/>
                <a:gd name="connsiteX77" fmla="*/ 253031 w 479068"/>
                <a:gd name="connsiteY77" fmla="*/ 460844 h 607568"/>
                <a:gd name="connsiteX78" fmla="*/ 253185 w 479068"/>
                <a:gd name="connsiteY78" fmla="*/ 455015 h 607568"/>
                <a:gd name="connsiteX79" fmla="*/ 317564 w 479068"/>
                <a:gd name="connsiteY79" fmla="*/ 393347 h 607568"/>
                <a:gd name="connsiteX80" fmla="*/ 320330 w 479068"/>
                <a:gd name="connsiteY80" fmla="*/ 392273 h 607568"/>
                <a:gd name="connsiteX81" fmla="*/ 158667 w 479068"/>
                <a:gd name="connsiteY81" fmla="*/ 392273 h 607568"/>
                <a:gd name="connsiteX82" fmla="*/ 161433 w 479068"/>
                <a:gd name="connsiteY82" fmla="*/ 393347 h 607568"/>
                <a:gd name="connsiteX83" fmla="*/ 225812 w 479068"/>
                <a:gd name="connsiteY83" fmla="*/ 455015 h 607568"/>
                <a:gd name="connsiteX84" fmla="*/ 225966 w 479068"/>
                <a:gd name="connsiteY84" fmla="*/ 460844 h 607568"/>
                <a:gd name="connsiteX85" fmla="*/ 178180 w 479068"/>
                <a:gd name="connsiteY85" fmla="*/ 511007 h 607568"/>
                <a:gd name="connsiteX86" fmla="*/ 175261 w 479068"/>
                <a:gd name="connsiteY86" fmla="*/ 512234 h 607568"/>
                <a:gd name="connsiteX87" fmla="*/ 175107 w 479068"/>
                <a:gd name="connsiteY87" fmla="*/ 512234 h 607568"/>
                <a:gd name="connsiteX88" fmla="*/ 172034 w 479068"/>
                <a:gd name="connsiteY88" fmla="*/ 510700 h 607568"/>
                <a:gd name="connsiteX89" fmla="*/ 95210 w 479068"/>
                <a:gd name="connsiteY89" fmla="*/ 414977 h 607568"/>
                <a:gd name="connsiteX90" fmla="*/ 94595 w 479068"/>
                <a:gd name="connsiteY90" fmla="*/ 411142 h 607568"/>
                <a:gd name="connsiteX91" fmla="*/ 97361 w 479068"/>
                <a:gd name="connsiteY91" fmla="*/ 408380 h 607568"/>
                <a:gd name="connsiteX92" fmla="*/ 157591 w 479068"/>
                <a:gd name="connsiteY92" fmla="*/ 392426 h 607568"/>
                <a:gd name="connsiteX93" fmla="*/ 158667 w 479068"/>
                <a:gd name="connsiteY93" fmla="*/ 392273 h 607568"/>
                <a:gd name="connsiteX94" fmla="*/ 112429 w 479068"/>
                <a:gd name="connsiteY94" fmla="*/ 228420 h 607568"/>
                <a:gd name="connsiteX95" fmla="*/ 239498 w 479068"/>
                <a:gd name="connsiteY95" fmla="*/ 266321 h 607568"/>
                <a:gd name="connsiteX96" fmla="*/ 366568 w 479068"/>
                <a:gd name="connsiteY96" fmla="*/ 228420 h 607568"/>
                <a:gd name="connsiteX97" fmla="*/ 367644 w 479068"/>
                <a:gd name="connsiteY97" fmla="*/ 257728 h 607568"/>
                <a:gd name="connsiteX98" fmla="*/ 334455 w 479068"/>
                <a:gd name="connsiteY98" fmla="*/ 291026 h 607568"/>
                <a:gd name="connsiteX99" fmla="*/ 329538 w 479068"/>
                <a:gd name="connsiteY99" fmla="*/ 290412 h 607568"/>
                <a:gd name="connsiteX100" fmla="*/ 239498 w 479068"/>
                <a:gd name="connsiteY100" fmla="*/ 375267 h 607568"/>
                <a:gd name="connsiteX101" fmla="*/ 149459 w 479068"/>
                <a:gd name="connsiteY101" fmla="*/ 290412 h 607568"/>
                <a:gd name="connsiteX102" fmla="*/ 144542 w 479068"/>
                <a:gd name="connsiteY102" fmla="*/ 291026 h 607568"/>
                <a:gd name="connsiteX103" fmla="*/ 111353 w 479068"/>
                <a:gd name="connsiteY103" fmla="*/ 257728 h 607568"/>
                <a:gd name="connsiteX104" fmla="*/ 112429 w 479068"/>
                <a:gd name="connsiteY104" fmla="*/ 228420 h 607568"/>
                <a:gd name="connsiteX105" fmla="*/ 106130 w 479068"/>
                <a:gd name="connsiteY105" fmla="*/ 168934 h 607568"/>
                <a:gd name="connsiteX106" fmla="*/ 372867 w 479068"/>
                <a:gd name="connsiteY106" fmla="*/ 168934 h 607568"/>
                <a:gd name="connsiteX107" fmla="*/ 239498 w 479068"/>
                <a:gd name="connsiteY107" fmla="*/ 237312 h 607568"/>
                <a:gd name="connsiteX108" fmla="*/ 106130 w 479068"/>
                <a:gd name="connsiteY108" fmla="*/ 168934 h 607568"/>
                <a:gd name="connsiteX109" fmla="*/ 239534 w 479068"/>
                <a:gd name="connsiteY109" fmla="*/ 54016 h 607568"/>
                <a:gd name="connsiteX110" fmla="*/ 221096 w 479068"/>
                <a:gd name="connsiteY110" fmla="*/ 72431 h 607568"/>
                <a:gd name="connsiteX111" fmla="*/ 239534 w 479068"/>
                <a:gd name="connsiteY111" fmla="*/ 90845 h 607568"/>
                <a:gd name="connsiteX112" fmla="*/ 257971 w 479068"/>
                <a:gd name="connsiteY112" fmla="*/ 72431 h 607568"/>
                <a:gd name="connsiteX113" fmla="*/ 239534 w 479068"/>
                <a:gd name="connsiteY113" fmla="*/ 54016 h 607568"/>
                <a:gd name="connsiteX114" fmla="*/ 198818 w 479068"/>
                <a:gd name="connsiteY114" fmla="*/ 0 h 607568"/>
                <a:gd name="connsiteX115" fmla="*/ 280249 w 479068"/>
                <a:gd name="connsiteY115" fmla="*/ 0 h 607568"/>
                <a:gd name="connsiteX116" fmla="*/ 298072 w 479068"/>
                <a:gd name="connsiteY116" fmla="*/ 10128 h 607568"/>
                <a:gd name="connsiteX117" fmla="*/ 385341 w 479068"/>
                <a:gd name="connsiteY117" fmla="*/ 61382 h 607568"/>
                <a:gd name="connsiteX118" fmla="*/ 412843 w 479068"/>
                <a:gd name="connsiteY118" fmla="*/ 90231 h 607568"/>
                <a:gd name="connsiteX119" fmla="*/ 405468 w 479068"/>
                <a:gd name="connsiteY119" fmla="*/ 128288 h 607568"/>
                <a:gd name="connsiteX120" fmla="*/ 73599 w 479068"/>
                <a:gd name="connsiteY120" fmla="*/ 128288 h 607568"/>
                <a:gd name="connsiteX121" fmla="*/ 66224 w 479068"/>
                <a:gd name="connsiteY121" fmla="*/ 90231 h 607568"/>
                <a:gd name="connsiteX122" fmla="*/ 93880 w 479068"/>
                <a:gd name="connsiteY122" fmla="*/ 61382 h 607568"/>
                <a:gd name="connsiteX123" fmla="*/ 180995 w 479068"/>
                <a:gd name="connsiteY123" fmla="*/ 10128 h 607568"/>
                <a:gd name="connsiteX124" fmla="*/ 198818 w 479068"/>
                <a:gd name="connsiteY124" fmla="*/ 0 h 60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79068" h="607568">
                  <a:moveTo>
                    <a:pt x="239498" y="552598"/>
                  </a:moveTo>
                  <a:lnTo>
                    <a:pt x="254881" y="607568"/>
                  </a:lnTo>
                  <a:lnTo>
                    <a:pt x="224115" y="607568"/>
                  </a:lnTo>
                  <a:close/>
                  <a:moveTo>
                    <a:pt x="401610" y="499399"/>
                  </a:moveTo>
                  <a:lnTo>
                    <a:pt x="398075" y="505843"/>
                  </a:lnTo>
                  <a:cubicBezTo>
                    <a:pt x="396077" y="509525"/>
                    <a:pt x="391159" y="513054"/>
                    <a:pt x="387163" y="513821"/>
                  </a:cubicBezTo>
                  <a:lnTo>
                    <a:pt x="380094" y="515355"/>
                  </a:lnTo>
                  <a:cubicBezTo>
                    <a:pt x="376098" y="516123"/>
                    <a:pt x="375176" y="519191"/>
                    <a:pt x="377942" y="522260"/>
                  </a:cubicBezTo>
                  <a:lnTo>
                    <a:pt x="382860" y="527630"/>
                  </a:lnTo>
                  <a:cubicBezTo>
                    <a:pt x="385473" y="530699"/>
                    <a:pt x="387317" y="536376"/>
                    <a:pt x="386856" y="540518"/>
                  </a:cubicBezTo>
                  <a:lnTo>
                    <a:pt x="386087" y="547883"/>
                  </a:lnTo>
                  <a:cubicBezTo>
                    <a:pt x="385626" y="551872"/>
                    <a:pt x="388239" y="553713"/>
                    <a:pt x="391928" y="552026"/>
                  </a:cubicBezTo>
                  <a:lnTo>
                    <a:pt x="398536" y="549110"/>
                  </a:lnTo>
                  <a:cubicBezTo>
                    <a:pt x="402225" y="547269"/>
                    <a:pt x="408218" y="547269"/>
                    <a:pt x="411907" y="549110"/>
                  </a:cubicBezTo>
                  <a:lnTo>
                    <a:pt x="418362" y="552026"/>
                  </a:lnTo>
                  <a:cubicBezTo>
                    <a:pt x="422204" y="553713"/>
                    <a:pt x="424817" y="551872"/>
                    <a:pt x="424355" y="547883"/>
                  </a:cubicBezTo>
                  <a:lnTo>
                    <a:pt x="423433" y="540518"/>
                  </a:lnTo>
                  <a:cubicBezTo>
                    <a:pt x="422972" y="536376"/>
                    <a:pt x="424817" y="530699"/>
                    <a:pt x="427583" y="527630"/>
                  </a:cubicBezTo>
                  <a:lnTo>
                    <a:pt x="432501" y="522260"/>
                  </a:lnTo>
                  <a:cubicBezTo>
                    <a:pt x="435267" y="519191"/>
                    <a:pt x="434191" y="516123"/>
                    <a:pt x="430196" y="515355"/>
                  </a:cubicBezTo>
                  <a:lnTo>
                    <a:pt x="423280" y="513821"/>
                  </a:lnTo>
                  <a:cubicBezTo>
                    <a:pt x="419284" y="513054"/>
                    <a:pt x="414366" y="509525"/>
                    <a:pt x="412368" y="505843"/>
                  </a:cubicBezTo>
                  <a:lnTo>
                    <a:pt x="408833" y="499399"/>
                  </a:lnTo>
                  <a:cubicBezTo>
                    <a:pt x="406835" y="495870"/>
                    <a:pt x="403608" y="495870"/>
                    <a:pt x="401610" y="499399"/>
                  </a:cubicBezTo>
                  <a:close/>
                  <a:moveTo>
                    <a:pt x="239499" y="476047"/>
                  </a:moveTo>
                  <a:cubicBezTo>
                    <a:pt x="244990" y="476047"/>
                    <a:pt x="250481" y="477543"/>
                    <a:pt x="254704" y="480534"/>
                  </a:cubicBezTo>
                  <a:lnTo>
                    <a:pt x="258543" y="483448"/>
                  </a:lnTo>
                  <a:cubicBezTo>
                    <a:pt x="266837" y="489430"/>
                    <a:pt x="268219" y="500473"/>
                    <a:pt x="261308" y="508295"/>
                  </a:cubicBezTo>
                  <a:lnTo>
                    <a:pt x="251786" y="519031"/>
                  </a:lnTo>
                  <a:cubicBezTo>
                    <a:pt x="245028" y="526700"/>
                    <a:pt x="233970" y="526700"/>
                    <a:pt x="227212" y="519031"/>
                  </a:cubicBezTo>
                  <a:lnTo>
                    <a:pt x="217690" y="508295"/>
                  </a:lnTo>
                  <a:cubicBezTo>
                    <a:pt x="210779" y="500473"/>
                    <a:pt x="212161" y="489430"/>
                    <a:pt x="220455" y="483448"/>
                  </a:cubicBezTo>
                  <a:lnTo>
                    <a:pt x="224294" y="480534"/>
                  </a:lnTo>
                  <a:cubicBezTo>
                    <a:pt x="228518" y="477543"/>
                    <a:pt x="234008" y="476047"/>
                    <a:pt x="239499" y="476047"/>
                  </a:cubicBezTo>
                  <a:close/>
                  <a:moveTo>
                    <a:pt x="409448" y="413937"/>
                  </a:moveTo>
                  <a:cubicBezTo>
                    <a:pt x="455093" y="435571"/>
                    <a:pt x="479068" y="470400"/>
                    <a:pt x="479068" y="515202"/>
                  </a:cubicBezTo>
                  <a:lnTo>
                    <a:pt x="479068" y="586855"/>
                  </a:lnTo>
                  <a:cubicBezTo>
                    <a:pt x="479068" y="598362"/>
                    <a:pt x="469693" y="607568"/>
                    <a:pt x="458320" y="607568"/>
                  </a:cubicBezTo>
                  <a:lnTo>
                    <a:pt x="284962" y="607568"/>
                  </a:lnTo>
                  <a:lnTo>
                    <a:pt x="263138" y="529625"/>
                  </a:lnTo>
                  <a:lnTo>
                    <a:pt x="273281" y="518271"/>
                  </a:lnTo>
                  <a:lnTo>
                    <a:pt x="282656" y="528090"/>
                  </a:lnTo>
                  <a:cubicBezTo>
                    <a:pt x="288189" y="533921"/>
                    <a:pt x="295873" y="537143"/>
                    <a:pt x="303711" y="537143"/>
                  </a:cubicBezTo>
                  <a:cubicBezTo>
                    <a:pt x="304172" y="537143"/>
                    <a:pt x="304633" y="537143"/>
                    <a:pt x="304941" y="537143"/>
                  </a:cubicBezTo>
                  <a:cubicBezTo>
                    <a:pt x="313394" y="536836"/>
                    <a:pt x="321232" y="532847"/>
                    <a:pt x="326457" y="526249"/>
                  </a:cubicBezTo>
                  <a:lnTo>
                    <a:pt x="403147" y="430508"/>
                  </a:lnTo>
                  <a:cubicBezTo>
                    <a:pt x="406989" y="425751"/>
                    <a:pt x="409140" y="419921"/>
                    <a:pt x="409448" y="413937"/>
                  </a:cubicBezTo>
                  <a:close/>
                  <a:moveTo>
                    <a:pt x="69597" y="413937"/>
                  </a:moveTo>
                  <a:cubicBezTo>
                    <a:pt x="69905" y="419921"/>
                    <a:pt x="72055" y="425751"/>
                    <a:pt x="75896" y="430508"/>
                  </a:cubicBezTo>
                  <a:lnTo>
                    <a:pt x="152561" y="526249"/>
                  </a:lnTo>
                  <a:cubicBezTo>
                    <a:pt x="157784" y="532847"/>
                    <a:pt x="165620" y="536836"/>
                    <a:pt x="174070" y="537143"/>
                  </a:cubicBezTo>
                  <a:cubicBezTo>
                    <a:pt x="174377" y="537143"/>
                    <a:pt x="174838" y="537143"/>
                    <a:pt x="175299" y="537143"/>
                  </a:cubicBezTo>
                  <a:cubicBezTo>
                    <a:pt x="183134" y="537143"/>
                    <a:pt x="190816" y="533921"/>
                    <a:pt x="196347" y="528090"/>
                  </a:cubicBezTo>
                  <a:lnTo>
                    <a:pt x="205719" y="518271"/>
                  </a:lnTo>
                  <a:lnTo>
                    <a:pt x="215859" y="529625"/>
                  </a:lnTo>
                  <a:lnTo>
                    <a:pt x="194043" y="607568"/>
                  </a:lnTo>
                  <a:lnTo>
                    <a:pt x="20741" y="607568"/>
                  </a:lnTo>
                  <a:cubicBezTo>
                    <a:pt x="9372" y="607568"/>
                    <a:pt x="0" y="598362"/>
                    <a:pt x="0" y="586855"/>
                  </a:cubicBezTo>
                  <a:lnTo>
                    <a:pt x="0" y="515202"/>
                  </a:lnTo>
                  <a:cubicBezTo>
                    <a:pt x="0" y="470400"/>
                    <a:pt x="23967" y="435571"/>
                    <a:pt x="69597" y="413937"/>
                  </a:cubicBezTo>
                  <a:close/>
                  <a:moveTo>
                    <a:pt x="211543" y="399195"/>
                  </a:moveTo>
                  <a:cubicBezTo>
                    <a:pt x="211543" y="399195"/>
                    <a:pt x="227518" y="404259"/>
                    <a:pt x="239498" y="404259"/>
                  </a:cubicBezTo>
                  <a:cubicBezTo>
                    <a:pt x="251479" y="404259"/>
                    <a:pt x="267454" y="399349"/>
                    <a:pt x="267454" y="399349"/>
                  </a:cubicBezTo>
                  <a:cubicBezTo>
                    <a:pt x="273905" y="397354"/>
                    <a:pt x="275134" y="399502"/>
                    <a:pt x="270372" y="404106"/>
                  </a:cubicBezTo>
                  <a:lnTo>
                    <a:pt x="248407" y="425282"/>
                  </a:lnTo>
                  <a:cubicBezTo>
                    <a:pt x="243492" y="429885"/>
                    <a:pt x="235505" y="429885"/>
                    <a:pt x="230590" y="425282"/>
                  </a:cubicBezTo>
                  <a:lnTo>
                    <a:pt x="208625" y="404106"/>
                  </a:lnTo>
                  <a:cubicBezTo>
                    <a:pt x="203863" y="399502"/>
                    <a:pt x="205092" y="397354"/>
                    <a:pt x="211543" y="399195"/>
                  </a:cubicBezTo>
                  <a:close/>
                  <a:moveTo>
                    <a:pt x="320330" y="392273"/>
                  </a:moveTo>
                  <a:cubicBezTo>
                    <a:pt x="320791" y="392273"/>
                    <a:pt x="321098" y="392273"/>
                    <a:pt x="321406" y="392426"/>
                  </a:cubicBezTo>
                  <a:lnTo>
                    <a:pt x="381636" y="408380"/>
                  </a:lnTo>
                  <a:cubicBezTo>
                    <a:pt x="382866" y="408841"/>
                    <a:pt x="383941" y="409761"/>
                    <a:pt x="384402" y="411142"/>
                  </a:cubicBezTo>
                  <a:cubicBezTo>
                    <a:pt x="384863" y="412522"/>
                    <a:pt x="384556" y="413903"/>
                    <a:pt x="383787" y="414977"/>
                  </a:cubicBezTo>
                  <a:lnTo>
                    <a:pt x="306963" y="510700"/>
                  </a:lnTo>
                  <a:cubicBezTo>
                    <a:pt x="306194" y="511620"/>
                    <a:pt x="305119" y="512234"/>
                    <a:pt x="303890" y="512234"/>
                  </a:cubicBezTo>
                  <a:lnTo>
                    <a:pt x="303736" y="512234"/>
                  </a:lnTo>
                  <a:cubicBezTo>
                    <a:pt x="302660" y="512234"/>
                    <a:pt x="301585" y="511774"/>
                    <a:pt x="300817" y="511007"/>
                  </a:cubicBezTo>
                  <a:lnTo>
                    <a:pt x="253031" y="460844"/>
                  </a:lnTo>
                  <a:cubicBezTo>
                    <a:pt x="251495" y="459157"/>
                    <a:pt x="251649" y="456549"/>
                    <a:pt x="253185" y="455015"/>
                  </a:cubicBezTo>
                  <a:lnTo>
                    <a:pt x="317564" y="393347"/>
                  </a:lnTo>
                  <a:cubicBezTo>
                    <a:pt x="318333" y="392580"/>
                    <a:pt x="319255" y="392273"/>
                    <a:pt x="320330" y="392273"/>
                  </a:cubicBezTo>
                  <a:close/>
                  <a:moveTo>
                    <a:pt x="158667" y="392273"/>
                  </a:moveTo>
                  <a:cubicBezTo>
                    <a:pt x="159742" y="392273"/>
                    <a:pt x="160664" y="392580"/>
                    <a:pt x="161433" y="393347"/>
                  </a:cubicBezTo>
                  <a:lnTo>
                    <a:pt x="225812" y="455015"/>
                  </a:lnTo>
                  <a:cubicBezTo>
                    <a:pt x="227348" y="456549"/>
                    <a:pt x="227502" y="459157"/>
                    <a:pt x="225966" y="460844"/>
                  </a:cubicBezTo>
                  <a:lnTo>
                    <a:pt x="178180" y="511007"/>
                  </a:lnTo>
                  <a:cubicBezTo>
                    <a:pt x="177412" y="511774"/>
                    <a:pt x="176337" y="512234"/>
                    <a:pt x="175261" y="512234"/>
                  </a:cubicBezTo>
                  <a:lnTo>
                    <a:pt x="175107" y="512234"/>
                  </a:lnTo>
                  <a:cubicBezTo>
                    <a:pt x="173878" y="512234"/>
                    <a:pt x="172649" y="511620"/>
                    <a:pt x="172034" y="510700"/>
                  </a:cubicBezTo>
                  <a:lnTo>
                    <a:pt x="95210" y="414977"/>
                  </a:lnTo>
                  <a:cubicBezTo>
                    <a:pt x="94441" y="413903"/>
                    <a:pt x="94134" y="412522"/>
                    <a:pt x="94595" y="411142"/>
                  </a:cubicBezTo>
                  <a:cubicBezTo>
                    <a:pt x="95056" y="409761"/>
                    <a:pt x="96131" y="408841"/>
                    <a:pt x="97361" y="408380"/>
                  </a:cubicBezTo>
                  <a:lnTo>
                    <a:pt x="157591" y="392426"/>
                  </a:lnTo>
                  <a:cubicBezTo>
                    <a:pt x="157899" y="392273"/>
                    <a:pt x="158206" y="392273"/>
                    <a:pt x="158667" y="392273"/>
                  </a:cubicBezTo>
                  <a:close/>
                  <a:moveTo>
                    <a:pt x="112429" y="228420"/>
                  </a:moveTo>
                  <a:cubicBezTo>
                    <a:pt x="142083" y="251744"/>
                    <a:pt x="187564" y="266321"/>
                    <a:pt x="239498" y="266321"/>
                  </a:cubicBezTo>
                  <a:cubicBezTo>
                    <a:pt x="291433" y="266321"/>
                    <a:pt x="336914" y="251744"/>
                    <a:pt x="366568" y="228420"/>
                  </a:cubicBezTo>
                  <a:cubicBezTo>
                    <a:pt x="369641" y="236706"/>
                    <a:pt x="370256" y="247140"/>
                    <a:pt x="367644" y="257728"/>
                  </a:cubicBezTo>
                  <a:cubicBezTo>
                    <a:pt x="362727" y="277369"/>
                    <a:pt x="348591" y="291026"/>
                    <a:pt x="334455" y="291026"/>
                  </a:cubicBezTo>
                  <a:cubicBezTo>
                    <a:pt x="332765" y="291026"/>
                    <a:pt x="331075" y="290872"/>
                    <a:pt x="329538" y="290412"/>
                  </a:cubicBezTo>
                  <a:cubicBezTo>
                    <a:pt x="313712" y="329694"/>
                    <a:pt x="285287" y="375267"/>
                    <a:pt x="239498" y="375267"/>
                  </a:cubicBezTo>
                  <a:cubicBezTo>
                    <a:pt x="193710" y="375267"/>
                    <a:pt x="165285" y="329694"/>
                    <a:pt x="149459" y="290412"/>
                  </a:cubicBezTo>
                  <a:cubicBezTo>
                    <a:pt x="147769" y="290872"/>
                    <a:pt x="146232" y="291026"/>
                    <a:pt x="144542" y="291026"/>
                  </a:cubicBezTo>
                  <a:cubicBezTo>
                    <a:pt x="130406" y="291026"/>
                    <a:pt x="116270" y="277369"/>
                    <a:pt x="111353" y="257728"/>
                  </a:cubicBezTo>
                  <a:cubicBezTo>
                    <a:pt x="108741" y="247140"/>
                    <a:pt x="109356" y="236706"/>
                    <a:pt x="112429" y="228420"/>
                  </a:cubicBezTo>
                  <a:close/>
                  <a:moveTo>
                    <a:pt x="106130" y="168934"/>
                  </a:moveTo>
                  <a:lnTo>
                    <a:pt x="372867" y="168934"/>
                  </a:lnTo>
                  <a:cubicBezTo>
                    <a:pt x="367643" y="206496"/>
                    <a:pt x="308795" y="237312"/>
                    <a:pt x="239498" y="237312"/>
                  </a:cubicBezTo>
                  <a:cubicBezTo>
                    <a:pt x="170202" y="237312"/>
                    <a:pt x="111354" y="206496"/>
                    <a:pt x="106130" y="168934"/>
                  </a:cubicBezTo>
                  <a:close/>
                  <a:moveTo>
                    <a:pt x="239534" y="54016"/>
                  </a:moveTo>
                  <a:cubicBezTo>
                    <a:pt x="229393" y="54016"/>
                    <a:pt x="221096" y="62149"/>
                    <a:pt x="221096" y="72431"/>
                  </a:cubicBezTo>
                  <a:cubicBezTo>
                    <a:pt x="221096" y="82559"/>
                    <a:pt x="229393" y="90845"/>
                    <a:pt x="239534" y="90845"/>
                  </a:cubicBezTo>
                  <a:cubicBezTo>
                    <a:pt x="249674" y="90845"/>
                    <a:pt x="257971" y="82559"/>
                    <a:pt x="257971" y="72431"/>
                  </a:cubicBezTo>
                  <a:cubicBezTo>
                    <a:pt x="257971" y="62149"/>
                    <a:pt x="249674" y="54016"/>
                    <a:pt x="239534" y="54016"/>
                  </a:cubicBezTo>
                  <a:close/>
                  <a:moveTo>
                    <a:pt x="198818" y="0"/>
                  </a:moveTo>
                  <a:lnTo>
                    <a:pt x="280249" y="0"/>
                  </a:lnTo>
                  <a:cubicBezTo>
                    <a:pt x="287470" y="0"/>
                    <a:pt x="294230" y="3836"/>
                    <a:pt x="298072" y="10128"/>
                  </a:cubicBezTo>
                  <a:cubicBezTo>
                    <a:pt x="316201" y="40512"/>
                    <a:pt x="338172" y="53556"/>
                    <a:pt x="385341" y="61382"/>
                  </a:cubicBezTo>
                  <a:cubicBezTo>
                    <a:pt x="399015" y="63684"/>
                    <a:pt x="409924" y="75039"/>
                    <a:pt x="412843" y="90231"/>
                  </a:cubicBezTo>
                  <a:cubicBezTo>
                    <a:pt x="414994" y="101127"/>
                    <a:pt x="413304" y="114631"/>
                    <a:pt x="405468" y="128288"/>
                  </a:cubicBezTo>
                  <a:lnTo>
                    <a:pt x="73599" y="128288"/>
                  </a:lnTo>
                  <a:cubicBezTo>
                    <a:pt x="65763" y="114631"/>
                    <a:pt x="64073" y="101127"/>
                    <a:pt x="66224" y="90231"/>
                  </a:cubicBezTo>
                  <a:cubicBezTo>
                    <a:pt x="69143" y="75039"/>
                    <a:pt x="80052" y="63684"/>
                    <a:pt x="93880" y="61382"/>
                  </a:cubicBezTo>
                  <a:cubicBezTo>
                    <a:pt x="140895" y="53556"/>
                    <a:pt x="162866" y="40512"/>
                    <a:pt x="180995" y="10128"/>
                  </a:cubicBezTo>
                  <a:cubicBezTo>
                    <a:pt x="184837" y="3836"/>
                    <a:pt x="191597" y="0"/>
                    <a:pt x="198818" y="0"/>
                  </a:cubicBezTo>
                  <a:close/>
                </a:path>
              </a:pathLst>
            </a:custGeom>
            <a:grp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微软雅黑" panose="020B0503020204020204" pitchFamily="34" charset="-122"/>
                <a:ea typeface="微软雅黑" panose="020B0503020204020204" pitchFamily="34" charset="-122"/>
              </a:endParaRPr>
            </a:p>
          </p:txBody>
        </p:sp>
        <p:sp>
          <p:nvSpPr>
            <p:cNvPr id="29" name="police_30379">
              <a:extLst>
                <a:ext uri="{FF2B5EF4-FFF2-40B4-BE49-F238E27FC236}">
                  <a16:creationId xmlns:a16="http://schemas.microsoft.com/office/drawing/2014/main" id="{58E59B8F-C35A-43D8-B02C-35034A9AA6BA}"/>
                </a:ext>
              </a:extLst>
            </p:cNvPr>
            <p:cNvSpPr>
              <a:spLocks noChangeAspect="1"/>
            </p:cNvSpPr>
            <p:nvPr/>
          </p:nvSpPr>
          <p:spPr bwMode="auto">
            <a:xfrm>
              <a:off x="7627791" y="4389316"/>
              <a:ext cx="382223" cy="484749"/>
            </a:xfrm>
            <a:custGeom>
              <a:avLst/>
              <a:gdLst>
                <a:gd name="connsiteX0" fmla="*/ 239498 w 479068"/>
                <a:gd name="connsiteY0" fmla="*/ 552598 h 607568"/>
                <a:gd name="connsiteX1" fmla="*/ 254881 w 479068"/>
                <a:gd name="connsiteY1" fmla="*/ 607568 h 607568"/>
                <a:gd name="connsiteX2" fmla="*/ 224115 w 479068"/>
                <a:gd name="connsiteY2" fmla="*/ 607568 h 607568"/>
                <a:gd name="connsiteX3" fmla="*/ 401610 w 479068"/>
                <a:gd name="connsiteY3" fmla="*/ 499399 h 607568"/>
                <a:gd name="connsiteX4" fmla="*/ 398075 w 479068"/>
                <a:gd name="connsiteY4" fmla="*/ 505843 h 607568"/>
                <a:gd name="connsiteX5" fmla="*/ 387163 w 479068"/>
                <a:gd name="connsiteY5" fmla="*/ 513821 h 607568"/>
                <a:gd name="connsiteX6" fmla="*/ 380094 w 479068"/>
                <a:gd name="connsiteY6" fmla="*/ 515355 h 607568"/>
                <a:gd name="connsiteX7" fmla="*/ 377942 w 479068"/>
                <a:gd name="connsiteY7" fmla="*/ 522260 h 607568"/>
                <a:gd name="connsiteX8" fmla="*/ 382860 w 479068"/>
                <a:gd name="connsiteY8" fmla="*/ 527630 h 607568"/>
                <a:gd name="connsiteX9" fmla="*/ 386856 w 479068"/>
                <a:gd name="connsiteY9" fmla="*/ 540518 h 607568"/>
                <a:gd name="connsiteX10" fmla="*/ 386087 w 479068"/>
                <a:gd name="connsiteY10" fmla="*/ 547883 h 607568"/>
                <a:gd name="connsiteX11" fmla="*/ 391928 w 479068"/>
                <a:gd name="connsiteY11" fmla="*/ 552026 h 607568"/>
                <a:gd name="connsiteX12" fmla="*/ 398536 w 479068"/>
                <a:gd name="connsiteY12" fmla="*/ 549110 h 607568"/>
                <a:gd name="connsiteX13" fmla="*/ 411907 w 479068"/>
                <a:gd name="connsiteY13" fmla="*/ 549110 h 607568"/>
                <a:gd name="connsiteX14" fmla="*/ 418362 w 479068"/>
                <a:gd name="connsiteY14" fmla="*/ 552026 h 607568"/>
                <a:gd name="connsiteX15" fmla="*/ 424355 w 479068"/>
                <a:gd name="connsiteY15" fmla="*/ 547883 h 607568"/>
                <a:gd name="connsiteX16" fmla="*/ 423433 w 479068"/>
                <a:gd name="connsiteY16" fmla="*/ 540518 h 607568"/>
                <a:gd name="connsiteX17" fmla="*/ 427583 w 479068"/>
                <a:gd name="connsiteY17" fmla="*/ 527630 h 607568"/>
                <a:gd name="connsiteX18" fmla="*/ 432501 w 479068"/>
                <a:gd name="connsiteY18" fmla="*/ 522260 h 607568"/>
                <a:gd name="connsiteX19" fmla="*/ 430196 w 479068"/>
                <a:gd name="connsiteY19" fmla="*/ 515355 h 607568"/>
                <a:gd name="connsiteX20" fmla="*/ 423280 w 479068"/>
                <a:gd name="connsiteY20" fmla="*/ 513821 h 607568"/>
                <a:gd name="connsiteX21" fmla="*/ 412368 w 479068"/>
                <a:gd name="connsiteY21" fmla="*/ 505843 h 607568"/>
                <a:gd name="connsiteX22" fmla="*/ 408833 w 479068"/>
                <a:gd name="connsiteY22" fmla="*/ 499399 h 607568"/>
                <a:gd name="connsiteX23" fmla="*/ 401610 w 479068"/>
                <a:gd name="connsiteY23" fmla="*/ 499399 h 607568"/>
                <a:gd name="connsiteX24" fmla="*/ 239499 w 479068"/>
                <a:gd name="connsiteY24" fmla="*/ 476047 h 607568"/>
                <a:gd name="connsiteX25" fmla="*/ 254704 w 479068"/>
                <a:gd name="connsiteY25" fmla="*/ 480534 h 607568"/>
                <a:gd name="connsiteX26" fmla="*/ 258543 w 479068"/>
                <a:gd name="connsiteY26" fmla="*/ 483448 h 607568"/>
                <a:gd name="connsiteX27" fmla="*/ 261308 w 479068"/>
                <a:gd name="connsiteY27" fmla="*/ 508295 h 607568"/>
                <a:gd name="connsiteX28" fmla="*/ 251786 w 479068"/>
                <a:gd name="connsiteY28" fmla="*/ 519031 h 607568"/>
                <a:gd name="connsiteX29" fmla="*/ 227212 w 479068"/>
                <a:gd name="connsiteY29" fmla="*/ 519031 h 607568"/>
                <a:gd name="connsiteX30" fmla="*/ 217690 w 479068"/>
                <a:gd name="connsiteY30" fmla="*/ 508295 h 607568"/>
                <a:gd name="connsiteX31" fmla="*/ 220455 w 479068"/>
                <a:gd name="connsiteY31" fmla="*/ 483448 h 607568"/>
                <a:gd name="connsiteX32" fmla="*/ 224294 w 479068"/>
                <a:gd name="connsiteY32" fmla="*/ 480534 h 607568"/>
                <a:gd name="connsiteX33" fmla="*/ 239499 w 479068"/>
                <a:gd name="connsiteY33" fmla="*/ 476047 h 607568"/>
                <a:gd name="connsiteX34" fmla="*/ 409448 w 479068"/>
                <a:gd name="connsiteY34" fmla="*/ 413937 h 607568"/>
                <a:gd name="connsiteX35" fmla="*/ 479068 w 479068"/>
                <a:gd name="connsiteY35" fmla="*/ 515202 h 607568"/>
                <a:gd name="connsiteX36" fmla="*/ 479068 w 479068"/>
                <a:gd name="connsiteY36" fmla="*/ 586855 h 607568"/>
                <a:gd name="connsiteX37" fmla="*/ 458320 w 479068"/>
                <a:gd name="connsiteY37" fmla="*/ 607568 h 607568"/>
                <a:gd name="connsiteX38" fmla="*/ 284962 w 479068"/>
                <a:gd name="connsiteY38" fmla="*/ 607568 h 607568"/>
                <a:gd name="connsiteX39" fmla="*/ 263138 w 479068"/>
                <a:gd name="connsiteY39" fmla="*/ 529625 h 607568"/>
                <a:gd name="connsiteX40" fmla="*/ 273281 w 479068"/>
                <a:gd name="connsiteY40" fmla="*/ 518271 h 607568"/>
                <a:gd name="connsiteX41" fmla="*/ 282656 w 479068"/>
                <a:gd name="connsiteY41" fmla="*/ 528090 h 607568"/>
                <a:gd name="connsiteX42" fmla="*/ 303711 w 479068"/>
                <a:gd name="connsiteY42" fmla="*/ 537143 h 607568"/>
                <a:gd name="connsiteX43" fmla="*/ 304941 w 479068"/>
                <a:gd name="connsiteY43" fmla="*/ 537143 h 607568"/>
                <a:gd name="connsiteX44" fmla="*/ 326457 w 479068"/>
                <a:gd name="connsiteY44" fmla="*/ 526249 h 607568"/>
                <a:gd name="connsiteX45" fmla="*/ 403147 w 479068"/>
                <a:gd name="connsiteY45" fmla="*/ 430508 h 607568"/>
                <a:gd name="connsiteX46" fmla="*/ 409448 w 479068"/>
                <a:gd name="connsiteY46" fmla="*/ 413937 h 607568"/>
                <a:gd name="connsiteX47" fmla="*/ 69597 w 479068"/>
                <a:gd name="connsiteY47" fmla="*/ 413937 h 607568"/>
                <a:gd name="connsiteX48" fmla="*/ 75896 w 479068"/>
                <a:gd name="connsiteY48" fmla="*/ 430508 h 607568"/>
                <a:gd name="connsiteX49" fmla="*/ 152561 w 479068"/>
                <a:gd name="connsiteY49" fmla="*/ 526249 h 607568"/>
                <a:gd name="connsiteX50" fmla="*/ 174070 w 479068"/>
                <a:gd name="connsiteY50" fmla="*/ 537143 h 607568"/>
                <a:gd name="connsiteX51" fmla="*/ 175299 w 479068"/>
                <a:gd name="connsiteY51" fmla="*/ 537143 h 607568"/>
                <a:gd name="connsiteX52" fmla="*/ 196347 w 479068"/>
                <a:gd name="connsiteY52" fmla="*/ 528090 h 607568"/>
                <a:gd name="connsiteX53" fmla="*/ 205719 w 479068"/>
                <a:gd name="connsiteY53" fmla="*/ 518271 h 607568"/>
                <a:gd name="connsiteX54" fmla="*/ 215859 w 479068"/>
                <a:gd name="connsiteY54" fmla="*/ 529625 h 607568"/>
                <a:gd name="connsiteX55" fmla="*/ 194043 w 479068"/>
                <a:gd name="connsiteY55" fmla="*/ 607568 h 607568"/>
                <a:gd name="connsiteX56" fmla="*/ 20741 w 479068"/>
                <a:gd name="connsiteY56" fmla="*/ 607568 h 607568"/>
                <a:gd name="connsiteX57" fmla="*/ 0 w 479068"/>
                <a:gd name="connsiteY57" fmla="*/ 586855 h 607568"/>
                <a:gd name="connsiteX58" fmla="*/ 0 w 479068"/>
                <a:gd name="connsiteY58" fmla="*/ 515202 h 607568"/>
                <a:gd name="connsiteX59" fmla="*/ 69597 w 479068"/>
                <a:gd name="connsiteY59" fmla="*/ 413937 h 607568"/>
                <a:gd name="connsiteX60" fmla="*/ 211543 w 479068"/>
                <a:gd name="connsiteY60" fmla="*/ 399195 h 607568"/>
                <a:gd name="connsiteX61" fmla="*/ 239498 w 479068"/>
                <a:gd name="connsiteY61" fmla="*/ 404259 h 607568"/>
                <a:gd name="connsiteX62" fmla="*/ 267454 w 479068"/>
                <a:gd name="connsiteY62" fmla="*/ 399349 h 607568"/>
                <a:gd name="connsiteX63" fmla="*/ 270372 w 479068"/>
                <a:gd name="connsiteY63" fmla="*/ 404106 h 607568"/>
                <a:gd name="connsiteX64" fmla="*/ 248407 w 479068"/>
                <a:gd name="connsiteY64" fmla="*/ 425282 h 607568"/>
                <a:gd name="connsiteX65" fmla="*/ 230590 w 479068"/>
                <a:gd name="connsiteY65" fmla="*/ 425282 h 607568"/>
                <a:gd name="connsiteX66" fmla="*/ 208625 w 479068"/>
                <a:gd name="connsiteY66" fmla="*/ 404106 h 607568"/>
                <a:gd name="connsiteX67" fmla="*/ 211543 w 479068"/>
                <a:gd name="connsiteY67" fmla="*/ 399195 h 607568"/>
                <a:gd name="connsiteX68" fmla="*/ 320330 w 479068"/>
                <a:gd name="connsiteY68" fmla="*/ 392273 h 607568"/>
                <a:gd name="connsiteX69" fmla="*/ 321406 w 479068"/>
                <a:gd name="connsiteY69" fmla="*/ 392426 h 607568"/>
                <a:gd name="connsiteX70" fmla="*/ 381636 w 479068"/>
                <a:gd name="connsiteY70" fmla="*/ 408380 h 607568"/>
                <a:gd name="connsiteX71" fmla="*/ 384402 w 479068"/>
                <a:gd name="connsiteY71" fmla="*/ 411142 h 607568"/>
                <a:gd name="connsiteX72" fmla="*/ 383787 w 479068"/>
                <a:gd name="connsiteY72" fmla="*/ 414977 h 607568"/>
                <a:gd name="connsiteX73" fmla="*/ 306963 w 479068"/>
                <a:gd name="connsiteY73" fmla="*/ 510700 h 607568"/>
                <a:gd name="connsiteX74" fmla="*/ 303890 w 479068"/>
                <a:gd name="connsiteY74" fmla="*/ 512234 h 607568"/>
                <a:gd name="connsiteX75" fmla="*/ 303736 w 479068"/>
                <a:gd name="connsiteY75" fmla="*/ 512234 h 607568"/>
                <a:gd name="connsiteX76" fmla="*/ 300817 w 479068"/>
                <a:gd name="connsiteY76" fmla="*/ 511007 h 607568"/>
                <a:gd name="connsiteX77" fmla="*/ 253031 w 479068"/>
                <a:gd name="connsiteY77" fmla="*/ 460844 h 607568"/>
                <a:gd name="connsiteX78" fmla="*/ 253185 w 479068"/>
                <a:gd name="connsiteY78" fmla="*/ 455015 h 607568"/>
                <a:gd name="connsiteX79" fmla="*/ 317564 w 479068"/>
                <a:gd name="connsiteY79" fmla="*/ 393347 h 607568"/>
                <a:gd name="connsiteX80" fmla="*/ 320330 w 479068"/>
                <a:gd name="connsiteY80" fmla="*/ 392273 h 607568"/>
                <a:gd name="connsiteX81" fmla="*/ 158667 w 479068"/>
                <a:gd name="connsiteY81" fmla="*/ 392273 h 607568"/>
                <a:gd name="connsiteX82" fmla="*/ 161433 w 479068"/>
                <a:gd name="connsiteY82" fmla="*/ 393347 h 607568"/>
                <a:gd name="connsiteX83" fmla="*/ 225812 w 479068"/>
                <a:gd name="connsiteY83" fmla="*/ 455015 h 607568"/>
                <a:gd name="connsiteX84" fmla="*/ 225966 w 479068"/>
                <a:gd name="connsiteY84" fmla="*/ 460844 h 607568"/>
                <a:gd name="connsiteX85" fmla="*/ 178180 w 479068"/>
                <a:gd name="connsiteY85" fmla="*/ 511007 h 607568"/>
                <a:gd name="connsiteX86" fmla="*/ 175261 w 479068"/>
                <a:gd name="connsiteY86" fmla="*/ 512234 h 607568"/>
                <a:gd name="connsiteX87" fmla="*/ 175107 w 479068"/>
                <a:gd name="connsiteY87" fmla="*/ 512234 h 607568"/>
                <a:gd name="connsiteX88" fmla="*/ 172034 w 479068"/>
                <a:gd name="connsiteY88" fmla="*/ 510700 h 607568"/>
                <a:gd name="connsiteX89" fmla="*/ 95210 w 479068"/>
                <a:gd name="connsiteY89" fmla="*/ 414977 h 607568"/>
                <a:gd name="connsiteX90" fmla="*/ 94595 w 479068"/>
                <a:gd name="connsiteY90" fmla="*/ 411142 h 607568"/>
                <a:gd name="connsiteX91" fmla="*/ 97361 w 479068"/>
                <a:gd name="connsiteY91" fmla="*/ 408380 h 607568"/>
                <a:gd name="connsiteX92" fmla="*/ 157591 w 479068"/>
                <a:gd name="connsiteY92" fmla="*/ 392426 h 607568"/>
                <a:gd name="connsiteX93" fmla="*/ 158667 w 479068"/>
                <a:gd name="connsiteY93" fmla="*/ 392273 h 607568"/>
                <a:gd name="connsiteX94" fmla="*/ 112429 w 479068"/>
                <a:gd name="connsiteY94" fmla="*/ 228420 h 607568"/>
                <a:gd name="connsiteX95" fmla="*/ 239498 w 479068"/>
                <a:gd name="connsiteY95" fmla="*/ 266321 h 607568"/>
                <a:gd name="connsiteX96" fmla="*/ 366568 w 479068"/>
                <a:gd name="connsiteY96" fmla="*/ 228420 h 607568"/>
                <a:gd name="connsiteX97" fmla="*/ 367644 w 479068"/>
                <a:gd name="connsiteY97" fmla="*/ 257728 h 607568"/>
                <a:gd name="connsiteX98" fmla="*/ 334455 w 479068"/>
                <a:gd name="connsiteY98" fmla="*/ 291026 h 607568"/>
                <a:gd name="connsiteX99" fmla="*/ 329538 w 479068"/>
                <a:gd name="connsiteY99" fmla="*/ 290412 h 607568"/>
                <a:gd name="connsiteX100" fmla="*/ 239498 w 479068"/>
                <a:gd name="connsiteY100" fmla="*/ 375267 h 607568"/>
                <a:gd name="connsiteX101" fmla="*/ 149459 w 479068"/>
                <a:gd name="connsiteY101" fmla="*/ 290412 h 607568"/>
                <a:gd name="connsiteX102" fmla="*/ 144542 w 479068"/>
                <a:gd name="connsiteY102" fmla="*/ 291026 h 607568"/>
                <a:gd name="connsiteX103" fmla="*/ 111353 w 479068"/>
                <a:gd name="connsiteY103" fmla="*/ 257728 h 607568"/>
                <a:gd name="connsiteX104" fmla="*/ 112429 w 479068"/>
                <a:gd name="connsiteY104" fmla="*/ 228420 h 607568"/>
                <a:gd name="connsiteX105" fmla="*/ 106130 w 479068"/>
                <a:gd name="connsiteY105" fmla="*/ 168934 h 607568"/>
                <a:gd name="connsiteX106" fmla="*/ 372867 w 479068"/>
                <a:gd name="connsiteY106" fmla="*/ 168934 h 607568"/>
                <a:gd name="connsiteX107" fmla="*/ 239498 w 479068"/>
                <a:gd name="connsiteY107" fmla="*/ 237312 h 607568"/>
                <a:gd name="connsiteX108" fmla="*/ 106130 w 479068"/>
                <a:gd name="connsiteY108" fmla="*/ 168934 h 607568"/>
                <a:gd name="connsiteX109" fmla="*/ 239534 w 479068"/>
                <a:gd name="connsiteY109" fmla="*/ 54016 h 607568"/>
                <a:gd name="connsiteX110" fmla="*/ 221096 w 479068"/>
                <a:gd name="connsiteY110" fmla="*/ 72431 h 607568"/>
                <a:gd name="connsiteX111" fmla="*/ 239534 w 479068"/>
                <a:gd name="connsiteY111" fmla="*/ 90845 h 607568"/>
                <a:gd name="connsiteX112" fmla="*/ 257971 w 479068"/>
                <a:gd name="connsiteY112" fmla="*/ 72431 h 607568"/>
                <a:gd name="connsiteX113" fmla="*/ 239534 w 479068"/>
                <a:gd name="connsiteY113" fmla="*/ 54016 h 607568"/>
                <a:gd name="connsiteX114" fmla="*/ 198818 w 479068"/>
                <a:gd name="connsiteY114" fmla="*/ 0 h 607568"/>
                <a:gd name="connsiteX115" fmla="*/ 280249 w 479068"/>
                <a:gd name="connsiteY115" fmla="*/ 0 h 607568"/>
                <a:gd name="connsiteX116" fmla="*/ 298072 w 479068"/>
                <a:gd name="connsiteY116" fmla="*/ 10128 h 607568"/>
                <a:gd name="connsiteX117" fmla="*/ 385341 w 479068"/>
                <a:gd name="connsiteY117" fmla="*/ 61382 h 607568"/>
                <a:gd name="connsiteX118" fmla="*/ 412843 w 479068"/>
                <a:gd name="connsiteY118" fmla="*/ 90231 h 607568"/>
                <a:gd name="connsiteX119" fmla="*/ 405468 w 479068"/>
                <a:gd name="connsiteY119" fmla="*/ 128288 h 607568"/>
                <a:gd name="connsiteX120" fmla="*/ 73599 w 479068"/>
                <a:gd name="connsiteY120" fmla="*/ 128288 h 607568"/>
                <a:gd name="connsiteX121" fmla="*/ 66224 w 479068"/>
                <a:gd name="connsiteY121" fmla="*/ 90231 h 607568"/>
                <a:gd name="connsiteX122" fmla="*/ 93880 w 479068"/>
                <a:gd name="connsiteY122" fmla="*/ 61382 h 607568"/>
                <a:gd name="connsiteX123" fmla="*/ 180995 w 479068"/>
                <a:gd name="connsiteY123" fmla="*/ 10128 h 607568"/>
                <a:gd name="connsiteX124" fmla="*/ 198818 w 479068"/>
                <a:gd name="connsiteY124" fmla="*/ 0 h 60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79068" h="607568">
                  <a:moveTo>
                    <a:pt x="239498" y="552598"/>
                  </a:moveTo>
                  <a:lnTo>
                    <a:pt x="254881" y="607568"/>
                  </a:lnTo>
                  <a:lnTo>
                    <a:pt x="224115" y="607568"/>
                  </a:lnTo>
                  <a:close/>
                  <a:moveTo>
                    <a:pt x="401610" y="499399"/>
                  </a:moveTo>
                  <a:lnTo>
                    <a:pt x="398075" y="505843"/>
                  </a:lnTo>
                  <a:cubicBezTo>
                    <a:pt x="396077" y="509525"/>
                    <a:pt x="391159" y="513054"/>
                    <a:pt x="387163" y="513821"/>
                  </a:cubicBezTo>
                  <a:lnTo>
                    <a:pt x="380094" y="515355"/>
                  </a:lnTo>
                  <a:cubicBezTo>
                    <a:pt x="376098" y="516123"/>
                    <a:pt x="375176" y="519191"/>
                    <a:pt x="377942" y="522260"/>
                  </a:cubicBezTo>
                  <a:lnTo>
                    <a:pt x="382860" y="527630"/>
                  </a:lnTo>
                  <a:cubicBezTo>
                    <a:pt x="385473" y="530699"/>
                    <a:pt x="387317" y="536376"/>
                    <a:pt x="386856" y="540518"/>
                  </a:cubicBezTo>
                  <a:lnTo>
                    <a:pt x="386087" y="547883"/>
                  </a:lnTo>
                  <a:cubicBezTo>
                    <a:pt x="385626" y="551872"/>
                    <a:pt x="388239" y="553713"/>
                    <a:pt x="391928" y="552026"/>
                  </a:cubicBezTo>
                  <a:lnTo>
                    <a:pt x="398536" y="549110"/>
                  </a:lnTo>
                  <a:cubicBezTo>
                    <a:pt x="402225" y="547269"/>
                    <a:pt x="408218" y="547269"/>
                    <a:pt x="411907" y="549110"/>
                  </a:cubicBezTo>
                  <a:lnTo>
                    <a:pt x="418362" y="552026"/>
                  </a:lnTo>
                  <a:cubicBezTo>
                    <a:pt x="422204" y="553713"/>
                    <a:pt x="424817" y="551872"/>
                    <a:pt x="424355" y="547883"/>
                  </a:cubicBezTo>
                  <a:lnTo>
                    <a:pt x="423433" y="540518"/>
                  </a:lnTo>
                  <a:cubicBezTo>
                    <a:pt x="422972" y="536376"/>
                    <a:pt x="424817" y="530699"/>
                    <a:pt x="427583" y="527630"/>
                  </a:cubicBezTo>
                  <a:lnTo>
                    <a:pt x="432501" y="522260"/>
                  </a:lnTo>
                  <a:cubicBezTo>
                    <a:pt x="435267" y="519191"/>
                    <a:pt x="434191" y="516123"/>
                    <a:pt x="430196" y="515355"/>
                  </a:cubicBezTo>
                  <a:lnTo>
                    <a:pt x="423280" y="513821"/>
                  </a:lnTo>
                  <a:cubicBezTo>
                    <a:pt x="419284" y="513054"/>
                    <a:pt x="414366" y="509525"/>
                    <a:pt x="412368" y="505843"/>
                  </a:cubicBezTo>
                  <a:lnTo>
                    <a:pt x="408833" y="499399"/>
                  </a:lnTo>
                  <a:cubicBezTo>
                    <a:pt x="406835" y="495870"/>
                    <a:pt x="403608" y="495870"/>
                    <a:pt x="401610" y="499399"/>
                  </a:cubicBezTo>
                  <a:close/>
                  <a:moveTo>
                    <a:pt x="239499" y="476047"/>
                  </a:moveTo>
                  <a:cubicBezTo>
                    <a:pt x="244990" y="476047"/>
                    <a:pt x="250481" y="477543"/>
                    <a:pt x="254704" y="480534"/>
                  </a:cubicBezTo>
                  <a:lnTo>
                    <a:pt x="258543" y="483448"/>
                  </a:lnTo>
                  <a:cubicBezTo>
                    <a:pt x="266837" y="489430"/>
                    <a:pt x="268219" y="500473"/>
                    <a:pt x="261308" y="508295"/>
                  </a:cubicBezTo>
                  <a:lnTo>
                    <a:pt x="251786" y="519031"/>
                  </a:lnTo>
                  <a:cubicBezTo>
                    <a:pt x="245028" y="526700"/>
                    <a:pt x="233970" y="526700"/>
                    <a:pt x="227212" y="519031"/>
                  </a:cubicBezTo>
                  <a:lnTo>
                    <a:pt x="217690" y="508295"/>
                  </a:lnTo>
                  <a:cubicBezTo>
                    <a:pt x="210779" y="500473"/>
                    <a:pt x="212161" y="489430"/>
                    <a:pt x="220455" y="483448"/>
                  </a:cubicBezTo>
                  <a:lnTo>
                    <a:pt x="224294" y="480534"/>
                  </a:lnTo>
                  <a:cubicBezTo>
                    <a:pt x="228518" y="477543"/>
                    <a:pt x="234008" y="476047"/>
                    <a:pt x="239499" y="476047"/>
                  </a:cubicBezTo>
                  <a:close/>
                  <a:moveTo>
                    <a:pt x="409448" y="413937"/>
                  </a:moveTo>
                  <a:cubicBezTo>
                    <a:pt x="455093" y="435571"/>
                    <a:pt x="479068" y="470400"/>
                    <a:pt x="479068" y="515202"/>
                  </a:cubicBezTo>
                  <a:lnTo>
                    <a:pt x="479068" y="586855"/>
                  </a:lnTo>
                  <a:cubicBezTo>
                    <a:pt x="479068" y="598362"/>
                    <a:pt x="469693" y="607568"/>
                    <a:pt x="458320" y="607568"/>
                  </a:cubicBezTo>
                  <a:lnTo>
                    <a:pt x="284962" y="607568"/>
                  </a:lnTo>
                  <a:lnTo>
                    <a:pt x="263138" y="529625"/>
                  </a:lnTo>
                  <a:lnTo>
                    <a:pt x="273281" y="518271"/>
                  </a:lnTo>
                  <a:lnTo>
                    <a:pt x="282656" y="528090"/>
                  </a:lnTo>
                  <a:cubicBezTo>
                    <a:pt x="288189" y="533921"/>
                    <a:pt x="295873" y="537143"/>
                    <a:pt x="303711" y="537143"/>
                  </a:cubicBezTo>
                  <a:cubicBezTo>
                    <a:pt x="304172" y="537143"/>
                    <a:pt x="304633" y="537143"/>
                    <a:pt x="304941" y="537143"/>
                  </a:cubicBezTo>
                  <a:cubicBezTo>
                    <a:pt x="313394" y="536836"/>
                    <a:pt x="321232" y="532847"/>
                    <a:pt x="326457" y="526249"/>
                  </a:cubicBezTo>
                  <a:lnTo>
                    <a:pt x="403147" y="430508"/>
                  </a:lnTo>
                  <a:cubicBezTo>
                    <a:pt x="406989" y="425751"/>
                    <a:pt x="409140" y="419921"/>
                    <a:pt x="409448" y="413937"/>
                  </a:cubicBezTo>
                  <a:close/>
                  <a:moveTo>
                    <a:pt x="69597" y="413937"/>
                  </a:moveTo>
                  <a:cubicBezTo>
                    <a:pt x="69905" y="419921"/>
                    <a:pt x="72055" y="425751"/>
                    <a:pt x="75896" y="430508"/>
                  </a:cubicBezTo>
                  <a:lnTo>
                    <a:pt x="152561" y="526249"/>
                  </a:lnTo>
                  <a:cubicBezTo>
                    <a:pt x="157784" y="532847"/>
                    <a:pt x="165620" y="536836"/>
                    <a:pt x="174070" y="537143"/>
                  </a:cubicBezTo>
                  <a:cubicBezTo>
                    <a:pt x="174377" y="537143"/>
                    <a:pt x="174838" y="537143"/>
                    <a:pt x="175299" y="537143"/>
                  </a:cubicBezTo>
                  <a:cubicBezTo>
                    <a:pt x="183134" y="537143"/>
                    <a:pt x="190816" y="533921"/>
                    <a:pt x="196347" y="528090"/>
                  </a:cubicBezTo>
                  <a:lnTo>
                    <a:pt x="205719" y="518271"/>
                  </a:lnTo>
                  <a:lnTo>
                    <a:pt x="215859" y="529625"/>
                  </a:lnTo>
                  <a:lnTo>
                    <a:pt x="194043" y="607568"/>
                  </a:lnTo>
                  <a:lnTo>
                    <a:pt x="20741" y="607568"/>
                  </a:lnTo>
                  <a:cubicBezTo>
                    <a:pt x="9372" y="607568"/>
                    <a:pt x="0" y="598362"/>
                    <a:pt x="0" y="586855"/>
                  </a:cubicBezTo>
                  <a:lnTo>
                    <a:pt x="0" y="515202"/>
                  </a:lnTo>
                  <a:cubicBezTo>
                    <a:pt x="0" y="470400"/>
                    <a:pt x="23967" y="435571"/>
                    <a:pt x="69597" y="413937"/>
                  </a:cubicBezTo>
                  <a:close/>
                  <a:moveTo>
                    <a:pt x="211543" y="399195"/>
                  </a:moveTo>
                  <a:cubicBezTo>
                    <a:pt x="211543" y="399195"/>
                    <a:pt x="227518" y="404259"/>
                    <a:pt x="239498" y="404259"/>
                  </a:cubicBezTo>
                  <a:cubicBezTo>
                    <a:pt x="251479" y="404259"/>
                    <a:pt x="267454" y="399349"/>
                    <a:pt x="267454" y="399349"/>
                  </a:cubicBezTo>
                  <a:cubicBezTo>
                    <a:pt x="273905" y="397354"/>
                    <a:pt x="275134" y="399502"/>
                    <a:pt x="270372" y="404106"/>
                  </a:cubicBezTo>
                  <a:lnTo>
                    <a:pt x="248407" y="425282"/>
                  </a:lnTo>
                  <a:cubicBezTo>
                    <a:pt x="243492" y="429885"/>
                    <a:pt x="235505" y="429885"/>
                    <a:pt x="230590" y="425282"/>
                  </a:cubicBezTo>
                  <a:lnTo>
                    <a:pt x="208625" y="404106"/>
                  </a:lnTo>
                  <a:cubicBezTo>
                    <a:pt x="203863" y="399502"/>
                    <a:pt x="205092" y="397354"/>
                    <a:pt x="211543" y="399195"/>
                  </a:cubicBezTo>
                  <a:close/>
                  <a:moveTo>
                    <a:pt x="320330" y="392273"/>
                  </a:moveTo>
                  <a:cubicBezTo>
                    <a:pt x="320791" y="392273"/>
                    <a:pt x="321098" y="392273"/>
                    <a:pt x="321406" y="392426"/>
                  </a:cubicBezTo>
                  <a:lnTo>
                    <a:pt x="381636" y="408380"/>
                  </a:lnTo>
                  <a:cubicBezTo>
                    <a:pt x="382866" y="408841"/>
                    <a:pt x="383941" y="409761"/>
                    <a:pt x="384402" y="411142"/>
                  </a:cubicBezTo>
                  <a:cubicBezTo>
                    <a:pt x="384863" y="412522"/>
                    <a:pt x="384556" y="413903"/>
                    <a:pt x="383787" y="414977"/>
                  </a:cubicBezTo>
                  <a:lnTo>
                    <a:pt x="306963" y="510700"/>
                  </a:lnTo>
                  <a:cubicBezTo>
                    <a:pt x="306194" y="511620"/>
                    <a:pt x="305119" y="512234"/>
                    <a:pt x="303890" y="512234"/>
                  </a:cubicBezTo>
                  <a:lnTo>
                    <a:pt x="303736" y="512234"/>
                  </a:lnTo>
                  <a:cubicBezTo>
                    <a:pt x="302660" y="512234"/>
                    <a:pt x="301585" y="511774"/>
                    <a:pt x="300817" y="511007"/>
                  </a:cubicBezTo>
                  <a:lnTo>
                    <a:pt x="253031" y="460844"/>
                  </a:lnTo>
                  <a:cubicBezTo>
                    <a:pt x="251495" y="459157"/>
                    <a:pt x="251649" y="456549"/>
                    <a:pt x="253185" y="455015"/>
                  </a:cubicBezTo>
                  <a:lnTo>
                    <a:pt x="317564" y="393347"/>
                  </a:lnTo>
                  <a:cubicBezTo>
                    <a:pt x="318333" y="392580"/>
                    <a:pt x="319255" y="392273"/>
                    <a:pt x="320330" y="392273"/>
                  </a:cubicBezTo>
                  <a:close/>
                  <a:moveTo>
                    <a:pt x="158667" y="392273"/>
                  </a:moveTo>
                  <a:cubicBezTo>
                    <a:pt x="159742" y="392273"/>
                    <a:pt x="160664" y="392580"/>
                    <a:pt x="161433" y="393347"/>
                  </a:cubicBezTo>
                  <a:lnTo>
                    <a:pt x="225812" y="455015"/>
                  </a:lnTo>
                  <a:cubicBezTo>
                    <a:pt x="227348" y="456549"/>
                    <a:pt x="227502" y="459157"/>
                    <a:pt x="225966" y="460844"/>
                  </a:cubicBezTo>
                  <a:lnTo>
                    <a:pt x="178180" y="511007"/>
                  </a:lnTo>
                  <a:cubicBezTo>
                    <a:pt x="177412" y="511774"/>
                    <a:pt x="176337" y="512234"/>
                    <a:pt x="175261" y="512234"/>
                  </a:cubicBezTo>
                  <a:lnTo>
                    <a:pt x="175107" y="512234"/>
                  </a:lnTo>
                  <a:cubicBezTo>
                    <a:pt x="173878" y="512234"/>
                    <a:pt x="172649" y="511620"/>
                    <a:pt x="172034" y="510700"/>
                  </a:cubicBezTo>
                  <a:lnTo>
                    <a:pt x="95210" y="414977"/>
                  </a:lnTo>
                  <a:cubicBezTo>
                    <a:pt x="94441" y="413903"/>
                    <a:pt x="94134" y="412522"/>
                    <a:pt x="94595" y="411142"/>
                  </a:cubicBezTo>
                  <a:cubicBezTo>
                    <a:pt x="95056" y="409761"/>
                    <a:pt x="96131" y="408841"/>
                    <a:pt x="97361" y="408380"/>
                  </a:cubicBezTo>
                  <a:lnTo>
                    <a:pt x="157591" y="392426"/>
                  </a:lnTo>
                  <a:cubicBezTo>
                    <a:pt x="157899" y="392273"/>
                    <a:pt x="158206" y="392273"/>
                    <a:pt x="158667" y="392273"/>
                  </a:cubicBezTo>
                  <a:close/>
                  <a:moveTo>
                    <a:pt x="112429" y="228420"/>
                  </a:moveTo>
                  <a:cubicBezTo>
                    <a:pt x="142083" y="251744"/>
                    <a:pt x="187564" y="266321"/>
                    <a:pt x="239498" y="266321"/>
                  </a:cubicBezTo>
                  <a:cubicBezTo>
                    <a:pt x="291433" y="266321"/>
                    <a:pt x="336914" y="251744"/>
                    <a:pt x="366568" y="228420"/>
                  </a:cubicBezTo>
                  <a:cubicBezTo>
                    <a:pt x="369641" y="236706"/>
                    <a:pt x="370256" y="247140"/>
                    <a:pt x="367644" y="257728"/>
                  </a:cubicBezTo>
                  <a:cubicBezTo>
                    <a:pt x="362727" y="277369"/>
                    <a:pt x="348591" y="291026"/>
                    <a:pt x="334455" y="291026"/>
                  </a:cubicBezTo>
                  <a:cubicBezTo>
                    <a:pt x="332765" y="291026"/>
                    <a:pt x="331075" y="290872"/>
                    <a:pt x="329538" y="290412"/>
                  </a:cubicBezTo>
                  <a:cubicBezTo>
                    <a:pt x="313712" y="329694"/>
                    <a:pt x="285287" y="375267"/>
                    <a:pt x="239498" y="375267"/>
                  </a:cubicBezTo>
                  <a:cubicBezTo>
                    <a:pt x="193710" y="375267"/>
                    <a:pt x="165285" y="329694"/>
                    <a:pt x="149459" y="290412"/>
                  </a:cubicBezTo>
                  <a:cubicBezTo>
                    <a:pt x="147769" y="290872"/>
                    <a:pt x="146232" y="291026"/>
                    <a:pt x="144542" y="291026"/>
                  </a:cubicBezTo>
                  <a:cubicBezTo>
                    <a:pt x="130406" y="291026"/>
                    <a:pt x="116270" y="277369"/>
                    <a:pt x="111353" y="257728"/>
                  </a:cubicBezTo>
                  <a:cubicBezTo>
                    <a:pt x="108741" y="247140"/>
                    <a:pt x="109356" y="236706"/>
                    <a:pt x="112429" y="228420"/>
                  </a:cubicBezTo>
                  <a:close/>
                  <a:moveTo>
                    <a:pt x="106130" y="168934"/>
                  </a:moveTo>
                  <a:lnTo>
                    <a:pt x="372867" y="168934"/>
                  </a:lnTo>
                  <a:cubicBezTo>
                    <a:pt x="367643" y="206496"/>
                    <a:pt x="308795" y="237312"/>
                    <a:pt x="239498" y="237312"/>
                  </a:cubicBezTo>
                  <a:cubicBezTo>
                    <a:pt x="170202" y="237312"/>
                    <a:pt x="111354" y="206496"/>
                    <a:pt x="106130" y="168934"/>
                  </a:cubicBezTo>
                  <a:close/>
                  <a:moveTo>
                    <a:pt x="239534" y="54016"/>
                  </a:moveTo>
                  <a:cubicBezTo>
                    <a:pt x="229393" y="54016"/>
                    <a:pt x="221096" y="62149"/>
                    <a:pt x="221096" y="72431"/>
                  </a:cubicBezTo>
                  <a:cubicBezTo>
                    <a:pt x="221096" y="82559"/>
                    <a:pt x="229393" y="90845"/>
                    <a:pt x="239534" y="90845"/>
                  </a:cubicBezTo>
                  <a:cubicBezTo>
                    <a:pt x="249674" y="90845"/>
                    <a:pt x="257971" y="82559"/>
                    <a:pt x="257971" y="72431"/>
                  </a:cubicBezTo>
                  <a:cubicBezTo>
                    <a:pt x="257971" y="62149"/>
                    <a:pt x="249674" y="54016"/>
                    <a:pt x="239534" y="54016"/>
                  </a:cubicBezTo>
                  <a:close/>
                  <a:moveTo>
                    <a:pt x="198818" y="0"/>
                  </a:moveTo>
                  <a:lnTo>
                    <a:pt x="280249" y="0"/>
                  </a:lnTo>
                  <a:cubicBezTo>
                    <a:pt x="287470" y="0"/>
                    <a:pt x="294230" y="3836"/>
                    <a:pt x="298072" y="10128"/>
                  </a:cubicBezTo>
                  <a:cubicBezTo>
                    <a:pt x="316201" y="40512"/>
                    <a:pt x="338172" y="53556"/>
                    <a:pt x="385341" y="61382"/>
                  </a:cubicBezTo>
                  <a:cubicBezTo>
                    <a:pt x="399015" y="63684"/>
                    <a:pt x="409924" y="75039"/>
                    <a:pt x="412843" y="90231"/>
                  </a:cubicBezTo>
                  <a:cubicBezTo>
                    <a:pt x="414994" y="101127"/>
                    <a:pt x="413304" y="114631"/>
                    <a:pt x="405468" y="128288"/>
                  </a:cubicBezTo>
                  <a:lnTo>
                    <a:pt x="73599" y="128288"/>
                  </a:lnTo>
                  <a:cubicBezTo>
                    <a:pt x="65763" y="114631"/>
                    <a:pt x="64073" y="101127"/>
                    <a:pt x="66224" y="90231"/>
                  </a:cubicBezTo>
                  <a:cubicBezTo>
                    <a:pt x="69143" y="75039"/>
                    <a:pt x="80052" y="63684"/>
                    <a:pt x="93880" y="61382"/>
                  </a:cubicBezTo>
                  <a:cubicBezTo>
                    <a:pt x="140895" y="53556"/>
                    <a:pt x="162866" y="40512"/>
                    <a:pt x="180995" y="10128"/>
                  </a:cubicBezTo>
                  <a:cubicBezTo>
                    <a:pt x="184837" y="3836"/>
                    <a:pt x="191597" y="0"/>
                    <a:pt x="198818" y="0"/>
                  </a:cubicBezTo>
                  <a:close/>
                </a:path>
              </a:pathLst>
            </a:custGeom>
            <a:grp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微软雅黑" panose="020B0503020204020204" pitchFamily="34" charset="-122"/>
                <a:ea typeface="微软雅黑" panose="020B0503020204020204" pitchFamily="34" charset="-122"/>
              </a:endParaRPr>
            </a:p>
          </p:txBody>
        </p:sp>
        <p:sp>
          <p:nvSpPr>
            <p:cNvPr id="30" name="police_30379">
              <a:extLst>
                <a:ext uri="{FF2B5EF4-FFF2-40B4-BE49-F238E27FC236}">
                  <a16:creationId xmlns:a16="http://schemas.microsoft.com/office/drawing/2014/main" id="{8C2D3436-8BA4-49AD-8E39-49149E85A6AC}"/>
                </a:ext>
              </a:extLst>
            </p:cNvPr>
            <p:cNvSpPr>
              <a:spLocks noChangeAspect="1"/>
            </p:cNvSpPr>
            <p:nvPr/>
          </p:nvSpPr>
          <p:spPr bwMode="auto">
            <a:xfrm>
              <a:off x="7614019" y="1981418"/>
              <a:ext cx="409766" cy="484749"/>
            </a:xfrm>
            <a:custGeom>
              <a:avLst/>
              <a:gdLst>
                <a:gd name="connsiteX0" fmla="*/ 373009 w 514210"/>
                <a:gd name="connsiteY0" fmla="*/ 139445 h 608307"/>
                <a:gd name="connsiteX1" fmla="*/ 362941 w 514210"/>
                <a:gd name="connsiteY1" fmla="*/ 180686 h 608307"/>
                <a:gd name="connsiteX2" fmla="*/ 257105 w 514210"/>
                <a:gd name="connsiteY2" fmla="*/ 211875 h 608307"/>
                <a:gd name="connsiteX3" fmla="*/ 151527 w 514210"/>
                <a:gd name="connsiteY3" fmla="*/ 180686 h 608307"/>
                <a:gd name="connsiteX4" fmla="*/ 140685 w 514210"/>
                <a:gd name="connsiteY4" fmla="*/ 140476 h 608307"/>
                <a:gd name="connsiteX5" fmla="*/ 125971 w 514210"/>
                <a:gd name="connsiteY5" fmla="*/ 200533 h 608307"/>
                <a:gd name="connsiteX6" fmla="*/ 257105 w 514210"/>
                <a:gd name="connsiteY6" fmla="*/ 358797 h 608307"/>
                <a:gd name="connsiteX7" fmla="*/ 359844 w 514210"/>
                <a:gd name="connsiteY7" fmla="*/ 292295 h 608307"/>
                <a:gd name="connsiteX8" fmla="*/ 272851 w 514210"/>
                <a:gd name="connsiteY8" fmla="*/ 312401 h 608307"/>
                <a:gd name="connsiteX9" fmla="*/ 257105 w 514210"/>
                <a:gd name="connsiteY9" fmla="*/ 322711 h 608307"/>
                <a:gd name="connsiteX10" fmla="*/ 239810 w 514210"/>
                <a:gd name="connsiteY10" fmla="*/ 305183 h 608307"/>
                <a:gd name="connsiteX11" fmla="*/ 257105 w 514210"/>
                <a:gd name="connsiteY11" fmla="*/ 287914 h 608307"/>
                <a:gd name="connsiteX12" fmla="*/ 272077 w 514210"/>
                <a:gd name="connsiteY12" fmla="*/ 296677 h 608307"/>
                <a:gd name="connsiteX13" fmla="*/ 378946 w 514210"/>
                <a:gd name="connsiteY13" fmla="*/ 252858 h 608307"/>
                <a:gd name="connsiteX14" fmla="*/ 388497 w 514210"/>
                <a:gd name="connsiteY14" fmla="*/ 200533 h 608307"/>
                <a:gd name="connsiteX15" fmla="*/ 373009 w 514210"/>
                <a:gd name="connsiteY15" fmla="*/ 139445 h 608307"/>
                <a:gd name="connsiteX16" fmla="*/ 257621 w 514210"/>
                <a:gd name="connsiteY16" fmla="*/ 116504 h 608307"/>
                <a:gd name="connsiteX17" fmla="*/ 376106 w 514210"/>
                <a:gd name="connsiteY17" fmla="*/ 137640 h 608307"/>
                <a:gd name="connsiteX18" fmla="*/ 398048 w 514210"/>
                <a:gd name="connsiteY18" fmla="*/ 141507 h 608307"/>
                <a:gd name="connsiteX19" fmla="*/ 409922 w 514210"/>
                <a:gd name="connsiteY19" fmla="*/ 200533 h 608307"/>
                <a:gd name="connsiteX20" fmla="*/ 333772 w 514210"/>
                <a:gd name="connsiteY20" fmla="*/ 352869 h 608307"/>
                <a:gd name="connsiteX21" fmla="*/ 514210 w 514210"/>
                <a:gd name="connsiteY21" fmla="*/ 544899 h 608307"/>
                <a:gd name="connsiteX22" fmla="*/ 0 w 514210"/>
                <a:gd name="connsiteY22" fmla="*/ 544899 h 608307"/>
                <a:gd name="connsiteX23" fmla="*/ 180438 w 514210"/>
                <a:gd name="connsiteY23" fmla="*/ 352869 h 608307"/>
                <a:gd name="connsiteX24" fmla="*/ 104288 w 514210"/>
                <a:gd name="connsiteY24" fmla="*/ 200533 h 608307"/>
                <a:gd name="connsiteX25" fmla="*/ 116420 w 514210"/>
                <a:gd name="connsiteY25" fmla="*/ 141507 h 608307"/>
                <a:gd name="connsiteX26" fmla="*/ 136038 w 514210"/>
                <a:gd name="connsiteY26" fmla="*/ 137898 h 608307"/>
                <a:gd name="connsiteX27" fmla="*/ 179684 w 514210"/>
                <a:gd name="connsiteY27" fmla="*/ 0 h 608307"/>
                <a:gd name="connsiteX28" fmla="*/ 335867 w 514210"/>
                <a:gd name="connsiteY28" fmla="*/ 0 h 608307"/>
                <a:gd name="connsiteX29" fmla="*/ 418735 w 514210"/>
                <a:gd name="connsiteY29" fmla="*/ 82727 h 608307"/>
                <a:gd name="connsiteX30" fmla="*/ 397566 w 514210"/>
                <a:gd name="connsiteY30" fmla="*/ 130405 h 608307"/>
                <a:gd name="connsiteX31" fmla="*/ 265649 w 514210"/>
                <a:gd name="connsiteY31" fmla="*/ 106953 h 608307"/>
                <a:gd name="connsiteX32" fmla="*/ 286818 w 514210"/>
                <a:gd name="connsiteY32" fmla="*/ 69326 h 608307"/>
                <a:gd name="connsiteX33" fmla="*/ 257130 w 514210"/>
                <a:gd name="connsiteY33" fmla="*/ 32472 h 608307"/>
                <a:gd name="connsiteX34" fmla="*/ 227700 w 514210"/>
                <a:gd name="connsiteY34" fmla="*/ 69326 h 608307"/>
                <a:gd name="connsiteX35" fmla="*/ 248869 w 514210"/>
                <a:gd name="connsiteY35" fmla="*/ 107210 h 608307"/>
                <a:gd name="connsiteX36" fmla="*/ 116952 w 514210"/>
                <a:gd name="connsiteY36" fmla="*/ 130405 h 608307"/>
                <a:gd name="connsiteX37" fmla="*/ 96816 w 514210"/>
                <a:gd name="connsiteY37" fmla="*/ 82727 h 608307"/>
                <a:gd name="connsiteX38" fmla="*/ 179684 w 514210"/>
                <a:gd name="connsiteY38" fmla="*/ 0 h 60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14210" h="608307">
                  <a:moveTo>
                    <a:pt x="373009" y="139445"/>
                  </a:moveTo>
                  <a:cubicBezTo>
                    <a:pt x="369653" y="143053"/>
                    <a:pt x="365523" y="153364"/>
                    <a:pt x="362941" y="180686"/>
                  </a:cubicBezTo>
                  <a:cubicBezTo>
                    <a:pt x="362425" y="187645"/>
                    <a:pt x="320865" y="211875"/>
                    <a:pt x="257105" y="211875"/>
                  </a:cubicBezTo>
                  <a:cubicBezTo>
                    <a:pt x="193603" y="211875"/>
                    <a:pt x="152043" y="187645"/>
                    <a:pt x="151527" y="180686"/>
                  </a:cubicBezTo>
                  <a:cubicBezTo>
                    <a:pt x="148687" y="154395"/>
                    <a:pt x="144299" y="144342"/>
                    <a:pt x="140685" y="140476"/>
                  </a:cubicBezTo>
                  <a:cubicBezTo>
                    <a:pt x="131392" y="158519"/>
                    <a:pt x="125971" y="178882"/>
                    <a:pt x="125971" y="200533"/>
                  </a:cubicBezTo>
                  <a:cubicBezTo>
                    <a:pt x="125971" y="272190"/>
                    <a:pt x="184310" y="358797"/>
                    <a:pt x="257105" y="358797"/>
                  </a:cubicBezTo>
                  <a:cubicBezTo>
                    <a:pt x="298923" y="358797"/>
                    <a:pt x="335837" y="330186"/>
                    <a:pt x="359844" y="292295"/>
                  </a:cubicBezTo>
                  <a:cubicBezTo>
                    <a:pt x="338418" y="304410"/>
                    <a:pt x="309507" y="311112"/>
                    <a:pt x="272851" y="312401"/>
                  </a:cubicBezTo>
                  <a:cubicBezTo>
                    <a:pt x="270012" y="318329"/>
                    <a:pt x="264075" y="322711"/>
                    <a:pt x="257105" y="322711"/>
                  </a:cubicBezTo>
                  <a:cubicBezTo>
                    <a:pt x="247554" y="322711"/>
                    <a:pt x="239810" y="314721"/>
                    <a:pt x="239810" y="305183"/>
                  </a:cubicBezTo>
                  <a:cubicBezTo>
                    <a:pt x="239810" y="295646"/>
                    <a:pt x="247554" y="287914"/>
                    <a:pt x="257105" y="287914"/>
                  </a:cubicBezTo>
                  <a:cubicBezTo>
                    <a:pt x="263558" y="287914"/>
                    <a:pt x="268979" y="291522"/>
                    <a:pt x="272077" y="296677"/>
                  </a:cubicBezTo>
                  <a:cubicBezTo>
                    <a:pt x="327060" y="294358"/>
                    <a:pt x="362167" y="280181"/>
                    <a:pt x="378946" y="252858"/>
                  </a:cubicBezTo>
                  <a:cubicBezTo>
                    <a:pt x="385141" y="235589"/>
                    <a:pt x="388497" y="217545"/>
                    <a:pt x="388497" y="200533"/>
                  </a:cubicBezTo>
                  <a:cubicBezTo>
                    <a:pt x="388497" y="178366"/>
                    <a:pt x="382818" y="157745"/>
                    <a:pt x="373009" y="139445"/>
                  </a:cubicBezTo>
                  <a:close/>
                  <a:moveTo>
                    <a:pt x="257621" y="116504"/>
                  </a:moveTo>
                  <a:lnTo>
                    <a:pt x="376106" y="137640"/>
                  </a:lnTo>
                  <a:lnTo>
                    <a:pt x="398048" y="141507"/>
                  </a:lnTo>
                  <a:cubicBezTo>
                    <a:pt x="405534" y="159550"/>
                    <a:pt x="409922" y="179655"/>
                    <a:pt x="409922" y="200533"/>
                  </a:cubicBezTo>
                  <a:cubicBezTo>
                    <a:pt x="409922" y="256209"/>
                    <a:pt x="379720" y="318071"/>
                    <a:pt x="333772" y="352869"/>
                  </a:cubicBezTo>
                  <a:cubicBezTo>
                    <a:pt x="438318" y="385089"/>
                    <a:pt x="514210" y="476335"/>
                    <a:pt x="514210" y="544899"/>
                  </a:cubicBezTo>
                  <a:cubicBezTo>
                    <a:pt x="514210" y="629444"/>
                    <a:pt x="0" y="629444"/>
                    <a:pt x="0" y="544899"/>
                  </a:cubicBezTo>
                  <a:cubicBezTo>
                    <a:pt x="0" y="476335"/>
                    <a:pt x="75892" y="385089"/>
                    <a:pt x="180438" y="352869"/>
                  </a:cubicBezTo>
                  <a:cubicBezTo>
                    <a:pt x="134490" y="318071"/>
                    <a:pt x="104288" y="256467"/>
                    <a:pt x="104288" y="200533"/>
                  </a:cubicBezTo>
                  <a:cubicBezTo>
                    <a:pt x="104288" y="179655"/>
                    <a:pt x="108676" y="159550"/>
                    <a:pt x="116420" y="141507"/>
                  </a:cubicBezTo>
                  <a:lnTo>
                    <a:pt x="136038" y="137898"/>
                  </a:lnTo>
                  <a:close/>
                  <a:moveTo>
                    <a:pt x="179684" y="0"/>
                  </a:moveTo>
                  <a:lnTo>
                    <a:pt x="335867" y="0"/>
                  </a:lnTo>
                  <a:cubicBezTo>
                    <a:pt x="335867" y="0"/>
                    <a:pt x="418735" y="48966"/>
                    <a:pt x="418735" y="82727"/>
                  </a:cubicBezTo>
                  <a:cubicBezTo>
                    <a:pt x="418735" y="104891"/>
                    <a:pt x="406085" y="121385"/>
                    <a:pt x="397566" y="130405"/>
                  </a:cubicBezTo>
                  <a:lnTo>
                    <a:pt x="265649" y="106953"/>
                  </a:lnTo>
                  <a:cubicBezTo>
                    <a:pt x="274168" y="96644"/>
                    <a:pt x="286818" y="79892"/>
                    <a:pt x="286818" y="69326"/>
                  </a:cubicBezTo>
                  <a:cubicBezTo>
                    <a:pt x="286818" y="53090"/>
                    <a:pt x="257130" y="32472"/>
                    <a:pt x="257130" y="32472"/>
                  </a:cubicBezTo>
                  <a:cubicBezTo>
                    <a:pt x="257130" y="32472"/>
                    <a:pt x="227700" y="53090"/>
                    <a:pt x="227700" y="69326"/>
                  </a:cubicBezTo>
                  <a:cubicBezTo>
                    <a:pt x="227700" y="79892"/>
                    <a:pt x="240092" y="96644"/>
                    <a:pt x="248869" y="107210"/>
                  </a:cubicBezTo>
                  <a:lnTo>
                    <a:pt x="116952" y="130405"/>
                  </a:lnTo>
                  <a:cubicBezTo>
                    <a:pt x="108691" y="121385"/>
                    <a:pt x="96816" y="104633"/>
                    <a:pt x="96816" y="82727"/>
                  </a:cubicBezTo>
                  <a:cubicBezTo>
                    <a:pt x="96816" y="48966"/>
                    <a:pt x="179684" y="0"/>
                    <a:pt x="179684" y="0"/>
                  </a:cubicBezTo>
                  <a:close/>
                </a:path>
              </a:pathLst>
            </a:custGeom>
            <a:grpFill/>
            <a:ln>
              <a:noFill/>
            </a:ln>
          </p:spPr>
        </p:sp>
        <p:sp>
          <p:nvSpPr>
            <p:cNvPr id="31" name="police_30379">
              <a:extLst>
                <a:ext uri="{FF2B5EF4-FFF2-40B4-BE49-F238E27FC236}">
                  <a16:creationId xmlns:a16="http://schemas.microsoft.com/office/drawing/2014/main" id="{85801612-EB31-46D4-8D1E-9E3B6E04D100}"/>
                </a:ext>
              </a:extLst>
            </p:cNvPr>
            <p:cNvSpPr>
              <a:spLocks noChangeAspect="1"/>
            </p:cNvSpPr>
            <p:nvPr/>
          </p:nvSpPr>
          <p:spPr bwMode="auto">
            <a:xfrm>
              <a:off x="10612343" y="1981418"/>
              <a:ext cx="409766" cy="484749"/>
            </a:xfrm>
            <a:custGeom>
              <a:avLst/>
              <a:gdLst>
                <a:gd name="connsiteX0" fmla="*/ 373009 w 514210"/>
                <a:gd name="connsiteY0" fmla="*/ 139445 h 608307"/>
                <a:gd name="connsiteX1" fmla="*/ 362941 w 514210"/>
                <a:gd name="connsiteY1" fmla="*/ 180686 h 608307"/>
                <a:gd name="connsiteX2" fmla="*/ 257105 w 514210"/>
                <a:gd name="connsiteY2" fmla="*/ 211875 h 608307"/>
                <a:gd name="connsiteX3" fmla="*/ 151527 w 514210"/>
                <a:gd name="connsiteY3" fmla="*/ 180686 h 608307"/>
                <a:gd name="connsiteX4" fmla="*/ 140685 w 514210"/>
                <a:gd name="connsiteY4" fmla="*/ 140476 h 608307"/>
                <a:gd name="connsiteX5" fmla="*/ 125971 w 514210"/>
                <a:gd name="connsiteY5" fmla="*/ 200533 h 608307"/>
                <a:gd name="connsiteX6" fmla="*/ 257105 w 514210"/>
                <a:gd name="connsiteY6" fmla="*/ 358797 h 608307"/>
                <a:gd name="connsiteX7" fmla="*/ 359844 w 514210"/>
                <a:gd name="connsiteY7" fmla="*/ 292295 h 608307"/>
                <a:gd name="connsiteX8" fmla="*/ 272851 w 514210"/>
                <a:gd name="connsiteY8" fmla="*/ 312401 h 608307"/>
                <a:gd name="connsiteX9" fmla="*/ 257105 w 514210"/>
                <a:gd name="connsiteY9" fmla="*/ 322711 h 608307"/>
                <a:gd name="connsiteX10" fmla="*/ 239810 w 514210"/>
                <a:gd name="connsiteY10" fmla="*/ 305183 h 608307"/>
                <a:gd name="connsiteX11" fmla="*/ 257105 w 514210"/>
                <a:gd name="connsiteY11" fmla="*/ 287914 h 608307"/>
                <a:gd name="connsiteX12" fmla="*/ 272077 w 514210"/>
                <a:gd name="connsiteY12" fmla="*/ 296677 h 608307"/>
                <a:gd name="connsiteX13" fmla="*/ 378946 w 514210"/>
                <a:gd name="connsiteY13" fmla="*/ 252858 h 608307"/>
                <a:gd name="connsiteX14" fmla="*/ 388497 w 514210"/>
                <a:gd name="connsiteY14" fmla="*/ 200533 h 608307"/>
                <a:gd name="connsiteX15" fmla="*/ 373009 w 514210"/>
                <a:gd name="connsiteY15" fmla="*/ 139445 h 608307"/>
                <a:gd name="connsiteX16" fmla="*/ 257621 w 514210"/>
                <a:gd name="connsiteY16" fmla="*/ 116504 h 608307"/>
                <a:gd name="connsiteX17" fmla="*/ 376106 w 514210"/>
                <a:gd name="connsiteY17" fmla="*/ 137640 h 608307"/>
                <a:gd name="connsiteX18" fmla="*/ 398048 w 514210"/>
                <a:gd name="connsiteY18" fmla="*/ 141507 h 608307"/>
                <a:gd name="connsiteX19" fmla="*/ 409922 w 514210"/>
                <a:gd name="connsiteY19" fmla="*/ 200533 h 608307"/>
                <a:gd name="connsiteX20" fmla="*/ 333772 w 514210"/>
                <a:gd name="connsiteY20" fmla="*/ 352869 h 608307"/>
                <a:gd name="connsiteX21" fmla="*/ 514210 w 514210"/>
                <a:gd name="connsiteY21" fmla="*/ 544899 h 608307"/>
                <a:gd name="connsiteX22" fmla="*/ 0 w 514210"/>
                <a:gd name="connsiteY22" fmla="*/ 544899 h 608307"/>
                <a:gd name="connsiteX23" fmla="*/ 180438 w 514210"/>
                <a:gd name="connsiteY23" fmla="*/ 352869 h 608307"/>
                <a:gd name="connsiteX24" fmla="*/ 104288 w 514210"/>
                <a:gd name="connsiteY24" fmla="*/ 200533 h 608307"/>
                <a:gd name="connsiteX25" fmla="*/ 116420 w 514210"/>
                <a:gd name="connsiteY25" fmla="*/ 141507 h 608307"/>
                <a:gd name="connsiteX26" fmla="*/ 136038 w 514210"/>
                <a:gd name="connsiteY26" fmla="*/ 137898 h 608307"/>
                <a:gd name="connsiteX27" fmla="*/ 179684 w 514210"/>
                <a:gd name="connsiteY27" fmla="*/ 0 h 608307"/>
                <a:gd name="connsiteX28" fmla="*/ 335867 w 514210"/>
                <a:gd name="connsiteY28" fmla="*/ 0 h 608307"/>
                <a:gd name="connsiteX29" fmla="*/ 418735 w 514210"/>
                <a:gd name="connsiteY29" fmla="*/ 82727 h 608307"/>
                <a:gd name="connsiteX30" fmla="*/ 397566 w 514210"/>
                <a:gd name="connsiteY30" fmla="*/ 130405 h 608307"/>
                <a:gd name="connsiteX31" fmla="*/ 265649 w 514210"/>
                <a:gd name="connsiteY31" fmla="*/ 106953 h 608307"/>
                <a:gd name="connsiteX32" fmla="*/ 286818 w 514210"/>
                <a:gd name="connsiteY32" fmla="*/ 69326 h 608307"/>
                <a:gd name="connsiteX33" fmla="*/ 257130 w 514210"/>
                <a:gd name="connsiteY33" fmla="*/ 32472 h 608307"/>
                <a:gd name="connsiteX34" fmla="*/ 227700 w 514210"/>
                <a:gd name="connsiteY34" fmla="*/ 69326 h 608307"/>
                <a:gd name="connsiteX35" fmla="*/ 248869 w 514210"/>
                <a:gd name="connsiteY35" fmla="*/ 107210 h 608307"/>
                <a:gd name="connsiteX36" fmla="*/ 116952 w 514210"/>
                <a:gd name="connsiteY36" fmla="*/ 130405 h 608307"/>
                <a:gd name="connsiteX37" fmla="*/ 96816 w 514210"/>
                <a:gd name="connsiteY37" fmla="*/ 82727 h 608307"/>
                <a:gd name="connsiteX38" fmla="*/ 179684 w 514210"/>
                <a:gd name="connsiteY38" fmla="*/ 0 h 60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14210" h="608307">
                  <a:moveTo>
                    <a:pt x="373009" y="139445"/>
                  </a:moveTo>
                  <a:cubicBezTo>
                    <a:pt x="369653" y="143053"/>
                    <a:pt x="365523" y="153364"/>
                    <a:pt x="362941" y="180686"/>
                  </a:cubicBezTo>
                  <a:cubicBezTo>
                    <a:pt x="362425" y="187645"/>
                    <a:pt x="320865" y="211875"/>
                    <a:pt x="257105" y="211875"/>
                  </a:cubicBezTo>
                  <a:cubicBezTo>
                    <a:pt x="193603" y="211875"/>
                    <a:pt x="152043" y="187645"/>
                    <a:pt x="151527" y="180686"/>
                  </a:cubicBezTo>
                  <a:cubicBezTo>
                    <a:pt x="148687" y="154395"/>
                    <a:pt x="144299" y="144342"/>
                    <a:pt x="140685" y="140476"/>
                  </a:cubicBezTo>
                  <a:cubicBezTo>
                    <a:pt x="131392" y="158519"/>
                    <a:pt x="125971" y="178882"/>
                    <a:pt x="125971" y="200533"/>
                  </a:cubicBezTo>
                  <a:cubicBezTo>
                    <a:pt x="125971" y="272190"/>
                    <a:pt x="184310" y="358797"/>
                    <a:pt x="257105" y="358797"/>
                  </a:cubicBezTo>
                  <a:cubicBezTo>
                    <a:pt x="298923" y="358797"/>
                    <a:pt x="335837" y="330186"/>
                    <a:pt x="359844" y="292295"/>
                  </a:cubicBezTo>
                  <a:cubicBezTo>
                    <a:pt x="338418" y="304410"/>
                    <a:pt x="309507" y="311112"/>
                    <a:pt x="272851" y="312401"/>
                  </a:cubicBezTo>
                  <a:cubicBezTo>
                    <a:pt x="270012" y="318329"/>
                    <a:pt x="264075" y="322711"/>
                    <a:pt x="257105" y="322711"/>
                  </a:cubicBezTo>
                  <a:cubicBezTo>
                    <a:pt x="247554" y="322711"/>
                    <a:pt x="239810" y="314721"/>
                    <a:pt x="239810" y="305183"/>
                  </a:cubicBezTo>
                  <a:cubicBezTo>
                    <a:pt x="239810" y="295646"/>
                    <a:pt x="247554" y="287914"/>
                    <a:pt x="257105" y="287914"/>
                  </a:cubicBezTo>
                  <a:cubicBezTo>
                    <a:pt x="263558" y="287914"/>
                    <a:pt x="268979" y="291522"/>
                    <a:pt x="272077" y="296677"/>
                  </a:cubicBezTo>
                  <a:cubicBezTo>
                    <a:pt x="327060" y="294358"/>
                    <a:pt x="362167" y="280181"/>
                    <a:pt x="378946" y="252858"/>
                  </a:cubicBezTo>
                  <a:cubicBezTo>
                    <a:pt x="385141" y="235589"/>
                    <a:pt x="388497" y="217545"/>
                    <a:pt x="388497" y="200533"/>
                  </a:cubicBezTo>
                  <a:cubicBezTo>
                    <a:pt x="388497" y="178366"/>
                    <a:pt x="382818" y="157745"/>
                    <a:pt x="373009" y="139445"/>
                  </a:cubicBezTo>
                  <a:close/>
                  <a:moveTo>
                    <a:pt x="257621" y="116504"/>
                  </a:moveTo>
                  <a:lnTo>
                    <a:pt x="376106" y="137640"/>
                  </a:lnTo>
                  <a:lnTo>
                    <a:pt x="398048" y="141507"/>
                  </a:lnTo>
                  <a:cubicBezTo>
                    <a:pt x="405534" y="159550"/>
                    <a:pt x="409922" y="179655"/>
                    <a:pt x="409922" y="200533"/>
                  </a:cubicBezTo>
                  <a:cubicBezTo>
                    <a:pt x="409922" y="256209"/>
                    <a:pt x="379720" y="318071"/>
                    <a:pt x="333772" y="352869"/>
                  </a:cubicBezTo>
                  <a:cubicBezTo>
                    <a:pt x="438318" y="385089"/>
                    <a:pt x="514210" y="476335"/>
                    <a:pt x="514210" y="544899"/>
                  </a:cubicBezTo>
                  <a:cubicBezTo>
                    <a:pt x="514210" y="629444"/>
                    <a:pt x="0" y="629444"/>
                    <a:pt x="0" y="544899"/>
                  </a:cubicBezTo>
                  <a:cubicBezTo>
                    <a:pt x="0" y="476335"/>
                    <a:pt x="75892" y="385089"/>
                    <a:pt x="180438" y="352869"/>
                  </a:cubicBezTo>
                  <a:cubicBezTo>
                    <a:pt x="134490" y="318071"/>
                    <a:pt x="104288" y="256467"/>
                    <a:pt x="104288" y="200533"/>
                  </a:cubicBezTo>
                  <a:cubicBezTo>
                    <a:pt x="104288" y="179655"/>
                    <a:pt x="108676" y="159550"/>
                    <a:pt x="116420" y="141507"/>
                  </a:cubicBezTo>
                  <a:lnTo>
                    <a:pt x="136038" y="137898"/>
                  </a:lnTo>
                  <a:close/>
                  <a:moveTo>
                    <a:pt x="179684" y="0"/>
                  </a:moveTo>
                  <a:lnTo>
                    <a:pt x="335867" y="0"/>
                  </a:lnTo>
                  <a:cubicBezTo>
                    <a:pt x="335867" y="0"/>
                    <a:pt x="418735" y="48966"/>
                    <a:pt x="418735" y="82727"/>
                  </a:cubicBezTo>
                  <a:cubicBezTo>
                    <a:pt x="418735" y="104891"/>
                    <a:pt x="406085" y="121385"/>
                    <a:pt x="397566" y="130405"/>
                  </a:cubicBezTo>
                  <a:lnTo>
                    <a:pt x="265649" y="106953"/>
                  </a:lnTo>
                  <a:cubicBezTo>
                    <a:pt x="274168" y="96644"/>
                    <a:pt x="286818" y="79892"/>
                    <a:pt x="286818" y="69326"/>
                  </a:cubicBezTo>
                  <a:cubicBezTo>
                    <a:pt x="286818" y="53090"/>
                    <a:pt x="257130" y="32472"/>
                    <a:pt x="257130" y="32472"/>
                  </a:cubicBezTo>
                  <a:cubicBezTo>
                    <a:pt x="257130" y="32472"/>
                    <a:pt x="227700" y="53090"/>
                    <a:pt x="227700" y="69326"/>
                  </a:cubicBezTo>
                  <a:cubicBezTo>
                    <a:pt x="227700" y="79892"/>
                    <a:pt x="240092" y="96644"/>
                    <a:pt x="248869" y="107210"/>
                  </a:cubicBezTo>
                  <a:lnTo>
                    <a:pt x="116952" y="130405"/>
                  </a:lnTo>
                  <a:cubicBezTo>
                    <a:pt x="108691" y="121385"/>
                    <a:pt x="96816" y="104633"/>
                    <a:pt x="96816" y="82727"/>
                  </a:cubicBezTo>
                  <a:cubicBezTo>
                    <a:pt x="96816" y="48966"/>
                    <a:pt x="179684" y="0"/>
                    <a:pt x="179684" y="0"/>
                  </a:cubicBezTo>
                  <a:close/>
                </a:path>
              </a:pathLst>
            </a:custGeom>
            <a:grpFill/>
            <a:ln>
              <a:noFill/>
            </a:ln>
          </p:spPr>
        </p:sp>
      </p:grpSp>
      <p:sp>
        <p:nvSpPr>
          <p:cNvPr id="8" name="矩形: 圆角 7">
            <a:extLst>
              <a:ext uri="{FF2B5EF4-FFF2-40B4-BE49-F238E27FC236}">
                <a16:creationId xmlns:a16="http://schemas.microsoft.com/office/drawing/2014/main" id="{2CB98B8B-6261-4F5A-A253-70885E7BF0C1}"/>
              </a:ext>
            </a:extLst>
          </p:cNvPr>
          <p:cNvSpPr/>
          <p:nvPr/>
        </p:nvSpPr>
        <p:spPr>
          <a:xfrm>
            <a:off x="559159" y="1845726"/>
            <a:ext cx="5225467" cy="4706454"/>
          </a:xfrm>
          <a:prstGeom prst="roundRect">
            <a:avLst/>
          </a:prstGeom>
          <a:solidFill>
            <a:srgbClr val="003487"/>
          </a:solidFill>
          <a:ln w="12700">
            <a:noFill/>
          </a:ln>
          <a:effectLst/>
          <a:scene3d>
            <a:camera prst="orthographicFront">
              <a:rot lat="0" lon="0" rev="0"/>
            </a:camera>
            <a:lightRig rig="contrasting"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dirty="0">
              <a:solidFill>
                <a:schemeClr val="bg1"/>
              </a:solidFill>
            </a:endParaRPr>
          </a:p>
        </p:txBody>
      </p:sp>
      <p:grpSp>
        <p:nvGrpSpPr>
          <p:cNvPr id="9" name="组合 8">
            <a:extLst>
              <a:ext uri="{FF2B5EF4-FFF2-40B4-BE49-F238E27FC236}">
                <a16:creationId xmlns:a16="http://schemas.microsoft.com/office/drawing/2014/main" id="{1FA29709-290E-4215-B507-607E4215A11D}"/>
              </a:ext>
            </a:extLst>
          </p:cNvPr>
          <p:cNvGrpSpPr/>
          <p:nvPr/>
        </p:nvGrpSpPr>
        <p:grpSpPr>
          <a:xfrm>
            <a:off x="1025636" y="2498055"/>
            <a:ext cx="2077899" cy="1716770"/>
            <a:chOff x="821354" y="1768040"/>
            <a:chExt cx="2284517" cy="1765300"/>
          </a:xfrm>
        </p:grpSpPr>
        <p:sp>
          <p:nvSpPr>
            <p:cNvPr id="20" name="iṡľïďè">
              <a:extLst>
                <a:ext uri="{FF2B5EF4-FFF2-40B4-BE49-F238E27FC236}">
                  <a16:creationId xmlns:a16="http://schemas.microsoft.com/office/drawing/2014/main" id="{BF4A6302-2E20-4B9B-B265-0C31B1377FB3}"/>
                </a:ext>
              </a:extLst>
            </p:cNvPr>
            <p:cNvSpPr/>
            <p:nvPr/>
          </p:nvSpPr>
          <p:spPr>
            <a:xfrm>
              <a:off x="821354" y="1768040"/>
              <a:ext cx="2284517" cy="1765300"/>
            </a:xfrm>
            <a:prstGeom prst="roundRect">
              <a:avLst>
                <a:gd name="adj" fmla="val 0"/>
              </a:avLst>
            </a:prstGeom>
            <a:solidFill>
              <a:schemeClr val="bg1">
                <a:alpha val="40000"/>
              </a:schemeClr>
            </a:solidFill>
            <a:ln w="12700" cap="rnd">
              <a:solidFill>
                <a:schemeClr val="bg1"/>
              </a:solidFill>
              <a:prstDash val="sysDot"/>
              <a:round/>
              <a:headEnd/>
              <a:tailEnd/>
            </a:ln>
            <a:effectLst>
              <a:outerShdw blurRad="254000" dist="127000" algn="ctr" rotWithShape="0">
                <a:schemeClr val="tx1">
                  <a:lumMod val="85000"/>
                  <a:lumOff val="1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1218742"/>
              <a:endParaRPr lang="zh-CN" altLang="en-US" sz="1866" b="1" dirty="0">
                <a:solidFill>
                  <a:schemeClr val="bg1"/>
                </a:solidFill>
              </a:endParaRPr>
            </a:p>
          </p:txBody>
        </p:sp>
        <p:sp>
          <p:nvSpPr>
            <p:cNvPr id="21" name="ïsľïḓè">
              <a:extLst>
                <a:ext uri="{FF2B5EF4-FFF2-40B4-BE49-F238E27FC236}">
                  <a16:creationId xmlns:a16="http://schemas.microsoft.com/office/drawing/2014/main" id="{5A429AAC-270C-4C9E-B7EA-8ED6266E0985}"/>
                </a:ext>
              </a:extLst>
            </p:cNvPr>
            <p:cNvSpPr/>
            <p:nvPr/>
          </p:nvSpPr>
          <p:spPr>
            <a:xfrm>
              <a:off x="1187749" y="2928099"/>
              <a:ext cx="1465945" cy="368681"/>
            </a:xfrm>
            <a:prstGeom prst="roundRect">
              <a:avLst>
                <a:gd name="adj" fmla="val 50000"/>
              </a:avLst>
            </a:prstGeom>
            <a:solidFill>
              <a:srgbClr val="0034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6"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基础网格</a:t>
              </a:r>
            </a:p>
          </p:txBody>
        </p:sp>
        <p:sp>
          <p:nvSpPr>
            <p:cNvPr id="22" name="square-grid_20075">
              <a:extLst>
                <a:ext uri="{FF2B5EF4-FFF2-40B4-BE49-F238E27FC236}">
                  <a16:creationId xmlns:a16="http://schemas.microsoft.com/office/drawing/2014/main" id="{EBEBB29C-BD87-48CA-ABB0-FD2C19BDC22A}"/>
                </a:ext>
              </a:extLst>
            </p:cNvPr>
            <p:cNvSpPr>
              <a:spLocks noChangeAspect="1"/>
            </p:cNvSpPr>
            <p:nvPr/>
          </p:nvSpPr>
          <p:spPr bwMode="auto">
            <a:xfrm>
              <a:off x="1584263" y="2026499"/>
              <a:ext cx="777814" cy="776726"/>
            </a:xfrm>
            <a:custGeom>
              <a:avLst/>
              <a:gdLst>
                <a:gd name="T0" fmla="*/ 3182 w 4933"/>
                <a:gd name="T1" fmla="*/ 0 h 4933"/>
                <a:gd name="T2" fmla="*/ 1591 w 4933"/>
                <a:gd name="T3" fmla="*/ 0 h 4933"/>
                <a:gd name="T4" fmla="*/ 0 w 4933"/>
                <a:gd name="T5" fmla="*/ 1591 h 4933"/>
                <a:gd name="T6" fmla="*/ 0 w 4933"/>
                <a:gd name="T7" fmla="*/ 3182 h 4933"/>
                <a:gd name="T8" fmla="*/ 0 w 4933"/>
                <a:gd name="T9" fmla="*/ 4933 h 4933"/>
                <a:gd name="T10" fmla="*/ 1750 w 4933"/>
                <a:gd name="T11" fmla="*/ 4933 h 4933"/>
                <a:gd name="T12" fmla="*/ 3341 w 4933"/>
                <a:gd name="T13" fmla="*/ 4933 h 4933"/>
                <a:gd name="T14" fmla="*/ 4933 w 4933"/>
                <a:gd name="T15" fmla="*/ 3341 h 4933"/>
                <a:gd name="T16" fmla="*/ 4933 w 4933"/>
                <a:gd name="T17" fmla="*/ 1750 h 4933"/>
                <a:gd name="T18" fmla="*/ 4933 w 4933"/>
                <a:gd name="T19" fmla="*/ 0 h 4933"/>
                <a:gd name="T20" fmla="*/ 3182 w 4933"/>
                <a:gd name="T21" fmla="*/ 159 h 4933"/>
                <a:gd name="T22" fmla="*/ 1750 w 4933"/>
                <a:gd name="T23" fmla="*/ 1591 h 4933"/>
                <a:gd name="T24" fmla="*/ 3182 w 4933"/>
                <a:gd name="T25" fmla="*/ 159 h 4933"/>
                <a:gd name="T26" fmla="*/ 3182 w 4933"/>
                <a:gd name="T27" fmla="*/ 3182 h 4933"/>
                <a:gd name="T28" fmla="*/ 1750 w 4933"/>
                <a:gd name="T29" fmla="*/ 1750 h 4933"/>
                <a:gd name="T30" fmla="*/ 159 w 4933"/>
                <a:gd name="T31" fmla="*/ 159 h 4933"/>
                <a:gd name="T32" fmla="*/ 1591 w 4933"/>
                <a:gd name="T33" fmla="*/ 1591 h 4933"/>
                <a:gd name="T34" fmla="*/ 159 w 4933"/>
                <a:gd name="T35" fmla="*/ 159 h 4933"/>
                <a:gd name="T36" fmla="*/ 1591 w 4933"/>
                <a:gd name="T37" fmla="*/ 1750 h 4933"/>
                <a:gd name="T38" fmla="*/ 159 w 4933"/>
                <a:gd name="T39" fmla="*/ 3182 h 4933"/>
                <a:gd name="T40" fmla="*/ 159 w 4933"/>
                <a:gd name="T41" fmla="*/ 4773 h 4933"/>
                <a:gd name="T42" fmla="*/ 1591 w 4933"/>
                <a:gd name="T43" fmla="*/ 3341 h 4933"/>
                <a:gd name="T44" fmla="*/ 159 w 4933"/>
                <a:gd name="T45" fmla="*/ 4774 h 4933"/>
                <a:gd name="T46" fmla="*/ 1750 w 4933"/>
                <a:gd name="T47" fmla="*/ 4773 h 4933"/>
                <a:gd name="T48" fmla="*/ 3182 w 4933"/>
                <a:gd name="T49" fmla="*/ 3341 h 4933"/>
                <a:gd name="T50" fmla="*/ 1750 w 4933"/>
                <a:gd name="T51" fmla="*/ 4774 h 4933"/>
                <a:gd name="T52" fmla="*/ 4773 w 4933"/>
                <a:gd name="T53" fmla="*/ 4773 h 4933"/>
                <a:gd name="T54" fmla="*/ 3341 w 4933"/>
                <a:gd name="T55" fmla="*/ 3341 h 4933"/>
                <a:gd name="T56" fmla="*/ 4774 w 4933"/>
                <a:gd name="T57" fmla="*/ 4773 h 4933"/>
                <a:gd name="T58" fmla="*/ 4773 w 4933"/>
                <a:gd name="T59" fmla="*/ 3182 h 4933"/>
                <a:gd name="T60" fmla="*/ 3341 w 4933"/>
                <a:gd name="T61" fmla="*/ 1750 h 4933"/>
                <a:gd name="T62" fmla="*/ 4774 w 4933"/>
                <a:gd name="T63" fmla="*/ 3182 h 4933"/>
                <a:gd name="T64" fmla="*/ 3341 w 4933"/>
                <a:gd name="T65" fmla="*/ 1591 h 4933"/>
                <a:gd name="T66" fmla="*/ 4774 w 4933"/>
                <a:gd name="T67" fmla="*/ 159 h 4933"/>
                <a:gd name="T68" fmla="*/ 3341 w 4933"/>
                <a:gd name="T69" fmla="*/ 1591 h 4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33" h="4933">
                  <a:moveTo>
                    <a:pt x="3341" y="0"/>
                  </a:moveTo>
                  <a:lnTo>
                    <a:pt x="3182" y="0"/>
                  </a:lnTo>
                  <a:lnTo>
                    <a:pt x="1750" y="0"/>
                  </a:lnTo>
                  <a:lnTo>
                    <a:pt x="1591" y="0"/>
                  </a:lnTo>
                  <a:lnTo>
                    <a:pt x="0" y="0"/>
                  </a:lnTo>
                  <a:lnTo>
                    <a:pt x="0" y="1591"/>
                  </a:lnTo>
                  <a:lnTo>
                    <a:pt x="0" y="1750"/>
                  </a:lnTo>
                  <a:lnTo>
                    <a:pt x="0" y="3182"/>
                  </a:lnTo>
                  <a:lnTo>
                    <a:pt x="0" y="3341"/>
                  </a:lnTo>
                  <a:lnTo>
                    <a:pt x="0" y="4933"/>
                  </a:lnTo>
                  <a:lnTo>
                    <a:pt x="1591" y="4933"/>
                  </a:lnTo>
                  <a:lnTo>
                    <a:pt x="1750" y="4933"/>
                  </a:lnTo>
                  <a:lnTo>
                    <a:pt x="3182" y="4933"/>
                  </a:lnTo>
                  <a:lnTo>
                    <a:pt x="3341" y="4933"/>
                  </a:lnTo>
                  <a:lnTo>
                    <a:pt x="4933" y="4933"/>
                  </a:lnTo>
                  <a:lnTo>
                    <a:pt x="4933" y="3341"/>
                  </a:lnTo>
                  <a:lnTo>
                    <a:pt x="4933" y="3182"/>
                  </a:lnTo>
                  <a:lnTo>
                    <a:pt x="4933" y="1750"/>
                  </a:lnTo>
                  <a:lnTo>
                    <a:pt x="4933" y="1591"/>
                  </a:lnTo>
                  <a:lnTo>
                    <a:pt x="4933" y="0"/>
                  </a:lnTo>
                  <a:lnTo>
                    <a:pt x="3341" y="0"/>
                  </a:lnTo>
                  <a:close/>
                  <a:moveTo>
                    <a:pt x="3182" y="159"/>
                  </a:moveTo>
                  <a:lnTo>
                    <a:pt x="3182" y="1591"/>
                  </a:lnTo>
                  <a:lnTo>
                    <a:pt x="1750" y="1591"/>
                  </a:lnTo>
                  <a:lnTo>
                    <a:pt x="1750" y="159"/>
                  </a:lnTo>
                  <a:lnTo>
                    <a:pt x="3182" y="159"/>
                  </a:lnTo>
                  <a:close/>
                  <a:moveTo>
                    <a:pt x="3182" y="1750"/>
                  </a:moveTo>
                  <a:lnTo>
                    <a:pt x="3182" y="3182"/>
                  </a:lnTo>
                  <a:lnTo>
                    <a:pt x="1750" y="3182"/>
                  </a:lnTo>
                  <a:lnTo>
                    <a:pt x="1750" y="1750"/>
                  </a:lnTo>
                  <a:lnTo>
                    <a:pt x="3182" y="1750"/>
                  </a:lnTo>
                  <a:close/>
                  <a:moveTo>
                    <a:pt x="159" y="159"/>
                  </a:moveTo>
                  <a:lnTo>
                    <a:pt x="1591" y="159"/>
                  </a:lnTo>
                  <a:lnTo>
                    <a:pt x="1591" y="1591"/>
                  </a:lnTo>
                  <a:lnTo>
                    <a:pt x="159" y="1591"/>
                  </a:lnTo>
                  <a:lnTo>
                    <a:pt x="159" y="159"/>
                  </a:lnTo>
                  <a:close/>
                  <a:moveTo>
                    <a:pt x="159" y="1750"/>
                  </a:moveTo>
                  <a:lnTo>
                    <a:pt x="1591" y="1750"/>
                  </a:lnTo>
                  <a:lnTo>
                    <a:pt x="1591" y="3182"/>
                  </a:lnTo>
                  <a:lnTo>
                    <a:pt x="159" y="3182"/>
                  </a:lnTo>
                  <a:lnTo>
                    <a:pt x="159" y="1750"/>
                  </a:lnTo>
                  <a:close/>
                  <a:moveTo>
                    <a:pt x="159" y="4773"/>
                  </a:moveTo>
                  <a:lnTo>
                    <a:pt x="159" y="3341"/>
                  </a:lnTo>
                  <a:lnTo>
                    <a:pt x="1591" y="3341"/>
                  </a:lnTo>
                  <a:lnTo>
                    <a:pt x="1591" y="4774"/>
                  </a:lnTo>
                  <a:lnTo>
                    <a:pt x="159" y="4774"/>
                  </a:lnTo>
                  <a:lnTo>
                    <a:pt x="159" y="4773"/>
                  </a:lnTo>
                  <a:close/>
                  <a:moveTo>
                    <a:pt x="1750" y="4773"/>
                  </a:moveTo>
                  <a:lnTo>
                    <a:pt x="1750" y="3341"/>
                  </a:lnTo>
                  <a:lnTo>
                    <a:pt x="3182" y="3341"/>
                  </a:lnTo>
                  <a:lnTo>
                    <a:pt x="3182" y="4774"/>
                  </a:lnTo>
                  <a:lnTo>
                    <a:pt x="1750" y="4774"/>
                  </a:lnTo>
                  <a:lnTo>
                    <a:pt x="1750" y="4773"/>
                  </a:lnTo>
                  <a:close/>
                  <a:moveTo>
                    <a:pt x="4773" y="4773"/>
                  </a:moveTo>
                  <a:lnTo>
                    <a:pt x="3341" y="4773"/>
                  </a:lnTo>
                  <a:lnTo>
                    <a:pt x="3341" y="3341"/>
                  </a:lnTo>
                  <a:lnTo>
                    <a:pt x="4774" y="3341"/>
                  </a:lnTo>
                  <a:lnTo>
                    <a:pt x="4774" y="4773"/>
                  </a:lnTo>
                  <a:lnTo>
                    <a:pt x="4773" y="4773"/>
                  </a:lnTo>
                  <a:close/>
                  <a:moveTo>
                    <a:pt x="4773" y="3182"/>
                  </a:moveTo>
                  <a:lnTo>
                    <a:pt x="3341" y="3182"/>
                  </a:lnTo>
                  <a:lnTo>
                    <a:pt x="3341" y="1750"/>
                  </a:lnTo>
                  <a:lnTo>
                    <a:pt x="4774" y="1750"/>
                  </a:lnTo>
                  <a:lnTo>
                    <a:pt x="4774" y="3182"/>
                  </a:lnTo>
                  <a:lnTo>
                    <a:pt x="4773" y="3182"/>
                  </a:lnTo>
                  <a:close/>
                  <a:moveTo>
                    <a:pt x="3341" y="1591"/>
                  </a:moveTo>
                  <a:lnTo>
                    <a:pt x="3341" y="159"/>
                  </a:lnTo>
                  <a:lnTo>
                    <a:pt x="4774" y="159"/>
                  </a:lnTo>
                  <a:lnTo>
                    <a:pt x="4774" y="1591"/>
                  </a:lnTo>
                  <a:lnTo>
                    <a:pt x="3341" y="1591"/>
                  </a:lnTo>
                  <a:close/>
                </a:path>
              </a:pathLst>
            </a:custGeom>
            <a:solidFill>
              <a:schemeClr val="bg1"/>
            </a:solidFill>
            <a:ln>
              <a:noFill/>
            </a:ln>
          </p:spPr>
        </p:sp>
      </p:grpSp>
      <p:grpSp>
        <p:nvGrpSpPr>
          <p:cNvPr id="10" name="组合 9">
            <a:extLst>
              <a:ext uri="{FF2B5EF4-FFF2-40B4-BE49-F238E27FC236}">
                <a16:creationId xmlns:a16="http://schemas.microsoft.com/office/drawing/2014/main" id="{9E386347-FC29-4C27-9319-152B2D81A00E}"/>
              </a:ext>
            </a:extLst>
          </p:cNvPr>
          <p:cNvGrpSpPr/>
          <p:nvPr/>
        </p:nvGrpSpPr>
        <p:grpSpPr>
          <a:xfrm>
            <a:off x="3283203" y="2498055"/>
            <a:ext cx="2077899" cy="1716770"/>
            <a:chOff x="3265825" y="1734173"/>
            <a:chExt cx="2284517" cy="1765300"/>
          </a:xfrm>
        </p:grpSpPr>
        <p:sp>
          <p:nvSpPr>
            <p:cNvPr id="17" name="iṡľïďè">
              <a:extLst>
                <a:ext uri="{FF2B5EF4-FFF2-40B4-BE49-F238E27FC236}">
                  <a16:creationId xmlns:a16="http://schemas.microsoft.com/office/drawing/2014/main" id="{5578F81D-9ED0-4B1F-A1AC-3E72941922D4}"/>
                </a:ext>
              </a:extLst>
            </p:cNvPr>
            <p:cNvSpPr/>
            <p:nvPr/>
          </p:nvSpPr>
          <p:spPr>
            <a:xfrm>
              <a:off x="3265825" y="1734173"/>
              <a:ext cx="2284517" cy="1765300"/>
            </a:xfrm>
            <a:prstGeom prst="roundRect">
              <a:avLst>
                <a:gd name="adj" fmla="val 0"/>
              </a:avLst>
            </a:prstGeom>
            <a:solidFill>
              <a:schemeClr val="bg1">
                <a:alpha val="40000"/>
              </a:schemeClr>
            </a:solidFill>
            <a:ln w="12700" cap="rnd">
              <a:solidFill>
                <a:schemeClr val="bg1">
                  <a:lumMod val="95000"/>
                </a:schemeClr>
              </a:solidFill>
              <a:prstDash val="sysDot"/>
              <a:round/>
              <a:headEnd/>
              <a:tailEnd/>
            </a:ln>
            <a:effectLst>
              <a:outerShdw blurRad="254000" dist="127000" algn="ctr" rotWithShape="0">
                <a:schemeClr val="tx1">
                  <a:lumMod val="85000"/>
                  <a:lumOff val="1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1218742"/>
              <a:endParaRPr lang="zh-CN" altLang="en-US" sz="1866" b="1" dirty="0">
                <a:solidFill>
                  <a:schemeClr val="bg1"/>
                </a:solidFill>
              </a:endParaRPr>
            </a:p>
          </p:txBody>
        </p:sp>
        <p:sp>
          <p:nvSpPr>
            <p:cNvPr id="18" name="ïsľïḓè">
              <a:extLst>
                <a:ext uri="{FF2B5EF4-FFF2-40B4-BE49-F238E27FC236}">
                  <a16:creationId xmlns:a16="http://schemas.microsoft.com/office/drawing/2014/main" id="{05AB19A2-59A8-4CFE-961E-F1A5B59DE3DC}"/>
                </a:ext>
              </a:extLst>
            </p:cNvPr>
            <p:cNvSpPr/>
            <p:nvPr/>
          </p:nvSpPr>
          <p:spPr>
            <a:xfrm>
              <a:off x="3627359" y="2872365"/>
              <a:ext cx="1465945" cy="368681"/>
            </a:xfrm>
            <a:prstGeom prst="roundRect">
              <a:avLst>
                <a:gd name="adj" fmla="val 50000"/>
              </a:avLst>
            </a:prstGeom>
            <a:solidFill>
              <a:srgbClr val="0034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6"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警务网格</a:t>
              </a:r>
            </a:p>
          </p:txBody>
        </p:sp>
        <p:sp>
          <p:nvSpPr>
            <p:cNvPr id="19" name="visualization_198189">
              <a:extLst>
                <a:ext uri="{FF2B5EF4-FFF2-40B4-BE49-F238E27FC236}">
                  <a16:creationId xmlns:a16="http://schemas.microsoft.com/office/drawing/2014/main" id="{48434FC2-5E2B-47ED-B06F-F223067AF68D}"/>
                </a:ext>
              </a:extLst>
            </p:cNvPr>
            <p:cNvSpPr>
              <a:spLocks noChangeAspect="1"/>
            </p:cNvSpPr>
            <p:nvPr/>
          </p:nvSpPr>
          <p:spPr bwMode="auto">
            <a:xfrm>
              <a:off x="4089922" y="1970765"/>
              <a:ext cx="729885" cy="728781"/>
            </a:xfrm>
            <a:custGeom>
              <a:avLst/>
              <a:gdLst>
                <a:gd name="connsiteX0" fmla="*/ 341794 w 607639"/>
                <a:gd name="connsiteY0" fmla="*/ 341272 h 606722"/>
                <a:gd name="connsiteX1" fmla="*/ 341794 w 607639"/>
                <a:gd name="connsiteY1" fmla="*/ 587704 h 606722"/>
                <a:gd name="connsiteX2" fmla="*/ 588593 w 607639"/>
                <a:gd name="connsiteY2" fmla="*/ 587704 h 606722"/>
                <a:gd name="connsiteX3" fmla="*/ 588593 w 607639"/>
                <a:gd name="connsiteY3" fmla="*/ 341272 h 606722"/>
                <a:gd name="connsiteX4" fmla="*/ 18957 w 607639"/>
                <a:gd name="connsiteY4" fmla="*/ 341272 h 606722"/>
                <a:gd name="connsiteX5" fmla="*/ 18957 w 607639"/>
                <a:gd name="connsiteY5" fmla="*/ 587704 h 606722"/>
                <a:gd name="connsiteX6" fmla="*/ 265845 w 607639"/>
                <a:gd name="connsiteY6" fmla="*/ 587704 h 606722"/>
                <a:gd name="connsiteX7" fmla="*/ 265845 w 607639"/>
                <a:gd name="connsiteY7" fmla="*/ 341272 h 606722"/>
                <a:gd name="connsiteX8" fmla="*/ 322837 w 607639"/>
                <a:gd name="connsiteY8" fmla="*/ 322343 h 606722"/>
                <a:gd name="connsiteX9" fmla="*/ 607639 w 607639"/>
                <a:gd name="connsiteY9" fmla="*/ 322343 h 606722"/>
                <a:gd name="connsiteX10" fmla="*/ 607639 w 607639"/>
                <a:gd name="connsiteY10" fmla="*/ 606722 h 606722"/>
                <a:gd name="connsiteX11" fmla="*/ 322837 w 607639"/>
                <a:gd name="connsiteY11" fmla="*/ 606722 h 606722"/>
                <a:gd name="connsiteX12" fmla="*/ 0 w 607639"/>
                <a:gd name="connsiteY12" fmla="*/ 322343 h 606722"/>
                <a:gd name="connsiteX13" fmla="*/ 284802 w 607639"/>
                <a:gd name="connsiteY13" fmla="*/ 322343 h 606722"/>
                <a:gd name="connsiteX14" fmla="*/ 284802 w 607639"/>
                <a:gd name="connsiteY14" fmla="*/ 606722 h 606722"/>
                <a:gd name="connsiteX15" fmla="*/ 0 w 607639"/>
                <a:gd name="connsiteY15" fmla="*/ 606722 h 606722"/>
                <a:gd name="connsiteX16" fmla="*/ 341794 w 607639"/>
                <a:gd name="connsiteY16" fmla="*/ 18929 h 606722"/>
                <a:gd name="connsiteX17" fmla="*/ 341794 w 607639"/>
                <a:gd name="connsiteY17" fmla="*/ 265450 h 606722"/>
                <a:gd name="connsiteX18" fmla="*/ 588593 w 607639"/>
                <a:gd name="connsiteY18" fmla="*/ 265450 h 606722"/>
                <a:gd name="connsiteX19" fmla="*/ 588593 w 607639"/>
                <a:gd name="connsiteY19" fmla="*/ 18929 h 606722"/>
                <a:gd name="connsiteX20" fmla="*/ 18957 w 607639"/>
                <a:gd name="connsiteY20" fmla="*/ 18929 h 606722"/>
                <a:gd name="connsiteX21" fmla="*/ 18957 w 607639"/>
                <a:gd name="connsiteY21" fmla="*/ 265450 h 606722"/>
                <a:gd name="connsiteX22" fmla="*/ 265845 w 607639"/>
                <a:gd name="connsiteY22" fmla="*/ 265450 h 606722"/>
                <a:gd name="connsiteX23" fmla="*/ 265845 w 607639"/>
                <a:gd name="connsiteY23" fmla="*/ 18929 h 606722"/>
                <a:gd name="connsiteX24" fmla="*/ 322837 w 607639"/>
                <a:gd name="connsiteY24" fmla="*/ 0 h 606722"/>
                <a:gd name="connsiteX25" fmla="*/ 607639 w 607639"/>
                <a:gd name="connsiteY25" fmla="*/ 0 h 606722"/>
                <a:gd name="connsiteX26" fmla="*/ 607639 w 607639"/>
                <a:gd name="connsiteY26" fmla="*/ 284379 h 606722"/>
                <a:gd name="connsiteX27" fmla="*/ 322837 w 607639"/>
                <a:gd name="connsiteY27" fmla="*/ 284379 h 606722"/>
                <a:gd name="connsiteX28" fmla="*/ 0 w 607639"/>
                <a:gd name="connsiteY28" fmla="*/ 0 h 606722"/>
                <a:gd name="connsiteX29" fmla="*/ 284802 w 607639"/>
                <a:gd name="connsiteY29" fmla="*/ 0 h 606722"/>
                <a:gd name="connsiteX30" fmla="*/ 284802 w 607639"/>
                <a:gd name="connsiteY30" fmla="*/ 284379 h 606722"/>
                <a:gd name="connsiteX31" fmla="*/ 0 w 607639"/>
                <a:gd name="connsiteY31" fmla="*/ 284379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7639" h="606722">
                  <a:moveTo>
                    <a:pt x="341794" y="341272"/>
                  </a:moveTo>
                  <a:lnTo>
                    <a:pt x="341794" y="587704"/>
                  </a:lnTo>
                  <a:lnTo>
                    <a:pt x="588593" y="587704"/>
                  </a:lnTo>
                  <a:lnTo>
                    <a:pt x="588593" y="341272"/>
                  </a:lnTo>
                  <a:close/>
                  <a:moveTo>
                    <a:pt x="18957" y="341272"/>
                  </a:moveTo>
                  <a:lnTo>
                    <a:pt x="18957" y="587704"/>
                  </a:lnTo>
                  <a:lnTo>
                    <a:pt x="265845" y="587704"/>
                  </a:lnTo>
                  <a:lnTo>
                    <a:pt x="265845" y="341272"/>
                  </a:lnTo>
                  <a:close/>
                  <a:moveTo>
                    <a:pt x="322837" y="322343"/>
                  </a:moveTo>
                  <a:lnTo>
                    <a:pt x="607639" y="322343"/>
                  </a:lnTo>
                  <a:lnTo>
                    <a:pt x="607639" y="606722"/>
                  </a:lnTo>
                  <a:lnTo>
                    <a:pt x="322837" y="606722"/>
                  </a:lnTo>
                  <a:close/>
                  <a:moveTo>
                    <a:pt x="0" y="322343"/>
                  </a:moveTo>
                  <a:lnTo>
                    <a:pt x="284802" y="322343"/>
                  </a:lnTo>
                  <a:lnTo>
                    <a:pt x="284802" y="606722"/>
                  </a:lnTo>
                  <a:lnTo>
                    <a:pt x="0" y="606722"/>
                  </a:lnTo>
                  <a:close/>
                  <a:moveTo>
                    <a:pt x="341794" y="18929"/>
                  </a:moveTo>
                  <a:lnTo>
                    <a:pt x="341794" y="265450"/>
                  </a:lnTo>
                  <a:lnTo>
                    <a:pt x="588593" y="265450"/>
                  </a:lnTo>
                  <a:lnTo>
                    <a:pt x="588593" y="18929"/>
                  </a:lnTo>
                  <a:close/>
                  <a:moveTo>
                    <a:pt x="18957" y="18929"/>
                  </a:moveTo>
                  <a:lnTo>
                    <a:pt x="18957" y="265450"/>
                  </a:lnTo>
                  <a:lnTo>
                    <a:pt x="265845" y="265450"/>
                  </a:lnTo>
                  <a:lnTo>
                    <a:pt x="265845" y="18929"/>
                  </a:lnTo>
                  <a:close/>
                  <a:moveTo>
                    <a:pt x="322837" y="0"/>
                  </a:moveTo>
                  <a:lnTo>
                    <a:pt x="607639" y="0"/>
                  </a:lnTo>
                  <a:lnTo>
                    <a:pt x="607639" y="284379"/>
                  </a:lnTo>
                  <a:lnTo>
                    <a:pt x="322837" y="284379"/>
                  </a:lnTo>
                  <a:close/>
                  <a:moveTo>
                    <a:pt x="0" y="0"/>
                  </a:moveTo>
                  <a:lnTo>
                    <a:pt x="284802" y="0"/>
                  </a:lnTo>
                  <a:lnTo>
                    <a:pt x="284802" y="284379"/>
                  </a:lnTo>
                  <a:lnTo>
                    <a:pt x="0" y="284379"/>
                  </a:lnTo>
                  <a:close/>
                </a:path>
              </a:pathLst>
            </a:custGeom>
            <a:solidFill>
              <a:schemeClr val="bg1"/>
            </a:solidFill>
            <a:ln>
              <a:noFill/>
            </a:ln>
          </p:spPr>
          <p:txBody>
            <a:bodyPr/>
            <a:lstStyle/>
            <a:p>
              <a:endParaRPr lang="zh-CN" altLang="en-US" dirty="0"/>
            </a:p>
          </p:txBody>
        </p:sp>
      </p:grpSp>
      <p:grpSp>
        <p:nvGrpSpPr>
          <p:cNvPr id="11" name="组合 10">
            <a:extLst>
              <a:ext uri="{FF2B5EF4-FFF2-40B4-BE49-F238E27FC236}">
                <a16:creationId xmlns:a16="http://schemas.microsoft.com/office/drawing/2014/main" id="{0D59A104-1E8D-47EE-8C56-5B0FEB457E23}"/>
              </a:ext>
            </a:extLst>
          </p:cNvPr>
          <p:cNvGrpSpPr/>
          <p:nvPr/>
        </p:nvGrpSpPr>
        <p:grpSpPr>
          <a:xfrm>
            <a:off x="2132943" y="4543258"/>
            <a:ext cx="2077898" cy="1716770"/>
            <a:chOff x="7874088" y="3800040"/>
            <a:chExt cx="2284517" cy="1765300"/>
          </a:xfrm>
        </p:grpSpPr>
        <p:sp>
          <p:nvSpPr>
            <p:cNvPr id="14" name="iṧļïḑé">
              <a:extLst>
                <a:ext uri="{FF2B5EF4-FFF2-40B4-BE49-F238E27FC236}">
                  <a16:creationId xmlns:a16="http://schemas.microsoft.com/office/drawing/2014/main" id="{19F4FB68-62AC-4E53-806D-89B82C78232D}"/>
                </a:ext>
              </a:extLst>
            </p:cNvPr>
            <p:cNvSpPr/>
            <p:nvPr/>
          </p:nvSpPr>
          <p:spPr>
            <a:xfrm>
              <a:off x="7874088" y="3800040"/>
              <a:ext cx="2284517" cy="1765300"/>
            </a:xfrm>
            <a:prstGeom prst="roundRect">
              <a:avLst>
                <a:gd name="adj" fmla="val 0"/>
              </a:avLst>
            </a:prstGeom>
            <a:solidFill>
              <a:schemeClr val="bg1">
                <a:alpha val="40000"/>
              </a:schemeClr>
            </a:solidFill>
            <a:ln w="12700" cap="rnd">
              <a:solidFill>
                <a:schemeClr val="bg1"/>
              </a:solidFill>
              <a:prstDash val="sysDot"/>
              <a:round/>
              <a:headEnd/>
              <a:tailEnd/>
            </a:ln>
            <a:effectLst>
              <a:outerShdw blurRad="254000" dist="127000" algn="ctr" rotWithShape="0">
                <a:schemeClr val="tx1">
                  <a:lumMod val="85000"/>
                  <a:lumOff val="1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1218742"/>
              <a:endParaRPr lang="zh-CN" altLang="en-US" sz="1866" b="1" dirty="0">
                <a:solidFill>
                  <a:schemeClr val="bg1"/>
                </a:solidFill>
              </a:endParaRPr>
            </a:p>
          </p:txBody>
        </p:sp>
        <p:sp>
          <p:nvSpPr>
            <p:cNvPr id="15" name="ïsľïḓè">
              <a:extLst>
                <a:ext uri="{FF2B5EF4-FFF2-40B4-BE49-F238E27FC236}">
                  <a16:creationId xmlns:a16="http://schemas.microsoft.com/office/drawing/2014/main" id="{BE865B5D-CD4B-46E4-8386-32B0375FE7DD}"/>
                </a:ext>
              </a:extLst>
            </p:cNvPr>
            <p:cNvSpPr/>
            <p:nvPr/>
          </p:nvSpPr>
          <p:spPr>
            <a:xfrm>
              <a:off x="8258625" y="4935476"/>
              <a:ext cx="1465945" cy="368681"/>
            </a:xfrm>
            <a:prstGeom prst="roundRect">
              <a:avLst>
                <a:gd name="adj" fmla="val 50000"/>
              </a:avLst>
            </a:prstGeom>
            <a:solidFill>
              <a:srgbClr val="0034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6"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综治网格</a:t>
              </a:r>
            </a:p>
          </p:txBody>
        </p:sp>
        <p:sp>
          <p:nvSpPr>
            <p:cNvPr id="16" name="grid_204520">
              <a:extLst>
                <a:ext uri="{FF2B5EF4-FFF2-40B4-BE49-F238E27FC236}">
                  <a16:creationId xmlns:a16="http://schemas.microsoft.com/office/drawing/2014/main" id="{0F92E6EA-9F7C-4BB7-B9FD-FEB8A20ED11D}"/>
                </a:ext>
              </a:extLst>
            </p:cNvPr>
            <p:cNvSpPr>
              <a:spLocks/>
            </p:cNvSpPr>
            <p:nvPr/>
          </p:nvSpPr>
          <p:spPr bwMode="auto">
            <a:xfrm>
              <a:off x="8673028" y="4074512"/>
              <a:ext cx="723591" cy="723590"/>
            </a:xfrm>
            <a:custGeom>
              <a:avLst/>
              <a:gdLst>
                <a:gd name="connsiteX0" fmla="*/ 435409 w 607639"/>
                <a:gd name="connsiteY0" fmla="*/ 465175 h 596560"/>
                <a:gd name="connsiteX1" fmla="*/ 435409 w 607639"/>
                <a:gd name="connsiteY1" fmla="*/ 525776 h 596560"/>
                <a:gd name="connsiteX2" fmla="*/ 536683 w 607639"/>
                <a:gd name="connsiteY2" fmla="*/ 525776 h 596560"/>
                <a:gd name="connsiteX3" fmla="*/ 536683 w 607639"/>
                <a:gd name="connsiteY3" fmla="*/ 465175 h 596560"/>
                <a:gd name="connsiteX4" fmla="*/ 253138 w 607639"/>
                <a:gd name="connsiteY4" fmla="*/ 465175 h 596560"/>
                <a:gd name="connsiteX5" fmla="*/ 253138 w 607639"/>
                <a:gd name="connsiteY5" fmla="*/ 525776 h 596560"/>
                <a:gd name="connsiteX6" fmla="*/ 354412 w 607639"/>
                <a:gd name="connsiteY6" fmla="*/ 525776 h 596560"/>
                <a:gd name="connsiteX7" fmla="*/ 354412 w 607639"/>
                <a:gd name="connsiteY7" fmla="*/ 465175 h 596560"/>
                <a:gd name="connsiteX8" fmla="*/ 70867 w 607639"/>
                <a:gd name="connsiteY8" fmla="*/ 465175 h 596560"/>
                <a:gd name="connsiteX9" fmla="*/ 70867 w 607639"/>
                <a:gd name="connsiteY9" fmla="*/ 525776 h 596560"/>
                <a:gd name="connsiteX10" fmla="*/ 172141 w 607639"/>
                <a:gd name="connsiteY10" fmla="*/ 525776 h 596560"/>
                <a:gd name="connsiteX11" fmla="*/ 172141 w 607639"/>
                <a:gd name="connsiteY11" fmla="*/ 465175 h 596560"/>
                <a:gd name="connsiteX12" fmla="*/ 425352 w 607639"/>
                <a:gd name="connsiteY12" fmla="*/ 444915 h 596560"/>
                <a:gd name="connsiteX13" fmla="*/ 546828 w 607639"/>
                <a:gd name="connsiteY13" fmla="*/ 444915 h 596560"/>
                <a:gd name="connsiteX14" fmla="*/ 556973 w 607639"/>
                <a:gd name="connsiteY14" fmla="*/ 455045 h 596560"/>
                <a:gd name="connsiteX15" fmla="*/ 556973 w 607639"/>
                <a:gd name="connsiteY15" fmla="*/ 535905 h 596560"/>
                <a:gd name="connsiteX16" fmla="*/ 546828 w 607639"/>
                <a:gd name="connsiteY16" fmla="*/ 546035 h 596560"/>
                <a:gd name="connsiteX17" fmla="*/ 425352 w 607639"/>
                <a:gd name="connsiteY17" fmla="*/ 546035 h 596560"/>
                <a:gd name="connsiteX18" fmla="*/ 415207 w 607639"/>
                <a:gd name="connsiteY18" fmla="*/ 535905 h 596560"/>
                <a:gd name="connsiteX19" fmla="*/ 415207 w 607639"/>
                <a:gd name="connsiteY19" fmla="*/ 455045 h 596560"/>
                <a:gd name="connsiteX20" fmla="*/ 425352 w 607639"/>
                <a:gd name="connsiteY20" fmla="*/ 444915 h 596560"/>
                <a:gd name="connsiteX21" fmla="*/ 243082 w 607639"/>
                <a:gd name="connsiteY21" fmla="*/ 444915 h 596560"/>
                <a:gd name="connsiteX22" fmla="*/ 364558 w 607639"/>
                <a:gd name="connsiteY22" fmla="*/ 444915 h 596560"/>
                <a:gd name="connsiteX23" fmla="*/ 374703 w 607639"/>
                <a:gd name="connsiteY23" fmla="*/ 455045 h 596560"/>
                <a:gd name="connsiteX24" fmla="*/ 374703 w 607639"/>
                <a:gd name="connsiteY24" fmla="*/ 535905 h 596560"/>
                <a:gd name="connsiteX25" fmla="*/ 364558 w 607639"/>
                <a:gd name="connsiteY25" fmla="*/ 546035 h 596560"/>
                <a:gd name="connsiteX26" fmla="*/ 243082 w 607639"/>
                <a:gd name="connsiteY26" fmla="*/ 546035 h 596560"/>
                <a:gd name="connsiteX27" fmla="*/ 232937 w 607639"/>
                <a:gd name="connsiteY27" fmla="*/ 535905 h 596560"/>
                <a:gd name="connsiteX28" fmla="*/ 232937 w 607639"/>
                <a:gd name="connsiteY28" fmla="*/ 455045 h 596560"/>
                <a:gd name="connsiteX29" fmla="*/ 243082 w 607639"/>
                <a:gd name="connsiteY29" fmla="*/ 444915 h 596560"/>
                <a:gd name="connsiteX30" fmla="*/ 60811 w 607639"/>
                <a:gd name="connsiteY30" fmla="*/ 444915 h 596560"/>
                <a:gd name="connsiteX31" fmla="*/ 182287 w 607639"/>
                <a:gd name="connsiteY31" fmla="*/ 444915 h 596560"/>
                <a:gd name="connsiteX32" fmla="*/ 192432 w 607639"/>
                <a:gd name="connsiteY32" fmla="*/ 455045 h 596560"/>
                <a:gd name="connsiteX33" fmla="*/ 192432 w 607639"/>
                <a:gd name="connsiteY33" fmla="*/ 535905 h 596560"/>
                <a:gd name="connsiteX34" fmla="*/ 182287 w 607639"/>
                <a:gd name="connsiteY34" fmla="*/ 546035 h 596560"/>
                <a:gd name="connsiteX35" fmla="*/ 60811 w 607639"/>
                <a:gd name="connsiteY35" fmla="*/ 546035 h 596560"/>
                <a:gd name="connsiteX36" fmla="*/ 50666 w 607639"/>
                <a:gd name="connsiteY36" fmla="*/ 535905 h 596560"/>
                <a:gd name="connsiteX37" fmla="*/ 50666 w 607639"/>
                <a:gd name="connsiteY37" fmla="*/ 455045 h 596560"/>
                <a:gd name="connsiteX38" fmla="*/ 60811 w 607639"/>
                <a:gd name="connsiteY38" fmla="*/ 444915 h 596560"/>
                <a:gd name="connsiteX39" fmla="*/ 435409 w 607639"/>
                <a:gd name="connsiteY39" fmla="*/ 333711 h 596560"/>
                <a:gd name="connsiteX40" fmla="*/ 435409 w 607639"/>
                <a:gd name="connsiteY40" fmla="*/ 394312 h 596560"/>
                <a:gd name="connsiteX41" fmla="*/ 536683 w 607639"/>
                <a:gd name="connsiteY41" fmla="*/ 394312 h 596560"/>
                <a:gd name="connsiteX42" fmla="*/ 536683 w 607639"/>
                <a:gd name="connsiteY42" fmla="*/ 333711 h 596560"/>
                <a:gd name="connsiteX43" fmla="*/ 253138 w 607639"/>
                <a:gd name="connsiteY43" fmla="*/ 333711 h 596560"/>
                <a:gd name="connsiteX44" fmla="*/ 253138 w 607639"/>
                <a:gd name="connsiteY44" fmla="*/ 394312 h 596560"/>
                <a:gd name="connsiteX45" fmla="*/ 354412 w 607639"/>
                <a:gd name="connsiteY45" fmla="*/ 394312 h 596560"/>
                <a:gd name="connsiteX46" fmla="*/ 354412 w 607639"/>
                <a:gd name="connsiteY46" fmla="*/ 333711 h 596560"/>
                <a:gd name="connsiteX47" fmla="*/ 70867 w 607639"/>
                <a:gd name="connsiteY47" fmla="*/ 333711 h 596560"/>
                <a:gd name="connsiteX48" fmla="*/ 70867 w 607639"/>
                <a:gd name="connsiteY48" fmla="*/ 394312 h 596560"/>
                <a:gd name="connsiteX49" fmla="*/ 172141 w 607639"/>
                <a:gd name="connsiteY49" fmla="*/ 394312 h 596560"/>
                <a:gd name="connsiteX50" fmla="*/ 172141 w 607639"/>
                <a:gd name="connsiteY50" fmla="*/ 333711 h 596560"/>
                <a:gd name="connsiteX51" fmla="*/ 425352 w 607639"/>
                <a:gd name="connsiteY51" fmla="*/ 313452 h 596560"/>
                <a:gd name="connsiteX52" fmla="*/ 546828 w 607639"/>
                <a:gd name="connsiteY52" fmla="*/ 313452 h 596560"/>
                <a:gd name="connsiteX53" fmla="*/ 556973 w 607639"/>
                <a:gd name="connsiteY53" fmla="*/ 323582 h 596560"/>
                <a:gd name="connsiteX54" fmla="*/ 556973 w 607639"/>
                <a:gd name="connsiteY54" fmla="*/ 404442 h 596560"/>
                <a:gd name="connsiteX55" fmla="*/ 546828 w 607639"/>
                <a:gd name="connsiteY55" fmla="*/ 414572 h 596560"/>
                <a:gd name="connsiteX56" fmla="*/ 425352 w 607639"/>
                <a:gd name="connsiteY56" fmla="*/ 414572 h 596560"/>
                <a:gd name="connsiteX57" fmla="*/ 415207 w 607639"/>
                <a:gd name="connsiteY57" fmla="*/ 404442 h 596560"/>
                <a:gd name="connsiteX58" fmla="*/ 415207 w 607639"/>
                <a:gd name="connsiteY58" fmla="*/ 323582 h 596560"/>
                <a:gd name="connsiteX59" fmla="*/ 425352 w 607639"/>
                <a:gd name="connsiteY59" fmla="*/ 313452 h 596560"/>
                <a:gd name="connsiteX60" fmla="*/ 243082 w 607639"/>
                <a:gd name="connsiteY60" fmla="*/ 313452 h 596560"/>
                <a:gd name="connsiteX61" fmla="*/ 364558 w 607639"/>
                <a:gd name="connsiteY61" fmla="*/ 313452 h 596560"/>
                <a:gd name="connsiteX62" fmla="*/ 374703 w 607639"/>
                <a:gd name="connsiteY62" fmla="*/ 323582 h 596560"/>
                <a:gd name="connsiteX63" fmla="*/ 374703 w 607639"/>
                <a:gd name="connsiteY63" fmla="*/ 404442 h 596560"/>
                <a:gd name="connsiteX64" fmla="*/ 364558 w 607639"/>
                <a:gd name="connsiteY64" fmla="*/ 414572 h 596560"/>
                <a:gd name="connsiteX65" fmla="*/ 243082 w 607639"/>
                <a:gd name="connsiteY65" fmla="*/ 414572 h 596560"/>
                <a:gd name="connsiteX66" fmla="*/ 232937 w 607639"/>
                <a:gd name="connsiteY66" fmla="*/ 404442 h 596560"/>
                <a:gd name="connsiteX67" fmla="*/ 232937 w 607639"/>
                <a:gd name="connsiteY67" fmla="*/ 323582 h 596560"/>
                <a:gd name="connsiteX68" fmla="*/ 243082 w 607639"/>
                <a:gd name="connsiteY68" fmla="*/ 313452 h 596560"/>
                <a:gd name="connsiteX69" fmla="*/ 60811 w 607639"/>
                <a:gd name="connsiteY69" fmla="*/ 313452 h 596560"/>
                <a:gd name="connsiteX70" fmla="*/ 182287 w 607639"/>
                <a:gd name="connsiteY70" fmla="*/ 313452 h 596560"/>
                <a:gd name="connsiteX71" fmla="*/ 192432 w 607639"/>
                <a:gd name="connsiteY71" fmla="*/ 323582 h 596560"/>
                <a:gd name="connsiteX72" fmla="*/ 192432 w 607639"/>
                <a:gd name="connsiteY72" fmla="*/ 404442 h 596560"/>
                <a:gd name="connsiteX73" fmla="*/ 182287 w 607639"/>
                <a:gd name="connsiteY73" fmla="*/ 414572 h 596560"/>
                <a:gd name="connsiteX74" fmla="*/ 60811 w 607639"/>
                <a:gd name="connsiteY74" fmla="*/ 414572 h 596560"/>
                <a:gd name="connsiteX75" fmla="*/ 50666 w 607639"/>
                <a:gd name="connsiteY75" fmla="*/ 404442 h 596560"/>
                <a:gd name="connsiteX76" fmla="*/ 50666 w 607639"/>
                <a:gd name="connsiteY76" fmla="*/ 323582 h 596560"/>
                <a:gd name="connsiteX77" fmla="*/ 60811 w 607639"/>
                <a:gd name="connsiteY77" fmla="*/ 313452 h 596560"/>
                <a:gd name="connsiteX78" fmla="*/ 435409 w 607639"/>
                <a:gd name="connsiteY78" fmla="*/ 202159 h 596560"/>
                <a:gd name="connsiteX79" fmla="*/ 435409 w 607639"/>
                <a:gd name="connsiteY79" fmla="*/ 262848 h 596560"/>
                <a:gd name="connsiteX80" fmla="*/ 536683 w 607639"/>
                <a:gd name="connsiteY80" fmla="*/ 262848 h 596560"/>
                <a:gd name="connsiteX81" fmla="*/ 536683 w 607639"/>
                <a:gd name="connsiteY81" fmla="*/ 202159 h 596560"/>
                <a:gd name="connsiteX82" fmla="*/ 253138 w 607639"/>
                <a:gd name="connsiteY82" fmla="*/ 202159 h 596560"/>
                <a:gd name="connsiteX83" fmla="*/ 253138 w 607639"/>
                <a:gd name="connsiteY83" fmla="*/ 262848 h 596560"/>
                <a:gd name="connsiteX84" fmla="*/ 354412 w 607639"/>
                <a:gd name="connsiteY84" fmla="*/ 262848 h 596560"/>
                <a:gd name="connsiteX85" fmla="*/ 354412 w 607639"/>
                <a:gd name="connsiteY85" fmla="*/ 202159 h 596560"/>
                <a:gd name="connsiteX86" fmla="*/ 70867 w 607639"/>
                <a:gd name="connsiteY86" fmla="*/ 202159 h 596560"/>
                <a:gd name="connsiteX87" fmla="*/ 70867 w 607639"/>
                <a:gd name="connsiteY87" fmla="*/ 262848 h 596560"/>
                <a:gd name="connsiteX88" fmla="*/ 172141 w 607639"/>
                <a:gd name="connsiteY88" fmla="*/ 262848 h 596560"/>
                <a:gd name="connsiteX89" fmla="*/ 172141 w 607639"/>
                <a:gd name="connsiteY89" fmla="*/ 202159 h 596560"/>
                <a:gd name="connsiteX90" fmla="*/ 425352 w 607639"/>
                <a:gd name="connsiteY90" fmla="*/ 181988 h 596560"/>
                <a:gd name="connsiteX91" fmla="*/ 546828 w 607639"/>
                <a:gd name="connsiteY91" fmla="*/ 181988 h 596560"/>
                <a:gd name="connsiteX92" fmla="*/ 556973 w 607639"/>
                <a:gd name="connsiteY92" fmla="*/ 192118 h 596560"/>
                <a:gd name="connsiteX93" fmla="*/ 556973 w 607639"/>
                <a:gd name="connsiteY93" fmla="*/ 272978 h 596560"/>
                <a:gd name="connsiteX94" fmla="*/ 546828 w 607639"/>
                <a:gd name="connsiteY94" fmla="*/ 283108 h 596560"/>
                <a:gd name="connsiteX95" fmla="*/ 425352 w 607639"/>
                <a:gd name="connsiteY95" fmla="*/ 283108 h 596560"/>
                <a:gd name="connsiteX96" fmla="*/ 415207 w 607639"/>
                <a:gd name="connsiteY96" fmla="*/ 272978 h 596560"/>
                <a:gd name="connsiteX97" fmla="*/ 415207 w 607639"/>
                <a:gd name="connsiteY97" fmla="*/ 192118 h 596560"/>
                <a:gd name="connsiteX98" fmla="*/ 425352 w 607639"/>
                <a:gd name="connsiteY98" fmla="*/ 181988 h 596560"/>
                <a:gd name="connsiteX99" fmla="*/ 243082 w 607639"/>
                <a:gd name="connsiteY99" fmla="*/ 181988 h 596560"/>
                <a:gd name="connsiteX100" fmla="*/ 364558 w 607639"/>
                <a:gd name="connsiteY100" fmla="*/ 181988 h 596560"/>
                <a:gd name="connsiteX101" fmla="*/ 374703 w 607639"/>
                <a:gd name="connsiteY101" fmla="*/ 192118 h 596560"/>
                <a:gd name="connsiteX102" fmla="*/ 374703 w 607639"/>
                <a:gd name="connsiteY102" fmla="*/ 272978 h 596560"/>
                <a:gd name="connsiteX103" fmla="*/ 364558 w 607639"/>
                <a:gd name="connsiteY103" fmla="*/ 283108 h 596560"/>
                <a:gd name="connsiteX104" fmla="*/ 243082 w 607639"/>
                <a:gd name="connsiteY104" fmla="*/ 283108 h 596560"/>
                <a:gd name="connsiteX105" fmla="*/ 232937 w 607639"/>
                <a:gd name="connsiteY105" fmla="*/ 272978 h 596560"/>
                <a:gd name="connsiteX106" fmla="*/ 232937 w 607639"/>
                <a:gd name="connsiteY106" fmla="*/ 192118 h 596560"/>
                <a:gd name="connsiteX107" fmla="*/ 243082 w 607639"/>
                <a:gd name="connsiteY107" fmla="*/ 181988 h 596560"/>
                <a:gd name="connsiteX108" fmla="*/ 60811 w 607639"/>
                <a:gd name="connsiteY108" fmla="*/ 181988 h 596560"/>
                <a:gd name="connsiteX109" fmla="*/ 182287 w 607639"/>
                <a:gd name="connsiteY109" fmla="*/ 181988 h 596560"/>
                <a:gd name="connsiteX110" fmla="*/ 192432 w 607639"/>
                <a:gd name="connsiteY110" fmla="*/ 192118 h 596560"/>
                <a:gd name="connsiteX111" fmla="*/ 192432 w 607639"/>
                <a:gd name="connsiteY111" fmla="*/ 272978 h 596560"/>
                <a:gd name="connsiteX112" fmla="*/ 182287 w 607639"/>
                <a:gd name="connsiteY112" fmla="*/ 283108 h 596560"/>
                <a:gd name="connsiteX113" fmla="*/ 60811 w 607639"/>
                <a:gd name="connsiteY113" fmla="*/ 283108 h 596560"/>
                <a:gd name="connsiteX114" fmla="*/ 50666 w 607639"/>
                <a:gd name="connsiteY114" fmla="*/ 272978 h 596560"/>
                <a:gd name="connsiteX115" fmla="*/ 50666 w 607639"/>
                <a:gd name="connsiteY115" fmla="*/ 192118 h 596560"/>
                <a:gd name="connsiteX116" fmla="*/ 60811 w 607639"/>
                <a:gd name="connsiteY116" fmla="*/ 181988 h 596560"/>
                <a:gd name="connsiteX117" fmla="*/ 435409 w 607639"/>
                <a:gd name="connsiteY117" fmla="*/ 70710 h 596560"/>
                <a:gd name="connsiteX118" fmla="*/ 435409 w 607639"/>
                <a:gd name="connsiteY118" fmla="*/ 131442 h 596560"/>
                <a:gd name="connsiteX119" fmla="*/ 536683 w 607639"/>
                <a:gd name="connsiteY119" fmla="*/ 131442 h 596560"/>
                <a:gd name="connsiteX120" fmla="*/ 536683 w 607639"/>
                <a:gd name="connsiteY120" fmla="*/ 70710 h 596560"/>
                <a:gd name="connsiteX121" fmla="*/ 253138 w 607639"/>
                <a:gd name="connsiteY121" fmla="*/ 70710 h 596560"/>
                <a:gd name="connsiteX122" fmla="*/ 253138 w 607639"/>
                <a:gd name="connsiteY122" fmla="*/ 131442 h 596560"/>
                <a:gd name="connsiteX123" fmla="*/ 354412 w 607639"/>
                <a:gd name="connsiteY123" fmla="*/ 131442 h 596560"/>
                <a:gd name="connsiteX124" fmla="*/ 354412 w 607639"/>
                <a:gd name="connsiteY124" fmla="*/ 70710 h 596560"/>
                <a:gd name="connsiteX125" fmla="*/ 70867 w 607639"/>
                <a:gd name="connsiteY125" fmla="*/ 70710 h 596560"/>
                <a:gd name="connsiteX126" fmla="*/ 70867 w 607639"/>
                <a:gd name="connsiteY126" fmla="*/ 131442 h 596560"/>
                <a:gd name="connsiteX127" fmla="*/ 172141 w 607639"/>
                <a:gd name="connsiteY127" fmla="*/ 131442 h 596560"/>
                <a:gd name="connsiteX128" fmla="*/ 172141 w 607639"/>
                <a:gd name="connsiteY128" fmla="*/ 70710 h 596560"/>
                <a:gd name="connsiteX129" fmla="*/ 425352 w 607639"/>
                <a:gd name="connsiteY129" fmla="*/ 50525 h 596560"/>
                <a:gd name="connsiteX130" fmla="*/ 546828 w 607639"/>
                <a:gd name="connsiteY130" fmla="*/ 50525 h 596560"/>
                <a:gd name="connsiteX131" fmla="*/ 556973 w 607639"/>
                <a:gd name="connsiteY131" fmla="*/ 60662 h 596560"/>
                <a:gd name="connsiteX132" fmla="*/ 556973 w 607639"/>
                <a:gd name="connsiteY132" fmla="*/ 141579 h 596560"/>
                <a:gd name="connsiteX133" fmla="*/ 546828 w 607639"/>
                <a:gd name="connsiteY133" fmla="*/ 151716 h 596560"/>
                <a:gd name="connsiteX134" fmla="*/ 425352 w 607639"/>
                <a:gd name="connsiteY134" fmla="*/ 151716 h 596560"/>
                <a:gd name="connsiteX135" fmla="*/ 415207 w 607639"/>
                <a:gd name="connsiteY135" fmla="*/ 141579 h 596560"/>
                <a:gd name="connsiteX136" fmla="*/ 415207 w 607639"/>
                <a:gd name="connsiteY136" fmla="*/ 60662 h 596560"/>
                <a:gd name="connsiteX137" fmla="*/ 425352 w 607639"/>
                <a:gd name="connsiteY137" fmla="*/ 50525 h 596560"/>
                <a:gd name="connsiteX138" fmla="*/ 243082 w 607639"/>
                <a:gd name="connsiteY138" fmla="*/ 50525 h 596560"/>
                <a:gd name="connsiteX139" fmla="*/ 364558 w 607639"/>
                <a:gd name="connsiteY139" fmla="*/ 50525 h 596560"/>
                <a:gd name="connsiteX140" fmla="*/ 374703 w 607639"/>
                <a:gd name="connsiteY140" fmla="*/ 60662 h 596560"/>
                <a:gd name="connsiteX141" fmla="*/ 374703 w 607639"/>
                <a:gd name="connsiteY141" fmla="*/ 141579 h 596560"/>
                <a:gd name="connsiteX142" fmla="*/ 364558 w 607639"/>
                <a:gd name="connsiteY142" fmla="*/ 151716 h 596560"/>
                <a:gd name="connsiteX143" fmla="*/ 243082 w 607639"/>
                <a:gd name="connsiteY143" fmla="*/ 151716 h 596560"/>
                <a:gd name="connsiteX144" fmla="*/ 232937 w 607639"/>
                <a:gd name="connsiteY144" fmla="*/ 141579 h 596560"/>
                <a:gd name="connsiteX145" fmla="*/ 232937 w 607639"/>
                <a:gd name="connsiteY145" fmla="*/ 60662 h 596560"/>
                <a:gd name="connsiteX146" fmla="*/ 243082 w 607639"/>
                <a:gd name="connsiteY146" fmla="*/ 50525 h 596560"/>
                <a:gd name="connsiteX147" fmla="*/ 60811 w 607639"/>
                <a:gd name="connsiteY147" fmla="*/ 50525 h 596560"/>
                <a:gd name="connsiteX148" fmla="*/ 182287 w 607639"/>
                <a:gd name="connsiteY148" fmla="*/ 50525 h 596560"/>
                <a:gd name="connsiteX149" fmla="*/ 192432 w 607639"/>
                <a:gd name="connsiteY149" fmla="*/ 60662 h 596560"/>
                <a:gd name="connsiteX150" fmla="*/ 192432 w 607639"/>
                <a:gd name="connsiteY150" fmla="*/ 141579 h 596560"/>
                <a:gd name="connsiteX151" fmla="*/ 182287 w 607639"/>
                <a:gd name="connsiteY151" fmla="*/ 151716 h 596560"/>
                <a:gd name="connsiteX152" fmla="*/ 60811 w 607639"/>
                <a:gd name="connsiteY152" fmla="*/ 151716 h 596560"/>
                <a:gd name="connsiteX153" fmla="*/ 50666 w 607639"/>
                <a:gd name="connsiteY153" fmla="*/ 141579 h 596560"/>
                <a:gd name="connsiteX154" fmla="*/ 50666 w 607639"/>
                <a:gd name="connsiteY154" fmla="*/ 60662 h 596560"/>
                <a:gd name="connsiteX155" fmla="*/ 60811 w 607639"/>
                <a:gd name="connsiteY155" fmla="*/ 50525 h 596560"/>
                <a:gd name="connsiteX156" fmla="*/ 20293 w 607639"/>
                <a:gd name="connsiteY156" fmla="*/ 20173 h 596560"/>
                <a:gd name="connsiteX157" fmla="*/ 20293 w 607639"/>
                <a:gd name="connsiteY157" fmla="*/ 576299 h 596560"/>
                <a:gd name="connsiteX158" fmla="*/ 587346 w 607639"/>
                <a:gd name="connsiteY158" fmla="*/ 576299 h 596560"/>
                <a:gd name="connsiteX159" fmla="*/ 587346 w 607639"/>
                <a:gd name="connsiteY159" fmla="*/ 20173 h 596560"/>
                <a:gd name="connsiteX160" fmla="*/ 10146 w 607639"/>
                <a:gd name="connsiteY160" fmla="*/ 0 h 596560"/>
                <a:gd name="connsiteX161" fmla="*/ 597493 w 607639"/>
                <a:gd name="connsiteY161" fmla="*/ 0 h 596560"/>
                <a:gd name="connsiteX162" fmla="*/ 607639 w 607639"/>
                <a:gd name="connsiteY162" fmla="*/ 10131 h 596560"/>
                <a:gd name="connsiteX163" fmla="*/ 607639 w 607639"/>
                <a:gd name="connsiteY163" fmla="*/ 586429 h 596560"/>
                <a:gd name="connsiteX164" fmla="*/ 597493 w 607639"/>
                <a:gd name="connsiteY164" fmla="*/ 596560 h 596560"/>
                <a:gd name="connsiteX165" fmla="*/ 10146 w 607639"/>
                <a:gd name="connsiteY165" fmla="*/ 596560 h 596560"/>
                <a:gd name="connsiteX166" fmla="*/ 0 w 607639"/>
                <a:gd name="connsiteY166" fmla="*/ 586429 h 596560"/>
                <a:gd name="connsiteX167" fmla="*/ 0 w 607639"/>
                <a:gd name="connsiteY167" fmla="*/ 10131 h 596560"/>
                <a:gd name="connsiteX168" fmla="*/ 10146 w 607639"/>
                <a:gd name="connsiteY168" fmla="*/ 0 h 59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607639" h="596560">
                  <a:moveTo>
                    <a:pt x="435409" y="465175"/>
                  </a:moveTo>
                  <a:lnTo>
                    <a:pt x="435409" y="525776"/>
                  </a:lnTo>
                  <a:lnTo>
                    <a:pt x="536683" y="525776"/>
                  </a:lnTo>
                  <a:lnTo>
                    <a:pt x="536683" y="465175"/>
                  </a:lnTo>
                  <a:close/>
                  <a:moveTo>
                    <a:pt x="253138" y="465175"/>
                  </a:moveTo>
                  <a:lnTo>
                    <a:pt x="253138" y="525776"/>
                  </a:lnTo>
                  <a:lnTo>
                    <a:pt x="354412" y="525776"/>
                  </a:lnTo>
                  <a:lnTo>
                    <a:pt x="354412" y="465175"/>
                  </a:lnTo>
                  <a:close/>
                  <a:moveTo>
                    <a:pt x="70867" y="465175"/>
                  </a:moveTo>
                  <a:lnTo>
                    <a:pt x="70867" y="525776"/>
                  </a:lnTo>
                  <a:lnTo>
                    <a:pt x="172141" y="525776"/>
                  </a:lnTo>
                  <a:lnTo>
                    <a:pt x="172141" y="465175"/>
                  </a:lnTo>
                  <a:close/>
                  <a:moveTo>
                    <a:pt x="425352" y="444915"/>
                  </a:moveTo>
                  <a:lnTo>
                    <a:pt x="546828" y="444915"/>
                  </a:lnTo>
                  <a:cubicBezTo>
                    <a:pt x="552435" y="444915"/>
                    <a:pt x="556973" y="449447"/>
                    <a:pt x="556973" y="455045"/>
                  </a:cubicBezTo>
                  <a:lnTo>
                    <a:pt x="556973" y="535905"/>
                  </a:lnTo>
                  <a:cubicBezTo>
                    <a:pt x="556973" y="541503"/>
                    <a:pt x="552435" y="546035"/>
                    <a:pt x="546828" y="546035"/>
                  </a:cubicBezTo>
                  <a:lnTo>
                    <a:pt x="425352" y="546035"/>
                  </a:lnTo>
                  <a:cubicBezTo>
                    <a:pt x="419746" y="546035"/>
                    <a:pt x="415207" y="541503"/>
                    <a:pt x="415207" y="535905"/>
                  </a:cubicBezTo>
                  <a:lnTo>
                    <a:pt x="415207" y="455045"/>
                  </a:lnTo>
                  <a:cubicBezTo>
                    <a:pt x="415207" y="449447"/>
                    <a:pt x="419746" y="444915"/>
                    <a:pt x="425352" y="444915"/>
                  </a:cubicBezTo>
                  <a:close/>
                  <a:moveTo>
                    <a:pt x="243082" y="444915"/>
                  </a:moveTo>
                  <a:lnTo>
                    <a:pt x="364558" y="444915"/>
                  </a:lnTo>
                  <a:cubicBezTo>
                    <a:pt x="370164" y="444915"/>
                    <a:pt x="374703" y="449447"/>
                    <a:pt x="374703" y="455045"/>
                  </a:cubicBezTo>
                  <a:lnTo>
                    <a:pt x="374703" y="535905"/>
                  </a:lnTo>
                  <a:cubicBezTo>
                    <a:pt x="374703" y="541503"/>
                    <a:pt x="370164" y="546035"/>
                    <a:pt x="364558" y="546035"/>
                  </a:cubicBezTo>
                  <a:lnTo>
                    <a:pt x="243082" y="546035"/>
                  </a:lnTo>
                  <a:cubicBezTo>
                    <a:pt x="237475" y="546035"/>
                    <a:pt x="232937" y="541503"/>
                    <a:pt x="232937" y="535905"/>
                  </a:cubicBezTo>
                  <a:lnTo>
                    <a:pt x="232937" y="455045"/>
                  </a:lnTo>
                  <a:cubicBezTo>
                    <a:pt x="232937" y="449447"/>
                    <a:pt x="237475" y="444915"/>
                    <a:pt x="243082" y="444915"/>
                  </a:cubicBezTo>
                  <a:close/>
                  <a:moveTo>
                    <a:pt x="60811" y="444915"/>
                  </a:moveTo>
                  <a:lnTo>
                    <a:pt x="182287" y="444915"/>
                  </a:lnTo>
                  <a:cubicBezTo>
                    <a:pt x="187893" y="444915"/>
                    <a:pt x="192432" y="449447"/>
                    <a:pt x="192432" y="455045"/>
                  </a:cubicBezTo>
                  <a:lnTo>
                    <a:pt x="192432" y="535905"/>
                  </a:lnTo>
                  <a:cubicBezTo>
                    <a:pt x="192432" y="541503"/>
                    <a:pt x="187893" y="546035"/>
                    <a:pt x="182287" y="546035"/>
                  </a:cubicBezTo>
                  <a:lnTo>
                    <a:pt x="60811" y="546035"/>
                  </a:lnTo>
                  <a:cubicBezTo>
                    <a:pt x="55204" y="546035"/>
                    <a:pt x="50666" y="541503"/>
                    <a:pt x="50666" y="535905"/>
                  </a:cubicBezTo>
                  <a:lnTo>
                    <a:pt x="50666" y="455045"/>
                  </a:lnTo>
                  <a:cubicBezTo>
                    <a:pt x="50666" y="449447"/>
                    <a:pt x="55204" y="444915"/>
                    <a:pt x="60811" y="444915"/>
                  </a:cubicBezTo>
                  <a:close/>
                  <a:moveTo>
                    <a:pt x="435409" y="333711"/>
                  </a:moveTo>
                  <a:lnTo>
                    <a:pt x="435409" y="394312"/>
                  </a:lnTo>
                  <a:lnTo>
                    <a:pt x="536683" y="394312"/>
                  </a:lnTo>
                  <a:lnTo>
                    <a:pt x="536683" y="333711"/>
                  </a:lnTo>
                  <a:close/>
                  <a:moveTo>
                    <a:pt x="253138" y="333711"/>
                  </a:moveTo>
                  <a:lnTo>
                    <a:pt x="253138" y="394312"/>
                  </a:lnTo>
                  <a:lnTo>
                    <a:pt x="354412" y="394312"/>
                  </a:lnTo>
                  <a:lnTo>
                    <a:pt x="354412" y="333711"/>
                  </a:lnTo>
                  <a:close/>
                  <a:moveTo>
                    <a:pt x="70867" y="333711"/>
                  </a:moveTo>
                  <a:lnTo>
                    <a:pt x="70867" y="394312"/>
                  </a:lnTo>
                  <a:lnTo>
                    <a:pt x="172141" y="394312"/>
                  </a:lnTo>
                  <a:lnTo>
                    <a:pt x="172141" y="333711"/>
                  </a:lnTo>
                  <a:close/>
                  <a:moveTo>
                    <a:pt x="425352" y="313452"/>
                  </a:moveTo>
                  <a:lnTo>
                    <a:pt x="546828" y="313452"/>
                  </a:lnTo>
                  <a:cubicBezTo>
                    <a:pt x="552435" y="313452"/>
                    <a:pt x="556973" y="317984"/>
                    <a:pt x="556973" y="323582"/>
                  </a:cubicBezTo>
                  <a:lnTo>
                    <a:pt x="556973" y="404442"/>
                  </a:lnTo>
                  <a:cubicBezTo>
                    <a:pt x="556973" y="410040"/>
                    <a:pt x="552435" y="414572"/>
                    <a:pt x="546828" y="414572"/>
                  </a:cubicBezTo>
                  <a:lnTo>
                    <a:pt x="425352" y="414572"/>
                  </a:lnTo>
                  <a:cubicBezTo>
                    <a:pt x="419746" y="414572"/>
                    <a:pt x="415207" y="410040"/>
                    <a:pt x="415207" y="404442"/>
                  </a:cubicBezTo>
                  <a:lnTo>
                    <a:pt x="415207" y="323582"/>
                  </a:lnTo>
                  <a:cubicBezTo>
                    <a:pt x="415207" y="317984"/>
                    <a:pt x="419746" y="313452"/>
                    <a:pt x="425352" y="313452"/>
                  </a:cubicBezTo>
                  <a:close/>
                  <a:moveTo>
                    <a:pt x="243082" y="313452"/>
                  </a:moveTo>
                  <a:lnTo>
                    <a:pt x="364558" y="313452"/>
                  </a:lnTo>
                  <a:cubicBezTo>
                    <a:pt x="370164" y="313452"/>
                    <a:pt x="374703" y="317984"/>
                    <a:pt x="374703" y="323582"/>
                  </a:cubicBezTo>
                  <a:lnTo>
                    <a:pt x="374703" y="404442"/>
                  </a:lnTo>
                  <a:cubicBezTo>
                    <a:pt x="374703" y="410040"/>
                    <a:pt x="370164" y="414572"/>
                    <a:pt x="364558" y="414572"/>
                  </a:cubicBezTo>
                  <a:lnTo>
                    <a:pt x="243082" y="414572"/>
                  </a:lnTo>
                  <a:cubicBezTo>
                    <a:pt x="237475" y="414572"/>
                    <a:pt x="232937" y="410040"/>
                    <a:pt x="232937" y="404442"/>
                  </a:cubicBezTo>
                  <a:lnTo>
                    <a:pt x="232937" y="323582"/>
                  </a:lnTo>
                  <a:cubicBezTo>
                    <a:pt x="232937" y="317984"/>
                    <a:pt x="237475" y="313452"/>
                    <a:pt x="243082" y="313452"/>
                  </a:cubicBezTo>
                  <a:close/>
                  <a:moveTo>
                    <a:pt x="60811" y="313452"/>
                  </a:moveTo>
                  <a:lnTo>
                    <a:pt x="182287" y="313452"/>
                  </a:lnTo>
                  <a:cubicBezTo>
                    <a:pt x="187893" y="313452"/>
                    <a:pt x="192432" y="317984"/>
                    <a:pt x="192432" y="323582"/>
                  </a:cubicBezTo>
                  <a:lnTo>
                    <a:pt x="192432" y="404442"/>
                  </a:lnTo>
                  <a:cubicBezTo>
                    <a:pt x="192432" y="410040"/>
                    <a:pt x="187893" y="414572"/>
                    <a:pt x="182287" y="414572"/>
                  </a:cubicBezTo>
                  <a:lnTo>
                    <a:pt x="60811" y="414572"/>
                  </a:lnTo>
                  <a:cubicBezTo>
                    <a:pt x="55204" y="414572"/>
                    <a:pt x="50666" y="410040"/>
                    <a:pt x="50666" y="404442"/>
                  </a:cubicBezTo>
                  <a:lnTo>
                    <a:pt x="50666" y="323582"/>
                  </a:lnTo>
                  <a:cubicBezTo>
                    <a:pt x="50666" y="317984"/>
                    <a:pt x="55204" y="313452"/>
                    <a:pt x="60811" y="313452"/>
                  </a:cubicBezTo>
                  <a:close/>
                  <a:moveTo>
                    <a:pt x="435409" y="202159"/>
                  </a:moveTo>
                  <a:lnTo>
                    <a:pt x="435409" y="262848"/>
                  </a:lnTo>
                  <a:lnTo>
                    <a:pt x="536683" y="262848"/>
                  </a:lnTo>
                  <a:lnTo>
                    <a:pt x="536683" y="202159"/>
                  </a:lnTo>
                  <a:close/>
                  <a:moveTo>
                    <a:pt x="253138" y="202159"/>
                  </a:moveTo>
                  <a:lnTo>
                    <a:pt x="253138" y="262848"/>
                  </a:lnTo>
                  <a:lnTo>
                    <a:pt x="354412" y="262848"/>
                  </a:lnTo>
                  <a:lnTo>
                    <a:pt x="354412" y="202159"/>
                  </a:lnTo>
                  <a:close/>
                  <a:moveTo>
                    <a:pt x="70867" y="202159"/>
                  </a:moveTo>
                  <a:lnTo>
                    <a:pt x="70867" y="262848"/>
                  </a:lnTo>
                  <a:lnTo>
                    <a:pt x="172141" y="262848"/>
                  </a:lnTo>
                  <a:lnTo>
                    <a:pt x="172141" y="202159"/>
                  </a:lnTo>
                  <a:close/>
                  <a:moveTo>
                    <a:pt x="425352" y="181988"/>
                  </a:moveTo>
                  <a:lnTo>
                    <a:pt x="546828" y="181988"/>
                  </a:lnTo>
                  <a:cubicBezTo>
                    <a:pt x="552435" y="181988"/>
                    <a:pt x="556973" y="186520"/>
                    <a:pt x="556973" y="192118"/>
                  </a:cubicBezTo>
                  <a:lnTo>
                    <a:pt x="556973" y="272978"/>
                  </a:lnTo>
                  <a:cubicBezTo>
                    <a:pt x="556973" y="278576"/>
                    <a:pt x="552435" y="283108"/>
                    <a:pt x="546828" y="283108"/>
                  </a:cubicBezTo>
                  <a:lnTo>
                    <a:pt x="425352" y="283108"/>
                  </a:lnTo>
                  <a:cubicBezTo>
                    <a:pt x="419746" y="283108"/>
                    <a:pt x="415207" y="278576"/>
                    <a:pt x="415207" y="272978"/>
                  </a:cubicBezTo>
                  <a:lnTo>
                    <a:pt x="415207" y="192118"/>
                  </a:lnTo>
                  <a:cubicBezTo>
                    <a:pt x="415207" y="186520"/>
                    <a:pt x="419746" y="181988"/>
                    <a:pt x="425352" y="181988"/>
                  </a:cubicBezTo>
                  <a:close/>
                  <a:moveTo>
                    <a:pt x="243082" y="181988"/>
                  </a:moveTo>
                  <a:lnTo>
                    <a:pt x="364558" y="181988"/>
                  </a:lnTo>
                  <a:cubicBezTo>
                    <a:pt x="370164" y="181988"/>
                    <a:pt x="374703" y="186520"/>
                    <a:pt x="374703" y="192118"/>
                  </a:cubicBezTo>
                  <a:lnTo>
                    <a:pt x="374703" y="272978"/>
                  </a:lnTo>
                  <a:cubicBezTo>
                    <a:pt x="374703" y="278576"/>
                    <a:pt x="370164" y="283108"/>
                    <a:pt x="364558" y="283108"/>
                  </a:cubicBezTo>
                  <a:lnTo>
                    <a:pt x="243082" y="283108"/>
                  </a:lnTo>
                  <a:cubicBezTo>
                    <a:pt x="237475" y="283108"/>
                    <a:pt x="232937" y="278576"/>
                    <a:pt x="232937" y="272978"/>
                  </a:cubicBezTo>
                  <a:lnTo>
                    <a:pt x="232937" y="192118"/>
                  </a:lnTo>
                  <a:cubicBezTo>
                    <a:pt x="232937" y="186520"/>
                    <a:pt x="237475" y="181988"/>
                    <a:pt x="243082" y="181988"/>
                  </a:cubicBezTo>
                  <a:close/>
                  <a:moveTo>
                    <a:pt x="60811" y="181988"/>
                  </a:moveTo>
                  <a:lnTo>
                    <a:pt x="182287" y="181988"/>
                  </a:lnTo>
                  <a:cubicBezTo>
                    <a:pt x="187893" y="181988"/>
                    <a:pt x="192432" y="186520"/>
                    <a:pt x="192432" y="192118"/>
                  </a:cubicBezTo>
                  <a:lnTo>
                    <a:pt x="192432" y="272978"/>
                  </a:lnTo>
                  <a:cubicBezTo>
                    <a:pt x="192432" y="278576"/>
                    <a:pt x="187893" y="283108"/>
                    <a:pt x="182287" y="283108"/>
                  </a:cubicBezTo>
                  <a:lnTo>
                    <a:pt x="60811" y="283108"/>
                  </a:lnTo>
                  <a:cubicBezTo>
                    <a:pt x="55204" y="283108"/>
                    <a:pt x="50666" y="278576"/>
                    <a:pt x="50666" y="272978"/>
                  </a:cubicBezTo>
                  <a:lnTo>
                    <a:pt x="50666" y="192118"/>
                  </a:lnTo>
                  <a:cubicBezTo>
                    <a:pt x="50666" y="186520"/>
                    <a:pt x="55204" y="181988"/>
                    <a:pt x="60811" y="181988"/>
                  </a:cubicBezTo>
                  <a:close/>
                  <a:moveTo>
                    <a:pt x="435409" y="70710"/>
                  </a:moveTo>
                  <a:lnTo>
                    <a:pt x="435409" y="131442"/>
                  </a:lnTo>
                  <a:lnTo>
                    <a:pt x="536683" y="131442"/>
                  </a:lnTo>
                  <a:lnTo>
                    <a:pt x="536683" y="70710"/>
                  </a:lnTo>
                  <a:close/>
                  <a:moveTo>
                    <a:pt x="253138" y="70710"/>
                  </a:moveTo>
                  <a:lnTo>
                    <a:pt x="253138" y="131442"/>
                  </a:lnTo>
                  <a:lnTo>
                    <a:pt x="354412" y="131442"/>
                  </a:lnTo>
                  <a:lnTo>
                    <a:pt x="354412" y="70710"/>
                  </a:lnTo>
                  <a:close/>
                  <a:moveTo>
                    <a:pt x="70867" y="70710"/>
                  </a:moveTo>
                  <a:lnTo>
                    <a:pt x="70867" y="131442"/>
                  </a:lnTo>
                  <a:lnTo>
                    <a:pt x="172141" y="131442"/>
                  </a:lnTo>
                  <a:lnTo>
                    <a:pt x="172141" y="70710"/>
                  </a:lnTo>
                  <a:close/>
                  <a:moveTo>
                    <a:pt x="425352" y="50525"/>
                  </a:moveTo>
                  <a:lnTo>
                    <a:pt x="546828" y="50525"/>
                  </a:lnTo>
                  <a:cubicBezTo>
                    <a:pt x="552435" y="50525"/>
                    <a:pt x="556973" y="55060"/>
                    <a:pt x="556973" y="60662"/>
                  </a:cubicBezTo>
                  <a:lnTo>
                    <a:pt x="556973" y="141579"/>
                  </a:lnTo>
                  <a:cubicBezTo>
                    <a:pt x="556973" y="147181"/>
                    <a:pt x="552435" y="151716"/>
                    <a:pt x="546828" y="151716"/>
                  </a:cubicBezTo>
                  <a:lnTo>
                    <a:pt x="425352" y="151716"/>
                  </a:lnTo>
                  <a:cubicBezTo>
                    <a:pt x="419746" y="151716"/>
                    <a:pt x="415207" y="147181"/>
                    <a:pt x="415207" y="141579"/>
                  </a:cubicBezTo>
                  <a:lnTo>
                    <a:pt x="415207" y="60662"/>
                  </a:lnTo>
                  <a:cubicBezTo>
                    <a:pt x="415207" y="55060"/>
                    <a:pt x="419746" y="50525"/>
                    <a:pt x="425352" y="50525"/>
                  </a:cubicBezTo>
                  <a:close/>
                  <a:moveTo>
                    <a:pt x="243082" y="50525"/>
                  </a:moveTo>
                  <a:lnTo>
                    <a:pt x="364558" y="50525"/>
                  </a:lnTo>
                  <a:cubicBezTo>
                    <a:pt x="370164" y="50525"/>
                    <a:pt x="374703" y="55060"/>
                    <a:pt x="374703" y="60662"/>
                  </a:cubicBezTo>
                  <a:lnTo>
                    <a:pt x="374703" y="141579"/>
                  </a:lnTo>
                  <a:cubicBezTo>
                    <a:pt x="374703" y="147181"/>
                    <a:pt x="370164" y="151716"/>
                    <a:pt x="364558" y="151716"/>
                  </a:cubicBezTo>
                  <a:lnTo>
                    <a:pt x="243082" y="151716"/>
                  </a:lnTo>
                  <a:cubicBezTo>
                    <a:pt x="237475" y="151716"/>
                    <a:pt x="232937" y="147181"/>
                    <a:pt x="232937" y="141579"/>
                  </a:cubicBezTo>
                  <a:lnTo>
                    <a:pt x="232937" y="60662"/>
                  </a:lnTo>
                  <a:cubicBezTo>
                    <a:pt x="232937" y="55060"/>
                    <a:pt x="237475" y="50525"/>
                    <a:pt x="243082" y="50525"/>
                  </a:cubicBezTo>
                  <a:close/>
                  <a:moveTo>
                    <a:pt x="60811" y="50525"/>
                  </a:moveTo>
                  <a:lnTo>
                    <a:pt x="182287" y="50525"/>
                  </a:lnTo>
                  <a:cubicBezTo>
                    <a:pt x="187893" y="50525"/>
                    <a:pt x="192432" y="55060"/>
                    <a:pt x="192432" y="60662"/>
                  </a:cubicBezTo>
                  <a:lnTo>
                    <a:pt x="192432" y="141579"/>
                  </a:lnTo>
                  <a:cubicBezTo>
                    <a:pt x="192432" y="147181"/>
                    <a:pt x="187893" y="151716"/>
                    <a:pt x="182287" y="151716"/>
                  </a:cubicBezTo>
                  <a:lnTo>
                    <a:pt x="60811" y="151716"/>
                  </a:lnTo>
                  <a:cubicBezTo>
                    <a:pt x="55204" y="151716"/>
                    <a:pt x="50666" y="147181"/>
                    <a:pt x="50666" y="141579"/>
                  </a:cubicBezTo>
                  <a:lnTo>
                    <a:pt x="50666" y="60662"/>
                  </a:lnTo>
                  <a:cubicBezTo>
                    <a:pt x="50666" y="55060"/>
                    <a:pt x="55204" y="50525"/>
                    <a:pt x="60811" y="50525"/>
                  </a:cubicBezTo>
                  <a:close/>
                  <a:moveTo>
                    <a:pt x="20293" y="20173"/>
                  </a:moveTo>
                  <a:lnTo>
                    <a:pt x="20293" y="576299"/>
                  </a:lnTo>
                  <a:lnTo>
                    <a:pt x="587346" y="576299"/>
                  </a:lnTo>
                  <a:lnTo>
                    <a:pt x="587346" y="20173"/>
                  </a:lnTo>
                  <a:close/>
                  <a:moveTo>
                    <a:pt x="10146" y="0"/>
                  </a:moveTo>
                  <a:lnTo>
                    <a:pt x="597493" y="0"/>
                  </a:lnTo>
                  <a:cubicBezTo>
                    <a:pt x="603100" y="0"/>
                    <a:pt x="607639" y="4532"/>
                    <a:pt x="607639" y="10131"/>
                  </a:cubicBezTo>
                  <a:lnTo>
                    <a:pt x="607639" y="586429"/>
                  </a:lnTo>
                  <a:cubicBezTo>
                    <a:pt x="607639" y="592028"/>
                    <a:pt x="603100" y="596560"/>
                    <a:pt x="597493" y="596560"/>
                  </a:cubicBezTo>
                  <a:lnTo>
                    <a:pt x="10146" y="596560"/>
                  </a:lnTo>
                  <a:cubicBezTo>
                    <a:pt x="4539" y="596560"/>
                    <a:pt x="0" y="592028"/>
                    <a:pt x="0" y="586429"/>
                  </a:cubicBezTo>
                  <a:lnTo>
                    <a:pt x="0" y="10131"/>
                  </a:lnTo>
                  <a:cubicBezTo>
                    <a:pt x="0" y="4532"/>
                    <a:pt x="4539" y="0"/>
                    <a:pt x="10146" y="0"/>
                  </a:cubicBezTo>
                  <a:close/>
                </a:path>
              </a:pathLst>
            </a:custGeom>
            <a:solidFill>
              <a:schemeClr val="bg1"/>
            </a:solidFill>
            <a:ln>
              <a:noFill/>
            </a:ln>
          </p:spPr>
        </p:sp>
      </p:grpSp>
      <p:sp>
        <p:nvSpPr>
          <p:cNvPr id="12" name="文本框 11">
            <a:extLst>
              <a:ext uri="{FF2B5EF4-FFF2-40B4-BE49-F238E27FC236}">
                <a16:creationId xmlns:a16="http://schemas.microsoft.com/office/drawing/2014/main" id="{1BF34F2B-E2FD-4147-BBB5-5959E2235298}"/>
              </a:ext>
            </a:extLst>
          </p:cNvPr>
          <p:cNvSpPr txBox="1"/>
          <p:nvPr/>
        </p:nvSpPr>
        <p:spPr>
          <a:xfrm>
            <a:off x="1731748" y="1311829"/>
            <a:ext cx="2709736" cy="461665"/>
          </a:xfrm>
          <a:prstGeom prst="rect">
            <a:avLst/>
          </a:prstGeom>
          <a:noFill/>
        </p:spPr>
        <p:txBody>
          <a:bodyPr wrap="square">
            <a:spAutoFit/>
          </a:bodyPr>
          <a:lstStyle/>
          <a:p>
            <a:pPr algn="ctr"/>
            <a:r>
              <a:rPr lang="zh-CN" altLang="en-US" sz="2400" b="1" kern="100" dirty="0">
                <a:solidFill>
                  <a:srgbClr val="003487"/>
                </a:solidFill>
                <a:effectLst/>
                <a:latin typeface="微软雅黑" panose="020B0503020204020204" pitchFamily="34" charset="-122"/>
                <a:ea typeface="微软雅黑" panose="020B0503020204020204" pitchFamily="34" charset="-122"/>
                <a:cs typeface="Times New Roman" panose="02020603050405020304" pitchFamily="18" charset="0"/>
              </a:rPr>
              <a:t>多格合一</a:t>
            </a:r>
            <a:endParaRPr lang="zh-CN" altLang="en-US" sz="2400" b="1" dirty="0">
              <a:solidFill>
                <a:srgbClr val="003487"/>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27411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48"/>
          <p:cNvGrpSpPr/>
          <p:nvPr/>
        </p:nvGrpSpPr>
        <p:grpSpPr>
          <a:xfrm>
            <a:off x="4436707" y="2219501"/>
            <a:ext cx="3318586" cy="2973619"/>
            <a:chOff x="14517782" y="3499579"/>
            <a:chExt cx="2313601" cy="2073102"/>
          </a:xfrm>
        </p:grpSpPr>
        <p:sp>
          <p:nvSpPr>
            <p:cNvPr id="16" name="Freeform 110"/>
            <p:cNvSpPr/>
            <p:nvPr/>
          </p:nvSpPr>
          <p:spPr bwMode="auto">
            <a:xfrm>
              <a:off x="14691971" y="3499579"/>
              <a:ext cx="1326227" cy="666605"/>
            </a:xfrm>
            <a:custGeom>
              <a:avLst/>
              <a:gdLst>
                <a:gd name="T0" fmla="*/ 1291 w 1294"/>
                <a:gd name="T1" fmla="*/ 563 h 648"/>
                <a:gd name="T2" fmla="*/ 1218 w 1294"/>
                <a:gd name="T3" fmla="*/ 513 h 648"/>
                <a:gd name="T4" fmla="*/ 962 w 1294"/>
                <a:gd name="T5" fmla="*/ 438 h 648"/>
                <a:gd name="T6" fmla="*/ 429 w 1294"/>
                <a:gd name="T7" fmla="*/ 465 h 648"/>
                <a:gd name="T8" fmla="*/ 74 w 1294"/>
                <a:gd name="T9" fmla="*/ 595 h 648"/>
                <a:gd name="T10" fmla="*/ 9 w 1294"/>
                <a:gd name="T11" fmla="*/ 641 h 648"/>
                <a:gd name="T12" fmla="*/ 0 w 1294"/>
                <a:gd name="T13" fmla="*/ 646 h 648"/>
                <a:gd name="T14" fmla="*/ 0 w 1294"/>
                <a:gd name="T15" fmla="*/ 646 h 648"/>
                <a:gd name="T16" fmla="*/ 173 w 1294"/>
                <a:gd name="T17" fmla="*/ 346 h 648"/>
                <a:gd name="T18" fmla="*/ 278 w 1294"/>
                <a:gd name="T19" fmla="*/ 165 h 648"/>
                <a:gd name="T20" fmla="*/ 550 w 1294"/>
                <a:gd name="T21" fmla="*/ 5 h 648"/>
                <a:gd name="T22" fmla="*/ 900 w 1294"/>
                <a:gd name="T23" fmla="*/ 114 h 648"/>
                <a:gd name="T24" fmla="*/ 1077 w 1294"/>
                <a:gd name="T25" fmla="*/ 270 h 648"/>
                <a:gd name="T26" fmla="*/ 1226 w 1294"/>
                <a:gd name="T27" fmla="*/ 455 h 648"/>
                <a:gd name="T28" fmla="*/ 1294 w 1294"/>
                <a:gd name="T29" fmla="*/ 561 h 648"/>
                <a:gd name="T30" fmla="*/ 1291 w 1294"/>
                <a:gd name="T31" fmla="*/ 563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4" h="648">
                  <a:moveTo>
                    <a:pt x="1291" y="563"/>
                  </a:moveTo>
                  <a:cubicBezTo>
                    <a:pt x="1267" y="546"/>
                    <a:pt x="1243" y="528"/>
                    <a:pt x="1218" y="513"/>
                  </a:cubicBezTo>
                  <a:cubicBezTo>
                    <a:pt x="1138" y="467"/>
                    <a:pt x="1053" y="445"/>
                    <a:pt x="962" y="438"/>
                  </a:cubicBezTo>
                  <a:cubicBezTo>
                    <a:pt x="783" y="426"/>
                    <a:pt x="605" y="432"/>
                    <a:pt x="429" y="465"/>
                  </a:cubicBezTo>
                  <a:cubicBezTo>
                    <a:pt x="304" y="489"/>
                    <a:pt x="183" y="525"/>
                    <a:pt x="74" y="595"/>
                  </a:cubicBezTo>
                  <a:cubicBezTo>
                    <a:pt x="52" y="609"/>
                    <a:pt x="30" y="624"/>
                    <a:pt x="9" y="641"/>
                  </a:cubicBezTo>
                  <a:cubicBezTo>
                    <a:pt x="7" y="643"/>
                    <a:pt x="5" y="648"/>
                    <a:pt x="0" y="646"/>
                  </a:cubicBezTo>
                  <a:cubicBezTo>
                    <a:pt x="0" y="646"/>
                    <a:pt x="0" y="646"/>
                    <a:pt x="0" y="646"/>
                  </a:cubicBezTo>
                  <a:cubicBezTo>
                    <a:pt x="58" y="546"/>
                    <a:pt x="115" y="446"/>
                    <a:pt x="173" y="346"/>
                  </a:cubicBezTo>
                  <a:cubicBezTo>
                    <a:pt x="208" y="286"/>
                    <a:pt x="240" y="224"/>
                    <a:pt x="278" y="165"/>
                  </a:cubicBezTo>
                  <a:cubicBezTo>
                    <a:pt x="341" y="67"/>
                    <a:pt x="431" y="9"/>
                    <a:pt x="550" y="5"/>
                  </a:cubicBezTo>
                  <a:cubicBezTo>
                    <a:pt x="678" y="0"/>
                    <a:pt x="794" y="44"/>
                    <a:pt x="900" y="114"/>
                  </a:cubicBezTo>
                  <a:cubicBezTo>
                    <a:pt x="966" y="157"/>
                    <a:pt x="1023" y="212"/>
                    <a:pt x="1077" y="270"/>
                  </a:cubicBezTo>
                  <a:cubicBezTo>
                    <a:pt x="1131" y="328"/>
                    <a:pt x="1180" y="390"/>
                    <a:pt x="1226" y="455"/>
                  </a:cubicBezTo>
                  <a:cubicBezTo>
                    <a:pt x="1250" y="490"/>
                    <a:pt x="1273" y="525"/>
                    <a:pt x="1294" y="561"/>
                  </a:cubicBezTo>
                  <a:cubicBezTo>
                    <a:pt x="1293" y="562"/>
                    <a:pt x="1292" y="562"/>
                    <a:pt x="1291" y="563"/>
                  </a:cubicBezTo>
                  <a:close/>
                </a:path>
              </a:pathLst>
            </a:custGeom>
            <a:solidFill>
              <a:srgbClr val="9FE6FF">
                <a:alpha val="67000"/>
              </a:srgbClr>
            </a:solidFill>
            <a:ln>
              <a:noFill/>
            </a:ln>
          </p:spPr>
          <p:txBody>
            <a:bodyPr vert="horz" wrap="square" lIns="22858" tIns="11429" rIns="22858" bIns="11429" numCol="1" anchor="t" anchorCtr="0" compatLnSpc="1"/>
            <a:lstStyle/>
            <a:p>
              <a:endParaRPr lang="ru-RU" sz="450"/>
            </a:p>
          </p:txBody>
        </p:sp>
        <p:sp>
          <p:nvSpPr>
            <p:cNvPr id="17" name="Freeform 111"/>
            <p:cNvSpPr/>
            <p:nvPr/>
          </p:nvSpPr>
          <p:spPr bwMode="auto">
            <a:xfrm>
              <a:off x="14517782" y="3989793"/>
              <a:ext cx="931850" cy="1193604"/>
            </a:xfrm>
            <a:custGeom>
              <a:avLst/>
              <a:gdLst>
                <a:gd name="T0" fmla="*/ 910 w 910"/>
                <a:gd name="T1" fmla="*/ 3 h 1163"/>
                <a:gd name="T2" fmla="*/ 830 w 910"/>
                <a:gd name="T3" fmla="*/ 42 h 1163"/>
                <a:gd name="T4" fmla="*/ 637 w 910"/>
                <a:gd name="T5" fmla="*/ 226 h 1163"/>
                <a:gd name="T6" fmla="*/ 394 w 910"/>
                <a:gd name="T7" fmla="*/ 701 h 1163"/>
                <a:gd name="T8" fmla="*/ 329 w 910"/>
                <a:gd name="T9" fmla="*/ 1073 h 1163"/>
                <a:gd name="T10" fmla="*/ 337 w 910"/>
                <a:gd name="T11" fmla="*/ 1152 h 1163"/>
                <a:gd name="T12" fmla="*/ 336 w 910"/>
                <a:gd name="T13" fmla="*/ 1163 h 1163"/>
                <a:gd name="T14" fmla="*/ 336 w 910"/>
                <a:gd name="T15" fmla="*/ 1163 h 1163"/>
                <a:gd name="T16" fmla="*/ 163 w 910"/>
                <a:gd name="T17" fmla="*/ 863 h 1163"/>
                <a:gd name="T18" fmla="*/ 59 w 910"/>
                <a:gd name="T19" fmla="*/ 682 h 1163"/>
                <a:gd name="T20" fmla="*/ 56 w 910"/>
                <a:gd name="T21" fmla="*/ 366 h 1163"/>
                <a:gd name="T22" fmla="*/ 325 w 910"/>
                <a:gd name="T23" fmla="*/ 117 h 1163"/>
                <a:gd name="T24" fmla="*/ 549 w 910"/>
                <a:gd name="T25" fmla="*/ 42 h 1163"/>
                <a:gd name="T26" fmla="*/ 784 w 910"/>
                <a:gd name="T27" fmla="*/ 6 h 1163"/>
                <a:gd name="T28" fmla="*/ 909 w 910"/>
                <a:gd name="T29" fmla="*/ 0 h 1163"/>
                <a:gd name="T30" fmla="*/ 910 w 910"/>
                <a:gd name="T31" fmla="*/ 3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0" h="1163">
                  <a:moveTo>
                    <a:pt x="910" y="3"/>
                  </a:moveTo>
                  <a:cubicBezTo>
                    <a:pt x="883" y="15"/>
                    <a:pt x="855" y="27"/>
                    <a:pt x="830" y="42"/>
                  </a:cubicBezTo>
                  <a:cubicBezTo>
                    <a:pt x="750" y="87"/>
                    <a:pt x="688" y="151"/>
                    <a:pt x="637" y="226"/>
                  </a:cubicBezTo>
                  <a:cubicBezTo>
                    <a:pt x="537" y="375"/>
                    <a:pt x="453" y="531"/>
                    <a:pt x="394" y="701"/>
                  </a:cubicBezTo>
                  <a:cubicBezTo>
                    <a:pt x="352" y="821"/>
                    <a:pt x="323" y="944"/>
                    <a:pt x="329" y="1073"/>
                  </a:cubicBezTo>
                  <a:cubicBezTo>
                    <a:pt x="330" y="1099"/>
                    <a:pt x="333" y="1126"/>
                    <a:pt x="337" y="1152"/>
                  </a:cubicBezTo>
                  <a:cubicBezTo>
                    <a:pt x="337" y="1156"/>
                    <a:pt x="340" y="1160"/>
                    <a:pt x="336" y="1163"/>
                  </a:cubicBezTo>
                  <a:cubicBezTo>
                    <a:pt x="336" y="1163"/>
                    <a:pt x="336" y="1163"/>
                    <a:pt x="336" y="1163"/>
                  </a:cubicBezTo>
                  <a:cubicBezTo>
                    <a:pt x="278" y="1063"/>
                    <a:pt x="221" y="963"/>
                    <a:pt x="163" y="863"/>
                  </a:cubicBezTo>
                  <a:cubicBezTo>
                    <a:pt x="128" y="803"/>
                    <a:pt x="91" y="744"/>
                    <a:pt x="59" y="682"/>
                  </a:cubicBezTo>
                  <a:cubicBezTo>
                    <a:pt x="5" y="578"/>
                    <a:pt x="0" y="471"/>
                    <a:pt x="56" y="366"/>
                  </a:cubicBezTo>
                  <a:cubicBezTo>
                    <a:pt x="116" y="253"/>
                    <a:pt x="211" y="175"/>
                    <a:pt x="325" y="117"/>
                  </a:cubicBezTo>
                  <a:cubicBezTo>
                    <a:pt x="396" y="82"/>
                    <a:pt x="472" y="60"/>
                    <a:pt x="549" y="42"/>
                  </a:cubicBezTo>
                  <a:cubicBezTo>
                    <a:pt x="626" y="24"/>
                    <a:pt x="705" y="13"/>
                    <a:pt x="784" y="6"/>
                  </a:cubicBezTo>
                  <a:cubicBezTo>
                    <a:pt x="826" y="3"/>
                    <a:pt x="867" y="0"/>
                    <a:pt x="909" y="0"/>
                  </a:cubicBezTo>
                  <a:cubicBezTo>
                    <a:pt x="909" y="1"/>
                    <a:pt x="910" y="2"/>
                    <a:pt x="910" y="3"/>
                  </a:cubicBezTo>
                  <a:close/>
                </a:path>
              </a:pathLst>
            </a:custGeom>
            <a:solidFill>
              <a:srgbClr val="37CBFF">
                <a:alpha val="53000"/>
              </a:srgbClr>
            </a:solidFill>
            <a:ln>
              <a:noFill/>
            </a:ln>
          </p:spPr>
          <p:txBody>
            <a:bodyPr vert="horz" wrap="square" lIns="22858" tIns="11429" rIns="22858" bIns="11429" numCol="1" anchor="t" anchorCtr="0" compatLnSpc="1"/>
            <a:lstStyle/>
            <a:p>
              <a:endParaRPr lang="ru-RU" sz="450"/>
            </a:p>
          </p:txBody>
        </p:sp>
        <p:sp>
          <p:nvSpPr>
            <p:cNvPr id="18" name="Freeform 112"/>
            <p:cNvSpPr/>
            <p:nvPr/>
          </p:nvSpPr>
          <p:spPr bwMode="auto">
            <a:xfrm>
              <a:off x="14894395" y="4445389"/>
              <a:ext cx="942319" cy="1106354"/>
            </a:xfrm>
            <a:custGeom>
              <a:avLst/>
              <a:gdLst>
                <a:gd name="T0" fmla="*/ 200 w 918"/>
                <a:gd name="T1" fmla="*/ 1 h 1081"/>
                <a:gd name="T2" fmla="*/ 194 w 918"/>
                <a:gd name="T3" fmla="*/ 90 h 1081"/>
                <a:gd name="T4" fmla="*/ 257 w 918"/>
                <a:gd name="T5" fmla="*/ 349 h 1081"/>
                <a:gd name="T6" fmla="*/ 547 w 918"/>
                <a:gd name="T7" fmla="*/ 796 h 1081"/>
                <a:gd name="T8" fmla="*/ 837 w 918"/>
                <a:gd name="T9" fmla="*/ 1039 h 1081"/>
                <a:gd name="T10" fmla="*/ 909 w 918"/>
                <a:gd name="T11" fmla="*/ 1072 h 1081"/>
                <a:gd name="T12" fmla="*/ 918 w 918"/>
                <a:gd name="T13" fmla="*/ 1078 h 1081"/>
                <a:gd name="T14" fmla="*/ 918 w 918"/>
                <a:gd name="T15" fmla="*/ 1078 h 1081"/>
                <a:gd name="T16" fmla="*/ 572 w 918"/>
                <a:gd name="T17" fmla="*/ 1078 h 1081"/>
                <a:gd name="T18" fmla="*/ 363 w 918"/>
                <a:gd name="T19" fmla="*/ 1077 h 1081"/>
                <a:gd name="T20" fmla="*/ 88 w 918"/>
                <a:gd name="T21" fmla="*/ 922 h 1081"/>
                <a:gd name="T22" fmla="*/ 7 w 918"/>
                <a:gd name="T23" fmla="*/ 564 h 1081"/>
                <a:gd name="T24" fmla="*/ 54 w 918"/>
                <a:gd name="T25" fmla="*/ 333 h 1081"/>
                <a:gd name="T26" fmla="*/ 140 w 918"/>
                <a:gd name="T27" fmla="*/ 112 h 1081"/>
                <a:gd name="T28" fmla="*/ 198 w 918"/>
                <a:gd name="T29" fmla="*/ 0 h 1081"/>
                <a:gd name="T30" fmla="*/ 200 w 918"/>
                <a:gd name="T31" fmla="*/ 1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8" h="1081">
                  <a:moveTo>
                    <a:pt x="200" y="1"/>
                  </a:moveTo>
                  <a:cubicBezTo>
                    <a:pt x="198" y="30"/>
                    <a:pt x="194" y="60"/>
                    <a:pt x="194" y="90"/>
                  </a:cubicBezTo>
                  <a:cubicBezTo>
                    <a:pt x="194" y="181"/>
                    <a:pt x="218" y="267"/>
                    <a:pt x="257" y="349"/>
                  </a:cubicBezTo>
                  <a:cubicBezTo>
                    <a:pt x="336" y="510"/>
                    <a:pt x="430" y="661"/>
                    <a:pt x="547" y="796"/>
                  </a:cubicBezTo>
                  <a:cubicBezTo>
                    <a:pt x="630" y="893"/>
                    <a:pt x="722" y="980"/>
                    <a:pt x="837" y="1039"/>
                  </a:cubicBezTo>
                  <a:cubicBezTo>
                    <a:pt x="860" y="1051"/>
                    <a:pt x="884" y="1062"/>
                    <a:pt x="909" y="1072"/>
                  </a:cubicBezTo>
                  <a:cubicBezTo>
                    <a:pt x="912" y="1073"/>
                    <a:pt x="918" y="1073"/>
                    <a:pt x="918" y="1078"/>
                  </a:cubicBezTo>
                  <a:cubicBezTo>
                    <a:pt x="918" y="1078"/>
                    <a:pt x="918" y="1078"/>
                    <a:pt x="918" y="1078"/>
                  </a:cubicBezTo>
                  <a:cubicBezTo>
                    <a:pt x="803" y="1078"/>
                    <a:pt x="688" y="1078"/>
                    <a:pt x="572" y="1078"/>
                  </a:cubicBezTo>
                  <a:cubicBezTo>
                    <a:pt x="502" y="1078"/>
                    <a:pt x="432" y="1081"/>
                    <a:pt x="363" y="1077"/>
                  </a:cubicBezTo>
                  <a:cubicBezTo>
                    <a:pt x="246" y="1072"/>
                    <a:pt x="151" y="1023"/>
                    <a:pt x="88" y="922"/>
                  </a:cubicBezTo>
                  <a:cubicBezTo>
                    <a:pt x="20" y="813"/>
                    <a:pt x="0" y="691"/>
                    <a:pt x="7" y="564"/>
                  </a:cubicBezTo>
                  <a:cubicBezTo>
                    <a:pt x="12" y="485"/>
                    <a:pt x="31" y="409"/>
                    <a:pt x="54" y="333"/>
                  </a:cubicBezTo>
                  <a:cubicBezTo>
                    <a:pt x="77" y="257"/>
                    <a:pt x="107" y="184"/>
                    <a:pt x="140" y="112"/>
                  </a:cubicBezTo>
                  <a:cubicBezTo>
                    <a:pt x="158" y="74"/>
                    <a:pt x="177" y="36"/>
                    <a:pt x="198" y="0"/>
                  </a:cubicBezTo>
                  <a:cubicBezTo>
                    <a:pt x="199" y="0"/>
                    <a:pt x="200" y="0"/>
                    <a:pt x="200" y="1"/>
                  </a:cubicBezTo>
                  <a:close/>
                </a:path>
              </a:pathLst>
            </a:custGeom>
            <a:solidFill>
              <a:schemeClr val="accent5">
                <a:alpha val="58000"/>
              </a:schemeClr>
            </a:solidFill>
            <a:ln>
              <a:noFill/>
            </a:ln>
          </p:spPr>
          <p:txBody>
            <a:bodyPr vert="horz" wrap="square" lIns="22858" tIns="11429" rIns="22858" bIns="11429" numCol="1" anchor="t" anchorCtr="0" compatLnSpc="1"/>
            <a:lstStyle/>
            <a:p>
              <a:endParaRPr lang="ru-RU" sz="450"/>
            </a:p>
          </p:txBody>
        </p:sp>
        <p:sp>
          <p:nvSpPr>
            <p:cNvPr id="19" name="Freeform 113"/>
            <p:cNvSpPr/>
            <p:nvPr/>
          </p:nvSpPr>
          <p:spPr bwMode="auto">
            <a:xfrm>
              <a:off x="15327164" y="4909568"/>
              <a:ext cx="1329718" cy="663113"/>
            </a:xfrm>
            <a:custGeom>
              <a:avLst/>
              <a:gdLst>
                <a:gd name="T0" fmla="*/ 3 w 1295"/>
                <a:gd name="T1" fmla="*/ 85 h 647"/>
                <a:gd name="T2" fmla="*/ 77 w 1295"/>
                <a:gd name="T3" fmla="*/ 135 h 647"/>
                <a:gd name="T4" fmla="*/ 333 w 1295"/>
                <a:gd name="T5" fmla="*/ 210 h 647"/>
                <a:gd name="T6" fmla="*/ 865 w 1295"/>
                <a:gd name="T7" fmla="*/ 183 h 647"/>
                <a:gd name="T8" fmla="*/ 1220 w 1295"/>
                <a:gd name="T9" fmla="*/ 53 h 647"/>
                <a:gd name="T10" fmla="*/ 1285 w 1295"/>
                <a:gd name="T11" fmla="*/ 7 h 647"/>
                <a:gd name="T12" fmla="*/ 1295 w 1295"/>
                <a:gd name="T13" fmla="*/ 2 h 647"/>
                <a:gd name="T14" fmla="*/ 1294 w 1295"/>
                <a:gd name="T15" fmla="*/ 2 h 647"/>
                <a:gd name="T16" fmla="*/ 1122 w 1295"/>
                <a:gd name="T17" fmla="*/ 302 h 647"/>
                <a:gd name="T18" fmla="*/ 1016 w 1295"/>
                <a:gd name="T19" fmla="*/ 483 h 647"/>
                <a:gd name="T20" fmla="*/ 745 w 1295"/>
                <a:gd name="T21" fmla="*/ 643 h 647"/>
                <a:gd name="T22" fmla="*/ 394 w 1295"/>
                <a:gd name="T23" fmla="*/ 534 h 647"/>
                <a:gd name="T24" fmla="*/ 217 w 1295"/>
                <a:gd name="T25" fmla="*/ 378 h 647"/>
                <a:gd name="T26" fmla="*/ 69 w 1295"/>
                <a:gd name="T27" fmla="*/ 192 h 647"/>
                <a:gd name="T28" fmla="*/ 0 w 1295"/>
                <a:gd name="T29" fmla="*/ 87 h 647"/>
                <a:gd name="T30" fmla="*/ 3 w 1295"/>
                <a:gd name="T31" fmla="*/ 8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5" h="647">
                  <a:moveTo>
                    <a:pt x="3" y="85"/>
                  </a:moveTo>
                  <a:cubicBezTo>
                    <a:pt x="27" y="102"/>
                    <a:pt x="51" y="120"/>
                    <a:pt x="77" y="135"/>
                  </a:cubicBezTo>
                  <a:cubicBezTo>
                    <a:pt x="156" y="181"/>
                    <a:pt x="242" y="203"/>
                    <a:pt x="333" y="210"/>
                  </a:cubicBezTo>
                  <a:cubicBezTo>
                    <a:pt x="511" y="222"/>
                    <a:pt x="689" y="216"/>
                    <a:pt x="865" y="183"/>
                  </a:cubicBezTo>
                  <a:cubicBezTo>
                    <a:pt x="990" y="159"/>
                    <a:pt x="1111" y="123"/>
                    <a:pt x="1220" y="53"/>
                  </a:cubicBezTo>
                  <a:cubicBezTo>
                    <a:pt x="1242" y="39"/>
                    <a:pt x="1264" y="23"/>
                    <a:pt x="1285" y="7"/>
                  </a:cubicBezTo>
                  <a:cubicBezTo>
                    <a:pt x="1288" y="5"/>
                    <a:pt x="1289" y="0"/>
                    <a:pt x="1295" y="2"/>
                  </a:cubicBezTo>
                  <a:cubicBezTo>
                    <a:pt x="1294" y="2"/>
                    <a:pt x="1294" y="2"/>
                    <a:pt x="1294" y="2"/>
                  </a:cubicBezTo>
                  <a:cubicBezTo>
                    <a:pt x="1237" y="102"/>
                    <a:pt x="1179" y="202"/>
                    <a:pt x="1122" y="302"/>
                  </a:cubicBezTo>
                  <a:cubicBezTo>
                    <a:pt x="1087" y="362"/>
                    <a:pt x="1054" y="424"/>
                    <a:pt x="1016" y="483"/>
                  </a:cubicBezTo>
                  <a:cubicBezTo>
                    <a:pt x="953" y="581"/>
                    <a:pt x="863" y="639"/>
                    <a:pt x="745" y="643"/>
                  </a:cubicBezTo>
                  <a:cubicBezTo>
                    <a:pt x="616" y="647"/>
                    <a:pt x="501" y="604"/>
                    <a:pt x="394" y="534"/>
                  </a:cubicBezTo>
                  <a:cubicBezTo>
                    <a:pt x="328" y="490"/>
                    <a:pt x="271" y="436"/>
                    <a:pt x="217" y="378"/>
                  </a:cubicBezTo>
                  <a:cubicBezTo>
                    <a:pt x="163" y="320"/>
                    <a:pt x="114" y="258"/>
                    <a:pt x="69" y="192"/>
                  </a:cubicBezTo>
                  <a:cubicBezTo>
                    <a:pt x="45" y="158"/>
                    <a:pt x="21" y="123"/>
                    <a:pt x="0" y="87"/>
                  </a:cubicBezTo>
                  <a:cubicBezTo>
                    <a:pt x="1" y="86"/>
                    <a:pt x="2" y="86"/>
                    <a:pt x="3" y="85"/>
                  </a:cubicBezTo>
                  <a:close/>
                </a:path>
              </a:pathLst>
            </a:custGeom>
            <a:solidFill>
              <a:schemeClr val="bg1">
                <a:lumMod val="75000"/>
                <a:alpha val="64000"/>
              </a:schemeClr>
            </a:solidFill>
            <a:ln>
              <a:noFill/>
            </a:ln>
          </p:spPr>
          <p:txBody>
            <a:bodyPr vert="horz" wrap="square" lIns="22858" tIns="11429" rIns="22858" bIns="11429" numCol="1" anchor="t" anchorCtr="0" compatLnSpc="1"/>
            <a:lstStyle/>
            <a:p>
              <a:endParaRPr lang="ru-RU" sz="450"/>
            </a:p>
          </p:txBody>
        </p:sp>
        <p:sp>
          <p:nvSpPr>
            <p:cNvPr id="20" name="Freeform 114"/>
            <p:cNvSpPr/>
            <p:nvPr/>
          </p:nvSpPr>
          <p:spPr bwMode="auto">
            <a:xfrm>
              <a:off x="15896044" y="3897447"/>
              <a:ext cx="935339" cy="1190115"/>
            </a:xfrm>
            <a:custGeom>
              <a:avLst/>
              <a:gdLst>
                <a:gd name="T0" fmla="*/ 0 w 910"/>
                <a:gd name="T1" fmla="*/ 1160 h 1163"/>
                <a:gd name="T2" fmla="*/ 80 w 910"/>
                <a:gd name="T3" fmla="*/ 1121 h 1163"/>
                <a:gd name="T4" fmla="*/ 273 w 910"/>
                <a:gd name="T5" fmla="*/ 937 h 1163"/>
                <a:gd name="T6" fmla="*/ 516 w 910"/>
                <a:gd name="T7" fmla="*/ 462 h 1163"/>
                <a:gd name="T8" fmla="*/ 581 w 910"/>
                <a:gd name="T9" fmla="*/ 90 h 1163"/>
                <a:gd name="T10" fmla="*/ 573 w 910"/>
                <a:gd name="T11" fmla="*/ 11 h 1163"/>
                <a:gd name="T12" fmla="*/ 574 w 910"/>
                <a:gd name="T13" fmla="*/ 0 h 1163"/>
                <a:gd name="T14" fmla="*/ 574 w 910"/>
                <a:gd name="T15" fmla="*/ 0 h 1163"/>
                <a:gd name="T16" fmla="*/ 747 w 910"/>
                <a:gd name="T17" fmla="*/ 300 h 1163"/>
                <a:gd name="T18" fmla="*/ 851 w 910"/>
                <a:gd name="T19" fmla="*/ 481 h 1163"/>
                <a:gd name="T20" fmla="*/ 854 w 910"/>
                <a:gd name="T21" fmla="*/ 797 h 1163"/>
                <a:gd name="T22" fmla="*/ 585 w 910"/>
                <a:gd name="T23" fmla="*/ 1046 h 1163"/>
                <a:gd name="T24" fmla="*/ 361 w 910"/>
                <a:gd name="T25" fmla="*/ 1121 h 1163"/>
                <a:gd name="T26" fmla="*/ 126 w 910"/>
                <a:gd name="T27" fmla="*/ 1157 h 1163"/>
                <a:gd name="T28" fmla="*/ 1 w 910"/>
                <a:gd name="T29" fmla="*/ 1163 h 1163"/>
                <a:gd name="T30" fmla="*/ 0 w 910"/>
                <a:gd name="T31" fmla="*/ 1160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0" h="1163">
                  <a:moveTo>
                    <a:pt x="0" y="1160"/>
                  </a:moveTo>
                  <a:cubicBezTo>
                    <a:pt x="27" y="1148"/>
                    <a:pt x="54" y="1136"/>
                    <a:pt x="80" y="1121"/>
                  </a:cubicBezTo>
                  <a:cubicBezTo>
                    <a:pt x="160" y="1076"/>
                    <a:pt x="222" y="1012"/>
                    <a:pt x="273" y="937"/>
                  </a:cubicBezTo>
                  <a:cubicBezTo>
                    <a:pt x="373" y="788"/>
                    <a:pt x="457" y="632"/>
                    <a:pt x="516" y="462"/>
                  </a:cubicBezTo>
                  <a:cubicBezTo>
                    <a:pt x="558" y="342"/>
                    <a:pt x="587" y="219"/>
                    <a:pt x="581" y="90"/>
                  </a:cubicBezTo>
                  <a:cubicBezTo>
                    <a:pt x="580" y="64"/>
                    <a:pt x="577" y="37"/>
                    <a:pt x="573" y="11"/>
                  </a:cubicBezTo>
                  <a:cubicBezTo>
                    <a:pt x="573" y="7"/>
                    <a:pt x="570" y="3"/>
                    <a:pt x="574" y="0"/>
                  </a:cubicBezTo>
                  <a:cubicBezTo>
                    <a:pt x="574" y="0"/>
                    <a:pt x="574" y="0"/>
                    <a:pt x="574" y="0"/>
                  </a:cubicBezTo>
                  <a:cubicBezTo>
                    <a:pt x="631" y="100"/>
                    <a:pt x="689" y="200"/>
                    <a:pt x="747" y="300"/>
                  </a:cubicBezTo>
                  <a:cubicBezTo>
                    <a:pt x="782" y="360"/>
                    <a:pt x="819" y="419"/>
                    <a:pt x="851" y="481"/>
                  </a:cubicBezTo>
                  <a:cubicBezTo>
                    <a:pt x="905" y="585"/>
                    <a:pt x="910" y="692"/>
                    <a:pt x="854" y="797"/>
                  </a:cubicBezTo>
                  <a:cubicBezTo>
                    <a:pt x="794" y="910"/>
                    <a:pt x="698" y="988"/>
                    <a:pt x="585" y="1046"/>
                  </a:cubicBezTo>
                  <a:cubicBezTo>
                    <a:pt x="514" y="1081"/>
                    <a:pt x="438" y="1103"/>
                    <a:pt x="361" y="1121"/>
                  </a:cubicBezTo>
                  <a:cubicBezTo>
                    <a:pt x="284" y="1139"/>
                    <a:pt x="205" y="1150"/>
                    <a:pt x="126" y="1157"/>
                  </a:cubicBezTo>
                  <a:cubicBezTo>
                    <a:pt x="84" y="1160"/>
                    <a:pt x="43" y="1163"/>
                    <a:pt x="1" y="1163"/>
                  </a:cubicBezTo>
                  <a:cubicBezTo>
                    <a:pt x="0" y="1162"/>
                    <a:pt x="0" y="1161"/>
                    <a:pt x="0" y="1160"/>
                  </a:cubicBezTo>
                  <a:close/>
                </a:path>
              </a:pathLst>
            </a:custGeom>
            <a:solidFill>
              <a:schemeClr val="accent5">
                <a:lumMod val="60000"/>
                <a:lumOff val="40000"/>
                <a:alpha val="72000"/>
              </a:schemeClr>
            </a:solidFill>
            <a:ln>
              <a:noFill/>
            </a:ln>
          </p:spPr>
          <p:txBody>
            <a:bodyPr vert="horz" wrap="square" lIns="22858" tIns="11429" rIns="22858" bIns="11429" numCol="1" anchor="t" anchorCtr="0" compatLnSpc="1"/>
            <a:lstStyle/>
            <a:p>
              <a:endParaRPr lang="ru-RU" sz="450"/>
            </a:p>
          </p:txBody>
        </p:sp>
        <p:sp>
          <p:nvSpPr>
            <p:cNvPr id="21" name="Freeform 115"/>
            <p:cNvSpPr/>
            <p:nvPr/>
          </p:nvSpPr>
          <p:spPr bwMode="auto">
            <a:xfrm>
              <a:off x="15522608" y="3534480"/>
              <a:ext cx="942319" cy="1106354"/>
            </a:xfrm>
            <a:custGeom>
              <a:avLst/>
              <a:gdLst>
                <a:gd name="T0" fmla="*/ 718 w 919"/>
                <a:gd name="T1" fmla="*/ 1080 h 1081"/>
                <a:gd name="T2" fmla="*/ 725 w 919"/>
                <a:gd name="T3" fmla="*/ 991 h 1081"/>
                <a:gd name="T4" fmla="*/ 661 w 919"/>
                <a:gd name="T5" fmla="*/ 732 h 1081"/>
                <a:gd name="T6" fmla="*/ 372 w 919"/>
                <a:gd name="T7" fmla="*/ 285 h 1081"/>
                <a:gd name="T8" fmla="*/ 82 w 919"/>
                <a:gd name="T9" fmla="*/ 42 h 1081"/>
                <a:gd name="T10" fmla="*/ 9 w 919"/>
                <a:gd name="T11" fmla="*/ 9 h 1081"/>
                <a:gd name="T12" fmla="*/ 0 w 919"/>
                <a:gd name="T13" fmla="*/ 3 h 1081"/>
                <a:gd name="T14" fmla="*/ 0 w 919"/>
                <a:gd name="T15" fmla="*/ 3 h 1081"/>
                <a:gd name="T16" fmla="*/ 346 w 919"/>
                <a:gd name="T17" fmla="*/ 3 h 1081"/>
                <a:gd name="T18" fmla="*/ 556 w 919"/>
                <a:gd name="T19" fmla="*/ 3 h 1081"/>
                <a:gd name="T20" fmla="*/ 830 w 919"/>
                <a:gd name="T21" fmla="*/ 159 h 1081"/>
                <a:gd name="T22" fmla="*/ 911 w 919"/>
                <a:gd name="T23" fmla="*/ 516 h 1081"/>
                <a:gd name="T24" fmla="*/ 865 w 919"/>
                <a:gd name="T25" fmla="*/ 748 h 1081"/>
                <a:gd name="T26" fmla="*/ 778 w 919"/>
                <a:gd name="T27" fmla="*/ 969 h 1081"/>
                <a:gd name="T28" fmla="*/ 721 w 919"/>
                <a:gd name="T29" fmla="*/ 1081 h 1081"/>
                <a:gd name="T30" fmla="*/ 718 w 919"/>
                <a:gd name="T31" fmla="*/ 1080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9" h="1081">
                  <a:moveTo>
                    <a:pt x="718" y="1080"/>
                  </a:moveTo>
                  <a:cubicBezTo>
                    <a:pt x="721" y="1050"/>
                    <a:pt x="724" y="1021"/>
                    <a:pt x="725" y="991"/>
                  </a:cubicBezTo>
                  <a:cubicBezTo>
                    <a:pt x="725" y="900"/>
                    <a:pt x="701" y="814"/>
                    <a:pt x="661" y="732"/>
                  </a:cubicBezTo>
                  <a:cubicBezTo>
                    <a:pt x="583" y="571"/>
                    <a:pt x="489" y="420"/>
                    <a:pt x="372" y="285"/>
                  </a:cubicBezTo>
                  <a:cubicBezTo>
                    <a:pt x="288" y="188"/>
                    <a:pt x="197" y="101"/>
                    <a:pt x="82" y="42"/>
                  </a:cubicBezTo>
                  <a:cubicBezTo>
                    <a:pt x="58" y="30"/>
                    <a:pt x="34" y="19"/>
                    <a:pt x="9" y="9"/>
                  </a:cubicBezTo>
                  <a:cubicBezTo>
                    <a:pt x="6" y="8"/>
                    <a:pt x="1" y="8"/>
                    <a:pt x="0" y="3"/>
                  </a:cubicBezTo>
                  <a:cubicBezTo>
                    <a:pt x="0" y="3"/>
                    <a:pt x="0" y="3"/>
                    <a:pt x="0" y="3"/>
                  </a:cubicBezTo>
                  <a:cubicBezTo>
                    <a:pt x="116" y="3"/>
                    <a:pt x="231" y="3"/>
                    <a:pt x="346" y="3"/>
                  </a:cubicBezTo>
                  <a:cubicBezTo>
                    <a:pt x="416" y="3"/>
                    <a:pt x="486" y="0"/>
                    <a:pt x="556" y="3"/>
                  </a:cubicBezTo>
                  <a:cubicBezTo>
                    <a:pt x="672" y="9"/>
                    <a:pt x="768" y="58"/>
                    <a:pt x="830" y="159"/>
                  </a:cubicBezTo>
                  <a:cubicBezTo>
                    <a:pt x="898" y="268"/>
                    <a:pt x="919" y="389"/>
                    <a:pt x="911" y="516"/>
                  </a:cubicBezTo>
                  <a:cubicBezTo>
                    <a:pt x="907" y="596"/>
                    <a:pt x="888" y="672"/>
                    <a:pt x="865" y="748"/>
                  </a:cubicBezTo>
                  <a:cubicBezTo>
                    <a:pt x="842" y="824"/>
                    <a:pt x="812" y="897"/>
                    <a:pt x="778" y="969"/>
                  </a:cubicBezTo>
                  <a:cubicBezTo>
                    <a:pt x="761" y="1007"/>
                    <a:pt x="742" y="1045"/>
                    <a:pt x="721" y="1081"/>
                  </a:cubicBezTo>
                  <a:cubicBezTo>
                    <a:pt x="720" y="1081"/>
                    <a:pt x="719" y="1080"/>
                    <a:pt x="718" y="1080"/>
                  </a:cubicBezTo>
                  <a:close/>
                </a:path>
              </a:pathLst>
            </a:custGeom>
            <a:solidFill>
              <a:schemeClr val="accent1">
                <a:alpha val="70000"/>
              </a:schemeClr>
            </a:solidFill>
            <a:ln>
              <a:noFill/>
            </a:ln>
          </p:spPr>
          <p:txBody>
            <a:bodyPr vert="horz" wrap="square" lIns="22858" tIns="11429" rIns="22858" bIns="11429" numCol="1" anchor="t" anchorCtr="0" compatLnSpc="1"/>
            <a:lstStyle/>
            <a:p>
              <a:endParaRPr lang="ru-RU" sz="450"/>
            </a:p>
          </p:txBody>
        </p:sp>
      </p:grpSp>
      <p:sp>
        <p:nvSpPr>
          <p:cNvPr id="22" name="矩形 21"/>
          <p:cNvSpPr/>
          <p:nvPr/>
        </p:nvSpPr>
        <p:spPr>
          <a:xfrm>
            <a:off x="1458893" y="1869033"/>
            <a:ext cx="2912977" cy="338554"/>
          </a:xfrm>
          <a:prstGeom prst="rect">
            <a:avLst/>
          </a:prstGeom>
        </p:spPr>
        <p:txBody>
          <a:bodyPr wrap="none">
            <a:spAutoFit/>
          </a:bodyPr>
          <a:lstStyle/>
          <a:p>
            <a:pPr algn="r"/>
            <a:r>
              <a:rPr lang="zh-CN" altLang="zh-CN" sz="1600"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管理网格合一：</a:t>
            </a:r>
            <a:r>
              <a:rPr lang="zh-CN"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明确地理边界</a:t>
            </a:r>
            <a:r>
              <a:rPr lang="zh-CN" altLang="zh-CN" sz="1600" dirty="0">
                <a:solidFill>
                  <a:schemeClr val="tx1">
                    <a:lumMod val="50000"/>
                    <a:lumOff val="50000"/>
                  </a:schemeClr>
                </a:solidFill>
                <a:latin typeface="微软雅黑" panose="020B0503020204020204" pitchFamily="34" charset="-122"/>
                <a:ea typeface="微软雅黑" panose="020B0503020204020204" pitchFamily="34" charset="-122"/>
              </a:rPr>
              <a:t> </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3" name="矩形 22"/>
          <p:cNvSpPr/>
          <p:nvPr/>
        </p:nvSpPr>
        <p:spPr>
          <a:xfrm>
            <a:off x="652664" y="2221384"/>
            <a:ext cx="3719206" cy="553998"/>
          </a:xfrm>
          <a:prstGeom prst="rect">
            <a:avLst/>
          </a:prstGeom>
        </p:spPr>
        <p:txBody>
          <a:bodyPr wrap="square">
            <a:spAutoFit/>
          </a:bodyPr>
          <a:lstStyle/>
          <a:p>
            <a:pPr algn="r"/>
            <a:r>
              <a:rPr lang="zh-CN" altLang="zh-CN" sz="10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实现“城运网格”、“警务网格”、“住建网格”和“综治网格”不同网格边界的对齐，以及居委工作站边界与相应管理网格边界的对应。</a:t>
            </a:r>
            <a:r>
              <a:rPr lang="zh-CN" altLang="zh-CN" sz="1000" dirty="0">
                <a:solidFill>
                  <a:schemeClr val="tx1">
                    <a:lumMod val="50000"/>
                    <a:lumOff val="50000"/>
                  </a:schemeClr>
                </a:solidFill>
                <a:latin typeface="微软雅黑" panose="020B0503020204020204" pitchFamily="34" charset="-122"/>
                <a:ea typeface="微软雅黑" panose="020B0503020204020204" pitchFamily="34" charset="-122"/>
              </a:rPr>
              <a:t> </a:t>
            </a:r>
            <a:endPar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4" name="矩形 23"/>
          <p:cNvSpPr/>
          <p:nvPr/>
        </p:nvSpPr>
        <p:spPr>
          <a:xfrm>
            <a:off x="1458893" y="3155520"/>
            <a:ext cx="2912977" cy="338554"/>
          </a:xfrm>
          <a:prstGeom prst="rect">
            <a:avLst/>
          </a:prstGeom>
        </p:spPr>
        <p:txBody>
          <a:bodyPr wrap="none">
            <a:spAutoFit/>
          </a:bodyPr>
          <a:lstStyle/>
          <a:p>
            <a:pPr algn="r"/>
            <a:r>
              <a:rPr lang="zh-CN" altLang="zh-CN" sz="1600"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处置力量合一：</a:t>
            </a:r>
            <a:r>
              <a:rPr lang="zh-CN"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人员力量配置</a:t>
            </a:r>
            <a:r>
              <a:rPr lang="zh-CN" altLang="zh-CN" sz="1600" dirty="0">
                <a:solidFill>
                  <a:schemeClr val="tx1">
                    <a:lumMod val="50000"/>
                    <a:lumOff val="50000"/>
                  </a:schemeClr>
                </a:solidFill>
                <a:latin typeface="微软雅黑" panose="020B0503020204020204" pitchFamily="34" charset="-122"/>
                <a:ea typeface="微软雅黑" panose="020B0503020204020204" pitchFamily="34" charset="-122"/>
              </a:rPr>
              <a:t> </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5" name="矩形 24"/>
          <p:cNvSpPr/>
          <p:nvPr/>
        </p:nvSpPr>
        <p:spPr>
          <a:xfrm>
            <a:off x="373264" y="3628476"/>
            <a:ext cx="3998606" cy="400110"/>
          </a:xfrm>
          <a:prstGeom prst="rect">
            <a:avLst/>
          </a:prstGeom>
        </p:spPr>
        <p:txBody>
          <a:bodyPr wrap="square">
            <a:spAutoFit/>
          </a:bodyPr>
          <a:lstStyle/>
          <a:p>
            <a:pPr algn="r"/>
            <a:r>
              <a:rPr lang="zh-CN" altLang="zh-CN" sz="10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梳理网格和居委工作站内处置力量和工作职责，将不同队伍和力量根据职责分工和任务清单一一对应，实现处置力量合一。</a:t>
            </a:r>
            <a:r>
              <a:rPr lang="zh-CN" altLang="zh-CN" sz="1000" dirty="0">
                <a:solidFill>
                  <a:schemeClr val="tx1">
                    <a:lumMod val="50000"/>
                    <a:lumOff val="50000"/>
                  </a:schemeClr>
                </a:solidFill>
                <a:latin typeface="微软雅黑" panose="020B0503020204020204" pitchFamily="34" charset="-122"/>
                <a:ea typeface="微软雅黑" panose="020B0503020204020204" pitchFamily="34" charset="-122"/>
              </a:rPr>
              <a:t> </a:t>
            </a:r>
            <a:endPar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6" name="矩形 25"/>
          <p:cNvSpPr/>
          <p:nvPr/>
        </p:nvSpPr>
        <p:spPr>
          <a:xfrm>
            <a:off x="1314622" y="4331780"/>
            <a:ext cx="3057248" cy="584775"/>
          </a:xfrm>
          <a:prstGeom prst="rect">
            <a:avLst/>
          </a:prstGeom>
        </p:spPr>
        <p:txBody>
          <a:bodyPr wrap="none">
            <a:spAutoFit/>
          </a:bodyPr>
          <a:lstStyle/>
          <a:p>
            <a:pPr algn="r"/>
            <a:r>
              <a:rPr lang="zh-CN" altLang="zh-CN" sz="1600"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多源案件合一：</a:t>
            </a:r>
            <a:r>
              <a:rPr lang="zh-CN"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不同发现途径的</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gn="r"/>
            <a:r>
              <a:rPr lang="zh-CN"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案件纳入平台</a:t>
            </a:r>
          </a:p>
        </p:txBody>
      </p:sp>
      <p:sp>
        <p:nvSpPr>
          <p:cNvPr id="27" name="矩形 26"/>
          <p:cNvSpPr/>
          <p:nvPr/>
        </p:nvSpPr>
        <p:spPr>
          <a:xfrm>
            <a:off x="44013" y="4884558"/>
            <a:ext cx="4327857" cy="400110"/>
          </a:xfrm>
          <a:prstGeom prst="rect">
            <a:avLst/>
          </a:prstGeom>
        </p:spPr>
        <p:txBody>
          <a:bodyPr wrap="square">
            <a:spAutoFit/>
          </a:bodyPr>
          <a:lstStyle/>
          <a:p>
            <a:pPr algn="r"/>
            <a:r>
              <a:rPr lang="zh-CN" altLang="zh-CN" sz="10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将智能发现案件、主动发现案件和被动受理案件等不同发现途径的案件纳入平台，实现多源案件合一</a:t>
            </a:r>
            <a:r>
              <a:rPr lang="zh-CN" altLang="zh-CN" sz="1000" dirty="0">
                <a:solidFill>
                  <a:schemeClr val="tx1">
                    <a:lumMod val="50000"/>
                    <a:lumOff val="50000"/>
                  </a:schemeClr>
                </a:solidFill>
                <a:latin typeface="微软雅黑" panose="020B0503020204020204" pitchFamily="34" charset="-122"/>
                <a:ea typeface="微软雅黑" panose="020B0503020204020204" pitchFamily="34" charset="-122"/>
              </a:rPr>
              <a:t> </a:t>
            </a:r>
            <a:endPar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8" name="矩形 27"/>
          <p:cNvSpPr/>
          <p:nvPr/>
        </p:nvSpPr>
        <p:spPr>
          <a:xfrm>
            <a:off x="7944408" y="1888346"/>
            <a:ext cx="3323346" cy="338554"/>
          </a:xfrm>
          <a:prstGeom prst="rect">
            <a:avLst/>
          </a:prstGeom>
        </p:spPr>
        <p:txBody>
          <a:bodyPr wrap="none">
            <a:spAutoFit/>
          </a:bodyPr>
          <a:lstStyle/>
          <a:p>
            <a:r>
              <a:rPr lang="zh-CN" altLang="zh-CN" sz="1600"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事部件清单合一：</a:t>
            </a:r>
            <a:r>
              <a:rPr lang="zh-CN"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事部件归集类别 </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 name="矩形 28"/>
          <p:cNvSpPr/>
          <p:nvPr/>
        </p:nvSpPr>
        <p:spPr>
          <a:xfrm>
            <a:off x="7944408" y="2280023"/>
            <a:ext cx="3061904" cy="400110"/>
          </a:xfrm>
          <a:prstGeom prst="rect">
            <a:avLst/>
          </a:prstGeom>
        </p:spPr>
        <p:txBody>
          <a:bodyPr wrap="square">
            <a:spAutoFit/>
          </a:bodyPr>
          <a:lstStyle/>
          <a:p>
            <a:r>
              <a:rPr lang="zh-CN" altLang="zh-CN" sz="10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梳理街道内各事件部件类型，形成最细颗粒度标准的事项融合清单，确保涵盖每一类事件</a:t>
            </a:r>
            <a:r>
              <a:rPr lang="zh-CN" altLang="zh-CN" sz="1000" dirty="0">
                <a:solidFill>
                  <a:schemeClr val="tx1">
                    <a:lumMod val="50000"/>
                    <a:lumOff val="50000"/>
                  </a:schemeClr>
                </a:solidFill>
                <a:latin typeface="微软雅黑" panose="020B0503020204020204" pitchFamily="34" charset="-122"/>
                <a:ea typeface="微软雅黑" panose="020B0503020204020204" pitchFamily="34" charset="-122"/>
              </a:rPr>
              <a:t> </a:t>
            </a:r>
            <a:endPar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0" name="矩形 29"/>
          <p:cNvSpPr/>
          <p:nvPr/>
        </p:nvSpPr>
        <p:spPr>
          <a:xfrm>
            <a:off x="7944408" y="3153345"/>
            <a:ext cx="3262432" cy="584775"/>
          </a:xfrm>
          <a:prstGeom prst="rect">
            <a:avLst/>
          </a:prstGeom>
        </p:spPr>
        <p:txBody>
          <a:bodyPr wrap="none">
            <a:spAutoFit/>
          </a:bodyPr>
          <a:lstStyle/>
          <a:p>
            <a:r>
              <a:rPr lang="zh-CN" altLang="zh-CN" sz="1600"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处置流程合一：</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处置</a:t>
            </a:r>
            <a:r>
              <a:rPr lang="zh-CN"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的流程对接与</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a:p>
            <a:r>
              <a:rPr lang="zh-CN"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流转方式</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优化</a:t>
            </a:r>
            <a:r>
              <a:rPr lang="zh-CN"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 </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1" name="矩形 30"/>
          <p:cNvSpPr/>
          <p:nvPr/>
        </p:nvSpPr>
        <p:spPr>
          <a:xfrm>
            <a:off x="7944408" y="3683890"/>
            <a:ext cx="3356048" cy="553998"/>
          </a:xfrm>
          <a:prstGeom prst="rect">
            <a:avLst/>
          </a:prstGeom>
        </p:spPr>
        <p:txBody>
          <a:bodyPr wrap="square">
            <a:spAutoFit/>
          </a:bodyPr>
          <a:lstStyle/>
          <a:p>
            <a:r>
              <a:rPr lang="zh-CN" altLang="zh-CN" sz="10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打造网格内大、中、小循环处置流程，最终形成大循环协商会商、中循环联勤联动、小循环自治共治的工作运行机制。</a:t>
            </a:r>
            <a:r>
              <a:rPr lang="zh-CN" altLang="zh-CN" sz="1000" dirty="0">
                <a:solidFill>
                  <a:schemeClr val="tx1">
                    <a:lumMod val="50000"/>
                    <a:lumOff val="50000"/>
                  </a:schemeClr>
                </a:solidFill>
                <a:latin typeface="微软雅黑" panose="020B0503020204020204" pitchFamily="34" charset="-122"/>
                <a:ea typeface="微软雅黑" panose="020B0503020204020204" pitchFamily="34" charset="-122"/>
              </a:rPr>
              <a:t> </a:t>
            </a:r>
            <a:endPar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2" name="矩形 31"/>
          <p:cNvSpPr/>
          <p:nvPr/>
        </p:nvSpPr>
        <p:spPr>
          <a:xfrm>
            <a:off x="7944408" y="4418344"/>
            <a:ext cx="3118161" cy="338554"/>
          </a:xfrm>
          <a:prstGeom prst="rect">
            <a:avLst/>
          </a:prstGeom>
        </p:spPr>
        <p:txBody>
          <a:bodyPr wrap="none">
            <a:spAutoFit/>
          </a:bodyPr>
          <a:lstStyle/>
          <a:p>
            <a:r>
              <a:rPr lang="zh-CN" altLang="zh-CN" sz="1600"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作战工具合一：</a:t>
            </a:r>
            <a:r>
              <a:rPr lang="zh-CN"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政务微信移动端 </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 name="矩形 32"/>
          <p:cNvSpPr/>
          <p:nvPr/>
        </p:nvSpPr>
        <p:spPr>
          <a:xfrm>
            <a:off x="7944408" y="4812472"/>
            <a:ext cx="3927103" cy="553998"/>
          </a:xfrm>
          <a:prstGeom prst="rect">
            <a:avLst/>
          </a:prstGeom>
        </p:spPr>
        <p:txBody>
          <a:bodyPr wrap="square">
            <a:spAutoFit/>
          </a:bodyPr>
          <a:lstStyle/>
          <a:p>
            <a:r>
              <a:rPr lang="zh-CN" altLang="zh-CN" sz="10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为多格合一打造一个接单处置末梢，将原来不同途径发现的问题归集至政务微信中，实现作战工具合一，方便现场处置的基层工作人员使用，切实实现基层减负。 </a:t>
            </a:r>
            <a:endPar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37" name="图片 36" descr="图标&#10;&#10;描述已自动生成"/>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17095" y="1727290"/>
            <a:ext cx="434131" cy="434131"/>
          </a:xfrm>
          <a:prstGeom prst="rect">
            <a:avLst/>
          </a:prstGeom>
        </p:spPr>
      </p:pic>
      <p:pic>
        <p:nvPicPr>
          <p:cNvPr id="41" name="图片 40" descr="图标&#10;&#10;描述已自动生成"/>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25617" y="1753601"/>
            <a:ext cx="434131" cy="434131"/>
          </a:xfrm>
          <a:prstGeom prst="rect">
            <a:avLst/>
          </a:prstGeom>
        </p:spPr>
      </p:pic>
      <p:pic>
        <p:nvPicPr>
          <p:cNvPr id="43" name="图片 42" descr="图标&#10;&#10;描述已自动生成"/>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173197" y="3224725"/>
            <a:ext cx="363260" cy="363260"/>
          </a:xfrm>
          <a:prstGeom prst="rect">
            <a:avLst/>
          </a:prstGeom>
        </p:spPr>
      </p:pic>
      <p:pic>
        <p:nvPicPr>
          <p:cNvPr id="45" name="图片 44" descr="图标&#10;&#10;描述已自动生成"/>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72459" y="4362935"/>
            <a:ext cx="449537" cy="449537"/>
          </a:xfrm>
          <a:prstGeom prst="rect">
            <a:avLst/>
          </a:prstGeom>
        </p:spPr>
      </p:pic>
      <p:pic>
        <p:nvPicPr>
          <p:cNvPr id="47" name="图片 46" descr="图标&#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113878" y="4206126"/>
            <a:ext cx="445870" cy="445870"/>
          </a:xfrm>
          <a:prstGeom prst="rect">
            <a:avLst/>
          </a:prstGeom>
        </p:spPr>
      </p:pic>
      <p:pic>
        <p:nvPicPr>
          <p:cNvPr id="49" name="图片 48" descr="图标&#10;&#10;描述已自动生成"/>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89950" y="3026801"/>
            <a:ext cx="488420" cy="395849"/>
          </a:xfrm>
          <a:prstGeom prst="rect">
            <a:avLst/>
          </a:prstGeom>
        </p:spPr>
      </p:pic>
      <p:sp>
        <p:nvSpPr>
          <p:cNvPr id="50" name="矩形 49"/>
          <p:cNvSpPr/>
          <p:nvPr/>
        </p:nvSpPr>
        <p:spPr>
          <a:xfrm>
            <a:off x="5466386" y="3561133"/>
            <a:ext cx="1313181" cy="430887"/>
          </a:xfrm>
          <a:prstGeom prst="rect">
            <a:avLst/>
          </a:prstGeom>
        </p:spPr>
        <p:txBody>
          <a:bodyPr wrap="none">
            <a:spAutoFit/>
          </a:bodyPr>
          <a:lstStyle/>
          <a:p>
            <a:pPr algn="ctr"/>
            <a:r>
              <a:rPr lang="zh-CN" altLang="en-US" sz="22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多格</a:t>
            </a:r>
            <a:r>
              <a:rPr lang="zh-CN" altLang="zh-CN" sz="22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合一</a:t>
            </a:r>
            <a:endPar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4" name="文本占位符 1"/>
          <p:cNvSpPr txBox="1"/>
          <p:nvPr/>
        </p:nvSpPr>
        <p:spPr>
          <a:xfrm>
            <a:off x="1181760" y="393455"/>
            <a:ext cx="3035910" cy="451644"/>
          </a:xfrm>
          <a:prstGeom prst="rect">
            <a:avLst/>
          </a:prstGeom>
          <a:ln w="12700">
            <a:miter lim="400000"/>
          </a:ln>
        </p:spPr>
        <p:txBody>
          <a:bodyPr lIns="27657" tIns="27657" rIns="27657" bIns="27657">
            <a:noAutofit/>
          </a:bodyPr>
          <a:lstStyle>
            <a:lvl1pPr marL="447675" marR="0" indent="-447675"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1pPr>
            <a:lvl2pPr marL="1233170" marR="0" indent="-520065"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2pPr>
            <a:lvl3pPr marL="2046605" marR="0" indent="-62103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3pPr>
            <a:lvl4pPr marL="2825750"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4pPr>
            <a:lvl5pPr marL="3538855"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5pPr>
            <a:lvl6pPr marL="4251325"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mj-lt"/>
                <a:ea typeface="+mj-ea"/>
                <a:cs typeface="+mj-cs"/>
                <a:sym typeface="Calibri" panose="020F0502020204030204"/>
              </a:defRPr>
            </a:lvl6pPr>
            <a:lvl7pPr marL="4964430"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mj-lt"/>
                <a:ea typeface="+mj-ea"/>
                <a:cs typeface="+mj-cs"/>
                <a:sym typeface="Calibri" panose="020F0502020204030204"/>
              </a:defRPr>
            </a:lvl7pPr>
            <a:lvl8pPr marL="5676900"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mj-lt"/>
                <a:ea typeface="+mj-ea"/>
                <a:cs typeface="+mj-cs"/>
                <a:sym typeface="Calibri" panose="020F0502020204030204"/>
              </a:defRPr>
            </a:lvl8pPr>
            <a:lvl9pPr marL="6390005"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mj-lt"/>
                <a:ea typeface="+mj-ea"/>
                <a:cs typeface="+mj-cs"/>
                <a:sym typeface="Calibri" panose="020F0502020204030204"/>
              </a:defRPr>
            </a:lvl9pPr>
          </a:lstStyle>
          <a:p>
            <a:pPr marL="0" indent="0" defTabSz="293370">
              <a:lnSpc>
                <a:spcPct val="100000"/>
              </a:lnSpc>
              <a:spcBef>
                <a:spcPts val="0"/>
              </a:spcBef>
              <a:buSzTx/>
              <a:buNone/>
            </a:pPr>
            <a:r>
              <a:rPr lang="zh-CN" altLang="en-US" sz="2700" dirty="0">
                <a:solidFill>
                  <a:schemeClr val="accent1">
                    <a:lumMod val="75000"/>
                  </a:schemeClr>
                </a:solidFill>
                <a:latin typeface="微软雅黑" panose="020B0503020204020204" pitchFamily="34" charset="-122"/>
                <a:ea typeface="思源黑体 CN Heavy" panose="020B0A00000000000000" pitchFamily="34" charset="-122"/>
              </a:rPr>
              <a:t>多格合一核心内容</a:t>
            </a:r>
          </a:p>
        </p:txBody>
      </p:sp>
      <p:sp>
        <p:nvSpPr>
          <p:cNvPr id="35" name="文本占位符 1"/>
          <p:cNvSpPr txBox="1"/>
          <p:nvPr/>
        </p:nvSpPr>
        <p:spPr>
          <a:xfrm>
            <a:off x="524688" y="411725"/>
            <a:ext cx="495546" cy="488184"/>
          </a:xfrm>
          <a:prstGeom prst="rect">
            <a:avLst/>
          </a:prstGeom>
          <a:ln w="12700">
            <a:miter lim="400000"/>
          </a:ln>
        </p:spPr>
        <p:txBody>
          <a:bodyPr lIns="27657" tIns="27657" rIns="27657" bIns="27657">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buFont typeface="Arial" panose="020B0604020202020204"/>
              <a:defRPr sz="4800">
                <a:solidFill>
                  <a:schemeClr val="accent1">
                    <a:lumMod val="75000"/>
                  </a:schemeClr>
                </a:solidFill>
                <a:latin typeface="PingFang SC" panose="020B0400000000000000" pitchFamily="34" charset="-122"/>
                <a:ea typeface="思源黑体 CN Heavy" panose="020B0A00000000000000" pitchFamily="34" charset="-122"/>
              </a:defRPr>
            </a:lvl1pPr>
            <a:lvl2pPr marL="1233170" indent="-520065" defTabSz="1830705">
              <a:lnSpc>
                <a:spcPct val="90000"/>
              </a:lnSpc>
              <a:spcBef>
                <a:spcPts val="1900"/>
              </a:spcBef>
              <a:buSzPct val="100000"/>
              <a:buFont typeface="Arial" panose="020B0604020202020204"/>
              <a:buChar char="•"/>
              <a:defRPr sz="5400">
                <a:latin typeface="PingFang SC" panose="020B0400000000000000" pitchFamily="34" charset="-122"/>
                <a:ea typeface="PingFang SC" panose="020B0400000000000000" pitchFamily="34" charset="-122"/>
              </a:defRPr>
            </a:lvl2pPr>
            <a:lvl3pPr marL="2046605" indent="-621030" defTabSz="1830705">
              <a:lnSpc>
                <a:spcPct val="90000"/>
              </a:lnSpc>
              <a:spcBef>
                <a:spcPts val="1900"/>
              </a:spcBef>
              <a:buSzPct val="100000"/>
              <a:buFont typeface="Arial" panose="020B0604020202020204"/>
              <a:buChar char="•"/>
              <a:defRPr sz="5400">
                <a:latin typeface="PingFang SC" panose="020B0400000000000000" pitchFamily="34" charset="-122"/>
                <a:ea typeface="PingFang SC" panose="020B0400000000000000" pitchFamily="34" charset="-122"/>
              </a:defRPr>
            </a:lvl3pPr>
            <a:lvl4pPr marL="2825750" indent="-687070" defTabSz="1830705">
              <a:lnSpc>
                <a:spcPct val="90000"/>
              </a:lnSpc>
              <a:spcBef>
                <a:spcPts val="1900"/>
              </a:spcBef>
              <a:buSzPct val="100000"/>
              <a:buFont typeface="Arial" panose="020B0604020202020204"/>
              <a:buChar char="•"/>
              <a:defRPr sz="5400">
                <a:latin typeface="PingFang SC" panose="020B0400000000000000" pitchFamily="34" charset="-122"/>
                <a:ea typeface="PingFang SC" panose="020B0400000000000000" pitchFamily="34" charset="-122"/>
              </a:defRPr>
            </a:lvl4pPr>
            <a:lvl5pPr marL="3538855" indent="-687070" defTabSz="1830705">
              <a:lnSpc>
                <a:spcPct val="90000"/>
              </a:lnSpc>
              <a:spcBef>
                <a:spcPts val="1900"/>
              </a:spcBef>
              <a:buSzPct val="100000"/>
              <a:buFont typeface="Arial" panose="020B0604020202020204"/>
              <a:buChar char="•"/>
              <a:defRPr sz="5400">
                <a:latin typeface="PingFang SC" panose="020B0400000000000000" pitchFamily="34" charset="-122"/>
                <a:ea typeface="PingFang SC" panose="020B0400000000000000" pitchFamily="34" charset="-122"/>
              </a:defRPr>
            </a:lvl5pPr>
            <a:lvl6pPr marL="4251325" indent="-687070" defTabSz="1830705">
              <a:lnSpc>
                <a:spcPct val="90000"/>
              </a:lnSpc>
              <a:spcBef>
                <a:spcPts val="1900"/>
              </a:spcBef>
              <a:buSzPct val="100000"/>
              <a:buFont typeface="Arial" panose="020B0604020202020204"/>
              <a:buChar char="•"/>
              <a:defRPr sz="5400"/>
            </a:lvl6pPr>
            <a:lvl7pPr marL="4964430" indent="-687070" defTabSz="1830705">
              <a:lnSpc>
                <a:spcPct val="90000"/>
              </a:lnSpc>
              <a:spcBef>
                <a:spcPts val="1900"/>
              </a:spcBef>
              <a:buSzPct val="100000"/>
              <a:buFont typeface="Arial" panose="020B0604020202020204"/>
              <a:buChar char="•"/>
              <a:defRPr sz="5400"/>
            </a:lvl7pPr>
            <a:lvl8pPr marL="5676900" indent="-687070" defTabSz="1830705">
              <a:lnSpc>
                <a:spcPct val="90000"/>
              </a:lnSpc>
              <a:spcBef>
                <a:spcPts val="1900"/>
              </a:spcBef>
              <a:buSzPct val="100000"/>
              <a:buFont typeface="Arial" panose="020B0604020202020204"/>
              <a:buChar char="•"/>
              <a:defRPr sz="5400"/>
            </a:lvl8pPr>
            <a:lvl9pPr marL="6390005" indent="-687070" defTabSz="1830705">
              <a:lnSpc>
                <a:spcPct val="90000"/>
              </a:lnSpc>
              <a:spcBef>
                <a:spcPts val="1900"/>
              </a:spcBef>
              <a:buSzPct val="100000"/>
              <a:buFont typeface="Arial" panose="020B0604020202020204"/>
              <a:buChar char="•"/>
              <a:defRPr sz="5400"/>
            </a:lvl9pPr>
          </a:lstStyle>
          <a:p>
            <a:r>
              <a:rPr lang="en-US" altLang="zh-CN" sz="2400" dirty="0">
                <a:latin typeface="微软雅黑" panose="020B0503020204020204" pitchFamily="34" charset="-122"/>
              </a:rPr>
              <a:t>02</a:t>
            </a:r>
            <a:endParaRPr lang="zh-CN" altLang="en-US" sz="2400" dirty="0">
              <a:latin typeface="微软雅黑" panose="020B0503020204020204" pitchFamily="34" charset="-122"/>
            </a:endParaRPr>
          </a:p>
        </p:txBody>
      </p:sp>
      <p:sp>
        <p:nvSpPr>
          <p:cNvPr id="2" name="文本框 1"/>
          <p:cNvSpPr txBox="1"/>
          <p:nvPr/>
        </p:nvSpPr>
        <p:spPr>
          <a:xfrm>
            <a:off x="1571625" y="5757545"/>
            <a:ext cx="6383020" cy="430887"/>
          </a:xfrm>
          <a:prstGeom prst="rect">
            <a:avLst/>
          </a:prstGeom>
          <a:noFill/>
        </p:spPr>
        <p:txBody>
          <a:bodyPr wrap="square" rtlCol="0">
            <a:spAutoFit/>
          </a:bodyPr>
          <a:lstStyle/>
          <a:p>
            <a:r>
              <a:rPr lang="zh-CN" altLang="en-US" sz="2200"/>
              <a:t>实现部门间、区域间的高效与联动，为基层减负</a:t>
            </a:r>
          </a:p>
        </p:txBody>
      </p:sp>
    </p:spTree>
    <p:extLst>
      <p:ext uri="{BB962C8B-B14F-4D97-AF65-F5344CB8AC3E}">
        <p14:creationId xmlns:p14="http://schemas.microsoft.com/office/powerpoint/2010/main" val="723525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占位符 1"/>
          <p:cNvSpPr txBox="1"/>
          <p:nvPr/>
        </p:nvSpPr>
        <p:spPr>
          <a:xfrm>
            <a:off x="1181760" y="393455"/>
            <a:ext cx="3035910" cy="451644"/>
          </a:xfrm>
          <a:prstGeom prst="rect">
            <a:avLst/>
          </a:prstGeom>
          <a:ln w="12700">
            <a:miter lim="400000"/>
          </a:ln>
        </p:spPr>
        <p:txBody>
          <a:bodyPr lIns="27657" tIns="27657" rIns="27657" bIns="27657">
            <a:noAutofit/>
          </a:bodyPr>
          <a:lstStyle>
            <a:lvl1pPr marL="447675" marR="0" indent="-447675"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1pPr>
            <a:lvl2pPr marL="1233170" marR="0" indent="-520065"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2pPr>
            <a:lvl3pPr marL="2046605" marR="0" indent="-62103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3pPr>
            <a:lvl4pPr marL="2825750"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4pPr>
            <a:lvl5pPr marL="3538855"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5pPr>
            <a:lvl6pPr marL="4251325"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mj-lt"/>
                <a:ea typeface="+mj-ea"/>
                <a:cs typeface="+mj-cs"/>
                <a:sym typeface="Calibri" panose="020F0502020204030204"/>
              </a:defRPr>
            </a:lvl6pPr>
            <a:lvl7pPr marL="4964430"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mj-lt"/>
                <a:ea typeface="+mj-ea"/>
                <a:cs typeface="+mj-cs"/>
                <a:sym typeface="Calibri" panose="020F0502020204030204"/>
              </a:defRPr>
            </a:lvl7pPr>
            <a:lvl8pPr marL="5676900"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mj-lt"/>
                <a:ea typeface="+mj-ea"/>
                <a:cs typeface="+mj-cs"/>
                <a:sym typeface="Calibri" panose="020F0502020204030204"/>
              </a:defRPr>
            </a:lvl8pPr>
            <a:lvl9pPr marL="6390005"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mj-lt"/>
                <a:ea typeface="+mj-ea"/>
                <a:cs typeface="+mj-cs"/>
                <a:sym typeface="Calibri" panose="020F0502020204030204"/>
              </a:defRPr>
            </a:lvl9pPr>
          </a:lstStyle>
          <a:p>
            <a:pPr marL="0" indent="0" defTabSz="293370">
              <a:lnSpc>
                <a:spcPct val="100000"/>
              </a:lnSpc>
              <a:spcBef>
                <a:spcPts val="0"/>
              </a:spcBef>
              <a:buSzTx/>
              <a:buNone/>
            </a:pPr>
            <a:r>
              <a:rPr lang="zh-CN" altLang="en-US" sz="2700" dirty="0">
                <a:solidFill>
                  <a:schemeClr val="accent1">
                    <a:lumMod val="75000"/>
                  </a:schemeClr>
                </a:solidFill>
                <a:latin typeface="微软雅黑" panose="020B0503020204020204" pitchFamily="34" charset="-122"/>
                <a:ea typeface="思源黑体 CN Heavy" panose="020B0A00000000000000" pitchFamily="34" charset="-122"/>
              </a:rPr>
              <a:t>多格合一核心内容</a:t>
            </a:r>
          </a:p>
        </p:txBody>
      </p:sp>
      <p:sp>
        <p:nvSpPr>
          <p:cNvPr id="4" name="矩形 3"/>
          <p:cNvSpPr/>
          <p:nvPr/>
        </p:nvSpPr>
        <p:spPr>
          <a:xfrm>
            <a:off x="4217670" y="438244"/>
            <a:ext cx="4339650" cy="507831"/>
          </a:xfrm>
          <a:prstGeom prst="rect">
            <a:avLst/>
          </a:prstGeom>
        </p:spPr>
        <p:txBody>
          <a:bodyPr wrap="none">
            <a:spAutoFit/>
          </a:bodyPr>
          <a:lstStyle/>
          <a:p>
            <a:pPr>
              <a:defRPr sz="1800" b="0">
                <a:solidFill>
                  <a:srgbClr val="5E5E5E"/>
                </a:solidFill>
                <a:latin typeface="PingFang SC Light" panose="020B0400000000000000" charset="-122"/>
                <a:ea typeface="PingFang SC Light" panose="020B0400000000000000" charset="-122"/>
                <a:cs typeface="PingFang SC Light" panose="020B0400000000000000" charset="-122"/>
                <a:sym typeface="PingFang SC Light" panose="020B0400000000000000" charset="-122"/>
              </a:defRPr>
            </a:pPr>
            <a:r>
              <a:rPr lang="zh-CN" altLang="zh-CN" sz="2700" dirty="0">
                <a:solidFill>
                  <a:srgbClr val="5E5E5E"/>
                </a:solidFill>
                <a:latin typeface="微软雅黑" panose="020B0503020204020204" pitchFamily="34" charset="-122"/>
                <a:ea typeface="微软雅黑" panose="020B0503020204020204" pitchFamily="34" charset="-122"/>
                <a:cs typeface="Malgun Gothic Semilight" panose="020B0502040204020203" pitchFamily="34" charset="-122"/>
              </a:rPr>
              <a:t>管理网格合一：多格的</a:t>
            </a:r>
            <a:r>
              <a:rPr lang="zh-CN" altLang="en-US" sz="2700" dirty="0">
                <a:solidFill>
                  <a:srgbClr val="5E5E5E"/>
                </a:solidFill>
                <a:latin typeface="微软雅黑" panose="020B0503020204020204" pitchFamily="34" charset="-122"/>
                <a:ea typeface="微软雅黑" panose="020B0503020204020204" pitchFamily="34" charset="-122"/>
                <a:cs typeface="Malgun Gothic Semilight" panose="020B0502040204020203" pitchFamily="34" charset="-122"/>
              </a:rPr>
              <a:t>合并</a:t>
            </a:r>
            <a:endParaRPr lang="zh-CN" altLang="zh-CN" sz="2700" dirty="0">
              <a:solidFill>
                <a:srgbClr val="5E5E5E"/>
              </a:solidFill>
              <a:latin typeface="微软雅黑" panose="020B0503020204020204" pitchFamily="34" charset="-122"/>
              <a:ea typeface="微软雅黑" panose="020B0503020204020204" pitchFamily="34" charset="-122"/>
              <a:cs typeface="Malgun Gothic Semilight" panose="020B0502040204020203" pitchFamily="34" charset="-122"/>
            </a:endParaRPr>
          </a:p>
        </p:txBody>
      </p:sp>
      <p:sp>
        <p:nvSpPr>
          <p:cNvPr id="5" name="矩形 4"/>
          <p:cNvSpPr/>
          <p:nvPr/>
        </p:nvSpPr>
        <p:spPr>
          <a:xfrm>
            <a:off x="9063179" y="5560408"/>
            <a:ext cx="2031325" cy="424732"/>
          </a:xfrm>
          <a:prstGeom prst="rect">
            <a:avLst/>
          </a:prstGeom>
        </p:spPr>
        <p:txBody>
          <a:bodyPr wrap="none">
            <a:spAutoFit/>
          </a:bodyPr>
          <a:lstStyle/>
          <a:p>
            <a:pPr lvl="1" algn="ctr">
              <a:lnSpc>
                <a:spcPct val="120000"/>
              </a:lnSpc>
              <a:buSzPct val="130000"/>
            </a:pPr>
            <a:r>
              <a:rPr lang="zh-CN" altLang="zh-CN" b="1" dirty="0">
                <a:solidFill>
                  <a:schemeClr val="accent1">
                    <a:lumMod val="75000"/>
                  </a:schemeClr>
                </a:solidFill>
                <a:latin typeface="微软雅黑" panose="020B0503020204020204" pitchFamily="34" charset="-122"/>
                <a:ea typeface="微软雅黑" panose="020B0503020204020204" pitchFamily="34" charset="-122"/>
              </a:rPr>
              <a:t>管理网格合一</a:t>
            </a:r>
            <a:endParaRPr lang="zh-CN" altLang="en-US"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7" name="文本占位符 1"/>
          <p:cNvSpPr txBox="1"/>
          <p:nvPr/>
        </p:nvSpPr>
        <p:spPr>
          <a:xfrm>
            <a:off x="524688" y="411725"/>
            <a:ext cx="495546" cy="488184"/>
          </a:xfrm>
          <a:prstGeom prst="rect">
            <a:avLst/>
          </a:prstGeom>
          <a:ln w="12700">
            <a:miter lim="400000"/>
          </a:ln>
        </p:spPr>
        <p:txBody>
          <a:bodyPr lIns="27657" tIns="27657" rIns="27657" bIns="27657">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buFont typeface="Arial" panose="020B0604020202020204"/>
              <a:defRPr sz="4800">
                <a:solidFill>
                  <a:schemeClr val="accent1">
                    <a:lumMod val="75000"/>
                  </a:schemeClr>
                </a:solidFill>
                <a:latin typeface="PingFang SC" panose="020B0400000000000000" pitchFamily="34" charset="-122"/>
                <a:ea typeface="思源黑体 CN Heavy" panose="020B0A00000000000000" pitchFamily="34" charset="-122"/>
              </a:defRPr>
            </a:lvl1pPr>
            <a:lvl2pPr marL="1233170" indent="-520065" defTabSz="1830705">
              <a:lnSpc>
                <a:spcPct val="90000"/>
              </a:lnSpc>
              <a:spcBef>
                <a:spcPts val="1900"/>
              </a:spcBef>
              <a:buSzPct val="100000"/>
              <a:buFont typeface="Arial" panose="020B0604020202020204"/>
              <a:buChar char="•"/>
              <a:defRPr sz="5400">
                <a:latin typeface="PingFang SC" panose="020B0400000000000000" pitchFamily="34" charset="-122"/>
                <a:ea typeface="PingFang SC" panose="020B0400000000000000" pitchFamily="34" charset="-122"/>
              </a:defRPr>
            </a:lvl2pPr>
            <a:lvl3pPr marL="2046605" indent="-621030" defTabSz="1830705">
              <a:lnSpc>
                <a:spcPct val="90000"/>
              </a:lnSpc>
              <a:spcBef>
                <a:spcPts val="1900"/>
              </a:spcBef>
              <a:buSzPct val="100000"/>
              <a:buFont typeface="Arial" panose="020B0604020202020204"/>
              <a:buChar char="•"/>
              <a:defRPr sz="5400">
                <a:latin typeface="PingFang SC" panose="020B0400000000000000" pitchFamily="34" charset="-122"/>
                <a:ea typeface="PingFang SC" panose="020B0400000000000000" pitchFamily="34" charset="-122"/>
              </a:defRPr>
            </a:lvl3pPr>
            <a:lvl4pPr marL="2825750" indent="-687070" defTabSz="1830705">
              <a:lnSpc>
                <a:spcPct val="90000"/>
              </a:lnSpc>
              <a:spcBef>
                <a:spcPts val="1900"/>
              </a:spcBef>
              <a:buSzPct val="100000"/>
              <a:buFont typeface="Arial" panose="020B0604020202020204"/>
              <a:buChar char="•"/>
              <a:defRPr sz="5400">
                <a:latin typeface="PingFang SC" panose="020B0400000000000000" pitchFamily="34" charset="-122"/>
                <a:ea typeface="PingFang SC" panose="020B0400000000000000" pitchFamily="34" charset="-122"/>
              </a:defRPr>
            </a:lvl4pPr>
            <a:lvl5pPr marL="3538855" indent="-687070" defTabSz="1830705">
              <a:lnSpc>
                <a:spcPct val="90000"/>
              </a:lnSpc>
              <a:spcBef>
                <a:spcPts val="1900"/>
              </a:spcBef>
              <a:buSzPct val="100000"/>
              <a:buFont typeface="Arial" panose="020B0604020202020204"/>
              <a:buChar char="•"/>
              <a:defRPr sz="5400">
                <a:latin typeface="PingFang SC" panose="020B0400000000000000" pitchFamily="34" charset="-122"/>
                <a:ea typeface="PingFang SC" panose="020B0400000000000000" pitchFamily="34" charset="-122"/>
              </a:defRPr>
            </a:lvl5pPr>
            <a:lvl6pPr marL="4251325" indent="-687070" defTabSz="1830705">
              <a:lnSpc>
                <a:spcPct val="90000"/>
              </a:lnSpc>
              <a:spcBef>
                <a:spcPts val="1900"/>
              </a:spcBef>
              <a:buSzPct val="100000"/>
              <a:buFont typeface="Arial" panose="020B0604020202020204"/>
              <a:buChar char="•"/>
              <a:defRPr sz="5400"/>
            </a:lvl6pPr>
            <a:lvl7pPr marL="4964430" indent="-687070" defTabSz="1830705">
              <a:lnSpc>
                <a:spcPct val="90000"/>
              </a:lnSpc>
              <a:spcBef>
                <a:spcPts val="1900"/>
              </a:spcBef>
              <a:buSzPct val="100000"/>
              <a:buFont typeface="Arial" panose="020B0604020202020204"/>
              <a:buChar char="•"/>
              <a:defRPr sz="5400"/>
            </a:lvl7pPr>
            <a:lvl8pPr marL="5676900" indent="-687070" defTabSz="1830705">
              <a:lnSpc>
                <a:spcPct val="90000"/>
              </a:lnSpc>
              <a:spcBef>
                <a:spcPts val="1900"/>
              </a:spcBef>
              <a:buSzPct val="100000"/>
              <a:buFont typeface="Arial" panose="020B0604020202020204"/>
              <a:buChar char="•"/>
              <a:defRPr sz="5400"/>
            </a:lvl8pPr>
            <a:lvl9pPr marL="6390005" indent="-687070" defTabSz="1830705">
              <a:lnSpc>
                <a:spcPct val="90000"/>
              </a:lnSpc>
              <a:spcBef>
                <a:spcPts val="1900"/>
              </a:spcBef>
              <a:buSzPct val="100000"/>
              <a:buFont typeface="Arial" panose="020B0604020202020204"/>
              <a:buChar char="•"/>
              <a:defRPr sz="5400"/>
            </a:lvl9pPr>
          </a:lstStyle>
          <a:p>
            <a:r>
              <a:rPr lang="en-US" altLang="zh-CN" sz="2400" dirty="0">
                <a:latin typeface="微软雅黑" panose="020B0503020204020204" pitchFamily="34" charset="-122"/>
              </a:rPr>
              <a:t>02</a:t>
            </a:r>
            <a:endParaRPr lang="zh-CN" altLang="en-US" sz="2400" dirty="0">
              <a:latin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47719" y="1576671"/>
            <a:ext cx="3035910" cy="2165398"/>
          </a:xfrm>
          <a:prstGeom prst="rect">
            <a:avLst/>
          </a:prstGeom>
        </p:spPr>
      </p:pic>
      <p:grpSp>
        <p:nvGrpSpPr>
          <p:cNvPr id="9" name="组合 8"/>
          <p:cNvGrpSpPr/>
          <p:nvPr/>
        </p:nvGrpSpPr>
        <p:grpSpPr>
          <a:xfrm>
            <a:off x="7153310" y="2298610"/>
            <a:ext cx="4622411" cy="2093250"/>
            <a:chOff x="13015645" y="4633314"/>
            <a:chExt cx="10752809" cy="4869388"/>
          </a:xfrm>
        </p:grpSpPr>
        <p:sp>
          <p:nvSpPr>
            <p:cNvPr id="10" name="任意形状 9"/>
            <p:cNvSpPr/>
            <p:nvPr/>
          </p:nvSpPr>
          <p:spPr>
            <a:xfrm>
              <a:off x="17800648" y="7632629"/>
              <a:ext cx="5967806" cy="452113"/>
            </a:xfrm>
            <a:custGeom>
              <a:avLst/>
              <a:gdLst>
                <a:gd name="connsiteX0" fmla="*/ 0 w 7689273"/>
                <a:gd name="connsiteY0" fmla="*/ 0 h 10090666"/>
                <a:gd name="connsiteX1" fmla="*/ 2795155 w 7689273"/>
                <a:gd name="connsiteY1" fmla="*/ 166254 h 10090666"/>
                <a:gd name="connsiteX2" fmla="*/ 2878282 w 7689273"/>
                <a:gd name="connsiteY2" fmla="*/ 259772 h 10090666"/>
                <a:gd name="connsiteX3" fmla="*/ 3647209 w 7689273"/>
                <a:gd name="connsiteY3" fmla="*/ 1995054 h 10090666"/>
                <a:gd name="connsiteX4" fmla="*/ 3792682 w 7689273"/>
                <a:gd name="connsiteY4" fmla="*/ 1849581 h 10090666"/>
                <a:gd name="connsiteX5" fmla="*/ 4083628 w 7689273"/>
                <a:gd name="connsiteY5" fmla="*/ 1735281 h 10090666"/>
                <a:gd name="connsiteX6" fmla="*/ 4364182 w 7689273"/>
                <a:gd name="connsiteY6" fmla="*/ 1672936 h 10090666"/>
                <a:gd name="connsiteX7" fmla="*/ 4727864 w 7689273"/>
                <a:gd name="connsiteY7" fmla="*/ 1662545 h 10090666"/>
                <a:gd name="connsiteX8" fmla="*/ 4946073 w 7689273"/>
                <a:gd name="connsiteY8" fmla="*/ 1620981 h 10090666"/>
                <a:gd name="connsiteX9" fmla="*/ 5029200 w 7689273"/>
                <a:gd name="connsiteY9" fmla="*/ 1506681 h 10090666"/>
                <a:gd name="connsiteX10" fmla="*/ 5195455 w 7689273"/>
                <a:gd name="connsiteY10" fmla="*/ 1350818 h 10090666"/>
                <a:gd name="connsiteX11" fmla="*/ 5870864 w 7689273"/>
                <a:gd name="connsiteY11" fmla="*/ 1257300 h 10090666"/>
                <a:gd name="connsiteX12" fmla="*/ 5881255 w 7689273"/>
                <a:gd name="connsiteY12" fmla="*/ 1143000 h 10090666"/>
                <a:gd name="connsiteX13" fmla="*/ 6338455 w 7689273"/>
                <a:gd name="connsiteY13" fmla="*/ 1194954 h 10090666"/>
                <a:gd name="connsiteX14" fmla="*/ 6670964 w 7689273"/>
                <a:gd name="connsiteY14" fmla="*/ 1080654 h 10090666"/>
                <a:gd name="connsiteX15" fmla="*/ 6909955 w 7689273"/>
                <a:gd name="connsiteY15" fmla="*/ 1018309 h 10090666"/>
                <a:gd name="connsiteX16" fmla="*/ 7096991 w 7689273"/>
                <a:gd name="connsiteY16" fmla="*/ 987136 h 10090666"/>
                <a:gd name="connsiteX17" fmla="*/ 7107382 w 7689273"/>
                <a:gd name="connsiteY17" fmla="*/ 1309254 h 10090666"/>
                <a:gd name="connsiteX18" fmla="*/ 7263246 w 7689273"/>
                <a:gd name="connsiteY18" fmla="*/ 1278081 h 10090666"/>
                <a:gd name="connsiteX19" fmla="*/ 7689273 w 7689273"/>
                <a:gd name="connsiteY19" fmla="*/ 2576945 h 10090666"/>
                <a:gd name="connsiteX20" fmla="*/ 6546273 w 7689273"/>
                <a:gd name="connsiteY20" fmla="*/ 2909454 h 10090666"/>
                <a:gd name="connsiteX21" fmla="*/ 6754702 w 7689273"/>
                <a:gd name="connsiteY21" fmla="*/ 3592198 h 10090666"/>
                <a:gd name="connsiteX22" fmla="*/ 6458867 w 7689273"/>
                <a:gd name="connsiteY22" fmla="*/ 3645986 h 10090666"/>
                <a:gd name="connsiteX23" fmla="*/ 6684636 w 7689273"/>
                <a:gd name="connsiteY23" fmla="*/ 5566792 h 10090666"/>
                <a:gd name="connsiteX24" fmla="*/ 6780889 w 7689273"/>
                <a:gd name="connsiteY24" fmla="*/ 5590856 h 10090666"/>
                <a:gd name="connsiteX25" fmla="*/ 6804952 w 7689273"/>
                <a:gd name="connsiteY25" fmla="*/ 5831487 h 10090666"/>
                <a:gd name="connsiteX26" fmla="*/ 6901205 w 7689273"/>
                <a:gd name="connsiteY26" fmla="*/ 5903677 h 10090666"/>
                <a:gd name="connsiteX27" fmla="*/ 6949331 w 7689273"/>
                <a:gd name="connsiteY27" fmla="*/ 6288687 h 10090666"/>
                <a:gd name="connsiteX28" fmla="*/ 7238089 w 7689273"/>
                <a:gd name="connsiteY28" fmla="*/ 6192434 h 10090666"/>
                <a:gd name="connsiteX29" fmla="*/ 7406531 w 7689273"/>
                <a:gd name="connsiteY29" fmla="*/ 6625571 h 10090666"/>
                <a:gd name="connsiteX30" fmla="*/ 5625857 w 7689273"/>
                <a:gd name="connsiteY30" fmla="*/ 7251213 h 10090666"/>
                <a:gd name="connsiteX31" fmla="*/ 6395878 w 7689273"/>
                <a:gd name="connsiteY31" fmla="*/ 9537213 h 10090666"/>
                <a:gd name="connsiteX32" fmla="*/ 6227436 w 7689273"/>
                <a:gd name="connsiteY32" fmla="*/ 9657529 h 10090666"/>
                <a:gd name="connsiteX33" fmla="*/ 5914615 w 7689273"/>
                <a:gd name="connsiteY33" fmla="*/ 9633466 h 10090666"/>
                <a:gd name="connsiteX34" fmla="*/ 4807710 w 7689273"/>
                <a:gd name="connsiteY34" fmla="*/ 9850034 h 10090666"/>
                <a:gd name="connsiteX35" fmla="*/ 4206131 w 7689273"/>
                <a:gd name="connsiteY35" fmla="*/ 10090666 h 10090666"/>
                <a:gd name="connsiteX36" fmla="*/ 3797057 w 7689273"/>
                <a:gd name="connsiteY36" fmla="*/ 9970350 h 10090666"/>
                <a:gd name="connsiteX37" fmla="*/ 4037689 w 7689273"/>
                <a:gd name="connsiteY37" fmla="*/ 9489087 h 10090666"/>
                <a:gd name="connsiteX38" fmla="*/ 4158005 w 7689273"/>
                <a:gd name="connsiteY38" fmla="*/ 8743129 h 10090666"/>
                <a:gd name="connsiteX39" fmla="*/ 4278320 w 7689273"/>
                <a:gd name="connsiteY39" fmla="*/ 6336813 h 10090666"/>
                <a:gd name="connsiteX40" fmla="*/ 5264910 w 7689273"/>
                <a:gd name="connsiteY40" fmla="*/ 6120245 h 10090666"/>
                <a:gd name="connsiteX41" fmla="*/ 5914615 w 7689273"/>
                <a:gd name="connsiteY41" fmla="*/ 5855550 h 10090666"/>
                <a:gd name="connsiteX42" fmla="*/ 6083057 w 7689273"/>
                <a:gd name="connsiteY42" fmla="*/ 5518666 h 10090666"/>
                <a:gd name="connsiteX43" fmla="*/ 6131184 w 7689273"/>
                <a:gd name="connsiteY43" fmla="*/ 5374287 h 10090666"/>
                <a:gd name="connsiteX44" fmla="*/ 6034931 w 7689273"/>
                <a:gd name="connsiteY44" fmla="*/ 3064224 h 10090666"/>
                <a:gd name="connsiteX45" fmla="*/ 5938678 w 7689273"/>
                <a:gd name="connsiteY45" fmla="*/ 2727340 h 10090666"/>
                <a:gd name="connsiteX46" fmla="*/ 4687394 w 7689273"/>
                <a:gd name="connsiteY46" fmla="*/ 3112350 h 10090666"/>
                <a:gd name="connsiteX47" fmla="*/ 4206131 w 7689273"/>
                <a:gd name="connsiteY47" fmla="*/ 2101698 h 10090666"/>
                <a:gd name="connsiteX48" fmla="*/ 2954847 w 7689273"/>
                <a:gd name="connsiteY48" fmla="*/ 2486708 h 10090666"/>
                <a:gd name="connsiteX49" fmla="*/ 3387984 w 7689273"/>
                <a:gd name="connsiteY49" fmla="*/ 3401108 h 10090666"/>
                <a:gd name="connsiteX50" fmla="*/ 3484236 w 7689273"/>
                <a:gd name="connsiteY50" fmla="*/ 3713929 h 10090666"/>
                <a:gd name="connsiteX51" fmla="*/ 1920131 w 7689273"/>
                <a:gd name="connsiteY51" fmla="*/ 4219256 h 10090666"/>
                <a:gd name="connsiteX52" fmla="*/ 1438868 w 7689273"/>
                <a:gd name="connsiteY52" fmla="*/ 3160477 h 10090666"/>
                <a:gd name="connsiteX53" fmla="*/ 0 w 7689273"/>
                <a:gd name="connsiteY53" fmla="*/ 0 h 10090666"/>
                <a:gd name="connsiteX0-1" fmla="*/ 0 w 7689273"/>
                <a:gd name="connsiteY0-2" fmla="*/ 0 h 10090666"/>
                <a:gd name="connsiteX1-3" fmla="*/ 2795155 w 7689273"/>
                <a:gd name="connsiteY1-4" fmla="*/ 166254 h 10090666"/>
                <a:gd name="connsiteX2-5" fmla="*/ 2878282 w 7689273"/>
                <a:gd name="connsiteY2-6" fmla="*/ 259772 h 10090666"/>
                <a:gd name="connsiteX3-7" fmla="*/ 3647209 w 7689273"/>
                <a:gd name="connsiteY3-8" fmla="*/ 1995054 h 10090666"/>
                <a:gd name="connsiteX4-9" fmla="*/ 3792682 w 7689273"/>
                <a:gd name="connsiteY4-10" fmla="*/ 1849581 h 10090666"/>
                <a:gd name="connsiteX5-11" fmla="*/ 4083628 w 7689273"/>
                <a:gd name="connsiteY5-12" fmla="*/ 1735281 h 10090666"/>
                <a:gd name="connsiteX6-13" fmla="*/ 4364182 w 7689273"/>
                <a:gd name="connsiteY6-14" fmla="*/ 1672936 h 10090666"/>
                <a:gd name="connsiteX7-15" fmla="*/ 4727864 w 7689273"/>
                <a:gd name="connsiteY7-16" fmla="*/ 1662545 h 10090666"/>
                <a:gd name="connsiteX8-17" fmla="*/ 4946073 w 7689273"/>
                <a:gd name="connsiteY8-18" fmla="*/ 1620981 h 10090666"/>
                <a:gd name="connsiteX9-19" fmla="*/ 5029200 w 7689273"/>
                <a:gd name="connsiteY9-20" fmla="*/ 1506681 h 10090666"/>
                <a:gd name="connsiteX10-21" fmla="*/ 5195455 w 7689273"/>
                <a:gd name="connsiteY10-22" fmla="*/ 1350818 h 10090666"/>
                <a:gd name="connsiteX11-23" fmla="*/ 5870864 w 7689273"/>
                <a:gd name="connsiteY11-24" fmla="*/ 1257300 h 10090666"/>
                <a:gd name="connsiteX12-25" fmla="*/ 5881255 w 7689273"/>
                <a:gd name="connsiteY12-26" fmla="*/ 1143000 h 10090666"/>
                <a:gd name="connsiteX13-27" fmla="*/ 6338455 w 7689273"/>
                <a:gd name="connsiteY13-28" fmla="*/ 1194954 h 10090666"/>
                <a:gd name="connsiteX14-29" fmla="*/ 6670964 w 7689273"/>
                <a:gd name="connsiteY14-30" fmla="*/ 1080654 h 10090666"/>
                <a:gd name="connsiteX15-31" fmla="*/ 6909955 w 7689273"/>
                <a:gd name="connsiteY15-32" fmla="*/ 1018309 h 10090666"/>
                <a:gd name="connsiteX16-33" fmla="*/ 7096991 w 7689273"/>
                <a:gd name="connsiteY16-34" fmla="*/ 987136 h 10090666"/>
                <a:gd name="connsiteX17-35" fmla="*/ 7107382 w 7689273"/>
                <a:gd name="connsiteY17-36" fmla="*/ 1309254 h 10090666"/>
                <a:gd name="connsiteX18-37" fmla="*/ 7263246 w 7689273"/>
                <a:gd name="connsiteY18-38" fmla="*/ 1278081 h 10090666"/>
                <a:gd name="connsiteX19-39" fmla="*/ 7689273 w 7689273"/>
                <a:gd name="connsiteY19-40" fmla="*/ 2576945 h 10090666"/>
                <a:gd name="connsiteX20-41" fmla="*/ 6546273 w 7689273"/>
                <a:gd name="connsiteY20-42" fmla="*/ 2909454 h 10090666"/>
                <a:gd name="connsiteX21-43" fmla="*/ 6754702 w 7689273"/>
                <a:gd name="connsiteY21-44" fmla="*/ 3592198 h 10090666"/>
                <a:gd name="connsiteX22-45" fmla="*/ 7252288 w 7689273"/>
                <a:gd name="connsiteY22-46" fmla="*/ 3443019 h 10090666"/>
                <a:gd name="connsiteX23-47" fmla="*/ 6684636 w 7689273"/>
                <a:gd name="connsiteY23-48" fmla="*/ 5566792 h 10090666"/>
                <a:gd name="connsiteX24-49" fmla="*/ 6780889 w 7689273"/>
                <a:gd name="connsiteY24-50" fmla="*/ 5590856 h 10090666"/>
                <a:gd name="connsiteX25-51" fmla="*/ 6804952 w 7689273"/>
                <a:gd name="connsiteY25-52" fmla="*/ 5831487 h 10090666"/>
                <a:gd name="connsiteX26-53" fmla="*/ 6901205 w 7689273"/>
                <a:gd name="connsiteY26-54" fmla="*/ 5903677 h 10090666"/>
                <a:gd name="connsiteX27-55" fmla="*/ 6949331 w 7689273"/>
                <a:gd name="connsiteY27-56" fmla="*/ 6288687 h 10090666"/>
                <a:gd name="connsiteX28-57" fmla="*/ 7238089 w 7689273"/>
                <a:gd name="connsiteY28-58" fmla="*/ 6192434 h 10090666"/>
                <a:gd name="connsiteX29-59" fmla="*/ 7406531 w 7689273"/>
                <a:gd name="connsiteY29-60" fmla="*/ 6625571 h 10090666"/>
                <a:gd name="connsiteX30-61" fmla="*/ 5625857 w 7689273"/>
                <a:gd name="connsiteY30-62" fmla="*/ 7251213 h 10090666"/>
                <a:gd name="connsiteX31-63" fmla="*/ 6395878 w 7689273"/>
                <a:gd name="connsiteY31-64" fmla="*/ 9537213 h 10090666"/>
                <a:gd name="connsiteX32-65" fmla="*/ 6227436 w 7689273"/>
                <a:gd name="connsiteY32-66" fmla="*/ 9657529 h 10090666"/>
                <a:gd name="connsiteX33-67" fmla="*/ 5914615 w 7689273"/>
                <a:gd name="connsiteY33-68" fmla="*/ 9633466 h 10090666"/>
                <a:gd name="connsiteX34-69" fmla="*/ 4807710 w 7689273"/>
                <a:gd name="connsiteY34-70" fmla="*/ 9850034 h 10090666"/>
                <a:gd name="connsiteX35-71" fmla="*/ 4206131 w 7689273"/>
                <a:gd name="connsiteY35-72" fmla="*/ 10090666 h 10090666"/>
                <a:gd name="connsiteX36-73" fmla="*/ 3797057 w 7689273"/>
                <a:gd name="connsiteY36-74" fmla="*/ 9970350 h 10090666"/>
                <a:gd name="connsiteX37-75" fmla="*/ 4037689 w 7689273"/>
                <a:gd name="connsiteY37-76" fmla="*/ 9489087 h 10090666"/>
                <a:gd name="connsiteX38-77" fmla="*/ 4158005 w 7689273"/>
                <a:gd name="connsiteY38-78" fmla="*/ 8743129 h 10090666"/>
                <a:gd name="connsiteX39-79" fmla="*/ 4278320 w 7689273"/>
                <a:gd name="connsiteY39-80" fmla="*/ 6336813 h 10090666"/>
                <a:gd name="connsiteX40-81" fmla="*/ 5264910 w 7689273"/>
                <a:gd name="connsiteY40-82" fmla="*/ 6120245 h 10090666"/>
                <a:gd name="connsiteX41-83" fmla="*/ 5914615 w 7689273"/>
                <a:gd name="connsiteY41-84" fmla="*/ 5855550 h 10090666"/>
                <a:gd name="connsiteX42-85" fmla="*/ 6083057 w 7689273"/>
                <a:gd name="connsiteY42-86" fmla="*/ 5518666 h 10090666"/>
                <a:gd name="connsiteX43-87" fmla="*/ 6131184 w 7689273"/>
                <a:gd name="connsiteY43-88" fmla="*/ 5374287 h 10090666"/>
                <a:gd name="connsiteX44-89" fmla="*/ 6034931 w 7689273"/>
                <a:gd name="connsiteY44-90" fmla="*/ 3064224 h 10090666"/>
                <a:gd name="connsiteX45-91" fmla="*/ 5938678 w 7689273"/>
                <a:gd name="connsiteY45-92" fmla="*/ 2727340 h 10090666"/>
                <a:gd name="connsiteX46-93" fmla="*/ 4687394 w 7689273"/>
                <a:gd name="connsiteY46-94" fmla="*/ 3112350 h 10090666"/>
                <a:gd name="connsiteX47-95" fmla="*/ 4206131 w 7689273"/>
                <a:gd name="connsiteY47-96" fmla="*/ 2101698 h 10090666"/>
                <a:gd name="connsiteX48-97" fmla="*/ 2954847 w 7689273"/>
                <a:gd name="connsiteY48-98" fmla="*/ 2486708 h 10090666"/>
                <a:gd name="connsiteX49-99" fmla="*/ 3387984 w 7689273"/>
                <a:gd name="connsiteY49-100" fmla="*/ 3401108 h 10090666"/>
                <a:gd name="connsiteX50-101" fmla="*/ 3484236 w 7689273"/>
                <a:gd name="connsiteY50-102" fmla="*/ 3713929 h 10090666"/>
                <a:gd name="connsiteX51-103" fmla="*/ 1920131 w 7689273"/>
                <a:gd name="connsiteY51-104" fmla="*/ 4219256 h 10090666"/>
                <a:gd name="connsiteX52-105" fmla="*/ 1438868 w 7689273"/>
                <a:gd name="connsiteY52-106" fmla="*/ 3160477 h 10090666"/>
                <a:gd name="connsiteX53-107" fmla="*/ 0 w 7689273"/>
                <a:gd name="connsiteY53-108" fmla="*/ 0 h 10090666"/>
                <a:gd name="connsiteX0-109" fmla="*/ 0 w 7773283"/>
                <a:gd name="connsiteY0-110" fmla="*/ 0 h 10090666"/>
                <a:gd name="connsiteX1-111" fmla="*/ 2795155 w 7773283"/>
                <a:gd name="connsiteY1-112" fmla="*/ 166254 h 10090666"/>
                <a:gd name="connsiteX2-113" fmla="*/ 2878282 w 7773283"/>
                <a:gd name="connsiteY2-114" fmla="*/ 259772 h 10090666"/>
                <a:gd name="connsiteX3-115" fmla="*/ 3647209 w 7773283"/>
                <a:gd name="connsiteY3-116" fmla="*/ 1995054 h 10090666"/>
                <a:gd name="connsiteX4-117" fmla="*/ 3792682 w 7773283"/>
                <a:gd name="connsiteY4-118" fmla="*/ 1849581 h 10090666"/>
                <a:gd name="connsiteX5-119" fmla="*/ 4083628 w 7773283"/>
                <a:gd name="connsiteY5-120" fmla="*/ 1735281 h 10090666"/>
                <a:gd name="connsiteX6-121" fmla="*/ 4364182 w 7773283"/>
                <a:gd name="connsiteY6-122" fmla="*/ 1672936 h 10090666"/>
                <a:gd name="connsiteX7-123" fmla="*/ 4727864 w 7773283"/>
                <a:gd name="connsiteY7-124" fmla="*/ 1662545 h 10090666"/>
                <a:gd name="connsiteX8-125" fmla="*/ 4946073 w 7773283"/>
                <a:gd name="connsiteY8-126" fmla="*/ 1620981 h 10090666"/>
                <a:gd name="connsiteX9-127" fmla="*/ 5029200 w 7773283"/>
                <a:gd name="connsiteY9-128" fmla="*/ 1506681 h 10090666"/>
                <a:gd name="connsiteX10-129" fmla="*/ 5195455 w 7773283"/>
                <a:gd name="connsiteY10-130" fmla="*/ 1350818 h 10090666"/>
                <a:gd name="connsiteX11-131" fmla="*/ 5870864 w 7773283"/>
                <a:gd name="connsiteY11-132" fmla="*/ 1257300 h 10090666"/>
                <a:gd name="connsiteX12-133" fmla="*/ 5881255 w 7773283"/>
                <a:gd name="connsiteY12-134" fmla="*/ 1143000 h 10090666"/>
                <a:gd name="connsiteX13-135" fmla="*/ 6338455 w 7773283"/>
                <a:gd name="connsiteY13-136" fmla="*/ 1194954 h 10090666"/>
                <a:gd name="connsiteX14-137" fmla="*/ 6670964 w 7773283"/>
                <a:gd name="connsiteY14-138" fmla="*/ 1080654 h 10090666"/>
                <a:gd name="connsiteX15-139" fmla="*/ 6909955 w 7773283"/>
                <a:gd name="connsiteY15-140" fmla="*/ 1018309 h 10090666"/>
                <a:gd name="connsiteX16-141" fmla="*/ 7096991 w 7773283"/>
                <a:gd name="connsiteY16-142" fmla="*/ 987136 h 10090666"/>
                <a:gd name="connsiteX17-143" fmla="*/ 7107382 w 7773283"/>
                <a:gd name="connsiteY17-144" fmla="*/ 1309254 h 10090666"/>
                <a:gd name="connsiteX18-145" fmla="*/ 7263246 w 7773283"/>
                <a:gd name="connsiteY18-146" fmla="*/ 1278081 h 10090666"/>
                <a:gd name="connsiteX19-147" fmla="*/ 7689273 w 7773283"/>
                <a:gd name="connsiteY19-148" fmla="*/ 2576945 h 10090666"/>
                <a:gd name="connsiteX20-149" fmla="*/ 6546273 w 7773283"/>
                <a:gd name="connsiteY20-150" fmla="*/ 2909454 h 10090666"/>
                <a:gd name="connsiteX21-151" fmla="*/ 6754702 w 7773283"/>
                <a:gd name="connsiteY21-152" fmla="*/ 3592198 h 10090666"/>
                <a:gd name="connsiteX22-153" fmla="*/ 7252288 w 7773283"/>
                <a:gd name="connsiteY22-154" fmla="*/ 3443019 h 10090666"/>
                <a:gd name="connsiteX23-155" fmla="*/ 7773283 w 7773283"/>
                <a:gd name="connsiteY23-156" fmla="*/ 5492986 h 10090666"/>
                <a:gd name="connsiteX24-157" fmla="*/ 6780889 w 7773283"/>
                <a:gd name="connsiteY24-158" fmla="*/ 5590856 h 10090666"/>
                <a:gd name="connsiteX25-159" fmla="*/ 6804952 w 7773283"/>
                <a:gd name="connsiteY25-160" fmla="*/ 5831487 h 10090666"/>
                <a:gd name="connsiteX26-161" fmla="*/ 6901205 w 7773283"/>
                <a:gd name="connsiteY26-162" fmla="*/ 5903677 h 10090666"/>
                <a:gd name="connsiteX27-163" fmla="*/ 6949331 w 7773283"/>
                <a:gd name="connsiteY27-164" fmla="*/ 6288687 h 10090666"/>
                <a:gd name="connsiteX28-165" fmla="*/ 7238089 w 7773283"/>
                <a:gd name="connsiteY28-166" fmla="*/ 6192434 h 10090666"/>
                <a:gd name="connsiteX29-167" fmla="*/ 7406531 w 7773283"/>
                <a:gd name="connsiteY29-168" fmla="*/ 6625571 h 10090666"/>
                <a:gd name="connsiteX30-169" fmla="*/ 5625857 w 7773283"/>
                <a:gd name="connsiteY30-170" fmla="*/ 7251213 h 10090666"/>
                <a:gd name="connsiteX31-171" fmla="*/ 6395878 w 7773283"/>
                <a:gd name="connsiteY31-172" fmla="*/ 9537213 h 10090666"/>
                <a:gd name="connsiteX32-173" fmla="*/ 6227436 w 7773283"/>
                <a:gd name="connsiteY32-174" fmla="*/ 9657529 h 10090666"/>
                <a:gd name="connsiteX33-175" fmla="*/ 5914615 w 7773283"/>
                <a:gd name="connsiteY33-176" fmla="*/ 9633466 h 10090666"/>
                <a:gd name="connsiteX34-177" fmla="*/ 4807710 w 7773283"/>
                <a:gd name="connsiteY34-178" fmla="*/ 9850034 h 10090666"/>
                <a:gd name="connsiteX35-179" fmla="*/ 4206131 w 7773283"/>
                <a:gd name="connsiteY35-180" fmla="*/ 10090666 h 10090666"/>
                <a:gd name="connsiteX36-181" fmla="*/ 3797057 w 7773283"/>
                <a:gd name="connsiteY36-182" fmla="*/ 9970350 h 10090666"/>
                <a:gd name="connsiteX37-183" fmla="*/ 4037689 w 7773283"/>
                <a:gd name="connsiteY37-184" fmla="*/ 9489087 h 10090666"/>
                <a:gd name="connsiteX38-185" fmla="*/ 4158005 w 7773283"/>
                <a:gd name="connsiteY38-186" fmla="*/ 8743129 h 10090666"/>
                <a:gd name="connsiteX39-187" fmla="*/ 4278320 w 7773283"/>
                <a:gd name="connsiteY39-188" fmla="*/ 6336813 h 10090666"/>
                <a:gd name="connsiteX40-189" fmla="*/ 5264910 w 7773283"/>
                <a:gd name="connsiteY40-190" fmla="*/ 6120245 h 10090666"/>
                <a:gd name="connsiteX41-191" fmla="*/ 5914615 w 7773283"/>
                <a:gd name="connsiteY41-192" fmla="*/ 5855550 h 10090666"/>
                <a:gd name="connsiteX42-193" fmla="*/ 6083057 w 7773283"/>
                <a:gd name="connsiteY42-194" fmla="*/ 5518666 h 10090666"/>
                <a:gd name="connsiteX43-195" fmla="*/ 6131184 w 7773283"/>
                <a:gd name="connsiteY43-196" fmla="*/ 5374287 h 10090666"/>
                <a:gd name="connsiteX44-197" fmla="*/ 6034931 w 7773283"/>
                <a:gd name="connsiteY44-198" fmla="*/ 3064224 h 10090666"/>
                <a:gd name="connsiteX45-199" fmla="*/ 5938678 w 7773283"/>
                <a:gd name="connsiteY45-200" fmla="*/ 2727340 h 10090666"/>
                <a:gd name="connsiteX46-201" fmla="*/ 4687394 w 7773283"/>
                <a:gd name="connsiteY46-202" fmla="*/ 3112350 h 10090666"/>
                <a:gd name="connsiteX47-203" fmla="*/ 4206131 w 7773283"/>
                <a:gd name="connsiteY47-204" fmla="*/ 2101698 h 10090666"/>
                <a:gd name="connsiteX48-205" fmla="*/ 2954847 w 7773283"/>
                <a:gd name="connsiteY48-206" fmla="*/ 2486708 h 10090666"/>
                <a:gd name="connsiteX49-207" fmla="*/ 3387984 w 7773283"/>
                <a:gd name="connsiteY49-208" fmla="*/ 3401108 h 10090666"/>
                <a:gd name="connsiteX50-209" fmla="*/ 3484236 w 7773283"/>
                <a:gd name="connsiteY50-210" fmla="*/ 3713929 h 10090666"/>
                <a:gd name="connsiteX51-211" fmla="*/ 1920131 w 7773283"/>
                <a:gd name="connsiteY51-212" fmla="*/ 4219256 h 10090666"/>
                <a:gd name="connsiteX52-213" fmla="*/ 1438868 w 7773283"/>
                <a:gd name="connsiteY52-214" fmla="*/ 3160477 h 10090666"/>
                <a:gd name="connsiteX53-215" fmla="*/ 0 w 7773283"/>
                <a:gd name="connsiteY53-216" fmla="*/ 0 h 10090666"/>
                <a:gd name="connsiteX0-217" fmla="*/ 0 w 7869535"/>
                <a:gd name="connsiteY0-218" fmla="*/ 0 h 10090666"/>
                <a:gd name="connsiteX1-219" fmla="*/ 2795155 w 7869535"/>
                <a:gd name="connsiteY1-220" fmla="*/ 166254 h 10090666"/>
                <a:gd name="connsiteX2-221" fmla="*/ 2878282 w 7869535"/>
                <a:gd name="connsiteY2-222" fmla="*/ 259772 h 10090666"/>
                <a:gd name="connsiteX3-223" fmla="*/ 3647209 w 7869535"/>
                <a:gd name="connsiteY3-224" fmla="*/ 1995054 h 10090666"/>
                <a:gd name="connsiteX4-225" fmla="*/ 3792682 w 7869535"/>
                <a:gd name="connsiteY4-226" fmla="*/ 1849581 h 10090666"/>
                <a:gd name="connsiteX5-227" fmla="*/ 4083628 w 7869535"/>
                <a:gd name="connsiteY5-228" fmla="*/ 1735281 h 10090666"/>
                <a:gd name="connsiteX6-229" fmla="*/ 4364182 w 7869535"/>
                <a:gd name="connsiteY6-230" fmla="*/ 1672936 h 10090666"/>
                <a:gd name="connsiteX7-231" fmla="*/ 4727864 w 7869535"/>
                <a:gd name="connsiteY7-232" fmla="*/ 1662545 h 10090666"/>
                <a:gd name="connsiteX8-233" fmla="*/ 4946073 w 7869535"/>
                <a:gd name="connsiteY8-234" fmla="*/ 1620981 h 10090666"/>
                <a:gd name="connsiteX9-235" fmla="*/ 5029200 w 7869535"/>
                <a:gd name="connsiteY9-236" fmla="*/ 1506681 h 10090666"/>
                <a:gd name="connsiteX10-237" fmla="*/ 5195455 w 7869535"/>
                <a:gd name="connsiteY10-238" fmla="*/ 1350818 h 10090666"/>
                <a:gd name="connsiteX11-239" fmla="*/ 5870864 w 7869535"/>
                <a:gd name="connsiteY11-240" fmla="*/ 1257300 h 10090666"/>
                <a:gd name="connsiteX12-241" fmla="*/ 5881255 w 7869535"/>
                <a:gd name="connsiteY12-242" fmla="*/ 1143000 h 10090666"/>
                <a:gd name="connsiteX13-243" fmla="*/ 6338455 w 7869535"/>
                <a:gd name="connsiteY13-244" fmla="*/ 1194954 h 10090666"/>
                <a:gd name="connsiteX14-245" fmla="*/ 6670964 w 7869535"/>
                <a:gd name="connsiteY14-246" fmla="*/ 1080654 h 10090666"/>
                <a:gd name="connsiteX15-247" fmla="*/ 6909955 w 7869535"/>
                <a:gd name="connsiteY15-248" fmla="*/ 1018309 h 10090666"/>
                <a:gd name="connsiteX16-249" fmla="*/ 7096991 w 7869535"/>
                <a:gd name="connsiteY16-250" fmla="*/ 987136 h 10090666"/>
                <a:gd name="connsiteX17-251" fmla="*/ 7107382 w 7869535"/>
                <a:gd name="connsiteY17-252" fmla="*/ 1309254 h 10090666"/>
                <a:gd name="connsiteX18-253" fmla="*/ 7263246 w 7869535"/>
                <a:gd name="connsiteY18-254" fmla="*/ 1278081 h 10090666"/>
                <a:gd name="connsiteX19-255" fmla="*/ 7689273 w 7869535"/>
                <a:gd name="connsiteY19-256" fmla="*/ 2576945 h 10090666"/>
                <a:gd name="connsiteX20-257" fmla="*/ 6546273 w 7869535"/>
                <a:gd name="connsiteY20-258" fmla="*/ 2909454 h 10090666"/>
                <a:gd name="connsiteX21-259" fmla="*/ 6754702 w 7869535"/>
                <a:gd name="connsiteY21-260" fmla="*/ 3592198 h 10090666"/>
                <a:gd name="connsiteX22-261" fmla="*/ 7252288 w 7869535"/>
                <a:gd name="connsiteY22-262" fmla="*/ 3443019 h 10090666"/>
                <a:gd name="connsiteX23-263" fmla="*/ 7773283 w 7869535"/>
                <a:gd name="connsiteY23-264" fmla="*/ 5492986 h 10090666"/>
                <a:gd name="connsiteX24-265" fmla="*/ 7869535 w 7869535"/>
                <a:gd name="connsiteY24-266" fmla="*/ 5812276 h 10090666"/>
                <a:gd name="connsiteX25-267" fmla="*/ 6804952 w 7869535"/>
                <a:gd name="connsiteY25-268" fmla="*/ 5831487 h 10090666"/>
                <a:gd name="connsiteX26-269" fmla="*/ 6901205 w 7869535"/>
                <a:gd name="connsiteY26-270" fmla="*/ 5903677 h 10090666"/>
                <a:gd name="connsiteX27-271" fmla="*/ 6949331 w 7869535"/>
                <a:gd name="connsiteY27-272" fmla="*/ 6288687 h 10090666"/>
                <a:gd name="connsiteX28-273" fmla="*/ 7238089 w 7869535"/>
                <a:gd name="connsiteY28-274" fmla="*/ 6192434 h 10090666"/>
                <a:gd name="connsiteX29-275" fmla="*/ 7406531 w 7869535"/>
                <a:gd name="connsiteY29-276" fmla="*/ 6625571 h 10090666"/>
                <a:gd name="connsiteX30-277" fmla="*/ 5625857 w 7869535"/>
                <a:gd name="connsiteY30-278" fmla="*/ 7251213 h 10090666"/>
                <a:gd name="connsiteX31-279" fmla="*/ 6395878 w 7869535"/>
                <a:gd name="connsiteY31-280" fmla="*/ 9537213 h 10090666"/>
                <a:gd name="connsiteX32-281" fmla="*/ 6227436 w 7869535"/>
                <a:gd name="connsiteY32-282" fmla="*/ 9657529 h 10090666"/>
                <a:gd name="connsiteX33-283" fmla="*/ 5914615 w 7869535"/>
                <a:gd name="connsiteY33-284" fmla="*/ 9633466 h 10090666"/>
                <a:gd name="connsiteX34-285" fmla="*/ 4807710 w 7869535"/>
                <a:gd name="connsiteY34-286" fmla="*/ 9850034 h 10090666"/>
                <a:gd name="connsiteX35-287" fmla="*/ 4206131 w 7869535"/>
                <a:gd name="connsiteY35-288" fmla="*/ 10090666 h 10090666"/>
                <a:gd name="connsiteX36-289" fmla="*/ 3797057 w 7869535"/>
                <a:gd name="connsiteY36-290" fmla="*/ 9970350 h 10090666"/>
                <a:gd name="connsiteX37-291" fmla="*/ 4037689 w 7869535"/>
                <a:gd name="connsiteY37-292" fmla="*/ 9489087 h 10090666"/>
                <a:gd name="connsiteX38-293" fmla="*/ 4158005 w 7869535"/>
                <a:gd name="connsiteY38-294" fmla="*/ 8743129 h 10090666"/>
                <a:gd name="connsiteX39-295" fmla="*/ 4278320 w 7869535"/>
                <a:gd name="connsiteY39-296" fmla="*/ 6336813 h 10090666"/>
                <a:gd name="connsiteX40-297" fmla="*/ 5264910 w 7869535"/>
                <a:gd name="connsiteY40-298" fmla="*/ 6120245 h 10090666"/>
                <a:gd name="connsiteX41-299" fmla="*/ 5914615 w 7869535"/>
                <a:gd name="connsiteY41-300" fmla="*/ 5855550 h 10090666"/>
                <a:gd name="connsiteX42-301" fmla="*/ 6083057 w 7869535"/>
                <a:gd name="connsiteY42-302" fmla="*/ 5518666 h 10090666"/>
                <a:gd name="connsiteX43-303" fmla="*/ 6131184 w 7869535"/>
                <a:gd name="connsiteY43-304" fmla="*/ 5374287 h 10090666"/>
                <a:gd name="connsiteX44-305" fmla="*/ 6034931 w 7869535"/>
                <a:gd name="connsiteY44-306" fmla="*/ 3064224 h 10090666"/>
                <a:gd name="connsiteX45-307" fmla="*/ 5938678 w 7869535"/>
                <a:gd name="connsiteY45-308" fmla="*/ 2727340 h 10090666"/>
                <a:gd name="connsiteX46-309" fmla="*/ 4687394 w 7869535"/>
                <a:gd name="connsiteY46-310" fmla="*/ 3112350 h 10090666"/>
                <a:gd name="connsiteX47-311" fmla="*/ 4206131 w 7869535"/>
                <a:gd name="connsiteY47-312" fmla="*/ 2101698 h 10090666"/>
                <a:gd name="connsiteX48-313" fmla="*/ 2954847 w 7869535"/>
                <a:gd name="connsiteY48-314" fmla="*/ 2486708 h 10090666"/>
                <a:gd name="connsiteX49-315" fmla="*/ 3387984 w 7869535"/>
                <a:gd name="connsiteY49-316" fmla="*/ 3401108 h 10090666"/>
                <a:gd name="connsiteX50-317" fmla="*/ 3484236 w 7869535"/>
                <a:gd name="connsiteY50-318" fmla="*/ 3713929 h 10090666"/>
                <a:gd name="connsiteX51-319" fmla="*/ 1920131 w 7869535"/>
                <a:gd name="connsiteY51-320" fmla="*/ 4219256 h 10090666"/>
                <a:gd name="connsiteX52-321" fmla="*/ 1438868 w 7869535"/>
                <a:gd name="connsiteY52-322" fmla="*/ 3160477 h 10090666"/>
                <a:gd name="connsiteX53-323" fmla="*/ 0 w 7869535"/>
                <a:gd name="connsiteY53-324" fmla="*/ 0 h 10090666"/>
                <a:gd name="connsiteX0-325" fmla="*/ 0 w 7869535"/>
                <a:gd name="connsiteY0-326" fmla="*/ 0 h 10090666"/>
                <a:gd name="connsiteX1-327" fmla="*/ 2795155 w 7869535"/>
                <a:gd name="connsiteY1-328" fmla="*/ 166254 h 10090666"/>
                <a:gd name="connsiteX2-329" fmla="*/ 2878282 w 7869535"/>
                <a:gd name="connsiteY2-330" fmla="*/ 259772 h 10090666"/>
                <a:gd name="connsiteX3-331" fmla="*/ 3647209 w 7869535"/>
                <a:gd name="connsiteY3-332" fmla="*/ 1995054 h 10090666"/>
                <a:gd name="connsiteX4-333" fmla="*/ 3792682 w 7869535"/>
                <a:gd name="connsiteY4-334" fmla="*/ 1849581 h 10090666"/>
                <a:gd name="connsiteX5-335" fmla="*/ 4083628 w 7869535"/>
                <a:gd name="connsiteY5-336" fmla="*/ 1735281 h 10090666"/>
                <a:gd name="connsiteX6-337" fmla="*/ 4364182 w 7869535"/>
                <a:gd name="connsiteY6-338" fmla="*/ 1672936 h 10090666"/>
                <a:gd name="connsiteX7-339" fmla="*/ 4727864 w 7869535"/>
                <a:gd name="connsiteY7-340" fmla="*/ 1662545 h 10090666"/>
                <a:gd name="connsiteX8-341" fmla="*/ 4946073 w 7869535"/>
                <a:gd name="connsiteY8-342" fmla="*/ 1620981 h 10090666"/>
                <a:gd name="connsiteX9-343" fmla="*/ 5029200 w 7869535"/>
                <a:gd name="connsiteY9-344" fmla="*/ 1506681 h 10090666"/>
                <a:gd name="connsiteX10-345" fmla="*/ 5195455 w 7869535"/>
                <a:gd name="connsiteY10-346" fmla="*/ 1350818 h 10090666"/>
                <a:gd name="connsiteX11-347" fmla="*/ 5870864 w 7869535"/>
                <a:gd name="connsiteY11-348" fmla="*/ 1257300 h 10090666"/>
                <a:gd name="connsiteX12-349" fmla="*/ 5881255 w 7869535"/>
                <a:gd name="connsiteY12-350" fmla="*/ 1143000 h 10090666"/>
                <a:gd name="connsiteX13-351" fmla="*/ 6338455 w 7869535"/>
                <a:gd name="connsiteY13-352" fmla="*/ 1194954 h 10090666"/>
                <a:gd name="connsiteX14-353" fmla="*/ 6670964 w 7869535"/>
                <a:gd name="connsiteY14-354" fmla="*/ 1080654 h 10090666"/>
                <a:gd name="connsiteX15-355" fmla="*/ 6909955 w 7869535"/>
                <a:gd name="connsiteY15-356" fmla="*/ 1018309 h 10090666"/>
                <a:gd name="connsiteX16-357" fmla="*/ 7096991 w 7869535"/>
                <a:gd name="connsiteY16-358" fmla="*/ 987136 h 10090666"/>
                <a:gd name="connsiteX17-359" fmla="*/ 7107382 w 7869535"/>
                <a:gd name="connsiteY17-360" fmla="*/ 1309254 h 10090666"/>
                <a:gd name="connsiteX18-361" fmla="*/ 7263246 w 7869535"/>
                <a:gd name="connsiteY18-362" fmla="*/ 1278081 h 10090666"/>
                <a:gd name="connsiteX19-363" fmla="*/ 7689273 w 7869535"/>
                <a:gd name="connsiteY19-364" fmla="*/ 2576945 h 10090666"/>
                <a:gd name="connsiteX20-365" fmla="*/ 6546273 w 7869535"/>
                <a:gd name="connsiteY20-366" fmla="*/ 2909454 h 10090666"/>
                <a:gd name="connsiteX21-367" fmla="*/ 6754702 w 7869535"/>
                <a:gd name="connsiteY21-368" fmla="*/ 3592198 h 10090666"/>
                <a:gd name="connsiteX22-369" fmla="*/ 7252288 w 7869535"/>
                <a:gd name="connsiteY22-370" fmla="*/ 3443019 h 10090666"/>
                <a:gd name="connsiteX23-371" fmla="*/ 7810185 w 7869535"/>
                <a:gd name="connsiteY23-372" fmla="*/ 5529890 h 10090666"/>
                <a:gd name="connsiteX24-373" fmla="*/ 7869535 w 7869535"/>
                <a:gd name="connsiteY24-374" fmla="*/ 5812276 h 10090666"/>
                <a:gd name="connsiteX25-375" fmla="*/ 6804952 w 7869535"/>
                <a:gd name="connsiteY25-376" fmla="*/ 5831487 h 10090666"/>
                <a:gd name="connsiteX26-377" fmla="*/ 6901205 w 7869535"/>
                <a:gd name="connsiteY26-378" fmla="*/ 5903677 h 10090666"/>
                <a:gd name="connsiteX27-379" fmla="*/ 6949331 w 7869535"/>
                <a:gd name="connsiteY27-380" fmla="*/ 6288687 h 10090666"/>
                <a:gd name="connsiteX28-381" fmla="*/ 7238089 w 7869535"/>
                <a:gd name="connsiteY28-382" fmla="*/ 6192434 h 10090666"/>
                <a:gd name="connsiteX29-383" fmla="*/ 7406531 w 7869535"/>
                <a:gd name="connsiteY29-384" fmla="*/ 6625571 h 10090666"/>
                <a:gd name="connsiteX30-385" fmla="*/ 5625857 w 7869535"/>
                <a:gd name="connsiteY30-386" fmla="*/ 7251213 h 10090666"/>
                <a:gd name="connsiteX31-387" fmla="*/ 6395878 w 7869535"/>
                <a:gd name="connsiteY31-388" fmla="*/ 9537213 h 10090666"/>
                <a:gd name="connsiteX32-389" fmla="*/ 6227436 w 7869535"/>
                <a:gd name="connsiteY32-390" fmla="*/ 9657529 h 10090666"/>
                <a:gd name="connsiteX33-391" fmla="*/ 5914615 w 7869535"/>
                <a:gd name="connsiteY33-392" fmla="*/ 9633466 h 10090666"/>
                <a:gd name="connsiteX34-393" fmla="*/ 4807710 w 7869535"/>
                <a:gd name="connsiteY34-394" fmla="*/ 9850034 h 10090666"/>
                <a:gd name="connsiteX35-395" fmla="*/ 4206131 w 7869535"/>
                <a:gd name="connsiteY35-396" fmla="*/ 10090666 h 10090666"/>
                <a:gd name="connsiteX36-397" fmla="*/ 3797057 w 7869535"/>
                <a:gd name="connsiteY36-398" fmla="*/ 9970350 h 10090666"/>
                <a:gd name="connsiteX37-399" fmla="*/ 4037689 w 7869535"/>
                <a:gd name="connsiteY37-400" fmla="*/ 9489087 h 10090666"/>
                <a:gd name="connsiteX38-401" fmla="*/ 4158005 w 7869535"/>
                <a:gd name="connsiteY38-402" fmla="*/ 8743129 h 10090666"/>
                <a:gd name="connsiteX39-403" fmla="*/ 4278320 w 7869535"/>
                <a:gd name="connsiteY39-404" fmla="*/ 6336813 h 10090666"/>
                <a:gd name="connsiteX40-405" fmla="*/ 5264910 w 7869535"/>
                <a:gd name="connsiteY40-406" fmla="*/ 6120245 h 10090666"/>
                <a:gd name="connsiteX41-407" fmla="*/ 5914615 w 7869535"/>
                <a:gd name="connsiteY41-408" fmla="*/ 5855550 h 10090666"/>
                <a:gd name="connsiteX42-409" fmla="*/ 6083057 w 7869535"/>
                <a:gd name="connsiteY42-410" fmla="*/ 5518666 h 10090666"/>
                <a:gd name="connsiteX43-411" fmla="*/ 6131184 w 7869535"/>
                <a:gd name="connsiteY43-412" fmla="*/ 5374287 h 10090666"/>
                <a:gd name="connsiteX44-413" fmla="*/ 6034931 w 7869535"/>
                <a:gd name="connsiteY44-414" fmla="*/ 3064224 h 10090666"/>
                <a:gd name="connsiteX45-415" fmla="*/ 5938678 w 7869535"/>
                <a:gd name="connsiteY45-416" fmla="*/ 2727340 h 10090666"/>
                <a:gd name="connsiteX46-417" fmla="*/ 4687394 w 7869535"/>
                <a:gd name="connsiteY46-418" fmla="*/ 3112350 h 10090666"/>
                <a:gd name="connsiteX47-419" fmla="*/ 4206131 w 7869535"/>
                <a:gd name="connsiteY47-420" fmla="*/ 2101698 h 10090666"/>
                <a:gd name="connsiteX48-421" fmla="*/ 2954847 w 7869535"/>
                <a:gd name="connsiteY48-422" fmla="*/ 2486708 h 10090666"/>
                <a:gd name="connsiteX49-423" fmla="*/ 3387984 w 7869535"/>
                <a:gd name="connsiteY49-424" fmla="*/ 3401108 h 10090666"/>
                <a:gd name="connsiteX50-425" fmla="*/ 3484236 w 7869535"/>
                <a:gd name="connsiteY50-426" fmla="*/ 3713929 h 10090666"/>
                <a:gd name="connsiteX51-427" fmla="*/ 1920131 w 7869535"/>
                <a:gd name="connsiteY51-428" fmla="*/ 4219256 h 10090666"/>
                <a:gd name="connsiteX52-429" fmla="*/ 1438868 w 7869535"/>
                <a:gd name="connsiteY52-430" fmla="*/ 3160477 h 10090666"/>
                <a:gd name="connsiteX53-431" fmla="*/ 0 w 7869535"/>
                <a:gd name="connsiteY53-432" fmla="*/ 0 h 10090666"/>
                <a:gd name="connsiteX0-433" fmla="*/ 0 w 7869535"/>
                <a:gd name="connsiteY0-434" fmla="*/ 0 h 10090666"/>
                <a:gd name="connsiteX1-435" fmla="*/ 2795155 w 7869535"/>
                <a:gd name="connsiteY1-436" fmla="*/ 166254 h 10090666"/>
                <a:gd name="connsiteX2-437" fmla="*/ 2878282 w 7869535"/>
                <a:gd name="connsiteY2-438" fmla="*/ 259772 h 10090666"/>
                <a:gd name="connsiteX3-439" fmla="*/ 3647209 w 7869535"/>
                <a:gd name="connsiteY3-440" fmla="*/ 1995054 h 10090666"/>
                <a:gd name="connsiteX4-441" fmla="*/ 3792682 w 7869535"/>
                <a:gd name="connsiteY4-442" fmla="*/ 1849581 h 10090666"/>
                <a:gd name="connsiteX5-443" fmla="*/ 4083628 w 7869535"/>
                <a:gd name="connsiteY5-444" fmla="*/ 1735281 h 10090666"/>
                <a:gd name="connsiteX6-445" fmla="*/ 4364182 w 7869535"/>
                <a:gd name="connsiteY6-446" fmla="*/ 1672936 h 10090666"/>
                <a:gd name="connsiteX7-447" fmla="*/ 4727864 w 7869535"/>
                <a:gd name="connsiteY7-448" fmla="*/ 1662545 h 10090666"/>
                <a:gd name="connsiteX8-449" fmla="*/ 4946073 w 7869535"/>
                <a:gd name="connsiteY8-450" fmla="*/ 1620981 h 10090666"/>
                <a:gd name="connsiteX9-451" fmla="*/ 5029200 w 7869535"/>
                <a:gd name="connsiteY9-452" fmla="*/ 1506681 h 10090666"/>
                <a:gd name="connsiteX10-453" fmla="*/ 5195455 w 7869535"/>
                <a:gd name="connsiteY10-454" fmla="*/ 1350818 h 10090666"/>
                <a:gd name="connsiteX11-455" fmla="*/ 5870864 w 7869535"/>
                <a:gd name="connsiteY11-456" fmla="*/ 1257300 h 10090666"/>
                <a:gd name="connsiteX12-457" fmla="*/ 5881255 w 7869535"/>
                <a:gd name="connsiteY12-458" fmla="*/ 1143000 h 10090666"/>
                <a:gd name="connsiteX13-459" fmla="*/ 6338455 w 7869535"/>
                <a:gd name="connsiteY13-460" fmla="*/ 1194954 h 10090666"/>
                <a:gd name="connsiteX14-461" fmla="*/ 6670964 w 7869535"/>
                <a:gd name="connsiteY14-462" fmla="*/ 1080654 h 10090666"/>
                <a:gd name="connsiteX15-463" fmla="*/ 6909955 w 7869535"/>
                <a:gd name="connsiteY15-464" fmla="*/ 1018309 h 10090666"/>
                <a:gd name="connsiteX16-465" fmla="*/ 7096991 w 7869535"/>
                <a:gd name="connsiteY16-466" fmla="*/ 987136 h 10090666"/>
                <a:gd name="connsiteX17-467" fmla="*/ 7107382 w 7869535"/>
                <a:gd name="connsiteY17-468" fmla="*/ 1309254 h 10090666"/>
                <a:gd name="connsiteX18-469" fmla="*/ 7263246 w 7869535"/>
                <a:gd name="connsiteY18-470" fmla="*/ 1278081 h 10090666"/>
                <a:gd name="connsiteX19-471" fmla="*/ 7689273 w 7869535"/>
                <a:gd name="connsiteY19-472" fmla="*/ 2576945 h 10090666"/>
                <a:gd name="connsiteX20-473" fmla="*/ 6546273 w 7869535"/>
                <a:gd name="connsiteY20-474" fmla="*/ 2909454 h 10090666"/>
                <a:gd name="connsiteX21-475" fmla="*/ 6754702 w 7869535"/>
                <a:gd name="connsiteY21-476" fmla="*/ 3592198 h 10090666"/>
                <a:gd name="connsiteX22-477" fmla="*/ 7252288 w 7869535"/>
                <a:gd name="connsiteY22-478" fmla="*/ 3443019 h 10090666"/>
                <a:gd name="connsiteX23-479" fmla="*/ 7810185 w 7869535"/>
                <a:gd name="connsiteY23-480" fmla="*/ 5529890 h 10090666"/>
                <a:gd name="connsiteX24-481" fmla="*/ 7869535 w 7869535"/>
                <a:gd name="connsiteY24-482" fmla="*/ 5812276 h 10090666"/>
                <a:gd name="connsiteX25-483" fmla="*/ 6804952 w 7869535"/>
                <a:gd name="connsiteY25-484" fmla="*/ 5831487 h 10090666"/>
                <a:gd name="connsiteX26-485" fmla="*/ 7842238 w 7869535"/>
                <a:gd name="connsiteY26-486" fmla="*/ 6143549 h 10090666"/>
                <a:gd name="connsiteX27-487" fmla="*/ 6949331 w 7869535"/>
                <a:gd name="connsiteY27-488" fmla="*/ 6288687 h 10090666"/>
                <a:gd name="connsiteX28-489" fmla="*/ 7238089 w 7869535"/>
                <a:gd name="connsiteY28-490" fmla="*/ 6192434 h 10090666"/>
                <a:gd name="connsiteX29-491" fmla="*/ 7406531 w 7869535"/>
                <a:gd name="connsiteY29-492" fmla="*/ 6625571 h 10090666"/>
                <a:gd name="connsiteX30-493" fmla="*/ 5625857 w 7869535"/>
                <a:gd name="connsiteY30-494" fmla="*/ 7251213 h 10090666"/>
                <a:gd name="connsiteX31-495" fmla="*/ 6395878 w 7869535"/>
                <a:gd name="connsiteY31-496" fmla="*/ 9537213 h 10090666"/>
                <a:gd name="connsiteX32-497" fmla="*/ 6227436 w 7869535"/>
                <a:gd name="connsiteY32-498" fmla="*/ 9657529 h 10090666"/>
                <a:gd name="connsiteX33-499" fmla="*/ 5914615 w 7869535"/>
                <a:gd name="connsiteY33-500" fmla="*/ 9633466 h 10090666"/>
                <a:gd name="connsiteX34-501" fmla="*/ 4807710 w 7869535"/>
                <a:gd name="connsiteY34-502" fmla="*/ 9850034 h 10090666"/>
                <a:gd name="connsiteX35-503" fmla="*/ 4206131 w 7869535"/>
                <a:gd name="connsiteY35-504" fmla="*/ 10090666 h 10090666"/>
                <a:gd name="connsiteX36-505" fmla="*/ 3797057 w 7869535"/>
                <a:gd name="connsiteY36-506" fmla="*/ 9970350 h 10090666"/>
                <a:gd name="connsiteX37-507" fmla="*/ 4037689 w 7869535"/>
                <a:gd name="connsiteY37-508" fmla="*/ 9489087 h 10090666"/>
                <a:gd name="connsiteX38-509" fmla="*/ 4158005 w 7869535"/>
                <a:gd name="connsiteY38-510" fmla="*/ 8743129 h 10090666"/>
                <a:gd name="connsiteX39-511" fmla="*/ 4278320 w 7869535"/>
                <a:gd name="connsiteY39-512" fmla="*/ 6336813 h 10090666"/>
                <a:gd name="connsiteX40-513" fmla="*/ 5264910 w 7869535"/>
                <a:gd name="connsiteY40-514" fmla="*/ 6120245 h 10090666"/>
                <a:gd name="connsiteX41-515" fmla="*/ 5914615 w 7869535"/>
                <a:gd name="connsiteY41-516" fmla="*/ 5855550 h 10090666"/>
                <a:gd name="connsiteX42-517" fmla="*/ 6083057 w 7869535"/>
                <a:gd name="connsiteY42-518" fmla="*/ 5518666 h 10090666"/>
                <a:gd name="connsiteX43-519" fmla="*/ 6131184 w 7869535"/>
                <a:gd name="connsiteY43-520" fmla="*/ 5374287 h 10090666"/>
                <a:gd name="connsiteX44-521" fmla="*/ 6034931 w 7869535"/>
                <a:gd name="connsiteY44-522" fmla="*/ 3064224 h 10090666"/>
                <a:gd name="connsiteX45-523" fmla="*/ 5938678 w 7869535"/>
                <a:gd name="connsiteY45-524" fmla="*/ 2727340 h 10090666"/>
                <a:gd name="connsiteX46-525" fmla="*/ 4687394 w 7869535"/>
                <a:gd name="connsiteY46-526" fmla="*/ 3112350 h 10090666"/>
                <a:gd name="connsiteX47-527" fmla="*/ 4206131 w 7869535"/>
                <a:gd name="connsiteY47-528" fmla="*/ 2101698 h 10090666"/>
                <a:gd name="connsiteX48-529" fmla="*/ 2954847 w 7869535"/>
                <a:gd name="connsiteY48-530" fmla="*/ 2486708 h 10090666"/>
                <a:gd name="connsiteX49-531" fmla="*/ 3387984 w 7869535"/>
                <a:gd name="connsiteY49-532" fmla="*/ 3401108 h 10090666"/>
                <a:gd name="connsiteX50-533" fmla="*/ 3484236 w 7869535"/>
                <a:gd name="connsiteY50-534" fmla="*/ 3713929 h 10090666"/>
                <a:gd name="connsiteX51-535" fmla="*/ 1920131 w 7869535"/>
                <a:gd name="connsiteY51-536" fmla="*/ 4219256 h 10090666"/>
                <a:gd name="connsiteX52-537" fmla="*/ 1438868 w 7869535"/>
                <a:gd name="connsiteY52-538" fmla="*/ 3160477 h 10090666"/>
                <a:gd name="connsiteX53-539" fmla="*/ 0 w 7869535"/>
                <a:gd name="connsiteY53-540" fmla="*/ 0 h 10090666"/>
                <a:gd name="connsiteX0-541" fmla="*/ 0 w 8022760"/>
                <a:gd name="connsiteY0-542" fmla="*/ 0 h 10090666"/>
                <a:gd name="connsiteX1-543" fmla="*/ 2795155 w 8022760"/>
                <a:gd name="connsiteY1-544" fmla="*/ 166254 h 10090666"/>
                <a:gd name="connsiteX2-545" fmla="*/ 2878282 w 8022760"/>
                <a:gd name="connsiteY2-546" fmla="*/ 259772 h 10090666"/>
                <a:gd name="connsiteX3-547" fmla="*/ 3647209 w 8022760"/>
                <a:gd name="connsiteY3-548" fmla="*/ 1995054 h 10090666"/>
                <a:gd name="connsiteX4-549" fmla="*/ 3792682 w 8022760"/>
                <a:gd name="connsiteY4-550" fmla="*/ 1849581 h 10090666"/>
                <a:gd name="connsiteX5-551" fmla="*/ 4083628 w 8022760"/>
                <a:gd name="connsiteY5-552" fmla="*/ 1735281 h 10090666"/>
                <a:gd name="connsiteX6-553" fmla="*/ 4364182 w 8022760"/>
                <a:gd name="connsiteY6-554" fmla="*/ 1672936 h 10090666"/>
                <a:gd name="connsiteX7-555" fmla="*/ 4727864 w 8022760"/>
                <a:gd name="connsiteY7-556" fmla="*/ 1662545 h 10090666"/>
                <a:gd name="connsiteX8-557" fmla="*/ 4946073 w 8022760"/>
                <a:gd name="connsiteY8-558" fmla="*/ 1620981 h 10090666"/>
                <a:gd name="connsiteX9-559" fmla="*/ 5029200 w 8022760"/>
                <a:gd name="connsiteY9-560" fmla="*/ 1506681 h 10090666"/>
                <a:gd name="connsiteX10-561" fmla="*/ 5195455 w 8022760"/>
                <a:gd name="connsiteY10-562" fmla="*/ 1350818 h 10090666"/>
                <a:gd name="connsiteX11-563" fmla="*/ 5870864 w 8022760"/>
                <a:gd name="connsiteY11-564" fmla="*/ 1257300 h 10090666"/>
                <a:gd name="connsiteX12-565" fmla="*/ 5881255 w 8022760"/>
                <a:gd name="connsiteY12-566" fmla="*/ 1143000 h 10090666"/>
                <a:gd name="connsiteX13-567" fmla="*/ 6338455 w 8022760"/>
                <a:gd name="connsiteY13-568" fmla="*/ 1194954 h 10090666"/>
                <a:gd name="connsiteX14-569" fmla="*/ 6670964 w 8022760"/>
                <a:gd name="connsiteY14-570" fmla="*/ 1080654 h 10090666"/>
                <a:gd name="connsiteX15-571" fmla="*/ 6909955 w 8022760"/>
                <a:gd name="connsiteY15-572" fmla="*/ 1018309 h 10090666"/>
                <a:gd name="connsiteX16-573" fmla="*/ 7096991 w 8022760"/>
                <a:gd name="connsiteY16-574" fmla="*/ 987136 h 10090666"/>
                <a:gd name="connsiteX17-575" fmla="*/ 7107382 w 8022760"/>
                <a:gd name="connsiteY17-576" fmla="*/ 1309254 h 10090666"/>
                <a:gd name="connsiteX18-577" fmla="*/ 7263246 w 8022760"/>
                <a:gd name="connsiteY18-578" fmla="*/ 1278081 h 10090666"/>
                <a:gd name="connsiteX19-579" fmla="*/ 7689273 w 8022760"/>
                <a:gd name="connsiteY19-580" fmla="*/ 2576945 h 10090666"/>
                <a:gd name="connsiteX20-581" fmla="*/ 6546273 w 8022760"/>
                <a:gd name="connsiteY20-582" fmla="*/ 2909454 h 10090666"/>
                <a:gd name="connsiteX21-583" fmla="*/ 6754702 w 8022760"/>
                <a:gd name="connsiteY21-584" fmla="*/ 3592198 h 10090666"/>
                <a:gd name="connsiteX22-585" fmla="*/ 7252288 w 8022760"/>
                <a:gd name="connsiteY22-586" fmla="*/ 3443019 h 10090666"/>
                <a:gd name="connsiteX23-587" fmla="*/ 7810185 w 8022760"/>
                <a:gd name="connsiteY23-588" fmla="*/ 5529890 h 10090666"/>
                <a:gd name="connsiteX24-589" fmla="*/ 7869535 w 8022760"/>
                <a:gd name="connsiteY24-590" fmla="*/ 5812276 h 10090666"/>
                <a:gd name="connsiteX25-591" fmla="*/ 8022760 w 8022760"/>
                <a:gd name="connsiteY25-592" fmla="*/ 6126714 h 10090666"/>
                <a:gd name="connsiteX26-593" fmla="*/ 7842238 w 8022760"/>
                <a:gd name="connsiteY26-594" fmla="*/ 6143549 h 10090666"/>
                <a:gd name="connsiteX27-595" fmla="*/ 6949331 w 8022760"/>
                <a:gd name="connsiteY27-596" fmla="*/ 6288687 h 10090666"/>
                <a:gd name="connsiteX28-597" fmla="*/ 7238089 w 8022760"/>
                <a:gd name="connsiteY28-598" fmla="*/ 6192434 h 10090666"/>
                <a:gd name="connsiteX29-599" fmla="*/ 7406531 w 8022760"/>
                <a:gd name="connsiteY29-600" fmla="*/ 6625571 h 10090666"/>
                <a:gd name="connsiteX30-601" fmla="*/ 5625857 w 8022760"/>
                <a:gd name="connsiteY30-602" fmla="*/ 7251213 h 10090666"/>
                <a:gd name="connsiteX31-603" fmla="*/ 6395878 w 8022760"/>
                <a:gd name="connsiteY31-604" fmla="*/ 9537213 h 10090666"/>
                <a:gd name="connsiteX32-605" fmla="*/ 6227436 w 8022760"/>
                <a:gd name="connsiteY32-606" fmla="*/ 9657529 h 10090666"/>
                <a:gd name="connsiteX33-607" fmla="*/ 5914615 w 8022760"/>
                <a:gd name="connsiteY33-608" fmla="*/ 9633466 h 10090666"/>
                <a:gd name="connsiteX34-609" fmla="*/ 4807710 w 8022760"/>
                <a:gd name="connsiteY34-610" fmla="*/ 9850034 h 10090666"/>
                <a:gd name="connsiteX35-611" fmla="*/ 4206131 w 8022760"/>
                <a:gd name="connsiteY35-612" fmla="*/ 10090666 h 10090666"/>
                <a:gd name="connsiteX36-613" fmla="*/ 3797057 w 8022760"/>
                <a:gd name="connsiteY36-614" fmla="*/ 9970350 h 10090666"/>
                <a:gd name="connsiteX37-615" fmla="*/ 4037689 w 8022760"/>
                <a:gd name="connsiteY37-616" fmla="*/ 9489087 h 10090666"/>
                <a:gd name="connsiteX38-617" fmla="*/ 4158005 w 8022760"/>
                <a:gd name="connsiteY38-618" fmla="*/ 8743129 h 10090666"/>
                <a:gd name="connsiteX39-619" fmla="*/ 4278320 w 8022760"/>
                <a:gd name="connsiteY39-620" fmla="*/ 6336813 h 10090666"/>
                <a:gd name="connsiteX40-621" fmla="*/ 5264910 w 8022760"/>
                <a:gd name="connsiteY40-622" fmla="*/ 6120245 h 10090666"/>
                <a:gd name="connsiteX41-623" fmla="*/ 5914615 w 8022760"/>
                <a:gd name="connsiteY41-624" fmla="*/ 5855550 h 10090666"/>
                <a:gd name="connsiteX42-625" fmla="*/ 6083057 w 8022760"/>
                <a:gd name="connsiteY42-626" fmla="*/ 5518666 h 10090666"/>
                <a:gd name="connsiteX43-627" fmla="*/ 6131184 w 8022760"/>
                <a:gd name="connsiteY43-628" fmla="*/ 5374287 h 10090666"/>
                <a:gd name="connsiteX44-629" fmla="*/ 6034931 w 8022760"/>
                <a:gd name="connsiteY44-630" fmla="*/ 3064224 h 10090666"/>
                <a:gd name="connsiteX45-631" fmla="*/ 5938678 w 8022760"/>
                <a:gd name="connsiteY45-632" fmla="*/ 2727340 h 10090666"/>
                <a:gd name="connsiteX46-633" fmla="*/ 4687394 w 8022760"/>
                <a:gd name="connsiteY46-634" fmla="*/ 3112350 h 10090666"/>
                <a:gd name="connsiteX47-635" fmla="*/ 4206131 w 8022760"/>
                <a:gd name="connsiteY47-636" fmla="*/ 2101698 h 10090666"/>
                <a:gd name="connsiteX48-637" fmla="*/ 2954847 w 8022760"/>
                <a:gd name="connsiteY48-638" fmla="*/ 2486708 h 10090666"/>
                <a:gd name="connsiteX49-639" fmla="*/ 3387984 w 8022760"/>
                <a:gd name="connsiteY49-640" fmla="*/ 3401108 h 10090666"/>
                <a:gd name="connsiteX50-641" fmla="*/ 3484236 w 8022760"/>
                <a:gd name="connsiteY50-642" fmla="*/ 3713929 h 10090666"/>
                <a:gd name="connsiteX51-643" fmla="*/ 1920131 w 8022760"/>
                <a:gd name="connsiteY51-644" fmla="*/ 4219256 h 10090666"/>
                <a:gd name="connsiteX52-645" fmla="*/ 1438868 w 8022760"/>
                <a:gd name="connsiteY52-646" fmla="*/ 3160477 h 10090666"/>
                <a:gd name="connsiteX53-647" fmla="*/ 0 w 8022760"/>
                <a:gd name="connsiteY53-648" fmla="*/ 0 h 10090666"/>
                <a:gd name="connsiteX0-649" fmla="*/ 0 w 8068413"/>
                <a:gd name="connsiteY0-650" fmla="*/ 0 h 10090666"/>
                <a:gd name="connsiteX1-651" fmla="*/ 2795155 w 8068413"/>
                <a:gd name="connsiteY1-652" fmla="*/ 166254 h 10090666"/>
                <a:gd name="connsiteX2-653" fmla="*/ 2878282 w 8068413"/>
                <a:gd name="connsiteY2-654" fmla="*/ 259772 h 10090666"/>
                <a:gd name="connsiteX3-655" fmla="*/ 3647209 w 8068413"/>
                <a:gd name="connsiteY3-656" fmla="*/ 1995054 h 10090666"/>
                <a:gd name="connsiteX4-657" fmla="*/ 3792682 w 8068413"/>
                <a:gd name="connsiteY4-658" fmla="*/ 1849581 h 10090666"/>
                <a:gd name="connsiteX5-659" fmla="*/ 4083628 w 8068413"/>
                <a:gd name="connsiteY5-660" fmla="*/ 1735281 h 10090666"/>
                <a:gd name="connsiteX6-661" fmla="*/ 4364182 w 8068413"/>
                <a:gd name="connsiteY6-662" fmla="*/ 1672936 h 10090666"/>
                <a:gd name="connsiteX7-663" fmla="*/ 4727864 w 8068413"/>
                <a:gd name="connsiteY7-664" fmla="*/ 1662545 h 10090666"/>
                <a:gd name="connsiteX8-665" fmla="*/ 4946073 w 8068413"/>
                <a:gd name="connsiteY8-666" fmla="*/ 1620981 h 10090666"/>
                <a:gd name="connsiteX9-667" fmla="*/ 5029200 w 8068413"/>
                <a:gd name="connsiteY9-668" fmla="*/ 1506681 h 10090666"/>
                <a:gd name="connsiteX10-669" fmla="*/ 5195455 w 8068413"/>
                <a:gd name="connsiteY10-670" fmla="*/ 1350818 h 10090666"/>
                <a:gd name="connsiteX11-671" fmla="*/ 5870864 w 8068413"/>
                <a:gd name="connsiteY11-672" fmla="*/ 1257300 h 10090666"/>
                <a:gd name="connsiteX12-673" fmla="*/ 5881255 w 8068413"/>
                <a:gd name="connsiteY12-674" fmla="*/ 1143000 h 10090666"/>
                <a:gd name="connsiteX13-675" fmla="*/ 6338455 w 8068413"/>
                <a:gd name="connsiteY13-676" fmla="*/ 1194954 h 10090666"/>
                <a:gd name="connsiteX14-677" fmla="*/ 6670964 w 8068413"/>
                <a:gd name="connsiteY14-678" fmla="*/ 1080654 h 10090666"/>
                <a:gd name="connsiteX15-679" fmla="*/ 6909955 w 8068413"/>
                <a:gd name="connsiteY15-680" fmla="*/ 1018309 h 10090666"/>
                <a:gd name="connsiteX16-681" fmla="*/ 7096991 w 8068413"/>
                <a:gd name="connsiteY16-682" fmla="*/ 987136 h 10090666"/>
                <a:gd name="connsiteX17-683" fmla="*/ 7107382 w 8068413"/>
                <a:gd name="connsiteY17-684" fmla="*/ 1309254 h 10090666"/>
                <a:gd name="connsiteX18-685" fmla="*/ 7263246 w 8068413"/>
                <a:gd name="connsiteY18-686" fmla="*/ 1278081 h 10090666"/>
                <a:gd name="connsiteX19-687" fmla="*/ 7689273 w 8068413"/>
                <a:gd name="connsiteY19-688" fmla="*/ 2576945 h 10090666"/>
                <a:gd name="connsiteX20-689" fmla="*/ 6546273 w 8068413"/>
                <a:gd name="connsiteY20-690" fmla="*/ 2909454 h 10090666"/>
                <a:gd name="connsiteX21-691" fmla="*/ 6754702 w 8068413"/>
                <a:gd name="connsiteY21-692" fmla="*/ 3592198 h 10090666"/>
                <a:gd name="connsiteX22-693" fmla="*/ 7252288 w 8068413"/>
                <a:gd name="connsiteY22-694" fmla="*/ 3443019 h 10090666"/>
                <a:gd name="connsiteX23-695" fmla="*/ 7810185 w 8068413"/>
                <a:gd name="connsiteY23-696" fmla="*/ 5529890 h 10090666"/>
                <a:gd name="connsiteX24-697" fmla="*/ 7869535 w 8068413"/>
                <a:gd name="connsiteY24-698" fmla="*/ 5812276 h 10090666"/>
                <a:gd name="connsiteX25-699" fmla="*/ 8022760 w 8068413"/>
                <a:gd name="connsiteY25-700" fmla="*/ 6126714 h 10090666"/>
                <a:gd name="connsiteX26-701" fmla="*/ 7842238 w 8068413"/>
                <a:gd name="connsiteY26-702" fmla="*/ 6143549 h 10090666"/>
                <a:gd name="connsiteX27-703" fmla="*/ 6949331 w 8068413"/>
                <a:gd name="connsiteY27-704" fmla="*/ 6288687 h 10090666"/>
                <a:gd name="connsiteX28-705" fmla="*/ 8068413 w 8068413"/>
                <a:gd name="connsiteY28-706" fmla="*/ 6376949 h 10090666"/>
                <a:gd name="connsiteX29-707" fmla="*/ 7406531 w 8068413"/>
                <a:gd name="connsiteY29-708" fmla="*/ 6625571 h 10090666"/>
                <a:gd name="connsiteX30-709" fmla="*/ 5625857 w 8068413"/>
                <a:gd name="connsiteY30-710" fmla="*/ 7251213 h 10090666"/>
                <a:gd name="connsiteX31-711" fmla="*/ 6395878 w 8068413"/>
                <a:gd name="connsiteY31-712" fmla="*/ 9537213 h 10090666"/>
                <a:gd name="connsiteX32-713" fmla="*/ 6227436 w 8068413"/>
                <a:gd name="connsiteY32-714" fmla="*/ 9657529 h 10090666"/>
                <a:gd name="connsiteX33-715" fmla="*/ 5914615 w 8068413"/>
                <a:gd name="connsiteY33-716" fmla="*/ 9633466 h 10090666"/>
                <a:gd name="connsiteX34-717" fmla="*/ 4807710 w 8068413"/>
                <a:gd name="connsiteY34-718" fmla="*/ 9850034 h 10090666"/>
                <a:gd name="connsiteX35-719" fmla="*/ 4206131 w 8068413"/>
                <a:gd name="connsiteY35-720" fmla="*/ 10090666 h 10090666"/>
                <a:gd name="connsiteX36-721" fmla="*/ 3797057 w 8068413"/>
                <a:gd name="connsiteY36-722" fmla="*/ 9970350 h 10090666"/>
                <a:gd name="connsiteX37-723" fmla="*/ 4037689 w 8068413"/>
                <a:gd name="connsiteY37-724" fmla="*/ 9489087 h 10090666"/>
                <a:gd name="connsiteX38-725" fmla="*/ 4158005 w 8068413"/>
                <a:gd name="connsiteY38-726" fmla="*/ 8743129 h 10090666"/>
                <a:gd name="connsiteX39-727" fmla="*/ 4278320 w 8068413"/>
                <a:gd name="connsiteY39-728" fmla="*/ 6336813 h 10090666"/>
                <a:gd name="connsiteX40-729" fmla="*/ 5264910 w 8068413"/>
                <a:gd name="connsiteY40-730" fmla="*/ 6120245 h 10090666"/>
                <a:gd name="connsiteX41-731" fmla="*/ 5914615 w 8068413"/>
                <a:gd name="connsiteY41-732" fmla="*/ 5855550 h 10090666"/>
                <a:gd name="connsiteX42-733" fmla="*/ 6083057 w 8068413"/>
                <a:gd name="connsiteY42-734" fmla="*/ 5518666 h 10090666"/>
                <a:gd name="connsiteX43-735" fmla="*/ 6131184 w 8068413"/>
                <a:gd name="connsiteY43-736" fmla="*/ 5374287 h 10090666"/>
                <a:gd name="connsiteX44-737" fmla="*/ 6034931 w 8068413"/>
                <a:gd name="connsiteY44-738" fmla="*/ 3064224 h 10090666"/>
                <a:gd name="connsiteX45-739" fmla="*/ 5938678 w 8068413"/>
                <a:gd name="connsiteY45-740" fmla="*/ 2727340 h 10090666"/>
                <a:gd name="connsiteX46-741" fmla="*/ 4687394 w 8068413"/>
                <a:gd name="connsiteY46-742" fmla="*/ 3112350 h 10090666"/>
                <a:gd name="connsiteX47-743" fmla="*/ 4206131 w 8068413"/>
                <a:gd name="connsiteY47-744" fmla="*/ 2101698 h 10090666"/>
                <a:gd name="connsiteX48-745" fmla="*/ 2954847 w 8068413"/>
                <a:gd name="connsiteY48-746" fmla="*/ 2486708 h 10090666"/>
                <a:gd name="connsiteX49-747" fmla="*/ 3387984 w 8068413"/>
                <a:gd name="connsiteY49-748" fmla="*/ 3401108 h 10090666"/>
                <a:gd name="connsiteX50-749" fmla="*/ 3484236 w 8068413"/>
                <a:gd name="connsiteY50-750" fmla="*/ 3713929 h 10090666"/>
                <a:gd name="connsiteX51-751" fmla="*/ 1920131 w 8068413"/>
                <a:gd name="connsiteY51-752" fmla="*/ 4219256 h 10090666"/>
                <a:gd name="connsiteX52-753" fmla="*/ 1438868 w 8068413"/>
                <a:gd name="connsiteY52-754" fmla="*/ 3160477 h 10090666"/>
                <a:gd name="connsiteX53-755" fmla="*/ 0 w 8068413"/>
                <a:gd name="connsiteY53-756" fmla="*/ 0 h 10090666"/>
                <a:gd name="connsiteX0-757" fmla="*/ 0 w 8111785"/>
                <a:gd name="connsiteY0-758" fmla="*/ 0 h 10090666"/>
                <a:gd name="connsiteX1-759" fmla="*/ 2795155 w 8111785"/>
                <a:gd name="connsiteY1-760" fmla="*/ 166254 h 10090666"/>
                <a:gd name="connsiteX2-761" fmla="*/ 2878282 w 8111785"/>
                <a:gd name="connsiteY2-762" fmla="*/ 259772 h 10090666"/>
                <a:gd name="connsiteX3-763" fmla="*/ 3647209 w 8111785"/>
                <a:gd name="connsiteY3-764" fmla="*/ 1995054 h 10090666"/>
                <a:gd name="connsiteX4-765" fmla="*/ 3792682 w 8111785"/>
                <a:gd name="connsiteY4-766" fmla="*/ 1849581 h 10090666"/>
                <a:gd name="connsiteX5-767" fmla="*/ 4083628 w 8111785"/>
                <a:gd name="connsiteY5-768" fmla="*/ 1735281 h 10090666"/>
                <a:gd name="connsiteX6-769" fmla="*/ 4364182 w 8111785"/>
                <a:gd name="connsiteY6-770" fmla="*/ 1672936 h 10090666"/>
                <a:gd name="connsiteX7-771" fmla="*/ 4727864 w 8111785"/>
                <a:gd name="connsiteY7-772" fmla="*/ 1662545 h 10090666"/>
                <a:gd name="connsiteX8-773" fmla="*/ 4946073 w 8111785"/>
                <a:gd name="connsiteY8-774" fmla="*/ 1620981 h 10090666"/>
                <a:gd name="connsiteX9-775" fmla="*/ 5029200 w 8111785"/>
                <a:gd name="connsiteY9-776" fmla="*/ 1506681 h 10090666"/>
                <a:gd name="connsiteX10-777" fmla="*/ 5195455 w 8111785"/>
                <a:gd name="connsiteY10-778" fmla="*/ 1350818 h 10090666"/>
                <a:gd name="connsiteX11-779" fmla="*/ 5870864 w 8111785"/>
                <a:gd name="connsiteY11-780" fmla="*/ 1257300 h 10090666"/>
                <a:gd name="connsiteX12-781" fmla="*/ 5881255 w 8111785"/>
                <a:gd name="connsiteY12-782" fmla="*/ 1143000 h 10090666"/>
                <a:gd name="connsiteX13-783" fmla="*/ 6338455 w 8111785"/>
                <a:gd name="connsiteY13-784" fmla="*/ 1194954 h 10090666"/>
                <a:gd name="connsiteX14-785" fmla="*/ 6670964 w 8111785"/>
                <a:gd name="connsiteY14-786" fmla="*/ 1080654 h 10090666"/>
                <a:gd name="connsiteX15-787" fmla="*/ 6909955 w 8111785"/>
                <a:gd name="connsiteY15-788" fmla="*/ 1018309 h 10090666"/>
                <a:gd name="connsiteX16-789" fmla="*/ 7096991 w 8111785"/>
                <a:gd name="connsiteY16-790" fmla="*/ 987136 h 10090666"/>
                <a:gd name="connsiteX17-791" fmla="*/ 7107382 w 8111785"/>
                <a:gd name="connsiteY17-792" fmla="*/ 1309254 h 10090666"/>
                <a:gd name="connsiteX18-793" fmla="*/ 7263246 w 8111785"/>
                <a:gd name="connsiteY18-794" fmla="*/ 1278081 h 10090666"/>
                <a:gd name="connsiteX19-795" fmla="*/ 7689273 w 8111785"/>
                <a:gd name="connsiteY19-796" fmla="*/ 2576945 h 10090666"/>
                <a:gd name="connsiteX20-797" fmla="*/ 6546273 w 8111785"/>
                <a:gd name="connsiteY20-798" fmla="*/ 2909454 h 10090666"/>
                <a:gd name="connsiteX21-799" fmla="*/ 6754702 w 8111785"/>
                <a:gd name="connsiteY21-800" fmla="*/ 3592198 h 10090666"/>
                <a:gd name="connsiteX22-801" fmla="*/ 7252288 w 8111785"/>
                <a:gd name="connsiteY22-802" fmla="*/ 3443019 h 10090666"/>
                <a:gd name="connsiteX23-803" fmla="*/ 7810185 w 8111785"/>
                <a:gd name="connsiteY23-804" fmla="*/ 5529890 h 10090666"/>
                <a:gd name="connsiteX24-805" fmla="*/ 7869535 w 8111785"/>
                <a:gd name="connsiteY24-806" fmla="*/ 5812276 h 10090666"/>
                <a:gd name="connsiteX25-807" fmla="*/ 8022760 w 8111785"/>
                <a:gd name="connsiteY25-808" fmla="*/ 6126714 h 10090666"/>
                <a:gd name="connsiteX26-809" fmla="*/ 7842238 w 8111785"/>
                <a:gd name="connsiteY26-810" fmla="*/ 6143549 h 10090666"/>
                <a:gd name="connsiteX27-811" fmla="*/ 8111785 w 8111785"/>
                <a:gd name="connsiteY27-812" fmla="*/ 6251785 h 10090666"/>
                <a:gd name="connsiteX28-813" fmla="*/ 8068413 w 8111785"/>
                <a:gd name="connsiteY28-814" fmla="*/ 6376949 h 10090666"/>
                <a:gd name="connsiteX29-815" fmla="*/ 7406531 w 8111785"/>
                <a:gd name="connsiteY29-816" fmla="*/ 6625571 h 10090666"/>
                <a:gd name="connsiteX30-817" fmla="*/ 5625857 w 8111785"/>
                <a:gd name="connsiteY30-818" fmla="*/ 7251213 h 10090666"/>
                <a:gd name="connsiteX31-819" fmla="*/ 6395878 w 8111785"/>
                <a:gd name="connsiteY31-820" fmla="*/ 9537213 h 10090666"/>
                <a:gd name="connsiteX32-821" fmla="*/ 6227436 w 8111785"/>
                <a:gd name="connsiteY32-822" fmla="*/ 9657529 h 10090666"/>
                <a:gd name="connsiteX33-823" fmla="*/ 5914615 w 8111785"/>
                <a:gd name="connsiteY33-824" fmla="*/ 9633466 h 10090666"/>
                <a:gd name="connsiteX34-825" fmla="*/ 4807710 w 8111785"/>
                <a:gd name="connsiteY34-826" fmla="*/ 9850034 h 10090666"/>
                <a:gd name="connsiteX35-827" fmla="*/ 4206131 w 8111785"/>
                <a:gd name="connsiteY35-828" fmla="*/ 10090666 h 10090666"/>
                <a:gd name="connsiteX36-829" fmla="*/ 3797057 w 8111785"/>
                <a:gd name="connsiteY36-830" fmla="*/ 9970350 h 10090666"/>
                <a:gd name="connsiteX37-831" fmla="*/ 4037689 w 8111785"/>
                <a:gd name="connsiteY37-832" fmla="*/ 9489087 h 10090666"/>
                <a:gd name="connsiteX38-833" fmla="*/ 4158005 w 8111785"/>
                <a:gd name="connsiteY38-834" fmla="*/ 8743129 h 10090666"/>
                <a:gd name="connsiteX39-835" fmla="*/ 4278320 w 8111785"/>
                <a:gd name="connsiteY39-836" fmla="*/ 6336813 h 10090666"/>
                <a:gd name="connsiteX40-837" fmla="*/ 5264910 w 8111785"/>
                <a:gd name="connsiteY40-838" fmla="*/ 6120245 h 10090666"/>
                <a:gd name="connsiteX41-839" fmla="*/ 5914615 w 8111785"/>
                <a:gd name="connsiteY41-840" fmla="*/ 5855550 h 10090666"/>
                <a:gd name="connsiteX42-841" fmla="*/ 6083057 w 8111785"/>
                <a:gd name="connsiteY42-842" fmla="*/ 5518666 h 10090666"/>
                <a:gd name="connsiteX43-843" fmla="*/ 6131184 w 8111785"/>
                <a:gd name="connsiteY43-844" fmla="*/ 5374287 h 10090666"/>
                <a:gd name="connsiteX44-845" fmla="*/ 6034931 w 8111785"/>
                <a:gd name="connsiteY44-846" fmla="*/ 3064224 h 10090666"/>
                <a:gd name="connsiteX45-847" fmla="*/ 5938678 w 8111785"/>
                <a:gd name="connsiteY45-848" fmla="*/ 2727340 h 10090666"/>
                <a:gd name="connsiteX46-849" fmla="*/ 4687394 w 8111785"/>
                <a:gd name="connsiteY46-850" fmla="*/ 3112350 h 10090666"/>
                <a:gd name="connsiteX47-851" fmla="*/ 4206131 w 8111785"/>
                <a:gd name="connsiteY47-852" fmla="*/ 2101698 h 10090666"/>
                <a:gd name="connsiteX48-853" fmla="*/ 2954847 w 8111785"/>
                <a:gd name="connsiteY48-854" fmla="*/ 2486708 h 10090666"/>
                <a:gd name="connsiteX49-855" fmla="*/ 3387984 w 8111785"/>
                <a:gd name="connsiteY49-856" fmla="*/ 3401108 h 10090666"/>
                <a:gd name="connsiteX50-857" fmla="*/ 3484236 w 8111785"/>
                <a:gd name="connsiteY50-858" fmla="*/ 3713929 h 10090666"/>
                <a:gd name="connsiteX51-859" fmla="*/ 1920131 w 8111785"/>
                <a:gd name="connsiteY51-860" fmla="*/ 4219256 h 10090666"/>
                <a:gd name="connsiteX52-861" fmla="*/ 1438868 w 8111785"/>
                <a:gd name="connsiteY52-862" fmla="*/ 3160477 h 10090666"/>
                <a:gd name="connsiteX53-863" fmla="*/ 0 w 8111785"/>
                <a:gd name="connsiteY53-864" fmla="*/ 0 h 10090666"/>
                <a:gd name="connsiteX0-865" fmla="*/ 0 w 8111785"/>
                <a:gd name="connsiteY0-866" fmla="*/ 0 h 10090666"/>
                <a:gd name="connsiteX1-867" fmla="*/ 2795155 w 8111785"/>
                <a:gd name="connsiteY1-868" fmla="*/ 166254 h 10090666"/>
                <a:gd name="connsiteX2-869" fmla="*/ 2878282 w 8111785"/>
                <a:gd name="connsiteY2-870" fmla="*/ 259772 h 10090666"/>
                <a:gd name="connsiteX3-871" fmla="*/ 3647209 w 8111785"/>
                <a:gd name="connsiteY3-872" fmla="*/ 1995054 h 10090666"/>
                <a:gd name="connsiteX4-873" fmla="*/ 3792682 w 8111785"/>
                <a:gd name="connsiteY4-874" fmla="*/ 1849581 h 10090666"/>
                <a:gd name="connsiteX5-875" fmla="*/ 4083628 w 8111785"/>
                <a:gd name="connsiteY5-876" fmla="*/ 1735281 h 10090666"/>
                <a:gd name="connsiteX6-877" fmla="*/ 4364182 w 8111785"/>
                <a:gd name="connsiteY6-878" fmla="*/ 1672936 h 10090666"/>
                <a:gd name="connsiteX7-879" fmla="*/ 4727864 w 8111785"/>
                <a:gd name="connsiteY7-880" fmla="*/ 1662545 h 10090666"/>
                <a:gd name="connsiteX8-881" fmla="*/ 4946073 w 8111785"/>
                <a:gd name="connsiteY8-882" fmla="*/ 1620981 h 10090666"/>
                <a:gd name="connsiteX9-883" fmla="*/ 5029200 w 8111785"/>
                <a:gd name="connsiteY9-884" fmla="*/ 1506681 h 10090666"/>
                <a:gd name="connsiteX10-885" fmla="*/ 5195455 w 8111785"/>
                <a:gd name="connsiteY10-886" fmla="*/ 1350818 h 10090666"/>
                <a:gd name="connsiteX11-887" fmla="*/ 5870864 w 8111785"/>
                <a:gd name="connsiteY11-888" fmla="*/ 1257300 h 10090666"/>
                <a:gd name="connsiteX12-889" fmla="*/ 5881255 w 8111785"/>
                <a:gd name="connsiteY12-890" fmla="*/ 1143000 h 10090666"/>
                <a:gd name="connsiteX13-891" fmla="*/ 6338455 w 8111785"/>
                <a:gd name="connsiteY13-892" fmla="*/ 1194954 h 10090666"/>
                <a:gd name="connsiteX14-893" fmla="*/ 6670964 w 8111785"/>
                <a:gd name="connsiteY14-894" fmla="*/ 1080654 h 10090666"/>
                <a:gd name="connsiteX15-895" fmla="*/ 6909955 w 8111785"/>
                <a:gd name="connsiteY15-896" fmla="*/ 1018309 h 10090666"/>
                <a:gd name="connsiteX16-897" fmla="*/ 7096991 w 8111785"/>
                <a:gd name="connsiteY16-898" fmla="*/ 987136 h 10090666"/>
                <a:gd name="connsiteX17-899" fmla="*/ 7107382 w 8111785"/>
                <a:gd name="connsiteY17-900" fmla="*/ 1309254 h 10090666"/>
                <a:gd name="connsiteX18-901" fmla="*/ 7263246 w 8111785"/>
                <a:gd name="connsiteY18-902" fmla="*/ 1278081 h 10090666"/>
                <a:gd name="connsiteX19-903" fmla="*/ 7689273 w 8111785"/>
                <a:gd name="connsiteY19-904" fmla="*/ 2576945 h 10090666"/>
                <a:gd name="connsiteX20-905" fmla="*/ 6546273 w 8111785"/>
                <a:gd name="connsiteY20-906" fmla="*/ 2909454 h 10090666"/>
                <a:gd name="connsiteX21-907" fmla="*/ 6754702 w 8111785"/>
                <a:gd name="connsiteY21-908" fmla="*/ 3592198 h 10090666"/>
                <a:gd name="connsiteX22-909" fmla="*/ 7085227 w 8111785"/>
                <a:gd name="connsiteY22-910" fmla="*/ 3443019 h 10090666"/>
                <a:gd name="connsiteX23-911" fmla="*/ 7810185 w 8111785"/>
                <a:gd name="connsiteY23-912" fmla="*/ 5529890 h 10090666"/>
                <a:gd name="connsiteX24-913" fmla="*/ 7869535 w 8111785"/>
                <a:gd name="connsiteY24-914" fmla="*/ 5812276 h 10090666"/>
                <a:gd name="connsiteX25-915" fmla="*/ 8022760 w 8111785"/>
                <a:gd name="connsiteY25-916" fmla="*/ 6126714 h 10090666"/>
                <a:gd name="connsiteX26-917" fmla="*/ 7842238 w 8111785"/>
                <a:gd name="connsiteY26-918" fmla="*/ 6143549 h 10090666"/>
                <a:gd name="connsiteX27-919" fmla="*/ 8111785 w 8111785"/>
                <a:gd name="connsiteY27-920" fmla="*/ 6251785 h 10090666"/>
                <a:gd name="connsiteX28-921" fmla="*/ 8068413 w 8111785"/>
                <a:gd name="connsiteY28-922" fmla="*/ 6376949 h 10090666"/>
                <a:gd name="connsiteX29-923" fmla="*/ 7406531 w 8111785"/>
                <a:gd name="connsiteY29-924" fmla="*/ 6625571 h 10090666"/>
                <a:gd name="connsiteX30-925" fmla="*/ 5625857 w 8111785"/>
                <a:gd name="connsiteY30-926" fmla="*/ 7251213 h 10090666"/>
                <a:gd name="connsiteX31-927" fmla="*/ 6395878 w 8111785"/>
                <a:gd name="connsiteY31-928" fmla="*/ 9537213 h 10090666"/>
                <a:gd name="connsiteX32-929" fmla="*/ 6227436 w 8111785"/>
                <a:gd name="connsiteY32-930" fmla="*/ 9657529 h 10090666"/>
                <a:gd name="connsiteX33-931" fmla="*/ 5914615 w 8111785"/>
                <a:gd name="connsiteY33-932" fmla="*/ 9633466 h 10090666"/>
                <a:gd name="connsiteX34-933" fmla="*/ 4807710 w 8111785"/>
                <a:gd name="connsiteY34-934" fmla="*/ 9850034 h 10090666"/>
                <a:gd name="connsiteX35-935" fmla="*/ 4206131 w 8111785"/>
                <a:gd name="connsiteY35-936" fmla="*/ 10090666 h 10090666"/>
                <a:gd name="connsiteX36-937" fmla="*/ 3797057 w 8111785"/>
                <a:gd name="connsiteY36-938" fmla="*/ 9970350 h 10090666"/>
                <a:gd name="connsiteX37-939" fmla="*/ 4037689 w 8111785"/>
                <a:gd name="connsiteY37-940" fmla="*/ 9489087 h 10090666"/>
                <a:gd name="connsiteX38-941" fmla="*/ 4158005 w 8111785"/>
                <a:gd name="connsiteY38-942" fmla="*/ 8743129 h 10090666"/>
                <a:gd name="connsiteX39-943" fmla="*/ 4278320 w 8111785"/>
                <a:gd name="connsiteY39-944" fmla="*/ 6336813 h 10090666"/>
                <a:gd name="connsiteX40-945" fmla="*/ 5264910 w 8111785"/>
                <a:gd name="connsiteY40-946" fmla="*/ 6120245 h 10090666"/>
                <a:gd name="connsiteX41-947" fmla="*/ 5914615 w 8111785"/>
                <a:gd name="connsiteY41-948" fmla="*/ 5855550 h 10090666"/>
                <a:gd name="connsiteX42-949" fmla="*/ 6083057 w 8111785"/>
                <a:gd name="connsiteY42-950" fmla="*/ 5518666 h 10090666"/>
                <a:gd name="connsiteX43-951" fmla="*/ 6131184 w 8111785"/>
                <a:gd name="connsiteY43-952" fmla="*/ 5374287 h 10090666"/>
                <a:gd name="connsiteX44-953" fmla="*/ 6034931 w 8111785"/>
                <a:gd name="connsiteY44-954" fmla="*/ 3064224 h 10090666"/>
                <a:gd name="connsiteX45-955" fmla="*/ 5938678 w 8111785"/>
                <a:gd name="connsiteY45-956" fmla="*/ 2727340 h 10090666"/>
                <a:gd name="connsiteX46-957" fmla="*/ 4687394 w 8111785"/>
                <a:gd name="connsiteY46-958" fmla="*/ 3112350 h 10090666"/>
                <a:gd name="connsiteX47-959" fmla="*/ 4206131 w 8111785"/>
                <a:gd name="connsiteY47-960" fmla="*/ 2101698 h 10090666"/>
                <a:gd name="connsiteX48-961" fmla="*/ 2954847 w 8111785"/>
                <a:gd name="connsiteY48-962" fmla="*/ 2486708 h 10090666"/>
                <a:gd name="connsiteX49-963" fmla="*/ 3387984 w 8111785"/>
                <a:gd name="connsiteY49-964" fmla="*/ 3401108 h 10090666"/>
                <a:gd name="connsiteX50-965" fmla="*/ 3484236 w 8111785"/>
                <a:gd name="connsiteY50-966" fmla="*/ 3713929 h 10090666"/>
                <a:gd name="connsiteX51-967" fmla="*/ 1920131 w 8111785"/>
                <a:gd name="connsiteY51-968" fmla="*/ 4219256 h 10090666"/>
                <a:gd name="connsiteX52-969" fmla="*/ 1438868 w 8111785"/>
                <a:gd name="connsiteY52-970" fmla="*/ 3160477 h 10090666"/>
                <a:gd name="connsiteX53-971" fmla="*/ 0 w 8111785"/>
                <a:gd name="connsiteY53-972" fmla="*/ 0 h 10090666"/>
                <a:gd name="connsiteX0-973" fmla="*/ 0 w 8111785"/>
                <a:gd name="connsiteY0-974" fmla="*/ 0 h 10090666"/>
                <a:gd name="connsiteX1-975" fmla="*/ 2795155 w 8111785"/>
                <a:gd name="connsiteY1-976" fmla="*/ 166254 h 10090666"/>
                <a:gd name="connsiteX2-977" fmla="*/ 2878282 w 8111785"/>
                <a:gd name="connsiteY2-978" fmla="*/ 259772 h 10090666"/>
                <a:gd name="connsiteX3-979" fmla="*/ 3647209 w 8111785"/>
                <a:gd name="connsiteY3-980" fmla="*/ 1995054 h 10090666"/>
                <a:gd name="connsiteX4-981" fmla="*/ 3792682 w 8111785"/>
                <a:gd name="connsiteY4-982" fmla="*/ 1849581 h 10090666"/>
                <a:gd name="connsiteX5-983" fmla="*/ 4083628 w 8111785"/>
                <a:gd name="connsiteY5-984" fmla="*/ 1735281 h 10090666"/>
                <a:gd name="connsiteX6-985" fmla="*/ 4364182 w 8111785"/>
                <a:gd name="connsiteY6-986" fmla="*/ 1672936 h 10090666"/>
                <a:gd name="connsiteX7-987" fmla="*/ 4727864 w 8111785"/>
                <a:gd name="connsiteY7-988" fmla="*/ 1662545 h 10090666"/>
                <a:gd name="connsiteX8-989" fmla="*/ 4946073 w 8111785"/>
                <a:gd name="connsiteY8-990" fmla="*/ 1620981 h 10090666"/>
                <a:gd name="connsiteX9-991" fmla="*/ 5029200 w 8111785"/>
                <a:gd name="connsiteY9-992" fmla="*/ 1506681 h 10090666"/>
                <a:gd name="connsiteX10-993" fmla="*/ 5195455 w 8111785"/>
                <a:gd name="connsiteY10-994" fmla="*/ 1350818 h 10090666"/>
                <a:gd name="connsiteX11-995" fmla="*/ 5870864 w 8111785"/>
                <a:gd name="connsiteY11-996" fmla="*/ 1257300 h 10090666"/>
                <a:gd name="connsiteX12-997" fmla="*/ 5881255 w 8111785"/>
                <a:gd name="connsiteY12-998" fmla="*/ 1143000 h 10090666"/>
                <a:gd name="connsiteX13-999" fmla="*/ 6338455 w 8111785"/>
                <a:gd name="connsiteY13-1000" fmla="*/ 1194954 h 10090666"/>
                <a:gd name="connsiteX14-1001" fmla="*/ 6670964 w 8111785"/>
                <a:gd name="connsiteY14-1002" fmla="*/ 1080654 h 10090666"/>
                <a:gd name="connsiteX15-1003" fmla="*/ 6909955 w 8111785"/>
                <a:gd name="connsiteY15-1004" fmla="*/ 1018309 h 10090666"/>
                <a:gd name="connsiteX16-1005" fmla="*/ 7096991 w 8111785"/>
                <a:gd name="connsiteY16-1006" fmla="*/ 987136 h 10090666"/>
                <a:gd name="connsiteX17-1007" fmla="*/ 7107382 w 8111785"/>
                <a:gd name="connsiteY17-1008" fmla="*/ 1309254 h 10090666"/>
                <a:gd name="connsiteX18-1009" fmla="*/ 7263246 w 8111785"/>
                <a:gd name="connsiteY18-1010" fmla="*/ 1278081 h 10090666"/>
                <a:gd name="connsiteX19-1011" fmla="*/ 7689273 w 8111785"/>
                <a:gd name="connsiteY19-1012" fmla="*/ 2576945 h 10090666"/>
                <a:gd name="connsiteX20-1013" fmla="*/ 6546273 w 8111785"/>
                <a:gd name="connsiteY20-1014" fmla="*/ 2909454 h 10090666"/>
                <a:gd name="connsiteX21-1015" fmla="*/ 6754702 w 8111785"/>
                <a:gd name="connsiteY21-1016" fmla="*/ 3592198 h 10090666"/>
                <a:gd name="connsiteX22-1017" fmla="*/ 7085227 w 8111785"/>
                <a:gd name="connsiteY22-1018" fmla="*/ 3443019 h 10090666"/>
                <a:gd name="connsiteX23-1019" fmla="*/ 7810185 w 8111785"/>
                <a:gd name="connsiteY23-1020" fmla="*/ 5529890 h 10090666"/>
                <a:gd name="connsiteX24-1021" fmla="*/ 7869535 w 8111785"/>
                <a:gd name="connsiteY24-1022" fmla="*/ 5812276 h 10090666"/>
                <a:gd name="connsiteX25-1023" fmla="*/ 8022760 w 8111785"/>
                <a:gd name="connsiteY25-1024" fmla="*/ 6126714 h 10090666"/>
                <a:gd name="connsiteX26-1025" fmla="*/ 7842238 w 8111785"/>
                <a:gd name="connsiteY26-1026" fmla="*/ 6143549 h 10090666"/>
                <a:gd name="connsiteX27-1027" fmla="*/ 8111785 w 8111785"/>
                <a:gd name="connsiteY27-1028" fmla="*/ 6251785 h 10090666"/>
                <a:gd name="connsiteX28-1029" fmla="*/ 8068413 w 8111785"/>
                <a:gd name="connsiteY28-1030" fmla="*/ 6376949 h 10090666"/>
                <a:gd name="connsiteX29-1031" fmla="*/ 7406531 w 8111785"/>
                <a:gd name="connsiteY29-1032" fmla="*/ 6625571 h 10090666"/>
                <a:gd name="connsiteX30-1033" fmla="*/ 5625857 w 8111785"/>
                <a:gd name="connsiteY30-1034" fmla="*/ 7251213 h 10090666"/>
                <a:gd name="connsiteX31-1035" fmla="*/ 6395878 w 8111785"/>
                <a:gd name="connsiteY31-1036" fmla="*/ 9537213 h 10090666"/>
                <a:gd name="connsiteX32-1037" fmla="*/ 6227436 w 8111785"/>
                <a:gd name="connsiteY32-1038" fmla="*/ 9657529 h 10090666"/>
                <a:gd name="connsiteX33-1039" fmla="*/ 5914615 w 8111785"/>
                <a:gd name="connsiteY33-1040" fmla="*/ 9633466 h 10090666"/>
                <a:gd name="connsiteX34-1041" fmla="*/ 4807710 w 8111785"/>
                <a:gd name="connsiteY34-1042" fmla="*/ 9850034 h 10090666"/>
                <a:gd name="connsiteX35-1043" fmla="*/ 4206131 w 8111785"/>
                <a:gd name="connsiteY35-1044" fmla="*/ 10090666 h 10090666"/>
                <a:gd name="connsiteX36-1045" fmla="*/ 3797057 w 8111785"/>
                <a:gd name="connsiteY36-1046" fmla="*/ 9970350 h 10090666"/>
                <a:gd name="connsiteX37-1047" fmla="*/ 4037689 w 8111785"/>
                <a:gd name="connsiteY37-1048" fmla="*/ 9489087 h 10090666"/>
                <a:gd name="connsiteX38-1049" fmla="*/ 4158005 w 8111785"/>
                <a:gd name="connsiteY38-1050" fmla="*/ 8743129 h 10090666"/>
                <a:gd name="connsiteX39-1051" fmla="*/ 4278320 w 8111785"/>
                <a:gd name="connsiteY39-1052" fmla="*/ 6336813 h 10090666"/>
                <a:gd name="connsiteX40-1053" fmla="*/ 5264910 w 8111785"/>
                <a:gd name="connsiteY40-1054" fmla="*/ 6120245 h 10090666"/>
                <a:gd name="connsiteX41-1055" fmla="*/ 5914615 w 8111785"/>
                <a:gd name="connsiteY41-1056" fmla="*/ 5855550 h 10090666"/>
                <a:gd name="connsiteX42-1057" fmla="*/ 6083057 w 8111785"/>
                <a:gd name="connsiteY42-1058" fmla="*/ 5518666 h 10090666"/>
                <a:gd name="connsiteX43-1059" fmla="*/ 6131184 w 8111785"/>
                <a:gd name="connsiteY43-1060" fmla="*/ 5374287 h 10090666"/>
                <a:gd name="connsiteX44-1061" fmla="*/ 6034931 w 8111785"/>
                <a:gd name="connsiteY44-1062" fmla="*/ 3064224 h 10090666"/>
                <a:gd name="connsiteX45-1063" fmla="*/ 5938678 w 8111785"/>
                <a:gd name="connsiteY45-1064" fmla="*/ 2727340 h 10090666"/>
                <a:gd name="connsiteX46-1065" fmla="*/ 4687394 w 8111785"/>
                <a:gd name="connsiteY46-1066" fmla="*/ 3112350 h 10090666"/>
                <a:gd name="connsiteX47-1067" fmla="*/ 4206131 w 8111785"/>
                <a:gd name="connsiteY47-1068" fmla="*/ 2101698 h 10090666"/>
                <a:gd name="connsiteX48-1069" fmla="*/ 2954847 w 8111785"/>
                <a:gd name="connsiteY48-1070" fmla="*/ 2486708 h 10090666"/>
                <a:gd name="connsiteX49-1071" fmla="*/ 3387984 w 8111785"/>
                <a:gd name="connsiteY49-1072" fmla="*/ 3401108 h 10090666"/>
                <a:gd name="connsiteX50-1073" fmla="*/ 3484236 w 8111785"/>
                <a:gd name="connsiteY50-1074" fmla="*/ 3713929 h 10090666"/>
                <a:gd name="connsiteX51-1075" fmla="*/ 1920131 w 8111785"/>
                <a:gd name="connsiteY51-1076" fmla="*/ 4219256 h 10090666"/>
                <a:gd name="connsiteX52-1077" fmla="*/ 1438868 w 8111785"/>
                <a:gd name="connsiteY52-1078" fmla="*/ 3160477 h 10090666"/>
                <a:gd name="connsiteX53-1079" fmla="*/ 0 w 8111785"/>
                <a:gd name="connsiteY53-1080" fmla="*/ 0 h 10090666"/>
                <a:gd name="connsiteX0-1081" fmla="*/ 0 w 8111785"/>
                <a:gd name="connsiteY0-1082" fmla="*/ 0 h 10090666"/>
                <a:gd name="connsiteX1-1083" fmla="*/ 2795155 w 8111785"/>
                <a:gd name="connsiteY1-1084" fmla="*/ 166254 h 10090666"/>
                <a:gd name="connsiteX2-1085" fmla="*/ 2878282 w 8111785"/>
                <a:gd name="connsiteY2-1086" fmla="*/ 259772 h 10090666"/>
                <a:gd name="connsiteX3-1087" fmla="*/ 3647209 w 8111785"/>
                <a:gd name="connsiteY3-1088" fmla="*/ 1995054 h 10090666"/>
                <a:gd name="connsiteX4-1089" fmla="*/ 3792682 w 8111785"/>
                <a:gd name="connsiteY4-1090" fmla="*/ 1849581 h 10090666"/>
                <a:gd name="connsiteX5-1091" fmla="*/ 4083628 w 8111785"/>
                <a:gd name="connsiteY5-1092" fmla="*/ 1735281 h 10090666"/>
                <a:gd name="connsiteX6-1093" fmla="*/ 4364182 w 8111785"/>
                <a:gd name="connsiteY6-1094" fmla="*/ 1672936 h 10090666"/>
                <a:gd name="connsiteX7-1095" fmla="*/ 4727864 w 8111785"/>
                <a:gd name="connsiteY7-1096" fmla="*/ 1662545 h 10090666"/>
                <a:gd name="connsiteX8-1097" fmla="*/ 4946073 w 8111785"/>
                <a:gd name="connsiteY8-1098" fmla="*/ 1620981 h 10090666"/>
                <a:gd name="connsiteX9-1099" fmla="*/ 5029200 w 8111785"/>
                <a:gd name="connsiteY9-1100" fmla="*/ 1506681 h 10090666"/>
                <a:gd name="connsiteX10-1101" fmla="*/ 5195455 w 8111785"/>
                <a:gd name="connsiteY10-1102" fmla="*/ 1350818 h 10090666"/>
                <a:gd name="connsiteX11-1103" fmla="*/ 5870864 w 8111785"/>
                <a:gd name="connsiteY11-1104" fmla="*/ 1257300 h 10090666"/>
                <a:gd name="connsiteX12-1105" fmla="*/ 5881255 w 8111785"/>
                <a:gd name="connsiteY12-1106" fmla="*/ 1143000 h 10090666"/>
                <a:gd name="connsiteX13-1107" fmla="*/ 6338455 w 8111785"/>
                <a:gd name="connsiteY13-1108" fmla="*/ 1194954 h 10090666"/>
                <a:gd name="connsiteX14-1109" fmla="*/ 6670964 w 8111785"/>
                <a:gd name="connsiteY14-1110" fmla="*/ 1080654 h 10090666"/>
                <a:gd name="connsiteX15-1111" fmla="*/ 6909955 w 8111785"/>
                <a:gd name="connsiteY15-1112" fmla="*/ 1018309 h 10090666"/>
                <a:gd name="connsiteX16-1113" fmla="*/ 7096991 w 8111785"/>
                <a:gd name="connsiteY16-1114" fmla="*/ 987136 h 10090666"/>
                <a:gd name="connsiteX17-1115" fmla="*/ 7107382 w 8111785"/>
                <a:gd name="connsiteY17-1116" fmla="*/ 1309254 h 10090666"/>
                <a:gd name="connsiteX18-1117" fmla="*/ 7263246 w 8111785"/>
                <a:gd name="connsiteY18-1118" fmla="*/ 1278081 h 10090666"/>
                <a:gd name="connsiteX19-1119" fmla="*/ 7689273 w 8111785"/>
                <a:gd name="connsiteY19-1120" fmla="*/ 2576945 h 10090666"/>
                <a:gd name="connsiteX20-1121" fmla="*/ 6546273 w 8111785"/>
                <a:gd name="connsiteY20-1122" fmla="*/ 2909454 h 10090666"/>
                <a:gd name="connsiteX21-1123" fmla="*/ 6754702 w 8111785"/>
                <a:gd name="connsiteY21-1124" fmla="*/ 3592198 h 10090666"/>
                <a:gd name="connsiteX22-1125" fmla="*/ 7085227 w 8111785"/>
                <a:gd name="connsiteY22-1126" fmla="*/ 3443019 h 10090666"/>
                <a:gd name="connsiteX23-1127" fmla="*/ 7311726 w 8111785"/>
                <a:gd name="connsiteY23-1128" fmla="*/ 3650748 h 10090666"/>
                <a:gd name="connsiteX24-1129" fmla="*/ 7810185 w 8111785"/>
                <a:gd name="connsiteY24-1130" fmla="*/ 5529890 h 10090666"/>
                <a:gd name="connsiteX25-1131" fmla="*/ 7869535 w 8111785"/>
                <a:gd name="connsiteY25-1132" fmla="*/ 5812276 h 10090666"/>
                <a:gd name="connsiteX26-1133" fmla="*/ 8022760 w 8111785"/>
                <a:gd name="connsiteY26-1134" fmla="*/ 6126714 h 10090666"/>
                <a:gd name="connsiteX27-1135" fmla="*/ 7842238 w 8111785"/>
                <a:gd name="connsiteY27-1136" fmla="*/ 6143549 h 10090666"/>
                <a:gd name="connsiteX28-1137" fmla="*/ 8111785 w 8111785"/>
                <a:gd name="connsiteY28-1138" fmla="*/ 6251785 h 10090666"/>
                <a:gd name="connsiteX29-1139" fmla="*/ 8068413 w 8111785"/>
                <a:gd name="connsiteY29-1140" fmla="*/ 6376949 h 10090666"/>
                <a:gd name="connsiteX30-1141" fmla="*/ 7406531 w 8111785"/>
                <a:gd name="connsiteY30-1142" fmla="*/ 6625571 h 10090666"/>
                <a:gd name="connsiteX31-1143" fmla="*/ 5625857 w 8111785"/>
                <a:gd name="connsiteY31-1144" fmla="*/ 7251213 h 10090666"/>
                <a:gd name="connsiteX32-1145" fmla="*/ 6395878 w 8111785"/>
                <a:gd name="connsiteY32-1146" fmla="*/ 9537213 h 10090666"/>
                <a:gd name="connsiteX33-1147" fmla="*/ 6227436 w 8111785"/>
                <a:gd name="connsiteY33-1148" fmla="*/ 9657529 h 10090666"/>
                <a:gd name="connsiteX34-1149" fmla="*/ 5914615 w 8111785"/>
                <a:gd name="connsiteY34-1150" fmla="*/ 9633466 h 10090666"/>
                <a:gd name="connsiteX35-1151" fmla="*/ 4807710 w 8111785"/>
                <a:gd name="connsiteY35-1152" fmla="*/ 9850034 h 10090666"/>
                <a:gd name="connsiteX36-1153" fmla="*/ 4206131 w 8111785"/>
                <a:gd name="connsiteY36-1154" fmla="*/ 10090666 h 10090666"/>
                <a:gd name="connsiteX37-1155" fmla="*/ 3797057 w 8111785"/>
                <a:gd name="connsiteY37-1156" fmla="*/ 9970350 h 10090666"/>
                <a:gd name="connsiteX38-1157" fmla="*/ 4037689 w 8111785"/>
                <a:gd name="connsiteY38-1158" fmla="*/ 9489087 h 10090666"/>
                <a:gd name="connsiteX39-1159" fmla="*/ 4158005 w 8111785"/>
                <a:gd name="connsiteY39-1160" fmla="*/ 8743129 h 10090666"/>
                <a:gd name="connsiteX40-1161" fmla="*/ 4278320 w 8111785"/>
                <a:gd name="connsiteY40-1162" fmla="*/ 6336813 h 10090666"/>
                <a:gd name="connsiteX41-1163" fmla="*/ 5264910 w 8111785"/>
                <a:gd name="connsiteY41-1164" fmla="*/ 6120245 h 10090666"/>
                <a:gd name="connsiteX42-1165" fmla="*/ 5914615 w 8111785"/>
                <a:gd name="connsiteY42-1166" fmla="*/ 5855550 h 10090666"/>
                <a:gd name="connsiteX43-1167" fmla="*/ 6083057 w 8111785"/>
                <a:gd name="connsiteY43-1168" fmla="*/ 5518666 h 10090666"/>
                <a:gd name="connsiteX44-1169" fmla="*/ 6131184 w 8111785"/>
                <a:gd name="connsiteY44-1170" fmla="*/ 5374287 h 10090666"/>
                <a:gd name="connsiteX45-1171" fmla="*/ 6034931 w 8111785"/>
                <a:gd name="connsiteY45-1172" fmla="*/ 3064224 h 10090666"/>
                <a:gd name="connsiteX46-1173" fmla="*/ 5938678 w 8111785"/>
                <a:gd name="connsiteY46-1174" fmla="*/ 2727340 h 10090666"/>
                <a:gd name="connsiteX47-1175" fmla="*/ 4687394 w 8111785"/>
                <a:gd name="connsiteY47-1176" fmla="*/ 3112350 h 10090666"/>
                <a:gd name="connsiteX48-1177" fmla="*/ 4206131 w 8111785"/>
                <a:gd name="connsiteY48-1178" fmla="*/ 2101698 h 10090666"/>
                <a:gd name="connsiteX49-1179" fmla="*/ 2954847 w 8111785"/>
                <a:gd name="connsiteY49-1180" fmla="*/ 2486708 h 10090666"/>
                <a:gd name="connsiteX50-1181" fmla="*/ 3387984 w 8111785"/>
                <a:gd name="connsiteY50-1182" fmla="*/ 3401108 h 10090666"/>
                <a:gd name="connsiteX51-1183" fmla="*/ 3484236 w 8111785"/>
                <a:gd name="connsiteY51-1184" fmla="*/ 3713929 h 10090666"/>
                <a:gd name="connsiteX52-1185" fmla="*/ 1920131 w 8111785"/>
                <a:gd name="connsiteY52-1186" fmla="*/ 4219256 h 10090666"/>
                <a:gd name="connsiteX53-1187" fmla="*/ 1438868 w 8111785"/>
                <a:gd name="connsiteY53-1188" fmla="*/ 3160477 h 10090666"/>
                <a:gd name="connsiteX54" fmla="*/ 0 w 8111785"/>
                <a:gd name="connsiteY54" fmla="*/ 0 h 10090666"/>
                <a:gd name="connsiteX0-1189" fmla="*/ 0 w 8111785"/>
                <a:gd name="connsiteY0-1190" fmla="*/ 0 h 10090666"/>
                <a:gd name="connsiteX1-1191" fmla="*/ 2795155 w 8111785"/>
                <a:gd name="connsiteY1-1192" fmla="*/ 166254 h 10090666"/>
                <a:gd name="connsiteX2-1193" fmla="*/ 2878282 w 8111785"/>
                <a:gd name="connsiteY2-1194" fmla="*/ 259772 h 10090666"/>
                <a:gd name="connsiteX3-1195" fmla="*/ 3647209 w 8111785"/>
                <a:gd name="connsiteY3-1196" fmla="*/ 1995054 h 10090666"/>
                <a:gd name="connsiteX4-1197" fmla="*/ 3792682 w 8111785"/>
                <a:gd name="connsiteY4-1198" fmla="*/ 1849581 h 10090666"/>
                <a:gd name="connsiteX5-1199" fmla="*/ 4083628 w 8111785"/>
                <a:gd name="connsiteY5-1200" fmla="*/ 1735281 h 10090666"/>
                <a:gd name="connsiteX6-1201" fmla="*/ 4364182 w 8111785"/>
                <a:gd name="connsiteY6-1202" fmla="*/ 1672936 h 10090666"/>
                <a:gd name="connsiteX7-1203" fmla="*/ 4727864 w 8111785"/>
                <a:gd name="connsiteY7-1204" fmla="*/ 1662545 h 10090666"/>
                <a:gd name="connsiteX8-1205" fmla="*/ 4946073 w 8111785"/>
                <a:gd name="connsiteY8-1206" fmla="*/ 1620981 h 10090666"/>
                <a:gd name="connsiteX9-1207" fmla="*/ 5029200 w 8111785"/>
                <a:gd name="connsiteY9-1208" fmla="*/ 1506681 h 10090666"/>
                <a:gd name="connsiteX10-1209" fmla="*/ 5195455 w 8111785"/>
                <a:gd name="connsiteY10-1210" fmla="*/ 1350818 h 10090666"/>
                <a:gd name="connsiteX11-1211" fmla="*/ 5870864 w 8111785"/>
                <a:gd name="connsiteY11-1212" fmla="*/ 1257300 h 10090666"/>
                <a:gd name="connsiteX12-1213" fmla="*/ 5881255 w 8111785"/>
                <a:gd name="connsiteY12-1214" fmla="*/ 1143000 h 10090666"/>
                <a:gd name="connsiteX13-1215" fmla="*/ 6338455 w 8111785"/>
                <a:gd name="connsiteY13-1216" fmla="*/ 1194954 h 10090666"/>
                <a:gd name="connsiteX14-1217" fmla="*/ 6670964 w 8111785"/>
                <a:gd name="connsiteY14-1218" fmla="*/ 1080654 h 10090666"/>
                <a:gd name="connsiteX15-1219" fmla="*/ 6909955 w 8111785"/>
                <a:gd name="connsiteY15-1220" fmla="*/ 1018309 h 10090666"/>
                <a:gd name="connsiteX16-1221" fmla="*/ 7096991 w 8111785"/>
                <a:gd name="connsiteY16-1222" fmla="*/ 987136 h 10090666"/>
                <a:gd name="connsiteX17-1223" fmla="*/ 7107382 w 8111785"/>
                <a:gd name="connsiteY17-1224" fmla="*/ 1309254 h 10090666"/>
                <a:gd name="connsiteX18-1225" fmla="*/ 7263246 w 8111785"/>
                <a:gd name="connsiteY18-1226" fmla="*/ 1278081 h 10090666"/>
                <a:gd name="connsiteX19-1227" fmla="*/ 7689273 w 8111785"/>
                <a:gd name="connsiteY19-1228" fmla="*/ 2576945 h 10090666"/>
                <a:gd name="connsiteX20-1229" fmla="*/ 6546273 w 8111785"/>
                <a:gd name="connsiteY20-1230" fmla="*/ 2909454 h 10090666"/>
                <a:gd name="connsiteX21-1231" fmla="*/ 6754702 w 8111785"/>
                <a:gd name="connsiteY21-1232" fmla="*/ 3592198 h 10090666"/>
                <a:gd name="connsiteX22-1233" fmla="*/ 7085227 w 8111785"/>
                <a:gd name="connsiteY22-1234" fmla="*/ 3443019 h 10090666"/>
                <a:gd name="connsiteX23-1235" fmla="*/ 7311726 w 8111785"/>
                <a:gd name="connsiteY23-1236" fmla="*/ 3650748 h 10090666"/>
                <a:gd name="connsiteX24-1237" fmla="*/ 7451003 w 8111785"/>
                <a:gd name="connsiteY24-1238" fmla="*/ 4243511 h 10090666"/>
                <a:gd name="connsiteX25-1239" fmla="*/ 7869535 w 8111785"/>
                <a:gd name="connsiteY25-1240" fmla="*/ 5812276 h 10090666"/>
                <a:gd name="connsiteX26-1241" fmla="*/ 8022760 w 8111785"/>
                <a:gd name="connsiteY26-1242" fmla="*/ 6126714 h 10090666"/>
                <a:gd name="connsiteX27-1243" fmla="*/ 7842238 w 8111785"/>
                <a:gd name="connsiteY27-1244" fmla="*/ 6143549 h 10090666"/>
                <a:gd name="connsiteX28-1245" fmla="*/ 8111785 w 8111785"/>
                <a:gd name="connsiteY28-1246" fmla="*/ 6251785 h 10090666"/>
                <a:gd name="connsiteX29-1247" fmla="*/ 8068413 w 8111785"/>
                <a:gd name="connsiteY29-1248" fmla="*/ 6376949 h 10090666"/>
                <a:gd name="connsiteX30-1249" fmla="*/ 7406531 w 8111785"/>
                <a:gd name="connsiteY30-1250" fmla="*/ 6625571 h 10090666"/>
                <a:gd name="connsiteX31-1251" fmla="*/ 5625857 w 8111785"/>
                <a:gd name="connsiteY31-1252" fmla="*/ 7251213 h 10090666"/>
                <a:gd name="connsiteX32-1253" fmla="*/ 6395878 w 8111785"/>
                <a:gd name="connsiteY32-1254" fmla="*/ 9537213 h 10090666"/>
                <a:gd name="connsiteX33-1255" fmla="*/ 6227436 w 8111785"/>
                <a:gd name="connsiteY33-1256" fmla="*/ 9657529 h 10090666"/>
                <a:gd name="connsiteX34-1257" fmla="*/ 5914615 w 8111785"/>
                <a:gd name="connsiteY34-1258" fmla="*/ 9633466 h 10090666"/>
                <a:gd name="connsiteX35-1259" fmla="*/ 4807710 w 8111785"/>
                <a:gd name="connsiteY35-1260" fmla="*/ 9850034 h 10090666"/>
                <a:gd name="connsiteX36-1261" fmla="*/ 4206131 w 8111785"/>
                <a:gd name="connsiteY36-1262" fmla="*/ 10090666 h 10090666"/>
                <a:gd name="connsiteX37-1263" fmla="*/ 3797057 w 8111785"/>
                <a:gd name="connsiteY37-1264" fmla="*/ 9970350 h 10090666"/>
                <a:gd name="connsiteX38-1265" fmla="*/ 4037689 w 8111785"/>
                <a:gd name="connsiteY38-1266" fmla="*/ 9489087 h 10090666"/>
                <a:gd name="connsiteX39-1267" fmla="*/ 4158005 w 8111785"/>
                <a:gd name="connsiteY39-1268" fmla="*/ 8743129 h 10090666"/>
                <a:gd name="connsiteX40-1269" fmla="*/ 4278320 w 8111785"/>
                <a:gd name="connsiteY40-1270" fmla="*/ 6336813 h 10090666"/>
                <a:gd name="connsiteX41-1271" fmla="*/ 5264910 w 8111785"/>
                <a:gd name="connsiteY41-1272" fmla="*/ 6120245 h 10090666"/>
                <a:gd name="connsiteX42-1273" fmla="*/ 5914615 w 8111785"/>
                <a:gd name="connsiteY42-1274" fmla="*/ 5855550 h 10090666"/>
                <a:gd name="connsiteX43-1275" fmla="*/ 6083057 w 8111785"/>
                <a:gd name="connsiteY43-1276" fmla="*/ 5518666 h 10090666"/>
                <a:gd name="connsiteX44-1277" fmla="*/ 6131184 w 8111785"/>
                <a:gd name="connsiteY44-1278" fmla="*/ 5374287 h 10090666"/>
                <a:gd name="connsiteX45-1279" fmla="*/ 6034931 w 8111785"/>
                <a:gd name="connsiteY45-1280" fmla="*/ 3064224 h 10090666"/>
                <a:gd name="connsiteX46-1281" fmla="*/ 5938678 w 8111785"/>
                <a:gd name="connsiteY46-1282" fmla="*/ 2727340 h 10090666"/>
                <a:gd name="connsiteX47-1283" fmla="*/ 4687394 w 8111785"/>
                <a:gd name="connsiteY47-1284" fmla="*/ 3112350 h 10090666"/>
                <a:gd name="connsiteX48-1285" fmla="*/ 4206131 w 8111785"/>
                <a:gd name="connsiteY48-1286" fmla="*/ 2101698 h 10090666"/>
                <a:gd name="connsiteX49-1287" fmla="*/ 2954847 w 8111785"/>
                <a:gd name="connsiteY49-1288" fmla="*/ 2486708 h 10090666"/>
                <a:gd name="connsiteX50-1289" fmla="*/ 3387984 w 8111785"/>
                <a:gd name="connsiteY50-1290" fmla="*/ 3401108 h 10090666"/>
                <a:gd name="connsiteX51-1291" fmla="*/ 3484236 w 8111785"/>
                <a:gd name="connsiteY51-1292" fmla="*/ 3713929 h 10090666"/>
                <a:gd name="connsiteX52-1293" fmla="*/ 1920131 w 8111785"/>
                <a:gd name="connsiteY52-1294" fmla="*/ 4219256 h 10090666"/>
                <a:gd name="connsiteX53-1295" fmla="*/ 1438868 w 8111785"/>
                <a:gd name="connsiteY53-1296" fmla="*/ 3160477 h 10090666"/>
                <a:gd name="connsiteX54-1297" fmla="*/ 0 w 8111785"/>
                <a:gd name="connsiteY54-1298" fmla="*/ 0 h 10090666"/>
                <a:gd name="connsiteX0-1299" fmla="*/ 0 w 8111785"/>
                <a:gd name="connsiteY0-1300" fmla="*/ 0 h 10090666"/>
                <a:gd name="connsiteX1-1301" fmla="*/ 2795155 w 8111785"/>
                <a:gd name="connsiteY1-1302" fmla="*/ 166254 h 10090666"/>
                <a:gd name="connsiteX2-1303" fmla="*/ 2878282 w 8111785"/>
                <a:gd name="connsiteY2-1304" fmla="*/ 259772 h 10090666"/>
                <a:gd name="connsiteX3-1305" fmla="*/ 3647209 w 8111785"/>
                <a:gd name="connsiteY3-1306" fmla="*/ 1995054 h 10090666"/>
                <a:gd name="connsiteX4-1307" fmla="*/ 3792682 w 8111785"/>
                <a:gd name="connsiteY4-1308" fmla="*/ 1849581 h 10090666"/>
                <a:gd name="connsiteX5-1309" fmla="*/ 4083628 w 8111785"/>
                <a:gd name="connsiteY5-1310" fmla="*/ 1735281 h 10090666"/>
                <a:gd name="connsiteX6-1311" fmla="*/ 4364182 w 8111785"/>
                <a:gd name="connsiteY6-1312" fmla="*/ 1672936 h 10090666"/>
                <a:gd name="connsiteX7-1313" fmla="*/ 4727864 w 8111785"/>
                <a:gd name="connsiteY7-1314" fmla="*/ 1662545 h 10090666"/>
                <a:gd name="connsiteX8-1315" fmla="*/ 4946073 w 8111785"/>
                <a:gd name="connsiteY8-1316" fmla="*/ 1620981 h 10090666"/>
                <a:gd name="connsiteX9-1317" fmla="*/ 5029200 w 8111785"/>
                <a:gd name="connsiteY9-1318" fmla="*/ 1506681 h 10090666"/>
                <a:gd name="connsiteX10-1319" fmla="*/ 5195455 w 8111785"/>
                <a:gd name="connsiteY10-1320" fmla="*/ 1350818 h 10090666"/>
                <a:gd name="connsiteX11-1321" fmla="*/ 5870864 w 8111785"/>
                <a:gd name="connsiteY11-1322" fmla="*/ 1257300 h 10090666"/>
                <a:gd name="connsiteX12-1323" fmla="*/ 5881255 w 8111785"/>
                <a:gd name="connsiteY12-1324" fmla="*/ 1143000 h 10090666"/>
                <a:gd name="connsiteX13-1325" fmla="*/ 6338455 w 8111785"/>
                <a:gd name="connsiteY13-1326" fmla="*/ 1194954 h 10090666"/>
                <a:gd name="connsiteX14-1327" fmla="*/ 6670964 w 8111785"/>
                <a:gd name="connsiteY14-1328" fmla="*/ 1080654 h 10090666"/>
                <a:gd name="connsiteX15-1329" fmla="*/ 6909955 w 8111785"/>
                <a:gd name="connsiteY15-1330" fmla="*/ 1018309 h 10090666"/>
                <a:gd name="connsiteX16-1331" fmla="*/ 7096991 w 8111785"/>
                <a:gd name="connsiteY16-1332" fmla="*/ 987136 h 10090666"/>
                <a:gd name="connsiteX17-1333" fmla="*/ 7107382 w 8111785"/>
                <a:gd name="connsiteY17-1334" fmla="*/ 1309254 h 10090666"/>
                <a:gd name="connsiteX18-1335" fmla="*/ 7263246 w 8111785"/>
                <a:gd name="connsiteY18-1336" fmla="*/ 1278081 h 10090666"/>
                <a:gd name="connsiteX19-1337" fmla="*/ 7689273 w 8111785"/>
                <a:gd name="connsiteY19-1338" fmla="*/ 2576945 h 10090666"/>
                <a:gd name="connsiteX20-1339" fmla="*/ 6546273 w 8111785"/>
                <a:gd name="connsiteY20-1340" fmla="*/ 2909454 h 10090666"/>
                <a:gd name="connsiteX21-1341" fmla="*/ 6754702 w 8111785"/>
                <a:gd name="connsiteY21-1342" fmla="*/ 3592198 h 10090666"/>
                <a:gd name="connsiteX22-1343" fmla="*/ 7085227 w 8111785"/>
                <a:gd name="connsiteY22-1344" fmla="*/ 3443019 h 10090666"/>
                <a:gd name="connsiteX23-1345" fmla="*/ 7311726 w 8111785"/>
                <a:gd name="connsiteY23-1346" fmla="*/ 3650748 h 10090666"/>
                <a:gd name="connsiteX24-1347" fmla="*/ 7451003 w 8111785"/>
                <a:gd name="connsiteY24-1348" fmla="*/ 4243511 h 10090666"/>
                <a:gd name="connsiteX25-1349" fmla="*/ 7869535 w 8111785"/>
                <a:gd name="connsiteY25-1350" fmla="*/ 5812276 h 10090666"/>
                <a:gd name="connsiteX26-1351" fmla="*/ 8022760 w 8111785"/>
                <a:gd name="connsiteY26-1352" fmla="*/ 6126714 h 10090666"/>
                <a:gd name="connsiteX27-1353" fmla="*/ 7959183 w 8111785"/>
                <a:gd name="connsiteY27-1354" fmla="*/ 6160254 h 10090666"/>
                <a:gd name="connsiteX28-1355" fmla="*/ 8111785 w 8111785"/>
                <a:gd name="connsiteY28-1356" fmla="*/ 6251785 h 10090666"/>
                <a:gd name="connsiteX29-1357" fmla="*/ 8068413 w 8111785"/>
                <a:gd name="connsiteY29-1358" fmla="*/ 6376949 h 10090666"/>
                <a:gd name="connsiteX30-1359" fmla="*/ 7406531 w 8111785"/>
                <a:gd name="connsiteY30-1360" fmla="*/ 6625571 h 10090666"/>
                <a:gd name="connsiteX31-1361" fmla="*/ 5625857 w 8111785"/>
                <a:gd name="connsiteY31-1362" fmla="*/ 7251213 h 10090666"/>
                <a:gd name="connsiteX32-1363" fmla="*/ 6395878 w 8111785"/>
                <a:gd name="connsiteY32-1364" fmla="*/ 9537213 h 10090666"/>
                <a:gd name="connsiteX33-1365" fmla="*/ 6227436 w 8111785"/>
                <a:gd name="connsiteY33-1366" fmla="*/ 9657529 h 10090666"/>
                <a:gd name="connsiteX34-1367" fmla="*/ 5914615 w 8111785"/>
                <a:gd name="connsiteY34-1368" fmla="*/ 9633466 h 10090666"/>
                <a:gd name="connsiteX35-1369" fmla="*/ 4807710 w 8111785"/>
                <a:gd name="connsiteY35-1370" fmla="*/ 9850034 h 10090666"/>
                <a:gd name="connsiteX36-1371" fmla="*/ 4206131 w 8111785"/>
                <a:gd name="connsiteY36-1372" fmla="*/ 10090666 h 10090666"/>
                <a:gd name="connsiteX37-1373" fmla="*/ 3797057 w 8111785"/>
                <a:gd name="connsiteY37-1374" fmla="*/ 9970350 h 10090666"/>
                <a:gd name="connsiteX38-1375" fmla="*/ 4037689 w 8111785"/>
                <a:gd name="connsiteY38-1376" fmla="*/ 9489087 h 10090666"/>
                <a:gd name="connsiteX39-1377" fmla="*/ 4158005 w 8111785"/>
                <a:gd name="connsiteY39-1378" fmla="*/ 8743129 h 10090666"/>
                <a:gd name="connsiteX40-1379" fmla="*/ 4278320 w 8111785"/>
                <a:gd name="connsiteY40-1380" fmla="*/ 6336813 h 10090666"/>
                <a:gd name="connsiteX41-1381" fmla="*/ 5264910 w 8111785"/>
                <a:gd name="connsiteY41-1382" fmla="*/ 6120245 h 10090666"/>
                <a:gd name="connsiteX42-1383" fmla="*/ 5914615 w 8111785"/>
                <a:gd name="connsiteY42-1384" fmla="*/ 5855550 h 10090666"/>
                <a:gd name="connsiteX43-1385" fmla="*/ 6083057 w 8111785"/>
                <a:gd name="connsiteY43-1386" fmla="*/ 5518666 h 10090666"/>
                <a:gd name="connsiteX44-1387" fmla="*/ 6131184 w 8111785"/>
                <a:gd name="connsiteY44-1388" fmla="*/ 5374287 h 10090666"/>
                <a:gd name="connsiteX45-1389" fmla="*/ 6034931 w 8111785"/>
                <a:gd name="connsiteY45-1390" fmla="*/ 3064224 h 10090666"/>
                <a:gd name="connsiteX46-1391" fmla="*/ 5938678 w 8111785"/>
                <a:gd name="connsiteY46-1392" fmla="*/ 2727340 h 10090666"/>
                <a:gd name="connsiteX47-1393" fmla="*/ 4687394 w 8111785"/>
                <a:gd name="connsiteY47-1394" fmla="*/ 3112350 h 10090666"/>
                <a:gd name="connsiteX48-1395" fmla="*/ 4206131 w 8111785"/>
                <a:gd name="connsiteY48-1396" fmla="*/ 2101698 h 10090666"/>
                <a:gd name="connsiteX49-1397" fmla="*/ 2954847 w 8111785"/>
                <a:gd name="connsiteY49-1398" fmla="*/ 2486708 h 10090666"/>
                <a:gd name="connsiteX50-1399" fmla="*/ 3387984 w 8111785"/>
                <a:gd name="connsiteY50-1400" fmla="*/ 3401108 h 10090666"/>
                <a:gd name="connsiteX51-1401" fmla="*/ 3484236 w 8111785"/>
                <a:gd name="connsiteY51-1402" fmla="*/ 3713929 h 10090666"/>
                <a:gd name="connsiteX52-1403" fmla="*/ 1920131 w 8111785"/>
                <a:gd name="connsiteY52-1404" fmla="*/ 4219256 h 10090666"/>
                <a:gd name="connsiteX53-1405" fmla="*/ 1438868 w 8111785"/>
                <a:gd name="connsiteY53-1406" fmla="*/ 3160477 h 10090666"/>
                <a:gd name="connsiteX54-1407" fmla="*/ 0 w 8111785"/>
                <a:gd name="connsiteY54-1408" fmla="*/ 0 h 10090666"/>
                <a:gd name="connsiteX0-1409" fmla="*/ 0 w 8068413"/>
                <a:gd name="connsiteY0-1410" fmla="*/ 0 h 10090666"/>
                <a:gd name="connsiteX1-1411" fmla="*/ 2795155 w 8068413"/>
                <a:gd name="connsiteY1-1412" fmla="*/ 166254 h 10090666"/>
                <a:gd name="connsiteX2-1413" fmla="*/ 2878282 w 8068413"/>
                <a:gd name="connsiteY2-1414" fmla="*/ 259772 h 10090666"/>
                <a:gd name="connsiteX3-1415" fmla="*/ 3647209 w 8068413"/>
                <a:gd name="connsiteY3-1416" fmla="*/ 1995054 h 10090666"/>
                <a:gd name="connsiteX4-1417" fmla="*/ 3792682 w 8068413"/>
                <a:gd name="connsiteY4-1418" fmla="*/ 1849581 h 10090666"/>
                <a:gd name="connsiteX5-1419" fmla="*/ 4083628 w 8068413"/>
                <a:gd name="connsiteY5-1420" fmla="*/ 1735281 h 10090666"/>
                <a:gd name="connsiteX6-1421" fmla="*/ 4364182 w 8068413"/>
                <a:gd name="connsiteY6-1422" fmla="*/ 1672936 h 10090666"/>
                <a:gd name="connsiteX7-1423" fmla="*/ 4727864 w 8068413"/>
                <a:gd name="connsiteY7-1424" fmla="*/ 1662545 h 10090666"/>
                <a:gd name="connsiteX8-1425" fmla="*/ 4946073 w 8068413"/>
                <a:gd name="connsiteY8-1426" fmla="*/ 1620981 h 10090666"/>
                <a:gd name="connsiteX9-1427" fmla="*/ 5029200 w 8068413"/>
                <a:gd name="connsiteY9-1428" fmla="*/ 1506681 h 10090666"/>
                <a:gd name="connsiteX10-1429" fmla="*/ 5195455 w 8068413"/>
                <a:gd name="connsiteY10-1430" fmla="*/ 1350818 h 10090666"/>
                <a:gd name="connsiteX11-1431" fmla="*/ 5870864 w 8068413"/>
                <a:gd name="connsiteY11-1432" fmla="*/ 1257300 h 10090666"/>
                <a:gd name="connsiteX12-1433" fmla="*/ 5881255 w 8068413"/>
                <a:gd name="connsiteY12-1434" fmla="*/ 1143000 h 10090666"/>
                <a:gd name="connsiteX13-1435" fmla="*/ 6338455 w 8068413"/>
                <a:gd name="connsiteY13-1436" fmla="*/ 1194954 h 10090666"/>
                <a:gd name="connsiteX14-1437" fmla="*/ 6670964 w 8068413"/>
                <a:gd name="connsiteY14-1438" fmla="*/ 1080654 h 10090666"/>
                <a:gd name="connsiteX15-1439" fmla="*/ 6909955 w 8068413"/>
                <a:gd name="connsiteY15-1440" fmla="*/ 1018309 h 10090666"/>
                <a:gd name="connsiteX16-1441" fmla="*/ 7096991 w 8068413"/>
                <a:gd name="connsiteY16-1442" fmla="*/ 987136 h 10090666"/>
                <a:gd name="connsiteX17-1443" fmla="*/ 7107382 w 8068413"/>
                <a:gd name="connsiteY17-1444" fmla="*/ 1309254 h 10090666"/>
                <a:gd name="connsiteX18-1445" fmla="*/ 7263246 w 8068413"/>
                <a:gd name="connsiteY18-1446" fmla="*/ 1278081 h 10090666"/>
                <a:gd name="connsiteX19-1447" fmla="*/ 7689273 w 8068413"/>
                <a:gd name="connsiteY19-1448" fmla="*/ 2576945 h 10090666"/>
                <a:gd name="connsiteX20-1449" fmla="*/ 6546273 w 8068413"/>
                <a:gd name="connsiteY20-1450" fmla="*/ 2909454 h 10090666"/>
                <a:gd name="connsiteX21-1451" fmla="*/ 6754702 w 8068413"/>
                <a:gd name="connsiteY21-1452" fmla="*/ 3592198 h 10090666"/>
                <a:gd name="connsiteX22-1453" fmla="*/ 7085227 w 8068413"/>
                <a:gd name="connsiteY22-1454" fmla="*/ 3443019 h 10090666"/>
                <a:gd name="connsiteX23-1455" fmla="*/ 7311726 w 8068413"/>
                <a:gd name="connsiteY23-1456" fmla="*/ 3650748 h 10090666"/>
                <a:gd name="connsiteX24-1457" fmla="*/ 7451003 w 8068413"/>
                <a:gd name="connsiteY24-1458" fmla="*/ 4243511 h 10090666"/>
                <a:gd name="connsiteX25-1459" fmla="*/ 7869535 w 8068413"/>
                <a:gd name="connsiteY25-1460" fmla="*/ 5812276 h 10090666"/>
                <a:gd name="connsiteX26-1461" fmla="*/ 8022760 w 8068413"/>
                <a:gd name="connsiteY26-1462" fmla="*/ 6126714 h 10090666"/>
                <a:gd name="connsiteX27-1463" fmla="*/ 7959183 w 8068413"/>
                <a:gd name="connsiteY27-1464" fmla="*/ 6160254 h 10090666"/>
                <a:gd name="connsiteX28-1465" fmla="*/ 8036606 w 8068413"/>
                <a:gd name="connsiteY28-1466" fmla="*/ 6276844 h 10090666"/>
                <a:gd name="connsiteX29-1467" fmla="*/ 8068413 w 8068413"/>
                <a:gd name="connsiteY29-1468" fmla="*/ 6376949 h 10090666"/>
                <a:gd name="connsiteX30-1469" fmla="*/ 7406531 w 8068413"/>
                <a:gd name="connsiteY30-1470" fmla="*/ 6625571 h 10090666"/>
                <a:gd name="connsiteX31-1471" fmla="*/ 5625857 w 8068413"/>
                <a:gd name="connsiteY31-1472" fmla="*/ 7251213 h 10090666"/>
                <a:gd name="connsiteX32-1473" fmla="*/ 6395878 w 8068413"/>
                <a:gd name="connsiteY32-1474" fmla="*/ 9537213 h 10090666"/>
                <a:gd name="connsiteX33-1475" fmla="*/ 6227436 w 8068413"/>
                <a:gd name="connsiteY33-1476" fmla="*/ 9657529 h 10090666"/>
                <a:gd name="connsiteX34-1477" fmla="*/ 5914615 w 8068413"/>
                <a:gd name="connsiteY34-1478" fmla="*/ 9633466 h 10090666"/>
                <a:gd name="connsiteX35-1479" fmla="*/ 4807710 w 8068413"/>
                <a:gd name="connsiteY35-1480" fmla="*/ 9850034 h 10090666"/>
                <a:gd name="connsiteX36-1481" fmla="*/ 4206131 w 8068413"/>
                <a:gd name="connsiteY36-1482" fmla="*/ 10090666 h 10090666"/>
                <a:gd name="connsiteX37-1483" fmla="*/ 3797057 w 8068413"/>
                <a:gd name="connsiteY37-1484" fmla="*/ 9970350 h 10090666"/>
                <a:gd name="connsiteX38-1485" fmla="*/ 4037689 w 8068413"/>
                <a:gd name="connsiteY38-1486" fmla="*/ 9489087 h 10090666"/>
                <a:gd name="connsiteX39-1487" fmla="*/ 4158005 w 8068413"/>
                <a:gd name="connsiteY39-1488" fmla="*/ 8743129 h 10090666"/>
                <a:gd name="connsiteX40-1489" fmla="*/ 4278320 w 8068413"/>
                <a:gd name="connsiteY40-1490" fmla="*/ 6336813 h 10090666"/>
                <a:gd name="connsiteX41-1491" fmla="*/ 5264910 w 8068413"/>
                <a:gd name="connsiteY41-1492" fmla="*/ 6120245 h 10090666"/>
                <a:gd name="connsiteX42-1493" fmla="*/ 5914615 w 8068413"/>
                <a:gd name="connsiteY42-1494" fmla="*/ 5855550 h 10090666"/>
                <a:gd name="connsiteX43-1495" fmla="*/ 6083057 w 8068413"/>
                <a:gd name="connsiteY43-1496" fmla="*/ 5518666 h 10090666"/>
                <a:gd name="connsiteX44-1497" fmla="*/ 6131184 w 8068413"/>
                <a:gd name="connsiteY44-1498" fmla="*/ 5374287 h 10090666"/>
                <a:gd name="connsiteX45-1499" fmla="*/ 6034931 w 8068413"/>
                <a:gd name="connsiteY45-1500" fmla="*/ 3064224 h 10090666"/>
                <a:gd name="connsiteX46-1501" fmla="*/ 5938678 w 8068413"/>
                <a:gd name="connsiteY46-1502" fmla="*/ 2727340 h 10090666"/>
                <a:gd name="connsiteX47-1503" fmla="*/ 4687394 w 8068413"/>
                <a:gd name="connsiteY47-1504" fmla="*/ 3112350 h 10090666"/>
                <a:gd name="connsiteX48-1505" fmla="*/ 4206131 w 8068413"/>
                <a:gd name="connsiteY48-1506" fmla="*/ 2101698 h 10090666"/>
                <a:gd name="connsiteX49-1507" fmla="*/ 2954847 w 8068413"/>
                <a:gd name="connsiteY49-1508" fmla="*/ 2486708 h 10090666"/>
                <a:gd name="connsiteX50-1509" fmla="*/ 3387984 w 8068413"/>
                <a:gd name="connsiteY50-1510" fmla="*/ 3401108 h 10090666"/>
                <a:gd name="connsiteX51-1511" fmla="*/ 3484236 w 8068413"/>
                <a:gd name="connsiteY51-1512" fmla="*/ 3713929 h 10090666"/>
                <a:gd name="connsiteX52-1513" fmla="*/ 1920131 w 8068413"/>
                <a:gd name="connsiteY52-1514" fmla="*/ 4219256 h 10090666"/>
                <a:gd name="connsiteX53-1515" fmla="*/ 1438868 w 8068413"/>
                <a:gd name="connsiteY53-1516" fmla="*/ 3160477 h 10090666"/>
                <a:gd name="connsiteX54-1517" fmla="*/ 0 w 8068413"/>
                <a:gd name="connsiteY54-1518" fmla="*/ 0 h 10090666"/>
                <a:gd name="connsiteX0-1519" fmla="*/ 0 w 8068413"/>
                <a:gd name="connsiteY0-1520" fmla="*/ 0 h 10090666"/>
                <a:gd name="connsiteX1-1521" fmla="*/ 2795155 w 8068413"/>
                <a:gd name="connsiteY1-1522" fmla="*/ 166254 h 10090666"/>
                <a:gd name="connsiteX2-1523" fmla="*/ 2878282 w 8068413"/>
                <a:gd name="connsiteY2-1524" fmla="*/ 259772 h 10090666"/>
                <a:gd name="connsiteX3-1525" fmla="*/ 3647209 w 8068413"/>
                <a:gd name="connsiteY3-1526" fmla="*/ 1995054 h 10090666"/>
                <a:gd name="connsiteX4-1527" fmla="*/ 3792682 w 8068413"/>
                <a:gd name="connsiteY4-1528" fmla="*/ 1849581 h 10090666"/>
                <a:gd name="connsiteX5-1529" fmla="*/ 4083628 w 8068413"/>
                <a:gd name="connsiteY5-1530" fmla="*/ 1735281 h 10090666"/>
                <a:gd name="connsiteX6-1531" fmla="*/ 4364182 w 8068413"/>
                <a:gd name="connsiteY6-1532" fmla="*/ 1672936 h 10090666"/>
                <a:gd name="connsiteX7-1533" fmla="*/ 4727864 w 8068413"/>
                <a:gd name="connsiteY7-1534" fmla="*/ 1662545 h 10090666"/>
                <a:gd name="connsiteX8-1535" fmla="*/ 4946073 w 8068413"/>
                <a:gd name="connsiteY8-1536" fmla="*/ 1620981 h 10090666"/>
                <a:gd name="connsiteX9-1537" fmla="*/ 5029200 w 8068413"/>
                <a:gd name="connsiteY9-1538" fmla="*/ 1506681 h 10090666"/>
                <a:gd name="connsiteX10-1539" fmla="*/ 5195455 w 8068413"/>
                <a:gd name="connsiteY10-1540" fmla="*/ 1350818 h 10090666"/>
                <a:gd name="connsiteX11-1541" fmla="*/ 5870864 w 8068413"/>
                <a:gd name="connsiteY11-1542" fmla="*/ 1257300 h 10090666"/>
                <a:gd name="connsiteX12-1543" fmla="*/ 5881255 w 8068413"/>
                <a:gd name="connsiteY12-1544" fmla="*/ 1143000 h 10090666"/>
                <a:gd name="connsiteX13-1545" fmla="*/ 6338455 w 8068413"/>
                <a:gd name="connsiteY13-1546" fmla="*/ 1194954 h 10090666"/>
                <a:gd name="connsiteX14-1547" fmla="*/ 6670964 w 8068413"/>
                <a:gd name="connsiteY14-1548" fmla="*/ 1080654 h 10090666"/>
                <a:gd name="connsiteX15-1549" fmla="*/ 6909955 w 8068413"/>
                <a:gd name="connsiteY15-1550" fmla="*/ 1018309 h 10090666"/>
                <a:gd name="connsiteX16-1551" fmla="*/ 7096991 w 8068413"/>
                <a:gd name="connsiteY16-1552" fmla="*/ 987136 h 10090666"/>
                <a:gd name="connsiteX17-1553" fmla="*/ 7107382 w 8068413"/>
                <a:gd name="connsiteY17-1554" fmla="*/ 1309254 h 10090666"/>
                <a:gd name="connsiteX18-1555" fmla="*/ 7263246 w 8068413"/>
                <a:gd name="connsiteY18-1556" fmla="*/ 1278081 h 10090666"/>
                <a:gd name="connsiteX19-1557" fmla="*/ 7689273 w 8068413"/>
                <a:gd name="connsiteY19-1558" fmla="*/ 2576945 h 10090666"/>
                <a:gd name="connsiteX20-1559" fmla="*/ 6546273 w 8068413"/>
                <a:gd name="connsiteY20-1560" fmla="*/ 2909454 h 10090666"/>
                <a:gd name="connsiteX21-1561" fmla="*/ 6754702 w 8068413"/>
                <a:gd name="connsiteY21-1562" fmla="*/ 3592198 h 10090666"/>
                <a:gd name="connsiteX22-1563" fmla="*/ 7085227 w 8068413"/>
                <a:gd name="connsiteY22-1564" fmla="*/ 3443019 h 10090666"/>
                <a:gd name="connsiteX23-1565" fmla="*/ 7311726 w 8068413"/>
                <a:gd name="connsiteY23-1566" fmla="*/ 3650748 h 10090666"/>
                <a:gd name="connsiteX24-1567" fmla="*/ 7451003 w 8068413"/>
                <a:gd name="connsiteY24-1568" fmla="*/ 4243511 h 10090666"/>
                <a:gd name="connsiteX25-1569" fmla="*/ 7869535 w 8068413"/>
                <a:gd name="connsiteY25-1570" fmla="*/ 5812276 h 10090666"/>
                <a:gd name="connsiteX26-1571" fmla="*/ 7939229 w 8068413"/>
                <a:gd name="connsiteY26-1572" fmla="*/ 5968005 h 10090666"/>
                <a:gd name="connsiteX27-1573" fmla="*/ 7959183 w 8068413"/>
                <a:gd name="connsiteY27-1574" fmla="*/ 6160254 h 10090666"/>
                <a:gd name="connsiteX28-1575" fmla="*/ 8036606 w 8068413"/>
                <a:gd name="connsiteY28-1576" fmla="*/ 6276844 h 10090666"/>
                <a:gd name="connsiteX29-1577" fmla="*/ 8068413 w 8068413"/>
                <a:gd name="connsiteY29-1578" fmla="*/ 6376949 h 10090666"/>
                <a:gd name="connsiteX30-1579" fmla="*/ 7406531 w 8068413"/>
                <a:gd name="connsiteY30-1580" fmla="*/ 6625571 h 10090666"/>
                <a:gd name="connsiteX31-1581" fmla="*/ 5625857 w 8068413"/>
                <a:gd name="connsiteY31-1582" fmla="*/ 7251213 h 10090666"/>
                <a:gd name="connsiteX32-1583" fmla="*/ 6395878 w 8068413"/>
                <a:gd name="connsiteY32-1584" fmla="*/ 9537213 h 10090666"/>
                <a:gd name="connsiteX33-1585" fmla="*/ 6227436 w 8068413"/>
                <a:gd name="connsiteY33-1586" fmla="*/ 9657529 h 10090666"/>
                <a:gd name="connsiteX34-1587" fmla="*/ 5914615 w 8068413"/>
                <a:gd name="connsiteY34-1588" fmla="*/ 9633466 h 10090666"/>
                <a:gd name="connsiteX35-1589" fmla="*/ 4807710 w 8068413"/>
                <a:gd name="connsiteY35-1590" fmla="*/ 9850034 h 10090666"/>
                <a:gd name="connsiteX36-1591" fmla="*/ 4206131 w 8068413"/>
                <a:gd name="connsiteY36-1592" fmla="*/ 10090666 h 10090666"/>
                <a:gd name="connsiteX37-1593" fmla="*/ 3797057 w 8068413"/>
                <a:gd name="connsiteY37-1594" fmla="*/ 9970350 h 10090666"/>
                <a:gd name="connsiteX38-1595" fmla="*/ 4037689 w 8068413"/>
                <a:gd name="connsiteY38-1596" fmla="*/ 9489087 h 10090666"/>
                <a:gd name="connsiteX39-1597" fmla="*/ 4158005 w 8068413"/>
                <a:gd name="connsiteY39-1598" fmla="*/ 8743129 h 10090666"/>
                <a:gd name="connsiteX40-1599" fmla="*/ 4278320 w 8068413"/>
                <a:gd name="connsiteY40-1600" fmla="*/ 6336813 h 10090666"/>
                <a:gd name="connsiteX41-1601" fmla="*/ 5264910 w 8068413"/>
                <a:gd name="connsiteY41-1602" fmla="*/ 6120245 h 10090666"/>
                <a:gd name="connsiteX42-1603" fmla="*/ 5914615 w 8068413"/>
                <a:gd name="connsiteY42-1604" fmla="*/ 5855550 h 10090666"/>
                <a:gd name="connsiteX43-1605" fmla="*/ 6083057 w 8068413"/>
                <a:gd name="connsiteY43-1606" fmla="*/ 5518666 h 10090666"/>
                <a:gd name="connsiteX44-1607" fmla="*/ 6131184 w 8068413"/>
                <a:gd name="connsiteY44-1608" fmla="*/ 5374287 h 10090666"/>
                <a:gd name="connsiteX45-1609" fmla="*/ 6034931 w 8068413"/>
                <a:gd name="connsiteY45-1610" fmla="*/ 3064224 h 10090666"/>
                <a:gd name="connsiteX46-1611" fmla="*/ 5938678 w 8068413"/>
                <a:gd name="connsiteY46-1612" fmla="*/ 2727340 h 10090666"/>
                <a:gd name="connsiteX47-1613" fmla="*/ 4687394 w 8068413"/>
                <a:gd name="connsiteY47-1614" fmla="*/ 3112350 h 10090666"/>
                <a:gd name="connsiteX48-1615" fmla="*/ 4206131 w 8068413"/>
                <a:gd name="connsiteY48-1616" fmla="*/ 2101698 h 10090666"/>
                <a:gd name="connsiteX49-1617" fmla="*/ 2954847 w 8068413"/>
                <a:gd name="connsiteY49-1618" fmla="*/ 2486708 h 10090666"/>
                <a:gd name="connsiteX50-1619" fmla="*/ 3387984 w 8068413"/>
                <a:gd name="connsiteY50-1620" fmla="*/ 3401108 h 10090666"/>
                <a:gd name="connsiteX51-1621" fmla="*/ 3484236 w 8068413"/>
                <a:gd name="connsiteY51-1622" fmla="*/ 3713929 h 10090666"/>
                <a:gd name="connsiteX52-1623" fmla="*/ 1920131 w 8068413"/>
                <a:gd name="connsiteY52-1624" fmla="*/ 4219256 h 10090666"/>
                <a:gd name="connsiteX53-1625" fmla="*/ 1438868 w 8068413"/>
                <a:gd name="connsiteY53-1626" fmla="*/ 3160477 h 10090666"/>
                <a:gd name="connsiteX54-1627" fmla="*/ 0 w 8068413"/>
                <a:gd name="connsiteY54-1628" fmla="*/ 0 h 10090666"/>
                <a:gd name="connsiteX0-1629" fmla="*/ 0 w 8068413"/>
                <a:gd name="connsiteY0-1630" fmla="*/ 0 h 10090666"/>
                <a:gd name="connsiteX1-1631" fmla="*/ 2795155 w 8068413"/>
                <a:gd name="connsiteY1-1632" fmla="*/ 166254 h 10090666"/>
                <a:gd name="connsiteX2-1633" fmla="*/ 2878282 w 8068413"/>
                <a:gd name="connsiteY2-1634" fmla="*/ 259772 h 10090666"/>
                <a:gd name="connsiteX3-1635" fmla="*/ 3647209 w 8068413"/>
                <a:gd name="connsiteY3-1636" fmla="*/ 1995054 h 10090666"/>
                <a:gd name="connsiteX4-1637" fmla="*/ 3792682 w 8068413"/>
                <a:gd name="connsiteY4-1638" fmla="*/ 1849581 h 10090666"/>
                <a:gd name="connsiteX5-1639" fmla="*/ 4083628 w 8068413"/>
                <a:gd name="connsiteY5-1640" fmla="*/ 1735281 h 10090666"/>
                <a:gd name="connsiteX6-1641" fmla="*/ 4364182 w 8068413"/>
                <a:gd name="connsiteY6-1642" fmla="*/ 1672936 h 10090666"/>
                <a:gd name="connsiteX7-1643" fmla="*/ 4727864 w 8068413"/>
                <a:gd name="connsiteY7-1644" fmla="*/ 1662545 h 10090666"/>
                <a:gd name="connsiteX8-1645" fmla="*/ 4946073 w 8068413"/>
                <a:gd name="connsiteY8-1646" fmla="*/ 1620981 h 10090666"/>
                <a:gd name="connsiteX9-1647" fmla="*/ 5029200 w 8068413"/>
                <a:gd name="connsiteY9-1648" fmla="*/ 1506681 h 10090666"/>
                <a:gd name="connsiteX10-1649" fmla="*/ 5195455 w 8068413"/>
                <a:gd name="connsiteY10-1650" fmla="*/ 1350818 h 10090666"/>
                <a:gd name="connsiteX11-1651" fmla="*/ 5870864 w 8068413"/>
                <a:gd name="connsiteY11-1652" fmla="*/ 1257300 h 10090666"/>
                <a:gd name="connsiteX12-1653" fmla="*/ 5881255 w 8068413"/>
                <a:gd name="connsiteY12-1654" fmla="*/ 1143000 h 10090666"/>
                <a:gd name="connsiteX13-1655" fmla="*/ 6338455 w 8068413"/>
                <a:gd name="connsiteY13-1656" fmla="*/ 1194954 h 10090666"/>
                <a:gd name="connsiteX14-1657" fmla="*/ 6670964 w 8068413"/>
                <a:gd name="connsiteY14-1658" fmla="*/ 1080654 h 10090666"/>
                <a:gd name="connsiteX15-1659" fmla="*/ 6909955 w 8068413"/>
                <a:gd name="connsiteY15-1660" fmla="*/ 1018309 h 10090666"/>
                <a:gd name="connsiteX16-1661" fmla="*/ 7096991 w 8068413"/>
                <a:gd name="connsiteY16-1662" fmla="*/ 987136 h 10090666"/>
                <a:gd name="connsiteX17-1663" fmla="*/ 7107382 w 8068413"/>
                <a:gd name="connsiteY17-1664" fmla="*/ 1309254 h 10090666"/>
                <a:gd name="connsiteX18-1665" fmla="*/ 7263246 w 8068413"/>
                <a:gd name="connsiteY18-1666" fmla="*/ 1278081 h 10090666"/>
                <a:gd name="connsiteX19-1667" fmla="*/ 7689273 w 8068413"/>
                <a:gd name="connsiteY19-1668" fmla="*/ 2576945 h 10090666"/>
                <a:gd name="connsiteX20-1669" fmla="*/ 6546273 w 8068413"/>
                <a:gd name="connsiteY20-1670" fmla="*/ 2909454 h 10090666"/>
                <a:gd name="connsiteX21-1671" fmla="*/ 6754702 w 8068413"/>
                <a:gd name="connsiteY21-1672" fmla="*/ 3592198 h 10090666"/>
                <a:gd name="connsiteX22-1673" fmla="*/ 7085227 w 8068413"/>
                <a:gd name="connsiteY22-1674" fmla="*/ 3443019 h 10090666"/>
                <a:gd name="connsiteX23-1675" fmla="*/ 7311726 w 8068413"/>
                <a:gd name="connsiteY23-1676" fmla="*/ 3650748 h 10090666"/>
                <a:gd name="connsiteX24-1677" fmla="*/ 7451003 w 8068413"/>
                <a:gd name="connsiteY24-1678" fmla="*/ 4243511 h 10090666"/>
                <a:gd name="connsiteX25-1679" fmla="*/ 7635649 w 8068413"/>
                <a:gd name="connsiteY25-1680" fmla="*/ 4893436 h 10090666"/>
                <a:gd name="connsiteX26-1681" fmla="*/ 7939229 w 8068413"/>
                <a:gd name="connsiteY26-1682" fmla="*/ 5968005 h 10090666"/>
                <a:gd name="connsiteX27-1683" fmla="*/ 7959183 w 8068413"/>
                <a:gd name="connsiteY27-1684" fmla="*/ 6160254 h 10090666"/>
                <a:gd name="connsiteX28-1685" fmla="*/ 8036606 w 8068413"/>
                <a:gd name="connsiteY28-1686" fmla="*/ 6276844 h 10090666"/>
                <a:gd name="connsiteX29-1687" fmla="*/ 8068413 w 8068413"/>
                <a:gd name="connsiteY29-1688" fmla="*/ 6376949 h 10090666"/>
                <a:gd name="connsiteX30-1689" fmla="*/ 7406531 w 8068413"/>
                <a:gd name="connsiteY30-1690" fmla="*/ 6625571 h 10090666"/>
                <a:gd name="connsiteX31-1691" fmla="*/ 5625857 w 8068413"/>
                <a:gd name="connsiteY31-1692" fmla="*/ 7251213 h 10090666"/>
                <a:gd name="connsiteX32-1693" fmla="*/ 6395878 w 8068413"/>
                <a:gd name="connsiteY32-1694" fmla="*/ 9537213 h 10090666"/>
                <a:gd name="connsiteX33-1695" fmla="*/ 6227436 w 8068413"/>
                <a:gd name="connsiteY33-1696" fmla="*/ 9657529 h 10090666"/>
                <a:gd name="connsiteX34-1697" fmla="*/ 5914615 w 8068413"/>
                <a:gd name="connsiteY34-1698" fmla="*/ 9633466 h 10090666"/>
                <a:gd name="connsiteX35-1699" fmla="*/ 4807710 w 8068413"/>
                <a:gd name="connsiteY35-1700" fmla="*/ 9850034 h 10090666"/>
                <a:gd name="connsiteX36-1701" fmla="*/ 4206131 w 8068413"/>
                <a:gd name="connsiteY36-1702" fmla="*/ 10090666 h 10090666"/>
                <a:gd name="connsiteX37-1703" fmla="*/ 3797057 w 8068413"/>
                <a:gd name="connsiteY37-1704" fmla="*/ 9970350 h 10090666"/>
                <a:gd name="connsiteX38-1705" fmla="*/ 4037689 w 8068413"/>
                <a:gd name="connsiteY38-1706" fmla="*/ 9489087 h 10090666"/>
                <a:gd name="connsiteX39-1707" fmla="*/ 4158005 w 8068413"/>
                <a:gd name="connsiteY39-1708" fmla="*/ 8743129 h 10090666"/>
                <a:gd name="connsiteX40-1709" fmla="*/ 4278320 w 8068413"/>
                <a:gd name="connsiteY40-1710" fmla="*/ 6336813 h 10090666"/>
                <a:gd name="connsiteX41-1711" fmla="*/ 5264910 w 8068413"/>
                <a:gd name="connsiteY41-1712" fmla="*/ 6120245 h 10090666"/>
                <a:gd name="connsiteX42-1713" fmla="*/ 5914615 w 8068413"/>
                <a:gd name="connsiteY42-1714" fmla="*/ 5855550 h 10090666"/>
                <a:gd name="connsiteX43-1715" fmla="*/ 6083057 w 8068413"/>
                <a:gd name="connsiteY43-1716" fmla="*/ 5518666 h 10090666"/>
                <a:gd name="connsiteX44-1717" fmla="*/ 6131184 w 8068413"/>
                <a:gd name="connsiteY44-1718" fmla="*/ 5374287 h 10090666"/>
                <a:gd name="connsiteX45-1719" fmla="*/ 6034931 w 8068413"/>
                <a:gd name="connsiteY45-1720" fmla="*/ 3064224 h 10090666"/>
                <a:gd name="connsiteX46-1721" fmla="*/ 5938678 w 8068413"/>
                <a:gd name="connsiteY46-1722" fmla="*/ 2727340 h 10090666"/>
                <a:gd name="connsiteX47-1723" fmla="*/ 4687394 w 8068413"/>
                <a:gd name="connsiteY47-1724" fmla="*/ 3112350 h 10090666"/>
                <a:gd name="connsiteX48-1725" fmla="*/ 4206131 w 8068413"/>
                <a:gd name="connsiteY48-1726" fmla="*/ 2101698 h 10090666"/>
                <a:gd name="connsiteX49-1727" fmla="*/ 2954847 w 8068413"/>
                <a:gd name="connsiteY49-1728" fmla="*/ 2486708 h 10090666"/>
                <a:gd name="connsiteX50-1729" fmla="*/ 3387984 w 8068413"/>
                <a:gd name="connsiteY50-1730" fmla="*/ 3401108 h 10090666"/>
                <a:gd name="connsiteX51-1731" fmla="*/ 3484236 w 8068413"/>
                <a:gd name="connsiteY51-1732" fmla="*/ 3713929 h 10090666"/>
                <a:gd name="connsiteX52-1733" fmla="*/ 1920131 w 8068413"/>
                <a:gd name="connsiteY52-1734" fmla="*/ 4219256 h 10090666"/>
                <a:gd name="connsiteX53-1735" fmla="*/ 1438868 w 8068413"/>
                <a:gd name="connsiteY53-1736" fmla="*/ 3160477 h 10090666"/>
                <a:gd name="connsiteX54-1737" fmla="*/ 0 w 8068413"/>
                <a:gd name="connsiteY54-1738" fmla="*/ 0 h 10090666"/>
                <a:gd name="connsiteX0-1739" fmla="*/ 0 w 8068413"/>
                <a:gd name="connsiteY0-1740" fmla="*/ 0 h 10090666"/>
                <a:gd name="connsiteX1-1741" fmla="*/ 2795155 w 8068413"/>
                <a:gd name="connsiteY1-1742" fmla="*/ 166254 h 10090666"/>
                <a:gd name="connsiteX2-1743" fmla="*/ 2878282 w 8068413"/>
                <a:gd name="connsiteY2-1744" fmla="*/ 259772 h 10090666"/>
                <a:gd name="connsiteX3-1745" fmla="*/ 3647209 w 8068413"/>
                <a:gd name="connsiteY3-1746" fmla="*/ 1995054 h 10090666"/>
                <a:gd name="connsiteX4-1747" fmla="*/ 3792682 w 8068413"/>
                <a:gd name="connsiteY4-1748" fmla="*/ 1849581 h 10090666"/>
                <a:gd name="connsiteX5-1749" fmla="*/ 4083628 w 8068413"/>
                <a:gd name="connsiteY5-1750" fmla="*/ 1735281 h 10090666"/>
                <a:gd name="connsiteX6-1751" fmla="*/ 4364182 w 8068413"/>
                <a:gd name="connsiteY6-1752" fmla="*/ 1672936 h 10090666"/>
                <a:gd name="connsiteX7-1753" fmla="*/ 4727864 w 8068413"/>
                <a:gd name="connsiteY7-1754" fmla="*/ 1662545 h 10090666"/>
                <a:gd name="connsiteX8-1755" fmla="*/ 4946073 w 8068413"/>
                <a:gd name="connsiteY8-1756" fmla="*/ 1620981 h 10090666"/>
                <a:gd name="connsiteX9-1757" fmla="*/ 5029200 w 8068413"/>
                <a:gd name="connsiteY9-1758" fmla="*/ 1506681 h 10090666"/>
                <a:gd name="connsiteX10-1759" fmla="*/ 5195455 w 8068413"/>
                <a:gd name="connsiteY10-1760" fmla="*/ 1350818 h 10090666"/>
                <a:gd name="connsiteX11-1761" fmla="*/ 5870864 w 8068413"/>
                <a:gd name="connsiteY11-1762" fmla="*/ 1257300 h 10090666"/>
                <a:gd name="connsiteX12-1763" fmla="*/ 5881255 w 8068413"/>
                <a:gd name="connsiteY12-1764" fmla="*/ 1143000 h 10090666"/>
                <a:gd name="connsiteX13-1765" fmla="*/ 6338455 w 8068413"/>
                <a:gd name="connsiteY13-1766" fmla="*/ 1194954 h 10090666"/>
                <a:gd name="connsiteX14-1767" fmla="*/ 6670964 w 8068413"/>
                <a:gd name="connsiteY14-1768" fmla="*/ 1080654 h 10090666"/>
                <a:gd name="connsiteX15-1769" fmla="*/ 6909955 w 8068413"/>
                <a:gd name="connsiteY15-1770" fmla="*/ 1018309 h 10090666"/>
                <a:gd name="connsiteX16-1771" fmla="*/ 7096991 w 8068413"/>
                <a:gd name="connsiteY16-1772" fmla="*/ 987136 h 10090666"/>
                <a:gd name="connsiteX17-1773" fmla="*/ 7107382 w 8068413"/>
                <a:gd name="connsiteY17-1774" fmla="*/ 1309254 h 10090666"/>
                <a:gd name="connsiteX18-1775" fmla="*/ 7263246 w 8068413"/>
                <a:gd name="connsiteY18-1776" fmla="*/ 1278081 h 10090666"/>
                <a:gd name="connsiteX19-1777" fmla="*/ 7689273 w 8068413"/>
                <a:gd name="connsiteY19-1778" fmla="*/ 2576945 h 10090666"/>
                <a:gd name="connsiteX20-1779" fmla="*/ 6546273 w 8068413"/>
                <a:gd name="connsiteY20-1780" fmla="*/ 2909454 h 10090666"/>
                <a:gd name="connsiteX21-1781" fmla="*/ 6754702 w 8068413"/>
                <a:gd name="connsiteY21-1782" fmla="*/ 3592198 h 10090666"/>
                <a:gd name="connsiteX22-1783" fmla="*/ 7085227 w 8068413"/>
                <a:gd name="connsiteY22-1784" fmla="*/ 3443019 h 10090666"/>
                <a:gd name="connsiteX23-1785" fmla="*/ 7311726 w 8068413"/>
                <a:gd name="connsiteY23-1786" fmla="*/ 3650748 h 10090666"/>
                <a:gd name="connsiteX24-1787" fmla="*/ 7451003 w 8068413"/>
                <a:gd name="connsiteY24-1788" fmla="*/ 4243511 h 10090666"/>
                <a:gd name="connsiteX25-1789" fmla="*/ 7635649 w 8068413"/>
                <a:gd name="connsiteY25-1790" fmla="*/ 4893436 h 10090666"/>
                <a:gd name="connsiteX26-1791" fmla="*/ 7939229 w 8068413"/>
                <a:gd name="connsiteY26-1792" fmla="*/ 5968005 h 10090666"/>
                <a:gd name="connsiteX27-1793" fmla="*/ 8026008 w 8068413"/>
                <a:gd name="connsiteY27-1794" fmla="*/ 6143547 h 10090666"/>
                <a:gd name="connsiteX28-1795" fmla="*/ 8036606 w 8068413"/>
                <a:gd name="connsiteY28-1796" fmla="*/ 6276844 h 10090666"/>
                <a:gd name="connsiteX29-1797" fmla="*/ 8068413 w 8068413"/>
                <a:gd name="connsiteY29-1798" fmla="*/ 6376949 h 10090666"/>
                <a:gd name="connsiteX30-1799" fmla="*/ 7406531 w 8068413"/>
                <a:gd name="connsiteY30-1800" fmla="*/ 6625571 h 10090666"/>
                <a:gd name="connsiteX31-1801" fmla="*/ 5625857 w 8068413"/>
                <a:gd name="connsiteY31-1802" fmla="*/ 7251213 h 10090666"/>
                <a:gd name="connsiteX32-1803" fmla="*/ 6395878 w 8068413"/>
                <a:gd name="connsiteY32-1804" fmla="*/ 9537213 h 10090666"/>
                <a:gd name="connsiteX33-1805" fmla="*/ 6227436 w 8068413"/>
                <a:gd name="connsiteY33-1806" fmla="*/ 9657529 h 10090666"/>
                <a:gd name="connsiteX34-1807" fmla="*/ 5914615 w 8068413"/>
                <a:gd name="connsiteY34-1808" fmla="*/ 9633466 h 10090666"/>
                <a:gd name="connsiteX35-1809" fmla="*/ 4807710 w 8068413"/>
                <a:gd name="connsiteY35-1810" fmla="*/ 9850034 h 10090666"/>
                <a:gd name="connsiteX36-1811" fmla="*/ 4206131 w 8068413"/>
                <a:gd name="connsiteY36-1812" fmla="*/ 10090666 h 10090666"/>
                <a:gd name="connsiteX37-1813" fmla="*/ 3797057 w 8068413"/>
                <a:gd name="connsiteY37-1814" fmla="*/ 9970350 h 10090666"/>
                <a:gd name="connsiteX38-1815" fmla="*/ 4037689 w 8068413"/>
                <a:gd name="connsiteY38-1816" fmla="*/ 9489087 h 10090666"/>
                <a:gd name="connsiteX39-1817" fmla="*/ 4158005 w 8068413"/>
                <a:gd name="connsiteY39-1818" fmla="*/ 8743129 h 10090666"/>
                <a:gd name="connsiteX40-1819" fmla="*/ 4278320 w 8068413"/>
                <a:gd name="connsiteY40-1820" fmla="*/ 6336813 h 10090666"/>
                <a:gd name="connsiteX41-1821" fmla="*/ 5264910 w 8068413"/>
                <a:gd name="connsiteY41-1822" fmla="*/ 6120245 h 10090666"/>
                <a:gd name="connsiteX42-1823" fmla="*/ 5914615 w 8068413"/>
                <a:gd name="connsiteY42-1824" fmla="*/ 5855550 h 10090666"/>
                <a:gd name="connsiteX43-1825" fmla="*/ 6083057 w 8068413"/>
                <a:gd name="connsiteY43-1826" fmla="*/ 5518666 h 10090666"/>
                <a:gd name="connsiteX44-1827" fmla="*/ 6131184 w 8068413"/>
                <a:gd name="connsiteY44-1828" fmla="*/ 5374287 h 10090666"/>
                <a:gd name="connsiteX45-1829" fmla="*/ 6034931 w 8068413"/>
                <a:gd name="connsiteY45-1830" fmla="*/ 3064224 h 10090666"/>
                <a:gd name="connsiteX46-1831" fmla="*/ 5938678 w 8068413"/>
                <a:gd name="connsiteY46-1832" fmla="*/ 2727340 h 10090666"/>
                <a:gd name="connsiteX47-1833" fmla="*/ 4687394 w 8068413"/>
                <a:gd name="connsiteY47-1834" fmla="*/ 3112350 h 10090666"/>
                <a:gd name="connsiteX48-1835" fmla="*/ 4206131 w 8068413"/>
                <a:gd name="connsiteY48-1836" fmla="*/ 2101698 h 10090666"/>
                <a:gd name="connsiteX49-1837" fmla="*/ 2954847 w 8068413"/>
                <a:gd name="connsiteY49-1838" fmla="*/ 2486708 h 10090666"/>
                <a:gd name="connsiteX50-1839" fmla="*/ 3387984 w 8068413"/>
                <a:gd name="connsiteY50-1840" fmla="*/ 3401108 h 10090666"/>
                <a:gd name="connsiteX51-1841" fmla="*/ 3484236 w 8068413"/>
                <a:gd name="connsiteY51-1842" fmla="*/ 3713929 h 10090666"/>
                <a:gd name="connsiteX52-1843" fmla="*/ 1920131 w 8068413"/>
                <a:gd name="connsiteY52-1844" fmla="*/ 4219256 h 10090666"/>
                <a:gd name="connsiteX53-1845" fmla="*/ 1438868 w 8068413"/>
                <a:gd name="connsiteY53-1846" fmla="*/ 3160477 h 10090666"/>
                <a:gd name="connsiteX54-1847" fmla="*/ 0 w 8068413"/>
                <a:gd name="connsiteY54-1848" fmla="*/ 0 h 100906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297" y="connsiteY54-1298"/>
                </a:cxn>
              </a:cxnLst>
              <a:rect l="l" t="t" r="r" b="b"/>
              <a:pathLst>
                <a:path w="8068413" h="10090666">
                  <a:moveTo>
                    <a:pt x="0" y="0"/>
                  </a:moveTo>
                  <a:lnTo>
                    <a:pt x="2795155" y="166254"/>
                  </a:lnTo>
                  <a:lnTo>
                    <a:pt x="2878282" y="259772"/>
                  </a:lnTo>
                  <a:lnTo>
                    <a:pt x="3647209" y="1995054"/>
                  </a:lnTo>
                  <a:lnTo>
                    <a:pt x="3792682" y="1849581"/>
                  </a:lnTo>
                  <a:lnTo>
                    <a:pt x="4083628" y="1735281"/>
                  </a:lnTo>
                  <a:lnTo>
                    <a:pt x="4364182" y="1672936"/>
                  </a:lnTo>
                  <a:lnTo>
                    <a:pt x="4727864" y="1662545"/>
                  </a:lnTo>
                  <a:lnTo>
                    <a:pt x="4946073" y="1620981"/>
                  </a:lnTo>
                  <a:lnTo>
                    <a:pt x="5029200" y="1506681"/>
                  </a:lnTo>
                  <a:lnTo>
                    <a:pt x="5195455" y="1350818"/>
                  </a:lnTo>
                  <a:lnTo>
                    <a:pt x="5870864" y="1257300"/>
                  </a:lnTo>
                  <a:lnTo>
                    <a:pt x="5881255" y="1143000"/>
                  </a:lnTo>
                  <a:lnTo>
                    <a:pt x="6338455" y="1194954"/>
                  </a:lnTo>
                  <a:lnTo>
                    <a:pt x="6670964" y="1080654"/>
                  </a:lnTo>
                  <a:lnTo>
                    <a:pt x="6909955" y="1018309"/>
                  </a:lnTo>
                  <a:lnTo>
                    <a:pt x="7096991" y="987136"/>
                  </a:lnTo>
                  <a:lnTo>
                    <a:pt x="7107382" y="1309254"/>
                  </a:lnTo>
                  <a:lnTo>
                    <a:pt x="7263246" y="1278081"/>
                  </a:lnTo>
                  <a:lnTo>
                    <a:pt x="7689273" y="2576945"/>
                  </a:lnTo>
                  <a:lnTo>
                    <a:pt x="6546273" y="2909454"/>
                  </a:lnTo>
                  <a:lnTo>
                    <a:pt x="6754702" y="3592198"/>
                  </a:lnTo>
                  <a:lnTo>
                    <a:pt x="7085227" y="3443019"/>
                  </a:lnTo>
                  <a:cubicBezTo>
                    <a:pt x="7176672" y="3494543"/>
                    <a:pt x="7190900" y="3302936"/>
                    <a:pt x="7311726" y="3650748"/>
                  </a:cubicBezTo>
                  <a:cubicBezTo>
                    <a:pt x="7432552" y="3998560"/>
                    <a:pt x="7356643" y="3925022"/>
                    <a:pt x="7451003" y="4243511"/>
                  </a:cubicBezTo>
                  <a:lnTo>
                    <a:pt x="7635649" y="4893436"/>
                  </a:lnTo>
                  <a:lnTo>
                    <a:pt x="7939229" y="5968005"/>
                  </a:lnTo>
                  <a:lnTo>
                    <a:pt x="8026008" y="6143547"/>
                  </a:lnTo>
                  <a:lnTo>
                    <a:pt x="8036606" y="6276844"/>
                  </a:lnTo>
                  <a:lnTo>
                    <a:pt x="8068413" y="6376949"/>
                  </a:lnTo>
                  <a:lnTo>
                    <a:pt x="7406531" y="6625571"/>
                  </a:lnTo>
                  <a:lnTo>
                    <a:pt x="5625857" y="7251213"/>
                  </a:lnTo>
                  <a:lnTo>
                    <a:pt x="6395878" y="9537213"/>
                  </a:lnTo>
                  <a:lnTo>
                    <a:pt x="6227436" y="9657529"/>
                  </a:lnTo>
                  <a:lnTo>
                    <a:pt x="5914615" y="9633466"/>
                  </a:lnTo>
                  <a:lnTo>
                    <a:pt x="4807710" y="9850034"/>
                  </a:lnTo>
                  <a:lnTo>
                    <a:pt x="4206131" y="10090666"/>
                  </a:lnTo>
                  <a:lnTo>
                    <a:pt x="3797057" y="9970350"/>
                  </a:lnTo>
                  <a:lnTo>
                    <a:pt x="4037689" y="9489087"/>
                  </a:lnTo>
                  <a:lnTo>
                    <a:pt x="4158005" y="8743129"/>
                  </a:lnTo>
                  <a:lnTo>
                    <a:pt x="4278320" y="6336813"/>
                  </a:lnTo>
                  <a:lnTo>
                    <a:pt x="5264910" y="6120245"/>
                  </a:lnTo>
                  <a:lnTo>
                    <a:pt x="5914615" y="5855550"/>
                  </a:lnTo>
                  <a:lnTo>
                    <a:pt x="6083057" y="5518666"/>
                  </a:lnTo>
                  <a:lnTo>
                    <a:pt x="6131184" y="5374287"/>
                  </a:lnTo>
                  <a:lnTo>
                    <a:pt x="6034931" y="3064224"/>
                  </a:lnTo>
                  <a:lnTo>
                    <a:pt x="5938678" y="2727340"/>
                  </a:lnTo>
                  <a:lnTo>
                    <a:pt x="4687394" y="3112350"/>
                  </a:lnTo>
                  <a:lnTo>
                    <a:pt x="4206131" y="2101698"/>
                  </a:lnTo>
                  <a:lnTo>
                    <a:pt x="2954847" y="2486708"/>
                  </a:lnTo>
                  <a:lnTo>
                    <a:pt x="3387984" y="3401108"/>
                  </a:lnTo>
                  <a:lnTo>
                    <a:pt x="3484236" y="3713929"/>
                  </a:lnTo>
                  <a:lnTo>
                    <a:pt x="1920131" y="4219256"/>
                  </a:lnTo>
                  <a:lnTo>
                    <a:pt x="1438868" y="3160477"/>
                  </a:lnTo>
                  <a:lnTo>
                    <a:pt x="0" y="0"/>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27657" tIns="27657" rIns="27657" bIns="27657" numCol="1" spcCol="38100" rtlCol="0" anchor="ctr">
              <a:spAutoFit/>
            </a:bodyPr>
            <a:lstStyle/>
            <a:p>
              <a:pPr defTabSz="293370" hangingPunct="0"/>
              <a:endParaRPr lang="zh-CN" altLang="en-US" sz="900" dirty="0">
                <a:solidFill>
                  <a:srgbClr val="000000"/>
                </a:solidFill>
                <a:latin typeface="+mj-lt"/>
                <a:ea typeface="+mj-ea"/>
                <a:cs typeface="+mj-cs"/>
                <a:sym typeface="Calibri" panose="020F0502020204030204"/>
              </a:endParaRPr>
            </a:p>
          </p:txBody>
        </p:sp>
        <p:grpSp>
          <p:nvGrpSpPr>
            <p:cNvPr id="11" name="组合 10"/>
            <p:cNvGrpSpPr/>
            <p:nvPr/>
          </p:nvGrpSpPr>
          <p:grpSpPr>
            <a:xfrm>
              <a:off x="13015645" y="4633314"/>
              <a:ext cx="9299385" cy="4869388"/>
              <a:chOff x="3329354" y="3267709"/>
              <a:chExt cx="12572671" cy="6583362"/>
            </a:xfrm>
          </p:grpSpPr>
          <p:sp>
            <p:nvSpPr>
              <p:cNvPr id="13" name="任意形状 12"/>
              <p:cNvSpPr/>
              <p:nvPr/>
            </p:nvSpPr>
            <p:spPr>
              <a:xfrm>
                <a:off x="3329354" y="4477387"/>
                <a:ext cx="8346830" cy="611252"/>
              </a:xfrm>
              <a:custGeom>
                <a:avLst/>
                <a:gdLst>
                  <a:gd name="connsiteX0" fmla="*/ 140677 w 8346831"/>
                  <a:gd name="connsiteY0" fmla="*/ 0 h 7877907"/>
                  <a:gd name="connsiteX1" fmla="*/ 140677 w 8346831"/>
                  <a:gd name="connsiteY1" fmla="*/ 0 h 7877907"/>
                  <a:gd name="connsiteX2" fmla="*/ 3938954 w 8346831"/>
                  <a:gd name="connsiteY2" fmla="*/ 187569 h 7877907"/>
                  <a:gd name="connsiteX3" fmla="*/ 3938954 w 8346831"/>
                  <a:gd name="connsiteY3" fmla="*/ 1664676 h 7877907"/>
                  <a:gd name="connsiteX4" fmla="*/ 6471138 w 8346831"/>
                  <a:gd name="connsiteY4" fmla="*/ 1735015 h 7877907"/>
                  <a:gd name="connsiteX5" fmla="*/ 8346831 w 8346831"/>
                  <a:gd name="connsiteY5" fmla="*/ 5978769 h 7877907"/>
                  <a:gd name="connsiteX6" fmla="*/ 5298831 w 8346831"/>
                  <a:gd name="connsiteY6" fmla="*/ 6940061 h 7877907"/>
                  <a:gd name="connsiteX7" fmla="*/ 1500554 w 8346831"/>
                  <a:gd name="connsiteY7" fmla="*/ 7877907 h 7877907"/>
                  <a:gd name="connsiteX8" fmla="*/ 1289538 w 8346831"/>
                  <a:gd name="connsiteY8" fmla="*/ 7573107 h 7877907"/>
                  <a:gd name="connsiteX9" fmla="*/ 0 w 8346831"/>
                  <a:gd name="connsiteY9" fmla="*/ 3188676 h 7877907"/>
                  <a:gd name="connsiteX10" fmla="*/ 140677 w 8346831"/>
                  <a:gd name="connsiteY10" fmla="*/ 0 h 787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46831" h="7877907">
                    <a:moveTo>
                      <a:pt x="140677" y="0"/>
                    </a:moveTo>
                    <a:lnTo>
                      <a:pt x="140677" y="0"/>
                    </a:lnTo>
                    <a:lnTo>
                      <a:pt x="3938954" y="187569"/>
                    </a:lnTo>
                    <a:lnTo>
                      <a:pt x="3938954" y="1664676"/>
                    </a:lnTo>
                    <a:lnTo>
                      <a:pt x="6471138" y="1735015"/>
                    </a:lnTo>
                    <a:lnTo>
                      <a:pt x="8346831" y="5978769"/>
                    </a:lnTo>
                    <a:lnTo>
                      <a:pt x="5298831" y="6940061"/>
                    </a:lnTo>
                    <a:lnTo>
                      <a:pt x="1500554" y="7877907"/>
                    </a:lnTo>
                    <a:lnTo>
                      <a:pt x="1289538" y="7573107"/>
                    </a:lnTo>
                    <a:lnTo>
                      <a:pt x="0" y="3188676"/>
                    </a:lnTo>
                    <a:lnTo>
                      <a:pt x="140677" y="0"/>
                    </a:ln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27657" tIns="27657" rIns="27657" bIns="27657" numCol="1" spcCol="38100" rtlCol="0" anchor="ctr">
                <a:spAutoFit/>
              </a:bodyPr>
              <a:lstStyle/>
              <a:p>
                <a:pPr defTabSz="293370" hangingPunct="0"/>
                <a:endParaRPr lang="zh-CN" altLang="en-US" sz="900" dirty="0">
                  <a:solidFill>
                    <a:srgbClr val="000000"/>
                  </a:solidFill>
                  <a:latin typeface="+mj-lt"/>
                  <a:ea typeface="+mj-ea"/>
                  <a:cs typeface="+mj-cs"/>
                  <a:sym typeface="Calibri" panose="020F0502020204030204"/>
                </a:endParaRPr>
              </a:p>
            </p:txBody>
          </p:sp>
          <p:sp>
            <p:nvSpPr>
              <p:cNvPr id="14" name="矩形 13"/>
              <p:cNvSpPr/>
              <p:nvPr/>
            </p:nvSpPr>
            <p:spPr>
              <a:xfrm>
                <a:off x="6283569" y="4672914"/>
                <a:ext cx="2438400" cy="853244"/>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657" tIns="27657" rIns="27657" bIns="27657" numCol="1" spcCol="38100" rtlCol="0" anchor="ctr">
                <a:spAutoFit/>
              </a:bodyPr>
              <a:lstStyle/>
              <a:p>
                <a:pPr algn="ctr" defTabSz="293370" hangingPunct="0"/>
                <a:r>
                  <a:rPr lang="en-US" altLang="zh-CN"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rPr>
                  <a:t>10025</a:t>
                </a:r>
                <a:r>
                  <a:rPr lang="zh-CN" altLang="en-US"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rPr>
                  <a:t>网格</a:t>
                </a:r>
                <a:endParaRPr lang="en-US" altLang="zh-CN"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endParaRPr>
              </a:p>
              <a:p>
                <a:pPr algn="ctr" defTabSz="293370" hangingPunct="0"/>
                <a:r>
                  <a:rPr lang="zh-CN" altLang="en-US"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rPr>
                  <a:t>第一责任区</a:t>
                </a:r>
                <a:endParaRPr lang="zh-CN" altLang="en-US"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endParaRPr>
              </a:p>
            </p:txBody>
          </p:sp>
          <p:sp>
            <p:nvSpPr>
              <p:cNvPr id="15" name="矩形 14"/>
              <p:cNvSpPr/>
              <p:nvPr/>
            </p:nvSpPr>
            <p:spPr>
              <a:xfrm>
                <a:off x="10897616" y="3932854"/>
                <a:ext cx="2438400" cy="853244"/>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657" tIns="27657" rIns="27657" bIns="27657" numCol="1" spcCol="38100" rtlCol="0" anchor="ctr">
                <a:spAutoFit/>
              </a:bodyPr>
              <a:lstStyle/>
              <a:p>
                <a:pPr algn="ctr" defTabSz="293370" hangingPunct="0"/>
                <a:r>
                  <a:rPr lang="en-US" altLang="zh-CN"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rPr>
                  <a:t>10026</a:t>
                </a:r>
                <a:r>
                  <a:rPr lang="zh-CN" altLang="en-US"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rPr>
                  <a:t>网格</a:t>
                </a:r>
                <a:endParaRPr lang="en-US" altLang="zh-CN"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endParaRPr>
              </a:p>
              <a:p>
                <a:pPr algn="ctr" defTabSz="293370" hangingPunct="0"/>
                <a:r>
                  <a:rPr lang="zh-CN" altLang="en-US"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rPr>
                  <a:t>第二责任区</a:t>
                </a:r>
                <a:endParaRPr lang="zh-CN" altLang="en-US"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endParaRPr>
              </a:p>
            </p:txBody>
          </p:sp>
          <p:sp>
            <p:nvSpPr>
              <p:cNvPr id="16" name="任意形状 15"/>
              <p:cNvSpPr/>
              <p:nvPr/>
            </p:nvSpPr>
            <p:spPr>
              <a:xfrm>
                <a:off x="12599581" y="3330707"/>
                <a:ext cx="3115342" cy="611252"/>
              </a:xfrm>
              <a:custGeom>
                <a:avLst/>
                <a:gdLst>
                  <a:gd name="connsiteX0" fmla="*/ 0 w 3115340"/>
                  <a:gd name="connsiteY0" fmla="*/ 0 h 1850065"/>
                  <a:gd name="connsiteX1" fmla="*/ 839972 w 3115340"/>
                  <a:gd name="connsiteY1" fmla="*/ 1850065 h 1850065"/>
                  <a:gd name="connsiteX2" fmla="*/ 1148317 w 3115340"/>
                  <a:gd name="connsiteY2" fmla="*/ 1626782 h 1850065"/>
                  <a:gd name="connsiteX3" fmla="*/ 1520456 w 3115340"/>
                  <a:gd name="connsiteY3" fmla="*/ 1531089 h 1850065"/>
                  <a:gd name="connsiteX4" fmla="*/ 1765005 w 3115340"/>
                  <a:gd name="connsiteY4" fmla="*/ 1541721 h 1850065"/>
                  <a:gd name="connsiteX5" fmla="*/ 2030819 w 3115340"/>
                  <a:gd name="connsiteY5" fmla="*/ 1488558 h 1850065"/>
                  <a:gd name="connsiteX6" fmla="*/ 2190307 w 3115340"/>
                  <a:gd name="connsiteY6" fmla="*/ 1392865 h 1850065"/>
                  <a:gd name="connsiteX7" fmla="*/ 2392326 w 3115340"/>
                  <a:gd name="connsiteY7" fmla="*/ 1190847 h 1850065"/>
                  <a:gd name="connsiteX8" fmla="*/ 3040912 w 3115340"/>
                  <a:gd name="connsiteY8" fmla="*/ 1116419 h 1850065"/>
                  <a:gd name="connsiteX9" fmla="*/ 3083442 w 3115340"/>
                  <a:gd name="connsiteY9" fmla="*/ 1010093 h 1850065"/>
                  <a:gd name="connsiteX10" fmla="*/ 3115340 w 3115340"/>
                  <a:gd name="connsiteY10" fmla="*/ 148856 h 1850065"/>
                  <a:gd name="connsiteX11" fmla="*/ 2647507 w 3115340"/>
                  <a:gd name="connsiteY11" fmla="*/ 116958 h 1850065"/>
                  <a:gd name="connsiteX12" fmla="*/ 946298 w 3115340"/>
                  <a:gd name="connsiteY12" fmla="*/ 21265 h 1850065"/>
                  <a:gd name="connsiteX13" fmla="*/ 0 w 3115340"/>
                  <a:gd name="connsiteY13" fmla="*/ 0 h 185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15340" h="1850065">
                    <a:moveTo>
                      <a:pt x="0" y="0"/>
                    </a:moveTo>
                    <a:lnTo>
                      <a:pt x="839972" y="1850065"/>
                    </a:lnTo>
                    <a:lnTo>
                      <a:pt x="1148317" y="1626782"/>
                    </a:lnTo>
                    <a:lnTo>
                      <a:pt x="1520456" y="1531089"/>
                    </a:lnTo>
                    <a:lnTo>
                      <a:pt x="1765005" y="1541721"/>
                    </a:lnTo>
                    <a:lnTo>
                      <a:pt x="2030819" y="1488558"/>
                    </a:lnTo>
                    <a:lnTo>
                      <a:pt x="2190307" y="1392865"/>
                    </a:lnTo>
                    <a:lnTo>
                      <a:pt x="2392326" y="1190847"/>
                    </a:lnTo>
                    <a:lnTo>
                      <a:pt x="3040912" y="1116419"/>
                    </a:lnTo>
                    <a:lnTo>
                      <a:pt x="3083442" y="1010093"/>
                    </a:lnTo>
                    <a:lnTo>
                      <a:pt x="3115340" y="148856"/>
                    </a:lnTo>
                    <a:lnTo>
                      <a:pt x="2647507" y="116958"/>
                    </a:lnTo>
                    <a:lnTo>
                      <a:pt x="946298" y="21265"/>
                    </a:lnTo>
                    <a:lnTo>
                      <a:pt x="0" y="0"/>
                    </a:ln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27657" tIns="27657" rIns="27657" bIns="27657" numCol="1" spcCol="38100" rtlCol="0" anchor="ctr">
                <a:spAutoFit/>
              </a:bodyPr>
              <a:lstStyle/>
              <a:p>
                <a:pPr defTabSz="293370" hangingPunct="0"/>
                <a:endParaRPr lang="zh-CN" altLang="en-US" sz="900">
                  <a:solidFill>
                    <a:srgbClr val="000000"/>
                  </a:solidFill>
                  <a:latin typeface="+mj-lt"/>
                  <a:ea typeface="+mj-ea"/>
                  <a:cs typeface="+mj-cs"/>
                  <a:sym typeface="Calibri" panose="020F0502020204030204"/>
                </a:endParaRPr>
              </a:p>
            </p:txBody>
          </p:sp>
          <p:sp>
            <p:nvSpPr>
              <p:cNvPr id="17" name="矩形 16"/>
              <p:cNvSpPr/>
              <p:nvPr/>
            </p:nvSpPr>
            <p:spPr>
              <a:xfrm>
                <a:off x="12950647" y="3267709"/>
                <a:ext cx="2438400" cy="853244"/>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657" tIns="27657" rIns="27657" bIns="27657" numCol="1" spcCol="38100" rtlCol="0" anchor="ctr">
                <a:spAutoFit/>
              </a:bodyPr>
              <a:lstStyle/>
              <a:p>
                <a:pPr algn="ctr" defTabSz="293370" hangingPunct="0"/>
                <a:r>
                  <a:rPr lang="en-US" altLang="zh-CN"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rPr>
                  <a:t>10028</a:t>
                </a:r>
                <a:r>
                  <a:rPr lang="zh-CN" altLang="en-US"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rPr>
                  <a:t>网格</a:t>
                </a:r>
                <a:endParaRPr lang="en-US" altLang="zh-CN"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endParaRPr>
              </a:p>
              <a:p>
                <a:pPr algn="ctr" defTabSz="293370" hangingPunct="0"/>
                <a:r>
                  <a:rPr lang="zh-CN" altLang="en-US"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rPr>
                  <a:t>第四责任区</a:t>
                </a:r>
                <a:endParaRPr lang="zh-CN" altLang="en-US"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endParaRPr>
              </a:p>
            </p:txBody>
          </p:sp>
          <p:sp>
            <p:nvSpPr>
              <p:cNvPr id="18" name="任意形状 17"/>
              <p:cNvSpPr/>
              <p:nvPr/>
            </p:nvSpPr>
            <p:spPr>
              <a:xfrm>
                <a:off x="12155256" y="6217313"/>
                <a:ext cx="3746769" cy="611252"/>
              </a:xfrm>
              <a:custGeom>
                <a:avLst/>
                <a:gdLst>
                  <a:gd name="connsiteX0" fmla="*/ 583659 w 3715966"/>
                  <a:gd name="connsiteY0" fmla="*/ 369651 h 3754876"/>
                  <a:gd name="connsiteX1" fmla="*/ 1828800 w 3715966"/>
                  <a:gd name="connsiteY1" fmla="*/ 0 h 3754876"/>
                  <a:gd name="connsiteX2" fmla="*/ 2295727 w 3715966"/>
                  <a:gd name="connsiteY2" fmla="*/ 1050587 h 3754876"/>
                  <a:gd name="connsiteX3" fmla="*/ 3560323 w 3715966"/>
                  <a:gd name="connsiteY3" fmla="*/ 642025 h 3754876"/>
                  <a:gd name="connsiteX4" fmla="*/ 3715966 w 3715966"/>
                  <a:gd name="connsiteY4" fmla="*/ 3326859 h 3754876"/>
                  <a:gd name="connsiteX5" fmla="*/ 3540868 w 3715966"/>
                  <a:gd name="connsiteY5" fmla="*/ 3754876 h 3754876"/>
                  <a:gd name="connsiteX6" fmla="*/ 3132306 w 3715966"/>
                  <a:gd name="connsiteY6" fmla="*/ 2548646 h 3754876"/>
                  <a:gd name="connsiteX7" fmla="*/ 1945532 w 3715966"/>
                  <a:gd name="connsiteY7" fmla="*/ 2957208 h 3754876"/>
                  <a:gd name="connsiteX8" fmla="*/ 1809344 w 3715966"/>
                  <a:gd name="connsiteY8" fmla="*/ 2918297 h 3754876"/>
                  <a:gd name="connsiteX9" fmla="*/ 1517515 w 3715966"/>
                  <a:gd name="connsiteY9" fmla="*/ 2782110 h 3754876"/>
                  <a:gd name="connsiteX10" fmla="*/ 1070042 w 3715966"/>
                  <a:gd name="connsiteY10" fmla="*/ 3677055 h 3754876"/>
                  <a:gd name="connsiteX11" fmla="*/ 194553 w 3715966"/>
                  <a:gd name="connsiteY11" fmla="*/ 3326859 h 3754876"/>
                  <a:gd name="connsiteX12" fmla="*/ 97276 w 3715966"/>
                  <a:gd name="connsiteY12" fmla="*/ 3132306 h 3754876"/>
                  <a:gd name="connsiteX13" fmla="*/ 0 w 3715966"/>
                  <a:gd name="connsiteY13" fmla="*/ 2898842 h 3754876"/>
                  <a:gd name="connsiteX14" fmla="*/ 739302 w 3715966"/>
                  <a:gd name="connsiteY14" fmla="*/ 2665378 h 3754876"/>
                  <a:gd name="connsiteX15" fmla="*/ 544749 w 3715966"/>
                  <a:gd name="connsiteY15" fmla="*/ 2042808 h 3754876"/>
                  <a:gd name="connsiteX16" fmla="*/ 1147864 w 3715966"/>
                  <a:gd name="connsiteY16" fmla="*/ 1906621 h 3754876"/>
                  <a:gd name="connsiteX17" fmla="*/ 1089498 w 3715966"/>
                  <a:gd name="connsiteY17" fmla="*/ 1556425 h 3754876"/>
                  <a:gd name="connsiteX18" fmla="*/ 583659 w 3715966"/>
                  <a:gd name="connsiteY18" fmla="*/ 369651 h 3754876"/>
                  <a:gd name="connsiteX0-1" fmla="*/ 583659 w 3715966"/>
                  <a:gd name="connsiteY0-2" fmla="*/ 369651 h 3754876"/>
                  <a:gd name="connsiteX1-3" fmla="*/ 1828800 w 3715966"/>
                  <a:gd name="connsiteY1-4" fmla="*/ 0 h 3754876"/>
                  <a:gd name="connsiteX2-5" fmla="*/ 2295727 w 3715966"/>
                  <a:gd name="connsiteY2-6" fmla="*/ 1050587 h 3754876"/>
                  <a:gd name="connsiteX3-7" fmla="*/ 3560323 w 3715966"/>
                  <a:gd name="connsiteY3-8" fmla="*/ 642025 h 3754876"/>
                  <a:gd name="connsiteX4-9" fmla="*/ 3715966 w 3715966"/>
                  <a:gd name="connsiteY4-10" fmla="*/ 3326859 h 3754876"/>
                  <a:gd name="connsiteX5-11" fmla="*/ 3540868 w 3715966"/>
                  <a:gd name="connsiteY5-12" fmla="*/ 3754876 h 3754876"/>
                  <a:gd name="connsiteX6-13" fmla="*/ 3132306 w 3715966"/>
                  <a:gd name="connsiteY6-14" fmla="*/ 2548646 h 3754876"/>
                  <a:gd name="connsiteX7-15" fmla="*/ 1945532 w 3715966"/>
                  <a:gd name="connsiteY7-16" fmla="*/ 2957208 h 3754876"/>
                  <a:gd name="connsiteX8-17" fmla="*/ 1809344 w 3715966"/>
                  <a:gd name="connsiteY8-18" fmla="*/ 2918297 h 3754876"/>
                  <a:gd name="connsiteX9-19" fmla="*/ 1517515 w 3715966"/>
                  <a:gd name="connsiteY9-20" fmla="*/ 2782110 h 3754876"/>
                  <a:gd name="connsiteX10-21" fmla="*/ 1070042 w 3715966"/>
                  <a:gd name="connsiteY10-22" fmla="*/ 3677055 h 3754876"/>
                  <a:gd name="connsiteX11-23" fmla="*/ 233463 w 3715966"/>
                  <a:gd name="connsiteY11-24" fmla="*/ 3287948 h 3754876"/>
                  <a:gd name="connsiteX12-25" fmla="*/ 97276 w 3715966"/>
                  <a:gd name="connsiteY12-26" fmla="*/ 3132306 h 3754876"/>
                  <a:gd name="connsiteX13-27" fmla="*/ 0 w 3715966"/>
                  <a:gd name="connsiteY13-28" fmla="*/ 2898842 h 3754876"/>
                  <a:gd name="connsiteX14-29" fmla="*/ 739302 w 3715966"/>
                  <a:gd name="connsiteY14-30" fmla="*/ 2665378 h 3754876"/>
                  <a:gd name="connsiteX15-31" fmla="*/ 544749 w 3715966"/>
                  <a:gd name="connsiteY15-32" fmla="*/ 2042808 h 3754876"/>
                  <a:gd name="connsiteX16-33" fmla="*/ 1147864 w 3715966"/>
                  <a:gd name="connsiteY16-34" fmla="*/ 1906621 h 3754876"/>
                  <a:gd name="connsiteX17-35" fmla="*/ 1089498 w 3715966"/>
                  <a:gd name="connsiteY17-36" fmla="*/ 1556425 h 3754876"/>
                  <a:gd name="connsiteX18-37" fmla="*/ 583659 w 3715966"/>
                  <a:gd name="connsiteY18-38" fmla="*/ 369651 h 37548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3715966" h="3754876">
                    <a:moveTo>
                      <a:pt x="583659" y="369651"/>
                    </a:moveTo>
                    <a:lnTo>
                      <a:pt x="1828800" y="0"/>
                    </a:lnTo>
                    <a:lnTo>
                      <a:pt x="2295727" y="1050587"/>
                    </a:lnTo>
                    <a:lnTo>
                      <a:pt x="3560323" y="642025"/>
                    </a:lnTo>
                    <a:lnTo>
                      <a:pt x="3715966" y="3326859"/>
                    </a:lnTo>
                    <a:lnTo>
                      <a:pt x="3540868" y="3754876"/>
                    </a:lnTo>
                    <a:lnTo>
                      <a:pt x="3132306" y="2548646"/>
                    </a:lnTo>
                    <a:lnTo>
                      <a:pt x="1945532" y="2957208"/>
                    </a:lnTo>
                    <a:lnTo>
                      <a:pt x="1809344" y="2918297"/>
                    </a:lnTo>
                    <a:lnTo>
                      <a:pt x="1517515" y="2782110"/>
                    </a:lnTo>
                    <a:lnTo>
                      <a:pt x="1070042" y="3677055"/>
                    </a:lnTo>
                    <a:lnTo>
                      <a:pt x="233463" y="3287948"/>
                    </a:lnTo>
                    <a:lnTo>
                      <a:pt x="97276" y="3132306"/>
                    </a:lnTo>
                    <a:lnTo>
                      <a:pt x="0" y="2898842"/>
                    </a:lnTo>
                    <a:lnTo>
                      <a:pt x="739302" y="2665378"/>
                    </a:lnTo>
                    <a:lnTo>
                      <a:pt x="544749" y="2042808"/>
                    </a:lnTo>
                    <a:lnTo>
                      <a:pt x="1147864" y="1906621"/>
                    </a:lnTo>
                    <a:lnTo>
                      <a:pt x="1089498" y="1556425"/>
                    </a:lnTo>
                    <a:lnTo>
                      <a:pt x="583659" y="369651"/>
                    </a:lnTo>
                    <a:close/>
                  </a:path>
                </a:pathLst>
              </a:cu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27657" tIns="27657" rIns="27657" bIns="27657" numCol="1" spcCol="38100" rtlCol="0" anchor="ctr">
                <a:spAutoFit/>
              </a:bodyPr>
              <a:lstStyle/>
              <a:p>
                <a:pPr defTabSz="293370" hangingPunct="0"/>
                <a:endParaRPr lang="zh-CN" altLang="en-US" sz="900">
                  <a:solidFill>
                    <a:srgbClr val="000000"/>
                  </a:solidFill>
                  <a:latin typeface="+mj-lt"/>
                  <a:ea typeface="+mj-ea"/>
                  <a:cs typeface="+mj-cs"/>
                  <a:sym typeface="Calibri" panose="020F0502020204030204"/>
                </a:endParaRPr>
              </a:p>
            </p:txBody>
          </p:sp>
          <p:sp>
            <p:nvSpPr>
              <p:cNvPr id="19" name="矩形 18"/>
              <p:cNvSpPr/>
              <p:nvPr/>
            </p:nvSpPr>
            <p:spPr>
              <a:xfrm>
                <a:off x="13276520" y="6120093"/>
                <a:ext cx="2438400" cy="853244"/>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657" tIns="27657" rIns="27657" bIns="27657" numCol="1" spcCol="38100" rtlCol="0" anchor="ctr">
                <a:spAutoFit/>
              </a:bodyPr>
              <a:lstStyle/>
              <a:p>
                <a:pPr algn="ctr" defTabSz="293370" hangingPunct="0"/>
                <a:r>
                  <a:rPr lang="en-US" altLang="zh-CN"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rPr>
                  <a:t>10029</a:t>
                </a:r>
                <a:r>
                  <a:rPr lang="zh-CN" altLang="en-US"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rPr>
                  <a:t>网格</a:t>
                </a:r>
                <a:endParaRPr lang="en-US" altLang="zh-CN"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endParaRPr>
              </a:p>
              <a:p>
                <a:pPr algn="ctr" defTabSz="293370" hangingPunct="0"/>
                <a:r>
                  <a:rPr lang="zh-CN" altLang="en-US"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rPr>
                  <a:t>第五责任区</a:t>
                </a:r>
                <a:endParaRPr lang="zh-CN" altLang="en-US"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endParaRPr>
              </a:p>
            </p:txBody>
          </p:sp>
          <p:sp>
            <p:nvSpPr>
              <p:cNvPr id="20" name="任意形状 19"/>
              <p:cNvSpPr/>
              <p:nvPr/>
            </p:nvSpPr>
            <p:spPr>
              <a:xfrm>
                <a:off x="8610600" y="9239819"/>
                <a:ext cx="7101471" cy="611252"/>
              </a:xfrm>
              <a:custGeom>
                <a:avLst/>
                <a:gdLst>
                  <a:gd name="connsiteX0" fmla="*/ 0 w 7101468"/>
                  <a:gd name="connsiteY0" fmla="*/ 1457712 h 6512312"/>
                  <a:gd name="connsiteX1" fmla="*/ 2997200 w 7101468"/>
                  <a:gd name="connsiteY1" fmla="*/ 543312 h 6512312"/>
                  <a:gd name="connsiteX2" fmla="*/ 2997200 w 7101468"/>
                  <a:gd name="connsiteY2" fmla="*/ 543312 h 6512312"/>
                  <a:gd name="connsiteX3" fmla="*/ 3945673 w 7101468"/>
                  <a:gd name="connsiteY3" fmla="*/ 245327 h 6512312"/>
                  <a:gd name="connsiteX4" fmla="*/ 4168698 w 7101468"/>
                  <a:gd name="connsiteY4" fmla="*/ 156117 h 6512312"/>
                  <a:gd name="connsiteX5" fmla="*/ 4681654 w 7101468"/>
                  <a:gd name="connsiteY5" fmla="*/ 0 h 6512312"/>
                  <a:gd name="connsiteX6" fmla="*/ 4759712 w 7101468"/>
                  <a:gd name="connsiteY6" fmla="*/ 234175 h 6512312"/>
                  <a:gd name="connsiteX7" fmla="*/ 4101790 w 7101468"/>
                  <a:gd name="connsiteY7" fmla="*/ 434897 h 6512312"/>
                  <a:gd name="connsiteX8" fmla="*/ 4302512 w 7101468"/>
                  <a:gd name="connsiteY8" fmla="*/ 1025912 h 6512312"/>
                  <a:gd name="connsiteX9" fmla="*/ 3823010 w 7101468"/>
                  <a:gd name="connsiteY9" fmla="*/ 1137424 h 6512312"/>
                  <a:gd name="connsiteX10" fmla="*/ 3544229 w 7101468"/>
                  <a:gd name="connsiteY10" fmla="*/ 1304692 h 6512312"/>
                  <a:gd name="connsiteX11" fmla="*/ 3666893 w 7101468"/>
                  <a:gd name="connsiteY11" fmla="*/ 1527717 h 6512312"/>
                  <a:gd name="connsiteX12" fmla="*/ 3834161 w 7101468"/>
                  <a:gd name="connsiteY12" fmla="*/ 1683834 h 6512312"/>
                  <a:gd name="connsiteX13" fmla="*/ 4659351 w 7101468"/>
                  <a:gd name="connsiteY13" fmla="*/ 2051824 h 6512312"/>
                  <a:gd name="connsiteX14" fmla="*/ 5105400 w 7101468"/>
                  <a:gd name="connsiteY14" fmla="*/ 1137424 h 6512312"/>
                  <a:gd name="connsiteX15" fmla="*/ 5417634 w 7101468"/>
                  <a:gd name="connsiteY15" fmla="*/ 1326995 h 6512312"/>
                  <a:gd name="connsiteX16" fmla="*/ 5417634 w 7101468"/>
                  <a:gd name="connsiteY16" fmla="*/ 1326995 h 6512312"/>
                  <a:gd name="connsiteX17" fmla="*/ 6688873 w 7101468"/>
                  <a:gd name="connsiteY17" fmla="*/ 936702 h 6512312"/>
                  <a:gd name="connsiteX18" fmla="*/ 7101468 w 7101468"/>
                  <a:gd name="connsiteY18" fmla="*/ 2129883 h 6512312"/>
                  <a:gd name="connsiteX19" fmla="*/ 6465849 w 7101468"/>
                  <a:gd name="connsiteY19" fmla="*/ 2375210 h 6512312"/>
                  <a:gd name="connsiteX20" fmla="*/ 5484541 w 7101468"/>
                  <a:gd name="connsiteY20" fmla="*/ 2620536 h 6512312"/>
                  <a:gd name="connsiteX21" fmla="*/ 5263055 w 7101468"/>
                  <a:gd name="connsiteY21" fmla="*/ 5660974 h 6512312"/>
                  <a:gd name="connsiteX22" fmla="*/ 4979276 w 7101468"/>
                  <a:gd name="connsiteY22" fmla="*/ 6354657 h 6512312"/>
                  <a:gd name="connsiteX23" fmla="*/ 4727028 w 7101468"/>
                  <a:gd name="connsiteY23" fmla="*/ 6512312 h 6512312"/>
                  <a:gd name="connsiteX24" fmla="*/ 4348655 w 7101468"/>
                  <a:gd name="connsiteY24" fmla="*/ 6197002 h 6512312"/>
                  <a:gd name="connsiteX25" fmla="*/ 4127938 w 7101468"/>
                  <a:gd name="connsiteY25" fmla="*/ 6323126 h 6512312"/>
                  <a:gd name="connsiteX26" fmla="*/ 3749566 w 7101468"/>
                  <a:gd name="connsiteY26" fmla="*/ 6260064 h 6512312"/>
                  <a:gd name="connsiteX27" fmla="*/ 3591910 w 7101468"/>
                  <a:gd name="connsiteY27" fmla="*/ 6007815 h 6512312"/>
                  <a:gd name="connsiteX28" fmla="*/ 2772103 w 7101468"/>
                  <a:gd name="connsiteY28" fmla="*/ 5724036 h 6512312"/>
                  <a:gd name="connsiteX29" fmla="*/ 1447800 w 7101468"/>
                  <a:gd name="connsiteY29" fmla="*/ 4998822 h 6512312"/>
                  <a:gd name="connsiteX30" fmla="*/ 894907 w 7101468"/>
                  <a:gd name="connsiteY30" fmla="*/ 4555921 h 6512312"/>
                  <a:gd name="connsiteX31" fmla="*/ 660991 w 7101468"/>
                  <a:gd name="connsiteY31" fmla="*/ 4109354 h 6512312"/>
                  <a:gd name="connsiteX32" fmla="*/ 427074 w 7101468"/>
                  <a:gd name="connsiteY32" fmla="*/ 3875438 h 6512312"/>
                  <a:gd name="connsiteX33" fmla="*/ 0 w 7101468"/>
                  <a:gd name="connsiteY33" fmla="*/ 1457712 h 651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101468" h="6512312">
                    <a:moveTo>
                      <a:pt x="0" y="1457712"/>
                    </a:moveTo>
                    <a:lnTo>
                      <a:pt x="2997200" y="543312"/>
                    </a:lnTo>
                    <a:lnTo>
                      <a:pt x="2997200" y="543312"/>
                    </a:lnTo>
                    <a:lnTo>
                      <a:pt x="3945673" y="245327"/>
                    </a:lnTo>
                    <a:lnTo>
                      <a:pt x="4168698" y="156117"/>
                    </a:lnTo>
                    <a:lnTo>
                      <a:pt x="4681654" y="0"/>
                    </a:lnTo>
                    <a:lnTo>
                      <a:pt x="4759712" y="234175"/>
                    </a:lnTo>
                    <a:lnTo>
                      <a:pt x="4101790" y="434897"/>
                    </a:lnTo>
                    <a:lnTo>
                      <a:pt x="4302512" y="1025912"/>
                    </a:lnTo>
                    <a:lnTo>
                      <a:pt x="3823010" y="1137424"/>
                    </a:lnTo>
                    <a:lnTo>
                      <a:pt x="3544229" y="1304692"/>
                    </a:lnTo>
                    <a:lnTo>
                      <a:pt x="3666893" y="1527717"/>
                    </a:lnTo>
                    <a:lnTo>
                      <a:pt x="3834161" y="1683834"/>
                    </a:lnTo>
                    <a:lnTo>
                      <a:pt x="4659351" y="2051824"/>
                    </a:lnTo>
                    <a:lnTo>
                      <a:pt x="5105400" y="1137424"/>
                    </a:lnTo>
                    <a:lnTo>
                      <a:pt x="5417634" y="1326995"/>
                    </a:lnTo>
                    <a:lnTo>
                      <a:pt x="5417634" y="1326995"/>
                    </a:lnTo>
                    <a:lnTo>
                      <a:pt x="6688873" y="936702"/>
                    </a:lnTo>
                    <a:lnTo>
                      <a:pt x="7101468" y="2129883"/>
                    </a:lnTo>
                    <a:lnTo>
                      <a:pt x="6465849" y="2375210"/>
                    </a:lnTo>
                    <a:lnTo>
                      <a:pt x="5484541" y="2620536"/>
                    </a:lnTo>
                    <a:lnTo>
                      <a:pt x="5263055" y="5660974"/>
                    </a:lnTo>
                    <a:lnTo>
                      <a:pt x="4979276" y="6354657"/>
                    </a:lnTo>
                    <a:lnTo>
                      <a:pt x="4727028" y="6512312"/>
                    </a:lnTo>
                    <a:lnTo>
                      <a:pt x="4348655" y="6197002"/>
                    </a:lnTo>
                    <a:lnTo>
                      <a:pt x="4127938" y="6323126"/>
                    </a:lnTo>
                    <a:lnTo>
                      <a:pt x="3749566" y="6260064"/>
                    </a:lnTo>
                    <a:lnTo>
                      <a:pt x="3591910" y="6007815"/>
                    </a:lnTo>
                    <a:lnTo>
                      <a:pt x="2772103" y="5724036"/>
                    </a:lnTo>
                    <a:lnTo>
                      <a:pt x="1447800" y="4998822"/>
                    </a:lnTo>
                    <a:lnTo>
                      <a:pt x="894907" y="4555921"/>
                    </a:lnTo>
                    <a:lnTo>
                      <a:pt x="660991" y="4109354"/>
                    </a:lnTo>
                    <a:lnTo>
                      <a:pt x="427074" y="3875438"/>
                    </a:lnTo>
                    <a:lnTo>
                      <a:pt x="0" y="1457712"/>
                    </a:ln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27657" tIns="27657" rIns="27657" bIns="27657" numCol="1" spcCol="38100" rtlCol="0" anchor="ctr">
                <a:spAutoFit/>
              </a:bodyPr>
              <a:lstStyle/>
              <a:p>
                <a:pPr defTabSz="293370" hangingPunct="0"/>
                <a:endParaRPr lang="zh-CN" altLang="en-US" sz="900">
                  <a:solidFill>
                    <a:srgbClr val="000000"/>
                  </a:solidFill>
                  <a:latin typeface="+mj-lt"/>
                  <a:ea typeface="+mj-ea"/>
                  <a:cs typeface="+mj-cs"/>
                  <a:sym typeface="Calibri" panose="020F0502020204030204"/>
                </a:endParaRPr>
              </a:p>
            </p:txBody>
          </p:sp>
          <p:sp>
            <p:nvSpPr>
              <p:cNvPr id="21" name="矩形 20"/>
              <p:cNvSpPr/>
              <p:nvPr/>
            </p:nvSpPr>
            <p:spPr>
              <a:xfrm>
                <a:off x="10335420" y="8996663"/>
                <a:ext cx="2438400" cy="853244"/>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657" tIns="27657" rIns="27657" bIns="27657" numCol="1" spcCol="38100" rtlCol="0" anchor="ctr">
                <a:spAutoFit/>
              </a:bodyPr>
              <a:lstStyle/>
              <a:p>
                <a:pPr algn="ctr" defTabSz="293370" hangingPunct="0"/>
                <a:r>
                  <a:rPr lang="en-US" altLang="zh-CN"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rPr>
                  <a:t>10027</a:t>
                </a:r>
                <a:r>
                  <a:rPr lang="zh-CN" altLang="en-US"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rPr>
                  <a:t>网格</a:t>
                </a:r>
                <a:endParaRPr lang="en-US" altLang="zh-CN"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endParaRPr>
              </a:p>
              <a:p>
                <a:pPr algn="ctr" defTabSz="293370" hangingPunct="0"/>
                <a:r>
                  <a:rPr lang="zh-CN" altLang="en-US"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rPr>
                  <a:t>第三责任区</a:t>
                </a:r>
                <a:endParaRPr lang="zh-CN" altLang="en-US"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endParaRPr>
              </a:p>
            </p:txBody>
          </p:sp>
        </p:grpSp>
      </p:grpSp>
      <p:sp>
        <p:nvSpPr>
          <p:cNvPr id="22" name="燕尾形 21"/>
          <p:cNvSpPr/>
          <p:nvPr/>
        </p:nvSpPr>
        <p:spPr>
          <a:xfrm>
            <a:off x="6270679" y="3567928"/>
            <a:ext cx="749300" cy="1106955"/>
          </a:xfrm>
          <a:prstGeom prst="chevron">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solidFill>
                <a:schemeClr val="tx1"/>
              </a:solidFill>
            </a:endParaRPr>
          </a:p>
        </p:txBody>
      </p:sp>
      <p:sp>
        <p:nvSpPr>
          <p:cNvPr id="23" name="矩形 22"/>
          <p:cNvSpPr/>
          <p:nvPr/>
        </p:nvSpPr>
        <p:spPr>
          <a:xfrm>
            <a:off x="832814" y="3682304"/>
            <a:ext cx="1569660" cy="424732"/>
          </a:xfrm>
          <a:prstGeom prst="rect">
            <a:avLst/>
          </a:prstGeom>
        </p:spPr>
        <p:txBody>
          <a:bodyPr wrap="none">
            <a:spAutoFit/>
          </a:bodyPr>
          <a:lstStyle/>
          <a:p>
            <a:pPr lvl="1" algn="ctr">
              <a:lnSpc>
                <a:spcPct val="120000"/>
              </a:lnSpc>
              <a:buSzPct val="130000"/>
            </a:pPr>
            <a:r>
              <a:rPr lang="zh-CN" altLang="en-US" b="1" dirty="0">
                <a:solidFill>
                  <a:schemeClr val="accent1">
                    <a:lumMod val="75000"/>
                  </a:schemeClr>
                </a:solidFill>
                <a:latin typeface="微软雅黑" panose="020B0503020204020204" pitchFamily="34" charset="-122"/>
                <a:ea typeface="微软雅黑" panose="020B0503020204020204" pitchFamily="34" charset="-122"/>
              </a:rPr>
              <a:t>基础网格</a:t>
            </a:r>
          </a:p>
        </p:txBody>
      </p:sp>
      <p:sp>
        <p:nvSpPr>
          <p:cNvPr id="24" name="矩形 23"/>
          <p:cNvSpPr/>
          <p:nvPr/>
        </p:nvSpPr>
        <p:spPr>
          <a:xfrm>
            <a:off x="4026650" y="3682304"/>
            <a:ext cx="1569660" cy="424732"/>
          </a:xfrm>
          <a:prstGeom prst="rect">
            <a:avLst/>
          </a:prstGeom>
        </p:spPr>
        <p:txBody>
          <a:bodyPr wrap="none">
            <a:spAutoFit/>
          </a:bodyPr>
          <a:lstStyle/>
          <a:p>
            <a:pPr lvl="1" algn="ctr">
              <a:lnSpc>
                <a:spcPct val="120000"/>
              </a:lnSpc>
              <a:buSzPct val="130000"/>
            </a:pPr>
            <a:r>
              <a:rPr lang="zh-CN" altLang="zh-CN" b="1" dirty="0">
                <a:solidFill>
                  <a:schemeClr val="accent1">
                    <a:lumMod val="75000"/>
                  </a:schemeClr>
                </a:solidFill>
                <a:latin typeface="微软雅黑" panose="020B0503020204020204" pitchFamily="34" charset="-122"/>
                <a:ea typeface="微软雅黑" panose="020B0503020204020204" pitchFamily="34" charset="-122"/>
              </a:rPr>
              <a:t>警务网格</a:t>
            </a:r>
            <a:endParaRPr lang="zh-CN" altLang="en-US"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25" name="矩形 24"/>
          <p:cNvSpPr/>
          <p:nvPr/>
        </p:nvSpPr>
        <p:spPr>
          <a:xfrm>
            <a:off x="2742814" y="6224936"/>
            <a:ext cx="1569660" cy="424732"/>
          </a:xfrm>
          <a:prstGeom prst="rect">
            <a:avLst/>
          </a:prstGeom>
        </p:spPr>
        <p:txBody>
          <a:bodyPr wrap="none">
            <a:spAutoFit/>
          </a:bodyPr>
          <a:lstStyle/>
          <a:p>
            <a:pPr lvl="1" algn="ctr">
              <a:lnSpc>
                <a:spcPct val="120000"/>
              </a:lnSpc>
              <a:buSzPct val="130000"/>
            </a:pPr>
            <a:r>
              <a:rPr lang="zh-CN" altLang="zh-CN" b="1" dirty="0">
                <a:solidFill>
                  <a:schemeClr val="accent1">
                    <a:lumMod val="75000"/>
                  </a:schemeClr>
                </a:solidFill>
                <a:latin typeface="微软雅黑" panose="020B0503020204020204" pitchFamily="34" charset="-122"/>
                <a:ea typeface="微软雅黑" panose="020B0503020204020204" pitchFamily="34" charset="-122"/>
              </a:rPr>
              <a:t>综治网格</a:t>
            </a:r>
            <a:endParaRPr lang="zh-CN" altLang="en-US" b="1" dirty="0">
              <a:solidFill>
                <a:schemeClr val="accent1">
                  <a:lumMod val="75000"/>
                </a:schemeClr>
              </a:solidFill>
              <a:latin typeface="微软雅黑" panose="020B0503020204020204" pitchFamily="34" charset="-122"/>
              <a:ea typeface="微软雅黑" panose="020B0503020204020204" pitchFamily="34" charset="-122"/>
            </a:endParaRPr>
          </a:p>
        </p:txBody>
      </p:sp>
      <p:pic>
        <p:nvPicPr>
          <p:cNvPr id="28" name="图片 27" descr="图片包含 游戏机, 钟表&#10;&#10;描述已自动生成"/>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Effect>
                      <a14:sharpenSoften amount="50000"/>
                    </a14:imgEffect>
                  </a14:imgLayer>
                </a14:imgProps>
              </a:ext>
              <a:ext uri="{28A0092B-C50C-407E-A947-70E740481C1C}">
                <a14:useLocalDpi xmlns:a14="http://schemas.microsoft.com/office/drawing/2010/main" val="0"/>
              </a:ext>
            </a:extLst>
          </a:blip>
          <a:srcRect l="29189" t="21367" r="33999" b="26563"/>
          <a:stretch>
            <a:fillRect/>
          </a:stretch>
        </p:blipFill>
        <p:spPr>
          <a:xfrm>
            <a:off x="3188684" y="1462710"/>
            <a:ext cx="2907317" cy="2279359"/>
          </a:xfrm>
          <a:prstGeom prst="rect">
            <a:avLst/>
          </a:prstGeom>
        </p:spPr>
      </p:pic>
      <p:pic>
        <p:nvPicPr>
          <p:cNvPr id="40" name="图片 39" descr="图片包含 游戏机, 钟表, 伞&#10;&#10;描述已自动生成"/>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Effect>
                      <a14:sharpenSoften amount="50000"/>
                    </a14:imgEffect>
                  </a14:imgLayer>
                </a14:imgProps>
              </a:ext>
              <a:ext uri="{28A0092B-C50C-407E-A947-70E740481C1C}">
                <a14:useLocalDpi xmlns:a14="http://schemas.microsoft.com/office/drawing/2010/main" val="0"/>
              </a:ext>
            </a:extLst>
          </a:blip>
          <a:srcRect l="26480" t="22797" r="33286" b="22806"/>
          <a:stretch>
            <a:fillRect/>
          </a:stretch>
        </p:blipFill>
        <p:spPr>
          <a:xfrm>
            <a:off x="1827542" y="3998556"/>
            <a:ext cx="3035910" cy="2465989"/>
          </a:xfrm>
          <a:prstGeom prst="rect">
            <a:avLst/>
          </a:prstGeom>
        </p:spPr>
      </p:pic>
    </p:spTree>
    <p:extLst>
      <p:ext uri="{BB962C8B-B14F-4D97-AF65-F5344CB8AC3E}">
        <p14:creationId xmlns:p14="http://schemas.microsoft.com/office/powerpoint/2010/main" val="27439449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450">
        <p159:morph option="byObject"/>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748356-3B7F-6922-F2C3-3BD1794417EB}"/>
              </a:ext>
            </a:extLst>
          </p:cNvPr>
          <p:cNvSpPr>
            <a:spLocks noGrp="1"/>
          </p:cNvSpPr>
          <p:nvPr>
            <p:ph type="title"/>
          </p:nvPr>
        </p:nvSpPr>
        <p:spPr/>
        <p:txBody>
          <a:bodyPr/>
          <a:lstStyle/>
          <a:p>
            <a:r>
              <a:rPr lang="zh-CN" altLang="en-US" dirty="0"/>
              <a:t>发展历程</a:t>
            </a:r>
          </a:p>
        </p:txBody>
      </p:sp>
      <p:sp>
        <p:nvSpPr>
          <p:cNvPr id="3" name="内容占位符 2">
            <a:extLst>
              <a:ext uri="{FF2B5EF4-FFF2-40B4-BE49-F238E27FC236}">
                <a16:creationId xmlns:a16="http://schemas.microsoft.com/office/drawing/2014/main" id="{66CDAF22-DD66-8086-316B-32C76E2B6F1B}"/>
              </a:ext>
            </a:extLst>
          </p:cNvPr>
          <p:cNvSpPr>
            <a:spLocks noGrp="1"/>
          </p:cNvSpPr>
          <p:nvPr>
            <p:ph idx="1"/>
          </p:nvPr>
        </p:nvSpPr>
        <p:spPr/>
        <p:txBody>
          <a:bodyPr>
            <a:normAutofit/>
          </a:bodyPr>
          <a:lstStyle/>
          <a:p>
            <a:pPr>
              <a:lnSpc>
                <a:spcPct val="150000"/>
              </a:lnSpc>
            </a:pPr>
            <a:r>
              <a:rPr lang="en-US" altLang="zh-CN" b="0" i="0" dirty="0">
                <a:solidFill>
                  <a:srgbClr val="121212"/>
                </a:solidFill>
                <a:effectLst/>
                <a:latin typeface="-apple-system"/>
              </a:rPr>
              <a:t>2019</a:t>
            </a:r>
            <a:r>
              <a:rPr lang="zh-CN" altLang="en-US" b="0" i="0" dirty="0">
                <a:solidFill>
                  <a:srgbClr val="121212"/>
                </a:solidFill>
                <a:effectLst/>
                <a:latin typeface="-apple-system"/>
              </a:rPr>
              <a:t>年初，上海市委、市政府主要领导要求上海探索和建设城市管理“一张网”，并提出“一屏观天下，一网管全城”的目标要求，是城市运行“一网统管”的雏形。</a:t>
            </a:r>
            <a:endParaRPr lang="en-US" altLang="zh-CN" b="0" i="0" dirty="0">
              <a:solidFill>
                <a:srgbClr val="121212"/>
              </a:solidFill>
              <a:effectLst/>
              <a:latin typeface="-apple-system"/>
            </a:endParaRPr>
          </a:p>
          <a:p>
            <a:pPr>
              <a:lnSpc>
                <a:spcPct val="150000"/>
              </a:lnSpc>
            </a:pPr>
            <a:r>
              <a:rPr lang="en-US" altLang="zh-CN" b="0" i="0" dirty="0" smtClean="0">
                <a:solidFill>
                  <a:srgbClr val="121212"/>
                </a:solidFill>
                <a:effectLst/>
                <a:latin typeface="-apple-system"/>
              </a:rPr>
              <a:t>2020</a:t>
            </a:r>
            <a:r>
              <a:rPr lang="zh-CN" altLang="en-US" b="0" i="0" dirty="0">
                <a:solidFill>
                  <a:srgbClr val="121212"/>
                </a:solidFill>
                <a:effectLst/>
                <a:latin typeface="-apple-system"/>
              </a:rPr>
              <a:t>年</a:t>
            </a:r>
            <a:r>
              <a:rPr lang="en-US" altLang="zh-CN" b="0" i="0" dirty="0">
                <a:solidFill>
                  <a:srgbClr val="121212"/>
                </a:solidFill>
                <a:effectLst/>
                <a:latin typeface="-apple-system"/>
              </a:rPr>
              <a:t>4</a:t>
            </a:r>
            <a:r>
              <a:rPr lang="zh-CN" altLang="en-US" b="0" i="0" dirty="0">
                <a:solidFill>
                  <a:srgbClr val="121212"/>
                </a:solidFill>
                <a:effectLst/>
                <a:latin typeface="-apple-system"/>
              </a:rPr>
              <a:t>月，上海市委、市政府出台</a:t>
            </a:r>
            <a:r>
              <a:rPr lang="en-US" altLang="zh-CN" b="0" i="0" dirty="0">
                <a:solidFill>
                  <a:srgbClr val="121212"/>
                </a:solidFill>
                <a:effectLst/>
                <a:latin typeface="-apple-system"/>
              </a:rPr>
              <a:t>《</a:t>
            </a:r>
            <a:r>
              <a:rPr lang="zh-CN" altLang="en-US" b="0" i="0" dirty="0">
                <a:solidFill>
                  <a:srgbClr val="121212"/>
                </a:solidFill>
                <a:effectLst/>
                <a:latin typeface="-apple-system"/>
              </a:rPr>
              <a:t>上海市城市运行“一网统管”建设三年行动计划</a:t>
            </a:r>
            <a:r>
              <a:rPr lang="en-US" altLang="zh-CN" b="0" i="0" dirty="0">
                <a:solidFill>
                  <a:srgbClr val="121212"/>
                </a:solidFill>
                <a:effectLst/>
                <a:latin typeface="-apple-system"/>
              </a:rPr>
              <a:t>》</a:t>
            </a:r>
            <a:r>
              <a:rPr lang="zh-CN" altLang="en-US" b="0" i="0" dirty="0">
                <a:solidFill>
                  <a:srgbClr val="121212"/>
                </a:solidFill>
                <a:effectLst/>
                <a:latin typeface="-apple-system"/>
              </a:rPr>
              <a:t>，全力推进以“一网统管”为标志的智慧政府建设</a:t>
            </a:r>
            <a:endParaRPr lang="zh-CN" altLang="en-US" dirty="0"/>
          </a:p>
        </p:txBody>
      </p:sp>
    </p:spTree>
    <p:extLst>
      <p:ext uri="{BB962C8B-B14F-4D97-AF65-F5344CB8AC3E}">
        <p14:creationId xmlns:p14="http://schemas.microsoft.com/office/powerpoint/2010/main" val="2087292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占位符 1"/>
          <p:cNvSpPr txBox="1"/>
          <p:nvPr/>
        </p:nvSpPr>
        <p:spPr>
          <a:xfrm>
            <a:off x="1181760" y="393455"/>
            <a:ext cx="3035910" cy="451644"/>
          </a:xfrm>
          <a:prstGeom prst="rect">
            <a:avLst/>
          </a:prstGeom>
          <a:ln w="12700">
            <a:miter lim="400000"/>
          </a:ln>
        </p:spPr>
        <p:txBody>
          <a:bodyPr lIns="27657" tIns="27657" rIns="27657" bIns="27657">
            <a:noAutofit/>
          </a:bodyPr>
          <a:lstStyle>
            <a:lvl1pPr marL="447675" marR="0" indent="-447675"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1pPr>
            <a:lvl2pPr marL="1233170" marR="0" indent="-520065"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2pPr>
            <a:lvl3pPr marL="2046605" marR="0" indent="-62103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3pPr>
            <a:lvl4pPr marL="2825750"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4pPr>
            <a:lvl5pPr marL="3538855"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5pPr>
            <a:lvl6pPr marL="4251325"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mj-lt"/>
                <a:ea typeface="+mj-ea"/>
                <a:cs typeface="+mj-cs"/>
                <a:sym typeface="Calibri" panose="020F0502020204030204"/>
              </a:defRPr>
            </a:lvl6pPr>
            <a:lvl7pPr marL="4964430"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mj-lt"/>
                <a:ea typeface="+mj-ea"/>
                <a:cs typeface="+mj-cs"/>
                <a:sym typeface="Calibri" panose="020F0502020204030204"/>
              </a:defRPr>
            </a:lvl7pPr>
            <a:lvl8pPr marL="5676900"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mj-lt"/>
                <a:ea typeface="+mj-ea"/>
                <a:cs typeface="+mj-cs"/>
                <a:sym typeface="Calibri" panose="020F0502020204030204"/>
              </a:defRPr>
            </a:lvl8pPr>
            <a:lvl9pPr marL="6390005"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mj-lt"/>
                <a:ea typeface="+mj-ea"/>
                <a:cs typeface="+mj-cs"/>
                <a:sym typeface="Calibri" panose="020F0502020204030204"/>
              </a:defRPr>
            </a:lvl9pPr>
          </a:lstStyle>
          <a:p>
            <a:pPr marL="0" indent="0" defTabSz="293370">
              <a:lnSpc>
                <a:spcPct val="100000"/>
              </a:lnSpc>
              <a:spcBef>
                <a:spcPts val="0"/>
              </a:spcBef>
              <a:buSzTx/>
              <a:buNone/>
            </a:pPr>
            <a:r>
              <a:rPr lang="zh-CN" altLang="en-US" sz="2700" dirty="0">
                <a:solidFill>
                  <a:schemeClr val="accent1">
                    <a:lumMod val="75000"/>
                  </a:schemeClr>
                </a:solidFill>
                <a:latin typeface="微软雅黑" panose="020B0503020204020204" pitchFamily="34" charset="-122"/>
                <a:ea typeface="思源黑体 CN Heavy" panose="020B0A00000000000000" pitchFamily="34" charset="-122"/>
              </a:rPr>
              <a:t>多格合一核心内容</a:t>
            </a:r>
          </a:p>
        </p:txBody>
      </p:sp>
      <p:sp>
        <p:nvSpPr>
          <p:cNvPr id="4" name="矩形 3"/>
          <p:cNvSpPr/>
          <p:nvPr/>
        </p:nvSpPr>
        <p:spPr>
          <a:xfrm>
            <a:off x="3933273" y="-496416"/>
            <a:ext cx="184731" cy="230832"/>
          </a:xfrm>
          <a:prstGeom prst="rect">
            <a:avLst/>
          </a:prstGeom>
        </p:spPr>
        <p:txBody>
          <a:bodyPr wrap="none">
            <a:spAutoFit/>
          </a:bodyPr>
          <a:lstStyle/>
          <a:p>
            <a:endParaRPr lang="zh-CN" altLang="en-US" sz="900" dirty="0"/>
          </a:p>
        </p:txBody>
      </p:sp>
      <p:sp>
        <p:nvSpPr>
          <p:cNvPr id="10" name="矩形 9"/>
          <p:cNvSpPr/>
          <p:nvPr/>
        </p:nvSpPr>
        <p:spPr>
          <a:xfrm>
            <a:off x="4217670" y="425260"/>
            <a:ext cx="6057107" cy="487634"/>
          </a:xfrm>
          <a:prstGeom prst="rect">
            <a:avLst/>
          </a:prstGeom>
          <a:ln w="12700">
            <a:miter lim="400000"/>
          </a:ln>
        </p:spPr>
        <p:txBody>
          <a:bodyPr wrap="square" lIns="35719" tIns="35719" rIns="35719" bIns="35719" anchor="ctr">
            <a:spAutoFit/>
          </a:bodyPr>
          <a:lstStyle/>
          <a:p>
            <a:r>
              <a:rPr lang="zh-CN" altLang="zh-CN" sz="2700" dirty="0">
                <a:solidFill>
                  <a:srgbClr val="5E5E5E"/>
                </a:solidFill>
                <a:latin typeface="微软雅黑" panose="020B0503020204020204" pitchFamily="34" charset="-122"/>
                <a:ea typeface="微软雅黑" panose="020B0503020204020204" pitchFamily="34" charset="-122"/>
              </a:rPr>
              <a:t>处置力量合一：多格的资源和人员管理 </a:t>
            </a:r>
            <a:endParaRPr lang="zh-CN" altLang="en-US" sz="2700" dirty="0">
              <a:solidFill>
                <a:srgbClr val="5E5E5E"/>
              </a:solidFill>
              <a:latin typeface="微软雅黑" panose="020B0503020204020204" pitchFamily="34" charset="-122"/>
              <a:ea typeface="微软雅黑" panose="020B0503020204020204" pitchFamily="34" charset="-122"/>
            </a:endParaRPr>
          </a:p>
        </p:txBody>
      </p:sp>
      <p:sp>
        <p:nvSpPr>
          <p:cNvPr id="16" name="文本占位符 1"/>
          <p:cNvSpPr txBox="1"/>
          <p:nvPr/>
        </p:nvSpPr>
        <p:spPr>
          <a:xfrm>
            <a:off x="524688" y="411725"/>
            <a:ext cx="495546" cy="488184"/>
          </a:xfrm>
          <a:prstGeom prst="rect">
            <a:avLst/>
          </a:prstGeom>
          <a:ln w="12700">
            <a:miter lim="400000"/>
          </a:ln>
        </p:spPr>
        <p:txBody>
          <a:bodyPr lIns="27657" tIns="27657" rIns="27657" bIns="27657">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buFont typeface="Arial" panose="020B0604020202020204"/>
              <a:defRPr sz="4800">
                <a:solidFill>
                  <a:schemeClr val="accent1">
                    <a:lumMod val="75000"/>
                  </a:schemeClr>
                </a:solidFill>
                <a:latin typeface="PingFang SC" panose="020B0400000000000000" pitchFamily="34" charset="-122"/>
                <a:ea typeface="思源黑体 CN Heavy" panose="020B0A00000000000000" pitchFamily="34" charset="-122"/>
              </a:defRPr>
            </a:lvl1pPr>
            <a:lvl2pPr marL="1233170" indent="-520065" defTabSz="1830705">
              <a:lnSpc>
                <a:spcPct val="90000"/>
              </a:lnSpc>
              <a:spcBef>
                <a:spcPts val="1900"/>
              </a:spcBef>
              <a:buSzPct val="100000"/>
              <a:buFont typeface="Arial" panose="020B0604020202020204"/>
              <a:buChar char="•"/>
              <a:defRPr sz="5400">
                <a:latin typeface="PingFang SC" panose="020B0400000000000000" pitchFamily="34" charset="-122"/>
                <a:ea typeface="PingFang SC" panose="020B0400000000000000" pitchFamily="34" charset="-122"/>
              </a:defRPr>
            </a:lvl2pPr>
            <a:lvl3pPr marL="2046605" indent="-621030" defTabSz="1830705">
              <a:lnSpc>
                <a:spcPct val="90000"/>
              </a:lnSpc>
              <a:spcBef>
                <a:spcPts val="1900"/>
              </a:spcBef>
              <a:buSzPct val="100000"/>
              <a:buFont typeface="Arial" panose="020B0604020202020204"/>
              <a:buChar char="•"/>
              <a:defRPr sz="5400">
                <a:latin typeface="PingFang SC" panose="020B0400000000000000" pitchFamily="34" charset="-122"/>
                <a:ea typeface="PingFang SC" panose="020B0400000000000000" pitchFamily="34" charset="-122"/>
              </a:defRPr>
            </a:lvl3pPr>
            <a:lvl4pPr marL="2825750" indent="-687070" defTabSz="1830705">
              <a:lnSpc>
                <a:spcPct val="90000"/>
              </a:lnSpc>
              <a:spcBef>
                <a:spcPts val="1900"/>
              </a:spcBef>
              <a:buSzPct val="100000"/>
              <a:buFont typeface="Arial" panose="020B0604020202020204"/>
              <a:buChar char="•"/>
              <a:defRPr sz="5400">
                <a:latin typeface="PingFang SC" panose="020B0400000000000000" pitchFamily="34" charset="-122"/>
                <a:ea typeface="PingFang SC" panose="020B0400000000000000" pitchFamily="34" charset="-122"/>
              </a:defRPr>
            </a:lvl4pPr>
            <a:lvl5pPr marL="3538855" indent="-687070" defTabSz="1830705">
              <a:lnSpc>
                <a:spcPct val="90000"/>
              </a:lnSpc>
              <a:spcBef>
                <a:spcPts val="1900"/>
              </a:spcBef>
              <a:buSzPct val="100000"/>
              <a:buFont typeface="Arial" panose="020B0604020202020204"/>
              <a:buChar char="•"/>
              <a:defRPr sz="5400">
                <a:latin typeface="PingFang SC" panose="020B0400000000000000" pitchFamily="34" charset="-122"/>
                <a:ea typeface="PingFang SC" panose="020B0400000000000000" pitchFamily="34" charset="-122"/>
              </a:defRPr>
            </a:lvl5pPr>
            <a:lvl6pPr marL="4251325" indent="-687070" defTabSz="1830705">
              <a:lnSpc>
                <a:spcPct val="90000"/>
              </a:lnSpc>
              <a:spcBef>
                <a:spcPts val="1900"/>
              </a:spcBef>
              <a:buSzPct val="100000"/>
              <a:buFont typeface="Arial" panose="020B0604020202020204"/>
              <a:buChar char="•"/>
              <a:defRPr sz="5400"/>
            </a:lvl6pPr>
            <a:lvl7pPr marL="4964430" indent="-687070" defTabSz="1830705">
              <a:lnSpc>
                <a:spcPct val="90000"/>
              </a:lnSpc>
              <a:spcBef>
                <a:spcPts val="1900"/>
              </a:spcBef>
              <a:buSzPct val="100000"/>
              <a:buFont typeface="Arial" panose="020B0604020202020204"/>
              <a:buChar char="•"/>
              <a:defRPr sz="5400"/>
            </a:lvl7pPr>
            <a:lvl8pPr marL="5676900" indent="-687070" defTabSz="1830705">
              <a:lnSpc>
                <a:spcPct val="90000"/>
              </a:lnSpc>
              <a:spcBef>
                <a:spcPts val="1900"/>
              </a:spcBef>
              <a:buSzPct val="100000"/>
              <a:buFont typeface="Arial" panose="020B0604020202020204"/>
              <a:buChar char="•"/>
              <a:defRPr sz="5400"/>
            </a:lvl8pPr>
            <a:lvl9pPr marL="6390005" indent="-687070" defTabSz="1830705">
              <a:lnSpc>
                <a:spcPct val="90000"/>
              </a:lnSpc>
              <a:spcBef>
                <a:spcPts val="1900"/>
              </a:spcBef>
              <a:buSzPct val="100000"/>
              <a:buFont typeface="Arial" panose="020B0604020202020204"/>
              <a:buChar char="•"/>
              <a:defRPr sz="5400"/>
            </a:lvl9pPr>
          </a:lstStyle>
          <a:p>
            <a:r>
              <a:rPr lang="en-US" altLang="zh-CN" sz="2400" dirty="0">
                <a:latin typeface="微软雅黑" panose="020B0503020204020204" pitchFamily="34" charset="-122"/>
              </a:rPr>
              <a:t>02</a:t>
            </a:r>
            <a:endParaRPr lang="zh-CN" altLang="en-US" sz="2400" dirty="0">
              <a:latin typeface="微软雅黑" panose="020B0503020204020204" pitchFamily="34" charset="-122"/>
            </a:endParaRPr>
          </a:p>
        </p:txBody>
      </p:sp>
      <p:sp>
        <p:nvSpPr>
          <p:cNvPr id="36" name="圆角矩形 35"/>
          <p:cNvSpPr/>
          <p:nvPr/>
        </p:nvSpPr>
        <p:spPr>
          <a:xfrm>
            <a:off x="5644324" y="1389133"/>
            <a:ext cx="6056259" cy="4834744"/>
          </a:xfrm>
          <a:prstGeom prst="roundRect">
            <a:avLst>
              <a:gd name="adj" fmla="val 437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p>
        </p:txBody>
      </p:sp>
      <p:grpSp>
        <p:nvGrpSpPr>
          <p:cNvPr id="74" name="组合 73"/>
          <p:cNvGrpSpPr/>
          <p:nvPr/>
        </p:nvGrpSpPr>
        <p:grpSpPr>
          <a:xfrm>
            <a:off x="8128833" y="1511517"/>
            <a:ext cx="1331211" cy="1331211"/>
            <a:chOff x="15211601" y="3450290"/>
            <a:chExt cx="2662422" cy="2662422"/>
          </a:xfrm>
        </p:grpSpPr>
        <p:sp>
          <p:nvSpPr>
            <p:cNvPr id="37" name="椭圆 36"/>
            <p:cNvSpPr/>
            <p:nvPr/>
          </p:nvSpPr>
          <p:spPr>
            <a:xfrm>
              <a:off x="15211601" y="3450290"/>
              <a:ext cx="2662422" cy="266242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p>
          </p:txBody>
        </p:sp>
        <p:sp>
          <p:nvSpPr>
            <p:cNvPr id="38" name="skyscraper_313353"/>
            <p:cNvSpPr>
              <a:spLocks noChangeAspect="1"/>
            </p:cNvSpPr>
            <p:nvPr/>
          </p:nvSpPr>
          <p:spPr>
            <a:xfrm>
              <a:off x="15896451" y="4178441"/>
              <a:ext cx="1308264" cy="1314229"/>
            </a:xfrm>
            <a:custGeom>
              <a:avLst/>
              <a:gdLst>
                <a:gd name="connsiteX0" fmla="*/ 224539 w 603969"/>
                <a:gd name="connsiteY0" fmla="*/ 568334 h 606722"/>
                <a:gd name="connsiteX1" fmla="*/ 243168 w 603969"/>
                <a:gd name="connsiteY1" fmla="*/ 568334 h 606722"/>
                <a:gd name="connsiteX2" fmla="*/ 243168 w 603969"/>
                <a:gd name="connsiteY2" fmla="*/ 598042 h 606722"/>
                <a:gd name="connsiteX3" fmla="*/ 224539 w 603969"/>
                <a:gd name="connsiteY3" fmla="*/ 598042 h 606722"/>
                <a:gd name="connsiteX4" fmla="*/ 186151 w 603969"/>
                <a:gd name="connsiteY4" fmla="*/ 568334 h 606722"/>
                <a:gd name="connsiteX5" fmla="*/ 204710 w 603969"/>
                <a:gd name="connsiteY5" fmla="*/ 568334 h 606722"/>
                <a:gd name="connsiteX6" fmla="*/ 204710 w 603969"/>
                <a:gd name="connsiteY6" fmla="*/ 598042 h 606722"/>
                <a:gd name="connsiteX7" fmla="*/ 186151 w 603969"/>
                <a:gd name="connsiteY7" fmla="*/ 598042 h 606722"/>
                <a:gd name="connsiteX8" fmla="*/ 442798 w 603969"/>
                <a:gd name="connsiteY8" fmla="*/ 558385 h 606722"/>
                <a:gd name="connsiteX9" fmla="*/ 461427 w 603969"/>
                <a:gd name="connsiteY9" fmla="*/ 558385 h 606722"/>
                <a:gd name="connsiteX10" fmla="*/ 461427 w 603969"/>
                <a:gd name="connsiteY10" fmla="*/ 586893 h 606722"/>
                <a:gd name="connsiteX11" fmla="*/ 442798 w 603969"/>
                <a:gd name="connsiteY11" fmla="*/ 586893 h 606722"/>
                <a:gd name="connsiteX12" fmla="*/ 109235 w 603969"/>
                <a:gd name="connsiteY12" fmla="*/ 558385 h 606722"/>
                <a:gd name="connsiteX13" fmla="*/ 127794 w 603969"/>
                <a:gd name="connsiteY13" fmla="*/ 558385 h 606722"/>
                <a:gd name="connsiteX14" fmla="*/ 127794 w 603969"/>
                <a:gd name="connsiteY14" fmla="*/ 586893 h 606722"/>
                <a:gd name="connsiteX15" fmla="*/ 109235 w 603969"/>
                <a:gd name="connsiteY15" fmla="*/ 586893 h 606722"/>
                <a:gd name="connsiteX16" fmla="*/ 72047 w 603969"/>
                <a:gd name="connsiteY16" fmla="*/ 558385 h 606722"/>
                <a:gd name="connsiteX17" fmla="*/ 90606 w 603969"/>
                <a:gd name="connsiteY17" fmla="*/ 558385 h 606722"/>
                <a:gd name="connsiteX18" fmla="*/ 90606 w 603969"/>
                <a:gd name="connsiteY18" fmla="*/ 586893 h 606722"/>
                <a:gd name="connsiteX19" fmla="*/ 72047 w 603969"/>
                <a:gd name="connsiteY19" fmla="*/ 586893 h 606722"/>
                <a:gd name="connsiteX20" fmla="*/ 33660 w 603969"/>
                <a:gd name="connsiteY20" fmla="*/ 558385 h 606722"/>
                <a:gd name="connsiteX21" fmla="*/ 52289 w 603969"/>
                <a:gd name="connsiteY21" fmla="*/ 558385 h 606722"/>
                <a:gd name="connsiteX22" fmla="*/ 52289 w 603969"/>
                <a:gd name="connsiteY22" fmla="*/ 586893 h 606722"/>
                <a:gd name="connsiteX23" fmla="*/ 33660 w 603969"/>
                <a:gd name="connsiteY23" fmla="*/ 586893 h 606722"/>
                <a:gd name="connsiteX24" fmla="*/ 574261 w 603969"/>
                <a:gd name="connsiteY24" fmla="*/ 548505 h 606722"/>
                <a:gd name="connsiteX25" fmla="*/ 592890 w 603969"/>
                <a:gd name="connsiteY25" fmla="*/ 548505 h 606722"/>
                <a:gd name="connsiteX26" fmla="*/ 592890 w 603969"/>
                <a:gd name="connsiteY26" fmla="*/ 579483 h 606722"/>
                <a:gd name="connsiteX27" fmla="*/ 574261 w 603969"/>
                <a:gd name="connsiteY27" fmla="*/ 579483 h 606722"/>
                <a:gd name="connsiteX28" fmla="*/ 528323 w 603969"/>
                <a:gd name="connsiteY28" fmla="*/ 548505 h 606722"/>
                <a:gd name="connsiteX29" fmla="*/ 546952 w 603969"/>
                <a:gd name="connsiteY29" fmla="*/ 548505 h 606722"/>
                <a:gd name="connsiteX30" fmla="*/ 546952 w 603969"/>
                <a:gd name="connsiteY30" fmla="*/ 579483 h 606722"/>
                <a:gd name="connsiteX31" fmla="*/ 528323 w 603969"/>
                <a:gd name="connsiteY31" fmla="*/ 579483 h 606722"/>
                <a:gd name="connsiteX32" fmla="*/ 365881 w 603969"/>
                <a:gd name="connsiteY32" fmla="*/ 548505 h 606722"/>
                <a:gd name="connsiteX33" fmla="*/ 384510 w 603969"/>
                <a:gd name="connsiteY33" fmla="*/ 548505 h 606722"/>
                <a:gd name="connsiteX34" fmla="*/ 384510 w 603969"/>
                <a:gd name="connsiteY34" fmla="*/ 579483 h 606722"/>
                <a:gd name="connsiteX35" fmla="*/ 365881 w 603969"/>
                <a:gd name="connsiteY35" fmla="*/ 579483 h 606722"/>
                <a:gd name="connsiteX36" fmla="*/ 327494 w 603969"/>
                <a:gd name="connsiteY36" fmla="*/ 548505 h 606722"/>
                <a:gd name="connsiteX37" fmla="*/ 346053 w 603969"/>
                <a:gd name="connsiteY37" fmla="*/ 548505 h 606722"/>
                <a:gd name="connsiteX38" fmla="*/ 346053 w 603969"/>
                <a:gd name="connsiteY38" fmla="*/ 579483 h 606722"/>
                <a:gd name="connsiteX39" fmla="*/ 327494 w 603969"/>
                <a:gd name="connsiteY39" fmla="*/ 579483 h 606722"/>
                <a:gd name="connsiteX40" fmla="*/ 289036 w 603969"/>
                <a:gd name="connsiteY40" fmla="*/ 548505 h 606722"/>
                <a:gd name="connsiteX41" fmla="*/ 307595 w 603969"/>
                <a:gd name="connsiteY41" fmla="*/ 548505 h 606722"/>
                <a:gd name="connsiteX42" fmla="*/ 307595 w 603969"/>
                <a:gd name="connsiteY42" fmla="*/ 579483 h 606722"/>
                <a:gd name="connsiteX43" fmla="*/ 289036 w 603969"/>
                <a:gd name="connsiteY43" fmla="*/ 579483 h 606722"/>
                <a:gd name="connsiteX44" fmla="*/ 224539 w 603969"/>
                <a:gd name="connsiteY44" fmla="*/ 512588 h 606722"/>
                <a:gd name="connsiteX45" fmla="*/ 243168 w 603969"/>
                <a:gd name="connsiteY45" fmla="*/ 512588 h 606722"/>
                <a:gd name="connsiteX46" fmla="*/ 243168 w 603969"/>
                <a:gd name="connsiteY46" fmla="*/ 541026 h 606722"/>
                <a:gd name="connsiteX47" fmla="*/ 224539 w 603969"/>
                <a:gd name="connsiteY47" fmla="*/ 541026 h 606722"/>
                <a:gd name="connsiteX48" fmla="*/ 186151 w 603969"/>
                <a:gd name="connsiteY48" fmla="*/ 512588 h 606722"/>
                <a:gd name="connsiteX49" fmla="*/ 204710 w 603969"/>
                <a:gd name="connsiteY49" fmla="*/ 512588 h 606722"/>
                <a:gd name="connsiteX50" fmla="*/ 204710 w 603969"/>
                <a:gd name="connsiteY50" fmla="*/ 541026 h 606722"/>
                <a:gd name="connsiteX51" fmla="*/ 186151 w 603969"/>
                <a:gd name="connsiteY51" fmla="*/ 541026 h 606722"/>
                <a:gd name="connsiteX52" fmla="*/ 442798 w 603969"/>
                <a:gd name="connsiteY52" fmla="*/ 502638 h 606722"/>
                <a:gd name="connsiteX53" fmla="*/ 461427 w 603969"/>
                <a:gd name="connsiteY53" fmla="*/ 502638 h 606722"/>
                <a:gd name="connsiteX54" fmla="*/ 461427 w 603969"/>
                <a:gd name="connsiteY54" fmla="*/ 531217 h 606722"/>
                <a:gd name="connsiteX55" fmla="*/ 442798 w 603969"/>
                <a:gd name="connsiteY55" fmla="*/ 531217 h 606722"/>
                <a:gd name="connsiteX56" fmla="*/ 109235 w 603969"/>
                <a:gd name="connsiteY56" fmla="*/ 502638 h 606722"/>
                <a:gd name="connsiteX57" fmla="*/ 127794 w 603969"/>
                <a:gd name="connsiteY57" fmla="*/ 502638 h 606722"/>
                <a:gd name="connsiteX58" fmla="*/ 127794 w 603969"/>
                <a:gd name="connsiteY58" fmla="*/ 531217 h 606722"/>
                <a:gd name="connsiteX59" fmla="*/ 109235 w 603969"/>
                <a:gd name="connsiteY59" fmla="*/ 531217 h 606722"/>
                <a:gd name="connsiteX60" fmla="*/ 72047 w 603969"/>
                <a:gd name="connsiteY60" fmla="*/ 502638 h 606722"/>
                <a:gd name="connsiteX61" fmla="*/ 90606 w 603969"/>
                <a:gd name="connsiteY61" fmla="*/ 502638 h 606722"/>
                <a:gd name="connsiteX62" fmla="*/ 90606 w 603969"/>
                <a:gd name="connsiteY62" fmla="*/ 531217 h 606722"/>
                <a:gd name="connsiteX63" fmla="*/ 72047 w 603969"/>
                <a:gd name="connsiteY63" fmla="*/ 531217 h 606722"/>
                <a:gd name="connsiteX64" fmla="*/ 33660 w 603969"/>
                <a:gd name="connsiteY64" fmla="*/ 502638 h 606722"/>
                <a:gd name="connsiteX65" fmla="*/ 52289 w 603969"/>
                <a:gd name="connsiteY65" fmla="*/ 502638 h 606722"/>
                <a:gd name="connsiteX66" fmla="*/ 52289 w 603969"/>
                <a:gd name="connsiteY66" fmla="*/ 531217 h 606722"/>
                <a:gd name="connsiteX67" fmla="*/ 33660 w 603969"/>
                <a:gd name="connsiteY67" fmla="*/ 531217 h 606722"/>
                <a:gd name="connsiteX68" fmla="*/ 574261 w 603969"/>
                <a:gd name="connsiteY68" fmla="*/ 492829 h 606722"/>
                <a:gd name="connsiteX69" fmla="*/ 592890 w 603969"/>
                <a:gd name="connsiteY69" fmla="*/ 492829 h 606722"/>
                <a:gd name="connsiteX70" fmla="*/ 592890 w 603969"/>
                <a:gd name="connsiteY70" fmla="*/ 521267 h 606722"/>
                <a:gd name="connsiteX71" fmla="*/ 574261 w 603969"/>
                <a:gd name="connsiteY71" fmla="*/ 521267 h 606722"/>
                <a:gd name="connsiteX72" fmla="*/ 528323 w 603969"/>
                <a:gd name="connsiteY72" fmla="*/ 492829 h 606722"/>
                <a:gd name="connsiteX73" fmla="*/ 546952 w 603969"/>
                <a:gd name="connsiteY73" fmla="*/ 492829 h 606722"/>
                <a:gd name="connsiteX74" fmla="*/ 546952 w 603969"/>
                <a:gd name="connsiteY74" fmla="*/ 521267 h 606722"/>
                <a:gd name="connsiteX75" fmla="*/ 528323 w 603969"/>
                <a:gd name="connsiteY75" fmla="*/ 521267 h 606722"/>
                <a:gd name="connsiteX76" fmla="*/ 365881 w 603969"/>
                <a:gd name="connsiteY76" fmla="*/ 492829 h 606722"/>
                <a:gd name="connsiteX77" fmla="*/ 384510 w 603969"/>
                <a:gd name="connsiteY77" fmla="*/ 492829 h 606722"/>
                <a:gd name="connsiteX78" fmla="*/ 384510 w 603969"/>
                <a:gd name="connsiteY78" fmla="*/ 521267 h 606722"/>
                <a:gd name="connsiteX79" fmla="*/ 365881 w 603969"/>
                <a:gd name="connsiteY79" fmla="*/ 521267 h 606722"/>
                <a:gd name="connsiteX80" fmla="*/ 327494 w 603969"/>
                <a:gd name="connsiteY80" fmla="*/ 492829 h 606722"/>
                <a:gd name="connsiteX81" fmla="*/ 346053 w 603969"/>
                <a:gd name="connsiteY81" fmla="*/ 492829 h 606722"/>
                <a:gd name="connsiteX82" fmla="*/ 346053 w 603969"/>
                <a:gd name="connsiteY82" fmla="*/ 521267 h 606722"/>
                <a:gd name="connsiteX83" fmla="*/ 327494 w 603969"/>
                <a:gd name="connsiteY83" fmla="*/ 521267 h 606722"/>
                <a:gd name="connsiteX84" fmla="*/ 289036 w 603969"/>
                <a:gd name="connsiteY84" fmla="*/ 492829 h 606722"/>
                <a:gd name="connsiteX85" fmla="*/ 307595 w 603969"/>
                <a:gd name="connsiteY85" fmla="*/ 492829 h 606722"/>
                <a:gd name="connsiteX86" fmla="*/ 307595 w 603969"/>
                <a:gd name="connsiteY86" fmla="*/ 521267 h 606722"/>
                <a:gd name="connsiteX87" fmla="*/ 289036 w 603969"/>
                <a:gd name="connsiteY87" fmla="*/ 521267 h 606722"/>
                <a:gd name="connsiteX88" fmla="*/ 224539 w 603969"/>
                <a:gd name="connsiteY88" fmla="*/ 455641 h 606722"/>
                <a:gd name="connsiteX89" fmla="*/ 243168 w 603969"/>
                <a:gd name="connsiteY89" fmla="*/ 455641 h 606722"/>
                <a:gd name="connsiteX90" fmla="*/ 243168 w 603969"/>
                <a:gd name="connsiteY90" fmla="*/ 482879 h 606722"/>
                <a:gd name="connsiteX91" fmla="*/ 224539 w 603969"/>
                <a:gd name="connsiteY91" fmla="*/ 482879 h 606722"/>
                <a:gd name="connsiteX92" fmla="*/ 186151 w 603969"/>
                <a:gd name="connsiteY92" fmla="*/ 455641 h 606722"/>
                <a:gd name="connsiteX93" fmla="*/ 204710 w 603969"/>
                <a:gd name="connsiteY93" fmla="*/ 455641 h 606722"/>
                <a:gd name="connsiteX94" fmla="*/ 204710 w 603969"/>
                <a:gd name="connsiteY94" fmla="*/ 482879 h 606722"/>
                <a:gd name="connsiteX95" fmla="*/ 186151 w 603969"/>
                <a:gd name="connsiteY95" fmla="*/ 482879 h 606722"/>
                <a:gd name="connsiteX96" fmla="*/ 442798 w 603969"/>
                <a:gd name="connsiteY96" fmla="*/ 445762 h 606722"/>
                <a:gd name="connsiteX97" fmla="*/ 461427 w 603969"/>
                <a:gd name="connsiteY97" fmla="*/ 445762 h 606722"/>
                <a:gd name="connsiteX98" fmla="*/ 461427 w 603969"/>
                <a:gd name="connsiteY98" fmla="*/ 473000 h 606722"/>
                <a:gd name="connsiteX99" fmla="*/ 442798 w 603969"/>
                <a:gd name="connsiteY99" fmla="*/ 473000 h 606722"/>
                <a:gd name="connsiteX100" fmla="*/ 109235 w 603969"/>
                <a:gd name="connsiteY100" fmla="*/ 445762 h 606722"/>
                <a:gd name="connsiteX101" fmla="*/ 127794 w 603969"/>
                <a:gd name="connsiteY101" fmla="*/ 445762 h 606722"/>
                <a:gd name="connsiteX102" fmla="*/ 127794 w 603969"/>
                <a:gd name="connsiteY102" fmla="*/ 473000 h 606722"/>
                <a:gd name="connsiteX103" fmla="*/ 109235 w 603969"/>
                <a:gd name="connsiteY103" fmla="*/ 473000 h 606722"/>
                <a:gd name="connsiteX104" fmla="*/ 72047 w 603969"/>
                <a:gd name="connsiteY104" fmla="*/ 445762 h 606722"/>
                <a:gd name="connsiteX105" fmla="*/ 90606 w 603969"/>
                <a:gd name="connsiteY105" fmla="*/ 445762 h 606722"/>
                <a:gd name="connsiteX106" fmla="*/ 90606 w 603969"/>
                <a:gd name="connsiteY106" fmla="*/ 473000 h 606722"/>
                <a:gd name="connsiteX107" fmla="*/ 72047 w 603969"/>
                <a:gd name="connsiteY107" fmla="*/ 473000 h 606722"/>
                <a:gd name="connsiteX108" fmla="*/ 33660 w 603969"/>
                <a:gd name="connsiteY108" fmla="*/ 445762 h 606722"/>
                <a:gd name="connsiteX109" fmla="*/ 52289 w 603969"/>
                <a:gd name="connsiteY109" fmla="*/ 445762 h 606722"/>
                <a:gd name="connsiteX110" fmla="*/ 52289 w 603969"/>
                <a:gd name="connsiteY110" fmla="*/ 473000 h 606722"/>
                <a:gd name="connsiteX111" fmla="*/ 33660 w 603969"/>
                <a:gd name="connsiteY111" fmla="*/ 473000 h 606722"/>
                <a:gd name="connsiteX112" fmla="*/ 574261 w 603969"/>
                <a:gd name="connsiteY112" fmla="*/ 434613 h 606722"/>
                <a:gd name="connsiteX113" fmla="*/ 592890 w 603969"/>
                <a:gd name="connsiteY113" fmla="*/ 434613 h 606722"/>
                <a:gd name="connsiteX114" fmla="*/ 592890 w 603969"/>
                <a:gd name="connsiteY114" fmla="*/ 463121 h 606722"/>
                <a:gd name="connsiteX115" fmla="*/ 574261 w 603969"/>
                <a:gd name="connsiteY115" fmla="*/ 463121 h 606722"/>
                <a:gd name="connsiteX116" fmla="*/ 528323 w 603969"/>
                <a:gd name="connsiteY116" fmla="*/ 434613 h 606722"/>
                <a:gd name="connsiteX117" fmla="*/ 546952 w 603969"/>
                <a:gd name="connsiteY117" fmla="*/ 434613 h 606722"/>
                <a:gd name="connsiteX118" fmla="*/ 546952 w 603969"/>
                <a:gd name="connsiteY118" fmla="*/ 463121 h 606722"/>
                <a:gd name="connsiteX119" fmla="*/ 528323 w 603969"/>
                <a:gd name="connsiteY119" fmla="*/ 463121 h 606722"/>
                <a:gd name="connsiteX120" fmla="*/ 365881 w 603969"/>
                <a:gd name="connsiteY120" fmla="*/ 434613 h 606722"/>
                <a:gd name="connsiteX121" fmla="*/ 384510 w 603969"/>
                <a:gd name="connsiteY121" fmla="*/ 434613 h 606722"/>
                <a:gd name="connsiteX122" fmla="*/ 384510 w 603969"/>
                <a:gd name="connsiteY122" fmla="*/ 463121 h 606722"/>
                <a:gd name="connsiteX123" fmla="*/ 365881 w 603969"/>
                <a:gd name="connsiteY123" fmla="*/ 463121 h 606722"/>
                <a:gd name="connsiteX124" fmla="*/ 327494 w 603969"/>
                <a:gd name="connsiteY124" fmla="*/ 434613 h 606722"/>
                <a:gd name="connsiteX125" fmla="*/ 346053 w 603969"/>
                <a:gd name="connsiteY125" fmla="*/ 434613 h 606722"/>
                <a:gd name="connsiteX126" fmla="*/ 346053 w 603969"/>
                <a:gd name="connsiteY126" fmla="*/ 463121 h 606722"/>
                <a:gd name="connsiteX127" fmla="*/ 327494 w 603969"/>
                <a:gd name="connsiteY127" fmla="*/ 463121 h 606722"/>
                <a:gd name="connsiteX128" fmla="*/ 289036 w 603969"/>
                <a:gd name="connsiteY128" fmla="*/ 434613 h 606722"/>
                <a:gd name="connsiteX129" fmla="*/ 307595 w 603969"/>
                <a:gd name="connsiteY129" fmla="*/ 434613 h 606722"/>
                <a:gd name="connsiteX130" fmla="*/ 307595 w 603969"/>
                <a:gd name="connsiteY130" fmla="*/ 463121 h 606722"/>
                <a:gd name="connsiteX131" fmla="*/ 289036 w 603969"/>
                <a:gd name="connsiteY131" fmla="*/ 463121 h 606722"/>
                <a:gd name="connsiteX132" fmla="*/ 224539 w 603969"/>
                <a:gd name="connsiteY132" fmla="*/ 398695 h 606722"/>
                <a:gd name="connsiteX133" fmla="*/ 243168 w 603969"/>
                <a:gd name="connsiteY133" fmla="*/ 398695 h 606722"/>
                <a:gd name="connsiteX134" fmla="*/ 243168 w 603969"/>
                <a:gd name="connsiteY134" fmla="*/ 425933 h 606722"/>
                <a:gd name="connsiteX135" fmla="*/ 224539 w 603969"/>
                <a:gd name="connsiteY135" fmla="*/ 425933 h 606722"/>
                <a:gd name="connsiteX136" fmla="*/ 186151 w 603969"/>
                <a:gd name="connsiteY136" fmla="*/ 398695 h 606722"/>
                <a:gd name="connsiteX137" fmla="*/ 204710 w 603969"/>
                <a:gd name="connsiteY137" fmla="*/ 398695 h 606722"/>
                <a:gd name="connsiteX138" fmla="*/ 204710 w 603969"/>
                <a:gd name="connsiteY138" fmla="*/ 425933 h 606722"/>
                <a:gd name="connsiteX139" fmla="*/ 186151 w 603969"/>
                <a:gd name="connsiteY139" fmla="*/ 425933 h 606722"/>
                <a:gd name="connsiteX140" fmla="*/ 442798 w 603969"/>
                <a:gd name="connsiteY140" fmla="*/ 388816 h 606722"/>
                <a:gd name="connsiteX141" fmla="*/ 461427 w 603969"/>
                <a:gd name="connsiteY141" fmla="*/ 388816 h 606722"/>
                <a:gd name="connsiteX142" fmla="*/ 461427 w 603969"/>
                <a:gd name="connsiteY142" fmla="*/ 417254 h 606722"/>
                <a:gd name="connsiteX143" fmla="*/ 442798 w 603969"/>
                <a:gd name="connsiteY143" fmla="*/ 417254 h 606722"/>
                <a:gd name="connsiteX144" fmla="*/ 109235 w 603969"/>
                <a:gd name="connsiteY144" fmla="*/ 388816 h 606722"/>
                <a:gd name="connsiteX145" fmla="*/ 127794 w 603969"/>
                <a:gd name="connsiteY145" fmla="*/ 388816 h 606722"/>
                <a:gd name="connsiteX146" fmla="*/ 127794 w 603969"/>
                <a:gd name="connsiteY146" fmla="*/ 417254 h 606722"/>
                <a:gd name="connsiteX147" fmla="*/ 109235 w 603969"/>
                <a:gd name="connsiteY147" fmla="*/ 417254 h 606722"/>
                <a:gd name="connsiteX148" fmla="*/ 72047 w 603969"/>
                <a:gd name="connsiteY148" fmla="*/ 388816 h 606722"/>
                <a:gd name="connsiteX149" fmla="*/ 90606 w 603969"/>
                <a:gd name="connsiteY149" fmla="*/ 388816 h 606722"/>
                <a:gd name="connsiteX150" fmla="*/ 90606 w 603969"/>
                <a:gd name="connsiteY150" fmla="*/ 417254 h 606722"/>
                <a:gd name="connsiteX151" fmla="*/ 72047 w 603969"/>
                <a:gd name="connsiteY151" fmla="*/ 417254 h 606722"/>
                <a:gd name="connsiteX152" fmla="*/ 33660 w 603969"/>
                <a:gd name="connsiteY152" fmla="*/ 388816 h 606722"/>
                <a:gd name="connsiteX153" fmla="*/ 52289 w 603969"/>
                <a:gd name="connsiteY153" fmla="*/ 388816 h 606722"/>
                <a:gd name="connsiteX154" fmla="*/ 52289 w 603969"/>
                <a:gd name="connsiteY154" fmla="*/ 417254 h 606722"/>
                <a:gd name="connsiteX155" fmla="*/ 33660 w 603969"/>
                <a:gd name="connsiteY155" fmla="*/ 417254 h 606722"/>
                <a:gd name="connsiteX156" fmla="*/ 574261 w 603969"/>
                <a:gd name="connsiteY156" fmla="*/ 378866 h 606722"/>
                <a:gd name="connsiteX157" fmla="*/ 592890 w 603969"/>
                <a:gd name="connsiteY157" fmla="*/ 378866 h 606722"/>
                <a:gd name="connsiteX158" fmla="*/ 592890 w 603969"/>
                <a:gd name="connsiteY158" fmla="*/ 407374 h 606722"/>
                <a:gd name="connsiteX159" fmla="*/ 574261 w 603969"/>
                <a:gd name="connsiteY159" fmla="*/ 407374 h 606722"/>
                <a:gd name="connsiteX160" fmla="*/ 528323 w 603969"/>
                <a:gd name="connsiteY160" fmla="*/ 378866 h 606722"/>
                <a:gd name="connsiteX161" fmla="*/ 546952 w 603969"/>
                <a:gd name="connsiteY161" fmla="*/ 378866 h 606722"/>
                <a:gd name="connsiteX162" fmla="*/ 546952 w 603969"/>
                <a:gd name="connsiteY162" fmla="*/ 407374 h 606722"/>
                <a:gd name="connsiteX163" fmla="*/ 528323 w 603969"/>
                <a:gd name="connsiteY163" fmla="*/ 407374 h 606722"/>
                <a:gd name="connsiteX164" fmla="*/ 365881 w 603969"/>
                <a:gd name="connsiteY164" fmla="*/ 378866 h 606722"/>
                <a:gd name="connsiteX165" fmla="*/ 384510 w 603969"/>
                <a:gd name="connsiteY165" fmla="*/ 378866 h 606722"/>
                <a:gd name="connsiteX166" fmla="*/ 384510 w 603969"/>
                <a:gd name="connsiteY166" fmla="*/ 407374 h 606722"/>
                <a:gd name="connsiteX167" fmla="*/ 365881 w 603969"/>
                <a:gd name="connsiteY167" fmla="*/ 407374 h 606722"/>
                <a:gd name="connsiteX168" fmla="*/ 327494 w 603969"/>
                <a:gd name="connsiteY168" fmla="*/ 378866 h 606722"/>
                <a:gd name="connsiteX169" fmla="*/ 346053 w 603969"/>
                <a:gd name="connsiteY169" fmla="*/ 378866 h 606722"/>
                <a:gd name="connsiteX170" fmla="*/ 346053 w 603969"/>
                <a:gd name="connsiteY170" fmla="*/ 407374 h 606722"/>
                <a:gd name="connsiteX171" fmla="*/ 327494 w 603969"/>
                <a:gd name="connsiteY171" fmla="*/ 407374 h 606722"/>
                <a:gd name="connsiteX172" fmla="*/ 289036 w 603969"/>
                <a:gd name="connsiteY172" fmla="*/ 378866 h 606722"/>
                <a:gd name="connsiteX173" fmla="*/ 307595 w 603969"/>
                <a:gd name="connsiteY173" fmla="*/ 378866 h 606722"/>
                <a:gd name="connsiteX174" fmla="*/ 307595 w 603969"/>
                <a:gd name="connsiteY174" fmla="*/ 407374 h 606722"/>
                <a:gd name="connsiteX175" fmla="*/ 289036 w 603969"/>
                <a:gd name="connsiteY175" fmla="*/ 407374 h 606722"/>
                <a:gd name="connsiteX176" fmla="*/ 224539 w 603969"/>
                <a:gd name="connsiteY176" fmla="*/ 340478 h 606722"/>
                <a:gd name="connsiteX177" fmla="*/ 243168 w 603969"/>
                <a:gd name="connsiteY177" fmla="*/ 340478 h 606722"/>
                <a:gd name="connsiteX178" fmla="*/ 243168 w 603969"/>
                <a:gd name="connsiteY178" fmla="*/ 368986 h 606722"/>
                <a:gd name="connsiteX179" fmla="*/ 224539 w 603969"/>
                <a:gd name="connsiteY179" fmla="*/ 368986 h 606722"/>
                <a:gd name="connsiteX180" fmla="*/ 186151 w 603969"/>
                <a:gd name="connsiteY180" fmla="*/ 340478 h 606722"/>
                <a:gd name="connsiteX181" fmla="*/ 204710 w 603969"/>
                <a:gd name="connsiteY181" fmla="*/ 340478 h 606722"/>
                <a:gd name="connsiteX182" fmla="*/ 204710 w 603969"/>
                <a:gd name="connsiteY182" fmla="*/ 368986 h 606722"/>
                <a:gd name="connsiteX183" fmla="*/ 186151 w 603969"/>
                <a:gd name="connsiteY183" fmla="*/ 368986 h 606722"/>
                <a:gd name="connsiteX184" fmla="*/ 442798 w 603969"/>
                <a:gd name="connsiteY184" fmla="*/ 331869 h 606722"/>
                <a:gd name="connsiteX185" fmla="*/ 461427 w 603969"/>
                <a:gd name="connsiteY185" fmla="*/ 331869 h 606722"/>
                <a:gd name="connsiteX186" fmla="*/ 461427 w 603969"/>
                <a:gd name="connsiteY186" fmla="*/ 359037 h 606722"/>
                <a:gd name="connsiteX187" fmla="*/ 442798 w 603969"/>
                <a:gd name="connsiteY187" fmla="*/ 359037 h 606722"/>
                <a:gd name="connsiteX188" fmla="*/ 109235 w 603969"/>
                <a:gd name="connsiteY188" fmla="*/ 331869 h 606722"/>
                <a:gd name="connsiteX189" fmla="*/ 127794 w 603969"/>
                <a:gd name="connsiteY189" fmla="*/ 331869 h 606722"/>
                <a:gd name="connsiteX190" fmla="*/ 127794 w 603969"/>
                <a:gd name="connsiteY190" fmla="*/ 359037 h 606722"/>
                <a:gd name="connsiteX191" fmla="*/ 109235 w 603969"/>
                <a:gd name="connsiteY191" fmla="*/ 359037 h 606722"/>
                <a:gd name="connsiteX192" fmla="*/ 72047 w 603969"/>
                <a:gd name="connsiteY192" fmla="*/ 331869 h 606722"/>
                <a:gd name="connsiteX193" fmla="*/ 90606 w 603969"/>
                <a:gd name="connsiteY193" fmla="*/ 331869 h 606722"/>
                <a:gd name="connsiteX194" fmla="*/ 90606 w 603969"/>
                <a:gd name="connsiteY194" fmla="*/ 359037 h 606722"/>
                <a:gd name="connsiteX195" fmla="*/ 72047 w 603969"/>
                <a:gd name="connsiteY195" fmla="*/ 359037 h 606722"/>
                <a:gd name="connsiteX196" fmla="*/ 33660 w 603969"/>
                <a:gd name="connsiteY196" fmla="*/ 331869 h 606722"/>
                <a:gd name="connsiteX197" fmla="*/ 52289 w 603969"/>
                <a:gd name="connsiteY197" fmla="*/ 331869 h 606722"/>
                <a:gd name="connsiteX198" fmla="*/ 52289 w 603969"/>
                <a:gd name="connsiteY198" fmla="*/ 359037 h 606722"/>
                <a:gd name="connsiteX199" fmla="*/ 33660 w 603969"/>
                <a:gd name="connsiteY199" fmla="*/ 359037 h 606722"/>
                <a:gd name="connsiteX200" fmla="*/ 290235 w 603969"/>
                <a:gd name="connsiteY200" fmla="*/ 330599 h 606722"/>
                <a:gd name="connsiteX201" fmla="*/ 422968 w 603969"/>
                <a:gd name="connsiteY201" fmla="*/ 330599 h 606722"/>
                <a:gd name="connsiteX202" fmla="*/ 422968 w 603969"/>
                <a:gd name="connsiteY202" fmla="*/ 606722 h 606722"/>
                <a:gd name="connsiteX203" fmla="*/ 404362 w 603969"/>
                <a:gd name="connsiteY203" fmla="*/ 606722 h 606722"/>
                <a:gd name="connsiteX204" fmla="*/ 404362 w 603969"/>
                <a:gd name="connsiteY204" fmla="*/ 349173 h 606722"/>
                <a:gd name="connsiteX205" fmla="*/ 290235 w 603969"/>
                <a:gd name="connsiteY205" fmla="*/ 349173 h 606722"/>
                <a:gd name="connsiteX206" fmla="*/ 574261 w 603969"/>
                <a:gd name="connsiteY206" fmla="*/ 323119 h 606722"/>
                <a:gd name="connsiteX207" fmla="*/ 592890 w 603969"/>
                <a:gd name="connsiteY207" fmla="*/ 323119 h 606722"/>
                <a:gd name="connsiteX208" fmla="*/ 592890 w 603969"/>
                <a:gd name="connsiteY208" fmla="*/ 349158 h 606722"/>
                <a:gd name="connsiteX209" fmla="*/ 574261 w 603969"/>
                <a:gd name="connsiteY209" fmla="*/ 349158 h 606722"/>
                <a:gd name="connsiteX210" fmla="*/ 528323 w 603969"/>
                <a:gd name="connsiteY210" fmla="*/ 323119 h 606722"/>
                <a:gd name="connsiteX211" fmla="*/ 546952 w 603969"/>
                <a:gd name="connsiteY211" fmla="*/ 323119 h 606722"/>
                <a:gd name="connsiteX212" fmla="*/ 546952 w 603969"/>
                <a:gd name="connsiteY212" fmla="*/ 349158 h 606722"/>
                <a:gd name="connsiteX213" fmla="*/ 528323 w 603969"/>
                <a:gd name="connsiteY213" fmla="*/ 349158 h 606722"/>
                <a:gd name="connsiteX214" fmla="*/ 224539 w 603969"/>
                <a:gd name="connsiteY214" fmla="*/ 284732 h 606722"/>
                <a:gd name="connsiteX215" fmla="*/ 243168 w 603969"/>
                <a:gd name="connsiteY215" fmla="*/ 284732 h 606722"/>
                <a:gd name="connsiteX216" fmla="*/ 243168 w 603969"/>
                <a:gd name="connsiteY216" fmla="*/ 313311 h 606722"/>
                <a:gd name="connsiteX217" fmla="*/ 224539 w 603969"/>
                <a:gd name="connsiteY217" fmla="*/ 313311 h 606722"/>
                <a:gd name="connsiteX218" fmla="*/ 186151 w 603969"/>
                <a:gd name="connsiteY218" fmla="*/ 284732 h 606722"/>
                <a:gd name="connsiteX219" fmla="*/ 204710 w 603969"/>
                <a:gd name="connsiteY219" fmla="*/ 284732 h 606722"/>
                <a:gd name="connsiteX220" fmla="*/ 204710 w 603969"/>
                <a:gd name="connsiteY220" fmla="*/ 313311 h 606722"/>
                <a:gd name="connsiteX221" fmla="*/ 186151 w 603969"/>
                <a:gd name="connsiteY221" fmla="*/ 313311 h 606722"/>
                <a:gd name="connsiteX222" fmla="*/ 442798 w 603969"/>
                <a:gd name="connsiteY222" fmla="*/ 273653 h 606722"/>
                <a:gd name="connsiteX223" fmla="*/ 461427 w 603969"/>
                <a:gd name="connsiteY223" fmla="*/ 273653 h 606722"/>
                <a:gd name="connsiteX224" fmla="*/ 461427 w 603969"/>
                <a:gd name="connsiteY224" fmla="*/ 302091 h 606722"/>
                <a:gd name="connsiteX225" fmla="*/ 442798 w 603969"/>
                <a:gd name="connsiteY225" fmla="*/ 302091 h 606722"/>
                <a:gd name="connsiteX226" fmla="*/ 404340 w 603969"/>
                <a:gd name="connsiteY226" fmla="*/ 273653 h 606722"/>
                <a:gd name="connsiteX227" fmla="*/ 422969 w 603969"/>
                <a:gd name="connsiteY227" fmla="*/ 273653 h 606722"/>
                <a:gd name="connsiteX228" fmla="*/ 422969 w 603969"/>
                <a:gd name="connsiteY228" fmla="*/ 302091 h 606722"/>
                <a:gd name="connsiteX229" fmla="*/ 404340 w 603969"/>
                <a:gd name="connsiteY229" fmla="*/ 302091 h 606722"/>
                <a:gd name="connsiteX230" fmla="*/ 365881 w 603969"/>
                <a:gd name="connsiteY230" fmla="*/ 273653 h 606722"/>
                <a:gd name="connsiteX231" fmla="*/ 384510 w 603969"/>
                <a:gd name="connsiteY231" fmla="*/ 273653 h 606722"/>
                <a:gd name="connsiteX232" fmla="*/ 384510 w 603969"/>
                <a:gd name="connsiteY232" fmla="*/ 302091 h 606722"/>
                <a:gd name="connsiteX233" fmla="*/ 365881 w 603969"/>
                <a:gd name="connsiteY233" fmla="*/ 302091 h 606722"/>
                <a:gd name="connsiteX234" fmla="*/ 109235 w 603969"/>
                <a:gd name="connsiteY234" fmla="*/ 273653 h 606722"/>
                <a:gd name="connsiteX235" fmla="*/ 127794 w 603969"/>
                <a:gd name="connsiteY235" fmla="*/ 273653 h 606722"/>
                <a:gd name="connsiteX236" fmla="*/ 127794 w 603969"/>
                <a:gd name="connsiteY236" fmla="*/ 302091 h 606722"/>
                <a:gd name="connsiteX237" fmla="*/ 109235 w 603969"/>
                <a:gd name="connsiteY237" fmla="*/ 302091 h 606722"/>
                <a:gd name="connsiteX238" fmla="*/ 72047 w 603969"/>
                <a:gd name="connsiteY238" fmla="*/ 273653 h 606722"/>
                <a:gd name="connsiteX239" fmla="*/ 90606 w 603969"/>
                <a:gd name="connsiteY239" fmla="*/ 273653 h 606722"/>
                <a:gd name="connsiteX240" fmla="*/ 90606 w 603969"/>
                <a:gd name="connsiteY240" fmla="*/ 302091 h 606722"/>
                <a:gd name="connsiteX241" fmla="*/ 72047 w 603969"/>
                <a:gd name="connsiteY241" fmla="*/ 302091 h 606722"/>
                <a:gd name="connsiteX242" fmla="*/ 33660 w 603969"/>
                <a:gd name="connsiteY242" fmla="*/ 273653 h 606722"/>
                <a:gd name="connsiteX243" fmla="*/ 52289 w 603969"/>
                <a:gd name="connsiteY243" fmla="*/ 273653 h 606722"/>
                <a:gd name="connsiteX244" fmla="*/ 52289 w 603969"/>
                <a:gd name="connsiteY244" fmla="*/ 302091 h 606722"/>
                <a:gd name="connsiteX245" fmla="*/ 33660 w 603969"/>
                <a:gd name="connsiteY245" fmla="*/ 302091 h 606722"/>
                <a:gd name="connsiteX246" fmla="*/ 574261 w 603969"/>
                <a:gd name="connsiteY246" fmla="*/ 264903 h 606722"/>
                <a:gd name="connsiteX247" fmla="*/ 592890 w 603969"/>
                <a:gd name="connsiteY247" fmla="*/ 264903 h 606722"/>
                <a:gd name="connsiteX248" fmla="*/ 592890 w 603969"/>
                <a:gd name="connsiteY248" fmla="*/ 293482 h 606722"/>
                <a:gd name="connsiteX249" fmla="*/ 574261 w 603969"/>
                <a:gd name="connsiteY249" fmla="*/ 293482 h 606722"/>
                <a:gd name="connsiteX250" fmla="*/ 528323 w 603969"/>
                <a:gd name="connsiteY250" fmla="*/ 264903 h 606722"/>
                <a:gd name="connsiteX251" fmla="*/ 546952 w 603969"/>
                <a:gd name="connsiteY251" fmla="*/ 264903 h 606722"/>
                <a:gd name="connsiteX252" fmla="*/ 546952 w 603969"/>
                <a:gd name="connsiteY252" fmla="*/ 293482 h 606722"/>
                <a:gd name="connsiteX253" fmla="*/ 528323 w 603969"/>
                <a:gd name="connsiteY253" fmla="*/ 293482 h 606722"/>
                <a:gd name="connsiteX254" fmla="*/ 0 w 603969"/>
                <a:gd name="connsiteY254" fmla="*/ 236606 h 606722"/>
                <a:gd name="connsiteX255" fmla="*/ 171192 w 603969"/>
                <a:gd name="connsiteY255" fmla="*/ 236606 h 606722"/>
                <a:gd name="connsiteX256" fmla="*/ 171192 w 603969"/>
                <a:gd name="connsiteY256" fmla="*/ 606722 h 606722"/>
                <a:gd name="connsiteX257" fmla="*/ 152141 w 603969"/>
                <a:gd name="connsiteY257" fmla="*/ 606722 h 606722"/>
                <a:gd name="connsiteX258" fmla="*/ 152141 w 603969"/>
                <a:gd name="connsiteY258" fmla="*/ 255623 h 606722"/>
                <a:gd name="connsiteX259" fmla="*/ 19051 w 603969"/>
                <a:gd name="connsiteY259" fmla="*/ 255623 h 606722"/>
                <a:gd name="connsiteX260" fmla="*/ 19051 w 603969"/>
                <a:gd name="connsiteY260" fmla="*/ 606722 h 606722"/>
                <a:gd name="connsiteX261" fmla="*/ 0 w 603969"/>
                <a:gd name="connsiteY261" fmla="*/ 606722 h 606722"/>
                <a:gd name="connsiteX262" fmla="*/ 224539 w 603969"/>
                <a:gd name="connsiteY262" fmla="*/ 226656 h 606722"/>
                <a:gd name="connsiteX263" fmla="*/ 243168 w 603969"/>
                <a:gd name="connsiteY263" fmla="*/ 226656 h 606722"/>
                <a:gd name="connsiteX264" fmla="*/ 243168 w 603969"/>
                <a:gd name="connsiteY264" fmla="*/ 256294 h 606722"/>
                <a:gd name="connsiteX265" fmla="*/ 224539 w 603969"/>
                <a:gd name="connsiteY265" fmla="*/ 256294 h 606722"/>
                <a:gd name="connsiteX266" fmla="*/ 186151 w 603969"/>
                <a:gd name="connsiteY266" fmla="*/ 226656 h 606722"/>
                <a:gd name="connsiteX267" fmla="*/ 204710 w 603969"/>
                <a:gd name="connsiteY267" fmla="*/ 226656 h 606722"/>
                <a:gd name="connsiteX268" fmla="*/ 204710 w 603969"/>
                <a:gd name="connsiteY268" fmla="*/ 256294 h 606722"/>
                <a:gd name="connsiteX269" fmla="*/ 186151 w 603969"/>
                <a:gd name="connsiteY269" fmla="*/ 256294 h 606722"/>
                <a:gd name="connsiteX270" fmla="*/ 442798 w 603969"/>
                <a:gd name="connsiteY270" fmla="*/ 216707 h 606722"/>
                <a:gd name="connsiteX271" fmla="*/ 461427 w 603969"/>
                <a:gd name="connsiteY271" fmla="*/ 216707 h 606722"/>
                <a:gd name="connsiteX272" fmla="*/ 461427 w 603969"/>
                <a:gd name="connsiteY272" fmla="*/ 246345 h 606722"/>
                <a:gd name="connsiteX273" fmla="*/ 442798 w 603969"/>
                <a:gd name="connsiteY273" fmla="*/ 246345 h 606722"/>
                <a:gd name="connsiteX274" fmla="*/ 404340 w 603969"/>
                <a:gd name="connsiteY274" fmla="*/ 216707 h 606722"/>
                <a:gd name="connsiteX275" fmla="*/ 422969 w 603969"/>
                <a:gd name="connsiteY275" fmla="*/ 216707 h 606722"/>
                <a:gd name="connsiteX276" fmla="*/ 422969 w 603969"/>
                <a:gd name="connsiteY276" fmla="*/ 246345 h 606722"/>
                <a:gd name="connsiteX277" fmla="*/ 404340 w 603969"/>
                <a:gd name="connsiteY277" fmla="*/ 246345 h 606722"/>
                <a:gd name="connsiteX278" fmla="*/ 365881 w 603969"/>
                <a:gd name="connsiteY278" fmla="*/ 216707 h 606722"/>
                <a:gd name="connsiteX279" fmla="*/ 384510 w 603969"/>
                <a:gd name="connsiteY279" fmla="*/ 216707 h 606722"/>
                <a:gd name="connsiteX280" fmla="*/ 384510 w 603969"/>
                <a:gd name="connsiteY280" fmla="*/ 246345 h 606722"/>
                <a:gd name="connsiteX281" fmla="*/ 365881 w 603969"/>
                <a:gd name="connsiteY281" fmla="*/ 246345 h 606722"/>
                <a:gd name="connsiteX282" fmla="*/ 479986 w 603969"/>
                <a:gd name="connsiteY282" fmla="*/ 208027 h 606722"/>
                <a:gd name="connsiteX283" fmla="*/ 603969 w 603969"/>
                <a:gd name="connsiteY283" fmla="*/ 208027 h 606722"/>
                <a:gd name="connsiteX284" fmla="*/ 603969 w 603969"/>
                <a:gd name="connsiteY284" fmla="*/ 226602 h 606722"/>
                <a:gd name="connsiteX285" fmla="*/ 498588 w 603969"/>
                <a:gd name="connsiteY285" fmla="*/ 226602 h 606722"/>
                <a:gd name="connsiteX286" fmla="*/ 498588 w 603969"/>
                <a:gd name="connsiteY286" fmla="*/ 606722 h 606722"/>
                <a:gd name="connsiteX287" fmla="*/ 479986 w 603969"/>
                <a:gd name="connsiteY287" fmla="*/ 606722 h 606722"/>
                <a:gd name="connsiteX288" fmla="*/ 224539 w 603969"/>
                <a:gd name="connsiteY288" fmla="*/ 170910 h 606722"/>
                <a:gd name="connsiteX289" fmla="*/ 243168 w 603969"/>
                <a:gd name="connsiteY289" fmla="*/ 170910 h 606722"/>
                <a:gd name="connsiteX290" fmla="*/ 243168 w 603969"/>
                <a:gd name="connsiteY290" fmla="*/ 199348 h 606722"/>
                <a:gd name="connsiteX291" fmla="*/ 224539 w 603969"/>
                <a:gd name="connsiteY291" fmla="*/ 199348 h 606722"/>
                <a:gd name="connsiteX292" fmla="*/ 186151 w 603969"/>
                <a:gd name="connsiteY292" fmla="*/ 170910 h 606722"/>
                <a:gd name="connsiteX293" fmla="*/ 204710 w 603969"/>
                <a:gd name="connsiteY293" fmla="*/ 170910 h 606722"/>
                <a:gd name="connsiteX294" fmla="*/ 204710 w 603969"/>
                <a:gd name="connsiteY294" fmla="*/ 199348 h 606722"/>
                <a:gd name="connsiteX295" fmla="*/ 186151 w 603969"/>
                <a:gd name="connsiteY295" fmla="*/ 199348 h 606722"/>
                <a:gd name="connsiteX296" fmla="*/ 147693 w 603969"/>
                <a:gd name="connsiteY296" fmla="*/ 170910 h 606722"/>
                <a:gd name="connsiteX297" fmla="*/ 166252 w 603969"/>
                <a:gd name="connsiteY297" fmla="*/ 170910 h 606722"/>
                <a:gd name="connsiteX298" fmla="*/ 166252 w 603969"/>
                <a:gd name="connsiteY298" fmla="*/ 199348 h 606722"/>
                <a:gd name="connsiteX299" fmla="*/ 147693 w 603969"/>
                <a:gd name="connsiteY299" fmla="*/ 199348 h 606722"/>
                <a:gd name="connsiteX300" fmla="*/ 109235 w 603969"/>
                <a:gd name="connsiteY300" fmla="*/ 170910 h 606722"/>
                <a:gd name="connsiteX301" fmla="*/ 127794 w 603969"/>
                <a:gd name="connsiteY301" fmla="*/ 170910 h 606722"/>
                <a:gd name="connsiteX302" fmla="*/ 127794 w 603969"/>
                <a:gd name="connsiteY302" fmla="*/ 199348 h 606722"/>
                <a:gd name="connsiteX303" fmla="*/ 109235 w 603969"/>
                <a:gd name="connsiteY303" fmla="*/ 199348 h 606722"/>
                <a:gd name="connsiteX304" fmla="*/ 518444 w 603969"/>
                <a:gd name="connsiteY304" fmla="*/ 159690 h 606722"/>
                <a:gd name="connsiteX305" fmla="*/ 537073 w 603969"/>
                <a:gd name="connsiteY305" fmla="*/ 159690 h 606722"/>
                <a:gd name="connsiteX306" fmla="*/ 537073 w 603969"/>
                <a:gd name="connsiteY306" fmla="*/ 189469 h 606722"/>
                <a:gd name="connsiteX307" fmla="*/ 518444 w 603969"/>
                <a:gd name="connsiteY307" fmla="*/ 189469 h 606722"/>
                <a:gd name="connsiteX308" fmla="*/ 479986 w 603969"/>
                <a:gd name="connsiteY308" fmla="*/ 159690 h 606722"/>
                <a:gd name="connsiteX309" fmla="*/ 498615 w 603969"/>
                <a:gd name="connsiteY309" fmla="*/ 159690 h 606722"/>
                <a:gd name="connsiteX310" fmla="*/ 498615 w 603969"/>
                <a:gd name="connsiteY310" fmla="*/ 189469 h 606722"/>
                <a:gd name="connsiteX311" fmla="*/ 479986 w 603969"/>
                <a:gd name="connsiteY311" fmla="*/ 189469 h 606722"/>
                <a:gd name="connsiteX312" fmla="*/ 442798 w 603969"/>
                <a:gd name="connsiteY312" fmla="*/ 159690 h 606722"/>
                <a:gd name="connsiteX313" fmla="*/ 461427 w 603969"/>
                <a:gd name="connsiteY313" fmla="*/ 159690 h 606722"/>
                <a:gd name="connsiteX314" fmla="*/ 461427 w 603969"/>
                <a:gd name="connsiteY314" fmla="*/ 189469 h 606722"/>
                <a:gd name="connsiteX315" fmla="*/ 442798 w 603969"/>
                <a:gd name="connsiteY315" fmla="*/ 189469 h 606722"/>
                <a:gd name="connsiteX316" fmla="*/ 404340 w 603969"/>
                <a:gd name="connsiteY316" fmla="*/ 159690 h 606722"/>
                <a:gd name="connsiteX317" fmla="*/ 422969 w 603969"/>
                <a:gd name="connsiteY317" fmla="*/ 159690 h 606722"/>
                <a:gd name="connsiteX318" fmla="*/ 422969 w 603969"/>
                <a:gd name="connsiteY318" fmla="*/ 189469 h 606722"/>
                <a:gd name="connsiteX319" fmla="*/ 404340 w 603969"/>
                <a:gd name="connsiteY319" fmla="*/ 189469 h 606722"/>
                <a:gd name="connsiteX320" fmla="*/ 365881 w 603969"/>
                <a:gd name="connsiteY320" fmla="*/ 159690 h 606722"/>
                <a:gd name="connsiteX321" fmla="*/ 384510 w 603969"/>
                <a:gd name="connsiteY321" fmla="*/ 159690 h 606722"/>
                <a:gd name="connsiteX322" fmla="*/ 384510 w 603969"/>
                <a:gd name="connsiteY322" fmla="*/ 189469 h 606722"/>
                <a:gd name="connsiteX323" fmla="*/ 365881 w 603969"/>
                <a:gd name="connsiteY323" fmla="*/ 189469 h 606722"/>
                <a:gd name="connsiteX324" fmla="*/ 224539 w 603969"/>
                <a:gd name="connsiteY324" fmla="*/ 113963 h 606722"/>
                <a:gd name="connsiteX325" fmla="*/ 243168 w 603969"/>
                <a:gd name="connsiteY325" fmla="*/ 113963 h 606722"/>
                <a:gd name="connsiteX326" fmla="*/ 243168 w 603969"/>
                <a:gd name="connsiteY326" fmla="*/ 141131 h 606722"/>
                <a:gd name="connsiteX327" fmla="*/ 224539 w 603969"/>
                <a:gd name="connsiteY327" fmla="*/ 141131 h 606722"/>
                <a:gd name="connsiteX328" fmla="*/ 186151 w 603969"/>
                <a:gd name="connsiteY328" fmla="*/ 113963 h 606722"/>
                <a:gd name="connsiteX329" fmla="*/ 204710 w 603969"/>
                <a:gd name="connsiteY329" fmla="*/ 113963 h 606722"/>
                <a:gd name="connsiteX330" fmla="*/ 204710 w 603969"/>
                <a:gd name="connsiteY330" fmla="*/ 141131 h 606722"/>
                <a:gd name="connsiteX331" fmla="*/ 186151 w 603969"/>
                <a:gd name="connsiteY331" fmla="*/ 141131 h 606722"/>
                <a:gd name="connsiteX332" fmla="*/ 147693 w 603969"/>
                <a:gd name="connsiteY332" fmla="*/ 113963 h 606722"/>
                <a:gd name="connsiteX333" fmla="*/ 166252 w 603969"/>
                <a:gd name="connsiteY333" fmla="*/ 113963 h 606722"/>
                <a:gd name="connsiteX334" fmla="*/ 166252 w 603969"/>
                <a:gd name="connsiteY334" fmla="*/ 141131 h 606722"/>
                <a:gd name="connsiteX335" fmla="*/ 147693 w 603969"/>
                <a:gd name="connsiteY335" fmla="*/ 141131 h 606722"/>
                <a:gd name="connsiteX336" fmla="*/ 109235 w 603969"/>
                <a:gd name="connsiteY336" fmla="*/ 113963 h 606722"/>
                <a:gd name="connsiteX337" fmla="*/ 127794 w 603969"/>
                <a:gd name="connsiteY337" fmla="*/ 113963 h 606722"/>
                <a:gd name="connsiteX338" fmla="*/ 127794 w 603969"/>
                <a:gd name="connsiteY338" fmla="*/ 141131 h 606722"/>
                <a:gd name="connsiteX339" fmla="*/ 109235 w 603969"/>
                <a:gd name="connsiteY339" fmla="*/ 141131 h 606722"/>
                <a:gd name="connsiteX340" fmla="*/ 518444 w 603969"/>
                <a:gd name="connsiteY340" fmla="*/ 102743 h 606722"/>
                <a:gd name="connsiteX341" fmla="*/ 537073 w 603969"/>
                <a:gd name="connsiteY341" fmla="*/ 102743 h 606722"/>
                <a:gd name="connsiteX342" fmla="*/ 537073 w 603969"/>
                <a:gd name="connsiteY342" fmla="*/ 132522 h 606722"/>
                <a:gd name="connsiteX343" fmla="*/ 518444 w 603969"/>
                <a:gd name="connsiteY343" fmla="*/ 132522 h 606722"/>
                <a:gd name="connsiteX344" fmla="*/ 479986 w 603969"/>
                <a:gd name="connsiteY344" fmla="*/ 102743 h 606722"/>
                <a:gd name="connsiteX345" fmla="*/ 498615 w 603969"/>
                <a:gd name="connsiteY345" fmla="*/ 102743 h 606722"/>
                <a:gd name="connsiteX346" fmla="*/ 498615 w 603969"/>
                <a:gd name="connsiteY346" fmla="*/ 132522 h 606722"/>
                <a:gd name="connsiteX347" fmla="*/ 479986 w 603969"/>
                <a:gd name="connsiteY347" fmla="*/ 132522 h 606722"/>
                <a:gd name="connsiteX348" fmla="*/ 442798 w 603969"/>
                <a:gd name="connsiteY348" fmla="*/ 102743 h 606722"/>
                <a:gd name="connsiteX349" fmla="*/ 461427 w 603969"/>
                <a:gd name="connsiteY349" fmla="*/ 102743 h 606722"/>
                <a:gd name="connsiteX350" fmla="*/ 461427 w 603969"/>
                <a:gd name="connsiteY350" fmla="*/ 132522 h 606722"/>
                <a:gd name="connsiteX351" fmla="*/ 442798 w 603969"/>
                <a:gd name="connsiteY351" fmla="*/ 132522 h 606722"/>
                <a:gd name="connsiteX352" fmla="*/ 404340 w 603969"/>
                <a:gd name="connsiteY352" fmla="*/ 102743 h 606722"/>
                <a:gd name="connsiteX353" fmla="*/ 422969 w 603969"/>
                <a:gd name="connsiteY353" fmla="*/ 102743 h 606722"/>
                <a:gd name="connsiteX354" fmla="*/ 422969 w 603969"/>
                <a:gd name="connsiteY354" fmla="*/ 132522 h 606722"/>
                <a:gd name="connsiteX355" fmla="*/ 404340 w 603969"/>
                <a:gd name="connsiteY355" fmla="*/ 132522 h 606722"/>
                <a:gd name="connsiteX356" fmla="*/ 365881 w 603969"/>
                <a:gd name="connsiteY356" fmla="*/ 102743 h 606722"/>
                <a:gd name="connsiteX357" fmla="*/ 384510 w 603969"/>
                <a:gd name="connsiteY357" fmla="*/ 102743 h 606722"/>
                <a:gd name="connsiteX358" fmla="*/ 384510 w 603969"/>
                <a:gd name="connsiteY358" fmla="*/ 132522 h 606722"/>
                <a:gd name="connsiteX359" fmla="*/ 365881 w 603969"/>
                <a:gd name="connsiteY359" fmla="*/ 132522 h 606722"/>
                <a:gd name="connsiteX360" fmla="*/ 72047 w 603969"/>
                <a:gd name="connsiteY360" fmla="*/ 66826 h 606722"/>
                <a:gd name="connsiteX361" fmla="*/ 280356 w 603969"/>
                <a:gd name="connsiteY361" fmla="*/ 66826 h 606722"/>
                <a:gd name="connsiteX362" fmla="*/ 280356 w 603969"/>
                <a:gd name="connsiteY362" fmla="*/ 606722 h 606722"/>
                <a:gd name="connsiteX363" fmla="*/ 261758 w 603969"/>
                <a:gd name="connsiteY363" fmla="*/ 606722 h 606722"/>
                <a:gd name="connsiteX364" fmla="*/ 261758 w 603969"/>
                <a:gd name="connsiteY364" fmla="*/ 85400 h 606722"/>
                <a:gd name="connsiteX365" fmla="*/ 90644 w 603969"/>
                <a:gd name="connsiteY365" fmla="*/ 85400 h 606722"/>
                <a:gd name="connsiteX366" fmla="*/ 90644 w 603969"/>
                <a:gd name="connsiteY366" fmla="*/ 226617 h 606722"/>
                <a:gd name="connsiteX367" fmla="*/ 72047 w 603969"/>
                <a:gd name="connsiteY367" fmla="*/ 226617 h 606722"/>
                <a:gd name="connsiteX368" fmla="*/ 518444 w 603969"/>
                <a:gd name="connsiteY368" fmla="*/ 46997 h 606722"/>
                <a:gd name="connsiteX369" fmla="*/ 537073 w 603969"/>
                <a:gd name="connsiteY369" fmla="*/ 46997 h 606722"/>
                <a:gd name="connsiteX370" fmla="*/ 537073 w 603969"/>
                <a:gd name="connsiteY370" fmla="*/ 75576 h 606722"/>
                <a:gd name="connsiteX371" fmla="*/ 518444 w 603969"/>
                <a:gd name="connsiteY371" fmla="*/ 75576 h 606722"/>
                <a:gd name="connsiteX372" fmla="*/ 479986 w 603969"/>
                <a:gd name="connsiteY372" fmla="*/ 46997 h 606722"/>
                <a:gd name="connsiteX373" fmla="*/ 498615 w 603969"/>
                <a:gd name="connsiteY373" fmla="*/ 46997 h 606722"/>
                <a:gd name="connsiteX374" fmla="*/ 498615 w 603969"/>
                <a:gd name="connsiteY374" fmla="*/ 75576 h 606722"/>
                <a:gd name="connsiteX375" fmla="*/ 479986 w 603969"/>
                <a:gd name="connsiteY375" fmla="*/ 75576 h 606722"/>
                <a:gd name="connsiteX376" fmla="*/ 442798 w 603969"/>
                <a:gd name="connsiteY376" fmla="*/ 46997 h 606722"/>
                <a:gd name="connsiteX377" fmla="*/ 461427 w 603969"/>
                <a:gd name="connsiteY377" fmla="*/ 46997 h 606722"/>
                <a:gd name="connsiteX378" fmla="*/ 461427 w 603969"/>
                <a:gd name="connsiteY378" fmla="*/ 75576 h 606722"/>
                <a:gd name="connsiteX379" fmla="*/ 442798 w 603969"/>
                <a:gd name="connsiteY379" fmla="*/ 75576 h 606722"/>
                <a:gd name="connsiteX380" fmla="*/ 404340 w 603969"/>
                <a:gd name="connsiteY380" fmla="*/ 46997 h 606722"/>
                <a:gd name="connsiteX381" fmla="*/ 422969 w 603969"/>
                <a:gd name="connsiteY381" fmla="*/ 46997 h 606722"/>
                <a:gd name="connsiteX382" fmla="*/ 422969 w 603969"/>
                <a:gd name="connsiteY382" fmla="*/ 75576 h 606722"/>
                <a:gd name="connsiteX383" fmla="*/ 404340 w 603969"/>
                <a:gd name="connsiteY383" fmla="*/ 75576 h 606722"/>
                <a:gd name="connsiteX384" fmla="*/ 365881 w 603969"/>
                <a:gd name="connsiteY384" fmla="*/ 46997 h 606722"/>
                <a:gd name="connsiteX385" fmla="*/ 384510 w 603969"/>
                <a:gd name="connsiteY385" fmla="*/ 46997 h 606722"/>
                <a:gd name="connsiteX386" fmla="*/ 384510 w 603969"/>
                <a:gd name="connsiteY386" fmla="*/ 75576 h 606722"/>
                <a:gd name="connsiteX387" fmla="*/ 365881 w 603969"/>
                <a:gd name="connsiteY387" fmla="*/ 75576 h 606722"/>
                <a:gd name="connsiteX388" fmla="*/ 327494 w 603969"/>
                <a:gd name="connsiteY388" fmla="*/ 0 h 606722"/>
                <a:gd name="connsiteX389" fmla="*/ 575531 w 603969"/>
                <a:gd name="connsiteY389" fmla="*/ 0 h 606722"/>
                <a:gd name="connsiteX390" fmla="*/ 575531 w 603969"/>
                <a:gd name="connsiteY390" fmla="*/ 199328 h 606722"/>
                <a:gd name="connsiteX391" fmla="*/ 556931 w 603969"/>
                <a:gd name="connsiteY391" fmla="*/ 199328 h 606722"/>
                <a:gd name="connsiteX392" fmla="*/ 556931 w 603969"/>
                <a:gd name="connsiteY392" fmla="*/ 18573 h 606722"/>
                <a:gd name="connsiteX393" fmla="*/ 346094 w 603969"/>
                <a:gd name="connsiteY393" fmla="*/ 18573 h 606722"/>
                <a:gd name="connsiteX394" fmla="*/ 346094 w 603969"/>
                <a:gd name="connsiteY394" fmla="*/ 323119 h 606722"/>
                <a:gd name="connsiteX395" fmla="*/ 327494 w 603969"/>
                <a:gd name="connsiteY395" fmla="*/ 323119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Lst>
              <a:rect l="l" t="t" r="r" b="b"/>
              <a:pathLst>
                <a:path w="603969" h="606722">
                  <a:moveTo>
                    <a:pt x="224539" y="568334"/>
                  </a:moveTo>
                  <a:lnTo>
                    <a:pt x="243168" y="568334"/>
                  </a:lnTo>
                  <a:lnTo>
                    <a:pt x="243168" y="598042"/>
                  </a:lnTo>
                  <a:lnTo>
                    <a:pt x="224539" y="598042"/>
                  </a:lnTo>
                  <a:close/>
                  <a:moveTo>
                    <a:pt x="186151" y="568334"/>
                  </a:moveTo>
                  <a:lnTo>
                    <a:pt x="204710" y="568334"/>
                  </a:lnTo>
                  <a:lnTo>
                    <a:pt x="204710" y="598042"/>
                  </a:lnTo>
                  <a:lnTo>
                    <a:pt x="186151" y="598042"/>
                  </a:lnTo>
                  <a:close/>
                  <a:moveTo>
                    <a:pt x="442798" y="558385"/>
                  </a:moveTo>
                  <a:lnTo>
                    <a:pt x="461427" y="558385"/>
                  </a:lnTo>
                  <a:lnTo>
                    <a:pt x="461427" y="586893"/>
                  </a:lnTo>
                  <a:lnTo>
                    <a:pt x="442798" y="586893"/>
                  </a:lnTo>
                  <a:close/>
                  <a:moveTo>
                    <a:pt x="109235" y="558385"/>
                  </a:moveTo>
                  <a:lnTo>
                    <a:pt x="127794" y="558385"/>
                  </a:lnTo>
                  <a:lnTo>
                    <a:pt x="127794" y="586893"/>
                  </a:lnTo>
                  <a:lnTo>
                    <a:pt x="109235" y="586893"/>
                  </a:lnTo>
                  <a:close/>
                  <a:moveTo>
                    <a:pt x="72047" y="558385"/>
                  </a:moveTo>
                  <a:lnTo>
                    <a:pt x="90606" y="558385"/>
                  </a:lnTo>
                  <a:lnTo>
                    <a:pt x="90606" y="586893"/>
                  </a:lnTo>
                  <a:lnTo>
                    <a:pt x="72047" y="586893"/>
                  </a:lnTo>
                  <a:close/>
                  <a:moveTo>
                    <a:pt x="33660" y="558385"/>
                  </a:moveTo>
                  <a:lnTo>
                    <a:pt x="52289" y="558385"/>
                  </a:lnTo>
                  <a:lnTo>
                    <a:pt x="52289" y="586893"/>
                  </a:lnTo>
                  <a:lnTo>
                    <a:pt x="33660" y="586893"/>
                  </a:lnTo>
                  <a:close/>
                  <a:moveTo>
                    <a:pt x="574261" y="548505"/>
                  </a:moveTo>
                  <a:lnTo>
                    <a:pt x="592890" y="548505"/>
                  </a:lnTo>
                  <a:lnTo>
                    <a:pt x="592890" y="579483"/>
                  </a:lnTo>
                  <a:lnTo>
                    <a:pt x="574261" y="579483"/>
                  </a:lnTo>
                  <a:close/>
                  <a:moveTo>
                    <a:pt x="528323" y="548505"/>
                  </a:moveTo>
                  <a:lnTo>
                    <a:pt x="546952" y="548505"/>
                  </a:lnTo>
                  <a:lnTo>
                    <a:pt x="546952" y="579483"/>
                  </a:lnTo>
                  <a:lnTo>
                    <a:pt x="528323" y="579483"/>
                  </a:lnTo>
                  <a:close/>
                  <a:moveTo>
                    <a:pt x="365881" y="548505"/>
                  </a:moveTo>
                  <a:lnTo>
                    <a:pt x="384510" y="548505"/>
                  </a:lnTo>
                  <a:lnTo>
                    <a:pt x="384510" y="579483"/>
                  </a:lnTo>
                  <a:lnTo>
                    <a:pt x="365881" y="579483"/>
                  </a:lnTo>
                  <a:close/>
                  <a:moveTo>
                    <a:pt x="327494" y="548505"/>
                  </a:moveTo>
                  <a:lnTo>
                    <a:pt x="346053" y="548505"/>
                  </a:lnTo>
                  <a:lnTo>
                    <a:pt x="346053" y="579483"/>
                  </a:lnTo>
                  <a:lnTo>
                    <a:pt x="327494" y="579483"/>
                  </a:lnTo>
                  <a:close/>
                  <a:moveTo>
                    <a:pt x="289036" y="548505"/>
                  </a:moveTo>
                  <a:lnTo>
                    <a:pt x="307595" y="548505"/>
                  </a:lnTo>
                  <a:lnTo>
                    <a:pt x="307595" y="579483"/>
                  </a:lnTo>
                  <a:lnTo>
                    <a:pt x="289036" y="579483"/>
                  </a:lnTo>
                  <a:close/>
                  <a:moveTo>
                    <a:pt x="224539" y="512588"/>
                  </a:moveTo>
                  <a:lnTo>
                    <a:pt x="243168" y="512588"/>
                  </a:lnTo>
                  <a:lnTo>
                    <a:pt x="243168" y="541026"/>
                  </a:lnTo>
                  <a:lnTo>
                    <a:pt x="224539" y="541026"/>
                  </a:lnTo>
                  <a:close/>
                  <a:moveTo>
                    <a:pt x="186151" y="512588"/>
                  </a:moveTo>
                  <a:lnTo>
                    <a:pt x="204710" y="512588"/>
                  </a:lnTo>
                  <a:lnTo>
                    <a:pt x="204710" y="541026"/>
                  </a:lnTo>
                  <a:lnTo>
                    <a:pt x="186151" y="541026"/>
                  </a:lnTo>
                  <a:close/>
                  <a:moveTo>
                    <a:pt x="442798" y="502638"/>
                  </a:moveTo>
                  <a:lnTo>
                    <a:pt x="461427" y="502638"/>
                  </a:lnTo>
                  <a:lnTo>
                    <a:pt x="461427" y="531217"/>
                  </a:lnTo>
                  <a:lnTo>
                    <a:pt x="442798" y="531217"/>
                  </a:lnTo>
                  <a:close/>
                  <a:moveTo>
                    <a:pt x="109235" y="502638"/>
                  </a:moveTo>
                  <a:lnTo>
                    <a:pt x="127794" y="502638"/>
                  </a:lnTo>
                  <a:lnTo>
                    <a:pt x="127794" y="531217"/>
                  </a:lnTo>
                  <a:lnTo>
                    <a:pt x="109235" y="531217"/>
                  </a:lnTo>
                  <a:close/>
                  <a:moveTo>
                    <a:pt x="72047" y="502638"/>
                  </a:moveTo>
                  <a:lnTo>
                    <a:pt x="90606" y="502638"/>
                  </a:lnTo>
                  <a:lnTo>
                    <a:pt x="90606" y="531217"/>
                  </a:lnTo>
                  <a:lnTo>
                    <a:pt x="72047" y="531217"/>
                  </a:lnTo>
                  <a:close/>
                  <a:moveTo>
                    <a:pt x="33660" y="502638"/>
                  </a:moveTo>
                  <a:lnTo>
                    <a:pt x="52289" y="502638"/>
                  </a:lnTo>
                  <a:lnTo>
                    <a:pt x="52289" y="531217"/>
                  </a:lnTo>
                  <a:lnTo>
                    <a:pt x="33660" y="531217"/>
                  </a:lnTo>
                  <a:close/>
                  <a:moveTo>
                    <a:pt x="574261" y="492829"/>
                  </a:moveTo>
                  <a:lnTo>
                    <a:pt x="592890" y="492829"/>
                  </a:lnTo>
                  <a:lnTo>
                    <a:pt x="592890" y="521267"/>
                  </a:lnTo>
                  <a:lnTo>
                    <a:pt x="574261" y="521267"/>
                  </a:lnTo>
                  <a:close/>
                  <a:moveTo>
                    <a:pt x="528323" y="492829"/>
                  </a:moveTo>
                  <a:lnTo>
                    <a:pt x="546952" y="492829"/>
                  </a:lnTo>
                  <a:lnTo>
                    <a:pt x="546952" y="521267"/>
                  </a:lnTo>
                  <a:lnTo>
                    <a:pt x="528323" y="521267"/>
                  </a:lnTo>
                  <a:close/>
                  <a:moveTo>
                    <a:pt x="365881" y="492829"/>
                  </a:moveTo>
                  <a:lnTo>
                    <a:pt x="384510" y="492829"/>
                  </a:lnTo>
                  <a:lnTo>
                    <a:pt x="384510" y="521267"/>
                  </a:lnTo>
                  <a:lnTo>
                    <a:pt x="365881" y="521267"/>
                  </a:lnTo>
                  <a:close/>
                  <a:moveTo>
                    <a:pt x="327494" y="492829"/>
                  </a:moveTo>
                  <a:lnTo>
                    <a:pt x="346053" y="492829"/>
                  </a:lnTo>
                  <a:lnTo>
                    <a:pt x="346053" y="521267"/>
                  </a:lnTo>
                  <a:lnTo>
                    <a:pt x="327494" y="521267"/>
                  </a:lnTo>
                  <a:close/>
                  <a:moveTo>
                    <a:pt x="289036" y="492829"/>
                  </a:moveTo>
                  <a:lnTo>
                    <a:pt x="307595" y="492829"/>
                  </a:lnTo>
                  <a:lnTo>
                    <a:pt x="307595" y="521267"/>
                  </a:lnTo>
                  <a:lnTo>
                    <a:pt x="289036" y="521267"/>
                  </a:lnTo>
                  <a:close/>
                  <a:moveTo>
                    <a:pt x="224539" y="455641"/>
                  </a:moveTo>
                  <a:lnTo>
                    <a:pt x="243168" y="455641"/>
                  </a:lnTo>
                  <a:lnTo>
                    <a:pt x="243168" y="482879"/>
                  </a:lnTo>
                  <a:lnTo>
                    <a:pt x="224539" y="482879"/>
                  </a:lnTo>
                  <a:close/>
                  <a:moveTo>
                    <a:pt x="186151" y="455641"/>
                  </a:moveTo>
                  <a:lnTo>
                    <a:pt x="204710" y="455641"/>
                  </a:lnTo>
                  <a:lnTo>
                    <a:pt x="204710" y="482879"/>
                  </a:lnTo>
                  <a:lnTo>
                    <a:pt x="186151" y="482879"/>
                  </a:lnTo>
                  <a:close/>
                  <a:moveTo>
                    <a:pt x="442798" y="445762"/>
                  </a:moveTo>
                  <a:lnTo>
                    <a:pt x="461427" y="445762"/>
                  </a:lnTo>
                  <a:lnTo>
                    <a:pt x="461427" y="473000"/>
                  </a:lnTo>
                  <a:lnTo>
                    <a:pt x="442798" y="473000"/>
                  </a:lnTo>
                  <a:close/>
                  <a:moveTo>
                    <a:pt x="109235" y="445762"/>
                  </a:moveTo>
                  <a:lnTo>
                    <a:pt x="127794" y="445762"/>
                  </a:lnTo>
                  <a:lnTo>
                    <a:pt x="127794" y="473000"/>
                  </a:lnTo>
                  <a:lnTo>
                    <a:pt x="109235" y="473000"/>
                  </a:lnTo>
                  <a:close/>
                  <a:moveTo>
                    <a:pt x="72047" y="445762"/>
                  </a:moveTo>
                  <a:lnTo>
                    <a:pt x="90606" y="445762"/>
                  </a:lnTo>
                  <a:lnTo>
                    <a:pt x="90606" y="473000"/>
                  </a:lnTo>
                  <a:lnTo>
                    <a:pt x="72047" y="473000"/>
                  </a:lnTo>
                  <a:close/>
                  <a:moveTo>
                    <a:pt x="33660" y="445762"/>
                  </a:moveTo>
                  <a:lnTo>
                    <a:pt x="52289" y="445762"/>
                  </a:lnTo>
                  <a:lnTo>
                    <a:pt x="52289" y="473000"/>
                  </a:lnTo>
                  <a:lnTo>
                    <a:pt x="33660" y="473000"/>
                  </a:lnTo>
                  <a:close/>
                  <a:moveTo>
                    <a:pt x="574261" y="434613"/>
                  </a:moveTo>
                  <a:lnTo>
                    <a:pt x="592890" y="434613"/>
                  </a:lnTo>
                  <a:lnTo>
                    <a:pt x="592890" y="463121"/>
                  </a:lnTo>
                  <a:lnTo>
                    <a:pt x="574261" y="463121"/>
                  </a:lnTo>
                  <a:close/>
                  <a:moveTo>
                    <a:pt x="528323" y="434613"/>
                  </a:moveTo>
                  <a:lnTo>
                    <a:pt x="546952" y="434613"/>
                  </a:lnTo>
                  <a:lnTo>
                    <a:pt x="546952" y="463121"/>
                  </a:lnTo>
                  <a:lnTo>
                    <a:pt x="528323" y="463121"/>
                  </a:lnTo>
                  <a:close/>
                  <a:moveTo>
                    <a:pt x="365881" y="434613"/>
                  </a:moveTo>
                  <a:lnTo>
                    <a:pt x="384510" y="434613"/>
                  </a:lnTo>
                  <a:lnTo>
                    <a:pt x="384510" y="463121"/>
                  </a:lnTo>
                  <a:lnTo>
                    <a:pt x="365881" y="463121"/>
                  </a:lnTo>
                  <a:close/>
                  <a:moveTo>
                    <a:pt x="327494" y="434613"/>
                  </a:moveTo>
                  <a:lnTo>
                    <a:pt x="346053" y="434613"/>
                  </a:lnTo>
                  <a:lnTo>
                    <a:pt x="346053" y="463121"/>
                  </a:lnTo>
                  <a:lnTo>
                    <a:pt x="327494" y="463121"/>
                  </a:lnTo>
                  <a:close/>
                  <a:moveTo>
                    <a:pt x="289036" y="434613"/>
                  </a:moveTo>
                  <a:lnTo>
                    <a:pt x="307595" y="434613"/>
                  </a:lnTo>
                  <a:lnTo>
                    <a:pt x="307595" y="463121"/>
                  </a:lnTo>
                  <a:lnTo>
                    <a:pt x="289036" y="463121"/>
                  </a:lnTo>
                  <a:close/>
                  <a:moveTo>
                    <a:pt x="224539" y="398695"/>
                  </a:moveTo>
                  <a:lnTo>
                    <a:pt x="243168" y="398695"/>
                  </a:lnTo>
                  <a:lnTo>
                    <a:pt x="243168" y="425933"/>
                  </a:lnTo>
                  <a:lnTo>
                    <a:pt x="224539" y="425933"/>
                  </a:lnTo>
                  <a:close/>
                  <a:moveTo>
                    <a:pt x="186151" y="398695"/>
                  </a:moveTo>
                  <a:lnTo>
                    <a:pt x="204710" y="398695"/>
                  </a:lnTo>
                  <a:lnTo>
                    <a:pt x="204710" y="425933"/>
                  </a:lnTo>
                  <a:lnTo>
                    <a:pt x="186151" y="425933"/>
                  </a:lnTo>
                  <a:close/>
                  <a:moveTo>
                    <a:pt x="442798" y="388816"/>
                  </a:moveTo>
                  <a:lnTo>
                    <a:pt x="461427" y="388816"/>
                  </a:lnTo>
                  <a:lnTo>
                    <a:pt x="461427" y="417254"/>
                  </a:lnTo>
                  <a:lnTo>
                    <a:pt x="442798" y="417254"/>
                  </a:lnTo>
                  <a:close/>
                  <a:moveTo>
                    <a:pt x="109235" y="388816"/>
                  </a:moveTo>
                  <a:lnTo>
                    <a:pt x="127794" y="388816"/>
                  </a:lnTo>
                  <a:lnTo>
                    <a:pt x="127794" y="417254"/>
                  </a:lnTo>
                  <a:lnTo>
                    <a:pt x="109235" y="417254"/>
                  </a:lnTo>
                  <a:close/>
                  <a:moveTo>
                    <a:pt x="72047" y="388816"/>
                  </a:moveTo>
                  <a:lnTo>
                    <a:pt x="90606" y="388816"/>
                  </a:lnTo>
                  <a:lnTo>
                    <a:pt x="90606" y="417254"/>
                  </a:lnTo>
                  <a:lnTo>
                    <a:pt x="72047" y="417254"/>
                  </a:lnTo>
                  <a:close/>
                  <a:moveTo>
                    <a:pt x="33660" y="388816"/>
                  </a:moveTo>
                  <a:lnTo>
                    <a:pt x="52289" y="388816"/>
                  </a:lnTo>
                  <a:lnTo>
                    <a:pt x="52289" y="417254"/>
                  </a:lnTo>
                  <a:lnTo>
                    <a:pt x="33660" y="417254"/>
                  </a:lnTo>
                  <a:close/>
                  <a:moveTo>
                    <a:pt x="574261" y="378866"/>
                  </a:moveTo>
                  <a:lnTo>
                    <a:pt x="592890" y="378866"/>
                  </a:lnTo>
                  <a:lnTo>
                    <a:pt x="592890" y="407374"/>
                  </a:lnTo>
                  <a:lnTo>
                    <a:pt x="574261" y="407374"/>
                  </a:lnTo>
                  <a:close/>
                  <a:moveTo>
                    <a:pt x="528323" y="378866"/>
                  </a:moveTo>
                  <a:lnTo>
                    <a:pt x="546952" y="378866"/>
                  </a:lnTo>
                  <a:lnTo>
                    <a:pt x="546952" y="407374"/>
                  </a:lnTo>
                  <a:lnTo>
                    <a:pt x="528323" y="407374"/>
                  </a:lnTo>
                  <a:close/>
                  <a:moveTo>
                    <a:pt x="365881" y="378866"/>
                  </a:moveTo>
                  <a:lnTo>
                    <a:pt x="384510" y="378866"/>
                  </a:lnTo>
                  <a:lnTo>
                    <a:pt x="384510" y="407374"/>
                  </a:lnTo>
                  <a:lnTo>
                    <a:pt x="365881" y="407374"/>
                  </a:lnTo>
                  <a:close/>
                  <a:moveTo>
                    <a:pt x="327494" y="378866"/>
                  </a:moveTo>
                  <a:lnTo>
                    <a:pt x="346053" y="378866"/>
                  </a:lnTo>
                  <a:lnTo>
                    <a:pt x="346053" y="407374"/>
                  </a:lnTo>
                  <a:lnTo>
                    <a:pt x="327494" y="407374"/>
                  </a:lnTo>
                  <a:close/>
                  <a:moveTo>
                    <a:pt x="289036" y="378866"/>
                  </a:moveTo>
                  <a:lnTo>
                    <a:pt x="307595" y="378866"/>
                  </a:lnTo>
                  <a:lnTo>
                    <a:pt x="307595" y="407374"/>
                  </a:lnTo>
                  <a:lnTo>
                    <a:pt x="289036" y="407374"/>
                  </a:lnTo>
                  <a:close/>
                  <a:moveTo>
                    <a:pt x="224539" y="340478"/>
                  </a:moveTo>
                  <a:lnTo>
                    <a:pt x="243168" y="340478"/>
                  </a:lnTo>
                  <a:lnTo>
                    <a:pt x="243168" y="368986"/>
                  </a:lnTo>
                  <a:lnTo>
                    <a:pt x="224539" y="368986"/>
                  </a:lnTo>
                  <a:close/>
                  <a:moveTo>
                    <a:pt x="186151" y="340478"/>
                  </a:moveTo>
                  <a:lnTo>
                    <a:pt x="204710" y="340478"/>
                  </a:lnTo>
                  <a:lnTo>
                    <a:pt x="204710" y="368986"/>
                  </a:lnTo>
                  <a:lnTo>
                    <a:pt x="186151" y="368986"/>
                  </a:lnTo>
                  <a:close/>
                  <a:moveTo>
                    <a:pt x="442798" y="331869"/>
                  </a:moveTo>
                  <a:lnTo>
                    <a:pt x="461427" y="331869"/>
                  </a:lnTo>
                  <a:lnTo>
                    <a:pt x="461427" y="359037"/>
                  </a:lnTo>
                  <a:lnTo>
                    <a:pt x="442798" y="359037"/>
                  </a:lnTo>
                  <a:close/>
                  <a:moveTo>
                    <a:pt x="109235" y="331869"/>
                  </a:moveTo>
                  <a:lnTo>
                    <a:pt x="127794" y="331869"/>
                  </a:lnTo>
                  <a:lnTo>
                    <a:pt x="127794" y="359037"/>
                  </a:lnTo>
                  <a:lnTo>
                    <a:pt x="109235" y="359037"/>
                  </a:lnTo>
                  <a:close/>
                  <a:moveTo>
                    <a:pt x="72047" y="331869"/>
                  </a:moveTo>
                  <a:lnTo>
                    <a:pt x="90606" y="331869"/>
                  </a:lnTo>
                  <a:lnTo>
                    <a:pt x="90606" y="359037"/>
                  </a:lnTo>
                  <a:lnTo>
                    <a:pt x="72047" y="359037"/>
                  </a:lnTo>
                  <a:close/>
                  <a:moveTo>
                    <a:pt x="33660" y="331869"/>
                  </a:moveTo>
                  <a:lnTo>
                    <a:pt x="52289" y="331869"/>
                  </a:lnTo>
                  <a:lnTo>
                    <a:pt x="52289" y="359037"/>
                  </a:lnTo>
                  <a:lnTo>
                    <a:pt x="33660" y="359037"/>
                  </a:lnTo>
                  <a:close/>
                  <a:moveTo>
                    <a:pt x="290235" y="330599"/>
                  </a:moveTo>
                  <a:lnTo>
                    <a:pt x="422968" y="330599"/>
                  </a:lnTo>
                  <a:lnTo>
                    <a:pt x="422968" y="606722"/>
                  </a:lnTo>
                  <a:lnTo>
                    <a:pt x="404362" y="606722"/>
                  </a:lnTo>
                  <a:lnTo>
                    <a:pt x="404362" y="349173"/>
                  </a:lnTo>
                  <a:lnTo>
                    <a:pt x="290235" y="349173"/>
                  </a:lnTo>
                  <a:close/>
                  <a:moveTo>
                    <a:pt x="574261" y="323119"/>
                  </a:moveTo>
                  <a:lnTo>
                    <a:pt x="592890" y="323119"/>
                  </a:lnTo>
                  <a:lnTo>
                    <a:pt x="592890" y="349158"/>
                  </a:lnTo>
                  <a:lnTo>
                    <a:pt x="574261" y="349158"/>
                  </a:lnTo>
                  <a:close/>
                  <a:moveTo>
                    <a:pt x="528323" y="323119"/>
                  </a:moveTo>
                  <a:lnTo>
                    <a:pt x="546952" y="323119"/>
                  </a:lnTo>
                  <a:lnTo>
                    <a:pt x="546952" y="349158"/>
                  </a:lnTo>
                  <a:lnTo>
                    <a:pt x="528323" y="349158"/>
                  </a:lnTo>
                  <a:close/>
                  <a:moveTo>
                    <a:pt x="224539" y="284732"/>
                  </a:moveTo>
                  <a:lnTo>
                    <a:pt x="243168" y="284732"/>
                  </a:lnTo>
                  <a:lnTo>
                    <a:pt x="243168" y="313311"/>
                  </a:lnTo>
                  <a:lnTo>
                    <a:pt x="224539" y="313311"/>
                  </a:lnTo>
                  <a:close/>
                  <a:moveTo>
                    <a:pt x="186151" y="284732"/>
                  </a:moveTo>
                  <a:lnTo>
                    <a:pt x="204710" y="284732"/>
                  </a:lnTo>
                  <a:lnTo>
                    <a:pt x="204710" y="313311"/>
                  </a:lnTo>
                  <a:lnTo>
                    <a:pt x="186151" y="313311"/>
                  </a:lnTo>
                  <a:close/>
                  <a:moveTo>
                    <a:pt x="442798" y="273653"/>
                  </a:moveTo>
                  <a:lnTo>
                    <a:pt x="461427" y="273653"/>
                  </a:lnTo>
                  <a:lnTo>
                    <a:pt x="461427" y="302091"/>
                  </a:lnTo>
                  <a:lnTo>
                    <a:pt x="442798" y="302091"/>
                  </a:lnTo>
                  <a:close/>
                  <a:moveTo>
                    <a:pt x="404340" y="273653"/>
                  </a:moveTo>
                  <a:lnTo>
                    <a:pt x="422969" y="273653"/>
                  </a:lnTo>
                  <a:lnTo>
                    <a:pt x="422969" y="302091"/>
                  </a:lnTo>
                  <a:lnTo>
                    <a:pt x="404340" y="302091"/>
                  </a:lnTo>
                  <a:close/>
                  <a:moveTo>
                    <a:pt x="365881" y="273653"/>
                  </a:moveTo>
                  <a:lnTo>
                    <a:pt x="384510" y="273653"/>
                  </a:lnTo>
                  <a:lnTo>
                    <a:pt x="384510" y="302091"/>
                  </a:lnTo>
                  <a:lnTo>
                    <a:pt x="365881" y="302091"/>
                  </a:lnTo>
                  <a:close/>
                  <a:moveTo>
                    <a:pt x="109235" y="273653"/>
                  </a:moveTo>
                  <a:lnTo>
                    <a:pt x="127794" y="273653"/>
                  </a:lnTo>
                  <a:lnTo>
                    <a:pt x="127794" y="302091"/>
                  </a:lnTo>
                  <a:lnTo>
                    <a:pt x="109235" y="302091"/>
                  </a:lnTo>
                  <a:close/>
                  <a:moveTo>
                    <a:pt x="72047" y="273653"/>
                  </a:moveTo>
                  <a:lnTo>
                    <a:pt x="90606" y="273653"/>
                  </a:lnTo>
                  <a:lnTo>
                    <a:pt x="90606" y="302091"/>
                  </a:lnTo>
                  <a:lnTo>
                    <a:pt x="72047" y="302091"/>
                  </a:lnTo>
                  <a:close/>
                  <a:moveTo>
                    <a:pt x="33660" y="273653"/>
                  </a:moveTo>
                  <a:lnTo>
                    <a:pt x="52289" y="273653"/>
                  </a:lnTo>
                  <a:lnTo>
                    <a:pt x="52289" y="302091"/>
                  </a:lnTo>
                  <a:lnTo>
                    <a:pt x="33660" y="302091"/>
                  </a:lnTo>
                  <a:close/>
                  <a:moveTo>
                    <a:pt x="574261" y="264903"/>
                  </a:moveTo>
                  <a:lnTo>
                    <a:pt x="592890" y="264903"/>
                  </a:lnTo>
                  <a:lnTo>
                    <a:pt x="592890" y="293482"/>
                  </a:lnTo>
                  <a:lnTo>
                    <a:pt x="574261" y="293482"/>
                  </a:lnTo>
                  <a:close/>
                  <a:moveTo>
                    <a:pt x="528323" y="264903"/>
                  </a:moveTo>
                  <a:lnTo>
                    <a:pt x="546952" y="264903"/>
                  </a:lnTo>
                  <a:lnTo>
                    <a:pt x="546952" y="293482"/>
                  </a:lnTo>
                  <a:lnTo>
                    <a:pt x="528323" y="293482"/>
                  </a:lnTo>
                  <a:close/>
                  <a:moveTo>
                    <a:pt x="0" y="236606"/>
                  </a:moveTo>
                  <a:lnTo>
                    <a:pt x="171192" y="236606"/>
                  </a:lnTo>
                  <a:lnTo>
                    <a:pt x="171192" y="606722"/>
                  </a:lnTo>
                  <a:lnTo>
                    <a:pt x="152141" y="606722"/>
                  </a:lnTo>
                  <a:lnTo>
                    <a:pt x="152141" y="255623"/>
                  </a:lnTo>
                  <a:lnTo>
                    <a:pt x="19051" y="255623"/>
                  </a:lnTo>
                  <a:lnTo>
                    <a:pt x="19051" y="606722"/>
                  </a:lnTo>
                  <a:lnTo>
                    <a:pt x="0" y="606722"/>
                  </a:lnTo>
                  <a:close/>
                  <a:moveTo>
                    <a:pt x="224539" y="226656"/>
                  </a:moveTo>
                  <a:lnTo>
                    <a:pt x="243168" y="226656"/>
                  </a:lnTo>
                  <a:lnTo>
                    <a:pt x="243168" y="256294"/>
                  </a:lnTo>
                  <a:lnTo>
                    <a:pt x="224539" y="256294"/>
                  </a:lnTo>
                  <a:close/>
                  <a:moveTo>
                    <a:pt x="186151" y="226656"/>
                  </a:moveTo>
                  <a:lnTo>
                    <a:pt x="204710" y="226656"/>
                  </a:lnTo>
                  <a:lnTo>
                    <a:pt x="204710" y="256294"/>
                  </a:lnTo>
                  <a:lnTo>
                    <a:pt x="186151" y="256294"/>
                  </a:lnTo>
                  <a:close/>
                  <a:moveTo>
                    <a:pt x="442798" y="216707"/>
                  </a:moveTo>
                  <a:lnTo>
                    <a:pt x="461427" y="216707"/>
                  </a:lnTo>
                  <a:lnTo>
                    <a:pt x="461427" y="246345"/>
                  </a:lnTo>
                  <a:lnTo>
                    <a:pt x="442798" y="246345"/>
                  </a:lnTo>
                  <a:close/>
                  <a:moveTo>
                    <a:pt x="404340" y="216707"/>
                  </a:moveTo>
                  <a:lnTo>
                    <a:pt x="422969" y="216707"/>
                  </a:lnTo>
                  <a:lnTo>
                    <a:pt x="422969" y="246345"/>
                  </a:lnTo>
                  <a:lnTo>
                    <a:pt x="404340" y="246345"/>
                  </a:lnTo>
                  <a:close/>
                  <a:moveTo>
                    <a:pt x="365881" y="216707"/>
                  </a:moveTo>
                  <a:lnTo>
                    <a:pt x="384510" y="216707"/>
                  </a:lnTo>
                  <a:lnTo>
                    <a:pt x="384510" y="246345"/>
                  </a:lnTo>
                  <a:lnTo>
                    <a:pt x="365881" y="246345"/>
                  </a:lnTo>
                  <a:close/>
                  <a:moveTo>
                    <a:pt x="479986" y="208027"/>
                  </a:moveTo>
                  <a:lnTo>
                    <a:pt x="603969" y="208027"/>
                  </a:lnTo>
                  <a:lnTo>
                    <a:pt x="603969" y="226602"/>
                  </a:lnTo>
                  <a:lnTo>
                    <a:pt x="498588" y="226602"/>
                  </a:lnTo>
                  <a:lnTo>
                    <a:pt x="498588" y="606722"/>
                  </a:lnTo>
                  <a:lnTo>
                    <a:pt x="479986" y="606722"/>
                  </a:lnTo>
                  <a:close/>
                  <a:moveTo>
                    <a:pt x="224539" y="170910"/>
                  </a:moveTo>
                  <a:lnTo>
                    <a:pt x="243168" y="170910"/>
                  </a:lnTo>
                  <a:lnTo>
                    <a:pt x="243168" y="199348"/>
                  </a:lnTo>
                  <a:lnTo>
                    <a:pt x="224539" y="199348"/>
                  </a:lnTo>
                  <a:close/>
                  <a:moveTo>
                    <a:pt x="186151" y="170910"/>
                  </a:moveTo>
                  <a:lnTo>
                    <a:pt x="204710" y="170910"/>
                  </a:lnTo>
                  <a:lnTo>
                    <a:pt x="204710" y="199348"/>
                  </a:lnTo>
                  <a:lnTo>
                    <a:pt x="186151" y="199348"/>
                  </a:lnTo>
                  <a:close/>
                  <a:moveTo>
                    <a:pt x="147693" y="170910"/>
                  </a:moveTo>
                  <a:lnTo>
                    <a:pt x="166252" y="170910"/>
                  </a:lnTo>
                  <a:lnTo>
                    <a:pt x="166252" y="199348"/>
                  </a:lnTo>
                  <a:lnTo>
                    <a:pt x="147693" y="199348"/>
                  </a:lnTo>
                  <a:close/>
                  <a:moveTo>
                    <a:pt x="109235" y="170910"/>
                  </a:moveTo>
                  <a:lnTo>
                    <a:pt x="127794" y="170910"/>
                  </a:lnTo>
                  <a:lnTo>
                    <a:pt x="127794" y="199348"/>
                  </a:lnTo>
                  <a:lnTo>
                    <a:pt x="109235" y="199348"/>
                  </a:lnTo>
                  <a:close/>
                  <a:moveTo>
                    <a:pt x="518444" y="159690"/>
                  </a:moveTo>
                  <a:lnTo>
                    <a:pt x="537073" y="159690"/>
                  </a:lnTo>
                  <a:lnTo>
                    <a:pt x="537073" y="189469"/>
                  </a:lnTo>
                  <a:lnTo>
                    <a:pt x="518444" y="189469"/>
                  </a:lnTo>
                  <a:close/>
                  <a:moveTo>
                    <a:pt x="479986" y="159690"/>
                  </a:moveTo>
                  <a:lnTo>
                    <a:pt x="498615" y="159690"/>
                  </a:lnTo>
                  <a:lnTo>
                    <a:pt x="498615" y="189469"/>
                  </a:lnTo>
                  <a:lnTo>
                    <a:pt x="479986" y="189469"/>
                  </a:lnTo>
                  <a:close/>
                  <a:moveTo>
                    <a:pt x="442798" y="159690"/>
                  </a:moveTo>
                  <a:lnTo>
                    <a:pt x="461427" y="159690"/>
                  </a:lnTo>
                  <a:lnTo>
                    <a:pt x="461427" y="189469"/>
                  </a:lnTo>
                  <a:lnTo>
                    <a:pt x="442798" y="189469"/>
                  </a:lnTo>
                  <a:close/>
                  <a:moveTo>
                    <a:pt x="404340" y="159690"/>
                  </a:moveTo>
                  <a:lnTo>
                    <a:pt x="422969" y="159690"/>
                  </a:lnTo>
                  <a:lnTo>
                    <a:pt x="422969" y="189469"/>
                  </a:lnTo>
                  <a:lnTo>
                    <a:pt x="404340" y="189469"/>
                  </a:lnTo>
                  <a:close/>
                  <a:moveTo>
                    <a:pt x="365881" y="159690"/>
                  </a:moveTo>
                  <a:lnTo>
                    <a:pt x="384510" y="159690"/>
                  </a:lnTo>
                  <a:lnTo>
                    <a:pt x="384510" y="189469"/>
                  </a:lnTo>
                  <a:lnTo>
                    <a:pt x="365881" y="189469"/>
                  </a:lnTo>
                  <a:close/>
                  <a:moveTo>
                    <a:pt x="224539" y="113963"/>
                  </a:moveTo>
                  <a:lnTo>
                    <a:pt x="243168" y="113963"/>
                  </a:lnTo>
                  <a:lnTo>
                    <a:pt x="243168" y="141131"/>
                  </a:lnTo>
                  <a:lnTo>
                    <a:pt x="224539" y="141131"/>
                  </a:lnTo>
                  <a:close/>
                  <a:moveTo>
                    <a:pt x="186151" y="113963"/>
                  </a:moveTo>
                  <a:lnTo>
                    <a:pt x="204710" y="113963"/>
                  </a:lnTo>
                  <a:lnTo>
                    <a:pt x="204710" y="141131"/>
                  </a:lnTo>
                  <a:lnTo>
                    <a:pt x="186151" y="141131"/>
                  </a:lnTo>
                  <a:close/>
                  <a:moveTo>
                    <a:pt x="147693" y="113963"/>
                  </a:moveTo>
                  <a:lnTo>
                    <a:pt x="166252" y="113963"/>
                  </a:lnTo>
                  <a:lnTo>
                    <a:pt x="166252" y="141131"/>
                  </a:lnTo>
                  <a:lnTo>
                    <a:pt x="147693" y="141131"/>
                  </a:lnTo>
                  <a:close/>
                  <a:moveTo>
                    <a:pt x="109235" y="113963"/>
                  </a:moveTo>
                  <a:lnTo>
                    <a:pt x="127794" y="113963"/>
                  </a:lnTo>
                  <a:lnTo>
                    <a:pt x="127794" y="141131"/>
                  </a:lnTo>
                  <a:lnTo>
                    <a:pt x="109235" y="141131"/>
                  </a:lnTo>
                  <a:close/>
                  <a:moveTo>
                    <a:pt x="518444" y="102743"/>
                  </a:moveTo>
                  <a:lnTo>
                    <a:pt x="537073" y="102743"/>
                  </a:lnTo>
                  <a:lnTo>
                    <a:pt x="537073" y="132522"/>
                  </a:lnTo>
                  <a:lnTo>
                    <a:pt x="518444" y="132522"/>
                  </a:lnTo>
                  <a:close/>
                  <a:moveTo>
                    <a:pt x="479986" y="102743"/>
                  </a:moveTo>
                  <a:lnTo>
                    <a:pt x="498615" y="102743"/>
                  </a:lnTo>
                  <a:lnTo>
                    <a:pt x="498615" y="132522"/>
                  </a:lnTo>
                  <a:lnTo>
                    <a:pt x="479986" y="132522"/>
                  </a:lnTo>
                  <a:close/>
                  <a:moveTo>
                    <a:pt x="442798" y="102743"/>
                  </a:moveTo>
                  <a:lnTo>
                    <a:pt x="461427" y="102743"/>
                  </a:lnTo>
                  <a:lnTo>
                    <a:pt x="461427" y="132522"/>
                  </a:lnTo>
                  <a:lnTo>
                    <a:pt x="442798" y="132522"/>
                  </a:lnTo>
                  <a:close/>
                  <a:moveTo>
                    <a:pt x="404340" y="102743"/>
                  </a:moveTo>
                  <a:lnTo>
                    <a:pt x="422969" y="102743"/>
                  </a:lnTo>
                  <a:lnTo>
                    <a:pt x="422969" y="132522"/>
                  </a:lnTo>
                  <a:lnTo>
                    <a:pt x="404340" y="132522"/>
                  </a:lnTo>
                  <a:close/>
                  <a:moveTo>
                    <a:pt x="365881" y="102743"/>
                  </a:moveTo>
                  <a:lnTo>
                    <a:pt x="384510" y="102743"/>
                  </a:lnTo>
                  <a:lnTo>
                    <a:pt x="384510" y="132522"/>
                  </a:lnTo>
                  <a:lnTo>
                    <a:pt x="365881" y="132522"/>
                  </a:lnTo>
                  <a:close/>
                  <a:moveTo>
                    <a:pt x="72047" y="66826"/>
                  </a:moveTo>
                  <a:lnTo>
                    <a:pt x="280356" y="66826"/>
                  </a:lnTo>
                  <a:lnTo>
                    <a:pt x="280356" y="606722"/>
                  </a:lnTo>
                  <a:lnTo>
                    <a:pt x="261758" y="606722"/>
                  </a:lnTo>
                  <a:lnTo>
                    <a:pt x="261758" y="85400"/>
                  </a:lnTo>
                  <a:lnTo>
                    <a:pt x="90644" y="85400"/>
                  </a:lnTo>
                  <a:lnTo>
                    <a:pt x="90644" y="226617"/>
                  </a:lnTo>
                  <a:lnTo>
                    <a:pt x="72047" y="226617"/>
                  </a:lnTo>
                  <a:close/>
                  <a:moveTo>
                    <a:pt x="518444" y="46997"/>
                  </a:moveTo>
                  <a:lnTo>
                    <a:pt x="537073" y="46997"/>
                  </a:lnTo>
                  <a:lnTo>
                    <a:pt x="537073" y="75576"/>
                  </a:lnTo>
                  <a:lnTo>
                    <a:pt x="518444" y="75576"/>
                  </a:lnTo>
                  <a:close/>
                  <a:moveTo>
                    <a:pt x="479986" y="46997"/>
                  </a:moveTo>
                  <a:lnTo>
                    <a:pt x="498615" y="46997"/>
                  </a:lnTo>
                  <a:lnTo>
                    <a:pt x="498615" y="75576"/>
                  </a:lnTo>
                  <a:lnTo>
                    <a:pt x="479986" y="75576"/>
                  </a:lnTo>
                  <a:close/>
                  <a:moveTo>
                    <a:pt x="442798" y="46997"/>
                  </a:moveTo>
                  <a:lnTo>
                    <a:pt x="461427" y="46997"/>
                  </a:lnTo>
                  <a:lnTo>
                    <a:pt x="461427" y="75576"/>
                  </a:lnTo>
                  <a:lnTo>
                    <a:pt x="442798" y="75576"/>
                  </a:lnTo>
                  <a:close/>
                  <a:moveTo>
                    <a:pt x="404340" y="46997"/>
                  </a:moveTo>
                  <a:lnTo>
                    <a:pt x="422969" y="46997"/>
                  </a:lnTo>
                  <a:lnTo>
                    <a:pt x="422969" y="75576"/>
                  </a:lnTo>
                  <a:lnTo>
                    <a:pt x="404340" y="75576"/>
                  </a:lnTo>
                  <a:close/>
                  <a:moveTo>
                    <a:pt x="365881" y="46997"/>
                  </a:moveTo>
                  <a:lnTo>
                    <a:pt x="384510" y="46997"/>
                  </a:lnTo>
                  <a:lnTo>
                    <a:pt x="384510" y="75576"/>
                  </a:lnTo>
                  <a:lnTo>
                    <a:pt x="365881" y="75576"/>
                  </a:lnTo>
                  <a:close/>
                  <a:moveTo>
                    <a:pt x="327494" y="0"/>
                  </a:moveTo>
                  <a:lnTo>
                    <a:pt x="575531" y="0"/>
                  </a:lnTo>
                  <a:lnTo>
                    <a:pt x="575531" y="199328"/>
                  </a:lnTo>
                  <a:lnTo>
                    <a:pt x="556931" y="199328"/>
                  </a:lnTo>
                  <a:lnTo>
                    <a:pt x="556931" y="18573"/>
                  </a:lnTo>
                  <a:lnTo>
                    <a:pt x="346094" y="18573"/>
                  </a:lnTo>
                  <a:lnTo>
                    <a:pt x="346094" y="323119"/>
                  </a:lnTo>
                  <a:lnTo>
                    <a:pt x="327494" y="323119"/>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9" name="文本框 38"/>
            <p:cNvSpPr txBox="1"/>
            <p:nvPr/>
          </p:nvSpPr>
          <p:spPr>
            <a:xfrm>
              <a:off x="15816011" y="4373892"/>
              <a:ext cx="1754326" cy="1015662"/>
            </a:xfrm>
            <a:prstGeom prst="rect">
              <a:avLst/>
            </a:prstGeom>
            <a:noFill/>
          </p:spPr>
          <p:txBody>
            <a:bodyPr wrap="none" rtlCol="0">
              <a:spAutoFit/>
            </a:bodyPr>
            <a:lstStyle/>
            <a:p>
              <a:r>
                <a:rPr kumimoji="1" lang="zh-CN" altLang="en-US" sz="2700" b="1" u="sng" dirty="0">
                  <a:latin typeface="微软雅黑" panose="020B0503020204020204" pitchFamily="34" charset="-122"/>
                  <a:ea typeface="微软雅黑" panose="020B0503020204020204" pitchFamily="34" charset="-122"/>
                </a:rPr>
                <a:t>网格</a:t>
              </a:r>
            </a:p>
          </p:txBody>
        </p:sp>
      </p:grpSp>
      <p:grpSp>
        <p:nvGrpSpPr>
          <p:cNvPr id="40" name="组合 39"/>
          <p:cNvGrpSpPr/>
          <p:nvPr/>
        </p:nvGrpSpPr>
        <p:grpSpPr>
          <a:xfrm>
            <a:off x="6422177" y="2912085"/>
            <a:ext cx="4795700" cy="507831"/>
            <a:chOff x="2052216" y="6373474"/>
            <a:chExt cx="6601130" cy="1015660"/>
          </a:xfrm>
        </p:grpSpPr>
        <p:sp>
          <p:nvSpPr>
            <p:cNvPr id="41" name="矩形 40"/>
            <p:cNvSpPr/>
            <p:nvPr/>
          </p:nvSpPr>
          <p:spPr>
            <a:xfrm>
              <a:off x="2052216" y="6373474"/>
              <a:ext cx="547650" cy="1015660"/>
            </a:xfrm>
            <a:prstGeom prst="rect">
              <a:avLst/>
            </a:prstGeom>
          </p:spPr>
          <p:txBody>
            <a:bodyPr wrap="none">
              <a:spAutoFit/>
            </a:bodyPr>
            <a:lstStyle/>
            <a:p>
              <a:r>
                <a:rPr lang="en-US" altLang="zh-CN" sz="2700" b="1" u="sng" dirty="0">
                  <a:latin typeface="微软雅黑" panose="020B0503020204020204" pitchFamily="34" charset="-122"/>
                  <a:ea typeface="微软雅黑" panose="020B0503020204020204" pitchFamily="34" charset="-122"/>
                </a:rPr>
                <a:t>1</a:t>
              </a:r>
              <a:endParaRPr lang="zh-CN" altLang="en-US" sz="2400" u="sng" dirty="0"/>
            </a:p>
          </p:txBody>
        </p:sp>
        <p:sp>
          <p:nvSpPr>
            <p:cNvPr id="42" name="矩形 41"/>
            <p:cNvSpPr/>
            <p:nvPr/>
          </p:nvSpPr>
          <p:spPr>
            <a:xfrm>
              <a:off x="5028949" y="6373474"/>
              <a:ext cx="547650" cy="1015660"/>
            </a:xfrm>
            <a:prstGeom prst="rect">
              <a:avLst/>
            </a:prstGeom>
          </p:spPr>
          <p:txBody>
            <a:bodyPr wrap="none">
              <a:spAutoFit/>
            </a:bodyPr>
            <a:lstStyle/>
            <a:p>
              <a:r>
                <a:rPr lang="en-US" altLang="zh-CN" sz="2700" b="1" u="sng" dirty="0">
                  <a:latin typeface="微软雅黑" panose="020B0503020204020204" pitchFamily="34" charset="-122"/>
                  <a:ea typeface="微软雅黑" panose="020B0503020204020204" pitchFamily="34" charset="-122"/>
                </a:rPr>
                <a:t>5</a:t>
              </a:r>
              <a:endParaRPr lang="zh-CN" altLang="en-US" sz="2400" u="sng" dirty="0"/>
            </a:p>
          </p:txBody>
        </p:sp>
        <p:sp>
          <p:nvSpPr>
            <p:cNvPr id="43" name="矩形 42"/>
            <p:cNvSpPr/>
            <p:nvPr/>
          </p:nvSpPr>
          <p:spPr>
            <a:xfrm>
              <a:off x="7430512" y="6373474"/>
              <a:ext cx="1222834" cy="1015660"/>
            </a:xfrm>
            <a:prstGeom prst="rect">
              <a:avLst/>
            </a:prstGeom>
          </p:spPr>
          <p:txBody>
            <a:bodyPr wrap="none">
              <a:spAutoFit/>
            </a:bodyPr>
            <a:lstStyle/>
            <a:p>
              <a:pPr lvl="1" algn="ctr"/>
              <a:r>
                <a:rPr lang="en-US" altLang="zh-CN" sz="2700" b="1" u="sng" dirty="0">
                  <a:latin typeface="微软雅黑" panose="020B0503020204020204" pitchFamily="34" charset="-122"/>
                  <a:ea typeface="微软雅黑" panose="020B0503020204020204" pitchFamily="34" charset="-122"/>
                </a:rPr>
                <a:t>X</a:t>
              </a:r>
              <a:endParaRPr lang="zh-CN" altLang="en-US" sz="2400" u="sng" dirty="0"/>
            </a:p>
          </p:txBody>
        </p:sp>
      </p:grpSp>
      <p:sp>
        <p:nvSpPr>
          <p:cNvPr id="44" name="矩形 43"/>
          <p:cNvSpPr/>
          <p:nvPr/>
        </p:nvSpPr>
        <p:spPr>
          <a:xfrm>
            <a:off x="7164173" y="3601813"/>
            <a:ext cx="1826141" cy="1938992"/>
          </a:xfrm>
          <a:prstGeom prst="rect">
            <a:avLst/>
          </a:prstGeom>
        </p:spPr>
        <p:txBody>
          <a:bodyPr wrap="none">
            <a:spAutoFit/>
          </a:bodyPr>
          <a:lstStyle/>
          <a:p>
            <a:pPr algn="ctr">
              <a:lnSpc>
                <a:spcPct val="150000"/>
              </a:lnSpc>
            </a:pPr>
            <a:r>
              <a:rPr lang="zh-CN" altLang="en-US" sz="1600" dirty="0">
                <a:latin typeface="微软雅黑" panose="020B0503020204020204" pitchFamily="34" charset="-122"/>
                <a:ea typeface="微软雅黑" panose="020B0503020204020204" pitchFamily="34" charset="-122"/>
              </a:rPr>
              <a:t>公安</a:t>
            </a:r>
            <a:endParaRPr lang="en-US" altLang="zh-CN" sz="1600" dirty="0">
              <a:latin typeface="微软雅黑" panose="020B0503020204020204" pitchFamily="34" charset="-122"/>
              <a:ea typeface="微软雅黑" panose="020B0503020204020204" pitchFamily="34" charset="-122"/>
            </a:endParaRPr>
          </a:p>
          <a:p>
            <a:pPr algn="ctr">
              <a:lnSpc>
                <a:spcPct val="150000"/>
              </a:lnSpc>
            </a:pPr>
            <a:r>
              <a:rPr lang="zh-CN" altLang="en-US" sz="1600" dirty="0">
                <a:latin typeface="微软雅黑" panose="020B0503020204020204" pitchFamily="34" charset="-122"/>
                <a:ea typeface="微软雅黑" panose="020B0503020204020204" pitchFamily="34" charset="-122"/>
              </a:rPr>
              <a:t>城管</a:t>
            </a:r>
            <a:endParaRPr lang="en-US" altLang="zh-CN" sz="1600" dirty="0">
              <a:latin typeface="微软雅黑" panose="020B0503020204020204" pitchFamily="34" charset="-122"/>
              <a:ea typeface="微软雅黑" panose="020B0503020204020204" pitchFamily="34" charset="-122"/>
            </a:endParaRPr>
          </a:p>
          <a:p>
            <a:pPr algn="ctr">
              <a:lnSpc>
                <a:spcPct val="150000"/>
              </a:lnSpc>
            </a:pPr>
            <a:r>
              <a:rPr lang="zh-CN" altLang="en-US" sz="1600" dirty="0">
                <a:latin typeface="微软雅黑" panose="020B0503020204020204" pitchFamily="34" charset="-122"/>
                <a:ea typeface="微软雅黑" panose="020B0503020204020204" pitchFamily="34" charset="-122"/>
              </a:rPr>
              <a:t>市场监督管理所</a:t>
            </a:r>
            <a:endParaRPr lang="en-US" altLang="zh-CN" sz="1600" dirty="0">
              <a:latin typeface="微软雅黑" panose="020B0503020204020204" pitchFamily="34" charset="-122"/>
              <a:ea typeface="微软雅黑" panose="020B0503020204020204" pitchFamily="34" charset="-122"/>
            </a:endParaRPr>
          </a:p>
          <a:p>
            <a:pPr algn="ctr">
              <a:lnSpc>
                <a:spcPct val="150000"/>
              </a:lnSpc>
            </a:pPr>
            <a:r>
              <a:rPr lang="zh-CN" altLang="en-US" sz="1600" dirty="0">
                <a:latin typeface="微软雅黑" panose="020B0503020204020204" pitchFamily="34" charset="-122"/>
                <a:ea typeface="微软雅黑" panose="020B0503020204020204" pitchFamily="34" charset="-122"/>
              </a:rPr>
              <a:t>绿化市容事务中心</a:t>
            </a:r>
            <a:endParaRPr lang="en-US" altLang="zh-CN" sz="1600" dirty="0">
              <a:latin typeface="微软雅黑" panose="020B0503020204020204" pitchFamily="34" charset="-122"/>
              <a:ea typeface="微软雅黑" panose="020B0503020204020204" pitchFamily="34" charset="-122"/>
            </a:endParaRPr>
          </a:p>
          <a:p>
            <a:pPr algn="ctr">
              <a:lnSpc>
                <a:spcPct val="150000"/>
              </a:lnSpc>
            </a:pPr>
            <a:r>
              <a:rPr lang="zh-CN" altLang="en-US" sz="1600" dirty="0">
                <a:latin typeface="微软雅黑" panose="020B0503020204020204" pitchFamily="34" charset="-122"/>
                <a:ea typeface="微软雅黑" panose="020B0503020204020204" pitchFamily="34" charset="-122"/>
              </a:rPr>
              <a:t>房管办</a:t>
            </a:r>
          </a:p>
        </p:txBody>
      </p:sp>
      <p:sp>
        <p:nvSpPr>
          <p:cNvPr id="45" name="矩形 44"/>
          <p:cNvSpPr/>
          <p:nvPr/>
        </p:nvSpPr>
        <p:spPr>
          <a:xfrm>
            <a:off x="9724507" y="3593608"/>
            <a:ext cx="1415773" cy="2308324"/>
          </a:xfrm>
          <a:prstGeom prst="rect">
            <a:avLst/>
          </a:prstGeom>
        </p:spPr>
        <p:txBody>
          <a:bodyPr wrap="none">
            <a:spAutoFit/>
          </a:bodyPr>
          <a:lstStyle/>
          <a:p>
            <a:pPr algn="ctr">
              <a:lnSpc>
                <a:spcPct val="150000"/>
              </a:lnSpc>
            </a:pPr>
            <a:r>
              <a:rPr lang="zh-CN" altLang="en-US" sz="1600" dirty="0">
                <a:latin typeface="微软雅黑" panose="020B0503020204020204" pitchFamily="34" charset="-122"/>
                <a:ea typeface="微软雅黑" panose="020B0503020204020204" pitchFamily="34" charset="-122"/>
              </a:rPr>
              <a:t>居委工作人员</a:t>
            </a:r>
            <a:endParaRPr lang="en-US" altLang="zh-CN" sz="1600" dirty="0">
              <a:latin typeface="微软雅黑" panose="020B0503020204020204" pitchFamily="34" charset="-122"/>
              <a:ea typeface="微软雅黑" panose="020B0503020204020204" pitchFamily="34" charset="-122"/>
            </a:endParaRPr>
          </a:p>
          <a:p>
            <a:pPr algn="ctr">
              <a:lnSpc>
                <a:spcPct val="150000"/>
              </a:lnSpc>
            </a:pPr>
            <a:r>
              <a:rPr lang="zh-CN" altLang="en-US" sz="1600" dirty="0">
                <a:latin typeface="微软雅黑" panose="020B0503020204020204" pitchFamily="34" charset="-122"/>
                <a:ea typeface="微软雅黑" panose="020B0503020204020204" pitchFamily="34" charset="-122"/>
              </a:rPr>
              <a:t>小区物业人员</a:t>
            </a:r>
            <a:endParaRPr lang="en-US" altLang="zh-CN" sz="1600" dirty="0">
              <a:latin typeface="微软雅黑" panose="020B0503020204020204" pitchFamily="34" charset="-122"/>
              <a:ea typeface="微软雅黑" panose="020B0503020204020204" pitchFamily="34" charset="-122"/>
            </a:endParaRPr>
          </a:p>
          <a:p>
            <a:pPr algn="ctr">
              <a:lnSpc>
                <a:spcPct val="150000"/>
              </a:lnSpc>
            </a:pPr>
            <a:r>
              <a:rPr lang="zh-CN" altLang="en-US" sz="1600" dirty="0">
                <a:latin typeface="微软雅黑" panose="020B0503020204020204" pitchFamily="34" charset="-122"/>
                <a:ea typeface="微软雅黑" panose="020B0503020204020204" pitchFamily="34" charset="-122"/>
              </a:rPr>
              <a:t>业委会代表</a:t>
            </a:r>
            <a:endParaRPr lang="en-US" altLang="zh-CN" sz="1600" dirty="0">
              <a:latin typeface="微软雅黑" panose="020B0503020204020204" pitchFamily="34" charset="-122"/>
              <a:ea typeface="微软雅黑" panose="020B0503020204020204" pitchFamily="34" charset="-122"/>
            </a:endParaRPr>
          </a:p>
          <a:p>
            <a:pPr algn="ctr">
              <a:lnSpc>
                <a:spcPct val="150000"/>
              </a:lnSpc>
            </a:pPr>
            <a:r>
              <a:rPr lang="zh-CN" altLang="en-US" sz="1600" dirty="0">
                <a:latin typeface="微软雅黑" panose="020B0503020204020204" pitchFamily="34" charset="-122"/>
                <a:ea typeface="微软雅黑" panose="020B0503020204020204" pitchFamily="34" charset="-122"/>
              </a:rPr>
              <a:t>居民代表</a:t>
            </a:r>
            <a:endParaRPr lang="en-US" altLang="zh-CN" sz="1600" dirty="0">
              <a:latin typeface="微软雅黑" panose="020B0503020204020204" pitchFamily="34" charset="-122"/>
              <a:ea typeface="微软雅黑" panose="020B0503020204020204" pitchFamily="34" charset="-122"/>
            </a:endParaRPr>
          </a:p>
          <a:p>
            <a:pPr algn="ctr">
              <a:lnSpc>
                <a:spcPct val="150000"/>
              </a:lnSpc>
            </a:pPr>
            <a:r>
              <a:rPr lang="zh-CN" altLang="en-US" sz="1600" dirty="0">
                <a:latin typeface="微软雅黑" panose="020B0503020204020204" pitchFamily="34" charset="-122"/>
                <a:ea typeface="微软雅黑" panose="020B0503020204020204" pitchFamily="34" charset="-122"/>
              </a:rPr>
              <a:t>志愿者</a:t>
            </a:r>
            <a:endParaRPr lang="en-US" altLang="zh-CN" sz="1600" dirty="0">
              <a:latin typeface="微软雅黑" panose="020B0503020204020204" pitchFamily="34" charset="-122"/>
              <a:ea typeface="微软雅黑" panose="020B0503020204020204" pitchFamily="34" charset="-122"/>
            </a:endParaRPr>
          </a:p>
          <a:p>
            <a:pPr algn="ctr">
              <a:lnSpc>
                <a:spcPct val="150000"/>
              </a:lnSpc>
            </a:pPr>
            <a:r>
              <a:rPr lang="zh-CN" altLang="en-US" sz="1600" dirty="0">
                <a:latin typeface="微软雅黑" panose="020B0503020204020204" pitchFamily="34" charset="-122"/>
                <a:ea typeface="微软雅黑" panose="020B0503020204020204" pitchFamily="34" charset="-122"/>
              </a:rPr>
              <a:t>楼组长</a:t>
            </a:r>
            <a:endParaRPr lang="en-US" altLang="zh-CN" sz="1600" dirty="0">
              <a:latin typeface="微软雅黑" panose="020B0503020204020204" pitchFamily="34" charset="-122"/>
              <a:ea typeface="微软雅黑" panose="020B0503020204020204" pitchFamily="34" charset="-122"/>
            </a:endParaRPr>
          </a:p>
        </p:txBody>
      </p:sp>
      <p:sp>
        <p:nvSpPr>
          <p:cNvPr id="46" name="矩形 45"/>
          <p:cNvSpPr/>
          <p:nvPr/>
        </p:nvSpPr>
        <p:spPr>
          <a:xfrm>
            <a:off x="5421096" y="4128816"/>
            <a:ext cx="2031325" cy="830997"/>
          </a:xfrm>
          <a:prstGeom prst="rect">
            <a:avLst/>
          </a:prstGeom>
        </p:spPr>
        <p:txBody>
          <a:bodyPr wrap="none">
            <a:spAutoFit/>
          </a:bodyPr>
          <a:lstStyle/>
          <a:p>
            <a:pPr algn="ctr">
              <a:lnSpc>
                <a:spcPct val="150000"/>
              </a:lnSpc>
            </a:pPr>
            <a:r>
              <a:rPr lang="zh-CN" altLang="zh-CN" sz="1600" dirty="0">
                <a:latin typeface="微软雅黑" panose="020B0503020204020204" pitchFamily="34" charset="-122"/>
                <a:ea typeface="微软雅黑" panose="020B0503020204020204" pitchFamily="34" charset="-122"/>
              </a:rPr>
              <a:t>网格长</a:t>
            </a:r>
            <a:endParaRPr lang="en-AU" altLang="zh-CN" sz="1600" dirty="0">
              <a:latin typeface="微软雅黑" panose="020B0503020204020204" pitchFamily="34" charset="-122"/>
              <a:ea typeface="微软雅黑" panose="020B0503020204020204" pitchFamily="34" charset="-122"/>
            </a:endParaRPr>
          </a:p>
          <a:p>
            <a:pPr algn="ctr">
              <a:lnSpc>
                <a:spcPct val="150000"/>
              </a:lnSpc>
            </a:pPr>
            <a:r>
              <a:rPr lang="zh-CN" altLang="en-US" sz="1600" dirty="0">
                <a:latin typeface="微软雅黑" panose="020B0503020204020204" pitchFamily="34" charset="-122"/>
                <a:ea typeface="微软雅黑" panose="020B0503020204020204" pitchFamily="34" charset="-122"/>
              </a:rPr>
              <a:t>（街道各办公主任）</a:t>
            </a:r>
            <a:endParaRPr lang="en-US" altLang="zh-CN" sz="1600" dirty="0">
              <a:latin typeface="微软雅黑" panose="020B0503020204020204" pitchFamily="34" charset="-122"/>
              <a:ea typeface="微软雅黑" panose="020B0503020204020204" pitchFamily="34" charset="-122"/>
            </a:endParaRPr>
          </a:p>
        </p:txBody>
      </p:sp>
      <p:grpSp>
        <p:nvGrpSpPr>
          <p:cNvPr id="76" name="组合 75"/>
          <p:cNvGrpSpPr/>
          <p:nvPr/>
        </p:nvGrpSpPr>
        <p:grpSpPr>
          <a:xfrm>
            <a:off x="8945600" y="3703304"/>
            <a:ext cx="241405" cy="1461115"/>
            <a:chOff x="17891200" y="7406606"/>
            <a:chExt cx="482810" cy="3260560"/>
          </a:xfrm>
        </p:grpSpPr>
        <p:sp>
          <p:nvSpPr>
            <p:cNvPr id="52" name="文本框 51"/>
            <p:cNvSpPr txBox="1"/>
            <p:nvPr/>
          </p:nvSpPr>
          <p:spPr>
            <a:xfrm>
              <a:off x="17891200" y="7406606"/>
              <a:ext cx="369462" cy="755502"/>
            </a:xfrm>
            <a:prstGeom prst="rect">
              <a:avLst/>
            </a:prstGeom>
            <a:noFill/>
          </p:spPr>
          <p:txBody>
            <a:bodyPr wrap="none" rtlCol="0">
              <a:spAutoFit/>
            </a:bodyPr>
            <a:lstStyle/>
            <a:p>
              <a:endParaRPr kumimoji="1" lang="zh-CN" altLang="en-US" sz="1600" dirty="0">
                <a:latin typeface="微软雅黑" panose="020B0503020204020204" pitchFamily="34" charset="-122"/>
                <a:ea typeface="微软雅黑" panose="020B0503020204020204" pitchFamily="34" charset="-122"/>
              </a:endParaRPr>
            </a:p>
          </p:txBody>
        </p:sp>
        <p:sp>
          <p:nvSpPr>
            <p:cNvPr id="54" name="文本框 53"/>
            <p:cNvSpPr txBox="1"/>
            <p:nvPr/>
          </p:nvSpPr>
          <p:spPr>
            <a:xfrm>
              <a:off x="17891200" y="9076645"/>
              <a:ext cx="369462" cy="755502"/>
            </a:xfrm>
            <a:prstGeom prst="rect">
              <a:avLst/>
            </a:prstGeom>
            <a:noFill/>
          </p:spPr>
          <p:txBody>
            <a:bodyPr wrap="none" rtlCol="0">
              <a:spAutoFit/>
            </a:bodyPr>
            <a:lstStyle/>
            <a:p>
              <a:endParaRPr kumimoji="1" lang="zh-CN" altLang="en-US" sz="1600" dirty="0">
                <a:latin typeface="微软雅黑" panose="020B0503020204020204" pitchFamily="34" charset="-122"/>
                <a:ea typeface="微软雅黑" panose="020B0503020204020204" pitchFamily="34" charset="-122"/>
              </a:endParaRPr>
            </a:p>
          </p:txBody>
        </p:sp>
        <p:sp>
          <p:nvSpPr>
            <p:cNvPr id="55" name="文本框 54"/>
            <p:cNvSpPr txBox="1"/>
            <p:nvPr/>
          </p:nvSpPr>
          <p:spPr>
            <a:xfrm>
              <a:off x="18004548" y="9911664"/>
              <a:ext cx="369462" cy="755502"/>
            </a:xfrm>
            <a:prstGeom prst="rect">
              <a:avLst/>
            </a:prstGeom>
            <a:noFill/>
          </p:spPr>
          <p:txBody>
            <a:bodyPr wrap="none" rtlCol="0">
              <a:spAutoFit/>
            </a:bodyPr>
            <a:lstStyle/>
            <a:p>
              <a:endParaRPr kumimoji="1" lang="zh-CN" altLang="en-US" sz="1600" dirty="0">
                <a:latin typeface="微软雅黑" panose="020B0503020204020204" pitchFamily="34" charset="-122"/>
                <a:ea typeface="微软雅黑" panose="020B0503020204020204" pitchFamily="34" charset="-122"/>
              </a:endParaRPr>
            </a:p>
          </p:txBody>
        </p:sp>
      </p:grpSp>
      <p:grpSp>
        <p:nvGrpSpPr>
          <p:cNvPr id="77" name="组合 76"/>
          <p:cNvGrpSpPr/>
          <p:nvPr/>
        </p:nvGrpSpPr>
        <p:grpSpPr>
          <a:xfrm>
            <a:off x="11226203" y="3690907"/>
            <a:ext cx="184731" cy="1478065"/>
            <a:chOff x="22452405" y="7381812"/>
            <a:chExt cx="369460" cy="3356704"/>
          </a:xfrm>
        </p:grpSpPr>
        <p:sp>
          <p:nvSpPr>
            <p:cNvPr id="57" name="文本框 56"/>
            <p:cNvSpPr txBox="1"/>
            <p:nvPr/>
          </p:nvSpPr>
          <p:spPr>
            <a:xfrm>
              <a:off x="22452405" y="7381812"/>
              <a:ext cx="369460" cy="768860"/>
            </a:xfrm>
            <a:prstGeom prst="rect">
              <a:avLst/>
            </a:prstGeom>
            <a:noFill/>
          </p:spPr>
          <p:txBody>
            <a:bodyPr wrap="none" rtlCol="0">
              <a:spAutoFit/>
            </a:bodyPr>
            <a:lstStyle/>
            <a:p>
              <a:endParaRPr kumimoji="1" lang="zh-CN" altLang="en-US" sz="1600" dirty="0">
                <a:latin typeface="微软雅黑" panose="020B0503020204020204" pitchFamily="34" charset="-122"/>
                <a:ea typeface="微软雅黑" panose="020B0503020204020204" pitchFamily="34" charset="-122"/>
              </a:endParaRPr>
            </a:p>
          </p:txBody>
        </p:sp>
        <p:sp>
          <p:nvSpPr>
            <p:cNvPr id="58" name="文本框 57"/>
            <p:cNvSpPr txBox="1"/>
            <p:nvPr/>
          </p:nvSpPr>
          <p:spPr>
            <a:xfrm>
              <a:off x="22452405" y="9107041"/>
              <a:ext cx="369460" cy="768860"/>
            </a:xfrm>
            <a:prstGeom prst="rect">
              <a:avLst/>
            </a:prstGeom>
            <a:noFill/>
          </p:spPr>
          <p:txBody>
            <a:bodyPr wrap="none" rtlCol="0">
              <a:spAutoFit/>
            </a:bodyPr>
            <a:lstStyle/>
            <a:p>
              <a:endParaRPr kumimoji="1" lang="zh-CN" altLang="en-US" sz="1600" dirty="0">
                <a:latin typeface="微软雅黑" panose="020B0503020204020204" pitchFamily="34" charset="-122"/>
                <a:ea typeface="微软雅黑" panose="020B0503020204020204" pitchFamily="34" charset="-122"/>
              </a:endParaRPr>
            </a:p>
          </p:txBody>
        </p:sp>
        <p:sp>
          <p:nvSpPr>
            <p:cNvPr id="59" name="文本框 58"/>
            <p:cNvSpPr txBox="1"/>
            <p:nvPr/>
          </p:nvSpPr>
          <p:spPr>
            <a:xfrm>
              <a:off x="22452405" y="9969656"/>
              <a:ext cx="369460" cy="768860"/>
            </a:xfrm>
            <a:prstGeom prst="rect">
              <a:avLst/>
            </a:prstGeom>
            <a:noFill/>
          </p:spPr>
          <p:txBody>
            <a:bodyPr wrap="none" rtlCol="0">
              <a:spAutoFit/>
            </a:bodyPr>
            <a:lstStyle/>
            <a:p>
              <a:endParaRPr kumimoji="1" lang="zh-CN" altLang="en-US" sz="1600" dirty="0">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1094348" y="2529389"/>
            <a:ext cx="4048059" cy="1866541"/>
            <a:chOff x="13015645" y="4588542"/>
            <a:chExt cx="10752809" cy="4958069"/>
          </a:xfrm>
        </p:grpSpPr>
        <p:sp>
          <p:nvSpPr>
            <p:cNvPr id="61" name="任意形状 60"/>
            <p:cNvSpPr/>
            <p:nvPr/>
          </p:nvSpPr>
          <p:spPr>
            <a:xfrm>
              <a:off x="17800647" y="7600554"/>
              <a:ext cx="5967807" cy="516260"/>
            </a:xfrm>
            <a:custGeom>
              <a:avLst/>
              <a:gdLst>
                <a:gd name="connsiteX0" fmla="*/ 0 w 7689273"/>
                <a:gd name="connsiteY0" fmla="*/ 0 h 10090666"/>
                <a:gd name="connsiteX1" fmla="*/ 2795155 w 7689273"/>
                <a:gd name="connsiteY1" fmla="*/ 166254 h 10090666"/>
                <a:gd name="connsiteX2" fmla="*/ 2878282 w 7689273"/>
                <a:gd name="connsiteY2" fmla="*/ 259772 h 10090666"/>
                <a:gd name="connsiteX3" fmla="*/ 3647209 w 7689273"/>
                <a:gd name="connsiteY3" fmla="*/ 1995054 h 10090666"/>
                <a:gd name="connsiteX4" fmla="*/ 3792682 w 7689273"/>
                <a:gd name="connsiteY4" fmla="*/ 1849581 h 10090666"/>
                <a:gd name="connsiteX5" fmla="*/ 4083628 w 7689273"/>
                <a:gd name="connsiteY5" fmla="*/ 1735281 h 10090666"/>
                <a:gd name="connsiteX6" fmla="*/ 4364182 w 7689273"/>
                <a:gd name="connsiteY6" fmla="*/ 1672936 h 10090666"/>
                <a:gd name="connsiteX7" fmla="*/ 4727864 w 7689273"/>
                <a:gd name="connsiteY7" fmla="*/ 1662545 h 10090666"/>
                <a:gd name="connsiteX8" fmla="*/ 4946073 w 7689273"/>
                <a:gd name="connsiteY8" fmla="*/ 1620981 h 10090666"/>
                <a:gd name="connsiteX9" fmla="*/ 5029200 w 7689273"/>
                <a:gd name="connsiteY9" fmla="*/ 1506681 h 10090666"/>
                <a:gd name="connsiteX10" fmla="*/ 5195455 w 7689273"/>
                <a:gd name="connsiteY10" fmla="*/ 1350818 h 10090666"/>
                <a:gd name="connsiteX11" fmla="*/ 5870864 w 7689273"/>
                <a:gd name="connsiteY11" fmla="*/ 1257300 h 10090666"/>
                <a:gd name="connsiteX12" fmla="*/ 5881255 w 7689273"/>
                <a:gd name="connsiteY12" fmla="*/ 1143000 h 10090666"/>
                <a:gd name="connsiteX13" fmla="*/ 6338455 w 7689273"/>
                <a:gd name="connsiteY13" fmla="*/ 1194954 h 10090666"/>
                <a:gd name="connsiteX14" fmla="*/ 6670964 w 7689273"/>
                <a:gd name="connsiteY14" fmla="*/ 1080654 h 10090666"/>
                <a:gd name="connsiteX15" fmla="*/ 6909955 w 7689273"/>
                <a:gd name="connsiteY15" fmla="*/ 1018309 h 10090666"/>
                <a:gd name="connsiteX16" fmla="*/ 7096991 w 7689273"/>
                <a:gd name="connsiteY16" fmla="*/ 987136 h 10090666"/>
                <a:gd name="connsiteX17" fmla="*/ 7107382 w 7689273"/>
                <a:gd name="connsiteY17" fmla="*/ 1309254 h 10090666"/>
                <a:gd name="connsiteX18" fmla="*/ 7263246 w 7689273"/>
                <a:gd name="connsiteY18" fmla="*/ 1278081 h 10090666"/>
                <a:gd name="connsiteX19" fmla="*/ 7689273 w 7689273"/>
                <a:gd name="connsiteY19" fmla="*/ 2576945 h 10090666"/>
                <a:gd name="connsiteX20" fmla="*/ 6546273 w 7689273"/>
                <a:gd name="connsiteY20" fmla="*/ 2909454 h 10090666"/>
                <a:gd name="connsiteX21" fmla="*/ 6754702 w 7689273"/>
                <a:gd name="connsiteY21" fmla="*/ 3592198 h 10090666"/>
                <a:gd name="connsiteX22" fmla="*/ 6458867 w 7689273"/>
                <a:gd name="connsiteY22" fmla="*/ 3645986 h 10090666"/>
                <a:gd name="connsiteX23" fmla="*/ 6684636 w 7689273"/>
                <a:gd name="connsiteY23" fmla="*/ 5566792 h 10090666"/>
                <a:gd name="connsiteX24" fmla="*/ 6780889 w 7689273"/>
                <a:gd name="connsiteY24" fmla="*/ 5590856 h 10090666"/>
                <a:gd name="connsiteX25" fmla="*/ 6804952 w 7689273"/>
                <a:gd name="connsiteY25" fmla="*/ 5831487 h 10090666"/>
                <a:gd name="connsiteX26" fmla="*/ 6901205 w 7689273"/>
                <a:gd name="connsiteY26" fmla="*/ 5903677 h 10090666"/>
                <a:gd name="connsiteX27" fmla="*/ 6949331 w 7689273"/>
                <a:gd name="connsiteY27" fmla="*/ 6288687 h 10090666"/>
                <a:gd name="connsiteX28" fmla="*/ 7238089 w 7689273"/>
                <a:gd name="connsiteY28" fmla="*/ 6192434 h 10090666"/>
                <a:gd name="connsiteX29" fmla="*/ 7406531 w 7689273"/>
                <a:gd name="connsiteY29" fmla="*/ 6625571 h 10090666"/>
                <a:gd name="connsiteX30" fmla="*/ 5625857 w 7689273"/>
                <a:gd name="connsiteY30" fmla="*/ 7251213 h 10090666"/>
                <a:gd name="connsiteX31" fmla="*/ 6395878 w 7689273"/>
                <a:gd name="connsiteY31" fmla="*/ 9537213 h 10090666"/>
                <a:gd name="connsiteX32" fmla="*/ 6227436 w 7689273"/>
                <a:gd name="connsiteY32" fmla="*/ 9657529 h 10090666"/>
                <a:gd name="connsiteX33" fmla="*/ 5914615 w 7689273"/>
                <a:gd name="connsiteY33" fmla="*/ 9633466 h 10090666"/>
                <a:gd name="connsiteX34" fmla="*/ 4807710 w 7689273"/>
                <a:gd name="connsiteY34" fmla="*/ 9850034 h 10090666"/>
                <a:gd name="connsiteX35" fmla="*/ 4206131 w 7689273"/>
                <a:gd name="connsiteY35" fmla="*/ 10090666 h 10090666"/>
                <a:gd name="connsiteX36" fmla="*/ 3797057 w 7689273"/>
                <a:gd name="connsiteY36" fmla="*/ 9970350 h 10090666"/>
                <a:gd name="connsiteX37" fmla="*/ 4037689 w 7689273"/>
                <a:gd name="connsiteY37" fmla="*/ 9489087 h 10090666"/>
                <a:gd name="connsiteX38" fmla="*/ 4158005 w 7689273"/>
                <a:gd name="connsiteY38" fmla="*/ 8743129 h 10090666"/>
                <a:gd name="connsiteX39" fmla="*/ 4278320 w 7689273"/>
                <a:gd name="connsiteY39" fmla="*/ 6336813 h 10090666"/>
                <a:gd name="connsiteX40" fmla="*/ 5264910 w 7689273"/>
                <a:gd name="connsiteY40" fmla="*/ 6120245 h 10090666"/>
                <a:gd name="connsiteX41" fmla="*/ 5914615 w 7689273"/>
                <a:gd name="connsiteY41" fmla="*/ 5855550 h 10090666"/>
                <a:gd name="connsiteX42" fmla="*/ 6083057 w 7689273"/>
                <a:gd name="connsiteY42" fmla="*/ 5518666 h 10090666"/>
                <a:gd name="connsiteX43" fmla="*/ 6131184 w 7689273"/>
                <a:gd name="connsiteY43" fmla="*/ 5374287 h 10090666"/>
                <a:gd name="connsiteX44" fmla="*/ 6034931 w 7689273"/>
                <a:gd name="connsiteY44" fmla="*/ 3064224 h 10090666"/>
                <a:gd name="connsiteX45" fmla="*/ 5938678 w 7689273"/>
                <a:gd name="connsiteY45" fmla="*/ 2727340 h 10090666"/>
                <a:gd name="connsiteX46" fmla="*/ 4687394 w 7689273"/>
                <a:gd name="connsiteY46" fmla="*/ 3112350 h 10090666"/>
                <a:gd name="connsiteX47" fmla="*/ 4206131 w 7689273"/>
                <a:gd name="connsiteY47" fmla="*/ 2101698 h 10090666"/>
                <a:gd name="connsiteX48" fmla="*/ 2954847 w 7689273"/>
                <a:gd name="connsiteY48" fmla="*/ 2486708 h 10090666"/>
                <a:gd name="connsiteX49" fmla="*/ 3387984 w 7689273"/>
                <a:gd name="connsiteY49" fmla="*/ 3401108 h 10090666"/>
                <a:gd name="connsiteX50" fmla="*/ 3484236 w 7689273"/>
                <a:gd name="connsiteY50" fmla="*/ 3713929 h 10090666"/>
                <a:gd name="connsiteX51" fmla="*/ 1920131 w 7689273"/>
                <a:gd name="connsiteY51" fmla="*/ 4219256 h 10090666"/>
                <a:gd name="connsiteX52" fmla="*/ 1438868 w 7689273"/>
                <a:gd name="connsiteY52" fmla="*/ 3160477 h 10090666"/>
                <a:gd name="connsiteX53" fmla="*/ 0 w 7689273"/>
                <a:gd name="connsiteY53" fmla="*/ 0 h 10090666"/>
                <a:gd name="connsiteX0-1" fmla="*/ 0 w 7689273"/>
                <a:gd name="connsiteY0-2" fmla="*/ 0 h 10090666"/>
                <a:gd name="connsiteX1-3" fmla="*/ 2795155 w 7689273"/>
                <a:gd name="connsiteY1-4" fmla="*/ 166254 h 10090666"/>
                <a:gd name="connsiteX2-5" fmla="*/ 2878282 w 7689273"/>
                <a:gd name="connsiteY2-6" fmla="*/ 259772 h 10090666"/>
                <a:gd name="connsiteX3-7" fmla="*/ 3647209 w 7689273"/>
                <a:gd name="connsiteY3-8" fmla="*/ 1995054 h 10090666"/>
                <a:gd name="connsiteX4-9" fmla="*/ 3792682 w 7689273"/>
                <a:gd name="connsiteY4-10" fmla="*/ 1849581 h 10090666"/>
                <a:gd name="connsiteX5-11" fmla="*/ 4083628 w 7689273"/>
                <a:gd name="connsiteY5-12" fmla="*/ 1735281 h 10090666"/>
                <a:gd name="connsiteX6-13" fmla="*/ 4364182 w 7689273"/>
                <a:gd name="connsiteY6-14" fmla="*/ 1672936 h 10090666"/>
                <a:gd name="connsiteX7-15" fmla="*/ 4727864 w 7689273"/>
                <a:gd name="connsiteY7-16" fmla="*/ 1662545 h 10090666"/>
                <a:gd name="connsiteX8-17" fmla="*/ 4946073 w 7689273"/>
                <a:gd name="connsiteY8-18" fmla="*/ 1620981 h 10090666"/>
                <a:gd name="connsiteX9-19" fmla="*/ 5029200 w 7689273"/>
                <a:gd name="connsiteY9-20" fmla="*/ 1506681 h 10090666"/>
                <a:gd name="connsiteX10-21" fmla="*/ 5195455 w 7689273"/>
                <a:gd name="connsiteY10-22" fmla="*/ 1350818 h 10090666"/>
                <a:gd name="connsiteX11-23" fmla="*/ 5870864 w 7689273"/>
                <a:gd name="connsiteY11-24" fmla="*/ 1257300 h 10090666"/>
                <a:gd name="connsiteX12-25" fmla="*/ 5881255 w 7689273"/>
                <a:gd name="connsiteY12-26" fmla="*/ 1143000 h 10090666"/>
                <a:gd name="connsiteX13-27" fmla="*/ 6338455 w 7689273"/>
                <a:gd name="connsiteY13-28" fmla="*/ 1194954 h 10090666"/>
                <a:gd name="connsiteX14-29" fmla="*/ 6670964 w 7689273"/>
                <a:gd name="connsiteY14-30" fmla="*/ 1080654 h 10090666"/>
                <a:gd name="connsiteX15-31" fmla="*/ 6909955 w 7689273"/>
                <a:gd name="connsiteY15-32" fmla="*/ 1018309 h 10090666"/>
                <a:gd name="connsiteX16-33" fmla="*/ 7096991 w 7689273"/>
                <a:gd name="connsiteY16-34" fmla="*/ 987136 h 10090666"/>
                <a:gd name="connsiteX17-35" fmla="*/ 7107382 w 7689273"/>
                <a:gd name="connsiteY17-36" fmla="*/ 1309254 h 10090666"/>
                <a:gd name="connsiteX18-37" fmla="*/ 7263246 w 7689273"/>
                <a:gd name="connsiteY18-38" fmla="*/ 1278081 h 10090666"/>
                <a:gd name="connsiteX19-39" fmla="*/ 7689273 w 7689273"/>
                <a:gd name="connsiteY19-40" fmla="*/ 2576945 h 10090666"/>
                <a:gd name="connsiteX20-41" fmla="*/ 6546273 w 7689273"/>
                <a:gd name="connsiteY20-42" fmla="*/ 2909454 h 10090666"/>
                <a:gd name="connsiteX21-43" fmla="*/ 6754702 w 7689273"/>
                <a:gd name="connsiteY21-44" fmla="*/ 3592198 h 10090666"/>
                <a:gd name="connsiteX22-45" fmla="*/ 7252288 w 7689273"/>
                <a:gd name="connsiteY22-46" fmla="*/ 3443019 h 10090666"/>
                <a:gd name="connsiteX23-47" fmla="*/ 6684636 w 7689273"/>
                <a:gd name="connsiteY23-48" fmla="*/ 5566792 h 10090666"/>
                <a:gd name="connsiteX24-49" fmla="*/ 6780889 w 7689273"/>
                <a:gd name="connsiteY24-50" fmla="*/ 5590856 h 10090666"/>
                <a:gd name="connsiteX25-51" fmla="*/ 6804952 w 7689273"/>
                <a:gd name="connsiteY25-52" fmla="*/ 5831487 h 10090666"/>
                <a:gd name="connsiteX26-53" fmla="*/ 6901205 w 7689273"/>
                <a:gd name="connsiteY26-54" fmla="*/ 5903677 h 10090666"/>
                <a:gd name="connsiteX27-55" fmla="*/ 6949331 w 7689273"/>
                <a:gd name="connsiteY27-56" fmla="*/ 6288687 h 10090666"/>
                <a:gd name="connsiteX28-57" fmla="*/ 7238089 w 7689273"/>
                <a:gd name="connsiteY28-58" fmla="*/ 6192434 h 10090666"/>
                <a:gd name="connsiteX29-59" fmla="*/ 7406531 w 7689273"/>
                <a:gd name="connsiteY29-60" fmla="*/ 6625571 h 10090666"/>
                <a:gd name="connsiteX30-61" fmla="*/ 5625857 w 7689273"/>
                <a:gd name="connsiteY30-62" fmla="*/ 7251213 h 10090666"/>
                <a:gd name="connsiteX31-63" fmla="*/ 6395878 w 7689273"/>
                <a:gd name="connsiteY31-64" fmla="*/ 9537213 h 10090666"/>
                <a:gd name="connsiteX32-65" fmla="*/ 6227436 w 7689273"/>
                <a:gd name="connsiteY32-66" fmla="*/ 9657529 h 10090666"/>
                <a:gd name="connsiteX33-67" fmla="*/ 5914615 w 7689273"/>
                <a:gd name="connsiteY33-68" fmla="*/ 9633466 h 10090666"/>
                <a:gd name="connsiteX34-69" fmla="*/ 4807710 w 7689273"/>
                <a:gd name="connsiteY34-70" fmla="*/ 9850034 h 10090666"/>
                <a:gd name="connsiteX35-71" fmla="*/ 4206131 w 7689273"/>
                <a:gd name="connsiteY35-72" fmla="*/ 10090666 h 10090666"/>
                <a:gd name="connsiteX36-73" fmla="*/ 3797057 w 7689273"/>
                <a:gd name="connsiteY36-74" fmla="*/ 9970350 h 10090666"/>
                <a:gd name="connsiteX37-75" fmla="*/ 4037689 w 7689273"/>
                <a:gd name="connsiteY37-76" fmla="*/ 9489087 h 10090666"/>
                <a:gd name="connsiteX38-77" fmla="*/ 4158005 w 7689273"/>
                <a:gd name="connsiteY38-78" fmla="*/ 8743129 h 10090666"/>
                <a:gd name="connsiteX39-79" fmla="*/ 4278320 w 7689273"/>
                <a:gd name="connsiteY39-80" fmla="*/ 6336813 h 10090666"/>
                <a:gd name="connsiteX40-81" fmla="*/ 5264910 w 7689273"/>
                <a:gd name="connsiteY40-82" fmla="*/ 6120245 h 10090666"/>
                <a:gd name="connsiteX41-83" fmla="*/ 5914615 w 7689273"/>
                <a:gd name="connsiteY41-84" fmla="*/ 5855550 h 10090666"/>
                <a:gd name="connsiteX42-85" fmla="*/ 6083057 w 7689273"/>
                <a:gd name="connsiteY42-86" fmla="*/ 5518666 h 10090666"/>
                <a:gd name="connsiteX43-87" fmla="*/ 6131184 w 7689273"/>
                <a:gd name="connsiteY43-88" fmla="*/ 5374287 h 10090666"/>
                <a:gd name="connsiteX44-89" fmla="*/ 6034931 w 7689273"/>
                <a:gd name="connsiteY44-90" fmla="*/ 3064224 h 10090666"/>
                <a:gd name="connsiteX45-91" fmla="*/ 5938678 w 7689273"/>
                <a:gd name="connsiteY45-92" fmla="*/ 2727340 h 10090666"/>
                <a:gd name="connsiteX46-93" fmla="*/ 4687394 w 7689273"/>
                <a:gd name="connsiteY46-94" fmla="*/ 3112350 h 10090666"/>
                <a:gd name="connsiteX47-95" fmla="*/ 4206131 w 7689273"/>
                <a:gd name="connsiteY47-96" fmla="*/ 2101698 h 10090666"/>
                <a:gd name="connsiteX48-97" fmla="*/ 2954847 w 7689273"/>
                <a:gd name="connsiteY48-98" fmla="*/ 2486708 h 10090666"/>
                <a:gd name="connsiteX49-99" fmla="*/ 3387984 w 7689273"/>
                <a:gd name="connsiteY49-100" fmla="*/ 3401108 h 10090666"/>
                <a:gd name="connsiteX50-101" fmla="*/ 3484236 w 7689273"/>
                <a:gd name="connsiteY50-102" fmla="*/ 3713929 h 10090666"/>
                <a:gd name="connsiteX51-103" fmla="*/ 1920131 w 7689273"/>
                <a:gd name="connsiteY51-104" fmla="*/ 4219256 h 10090666"/>
                <a:gd name="connsiteX52-105" fmla="*/ 1438868 w 7689273"/>
                <a:gd name="connsiteY52-106" fmla="*/ 3160477 h 10090666"/>
                <a:gd name="connsiteX53-107" fmla="*/ 0 w 7689273"/>
                <a:gd name="connsiteY53-108" fmla="*/ 0 h 10090666"/>
                <a:gd name="connsiteX0-109" fmla="*/ 0 w 7773283"/>
                <a:gd name="connsiteY0-110" fmla="*/ 0 h 10090666"/>
                <a:gd name="connsiteX1-111" fmla="*/ 2795155 w 7773283"/>
                <a:gd name="connsiteY1-112" fmla="*/ 166254 h 10090666"/>
                <a:gd name="connsiteX2-113" fmla="*/ 2878282 w 7773283"/>
                <a:gd name="connsiteY2-114" fmla="*/ 259772 h 10090666"/>
                <a:gd name="connsiteX3-115" fmla="*/ 3647209 w 7773283"/>
                <a:gd name="connsiteY3-116" fmla="*/ 1995054 h 10090666"/>
                <a:gd name="connsiteX4-117" fmla="*/ 3792682 w 7773283"/>
                <a:gd name="connsiteY4-118" fmla="*/ 1849581 h 10090666"/>
                <a:gd name="connsiteX5-119" fmla="*/ 4083628 w 7773283"/>
                <a:gd name="connsiteY5-120" fmla="*/ 1735281 h 10090666"/>
                <a:gd name="connsiteX6-121" fmla="*/ 4364182 w 7773283"/>
                <a:gd name="connsiteY6-122" fmla="*/ 1672936 h 10090666"/>
                <a:gd name="connsiteX7-123" fmla="*/ 4727864 w 7773283"/>
                <a:gd name="connsiteY7-124" fmla="*/ 1662545 h 10090666"/>
                <a:gd name="connsiteX8-125" fmla="*/ 4946073 w 7773283"/>
                <a:gd name="connsiteY8-126" fmla="*/ 1620981 h 10090666"/>
                <a:gd name="connsiteX9-127" fmla="*/ 5029200 w 7773283"/>
                <a:gd name="connsiteY9-128" fmla="*/ 1506681 h 10090666"/>
                <a:gd name="connsiteX10-129" fmla="*/ 5195455 w 7773283"/>
                <a:gd name="connsiteY10-130" fmla="*/ 1350818 h 10090666"/>
                <a:gd name="connsiteX11-131" fmla="*/ 5870864 w 7773283"/>
                <a:gd name="connsiteY11-132" fmla="*/ 1257300 h 10090666"/>
                <a:gd name="connsiteX12-133" fmla="*/ 5881255 w 7773283"/>
                <a:gd name="connsiteY12-134" fmla="*/ 1143000 h 10090666"/>
                <a:gd name="connsiteX13-135" fmla="*/ 6338455 w 7773283"/>
                <a:gd name="connsiteY13-136" fmla="*/ 1194954 h 10090666"/>
                <a:gd name="connsiteX14-137" fmla="*/ 6670964 w 7773283"/>
                <a:gd name="connsiteY14-138" fmla="*/ 1080654 h 10090666"/>
                <a:gd name="connsiteX15-139" fmla="*/ 6909955 w 7773283"/>
                <a:gd name="connsiteY15-140" fmla="*/ 1018309 h 10090666"/>
                <a:gd name="connsiteX16-141" fmla="*/ 7096991 w 7773283"/>
                <a:gd name="connsiteY16-142" fmla="*/ 987136 h 10090666"/>
                <a:gd name="connsiteX17-143" fmla="*/ 7107382 w 7773283"/>
                <a:gd name="connsiteY17-144" fmla="*/ 1309254 h 10090666"/>
                <a:gd name="connsiteX18-145" fmla="*/ 7263246 w 7773283"/>
                <a:gd name="connsiteY18-146" fmla="*/ 1278081 h 10090666"/>
                <a:gd name="connsiteX19-147" fmla="*/ 7689273 w 7773283"/>
                <a:gd name="connsiteY19-148" fmla="*/ 2576945 h 10090666"/>
                <a:gd name="connsiteX20-149" fmla="*/ 6546273 w 7773283"/>
                <a:gd name="connsiteY20-150" fmla="*/ 2909454 h 10090666"/>
                <a:gd name="connsiteX21-151" fmla="*/ 6754702 w 7773283"/>
                <a:gd name="connsiteY21-152" fmla="*/ 3592198 h 10090666"/>
                <a:gd name="connsiteX22-153" fmla="*/ 7252288 w 7773283"/>
                <a:gd name="connsiteY22-154" fmla="*/ 3443019 h 10090666"/>
                <a:gd name="connsiteX23-155" fmla="*/ 7773283 w 7773283"/>
                <a:gd name="connsiteY23-156" fmla="*/ 5492986 h 10090666"/>
                <a:gd name="connsiteX24-157" fmla="*/ 6780889 w 7773283"/>
                <a:gd name="connsiteY24-158" fmla="*/ 5590856 h 10090666"/>
                <a:gd name="connsiteX25-159" fmla="*/ 6804952 w 7773283"/>
                <a:gd name="connsiteY25-160" fmla="*/ 5831487 h 10090666"/>
                <a:gd name="connsiteX26-161" fmla="*/ 6901205 w 7773283"/>
                <a:gd name="connsiteY26-162" fmla="*/ 5903677 h 10090666"/>
                <a:gd name="connsiteX27-163" fmla="*/ 6949331 w 7773283"/>
                <a:gd name="connsiteY27-164" fmla="*/ 6288687 h 10090666"/>
                <a:gd name="connsiteX28-165" fmla="*/ 7238089 w 7773283"/>
                <a:gd name="connsiteY28-166" fmla="*/ 6192434 h 10090666"/>
                <a:gd name="connsiteX29-167" fmla="*/ 7406531 w 7773283"/>
                <a:gd name="connsiteY29-168" fmla="*/ 6625571 h 10090666"/>
                <a:gd name="connsiteX30-169" fmla="*/ 5625857 w 7773283"/>
                <a:gd name="connsiteY30-170" fmla="*/ 7251213 h 10090666"/>
                <a:gd name="connsiteX31-171" fmla="*/ 6395878 w 7773283"/>
                <a:gd name="connsiteY31-172" fmla="*/ 9537213 h 10090666"/>
                <a:gd name="connsiteX32-173" fmla="*/ 6227436 w 7773283"/>
                <a:gd name="connsiteY32-174" fmla="*/ 9657529 h 10090666"/>
                <a:gd name="connsiteX33-175" fmla="*/ 5914615 w 7773283"/>
                <a:gd name="connsiteY33-176" fmla="*/ 9633466 h 10090666"/>
                <a:gd name="connsiteX34-177" fmla="*/ 4807710 w 7773283"/>
                <a:gd name="connsiteY34-178" fmla="*/ 9850034 h 10090666"/>
                <a:gd name="connsiteX35-179" fmla="*/ 4206131 w 7773283"/>
                <a:gd name="connsiteY35-180" fmla="*/ 10090666 h 10090666"/>
                <a:gd name="connsiteX36-181" fmla="*/ 3797057 w 7773283"/>
                <a:gd name="connsiteY36-182" fmla="*/ 9970350 h 10090666"/>
                <a:gd name="connsiteX37-183" fmla="*/ 4037689 w 7773283"/>
                <a:gd name="connsiteY37-184" fmla="*/ 9489087 h 10090666"/>
                <a:gd name="connsiteX38-185" fmla="*/ 4158005 w 7773283"/>
                <a:gd name="connsiteY38-186" fmla="*/ 8743129 h 10090666"/>
                <a:gd name="connsiteX39-187" fmla="*/ 4278320 w 7773283"/>
                <a:gd name="connsiteY39-188" fmla="*/ 6336813 h 10090666"/>
                <a:gd name="connsiteX40-189" fmla="*/ 5264910 w 7773283"/>
                <a:gd name="connsiteY40-190" fmla="*/ 6120245 h 10090666"/>
                <a:gd name="connsiteX41-191" fmla="*/ 5914615 w 7773283"/>
                <a:gd name="connsiteY41-192" fmla="*/ 5855550 h 10090666"/>
                <a:gd name="connsiteX42-193" fmla="*/ 6083057 w 7773283"/>
                <a:gd name="connsiteY42-194" fmla="*/ 5518666 h 10090666"/>
                <a:gd name="connsiteX43-195" fmla="*/ 6131184 w 7773283"/>
                <a:gd name="connsiteY43-196" fmla="*/ 5374287 h 10090666"/>
                <a:gd name="connsiteX44-197" fmla="*/ 6034931 w 7773283"/>
                <a:gd name="connsiteY44-198" fmla="*/ 3064224 h 10090666"/>
                <a:gd name="connsiteX45-199" fmla="*/ 5938678 w 7773283"/>
                <a:gd name="connsiteY45-200" fmla="*/ 2727340 h 10090666"/>
                <a:gd name="connsiteX46-201" fmla="*/ 4687394 w 7773283"/>
                <a:gd name="connsiteY46-202" fmla="*/ 3112350 h 10090666"/>
                <a:gd name="connsiteX47-203" fmla="*/ 4206131 w 7773283"/>
                <a:gd name="connsiteY47-204" fmla="*/ 2101698 h 10090666"/>
                <a:gd name="connsiteX48-205" fmla="*/ 2954847 w 7773283"/>
                <a:gd name="connsiteY48-206" fmla="*/ 2486708 h 10090666"/>
                <a:gd name="connsiteX49-207" fmla="*/ 3387984 w 7773283"/>
                <a:gd name="connsiteY49-208" fmla="*/ 3401108 h 10090666"/>
                <a:gd name="connsiteX50-209" fmla="*/ 3484236 w 7773283"/>
                <a:gd name="connsiteY50-210" fmla="*/ 3713929 h 10090666"/>
                <a:gd name="connsiteX51-211" fmla="*/ 1920131 w 7773283"/>
                <a:gd name="connsiteY51-212" fmla="*/ 4219256 h 10090666"/>
                <a:gd name="connsiteX52-213" fmla="*/ 1438868 w 7773283"/>
                <a:gd name="connsiteY52-214" fmla="*/ 3160477 h 10090666"/>
                <a:gd name="connsiteX53-215" fmla="*/ 0 w 7773283"/>
                <a:gd name="connsiteY53-216" fmla="*/ 0 h 10090666"/>
                <a:gd name="connsiteX0-217" fmla="*/ 0 w 7869535"/>
                <a:gd name="connsiteY0-218" fmla="*/ 0 h 10090666"/>
                <a:gd name="connsiteX1-219" fmla="*/ 2795155 w 7869535"/>
                <a:gd name="connsiteY1-220" fmla="*/ 166254 h 10090666"/>
                <a:gd name="connsiteX2-221" fmla="*/ 2878282 w 7869535"/>
                <a:gd name="connsiteY2-222" fmla="*/ 259772 h 10090666"/>
                <a:gd name="connsiteX3-223" fmla="*/ 3647209 w 7869535"/>
                <a:gd name="connsiteY3-224" fmla="*/ 1995054 h 10090666"/>
                <a:gd name="connsiteX4-225" fmla="*/ 3792682 w 7869535"/>
                <a:gd name="connsiteY4-226" fmla="*/ 1849581 h 10090666"/>
                <a:gd name="connsiteX5-227" fmla="*/ 4083628 w 7869535"/>
                <a:gd name="connsiteY5-228" fmla="*/ 1735281 h 10090666"/>
                <a:gd name="connsiteX6-229" fmla="*/ 4364182 w 7869535"/>
                <a:gd name="connsiteY6-230" fmla="*/ 1672936 h 10090666"/>
                <a:gd name="connsiteX7-231" fmla="*/ 4727864 w 7869535"/>
                <a:gd name="connsiteY7-232" fmla="*/ 1662545 h 10090666"/>
                <a:gd name="connsiteX8-233" fmla="*/ 4946073 w 7869535"/>
                <a:gd name="connsiteY8-234" fmla="*/ 1620981 h 10090666"/>
                <a:gd name="connsiteX9-235" fmla="*/ 5029200 w 7869535"/>
                <a:gd name="connsiteY9-236" fmla="*/ 1506681 h 10090666"/>
                <a:gd name="connsiteX10-237" fmla="*/ 5195455 w 7869535"/>
                <a:gd name="connsiteY10-238" fmla="*/ 1350818 h 10090666"/>
                <a:gd name="connsiteX11-239" fmla="*/ 5870864 w 7869535"/>
                <a:gd name="connsiteY11-240" fmla="*/ 1257300 h 10090666"/>
                <a:gd name="connsiteX12-241" fmla="*/ 5881255 w 7869535"/>
                <a:gd name="connsiteY12-242" fmla="*/ 1143000 h 10090666"/>
                <a:gd name="connsiteX13-243" fmla="*/ 6338455 w 7869535"/>
                <a:gd name="connsiteY13-244" fmla="*/ 1194954 h 10090666"/>
                <a:gd name="connsiteX14-245" fmla="*/ 6670964 w 7869535"/>
                <a:gd name="connsiteY14-246" fmla="*/ 1080654 h 10090666"/>
                <a:gd name="connsiteX15-247" fmla="*/ 6909955 w 7869535"/>
                <a:gd name="connsiteY15-248" fmla="*/ 1018309 h 10090666"/>
                <a:gd name="connsiteX16-249" fmla="*/ 7096991 w 7869535"/>
                <a:gd name="connsiteY16-250" fmla="*/ 987136 h 10090666"/>
                <a:gd name="connsiteX17-251" fmla="*/ 7107382 w 7869535"/>
                <a:gd name="connsiteY17-252" fmla="*/ 1309254 h 10090666"/>
                <a:gd name="connsiteX18-253" fmla="*/ 7263246 w 7869535"/>
                <a:gd name="connsiteY18-254" fmla="*/ 1278081 h 10090666"/>
                <a:gd name="connsiteX19-255" fmla="*/ 7689273 w 7869535"/>
                <a:gd name="connsiteY19-256" fmla="*/ 2576945 h 10090666"/>
                <a:gd name="connsiteX20-257" fmla="*/ 6546273 w 7869535"/>
                <a:gd name="connsiteY20-258" fmla="*/ 2909454 h 10090666"/>
                <a:gd name="connsiteX21-259" fmla="*/ 6754702 w 7869535"/>
                <a:gd name="connsiteY21-260" fmla="*/ 3592198 h 10090666"/>
                <a:gd name="connsiteX22-261" fmla="*/ 7252288 w 7869535"/>
                <a:gd name="connsiteY22-262" fmla="*/ 3443019 h 10090666"/>
                <a:gd name="connsiteX23-263" fmla="*/ 7773283 w 7869535"/>
                <a:gd name="connsiteY23-264" fmla="*/ 5492986 h 10090666"/>
                <a:gd name="connsiteX24-265" fmla="*/ 7869535 w 7869535"/>
                <a:gd name="connsiteY24-266" fmla="*/ 5812276 h 10090666"/>
                <a:gd name="connsiteX25-267" fmla="*/ 6804952 w 7869535"/>
                <a:gd name="connsiteY25-268" fmla="*/ 5831487 h 10090666"/>
                <a:gd name="connsiteX26-269" fmla="*/ 6901205 w 7869535"/>
                <a:gd name="connsiteY26-270" fmla="*/ 5903677 h 10090666"/>
                <a:gd name="connsiteX27-271" fmla="*/ 6949331 w 7869535"/>
                <a:gd name="connsiteY27-272" fmla="*/ 6288687 h 10090666"/>
                <a:gd name="connsiteX28-273" fmla="*/ 7238089 w 7869535"/>
                <a:gd name="connsiteY28-274" fmla="*/ 6192434 h 10090666"/>
                <a:gd name="connsiteX29-275" fmla="*/ 7406531 w 7869535"/>
                <a:gd name="connsiteY29-276" fmla="*/ 6625571 h 10090666"/>
                <a:gd name="connsiteX30-277" fmla="*/ 5625857 w 7869535"/>
                <a:gd name="connsiteY30-278" fmla="*/ 7251213 h 10090666"/>
                <a:gd name="connsiteX31-279" fmla="*/ 6395878 w 7869535"/>
                <a:gd name="connsiteY31-280" fmla="*/ 9537213 h 10090666"/>
                <a:gd name="connsiteX32-281" fmla="*/ 6227436 w 7869535"/>
                <a:gd name="connsiteY32-282" fmla="*/ 9657529 h 10090666"/>
                <a:gd name="connsiteX33-283" fmla="*/ 5914615 w 7869535"/>
                <a:gd name="connsiteY33-284" fmla="*/ 9633466 h 10090666"/>
                <a:gd name="connsiteX34-285" fmla="*/ 4807710 w 7869535"/>
                <a:gd name="connsiteY34-286" fmla="*/ 9850034 h 10090666"/>
                <a:gd name="connsiteX35-287" fmla="*/ 4206131 w 7869535"/>
                <a:gd name="connsiteY35-288" fmla="*/ 10090666 h 10090666"/>
                <a:gd name="connsiteX36-289" fmla="*/ 3797057 w 7869535"/>
                <a:gd name="connsiteY36-290" fmla="*/ 9970350 h 10090666"/>
                <a:gd name="connsiteX37-291" fmla="*/ 4037689 w 7869535"/>
                <a:gd name="connsiteY37-292" fmla="*/ 9489087 h 10090666"/>
                <a:gd name="connsiteX38-293" fmla="*/ 4158005 w 7869535"/>
                <a:gd name="connsiteY38-294" fmla="*/ 8743129 h 10090666"/>
                <a:gd name="connsiteX39-295" fmla="*/ 4278320 w 7869535"/>
                <a:gd name="connsiteY39-296" fmla="*/ 6336813 h 10090666"/>
                <a:gd name="connsiteX40-297" fmla="*/ 5264910 w 7869535"/>
                <a:gd name="connsiteY40-298" fmla="*/ 6120245 h 10090666"/>
                <a:gd name="connsiteX41-299" fmla="*/ 5914615 w 7869535"/>
                <a:gd name="connsiteY41-300" fmla="*/ 5855550 h 10090666"/>
                <a:gd name="connsiteX42-301" fmla="*/ 6083057 w 7869535"/>
                <a:gd name="connsiteY42-302" fmla="*/ 5518666 h 10090666"/>
                <a:gd name="connsiteX43-303" fmla="*/ 6131184 w 7869535"/>
                <a:gd name="connsiteY43-304" fmla="*/ 5374287 h 10090666"/>
                <a:gd name="connsiteX44-305" fmla="*/ 6034931 w 7869535"/>
                <a:gd name="connsiteY44-306" fmla="*/ 3064224 h 10090666"/>
                <a:gd name="connsiteX45-307" fmla="*/ 5938678 w 7869535"/>
                <a:gd name="connsiteY45-308" fmla="*/ 2727340 h 10090666"/>
                <a:gd name="connsiteX46-309" fmla="*/ 4687394 w 7869535"/>
                <a:gd name="connsiteY46-310" fmla="*/ 3112350 h 10090666"/>
                <a:gd name="connsiteX47-311" fmla="*/ 4206131 w 7869535"/>
                <a:gd name="connsiteY47-312" fmla="*/ 2101698 h 10090666"/>
                <a:gd name="connsiteX48-313" fmla="*/ 2954847 w 7869535"/>
                <a:gd name="connsiteY48-314" fmla="*/ 2486708 h 10090666"/>
                <a:gd name="connsiteX49-315" fmla="*/ 3387984 w 7869535"/>
                <a:gd name="connsiteY49-316" fmla="*/ 3401108 h 10090666"/>
                <a:gd name="connsiteX50-317" fmla="*/ 3484236 w 7869535"/>
                <a:gd name="connsiteY50-318" fmla="*/ 3713929 h 10090666"/>
                <a:gd name="connsiteX51-319" fmla="*/ 1920131 w 7869535"/>
                <a:gd name="connsiteY51-320" fmla="*/ 4219256 h 10090666"/>
                <a:gd name="connsiteX52-321" fmla="*/ 1438868 w 7869535"/>
                <a:gd name="connsiteY52-322" fmla="*/ 3160477 h 10090666"/>
                <a:gd name="connsiteX53-323" fmla="*/ 0 w 7869535"/>
                <a:gd name="connsiteY53-324" fmla="*/ 0 h 10090666"/>
                <a:gd name="connsiteX0-325" fmla="*/ 0 w 7869535"/>
                <a:gd name="connsiteY0-326" fmla="*/ 0 h 10090666"/>
                <a:gd name="connsiteX1-327" fmla="*/ 2795155 w 7869535"/>
                <a:gd name="connsiteY1-328" fmla="*/ 166254 h 10090666"/>
                <a:gd name="connsiteX2-329" fmla="*/ 2878282 w 7869535"/>
                <a:gd name="connsiteY2-330" fmla="*/ 259772 h 10090666"/>
                <a:gd name="connsiteX3-331" fmla="*/ 3647209 w 7869535"/>
                <a:gd name="connsiteY3-332" fmla="*/ 1995054 h 10090666"/>
                <a:gd name="connsiteX4-333" fmla="*/ 3792682 w 7869535"/>
                <a:gd name="connsiteY4-334" fmla="*/ 1849581 h 10090666"/>
                <a:gd name="connsiteX5-335" fmla="*/ 4083628 w 7869535"/>
                <a:gd name="connsiteY5-336" fmla="*/ 1735281 h 10090666"/>
                <a:gd name="connsiteX6-337" fmla="*/ 4364182 w 7869535"/>
                <a:gd name="connsiteY6-338" fmla="*/ 1672936 h 10090666"/>
                <a:gd name="connsiteX7-339" fmla="*/ 4727864 w 7869535"/>
                <a:gd name="connsiteY7-340" fmla="*/ 1662545 h 10090666"/>
                <a:gd name="connsiteX8-341" fmla="*/ 4946073 w 7869535"/>
                <a:gd name="connsiteY8-342" fmla="*/ 1620981 h 10090666"/>
                <a:gd name="connsiteX9-343" fmla="*/ 5029200 w 7869535"/>
                <a:gd name="connsiteY9-344" fmla="*/ 1506681 h 10090666"/>
                <a:gd name="connsiteX10-345" fmla="*/ 5195455 w 7869535"/>
                <a:gd name="connsiteY10-346" fmla="*/ 1350818 h 10090666"/>
                <a:gd name="connsiteX11-347" fmla="*/ 5870864 w 7869535"/>
                <a:gd name="connsiteY11-348" fmla="*/ 1257300 h 10090666"/>
                <a:gd name="connsiteX12-349" fmla="*/ 5881255 w 7869535"/>
                <a:gd name="connsiteY12-350" fmla="*/ 1143000 h 10090666"/>
                <a:gd name="connsiteX13-351" fmla="*/ 6338455 w 7869535"/>
                <a:gd name="connsiteY13-352" fmla="*/ 1194954 h 10090666"/>
                <a:gd name="connsiteX14-353" fmla="*/ 6670964 w 7869535"/>
                <a:gd name="connsiteY14-354" fmla="*/ 1080654 h 10090666"/>
                <a:gd name="connsiteX15-355" fmla="*/ 6909955 w 7869535"/>
                <a:gd name="connsiteY15-356" fmla="*/ 1018309 h 10090666"/>
                <a:gd name="connsiteX16-357" fmla="*/ 7096991 w 7869535"/>
                <a:gd name="connsiteY16-358" fmla="*/ 987136 h 10090666"/>
                <a:gd name="connsiteX17-359" fmla="*/ 7107382 w 7869535"/>
                <a:gd name="connsiteY17-360" fmla="*/ 1309254 h 10090666"/>
                <a:gd name="connsiteX18-361" fmla="*/ 7263246 w 7869535"/>
                <a:gd name="connsiteY18-362" fmla="*/ 1278081 h 10090666"/>
                <a:gd name="connsiteX19-363" fmla="*/ 7689273 w 7869535"/>
                <a:gd name="connsiteY19-364" fmla="*/ 2576945 h 10090666"/>
                <a:gd name="connsiteX20-365" fmla="*/ 6546273 w 7869535"/>
                <a:gd name="connsiteY20-366" fmla="*/ 2909454 h 10090666"/>
                <a:gd name="connsiteX21-367" fmla="*/ 6754702 w 7869535"/>
                <a:gd name="connsiteY21-368" fmla="*/ 3592198 h 10090666"/>
                <a:gd name="connsiteX22-369" fmla="*/ 7252288 w 7869535"/>
                <a:gd name="connsiteY22-370" fmla="*/ 3443019 h 10090666"/>
                <a:gd name="connsiteX23-371" fmla="*/ 7810185 w 7869535"/>
                <a:gd name="connsiteY23-372" fmla="*/ 5529890 h 10090666"/>
                <a:gd name="connsiteX24-373" fmla="*/ 7869535 w 7869535"/>
                <a:gd name="connsiteY24-374" fmla="*/ 5812276 h 10090666"/>
                <a:gd name="connsiteX25-375" fmla="*/ 6804952 w 7869535"/>
                <a:gd name="connsiteY25-376" fmla="*/ 5831487 h 10090666"/>
                <a:gd name="connsiteX26-377" fmla="*/ 6901205 w 7869535"/>
                <a:gd name="connsiteY26-378" fmla="*/ 5903677 h 10090666"/>
                <a:gd name="connsiteX27-379" fmla="*/ 6949331 w 7869535"/>
                <a:gd name="connsiteY27-380" fmla="*/ 6288687 h 10090666"/>
                <a:gd name="connsiteX28-381" fmla="*/ 7238089 w 7869535"/>
                <a:gd name="connsiteY28-382" fmla="*/ 6192434 h 10090666"/>
                <a:gd name="connsiteX29-383" fmla="*/ 7406531 w 7869535"/>
                <a:gd name="connsiteY29-384" fmla="*/ 6625571 h 10090666"/>
                <a:gd name="connsiteX30-385" fmla="*/ 5625857 w 7869535"/>
                <a:gd name="connsiteY30-386" fmla="*/ 7251213 h 10090666"/>
                <a:gd name="connsiteX31-387" fmla="*/ 6395878 w 7869535"/>
                <a:gd name="connsiteY31-388" fmla="*/ 9537213 h 10090666"/>
                <a:gd name="connsiteX32-389" fmla="*/ 6227436 w 7869535"/>
                <a:gd name="connsiteY32-390" fmla="*/ 9657529 h 10090666"/>
                <a:gd name="connsiteX33-391" fmla="*/ 5914615 w 7869535"/>
                <a:gd name="connsiteY33-392" fmla="*/ 9633466 h 10090666"/>
                <a:gd name="connsiteX34-393" fmla="*/ 4807710 w 7869535"/>
                <a:gd name="connsiteY34-394" fmla="*/ 9850034 h 10090666"/>
                <a:gd name="connsiteX35-395" fmla="*/ 4206131 w 7869535"/>
                <a:gd name="connsiteY35-396" fmla="*/ 10090666 h 10090666"/>
                <a:gd name="connsiteX36-397" fmla="*/ 3797057 w 7869535"/>
                <a:gd name="connsiteY36-398" fmla="*/ 9970350 h 10090666"/>
                <a:gd name="connsiteX37-399" fmla="*/ 4037689 w 7869535"/>
                <a:gd name="connsiteY37-400" fmla="*/ 9489087 h 10090666"/>
                <a:gd name="connsiteX38-401" fmla="*/ 4158005 w 7869535"/>
                <a:gd name="connsiteY38-402" fmla="*/ 8743129 h 10090666"/>
                <a:gd name="connsiteX39-403" fmla="*/ 4278320 w 7869535"/>
                <a:gd name="connsiteY39-404" fmla="*/ 6336813 h 10090666"/>
                <a:gd name="connsiteX40-405" fmla="*/ 5264910 w 7869535"/>
                <a:gd name="connsiteY40-406" fmla="*/ 6120245 h 10090666"/>
                <a:gd name="connsiteX41-407" fmla="*/ 5914615 w 7869535"/>
                <a:gd name="connsiteY41-408" fmla="*/ 5855550 h 10090666"/>
                <a:gd name="connsiteX42-409" fmla="*/ 6083057 w 7869535"/>
                <a:gd name="connsiteY42-410" fmla="*/ 5518666 h 10090666"/>
                <a:gd name="connsiteX43-411" fmla="*/ 6131184 w 7869535"/>
                <a:gd name="connsiteY43-412" fmla="*/ 5374287 h 10090666"/>
                <a:gd name="connsiteX44-413" fmla="*/ 6034931 w 7869535"/>
                <a:gd name="connsiteY44-414" fmla="*/ 3064224 h 10090666"/>
                <a:gd name="connsiteX45-415" fmla="*/ 5938678 w 7869535"/>
                <a:gd name="connsiteY45-416" fmla="*/ 2727340 h 10090666"/>
                <a:gd name="connsiteX46-417" fmla="*/ 4687394 w 7869535"/>
                <a:gd name="connsiteY46-418" fmla="*/ 3112350 h 10090666"/>
                <a:gd name="connsiteX47-419" fmla="*/ 4206131 w 7869535"/>
                <a:gd name="connsiteY47-420" fmla="*/ 2101698 h 10090666"/>
                <a:gd name="connsiteX48-421" fmla="*/ 2954847 w 7869535"/>
                <a:gd name="connsiteY48-422" fmla="*/ 2486708 h 10090666"/>
                <a:gd name="connsiteX49-423" fmla="*/ 3387984 w 7869535"/>
                <a:gd name="connsiteY49-424" fmla="*/ 3401108 h 10090666"/>
                <a:gd name="connsiteX50-425" fmla="*/ 3484236 w 7869535"/>
                <a:gd name="connsiteY50-426" fmla="*/ 3713929 h 10090666"/>
                <a:gd name="connsiteX51-427" fmla="*/ 1920131 w 7869535"/>
                <a:gd name="connsiteY51-428" fmla="*/ 4219256 h 10090666"/>
                <a:gd name="connsiteX52-429" fmla="*/ 1438868 w 7869535"/>
                <a:gd name="connsiteY52-430" fmla="*/ 3160477 h 10090666"/>
                <a:gd name="connsiteX53-431" fmla="*/ 0 w 7869535"/>
                <a:gd name="connsiteY53-432" fmla="*/ 0 h 10090666"/>
                <a:gd name="connsiteX0-433" fmla="*/ 0 w 7869535"/>
                <a:gd name="connsiteY0-434" fmla="*/ 0 h 10090666"/>
                <a:gd name="connsiteX1-435" fmla="*/ 2795155 w 7869535"/>
                <a:gd name="connsiteY1-436" fmla="*/ 166254 h 10090666"/>
                <a:gd name="connsiteX2-437" fmla="*/ 2878282 w 7869535"/>
                <a:gd name="connsiteY2-438" fmla="*/ 259772 h 10090666"/>
                <a:gd name="connsiteX3-439" fmla="*/ 3647209 w 7869535"/>
                <a:gd name="connsiteY3-440" fmla="*/ 1995054 h 10090666"/>
                <a:gd name="connsiteX4-441" fmla="*/ 3792682 w 7869535"/>
                <a:gd name="connsiteY4-442" fmla="*/ 1849581 h 10090666"/>
                <a:gd name="connsiteX5-443" fmla="*/ 4083628 w 7869535"/>
                <a:gd name="connsiteY5-444" fmla="*/ 1735281 h 10090666"/>
                <a:gd name="connsiteX6-445" fmla="*/ 4364182 w 7869535"/>
                <a:gd name="connsiteY6-446" fmla="*/ 1672936 h 10090666"/>
                <a:gd name="connsiteX7-447" fmla="*/ 4727864 w 7869535"/>
                <a:gd name="connsiteY7-448" fmla="*/ 1662545 h 10090666"/>
                <a:gd name="connsiteX8-449" fmla="*/ 4946073 w 7869535"/>
                <a:gd name="connsiteY8-450" fmla="*/ 1620981 h 10090666"/>
                <a:gd name="connsiteX9-451" fmla="*/ 5029200 w 7869535"/>
                <a:gd name="connsiteY9-452" fmla="*/ 1506681 h 10090666"/>
                <a:gd name="connsiteX10-453" fmla="*/ 5195455 w 7869535"/>
                <a:gd name="connsiteY10-454" fmla="*/ 1350818 h 10090666"/>
                <a:gd name="connsiteX11-455" fmla="*/ 5870864 w 7869535"/>
                <a:gd name="connsiteY11-456" fmla="*/ 1257300 h 10090666"/>
                <a:gd name="connsiteX12-457" fmla="*/ 5881255 w 7869535"/>
                <a:gd name="connsiteY12-458" fmla="*/ 1143000 h 10090666"/>
                <a:gd name="connsiteX13-459" fmla="*/ 6338455 w 7869535"/>
                <a:gd name="connsiteY13-460" fmla="*/ 1194954 h 10090666"/>
                <a:gd name="connsiteX14-461" fmla="*/ 6670964 w 7869535"/>
                <a:gd name="connsiteY14-462" fmla="*/ 1080654 h 10090666"/>
                <a:gd name="connsiteX15-463" fmla="*/ 6909955 w 7869535"/>
                <a:gd name="connsiteY15-464" fmla="*/ 1018309 h 10090666"/>
                <a:gd name="connsiteX16-465" fmla="*/ 7096991 w 7869535"/>
                <a:gd name="connsiteY16-466" fmla="*/ 987136 h 10090666"/>
                <a:gd name="connsiteX17-467" fmla="*/ 7107382 w 7869535"/>
                <a:gd name="connsiteY17-468" fmla="*/ 1309254 h 10090666"/>
                <a:gd name="connsiteX18-469" fmla="*/ 7263246 w 7869535"/>
                <a:gd name="connsiteY18-470" fmla="*/ 1278081 h 10090666"/>
                <a:gd name="connsiteX19-471" fmla="*/ 7689273 w 7869535"/>
                <a:gd name="connsiteY19-472" fmla="*/ 2576945 h 10090666"/>
                <a:gd name="connsiteX20-473" fmla="*/ 6546273 w 7869535"/>
                <a:gd name="connsiteY20-474" fmla="*/ 2909454 h 10090666"/>
                <a:gd name="connsiteX21-475" fmla="*/ 6754702 w 7869535"/>
                <a:gd name="connsiteY21-476" fmla="*/ 3592198 h 10090666"/>
                <a:gd name="connsiteX22-477" fmla="*/ 7252288 w 7869535"/>
                <a:gd name="connsiteY22-478" fmla="*/ 3443019 h 10090666"/>
                <a:gd name="connsiteX23-479" fmla="*/ 7810185 w 7869535"/>
                <a:gd name="connsiteY23-480" fmla="*/ 5529890 h 10090666"/>
                <a:gd name="connsiteX24-481" fmla="*/ 7869535 w 7869535"/>
                <a:gd name="connsiteY24-482" fmla="*/ 5812276 h 10090666"/>
                <a:gd name="connsiteX25-483" fmla="*/ 6804952 w 7869535"/>
                <a:gd name="connsiteY25-484" fmla="*/ 5831487 h 10090666"/>
                <a:gd name="connsiteX26-485" fmla="*/ 7842238 w 7869535"/>
                <a:gd name="connsiteY26-486" fmla="*/ 6143549 h 10090666"/>
                <a:gd name="connsiteX27-487" fmla="*/ 6949331 w 7869535"/>
                <a:gd name="connsiteY27-488" fmla="*/ 6288687 h 10090666"/>
                <a:gd name="connsiteX28-489" fmla="*/ 7238089 w 7869535"/>
                <a:gd name="connsiteY28-490" fmla="*/ 6192434 h 10090666"/>
                <a:gd name="connsiteX29-491" fmla="*/ 7406531 w 7869535"/>
                <a:gd name="connsiteY29-492" fmla="*/ 6625571 h 10090666"/>
                <a:gd name="connsiteX30-493" fmla="*/ 5625857 w 7869535"/>
                <a:gd name="connsiteY30-494" fmla="*/ 7251213 h 10090666"/>
                <a:gd name="connsiteX31-495" fmla="*/ 6395878 w 7869535"/>
                <a:gd name="connsiteY31-496" fmla="*/ 9537213 h 10090666"/>
                <a:gd name="connsiteX32-497" fmla="*/ 6227436 w 7869535"/>
                <a:gd name="connsiteY32-498" fmla="*/ 9657529 h 10090666"/>
                <a:gd name="connsiteX33-499" fmla="*/ 5914615 w 7869535"/>
                <a:gd name="connsiteY33-500" fmla="*/ 9633466 h 10090666"/>
                <a:gd name="connsiteX34-501" fmla="*/ 4807710 w 7869535"/>
                <a:gd name="connsiteY34-502" fmla="*/ 9850034 h 10090666"/>
                <a:gd name="connsiteX35-503" fmla="*/ 4206131 w 7869535"/>
                <a:gd name="connsiteY35-504" fmla="*/ 10090666 h 10090666"/>
                <a:gd name="connsiteX36-505" fmla="*/ 3797057 w 7869535"/>
                <a:gd name="connsiteY36-506" fmla="*/ 9970350 h 10090666"/>
                <a:gd name="connsiteX37-507" fmla="*/ 4037689 w 7869535"/>
                <a:gd name="connsiteY37-508" fmla="*/ 9489087 h 10090666"/>
                <a:gd name="connsiteX38-509" fmla="*/ 4158005 w 7869535"/>
                <a:gd name="connsiteY38-510" fmla="*/ 8743129 h 10090666"/>
                <a:gd name="connsiteX39-511" fmla="*/ 4278320 w 7869535"/>
                <a:gd name="connsiteY39-512" fmla="*/ 6336813 h 10090666"/>
                <a:gd name="connsiteX40-513" fmla="*/ 5264910 w 7869535"/>
                <a:gd name="connsiteY40-514" fmla="*/ 6120245 h 10090666"/>
                <a:gd name="connsiteX41-515" fmla="*/ 5914615 w 7869535"/>
                <a:gd name="connsiteY41-516" fmla="*/ 5855550 h 10090666"/>
                <a:gd name="connsiteX42-517" fmla="*/ 6083057 w 7869535"/>
                <a:gd name="connsiteY42-518" fmla="*/ 5518666 h 10090666"/>
                <a:gd name="connsiteX43-519" fmla="*/ 6131184 w 7869535"/>
                <a:gd name="connsiteY43-520" fmla="*/ 5374287 h 10090666"/>
                <a:gd name="connsiteX44-521" fmla="*/ 6034931 w 7869535"/>
                <a:gd name="connsiteY44-522" fmla="*/ 3064224 h 10090666"/>
                <a:gd name="connsiteX45-523" fmla="*/ 5938678 w 7869535"/>
                <a:gd name="connsiteY45-524" fmla="*/ 2727340 h 10090666"/>
                <a:gd name="connsiteX46-525" fmla="*/ 4687394 w 7869535"/>
                <a:gd name="connsiteY46-526" fmla="*/ 3112350 h 10090666"/>
                <a:gd name="connsiteX47-527" fmla="*/ 4206131 w 7869535"/>
                <a:gd name="connsiteY47-528" fmla="*/ 2101698 h 10090666"/>
                <a:gd name="connsiteX48-529" fmla="*/ 2954847 w 7869535"/>
                <a:gd name="connsiteY48-530" fmla="*/ 2486708 h 10090666"/>
                <a:gd name="connsiteX49-531" fmla="*/ 3387984 w 7869535"/>
                <a:gd name="connsiteY49-532" fmla="*/ 3401108 h 10090666"/>
                <a:gd name="connsiteX50-533" fmla="*/ 3484236 w 7869535"/>
                <a:gd name="connsiteY50-534" fmla="*/ 3713929 h 10090666"/>
                <a:gd name="connsiteX51-535" fmla="*/ 1920131 w 7869535"/>
                <a:gd name="connsiteY51-536" fmla="*/ 4219256 h 10090666"/>
                <a:gd name="connsiteX52-537" fmla="*/ 1438868 w 7869535"/>
                <a:gd name="connsiteY52-538" fmla="*/ 3160477 h 10090666"/>
                <a:gd name="connsiteX53-539" fmla="*/ 0 w 7869535"/>
                <a:gd name="connsiteY53-540" fmla="*/ 0 h 10090666"/>
                <a:gd name="connsiteX0-541" fmla="*/ 0 w 8022760"/>
                <a:gd name="connsiteY0-542" fmla="*/ 0 h 10090666"/>
                <a:gd name="connsiteX1-543" fmla="*/ 2795155 w 8022760"/>
                <a:gd name="connsiteY1-544" fmla="*/ 166254 h 10090666"/>
                <a:gd name="connsiteX2-545" fmla="*/ 2878282 w 8022760"/>
                <a:gd name="connsiteY2-546" fmla="*/ 259772 h 10090666"/>
                <a:gd name="connsiteX3-547" fmla="*/ 3647209 w 8022760"/>
                <a:gd name="connsiteY3-548" fmla="*/ 1995054 h 10090666"/>
                <a:gd name="connsiteX4-549" fmla="*/ 3792682 w 8022760"/>
                <a:gd name="connsiteY4-550" fmla="*/ 1849581 h 10090666"/>
                <a:gd name="connsiteX5-551" fmla="*/ 4083628 w 8022760"/>
                <a:gd name="connsiteY5-552" fmla="*/ 1735281 h 10090666"/>
                <a:gd name="connsiteX6-553" fmla="*/ 4364182 w 8022760"/>
                <a:gd name="connsiteY6-554" fmla="*/ 1672936 h 10090666"/>
                <a:gd name="connsiteX7-555" fmla="*/ 4727864 w 8022760"/>
                <a:gd name="connsiteY7-556" fmla="*/ 1662545 h 10090666"/>
                <a:gd name="connsiteX8-557" fmla="*/ 4946073 w 8022760"/>
                <a:gd name="connsiteY8-558" fmla="*/ 1620981 h 10090666"/>
                <a:gd name="connsiteX9-559" fmla="*/ 5029200 w 8022760"/>
                <a:gd name="connsiteY9-560" fmla="*/ 1506681 h 10090666"/>
                <a:gd name="connsiteX10-561" fmla="*/ 5195455 w 8022760"/>
                <a:gd name="connsiteY10-562" fmla="*/ 1350818 h 10090666"/>
                <a:gd name="connsiteX11-563" fmla="*/ 5870864 w 8022760"/>
                <a:gd name="connsiteY11-564" fmla="*/ 1257300 h 10090666"/>
                <a:gd name="connsiteX12-565" fmla="*/ 5881255 w 8022760"/>
                <a:gd name="connsiteY12-566" fmla="*/ 1143000 h 10090666"/>
                <a:gd name="connsiteX13-567" fmla="*/ 6338455 w 8022760"/>
                <a:gd name="connsiteY13-568" fmla="*/ 1194954 h 10090666"/>
                <a:gd name="connsiteX14-569" fmla="*/ 6670964 w 8022760"/>
                <a:gd name="connsiteY14-570" fmla="*/ 1080654 h 10090666"/>
                <a:gd name="connsiteX15-571" fmla="*/ 6909955 w 8022760"/>
                <a:gd name="connsiteY15-572" fmla="*/ 1018309 h 10090666"/>
                <a:gd name="connsiteX16-573" fmla="*/ 7096991 w 8022760"/>
                <a:gd name="connsiteY16-574" fmla="*/ 987136 h 10090666"/>
                <a:gd name="connsiteX17-575" fmla="*/ 7107382 w 8022760"/>
                <a:gd name="connsiteY17-576" fmla="*/ 1309254 h 10090666"/>
                <a:gd name="connsiteX18-577" fmla="*/ 7263246 w 8022760"/>
                <a:gd name="connsiteY18-578" fmla="*/ 1278081 h 10090666"/>
                <a:gd name="connsiteX19-579" fmla="*/ 7689273 w 8022760"/>
                <a:gd name="connsiteY19-580" fmla="*/ 2576945 h 10090666"/>
                <a:gd name="connsiteX20-581" fmla="*/ 6546273 w 8022760"/>
                <a:gd name="connsiteY20-582" fmla="*/ 2909454 h 10090666"/>
                <a:gd name="connsiteX21-583" fmla="*/ 6754702 w 8022760"/>
                <a:gd name="connsiteY21-584" fmla="*/ 3592198 h 10090666"/>
                <a:gd name="connsiteX22-585" fmla="*/ 7252288 w 8022760"/>
                <a:gd name="connsiteY22-586" fmla="*/ 3443019 h 10090666"/>
                <a:gd name="connsiteX23-587" fmla="*/ 7810185 w 8022760"/>
                <a:gd name="connsiteY23-588" fmla="*/ 5529890 h 10090666"/>
                <a:gd name="connsiteX24-589" fmla="*/ 7869535 w 8022760"/>
                <a:gd name="connsiteY24-590" fmla="*/ 5812276 h 10090666"/>
                <a:gd name="connsiteX25-591" fmla="*/ 8022760 w 8022760"/>
                <a:gd name="connsiteY25-592" fmla="*/ 6126714 h 10090666"/>
                <a:gd name="connsiteX26-593" fmla="*/ 7842238 w 8022760"/>
                <a:gd name="connsiteY26-594" fmla="*/ 6143549 h 10090666"/>
                <a:gd name="connsiteX27-595" fmla="*/ 6949331 w 8022760"/>
                <a:gd name="connsiteY27-596" fmla="*/ 6288687 h 10090666"/>
                <a:gd name="connsiteX28-597" fmla="*/ 7238089 w 8022760"/>
                <a:gd name="connsiteY28-598" fmla="*/ 6192434 h 10090666"/>
                <a:gd name="connsiteX29-599" fmla="*/ 7406531 w 8022760"/>
                <a:gd name="connsiteY29-600" fmla="*/ 6625571 h 10090666"/>
                <a:gd name="connsiteX30-601" fmla="*/ 5625857 w 8022760"/>
                <a:gd name="connsiteY30-602" fmla="*/ 7251213 h 10090666"/>
                <a:gd name="connsiteX31-603" fmla="*/ 6395878 w 8022760"/>
                <a:gd name="connsiteY31-604" fmla="*/ 9537213 h 10090666"/>
                <a:gd name="connsiteX32-605" fmla="*/ 6227436 w 8022760"/>
                <a:gd name="connsiteY32-606" fmla="*/ 9657529 h 10090666"/>
                <a:gd name="connsiteX33-607" fmla="*/ 5914615 w 8022760"/>
                <a:gd name="connsiteY33-608" fmla="*/ 9633466 h 10090666"/>
                <a:gd name="connsiteX34-609" fmla="*/ 4807710 w 8022760"/>
                <a:gd name="connsiteY34-610" fmla="*/ 9850034 h 10090666"/>
                <a:gd name="connsiteX35-611" fmla="*/ 4206131 w 8022760"/>
                <a:gd name="connsiteY35-612" fmla="*/ 10090666 h 10090666"/>
                <a:gd name="connsiteX36-613" fmla="*/ 3797057 w 8022760"/>
                <a:gd name="connsiteY36-614" fmla="*/ 9970350 h 10090666"/>
                <a:gd name="connsiteX37-615" fmla="*/ 4037689 w 8022760"/>
                <a:gd name="connsiteY37-616" fmla="*/ 9489087 h 10090666"/>
                <a:gd name="connsiteX38-617" fmla="*/ 4158005 w 8022760"/>
                <a:gd name="connsiteY38-618" fmla="*/ 8743129 h 10090666"/>
                <a:gd name="connsiteX39-619" fmla="*/ 4278320 w 8022760"/>
                <a:gd name="connsiteY39-620" fmla="*/ 6336813 h 10090666"/>
                <a:gd name="connsiteX40-621" fmla="*/ 5264910 w 8022760"/>
                <a:gd name="connsiteY40-622" fmla="*/ 6120245 h 10090666"/>
                <a:gd name="connsiteX41-623" fmla="*/ 5914615 w 8022760"/>
                <a:gd name="connsiteY41-624" fmla="*/ 5855550 h 10090666"/>
                <a:gd name="connsiteX42-625" fmla="*/ 6083057 w 8022760"/>
                <a:gd name="connsiteY42-626" fmla="*/ 5518666 h 10090666"/>
                <a:gd name="connsiteX43-627" fmla="*/ 6131184 w 8022760"/>
                <a:gd name="connsiteY43-628" fmla="*/ 5374287 h 10090666"/>
                <a:gd name="connsiteX44-629" fmla="*/ 6034931 w 8022760"/>
                <a:gd name="connsiteY44-630" fmla="*/ 3064224 h 10090666"/>
                <a:gd name="connsiteX45-631" fmla="*/ 5938678 w 8022760"/>
                <a:gd name="connsiteY45-632" fmla="*/ 2727340 h 10090666"/>
                <a:gd name="connsiteX46-633" fmla="*/ 4687394 w 8022760"/>
                <a:gd name="connsiteY46-634" fmla="*/ 3112350 h 10090666"/>
                <a:gd name="connsiteX47-635" fmla="*/ 4206131 w 8022760"/>
                <a:gd name="connsiteY47-636" fmla="*/ 2101698 h 10090666"/>
                <a:gd name="connsiteX48-637" fmla="*/ 2954847 w 8022760"/>
                <a:gd name="connsiteY48-638" fmla="*/ 2486708 h 10090666"/>
                <a:gd name="connsiteX49-639" fmla="*/ 3387984 w 8022760"/>
                <a:gd name="connsiteY49-640" fmla="*/ 3401108 h 10090666"/>
                <a:gd name="connsiteX50-641" fmla="*/ 3484236 w 8022760"/>
                <a:gd name="connsiteY50-642" fmla="*/ 3713929 h 10090666"/>
                <a:gd name="connsiteX51-643" fmla="*/ 1920131 w 8022760"/>
                <a:gd name="connsiteY51-644" fmla="*/ 4219256 h 10090666"/>
                <a:gd name="connsiteX52-645" fmla="*/ 1438868 w 8022760"/>
                <a:gd name="connsiteY52-646" fmla="*/ 3160477 h 10090666"/>
                <a:gd name="connsiteX53-647" fmla="*/ 0 w 8022760"/>
                <a:gd name="connsiteY53-648" fmla="*/ 0 h 10090666"/>
                <a:gd name="connsiteX0-649" fmla="*/ 0 w 8068413"/>
                <a:gd name="connsiteY0-650" fmla="*/ 0 h 10090666"/>
                <a:gd name="connsiteX1-651" fmla="*/ 2795155 w 8068413"/>
                <a:gd name="connsiteY1-652" fmla="*/ 166254 h 10090666"/>
                <a:gd name="connsiteX2-653" fmla="*/ 2878282 w 8068413"/>
                <a:gd name="connsiteY2-654" fmla="*/ 259772 h 10090666"/>
                <a:gd name="connsiteX3-655" fmla="*/ 3647209 w 8068413"/>
                <a:gd name="connsiteY3-656" fmla="*/ 1995054 h 10090666"/>
                <a:gd name="connsiteX4-657" fmla="*/ 3792682 w 8068413"/>
                <a:gd name="connsiteY4-658" fmla="*/ 1849581 h 10090666"/>
                <a:gd name="connsiteX5-659" fmla="*/ 4083628 w 8068413"/>
                <a:gd name="connsiteY5-660" fmla="*/ 1735281 h 10090666"/>
                <a:gd name="connsiteX6-661" fmla="*/ 4364182 w 8068413"/>
                <a:gd name="connsiteY6-662" fmla="*/ 1672936 h 10090666"/>
                <a:gd name="connsiteX7-663" fmla="*/ 4727864 w 8068413"/>
                <a:gd name="connsiteY7-664" fmla="*/ 1662545 h 10090666"/>
                <a:gd name="connsiteX8-665" fmla="*/ 4946073 w 8068413"/>
                <a:gd name="connsiteY8-666" fmla="*/ 1620981 h 10090666"/>
                <a:gd name="connsiteX9-667" fmla="*/ 5029200 w 8068413"/>
                <a:gd name="connsiteY9-668" fmla="*/ 1506681 h 10090666"/>
                <a:gd name="connsiteX10-669" fmla="*/ 5195455 w 8068413"/>
                <a:gd name="connsiteY10-670" fmla="*/ 1350818 h 10090666"/>
                <a:gd name="connsiteX11-671" fmla="*/ 5870864 w 8068413"/>
                <a:gd name="connsiteY11-672" fmla="*/ 1257300 h 10090666"/>
                <a:gd name="connsiteX12-673" fmla="*/ 5881255 w 8068413"/>
                <a:gd name="connsiteY12-674" fmla="*/ 1143000 h 10090666"/>
                <a:gd name="connsiteX13-675" fmla="*/ 6338455 w 8068413"/>
                <a:gd name="connsiteY13-676" fmla="*/ 1194954 h 10090666"/>
                <a:gd name="connsiteX14-677" fmla="*/ 6670964 w 8068413"/>
                <a:gd name="connsiteY14-678" fmla="*/ 1080654 h 10090666"/>
                <a:gd name="connsiteX15-679" fmla="*/ 6909955 w 8068413"/>
                <a:gd name="connsiteY15-680" fmla="*/ 1018309 h 10090666"/>
                <a:gd name="connsiteX16-681" fmla="*/ 7096991 w 8068413"/>
                <a:gd name="connsiteY16-682" fmla="*/ 987136 h 10090666"/>
                <a:gd name="connsiteX17-683" fmla="*/ 7107382 w 8068413"/>
                <a:gd name="connsiteY17-684" fmla="*/ 1309254 h 10090666"/>
                <a:gd name="connsiteX18-685" fmla="*/ 7263246 w 8068413"/>
                <a:gd name="connsiteY18-686" fmla="*/ 1278081 h 10090666"/>
                <a:gd name="connsiteX19-687" fmla="*/ 7689273 w 8068413"/>
                <a:gd name="connsiteY19-688" fmla="*/ 2576945 h 10090666"/>
                <a:gd name="connsiteX20-689" fmla="*/ 6546273 w 8068413"/>
                <a:gd name="connsiteY20-690" fmla="*/ 2909454 h 10090666"/>
                <a:gd name="connsiteX21-691" fmla="*/ 6754702 w 8068413"/>
                <a:gd name="connsiteY21-692" fmla="*/ 3592198 h 10090666"/>
                <a:gd name="connsiteX22-693" fmla="*/ 7252288 w 8068413"/>
                <a:gd name="connsiteY22-694" fmla="*/ 3443019 h 10090666"/>
                <a:gd name="connsiteX23-695" fmla="*/ 7810185 w 8068413"/>
                <a:gd name="connsiteY23-696" fmla="*/ 5529890 h 10090666"/>
                <a:gd name="connsiteX24-697" fmla="*/ 7869535 w 8068413"/>
                <a:gd name="connsiteY24-698" fmla="*/ 5812276 h 10090666"/>
                <a:gd name="connsiteX25-699" fmla="*/ 8022760 w 8068413"/>
                <a:gd name="connsiteY25-700" fmla="*/ 6126714 h 10090666"/>
                <a:gd name="connsiteX26-701" fmla="*/ 7842238 w 8068413"/>
                <a:gd name="connsiteY26-702" fmla="*/ 6143549 h 10090666"/>
                <a:gd name="connsiteX27-703" fmla="*/ 6949331 w 8068413"/>
                <a:gd name="connsiteY27-704" fmla="*/ 6288687 h 10090666"/>
                <a:gd name="connsiteX28-705" fmla="*/ 8068413 w 8068413"/>
                <a:gd name="connsiteY28-706" fmla="*/ 6376949 h 10090666"/>
                <a:gd name="connsiteX29-707" fmla="*/ 7406531 w 8068413"/>
                <a:gd name="connsiteY29-708" fmla="*/ 6625571 h 10090666"/>
                <a:gd name="connsiteX30-709" fmla="*/ 5625857 w 8068413"/>
                <a:gd name="connsiteY30-710" fmla="*/ 7251213 h 10090666"/>
                <a:gd name="connsiteX31-711" fmla="*/ 6395878 w 8068413"/>
                <a:gd name="connsiteY31-712" fmla="*/ 9537213 h 10090666"/>
                <a:gd name="connsiteX32-713" fmla="*/ 6227436 w 8068413"/>
                <a:gd name="connsiteY32-714" fmla="*/ 9657529 h 10090666"/>
                <a:gd name="connsiteX33-715" fmla="*/ 5914615 w 8068413"/>
                <a:gd name="connsiteY33-716" fmla="*/ 9633466 h 10090666"/>
                <a:gd name="connsiteX34-717" fmla="*/ 4807710 w 8068413"/>
                <a:gd name="connsiteY34-718" fmla="*/ 9850034 h 10090666"/>
                <a:gd name="connsiteX35-719" fmla="*/ 4206131 w 8068413"/>
                <a:gd name="connsiteY35-720" fmla="*/ 10090666 h 10090666"/>
                <a:gd name="connsiteX36-721" fmla="*/ 3797057 w 8068413"/>
                <a:gd name="connsiteY36-722" fmla="*/ 9970350 h 10090666"/>
                <a:gd name="connsiteX37-723" fmla="*/ 4037689 w 8068413"/>
                <a:gd name="connsiteY37-724" fmla="*/ 9489087 h 10090666"/>
                <a:gd name="connsiteX38-725" fmla="*/ 4158005 w 8068413"/>
                <a:gd name="connsiteY38-726" fmla="*/ 8743129 h 10090666"/>
                <a:gd name="connsiteX39-727" fmla="*/ 4278320 w 8068413"/>
                <a:gd name="connsiteY39-728" fmla="*/ 6336813 h 10090666"/>
                <a:gd name="connsiteX40-729" fmla="*/ 5264910 w 8068413"/>
                <a:gd name="connsiteY40-730" fmla="*/ 6120245 h 10090666"/>
                <a:gd name="connsiteX41-731" fmla="*/ 5914615 w 8068413"/>
                <a:gd name="connsiteY41-732" fmla="*/ 5855550 h 10090666"/>
                <a:gd name="connsiteX42-733" fmla="*/ 6083057 w 8068413"/>
                <a:gd name="connsiteY42-734" fmla="*/ 5518666 h 10090666"/>
                <a:gd name="connsiteX43-735" fmla="*/ 6131184 w 8068413"/>
                <a:gd name="connsiteY43-736" fmla="*/ 5374287 h 10090666"/>
                <a:gd name="connsiteX44-737" fmla="*/ 6034931 w 8068413"/>
                <a:gd name="connsiteY44-738" fmla="*/ 3064224 h 10090666"/>
                <a:gd name="connsiteX45-739" fmla="*/ 5938678 w 8068413"/>
                <a:gd name="connsiteY45-740" fmla="*/ 2727340 h 10090666"/>
                <a:gd name="connsiteX46-741" fmla="*/ 4687394 w 8068413"/>
                <a:gd name="connsiteY46-742" fmla="*/ 3112350 h 10090666"/>
                <a:gd name="connsiteX47-743" fmla="*/ 4206131 w 8068413"/>
                <a:gd name="connsiteY47-744" fmla="*/ 2101698 h 10090666"/>
                <a:gd name="connsiteX48-745" fmla="*/ 2954847 w 8068413"/>
                <a:gd name="connsiteY48-746" fmla="*/ 2486708 h 10090666"/>
                <a:gd name="connsiteX49-747" fmla="*/ 3387984 w 8068413"/>
                <a:gd name="connsiteY49-748" fmla="*/ 3401108 h 10090666"/>
                <a:gd name="connsiteX50-749" fmla="*/ 3484236 w 8068413"/>
                <a:gd name="connsiteY50-750" fmla="*/ 3713929 h 10090666"/>
                <a:gd name="connsiteX51-751" fmla="*/ 1920131 w 8068413"/>
                <a:gd name="connsiteY51-752" fmla="*/ 4219256 h 10090666"/>
                <a:gd name="connsiteX52-753" fmla="*/ 1438868 w 8068413"/>
                <a:gd name="connsiteY52-754" fmla="*/ 3160477 h 10090666"/>
                <a:gd name="connsiteX53-755" fmla="*/ 0 w 8068413"/>
                <a:gd name="connsiteY53-756" fmla="*/ 0 h 10090666"/>
                <a:gd name="connsiteX0-757" fmla="*/ 0 w 8111785"/>
                <a:gd name="connsiteY0-758" fmla="*/ 0 h 10090666"/>
                <a:gd name="connsiteX1-759" fmla="*/ 2795155 w 8111785"/>
                <a:gd name="connsiteY1-760" fmla="*/ 166254 h 10090666"/>
                <a:gd name="connsiteX2-761" fmla="*/ 2878282 w 8111785"/>
                <a:gd name="connsiteY2-762" fmla="*/ 259772 h 10090666"/>
                <a:gd name="connsiteX3-763" fmla="*/ 3647209 w 8111785"/>
                <a:gd name="connsiteY3-764" fmla="*/ 1995054 h 10090666"/>
                <a:gd name="connsiteX4-765" fmla="*/ 3792682 w 8111785"/>
                <a:gd name="connsiteY4-766" fmla="*/ 1849581 h 10090666"/>
                <a:gd name="connsiteX5-767" fmla="*/ 4083628 w 8111785"/>
                <a:gd name="connsiteY5-768" fmla="*/ 1735281 h 10090666"/>
                <a:gd name="connsiteX6-769" fmla="*/ 4364182 w 8111785"/>
                <a:gd name="connsiteY6-770" fmla="*/ 1672936 h 10090666"/>
                <a:gd name="connsiteX7-771" fmla="*/ 4727864 w 8111785"/>
                <a:gd name="connsiteY7-772" fmla="*/ 1662545 h 10090666"/>
                <a:gd name="connsiteX8-773" fmla="*/ 4946073 w 8111785"/>
                <a:gd name="connsiteY8-774" fmla="*/ 1620981 h 10090666"/>
                <a:gd name="connsiteX9-775" fmla="*/ 5029200 w 8111785"/>
                <a:gd name="connsiteY9-776" fmla="*/ 1506681 h 10090666"/>
                <a:gd name="connsiteX10-777" fmla="*/ 5195455 w 8111785"/>
                <a:gd name="connsiteY10-778" fmla="*/ 1350818 h 10090666"/>
                <a:gd name="connsiteX11-779" fmla="*/ 5870864 w 8111785"/>
                <a:gd name="connsiteY11-780" fmla="*/ 1257300 h 10090666"/>
                <a:gd name="connsiteX12-781" fmla="*/ 5881255 w 8111785"/>
                <a:gd name="connsiteY12-782" fmla="*/ 1143000 h 10090666"/>
                <a:gd name="connsiteX13-783" fmla="*/ 6338455 w 8111785"/>
                <a:gd name="connsiteY13-784" fmla="*/ 1194954 h 10090666"/>
                <a:gd name="connsiteX14-785" fmla="*/ 6670964 w 8111785"/>
                <a:gd name="connsiteY14-786" fmla="*/ 1080654 h 10090666"/>
                <a:gd name="connsiteX15-787" fmla="*/ 6909955 w 8111785"/>
                <a:gd name="connsiteY15-788" fmla="*/ 1018309 h 10090666"/>
                <a:gd name="connsiteX16-789" fmla="*/ 7096991 w 8111785"/>
                <a:gd name="connsiteY16-790" fmla="*/ 987136 h 10090666"/>
                <a:gd name="connsiteX17-791" fmla="*/ 7107382 w 8111785"/>
                <a:gd name="connsiteY17-792" fmla="*/ 1309254 h 10090666"/>
                <a:gd name="connsiteX18-793" fmla="*/ 7263246 w 8111785"/>
                <a:gd name="connsiteY18-794" fmla="*/ 1278081 h 10090666"/>
                <a:gd name="connsiteX19-795" fmla="*/ 7689273 w 8111785"/>
                <a:gd name="connsiteY19-796" fmla="*/ 2576945 h 10090666"/>
                <a:gd name="connsiteX20-797" fmla="*/ 6546273 w 8111785"/>
                <a:gd name="connsiteY20-798" fmla="*/ 2909454 h 10090666"/>
                <a:gd name="connsiteX21-799" fmla="*/ 6754702 w 8111785"/>
                <a:gd name="connsiteY21-800" fmla="*/ 3592198 h 10090666"/>
                <a:gd name="connsiteX22-801" fmla="*/ 7252288 w 8111785"/>
                <a:gd name="connsiteY22-802" fmla="*/ 3443019 h 10090666"/>
                <a:gd name="connsiteX23-803" fmla="*/ 7810185 w 8111785"/>
                <a:gd name="connsiteY23-804" fmla="*/ 5529890 h 10090666"/>
                <a:gd name="connsiteX24-805" fmla="*/ 7869535 w 8111785"/>
                <a:gd name="connsiteY24-806" fmla="*/ 5812276 h 10090666"/>
                <a:gd name="connsiteX25-807" fmla="*/ 8022760 w 8111785"/>
                <a:gd name="connsiteY25-808" fmla="*/ 6126714 h 10090666"/>
                <a:gd name="connsiteX26-809" fmla="*/ 7842238 w 8111785"/>
                <a:gd name="connsiteY26-810" fmla="*/ 6143549 h 10090666"/>
                <a:gd name="connsiteX27-811" fmla="*/ 8111785 w 8111785"/>
                <a:gd name="connsiteY27-812" fmla="*/ 6251785 h 10090666"/>
                <a:gd name="connsiteX28-813" fmla="*/ 8068413 w 8111785"/>
                <a:gd name="connsiteY28-814" fmla="*/ 6376949 h 10090666"/>
                <a:gd name="connsiteX29-815" fmla="*/ 7406531 w 8111785"/>
                <a:gd name="connsiteY29-816" fmla="*/ 6625571 h 10090666"/>
                <a:gd name="connsiteX30-817" fmla="*/ 5625857 w 8111785"/>
                <a:gd name="connsiteY30-818" fmla="*/ 7251213 h 10090666"/>
                <a:gd name="connsiteX31-819" fmla="*/ 6395878 w 8111785"/>
                <a:gd name="connsiteY31-820" fmla="*/ 9537213 h 10090666"/>
                <a:gd name="connsiteX32-821" fmla="*/ 6227436 w 8111785"/>
                <a:gd name="connsiteY32-822" fmla="*/ 9657529 h 10090666"/>
                <a:gd name="connsiteX33-823" fmla="*/ 5914615 w 8111785"/>
                <a:gd name="connsiteY33-824" fmla="*/ 9633466 h 10090666"/>
                <a:gd name="connsiteX34-825" fmla="*/ 4807710 w 8111785"/>
                <a:gd name="connsiteY34-826" fmla="*/ 9850034 h 10090666"/>
                <a:gd name="connsiteX35-827" fmla="*/ 4206131 w 8111785"/>
                <a:gd name="connsiteY35-828" fmla="*/ 10090666 h 10090666"/>
                <a:gd name="connsiteX36-829" fmla="*/ 3797057 w 8111785"/>
                <a:gd name="connsiteY36-830" fmla="*/ 9970350 h 10090666"/>
                <a:gd name="connsiteX37-831" fmla="*/ 4037689 w 8111785"/>
                <a:gd name="connsiteY37-832" fmla="*/ 9489087 h 10090666"/>
                <a:gd name="connsiteX38-833" fmla="*/ 4158005 w 8111785"/>
                <a:gd name="connsiteY38-834" fmla="*/ 8743129 h 10090666"/>
                <a:gd name="connsiteX39-835" fmla="*/ 4278320 w 8111785"/>
                <a:gd name="connsiteY39-836" fmla="*/ 6336813 h 10090666"/>
                <a:gd name="connsiteX40-837" fmla="*/ 5264910 w 8111785"/>
                <a:gd name="connsiteY40-838" fmla="*/ 6120245 h 10090666"/>
                <a:gd name="connsiteX41-839" fmla="*/ 5914615 w 8111785"/>
                <a:gd name="connsiteY41-840" fmla="*/ 5855550 h 10090666"/>
                <a:gd name="connsiteX42-841" fmla="*/ 6083057 w 8111785"/>
                <a:gd name="connsiteY42-842" fmla="*/ 5518666 h 10090666"/>
                <a:gd name="connsiteX43-843" fmla="*/ 6131184 w 8111785"/>
                <a:gd name="connsiteY43-844" fmla="*/ 5374287 h 10090666"/>
                <a:gd name="connsiteX44-845" fmla="*/ 6034931 w 8111785"/>
                <a:gd name="connsiteY44-846" fmla="*/ 3064224 h 10090666"/>
                <a:gd name="connsiteX45-847" fmla="*/ 5938678 w 8111785"/>
                <a:gd name="connsiteY45-848" fmla="*/ 2727340 h 10090666"/>
                <a:gd name="connsiteX46-849" fmla="*/ 4687394 w 8111785"/>
                <a:gd name="connsiteY46-850" fmla="*/ 3112350 h 10090666"/>
                <a:gd name="connsiteX47-851" fmla="*/ 4206131 w 8111785"/>
                <a:gd name="connsiteY47-852" fmla="*/ 2101698 h 10090666"/>
                <a:gd name="connsiteX48-853" fmla="*/ 2954847 w 8111785"/>
                <a:gd name="connsiteY48-854" fmla="*/ 2486708 h 10090666"/>
                <a:gd name="connsiteX49-855" fmla="*/ 3387984 w 8111785"/>
                <a:gd name="connsiteY49-856" fmla="*/ 3401108 h 10090666"/>
                <a:gd name="connsiteX50-857" fmla="*/ 3484236 w 8111785"/>
                <a:gd name="connsiteY50-858" fmla="*/ 3713929 h 10090666"/>
                <a:gd name="connsiteX51-859" fmla="*/ 1920131 w 8111785"/>
                <a:gd name="connsiteY51-860" fmla="*/ 4219256 h 10090666"/>
                <a:gd name="connsiteX52-861" fmla="*/ 1438868 w 8111785"/>
                <a:gd name="connsiteY52-862" fmla="*/ 3160477 h 10090666"/>
                <a:gd name="connsiteX53-863" fmla="*/ 0 w 8111785"/>
                <a:gd name="connsiteY53-864" fmla="*/ 0 h 10090666"/>
                <a:gd name="connsiteX0-865" fmla="*/ 0 w 8111785"/>
                <a:gd name="connsiteY0-866" fmla="*/ 0 h 10090666"/>
                <a:gd name="connsiteX1-867" fmla="*/ 2795155 w 8111785"/>
                <a:gd name="connsiteY1-868" fmla="*/ 166254 h 10090666"/>
                <a:gd name="connsiteX2-869" fmla="*/ 2878282 w 8111785"/>
                <a:gd name="connsiteY2-870" fmla="*/ 259772 h 10090666"/>
                <a:gd name="connsiteX3-871" fmla="*/ 3647209 w 8111785"/>
                <a:gd name="connsiteY3-872" fmla="*/ 1995054 h 10090666"/>
                <a:gd name="connsiteX4-873" fmla="*/ 3792682 w 8111785"/>
                <a:gd name="connsiteY4-874" fmla="*/ 1849581 h 10090666"/>
                <a:gd name="connsiteX5-875" fmla="*/ 4083628 w 8111785"/>
                <a:gd name="connsiteY5-876" fmla="*/ 1735281 h 10090666"/>
                <a:gd name="connsiteX6-877" fmla="*/ 4364182 w 8111785"/>
                <a:gd name="connsiteY6-878" fmla="*/ 1672936 h 10090666"/>
                <a:gd name="connsiteX7-879" fmla="*/ 4727864 w 8111785"/>
                <a:gd name="connsiteY7-880" fmla="*/ 1662545 h 10090666"/>
                <a:gd name="connsiteX8-881" fmla="*/ 4946073 w 8111785"/>
                <a:gd name="connsiteY8-882" fmla="*/ 1620981 h 10090666"/>
                <a:gd name="connsiteX9-883" fmla="*/ 5029200 w 8111785"/>
                <a:gd name="connsiteY9-884" fmla="*/ 1506681 h 10090666"/>
                <a:gd name="connsiteX10-885" fmla="*/ 5195455 w 8111785"/>
                <a:gd name="connsiteY10-886" fmla="*/ 1350818 h 10090666"/>
                <a:gd name="connsiteX11-887" fmla="*/ 5870864 w 8111785"/>
                <a:gd name="connsiteY11-888" fmla="*/ 1257300 h 10090666"/>
                <a:gd name="connsiteX12-889" fmla="*/ 5881255 w 8111785"/>
                <a:gd name="connsiteY12-890" fmla="*/ 1143000 h 10090666"/>
                <a:gd name="connsiteX13-891" fmla="*/ 6338455 w 8111785"/>
                <a:gd name="connsiteY13-892" fmla="*/ 1194954 h 10090666"/>
                <a:gd name="connsiteX14-893" fmla="*/ 6670964 w 8111785"/>
                <a:gd name="connsiteY14-894" fmla="*/ 1080654 h 10090666"/>
                <a:gd name="connsiteX15-895" fmla="*/ 6909955 w 8111785"/>
                <a:gd name="connsiteY15-896" fmla="*/ 1018309 h 10090666"/>
                <a:gd name="connsiteX16-897" fmla="*/ 7096991 w 8111785"/>
                <a:gd name="connsiteY16-898" fmla="*/ 987136 h 10090666"/>
                <a:gd name="connsiteX17-899" fmla="*/ 7107382 w 8111785"/>
                <a:gd name="connsiteY17-900" fmla="*/ 1309254 h 10090666"/>
                <a:gd name="connsiteX18-901" fmla="*/ 7263246 w 8111785"/>
                <a:gd name="connsiteY18-902" fmla="*/ 1278081 h 10090666"/>
                <a:gd name="connsiteX19-903" fmla="*/ 7689273 w 8111785"/>
                <a:gd name="connsiteY19-904" fmla="*/ 2576945 h 10090666"/>
                <a:gd name="connsiteX20-905" fmla="*/ 6546273 w 8111785"/>
                <a:gd name="connsiteY20-906" fmla="*/ 2909454 h 10090666"/>
                <a:gd name="connsiteX21-907" fmla="*/ 6754702 w 8111785"/>
                <a:gd name="connsiteY21-908" fmla="*/ 3592198 h 10090666"/>
                <a:gd name="connsiteX22-909" fmla="*/ 7085227 w 8111785"/>
                <a:gd name="connsiteY22-910" fmla="*/ 3443019 h 10090666"/>
                <a:gd name="connsiteX23-911" fmla="*/ 7810185 w 8111785"/>
                <a:gd name="connsiteY23-912" fmla="*/ 5529890 h 10090666"/>
                <a:gd name="connsiteX24-913" fmla="*/ 7869535 w 8111785"/>
                <a:gd name="connsiteY24-914" fmla="*/ 5812276 h 10090666"/>
                <a:gd name="connsiteX25-915" fmla="*/ 8022760 w 8111785"/>
                <a:gd name="connsiteY25-916" fmla="*/ 6126714 h 10090666"/>
                <a:gd name="connsiteX26-917" fmla="*/ 7842238 w 8111785"/>
                <a:gd name="connsiteY26-918" fmla="*/ 6143549 h 10090666"/>
                <a:gd name="connsiteX27-919" fmla="*/ 8111785 w 8111785"/>
                <a:gd name="connsiteY27-920" fmla="*/ 6251785 h 10090666"/>
                <a:gd name="connsiteX28-921" fmla="*/ 8068413 w 8111785"/>
                <a:gd name="connsiteY28-922" fmla="*/ 6376949 h 10090666"/>
                <a:gd name="connsiteX29-923" fmla="*/ 7406531 w 8111785"/>
                <a:gd name="connsiteY29-924" fmla="*/ 6625571 h 10090666"/>
                <a:gd name="connsiteX30-925" fmla="*/ 5625857 w 8111785"/>
                <a:gd name="connsiteY30-926" fmla="*/ 7251213 h 10090666"/>
                <a:gd name="connsiteX31-927" fmla="*/ 6395878 w 8111785"/>
                <a:gd name="connsiteY31-928" fmla="*/ 9537213 h 10090666"/>
                <a:gd name="connsiteX32-929" fmla="*/ 6227436 w 8111785"/>
                <a:gd name="connsiteY32-930" fmla="*/ 9657529 h 10090666"/>
                <a:gd name="connsiteX33-931" fmla="*/ 5914615 w 8111785"/>
                <a:gd name="connsiteY33-932" fmla="*/ 9633466 h 10090666"/>
                <a:gd name="connsiteX34-933" fmla="*/ 4807710 w 8111785"/>
                <a:gd name="connsiteY34-934" fmla="*/ 9850034 h 10090666"/>
                <a:gd name="connsiteX35-935" fmla="*/ 4206131 w 8111785"/>
                <a:gd name="connsiteY35-936" fmla="*/ 10090666 h 10090666"/>
                <a:gd name="connsiteX36-937" fmla="*/ 3797057 w 8111785"/>
                <a:gd name="connsiteY36-938" fmla="*/ 9970350 h 10090666"/>
                <a:gd name="connsiteX37-939" fmla="*/ 4037689 w 8111785"/>
                <a:gd name="connsiteY37-940" fmla="*/ 9489087 h 10090666"/>
                <a:gd name="connsiteX38-941" fmla="*/ 4158005 w 8111785"/>
                <a:gd name="connsiteY38-942" fmla="*/ 8743129 h 10090666"/>
                <a:gd name="connsiteX39-943" fmla="*/ 4278320 w 8111785"/>
                <a:gd name="connsiteY39-944" fmla="*/ 6336813 h 10090666"/>
                <a:gd name="connsiteX40-945" fmla="*/ 5264910 w 8111785"/>
                <a:gd name="connsiteY40-946" fmla="*/ 6120245 h 10090666"/>
                <a:gd name="connsiteX41-947" fmla="*/ 5914615 w 8111785"/>
                <a:gd name="connsiteY41-948" fmla="*/ 5855550 h 10090666"/>
                <a:gd name="connsiteX42-949" fmla="*/ 6083057 w 8111785"/>
                <a:gd name="connsiteY42-950" fmla="*/ 5518666 h 10090666"/>
                <a:gd name="connsiteX43-951" fmla="*/ 6131184 w 8111785"/>
                <a:gd name="connsiteY43-952" fmla="*/ 5374287 h 10090666"/>
                <a:gd name="connsiteX44-953" fmla="*/ 6034931 w 8111785"/>
                <a:gd name="connsiteY44-954" fmla="*/ 3064224 h 10090666"/>
                <a:gd name="connsiteX45-955" fmla="*/ 5938678 w 8111785"/>
                <a:gd name="connsiteY45-956" fmla="*/ 2727340 h 10090666"/>
                <a:gd name="connsiteX46-957" fmla="*/ 4687394 w 8111785"/>
                <a:gd name="connsiteY46-958" fmla="*/ 3112350 h 10090666"/>
                <a:gd name="connsiteX47-959" fmla="*/ 4206131 w 8111785"/>
                <a:gd name="connsiteY47-960" fmla="*/ 2101698 h 10090666"/>
                <a:gd name="connsiteX48-961" fmla="*/ 2954847 w 8111785"/>
                <a:gd name="connsiteY48-962" fmla="*/ 2486708 h 10090666"/>
                <a:gd name="connsiteX49-963" fmla="*/ 3387984 w 8111785"/>
                <a:gd name="connsiteY49-964" fmla="*/ 3401108 h 10090666"/>
                <a:gd name="connsiteX50-965" fmla="*/ 3484236 w 8111785"/>
                <a:gd name="connsiteY50-966" fmla="*/ 3713929 h 10090666"/>
                <a:gd name="connsiteX51-967" fmla="*/ 1920131 w 8111785"/>
                <a:gd name="connsiteY51-968" fmla="*/ 4219256 h 10090666"/>
                <a:gd name="connsiteX52-969" fmla="*/ 1438868 w 8111785"/>
                <a:gd name="connsiteY52-970" fmla="*/ 3160477 h 10090666"/>
                <a:gd name="connsiteX53-971" fmla="*/ 0 w 8111785"/>
                <a:gd name="connsiteY53-972" fmla="*/ 0 h 10090666"/>
                <a:gd name="connsiteX0-973" fmla="*/ 0 w 8111785"/>
                <a:gd name="connsiteY0-974" fmla="*/ 0 h 10090666"/>
                <a:gd name="connsiteX1-975" fmla="*/ 2795155 w 8111785"/>
                <a:gd name="connsiteY1-976" fmla="*/ 166254 h 10090666"/>
                <a:gd name="connsiteX2-977" fmla="*/ 2878282 w 8111785"/>
                <a:gd name="connsiteY2-978" fmla="*/ 259772 h 10090666"/>
                <a:gd name="connsiteX3-979" fmla="*/ 3647209 w 8111785"/>
                <a:gd name="connsiteY3-980" fmla="*/ 1995054 h 10090666"/>
                <a:gd name="connsiteX4-981" fmla="*/ 3792682 w 8111785"/>
                <a:gd name="connsiteY4-982" fmla="*/ 1849581 h 10090666"/>
                <a:gd name="connsiteX5-983" fmla="*/ 4083628 w 8111785"/>
                <a:gd name="connsiteY5-984" fmla="*/ 1735281 h 10090666"/>
                <a:gd name="connsiteX6-985" fmla="*/ 4364182 w 8111785"/>
                <a:gd name="connsiteY6-986" fmla="*/ 1672936 h 10090666"/>
                <a:gd name="connsiteX7-987" fmla="*/ 4727864 w 8111785"/>
                <a:gd name="connsiteY7-988" fmla="*/ 1662545 h 10090666"/>
                <a:gd name="connsiteX8-989" fmla="*/ 4946073 w 8111785"/>
                <a:gd name="connsiteY8-990" fmla="*/ 1620981 h 10090666"/>
                <a:gd name="connsiteX9-991" fmla="*/ 5029200 w 8111785"/>
                <a:gd name="connsiteY9-992" fmla="*/ 1506681 h 10090666"/>
                <a:gd name="connsiteX10-993" fmla="*/ 5195455 w 8111785"/>
                <a:gd name="connsiteY10-994" fmla="*/ 1350818 h 10090666"/>
                <a:gd name="connsiteX11-995" fmla="*/ 5870864 w 8111785"/>
                <a:gd name="connsiteY11-996" fmla="*/ 1257300 h 10090666"/>
                <a:gd name="connsiteX12-997" fmla="*/ 5881255 w 8111785"/>
                <a:gd name="connsiteY12-998" fmla="*/ 1143000 h 10090666"/>
                <a:gd name="connsiteX13-999" fmla="*/ 6338455 w 8111785"/>
                <a:gd name="connsiteY13-1000" fmla="*/ 1194954 h 10090666"/>
                <a:gd name="connsiteX14-1001" fmla="*/ 6670964 w 8111785"/>
                <a:gd name="connsiteY14-1002" fmla="*/ 1080654 h 10090666"/>
                <a:gd name="connsiteX15-1003" fmla="*/ 6909955 w 8111785"/>
                <a:gd name="connsiteY15-1004" fmla="*/ 1018309 h 10090666"/>
                <a:gd name="connsiteX16-1005" fmla="*/ 7096991 w 8111785"/>
                <a:gd name="connsiteY16-1006" fmla="*/ 987136 h 10090666"/>
                <a:gd name="connsiteX17-1007" fmla="*/ 7107382 w 8111785"/>
                <a:gd name="connsiteY17-1008" fmla="*/ 1309254 h 10090666"/>
                <a:gd name="connsiteX18-1009" fmla="*/ 7263246 w 8111785"/>
                <a:gd name="connsiteY18-1010" fmla="*/ 1278081 h 10090666"/>
                <a:gd name="connsiteX19-1011" fmla="*/ 7689273 w 8111785"/>
                <a:gd name="connsiteY19-1012" fmla="*/ 2576945 h 10090666"/>
                <a:gd name="connsiteX20-1013" fmla="*/ 6546273 w 8111785"/>
                <a:gd name="connsiteY20-1014" fmla="*/ 2909454 h 10090666"/>
                <a:gd name="connsiteX21-1015" fmla="*/ 6754702 w 8111785"/>
                <a:gd name="connsiteY21-1016" fmla="*/ 3592198 h 10090666"/>
                <a:gd name="connsiteX22-1017" fmla="*/ 7085227 w 8111785"/>
                <a:gd name="connsiteY22-1018" fmla="*/ 3443019 h 10090666"/>
                <a:gd name="connsiteX23-1019" fmla="*/ 7810185 w 8111785"/>
                <a:gd name="connsiteY23-1020" fmla="*/ 5529890 h 10090666"/>
                <a:gd name="connsiteX24-1021" fmla="*/ 7869535 w 8111785"/>
                <a:gd name="connsiteY24-1022" fmla="*/ 5812276 h 10090666"/>
                <a:gd name="connsiteX25-1023" fmla="*/ 8022760 w 8111785"/>
                <a:gd name="connsiteY25-1024" fmla="*/ 6126714 h 10090666"/>
                <a:gd name="connsiteX26-1025" fmla="*/ 7842238 w 8111785"/>
                <a:gd name="connsiteY26-1026" fmla="*/ 6143549 h 10090666"/>
                <a:gd name="connsiteX27-1027" fmla="*/ 8111785 w 8111785"/>
                <a:gd name="connsiteY27-1028" fmla="*/ 6251785 h 10090666"/>
                <a:gd name="connsiteX28-1029" fmla="*/ 8068413 w 8111785"/>
                <a:gd name="connsiteY28-1030" fmla="*/ 6376949 h 10090666"/>
                <a:gd name="connsiteX29-1031" fmla="*/ 7406531 w 8111785"/>
                <a:gd name="connsiteY29-1032" fmla="*/ 6625571 h 10090666"/>
                <a:gd name="connsiteX30-1033" fmla="*/ 5625857 w 8111785"/>
                <a:gd name="connsiteY30-1034" fmla="*/ 7251213 h 10090666"/>
                <a:gd name="connsiteX31-1035" fmla="*/ 6395878 w 8111785"/>
                <a:gd name="connsiteY31-1036" fmla="*/ 9537213 h 10090666"/>
                <a:gd name="connsiteX32-1037" fmla="*/ 6227436 w 8111785"/>
                <a:gd name="connsiteY32-1038" fmla="*/ 9657529 h 10090666"/>
                <a:gd name="connsiteX33-1039" fmla="*/ 5914615 w 8111785"/>
                <a:gd name="connsiteY33-1040" fmla="*/ 9633466 h 10090666"/>
                <a:gd name="connsiteX34-1041" fmla="*/ 4807710 w 8111785"/>
                <a:gd name="connsiteY34-1042" fmla="*/ 9850034 h 10090666"/>
                <a:gd name="connsiteX35-1043" fmla="*/ 4206131 w 8111785"/>
                <a:gd name="connsiteY35-1044" fmla="*/ 10090666 h 10090666"/>
                <a:gd name="connsiteX36-1045" fmla="*/ 3797057 w 8111785"/>
                <a:gd name="connsiteY36-1046" fmla="*/ 9970350 h 10090666"/>
                <a:gd name="connsiteX37-1047" fmla="*/ 4037689 w 8111785"/>
                <a:gd name="connsiteY37-1048" fmla="*/ 9489087 h 10090666"/>
                <a:gd name="connsiteX38-1049" fmla="*/ 4158005 w 8111785"/>
                <a:gd name="connsiteY38-1050" fmla="*/ 8743129 h 10090666"/>
                <a:gd name="connsiteX39-1051" fmla="*/ 4278320 w 8111785"/>
                <a:gd name="connsiteY39-1052" fmla="*/ 6336813 h 10090666"/>
                <a:gd name="connsiteX40-1053" fmla="*/ 5264910 w 8111785"/>
                <a:gd name="connsiteY40-1054" fmla="*/ 6120245 h 10090666"/>
                <a:gd name="connsiteX41-1055" fmla="*/ 5914615 w 8111785"/>
                <a:gd name="connsiteY41-1056" fmla="*/ 5855550 h 10090666"/>
                <a:gd name="connsiteX42-1057" fmla="*/ 6083057 w 8111785"/>
                <a:gd name="connsiteY42-1058" fmla="*/ 5518666 h 10090666"/>
                <a:gd name="connsiteX43-1059" fmla="*/ 6131184 w 8111785"/>
                <a:gd name="connsiteY43-1060" fmla="*/ 5374287 h 10090666"/>
                <a:gd name="connsiteX44-1061" fmla="*/ 6034931 w 8111785"/>
                <a:gd name="connsiteY44-1062" fmla="*/ 3064224 h 10090666"/>
                <a:gd name="connsiteX45-1063" fmla="*/ 5938678 w 8111785"/>
                <a:gd name="connsiteY45-1064" fmla="*/ 2727340 h 10090666"/>
                <a:gd name="connsiteX46-1065" fmla="*/ 4687394 w 8111785"/>
                <a:gd name="connsiteY46-1066" fmla="*/ 3112350 h 10090666"/>
                <a:gd name="connsiteX47-1067" fmla="*/ 4206131 w 8111785"/>
                <a:gd name="connsiteY47-1068" fmla="*/ 2101698 h 10090666"/>
                <a:gd name="connsiteX48-1069" fmla="*/ 2954847 w 8111785"/>
                <a:gd name="connsiteY48-1070" fmla="*/ 2486708 h 10090666"/>
                <a:gd name="connsiteX49-1071" fmla="*/ 3387984 w 8111785"/>
                <a:gd name="connsiteY49-1072" fmla="*/ 3401108 h 10090666"/>
                <a:gd name="connsiteX50-1073" fmla="*/ 3484236 w 8111785"/>
                <a:gd name="connsiteY50-1074" fmla="*/ 3713929 h 10090666"/>
                <a:gd name="connsiteX51-1075" fmla="*/ 1920131 w 8111785"/>
                <a:gd name="connsiteY51-1076" fmla="*/ 4219256 h 10090666"/>
                <a:gd name="connsiteX52-1077" fmla="*/ 1438868 w 8111785"/>
                <a:gd name="connsiteY52-1078" fmla="*/ 3160477 h 10090666"/>
                <a:gd name="connsiteX53-1079" fmla="*/ 0 w 8111785"/>
                <a:gd name="connsiteY53-1080" fmla="*/ 0 h 10090666"/>
                <a:gd name="connsiteX0-1081" fmla="*/ 0 w 8111785"/>
                <a:gd name="connsiteY0-1082" fmla="*/ 0 h 10090666"/>
                <a:gd name="connsiteX1-1083" fmla="*/ 2795155 w 8111785"/>
                <a:gd name="connsiteY1-1084" fmla="*/ 166254 h 10090666"/>
                <a:gd name="connsiteX2-1085" fmla="*/ 2878282 w 8111785"/>
                <a:gd name="connsiteY2-1086" fmla="*/ 259772 h 10090666"/>
                <a:gd name="connsiteX3-1087" fmla="*/ 3647209 w 8111785"/>
                <a:gd name="connsiteY3-1088" fmla="*/ 1995054 h 10090666"/>
                <a:gd name="connsiteX4-1089" fmla="*/ 3792682 w 8111785"/>
                <a:gd name="connsiteY4-1090" fmla="*/ 1849581 h 10090666"/>
                <a:gd name="connsiteX5-1091" fmla="*/ 4083628 w 8111785"/>
                <a:gd name="connsiteY5-1092" fmla="*/ 1735281 h 10090666"/>
                <a:gd name="connsiteX6-1093" fmla="*/ 4364182 w 8111785"/>
                <a:gd name="connsiteY6-1094" fmla="*/ 1672936 h 10090666"/>
                <a:gd name="connsiteX7-1095" fmla="*/ 4727864 w 8111785"/>
                <a:gd name="connsiteY7-1096" fmla="*/ 1662545 h 10090666"/>
                <a:gd name="connsiteX8-1097" fmla="*/ 4946073 w 8111785"/>
                <a:gd name="connsiteY8-1098" fmla="*/ 1620981 h 10090666"/>
                <a:gd name="connsiteX9-1099" fmla="*/ 5029200 w 8111785"/>
                <a:gd name="connsiteY9-1100" fmla="*/ 1506681 h 10090666"/>
                <a:gd name="connsiteX10-1101" fmla="*/ 5195455 w 8111785"/>
                <a:gd name="connsiteY10-1102" fmla="*/ 1350818 h 10090666"/>
                <a:gd name="connsiteX11-1103" fmla="*/ 5870864 w 8111785"/>
                <a:gd name="connsiteY11-1104" fmla="*/ 1257300 h 10090666"/>
                <a:gd name="connsiteX12-1105" fmla="*/ 5881255 w 8111785"/>
                <a:gd name="connsiteY12-1106" fmla="*/ 1143000 h 10090666"/>
                <a:gd name="connsiteX13-1107" fmla="*/ 6338455 w 8111785"/>
                <a:gd name="connsiteY13-1108" fmla="*/ 1194954 h 10090666"/>
                <a:gd name="connsiteX14-1109" fmla="*/ 6670964 w 8111785"/>
                <a:gd name="connsiteY14-1110" fmla="*/ 1080654 h 10090666"/>
                <a:gd name="connsiteX15-1111" fmla="*/ 6909955 w 8111785"/>
                <a:gd name="connsiteY15-1112" fmla="*/ 1018309 h 10090666"/>
                <a:gd name="connsiteX16-1113" fmla="*/ 7096991 w 8111785"/>
                <a:gd name="connsiteY16-1114" fmla="*/ 987136 h 10090666"/>
                <a:gd name="connsiteX17-1115" fmla="*/ 7107382 w 8111785"/>
                <a:gd name="connsiteY17-1116" fmla="*/ 1309254 h 10090666"/>
                <a:gd name="connsiteX18-1117" fmla="*/ 7263246 w 8111785"/>
                <a:gd name="connsiteY18-1118" fmla="*/ 1278081 h 10090666"/>
                <a:gd name="connsiteX19-1119" fmla="*/ 7689273 w 8111785"/>
                <a:gd name="connsiteY19-1120" fmla="*/ 2576945 h 10090666"/>
                <a:gd name="connsiteX20-1121" fmla="*/ 6546273 w 8111785"/>
                <a:gd name="connsiteY20-1122" fmla="*/ 2909454 h 10090666"/>
                <a:gd name="connsiteX21-1123" fmla="*/ 6754702 w 8111785"/>
                <a:gd name="connsiteY21-1124" fmla="*/ 3592198 h 10090666"/>
                <a:gd name="connsiteX22-1125" fmla="*/ 7085227 w 8111785"/>
                <a:gd name="connsiteY22-1126" fmla="*/ 3443019 h 10090666"/>
                <a:gd name="connsiteX23-1127" fmla="*/ 7311726 w 8111785"/>
                <a:gd name="connsiteY23-1128" fmla="*/ 3650748 h 10090666"/>
                <a:gd name="connsiteX24-1129" fmla="*/ 7810185 w 8111785"/>
                <a:gd name="connsiteY24-1130" fmla="*/ 5529890 h 10090666"/>
                <a:gd name="connsiteX25-1131" fmla="*/ 7869535 w 8111785"/>
                <a:gd name="connsiteY25-1132" fmla="*/ 5812276 h 10090666"/>
                <a:gd name="connsiteX26-1133" fmla="*/ 8022760 w 8111785"/>
                <a:gd name="connsiteY26-1134" fmla="*/ 6126714 h 10090666"/>
                <a:gd name="connsiteX27-1135" fmla="*/ 7842238 w 8111785"/>
                <a:gd name="connsiteY27-1136" fmla="*/ 6143549 h 10090666"/>
                <a:gd name="connsiteX28-1137" fmla="*/ 8111785 w 8111785"/>
                <a:gd name="connsiteY28-1138" fmla="*/ 6251785 h 10090666"/>
                <a:gd name="connsiteX29-1139" fmla="*/ 8068413 w 8111785"/>
                <a:gd name="connsiteY29-1140" fmla="*/ 6376949 h 10090666"/>
                <a:gd name="connsiteX30-1141" fmla="*/ 7406531 w 8111785"/>
                <a:gd name="connsiteY30-1142" fmla="*/ 6625571 h 10090666"/>
                <a:gd name="connsiteX31-1143" fmla="*/ 5625857 w 8111785"/>
                <a:gd name="connsiteY31-1144" fmla="*/ 7251213 h 10090666"/>
                <a:gd name="connsiteX32-1145" fmla="*/ 6395878 w 8111785"/>
                <a:gd name="connsiteY32-1146" fmla="*/ 9537213 h 10090666"/>
                <a:gd name="connsiteX33-1147" fmla="*/ 6227436 w 8111785"/>
                <a:gd name="connsiteY33-1148" fmla="*/ 9657529 h 10090666"/>
                <a:gd name="connsiteX34-1149" fmla="*/ 5914615 w 8111785"/>
                <a:gd name="connsiteY34-1150" fmla="*/ 9633466 h 10090666"/>
                <a:gd name="connsiteX35-1151" fmla="*/ 4807710 w 8111785"/>
                <a:gd name="connsiteY35-1152" fmla="*/ 9850034 h 10090666"/>
                <a:gd name="connsiteX36-1153" fmla="*/ 4206131 w 8111785"/>
                <a:gd name="connsiteY36-1154" fmla="*/ 10090666 h 10090666"/>
                <a:gd name="connsiteX37-1155" fmla="*/ 3797057 w 8111785"/>
                <a:gd name="connsiteY37-1156" fmla="*/ 9970350 h 10090666"/>
                <a:gd name="connsiteX38-1157" fmla="*/ 4037689 w 8111785"/>
                <a:gd name="connsiteY38-1158" fmla="*/ 9489087 h 10090666"/>
                <a:gd name="connsiteX39-1159" fmla="*/ 4158005 w 8111785"/>
                <a:gd name="connsiteY39-1160" fmla="*/ 8743129 h 10090666"/>
                <a:gd name="connsiteX40-1161" fmla="*/ 4278320 w 8111785"/>
                <a:gd name="connsiteY40-1162" fmla="*/ 6336813 h 10090666"/>
                <a:gd name="connsiteX41-1163" fmla="*/ 5264910 w 8111785"/>
                <a:gd name="connsiteY41-1164" fmla="*/ 6120245 h 10090666"/>
                <a:gd name="connsiteX42-1165" fmla="*/ 5914615 w 8111785"/>
                <a:gd name="connsiteY42-1166" fmla="*/ 5855550 h 10090666"/>
                <a:gd name="connsiteX43-1167" fmla="*/ 6083057 w 8111785"/>
                <a:gd name="connsiteY43-1168" fmla="*/ 5518666 h 10090666"/>
                <a:gd name="connsiteX44-1169" fmla="*/ 6131184 w 8111785"/>
                <a:gd name="connsiteY44-1170" fmla="*/ 5374287 h 10090666"/>
                <a:gd name="connsiteX45-1171" fmla="*/ 6034931 w 8111785"/>
                <a:gd name="connsiteY45-1172" fmla="*/ 3064224 h 10090666"/>
                <a:gd name="connsiteX46-1173" fmla="*/ 5938678 w 8111785"/>
                <a:gd name="connsiteY46-1174" fmla="*/ 2727340 h 10090666"/>
                <a:gd name="connsiteX47-1175" fmla="*/ 4687394 w 8111785"/>
                <a:gd name="connsiteY47-1176" fmla="*/ 3112350 h 10090666"/>
                <a:gd name="connsiteX48-1177" fmla="*/ 4206131 w 8111785"/>
                <a:gd name="connsiteY48-1178" fmla="*/ 2101698 h 10090666"/>
                <a:gd name="connsiteX49-1179" fmla="*/ 2954847 w 8111785"/>
                <a:gd name="connsiteY49-1180" fmla="*/ 2486708 h 10090666"/>
                <a:gd name="connsiteX50-1181" fmla="*/ 3387984 w 8111785"/>
                <a:gd name="connsiteY50-1182" fmla="*/ 3401108 h 10090666"/>
                <a:gd name="connsiteX51-1183" fmla="*/ 3484236 w 8111785"/>
                <a:gd name="connsiteY51-1184" fmla="*/ 3713929 h 10090666"/>
                <a:gd name="connsiteX52-1185" fmla="*/ 1920131 w 8111785"/>
                <a:gd name="connsiteY52-1186" fmla="*/ 4219256 h 10090666"/>
                <a:gd name="connsiteX53-1187" fmla="*/ 1438868 w 8111785"/>
                <a:gd name="connsiteY53-1188" fmla="*/ 3160477 h 10090666"/>
                <a:gd name="connsiteX54" fmla="*/ 0 w 8111785"/>
                <a:gd name="connsiteY54" fmla="*/ 0 h 10090666"/>
                <a:gd name="connsiteX0-1189" fmla="*/ 0 w 8111785"/>
                <a:gd name="connsiteY0-1190" fmla="*/ 0 h 10090666"/>
                <a:gd name="connsiteX1-1191" fmla="*/ 2795155 w 8111785"/>
                <a:gd name="connsiteY1-1192" fmla="*/ 166254 h 10090666"/>
                <a:gd name="connsiteX2-1193" fmla="*/ 2878282 w 8111785"/>
                <a:gd name="connsiteY2-1194" fmla="*/ 259772 h 10090666"/>
                <a:gd name="connsiteX3-1195" fmla="*/ 3647209 w 8111785"/>
                <a:gd name="connsiteY3-1196" fmla="*/ 1995054 h 10090666"/>
                <a:gd name="connsiteX4-1197" fmla="*/ 3792682 w 8111785"/>
                <a:gd name="connsiteY4-1198" fmla="*/ 1849581 h 10090666"/>
                <a:gd name="connsiteX5-1199" fmla="*/ 4083628 w 8111785"/>
                <a:gd name="connsiteY5-1200" fmla="*/ 1735281 h 10090666"/>
                <a:gd name="connsiteX6-1201" fmla="*/ 4364182 w 8111785"/>
                <a:gd name="connsiteY6-1202" fmla="*/ 1672936 h 10090666"/>
                <a:gd name="connsiteX7-1203" fmla="*/ 4727864 w 8111785"/>
                <a:gd name="connsiteY7-1204" fmla="*/ 1662545 h 10090666"/>
                <a:gd name="connsiteX8-1205" fmla="*/ 4946073 w 8111785"/>
                <a:gd name="connsiteY8-1206" fmla="*/ 1620981 h 10090666"/>
                <a:gd name="connsiteX9-1207" fmla="*/ 5029200 w 8111785"/>
                <a:gd name="connsiteY9-1208" fmla="*/ 1506681 h 10090666"/>
                <a:gd name="connsiteX10-1209" fmla="*/ 5195455 w 8111785"/>
                <a:gd name="connsiteY10-1210" fmla="*/ 1350818 h 10090666"/>
                <a:gd name="connsiteX11-1211" fmla="*/ 5870864 w 8111785"/>
                <a:gd name="connsiteY11-1212" fmla="*/ 1257300 h 10090666"/>
                <a:gd name="connsiteX12-1213" fmla="*/ 5881255 w 8111785"/>
                <a:gd name="connsiteY12-1214" fmla="*/ 1143000 h 10090666"/>
                <a:gd name="connsiteX13-1215" fmla="*/ 6338455 w 8111785"/>
                <a:gd name="connsiteY13-1216" fmla="*/ 1194954 h 10090666"/>
                <a:gd name="connsiteX14-1217" fmla="*/ 6670964 w 8111785"/>
                <a:gd name="connsiteY14-1218" fmla="*/ 1080654 h 10090666"/>
                <a:gd name="connsiteX15-1219" fmla="*/ 6909955 w 8111785"/>
                <a:gd name="connsiteY15-1220" fmla="*/ 1018309 h 10090666"/>
                <a:gd name="connsiteX16-1221" fmla="*/ 7096991 w 8111785"/>
                <a:gd name="connsiteY16-1222" fmla="*/ 987136 h 10090666"/>
                <a:gd name="connsiteX17-1223" fmla="*/ 7107382 w 8111785"/>
                <a:gd name="connsiteY17-1224" fmla="*/ 1309254 h 10090666"/>
                <a:gd name="connsiteX18-1225" fmla="*/ 7263246 w 8111785"/>
                <a:gd name="connsiteY18-1226" fmla="*/ 1278081 h 10090666"/>
                <a:gd name="connsiteX19-1227" fmla="*/ 7689273 w 8111785"/>
                <a:gd name="connsiteY19-1228" fmla="*/ 2576945 h 10090666"/>
                <a:gd name="connsiteX20-1229" fmla="*/ 6546273 w 8111785"/>
                <a:gd name="connsiteY20-1230" fmla="*/ 2909454 h 10090666"/>
                <a:gd name="connsiteX21-1231" fmla="*/ 6754702 w 8111785"/>
                <a:gd name="connsiteY21-1232" fmla="*/ 3592198 h 10090666"/>
                <a:gd name="connsiteX22-1233" fmla="*/ 7085227 w 8111785"/>
                <a:gd name="connsiteY22-1234" fmla="*/ 3443019 h 10090666"/>
                <a:gd name="connsiteX23-1235" fmla="*/ 7311726 w 8111785"/>
                <a:gd name="connsiteY23-1236" fmla="*/ 3650748 h 10090666"/>
                <a:gd name="connsiteX24-1237" fmla="*/ 7451003 w 8111785"/>
                <a:gd name="connsiteY24-1238" fmla="*/ 4243511 h 10090666"/>
                <a:gd name="connsiteX25-1239" fmla="*/ 7869535 w 8111785"/>
                <a:gd name="connsiteY25-1240" fmla="*/ 5812276 h 10090666"/>
                <a:gd name="connsiteX26-1241" fmla="*/ 8022760 w 8111785"/>
                <a:gd name="connsiteY26-1242" fmla="*/ 6126714 h 10090666"/>
                <a:gd name="connsiteX27-1243" fmla="*/ 7842238 w 8111785"/>
                <a:gd name="connsiteY27-1244" fmla="*/ 6143549 h 10090666"/>
                <a:gd name="connsiteX28-1245" fmla="*/ 8111785 w 8111785"/>
                <a:gd name="connsiteY28-1246" fmla="*/ 6251785 h 10090666"/>
                <a:gd name="connsiteX29-1247" fmla="*/ 8068413 w 8111785"/>
                <a:gd name="connsiteY29-1248" fmla="*/ 6376949 h 10090666"/>
                <a:gd name="connsiteX30-1249" fmla="*/ 7406531 w 8111785"/>
                <a:gd name="connsiteY30-1250" fmla="*/ 6625571 h 10090666"/>
                <a:gd name="connsiteX31-1251" fmla="*/ 5625857 w 8111785"/>
                <a:gd name="connsiteY31-1252" fmla="*/ 7251213 h 10090666"/>
                <a:gd name="connsiteX32-1253" fmla="*/ 6395878 w 8111785"/>
                <a:gd name="connsiteY32-1254" fmla="*/ 9537213 h 10090666"/>
                <a:gd name="connsiteX33-1255" fmla="*/ 6227436 w 8111785"/>
                <a:gd name="connsiteY33-1256" fmla="*/ 9657529 h 10090666"/>
                <a:gd name="connsiteX34-1257" fmla="*/ 5914615 w 8111785"/>
                <a:gd name="connsiteY34-1258" fmla="*/ 9633466 h 10090666"/>
                <a:gd name="connsiteX35-1259" fmla="*/ 4807710 w 8111785"/>
                <a:gd name="connsiteY35-1260" fmla="*/ 9850034 h 10090666"/>
                <a:gd name="connsiteX36-1261" fmla="*/ 4206131 w 8111785"/>
                <a:gd name="connsiteY36-1262" fmla="*/ 10090666 h 10090666"/>
                <a:gd name="connsiteX37-1263" fmla="*/ 3797057 w 8111785"/>
                <a:gd name="connsiteY37-1264" fmla="*/ 9970350 h 10090666"/>
                <a:gd name="connsiteX38-1265" fmla="*/ 4037689 w 8111785"/>
                <a:gd name="connsiteY38-1266" fmla="*/ 9489087 h 10090666"/>
                <a:gd name="connsiteX39-1267" fmla="*/ 4158005 w 8111785"/>
                <a:gd name="connsiteY39-1268" fmla="*/ 8743129 h 10090666"/>
                <a:gd name="connsiteX40-1269" fmla="*/ 4278320 w 8111785"/>
                <a:gd name="connsiteY40-1270" fmla="*/ 6336813 h 10090666"/>
                <a:gd name="connsiteX41-1271" fmla="*/ 5264910 w 8111785"/>
                <a:gd name="connsiteY41-1272" fmla="*/ 6120245 h 10090666"/>
                <a:gd name="connsiteX42-1273" fmla="*/ 5914615 w 8111785"/>
                <a:gd name="connsiteY42-1274" fmla="*/ 5855550 h 10090666"/>
                <a:gd name="connsiteX43-1275" fmla="*/ 6083057 w 8111785"/>
                <a:gd name="connsiteY43-1276" fmla="*/ 5518666 h 10090666"/>
                <a:gd name="connsiteX44-1277" fmla="*/ 6131184 w 8111785"/>
                <a:gd name="connsiteY44-1278" fmla="*/ 5374287 h 10090666"/>
                <a:gd name="connsiteX45-1279" fmla="*/ 6034931 w 8111785"/>
                <a:gd name="connsiteY45-1280" fmla="*/ 3064224 h 10090666"/>
                <a:gd name="connsiteX46-1281" fmla="*/ 5938678 w 8111785"/>
                <a:gd name="connsiteY46-1282" fmla="*/ 2727340 h 10090666"/>
                <a:gd name="connsiteX47-1283" fmla="*/ 4687394 w 8111785"/>
                <a:gd name="connsiteY47-1284" fmla="*/ 3112350 h 10090666"/>
                <a:gd name="connsiteX48-1285" fmla="*/ 4206131 w 8111785"/>
                <a:gd name="connsiteY48-1286" fmla="*/ 2101698 h 10090666"/>
                <a:gd name="connsiteX49-1287" fmla="*/ 2954847 w 8111785"/>
                <a:gd name="connsiteY49-1288" fmla="*/ 2486708 h 10090666"/>
                <a:gd name="connsiteX50-1289" fmla="*/ 3387984 w 8111785"/>
                <a:gd name="connsiteY50-1290" fmla="*/ 3401108 h 10090666"/>
                <a:gd name="connsiteX51-1291" fmla="*/ 3484236 w 8111785"/>
                <a:gd name="connsiteY51-1292" fmla="*/ 3713929 h 10090666"/>
                <a:gd name="connsiteX52-1293" fmla="*/ 1920131 w 8111785"/>
                <a:gd name="connsiteY52-1294" fmla="*/ 4219256 h 10090666"/>
                <a:gd name="connsiteX53-1295" fmla="*/ 1438868 w 8111785"/>
                <a:gd name="connsiteY53-1296" fmla="*/ 3160477 h 10090666"/>
                <a:gd name="connsiteX54-1297" fmla="*/ 0 w 8111785"/>
                <a:gd name="connsiteY54-1298" fmla="*/ 0 h 10090666"/>
                <a:gd name="connsiteX0-1299" fmla="*/ 0 w 8111785"/>
                <a:gd name="connsiteY0-1300" fmla="*/ 0 h 10090666"/>
                <a:gd name="connsiteX1-1301" fmla="*/ 2795155 w 8111785"/>
                <a:gd name="connsiteY1-1302" fmla="*/ 166254 h 10090666"/>
                <a:gd name="connsiteX2-1303" fmla="*/ 2878282 w 8111785"/>
                <a:gd name="connsiteY2-1304" fmla="*/ 259772 h 10090666"/>
                <a:gd name="connsiteX3-1305" fmla="*/ 3647209 w 8111785"/>
                <a:gd name="connsiteY3-1306" fmla="*/ 1995054 h 10090666"/>
                <a:gd name="connsiteX4-1307" fmla="*/ 3792682 w 8111785"/>
                <a:gd name="connsiteY4-1308" fmla="*/ 1849581 h 10090666"/>
                <a:gd name="connsiteX5-1309" fmla="*/ 4083628 w 8111785"/>
                <a:gd name="connsiteY5-1310" fmla="*/ 1735281 h 10090666"/>
                <a:gd name="connsiteX6-1311" fmla="*/ 4364182 w 8111785"/>
                <a:gd name="connsiteY6-1312" fmla="*/ 1672936 h 10090666"/>
                <a:gd name="connsiteX7-1313" fmla="*/ 4727864 w 8111785"/>
                <a:gd name="connsiteY7-1314" fmla="*/ 1662545 h 10090666"/>
                <a:gd name="connsiteX8-1315" fmla="*/ 4946073 w 8111785"/>
                <a:gd name="connsiteY8-1316" fmla="*/ 1620981 h 10090666"/>
                <a:gd name="connsiteX9-1317" fmla="*/ 5029200 w 8111785"/>
                <a:gd name="connsiteY9-1318" fmla="*/ 1506681 h 10090666"/>
                <a:gd name="connsiteX10-1319" fmla="*/ 5195455 w 8111785"/>
                <a:gd name="connsiteY10-1320" fmla="*/ 1350818 h 10090666"/>
                <a:gd name="connsiteX11-1321" fmla="*/ 5870864 w 8111785"/>
                <a:gd name="connsiteY11-1322" fmla="*/ 1257300 h 10090666"/>
                <a:gd name="connsiteX12-1323" fmla="*/ 5881255 w 8111785"/>
                <a:gd name="connsiteY12-1324" fmla="*/ 1143000 h 10090666"/>
                <a:gd name="connsiteX13-1325" fmla="*/ 6338455 w 8111785"/>
                <a:gd name="connsiteY13-1326" fmla="*/ 1194954 h 10090666"/>
                <a:gd name="connsiteX14-1327" fmla="*/ 6670964 w 8111785"/>
                <a:gd name="connsiteY14-1328" fmla="*/ 1080654 h 10090666"/>
                <a:gd name="connsiteX15-1329" fmla="*/ 6909955 w 8111785"/>
                <a:gd name="connsiteY15-1330" fmla="*/ 1018309 h 10090666"/>
                <a:gd name="connsiteX16-1331" fmla="*/ 7096991 w 8111785"/>
                <a:gd name="connsiteY16-1332" fmla="*/ 987136 h 10090666"/>
                <a:gd name="connsiteX17-1333" fmla="*/ 7107382 w 8111785"/>
                <a:gd name="connsiteY17-1334" fmla="*/ 1309254 h 10090666"/>
                <a:gd name="connsiteX18-1335" fmla="*/ 7263246 w 8111785"/>
                <a:gd name="connsiteY18-1336" fmla="*/ 1278081 h 10090666"/>
                <a:gd name="connsiteX19-1337" fmla="*/ 7689273 w 8111785"/>
                <a:gd name="connsiteY19-1338" fmla="*/ 2576945 h 10090666"/>
                <a:gd name="connsiteX20-1339" fmla="*/ 6546273 w 8111785"/>
                <a:gd name="connsiteY20-1340" fmla="*/ 2909454 h 10090666"/>
                <a:gd name="connsiteX21-1341" fmla="*/ 6754702 w 8111785"/>
                <a:gd name="connsiteY21-1342" fmla="*/ 3592198 h 10090666"/>
                <a:gd name="connsiteX22-1343" fmla="*/ 7085227 w 8111785"/>
                <a:gd name="connsiteY22-1344" fmla="*/ 3443019 h 10090666"/>
                <a:gd name="connsiteX23-1345" fmla="*/ 7311726 w 8111785"/>
                <a:gd name="connsiteY23-1346" fmla="*/ 3650748 h 10090666"/>
                <a:gd name="connsiteX24-1347" fmla="*/ 7451003 w 8111785"/>
                <a:gd name="connsiteY24-1348" fmla="*/ 4243511 h 10090666"/>
                <a:gd name="connsiteX25-1349" fmla="*/ 7869535 w 8111785"/>
                <a:gd name="connsiteY25-1350" fmla="*/ 5812276 h 10090666"/>
                <a:gd name="connsiteX26-1351" fmla="*/ 8022760 w 8111785"/>
                <a:gd name="connsiteY26-1352" fmla="*/ 6126714 h 10090666"/>
                <a:gd name="connsiteX27-1353" fmla="*/ 7959183 w 8111785"/>
                <a:gd name="connsiteY27-1354" fmla="*/ 6160254 h 10090666"/>
                <a:gd name="connsiteX28-1355" fmla="*/ 8111785 w 8111785"/>
                <a:gd name="connsiteY28-1356" fmla="*/ 6251785 h 10090666"/>
                <a:gd name="connsiteX29-1357" fmla="*/ 8068413 w 8111785"/>
                <a:gd name="connsiteY29-1358" fmla="*/ 6376949 h 10090666"/>
                <a:gd name="connsiteX30-1359" fmla="*/ 7406531 w 8111785"/>
                <a:gd name="connsiteY30-1360" fmla="*/ 6625571 h 10090666"/>
                <a:gd name="connsiteX31-1361" fmla="*/ 5625857 w 8111785"/>
                <a:gd name="connsiteY31-1362" fmla="*/ 7251213 h 10090666"/>
                <a:gd name="connsiteX32-1363" fmla="*/ 6395878 w 8111785"/>
                <a:gd name="connsiteY32-1364" fmla="*/ 9537213 h 10090666"/>
                <a:gd name="connsiteX33-1365" fmla="*/ 6227436 w 8111785"/>
                <a:gd name="connsiteY33-1366" fmla="*/ 9657529 h 10090666"/>
                <a:gd name="connsiteX34-1367" fmla="*/ 5914615 w 8111785"/>
                <a:gd name="connsiteY34-1368" fmla="*/ 9633466 h 10090666"/>
                <a:gd name="connsiteX35-1369" fmla="*/ 4807710 w 8111785"/>
                <a:gd name="connsiteY35-1370" fmla="*/ 9850034 h 10090666"/>
                <a:gd name="connsiteX36-1371" fmla="*/ 4206131 w 8111785"/>
                <a:gd name="connsiteY36-1372" fmla="*/ 10090666 h 10090666"/>
                <a:gd name="connsiteX37-1373" fmla="*/ 3797057 w 8111785"/>
                <a:gd name="connsiteY37-1374" fmla="*/ 9970350 h 10090666"/>
                <a:gd name="connsiteX38-1375" fmla="*/ 4037689 w 8111785"/>
                <a:gd name="connsiteY38-1376" fmla="*/ 9489087 h 10090666"/>
                <a:gd name="connsiteX39-1377" fmla="*/ 4158005 w 8111785"/>
                <a:gd name="connsiteY39-1378" fmla="*/ 8743129 h 10090666"/>
                <a:gd name="connsiteX40-1379" fmla="*/ 4278320 w 8111785"/>
                <a:gd name="connsiteY40-1380" fmla="*/ 6336813 h 10090666"/>
                <a:gd name="connsiteX41-1381" fmla="*/ 5264910 w 8111785"/>
                <a:gd name="connsiteY41-1382" fmla="*/ 6120245 h 10090666"/>
                <a:gd name="connsiteX42-1383" fmla="*/ 5914615 w 8111785"/>
                <a:gd name="connsiteY42-1384" fmla="*/ 5855550 h 10090666"/>
                <a:gd name="connsiteX43-1385" fmla="*/ 6083057 w 8111785"/>
                <a:gd name="connsiteY43-1386" fmla="*/ 5518666 h 10090666"/>
                <a:gd name="connsiteX44-1387" fmla="*/ 6131184 w 8111785"/>
                <a:gd name="connsiteY44-1388" fmla="*/ 5374287 h 10090666"/>
                <a:gd name="connsiteX45-1389" fmla="*/ 6034931 w 8111785"/>
                <a:gd name="connsiteY45-1390" fmla="*/ 3064224 h 10090666"/>
                <a:gd name="connsiteX46-1391" fmla="*/ 5938678 w 8111785"/>
                <a:gd name="connsiteY46-1392" fmla="*/ 2727340 h 10090666"/>
                <a:gd name="connsiteX47-1393" fmla="*/ 4687394 w 8111785"/>
                <a:gd name="connsiteY47-1394" fmla="*/ 3112350 h 10090666"/>
                <a:gd name="connsiteX48-1395" fmla="*/ 4206131 w 8111785"/>
                <a:gd name="connsiteY48-1396" fmla="*/ 2101698 h 10090666"/>
                <a:gd name="connsiteX49-1397" fmla="*/ 2954847 w 8111785"/>
                <a:gd name="connsiteY49-1398" fmla="*/ 2486708 h 10090666"/>
                <a:gd name="connsiteX50-1399" fmla="*/ 3387984 w 8111785"/>
                <a:gd name="connsiteY50-1400" fmla="*/ 3401108 h 10090666"/>
                <a:gd name="connsiteX51-1401" fmla="*/ 3484236 w 8111785"/>
                <a:gd name="connsiteY51-1402" fmla="*/ 3713929 h 10090666"/>
                <a:gd name="connsiteX52-1403" fmla="*/ 1920131 w 8111785"/>
                <a:gd name="connsiteY52-1404" fmla="*/ 4219256 h 10090666"/>
                <a:gd name="connsiteX53-1405" fmla="*/ 1438868 w 8111785"/>
                <a:gd name="connsiteY53-1406" fmla="*/ 3160477 h 10090666"/>
                <a:gd name="connsiteX54-1407" fmla="*/ 0 w 8111785"/>
                <a:gd name="connsiteY54-1408" fmla="*/ 0 h 10090666"/>
                <a:gd name="connsiteX0-1409" fmla="*/ 0 w 8068413"/>
                <a:gd name="connsiteY0-1410" fmla="*/ 0 h 10090666"/>
                <a:gd name="connsiteX1-1411" fmla="*/ 2795155 w 8068413"/>
                <a:gd name="connsiteY1-1412" fmla="*/ 166254 h 10090666"/>
                <a:gd name="connsiteX2-1413" fmla="*/ 2878282 w 8068413"/>
                <a:gd name="connsiteY2-1414" fmla="*/ 259772 h 10090666"/>
                <a:gd name="connsiteX3-1415" fmla="*/ 3647209 w 8068413"/>
                <a:gd name="connsiteY3-1416" fmla="*/ 1995054 h 10090666"/>
                <a:gd name="connsiteX4-1417" fmla="*/ 3792682 w 8068413"/>
                <a:gd name="connsiteY4-1418" fmla="*/ 1849581 h 10090666"/>
                <a:gd name="connsiteX5-1419" fmla="*/ 4083628 w 8068413"/>
                <a:gd name="connsiteY5-1420" fmla="*/ 1735281 h 10090666"/>
                <a:gd name="connsiteX6-1421" fmla="*/ 4364182 w 8068413"/>
                <a:gd name="connsiteY6-1422" fmla="*/ 1672936 h 10090666"/>
                <a:gd name="connsiteX7-1423" fmla="*/ 4727864 w 8068413"/>
                <a:gd name="connsiteY7-1424" fmla="*/ 1662545 h 10090666"/>
                <a:gd name="connsiteX8-1425" fmla="*/ 4946073 w 8068413"/>
                <a:gd name="connsiteY8-1426" fmla="*/ 1620981 h 10090666"/>
                <a:gd name="connsiteX9-1427" fmla="*/ 5029200 w 8068413"/>
                <a:gd name="connsiteY9-1428" fmla="*/ 1506681 h 10090666"/>
                <a:gd name="connsiteX10-1429" fmla="*/ 5195455 w 8068413"/>
                <a:gd name="connsiteY10-1430" fmla="*/ 1350818 h 10090666"/>
                <a:gd name="connsiteX11-1431" fmla="*/ 5870864 w 8068413"/>
                <a:gd name="connsiteY11-1432" fmla="*/ 1257300 h 10090666"/>
                <a:gd name="connsiteX12-1433" fmla="*/ 5881255 w 8068413"/>
                <a:gd name="connsiteY12-1434" fmla="*/ 1143000 h 10090666"/>
                <a:gd name="connsiteX13-1435" fmla="*/ 6338455 w 8068413"/>
                <a:gd name="connsiteY13-1436" fmla="*/ 1194954 h 10090666"/>
                <a:gd name="connsiteX14-1437" fmla="*/ 6670964 w 8068413"/>
                <a:gd name="connsiteY14-1438" fmla="*/ 1080654 h 10090666"/>
                <a:gd name="connsiteX15-1439" fmla="*/ 6909955 w 8068413"/>
                <a:gd name="connsiteY15-1440" fmla="*/ 1018309 h 10090666"/>
                <a:gd name="connsiteX16-1441" fmla="*/ 7096991 w 8068413"/>
                <a:gd name="connsiteY16-1442" fmla="*/ 987136 h 10090666"/>
                <a:gd name="connsiteX17-1443" fmla="*/ 7107382 w 8068413"/>
                <a:gd name="connsiteY17-1444" fmla="*/ 1309254 h 10090666"/>
                <a:gd name="connsiteX18-1445" fmla="*/ 7263246 w 8068413"/>
                <a:gd name="connsiteY18-1446" fmla="*/ 1278081 h 10090666"/>
                <a:gd name="connsiteX19-1447" fmla="*/ 7689273 w 8068413"/>
                <a:gd name="connsiteY19-1448" fmla="*/ 2576945 h 10090666"/>
                <a:gd name="connsiteX20-1449" fmla="*/ 6546273 w 8068413"/>
                <a:gd name="connsiteY20-1450" fmla="*/ 2909454 h 10090666"/>
                <a:gd name="connsiteX21-1451" fmla="*/ 6754702 w 8068413"/>
                <a:gd name="connsiteY21-1452" fmla="*/ 3592198 h 10090666"/>
                <a:gd name="connsiteX22-1453" fmla="*/ 7085227 w 8068413"/>
                <a:gd name="connsiteY22-1454" fmla="*/ 3443019 h 10090666"/>
                <a:gd name="connsiteX23-1455" fmla="*/ 7311726 w 8068413"/>
                <a:gd name="connsiteY23-1456" fmla="*/ 3650748 h 10090666"/>
                <a:gd name="connsiteX24-1457" fmla="*/ 7451003 w 8068413"/>
                <a:gd name="connsiteY24-1458" fmla="*/ 4243511 h 10090666"/>
                <a:gd name="connsiteX25-1459" fmla="*/ 7869535 w 8068413"/>
                <a:gd name="connsiteY25-1460" fmla="*/ 5812276 h 10090666"/>
                <a:gd name="connsiteX26-1461" fmla="*/ 8022760 w 8068413"/>
                <a:gd name="connsiteY26-1462" fmla="*/ 6126714 h 10090666"/>
                <a:gd name="connsiteX27-1463" fmla="*/ 7959183 w 8068413"/>
                <a:gd name="connsiteY27-1464" fmla="*/ 6160254 h 10090666"/>
                <a:gd name="connsiteX28-1465" fmla="*/ 8036606 w 8068413"/>
                <a:gd name="connsiteY28-1466" fmla="*/ 6276844 h 10090666"/>
                <a:gd name="connsiteX29-1467" fmla="*/ 8068413 w 8068413"/>
                <a:gd name="connsiteY29-1468" fmla="*/ 6376949 h 10090666"/>
                <a:gd name="connsiteX30-1469" fmla="*/ 7406531 w 8068413"/>
                <a:gd name="connsiteY30-1470" fmla="*/ 6625571 h 10090666"/>
                <a:gd name="connsiteX31-1471" fmla="*/ 5625857 w 8068413"/>
                <a:gd name="connsiteY31-1472" fmla="*/ 7251213 h 10090666"/>
                <a:gd name="connsiteX32-1473" fmla="*/ 6395878 w 8068413"/>
                <a:gd name="connsiteY32-1474" fmla="*/ 9537213 h 10090666"/>
                <a:gd name="connsiteX33-1475" fmla="*/ 6227436 w 8068413"/>
                <a:gd name="connsiteY33-1476" fmla="*/ 9657529 h 10090666"/>
                <a:gd name="connsiteX34-1477" fmla="*/ 5914615 w 8068413"/>
                <a:gd name="connsiteY34-1478" fmla="*/ 9633466 h 10090666"/>
                <a:gd name="connsiteX35-1479" fmla="*/ 4807710 w 8068413"/>
                <a:gd name="connsiteY35-1480" fmla="*/ 9850034 h 10090666"/>
                <a:gd name="connsiteX36-1481" fmla="*/ 4206131 w 8068413"/>
                <a:gd name="connsiteY36-1482" fmla="*/ 10090666 h 10090666"/>
                <a:gd name="connsiteX37-1483" fmla="*/ 3797057 w 8068413"/>
                <a:gd name="connsiteY37-1484" fmla="*/ 9970350 h 10090666"/>
                <a:gd name="connsiteX38-1485" fmla="*/ 4037689 w 8068413"/>
                <a:gd name="connsiteY38-1486" fmla="*/ 9489087 h 10090666"/>
                <a:gd name="connsiteX39-1487" fmla="*/ 4158005 w 8068413"/>
                <a:gd name="connsiteY39-1488" fmla="*/ 8743129 h 10090666"/>
                <a:gd name="connsiteX40-1489" fmla="*/ 4278320 w 8068413"/>
                <a:gd name="connsiteY40-1490" fmla="*/ 6336813 h 10090666"/>
                <a:gd name="connsiteX41-1491" fmla="*/ 5264910 w 8068413"/>
                <a:gd name="connsiteY41-1492" fmla="*/ 6120245 h 10090666"/>
                <a:gd name="connsiteX42-1493" fmla="*/ 5914615 w 8068413"/>
                <a:gd name="connsiteY42-1494" fmla="*/ 5855550 h 10090666"/>
                <a:gd name="connsiteX43-1495" fmla="*/ 6083057 w 8068413"/>
                <a:gd name="connsiteY43-1496" fmla="*/ 5518666 h 10090666"/>
                <a:gd name="connsiteX44-1497" fmla="*/ 6131184 w 8068413"/>
                <a:gd name="connsiteY44-1498" fmla="*/ 5374287 h 10090666"/>
                <a:gd name="connsiteX45-1499" fmla="*/ 6034931 w 8068413"/>
                <a:gd name="connsiteY45-1500" fmla="*/ 3064224 h 10090666"/>
                <a:gd name="connsiteX46-1501" fmla="*/ 5938678 w 8068413"/>
                <a:gd name="connsiteY46-1502" fmla="*/ 2727340 h 10090666"/>
                <a:gd name="connsiteX47-1503" fmla="*/ 4687394 w 8068413"/>
                <a:gd name="connsiteY47-1504" fmla="*/ 3112350 h 10090666"/>
                <a:gd name="connsiteX48-1505" fmla="*/ 4206131 w 8068413"/>
                <a:gd name="connsiteY48-1506" fmla="*/ 2101698 h 10090666"/>
                <a:gd name="connsiteX49-1507" fmla="*/ 2954847 w 8068413"/>
                <a:gd name="connsiteY49-1508" fmla="*/ 2486708 h 10090666"/>
                <a:gd name="connsiteX50-1509" fmla="*/ 3387984 w 8068413"/>
                <a:gd name="connsiteY50-1510" fmla="*/ 3401108 h 10090666"/>
                <a:gd name="connsiteX51-1511" fmla="*/ 3484236 w 8068413"/>
                <a:gd name="connsiteY51-1512" fmla="*/ 3713929 h 10090666"/>
                <a:gd name="connsiteX52-1513" fmla="*/ 1920131 w 8068413"/>
                <a:gd name="connsiteY52-1514" fmla="*/ 4219256 h 10090666"/>
                <a:gd name="connsiteX53-1515" fmla="*/ 1438868 w 8068413"/>
                <a:gd name="connsiteY53-1516" fmla="*/ 3160477 h 10090666"/>
                <a:gd name="connsiteX54-1517" fmla="*/ 0 w 8068413"/>
                <a:gd name="connsiteY54-1518" fmla="*/ 0 h 10090666"/>
                <a:gd name="connsiteX0-1519" fmla="*/ 0 w 8068413"/>
                <a:gd name="connsiteY0-1520" fmla="*/ 0 h 10090666"/>
                <a:gd name="connsiteX1-1521" fmla="*/ 2795155 w 8068413"/>
                <a:gd name="connsiteY1-1522" fmla="*/ 166254 h 10090666"/>
                <a:gd name="connsiteX2-1523" fmla="*/ 2878282 w 8068413"/>
                <a:gd name="connsiteY2-1524" fmla="*/ 259772 h 10090666"/>
                <a:gd name="connsiteX3-1525" fmla="*/ 3647209 w 8068413"/>
                <a:gd name="connsiteY3-1526" fmla="*/ 1995054 h 10090666"/>
                <a:gd name="connsiteX4-1527" fmla="*/ 3792682 w 8068413"/>
                <a:gd name="connsiteY4-1528" fmla="*/ 1849581 h 10090666"/>
                <a:gd name="connsiteX5-1529" fmla="*/ 4083628 w 8068413"/>
                <a:gd name="connsiteY5-1530" fmla="*/ 1735281 h 10090666"/>
                <a:gd name="connsiteX6-1531" fmla="*/ 4364182 w 8068413"/>
                <a:gd name="connsiteY6-1532" fmla="*/ 1672936 h 10090666"/>
                <a:gd name="connsiteX7-1533" fmla="*/ 4727864 w 8068413"/>
                <a:gd name="connsiteY7-1534" fmla="*/ 1662545 h 10090666"/>
                <a:gd name="connsiteX8-1535" fmla="*/ 4946073 w 8068413"/>
                <a:gd name="connsiteY8-1536" fmla="*/ 1620981 h 10090666"/>
                <a:gd name="connsiteX9-1537" fmla="*/ 5029200 w 8068413"/>
                <a:gd name="connsiteY9-1538" fmla="*/ 1506681 h 10090666"/>
                <a:gd name="connsiteX10-1539" fmla="*/ 5195455 w 8068413"/>
                <a:gd name="connsiteY10-1540" fmla="*/ 1350818 h 10090666"/>
                <a:gd name="connsiteX11-1541" fmla="*/ 5870864 w 8068413"/>
                <a:gd name="connsiteY11-1542" fmla="*/ 1257300 h 10090666"/>
                <a:gd name="connsiteX12-1543" fmla="*/ 5881255 w 8068413"/>
                <a:gd name="connsiteY12-1544" fmla="*/ 1143000 h 10090666"/>
                <a:gd name="connsiteX13-1545" fmla="*/ 6338455 w 8068413"/>
                <a:gd name="connsiteY13-1546" fmla="*/ 1194954 h 10090666"/>
                <a:gd name="connsiteX14-1547" fmla="*/ 6670964 w 8068413"/>
                <a:gd name="connsiteY14-1548" fmla="*/ 1080654 h 10090666"/>
                <a:gd name="connsiteX15-1549" fmla="*/ 6909955 w 8068413"/>
                <a:gd name="connsiteY15-1550" fmla="*/ 1018309 h 10090666"/>
                <a:gd name="connsiteX16-1551" fmla="*/ 7096991 w 8068413"/>
                <a:gd name="connsiteY16-1552" fmla="*/ 987136 h 10090666"/>
                <a:gd name="connsiteX17-1553" fmla="*/ 7107382 w 8068413"/>
                <a:gd name="connsiteY17-1554" fmla="*/ 1309254 h 10090666"/>
                <a:gd name="connsiteX18-1555" fmla="*/ 7263246 w 8068413"/>
                <a:gd name="connsiteY18-1556" fmla="*/ 1278081 h 10090666"/>
                <a:gd name="connsiteX19-1557" fmla="*/ 7689273 w 8068413"/>
                <a:gd name="connsiteY19-1558" fmla="*/ 2576945 h 10090666"/>
                <a:gd name="connsiteX20-1559" fmla="*/ 6546273 w 8068413"/>
                <a:gd name="connsiteY20-1560" fmla="*/ 2909454 h 10090666"/>
                <a:gd name="connsiteX21-1561" fmla="*/ 6754702 w 8068413"/>
                <a:gd name="connsiteY21-1562" fmla="*/ 3592198 h 10090666"/>
                <a:gd name="connsiteX22-1563" fmla="*/ 7085227 w 8068413"/>
                <a:gd name="connsiteY22-1564" fmla="*/ 3443019 h 10090666"/>
                <a:gd name="connsiteX23-1565" fmla="*/ 7311726 w 8068413"/>
                <a:gd name="connsiteY23-1566" fmla="*/ 3650748 h 10090666"/>
                <a:gd name="connsiteX24-1567" fmla="*/ 7451003 w 8068413"/>
                <a:gd name="connsiteY24-1568" fmla="*/ 4243511 h 10090666"/>
                <a:gd name="connsiteX25-1569" fmla="*/ 7869535 w 8068413"/>
                <a:gd name="connsiteY25-1570" fmla="*/ 5812276 h 10090666"/>
                <a:gd name="connsiteX26-1571" fmla="*/ 7939229 w 8068413"/>
                <a:gd name="connsiteY26-1572" fmla="*/ 5968005 h 10090666"/>
                <a:gd name="connsiteX27-1573" fmla="*/ 7959183 w 8068413"/>
                <a:gd name="connsiteY27-1574" fmla="*/ 6160254 h 10090666"/>
                <a:gd name="connsiteX28-1575" fmla="*/ 8036606 w 8068413"/>
                <a:gd name="connsiteY28-1576" fmla="*/ 6276844 h 10090666"/>
                <a:gd name="connsiteX29-1577" fmla="*/ 8068413 w 8068413"/>
                <a:gd name="connsiteY29-1578" fmla="*/ 6376949 h 10090666"/>
                <a:gd name="connsiteX30-1579" fmla="*/ 7406531 w 8068413"/>
                <a:gd name="connsiteY30-1580" fmla="*/ 6625571 h 10090666"/>
                <a:gd name="connsiteX31-1581" fmla="*/ 5625857 w 8068413"/>
                <a:gd name="connsiteY31-1582" fmla="*/ 7251213 h 10090666"/>
                <a:gd name="connsiteX32-1583" fmla="*/ 6395878 w 8068413"/>
                <a:gd name="connsiteY32-1584" fmla="*/ 9537213 h 10090666"/>
                <a:gd name="connsiteX33-1585" fmla="*/ 6227436 w 8068413"/>
                <a:gd name="connsiteY33-1586" fmla="*/ 9657529 h 10090666"/>
                <a:gd name="connsiteX34-1587" fmla="*/ 5914615 w 8068413"/>
                <a:gd name="connsiteY34-1588" fmla="*/ 9633466 h 10090666"/>
                <a:gd name="connsiteX35-1589" fmla="*/ 4807710 w 8068413"/>
                <a:gd name="connsiteY35-1590" fmla="*/ 9850034 h 10090666"/>
                <a:gd name="connsiteX36-1591" fmla="*/ 4206131 w 8068413"/>
                <a:gd name="connsiteY36-1592" fmla="*/ 10090666 h 10090666"/>
                <a:gd name="connsiteX37-1593" fmla="*/ 3797057 w 8068413"/>
                <a:gd name="connsiteY37-1594" fmla="*/ 9970350 h 10090666"/>
                <a:gd name="connsiteX38-1595" fmla="*/ 4037689 w 8068413"/>
                <a:gd name="connsiteY38-1596" fmla="*/ 9489087 h 10090666"/>
                <a:gd name="connsiteX39-1597" fmla="*/ 4158005 w 8068413"/>
                <a:gd name="connsiteY39-1598" fmla="*/ 8743129 h 10090666"/>
                <a:gd name="connsiteX40-1599" fmla="*/ 4278320 w 8068413"/>
                <a:gd name="connsiteY40-1600" fmla="*/ 6336813 h 10090666"/>
                <a:gd name="connsiteX41-1601" fmla="*/ 5264910 w 8068413"/>
                <a:gd name="connsiteY41-1602" fmla="*/ 6120245 h 10090666"/>
                <a:gd name="connsiteX42-1603" fmla="*/ 5914615 w 8068413"/>
                <a:gd name="connsiteY42-1604" fmla="*/ 5855550 h 10090666"/>
                <a:gd name="connsiteX43-1605" fmla="*/ 6083057 w 8068413"/>
                <a:gd name="connsiteY43-1606" fmla="*/ 5518666 h 10090666"/>
                <a:gd name="connsiteX44-1607" fmla="*/ 6131184 w 8068413"/>
                <a:gd name="connsiteY44-1608" fmla="*/ 5374287 h 10090666"/>
                <a:gd name="connsiteX45-1609" fmla="*/ 6034931 w 8068413"/>
                <a:gd name="connsiteY45-1610" fmla="*/ 3064224 h 10090666"/>
                <a:gd name="connsiteX46-1611" fmla="*/ 5938678 w 8068413"/>
                <a:gd name="connsiteY46-1612" fmla="*/ 2727340 h 10090666"/>
                <a:gd name="connsiteX47-1613" fmla="*/ 4687394 w 8068413"/>
                <a:gd name="connsiteY47-1614" fmla="*/ 3112350 h 10090666"/>
                <a:gd name="connsiteX48-1615" fmla="*/ 4206131 w 8068413"/>
                <a:gd name="connsiteY48-1616" fmla="*/ 2101698 h 10090666"/>
                <a:gd name="connsiteX49-1617" fmla="*/ 2954847 w 8068413"/>
                <a:gd name="connsiteY49-1618" fmla="*/ 2486708 h 10090666"/>
                <a:gd name="connsiteX50-1619" fmla="*/ 3387984 w 8068413"/>
                <a:gd name="connsiteY50-1620" fmla="*/ 3401108 h 10090666"/>
                <a:gd name="connsiteX51-1621" fmla="*/ 3484236 w 8068413"/>
                <a:gd name="connsiteY51-1622" fmla="*/ 3713929 h 10090666"/>
                <a:gd name="connsiteX52-1623" fmla="*/ 1920131 w 8068413"/>
                <a:gd name="connsiteY52-1624" fmla="*/ 4219256 h 10090666"/>
                <a:gd name="connsiteX53-1625" fmla="*/ 1438868 w 8068413"/>
                <a:gd name="connsiteY53-1626" fmla="*/ 3160477 h 10090666"/>
                <a:gd name="connsiteX54-1627" fmla="*/ 0 w 8068413"/>
                <a:gd name="connsiteY54-1628" fmla="*/ 0 h 10090666"/>
                <a:gd name="connsiteX0-1629" fmla="*/ 0 w 8068413"/>
                <a:gd name="connsiteY0-1630" fmla="*/ 0 h 10090666"/>
                <a:gd name="connsiteX1-1631" fmla="*/ 2795155 w 8068413"/>
                <a:gd name="connsiteY1-1632" fmla="*/ 166254 h 10090666"/>
                <a:gd name="connsiteX2-1633" fmla="*/ 2878282 w 8068413"/>
                <a:gd name="connsiteY2-1634" fmla="*/ 259772 h 10090666"/>
                <a:gd name="connsiteX3-1635" fmla="*/ 3647209 w 8068413"/>
                <a:gd name="connsiteY3-1636" fmla="*/ 1995054 h 10090666"/>
                <a:gd name="connsiteX4-1637" fmla="*/ 3792682 w 8068413"/>
                <a:gd name="connsiteY4-1638" fmla="*/ 1849581 h 10090666"/>
                <a:gd name="connsiteX5-1639" fmla="*/ 4083628 w 8068413"/>
                <a:gd name="connsiteY5-1640" fmla="*/ 1735281 h 10090666"/>
                <a:gd name="connsiteX6-1641" fmla="*/ 4364182 w 8068413"/>
                <a:gd name="connsiteY6-1642" fmla="*/ 1672936 h 10090666"/>
                <a:gd name="connsiteX7-1643" fmla="*/ 4727864 w 8068413"/>
                <a:gd name="connsiteY7-1644" fmla="*/ 1662545 h 10090666"/>
                <a:gd name="connsiteX8-1645" fmla="*/ 4946073 w 8068413"/>
                <a:gd name="connsiteY8-1646" fmla="*/ 1620981 h 10090666"/>
                <a:gd name="connsiteX9-1647" fmla="*/ 5029200 w 8068413"/>
                <a:gd name="connsiteY9-1648" fmla="*/ 1506681 h 10090666"/>
                <a:gd name="connsiteX10-1649" fmla="*/ 5195455 w 8068413"/>
                <a:gd name="connsiteY10-1650" fmla="*/ 1350818 h 10090666"/>
                <a:gd name="connsiteX11-1651" fmla="*/ 5870864 w 8068413"/>
                <a:gd name="connsiteY11-1652" fmla="*/ 1257300 h 10090666"/>
                <a:gd name="connsiteX12-1653" fmla="*/ 5881255 w 8068413"/>
                <a:gd name="connsiteY12-1654" fmla="*/ 1143000 h 10090666"/>
                <a:gd name="connsiteX13-1655" fmla="*/ 6338455 w 8068413"/>
                <a:gd name="connsiteY13-1656" fmla="*/ 1194954 h 10090666"/>
                <a:gd name="connsiteX14-1657" fmla="*/ 6670964 w 8068413"/>
                <a:gd name="connsiteY14-1658" fmla="*/ 1080654 h 10090666"/>
                <a:gd name="connsiteX15-1659" fmla="*/ 6909955 w 8068413"/>
                <a:gd name="connsiteY15-1660" fmla="*/ 1018309 h 10090666"/>
                <a:gd name="connsiteX16-1661" fmla="*/ 7096991 w 8068413"/>
                <a:gd name="connsiteY16-1662" fmla="*/ 987136 h 10090666"/>
                <a:gd name="connsiteX17-1663" fmla="*/ 7107382 w 8068413"/>
                <a:gd name="connsiteY17-1664" fmla="*/ 1309254 h 10090666"/>
                <a:gd name="connsiteX18-1665" fmla="*/ 7263246 w 8068413"/>
                <a:gd name="connsiteY18-1666" fmla="*/ 1278081 h 10090666"/>
                <a:gd name="connsiteX19-1667" fmla="*/ 7689273 w 8068413"/>
                <a:gd name="connsiteY19-1668" fmla="*/ 2576945 h 10090666"/>
                <a:gd name="connsiteX20-1669" fmla="*/ 6546273 w 8068413"/>
                <a:gd name="connsiteY20-1670" fmla="*/ 2909454 h 10090666"/>
                <a:gd name="connsiteX21-1671" fmla="*/ 6754702 w 8068413"/>
                <a:gd name="connsiteY21-1672" fmla="*/ 3592198 h 10090666"/>
                <a:gd name="connsiteX22-1673" fmla="*/ 7085227 w 8068413"/>
                <a:gd name="connsiteY22-1674" fmla="*/ 3443019 h 10090666"/>
                <a:gd name="connsiteX23-1675" fmla="*/ 7311726 w 8068413"/>
                <a:gd name="connsiteY23-1676" fmla="*/ 3650748 h 10090666"/>
                <a:gd name="connsiteX24-1677" fmla="*/ 7451003 w 8068413"/>
                <a:gd name="connsiteY24-1678" fmla="*/ 4243511 h 10090666"/>
                <a:gd name="connsiteX25-1679" fmla="*/ 7635649 w 8068413"/>
                <a:gd name="connsiteY25-1680" fmla="*/ 4893436 h 10090666"/>
                <a:gd name="connsiteX26-1681" fmla="*/ 7939229 w 8068413"/>
                <a:gd name="connsiteY26-1682" fmla="*/ 5968005 h 10090666"/>
                <a:gd name="connsiteX27-1683" fmla="*/ 7959183 w 8068413"/>
                <a:gd name="connsiteY27-1684" fmla="*/ 6160254 h 10090666"/>
                <a:gd name="connsiteX28-1685" fmla="*/ 8036606 w 8068413"/>
                <a:gd name="connsiteY28-1686" fmla="*/ 6276844 h 10090666"/>
                <a:gd name="connsiteX29-1687" fmla="*/ 8068413 w 8068413"/>
                <a:gd name="connsiteY29-1688" fmla="*/ 6376949 h 10090666"/>
                <a:gd name="connsiteX30-1689" fmla="*/ 7406531 w 8068413"/>
                <a:gd name="connsiteY30-1690" fmla="*/ 6625571 h 10090666"/>
                <a:gd name="connsiteX31-1691" fmla="*/ 5625857 w 8068413"/>
                <a:gd name="connsiteY31-1692" fmla="*/ 7251213 h 10090666"/>
                <a:gd name="connsiteX32-1693" fmla="*/ 6395878 w 8068413"/>
                <a:gd name="connsiteY32-1694" fmla="*/ 9537213 h 10090666"/>
                <a:gd name="connsiteX33-1695" fmla="*/ 6227436 w 8068413"/>
                <a:gd name="connsiteY33-1696" fmla="*/ 9657529 h 10090666"/>
                <a:gd name="connsiteX34-1697" fmla="*/ 5914615 w 8068413"/>
                <a:gd name="connsiteY34-1698" fmla="*/ 9633466 h 10090666"/>
                <a:gd name="connsiteX35-1699" fmla="*/ 4807710 w 8068413"/>
                <a:gd name="connsiteY35-1700" fmla="*/ 9850034 h 10090666"/>
                <a:gd name="connsiteX36-1701" fmla="*/ 4206131 w 8068413"/>
                <a:gd name="connsiteY36-1702" fmla="*/ 10090666 h 10090666"/>
                <a:gd name="connsiteX37-1703" fmla="*/ 3797057 w 8068413"/>
                <a:gd name="connsiteY37-1704" fmla="*/ 9970350 h 10090666"/>
                <a:gd name="connsiteX38-1705" fmla="*/ 4037689 w 8068413"/>
                <a:gd name="connsiteY38-1706" fmla="*/ 9489087 h 10090666"/>
                <a:gd name="connsiteX39-1707" fmla="*/ 4158005 w 8068413"/>
                <a:gd name="connsiteY39-1708" fmla="*/ 8743129 h 10090666"/>
                <a:gd name="connsiteX40-1709" fmla="*/ 4278320 w 8068413"/>
                <a:gd name="connsiteY40-1710" fmla="*/ 6336813 h 10090666"/>
                <a:gd name="connsiteX41-1711" fmla="*/ 5264910 w 8068413"/>
                <a:gd name="connsiteY41-1712" fmla="*/ 6120245 h 10090666"/>
                <a:gd name="connsiteX42-1713" fmla="*/ 5914615 w 8068413"/>
                <a:gd name="connsiteY42-1714" fmla="*/ 5855550 h 10090666"/>
                <a:gd name="connsiteX43-1715" fmla="*/ 6083057 w 8068413"/>
                <a:gd name="connsiteY43-1716" fmla="*/ 5518666 h 10090666"/>
                <a:gd name="connsiteX44-1717" fmla="*/ 6131184 w 8068413"/>
                <a:gd name="connsiteY44-1718" fmla="*/ 5374287 h 10090666"/>
                <a:gd name="connsiteX45-1719" fmla="*/ 6034931 w 8068413"/>
                <a:gd name="connsiteY45-1720" fmla="*/ 3064224 h 10090666"/>
                <a:gd name="connsiteX46-1721" fmla="*/ 5938678 w 8068413"/>
                <a:gd name="connsiteY46-1722" fmla="*/ 2727340 h 10090666"/>
                <a:gd name="connsiteX47-1723" fmla="*/ 4687394 w 8068413"/>
                <a:gd name="connsiteY47-1724" fmla="*/ 3112350 h 10090666"/>
                <a:gd name="connsiteX48-1725" fmla="*/ 4206131 w 8068413"/>
                <a:gd name="connsiteY48-1726" fmla="*/ 2101698 h 10090666"/>
                <a:gd name="connsiteX49-1727" fmla="*/ 2954847 w 8068413"/>
                <a:gd name="connsiteY49-1728" fmla="*/ 2486708 h 10090666"/>
                <a:gd name="connsiteX50-1729" fmla="*/ 3387984 w 8068413"/>
                <a:gd name="connsiteY50-1730" fmla="*/ 3401108 h 10090666"/>
                <a:gd name="connsiteX51-1731" fmla="*/ 3484236 w 8068413"/>
                <a:gd name="connsiteY51-1732" fmla="*/ 3713929 h 10090666"/>
                <a:gd name="connsiteX52-1733" fmla="*/ 1920131 w 8068413"/>
                <a:gd name="connsiteY52-1734" fmla="*/ 4219256 h 10090666"/>
                <a:gd name="connsiteX53-1735" fmla="*/ 1438868 w 8068413"/>
                <a:gd name="connsiteY53-1736" fmla="*/ 3160477 h 10090666"/>
                <a:gd name="connsiteX54-1737" fmla="*/ 0 w 8068413"/>
                <a:gd name="connsiteY54-1738" fmla="*/ 0 h 10090666"/>
                <a:gd name="connsiteX0-1739" fmla="*/ 0 w 8068413"/>
                <a:gd name="connsiteY0-1740" fmla="*/ 0 h 10090666"/>
                <a:gd name="connsiteX1-1741" fmla="*/ 2795155 w 8068413"/>
                <a:gd name="connsiteY1-1742" fmla="*/ 166254 h 10090666"/>
                <a:gd name="connsiteX2-1743" fmla="*/ 2878282 w 8068413"/>
                <a:gd name="connsiteY2-1744" fmla="*/ 259772 h 10090666"/>
                <a:gd name="connsiteX3-1745" fmla="*/ 3647209 w 8068413"/>
                <a:gd name="connsiteY3-1746" fmla="*/ 1995054 h 10090666"/>
                <a:gd name="connsiteX4-1747" fmla="*/ 3792682 w 8068413"/>
                <a:gd name="connsiteY4-1748" fmla="*/ 1849581 h 10090666"/>
                <a:gd name="connsiteX5-1749" fmla="*/ 4083628 w 8068413"/>
                <a:gd name="connsiteY5-1750" fmla="*/ 1735281 h 10090666"/>
                <a:gd name="connsiteX6-1751" fmla="*/ 4364182 w 8068413"/>
                <a:gd name="connsiteY6-1752" fmla="*/ 1672936 h 10090666"/>
                <a:gd name="connsiteX7-1753" fmla="*/ 4727864 w 8068413"/>
                <a:gd name="connsiteY7-1754" fmla="*/ 1662545 h 10090666"/>
                <a:gd name="connsiteX8-1755" fmla="*/ 4946073 w 8068413"/>
                <a:gd name="connsiteY8-1756" fmla="*/ 1620981 h 10090666"/>
                <a:gd name="connsiteX9-1757" fmla="*/ 5029200 w 8068413"/>
                <a:gd name="connsiteY9-1758" fmla="*/ 1506681 h 10090666"/>
                <a:gd name="connsiteX10-1759" fmla="*/ 5195455 w 8068413"/>
                <a:gd name="connsiteY10-1760" fmla="*/ 1350818 h 10090666"/>
                <a:gd name="connsiteX11-1761" fmla="*/ 5870864 w 8068413"/>
                <a:gd name="connsiteY11-1762" fmla="*/ 1257300 h 10090666"/>
                <a:gd name="connsiteX12-1763" fmla="*/ 5881255 w 8068413"/>
                <a:gd name="connsiteY12-1764" fmla="*/ 1143000 h 10090666"/>
                <a:gd name="connsiteX13-1765" fmla="*/ 6338455 w 8068413"/>
                <a:gd name="connsiteY13-1766" fmla="*/ 1194954 h 10090666"/>
                <a:gd name="connsiteX14-1767" fmla="*/ 6670964 w 8068413"/>
                <a:gd name="connsiteY14-1768" fmla="*/ 1080654 h 10090666"/>
                <a:gd name="connsiteX15-1769" fmla="*/ 6909955 w 8068413"/>
                <a:gd name="connsiteY15-1770" fmla="*/ 1018309 h 10090666"/>
                <a:gd name="connsiteX16-1771" fmla="*/ 7096991 w 8068413"/>
                <a:gd name="connsiteY16-1772" fmla="*/ 987136 h 10090666"/>
                <a:gd name="connsiteX17-1773" fmla="*/ 7107382 w 8068413"/>
                <a:gd name="connsiteY17-1774" fmla="*/ 1309254 h 10090666"/>
                <a:gd name="connsiteX18-1775" fmla="*/ 7263246 w 8068413"/>
                <a:gd name="connsiteY18-1776" fmla="*/ 1278081 h 10090666"/>
                <a:gd name="connsiteX19-1777" fmla="*/ 7689273 w 8068413"/>
                <a:gd name="connsiteY19-1778" fmla="*/ 2576945 h 10090666"/>
                <a:gd name="connsiteX20-1779" fmla="*/ 6546273 w 8068413"/>
                <a:gd name="connsiteY20-1780" fmla="*/ 2909454 h 10090666"/>
                <a:gd name="connsiteX21-1781" fmla="*/ 6754702 w 8068413"/>
                <a:gd name="connsiteY21-1782" fmla="*/ 3592198 h 10090666"/>
                <a:gd name="connsiteX22-1783" fmla="*/ 7085227 w 8068413"/>
                <a:gd name="connsiteY22-1784" fmla="*/ 3443019 h 10090666"/>
                <a:gd name="connsiteX23-1785" fmla="*/ 7311726 w 8068413"/>
                <a:gd name="connsiteY23-1786" fmla="*/ 3650748 h 10090666"/>
                <a:gd name="connsiteX24-1787" fmla="*/ 7451003 w 8068413"/>
                <a:gd name="connsiteY24-1788" fmla="*/ 4243511 h 10090666"/>
                <a:gd name="connsiteX25-1789" fmla="*/ 7635649 w 8068413"/>
                <a:gd name="connsiteY25-1790" fmla="*/ 4893436 h 10090666"/>
                <a:gd name="connsiteX26-1791" fmla="*/ 7939229 w 8068413"/>
                <a:gd name="connsiteY26-1792" fmla="*/ 5968005 h 10090666"/>
                <a:gd name="connsiteX27-1793" fmla="*/ 8026008 w 8068413"/>
                <a:gd name="connsiteY27-1794" fmla="*/ 6143547 h 10090666"/>
                <a:gd name="connsiteX28-1795" fmla="*/ 8036606 w 8068413"/>
                <a:gd name="connsiteY28-1796" fmla="*/ 6276844 h 10090666"/>
                <a:gd name="connsiteX29-1797" fmla="*/ 8068413 w 8068413"/>
                <a:gd name="connsiteY29-1798" fmla="*/ 6376949 h 10090666"/>
                <a:gd name="connsiteX30-1799" fmla="*/ 7406531 w 8068413"/>
                <a:gd name="connsiteY30-1800" fmla="*/ 6625571 h 10090666"/>
                <a:gd name="connsiteX31-1801" fmla="*/ 5625857 w 8068413"/>
                <a:gd name="connsiteY31-1802" fmla="*/ 7251213 h 10090666"/>
                <a:gd name="connsiteX32-1803" fmla="*/ 6395878 w 8068413"/>
                <a:gd name="connsiteY32-1804" fmla="*/ 9537213 h 10090666"/>
                <a:gd name="connsiteX33-1805" fmla="*/ 6227436 w 8068413"/>
                <a:gd name="connsiteY33-1806" fmla="*/ 9657529 h 10090666"/>
                <a:gd name="connsiteX34-1807" fmla="*/ 5914615 w 8068413"/>
                <a:gd name="connsiteY34-1808" fmla="*/ 9633466 h 10090666"/>
                <a:gd name="connsiteX35-1809" fmla="*/ 4807710 w 8068413"/>
                <a:gd name="connsiteY35-1810" fmla="*/ 9850034 h 10090666"/>
                <a:gd name="connsiteX36-1811" fmla="*/ 4206131 w 8068413"/>
                <a:gd name="connsiteY36-1812" fmla="*/ 10090666 h 10090666"/>
                <a:gd name="connsiteX37-1813" fmla="*/ 3797057 w 8068413"/>
                <a:gd name="connsiteY37-1814" fmla="*/ 9970350 h 10090666"/>
                <a:gd name="connsiteX38-1815" fmla="*/ 4037689 w 8068413"/>
                <a:gd name="connsiteY38-1816" fmla="*/ 9489087 h 10090666"/>
                <a:gd name="connsiteX39-1817" fmla="*/ 4158005 w 8068413"/>
                <a:gd name="connsiteY39-1818" fmla="*/ 8743129 h 10090666"/>
                <a:gd name="connsiteX40-1819" fmla="*/ 4278320 w 8068413"/>
                <a:gd name="connsiteY40-1820" fmla="*/ 6336813 h 10090666"/>
                <a:gd name="connsiteX41-1821" fmla="*/ 5264910 w 8068413"/>
                <a:gd name="connsiteY41-1822" fmla="*/ 6120245 h 10090666"/>
                <a:gd name="connsiteX42-1823" fmla="*/ 5914615 w 8068413"/>
                <a:gd name="connsiteY42-1824" fmla="*/ 5855550 h 10090666"/>
                <a:gd name="connsiteX43-1825" fmla="*/ 6083057 w 8068413"/>
                <a:gd name="connsiteY43-1826" fmla="*/ 5518666 h 10090666"/>
                <a:gd name="connsiteX44-1827" fmla="*/ 6131184 w 8068413"/>
                <a:gd name="connsiteY44-1828" fmla="*/ 5374287 h 10090666"/>
                <a:gd name="connsiteX45-1829" fmla="*/ 6034931 w 8068413"/>
                <a:gd name="connsiteY45-1830" fmla="*/ 3064224 h 10090666"/>
                <a:gd name="connsiteX46-1831" fmla="*/ 5938678 w 8068413"/>
                <a:gd name="connsiteY46-1832" fmla="*/ 2727340 h 10090666"/>
                <a:gd name="connsiteX47-1833" fmla="*/ 4687394 w 8068413"/>
                <a:gd name="connsiteY47-1834" fmla="*/ 3112350 h 10090666"/>
                <a:gd name="connsiteX48-1835" fmla="*/ 4206131 w 8068413"/>
                <a:gd name="connsiteY48-1836" fmla="*/ 2101698 h 10090666"/>
                <a:gd name="connsiteX49-1837" fmla="*/ 2954847 w 8068413"/>
                <a:gd name="connsiteY49-1838" fmla="*/ 2486708 h 10090666"/>
                <a:gd name="connsiteX50-1839" fmla="*/ 3387984 w 8068413"/>
                <a:gd name="connsiteY50-1840" fmla="*/ 3401108 h 10090666"/>
                <a:gd name="connsiteX51-1841" fmla="*/ 3484236 w 8068413"/>
                <a:gd name="connsiteY51-1842" fmla="*/ 3713929 h 10090666"/>
                <a:gd name="connsiteX52-1843" fmla="*/ 1920131 w 8068413"/>
                <a:gd name="connsiteY52-1844" fmla="*/ 4219256 h 10090666"/>
                <a:gd name="connsiteX53-1845" fmla="*/ 1438868 w 8068413"/>
                <a:gd name="connsiteY53-1846" fmla="*/ 3160477 h 10090666"/>
                <a:gd name="connsiteX54-1847" fmla="*/ 0 w 8068413"/>
                <a:gd name="connsiteY54-1848" fmla="*/ 0 h 100906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297" y="connsiteY54-1298"/>
                </a:cxn>
              </a:cxnLst>
              <a:rect l="l" t="t" r="r" b="b"/>
              <a:pathLst>
                <a:path w="8068413" h="10090666">
                  <a:moveTo>
                    <a:pt x="0" y="0"/>
                  </a:moveTo>
                  <a:lnTo>
                    <a:pt x="2795155" y="166254"/>
                  </a:lnTo>
                  <a:lnTo>
                    <a:pt x="2878282" y="259772"/>
                  </a:lnTo>
                  <a:lnTo>
                    <a:pt x="3647209" y="1995054"/>
                  </a:lnTo>
                  <a:lnTo>
                    <a:pt x="3792682" y="1849581"/>
                  </a:lnTo>
                  <a:lnTo>
                    <a:pt x="4083628" y="1735281"/>
                  </a:lnTo>
                  <a:lnTo>
                    <a:pt x="4364182" y="1672936"/>
                  </a:lnTo>
                  <a:lnTo>
                    <a:pt x="4727864" y="1662545"/>
                  </a:lnTo>
                  <a:lnTo>
                    <a:pt x="4946073" y="1620981"/>
                  </a:lnTo>
                  <a:lnTo>
                    <a:pt x="5029200" y="1506681"/>
                  </a:lnTo>
                  <a:lnTo>
                    <a:pt x="5195455" y="1350818"/>
                  </a:lnTo>
                  <a:lnTo>
                    <a:pt x="5870864" y="1257300"/>
                  </a:lnTo>
                  <a:lnTo>
                    <a:pt x="5881255" y="1143000"/>
                  </a:lnTo>
                  <a:lnTo>
                    <a:pt x="6338455" y="1194954"/>
                  </a:lnTo>
                  <a:lnTo>
                    <a:pt x="6670964" y="1080654"/>
                  </a:lnTo>
                  <a:lnTo>
                    <a:pt x="6909955" y="1018309"/>
                  </a:lnTo>
                  <a:lnTo>
                    <a:pt x="7096991" y="987136"/>
                  </a:lnTo>
                  <a:lnTo>
                    <a:pt x="7107382" y="1309254"/>
                  </a:lnTo>
                  <a:lnTo>
                    <a:pt x="7263246" y="1278081"/>
                  </a:lnTo>
                  <a:lnTo>
                    <a:pt x="7689273" y="2576945"/>
                  </a:lnTo>
                  <a:lnTo>
                    <a:pt x="6546273" y="2909454"/>
                  </a:lnTo>
                  <a:lnTo>
                    <a:pt x="6754702" y="3592198"/>
                  </a:lnTo>
                  <a:lnTo>
                    <a:pt x="7085227" y="3443019"/>
                  </a:lnTo>
                  <a:cubicBezTo>
                    <a:pt x="7176672" y="3494543"/>
                    <a:pt x="7190900" y="3302936"/>
                    <a:pt x="7311726" y="3650748"/>
                  </a:cubicBezTo>
                  <a:cubicBezTo>
                    <a:pt x="7432552" y="3998560"/>
                    <a:pt x="7356643" y="3925022"/>
                    <a:pt x="7451003" y="4243511"/>
                  </a:cubicBezTo>
                  <a:lnTo>
                    <a:pt x="7635649" y="4893436"/>
                  </a:lnTo>
                  <a:lnTo>
                    <a:pt x="7939229" y="5968005"/>
                  </a:lnTo>
                  <a:lnTo>
                    <a:pt x="8026008" y="6143547"/>
                  </a:lnTo>
                  <a:lnTo>
                    <a:pt x="8036606" y="6276844"/>
                  </a:lnTo>
                  <a:lnTo>
                    <a:pt x="8068413" y="6376949"/>
                  </a:lnTo>
                  <a:lnTo>
                    <a:pt x="7406531" y="6625571"/>
                  </a:lnTo>
                  <a:lnTo>
                    <a:pt x="5625857" y="7251213"/>
                  </a:lnTo>
                  <a:lnTo>
                    <a:pt x="6395878" y="9537213"/>
                  </a:lnTo>
                  <a:lnTo>
                    <a:pt x="6227436" y="9657529"/>
                  </a:lnTo>
                  <a:lnTo>
                    <a:pt x="5914615" y="9633466"/>
                  </a:lnTo>
                  <a:lnTo>
                    <a:pt x="4807710" y="9850034"/>
                  </a:lnTo>
                  <a:lnTo>
                    <a:pt x="4206131" y="10090666"/>
                  </a:lnTo>
                  <a:lnTo>
                    <a:pt x="3797057" y="9970350"/>
                  </a:lnTo>
                  <a:lnTo>
                    <a:pt x="4037689" y="9489087"/>
                  </a:lnTo>
                  <a:lnTo>
                    <a:pt x="4158005" y="8743129"/>
                  </a:lnTo>
                  <a:lnTo>
                    <a:pt x="4278320" y="6336813"/>
                  </a:lnTo>
                  <a:lnTo>
                    <a:pt x="5264910" y="6120245"/>
                  </a:lnTo>
                  <a:lnTo>
                    <a:pt x="5914615" y="5855550"/>
                  </a:lnTo>
                  <a:lnTo>
                    <a:pt x="6083057" y="5518666"/>
                  </a:lnTo>
                  <a:lnTo>
                    <a:pt x="6131184" y="5374287"/>
                  </a:lnTo>
                  <a:lnTo>
                    <a:pt x="6034931" y="3064224"/>
                  </a:lnTo>
                  <a:lnTo>
                    <a:pt x="5938678" y="2727340"/>
                  </a:lnTo>
                  <a:lnTo>
                    <a:pt x="4687394" y="3112350"/>
                  </a:lnTo>
                  <a:lnTo>
                    <a:pt x="4206131" y="2101698"/>
                  </a:lnTo>
                  <a:lnTo>
                    <a:pt x="2954847" y="2486708"/>
                  </a:lnTo>
                  <a:lnTo>
                    <a:pt x="3387984" y="3401108"/>
                  </a:lnTo>
                  <a:lnTo>
                    <a:pt x="3484236" y="3713929"/>
                  </a:lnTo>
                  <a:lnTo>
                    <a:pt x="1920131" y="4219256"/>
                  </a:lnTo>
                  <a:lnTo>
                    <a:pt x="1438868" y="3160477"/>
                  </a:lnTo>
                  <a:lnTo>
                    <a:pt x="0" y="0"/>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27657" tIns="27657" rIns="27657" bIns="27657" numCol="1" spcCol="38100" rtlCol="0" anchor="ctr">
              <a:spAutoFit/>
            </a:bodyPr>
            <a:lstStyle/>
            <a:p>
              <a:pPr defTabSz="293370" hangingPunct="0"/>
              <a:endParaRPr lang="zh-CN" altLang="en-US" sz="900" dirty="0">
                <a:solidFill>
                  <a:srgbClr val="000000"/>
                </a:solidFill>
                <a:latin typeface="+mj-lt"/>
                <a:ea typeface="+mj-ea"/>
                <a:cs typeface="+mj-cs"/>
                <a:sym typeface="Calibri" panose="020F0502020204030204"/>
              </a:endParaRPr>
            </a:p>
          </p:txBody>
        </p:sp>
        <p:grpSp>
          <p:nvGrpSpPr>
            <p:cNvPr id="62" name="组合 61"/>
            <p:cNvGrpSpPr/>
            <p:nvPr/>
          </p:nvGrpSpPr>
          <p:grpSpPr>
            <a:xfrm>
              <a:off x="13015645" y="4588542"/>
              <a:ext cx="9299385" cy="4958069"/>
              <a:chOff x="3329354" y="3207179"/>
              <a:chExt cx="12572671" cy="6703258"/>
            </a:xfrm>
          </p:grpSpPr>
          <p:sp>
            <p:nvSpPr>
              <p:cNvPr id="63" name="任意形状 62"/>
              <p:cNvSpPr/>
              <p:nvPr/>
            </p:nvSpPr>
            <p:spPr>
              <a:xfrm>
                <a:off x="3329354" y="4434026"/>
                <a:ext cx="8346830" cy="697978"/>
              </a:xfrm>
              <a:custGeom>
                <a:avLst/>
                <a:gdLst>
                  <a:gd name="connsiteX0" fmla="*/ 140677 w 8346831"/>
                  <a:gd name="connsiteY0" fmla="*/ 0 h 7877907"/>
                  <a:gd name="connsiteX1" fmla="*/ 140677 w 8346831"/>
                  <a:gd name="connsiteY1" fmla="*/ 0 h 7877907"/>
                  <a:gd name="connsiteX2" fmla="*/ 3938954 w 8346831"/>
                  <a:gd name="connsiteY2" fmla="*/ 187569 h 7877907"/>
                  <a:gd name="connsiteX3" fmla="*/ 3938954 w 8346831"/>
                  <a:gd name="connsiteY3" fmla="*/ 1664676 h 7877907"/>
                  <a:gd name="connsiteX4" fmla="*/ 6471138 w 8346831"/>
                  <a:gd name="connsiteY4" fmla="*/ 1735015 h 7877907"/>
                  <a:gd name="connsiteX5" fmla="*/ 8346831 w 8346831"/>
                  <a:gd name="connsiteY5" fmla="*/ 5978769 h 7877907"/>
                  <a:gd name="connsiteX6" fmla="*/ 5298831 w 8346831"/>
                  <a:gd name="connsiteY6" fmla="*/ 6940061 h 7877907"/>
                  <a:gd name="connsiteX7" fmla="*/ 1500554 w 8346831"/>
                  <a:gd name="connsiteY7" fmla="*/ 7877907 h 7877907"/>
                  <a:gd name="connsiteX8" fmla="*/ 1289538 w 8346831"/>
                  <a:gd name="connsiteY8" fmla="*/ 7573107 h 7877907"/>
                  <a:gd name="connsiteX9" fmla="*/ 0 w 8346831"/>
                  <a:gd name="connsiteY9" fmla="*/ 3188676 h 7877907"/>
                  <a:gd name="connsiteX10" fmla="*/ 140677 w 8346831"/>
                  <a:gd name="connsiteY10" fmla="*/ 0 h 787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46831" h="7877907">
                    <a:moveTo>
                      <a:pt x="140677" y="0"/>
                    </a:moveTo>
                    <a:lnTo>
                      <a:pt x="140677" y="0"/>
                    </a:lnTo>
                    <a:lnTo>
                      <a:pt x="3938954" y="187569"/>
                    </a:lnTo>
                    <a:lnTo>
                      <a:pt x="3938954" y="1664676"/>
                    </a:lnTo>
                    <a:lnTo>
                      <a:pt x="6471138" y="1735015"/>
                    </a:lnTo>
                    <a:lnTo>
                      <a:pt x="8346831" y="5978769"/>
                    </a:lnTo>
                    <a:lnTo>
                      <a:pt x="5298831" y="6940061"/>
                    </a:lnTo>
                    <a:lnTo>
                      <a:pt x="1500554" y="7877907"/>
                    </a:lnTo>
                    <a:lnTo>
                      <a:pt x="1289538" y="7573107"/>
                    </a:lnTo>
                    <a:lnTo>
                      <a:pt x="0" y="3188676"/>
                    </a:lnTo>
                    <a:lnTo>
                      <a:pt x="140677" y="0"/>
                    </a:ln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27657" tIns="27657" rIns="27657" bIns="27657" numCol="1" spcCol="38100" rtlCol="0" anchor="ctr">
                <a:spAutoFit/>
              </a:bodyPr>
              <a:lstStyle/>
              <a:p>
                <a:pPr defTabSz="293370" hangingPunct="0"/>
                <a:endParaRPr lang="zh-CN" altLang="en-US" sz="900" dirty="0">
                  <a:solidFill>
                    <a:srgbClr val="000000"/>
                  </a:solidFill>
                  <a:latin typeface="+mj-lt"/>
                  <a:ea typeface="+mj-ea"/>
                  <a:cs typeface="+mj-cs"/>
                  <a:sym typeface="Calibri" panose="020F0502020204030204"/>
                </a:endParaRPr>
              </a:p>
            </p:txBody>
          </p:sp>
          <p:sp>
            <p:nvSpPr>
              <p:cNvPr id="64" name="矩形 63"/>
              <p:cNvSpPr/>
              <p:nvPr/>
            </p:nvSpPr>
            <p:spPr>
              <a:xfrm>
                <a:off x="6283568" y="4612383"/>
                <a:ext cx="2438399" cy="974305"/>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657" tIns="27657" rIns="27657" bIns="27657" numCol="1" spcCol="38100" rtlCol="0" anchor="ctr">
                <a:spAutoFit/>
              </a:bodyPr>
              <a:lstStyle/>
              <a:p>
                <a:pPr algn="ctr" defTabSz="293370" hangingPunct="0"/>
                <a:r>
                  <a:rPr lang="en-US" altLang="zh-CN"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rPr>
                  <a:t>10025</a:t>
                </a:r>
                <a:r>
                  <a:rPr lang="zh-CN" altLang="en-US"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rPr>
                  <a:t>网格</a:t>
                </a:r>
                <a:endParaRPr lang="en-US" altLang="zh-CN"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endParaRPr>
              </a:p>
              <a:p>
                <a:pPr algn="ctr" defTabSz="293370" hangingPunct="0"/>
                <a:r>
                  <a:rPr lang="zh-CN" altLang="en-US"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rPr>
                  <a:t>第一责任区</a:t>
                </a:r>
                <a:endParaRPr lang="zh-CN" altLang="en-US"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endParaRPr>
              </a:p>
            </p:txBody>
          </p:sp>
          <p:sp>
            <p:nvSpPr>
              <p:cNvPr id="65" name="矩形 64"/>
              <p:cNvSpPr/>
              <p:nvPr/>
            </p:nvSpPr>
            <p:spPr>
              <a:xfrm>
                <a:off x="10897618" y="3872322"/>
                <a:ext cx="2438399" cy="974305"/>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657" tIns="27657" rIns="27657" bIns="27657" numCol="1" spcCol="38100" rtlCol="0" anchor="ctr">
                <a:spAutoFit/>
              </a:bodyPr>
              <a:lstStyle/>
              <a:p>
                <a:pPr algn="ctr" defTabSz="293370" hangingPunct="0"/>
                <a:r>
                  <a:rPr lang="en-US" altLang="zh-CN"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rPr>
                  <a:t>10026</a:t>
                </a:r>
                <a:r>
                  <a:rPr lang="zh-CN" altLang="en-US"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rPr>
                  <a:t>网格</a:t>
                </a:r>
                <a:endParaRPr lang="en-US" altLang="zh-CN"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endParaRPr>
              </a:p>
              <a:p>
                <a:pPr algn="ctr" defTabSz="293370" hangingPunct="0"/>
                <a:r>
                  <a:rPr lang="zh-CN" altLang="en-US"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rPr>
                  <a:t>第二责任区</a:t>
                </a:r>
                <a:endParaRPr lang="zh-CN" altLang="en-US"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endParaRPr>
              </a:p>
            </p:txBody>
          </p:sp>
          <p:sp>
            <p:nvSpPr>
              <p:cNvPr id="66" name="任意形状 65"/>
              <p:cNvSpPr/>
              <p:nvPr/>
            </p:nvSpPr>
            <p:spPr>
              <a:xfrm>
                <a:off x="12599580" y="3287343"/>
                <a:ext cx="3115340" cy="697978"/>
              </a:xfrm>
              <a:custGeom>
                <a:avLst/>
                <a:gdLst>
                  <a:gd name="connsiteX0" fmla="*/ 0 w 3115340"/>
                  <a:gd name="connsiteY0" fmla="*/ 0 h 1850065"/>
                  <a:gd name="connsiteX1" fmla="*/ 839972 w 3115340"/>
                  <a:gd name="connsiteY1" fmla="*/ 1850065 h 1850065"/>
                  <a:gd name="connsiteX2" fmla="*/ 1148317 w 3115340"/>
                  <a:gd name="connsiteY2" fmla="*/ 1626782 h 1850065"/>
                  <a:gd name="connsiteX3" fmla="*/ 1520456 w 3115340"/>
                  <a:gd name="connsiteY3" fmla="*/ 1531089 h 1850065"/>
                  <a:gd name="connsiteX4" fmla="*/ 1765005 w 3115340"/>
                  <a:gd name="connsiteY4" fmla="*/ 1541721 h 1850065"/>
                  <a:gd name="connsiteX5" fmla="*/ 2030819 w 3115340"/>
                  <a:gd name="connsiteY5" fmla="*/ 1488558 h 1850065"/>
                  <a:gd name="connsiteX6" fmla="*/ 2190307 w 3115340"/>
                  <a:gd name="connsiteY6" fmla="*/ 1392865 h 1850065"/>
                  <a:gd name="connsiteX7" fmla="*/ 2392326 w 3115340"/>
                  <a:gd name="connsiteY7" fmla="*/ 1190847 h 1850065"/>
                  <a:gd name="connsiteX8" fmla="*/ 3040912 w 3115340"/>
                  <a:gd name="connsiteY8" fmla="*/ 1116419 h 1850065"/>
                  <a:gd name="connsiteX9" fmla="*/ 3083442 w 3115340"/>
                  <a:gd name="connsiteY9" fmla="*/ 1010093 h 1850065"/>
                  <a:gd name="connsiteX10" fmla="*/ 3115340 w 3115340"/>
                  <a:gd name="connsiteY10" fmla="*/ 148856 h 1850065"/>
                  <a:gd name="connsiteX11" fmla="*/ 2647507 w 3115340"/>
                  <a:gd name="connsiteY11" fmla="*/ 116958 h 1850065"/>
                  <a:gd name="connsiteX12" fmla="*/ 946298 w 3115340"/>
                  <a:gd name="connsiteY12" fmla="*/ 21265 h 1850065"/>
                  <a:gd name="connsiteX13" fmla="*/ 0 w 3115340"/>
                  <a:gd name="connsiteY13" fmla="*/ 0 h 185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15340" h="1850065">
                    <a:moveTo>
                      <a:pt x="0" y="0"/>
                    </a:moveTo>
                    <a:lnTo>
                      <a:pt x="839972" y="1850065"/>
                    </a:lnTo>
                    <a:lnTo>
                      <a:pt x="1148317" y="1626782"/>
                    </a:lnTo>
                    <a:lnTo>
                      <a:pt x="1520456" y="1531089"/>
                    </a:lnTo>
                    <a:lnTo>
                      <a:pt x="1765005" y="1541721"/>
                    </a:lnTo>
                    <a:lnTo>
                      <a:pt x="2030819" y="1488558"/>
                    </a:lnTo>
                    <a:lnTo>
                      <a:pt x="2190307" y="1392865"/>
                    </a:lnTo>
                    <a:lnTo>
                      <a:pt x="2392326" y="1190847"/>
                    </a:lnTo>
                    <a:lnTo>
                      <a:pt x="3040912" y="1116419"/>
                    </a:lnTo>
                    <a:lnTo>
                      <a:pt x="3083442" y="1010093"/>
                    </a:lnTo>
                    <a:lnTo>
                      <a:pt x="3115340" y="148856"/>
                    </a:lnTo>
                    <a:lnTo>
                      <a:pt x="2647507" y="116958"/>
                    </a:lnTo>
                    <a:lnTo>
                      <a:pt x="946298" y="21265"/>
                    </a:lnTo>
                    <a:lnTo>
                      <a:pt x="0" y="0"/>
                    </a:ln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27657" tIns="27657" rIns="27657" bIns="27657" numCol="1" spcCol="38100" rtlCol="0" anchor="ctr">
                <a:spAutoFit/>
              </a:bodyPr>
              <a:lstStyle/>
              <a:p>
                <a:pPr defTabSz="293370" hangingPunct="0"/>
                <a:endParaRPr lang="zh-CN" altLang="en-US" sz="900">
                  <a:solidFill>
                    <a:srgbClr val="000000"/>
                  </a:solidFill>
                  <a:latin typeface="+mj-lt"/>
                  <a:ea typeface="+mj-ea"/>
                  <a:cs typeface="+mj-cs"/>
                  <a:sym typeface="Calibri" panose="020F0502020204030204"/>
                </a:endParaRPr>
              </a:p>
            </p:txBody>
          </p:sp>
          <p:sp>
            <p:nvSpPr>
              <p:cNvPr id="67" name="矩形 66"/>
              <p:cNvSpPr/>
              <p:nvPr/>
            </p:nvSpPr>
            <p:spPr>
              <a:xfrm>
                <a:off x="12950648" y="3207179"/>
                <a:ext cx="2438399" cy="974305"/>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657" tIns="27657" rIns="27657" bIns="27657" numCol="1" spcCol="38100" rtlCol="0" anchor="ctr">
                <a:spAutoFit/>
              </a:bodyPr>
              <a:lstStyle/>
              <a:p>
                <a:pPr algn="ctr" defTabSz="293370" hangingPunct="0"/>
                <a:r>
                  <a:rPr lang="en-US" altLang="zh-CN"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rPr>
                  <a:t>10028</a:t>
                </a:r>
                <a:r>
                  <a:rPr lang="zh-CN" altLang="en-US"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rPr>
                  <a:t>网格</a:t>
                </a:r>
                <a:endParaRPr lang="en-US" altLang="zh-CN"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endParaRPr>
              </a:p>
              <a:p>
                <a:pPr algn="ctr" defTabSz="293370" hangingPunct="0"/>
                <a:r>
                  <a:rPr lang="zh-CN" altLang="en-US"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rPr>
                  <a:t>第四责任区</a:t>
                </a:r>
                <a:endParaRPr lang="zh-CN" altLang="en-US"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endParaRPr>
              </a:p>
            </p:txBody>
          </p:sp>
          <p:sp>
            <p:nvSpPr>
              <p:cNvPr id="68" name="任意形状 67"/>
              <p:cNvSpPr/>
              <p:nvPr/>
            </p:nvSpPr>
            <p:spPr>
              <a:xfrm>
                <a:off x="12155257" y="6173951"/>
                <a:ext cx="3746768" cy="697978"/>
              </a:xfrm>
              <a:custGeom>
                <a:avLst/>
                <a:gdLst>
                  <a:gd name="connsiteX0" fmla="*/ 583659 w 3715966"/>
                  <a:gd name="connsiteY0" fmla="*/ 369651 h 3754876"/>
                  <a:gd name="connsiteX1" fmla="*/ 1828800 w 3715966"/>
                  <a:gd name="connsiteY1" fmla="*/ 0 h 3754876"/>
                  <a:gd name="connsiteX2" fmla="*/ 2295727 w 3715966"/>
                  <a:gd name="connsiteY2" fmla="*/ 1050587 h 3754876"/>
                  <a:gd name="connsiteX3" fmla="*/ 3560323 w 3715966"/>
                  <a:gd name="connsiteY3" fmla="*/ 642025 h 3754876"/>
                  <a:gd name="connsiteX4" fmla="*/ 3715966 w 3715966"/>
                  <a:gd name="connsiteY4" fmla="*/ 3326859 h 3754876"/>
                  <a:gd name="connsiteX5" fmla="*/ 3540868 w 3715966"/>
                  <a:gd name="connsiteY5" fmla="*/ 3754876 h 3754876"/>
                  <a:gd name="connsiteX6" fmla="*/ 3132306 w 3715966"/>
                  <a:gd name="connsiteY6" fmla="*/ 2548646 h 3754876"/>
                  <a:gd name="connsiteX7" fmla="*/ 1945532 w 3715966"/>
                  <a:gd name="connsiteY7" fmla="*/ 2957208 h 3754876"/>
                  <a:gd name="connsiteX8" fmla="*/ 1809344 w 3715966"/>
                  <a:gd name="connsiteY8" fmla="*/ 2918297 h 3754876"/>
                  <a:gd name="connsiteX9" fmla="*/ 1517515 w 3715966"/>
                  <a:gd name="connsiteY9" fmla="*/ 2782110 h 3754876"/>
                  <a:gd name="connsiteX10" fmla="*/ 1070042 w 3715966"/>
                  <a:gd name="connsiteY10" fmla="*/ 3677055 h 3754876"/>
                  <a:gd name="connsiteX11" fmla="*/ 194553 w 3715966"/>
                  <a:gd name="connsiteY11" fmla="*/ 3326859 h 3754876"/>
                  <a:gd name="connsiteX12" fmla="*/ 97276 w 3715966"/>
                  <a:gd name="connsiteY12" fmla="*/ 3132306 h 3754876"/>
                  <a:gd name="connsiteX13" fmla="*/ 0 w 3715966"/>
                  <a:gd name="connsiteY13" fmla="*/ 2898842 h 3754876"/>
                  <a:gd name="connsiteX14" fmla="*/ 739302 w 3715966"/>
                  <a:gd name="connsiteY14" fmla="*/ 2665378 h 3754876"/>
                  <a:gd name="connsiteX15" fmla="*/ 544749 w 3715966"/>
                  <a:gd name="connsiteY15" fmla="*/ 2042808 h 3754876"/>
                  <a:gd name="connsiteX16" fmla="*/ 1147864 w 3715966"/>
                  <a:gd name="connsiteY16" fmla="*/ 1906621 h 3754876"/>
                  <a:gd name="connsiteX17" fmla="*/ 1089498 w 3715966"/>
                  <a:gd name="connsiteY17" fmla="*/ 1556425 h 3754876"/>
                  <a:gd name="connsiteX18" fmla="*/ 583659 w 3715966"/>
                  <a:gd name="connsiteY18" fmla="*/ 369651 h 3754876"/>
                  <a:gd name="connsiteX0-1" fmla="*/ 583659 w 3715966"/>
                  <a:gd name="connsiteY0-2" fmla="*/ 369651 h 3754876"/>
                  <a:gd name="connsiteX1-3" fmla="*/ 1828800 w 3715966"/>
                  <a:gd name="connsiteY1-4" fmla="*/ 0 h 3754876"/>
                  <a:gd name="connsiteX2-5" fmla="*/ 2295727 w 3715966"/>
                  <a:gd name="connsiteY2-6" fmla="*/ 1050587 h 3754876"/>
                  <a:gd name="connsiteX3-7" fmla="*/ 3560323 w 3715966"/>
                  <a:gd name="connsiteY3-8" fmla="*/ 642025 h 3754876"/>
                  <a:gd name="connsiteX4-9" fmla="*/ 3715966 w 3715966"/>
                  <a:gd name="connsiteY4-10" fmla="*/ 3326859 h 3754876"/>
                  <a:gd name="connsiteX5-11" fmla="*/ 3540868 w 3715966"/>
                  <a:gd name="connsiteY5-12" fmla="*/ 3754876 h 3754876"/>
                  <a:gd name="connsiteX6-13" fmla="*/ 3132306 w 3715966"/>
                  <a:gd name="connsiteY6-14" fmla="*/ 2548646 h 3754876"/>
                  <a:gd name="connsiteX7-15" fmla="*/ 1945532 w 3715966"/>
                  <a:gd name="connsiteY7-16" fmla="*/ 2957208 h 3754876"/>
                  <a:gd name="connsiteX8-17" fmla="*/ 1809344 w 3715966"/>
                  <a:gd name="connsiteY8-18" fmla="*/ 2918297 h 3754876"/>
                  <a:gd name="connsiteX9-19" fmla="*/ 1517515 w 3715966"/>
                  <a:gd name="connsiteY9-20" fmla="*/ 2782110 h 3754876"/>
                  <a:gd name="connsiteX10-21" fmla="*/ 1070042 w 3715966"/>
                  <a:gd name="connsiteY10-22" fmla="*/ 3677055 h 3754876"/>
                  <a:gd name="connsiteX11-23" fmla="*/ 233463 w 3715966"/>
                  <a:gd name="connsiteY11-24" fmla="*/ 3287948 h 3754876"/>
                  <a:gd name="connsiteX12-25" fmla="*/ 97276 w 3715966"/>
                  <a:gd name="connsiteY12-26" fmla="*/ 3132306 h 3754876"/>
                  <a:gd name="connsiteX13-27" fmla="*/ 0 w 3715966"/>
                  <a:gd name="connsiteY13-28" fmla="*/ 2898842 h 3754876"/>
                  <a:gd name="connsiteX14-29" fmla="*/ 739302 w 3715966"/>
                  <a:gd name="connsiteY14-30" fmla="*/ 2665378 h 3754876"/>
                  <a:gd name="connsiteX15-31" fmla="*/ 544749 w 3715966"/>
                  <a:gd name="connsiteY15-32" fmla="*/ 2042808 h 3754876"/>
                  <a:gd name="connsiteX16-33" fmla="*/ 1147864 w 3715966"/>
                  <a:gd name="connsiteY16-34" fmla="*/ 1906621 h 3754876"/>
                  <a:gd name="connsiteX17-35" fmla="*/ 1089498 w 3715966"/>
                  <a:gd name="connsiteY17-36" fmla="*/ 1556425 h 3754876"/>
                  <a:gd name="connsiteX18-37" fmla="*/ 583659 w 3715966"/>
                  <a:gd name="connsiteY18-38" fmla="*/ 369651 h 37548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3715966" h="3754876">
                    <a:moveTo>
                      <a:pt x="583659" y="369651"/>
                    </a:moveTo>
                    <a:lnTo>
                      <a:pt x="1828800" y="0"/>
                    </a:lnTo>
                    <a:lnTo>
                      <a:pt x="2295727" y="1050587"/>
                    </a:lnTo>
                    <a:lnTo>
                      <a:pt x="3560323" y="642025"/>
                    </a:lnTo>
                    <a:lnTo>
                      <a:pt x="3715966" y="3326859"/>
                    </a:lnTo>
                    <a:lnTo>
                      <a:pt x="3540868" y="3754876"/>
                    </a:lnTo>
                    <a:lnTo>
                      <a:pt x="3132306" y="2548646"/>
                    </a:lnTo>
                    <a:lnTo>
                      <a:pt x="1945532" y="2957208"/>
                    </a:lnTo>
                    <a:lnTo>
                      <a:pt x="1809344" y="2918297"/>
                    </a:lnTo>
                    <a:lnTo>
                      <a:pt x="1517515" y="2782110"/>
                    </a:lnTo>
                    <a:lnTo>
                      <a:pt x="1070042" y="3677055"/>
                    </a:lnTo>
                    <a:lnTo>
                      <a:pt x="233463" y="3287948"/>
                    </a:lnTo>
                    <a:lnTo>
                      <a:pt x="97276" y="3132306"/>
                    </a:lnTo>
                    <a:lnTo>
                      <a:pt x="0" y="2898842"/>
                    </a:lnTo>
                    <a:lnTo>
                      <a:pt x="739302" y="2665378"/>
                    </a:lnTo>
                    <a:lnTo>
                      <a:pt x="544749" y="2042808"/>
                    </a:lnTo>
                    <a:lnTo>
                      <a:pt x="1147864" y="1906621"/>
                    </a:lnTo>
                    <a:lnTo>
                      <a:pt x="1089498" y="1556425"/>
                    </a:lnTo>
                    <a:lnTo>
                      <a:pt x="583659" y="369651"/>
                    </a:lnTo>
                    <a:close/>
                  </a:path>
                </a:pathLst>
              </a:cu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27657" tIns="27657" rIns="27657" bIns="27657" numCol="1" spcCol="38100" rtlCol="0" anchor="ctr">
                <a:spAutoFit/>
              </a:bodyPr>
              <a:lstStyle/>
              <a:p>
                <a:pPr defTabSz="293370" hangingPunct="0"/>
                <a:endParaRPr lang="zh-CN" altLang="en-US" sz="900">
                  <a:solidFill>
                    <a:srgbClr val="000000"/>
                  </a:solidFill>
                  <a:latin typeface="+mj-lt"/>
                  <a:ea typeface="+mj-ea"/>
                  <a:cs typeface="+mj-cs"/>
                  <a:sym typeface="Calibri" panose="020F0502020204030204"/>
                </a:endParaRPr>
              </a:p>
            </p:txBody>
          </p:sp>
          <p:sp>
            <p:nvSpPr>
              <p:cNvPr id="69" name="矩形 68"/>
              <p:cNvSpPr/>
              <p:nvPr/>
            </p:nvSpPr>
            <p:spPr>
              <a:xfrm>
                <a:off x="13276524" y="6059562"/>
                <a:ext cx="2438399" cy="974305"/>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657" tIns="27657" rIns="27657" bIns="27657" numCol="1" spcCol="38100" rtlCol="0" anchor="ctr">
                <a:spAutoFit/>
              </a:bodyPr>
              <a:lstStyle/>
              <a:p>
                <a:pPr algn="ctr" defTabSz="293370" hangingPunct="0"/>
                <a:r>
                  <a:rPr lang="en-US" altLang="zh-CN"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rPr>
                  <a:t>10029</a:t>
                </a:r>
                <a:r>
                  <a:rPr lang="zh-CN" altLang="en-US"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rPr>
                  <a:t>网格</a:t>
                </a:r>
                <a:endParaRPr lang="en-US" altLang="zh-CN"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endParaRPr>
              </a:p>
              <a:p>
                <a:pPr algn="ctr" defTabSz="293370" hangingPunct="0"/>
                <a:r>
                  <a:rPr lang="zh-CN" altLang="en-US"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rPr>
                  <a:t>第五责任区</a:t>
                </a:r>
                <a:endParaRPr lang="zh-CN" altLang="en-US"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endParaRPr>
              </a:p>
            </p:txBody>
          </p:sp>
          <p:sp>
            <p:nvSpPr>
              <p:cNvPr id="70" name="任意形状 69"/>
              <p:cNvSpPr/>
              <p:nvPr/>
            </p:nvSpPr>
            <p:spPr>
              <a:xfrm>
                <a:off x="8610598" y="9196456"/>
                <a:ext cx="7101470" cy="697978"/>
              </a:xfrm>
              <a:custGeom>
                <a:avLst/>
                <a:gdLst>
                  <a:gd name="connsiteX0" fmla="*/ 0 w 7101468"/>
                  <a:gd name="connsiteY0" fmla="*/ 1457712 h 6512312"/>
                  <a:gd name="connsiteX1" fmla="*/ 2997200 w 7101468"/>
                  <a:gd name="connsiteY1" fmla="*/ 543312 h 6512312"/>
                  <a:gd name="connsiteX2" fmla="*/ 2997200 w 7101468"/>
                  <a:gd name="connsiteY2" fmla="*/ 543312 h 6512312"/>
                  <a:gd name="connsiteX3" fmla="*/ 3945673 w 7101468"/>
                  <a:gd name="connsiteY3" fmla="*/ 245327 h 6512312"/>
                  <a:gd name="connsiteX4" fmla="*/ 4168698 w 7101468"/>
                  <a:gd name="connsiteY4" fmla="*/ 156117 h 6512312"/>
                  <a:gd name="connsiteX5" fmla="*/ 4681654 w 7101468"/>
                  <a:gd name="connsiteY5" fmla="*/ 0 h 6512312"/>
                  <a:gd name="connsiteX6" fmla="*/ 4759712 w 7101468"/>
                  <a:gd name="connsiteY6" fmla="*/ 234175 h 6512312"/>
                  <a:gd name="connsiteX7" fmla="*/ 4101790 w 7101468"/>
                  <a:gd name="connsiteY7" fmla="*/ 434897 h 6512312"/>
                  <a:gd name="connsiteX8" fmla="*/ 4302512 w 7101468"/>
                  <a:gd name="connsiteY8" fmla="*/ 1025912 h 6512312"/>
                  <a:gd name="connsiteX9" fmla="*/ 3823010 w 7101468"/>
                  <a:gd name="connsiteY9" fmla="*/ 1137424 h 6512312"/>
                  <a:gd name="connsiteX10" fmla="*/ 3544229 w 7101468"/>
                  <a:gd name="connsiteY10" fmla="*/ 1304692 h 6512312"/>
                  <a:gd name="connsiteX11" fmla="*/ 3666893 w 7101468"/>
                  <a:gd name="connsiteY11" fmla="*/ 1527717 h 6512312"/>
                  <a:gd name="connsiteX12" fmla="*/ 3834161 w 7101468"/>
                  <a:gd name="connsiteY12" fmla="*/ 1683834 h 6512312"/>
                  <a:gd name="connsiteX13" fmla="*/ 4659351 w 7101468"/>
                  <a:gd name="connsiteY13" fmla="*/ 2051824 h 6512312"/>
                  <a:gd name="connsiteX14" fmla="*/ 5105400 w 7101468"/>
                  <a:gd name="connsiteY14" fmla="*/ 1137424 h 6512312"/>
                  <a:gd name="connsiteX15" fmla="*/ 5417634 w 7101468"/>
                  <a:gd name="connsiteY15" fmla="*/ 1326995 h 6512312"/>
                  <a:gd name="connsiteX16" fmla="*/ 5417634 w 7101468"/>
                  <a:gd name="connsiteY16" fmla="*/ 1326995 h 6512312"/>
                  <a:gd name="connsiteX17" fmla="*/ 6688873 w 7101468"/>
                  <a:gd name="connsiteY17" fmla="*/ 936702 h 6512312"/>
                  <a:gd name="connsiteX18" fmla="*/ 7101468 w 7101468"/>
                  <a:gd name="connsiteY18" fmla="*/ 2129883 h 6512312"/>
                  <a:gd name="connsiteX19" fmla="*/ 6465849 w 7101468"/>
                  <a:gd name="connsiteY19" fmla="*/ 2375210 h 6512312"/>
                  <a:gd name="connsiteX20" fmla="*/ 5484541 w 7101468"/>
                  <a:gd name="connsiteY20" fmla="*/ 2620536 h 6512312"/>
                  <a:gd name="connsiteX21" fmla="*/ 5263055 w 7101468"/>
                  <a:gd name="connsiteY21" fmla="*/ 5660974 h 6512312"/>
                  <a:gd name="connsiteX22" fmla="*/ 4979276 w 7101468"/>
                  <a:gd name="connsiteY22" fmla="*/ 6354657 h 6512312"/>
                  <a:gd name="connsiteX23" fmla="*/ 4727028 w 7101468"/>
                  <a:gd name="connsiteY23" fmla="*/ 6512312 h 6512312"/>
                  <a:gd name="connsiteX24" fmla="*/ 4348655 w 7101468"/>
                  <a:gd name="connsiteY24" fmla="*/ 6197002 h 6512312"/>
                  <a:gd name="connsiteX25" fmla="*/ 4127938 w 7101468"/>
                  <a:gd name="connsiteY25" fmla="*/ 6323126 h 6512312"/>
                  <a:gd name="connsiteX26" fmla="*/ 3749566 w 7101468"/>
                  <a:gd name="connsiteY26" fmla="*/ 6260064 h 6512312"/>
                  <a:gd name="connsiteX27" fmla="*/ 3591910 w 7101468"/>
                  <a:gd name="connsiteY27" fmla="*/ 6007815 h 6512312"/>
                  <a:gd name="connsiteX28" fmla="*/ 2772103 w 7101468"/>
                  <a:gd name="connsiteY28" fmla="*/ 5724036 h 6512312"/>
                  <a:gd name="connsiteX29" fmla="*/ 1447800 w 7101468"/>
                  <a:gd name="connsiteY29" fmla="*/ 4998822 h 6512312"/>
                  <a:gd name="connsiteX30" fmla="*/ 894907 w 7101468"/>
                  <a:gd name="connsiteY30" fmla="*/ 4555921 h 6512312"/>
                  <a:gd name="connsiteX31" fmla="*/ 660991 w 7101468"/>
                  <a:gd name="connsiteY31" fmla="*/ 4109354 h 6512312"/>
                  <a:gd name="connsiteX32" fmla="*/ 427074 w 7101468"/>
                  <a:gd name="connsiteY32" fmla="*/ 3875438 h 6512312"/>
                  <a:gd name="connsiteX33" fmla="*/ 0 w 7101468"/>
                  <a:gd name="connsiteY33" fmla="*/ 1457712 h 651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101468" h="6512312">
                    <a:moveTo>
                      <a:pt x="0" y="1457712"/>
                    </a:moveTo>
                    <a:lnTo>
                      <a:pt x="2997200" y="543312"/>
                    </a:lnTo>
                    <a:lnTo>
                      <a:pt x="2997200" y="543312"/>
                    </a:lnTo>
                    <a:lnTo>
                      <a:pt x="3945673" y="245327"/>
                    </a:lnTo>
                    <a:lnTo>
                      <a:pt x="4168698" y="156117"/>
                    </a:lnTo>
                    <a:lnTo>
                      <a:pt x="4681654" y="0"/>
                    </a:lnTo>
                    <a:lnTo>
                      <a:pt x="4759712" y="234175"/>
                    </a:lnTo>
                    <a:lnTo>
                      <a:pt x="4101790" y="434897"/>
                    </a:lnTo>
                    <a:lnTo>
                      <a:pt x="4302512" y="1025912"/>
                    </a:lnTo>
                    <a:lnTo>
                      <a:pt x="3823010" y="1137424"/>
                    </a:lnTo>
                    <a:lnTo>
                      <a:pt x="3544229" y="1304692"/>
                    </a:lnTo>
                    <a:lnTo>
                      <a:pt x="3666893" y="1527717"/>
                    </a:lnTo>
                    <a:lnTo>
                      <a:pt x="3834161" y="1683834"/>
                    </a:lnTo>
                    <a:lnTo>
                      <a:pt x="4659351" y="2051824"/>
                    </a:lnTo>
                    <a:lnTo>
                      <a:pt x="5105400" y="1137424"/>
                    </a:lnTo>
                    <a:lnTo>
                      <a:pt x="5417634" y="1326995"/>
                    </a:lnTo>
                    <a:lnTo>
                      <a:pt x="5417634" y="1326995"/>
                    </a:lnTo>
                    <a:lnTo>
                      <a:pt x="6688873" y="936702"/>
                    </a:lnTo>
                    <a:lnTo>
                      <a:pt x="7101468" y="2129883"/>
                    </a:lnTo>
                    <a:lnTo>
                      <a:pt x="6465849" y="2375210"/>
                    </a:lnTo>
                    <a:lnTo>
                      <a:pt x="5484541" y="2620536"/>
                    </a:lnTo>
                    <a:lnTo>
                      <a:pt x="5263055" y="5660974"/>
                    </a:lnTo>
                    <a:lnTo>
                      <a:pt x="4979276" y="6354657"/>
                    </a:lnTo>
                    <a:lnTo>
                      <a:pt x="4727028" y="6512312"/>
                    </a:lnTo>
                    <a:lnTo>
                      <a:pt x="4348655" y="6197002"/>
                    </a:lnTo>
                    <a:lnTo>
                      <a:pt x="4127938" y="6323126"/>
                    </a:lnTo>
                    <a:lnTo>
                      <a:pt x="3749566" y="6260064"/>
                    </a:lnTo>
                    <a:lnTo>
                      <a:pt x="3591910" y="6007815"/>
                    </a:lnTo>
                    <a:lnTo>
                      <a:pt x="2772103" y="5724036"/>
                    </a:lnTo>
                    <a:lnTo>
                      <a:pt x="1447800" y="4998822"/>
                    </a:lnTo>
                    <a:lnTo>
                      <a:pt x="894907" y="4555921"/>
                    </a:lnTo>
                    <a:lnTo>
                      <a:pt x="660991" y="4109354"/>
                    </a:lnTo>
                    <a:lnTo>
                      <a:pt x="427074" y="3875438"/>
                    </a:lnTo>
                    <a:lnTo>
                      <a:pt x="0" y="1457712"/>
                    </a:ln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27657" tIns="27657" rIns="27657" bIns="27657" numCol="1" spcCol="38100" rtlCol="0" anchor="ctr">
                <a:spAutoFit/>
              </a:bodyPr>
              <a:lstStyle/>
              <a:p>
                <a:pPr defTabSz="293370" hangingPunct="0"/>
                <a:endParaRPr lang="zh-CN" altLang="en-US" sz="900">
                  <a:solidFill>
                    <a:srgbClr val="000000"/>
                  </a:solidFill>
                  <a:latin typeface="+mj-lt"/>
                  <a:ea typeface="+mj-ea"/>
                  <a:cs typeface="+mj-cs"/>
                  <a:sym typeface="Calibri" panose="020F0502020204030204"/>
                </a:endParaRPr>
              </a:p>
            </p:txBody>
          </p:sp>
          <p:sp>
            <p:nvSpPr>
              <p:cNvPr id="71" name="矩形 70"/>
              <p:cNvSpPr/>
              <p:nvPr/>
            </p:nvSpPr>
            <p:spPr>
              <a:xfrm>
                <a:off x="10335418" y="8936132"/>
                <a:ext cx="2438399" cy="974305"/>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657" tIns="27657" rIns="27657" bIns="27657" numCol="1" spcCol="38100" rtlCol="0" anchor="ctr">
                <a:spAutoFit/>
              </a:bodyPr>
              <a:lstStyle/>
              <a:p>
                <a:pPr algn="ctr" defTabSz="293370" hangingPunct="0"/>
                <a:r>
                  <a:rPr lang="en-US" altLang="zh-CN"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rPr>
                  <a:t>10027</a:t>
                </a:r>
                <a:r>
                  <a:rPr lang="zh-CN" altLang="en-US"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rPr>
                  <a:t>网格</a:t>
                </a:r>
                <a:endParaRPr lang="en-US" altLang="zh-CN"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endParaRPr>
              </a:p>
              <a:p>
                <a:pPr algn="ctr" defTabSz="293370" hangingPunct="0"/>
                <a:r>
                  <a:rPr lang="zh-CN" altLang="en-US"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rPr>
                  <a:t>第三责任区</a:t>
                </a:r>
                <a:endParaRPr lang="zh-CN" altLang="en-US" sz="700" dirty="0">
                  <a:ln w="0"/>
                  <a:solidFill>
                    <a:schemeClr val="bg1"/>
                  </a:solidFill>
                  <a:effectLst>
                    <a:outerShdw blurRad="38100" dist="25400" dir="5400000" algn="ctr" rotWithShape="0">
                      <a:srgbClr val="6E747A">
                        <a:alpha val="43000"/>
                      </a:srgbClr>
                    </a:outerShdw>
                  </a:effectLst>
                  <a:latin typeface="PingFang SC Medium" panose="020B0400000000000000" charset="-122"/>
                  <a:ea typeface="PingFang SC Medium" panose="020B0400000000000000" charset="-122"/>
                  <a:sym typeface="Calibri" panose="020F0502020204030204"/>
                </a:endParaRPr>
              </a:p>
            </p:txBody>
          </p:sp>
        </p:grpSp>
      </p:grpSp>
      <p:sp>
        <p:nvSpPr>
          <p:cNvPr id="72" name="矩形 71"/>
          <p:cNvSpPr/>
          <p:nvPr/>
        </p:nvSpPr>
        <p:spPr>
          <a:xfrm>
            <a:off x="66077" y="5441887"/>
            <a:ext cx="6185063" cy="757130"/>
          </a:xfrm>
          <a:prstGeom prst="rect">
            <a:avLst/>
          </a:prstGeom>
        </p:spPr>
        <p:txBody>
          <a:bodyPr wrap="square">
            <a:spAutoFit/>
          </a:bodyPr>
          <a:lstStyle/>
          <a:p>
            <a:pPr lvl="1" algn="ctr">
              <a:lnSpc>
                <a:spcPct val="120000"/>
              </a:lnSpc>
              <a:buSzPct val="130000"/>
            </a:pPr>
            <a:r>
              <a:rPr lang="zh-CN" altLang="en-US" b="1" dirty="0">
                <a:solidFill>
                  <a:schemeClr val="accent1">
                    <a:lumMod val="75000"/>
                  </a:schemeClr>
                </a:solidFill>
                <a:latin typeface="微软雅黑" panose="020B0503020204020204" pitchFamily="34" charset="-122"/>
                <a:ea typeface="微软雅黑" panose="020B0503020204020204" pitchFamily="34" charset="-122"/>
              </a:rPr>
              <a:t>统一设立“城市运行综合管理工作站”</a:t>
            </a:r>
            <a:endParaRPr lang="en-US" altLang="zh-CN" b="1" dirty="0">
              <a:solidFill>
                <a:schemeClr val="accent1">
                  <a:lumMod val="75000"/>
                </a:schemeClr>
              </a:solidFill>
              <a:latin typeface="微软雅黑" panose="020B0503020204020204" pitchFamily="34" charset="-122"/>
              <a:ea typeface="微软雅黑" panose="020B0503020204020204" pitchFamily="34" charset="-122"/>
            </a:endParaRPr>
          </a:p>
          <a:p>
            <a:pPr lvl="1" algn="ctr">
              <a:lnSpc>
                <a:spcPct val="120000"/>
              </a:lnSpc>
              <a:buSzPct val="130000"/>
            </a:pPr>
            <a:r>
              <a:rPr lang="zh-CN" altLang="en-US" b="1" dirty="0">
                <a:solidFill>
                  <a:schemeClr val="accent1">
                    <a:lumMod val="75000"/>
                  </a:schemeClr>
                </a:solidFill>
                <a:latin typeface="微软雅黑" panose="020B0503020204020204" pitchFamily="34" charset="-122"/>
                <a:ea typeface="微软雅黑" panose="020B0503020204020204" pitchFamily="34" charset="-122"/>
              </a:rPr>
              <a:t>建立“</a:t>
            </a:r>
            <a:r>
              <a:rPr lang="en-US" altLang="zh-CN" b="1" dirty="0">
                <a:solidFill>
                  <a:schemeClr val="accent1">
                    <a:lumMod val="75000"/>
                  </a:schemeClr>
                </a:solidFill>
                <a:latin typeface="微软雅黑" panose="020B0503020204020204" pitchFamily="34" charset="-122"/>
                <a:ea typeface="微软雅黑" panose="020B0503020204020204" pitchFamily="34" charset="-122"/>
              </a:rPr>
              <a:t>1+5+X”</a:t>
            </a:r>
            <a:r>
              <a:rPr lang="zh-CN" altLang="en-US" b="1" dirty="0">
                <a:solidFill>
                  <a:schemeClr val="accent1">
                    <a:lumMod val="75000"/>
                  </a:schemeClr>
                </a:solidFill>
                <a:latin typeface="微软雅黑" panose="020B0503020204020204" pitchFamily="34" charset="-122"/>
                <a:ea typeface="微软雅黑" panose="020B0503020204020204" pitchFamily="34" charset="-122"/>
              </a:rPr>
              <a:t>的基础网格力量</a:t>
            </a:r>
          </a:p>
        </p:txBody>
      </p:sp>
      <p:sp>
        <p:nvSpPr>
          <p:cNvPr id="75" name="矩形 74"/>
          <p:cNvSpPr/>
          <p:nvPr/>
        </p:nvSpPr>
        <p:spPr>
          <a:xfrm>
            <a:off x="6524677" y="5439211"/>
            <a:ext cx="2646879" cy="461665"/>
          </a:xfrm>
          <a:prstGeom prst="rect">
            <a:avLst/>
          </a:prstGeom>
        </p:spPr>
        <p:txBody>
          <a:bodyPr wrap="none">
            <a:spAutoFit/>
          </a:bodyPr>
          <a:lstStyle/>
          <a:p>
            <a:pPr algn="ctr">
              <a:lnSpc>
                <a:spcPct val="150000"/>
              </a:lnSpc>
            </a:pPr>
            <a:r>
              <a:rPr lang="zh-CN" altLang="en-US" sz="1600" dirty="0">
                <a:latin typeface="微软雅黑" panose="020B0503020204020204" pitchFamily="34" charset="-122"/>
                <a:ea typeface="微软雅黑" panose="020B0503020204020204" pitchFamily="34" charset="-122"/>
              </a:rPr>
              <a:t>（街道各办公室工作人员）</a:t>
            </a:r>
            <a:endParaRPr lang="en-US" altLang="zh-CN"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298746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450">
        <p159:morph option="byObject"/>
      </p:transition>
    </mc:Choice>
    <mc:Fallback>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占位符 1"/>
          <p:cNvSpPr txBox="1"/>
          <p:nvPr/>
        </p:nvSpPr>
        <p:spPr>
          <a:xfrm>
            <a:off x="1181760" y="393455"/>
            <a:ext cx="3035910" cy="451644"/>
          </a:xfrm>
          <a:prstGeom prst="rect">
            <a:avLst/>
          </a:prstGeom>
          <a:ln w="12700">
            <a:miter lim="400000"/>
          </a:ln>
        </p:spPr>
        <p:txBody>
          <a:bodyPr lIns="27657" tIns="27657" rIns="27657" bIns="27657">
            <a:noAutofit/>
          </a:bodyPr>
          <a:lstStyle>
            <a:lvl1pPr marL="447675" marR="0" indent="-447675"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1pPr>
            <a:lvl2pPr marL="1233170" marR="0" indent="-520065"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2pPr>
            <a:lvl3pPr marL="2046605" marR="0" indent="-62103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3pPr>
            <a:lvl4pPr marL="2825750"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4pPr>
            <a:lvl5pPr marL="3538855"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5pPr>
            <a:lvl6pPr marL="4251325"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mj-lt"/>
                <a:ea typeface="+mj-ea"/>
                <a:cs typeface="+mj-cs"/>
                <a:sym typeface="Calibri" panose="020F0502020204030204"/>
              </a:defRPr>
            </a:lvl6pPr>
            <a:lvl7pPr marL="4964430"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mj-lt"/>
                <a:ea typeface="+mj-ea"/>
                <a:cs typeface="+mj-cs"/>
                <a:sym typeface="Calibri" panose="020F0502020204030204"/>
              </a:defRPr>
            </a:lvl7pPr>
            <a:lvl8pPr marL="5676900"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mj-lt"/>
                <a:ea typeface="+mj-ea"/>
                <a:cs typeface="+mj-cs"/>
                <a:sym typeface="Calibri" panose="020F0502020204030204"/>
              </a:defRPr>
            </a:lvl8pPr>
            <a:lvl9pPr marL="6390005"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mj-lt"/>
                <a:ea typeface="+mj-ea"/>
                <a:cs typeface="+mj-cs"/>
                <a:sym typeface="Calibri" panose="020F0502020204030204"/>
              </a:defRPr>
            </a:lvl9pPr>
          </a:lstStyle>
          <a:p>
            <a:pPr marL="0" indent="0" defTabSz="293370">
              <a:lnSpc>
                <a:spcPct val="100000"/>
              </a:lnSpc>
              <a:spcBef>
                <a:spcPts val="0"/>
              </a:spcBef>
              <a:buSzTx/>
              <a:buNone/>
            </a:pPr>
            <a:r>
              <a:rPr lang="zh-CN" altLang="en-US" sz="2700" dirty="0">
                <a:solidFill>
                  <a:schemeClr val="accent1">
                    <a:lumMod val="75000"/>
                  </a:schemeClr>
                </a:solidFill>
                <a:latin typeface="微软雅黑" panose="020B0503020204020204" pitchFamily="34" charset="-122"/>
                <a:ea typeface="思源黑体 CN Heavy" panose="020B0A00000000000000" pitchFamily="34" charset="-122"/>
              </a:rPr>
              <a:t>多格合一核心内容</a:t>
            </a:r>
          </a:p>
        </p:txBody>
      </p:sp>
      <p:sp>
        <p:nvSpPr>
          <p:cNvPr id="10" name="矩形 9"/>
          <p:cNvSpPr/>
          <p:nvPr/>
        </p:nvSpPr>
        <p:spPr>
          <a:xfrm>
            <a:off x="4217670" y="406773"/>
            <a:ext cx="7787515" cy="795411"/>
          </a:xfrm>
          <a:prstGeom prst="rect">
            <a:avLst/>
          </a:prstGeom>
          <a:ln w="12700">
            <a:miter lim="400000"/>
          </a:ln>
        </p:spPr>
        <p:txBody>
          <a:bodyPr wrap="square" lIns="35719" tIns="35719" rIns="35719" bIns="35719" anchor="ctr">
            <a:spAutoFit/>
          </a:bodyPr>
          <a:lstStyle/>
          <a:p>
            <a:r>
              <a:rPr lang="zh-CN" altLang="en-US" sz="2700" dirty="0">
                <a:solidFill>
                  <a:srgbClr val="5E5E5E"/>
                </a:solidFill>
                <a:latin typeface="微软雅黑" panose="020B0503020204020204" pitchFamily="34" charset="-122"/>
                <a:ea typeface="微软雅黑" panose="020B0503020204020204" pitchFamily="34" charset="-122"/>
              </a:rPr>
              <a:t>多源案件</a:t>
            </a:r>
            <a:r>
              <a:rPr lang="zh-CN" altLang="zh-CN" sz="2700" dirty="0">
                <a:solidFill>
                  <a:srgbClr val="5E5E5E"/>
                </a:solidFill>
                <a:latin typeface="微软雅黑" panose="020B0503020204020204" pitchFamily="34" charset="-122"/>
                <a:ea typeface="微软雅黑" panose="020B0503020204020204" pitchFamily="34" charset="-122"/>
              </a:rPr>
              <a:t>合一：不同发现</a:t>
            </a:r>
            <a:r>
              <a:rPr lang="zh-CN" altLang="en-US" sz="2700" dirty="0">
                <a:solidFill>
                  <a:srgbClr val="5E5E5E"/>
                </a:solidFill>
                <a:latin typeface="微软雅黑" panose="020B0503020204020204" pitchFamily="34" charset="-122"/>
                <a:ea typeface="微软雅黑" panose="020B0503020204020204" pitchFamily="34" charset="-122"/>
              </a:rPr>
              <a:t>来源</a:t>
            </a:r>
            <a:r>
              <a:rPr lang="zh-CN" altLang="zh-CN" sz="2700" dirty="0">
                <a:solidFill>
                  <a:srgbClr val="5E5E5E"/>
                </a:solidFill>
                <a:latin typeface="微软雅黑" panose="020B0503020204020204" pitchFamily="34" charset="-122"/>
                <a:ea typeface="微软雅黑" panose="020B0503020204020204" pitchFamily="34" charset="-122"/>
              </a:rPr>
              <a:t>的案件纳入平台</a:t>
            </a:r>
            <a:endParaRPr lang="en-US" altLang="zh-CN" sz="2700" dirty="0">
              <a:solidFill>
                <a:srgbClr val="5E5E5E"/>
              </a:solidFill>
              <a:latin typeface="微软雅黑" panose="020B0503020204020204" pitchFamily="34" charset="-122"/>
              <a:ea typeface="微软雅黑" panose="020B0503020204020204" pitchFamily="34" charset="-122"/>
            </a:endParaRPr>
          </a:p>
          <a:p>
            <a:r>
              <a:rPr lang="zh-CN" altLang="zh-CN" sz="2000" dirty="0">
                <a:solidFill>
                  <a:srgbClr val="5E5E5E"/>
                </a:solidFill>
                <a:latin typeface="微软雅黑" panose="020B0503020204020204" pitchFamily="34" charset="-122"/>
                <a:ea typeface="微软雅黑" panose="020B0503020204020204" pitchFamily="34" charset="-122"/>
              </a:rPr>
              <a:t>（网格系统、</a:t>
            </a:r>
            <a:r>
              <a:rPr lang="en-AU" altLang="zh-CN" sz="2000" dirty="0">
                <a:solidFill>
                  <a:srgbClr val="5E5E5E"/>
                </a:solidFill>
                <a:latin typeface="微软雅黑" panose="020B0503020204020204" pitchFamily="34" charset="-122"/>
                <a:ea typeface="微软雅黑" panose="020B0503020204020204" pitchFamily="34" charset="-122"/>
              </a:rPr>
              <a:t>12345</a:t>
            </a:r>
            <a:r>
              <a:rPr lang="zh-CN" altLang="zh-CN" sz="2000" dirty="0">
                <a:solidFill>
                  <a:srgbClr val="5E5E5E"/>
                </a:solidFill>
                <a:latin typeface="微软雅黑" panose="020B0503020204020204" pitchFamily="34" charset="-122"/>
                <a:ea typeface="微软雅黑" panose="020B0503020204020204" pitchFamily="34" charset="-122"/>
              </a:rPr>
              <a:t>系统、物业平台等等集成） </a:t>
            </a:r>
            <a:endParaRPr lang="zh-CN" altLang="en-US" sz="2700" dirty="0">
              <a:solidFill>
                <a:srgbClr val="5E5E5E"/>
              </a:solidFill>
              <a:latin typeface="微软雅黑" panose="020B0503020204020204" pitchFamily="34" charset="-122"/>
              <a:ea typeface="微软雅黑" panose="020B0503020204020204" pitchFamily="34" charset="-122"/>
            </a:endParaRPr>
          </a:p>
        </p:txBody>
      </p:sp>
      <p:sp>
        <p:nvSpPr>
          <p:cNvPr id="90" name="文本占位符 1"/>
          <p:cNvSpPr txBox="1"/>
          <p:nvPr/>
        </p:nvSpPr>
        <p:spPr>
          <a:xfrm>
            <a:off x="524688" y="411725"/>
            <a:ext cx="495546" cy="488184"/>
          </a:xfrm>
          <a:prstGeom prst="rect">
            <a:avLst/>
          </a:prstGeom>
          <a:ln w="12700">
            <a:miter lim="400000"/>
          </a:ln>
        </p:spPr>
        <p:txBody>
          <a:bodyPr lIns="27657" tIns="27657" rIns="27657" bIns="27657">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buFont typeface="Arial" panose="020B0604020202020204"/>
              <a:defRPr sz="4800">
                <a:solidFill>
                  <a:schemeClr val="accent1">
                    <a:lumMod val="75000"/>
                  </a:schemeClr>
                </a:solidFill>
                <a:latin typeface="PingFang SC" panose="020B0400000000000000" pitchFamily="34" charset="-122"/>
                <a:ea typeface="思源黑体 CN Heavy" panose="020B0A00000000000000" pitchFamily="34" charset="-122"/>
              </a:defRPr>
            </a:lvl1pPr>
            <a:lvl2pPr marL="1233170" indent="-520065" defTabSz="1830705">
              <a:lnSpc>
                <a:spcPct val="90000"/>
              </a:lnSpc>
              <a:spcBef>
                <a:spcPts val="1900"/>
              </a:spcBef>
              <a:buSzPct val="100000"/>
              <a:buFont typeface="Arial" panose="020B0604020202020204"/>
              <a:buChar char="•"/>
              <a:defRPr sz="5400">
                <a:latin typeface="PingFang SC" panose="020B0400000000000000" pitchFamily="34" charset="-122"/>
                <a:ea typeface="PingFang SC" panose="020B0400000000000000" pitchFamily="34" charset="-122"/>
              </a:defRPr>
            </a:lvl2pPr>
            <a:lvl3pPr marL="2046605" indent="-621030" defTabSz="1830705">
              <a:lnSpc>
                <a:spcPct val="90000"/>
              </a:lnSpc>
              <a:spcBef>
                <a:spcPts val="1900"/>
              </a:spcBef>
              <a:buSzPct val="100000"/>
              <a:buFont typeface="Arial" panose="020B0604020202020204"/>
              <a:buChar char="•"/>
              <a:defRPr sz="5400">
                <a:latin typeface="PingFang SC" panose="020B0400000000000000" pitchFamily="34" charset="-122"/>
                <a:ea typeface="PingFang SC" panose="020B0400000000000000" pitchFamily="34" charset="-122"/>
              </a:defRPr>
            </a:lvl3pPr>
            <a:lvl4pPr marL="2825750" indent="-687070" defTabSz="1830705">
              <a:lnSpc>
                <a:spcPct val="90000"/>
              </a:lnSpc>
              <a:spcBef>
                <a:spcPts val="1900"/>
              </a:spcBef>
              <a:buSzPct val="100000"/>
              <a:buFont typeface="Arial" panose="020B0604020202020204"/>
              <a:buChar char="•"/>
              <a:defRPr sz="5400">
                <a:latin typeface="PingFang SC" panose="020B0400000000000000" pitchFamily="34" charset="-122"/>
                <a:ea typeface="PingFang SC" panose="020B0400000000000000" pitchFamily="34" charset="-122"/>
              </a:defRPr>
            </a:lvl4pPr>
            <a:lvl5pPr marL="3538855" indent="-687070" defTabSz="1830705">
              <a:lnSpc>
                <a:spcPct val="90000"/>
              </a:lnSpc>
              <a:spcBef>
                <a:spcPts val="1900"/>
              </a:spcBef>
              <a:buSzPct val="100000"/>
              <a:buFont typeface="Arial" panose="020B0604020202020204"/>
              <a:buChar char="•"/>
              <a:defRPr sz="5400">
                <a:latin typeface="PingFang SC" panose="020B0400000000000000" pitchFamily="34" charset="-122"/>
                <a:ea typeface="PingFang SC" panose="020B0400000000000000" pitchFamily="34" charset="-122"/>
              </a:defRPr>
            </a:lvl5pPr>
            <a:lvl6pPr marL="4251325" indent="-687070" defTabSz="1830705">
              <a:lnSpc>
                <a:spcPct val="90000"/>
              </a:lnSpc>
              <a:spcBef>
                <a:spcPts val="1900"/>
              </a:spcBef>
              <a:buSzPct val="100000"/>
              <a:buFont typeface="Arial" panose="020B0604020202020204"/>
              <a:buChar char="•"/>
              <a:defRPr sz="5400"/>
            </a:lvl6pPr>
            <a:lvl7pPr marL="4964430" indent="-687070" defTabSz="1830705">
              <a:lnSpc>
                <a:spcPct val="90000"/>
              </a:lnSpc>
              <a:spcBef>
                <a:spcPts val="1900"/>
              </a:spcBef>
              <a:buSzPct val="100000"/>
              <a:buFont typeface="Arial" panose="020B0604020202020204"/>
              <a:buChar char="•"/>
              <a:defRPr sz="5400"/>
            </a:lvl7pPr>
            <a:lvl8pPr marL="5676900" indent="-687070" defTabSz="1830705">
              <a:lnSpc>
                <a:spcPct val="90000"/>
              </a:lnSpc>
              <a:spcBef>
                <a:spcPts val="1900"/>
              </a:spcBef>
              <a:buSzPct val="100000"/>
              <a:buFont typeface="Arial" panose="020B0604020202020204"/>
              <a:buChar char="•"/>
              <a:defRPr sz="5400"/>
            </a:lvl8pPr>
            <a:lvl9pPr marL="6390005" indent="-687070" defTabSz="1830705">
              <a:lnSpc>
                <a:spcPct val="90000"/>
              </a:lnSpc>
              <a:spcBef>
                <a:spcPts val="1900"/>
              </a:spcBef>
              <a:buSzPct val="100000"/>
              <a:buFont typeface="Arial" panose="020B0604020202020204"/>
              <a:buChar char="•"/>
              <a:defRPr sz="5400"/>
            </a:lvl9pPr>
          </a:lstStyle>
          <a:p>
            <a:r>
              <a:rPr lang="en-US" altLang="zh-CN" sz="2400" dirty="0">
                <a:latin typeface="微软雅黑" panose="020B0503020204020204" pitchFamily="34" charset="-122"/>
              </a:rPr>
              <a:t>02</a:t>
            </a:r>
            <a:endParaRPr lang="zh-CN" altLang="en-US" sz="2400" dirty="0">
              <a:latin typeface="微软雅黑" panose="020B0503020204020204" pitchFamily="34" charset="-122"/>
            </a:endParaRPr>
          </a:p>
        </p:txBody>
      </p:sp>
      <p:sp>
        <p:nvSpPr>
          <p:cNvPr id="129" name="文本框 128"/>
          <p:cNvSpPr txBox="1"/>
          <p:nvPr/>
        </p:nvSpPr>
        <p:spPr>
          <a:xfrm>
            <a:off x="6338434" y="4479816"/>
            <a:ext cx="1341275" cy="1421928"/>
          </a:xfrm>
          <a:prstGeom prst="rect">
            <a:avLst/>
          </a:prstGeom>
        </p:spPr>
        <p:txBody>
          <a:bodyPr wrap="square">
            <a:spAutoFit/>
          </a:bodyPr>
          <a:lstStyle/>
          <a:p>
            <a:pPr lvl="1" algn="ctr">
              <a:lnSpc>
                <a:spcPct val="120000"/>
              </a:lnSpc>
              <a:buSzPct val="130000"/>
            </a:pPr>
            <a:r>
              <a:rPr lang="zh-CN" altLang="zh-CN" b="1" dirty="0">
                <a:solidFill>
                  <a:schemeClr val="accent1">
                    <a:lumMod val="75000"/>
                  </a:schemeClr>
                </a:solidFill>
                <a:latin typeface="微软雅黑" panose="020B0503020204020204" pitchFamily="34" charset="-122"/>
                <a:ea typeface="微软雅黑" panose="020B0503020204020204" pitchFamily="34" charset="-122"/>
              </a:rPr>
              <a:t>入口多源</a:t>
            </a:r>
            <a:endParaRPr lang="en-US" altLang="zh-CN" b="1" dirty="0">
              <a:solidFill>
                <a:schemeClr val="accent1">
                  <a:lumMod val="75000"/>
                </a:schemeClr>
              </a:solidFill>
              <a:latin typeface="微软雅黑" panose="020B0503020204020204" pitchFamily="34" charset="-122"/>
              <a:ea typeface="微软雅黑" panose="020B0503020204020204" pitchFamily="34" charset="-122"/>
            </a:endParaRPr>
          </a:p>
          <a:p>
            <a:pPr lvl="1" algn="ctr">
              <a:lnSpc>
                <a:spcPct val="120000"/>
              </a:lnSpc>
              <a:buSzPct val="130000"/>
            </a:pPr>
            <a:r>
              <a:rPr lang="zh-CN" altLang="zh-CN" b="1" dirty="0">
                <a:solidFill>
                  <a:schemeClr val="accent1">
                    <a:lumMod val="75000"/>
                  </a:schemeClr>
                </a:solidFill>
                <a:latin typeface="微软雅黑" panose="020B0503020204020204" pitchFamily="34" charset="-122"/>
                <a:ea typeface="微软雅黑" panose="020B0503020204020204" pitchFamily="34" charset="-122"/>
              </a:rPr>
              <a:t>出口统一</a:t>
            </a:r>
            <a:endParaRPr lang="zh-CN" altLang="en-US"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30" name="燕尾形 129"/>
          <p:cNvSpPr/>
          <p:nvPr/>
        </p:nvSpPr>
        <p:spPr>
          <a:xfrm>
            <a:off x="6604431" y="3010327"/>
            <a:ext cx="749300" cy="1106955"/>
          </a:xfrm>
          <a:prstGeom prst="chevron">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solidFill>
                <a:schemeClr val="tx1"/>
              </a:solidFill>
            </a:endParaRPr>
          </a:p>
        </p:txBody>
      </p:sp>
      <p:sp>
        <p:nvSpPr>
          <p:cNvPr id="151" name="TextBox 29"/>
          <p:cNvSpPr txBox="1"/>
          <p:nvPr/>
        </p:nvSpPr>
        <p:spPr bwMode="auto">
          <a:xfrm>
            <a:off x="4171596" y="4978521"/>
            <a:ext cx="401314" cy="1073351"/>
          </a:xfrm>
          <a:prstGeom prst="rect">
            <a:avLst/>
          </a:prstGeom>
          <a:noFill/>
          <a:ln w="38100" cap="flat" cmpd="sng" algn="ctr">
            <a:noFill/>
            <a:prstDash val="solid"/>
          </a:ln>
          <a:effectLst/>
        </p:spPr>
        <p:txBody>
          <a:bodyPr lIns="0" tIns="0" rIns="0" bIns="0"/>
          <a:lstStyle/>
          <a:p>
            <a:r>
              <a:rPr lang="zh-CN" altLang="en-US" sz="16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群众反映</a:t>
            </a:r>
            <a:endParaRPr lang="zh-CN" altLang="en-US" sz="1600" dirty="0">
              <a:latin typeface="微软雅黑" panose="020B0503020204020204" pitchFamily="34" charset="-122"/>
              <a:ea typeface="微软雅黑" panose="020B0503020204020204" pitchFamily="34" charset="-122"/>
              <a:cs typeface="宋体" panose="02010600030101010101" pitchFamily="2" charset="-122"/>
            </a:endParaRPr>
          </a:p>
        </p:txBody>
      </p:sp>
      <p:cxnSp>
        <p:nvCxnSpPr>
          <p:cNvPr id="152" name="直接箭头连接符 27"/>
          <p:cNvCxnSpPr>
            <a:cxnSpLocks noChangeShapeType="1"/>
          </p:cNvCxnSpPr>
          <p:nvPr/>
        </p:nvCxnSpPr>
        <p:spPr bwMode="auto">
          <a:xfrm>
            <a:off x="4140624" y="4916269"/>
            <a:ext cx="341952" cy="0"/>
          </a:xfrm>
          <a:prstGeom prst="straightConnector1">
            <a:avLst/>
          </a:prstGeom>
          <a:noFill/>
          <a:ln w="38100">
            <a:solidFill>
              <a:srgbClr val="0070C0"/>
            </a:solidFill>
            <a:round/>
            <a:tailEnd type="triangle" w="med" len="med"/>
          </a:ln>
          <a:extLst>
            <a:ext uri="{909E8E84-426E-40DD-AFC4-6F175D3DCCD1}">
              <a14:hiddenFill xmlns:a14="http://schemas.microsoft.com/office/drawing/2010/main">
                <a:noFill/>
              </a14:hiddenFill>
            </a:ext>
          </a:extLst>
        </p:spPr>
      </p:cxnSp>
      <p:sp>
        <p:nvSpPr>
          <p:cNvPr id="136" name="圆角矩形 135"/>
          <p:cNvSpPr/>
          <p:nvPr/>
        </p:nvSpPr>
        <p:spPr bwMode="auto">
          <a:xfrm>
            <a:off x="4551170" y="1693902"/>
            <a:ext cx="1018374" cy="1197294"/>
          </a:xfrm>
          <a:prstGeom prst="roundRect">
            <a:avLst/>
          </a:prstGeom>
          <a:solidFill>
            <a:srgbClr val="AFCDEA"/>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zh-CN" altLang="en-US" b="1"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自动</a:t>
            </a:r>
            <a:endParaRPr lang="en-US" altLang="zh-CN" b="1"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b="1"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案件</a:t>
            </a:r>
          </a:p>
        </p:txBody>
      </p:sp>
      <p:sp>
        <p:nvSpPr>
          <p:cNvPr id="137" name="圆角矩形 136"/>
          <p:cNvSpPr/>
          <p:nvPr/>
        </p:nvSpPr>
        <p:spPr bwMode="auto">
          <a:xfrm>
            <a:off x="4557889" y="3209029"/>
            <a:ext cx="1031463" cy="1011505"/>
          </a:xfrm>
          <a:prstGeom prst="roundRect">
            <a:avLst/>
          </a:prstGeom>
          <a:solidFill>
            <a:srgbClr val="AFCDEA"/>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zh-CN" altLang="en-US" b="1"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主动</a:t>
            </a:r>
            <a:endParaRPr lang="en-US" altLang="zh-CN" b="1"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b="1"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案件</a:t>
            </a:r>
          </a:p>
        </p:txBody>
      </p:sp>
      <p:sp>
        <p:nvSpPr>
          <p:cNvPr id="138" name="圆角矩形 137"/>
          <p:cNvSpPr/>
          <p:nvPr/>
        </p:nvSpPr>
        <p:spPr bwMode="auto">
          <a:xfrm>
            <a:off x="4528856" y="4600657"/>
            <a:ext cx="1065868" cy="1247996"/>
          </a:xfrm>
          <a:prstGeom prst="roundRect">
            <a:avLst/>
          </a:prstGeom>
          <a:solidFill>
            <a:srgbClr val="AFCDEA"/>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zh-CN" altLang="en-US" b="1"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被动</a:t>
            </a:r>
            <a:endParaRPr lang="en-US" altLang="zh-CN" b="1"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b="1"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案件</a:t>
            </a:r>
          </a:p>
        </p:txBody>
      </p:sp>
      <p:grpSp>
        <p:nvGrpSpPr>
          <p:cNvPr id="139" name="组合 138"/>
          <p:cNvGrpSpPr/>
          <p:nvPr/>
        </p:nvGrpSpPr>
        <p:grpSpPr>
          <a:xfrm>
            <a:off x="1833659" y="3319810"/>
            <a:ext cx="2232873" cy="800675"/>
            <a:chOff x="2214001" y="4278400"/>
            <a:chExt cx="2024114" cy="1734797"/>
          </a:xfrm>
        </p:grpSpPr>
        <p:sp>
          <p:nvSpPr>
            <p:cNvPr id="140" name="圆角矩形 139"/>
            <p:cNvSpPr/>
            <p:nvPr/>
          </p:nvSpPr>
          <p:spPr bwMode="auto">
            <a:xfrm>
              <a:off x="2214001" y="4278400"/>
              <a:ext cx="2024114" cy="508311"/>
            </a:xfrm>
            <a:prstGeom prst="roundRect">
              <a:avLst/>
            </a:prstGeom>
            <a:solidFill>
              <a:srgbClr val="AFCDEA"/>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zh-CN" altLang="en-US" sz="16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市区级督察员</a:t>
              </a:r>
            </a:p>
          </p:txBody>
        </p:sp>
        <p:sp>
          <p:nvSpPr>
            <p:cNvPr id="141" name="圆角矩形 140"/>
            <p:cNvSpPr/>
            <p:nvPr/>
          </p:nvSpPr>
          <p:spPr bwMode="auto">
            <a:xfrm>
              <a:off x="2214001" y="4891643"/>
              <a:ext cx="2024114" cy="508311"/>
            </a:xfrm>
            <a:prstGeom prst="roundRect">
              <a:avLst/>
            </a:prstGeom>
            <a:solidFill>
              <a:srgbClr val="AFCDEA"/>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zh-CN" altLang="en-US" sz="16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网格监督员</a:t>
              </a:r>
            </a:p>
          </p:txBody>
        </p:sp>
        <p:sp>
          <p:nvSpPr>
            <p:cNvPr id="142" name="圆角矩形 141"/>
            <p:cNvSpPr/>
            <p:nvPr/>
          </p:nvSpPr>
          <p:spPr bwMode="auto">
            <a:xfrm>
              <a:off x="2214001" y="5504886"/>
              <a:ext cx="2024114" cy="508311"/>
            </a:xfrm>
            <a:prstGeom prst="roundRect">
              <a:avLst/>
            </a:prstGeom>
            <a:solidFill>
              <a:srgbClr val="AFCDEA"/>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zh-CN" altLang="en-US" sz="16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居民区工作者</a:t>
              </a:r>
            </a:p>
          </p:txBody>
        </p:sp>
      </p:grpSp>
      <p:grpSp>
        <p:nvGrpSpPr>
          <p:cNvPr id="143" name="组合 142"/>
          <p:cNvGrpSpPr/>
          <p:nvPr/>
        </p:nvGrpSpPr>
        <p:grpSpPr>
          <a:xfrm>
            <a:off x="4177756" y="3493417"/>
            <a:ext cx="401314" cy="1153388"/>
            <a:chOff x="4430465" y="6357610"/>
            <a:chExt cx="413933" cy="1577123"/>
          </a:xfrm>
        </p:grpSpPr>
        <p:sp>
          <p:nvSpPr>
            <p:cNvPr id="144" name="TextBox 29"/>
            <p:cNvSpPr txBox="1"/>
            <p:nvPr/>
          </p:nvSpPr>
          <p:spPr bwMode="auto">
            <a:xfrm>
              <a:off x="4430465" y="6467052"/>
              <a:ext cx="413933" cy="1467681"/>
            </a:xfrm>
            <a:prstGeom prst="rect">
              <a:avLst/>
            </a:prstGeom>
            <a:noFill/>
            <a:ln w="38100" cap="flat" cmpd="sng" algn="ctr">
              <a:noFill/>
              <a:prstDash val="solid"/>
            </a:ln>
            <a:effectLst/>
          </p:spPr>
          <p:txBody>
            <a:bodyPr lIns="0" tIns="0" rIns="0" bIns="0"/>
            <a:lstStyle/>
            <a:p>
              <a:r>
                <a:rPr lang="zh-CN" altLang="en-US" sz="16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巡查发现</a:t>
              </a:r>
              <a:endParaRPr lang="zh-CN" altLang="en-US" sz="1600" dirty="0">
                <a:latin typeface="微软雅黑" panose="020B0503020204020204" pitchFamily="34" charset="-122"/>
                <a:ea typeface="微软雅黑" panose="020B0503020204020204" pitchFamily="34" charset="-122"/>
                <a:cs typeface="宋体" panose="02010600030101010101" pitchFamily="2" charset="-122"/>
              </a:endParaRPr>
            </a:p>
          </p:txBody>
        </p:sp>
        <p:cxnSp>
          <p:nvCxnSpPr>
            <p:cNvPr id="145" name="直接箭头连接符 27"/>
            <p:cNvCxnSpPr>
              <a:cxnSpLocks noChangeShapeType="1"/>
            </p:cNvCxnSpPr>
            <p:nvPr/>
          </p:nvCxnSpPr>
          <p:spPr bwMode="auto">
            <a:xfrm>
              <a:off x="4446008" y="6357610"/>
              <a:ext cx="352705" cy="0"/>
            </a:xfrm>
            <a:prstGeom prst="straightConnector1">
              <a:avLst/>
            </a:prstGeom>
            <a:noFill/>
            <a:ln w="38100">
              <a:solidFill>
                <a:srgbClr val="0070C0"/>
              </a:solidFill>
              <a:round/>
              <a:tailEnd type="triangle" w="med" len="med"/>
            </a:ln>
            <a:extLst>
              <a:ext uri="{909E8E84-426E-40DD-AFC4-6F175D3DCCD1}">
                <a14:hiddenFill xmlns:a14="http://schemas.microsoft.com/office/drawing/2010/main">
                  <a:noFill/>
                </a14:hiddenFill>
              </a:ext>
            </a:extLst>
          </p:spPr>
        </p:cxnSp>
      </p:grpSp>
      <p:grpSp>
        <p:nvGrpSpPr>
          <p:cNvPr id="146" name="组合 145"/>
          <p:cNvGrpSpPr/>
          <p:nvPr/>
        </p:nvGrpSpPr>
        <p:grpSpPr>
          <a:xfrm>
            <a:off x="1859630" y="4600657"/>
            <a:ext cx="2232873" cy="800675"/>
            <a:chOff x="2214001" y="4278400"/>
            <a:chExt cx="2024114" cy="1734797"/>
          </a:xfrm>
        </p:grpSpPr>
        <p:sp>
          <p:nvSpPr>
            <p:cNvPr id="147" name="圆角矩形 146"/>
            <p:cNvSpPr/>
            <p:nvPr/>
          </p:nvSpPr>
          <p:spPr bwMode="auto">
            <a:xfrm>
              <a:off x="2214001" y="4278400"/>
              <a:ext cx="2024114" cy="508311"/>
            </a:xfrm>
            <a:prstGeom prst="roundRect">
              <a:avLst/>
            </a:prstGeom>
            <a:solidFill>
              <a:srgbClr val="AFCDEA"/>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altLang="zh-CN" sz="16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12345</a:t>
              </a:r>
              <a:endParaRPr lang="zh-CN" altLang="en-US" sz="16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8" name="圆角矩形 147"/>
            <p:cNvSpPr/>
            <p:nvPr/>
          </p:nvSpPr>
          <p:spPr bwMode="auto">
            <a:xfrm>
              <a:off x="2214001" y="4891643"/>
              <a:ext cx="2024114" cy="508311"/>
            </a:xfrm>
            <a:prstGeom prst="roundRect">
              <a:avLst/>
            </a:prstGeom>
            <a:solidFill>
              <a:srgbClr val="AFCDEA"/>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altLang="zh-CN" sz="16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110</a:t>
              </a:r>
              <a:r>
                <a:rPr lang="zh-CN" altLang="en-US" sz="16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非警情</a:t>
              </a:r>
            </a:p>
          </p:txBody>
        </p:sp>
        <p:sp>
          <p:nvSpPr>
            <p:cNvPr id="149" name="圆角矩形 148"/>
            <p:cNvSpPr/>
            <p:nvPr/>
          </p:nvSpPr>
          <p:spPr bwMode="auto">
            <a:xfrm>
              <a:off x="2214001" y="5504886"/>
              <a:ext cx="2024114" cy="508311"/>
            </a:xfrm>
            <a:prstGeom prst="roundRect">
              <a:avLst/>
            </a:prstGeom>
            <a:solidFill>
              <a:srgbClr val="AFCDEA"/>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zh-CN" altLang="en-US" sz="16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舆情</a:t>
              </a:r>
            </a:p>
          </p:txBody>
        </p:sp>
      </p:grpSp>
      <p:grpSp>
        <p:nvGrpSpPr>
          <p:cNvPr id="164" name="组合 163"/>
          <p:cNvGrpSpPr/>
          <p:nvPr/>
        </p:nvGrpSpPr>
        <p:grpSpPr>
          <a:xfrm>
            <a:off x="4125801" y="1989924"/>
            <a:ext cx="433188" cy="1177989"/>
            <a:chOff x="7045519" y="4404865"/>
            <a:chExt cx="613753" cy="2355977"/>
          </a:xfrm>
        </p:grpSpPr>
        <p:sp>
          <p:nvSpPr>
            <p:cNvPr id="153" name="TextBox 29"/>
            <p:cNvSpPr txBox="1"/>
            <p:nvPr/>
          </p:nvSpPr>
          <p:spPr bwMode="auto">
            <a:xfrm>
              <a:off x="7090679" y="4614141"/>
              <a:ext cx="568593" cy="2146701"/>
            </a:xfrm>
            <a:prstGeom prst="rect">
              <a:avLst/>
            </a:prstGeom>
            <a:noFill/>
            <a:ln w="38100" cap="flat" cmpd="sng" algn="ctr">
              <a:noFill/>
              <a:prstDash val="solid"/>
            </a:ln>
            <a:effectLst/>
          </p:spPr>
          <p:txBody>
            <a:bodyPr lIns="0" tIns="0" rIns="0" bIns="0"/>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defRPr sz="3200" kern="1200">
                  <a:solidFill>
                    <a:srgbClr val="002060"/>
                  </a:solidFill>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sz="1600" dirty="0"/>
                <a:t>智能发现</a:t>
              </a:r>
            </a:p>
          </p:txBody>
        </p:sp>
        <p:cxnSp>
          <p:nvCxnSpPr>
            <p:cNvPr id="154" name="直接箭头连接符 27"/>
            <p:cNvCxnSpPr>
              <a:cxnSpLocks noChangeShapeType="1"/>
            </p:cNvCxnSpPr>
            <p:nvPr/>
          </p:nvCxnSpPr>
          <p:spPr bwMode="auto">
            <a:xfrm>
              <a:off x="7045519" y="4404865"/>
              <a:ext cx="484489" cy="0"/>
            </a:xfrm>
            <a:prstGeom prst="straightConnector1">
              <a:avLst/>
            </a:prstGeom>
            <a:noFill/>
            <a:ln w="38100">
              <a:solidFill>
                <a:srgbClr val="0070C0"/>
              </a:solidFill>
              <a:round/>
              <a:tailEnd type="triangle" w="med" len="med"/>
            </a:ln>
            <a:extLst>
              <a:ext uri="{909E8E84-426E-40DD-AFC4-6F175D3DCCD1}">
                <a14:hiddenFill xmlns:a14="http://schemas.microsoft.com/office/drawing/2010/main">
                  <a:noFill/>
                </a14:hiddenFill>
              </a:ext>
            </a:extLst>
          </p:spPr>
        </p:cxnSp>
      </p:grpSp>
      <p:grpSp>
        <p:nvGrpSpPr>
          <p:cNvPr id="155" name="组合 154"/>
          <p:cNvGrpSpPr/>
          <p:nvPr/>
        </p:nvGrpSpPr>
        <p:grpSpPr>
          <a:xfrm>
            <a:off x="1837618" y="1747975"/>
            <a:ext cx="2232873" cy="1065548"/>
            <a:chOff x="1962381" y="4473732"/>
            <a:chExt cx="2550215" cy="1457012"/>
          </a:xfrm>
        </p:grpSpPr>
        <p:sp>
          <p:nvSpPr>
            <p:cNvPr id="156" name="圆角矩形 155"/>
            <p:cNvSpPr/>
            <p:nvPr/>
          </p:nvSpPr>
          <p:spPr bwMode="auto">
            <a:xfrm>
              <a:off x="1962381" y="4473732"/>
              <a:ext cx="2550215" cy="320795"/>
            </a:xfrm>
            <a:prstGeom prst="roundRect">
              <a:avLst/>
            </a:prstGeom>
            <a:solidFill>
              <a:srgbClr val="AFCDEA"/>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zh-CN" altLang="en-US" sz="16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垃圾房监测</a:t>
              </a:r>
            </a:p>
          </p:txBody>
        </p:sp>
        <p:sp>
          <p:nvSpPr>
            <p:cNvPr id="157" name="圆角矩形 156"/>
            <p:cNvSpPr/>
            <p:nvPr/>
          </p:nvSpPr>
          <p:spPr bwMode="auto">
            <a:xfrm>
              <a:off x="1962381" y="4852471"/>
              <a:ext cx="2550215" cy="320795"/>
            </a:xfrm>
            <a:prstGeom prst="roundRect">
              <a:avLst/>
            </a:prstGeom>
            <a:solidFill>
              <a:srgbClr val="AFCDEA"/>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zh-CN" altLang="en-US" sz="16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安全通道报警</a:t>
              </a:r>
            </a:p>
          </p:txBody>
        </p:sp>
        <p:sp>
          <p:nvSpPr>
            <p:cNvPr id="158" name="圆角矩形 157"/>
            <p:cNvSpPr/>
            <p:nvPr/>
          </p:nvSpPr>
          <p:spPr bwMode="auto">
            <a:xfrm>
              <a:off x="1962381" y="5231210"/>
              <a:ext cx="2550215" cy="320795"/>
            </a:xfrm>
            <a:prstGeom prst="roundRect">
              <a:avLst/>
            </a:prstGeom>
            <a:solidFill>
              <a:srgbClr val="AFCDEA"/>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zh-CN" altLang="en-US" sz="16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单车监测</a:t>
              </a:r>
            </a:p>
          </p:txBody>
        </p:sp>
        <p:sp>
          <p:nvSpPr>
            <p:cNvPr id="159" name="圆角矩形 158"/>
            <p:cNvSpPr/>
            <p:nvPr/>
          </p:nvSpPr>
          <p:spPr bwMode="auto">
            <a:xfrm>
              <a:off x="1962381" y="5609949"/>
              <a:ext cx="2550215" cy="320795"/>
            </a:xfrm>
            <a:prstGeom prst="roundRect">
              <a:avLst/>
            </a:prstGeom>
            <a:solidFill>
              <a:srgbClr val="AFCDEA"/>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altLang="zh-CN" sz="16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6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60" name="矩形 159"/>
          <p:cNvSpPr/>
          <p:nvPr/>
        </p:nvSpPr>
        <p:spPr>
          <a:xfrm>
            <a:off x="1840394" y="3104329"/>
            <a:ext cx="800219" cy="276999"/>
          </a:xfrm>
          <a:prstGeom prst="rect">
            <a:avLst/>
          </a:prstGeom>
        </p:spPr>
        <p:txBody>
          <a:bodyPr wrap="none">
            <a:spAutoFit/>
          </a:bodyPr>
          <a:lstStyle/>
          <a:p>
            <a:pPr algn="ctr" defTabSz="608648"/>
            <a:r>
              <a:rPr lang="zh-CN" altLang="en-US" sz="1200" dirty="0">
                <a:solidFill>
                  <a:srgbClr val="231815"/>
                </a:solidFill>
                <a:latin typeface="微软雅黑" panose="020B0503020204020204" pitchFamily="34" charset="-122"/>
                <a:ea typeface="微软雅黑" panose="020B0503020204020204" pitchFamily="34" charset="-122"/>
              </a:rPr>
              <a:t>网格系统</a:t>
            </a:r>
          </a:p>
        </p:txBody>
      </p:sp>
      <p:sp>
        <p:nvSpPr>
          <p:cNvPr id="161" name="矩形 160"/>
          <p:cNvSpPr/>
          <p:nvPr/>
        </p:nvSpPr>
        <p:spPr>
          <a:xfrm>
            <a:off x="1870410" y="4403788"/>
            <a:ext cx="800219" cy="276999"/>
          </a:xfrm>
          <a:prstGeom prst="rect">
            <a:avLst/>
          </a:prstGeom>
        </p:spPr>
        <p:txBody>
          <a:bodyPr wrap="none">
            <a:spAutoFit/>
          </a:bodyPr>
          <a:lstStyle/>
          <a:p>
            <a:pPr algn="ctr" defTabSz="608648"/>
            <a:r>
              <a:rPr lang="zh-CN" altLang="en-US" sz="1200" dirty="0">
                <a:solidFill>
                  <a:srgbClr val="231815"/>
                </a:solidFill>
                <a:latin typeface="微软雅黑" panose="020B0503020204020204" pitchFamily="34" charset="-122"/>
                <a:ea typeface="微软雅黑" panose="020B0503020204020204" pitchFamily="34" charset="-122"/>
              </a:rPr>
              <a:t>热线系统</a:t>
            </a:r>
          </a:p>
        </p:txBody>
      </p:sp>
      <p:sp>
        <p:nvSpPr>
          <p:cNvPr id="162" name="矩形 161"/>
          <p:cNvSpPr/>
          <p:nvPr/>
        </p:nvSpPr>
        <p:spPr>
          <a:xfrm>
            <a:off x="1916662" y="5404612"/>
            <a:ext cx="800219" cy="276999"/>
          </a:xfrm>
          <a:prstGeom prst="rect">
            <a:avLst/>
          </a:prstGeom>
        </p:spPr>
        <p:txBody>
          <a:bodyPr wrap="none">
            <a:spAutoFit/>
          </a:bodyPr>
          <a:lstStyle/>
          <a:p>
            <a:pPr algn="ctr" defTabSz="608648"/>
            <a:r>
              <a:rPr lang="zh-CN" altLang="en-US" sz="1200" dirty="0">
                <a:solidFill>
                  <a:srgbClr val="231815"/>
                </a:solidFill>
                <a:latin typeface="微软雅黑" panose="020B0503020204020204" pitchFamily="34" charset="-122"/>
                <a:ea typeface="微软雅黑" panose="020B0503020204020204" pitchFamily="34" charset="-122"/>
              </a:rPr>
              <a:t>物业系统</a:t>
            </a:r>
          </a:p>
        </p:txBody>
      </p:sp>
      <p:sp>
        <p:nvSpPr>
          <p:cNvPr id="163" name="圆角矩形 162"/>
          <p:cNvSpPr/>
          <p:nvPr/>
        </p:nvSpPr>
        <p:spPr bwMode="auto">
          <a:xfrm>
            <a:off x="1873895" y="5614054"/>
            <a:ext cx="2232873" cy="234605"/>
          </a:xfrm>
          <a:prstGeom prst="roundRect">
            <a:avLst/>
          </a:prstGeom>
          <a:solidFill>
            <a:srgbClr val="AFCDEA"/>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zh-CN" altLang="en-US" sz="16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物业</a:t>
            </a:r>
          </a:p>
        </p:txBody>
      </p:sp>
      <p:grpSp>
        <p:nvGrpSpPr>
          <p:cNvPr id="170" name="组合 169"/>
          <p:cNvGrpSpPr/>
          <p:nvPr/>
        </p:nvGrpSpPr>
        <p:grpSpPr>
          <a:xfrm>
            <a:off x="8014463" y="2324827"/>
            <a:ext cx="3272229" cy="3289227"/>
            <a:chOff x="375640" y="2667263"/>
            <a:chExt cx="8850688" cy="8470900"/>
          </a:xfrm>
        </p:grpSpPr>
        <p:pic>
          <p:nvPicPr>
            <p:cNvPr id="171" name="图片 170" descr="mac white.png"/>
            <p:cNvPicPr>
              <a:picLocks noChangeAspect="1"/>
            </p:cNvPicPr>
            <p:nvPr/>
          </p:nvPicPr>
          <p:blipFill>
            <a:blip r:embed="rId3"/>
            <a:srcRect/>
            <a:stretch>
              <a:fillRect/>
            </a:stretch>
          </p:blipFill>
          <p:spPr bwMode="auto">
            <a:xfrm>
              <a:off x="375640" y="2667263"/>
              <a:ext cx="8850688" cy="8470900"/>
            </a:xfrm>
            <a:prstGeom prst="rect">
              <a:avLst/>
            </a:prstGeom>
            <a:noFill/>
            <a:ln w="9525">
              <a:noFill/>
              <a:miter lim="800000"/>
              <a:headEnd/>
              <a:tailEnd/>
            </a:ln>
          </p:spPr>
        </p:pic>
        <p:pic>
          <p:nvPicPr>
            <p:cNvPr id="172" name="图片 171" descr="图片包含 图形用户界面&#10;&#10;描述已自动生成"/>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7639" y="3105715"/>
              <a:ext cx="8211886" cy="4758125"/>
            </a:xfrm>
            <a:prstGeom prst="rect">
              <a:avLst/>
            </a:prstGeom>
          </p:spPr>
        </p:pic>
      </p:grpSp>
    </p:spTree>
    <p:extLst>
      <p:ext uri="{BB962C8B-B14F-4D97-AF65-F5344CB8AC3E}">
        <p14:creationId xmlns:p14="http://schemas.microsoft.com/office/powerpoint/2010/main" val="42579922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450">
        <p159:morph option="byObject"/>
      </p:transition>
    </mc:Choice>
    <mc:Fallback>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占位符 1"/>
          <p:cNvSpPr txBox="1"/>
          <p:nvPr/>
        </p:nvSpPr>
        <p:spPr>
          <a:xfrm>
            <a:off x="1181760" y="393455"/>
            <a:ext cx="3035910" cy="451644"/>
          </a:xfrm>
          <a:prstGeom prst="rect">
            <a:avLst/>
          </a:prstGeom>
          <a:ln w="12700">
            <a:miter lim="400000"/>
          </a:ln>
        </p:spPr>
        <p:txBody>
          <a:bodyPr lIns="27657" tIns="27657" rIns="27657" bIns="27657">
            <a:noAutofit/>
          </a:bodyPr>
          <a:lstStyle>
            <a:lvl1pPr marL="447675" marR="0" indent="-447675"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1pPr>
            <a:lvl2pPr marL="1233170" marR="0" indent="-520065"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2pPr>
            <a:lvl3pPr marL="2046605" marR="0" indent="-62103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3pPr>
            <a:lvl4pPr marL="2825750"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4pPr>
            <a:lvl5pPr marL="3538855"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5pPr>
            <a:lvl6pPr marL="4251325"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mj-lt"/>
                <a:ea typeface="+mj-ea"/>
                <a:cs typeface="+mj-cs"/>
                <a:sym typeface="Calibri" panose="020F0502020204030204"/>
              </a:defRPr>
            </a:lvl6pPr>
            <a:lvl7pPr marL="4964430"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mj-lt"/>
                <a:ea typeface="+mj-ea"/>
                <a:cs typeface="+mj-cs"/>
                <a:sym typeface="Calibri" panose="020F0502020204030204"/>
              </a:defRPr>
            </a:lvl7pPr>
            <a:lvl8pPr marL="5676900"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mj-lt"/>
                <a:ea typeface="+mj-ea"/>
                <a:cs typeface="+mj-cs"/>
                <a:sym typeface="Calibri" panose="020F0502020204030204"/>
              </a:defRPr>
            </a:lvl8pPr>
            <a:lvl9pPr marL="6390005"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mj-lt"/>
                <a:ea typeface="+mj-ea"/>
                <a:cs typeface="+mj-cs"/>
                <a:sym typeface="Calibri" panose="020F0502020204030204"/>
              </a:defRPr>
            </a:lvl9pPr>
          </a:lstStyle>
          <a:p>
            <a:pPr marL="0" indent="0" defTabSz="293370">
              <a:lnSpc>
                <a:spcPct val="100000"/>
              </a:lnSpc>
              <a:spcBef>
                <a:spcPts val="0"/>
              </a:spcBef>
              <a:buSzTx/>
              <a:buNone/>
            </a:pPr>
            <a:r>
              <a:rPr lang="zh-CN" altLang="en-US" sz="2700" dirty="0">
                <a:solidFill>
                  <a:schemeClr val="accent1">
                    <a:lumMod val="75000"/>
                  </a:schemeClr>
                </a:solidFill>
                <a:latin typeface="微软雅黑" panose="020B0503020204020204" pitchFamily="34" charset="-122"/>
                <a:ea typeface="思源黑体 CN Heavy" panose="020B0A00000000000000" pitchFamily="34" charset="-122"/>
              </a:rPr>
              <a:t>多格合一核心内容</a:t>
            </a:r>
          </a:p>
        </p:txBody>
      </p:sp>
      <p:sp>
        <p:nvSpPr>
          <p:cNvPr id="10" name="矩形 9"/>
          <p:cNvSpPr/>
          <p:nvPr/>
        </p:nvSpPr>
        <p:spPr>
          <a:xfrm>
            <a:off x="4217670" y="412275"/>
            <a:ext cx="7787515" cy="487634"/>
          </a:xfrm>
          <a:prstGeom prst="rect">
            <a:avLst/>
          </a:prstGeom>
          <a:ln w="12700">
            <a:miter lim="400000"/>
          </a:ln>
        </p:spPr>
        <p:txBody>
          <a:bodyPr wrap="square" lIns="35719" tIns="35719" rIns="35719" bIns="35719" anchor="ctr">
            <a:spAutoFit/>
          </a:bodyPr>
          <a:lstStyle/>
          <a:p>
            <a:pPr>
              <a:defRPr sz="1800" b="0">
                <a:solidFill>
                  <a:srgbClr val="5E5E5E"/>
                </a:solidFill>
                <a:latin typeface="PingFang SC Light" panose="020B0400000000000000" charset="-122"/>
                <a:ea typeface="PingFang SC Light" panose="020B0400000000000000" charset="-122"/>
                <a:cs typeface="PingFang SC Light" panose="020B0400000000000000" charset="-122"/>
                <a:sym typeface="PingFang SC Light" panose="020B0400000000000000" charset="-122"/>
              </a:defRPr>
            </a:pPr>
            <a:r>
              <a:rPr lang="zh-CN" altLang="zh-CN" sz="2700" dirty="0">
                <a:solidFill>
                  <a:srgbClr val="5E5E5E"/>
                </a:solidFill>
                <a:latin typeface="微软雅黑" panose="020B0503020204020204" pitchFamily="34" charset="-122"/>
                <a:ea typeface="微软雅黑" panose="020B0503020204020204" pitchFamily="34" charset="-122"/>
                <a:cs typeface="Malgun Gothic Semilight" panose="020B0502040204020203" pitchFamily="34" charset="-122"/>
              </a:rPr>
              <a:t>处置流程合一：多格的流程对接与流转方式管理</a:t>
            </a:r>
            <a:endParaRPr lang="zh-CN" altLang="en-US" sz="2700" dirty="0">
              <a:solidFill>
                <a:srgbClr val="5E5E5E"/>
              </a:solidFill>
              <a:latin typeface="微软雅黑" panose="020B0503020204020204" pitchFamily="34" charset="-122"/>
              <a:ea typeface="微软雅黑" panose="020B0503020204020204" pitchFamily="34" charset="-122"/>
              <a:cs typeface="Malgun Gothic Semilight" panose="020B0502040204020203" pitchFamily="34" charset="-122"/>
            </a:endParaRPr>
          </a:p>
        </p:txBody>
      </p:sp>
      <p:sp>
        <p:nvSpPr>
          <p:cNvPr id="14" name="文本占位符 1"/>
          <p:cNvSpPr txBox="1"/>
          <p:nvPr/>
        </p:nvSpPr>
        <p:spPr>
          <a:xfrm>
            <a:off x="524688" y="411725"/>
            <a:ext cx="495546" cy="488184"/>
          </a:xfrm>
          <a:prstGeom prst="rect">
            <a:avLst/>
          </a:prstGeom>
          <a:ln w="12700">
            <a:miter lim="400000"/>
          </a:ln>
        </p:spPr>
        <p:txBody>
          <a:bodyPr lIns="27657" tIns="27657" rIns="27657" bIns="27657">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buFont typeface="Arial" panose="020B0604020202020204"/>
              <a:defRPr sz="4800">
                <a:solidFill>
                  <a:schemeClr val="accent1">
                    <a:lumMod val="75000"/>
                  </a:schemeClr>
                </a:solidFill>
                <a:latin typeface="PingFang SC" panose="020B0400000000000000" pitchFamily="34" charset="-122"/>
                <a:ea typeface="思源黑体 CN Heavy" panose="020B0A00000000000000" pitchFamily="34" charset="-122"/>
              </a:defRPr>
            </a:lvl1pPr>
            <a:lvl2pPr marL="1233170" indent="-520065" defTabSz="1830705">
              <a:lnSpc>
                <a:spcPct val="90000"/>
              </a:lnSpc>
              <a:spcBef>
                <a:spcPts val="1900"/>
              </a:spcBef>
              <a:buSzPct val="100000"/>
              <a:buFont typeface="Arial" panose="020B0604020202020204"/>
              <a:buChar char="•"/>
              <a:defRPr sz="5400">
                <a:latin typeface="PingFang SC" panose="020B0400000000000000" pitchFamily="34" charset="-122"/>
                <a:ea typeface="PingFang SC" panose="020B0400000000000000" pitchFamily="34" charset="-122"/>
              </a:defRPr>
            </a:lvl2pPr>
            <a:lvl3pPr marL="2046605" indent="-621030" defTabSz="1830705">
              <a:lnSpc>
                <a:spcPct val="90000"/>
              </a:lnSpc>
              <a:spcBef>
                <a:spcPts val="1900"/>
              </a:spcBef>
              <a:buSzPct val="100000"/>
              <a:buFont typeface="Arial" panose="020B0604020202020204"/>
              <a:buChar char="•"/>
              <a:defRPr sz="5400">
                <a:latin typeface="PingFang SC" panose="020B0400000000000000" pitchFamily="34" charset="-122"/>
                <a:ea typeface="PingFang SC" panose="020B0400000000000000" pitchFamily="34" charset="-122"/>
              </a:defRPr>
            </a:lvl3pPr>
            <a:lvl4pPr marL="2825750" indent="-687070" defTabSz="1830705">
              <a:lnSpc>
                <a:spcPct val="90000"/>
              </a:lnSpc>
              <a:spcBef>
                <a:spcPts val="1900"/>
              </a:spcBef>
              <a:buSzPct val="100000"/>
              <a:buFont typeface="Arial" panose="020B0604020202020204"/>
              <a:buChar char="•"/>
              <a:defRPr sz="5400">
                <a:latin typeface="PingFang SC" panose="020B0400000000000000" pitchFamily="34" charset="-122"/>
                <a:ea typeface="PingFang SC" panose="020B0400000000000000" pitchFamily="34" charset="-122"/>
              </a:defRPr>
            </a:lvl4pPr>
            <a:lvl5pPr marL="3538855" indent="-687070" defTabSz="1830705">
              <a:lnSpc>
                <a:spcPct val="90000"/>
              </a:lnSpc>
              <a:spcBef>
                <a:spcPts val="1900"/>
              </a:spcBef>
              <a:buSzPct val="100000"/>
              <a:buFont typeface="Arial" panose="020B0604020202020204"/>
              <a:buChar char="•"/>
              <a:defRPr sz="5400">
                <a:latin typeface="PingFang SC" panose="020B0400000000000000" pitchFamily="34" charset="-122"/>
                <a:ea typeface="PingFang SC" panose="020B0400000000000000" pitchFamily="34" charset="-122"/>
              </a:defRPr>
            </a:lvl5pPr>
            <a:lvl6pPr marL="4251325" indent="-687070" defTabSz="1830705">
              <a:lnSpc>
                <a:spcPct val="90000"/>
              </a:lnSpc>
              <a:spcBef>
                <a:spcPts val="1900"/>
              </a:spcBef>
              <a:buSzPct val="100000"/>
              <a:buFont typeface="Arial" panose="020B0604020202020204"/>
              <a:buChar char="•"/>
              <a:defRPr sz="5400"/>
            </a:lvl6pPr>
            <a:lvl7pPr marL="4964430" indent="-687070" defTabSz="1830705">
              <a:lnSpc>
                <a:spcPct val="90000"/>
              </a:lnSpc>
              <a:spcBef>
                <a:spcPts val="1900"/>
              </a:spcBef>
              <a:buSzPct val="100000"/>
              <a:buFont typeface="Arial" panose="020B0604020202020204"/>
              <a:buChar char="•"/>
              <a:defRPr sz="5400"/>
            </a:lvl7pPr>
            <a:lvl8pPr marL="5676900" indent="-687070" defTabSz="1830705">
              <a:lnSpc>
                <a:spcPct val="90000"/>
              </a:lnSpc>
              <a:spcBef>
                <a:spcPts val="1900"/>
              </a:spcBef>
              <a:buSzPct val="100000"/>
              <a:buFont typeface="Arial" panose="020B0604020202020204"/>
              <a:buChar char="•"/>
              <a:defRPr sz="5400"/>
            </a:lvl8pPr>
            <a:lvl9pPr marL="6390005" indent="-687070" defTabSz="1830705">
              <a:lnSpc>
                <a:spcPct val="90000"/>
              </a:lnSpc>
              <a:spcBef>
                <a:spcPts val="1900"/>
              </a:spcBef>
              <a:buSzPct val="100000"/>
              <a:buFont typeface="Arial" panose="020B0604020202020204"/>
              <a:buChar char="•"/>
              <a:defRPr sz="5400"/>
            </a:lvl9pPr>
          </a:lstStyle>
          <a:p>
            <a:r>
              <a:rPr lang="en-US" altLang="zh-CN" sz="2400" dirty="0">
                <a:latin typeface="微软雅黑" panose="020B0503020204020204" pitchFamily="34" charset="-122"/>
              </a:rPr>
              <a:t>02</a:t>
            </a:r>
            <a:endParaRPr lang="zh-CN" altLang="en-US" sz="2400" dirty="0">
              <a:latin typeface="微软雅黑" panose="020B0503020204020204" pitchFamily="34" charset="-122"/>
            </a:endParaRPr>
          </a:p>
        </p:txBody>
      </p:sp>
      <p:sp>
        <p:nvSpPr>
          <p:cNvPr id="13" name="矩形 12"/>
          <p:cNvSpPr/>
          <p:nvPr/>
        </p:nvSpPr>
        <p:spPr>
          <a:xfrm>
            <a:off x="417685" y="1283783"/>
            <a:ext cx="11425973" cy="4826088"/>
          </a:xfrm>
          <a:prstGeom prst="rect">
            <a:avLst/>
          </a:prstGeom>
          <a:solidFill>
            <a:schemeClr val="bg1">
              <a:lumMod val="85000"/>
              <a:alpha val="22353"/>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dirty="0">
              <a:latin typeface="微软雅黑" panose="020B0503020204020204" pitchFamily="34" charset="-122"/>
              <a:ea typeface="微软雅黑" panose="020B0503020204020204" pitchFamily="34" charset="-122"/>
            </a:endParaRPr>
          </a:p>
        </p:txBody>
      </p:sp>
      <p:sp>
        <p:nvSpPr>
          <p:cNvPr id="15" name="矩形 14"/>
          <p:cNvSpPr/>
          <p:nvPr/>
        </p:nvSpPr>
        <p:spPr>
          <a:xfrm>
            <a:off x="2558787" y="1756281"/>
            <a:ext cx="6569653" cy="4043598"/>
          </a:xfrm>
          <a:prstGeom prst="rect">
            <a:avLst/>
          </a:prstGeom>
          <a:solidFill>
            <a:schemeClr val="bg1">
              <a:lumMod val="85000"/>
              <a:alpha val="22353"/>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dirty="0">
              <a:latin typeface="微软雅黑" panose="020B0503020204020204" pitchFamily="34" charset="-122"/>
              <a:ea typeface="微软雅黑" panose="020B0503020204020204" pitchFamily="34" charset="-122"/>
            </a:endParaRPr>
          </a:p>
        </p:txBody>
      </p:sp>
      <p:sp>
        <p:nvSpPr>
          <p:cNvPr id="16" name="矩形 15"/>
          <p:cNvSpPr/>
          <p:nvPr/>
        </p:nvSpPr>
        <p:spPr>
          <a:xfrm>
            <a:off x="3199810" y="2483615"/>
            <a:ext cx="4513653" cy="3090603"/>
          </a:xfrm>
          <a:prstGeom prst="rect">
            <a:avLst/>
          </a:prstGeom>
          <a:solidFill>
            <a:schemeClr val="bg1">
              <a:lumMod val="85000"/>
              <a:alpha val="22353"/>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dirty="0">
              <a:latin typeface="微软雅黑" panose="020B0503020204020204" pitchFamily="34" charset="-122"/>
              <a:ea typeface="微软雅黑" panose="020B0503020204020204" pitchFamily="34" charset="-122"/>
            </a:endParaRPr>
          </a:p>
        </p:txBody>
      </p:sp>
      <p:sp>
        <p:nvSpPr>
          <p:cNvPr id="17" name="圆角矩形 16"/>
          <p:cNvSpPr/>
          <p:nvPr/>
        </p:nvSpPr>
        <p:spPr bwMode="auto">
          <a:xfrm>
            <a:off x="1899725" y="2691096"/>
            <a:ext cx="493236" cy="691557"/>
          </a:xfrm>
          <a:prstGeom prst="roundRect">
            <a:avLst/>
          </a:prstGeom>
          <a:solidFill>
            <a:schemeClr val="accent2">
              <a:alpha val="50000"/>
            </a:schemeClr>
          </a:solidFill>
          <a:ln w="38100">
            <a:noFill/>
          </a:ln>
        </p:spPr>
        <p:style>
          <a:lnRef idx="0">
            <a:scrgbClr r="0" g="0" b="0"/>
          </a:lnRef>
          <a:fillRef idx="0">
            <a:scrgbClr r="0" g="0" b="0"/>
          </a:fillRef>
          <a:effectRef idx="0">
            <a:scrgbClr r="0" g="0" b="0"/>
          </a:effectRef>
          <a:fontRef idx="minor">
            <a:schemeClr val="lt1"/>
          </a:fontRef>
        </p:style>
        <p:txBody>
          <a:bodyPr anchor="ctr"/>
          <a:lstStyle/>
          <a:p>
            <a:pPr algn="ctr"/>
            <a:r>
              <a:rPr lang="zh-CN" altLang="en-US" sz="1350" dirty="0">
                <a:solidFill>
                  <a:schemeClr val="accent2">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自动</a:t>
            </a:r>
            <a:endParaRPr lang="en-US" altLang="zh-CN" sz="1350" dirty="0">
              <a:solidFill>
                <a:schemeClr val="accent2">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1350" dirty="0">
                <a:solidFill>
                  <a:schemeClr val="accent2">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案件</a:t>
            </a:r>
            <a:endParaRPr lang="zh-CN" altLang="en-US" sz="1350" dirty="0">
              <a:solidFill>
                <a:schemeClr val="accent2">
                  <a:lumMod val="50000"/>
                </a:scheme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8" name="圆角矩形 17"/>
          <p:cNvSpPr/>
          <p:nvPr/>
        </p:nvSpPr>
        <p:spPr bwMode="auto">
          <a:xfrm>
            <a:off x="1899725" y="3432019"/>
            <a:ext cx="499576" cy="691557"/>
          </a:xfrm>
          <a:prstGeom prst="roundRect">
            <a:avLst/>
          </a:prstGeom>
          <a:solidFill>
            <a:srgbClr val="AFCDEA"/>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zh-CN" altLang="en-US" sz="13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主动案件</a:t>
            </a:r>
          </a:p>
        </p:txBody>
      </p:sp>
      <p:sp>
        <p:nvSpPr>
          <p:cNvPr id="19" name="圆角矩形 18"/>
          <p:cNvSpPr/>
          <p:nvPr/>
        </p:nvSpPr>
        <p:spPr bwMode="auto">
          <a:xfrm>
            <a:off x="1903512" y="4185449"/>
            <a:ext cx="516240" cy="965353"/>
          </a:xfrm>
          <a:prstGeom prst="roundRect">
            <a:avLst/>
          </a:prstGeom>
          <a:solidFill>
            <a:srgbClr val="AFCDEA"/>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zh-CN" altLang="en-US" sz="13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被动案件</a:t>
            </a:r>
          </a:p>
        </p:txBody>
      </p:sp>
      <p:grpSp>
        <p:nvGrpSpPr>
          <p:cNvPr id="20" name="组合 19"/>
          <p:cNvGrpSpPr/>
          <p:nvPr/>
        </p:nvGrpSpPr>
        <p:grpSpPr>
          <a:xfrm>
            <a:off x="590129" y="3716458"/>
            <a:ext cx="1081464" cy="547415"/>
            <a:chOff x="2214001" y="4278400"/>
            <a:chExt cx="2024114" cy="1734797"/>
          </a:xfrm>
        </p:grpSpPr>
        <p:sp>
          <p:nvSpPr>
            <p:cNvPr id="84" name="圆角矩形 83"/>
            <p:cNvSpPr/>
            <p:nvPr/>
          </p:nvSpPr>
          <p:spPr bwMode="auto">
            <a:xfrm>
              <a:off x="2214001" y="4278400"/>
              <a:ext cx="2024114" cy="508311"/>
            </a:xfrm>
            <a:prstGeom prst="roundRect">
              <a:avLst/>
            </a:prstGeom>
            <a:solidFill>
              <a:srgbClr val="AFCDEA"/>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zh-CN" altLang="en-US" sz="12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市区级督察员</a:t>
              </a:r>
            </a:p>
          </p:txBody>
        </p:sp>
        <p:sp>
          <p:nvSpPr>
            <p:cNvPr id="85" name="圆角矩形 84"/>
            <p:cNvSpPr/>
            <p:nvPr/>
          </p:nvSpPr>
          <p:spPr bwMode="auto">
            <a:xfrm>
              <a:off x="2214001" y="4891643"/>
              <a:ext cx="2024114" cy="508311"/>
            </a:xfrm>
            <a:prstGeom prst="roundRect">
              <a:avLst/>
            </a:prstGeom>
            <a:solidFill>
              <a:srgbClr val="AFCDEA"/>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zh-CN" altLang="en-US" sz="12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网格监督员</a:t>
              </a:r>
            </a:p>
          </p:txBody>
        </p:sp>
        <p:sp>
          <p:nvSpPr>
            <p:cNvPr id="86" name="圆角矩形 85"/>
            <p:cNvSpPr/>
            <p:nvPr/>
          </p:nvSpPr>
          <p:spPr bwMode="auto">
            <a:xfrm>
              <a:off x="2214001" y="5504886"/>
              <a:ext cx="2024114" cy="508311"/>
            </a:xfrm>
            <a:prstGeom prst="roundRect">
              <a:avLst/>
            </a:prstGeom>
            <a:solidFill>
              <a:srgbClr val="AFCDEA"/>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zh-CN" altLang="en-US" sz="12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居民区工作者</a:t>
              </a:r>
            </a:p>
          </p:txBody>
        </p:sp>
      </p:grpSp>
      <p:grpSp>
        <p:nvGrpSpPr>
          <p:cNvPr id="21" name="组合 20"/>
          <p:cNvGrpSpPr/>
          <p:nvPr/>
        </p:nvGrpSpPr>
        <p:grpSpPr>
          <a:xfrm>
            <a:off x="1693398" y="3625639"/>
            <a:ext cx="194371" cy="788562"/>
            <a:chOff x="4430465" y="6357610"/>
            <a:chExt cx="413933" cy="1577123"/>
          </a:xfrm>
        </p:grpSpPr>
        <p:sp>
          <p:nvSpPr>
            <p:cNvPr id="82" name="TextBox 29"/>
            <p:cNvSpPr txBox="1"/>
            <p:nvPr/>
          </p:nvSpPr>
          <p:spPr bwMode="auto">
            <a:xfrm>
              <a:off x="4430465" y="6467052"/>
              <a:ext cx="413933" cy="1467681"/>
            </a:xfrm>
            <a:prstGeom prst="rect">
              <a:avLst/>
            </a:prstGeom>
            <a:noFill/>
            <a:ln w="38100" cap="flat" cmpd="sng" algn="ctr">
              <a:noFill/>
              <a:prstDash val="solid"/>
            </a:ln>
            <a:effectLst/>
          </p:spPr>
          <p:txBody>
            <a:bodyPr lIns="0" tIns="0" rIns="0" bIns="0"/>
            <a:lstStyle/>
            <a:p>
              <a:r>
                <a:rPr lang="zh-CN" altLang="en-US" sz="12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巡查发现</a:t>
              </a:r>
              <a:endParaRPr lang="zh-CN" altLang="en-US" sz="1200" dirty="0">
                <a:latin typeface="微软雅黑" panose="020B0503020204020204" pitchFamily="34" charset="-122"/>
                <a:ea typeface="微软雅黑" panose="020B0503020204020204" pitchFamily="34" charset="-122"/>
                <a:cs typeface="宋体" panose="02010600030101010101" pitchFamily="2" charset="-122"/>
              </a:endParaRPr>
            </a:p>
          </p:txBody>
        </p:sp>
        <p:cxnSp>
          <p:nvCxnSpPr>
            <p:cNvPr id="83" name="直接箭头连接符 27"/>
            <p:cNvCxnSpPr>
              <a:cxnSpLocks noChangeShapeType="1"/>
            </p:cNvCxnSpPr>
            <p:nvPr/>
          </p:nvCxnSpPr>
          <p:spPr bwMode="auto">
            <a:xfrm>
              <a:off x="4446008" y="6357610"/>
              <a:ext cx="352705" cy="0"/>
            </a:xfrm>
            <a:prstGeom prst="straightConnector1">
              <a:avLst/>
            </a:prstGeom>
            <a:noFill/>
            <a:ln w="38100">
              <a:solidFill>
                <a:srgbClr val="0070C0"/>
              </a:solidFill>
              <a:round/>
              <a:tailEnd type="triangle" w="med" len="med"/>
            </a:ln>
            <a:extLst>
              <a:ext uri="{909E8E84-426E-40DD-AFC4-6F175D3DCCD1}">
                <a14:hiddenFill xmlns:a14="http://schemas.microsoft.com/office/drawing/2010/main">
                  <a:noFill/>
                </a14:hiddenFill>
              </a:ext>
            </a:extLst>
          </p:spPr>
        </p:cxnSp>
      </p:grpSp>
      <p:grpSp>
        <p:nvGrpSpPr>
          <p:cNvPr id="22" name="组合 21"/>
          <p:cNvGrpSpPr/>
          <p:nvPr/>
        </p:nvGrpSpPr>
        <p:grpSpPr>
          <a:xfrm>
            <a:off x="610706" y="4463316"/>
            <a:ext cx="1081464" cy="547415"/>
            <a:chOff x="2214001" y="4278400"/>
            <a:chExt cx="2024114" cy="1734797"/>
          </a:xfrm>
        </p:grpSpPr>
        <p:sp>
          <p:nvSpPr>
            <p:cNvPr id="79" name="圆角矩形 78"/>
            <p:cNvSpPr/>
            <p:nvPr/>
          </p:nvSpPr>
          <p:spPr bwMode="auto">
            <a:xfrm>
              <a:off x="2214001" y="4278400"/>
              <a:ext cx="2024114" cy="508311"/>
            </a:xfrm>
            <a:prstGeom prst="roundRect">
              <a:avLst/>
            </a:prstGeom>
            <a:solidFill>
              <a:srgbClr val="AFCDEA"/>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altLang="zh-CN" sz="12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12345</a:t>
              </a:r>
              <a:endParaRPr lang="zh-CN" altLang="en-US" sz="12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0" name="圆角矩形 79"/>
            <p:cNvSpPr/>
            <p:nvPr/>
          </p:nvSpPr>
          <p:spPr bwMode="auto">
            <a:xfrm>
              <a:off x="2214001" y="4891643"/>
              <a:ext cx="2024114" cy="508311"/>
            </a:xfrm>
            <a:prstGeom prst="roundRect">
              <a:avLst/>
            </a:prstGeom>
            <a:solidFill>
              <a:srgbClr val="AFCDEA"/>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altLang="zh-CN" sz="12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110</a:t>
              </a:r>
              <a:r>
                <a:rPr lang="zh-CN" altLang="en-US" sz="12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非警情</a:t>
              </a:r>
            </a:p>
          </p:txBody>
        </p:sp>
        <p:sp>
          <p:nvSpPr>
            <p:cNvPr id="81" name="圆角矩形 80"/>
            <p:cNvSpPr/>
            <p:nvPr/>
          </p:nvSpPr>
          <p:spPr bwMode="auto">
            <a:xfrm>
              <a:off x="2214001" y="5504886"/>
              <a:ext cx="2024114" cy="508311"/>
            </a:xfrm>
            <a:prstGeom prst="roundRect">
              <a:avLst/>
            </a:prstGeom>
            <a:solidFill>
              <a:srgbClr val="AFCDEA"/>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zh-CN" altLang="en-US" sz="12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舆情</a:t>
              </a:r>
            </a:p>
          </p:txBody>
        </p:sp>
      </p:grpSp>
      <p:grpSp>
        <p:nvGrpSpPr>
          <p:cNvPr id="23" name="组合 22"/>
          <p:cNvGrpSpPr/>
          <p:nvPr/>
        </p:nvGrpSpPr>
        <p:grpSpPr>
          <a:xfrm>
            <a:off x="1685612" y="4541319"/>
            <a:ext cx="194371" cy="788562"/>
            <a:chOff x="4430465" y="6357610"/>
            <a:chExt cx="413933" cy="1577123"/>
          </a:xfrm>
        </p:grpSpPr>
        <p:sp>
          <p:nvSpPr>
            <p:cNvPr id="77" name="TextBox 29"/>
            <p:cNvSpPr txBox="1"/>
            <p:nvPr/>
          </p:nvSpPr>
          <p:spPr bwMode="auto">
            <a:xfrm>
              <a:off x="4430465" y="6467052"/>
              <a:ext cx="413933" cy="1467681"/>
            </a:xfrm>
            <a:prstGeom prst="rect">
              <a:avLst/>
            </a:prstGeom>
            <a:noFill/>
            <a:ln w="38100" cap="flat" cmpd="sng" algn="ctr">
              <a:noFill/>
              <a:prstDash val="solid"/>
            </a:ln>
            <a:effectLst/>
          </p:spPr>
          <p:txBody>
            <a:bodyPr lIns="0" tIns="0" rIns="0" bIns="0"/>
            <a:lstStyle/>
            <a:p>
              <a:r>
                <a:rPr lang="zh-CN" altLang="en-US" sz="12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群众反映</a:t>
              </a:r>
              <a:endParaRPr lang="zh-CN" altLang="en-US" sz="1200" dirty="0">
                <a:latin typeface="微软雅黑" panose="020B0503020204020204" pitchFamily="34" charset="-122"/>
                <a:ea typeface="微软雅黑" panose="020B0503020204020204" pitchFamily="34" charset="-122"/>
                <a:cs typeface="宋体" panose="02010600030101010101" pitchFamily="2" charset="-122"/>
              </a:endParaRPr>
            </a:p>
          </p:txBody>
        </p:sp>
        <p:cxnSp>
          <p:nvCxnSpPr>
            <p:cNvPr id="78" name="直接箭头连接符 27"/>
            <p:cNvCxnSpPr>
              <a:cxnSpLocks noChangeShapeType="1"/>
            </p:cNvCxnSpPr>
            <p:nvPr/>
          </p:nvCxnSpPr>
          <p:spPr bwMode="auto">
            <a:xfrm>
              <a:off x="4446008" y="6357610"/>
              <a:ext cx="352705" cy="0"/>
            </a:xfrm>
            <a:prstGeom prst="straightConnector1">
              <a:avLst/>
            </a:prstGeom>
            <a:noFill/>
            <a:ln w="38100">
              <a:solidFill>
                <a:srgbClr val="0070C0"/>
              </a:solidFill>
              <a:round/>
              <a:tailEnd type="triangle" w="med" len="med"/>
            </a:ln>
            <a:extLst>
              <a:ext uri="{909E8E84-426E-40DD-AFC4-6F175D3DCCD1}">
                <a14:hiddenFill xmlns:a14="http://schemas.microsoft.com/office/drawing/2010/main">
                  <a:noFill/>
                </a14:hiddenFill>
              </a:ext>
            </a:extLst>
          </p:spPr>
        </p:cxnSp>
      </p:grpSp>
      <p:sp>
        <p:nvSpPr>
          <p:cNvPr id="24" name="TextBox 29"/>
          <p:cNvSpPr txBox="1"/>
          <p:nvPr/>
        </p:nvSpPr>
        <p:spPr bwMode="auto">
          <a:xfrm>
            <a:off x="1688723" y="2434532"/>
            <a:ext cx="194371" cy="733841"/>
          </a:xfrm>
          <a:prstGeom prst="rect">
            <a:avLst/>
          </a:prstGeom>
          <a:noFill/>
          <a:ln w="38100" cap="flat" cmpd="sng" algn="ctr">
            <a:noFill/>
            <a:prstDash val="solid"/>
          </a:ln>
          <a:effectLst/>
        </p:spPr>
        <p:txBody>
          <a:bodyPr lIns="0" tIns="0" rIns="0" bIns="0"/>
          <a:lstStyle/>
          <a:p>
            <a:r>
              <a:rPr lang="zh-CN" altLang="en-US" sz="1200" dirty="0">
                <a:solidFill>
                  <a:schemeClr val="accent2">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智能发现</a:t>
            </a:r>
            <a:endParaRPr lang="zh-CN" altLang="en-US" sz="1200" dirty="0">
              <a:solidFill>
                <a:schemeClr val="accent2">
                  <a:lumMod val="50000"/>
                </a:schemeClr>
              </a:solidFill>
              <a:latin typeface="微软雅黑" panose="020B0503020204020204" pitchFamily="34" charset="-122"/>
              <a:ea typeface="微软雅黑" panose="020B0503020204020204" pitchFamily="34" charset="-122"/>
              <a:cs typeface="宋体" panose="02010600030101010101" pitchFamily="2" charset="-122"/>
            </a:endParaRPr>
          </a:p>
        </p:txBody>
      </p:sp>
      <p:cxnSp>
        <p:nvCxnSpPr>
          <p:cNvPr id="25" name="直接箭头连接符 27"/>
          <p:cNvCxnSpPr>
            <a:cxnSpLocks noChangeShapeType="1"/>
          </p:cNvCxnSpPr>
          <p:nvPr/>
        </p:nvCxnSpPr>
        <p:spPr bwMode="auto">
          <a:xfrm>
            <a:off x="1700775" y="3171307"/>
            <a:ext cx="165621" cy="0"/>
          </a:xfrm>
          <a:prstGeom prst="straightConnector1">
            <a:avLst/>
          </a:prstGeom>
          <a:noFill/>
          <a:ln w="38100">
            <a:solidFill>
              <a:schemeClr val="accent2">
                <a:lumMod val="50000"/>
              </a:schemeClr>
            </a:solidFill>
            <a:round/>
            <a:tailEnd type="triangle" w="med" len="med"/>
          </a:ln>
          <a:extLst>
            <a:ext uri="{909E8E84-426E-40DD-AFC4-6F175D3DCCD1}">
              <a14:hiddenFill xmlns:a14="http://schemas.microsoft.com/office/drawing/2010/main">
                <a:noFill/>
              </a14:hiddenFill>
            </a:ext>
          </a:extLst>
        </p:spPr>
      </p:cxnSp>
      <p:grpSp>
        <p:nvGrpSpPr>
          <p:cNvPr id="26" name="组合 25"/>
          <p:cNvGrpSpPr/>
          <p:nvPr/>
        </p:nvGrpSpPr>
        <p:grpSpPr>
          <a:xfrm>
            <a:off x="585451" y="2728065"/>
            <a:ext cx="1081464" cy="728506"/>
            <a:chOff x="1962381" y="4473732"/>
            <a:chExt cx="2550215" cy="1457012"/>
          </a:xfrm>
        </p:grpSpPr>
        <p:sp>
          <p:nvSpPr>
            <p:cNvPr id="73" name="圆角矩形 72"/>
            <p:cNvSpPr/>
            <p:nvPr/>
          </p:nvSpPr>
          <p:spPr bwMode="auto">
            <a:xfrm>
              <a:off x="1962381" y="4473732"/>
              <a:ext cx="2550215" cy="320795"/>
            </a:xfrm>
            <a:prstGeom prst="roundRect">
              <a:avLst/>
            </a:prstGeom>
            <a:solidFill>
              <a:schemeClr val="accent2">
                <a:alpha val="50000"/>
              </a:schemeClr>
            </a:solidFill>
            <a:ln w="38100">
              <a:noFill/>
            </a:ln>
          </p:spPr>
          <p:style>
            <a:lnRef idx="0">
              <a:scrgbClr r="0" g="0" b="0"/>
            </a:lnRef>
            <a:fillRef idx="0">
              <a:scrgbClr r="0" g="0" b="0"/>
            </a:fillRef>
            <a:effectRef idx="0">
              <a:scrgbClr r="0" g="0" b="0"/>
            </a:effectRef>
            <a:fontRef idx="minor">
              <a:schemeClr val="lt1"/>
            </a:fontRef>
          </p:style>
          <p:txBody>
            <a:bodyPr anchor="ctr"/>
            <a:lstStyle/>
            <a:p>
              <a:pPr algn="ctr"/>
              <a:r>
                <a:rPr lang="zh-CN" altLang="en-US" sz="1200" dirty="0">
                  <a:solidFill>
                    <a:schemeClr val="accent2">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垃圾房监测</a:t>
              </a:r>
              <a:endParaRPr lang="zh-CN" altLang="en-US" sz="1200" dirty="0">
                <a:solidFill>
                  <a:schemeClr val="accent2">
                    <a:lumMod val="50000"/>
                  </a:scheme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74" name="圆角矩形 73"/>
            <p:cNvSpPr/>
            <p:nvPr/>
          </p:nvSpPr>
          <p:spPr bwMode="auto">
            <a:xfrm>
              <a:off x="1962381" y="4852471"/>
              <a:ext cx="2550215" cy="320795"/>
            </a:xfrm>
            <a:prstGeom prst="roundRect">
              <a:avLst/>
            </a:prstGeom>
            <a:solidFill>
              <a:schemeClr val="accent2">
                <a:alpha val="50000"/>
              </a:schemeClr>
            </a:solidFill>
            <a:ln w="38100">
              <a:noFill/>
            </a:ln>
          </p:spPr>
          <p:style>
            <a:lnRef idx="0">
              <a:scrgbClr r="0" g="0" b="0"/>
            </a:lnRef>
            <a:fillRef idx="0">
              <a:scrgbClr r="0" g="0" b="0"/>
            </a:fillRef>
            <a:effectRef idx="0">
              <a:scrgbClr r="0" g="0" b="0"/>
            </a:effectRef>
            <a:fontRef idx="minor">
              <a:schemeClr val="lt1"/>
            </a:fontRef>
          </p:style>
          <p:txBody>
            <a:bodyPr anchor="ctr"/>
            <a:lstStyle/>
            <a:p>
              <a:pPr algn="ctr"/>
              <a:r>
                <a:rPr lang="zh-CN" altLang="en-US" sz="1200" dirty="0">
                  <a:solidFill>
                    <a:schemeClr val="accent2">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安全通道报警</a:t>
              </a:r>
              <a:endParaRPr lang="zh-CN" altLang="en-US" sz="1200" dirty="0">
                <a:solidFill>
                  <a:schemeClr val="accent2">
                    <a:lumMod val="50000"/>
                  </a:scheme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75" name="圆角矩形 74"/>
            <p:cNvSpPr/>
            <p:nvPr/>
          </p:nvSpPr>
          <p:spPr bwMode="auto">
            <a:xfrm>
              <a:off x="1962381" y="5231210"/>
              <a:ext cx="2550215" cy="320795"/>
            </a:xfrm>
            <a:prstGeom prst="roundRect">
              <a:avLst/>
            </a:prstGeom>
            <a:solidFill>
              <a:schemeClr val="accent2">
                <a:alpha val="50000"/>
              </a:schemeClr>
            </a:solidFill>
            <a:ln w="38100">
              <a:noFill/>
            </a:ln>
          </p:spPr>
          <p:style>
            <a:lnRef idx="0">
              <a:scrgbClr r="0" g="0" b="0"/>
            </a:lnRef>
            <a:fillRef idx="0">
              <a:scrgbClr r="0" g="0" b="0"/>
            </a:fillRef>
            <a:effectRef idx="0">
              <a:scrgbClr r="0" g="0" b="0"/>
            </a:effectRef>
            <a:fontRef idx="minor">
              <a:schemeClr val="lt1"/>
            </a:fontRef>
          </p:style>
          <p:txBody>
            <a:bodyPr anchor="ctr"/>
            <a:lstStyle/>
            <a:p>
              <a:pPr algn="ctr"/>
              <a:r>
                <a:rPr lang="zh-CN" altLang="en-US" sz="1200" dirty="0">
                  <a:solidFill>
                    <a:schemeClr val="accent2">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单车监测</a:t>
              </a:r>
              <a:endParaRPr lang="zh-CN" altLang="en-US" sz="1200" dirty="0">
                <a:solidFill>
                  <a:schemeClr val="accent2">
                    <a:lumMod val="50000"/>
                  </a:scheme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76" name="圆角矩形 75"/>
            <p:cNvSpPr/>
            <p:nvPr/>
          </p:nvSpPr>
          <p:spPr bwMode="auto">
            <a:xfrm>
              <a:off x="1962381" y="5609949"/>
              <a:ext cx="2550215" cy="320795"/>
            </a:xfrm>
            <a:prstGeom prst="roundRect">
              <a:avLst/>
            </a:prstGeom>
            <a:solidFill>
              <a:schemeClr val="accent2">
                <a:alpha val="50000"/>
              </a:schemeClr>
            </a:solidFill>
            <a:ln w="38100">
              <a:noFill/>
            </a:ln>
          </p:spPr>
          <p:style>
            <a:lnRef idx="0">
              <a:scrgbClr r="0" g="0" b="0"/>
            </a:lnRef>
            <a:fillRef idx="0">
              <a:scrgbClr r="0" g="0" b="0"/>
            </a:fillRef>
            <a:effectRef idx="0">
              <a:scrgbClr r="0" g="0" b="0"/>
            </a:effectRef>
            <a:fontRef idx="minor">
              <a:schemeClr val="lt1"/>
            </a:fontRef>
          </p:style>
          <p:txBody>
            <a:bodyPr anchor="ctr"/>
            <a:lstStyle/>
            <a:p>
              <a:pPr algn="ctr"/>
              <a:r>
                <a:rPr lang="en-US" altLang="zh-CN" sz="1200" dirty="0">
                  <a:solidFill>
                    <a:schemeClr val="accent2">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200" dirty="0">
                <a:solidFill>
                  <a:schemeClr val="accent2">
                    <a:lumMod val="50000"/>
                  </a:schemeClr>
                </a:solidFill>
                <a:latin typeface="微软雅黑" panose="020B0503020204020204" pitchFamily="34" charset="-122"/>
                <a:ea typeface="微软雅黑" panose="020B0503020204020204" pitchFamily="34" charset="-122"/>
                <a:cs typeface="宋体" panose="02010600030101010101" pitchFamily="2" charset="-122"/>
              </a:endParaRPr>
            </a:p>
          </p:txBody>
        </p:sp>
      </p:grpSp>
      <p:sp>
        <p:nvSpPr>
          <p:cNvPr id="27" name="矩形 26"/>
          <p:cNvSpPr/>
          <p:nvPr/>
        </p:nvSpPr>
        <p:spPr>
          <a:xfrm>
            <a:off x="3567863" y="6142838"/>
            <a:ext cx="1107996" cy="276999"/>
          </a:xfrm>
          <a:prstGeom prst="rect">
            <a:avLst/>
          </a:prstGeom>
        </p:spPr>
        <p:txBody>
          <a:bodyPr wrap="none">
            <a:spAutoFit/>
          </a:bodyPr>
          <a:lstStyle/>
          <a:p>
            <a:r>
              <a:rPr lang="zh-CN" altLang="en-US" sz="1200" dirty="0">
                <a:latin typeface="微软雅黑" panose="020B0503020204020204" pitchFamily="34" charset="-122"/>
                <a:ea typeface="微软雅黑" panose="020B0503020204020204" pitchFamily="34" charset="-122"/>
              </a:rPr>
              <a:t>自动派单到人</a:t>
            </a:r>
          </a:p>
        </p:txBody>
      </p:sp>
      <p:sp>
        <p:nvSpPr>
          <p:cNvPr id="28" name="矩形 27"/>
          <p:cNvSpPr/>
          <p:nvPr/>
        </p:nvSpPr>
        <p:spPr>
          <a:xfrm>
            <a:off x="951056" y="6142838"/>
            <a:ext cx="1107996" cy="276999"/>
          </a:xfrm>
          <a:prstGeom prst="rect">
            <a:avLst/>
          </a:prstGeom>
        </p:spPr>
        <p:txBody>
          <a:bodyPr wrap="none">
            <a:spAutoFit/>
          </a:bodyPr>
          <a:lstStyle/>
          <a:p>
            <a:r>
              <a:rPr lang="zh-CN" altLang="en-US" sz="1200" dirty="0">
                <a:latin typeface="微软雅黑" panose="020B0503020204020204" pitchFamily="34" charset="-122"/>
                <a:ea typeface="微软雅黑" panose="020B0503020204020204" pitchFamily="34" charset="-122"/>
              </a:rPr>
              <a:t>自动发现立案</a:t>
            </a:r>
          </a:p>
        </p:txBody>
      </p:sp>
      <p:sp>
        <p:nvSpPr>
          <p:cNvPr id="29" name="矩形 28"/>
          <p:cNvSpPr/>
          <p:nvPr/>
        </p:nvSpPr>
        <p:spPr>
          <a:xfrm>
            <a:off x="10694581" y="6142838"/>
            <a:ext cx="1107996" cy="276999"/>
          </a:xfrm>
          <a:prstGeom prst="rect">
            <a:avLst/>
          </a:prstGeom>
        </p:spPr>
        <p:txBody>
          <a:bodyPr wrap="none">
            <a:spAutoFit/>
          </a:bodyPr>
          <a:lstStyle/>
          <a:p>
            <a:r>
              <a:rPr lang="zh-CN" altLang="en-US" sz="1200" dirty="0">
                <a:latin typeface="微软雅黑" panose="020B0503020204020204" pitchFamily="34" charset="-122"/>
                <a:ea typeface="微软雅黑" panose="020B0503020204020204" pitchFamily="34" charset="-122"/>
              </a:rPr>
              <a:t>工作沉淀分析</a:t>
            </a:r>
          </a:p>
        </p:txBody>
      </p:sp>
      <p:grpSp>
        <p:nvGrpSpPr>
          <p:cNvPr id="30" name="组合 29"/>
          <p:cNvGrpSpPr/>
          <p:nvPr/>
        </p:nvGrpSpPr>
        <p:grpSpPr>
          <a:xfrm>
            <a:off x="2399297" y="3777797"/>
            <a:ext cx="298619" cy="890328"/>
            <a:chOff x="4708688" y="7555594"/>
            <a:chExt cx="461970" cy="1780656"/>
          </a:xfrm>
        </p:grpSpPr>
        <p:cxnSp>
          <p:nvCxnSpPr>
            <p:cNvPr id="71" name="肘形连接符 70"/>
            <p:cNvCxnSpPr>
              <a:stCxn id="18" idx="3"/>
              <a:endCxn id="34" idx="1"/>
            </p:cNvCxnSpPr>
            <p:nvPr/>
          </p:nvCxnSpPr>
          <p:spPr>
            <a:xfrm>
              <a:off x="4708688" y="7555594"/>
              <a:ext cx="461966" cy="1014808"/>
            </a:xfrm>
            <a:prstGeom prst="bentConnector3">
              <a:avLst>
                <a:gd name="adj1" fmla="val 50000"/>
              </a:avLst>
            </a:prstGeom>
            <a:noFill/>
            <a:ln w="38100">
              <a:solidFill>
                <a:srgbClr val="0070C0"/>
              </a:solidFill>
              <a:round/>
              <a:tailEnd type="triangle" w="med" len="med"/>
            </a:ln>
            <a:extLst>
              <a:ext uri="{909E8E84-426E-40DD-AFC4-6F175D3DCCD1}">
                <a14:hiddenFill xmlns:a14="http://schemas.microsoft.com/office/drawing/2010/main">
                  <a:noFill/>
                </a14:hiddenFill>
              </a:ext>
            </a:extLst>
          </p:spPr>
        </p:cxnSp>
        <p:cxnSp>
          <p:nvCxnSpPr>
            <p:cNvPr id="72" name="肘形连接符 71"/>
            <p:cNvCxnSpPr>
              <a:stCxn id="19" idx="3"/>
              <a:endCxn id="34" idx="1"/>
            </p:cNvCxnSpPr>
            <p:nvPr/>
          </p:nvCxnSpPr>
          <p:spPr>
            <a:xfrm flipV="1">
              <a:off x="4740329" y="8570402"/>
              <a:ext cx="430329" cy="765848"/>
            </a:xfrm>
            <a:prstGeom prst="bentConnector3">
              <a:avLst>
                <a:gd name="adj1" fmla="val 50000"/>
              </a:avLst>
            </a:prstGeom>
            <a:noFill/>
            <a:ln w="38100">
              <a:solidFill>
                <a:srgbClr val="0070C0"/>
              </a:solidFill>
              <a:round/>
              <a:tailEnd type="triangle" w="med" len="med"/>
            </a:ln>
            <a:extLst>
              <a:ext uri="{909E8E84-426E-40DD-AFC4-6F175D3DCCD1}">
                <a14:hiddenFill xmlns:a14="http://schemas.microsoft.com/office/drawing/2010/main">
                  <a:noFill/>
                </a14:hiddenFill>
              </a:ext>
            </a:extLst>
          </p:spPr>
        </p:cxnSp>
      </p:grpSp>
      <p:cxnSp>
        <p:nvCxnSpPr>
          <p:cNvPr id="31" name="AutoShape 8"/>
          <p:cNvCxnSpPr>
            <a:cxnSpLocks noChangeShapeType="1"/>
          </p:cNvCxnSpPr>
          <p:nvPr/>
        </p:nvCxnSpPr>
        <p:spPr bwMode="auto">
          <a:xfrm>
            <a:off x="3043326" y="3943364"/>
            <a:ext cx="265141" cy="1"/>
          </a:xfrm>
          <a:prstGeom prst="straightConnector1">
            <a:avLst/>
          </a:prstGeom>
          <a:noFill/>
          <a:ln w="38100">
            <a:solidFill>
              <a:srgbClr val="0070C0"/>
            </a:solidFill>
            <a:round/>
            <a:tailEnd type="triangle" w="med" len="med"/>
          </a:ln>
          <a:extLst>
            <a:ext uri="{909E8E84-426E-40DD-AFC4-6F175D3DCCD1}">
              <a14:hiddenFill xmlns:a14="http://schemas.microsoft.com/office/drawing/2010/main">
                <a:noFill/>
              </a14:hiddenFill>
            </a:ext>
          </a:extLst>
        </p:spPr>
      </p:cxnSp>
      <p:sp>
        <p:nvSpPr>
          <p:cNvPr id="34" name="圆角矩形 33"/>
          <p:cNvSpPr/>
          <p:nvPr/>
        </p:nvSpPr>
        <p:spPr bwMode="auto">
          <a:xfrm>
            <a:off x="2697917" y="3419601"/>
            <a:ext cx="342356" cy="1731200"/>
          </a:xfrm>
          <a:prstGeom prst="roundRect">
            <a:avLst/>
          </a:prstGeom>
          <a:solidFill>
            <a:srgbClr val="AFCDEA"/>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zh-CN" altLang="en-US" sz="14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街道城运中心</a:t>
            </a:r>
            <a:endParaRPr lang="zh-CN" altLang="en-US" sz="1400" dirty="0">
              <a:solidFill>
                <a:srgbClr val="01359A"/>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5" name="圆角矩形 34"/>
          <p:cNvSpPr/>
          <p:nvPr/>
        </p:nvSpPr>
        <p:spPr bwMode="auto">
          <a:xfrm>
            <a:off x="5082444" y="4655857"/>
            <a:ext cx="2250615" cy="519435"/>
          </a:xfrm>
          <a:prstGeom prst="roundRect">
            <a:avLst>
              <a:gd name="adj" fmla="val 19423"/>
            </a:avLst>
          </a:prstGeom>
          <a:solidFill>
            <a:srgbClr val="AFCDEA"/>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zh-CN" altLang="en-US" sz="140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单个部门</a:t>
            </a:r>
            <a:endParaRPr lang="en-US" altLang="zh-CN" sz="14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14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牵头接单处置</a:t>
            </a:r>
          </a:p>
        </p:txBody>
      </p:sp>
      <p:sp>
        <p:nvSpPr>
          <p:cNvPr id="36" name="圆角矩形 35"/>
          <p:cNvSpPr/>
          <p:nvPr/>
        </p:nvSpPr>
        <p:spPr bwMode="auto">
          <a:xfrm>
            <a:off x="6490794" y="2624045"/>
            <a:ext cx="795939" cy="1088655"/>
          </a:xfrm>
          <a:prstGeom prst="roundRect">
            <a:avLst/>
          </a:prstGeom>
          <a:solidFill>
            <a:srgbClr val="AFCDEA"/>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zh-CN" altLang="en-US" sz="140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核实</a:t>
            </a:r>
            <a:endParaRPr lang="en-US" altLang="zh-CN" sz="14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140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配合</a:t>
            </a:r>
            <a:endParaRPr lang="en-US" altLang="zh-CN" sz="14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140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督促</a:t>
            </a:r>
            <a:endParaRPr lang="en-US" altLang="zh-CN" sz="14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140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兜底</a:t>
            </a:r>
            <a:endParaRPr lang="en-US" altLang="zh-CN" sz="14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7" name="圆角矩形 36"/>
          <p:cNvSpPr/>
          <p:nvPr/>
        </p:nvSpPr>
        <p:spPr bwMode="auto">
          <a:xfrm>
            <a:off x="3296672" y="2691096"/>
            <a:ext cx="369577" cy="2459704"/>
          </a:xfrm>
          <a:prstGeom prst="roundRect">
            <a:avLst/>
          </a:prstGeom>
          <a:solidFill>
            <a:schemeClr val="accent2">
              <a:alpha val="50000"/>
            </a:schemeClr>
          </a:solidFill>
          <a:ln w="38100">
            <a:noFill/>
          </a:ln>
        </p:spPr>
        <p:style>
          <a:lnRef idx="0">
            <a:scrgbClr r="0" g="0" b="0"/>
          </a:lnRef>
          <a:fillRef idx="0">
            <a:scrgbClr r="0" g="0" b="0"/>
          </a:fillRef>
          <a:effectRef idx="0">
            <a:scrgbClr r="0" g="0" b="0"/>
          </a:effectRef>
          <a:fontRef idx="minor">
            <a:schemeClr val="lt1"/>
          </a:fontRef>
        </p:style>
        <p:txBody>
          <a:bodyPr anchor="ctr"/>
          <a:lstStyle/>
          <a:p>
            <a:pPr algn="ctr"/>
            <a:r>
              <a:rPr lang="zh-CN" altLang="en-US" sz="1400" dirty="0">
                <a:solidFill>
                  <a:schemeClr val="accent2">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城运网格</a:t>
            </a:r>
          </a:p>
        </p:txBody>
      </p:sp>
      <p:cxnSp>
        <p:nvCxnSpPr>
          <p:cNvPr id="38" name="AutoShape 8"/>
          <p:cNvCxnSpPr>
            <a:cxnSpLocks noChangeShapeType="1"/>
          </p:cNvCxnSpPr>
          <p:nvPr/>
        </p:nvCxnSpPr>
        <p:spPr bwMode="auto">
          <a:xfrm>
            <a:off x="6345987" y="3061762"/>
            <a:ext cx="166543" cy="1"/>
          </a:xfrm>
          <a:prstGeom prst="straightConnector1">
            <a:avLst/>
          </a:prstGeom>
          <a:noFill/>
          <a:ln w="38100">
            <a:solidFill>
              <a:srgbClr val="0070C0"/>
            </a:solidFill>
            <a:round/>
            <a:tailEnd type="triangle" w="med" len="med"/>
          </a:ln>
          <a:extLst>
            <a:ext uri="{909E8E84-426E-40DD-AFC4-6F175D3DCCD1}">
              <a14:hiddenFill xmlns:a14="http://schemas.microsoft.com/office/drawing/2010/main">
                <a:noFill/>
              </a14:hiddenFill>
            </a:ext>
          </a:extLst>
        </p:spPr>
      </p:cxnSp>
      <p:sp>
        <p:nvSpPr>
          <p:cNvPr id="39" name="圆角矩形 38"/>
          <p:cNvSpPr/>
          <p:nvPr/>
        </p:nvSpPr>
        <p:spPr bwMode="auto">
          <a:xfrm>
            <a:off x="10914667" y="2691096"/>
            <a:ext cx="760666" cy="2545578"/>
          </a:xfrm>
          <a:prstGeom prst="roundRect">
            <a:avLst/>
          </a:prstGeom>
          <a:solidFill>
            <a:schemeClr val="accent2">
              <a:alpha val="50000"/>
            </a:schemeClr>
          </a:solidFill>
          <a:ln w="38100">
            <a:noFill/>
          </a:ln>
        </p:spPr>
        <p:style>
          <a:lnRef idx="0">
            <a:scrgbClr r="0" g="0" b="0"/>
          </a:lnRef>
          <a:fillRef idx="0">
            <a:scrgbClr r="0" g="0" b="0"/>
          </a:fillRef>
          <a:effectRef idx="0">
            <a:scrgbClr r="0" g="0" b="0"/>
          </a:effectRef>
          <a:fontRef idx="minor">
            <a:schemeClr val="lt1"/>
          </a:fontRef>
        </p:style>
        <p:txBody>
          <a:bodyPr anchor="ctr"/>
          <a:lstStyle/>
          <a:p>
            <a:pPr algn="ctr"/>
            <a:r>
              <a:rPr lang="zh-CN" altLang="en-US" sz="1400" dirty="0">
                <a:solidFill>
                  <a:schemeClr val="accent2">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知识库沉淀</a:t>
            </a:r>
            <a:endParaRPr lang="en-US" altLang="zh-CN" sz="1400" dirty="0">
              <a:solidFill>
                <a:schemeClr val="accent2">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40" name="组合 39"/>
          <p:cNvGrpSpPr/>
          <p:nvPr/>
        </p:nvGrpSpPr>
        <p:grpSpPr>
          <a:xfrm flipH="1">
            <a:off x="3701791" y="3069835"/>
            <a:ext cx="406256" cy="1843448"/>
            <a:chOff x="14196898" y="6540848"/>
            <a:chExt cx="348312" cy="2994396"/>
          </a:xfrm>
        </p:grpSpPr>
        <p:cxnSp>
          <p:nvCxnSpPr>
            <p:cNvPr id="69" name="肘形连接符 68"/>
            <p:cNvCxnSpPr/>
            <p:nvPr/>
          </p:nvCxnSpPr>
          <p:spPr>
            <a:xfrm>
              <a:off x="14196899" y="6540848"/>
              <a:ext cx="348311" cy="1510675"/>
            </a:xfrm>
            <a:prstGeom prst="bentConnector3">
              <a:avLst>
                <a:gd name="adj1" fmla="val 50000"/>
              </a:avLst>
            </a:prstGeom>
            <a:noFill/>
            <a:ln w="38100">
              <a:solidFill>
                <a:srgbClr val="0070C0"/>
              </a:solidFill>
              <a:round/>
              <a:headEnd type="triangle"/>
              <a:tailEnd type="none" w="med" len="med"/>
            </a:ln>
            <a:extLst>
              <a:ext uri="{909E8E84-426E-40DD-AFC4-6F175D3DCCD1}">
                <a14:hiddenFill xmlns:a14="http://schemas.microsoft.com/office/drawing/2010/main">
                  <a:noFill/>
                </a14:hiddenFill>
              </a:ext>
            </a:extLst>
          </p:spPr>
        </p:cxnSp>
        <p:cxnSp>
          <p:nvCxnSpPr>
            <p:cNvPr id="70" name="肘形连接符 69"/>
            <p:cNvCxnSpPr/>
            <p:nvPr/>
          </p:nvCxnSpPr>
          <p:spPr>
            <a:xfrm flipV="1">
              <a:off x="14196898" y="8051523"/>
              <a:ext cx="348312" cy="1483721"/>
            </a:xfrm>
            <a:prstGeom prst="bentConnector3">
              <a:avLst>
                <a:gd name="adj1" fmla="val 50000"/>
              </a:avLst>
            </a:prstGeom>
            <a:noFill/>
            <a:ln w="38100">
              <a:solidFill>
                <a:srgbClr val="0070C0"/>
              </a:solidFill>
              <a:round/>
              <a:headEnd type="triangle"/>
              <a:tailEnd type="none" w="med" len="med"/>
            </a:ln>
            <a:extLst>
              <a:ext uri="{909E8E84-426E-40DD-AFC4-6F175D3DCCD1}">
                <a14:hiddenFill xmlns:a14="http://schemas.microsoft.com/office/drawing/2010/main">
                  <a:noFill/>
                </a14:hiddenFill>
              </a:ext>
            </a:extLst>
          </p:spPr>
        </p:cxnSp>
      </p:grpSp>
      <p:sp>
        <p:nvSpPr>
          <p:cNvPr id="41" name="TextBox 29"/>
          <p:cNvSpPr txBox="1"/>
          <p:nvPr/>
        </p:nvSpPr>
        <p:spPr bwMode="auto">
          <a:xfrm>
            <a:off x="3766717" y="3707443"/>
            <a:ext cx="407394" cy="476231"/>
          </a:xfrm>
          <a:prstGeom prst="rect">
            <a:avLst/>
          </a:prstGeom>
          <a:solidFill>
            <a:schemeClr val="bg1"/>
          </a:solidFill>
          <a:ln w="38100" cap="flat" cmpd="sng" algn="ctr">
            <a:noFill/>
            <a:prstDash val="solid"/>
          </a:ln>
          <a:effectLst/>
        </p:spPr>
        <p:txBody>
          <a:bodyPr lIns="0" tIns="0" rIns="0" bIns="0" anchor="ctr"/>
          <a:lstStyle/>
          <a:p>
            <a:pPr algn="ctr"/>
            <a:r>
              <a:rPr lang="zh-CN" altLang="en-US" sz="12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智能</a:t>
            </a:r>
            <a:endParaRPr lang="en-US" altLang="zh-CN" sz="12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12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派单</a:t>
            </a:r>
            <a:endParaRPr lang="zh-CN" altLang="en-US" sz="1200"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42" name="圆角矩形 41"/>
          <p:cNvSpPr/>
          <p:nvPr/>
        </p:nvSpPr>
        <p:spPr bwMode="auto">
          <a:xfrm>
            <a:off x="9254504" y="3518101"/>
            <a:ext cx="432315" cy="167512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noAutofit/>
          </a:bodyPr>
          <a:lstStyle/>
          <a:p>
            <a:pPr algn="ctr"/>
            <a:r>
              <a:rPr lang="zh-CN" altLang="en-US" sz="1400" dirty="0">
                <a:solidFill>
                  <a:srgbClr val="003399"/>
                </a:solidFill>
                <a:latin typeface="微软雅黑" panose="020B0503020204020204" pitchFamily="34" charset="-122"/>
                <a:ea typeface="微软雅黑" panose="020B0503020204020204" pitchFamily="34" charset="-122"/>
                <a:cs typeface="Times New Roman" panose="02020603050405020304" pitchFamily="18" charset="0"/>
              </a:rPr>
              <a:t>区城运中心</a:t>
            </a:r>
            <a:endParaRPr lang="en-US" altLang="zh-CN" sz="1400" dirty="0">
              <a:solidFill>
                <a:srgbClr val="003399"/>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3" name="圆角矩形 42"/>
          <p:cNvSpPr/>
          <p:nvPr/>
        </p:nvSpPr>
        <p:spPr bwMode="auto">
          <a:xfrm>
            <a:off x="7829884" y="2716704"/>
            <a:ext cx="431051" cy="251997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zh-CN" altLang="en-US" sz="1400" dirty="0">
                <a:solidFill>
                  <a:srgbClr val="003399"/>
                </a:solidFill>
                <a:latin typeface="微软雅黑" panose="020B0503020204020204" pitchFamily="34" charset="-122"/>
                <a:ea typeface="微软雅黑" panose="020B0503020204020204" pitchFamily="34" charset="-122"/>
                <a:cs typeface="Times New Roman" panose="02020603050405020304" pitchFamily="18" charset="0"/>
              </a:rPr>
              <a:t>街道城运中心</a:t>
            </a:r>
            <a:endParaRPr lang="zh-CN" altLang="en-US" sz="1400"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44" name="圆角矩形 43"/>
          <p:cNvSpPr/>
          <p:nvPr/>
        </p:nvSpPr>
        <p:spPr bwMode="auto">
          <a:xfrm>
            <a:off x="5113793" y="2617437"/>
            <a:ext cx="1214283" cy="1138094"/>
          </a:xfrm>
          <a:prstGeom prst="roundRect">
            <a:avLst/>
          </a:prstGeom>
          <a:solidFill>
            <a:srgbClr val="AFCDEA"/>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zh-CN" altLang="en-US" sz="12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多部门</a:t>
            </a:r>
            <a:endParaRPr lang="en-US" altLang="zh-CN" sz="12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12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rPr>
              <a:t>联勤联动处置</a:t>
            </a:r>
            <a:endParaRPr lang="en-US" altLang="zh-CN" sz="12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endParaRPr>
          </a:p>
          <a:p>
            <a:pPr algn="ctr"/>
            <a:endParaRPr lang="en-US" altLang="zh-CN" sz="12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endParaRPr>
          </a:p>
          <a:p>
            <a:pPr algn="ctr"/>
            <a:endParaRPr lang="en-US" altLang="zh-CN" sz="12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endParaRPr>
          </a:p>
          <a:p>
            <a:pPr algn="ctr"/>
            <a:endParaRPr lang="en-US" altLang="zh-CN" sz="1200" dirty="0">
              <a:solidFill>
                <a:srgbClr val="01359A"/>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45" name="组合 44"/>
          <p:cNvGrpSpPr/>
          <p:nvPr/>
        </p:nvGrpSpPr>
        <p:grpSpPr>
          <a:xfrm>
            <a:off x="5206604" y="3102456"/>
            <a:ext cx="1032186" cy="577904"/>
            <a:chOff x="9774287" y="5413605"/>
            <a:chExt cx="1057197" cy="1503705"/>
          </a:xfrm>
          <a:solidFill>
            <a:schemeClr val="tx2">
              <a:lumMod val="20000"/>
              <a:lumOff val="80000"/>
              <a:alpha val="50000"/>
            </a:schemeClr>
          </a:solidFill>
        </p:grpSpPr>
        <p:sp>
          <p:nvSpPr>
            <p:cNvPr id="66" name="圆角矩形 367"/>
            <p:cNvSpPr/>
            <p:nvPr/>
          </p:nvSpPr>
          <p:spPr bwMode="auto">
            <a:xfrm>
              <a:off x="9783082" y="5952602"/>
              <a:ext cx="1048401" cy="423076"/>
            </a:xfrm>
            <a:prstGeom prst="roundRect">
              <a:avLst/>
            </a:prstGeom>
            <a:grpFill/>
            <a:ln w="9525">
              <a:noFill/>
            </a:ln>
          </p:spPr>
          <p:style>
            <a:lnRef idx="0">
              <a:scrgbClr r="0" g="0" b="0"/>
            </a:lnRef>
            <a:fillRef idx="0">
              <a:scrgbClr r="0" g="0" b="0"/>
            </a:fillRef>
            <a:effectRef idx="0">
              <a:scrgbClr r="0" g="0" b="0"/>
            </a:effectRef>
            <a:fontRef idx="minor">
              <a:schemeClr val="lt1"/>
            </a:fontRef>
          </p:style>
          <p:txBody>
            <a:bodyPr anchor="ctr"/>
            <a:lstStyle/>
            <a:p>
              <a:pPr algn="ctr"/>
              <a:r>
                <a:rPr lang="zh-CN" altLang="en-US" sz="10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所办队中心</a:t>
              </a:r>
            </a:p>
          </p:txBody>
        </p:sp>
        <p:sp>
          <p:nvSpPr>
            <p:cNvPr id="67" name="圆角矩形 367"/>
            <p:cNvSpPr/>
            <p:nvPr/>
          </p:nvSpPr>
          <p:spPr bwMode="auto">
            <a:xfrm>
              <a:off x="9774288" y="6494234"/>
              <a:ext cx="1057196" cy="423076"/>
            </a:xfrm>
            <a:prstGeom prst="roundRect">
              <a:avLst/>
            </a:prstGeom>
            <a:grpFill/>
            <a:ln w="9525">
              <a:noFill/>
            </a:ln>
          </p:spPr>
          <p:style>
            <a:lnRef idx="0">
              <a:scrgbClr r="0" g="0" b="0"/>
            </a:lnRef>
            <a:fillRef idx="0">
              <a:scrgbClr r="0" g="0" b="0"/>
            </a:fillRef>
            <a:effectRef idx="0">
              <a:scrgbClr r="0" g="0" b="0"/>
            </a:effectRef>
            <a:fontRef idx="minor">
              <a:schemeClr val="lt1"/>
            </a:fontRef>
          </p:style>
          <p:txBody>
            <a:bodyPr anchor="ctr"/>
            <a:lstStyle/>
            <a:p>
              <a:pPr algn="ctr"/>
              <a:r>
                <a:rPr lang="zh-CN" altLang="en-US" sz="10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职能科室</a:t>
              </a:r>
            </a:p>
          </p:txBody>
        </p:sp>
        <p:sp>
          <p:nvSpPr>
            <p:cNvPr id="68" name="圆角矩形 367"/>
            <p:cNvSpPr/>
            <p:nvPr/>
          </p:nvSpPr>
          <p:spPr bwMode="auto">
            <a:xfrm>
              <a:off x="9774287" y="5413605"/>
              <a:ext cx="1048401" cy="423076"/>
            </a:xfrm>
            <a:prstGeom prst="roundRect">
              <a:avLst/>
            </a:prstGeom>
            <a:grpFill/>
            <a:ln w="9525">
              <a:noFill/>
            </a:ln>
          </p:spPr>
          <p:style>
            <a:lnRef idx="0">
              <a:scrgbClr r="0" g="0" b="0"/>
            </a:lnRef>
            <a:fillRef idx="0">
              <a:scrgbClr r="0" g="0" b="0"/>
            </a:fillRef>
            <a:effectRef idx="0">
              <a:scrgbClr r="0" g="0" b="0"/>
            </a:effectRef>
            <a:fontRef idx="minor">
              <a:schemeClr val="lt1"/>
            </a:fontRef>
          </p:style>
          <p:txBody>
            <a:bodyPr anchor="ctr"/>
            <a:lstStyle/>
            <a:p>
              <a:pPr algn="ctr"/>
              <a:r>
                <a:rPr lang="zh-CN" altLang="en-US" sz="10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居委工作站</a:t>
              </a:r>
            </a:p>
          </p:txBody>
        </p:sp>
      </p:grpSp>
      <p:cxnSp>
        <p:nvCxnSpPr>
          <p:cNvPr id="46" name="AutoShape 8"/>
          <p:cNvCxnSpPr>
            <a:cxnSpLocks noChangeShapeType="1"/>
          </p:cNvCxnSpPr>
          <p:nvPr/>
        </p:nvCxnSpPr>
        <p:spPr bwMode="auto">
          <a:xfrm>
            <a:off x="4928769" y="3109684"/>
            <a:ext cx="166543" cy="1"/>
          </a:xfrm>
          <a:prstGeom prst="straightConnector1">
            <a:avLst/>
          </a:prstGeom>
          <a:noFill/>
          <a:ln w="38100">
            <a:solidFill>
              <a:srgbClr val="0070C0"/>
            </a:solidFill>
            <a:round/>
            <a:tailEnd type="triangle" w="med" len="med"/>
          </a:ln>
          <a:extLst>
            <a:ext uri="{909E8E84-426E-40DD-AFC4-6F175D3DCCD1}">
              <a14:hiddenFill xmlns:a14="http://schemas.microsoft.com/office/drawing/2010/main">
                <a:noFill/>
              </a14:hiddenFill>
            </a:ext>
          </a:extLst>
        </p:spPr>
      </p:cxnSp>
      <p:cxnSp>
        <p:nvCxnSpPr>
          <p:cNvPr id="47" name="AutoShape 8"/>
          <p:cNvCxnSpPr>
            <a:cxnSpLocks noChangeShapeType="1"/>
          </p:cNvCxnSpPr>
          <p:nvPr/>
        </p:nvCxnSpPr>
        <p:spPr bwMode="auto">
          <a:xfrm>
            <a:off x="4903876" y="4913283"/>
            <a:ext cx="166543" cy="1"/>
          </a:xfrm>
          <a:prstGeom prst="straightConnector1">
            <a:avLst/>
          </a:prstGeom>
          <a:noFill/>
          <a:ln w="38100">
            <a:solidFill>
              <a:srgbClr val="0070C0"/>
            </a:solidFill>
            <a:round/>
            <a:tailEnd type="triangle" w="med" len="med"/>
          </a:ln>
          <a:extLst>
            <a:ext uri="{909E8E84-426E-40DD-AFC4-6F175D3DCCD1}">
              <a14:hiddenFill xmlns:a14="http://schemas.microsoft.com/office/drawing/2010/main">
                <a:noFill/>
              </a14:hiddenFill>
            </a:ext>
          </a:extLst>
        </p:spPr>
      </p:cxnSp>
      <p:grpSp>
        <p:nvGrpSpPr>
          <p:cNvPr id="48" name="组合 47"/>
          <p:cNvGrpSpPr/>
          <p:nvPr/>
        </p:nvGrpSpPr>
        <p:grpSpPr>
          <a:xfrm>
            <a:off x="7263724" y="3069835"/>
            <a:ext cx="589184" cy="1843448"/>
            <a:chOff x="14423817" y="6493511"/>
            <a:chExt cx="348312" cy="2994396"/>
          </a:xfrm>
        </p:grpSpPr>
        <p:cxnSp>
          <p:nvCxnSpPr>
            <p:cNvPr id="64" name="肘形连接符 63"/>
            <p:cNvCxnSpPr/>
            <p:nvPr/>
          </p:nvCxnSpPr>
          <p:spPr>
            <a:xfrm>
              <a:off x="14423818" y="6493511"/>
              <a:ext cx="348311" cy="1510675"/>
            </a:xfrm>
            <a:prstGeom prst="bentConnector3">
              <a:avLst>
                <a:gd name="adj1" fmla="val 50000"/>
              </a:avLst>
            </a:prstGeom>
            <a:noFill/>
            <a:ln w="38100">
              <a:solidFill>
                <a:srgbClr val="0070C0"/>
              </a:solidFill>
              <a:round/>
              <a:tailEnd type="triangle" w="med" len="med"/>
            </a:ln>
            <a:extLst>
              <a:ext uri="{909E8E84-426E-40DD-AFC4-6F175D3DCCD1}">
                <a14:hiddenFill xmlns:a14="http://schemas.microsoft.com/office/drawing/2010/main">
                  <a:noFill/>
                </a14:hiddenFill>
              </a:ext>
            </a:extLst>
          </p:spPr>
        </p:cxnSp>
        <p:cxnSp>
          <p:nvCxnSpPr>
            <p:cNvPr id="65" name="肘形连接符 64"/>
            <p:cNvCxnSpPr/>
            <p:nvPr/>
          </p:nvCxnSpPr>
          <p:spPr>
            <a:xfrm flipV="1">
              <a:off x="14423817" y="8004186"/>
              <a:ext cx="348312" cy="1483721"/>
            </a:xfrm>
            <a:prstGeom prst="bentConnector3">
              <a:avLst>
                <a:gd name="adj1" fmla="val 50000"/>
              </a:avLst>
            </a:prstGeom>
            <a:noFill/>
            <a:ln w="38100">
              <a:solidFill>
                <a:srgbClr val="0070C0"/>
              </a:solidFill>
              <a:round/>
              <a:tailEnd type="triangle" w="med" len="med"/>
            </a:ln>
            <a:extLst>
              <a:ext uri="{909E8E84-426E-40DD-AFC4-6F175D3DCCD1}">
                <a14:hiddenFill xmlns:a14="http://schemas.microsoft.com/office/drawing/2010/main">
                  <a:noFill/>
                </a14:hiddenFill>
              </a:ext>
            </a:extLst>
          </p:spPr>
        </p:cxnSp>
      </p:grpSp>
      <p:cxnSp>
        <p:nvCxnSpPr>
          <p:cNvPr id="49" name="AutoShape 8"/>
          <p:cNvCxnSpPr>
            <a:cxnSpLocks noChangeShapeType="1"/>
          </p:cNvCxnSpPr>
          <p:nvPr/>
        </p:nvCxnSpPr>
        <p:spPr bwMode="auto">
          <a:xfrm>
            <a:off x="2411442" y="3040863"/>
            <a:ext cx="811215" cy="0"/>
          </a:xfrm>
          <a:prstGeom prst="straightConnector1">
            <a:avLst/>
          </a:prstGeom>
          <a:noFill/>
          <a:ln w="38100">
            <a:solidFill>
              <a:srgbClr val="0070C0"/>
            </a:solidFill>
            <a:round/>
            <a:tailEnd type="triangle" w="med" len="med"/>
          </a:ln>
          <a:extLst>
            <a:ext uri="{909E8E84-426E-40DD-AFC4-6F175D3DCCD1}">
              <a14:hiddenFill xmlns:a14="http://schemas.microsoft.com/office/drawing/2010/main">
                <a:noFill/>
              </a14:hiddenFill>
            </a:ext>
          </a:extLst>
        </p:spPr>
      </p:cxnSp>
      <p:sp>
        <p:nvSpPr>
          <p:cNvPr id="50" name="TextBox 29"/>
          <p:cNvSpPr txBox="1"/>
          <p:nvPr/>
        </p:nvSpPr>
        <p:spPr bwMode="auto">
          <a:xfrm flipH="1">
            <a:off x="8520566" y="4652653"/>
            <a:ext cx="531983" cy="484058"/>
          </a:xfrm>
          <a:prstGeom prst="roundRect">
            <a:avLst/>
          </a:prstGeom>
          <a:solidFill>
            <a:srgbClr val="F4D0D0"/>
          </a:solidFill>
          <a:ln w="38100" cap="flat" cmpd="sng" algn="ctr">
            <a:noFill/>
            <a:prstDash val="solid"/>
          </a:ln>
          <a:effectLst/>
        </p:spPr>
        <p:txBody>
          <a:bodyPr lIns="0" tIns="0" rIns="0" bIns="0" anchor="ct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a:defRPr sz="2800" kern="1200">
                <a:solidFill>
                  <a:srgbClr val="C00000"/>
                </a:solidFill>
                <a:latin typeface="PingFang SC Light" panose="020B0400000000000000" charset="-122"/>
                <a:ea typeface="PingFang SC Light" panose="020B0400000000000000" charset="-122"/>
                <a:cs typeface="Times New Roman" panose="02020603050405020304" pitchFamily="18" charset="0"/>
              </a:defRPr>
            </a:lvl1pPr>
          </a:lstStyle>
          <a:p>
            <a:r>
              <a:rPr lang="zh-CN" altLang="en-US" sz="1400" dirty="0">
                <a:latin typeface="微软雅黑" panose="020B0503020204020204" pitchFamily="34" charset="-122"/>
                <a:ea typeface="微软雅黑" panose="020B0503020204020204" pitchFamily="34" charset="-122"/>
              </a:rPr>
              <a:t>疑难杂症</a:t>
            </a:r>
            <a:endParaRPr lang="en-US" altLang="zh-CN" sz="1400" dirty="0">
              <a:latin typeface="微软雅黑" panose="020B0503020204020204" pitchFamily="34" charset="-122"/>
              <a:ea typeface="微软雅黑" panose="020B0503020204020204" pitchFamily="34" charset="-122"/>
            </a:endParaRPr>
          </a:p>
        </p:txBody>
      </p:sp>
      <p:sp>
        <p:nvSpPr>
          <p:cNvPr id="51" name="圆角矩形 50"/>
          <p:cNvSpPr/>
          <p:nvPr/>
        </p:nvSpPr>
        <p:spPr bwMode="auto">
          <a:xfrm>
            <a:off x="9852646" y="3518101"/>
            <a:ext cx="474980" cy="167512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noAutofit/>
          </a:bodyPr>
          <a:lstStyle/>
          <a:p>
            <a:pPr algn="ctr"/>
            <a:r>
              <a:rPr lang="zh-CN" altLang="en-US" sz="1400" dirty="0">
                <a:solidFill>
                  <a:srgbClr val="003399"/>
                </a:solidFill>
                <a:latin typeface="微软雅黑" panose="020B0503020204020204" pitchFamily="34" charset="-122"/>
                <a:ea typeface="微软雅黑" panose="020B0503020204020204" pitchFamily="34" charset="-122"/>
                <a:cs typeface="Times New Roman" panose="02020603050405020304" pitchFamily="18" charset="0"/>
              </a:rPr>
              <a:t>委办局联合处置</a:t>
            </a:r>
            <a:endParaRPr lang="zh-CN" altLang="en-US" sz="1400"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52" name="圆角矩形 51"/>
          <p:cNvSpPr>
            <a:spLocks noChangeArrowheads="1"/>
          </p:cNvSpPr>
          <p:nvPr/>
        </p:nvSpPr>
        <p:spPr bwMode="auto">
          <a:xfrm rot="16200000">
            <a:off x="8524097" y="2828317"/>
            <a:ext cx="536669" cy="52023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ot="0" vert="horz" wrap="square" lIns="45720" tIns="22860" rIns="45720" bIns="22860" anchor="ctr" anchorCtr="0" upright="1">
            <a:noAutofit/>
          </a:bodyPr>
          <a:lstStyle/>
          <a:p>
            <a:pPr algn="ctr"/>
            <a:r>
              <a:rPr lang="zh-CN" altLang="en-US" sz="1400" dirty="0">
                <a:solidFill>
                  <a:srgbClr val="003399"/>
                </a:solidFill>
                <a:latin typeface="微软雅黑" panose="020B0503020204020204" pitchFamily="34" charset="-122"/>
                <a:ea typeface="微软雅黑" panose="020B0503020204020204" pitchFamily="34" charset="-122"/>
                <a:cs typeface="Times New Roman" panose="02020603050405020304" pitchFamily="18" charset="0"/>
              </a:rPr>
              <a:t>回访</a:t>
            </a:r>
            <a:endParaRPr lang="en-US" altLang="zh-CN" sz="1400" dirty="0">
              <a:solidFill>
                <a:srgbClr val="003399"/>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1400" dirty="0">
                <a:solidFill>
                  <a:srgbClr val="003399"/>
                </a:solidFill>
                <a:latin typeface="微软雅黑" panose="020B0503020204020204" pitchFamily="34" charset="-122"/>
                <a:ea typeface="微软雅黑" panose="020B0503020204020204" pitchFamily="34" charset="-122"/>
                <a:cs typeface="Times New Roman" panose="02020603050405020304" pitchFamily="18" charset="0"/>
              </a:rPr>
              <a:t>满意</a:t>
            </a:r>
            <a:endParaRPr lang="zh-CN" altLang="en-US" sz="1400" dirty="0">
              <a:latin typeface="微软雅黑" panose="020B0503020204020204" pitchFamily="34" charset="-122"/>
              <a:ea typeface="微软雅黑" panose="020B0503020204020204" pitchFamily="34" charset="-122"/>
              <a:cs typeface="宋体" panose="02010600030101010101" pitchFamily="2" charset="-122"/>
            </a:endParaRPr>
          </a:p>
        </p:txBody>
      </p:sp>
      <p:cxnSp>
        <p:nvCxnSpPr>
          <p:cNvPr id="53" name="AutoShape 8"/>
          <p:cNvCxnSpPr>
            <a:cxnSpLocks noChangeShapeType="1"/>
          </p:cNvCxnSpPr>
          <p:nvPr/>
        </p:nvCxnSpPr>
        <p:spPr bwMode="auto">
          <a:xfrm>
            <a:off x="9052548" y="4894682"/>
            <a:ext cx="282852" cy="0"/>
          </a:xfrm>
          <a:prstGeom prst="straightConnector1">
            <a:avLst/>
          </a:prstGeom>
          <a:noFill/>
          <a:ln w="38100">
            <a:solidFill>
              <a:srgbClr val="0070C0"/>
            </a:solidFill>
            <a:round/>
            <a:tailEnd type="triangle" w="med" len="med"/>
          </a:ln>
          <a:extLst>
            <a:ext uri="{909E8E84-426E-40DD-AFC4-6F175D3DCCD1}">
              <a14:hiddenFill xmlns:a14="http://schemas.microsoft.com/office/drawing/2010/main">
                <a:noFill/>
              </a14:hiddenFill>
            </a:ext>
          </a:extLst>
        </p:spPr>
      </p:cxnSp>
      <p:grpSp>
        <p:nvGrpSpPr>
          <p:cNvPr id="54" name="组合 53"/>
          <p:cNvGrpSpPr/>
          <p:nvPr/>
        </p:nvGrpSpPr>
        <p:grpSpPr>
          <a:xfrm flipH="1">
            <a:off x="8237714" y="3051234"/>
            <a:ext cx="312469" cy="1843448"/>
            <a:chOff x="14423817" y="6493511"/>
            <a:chExt cx="348312" cy="2994396"/>
          </a:xfrm>
        </p:grpSpPr>
        <p:cxnSp>
          <p:nvCxnSpPr>
            <p:cNvPr id="62" name="肘形连接符 61"/>
            <p:cNvCxnSpPr/>
            <p:nvPr/>
          </p:nvCxnSpPr>
          <p:spPr>
            <a:xfrm>
              <a:off x="14423818" y="6493511"/>
              <a:ext cx="348311" cy="1510675"/>
            </a:xfrm>
            <a:prstGeom prst="bentConnector3">
              <a:avLst>
                <a:gd name="adj1" fmla="val 50000"/>
              </a:avLst>
            </a:prstGeom>
            <a:noFill/>
            <a:ln w="38100">
              <a:solidFill>
                <a:srgbClr val="0070C0"/>
              </a:solidFill>
              <a:round/>
              <a:tailEnd type="triangle" w="med" len="med"/>
            </a:ln>
            <a:extLst>
              <a:ext uri="{909E8E84-426E-40DD-AFC4-6F175D3DCCD1}">
                <a14:hiddenFill xmlns:a14="http://schemas.microsoft.com/office/drawing/2010/main">
                  <a:noFill/>
                </a14:hiddenFill>
              </a:ext>
            </a:extLst>
          </p:spPr>
        </p:cxnSp>
        <p:cxnSp>
          <p:nvCxnSpPr>
            <p:cNvPr id="63" name="肘形连接符 62"/>
            <p:cNvCxnSpPr/>
            <p:nvPr/>
          </p:nvCxnSpPr>
          <p:spPr>
            <a:xfrm flipV="1">
              <a:off x="14423817" y="8004186"/>
              <a:ext cx="348312" cy="1483721"/>
            </a:xfrm>
            <a:prstGeom prst="bentConnector3">
              <a:avLst>
                <a:gd name="adj1" fmla="val 50000"/>
              </a:avLst>
            </a:prstGeom>
            <a:noFill/>
            <a:ln w="38100">
              <a:solidFill>
                <a:srgbClr val="0070C0"/>
              </a:solidFill>
              <a:round/>
              <a:tailEnd type="triangle" w="med" len="med"/>
            </a:ln>
            <a:extLst>
              <a:ext uri="{909E8E84-426E-40DD-AFC4-6F175D3DCCD1}">
                <a14:hiddenFill xmlns:a14="http://schemas.microsoft.com/office/drawing/2010/main">
                  <a:noFill/>
                </a14:hiddenFill>
              </a:ext>
            </a:extLst>
          </p:spPr>
        </p:cxnSp>
      </p:grpSp>
      <p:sp>
        <p:nvSpPr>
          <p:cNvPr id="55" name="TextBox 29"/>
          <p:cNvSpPr txBox="1"/>
          <p:nvPr/>
        </p:nvSpPr>
        <p:spPr bwMode="auto">
          <a:xfrm flipH="1">
            <a:off x="7289466" y="3707443"/>
            <a:ext cx="395573" cy="484058"/>
          </a:xfrm>
          <a:prstGeom prst="rect">
            <a:avLst/>
          </a:prstGeom>
          <a:solidFill>
            <a:schemeClr val="bg1"/>
          </a:solidFill>
          <a:ln w="38100" cap="flat" cmpd="sng" algn="ctr">
            <a:noFill/>
            <a:prstDash val="solid"/>
          </a:ln>
          <a:effectLst/>
        </p:spPr>
        <p:txBody>
          <a:bodyPr lIns="0" tIns="0" rIns="0" bIns="0" anchor="ct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a:defRPr sz="2400" kern="1200">
                <a:solidFill>
                  <a:srgbClr val="002060"/>
                </a:solidFill>
                <a:latin typeface="PingFang SC Light" panose="020B0400000000000000" charset="-122"/>
                <a:ea typeface="PingFang SC Light" panose="020B0400000000000000" charset="-122"/>
                <a:cs typeface="Times New Roman" panose="02020603050405020304" pitchFamily="18" charset="0"/>
              </a:defRPr>
            </a:lvl1pPr>
          </a:lstStyle>
          <a:p>
            <a:r>
              <a:rPr lang="zh-CN" altLang="en-US" sz="1200" dirty="0">
                <a:latin typeface="微软雅黑" panose="020B0503020204020204" pitchFamily="34" charset="-122"/>
                <a:ea typeface="微软雅黑" panose="020B0503020204020204" pitchFamily="34" charset="-122"/>
              </a:rPr>
              <a:t>办结</a:t>
            </a:r>
          </a:p>
        </p:txBody>
      </p:sp>
      <p:cxnSp>
        <p:nvCxnSpPr>
          <p:cNvPr id="56" name="肘形连接符 55"/>
          <p:cNvCxnSpPr/>
          <p:nvPr/>
        </p:nvCxnSpPr>
        <p:spPr>
          <a:xfrm>
            <a:off x="9086180" y="3051234"/>
            <a:ext cx="1797728" cy="900427"/>
          </a:xfrm>
          <a:prstGeom prst="bentConnector3">
            <a:avLst>
              <a:gd name="adj1" fmla="val 83933"/>
            </a:avLst>
          </a:prstGeom>
          <a:noFill/>
          <a:ln w="38100">
            <a:solidFill>
              <a:srgbClr val="0070C0"/>
            </a:solidFill>
            <a:round/>
            <a:tailEnd type="triangle" w="med" len="med"/>
          </a:ln>
          <a:extLst>
            <a:ext uri="{909E8E84-426E-40DD-AFC4-6F175D3DCCD1}">
              <a14:hiddenFill xmlns:a14="http://schemas.microsoft.com/office/drawing/2010/main">
                <a:noFill/>
              </a14:hiddenFill>
            </a:ext>
          </a:extLst>
        </p:spPr>
      </p:cxnSp>
      <p:cxnSp>
        <p:nvCxnSpPr>
          <p:cNvPr id="57" name="肘形连接符 56"/>
          <p:cNvCxnSpPr/>
          <p:nvPr/>
        </p:nvCxnSpPr>
        <p:spPr>
          <a:xfrm flipV="1">
            <a:off x="10294723" y="3951661"/>
            <a:ext cx="589184" cy="913427"/>
          </a:xfrm>
          <a:prstGeom prst="bentConnector3">
            <a:avLst>
              <a:gd name="adj1" fmla="val 50000"/>
            </a:avLst>
          </a:prstGeom>
          <a:noFill/>
          <a:ln w="38100">
            <a:solidFill>
              <a:srgbClr val="0070C0"/>
            </a:solidFill>
            <a:round/>
            <a:tailEnd type="triangle" w="med" len="med"/>
          </a:ln>
          <a:extLst>
            <a:ext uri="{909E8E84-426E-40DD-AFC4-6F175D3DCCD1}">
              <a14:hiddenFill xmlns:a14="http://schemas.microsoft.com/office/drawing/2010/main">
                <a:noFill/>
              </a14:hiddenFill>
            </a:ext>
          </a:extLst>
        </p:spPr>
      </p:cxnSp>
      <p:cxnSp>
        <p:nvCxnSpPr>
          <p:cNvPr id="58" name="直线箭头连接符 57"/>
          <p:cNvCxnSpPr/>
          <p:nvPr/>
        </p:nvCxnSpPr>
        <p:spPr>
          <a:xfrm>
            <a:off x="9686819" y="4899318"/>
            <a:ext cx="165827" cy="0"/>
          </a:xfrm>
          <a:prstGeom prst="straightConnector1">
            <a:avLst/>
          </a:prstGeom>
          <a:noFill/>
          <a:ln w="38100">
            <a:solidFill>
              <a:srgbClr val="0070C0"/>
            </a:solidFill>
            <a:round/>
            <a:tailEnd type="triangle" w="med" len="med"/>
          </a:ln>
          <a:extLst>
            <a:ext uri="{909E8E84-426E-40DD-AFC4-6F175D3DCCD1}">
              <a14:hiddenFill xmlns:a14="http://schemas.microsoft.com/office/drawing/2010/main">
                <a:noFill/>
              </a14:hiddenFill>
            </a:ext>
          </a:extLst>
        </p:spPr>
      </p:cxnSp>
      <p:sp>
        <p:nvSpPr>
          <p:cNvPr id="59" name="文本框 58"/>
          <p:cNvSpPr txBox="1"/>
          <p:nvPr/>
        </p:nvSpPr>
        <p:spPr>
          <a:xfrm>
            <a:off x="7176810" y="5320263"/>
            <a:ext cx="517519" cy="2405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7657" tIns="27657" rIns="27657" bIns="27657" numCol="1" spcCol="38100" rtlCol="0" anchor="t">
            <a:spAutoFit/>
          </a:bodyPr>
          <a:lstStyle/>
          <a:p>
            <a:pPr defTabSz="293370" hangingPunct="0"/>
            <a:r>
              <a:rPr lang="zh-CN" altLang="en-US" sz="1200" b="1" dirty="0">
                <a:solidFill>
                  <a:srgbClr val="000000"/>
                </a:solidFill>
                <a:latin typeface="微软雅黑" panose="020B0503020204020204" pitchFamily="34" charset="-122"/>
                <a:ea typeface="微软雅黑" panose="020B0503020204020204" pitchFamily="34" charset="-122"/>
                <a:sym typeface="Calibri" panose="020F0502020204030204"/>
              </a:rPr>
              <a:t>小循环</a:t>
            </a:r>
          </a:p>
        </p:txBody>
      </p:sp>
      <p:sp>
        <p:nvSpPr>
          <p:cNvPr id="60" name="文本框 59"/>
          <p:cNvSpPr txBox="1"/>
          <p:nvPr/>
        </p:nvSpPr>
        <p:spPr>
          <a:xfrm>
            <a:off x="8565127" y="5569461"/>
            <a:ext cx="517519" cy="2405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7657" tIns="27657" rIns="27657" bIns="27657" numCol="1" spcCol="38100" rtlCol="0" anchor="t">
            <a:spAutoFit/>
          </a:bodyPr>
          <a:lstStyle/>
          <a:p>
            <a:pPr defTabSz="293370" hangingPunct="0"/>
            <a:r>
              <a:rPr lang="zh-CN" altLang="en-US" sz="1200" b="1" dirty="0">
                <a:solidFill>
                  <a:srgbClr val="000000"/>
                </a:solidFill>
                <a:latin typeface="微软雅黑" panose="020B0503020204020204" pitchFamily="34" charset="-122"/>
                <a:ea typeface="微软雅黑" panose="020B0503020204020204" pitchFamily="34" charset="-122"/>
                <a:sym typeface="Calibri" panose="020F0502020204030204"/>
              </a:rPr>
              <a:t>中循环</a:t>
            </a:r>
          </a:p>
        </p:txBody>
      </p:sp>
      <p:sp>
        <p:nvSpPr>
          <p:cNvPr id="61" name="文本框 60"/>
          <p:cNvSpPr txBox="1"/>
          <p:nvPr/>
        </p:nvSpPr>
        <p:spPr>
          <a:xfrm>
            <a:off x="11307375" y="5879452"/>
            <a:ext cx="517519" cy="2405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7657" tIns="27657" rIns="27657" bIns="27657" numCol="1" spcCol="38100" rtlCol="0" anchor="t">
            <a:spAutoFit/>
          </a:bodyPr>
          <a:lstStyle/>
          <a:p>
            <a:pPr defTabSz="293370" hangingPunct="0"/>
            <a:r>
              <a:rPr lang="zh-CN" altLang="en-US" sz="1200" b="1" dirty="0">
                <a:solidFill>
                  <a:srgbClr val="000000"/>
                </a:solidFill>
                <a:latin typeface="微软雅黑" panose="020B0503020204020204" pitchFamily="34" charset="-122"/>
                <a:ea typeface="微软雅黑" panose="020B0503020204020204" pitchFamily="34" charset="-122"/>
                <a:sym typeface="Calibri" panose="020F0502020204030204"/>
              </a:rPr>
              <a:t>大循环</a:t>
            </a:r>
          </a:p>
        </p:txBody>
      </p:sp>
      <p:sp>
        <p:nvSpPr>
          <p:cNvPr id="91" name="TextBox 29"/>
          <p:cNvSpPr txBox="1"/>
          <p:nvPr/>
        </p:nvSpPr>
        <p:spPr bwMode="auto">
          <a:xfrm>
            <a:off x="4099850" y="4558566"/>
            <a:ext cx="800634" cy="711977"/>
          </a:xfrm>
          <a:prstGeom prst="roundRect">
            <a:avLst/>
          </a:prstGeom>
          <a:solidFill>
            <a:schemeClr val="accent6">
              <a:alpha val="21000"/>
            </a:schemeClr>
          </a:solidFill>
          <a:ln w="38100" cap="flat" cmpd="sng" algn="ctr">
            <a:noFill/>
            <a:prstDash val="solid"/>
          </a:ln>
          <a:effectLst/>
        </p:spPr>
        <p:txBody>
          <a:bodyPr lIns="0" tIns="0" rIns="0" bIns="0" anchor="ct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a:defRPr sz="2400" kern="1200">
                <a:solidFill>
                  <a:srgbClr val="002060"/>
                </a:solidFill>
                <a:latin typeface="PingFang SC Light" panose="020B0400000000000000" charset="-122"/>
                <a:ea typeface="PingFang SC Light" panose="020B0400000000000000" charset="-122"/>
                <a:cs typeface="Times New Roman" panose="02020603050405020304" pitchFamily="18" charset="0"/>
              </a:defRPr>
            </a:lvl1pPr>
          </a:lstStyle>
          <a:p>
            <a:r>
              <a:rPr lang="zh-CN" altLang="en-US" sz="1200" dirty="0">
                <a:solidFill>
                  <a:schemeClr val="accent6">
                    <a:lumMod val="50000"/>
                  </a:schemeClr>
                </a:solidFill>
                <a:latin typeface="微软雅黑" panose="020B0503020204020204" pitchFamily="34" charset="-122"/>
                <a:ea typeface="微软雅黑" panose="020B0503020204020204" pitchFamily="34" charset="-122"/>
              </a:rPr>
              <a:t>专项处置</a:t>
            </a:r>
            <a:endParaRPr lang="en-US" altLang="zh-CN" sz="1200" dirty="0">
              <a:solidFill>
                <a:schemeClr val="accent6">
                  <a:lumMod val="50000"/>
                </a:schemeClr>
              </a:solidFill>
              <a:latin typeface="微软雅黑" panose="020B0503020204020204" pitchFamily="34" charset="-122"/>
              <a:ea typeface="微软雅黑" panose="020B0503020204020204" pitchFamily="34" charset="-122"/>
            </a:endParaRPr>
          </a:p>
          <a:p>
            <a:r>
              <a:rPr lang="en-US" altLang="zh-CN" sz="1000" dirty="0">
                <a:solidFill>
                  <a:schemeClr val="accent6">
                    <a:lumMod val="50000"/>
                  </a:schemeClr>
                </a:solidFill>
                <a:latin typeface="微软雅黑" panose="020B0503020204020204" pitchFamily="34" charset="-122"/>
                <a:ea typeface="微软雅黑" panose="020B0503020204020204" pitchFamily="34" charset="-122"/>
              </a:rPr>
              <a:t>(B</a:t>
            </a:r>
            <a:r>
              <a:rPr lang="zh-CN" altLang="en-US" sz="1000" dirty="0">
                <a:solidFill>
                  <a:schemeClr val="accent6">
                    <a:lumMod val="50000"/>
                  </a:schemeClr>
                </a:solidFill>
                <a:latin typeface="微软雅黑" panose="020B0503020204020204" pitchFamily="34" charset="-122"/>
                <a:ea typeface="微软雅黑" panose="020B0503020204020204" pitchFamily="34" charset="-122"/>
              </a:rPr>
              <a:t>等级</a:t>
            </a:r>
            <a:r>
              <a:rPr lang="en-US" altLang="zh-CN" sz="1000" dirty="0">
                <a:solidFill>
                  <a:schemeClr val="accent6">
                    <a:lumMod val="50000"/>
                  </a:schemeClr>
                </a:solidFill>
                <a:latin typeface="微软雅黑" panose="020B0503020204020204" pitchFamily="34" charset="-122"/>
                <a:ea typeface="微软雅黑" panose="020B0503020204020204" pitchFamily="34" charset="-122"/>
              </a:rPr>
              <a:t>)</a:t>
            </a:r>
            <a:endParaRPr lang="zh-CN" altLang="en-US" sz="1000" dirty="0">
              <a:solidFill>
                <a:schemeClr val="accent6">
                  <a:lumMod val="50000"/>
                </a:schemeClr>
              </a:solidFill>
              <a:latin typeface="微软雅黑" panose="020B0503020204020204" pitchFamily="34" charset="-122"/>
              <a:ea typeface="微软雅黑" panose="020B0503020204020204" pitchFamily="34" charset="-122"/>
            </a:endParaRPr>
          </a:p>
        </p:txBody>
      </p:sp>
      <p:sp>
        <p:nvSpPr>
          <p:cNvPr id="92" name="TextBox 29"/>
          <p:cNvSpPr txBox="1"/>
          <p:nvPr/>
        </p:nvSpPr>
        <p:spPr bwMode="auto">
          <a:xfrm>
            <a:off x="4074079" y="2703109"/>
            <a:ext cx="800634" cy="716491"/>
          </a:xfrm>
          <a:prstGeom prst="roundRect">
            <a:avLst/>
          </a:prstGeom>
          <a:solidFill>
            <a:srgbClr val="FF0000">
              <a:alpha val="14000"/>
            </a:srgbClr>
          </a:solidFill>
          <a:ln w="38100" cap="flat" cmpd="sng" algn="ctr">
            <a:noFill/>
            <a:prstDash val="solid"/>
          </a:ln>
          <a:effectLst/>
        </p:spPr>
        <p:txBody>
          <a:bodyPr lIns="0" tIns="0" rIns="0" bIns="0" anchor="ct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a:defRPr sz="2400" kern="1200">
                <a:solidFill>
                  <a:srgbClr val="002060"/>
                </a:solidFill>
                <a:latin typeface="PingFang SC Light" panose="020B0400000000000000" charset="-122"/>
                <a:ea typeface="PingFang SC Light" panose="020B0400000000000000" charset="-122"/>
                <a:cs typeface="Times New Roman" panose="02020603050405020304" pitchFamily="18" charset="0"/>
              </a:defRPr>
            </a:lvl1pPr>
          </a:lstStyle>
          <a:p>
            <a:r>
              <a:rPr lang="zh-CN" altLang="en-US" sz="1200" dirty="0">
                <a:solidFill>
                  <a:srgbClr val="C00000"/>
                </a:solidFill>
                <a:latin typeface="微软雅黑" panose="020B0503020204020204" pitchFamily="34" charset="-122"/>
                <a:ea typeface="微软雅黑" panose="020B0503020204020204" pitchFamily="34" charset="-122"/>
              </a:rPr>
              <a:t>联动处置</a:t>
            </a:r>
            <a:r>
              <a:rPr lang="zh-CN" altLang="en-US" sz="1000" dirty="0">
                <a:solidFill>
                  <a:srgbClr val="C00000"/>
                </a:solidFill>
                <a:latin typeface="微软雅黑" panose="020B0503020204020204" pitchFamily="34" charset="-122"/>
                <a:ea typeface="微软雅黑" panose="020B0503020204020204" pitchFamily="34" charset="-122"/>
              </a:rPr>
              <a:t>（</a:t>
            </a:r>
            <a:r>
              <a:rPr lang="en-US" altLang="zh-CN" sz="1000" dirty="0">
                <a:solidFill>
                  <a:srgbClr val="C00000"/>
                </a:solidFill>
                <a:latin typeface="微软雅黑" panose="020B0503020204020204" pitchFamily="34" charset="-122"/>
                <a:ea typeface="微软雅黑" panose="020B0503020204020204" pitchFamily="34" charset="-122"/>
              </a:rPr>
              <a:t>D</a:t>
            </a:r>
            <a:r>
              <a:rPr lang="zh-CN" altLang="en-US" sz="1000" dirty="0">
                <a:solidFill>
                  <a:srgbClr val="C00000"/>
                </a:solidFill>
                <a:latin typeface="微软雅黑" panose="020B0503020204020204" pitchFamily="34" charset="-122"/>
                <a:ea typeface="微软雅黑" panose="020B0503020204020204" pitchFamily="34" charset="-122"/>
              </a:rPr>
              <a:t>等级）</a:t>
            </a:r>
            <a:endParaRPr lang="zh-CN" altLang="en-US" sz="1200" dirty="0">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a:off x="8446903" y="5103980"/>
            <a:ext cx="784189" cy="246221"/>
          </a:xfrm>
          <a:prstGeom prst="rect">
            <a:avLst/>
          </a:prstGeom>
        </p:spPr>
        <p:txBody>
          <a:bodyPr wrap="none">
            <a:spAutoFit/>
          </a:bodyPr>
          <a:lstStyle/>
          <a:p>
            <a:r>
              <a:rPr lang="zh-CN" altLang="en-US" sz="10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0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C</a:t>
            </a:r>
            <a:r>
              <a:rPr lang="zh-CN" altLang="en-US" sz="10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等级）</a:t>
            </a:r>
          </a:p>
        </p:txBody>
      </p:sp>
      <p:sp>
        <p:nvSpPr>
          <p:cNvPr id="2" name="文本框 1"/>
          <p:cNvSpPr txBox="1"/>
          <p:nvPr/>
        </p:nvSpPr>
        <p:spPr>
          <a:xfrm>
            <a:off x="4741545" y="6142990"/>
            <a:ext cx="5927090" cy="1065213"/>
          </a:xfrm>
          <a:prstGeom prst="rect">
            <a:avLst/>
          </a:prstGeom>
          <a:noFill/>
        </p:spPr>
        <p:txBody>
          <a:bodyPr wrap="square" rtlCol="0">
            <a:noAutofit/>
          </a:bodyPr>
          <a:lstStyle/>
          <a:p>
            <a:r>
              <a:rPr lang="zh-CN" altLang="en-US" sz="1400"/>
              <a:t>通过小中大循环对处置案件进行闭环管理，小闭环解决网格内常规案件，中闭环解决街道内复杂案件，街道内解决不了需要上升区级部门协同处置的进入大循环。通过流程再造实现</a:t>
            </a:r>
            <a:r>
              <a:rPr lang="en-US" altLang="zh-CN" sz="1400"/>
              <a:t>95%</a:t>
            </a:r>
            <a:r>
              <a:rPr lang="zh-CN" altLang="en-US" sz="1400"/>
              <a:t>的案件都在小、中循环内解决。</a:t>
            </a:r>
          </a:p>
        </p:txBody>
      </p:sp>
    </p:spTree>
    <p:extLst>
      <p:ext uri="{BB962C8B-B14F-4D97-AF65-F5344CB8AC3E}">
        <p14:creationId xmlns:p14="http://schemas.microsoft.com/office/powerpoint/2010/main" val="14301526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450">
        <p159:morph option="byObject"/>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1659877" y="1204012"/>
          <a:ext cx="2888261" cy="3430963"/>
        </p:xfrm>
        <a:graphic>
          <a:graphicData uri="http://schemas.openxmlformats.org/drawingml/2006/table">
            <a:tbl>
              <a:tblPr>
                <a:tableStyleId>{5940675A-B579-460E-94D1-54222C63F5DA}</a:tableStyleId>
              </a:tblPr>
              <a:tblGrid>
                <a:gridCol w="541404">
                  <a:extLst>
                    <a:ext uri="{9D8B030D-6E8A-4147-A177-3AD203B41FA5}">
                      <a16:colId xmlns:a16="http://schemas.microsoft.com/office/drawing/2014/main" val="20000"/>
                    </a:ext>
                  </a:extLst>
                </a:gridCol>
                <a:gridCol w="735377">
                  <a:extLst>
                    <a:ext uri="{9D8B030D-6E8A-4147-A177-3AD203B41FA5}">
                      <a16:colId xmlns:a16="http://schemas.microsoft.com/office/drawing/2014/main" val="20001"/>
                    </a:ext>
                  </a:extLst>
                </a:gridCol>
                <a:gridCol w="279641">
                  <a:extLst>
                    <a:ext uri="{9D8B030D-6E8A-4147-A177-3AD203B41FA5}">
                      <a16:colId xmlns:a16="http://schemas.microsoft.com/office/drawing/2014/main" val="20002"/>
                    </a:ext>
                  </a:extLst>
                </a:gridCol>
                <a:gridCol w="279641">
                  <a:extLst>
                    <a:ext uri="{9D8B030D-6E8A-4147-A177-3AD203B41FA5}">
                      <a16:colId xmlns:a16="http://schemas.microsoft.com/office/drawing/2014/main" val="20003"/>
                    </a:ext>
                  </a:extLst>
                </a:gridCol>
                <a:gridCol w="537204">
                  <a:extLst>
                    <a:ext uri="{9D8B030D-6E8A-4147-A177-3AD203B41FA5}">
                      <a16:colId xmlns:a16="http://schemas.microsoft.com/office/drawing/2014/main" val="20004"/>
                    </a:ext>
                  </a:extLst>
                </a:gridCol>
                <a:gridCol w="514994">
                  <a:extLst>
                    <a:ext uri="{9D8B030D-6E8A-4147-A177-3AD203B41FA5}">
                      <a16:colId xmlns:a16="http://schemas.microsoft.com/office/drawing/2014/main" val="20005"/>
                    </a:ext>
                  </a:extLst>
                </a:gridCol>
              </a:tblGrid>
              <a:tr h="548640">
                <a:tc>
                  <a:txBody>
                    <a:bodyPr/>
                    <a:lstStyle/>
                    <a:p>
                      <a:pPr algn="ctr"/>
                      <a:r>
                        <a:rPr lang="zh-CN" sz="900" b="1" kern="0" dirty="0">
                          <a:effectLst/>
                          <a:latin typeface="黑体" panose="02010609060101010101" charset="-122"/>
                          <a:ea typeface="黑体" panose="02010609060101010101" charset="-122"/>
                        </a:rPr>
                        <a:t>序号</a:t>
                      </a:r>
                      <a:endParaRPr lang="zh-CN" sz="700" b="1" kern="100" dirty="0">
                        <a:effectLst/>
                        <a:latin typeface="黑体" panose="02010609060101010101" charset="-122"/>
                        <a:ea typeface="黑体" panose="02010609060101010101"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zh-CN" sz="900" b="1" kern="0" dirty="0">
                          <a:effectLst/>
                          <a:latin typeface="黑体" panose="02010609060101010101" charset="-122"/>
                          <a:ea typeface="黑体" panose="02010609060101010101" charset="-122"/>
                        </a:rPr>
                        <a:t>管理类别</a:t>
                      </a:r>
                      <a:endParaRPr lang="zh-CN" sz="700" b="1" kern="100" dirty="0">
                        <a:effectLst/>
                        <a:latin typeface="黑体" panose="02010609060101010101" charset="-122"/>
                        <a:ea typeface="黑体" panose="02010609060101010101"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zh-CN" sz="900" b="1" kern="0">
                          <a:effectLst/>
                          <a:latin typeface="黑体" panose="02010609060101010101" charset="-122"/>
                          <a:ea typeface="黑体" panose="02010609060101010101" charset="-122"/>
                        </a:rPr>
                        <a:t>属性分类</a:t>
                      </a:r>
                      <a:endParaRPr lang="zh-CN" sz="700" b="1" kern="100">
                        <a:effectLst/>
                        <a:latin typeface="黑体" panose="02010609060101010101" charset="-122"/>
                        <a:ea typeface="黑体" panose="02010609060101010101"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zh-CN" sz="900" b="1" kern="0">
                          <a:effectLst/>
                          <a:latin typeface="黑体" panose="02010609060101010101" charset="-122"/>
                          <a:ea typeface="黑体" panose="02010609060101010101" charset="-122"/>
                        </a:rPr>
                        <a:t>内容分类</a:t>
                      </a:r>
                      <a:endParaRPr lang="zh-CN" sz="700" b="1" kern="100">
                        <a:effectLst/>
                        <a:latin typeface="黑体" panose="02010609060101010101" charset="-122"/>
                        <a:ea typeface="黑体" panose="02010609060101010101"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zh-CN" sz="900" b="1" kern="0">
                          <a:effectLst/>
                          <a:latin typeface="黑体" panose="02010609060101010101" charset="-122"/>
                          <a:ea typeface="黑体" panose="02010609060101010101" charset="-122"/>
                        </a:rPr>
                        <a:t>具体名称</a:t>
                      </a:r>
                      <a:endParaRPr lang="zh-CN" sz="700" b="1" kern="100">
                        <a:effectLst/>
                        <a:latin typeface="黑体" panose="02010609060101010101" charset="-122"/>
                        <a:ea typeface="黑体" panose="02010609060101010101"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zh-CN" sz="900" b="1" kern="0">
                          <a:effectLst/>
                          <a:latin typeface="黑体" panose="02010609060101010101" charset="-122"/>
                          <a:ea typeface="黑体" panose="02010609060101010101" charset="-122"/>
                        </a:rPr>
                        <a:t>清单类型</a:t>
                      </a:r>
                      <a:endParaRPr lang="zh-CN" sz="700" b="1" kern="100">
                        <a:effectLst/>
                        <a:latin typeface="黑体" panose="02010609060101010101" charset="-122"/>
                        <a:ea typeface="黑体" panose="02010609060101010101"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8993">
                <a:tc>
                  <a:txBody>
                    <a:bodyPr/>
                    <a:lstStyle/>
                    <a:p>
                      <a:pPr algn="ctr"/>
                      <a:r>
                        <a:rPr lang="en-US" sz="900" kern="0" dirty="0">
                          <a:effectLst/>
                          <a:latin typeface="宋体" panose="02010600030101010101" pitchFamily="2" charset="-122"/>
                          <a:ea typeface="宋体" panose="02010600030101010101" pitchFamily="2" charset="-122"/>
                        </a:rPr>
                        <a:t>1</a:t>
                      </a:r>
                      <a:endParaRPr lang="zh-CN" sz="9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rowSpan="19">
                  <a:txBody>
                    <a:bodyPr/>
                    <a:lstStyle/>
                    <a:p>
                      <a:pPr algn="ctr"/>
                      <a:r>
                        <a:rPr lang="zh-CN" sz="900" kern="0" dirty="0">
                          <a:effectLst/>
                          <a:latin typeface="宋体" panose="02010600030101010101" pitchFamily="2" charset="-122"/>
                          <a:ea typeface="宋体" panose="02010600030101010101" pitchFamily="2" charset="-122"/>
                        </a:rPr>
                        <a:t>城市管理</a:t>
                      </a:r>
                    </a:p>
                    <a:p>
                      <a:pPr algn="ctr"/>
                      <a:r>
                        <a:rPr lang="en-US" sz="900" kern="0" dirty="0">
                          <a:effectLst/>
                          <a:latin typeface="宋体" panose="02010600030101010101" pitchFamily="2" charset="-122"/>
                          <a:ea typeface="宋体" panose="02010600030101010101" pitchFamily="2" charset="-122"/>
                        </a:rPr>
                        <a:t> </a:t>
                      </a:r>
                    </a:p>
                    <a:p>
                      <a:pPr algn="ctr"/>
                      <a:r>
                        <a:rPr lang="en-US" sz="900" kern="0" dirty="0">
                          <a:effectLst/>
                          <a:latin typeface="宋体" panose="02010600030101010101" pitchFamily="2" charset="-122"/>
                          <a:ea typeface="宋体" panose="02010600030101010101" pitchFamily="2" charset="-122"/>
                        </a:rPr>
                        <a:t> </a:t>
                      </a: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rowSpan="19">
                  <a:txBody>
                    <a:bodyPr/>
                    <a:lstStyle/>
                    <a:p>
                      <a:pPr algn="ctr"/>
                      <a:r>
                        <a:rPr lang="zh-CN" sz="900" kern="0" dirty="0">
                          <a:effectLst/>
                          <a:latin typeface="宋体" panose="02010600030101010101" pitchFamily="2" charset="-122"/>
                          <a:ea typeface="宋体" panose="02010600030101010101" pitchFamily="2" charset="-122"/>
                        </a:rPr>
                        <a:t>部件</a:t>
                      </a:r>
                    </a:p>
                    <a:p>
                      <a:pPr algn="ctr"/>
                      <a:r>
                        <a:rPr lang="en-US" sz="900" kern="0" dirty="0">
                          <a:effectLst/>
                          <a:latin typeface="宋体" panose="02010600030101010101" pitchFamily="2" charset="-122"/>
                          <a:ea typeface="宋体" panose="02010600030101010101" pitchFamily="2" charset="-122"/>
                        </a:rPr>
                        <a:t> </a:t>
                      </a: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rowSpan="19">
                  <a:txBody>
                    <a:bodyPr/>
                    <a:lstStyle/>
                    <a:p>
                      <a:pPr algn="ctr"/>
                      <a:r>
                        <a:rPr lang="zh-CN" sz="900" kern="0" dirty="0">
                          <a:effectLst/>
                          <a:latin typeface="宋体" panose="02010600030101010101" pitchFamily="2" charset="-122"/>
                          <a:ea typeface="宋体" panose="02010600030101010101" pitchFamily="2" charset="-122"/>
                        </a:rPr>
                        <a:t>公用设施</a:t>
                      </a: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rowSpan="2">
                  <a:txBody>
                    <a:bodyPr/>
                    <a:lstStyle/>
                    <a:p>
                      <a:pPr algn="ctr"/>
                      <a:r>
                        <a:rPr lang="zh-CN" sz="900" kern="0">
                          <a:effectLst/>
                          <a:latin typeface="宋体" panose="02010600030101010101" pitchFamily="2" charset="-122"/>
                          <a:ea typeface="宋体" panose="02010600030101010101" pitchFamily="2" charset="-122"/>
                        </a:rPr>
                        <a:t>上水井盖</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rowSpan="2">
                  <a:txBody>
                    <a:bodyPr/>
                    <a:lstStyle/>
                    <a:p>
                      <a:pPr algn="ctr"/>
                      <a:r>
                        <a:rPr lang="en-US" sz="900" kern="0">
                          <a:effectLst/>
                          <a:latin typeface="宋体" panose="02010600030101010101" pitchFamily="2" charset="-122"/>
                          <a:ea typeface="宋体" panose="02010600030101010101" pitchFamily="2" charset="-122"/>
                        </a:rPr>
                        <a:t>A</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rowSpan="6">
                  <a:txBody>
                    <a:bodyPr/>
                    <a:lstStyle/>
                    <a:p>
                      <a:pPr algn="ctr"/>
                      <a:r>
                        <a:rPr lang="en-US" sz="900" kern="0" dirty="0">
                          <a:effectLst/>
                          <a:latin typeface="宋体" panose="02010600030101010101" pitchFamily="2" charset="-122"/>
                          <a:ea typeface="宋体" panose="02010600030101010101" pitchFamily="2" charset="-122"/>
                        </a:rPr>
                        <a:t>2</a:t>
                      </a:r>
                      <a:endParaRPr lang="zh-CN" sz="9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marL="68580" marR="68580" marT="0" marB="0" anchor="ctr"/>
                </a:tc>
                <a:tc vMerge="1">
                  <a:txBody>
                    <a:bodyPr/>
                    <a:lstStyle/>
                    <a:p>
                      <a:endParaRPr lang="zh-CN"/>
                    </a:p>
                  </a:txBody>
                  <a:tcPr marL="68580" marR="68580" marT="0" marB="0" anchor="ctr"/>
                </a:tc>
                <a:extLst>
                  <a:ext uri="{0D108BD9-81ED-4DB2-BD59-A6C34878D82A}">
                    <a16:rowId xmlns:a16="http://schemas.microsoft.com/office/drawing/2014/main" val="10002"/>
                  </a:ext>
                </a:extLst>
              </a:tr>
              <a:tr h="167932">
                <a:tc vMerge="1">
                  <a:txBody>
                    <a:bodyPr/>
                    <a:lstStyle/>
                    <a:p>
                      <a:endParaRPr lang="zh-CN"/>
                    </a:p>
                  </a:txBody>
                  <a:tcPr marL="68580" marR="68580" marT="0" marB="0" anchor="ctr"/>
                </a:tc>
                <a:tc vMerge="1">
                  <a:txBody>
                    <a:bodyPr/>
                    <a:lstStyle/>
                    <a:p>
                      <a:endParaRPr lang="zh-CN"/>
                    </a:p>
                  </a:txBody>
                  <a:tcPr marL="68580" marR="68580" marT="0" marB="0" anchor="ctr"/>
                </a:tc>
                <a:tc vMerge="1">
                  <a:txBody>
                    <a:bodyPr/>
                    <a:lstStyle/>
                    <a:p>
                      <a:endParaRPr lang="zh-CN"/>
                    </a:p>
                  </a:txBody>
                  <a:tcPr marL="68580" marR="68580" marT="0" marB="0" anchor="ctr"/>
                </a:tc>
                <a:tc vMerge="1">
                  <a:txBody>
                    <a:bodyPr/>
                    <a:lstStyle/>
                    <a:p>
                      <a:endParaRPr lang="zh-CN"/>
                    </a:p>
                  </a:txBody>
                  <a:tcPr marL="68580" marR="68580" marT="0" marB="0" anchor="ctr"/>
                </a:tc>
                <a:tc rowSpan="5">
                  <a:txBody>
                    <a:bodyPr/>
                    <a:lstStyle/>
                    <a:p>
                      <a:pPr algn="ctr"/>
                      <a:r>
                        <a:rPr lang="zh-CN" sz="900" kern="0">
                          <a:effectLst/>
                          <a:latin typeface="宋体" panose="02010600030101010101" pitchFamily="2" charset="-122"/>
                          <a:ea typeface="宋体" panose="02010600030101010101" pitchFamily="2" charset="-122"/>
                        </a:rPr>
                        <a:t>污水井盖</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900" kern="0">
                          <a:effectLst/>
                          <a:latin typeface="宋体" panose="02010600030101010101" pitchFamily="2" charset="-122"/>
                          <a:ea typeface="宋体" panose="02010600030101010101" pitchFamily="2" charset="-122"/>
                        </a:rPr>
                        <a:t>A</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37160">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ctr"/>
                      <a:r>
                        <a:rPr lang="en-US" sz="900" kern="0">
                          <a:effectLst/>
                          <a:latin typeface="宋体" panose="02010600030101010101" pitchFamily="2" charset="-122"/>
                          <a:ea typeface="宋体" panose="02010600030101010101" pitchFamily="2" charset="-122"/>
                        </a:rPr>
                        <a:t>B</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37160">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ctr"/>
                      <a:r>
                        <a:rPr lang="en-US" sz="900" kern="0">
                          <a:effectLst/>
                          <a:latin typeface="宋体" panose="02010600030101010101" pitchFamily="2" charset="-122"/>
                          <a:ea typeface="宋体" panose="02010600030101010101" pitchFamily="2" charset="-122"/>
                        </a:rPr>
                        <a:t>A</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67932">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ctr"/>
                      <a:r>
                        <a:rPr lang="en-US" sz="900" kern="0">
                          <a:effectLst/>
                          <a:latin typeface="宋体" panose="02010600030101010101" pitchFamily="2" charset="-122"/>
                          <a:ea typeface="宋体" panose="02010600030101010101" pitchFamily="2" charset="-122"/>
                        </a:rPr>
                        <a:t>D</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37160">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ctr"/>
                      <a:r>
                        <a:rPr lang="en-US" sz="900" kern="0">
                          <a:effectLst/>
                          <a:latin typeface="宋体" panose="02010600030101010101" pitchFamily="2" charset="-122"/>
                          <a:ea typeface="宋体" panose="02010600030101010101" pitchFamily="2" charset="-122"/>
                        </a:rPr>
                        <a:t>D</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67932">
                <a:tc rowSpan="5">
                  <a:txBody>
                    <a:bodyPr/>
                    <a:lstStyle/>
                    <a:p>
                      <a:pPr algn="ctr"/>
                      <a:r>
                        <a:rPr lang="en-US" sz="900" kern="0" dirty="0">
                          <a:effectLst/>
                          <a:latin typeface="宋体" panose="02010600030101010101" pitchFamily="2" charset="-122"/>
                          <a:ea typeface="宋体" panose="02010600030101010101" pitchFamily="2" charset="-122"/>
                        </a:rPr>
                        <a:t>3</a:t>
                      </a:r>
                      <a:endParaRPr lang="zh-CN" sz="9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vMerge="1">
                  <a:txBody>
                    <a:bodyPr/>
                    <a:lstStyle/>
                    <a:p>
                      <a:endParaRPr lang="zh-CN"/>
                    </a:p>
                  </a:txBody>
                  <a:tcPr marL="68580" marR="68580" marT="0" marB="0" anchor="ctr"/>
                </a:tc>
                <a:tc vMerge="1">
                  <a:txBody>
                    <a:bodyPr/>
                    <a:lstStyle/>
                    <a:p>
                      <a:endParaRPr lang="zh-CN"/>
                    </a:p>
                  </a:txBody>
                  <a:tcPr marL="68580" marR="68580" marT="0" marB="0" anchor="ctr"/>
                </a:tc>
                <a:tc vMerge="1">
                  <a:txBody>
                    <a:bodyPr/>
                    <a:lstStyle/>
                    <a:p>
                      <a:endParaRPr lang="zh-CN"/>
                    </a:p>
                  </a:txBody>
                  <a:tcPr marL="68580" marR="68580" marT="0" marB="0" anchor="ctr"/>
                </a:tc>
                <a:tc rowSpan="5">
                  <a:txBody>
                    <a:bodyPr/>
                    <a:lstStyle/>
                    <a:p>
                      <a:pPr algn="ctr"/>
                      <a:r>
                        <a:rPr lang="zh-CN" sz="900" kern="0" dirty="0">
                          <a:effectLst/>
                          <a:latin typeface="宋体" panose="02010600030101010101" pitchFamily="2" charset="-122"/>
                          <a:ea typeface="宋体" panose="02010600030101010101" pitchFamily="2" charset="-122"/>
                        </a:rPr>
                        <a:t>雨水井盖</a:t>
                      </a:r>
                      <a:endParaRPr lang="zh-CN" sz="9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900" kern="0">
                          <a:effectLst/>
                          <a:latin typeface="宋体" panose="02010600030101010101" pitchFamily="2" charset="-122"/>
                          <a:ea typeface="宋体" panose="02010600030101010101" pitchFamily="2" charset="-122"/>
                        </a:rPr>
                        <a:t>A</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137160">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ctr"/>
                      <a:r>
                        <a:rPr lang="en-US" sz="900" kern="0">
                          <a:effectLst/>
                          <a:latin typeface="宋体" panose="02010600030101010101" pitchFamily="2" charset="-122"/>
                          <a:ea typeface="宋体" panose="02010600030101010101" pitchFamily="2" charset="-122"/>
                        </a:rPr>
                        <a:t>B</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137160">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ctr"/>
                      <a:r>
                        <a:rPr lang="en-US" sz="900" kern="0">
                          <a:effectLst/>
                          <a:latin typeface="宋体" panose="02010600030101010101" pitchFamily="2" charset="-122"/>
                          <a:ea typeface="宋体" panose="02010600030101010101" pitchFamily="2" charset="-122"/>
                        </a:rPr>
                        <a:t>A</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137160">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ctr"/>
                      <a:r>
                        <a:rPr lang="en-US" sz="900" kern="0">
                          <a:effectLst/>
                          <a:latin typeface="宋体" panose="02010600030101010101" pitchFamily="2" charset="-122"/>
                          <a:ea typeface="宋体" panose="02010600030101010101" pitchFamily="2" charset="-122"/>
                        </a:rPr>
                        <a:t>D</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137160">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ctr"/>
                      <a:r>
                        <a:rPr lang="en-US" sz="900" kern="0">
                          <a:effectLst/>
                          <a:latin typeface="宋体" panose="02010600030101010101" pitchFamily="2" charset="-122"/>
                          <a:ea typeface="宋体" panose="02010600030101010101" pitchFamily="2" charset="-122"/>
                        </a:rPr>
                        <a:t>D</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167932">
                <a:tc rowSpan="5">
                  <a:txBody>
                    <a:bodyPr/>
                    <a:lstStyle/>
                    <a:p>
                      <a:pPr algn="ctr"/>
                      <a:r>
                        <a:rPr lang="en-US" sz="900" kern="0" dirty="0">
                          <a:effectLst/>
                          <a:latin typeface="宋体" panose="02010600030101010101" pitchFamily="2" charset="-122"/>
                          <a:ea typeface="宋体" panose="02010600030101010101" pitchFamily="2" charset="-122"/>
                        </a:rPr>
                        <a:t>4</a:t>
                      </a:r>
                      <a:endParaRPr lang="zh-CN" sz="9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vMerge="1">
                  <a:txBody>
                    <a:bodyPr/>
                    <a:lstStyle/>
                    <a:p>
                      <a:endParaRPr lang="zh-CN"/>
                    </a:p>
                  </a:txBody>
                  <a:tcPr marL="68580" marR="68580" marT="0" marB="0" anchor="ctr"/>
                </a:tc>
                <a:tc vMerge="1">
                  <a:txBody>
                    <a:bodyPr/>
                    <a:lstStyle/>
                    <a:p>
                      <a:endParaRPr lang="zh-CN"/>
                    </a:p>
                  </a:txBody>
                  <a:tcPr marL="68580" marR="68580" marT="0" marB="0" anchor="ctr"/>
                </a:tc>
                <a:tc vMerge="1">
                  <a:txBody>
                    <a:bodyPr/>
                    <a:lstStyle/>
                    <a:p>
                      <a:endParaRPr lang="zh-CN"/>
                    </a:p>
                  </a:txBody>
                  <a:tcPr marL="68580" marR="68580" marT="0" marB="0" anchor="ctr"/>
                </a:tc>
                <a:tc rowSpan="5">
                  <a:txBody>
                    <a:bodyPr/>
                    <a:lstStyle/>
                    <a:p>
                      <a:pPr algn="ctr"/>
                      <a:r>
                        <a:rPr lang="zh-CN" sz="900" kern="0" dirty="0">
                          <a:effectLst/>
                          <a:latin typeface="宋体" panose="02010600030101010101" pitchFamily="2" charset="-122"/>
                          <a:ea typeface="宋体" panose="02010600030101010101" pitchFamily="2" charset="-122"/>
                        </a:rPr>
                        <a:t>雨水篦子</a:t>
                      </a:r>
                      <a:endParaRPr lang="zh-CN" sz="9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900" kern="0" dirty="0">
                          <a:effectLst/>
                          <a:latin typeface="宋体" panose="02010600030101010101" pitchFamily="2" charset="-122"/>
                          <a:ea typeface="宋体" panose="02010600030101010101" pitchFamily="2" charset="-122"/>
                        </a:rPr>
                        <a:t>A</a:t>
                      </a:r>
                      <a:endParaRPr lang="zh-CN" sz="9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137160">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ctr"/>
                      <a:r>
                        <a:rPr lang="en-US" sz="900" kern="0" dirty="0">
                          <a:effectLst/>
                          <a:latin typeface="宋体" panose="02010600030101010101" pitchFamily="2" charset="-122"/>
                          <a:ea typeface="宋体" panose="02010600030101010101" pitchFamily="2" charset="-122"/>
                        </a:rPr>
                        <a:t>B</a:t>
                      </a:r>
                      <a:endParaRPr lang="zh-CN" sz="9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r h="137160">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ctr"/>
                      <a:r>
                        <a:rPr lang="en-US" sz="900" kern="0" dirty="0">
                          <a:effectLst/>
                          <a:latin typeface="宋体" panose="02010600030101010101" pitchFamily="2" charset="-122"/>
                          <a:ea typeface="宋体" panose="02010600030101010101" pitchFamily="2" charset="-122"/>
                        </a:rPr>
                        <a:t>A</a:t>
                      </a:r>
                      <a:endParaRPr lang="zh-CN" sz="9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5"/>
                  </a:ext>
                </a:extLst>
              </a:tr>
              <a:tr h="137160">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ctr"/>
                      <a:r>
                        <a:rPr lang="en-US" sz="900" kern="0" dirty="0">
                          <a:effectLst/>
                          <a:latin typeface="宋体" panose="02010600030101010101" pitchFamily="2" charset="-122"/>
                          <a:ea typeface="宋体" panose="02010600030101010101" pitchFamily="2" charset="-122"/>
                        </a:rPr>
                        <a:t>D</a:t>
                      </a:r>
                      <a:endParaRPr lang="zh-CN" sz="9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6"/>
                  </a:ext>
                </a:extLst>
              </a:tr>
              <a:tr h="137160">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ctr"/>
                      <a:r>
                        <a:rPr lang="en-US" sz="900" kern="0" dirty="0">
                          <a:effectLst/>
                          <a:latin typeface="宋体" panose="02010600030101010101" pitchFamily="2" charset="-122"/>
                          <a:ea typeface="宋体" panose="02010600030101010101" pitchFamily="2" charset="-122"/>
                        </a:rPr>
                        <a:t>D</a:t>
                      </a:r>
                      <a:endParaRPr lang="zh-CN" sz="9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7"/>
                  </a:ext>
                </a:extLst>
              </a:tr>
              <a:tr h="220200">
                <a:tc>
                  <a:txBody>
                    <a:bodyPr/>
                    <a:lstStyle/>
                    <a:p>
                      <a:pPr algn="ctr"/>
                      <a:r>
                        <a:rPr lang="en-US" sz="900" kern="0">
                          <a:effectLst/>
                          <a:latin typeface="宋体" panose="02010600030101010101" pitchFamily="2" charset="-122"/>
                          <a:ea typeface="宋体" panose="02010600030101010101" pitchFamily="2" charset="-122"/>
                        </a:rPr>
                        <a:t>5</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vMerge="1">
                  <a:txBody>
                    <a:bodyPr/>
                    <a:lstStyle/>
                    <a:p>
                      <a:endParaRPr lang="zh-CN"/>
                    </a:p>
                  </a:txBody>
                  <a:tcPr marL="68580" marR="68580" marT="0" marB="0" anchor="ctr"/>
                </a:tc>
                <a:tc vMerge="1">
                  <a:txBody>
                    <a:bodyPr/>
                    <a:lstStyle/>
                    <a:p>
                      <a:endParaRPr lang="zh-CN"/>
                    </a:p>
                  </a:txBody>
                  <a:tcPr marL="68580" marR="68580" marT="0" marB="0" anchor="ctr"/>
                </a:tc>
                <a:tc vMerge="1">
                  <a:txBody>
                    <a:bodyPr/>
                    <a:lstStyle/>
                    <a:p>
                      <a:endParaRPr lang="zh-CN"/>
                    </a:p>
                  </a:txBody>
                  <a:tcPr marL="68580" marR="68580" marT="0" marB="0" anchor="ctr"/>
                </a:tc>
                <a:tc>
                  <a:txBody>
                    <a:bodyPr/>
                    <a:lstStyle/>
                    <a:p>
                      <a:pPr algn="ctr"/>
                      <a:r>
                        <a:rPr lang="zh-CN" sz="900" kern="0">
                          <a:effectLst/>
                          <a:latin typeface="宋体" panose="02010600030101010101" pitchFamily="2" charset="-122"/>
                          <a:ea typeface="宋体" panose="02010600030101010101" pitchFamily="2" charset="-122"/>
                        </a:rPr>
                        <a:t>电力井盖</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900" kern="0" dirty="0">
                          <a:effectLst/>
                          <a:latin typeface="宋体" panose="02010600030101010101" pitchFamily="2" charset="-122"/>
                          <a:ea typeface="宋体" panose="02010600030101010101" pitchFamily="2" charset="-122"/>
                        </a:rPr>
                        <a:t>A</a:t>
                      </a:r>
                      <a:endParaRPr lang="zh-CN" sz="9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8"/>
                  </a:ext>
                </a:extLst>
              </a:tr>
              <a:tr h="247242">
                <a:tc>
                  <a:txBody>
                    <a:bodyPr/>
                    <a:lstStyle/>
                    <a:p>
                      <a:pPr algn="ctr"/>
                      <a:r>
                        <a:rPr lang="en-US" sz="900" kern="0">
                          <a:effectLst/>
                          <a:latin typeface="宋体" panose="02010600030101010101" pitchFamily="2" charset="-122"/>
                          <a:ea typeface="宋体" panose="02010600030101010101" pitchFamily="2" charset="-122"/>
                        </a:rPr>
                        <a:t>6</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vMerge="1">
                  <a:txBody>
                    <a:bodyPr/>
                    <a:lstStyle/>
                    <a:p>
                      <a:endParaRPr lang="zh-CN"/>
                    </a:p>
                  </a:txBody>
                  <a:tcPr marL="68580" marR="68580" marT="0" marB="0" anchor="ctr"/>
                </a:tc>
                <a:tc vMerge="1">
                  <a:txBody>
                    <a:bodyPr/>
                    <a:lstStyle/>
                    <a:p>
                      <a:endParaRPr lang="zh-CN"/>
                    </a:p>
                  </a:txBody>
                  <a:tcPr marL="68580" marR="68580" marT="0" marB="0" anchor="ctr"/>
                </a:tc>
                <a:tc vMerge="1">
                  <a:txBody>
                    <a:bodyPr/>
                    <a:lstStyle/>
                    <a:p>
                      <a:endParaRPr lang="zh-CN"/>
                    </a:p>
                  </a:txBody>
                  <a:tcPr marL="68580" marR="68580" marT="0" marB="0" anchor="ctr"/>
                </a:tc>
                <a:tc>
                  <a:txBody>
                    <a:bodyPr/>
                    <a:lstStyle/>
                    <a:p>
                      <a:pPr algn="ctr"/>
                      <a:r>
                        <a:rPr lang="zh-CN" sz="900" kern="0" dirty="0">
                          <a:effectLst/>
                          <a:latin typeface="宋体" panose="02010600030101010101" pitchFamily="2" charset="-122"/>
                          <a:ea typeface="宋体" panose="02010600030101010101" pitchFamily="2" charset="-122"/>
                        </a:rPr>
                        <a:t>路灯井盖</a:t>
                      </a:r>
                      <a:endParaRPr lang="zh-CN" sz="9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900" kern="0" dirty="0">
                          <a:effectLst/>
                          <a:latin typeface="宋体" panose="02010600030101010101" pitchFamily="2" charset="-122"/>
                          <a:ea typeface="宋体" panose="02010600030101010101" pitchFamily="2" charset="-122"/>
                        </a:rPr>
                        <a:t>A</a:t>
                      </a:r>
                      <a:endParaRPr lang="zh-CN" sz="9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34290" marR="3429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9"/>
                  </a:ext>
                </a:extLst>
              </a:tr>
            </a:tbl>
          </a:graphicData>
        </a:graphic>
      </p:graphicFrame>
      <p:sp>
        <p:nvSpPr>
          <p:cNvPr id="3" name="文本占位符 1"/>
          <p:cNvSpPr txBox="1"/>
          <p:nvPr/>
        </p:nvSpPr>
        <p:spPr>
          <a:xfrm>
            <a:off x="1181760" y="393455"/>
            <a:ext cx="3035910" cy="451644"/>
          </a:xfrm>
          <a:prstGeom prst="rect">
            <a:avLst/>
          </a:prstGeom>
          <a:ln w="12700">
            <a:miter lim="400000"/>
          </a:ln>
        </p:spPr>
        <p:txBody>
          <a:bodyPr lIns="27657" tIns="27657" rIns="27657" bIns="27657">
            <a:noAutofit/>
          </a:bodyPr>
          <a:lstStyle>
            <a:lvl1pPr marL="447675" marR="0" indent="-447675"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1pPr>
            <a:lvl2pPr marL="1233170" marR="0" indent="-520065"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2pPr>
            <a:lvl3pPr marL="2046605" marR="0" indent="-62103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3pPr>
            <a:lvl4pPr marL="2825750"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4pPr>
            <a:lvl5pPr marL="3538855"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5pPr>
            <a:lvl6pPr marL="4251325"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mj-lt"/>
                <a:ea typeface="+mj-ea"/>
                <a:cs typeface="+mj-cs"/>
                <a:sym typeface="Calibri" panose="020F0502020204030204"/>
              </a:defRPr>
            </a:lvl6pPr>
            <a:lvl7pPr marL="4964430"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mj-lt"/>
                <a:ea typeface="+mj-ea"/>
                <a:cs typeface="+mj-cs"/>
                <a:sym typeface="Calibri" panose="020F0502020204030204"/>
              </a:defRPr>
            </a:lvl7pPr>
            <a:lvl8pPr marL="5676900"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mj-lt"/>
                <a:ea typeface="+mj-ea"/>
                <a:cs typeface="+mj-cs"/>
                <a:sym typeface="Calibri" panose="020F0502020204030204"/>
              </a:defRPr>
            </a:lvl8pPr>
            <a:lvl9pPr marL="6390005"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mj-lt"/>
                <a:ea typeface="+mj-ea"/>
                <a:cs typeface="+mj-cs"/>
                <a:sym typeface="Calibri" panose="020F0502020204030204"/>
              </a:defRPr>
            </a:lvl9pPr>
          </a:lstStyle>
          <a:p>
            <a:pPr marL="0" indent="0" defTabSz="293370">
              <a:lnSpc>
                <a:spcPct val="100000"/>
              </a:lnSpc>
              <a:spcBef>
                <a:spcPts val="0"/>
              </a:spcBef>
              <a:buSzTx/>
              <a:buNone/>
            </a:pPr>
            <a:r>
              <a:rPr lang="zh-CN" altLang="en-US" sz="2700" dirty="0">
                <a:solidFill>
                  <a:schemeClr val="accent1">
                    <a:lumMod val="75000"/>
                  </a:schemeClr>
                </a:solidFill>
                <a:latin typeface="微软雅黑" panose="020B0503020204020204" pitchFamily="34" charset="-122"/>
                <a:ea typeface="思源黑体 CN Heavy" panose="020B0A00000000000000" pitchFamily="34" charset="-122"/>
              </a:rPr>
              <a:t>多格合一核心内容</a:t>
            </a:r>
          </a:p>
        </p:txBody>
      </p:sp>
      <p:sp>
        <p:nvSpPr>
          <p:cNvPr id="4" name="矩形 3"/>
          <p:cNvSpPr/>
          <p:nvPr/>
        </p:nvSpPr>
        <p:spPr>
          <a:xfrm>
            <a:off x="4217670" y="412275"/>
            <a:ext cx="8093480" cy="487634"/>
          </a:xfrm>
          <a:prstGeom prst="rect">
            <a:avLst/>
          </a:prstGeom>
          <a:ln w="12700">
            <a:miter lim="400000"/>
          </a:ln>
        </p:spPr>
        <p:txBody>
          <a:bodyPr wrap="square" lIns="35719" tIns="35719" rIns="35719" bIns="35719" anchor="ctr">
            <a:spAutoFit/>
          </a:bodyPr>
          <a:lstStyle/>
          <a:p>
            <a:pPr>
              <a:defRPr sz="1800" b="0">
                <a:solidFill>
                  <a:srgbClr val="5E5E5E"/>
                </a:solidFill>
                <a:latin typeface="PingFang SC Light" panose="020B0400000000000000" charset="-122"/>
                <a:ea typeface="PingFang SC Light" panose="020B0400000000000000" charset="-122"/>
                <a:cs typeface="PingFang SC Light" panose="020B0400000000000000" charset="-122"/>
                <a:sym typeface="PingFang SC Light" panose="020B0400000000000000" charset="-122"/>
              </a:defRPr>
            </a:pPr>
            <a:r>
              <a:rPr lang="zh-CN" altLang="en-US" sz="2700" dirty="0">
                <a:solidFill>
                  <a:srgbClr val="5E5E5E"/>
                </a:solidFill>
                <a:latin typeface="微软雅黑" panose="020B0503020204020204" pitchFamily="34" charset="-122"/>
                <a:ea typeface="微软雅黑" panose="020B0503020204020204" pitchFamily="34" charset="-122"/>
                <a:cs typeface="Malgun Gothic Semilight" panose="020B0502040204020203" pitchFamily="34" charset="-122"/>
              </a:rPr>
              <a:t>事项清单</a:t>
            </a:r>
            <a:r>
              <a:rPr lang="zh-CN" altLang="zh-CN" sz="2700" dirty="0">
                <a:solidFill>
                  <a:srgbClr val="5E5E5E"/>
                </a:solidFill>
                <a:latin typeface="微软雅黑" panose="020B0503020204020204" pitchFamily="34" charset="-122"/>
                <a:ea typeface="微软雅黑" panose="020B0503020204020204" pitchFamily="34" charset="-122"/>
                <a:cs typeface="Malgun Gothic Semilight" panose="020B0502040204020203" pitchFamily="34" charset="-122"/>
              </a:rPr>
              <a:t>合一：</a:t>
            </a:r>
            <a:r>
              <a:rPr lang="zh-CN" altLang="en-US" sz="2700" dirty="0">
                <a:solidFill>
                  <a:srgbClr val="5E5E5E"/>
                </a:solidFill>
                <a:latin typeface="微软雅黑" panose="020B0503020204020204" pitchFamily="34" charset="-122"/>
                <a:ea typeface="微软雅黑" panose="020B0503020204020204" pitchFamily="34" charset="-122"/>
                <a:cs typeface="Malgun Gothic Semilight" panose="020B0502040204020203" pitchFamily="34" charset="-122"/>
                <a:sym typeface="PingFang SC Light" panose="020B0400000000000000" charset="-122"/>
              </a:rPr>
              <a:t>网格与</a:t>
            </a:r>
            <a:r>
              <a:rPr lang="en-US" altLang="zh-CN" sz="2700" dirty="0">
                <a:solidFill>
                  <a:srgbClr val="5E5E5E"/>
                </a:solidFill>
                <a:latin typeface="微软雅黑" panose="020B0503020204020204" pitchFamily="34" charset="-122"/>
                <a:ea typeface="微软雅黑" panose="020B0503020204020204" pitchFamily="34" charset="-122"/>
                <a:cs typeface="Malgun Gothic Semilight" panose="020B0502040204020203" pitchFamily="34" charset="-122"/>
                <a:sym typeface="PingFang SC Light" panose="020B0400000000000000" charset="-122"/>
              </a:rPr>
              <a:t>12345</a:t>
            </a:r>
            <a:r>
              <a:rPr lang="zh-CN" altLang="en-US" sz="2700" dirty="0">
                <a:solidFill>
                  <a:srgbClr val="5E5E5E"/>
                </a:solidFill>
                <a:latin typeface="微软雅黑" panose="020B0503020204020204" pitchFamily="34" charset="-122"/>
                <a:ea typeface="微软雅黑" panose="020B0503020204020204" pitchFamily="34" charset="-122"/>
                <a:cs typeface="Malgun Gothic Semilight" panose="020B0502040204020203" pitchFamily="34" charset="-122"/>
                <a:sym typeface="PingFang SC Light" panose="020B0400000000000000" charset="-122"/>
              </a:rPr>
              <a:t>热线事项融合（试点）</a:t>
            </a:r>
            <a:r>
              <a:rPr lang="zh-CN" altLang="zh-CN" sz="2700" dirty="0">
                <a:solidFill>
                  <a:srgbClr val="5E5E5E"/>
                </a:solidFill>
                <a:latin typeface="微软雅黑" panose="020B0503020204020204" pitchFamily="34" charset="-122"/>
                <a:ea typeface="微软雅黑" panose="020B0503020204020204" pitchFamily="34" charset="-122"/>
                <a:cs typeface="Malgun Gothic Semilight" panose="020B0502040204020203" pitchFamily="34" charset="-122"/>
                <a:sym typeface="PingFang SC Light" panose="020B0400000000000000" charset="-122"/>
              </a:rPr>
              <a:t> </a:t>
            </a:r>
            <a:endParaRPr lang="zh-CN" altLang="en-US" sz="2700" dirty="0">
              <a:solidFill>
                <a:srgbClr val="5E5E5E"/>
              </a:solidFill>
              <a:latin typeface="微软雅黑" panose="020B0503020204020204" pitchFamily="34" charset="-122"/>
              <a:ea typeface="微软雅黑" panose="020B0503020204020204" pitchFamily="34" charset="-122"/>
              <a:cs typeface="Malgun Gothic Semilight" panose="020B0502040204020203" pitchFamily="34" charset="-122"/>
            </a:endParaRPr>
          </a:p>
        </p:txBody>
      </p:sp>
      <p:sp>
        <p:nvSpPr>
          <p:cNvPr id="5" name="文本占位符 1"/>
          <p:cNvSpPr txBox="1"/>
          <p:nvPr/>
        </p:nvSpPr>
        <p:spPr>
          <a:xfrm>
            <a:off x="524688" y="411725"/>
            <a:ext cx="495546" cy="488184"/>
          </a:xfrm>
          <a:prstGeom prst="rect">
            <a:avLst/>
          </a:prstGeom>
          <a:ln w="12700">
            <a:miter lim="400000"/>
          </a:ln>
        </p:spPr>
        <p:txBody>
          <a:bodyPr lIns="27657" tIns="27657" rIns="27657" bIns="27657">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buFont typeface="Arial" panose="020B0604020202020204"/>
              <a:defRPr sz="4800">
                <a:solidFill>
                  <a:schemeClr val="accent1">
                    <a:lumMod val="75000"/>
                  </a:schemeClr>
                </a:solidFill>
                <a:latin typeface="PingFang SC" panose="020B0400000000000000" pitchFamily="34" charset="-122"/>
                <a:ea typeface="思源黑体 CN Heavy" panose="020B0A00000000000000" pitchFamily="34" charset="-122"/>
              </a:defRPr>
            </a:lvl1pPr>
            <a:lvl2pPr marL="1233170" indent="-520065" defTabSz="1830705">
              <a:lnSpc>
                <a:spcPct val="90000"/>
              </a:lnSpc>
              <a:spcBef>
                <a:spcPts val="1900"/>
              </a:spcBef>
              <a:buSzPct val="100000"/>
              <a:buFont typeface="Arial" panose="020B0604020202020204"/>
              <a:buChar char="•"/>
              <a:defRPr sz="5400">
                <a:latin typeface="PingFang SC" panose="020B0400000000000000" pitchFamily="34" charset="-122"/>
                <a:ea typeface="PingFang SC" panose="020B0400000000000000" pitchFamily="34" charset="-122"/>
              </a:defRPr>
            </a:lvl2pPr>
            <a:lvl3pPr marL="2046605" indent="-621030" defTabSz="1830705">
              <a:lnSpc>
                <a:spcPct val="90000"/>
              </a:lnSpc>
              <a:spcBef>
                <a:spcPts val="1900"/>
              </a:spcBef>
              <a:buSzPct val="100000"/>
              <a:buFont typeface="Arial" panose="020B0604020202020204"/>
              <a:buChar char="•"/>
              <a:defRPr sz="5400">
                <a:latin typeface="PingFang SC" panose="020B0400000000000000" pitchFamily="34" charset="-122"/>
                <a:ea typeface="PingFang SC" panose="020B0400000000000000" pitchFamily="34" charset="-122"/>
              </a:defRPr>
            </a:lvl3pPr>
            <a:lvl4pPr marL="2825750" indent="-687070" defTabSz="1830705">
              <a:lnSpc>
                <a:spcPct val="90000"/>
              </a:lnSpc>
              <a:spcBef>
                <a:spcPts val="1900"/>
              </a:spcBef>
              <a:buSzPct val="100000"/>
              <a:buFont typeface="Arial" panose="020B0604020202020204"/>
              <a:buChar char="•"/>
              <a:defRPr sz="5400">
                <a:latin typeface="PingFang SC" panose="020B0400000000000000" pitchFamily="34" charset="-122"/>
                <a:ea typeface="PingFang SC" panose="020B0400000000000000" pitchFamily="34" charset="-122"/>
              </a:defRPr>
            </a:lvl4pPr>
            <a:lvl5pPr marL="3538855" indent="-687070" defTabSz="1830705">
              <a:lnSpc>
                <a:spcPct val="90000"/>
              </a:lnSpc>
              <a:spcBef>
                <a:spcPts val="1900"/>
              </a:spcBef>
              <a:buSzPct val="100000"/>
              <a:buFont typeface="Arial" panose="020B0604020202020204"/>
              <a:buChar char="•"/>
              <a:defRPr sz="5400">
                <a:latin typeface="PingFang SC" panose="020B0400000000000000" pitchFamily="34" charset="-122"/>
                <a:ea typeface="PingFang SC" panose="020B0400000000000000" pitchFamily="34" charset="-122"/>
              </a:defRPr>
            </a:lvl5pPr>
            <a:lvl6pPr marL="4251325" indent="-687070" defTabSz="1830705">
              <a:lnSpc>
                <a:spcPct val="90000"/>
              </a:lnSpc>
              <a:spcBef>
                <a:spcPts val="1900"/>
              </a:spcBef>
              <a:buSzPct val="100000"/>
              <a:buFont typeface="Arial" panose="020B0604020202020204"/>
              <a:buChar char="•"/>
              <a:defRPr sz="5400"/>
            </a:lvl6pPr>
            <a:lvl7pPr marL="4964430" indent="-687070" defTabSz="1830705">
              <a:lnSpc>
                <a:spcPct val="90000"/>
              </a:lnSpc>
              <a:spcBef>
                <a:spcPts val="1900"/>
              </a:spcBef>
              <a:buSzPct val="100000"/>
              <a:buFont typeface="Arial" panose="020B0604020202020204"/>
              <a:buChar char="•"/>
              <a:defRPr sz="5400"/>
            </a:lvl7pPr>
            <a:lvl8pPr marL="5676900" indent="-687070" defTabSz="1830705">
              <a:lnSpc>
                <a:spcPct val="90000"/>
              </a:lnSpc>
              <a:spcBef>
                <a:spcPts val="1900"/>
              </a:spcBef>
              <a:buSzPct val="100000"/>
              <a:buFont typeface="Arial" panose="020B0604020202020204"/>
              <a:buChar char="•"/>
              <a:defRPr sz="5400"/>
            </a:lvl8pPr>
            <a:lvl9pPr marL="6390005" indent="-687070" defTabSz="1830705">
              <a:lnSpc>
                <a:spcPct val="90000"/>
              </a:lnSpc>
              <a:spcBef>
                <a:spcPts val="1900"/>
              </a:spcBef>
              <a:buSzPct val="100000"/>
              <a:buFont typeface="Arial" panose="020B0604020202020204"/>
              <a:buChar char="•"/>
              <a:defRPr sz="5400"/>
            </a:lvl9pPr>
          </a:lstStyle>
          <a:p>
            <a:r>
              <a:rPr lang="en-US" altLang="zh-CN" sz="2400" dirty="0">
                <a:latin typeface="微软雅黑" panose="020B0503020204020204" pitchFamily="34" charset="-122"/>
              </a:rPr>
              <a:t>02</a:t>
            </a:r>
            <a:endParaRPr lang="zh-CN" altLang="en-US" sz="2400" dirty="0">
              <a:latin typeface="微软雅黑" panose="020B0503020204020204" pitchFamily="34" charset="-122"/>
            </a:endParaRPr>
          </a:p>
        </p:txBody>
      </p:sp>
      <p:sp>
        <p:nvSpPr>
          <p:cNvPr id="7" name="文本框 6"/>
          <p:cNvSpPr txBox="1"/>
          <p:nvPr/>
        </p:nvSpPr>
        <p:spPr>
          <a:xfrm>
            <a:off x="881215" y="4324657"/>
            <a:ext cx="910570" cy="36933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网格化</a:t>
            </a:r>
          </a:p>
        </p:txBody>
      </p:sp>
      <p:graphicFrame>
        <p:nvGraphicFramePr>
          <p:cNvPr id="8" name="表格 7"/>
          <p:cNvGraphicFramePr>
            <a:graphicFrameLocks noGrp="1"/>
          </p:cNvGraphicFramePr>
          <p:nvPr/>
        </p:nvGraphicFramePr>
        <p:xfrm>
          <a:off x="1651564" y="4746152"/>
          <a:ext cx="2887185" cy="1981661"/>
        </p:xfrm>
        <a:graphic>
          <a:graphicData uri="http://schemas.openxmlformats.org/drawingml/2006/table">
            <a:tbl>
              <a:tblPr>
                <a:tableStyleId>{5940675A-B579-460E-94D1-54222C63F5DA}</a:tableStyleId>
              </a:tblPr>
              <a:tblGrid>
                <a:gridCol w="585806">
                  <a:extLst>
                    <a:ext uri="{9D8B030D-6E8A-4147-A177-3AD203B41FA5}">
                      <a16:colId xmlns:a16="http://schemas.microsoft.com/office/drawing/2014/main" val="20000"/>
                    </a:ext>
                  </a:extLst>
                </a:gridCol>
                <a:gridCol w="585806">
                  <a:extLst>
                    <a:ext uri="{9D8B030D-6E8A-4147-A177-3AD203B41FA5}">
                      <a16:colId xmlns:a16="http://schemas.microsoft.com/office/drawing/2014/main" val="20001"/>
                    </a:ext>
                  </a:extLst>
                </a:gridCol>
                <a:gridCol w="480661">
                  <a:extLst>
                    <a:ext uri="{9D8B030D-6E8A-4147-A177-3AD203B41FA5}">
                      <a16:colId xmlns:a16="http://schemas.microsoft.com/office/drawing/2014/main" val="20002"/>
                    </a:ext>
                  </a:extLst>
                </a:gridCol>
                <a:gridCol w="1234912">
                  <a:extLst>
                    <a:ext uri="{9D8B030D-6E8A-4147-A177-3AD203B41FA5}">
                      <a16:colId xmlns:a16="http://schemas.microsoft.com/office/drawing/2014/main" val="20003"/>
                    </a:ext>
                  </a:extLst>
                </a:gridCol>
              </a:tblGrid>
              <a:tr h="180151">
                <a:tc>
                  <a:txBody>
                    <a:bodyPr/>
                    <a:lstStyle/>
                    <a:p>
                      <a:pPr algn="ctr" fontAlgn="b"/>
                      <a:r>
                        <a:rPr lang="zh-CN" altLang="en-US" sz="900" b="1" u="none" strike="noStrike" dirty="0">
                          <a:effectLst/>
                          <a:latin typeface="黑体" panose="02010609060101010101" charset="-122"/>
                          <a:ea typeface="黑体" panose="02010609060101010101" charset="-122"/>
                        </a:rPr>
                        <a:t>类别</a:t>
                      </a:r>
                      <a:endParaRPr lang="zh-CN" altLang="en-US" sz="900" b="1" i="0" u="none" strike="noStrike" dirty="0">
                        <a:solidFill>
                          <a:srgbClr val="000000"/>
                        </a:solidFill>
                        <a:effectLst/>
                        <a:latin typeface="黑体" panose="02010609060101010101" charset="-122"/>
                        <a:ea typeface="黑体" panose="02010609060101010101" charset="-122"/>
                      </a:endParaRPr>
                    </a:p>
                  </a:txBody>
                  <a:tcPr marL="4763" marR="4763" marT="4763"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b"/>
                      <a:r>
                        <a:rPr lang="zh-CN" altLang="en-US" sz="900" b="1" u="none" strike="noStrike">
                          <a:effectLst/>
                          <a:latin typeface="黑体" panose="02010609060101010101" charset="-122"/>
                          <a:ea typeface="黑体" panose="02010609060101010101" charset="-122"/>
                        </a:rPr>
                        <a:t>大类</a:t>
                      </a:r>
                      <a:endParaRPr lang="zh-CN" altLang="en-US" sz="900" b="1" i="0" u="none" strike="noStrike">
                        <a:solidFill>
                          <a:srgbClr val="000000"/>
                        </a:solidFill>
                        <a:effectLst/>
                        <a:latin typeface="黑体" panose="02010609060101010101" charset="-122"/>
                        <a:ea typeface="黑体" panose="02010609060101010101" charset="-122"/>
                      </a:endParaRPr>
                    </a:p>
                  </a:txBody>
                  <a:tcPr marL="4763" marR="4763" marT="4763"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b"/>
                      <a:r>
                        <a:rPr lang="zh-CN" altLang="en-US" sz="900" b="1" u="none" strike="noStrike">
                          <a:effectLst/>
                          <a:latin typeface="黑体" panose="02010609060101010101" charset="-122"/>
                          <a:ea typeface="黑体" panose="02010609060101010101" charset="-122"/>
                        </a:rPr>
                        <a:t>小类</a:t>
                      </a:r>
                      <a:endParaRPr lang="zh-CN" altLang="en-US" sz="900" b="1" i="0" u="none" strike="noStrike">
                        <a:solidFill>
                          <a:srgbClr val="000000"/>
                        </a:solidFill>
                        <a:effectLst/>
                        <a:latin typeface="黑体" panose="02010609060101010101" charset="-122"/>
                        <a:ea typeface="黑体" panose="02010609060101010101" charset="-122"/>
                      </a:endParaRPr>
                    </a:p>
                  </a:txBody>
                  <a:tcPr marL="4763" marR="4763" marT="4763"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b"/>
                      <a:r>
                        <a:rPr lang="zh-CN" altLang="en-US" sz="900" b="1" u="none" strike="noStrike" dirty="0">
                          <a:effectLst/>
                          <a:latin typeface="黑体" panose="02010609060101010101" charset="-122"/>
                          <a:ea typeface="黑体" panose="02010609060101010101" charset="-122"/>
                        </a:rPr>
                        <a:t>子类</a:t>
                      </a:r>
                      <a:endParaRPr lang="zh-CN" altLang="en-US" sz="900" b="1" i="0" u="none" strike="noStrike" dirty="0">
                        <a:solidFill>
                          <a:srgbClr val="000000"/>
                        </a:solidFill>
                        <a:effectLst/>
                        <a:latin typeface="黑体" panose="02010609060101010101" charset="-122"/>
                        <a:ea typeface="黑体" panose="02010609060101010101" charset="-122"/>
                      </a:endParaRPr>
                    </a:p>
                  </a:txBody>
                  <a:tcPr marL="4763" marR="4763" marT="4763"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80151">
                <a:tc rowSpan="10">
                  <a:txBody>
                    <a:bodyPr/>
                    <a:lstStyle/>
                    <a:p>
                      <a:pPr algn="ctr" fontAlgn="ctr"/>
                      <a:r>
                        <a:rPr lang="en-US" altLang="zh-CN" sz="900" u="none" strike="noStrike" dirty="0">
                          <a:effectLst/>
                          <a:latin typeface="宋体" panose="02010600030101010101" pitchFamily="2" charset="-122"/>
                          <a:ea typeface="宋体" panose="02010600030101010101" pitchFamily="2" charset="-122"/>
                        </a:rPr>
                        <a:t>12345</a:t>
                      </a:r>
                      <a:r>
                        <a:rPr lang="zh-CN" altLang="en-US" sz="900" u="none" strike="noStrike" dirty="0">
                          <a:effectLst/>
                          <a:latin typeface="宋体" panose="02010600030101010101" pitchFamily="2" charset="-122"/>
                          <a:ea typeface="宋体" panose="02010600030101010101" pitchFamily="2" charset="-122"/>
                        </a:rPr>
                        <a:t>热线</a:t>
                      </a:r>
                      <a:endParaRPr lang="zh-CN" altLang="en-US" sz="900" b="0" i="0" u="none" strike="noStrike" dirty="0">
                        <a:solidFill>
                          <a:srgbClr val="000000"/>
                        </a:solidFill>
                        <a:effectLst/>
                        <a:latin typeface="宋体" panose="02010600030101010101" pitchFamily="2" charset="-122"/>
                        <a:ea typeface="宋体" panose="02010600030101010101" pitchFamily="2" charset="-122"/>
                      </a:endParaRPr>
                    </a:p>
                  </a:txBody>
                  <a:tcPr marL="4763" marR="4763" marT="47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rowSpan="10">
                  <a:txBody>
                    <a:bodyPr/>
                    <a:lstStyle/>
                    <a:p>
                      <a:pPr algn="ctr" fontAlgn="ctr"/>
                      <a:r>
                        <a:rPr lang="zh-CN" altLang="en-US" sz="900" u="none" strike="noStrike" dirty="0">
                          <a:effectLst/>
                          <a:latin typeface="宋体" panose="02010600030101010101" pitchFamily="2" charset="-122"/>
                          <a:ea typeface="宋体" panose="02010600030101010101" pitchFamily="2" charset="-122"/>
                        </a:rPr>
                        <a:t>建设交通类</a:t>
                      </a:r>
                      <a:endParaRPr lang="zh-CN" altLang="en-US" sz="900" b="0" i="0" u="none" strike="noStrike" dirty="0">
                        <a:solidFill>
                          <a:srgbClr val="000000"/>
                        </a:solidFill>
                        <a:effectLst/>
                        <a:latin typeface="宋体" panose="02010600030101010101" pitchFamily="2" charset="-122"/>
                        <a:ea typeface="宋体" panose="02010600030101010101" pitchFamily="2" charset="-122"/>
                      </a:endParaRPr>
                    </a:p>
                  </a:txBody>
                  <a:tcPr marL="4763" marR="4763" marT="47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rowSpan="10">
                  <a:txBody>
                    <a:bodyPr/>
                    <a:lstStyle/>
                    <a:p>
                      <a:pPr algn="ctr" fontAlgn="ctr"/>
                      <a:r>
                        <a:rPr lang="zh-CN" altLang="en-US" sz="900" u="none" strike="noStrike" dirty="0">
                          <a:effectLst/>
                          <a:latin typeface="宋体" panose="02010600030101010101" pitchFamily="2" charset="-122"/>
                          <a:ea typeface="宋体" panose="02010600030101010101" pitchFamily="2" charset="-122"/>
                        </a:rPr>
                        <a:t>城乡建设</a:t>
                      </a:r>
                      <a:endParaRPr lang="zh-CN" altLang="en-US" sz="900" b="0" i="0" u="none" strike="noStrike" dirty="0">
                        <a:solidFill>
                          <a:srgbClr val="000000"/>
                        </a:solidFill>
                        <a:effectLst/>
                        <a:latin typeface="宋体" panose="02010600030101010101" pitchFamily="2" charset="-122"/>
                        <a:ea typeface="宋体" panose="02010600030101010101" pitchFamily="2" charset="-122"/>
                      </a:endParaRPr>
                    </a:p>
                  </a:txBody>
                  <a:tcPr marL="4763" marR="4763" marT="47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zh-CN" altLang="en-US" sz="900" u="none" strike="noStrike">
                          <a:effectLst/>
                          <a:latin typeface="宋体" panose="02010600030101010101" pitchFamily="2" charset="-122"/>
                          <a:ea typeface="宋体" panose="02010600030101010101" pitchFamily="2" charset="-122"/>
                        </a:rPr>
                        <a:t>交通设施</a:t>
                      </a:r>
                      <a:endParaRPr lang="zh-CN" altLang="en-US" sz="900" b="0" i="0" u="none" strike="noStrike">
                        <a:solidFill>
                          <a:srgbClr val="000000"/>
                        </a:solidFill>
                        <a:effectLst/>
                        <a:latin typeface="宋体" panose="02010600030101010101" pitchFamily="2" charset="-122"/>
                        <a:ea typeface="宋体" panose="02010600030101010101" pitchFamily="2" charset="-122"/>
                      </a:endParaRPr>
                    </a:p>
                  </a:txBody>
                  <a:tcPr marL="4763" marR="4763" marT="47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80151">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ctr" fontAlgn="ctr"/>
                      <a:r>
                        <a:rPr lang="zh-CN" altLang="en-US" sz="900" u="none" strike="noStrike" dirty="0">
                          <a:effectLst/>
                          <a:latin typeface="宋体" panose="02010600030101010101" pitchFamily="2" charset="-122"/>
                          <a:ea typeface="宋体" panose="02010600030101010101" pitchFamily="2" charset="-122"/>
                        </a:rPr>
                        <a:t>规划实施</a:t>
                      </a:r>
                      <a:endParaRPr lang="zh-CN" altLang="en-US" sz="900" b="0" i="0" u="none" strike="noStrike" dirty="0">
                        <a:solidFill>
                          <a:srgbClr val="000000"/>
                        </a:solidFill>
                        <a:effectLst/>
                        <a:latin typeface="宋体" panose="02010600030101010101" pitchFamily="2" charset="-122"/>
                        <a:ea typeface="宋体" panose="02010600030101010101" pitchFamily="2" charset="-122"/>
                      </a:endParaRPr>
                    </a:p>
                  </a:txBody>
                  <a:tcPr marL="4763" marR="4763" marT="47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0151">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ctr" fontAlgn="ctr"/>
                      <a:r>
                        <a:rPr lang="zh-CN" altLang="en-US" sz="900" u="none" strike="noStrike">
                          <a:effectLst/>
                          <a:latin typeface="宋体" panose="02010600030101010101" pitchFamily="2" charset="-122"/>
                          <a:ea typeface="宋体" panose="02010600030101010101" pitchFamily="2" charset="-122"/>
                        </a:rPr>
                        <a:t>市政设施</a:t>
                      </a:r>
                      <a:endParaRPr lang="zh-CN" altLang="en-US" sz="900" b="0" i="0" u="none" strike="noStrike">
                        <a:solidFill>
                          <a:srgbClr val="000000"/>
                        </a:solidFill>
                        <a:effectLst/>
                        <a:latin typeface="宋体" panose="02010600030101010101" pitchFamily="2" charset="-122"/>
                        <a:ea typeface="宋体" panose="02010600030101010101" pitchFamily="2" charset="-122"/>
                      </a:endParaRPr>
                    </a:p>
                  </a:txBody>
                  <a:tcPr marL="4763" marR="4763" marT="47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80151">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ctr" fontAlgn="ctr"/>
                      <a:r>
                        <a:rPr lang="zh-CN" altLang="en-US" sz="900" u="none" strike="noStrike">
                          <a:effectLst/>
                          <a:latin typeface="宋体" panose="02010600030101010101" pitchFamily="2" charset="-122"/>
                          <a:ea typeface="宋体" panose="02010600030101010101" pitchFamily="2" charset="-122"/>
                        </a:rPr>
                        <a:t>文明施工</a:t>
                      </a:r>
                      <a:endParaRPr lang="zh-CN" altLang="en-US" sz="900" b="0" i="0" u="none" strike="noStrike">
                        <a:solidFill>
                          <a:srgbClr val="000000"/>
                        </a:solidFill>
                        <a:effectLst/>
                        <a:latin typeface="宋体" panose="02010600030101010101" pitchFamily="2" charset="-122"/>
                        <a:ea typeface="宋体" panose="02010600030101010101" pitchFamily="2" charset="-122"/>
                      </a:endParaRPr>
                    </a:p>
                  </a:txBody>
                  <a:tcPr marL="4763" marR="4763" marT="47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80151">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ctr" fontAlgn="ctr"/>
                      <a:r>
                        <a:rPr lang="zh-CN" altLang="en-US" sz="900" u="none" strike="noStrike" dirty="0">
                          <a:effectLst/>
                          <a:latin typeface="宋体" panose="02010600030101010101" pitchFamily="2" charset="-122"/>
                          <a:ea typeface="宋体" panose="02010600030101010101" pitchFamily="2" charset="-122"/>
                        </a:rPr>
                        <a:t>建筑质量</a:t>
                      </a:r>
                      <a:endParaRPr lang="zh-CN" altLang="en-US" sz="900" b="0" i="0" u="none" strike="noStrike" dirty="0">
                        <a:solidFill>
                          <a:srgbClr val="000000"/>
                        </a:solidFill>
                        <a:effectLst/>
                        <a:latin typeface="宋体" panose="02010600030101010101" pitchFamily="2" charset="-122"/>
                        <a:ea typeface="宋体" panose="02010600030101010101" pitchFamily="2" charset="-122"/>
                      </a:endParaRPr>
                    </a:p>
                  </a:txBody>
                  <a:tcPr marL="4763" marR="4763" marT="47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80151">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ctr" fontAlgn="ctr"/>
                      <a:r>
                        <a:rPr lang="zh-CN" altLang="en-US" sz="900" u="none" strike="noStrike" dirty="0">
                          <a:effectLst/>
                          <a:latin typeface="宋体" panose="02010600030101010101" pitchFamily="2" charset="-122"/>
                          <a:ea typeface="宋体" panose="02010600030101010101" pitchFamily="2" charset="-122"/>
                        </a:rPr>
                        <a:t>拖欠工程款（建设）</a:t>
                      </a:r>
                      <a:endParaRPr lang="zh-CN" altLang="en-US" sz="900" b="0" i="0" u="none" strike="noStrike" dirty="0">
                        <a:solidFill>
                          <a:srgbClr val="000000"/>
                        </a:solidFill>
                        <a:effectLst/>
                        <a:latin typeface="宋体" panose="02010600030101010101" pitchFamily="2" charset="-122"/>
                        <a:ea typeface="宋体" panose="02010600030101010101" pitchFamily="2" charset="-122"/>
                      </a:endParaRPr>
                    </a:p>
                  </a:txBody>
                  <a:tcPr marL="4763" marR="4763" marT="47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80151">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ctr" fontAlgn="ctr"/>
                      <a:r>
                        <a:rPr lang="zh-CN" altLang="en-US" sz="900" u="none" strike="noStrike" dirty="0">
                          <a:effectLst/>
                          <a:latin typeface="宋体" panose="02010600030101010101" pitchFamily="2" charset="-122"/>
                          <a:ea typeface="宋体" panose="02010600030101010101" pitchFamily="2" charset="-122"/>
                        </a:rPr>
                        <a:t>拖欠农民工工资（建设）</a:t>
                      </a:r>
                      <a:endParaRPr lang="zh-CN" altLang="en-US" sz="900" b="0" i="0" u="none" strike="noStrike" dirty="0">
                        <a:solidFill>
                          <a:srgbClr val="000000"/>
                        </a:solidFill>
                        <a:effectLst/>
                        <a:latin typeface="宋体" panose="02010600030101010101" pitchFamily="2" charset="-122"/>
                        <a:ea typeface="宋体" panose="02010600030101010101" pitchFamily="2" charset="-122"/>
                      </a:endParaRPr>
                    </a:p>
                  </a:txBody>
                  <a:tcPr marL="4763" marR="4763" marT="47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80151">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ctr" fontAlgn="ctr"/>
                      <a:r>
                        <a:rPr lang="zh-CN" altLang="en-US" sz="900" u="none" strike="noStrike" dirty="0">
                          <a:effectLst/>
                          <a:latin typeface="宋体" panose="02010600030101010101" pitchFamily="2" charset="-122"/>
                          <a:ea typeface="宋体" panose="02010600030101010101" pitchFamily="2" charset="-122"/>
                        </a:rPr>
                        <a:t>工程招投标</a:t>
                      </a:r>
                      <a:endParaRPr lang="zh-CN" altLang="en-US" sz="900" b="0" i="0" u="none" strike="noStrike" dirty="0">
                        <a:solidFill>
                          <a:srgbClr val="000000"/>
                        </a:solidFill>
                        <a:effectLst/>
                        <a:latin typeface="宋体" panose="02010600030101010101" pitchFamily="2" charset="-122"/>
                        <a:ea typeface="宋体" panose="02010600030101010101" pitchFamily="2" charset="-122"/>
                      </a:endParaRPr>
                    </a:p>
                  </a:txBody>
                  <a:tcPr marL="4763" marR="4763" marT="47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180151">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ctr" fontAlgn="ctr"/>
                      <a:r>
                        <a:rPr lang="zh-CN" altLang="en-US" sz="900" u="none" strike="noStrike" dirty="0">
                          <a:effectLst/>
                          <a:latin typeface="宋体" panose="02010600030101010101" pitchFamily="2" charset="-122"/>
                          <a:ea typeface="宋体" panose="02010600030101010101" pitchFamily="2" charset="-122"/>
                        </a:rPr>
                        <a:t>其它</a:t>
                      </a:r>
                      <a:endParaRPr lang="zh-CN" altLang="en-US" sz="900" b="0" i="0" u="none" strike="noStrike" dirty="0">
                        <a:solidFill>
                          <a:srgbClr val="000000"/>
                        </a:solidFill>
                        <a:effectLst/>
                        <a:latin typeface="宋体" panose="02010600030101010101" pitchFamily="2" charset="-122"/>
                        <a:ea typeface="宋体" panose="02010600030101010101" pitchFamily="2" charset="-122"/>
                      </a:endParaRPr>
                    </a:p>
                  </a:txBody>
                  <a:tcPr marL="4763" marR="4763" marT="47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180151">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ctr" fontAlgn="ctr"/>
                      <a:r>
                        <a:rPr lang="zh-CN" altLang="en-US" sz="900" u="none" strike="noStrike" dirty="0">
                          <a:effectLst/>
                          <a:latin typeface="宋体" panose="02010600030101010101" pitchFamily="2" charset="-122"/>
                          <a:ea typeface="宋体" panose="02010600030101010101" pitchFamily="2" charset="-122"/>
                        </a:rPr>
                        <a:t>道路维护</a:t>
                      </a:r>
                      <a:endParaRPr lang="zh-CN" altLang="en-US" sz="900" b="0" i="0" u="none" strike="noStrike" dirty="0">
                        <a:solidFill>
                          <a:srgbClr val="000000"/>
                        </a:solidFill>
                        <a:effectLst/>
                        <a:latin typeface="宋体" panose="02010600030101010101" pitchFamily="2" charset="-122"/>
                        <a:ea typeface="宋体" panose="02010600030101010101" pitchFamily="2" charset="-122"/>
                      </a:endParaRPr>
                    </a:p>
                  </a:txBody>
                  <a:tcPr marL="4763" marR="4763" marT="47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9" name="文本框 8"/>
          <p:cNvSpPr txBox="1"/>
          <p:nvPr/>
        </p:nvSpPr>
        <p:spPr>
          <a:xfrm>
            <a:off x="358943" y="6404648"/>
            <a:ext cx="1322582" cy="646331"/>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12345</a:t>
            </a:r>
            <a:r>
              <a:rPr lang="zh-CN" altLang="en-US" b="1" dirty="0">
                <a:latin typeface="微软雅黑" panose="020B0503020204020204" pitchFamily="34" charset="-122"/>
                <a:ea typeface="微软雅黑" panose="020B0503020204020204" pitchFamily="34" charset="-122"/>
              </a:rPr>
              <a:t>热线</a:t>
            </a:r>
          </a:p>
        </p:txBody>
      </p:sp>
      <p:sp>
        <p:nvSpPr>
          <p:cNvPr id="10" name="矩形: 圆角 9"/>
          <p:cNvSpPr/>
          <p:nvPr/>
        </p:nvSpPr>
        <p:spPr>
          <a:xfrm>
            <a:off x="3233651" y="1762298"/>
            <a:ext cx="1305098" cy="2885524"/>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11" name="矩形: 圆角 10"/>
          <p:cNvSpPr/>
          <p:nvPr/>
        </p:nvSpPr>
        <p:spPr>
          <a:xfrm>
            <a:off x="3309851" y="5283757"/>
            <a:ext cx="1228898" cy="191193"/>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aphicFrame>
        <p:nvGraphicFramePr>
          <p:cNvPr id="16" name="表格 15"/>
          <p:cNvGraphicFramePr>
            <a:graphicFrameLocks noGrp="1"/>
          </p:cNvGraphicFramePr>
          <p:nvPr/>
        </p:nvGraphicFramePr>
        <p:xfrm>
          <a:off x="6819725" y="1204011"/>
          <a:ext cx="4377520" cy="5523806"/>
        </p:xfrm>
        <a:graphic>
          <a:graphicData uri="http://schemas.openxmlformats.org/drawingml/2006/table">
            <a:tbl>
              <a:tblPr>
                <a:tableStyleId>{5C22544A-7EE6-4342-B048-85BDC9FD1C3A}</a:tableStyleId>
              </a:tblPr>
              <a:tblGrid>
                <a:gridCol w="1090248">
                  <a:extLst>
                    <a:ext uri="{9D8B030D-6E8A-4147-A177-3AD203B41FA5}">
                      <a16:colId xmlns:a16="http://schemas.microsoft.com/office/drawing/2014/main" val="20000"/>
                    </a:ext>
                  </a:extLst>
                </a:gridCol>
                <a:gridCol w="313164">
                  <a:extLst>
                    <a:ext uri="{9D8B030D-6E8A-4147-A177-3AD203B41FA5}">
                      <a16:colId xmlns:a16="http://schemas.microsoft.com/office/drawing/2014/main" val="20001"/>
                    </a:ext>
                  </a:extLst>
                </a:gridCol>
                <a:gridCol w="280784">
                  <a:extLst>
                    <a:ext uri="{9D8B030D-6E8A-4147-A177-3AD203B41FA5}">
                      <a16:colId xmlns:a16="http://schemas.microsoft.com/office/drawing/2014/main" val="20002"/>
                    </a:ext>
                  </a:extLst>
                </a:gridCol>
                <a:gridCol w="366554">
                  <a:extLst>
                    <a:ext uri="{9D8B030D-6E8A-4147-A177-3AD203B41FA5}">
                      <a16:colId xmlns:a16="http://schemas.microsoft.com/office/drawing/2014/main" val="20003"/>
                    </a:ext>
                  </a:extLst>
                </a:gridCol>
                <a:gridCol w="356654">
                  <a:extLst>
                    <a:ext uri="{9D8B030D-6E8A-4147-A177-3AD203B41FA5}">
                      <a16:colId xmlns:a16="http://schemas.microsoft.com/office/drawing/2014/main" val="20004"/>
                    </a:ext>
                  </a:extLst>
                </a:gridCol>
                <a:gridCol w="1970116">
                  <a:extLst>
                    <a:ext uri="{9D8B030D-6E8A-4147-A177-3AD203B41FA5}">
                      <a16:colId xmlns:a16="http://schemas.microsoft.com/office/drawing/2014/main" val="20005"/>
                    </a:ext>
                  </a:extLst>
                </a:gridCol>
              </a:tblGrid>
              <a:tr h="322045">
                <a:tc>
                  <a:txBody>
                    <a:bodyPr/>
                    <a:lstStyle/>
                    <a:p>
                      <a:pPr algn="ctr">
                        <a:spcAft>
                          <a:spcPts val="0"/>
                        </a:spcAft>
                      </a:pPr>
                      <a:r>
                        <a:rPr lang="zh-CN" sz="1200" b="1" kern="100" dirty="0">
                          <a:solidFill>
                            <a:schemeClr val="tx1"/>
                          </a:solidFill>
                          <a:effectLst/>
                          <a:latin typeface="微软雅黑" panose="020B0503020204020204" pitchFamily="34" charset="-122"/>
                          <a:ea typeface="微软雅黑" panose="020B0503020204020204" pitchFamily="34" charset="-122"/>
                        </a:rPr>
                        <a:t>序</a:t>
                      </a:r>
                      <a:r>
                        <a:rPr lang="en-US" sz="1200" b="1" kern="100" dirty="0">
                          <a:solidFill>
                            <a:schemeClr val="tx1"/>
                          </a:solidFill>
                          <a:effectLst/>
                          <a:latin typeface="微软雅黑" panose="020B0503020204020204" pitchFamily="34" charset="-122"/>
                          <a:ea typeface="微软雅黑" panose="020B0503020204020204" pitchFamily="34" charset="-122"/>
                        </a:rPr>
                        <a:t>    </a:t>
                      </a:r>
                      <a:r>
                        <a:rPr lang="zh-CN" sz="1200" b="1" kern="100" dirty="0">
                          <a:solidFill>
                            <a:schemeClr val="tx1"/>
                          </a:solidFill>
                          <a:effectLst/>
                          <a:latin typeface="微软雅黑" panose="020B0503020204020204" pitchFamily="34" charset="-122"/>
                          <a:ea typeface="微软雅黑" panose="020B0503020204020204" pitchFamily="34" charset="-122"/>
                        </a:rPr>
                        <a:t>号</a:t>
                      </a:r>
                    </a:p>
                  </a:txBody>
                  <a:tcPr marL="24351" marR="2435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gridSpan="2">
                  <a:txBody>
                    <a:bodyPr/>
                    <a:lstStyle/>
                    <a:p>
                      <a:pPr algn="ctr">
                        <a:spcAft>
                          <a:spcPts val="0"/>
                        </a:spcAft>
                      </a:pPr>
                      <a:r>
                        <a:rPr lang="en-US" sz="1000" b="0" kern="100" dirty="0">
                          <a:solidFill>
                            <a:schemeClr val="tx1"/>
                          </a:solidFill>
                          <a:effectLst/>
                          <a:latin typeface="微软雅黑" panose="020B0503020204020204" pitchFamily="34" charset="-122"/>
                          <a:ea typeface="微软雅黑" panose="020B0503020204020204" pitchFamily="34" charset="-122"/>
                        </a:rPr>
                        <a:t>30104</a:t>
                      </a:r>
                      <a:endParaRPr lang="zh-CN" sz="1000" b="0" kern="100" dirty="0">
                        <a:solidFill>
                          <a:schemeClr val="tx1"/>
                        </a:solidFill>
                        <a:effectLst/>
                        <a:latin typeface="微软雅黑" panose="020B0503020204020204" pitchFamily="34" charset="-122"/>
                        <a:ea typeface="微软雅黑" panose="020B0503020204020204" pitchFamily="34" charset="-122"/>
                      </a:endParaRPr>
                    </a:p>
                  </a:txBody>
                  <a:tcPr marL="24351" marR="2435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zh-CN"/>
                    </a:p>
                  </a:txBody>
                  <a:tcPr marL="48701" marR="487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spcAft>
                          <a:spcPts val="0"/>
                        </a:spcAft>
                      </a:pPr>
                      <a:r>
                        <a:rPr lang="zh-CN" sz="1000" b="0" kern="100" dirty="0">
                          <a:solidFill>
                            <a:schemeClr val="tx1"/>
                          </a:solidFill>
                          <a:effectLst/>
                          <a:latin typeface="微软雅黑" panose="020B0503020204020204" pitchFamily="34" charset="-122"/>
                          <a:ea typeface="微软雅黑" panose="020B0503020204020204" pitchFamily="34" charset="-122"/>
                        </a:rPr>
                        <a:t>事件类型</a:t>
                      </a:r>
                    </a:p>
                  </a:txBody>
                  <a:tcPr marL="24351" marR="2435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zh-CN"/>
                    </a:p>
                  </a:txBody>
                  <a:tcPr marL="48701" marR="487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altLang="en-US" sz="1000" b="0" kern="100" dirty="0">
                          <a:solidFill>
                            <a:schemeClr val="tx1"/>
                          </a:solidFill>
                          <a:effectLst/>
                          <a:latin typeface="微软雅黑" panose="020B0503020204020204" pitchFamily="34" charset="-122"/>
                          <a:ea typeface="微软雅黑" panose="020B0503020204020204" pitchFamily="34" charset="-122"/>
                        </a:rPr>
                        <a:t>井盖</a:t>
                      </a:r>
                      <a:endParaRPr lang="zh-CN" sz="1000" b="0" kern="100" dirty="0">
                        <a:solidFill>
                          <a:schemeClr val="tx1"/>
                        </a:solidFill>
                        <a:effectLst/>
                        <a:latin typeface="微软雅黑" panose="020B0503020204020204" pitchFamily="34" charset="-122"/>
                        <a:ea typeface="微软雅黑" panose="020B0503020204020204" pitchFamily="34" charset="-122"/>
                      </a:endParaRPr>
                    </a:p>
                  </a:txBody>
                  <a:tcPr marL="24351" marR="2435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14697">
                <a:tc>
                  <a:txBody>
                    <a:bodyPr/>
                    <a:lstStyle/>
                    <a:p>
                      <a:pPr algn="ctr">
                        <a:spcAft>
                          <a:spcPts val="0"/>
                        </a:spcAft>
                      </a:pPr>
                      <a:r>
                        <a:rPr lang="zh-CN" sz="1200" b="1" kern="100" dirty="0">
                          <a:solidFill>
                            <a:schemeClr val="tx1"/>
                          </a:solidFill>
                          <a:effectLst/>
                          <a:latin typeface="微软雅黑" panose="020B0503020204020204" pitchFamily="34" charset="-122"/>
                          <a:ea typeface="微软雅黑" panose="020B0503020204020204" pitchFamily="34" charset="-122"/>
                        </a:rPr>
                        <a:t>大类</a:t>
                      </a:r>
                    </a:p>
                  </a:txBody>
                  <a:tcPr marL="24351" marR="2435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gridSpan="2">
                  <a:txBody>
                    <a:bodyPr/>
                    <a:lstStyle/>
                    <a:p>
                      <a:pPr algn="ctr">
                        <a:spcAft>
                          <a:spcPts val="0"/>
                        </a:spcAft>
                      </a:pPr>
                      <a:r>
                        <a:rPr lang="zh-CN" altLang="en-US" sz="1000" b="0" kern="100" dirty="0">
                          <a:solidFill>
                            <a:schemeClr val="tx1"/>
                          </a:solidFill>
                          <a:effectLst/>
                          <a:latin typeface="微软雅黑" panose="020B0503020204020204" pitchFamily="34" charset="-122"/>
                          <a:ea typeface="微软雅黑" panose="020B0503020204020204" pitchFamily="34" charset="-122"/>
                        </a:rPr>
                        <a:t>市政设施</a:t>
                      </a:r>
                      <a:endParaRPr lang="zh-CN" sz="1000" b="0" kern="100" dirty="0">
                        <a:solidFill>
                          <a:schemeClr val="tx1"/>
                        </a:solidFill>
                        <a:effectLst/>
                        <a:latin typeface="微软雅黑" panose="020B0503020204020204" pitchFamily="34" charset="-122"/>
                        <a:ea typeface="微软雅黑" panose="020B0503020204020204" pitchFamily="34" charset="-122"/>
                      </a:endParaRPr>
                    </a:p>
                  </a:txBody>
                  <a:tcPr marL="24351" marR="2435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2" hMerge="1">
                  <a:txBody>
                    <a:bodyPr/>
                    <a:lstStyle/>
                    <a:p>
                      <a:endParaRPr lang="zh-CN"/>
                    </a:p>
                  </a:txBody>
                  <a:tcPr marL="48701" marR="487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spcAft>
                          <a:spcPts val="0"/>
                        </a:spcAft>
                      </a:pPr>
                      <a:r>
                        <a:rPr lang="zh-CN" sz="1000" b="0" kern="100">
                          <a:solidFill>
                            <a:schemeClr val="tx1"/>
                          </a:solidFill>
                          <a:effectLst/>
                          <a:latin typeface="微软雅黑" panose="020B0503020204020204" pitchFamily="34" charset="-122"/>
                          <a:ea typeface="微软雅黑" panose="020B0503020204020204" pitchFamily="34" charset="-122"/>
                        </a:rPr>
                        <a:t>小类</a:t>
                      </a:r>
                      <a:endParaRPr lang="zh-CN" sz="1000" b="0" kern="100" dirty="0">
                        <a:solidFill>
                          <a:schemeClr val="tx1"/>
                        </a:solidFill>
                        <a:effectLst/>
                        <a:latin typeface="微软雅黑" panose="020B0503020204020204" pitchFamily="34" charset="-122"/>
                        <a:ea typeface="微软雅黑" panose="020B0503020204020204" pitchFamily="34" charset="-122"/>
                      </a:endParaRPr>
                    </a:p>
                  </a:txBody>
                  <a:tcPr marL="24351" marR="2435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zh-CN"/>
                    </a:p>
                  </a:txBody>
                  <a:tcPr marL="48701" marR="487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spcAft>
                          <a:spcPts val="0"/>
                        </a:spcAft>
                      </a:pPr>
                      <a:r>
                        <a:rPr lang="zh-CN" altLang="en-US" sz="1000" b="0" kern="100" dirty="0">
                          <a:solidFill>
                            <a:schemeClr val="tx1"/>
                          </a:solidFill>
                          <a:effectLst/>
                          <a:latin typeface="微软雅黑" panose="020B0503020204020204" pitchFamily="34" charset="-122"/>
                          <a:ea typeface="微软雅黑" panose="020B0503020204020204" pitchFamily="34" charset="-122"/>
                        </a:rPr>
                        <a:t>井盖</a:t>
                      </a:r>
                      <a:endParaRPr lang="zh-CN" sz="1000" b="0" kern="100" dirty="0">
                        <a:solidFill>
                          <a:schemeClr val="tx1"/>
                        </a:solidFill>
                        <a:effectLst/>
                        <a:latin typeface="微软雅黑" panose="020B0503020204020204" pitchFamily="34" charset="-122"/>
                        <a:ea typeface="微软雅黑" panose="020B0503020204020204" pitchFamily="34" charset="-122"/>
                      </a:endParaRPr>
                    </a:p>
                  </a:txBody>
                  <a:tcPr marL="24351" marR="2435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14697">
                <a:tc>
                  <a:txBody>
                    <a:bodyPr/>
                    <a:lstStyle/>
                    <a:p>
                      <a:pPr algn="ctr">
                        <a:spcAft>
                          <a:spcPts val="0"/>
                        </a:spcAft>
                      </a:pPr>
                      <a:r>
                        <a:rPr lang="en-US" sz="1200" b="1" kern="100" dirty="0">
                          <a:solidFill>
                            <a:schemeClr val="tx1"/>
                          </a:solidFill>
                          <a:effectLst/>
                          <a:latin typeface="微软雅黑" panose="020B0503020204020204" pitchFamily="34" charset="-122"/>
                          <a:ea typeface="微软雅黑" panose="020B0503020204020204" pitchFamily="34" charset="-122"/>
                        </a:rPr>
                        <a:t>N.01</a:t>
                      </a:r>
                      <a:endParaRPr lang="zh-CN" sz="1200" b="1" kern="100" dirty="0">
                        <a:solidFill>
                          <a:schemeClr val="tx1"/>
                        </a:solidFill>
                        <a:effectLst/>
                        <a:latin typeface="微软雅黑" panose="020B0503020204020204" pitchFamily="34" charset="-122"/>
                        <a:ea typeface="微软雅黑" panose="020B0503020204020204" pitchFamily="34" charset="-122"/>
                      </a:endParaRPr>
                    </a:p>
                  </a:txBody>
                  <a:tcPr marL="24351" marR="2435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gridSpan="2" vMerge="1">
                  <a:txBody>
                    <a:bodyPr/>
                    <a:lstStyle/>
                    <a:p>
                      <a:endParaRPr lang="zh-CN"/>
                    </a:p>
                  </a:txBody>
                  <a:tcPr/>
                </a:tc>
                <a:tc hMerge="1" vMerge="1">
                  <a:txBody>
                    <a:bodyPr/>
                    <a:lstStyle/>
                    <a:p>
                      <a:endParaRPr lang="zh-CN"/>
                    </a:p>
                  </a:txBody>
                  <a:tcPr marL="48701" marR="487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spcAft>
                          <a:spcPts val="0"/>
                        </a:spcAft>
                      </a:pPr>
                      <a:r>
                        <a:rPr lang="en-US" sz="1000" b="0" kern="100" dirty="0">
                          <a:solidFill>
                            <a:schemeClr val="tx1"/>
                          </a:solidFill>
                          <a:effectLst/>
                          <a:latin typeface="微软雅黑" panose="020B0503020204020204" pitchFamily="34" charset="-122"/>
                          <a:ea typeface="微软雅黑" panose="020B0503020204020204" pitchFamily="34" charset="-122"/>
                        </a:rPr>
                        <a:t>N.04</a:t>
                      </a:r>
                      <a:endParaRPr lang="zh-CN" sz="1000" b="0" kern="100" dirty="0">
                        <a:solidFill>
                          <a:schemeClr val="tx1"/>
                        </a:solidFill>
                        <a:effectLst/>
                        <a:latin typeface="微软雅黑" panose="020B0503020204020204" pitchFamily="34" charset="-122"/>
                        <a:ea typeface="微软雅黑" panose="020B0503020204020204" pitchFamily="34" charset="-122"/>
                      </a:endParaRPr>
                    </a:p>
                  </a:txBody>
                  <a:tcPr marL="24351" marR="2435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zh-CN"/>
                    </a:p>
                  </a:txBody>
                  <a:tcPr/>
                </a:tc>
                <a:tc vMerge="1">
                  <a:txBody>
                    <a:bodyPr/>
                    <a:lstStyle/>
                    <a:p>
                      <a:endParaRPr lang="zh-CN"/>
                    </a:p>
                  </a:txBody>
                  <a:tcPr/>
                </a:tc>
                <a:extLst>
                  <a:ext uri="{0D108BD9-81ED-4DB2-BD59-A6C34878D82A}">
                    <a16:rowId xmlns:a16="http://schemas.microsoft.com/office/drawing/2014/main" val="10002"/>
                  </a:ext>
                </a:extLst>
              </a:tr>
              <a:tr h="310046">
                <a:tc>
                  <a:txBody>
                    <a:bodyPr/>
                    <a:lstStyle/>
                    <a:p>
                      <a:pPr algn="ctr">
                        <a:spcAft>
                          <a:spcPts val="0"/>
                        </a:spcAft>
                      </a:pPr>
                      <a:r>
                        <a:rPr lang="zh-CN" sz="1200" b="1" kern="100" dirty="0">
                          <a:solidFill>
                            <a:schemeClr val="tx1"/>
                          </a:solidFill>
                          <a:effectLst/>
                          <a:latin typeface="微软雅黑" panose="020B0503020204020204" pitchFamily="34" charset="-122"/>
                          <a:ea typeface="微软雅黑" panose="020B0503020204020204" pitchFamily="34" charset="-122"/>
                        </a:rPr>
                        <a:t>管理说明</a:t>
                      </a:r>
                    </a:p>
                  </a:txBody>
                  <a:tcPr marL="24351" marR="2435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gridSpan="5">
                  <a:txBody>
                    <a:bodyPr/>
                    <a:lstStyle/>
                    <a:p>
                      <a:pPr algn="l">
                        <a:spcAft>
                          <a:spcPts val="0"/>
                        </a:spcAft>
                      </a:pPr>
                      <a:r>
                        <a:rPr lang="zh-CN" altLang="en-US" sz="1000" b="0" kern="100" dirty="0">
                          <a:solidFill>
                            <a:schemeClr val="tx1"/>
                          </a:solidFill>
                          <a:effectLst/>
                          <a:latin typeface="微软雅黑" panose="020B0503020204020204" pitchFamily="34" charset="-122"/>
                          <a:ea typeface="微软雅黑" panose="020B0503020204020204" pitchFamily="34" charset="-122"/>
                        </a:rPr>
                        <a:t>井盖丢失应及时围挡，避免出现重大安全事故并及时替换</a:t>
                      </a:r>
                      <a:r>
                        <a:rPr lang="zh-CN" sz="1000" b="0" kern="100" dirty="0">
                          <a:solidFill>
                            <a:schemeClr val="tx1"/>
                          </a:solidFill>
                          <a:effectLst/>
                          <a:latin typeface="微软雅黑" panose="020B0503020204020204" pitchFamily="34" charset="-122"/>
                          <a:ea typeface="微软雅黑" panose="020B0503020204020204" pitchFamily="34" charset="-122"/>
                        </a:rPr>
                        <a:t>。</a:t>
                      </a:r>
                    </a:p>
                  </a:txBody>
                  <a:tcPr marL="24351" marR="2435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marL="48701" marR="487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83067">
                <a:tc>
                  <a:txBody>
                    <a:bodyPr/>
                    <a:lstStyle/>
                    <a:p>
                      <a:pPr algn="ctr">
                        <a:spcAft>
                          <a:spcPts val="0"/>
                        </a:spcAft>
                      </a:pPr>
                      <a:r>
                        <a:rPr lang="zh-CN" sz="1200" b="1" kern="100" dirty="0">
                          <a:solidFill>
                            <a:schemeClr val="tx1"/>
                          </a:solidFill>
                          <a:effectLst/>
                          <a:latin typeface="微软雅黑" panose="020B0503020204020204" pitchFamily="34" charset="-122"/>
                          <a:ea typeface="微软雅黑" panose="020B0503020204020204" pitchFamily="34" charset="-122"/>
                        </a:rPr>
                        <a:t>主</a:t>
                      </a:r>
                      <a:r>
                        <a:rPr lang="zh-CN" altLang="en-US" sz="1200" b="1" kern="100" dirty="0">
                          <a:solidFill>
                            <a:schemeClr val="tx1"/>
                          </a:solidFill>
                          <a:effectLst/>
                          <a:latin typeface="微软雅黑" panose="020B0503020204020204" pitchFamily="34" charset="-122"/>
                          <a:ea typeface="微软雅黑" panose="020B0503020204020204" pitchFamily="34" charset="-122"/>
                        </a:rPr>
                        <a:t>管</a:t>
                      </a:r>
                      <a:r>
                        <a:rPr lang="zh-CN" sz="1200" b="1" kern="100" dirty="0">
                          <a:solidFill>
                            <a:schemeClr val="tx1"/>
                          </a:solidFill>
                          <a:effectLst/>
                          <a:latin typeface="微软雅黑" panose="020B0503020204020204" pitchFamily="34" charset="-122"/>
                          <a:ea typeface="微软雅黑" panose="020B0503020204020204" pitchFamily="34" charset="-122"/>
                        </a:rPr>
                        <a:t>部门</a:t>
                      </a:r>
                    </a:p>
                  </a:txBody>
                  <a:tcPr marL="24351" marR="2435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spcAft>
                          <a:spcPts val="0"/>
                        </a:spcAft>
                      </a:pPr>
                      <a:r>
                        <a:rPr lang="zh-CN" altLang="en-US" sz="1000" b="0" kern="100" dirty="0">
                          <a:solidFill>
                            <a:schemeClr val="tx1"/>
                          </a:solidFill>
                          <a:effectLst/>
                          <a:latin typeface="微软雅黑" panose="020B0503020204020204" pitchFamily="34" charset="-122"/>
                          <a:ea typeface="微软雅黑" panose="020B0503020204020204" pitchFamily="34" charset="-122"/>
                        </a:rPr>
                        <a:t>街道</a:t>
                      </a:r>
                      <a:endParaRPr lang="zh-CN" sz="1000" b="0" kern="100" dirty="0">
                        <a:solidFill>
                          <a:schemeClr val="tx1"/>
                        </a:solidFill>
                        <a:effectLst/>
                        <a:latin typeface="微软雅黑" panose="020B0503020204020204" pitchFamily="34" charset="-122"/>
                        <a:ea typeface="微软雅黑" panose="020B0503020204020204" pitchFamily="34" charset="-122"/>
                      </a:endParaRPr>
                    </a:p>
                  </a:txBody>
                  <a:tcPr marL="24351" marR="2435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gridSpan="2">
                  <a:txBody>
                    <a:bodyPr/>
                    <a:lstStyle/>
                    <a:p>
                      <a:pPr algn="ctr">
                        <a:spcAft>
                          <a:spcPts val="0"/>
                        </a:spcAft>
                      </a:pPr>
                      <a:r>
                        <a:rPr lang="zh-CN" sz="1000" b="0" kern="100" dirty="0">
                          <a:solidFill>
                            <a:schemeClr val="tx1"/>
                          </a:solidFill>
                          <a:effectLst/>
                          <a:latin typeface="微软雅黑" panose="020B0503020204020204" pitchFamily="34" charset="-122"/>
                          <a:ea typeface="微软雅黑" panose="020B0503020204020204" pitchFamily="34" charset="-122"/>
                        </a:rPr>
                        <a:t>服务</a:t>
                      </a:r>
                    </a:p>
                    <a:p>
                      <a:pPr algn="ctr">
                        <a:spcAft>
                          <a:spcPts val="0"/>
                        </a:spcAft>
                      </a:pPr>
                      <a:r>
                        <a:rPr lang="zh-CN" sz="1000" b="0" kern="100" dirty="0">
                          <a:solidFill>
                            <a:schemeClr val="tx1"/>
                          </a:solidFill>
                          <a:effectLst/>
                          <a:latin typeface="微软雅黑" panose="020B0503020204020204" pitchFamily="34" charset="-122"/>
                          <a:ea typeface="微软雅黑" panose="020B0503020204020204" pitchFamily="34" charset="-122"/>
                        </a:rPr>
                        <a:t>范围</a:t>
                      </a:r>
                    </a:p>
                  </a:txBody>
                  <a:tcPr marL="24351" marR="2435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zh-CN"/>
                    </a:p>
                  </a:txBody>
                  <a:tcPr marL="48701" marR="487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just">
                        <a:spcAft>
                          <a:spcPts val="0"/>
                        </a:spcAft>
                      </a:pPr>
                      <a:r>
                        <a:rPr lang="en-US" sz="1000" b="0" kern="100" dirty="0">
                          <a:solidFill>
                            <a:schemeClr val="tx1"/>
                          </a:solidFill>
                          <a:effectLst/>
                          <a:latin typeface="微软雅黑" panose="020B0503020204020204" pitchFamily="34" charset="-122"/>
                          <a:ea typeface="微软雅黑" panose="020B0503020204020204" pitchFamily="34" charset="-122"/>
                        </a:rPr>
                        <a:t> </a:t>
                      </a:r>
                      <a:endParaRPr lang="zh-CN" sz="1000" b="0" kern="100" dirty="0">
                        <a:solidFill>
                          <a:schemeClr val="tx1"/>
                        </a:solidFill>
                        <a:effectLst/>
                        <a:latin typeface="微软雅黑" panose="020B0503020204020204" pitchFamily="34" charset="-122"/>
                        <a:ea typeface="微软雅黑" panose="020B0503020204020204" pitchFamily="34" charset="-122"/>
                      </a:endParaRPr>
                    </a:p>
                    <a:p>
                      <a:pPr algn="just">
                        <a:spcAft>
                          <a:spcPts val="0"/>
                        </a:spcAft>
                      </a:pPr>
                      <a:r>
                        <a:rPr lang="zh-CN" altLang="en-US" sz="1000" b="0" kern="100" dirty="0">
                          <a:solidFill>
                            <a:schemeClr val="tx1"/>
                          </a:solidFill>
                          <a:effectLst/>
                          <a:latin typeface="微软雅黑" panose="020B0503020204020204" pitchFamily="34" charset="-122"/>
                          <a:ea typeface="微软雅黑" panose="020B0503020204020204" pitchFamily="34" charset="-122"/>
                        </a:rPr>
                        <a:t>街道城市管理部分对区域内城市管理事件统筹安排管理。</a:t>
                      </a:r>
                      <a:endParaRPr lang="zh-CN" sz="1000" b="0" kern="100" dirty="0">
                        <a:solidFill>
                          <a:schemeClr val="tx1"/>
                        </a:solidFill>
                        <a:effectLst/>
                        <a:latin typeface="微软雅黑" panose="020B0503020204020204" pitchFamily="34" charset="-122"/>
                        <a:ea typeface="微软雅黑" panose="020B0503020204020204" pitchFamily="34" charset="-122"/>
                      </a:endParaRPr>
                    </a:p>
                  </a:txBody>
                  <a:tcPr marL="24351" marR="2435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zh-CN"/>
                    </a:p>
                  </a:txBody>
                  <a:tcPr marL="48701" marR="487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623417">
                <a:tc>
                  <a:txBody>
                    <a:bodyPr/>
                    <a:lstStyle/>
                    <a:p>
                      <a:pPr algn="ctr">
                        <a:spcAft>
                          <a:spcPts val="0"/>
                        </a:spcAft>
                      </a:pPr>
                      <a:r>
                        <a:rPr lang="zh-CN" sz="1200" b="1" kern="100" dirty="0">
                          <a:solidFill>
                            <a:schemeClr val="tx1"/>
                          </a:solidFill>
                          <a:effectLst/>
                          <a:latin typeface="微软雅黑" panose="020B0503020204020204" pitchFamily="34" charset="-122"/>
                          <a:ea typeface="微软雅黑" panose="020B0503020204020204" pitchFamily="34" charset="-122"/>
                        </a:rPr>
                        <a:t>涉及部门</a:t>
                      </a:r>
                    </a:p>
                  </a:txBody>
                  <a:tcPr marL="24351" marR="2435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gridSpan="5">
                  <a:txBody>
                    <a:bodyPr/>
                    <a:lstStyle/>
                    <a:p>
                      <a:pPr algn="just">
                        <a:spcAft>
                          <a:spcPts val="0"/>
                        </a:spcAft>
                      </a:pPr>
                      <a:r>
                        <a:rPr lang="zh-CN" sz="1000" b="0" kern="100" dirty="0">
                          <a:solidFill>
                            <a:schemeClr val="tx1"/>
                          </a:solidFill>
                          <a:effectLst/>
                          <a:latin typeface="微软雅黑" panose="020B0503020204020204" pitchFamily="34" charset="-122"/>
                          <a:ea typeface="微软雅黑" panose="020B0503020204020204" pitchFamily="34" charset="-122"/>
                        </a:rPr>
                        <a:t>街道</a:t>
                      </a:r>
                      <a:r>
                        <a:rPr lang="zh-CN" altLang="en-US" sz="1000" b="0" kern="100" dirty="0">
                          <a:solidFill>
                            <a:schemeClr val="tx1"/>
                          </a:solidFill>
                          <a:effectLst/>
                          <a:latin typeface="微软雅黑" panose="020B0503020204020204" pitchFamily="34" charset="-122"/>
                          <a:ea typeface="微软雅黑" panose="020B0503020204020204" pitchFamily="34" charset="-122"/>
                        </a:rPr>
                        <a:t>城管</a:t>
                      </a:r>
                      <a:r>
                        <a:rPr lang="zh-CN" sz="1000" b="0" kern="100" dirty="0">
                          <a:solidFill>
                            <a:schemeClr val="tx1"/>
                          </a:solidFill>
                          <a:effectLst/>
                          <a:latin typeface="微软雅黑" panose="020B0503020204020204" pitchFamily="34" charset="-122"/>
                          <a:ea typeface="微软雅黑" panose="020B0503020204020204" pitchFamily="34" charset="-122"/>
                        </a:rPr>
                        <a:t>、</a:t>
                      </a:r>
                      <a:r>
                        <a:rPr lang="zh-CN" altLang="en-US" sz="1000" b="0" kern="100" dirty="0">
                          <a:solidFill>
                            <a:schemeClr val="tx1"/>
                          </a:solidFill>
                          <a:effectLst/>
                          <a:latin typeface="微软雅黑" panose="020B0503020204020204" pitchFamily="34" charset="-122"/>
                          <a:ea typeface="微软雅黑" panose="020B0503020204020204" pitchFamily="34" charset="-122"/>
                        </a:rPr>
                        <a:t>区城管</a:t>
                      </a:r>
                      <a:endParaRPr lang="zh-CN" sz="1000" b="0" kern="100" dirty="0">
                        <a:solidFill>
                          <a:schemeClr val="tx1"/>
                        </a:solidFill>
                        <a:effectLst/>
                        <a:latin typeface="微软雅黑" panose="020B0503020204020204" pitchFamily="34" charset="-122"/>
                        <a:ea typeface="微软雅黑" panose="020B0503020204020204" pitchFamily="34" charset="-122"/>
                      </a:endParaRPr>
                    </a:p>
                  </a:txBody>
                  <a:tcPr marL="24351" marR="2435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marL="48701" marR="487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56577">
                <a:tc>
                  <a:txBody>
                    <a:bodyPr/>
                    <a:lstStyle/>
                    <a:p>
                      <a:pPr algn="ctr">
                        <a:spcAft>
                          <a:spcPts val="0"/>
                        </a:spcAft>
                      </a:pPr>
                      <a:r>
                        <a:rPr lang="zh-CN" sz="1200" b="1" kern="100" dirty="0">
                          <a:solidFill>
                            <a:schemeClr val="tx1"/>
                          </a:solidFill>
                          <a:effectLst/>
                          <a:latin typeface="微软雅黑" panose="020B0503020204020204" pitchFamily="34" charset="-122"/>
                          <a:ea typeface="微软雅黑" panose="020B0503020204020204" pitchFamily="34" charset="-122"/>
                        </a:rPr>
                        <a:t>处置部门级别</a:t>
                      </a:r>
                    </a:p>
                  </a:txBody>
                  <a:tcPr marL="24351" marR="2435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gridSpan="5">
                  <a:txBody>
                    <a:bodyPr/>
                    <a:lstStyle/>
                    <a:p>
                      <a:pPr algn="just">
                        <a:spcAft>
                          <a:spcPts val="0"/>
                        </a:spcAft>
                      </a:pPr>
                      <a:r>
                        <a:rPr lang="en-US" sz="1000" b="0" kern="100" dirty="0">
                          <a:solidFill>
                            <a:schemeClr val="tx1"/>
                          </a:solidFill>
                          <a:effectLst/>
                          <a:latin typeface="微软雅黑" panose="020B0503020204020204" pitchFamily="34" charset="-122"/>
                          <a:ea typeface="微软雅黑" panose="020B0503020204020204" pitchFamily="34" charset="-122"/>
                        </a:rPr>
                        <a:t>  </a:t>
                      </a:r>
                      <a:r>
                        <a:rPr lang="zh-CN" sz="1000" b="0" kern="100" dirty="0">
                          <a:solidFill>
                            <a:schemeClr val="tx1"/>
                          </a:solidFill>
                          <a:effectLst/>
                          <a:latin typeface="微软雅黑" panose="020B0503020204020204" pitchFamily="34" charset="-122"/>
                          <a:ea typeface="微软雅黑" panose="020B0503020204020204" pitchFamily="34" charset="-122"/>
                        </a:rPr>
                        <a:t>社区 </a:t>
                      </a:r>
                      <a:r>
                        <a:rPr lang="zh-CN" altLang="zh-CN" sz="1000" b="0" kern="100" dirty="0">
                          <a:solidFill>
                            <a:schemeClr val="tx1"/>
                          </a:solidFill>
                          <a:effectLst/>
                          <a:latin typeface="微软雅黑" panose="020B0503020204020204" pitchFamily="34" charset="-122"/>
                          <a:ea typeface="微软雅黑" panose="020B0503020204020204" pitchFamily="34" charset="-122"/>
                        </a:rPr>
                        <a:t>□</a:t>
                      </a:r>
                      <a:r>
                        <a:rPr lang="en-US" sz="1000" b="0" kern="100" dirty="0">
                          <a:solidFill>
                            <a:schemeClr val="tx1"/>
                          </a:solidFill>
                          <a:effectLst/>
                          <a:latin typeface="微软雅黑" panose="020B0503020204020204" pitchFamily="34" charset="-122"/>
                          <a:ea typeface="微软雅黑" panose="020B0503020204020204" pitchFamily="34" charset="-122"/>
                        </a:rPr>
                        <a:t>     </a:t>
                      </a:r>
                      <a:r>
                        <a:rPr lang="zh-CN" sz="1000" b="0" kern="100" dirty="0">
                          <a:solidFill>
                            <a:schemeClr val="tx1"/>
                          </a:solidFill>
                          <a:effectLst/>
                          <a:latin typeface="微软雅黑" panose="020B0503020204020204" pitchFamily="34" charset="-122"/>
                          <a:ea typeface="微软雅黑" panose="020B0503020204020204" pitchFamily="34" charset="-122"/>
                        </a:rPr>
                        <a:t>街道 </a:t>
                      </a:r>
                      <a:r>
                        <a:rPr lang="zh-CN" altLang="zh-CN" sz="1000" b="0" kern="100" dirty="0">
                          <a:solidFill>
                            <a:schemeClr val="tx1"/>
                          </a:solidFill>
                          <a:effectLst/>
                          <a:latin typeface="微软雅黑" panose="020B0503020204020204" pitchFamily="34" charset="-122"/>
                          <a:ea typeface="微软雅黑" panose="020B0503020204020204" pitchFamily="34" charset="-122"/>
                        </a:rPr>
                        <a:t>√</a:t>
                      </a:r>
                      <a:r>
                        <a:rPr lang="en-US" sz="1000" b="0" kern="100" dirty="0">
                          <a:solidFill>
                            <a:schemeClr val="tx1"/>
                          </a:solidFill>
                          <a:effectLst/>
                          <a:latin typeface="微软雅黑" panose="020B0503020204020204" pitchFamily="34" charset="-122"/>
                          <a:ea typeface="微软雅黑" panose="020B0503020204020204" pitchFamily="34" charset="-122"/>
                        </a:rPr>
                        <a:t>      </a:t>
                      </a:r>
                      <a:r>
                        <a:rPr lang="zh-CN" sz="1000" b="0" kern="100" dirty="0">
                          <a:solidFill>
                            <a:schemeClr val="tx1"/>
                          </a:solidFill>
                          <a:effectLst/>
                          <a:latin typeface="微软雅黑" panose="020B0503020204020204" pitchFamily="34" charset="-122"/>
                          <a:ea typeface="微软雅黑" panose="020B0503020204020204" pitchFamily="34" charset="-122"/>
                        </a:rPr>
                        <a:t>区级 □</a:t>
                      </a:r>
                      <a:r>
                        <a:rPr lang="en-US" sz="1000" b="0" kern="100" dirty="0">
                          <a:solidFill>
                            <a:schemeClr val="tx1"/>
                          </a:solidFill>
                          <a:effectLst/>
                          <a:latin typeface="微软雅黑" panose="020B0503020204020204" pitchFamily="34" charset="-122"/>
                          <a:ea typeface="微软雅黑" panose="020B0503020204020204" pitchFamily="34" charset="-122"/>
                        </a:rPr>
                        <a:t>      </a:t>
                      </a:r>
                      <a:r>
                        <a:rPr lang="zh-CN" sz="1000" b="0" kern="100" dirty="0">
                          <a:solidFill>
                            <a:schemeClr val="tx1"/>
                          </a:solidFill>
                          <a:effectLst/>
                          <a:latin typeface="微软雅黑" panose="020B0503020204020204" pitchFamily="34" charset="-122"/>
                          <a:ea typeface="微软雅黑" panose="020B0503020204020204" pitchFamily="34" charset="-122"/>
                        </a:rPr>
                        <a:t>市级 □</a:t>
                      </a:r>
                    </a:p>
                  </a:txBody>
                  <a:tcPr marL="24351" marR="2435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marL="48701" marR="487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656577">
                <a:tc>
                  <a:txBody>
                    <a:bodyPr/>
                    <a:lstStyle/>
                    <a:p>
                      <a:pPr algn="ctr">
                        <a:spcAft>
                          <a:spcPts val="0"/>
                        </a:spcAft>
                      </a:pPr>
                      <a:r>
                        <a:rPr lang="zh-CN" sz="1200" b="1" kern="100" dirty="0">
                          <a:solidFill>
                            <a:schemeClr val="tx1"/>
                          </a:solidFill>
                          <a:effectLst/>
                          <a:latin typeface="微软雅黑" panose="020B0503020204020204" pitchFamily="34" charset="-122"/>
                          <a:ea typeface="微软雅黑" panose="020B0503020204020204" pitchFamily="34" charset="-122"/>
                        </a:rPr>
                        <a:t>事件处置级别</a:t>
                      </a:r>
                    </a:p>
                  </a:txBody>
                  <a:tcPr marL="24351" marR="2435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gridSpan="5">
                  <a:txBody>
                    <a:bodyPr/>
                    <a:lstStyle/>
                    <a:p>
                      <a:pPr indent="152400" algn="just">
                        <a:spcAft>
                          <a:spcPts val="0"/>
                        </a:spcAft>
                      </a:pPr>
                      <a:r>
                        <a:rPr lang="zh-CN" sz="1000" b="0" kern="100" dirty="0">
                          <a:solidFill>
                            <a:schemeClr val="tx1"/>
                          </a:solidFill>
                          <a:effectLst/>
                          <a:latin typeface="微软雅黑" panose="020B0503020204020204" pitchFamily="34" charset="-122"/>
                          <a:ea typeface="微软雅黑" panose="020B0503020204020204" pitchFamily="34" charset="-122"/>
                        </a:rPr>
                        <a:t>日常 □</a:t>
                      </a:r>
                      <a:r>
                        <a:rPr lang="en-US" sz="1000" b="0" kern="100" dirty="0">
                          <a:solidFill>
                            <a:schemeClr val="tx1"/>
                          </a:solidFill>
                          <a:effectLst/>
                          <a:latin typeface="微软雅黑" panose="020B0503020204020204" pitchFamily="34" charset="-122"/>
                          <a:ea typeface="微软雅黑" panose="020B0503020204020204" pitchFamily="34" charset="-122"/>
                        </a:rPr>
                        <a:t>     </a:t>
                      </a:r>
                      <a:r>
                        <a:rPr lang="zh-CN" sz="1000" b="0" kern="100" dirty="0">
                          <a:solidFill>
                            <a:schemeClr val="tx1"/>
                          </a:solidFill>
                          <a:effectLst/>
                          <a:latin typeface="微软雅黑" panose="020B0503020204020204" pitchFamily="34" charset="-122"/>
                          <a:ea typeface="微软雅黑" panose="020B0503020204020204" pitchFamily="34" charset="-122"/>
                        </a:rPr>
                        <a:t>一般 </a:t>
                      </a:r>
                      <a:r>
                        <a:rPr lang="zh-CN" altLang="zh-CN" sz="1000" b="0" kern="100" dirty="0">
                          <a:solidFill>
                            <a:schemeClr val="tx1"/>
                          </a:solidFill>
                          <a:effectLst/>
                          <a:latin typeface="微软雅黑" panose="020B0503020204020204" pitchFamily="34" charset="-122"/>
                          <a:ea typeface="微软雅黑" panose="020B0503020204020204" pitchFamily="34" charset="-122"/>
                        </a:rPr>
                        <a:t>□</a:t>
                      </a:r>
                      <a:r>
                        <a:rPr lang="en-US" sz="1000" b="0" kern="100" dirty="0">
                          <a:solidFill>
                            <a:schemeClr val="tx1"/>
                          </a:solidFill>
                          <a:effectLst/>
                          <a:latin typeface="微软雅黑" panose="020B0503020204020204" pitchFamily="34" charset="-122"/>
                          <a:ea typeface="微软雅黑" panose="020B0503020204020204" pitchFamily="34" charset="-122"/>
                        </a:rPr>
                        <a:t>      </a:t>
                      </a:r>
                      <a:r>
                        <a:rPr lang="zh-CN" sz="1000" b="0" kern="100" dirty="0">
                          <a:solidFill>
                            <a:schemeClr val="tx1"/>
                          </a:solidFill>
                          <a:effectLst/>
                          <a:latin typeface="微软雅黑" panose="020B0503020204020204" pitchFamily="34" charset="-122"/>
                          <a:ea typeface="微软雅黑" panose="020B0503020204020204" pitchFamily="34" charset="-122"/>
                        </a:rPr>
                        <a:t>严重 □</a:t>
                      </a:r>
                      <a:r>
                        <a:rPr lang="en-US" sz="1000" b="0" kern="100" dirty="0">
                          <a:solidFill>
                            <a:schemeClr val="tx1"/>
                          </a:solidFill>
                          <a:effectLst/>
                          <a:latin typeface="微软雅黑" panose="020B0503020204020204" pitchFamily="34" charset="-122"/>
                          <a:ea typeface="微软雅黑" panose="020B0503020204020204" pitchFamily="34" charset="-122"/>
                        </a:rPr>
                        <a:t>      </a:t>
                      </a:r>
                      <a:r>
                        <a:rPr lang="zh-CN" sz="1000" b="0" kern="100" dirty="0">
                          <a:solidFill>
                            <a:schemeClr val="tx1"/>
                          </a:solidFill>
                          <a:effectLst/>
                          <a:latin typeface="微软雅黑" panose="020B0503020204020204" pitchFamily="34" charset="-122"/>
                          <a:ea typeface="微软雅黑" panose="020B0503020204020204" pitchFamily="34" charset="-122"/>
                        </a:rPr>
                        <a:t>重大 </a:t>
                      </a:r>
                      <a:r>
                        <a:rPr lang="zh-CN" altLang="zh-CN" sz="1000" b="0" kern="100" dirty="0">
                          <a:solidFill>
                            <a:schemeClr val="tx1"/>
                          </a:solidFill>
                          <a:effectLst/>
                          <a:latin typeface="微软雅黑" panose="020B0503020204020204" pitchFamily="34" charset="-122"/>
                          <a:ea typeface="微软雅黑" panose="020B0503020204020204" pitchFamily="34" charset="-122"/>
                        </a:rPr>
                        <a:t>√</a:t>
                      </a:r>
                      <a:r>
                        <a:rPr lang="en-US" altLang="zh-CN" sz="1000" b="0" kern="100" dirty="0">
                          <a:solidFill>
                            <a:schemeClr val="tx1"/>
                          </a:solidFill>
                          <a:effectLst/>
                          <a:latin typeface="微软雅黑" panose="020B0503020204020204" pitchFamily="34" charset="-122"/>
                          <a:ea typeface="微软雅黑" panose="020B0503020204020204" pitchFamily="34" charset="-122"/>
                        </a:rPr>
                        <a:t> </a:t>
                      </a:r>
                      <a:endParaRPr lang="zh-CN" sz="1000" b="0" kern="100" dirty="0">
                        <a:solidFill>
                          <a:schemeClr val="tx1"/>
                        </a:solidFill>
                        <a:effectLst/>
                        <a:latin typeface="微软雅黑" panose="020B0503020204020204" pitchFamily="34" charset="-122"/>
                        <a:ea typeface="微软雅黑" panose="020B0503020204020204" pitchFamily="34" charset="-122"/>
                      </a:endParaRPr>
                    </a:p>
                  </a:txBody>
                  <a:tcPr marL="24351" marR="2435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marL="48701" marR="487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729529">
                <a:tc>
                  <a:txBody>
                    <a:bodyPr/>
                    <a:lstStyle/>
                    <a:p>
                      <a:pPr algn="ctr">
                        <a:spcAft>
                          <a:spcPts val="0"/>
                        </a:spcAft>
                      </a:pPr>
                      <a:r>
                        <a:rPr lang="zh-CN" sz="1200" b="1" kern="100" dirty="0">
                          <a:solidFill>
                            <a:schemeClr val="tx1"/>
                          </a:solidFill>
                          <a:effectLst/>
                          <a:latin typeface="微软雅黑" panose="020B0503020204020204" pitchFamily="34" charset="-122"/>
                          <a:ea typeface="微软雅黑" panose="020B0503020204020204" pitchFamily="34" charset="-122"/>
                        </a:rPr>
                        <a:t>管理流程</a:t>
                      </a:r>
                    </a:p>
                  </a:txBody>
                  <a:tcPr marL="24351" marR="2435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gridSpan="5">
                  <a:txBody>
                    <a:bodyPr/>
                    <a:lstStyle/>
                    <a:p>
                      <a:pPr marL="0" lvl="0" indent="0" algn="just">
                        <a:spcAft>
                          <a:spcPts val="0"/>
                        </a:spcAft>
                        <a:buFont typeface="+mj-lt"/>
                        <a:buNone/>
                      </a:pPr>
                      <a:r>
                        <a:rPr lang="en-US" altLang="zh-CN" sz="1000" b="0" kern="100" dirty="0">
                          <a:solidFill>
                            <a:schemeClr val="tx1"/>
                          </a:solidFill>
                          <a:effectLst/>
                          <a:latin typeface="微软雅黑" panose="020B0503020204020204" pitchFamily="34" charset="-122"/>
                          <a:ea typeface="微软雅黑" panose="020B0503020204020204" pitchFamily="34" charset="-122"/>
                        </a:rPr>
                        <a:t>1</a:t>
                      </a:r>
                      <a:r>
                        <a:rPr lang="zh-CN" altLang="en-US" sz="1000" b="0" kern="100" dirty="0">
                          <a:solidFill>
                            <a:schemeClr val="tx1"/>
                          </a:solidFill>
                          <a:effectLst/>
                          <a:latin typeface="微软雅黑" panose="020B0503020204020204" pitchFamily="34" charset="-122"/>
                          <a:ea typeface="微软雅黑" panose="020B0503020204020204" pitchFamily="34" charset="-122"/>
                        </a:rPr>
                        <a:t>、问题发现</a:t>
                      </a:r>
                      <a:endParaRPr lang="zh-CN" sz="1000" b="0" kern="100" dirty="0">
                        <a:solidFill>
                          <a:schemeClr val="tx1"/>
                        </a:solidFill>
                        <a:effectLst/>
                        <a:latin typeface="微软雅黑" panose="020B0503020204020204" pitchFamily="34" charset="-122"/>
                        <a:ea typeface="微软雅黑" panose="020B0503020204020204" pitchFamily="34" charset="-122"/>
                      </a:endParaRPr>
                    </a:p>
                    <a:p>
                      <a:pPr marL="0" lvl="0" indent="0" algn="just">
                        <a:spcAft>
                          <a:spcPts val="0"/>
                        </a:spcAft>
                        <a:buFont typeface="+mj-lt"/>
                        <a:buNone/>
                      </a:pPr>
                      <a:r>
                        <a:rPr lang="en-US" altLang="zh-CN" sz="1000" b="0" kern="100" dirty="0">
                          <a:solidFill>
                            <a:schemeClr val="tx1"/>
                          </a:solidFill>
                          <a:effectLst/>
                          <a:latin typeface="微软雅黑" panose="020B0503020204020204" pitchFamily="34" charset="-122"/>
                          <a:ea typeface="微软雅黑" panose="020B0503020204020204" pitchFamily="34" charset="-122"/>
                        </a:rPr>
                        <a:t>2</a:t>
                      </a:r>
                      <a:r>
                        <a:rPr lang="zh-CN" altLang="en-US" sz="1000" b="0" kern="100" dirty="0">
                          <a:solidFill>
                            <a:schemeClr val="tx1"/>
                          </a:solidFill>
                          <a:effectLst/>
                          <a:latin typeface="微软雅黑" panose="020B0503020204020204" pitchFamily="34" charset="-122"/>
                          <a:ea typeface="微软雅黑" panose="020B0503020204020204" pitchFamily="34" charset="-122"/>
                        </a:rPr>
                        <a:t>、第一事件进行围挡，避免发生重大安全事故</a:t>
                      </a:r>
                      <a:endParaRPr lang="zh-CN" sz="1000" b="0" kern="100" dirty="0">
                        <a:solidFill>
                          <a:schemeClr val="tx1"/>
                        </a:solidFill>
                        <a:effectLst/>
                        <a:latin typeface="微软雅黑" panose="020B0503020204020204" pitchFamily="34" charset="-122"/>
                        <a:ea typeface="微软雅黑" panose="020B0503020204020204" pitchFamily="34" charset="-122"/>
                      </a:endParaRPr>
                    </a:p>
                    <a:p>
                      <a:pPr marL="228600" indent="-228600" algn="just">
                        <a:spcAft>
                          <a:spcPts val="0"/>
                        </a:spcAft>
                      </a:pPr>
                      <a:r>
                        <a:rPr lang="en-US" sz="1000" b="0" kern="100" dirty="0">
                          <a:solidFill>
                            <a:schemeClr val="tx1"/>
                          </a:solidFill>
                          <a:effectLst/>
                          <a:latin typeface="微软雅黑" panose="020B0503020204020204" pitchFamily="34" charset="-122"/>
                          <a:ea typeface="微软雅黑" panose="020B0503020204020204" pitchFamily="34" charset="-122"/>
                        </a:rPr>
                        <a:t>3</a:t>
                      </a:r>
                      <a:r>
                        <a:rPr lang="zh-CN" altLang="en-US" sz="1000" b="0" kern="100" dirty="0">
                          <a:solidFill>
                            <a:schemeClr val="tx1"/>
                          </a:solidFill>
                          <a:effectLst/>
                          <a:latin typeface="微软雅黑" panose="020B0503020204020204" pitchFamily="34" charset="-122"/>
                          <a:ea typeface="微软雅黑" panose="020B0503020204020204" pitchFamily="34" charset="-122"/>
                        </a:rPr>
                        <a:t>、组织力量进行井盖安装</a:t>
                      </a:r>
                      <a:endParaRPr lang="zh-CN" sz="1000" b="0" kern="100" dirty="0">
                        <a:solidFill>
                          <a:schemeClr val="tx1"/>
                        </a:solidFill>
                        <a:effectLst/>
                        <a:latin typeface="微软雅黑" panose="020B0503020204020204" pitchFamily="34" charset="-122"/>
                        <a:ea typeface="微软雅黑" panose="020B0503020204020204" pitchFamily="34" charset="-122"/>
                      </a:endParaRPr>
                    </a:p>
                  </a:txBody>
                  <a:tcPr marL="24351" marR="2435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marL="48701" marR="487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437718">
                <a:tc>
                  <a:txBody>
                    <a:bodyPr/>
                    <a:lstStyle/>
                    <a:p>
                      <a:pPr algn="ctr">
                        <a:spcAft>
                          <a:spcPts val="0"/>
                        </a:spcAft>
                      </a:pPr>
                      <a:r>
                        <a:rPr lang="zh-CN" sz="1200" b="1" kern="100" dirty="0">
                          <a:solidFill>
                            <a:schemeClr val="tx1"/>
                          </a:solidFill>
                          <a:effectLst/>
                          <a:latin typeface="微软雅黑" panose="020B0503020204020204" pitchFamily="34" charset="-122"/>
                          <a:ea typeface="微软雅黑" panose="020B0503020204020204" pitchFamily="34" charset="-122"/>
                        </a:rPr>
                        <a:t>立案条件</a:t>
                      </a:r>
                    </a:p>
                  </a:txBody>
                  <a:tcPr marL="24351" marR="2435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gridSpan="5">
                  <a:txBody>
                    <a:bodyPr/>
                    <a:lstStyle/>
                    <a:p>
                      <a:pPr algn="just">
                        <a:spcAft>
                          <a:spcPts val="0"/>
                        </a:spcAft>
                      </a:pPr>
                      <a:r>
                        <a:rPr lang="zh-CN" sz="1000" b="0" kern="100" dirty="0">
                          <a:solidFill>
                            <a:schemeClr val="tx1"/>
                          </a:solidFill>
                          <a:effectLst/>
                          <a:latin typeface="微软雅黑" panose="020B0503020204020204" pitchFamily="34" charset="-122"/>
                          <a:ea typeface="微软雅黑" panose="020B0503020204020204" pitchFamily="34" charset="-122"/>
                        </a:rPr>
                        <a:t>发现</a:t>
                      </a:r>
                      <a:r>
                        <a:rPr lang="zh-CN" altLang="en-US" sz="1000" b="0" kern="100" dirty="0">
                          <a:solidFill>
                            <a:schemeClr val="tx1"/>
                          </a:solidFill>
                          <a:effectLst/>
                          <a:latin typeface="微软雅黑" panose="020B0503020204020204" pitchFamily="34" charset="-122"/>
                          <a:ea typeface="微软雅黑" panose="020B0503020204020204" pitchFamily="34" charset="-122"/>
                        </a:rPr>
                        <a:t>井盖丢失</a:t>
                      </a:r>
                      <a:endParaRPr lang="zh-CN" sz="1000" b="0" kern="100" dirty="0">
                        <a:solidFill>
                          <a:schemeClr val="tx1"/>
                        </a:solidFill>
                        <a:effectLst/>
                        <a:latin typeface="微软雅黑" panose="020B0503020204020204" pitchFamily="34" charset="-122"/>
                        <a:ea typeface="微软雅黑" panose="020B0503020204020204" pitchFamily="34" charset="-122"/>
                      </a:endParaRPr>
                    </a:p>
                  </a:txBody>
                  <a:tcPr marL="24351" marR="2435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marL="48701" marR="487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437718">
                <a:tc>
                  <a:txBody>
                    <a:bodyPr/>
                    <a:lstStyle/>
                    <a:p>
                      <a:pPr algn="ctr">
                        <a:spcAft>
                          <a:spcPts val="0"/>
                        </a:spcAft>
                      </a:pPr>
                      <a:r>
                        <a:rPr lang="zh-CN" sz="1200" b="1" kern="100" dirty="0">
                          <a:solidFill>
                            <a:schemeClr val="tx1"/>
                          </a:solidFill>
                          <a:effectLst/>
                          <a:latin typeface="微软雅黑" panose="020B0503020204020204" pitchFamily="34" charset="-122"/>
                          <a:ea typeface="微软雅黑" panose="020B0503020204020204" pitchFamily="34" charset="-122"/>
                        </a:rPr>
                        <a:t>结案条件</a:t>
                      </a:r>
                    </a:p>
                  </a:txBody>
                  <a:tcPr marL="24351" marR="2435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gridSpan="5">
                  <a:txBody>
                    <a:bodyPr/>
                    <a:lstStyle/>
                    <a:p>
                      <a:pPr algn="just">
                        <a:spcAft>
                          <a:spcPts val="0"/>
                        </a:spcAft>
                      </a:pPr>
                      <a:r>
                        <a:rPr lang="zh-CN" sz="1000" b="0" kern="100" dirty="0">
                          <a:solidFill>
                            <a:schemeClr val="tx1"/>
                          </a:solidFill>
                          <a:effectLst/>
                          <a:latin typeface="微软雅黑" panose="020B0503020204020204" pitchFamily="34" charset="-122"/>
                          <a:ea typeface="微软雅黑" panose="020B0503020204020204" pitchFamily="34" charset="-122"/>
                        </a:rPr>
                        <a:t>问题已解决</a:t>
                      </a:r>
                    </a:p>
                  </a:txBody>
                  <a:tcPr marL="24351" marR="2435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marL="48701" marR="487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437718">
                <a:tc>
                  <a:txBody>
                    <a:bodyPr/>
                    <a:lstStyle/>
                    <a:p>
                      <a:pPr algn="ctr">
                        <a:spcAft>
                          <a:spcPts val="0"/>
                        </a:spcAft>
                      </a:pPr>
                      <a:r>
                        <a:rPr lang="en-US" sz="1200" b="1" kern="100" dirty="0">
                          <a:solidFill>
                            <a:schemeClr val="tx1"/>
                          </a:solidFill>
                          <a:effectLst/>
                          <a:latin typeface="微软雅黑" panose="020B0503020204020204" pitchFamily="34" charset="-122"/>
                          <a:ea typeface="微软雅黑" panose="020B0503020204020204" pitchFamily="34" charset="-122"/>
                        </a:rPr>
                        <a:t> </a:t>
                      </a:r>
                      <a:r>
                        <a:rPr lang="zh-CN" sz="1200" b="1" kern="100" dirty="0">
                          <a:solidFill>
                            <a:schemeClr val="tx1"/>
                          </a:solidFill>
                          <a:effectLst/>
                          <a:latin typeface="微软雅黑" panose="020B0503020204020204" pitchFamily="34" charset="-122"/>
                          <a:ea typeface="微软雅黑" panose="020B0503020204020204" pitchFamily="34" charset="-122"/>
                        </a:rPr>
                        <a:t>处置时限</a:t>
                      </a:r>
                    </a:p>
                  </a:txBody>
                  <a:tcPr marL="24351" marR="2435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gridSpan="5">
                  <a:txBody>
                    <a:bodyPr/>
                    <a:lstStyle/>
                    <a:p>
                      <a:pPr algn="just">
                        <a:spcAft>
                          <a:spcPts val="0"/>
                        </a:spcAft>
                        <a:tabLst>
                          <a:tab pos="1777365" algn="l"/>
                        </a:tabLst>
                      </a:pPr>
                      <a:r>
                        <a:rPr lang="zh-CN" sz="1000" b="0" kern="100" dirty="0">
                          <a:solidFill>
                            <a:schemeClr val="tx1"/>
                          </a:solidFill>
                          <a:effectLst/>
                          <a:latin typeface="微软雅黑" panose="020B0503020204020204" pitchFamily="34" charset="-122"/>
                          <a:ea typeface="微软雅黑" panose="020B0503020204020204" pitchFamily="34" charset="-122"/>
                        </a:rPr>
                        <a:t>处置时限：</a:t>
                      </a:r>
                      <a:r>
                        <a:rPr lang="en-US" sz="1000" b="0" kern="100" dirty="0">
                          <a:solidFill>
                            <a:schemeClr val="tx1"/>
                          </a:solidFill>
                          <a:effectLst/>
                          <a:latin typeface="微软雅黑" panose="020B0503020204020204" pitchFamily="34" charset="-122"/>
                          <a:ea typeface="微软雅黑" panose="020B0503020204020204" pitchFamily="34" charset="-122"/>
                        </a:rPr>
                        <a:t>2</a:t>
                      </a:r>
                      <a:r>
                        <a:rPr lang="zh-CN" altLang="en-US" sz="1000" b="0" kern="100" dirty="0">
                          <a:solidFill>
                            <a:schemeClr val="tx1"/>
                          </a:solidFill>
                          <a:effectLst/>
                          <a:latin typeface="微软雅黑" panose="020B0503020204020204" pitchFamily="34" charset="-122"/>
                          <a:ea typeface="微软雅黑" panose="020B0503020204020204" pitchFamily="34" charset="-122"/>
                        </a:rPr>
                        <a:t>工作时</a:t>
                      </a:r>
                      <a:endParaRPr lang="zh-CN" sz="1000" b="0" kern="100" dirty="0">
                        <a:solidFill>
                          <a:schemeClr val="tx1"/>
                        </a:solidFill>
                        <a:effectLst/>
                        <a:latin typeface="微软雅黑" panose="020B0503020204020204" pitchFamily="34" charset="-122"/>
                        <a:ea typeface="微软雅黑" panose="020B0503020204020204" pitchFamily="34" charset="-122"/>
                      </a:endParaRPr>
                    </a:p>
                  </a:txBody>
                  <a:tcPr marL="24351" marR="24351"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marL="48701" marR="487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
        <p:nvSpPr>
          <p:cNvPr id="13" name="燕尾形 12"/>
          <p:cNvSpPr/>
          <p:nvPr/>
        </p:nvSpPr>
        <p:spPr>
          <a:xfrm>
            <a:off x="5304587" y="3429000"/>
            <a:ext cx="749300" cy="1106955"/>
          </a:xfrm>
          <a:prstGeom prst="chevron">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solidFill>
                <a:schemeClr val="tx1"/>
              </a:solidFill>
            </a:endParaRPr>
          </a:p>
        </p:txBody>
      </p:sp>
    </p:spTree>
    <p:extLst>
      <p:ext uri="{BB962C8B-B14F-4D97-AF65-F5344CB8AC3E}">
        <p14:creationId xmlns:p14="http://schemas.microsoft.com/office/powerpoint/2010/main" val="12427358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450">
        <p159:morph option="byObject"/>
      </p:transition>
    </mc:Choice>
    <mc:Fallback>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36958" y="2369278"/>
            <a:ext cx="3272229" cy="3289227"/>
            <a:chOff x="375640" y="2667263"/>
            <a:chExt cx="8850688" cy="8470900"/>
          </a:xfrm>
        </p:grpSpPr>
        <p:pic>
          <p:nvPicPr>
            <p:cNvPr id="42" name="图片 41" descr="mac white.png"/>
            <p:cNvPicPr>
              <a:picLocks noChangeAspect="1"/>
            </p:cNvPicPr>
            <p:nvPr/>
          </p:nvPicPr>
          <p:blipFill>
            <a:blip r:embed="rId3"/>
            <a:srcRect/>
            <a:stretch>
              <a:fillRect/>
            </a:stretch>
          </p:blipFill>
          <p:spPr bwMode="auto">
            <a:xfrm>
              <a:off x="375640" y="2667263"/>
              <a:ext cx="8850688" cy="8470900"/>
            </a:xfrm>
            <a:prstGeom prst="rect">
              <a:avLst/>
            </a:prstGeom>
            <a:noFill/>
            <a:ln w="9525">
              <a:noFill/>
              <a:miter lim="800000"/>
              <a:headEnd/>
              <a:tailEnd/>
            </a:ln>
          </p:spPr>
        </p:pic>
        <p:pic>
          <p:nvPicPr>
            <p:cNvPr id="14" name="图片 13" descr="图片包含 图形用户界面&#10;&#10;描述已自动生成"/>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7639" y="3105715"/>
              <a:ext cx="8211886" cy="4758125"/>
            </a:xfrm>
            <a:prstGeom prst="rect">
              <a:avLst/>
            </a:prstGeom>
          </p:spPr>
        </p:pic>
      </p:grpSp>
      <p:pic>
        <p:nvPicPr>
          <p:cNvPr id="10" name="图片 9"/>
          <p:cNvPicPr>
            <a:picLocks noChangeAspect="1"/>
          </p:cNvPicPr>
          <p:nvPr/>
        </p:nvPicPr>
        <p:blipFill>
          <a:blip r:embed="rId5">
            <a:duotone>
              <a:schemeClr val="bg2">
                <a:shade val="45000"/>
                <a:satMod val="135000"/>
              </a:schemeClr>
              <a:prstClr val="white"/>
            </a:duotone>
          </a:blip>
          <a:stretch>
            <a:fillRect/>
          </a:stretch>
        </p:blipFill>
        <p:spPr>
          <a:xfrm>
            <a:off x="4679500" y="3111771"/>
            <a:ext cx="1937021" cy="1175746"/>
          </a:xfrm>
          <a:prstGeom prst="rect">
            <a:avLst/>
          </a:prstGeom>
        </p:spPr>
      </p:pic>
      <p:sp>
        <p:nvSpPr>
          <p:cNvPr id="17" name="文本框 16"/>
          <p:cNvSpPr txBox="1"/>
          <p:nvPr/>
        </p:nvSpPr>
        <p:spPr>
          <a:xfrm>
            <a:off x="903418" y="6092332"/>
            <a:ext cx="1723549" cy="400110"/>
          </a:xfrm>
          <a:prstGeom prst="rect">
            <a:avLst/>
          </a:prstGeom>
          <a:noFill/>
        </p:spPr>
        <p:txBody>
          <a:bodyPr wrap="none" rtlCol="0">
            <a:spAutoFit/>
          </a:bodyPr>
          <a:lstStyle/>
          <a:p>
            <a:r>
              <a:rPr kumimoji="1" lang="zh-CN" altLang="en-US" sz="2000" dirty="0">
                <a:latin typeface="微软雅黑" panose="020B0503020204020204" pitchFamily="34" charset="-122"/>
                <a:ea typeface="微软雅黑" panose="020B0503020204020204" pitchFamily="34" charset="-122"/>
              </a:rPr>
              <a:t>中屏智能派遣</a:t>
            </a:r>
          </a:p>
        </p:txBody>
      </p:sp>
      <p:sp>
        <p:nvSpPr>
          <p:cNvPr id="26" name="文本框 25"/>
          <p:cNvSpPr txBox="1"/>
          <p:nvPr/>
        </p:nvSpPr>
        <p:spPr>
          <a:xfrm>
            <a:off x="8313251" y="5875207"/>
            <a:ext cx="3262432" cy="707886"/>
          </a:xfrm>
          <a:prstGeom prst="rect">
            <a:avLst/>
          </a:prstGeom>
          <a:noFill/>
        </p:spPr>
        <p:txBody>
          <a:bodyPr wrap="none" rtlCol="0">
            <a:spAutoFit/>
          </a:bodyPr>
          <a:lstStyle/>
          <a:p>
            <a:pPr algn="ctr"/>
            <a:r>
              <a:rPr kumimoji="1" lang="zh-CN" altLang="en-US" sz="2000" dirty="0">
                <a:latin typeface="微软雅黑" panose="020B0503020204020204" pitchFamily="34" charset="-122"/>
                <a:ea typeface="微软雅黑" panose="020B0503020204020204" pitchFamily="34" charset="-122"/>
              </a:rPr>
              <a:t>政务微信</a:t>
            </a:r>
            <a:endParaRPr kumimoji="1" lang="en-US" altLang="zh-CN" sz="2000" dirty="0">
              <a:latin typeface="微软雅黑" panose="020B0503020204020204" pitchFamily="34" charset="-122"/>
              <a:ea typeface="微软雅黑" panose="020B0503020204020204" pitchFamily="34" charset="-122"/>
            </a:endParaRPr>
          </a:p>
          <a:p>
            <a:pPr algn="ctr"/>
            <a:r>
              <a:rPr kumimoji="1" lang="zh-CN" altLang="en-US" sz="2000" dirty="0">
                <a:latin typeface="微软雅黑" panose="020B0503020204020204" pitchFamily="34" charset="-122"/>
                <a:ea typeface="微软雅黑" panose="020B0503020204020204" pitchFamily="34" charset="-122"/>
              </a:rPr>
              <a:t>（人员体系、轨迹、工单）</a:t>
            </a:r>
          </a:p>
        </p:txBody>
      </p:sp>
      <p:grpSp>
        <p:nvGrpSpPr>
          <p:cNvPr id="5" name="组合 4"/>
          <p:cNvGrpSpPr/>
          <p:nvPr/>
        </p:nvGrpSpPr>
        <p:grpSpPr>
          <a:xfrm>
            <a:off x="9944468" y="2264925"/>
            <a:ext cx="1800406" cy="2869438"/>
            <a:chOff x="20657924" y="2915876"/>
            <a:chExt cx="3600811" cy="8224611"/>
          </a:xfrm>
          <a:solidFill>
            <a:schemeClr val="bg1">
              <a:lumMod val="85000"/>
            </a:schemeClr>
          </a:solidFill>
        </p:grpSpPr>
        <p:sp>
          <p:nvSpPr>
            <p:cNvPr id="21" name="矩形 20"/>
            <p:cNvSpPr/>
            <p:nvPr/>
          </p:nvSpPr>
          <p:spPr>
            <a:xfrm>
              <a:off x="20672055" y="2915876"/>
              <a:ext cx="3586680" cy="8754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网格长</a:t>
              </a:r>
            </a:p>
          </p:txBody>
        </p:sp>
        <p:sp>
          <p:nvSpPr>
            <p:cNvPr id="32" name="矩形 31"/>
            <p:cNvSpPr/>
            <p:nvPr/>
          </p:nvSpPr>
          <p:spPr>
            <a:xfrm>
              <a:off x="20657924" y="4240309"/>
              <a:ext cx="3600811" cy="36156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民警</a:t>
              </a:r>
              <a:endParaRPr kumimoji="1"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城管</a:t>
              </a:r>
              <a:endParaRPr kumimoji="1"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市场监管</a:t>
              </a:r>
              <a:endParaRPr kumimoji="1"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绿化市容</a:t>
              </a:r>
              <a:endParaRPr kumimoji="1"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房管办</a:t>
              </a:r>
            </a:p>
          </p:txBody>
        </p:sp>
        <p:sp>
          <p:nvSpPr>
            <p:cNvPr id="33" name="矩形 32"/>
            <p:cNvSpPr/>
            <p:nvPr/>
          </p:nvSpPr>
          <p:spPr>
            <a:xfrm>
              <a:off x="20657924" y="8236444"/>
              <a:ext cx="3600811" cy="29040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居委</a:t>
              </a:r>
              <a:endParaRPr kumimoji="1"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楼组长</a:t>
              </a:r>
              <a:endParaRPr kumimoji="1"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业委会</a:t>
              </a:r>
              <a:endParaRPr kumimoji="1"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34" name="矩形 33"/>
          <p:cNvSpPr/>
          <p:nvPr/>
        </p:nvSpPr>
        <p:spPr>
          <a:xfrm>
            <a:off x="1001080" y="1714625"/>
            <a:ext cx="1943984" cy="437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dirty="0">
                <a:solidFill>
                  <a:srgbClr val="0080EF"/>
                </a:solidFill>
                <a:latin typeface="微软雅黑" panose="020B0503020204020204" pitchFamily="34" charset="-122"/>
                <a:ea typeface="微软雅黑" panose="020B0503020204020204" pitchFamily="34" charset="-122"/>
              </a:rPr>
              <a:t>业务综合平台</a:t>
            </a:r>
          </a:p>
        </p:txBody>
      </p:sp>
      <p:pic>
        <p:nvPicPr>
          <p:cNvPr id="23" name="图片 22"/>
          <p:cNvPicPr>
            <a:picLocks noChangeAspect="1"/>
          </p:cNvPicPr>
          <p:nvPr/>
        </p:nvPicPr>
        <p:blipFill rotWithShape="1">
          <a:blip r:embed="rId6"/>
          <a:srcRect r="38675"/>
          <a:stretch>
            <a:fillRect/>
          </a:stretch>
        </p:blipFill>
        <p:spPr>
          <a:xfrm>
            <a:off x="8697853" y="1622097"/>
            <a:ext cx="1874516" cy="642828"/>
          </a:xfrm>
          <a:prstGeom prst="rect">
            <a:avLst/>
          </a:prstGeom>
        </p:spPr>
      </p:pic>
      <p:sp>
        <p:nvSpPr>
          <p:cNvPr id="24" name="文本框 23"/>
          <p:cNvSpPr txBox="1"/>
          <p:nvPr/>
        </p:nvSpPr>
        <p:spPr>
          <a:xfrm>
            <a:off x="3934720" y="2674435"/>
            <a:ext cx="3518912" cy="400110"/>
          </a:xfrm>
          <a:prstGeom prst="rect">
            <a:avLst/>
          </a:prstGeom>
          <a:noFill/>
        </p:spPr>
        <p:txBody>
          <a:bodyPr wrap="none" rtlCol="0">
            <a:spAutoFit/>
          </a:bodyPr>
          <a:lstStyle/>
          <a:p>
            <a:r>
              <a:rPr kumimoji="1" lang="zh-CN" altLang="en-US" sz="2000" dirty="0">
                <a:latin typeface="微软雅黑" panose="020B0503020204020204" pitchFamily="34" charset="-122"/>
                <a:ea typeface="微软雅黑" panose="020B0503020204020204" pitchFamily="34" charset="-122"/>
              </a:rPr>
              <a:t>增效：政务微信第一时间提醒</a:t>
            </a:r>
          </a:p>
        </p:txBody>
      </p:sp>
      <p:sp>
        <p:nvSpPr>
          <p:cNvPr id="38" name="文本框 37"/>
          <p:cNvSpPr txBox="1"/>
          <p:nvPr/>
        </p:nvSpPr>
        <p:spPr>
          <a:xfrm>
            <a:off x="4575921" y="4387094"/>
            <a:ext cx="2236510" cy="400110"/>
          </a:xfrm>
          <a:prstGeom prst="rect">
            <a:avLst/>
          </a:prstGeom>
          <a:noFill/>
        </p:spPr>
        <p:txBody>
          <a:bodyPr wrap="none" rtlCol="0">
            <a:spAutoFit/>
          </a:bodyPr>
          <a:lstStyle/>
          <a:p>
            <a:r>
              <a:rPr kumimoji="1" lang="zh-CN" altLang="en-US" sz="2000" dirty="0">
                <a:latin typeface="微软雅黑" panose="020B0503020204020204" pitchFamily="34" charset="-122"/>
                <a:ea typeface="微软雅黑" panose="020B0503020204020204" pitchFamily="34" charset="-122"/>
              </a:rPr>
              <a:t>减负：无纸化回复</a:t>
            </a:r>
          </a:p>
        </p:txBody>
      </p:sp>
      <p:sp>
        <p:nvSpPr>
          <p:cNvPr id="27" name="文本占位符 1"/>
          <p:cNvSpPr txBox="1"/>
          <p:nvPr/>
        </p:nvSpPr>
        <p:spPr>
          <a:xfrm>
            <a:off x="1181760" y="393455"/>
            <a:ext cx="3035910" cy="451644"/>
          </a:xfrm>
          <a:prstGeom prst="rect">
            <a:avLst/>
          </a:prstGeom>
          <a:ln w="12700">
            <a:miter lim="400000"/>
          </a:ln>
        </p:spPr>
        <p:txBody>
          <a:bodyPr lIns="27657" tIns="27657" rIns="27657" bIns="27657">
            <a:noAutofit/>
          </a:bodyPr>
          <a:lstStyle>
            <a:lvl1pPr marL="447675" marR="0" indent="-447675"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1pPr>
            <a:lvl2pPr marL="1233170" marR="0" indent="-520065"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2pPr>
            <a:lvl3pPr marL="2046605" marR="0" indent="-62103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3pPr>
            <a:lvl4pPr marL="2825750"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4pPr>
            <a:lvl5pPr marL="3538855"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PingFang SC" panose="020B0400000000000000" pitchFamily="34" charset="-122"/>
                <a:ea typeface="PingFang SC" panose="020B0400000000000000" pitchFamily="34" charset="-122"/>
                <a:cs typeface="+mj-cs"/>
                <a:sym typeface="Calibri" panose="020F0502020204030204"/>
              </a:defRPr>
            </a:lvl5pPr>
            <a:lvl6pPr marL="4251325"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mj-lt"/>
                <a:ea typeface="+mj-ea"/>
                <a:cs typeface="+mj-cs"/>
                <a:sym typeface="Calibri" panose="020F0502020204030204"/>
              </a:defRPr>
            </a:lvl6pPr>
            <a:lvl7pPr marL="4964430"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mj-lt"/>
                <a:ea typeface="+mj-ea"/>
                <a:cs typeface="+mj-cs"/>
                <a:sym typeface="Calibri" panose="020F0502020204030204"/>
              </a:defRPr>
            </a:lvl7pPr>
            <a:lvl8pPr marL="5676900"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mj-lt"/>
                <a:ea typeface="+mj-ea"/>
                <a:cs typeface="+mj-cs"/>
                <a:sym typeface="Calibri" panose="020F0502020204030204"/>
              </a:defRPr>
            </a:lvl8pPr>
            <a:lvl9pPr marL="6390005" marR="0" indent="-687070" algn="l" defTabSz="1830705" rtl="0" latinLnBrk="0">
              <a:lnSpc>
                <a:spcPct val="90000"/>
              </a:lnSpc>
              <a:spcBef>
                <a:spcPts val="1900"/>
              </a:spcBef>
              <a:spcAft>
                <a:spcPts val="0"/>
              </a:spcAft>
              <a:buClrTx/>
              <a:buSzPct val="100000"/>
              <a:buFont typeface="Arial" panose="020B0604020202020204"/>
              <a:buChar char="•"/>
              <a:defRPr sz="5400" b="0" i="0" u="none" strike="noStrike" cap="none" spc="0" baseline="0">
                <a:solidFill>
                  <a:srgbClr val="000000"/>
                </a:solidFill>
                <a:uFillTx/>
                <a:latin typeface="+mj-lt"/>
                <a:ea typeface="+mj-ea"/>
                <a:cs typeface="+mj-cs"/>
                <a:sym typeface="Calibri" panose="020F0502020204030204"/>
              </a:defRPr>
            </a:lvl9pPr>
          </a:lstStyle>
          <a:p>
            <a:pPr marL="0" indent="0" defTabSz="293370">
              <a:lnSpc>
                <a:spcPct val="100000"/>
              </a:lnSpc>
              <a:spcBef>
                <a:spcPts val="0"/>
              </a:spcBef>
              <a:buSzTx/>
              <a:buNone/>
            </a:pPr>
            <a:r>
              <a:rPr lang="zh-CN" altLang="en-US" sz="2700" dirty="0">
                <a:solidFill>
                  <a:schemeClr val="accent1">
                    <a:lumMod val="75000"/>
                  </a:schemeClr>
                </a:solidFill>
                <a:latin typeface="微软雅黑" panose="020B0503020204020204" pitchFamily="34" charset="-122"/>
                <a:ea typeface="思源黑体 CN Heavy" panose="020B0A00000000000000" pitchFamily="34" charset="-122"/>
              </a:rPr>
              <a:t>多格合一核心内容</a:t>
            </a:r>
          </a:p>
        </p:txBody>
      </p:sp>
      <p:sp>
        <p:nvSpPr>
          <p:cNvPr id="29" name="矩形 28"/>
          <p:cNvSpPr/>
          <p:nvPr/>
        </p:nvSpPr>
        <p:spPr>
          <a:xfrm>
            <a:off x="4217670" y="412275"/>
            <a:ext cx="7787515" cy="487634"/>
          </a:xfrm>
          <a:prstGeom prst="rect">
            <a:avLst/>
          </a:prstGeom>
          <a:ln w="12700">
            <a:miter lim="400000"/>
          </a:ln>
        </p:spPr>
        <p:txBody>
          <a:bodyPr wrap="square" lIns="35719" tIns="35719" rIns="35719" bIns="35719" anchor="ctr">
            <a:spAutoFit/>
          </a:bodyPr>
          <a:lstStyle/>
          <a:p>
            <a:r>
              <a:rPr lang="zh-CN" altLang="zh-CN" sz="2700" dirty="0">
                <a:solidFill>
                  <a:srgbClr val="5E5E5E"/>
                </a:solidFill>
                <a:latin typeface="微软雅黑" panose="020B0503020204020204" pitchFamily="34" charset="-122"/>
                <a:ea typeface="微软雅黑" panose="020B0503020204020204" pitchFamily="34" charset="-122"/>
                <a:sym typeface="PingFang SC Light" panose="020B0400000000000000" charset="-122"/>
              </a:rPr>
              <a:t>作战工具合一 </a:t>
            </a:r>
            <a:r>
              <a:rPr lang="zh-CN" altLang="zh-CN" sz="2700" dirty="0">
                <a:solidFill>
                  <a:srgbClr val="5E5E5E"/>
                </a:solidFill>
                <a:latin typeface="微软雅黑" panose="020B0503020204020204" pitchFamily="34" charset="-122"/>
                <a:ea typeface="微软雅黑" panose="020B0503020204020204" pitchFamily="34" charset="-122"/>
              </a:rPr>
              <a:t>：</a:t>
            </a:r>
            <a:r>
              <a:rPr lang="zh-CN" altLang="zh-CN" sz="2700" dirty="0">
                <a:solidFill>
                  <a:srgbClr val="5E5E5E"/>
                </a:solidFill>
                <a:latin typeface="微软雅黑" panose="020B0503020204020204" pitchFamily="34" charset="-122"/>
                <a:ea typeface="微软雅黑" panose="020B0503020204020204" pitchFamily="34" charset="-122"/>
                <a:sym typeface="PingFang SC Light" panose="020B0400000000000000" charset="-122"/>
              </a:rPr>
              <a:t>多格的处置工具协同 </a:t>
            </a:r>
            <a:endParaRPr lang="zh-CN" altLang="en-US" sz="2700" dirty="0">
              <a:solidFill>
                <a:srgbClr val="5E5E5E"/>
              </a:solidFill>
              <a:latin typeface="微软雅黑" panose="020B0503020204020204" pitchFamily="34" charset="-122"/>
              <a:ea typeface="微软雅黑" panose="020B0503020204020204" pitchFamily="34" charset="-122"/>
            </a:endParaRPr>
          </a:p>
        </p:txBody>
      </p:sp>
      <p:sp>
        <p:nvSpPr>
          <p:cNvPr id="31" name="文本占位符 1"/>
          <p:cNvSpPr txBox="1"/>
          <p:nvPr/>
        </p:nvSpPr>
        <p:spPr>
          <a:xfrm>
            <a:off x="524688" y="411725"/>
            <a:ext cx="495546" cy="488184"/>
          </a:xfrm>
          <a:prstGeom prst="rect">
            <a:avLst/>
          </a:prstGeom>
          <a:ln w="12700">
            <a:miter lim="400000"/>
          </a:ln>
        </p:spPr>
        <p:txBody>
          <a:bodyPr lIns="27657" tIns="27657" rIns="27657" bIns="27657">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buFont typeface="Arial" panose="020B0604020202020204"/>
              <a:defRPr sz="4800">
                <a:solidFill>
                  <a:schemeClr val="accent1">
                    <a:lumMod val="75000"/>
                  </a:schemeClr>
                </a:solidFill>
                <a:latin typeface="PingFang SC" panose="020B0400000000000000" pitchFamily="34" charset="-122"/>
                <a:ea typeface="思源黑体 CN Heavy" panose="020B0A00000000000000" pitchFamily="34" charset="-122"/>
              </a:defRPr>
            </a:lvl1pPr>
            <a:lvl2pPr marL="1233170" indent="-520065" defTabSz="1830705">
              <a:lnSpc>
                <a:spcPct val="90000"/>
              </a:lnSpc>
              <a:spcBef>
                <a:spcPts val="1900"/>
              </a:spcBef>
              <a:buSzPct val="100000"/>
              <a:buFont typeface="Arial" panose="020B0604020202020204"/>
              <a:buChar char="•"/>
              <a:defRPr sz="5400">
                <a:latin typeface="PingFang SC" panose="020B0400000000000000" pitchFamily="34" charset="-122"/>
                <a:ea typeface="PingFang SC" panose="020B0400000000000000" pitchFamily="34" charset="-122"/>
              </a:defRPr>
            </a:lvl2pPr>
            <a:lvl3pPr marL="2046605" indent="-621030" defTabSz="1830705">
              <a:lnSpc>
                <a:spcPct val="90000"/>
              </a:lnSpc>
              <a:spcBef>
                <a:spcPts val="1900"/>
              </a:spcBef>
              <a:buSzPct val="100000"/>
              <a:buFont typeface="Arial" panose="020B0604020202020204"/>
              <a:buChar char="•"/>
              <a:defRPr sz="5400">
                <a:latin typeface="PingFang SC" panose="020B0400000000000000" pitchFamily="34" charset="-122"/>
                <a:ea typeface="PingFang SC" panose="020B0400000000000000" pitchFamily="34" charset="-122"/>
              </a:defRPr>
            </a:lvl3pPr>
            <a:lvl4pPr marL="2825750" indent="-687070" defTabSz="1830705">
              <a:lnSpc>
                <a:spcPct val="90000"/>
              </a:lnSpc>
              <a:spcBef>
                <a:spcPts val="1900"/>
              </a:spcBef>
              <a:buSzPct val="100000"/>
              <a:buFont typeface="Arial" panose="020B0604020202020204"/>
              <a:buChar char="•"/>
              <a:defRPr sz="5400">
                <a:latin typeface="PingFang SC" panose="020B0400000000000000" pitchFamily="34" charset="-122"/>
                <a:ea typeface="PingFang SC" panose="020B0400000000000000" pitchFamily="34" charset="-122"/>
              </a:defRPr>
            </a:lvl4pPr>
            <a:lvl5pPr marL="3538855" indent="-687070" defTabSz="1830705">
              <a:lnSpc>
                <a:spcPct val="90000"/>
              </a:lnSpc>
              <a:spcBef>
                <a:spcPts val="1900"/>
              </a:spcBef>
              <a:buSzPct val="100000"/>
              <a:buFont typeface="Arial" panose="020B0604020202020204"/>
              <a:buChar char="•"/>
              <a:defRPr sz="5400">
                <a:latin typeface="PingFang SC" panose="020B0400000000000000" pitchFamily="34" charset="-122"/>
                <a:ea typeface="PingFang SC" panose="020B0400000000000000" pitchFamily="34" charset="-122"/>
              </a:defRPr>
            </a:lvl5pPr>
            <a:lvl6pPr marL="4251325" indent="-687070" defTabSz="1830705">
              <a:lnSpc>
                <a:spcPct val="90000"/>
              </a:lnSpc>
              <a:spcBef>
                <a:spcPts val="1900"/>
              </a:spcBef>
              <a:buSzPct val="100000"/>
              <a:buFont typeface="Arial" panose="020B0604020202020204"/>
              <a:buChar char="•"/>
              <a:defRPr sz="5400"/>
            </a:lvl6pPr>
            <a:lvl7pPr marL="4964430" indent="-687070" defTabSz="1830705">
              <a:lnSpc>
                <a:spcPct val="90000"/>
              </a:lnSpc>
              <a:spcBef>
                <a:spcPts val="1900"/>
              </a:spcBef>
              <a:buSzPct val="100000"/>
              <a:buFont typeface="Arial" panose="020B0604020202020204"/>
              <a:buChar char="•"/>
              <a:defRPr sz="5400"/>
            </a:lvl7pPr>
            <a:lvl8pPr marL="5676900" indent="-687070" defTabSz="1830705">
              <a:lnSpc>
                <a:spcPct val="90000"/>
              </a:lnSpc>
              <a:spcBef>
                <a:spcPts val="1900"/>
              </a:spcBef>
              <a:buSzPct val="100000"/>
              <a:buFont typeface="Arial" panose="020B0604020202020204"/>
              <a:buChar char="•"/>
              <a:defRPr sz="5400"/>
            </a:lvl8pPr>
            <a:lvl9pPr marL="6390005" indent="-687070" defTabSz="1830705">
              <a:lnSpc>
                <a:spcPct val="90000"/>
              </a:lnSpc>
              <a:spcBef>
                <a:spcPts val="1900"/>
              </a:spcBef>
              <a:buSzPct val="100000"/>
              <a:buFont typeface="Arial" panose="020B0604020202020204"/>
              <a:buChar char="•"/>
              <a:defRPr sz="5400"/>
            </a:lvl9pPr>
          </a:lstStyle>
          <a:p>
            <a:r>
              <a:rPr lang="en-US" altLang="zh-CN" sz="2400" dirty="0">
                <a:latin typeface="微软雅黑" panose="020B0503020204020204" pitchFamily="34" charset="-122"/>
              </a:rPr>
              <a:t>02</a:t>
            </a:r>
            <a:endParaRPr lang="zh-CN" altLang="en-US" sz="2400" dirty="0">
              <a:latin typeface="微软雅黑" panose="020B0503020204020204" pitchFamily="34" charset="-122"/>
            </a:endParaRPr>
          </a:p>
        </p:txBody>
      </p:sp>
      <p:grpSp>
        <p:nvGrpSpPr>
          <p:cNvPr id="35" name="组合 34"/>
          <p:cNvGrpSpPr/>
          <p:nvPr/>
        </p:nvGrpSpPr>
        <p:grpSpPr>
          <a:xfrm>
            <a:off x="7760595" y="2291579"/>
            <a:ext cx="1874516" cy="3082599"/>
            <a:chOff x="19293840" y="2653030"/>
            <a:chExt cx="4192361" cy="7268845"/>
          </a:xfrm>
        </p:grpSpPr>
        <p:pic>
          <p:nvPicPr>
            <p:cNvPr id="36" name="图片 35"/>
            <p:cNvPicPr>
              <a:picLocks noChangeAspect="1"/>
            </p:cNvPicPr>
            <p:nvPr/>
          </p:nvPicPr>
          <p:blipFill>
            <a:blip r:embed="rId7"/>
            <a:stretch>
              <a:fillRect/>
            </a:stretch>
          </p:blipFill>
          <p:spPr>
            <a:xfrm>
              <a:off x="19985717" y="3213403"/>
              <a:ext cx="2808605" cy="5877560"/>
            </a:xfrm>
            <a:prstGeom prst="rect">
              <a:avLst/>
            </a:prstGeom>
          </p:spPr>
        </p:pic>
        <p:pic>
          <p:nvPicPr>
            <p:cNvPr id="37" name="图片 36" descr="后"/>
            <p:cNvPicPr/>
            <p:nvPr/>
          </p:nvPicPr>
          <p:blipFill>
            <a:blip r:embed="rId8"/>
            <a:stretch>
              <a:fillRect/>
            </a:stretch>
          </p:blipFill>
          <p:spPr>
            <a:xfrm>
              <a:off x="19293840" y="2653030"/>
              <a:ext cx="4192361" cy="7268845"/>
            </a:xfrm>
            <a:prstGeom prst="rect">
              <a:avLst/>
            </a:prstGeom>
          </p:spPr>
        </p:pic>
      </p:grpSp>
    </p:spTree>
    <p:extLst>
      <p:ext uri="{BB962C8B-B14F-4D97-AF65-F5344CB8AC3E}">
        <p14:creationId xmlns:p14="http://schemas.microsoft.com/office/powerpoint/2010/main" val="7580751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450">
        <p159:morph option="byObject"/>
      </p:transition>
    </mc:Choice>
    <mc:Fallback>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
          <p:cNvSpPr/>
          <p:nvPr/>
        </p:nvSpPr>
        <p:spPr>
          <a:xfrm>
            <a:off x="0" y="1753140"/>
            <a:ext cx="12192000" cy="3240431"/>
          </a:xfrm>
          <a:prstGeom prst="rect">
            <a:avLst/>
          </a:prstGeom>
          <a:solidFill>
            <a:srgbClr val="1890FF">
              <a:alpha val="100000"/>
            </a:srgbClr>
          </a:solidFill>
          <a:ln cap="flat">
            <a:noFill/>
            <a:prstDash val="solid"/>
            <a:miter lim="0"/>
          </a:ln>
        </p:spPr>
        <p:txBody>
          <a:bodyPr rtlCol="0"/>
          <a:lstStyle/>
          <a:p>
            <a:pPr algn="ctr"/>
            <a:endParaRPr lang="zh-CN" altLang="en-US" sz="2933"/>
          </a:p>
        </p:txBody>
      </p:sp>
      <p:sp>
        <p:nvSpPr>
          <p:cNvPr id="3" name="textbox 2"/>
          <p:cNvSpPr/>
          <p:nvPr/>
        </p:nvSpPr>
        <p:spPr>
          <a:xfrm>
            <a:off x="3372443" y="2505184"/>
            <a:ext cx="5483860" cy="1507914"/>
          </a:xfrm>
          <a:prstGeom prst="rect">
            <a:avLst/>
          </a:prstGeom>
        </p:spPr>
        <p:txBody>
          <a:bodyPr vert="horz" wrap="square" lIns="0" tIns="0" rIns="0" bIns="0"/>
          <a:lstStyle/>
          <a:p>
            <a:pPr algn="l" rtl="0" eaLnBrk="0">
              <a:lnSpc>
                <a:spcPct val="84000"/>
              </a:lnSpc>
            </a:pPr>
            <a:endParaRPr lang="en-US" altLang="en-US" sz="133" dirty="0"/>
          </a:p>
          <a:p>
            <a:pPr marL="6350" eaLnBrk="0">
              <a:lnSpc>
                <a:spcPct val="81000"/>
              </a:lnSpc>
            </a:pPr>
            <a:endParaRPr sz="4800" spc="-15" dirty="0">
              <a:ln w="9525" cap="flat" cmpd="sng">
                <a:solidFill>
                  <a:srgbClr val="FFFFFF">
                    <a:alpha val="100000"/>
                  </a:srgbClr>
                </a:solidFill>
                <a:prstDash val="solid"/>
                <a:miter lim="0"/>
              </a:ln>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a:p>
            <a:pPr marL="6350" eaLnBrk="0">
              <a:lnSpc>
                <a:spcPct val="81000"/>
              </a:lnSpc>
            </a:pPr>
            <a:r>
              <a:rPr sz="4800" spc="-15" dirty="0">
                <a:ln w="9525" cap="flat" cmpd="sng">
                  <a:solidFill>
                    <a:srgbClr val="FFFFFF">
                      <a:alpha val="100000"/>
                    </a:srgbClr>
                  </a:solidFill>
                  <a:prstDash val="solid"/>
                  <a:miter lim="0"/>
                </a:ln>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”温暖云“应</a:t>
            </a:r>
            <a:r>
              <a:rPr sz="4800" spc="-10" dirty="0">
                <a:ln w="9525" cap="flat" cmpd="sng">
                  <a:solidFill>
                    <a:srgbClr val="FFFFFF">
                      <a:alpha val="100000"/>
                    </a:srgbClr>
                  </a:solidFill>
                  <a:prstDash val="solid"/>
                  <a:miter lim="0"/>
                </a:ln>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用</a:t>
            </a:r>
            <a:r>
              <a:rPr sz="4800" dirty="0">
                <a:ln w="9525" cap="flat" cmpd="sng">
                  <a:solidFill>
                    <a:srgbClr val="FFFFFF">
                      <a:alpha val="100000"/>
                    </a:srgbClr>
                  </a:solidFill>
                  <a:prstDash val="solid"/>
                  <a:miter lim="0"/>
                </a:ln>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场景</a:t>
            </a:r>
            <a:endParaRPr lang="en-US" altLang="en-US" sz="4800" dirty="0"/>
          </a:p>
          <a:p>
            <a:pPr marL="110490" eaLnBrk="0">
              <a:lnSpc>
                <a:spcPts val="2603"/>
              </a:lnSpc>
            </a:pPr>
            <a:endParaRPr lang="zh-CN" altLang="en-US" sz="4800" dirty="0">
              <a:ln w="9525" cap="flat" cmpd="sng">
                <a:solidFill>
                  <a:srgbClr val="FFFFFF">
                    <a:alpha val="100000"/>
                  </a:srgbClr>
                </a:solidFill>
                <a:prstDash val="solid"/>
                <a:miter lim="0"/>
              </a:ln>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textbox 3"/>
          <p:cNvSpPr/>
          <p:nvPr/>
        </p:nvSpPr>
        <p:spPr>
          <a:xfrm>
            <a:off x="5314331" y="5149630"/>
            <a:ext cx="1568026" cy="360679"/>
          </a:xfrm>
          <a:prstGeom prst="rect">
            <a:avLst/>
          </a:prstGeom>
        </p:spPr>
        <p:txBody>
          <a:bodyPr vert="horz" wrap="square" lIns="0" tIns="0" rIns="0" bIns="0"/>
          <a:lstStyle/>
          <a:p>
            <a:pPr algn="l" rtl="0" eaLnBrk="0">
              <a:lnSpc>
                <a:spcPct val="86000"/>
              </a:lnSpc>
            </a:pPr>
            <a:endParaRPr lang="en-US" altLang="en-US" sz="2400" dirty="0"/>
          </a:p>
        </p:txBody>
      </p:sp>
    </p:spTree>
    <p:extLst>
      <p:ext uri="{BB962C8B-B14F-4D97-AF65-F5344CB8AC3E}">
        <p14:creationId xmlns:p14="http://schemas.microsoft.com/office/powerpoint/2010/main" val="9203864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文本框 7"/>
          <p:cNvSpPr txBox="1"/>
          <p:nvPr/>
        </p:nvSpPr>
        <p:spPr>
          <a:xfrm>
            <a:off x="1275220" y="222400"/>
            <a:ext cx="3199799" cy="584775"/>
          </a:xfrm>
          <a:prstGeom prst="rect">
            <a:avLst/>
          </a:prstGeom>
          <a:noFill/>
        </p:spPr>
        <p:txBody>
          <a:bodyPr wrap="square" rtlCol="0">
            <a:spAutoFit/>
          </a:bodyPr>
          <a:lstStyle/>
          <a:p>
            <a:pPr defTabSz="342900">
              <a:defRPr/>
            </a:pPr>
            <a:r>
              <a:rPr lang="zh-CN" altLang="en-US" sz="3200" b="1" dirty="0">
                <a:solidFill>
                  <a:prstClr val="black"/>
                </a:solidFill>
                <a:latin typeface="思源黑体 CN Bold" panose="020B0800000000000000" pitchFamily="34" charset="-122"/>
                <a:ea typeface="思源黑体 CN Bold" panose="020B0800000000000000" pitchFamily="34" charset="-122"/>
                <a:sym typeface="Arial" panose="020B0604020202020204" pitchFamily="34" charset="0"/>
              </a:rPr>
              <a:t>项目概况</a:t>
            </a:r>
          </a:p>
        </p:txBody>
      </p:sp>
      <p:sp>
        <p:nvSpPr>
          <p:cNvPr id="28" name="流程图: 对照 27"/>
          <p:cNvSpPr/>
          <p:nvPr/>
        </p:nvSpPr>
        <p:spPr>
          <a:xfrm>
            <a:off x="648547" y="308584"/>
            <a:ext cx="406782" cy="480064"/>
          </a:xfrm>
          <a:prstGeom prst="flowChartCollat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933" b="1">
              <a:ln w="22225">
                <a:solidFill>
                  <a:schemeClr val="accent2"/>
                </a:solidFill>
                <a:prstDash val="solid"/>
              </a:ln>
              <a:solidFill>
                <a:schemeClr val="accent2">
                  <a:lumMod val="40000"/>
                  <a:lumOff val="60000"/>
                </a:schemeClr>
              </a:solidFill>
            </a:endParaRPr>
          </a:p>
        </p:txBody>
      </p:sp>
      <p:sp>
        <p:nvSpPr>
          <p:cNvPr id="22" name="文本框 21"/>
          <p:cNvSpPr txBox="1"/>
          <p:nvPr/>
        </p:nvSpPr>
        <p:spPr>
          <a:xfrm>
            <a:off x="1058836" y="4772246"/>
            <a:ext cx="3960528" cy="1015663"/>
          </a:xfrm>
          <a:prstGeom prst="rect">
            <a:avLst/>
          </a:prstGeom>
          <a:solidFill>
            <a:schemeClr val="accent1">
              <a:lumMod val="40000"/>
              <a:lumOff val="60000"/>
            </a:schemeClr>
          </a:solidFill>
        </p:spPr>
        <p:txBody>
          <a:bodyPr wrap="square">
            <a:spAutoFit/>
          </a:bodyPr>
          <a:lstStyle/>
          <a:p>
            <a:pPr algn="ctr">
              <a:lnSpc>
                <a:spcPct val="150000"/>
              </a:lnSpc>
            </a:pPr>
            <a:r>
              <a:rPr lang="zh-CN" altLang="en-US" sz="2000" kern="100" dirty="0">
                <a:solidFill>
                  <a:srgbClr val="1890FF"/>
                </a:solidFill>
                <a:latin typeface="微软雅黑" panose="020B0503020204020204" pitchFamily="34" charset="-122"/>
                <a:ea typeface="微软雅黑" panose="020B0503020204020204" pitchFamily="34" charset="-122"/>
                <a:cs typeface="仿宋_GB2312" panose="02010609030101010101" pitchFamily="49" charset="-122"/>
              </a:rPr>
              <a:t>课题：如何找到五角场最困难的</a:t>
            </a:r>
            <a:r>
              <a:rPr lang="en-US" altLang="zh-CN" sz="2000" kern="100" dirty="0">
                <a:solidFill>
                  <a:srgbClr val="1890FF"/>
                </a:solidFill>
                <a:latin typeface="微软雅黑" panose="020B0503020204020204" pitchFamily="34" charset="-122"/>
                <a:ea typeface="微软雅黑" panose="020B0503020204020204" pitchFamily="34" charset="-122"/>
                <a:cs typeface="仿宋_GB2312" panose="02010609030101010101" pitchFamily="49" charset="-122"/>
              </a:rPr>
              <a:t>10</a:t>
            </a:r>
            <a:r>
              <a:rPr lang="zh-CN" altLang="en-US" sz="2000" kern="100" dirty="0">
                <a:solidFill>
                  <a:srgbClr val="1890FF"/>
                </a:solidFill>
                <a:latin typeface="微软雅黑" panose="020B0503020204020204" pitchFamily="34" charset="-122"/>
                <a:ea typeface="微软雅黑" panose="020B0503020204020204" pitchFamily="34" charset="-122"/>
                <a:cs typeface="仿宋_GB2312" panose="02010609030101010101" pitchFamily="49" charset="-122"/>
              </a:rPr>
              <a:t>个居民？ </a:t>
            </a:r>
          </a:p>
        </p:txBody>
      </p:sp>
      <p:sp>
        <p:nvSpPr>
          <p:cNvPr id="13" name="文本框 12"/>
          <p:cNvSpPr txBox="1"/>
          <p:nvPr/>
        </p:nvSpPr>
        <p:spPr>
          <a:xfrm>
            <a:off x="7056128" y="4772246"/>
            <a:ext cx="4200560" cy="1015663"/>
          </a:xfrm>
          <a:prstGeom prst="rect">
            <a:avLst/>
          </a:prstGeom>
          <a:solidFill>
            <a:schemeClr val="accent1">
              <a:lumMod val="40000"/>
              <a:lumOff val="60000"/>
            </a:schemeClr>
          </a:solidFill>
        </p:spPr>
        <p:txBody>
          <a:bodyPr wrap="square">
            <a:spAutoFit/>
          </a:bodyPr>
          <a:lstStyle/>
          <a:p>
            <a:pPr algn="ctr">
              <a:lnSpc>
                <a:spcPct val="150000"/>
              </a:lnSpc>
            </a:pPr>
            <a:r>
              <a:rPr lang="zh-CN" altLang="en-US" sz="2000" kern="100" dirty="0">
                <a:solidFill>
                  <a:srgbClr val="1890FF"/>
                </a:solidFill>
                <a:latin typeface="微软雅黑" panose="020B0503020204020204" pitchFamily="34" charset="-122"/>
                <a:ea typeface="微软雅黑" panose="020B0503020204020204" pitchFamily="34" charset="-122"/>
              </a:rPr>
              <a:t>杨浦区入选国家智能社会治理实践综合基地</a:t>
            </a:r>
          </a:p>
        </p:txBody>
      </p:sp>
      <p:grpSp>
        <p:nvGrpSpPr>
          <p:cNvPr id="14" name="组合 13"/>
          <p:cNvGrpSpPr/>
          <p:nvPr/>
        </p:nvGrpSpPr>
        <p:grpSpPr>
          <a:xfrm>
            <a:off x="2713134" y="4079615"/>
            <a:ext cx="651934" cy="656167"/>
            <a:chOff x="5553076" y="966788"/>
            <a:chExt cx="488950" cy="492125"/>
          </a:xfrm>
          <a:solidFill>
            <a:schemeClr val="accent1">
              <a:lumMod val="40000"/>
              <a:lumOff val="60000"/>
            </a:schemeClr>
          </a:solidFill>
        </p:grpSpPr>
        <p:sp>
          <p:nvSpPr>
            <p:cNvPr id="15" name="Freeform 22"/>
            <p:cNvSpPr>
              <a:spLocks noEditPoints="1"/>
            </p:cNvSpPr>
            <p:nvPr/>
          </p:nvSpPr>
          <p:spPr bwMode="auto">
            <a:xfrm>
              <a:off x="5553076" y="966788"/>
              <a:ext cx="234950" cy="492125"/>
            </a:xfrm>
            <a:custGeom>
              <a:avLst/>
              <a:gdLst>
                <a:gd name="T0" fmla="*/ 2 w 101"/>
                <a:gd name="T1" fmla="*/ 205 h 211"/>
                <a:gd name="T2" fmla="*/ 50 w 101"/>
                <a:gd name="T3" fmla="*/ 181 h 211"/>
                <a:gd name="T4" fmla="*/ 99 w 101"/>
                <a:gd name="T5" fmla="*/ 205 h 211"/>
                <a:gd name="T6" fmla="*/ 100 w 101"/>
                <a:gd name="T7" fmla="*/ 205 h 211"/>
                <a:gd name="T8" fmla="*/ 100 w 101"/>
                <a:gd name="T9" fmla="*/ 45 h 211"/>
                <a:gd name="T10" fmla="*/ 98 w 101"/>
                <a:gd name="T11" fmla="*/ 22 h 211"/>
                <a:gd name="T12" fmla="*/ 50 w 101"/>
                <a:gd name="T13" fmla="*/ 0 h 211"/>
                <a:gd name="T14" fmla="*/ 2 w 101"/>
                <a:gd name="T15" fmla="*/ 22 h 211"/>
                <a:gd name="T16" fmla="*/ 0 w 101"/>
                <a:gd name="T17" fmla="*/ 45 h 211"/>
                <a:gd name="T18" fmla="*/ 0 w 101"/>
                <a:gd name="T19" fmla="*/ 205 h 211"/>
                <a:gd name="T20" fmla="*/ 2 w 101"/>
                <a:gd name="T21" fmla="*/ 205 h 211"/>
                <a:gd name="T22" fmla="*/ 16 w 101"/>
                <a:gd name="T23" fmla="*/ 35 h 211"/>
                <a:gd name="T24" fmla="*/ 50 w 101"/>
                <a:gd name="T25" fmla="*/ 28 h 211"/>
                <a:gd name="T26" fmla="*/ 85 w 101"/>
                <a:gd name="T27" fmla="*/ 35 h 211"/>
                <a:gd name="T28" fmla="*/ 86 w 101"/>
                <a:gd name="T29" fmla="*/ 38 h 211"/>
                <a:gd name="T30" fmla="*/ 84 w 101"/>
                <a:gd name="T31" fmla="*/ 40 h 211"/>
                <a:gd name="T32" fmla="*/ 82 w 101"/>
                <a:gd name="T33" fmla="*/ 40 h 211"/>
                <a:gd name="T34" fmla="*/ 75 w 101"/>
                <a:gd name="T35" fmla="*/ 37 h 211"/>
                <a:gd name="T36" fmla="*/ 50 w 101"/>
                <a:gd name="T37" fmla="*/ 34 h 211"/>
                <a:gd name="T38" fmla="*/ 25 w 101"/>
                <a:gd name="T39" fmla="*/ 37 h 211"/>
                <a:gd name="T40" fmla="*/ 19 w 101"/>
                <a:gd name="T41" fmla="*/ 40 h 211"/>
                <a:gd name="T42" fmla="*/ 15 w 101"/>
                <a:gd name="T43" fmla="*/ 38 h 211"/>
                <a:gd name="T44" fmla="*/ 16 w 101"/>
                <a:gd name="T45" fmla="*/ 35 h 211"/>
                <a:gd name="T46" fmla="*/ 16 w 101"/>
                <a:gd name="T47" fmla="*/ 63 h 211"/>
                <a:gd name="T48" fmla="*/ 50 w 101"/>
                <a:gd name="T49" fmla="*/ 57 h 211"/>
                <a:gd name="T50" fmla="*/ 85 w 101"/>
                <a:gd name="T51" fmla="*/ 63 h 211"/>
                <a:gd name="T52" fmla="*/ 86 w 101"/>
                <a:gd name="T53" fmla="*/ 67 h 211"/>
                <a:gd name="T54" fmla="*/ 84 w 101"/>
                <a:gd name="T55" fmla="*/ 69 h 211"/>
                <a:gd name="T56" fmla="*/ 82 w 101"/>
                <a:gd name="T57" fmla="*/ 68 h 211"/>
                <a:gd name="T58" fmla="*/ 75 w 101"/>
                <a:gd name="T59" fmla="*/ 66 h 211"/>
                <a:gd name="T60" fmla="*/ 50 w 101"/>
                <a:gd name="T61" fmla="*/ 63 h 211"/>
                <a:gd name="T62" fmla="*/ 25 w 101"/>
                <a:gd name="T63" fmla="*/ 66 h 211"/>
                <a:gd name="T64" fmla="*/ 19 w 101"/>
                <a:gd name="T65" fmla="*/ 68 h 211"/>
                <a:gd name="T66" fmla="*/ 15 w 101"/>
                <a:gd name="T67" fmla="*/ 67 h 211"/>
                <a:gd name="T68" fmla="*/ 16 w 101"/>
                <a:gd name="T69" fmla="*/ 63 h 211"/>
                <a:gd name="T70" fmla="*/ 16 w 101"/>
                <a:gd name="T71" fmla="*/ 91 h 211"/>
                <a:gd name="T72" fmla="*/ 50 w 101"/>
                <a:gd name="T73" fmla="*/ 85 h 211"/>
                <a:gd name="T74" fmla="*/ 85 w 101"/>
                <a:gd name="T75" fmla="*/ 91 h 211"/>
                <a:gd name="T76" fmla="*/ 86 w 101"/>
                <a:gd name="T77" fmla="*/ 95 h 211"/>
                <a:gd name="T78" fmla="*/ 84 w 101"/>
                <a:gd name="T79" fmla="*/ 97 h 211"/>
                <a:gd name="T80" fmla="*/ 82 w 101"/>
                <a:gd name="T81" fmla="*/ 97 h 211"/>
                <a:gd name="T82" fmla="*/ 75 w 101"/>
                <a:gd name="T83" fmla="*/ 94 h 211"/>
                <a:gd name="T84" fmla="*/ 50 w 101"/>
                <a:gd name="T85" fmla="*/ 91 h 211"/>
                <a:gd name="T86" fmla="*/ 25 w 101"/>
                <a:gd name="T87" fmla="*/ 94 h 211"/>
                <a:gd name="T88" fmla="*/ 19 w 101"/>
                <a:gd name="T89" fmla="*/ 97 h 211"/>
                <a:gd name="T90" fmla="*/ 15 w 101"/>
                <a:gd name="T91" fmla="*/ 95 h 211"/>
                <a:gd name="T92" fmla="*/ 16 w 101"/>
                <a:gd name="T93" fmla="*/ 9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1" h="211">
                  <a:moveTo>
                    <a:pt x="2" y="205"/>
                  </a:moveTo>
                  <a:cubicBezTo>
                    <a:pt x="8" y="187"/>
                    <a:pt x="27" y="181"/>
                    <a:pt x="50" y="181"/>
                  </a:cubicBezTo>
                  <a:cubicBezTo>
                    <a:pt x="74" y="181"/>
                    <a:pt x="93" y="187"/>
                    <a:pt x="99" y="205"/>
                  </a:cubicBezTo>
                  <a:cubicBezTo>
                    <a:pt x="101" y="211"/>
                    <a:pt x="100" y="211"/>
                    <a:pt x="100" y="205"/>
                  </a:cubicBezTo>
                  <a:cubicBezTo>
                    <a:pt x="100" y="172"/>
                    <a:pt x="100" y="78"/>
                    <a:pt x="100" y="45"/>
                  </a:cubicBezTo>
                  <a:cubicBezTo>
                    <a:pt x="100" y="39"/>
                    <a:pt x="101" y="28"/>
                    <a:pt x="98" y="22"/>
                  </a:cubicBezTo>
                  <a:cubicBezTo>
                    <a:pt x="92" y="5"/>
                    <a:pt x="73" y="0"/>
                    <a:pt x="50" y="0"/>
                  </a:cubicBezTo>
                  <a:cubicBezTo>
                    <a:pt x="28" y="0"/>
                    <a:pt x="8" y="5"/>
                    <a:pt x="2" y="22"/>
                  </a:cubicBezTo>
                  <a:cubicBezTo>
                    <a:pt x="0" y="28"/>
                    <a:pt x="0" y="39"/>
                    <a:pt x="0" y="45"/>
                  </a:cubicBezTo>
                  <a:cubicBezTo>
                    <a:pt x="0" y="78"/>
                    <a:pt x="0" y="172"/>
                    <a:pt x="0" y="205"/>
                  </a:cubicBezTo>
                  <a:cubicBezTo>
                    <a:pt x="0" y="211"/>
                    <a:pt x="0" y="211"/>
                    <a:pt x="2" y="205"/>
                  </a:cubicBezTo>
                  <a:close/>
                  <a:moveTo>
                    <a:pt x="16" y="35"/>
                  </a:moveTo>
                  <a:cubicBezTo>
                    <a:pt x="24" y="30"/>
                    <a:pt x="36" y="28"/>
                    <a:pt x="50" y="28"/>
                  </a:cubicBezTo>
                  <a:cubicBezTo>
                    <a:pt x="65" y="28"/>
                    <a:pt x="76" y="30"/>
                    <a:pt x="85" y="35"/>
                  </a:cubicBezTo>
                  <a:cubicBezTo>
                    <a:pt x="86" y="35"/>
                    <a:pt x="87" y="37"/>
                    <a:pt x="86" y="38"/>
                  </a:cubicBezTo>
                  <a:cubicBezTo>
                    <a:pt x="86" y="40"/>
                    <a:pt x="85" y="40"/>
                    <a:pt x="84" y="40"/>
                  </a:cubicBezTo>
                  <a:cubicBezTo>
                    <a:pt x="83" y="40"/>
                    <a:pt x="83" y="40"/>
                    <a:pt x="82" y="40"/>
                  </a:cubicBezTo>
                  <a:cubicBezTo>
                    <a:pt x="80" y="39"/>
                    <a:pt x="78" y="38"/>
                    <a:pt x="75" y="37"/>
                  </a:cubicBezTo>
                  <a:cubicBezTo>
                    <a:pt x="69" y="35"/>
                    <a:pt x="61" y="34"/>
                    <a:pt x="50" y="34"/>
                  </a:cubicBezTo>
                  <a:cubicBezTo>
                    <a:pt x="40" y="34"/>
                    <a:pt x="32" y="35"/>
                    <a:pt x="25" y="37"/>
                  </a:cubicBezTo>
                  <a:cubicBezTo>
                    <a:pt x="23" y="38"/>
                    <a:pt x="21" y="39"/>
                    <a:pt x="19" y="40"/>
                  </a:cubicBezTo>
                  <a:cubicBezTo>
                    <a:pt x="17" y="41"/>
                    <a:pt x="15" y="40"/>
                    <a:pt x="15" y="38"/>
                  </a:cubicBezTo>
                  <a:cubicBezTo>
                    <a:pt x="14" y="37"/>
                    <a:pt x="15" y="35"/>
                    <a:pt x="16" y="35"/>
                  </a:cubicBezTo>
                  <a:close/>
                  <a:moveTo>
                    <a:pt x="16" y="63"/>
                  </a:moveTo>
                  <a:cubicBezTo>
                    <a:pt x="24" y="59"/>
                    <a:pt x="36" y="57"/>
                    <a:pt x="50" y="57"/>
                  </a:cubicBezTo>
                  <a:cubicBezTo>
                    <a:pt x="65" y="57"/>
                    <a:pt x="76" y="59"/>
                    <a:pt x="85" y="63"/>
                  </a:cubicBezTo>
                  <a:cubicBezTo>
                    <a:pt x="86" y="64"/>
                    <a:pt x="87" y="65"/>
                    <a:pt x="86" y="67"/>
                  </a:cubicBezTo>
                  <a:cubicBezTo>
                    <a:pt x="86" y="68"/>
                    <a:pt x="85" y="69"/>
                    <a:pt x="84" y="69"/>
                  </a:cubicBezTo>
                  <a:cubicBezTo>
                    <a:pt x="83" y="69"/>
                    <a:pt x="83" y="68"/>
                    <a:pt x="82" y="68"/>
                  </a:cubicBezTo>
                  <a:cubicBezTo>
                    <a:pt x="80" y="67"/>
                    <a:pt x="78" y="66"/>
                    <a:pt x="75" y="66"/>
                  </a:cubicBezTo>
                  <a:cubicBezTo>
                    <a:pt x="69" y="64"/>
                    <a:pt x="61" y="63"/>
                    <a:pt x="50" y="63"/>
                  </a:cubicBezTo>
                  <a:cubicBezTo>
                    <a:pt x="40" y="63"/>
                    <a:pt x="32" y="64"/>
                    <a:pt x="25" y="66"/>
                  </a:cubicBezTo>
                  <a:cubicBezTo>
                    <a:pt x="23" y="66"/>
                    <a:pt x="21" y="67"/>
                    <a:pt x="19" y="68"/>
                  </a:cubicBezTo>
                  <a:cubicBezTo>
                    <a:pt x="17" y="69"/>
                    <a:pt x="15" y="68"/>
                    <a:pt x="15" y="67"/>
                  </a:cubicBezTo>
                  <a:cubicBezTo>
                    <a:pt x="14" y="65"/>
                    <a:pt x="15" y="64"/>
                    <a:pt x="16" y="63"/>
                  </a:cubicBezTo>
                  <a:close/>
                  <a:moveTo>
                    <a:pt x="16" y="91"/>
                  </a:moveTo>
                  <a:cubicBezTo>
                    <a:pt x="24" y="87"/>
                    <a:pt x="36" y="85"/>
                    <a:pt x="50" y="85"/>
                  </a:cubicBezTo>
                  <a:cubicBezTo>
                    <a:pt x="65" y="85"/>
                    <a:pt x="76" y="87"/>
                    <a:pt x="85" y="91"/>
                  </a:cubicBezTo>
                  <a:cubicBezTo>
                    <a:pt x="86" y="92"/>
                    <a:pt x="87" y="94"/>
                    <a:pt x="86" y="95"/>
                  </a:cubicBezTo>
                  <a:cubicBezTo>
                    <a:pt x="86" y="96"/>
                    <a:pt x="85" y="97"/>
                    <a:pt x="84" y="97"/>
                  </a:cubicBezTo>
                  <a:cubicBezTo>
                    <a:pt x="83" y="97"/>
                    <a:pt x="83" y="97"/>
                    <a:pt x="82" y="97"/>
                  </a:cubicBezTo>
                  <a:cubicBezTo>
                    <a:pt x="80" y="96"/>
                    <a:pt x="78" y="95"/>
                    <a:pt x="75" y="94"/>
                  </a:cubicBezTo>
                  <a:cubicBezTo>
                    <a:pt x="69" y="92"/>
                    <a:pt x="61" y="91"/>
                    <a:pt x="50" y="91"/>
                  </a:cubicBezTo>
                  <a:cubicBezTo>
                    <a:pt x="40" y="91"/>
                    <a:pt x="32" y="92"/>
                    <a:pt x="25" y="94"/>
                  </a:cubicBezTo>
                  <a:cubicBezTo>
                    <a:pt x="23" y="95"/>
                    <a:pt x="21" y="96"/>
                    <a:pt x="19" y="97"/>
                  </a:cubicBezTo>
                  <a:cubicBezTo>
                    <a:pt x="17" y="97"/>
                    <a:pt x="15" y="97"/>
                    <a:pt x="15" y="95"/>
                  </a:cubicBezTo>
                  <a:cubicBezTo>
                    <a:pt x="14" y="94"/>
                    <a:pt x="15" y="92"/>
                    <a:pt x="16" y="91"/>
                  </a:cubicBezTo>
                  <a:close/>
                </a:path>
              </a:pathLst>
            </a:custGeom>
            <a:grpFill/>
            <a:ln w="9525">
              <a:solidFill>
                <a:srgbClr val="1890FF"/>
              </a:solidFill>
              <a:round/>
            </a:ln>
          </p:spPr>
          <p:txBody>
            <a:bodyPr vert="horz" wrap="square" lIns="121920" tIns="60960" rIns="121920" bIns="60960" numCol="1" anchor="t" anchorCtr="0" compatLnSpc="1"/>
            <a:lstStyle/>
            <a:p>
              <a:endParaRPr lang="zh-CN" altLang="en-US" sz="2000"/>
            </a:p>
          </p:txBody>
        </p:sp>
        <p:sp>
          <p:nvSpPr>
            <p:cNvPr id="23" name="Freeform 23"/>
            <p:cNvSpPr>
              <a:spLocks noEditPoints="1"/>
            </p:cNvSpPr>
            <p:nvPr/>
          </p:nvSpPr>
          <p:spPr bwMode="auto">
            <a:xfrm>
              <a:off x="5807076" y="966788"/>
              <a:ext cx="234950" cy="492125"/>
            </a:xfrm>
            <a:custGeom>
              <a:avLst/>
              <a:gdLst>
                <a:gd name="T0" fmla="*/ 99 w 101"/>
                <a:gd name="T1" fmla="*/ 205 h 211"/>
                <a:gd name="T2" fmla="*/ 101 w 101"/>
                <a:gd name="T3" fmla="*/ 205 h 211"/>
                <a:gd name="T4" fmla="*/ 101 w 101"/>
                <a:gd name="T5" fmla="*/ 45 h 211"/>
                <a:gd name="T6" fmla="*/ 99 w 101"/>
                <a:gd name="T7" fmla="*/ 22 h 211"/>
                <a:gd name="T8" fmla="*/ 51 w 101"/>
                <a:gd name="T9" fmla="*/ 0 h 211"/>
                <a:gd name="T10" fmla="*/ 3 w 101"/>
                <a:gd name="T11" fmla="*/ 22 h 211"/>
                <a:gd name="T12" fmla="*/ 1 w 101"/>
                <a:gd name="T13" fmla="*/ 45 h 211"/>
                <a:gd name="T14" fmla="*/ 1 w 101"/>
                <a:gd name="T15" fmla="*/ 205 h 211"/>
                <a:gd name="T16" fmla="*/ 2 w 101"/>
                <a:gd name="T17" fmla="*/ 205 h 211"/>
                <a:gd name="T18" fmla="*/ 51 w 101"/>
                <a:gd name="T19" fmla="*/ 181 h 211"/>
                <a:gd name="T20" fmla="*/ 99 w 101"/>
                <a:gd name="T21" fmla="*/ 205 h 211"/>
                <a:gd name="T22" fmla="*/ 86 w 101"/>
                <a:gd name="T23" fmla="*/ 95 h 211"/>
                <a:gd name="T24" fmla="*/ 84 w 101"/>
                <a:gd name="T25" fmla="*/ 97 h 211"/>
                <a:gd name="T26" fmla="*/ 82 w 101"/>
                <a:gd name="T27" fmla="*/ 97 h 211"/>
                <a:gd name="T28" fmla="*/ 76 w 101"/>
                <a:gd name="T29" fmla="*/ 94 h 211"/>
                <a:gd name="T30" fmla="*/ 51 w 101"/>
                <a:gd name="T31" fmla="*/ 91 h 211"/>
                <a:gd name="T32" fmla="*/ 26 w 101"/>
                <a:gd name="T33" fmla="*/ 94 h 211"/>
                <a:gd name="T34" fmla="*/ 19 w 101"/>
                <a:gd name="T35" fmla="*/ 97 h 211"/>
                <a:gd name="T36" fmla="*/ 15 w 101"/>
                <a:gd name="T37" fmla="*/ 95 h 211"/>
                <a:gd name="T38" fmla="*/ 16 w 101"/>
                <a:gd name="T39" fmla="*/ 91 h 211"/>
                <a:gd name="T40" fmla="*/ 51 w 101"/>
                <a:gd name="T41" fmla="*/ 85 h 211"/>
                <a:gd name="T42" fmla="*/ 85 w 101"/>
                <a:gd name="T43" fmla="*/ 91 h 211"/>
                <a:gd name="T44" fmla="*/ 86 w 101"/>
                <a:gd name="T45" fmla="*/ 95 h 211"/>
                <a:gd name="T46" fmla="*/ 86 w 101"/>
                <a:gd name="T47" fmla="*/ 67 h 211"/>
                <a:gd name="T48" fmla="*/ 84 w 101"/>
                <a:gd name="T49" fmla="*/ 69 h 211"/>
                <a:gd name="T50" fmla="*/ 82 w 101"/>
                <a:gd name="T51" fmla="*/ 68 h 211"/>
                <a:gd name="T52" fmla="*/ 76 w 101"/>
                <a:gd name="T53" fmla="*/ 66 h 211"/>
                <a:gd name="T54" fmla="*/ 51 w 101"/>
                <a:gd name="T55" fmla="*/ 63 h 211"/>
                <a:gd name="T56" fmla="*/ 26 w 101"/>
                <a:gd name="T57" fmla="*/ 66 h 211"/>
                <a:gd name="T58" fmla="*/ 19 w 101"/>
                <a:gd name="T59" fmla="*/ 68 h 211"/>
                <a:gd name="T60" fmla="*/ 15 w 101"/>
                <a:gd name="T61" fmla="*/ 67 h 211"/>
                <a:gd name="T62" fmla="*/ 16 w 101"/>
                <a:gd name="T63" fmla="*/ 63 h 211"/>
                <a:gd name="T64" fmla="*/ 51 w 101"/>
                <a:gd name="T65" fmla="*/ 57 h 211"/>
                <a:gd name="T66" fmla="*/ 85 w 101"/>
                <a:gd name="T67" fmla="*/ 63 h 211"/>
                <a:gd name="T68" fmla="*/ 86 w 101"/>
                <a:gd name="T69" fmla="*/ 67 h 211"/>
                <a:gd name="T70" fmla="*/ 86 w 101"/>
                <a:gd name="T71" fmla="*/ 38 h 211"/>
                <a:gd name="T72" fmla="*/ 84 w 101"/>
                <a:gd name="T73" fmla="*/ 40 h 211"/>
                <a:gd name="T74" fmla="*/ 82 w 101"/>
                <a:gd name="T75" fmla="*/ 40 h 211"/>
                <a:gd name="T76" fmla="*/ 76 w 101"/>
                <a:gd name="T77" fmla="*/ 37 h 211"/>
                <a:gd name="T78" fmla="*/ 51 w 101"/>
                <a:gd name="T79" fmla="*/ 34 h 211"/>
                <a:gd name="T80" fmla="*/ 26 w 101"/>
                <a:gd name="T81" fmla="*/ 37 h 211"/>
                <a:gd name="T82" fmla="*/ 19 w 101"/>
                <a:gd name="T83" fmla="*/ 40 h 211"/>
                <a:gd name="T84" fmla="*/ 15 w 101"/>
                <a:gd name="T85" fmla="*/ 38 h 211"/>
                <a:gd name="T86" fmla="*/ 16 w 101"/>
                <a:gd name="T87" fmla="*/ 35 h 211"/>
                <a:gd name="T88" fmla="*/ 51 w 101"/>
                <a:gd name="T89" fmla="*/ 28 h 211"/>
                <a:gd name="T90" fmla="*/ 85 w 101"/>
                <a:gd name="T91" fmla="*/ 35 h 211"/>
                <a:gd name="T92" fmla="*/ 86 w 101"/>
                <a:gd name="T93" fmla="*/ 3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1" h="211">
                  <a:moveTo>
                    <a:pt x="99" y="205"/>
                  </a:moveTo>
                  <a:cubicBezTo>
                    <a:pt x="101" y="211"/>
                    <a:pt x="101" y="211"/>
                    <a:pt x="101" y="205"/>
                  </a:cubicBezTo>
                  <a:cubicBezTo>
                    <a:pt x="101" y="172"/>
                    <a:pt x="101" y="78"/>
                    <a:pt x="101" y="45"/>
                  </a:cubicBezTo>
                  <a:cubicBezTo>
                    <a:pt x="101" y="39"/>
                    <a:pt x="101" y="28"/>
                    <a:pt x="99" y="22"/>
                  </a:cubicBezTo>
                  <a:cubicBezTo>
                    <a:pt x="93" y="5"/>
                    <a:pt x="73" y="0"/>
                    <a:pt x="51" y="0"/>
                  </a:cubicBezTo>
                  <a:cubicBezTo>
                    <a:pt x="28" y="0"/>
                    <a:pt x="9" y="5"/>
                    <a:pt x="3" y="22"/>
                  </a:cubicBezTo>
                  <a:cubicBezTo>
                    <a:pt x="1" y="28"/>
                    <a:pt x="1" y="39"/>
                    <a:pt x="1" y="45"/>
                  </a:cubicBezTo>
                  <a:cubicBezTo>
                    <a:pt x="1" y="78"/>
                    <a:pt x="1" y="172"/>
                    <a:pt x="1" y="205"/>
                  </a:cubicBezTo>
                  <a:cubicBezTo>
                    <a:pt x="1" y="211"/>
                    <a:pt x="0" y="211"/>
                    <a:pt x="2" y="205"/>
                  </a:cubicBezTo>
                  <a:cubicBezTo>
                    <a:pt x="8" y="187"/>
                    <a:pt x="27" y="181"/>
                    <a:pt x="51" y="181"/>
                  </a:cubicBezTo>
                  <a:cubicBezTo>
                    <a:pt x="74" y="181"/>
                    <a:pt x="94" y="187"/>
                    <a:pt x="99" y="205"/>
                  </a:cubicBezTo>
                  <a:close/>
                  <a:moveTo>
                    <a:pt x="86" y="95"/>
                  </a:moveTo>
                  <a:cubicBezTo>
                    <a:pt x="86" y="96"/>
                    <a:pt x="85" y="97"/>
                    <a:pt x="84" y="97"/>
                  </a:cubicBezTo>
                  <a:cubicBezTo>
                    <a:pt x="83" y="97"/>
                    <a:pt x="83" y="97"/>
                    <a:pt x="82" y="97"/>
                  </a:cubicBezTo>
                  <a:cubicBezTo>
                    <a:pt x="80" y="96"/>
                    <a:pt x="78" y="95"/>
                    <a:pt x="76" y="94"/>
                  </a:cubicBezTo>
                  <a:cubicBezTo>
                    <a:pt x="69" y="92"/>
                    <a:pt x="61" y="91"/>
                    <a:pt x="51" y="91"/>
                  </a:cubicBezTo>
                  <a:cubicBezTo>
                    <a:pt x="41" y="91"/>
                    <a:pt x="32" y="92"/>
                    <a:pt x="26" y="94"/>
                  </a:cubicBezTo>
                  <a:cubicBezTo>
                    <a:pt x="23" y="95"/>
                    <a:pt x="21" y="96"/>
                    <a:pt x="19" y="97"/>
                  </a:cubicBezTo>
                  <a:cubicBezTo>
                    <a:pt x="17" y="97"/>
                    <a:pt x="16" y="97"/>
                    <a:pt x="15" y="95"/>
                  </a:cubicBezTo>
                  <a:cubicBezTo>
                    <a:pt x="14" y="94"/>
                    <a:pt x="15" y="92"/>
                    <a:pt x="16" y="91"/>
                  </a:cubicBezTo>
                  <a:cubicBezTo>
                    <a:pt x="25" y="87"/>
                    <a:pt x="36" y="85"/>
                    <a:pt x="51" y="85"/>
                  </a:cubicBezTo>
                  <a:cubicBezTo>
                    <a:pt x="65" y="85"/>
                    <a:pt x="77" y="87"/>
                    <a:pt x="85" y="91"/>
                  </a:cubicBezTo>
                  <a:cubicBezTo>
                    <a:pt x="87" y="92"/>
                    <a:pt x="87" y="94"/>
                    <a:pt x="86" y="95"/>
                  </a:cubicBezTo>
                  <a:close/>
                  <a:moveTo>
                    <a:pt x="86" y="67"/>
                  </a:moveTo>
                  <a:cubicBezTo>
                    <a:pt x="86" y="68"/>
                    <a:pt x="85" y="69"/>
                    <a:pt x="84" y="69"/>
                  </a:cubicBezTo>
                  <a:cubicBezTo>
                    <a:pt x="83" y="69"/>
                    <a:pt x="83" y="68"/>
                    <a:pt x="82" y="68"/>
                  </a:cubicBezTo>
                  <a:cubicBezTo>
                    <a:pt x="80" y="67"/>
                    <a:pt x="78" y="66"/>
                    <a:pt x="76" y="66"/>
                  </a:cubicBezTo>
                  <a:cubicBezTo>
                    <a:pt x="69" y="64"/>
                    <a:pt x="61" y="63"/>
                    <a:pt x="51" y="63"/>
                  </a:cubicBezTo>
                  <a:cubicBezTo>
                    <a:pt x="41" y="63"/>
                    <a:pt x="32" y="64"/>
                    <a:pt x="26" y="66"/>
                  </a:cubicBezTo>
                  <a:cubicBezTo>
                    <a:pt x="23" y="66"/>
                    <a:pt x="21" y="67"/>
                    <a:pt x="19" y="68"/>
                  </a:cubicBezTo>
                  <a:cubicBezTo>
                    <a:pt x="17" y="69"/>
                    <a:pt x="16" y="68"/>
                    <a:pt x="15" y="67"/>
                  </a:cubicBezTo>
                  <a:cubicBezTo>
                    <a:pt x="14" y="65"/>
                    <a:pt x="15" y="64"/>
                    <a:pt x="16" y="63"/>
                  </a:cubicBezTo>
                  <a:cubicBezTo>
                    <a:pt x="25" y="59"/>
                    <a:pt x="36" y="57"/>
                    <a:pt x="51" y="57"/>
                  </a:cubicBezTo>
                  <a:cubicBezTo>
                    <a:pt x="65" y="57"/>
                    <a:pt x="77" y="59"/>
                    <a:pt x="85" y="63"/>
                  </a:cubicBezTo>
                  <a:cubicBezTo>
                    <a:pt x="87" y="64"/>
                    <a:pt x="87" y="65"/>
                    <a:pt x="86" y="67"/>
                  </a:cubicBezTo>
                  <a:close/>
                  <a:moveTo>
                    <a:pt x="86" y="38"/>
                  </a:moveTo>
                  <a:cubicBezTo>
                    <a:pt x="86" y="40"/>
                    <a:pt x="85" y="40"/>
                    <a:pt x="84" y="40"/>
                  </a:cubicBezTo>
                  <a:cubicBezTo>
                    <a:pt x="83" y="40"/>
                    <a:pt x="83" y="40"/>
                    <a:pt x="82" y="40"/>
                  </a:cubicBezTo>
                  <a:cubicBezTo>
                    <a:pt x="80" y="39"/>
                    <a:pt x="78" y="38"/>
                    <a:pt x="76" y="37"/>
                  </a:cubicBezTo>
                  <a:cubicBezTo>
                    <a:pt x="69" y="35"/>
                    <a:pt x="61" y="34"/>
                    <a:pt x="51" y="34"/>
                  </a:cubicBezTo>
                  <a:cubicBezTo>
                    <a:pt x="41" y="34"/>
                    <a:pt x="32" y="35"/>
                    <a:pt x="26" y="37"/>
                  </a:cubicBezTo>
                  <a:cubicBezTo>
                    <a:pt x="23" y="38"/>
                    <a:pt x="21" y="39"/>
                    <a:pt x="19" y="40"/>
                  </a:cubicBezTo>
                  <a:cubicBezTo>
                    <a:pt x="17" y="41"/>
                    <a:pt x="16" y="40"/>
                    <a:pt x="15" y="38"/>
                  </a:cubicBezTo>
                  <a:cubicBezTo>
                    <a:pt x="14" y="37"/>
                    <a:pt x="15" y="35"/>
                    <a:pt x="16" y="35"/>
                  </a:cubicBezTo>
                  <a:cubicBezTo>
                    <a:pt x="25" y="30"/>
                    <a:pt x="36" y="28"/>
                    <a:pt x="51" y="28"/>
                  </a:cubicBezTo>
                  <a:cubicBezTo>
                    <a:pt x="65" y="28"/>
                    <a:pt x="77" y="30"/>
                    <a:pt x="85" y="35"/>
                  </a:cubicBezTo>
                  <a:cubicBezTo>
                    <a:pt x="87" y="35"/>
                    <a:pt x="87" y="37"/>
                    <a:pt x="86" y="38"/>
                  </a:cubicBezTo>
                  <a:close/>
                </a:path>
              </a:pathLst>
            </a:custGeom>
            <a:grpFill/>
            <a:ln w="9525">
              <a:solidFill>
                <a:srgbClr val="1890FF"/>
              </a:solidFill>
              <a:round/>
            </a:ln>
          </p:spPr>
          <p:txBody>
            <a:bodyPr vert="horz" wrap="square" lIns="121920" tIns="60960" rIns="121920" bIns="60960" numCol="1" anchor="t" anchorCtr="0" compatLnSpc="1"/>
            <a:lstStyle/>
            <a:p>
              <a:endParaRPr lang="zh-CN" altLang="en-US" sz="2000"/>
            </a:p>
          </p:txBody>
        </p:sp>
      </p:grpSp>
      <p:sp>
        <p:nvSpPr>
          <p:cNvPr id="24" name="Freeform 138"/>
          <p:cNvSpPr/>
          <p:nvPr/>
        </p:nvSpPr>
        <p:spPr bwMode="auto">
          <a:xfrm>
            <a:off x="8799750" y="4020348"/>
            <a:ext cx="713318" cy="715434"/>
          </a:xfrm>
          <a:custGeom>
            <a:avLst/>
            <a:gdLst>
              <a:gd name="T0" fmla="*/ 0 w 337"/>
              <a:gd name="T1" fmla="*/ 99 h 338"/>
              <a:gd name="T2" fmla="*/ 0 w 337"/>
              <a:gd name="T3" fmla="*/ 338 h 338"/>
              <a:gd name="T4" fmla="*/ 116 w 337"/>
              <a:gd name="T5" fmla="*/ 338 h 338"/>
              <a:gd name="T6" fmla="*/ 116 w 337"/>
              <a:gd name="T7" fmla="*/ 206 h 338"/>
              <a:gd name="T8" fmla="*/ 221 w 337"/>
              <a:gd name="T9" fmla="*/ 206 h 338"/>
              <a:gd name="T10" fmla="*/ 221 w 337"/>
              <a:gd name="T11" fmla="*/ 338 h 338"/>
              <a:gd name="T12" fmla="*/ 337 w 337"/>
              <a:gd name="T13" fmla="*/ 338 h 338"/>
              <a:gd name="T14" fmla="*/ 337 w 337"/>
              <a:gd name="T15" fmla="*/ 99 h 338"/>
              <a:gd name="T16" fmla="*/ 169 w 337"/>
              <a:gd name="T17" fmla="*/ 0 h 338"/>
              <a:gd name="T18" fmla="*/ 0 w 337"/>
              <a:gd name="T19" fmla="*/ 99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338">
                <a:moveTo>
                  <a:pt x="0" y="99"/>
                </a:moveTo>
                <a:lnTo>
                  <a:pt x="0" y="338"/>
                </a:lnTo>
                <a:lnTo>
                  <a:pt x="116" y="338"/>
                </a:lnTo>
                <a:lnTo>
                  <a:pt x="116" y="206"/>
                </a:lnTo>
                <a:lnTo>
                  <a:pt x="221" y="206"/>
                </a:lnTo>
                <a:lnTo>
                  <a:pt x="221" y="338"/>
                </a:lnTo>
                <a:lnTo>
                  <a:pt x="337" y="338"/>
                </a:lnTo>
                <a:lnTo>
                  <a:pt x="337" y="99"/>
                </a:lnTo>
                <a:lnTo>
                  <a:pt x="169" y="0"/>
                </a:lnTo>
                <a:lnTo>
                  <a:pt x="0" y="99"/>
                </a:lnTo>
                <a:close/>
              </a:path>
            </a:pathLst>
          </a:custGeom>
          <a:solidFill>
            <a:schemeClr val="accent1">
              <a:lumMod val="40000"/>
              <a:lumOff val="60000"/>
            </a:schemeClr>
          </a:solidFill>
          <a:ln>
            <a:solidFill>
              <a:srgbClr val="1890FF"/>
            </a:solidFill>
          </a:ln>
        </p:spPr>
        <p:txBody>
          <a:bodyPr vert="horz" wrap="square" lIns="121920" tIns="60960" rIns="121920" bIns="60960" numCol="1" anchor="t" anchorCtr="0" compatLnSpc="1"/>
          <a:lstStyle/>
          <a:p>
            <a:endParaRPr lang="zh-CN" altLang="en-US" sz="2000"/>
          </a:p>
        </p:txBody>
      </p:sp>
      <p:sp>
        <p:nvSpPr>
          <p:cNvPr id="25" name="Freeform 49"/>
          <p:cNvSpPr>
            <a:spLocks noEditPoints="1"/>
          </p:cNvSpPr>
          <p:nvPr/>
        </p:nvSpPr>
        <p:spPr bwMode="auto">
          <a:xfrm>
            <a:off x="5598912" y="1274079"/>
            <a:ext cx="994176" cy="928255"/>
          </a:xfrm>
          <a:custGeom>
            <a:avLst/>
            <a:gdLst>
              <a:gd name="T0" fmla="*/ 94 w 549"/>
              <a:gd name="T1" fmla="*/ 293 h 512"/>
              <a:gd name="T2" fmla="*/ 16 w 549"/>
              <a:gd name="T3" fmla="*/ 281 h 512"/>
              <a:gd name="T4" fmla="*/ 36 w 549"/>
              <a:gd name="T5" fmla="*/ 146 h 512"/>
              <a:gd name="T6" fmla="*/ 76 w 549"/>
              <a:gd name="T7" fmla="*/ 164 h 512"/>
              <a:gd name="T8" fmla="*/ 148 w 549"/>
              <a:gd name="T9" fmla="*/ 164 h 512"/>
              <a:gd name="T10" fmla="*/ 170 w 549"/>
              <a:gd name="T11" fmla="*/ 256 h 512"/>
              <a:gd name="T12" fmla="*/ 455 w 549"/>
              <a:gd name="T13" fmla="*/ 492 h 512"/>
              <a:gd name="T14" fmla="*/ 150 w 549"/>
              <a:gd name="T15" fmla="*/ 512 h 512"/>
              <a:gd name="T16" fmla="*/ 73 w 549"/>
              <a:gd name="T17" fmla="*/ 438 h 512"/>
              <a:gd name="T18" fmla="*/ 78 w 549"/>
              <a:gd name="T19" fmla="*/ 377 h 512"/>
              <a:gd name="T20" fmla="*/ 98 w 549"/>
              <a:gd name="T21" fmla="*/ 318 h 512"/>
              <a:gd name="T22" fmla="*/ 140 w 549"/>
              <a:gd name="T23" fmla="*/ 280 h 512"/>
              <a:gd name="T24" fmla="*/ 185 w 549"/>
              <a:gd name="T25" fmla="*/ 280 h 512"/>
              <a:gd name="T26" fmla="*/ 236 w 549"/>
              <a:gd name="T27" fmla="*/ 308 h 512"/>
              <a:gd name="T28" fmla="*/ 313 w 549"/>
              <a:gd name="T29" fmla="*/ 308 h 512"/>
              <a:gd name="T30" fmla="*/ 365 w 549"/>
              <a:gd name="T31" fmla="*/ 280 h 512"/>
              <a:gd name="T32" fmla="*/ 409 w 549"/>
              <a:gd name="T33" fmla="*/ 280 h 512"/>
              <a:gd name="T34" fmla="*/ 451 w 549"/>
              <a:gd name="T35" fmla="*/ 318 h 512"/>
              <a:gd name="T36" fmla="*/ 471 w 549"/>
              <a:gd name="T37" fmla="*/ 377 h 512"/>
              <a:gd name="T38" fmla="*/ 476 w 549"/>
              <a:gd name="T39" fmla="*/ 438 h 512"/>
              <a:gd name="T40" fmla="*/ 162 w 549"/>
              <a:gd name="T41" fmla="*/ 125 h 512"/>
              <a:gd name="T42" fmla="*/ 58 w 549"/>
              <a:gd name="T43" fmla="*/ 125 h 512"/>
              <a:gd name="T44" fmla="*/ 58 w 549"/>
              <a:gd name="T45" fmla="*/ 21 h 512"/>
              <a:gd name="T46" fmla="*/ 162 w 549"/>
              <a:gd name="T47" fmla="*/ 21 h 512"/>
              <a:gd name="T48" fmla="*/ 384 w 549"/>
              <a:gd name="T49" fmla="*/ 183 h 512"/>
              <a:gd name="T50" fmla="*/ 275 w 549"/>
              <a:gd name="T51" fmla="*/ 293 h 512"/>
              <a:gd name="T52" fmla="*/ 165 w 549"/>
              <a:gd name="T53" fmla="*/ 183 h 512"/>
              <a:gd name="T54" fmla="*/ 275 w 549"/>
              <a:gd name="T55" fmla="*/ 73 h 512"/>
              <a:gd name="T56" fmla="*/ 384 w 549"/>
              <a:gd name="T57" fmla="*/ 183 h 512"/>
              <a:gd name="T58" fmla="*/ 533 w 549"/>
              <a:gd name="T59" fmla="*/ 281 h 512"/>
              <a:gd name="T60" fmla="*/ 455 w 549"/>
              <a:gd name="T61" fmla="*/ 293 h 512"/>
              <a:gd name="T62" fmla="*/ 403 w 549"/>
              <a:gd name="T63" fmla="*/ 183 h 512"/>
              <a:gd name="T64" fmla="*/ 439 w 549"/>
              <a:gd name="T65" fmla="*/ 171 h 512"/>
              <a:gd name="T66" fmla="*/ 501 w 549"/>
              <a:gd name="T67" fmla="*/ 152 h 512"/>
              <a:gd name="T68" fmla="*/ 549 w 549"/>
              <a:gd name="T69" fmla="*/ 247 h 512"/>
              <a:gd name="T70" fmla="*/ 491 w 549"/>
              <a:gd name="T71" fmla="*/ 125 h 512"/>
              <a:gd name="T72" fmla="*/ 387 w 549"/>
              <a:gd name="T73" fmla="*/ 125 h 512"/>
              <a:gd name="T74" fmla="*/ 387 w 549"/>
              <a:gd name="T75" fmla="*/ 21 h 512"/>
              <a:gd name="T76" fmla="*/ 491 w 549"/>
              <a:gd name="T77" fmla="*/ 2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9" h="512">
                <a:moveTo>
                  <a:pt x="170" y="256"/>
                </a:moveTo>
                <a:cubicBezTo>
                  <a:pt x="139" y="257"/>
                  <a:pt x="114" y="269"/>
                  <a:pt x="94" y="293"/>
                </a:cubicBezTo>
                <a:cubicBezTo>
                  <a:pt x="56" y="293"/>
                  <a:pt x="56" y="293"/>
                  <a:pt x="56" y="293"/>
                </a:cubicBezTo>
                <a:cubicBezTo>
                  <a:pt x="40" y="293"/>
                  <a:pt x="27" y="289"/>
                  <a:pt x="16" y="281"/>
                </a:cubicBezTo>
                <a:cubicBezTo>
                  <a:pt x="6" y="273"/>
                  <a:pt x="0" y="262"/>
                  <a:pt x="0" y="247"/>
                </a:cubicBezTo>
                <a:cubicBezTo>
                  <a:pt x="0" y="180"/>
                  <a:pt x="12" y="146"/>
                  <a:pt x="36" y="146"/>
                </a:cubicBezTo>
                <a:cubicBezTo>
                  <a:pt x="37" y="146"/>
                  <a:pt x="41" y="148"/>
                  <a:pt x="48" y="152"/>
                </a:cubicBezTo>
                <a:cubicBezTo>
                  <a:pt x="55" y="156"/>
                  <a:pt x="65" y="160"/>
                  <a:pt x="76" y="164"/>
                </a:cubicBezTo>
                <a:cubicBezTo>
                  <a:pt x="87" y="169"/>
                  <a:pt x="99" y="171"/>
                  <a:pt x="110" y="171"/>
                </a:cubicBezTo>
                <a:cubicBezTo>
                  <a:pt x="123" y="171"/>
                  <a:pt x="135" y="168"/>
                  <a:pt x="148" y="164"/>
                </a:cubicBezTo>
                <a:cubicBezTo>
                  <a:pt x="147" y="171"/>
                  <a:pt x="147" y="177"/>
                  <a:pt x="147" y="183"/>
                </a:cubicBezTo>
                <a:cubicBezTo>
                  <a:pt x="147" y="209"/>
                  <a:pt x="154" y="234"/>
                  <a:pt x="170" y="256"/>
                </a:cubicBezTo>
                <a:close/>
                <a:moveTo>
                  <a:pt x="476" y="438"/>
                </a:moveTo>
                <a:cubicBezTo>
                  <a:pt x="476" y="461"/>
                  <a:pt x="469" y="479"/>
                  <a:pt x="455" y="492"/>
                </a:cubicBezTo>
                <a:cubicBezTo>
                  <a:pt x="441" y="505"/>
                  <a:pt x="422" y="512"/>
                  <a:pt x="399" y="512"/>
                </a:cubicBezTo>
                <a:cubicBezTo>
                  <a:pt x="150" y="512"/>
                  <a:pt x="150" y="512"/>
                  <a:pt x="150" y="512"/>
                </a:cubicBezTo>
                <a:cubicBezTo>
                  <a:pt x="127" y="512"/>
                  <a:pt x="108" y="505"/>
                  <a:pt x="94" y="492"/>
                </a:cubicBezTo>
                <a:cubicBezTo>
                  <a:pt x="80" y="479"/>
                  <a:pt x="73" y="461"/>
                  <a:pt x="73" y="438"/>
                </a:cubicBezTo>
                <a:cubicBezTo>
                  <a:pt x="73" y="428"/>
                  <a:pt x="74" y="418"/>
                  <a:pt x="74" y="408"/>
                </a:cubicBezTo>
                <a:cubicBezTo>
                  <a:pt x="75" y="399"/>
                  <a:pt x="76" y="388"/>
                  <a:pt x="78" y="377"/>
                </a:cubicBezTo>
                <a:cubicBezTo>
                  <a:pt x="80" y="366"/>
                  <a:pt x="83" y="356"/>
                  <a:pt x="86" y="346"/>
                </a:cubicBezTo>
                <a:cubicBezTo>
                  <a:pt x="89" y="337"/>
                  <a:pt x="93" y="327"/>
                  <a:pt x="98" y="318"/>
                </a:cubicBezTo>
                <a:cubicBezTo>
                  <a:pt x="103" y="309"/>
                  <a:pt x="109" y="302"/>
                  <a:pt x="116" y="295"/>
                </a:cubicBezTo>
                <a:cubicBezTo>
                  <a:pt x="123" y="289"/>
                  <a:pt x="131" y="284"/>
                  <a:pt x="140" y="280"/>
                </a:cubicBezTo>
                <a:cubicBezTo>
                  <a:pt x="150" y="276"/>
                  <a:pt x="161" y="274"/>
                  <a:pt x="172" y="274"/>
                </a:cubicBezTo>
                <a:cubicBezTo>
                  <a:pt x="174" y="274"/>
                  <a:pt x="178" y="276"/>
                  <a:pt x="185" y="280"/>
                </a:cubicBezTo>
                <a:cubicBezTo>
                  <a:pt x="191" y="285"/>
                  <a:pt x="198" y="289"/>
                  <a:pt x="205" y="294"/>
                </a:cubicBezTo>
                <a:cubicBezTo>
                  <a:pt x="213" y="299"/>
                  <a:pt x="223" y="304"/>
                  <a:pt x="236" y="308"/>
                </a:cubicBezTo>
                <a:cubicBezTo>
                  <a:pt x="249" y="312"/>
                  <a:pt x="262" y="314"/>
                  <a:pt x="275" y="314"/>
                </a:cubicBezTo>
                <a:cubicBezTo>
                  <a:pt x="288" y="314"/>
                  <a:pt x="300" y="312"/>
                  <a:pt x="313" y="308"/>
                </a:cubicBezTo>
                <a:cubicBezTo>
                  <a:pt x="326" y="304"/>
                  <a:pt x="336" y="299"/>
                  <a:pt x="344" y="294"/>
                </a:cubicBezTo>
                <a:cubicBezTo>
                  <a:pt x="351" y="289"/>
                  <a:pt x="358" y="285"/>
                  <a:pt x="365" y="280"/>
                </a:cubicBezTo>
                <a:cubicBezTo>
                  <a:pt x="371" y="276"/>
                  <a:pt x="375" y="274"/>
                  <a:pt x="377" y="274"/>
                </a:cubicBezTo>
                <a:cubicBezTo>
                  <a:pt x="388" y="274"/>
                  <a:pt x="399" y="276"/>
                  <a:pt x="409" y="280"/>
                </a:cubicBezTo>
                <a:cubicBezTo>
                  <a:pt x="418" y="284"/>
                  <a:pt x="426" y="289"/>
                  <a:pt x="433" y="295"/>
                </a:cubicBezTo>
                <a:cubicBezTo>
                  <a:pt x="440" y="302"/>
                  <a:pt x="446" y="309"/>
                  <a:pt x="451" y="318"/>
                </a:cubicBezTo>
                <a:cubicBezTo>
                  <a:pt x="456" y="327"/>
                  <a:pt x="460" y="337"/>
                  <a:pt x="463" y="346"/>
                </a:cubicBezTo>
                <a:cubicBezTo>
                  <a:pt x="466" y="356"/>
                  <a:pt x="469" y="366"/>
                  <a:pt x="471" y="377"/>
                </a:cubicBezTo>
                <a:cubicBezTo>
                  <a:pt x="473" y="388"/>
                  <a:pt x="474" y="399"/>
                  <a:pt x="475" y="408"/>
                </a:cubicBezTo>
                <a:cubicBezTo>
                  <a:pt x="475" y="418"/>
                  <a:pt x="476" y="428"/>
                  <a:pt x="476" y="438"/>
                </a:cubicBezTo>
                <a:close/>
                <a:moveTo>
                  <a:pt x="183" y="73"/>
                </a:moveTo>
                <a:cubicBezTo>
                  <a:pt x="183" y="93"/>
                  <a:pt x="176" y="111"/>
                  <a:pt x="162" y="125"/>
                </a:cubicBezTo>
                <a:cubicBezTo>
                  <a:pt x="147" y="139"/>
                  <a:pt x="130" y="146"/>
                  <a:pt x="110" y="146"/>
                </a:cubicBezTo>
                <a:cubicBezTo>
                  <a:pt x="90" y="146"/>
                  <a:pt x="73" y="139"/>
                  <a:pt x="58" y="125"/>
                </a:cubicBezTo>
                <a:cubicBezTo>
                  <a:pt x="44" y="111"/>
                  <a:pt x="37" y="93"/>
                  <a:pt x="37" y="73"/>
                </a:cubicBezTo>
                <a:cubicBezTo>
                  <a:pt x="37" y="53"/>
                  <a:pt x="44" y="36"/>
                  <a:pt x="58" y="21"/>
                </a:cubicBezTo>
                <a:cubicBezTo>
                  <a:pt x="73" y="7"/>
                  <a:pt x="90" y="0"/>
                  <a:pt x="110" y="0"/>
                </a:cubicBezTo>
                <a:cubicBezTo>
                  <a:pt x="130" y="0"/>
                  <a:pt x="147" y="7"/>
                  <a:pt x="162" y="21"/>
                </a:cubicBezTo>
                <a:cubicBezTo>
                  <a:pt x="176" y="36"/>
                  <a:pt x="183" y="53"/>
                  <a:pt x="183" y="73"/>
                </a:cubicBezTo>
                <a:close/>
                <a:moveTo>
                  <a:pt x="384" y="183"/>
                </a:moveTo>
                <a:cubicBezTo>
                  <a:pt x="384" y="213"/>
                  <a:pt x="374" y="239"/>
                  <a:pt x="352" y="260"/>
                </a:cubicBezTo>
                <a:cubicBezTo>
                  <a:pt x="331" y="282"/>
                  <a:pt x="305" y="293"/>
                  <a:pt x="275" y="293"/>
                </a:cubicBezTo>
                <a:cubicBezTo>
                  <a:pt x="244" y="293"/>
                  <a:pt x="218" y="282"/>
                  <a:pt x="197" y="260"/>
                </a:cubicBezTo>
                <a:cubicBezTo>
                  <a:pt x="176" y="239"/>
                  <a:pt x="165" y="213"/>
                  <a:pt x="165" y="183"/>
                </a:cubicBezTo>
                <a:cubicBezTo>
                  <a:pt x="165" y="153"/>
                  <a:pt x="176" y="127"/>
                  <a:pt x="197" y="105"/>
                </a:cubicBezTo>
                <a:cubicBezTo>
                  <a:pt x="218" y="84"/>
                  <a:pt x="244" y="73"/>
                  <a:pt x="275" y="73"/>
                </a:cubicBezTo>
                <a:cubicBezTo>
                  <a:pt x="305" y="73"/>
                  <a:pt x="331" y="84"/>
                  <a:pt x="352" y="105"/>
                </a:cubicBezTo>
                <a:cubicBezTo>
                  <a:pt x="374" y="127"/>
                  <a:pt x="384" y="153"/>
                  <a:pt x="384" y="183"/>
                </a:cubicBezTo>
                <a:close/>
                <a:moveTo>
                  <a:pt x="549" y="247"/>
                </a:moveTo>
                <a:cubicBezTo>
                  <a:pt x="549" y="262"/>
                  <a:pt x="544" y="273"/>
                  <a:pt x="533" y="281"/>
                </a:cubicBezTo>
                <a:cubicBezTo>
                  <a:pt x="522" y="289"/>
                  <a:pt x="509" y="293"/>
                  <a:pt x="493" y="293"/>
                </a:cubicBezTo>
                <a:cubicBezTo>
                  <a:pt x="455" y="293"/>
                  <a:pt x="455" y="293"/>
                  <a:pt x="455" y="293"/>
                </a:cubicBezTo>
                <a:cubicBezTo>
                  <a:pt x="436" y="269"/>
                  <a:pt x="410" y="257"/>
                  <a:pt x="379" y="256"/>
                </a:cubicBezTo>
                <a:cubicBezTo>
                  <a:pt x="395" y="234"/>
                  <a:pt x="403" y="209"/>
                  <a:pt x="403" y="183"/>
                </a:cubicBezTo>
                <a:cubicBezTo>
                  <a:pt x="403" y="177"/>
                  <a:pt x="402" y="171"/>
                  <a:pt x="401" y="164"/>
                </a:cubicBezTo>
                <a:cubicBezTo>
                  <a:pt x="414" y="168"/>
                  <a:pt x="426" y="171"/>
                  <a:pt x="439" y="171"/>
                </a:cubicBezTo>
                <a:cubicBezTo>
                  <a:pt x="450" y="171"/>
                  <a:pt x="462" y="169"/>
                  <a:pt x="473" y="164"/>
                </a:cubicBezTo>
                <a:cubicBezTo>
                  <a:pt x="485" y="160"/>
                  <a:pt x="494" y="156"/>
                  <a:pt x="501" y="152"/>
                </a:cubicBezTo>
                <a:cubicBezTo>
                  <a:pt x="508" y="148"/>
                  <a:pt x="512" y="146"/>
                  <a:pt x="513" y="146"/>
                </a:cubicBezTo>
                <a:cubicBezTo>
                  <a:pt x="537" y="146"/>
                  <a:pt x="549" y="180"/>
                  <a:pt x="549" y="247"/>
                </a:cubicBezTo>
                <a:close/>
                <a:moveTo>
                  <a:pt x="512" y="73"/>
                </a:moveTo>
                <a:cubicBezTo>
                  <a:pt x="512" y="93"/>
                  <a:pt x="505" y="111"/>
                  <a:pt x="491" y="125"/>
                </a:cubicBezTo>
                <a:cubicBezTo>
                  <a:pt x="477" y="139"/>
                  <a:pt x="459" y="146"/>
                  <a:pt x="439" y="146"/>
                </a:cubicBezTo>
                <a:cubicBezTo>
                  <a:pt x="419" y="146"/>
                  <a:pt x="402" y="139"/>
                  <a:pt x="387" y="125"/>
                </a:cubicBezTo>
                <a:cubicBezTo>
                  <a:pt x="373" y="111"/>
                  <a:pt x="366" y="93"/>
                  <a:pt x="366" y="73"/>
                </a:cubicBezTo>
                <a:cubicBezTo>
                  <a:pt x="366" y="53"/>
                  <a:pt x="373" y="36"/>
                  <a:pt x="387" y="21"/>
                </a:cubicBezTo>
                <a:cubicBezTo>
                  <a:pt x="402" y="7"/>
                  <a:pt x="419" y="0"/>
                  <a:pt x="439" y="0"/>
                </a:cubicBezTo>
                <a:cubicBezTo>
                  <a:pt x="459" y="0"/>
                  <a:pt x="477" y="7"/>
                  <a:pt x="491" y="21"/>
                </a:cubicBezTo>
                <a:cubicBezTo>
                  <a:pt x="505" y="36"/>
                  <a:pt x="512" y="53"/>
                  <a:pt x="512" y="73"/>
                </a:cubicBezTo>
                <a:close/>
              </a:path>
            </a:pathLst>
          </a:custGeom>
          <a:solidFill>
            <a:srgbClr val="1890FF"/>
          </a:solidFill>
          <a:ln>
            <a:noFill/>
          </a:ln>
        </p:spPr>
        <p:txBody>
          <a:bodyPr vert="horz" wrap="square" lIns="91440" tIns="45720" rIns="91440" bIns="45720" numCol="1" anchor="t" anchorCtr="0" compatLnSpc="1"/>
          <a:lstStyle/>
          <a:p>
            <a:endParaRPr lang="zh-CN" altLang="en-US">
              <a:solidFill>
                <a:srgbClr val="2E2E2E"/>
              </a:solidFill>
            </a:endParaRPr>
          </a:p>
        </p:txBody>
      </p:sp>
      <p:sp>
        <p:nvSpPr>
          <p:cNvPr id="27" name="文本框 26"/>
          <p:cNvSpPr txBox="1"/>
          <p:nvPr/>
        </p:nvSpPr>
        <p:spPr>
          <a:xfrm>
            <a:off x="4175744" y="2238798"/>
            <a:ext cx="3540472" cy="708207"/>
          </a:xfrm>
          <a:prstGeom prst="rect">
            <a:avLst/>
          </a:prstGeom>
          <a:noFill/>
        </p:spPr>
        <p:txBody>
          <a:bodyPr wrap="square">
            <a:spAutoFit/>
          </a:bodyPr>
          <a:lstStyle/>
          <a:p>
            <a:pPr algn="ctr">
              <a:lnSpc>
                <a:spcPct val="150000"/>
              </a:lnSpc>
            </a:pPr>
            <a:r>
              <a:rPr lang="zh-CN" altLang="en-US" sz="2668" kern="100" dirty="0">
                <a:solidFill>
                  <a:srgbClr val="1890FF"/>
                </a:solidFill>
                <a:latin typeface="微软雅黑" panose="020B0503020204020204" pitchFamily="34" charset="-122"/>
                <a:ea typeface="微软雅黑" panose="020B0503020204020204" pitchFamily="34" charset="-122"/>
                <a:cs typeface="仿宋_GB2312" panose="02010609030101010101" pitchFamily="49" charset="-122"/>
              </a:rPr>
              <a:t>“温暖云”应用场景</a:t>
            </a:r>
          </a:p>
        </p:txBody>
      </p:sp>
    </p:spTree>
    <p:extLst>
      <p:ext uri="{BB962C8B-B14F-4D97-AF65-F5344CB8AC3E}">
        <p14:creationId xmlns:p14="http://schemas.microsoft.com/office/powerpoint/2010/main" val="3343787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文本框 7"/>
          <p:cNvSpPr txBox="1"/>
          <p:nvPr/>
        </p:nvSpPr>
        <p:spPr>
          <a:xfrm>
            <a:off x="1267072" y="261006"/>
            <a:ext cx="3199799" cy="584775"/>
          </a:xfrm>
          <a:prstGeom prst="rect">
            <a:avLst/>
          </a:prstGeom>
          <a:noFill/>
        </p:spPr>
        <p:txBody>
          <a:bodyPr wrap="square" rtlCol="0">
            <a:spAutoFit/>
          </a:bodyPr>
          <a:lstStyle/>
          <a:p>
            <a:pPr defTabSz="342900">
              <a:defRPr/>
            </a:pPr>
            <a:r>
              <a:rPr lang="zh-CN" altLang="en-US" sz="3200" b="1" dirty="0">
                <a:solidFill>
                  <a:prstClr val="black"/>
                </a:solidFill>
                <a:latin typeface="思源黑体 CN Bold" panose="020B0800000000000000" pitchFamily="34" charset="-122"/>
                <a:ea typeface="思源黑体 CN Bold" panose="020B0800000000000000" pitchFamily="34" charset="-122"/>
                <a:sym typeface="Arial" panose="020B0604020202020204" pitchFamily="34" charset="0"/>
              </a:rPr>
              <a:t>项目核心</a:t>
            </a:r>
          </a:p>
        </p:txBody>
      </p:sp>
      <p:sp>
        <p:nvSpPr>
          <p:cNvPr id="28" name="流程图: 对照 27"/>
          <p:cNvSpPr/>
          <p:nvPr/>
        </p:nvSpPr>
        <p:spPr>
          <a:xfrm>
            <a:off x="648547" y="308584"/>
            <a:ext cx="406782" cy="480064"/>
          </a:xfrm>
          <a:prstGeom prst="flowChartCollat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933" b="1">
              <a:ln w="22225">
                <a:solidFill>
                  <a:schemeClr val="accent2"/>
                </a:solidFill>
                <a:prstDash val="solid"/>
              </a:ln>
              <a:solidFill>
                <a:schemeClr val="accent2">
                  <a:lumMod val="40000"/>
                  <a:lumOff val="60000"/>
                </a:schemeClr>
              </a:solidFill>
            </a:endParaRPr>
          </a:p>
        </p:txBody>
      </p:sp>
      <p:sp>
        <p:nvSpPr>
          <p:cNvPr id="16" name="矩形 15"/>
          <p:cNvSpPr/>
          <p:nvPr/>
        </p:nvSpPr>
        <p:spPr>
          <a:xfrm>
            <a:off x="464330" y="3872691"/>
            <a:ext cx="3360000" cy="913327"/>
          </a:xfrm>
          <a:prstGeom prst="rect">
            <a:avLst/>
          </a:prstGeom>
          <a:noFill/>
        </p:spPr>
        <p:txBody>
          <a:bodyPr wrap="square" rtlCol="0" anchor="t">
            <a:spAutoFit/>
          </a:bodyPr>
          <a:lstStyle/>
          <a:p>
            <a:pPr algn="ctr">
              <a:lnSpc>
                <a:spcPct val="125000"/>
              </a:lnSpc>
            </a:pPr>
            <a:r>
              <a:rPr lang="zh-CN" altLang="en-US" sz="4268" b="1" dirty="0">
                <a:solidFill>
                  <a:srgbClr val="1890FF"/>
                </a:solidFill>
                <a:latin typeface="微软雅黑" panose="020B0503020204020204" pitchFamily="34" charset="-122"/>
                <a:ea typeface="微软雅黑" panose="020B0503020204020204" pitchFamily="34" charset="-122"/>
              </a:rPr>
              <a:t>三大体系</a:t>
            </a:r>
          </a:p>
        </p:txBody>
      </p:sp>
      <p:sp>
        <p:nvSpPr>
          <p:cNvPr id="17" name="矩形 16"/>
          <p:cNvSpPr/>
          <p:nvPr/>
        </p:nvSpPr>
        <p:spPr>
          <a:xfrm>
            <a:off x="4466871" y="3872691"/>
            <a:ext cx="3360000" cy="913327"/>
          </a:xfrm>
          <a:prstGeom prst="rect">
            <a:avLst/>
          </a:prstGeom>
          <a:noFill/>
        </p:spPr>
        <p:txBody>
          <a:bodyPr wrap="square" rtlCol="0" anchor="t">
            <a:spAutoFit/>
          </a:bodyPr>
          <a:lstStyle/>
          <a:p>
            <a:pPr algn="ctr">
              <a:lnSpc>
                <a:spcPct val="125000"/>
              </a:lnSpc>
            </a:pPr>
            <a:r>
              <a:rPr lang="zh-CN" altLang="en-US" sz="4268" b="1" dirty="0">
                <a:solidFill>
                  <a:srgbClr val="1890FF"/>
                </a:solidFill>
                <a:latin typeface="微软雅黑" panose="020B0503020204020204" pitchFamily="34" charset="-122"/>
                <a:ea typeface="微软雅黑" panose="020B0503020204020204" pitchFamily="34" charset="-122"/>
              </a:rPr>
              <a:t>三个端口</a:t>
            </a:r>
          </a:p>
        </p:txBody>
      </p:sp>
      <p:sp>
        <p:nvSpPr>
          <p:cNvPr id="21" name="矩形 20"/>
          <p:cNvSpPr/>
          <p:nvPr/>
        </p:nvSpPr>
        <p:spPr>
          <a:xfrm>
            <a:off x="8364094" y="3880306"/>
            <a:ext cx="3360000" cy="913327"/>
          </a:xfrm>
          <a:prstGeom prst="rect">
            <a:avLst/>
          </a:prstGeom>
          <a:noFill/>
        </p:spPr>
        <p:txBody>
          <a:bodyPr wrap="square" rtlCol="0" anchor="t">
            <a:spAutoFit/>
          </a:bodyPr>
          <a:lstStyle/>
          <a:p>
            <a:pPr algn="ctr">
              <a:lnSpc>
                <a:spcPct val="125000"/>
              </a:lnSpc>
            </a:pPr>
            <a:r>
              <a:rPr lang="zh-CN" altLang="en-US" sz="4268" b="1" dirty="0">
                <a:solidFill>
                  <a:srgbClr val="1890FF"/>
                </a:solidFill>
                <a:latin typeface="微软雅黑" panose="020B0503020204020204" pitchFamily="34" charset="-122"/>
                <a:ea typeface="微软雅黑" panose="020B0503020204020204" pitchFamily="34" charset="-122"/>
              </a:rPr>
              <a:t>一个机制</a:t>
            </a:r>
          </a:p>
        </p:txBody>
      </p:sp>
      <p:pic>
        <p:nvPicPr>
          <p:cNvPr id="12" name="图片 11" descr="Frame 141"/>
          <p:cNvPicPr>
            <a:picLocks noChangeAspect="1"/>
          </p:cNvPicPr>
          <p:nvPr/>
        </p:nvPicPr>
        <p:blipFill>
          <a:blip r:embed="rId3"/>
          <a:srcRect t="18272" r="88371"/>
          <a:stretch>
            <a:fillRect/>
          </a:stretch>
        </p:blipFill>
        <p:spPr>
          <a:xfrm>
            <a:off x="9264314" y="1748776"/>
            <a:ext cx="1559560" cy="1537547"/>
          </a:xfrm>
          <a:prstGeom prst="rect">
            <a:avLst/>
          </a:prstGeom>
        </p:spPr>
      </p:pic>
      <p:sp>
        <p:nvSpPr>
          <p:cNvPr id="13" name="矩形 12"/>
          <p:cNvSpPr/>
          <p:nvPr/>
        </p:nvSpPr>
        <p:spPr>
          <a:xfrm>
            <a:off x="2681552" y="3872690"/>
            <a:ext cx="3360000" cy="913327"/>
          </a:xfrm>
          <a:prstGeom prst="rect">
            <a:avLst/>
          </a:prstGeom>
          <a:noFill/>
        </p:spPr>
        <p:txBody>
          <a:bodyPr wrap="square" rtlCol="0" anchor="t">
            <a:spAutoFit/>
          </a:bodyPr>
          <a:lstStyle/>
          <a:p>
            <a:pPr algn="ctr">
              <a:lnSpc>
                <a:spcPct val="125000"/>
              </a:lnSpc>
            </a:pPr>
            <a:r>
              <a:rPr lang="en-US" altLang="zh-CN" sz="4268" b="1" dirty="0">
                <a:solidFill>
                  <a:srgbClr val="1890FF"/>
                </a:solidFill>
                <a:latin typeface="微软雅黑" panose="020B0503020204020204" pitchFamily="34" charset="-122"/>
                <a:ea typeface="微软雅黑" panose="020B0503020204020204" pitchFamily="34" charset="-122"/>
              </a:rPr>
              <a:t>+</a:t>
            </a:r>
            <a:endParaRPr lang="zh-CN" altLang="en-US" sz="4268" b="1" dirty="0">
              <a:solidFill>
                <a:srgbClr val="1890FF"/>
              </a:solidFill>
              <a:latin typeface="微软雅黑" panose="020B0503020204020204" pitchFamily="34" charset="-122"/>
              <a:ea typeface="微软雅黑" panose="020B0503020204020204" pitchFamily="34" charset="-122"/>
            </a:endParaRPr>
          </a:p>
        </p:txBody>
      </p:sp>
      <p:sp>
        <p:nvSpPr>
          <p:cNvPr id="14" name="矩形 13"/>
          <p:cNvSpPr/>
          <p:nvPr/>
        </p:nvSpPr>
        <p:spPr>
          <a:xfrm>
            <a:off x="6630746" y="3872688"/>
            <a:ext cx="3360000" cy="913327"/>
          </a:xfrm>
          <a:prstGeom prst="rect">
            <a:avLst/>
          </a:prstGeom>
          <a:noFill/>
        </p:spPr>
        <p:txBody>
          <a:bodyPr wrap="square" rtlCol="0" anchor="t">
            <a:spAutoFit/>
          </a:bodyPr>
          <a:lstStyle/>
          <a:p>
            <a:pPr algn="ctr">
              <a:lnSpc>
                <a:spcPct val="125000"/>
              </a:lnSpc>
            </a:pPr>
            <a:r>
              <a:rPr lang="en-US" altLang="zh-CN" sz="4268" b="1" dirty="0">
                <a:solidFill>
                  <a:srgbClr val="1890FF"/>
                </a:solidFill>
                <a:latin typeface="微软雅黑" panose="020B0503020204020204" pitchFamily="34" charset="-122"/>
                <a:ea typeface="微软雅黑" panose="020B0503020204020204" pitchFamily="34" charset="-122"/>
              </a:rPr>
              <a:t>+</a:t>
            </a:r>
            <a:endParaRPr lang="zh-CN" altLang="en-US" sz="4268" b="1" dirty="0">
              <a:solidFill>
                <a:srgbClr val="1890FF"/>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1629422" y="1628760"/>
            <a:ext cx="1536000" cy="1536000"/>
            <a:chOff x="7151688" y="938213"/>
            <a:chExt cx="592138" cy="596900"/>
          </a:xfrm>
          <a:solidFill>
            <a:srgbClr val="1890FF"/>
          </a:solidFill>
        </p:grpSpPr>
        <p:sp>
          <p:nvSpPr>
            <p:cNvPr id="23" name="Freeform 18"/>
            <p:cNvSpPr>
              <a:spLocks noEditPoints="1"/>
            </p:cNvSpPr>
            <p:nvPr/>
          </p:nvSpPr>
          <p:spPr bwMode="auto">
            <a:xfrm>
              <a:off x="7151688" y="1125538"/>
              <a:ext cx="409575" cy="409575"/>
            </a:xfrm>
            <a:custGeom>
              <a:avLst/>
              <a:gdLst>
                <a:gd name="T0" fmla="*/ 25 w 176"/>
                <a:gd name="T1" fmla="*/ 131 h 176"/>
                <a:gd name="T2" fmla="*/ 16 w 176"/>
                <a:gd name="T3" fmla="*/ 141 h 176"/>
                <a:gd name="T4" fmla="*/ 35 w 176"/>
                <a:gd name="T5" fmla="*/ 160 h 176"/>
                <a:gd name="T6" fmla="*/ 45 w 176"/>
                <a:gd name="T7" fmla="*/ 151 h 176"/>
                <a:gd name="T8" fmla="*/ 74 w 176"/>
                <a:gd name="T9" fmla="*/ 163 h 176"/>
                <a:gd name="T10" fmla="*/ 74 w 176"/>
                <a:gd name="T11" fmla="*/ 176 h 176"/>
                <a:gd name="T12" fmla="*/ 102 w 176"/>
                <a:gd name="T13" fmla="*/ 176 h 176"/>
                <a:gd name="T14" fmla="*/ 102 w 176"/>
                <a:gd name="T15" fmla="*/ 163 h 176"/>
                <a:gd name="T16" fmla="*/ 131 w 176"/>
                <a:gd name="T17" fmla="*/ 151 h 176"/>
                <a:gd name="T18" fmla="*/ 140 w 176"/>
                <a:gd name="T19" fmla="*/ 160 h 176"/>
                <a:gd name="T20" fmla="*/ 160 w 176"/>
                <a:gd name="T21" fmla="*/ 141 h 176"/>
                <a:gd name="T22" fmla="*/ 151 w 176"/>
                <a:gd name="T23" fmla="*/ 131 h 176"/>
                <a:gd name="T24" fmla="*/ 163 w 176"/>
                <a:gd name="T25" fmla="*/ 102 h 176"/>
                <a:gd name="T26" fmla="*/ 176 w 176"/>
                <a:gd name="T27" fmla="*/ 102 h 176"/>
                <a:gd name="T28" fmla="*/ 176 w 176"/>
                <a:gd name="T29" fmla="*/ 74 h 176"/>
                <a:gd name="T30" fmla="*/ 163 w 176"/>
                <a:gd name="T31" fmla="*/ 74 h 176"/>
                <a:gd name="T32" fmla="*/ 151 w 176"/>
                <a:gd name="T33" fmla="*/ 45 h 176"/>
                <a:gd name="T34" fmla="*/ 160 w 176"/>
                <a:gd name="T35" fmla="*/ 36 h 176"/>
                <a:gd name="T36" fmla="*/ 140 w 176"/>
                <a:gd name="T37" fmla="*/ 16 h 176"/>
                <a:gd name="T38" fmla="*/ 131 w 176"/>
                <a:gd name="T39" fmla="*/ 25 h 176"/>
                <a:gd name="T40" fmla="*/ 102 w 176"/>
                <a:gd name="T41" fmla="*/ 13 h 176"/>
                <a:gd name="T42" fmla="*/ 102 w 176"/>
                <a:gd name="T43" fmla="*/ 0 h 176"/>
                <a:gd name="T44" fmla="*/ 74 w 176"/>
                <a:gd name="T45" fmla="*/ 0 h 176"/>
                <a:gd name="T46" fmla="*/ 74 w 176"/>
                <a:gd name="T47" fmla="*/ 13 h 176"/>
                <a:gd name="T48" fmla="*/ 45 w 176"/>
                <a:gd name="T49" fmla="*/ 25 h 176"/>
                <a:gd name="T50" fmla="*/ 35 w 176"/>
                <a:gd name="T51" fmla="*/ 16 h 176"/>
                <a:gd name="T52" fmla="*/ 16 w 176"/>
                <a:gd name="T53" fmla="*/ 36 h 176"/>
                <a:gd name="T54" fmla="*/ 25 w 176"/>
                <a:gd name="T55" fmla="*/ 45 h 176"/>
                <a:gd name="T56" fmla="*/ 13 w 176"/>
                <a:gd name="T57" fmla="*/ 74 h 176"/>
                <a:gd name="T58" fmla="*/ 0 w 176"/>
                <a:gd name="T59" fmla="*/ 74 h 176"/>
                <a:gd name="T60" fmla="*/ 0 w 176"/>
                <a:gd name="T61" fmla="*/ 102 h 176"/>
                <a:gd name="T62" fmla="*/ 13 w 176"/>
                <a:gd name="T63" fmla="*/ 102 h 176"/>
                <a:gd name="T64" fmla="*/ 25 w 176"/>
                <a:gd name="T65" fmla="*/ 131 h 176"/>
                <a:gd name="T66" fmla="*/ 88 w 176"/>
                <a:gd name="T67" fmla="*/ 32 h 176"/>
                <a:gd name="T68" fmla="*/ 144 w 176"/>
                <a:gd name="T69" fmla="*/ 88 h 176"/>
                <a:gd name="T70" fmla="*/ 88 w 176"/>
                <a:gd name="T71" fmla="*/ 144 h 176"/>
                <a:gd name="T72" fmla="*/ 32 w 176"/>
                <a:gd name="T73" fmla="*/ 88 h 176"/>
                <a:gd name="T74" fmla="*/ 88 w 176"/>
                <a:gd name="T75"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76">
                  <a:moveTo>
                    <a:pt x="25" y="131"/>
                  </a:moveTo>
                  <a:cubicBezTo>
                    <a:pt x="16" y="141"/>
                    <a:pt x="16" y="141"/>
                    <a:pt x="16" y="141"/>
                  </a:cubicBezTo>
                  <a:cubicBezTo>
                    <a:pt x="35" y="160"/>
                    <a:pt x="35" y="160"/>
                    <a:pt x="35" y="160"/>
                  </a:cubicBezTo>
                  <a:cubicBezTo>
                    <a:pt x="45" y="151"/>
                    <a:pt x="45" y="151"/>
                    <a:pt x="45" y="151"/>
                  </a:cubicBezTo>
                  <a:cubicBezTo>
                    <a:pt x="53" y="157"/>
                    <a:pt x="63" y="161"/>
                    <a:pt x="74" y="163"/>
                  </a:cubicBezTo>
                  <a:cubicBezTo>
                    <a:pt x="74" y="176"/>
                    <a:pt x="74" y="176"/>
                    <a:pt x="74" y="176"/>
                  </a:cubicBezTo>
                  <a:cubicBezTo>
                    <a:pt x="102" y="176"/>
                    <a:pt x="102" y="176"/>
                    <a:pt x="102" y="176"/>
                  </a:cubicBezTo>
                  <a:cubicBezTo>
                    <a:pt x="102" y="163"/>
                    <a:pt x="102" y="163"/>
                    <a:pt x="102" y="163"/>
                  </a:cubicBezTo>
                  <a:cubicBezTo>
                    <a:pt x="112" y="161"/>
                    <a:pt x="122" y="157"/>
                    <a:pt x="131" y="151"/>
                  </a:cubicBezTo>
                  <a:cubicBezTo>
                    <a:pt x="140" y="160"/>
                    <a:pt x="140" y="160"/>
                    <a:pt x="140" y="160"/>
                  </a:cubicBezTo>
                  <a:cubicBezTo>
                    <a:pt x="160" y="141"/>
                    <a:pt x="160" y="141"/>
                    <a:pt x="160" y="141"/>
                  </a:cubicBezTo>
                  <a:cubicBezTo>
                    <a:pt x="151" y="131"/>
                    <a:pt x="151" y="131"/>
                    <a:pt x="151" y="131"/>
                  </a:cubicBezTo>
                  <a:cubicBezTo>
                    <a:pt x="157" y="123"/>
                    <a:pt x="161" y="113"/>
                    <a:pt x="163" y="102"/>
                  </a:cubicBezTo>
                  <a:cubicBezTo>
                    <a:pt x="176" y="102"/>
                    <a:pt x="176" y="102"/>
                    <a:pt x="176" y="102"/>
                  </a:cubicBezTo>
                  <a:cubicBezTo>
                    <a:pt x="176" y="74"/>
                    <a:pt x="176" y="74"/>
                    <a:pt x="176" y="74"/>
                  </a:cubicBezTo>
                  <a:cubicBezTo>
                    <a:pt x="163" y="74"/>
                    <a:pt x="163" y="74"/>
                    <a:pt x="163" y="74"/>
                  </a:cubicBezTo>
                  <a:cubicBezTo>
                    <a:pt x="161" y="63"/>
                    <a:pt x="157" y="54"/>
                    <a:pt x="151" y="45"/>
                  </a:cubicBezTo>
                  <a:cubicBezTo>
                    <a:pt x="160" y="36"/>
                    <a:pt x="160" y="36"/>
                    <a:pt x="160" y="36"/>
                  </a:cubicBezTo>
                  <a:cubicBezTo>
                    <a:pt x="140" y="16"/>
                    <a:pt x="140" y="16"/>
                    <a:pt x="140" y="16"/>
                  </a:cubicBezTo>
                  <a:cubicBezTo>
                    <a:pt x="131" y="25"/>
                    <a:pt x="131" y="25"/>
                    <a:pt x="131" y="25"/>
                  </a:cubicBezTo>
                  <a:cubicBezTo>
                    <a:pt x="122" y="19"/>
                    <a:pt x="112" y="15"/>
                    <a:pt x="102" y="13"/>
                  </a:cubicBezTo>
                  <a:cubicBezTo>
                    <a:pt x="102" y="0"/>
                    <a:pt x="102" y="0"/>
                    <a:pt x="102" y="0"/>
                  </a:cubicBezTo>
                  <a:cubicBezTo>
                    <a:pt x="74" y="0"/>
                    <a:pt x="74" y="0"/>
                    <a:pt x="74" y="0"/>
                  </a:cubicBezTo>
                  <a:cubicBezTo>
                    <a:pt x="74" y="13"/>
                    <a:pt x="74" y="13"/>
                    <a:pt x="74" y="13"/>
                  </a:cubicBezTo>
                  <a:cubicBezTo>
                    <a:pt x="63" y="15"/>
                    <a:pt x="53" y="19"/>
                    <a:pt x="45" y="25"/>
                  </a:cubicBezTo>
                  <a:cubicBezTo>
                    <a:pt x="35" y="16"/>
                    <a:pt x="35" y="16"/>
                    <a:pt x="35" y="16"/>
                  </a:cubicBezTo>
                  <a:cubicBezTo>
                    <a:pt x="16" y="36"/>
                    <a:pt x="16" y="36"/>
                    <a:pt x="16" y="36"/>
                  </a:cubicBezTo>
                  <a:cubicBezTo>
                    <a:pt x="25" y="45"/>
                    <a:pt x="25" y="45"/>
                    <a:pt x="25" y="45"/>
                  </a:cubicBezTo>
                  <a:cubicBezTo>
                    <a:pt x="19" y="54"/>
                    <a:pt x="15" y="63"/>
                    <a:pt x="13" y="74"/>
                  </a:cubicBezTo>
                  <a:cubicBezTo>
                    <a:pt x="0" y="74"/>
                    <a:pt x="0" y="74"/>
                    <a:pt x="0" y="74"/>
                  </a:cubicBezTo>
                  <a:cubicBezTo>
                    <a:pt x="0" y="102"/>
                    <a:pt x="0" y="102"/>
                    <a:pt x="0" y="102"/>
                  </a:cubicBezTo>
                  <a:cubicBezTo>
                    <a:pt x="13" y="102"/>
                    <a:pt x="13" y="102"/>
                    <a:pt x="13" y="102"/>
                  </a:cubicBezTo>
                  <a:cubicBezTo>
                    <a:pt x="15" y="113"/>
                    <a:pt x="19" y="123"/>
                    <a:pt x="25" y="131"/>
                  </a:cubicBezTo>
                  <a:close/>
                  <a:moveTo>
                    <a:pt x="88" y="32"/>
                  </a:moveTo>
                  <a:cubicBezTo>
                    <a:pt x="119" y="32"/>
                    <a:pt x="144" y="57"/>
                    <a:pt x="144" y="88"/>
                  </a:cubicBezTo>
                  <a:cubicBezTo>
                    <a:pt x="144" y="119"/>
                    <a:pt x="119" y="144"/>
                    <a:pt x="88" y="144"/>
                  </a:cubicBezTo>
                  <a:cubicBezTo>
                    <a:pt x="57" y="144"/>
                    <a:pt x="32" y="119"/>
                    <a:pt x="32" y="88"/>
                  </a:cubicBezTo>
                  <a:cubicBezTo>
                    <a:pt x="32" y="57"/>
                    <a:pt x="57" y="32"/>
                    <a:pt x="8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933"/>
            </a:p>
          </p:txBody>
        </p:sp>
        <p:sp>
          <p:nvSpPr>
            <p:cNvPr id="24" name="Freeform 19"/>
            <p:cNvSpPr>
              <a:spLocks noEditPoints="1"/>
            </p:cNvSpPr>
            <p:nvPr/>
          </p:nvSpPr>
          <p:spPr bwMode="auto">
            <a:xfrm>
              <a:off x="7466013" y="938213"/>
              <a:ext cx="277813" cy="277813"/>
            </a:xfrm>
            <a:custGeom>
              <a:avLst/>
              <a:gdLst>
                <a:gd name="T0" fmla="*/ 111 w 119"/>
                <a:gd name="T1" fmla="*/ 50 h 119"/>
                <a:gd name="T2" fmla="*/ 119 w 119"/>
                <a:gd name="T3" fmla="*/ 47 h 119"/>
                <a:gd name="T4" fmla="*/ 110 w 119"/>
                <a:gd name="T5" fmla="*/ 26 h 119"/>
                <a:gd name="T6" fmla="*/ 102 w 119"/>
                <a:gd name="T7" fmla="*/ 30 h 119"/>
                <a:gd name="T8" fmla="*/ 89 w 119"/>
                <a:gd name="T9" fmla="*/ 17 h 119"/>
                <a:gd name="T10" fmla="*/ 92 w 119"/>
                <a:gd name="T11" fmla="*/ 8 h 119"/>
                <a:gd name="T12" fmla="*/ 72 w 119"/>
                <a:gd name="T13" fmla="*/ 0 h 119"/>
                <a:gd name="T14" fmla="*/ 68 w 119"/>
                <a:gd name="T15" fmla="*/ 8 h 119"/>
                <a:gd name="T16" fmla="*/ 50 w 119"/>
                <a:gd name="T17" fmla="*/ 9 h 119"/>
                <a:gd name="T18" fmla="*/ 47 w 119"/>
                <a:gd name="T19" fmla="*/ 0 h 119"/>
                <a:gd name="T20" fmla="*/ 26 w 119"/>
                <a:gd name="T21" fmla="*/ 9 h 119"/>
                <a:gd name="T22" fmla="*/ 30 w 119"/>
                <a:gd name="T23" fmla="*/ 17 h 119"/>
                <a:gd name="T24" fmla="*/ 17 w 119"/>
                <a:gd name="T25" fmla="*/ 30 h 119"/>
                <a:gd name="T26" fmla="*/ 8 w 119"/>
                <a:gd name="T27" fmla="*/ 27 h 119"/>
                <a:gd name="T28" fmla="*/ 0 w 119"/>
                <a:gd name="T29" fmla="*/ 48 h 119"/>
                <a:gd name="T30" fmla="*/ 8 w 119"/>
                <a:gd name="T31" fmla="*/ 51 h 119"/>
                <a:gd name="T32" fmla="*/ 9 w 119"/>
                <a:gd name="T33" fmla="*/ 69 h 119"/>
                <a:gd name="T34" fmla="*/ 0 w 119"/>
                <a:gd name="T35" fmla="*/ 73 h 119"/>
                <a:gd name="T36" fmla="*/ 9 w 119"/>
                <a:gd name="T37" fmla="*/ 94 h 119"/>
                <a:gd name="T38" fmla="*/ 17 w 119"/>
                <a:gd name="T39" fmla="*/ 90 h 119"/>
                <a:gd name="T40" fmla="*/ 30 w 119"/>
                <a:gd name="T41" fmla="*/ 103 h 119"/>
                <a:gd name="T42" fmla="*/ 27 w 119"/>
                <a:gd name="T43" fmla="*/ 111 h 119"/>
                <a:gd name="T44" fmla="*/ 48 w 119"/>
                <a:gd name="T45" fmla="*/ 119 h 119"/>
                <a:gd name="T46" fmla="*/ 51 w 119"/>
                <a:gd name="T47" fmla="*/ 111 h 119"/>
                <a:gd name="T48" fmla="*/ 69 w 119"/>
                <a:gd name="T49" fmla="*/ 111 h 119"/>
                <a:gd name="T50" fmla="*/ 73 w 119"/>
                <a:gd name="T51" fmla="*/ 119 h 119"/>
                <a:gd name="T52" fmla="*/ 94 w 119"/>
                <a:gd name="T53" fmla="*/ 110 h 119"/>
                <a:gd name="T54" fmla="*/ 90 w 119"/>
                <a:gd name="T55" fmla="*/ 102 h 119"/>
                <a:gd name="T56" fmla="*/ 103 w 119"/>
                <a:gd name="T57" fmla="*/ 89 h 119"/>
                <a:gd name="T58" fmla="*/ 111 w 119"/>
                <a:gd name="T59" fmla="*/ 92 h 119"/>
                <a:gd name="T60" fmla="*/ 119 w 119"/>
                <a:gd name="T61" fmla="*/ 72 h 119"/>
                <a:gd name="T62" fmla="*/ 111 w 119"/>
                <a:gd name="T63" fmla="*/ 68 h 119"/>
                <a:gd name="T64" fmla="*/ 111 w 119"/>
                <a:gd name="T65" fmla="*/ 50 h 119"/>
                <a:gd name="T66" fmla="*/ 73 w 119"/>
                <a:gd name="T67" fmla="*/ 92 h 119"/>
                <a:gd name="T68" fmla="*/ 60 w 119"/>
                <a:gd name="T69" fmla="*/ 95 h 119"/>
                <a:gd name="T70" fmla="*/ 28 w 119"/>
                <a:gd name="T71" fmla="*/ 73 h 119"/>
                <a:gd name="T72" fmla="*/ 46 w 119"/>
                <a:gd name="T73" fmla="*/ 28 h 119"/>
                <a:gd name="T74" fmla="*/ 60 w 119"/>
                <a:gd name="T75" fmla="*/ 25 h 119"/>
                <a:gd name="T76" fmla="*/ 92 w 119"/>
                <a:gd name="T77" fmla="*/ 46 h 119"/>
                <a:gd name="T78" fmla="*/ 73 w 119"/>
                <a:gd name="T79" fmla="*/ 9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9" h="119">
                  <a:moveTo>
                    <a:pt x="111" y="50"/>
                  </a:moveTo>
                  <a:cubicBezTo>
                    <a:pt x="119" y="47"/>
                    <a:pt x="119" y="47"/>
                    <a:pt x="119" y="47"/>
                  </a:cubicBezTo>
                  <a:cubicBezTo>
                    <a:pt x="110" y="26"/>
                    <a:pt x="110" y="26"/>
                    <a:pt x="110" y="26"/>
                  </a:cubicBezTo>
                  <a:cubicBezTo>
                    <a:pt x="102" y="30"/>
                    <a:pt x="102" y="30"/>
                    <a:pt x="102" y="30"/>
                  </a:cubicBezTo>
                  <a:cubicBezTo>
                    <a:pt x="99" y="25"/>
                    <a:pt x="94" y="20"/>
                    <a:pt x="89" y="17"/>
                  </a:cubicBezTo>
                  <a:cubicBezTo>
                    <a:pt x="92" y="8"/>
                    <a:pt x="92" y="8"/>
                    <a:pt x="92" y="8"/>
                  </a:cubicBezTo>
                  <a:cubicBezTo>
                    <a:pt x="72" y="0"/>
                    <a:pt x="72" y="0"/>
                    <a:pt x="72" y="0"/>
                  </a:cubicBezTo>
                  <a:cubicBezTo>
                    <a:pt x="68" y="8"/>
                    <a:pt x="68" y="8"/>
                    <a:pt x="68" y="8"/>
                  </a:cubicBezTo>
                  <a:cubicBezTo>
                    <a:pt x="62" y="7"/>
                    <a:pt x="56" y="8"/>
                    <a:pt x="50" y="9"/>
                  </a:cubicBezTo>
                  <a:cubicBezTo>
                    <a:pt x="47" y="0"/>
                    <a:pt x="47" y="0"/>
                    <a:pt x="47" y="0"/>
                  </a:cubicBezTo>
                  <a:cubicBezTo>
                    <a:pt x="26" y="9"/>
                    <a:pt x="26" y="9"/>
                    <a:pt x="26" y="9"/>
                  </a:cubicBezTo>
                  <a:cubicBezTo>
                    <a:pt x="30" y="17"/>
                    <a:pt x="30" y="17"/>
                    <a:pt x="30" y="17"/>
                  </a:cubicBezTo>
                  <a:cubicBezTo>
                    <a:pt x="25" y="21"/>
                    <a:pt x="20" y="25"/>
                    <a:pt x="17" y="30"/>
                  </a:cubicBezTo>
                  <a:cubicBezTo>
                    <a:pt x="8" y="27"/>
                    <a:pt x="8" y="27"/>
                    <a:pt x="8" y="27"/>
                  </a:cubicBezTo>
                  <a:cubicBezTo>
                    <a:pt x="0" y="48"/>
                    <a:pt x="0" y="48"/>
                    <a:pt x="0" y="48"/>
                  </a:cubicBezTo>
                  <a:cubicBezTo>
                    <a:pt x="8" y="51"/>
                    <a:pt x="8" y="51"/>
                    <a:pt x="8" y="51"/>
                  </a:cubicBezTo>
                  <a:cubicBezTo>
                    <a:pt x="7" y="57"/>
                    <a:pt x="8" y="63"/>
                    <a:pt x="9" y="69"/>
                  </a:cubicBezTo>
                  <a:cubicBezTo>
                    <a:pt x="0" y="73"/>
                    <a:pt x="0" y="73"/>
                    <a:pt x="0" y="73"/>
                  </a:cubicBezTo>
                  <a:cubicBezTo>
                    <a:pt x="9" y="94"/>
                    <a:pt x="9" y="94"/>
                    <a:pt x="9" y="94"/>
                  </a:cubicBezTo>
                  <a:cubicBezTo>
                    <a:pt x="17" y="90"/>
                    <a:pt x="17" y="90"/>
                    <a:pt x="17" y="90"/>
                  </a:cubicBezTo>
                  <a:cubicBezTo>
                    <a:pt x="21" y="95"/>
                    <a:pt x="25" y="99"/>
                    <a:pt x="30" y="103"/>
                  </a:cubicBezTo>
                  <a:cubicBezTo>
                    <a:pt x="27" y="111"/>
                    <a:pt x="27" y="111"/>
                    <a:pt x="27" y="111"/>
                  </a:cubicBezTo>
                  <a:cubicBezTo>
                    <a:pt x="48" y="119"/>
                    <a:pt x="48" y="119"/>
                    <a:pt x="48" y="119"/>
                  </a:cubicBezTo>
                  <a:cubicBezTo>
                    <a:pt x="51" y="111"/>
                    <a:pt x="51" y="111"/>
                    <a:pt x="51" y="111"/>
                  </a:cubicBezTo>
                  <a:cubicBezTo>
                    <a:pt x="57" y="112"/>
                    <a:pt x="63" y="112"/>
                    <a:pt x="69" y="111"/>
                  </a:cubicBezTo>
                  <a:cubicBezTo>
                    <a:pt x="73" y="119"/>
                    <a:pt x="73" y="119"/>
                    <a:pt x="73" y="119"/>
                  </a:cubicBezTo>
                  <a:cubicBezTo>
                    <a:pt x="94" y="110"/>
                    <a:pt x="94" y="110"/>
                    <a:pt x="94" y="110"/>
                  </a:cubicBezTo>
                  <a:cubicBezTo>
                    <a:pt x="90" y="102"/>
                    <a:pt x="90" y="102"/>
                    <a:pt x="90" y="102"/>
                  </a:cubicBezTo>
                  <a:cubicBezTo>
                    <a:pt x="95" y="99"/>
                    <a:pt x="99" y="94"/>
                    <a:pt x="103" y="89"/>
                  </a:cubicBezTo>
                  <a:cubicBezTo>
                    <a:pt x="111" y="92"/>
                    <a:pt x="111" y="92"/>
                    <a:pt x="111" y="92"/>
                  </a:cubicBezTo>
                  <a:cubicBezTo>
                    <a:pt x="119" y="72"/>
                    <a:pt x="119" y="72"/>
                    <a:pt x="119" y="72"/>
                  </a:cubicBezTo>
                  <a:cubicBezTo>
                    <a:pt x="111" y="68"/>
                    <a:pt x="111" y="68"/>
                    <a:pt x="111" y="68"/>
                  </a:cubicBezTo>
                  <a:cubicBezTo>
                    <a:pt x="112" y="62"/>
                    <a:pt x="112" y="56"/>
                    <a:pt x="111" y="50"/>
                  </a:cubicBezTo>
                  <a:close/>
                  <a:moveTo>
                    <a:pt x="73" y="92"/>
                  </a:moveTo>
                  <a:cubicBezTo>
                    <a:pt x="69" y="94"/>
                    <a:pt x="64" y="95"/>
                    <a:pt x="60" y="95"/>
                  </a:cubicBezTo>
                  <a:cubicBezTo>
                    <a:pt x="46" y="95"/>
                    <a:pt x="33" y="86"/>
                    <a:pt x="28" y="73"/>
                  </a:cubicBezTo>
                  <a:cubicBezTo>
                    <a:pt x="20" y="56"/>
                    <a:pt x="28" y="35"/>
                    <a:pt x="46" y="28"/>
                  </a:cubicBezTo>
                  <a:cubicBezTo>
                    <a:pt x="50" y="26"/>
                    <a:pt x="55" y="25"/>
                    <a:pt x="60" y="25"/>
                  </a:cubicBezTo>
                  <a:cubicBezTo>
                    <a:pt x="74" y="25"/>
                    <a:pt x="86" y="33"/>
                    <a:pt x="92" y="46"/>
                  </a:cubicBezTo>
                  <a:cubicBezTo>
                    <a:pt x="99" y="64"/>
                    <a:pt x="91" y="84"/>
                    <a:pt x="73"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933"/>
            </a:p>
          </p:txBody>
        </p:sp>
      </p:grpSp>
      <p:sp>
        <p:nvSpPr>
          <p:cNvPr id="25" name="Freeform 20"/>
          <p:cNvSpPr>
            <a:spLocks noEditPoints="1"/>
          </p:cNvSpPr>
          <p:nvPr/>
        </p:nvSpPr>
        <p:spPr bwMode="auto">
          <a:xfrm>
            <a:off x="5328000" y="1686170"/>
            <a:ext cx="1536000" cy="1536000"/>
          </a:xfrm>
          <a:custGeom>
            <a:avLst/>
            <a:gdLst>
              <a:gd name="T0" fmla="*/ 287 w 512"/>
              <a:gd name="T1" fmla="*/ 335 h 480"/>
              <a:gd name="T2" fmla="*/ 318 w 512"/>
              <a:gd name="T3" fmla="*/ 366 h 480"/>
              <a:gd name="T4" fmla="*/ 355 w 512"/>
              <a:gd name="T5" fmla="*/ 366 h 480"/>
              <a:gd name="T6" fmla="*/ 355 w 512"/>
              <a:gd name="T7" fmla="*/ 329 h 480"/>
              <a:gd name="T8" fmla="*/ 324 w 512"/>
              <a:gd name="T9" fmla="*/ 298 h 480"/>
              <a:gd name="T10" fmla="*/ 355 w 512"/>
              <a:gd name="T11" fmla="*/ 267 h 480"/>
              <a:gd name="T12" fmla="*/ 233 w 512"/>
              <a:gd name="T13" fmla="*/ 215 h 480"/>
              <a:gd name="T14" fmla="*/ 225 w 512"/>
              <a:gd name="T15" fmla="*/ 214 h 480"/>
              <a:gd name="T16" fmla="*/ 203 w 512"/>
              <a:gd name="T17" fmla="*/ 236 h 480"/>
              <a:gd name="T18" fmla="*/ 204 w 512"/>
              <a:gd name="T19" fmla="*/ 244 h 480"/>
              <a:gd name="T20" fmla="*/ 256 w 512"/>
              <a:gd name="T21" fmla="*/ 366 h 480"/>
              <a:gd name="T22" fmla="*/ 287 w 512"/>
              <a:gd name="T23" fmla="*/ 335 h 480"/>
              <a:gd name="T24" fmla="*/ 0 w 512"/>
              <a:gd name="T25" fmla="*/ 438 h 480"/>
              <a:gd name="T26" fmla="*/ 43 w 512"/>
              <a:gd name="T27" fmla="*/ 480 h 480"/>
              <a:gd name="T28" fmla="*/ 469 w 512"/>
              <a:gd name="T29" fmla="*/ 480 h 480"/>
              <a:gd name="T30" fmla="*/ 512 w 512"/>
              <a:gd name="T31" fmla="*/ 438 h 480"/>
              <a:gd name="T32" fmla="*/ 512 w 512"/>
              <a:gd name="T33" fmla="*/ 43 h 480"/>
              <a:gd name="T34" fmla="*/ 469 w 512"/>
              <a:gd name="T35" fmla="*/ 0 h 480"/>
              <a:gd name="T36" fmla="*/ 43 w 512"/>
              <a:gd name="T37" fmla="*/ 0 h 480"/>
              <a:gd name="T38" fmla="*/ 0 w 512"/>
              <a:gd name="T39" fmla="*/ 43 h 480"/>
              <a:gd name="T40" fmla="*/ 0 w 512"/>
              <a:gd name="T41" fmla="*/ 438 h 480"/>
              <a:gd name="T42" fmla="*/ 77 w 512"/>
              <a:gd name="T43" fmla="*/ 150 h 480"/>
              <a:gd name="T44" fmla="*/ 435 w 512"/>
              <a:gd name="T45" fmla="*/ 150 h 480"/>
              <a:gd name="T46" fmla="*/ 459 w 512"/>
              <a:gd name="T47" fmla="*/ 173 h 480"/>
              <a:gd name="T48" fmla="*/ 459 w 512"/>
              <a:gd name="T49" fmla="*/ 404 h 480"/>
              <a:gd name="T50" fmla="*/ 435 w 512"/>
              <a:gd name="T51" fmla="*/ 427 h 480"/>
              <a:gd name="T52" fmla="*/ 77 w 512"/>
              <a:gd name="T53" fmla="*/ 427 h 480"/>
              <a:gd name="T54" fmla="*/ 53 w 512"/>
              <a:gd name="T55" fmla="*/ 404 h 480"/>
              <a:gd name="T56" fmla="*/ 53 w 512"/>
              <a:gd name="T57" fmla="*/ 173 h 480"/>
              <a:gd name="T58" fmla="*/ 77 w 512"/>
              <a:gd name="T59" fmla="*/ 150 h 480"/>
              <a:gd name="T60" fmla="*/ 53 w 512"/>
              <a:gd name="T61" fmla="*/ 80 h 480"/>
              <a:gd name="T62" fmla="*/ 80 w 512"/>
              <a:gd name="T63" fmla="*/ 54 h 480"/>
              <a:gd name="T64" fmla="*/ 107 w 512"/>
              <a:gd name="T65" fmla="*/ 80 h 480"/>
              <a:gd name="T66" fmla="*/ 80 w 512"/>
              <a:gd name="T67" fmla="*/ 107 h 480"/>
              <a:gd name="T68" fmla="*/ 53 w 512"/>
              <a:gd name="T69" fmla="*/ 80 h 480"/>
              <a:gd name="T70" fmla="*/ 149 w 512"/>
              <a:gd name="T71" fmla="*/ 80 h 480"/>
              <a:gd name="T72" fmla="*/ 176 w 512"/>
              <a:gd name="T73" fmla="*/ 54 h 480"/>
              <a:gd name="T74" fmla="*/ 203 w 512"/>
              <a:gd name="T75" fmla="*/ 80 h 480"/>
              <a:gd name="T76" fmla="*/ 176 w 512"/>
              <a:gd name="T77" fmla="*/ 107 h 480"/>
              <a:gd name="T78" fmla="*/ 149 w 512"/>
              <a:gd name="T79" fmla="*/ 80 h 480"/>
              <a:gd name="T80" fmla="*/ 245 w 512"/>
              <a:gd name="T81" fmla="*/ 80 h 480"/>
              <a:gd name="T82" fmla="*/ 272 w 512"/>
              <a:gd name="T83" fmla="*/ 54 h 480"/>
              <a:gd name="T84" fmla="*/ 299 w 512"/>
              <a:gd name="T85" fmla="*/ 80 h 480"/>
              <a:gd name="T86" fmla="*/ 272 w 512"/>
              <a:gd name="T87" fmla="*/ 107 h 480"/>
              <a:gd name="T88" fmla="*/ 245 w 512"/>
              <a:gd name="T89" fmla="*/ 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2" h="480">
                <a:moveTo>
                  <a:pt x="287" y="335"/>
                </a:moveTo>
                <a:cubicBezTo>
                  <a:pt x="318" y="366"/>
                  <a:pt x="318" y="366"/>
                  <a:pt x="318" y="366"/>
                </a:cubicBezTo>
                <a:cubicBezTo>
                  <a:pt x="328" y="376"/>
                  <a:pt x="345" y="376"/>
                  <a:pt x="355" y="366"/>
                </a:cubicBezTo>
                <a:cubicBezTo>
                  <a:pt x="365" y="356"/>
                  <a:pt x="365" y="339"/>
                  <a:pt x="355" y="329"/>
                </a:cubicBezTo>
                <a:cubicBezTo>
                  <a:pt x="324" y="298"/>
                  <a:pt x="324" y="298"/>
                  <a:pt x="324" y="298"/>
                </a:cubicBezTo>
                <a:cubicBezTo>
                  <a:pt x="355" y="267"/>
                  <a:pt x="355" y="267"/>
                  <a:pt x="355" y="267"/>
                </a:cubicBezTo>
                <a:cubicBezTo>
                  <a:pt x="355" y="267"/>
                  <a:pt x="238" y="217"/>
                  <a:pt x="233" y="215"/>
                </a:cubicBezTo>
                <a:cubicBezTo>
                  <a:pt x="231" y="214"/>
                  <a:pt x="228" y="214"/>
                  <a:pt x="225" y="214"/>
                </a:cubicBezTo>
                <a:cubicBezTo>
                  <a:pt x="213" y="214"/>
                  <a:pt x="203" y="224"/>
                  <a:pt x="203" y="236"/>
                </a:cubicBezTo>
                <a:cubicBezTo>
                  <a:pt x="203" y="239"/>
                  <a:pt x="203" y="241"/>
                  <a:pt x="204" y="244"/>
                </a:cubicBezTo>
                <a:cubicBezTo>
                  <a:pt x="206" y="248"/>
                  <a:pt x="256" y="366"/>
                  <a:pt x="256" y="366"/>
                </a:cubicBezTo>
                <a:cubicBezTo>
                  <a:pt x="287" y="335"/>
                  <a:pt x="287" y="335"/>
                  <a:pt x="287" y="335"/>
                </a:cubicBezTo>
                <a:close/>
                <a:moveTo>
                  <a:pt x="0" y="438"/>
                </a:moveTo>
                <a:cubicBezTo>
                  <a:pt x="0" y="461"/>
                  <a:pt x="19" y="480"/>
                  <a:pt x="43" y="480"/>
                </a:cubicBezTo>
                <a:cubicBezTo>
                  <a:pt x="469" y="480"/>
                  <a:pt x="469" y="480"/>
                  <a:pt x="469" y="480"/>
                </a:cubicBezTo>
                <a:cubicBezTo>
                  <a:pt x="493" y="480"/>
                  <a:pt x="512" y="461"/>
                  <a:pt x="512" y="438"/>
                </a:cubicBezTo>
                <a:cubicBezTo>
                  <a:pt x="512" y="43"/>
                  <a:pt x="512" y="43"/>
                  <a:pt x="512" y="43"/>
                </a:cubicBezTo>
                <a:cubicBezTo>
                  <a:pt x="512" y="19"/>
                  <a:pt x="493" y="0"/>
                  <a:pt x="469" y="0"/>
                </a:cubicBezTo>
                <a:cubicBezTo>
                  <a:pt x="43" y="0"/>
                  <a:pt x="43" y="0"/>
                  <a:pt x="43" y="0"/>
                </a:cubicBezTo>
                <a:cubicBezTo>
                  <a:pt x="19" y="0"/>
                  <a:pt x="0" y="19"/>
                  <a:pt x="0" y="43"/>
                </a:cubicBezTo>
                <a:cubicBezTo>
                  <a:pt x="0" y="438"/>
                  <a:pt x="0" y="438"/>
                  <a:pt x="0" y="438"/>
                </a:cubicBezTo>
                <a:close/>
                <a:moveTo>
                  <a:pt x="77" y="150"/>
                </a:moveTo>
                <a:cubicBezTo>
                  <a:pt x="435" y="150"/>
                  <a:pt x="435" y="150"/>
                  <a:pt x="435" y="150"/>
                </a:cubicBezTo>
                <a:cubicBezTo>
                  <a:pt x="448" y="150"/>
                  <a:pt x="459" y="160"/>
                  <a:pt x="459" y="173"/>
                </a:cubicBezTo>
                <a:cubicBezTo>
                  <a:pt x="459" y="404"/>
                  <a:pt x="459" y="404"/>
                  <a:pt x="459" y="404"/>
                </a:cubicBezTo>
                <a:cubicBezTo>
                  <a:pt x="459" y="417"/>
                  <a:pt x="448" y="427"/>
                  <a:pt x="435" y="427"/>
                </a:cubicBezTo>
                <a:cubicBezTo>
                  <a:pt x="77" y="427"/>
                  <a:pt x="77" y="427"/>
                  <a:pt x="77" y="427"/>
                </a:cubicBezTo>
                <a:cubicBezTo>
                  <a:pt x="64" y="427"/>
                  <a:pt x="53" y="417"/>
                  <a:pt x="53" y="404"/>
                </a:cubicBezTo>
                <a:cubicBezTo>
                  <a:pt x="53" y="173"/>
                  <a:pt x="53" y="173"/>
                  <a:pt x="53" y="173"/>
                </a:cubicBezTo>
                <a:cubicBezTo>
                  <a:pt x="53" y="160"/>
                  <a:pt x="64" y="150"/>
                  <a:pt x="77" y="150"/>
                </a:cubicBezTo>
                <a:close/>
                <a:moveTo>
                  <a:pt x="53" y="80"/>
                </a:moveTo>
                <a:cubicBezTo>
                  <a:pt x="53" y="66"/>
                  <a:pt x="65" y="54"/>
                  <a:pt x="80" y="54"/>
                </a:cubicBezTo>
                <a:cubicBezTo>
                  <a:pt x="95" y="54"/>
                  <a:pt x="107" y="66"/>
                  <a:pt x="107" y="80"/>
                </a:cubicBezTo>
                <a:cubicBezTo>
                  <a:pt x="107" y="95"/>
                  <a:pt x="95" y="107"/>
                  <a:pt x="80" y="107"/>
                </a:cubicBezTo>
                <a:cubicBezTo>
                  <a:pt x="65" y="107"/>
                  <a:pt x="53" y="95"/>
                  <a:pt x="53" y="80"/>
                </a:cubicBezTo>
                <a:close/>
                <a:moveTo>
                  <a:pt x="149" y="80"/>
                </a:moveTo>
                <a:cubicBezTo>
                  <a:pt x="149" y="66"/>
                  <a:pt x="161" y="54"/>
                  <a:pt x="176" y="54"/>
                </a:cubicBezTo>
                <a:cubicBezTo>
                  <a:pt x="191" y="54"/>
                  <a:pt x="203" y="66"/>
                  <a:pt x="203" y="80"/>
                </a:cubicBezTo>
                <a:cubicBezTo>
                  <a:pt x="203" y="95"/>
                  <a:pt x="191" y="107"/>
                  <a:pt x="176" y="107"/>
                </a:cubicBezTo>
                <a:cubicBezTo>
                  <a:pt x="161" y="107"/>
                  <a:pt x="149" y="95"/>
                  <a:pt x="149" y="80"/>
                </a:cubicBezTo>
                <a:close/>
                <a:moveTo>
                  <a:pt x="245" y="80"/>
                </a:moveTo>
                <a:cubicBezTo>
                  <a:pt x="245" y="66"/>
                  <a:pt x="257" y="54"/>
                  <a:pt x="272" y="54"/>
                </a:cubicBezTo>
                <a:cubicBezTo>
                  <a:pt x="287" y="54"/>
                  <a:pt x="299" y="66"/>
                  <a:pt x="299" y="80"/>
                </a:cubicBezTo>
                <a:cubicBezTo>
                  <a:pt x="299" y="95"/>
                  <a:pt x="287" y="107"/>
                  <a:pt x="272" y="107"/>
                </a:cubicBezTo>
                <a:cubicBezTo>
                  <a:pt x="257" y="107"/>
                  <a:pt x="245" y="95"/>
                  <a:pt x="245" y="80"/>
                </a:cubicBezTo>
                <a:close/>
              </a:path>
            </a:pathLst>
          </a:custGeom>
          <a:solidFill>
            <a:srgbClr val="1890FF"/>
          </a:solidFill>
          <a:ln>
            <a:noFill/>
          </a:ln>
        </p:spPr>
        <p:txBody>
          <a:bodyPr vert="horz" wrap="square" lIns="91440" tIns="45720" rIns="91440" bIns="45720" numCol="1" anchor="t" anchorCtr="0" compatLnSpc="1"/>
          <a:lstStyle/>
          <a:p>
            <a:endParaRPr lang="zh-CN" altLang="en-US">
              <a:solidFill>
                <a:srgbClr val="2E2E2E"/>
              </a:solidFill>
            </a:endParaRPr>
          </a:p>
        </p:txBody>
      </p:sp>
    </p:spTree>
    <p:extLst>
      <p:ext uri="{BB962C8B-B14F-4D97-AF65-F5344CB8AC3E}">
        <p14:creationId xmlns:p14="http://schemas.microsoft.com/office/powerpoint/2010/main" val="29857254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流程图: 对照 27"/>
          <p:cNvSpPr/>
          <p:nvPr/>
        </p:nvSpPr>
        <p:spPr>
          <a:xfrm>
            <a:off x="648547" y="308584"/>
            <a:ext cx="406782" cy="480064"/>
          </a:xfrm>
          <a:prstGeom prst="flowChartCollat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933" b="1">
              <a:ln w="22225">
                <a:solidFill>
                  <a:schemeClr val="accent2"/>
                </a:solidFill>
                <a:prstDash val="solid"/>
              </a:ln>
              <a:solidFill>
                <a:schemeClr val="accent2">
                  <a:lumMod val="40000"/>
                  <a:lumOff val="60000"/>
                </a:schemeClr>
              </a:solidFill>
            </a:endParaRPr>
          </a:p>
        </p:txBody>
      </p:sp>
      <p:grpSp>
        <p:nvGrpSpPr>
          <p:cNvPr id="11" name="组合 10"/>
          <p:cNvGrpSpPr/>
          <p:nvPr/>
        </p:nvGrpSpPr>
        <p:grpSpPr>
          <a:xfrm>
            <a:off x="828950" y="2228554"/>
            <a:ext cx="10547755" cy="1311483"/>
            <a:chOff x="531700" y="1402810"/>
            <a:chExt cx="7910816" cy="983612"/>
          </a:xfrm>
        </p:grpSpPr>
        <p:grpSp>
          <p:nvGrpSpPr>
            <p:cNvPr id="15" name="Group 17"/>
            <p:cNvGrpSpPr/>
            <p:nvPr/>
          </p:nvGrpSpPr>
          <p:grpSpPr>
            <a:xfrm>
              <a:off x="531700" y="1421487"/>
              <a:ext cx="1080000" cy="964491"/>
              <a:chOff x="325252" y="1763524"/>
              <a:chExt cx="1542443" cy="1377444"/>
            </a:xfrm>
          </p:grpSpPr>
          <p:sp>
            <p:nvSpPr>
              <p:cNvPr id="60" name="矩形 59"/>
              <p:cNvSpPr/>
              <p:nvPr/>
            </p:nvSpPr>
            <p:spPr>
              <a:xfrm>
                <a:off x="325253" y="2420968"/>
                <a:ext cx="1260000" cy="720000"/>
              </a:xfrm>
              <a:prstGeom prst="rect">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868">
                  <a:latin typeface="微软雅黑" panose="020B0503020204020204" pitchFamily="34" charset="-122"/>
                  <a:ea typeface="微软雅黑" panose="020B0503020204020204" pitchFamily="34" charset="-122"/>
                </a:endParaRPr>
              </a:p>
            </p:txBody>
          </p:sp>
          <p:grpSp>
            <p:nvGrpSpPr>
              <p:cNvPr id="61" name="组合 60"/>
              <p:cNvGrpSpPr/>
              <p:nvPr/>
            </p:nvGrpSpPr>
            <p:grpSpPr>
              <a:xfrm>
                <a:off x="343092" y="2457735"/>
                <a:ext cx="1194169" cy="581531"/>
                <a:chOff x="1022035" y="3378809"/>
                <a:chExt cx="1194169" cy="581531"/>
              </a:xfrm>
            </p:grpSpPr>
            <p:pic>
              <p:nvPicPr>
                <p:cNvPr id="64" name="Graphic 4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76204" y="3420340"/>
                  <a:ext cx="540000" cy="540000"/>
                </a:xfrm>
                <a:prstGeom prst="rect">
                  <a:avLst/>
                </a:prstGeom>
              </p:spPr>
            </p:pic>
            <p:sp>
              <p:nvSpPr>
                <p:cNvPr id="65" name="文本框 43"/>
                <p:cNvSpPr txBox="1"/>
                <p:nvPr/>
              </p:nvSpPr>
              <p:spPr>
                <a:xfrm>
                  <a:off x="1022035" y="3378809"/>
                  <a:ext cx="798279" cy="538315"/>
                </a:xfrm>
                <a:prstGeom prst="rect">
                  <a:avLst/>
                </a:prstGeom>
                <a:noFill/>
              </p:spPr>
              <p:txBody>
                <a:bodyPr vert="horz" wrap="square" rtlCol="0">
                  <a:spAutoFit/>
                </a:bodyPr>
                <a:lstStyle/>
                <a:p>
                  <a:pPr lvl="0" algn="ctr">
                    <a:buClrTx/>
                    <a:buSzTx/>
                    <a:buFontTx/>
                  </a:pPr>
                  <a:r>
                    <a:rPr lang="zh-CN" altLang="en-US" sz="1333" b="1" dirty="0">
                      <a:solidFill>
                        <a:schemeClr val="bg1"/>
                      </a:solidFill>
                      <a:latin typeface="微软雅黑" panose="020B0503020204020204" pitchFamily="34" charset="-122"/>
                      <a:ea typeface="微软雅黑" panose="020B0503020204020204" pitchFamily="34" charset="-122"/>
                      <a:sym typeface="+mn-ea"/>
                    </a:rPr>
                    <a:t>基本信息</a:t>
                  </a:r>
                </a:p>
              </p:txBody>
            </p:sp>
          </p:grpSp>
          <p:sp>
            <p:nvSpPr>
              <p:cNvPr id="62" name="文本框 57"/>
              <p:cNvSpPr txBox="1"/>
              <p:nvPr/>
            </p:nvSpPr>
            <p:spPr>
              <a:xfrm>
                <a:off x="325252" y="1763524"/>
                <a:ext cx="1542443" cy="318608"/>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333" b="1" dirty="0">
                    <a:solidFill>
                      <a:srgbClr val="00B0F0"/>
                    </a:solidFill>
                    <a:latin typeface="微软雅黑" panose="020B0503020204020204" pitchFamily="34" charset="-122"/>
                    <a:ea typeface="微软雅黑" panose="020B0503020204020204" pitchFamily="34" charset="-122"/>
                  </a:rPr>
                  <a:t>居民基本信息</a:t>
                </a:r>
              </a:p>
            </p:txBody>
          </p:sp>
          <p:sp>
            <p:nvSpPr>
              <p:cNvPr id="63" name="箭头: V 形 62"/>
              <p:cNvSpPr/>
              <p:nvPr/>
            </p:nvSpPr>
            <p:spPr>
              <a:xfrm rot="5400000">
                <a:off x="847241" y="2060868"/>
                <a:ext cx="216024" cy="36000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868">
                  <a:solidFill>
                    <a:schemeClr val="tx1"/>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2281842" y="1429490"/>
              <a:ext cx="1080001" cy="956486"/>
              <a:chOff x="2381551" y="1774815"/>
              <a:chExt cx="1542445" cy="1366153"/>
            </a:xfrm>
          </p:grpSpPr>
          <p:sp>
            <p:nvSpPr>
              <p:cNvPr id="54" name="矩形 53"/>
              <p:cNvSpPr/>
              <p:nvPr/>
            </p:nvSpPr>
            <p:spPr>
              <a:xfrm>
                <a:off x="2381552" y="2420968"/>
                <a:ext cx="1260000" cy="720000"/>
              </a:xfrm>
              <a:prstGeom prst="rect">
                <a:avLst/>
              </a:prstGeom>
              <a:solidFill>
                <a:srgbClr val="00AB9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33">
                  <a:latin typeface="微软雅黑" panose="020B0503020204020204" pitchFamily="34" charset="-122"/>
                  <a:ea typeface="微软雅黑" panose="020B0503020204020204" pitchFamily="34" charset="-122"/>
                </a:endParaRPr>
              </a:p>
            </p:txBody>
          </p:sp>
          <p:grpSp>
            <p:nvGrpSpPr>
              <p:cNvPr id="55" name="组合 54"/>
              <p:cNvGrpSpPr/>
              <p:nvPr/>
            </p:nvGrpSpPr>
            <p:grpSpPr>
              <a:xfrm>
                <a:off x="2381551" y="2453445"/>
                <a:ext cx="1194169" cy="581530"/>
                <a:chOff x="1022035" y="3378810"/>
                <a:chExt cx="1194169" cy="581530"/>
              </a:xfrm>
            </p:grpSpPr>
            <p:pic>
              <p:nvPicPr>
                <p:cNvPr id="58" name="图形 57"/>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76204" y="3420340"/>
                  <a:ext cx="540000" cy="540000"/>
                </a:xfrm>
                <a:prstGeom prst="rect">
                  <a:avLst/>
                </a:prstGeom>
              </p:spPr>
            </p:pic>
            <p:sp>
              <p:nvSpPr>
                <p:cNvPr id="59" name="文本框 58"/>
                <p:cNvSpPr txBox="1"/>
                <p:nvPr/>
              </p:nvSpPr>
              <p:spPr>
                <a:xfrm>
                  <a:off x="1022035" y="3378810"/>
                  <a:ext cx="798278" cy="538370"/>
                </a:xfrm>
                <a:prstGeom prst="rect">
                  <a:avLst/>
                </a:prstGeom>
                <a:noFill/>
              </p:spPr>
              <p:txBody>
                <a:bodyPr vert="horz" wrap="square" rtlCol="0">
                  <a:spAutoFit/>
                </a:bodyPr>
                <a:lstStyle/>
                <a:p>
                  <a:pPr lvl="0" algn="ctr">
                    <a:buClrTx/>
                    <a:buSzTx/>
                    <a:buFontTx/>
                  </a:pPr>
                  <a:r>
                    <a:rPr lang="zh-CN" altLang="en-US" sz="1333" b="1" dirty="0">
                      <a:solidFill>
                        <a:schemeClr val="bg1"/>
                      </a:solidFill>
                      <a:latin typeface="微软雅黑" panose="020B0503020204020204" pitchFamily="34" charset="-122"/>
                      <a:ea typeface="微软雅黑" panose="020B0503020204020204" pitchFamily="34" charset="-122"/>
                      <a:sym typeface="+mn-ea"/>
                    </a:rPr>
                    <a:t>详细信息</a:t>
                  </a:r>
                </a:p>
              </p:txBody>
            </p:sp>
          </p:grpSp>
          <p:sp>
            <p:nvSpPr>
              <p:cNvPr id="56" name="文本框 55"/>
              <p:cNvSpPr txBox="1"/>
              <p:nvPr/>
            </p:nvSpPr>
            <p:spPr>
              <a:xfrm>
                <a:off x="2381552" y="1774815"/>
                <a:ext cx="1542444" cy="318641"/>
              </a:xfrm>
              <a:prstGeom prst="rect">
                <a:avLst/>
              </a:prstGeom>
              <a:noFill/>
            </p:spPr>
            <p:txBody>
              <a:bodyPr vert="horz" wrap="square" rtlCol="0">
                <a:spAutoFit/>
              </a:bodyPr>
              <a:lstStyle/>
              <a:p>
                <a:pPr algn="ctr"/>
                <a:r>
                  <a:rPr lang="zh-CN" altLang="en-US" sz="1333" b="1" dirty="0">
                    <a:solidFill>
                      <a:srgbClr val="00AB9D"/>
                    </a:solidFill>
                    <a:latin typeface="微软雅黑" panose="020B0503020204020204" pitchFamily="34" charset="-122"/>
                    <a:ea typeface="微软雅黑" panose="020B0503020204020204" pitchFamily="34" charset="-122"/>
                  </a:rPr>
                  <a:t>居民详细信息</a:t>
                </a:r>
              </a:p>
            </p:txBody>
          </p:sp>
          <p:sp>
            <p:nvSpPr>
              <p:cNvPr id="57" name="箭头: V 形 56"/>
              <p:cNvSpPr/>
              <p:nvPr/>
            </p:nvSpPr>
            <p:spPr>
              <a:xfrm rot="5400000">
                <a:off x="2903540" y="2072159"/>
                <a:ext cx="216024" cy="36000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33">
                  <a:solidFill>
                    <a:schemeClr val="tx1"/>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4031983" y="1421931"/>
              <a:ext cx="1083035" cy="964491"/>
              <a:chOff x="4433517" y="1763833"/>
              <a:chExt cx="1546642" cy="1377135"/>
            </a:xfrm>
          </p:grpSpPr>
          <p:sp>
            <p:nvSpPr>
              <p:cNvPr id="48" name="矩形 47"/>
              <p:cNvSpPr/>
              <p:nvPr/>
            </p:nvSpPr>
            <p:spPr>
              <a:xfrm>
                <a:off x="4437851" y="2420968"/>
                <a:ext cx="1260000" cy="720000"/>
              </a:xfrm>
              <a:prstGeom prst="rect">
                <a:avLst/>
              </a:prstGeom>
              <a:solidFill>
                <a:srgbClr val="89C64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33">
                  <a:latin typeface="微软雅黑" panose="020B0503020204020204" pitchFamily="34" charset="-122"/>
                  <a:ea typeface="微软雅黑" panose="020B0503020204020204" pitchFamily="34" charset="-122"/>
                </a:endParaRPr>
              </a:p>
            </p:txBody>
          </p:sp>
          <p:grpSp>
            <p:nvGrpSpPr>
              <p:cNvPr id="49" name="组合 48"/>
              <p:cNvGrpSpPr/>
              <p:nvPr/>
            </p:nvGrpSpPr>
            <p:grpSpPr>
              <a:xfrm>
                <a:off x="4433517" y="2458783"/>
                <a:ext cx="1194169" cy="581530"/>
                <a:chOff x="1022035" y="3378810"/>
                <a:chExt cx="1194169" cy="581530"/>
              </a:xfrm>
            </p:grpSpPr>
            <p:pic>
              <p:nvPicPr>
                <p:cNvPr id="52" name="图形 51"/>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76204" y="3420340"/>
                  <a:ext cx="540000" cy="540000"/>
                </a:xfrm>
                <a:prstGeom prst="rect">
                  <a:avLst/>
                </a:prstGeom>
              </p:spPr>
            </p:pic>
            <p:sp>
              <p:nvSpPr>
                <p:cNvPr id="53" name="文本框 52"/>
                <p:cNvSpPr txBox="1"/>
                <p:nvPr/>
              </p:nvSpPr>
              <p:spPr>
                <a:xfrm>
                  <a:off x="1022035" y="3378810"/>
                  <a:ext cx="798279" cy="538194"/>
                </a:xfrm>
                <a:prstGeom prst="rect">
                  <a:avLst/>
                </a:prstGeom>
                <a:noFill/>
              </p:spPr>
              <p:txBody>
                <a:bodyPr vert="horz" wrap="square" rtlCol="0">
                  <a:spAutoFit/>
                </a:bodyPr>
                <a:lstStyle/>
                <a:p>
                  <a:pPr algn="ctr"/>
                  <a:r>
                    <a:rPr lang="zh-CN" altLang="en-US" sz="1333" b="1" dirty="0">
                      <a:solidFill>
                        <a:schemeClr val="bg1"/>
                      </a:solidFill>
                      <a:latin typeface="微软雅黑" panose="020B0503020204020204" pitchFamily="34" charset="-122"/>
                      <a:ea typeface="微软雅黑" panose="020B0503020204020204" pitchFamily="34" charset="-122"/>
                    </a:rPr>
                    <a:t>关怀对象</a:t>
                  </a:r>
                </a:p>
              </p:txBody>
            </p:sp>
          </p:grpSp>
          <p:sp>
            <p:nvSpPr>
              <p:cNvPr id="50" name="文本框 49"/>
              <p:cNvSpPr txBox="1"/>
              <p:nvPr/>
            </p:nvSpPr>
            <p:spPr>
              <a:xfrm>
                <a:off x="4437852" y="1763833"/>
                <a:ext cx="1542307" cy="318537"/>
              </a:xfrm>
              <a:prstGeom prst="rect">
                <a:avLst/>
              </a:prstGeom>
              <a:noFill/>
            </p:spPr>
            <p:txBody>
              <a:bodyPr vert="horz" wrap="square" rtlCol="0">
                <a:spAutoFit/>
              </a:bodyPr>
              <a:lstStyle/>
              <a:p>
                <a:pPr algn="ctr"/>
                <a:r>
                  <a:rPr lang="zh-CN" altLang="en-US" sz="1333" b="1" dirty="0">
                    <a:solidFill>
                      <a:srgbClr val="89C640"/>
                    </a:solidFill>
                    <a:latin typeface="微软雅黑" panose="020B0503020204020204" pitchFamily="34" charset="-122"/>
                    <a:ea typeface="微软雅黑" panose="020B0503020204020204" pitchFamily="34" charset="-122"/>
                  </a:rPr>
                  <a:t>重点关怀对象</a:t>
                </a:r>
              </a:p>
            </p:txBody>
          </p:sp>
          <p:sp>
            <p:nvSpPr>
              <p:cNvPr id="51" name="箭头: V 形 50"/>
              <p:cNvSpPr/>
              <p:nvPr/>
            </p:nvSpPr>
            <p:spPr>
              <a:xfrm rot="5400000">
                <a:off x="4959839" y="2061177"/>
                <a:ext cx="216024" cy="36000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33">
                  <a:solidFill>
                    <a:schemeClr val="tx1"/>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5785236" y="1421931"/>
              <a:ext cx="1080000" cy="964490"/>
              <a:chOff x="6469425" y="1763786"/>
              <a:chExt cx="1542390" cy="1377182"/>
            </a:xfrm>
          </p:grpSpPr>
          <p:sp>
            <p:nvSpPr>
              <p:cNvPr id="42" name="矩形 41"/>
              <p:cNvSpPr/>
              <p:nvPr/>
            </p:nvSpPr>
            <p:spPr>
              <a:xfrm>
                <a:off x="6494150" y="2420968"/>
                <a:ext cx="1260000" cy="72000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33">
                  <a:latin typeface="微软雅黑" panose="020B0503020204020204" pitchFamily="34" charset="-122"/>
                  <a:ea typeface="微软雅黑" panose="020B0503020204020204" pitchFamily="34" charset="-122"/>
                </a:endParaRPr>
              </a:p>
            </p:txBody>
          </p:sp>
          <p:grpSp>
            <p:nvGrpSpPr>
              <p:cNvPr id="43" name="组合 42"/>
              <p:cNvGrpSpPr/>
              <p:nvPr/>
            </p:nvGrpSpPr>
            <p:grpSpPr>
              <a:xfrm>
                <a:off x="6494149" y="2441809"/>
                <a:ext cx="1194169" cy="581530"/>
                <a:chOff x="1022035" y="3378810"/>
                <a:chExt cx="1194169" cy="581530"/>
              </a:xfrm>
            </p:grpSpPr>
            <p:pic>
              <p:nvPicPr>
                <p:cNvPr id="46" name="图形 4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76204" y="3420340"/>
                  <a:ext cx="540000" cy="540000"/>
                </a:xfrm>
                <a:prstGeom prst="rect">
                  <a:avLst/>
                </a:prstGeom>
              </p:spPr>
            </p:pic>
            <p:sp>
              <p:nvSpPr>
                <p:cNvPr id="47" name="文本框 46"/>
                <p:cNvSpPr txBox="1"/>
                <p:nvPr/>
              </p:nvSpPr>
              <p:spPr>
                <a:xfrm>
                  <a:off x="1022035" y="3378810"/>
                  <a:ext cx="798279" cy="538213"/>
                </a:xfrm>
                <a:prstGeom prst="rect">
                  <a:avLst/>
                </a:prstGeom>
                <a:noFill/>
              </p:spPr>
              <p:txBody>
                <a:bodyPr vert="horz" wrap="square" rtlCol="0">
                  <a:spAutoFit/>
                </a:bodyPr>
                <a:lstStyle/>
                <a:p>
                  <a:pPr algn="ctr"/>
                  <a:r>
                    <a:rPr lang="zh-CN" altLang="en-US" sz="1333" b="1" dirty="0">
                      <a:solidFill>
                        <a:schemeClr val="bg1"/>
                      </a:solidFill>
                      <a:latin typeface="微软雅黑" panose="020B0503020204020204" pitchFamily="34" charset="-122"/>
                      <a:ea typeface="微软雅黑" panose="020B0503020204020204" pitchFamily="34" charset="-122"/>
                    </a:rPr>
                    <a:t>帮扶对象</a:t>
                  </a:r>
                </a:p>
              </p:txBody>
            </p:sp>
          </p:grpSp>
          <p:sp>
            <p:nvSpPr>
              <p:cNvPr id="44" name="文本框 43"/>
              <p:cNvSpPr txBox="1"/>
              <p:nvPr/>
            </p:nvSpPr>
            <p:spPr>
              <a:xfrm>
                <a:off x="6469425" y="1763786"/>
                <a:ext cx="1542390" cy="318548"/>
              </a:xfrm>
              <a:prstGeom prst="rect">
                <a:avLst/>
              </a:prstGeom>
              <a:noFill/>
            </p:spPr>
            <p:txBody>
              <a:bodyPr vert="horz" wrap="square" rtlCol="0">
                <a:spAutoFit/>
              </a:bodyPr>
              <a:lstStyle/>
              <a:p>
                <a:pPr algn="ctr"/>
                <a:r>
                  <a:rPr lang="zh-CN" altLang="en-US" sz="1333" b="1" dirty="0">
                    <a:solidFill>
                      <a:srgbClr val="FFC000"/>
                    </a:solidFill>
                    <a:latin typeface="微软雅黑" panose="020B0503020204020204" pitchFamily="34" charset="-122"/>
                    <a:ea typeface="微软雅黑" panose="020B0503020204020204" pitchFamily="34" charset="-122"/>
                  </a:rPr>
                  <a:t>享受帮扶对象</a:t>
                </a:r>
              </a:p>
            </p:txBody>
          </p:sp>
          <p:sp>
            <p:nvSpPr>
              <p:cNvPr id="45" name="箭头: V 形 44"/>
              <p:cNvSpPr/>
              <p:nvPr/>
            </p:nvSpPr>
            <p:spPr>
              <a:xfrm rot="5400000">
                <a:off x="6991414" y="2061130"/>
                <a:ext cx="216024" cy="36000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33">
                  <a:solidFill>
                    <a:schemeClr val="tx1"/>
                  </a:solidFill>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7552720" y="1402810"/>
              <a:ext cx="889796" cy="983611"/>
              <a:chOff x="8539949" y="1736604"/>
              <a:chExt cx="1270500" cy="1404364"/>
            </a:xfrm>
          </p:grpSpPr>
          <p:sp>
            <p:nvSpPr>
              <p:cNvPr id="36" name="矩形 35"/>
              <p:cNvSpPr/>
              <p:nvPr/>
            </p:nvSpPr>
            <p:spPr>
              <a:xfrm>
                <a:off x="8550449" y="2420968"/>
                <a:ext cx="1260000" cy="720000"/>
              </a:xfrm>
              <a:prstGeom prst="rect">
                <a:avLst/>
              </a:prstGeom>
              <a:solidFill>
                <a:srgbClr val="F85B3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33">
                  <a:latin typeface="微软雅黑" panose="020B0503020204020204" pitchFamily="34" charset="-122"/>
                  <a:ea typeface="微软雅黑" panose="020B0503020204020204" pitchFamily="34" charset="-122"/>
                </a:endParaRPr>
              </a:p>
            </p:txBody>
          </p:sp>
          <p:grpSp>
            <p:nvGrpSpPr>
              <p:cNvPr id="37" name="组合 36"/>
              <p:cNvGrpSpPr/>
              <p:nvPr/>
            </p:nvGrpSpPr>
            <p:grpSpPr>
              <a:xfrm>
                <a:off x="8539949" y="2453444"/>
                <a:ext cx="1194169" cy="581530"/>
                <a:chOff x="1022035" y="3378810"/>
                <a:chExt cx="1194169" cy="581530"/>
              </a:xfrm>
            </p:grpSpPr>
            <p:pic>
              <p:nvPicPr>
                <p:cNvPr id="40" name="图形 39"/>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76204" y="3420340"/>
                  <a:ext cx="540000" cy="540000"/>
                </a:xfrm>
                <a:prstGeom prst="rect">
                  <a:avLst/>
                </a:prstGeom>
              </p:spPr>
            </p:pic>
            <p:sp>
              <p:nvSpPr>
                <p:cNvPr id="41" name="文本框 40"/>
                <p:cNvSpPr txBox="1"/>
                <p:nvPr/>
              </p:nvSpPr>
              <p:spPr>
                <a:xfrm>
                  <a:off x="1022035" y="3378810"/>
                  <a:ext cx="798278" cy="538166"/>
                </a:xfrm>
                <a:prstGeom prst="rect">
                  <a:avLst/>
                </a:prstGeom>
                <a:noFill/>
              </p:spPr>
              <p:txBody>
                <a:bodyPr vert="horz" wrap="square" rtlCol="0">
                  <a:spAutoFit/>
                </a:bodyPr>
                <a:lstStyle/>
                <a:p>
                  <a:pPr lvl="0" algn="ctr">
                    <a:buClrTx/>
                    <a:buSzTx/>
                    <a:buFontTx/>
                  </a:pPr>
                  <a:r>
                    <a:rPr lang="zh-CN" altLang="en-US" sz="1333" b="1" dirty="0">
                      <a:solidFill>
                        <a:schemeClr val="bg1"/>
                      </a:solidFill>
                      <a:latin typeface="微软雅黑" panose="020B0503020204020204" pitchFamily="34" charset="-122"/>
                      <a:ea typeface="微软雅黑" panose="020B0503020204020204" pitchFamily="34" charset="-122"/>
                      <a:sym typeface="+mn-ea"/>
                    </a:rPr>
                    <a:t>业务拓展</a:t>
                  </a:r>
                </a:p>
              </p:txBody>
            </p:sp>
          </p:grpSp>
          <p:sp>
            <p:nvSpPr>
              <p:cNvPr id="38" name="文本框 37"/>
              <p:cNvSpPr txBox="1"/>
              <p:nvPr/>
            </p:nvSpPr>
            <p:spPr>
              <a:xfrm>
                <a:off x="8539949" y="1736604"/>
                <a:ext cx="1260000" cy="318520"/>
              </a:xfrm>
              <a:prstGeom prst="rect">
                <a:avLst/>
              </a:prstGeom>
              <a:noFill/>
            </p:spPr>
            <p:txBody>
              <a:bodyPr vert="horz" wrap="square" rtlCol="0">
                <a:spAutoFit/>
              </a:bodyPr>
              <a:lstStyle/>
              <a:p>
                <a:pPr algn="ctr"/>
                <a:r>
                  <a:rPr lang="zh-CN" altLang="en-US" sz="1333" b="1" dirty="0">
                    <a:solidFill>
                      <a:srgbClr val="F85B30"/>
                    </a:solidFill>
                    <a:latin typeface="微软雅黑" panose="020B0503020204020204" pitchFamily="34" charset="-122"/>
                    <a:ea typeface="微软雅黑" panose="020B0503020204020204" pitchFamily="34" charset="-122"/>
                  </a:rPr>
                  <a:t>自定义标签</a:t>
                </a:r>
              </a:p>
            </p:txBody>
          </p:sp>
          <p:sp>
            <p:nvSpPr>
              <p:cNvPr id="39" name="箭头: V 形 38"/>
              <p:cNvSpPr/>
              <p:nvPr/>
            </p:nvSpPr>
            <p:spPr>
              <a:xfrm rot="5400000">
                <a:off x="9061937" y="2033948"/>
                <a:ext cx="216024" cy="36000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33">
                  <a:solidFill>
                    <a:schemeClr val="tx1"/>
                  </a:solidFill>
                  <a:latin typeface="微软雅黑" panose="020B0503020204020204" pitchFamily="34" charset="-122"/>
                  <a:ea typeface="微软雅黑" panose="020B0503020204020204" pitchFamily="34" charset="-122"/>
                </a:endParaRPr>
              </a:p>
            </p:txBody>
          </p:sp>
        </p:grpSp>
      </p:gr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32" y="3817643"/>
            <a:ext cx="2698774" cy="2369818"/>
          </a:xfrm>
          <a:prstGeom prst="rect">
            <a:avLst/>
          </a:prstGeom>
        </p:spPr>
      </p:pic>
      <p:pic>
        <p:nvPicPr>
          <p:cNvPr id="19" name="图片 18"/>
          <p:cNvPicPr>
            <a:picLocks noChangeAspect="1"/>
          </p:cNvPicPr>
          <p:nvPr/>
        </p:nvPicPr>
        <p:blipFill rotWithShape="1">
          <a:blip r:embed="rId6">
            <a:extLst>
              <a:ext uri="{28A0092B-C50C-407E-A947-70E740481C1C}">
                <a14:useLocalDpi xmlns:a14="http://schemas.microsoft.com/office/drawing/2010/main" val="0"/>
              </a:ext>
            </a:extLst>
          </a:blip>
          <a:srcRect b="28192"/>
          <a:stretch>
            <a:fillRect/>
          </a:stretch>
        </p:blipFill>
        <p:spPr>
          <a:xfrm>
            <a:off x="8473271" y="3888860"/>
            <a:ext cx="3423615" cy="2452138"/>
          </a:xfrm>
          <a:prstGeom prst="rect">
            <a:avLst/>
          </a:prstGeom>
        </p:spPr>
      </p:pic>
      <p:pic>
        <p:nvPicPr>
          <p:cNvPr id="8" name="图片 7"/>
          <p:cNvPicPr>
            <a:picLocks noChangeAspect="1"/>
          </p:cNvPicPr>
          <p:nvPr/>
        </p:nvPicPr>
        <p:blipFill rotWithShape="1">
          <a:blip r:embed="rId7">
            <a:extLst>
              <a:ext uri="{28A0092B-C50C-407E-A947-70E740481C1C}">
                <a14:useLocalDpi xmlns:a14="http://schemas.microsoft.com/office/drawing/2010/main" val="0"/>
              </a:ext>
            </a:extLst>
          </a:blip>
          <a:srcRect r="20770" b="2063"/>
          <a:stretch>
            <a:fillRect/>
          </a:stretch>
        </p:blipFill>
        <p:spPr>
          <a:xfrm>
            <a:off x="2714999" y="4045055"/>
            <a:ext cx="2557218" cy="2502454"/>
          </a:xfrm>
          <a:prstGeom prst="rect">
            <a:avLst/>
          </a:prstGeom>
        </p:spPr>
      </p:pic>
      <p:pic>
        <p:nvPicPr>
          <p:cNvPr id="17" name="图片 16"/>
          <p:cNvPicPr>
            <a:picLocks noChangeAspect="1"/>
          </p:cNvPicPr>
          <p:nvPr/>
        </p:nvPicPr>
        <p:blipFill rotWithShape="1">
          <a:blip r:embed="rId8">
            <a:extLst>
              <a:ext uri="{28A0092B-C50C-407E-A947-70E740481C1C}">
                <a14:useLocalDpi xmlns:a14="http://schemas.microsoft.com/office/drawing/2010/main" val="0"/>
              </a:ext>
            </a:extLst>
          </a:blip>
          <a:srcRect l="945" t="1" r="1231" b="49869"/>
          <a:stretch>
            <a:fillRect/>
          </a:stretch>
        </p:blipFill>
        <p:spPr>
          <a:xfrm>
            <a:off x="5221587" y="4024315"/>
            <a:ext cx="4377542" cy="1534668"/>
          </a:xfrm>
          <a:prstGeom prst="rect">
            <a:avLst/>
          </a:prstGeom>
        </p:spPr>
      </p:pic>
      <p:sp>
        <p:nvSpPr>
          <p:cNvPr id="68" name="文本框 67"/>
          <p:cNvSpPr txBox="1"/>
          <p:nvPr/>
        </p:nvSpPr>
        <p:spPr>
          <a:xfrm>
            <a:off x="885619" y="651984"/>
            <a:ext cx="10420828" cy="1446871"/>
          </a:xfrm>
          <a:prstGeom prst="rect">
            <a:avLst/>
          </a:prstGeom>
          <a:noFill/>
        </p:spPr>
        <p:txBody>
          <a:bodyPr wrap="square">
            <a:spAutoFit/>
          </a:bodyPr>
          <a:lstStyle/>
          <a:p>
            <a:pPr algn="ctr">
              <a:lnSpc>
                <a:spcPct val="150000"/>
              </a:lnSpc>
            </a:pPr>
            <a:r>
              <a:rPr lang="zh-CN" altLang="en-US" sz="3200" b="1" kern="100" dirty="0">
                <a:solidFill>
                  <a:srgbClr val="1890FF"/>
                </a:solidFill>
                <a:latin typeface="微软雅黑" panose="020B0503020204020204" pitchFamily="34" charset="-122"/>
                <a:ea typeface="微软雅黑" panose="020B0503020204020204" pitchFamily="34" charset="-122"/>
                <a:cs typeface="仿宋_GB2312" panose="02010609030101010101" pitchFamily="49" charset="-122"/>
              </a:rPr>
              <a:t>五类标签，四大层级，</a:t>
            </a:r>
            <a:r>
              <a:rPr lang="en-US" altLang="zh-CN" sz="3200" b="1" kern="100" dirty="0">
                <a:solidFill>
                  <a:srgbClr val="1890FF"/>
                </a:solidFill>
                <a:latin typeface="微软雅黑" panose="020B0503020204020204" pitchFamily="34" charset="-122"/>
                <a:ea typeface="微软雅黑" panose="020B0503020204020204" pitchFamily="34" charset="-122"/>
                <a:cs typeface="仿宋_GB2312" panose="02010609030101010101" pitchFamily="49" charset="-122"/>
              </a:rPr>
              <a:t>120+</a:t>
            </a:r>
            <a:r>
              <a:rPr lang="zh-CN" altLang="en-US" sz="3200" b="1" kern="100" dirty="0">
                <a:solidFill>
                  <a:srgbClr val="1890FF"/>
                </a:solidFill>
                <a:latin typeface="微软雅黑" panose="020B0503020204020204" pitchFamily="34" charset="-122"/>
                <a:ea typeface="微软雅黑" panose="020B0503020204020204" pitchFamily="34" charset="-122"/>
                <a:cs typeface="仿宋_GB2312" panose="02010609030101010101" pitchFamily="49" charset="-122"/>
              </a:rPr>
              <a:t>业务标签</a:t>
            </a:r>
          </a:p>
          <a:p>
            <a:pPr algn="ctr">
              <a:lnSpc>
                <a:spcPct val="150000"/>
              </a:lnSpc>
            </a:pPr>
            <a:r>
              <a:rPr lang="zh-CN" altLang="en-US" sz="2668" b="1" kern="100" dirty="0">
                <a:solidFill>
                  <a:schemeClr val="tx1">
                    <a:lumMod val="50000"/>
                    <a:lumOff val="50000"/>
                  </a:schemeClr>
                </a:solidFill>
                <a:latin typeface="微软雅黑" panose="020B0503020204020204" pitchFamily="34" charset="-122"/>
                <a:ea typeface="微软雅黑" panose="020B0503020204020204" pitchFamily="34" charset="-122"/>
                <a:cs typeface="仿宋_GB2312" panose="02010609030101010101" pitchFamily="49" charset="-122"/>
              </a:rPr>
              <a:t>解决救助信息不对称，找到</a:t>
            </a:r>
            <a:r>
              <a:rPr lang="en-US" altLang="zh-CN" sz="2668" b="1" kern="100" dirty="0">
                <a:solidFill>
                  <a:schemeClr val="tx1">
                    <a:lumMod val="50000"/>
                    <a:lumOff val="50000"/>
                  </a:schemeClr>
                </a:solidFill>
                <a:latin typeface="微软雅黑" panose="020B0503020204020204" pitchFamily="34" charset="-122"/>
                <a:ea typeface="微软雅黑" panose="020B0503020204020204" pitchFamily="34" charset="-122"/>
                <a:cs typeface="仿宋_GB2312" panose="02010609030101010101" pitchFamily="49" charset="-122"/>
              </a:rPr>
              <a:t>”</a:t>
            </a:r>
            <a:r>
              <a:rPr lang="zh-CN" altLang="en-US" sz="2668" b="1" kern="100" dirty="0">
                <a:solidFill>
                  <a:schemeClr val="tx1">
                    <a:lumMod val="50000"/>
                    <a:lumOff val="50000"/>
                  </a:schemeClr>
                </a:solidFill>
                <a:latin typeface="微软雅黑" panose="020B0503020204020204" pitchFamily="34" charset="-122"/>
                <a:ea typeface="微软雅黑" panose="020B0503020204020204" pitchFamily="34" charset="-122"/>
                <a:cs typeface="仿宋_GB2312" panose="02010609030101010101" pitchFamily="49" charset="-122"/>
              </a:rPr>
              <a:t>沉默的少数</a:t>
            </a:r>
            <a:r>
              <a:rPr lang="en-US" altLang="zh-CN" sz="2668" b="1" kern="100" dirty="0">
                <a:solidFill>
                  <a:schemeClr val="tx1">
                    <a:lumMod val="50000"/>
                    <a:lumOff val="50000"/>
                  </a:schemeClr>
                </a:solidFill>
                <a:latin typeface="微软雅黑" panose="020B0503020204020204" pitchFamily="34" charset="-122"/>
                <a:ea typeface="微软雅黑" panose="020B0503020204020204" pitchFamily="34" charset="-122"/>
                <a:cs typeface="仿宋_GB2312" panose="02010609030101010101" pitchFamily="49" charset="-122"/>
              </a:rPr>
              <a:t>“</a:t>
            </a:r>
          </a:p>
        </p:txBody>
      </p:sp>
      <p:sp>
        <p:nvSpPr>
          <p:cNvPr id="66" name="文本框 65"/>
          <p:cNvSpPr txBox="1"/>
          <p:nvPr/>
        </p:nvSpPr>
        <p:spPr>
          <a:xfrm>
            <a:off x="1250268" y="218928"/>
            <a:ext cx="4766734" cy="584775"/>
          </a:xfrm>
          <a:prstGeom prst="rect">
            <a:avLst/>
          </a:prstGeom>
          <a:noFill/>
        </p:spPr>
        <p:txBody>
          <a:bodyPr wrap="square" rtlCol="0">
            <a:spAutoFit/>
          </a:bodyPr>
          <a:lstStyle/>
          <a:p>
            <a:pPr defTabSz="342900">
              <a:defRPr/>
            </a:pPr>
            <a:r>
              <a:rPr lang="zh-CN" altLang="en-US" sz="3200" b="1" dirty="0">
                <a:solidFill>
                  <a:prstClr val="black"/>
                </a:solidFill>
                <a:latin typeface="思源黑体 CN Bold" panose="020B0800000000000000" pitchFamily="34" charset="-122"/>
                <a:ea typeface="思源黑体 CN Bold" panose="020B0800000000000000" pitchFamily="34" charset="-122"/>
                <a:sym typeface="Arial" panose="020B0604020202020204" pitchFamily="34" charset="0"/>
              </a:rPr>
              <a:t>三大体系</a:t>
            </a:r>
            <a:r>
              <a:rPr lang="en-US" altLang="zh-CN" sz="3200" b="1" dirty="0">
                <a:solidFill>
                  <a:prstClr val="black"/>
                </a:solidFill>
                <a:latin typeface="思源黑体 CN Bold" panose="020B0800000000000000" pitchFamily="34" charset="-122"/>
                <a:ea typeface="思源黑体 CN Bold" panose="020B0800000000000000" pitchFamily="34" charset="-122"/>
                <a:sym typeface="Arial" panose="020B0604020202020204" pitchFamily="34" charset="0"/>
              </a:rPr>
              <a:t>——</a:t>
            </a:r>
            <a:r>
              <a:rPr lang="zh-CN" altLang="en-US" sz="3200" b="1" dirty="0">
                <a:solidFill>
                  <a:prstClr val="black"/>
                </a:solidFill>
                <a:latin typeface="思源黑体 CN Bold" panose="020B0800000000000000" pitchFamily="34" charset="-122"/>
                <a:ea typeface="思源黑体 CN Bold" panose="020B0800000000000000" pitchFamily="34" charset="-122"/>
                <a:sym typeface="Arial" panose="020B0604020202020204" pitchFamily="34" charset="0"/>
              </a:rPr>
              <a:t>标签体系</a:t>
            </a:r>
          </a:p>
        </p:txBody>
      </p:sp>
    </p:spTree>
    <p:extLst>
      <p:ext uri="{BB962C8B-B14F-4D97-AF65-F5344CB8AC3E}">
        <p14:creationId xmlns:p14="http://schemas.microsoft.com/office/powerpoint/2010/main" val="2938755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流程图: 对照 27"/>
          <p:cNvSpPr/>
          <p:nvPr/>
        </p:nvSpPr>
        <p:spPr>
          <a:xfrm>
            <a:off x="648547" y="308584"/>
            <a:ext cx="406782" cy="480064"/>
          </a:xfrm>
          <a:prstGeom prst="flowChartCollat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933" b="1">
              <a:ln w="22225">
                <a:solidFill>
                  <a:schemeClr val="accent2"/>
                </a:solidFill>
                <a:prstDash val="solid"/>
              </a:ln>
              <a:solidFill>
                <a:schemeClr val="accent2">
                  <a:lumMod val="40000"/>
                  <a:lumOff val="60000"/>
                </a:schemeClr>
              </a:solidFill>
            </a:endParaRPr>
          </a:p>
        </p:txBody>
      </p:sp>
      <p:sp>
        <p:nvSpPr>
          <p:cNvPr id="67" name="文本框 66"/>
          <p:cNvSpPr txBox="1"/>
          <p:nvPr/>
        </p:nvSpPr>
        <p:spPr>
          <a:xfrm>
            <a:off x="1250268" y="218928"/>
            <a:ext cx="4766734" cy="584775"/>
          </a:xfrm>
          <a:prstGeom prst="rect">
            <a:avLst/>
          </a:prstGeom>
          <a:noFill/>
        </p:spPr>
        <p:txBody>
          <a:bodyPr wrap="square" rtlCol="0">
            <a:spAutoFit/>
          </a:bodyPr>
          <a:lstStyle/>
          <a:p>
            <a:pPr defTabSz="342900">
              <a:defRPr/>
            </a:pPr>
            <a:r>
              <a:rPr lang="zh-CN" altLang="en-US" sz="3200" b="1" dirty="0">
                <a:solidFill>
                  <a:prstClr val="black"/>
                </a:solidFill>
                <a:latin typeface="思源黑体 CN Bold" panose="020B0800000000000000" pitchFamily="34" charset="-122"/>
                <a:ea typeface="思源黑体 CN Bold" panose="020B0800000000000000" pitchFamily="34" charset="-122"/>
                <a:sym typeface="Arial" panose="020B0604020202020204" pitchFamily="34" charset="0"/>
              </a:rPr>
              <a:t>三大体系</a:t>
            </a:r>
            <a:r>
              <a:rPr lang="en-US" altLang="zh-CN" sz="3200" b="1" dirty="0">
                <a:solidFill>
                  <a:prstClr val="black"/>
                </a:solidFill>
                <a:latin typeface="思源黑体 CN Bold" panose="020B0800000000000000" pitchFamily="34" charset="-122"/>
                <a:ea typeface="思源黑体 CN Bold" panose="020B0800000000000000" pitchFamily="34" charset="-122"/>
                <a:sym typeface="Arial" panose="020B0604020202020204" pitchFamily="34" charset="0"/>
              </a:rPr>
              <a:t>——</a:t>
            </a:r>
            <a:r>
              <a:rPr lang="zh-CN" altLang="en-US" sz="3200" b="1" dirty="0">
                <a:solidFill>
                  <a:prstClr val="black"/>
                </a:solidFill>
                <a:latin typeface="思源黑体 CN Bold" panose="020B0800000000000000" pitchFamily="34" charset="-122"/>
                <a:ea typeface="思源黑体 CN Bold" panose="020B0800000000000000" pitchFamily="34" charset="-122"/>
                <a:sym typeface="Arial" panose="020B0604020202020204" pitchFamily="34" charset="0"/>
              </a:rPr>
              <a:t>指标体系</a:t>
            </a:r>
          </a:p>
        </p:txBody>
      </p:sp>
      <p:pic>
        <p:nvPicPr>
          <p:cNvPr id="66" name="图片 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807" y="2672927"/>
            <a:ext cx="3370580" cy="3547534"/>
          </a:xfrm>
          <a:prstGeom prst="rect">
            <a:avLst/>
          </a:prstGeom>
          <a:ln>
            <a:noFill/>
          </a:ln>
          <a:effectLst>
            <a:outerShdw blurRad="292100" dist="139700" dir="2700000" algn="tl" rotWithShape="0">
              <a:srgbClr val="333333">
                <a:alpha val="65000"/>
              </a:srgbClr>
            </a:outerShdw>
          </a:effectLst>
        </p:spPr>
      </p:pic>
      <p:sp>
        <p:nvSpPr>
          <p:cNvPr id="69" name="文本框 68"/>
          <p:cNvSpPr txBox="1"/>
          <p:nvPr/>
        </p:nvSpPr>
        <p:spPr>
          <a:xfrm>
            <a:off x="1355558" y="2242347"/>
            <a:ext cx="1800051" cy="400110"/>
          </a:xfrm>
          <a:prstGeom prst="rect">
            <a:avLst/>
          </a:prstGeom>
          <a:noFill/>
        </p:spPr>
        <p:txBody>
          <a:bodyPr vert="horz" wrap="square" rtlCol="0">
            <a:spAutoFit/>
          </a:bodyPr>
          <a:lstStyle/>
          <a:p>
            <a:pPr algn="ctr"/>
            <a:r>
              <a:rPr lang="zh-CN" altLang="en-US" sz="2000" b="1" dirty="0">
                <a:solidFill>
                  <a:srgbClr val="00AB9D"/>
                </a:solidFill>
                <a:latin typeface="微软雅黑" panose="020B0503020204020204" pitchFamily="34" charset="-122"/>
                <a:ea typeface="微软雅黑" panose="020B0503020204020204" pitchFamily="34" charset="-122"/>
              </a:rPr>
              <a:t>经济困难类</a:t>
            </a:r>
          </a:p>
        </p:txBody>
      </p:sp>
      <p:sp>
        <p:nvSpPr>
          <p:cNvPr id="70" name="文本框 69"/>
          <p:cNvSpPr txBox="1"/>
          <p:nvPr/>
        </p:nvSpPr>
        <p:spPr>
          <a:xfrm>
            <a:off x="5195975" y="2242347"/>
            <a:ext cx="1800051" cy="400110"/>
          </a:xfrm>
          <a:prstGeom prst="rect">
            <a:avLst/>
          </a:prstGeom>
          <a:noFill/>
        </p:spPr>
        <p:txBody>
          <a:bodyPr vert="horz" wrap="square" rtlCol="0">
            <a:spAutoFit/>
          </a:bodyPr>
          <a:lstStyle/>
          <a:p>
            <a:pPr algn="ctr"/>
            <a:r>
              <a:rPr lang="zh-CN" altLang="en-US" sz="2000" b="1" dirty="0">
                <a:solidFill>
                  <a:srgbClr val="00AB9D"/>
                </a:solidFill>
                <a:latin typeface="微软雅黑" panose="020B0503020204020204" pitchFamily="34" charset="-122"/>
                <a:ea typeface="微软雅黑" panose="020B0503020204020204" pitchFamily="34" charset="-122"/>
              </a:rPr>
              <a:t>行动困难类</a:t>
            </a:r>
          </a:p>
        </p:txBody>
      </p:sp>
      <p:sp>
        <p:nvSpPr>
          <p:cNvPr id="71" name="文本框 70"/>
          <p:cNvSpPr txBox="1"/>
          <p:nvPr/>
        </p:nvSpPr>
        <p:spPr>
          <a:xfrm>
            <a:off x="9036392" y="2242347"/>
            <a:ext cx="1800051" cy="400110"/>
          </a:xfrm>
          <a:prstGeom prst="rect">
            <a:avLst/>
          </a:prstGeom>
          <a:noFill/>
        </p:spPr>
        <p:txBody>
          <a:bodyPr vert="horz" wrap="square" rtlCol="0">
            <a:spAutoFit/>
          </a:bodyPr>
          <a:lstStyle/>
          <a:p>
            <a:pPr algn="ctr"/>
            <a:r>
              <a:rPr lang="zh-CN" altLang="en-US" sz="2000" b="1" dirty="0">
                <a:solidFill>
                  <a:srgbClr val="00AB9D"/>
                </a:solidFill>
                <a:latin typeface="微软雅黑" panose="020B0503020204020204" pitchFamily="34" charset="-122"/>
                <a:ea typeface="微软雅黑" panose="020B0503020204020204" pitchFamily="34" charset="-122"/>
              </a:rPr>
              <a:t>心理困难类</a:t>
            </a: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6074" y="2672927"/>
            <a:ext cx="3122507" cy="4150360"/>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1867" y="2709334"/>
            <a:ext cx="3488267" cy="4113954"/>
          </a:xfrm>
          <a:prstGeom prst="rect">
            <a:avLst/>
          </a:prstGeom>
          <a:ln>
            <a:noFill/>
          </a:ln>
          <a:effectLst>
            <a:outerShdw blurRad="292100" dist="139700" dir="2700000" algn="tl" rotWithShape="0">
              <a:srgbClr val="333333">
                <a:alpha val="65000"/>
              </a:srgbClr>
            </a:outerShdw>
          </a:effectLst>
        </p:spPr>
      </p:pic>
      <p:sp>
        <p:nvSpPr>
          <p:cNvPr id="68" name="文本框 67"/>
          <p:cNvSpPr txBox="1"/>
          <p:nvPr/>
        </p:nvSpPr>
        <p:spPr>
          <a:xfrm>
            <a:off x="1054952" y="667224"/>
            <a:ext cx="10420828" cy="1446871"/>
          </a:xfrm>
          <a:prstGeom prst="rect">
            <a:avLst/>
          </a:prstGeom>
          <a:noFill/>
        </p:spPr>
        <p:txBody>
          <a:bodyPr wrap="square">
            <a:spAutoFit/>
          </a:bodyPr>
          <a:lstStyle/>
          <a:p>
            <a:pPr algn="ctr">
              <a:lnSpc>
                <a:spcPct val="150000"/>
              </a:lnSpc>
            </a:pPr>
            <a:r>
              <a:rPr lang="zh-CN" altLang="en-US" sz="3200" b="1" kern="100" dirty="0">
                <a:solidFill>
                  <a:srgbClr val="1890FF"/>
                </a:solidFill>
                <a:latin typeface="微软雅黑" panose="020B0503020204020204" pitchFamily="34" charset="-122"/>
                <a:ea typeface="微软雅黑" panose="020B0503020204020204" pitchFamily="34" charset="-122"/>
                <a:cs typeface="仿宋_GB2312" panose="02010609030101010101" pitchFamily="49" charset="-122"/>
              </a:rPr>
              <a:t>建立困难分析模型和权重指标体系</a:t>
            </a:r>
          </a:p>
          <a:p>
            <a:pPr algn="ctr">
              <a:lnSpc>
                <a:spcPct val="150000"/>
              </a:lnSpc>
            </a:pPr>
            <a:r>
              <a:rPr lang="zh-CN" altLang="en-US" sz="2668" b="1" kern="100" dirty="0">
                <a:solidFill>
                  <a:schemeClr val="tx1">
                    <a:lumMod val="50000"/>
                    <a:lumOff val="50000"/>
                  </a:schemeClr>
                </a:solidFill>
                <a:latin typeface="微软雅黑" panose="020B0503020204020204" pitchFamily="34" charset="-122"/>
                <a:ea typeface="微软雅黑" panose="020B0503020204020204" pitchFamily="34" charset="-122"/>
                <a:cs typeface="仿宋_GB2312" panose="02010609030101010101" pitchFamily="49" charset="-122"/>
                <a:sym typeface="+mn-ea"/>
              </a:rPr>
              <a:t>解决动态监测难的困扰</a:t>
            </a:r>
            <a:endParaRPr lang="en-US" altLang="zh-CN" sz="2668" b="1" kern="100" dirty="0">
              <a:solidFill>
                <a:schemeClr val="tx1">
                  <a:lumMod val="50000"/>
                  <a:lumOff val="50000"/>
                </a:schemeClr>
              </a:solidFill>
              <a:latin typeface="微软雅黑" panose="020B0503020204020204" pitchFamily="34" charset="-122"/>
              <a:ea typeface="微软雅黑" panose="020B0503020204020204" pitchFamily="34" charset="-122"/>
              <a:cs typeface="仿宋_GB2312" panose="02010609030101010101" pitchFamily="49" charset="-122"/>
            </a:endParaRPr>
          </a:p>
        </p:txBody>
      </p:sp>
    </p:spTree>
    <p:extLst>
      <p:ext uri="{BB962C8B-B14F-4D97-AF65-F5344CB8AC3E}">
        <p14:creationId xmlns:p14="http://schemas.microsoft.com/office/powerpoint/2010/main" val="3519053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CAC573-A15D-FC9D-84A8-B81EF62E0295}"/>
              </a:ext>
            </a:extLst>
          </p:cNvPr>
          <p:cNvSpPr>
            <a:spLocks noGrp="1"/>
          </p:cNvSpPr>
          <p:nvPr>
            <p:ph type="title"/>
          </p:nvPr>
        </p:nvSpPr>
        <p:spPr/>
        <p:txBody>
          <a:bodyPr/>
          <a:lstStyle/>
          <a:p>
            <a:r>
              <a:rPr lang="en-US" altLang="zh-CN" dirty="0" smtClean="0"/>
              <a:t> </a:t>
            </a:r>
            <a:endParaRPr lang="zh-CN" altLang="en-US" dirty="0"/>
          </a:p>
        </p:txBody>
      </p:sp>
      <p:sp>
        <p:nvSpPr>
          <p:cNvPr id="3" name="内容占位符 2">
            <a:extLst>
              <a:ext uri="{FF2B5EF4-FFF2-40B4-BE49-F238E27FC236}">
                <a16:creationId xmlns:a16="http://schemas.microsoft.com/office/drawing/2014/main" id="{2F6DD1F7-FF9C-3498-2110-C24856A878D2}"/>
              </a:ext>
            </a:extLst>
          </p:cNvPr>
          <p:cNvSpPr>
            <a:spLocks noGrp="1"/>
          </p:cNvSpPr>
          <p:nvPr>
            <p:ph idx="1"/>
          </p:nvPr>
        </p:nvSpPr>
        <p:spPr>
          <a:xfrm>
            <a:off x="838200" y="1469036"/>
            <a:ext cx="10515600" cy="4707927"/>
          </a:xfrm>
        </p:spPr>
        <p:txBody>
          <a:bodyPr>
            <a:normAutofit fontScale="85000" lnSpcReduction="10000"/>
          </a:bodyPr>
          <a:lstStyle/>
          <a:p>
            <a:pPr algn="l">
              <a:lnSpc>
                <a:spcPct val="150000"/>
              </a:lnSpc>
            </a:pPr>
            <a:r>
              <a:rPr lang="en-US" altLang="zh-CN" b="0" i="0" dirty="0">
                <a:solidFill>
                  <a:srgbClr val="121212"/>
                </a:solidFill>
                <a:effectLst/>
                <a:latin typeface="-apple-system"/>
              </a:rPr>
              <a:t>2022</a:t>
            </a:r>
            <a:r>
              <a:rPr lang="zh-CN" altLang="en-US" b="0" i="0" dirty="0">
                <a:solidFill>
                  <a:srgbClr val="121212"/>
                </a:solidFill>
                <a:effectLst/>
                <a:latin typeface="-apple-system"/>
              </a:rPr>
              <a:t>年</a:t>
            </a:r>
            <a:r>
              <a:rPr lang="en-US" altLang="zh-CN" b="0" i="0" dirty="0">
                <a:solidFill>
                  <a:srgbClr val="121212"/>
                </a:solidFill>
                <a:effectLst/>
                <a:latin typeface="-apple-system"/>
              </a:rPr>
              <a:t>3</a:t>
            </a:r>
            <a:r>
              <a:rPr lang="zh-CN" altLang="en-US" b="0" i="0" dirty="0">
                <a:solidFill>
                  <a:srgbClr val="121212"/>
                </a:solidFill>
                <a:effectLst/>
                <a:latin typeface="-apple-system"/>
              </a:rPr>
              <a:t>月，住房和城乡建设部印发</a:t>
            </a:r>
            <a:r>
              <a:rPr lang="en-US" altLang="zh-CN" b="0" i="0" dirty="0">
                <a:solidFill>
                  <a:srgbClr val="121212"/>
                </a:solidFill>
                <a:effectLst/>
                <a:latin typeface="-apple-system"/>
              </a:rPr>
              <a:t>《</a:t>
            </a:r>
            <a:r>
              <a:rPr lang="zh-CN" altLang="en-US" b="0" i="0" dirty="0">
                <a:solidFill>
                  <a:srgbClr val="121212"/>
                </a:solidFill>
                <a:effectLst/>
                <a:latin typeface="-apple-system"/>
              </a:rPr>
              <a:t>关于全面加快建设城市运行管理服务平台的通知</a:t>
            </a:r>
            <a:r>
              <a:rPr lang="en-US" altLang="zh-CN" b="0" i="0" dirty="0">
                <a:solidFill>
                  <a:srgbClr val="121212"/>
                </a:solidFill>
                <a:effectLst/>
                <a:latin typeface="-apple-system"/>
              </a:rPr>
              <a:t>》</a:t>
            </a:r>
            <a:r>
              <a:rPr lang="zh-CN" altLang="en-US" b="0" i="0" dirty="0">
                <a:solidFill>
                  <a:srgbClr val="121212"/>
                </a:solidFill>
                <a:effectLst/>
                <a:latin typeface="-apple-system"/>
              </a:rPr>
              <a:t>，全面加快建设城市运行管理服务平台，推动城市运行管理“一网统管”。运管服平台重点以支撑城市运行安全、城市综合管理服务为主。</a:t>
            </a:r>
          </a:p>
          <a:p>
            <a:pPr algn="l">
              <a:lnSpc>
                <a:spcPct val="150000"/>
              </a:lnSpc>
            </a:pPr>
            <a:r>
              <a:rPr lang="en-US" altLang="zh-CN" b="0" i="0" dirty="0">
                <a:solidFill>
                  <a:srgbClr val="121212"/>
                </a:solidFill>
                <a:effectLst/>
                <a:latin typeface="-apple-system"/>
              </a:rPr>
              <a:t>2022</a:t>
            </a:r>
            <a:r>
              <a:rPr lang="zh-CN" altLang="en-US" b="0" i="0" dirty="0">
                <a:solidFill>
                  <a:srgbClr val="121212"/>
                </a:solidFill>
                <a:effectLst/>
                <a:latin typeface="-apple-system"/>
              </a:rPr>
              <a:t>年</a:t>
            </a:r>
            <a:r>
              <a:rPr lang="en-US" altLang="zh-CN" b="0" i="0" dirty="0">
                <a:solidFill>
                  <a:srgbClr val="121212"/>
                </a:solidFill>
                <a:effectLst/>
                <a:latin typeface="-apple-system"/>
              </a:rPr>
              <a:t>6</a:t>
            </a:r>
            <a:r>
              <a:rPr lang="zh-CN" altLang="en-US" b="0" i="0" dirty="0">
                <a:solidFill>
                  <a:srgbClr val="121212"/>
                </a:solidFill>
                <a:effectLst/>
                <a:latin typeface="-apple-system"/>
              </a:rPr>
              <a:t>月，国务院印发</a:t>
            </a:r>
            <a:r>
              <a:rPr lang="en-US" altLang="zh-CN" b="0" i="0" dirty="0">
                <a:solidFill>
                  <a:srgbClr val="121212"/>
                </a:solidFill>
                <a:effectLst/>
                <a:latin typeface="-apple-system"/>
              </a:rPr>
              <a:t>《</a:t>
            </a:r>
            <a:r>
              <a:rPr lang="zh-CN" altLang="en-US" b="0" i="0" dirty="0">
                <a:solidFill>
                  <a:srgbClr val="121212"/>
                </a:solidFill>
                <a:effectLst/>
                <a:latin typeface="-apple-system"/>
              </a:rPr>
              <a:t>指导意见</a:t>
            </a:r>
            <a:r>
              <a:rPr lang="en-US" altLang="zh-CN" b="0" i="0" dirty="0">
                <a:solidFill>
                  <a:srgbClr val="121212"/>
                </a:solidFill>
                <a:effectLst/>
                <a:latin typeface="-apple-system"/>
              </a:rPr>
              <a:t>》</a:t>
            </a:r>
            <a:r>
              <a:rPr lang="zh-CN" altLang="en-US" b="0" i="0" dirty="0">
                <a:solidFill>
                  <a:srgbClr val="121212"/>
                </a:solidFill>
                <a:effectLst/>
                <a:latin typeface="-apple-system"/>
              </a:rPr>
              <a:t>，进一步强调了“一网统管”对于建设数字社会的引领作用。</a:t>
            </a:r>
          </a:p>
          <a:p>
            <a:pPr>
              <a:lnSpc>
                <a:spcPct val="150000"/>
              </a:lnSpc>
            </a:pPr>
            <a:r>
              <a:rPr lang="en-US" altLang="zh-CN" b="0" i="0" dirty="0">
                <a:solidFill>
                  <a:srgbClr val="121212"/>
                </a:solidFill>
                <a:effectLst/>
                <a:latin typeface="-apple-system"/>
              </a:rPr>
              <a:t>2022</a:t>
            </a:r>
            <a:r>
              <a:rPr lang="zh-CN" altLang="en-US" b="0" i="0" dirty="0">
                <a:solidFill>
                  <a:srgbClr val="121212"/>
                </a:solidFill>
                <a:effectLst/>
                <a:latin typeface="-apple-system"/>
              </a:rPr>
              <a:t>年</a:t>
            </a:r>
            <a:r>
              <a:rPr lang="en-US" altLang="zh-CN" b="0" i="0" dirty="0">
                <a:solidFill>
                  <a:srgbClr val="121212"/>
                </a:solidFill>
                <a:effectLst/>
                <a:latin typeface="-apple-system"/>
              </a:rPr>
              <a:t>9</a:t>
            </a:r>
            <a:r>
              <a:rPr lang="zh-CN" altLang="en-US" b="0" i="0" dirty="0">
                <a:solidFill>
                  <a:srgbClr val="121212"/>
                </a:solidFill>
                <a:effectLst/>
                <a:latin typeface="-apple-system"/>
              </a:rPr>
              <a:t>月，国务院办公厅印发</a:t>
            </a:r>
            <a:r>
              <a:rPr lang="en-US" altLang="zh-CN" b="0" i="0" dirty="0">
                <a:solidFill>
                  <a:srgbClr val="121212"/>
                </a:solidFill>
                <a:effectLst/>
                <a:latin typeface="-apple-system"/>
              </a:rPr>
              <a:t>《</a:t>
            </a:r>
            <a:r>
              <a:rPr lang="zh-CN" altLang="en-US" b="0" i="0" dirty="0">
                <a:solidFill>
                  <a:srgbClr val="121212"/>
                </a:solidFill>
                <a:effectLst/>
                <a:latin typeface="-apple-system"/>
              </a:rPr>
              <a:t>全国一体化政务大数据体系建设指南</a:t>
            </a:r>
            <a:r>
              <a:rPr lang="en-US" altLang="zh-CN" b="0" i="0" dirty="0">
                <a:solidFill>
                  <a:srgbClr val="121212"/>
                </a:solidFill>
                <a:effectLst/>
                <a:latin typeface="-apple-system"/>
              </a:rPr>
              <a:t>》</a:t>
            </a:r>
            <a:r>
              <a:rPr lang="zh-CN" altLang="en-US" b="0" i="0" dirty="0">
                <a:solidFill>
                  <a:srgbClr val="121212"/>
                </a:solidFill>
                <a:effectLst/>
                <a:latin typeface="-apple-system"/>
              </a:rPr>
              <a:t>，提出社会管理方面，推进城市运行“一网统管”和社会信用体系建设。</a:t>
            </a:r>
            <a:endParaRPr lang="zh-CN" altLang="en-US" dirty="0"/>
          </a:p>
        </p:txBody>
      </p:sp>
    </p:spTree>
    <p:extLst>
      <p:ext uri="{BB962C8B-B14F-4D97-AF65-F5344CB8AC3E}">
        <p14:creationId xmlns:p14="http://schemas.microsoft.com/office/powerpoint/2010/main" val="41325784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流程图: 对照 27"/>
          <p:cNvSpPr/>
          <p:nvPr/>
        </p:nvSpPr>
        <p:spPr>
          <a:xfrm>
            <a:off x="648547" y="308584"/>
            <a:ext cx="406782" cy="480064"/>
          </a:xfrm>
          <a:prstGeom prst="flowChartCollat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933" b="1">
              <a:ln w="22225">
                <a:solidFill>
                  <a:schemeClr val="accent2"/>
                </a:solidFill>
                <a:prstDash val="solid"/>
              </a:ln>
              <a:solidFill>
                <a:schemeClr val="accent2">
                  <a:lumMod val="40000"/>
                  <a:lumOff val="60000"/>
                </a:schemeClr>
              </a:solidFill>
            </a:endParaRPr>
          </a:p>
        </p:txBody>
      </p:sp>
      <p:sp>
        <p:nvSpPr>
          <p:cNvPr id="67" name="文本框 66"/>
          <p:cNvSpPr txBox="1"/>
          <p:nvPr/>
        </p:nvSpPr>
        <p:spPr>
          <a:xfrm>
            <a:off x="1250268" y="218928"/>
            <a:ext cx="4766734" cy="584775"/>
          </a:xfrm>
          <a:prstGeom prst="rect">
            <a:avLst/>
          </a:prstGeom>
          <a:noFill/>
        </p:spPr>
        <p:txBody>
          <a:bodyPr wrap="square" rtlCol="0">
            <a:spAutoFit/>
          </a:bodyPr>
          <a:lstStyle/>
          <a:p>
            <a:pPr defTabSz="342900">
              <a:defRPr/>
            </a:pPr>
            <a:r>
              <a:rPr lang="zh-CN" altLang="en-US" sz="3200" b="1" dirty="0">
                <a:solidFill>
                  <a:prstClr val="black"/>
                </a:solidFill>
                <a:latin typeface="思源黑体 CN Bold" panose="020B0800000000000000" pitchFamily="34" charset="-122"/>
                <a:ea typeface="思源黑体 CN Bold" panose="020B0800000000000000" pitchFamily="34" charset="-122"/>
                <a:sym typeface="Arial" panose="020B0604020202020204" pitchFamily="34" charset="0"/>
              </a:rPr>
              <a:t>三大体系</a:t>
            </a:r>
            <a:r>
              <a:rPr lang="en-US" altLang="zh-CN" sz="3200" b="1" dirty="0">
                <a:solidFill>
                  <a:prstClr val="black"/>
                </a:solidFill>
                <a:latin typeface="思源黑体 CN Bold" panose="020B0800000000000000" pitchFamily="34" charset="-122"/>
                <a:ea typeface="思源黑体 CN Bold" panose="020B0800000000000000" pitchFamily="34" charset="-122"/>
                <a:sym typeface="Arial" panose="020B0604020202020204" pitchFamily="34" charset="0"/>
              </a:rPr>
              <a:t>——</a:t>
            </a:r>
            <a:r>
              <a:rPr lang="zh-CN" altLang="en-US" sz="3200" b="1" dirty="0">
                <a:solidFill>
                  <a:prstClr val="black"/>
                </a:solidFill>
                <a:latin typeface="思源黑体 CN Bold" panose="020B0800000000000000" pitchFamily="34" charset="-122"/>
                <a:ea typeface="思源黑体 CN Bold" panose="020B0800000000000000" pitchFamily="34" charset="-122"/>
                <a:sym typeface="Arial" panose="020B0604020202020204" pitchFamily="34" charset="0"/>
              </a:rPr>
              <a:t>资源体系</a:t>
            </a:r>
          </a:p>
        </p:txBody>
      </p:sp>
      <p:sp>
        <p:nvSpPr>
          <p:cNvPr id="22" name="îṣļîḑé-Rectangle 4"/>
          <p:cNvSpPr/>
          <p:nvPr/>
        </p:nvSpPr>
        <p:spPr>
          <a:xfrm>
            <a:off x="1523180" y="2629431"/>
            <a:ext cx="1094822" cy="1094822"/>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933"/>
          </a:p>
        </p:txBody>
      </p:sp>
      <p:sp>
        <p:nvSpPr>
          <p:cNvPr id="25" name="îṣļîḑé-Rectangle 5"/>
          <p:cNvSpPr/>
          <p:nvPr/>
        </p:nvSpPr>
        <p:spPr>
          <a:xfrm>
            <a:off x="1523180" y="4761391"/>
            <a:ext cx="1094822" cy="1094822"/>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933"/>
          </a:p>
        </p:txBody>
      </p:sp>
      <p:sp>
        <p:nvSpPr>
          <p:cNvPr id="31" name="îṣļîḑé-Rectangle 7"/>
          <p:cNvSpPr/>
          <p:nvPr/>
        </p:nvSpPr>
        <p:spPr>
          <a:xfrm>
            <a:off x="6399610" y="2587766"/>
            <a:ext cx="1094822" cy="1094822"/>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933"/>
          </a:p>
        </p:txBody>
      </p:sp>
      <p:sp>
        <p:nvSpPr>
          <p:cNvPr id="36" name="îṣļîḑé-Rectangle 8"/>
          <p:cNvSpPr/>
          <p:nvPr/>
        </p:nvSpPr>
        <p:spPr>
          <a:xfrm>
            <a:off x="6399610" y="4789331"/>
            <a:ext cx="1094822" cy="1094822"/>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933"/>
          </a:p>
        </p:txBody>
      </p:sp>
      <p:sp>
        <p:nvSpPr>
          <p:cNvPr id="40" name="îṣļîḑé-Freeform 39"/>
          <p:cNvSpPr/>
          <p:nvPr/>
        </p:nvSpPr>
        <p:spPr bwMode="auto">
          <a:xfrm>
            <a:off x="6737578" y="2825567"/>
            <a:ext cx="418884" cy="619220"/>
          </a:xfrm>
          <a:custGeom>
            <a:avLst/>
            <a:gdLst>
              <a:gd name="T0" fmla="*/ 128 w 136"/>
              <a:gd name="T1" fmla="*/ 185 h 201"/>
              <a:gd name="T2" fmla="*/ 117 w 136"/>
              <a:gd name="T3" fmla="*/ 177 h 201"/>
              <a:gd name="T4" fmla="*/ 117 w 136"/>
              <a:gd name="T5" fmla="*/ 155 h 201"/>
              <a:gd name="T6" fmla="*/ 126 w 136"/>
              <a:gd name="T7" fmla="*/ 150 h 201"/>
              <a:gd name="T8" fmla="*/ 110 w 136"/>
              <a:gd name="T9" fmla="*/ 142 h 201"/>
              <a:gd name="T10" fmla="*/ 111 w 136"/>
              <a:gd name="T11" fmla="*/ 103 h 201"/>
              <a:gd name="T12" fmla="*/ 112 w 136"/>
              <a:gd name="T13" fmla="*/ 91 h 201"/>
              <a:gd name="T14" fmla="*/ 42 w 136"/>
              <a:gd name="T15" fmla="*/ 6 h 201"/>
              <a:gd name="T16" fmla="*/ 9 w 136"/>
              <a:gd name="T17" fmla="*/ 22 h 201"/>
              <a:gd name="T18" fmla="*/ 8 w 136"/>
              <a:gd name="T19" fmla="*/ 33 h 201"/>
              <a:gd name="T20" fmla="*/ 22 w 136"/>
              <a:gd name="T21" fmla="*/ 30 h 201"/>
              <a:gd name="T22" fmla="*/ 22 w 136"/>
              <a:gd name="T23" fmla="*/ 30 h 201"/>
              <a:gd name="T24" fmla="*/ 10 w 136"/>
              <a:gd name="T25" fmla="*/ 55 h 201"/>
              <a:gd name="T26" fmla="*/ 3 w 136"/>
              <a:gd name="T27" fmla="*/ 78 h 201"/>
              <a:gd name="T28" fmla="*/ 19 w 136"/>
              <a:gd name="T29" fmla="*/ 84 h 201"/>
              <a:gd name="T30" fmla="*/ 33 w 136"/>
              <a:gd name="T31" fmla="*/ 69 h 201"/>
              <a:gd name="T32" fmla="*/ 44 w 136"/>
              <a:gd name="T33" fmla="*/ 90 h 201"/>
              <a:gd name="T34" fmla="*/ 20 w 136"/>
              <a:gd name="T35" fmla="*/ 124 h 201"/>
              <a:gd name="T36" fmla="*/ 23 w 136"/>
              <a:gd name="T37" fmla="*/ 135 h 201"/>
              <a:gd name="T38" fmla="*/ 25 w 136"/>
              <a:gd name="T39" fmla="*/ 137 h 201"/>
              <a:gd name="T40" fmla="*/ 27 w 136"/>
              <a:gd name="T41" fmla="*/ 139 h 201"/>
              <a:gd name="T42" fmla="*/ 29 w 136"/>
              <a:gd name="T43" fmla="*/ 141 h 201"/>
              <a:gd name="T44" fmla="*/ 30 w 136"/>
              <a:gd name="T45" fmla="*/ 142 h 201"/>
              <a:gd name="T46" fmla="*/ 23 w 136"/>
              <a:gd name="T47" fmla="*/ 142 h 201"/>
              <a:gd name="T48" fmla="*/ 11 w 136"/>
              <a:gd name="T49" fmla="*/ 150 h 201"/>
              <a:gd name="T50" fmla="*/ 13 w 136"/>
              <a:gd name="T51" fmla="*/ 154 h 201"/>
              <a:gd name="T52" fmla="*/ 16 w 136"/>
              <a:gd name="T53" fmla="*/ 155 h 201"/>
              <a:gd name="T54" fmla="*/ 20 w 136"/>
              <a:gd name="T55" fmla="*/ 155 h 201"/>
              <a:gd name="T56" fmla="*/ 20 w 136"/>
              <a:gd name="T57" fmla="*/ 177 h 201"/>
              <a:gd name="T58" fmla="*/ 20 w 136"/>
              <a:gd name="T59" fmla="*/ 177 h 201"/>
              <a:gd name="T60" fmla="*/ 9 w 136"/>
              <a:gd name="T61" fmla="*/ 187 h 201"/>
              <a:gd name="T62" fmla="*/ 7 w 136"/>
              <a:gd name="T63" fmla="*/ 189 h 201"/>
              <a:gd name="T64" fmla="*/ 6 w 136"/>
              <a:gd name="T65" fmla="*/ 190 h 201"/>
              <a:gd name="T66" fmla="*/ 5 w 136"/>
              <a:gd name="T67" fmla="*/ 190 h 201"/>
              <a:gd name="T68" fmla="*/ 4 w 136"/>
              <a:gd name="T69" fmla="*/ 191 h 201"/>
              <a:gd name="T70" fmla="*/ 4 w 136"/>
              <a:gd name="T71" fmla="*/ 191 h 201"/>
              <a:gd name="T72" fmla="*/ 3 w 136"/>
              <a:gd name="T73" fmla="*/ 193 h 201"/>
              <a:gd name="T74" fmla="*/ 2 w 136"/>
              <a:gd name="T75" fmla="*/ 193 h 201"/>
              <a:gd name="T76" fmla="*/ 2 w 136"/>
              <a:gd name="T77" fmla="*/ 194 h 201"/>
              <a:gd name="T78" fmla="*/ 2 w 136"/>
              <a:gd name="T79" fmla="*/ 195 h 201"/>
              <a:gd name="T80" fmla="*/ 2 w 136"/>
              <a:gd name="T81" fmla="*/ 197 h 201"/>
              <a:gd name="T82" fmla="*/ 2 w 136"/>
              <a:gd name="T83" fmla="*/ 198 h 201"/>
              <a:gd name="T84" fmla="*/ 2 w 136"/>
              <a:gd name="T85" fmla="*/ 199 h 201"/>
              <a:gd name="T86" fmla="*/ 3 w 136"/>
              <a:gd name="T87" fmla="*/ 200 h 201"/>
              <a:gd name="T88" fmla="*/ 6 w 136"/>
              <a:gd name="T89" fmla="*/ 201 h 201"/>
              <a:gd name="T90" fmla="*/ 52 w 136"/>
              <a:gd name="T91" fmla="*/ 201 h 201"/>
              <a:gd name="T92" fmla="*/ 136 w 136"/>
              <a:gd name="T93"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6" h="201">
                <a:moveTo>
                  <a:pt x="128" y="188"/>
                </a:moveTo>
                <a:cubicBezTo>
                  <a:pt x="128" y="187"/>
                  <a:pt x="128" y="187"/>
                  <a:pt x="128" y="185"/>
                </a:cubicBezTo>
                <a:cubicBezTo>
                  <a:pt x="128" y="182"/>
                  <a:pt x="124" y="177"/>
                  <a:pt x="117" y="177"/>
                </a:cubicBezTo>
                <a:cubicBezTo>
                  <a:pt x="117" y="177"/>
                  <a:pt x="117" y="177"/>
                  <a:pt x="117" y="177"/>
                </a:cubicBezTo>
                <a:cubicBezTo>
                  <a:pt x="115" y="174"/>
                  <a:pt x="111" y="170"/>
                  <a:pt x="111" y="165"/>
                </a:cubicBezTo>
                <a:cubicBezTo>
                  <a:pt x="111" y="161"/>
                  <a:pt x="115" y="157"/>
                  <a:pt x="117" y="155"/>
                </a:cubicBezTo>
                <a:cubicBezTo>
                  <a:pt x="120" y="155"/>
                  <a:pt x="121" y="155"/>
                  <a:pt x="122" y="155"/>
                </a:cubicBezTo>
                <a:cubicBezTo>
                  <a:pt x="123" y="155"/>
                  <a:pt x="126" y="154"/>
                  <a:pt x="126" y="150"/>
                </a:cubicBezTo>
                <a:cubicBezTo>
                  <a:pt x="126" y="147"/>
                  <a:pt x="122" y="142"/>
                  <a:pt x="114" y="142"/>
                </a:cubicBezTo>
                <a:cubicBezTo>
                  <a:pt x="113" y="142"/>
                  <a:pt x="112" y="142"/>
                  <a:pt x="110" y="142"/>
                </a:cubicBezTo>
                <a:cubicBezTo>
                  <a:pt x="123" y="132"/>
                  <a:pt x="123" y="132"/>
                  <a:pt x="123" y="132"/>
                </a:cubicBezTo>
                <a:cubicBezTo>
                  <a:pt x="123" y="132"/>
                  <a:pt x="111" y="115"/>
                  <a:pt x="111" y="103"/>
                </a:cubicBezTo>
                <a:cubicBezTo>
                  <a:pt x="111" y="103"/>
                  <a:pt x="111" y="103"/>
                  <a:pt x="111" y="102"/>
                </a:cubicBezTo>
                <a:cubicBezTo>
                  <a:pt x="111" y="99"/>
                  <a:pt x="111" y="95"/>
                  <a:pt x="112" y="91"/>
                </a:cubicBezTo>
                <a:cubicBezTo>
                  <a:pt x="112" y="79"/>
                  <a:pt x="113" y="53"/>
                  <a:pt x="102" y="33"/>
                </a:cubicBezTo>
                <a:cubicBezTo>
                  <a:pt x="91" y="12"/>
                  <a:pt x="69" y="0"/>
                  <a:pt x="42" y="6"/>
                </a:cubicBezTo>
                <a:cubicBezTo>
                  <a:pt x="30" y="9"/>
                  <a:pt x="21" y="16"/>
                  <a:pt x="16" y="22"/>
                </a:cubicBezTo>
                <a:cubicBezTo>
                  <a:pt x="9" y="22"/>
                  <a:pt x="9" y="22"/>
                  <a:pt x="9" y="22"/>
                </a:cubicBezTo>
                <a:cubicBezTo>
                  <a:pt x="11" y="23"/>
                  <a:pt x="12" y="24"/>
                  <a:pt x="13" y="25"/>
                </a:cubicBezTo>
                <a:cubicBezTo>
                  <a:pt x="9" y="29"/>
                  <a:pt x="8" y="33"/>
                  <a:pt x="8" y="33"/>
                </a:cubicBezTo>
                <a:cubicBezTo>
                  <a:pt x="20" y="33"/>
                  <a:pt x="20" y="33"/>
                  <a:pt x="20" y="33"/>
                </a:cubicBezTo>
                <a:cubicBezTo>
                  <a:pt x="22" y="31"/>
                  <a:pt x="22" y="30"/>
                  <a:pt x="22" y="30"/>
                </a:cubicBezTo>
                <a:cubicBezTo>
                  <a:pt x="21" y="29"/>
                  <a:pt x="20" y="29"/>
                  <a:pt x="19" y="28"/>
                </a:cubicBezTo>
                <a:cubicBezTo>
                  <a:pt x="22" y="30"/>
                  <a:pt x="22" y="30"/>
                  <a:pt x="22" y="30"/>
                </a:cubicBezTo>
                <a:cubicBezTo>
                  <a:pt x="22" y="30"/>
                  <a:pt x="13" y="43"/>
                  <a:pt x="12" y="44"/>
                </a:cubicBezTo>
                <a:cubicBezTo>
                  <a:pt x="12" y="45"/>
                  <a:pt x="12" y="52"/>
                  <a:pt x="10" y="55"/>
                </a:cubicBezTo>
                <a:cubicBezTo>
                  <a:pt x="9" y="57"/>
                  <a:pt x="2" y="69"/>
                  <a:pt x="1" y="70"/>
                </a:cubicBezTo>
                <a:cubicBezTo>
                  <a:pt x="0" y="71"/>
                  <a:pt x="2" y="75"/>
                  <a:pt x="3" y="78"/>
                </a:cubicBezTo>
                <a:cubicBezTo>
                  <a:pt x="5" y="81"/>
                  <a:pt x="7" y="82"/>
                  <a:pt x="9" y="82"/>
                </a:cubicBezTo>
                <a:cubicBezTo>
                  <a:pt x="12" y="83"/>
                  <a:pt x="18" y="84"/>
                  <a:pt x="19" y="84"/>
                </a:cubicBezTo>
                <a:cubicBezTo>
                  <a:pt x="20" y="85"/>
                  <a:pt x="24" y="83"/>
                  <a:pt x="25" y="82"/>
                </a:cubicBezTo>
                <a:cubicBezTo>
                  <a:pt x="26" y="81"/>
                  <a:pt x="29" y="72"/>
                  <a:pt x="33" y="69"/>
                </a:cubicBezTo>
                <a:cubicBezTo>
                  <a:pt x="37" y="66"/>
                  <a:pt x="43" y="65"/>
                  <a:pt x="47" y="64"/>
                </a:cubicBezTo>
                <a:cubicBezTo>
                  <a:pt x="48" y="68"/>
                  <a:pt x="49" y="82"/>
                  <a:pt x="44" y="90"/>
                </a:cubicBezTo>
                <a:cubicBezTo>
                  <a:pt x="36" y="103"/>
                  <a:pt x="23" y="117"/>
                  <a:pt x="20" y="123"/>
                </a:cubicBezTo>
                <a:cubicBezTo>
                  <a:pt x="20" y="123"/>
                  <a:pt x="20" y="123"/>
                  <a:pt x="20" y="124"/>
                </a:cubicBezTo>
                <a:cubicBezTo>
                  <a:pt x="17" y="129"/>
                  <a:pt x="18" y="133"/>
                  <a:pt x="18" y="133"/>
                </a:cubicBezTo>
                <a:cubicBezTo>
                  <a:pt x="18" y="133"/>
                  <a:pt x="21" y="134"/>
                  <a:pt x="23" y="135"/>
                </a:cubicBezTo>
                <a:cubicBezTo>
                  <a:pt x="24" y="136"/>
                  <a:pt x="25" y="136"/>
                  <a:pt x="25" y="137"/>
                </a:cubicBezTo>
                <a:cubicBezTo>
                  <a:pt x="25" y="137"/>
                  <a:pt x="25" y="137"/>
                  <a:pt x="25" y="137"/>
                </a:cubicBezTo>
                <a:cubicBezTo>
                  <a:pt x="26" y="137"/>
                  <a:pt x="27" y="138"/>
                  <a:pt x="27" y="139"/>
                </a:cubicBezTo>
                <a:cubicBezTo>
                  <a:pt x="27" y="139"/>
                  <a:pt x="27" y="139"/>
                  <a:pt x="27" y="139"/>
                </a:cubicBezTo>
                <a:cubicBezTo>
                  <a:pt x="28" y="139"/>
                  <a:pt x="28" y="140"/>
                  <a:pt x="28" y="140"/>
                </a:cubicBezTo>
                <a:cubicBezTo>
                  <a:pt x="29" y="140"/>
                  <a:pt x="29" y="140"/>
                  <a:pt x="29" y="141"/>
                </a:cubicBezTo>
                <a:cubicBezTo>
                  <a:pt x="29" y="141"/>
                  <a:pt x="29" y="142"/>
                  <a:pt x="30" y="142"/>
                </a:cubicBezTo>
                <a:cubicBezTo>
                  <a:pt x="30" y="142"/>
                  <a:pt x="30" y="142"/>
                  <a:pt x="30" y="142"/>
                </a:cubicBezTo>
                <a:cubicBezTo>
                  <a:pt x="27" y="142"/>
                  <a:pt x="25" y="142"/>
                  <a:pt x="24" y="142"/>
                </a:cubicBezTo>
                <a:cubicBezTo>
                  <a:pt x="23" y="142"/>
                  <a:pt x="23" y="142"/>
                  <a:pt x="23" y="142"/>
                </a:cubicBezTo>
                <a:cubicBezTo>
                  <a:pt x="20" y="142"/>
                  <a:pt x="17" y="143"/>
                  <a:pt x="15" y="145"/>
                </a:cubicBezTo>
                <a:cubicBezTo>
                  <a:pt x="12" y="146"/>
                  <a:pt x="11" y="149"/>
                  <a:pt x="11" y="150"/>
                </a:cubicBezTo>
                <a:cubicBezTo>
                  <a:pt x="11" y="152"/>
                  <a:pt x="12" y="154"/>
                  <a:pt x="13" y="154"/>
                </a:cubicBezTo>
                <a:cubicBezTo>
                  <a:pt x="13" y="154"/>
                  <a:pt x="13" y="154"/>
                  <a:pt x="13" y="154"/>
                </a:cubicBezTo>
                <a:cubicBezTo>
                  <a:pt x="14" y="155"/>
                  <a:pt x="15" y="155"/>
                  <a:pt x="16" y="155"/>
                </a:cubicBezTo>
                <a:cubicBezTo>
                  <a:pt x="16" y="155"/>
                  <a:pt x="16" y="155"/>
                  <a:pt x="16" y="155"/>
                </a:cubicBezTo>
                <a:cubicBezTo>
                  <a:pt x="16" y="155"/>
                  <a:pt x="16" y="155"/>
                  <a:pt x="16" y="155"/>
                </a:cubicBezTo>
                <a:cubicBezTo>
                  <a:pt x="16" y="155"/>
                  <a:pt x="18" y="155"/>
                  <a:pt x="20" y="155"/>
                </a:cubicBezTo>
                <a:cubicBezTo>
                  <a:pt x="23" y="157"/>
                  <a:pt x="26" y="161"/>
                  <a:pt x="26" y="165"/>
                </a:cubicBezTo>
                <a:cubicBezTo>
                  <a:pt x="26" y="170"/>
                  <a:pt x="23" y="174"/>
                  <a:pt x="20" y="177"/>
                </a:cubicBezTo>
                <a:cubicBezTo>
                  <a:pt x="20" y="177"/>
                  <a:pt x="20" y="177"/>
                  <a:pt x="20" y="177"/>
                </a:cubicBezTo>
                <a:cubicBezTo>
                  <a:pt x="20" y="177"/>
                  <a:pt x="20" y="177"/>
                  <a:pt x="20" y="177"/>
                </a:cubicBezTo>
                <a:cubicBezTo>
                  <a:pt x="14" y="177"/>
                  <a:pt x="9" y="182"/>
                  <a:pt x="9" y="185"/>
                </a:cubicBezTo>
                <a:cubicBezTo>
                  <a:pt x="9" y="186"/>
                  <a:pt x="9" y="187"/>
                  <a:pt x="9" y="187"/>
                </a:cubicBezTo>
                <a:cubicBezTo>
                  <a:pt x="10" y="187"/>
                  <a:pt x="10" y="188"/>
                  <a:pt x="10" y="188"/>
                </a:cubicBezTo>
                <a:cubicBezTo>
                  <a:pt x="9" y="188"/>
                  <a:pt x="8" y="189"/>
                  <a:pt x="7" y="189"/>
                </a:cubicBezTo>
                <a:cubicBezTo>
                  <a:pt x="6" y="189"/>
                  <a:pt x="6" y="189"/>
                  <a:pt x="6" y="189"/>
                </a:cubicBezTo>
                <a:cubicBezTo>
                  <a:pt x="6" y="190"/>
                  <a:pt x="6" y="190"/>
                  <a:pt x="6" y="190"/>
                </a:cubicBezTo>
                <a:cubicBezTo>
                  <a:pt x="6" y="190"/>
                  <a:pt x="6" y="190"/>
                  <a:pt x="6" y="190"/>
                </a:cubicBezTo>
                <a:cubicBezTo>
                  <a:pt x="6" y="190"/>
                  <a:pt x="5" y="190"/>
                  <a:pt x="5" y="190"/>
                </a:cubicBezTo>
                <a:cubicBezTo>
                  <a:pt x="5" y="190"/>
                  <a:pt x="5" y="190"/>
                  <a:pt x="5" y="190"/>
                </a:cubicBezTo>
                <a:cubicBezTo>
                  <a:pt x="5" y="190"/>
                  <a:pt x="5" y="191"/>
                  <a:pt x="4" y="191"/>
                </a:cubicBezTo>
                <a:cubicBezTo>
                  <a:pt x="4" y="191"/>
                  <a:pt x="4" y="191"/>
                  <a:pt x="4" y="191"/>
                </a:cubicBezTo>
                <a:cubicBezTo>
                  <a:pt x="4" y="191"/>
                  <a:pt x="4" y="191"/>
                  <a:pt x="4" y="191"/>
                </a:cubicBezTo>
                <a:cubicBezTo>
                  <a:pt x="3" y="192"/>
                  <a:pt x="3" y="192"/>
                  <a:pt x="3" y="192"/>
                </a:cubicBezTo>
                <a:cubicBezTo>
                  <a:pt x="3" y="192"/>
                  <a:pt x="3" y="192"/>
                  <a:pt x="3" y="193"/>
                </a:cubicBezTo>
                <a:cubicBezTo>
                  <a:pt x="3" y="193"/>
                  <a:pt x="3" y="193"/>
                  <a:pt x="2" y="193"/>
                </a:cubicBezTo>
                <a:cubicBezTo>
                  <a:pt x="2" y="193"/>
                  <a:pt x="2" y="193"/>
                  <a:pt x="2" y="193"/>
                </a:cubicBezTo>
                <a:cubicBezTo>
                  <a:pt x="2" y="193"/>
                  <a:pt x="2" y="194"/>
                  <a:pt x="2" y="194"/>
                </a:cubicBezTo>
                <a:cubicBezTo>
                  <a:pt x="2" y="194"/>
                  <a:pt x="2" y="194"/>
                  <a:pt x="2" y="194"/>
                </a:cubicBezTo>
                <a:cubicBezTo>
                  <a:pt x="2" y="194"/>
                  <a:pt x="2" y="194"/>
                  <a:pt x="2" y="195"/>
                </a:cubicBezTo>
                <a:cubicBezTo>
                  <a:pt x="2" y="195"/>
                  <a:pt x="2" y="195"/>
                  <a:pt x="2" y="195"/>
                </a:cubicBezTo>
                <a:cubicBezTo>
                  <a:pt x="1" y="195"/>
                  <a:pt x="1" y="196"/>
                  <a:pt x="1" y="196"/>
                </a:cubicBezTo>
                <a:cubicBezTo>
                  <a:pt x="1" y="196"/>
                  <a:pt x="2" y="197"/>
                  <a:pt x="2" y="197"/>
                </a:cubicBezTo>
                <a:cubicBezTo>
                  <a:pt x="2" y="197"/>
                  <a:pt x="2" y="198"/>
                  <a:pt x="2" y="198"/>
                </a:cubicBezTo>
                <a:cubicBezTo>
                  <a:pt x="2" y="198"/>
                  <a:pt x="2" y="198"/>
                  <a:pt x="2" y="198"/>
                </a:cubicBezTo>
                <a:cubicBezTo>
                  <a:pt x="2" y="198"/>
                  <a:pt x="2" y="198"/>
                  <a:pt x="2" y="199"/>
                </a:cubicBezTo>
                <a:cubicBezTo>
                  <a:pt x="2" y="199"/>
                  <a:pt x="2" y="199"/>
                  <a:pt x="2" y="199"/>
                </a:cubicBezTo>
                <a:cubicBezTo>
                  <a:pt x="3" y="199"/>
                  <a:pt x="3" y="199"/>
                  <a:pt x="3" y="200"/>
                </a:cubicBezTo>
                <a:cubicBezTo>
                  <a:pt x="3" y="200"/>
                  <a:pt x="3" y="200"/>
                  <a:pt x="3" y="200"/>
                </a:cubicBezTo>
                <a:cubicBezTo>
                  <a:pt x="3" y="200"/>
                  <a:pt x="3" y="200"/>
                  <a:pt x="3" y="200"/>
                </a:cubicBezTo>
                <a:cubicBezTo>
                  <a:pt x="4" y="201"/>
                  <a:pt x="5" y="201"/>
                  <a:pt x="6" y="201"/>
                </a:cubicBezTo>
                <a:cubicBezTo>
                  <a:pt x="6" y="201"/>
                  <a:pt x="6" y="201"/>
                  <a:pt x="6" y="201"/>
                </a:cubicBezTo>
                <a:cubicBezTo>
                  <a:pt x="7" y="201"/>
                  <a:pt x="28" y="201"/>
                  <a:pt x="52" y="201"/>
                </a:cubicBezTo>
                <a:cubicBezTo>
                  <a:pt x="87" y="201"/>
                  <a:pt x="130" y="201"/>
                  <a:pt x="131" y="201"/>
                </a:cubicBezTo>
                <a:cubicBezTo>
                  <a:pt x="133" y="201"/>
                  <a:pt x="136" y="200"/>
                  <a:pt x="136" y="196"/>
                </a:cubicBezTo>
                <a:cubicBezTo>
                  <a:pt x="136" y="193"/>
                  <a:pt x="133" y="189"/>
                  <a:pt x="128" y="188"/>
                </a:cubicBezTo>
                <a:close/>
              </a:path>
            </a:pathLst>
          </a:custGeom>
          <a:solidFill>
            <a:schemeClr val="accent1"/>
          </a:solidFill>
          <a:ln>
            <a:noFill/>
          </a:ln>
        </p:spPr>
        <p:txBody>
          <a:bodyPr vert="horz" wrap="square" lIns="121920" tIns="60960" rIns="121920" bIns="60960" numCol="1" anchor="t" anchorCtr="0" compatLnSpc="1"/>
          <a:lstStyle/>
          <a:p>
            <a:endParaRPr lang="en-US" sz="2933"/>
          </a:p>
        </p:txBody>
      </p:sp>
      <p:sp>
        <p:nvSpPr>
          <p:cNvPr id="41" name="îṣļîḑé-Freeform 54"/>
          <p:cNvSpPr/>
          <p:nvPr/>
        </p:nvSpPr>
        <p:spPr bwMode="auto">
          <a:xfrm>
            <a:off x="6727171" y="5049896"/>
            <a:ext cx="439698" cy="573690"/>
          </a:xfrm>
          <a:custGeom>
            <a:avLst/>
            <a:gdLst>
              <a:gd name="T0" fmla="*/ 108 w 143"/>
              <a:gd name="T1" fmla="*/ 72 h 186"/>
              <a:gd name="T2" fmla="*/ 100 w 143"/>
              <a:gd name="T3" fmla="*/ 96 h 186"/>
              <a:gd name="T4" fmla="*/ 92 w 143"/>
              <a:gd name="T5" fmla="*/ 71 h 186"/>
              <a:gd name="T6" fmla="*/ 88 w 143"/>
              <a:gd name="T7" fmla="*/ 65 h 186"/>
              <a:gd name="T8" fmla="*/ 86 w 143"/>
              <a:gd name="T9" fmla="*/ 76 h 186"/>
              <a:gd name="T10" fmla="*/ 70 w 143"/>
              <a:gd name="T11" fmla="*/ 76 h 186"/>
              <a:gd name="T12" fmla="*/ 73 w 143"/>
              <a:gd name="T13" fmla="*/ 60 h 186"/>
              <a:gd name="T14" fmla="*/ 45 w 143"/>
              <a:gd name="T15" fmla="*/ 60 h 186"/>
              <a:gd name="T16" fmla="*/ 0 w 143"/>
              <a:gd name="T17" fmla="*/ 143 h 186"/>
              <a:gd name="T18" fmla="*/ 28 w 143"/>
              <a:gd name="T19" fmla="*/ 186 h 186"/>
              <a:gd name="T20" fmla="*/ 143 w 143"/>
              <a:gd name="T21" fmla="*/ 158 h 186"/>
              <a:gd name="T22" fmla="*/ 133 w 143"/>
              <a:gd name="T23" fmla="*/ 105 h 186"/>
              <a:gd name="T24" fmla="*/ 78 w 143"/>
              <a:gd name="T25" fmla="*/ 171 h 186"/>
              <a:gd name="T26" fmla="*/ 65 w 143"/>
              <a:gd name="T27" fmla="*/ 162 h 186"/>
              <a:gd name="T28" fmla="*/ 52 w 143"/>
              <a:gd name="T29" fmla="*/ 156 h 186"/>
              <a:gd name="T30" fmla="*/ 60 w 143"/>
              <a:gd name="T31" fmla="*/ 146 h 186"/>
              <a:gd name="T32" fmla="*/ 77 w 143"/>
              <a:gd name="T33" fmla="*/ 145 h 186"/>
              <a:gd name="T34" fmla="*/ 53 w 143"/>
              <a:gd name="T35" fmla="*/ 120 h 186"/>
              <a:gd name="T36" fmla="*/ 66 w 143"/>
              <a:gd name="T37" fmla="*/ 94 h 186"/>
              <a:gd name="T38" fmla="*/ 78 w 143"/>
              <a:gd name="T39" fmla="*/ 103 h 186"/>
              <a:gd name="T40" fmla="*/ 90 w 143"/>
              <a:gd name="T41" fmla="*/ 107 h 186"/>
              <a:gd name="T42" fmla="*/ 82 w 143"/>
              <a:gd name="T43" fmla="*/ 118 h 186"/>
              <a:gd name="T44" fmla="*/ 68 w 143"/>
              <a:gd name="T45" fmla="*/ 119 h 186"/>
              <a:gd name="T46" fmla="*/ 91 w 143"/>
              <a:gd name="T47" fmla="*/ 144 h 186"/>
              <a:gd name="T48" fmla="*/ 45 w 143"/>
              <a:gd name="T49" fmla="*/ 42 h 186"/>
              <a:gd name="T50" fmla="*/ 50 w 143"/>
              <a:gd name="T51" fmla="*/ 9 h 186"/>
              <a:gd name="T52" fmla="*/ 93 w 143"/>
              <a:gd name="T53" fmla="*/ 9 h 186"/>
              <a:gd name="T54" fmla="*/ 98 w 143"/>
              <a:gd name="T55" fmla="*/ 42 h 186"/>
              <a:gd name="T56" fmla="*/ 100 w 143"/>
              <a:gd name="T57" fmla="*/ 56 h 186"/>
              <a:gd name="T58" fmla="*/ 104 w 143"/>
              <a:gd name="T59" fmla="*/ 71 h 186"/>
              <a:gd name="T60" fmla="*/ 100 w 143"/>
              <a:gd name="T61" fmla="*/ 92 h 186"/>
              <a:gd name="T62" fmla="*/ 96 w 143"/>
              <a:gd name="T63" fmla="*/ 71 h 186"/>
              <a:gd name="T64" fmla="*/ 88 w 143"/>
              <a:gd name="T65" fmla="*/ 61 h 186"/>
              <a:gd name="T66" fmla="*/ 82 w 143"/>
              <a:gd name="T67" fmla="*/ 71 h 186"/>
              <a:gd name="T68" fmla="*/ 78 w 143"/>
              <a:gd name="T69" fmla="*/ 80 h 186"/>
              <a:gd name="T70" fmla="*/ 74 w 143"/>
              <a:gd name="T71" fmla="*/ 71 h 186"/>
              <a:gd name="T72" fmla="*/ 44 w 143"/>
              <a:gd name="T73" fmla="*/ 56 h 186"/>
              <a:gd name="T74" fmla="*/ 44 w 143"/>
              <a:gd name="T75" fmla="*/ 48 h 186"/>
              <a:gd name="T76" fmla="*/ 88 w 143"/>
              <a:gd name="T77" fmla="*/ 45 h 186"/>
              <a:gd name="T78" fmla="*/ 100 w 143"/>
              <a:gd name="T79" fmla="*/ 48 h 186"/>
              <a:gd name="T80" fmla="*/ 100 w 143"/>
              <a:gd name="T81" fmla="*/ 5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3" h="186">
                <a:moveTo>
                  <a:pt x="133" y="105"/>
                </a:moveTo>
                <a:cubicBezTo>
                  <a:pt x="108" y="72"/>
                  <a:pt x="108" y="72"/>
                  <a:pt x="108" y="72"/>
                </a:cubicBezTo>
                <a:cubicBezTo>
                  <a:pt x="108" y="88"/>
                  <a:pt x="108" y="88"/>
                  <a:pt x="108" y="88"/>
                </a:cubicBezTo>
                <a:cubicBezTo>
                  <a:pt x="108" y="92"/>
                  <a:pt x="104" y="96"/>
                  <a:pt x="100" y="96"/>
                </a:cubicBezTo>
                <a:cubicBezTo>
                  <a:pt x="95" y="96"/>
                  <a:pt x="92" y="92"/>
                  <a:pt x="92" y="88"/>
                </a:cubicBezTo>
                <a:cubicBezTo>
                  <a:pt x="92" y="71"/>
                  <a:pt x="92" y="71"/>
                  <a:pt x="92" y="71"/>
                </a:cubicBezTo>
                <a:cubicBezTo>
                  <a:pt x="92" y="70"/>
                  <a:pt x="91" y="67"/>
                  <a:pt x="90" y="64"/>
                </a:cubicBezTo>
                <a:cubicBezTo>
                  <a:pt x="89" y="65"/>
                  <a:pt x="89" y="65"/>
                  <a:pt x="88" y="65"/>
                </a:cubicBezTo>
                <a:cubicBezTo>
                  <a:pt x="87" y="67"/>
                  <a:pt x="86" y="70"/>
                  <a:pt x="86" y="71"/>
                </a:cubicBezTo>
                <a:cubicBezTo>
                  <a:pt x="86" y="76"/>
                  <a:pt x="86" y="76"/>
                  <a:pt x="86" y="76"/>
                </a:cubicBezTo>
                <a:cubicBezTo>
                  <a:pt x="86" y="81"/>
                  <a:pt x="83" y="84"/>
                  <a:pt x="78" y="84"/>
                </a:cubicBezTo>
                <a:cubicBezTo>
                  <a:pt x="74" y="84"/>
                  <a:pt x="70" y="81"/>
                  <a:pt x="70" y="76"/>
                </a:cubicBezTo>
                <a:cubicBezTo>
                  <a:pt x="70" y="71"/>
                  <a:pt x="70" y="71"/>
                  <a:pt x="70" y="71"/>
                </a:cubicBezTo>
                <a:cubicBezTo>
                  <a:pt x="70" y="68"/>
                  <a:pt x="71" y="64"/>
                  <a:pt x="73" y="60"/>
                </a:cubicBezTo>
                <a:cubicBezTo>
                  <a:pt x="65" y="60"/>
                  <a:pt x="65" y="60"/>
                  <a:pt x="65" y="60"/>
                </a:cubicBezTo>
                <a:cubicBezTo>
                  <a:pt x="45" y="60"/>
                  <a:pt x="45" y="60"/>
                  <a:pt x="45" y="60"/>
                </a:cubicBezTo>
                <a:cubicBezTo>
                  <a:pt x="10" y="105"/>
                  <a:pt x="10" y="105"/>
                  <a:pt x="10" y="105"/>
                </a:cubicBezTo>
                <a:cubicBezTo>
                  <a:pt x="4" y="115"/>
                  <a:pt x="0" y="132"/>
                  <a:pt x="0" y="143"/>
                </a:cubicBezTo>
                <a:cubicBezTo>
                  <a:pt x="0" y="158"/>
                  <a:pt x="0" y="158"/>
                  <a:pt x="0" y="158"/>
                </a:cubicBezTo>
                <a:cubicBezTo>
                  <a:pt x="0" y="169"/>
                  <a:pt x="17" y="186"/>
                  <a:pt x="28" y="186"/>
                </a:cubicBezTo>
                <a:cubicBezTo>
                  <a:pt x="115" y="186"/>
                  <a:pt x="115" y="186"/>
                  <a:pt x="115" y="186"/>
                </a:cubicBezTo>
                <a:cubicBezTo>
                  <a:pt x="126" y="186"/>
                  <a:pt x="143" y="169"/>
                  <a:pt x="143" y="158"/>
                </a:cubicBezTo>
                <a:cubicBezTo>
                  <a:pt x="143" y="143"/>
                  <a:pt x="143" y="143"/>
                  <a:pt x="143" y="143"/>
                </a:cubicBezTo>
                <a:cubicBezTo>
                  <a:pt x="143" y="132"/>
                  <a:pt x="139" y="115"/>
                  <a:pt x="133" y="105"/>
                </a:cubicBezTo>
                <a:close/>
                <a:moveTo>
                  <a:pt x="78" y="161"/>
                </a:moveTo>
                <a:cubicBezTo>
                  <a:pt x="78" y="171"/>
                  <a:pt x="78" y="171"/>
                  <a:pt x="78" y="171"/>
                </a:cubicBezTo>
                <a:cubicBezTo>
                  <a:pt x="65" y="171"/>
                  <a:pt x="65" y="171"/>
                  <a:pt x="65" y="171"/>
                </a:cubicBezTo>
                <a:cubicBezTo>
                  <a:pt x="65" y="162"/>
                  <a:pt x="65" y="162"/>
                  <a:pt x="65" y="162"/>
                </a:cubicBezTo>
                <a:cubicBezTo>
                  <a:pt x="61" y="161"/>
                  <a:pt x="57" y="160"/>
                  <a:pt x="54" y="158"/>
                </a:cubicBezTo>
                <a:cubicBezTo>
                  <a:pt x="52" y="156"/>
                  <a:pt x="52" y="156"/>
                  <a:pt x="52" y="156"/>
                </a:cubicBezTo>
                <a:cubicBezTo>
                  <a:pt x="56" y="144"/>
                  <a:pt x="56" y="144"/>
                  <a:pt x="56" y="144"/>
                </a:cubicBezTo>
                <a:cubicBezTo>
                  <a:pt x="60" y="146"/>
                  <a:pt x="60" y="146"/>
                  <a:pt x="60" y="146"/>
                </a:cubicBezTo>
                <a:cubicBezTo>
                  <a:pt x="63" y="148"/>
                  <a:pt x="67" y="149"/>
                  <a:pt x="70" y="149"/>
                </a:cubicBezTo>
                <a:cubicBezTo>
                  <a:pt x="74" y="149"/>
                  <a:pt x="77" y="147"/>
                  <a:pt x="77" y="145"/>
                </a:cubicBezTo>
                <a:cubicBezTo>
                  <a:pt x="77" y="143"/>
                  <a:pt x="76" y="141"/>
                  <a:pt x="69" y="138"/>
                </a:cubicBezTo>
                <a:cubicBezTo>
                  <a:pt x="61" y="135"/>
                  <a:pt x="53" y="130"/>
                  <a:pt x="53" y="120"/>
                </a:cubicBezTo>
                <a:cubicBezTo>
                  <a:pt x="53" y="112"/>
                  <a:pt x="58" y="106"/>
                  <a:pt x="66" y="103"/>
                </a:cubicBezTo>
                <a:cubicBezTo>
                  <a:pt x="66" y="94"/>
                  <a:pt x="66" y="94"/>
                  <a:pt x="66" y="94"/>
                </a:cubicBezTo>
                <a:cubicBezTo>
                  <a:pt x="78" y="94"/>
                  <a:pt x="78" y="94"/>
                  <a:pt x="78" y="94"/>
                </a:cubicBezTo>
                <a:cubicBezTo>
                  <a:pt x="78" y="103"/>
                  <a:pt x="78" y="103"/>
                  <a:pt x="78" y="103"/>
                </a:cubicBezTo>
                <a:cubicBezTo>
                  <a:pt x="82" y="103"/>
                  <a:pt x="85" y="104"/>
                  <a:pt x="88" y="106"/>
                </a:cubicBezTo>
                <a:cubicBezTo>
                  <a:pt x="90" y="107"/>
                  <a:pt x="90" y="107"/>
                  <a:pt x="90" y="107"/>
                </a:cubicBezTo>
                <a:cubicBezTo>
                  <a:pt x="86" y="120"/>
                  <a:pt x="86" y="120"/>
                  <a:pt x="86" y="120"/>
                </a:cubicBezTo>
                <a:cubicBezTo>
                  <a:pt x="82" y="118"/>
                  <a:pt x="82" y="118"/>
                  <a:pt x="82" y="118"/>
                </a:cubicBezTo>
                <a:cubicBezTo>
                  <a:pt x="81" y="117"/>
                  <a:pt x="78" y="115"/>
                  <a:pt x="73" y="115"/>
                </a:cubicBezTo>
                <a:cubicBezTo>
                  <a:pt x="70" y="115"/>
                  <a:pt x="68" y="117"/>
                  <a:pt x="68" y="119"/>
                </a:cubicBezTo>
                <a:cubicBezTo>
                  <a:pt x="68" y="121"/>
                  <a:pt x="68" y="122"/>
                  <a:pt x="76" y="125"/>
                </a:cubicBezTo>
                <a:cubicBezTo>
                  <a:pt x="83" y="128"/>
                  <a:pt x="91" y="133"/>
                  <a:pt x="91" y="144"/>
                </a:cubicBezTo>
                <a:cubicBezTo>
                  <a:pt x="91" y="152"/>
                  <a:pt x="86" y="159"/>
                  <a:pt x="78" y="161"/>
                </a:cubicBezTo>
                <a:close/>
                <a:moveTo>
                  <a:pt x="45" y="42"/>
                </a:moveTo>
                <a:cubicBezTo>
                  <a:pt x="32" y="0"/>
                  <a:pt x="32" y="0"/>
                  <a:pt x="32" y="0"/>
                </a:cubicBezTo>
                <a:cubicBezTo>
                  <a:pt x="40" y="2"/>
                  <a:pt x="41" y="9"/>
                  <a:pt x="50" y="9"/>
                </a:cubicBezTo>
                <a:cubicBezTo>
                  <a:pt x="61" y="9"/>
                  <a:pt x="61" y="0"/>
                  <a:pt x="72" y="0"/>
                </a:cubicBezTo>
                <a:cubicBezTo>
                  <a:pt x="82" y="0"/>
                  <a:pt x="82" y="9"/>
                  <a:pt x="93" y="9"/>
                </a:cubicBezTo>
                <a:cubicBezTo>
                  <a:pt x="102" y="9"/>
                  <a:pt x="103" y="2"/>
                  <a:pt x="111" y="0"/>
                </a:cubicBezTo>
                <a:cubicBezTo>
                  <a:pt x="98" y="42"/>
                  <a:pt x="98" y="42"/>
                  <a:pt x="98" y="42"/>
                </a:cubicBezTo>
                <a:lnTo>
                  <a:pt x="45" y="42"/>
                </a:lnTo>
                <a:close/>
                <a:moveTo>
                  <a:pt x="100" y="56"/>
                </a:moveTo>
                <a:cubicBezTo>
                  <a:pt x="99" y="56"/>
                  <a:pt x="99" y="56"/>
                  <a:pt x="99" y="56"/>
                </a:cubicBezTo>
                <a:cubicBezTo>
                  <a:pt x="101" y="60"/>
                  <a:pt x="104" y="66"/>
                  <a:pt x="104" y="71"/>
                </a:cubicBezTo>
                <a:cubicBezTo>
                  <a:pt x="104" y="88"/>
                  <a:pt x="104" y="88"/>
                  <a:pt x="104" y="88"/>
                </a:cubicBezTo>
                <a:cubicBezTo>
                  <a:pt x="104" y="90"/>
                  <a:pt x="102" y="92"/>
                  <a:pt x="100" y="92"/>
                </a:cubicBezTo>
                <a:cubicBezTo>
                  <a:pt x="97" y="92"/>
                  <a:pt x="96" y="90"/>
                  <a:pt x="96" y="88"/>
                </a:cubicBezTo>
                <a:cubicBezTo>
                  <a:pt x="96" y="71"/>
                  <a:pt x="96" y="71"/>
                  <a:pt x="96" y="71"/>
                </a:cubicBezTo>
                <a:cubicBezTo>
                  <a:pt x="96" y="68"/>
                  <a:pt x="94" y="63"/>
                  <a:pt x="92" y="60"/>
                </a:cubicBezTo>
                <a:cubicBezTo>
                  <a:pt x="91" y="60"/>
                  <a:pt x="89" y="61"/>
                  <a:pt x="88" y="61"/>
                </a:cubicBezTo>
                <a:cubicBezTo>
                  <a:pt x="87" y="61"/>
                  <a:pt x="86" y="60"/>
                  <a:pt x="86" y="60"/>
                </a:cubicBezTo>
                <a:cubicBezTo>
                  <a:pt x="84" y="64"/>
                  <a:pt x="82" y="68"/>
                  <a:pt x="82" y="71"/>
                </a:cubicBezTo>
                <a:cubicBezTo>
                  <a:pt x="82" y="76"/>
                  <a:pt x="82" y="76"/>
                  <a:pt x="82" y="76"/>
                </a:cubicBezTo>
                <a:cubicBezTo>
                  <a:pt x="82" y="79"/>
                  <a:pt x="80" y="80"/>
                  <a:pt x="78" y="80"/>
                </a:cubicBezTo>
                <a:cubicBezTo>
                  <a:pt x="76" y="80"/>
                  <a:pt x="74" y="79"/>
                  <a:pt x="74" y="76"/>
                </a:cubicBezTo>
                <a:cubicBezTo>
                  <a:pt x="74" y="71"/>
                  <a:pt x="74" y="71"/>
                  <a:pt x="74" y="71"/>
                </a:cubicBezTo>
                <a:cubicBezTo>
                  <a:pt x="74" y="66"/>
                  <a:pt x="77" y="60"/>
                  <a:pt x="79" y="56"/>
                </a:cubicBezTo>
                <a:cubicBezTo>
                  <a:pt x="44" y="56"/>
                  <a:pt x="44" y="56"/>
                  <a:pt x="44" y="56"/>
                </a:cubicBezTo>
                <a:cubicBezTo>
                  <a:pt x="41" y="56"/>
                  <a:pt x="40" y="54"/>
                  <a:pt x="40" y="52"/>
                </a:cubicBezTo>
                <a:cubicBezTo>
                  <a:pt x="40" y="49"/>
                  <a:pt x="41" y="48"/>
                  <a:pt x="44" y="48"/>
                </a:cubicBezTo>
                <a:cubicBezTo>
                  <a:pt x="82" y="48"/>
                  <a:pt x="82" y="48"/>
                  <a:pt x="82" y="48"/>
                </a:cubicBezTo>
                <a:cubicBezTo>
                  <a:pt x="83" y="46"/>
                  <a:pt x="85" y="45"/>
                  <a:pt x="88" y="45"/>
                </a:cubicBezTo>
                <a:cubicBezTo>
                  <a:pt x="90" y="45"/>
                  <a:pt x="92" y="46"/>
                  <a:pt x="94" y="48"/>
                </a:cubicBezTo>
                <a:cubicBezTo>
                  <a:pt x="100" y="48"/>
                  <a:pt x="100" y="48"/>
                  <a:pt x="100" y="48"/>
                </a:cubicBezTo>
                <a:cubicBezTo>
                  <a:pt x="102" y="48"/>
                  <a:pt x="104" y="49"/>
                  <a:pt x="104" y="52"/>
                </a:cubicBezTo>
                <a:cubicBezTo>
                  <a:pt x="104" y="54"/>
                  <a:pt x="102" y="56"/>
                  <a:pt x="100" y="56"/>
                </a:cubicBezTo>
                <a:close/>
              </a:path>
            </a:pathLst>
          </a:custGeom>
          <a:solidFill>
            <a:schemeClr val="accent2"/>
          </a:solidFill>
          <a:ln>
            <a:noFill/>
          </a:ln>
        </p:spPr>
        <p:txBody>
          <a:bodyPr vert="horz" wrap="square" lIns="121920" tIns="60960" rIns="121920" bIns="60960" numCol="1" anchor="t" anchorCtr="0" compatLnSpc="1"/>
          <a:lstStyle/>
          <a:p>
            <a:endParaRPr lang="en-US" sz="2933"/>
          </a:p>
        </p:txBody>
      </p:sp>
      <p:sp>
        <p:nvSpPr>
          <p:cNvPr id="42" name="îṣļîḑé-Freeform 57"/>
          <p:cNvSpPr/>
          <p:nvPr/>
        </p:nvSpPr>
        <p:spPr bwMode="auto">
          <a:xfrm>
            <a:off x="1720003" y="2899754"/>
            <a:ext cx="701176" cy="554176"/>
          </a:xfrm>
          <a:custGeom>
            <a:avLst/>
            <a:gdLst>
              <a:gd name="T0" fmla="*/ 41 w 228"/>
              <a:gd name="T1" fmla="*/ 93 h 180"/>
              <a:gd name="T2" fmla="*/ 74 w 228"/>
              <a:gd name="T3" fmla="*/ 131 h 180"/>
              <a:gd name="T4" fmla="*/ 86 w 228"/>
              <a:gd name="T5" fmla="*/ 128 h 180"/>
              <a:gd name="T6" fmla="*/ 75 w 228"/>
              <a:gd name="T7" fmla="*/ 93 h 180"/>
              <a:gd name="T8" fmla="*/ 116 w 228"/>
              <a:gd name="T9" fmla="*/ 115 h 180"/>
              <a:gd name="T10" fmla="*/ 123 w 228"/>
              <a:gd name="T11" fmla="*/ 93 h 180"/>
              <a:gd name="T12" fmla="*/ 163 w 228"/>
              <a:gd name="T13" fmla="*/ 86 h 180"/>
              <a:gd name="T14" fmla="*/ 123 w 228"/>
              <a:gd name="T15" fmla="*/ 56 h 180"/>
              <a:gd name="T16" fmla="*/ 164 w 228"/>
              <a:gd name="T17" fmla="*/ 86 h 180"/>
              <a:gd name="T18" fmla="*/ 165 w 228"/>
              <a:gd name="T19" fmla="*/ 48 h 180"/>
              <a:gd name="T20" fmla="*/ 187 w 228"/>
              <a:gd name="T21" fmla="*/ 49 h 180"/>
              <a:gd name="T22" fmla="*/ 120 w 228"/>
              <a:gd name="T23" fmla="*/ 0 h 180"/>
              <a:gd name="T24" fmla="*/ 45 w 228"/>
              <a:gd name="T25" fmla="*/ 139 h 180"/>
              <a:gd name="T26" fmla="*/ 177 w 228"/>
              <a:gd name="T27" fmla="*/ 35 h 180"/>
              <a:gd name="T28" fmla="*/ 148 w 228"/>
              <a:gd name="T29" fmla="*/ 16 h 180"/>
              <a:gd name="T30" fmla="*/ 123 w 228"/>
              <a:gd name="T31" fmla="*/ 11 h 180"/>
              <a:gd name="T32" fmla="*/ 156 w 228"/>
              <a:gd name="T33" fmla="*/ 44 h 180"/>
              <a:gd name="T34" fmla="*/ 123 w 228"/>
              <a:gd name="T35" fmla="*/ 11 h 180"/>
              <a:gd name="T36" fmla="*/ 75 w 228"/>
              <a:gd name="T37" fmla="*/ 86 h 180"/>
              <a:gd name="T38" fmla="*/ 116 w 228"/>
              <a:gd name="T39" fmla="*/ 56 h 180"/>
              <a:gd name="T40" fmla="*/ 108 w 228"/>
              <a:gd name="T41" fmla="*/ 12 h 180"/>
              <a:gd name="T42" fmla="*/ 116 w 228"/>
              <a:gd name="T43" fmla="*/ 48 h 180"/>
              <a:gd name="T44" fmla="*/ 108 w 228"/>
              <a:gd name="T45" fmla="*/ 12 h 180"/>
              <a:gd name="T46" fmla="*/ 76 w 228"/>
              <a:gd name="T47" fmla="*/ 41 h 180"/>
              <a:gd name="T48" fmla="*/ 91 w 228"/>
              <a:gd name="T49" fmla="*/ 16 h 180"/>
              <a:gd name="T50" fmla="*/ 74 w 228"/>
              <a:gd name="T51" fmla="*/ 48 h 180"/>
              <a:gd name="T52" fmla="*/ 41 w 228"/>
              <a:gd name="T53" fmla="*/ 86 h 180"/>
              <a:gd name="T54" fmla="*/ 199 w 228"/>
              <a:gd name="T55" fmla="*/ 106 h 180"/>
              <a:gd name="T56" fmla="*/ 181 w 228"/>
              <a:gd name="T57" fmla="*/ 139 h 180"/>
              <a:gd name="T58" fmla="*/ 167 w 228"/>
              <a:gd name="T59" fmla="*/ 126 h 180"/>
              <a:gd name="T60" fmla="*/ 156 w 228"/>
              <a:gd name="T61" fmla="*/ 136 h 180"/>
              <a:gd name="T62" fmla="*/ 123 w 228"/>
              <a:gd name="T63" fmla="*/ 169 h 180"/>
              <a:gd name="T64" fmla="*/ 116 w 228"/>
              <a:gd name="T65" fmla="*/ 148 h 180"/>
              <a:gd name="T66" fmla="*/ 108 w 228"/>
              <a:gd name="T67" fmla="*/ 168 h 180"/>
              <a:gd name="T68" fmla="*/ 87 w 228"/>
              <a:gd name="T69" fmla="*/ 158 h 180"/>
              <a:gd name="T70" fmla="*/ 82 w 228"/>
              <a:gd name="T71" fmla="*/ 159 h 180"/>
              <a:gd name="T72" fmla="*/ 120 w 228"/>
              <a:gd name="T73" fmla="*/ 180 h 180"/>
              <a:gd name="T74" fmla="*/ 205 w 228"/>
              <a:gd name="T75" fmla="*/ 106 h 180"/>
              <a:gd name="T76" fmla="*/ 148 w 228"/>
              <a:gd name="T77" fmla="*/ 163 h 180"/>
              <a:gd name="T78" fmla="*/ 177 w 228"/>
              <a:gd name="T79" fmla="*/ 144 h 180"/>
              <a:gd name="T80" fmla="*/ 228 w 228"/>
              <a:gd name="T81" fmla="*/ 75 h 180"/>
              <a:gd name="T82" fmla="*/ 198 w 228"/>
              <a:gd name="T83" fmla="*/ 97 h 180"/>
              <a:gd name="T84" fmla="*/ 26 w 228"/>
              <a:gd name="T85" fmla="*/ 157 h 180"/>
              <a:gd name="T86" fmla="*/ 31 w 228"/>
              <a:gd name="T87" fmla="*/ 148 h 180"/>
              <a:gd name="T88" fmla="*/ 183 w 228"/>
              <a:gd name="T89" fmla="*/ 81 h 180"/>
              <a:gd name="T90" fmla="*/ 205 w 228"/>
              <a:gd name="T91" fmla="*/ 5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8" h="180">
                <a:moveTo>
                  <a:pt x="57" y="137"/>
                </a:moveTo>
                <a:cubicBezTo>
                  <a:pt x="47" y="125"/>
                  <a:pt x="42" y="110"/>
                  <a:pt x="41" y="93"/>
                </a:cubicBezTo>
                <a:cubicBezTo>
                  <a:pt x="68" y="93"/>
                  <a:pt x="68" y="93"/>
                  <a:pt x="68" y="93"/>
                </a:cubicBezTo>
                <a:cubicBezTo>
                  <a:pt x="68" y="107"/>
                  <a:pt x="70" y="120"/>
                  <a:pt x="74" y="131"/>
                </a:cubicBezTo>
                <a:cubicBezTo>
                  <a:pt x="72" y="132"/>
                  <a:pt x="70" y="133"/>
                  <a:pt x="68" y="134"/>
                </a:cubicBezTo>
                <a:cubicBezTo>
                  <a:pt x="74" y="132"/>
                  <a:pt x="80" y="130"/>
                  <a:pt x="86" y="128"/>
                </a:cubicBezTo>
                <a:cubicBezTo>
                  <a:pt x="84" y="128"/>
                  <a:pt x="83" y="129"/>
                  <a:pt x="81" y="129"/>
                </a:cubicBezTo>
                <a:cubicBezTo>
                  <a:pt x="78" y="119"/>
                  <a:pt x="75" y="106"/>
                  <a:pt x="75" y="93"/>
                </a:cubicBezTo>
                <a:cubicBezTo>
                  <a:pt x="116" y="93"/>
                  <a:pt x="116" y="93"/>
                  <a:pt x="116" y="93"/>
                </a:cubicBezTo>
                <a:cubicBezTo>
                  <a:pt x="116" y="115"/>
                  <a:pt x="116" y="115"/>
                  <a:pt x="116" y="115"/>
                </a:cubicBezTo>
                <a:cubicBezTo>
                  <a:pt x="119" y="114"/>
                  <a:pt x="121" y="113"/>
                  <a:pt x="123" y="112"/>
                </a:cubicBezTo>
                <a:cubicBezTo>
                  <a:pt x="123" y="93"/>
                  <a:pt x="123" y="93"/>
                  <a:pt x="123" y="93"/>
                </a:cubicBezTo>
                <a:cubicBezTo>
                  <a:pt x="153" y="93"/>
                  <a:pt x="153" y="93"/>
                  <a:pt x="153" y="93"/>
                </a:cubicBezTo>
                <a:cubicBezTo>
                  <a:pt x="157" y="91"/>
                  <a:pt x="160" y="89"/>
                  <a:pt x="163" y="86"/>
                </a:cubicBezTo>
                <a:cubicBezTo>
                  <a:pt x="123" y="86"/>
                  <a:pt x="123" y="86"/>
                  <a:pt x="123" y="86"/>
                </a:cubicBezTo>
                <a:cubicBezTo>
                  <a:pt x="123" y="56"/>
                  <a:pt x="123" y="56"/>
                  <a:pt x="123" y="56"/>
                </a:cubicBezTo>
                <a:cubicBezTo>
                  <a:pt x="136" y="55"/>
                  <a:pt x="148" y="54"/>
                  <a:pt x="159" y="50"/>
                </a:cubicBezTo>
                <a:cubicBezTo>
                  <a:pt x="162" y="61"/>
                  <a:pt x="164" y="73"/>
                  <a:pt x="164" y="86"/>
                </a:cubicBezTo>
                <a:cubicBezTo>
                  <a:pt x="167" y="84"/>
                  <a:pt x="169" y="82"/>
                  <a:pt x="171" y="80"/>
                </a:cubicBezTo>
                <a:cubicBezTo>
                  <a:pt x="170" y="69"/>
                  <a:pt x="168" y="58"/>
                  <a:pt x="165" y="48"/>
                </a:cubicBezTo>
                <a:cubicBezTo>
                  <a:pt x="171" y="46"/>
                  <a:pt x="177" y="44"/>
                  <a:pt x="181" y="41"/>
                </a:cubicBezTo>
                <a:cubicBezTo>
                  <a:pt x="184" y="44"/>
                  <a:pt x="185" y="46"/>
                  <a:pt x="187" y="49"/>
                </a:cubicBezTo>
                <a:cubicBezTo>
                  <a:pt x="190" y="47"/>
                  <a:pt x="194" y="46"/>
                  <a:pt x="197" y="45"/>
                </a:cubicBezTo>
                <a:cubicBezTo>
                  <a:pt x="182" y="18"/>
                  <a:pt x="153" y="0"/>
                  <a:pt x="120" y="0"/>
                </a:cubicBezTo>
                <a:cubicBezTo>
                  <a:pt x="70" y="0"/>
                  <a:pt x="30" y="40"/>
                  <a:pt x="30" y="90"/>
                </a:cubicBezTo>
                <a:cubicBezTo>
                  <a:pt x="30" y="108"/>
                  <a:pt x="35" y="125"/>
                  <a:pt x="45" y="139"/>
                </a:cubicBezTo>
                <a:cubicBezTo>
                  <a:pt x="49" y="139"/>
                  <a:pt x="52" y="138"/>
                  <a:pt x="57" y="137"/>
                </a:cubicBezTo>
                <a:close/>
                <a:moveTo>
                  <a:pt x="177" y="35"/>
                </a:moveTo>
                <a:cubicBezTo>
                  <a:pt x="172" y="38"/>
                  <a:pt x="168" y="40"/>
                  <a:pt x="163" y="41"/>
                </a:cubicBezTo>
                <a:cubicBezTo>
                  <a:pt x="159" y="31"/>
                  <a:pt x="154" y="23"/>
                  <a:pt x="148" y="16"/>
                </a:cubicBezTo>
                <a:cubicBezTo>
                  <a:pt x="159" y="20"/>
                  <a:pt x="169" y="27"/>
                  <a:pt x="177" y="35"/>
                </a:cubicBezTo>
                <a:close/>
                <a:moveTo>
                  <a:pt x="123" y="11"/>
                </a:moveTo>
                <a:cubicBezTo>
                  <a:pt x="126" y="11"/>
                  <a:pt x="128" y="11"/>
                  <a:pt x="131" y="12"/>
                </a:cubicBezTo>
                <a:cubicBezTo>
                  <a:pt x="141" y="17"/>
                  <a:pt x="150" y="28"/>
                  <a:pt x="156" y="44"/>
                </a:cubicBezTo>
                <a:cubicBezTo>
                  <a:pt x="146" y="46"/>
                  <a:pt x="135" y="48"/>
                  <a:pt x="123" y="48"/>
                </a:cubicBezTo>
                <a:lnTo>
                  <a:pt x="123" y="11"/>
                </a:lnTo>
                <a:close/>
                <a:moveTo>
                  <a:pt x="116" y="86"/>
                </a:moveTo>
                <a:cubicBezTo>
                  <a:pt x="75" y="86"/>
                  <a:pt x="75" y="86"/>
                  <a:pt x="75" y="86"/>
                </a:cubicBezTo>
                <a:cubicBezTo>
                  <a:pt x="75" y="73"/>
                  <a:pt x="78" y="61"/>
                  <a:pt x="81" y="50"/>
                </a:cubicBezTo>
                <a:cubicBezTo>
                  <a:pt x="92" y="54"/>
                  <a:pt x="104" y="55"/>
                  <a:pt x="116" y="56"/>
                </a:cubicBezTo>
                <a:lnTo>
                  <a:pt x="116" y="86"/>
                </a:lnTo>
                <a:close/>
                <a:moveTo>
                  <a:pt x="108" y="12"/>
                </a:moveTo>
                <a:cubicBezTo>
                  <a:pt x="111" y="11"/>
                  <a:pt x="113" y="11"/>
                  <a:pt x="116" y="11"/>
                </a:cubicBezTo>
                <a:cubicBezTo>
                  <a:pt x="116" y="48"/>
                  <a:pt x="116" y="48"/>
                  <a:pt x="116" y="48"/>
                </a:cubicBezTo>
                <a:cubicBezTo>
                  <a:pt x="104" y="48"/>
                  <a:pt x="93" y="46"/>
                  <a:pt x="83" y="44"/>
                </a:cubicBezTo>
                <a:cubicBezTo>
                  <a:pt x="89" y="28"/>
                  <a:pt x="98" y="17"/>
                  <a:pt x="108" y="12"/>
                </a:cubicBezTo>
                <a:close/>
                <a:moveTo>
                  <a:pt x="91" y="16"/>
                </a:moveTo>
                <a:cubicBezTo>
                  <a:pt x="85" y="23"/>
                  <a:pt x="80" y="31"/>
                  <a:pt x="76" y="41"/>
                </a:cubicBezTo>
                <a:cubicBezTo>
                  <a:pt x="72" y="40"/>
                  <a:pt x="67" y="38"/>
                  <a:pt x="63" y="35"/>
                </a:cubicBezTo>
                <a:cubicBezTo>
                  <a:pt x="71" y="27"/>
                  <a:pt x="80" y="20"/>
                  <a:pt x="91" y="16"/>
                </a:cubicBezTo>
                <a:close/>
                <a:moveTo>
                  <a:pt x="58" y="41"/>
                </a:moveTo>
                <a:cubicBezTo>
                  <a:pt x="63" y="44"/>
                  <a:pt x="68" y="46"/>
                  <a:pt x="74" y="48"/>
                </a:cubicBezTo>
                <a:cubicBezTo>
                  <a:pt x="70" y="60"/>
                  <a:pt x="68" y="73"/>
                  <a:pt x="68" y="86"/>
                </a:cubicBezTo>
                <a:cubicBezTo>
                  <a:pt x="41" y="86"/>
                  <a:pt x="41" y="86"/>
                  <a:pt x="41" y="86"/>
                </a:cubicBezTo>
                <a:cubicBezTo>
                  <a:pt x="42" y="69"/>
                  <a:pt x="48" y="53"/>
                  <a:pt x="58" y="41"/>
                </a:cubicBezTo>
                <a:close/>
                <a:moveTo>
                  <a:pt x="199" y="106"/>
                </a:moveTo>
                <a:cubicBezTo>
                  <a:pt x="198" y="106"/>
                  <a:pt x="197" y="107"/>
                  <a:pt x="196" y="108"/>
                </a:cubicBezTo>
                <a:cubicBezTo>
                  <a:pt x="194" y="119"/>
                  <a:pt x="189" y="130"/>
                  <a:pt x="181" y="139"/>
                </a:cubicBezTo>
                <a:cubicBezTo>
                  <a:pt x="177" y="136"/>
                  <a:pt x="171" y="134"/>
                  <a:pt x="165" y="131"/>
                </a:cubicBezTo>
                <a:cubicBezTo>
                  <a:pt x="166" y="130"/>
                  <a:pt x="166" y="128"/>
                  <a:pt x="167" y="126"/>
                </a:cubicBezTo>
                <a:cubicBezTo>
                  <a:pt x="161" y="129"/>
                  <a:pt x="156" y="132"/>
                  <a:pt x="150" y="135"/>
                </a:cubicBezTo>
                <a:cubicBezTo>
                  <a:pt x="152" y="135"/>
                  <a:pt x="154" y="136"/>
                  <a:pt x="156" y="136"/>
                </a:cubicBezTo>
                <a:cubicBezTo>
                  <a:pt x="150" y="152"/>
                  <a:pt x="141" y="163"/>
                  <a:pt x="131" y="168"/>
                </a:cubicBezTo>
                <a:cubicBezTo>
                  <a:pt x="128" y="168"/>
                  <a:pt x="126" y="169"/>
                  <a:pt x="123" y="169"/>
                </a:cubicBezTo>
                <a:cubicBezTo>
                  <a:pt x="123" y="146"/>
                  <a:pt x="123" y="146"/>
                  <a:pt x="123" y="146"/>
                </a:cubicBezTo>
                <a:cubicBezTo>
                  <a:pt x="121" y="147"/>
                  <a:pt x="118" y="147"/>
                  <a:pt x="116" y="148"/>
                </a:cubicBezTo>
                <a:cubicBezTo>
                  <a:pt x="116" y="169"/>
                  <a:pt x="116" y="169"/>
                  <a:pt x="116" y="169"/>
                </a:cubicBezTo>
                <a:cubicBezTo>
                  <a:pt x="113" y="169"/>
                  <a:pt x="111" y="168"/>
                  <a:pt x="108" y="168"/>
                </a:cubicBezTo>
                <a:cubicBezTo>
                  <a:pt x="103" y="165"/>
                  <a:pt x="98" y="161"/>
                  <a:pt x="94" y="156"/>
                </a:cubicBezTo>
                <a:cubicBezTo>
                  <a:pt x="91" y="156"/>
                  <a:pt x="89" y="157"/>
                  <a:pt x="87" y="158"/>
                </a:cubicBezTo>
                <a:cubicBezTo>
                  <a:pt x="88" y="160"/>
                  <a:pt x="90" y="162"/>
                  <a:pt x="91" y="163"/>
                </a:cubicBezTo>
                <a:cubicBezTo>
                  <a:pt x="88" y="162"/>
                  <a:pt x="85" y="161"/>
                  <a:pt x="82" y="159"/>
                </a:cubicBezTo>
                <a:cubicBezTo>
                  <a:pt x="77" y="160"/>
                  <a:pt x="72" y="161"/>
                  <a:pt x="67" y="162"/>
                </a:cubicBezTo>
                <a:cubicBezTo>
                  <a:pt x="82" y="173"/>
                  <a:pt x="100" y="180"/>
                  <a:pt x="120" y="180"/>
                </a:cubicBezTo>
                <a:cubicBezTo>
                  <a:pt x="164" y="180"/>
                  <a:pt x="200" y="148"/>
                  <a:pt x="208" y="106"/>
                </a:cubicBezTo>
                <a:cubicBezTo>
                  <a:pt x="207" y="106"/>
                  <a:pt x="206" y="106"/>
                  <a:pt x="205" y="106"/>
                </a:cubicBezTo>
                <a:cubicBezTo>
                  <a:pt x="203" y="106"/>
                  <a:pt x="201" y="106"/>
                  <a:pt x="199" y="106"/>
                </a:cubicBezTo>
                <a:close/>
                <a:moveTo>
                  <a:pt x="148" y="163"/>
                </a:moveTo>
                <a:cubicBezTo>
                  <a:pt x="154" y="157"/>
                  <a:pt x="159" y="148"/>
                  <a:pt x="163" y="138"/>
                </a:cubicBezTo>
                <a:cubicBezTo>
                  <a:pt x="168" y="140"/>
                  <a:pt x="172" y="142"/>
                  <a:pt x="177" y="144"/>
                </a:cubicBezTo>
                <a:cubicBezTo>
                  <a:pt x="169" y="153"/>
                  <a:pt x="159" y="159"/>
                  <a:pt x="148" y="163"/>
                </a:cubicBezTo>
                <a:close/>
                <a:moveTo>
                  <a:pt x="228" y="75"/>
                </a:moveTo>
                <a:cubicBezTo>
                  <a:pt x="228" y="88"/>
                  <a:pt x="218" y="98"/>
                  <a:pt x="205" y="98"/>
                </a:cubicBezTo>
                <a:cubicBezTo>
                  <a:pt x="202" y="98"/>
                  <a:pt x="200" y="98"/>
                  <a:pt x="198" y="97"/>
                </a:cubicBezTo>
                <a:cubicBezTo>
                  <a:pt x="182" y="109"/>
                  <a:pt x="162" y="121"/>
                  <a:pt x="138" y="131"/>
                </a:cubicBezTo>
                <a:cubicBezTo>
                  <a:pt x="88" y="153"/>
                  <a:pt x="41" y="161"/>
                  <a:pt x="26" y="157"/>
                </a:cubicBezTo>
                <a:cubicBezTo>
                  <a:pt x="0" y="151"/>
                  <a:pt x="31" y="122"/>
                  <a:pt x="31" y="122"/>
                </a:cubicBezTo>
                <a:cubicBezTo>
                  <a:pt x="31" y="122"/>
                  <a:pt x="15" y="148"/>
                  <a:pt x="31" y="148"/>
                </a:cubicBezTo>
                <a:cubicBezTo>
                  <a:pt x="55" y="149"/>
                  <a:pt x="103" y="132"/>
                  <a:pt x="131" y="117"/>
                </a:cubicBezTo>
                <a:cubicBezTo>
                  <a:pt x="153" y="104"/>
                  <a:pt x="170" y="92"/>
                  <a:pt x="183" y="81"/>
                </a:cubicBezTo>
                <a:cubicBezTo>
                  <a:pt x="182" y="79"/>
                  <a:pt x="182" y="77"/>
                  <a:pt x="182" y="75"/>
                </a:cubicBezTo>
                <a:cubicBezTo>
                  <a:pt x="182" y="62"/>
                  <a:pt x="192" y="52"/>
                  <a:pt x="205" y="52"/>
                </a:cubicBezTo>
                <a:cubicBezTo>
                  <a:pt x="218" y="52"/>
                  <a:pt x="228" y="62"/>
                  <a:pt x="228" y="75"/>
                </a:cubicBezTo>
                <a:close/>
              </a:path>
            </a:pathLst>
          </a:custGeom>
          <a:solidFill>
            <a:schemeClr val="accent2"/>
          </a:solidFill>
          <a:ln>
            <a:noFill/>
          </a:ln>
        </p:spPr>
        <p:txBody>
          <a:bodyPr vert="horz" wrap="square" lIns="121920" tIns="60960" rIns="121920" bIns="60960" numCol="1" anchor="t" anchorCtr="0" compatLnSpc="1"/>
          <a:lstStyle/>
          <a:p>
            <a:endParaRPr lang="en-US" sz="2933"/>
          </a:p>
        </p:txBody>
      </p:sp>
      <p:sp>
        <p:nvSpPr>
          <p:cNvPr id="45" name="îṣļîḑé-Freeform 88"/>
          <p:cNvSpPr/>
          <p:nvPr/>
        </p:nvSpPr>
        <p:spPr bwMode="auto">
          <a:xfrm>
            <a:off x="1908631" y="5012851"/>
            <a:ext cx="323920" cy="591902"/>
          </a:xfrm>
          <a:custGeom>
            <a:avLst/>
            <a:gdLst>
              <a:gd name="T0" fmla="*/ 52 w 105"/>
              <a:gd name="T1" fmla="*/ 62 h 192"/>
              <a:gd name="T2" fmla="*/ 30 w 105"/>
              <a:gd name="T3" fmla="*/ 68 h 192"/>
              <a:gd name="T4" fmla="*/ 0 w 105"/>
              <a:gd name="T5" fmla="*/ 74 h 192"/>
              <a:gd name="T6" fmla="*/ 5 w 105"/>
              <a:gd name="T7" fmla="*/ 120 h 192"/>
              <a:gd name="T8" fmla="*/ 18 w 105"/>
              <a:gd name="T9" fmla="*/ 141 h 192"/>
              <a:gd name="T10" fmla="*/ 18 w 105"/>
              <a:gd name="T11" fmla="*/ 188 h 192"/>
              <a:gd name="T12" fmla="*/ 52 w 105"/>
              <a:gd name="T13" fmla="*/ 192 h 192"/>
              <a:gd name="T14" fmla="*/ 86 w 105"/>
              <a:gd name="T15" fmla="*/ 188 h 192"/>
              <a:gd name="T16" fmla="*/ 86 w 105"/>
              <a:gd name="T17" fmla="*/ 141 h 192"/>
              <a:gd name="T18" fmla="*/ 99 w 105"/>
              <a:gd name="T19" fmla="*/ 120 h 192"/>
              <a:gd name="T20" fmla="*/ 105 w 105"/>
              <a:gd name="T21" fmla="*/ 74 h 192"/>
              <a:gd name="T22" fmla="*/ 74 w 105"/>
              <a:gd name="T23" fmla="*/ 68 h 192"/>
              <a:gd name="T24" fmla="*/ 52 w 105"/>
              <a:gd name="T25" fmla="*/ 62 h 192"/>
              <a:gd name="T26" fmla="*/ 59 w 105"/>
              <a:gd name="T27" fmla="*/ 81 h 192"/>
              <a:gd name="T28" fmla="*/ 55 w 105"/>
              <a:gd name="T29" fmla="*/ 86 h 192"/>
              <a:gd name="T30" fmla="*/ 63 w 105"/>
              <a:gd name="T31" fmla="*/ 126 h 192"/>
              <a:gd name="T32" fmla="*/ 52 w 105"/>
              <a:gd name="T33" fmla="*/ 138 h 192"/>
              <a:gd name="T34" fmla="*/ 42 w 105"/>
              <a:gd name="T35" fmla="*/ 126 h 192"/>
              <a:gd name="T36" fmla="*/ 49 w 105"/>
              <a:gd name="T37" fmla="*/ 86 h 192"/>
              <a:gd name="T38" fmla="*/ 46 w 105"/>
              <a:gd name="T39" fmla="*/ 81 h 192"/>
              <a:gd name="T40" fmla="*/ 46 w 105"/>
              <a:gd name="T41" fmla="*/ 79 h 192"/>
              <a:gd name="T42" fmla="*/ 38 w 105"/>
              <a:gd name="T43" fmla="*/ 75 h 192"/>
              <a:gd name="T44" fmla="*/ 41 w 105"/>
              <a:gd name="T45" fmla="*/ 72 h 192"/>
              <a:gd name="T46" fmla="*/ 50 w 105"/>
              <a:gd name="T47" fmla="*/ 74 h 192"/>
              <a:gd name="T48" fmla="*/ 55 w 105"/>
              <a:gd name="T49" fmla="*/ 74 h 192"/>
              <a:gd name="T50" fmla="*/ 64 w 105"/>
              <a:gd name="T51" fmla="*/ 72 h 192"/>
              <a:gd name="T52" fmla="*/ 67 w 105"/>
              <a:gd name="T53" fmla="*/ 75 h 192"/>
              <a:gd name="T54" fmla="*/ 59 w 105"/>
              <a:gd name="T55" fmla="*/ 79 h 192"/>
              <a:gd name="T56" fmla="*/ 59 w 105"/>
              <a:gd name="T57" fmla="*/ 81 h 192"/>
              <a:gd name="T58" fmla="*/ 23 w 105"/>
              <a:gd name="T59" fmla="*/ 29 h 192"/>
              <a:gd name="T60" fmla="*/ 52 w 105"/>
              <a:gd name="T61" fmla="*/ 0 h 192"/>
              <a:gd name="T62" fmla="*/ 81 w 105"/>
              <a:gd name="T63" fmla="*/ 29 h 192"/>
              <a:gd name="T64" fmla="*/ 52 w 105"/>
              <a:gd name="T65" fmla="*/ 59 h 192"/>
              <a:gd name="T66" fmla="*/ 23 w 105"/>
              <a:gd name="T67" fmla="*/ 29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5" h="192">
                <a:moveTo>
                  <a:pt x="52" y="62"/>
                </a:moveTo>
                <a:cubicBezTo>
                  <a:pt x="42" y="62"/>
                  <a:pt x="33" y="66"/>
                  <a:pt x="30" y="68"/>
                </a:cubicBezTo>
                <a:cubicBezTo>
                  <a:pt x="10" y="70"/>
                  <a:pt x="0" y="74"/>
                  <a:pt x="0" y="74"/>
                </a:cubicBezTo>
                <a:cubicBezTo>
                  <a:pt x="0" y="74"/>
                  <a:pt x="2" y="111"/>
                  <a:pt x="5" y="120"/>
                </a:cubicBezTo>
                <a:cubicBezTo>
                  <a:pt x="8" y="128"/>
                  <a:pt x="18" y="132"/>
                  <a:pt x="18" y="141"/>
                </a:cubicBezTo>
                <a:cubicBezTo>
                  <a:pt x="18" y="188"/>
                  <a:pt x="18" y="188"/>
                  <a:pt x="18" y="188"/>
                </a:cubicBezTo>
                <a:cubicBezTo>
                  <a:pt x="18" y="188"/>
                  <a:pt x="35" y="192"/>
                  <a:pt x="52" y="192"/>
                </a:cubicBezTo>
                <a:cubicBezTo>
                  <a:pt x="69" y="192"/>
                  <a:pt x="86" y="188"/>
                  <a:pt x="86" y="188"/>
                </a:cubicBezTo>
                <a:cubicBezTo>
                  <a:pt x="86" y="141"/>
                  <a:pt x="86" y="141"/>
                  <a:pt x="86" y="141"/>
                </a:cubicBezTo>
                <a:cubicBezTo>
                  <a:pt x="86" y="132"/>
                  <a:pt x="97" y="128"/>
                  <a:pt x="99" y="120"/>
                </a:cubicBezTo>
                <a:cubicBezTo>
                  <a:pt x="102" y="111"/>
                  <a:pt x="105" y="74"/>
                  <a:pt x="105" y="74"/>
                </a:cubicBezTo>
                <a:cubicBezTo>
                  <a:pt x="105" y="74"/>
                  <a:pt x="95" y="70"/>
                  <a:pt x="74" y="68"/>
                </a:cubicBezTo>
                <a:cubicBezTo>
                  <a:pt x="71" y="66"/>
                  <a:pt x="63" y="62"/>
                  <a:pt x="52" y="62"/>
                </a:cubicBezTo>
                <a:moveTo>
                  <a:pt x="59" y="81"/>
                </a:moveTo>
                <a:cubicBezTo>
                  <a:pt x="55" y="86"/>
                  <a:pt x="55" y="86"/>
                  <a:pt x="55" y="86"/>
                </a:cubicBezTo>
                <a:cubicBezTo>
                  <a:pt x="63" y="126"/>
                  <a:pt x="63" y="126"/>
                  <a:pt x="63" y="126"/>
                </a:cubicBezTo>
                <a:cubicBezTo>
                  <a:pt x="52" y="138"/>
                  <a:pt x="52" y="138"/>
                  <a:pt x="52" y="138"/>
                </a:cubicBezTo>
                <a:cubicBezTo>
                  <a:pt x="42" y="126"/>
                  <a:pt x="42" y="126"/>
                  <a:pt x="42" y="126"/>
                </a:cubicBezTo>
                <a:cubicBezTo>
                  <a:pt x="49" y="86"/>
                  <a:pt x="49" y="86"/>
                  <a:pt x="49" y="86"/>
                </a:cubicBezTo>
                <a:cubicBezTo>
                  <a:pt x="46" y="81"/>
                  <a:pt x="46" y="81"/>
                  <a:pt x="46" y="81"/>
                </a:cubicBezTo>
                <a:cubicBezTo>
                  <a:pt x="46" y="79"/>
                  <a:pt x="46" y="79"/>
                  <a:pt x="46" y="79"/>
                </a:cubicBezTo>
                <a:cubicBezTo>
                  <a:pt x="43" y="78"/>
                  <a:pt x="40" y="77"/>
                  <a:pt x="38" y="75"/>
                </a:cubicBezTo>
                <a:cubicBezTo>
                  <a:pt x="41" y="72"/>
                  <a:pt x="41" y="72"/>
                  <a:pt x="41" y="72"/>
                </a:cubicBezTo>
                <a:cubicBezTo>
                  <a:pt x="44" y="73"/>
                  <a:pt x="47" y="73"/>
                  <a:pt x="50" y="74"/>
                </a:cubicBezTo>
                <a:cubicBezTo>
                  <a:pt x="55" y="74"/>
                  <a:pt x="55" y="74"/>
                  <a:pt x="55" y="74"/>
                </a:cubicBezTo>
                <a:cubicBezTo>
                  <a:pt x="58" y="73"/>
                  <a:pt x="61" y="73"/>
                  <a:pt x="64" y="72"/>
                </a:cubicBezTo>
                <a:cubicBezTo>
                  <a:pt x="67" y="75"/>
                  <a:pt x="67" y="75"/>
                  <a:pt x="67" y="75"/>
                </a:cubicBezTo>
                <a:cubicBezTo>
                  <a:pt x="65" y="77"/>
                  <a:pt x="62" y="78"/>
                  <a:pt x="59" y="79"/>
                </a:cubicBezTo>
                <a:lnTo>
                  <a:pt x="59" y="81"/>
                </a:lnTo>
                <a:close/>
                <a:moveTo>
                  <a:pt x="23" y="29"/>
                </a:moveTo>
                <a:cubicBezTo>
                  <a:pt x="23" y="13"/>
                  <a:pt x="36" y="0"/>
                  <a:pt x="52" y="0"/>
                </a:cubicBezTo>
                <a:cubicBezTo>
                  <a:pt x="68" y="0"/>
                  <a:pt x="81" y="13"/>
                  <a:pt x="81" y="29"/>
                </a:cubicBezTo>
                <a:cubicBezTo>
                  <a:pt x="81" y="46"/>
                  <a:pt x="68" y="59"/>
                  <a:pt x="52" y="59"/>
                </a:cubicBezTo>
                <a:cubicBezTo>
                  <a:pt x="36" y="59"/>
                  <a:pt x="23" y="46"/>
                  <a:pt x="23" y="29"/>
                </a:cubicBezTo>
              </a:path>
            </a:pathLst>
          </a:custGeom>
          <a:solidFill>
            <a:schemeClr val="accent1"/>
          </a:solidFill>
          <a:ln>
            <a:noFill/>
          </a:ln>
        </p:spPr>
        <p:txBody>
          <a:bodyPr vert="horz" wrap="square" lIns="121920" tIns="60960" rIns="121920" bIns="60960" numCol="1" anchor="t" anchorCtr="0" compatLnSpc="1"/>
          <a:lstStyle/>
          <a:p>
            <a:endParaRPr lang="en-US" sz="2933"/>
          </a:p>
        </p:txBody>
      </p:sp>
      <p:grpSp>
        <p:nvGrpSpPr>
          <p:cNvPr id="46" name="组合 45"/>
          <p:cNvGrpSpPr/>
          <p:nvPr/>
        </p:nvGrpSpPr>
        <p:grpSpPr>
          <a:xfrm>
            <a:off x="2814826" y="2542926"/>
            <a:ext cx="3964960" cy="855084"/>
            <a:chOff x="2677264" y="1996356"/>
            <a:chExt cx="3707597" cy="641313"/>
          </a:xfrm>
        </p:grpSpPr>
        <p:sp>
          <p:nvSpPr>
            <p:cNvPr id="48" name="矩形 47"/>
            <p:cNvSpPr/>
            <p:nvPr/>
          </p:nvSpPr>
          <p:spPr>
            <a:xfrm>
              <a:off x="2677264" y="2346820"/>
              <a:ext cx="3707597" cy="290849"/>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600" dirty="0">
                  <a:solidFill>
                    <a:schemeClr val="tx1">
                      <a:lumMod val="50000"/>
                      <a:lumOff val="50000"/>
                    </a:schemeClr>
                  </a:solidFill>
                </a:rPr>
                <a:t>各项服务民生的政策资源。</a:t>
              </a:r>
            </a:p>
          </p:txBody>
        </p:sp>
        <p:sp>
          <p:nvSpPr>
            <p:cNvPr id="49" name="矩形 48"/>
            <p:cNvSpPr/>
            <p:nvPr/>
          </p:nvSpPr>
          <p:spPr>
            <a:xfrm>
              <a:off x="2677265" y="1996356"/>
              <a:ext cx="2084387" cy="475467"/>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933" b="1" dirty="0"/>
                <a:t>政策资源</a:t>
              </a:r>
            </a:p>
          </p:txBody>
        </p:sp>
      </p:grpSp>
      <p:grpSp>
        <p:nvGrpSpPr>
          <p:cNvPr id="50" name="组合 49"/>
          <p:cNvGrpSpPr/>
          <p:nvPr/>
        </p:nvGrpSpPr>
        <p:grpSpPr>
          <a:xfrm>
            <a:off x="2814824" y="4718138"/>
            <a:ext cx="3964962" cy="855084"/>
            <a:chOff x="2677264" y="1996356"/>
            <a:chExt cx="3707597" cy="641313"/>
          </a:xfrm>
        </p:grpSpPr>
        <p:sp>
          <p:nvSpPr>
            <p:cNvPr id="51" name="矩形 50"/>
            <p:cNvSpPr/>
            <p:nvPr/>
          </p:nvSpPr>
          <p:spPr>
            <a:xfrm>
              <a:off x="2677264" y="2346820"/>
              <a:ext cx="3707597" cy="290849"/>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600" dirty="0">
                  <a:solidFill>
                    <a:schemeClr val="tx1">
                      <a:lumMod val="50000"/>
                      <a:lumOff val="50000"/>
                    </a:schemeClr>
                  </a:solidFill>
                </a:rPr>
                <a:t>救助干部、专业社工、志愿者等。</a:t>
              </a:r>
            </a:p>
          </p:txBody>
        </p:sp>
        <p:sp>
          <p:nvSpPr>
            <p:cNvPr id="52" name="矩形 51"/>
            <p:cNvSpPr/>
            <p:nvPr/>
          </p:nvSpPr>
          <p:spPr>
            <a:xfrm>
              <a:off x="2677265" y="1996356"/>
              <a:ext cx="2084387" cy="475467"/>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933" b="1" dirty="0"/>
                <a:t>人力资源</a:t>
              </a:r>
            </a:p>
          </p:txBody>
        </p:sp>
      </p:grpSp>
      <p:grpSp>
        <p:nvGrpSpPr>
          <p:cNvPr id="56" name="组合 55"/>
          <p:cNvGrpSpPr/>
          <p:nvPr/>
        </p:nvGrpSpPr>
        <p:grpSpPr>
          <a:xfrm>
            <a:off x="7726246" y="2501259"/>
            <a:ext cx="3714036" cy="1150549"/>
            <a:chOff x="2677264" y="1996356"/>
            <a:chExt cx="3707597" cy="862912"/>
          </a:xfrm>
        </p:grpSpPr>
        <p:sp>
          <p:nvSpPr>
            <p:cNvPr id="57" name="矩形 56"/>
            <p:cNvSpPr/>
            <p:nvPr/>
          </p:nvSpPr>
          <p:spPr>
            <a:xfrm>
              <a:off x="2677264" y="2346820"/>
              <a:ext cx="3707597" cy="512448"/>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600" dirty="0">
                  <a:solidFill>
                    <a:schemeClr val="tx1">
                      <a:lumMod val="50000"/>
                      <a:lumOff val="50000"/>
                    </a:schemeClr>
                  </a:solidFill>
                </a:rPr>
                <a:t>街道内社区、校区、营区、园区、商区“五区”的各类设施资源。</a:t>
              </a:r>
            </a:p>
          </p:txBody>
        </p:sp>
        <p:sp>
          <p:nvSpPr>
            <p:cNvPr id="58" name="矩形 57"/>
            <p:cNvSpPr/>
            <p:nvPr/>
          </p:nvSpPr>
          <p:spPr>
            <a:xfrm>
              <a:off x="2677265" y="1996356"/>
              <a:ext cx="2084387" cy="475467"/>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933" b="1" dirty="0"/>
                <a:t>设施资源</a:t>
              </a:r>
            </a:p>
          </p:txBody>
        </p:sp>
      </p:grpSp>
      <p:grpSp>
        <p:nvGrpSpPr>
          <p:cNvPr id="59" name="组合 58"/>
          <p:cNvGrpSpPr/>
          <p:nvPr/>
        </p:nvGrpSpPr>
        <p:grpSpPr>
          <a:xfrm>
            <a:off x="7726246" y="4746078"/>
            <a:ext cx="3714036" cy="855084"/>
            <a:chOff x="2677264" y="1996356"/>
            <a:chExt cx="3707597" cy="641313"/>
          </a:xfrm>
        </p:grpSpPr>
        <p:sp>
          <p:nvSpPr>
            <p:cNvPr id="60" name="矩形 59"/>
            <p:cNvSpPr/>
            <p:nvPr/>
          </p:nvSpPr>
          <p:spPr>
            <a:xfrm>
              <a:off x="2677264" y="2346820"/>
              <a:ext cx="3707597" cy="290849"/>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600" dirty="0">
                  <a:solidFill>
                    <a:schemeClr val="tx1">
                      <a:lumMod val="50000"/>
                      <a:lumOff val="50000"/>
                    </a:schemeClr>
                  </a:solidFill>
                </a:rPr>
                <a:t>政府资金与企业捐赠物资等。</a:t>
              </a:r>
            </a:p>
          </p:txBody>
        </p:sp>
        <p:sp>
          <p:nvSpPr>
            <p:cNvPr id="61" name="矩形 60"/>
            <p:cNvSpPr/>
            <p:nvPr/>
          </p:nvSpPr>
          <p:spPr>
            <a:xfrm>
              <a:off x="2677265" y="1996356"/>
              <a:ext cx="2084387" cy="475467"/>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933" b="1" dirty="0"/>
                <a:t>物资资源</a:t>
              </a:r>
            </a:p>
          </p:txBody>
        </p:sp>
      </p:grpSp>
      <p:sp>
        <p:nvSpPr>
          <p:cNvPr id="68" name="文本框 67"/>
          <p:cNvSpPr txBox="1"/>
          <p:nvPr/>
        </p:nvSpPr>
        <p:spPr>
          <a:xfrm>
            <a:off x="1054952" y="667224"/>
            <a:ext cx="10420828" cy="1446871"/>
          </a:xfrm>
          <a:prstGeom prst="rect">
            <a:avLst/>
          </a:prstGeom>
          <a:noFill/>
        </p:spPr>
        <p:txBody>
          <a:bodyPr wrap="square">
            <a:spAutoFit/>
          </a:bodyPr>
          <a:lstStyle/>
          <a:p>
            <a:pPr algn="ctr">
              <a:lnSpc>
                <a:spcPct val="150000"/>
              </a:lnSpc>
            </a:pPr>
            <a:r>
              <a:rPr lang="zh-CN" altLang="en-US" sz="3200" b="1" kern="100" dirty="0">
                <a:solidFill>
                  <a:srgbClr val="1890FF"/>
                </a:solidFill>
                <a:latin typeface="微软雅黑" panose="020B0503020204020204" pitchFamily="34" charset="-122"/>
                <a:ea typeface="微软雅黑" panose="020B0503020204020204" pitchFamily="34" charset="-122"/>
                <a:cs typeface="仿宋_GB2312" panose="02010609030101010101" pitchFamily="49" charset="-122"/>
              </a:rPr>
              <a:t>融合多种类型资源</a:t>
            </a:r>
          </a:p>
          <a:p>
            <a:pPr algn="ctr">
              <a:lnSpc>
                <a:spcPct val="150000"/>
              </a:lnSpc>
            </a:pPr>
            <a:r>
              <a:rPr lang="zh-CN" altLang="en-US" sz="2668" b="1" kern="100" dirty="0">
                <a:solidFill>
                  <a:schemeClr val="tx1">
                    <a:lumMod val="50000"/>
                    <a:lumOff val="50000"/>
                  </a:schemeClr>
                </a:solidFill>
                <a:latin typeface="微软雅黑" panose="020B0503020204020204" pitchFamily="34" charset="-122"/>
                <a:ea typeface="微软雅黑" panose="020B0503020204020204" pitchFamily="34" charset="-122"/>
                <a:cs typeface="仿宋_GB2312" panose="02010609030101010101" pitchFamily="49" charset="-122"/>
                <a:sym typeface="+mn-ea"/>
              </a:rPr>
              <a:t>解决帮扶对象的多样化需求</a:t>
            </a:r>
            <a:endParaRPr lang="en-US" altLang="zh-CN" sz="2668" b="1" kern="100" dirty="0">
              <a:solidFill>
                <a:schemeClr val="tx1">
                  <a:lumMod val="50000"/>
                  <a:lumOff val="50000"/>
                </a:schemeClr>
              </a:solidFill>
              <a:latin typeface="微软雅黑" panose="020B0503020204020204" pitchFamily="34" charset="-122"/>
              <a:ea typeface="微软雅黑" panose="020B0503020204020204" pitchFamily="34" charset="-122"/>
              <a:cs typeface="仿宋_GB2312" panose="02010609030101010101" pitchFamily="49" charset="-122"/>
            </a:endParaRPr>
          </a:p>
        </p:txBody>
      </p:sp>
    </p:spTree>
    <p:extLst>
      <p:ext uri="{BB962C8B-B14F-4D97-AF65-F5344CB8AC3E}">
        <p14:creationId xmlns:p14="http://schemas.microsoft.com/office/powerpoint/2010/main" val="1188447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animEffect transition="in" filter="fade">
                                      <p:cBhvr>
                                        <p:cTn id="19" dur="500"/>
                                        <p:tgtEl>
                                          <p:spTgt spid="4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p:cTn id="22" dur="500" fill="hold"/>
                                        <p:tgtEl>
                                          <p:spTgt spid="45"/>
                                        </p:tgtEl>
                                        <p:attrNameLst>
                                          <p:attrName>ppt_w</p:attrName>
                                        </p:attrNameLst>
                                      </p:cBhvr>
                                      <p:tavLst>
                                        <p:tav tm="0">
                                          <p:val>
                                            <p:fltVal val="0"/>
                                          </p:val>
                                        </p:tav>
                                        <p:tav tm="100000">
                                          <p:val>
                                            <p:strVal val="#ppt_w"/>
                                          </p:val>
                                        </p:tav>
                                      </p:tavLst>
                                    </p:anim>
                                    <p:anim calcmode="lin" valueType="num">
                                      <p:cBhvr>
                                        <p:cTn id="23" dur="500" fill="hold"/>
                                        <p:tgtEl>
                                          <p:spTgt spid="45"/>
                                        </p:tgtEl>
                                        <p:attrNameLst>
                                          <p:attrName>ppt_h</p:attrName>
                                        </p:attrNameLst>
                                      </p:cBhvr>
                                      <p:tavLst>
                                        <p:tav tm="0">
                                          <p:val>
                                            <p:fltVal val="0"/>
                                          </p:val>
                                        </p:tav>
                                        <p:tav tm="100000">
                                          <p:val>
                                            <p:strVal val="#ppt_h"/>
                                          </p:val>
                                        </p:tav>
                                      </p:tavLst>
                                    </p:anim>
                                    <p:animEffect transition="in" filter="fade">
                                      <p:cBhvr>
                                        <p:cTn id="24" dur="500"/>
                                        <p:tgtEl>
                                          <p:spTgt spid="4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p:cTn id="32" dur="500" fill="hold"/>
                                        <p:tgtEl>
                                          <p:spTgt spid="36"/>
                                        </p:tgtEl>
                                        <p:attrNameLst>
                                          <p:attrName>ppt_w</p:attrName>
                                        </p:attrNameLst>
                                      </p:cBhvr>
                                      <p:tavLst>
                                        <p:tav tm="0">
                                          <p:val>
                                            <p:fltVal val="0"/>
                                          </p:val>
                                        </p:tav>
                                        <p:tav tm="100000">
                                          <p:val>
                                            <p:strVal val="#ppt_w"/>
                                          </p:val>
                                        </p:tav>
                                      </p:tavLst>
                                    </p:anim>
                                    <p:anim calcmode="lin" valueType="num">
                                      <p:cBhvr>
                                        <p:cTn id="33" dur="500" fill="hold"/>
                                        <p:tgtEl>
                                          <p:spTgt spid="36"/>
                                        </p:tgtEl>
                                        <p:attrNameLst>
                                          <p:attrName>ppt_h</p:attrName>
                                        </p:attrNameLst>
                                      </p:cBhvr>
                                      <p:tavLst>
                                        <p:tav tm="0">
                                          <p:val>
                                            <p:fltVal val="0"/>
                                          </p:val>
                                        </p:tav>
                                        <p:tav tm="100000">
                                          <p:val>
                                            <p:strVal val="#ppt_h"/>
                                          </p:val>
                                        </p:tav>
                                      </p:tavLst>
                                    </p:anim>
                                    <p:animEffect transition="in" filter="fade">
                                      <p:cBhvr>
                                        <p:cTn id="34" dur="500"/>
                                        <p:tgtEl>
                                          <p:spTgt spid="3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500" fill="hold"/>
                                        <p:tgtEl>
                                          <p:spTgt spid="40"/>
                                        </p:tgtEl>
                                        <p:attrNameLst>
                                          <p:attrName>ppt_w</p:attrName>
                                        </p:attrNameLst>
                                      </p:cBhvr>
                                      <p:tavLst>
                                        <p:tav tm="0">
                                          <p:val>
                                            <p:fltVal val="0"/>
                                          </p:val>
                                        </p:tav>
                                        <p:tav tm="100000">
                                          <p:val>
                                            <p:strVal val="#ppt_w"/>
                                          </p:val>
                                        </p:tav>
                                      </p:tavLst>
                                    </p:anim>
                                    <p:anim calcmode="lin" valueType="num">
                                      <p:cBhvr>
                                        <p:cTn id="38" dur="500" fill="hold"/>
                                        <p:tgtEl>
                                          <p:spTgt spid="40"/>
                                        </p:tgtEl>
                                        <p:attrNameLst>
                                          <p:attrName>ppt_h</p:attrName>
                                        </p:attrNameLst>
                                      </p:cBhvr>
                                      <p:tavLst>
                                        <p:tav tm="0">
                                          <p:val>
                                            <p:fltVal val="0"/>
                                          </p:val>
                                        </p:tav>
                                        <p:tav tm="100000">
                                          <p:val>
                                            <p:strVal val="#ppt_h"/>
                                          </p:val>
                                        </p:tav>
                                      </p:tavLst>
                                    </p:anim>
                                    <p:animEffect transition="in" filter="fade">
                                      <p:cBhvr>
                                        <p:cTn id="39" dur="500"/>
                                        <p:tgtEl>
                                          <p:spTgt spid="4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 calcmode="lin" valueType="num">
                                      <p:cBhvr>
                                        <p:cTn id="42" dur="500" fill="hold"/>
                                        <p:tgtEl>
                                          <p:spTgt spid="41"/>
                                        </p:tgtEl>
                                        <p:attrNameLst>
                                          <p:attrName>ppt_w</p:attrName>
                                        </p:attrNameLst>
                                      </p:cBhvr>
                                      <p:tavLst>
                                        <p:tav tm="0">
                                          <p:val>
                                            <p:fltVal val="0"/>
                                          </p:val>
                                        </p:tav>
                                        <p:tav tm="100000">
                                          <p:val>
                                            <p:strVal val="#ppt_w"/>
                                          </p:val>
                                        </p:tav>
                                      </p:tavLst>
                                    </p:anim>
                                    <p:anim calcmode="lin" valueType="num">
                                      <p:cBhvr>
                                        <p:cTn id="43" dur="500" fill="hold"/>
                                        <p:tgtEl>
                                          <p:spTgt spid="41"/>
                                        </p:tgtEl>
                                        <p:attrNameLst>
                                          <p:attrName>ppt_h</p:attrName>
                                        </p:attrNameLst>
                                      </p:cBhvr>
                                      <p:tavLst>
                                        <p:tav tm="0">
                                          <p:val>
                                            <p:fltVal val="0"/>
                                          </p:val>
                                        </p:tav>
                                        <p:tav tm="100000">
                                          <p:val>
                                            <p:strVal val="#ppt_h"/>
                                          </p:val>
                                        </p:tav>
                                      </p:tavLst>
                                    </p:anim>
                                    <p:animEffect transition="in" filter="fade">
                                      <p:cBhvr>
                                        <p:cTn id="44" dur="500"/>
                                        <p:tgtEl>
                                          <p:spTgt spid="41"/>
                                        </p:tgtEl>
                                      </p:cBhvr>
                                    </p:animEffect>
                                  </p:childTnLst>
                                </p:cTn>
                              </p:par>
                            </p:childTnLst>
                          </p:cTn>
                        </p:par>
                        <p:par>
                          <p:cTn id="45" fill="hold">
                            <p:stCondLst>
                              <p:cond delay="500"/>
                            </p:stCondLst>
                            <p:childTnLst>
                              <p:par>
                                <p:cTn id="46" presetID="2" presetClass="entr" presetSubtype="4" fill="hold" nodeType="afterEffect">
                                  <p:stCondLst>
                                    <p:cond delay="0"/>
                                  </p:stCondLst>
                                  <p:childTnLst>
                                    <p:set>
                                      <p:cBhvr>
                                        <p:cTn id="47" dur="1" fill="hold">
                                          <p:stCondLst>
                                            <p:cond delay="0"/>
                                          </p:stCondLst>
                                        </p:cTn>
                                        <p:tgtEl>
                                          <p:spTgt spid="46"/>
                                        </p:tgtEl>
                                        <p:attrNameLst>
                                          <p:attrName>style.visibility</p:attrName>
                                        </p:attrNameLst>
                                      </p:cBhvr>
                                      <p:to>
                                        <p:strVal val="visible"/>
                                      </p:to>
                                    </p:set>
                                    <p:anim calcmode="lin" valueType="num">
                                      <p:cBhvr additive="base">
                                        <p:cTn id="48" dur="500" fill="hold"/>
                                        <p:tgtEl>
                                          <p:spTgt spid="46"/>
                                        </p:tgtEl>
                                        <p:attrNameLst>
                                          <p:attrName>ppt_x</p:attrName>
                                        </p:attrNameLst>
                                      </p:cBhvr>
                                      <p:tavLst>
                                        <p:tav tm="0">
                                          <p:val>
                                            <p:strVal val="#ppt_x"/>
                                          </p:val>
                                        </p:tav>
                                        <p:tav tm="100000">
                                          <p:val>
                                            <p:strVal val="#ppt_x"/>
                                          </p:val>
                                        </p:tav>
                                      </p:tavLst>
                                    </p:anim>
                                    <p:anim calcmode="lin" valueType="num">
                                      <p:cBhvr additive="base">
                                        <p:cTn id="49" dur="500" fill="hold"/>
                                        <p:tgtEl>
                                          <p:spTgt spid="46"/>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additive="base">
                                        <p:cTn id="52" dur="500" fill="hold"/>
                                        <p:tgtEl>
                                          <p:spTgt spid="50"/>
                                        </p:tgtEl>
                                        <p:attrNameLst>
                                          <p:attrName>ppt_x</p:attrName>
                                        </p:attrNameLst>
                                      </p:cBhvr>
                                      <p:tavLst>
                                        <p:tav tm="0">
                                          <p:val>
                                            <p:strVal val="#ppt_x"/>
                                          </p:val>
                                        </p:tav>
                                        <p:tav tm="100000">
                                          <p:val>
                                            <p:strVal val="#ppt_x"/>
                                          </p:val>
                                        </p:tav>
                                      </p:tavLst>
                                    </p:anim>
                                    <p:anim calcmode="lin" valueType="num">
                                      <p:cBhvr additive="base">
                                        <p:cTn id="53" dur="500" fill="hold"/>
                                        <p:tgtEl>
                                          <p:spTgt spid="50"/>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56"/>
                                        </p:tgtEl>
                                        <p:attrNameLst>
                                          <p:attrName>style.visibility</p:attrName>
                                        </p:attrNameLst>
                                      </p:cBhvr>
                                      <p:to>
                                        <p:strVal val="visible"/>
                                      </p:to>
                                    </p:set>
                                    <p:anim calcmode="lin" valueType="num">
                                      <p:cBhvr additive="base">
                                        <p:cTn id="56" dur="500" fill="hold"/>
                                        <p:tgtEl>
                                          <p:spTgt spid="56"/>
                                        </p:tgtEl>
                                        <p:attrNameLst>
                                          <p:attrName>ppt_x</p:attrName>
                                        </p:attrNameLst>
                                      </p:cBhvr>
                                      <p:tavLst>
                                        <p:tav tm="0">
                                          <p:val>
                                            <p:strVal val="#ppt_x"/>
                                          </p:val>
                                        </p:tav>
                                        <p:tav tm="100000">
                                          <p:val>
                                            <p:strVal val="#ppt_x"/>
                                          </p:val>
                                        </p:tav>
                                      </p:tavLst>
                                    </p:anim>
                                    <p:anim calcmode="lin" valueType="num">
                                      <p:cBhvr additive="base">
                                        <p:cTn id="57" dur="500" fill="hold"/>
                                        <p:tgtEl>
                                          <p:spTgt spid="56"/>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59"/>
                                        </p:tgtEl>
                                        <p:attrNameLst>
                                          <p:attrName>style.visibility</p:attrName>
                                        </p:attrNameLst>
                                      </p:cBhvr>
                                      <p:to>
                                        <p:strVal val="visible"/>
                                      </p:to>
                                    </p:set>
                                    <p:anim calcmode="lin" valueType="num">
                                      <p:cBhvr additive="base">
                                        <p:cTn id="60" dur="500" fill="hold"/>
                                        <p:tgtEl>
                                          <p:spTgt spid="59"/>
                                        </p:tgtEl>
                                        <p:attrNameLst>
                                          <p:attrName>ppt_x</p:attrName>
                                        </p:attrNameLst>
                                      </p:cBhvr>
                                      <p:tavLst>
                                        <p:tav tm="0">
                                          <p:val>
                                            <p:strVal val="#ppt_x"/>
                                          </p:val>
                                        </p:tav>
                                        <p:tav tm="100000">
                                          <p:val>
                                            <p:strVal val="#ppt_x"/>
                                          </p:val>
                                        </p:tav>
                                      </p:tavLst>
                                    </p:anim>
                                    <p:anim calcmode="lin" valueType="num">
                                      <p:cBhvr additive="base">
                                        <p:cTn id="61"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5" grpId="0" bldLvl="0" animBg="1"/>
      <p:bldP spid="31" grpId="0" bldLvl="0" animBg="1"/>
      <p:bldP spid="36" grpId="0" bldLvl="0" animBg="1"/>
      <p:bldP spid="40" grpId="0" bldLvl="0" animBg="1"/>
      <p:bldP spid="41" grpId="0" bldLvl="0" animBg="1"/>
      <p:bldP spid="42" grpId="0" bldLvl="0" animBg="1"/>
      <p:bldP spid="45"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文本框 7"/>
          <p:cNvSpPr txBox="1"/>
          <p:nvPr/>
        </p:nvSpPr>
        <p:spPr>
          <a:xfrm>
            <a:off x="1275104" y="222322"/>
            <a:ext cx="4766734" cy="584775"/>
          </a:xfrm>
          <a:prstGeom prst="rect">
            <a:avLst/>
          </a:prstGeom>
          <a:noFill/>
        </p:spPr>
        <p:txBody>
          <a:bodyPr wrap="square" rtlCol="0">
            <a:spAutoFit/>
          </a:bodyPr>
          <a:lstStyle/>
          <a:p>
            <a:pPr defTabSz="342900">
              <a:defRPr/>
            </a:pPr>
            <a:r>
              <a:rPr lang="zh-CN" altLang="en-US" sz="3200" b="1" dirty="0">
                <a:solidFill>
                  <a:prstClr val="black"/>
                </a:solidFill>
                <a:latin typeface="思源黑体 CN Bold" panose="020B0800000000000000" pitchFamily="34" charset="-122"/>
                <a:ea typeface="思源黑体 CN Bold" panose="020B0800000000000000" pitchFamily="34" charset="-122"/>
                <a:sym typeface="Arial" panose="020B0604020202020204" pitchFamily="34" charset="0"/>
              </a:rPr>
              <a:t>三个端口</a:t>
            </a:r>
          </a:p>
        </p:txBody>
      </p:sp>
      <p:sp>
        <p:nvSpPr>
          <p:cNvPr id="10" name="流程图: 对照 9"/>
          <p:cNvSpPr/>
          <p:nvPr/>
        </p:nvSpPr>
        <p:spPr>
          <a:xfrm>
            <a:off x="648547" y="308584"/>
            <a:ext cx="406782" cy="480064"/>
          </a:xfrm>
          <a:prstGeom prst="flowChartCollat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933" b="1">
              <a:ln w="22225">
                <a:solidFill>
                  <a:schemeClr val="accent2"/>
                </a:solidFill>
                <a:prstDash val="solid"/>
              </a:ln>
              <a:solidFill>
                <a:schemeClr val="accent2">
                  <a:lumMod val="40000"/>
                  <a:lumOff val="60000"/>
                </a:schemeClr>
              </a:solidFill>
            </a:endParaRPr>
          </a:p>
        </p:txBody>
      </p:sp>
      <p:sp>
        <p:nvSpPr>
          <p:cNvPr id="8" name="文本框 7"/>
          <p:cNvSpPr txBox="1"/>
          <p:nvPr/>
        </p:nvSpPr>
        <p:spPr>
          <a:xfrm>
            <a:off x="5679912" y="1803923"/>
            <a:ext cx="2655199" cy="420564"/>
          </a:xfrm>
          <a:prstGeom prst="rect">
            <a:avLst/>
          </a:prstGeom>
          <a:noFill/>
        </p:spPr>
        <p:txBody>
          <a:bodyPr wrap="square">
            <a:spAutoFit/>
          </a:bodyPr>
          <a:lstStyle>
            <a:defPPr>
              <a:defRPr lang="zh-CN"/>
            </a:defPPr>
            <a:lvl1pPr>
              <a:defRPr sz="2400" b="1" kern="100">
                <a:solidFill>
                  <a:srgbClr val="1890FF"/>
                </a:solidFill>
                <a:effectLst/>
                <a:ea typeface="仿宋_GB2312" panose="02010609030101010101" pitchFamily="49" charset="-122"/>
                <a:cs typeface="仿宋_GB2312" panose="02010609030101010101" pitchFamily="49" charset="-122"/>
              </a:defRPr>
            </a:lvl1pPr>
          </a:lstStyle>
          <a:p>
            <a:pPr algn="ctr"/>
            <a:r>
              <a:rPr lang="zh-CN" altLang="en-US" sz="2133" dirty="0">
                <a:solidFill>
                  <a:schemeClr val="bg1">
                    <a:lumMod val="50000"/>
                  </a:schemeClr>
                </a:solidFill>
                <a:latin typeface="微软雅黑" panose="020B0503020204020204" pitchFamily="34" charset="-122"/>
                <a:ea typeface="微软雅黑" panose="020B0503020204020204" pitchFamily="34" charset="-122"/>
              </a:rPr>
              <a:t>中屏工作端</a:t>
            </a:r>
          </a:p>
        </p:txBody>
      </p:sp>
      <p:sp>
        <p:nvSpPr>
          <p:cNvPr id="2" name="文本框 1"/>
          <p:cNvSpPr txBox="1"/>
          <p:nvPr/>
        </p:nvSpPr>
        <p:spPr>
          <a:xfrm>
            <a:off x="9330646" y="1803923"/>
            <a:ext cx="2655199" cy="420564"/>
          </a:xfrm>
          <a:prstGeom prst="rect">
            <a:avLst/>
          </a:prstGeom>
          <a:noFill/>
        </p:spPr>
        <p:txBody>
          <a:bodyPr wrap="square">
            <a:spAutoFit/>
          </a:bodyPr>
          <a:lstStyle>
            <a:defPPr>
              <a:defRPr lang="zh-CN"/>
            </a:defPPr>
            <a:lvl1pPr>
              <a:defRPr sz="2400" b="1" kern="100">
                <a:solidFill>
                  <a:srgbClr val="1890FF"/>
                </a:solidFill>
                <a:effectLst/>
                <a:ea typeface="仿宋_GB2312" panose="02010609030101010101" pitchFamily="49" charset="-122"/>
                <a:cs typeface="仿宋_GB2312" panose="02010609030101010101" pitchFamily="49" charset="-122"/>
              </a:defRPr>
            </a:lvl1pPr>
          </a:lstStyle>
          <a:p>
            <a:pPr algn="ctr"/>
            <a:r>
              <a:rPr lang="zh-CN" altLang="en-US" sz="2133" dirty="0">
                <a:solidFill>
                  <a:schemeClr val="bg1">
                    <a:lumMod val="50000"/>
                  </a:schemeClr>
                </a:solidFill>
                <a:latin typeface="微软雅黑" panose="020B0503020204020204" pitchFamily="34" charset="-122"/>
                <a:ea typeface="微软雅黑" panose="020B0503020204020204" pitchFamily="34" charset="-122"/>
              </a:rPr>
              <a:t>小屏移动端</a:t>
            </a:r>
          </a:p>
        </p:txBody>
      </p:sp>
      <p:sp>
        <p:nvSpPr>
          <p:cNvPr id="14" name="文本框 13"/>
          <p:cNvSpPr txBox="1"/>
          <p:nvPr/>
        </p:nvSpPr>
        <p:spPr>
          <a:xfrm>
            <a:off x="5679912" y="2219050"/>
            <a:ext cx="2655199" cy="338554"/>
          </a:xfrm>
          <a:prstGeom prst="rect">
            <a:avLst/>
          </a:prstGeom>
          <a:noFill/>
        </p:spPr>
        <p:txBody>
          <a:bodyPr wrap="square">
            <a:spAutoFit/>
          </a:bodyPr>
          <a:lstStyle>
            <a:defPPr>
              <a:defRPr lang="zh-CN"/>
            </a:defPPr>
            <a:lvl1pPr>
              <a:defRPr sz="2400" b="1" kern="100">
                <a:solidFill>
                  <a:srgbClr val="1890FF"/>
                </a:solidFill>
                <a:effectLst/>
                <a:ea typeface="仿宋_GB2312" panose="02010609030101010101" pitchFamily="49" charset="-122"/>
                <a:cs typeface="仿宋_GB2312" panose="02010609030101010101" pitchFamily="49" charset="-122"/>
              </a:defRPr>
            </a:lvl1pPr>
          </a:lstStyle>
          <a:p>
            <a:pPr algn="ctr"/>
            <a:r>
              <a:rPr lang="zh-CN" altLang="en-US" sz="1600" b="0" dirty="0">
                <a:solidFill>
                  <a:schemeClr val="bg1">
                    <a:lumMod val="50000"/>
                  </a:schemeClr>
                </a:solidFill>
                <a:latin typeface="微软雅黑" panose="020B0503020204020204" pitchFamily="34" charset="-122"/>
                <a:ea typeface="微软雅黑" panose="020B0503020204020204" pitchFamily="34" charset="-122"/>
              </a:rPr>
              <a:t>神经中枢，搭载应用模块</a:t>
            </a:r>
          </a:p>
        </p:txBody>
      </p:sp>
      <p:sp>
        <p:nvSpPr>
          <p:cNvPr id="15" name="文本框 14"/>
          <p:cNvSpPr txBox="1"/>
          <p:nvPr/>
        </p:nvSpPr>
        <p:spPr>
          <a:xfrm>
            <a:off x="9330646" y="2218464"/>
            <a:ext cx="2655199" cy="338554"/>
          </a:xfrm>
          <a:prstGeom prst="rect">
            <a:avLst/>
          </a:prstGeom>
          <a:noFill/>
        </p:spPr>
        <p:txBody>
          <a:bodyPr wrap="square">
            <a:spAutoFit/>
          </a:bodyPr>
          <a:lstStyle>
            <a:defPPr>
              <a:defRPr lang="zh-CN"/>
            </a:defPPr>
            <a:lvl1pPr>
              <a:defRPr sz="2400" b="1" kern="100">
                <a:solidFill>
                  <a:srgbClr val="1890FF"/>
                </a:solidFill>
                <a:effectLst/>
                <a:ea typeface="仿宋_GB2312" panose="02010609030101010101" pitchFamily="49" charset="-122"/>
                <a:cs typeface="仿宋_GB2312" panose="02010609030101010101" pitchFamily="49" charset="-122"/>
              </a:defRPr>
            </a:lvl1pPr>
          </a:lstStyle>
          <a:p>
            <a:pPr algn="ctr"/>
            <a:r>
              <a:rPr lang="zh-CN" altLang="en-US" sz="1600" b="0" dirty="0">
                <a:solidFill>
                  <a:schemeClr val="bg1">
                    <a:lumMod val="50000"/>
                  </a:schemeClr>
                </a:solidFill>
                <a:latin typeface="微软雅黑" panose="020B0503020204020204" pitchFamily="34" charset="-122"/>
                <a:ea typeface="微软雅黑" panose="020B0503020204020204" pitchFamily="34" charset="-122"/>
              </a:rPr>
              <a:t>服务工作指尖办理</a:t>
            </a:r>
          </a:p>
        </p:txBody>
      </p:sp>
      <p:sp>
        <p:nvSpPr>
          <p:cNvPr id="22" name="文本框 21"/>
          <p:cNvSpPr txBox="1"/>
          <p:nvPr/>
        </p:nvSpPr>
        <p:spPr>
          <a:xfrm>
            <a:off x="816123" y="1803924"/>
            <a:ext cx="2655199" cy="420564"/>
          </a:xfrm>
          <a:prstGeom prst="rect">
            <a:avLst/>
          </a:prstGeom>
          <a:noFill/>
        </p:spPr>
        <p:txBody>
          <a:bodyPr wrap="square">
            <a:spAutoFit/>
          </a:bodyPr>
          <a:lstStyle>
            <a:defPPr>
              <a:defRPr lang="zh-CN"/>
            </a:defPPr>
            <a:lvl1pPr>
              <a:defRPr sz="2400" b="1" kern="100">
                <a:solidFill>
                  <a:srgbClr val="1890FF"/>
                </a:solidFill>
                <a:effectLst/>
                <a:ea typeface="仿宋_GB2312" panose="02010609030101010101" pitchFamily="49" charset="-122"/>
                <a:cs typeface="仿宋_GB2312" panose="02010609030101010101" pitchFamily="49" charset="-122"/>
              </a:defRPr>
            </a:lvl1pPr>
          </a:lstStyle>
          <a:p>
            <a:pPr algn="ctr"/>
            <a:r>
              <a:rPr lang="zh-CN" altLang="en-US" sz="2133" dirty="0">
                <a:solidFill>
                  <a:schemeClr val="bg1">
                    <a:lumMod val="50000"/>
                  </a:schemeClr>
                </a:solidFill>
                <a:latin typeface="微软雅黑" panose="020B0503020204020204" pitchFamily="34" charset="-122"/>
                <a:ea typeface="微软雅黑" panose="020B0503020204020204" pitchFamily="34" charset="-122"/>
              </a:rPr>
              <a:t>大屏展示端</a:t>
            </a:r>
          </a:p>
        </p:txBody>
      </p:sp>
      <p:sp>
        <p:nvSpPr>
          <p:cNvPr id="23" name="文本框 22"/>
          <p:cNvSpPr txBox="1"/>
          <p:nvPr/>
        </p:nvSpPr>
        <p:spPr>
          <a:xfrm>
            <a:off x="590938" y="2219052"/>
            <a:ext cx="3105571" cy="338554"/>
          </a:xfrm>
          <a:prstGeom prst="rect">
            <a:avLst/>
          </a:prstGeom>
          <a:noFill/>
        </p:spPr>
        <p:txBody>
          <a:bodyPr wrap="square">
            <a:spAutoFit/>
          </a:bodyPr>
          <a:lstStyle>
            <a:defPPr>
              <a:defRPr lang="zh-CN"/>
            </a:defPPr>
            <a:lvl1pPr>
              <a:defRPr sz="2400" b="1" kern="100">
                <a:solidFill>
                  <a:srgbClr val="1890FF"/>
                </a:solidFill>
                <a:effectLst/>
                <a:ea typeface="仿宋_GB2312" panose="02010609030101010101" pitchFamily="49" charset="-122"/>
                <a:cs typeface="仿宋_GB2312" panose="02010609030101010101" pitchFamily="49" charset="-122"/>
              </a:defRPr>
            </a:lvl1pPr>
          </a:lstStyle>
          <a:p>
            <a:pPr algn="ctr"/>
            <a:r>
              <a:rPr lang="zh-CN" altLang="en-US" sz="1600" b="0" dirty="0">
                <a:solidFill>
                  <a:schemeClr val="bg1">
                    <a:lumMod val="50000"/>
                  </a:schemeClr>
                </a:solidFill>
                <a:latin typeface="微软雅黑" panose="020B0503020204020204" pitchFamily="34" charset="-122"/>
                <a:ea typeface="微软雅黑" panose="020B0503020204020204" pitchFamily="34" charset="-122"/>
              </a:rPr>
              <a:t>汇集各项数据，一屏观救助</a:t>
            </a:r>
          </a:p>
        </p:txBody>
      </p:sp>
      <p:pic>
        <p:nvPicPr>
          <p:cNvPr id="17" name="图片 16"/>
          <p:cNvPicPr>
            <a:picLocks noChangeAspect="1"/>
          </p:cNvPicPr>
          <p:nvPr/>
        </p:nvPicPr>
        <p:blipFill rotWithShape="1">
          <a:blip r:embed="rId3" cstate="hqprint">
            <a:extLst>
              <a:ext uri="{28A0092B-C50C-407E-A947-70E740481C1C}">
                <a14:useLocalDpi xmlns:a14="http://schemas.microsoft.com/office/drawing/2010/main" val="0"/>
              </a:ext>
            </a:extLst>
          </a:blip>
          <a:srcRect l="14476" t="12663"/>
          <a:stretch>
            <a:fillRect/>
          </a:stretch>
        </p:blipFill>
        <p:spPr>
          <a:xfrm>
            <a:off x="181491" y="2828920"/>
            <a:ext cx="4354302" cy="2839180"/>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5872" y="2796632"/>
            <a:ext cx="3755964" cy="2871468"/>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2844" y="2796632"/>
            <a:ext cx="1521920" cy="28714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78951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文本框 7"/>
          <p:cNvSpPr txBox="1"/>
          <p:nvPr/>
        </p:nvSpPr>
        <p:spPr>
          <a:xfrm>
            <a:off x="1275104" y="222322"/>
            <a:ext cx="4766734" cy="584775"/>
          </a:xfrm>
          <a:prstGeom prst="rect">
            <a:avLst/>
          </a:prstGeom>
          <a:noFill/>
        </p:spPr>
        <p:txBody>
          <a:bodyPr wrap="square" rtlCol="0">
            <a:spAutoFit/>
          </a:bodyPr>
          <a:lstStyle/>
          <a:p>
            <a:pPr defTabSz="342900">
              <a:defRPr/>
            </a:pPr>
            <a:r>
              <a:rPr lang="zh-CN" altLang="en-US" sz="3200" b="1" dirty="0">
                <a:solidFill>
                  <a:prstClr val="black"/>
                </a:solidFill>
                <a:latin typeface="思源黑体 CN Bold" panose="020B0800000000000000" pitchFamily="34" charset="-122"/>
                <a:ea typeface="思源黑体 CN Bold" panose="020B0800000000000000" pitchFamily="34" charset="-122"/>
                <a:sym typeface="Arial" panose="020B0604020202020204" pitchFamily="34" charset="0"/>
              </a:rPr>
              <a:t>工作机制</a:t>
            </a:r>
          </a:p>
        </p:txBody>
      </p:sp>
      <p:sp>
        <p:nvSpPr>
          <p:cNvPr id="10" name="流程图: 对照 9"/>
          <p:cNvSpPr/>
          <p:nvPr/>
        </p:nvSpPr>
        <p:spPr>
          <a:xfrm>
            <a:off x="648547" y="308584"/>
            <a:ext cx="406782" cy="480064"/>
          </a:xfrm>
          <a:prstGeom prst="flowChartCollat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933" b="1">
              <a:ln w="22225">
                <a:solidFill>
                  <a:schemeClr val="accent2"/>
                </a:solidFill>
                <a:prstDash val="solid"/>
              </a:ln>
              <a:solidFill>
                <a:schemeClr val="accent2">
                  <a:lumMod val="40000"/>
                  <a:lumOff val="60000"/>
                </a:schemeClr>
              </a:solidFill>
            </a:endParaRPr>
          </a:p>
        </p:txBody>
      </p:sp>
      <p:grpSp>
        <p:nvGrpSpPr>
          <p:cNvPr id="17" name="Group 2"/>
          <p:cNvGrpSpPr/>
          <p:nvPr/>
        </p:nvGrpSpPr>
        <p:grpSpPr>
          <a:xfrm>
            <a:off x="4671095" y="2323616"/>
            <a:ext cx="2786284" cy="2567186"/>
            <a:chOff x="4511824" y="2024845"/>
            <a:chExt cx="3347359" cy="3179270"/>
          </a:xfrm>
        </p:grpSpPr>
        <p:sp>
          <p:nvSpPr>
            <p:cNvPr id="18" name="îŝḷîḓé-Arrow: Up 52"/>
            <p:cNvSpPr/>
            <p:nvPr/>
          </p:nvSpPr>
          <p:spPr>
            <a:xfrm rot="18900000" flipH="1" flipV="1">
              <a:off x="7050815" y="4413706"/>
              <a:ext cx="808368" cy="772450"/>
            </a:xfrm>
            <a:prstGeom prst="up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933"/>
            </a:p>
          </p:txBody>
        </p:sp>
        <p:sp>
          <p:nvSpPr>
            <p:cNvPr id="20" name="îŝḷîḓé-Arrow: Up 53"/>
            <p:cNvSpPr/>
            <p:nvPr/>
          </p:nvSpPr>
          <p:spPr>
            <a:xfrm rot="2700000" flipV="1">
              <a:off x="4511824" y="4413706"/>
              <a:ext cx="808368" cy="772450"/>
            </a:xfrm>
            <a:prstGeom prst="upArrow">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933"/>
            </a:p>
          </p:txBody>
        </p:sp>
        <p:sp>
          <p:nvSpPr>
            <p:cNvPr id="21" name="îŝḷîḓé-Arrow: Up 54"/>
            <p:cNvSpPr/>
            <p:nvPr/>
          </p:nvSpPr>
          <p:spPr>
            <a:xfrm rot="2700000" flipH="1">
              <a:off x="7050815" y="2042804"/>
              <a:ext cx="808368" cy="772450"/>
            </a:xfrm>
            <a:prstGeom prst="upArrow">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933"/>
            </a:p>
          </p:txBody>
        </p:sp>
        <p:sp>
          <p:nvSpPr>
            <p:cNvPr id="24" name="îŝḷîḓé-Arrow: Up 55"/>
            <p:cNvSpPr/>
            <p:nvPr/>
          </p:nvSpPr>
          <p:spPr>
            <a:xfrm rot="18900000">
              <a:off x="4511824" y="2042804"/>
              <a:ext cx="808368" cy="772450"/>
            </a:xfrm>
            <a:prstGeom prst="up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933"/>
            </a:p>
          </p:txBody>
        </p:sp>
        <p:sp>
          <p:nvSpPr>
            <p:cNvPr id="25" name="îŝḷîḓé-Oval 56"/>
            <p:cNvSpPr/>
            <p:nvPr/>
          </p:nvSpPr>
          <p:spPr>
            <a:xfrm>
              <a:off x="4717231" y="2195767"/>
              <a:ext cx="2881002" cy="2881002"/>
            </a:xfrm>
            <a:prstGeom prst="ellipse">
              <a:avLst/>
            </a:prstGeom>
            <a:solidFill>
              <a:schemeClr val="bg1"/>
            </a:solidFill>
            <a:ln w="28575">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933"/>
            </a:p>
          </p:txBody>
        </p:sp>
        <p:sp>
          <p:nvSpPr>
            <p:cNvPr id="26" name="îŝḷîḓé-Partial Circle 58"/>
            <p:cNvSpPr/>
            <p:nvPr/>
          </p:nvSpPr>
          <p:spPr>
            <a:xfrm>
              <a:off x="4831488" y="2320279"/>
              <a:ext cx="1296303" cy="1296303"/>
            </a:xfrm>
            <a:prstGeom prst="pieWedge">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endParaRPr sz="2933"/>
            </a:p>
          </p:txBody>
        </p:sp>
        <p:sp>
          <p:nvSpPr>
            <p:cNvPr id="27" name="îŝḷîḓé-Freeform: Shape 59"/>
            <p:cNvSpPr/>
            <p:nvPr/>
          </p:nvSpPr>
          <p:spPr bwMode="auto">
            <a:xfrm>
              <a:off x="5331209" y="2890277"/>
              <a:ext cx="473341" cy="473345"/>
            </a:xfrm>
            <a:custGeom>
              <a:avLst/>
              <a:gdLst/>
              <a:ahLst/>
              <a:cxnLst>
                <a:cxn ang="0">
                  <a:pos x="55" y="31"/>
                </a:cxn>
                <a:cxn ang="0">
                  <a:pos x="54" y="33"/>
                </a:cxn>
                <a:cxn ang="0">
                  <a:pos x="47" y="34"/>
                </a:cxn>
                <a:cxn ang="0">
                  <a:pos x="46" y="37"/>
                </a:cxn>
                <a:cxn ang="0">
                  <a:pos x="49" y="42"/>
                </a:cxn>
                <a:cxn ang="0">
                  <a:pos x="50" y="43"/>
                </a:cxn>
                <a:cxn ang="0">
                  <a:pos x="49" y="44"/>
                </a:cxn>
                <a:cxn ang="0">
                  <a:pos x="43" y="50"/>
                </a:cxn>
                <a:cxn ang="0">
                  <a:pos x="42" y="50"/>
                </a:cxn>
                <a:cxn ang="0">
                  <a:pos x="37" y="46"/>
                </a:cxn>
                <a:cxn ang="0">
                  <a:pos x="33" y="47"/>
                </a:cxn>
                <a:cxn ang="0">
                  <a:pos x="32" y="54"/>
                </a:cxn>
                <a:cxn ang="0">
                  <a:pos x="31" y="55"/>
                </a:cxn>
                <a:cxn ang="0">
                  <a:pos x="23" y="55"/>
                </a:cxn>
                <a:cxn ang="0">
                  <a:pos x="22" y="54"/>
                </a:cxn>
                <a:cxn ang="0">
                  <a:pos x="21" y="47"/>
                </a:cxn>
                <a:cxn ang="0">
                  <a:pos x="18" y="46"/>
                </a:cxn>
                <a:cxn ang="0">
                  <a:pos x="13" y="50"/>
                </a:cxn>
                <a:cxn ang="0">
                  <a:pos x="12" y="50"/>
                </a:cxn>
                <a:cxn ang="0">
                  <a:pos x="11" y="50"/>
                </a:cxn>
                <a:cxn ang="0">
                  <a:pos x="5" y="44"/>
                </a:cxn>
                <a:cxn ang="0">
                  <a:pos x="5" y="43"/>
                </a:cxn>
                <a:cxn ang="0">
                  <a:pos x="5" y="42"/>
                </a:cxn>
                <a:cxn ang="0">
                  <a:pos x="9" y="37"/>
                </a:cxn>
                <a:cxn ang="0">
                  <a:pos x="7" y="33"/>
                </a:cxn>
                <a:cxn ang="0">
                  <a:pos x="1" y="33"/>
                </a:cxn>
                <a:cxn ang="0">
                  <a:pos x="0" y="31"/>
                </a:cxn>
                <a:cxn ang="0">
                  <a:pos x="0" y="23"/>
                </a:cxn>
                <a:cxn ang="0">
                  <a:pos x="1" y="22"/>
                </a:cxn>
                <a:cxn ang="0">
                  <a:pos x="7" y="21"/>
                </a:cxn>
                <a:cxn ang="0">
                  <a:pos x="9" y="18"/>
                </a:cxn>
                <a:cxn ang="0">
                  <a:pos x="5" y="13"/>
                </a:cxn>
                <a:cxn ang="0">
                  <a:pos x="5" y="12"/>
                </a:cxn>
                <a:cxn ang="0">
                  <a:pos x="5" y="11"/>
                </a:cxn>
                <a:cxn ang="0">
                  <a:pos x="12" y="5"/>
                </a:cxn>
                <a:cxn ang="0">
                  <a:pos x="13" y="5"/>
                </a:cxn>
                <a:cxn ang="0">
                  <a:pos x="18" y="9"/>
                </a:cxn>
                <a:cxn ang="0">
                  <a:pos x="21" y="8"/>
                </a:cxn>
                <a:cxn ang="0">
                  <a:pos x="22" y="1"/>
                </a:cxn>
                <a:cxn ang="0">
                  <a:pos x="23" y="0"/>
                </a:cxn>
                <a:cxn ang="0">
                  <a:pos x="31" y="0"/>
                </a:cxn>
                <a:cxn ang="0">
                  <a:pos x="32" y="1"/>
                </a:cxn>
                <a:cxn ang="0">
                  <a:pos x="33" y="8"/>
                </a:cxn>
                <a:cxn ang="0">
                  <a:pos x="37" y="9"/>
                </a:cxn>
                <a:cxn ang="0">
                  <a:pos x="42" y="5"/>
                </a:cxn>
                <a:cxn ang="0">
                  <a:pos x="43" y="5"/>
                </a:cxn>
                <a:cxn ang="0">
                  <a:pos x="43" y="5"/>
                </a:cxn>
                <a:cxn ang="0">
                  <a:pos x="49" y="11"/>
                </a:cxn>
                <a:cxn ang="0">
                  <a:pos x="50" y="12"/>
                </a:cxn>
                <a:cxn ang="0">
                  <a:pos x="49" y="13"/>
                </a:cxn>
                <a:cxn ang="0">
                  <a:pos x="46" y="18"/>
                </a:cxn>
                <a:cxn ang="0">
                  <a:pos x="47" y="21"/>
                </a:cxn>
                <a:cxn ang="0">
                  <a:pos x="54" y="22"/>
                </a:cxn>
                <a:cxn ang="0">
                  <a:pos x="55" y="23"/>
                </a:cxn>
                <a:cxn ang="0">
                  <a:pos x="55" y="31"/>
                </a:cxn>
                <a:cxn ang="0">
                  <a:pos x="27" y="18"/>
                </a:cxn>
                <a:cxn ang="0">
                  <a:pos x="18" y="27"/>
                </a:cxn>
                <a:cxn ang="0">
                  <a:pos x="27" y="36"/>
                </a:cxn>
                <a:cxn ang="0">
                  <a:pos x="36" y="27"/>
                </a:cxn>
                <a:cxn ang="0">
                  <a:pos x="27" y="18"/>
                </a:cxn>
              </a:cxnLst>
              <a:rect l="0" t="0" r="r" b="b"/>
              <a:pathLst>
                <a:path w="55" h="55">
                  <a:moveTo>
                    <a:pt x="55" y="31"/>
                  </a:moveTo>
                  <a:cubicBezTo>
                    <a:pt x="55" y="32"/>
                    <a:pt x="54" y="33"/>
                    <a:pt x="54" y="33"/>
                  </a:cubicBezTo>
                  <a:cubicBezTo>
                    <a:pt x="47" y="34"/>
                    <a:pt x="47" y="34"/>
                    <a:pt x="47" y="34"/>
                  </a:cubicBezTo>
                  <a:cubicBezTo>
                    <a:pt x="47" y="35"/>
                    <a:pt x="46" y="36"/>
                    <a:pt x="46" y="37"/>
                  </a:cubicBezTo>
                  <a:cubicBezTo>
                    <a:pt x="47" y="39"/>
                    <a:pt x="48" y="40"/>
                    <a:pt x="49" y="42"/>
                  </a:cubicBezTo>
                  <a:cubicBezTo>
                    <a:pt x="50" y="42"/>
                    <a:pt x="50" y="42"/>
                    <a:pt x="50" y="43"/>
                  </a:cubicBezTo>
                  <a:cubicBezTo>
                    <a:pt x="50" y="43"/>
                    <a:pt x="50" y="43"/>
                    <a:pt x="49" y="44"/>
                  </a:cubicBezTo>
                  <a:cubicBezTo>
                    <a:pt x="49" y="45"/>
                    <a:pt x="44" y="50"/>
                    <a:pt x="43" y="50"/>
                  </a:cubicBezTo>
                  <a:cubicBezTo>
                    <a:pt x="42" y="50"/>
                    <a:pt x="42" y="50"/>
                    <a:pt x="42" y="50"/>
                  </a:cubicBezTo>
                  <a:cubicBezTo>
                    <a:pt x="37" y="46"/>
                    <a:pt x="37" y="46"/>
                    <a:pt x="37" y="46"/>
                  </a:cubicBezTo>
                  <a:cubicBezTo>
                    <a:pt x="36" y="46"/>
                    <a:pt x="35" y="47"/>
                    <a:pt x="33" y="47"/>
                  </a:cubicBezTo>
                  <a:cubicBezTo>
                    <a:pt x="33" y="49"/>
                    <a:pt x="33" y="52"/>
                    <a:pt x="32" y="54"/>
                  </a:cubicBezTo>
                  <a:cubicBezTo>
                    <a:pt x="32" y="54"/>
                    <a:pt x="32" y="55"/>
                    <a:pt x="31" y="55"/>
                  </a:cubicBezTo>
                  <a:cubicBezTo>
                    <a:pt x="23" y="55"/>
                    <a:pt x="23" y="55"/>
                    <a:pt x="23" y="55"/>
                  </a:cubicBezTo>
                  <a:cubicBezTo>
                    <a:pt x="23" y="55"/>
                    <a:pt x="22" y="54"/>
                    <a:pt x="22" y="54"/>
                  </a:cubicBezTo>
                  <a:cubicBezTo>
                    <a:pt x="21" y="47"/>
                    <a:pt x="21" y="47"/>
                    <a:pt x="21" y="47"/>
                  </a:cubicBezTo>
                  <a:cubicBezTo>
                    <a:pt x="20" y="47"/>
                    <a:pt x="19" y="46"/>
                    <a:pt x="18" y="46"/>
                  </a:cubicBezTo>
                  <a:cubicBezTo>
                    <a:pt x="13" y="50"/>
                    <a:pt x="13" y="50"/>
                    <a:pt x="13" y="50"/>
                  </a:cubicBezTo>
                  <a:cubicBezTo>
                    <a:pt x="12" y="50"/>
                    <a:pt x="12" y="50"/>
                    <a:pt x="12" y="50"/>
                  </a:cubicBezTo>
                  <a:cubicBezTo>
                    <a:pt x="11" y="50"/>
                    <a:pt x="11" y="50"/>
                    <a:pt x="11" y="50"/>
                  </a:cubicBezTo>
                  <a:cubicBezTo>
                    <a:pt x="9" y="48"/>
                    <a:pt x="7" y="46"/>
                    <a:pt x="5" y="44"/>
                  </a:cubicBezTo>
                  <a:cubicBezTo>
                    <a:pt x="5" y="43"/>
                    <a:pt x="5" y="43"/>
                    <a:pt x="5" y="43"/>
                  </a:cubicBezTo>
                  <a:cubicBezTo>
                    <a:pt x="5" y="42"/>
                    <a:pt x="5" y="42"/>
                    <a:pt x="5" y="42"/>
                  </a:cubicBezTo>
                  <a:cubicBezTo>
                    <a:pt x="6" y="40"/>
                    <a:pt x="8" y="39"/>
                    <a:pt x="9" y="37"/>
                  </a:cubicBezTo>
                  <a:cubicBezTo>
                    <a:pt x="8" y="36"/>
                    <a:pt x="8" y="35"/>
                    <a:pt x="7" y="33"/>
                  </a:cubicBezTo>
                  <a:cubicBezTo>
                    <a:pt x="1" y="33"/>
                    <a:pt x="1" y="33"/>
                    <a:pt x="1" y="33"/>
                  </a:cubicBezTo>
                  <a:cubicBezTo>
                    <a:pt x="0" y="32"/>
                    <a:pt x="0" y="32"/>
                    <a:pt x="0" y="31"/>
                  </a:cubicBezTo>
                  <a:cubicBezTo>
                    <a:pt x="0" y="23"/>
                    <a:pt x="0" y="23"/>
                    <a:pt x="0" y="23"/>
                  </a:cubicBezTo>
                  <a:cubicBezTo>
                    <a:pt x="0" y="23"/>
                    <a:pt x="0" y="22"/>
                    <a:pt x="1" y="22"/>
                  </a:cubicBezTo>
                  <a:cubicBezTo>
                    <a:pt x="7" y="21"/>
                    <a:pt x="7" y="21"/>
                    <a:pt x="7" y="21"/>
                  </a:cubicBezTo>
                  <a:cubicBezTo>
                    <a:pt x="8" y="20"/>
                    <a:pt x="8" y="19"/>
                    <a:pt x="9" y="18"/>
                  </a:cubicBezTo>
                  <a:cubicBezTo>
                    <a:pt x="8" y="16"/>
                    <a:pt x="6" y="14"/>
                    <a:pt x="5" y="13"/>
                  </a:cubicBezTo>
                  <a:cubicBezTo>
                    <a:pt x="5" y="13"/>
                    <a:pt x="5" y="12"/>
                    <a:pt x="5" y="12"/>
                  </a:cubicBezTo>
                  <a:cubicBezTo>
                    <a:pt x="5" y="12"/>
                    <a:pt x="5" y="11"/>
                    <a:pt x="5" y="11"/>
                  </a:cubicBezTo>
                  <a:cubicBezTo>
                    <a:pt x="6" y="10"/>
                    <a:pt x="11" y="5"/>
                    <a:pt x="12" y="5"/>
                  </a:cubicBezTo>
                  <a:cubicBezTo>
                    <a:pt x="12" y="5"/>
                    <a:pt x="12" y="5"/>
                    <a:pt x="13" y="5"/>
                  </a:cubicBezTo>
                  <a:cubicBezTo>
                    <a:pt x="18" y="9"/>
                    <a:pt x="18" y="9"/>
                    <a:pt x="18" y="9"/>
                  </a:cubicBezTo>
                  <a:cubicBezTo>
                    <a:pt x="19" y="8"/>
                    <a:pt x="20" y="8"/>
                    <a:pt x="21" y="8"/>
                  </a:cubicBezTo>
                  <a:cubicBezTo>
                    <a:pt x="21" y="5"/>
                    <a:pt x="21" y="3"/>
                    <a:pt x="22" y="1"/>
                  </a:cubicBezTo>
                  <a:cubicBezTo>
                    <a:pt x="22" y="0"/>
                    <a:pt x="23" y="0"/>
                    <a:pt x="23" y="0"/>
                  </a:cubicBezTo>
                  <a:cubicBezTo>
                    <a:pt x="31" y="0"/>
                    <a:pt x="31" y="0"/>
                    <a:pt x="31" y="0"/>
                  </a:cubicBezTo>
                  <a:cubicBezTo>
                    <a:pt x="32" y="0"/>
                    <a:pt x="32" y="0"/>
                    <a:pt x="32" y="1"/>
                  </a:cubicBezTo>
                  <a:cubicBezTo>
                    <a:pt x="33" y="8"/>
                    <a:pt x="33" y="8"/>
                    <a:pt x="33" y="8"/>
                  </a:cubicBezTo>
                  <a:cubicBezTo>
                    <a:pt x="35" y="8"/>
                    <a:pt x="36" y="8"/>
                    <a:pt x="37" y="9"/>
                  </a:cubicBezTo>
                  <a:cubicBezTo>
                    <a:pt x="42" y="5"/>
                    <a:pt x="42" y="5"/>
                    <a:pt x="42" y="5"/>
                  </a:cubicBezTo>
                  <a:cubicBezTo>
                    <a:pt x="42" y="5"/>
                    <a:pt x="42" y="5"/>
                    <a:pt x="43" y="5"/>
                  </a:cubicBezTo>
                  <a:cubicBezTo>
                    <a:pt x="43" y="5"/>
                    <a:pt x="43" y="5"/>
                    <a:pt x="43" y="5"/>
                  </a:cubicBezTo>
                  <a:cubicBezTo>
                    <a:pt x="45" y="7"/>
                    <a:pt x="48" y="9"/>
                    <a:pt x="49" y="11"/>
                  </a:cubicBezTo>
                  <a:cubicBezTo>
                    <a:pt x="50" y="11"/>
                    <a:pt x="50" y="12"/>
                    <a:pt x="50" y="12"/>
                  </a:cubicBezTo>
                  <a:cubicBezTo>
                    <a:pt x="50" y="12"/>
                    <a:pt x="49" y="13"/>
                    <a:pt x="49" y="13"/>
                  </a:cubicBezTo>
                  <a:cubicBezTo>
                    <a:pt x="48" y="14"/>
                    <a:pt x="47" y="16"/>
                    <a:pt x="46" y="18"/>
                  </a:cubicBezTo>
                  <a:cubicBezTo>
                    <a:pt x="46" y="19"/>
                    <a:pt x="47" y="20"/>
                    <a:pt x="47" y="21"/>
                  </a:cubicBezTo>
                  <a:cubicBezTo>
                    <a:pt x="54" y="22"/>
                    <a:pt x="54" y="22"/>
                    <a:pt x="54" y="22"/>
                  </a:cubicBezTo>
                  <a:cubicBezTo>
                    <a:pt x="54" y="22"/>
                    <a:pt x="55" y="23"/>
                    <a:pt x="55" y="23"/>
                  </a:cubicBezTo>
                  <a:lnTo>
                    <a:pt x="55" y="31"/>
                  </a:lnTo>
                  <a:close/>
                  <a:moveTo>
                    <a:pt x="27" y="18"/>
                  </a:moveTo>
                  <a:cubicBezTo>
                    <a:pt x="22" y="18"/>
                    <a:pt x="18" y="22"/>
                    <a:pt x="18" y="27"/>
                  </a:cubicBezTo>
                  <a:cubicBezTo>
                    <a:pt x="18" y="32"/>
                    <a:pt x="22" y="36"/>
                    <a:pt x="27" y="36"/>
                  </a:cubicBezTo>
                  <a:cubicBezTo>
                    <a:pt x="32" y="36"/>
                    <a:pt x="36" y="32"/>
                    <a:pt x="36" y="27"/>
                  </a:cubicBezTo>
                  <a:cubicBezTo>
                    <a:pt x="36" y="22"/>
                    <a:pt x="32" y="18"/>
                    <a:pt x="27" y="18"/>
                  </a:cubicBezTo>
                  <a:close/>
                </a:path>
              </a:pathLst>
            </a:custGeom>
            <a:solidFill>
              <a:schemeClr val="bg1"/>
            </a:solidFill>
            <a:ln w="9525">
              <a:noFill/>
              <a:round/>
            </a:ln>
          </p:spPr>
          <p:txBody>
            <a:bodyPr anchor="ctr"/>
            <a:lstStyle/>
            <a:p>
              <a:pPr algn="ctr"/>
              <a:endParaRPr sz="2933"/>
            </a:p>
          </p:txBody>
        </p:sp>
        <p:sp>
          <p:nvSpPr>
            <p:cNvPr id="28" name="îŝḷîḓé-Partial Circle 61"/>
            <p:cNvSpPr/>
            <p:nvPr/>
          </p:nvSpPr>
          <p:spPr>
            <a:xfrm rot="5400000">
              <a:off x="6187668" y="2320280"/>
              <a:ext cx="1296303" cy="1296303"/>
            </a:xfrm>
            <a:prstGeom prst="pieWedge">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endParaRPr sz="2933"/>
            </a:p>
          </p:txBody>
        </p:sp>
        <p:sp>
          <p:nvSpPr>
            <p:cNvPr id="29" name="îŝḷîḓé-Freeform: Shape 62"/>
            <p:cNvSpPr/>
            <p:nvPr/>
          </p:nvSpPr>
          <p:spPr bwMode="auto">
            <a:xfrm>
              <a:off x="6408472" y="2890135"/>
              <a:ext cx="628470" cy="433569"/>
            </a:xfrm>
            <a:custGeom>
              <a:avLst/>
              <a:gdLst/>
              <a:ahLst/>
              <a:cxnLst>
                <a:cxn ang="0">
                  <a:pos x="73" y="36"/>
                </a:cxn>
                <a:cxn ang="0">
                  <a:pos x="58" y="50"/>
                </a:cxn>
                <a:cxn ang="0">
                  <a:pos x="58" y="50"/>
                </a:cxn>
                <a:cxn ang="0">
                  <a:pos x="15" y="50"/>
                </a:cxn>
                <a:cxn ang="0">
                  <a:pos x="15" y="50"/>
                </a:cxn>
                <a:cxn ang="0">
                  <a:pos x="14" y="50"/>
                </a:cxn>
                <a:cxn ang="0">
                  <a:pos x="14" y="50"/>
                </a:cxn>
                <a:cxn ang="0">
                  <a:pos x="0" y="35"/>
                </a:cxn>
                <a:cxn ang="0">
                  <a:pos x="7" y="23"/>
                </a:cxn>
                <a:cxn ang="0">
                  <a:pos x="7" y="20"/>
                </a:cxn>
                <a:cxn ang="0">
                  <a:pos x="17" y="10"/>
                </a:cxn>
                <a:cxn ang="0">
                  <a:pos x="23" y="12"/>
                </a:cxn>
                <a:cxn ang="0">
                  <a:pos x="42" y="0"/>
                </a:cxn>
                <a:cxn ang="0">
                  <a:pos x="64" y="21"/>
                </a:cxn>
                <a:cxn ang="0">
                  <a:pos x="64" y="23"/>
                </a:cxn>
                <a:cxn ang="0">
                  <a:pos x="73" y="36"/>
                </a:cxn>
                <a:cxn ang="0">
                  <a:pos x="27" y="42"/>
                </a:cxn>
                <a:cxn ang="0">
                  <a:pos x="35" y="38"/>
                </a:cxn>
                <a:cxn ang="0">
                  <a:pos x="32" y="34"/>
                </a:cxn>
                <a:cxn ang="0">
                  <a:pos x="27" y="37"/>
                </a:cxn>
                <a:cxn ang="0">
                  <a:pos x="22" y="32"/>
                </a:cxn>
                <a:cxn ang="0">
                  <a:pos x="27" y="28"/>
                </a:cxn>
                <a:cxn ang="0">
                  <a:pos x="48" y="42"/>
                </a:cxn>
                <a:cxn ang="0">
                  <a:pos x="58" y="32"/>
                </a:cxn>
                <a:cxn ang="0">
                  <a:pos x="48" y="23"/>
                </a:cxn>
                <a:cxn ang="0">
                  <a:pos x="39" y="26"/>
                </a:cxn>
                <a:cxn ang="0">
                  <a:pos x="43" y="30"/>
                </a:cxn>
                <a:cxn ang="0">
                  <a:pos x="48" y="28"/>
                </a:cxn>
                <a:cxn ang="0">
                  <a:pos x="52" y="32"/>
                </a:cxn>
                <a:cxn ang="0">
                  <a:pos x="48" y="37"/>
                </a:cxn>
                <a:cxn ang="0">
                  <a:pos x="27" y="23"/>
                </a:cxn>
                <a:cxn ang="0">
                  <a:pos x="16" y="32"/>
                </a:cxn>
                <a:cxn ang="0">
                  <a:pos x="27" y="42"/>
                </a:cxn>
              </a:cxnLst>
              <a:rect l="0" t="0" r="r" b="b"/>
              <a:pathLst>
                <a:path w="73" h="50">
                  <a:moveTo>
                    <a:pt x="73" y="36"/>
                  </a:moveTo>
                  <a:cubicBezTo>
                    <a:pt x="73" y="44"/>
                    <a:pt x="66" y="50"/>
                    <a:pt x="58" y="50"/>
                  </a:cubicBezTo>
                  <a:cubicBezTo>
                    <a:pt x="58" y="50"/>
                    <a:pt x="58" y="50"/>
                    <a:pt x="58" y="50"/>
                  </a:cubicBezTo>
                  <a:cubicBezTo>
                    <a:pt x="15" y="50"/>
                    <a:pt x="15" y="50"/>
                    <a:pt x="15" y="50"/>
                  </a:cubicBezTo>
                  <a:cubicBezTo>
                    <a:pt x="15" y="50"/>
                    <a:pt x="15" y="50"/>
                    <a:pt x="15" y="50"/>
                  </a:cubicBezTo>
                  <a:cubicBezTo>
                    <a:pt x="14" y="50"/>
                    <a:pt x="14" y="50"/>
                    <a:pt x="14" y="50"/>
                  </a:cubicBezTo>
                  <a:cubicBezTo>
                    <a:pt x="14" y="50"/>
                    <a:pt x="14" y="50"/>
                    <a:pt x="14" y="50"/>
                  </a:cubicBezTo>
                  <a:cubicBezTo>
                    <a:pt x="6" y="50"/>
                    <a:pt x="0" y="43"/>
                    <a:pt x="0" y="35"/>
                  </a:cubicBezTo>
                  <a:cubicBezTo>
                    <a:pt x="0" y="30"/>
                    <a:pt x="3" y="26"/>
                    <a:pt x="7" y="23"/>
                  </a:cubicBezTo>
                  <a:cubicBezTo>
                    <a:pt x="7" y="22"/>
                    <a:pt x="7" y="21"/>
                    <a:pt x="7" y="20"/>
                  </a:cubicBezTo>
                  <a:cubicBezTo>
                    <a:pt x="7" y="15"/>
                    <a:pt x="11" y="10"/>
                    <a:pt x="17" y="10"/>
                  </a:cubicBezTo>
                  <a:cubicBezTo>
                    <a:pt x="19" y="10"/>
                    <a:pt x="21" y="11"/>
                    <a:pt x="23" y="12"/>
                  </a:cubicBezTo>
                  <a:cubicBezTo>
                    <a:pt x="26" y="5"/>
                    <a:pt x="34" y="0"/>
                    <a:pt x="42" y="0"/>
                  </a:cubicBezTo>
                  <a:cubicBezTo>
                    <a:pt x="54" y="0"/>
                    <a:pt x="64" y="10"/>
                    <a:pt x="64" y="21"/>
                  </a:cubicBezTo>
                  <a:cubicBezTo>
                    <a:pt x="64" y="22"/>
                    <a:pt x="64" y="22"/>
                    <a:pt x="64" y="23"/>
                  </a:cubicBezTo>
                  <a:cubicBezTo>
                    <a:pt x="69" y="25"/>
                    <a:pt x="73" y="30"/>
                    <a:pt x="73" y="36"/>
                  </a:cubicBezTo>
                  <a:close/>
                  <a:moveTo>
                    <a:pt x="27" y="42"/>
                  </a:moveTo>
                  <a:cubicBezTo>
                    <a:pt x="30" y="42"/>
                    <a:pt x="33" y="41"/>
                    <a:pt x="35" y="38"/>
                  </a:cubicBezTo>
                  <a:cubicBezTo>
                    <a:pt x="34" y="37"/>
                    <a:pt x="33" y="36"/>
                    <a:pt x="32" y="34"/>
                  </a:cubicBezTo>
                  <a:cubicBezTo>
                    <a:pt x="31" y="36"/>
                    <a:pt x="29" y="37"/>
                    <a:pt x="27" y="37"/>
                  </a:cubicBezTo>
                  <a:cubicBezTo>
                    <a:pt x="25" y="37"/>
                    <a:pt x="22" y="35"/>
                    <a:pt x="22" y="32"/>
                  </a:cubicBezTo>
                  <a:cubicBezTo>
                    <a:pt x="22" y="30"/>
                    <a:pt x="25" y="28"/>
                    <a:pt x="27" y="28"/>
                  </a:cubicBezTo>
                  <a:cubicBezTo>
                    <a:pt x="35" y="28"/>
                    <a:pt x="37" y="42"/>
                    <a:pt x="48" y="42"/>
                  </a:cubicBezTo>
                  <a:cubicBezTo>
                    <a:pt x="54" y="42"/>
                    <a:pt x="58" y="38"/>
                    <a:pt x="58" y="32"/>
                  </a:cubicBezTo>
                  <a:cubicBezTo>
                    <a:pt x="58" y="26"/>
                    <a:pt x="53" y="23"/>
                    <a:pt x="48" y="23"/>
                  </a:cubicBezTo>
                  <a:cubicBezTo>
                    <a:pt x="44" y="23"/>
                    <a:pt x="42" y="24"/>
                    <a:pt x="39" y="26"/>
                  </a:cubicBezTo>
                  <a:cubicBezTo>
                    <a:pt x="40" y="28"/>
                    <a:pt x="41" y="29"/>
                    <a:pt x="43" y="30"/>
                  </a:cubicBezTo>
                  <a:cubicBezTo>
                    <a:pt x="44" y="29"/>
                    <a:pt x="46" y="28"/>
                    <a:pt x="48" y="28"/>
                  </a:cubicBezTo>
                  <a:cubicBezTo>
                    <a:pt x="50" y="28"/>
                    <a:pt x="52" y="30"/>
                    <a:pt x="52" y="32"/>
                  </a:cubicBezTo>
                  <a:cubicBezTo>
                    <a:pt x="52" y="35"/>
                    <a:pt x="50" y="37"/>
                    <a:pt x="48" y="37"/>
                  </a:cubicBezTo>
                  <a:cubicBezTo>
                    <a:pt x="40" y="37"/>
                    <a:pt x="38" y="23"/>
                    <a:pt x="27" y="23"/>
                  </a:cubicBezTo>
                  <a:cubicBezTo>
                    <a:pt x="21" y="23"/>
                    <a:pt x="16" y="26"/>
                    <a:pt x="16" y="32"/>
                  </a:cubicBezTo>
                  <a:cubicBezTo>
                    <a:pt x="16" y="38"/>
                    <a:pt x="21" y="42"/>
                    <a:pt x="27" y="42"/>
                  </a:cubicBezTo>
                  <a:close/>
                </a:path>
              </a:pathLst>
            </a:custGeom>
            <a:solidFill>
              <a:schemeClr val="bg1"/>
            </a:solidFill>
            <a:ln w="9525">
              <a:noFill/>
              <a:round/>
            </a:ln>
          </p:spPr>
          <p:txBody>
            <a:bodyPr anchor="ctr"/>
            <a:lstStyle/>
            <a:p>
              <a:pPr algn="ctr"/>
              <a:endParaRPr sz="2933"/>
            </a:p>
          </p:txBody>
        </p:sp>
        <p:sp>
          <p:nvSpPr>
            <p:cNvPr id="30" name="îŝḷîḓé-Partial Circle 64"/>
            <p:cNvSpPr/>
            <p:nvPr/>
          </p:nvSpPr>
          <p:spPr>
            <a:xfrm rot="16200000">
              <a:off x="4831489" y="3676454"/>
              <a:ext cx="1296303" cy="1296303"/>
            </a:xfrm>
            <a:prstGeom prst="pieWedge">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endParaRPr sz="2933"/>
            </a:p>
          </p:txBody>
        </p:sp>
        <p:sp>
          <p:nvSpPr>
            <p:cNvPr id="31" name="îŝḷîḓé-Freeform: Shape 65"/>
            <p:cNvSpPr/>
            <p:nvPr/>
          </p:nvSpPr>
          <p:spPr bwMode="auto">
            <a:xfrm>
              <a:off x="5252277" y="3935879"/>
              <a:ext cx="509139" cy="441523"/>
            </a:xfrm>
            <a:custGeom>
              <a:avLst/>
              <a:gdLst/>
              <a:ahLst/>
              <a:cxnLst>
                <a:cxn ang="0">
                  <a:pos x="59" y="26"/>
                </a:cxn>
                <a:cxn ang="0">
                  <a:pos x="57" y="28"/>
                </a:cxn>
                <a:cxn ang="0">
                  <a:pos x="20" y="32"/>
                </a:cxn>
                <a:cxn ang="0">
                  <a:pos x="20" y="35"/>
                </a:cxn>
                <a:cxn ang="0">
                  <a:pos x="19" y="37"/>
                </a:cxn>
                <a:cxn ang="0">
                  <a:pos x="52" y="37"/>
                </a:cxn>
                <a:cxn ang="0">
                  <a:pos x="55" y="39"/>
                </a:cxn>
                <a:cxn ang="0">
                  <a:pos x="52" y="42"/>
                </a:cxn>
                <a:cxn ang="0">
                  <a:pos x="16" y="42"/>
                </a:cxn>
                <a:cxn ang="0">
                  <a:pos x="13" y="39"/>
                </a:cxn>
                <a:cxn ang="0">
                  <a:pos x="16" y="34"/>
                </a:cxn>
                <a:cxn ang="0">
                  <a:pos x="9" y="5"/>
                </a:cxn>
                <a:cxn ang="0">
                  <a:pos x="2" y="5"/>
                </a:cxn>
                <a:cxn ang="0">
                  <a:pos x="0" y="3"/>
                </a:cxn>
                <a:cxn ang="0">
                  <a:pos x="2" y="0"/>
                </a:cxn>
                <a:cxn ang="0">
                  <a:pos x="11" y="0"/>
                </a:cxn>
                <a:cxn ang="0">
                  <a:pos x="14" y="5"/>
                </a:cxn>
                <a:cxn ang="0">
                  <a:pos x="57" y="5"/>
                </a:cxn>
                <a:cxn ang="0">
                  <a:pos x="59" y="7"/>
                </a:cxn>
                <a:cxn ang="0">
                  <a:pos x="59" y="26"/>
                </a:cxn>
                <a:cxn ang="0">
                  <a:pos x="18" y="51"/>
                </a:cxn>
                <a:cxn ang="0">
                  <a:pos x="13" y="46"/>
                </a:cxn>
                <a:cxn ang="0">
                  <a:pos x="18" y="42"/>
                </a:cxn>
                <a:cxn ang="0">
                  <a:pos x="23" y="46"/>
                </a:cxn>
                <a:cxn ang="0">
                  <a:pos x="18" y="51"/>
                </a:cxn>
                <a:cxn ang="0">
                  <a:pos x="50" y="51"/>
                </a:cxn>
                <a:cxn ang="0">
                  <a:pos x="45" y="46"/>
                </a:cxn>
                <a:cxn ang="0">
                  <a:pos x="50" y="42"/>
                </a:cxn>
                <a:cxn ang="0">
                  <a:pos x="55" y="46"/>
                </a:cxn>
                <a:cxn ang="0">
                  <a:pos x="50" y="51"/>
                </a:cxn>
              </a:cxnLst>
              <a:rect l="0" t="0" r="r" b="b"/>
              <a:pathLst>
                <a:path w="59" h="51">
                  <a:moveTo>
                    <a:pt x="59" y="26"/>
                  </a:moveTo>
                  <a:cubicBezTo>
                    <a:pt x="59" y="27"/>
                    <a:pt x="58" y="28"/>
                    <a:pt x="57" y="28"/>
                  </a:cubicBezTo>
                  <a:cubicBezTo>
                    <a:pt x="20" y="32"/>
                    <a:pt x="20" y="32"/>
                    <a:pt x="20" y="32"/>
                  </a:cubicBezTo>
                  <a:cubicBezTo>
                    <a:pt x="20" y="33"/>
                    <a:pt x="20" y="34"/>
                    <a:pt x="20" y="35"/>
                  </a:cubicBezTo>
                  <a:cubicBezTo>
                    <a:pt x="20" y="36"/>
                    <a:pt x="20" y="36"/>
                    <a:pt x="19" y="37"/>
                  </a:cubicBezTo>
                  <a:cubicBezTo>
                    <a:pt x="52" y="37"/>
                    <a:pt x="52" y="37"/>
                    <a:pt x="52" y="37"/>
                  </a:cubicBezTo>
                  <a:cubicBezTo>
                    <a:pt x="54" y="37"/>
                    <a:pt x="55" y="38"/>
                    <a:pt x="55" y="39"/>
                  </a:cubicBezTo>
                  <a:cubicBezTo>
                    <a:pt x="55" y="41"/>
                    <a:pt x="54" y="42"/>
                    <a:pt x="52" y="42"/>
                  </a:cubicBezTo>
                  <a:cubicBezTo>
                    <a:pt x="16" y="42"/>
                    <a:pt x="16" y="42"/>
                    <a:pt x="16" y="42"/>
                  </a:cubicBezTo>
                  <a:cubicBezTo>
                    <a:pt x="15" y="42"/>
                    <a:pt x="13" y="41"/>
                    <a:pt x="13" y="39"/>
                  </a:cubicBezTo>
                  <a:cubicBezTo>
                    <a:pt x="13" y="38"/>
                    <a:pt x="15" y="35"/>
                    <a:pt x="16" y="34"/>
                  </a:cubicBezTo>
                  <a:cubicBezTo>
                    <a:pt x="9" y="5"/>
                    <a:pt x="9" y="5"/>
                    <a:pt x="9" y="5"/>
                  </a:cubicBezTo>
                  <a:cubicBezTo>
                    <a:pt x="2" y="5"/>
                    <a:pt x="2" y="5"/>
                    <a:pt x="2" y="5"/>
                  </a:cubicBezTo>
                  <a:cubicBezTo>
                    <a:pt x="1" y="5"/>
                    <a:pt x="0" y="4"/>
                    <a:pt x="0" y="3"/>
                  </a:cubicBezTo>
                  <a:cubicBezTo>
                    <a:pt x="0" y="2"/>
                    <a:pt x="1" y="0"/>
                    <a:pt x="2" y="0"/>
                  </a:cubicBezTo>
                  <a:cubicBezTo>
                    <a:pt x="11" y="0"/>
                    <a:pt x="11" y="0"/>
                    <a:pt x="11" y="0"/>
                  </a:cubicBezTo>
                  <a:cubicBezTo>
                    <a:pt x="14" y="0"/>
                    <a:pt x="14" y="3"/>
                    <a:pt x="14" y="5"/>
                  </a:cubicBezTo>
                  <a:cubicBezTo>
                    <a:pt x="57" y="5"/>
                    <a:pt x="57" y="5"/>
                    <a:pt x="57" y="5"/>
                  </a:cubicBezTo>
                  <a:cubicBezTo>
                    <a:pt x="58" y="5"/>
                    <a:pt x="59" y="6"/>
                    <a:pt x="59" y="7"/>
                  </a:cubicBezTo>
                  <a:lnTo>
                    <a:pt x="59" y="26"/>
                  </a:lnTo>
                  <a:close/>
                  <a:moveTo>
                    <a:pt x="18" y="51"/>
                  </a:moveTo>
                  <a:cubicBezTo>
                    <a:pt x="16" y="51"/>
                    <a:pt x="13" y="49"/>
                    <a:pt x="13" y="46"/>
                  </a:cubicBezTo>
                  <a:cubicBezTo>
                    <a:pt x="13" y="44"/>
                    <a:pt x="16" y="42"/>
                    <a:pt x="18" y="42"/>
                  </a:cubicBezTo>
                  <a:cubicBezTo>
                    <a:pt x="21" y="42"/>
                    <a:pt x="23" y="44"/>
                    <a:pt x="23" y="46"/>
                  </a:cubicBezTo>
                  <a:cubicBezTo>
                    <a:pt x="23" y="49"/>
                    <a:pt x="21" y="51"/>
                    <a:pt x="18" y="51"/>
                  </a:cubicBezTo>
                  <a:close/>
                  <a:moveTo>
                    <a:pt x="50" y="51"/>
                  </a:moveTo>
                  <a:cubicBezTo>
                    <a:pt x="47" y="51"/>
                    <a:pt x="45" y="49"/>
                    <a:pt x="45" y="46"/>
                  </a:cubicBezTo>
                  <a:cubicBezTo>
                    <a:pt x="45" y="44"/>
                    <a:pt x="47" y="42"/>
                    <a:pt x="50" y="42"/>
                  </a:cubicBezTo>
                  <a:cubicBezTo>
                    <a:pt x="53" y="42"/>
                    <a:pt x="55" y="44"/>
                    <a:pt x="55" y="46"/>
                  </a:cubicBezTo>
                  <a:cubicBezTo>
                    <a:pt x="55" y="49"/>
                    <a:pt x="53" y="51"/>
                    <a:pt x="50" y="51"/>
                  </a:cubicBezTo>
                  <a:close/>
                </a:path>
              </a:pathLst>
            </a:custGeom>
            <a:solidFill>
              <a:schemeClr val="bg1"/>
            </a:solidFill>
            <a:ln w="9525">
              <a:noFill/>
              <a:round/>
            </a:ln>
          </p:spPr>
          <p:txBody>
            <a:bodyPr anchor="ctr"/>
            <a:lstStyle/>
            <a:p>
              <a:pPr algn="ctr"/>
              <a:endParaRPr sz="2933"/>
            </a:p>
          </p:txBody>
        </p:sp>
        <p:sp>
          <p:nvSpPr>
            <p:cNvPr id="32" name="îŝḷîḓé-Partial Circle 67"/>
            <p:cNvSpPr/>
            <p:nvPr/>
          </p:nvSpPr>
          <p:spPr>
            <a:xfrm rot="10800000">
              <a:off x="6187669" y="3676455"/>
              <a:ext cx="1296303" cy="1296303"/>
            </a:xfrm>
            <a:prstGeom prst="pieWedge">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endParaRPr sz="2933"/>
            </a:p>
          </p:txBody>
        </p:sp>
        <p:sp>
          <p:nvSpPr>
            <p:cNvPr id="33" name="îŝḷîḓé-Freeform: Shape 68"/>
            <p:cNvSpPr/>
            <p:nvPr/>
          </p:nvSpPr>
          <p:spPr bwMode="auto">
            <a:xfrm>
              <a:off x="6411053" y="3932495"/>
              <a:ext cx="548916" cy="473346"/>
            </a:xfrm>
            <a:custGeom>
              <a:avLst/>
              <a:gdLst/>
              <a:ahLst/>
              <a:cxnLst>
                <a:cxn ang="0">
                  <a:pos x="64" y="51"/>
                </a:cxn>
                <a:cxn ang="0">
                  <a:pos x="60" y="55"/>
                </a:cxn>
                <a:cxn ang="0">
                  <a:pos x="49" y="55"/>
                </a:cxn>
                <a:cxn ang="0">
                  <a:pos x="45" y="51"/>
                </a:cxn>
                <a:cxn ang="0">
                  <a:pos x="45" y="40"/>
                </a:cxn>
                <a:cxn ang="0">
                  <a:pos x="49" y="36"/>
                </a:cxn>
                <a:cxn ang="0">
                  <a:pos x="52" y="36"/>
                </a:cxn>
                <a:cxn ang="0">
                  <a:pos x="52" y="30"/>
                </a:cxn>
                <a:cxn ang="0">
                  <a:pos x="34" y="30"/>
                </a:cxn>
                <a:cxn ang="0">
                  <a:pos x="34" y="36"/>
                </a:cxn>
                <a:cxn ang="0">
                  <a:pos x="37" y="36"/>
                </a:cxn>
                <a:cxn ang="0">
                  <a:pos x="41" y="40"/>
                </a:cxn>
                <a:cxn ang="0">
                  <a:pos x="41" y="51"/>
                </a:cxn>
                <a:cxn ang="0">
                  <a:pos x="37" y="55"/>
                </a:cxn>
                <a:cxn ang="0">
                  <a:pos x="26" y="55"/>
                </a:cxn>
                <a:cxn ang="0">
                  <a:pos x="23" y="51"/>
                </a:cxn>
                <a:cxn ang="0">
                  <a:pos x="23" y="40"/>
                </a:cxn>
                <a:cxn ang="0">
                  <a:pos x="26" y="36"/>
                </a:cxn>
                <a:cxn ang="0">
                  <a:pos x="29" y="36"/>
                </a:cxn>
                <a:cxn ang="0">
                  <a:pos x="29" y="30"/>
                </a:cxn>
                <a:cxn ang="0">
                  <a:pos x="11" y="30"/>
                </a:cxn>
                <a:cxn ang="0">
                  <a:pos x="11" y="36"/>
                </a:cxn>
                <a:cxn ang="0">
                  <a:pos x="15" y="36"/>
                </a:cxn>
                <a:cxn ang="0">
                  <a:pos x="18" y="40"/>
                </a:cxn>
                <a:cxn ang="0">
                  <a:pos x="18" y="51"/>
                </a:cxn>
                <a:cxn ang="0">
                  <a:pos x="15" y="55"/>
                </a:cxn>
                <a:cxn ang="0">
                  <a:pos x="3" y="55"/>
                </a:cxn>
                <a:cxn ang="0">
                  <a:pos x="0" y="51"/>
                </a:cxn>
                <a:cxn ang="0">
                  <a:pos x="0" y="40"/>
                </a:cxn>
                <a:cxn ang="0">
                  <a:pos x="3" y="36"/>
                </a:cxn>
                <a:cxn ang="0">
                  <a:pos x="7" y="36"/>
                </a:cxn>
                <a:cxn ang="0">
                  <a:pos x="7" y="30"/>
                </a:cxn>
                <a:cxn ang="0">
                  <a:pos x="11" y="25"/>
                </a:cxn>
                <a:cxn ang="0">
                  <a:pos x="29" y="25"/>
                </a:cxn>
                <a:cxn ang="0">
                  <a:pos x="29" y="18"/>
                </a:cxn>
                <a:cxn ang="0">
                  <a:pos x="26" y="18"/>
                </a:cxn>
                <a:cxn ang="0">
                  <a:pos x="23" y="15"/>
                </a:cxn>
                <a:cxn ang="0">
                  <a:pos x="23" y="3"/>
                </a:cxn>
                <a:cxn ang="0">
                  <a:pos x="26" y="0"/>
                </a:cxn>
                <a:cxn ang="0">
                  <a:pos x="37" y="0"/>
                </a:cxn>
                <a:cxn ang="0">
                  <a:pos x="41" y="3"/>
                </a:cxn>
                <a:cxn ang="0">
                  <a:pos x="41" y="15"/>
                </a:cxn>
                <a:cxn ang="0">
                  <a:pos x="37" y="18"/>
                </a:cxn>
                <a:cxn ang="0">
                  <a:pos x="34" y="18"/>
                </a:cxn>
                <a:cxn ang="0">
                  <a:pos x="34" y="25"/>
                </a:cxn>
                <a:cxn ang="0">
                  <a:pos x="52" y="25"/>
                </a:cxn>
                <a:cxn ang="0">
                  <a:pos x="57" y="30"/>
                </a:cxn>
                <a:cxn ang="0">
                  <a:pos x="57" y="36"/>
                </a:cxn>
                <a:cxn ang="0">
                  <a:pos x="60" y="36"/>
                </a:cxn>
                <a:cxn ang="0">
                  <a:pos x="64" y="40"/>
                </a:cxn>
                <a:cxn ang="0">
                  <a:pos x="64" y="51"/>
                </a:cxn>
              </a:cxnLst>
              <a:rect l="0" t="0" r="r" b="b"/>
              <a:pathLst>
                <a:path w="64" h="55">
                  <a:moveTo>
                    <a:pt x="64" y="51"/>
                  </a:moveTo>
                  <a:cubicBezTo>
                    <a:pt x="64" y="53"/>
                    <a:pt x="62" y="55"/>
                    <a:pt x="60" y="55"/>
                  </a:cubicBezTo>
                  <a:cubicBezTo>
                    <a:pt x="49" y="55"/>
                    <a:pt x="49" y="55"/>
                    <a:pt x="49" y="55"/>
                  </a:cubicBezTo>
                  <a:cubicBezTo>
                    <a:pt x="47" y="55"/>
                    <a:pt x="45" y="53"/>
                    <a:pt x="45" y="51"/>
                  </a:cubicBezTo>
                  <a:cubicBezTo>
                    <a:pt x="45" y="40"/>
                    <a:pt x="45" y="40"/>
                    <a:pt x="45" y="40"/>
                  </a:cubicBezTo>
                  <a:cubicBezTo>
                    <a:pt x="45" y="38"/>
                    <a:pt x="47" y="36"/>
                    <a:pt x="49" y="36"/>
                  </a:cubicBezTo>
                  <a:cubicBezTo>
                    <a:pt x="52" y="36"/>
                    <a:pt x="52" y="36"/>
                    <a:pt x="52" y="36"/>
                  </a:cubicBezTo>
                  <a:cubicBezTo>
                    <a:pt x="52" y="30"/>
                    <a:pt x="52" y="30"/>
                    <a:pt x="52" y="30"/>
                  </a:cubicBezTo>
                  <a:cubicBezTo>
                    <a:pt x="34" y="30"/>
                    <a:pt x="34" y="30"/>
                    <a:pt x="34" y="30"/>
                  </a:cubicBezTo>
                  <a:cubicBezTo>
                    <a:pt x="34" y="36"/>
                    <a:pt x="34" y="36"/>
                    <a:pt x="34" y="36"/>
                  </a:cubicBezTo>
                  <a:cubicBezTo>
                    <a:pt x="37" y="36"/>
                    <a:pt x="37" y="36"/>
                    <a:pt x="37" y="36"/>
                  </a:cubicBezTo>
                  <a:cubicBezTo>
                    <a:pt x="39" y="36"/>
                    <a:pt x="41" y="38"/>
                    <a:pt x="41" y="40"/>
                  </a:cubicBezTo>
                  <a:cubicBezTo>
                    <a:pt x="41" y="51"/>
                    <a:pt x="41" y="51"/>
                    <a:pt x="41" y="51"/>
                  </a:cubicBezTo>
                  <a:cubicBezTo>
                    <a:pt x="41" y="53"/>
                    <a:pt x="39" y="55"/>
                    <a:pt x="37" y="55"/>
                  </a:cubicBezTo>
                  <a:cubicBezTo>
                    <a:pt x="26" y="55"/>
                    <a:pt x="26" y="55"/>
                    <a:pt x="26" y="55"/>
                  </a:cubicBezTo>
                  <a:cubicBezTo>
                    <a:pt x="24" y="55"/>
                    <a:pt x="23" y="53"/>
                    <a:pt x="23" y="51"/>
                  </a:cubicBezTo>
                  <a:cubicBezTo>
                    <a:pt x="23" y="40"/>
                    <a:pt x="23" y="40"/>
                    <a:pt x="23" y="40"/>
                  </a:cubicBezTo>
                  <a:cubicBezTo>
                    <a:pt x="23" y="38"/>
                    <a:pt x="24" y="36"/>
                    <a:pt x="26" y="36"/>
                  </a:cubicBezTo>
                  <a:cubicBezTo>
                    <a:pt x="29" y="36"/>
                    <a:pt x="29" y="36"/>
                    <a:pt x="29" y="36"/>
                  </a:cubicBezTo>
                  <a:cubicBezTo>
                    <a:pt x="29" y="30"/>
                    <a:pt x="29" y="30"/>
                    <a:pt x="29" y="30"/>
                  </a:cubicBezTo>
                  <a:cubicBezTo>
                    <a:pt x="11" y="30"/>
                    <a:pt x="11" y="30"/>
                    <a:pt x="11" y="30"/>
                  </a:cubicBezTo>
                  <a:cubicBezTo>
                    <a:pt x="11" y="36"/>
                    <a:pt x="11" y="36"/>
                    <a:pt x="11" y="36"/>
                  </a:cubicBezTo>
                  <a:cubicBezTo>
                    <a:pt x="15" y="36"/>
                    <a:pt x="15" y="36"/>
                    <a:pt x="15" y="36"/>
                  </a:cubicBezTo>
                  <a:cubicBezTo>
                    <a:pt x="17" y="36"/>
                    <a:pt x="18" y="38"/>
                    <a:pt x="18" y="40"/>
                  </a:cubicBezTo>
                  <a:cubicBezTo>
                    <a:pt x="18" y="51"/>
                    <a:pt x="18" y="51"/>
                    <a:pt x="18" y="51"/>
                  </a:cubicBezTo>
                  <a:cubicBezTo>
                    <a:pt x="18" y="53"/>
                    <a:pt x="17" y="55"/>
                    <a:pt x="15" y="55"/>
                  </a:cubicBezTo>
                  <a:cubicBezTo>
                    <a:pt x="3" y="55"/>
                    <a:pt x="3" y="55"/>
                    <a:pt x="3" y="55"/>
                  </a:cubicBezTo>
                  <a:cubicBezTo>
                    <a:pt x="1" y="55"/>
                    <a:pt x="0" y="53"/>
                    <a:pt x="0" y="51"/>
                  </a:cubicBezTo>
                  <a:cubicBezTo>
                    <a:pt x="0" y="40"/>
                    <a:pt x="0" y="40"/>
                    <a:pt x="0" y="40"/>
                  </a:cubicBezTo>
                  <a:cubicBezTo>
                    <a:pt x="0" y="38"/>
                    <a:pt x="1" y="36"/>
                    <a:pt x="3" y="36"/>
                  </a:cubicBezTo>
                  <a:cubicBezTo>
                    <a:pt x="7" y="36"/>
                    <a:pt x="7" y="36"/>
                    <a:pt x="7" y="36"/>
                  </a:cubicBezTo>
                  <a:cubicBezTo>
                    <a:pt x="7" y="30"/>
                    <a:pt x="7" y="30"/>
                    <a:pt x="7" y="30"/>
                  </a:cubicBezTo>
                  <a:cubicBezTo>
                    <a:pt x="7" y="27"/>
                    <a:pt x="9" y="25"/>
                    <a:pt x="11" y="25"/>
                  </a:cubicBezTo>
                  <a:cubicBezTo>
                    <a:pt x="29" y="25"/>
                    <a:pt x="29" y="25"/>
                    <a:pt x="29" y="25"/>
                  </a:cubicBezTo>
                  <a:cubicBezTo>
                    <a:pt x="29" y="18"/>
                    <a:pt x="29" y="18"/>
                    <a:pt x="29" y="18"/>
                  </a:cubicBezTo>
                  <a:cubicBezTo>
                    <a:pt x="26" y="18"/>
                    <a:pt x="26" y="18"/>
                    <a:pt x="26" y="18"/>
                  </a:cubicBezTo>
                  <a:cubicBezTo>
                    <a:pt x="24" y="18"/>
                    <a:pt x="23" y="17"/>
                    <a:pt x="23" y="15"/>
                  </a:cubicBezTo>
                  <a:cubicBezTo>
                    <a:pt x="23" y="3"/>
                    <a:pt x="23" y="3"/>
                    <a:pt x="23" y="3"/>
                  </a:cubicBezTo>
                  <a:cubicBezTo>
                    <a:pt x="23" y="1"/>
                    <a:pt x="24" y="0"/>
                    <a:pt x="26" y="0"/>
                  </a:cubicBezTo>
                  <a:cubicBezTo>
                    <a:pt x="37" y="0"/>
                    <a:pt x="37" y="0"/>
                    <a:pt x="37" y="0"/>
                  </a:cubicBezTo>
                  <a:cubicBezTo>
                    <a:pt x="39" y="0"/>
                    <a:pt x="41" y="1"/>
                    <a:pt x="41" y="3"/>
                  </a:cubicBezTo>
                  <a:cubicBezTo>
                    <a:pt x="41" y="15"/>
                    <a:pt x="41" y="15"/>
                    <a:pt x="41" y="15"/>
                  </a:cubicBezTo>
                  <a:cubicBezTo>
                    <a:pt x="41" y="17"/>
                    <a:pt x="39" y="18"/>
                    <a:pt x="37" y="18"/>
                  </a:cubicBezTo>
                  <a:cubicBezTo>
                    <a:pt x="34" y="18"/>
                    <a:pt x="34" y="18"/>
                    <a:pt x="34" y="18"/>
                  </a:cubicBezTo>
                  <a:cubicBezTo>
                    <a:pt x="34" y="25"/>
                    <a:pt x="34" y="25"/>
                    <a:pt x="34" y="25"/>
                  </a:cubicBezTo>
                  <a:cubicBezTo>
                    <a:pt x="52" y="25"/>
                    <a:pt x="52" y="25"/>
                    <a:pt x="52" y="25"/>
                  </a:cubicBezTo>
                  <a:cubicBezTo>
                    <a:pt x="55" y="25"/>
                    <a:pt x="57" y="27"/>
                    <a:pt x="57" y="30"/>
                  </a:cubicBezTo>
                  <a:cubicBezTo>
                    <a:pt x="57" y="36"/>
                    <a:pt x="57" y="36"/>
                    <a:pt x="57" y="36"/>
                  </a:cubicBezTo>
                  <a:cubicBezTo>
                    <a:pt x="60" y="36"/>
                    <a:pt x="60" y="36"/>
                    <a:pt x="60" y="36"/>
                  </a:cubicBezTo>
                  <a:cubicBezTo>
                    <a:pt x="62" y="36"/>
                    <a:pt x="64" y="38"/>
                    <a:pt x="64" y="40"/>
                  </a:cubicBezTo>
                  <a:lnTo>
                    <a:pt x="64" y="51"/>
                  </a:lnTo>
                  <a:close/>
                </a:path>
              </a:pathLst>
            </a:custGeom>
            <a:solidFill>
              <a:schemeClr val="bg1"/>
            </a:solidFill>
            <a:ln w="9525">
              <a:noFill/>
              <a:round/>
            </a:ln>
          </p:spPr>
          <p:txBody>
            <a:bodyPr anchor="ctr"/>
            <a:lstStyle/>
            <a:p>
              <a:pPr algn="ctr"/>
              <a:endParaRPr sz="2933"/>
            </a:p>
          </p:txBody>
        </p:sp>
      </p:grpSp>
      <p:grpSp>
        <p:nvGrpSpPr>
          <p:cNvPr id="34" name="组合 33"/>
          <p:cNvGrpSpPr/>
          <p:nvPr/>
        </p:nvGrpSpPr>
        <p:grpSpPr>
          <a:xfrm>
            <a:off x="7654023" y="1499589"/>
            <a:ext cx="3624115" cy="1603516"/>
            <a:chOff x="2647121" y="2071570"/>
            <a:chExt cx="4353903" cy="1985838"/>
          </a:xfrm>
        </p:grpSpPr>
        <p:sp>
          <p:nvSpPr>
            <p:cNvPr id="35" name="矩形 34"/>
            <p:cNvSpPr/>
            <p:nvPr/>
          </p:nvSpPr>
          <p:spPr>
            <a:xfrm>
              <a:off x="2647121" y="3211235"/>
              <a:ext cx="4353903" cy="846173"/>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600" dirty="0">
                  <a:solidFill>
                    <a:schemeClr val="tx1">
                      <a:lumMod val="50000"/>
                      <a:lumOff val="50000"/>
                    </a:schemeClr>
                  </a:solidFill>
                </a:rPr>
                <a:t>通过对锁定对象进行综合信息评估，有针对性地对接救助资源。</a:t>
              </a:r>
            </a:p>
          </p:txBody>
        </p:sp>
        <p:sp>
          <p:nvSpPr>
            <p:cNvPr id="36" name="矩形 35"/>
            <p:cNvSpPr/>
            <p:nvPr/>
          </p:nvSpPr>
          <p:spPr>
            <a:xfrm>
              <a:off x="3803943" y="2071570"/>
              <a:ext cx="2084387" cy="1212085"/>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4800" b="1" dirty="0">
                  <a:solidFill>
                    <a:srgbClr val="1890FF"/>
                  </a:solidFill>
                </a:rPr>
                <a:t>析</a:t>
              </a:r>
            </a:p>
          </p:txBody>
        </p:sp>
      </p:grpSp>
      <p:grpSp>
        <p:nvGrpSpPr>
          <p:cNvPr id="37" name="组合 36"/>
          <p:cNvGrpSpPr/>
          <p:nvPr/>
        </p:nvGrpSpPr>
        <p:grpSpPr>
          <a:xfrm>
            <a:off x="7708514" y="3787192"/>
            <a:ext cx="3587383" cy="2466022"/>
            <a:chOff x="2677264" y="1236742"/>
            <a:chExt cx="4309775" cy="3053984"/>
          </a:xfrm>
        </p:grpSpPr>
        <p:sp>
          <p:nvSpPr>
            <p:cNvPr id="38" name="矩形 37"/>
            <p:cNvSpPr/>
            <p:nvPr/>
          </p:nvSpPr>
          <p:spPr>
            <a:xfrm>
              <a:off x="2677264" y="2346819"/>
              <a:ext cx="4309775" cy="1943907"/>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600" dirty="0">
                  <a:solidFill>
                    <a:schemeClr val="tx1">
                      <a:lumMod val="50000"/>
                      <a:lumOff val="50000"/>
                    </a:schemeClr>
                  </a:solidFill>
                </a:rPr>
                <a:t>精准锁定困难家庭，实施政策救助，针对政策覆盖后仍难以脱困的家庭，匹配社会救助资源库内的资源个性化精准救助，力求达到“四两拨千斤”的救助实效。</a:t>
              </a:r>
            </a:p>
          </p:txBody>
        </p:sp>
        <p:sp>
          <p:nvSpPr>
            <p:cNvPr id="39" name="矩形 38"/>
            <p:cNvSpPr/>
            <p:nvPr/>
          </p:nvSpPr>
          <p:spPr>
            <a:xfrm>
              <a:off x="3919596" y="1236742"/>
              <a:ext cx="2084387" cy="1212083"/>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4800" b="1" dirty="0">
                  <a:solidFill>
                    <a:srgbClr val="1890FF"/>
                  </a:solidFill>
                </a:rPr>
                <a:t>帮</a:t>
              </a:r>
            </a:p>
          </p:txBody>
        </p:sp>
      </p:grpSp>
      <p:grpSp>
        <p:nvGrpSpPr>
          <p:cNvPr id="40" name="组合 39"/>
          <p:cNvGrpSpPr/>
          <p:nvPr/>
        </p:nvGrpSpPr>
        <p:grpSpPr>
          <a:xfrm>
            <a:off x="860652" y="1500162"/>
            <a:ext cx="3609322" cy="1554651"/>
            <a:chOff x="1379612" y="1996356"/>
            <a:chExt cx="4336131" cy="1925322"/>
          </a:xfrm>
        </p:grpSpPr>
        <p:sp>
          <p:nvSpPr>
            <p:cNvPr id="41" name="矩形 40"/>
            <p:cNvSpPr/>
            <p:nvPr/>
          </p:nvSpPr>
          <p:spPr>
            <a:xfrm>
              <a:off x="1379612" y="3075506"/>
              <a:ext cx="4336131" cy="846172"/>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600" dirty="0">
                  <a:solidFill>
                    <a:schemeClr val="tx1">
                      <a:lumMod val="50000"/>
                      <a:lumOff val="50000"/>
                    </a:schemeClr>
                  </a:solidFill>
                </a:rPr>
                <a:t>对服务对象进行标签叠加，通过筛选比对，锁定最需要救助的困难家庭。</a:t>
              </a:r>
            </a:p>
          </p:txBody>
        </p:sp>
        <p:sp>
          <p:nvSpPr>
            <p:cNvPr id="42" name="矩形 41"/>
            <p:cNvSpPr/>
            <p:nvPr/>
          </p:nvSpPr>
          <p:spPr>
            <a:xfrm>
              <a:off x="2677266" y="1996356"/>
              <a:ext cx="2084386" cy="1212085"/>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4800" b="1" dirty="0">
                  <a:solidFill>
                    <a:srgbClr val="1890FF"/>
                  </a:solidFill>
                </a:rPr>
                <a:t>找</a:t>
              </a:r>
            </a:p>
          </p:txBody>
        </p:sp>
      </p:grpSp>
      <p:grpSp>
        <p:nvGrpSpPr>
          <p:cNvPr id="43" name="组合 42"/>
          <p:cNvGrpSpPr/>
          <p:nvPr/>
        </p:nvGrpSpPr>
        <p:grpSpPr>
          <a:xfrm>
            <a:off x="827336" y="3787192"/>
            <a:ext cx="3610306" cy="2081550"/>
            <a:chOff x="1378426" y="1346971"/>
            <a:chExt cx="4337313" cy="2577847"/>
          </a:xfrm>
        </p:grpSpPr>
        <p:sp>
          <p:nvSpPr>
            <p:cNvPr id="44" name="矩形 43"/>
            <p:cNvSpPr/>
            <p:nvPr/>
          </p:nvSpPr>
          <p:spPr>
            <a:xfrm>
              <a:off x="1378426" y="2346821"/>
              <a:ext cx="4337313" cy="1577997"/>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600" dirty="0">
                  <a:solidFill>
                    <a:schemeClr val="tx1">
                      <a:lumMod val="50000"/>
                      <a:lumOff val="50000"/>
                    </a:schemeClr>
                  </a:solidFill>
                </a:rPr>
                <a:t>街道以公益基金立项的方式，充分发挥辖区“五区资源”优势，牵头将各方资源整合起来，打造可匹配困难群体需求清单的多元化“社会救助资源库”。</a:t>
              </a:r>
            </a:p>
          </p:txBody>
        </p:sp>
        <p:sp>
          <p:nvSpPr>
            <p:cNvPr id="45" name="矩形 44"/>
            <p:cNvSpPr/>
            <p:nvPr/>
          </p:nvSpPr>
          <p:spPr>
            <a:xfrm>
              <a:off x="2678014" y="1346971"/>
              <a:ext cx="2084386" cy="1212084"/>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4800" b="1" dirty="0">
                  <a:solidFill>
                    <a:srgbClr val="1890FF"/>
                  </a:solidFill>
                </a:rPr>
                <a:t>汇</a:t>
              </a:r>
            </a:p>
          </p:txBody>
        </p:sp>
      </p:grpSp>
    </p:spTree>
    <p:extLst>
      <p:ext uri="{BB962C8B-B14F-4D97-AF65-F5344CB8AC3E}">
        <p14:creationId xmlns:p14="http://schemas.microsoft.com/office/powerpoint/2010/main" val="3045708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additive="base">
                                        <p:cTn id="14" dur="500" fill="hold"/>
                                        <p:tgtEl>
                                          <p:spTgt spid="40"/>
                                        </p:tgtEl>
                                        <p:attrNameLst>
                                          <p:attrName>ppt_x</p:attrName>
                                        </p:attrNameLst>
                                      </p:cBhvr>
                                      <p:tavLst>
                                        <p:tav tm="0">
                                          <p:val>
                                            <p:strVal val="0-#ppt_w/2"/>
                                          </p:val>
                                        </p:tav>
                                        <p:tav tm="100000">
                                          <p:val>
                                            <p:strVal val="#ppt_x"/>
                                          </p:val>
                                        </p:tav>
                                      </p:tavLst>
                                    </p:anim>
                                    <p:anim calcmode="lin" valueType="num">
                                      <p:cBhvr additive="base">
                                        <p:cTn id="15" dur="500" fill="hold"/>
                                        <p:tgtEl>
                                          <p:spTgt spid="40"/>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additive="base">
                                        <p:cTn id="18" dur="500" fill="hold"/>
                                        <p:tgtEl>
                                          <p:spTgt spid="43"/>
                                        </p:tgtEl>
                                        <p:attrNameLst>
                                          <p:attrName>ppt_x</p:attrName>
                                        </p:attrNameLst>
                                      </p:cBhvr>
                                      <p:tavLst>
                                        <p:tav tm="0">
                                          <p:val>
                                            <p:strVal val="0-#ppt_w/2"/>
                                          </p:val>
                                        </p:tav>
                                        <p:tav tm="100000">
                                          <p:val>
                                            <p:strVal val="#ppt_x"/>
                                          </p:val>
                                        </p:tav>
                                      </p:tavLst>
                                    </p:anim>
                                    <p:anim calcmode="lin" valueType="num">
                                      <p:cBhvr additive="base">
                                        <p:cTn id="19" dur="500" fill="hold"/>
                                        <p:tgtEl>
                                          <p:spTgt spid="43"/>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500" fill="hold"/>
                                        <p:tgtEl>
                                          <p:spTgt spid="37"/>
                                        </p:tgtEl>
                                        <p:attrNameLst>
                                          <p:attrName>ppt_x</p:attrName>
                                        </p:attrNameLst>
                                      </p:cBhvr>
                                      <p:tavLst>
                                        <p:tav tm="0">
                                          <p:val>
                                            <p:strVal val="0-#ppt_w/2"/>
                                          </p:val>
                                        </p:tav>
                                        <p:tav tm="100000">
                                          <p:val>
                                            <p:strVal val="#ppt_x"/>
                                          </p:val>
                                        </p:tav>
                                      </p:tavLst>
                                    </p:anim>
                                    <p:anim calcmode="lin" valueType="num">
                                      <p:cBhvr additive="base">
                                        <p:cTn id="27"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流程图: 对照 27"/>
          <p:cNvSpPr/>
          <p:nvPr/>
        </p:nvSpPr>
        <p:spPr>
          <a:xfrm>
            <a:off x="648547" y="308584"/>
            <a:ext cx="406782" cy="480064"/>
          </a:xfrm>
          <a:prstGeom prst="flowChartCollat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933" b="1">
              <a:ln w="22225">
                <a:solidFill>
                  <a:schemeClr val="accent2"/>
                </a:solidFill>
                <a:prstDash val="solid"/>
              </a:ln>
              <a:solidFill>
                <a:schemeClr val="accent2">
                  <a:lumMod val="40000"/>
                  <a:lumOff val="60000"/>
                </a:schemeClr>
              </a:solidFill>
            </a:endParaRPr>
          </a:p>
        </p:txBody>
      </p:sp>
      <p:sp>
        <p:nvSpPr>
          <p:cNvPr id="67" name="文本框 66"/>
          <p:cNvSpPr txBox="1"/>
          <p:nvPr/>
        </p:nvSpPr>
        <p:spPr>
          <a:xfrm>
            <a:off x="1250268" y="218928"/>
            <a:ext cx="4766734" cy="584775"/>
          </a:xfrm>
          <a:prstGeom prst="rect">
            <a:avLst/>
          </a:prstGeom>
          <a:noFill/>
        </p:spPr>
        <p:txBody>
          <a:bodyPr wrap="square" rtlCol="0">
            <a:spAutoFit/>
          </a:bodyPr>
          <a:lstStyle/>
          <a:p>
            <a:pPr defTabSz="342900">
              <a:defRPr/>
            </a:pPr>
            <a:r>
              <a:rPr lang="zh-CN" altLang="en-US" sz="3200" b="1" dirty="0">
                <a:solidFill>
                  <a:prstClr val="black"/>
                </a:solidFill>
                <a:latin typeface="思源黑体 CN Bold" panose="020B0800000000000000" pitchFamily="34" charset="-122"/>
                <a:ea typeface="思源黑体 CN Bold" panose="020B0800000000000000" pitchFamily="34" charset="-122"/>
                <a:sym typeface="Arial" panose="020B0604020202020204" pitchFamily="34" charset="0"/>
              </a:rPr>
              <a:t>主要功能</a:t>
            </a:r>
            <a:r>
              <a:rPr lang="en-US" altLang="zh-CN" sz="3200" b="1" dirty="0">
                <a:solidFill>
                  <a:prstClr val="black"/>
                </a:solidFill>
                <a:latin typeface="思源黑体 CN Bold" panose="020B0800000000000000" pitchFamily="34" charset="-122"/>
                <a:ea typeface="思源黑体 CN Bold" panose="020B0800000000000000" pitchFamily="34" charset="-122"/>
                <a:sym typeface="Arial" panose="020B0604020202020204" pitchFamily="34" charset="0"/>
              </a:rPr>
              <a:t>——</a:t>
            </a:r>
            <a:r>
              <a:rPr lang="zh-CN" altLang="en-US" sz="3200" b="1" dirty="0">
                <a:solidFill>
                  <a:prstClr val="black"/>
                </a:solidFill>
                <a:latin typeface="思源黑体 CN Bold" panose="020B0800000000000000" pitchFamily="34" charset="-122"/>
                <a:ea typeface="思源黑体 CN Bold" panose="020B0800000000000000" pitchFamily="34" charset="-122"/>
                <a:sym typeface="Arial" panose="020B0604020202020204" pitchFamily="34" charset="0"/>
              </a:rPr>
              <a:t>数字底座</a:t>
            </a:r>
          </a:p>
        </p:txBody>
      </p:sp>
      <p:grpSp>
        <p:nvGrpSpPr>
          <p:cNvPr id="5" name="组合 4"/>
          <p:cNvGrpSpPr/>
          <p:nvPr/>
        </p:nvGrpSpPr>
        <p:grpSpPr>
          <a:xfrm>
            <a:off x="6936111" y="2354775"/>
            <a:ext cx="3787740" cy="960148"/>
            <a:chOff x="15097" y="2138"/>
            <a:chExt cx="2063" cy="628"/>
          </a:xfrm>
        </p:grpSpPr>
        <p:sp>
          <p:nvSpPr>
            <p:cNvPr id="6" name="矩形"/>
            <p:cNvSpPr/>
            <p:nvPr/>
          </p:nvSpPr>
          <p:spPr>
            <a:xfrm>
              <a:off x="15097" y="2138"/>
              <a:ext cx="2063" cy="628"/>
            </a:xfrm>
            <a:prstGeom prst="rect">
              <a:avLst/>
            </a:prstGeom>
            <a:ln w="15240">
              <a:solidFill>
                <a:srgbClr val="4994EC"/>
              </a:solidFill>
              <a:miter lim="400000"/>
            </a:ln>
          </p:spPr>
          <p:txBody>
            <a:bodyPr lIns="67733" tIns="67733" rIns="67733" bIns="67733" anchor="ctr">
              <a:noAutofit/>
            </a:bodyPr>
            <a:lstStyle/>
            <a:p>
              <a:pPr defTabSz="228600">
                <a:defRPr sz="2200" b="0">
                  <a:solidFill>
                    <a:srgbClr val="FFFFFF"/>
                  </a:solidFill>
                  <a:latin typeface="+mn-lt"/>
                  <a:ea typeface="+mn-ea"/>
                  <a:cs typeface="+mn-cs"/>
                  <a:sym typeface="Helvetica Neue Medium" panose="02000503000000020004"/>
                </a:defRPr>
              </a:pPr>
              <a:endParaRPr sz="5868" dirty="0">
                <a:solidFill>
                  <a:srgbClr val="FFFFFF"/>
                </a:solidFill>
                <a:latin typeface="苹方 粗体" panose="020B0600000000000000" pitchFamily="34" charset="-122"/>
                <a:ea typeface="苹方 粗体" panose="020B0600000000000000" pitchFamily="34" charset="-122"/>
                <a:sym typeface="+mn-ea"/>
              </a:endParaRPr>
            </a:p>
          </p:txBody>
        </p:sp>
        <p:sp>
          <p:nvSpPr>
            <p:cNvPr id="7" name="智能人口预测"/>
            <p:cNvSpPr txBox="1"/>
            <p:nvPr/>
          </p:nvSpPr>
          <p:spPr>
            <a:xfrm>
              <a:off x="15396" y="2138"/>
              <a:ext cx="1465" cy="626"/>
            </a:xfrm>
            <a:prstGeom prst="rect">
              <a:avLst/>
            </a:prstGeom>
            <a:ln w="12700">
              <a:miter lim="400000"/>
            </a:ln>
          </p:spPr>
          <p:txBody>
            <a:bodyPr wrap="square" lIns="67733" tIns="67733" rIns="67733" bIns="67733" anchor="ctr">
              <a:spAutoFit/>
            </a:bodyPr>
            <a:lstStyle>
              <a:lvl1pPr algn="r">
                <a:defRPr sz="1300" b="0">
                  <a:solidFill>
                    <a:srgbClr val="3797F3"/>
                  </a:solidFill>
                  <a:latin typeface="PingFang SC Medium" panose="020B0400000000000000" charset="-122"/>
                  <a:ea typeface="PingFang SC Medium" panose="020B0400000000000000" charset="-122"/>
                  <a:cs typeface="PingFang SC Medium" panose="020B0400000000000000" charset="-122"/>
                  <a:sym typeface="PingFang SC Medium" panose="020B0400000000000000" charset="-122"/>
                </a:defRPr>
              </a:lvl1pPr>
            </a:lstStyle>
            <a:p>
              <a:pPr algn="ctr" defTabSz="342900">
                <a:defRPr/>
              </a:pPr>
              <a:r>
                <a:rPr lang="zh-CN" altLang="en-US" sz="3200" dirty="0">
                  <a:solidFill>
                    <a:srgbClr val="1890FF"/>
                  </a:solidFill>
                  <a:latin typeface="苹方 粗体" panose="020B0600000000000000" pitchFamily="34" charset="-122"/>
                  <a:ea typeface="苹方 粗体" panose="020B0600000000000000" pitchFamily="34" charset="-122"/>
                </a:rPr>
                <a:t>在户人数</a:t>
              </a:r>
              <a:endParaRPr lang="en-US" altLang="zh-CN" sz="3200" b="1" dirty="0">
                <a:solidFill>
                  <a:srgbClr val="1890FF"/>
                </a:solidFill>
                <a:latin typeface="苹方 粗体" panose="020B0600000000000000" pitchFamily="34" charset="-122"/>
                <a:ea typeface="苹方 粗体" panose="020B0600000000000000" pitchFamily="34" charset="-122"/>
              </a:endParaRPr>
            </a:p>
            <a:p>
              <a:pPr algn="ctr" defTabSz="342900">
                <a:defRPr/>
              </a:pPr>
              <a:r>
                <a:rPr lang="zh-CN" altLang="en-US" sz="2133" b="1" dirty="0">
                  <a:solidFill>
                    <a:schemeClr val="bg1">
                      <a:lumMod val="50000"/>
                    </a:schemeClr>
                  </a:solidFill>
                  <a:latin typeface="苹方 粗体" panose="020B0600000000000000" pitchFamily="34" charset="-122"/>
                  <a:ea typeface="苹方 粗体" panose="020B0600000000000000" pitchFamily="34" charset="-122"/>
                </a:rPr>
                <a:t>（</a:t>
              </a:r>
              <a:r>
                <a:rPr lang="en-US" altLang="zh-CN" sz="2133" b="1" dirty="0">
                  <a:solidFill>
                    <a:schemeClr val="bg1">
                      <a:lumMod val="50000"/>
                    </a:schemeClr>
                  </a:solidFill>
                  <a:latin typeface="苹方 粗体" panose="020B0600000000000000" pitchFamily="34" charset="-122"/>
                  <a:ea typeface="苹方 粗体" panose="020B0600000000000000" pitchFamily="34" charset="-122"/>
                </a:rPr>
                <a:t>120037</a:t>
              </a:r>
              <a:r>
                <a:rPr lang="zh-CN" altLang="en-US" sz="2133" b="1" dirty="0">
                  <a:solidFill>
                    <a:schemeClr val="bg1">
                      <a:lumMod val="50000"/>
                    </a:schemeClr>
                  </a:solidFill>
                  <a:latin typeface="苹方 粗体" panose="020B0600000000000000" pitchFamily="34" charset="-122"/>
                  <a:ea typeface="苹方 粗体" panose="020B0600000000000000" pitchFamily="34" charset="-122"/>
                </a:rPr>
                <a:t> 人）</a:t>
              </a:r>
              <a:endParaRPr lang="en-US" altLang="zh-CN" sz="2133" b="1" dirty="0">
                <a:solidFill>
                  <a:schemeClr val="bg1">
                    <a:lumMod val="50000"/>
                  </a:schemeClr>
                </a:solidFill>
                <a:latin typeface="苹方 粗体" panose="020B0600000000000000" pitchFamily="34" charset="-122"/>
                <a:ea typeface="苹方 粗体" panose="020B0600000000000000" pitchFamily="34" charset="-122"/>
              </a:endParaRPr>
            </a:p>
          </p:txBody>
        </p:sp>
      </p:grpSp>
      <p:grpSp>
        <p:nvGrpSpPr>
          <p:cNvPr id="8" name="组合 7"/>
          <p:cNvGrpSpPr/>
          <p:nvPr/>
        </p:nvGrpSpPr>
        <p:grpSpPr>
          <a:xfrm>
            <a:off x="6936111" y="3733671"/>
            <a:ext cx="3787740" cy="960148"/>
            <a:chOff x="15097" y="2138"/>
            <a:chExt cx="2063" cy="628"/>
          </a:xfrm>
        </p:grpSpPr>
        <p:sp>
          <p:nvSpPr>
            <p:cNvPr id="9" name="矩形"/>
            <p:cNvSpPr/>
            <p:nvPr/>
          </p:nvSpPr>
          <p:spPr>
            <a:xfrm>
              <a:off x="15097" y="2138"/>
              <a:ext cx="2063" cy="628"/>
            </a:xfrm>
            <a:prstGeom prst="rect">
              <a:avLst/>
            </a:prstGeom>
            <a:ln w="15240">
              <a:solidFill>
                <a:srgbClr val="4994EC"/>
              </a:solidFill>
              <a:miter lim="400000"/>
            </a:ln>
          </p:spPr>
          <p:txBody>
            <a:bodyPr lIns="67733" tIns="67733" rIns="67733" bIns="67733" anchor="ctr">
              <a:noAutofit/>
            </a:bodyPr>
            <a:lstStyle/>
            <a:p>
              <a:pPr defTabSz="228600">
                <a:defRPr sz="2200" b="0">
                  <a:solidFill>
                    <a:srgbClr val="FFFFFF"/>
                  </a:solidFill>
                  <a:latin typeface="+mn-lt"/>
                  <a:ea typeface="+mn-ea"/>
                  <a:cs typeface="+mn-cs"/>
                  <a:sym typeface="Helvetica Neue Medium" panose="02000503000000020004"/>
                </a:defRPr>
              </a:pPr>
              <a:endParaRPr sz="5868" dirty="0">
                <a:solidFill>
                  <a:srgbClr val="FFFFFF"/>
                </a:solidFill>
                <a:latin typeface="苹方 粗体" panose="020B0600000000000000" pitchFamily="34" charset="-122"/>
                <a:ea typeface="苹方 粗体" panose="020B0600000000000000" pitchFamily="34" charset="-122"/>
                <a:sym typeface="+mn-ea"/>
              </a:endParaRPr>
            </a:p>
          </p:txBody>
        </p:sp>
        <p:sp>
          <p:nvSpPr>
            <p:cNvPr id="10" name="智能人口预测"/>
            <p:cNvSpPr txBox="1"/>
            <p:nvPr/>
          </p:nvSpPr>
          <p:spPr>
            <a:xfrm>
              <a:off x="15396" y="2138"/>
              <a:ext cx="1465" cy="626"/>
            </a:xfrm>
            <a:prstGeom prst="rect">
              <a:avLst/>
            </a:prstGeom>
            <a:ln w="12700">
              <a:miter lim="400000"/>
            </a:ln>
          </p:spPr>
          <p:txBody>
            <a:bodyPr wrap="square" lIns="67733" tIns="67733" rIns="67733" bIns="67733" anchor="ctr">
              <a:spAutoFit/>
            </a:bodyPr>
            <a:lstStyle>
              <a:lvl1pPr algn="r">
                <a:defRPr sz="1300" b="0">
                  <a:solidFill>
                    <a:srgbClr val="3797F3"/>
                  </a:solidFill>
                  <a:latin typeface="PingFang SC Medium" panose="020B0400000000000000" charset="-122"/>
                  <a:ea typeface="PingFang SC Medium" panose="020B0400000000000000" charset="-122"/>
                  <a:cs typeface="PingFang SC Medium" panose="020B0400000000000000" charset="-122"/>
                  <a:sym typeface="PingFang SC Medium" panose="020B0400000000000000" charset="-122"/>
                </a:defRPr>
              </a:lvl1pPr>
            </a:lstStyle>
            <a:p>
              <a:pPr algn="ctr" defTabSz="342900">
                <a:defRPr/>
              </a:pPr>
              <a:r>
                <a:rPr lang="zh-CN" altLang="en-US" sz="3200" dirty="0">
                  <a:solidFill>
                    <a:srgbClr val="1890FF"/>
                  </a:solidFill>
                  <a:latin typeface="苹方 粗体" panose="020B0600000000000000" pitchFamily="34" charset="-122"/>
                  <a:ea typeface="苹方 粗体" panose="020B0600000000000000" pitchFamily="34" charset="-122"/>
                </a:rPr>
                <a:t>关怀对象数</a:t>
              </a:r>
              <a:endParaRPr lang="en-US" altLang="zh-CN" sz="3200" b="1" dirty="0">
                <a:solidFill>
                  <a:srgbClr val="1890FF"/>
                </a:solidFill>
                <a:latin typeface="苹方 粗体" panose="020B0600000000000000" pitchFamily="34" charset="-122"/>
                <a:ea typeface="苹方 粗体" panose="020B0600000000000000" pitchFamily="34" charset="-122"/>
              </a:endParaRPr>
            </a:p>
            <a:p>
              <a:pPr algn="ctr" defTabSz="342900">
                <a:defRPr/>
              </a:pPr>
              <a:r>
                <a:rPr lang="zh-CN" altLang="en-US" sz="2133" b="1" dirty="0">
                  <a:solidFill>
                    <a:schemeClr val="bg1">
                      <a:lumMod val="50000"/>
                    </a:schemeClr>
                  </a:solidFill>
                  <a:latin typeface="苹方 粗体" panose="020B0600000000000000" pitchFamily="34" charset="-122"/>
                  <a:ea typeface="苹方 粗体" panose="020B0600000000000000" pitchFamily="34" charset="-122"/>
                </a:rPr>
                <a:t>（</a:t>
              </a:r>
              <a:r>
                <a:rPr lang="en-US" altLang="zh-CN" sz="2133" b="1" dirty="0">
                  <a:solidFill>
                    <a:schemeClr val="bg1">
                      <a:lumMod val="50000"/>
                    </a:schemeClr>
                  </a:solidFill>
                  <a:latin typeface="苹方 粗体" panose="020B0600000000000000" pitchFamily="34" charset="-122"/>
                  <a:ea typeface="苹方 粗体" panose="020B0600000000000000" pitchFamily="34" charset="-122"/>
                </a:rPr>
                <a:t>34677</a:t>
              </a:r>
              <a:r>
                <a:rPr lang="zh-CN" altLang="en-US" sz="2133" b="1" dirty="0">
                  <a:solidFill>
                    <a:schemeClr val="bg1">
                      <a:lumMod val="50000"/>
                    </a:schemeClr>
                  </a:solidFill>
                  <a:latin typeface="苹方 粗体" panose="020B0600000000000000" pitchFamily="34" charset="-122"/>
                  <a:ea typeface="苹方 粗体" panose="020B0600000000000000" pitchFamily="34" charset="-122"/>
                </a:rPr>
                <a:t> 人）</a:t>
              </a:r>
              <a:endParaRPr lang="en-US" altLang="zh-CN" sz="2133" b="1" dirty="0">
                <a:solidFill>
                  <a:schemeClr val="bg1">
                    <a:lumMod val="50000"/>
                  </a:schemeClr>
                </a:solidFill>
                <a:latin typeface="苹方 粗体" panose="020B0600000000000000" pitchFamily="34" charset="-122"/>
                <a:ea typeface="苹方 粗体" panose="020B0600000000000000" pitchFamily="34" charset="-122"/>
              </a:endParaRPr>
            </a:p>
          </p:txBody>
        </p:sp>
      </p:grpSp>
      <p:grpSp>
        <p:nvGrpSpPr>
          <p:cNvPr id="11" name="组合 10"/>
          <p:cNvGrpSpPr/>
          <p:nvPr/>
        </p:nvGrpSpPr>
        <p:grpSpPr>
          <a:xfrm>
            <a:off x="6964694" y="5110274"/>
            <a:ext cx="3787740" cy="960148"/>
            <a:chOff x="15097" y="2138"/>
            <a:chExt cx="2063" cy="628"/>
          </a:xfrm>
        </p:grpSpPr>
        <p:sp>
          <p:nvSpPr>
            <p:cNvPr id="12" name="矩形"/>
            <p:cNvSpPr/>
            <p:nvPr/>
          </p:nvSpPr>
          <p:spPr>
            <a:xfrm>
              <a:off x="15097" y="2138"/>
              <a:ext cx="2063" cy="628"/>
            </a:xfrm>
            <a:prstGeom prst="rect">
              <a:avLst/>
            </a:prstGeom>
            <a:ln w="15240">
              <a:solidFill>
                <a:srgbClr val="4994EC"/>
              </a:solidFill>
              <a:miter lim="400000"/>
            </a:ln>
          </p:spPr>
          <p:txBody>
            <a:bodyPr lIns="67733" tIns="67733" rIns="67733" bIns="67733" anchor="ctr">
              <a:noAutofit/>
            </a:bodyPr>
            <a:lstStyle/>
            <a:p>
              <a:pPr defTabSz="228600">
                <a:defRPr sz="2200" b="0">
                  <a:solidFill>
                    <a:srgbClr val="FFFFFF"/>
                  </a:solidFill>
                  <a:latin typeface="+mn-lt"/>
                  <a:ea typeface="+mn-ea"/>
                  <a:cs typeface="+mn-cs"/>
                  <a:sym typeface="Helvetica Neue Medium" panose="02000503000000020004"/>
                </a:defRPr>
              </a:pPr>
              <a:endParaRPr sz="5868" dirty="0">
                <a:solidFill>
                  <a:srgbClr val="FFFFFF"/>
                </a:solidFill>
                <a:latin typeface="苹方 粗体" panose="020B0600000000000000" pitchFamily="34" charset="-122"/>
                <a:ea typeface="苹方 粗体" panose="020B0600000000000000" pitchFamily="34" charset="-122"/>
                <a:sym typeface="+mn-ea"/>
              </a:endParaRPr>
            </a:p>
          </p:txBody>
        </p:sp>
        <p:sp>
          <p:nvSpPr>
            <p:cNvPr id="13" name="智能人口预测"/>
            <p:cNvSpPr txBox="1"/>
            <p:nvPr/>
          </p:nvSpPr>
          <p:spPr>
            <a:xfrm>
              <a:off x="15396" y="2138"/>
              <a:ext cx="1465" cy="626"/>
            </a:xfrm>
            <a:prstGeom prst="rect">
              <a:avLst/>
            </a:prstGeom>
            <a:ln w="12700">
              <a:miter lim="400000"/>
            </a:ln>
          </p:spPr>
          <p:txBody>
            <a:bodyPr wrap="square" lIns="67733" tIns="67733" rIns="67733" bIns="67733" anchor="ctr">
              <a:spAutoFit/>
            </a:bodyPr>
            <a:lstStyle>
              <a:lvl1pPr algn="r">
                <a:defRPr sz="1300" b="0">
                  <a:solidFill>
                    <a:srgbClr val="3797F3"/>
                  </a:solidFill>
                  <a:latin typeface="PingFang SC Medium" panose="020B0400000000000000" charset="-122"/>
                  <a:ea typeface="PingFang SC Medium" panose="020B0400000000000000" charset="-122"/>
                  <a:cs typeface="PingFang SC Medium" panose="020B0400000000000000" charset="-122"/>
                  <a:sym typeface="PingFang SC Medium" panose="020B0400000000000000" charset="-122"/>
                </a:defRPr>
              </a:lvl1pPr>
            </a:lstStyle>
            <a:p>
              <a:pPr algn="ctr" defTabSz="342900">
                <a:defRPr/>
              </a:pPr>
              <a:r>
                <a:rPr lang="zh-CN" altLang="en-US" sz="3200" dirty="0">
                  <a:solidFill>
                    <a:srgbClr val="1890FF"/>
                  </a:solidFill>
                  <a:latin typeface="苹方 粗体" panose="020B0600000000000000" pitchFamily="34" charset="-122"/>
                  <a:ea typeface="苹方 粗体" panose="020B0600000000000000" pitchFamily="34" charset="-122"/>
                </a:rPr>
                <a:t>生成标签个数</a:t>
              </a:r>
              <a:endParaRPr lang="en-US" altLang="zh-CN" sz="3200" b="1" dirty="0">
                <a:solidFill>
                  <a:srgbClr val="1890FF"/>
                </a:solidFill>
                <a:latin typeface="苹方 粗体" panose="020B0600000000000000" pitchFamily="34" charset="-122"/>
                <a:ea typeface="苹方 粗体" panose="020B0600000000000000" pitchFamily="34" charset="-122"/>
              </a:endParaRPr>
            </a:p>
            <a:p>
              <a:pPr algn="ctr" defTabSz="342900">
                <a:defRPr/>
              </a:pPr>
              <a:r>
                <a:rPr lang="zh-CN" altLang="en-US" sz="2133" b="1" dirty="0">
                  <a:solidFill>
                    <a:schemeClr val="bg1">
                      <a:lumMod val="50000"/>
                    </a:schemeClr>
                  </a:solidFill>
                  <a:latin typeface="苹方 粗体" panose="020B0600000000000000" pitchFamily="34" charset="-122"/>
                  <a:ea typeface="苹方 粗体" panose="020B0600000000000000" pitchFamily="34" charset="-122"/>
                </a:rPr>
                <a:t>（</a:t>
              </a:r>
              <a:r>
                <a:rPr lang="en-US" altLang="zh-CN" sz="2133" b="1" dirty="0">
                  <a:solidFill>
                    <a:schemeClr val="bg1">
                      <a:lumMod val="50000"/>
                    </a:schemeClr>
                  </a:solidFill>
                  <a:latin typeface="苹方 粗体" panose="020B0600000000000000" pitchFamily="34" charset="-122"/>
                  <a:ea typeface="苹方 粗体" panose="020B0600000000000000" pitchFamily="34" charset="-122"/>
                </a:rPr>
                <a:t>6W+</a:t>
              </a:r>
              <a:r>
                <a:rPr lang="zh-CN" altLang="en-US" sz="2133" b="1" dirty="0">
                  <a:solidFill>
                    <a:schemeClr val="bg1">
                      <a:lumMod val="50000"/>
                    </a:schemeClr>
                  </a:solidFill>
                  <a:latin typeface="苹方 粗体" panose="020B0600000000000000" pitchFamily="34" charset="-122"/>
                  <a:ea typeface="苹方 粗体" panose="020B0600000000000000" pitchFamily="34" charset="-122"/>
                </a:rPr>
                <a:t> 人次）</a:t>
              </a:r>
              <a:endParaRPr lang="en-US" altLang="zh-CN" sz="2133" b="1" dirty="0">
                <a:solidFill>
                  <a:schemeClr val="bg1">
                    <a:lumMod val="50000"/>
                  </a:schemeClr>
                </a:solidFill>
                <a:latin typeface="苹方 粗体" panose="020B0600000000000000" pitchFamily="34" charset="-122"/>
                <a:ea typeface="苹方 粗体" panose="020B0600000000000000" pitchFamily="34" charset="-122"/>
              </a:endParaRPr>
            </a:p>
          </p:txBody>
        </p:sp>
      </p:grpSp>
      <p:sp>
        <p:nvSpPr>
          <p:cNvPr id="18" name="矩形 17"/>
          <p:cNvSpPr/>
          <p:nvPr/>
        </p:nvSpPr>
        <p:spPr>
          <a:xfrm>
            <a:off x="1827882" y="2688666"/>
            <a:ext cx="2827927" cy="743110"/>
          </a:xfrm>
          <a:prstGeom prst="rect">
            <a:avLst/>
          </a:prstGeom>
          <a:solidFill>
            <a:srgbClr val="40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933" dirty="0">
                <a:latin typeface="苹方字体" panose="020B0300000000000000" pitchFamily="34" charset="-122"/>
                <a:ea typeface="苹方字体" panose="020B0300000000000000" pitchFamily="34" charset="-122"/>
              </a:rPr>
              <a:t>七普数据</a:t>
            </a:r>
          </a:p>
        </p:txBody>
      </p:sp>
      <p:sp>
        <p:nvSpPr>
          <p:cNvPr id="19" name="等腰三角形 2"/>
          <p:cNvSpPr/>
          <p:nvPr/>
        </p:nvSpPr>
        <p:spPr>
          <a:xfrm rot="5400000">
            <a:off x="5762232" y="3880428"/>
            <a:ext cx="673826" cy="663575"/>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33"/>
          </a:p>
        </p:txBody>
      </p:sp>
      <p:sp>
        <p:nvSpPr>
          <p:cNvPr id="20" name="矩形 19"/>
          <p:cNvSpPr/>
          <p:nvPr/>
        </p:nvSpPr>
        <p:spPr>
          <a:xfrm>
            <a:off x="1827882" y="3855855"/>
            <a:ext cx="2827927" cy="743110"/>
          </a:xfrm>
          <a:prstGeom prst="rect">
            <a:avLst/>
          </a:prstGeom>
          <a:solidFill>
            <a:srgbClr val="40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933" dirty="0">
                <a:latin typeface="苹方字体" panose="020B0300000000000000" pitchFamily="34" charset="-122"/>
                <a:ea typeface="苹方字体" panose="020B0300000000000000" pitchFamily="34" charset="-122"/>
              </a:rPr>
              <a:t>防疫数据</a:t>
            </a:r>
          </a:p>
        </p:txBody>
      </p:sp>
      <p:sp>
        <p:nvSpPr>
          <p:cNvPr id="21" name="矩形 20"/>
          <p:cNvSpPr/>
          <p:nvPr/>
        </p:nvSpPr>
        <p:spPr>
          <a:xfrm>
            <a:off x="1827882" y="5026258"/>
            <a:ext cx="2827927" cy="743110"/>
          </a:xfrm>
          <a:prstGeom prst="rect">
            <a:avLst/>
          </a:prstGeom>
          <a:solidFill>
            <a:srgbClr val="40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933" dirty="0">
                <a:latin typeface="苹方字体" panose="020B0300000000000000" pitchFamily="34" charset="-122"/>
                <a:ea typeface="苹方字体" panose="020B0300000000000000" pitchFamily="34" charset="-122"/>
              </a:rPr>
              <a:t>服务办业务数据</a:t>
            </a:r>
          </a:p>
        </p:txBody>
      </p:sp>
      <p:sp>
        <p:nvSpPr>
          <p:cNvPr id="22" name="文本框 21"/>
          <p:cNvSpPr txBox="1"/>
          <p:nvPr/>
        </p:nvSpPr>
        <p:spPr>
          <a:xfrm>
            <a:off x="885619" y="1010124"/>
            <a:ext cx="10420828" cy="830997"/>
          </a:xfrm>
          <a:prstGeom prst="rect">
            <a:avLst/>
          </a:prstGeom>
          <a:noFill/>
        </p:spPr>
        <p:txBody>
          <a:bodyPr wrap="square">
            <a:spAutoFit/>
          </a:bodyPr>
          <a:lstStyle/>
          <a:p>
            <a:pPr algn="ctr">
              <a:lnSpc>
                <a:spcPct val="150000"/>
              </a:lnSpc>
            </a:pPr>
            <a:r>
              <a:rPr lang="zh-CN" altLang="en-US" sz="3200" b="1" kern="100" dirty="0">
                <a:solidFill>
                  <a:srgbClr val="1890FF"/>
                </a:solidFill>
                <a:latin typeface="微软雅黑" panose="020B0503020204020204" pitchFamily="34" charset="-122"/>
                <a:ea typeface="微软雅黑" panose="020B0503020204020204" pitchFamily="34" charset="-122"/>
                <a:cs typeface="仿宋_GB2312" panose="02010609030101010101" pitchFamily="49" charset="-122"/>
              </a:rPr>
              <a:t>汇集多源数据，形成街道 “一本账” </a:t>
            </a:r>
          </a:p>
        </p:txBody>
      </p:sp>
      <p:sp>
        <p:nvSpPr>
          <p:cNvPr id="2" name="圆角矩形 1"/>
          <p:cNvSpPr/>
          <p:nvPr/>
        </p:nvSpPr>
        <p:spPr>
          <a:xfrm>
            <a:off x="970440" y="2006343"/>
            <a:ext cx="10251119" cy="4542624"/>
          </a:xfrm>
          <a:prstGeom prst="roundRect">
            <a:avLst/>
          </a:prstGeom>
          <a:noFill/>
          <a:ln w="57150">
            <a:solidFill>
              <a:schemeClr val="accent5">
                <a:lumMod val="20000"/>
                <a:lumOff val="80000"/>
              </a:schemeClr>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2933"/>
          </a:p>
        </p:txBody>
      </p:sp>
    </p:spTree>
    <p:extLst>
      <p:ext uri="{BB962C8B-B14F-4D97-AF65-F5344CB8AC3E}">
        <p14:creationId xmlns:p14="http://schemas.microsoft.com/office/powerpoint/2010/main" val="2083661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流程图: 对照 27"/>
          <p:cNvSpPr/>
          <p:nvPr/>
        </p:nvSpPr>
        <p:spPr>
          <a:xfrm>
            <a:off x="648547" y="308584"/>
            <a:ext cx="406782" cy="480064"/>
          </a:xfrm>
          <a:prstGeom prst="flowChartCollat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933" b="1">
              <a:ln w="22225">
                <a:solidFill>
                  <a:schemeClr val="accent2"/>
                </a:solidFill>
                <a:prstDash val="solid"/>
              </a:ln>
              <a:solidFill>
                <a:schemeClr val="accent2">
                  <a:lumMod val="40000"/>
                  <a:lumOff val="60000"/>
                </a:schemeClr>
              </a:solidFill>
            </a:endParaRPr>
          </a:p>
        </p:txBody>
      </p:sp>
      <p:sp>
        <p:nvSpPr>
          <p:cNvPr id="67" name="文本框 66"/>
          <p:cNvSpPr txBox="1"/>
          <p:nvPr/>
        </p:nvSpPr>
        <p:spPr>
          <a:xfrm>
            <a:off x="1250268" y="218928"/>
            <a:ext cx="4766734" cy="584775"/>
          </a:xfrm>
          <a:prstGeom prst="rect">
            <a:avLst/>
          </a:prstGeom>
          <a:noFill/>
        </p:spPr>
        <p:txBody>
          <a:bodyPr wrap="square" rtlCol="0">
            <a:spAutoFit/>
          </a:bodyPr>
          <a:lstStyle/>
          <a:p>
            <a:pPr defTabSz="342900">
              <a:defRPr/>
            </a:pPr>
            <a:r>
              <a:rPr lang="zh-CN" altLang="en-US" sz="3200" b="1" dirty="0">
                <a:solidFill>
                  <a:prstClr val="black"/>
                </a:solidFill>
                <a:latin typeface="思源黑体 CN Bold" panose="020B0800000000000000" pitchFamily="34" charset="-122"/>
                <a:ea typeface="思源黑体 CN Bold" panose="020B0800000000000000" pitchFamily="34" charset="-122"/>
                <a:sym typeface="Arial" panose="020B0604020202020204" pitchFamily="34" charset="0"/>
              </a:rPr>
              <a:t>主要功能</a:t>
            </a:r>
            <a:r>
              <a:rPr lang="en-US" altLang="zh-CN" sz="3200" b="1" dirty="0">
                <a:solidFill>
                  <a:prstClr val="black"/>
                </a:solidFill>
                <a:latin typeface="思源黑体 CN Bold" panose="020B0800000000000000" pitchFamily="34" charset="-122"/>
                <a:ea typeface="思源黑体 CN Bold" panose="020B0800000000000000" pitchFamily="34" charset="-122"/>
                <a:sym typeface="Arial" panose="020B0604020202020204" pitchFamily="34" charset="0"/>
              </a:rPr>
              <a:t>——</a:t>
            </a:r>
            <a:r>
              <a:rPr lang="zh-CN" altLang="en-US" sz="3200" b="1" dirty="0">
                <a:solidFill>
                  <a:prstClr val="black"/>
                </a:solidFill>
                <a:latin typeface="思源黑体 CN Bold" panose="020B0800000000000000" pitchFamily="34" charset="-122"/>
                <a:ea typeface="思源黑体 CN Bold" panose="020B0800000000000000" pitchFamily="34" charset="-122"/>
                <a:sym typeface="Arial" panose="020B0604020202020204" pitchFamily="34" charset="0"/>
              </a:rPr>
              <a:t>主动找人</a:t>
            </a:r>
          </a:p>
        </p:txBody>
      </p:sp>
      <p:sp>
        <p:nvSpPr>
          <p:cNvPr id="68" name="文本框 67"/>
          <p:cNvSpPr txBox="1"/>
          <p:nvPr/>
        </p:nvSpPr>
        <p:spPr>
          <a:xfrm>
            <a:off x="885619" y="1010124"/>
            <a:ext cx="10420828" cy="830997"/>
          </a:xfrm>
          <a:prstGeom prst="rect">
            <a:avLst/>
          </a:prstGeom>
          <a:noFill/>
        </p:spPr>
        <p:txBody>
          <a:bodyPr wrap="square">
            <a:spAutoFit/>
          </a:bodyPr>
          <a:lstStyle/>
          <a:p>
            <a:pPr algn="ctr">
              <a:lnSpc>
                <a:spcPct val="150000"/>
              </a:lnSpc>
            </a:pPr>
            <a:r>
              <a:rPr lang="zh-CN" altLang="en-US" sz="3200" b="1" kern="100" dirty="0">
                <a:solidFill>
                  <a:srgbClr val="1890FF"/>
                </a:solidFill>
                <a:latin typeface="微软雅黑" panose="020B0503020204020204" pitchFamily="34" charset="-122"/>
                <a:ea typeface="微软雅黑" panose="020B0503020204020204" pitchFamily="34" charset="-122"/>
                <a:cs typeface="仿宋_GB2312" panose="02010609030101010101" pitchFamily="49" charset="-122"/>
              </a:rPr>
              <a:t>指向性查找</a:t>
            </a:r>
            <a:r>
              <a:rPr lang="en-US" altLang="zh-CN" sz="3200" b="1" kern="100" dirty="0">
                <a:solidFill>
                  <a:srgbClr val="1890FF"/>
                </a:solidFill>
                <a:latin typeface="微软雅黑" panose="020B0503020204020204" pitchFamily="34" charset="-122"/>
                <a:ea typeface="微软雅黑" panose="020B0503020204020204" pitchFamily="34" charset="-122"/>
                <a:cs typeface="仿宋_GB2312" panose="02010609030101010101" pitchFamily="49" charset="-122"/>
              </a:rPr>
              <a:t>+</a:t>
            </a:r>
            <a:r>
              <a:rPr lang="zh-CN" altLang="en-US" sz="3200" b="1" kern="100" dirty="0">
                <a:solidFill>
                  <a:srgbClr val="1890FF"/>
                </a:solidFill>
                <a:latin typeface="微软雅黑" panose="020B0503020204020204" pitchFamily="34" charset="-122"/>
                <a:ea typeface="微软雅黑" panose="020B0503020204020204" pitchFamily="34" charset="-122"/>
                <a:cs typeface="仿宋_GB2312" panose="02010609030101010101" pitchFamily="49" charset="-122"/>
              </a:rPr>
              <a:t>模糊性查找</a:t>
            </a:r>
            <a:r>
              <a:rPr lang="en-US" altLang="zh-CN" sz="3200" b="1" kern="100" dirty="0">
                <a:solidFill>
                  <a:srgbClr val="1890FF"/>
                </a:solidFill>
                <a:latin typeface="微软雅黑" panose="020B0503020204020204" pitchFamily="34" charset="-122"/>
                <a:ea typeface="微软雅黑" panose="020B0503020204020204" pitchFamily="34" charset="-122"/>
                <a:cs typeface="仿宋_GB2312" panose="02010609030101010101" pitchFamily="49" charset="-122"/>
              </a:rPr>
              <a:t>=</a:t>
            </a:r>
            <a:r>
              <a:rPr lang="zh-CN" altLang="en-US" sz="3200" b="1" kern="100" dirty="0">
                <a:solidFill>
                  <a:srgbClr val="1890FF"/>
                </a:solidFill>
                <a:latin typeface="微软雅黑" panose="020B0503020204020204" pitchFamily="34" charset="-122"/>
                <a:ea typeface="微软雅黑" panose="020B0503020204020204" pitchFamily="34" charset="-122"/>
                <a:cs typeface="仿宋_GB2312" panose="02010609030101010101" pitchFamily="49" charset="-122"/>
              </a:rPr>
              <a:t>快速缩小“包围圈”</a:t>
            </a: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00" y="1962230"/>
            <a:ext cx="10048347" cy="4721128"/>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5696" y="4595811"/>
            <a:ext cx="8160403" cy="20875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33742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流程图: 对照 27"/>
          <p:cNvSpPr/>
          <p:nvPr/>
        </p:nvSpPr>
        <p:spPr>
          <a:xfrm>
            <a:off x="648547" y="308584"/>
            <a:ext cx="406782" cy="480064"/>
          </a:xfrm>
          <a:prstGeom prst="flowChartCollat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933" b="1">
              <a:ln w="22225">
                <a:solidFill>
                  <a:schemeClr val="accent2"/>
                </a:solidFill>
                <a:prstDash val="solid"/>
              </a:ln>
              <a:solidFill>
                <a:schemeClr val="accent2">
                  <a:lumMod val="40000"/>
                  <a:lumOff val="60000"/>
                </a:schemeClr>
              </a:solidFill>
            </a:endParaRPr>
          </a:p>
        </p:txBody>
      </p:sp>
      <p:sp>
        <p:nvSpPr>
          <p:cNvPr id="67" name="文本框 66"/>
          <p:cNvSpPr txBox="1"/>
          <p:nvPr/>
        </p:nvSpPr>
        <p:spPr>
          <a:xfrm>
            <a:off x="1250268" y="218928"/>
            <a:ext cx="4766734" cy="584775"/>
          </a:xfrm>
          <a:prstGeom prst="rect">
            <a:avLst/>
          </a:prstGeom>
          <a:noFill/>
        </p:spPr>
        <p:txBody>
          <a:bodyPr wrap="square" rtlCol="0">
            <a:spAutoFit/>
          </a:bodyPr>
          <a:lstStyle/>
          <a:p>
            <a:pPr defTabSz="342900">
              <a:defRPr/>
            </a:pPr>
            <a:r>
              <a:rPr lang="zh-CN" altLang="en-US" sz="3200" b="1" dirty="0">
                <a:solidFill>
                  <a:prstClr val="black"/>
                </a:solidFill>
                <a:latin typeface="思源黑体 CN Bold" panose="020B0800000000000000" pitchFamily="34" charset="-122"/>
                <a:ea typeface="思源黑体 CN Bold" panose="020B0800000000000000" pitchFamily="34" charset="-122"/>
                <a:sym typeface="Arial" panose="020B0604020202020204" pitchFamily="34" charset="0"/>
              </a:rPr>
              <a:t>主要功能</a:t>
            </a:r>
            <a:r>
              <a:rPr lang="en-US" altLang="zh-CN" sz="3200" b="1" dirty="0">
                <a:solidFill>
                  <a:prstClr val="black"/>
                </a:solidFill>
                <a:latin typeface="思源黑体 CN Bold" panose="020B0800000000000000" pitchFamily="34" charset="-122"/>
                <a:ea typeface="思源黑体 CN Bold" panose="020B0800000000000000" pitchFamily="34" charset="-122"/>
                <a:sym typeface="Arial" panose="020B0604020202020204" pitchFamily="34" charset="0"/>
              </a:rPr>
              <a:t>——</a:t>
            </a:r>
            <a:r>
              <a:rPr lang="zh-CN" altLang="en-US" sz="3200" b="1" dirty="0">
                <a:solidFill>
                  <a:prstClr val="black"/>
                </a:solidFill>
                <a:latin typeface="思源黑体 CN Bold" panose="020B0800000000000000" pitchFamily="34" charset="-122"/>
                <a:ea typeface="思源黑体 CN Bold" panose="020B0800000000000000" pitchFamily="34" charset="-122"/>
                <a:sym typeface="Arial" panose="020B0604020202020204" pitchFamily="34" charset="0"/>
              </a:rPr>
              <a:t>主动找人</a:t>
            </a:r>
          </a:p>
        </p:txBody>
      </p:sp>
      <p:sp>
        <p:nvSpPr>
          <p:cNvPr id="68" name="文本框 67"/>
          <p:cNvSpPr txBox="1"/>
          <p:nvPr/>
        </p:nvSpPr>
        <p:spPr>
          <a:xfrm>
            <a:off x="885619" y="1010124"/>
            <a:ext cx="10420828" cy="830997"/>
          </a:xfrm>
          <a:prstGeom prst="rect">
            <a:avLst/>
          </a:prstGeom>
          <a:noFill/>
        </p:spPr>
        <p:txBody>
          <a:bodyPr wrap="square">
            <a:spAutoFit/>
          </a:bodyPr>
          <a:lstStyle/>
          <a:p>
            <a:pPr algn="ctr">
              <a:lnSpc>
                <a:spcPct val="150000"/>
              </a:lnSpc>
            </a:pPr>
            <a:r>
              <a:rPr lang="zh-CN" altLang="en-US" sz="3200" b="1" kern="100" dirty="0">
                <a:solidFill>
                  <a:srgbClr val="1890FF"/>
                </a:solidFill>
                <a:latin typeface="微软雅黑" panose="020B0503020204020204" pitchFamily="34" charset="-122"/>
                <a:ea typeface="微软雅黑" panose="020B0503020204020204" pitchFamily="34" charset="-122"/>
                <a:cs typeface="仿宋_GB2312" panose="02010609030101010101" pitchFamily="49" charset="-122"/>
              </a:rPr>
              <a:t>指向性查找</a:t>
            </a:r>
            <a:r>
              <a:rPr lang="en-US" altLang="zh-CN" sz="3200" b="1" kern="100" dirty="0">
                <a:solidFill>
                  <a:srgbClr val="1890FF"/>
                </a:solidFill>
                <a:latin typeface="微软雅黑" panose="020B0503020204020204" pitchFamily="34" charset="-122"/>
                <a:ea typeface="微软雅黑" panose="020B0503020204020204" pitchFamily="34" charset="-122"/>
                <a:cs typeface="仿宋_GB2312" panose="02010609030101010101" pitchFamily="49" charset="-122"/>
              </a:rPr>
              <a:t>+</a:t>
            </a:r>
            <a:r>
              <a:rPr lang="zh-CN" altLang="en-US" sz="3200" b="1" kern="100" dirty="0">
                <a:solidFill>
                  <a:srgbClr val="1890FF"/>
                </a:solidFill>
                <a:latin typeface="微软雅黑" panose="020B0503020204020204" pitchFamily="34" charset="-122"/>
                <a:ea typeface="微软雅黑" panose="020B0503020204020204" pitchFamily="34" charset="-122"/>
                <a:cs typeface="仿宋_GB2312" panose="02010609030101010101" pitchFamily="49" charset="-122"/>
              </a:rPr>
              <a:t>模糊性查找</a:t>
            </a:r>
            <a:r>
              <a:rPr lang="en-US" altLang="zh-CN" sz="3200" b="1" kern="100" dirty="0">
                <a:solidFill>
                  <a:srgbClr val="1890FF"/>
                </a:solidFill>
                <a:latin typeface="微软雅黑" panose="020B0503020204020204" pitchFamily="34" charset="-122"/>
                <a:ea typeface="微软雅黑" panose="020B0503020204020204" pitchFamily="34" charset="-122"/>
                <a:cs typeface="仿宋_GB2312" panose="02010609030101010101" pitchFamily="49" charset="-122"/>
              </a:rPr>
              <a:t>=</a:t>
            </a:r>
            <a:r>
              <a:rPr lang="zh-CN" altLang="en-US" sz="3200" b="1" kern="100" dirty="0">
                <a:solidFill>
                  <a:srgbClr val="1890FF"/>
                </a:solidFill>
                <a:latin typeface="微软雅黑" panose="020B0503020204020204" pitchFamily="34" charset="-122"/>
                <a:ea typeface="微软雅黑" panose="020B0503020204020204" pitchFamily="34" charset="-122"/>
                <a:cs typeface="仿宋_GB2312" panose="02010609030101010101" pitchFamily="49" charset="-122"/>
              </a:rPr>
              <a:t>快速缩小“包围圈”</a:t>
            </a: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00" y="1962230"/>
            <a:ext cx="10048347" cy="4721128"/>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5696" y="4595811"/>
            <a:ext cx="8160403" cy="20875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497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流程图: 对照 27"/>
          <p:cNvSpPr/>
          <p:nvPr/>
        </p:nvSpPr>
        <p:spPr>
          <a:xfrm>
            <a:off x="648547" y="308584"/>
            <a:ext cx="406782" cy="480064"/>
          </a:xfrm>
          <a:prstGeom prst="flowChartCollat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933" b="1">
              <a:ln w="22225">
                <a:solidFill>
                  <a:schemeClr val="accent2"/>
                </a:solidFill>
                <a:prstDash val="solid"/>
              </a:ln>
              <a:solidFill>
                <a:schemeClr val="accent2">
                  <a:lumMod val="40000"/>
                  <a:lumOff val="60000"/>
                </a:schemeClr>
              </a:solidFill>
            </a:endParaRPr>
          </a:p>
        </p:txBody>
      </p:sp>
      <p:sp>
        <p:nvSpPr>
          <p:cNvPr id="67" name="文本框 66"/>
          <p:cNvSpPr txBox="1"/>
          <p:nvPr/>
        </p:nvSpPr>
        <p:spPr>
          <a:xfrm>
            <a:off x="1250268" y="218928"/>
            <a:ext cx="4766734" cy="584775"/>
          </a:xfrm>
          <a:prstGeom prst="rect">
            <a:avLst/>
          </a:prstGeom>
          <a:noFill/>
        </p:spPr>
        <p:txBody>
          <a:bodyPr wrap="square" rtlCol="0">
            <a:spAutoFit/>
          </a:bodyPr>
          <a:lstStyle/>
          <a:p>
            <a:pPr defTabSz="342900">
              <a:defRPr/>
            </a:pPr>
            <a:r>
              <a:rPr lang="zh-CN" altLang="en-US" sz="3200" b="1" dirty="0">
                <a:solidFill>
                  <a:prstClr val="black"/>
                </a:solidFill>
                <a:latin typeface="思源黑体 CN Bold" panose="020B0800000000000000" pitchFamily="34" charset="-122"/>
                <a:ea typeface="思源黑体 CN Bold" panose="020B0800000000000000" pitchFamily="34" charset="-122"/>
                <a:sym typeface="Arial" panose="020B0604020202020204" pitchFamily="34" charset="0"/>
              </a:rPr>
              <a:t>主要功能</a:t>
            </a:r>
            <a:r>
              <a:rPr lang="en-US" altLang="zh-CN" sz="3200" b="1" dirty="0">
                <a:solidFill>
                  <a:prstClr val="black"/>
                </a:solidFill>
                <a:latin typeface="思源黑体 CN Bold" panose="020B0800000000000000" pitchFamily="34" charset="-122"/>
                <a:ea typeface="思源黑体 CN Bold" panose="020B0800000000000000" pitchFamily="34" charset="-122"/>
                <a:sym typeface="Arial" panose="020B0604020202020204" pitchFamily="34" charset="0"/>
              </a:rPr>
              <a:t>——</a:t>
            </a:r>
            <a:r>
              <a:rPr lang="zh-CN" altLang="en-US" sz="3200" b="1" dirty="0">
                <a:solidFill>
                  <a:prstClr val="black"/>
                </a:solidFill>
                <a:latin typeface="思源黑体 CN Bold" panose="020B0800000000000000" pitchFamily="34" charset="-122"/>
                <a:ea typeface="思源黑体 CN Bold" panose="020B0800000000000000" pitchFamily="34" charset="-122"/>
                <a:sym typeface="Arial" panose="020B0604020202020204" pitchFamily="34" charset="0"/>
              </a:rPr>
              <a:t>数据维护</a:t>
            </a:r>
          </a:p>
        </p:txBody>
      </p:sp>
      <p:sp>
        <p:nvSpPr>
          <p:cNvPr id="68" name="文本框 67"/>
          <p:cNvSpPr txBox="1"/>
          <p:nvPr/>
        </p:nvSpPr>
        <p:spPr>
          <a:xfrm>
            <a:off x="885619" y="1010124"/>
            <a:ext cx="10420828" cy="830997"/>
          </a:xfrm>
          <a:prstGeom prst="rect">
            <a:avLst/>
          </a:prstGeom>
          <a:noFill/>
        </p:spPr>
        <p:txBody>
          <a:bodyPr wrap="square">
            <a:spAutoFit/>
          </a:bodyPr>
          <a:lstStyle/>
          <a:p>
            <a:pPr algn="ctr">
              <a:lnSpc>
                <a:spcPct val="150000"/>
              </a:lnSpc>
            </a:pPr>
            <a:r>
              <a:rPr lang="zh-CN" altLang="en-US" sz="3200" b="1" kern="100" dirty="0">
                <a:solidFill>
                  <a:srgbClr val="1890FF"/>
                </a:solidFill>
                <a:latin typeface="微软雅黑" panose="020B0503020204020204" pitchFamily="34" charset="-122"/>
                <a:ea typeface="微软雅黑" panose="020B0503020204020204" pitchFamily="34" charset="-122"/>
                <a:cs typeface="仿宋_GB2312" panose="02010609030101010101" pitchFamily="49" charset="-122"/>
              </a:rPr>
              <a:t>简单易懂、操作便捷、灵活编辑</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00" y="1887224"/>
            <a:ext cx="9456448" cy="4782394"/>
          </a:xfrm>
          <a:prstGeom prst="rect">
            <a:avLst/>
          </a:prstGeom>
          <a:ln>
            <a:noFill/>
          </a:ln>
          <a:effectLst>
            <a:outerShdw blurRad="292100" dist="139700" dir="2700000" algn="tl" rotWithShape="0">
              <a:srgbClr val="333333">
                <a:alpha val="65000"/>
              </a:srgbClr>
            </a:outerShdw>
          </a:effectLst>
        </p:spPr>
      </p:pic>
      <p:grpSp>
        <p:nvGrpSpPr>
          <p:cNvPr id="7" name="组合 6"/>
          <p:cNvGrpSpPr/>
          <p:nvPr/>
        </p:nvGrpSpPr>
        <p:grpSpPr>
          <a:xfrm>
            <a:off x="6759310" y="3720682"/>
            <a:ext cx="5216791" cy="2948936"/>
            <a:chOff x="5208939" y="2931798"/>
            <a:chExt cx="3912593" cy="2211702"/>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8939" y="2931798"/>
              <a:ext cx="3912593" cy="2211702"/>
            </a:xfrm>
            <a:prstGeom prst="rect">
              <a:avLst/>
            </a:prstGeom>
            <a:ln>
              <a:noFill/>
            </a:ln>
            <a:effectLst>
              <a:outerShdw blurRad="292100" dist="139700" dir="2700000" algn="tl" rotWithShape="0">
                <a:srgbClr val="333333">
                  <a:alpha val="65000"/>
                </a:srgbClr>
              </a:outerShdw>
            </a:effectLst>
          </p:spPr>
        </p:pic>
        <p:sp>
          <p:nvSpPr>
            <p:cNvPr id="6" name="矩形 5"/>
            <p:cNvSpPr/>
            <p:nvPr/>
          </p:nvSpPr>
          <p:spPr>
            <a:xfrm>
              <a:off x="6102204" y="3561882"/>
              <a:ext cx="450060" cy="900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2933"/>
            </a:p>
          </p:txBody>
        </p:sp>
      </p:grpSp>
    </p:spTree>
    <p:extLst>
      <p:ext uri="{BB962C8B-B14F-4D97-AF65-F5344CB8AC3E}">
        <p14:creationId xmlns:p14="http://schemas.microsoft.com/office/powerpoint/2010/main" val="1188474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59980F-525D-E916-17FC-731204631B99}"/>
              </a:ext>
            </a:extLst>
          </p:cNvPr>
          <p:cNvSpPr>
            <a:spLocks noGrp="1"/>
          </p:cNvSpPr>
          <p:nvPr>
            <p:ph type="title"/>
          </p:nvPr>
        </p:nvSpPr>
        <p:spPr/>
        <p:txBody>
          <a:bodyPr/>
          <a:lstStyle/>
          <a:p>
            <a:r>
              <a:rPr lang="zh-CN" altLang="en-US" dirty="0"/>
              <a:t>各区城运中心建设模式</a:t>
            </a:r>
          </a:p>
        </p:txBody>
      </p:sp>
      <p:pic>
        <p:nvPicPr>
          <p:cNvPr id="5" name="内容占位符 4">
            <a:extLst>
              <a:ext uri="{FF2B5EF4-FFF2-40B4-BE49-F238E27FC236}">
                <a16:creationId xmlns:a16="http://schemas.microsoft.com/office/drawing/2014/main" id="{032C532D-DA2D-BBA1-ACE6-5CFF74805DD3}"/>
              </a:ext>
            </a:extLst>
          </p:cNvPr>
          <p:cNvPicPr>
            <a:picLocks noGrp="1" noChangeAspect="1"/>
          </p:cNvPicPr>
          <p:nvPr>
            <p:ph idx="1"/>
          </p:nvPr>
        </p:nvPicPr>
        <p:blipFill>
          <a:blip r:embed="rId2"/>
          <a:stretch>
            <a:fillRect/>
          </a:stretch>
        </p:blipFill>
        <p:spPr>
          <a:xfrm>
            <a:off x="838200" y="2331277"/>
            <a:ext cx="10515600" cy="3340033"/>
          </a:xfrm>
        </p:spPr>
      </p:pic>
    </p:spTree>
    <p:extLst>
      <p:ext uri="{BB962C8B-B14F-4D97-AF65-F5344CB8AC3E}">
        <p14:creationId xmlns:p14="http://schemas.microsoft.com/office/powerpoint/2010/main" val="11814132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22F17-CB73-35DC-E7F8-2AEEC6A07C6C}"/>
              </a:ext>
            </a:extLst>
          </p:cNvPr>
          <p:cNvSpPr>
            <a:spLocks noGrp="1"/>
          </p:cNvSpPr>
          <p:nvPr>
            <p:ph type="title"/>
          </p:nvPr>
        </p:nvSpPr>
        <p:spPr/>
        <p:txBody>
          <a:bodyPr/>
          <a:lstStyle/>
          <a:p>
            <a:r>
              <a:rPr lang="zh-CN" altLang="en-US" dirty="0"/>
              <a:t>市区街镇城运指挥中心都是事业单位</a:t>
            </a:r>
          </a:p>
        </p:txBody>
      </p:sp>
      <p:sp>
        <p:nvSpPr>
          <p:cNvPr id="3" name="内容占位符 2">
            <a:extLst>
              <a:ext uri="{FF2B5EF4-FFF2-40B4-BE49-F238E27FC236}">
                <a16:creationId xmlns:a16="http://schemas.microsoft.com/office/drawing/2014/main" id="{8FB7E302-2D3A-7497-A81D-4294BA3A3DCE}"/>
              </a:ext>
            </a:extLst>
          </p:cNvPr>
          <p:cNvSpPr>
            <a:spLocks noGrp="1"/>
          </p:cNvSpPr>
          <p:nvPr>
            <p:ph idx="1"/>
          </p:nvPr>
        </p:nvSpPr>
        <p:spPr/>
        <p:txBody>
          <a:bodyPr/>
          <a:lstStyle/>
          <a:p>
            <a:endParaRPr lang="en-US" altLang="zh-CN" dirty="0"/>
          </a:p>
          <a:p>
            <a:endParaRPr lang="en-US" altLang="zh-CN" dirty="0"/>
          </a:p>
          <a:p>
            <a:r>
              <a:rPr lang="zh-CN" altLang="en-US" dirty="0"/>
              <a:t>指挥行政机构，名不正言不顺</a:t>
            </a:r>
          </a:p>
        </p:txBody>
      </p:sp>
    </p:spTree>
    <p:extLst>
      <p:ext uri="{BB962C8B-B14F-4D97-AF65-F5344CB8AC3E}">
        <p14:creationId xmlns:p14="http://schemas.microsoft.com/office/powerpoint/2010/main" val="22324844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2B2B6C-B1E5-2DF5-ED55-7EEB4DA3D9F2}"/>
              </a:ext>
            </a:extLst>
          </p:cNvPr>
          <p:cNvSpPr>
            <a:spLocks noGrp="1"/>
          </p:cNvSpPr>
          <p:nvPr>
            <p:ph type="title"/>
          </p:nvPr>
        </p:nvSpPr>
        <p:spPr/>
        <p:txBody>
          <a:bodyPr/>
          <a:lstStyle/>
          <a:p>
            <a:r>
              <a:rPr lang="zh-CN" altLang="en-US" dirty="0"/>
              <a:t>区和街镇城运中心</a:t>
            </a:r>
          </a:p>
        </p:txBody>
      </p:sp>
      <p:sp>
        <p:nvSpPr>
          <p:cNvPr id="3" name="内容占位符 2">
            <a:extLst>
              <a:ext uri="{FF2B5EF4-FFF2-40B4-BE49-F238E27FC236}">
                <a16:creationId xmlns:a16="http://schemas.microsoft.com/office/drawing/2014/main" id="{71A59659-DD2D-6180-0BCC-4C6BA887600F}"/>
              </a:ext>
            </a:extLst>
          </p:cNvPr>
          <p:cNvSpPr>
            <a:spLocks noGrp="1"/>
          </p:cNvSpPr>
          <p:nvPr>
            <p:ph idx="1"/>
          </p:nvPr>
        </p:nvSpPr>
        <p:spPr/>
        <p:txBody>
          <a:bodyPr/>
          <a:lstStyle/>
          <a:p>
            <a:r>
              <a:rPr lang="zh-CN" altLang="en-US" dirty="0"/>
              <a:t>对接多家上级部门</a:t>
            </a:r>
            <a:endParaRPr lang="en-US" altLang="zh-CN" dirty="0"/>
          </a:p>
          <a:p>
            <a:r>
              <a:rPr lang="zh-CN" altLang="en-US" dirty="0"/>
              <a:t>区城运中心需对应市城运中心、市住建委、市信访办等多个上级部门。</a:t>
            </a:r>
            <a:endParaRPr lang="en-US" altLang="zh-CN" dirty="0"/>
          </a:p>
          <a:p>
            <a:endParaRPr lang="zh-CN" altLang="en-US" dirty="0"/>
          </a:p>
        </p:txBody>
      </p:sp>
      <p:pic>
        <p:nvPicPr>
          <p:cNvPr id="5" name="图片 4">
            <a:extLst>
              <a:ext uri="{FF2B5EF4-FFF2-40B4-BE49-F238E27FC236}">
                <a16:creationId xmlns:a16="http://schemas.microsoft.com/office/drawing/2014/main" id="{7AB65D45-22B0-4356-6FF5-F1F3EE8BC7C8}"/>
              </a:ext>
            </a:extLst>
          </p:cNvPr>
          <p:cNvPicPr>
            <a:picLocks noChangeAspect="1"/>
          </p:cNvPicPr>
          <p:nvPr/>
        </p:nvPicPr>
        <p:blipFill>
          <a:blip r:embed="rId2"/>
          <a:stretch>
            <a:fillRect/>
          </a:stretch>
        </p:blipFill>
        <p:spPr>
          <a:xfrm>
            <a:off x="2852225" y="2964033"/>
            <a:ext cx="8077200" cy="3448050"/>
          </a:xfrm>
          <a:prstGeom prst="rect">
            <a:avLst/>
          </a:prstGeom>
        </p:spPr>
      </p:pic>
    </p:spTree>
    <p:extLst>
      <p:ext uri="{BB962C8B-B14F-4D97-AF65-F5344CB8AC3E}">
        <p14:creationId xmlns:p14="http://schemas.microsoft.com/office/powerpoint/2010/main" val="578581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pPr>
              <a:lnSpc>
                <a:spcPct val="150000"/>
              </a:lnSpc>
            </a:pPr>
            <a:r>
              <a:rPr lang="zh-CN" altLang="en-US" dirty="0">
                <a:solidFill>
                  <a:srgbClr val="333333"/>
                </a:solidFill>
                <a:latin typeface="瀹嬩綋"/>
              </a:rPr>
              <a:t>先后获“世界智慧城市大奖”“</a:t>
            </a:r>
            <a:r>
              <a:rPr lang="en-US" altLang="zh-CN" dirty="0">
                <a:solidFill>
                  <a:srgbClr val="333333"/>
                </a:solidFill>
                <a:latin typeface="瀹嬩綋"/>
              </a:rPr>
              <a:t>2020</a:t>
            </a:r>
            <a:r>
              <a:rPr lang="zh-CN" altLang="en-US" dirty="0">
                <a:solidFill>
                  <a:srgbClr val="333333"/>
                </a:solidFill>
                <a:latin typeface="瀹嬩綋"/>
              </a:rPr>
              <a:t>亚太领军智慧城市奖”“智慧政府建设优秀案例奖”“新基建实干家”等奖项</a:t>
            </a:r>
            <a:endParaRPr lang="zh-CN" altLang="en-US" dirty="0"/>
          </a:p>
          <a:p>
            <a:endParaRPr lang="zh-CN" altLang="en-US" dirty="0"/>
          </a:p>
        </p:txBody>
      </p:sp>
    </p:spTree>
    <p:extLst>
      <p:ext uri="{BB962C8B-B14F-4D97-AF65-F5344CB8AC3E}">
        <p14:creationId xmlns:p14="http://schemas.microsoft.com/office/powerpoint/2010/main" val="10717731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2B905B-4BBE-8993-6D64-540ED6985328}"/>
              </a:ext>
            </a:extLst>
          </p:cNvPr>
          <p:cNvSpPr>
            <a:spLocks noGrp="1"/>
          </p:cNvSpPr>
          <p:nvPr>
            <p:ph type="title"/>
          </p:nvPr>
        </p:nvSpPr>
        <p:spPr/>
        <p:txBody>
          <a:bodyPr/>
          <a:lstStyle/>
          <a:p>
            <a:r>
              <a:rPr lang="zh-CN" altLang="en-US" dirty="0"/>
              <a:t>线上线下协同有难度</a:t>
            </a:r>
          </a:p>
        </p:txBody>
      </p:sp>
      <p:sp>
        <p:nvSpPr>
          <p:cNvPr id="3" name="内容占位符 2">
            <a:extLst>
              <a:ext uri="{FF2B5EF4-FFF2-40B4-BE49-F238E27FC236}">
                <a16:creationId xmlns:a16="http://schemas.microsoft.com/office/drawing/2014/main" id="{91898452-2D95-8332-6D15-90CE6DD0356E}"/>
              </a:ext>
            </a:extLst>
          </p:cNvPr>
          <p:cNvSpPr>
            <a:spLocks noGrp="1"/>
          </p:cNvSpPr>
          <p:nvPr>
            <p:ph idx="1"/>
          </p:nvPr>
        </p:nvSpPr>
        <p:spPr/>
        <p:txBody>
          <a:bodyPr/>
          <a:lstStyle/>
          <a:p>
            <a:pPr>
              <a:lnSpc>
                <a:spcPct val="150000"/>
              </a:lnSpc>
            </a:pPr>
            <a:r>
              <a:rPr lang="zh-CN" altLang="en-US" dirty="0"/>
              <a:t>大量应用场景仍只停留在“观”，与线下的处置流程并没有很好的结合，并未有效的形成管理闭环，常常出现线上有预警，线下无人处置的尴尬情况。</a:t>
            </a:r>
            <a:endParaRPr lang="en-US" altLang="zh-CN" dirty="0"/>
          </a:p>
          <a:p>
            <a:pPr>
              <a:lnSpc>
                <a:spcPct val="150000"/>
              </a:lnSpc>
            </a:pPr>
            <a:r>
              <a:rPr lang="zh-CN" altLang="en-US" dirty="0"/>
              <a:t>据统计，</a:t>
            </a:r>
            <a:r>
              <a:rPr lang="en-US" altLang="zh-CN" dirty="0"/>
              <a:t>2021 </a:t>
            </a:r>
            <a:r>
              <a:rPr lang="zh-CN" altLang="en-US" dirty="0"/>
              <a:t>年 </a:t>
            </a:r>
            <a:r>
              <a:rPr lang="en-US" altLang="zh-CN" dirty="0"/>
              <a:t>1 </a:t>
            </a:r>
            <a:r>
              <a:rPr lang="zh-CN" altLang="en-US" dirty="0"/>
              <a:t>月至 </a:t>
            </a:r>
            <a:r>
              <a:rPr lang="en-US" altLang="zh-CN" dirty="0"/>
              <a:t>5 </a:t>
            </a:r>
            <a:r>
              <a:rPr lang="zh-CN" altLang="en-US" dirty="0"/>
              <a:t>月，某区智慧电梯系统共监测发现</a:t>
            </a:r>
            <a:r>
              <a:rPr lang="zh-CN" altLang="en-US"/>
              <a:t>到电动自行车</a:t>
            </a:r>
            <a:r>
              <a:rPr lang="zh-CN" altLang="en-US" dirty="0"/>
              <a:t>进轿厢报警 </a:t>
            </a:r>
            <a:r>
              <a:rPr lang="en-US" altLang="zh-CN" dirty="0"/>
              <a:t>1137042 </a:t>
            </a:r>
            <a:r>
              <a:rPr lang="zh-CN" altLang="en-US" dirty="0"/>
              <a:t>起，智慧物业系统反馈成功劝阻仅为 </a:t>
            </a:r>
            <a:r>
              <a:rPr lang="en-US" altLang="zh-CN" dirty="0"/>
              <a:t>6376 </a:t>
            </a:r>
            <a:r>
              <a:rPr lang="zh-CN" altLang="en-US" dirty="0"/>
              <a:t>起，线下闭环处置反馈率仅为 </a:t>
            </a:r>
            <a:r>
              <a:rPr lang="en-US" altLang="zh-CN" dirty="0"/>
              <a:t>0.6%</a:t>
            </a:r>
            <a:r>
              <a:rPr lang="zh-CN" altLang="en-US" dirty="0"/>
              <a:t>。</a:t>
            </a:r>
          </a:p>
        </p:txBody>
      </p:sp>
    </p:spTree>
    <p:extLst>
      <p:ext uri="{BB962C8B-B14F-4D97-AF65-F5344CB8AC3E}">
        <p14:creationId xmlns:p14="http://schemas.microsoft.com/office/powerpoint/2010/main" val="1073695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758E33-EC3F-211A-EE4C-9AA2B8735A6E}"/>
              </a:ext>
            </a:extLst>
          </p:cNvPr>
          <p:cNvSpPr>
            <a:spLocks noGrp="1"/>
          </p:cNvSpPr>
          <p:nvPr>
            <p:ph type="title"/>
          </p:nvPr>
        </p:nvSpPr>
        <p:spPr/>
        <p:txBody>
          <a:bodyPr/>
          <a:lstStyle/>
          <a:p>
            <a:r>
              <a:rPr lang="zh-CN" altLang="en-US" dirty="0"/>
              <a:t>打造“三大基座作”为三级城运平台技术底座</a:t>
            </a:r>
          </a:p>
        </p:txBody>
      </p:sp>
      <p:sp>
        <p:nvSpPr>
          <p:cNvPr id="3" name="内容占位符 2">
            <a:extLst>
              <a:ext uri="{FF2B5EF4-FFF2-40B4-BE49-F238E27FC236}">
                <a16:creationId xmlns:a16="http://schemas.microsoft.com/office/drawing/2014/main" id="{B211CEB1-726E-D532-1C88-27F4CCDC5246}"/>
              </a:ext>
            </a:extLst>
          </p:cNvPr>
          <p:cNvSpPr>
            <a:spLocks noGrp="1"/>
          </p:cNvSpPr>
          <p:nvPr>
            <p:ph idx="1"/>
          </p:nvPr>
        </p:nvSpPr>
        <p:spPr/>
        <p:txBody>
          <a:bodyPr/>
          <a:lstStyle/>
          <a:p>
            <a:pPr>
              <a:lnSpc>
                <a:spcPct val="150000"/>
              </a:lnSpc>
            </a:pPr>
            <a:r>
              <a:rPr lang="zh-CN" altLang="en-US" dirty="0"/>
              <a:t>所谓的“三大基座”即“新基建大基座”、“数据大基座”和“系统大基座”，其中“新基建大基座”侧重于资源支持，“数据大基座”侧重于数据赋能，“系统大基座”侧重于能力共享</a:t>
            </a:r>
          </a:p>
        </p:txBody>
      </p:sp>
    </p:spTree>
    <p:extLst>
      <p:ext uri="{BB962C8B-B14F-4D97-AF65-F5344CB8AC3E}">
        <p14:creationId xmlns:p14="http://schemas.microsoft.com/office/powerpoint/2010/main" val="2428171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E2037A-5361-FFB8-7BEC-1C985EED1B13}"/>
              </a:ext>
            </a:extLst>
          </p:cNvPr>
          <p:cNvSpPr>
            <a:spLocks noGrp="1"/>
          </p:cNvSpPr>
          <p:nvPr>
            <p:ph type="title"/>
          </p:nvPr>
        </p:nvSpPr>
        <p:spPr/>
        <p:txBody>
          <a:bodyPr/>
          <a:lstStyle/>
          <a:p>
            <a:r>
              <a:rPr lang="zh-CN" altLang="en-US" dirty="0"/>
              <a:t>新基建大基座</a:t>
            </a:r>
          </a:p>
        </p:txBody>
      </p:sp>
      <p:sp>
        <p:nvSpPr>
          <p:cNvPr id="3" name="内容占位符 2">
            <a:extLst>
              <a:ext uri="{FF2B5EF4-FFF2-40B4-BE49-F238E27FC236}">
                <a16:creationId xmlns:a16="http://schemas.microsoft.com/office/drawing/2014/main" id="{2F4C0FA2-0622-AF3A-EA5C-142BA367576B}"/>
              </a:ext>
            </a:extLst>
          </p:cNvPr>
          <p:cNvSpPr>
            <a:spLocks noGrp="1"/>
          </p:cNvSpPr>
          <p:nvPr>
            <p:ph idx="1"/>
          </p:nvPr>
        </p:nvSpPr>
        <p:spPr/>
        <p:txBody>
          <a:bodyPr/>
          <a:lstStyle/>
          <a:p>
            <a:pPr>
              <a:lnSpc>
                <a:spcPct val="150000"/>
              </a:lnSpc>
            </a:pPr>
            <a:r>
              <a:rPr lang="zh-CN" altLang="en-US" dirty="0"/>
              <a:t>以全市“互联互通一张网”为目标，打造网络可持续提升的综合应用承载能力，已完成市级政务外网升级改造，强化了组网架构、带宽、安全防护等能力，完成对</a:t>
            </a:r>
            <a:r>
              <a:rPr lang="en-US" altLang="zh-CN" dirty="0"/>
              <a:t>14</a:t>
            </a:r>
            <a:r>
              <a:rPr lang="zh-CN" altLang="en-US" dirty="0"/>
              <a:t>张市级专网的撤网并入和联通整合，解决专网纵横带来的网络烟囱多、业务协同难、基层负担重等问题，为三级城运平台系统“全链接”打下了网络基础。</a:t>
            </a:r>
          </a:p>
        </p:txBody>
      </p:sp>
    </p:spTree>
    <p:extLst>
      <p:ext uri="{BB962C8B-B14F-4D97-AF65-F5344CB8AC3E}">
        <p14:creationId xmlns:p14="http://schemas.microsoft.com/office/powerpoint/2010/main" val="132763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038798-1821-F005-E653-2A3BE5E457C8}"/>
              </a:ext>
            </a:extLst>
          </p:cNvPr>
          <p:cNvSpPr>
            <a:spLocks noGrp="1"/>
          </p:cNvSpPr>
          <p:nvPr>
            <p:ph type="title"/>
          </p:nvPr>
        </p:nvSpPr>
        <p:spPr/>
        <p:txBody>
          <a:bodyPr/>
          <a:lstStyle/>
          <a:p>
            <a:r>
              <a:rPr lang="zh-CN" altLang="en-US" dirty="0"/>
              <a:t>数据大基座</a:t>
            </a:r>
          </a:p>
        </p:txBody>
      </p:sp>
      <p:sp>
        <p:nvSpPr>
          <p:cNvPr id="3" name="内容占位符 2">
            <a:extLst>
              <a:ext uri="{FF2B5EF4-FFF2-40B4-BE49-F238E27FC236}">
                <a16:creationId xmlns:a16="http://schemas.microsoft.com/office/drawing/2014/main" id="{ECDD1086-A03B-8BB6-B888-80F522307D3B}"/>
              </a:ext>
            </a:extLst>
          </p:cNvPr>
          <p:cNvSpPr>
            <a:spLocks noGrp="1"/>
          </p:cNvSpPr>
          <p:nvPr>
            <p:ph idx="1"/>
          </p:nvPr>
        </p:nvSpPr>
        <p:spPr/>
        <p:txBody>
          <a:bodyPr/>
          <a:lstStyle/>
          <a:p>
            <a:pPr>
              <a:lnSpc>
                <a:spcPct val="150000"/>
              </a:lnSpc>
            </a:pPr>
            <a:r>
              <a:rPr lang="zh-CN" altLang="en-US" dirty="0"/>
              <a:t>按照统一标准开展数据治理，推动形成地理空间、电子证照、自然人、法人和公共安全、公共卫生、市场监管等综合数据库、主题数据库，并根据业务场景形成了城市部件、土地房屋、小微企业等一批专题数据库及临时数据库。聚焦数据资源开发利用，合力推进全市统一的大数据资源平台建设。</a:t>
            </a:r>
          </a:p>
        </p:txBody>
      </p:sp>
    </p:spTree>
    <p:extLst>
      <p:ext uri="{BB962C8B-B14F-4D97-AF65-F5344CB8AC3E}">
        <p14:creationId xmlns:p14="http://schemas.microsoft.com/office/powerpoint/2010/main" val="3836501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54A51F-85D6-7E7A-51A2-5882E8CAE94A}"/>
              </a:ext>
            </a:extLst>
          </p:cNvPr>
          <p:cNvSpPr>
            <a:spLocks noGrp="1"/>
          </p:cNvSpPr>
          <p:nvPr>
            <p:ph type="title"/>
          </p:nvPr>
        </p:nvSpPr>
        <p:spPr/>
        <p:txBody>
          <a:bodyPr/>
          <a:lstStyle/>
          <a:p>
            <a:r>
              <a:rPr lang="zh-CN" altLang="en-US" dirty="0"/>
              <a:t>系统大基座</a:t>
            </a:r>
          </a:p>
        </p:txBody>
      </p:sp>
      <p:sp>
        <p:nvSpPr>
          <p:cNvPr id="3" name="内容占位符 2">
            <a:extLst>
              <a:ext uri="{FF2B5EF4-FFF2-40B4-BE49-F238E27FC236}">
                <a16:creationId xmlns:a16="http://schemas.microsoft.com/office/drawing/2014/main" id="{7727F18B-6C36-D069-98B6-F4B5914BF1D2}"/>
              </a:ext>
            </a:extLst>
          </p:cNvPr>
          <p:cNvSpPr>
            <a:spLocks noGrp="1"/>
          </p:cNvSpPr>
          <p:nvPr>
            <p:ph idx="1"/>
          </p:nvPr>
        </p:nvSpPr>
        <p:spPr/>
        <p:txBody>
          <a:bodyPr/>
          <a:lstStyle/>
          <a:p>
            <a:pPr>
              <a:lnSpc>
                <a:spcPct val="150000"/>
              </a:lnSpc>
            </a:pPr>
            <a:r>
              <a:rPr lang="zh-CN" altLang="en-US" dirty="0"/>
              <a:t>“系统大基座”是将政府部门具有共性需求的功能汇聚整合，形成基座型系统，支撑城运主系统及部门专业应用。创新建设了“系统间联接枢纽”，即为城运专业系统的耦合对接提供支撑，又为本部门和其他部门提供服务，进一步促进了跨部门信息系统的数据交换和能力共享，初步实现相关部门“一家能力大家用”，也解决了跨部门联勤联动的协同难题，推动“高效处置一件事”的实现。</a:t>
            </a:r>
          </a:p>
        </p:txBody>
      </p:sp>
    </p:spTree>
    <p:extLst>
      <p:ext uri="{BB962C8B-B14F-4D97-AF65-F5344CB8AC3E}">
        <p14:creationId xmlns:p14="http://schemas.microsoft.com/office/powerpoint/2010/main" val="1975667278"/>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TotalTime>
  <Words>3564</Words>
  <Application>Microsoft Office PowerPoint</Application>
  <PresentationFormat>宽屏</PresentationFormat>
  <Paragraphs>485</Paragraphs>
  <Slides>50</Slides>
  <Notes>20</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50</vt:i4>
      </vt:variant>
    </vt:vector>
  </HeadingPairs>
  <TitlesOfParts>
    <vt:vector size="72" baseType="lpstr">
      <vt:lpstr>-apple-system</vt:lpstr>
      <vt:lpstr>Helvetica Neue</vt:lpstr>
      <vt:lpstr>PingFang SC Light</vt:lpstr>
      <vt:lpstr>PingFang SC Medium</vt:lpstr>
      <vt:lpstr>PingFang SC Semibold</vt:lpstr>
      <vt:lpstr>仿宋_GB2312</vt:lpstr>
      <vt:lpstr>苹方 粗体</vt:lpstr>
      <vt:lpstr>苹方字体</vt:lpstr>
      <vt:lpstr>思源黑体 CN Bold</vt:lpstr>
      <vt:lpstr>思源黑体 CN Heavy</vt:lpstr>
      <vt:lpstr>宋体</vt:lpstr>
      <vt:lpstr>瀹嬩綋</vt:lpstr>
      <vt:lpstr>Arial</vt:lpstr>
      <vt:lpstr>Calibri</vt:lpstr>
      <vt:lpstr>Malgun Gothic Semilight</vt:lpstr>
      <vt:lpstr>Times New Roman</vt:lpstr>
      <vt:lpstr>等线</vt:lpstr>
      <vt:lpstr>等线 Light</vt:lpstr>
      <vt:lpstr>黑体</vt:lpstr>
      <vt:lpstr>微软雅黑</vt:lpstr>
      <vt:lpstr>微软雅黑</vt:lpstr>
      <vt:lpstr>Office 主题​​</vt:lpstr>
      <vt:lpstr>上海市“一网统管”建设</vt:lpstr>
      <vt:lpstr>一网统管发展历程</vt:lpstr>
      <vt:lpstr>发展历程</vt:lpstr>
      <vt:lpstr> </vt:lpstr>
      <vt:lpstr>PowerPoint 演示文稿</vt:lpstr>
      <vt:lpstr>打造“三大基座作”为三级城运平台技术底座</vt:lpstr>
      <vt:lpstr>新基建大基座</vt:lpstr>
      <vt:lpstr>数据大基座</vt:lpstr>
      <vt:lpstr>系统大基座</vt:lpstr>
      <vt:lpstr>PowerPoint 演示文稿</vt:lpstr>
      <vt:lpstr>PowerPoint 演示文稿</vt:lpstr>
      <vt:lpstr>PowerPoint 演示文稿</vt:lpstr>
      <vt:lpstr>一网统管含义</vt:lpstr>
      <vt:lpstr>“统”</vt:lpstr>
      <vt:lpstr>“管”</vt:lpstr>
      <vt:lpstr>案例一：“易的Pass”交通管理系统</vt:lpstr>
      <vt:lpstr>案例二：“城市之眼”视频共享系统</vt:lpstr>
      <vt:lpstr>PowerPoint 演示文稿</vt:lpstr>
      <vt:lpstr>PowerPoint 演示文稿</vt:lpstr>
      <vt:lpstr>PowerPoint 演示文稿</vt:lpstr>
      <vt:lpstr>PowerPoint 演示文稿</vt:lpstr>
      <vt:lpstr>PowerPoint 演示文稿</vt:lpstr>
      <vt:lpstr>效果：部门联动协同管理能力倍增</vt:lpstr>
      <vt:lpstr>二是共同履职、协同联动能力大幅提升</vt:lpstr>
      <vt:lpstr>新型的跨部门协同示意图</vt:lpstr>
      <vt:lpstr>三是推动基层勤务模式再造</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各区城运中心建设模式</vt:lpstr>
      <vt:lpstr>市区街镇城运指挥中心都是事业单位</vt:lpstr>
      <vt:lpstr>区和街镇城运中心</vt:lpstr>
      <vt:lpstr>线上线下协同有难度</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上海市“一网统管”建设</dc:title>
  <dc:creator>曾 纪茂</dc:creator>
  <cp:lastModifiedBy>Windows User</cp:lastModifiedBy>
  <cp:revision>12</cp:revision>
  <dcterms:created xsi:type="dcterms:W3CDTF">2023-11-13T15:45:11Z</dcterms:created>
  <dcterms:modified xsi:type="dcterms:W3CDTF">2023-11-15T00:45:40Z</dcterms:modified>
</cp:coreProperties>
</file>