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5" r:id="rId2"/>
    <p:sldId id="258" r:id="rId3"/>
    <p:sldId id="276" r:id="rId4"/>
    <p:sldId id="265" r:id="rId5"/>
    <p:sldId id="282" r:id="rId6"/>
    <p:sldId id="283" r:id="rId7"/>
    <p:sldId id="267" r:id="rId8"/>
    <p:sldId id="277" r:id="rId9"/>
    <p:sldId id="274" r:id="rId10"/>
    <p:sldId id="281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FDE175"/>
    <a:srgbClr val="FBDF73"/>
    <a:srgbClr val="FEE586"/>
    <a:srgbClr val="FCE07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86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8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B169C-20A9-4179-8A6D-2118E030A292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4A519-604E-4FEA-9795-98FFCD5751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10763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875E2-5609-4C3D-91B2-06BB583EB19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2D151-B05F-465A-BB05-E434B31EE3D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32659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61C1F50-A3A2-4BE7-8A16-BE57B9168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12EE7972-8543-40CF-AA55-17AE32291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98D1B42C-A446-4F31-8BF0-4BCB7837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87BD9B8-9D82-483D-8C0A-74AAD6476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74C6979-735F-4A1E-B798-A24B2BE8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90593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3500231-2A84-4C2D-8D9C-8A13FF5A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BB5CE6D0-E372-4963-92F4-99D50657E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3B01933-D35B-48DA-89AE-242DDCFFC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856109B-91CA-4EE6-80DD-32870D2A9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A0C647D9-0C57-4787-A75F-074B8C93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65187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2BC55ED8-DEC6-4BB6-9322-29D1C9F6DC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314CB850-E3D5-4C6D-97EE-D17E85A99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DCAF91C-104B-4D79-8087-5A03D06DB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54CF9F42-63C2-44B7-B71E-2E53C88C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E9834EB7-7194-4C1F-A511-B9256A067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4522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3914663-E0B0-42E1-A798-199C5FB0A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D43E16A2-10E5-423F-B055-954C812B9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64BF0613-6B31-4512-A56C-15B87E12E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28092A6-AEC8-4339-97D4-98ECEE586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24BB2E9-9FA0-4B5B-BE5D-1083AF9C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39031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07147CA-6926-4980-972D-F1A0CC10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E94E0BB8-52D6-4AC4-A4F7-29D22DB7A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DA6F7FFA-431D-4768-9F29-C9B349FA9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CEDF661-B4AF-4B1F-B3F3-ACD883F1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0B74C324-308A-464B-A187-7D3FD992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82228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F3D09C6-6370-47CD-8563-8E4213478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C0E98523-1027-42B9-B0AD-8BC5351872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0D6C5CDF-EF06-4A15-A35E-75AC9E0F38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5321C165-51D8-4DB8-BAF1-42276D849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2CB58F9-22C4-48B2-922E-49C7BB2F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9E1412DB-9C51-408F-B377-775C47ED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13215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91D97B1-00EB-424B-A01E-78FD2757E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888497DD-B535-4CED-A8F8-382AA76FA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4906FA3D-9755-4A4C-8354-680F563E3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D47EFC9B-468E-4D5C-BAD5-F48FB99724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8E1FCC60-BF31-4A49-A311-0BE12C8914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B8BD1061-6521-4519-A1DF-FA15F278F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E7F679E7-6575-4D60-B243-508CD355E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2C157627-C892-44DD-815F-D2BE95ABF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35656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6C6F783-6F83-454B-BDC1-DCD1D4E55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04FBAF53-826F-4329-BB11-3CD307168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03026B42-CA5D-4B2B-A56B-BC01AF64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DE6D3F5F-3B75-43A1-8647-657F5C122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0792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213FC3D2-7D2F-479D-99AD-C49258D2A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C247182D-39F7-4BF5-A6D6-8EE341DE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7E94C33C-E379-48D7-923C-E0DD9F631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80254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B5D29A48-253C-4B2C-9006-F8C59B83E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48D799C8-0EF1-40F1-BAE7-BB94833E2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6F1E84F4-B7D4-432E-84CD-3EE734773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576382BD-F4A1-4BB4-A772-862407698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EABCB41-6DEF-4A62-9B23-94ECA9E7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C35A6F41-2733-4ECA-9D2A-208E899BE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70534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C6571D0-4A87-4B69-821B-0DF54B69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B5AFFAC4-94A2-40ED-B51B-0443D6282A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3DBCCEC4-94CE-4330-9456-26E405949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7CD77D38-B2BC-4E34-957B-FE379BADC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0535C9CD-AB0F-4A9A-96BC-AFED54202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9E712115-E18A-4ABD-90CB-C3CA1ED06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5661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8E29E970-DD5B-4F7E-9591-3DA06CAE9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961834EF-DE01-4ACA-9300-51C80C4F8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7EFB265A-6113-432E-9A18-BDD2448329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E9A84-8646-47C2-90FD-F7F9DF8803E4}" type="datetimeFigureOut">
              <a:rPr lang="zh-CN" altLang="en-US" smtClean="0"/>
              <a:pPr/>
              <a:t>2022/3/14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496954C9-4099-4B16-8440-6222A6851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6A1BCFF-2A70-4F28-B37E-7B3CA7997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AC41A-E209-42F7-94B0-7E32114A672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99694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xmlns="" id="{B9C09686-94CD-43FA-8B49-385AE0288CBE}"/>
              </a:ext>
            </a:extLst>
          </p:cNvPr>
          <p:cNvSpPr/>
          <p:nvPr/>
        </p:nvSpPr>
        <p:spPr>
          <a:xfrm>
            <a:off x="5245118" y="847955"/>
            <a:ext cx="6110742" cy="5162090"/>
          </a:xfrm>
          <a:prstGeom prst="rect">
            <a:avLst/>
          </a:prstGeom>
          <a:noFill/>
          <a:ln w="57150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595959"/>
              </a:solidFill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35E11F06-7EAF-44F2-B02C-06C56C98A5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262449"/>
            <a:ext cx="6499654" cy="4333102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08CBEC5E-86BD-4C5C-A983-C8196F0B3E38}"/>
              </a:ext>
            </a:extLst>
          </p:cNvPr>
          <p:cNvSpPr txBox="1"/>
          <p:nvPr/>
        </p:nvSpPr>
        <p:spPr>
          <a:xfrm>
            <a:off x="6478433" y="2641302"/>
            <a:ext cx="48774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翻译与宗教（上</a:t>
            </a:r>
            <a:r>
              <a:rPr lang="zh-CN" altLang="en-US" sz="4000" dirty="0" smtClean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）</a:t>
            </a:r>
            <a:endParaRPr lang="zh-CN" altLang="en-US" sz="40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xmlns="" id="{5907266C-71C1-4B33-A409-01F34247BFAA}"/>
              </a:ext>
            </a:extLst>
          </p:cNvPr>
          <p:cNvCxnSpPr>
            <a:cxnSpLocks/>
          </p:cNvCxnSpPr>
          <p:nvPr/>
        </p:nvCxnSpPr>
        <p:spPr>
          <a:xfrm>
            <a:off x="6499655" y="4171988"/>
            <a:ext cx="3505736" cy="0"/>
          </a:xfrm>
          <a:prstGeom prst="line">
            <a:avLst/>
          </a:prstGeom>
          <a:ln w="57150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10299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xmlns="" id="{B9C09686-94CD-43FA-8B49-385AE0288CBE}"/>
              </a:ext>
            </a:extLst>
          </p:cNvPr>
          <p:cNvSpPr/>
          <p:nvPr/>
        </p:nvSpPr>
        <p:spPr>
          <a:xfrm>
            <a:off x="5245118" y="847955"/>
            <a:ext cx="6110742" cy="5162090"/>
          </a:xfrm>
          <a:prstGeom prst="rect">
            <a:avLst/>
          </a:prstGeom>
          <a:noFill/>
          <a:ln w="57150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595959"/>
              </a:solidFill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35E11F06-7EAF-44F2-B02C-06C56C98A5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262449"/>
            <a:ext cx="6499654" cy="4333102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xmlns="" id="{08CBEC5E-86BD-4C5C-A983-C8196F0B3E38}"/>
              </a:ext>
            </a:extLst>
          </p:cNvPr>
          <p:cNvSpPr txBox="1"/>
          <p:nvPr/>
        </p:nvSpPr>
        <p:spPr>
          <a:xfrm>
            <a:off x="6867344" y="1476935"/>
            <a:ext cx="44885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Thank  You</a:t>
            </a:r>
            <a:endParaRPr lang="zh-CN" altLang="en-US" sz="60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xmlns="" id="{5907266C-71C1-4B33-A409-01F34247BFAA}"/>
              </a:ext>
            </a:extLst>
          </p:cNvPr>
          <p:cNvCxnSpPr/>
          <p:nvPr/>
        </p:nvCxnSpPr>
        <p:spPr>
          <a:xfrm>
            <a:off x="6966201" y="2780511"/>
            <a:ext cx="1396314" cy="0"/>
          </a:xfrm>
          <a:prstGeom prst="line">
            <a:avLst/>
          </a:prstGeom>
          <a:ln w="57150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40082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图片 28">
            <a:extLst>
              <a:ext uri="{FF2B5EF4-FFF2-40B4-BE49-F238E27FC236}">
                <a16:creationId xmlns:a16="http://schemas.microsoft.com/office/drawing/2014/main" xmlns="" id="{3C9CAB83-34DF-4794-8C1C-E7D13CBFE2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019" r="2210" b="15930"/>
          <a:stretch/>
        </p:blipFill>
        <p:spPr>
          <a:xfrm>
            <a:off x="6863375" y="2287184"/>
            <a:ext cx="4922748" cy="3231528"/>
          </a:xfrm>
          <a:prstGeom prst="rect">
            <a:avLst/>
          </a:prstGeom>
        </p:spPr>
      </p:pic>
      <p:sp>
        <p:nvSpPr>
          <p:cNvPr id="51" name="文本框 50">
            <a:extLst>
              <a:ext uri="{FF2B5EF4-FFF2-40B4-BE49-F238E27FC236}">
                <a16:creationId xmlns:a16="http://schemas.microsoft.com/office/drawing/2014/main" xmlns="" id="{556DD3B6-F33C-41EE-9BC1-91B719F9D4EB}"/>
              </a:ext>
            </a:extLst>
          </p:cNvPr>
          <p:cNvSpPr txBox="1"/>
          <p:nvPr/>
        </p:nvSpPr>
        <p:spPr>
          <a:xfrm>
            <a:off x="5202805" y="489922"/>
            <a:ext cx="27293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+mn-ea"/>
                <a:sym typeface="华文细黑" panose="02010600040101010101" pitchFamily="2" charset="-122"/>
              </a:rPr>
              <a:t>目 录</a:t>
            </a:r>
            <a:r>
              <a:rPr lang="en-US" altLang="zh-CN" sz="30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+mn-ea"/>
                <a:sym typeface="华文细黑" panose="02010600040101010101" pitchFamily="2" charset="-122"/>
              </a:rPr>
              <a:t>  </a:t>
            </a:r>
            <a:r>
              <a:rPr lang="en-US" altLang="zh-CN" sz="2000" b="1" spc="3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Contents</a:t>
            </a:r>
            <a:endParaRPr lang="zh-CN" altLang="en-US" sz="2000" b="1" spc="3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xmlns="" id="{C5233EE0-C984-441F-8EE7-AD8D1B7E17E5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7932149" y="766921"/>
            <a:ext cx="3602183" cy="0"/>
          </a:xfrm>
          <a:prstGeom prst="line">
            <a:avLst/>
          </a:prstGeom>
          <a:ln w="19050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组合 31">
            <a:extLst>
              <a:ext uri="{FF2B5EF4-FFF2-40B4-BE49-F238E27FC236}">
                <a16:creationId xmlns:a16="http://schemas.microsoft.com/office/drawing/2014/main" xmlns="" id="{55564185-C891-4397-84C2-90BBF6580BB3}"/>
              </a:ext>
            </a:extLst>
          </p:cNvPr>
          <p:cNvGrpSpPr/>
          <p:nvPr/>
        </p:nvGrpSpPr>
        <p:grpSpPr>
          <a:xfrm>
            <a:off x="425355" y="1993563"/>
            <a:ext cx="7380175" cy="954107"/>
            <a:chOff x="794796" y="2033318"/>
            <a:chExt cx="6411949" cy="954107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xmlns="" id="{AE675692-2B6C-421C-BA04-4607F766C74A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794796" y="2091840"/>
              <a:ext cx="335166" cy="335093"/>
            </a:xfrm>
            <a:prstGeom prst="rect">
              <a:avLst/>
            </a:prstGeom>
            <a:noFill/>
            <a:ln w="19050">
              <a:noFill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3200" kern="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1</a:t>
              </a:r>
              <a:endParaRPr lang="zh-CN" altLang="en-US" sz="3200" kern="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</p:txBody>
        </p:sp>
        <p:sp>
          <p:nvSpPr>
            <p:cNvPr id="11" name="矩形 11">
              <a:extLst>
                <a:ext uri="{FF2B5EF4-FFF2-40B4-BE49-F238E27FC236}">
                  <a16:creationId xmlns:a16="http://schemas.microsoft.com/office/drawing/2014/main" xmlns="" id="{8B77E76D-4011-4B5F-94A6-238BB0A91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7138" y="2033318"/>
              <a:ext cx="5529607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8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中国佛经翻译著名译者及不同阶段特点</a:t>
              </a:r>
            </a:p>
          </p:txBody>
        </p:sp>
        <p:cxnSp>
          <p:nvCxnSpPr>
            <p:cNvPr id="30" name="直接连接符 29">
              <a:extLst>
                <a:ext uri="{FF2B5EF4-FFF2-40B4-BE49-F238E27FC236}">
                  <a16:creationId xmlns:a16="http://schemas.microsoft.com/office/drawing/2014/main" xmlns="" id="{966C7050-1CAD-435C-983C-AA3C0A0308A4}"/>
                </a:ext>
              </a:extLst>
            </p:cNvPr>
            <p:cNvCxnSpPr/>
            <p:nvPr/>
          </p:nvCxnSpPr>
          <p:spPr>
            <a:xfrm>
              <a:off x="1482436" y="2091840"/>
              <a:ext cx="0" cy="335093"/>
            </a:xfrm>
            <a:prstGeom prst="line">
              <a:avLst/>
            </a:prstGeom>
            <a:ln w="12700">
              <a:solidFill>
                <a:srgbClr val="5959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xmlns="" id="{61B77906-6DC2-4EC5-8E66-D45BDAC3A008}"/>
              </a:ext>
            </a:extLst>
          </p:cNvPr>
          <p:cNvGrpSpPr/>
          <p:nvPr/>
        </p:nvGrpSpPr>
        <p:grpSpPr>
          <a:xfrm>
            <a:off x="395346" y="3165750"/>
            <a:ext cx="7410184" cy="523220"/>
            <a:chOff x="794796" y="3039814"/>
            <a:chExt cx="6438021" cy="523220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3A653A15-AA99-412D-85F3-224D0B3218E2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794796" y="3081189"/>
              <a:ext cx="335166" cy="335093"/>
            </a:xfrm>
            <a:prstGeom prst="rect">
              <a:avLst/>
            </a:prstGeom>
            <a:noFill/>
            <a:ln w="19050">
              <a:noFill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3200" kern="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2</a:t>
              </a:r>
              <a:endParaRPr lang="zh-CN" altLang="en-US" sz="3200" kern="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</p:txBody>
        </p:sp>
        <p:cxnSp>
          <p:nvCxnSpPr>
            <p:cNvPr id="33" name="直接连接符 32">
              <a:extLst>
                <a:ext uri="{FF2B5EF4-FFF2-40B4-BE49-F238E27FC236}">
                  <a16:creationId xmlns:a16="http://schemas.microsoft.com/office/drawing/2014/main" xmlns="" id="{5841593E-309E-4881-A84F-023330EE1002}"/>
                </a:ext>
              </a:extLst>
            </p:cNvPr>
            <p:cNvCxnSpPr/>
            <p:nvPr/>
          </p:nvCxnSpPr>
          <p:spPr>
            <a:xfrm>
              <a:off x="1482436" y="3081189"/>
              <a:ext cx="0" cy="335093"/>
            </a:xfrm>
            <a:prstGeom prst="line">
              <a:avLst/>
            </a:prstGeom>
            <a:ln w="12700">
              <a:solidFill>
                <a:srgbClr val="59595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矩形 11">
              <a:extLst>
                <a:ext uri="{FF2B5EF4-FFF2-40B4-BE49-F238E27FC236}">
                  <a16:creationId xmlns:a16="http://schemas.microsoft.com/office/drawing/2014/main" xmlns="" id="{51AA7588-6501-4CD7-8802-6E5B81C24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3214" y="3039814"/>
              <a:ext cx="552960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8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译场对后世翻译活动的影响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96746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xmlns="" id="{070E15DD-2BA5-4A0F-B5EF-7AE5205ED55D}"/>
              </a:ext>
            </a:extLst>
          </p:cNvPr>
          <p:cNvSpPr/>
          <p:nvPr/>
        </p:nvSpPr>
        <p:spPr>
          <a:xfrm>
            <a:off x="-110841" y="847955"/>
            <a:ext cx="7042019" cy="5162090"/>
          </a:xfrm>
          <a:prstGeom prst="rect">
            <a:avLst/>
          </a:prstGeom>
          <a:noFill/>
          <a:ln w="57150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595959"/>
              </a:solidFill>
            </a:endParaRPr>
          </a:p>
        </p:txBody>
      </p:sp>
      <p:sp>
        <p:nvSpPr>
          <p:cNvPr id="28" name="矩形 11">
            <a:extLst>
              <a:ext uri="{FF2B5EF4-FFF2-40B4-BE49-F238E27FC236}">
                <a16:creationId xmlns:a16="http://schemas.microsoft.com/office/drawing/2014/main" xmlns="" id="{85921674-070C-4DD0-9370-5BF29917F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828" y="2351782"/>
            <a:ext cx="469049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中国佛经翻译著名译者及不同阶段特点</a:t>
            </a:r>
          </a:p>
        </p:txBody>
      </p:sp>
      <p:sp>
        <p:nvSpPr>
          <p:cNvPr id="29" name="文本框 15">
            <a:extLst>
              <a:ext uri="{FF2B5EF4-FFF2-40B4-BE49-F238E27FC236}">
                <a16:creationId xmlns:a16="http://schemas.microsoft.com/office/drawing/2014/main" xmlns="" id="{FE94AD6B-B155-4EF1-BAA3-A48A08EDA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828" y="3601642"/>
            <a:ext cx="4102100" cy="195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1. </a:t>
            </a:r>
            <a:r>
              <a:rPr lang="zh-CN" altLang="en-US" sz="28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东汉末年和三国时期</a:t>
            </a:r>
            <a:endParaRPr lang="en-US" altLang="zh-CN" sz="2800" b="1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8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2. </a:t>
            </a:r>
            <a:r>
              <a:rPr lang="zh-CN" altLang="en-US" sz="28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两晋和南北朝时期</a:t>
            </a:r>
            <a:endParaRPr lang="en-US" altLang="zh-CN" sz="2800" b="1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8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3. </a:t>
            </a:r>
            <a:r>
              <a:rPr lang="zh-CN" altLang="en-US" sz="28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隋唐北宋时期</a:t>
            </a:r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xmlns="" id="{D828BF9D-CFB7-4727-9AF7-8FB6776D1D27}"/>
              </a:ext>
            </a:extLst>
          </p:cNvPr>
          <p:cNvSpPr>
            <a:spLocks/>
          </p:cNvSpPr>
          <p:nvPr/>
        </p:nvSpPr>
        <p:spPr bwMode="auto">
          <a:xfrm rot="10800000" flipV="1">
            <a:off x="7346828" y="797700"/>
            <a:ext cx="2836272" cy="1104592"/>
          </a:xfrm>
          <a:prstGeom prst="rect">
            <a:avLst/>
          </a:prstGeom>
          <a:noFill/>
          <a:ln w="28575">
            <a:noFill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Part     01</a:t>
            </a:r>
            <a:endParaRPr lang="zh-CN" altLang="en-US" sz="48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303D4D2D-18AA-4F82-AA98-C282E118BA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08119"/>
            <a:ext cx="6662644" cy="4441762"/>
          </a:xfrm>
          <a:prstGeom prst="rect">
            <a:avLst/>
          </a:prstGeom>
        </p:spPr>
      </p:pic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xmlns="" id="{57E14DB0-1A15-45D5-ADF0-83D2F025538E}"/>
              </a:ext>
            </a:extLst>
          </p:cNvPr>
          <p:cNvCxnSpPr/>
          <p:nvPr/>
        </p:nvCxnSpPr>
        <p:spPr>
          <a:xfrm>
            <a:off x="7451118" y="1985421"/>
            <a:ext cx="1396314" cy="0"/>
          </a:xfrm>
          <a:prstGeom prst="line">
            <a:avLst/>
          </a:prstGeom>
          <a:ln w="57150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39825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52">
            <a:extLst>
              <a:ext uri="{FF2B5EF4-FFF2-40B4-BE49-F238E27FC236}">
                <a16:creationId xmlns:a16="http://schemas.microsoft.com/office/drawing/2014/main" xmlns="" id="{451F6F44-D1A2-4FA8-BBD3-48C97ED9D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382" y="1889494"/>
            <a:ext cx="44935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佛教初传与</a:t>
            </a:r>
            <a:r>
              <a:rPr lang="en-US" altLang="zh-CN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《</a:t>
            </a:r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四十二章经</a:t>
            </a:r>
            <a:r>
              <a:rPr lang="en-US" altLang="zh-CN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》</a:t>
            </a:r>
            <a:endParaRPr lang="zh-CN" altLang="en-US" sz="28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xmlns="" id="{6008117B-1CB0-47EF-9893-0AE4B7EB66F5}"/>
              </a:ext>
            </a:extLst>
          </p:cNvPr>
          <p:cNvSpPr>
            <a:spLocks/>
          </p:cNvSpPr>
          <p:nvPr/>
        </p:nvSpPr>
        <p:spPr bwMode="auto">
          <a:xfrm rot="10800000">
            <a:off x="359995" y="1741164"/>
            <a:ext cx="789169" cy="769442"/>
          </a:xfrm>
          <a:prstGeom prst="ellipse">
            <a:avLst/>
          </a:prstGeom>
          <a:noFill/>
          <a:ln w="19050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xmlns="" id="{DA55F64F-CD61-47EA-9934-2BA5238DBC22}"/>
              </a:ext>
            </a:extLst>
          </p:cNvPr>
          <p:cNvSpPr/>
          <p:nvPr/>
        </p:nvSpPr>
        <p:spPr>
          <a:xfrm>
            <a:off x="980414" y="3193233"/>
            <a:ext cx="477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汉明帝求法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迦叶摩腾和竺法兰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（中国佛教史上最早的佛经翻译家）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四十二章经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</a:p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（中土佛教最早的佛教译籍）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东汉末年，佛教在社会上的传播已经相当广泛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zh-CN" altLang="en-US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</p:txBody>
      </p:sp>
      <p:sp>
        <p:nvSpPr>
          <p:cNvPr id="14" name="link-button_61353">
            <a:extLst>
              <a:ext uri="{FF2B5EF4-FFF2-40B4-BE49-F238E27FC236}">
                <a16:creationId xmlns:a16="http://schemas.microsoft.com/office/drawing/2014/main" xmlns="" id="{5C155665-5F6A-41CB-B3AC-E75C1223587F}"/>
              </a:ext>
            </a:extLst>
          </p:cNvPr>
          <p:cNvSpPr>
            <a:spLocks noChangeAspect="1"/>
          </p:cNvSpPr>
          <p:nvPr/>
        </p:nvSpPr>
        <p:spPr bwMode="auto">
          <a:xfrm>
            <a:off x="528743" y="1900611"/>
            <a:ext cx="451671" cy="450548"/>
          </a:xfrm>
          <a:custGeom>
            <a:avLst/>
            <a:gdLst>
              <a:gd name="connsiteX0" fmla="*/ 252216 w 606607"/>
              <a:gd name="connsiteY0" fmla="*/ 196384 h 605099"/>
              <a:gd name="connsiteX1" fmla="*/ 310102 w 606607"/>
              <a:gd name="connsiteY1" fmla="*/ 210858 h 605099"/>
              <a:gd name="connsiteX2" fmla="*/ 333388 w 606607"/>
              <a:gd name="connsiteY2" fmla="*/ 242793 h 605099"/>
              <a:gd name="connsiteX3" fmla="*/ 322633 w 606607"/>
              <a:gd name="connsiteY3" fmla="*/ 280704 h 605099"/>
              <a:gd name="connsiteX4" fmla="*/ 265215 w 606607"/>
              <a:gd name="connsiteY4" fmla="*/ 292470 h 605099"/>
              <a:gd name="connsiteX5" fmla="*/ 229960 w 606607"/>
              <a:gd name="connsiteY5" fmla="*/ 299380 h 605099"/>
              <a:gd name="connsiteX6" fmla="*/ 100628 w 606607"/>
              <a:gd name="connsiteY6" fmla="*/ 445049 h 605099"/>
              <a:gd name="connsiteX7" fmla="*/ 93241 w 606607"/>
              <a:gd name="connsiteY7" fmla="*/ 466433 h 605099"/>
              <a:gd name="connsiteX8" fmla="*/ 103153 w 606607"/>
              <a:gd name="connsiteY8" fmla="*/ 486789 h 605099"/>
              <a:gd name="connsiteX9" fmla="*/ 123820 w 606607"/>
              <a:gd name="connsiteY9" fmla="*/ 505091 h 605099"/>
              <a:gd name="connsiteX10" fmla="*/ 165715 w 606607"/>
              <a:gd name="connsiteY10" fmla="*/ 502570 h 605099"/>
              <a:gd name="connsiteX11" fmla="*/ 224816 w 606607"/>
              <a:gd name="connsiteY11" fmla="*/ 435992 h 605099"/>
              <a:gd name="connsiteX12" fmla="*/ 285414 w 606607"/>
              <a:gd name="connsiteY12" fmla="*/ 432350 h 605099"/>
              <a:gd name="connsiteX13" fmla="*/ 290932 w 606607"/>
              <a:gd name="connsiteY13" fmla="*/ 437206 h 605099"/>
              <a:gd name="connsiteX14" fmla="*/ 305333 w 606607"/>
              <a:gd name="connsiteY14" fmla="*/ 466713 h 605099"/>
              <a:gd name="connsiteX15" fmla="*/ 294579 w 606607"/>
              <a:gd name="connsiteY15" fmla="*/ 497621 h 605099"/>
              <a:gd name="connsiteX16" fmla="*/ 235477 w 606607"/>
              <a:gd name="connsiteY16" fmla="*/ 564106 h 605099"/>
              <a:gd name="connsiteX17" fmla="*/ 143458 w 606607"/>
              <a:gd name="connsiteY17" fmla="*/ 605099 h 605099"/>
              <a:gd name="connsiteX18" fmla="*/ 62006 w 606607"/>
              <a:gd name="connsiteY18" fmla="*/ 574564 h 605099"/>
              <a:gd name="connsiteX19" fmla="*/ 41340 w 606607"/>
              <a:gd name="connsiteY19" fmla="*/ 556449 h 605099"/>
              <a:gd name="connsiteX20" fmla="*/ 30866 w 606607"/>
              <a:gd name="connsiteY20" fmla="*/ 383233 h 605099"/>
              <a:gd name="connsiteX21" fmla="*/ 160197 w 606607"/>
              <a:gd name="connsiteY21" fmla="*/ 237657 h 605099"/>
              <a:gd name="connsiteX22" fmla="*/ 252216 w 606607"/>
              <a:gd name="connsiteY22" fmla="*/ 196384 h 605099"/>
              <a:gd name="connsiteX23" fmla="*/ 463119 w 606607"/>
              <a:gd name="connsiteY23" fmla="*/ 0 h 605099"/>
              <a:gd name="connsiteX24" fmla="*/ 544570 w 606607"/>
              <a:gd name="connsiteY24" fmla="*/ 30814 h 605099"/>
              <a:gd name="connsiteX25" fmla="*/ 565237 w 606607"/>
              <a:gd name="connsiteY25" fmla="*/ 49115 h 605099"/>
              <a:gd name="connsiteX26" fmla="*/ 575711 w 606607"/>
              <a:gd name="connsiteY26" fmla="*/ 222418 h 605099"/>
              <a:gd name="connsiteX27" fmla="*/ 446473 w 606607"/>
              <a:gd name="connsiteY27" fmla="*/ 368175 h 605099"/>
              <a:gd name="connsiteX28" fmla="*/ 354455 w 606607"/>
              <a:gd name="connsiteY28" fmla="*/ 409633 h 605099"/>
              <a:gd name="connsiteX29" fmla="*/ 354362 w 606607"/>
              <a:gd name="connsiteY29" fmla="*/ 409633 h 605099"/>
              <a:gd name="connsiteX30" fmla="*/ 297505 w 606607"/>
              <a:gd name="connsiteY30" fmla="*/ 395533 h 605099"/>
              <a:gd name="connsiteX31" fmla="*/ 273658 w 606607"/>
              <a:gd name="connsiteY31" fmla="*/ 363039 h 605099"/>
              <a:gd name="connsiteX32" fmla="*/ 284413 w 606607"/>
              <a:gd name="connsiteY32" fmla="*/ 324289 h 605099"/>
              <a:gd name="connsiteX33" fmla="*/ 285441 w 606607"/>
              <a:gd name="connsiteY33" fmla="*/ 323168 h 605099"/>
              <a:gd name="connsiteX34" fmla="*/ 340802 w 606607"/>
              <a:gd name="connsiteY34" fmla="*/ 312897 h 605099"/>
              <a:gd name="connsiteX35" fmla="*/ 376618 w 606607"/>
              <a:gd name="connsiteY35" fmla="*/ 306268 h 605099"/>
              <a:gd name="connsiteX36" fmla="*/ 505949 w 606607"/>
              <a:gd name="connsiteY36" fmla="*/ 160604 h 605099"/>
              <a:gd name="connsiteX37" fmla="*/ 513336 w 606607"/>
              <a:gd name="connsiteY37" fmla="*/ 139128 h 605099"/>
              <a:gd name="connsiteX38" fmla="*/ 503424 w 606607"/>
              <a:gd name="connsiteY38" fmla="*/ 118772 h 605099"/>
              <a:gd name="connsiteX39" fmla="*/ 482757 w 606607"/>
              <a:gd name="connsiteY39" fmla="*/ 100471 h 605099"/>
              <a:gd name="connsiteX40" fmla="*/ 440863 w 606607"/>
              <a:gd name="connsiteY40" fmla="*/ 102992 h 605099"/>
              <a:gd name="connsiteX41" fmla="*/ 381761 w 606607"/>
              <a:gd name="connsiteY41" fmla="*/ 169661 h 605099"/>
              <a:gd name="connsiteX42" fmla="*/ 352211 w 606607"/>
              <a:gd name="connsiteY42" fmla="*/ 183947 h 605099"/>
              <a:gd name="connsiteX43" fmla="*/ 349686 w 606607"/>
              <a:gd name="connsiteY43" fmla="*/ 184041 h 605099"/>
              <a:gd name="connsiteX44" fmla="*/ 321164 w 606607"/>
              <a:gd name="connsiteY44" fmla="*/ 173209 h 605099"/>
              <a:gd name="connsiteX45" fmla="*/ 315647 w 606607"/>
              <a:gd name="connsiteY45" fmla="*/ 168354 h 605099"/>
              <a:gd name="connsiteX46" fmla="*/ 301245 w 606607"/>
              <a:gd name="connsiteY46" fmla="*/ 138848 h 605099"/>
              <a:gd name="connsiteX47" fmla="*/ 311999 w 606607"/>
              <a:gd name="connsiteY47" fmla="*/ 107847 h 605099"/>
              <a:gd name="connsiteX48" fmla="*/ 371101 w 606607"/>
              <a:gd name="connsiteY48" fmla="*/ 41271 h 605099"/>
              <a:gd name="connsiteX49" fmla="*/ 463119 w 606607"/>
              <a:gd name="connsiteY49" fmla="*/ 0 h 605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06607" h="605099">
                <a:moveTo>
                  <a:pt x="252216" y="196384"/>
                </a:moveTo>
                <a:cubicBezTo>
                  <a:pt x="272416" y="196384"/>
                  <a:pt x="292428" y="201333"/>
                  <a:pt x="310102" y="210858"/>
                </a:cubicBezTo>
                <a:cubicBezTo>
                  <a:pt x="322446" y="217394"/>
                  <a:pt x="330956" y="229066"/>
                  <a:pt x="333388" y="242793"/>
                </a:cubicBezTo>
                <a:cubicBezTo>
                  <a:pt x="335819" y="256426"/>
                  <a:pt x="331891" y="270246"/>
                  <a:pt x="322633" y="280704"/>
                </a:cubicBezTo>
                <a:cubicBezTo>
                  <a:pt x="308045" y="297232"/>
                  <a:pt x="284105" y="301714"/>
                  <a:pt x="265215" y="292470"/>
                </a:cubicBezTo>
                <a:cubicBezTo>
                  <a:pt x="253713" y="286774"/>
                  <a:pt x="238563" y="289669"/>
                  <a:pt x="229960" y="299380"/>
                </a:cubicBezTo>
                <a:lnTo>
                  <a:pt x="100628" y="445049"/>
                </a:lnTo>
                <a:cubicBezTo>
                  <a:pt x="95391" y="450932"/>
                  <a:pt x="92773" y="458496"/>
                  <a:pt x="93241" y="466433"/>
                </a:cubicBezTo>
                <a:cubicBezTo>
                  <a:pt x="93708" y="474370"/>
                  <a:pt x="97262" y="481560"/>
                  <a:pt x="103153" y="486789"/>
                </a:cubicBezTo>
                <a:lnTo>
                  <a:pt x="123820" y="505091"/>
                </a:lnTo>
                <a:cubicBezTo>
                  <a:pt x="135603" y="515550"/>
                  <a:pt x="155335" y="514336"/>
                  <a:pt x="165715" y="502570"/>
                </a:cubicBezTo>
                <a:lnTo>
                  <a:pt x="224816" y="435992"/>
                </a:lnTo>
                <a:cubicBezTo>
                  <a:pt x="239966" y="418997"/>
                  <a:pt x="268301" y="417223"/>
                  <a:pt x="285414" y="432350"/>
                </a:cubicBezTo>
                <a:lnTo>
                  <a:pt x="290932" y="437206"/>
                </a:lnTo>
                <a:cubicBezTo>
                  <a:pt x="299442" y="444676"/>
                  <a:pt x="304679" y="455414"/>
                  <a:pt x="305333" y="466713"/>
                </a:cubicBezTo>
                <a:cubicBezTo>
                  <a:pt x="305988" y="478105"/>
                  <a:pt x="302247" y="489030"/>
                  <a:pt x="294579" y="497621"/>
                </a:cubicBezTo>
                <a:lnTo>
                  <a:pt x="235477" y="564106"/>
                </a:lnTo>
                <a:cubicBezTo>
                  <a:pt x="212192" y="590345"/>
                  <a:pt x="178620" y="605099"/>
                  <a:pt x="143458" y="605099"/>
                </a:cubicBezTo>
                <a:cubicBezTo>
                  <a:pt x="113346" y="605099"/>
                  <a:pt x="84450" y="594454"/>
                  <a:pt x="62006" y="574564"/>
                </a:cubicBezTo>
                <a:lnTo>
                  <a:pt x="41340" y="556449"/>
                </a:lnTo>
                <a:cubicBezTo>
                  <a:pt x="-9346" y="511628"/>
                  <a:pt x="-14115" y="433844"/>
                  <a:pt x="30866" y="383233"/>
                </a:cubicBezTo>
                <a:lnTo>
                  <a:pt x="160197" y="237657"/>
                </a:lnTo>
                <a:cubicBezTo>
                  <a:pt x="183483" y="211418"/>
                  <a:pt x="217055" y="196384"/>
                  <a:pt x="252216" y="196384"/>
                </a:cubicBezTo>
                <a:close/>
                <a:moveTo>
                  <a:pt x="463119" y="0"/>
                </a:moveTo>
                <a:cubicBezTo>
                  <a:pt x="493231" y="0"/>
                  <a:pt x="522127" y="10925"/>
                  <a:pt x="544570" y="30814"/>
                </a:cubicBezTo>
                <a:lnTo>
                  <a:pt x="565237" y="49115"/>
                </a:lnTo>
                <a:cubicBezTo>
                  <a:pt x="616015" y="94028"/>
                  <a:pt x="620691" y="171809"/>
                  <a:pt x="575711" y="222418"/>
                </a:cubicBezTo>
                <a:lnTo>
                  <a:pt x="446473" y="368175"/>
                </a:lnTo>
                <a:cubicBezTo>
                  <a:pt x="423095" y="394413"/>
                  <a:pt x="389617" y="409633"/>
                  <a:pt x="354455" y="409633"/>
                </a:cubicBezTo>
                <a:lnTo>
                  <a:pt x="354362" y="409633"/>
                </a:lnTo>
                <a:cubicBezTo>
                  <a:pt x="334630" y="409633"/>
                  <a:pt x="314992" y="404591"/>
                  <a:pt x="297505" y="395533"/>
                </a:cubicBezTo>
                <a:cubicBezTo>
                  <a:pt x="284880" y="388904"/>
                  <a:pt x="276183" y="376952"/>
                  <a:pt x="273658" y="363039"/>
                </a:cubicBezTo>
                <a:cubicBezTo>
                  <a:pt x="271040" y="349033"/>
                  <a:pt x="274968" y="334934"/>
                  <a:pt x="284413" y="324289"/>
                </a:cubicBezTo>
                <a:lnTo>
                  <a:pt x="285441" y="323168"/>
                </a:lnTo>
                <a:cubicBezTo>
                  <a:pt x="298907" y="307948"/>
                  <a:pt x="322660" y="303560"/>
                  <a:pt x="340802" y="312897"/>
                </a:cubicBezTo>
                <a:cubicBezTo>
                  <a:pt x="352491" y="318873"/>
                  <a:pt x="367921" y="316072"/>
                  <a:pt x="376618" y="306268"/>
                </a:cubicBezTo>
                <a:lnTo>
                  <a:pt x="505949" y="160604"/>
                </a:lnTo>
                <a:cubicBezTo>
                  <a:pt x="511186" y="154721"/>
                  <a:pt x="513804" y="147065"/>
                  <a:pt x="513336" y="139128"/>
                </a:cubicBezTo>
                <a:cubicBezTo>
                  <a:pt x="512869" y="131284"/>
                  <a:pt x="509315" y="124001"/>
                  <a:pt x="503424" y="118772"/>
                </a:cubicBezTo>
                <a:lnTo>
                  <a:pt x="482757" y="100471"/>
                </a:lnTo>
                <a:cubicBezTo>
                  <a:pt x="470974" y="90106"/>
                  <a:pt x="451243" y="91320"/>
                  <a:pt x="440863" y="102992"/>
                </a:cubicBezTo>
                <a:lnTo>
                  <a:pt x="381761" y="169661"/>
                </a:lnTo>
                <a:cubicBezTo>
                  <a:pt x="374093" y="178158"/>
                  <a:pt x="363619" y="183294"/>
                  <a:pt x="352211" y="183947"/>
                </a:cubicBezTo>
                <a:lnTo>
                  <a:pt x="349686" y="184041"/>
                </a:lnTo>
                <a:cubicBezTo>
                  <a:pt x="339119" y="184041"/>
                  <a:pt x="329019" y="180212"/>
                  <a:pt x="321164" y="173209"/>
                </a:cubicBezTo>
                <a:lnTo>
                  <a:pt x="315647" y="168354"/>
                </a:lnTo>
                <a:cubicBezTo>
                  <a:pt x="307043" y="160697"/>
                  <a:pt x="301993" y="150239"/>
                  <a:pt x="301245" y="138848"/>
                </a:cubicBezTo>
                <a:cubicBezTo>
                  <a:pt x="300591" y="127456"/>
                  <a:pt x="304425" y="116438"/>
                  <a:pt x="311999" y="107847"/>
                </a:cubicBezTo>
                <a:lnTo>
                  <a:pt x="371101" y="41271"/>
                </a:lnTo>
                <a:cubicBezTo>
                  <a:pt x="394386" y="15033"/>
                  <a:pt x="427958" y="0"/>
                  <a:pt x="463119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zh-CN" altLang="en-US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xmlns="" id="{3C8CF0BF-0284-4371-93F9-1BC8446DFE5D}"/>
              </a:ext>
            </a:extLst>
          </p:cNvPr>
          <p:cNvSpPr>
            <a:spLocks/>
          </p:cNvSpPr>
          <p:nvPr/>
        </p:nvSpPr>
        <p:spPr bwMode="auto">
          <a:xfrm rot="10800000">
            <a:off x="6537421" y="1741162"/>
            <a:ext cx="789169" cy="769443"/>
          </a:xfrm>
          <a:prstGeom prst="ellipse">
            <a:avLst/>
          </a:prstGeom>
          <a:noFill/>
          <a:ln w="19050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20" name="1">
            <a:extLst>
              <a:ext uri="{FF2B5EF4-FFF2-40B4-BE49-F238E27FC236}">
                <a16:creationId xmlns:a16="http://schemas.microsoft.com/office/drawing/2014/main" xmlns="" id="{B9FCB19C-1139-4165-B175-3CABA13644F4}"/>
              </a:ext>
            </a:extLst>
          </p:cNvPr>
          <p:cNvSpPr/>
          <p:nvPr/>
        </p:nvSpPr>
        <p:spPr>
          <a:xfrm>
            <a:off x="6927771" y="3193233"/>
            <a:ext cx="43974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十二因缘经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传播小乘佛教的基本教义与修行方法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（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安般守意经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）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以道家概念类比佛经概念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注意寻找印度佛教和中国本土文化的结合点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zh-CN" altLang="en-US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</p:txBody>
      </p:sp>
      <p:sp>
        <p:nvSpPr>
          <p:cNvPr id="21" name="link-button_61353">
            <a:extLst>
              <a:ext uri="{FF2B5EF4-FFF2-40B4-BE49-F238E27FC236}">
                <a16:creationId xmlns:a16="http://schemas.microsoft.com/office/drawing/2014/main" xmlns="" id="{D0A522C5-0E4F-4F46-BCB9-15152FC978E1}"/>
              </a:ext>
            </a:extLst>
          </p:cNvPr>
          <p:cNvSpPr>
            <a:spLocks noChangeAspect="1"/>
          </p:cNvSpPr>
          <p:nvPr/>
        </p:nvSpPr>
        <p:spPr bwMode="auto">
          <a:xfrm>
            <a:off x="6738130" y="1959812"/>
            <a:ext cx="379282" cy="334273"/>
          </a:xfrm>
          <a:custGeom>
            <a:avLst/>
            <a:gdLst>
              <a:gd name="connsiteX0" fmla="*/ 387182 w 607899"/>
              <a:gd name="connsiteY0" fmla="*/ 0 h 535760"/>
              <a:gd name="connsiteX1" fmla="*/ 576756 w 607899"/>
              <a:gd name="connsiteY1" fmla="*/ 0 h 535760"/>
              <a:gd name="connsiteX2" fmla="*/ 607899 w 607899"/>
              <a:gd name="connsiteY2" fmla="*/ 31095 h 535760"/>
              <a:gd name="connsiteX3" fmla="*/ 607899 w 607899"/>
              <a:gd name="connsiteY3" fmla="*/ 179895 h 535760"/>
              <a:gd name="connsiteX4" fmla="*/ 588633 w 607899"/>
              <a:gd name="connsiteY4" fmla="*/ 352227 h 535760"/>
              <a:gd name="connsiteX5" fmla="*/ 517368 w 607899"/>
              <a:gd name="connsiteY5" fmla="*/ 465449 h 535760"/>
              <a:gd name="connsiteX6" fmla="*/ 412808 w 607899"/>
              <a:gd name="connsiteY6" fmla="*/ 533196 h 535760"/>
              <a:gd name="connsiteX7" fmla="*/ 372219 w 607899"/>
              <a:gd name="connsiteY7" fmla="*/ 517975 h 535760"/>
              <a:gd name="connsiteX8" fmla="*/ 349773 w 607899"/>
              <a:gd name="connsiteY8" fmla="*/ 470679 h 535760"/>
              <a:gd name="connsiteX9" fmla="*/ 365251 w 607899"/>
              <a:gd name="connsiteY9" fmla="*/ 428891 h 535760"/>
              <a:gd name="connsiteX10" fmla="*/ 443390 w 607899"/>
              <a:gd name="connsiteY10" fmla="*/ 370529 h 535760"/>
              <a:gd name="connsiteX11" fmla="*/ 477901 w 607899"/>
              <a:gd name="connsiteY11" fmla="*/ 251471 h 535760"/>
              <a:gd name="connsiteX12" fmla="*/ 387182 w 607899"/>
              <a:gd name="connsiteY12" fmla="*/ 251471 h 535760"/>
              <a:gd name="connsiteX13" fmla="*/ 356039 w 607899"/>
              <a:gd name="connsiteY13" fmla="*/ 220375 h 535760"/>
              <a:gd name="connsiteX14" fmla="*/ 356039 w 607899"/>
              <a:gd name="connsiteY14" fmla="*/ 31095 h 535760"/>
              <a:gd name="connsiteX15" fmla="*/ 387182 w 607899"/>
              <a:gd name="connsiteY15" fmla="*/ 0 h 535760"/>
              <a:gd name="connsiteX16" fmla="*/ 40424 w 607899"/>
              <a:gd name="connsiteY16" fmla="*/ 0 h 535760"/>
              <a:gd name="connsiteX17" fmla="*/ 229998 w 607899"/>
              <a:gd name="connsiteY17" fmla="*/ 0 h 535760"/>
              <a:gd name="connsiteX18" fmla="*/ 261141 w 607899"/>
              <a:gd name="connsiteY18" fmla="*/ 31094 h 535760"/>
              <a:gd name="connsiteX19" fmla="*/ 261141 w 607899"/>
              <a:gd name="connsiteY19" fmla="*/ 179887 h 535760"/>
              <a:gd name="connsiteX20" fmla="*/ 241875 w 607899"/>
              <a:gd name="connsiteY20" fmla="*/ 352631 h 535760"/>
              <a:gd name="connsiteX21" fmla="*/ 170189 w 607899"/>
              <a:gd name="connsiteY21" fmla="*/ 465428 h 535760"/>
              <a:gd name="connsiteX22" fmla="*/ 66144 w 607899"/>
              <a:gd name="connsiteY22" fmla="*/ 533032 h 535760"/>
              <a:gd name="connsiteX23" fmla="*/ 25414 w 607899"/>
              <a:gd name="connsiteY23" fmla="*/ 517859 h 535760"/>
              <a:gd name="connsiteX24" fmla="*/ 3015 w 607899"/>
              <a:gd name="connsiteY24" fmla="*/ 470657 h 535760"/>
              <a:gd name="connsiteX25" fmla="*/ 18493 w 607899"/>
              <a:gd name="connsiteY25" fmla="*/ 428872 h 535760"/>
              <a:gd name="connsiteX26" fmla="*/ 96632 w 607899"/>
              <a:gd name="connsiteY26" fmla="*/ 370513 h 535760"/>
              <a:gd name="connsiteX27" fmla="*/ 131143 w 607899"/>
              <a:gd name="connsiteY27" fmla="*/ 251459 h 535760"/>
              <a:gd name="connsiteX28" fmla="*/ 40424 w 607899"/>
              <a:gd name="connsiteY28" fmla="*/ 251459 h 535760"/>
              <a:gd name="connsiteX29" fmla="*/ 9281 w 607899"/>
              <a:gd name="connsiteY29" fmla="*/ 220365 h 535760"/>
              <a:gd name="connsiteX30" fmla="*/ 9281 w 607899"/>
              <a:gd name="connsiteY30" fmla="*/ 31094 h 535760"/>
              <a:gd name="connsiteX31" fmla="*/ 40424 w 607899"/>
              <a:gd name="connsiteY31" fmla="*/ 0 h 53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7899" h="535760">
                <a:moveTo>
                  <a:pt x="387182" y="0"/>
                </a:moveTo>
                <a:lnTo>
                  <a:pt x="576756" y="0"/>
                </a:lnTo>
                <a:cubicBezTo>
                  <a:pt x="593964" y="0"/>
                  <a:pt x="607899" y="13914"/>
                  <a:pt x="607899" y="31095"/>
                </a:cubicBezTo>
                <a:lnTo>
                  <a:pt x="607899" y="179895"/>
                </a:lnTo>
                <a:cubicBezTo>
                  <a:pt x="607899" y="252731"/>
                  <a:pt x="601493" y="310113"/>
                  <a:pt x="588633" y="352227"/>
                </a:cubicBezTo>
                <a:cubicBezTo>
                  <a:pt x="575820" y="394294"/>
                  <a:pt x="552065" y="432020"/>
                  <a:pt x="517368" y="465449"/>
                </a:cubicBezTo>
                <a:cubicBezTo>
                  <a:pt x="488937" y="492856"/>
                  <a:pt x="454099" y="515361"/>
                  <a:pt x="412808" y="533196"/>
                </a:cubicBezTo>
                <a:cubicBezTo>
                  <a:pt x="397377" y="539826"/>
                  <a:pt x="379467" y="533196"/>
                  <a:pt x="372219" y="517975"/>
                </a:cubicBezTo>
                <a:lnTo>
                  <a:pt x="349773" y="470679"/>
                </a:lnTo>
                <a:cubicBezTo>
                  <a:pt x="342291" y="454851"/>
                  <a:pt x="349212" y="435941"/>
                  <a:pt x="365251" y="428891"/>
                </a:cubicBezTo>
                <a:cubicBezTo>
                  <a:pt x="400089" y="413530"/>
                  <a:pt x="426182" y="394061"/>
                  <a:pt x="443390" y="370529"/>
                </a:cubicBezTo>
                <a:cubicBezTo>
                  <a:pt x="465181" y="340695"/>
                  <a:pt x="476732" y="301055"/>
                  <a:pt x="477901" y="251471"/>
                </a:cubicBezTo>
                <a:lnTo>
                  <a:pt x="387182" y="251471"/>
                </a:lnTo>
                <a:cubicBezTo>
                  <a:pt x="369974" y="251471"/>
                  <a:pt x="356039" y="237557"/>
                  <a:pt x="356039" y="220375"/>
                </a:cubicBezTo>
                <a:lnTo>
                  <a:pt x="356039" y="31095"/>
                </a:lnTo>
                <a:cubicBezTo>
                  <a:pt x="356039" y="13914"/>
                  <a:pt x="369974" y="0"/>
                  <a:pt x="387182" y="0"/>
                </a:cubicBezTo>
                <a:close/>
                <a:moveTo>
                  <a:pt x="40424" y="0"/>
                </a:moveTo>
                <a:lnTo>
                  <a:pt x="229998" y="0"/>
                </a:lnTo>
                <a:cubicBezTo>
                  <a:pt x="247206" y="0"/>
                  <a:pt x="261141" y="13913"/>
                  <a:pt x="261141" y="31094"/>
                </a:cubicBezTo>
                <a:lnTo>
                  <a:pt x="261141" y="179887"/>
                </a:lnTo>
                <a:cubicBezTo>
                  <a:pt x="261141" y="253280"/>
                  <a:pt x="254735" y="310846"/>
                  <a:pt x="241875" y="352631"/>
                </a:cubicBezTo>
                <a:cubicBezTo>
                  <a:pt x="229062" y="394417"/>
                  <a:pt x="205167" y="432000"/>
                  <a:pt x="170189" y="465428"/>
                </a:cubicBezTo>
                <a:cubicBezTo>
                  <a:pt x="141571" y="492741"/>
                  <a:pt x="106920" y="515291"/>
                  <a:pt x="66144" y="533032"/>
                </a:cubicBezTo>
                <a:cubicBezTo>
                  <a:pt x="50665" y="539755"/>
                  <a:pt x="32662" y="533032"/>
                  <a:pt x="25414" y="517859"/>
                </a:cubicBezTo>
                <a:lnTo>
                  <a:pt x="3015" y="470657"/>
                </a:lnTo>
                <a:cubicBezTo>
                  <a:pt x="-4467" y="454830"/>
                  <a:pt x="2454" y="435922"/>
                  <a:pt x="18493" y="428872"/>
                </a:cubicBezTo>
                <a:cubicBezTo>
                  <a:pt x="53331" y="413512"/>
                  <a:pt x="79424" y="394043"/>
                  <a:pt x="96632" y="370513"/>
                </a:cubicBezTo>
                <a:cubicBezTo>
                  <a:pt x="118423" y="340679"/>
                  <a:pt x="129974" y="301041"/>
                  <a:pt x="131143" y="251459"/>
                </a:cubicBezTo>
                <a:lnTo>
                  <a:pt x="40424" y="251459"/>
                </a:lnTo>
                <a:cubicBezTo>
                  <a:pt x="23216" y="251459"/>
                  <a:pt x="9281" y="237546"/>
                  <a:pt x="9281" y="220365"/>
                </a:cubicBezTo>
                <a:lnTo>
                  <a:pt x="9281" y="31094"/>
                </a:lnTo>
                <a:cubicBezTo>
                  <a:pt x="9281" y="13913"/>
                  <a:pt x="23216" y="0"/>
                  <a:pt x="40424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zh-CN" altLang="en-US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="" id="{1C51A1CB-0310-4DE6-8338-17569AED67AB}"/>
              </a:ext>
            </a:extLst>
          </p:cNvPr>
          <p:cNvGrpSpPr/>
          <p:nvPr/>
        </p:nvGrpSpPr>
        <p:grpSpPr>
          <a:xfrm>
            <a:off x="3397657" y="404064"/>
            <a:ext cx="5275693" cy="584775"/>
            <a:chOff x="3508410" y="426778"/>
            <a:chExt cx="5275693" cy="584775"/>
          </a:xfrm>
        </p:grpSpPr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xmlns="" id="{F136EBAD-A863-4AB1-9787-32E59C7C37FF}"/>
                </a:ext>
              </a:extLst>
            </p:cNvPr>
            <p:cNvSpPr txBox="1"/>
            <p:nvPr/>
          </p:nvSpPr>
          <p:spPr>
            <a:xfrm>
              <a:off x="4207264" y="426778"/>
              <a:ext cx="387798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32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东汉末年的佛经翻译</a:t>
              </a:r>
            </a:p>
          </p:txBody>
        </p: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xmlns="" id="{EED1FEC8-0382-4138-95AE-A9E9911AE818}"/>
                </a:ext>
              </a:extLst>
            </p:cNvPr>
            <p:cNvCxnSpPr>
              <a:cxnSpLocks/>
            </p:cNvCxnSpPr>
            <p:nvPr/>
          </p:nvCxnSpPr>
          <p:spPr>
            <a:xfrm>
              <a:off x="3508410" y="738007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xmlns="" id="{85F0EEE1-93B2-49A1-B770-14531964C6C5}"/>
                </a:ext>
              </a:extLst>
            </p:cNvPr>
            <p:cNvCxnSpPr>
              <a:cxnSpLocks/>
            </p:cNvCxnSpPr>
            <p:nvPr/>
          </p:nvCxnSpPr>
          <p:spPr>
            <a:xfrm>
              <a:off x="8020089" y="738007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文本框 52">
            <a:extLst>
              <a:ext uri="{FF2B5EF4-FFF2-40B4-BE49-F238E27FC236}">
                <a16:creationId xmlns:a16="http://schemas.microsoft.com/office/drawing/2014/main" xmlns="" id="{D9DFA922-F73C-4E4A-ACCA-698E2BB45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9390" y="1914261"/>
            <a:ext cx="4852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汉末：中国译经创始人安世高</a:t>
            </a:r>
          </a:p>
        </p:txBody>
      </p:sp>
    </p:spTree>
    <p:extLst>
      <p:ext uri="{BB962C8B-B14F-4D97-AF65-F5344CB8AC3E}">
        <p14:creationId xmlns:p14="http://schemas.microsoft.com/office/powerpoint/2010/main" xmlns="" val="43896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9" grpId="0" animBg="1"/>
      <p:bldP spid="20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52">
            <a:extLst>
              <a:ext uri="{FF2B5EF4-FFF2-40B4-BE49-F238E27FC236}">
                <a16:creationId xmlns:a16="http://schemas.microsoft.com/office/drawing/2014/main" xmlns="" id="{451F6F44-D1A2-4FA8-BBD3-48C97ED9D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382" y="1889494"/>
            <a:ext cx="4852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东晋：中文译经的倡导者道安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xmlns="" id="{6008117B-1CB0-47EF-9893-0AE4B7EB66F5}"/>
              </a:ext>
            </a:extLst>
          </p:cNvPr>
          <p:cNvSpPr>
            <a:spLocks/>
          </p:cNvSpPr>
          <p:nvPr/>
        </p:nvSpPr>
        <p:spPr bwMode="auto">
          <a:xfrm rot="10800000">
            <a:off x="359995" y="1741164"/>
            <a:ext cx="789169" cy="769442"/>
          </a:xfrm>
          <a:prstGeom prst="ellipse">
            <a:avLst/>
          </a:prstGeom>
          <a:noFill/>
          <a:ln w="19050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xmlns="" id="{DA55F64F-CD61-47EA-9934-2BA5238DBC22}"/>
              </a:ext>
            </a:extLst>
          </p:cNvPr>
          <p:cNvSpPr/>
          <p:nvPr/>
        </p:nvSpPr>
        <p:spPr>
          <a:xfrm>
            <a:off x="971301" y="2987623"/>
            <a:ext cx="477961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佛教领袖，最早的热心传教者，第一个僧伽制度的建立者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整理已译出的中国第一部“经路”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——《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众经目录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总结翻译经验第一人，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摩诃钵罗若波罗蜜经钞序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（提出了“五失本、三不易“）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培养翻译人才</a:t>
            </a:r>
          </a:p>
        </p:txBody>
      </p:sp>
      <p:sp>
        <p:nvSpPr>
          <p:cNvPr id="14" name="link-button_61353">
            <a:extLst>
              <a:ext uri="{FF2B5EF4-FFF2-40B4-BE49-F238E27FC236}">
                <a16:creationId xmlns:a16="http://schemas.microsoft.com/office/drawing/2014/main" xmlns="" id="{5C155665-5F6A-41CB-B3AC-E75C1223587F}"/>
              </a:ext>
            </a:extLst>
          </p:cNvPr>
          <p:cNvSpPr>
            <a:spLocks noChangeAspect="1"/>
          </p:cNvSpPr>
          <p:nvPr/>
        </p:nvSpPr>
        <p:spPr bwMode="auto">
          <a:xfrm>
            <a:off x="528743" y="1900611"/>
            <a:ext cx="451671" cy="450548"/>
          </a:xfrm>
          <a:custGeom>
            <a:avLst/>
            <a:gdLst>
              <a:gd name="connsiteX0" fmla="*/ 252216 w 606607"/>
              <a:gd name="connsiteY0" fmla="*/ 196384 h 605099"/>
              <a:gd name="connsiteX1" fmla="*/ 310102 w 606607"/>
              <a:gd name="connsiteY1" fmla="*/ 210858 h 605099"/>
              <a:gd name="connsiteX2" fmla="*/ 333388 w 606607"/>
              <a:gd name="connsiteY2" fmla="*/ 242793 h 605099"/>
              <a:gd name="connsiteX3" fmla="*/ 322633 w 606607"/>
              <a:gd name="connsiteY3" fmla="*/ 280704 h 605099"/>
              <a:gd name="connsiteX4" fmla="*/ 265215 w 606607"/>
              <a:gd name="connsiteY4" fmla="*/ 292470 h 605099"/>
              <a:gd name="connsiteX5" fmla="*/ 229960 w 606607"/>
              <a:gd name="connsiteY5" fmla="*/ 299380 h 605099"/>
              <a:gd name="connsiteX6" fmla="*/ 100628 w 606607"/>
              <a:gd name="connsiteY6" fmla="*/ 445049 h 605099"/>
              <a:gd name="connsiteX7" fmla="*/ 93241 w 606607"/>
              <a:gd name="connsiteY7" fmla="*/ 466433 h 605099"/>
              <a:gd name="connsiteX8" fmla="*/ 103153 w 606607"/>
              <a:gd name="connsiteY8" fmla="*/ 486789 h 605099"/>
              <a:gd name="connsiteX9" fmla="*/ 123820 w 606607"/>
              <a:gd name="connsiteY9" fmla="*/ 505091 h 605099"/>
              <a:gd name="connsiteX10" fmla="*/ 165715 w 606607"/>
              <a:gd name="connsiteY10" fmla="*/ 502570 h 605099"/>
              <a:gd name="connsiteX11" fmla="*/ 224816 w 606607"/>
              <a:gd name="connsiteY11" fmla="*/ 435992 h 605099"/>
              <a:gd name="connsiteX12" fmla="*/ 285414 w 606607"/>
              <a:gd name="connsiteY12" fmla="*/ 432350 h 605099"/>
              <a:gd name="connsiteX13" fmla="*/ 290932 w 606607"/>
              <a:gd name="connsiteY13" fmla="*/ 437206 h 605099"/>
              <a:gd name="connsiteX14" fmla="*/ 305333 w 606607"/>
              <a:gd name="connsiteY14" fmla="*/ 466713 h 605099"/>
              <a:gd name="connsiteX15" fmla="*/ 294579 w 606607"/>
              <a:gd name="connsiteY15" fmla="*/ 497621 h 605099"/>
              <a:gd name="connsiteX16" fmla="*/ 235477 w 606607"/>
              <a:gd name="connsiteY16" fmla="*/ 564106 h 605099"/>
              <a:gd name="connsiteX17" fmla="*/ 143458 w 606607"/>
              <a:gd name="connsiteY17" fmla="*/ 605099 h 605099"/>
              <a:gd name="connsiteX18" fmla="*/ 62006 w 606607"/>
              <a:gd name="connsiteY18" fmla="*/ 574564 h 605099"/>
              <a:gd name="connsiteX19" fmla="*/ 41340 w 606607"/>
              <a:gd name="connsiteY19" fmla="*/ 556449 h 605099"/>
              <a:gd name="connsiteX20" fmla="*/ 30866 w 606607"/>
              <a:gd name="connsiteY20" fmla="*/ 383233 h 605099"/>
              <a:gd name="connsiteX21" fmla="*/ 160197 w 606607"/>
              <a:gd name="connsiteY21" fmla="*/ 237657 h 605099"/>
              <a:gd name="connsiteX22" fmla="*/ 252216 w 606607"/>
              <a:gd name="connsiteY22" fmla="*/ 196384 h 605099"/>
              <a:gd name="connsiteX23" fmla="*/ 463119 w 606607"/>
              <a:gd name="connsiteY23" fmla="*/ 0 h 605099"/>
              <a:gd name="connsiteX24" fmla="*/ 544570 w 606607"/>
              <a:gd name="connsiteY24" fmla="*/ 30814 h 605099"/>
              <a:gd name="connsiteX25" fmla="*/ 565237 w 606607"/>
              <a:gd name="connsiteY25" fmla="*/ 49115 h 605099"/>
              <a:gd name="connsiteX26" fmla="*/ 575711 w 606607"/>
              <a:gd name="connsiteY26" fmla="*/ 222418 h 605099"/>
              <a:gd name="connsiteX27" fmla="*/ 446473 w 606607"/>
              <a:gd name="connsiteY27" fmla="*/ 368175 h 605099"/>
              <a:gd name="connsiteX28" fmla="*/ 354455 w 606607"/>
              <a:gd name="connsiteY28" fmla="*/ 409633 h 605099"/>
              <a:gd name="connsiteX29" fmla="*/ 354362 w 606607"/>
              <a:gd name="connsiteY29" fmla="*/ 409633 h 605099"/>
              <a:gd name="connsiteX30" fmla="*/ 297505 w 606607"/>
              <a:gd name="connsiteY30" fmla="*/ 395533 h 605099"/>
              <a:gd name="connsiteX31" fmla="*/ 273658 w 606607"/>
              <a:gd name="connsiteY31" fmla="*/ 363039 h 605099"/>
              <a:gd name="connsiteX32" fmla="*/ 284413 w 606607"/>
              <a:gd name="connsiteY32" fmla="*/ 324289 h 605099"/>
              <a:gd name="connsiteX33" fmla="*/ 285441 w 606607"/>
              <a:gd name="connsiteY33" fmla="*/ 323168 h 605099"/>
              <a:gd name="connsiteX34" fmla="*/ 340802 w 606607"/>
              <a:gd name="connsiteY34" fmla="*/ 312897 h 605099"/>
              <a:gd name="connsiteX35" fmla="*/ 376618 w 606607"/>
              <a:gd name="connsiteY35" fmla="*/ 306268 h 605099"/>
              <a:gd name="connsiteX36" fmla="*/ 505949 w 606607"/>
              <a:gd name="connsiteY36" fmla="*/ 160604 h 605099"/>
              <a:gd name="connsiteX37" fmla="*/ 513336 w 606607"/>
              <a:gd name="connsiteY37" fmla="*/ 139128 h 605099"/>
              <a:gd name="connsiteX38" fmla="*/ 503424 w 606607"/>
              <a:gd name="connsiteY38" fmla="*/ 118772 h 605099"/>
              <a:gd name="connsiteX39" fmla="*/ 482757 w 606607"/>
              <a:gd name="connsiteY39" fmla="*/ 100471 h 605099"/>
              <a:gd name="connsiteX40" fmla="*/ 440863 w 606607"/>
              <a:gd name="connsiteY40" fmla="*/ 102992 h 605099"/>
              <a:gd name="connsiteX41" fmla="*/ 381761 w 606607"/>
              <a:gd name="connsiteY41" fmla="*/ 169661 h 605099"/>
              <a:gd name="connsiteX42" fmla="*/ 352211 w 606607"/>
              <a:gd name="connsiteY42" fmla="*/ 183947 h 605099"/>
              <a:gd name="connsiteX43" fmla="*/ 349686 w 606607"/>
              <a:gd name="connsiteY43" fmla="*/ 184041 h 605099"/>
              <a:gd name="connsiteX44" fmla="*/ 321164 w 606607"/>
              <a:gd name="connsiteY44" fmla="*/ 173209 h 605099"/>
              <a:gd name="connsiteX45" fmla="*/ 315647 w 606607"/>
              <a:gd name="connsiteY45" fmla="*/ 168354 h 605099"/>
              <a:gd name="connsiteX46" fmla="*/ 301245 w 606607"/>
              <a:gd name="connsiteY46" fmla="*/ 138848 h 605099"/>
              <a:gd name="connsiteX47" fmla="*/ 311999 w 606607"/>
              <a:gd name="connsiteY47" fmla="*/ 107847 h 605099"/>
              <a:gd name="connsiteX48" fmla="*/ 371101 w 606607"/>
              <a:gd name="connsiteY48" fmla="*/ 41271 h 605099"/>
              <a:gd name="connsiteX49" fmla="*/ 463119 w 606607"/>
              <a:gd name="connsiteY49" fmla="*/ 0 h 605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06607" h="605099">
                <a:moveTo>
                  <a:pt x="252216" y="196384"/>
                </a:moveTo>
                <a:cubicBezTo>
                  <a:pt x="272416" y="196384"/>
                  <a:pt x="292428" y="201333"/>
                  <a:pt x="310102" y="210858"/>
                </a:cubicBezTo>
                <a:cubicBezTo>
                  <a:pt x="322446" y="217394"/>
                  <a:pt x="330956" y="229066"/>
                  <a:pt x="333388" y="242793"/>
                </a:cubicBezTo>
                <a:cubicBezTo>
                  <a:pt x="335819" y="256426"/>
                  <a:pt x="331891" y="270246"/>
                  <a:pt x="322633" y="280704"/>
                </a:cubicBezTo>
                <a:cubicBezTo>
                  <a:pt x="308045" y="297232"/>
                  <a:pt x="284105" y="301714"/>
                  <a:pt x="265215" y="292470"/>
                </a:cubicBezTo>
                <a:cubicBezTo>
                  <a:pt x="253713" y="286774"/>
                  <a:pt x="238563" y="289669"/>
                  <a:pt x="229960" y="299380"/>
                </a:cubicBezTo>
                <a:lnTo>
                  <a:pt x="100628" y="445049"/>
                </a:lnTo>
                <a:cubicBezTo>
                  <a:pt x="95391" y="450932"/>
                  <a:pt x="92773" y="458496"/>
                  <a:pt x="93241" y="466433"/>
                </a:cubicBezTo>
                <a:cubicBezTo>
                  <a:pt x="93708" y="474370"/>
                  <a:pt x="97262" y="481560"/>
                  <a:pt x="103153" y="486789"/>
                </a:cubicBezTo>
                <a:lnTo>
                  <a:pt x="123820" y="505091"/>
                </a:lnTo>
                <a:cubicBezTo>
                  <a:pt x="135603" y="515550"/>
                  <a:pt x="155335" y="514336"/>
                  <a:pt x="165715" y="502570"/>
                </a:cubicBezTo>
                <a:lnTo>
                  <a:pt x="224816" y="435992"/>
                </a:lnTo>
                <a:cubicBezTo>
                  <a:pt x="239966" y="418997"/>
                  <a:pt x="268301" y="417223"/>
                  <a:pt x="285414" y="432350"/>
                </a:cubicBezTo>
                <a:lnTo>
                  <a:pt x="290932" y="437206"/>
                </a:lnTo>
                <a:cubicBezTo>
                  <a:pt x="299442" y="444676"/>
                  <a:pt x="304679" y="455414"/>
                  <a:pt x="305333" y="466713"/>
                </a:cubicBezTo>
                <a:cubicBezTo>
                  <a:pt x="305988" y="478105"/>
                  <a:pt x="302247" y="489030"/>
                  <a:pt x="294579" y="497621"/>
                </a:cubicBezTo>
                <a:lnTo>
                  <a:pt x="235477" y="564106"/>
                </a:lnTo>
                <a:cubicBezTo>
                  <a:pt x="212192" y="590345"/>
                  <a:pt x="178620" y="605099"/>
                  <a:pt x="143458" y="605099"/>
                </a:cubicBezTo>
                <a:cubicBezTo>
                  <a:pt x="113346" y="605099"/>
                  <a:pt x="84450" y="594454"/>
                  <a:pt x="62006" y="574564"/>
                </a:cubicBezTo>
                <a:lnTo>
                  <a:pt x="41340" y="556449"/>
                </a:lnTo>
                <a:cubicBezTo>
                  <a:pt x="-9346" y="511628"/>
                  <a:pt x="-14115" y="433844"/>
                  <a:pt x="30866" y="383233"/>
                </a:cubicBezTo>
                <a:lnTo>
                  <a:pt x="160197" y="237657"/>
                </a:lnTo>
                <a:cubicBezTo>
                  <a:pt x="183483" y="211418"/>
                  <a:pt x="217055" y="196384"/>
                  <a:pt x="252216" y="196384"/>
                </a:cubicBezTo>
                <a:close/>
                <a:moveTo>
                  <a:pt x="463119" y="0"/>
                </a:moveTo>
                <a:cubicBezTo>
                  <a:pt x="493231" y="0"/>
                  <a:pt x="522127" y="10925"/>
                  <a:pt x="544570" y="30814"/>
                </a:cubicBezTo>
                <a:lnTo>
                  <a:pt x="565237" y="49115"/>
                </a:lnTo>
                <a:cubicBezTo>
                  <a:pt x="616015" y="94028"/>
                  <a:pt x="620691" y="171809"/>
                  <a:pt x="575711" y="222418"/>
                </a:cubicBezTo>
                <a:lnTo>
                  <a:pt x="446473" y="368175"/>
                </a:lnTo>
                <a:cubicBezTo>
                  <a:pt x="423095" y="394413"/>
                  <a:pt x="389617" y="409633"/>
                  <a:pt x="354455" y="409633"/>
                </a:cubicBezTo>
                <a:lnTo>
                  <a:pt x="354362" y="409633"/>
                </a:lnTo>
                <a:cubicBezTo>
                  <a:pt x="334630" y="409633"/>
                  <a:pt x="314992" y="404591"/>
                  <a:pt x="297505" y="395533"/>
                </a:cubicBezTo>
                <a:cubicBezTo>
                  <a:pt x="284880" y="388904"/>
                  <a:pt x="276183" y="376952"/>
                  <a:pt x="273658" y="363039"/>
                </a:cubicBezTo>
                <a:cubicBezTo>
                  <a:pt x="271040" y="349033"/>
                  <a:pt x="274968" y="334934"/>
                  <a:pt x="284413" y="324289"/>
                </a:cubicBezTo>
                <a:lnTo>
                  <a:pt x="285441" y="323168"/>
                </a:lnTo>
                <a:cubicBezTo>
                  <a:pt x="298907" y="307948"/>
                  <a:pt x="322660" y="303560"/>
                  <a:pt x="340802" y="312897"/>
                </a:cubicBezTo>
                <a:cubicBezTo>
                  <a:pt x="352491" y="318873"/>
                  <a:pt x="367921" y="316072"/>
                  <a:pt x="376618" y="306268"/>
                </a:cubicBezTo>
                <a:lnTo>
                  <a:pt x="505949" y="160604"/>
                </a:lnTo>
                <a:cubicBezTo>
                  <a:pt x="511186" y="154721"/>
                  <a:pt x="513804" y="147065"/>
                  <a:pt x="513336" y="139128"/>
                </a:cubicBezTo>
                <a:cubicBezTo>
                  <a:pt x="512869" y="131284"/>
                  <a:pt x="509315" y="124001"/>
                  <a:pt x="503424" y="118772"/>
                </a:cubicBezTo>
                <a:lnTo>
                  <a:pt x="482757" y="100471"/>
                </a:lnTo>
                <a:cubicBezTo>
                  <a:pt x="470974" y="90106"/>
                  <a:pt x="451243" y="91320"/>
                  <a:pt x="440863" y="102992"/>
                </a:cubicBezTo>
                <a:lnTo>
                  <a:pt x="381761" y="169661"/>
                </a:lnTo>
                <a:cubicBezTo>
                  <a:pt x="374093" y="178158"/>
                  <a:pt x="363619" y="183294"/>
                  <a:pt x="352211" y="183947"/>
                </a:cubicBezTo>
                <a:lnTo>
                  <a:pt x="349686" y="184041"/>
                </a:lnTo>
                <a:cubicBezTo>
                  <a:pt x="339119" y="184041"/>
                  <a:pt x="329019" y="180212"/>
                  <a:pt x="321164" y="173209"/>
                </a:cubicBezTo>
                <a:lnTo>
                  <a:pt x="315647" y="168354"/>
                </a:lnTo>
                <a:cubicBezTo>
                  <a:pt x="307043" y="160697"/>
                  <a:pt x="301993" y="150239"/>
                  <a:pt x="301245" y="138848"/>
                </a:cubicBezTo>
                <a:cubicBezTo>
                  <a:pt x="300591" y="127456"/>
                  <a:pt x="304425" y="116438"/>
                  <a:pt x="311999" y="107847"/>
                </a:cubicBezTo>
                <a:lnTo>
                  <a:pt x="371101" y="41271"/>
                </a:lnTo>
                <a:cubicBezTo>
                  <a:pt x="394386" y="15033"/>
                  <a:pt x="427958" y="0"/>
                  <a:pt x="463119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zh-CN" altLang="en-US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xmlns="" id="{3C8CF0BF-0284-4371-93F9-1BC8446DFE5D}"/>
              </a:ext>
            </a:extLst>
          </p:cNvPr>
          <p:cNvSpPr>
            <a:spLocks/>
          </p:cNvSpPr>
          <p:nvPr/>
        </p:nvSpPr>
        <p:spPr bwMode="auto">
          <a:xfrm rot="10800000">
            <a:off x="6232621" y="1741162"/>
            <a:ext cx="789169" cy="769443"/>
          </a:xfrm>
          <a:prstGeom prst="ellipse">
            <a:avLst/>
          </a:prstGeom>
          <a:noFill/>
          <a:ln w="19050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20" name="1">
            <a:extLst>
              <a:ext uri="{FF2B5EF4-FFF2-40B4-BE49-F238E27FC236}">
                <a16:creationId xmlns:a16="http://schemas.microsoft.com/office/drawing/2014/main" xmlns="" id="{B9FCB19C-1139-4165-B175-3CABA13644F4}"/>
              </a:ext>
            </a:extLst>
          </p:cNvPr>
          <p:cNvSpPr/>
          <p:nvPr/>
        </p:nvSpPr>
        <p:spPr>
          <a:xfrm>
            <a:off x="6738130" y="3036569"/>
            <a:ext cx="4397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开始对佛教经论进行大规模有系统的翻译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开始运用达意的译法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法华经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金刚经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（注意保存原本的语趣，不拘泥于原文形式）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</p:txBody>
      </p:sp>
      <p:sp>
        <p:nvSpPr>
          <p:cNvPr id="21" name="link-button_61353">
            <a:extLst>
              <a:ext uri="{FF2B5EF4-FFF2-40B4-BE49-F238E27FC236}">
                <a16:creationId xmlns:a16="http://schemas.microsoft.com/office/drawing/2014/main" xmlns="" id="{D0A522C5-0E4F-4F46-BCB9-15152FC978E1}"/>
              </a:ext>
            </a:extLst>
          </p:cNvPr>
          <p:cNvSpPr>
            <a:spLocks noChangeAspect="1"/>
          </p:cNvSpPr>
          <p:nvPr/>
        </p:nvSpPr>
        <p:spPr bwMode="auto">
          <a:xfrm>
            <a:off x="6433330" y="1959812"/>
            <a:ext cx="379282" cy="334273"/>
          </a:xfrm>
          <a:custGeom>
            <a:avLst/>
            <a:gdLst>
              <a:gd name="connsiteX0" fmla="*/ 387182 w 607899"/>
              <a:gd name="connsiteY0" fmla="*/ 0 h 535760"/>
              <a:gd name="connsiteX1" fmla="*/ 576756 w 607899"/>
              <a:gd name="connsiteY1" fmla="*/ 0 h 535760"/>
              <a:gd name="connsiteX2" fmla="*/ 607899 w 607899"/>
              <a:gd name="connsiteY2" fmla="*/ 31095 h 535760"/>
              <a:gd name="connsiteX3" fmla="*/ 607899 w 607899"/>
              <a:gd name="connsiteY3" fmla="*/ 179895 h 535760"/>
              <a:gd name="connsiteX4" fmla="*/ 588633 w 607899"/>
              <a:gd name="connsiteY4" fmla="*/ 352227 h 535760"/>
              <a:gd name="connsiteX5" fmla="*/ 517368 w 607899"/>
              <a:gd name="connsiteY5" fmla="*/ 465449 h 535760"/>
              <a:gd name="connsiteX6" fmla="*/ 412808 w 607899"/>
              <a:gd name="connsiteY6" fmla="*/ 533196 h 535760"/>
              <a:gd name="connsiteX7" fmla="*/ 372219 w 607899"/>
              <a:gd name="connsiteY7" fmla="*/ 517975 h 535760"/>
              <a:gd name="connsiteX8" fmla="*/ 349773 w 607899"/>
              <a:gd name="connsiteY8" fmla="*/ 470679 h 535760"/>
              <a:gd name="connsiteX9" fmla="*/ 365251 w 607899"/>
              <a:gd name="connsiteY9" fmla="*/ 428891 h 535760"/>
              <a:gd name="connsiteX10" fmla="*/ 443390 w 607899"/>
              <a:gd name="connsiteY10" fmla="*/ 370529 h 535760"/>
              <a:gd name="connsiteX11" fmla="*/ 477901 w 607899"/>
              <a:gd name="connsiteY11" fmla="*/ 251471 h 535760"/>
              <a:gd name="connsiteX12" fmla="*/ 387182 w 607899"/>
              <a:gd name="connsiteY12" fmla="*/ 251471 h 535760"/>
              <a:gd name="connsiteX13" fmla="*/ 356039 w 607899"/>
              <a:gd name="connsiteY13" fmla="*/ 220375 h 535760"/>
              <a:gd name="connsiteX14" fmla="*/ 356039 w 607899"/>
              <a:gd name="connsiteY14" fmla="*/ 31095 h 535760"/>
              <a:gd name="connsiteX15" fmla="*/ 387182 w 607899"/>
              <a:gd name="connsiteY15" fmla="*/ 0 h 535760"/>
              <a:gd name="connsiteX16" fmla="*/ 40424 w 607899"/>
              <a:gd name="connsiteY16" fmla="*/ 0 h 535760"/>
              <a:gd name="connsiteX17" fmla="*/ 229998 w 607899"/>
              <a:gd name="connsiteY17" fmla="*/ 0 h 535760"/>
              <a:gd name="connsiteX18" fmla="*/ 261141 w 607899"/>
              <a:gd name="connsiteY18" fmla="*/ 31094 h 535760"/>
              <a:gd name="connsiteX19" fmla="*/ 261141 w 607899"/>
              <a:gd name="connsiteY19" fmla="*/ 179887 h 535760"/>
              <a:gd name="connsiteX20" fmla="*/ 241875 w 607899"/>
              <a:gd name="connsiteY20" fmla="*/ 352631 h 535760"/>
              <a:gd name="connsiteX21" fmla="*/ 170189 w 607899"/>
              <a:gd name="connsiteY21" fmla="*/ 465428 h 535760"/>
              <a:gd name="connsiteX22" fmla="*/ 66144 w 607899"/>
              <a:gd name="connsiteY22" fmla="*/ 533032 h 535760"/>
              <a:gd name="connsiteX23" fmla="*/ 25414 w 607899"/>
              <a:gd name="connsiteY23" fmla="*/ 517859 h 535760"/>
              <a:gd name="connsiteX24" fmla="*/ 3015 w 607899"/>
              <a:gd name="connsiteY24" fmla="*/ 470657 h 535760"/>
              <a:gd name="connsiteX25" fmla="*/ 18493 w 607899"/>
              <a:gd name="connsiteY25" fmla="*/ 428872 h 535760"/>
              <a:gd name="connsiteX26" fmla="*/ 96632 w 607899"/>
              <a:gd name="connsiteY26" fmla="*/ 370513 h 535760"/>
              <a:gd name="connsiteX27" fmla="*/ 131143 w 607899"/>
              <a:gd name="connsiteY27" fmla="*/ 251459 h 535760"/>
              <a:gd name="connsiteX28" fmla="*/ 40424 w 607899"/>
              <a:gd name="connsiteY28" fmla="*/ 251459 h 535760"/>
              <a:gd name="connsiteX29" fmla="*/ 9281 w 607899"/>
              <a:gd name="connsiteY29" fmla="*/ 220365 h 535760"/>
              <a:gd name="connsiteX30" fmla="*/ 9281 w 607899"/>
              <a:gd name="connsiteY30" fmla="*/ 31094 h 535760"/>
              <a:gd name="connsiteX31" fmla="*/ 40424 w 607899"/>
              <a:gd name="connsiteY31" fmla="*/ 0 h 53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7899" h="535760">
                <a:moveTo>
                  <a:pt x="387182" y="0"/>
                </a:moveTo>
                <a:lnTo>
                  <a:pt x="576756" y="0"/>
                </a:lnTo>
                <a:cubicBezTo>
                  <a:pt x="593964" y="0"/>
                  <a:pt x="607899" y="13914"/>
                  <a:pt x="607899" y="31095"/>
                </a:cubicBezTo>
                <a:lnTo>
                  <a:pt x="607899" y="179895"/>
                </a:lnTo>
                <a:cubicBezTo>
                  <a:pt x="607899" y="252731"/>
                  <a:pt x="601493" y="310113"/>
                  <a:pt x="588633" y="352227"/>
                </a:cubicBezTo>
                <a:cubicBezTo>
                  <a:pt x="575820" y="394294"/>
                  <a:pt x="552065" y="432020"/>
                  <a:pt x="517368" y="465449"/>
                </a:cubicBezTo>
                <a:cubicBezTo>
                  <a:pt x="488937" y="492856"/>
                  <a:pt x="454099" y="515361"/>
                  <a:pt x="412808" y="533196"/>
                </a:cubicBezTo>
                <a:cubicBezTo>
                  <a:pt x="397377" y="539826"/>
                  <a:pt x="379467" y="533196"/>
                  <a:pt x="372219" y="517975"/>
                </a:cubicBezTo>
                <a:lnTo>
                  <a:pt x="349773" y="470679"/>
                </a:lnTo>
                <a:cubicBezTo>
                  <a:pt x="342291" y="454851"/>
                  <a:pt x="349212" y="435941"/>
                  <a:pt x="365251" y="428891"/>
                </a:cubicBezTo>
                <a:cubicBezTo>
                  <a:pt x="400089" y="413530"/>
                  <a:pt x="426182" y="394061"/>
                  <a:pt x="443390" y="370529"/>
                </a:cubicBezTo>
                <a:cubicBezTo>
                  <a:pt x="465181" y="340695"/>
                  <a:pt x="476732" y="301055"/>
                  <a:pt x="477901" y="251471"/>
                </a:cubicBezTo>
                <a:lnTo>
                  <a:pt x="387182" y="251471"/>
                </a:lnTo>
                <a:cubicBezTo>
                  <a:pt x="369974" y="251471"/>
                  <a:pt x="356039" y="237557"/>
                  <a:pt x="356039" y="220375"/>
                </a:cubicBezTo>
                <a:lnTo>
                  <a:pt x="356039" y="31095"/>
                </a:lnTo>
                <a:cubicBezTo>
                  <a:pt x="356039" y="13914"/>
                  <a:pt x="369974" y="0"/>
                  <a:pt x="387182" y="0"/>
                </a:cubicBezTo>
                <a:close/>
                <a:moveTo>
                  <a:pt x="40424" y="0"/>
                </a:moveTo>
                <a:lnTo>
                  <a:pt x="229998" y="0"/>
                </a:lnTo>
                <a:cubicBezTo>
                  <a:pt x="247206" y="0"/>
                  <a:pt x="261141" y="13913"/>
                  <a:pt x="261141" y="31094"/>
                </a:cubicBezTo>
                <a:lnTo>
                  <a:pt x="261141" y="179887"/>
                </a:lnTo>
                <a:cubicBezTo>
                  <a:pt x="261141" y="253280"/>
                  <a:pt x="254735" y="310846"/>
                  <a:pt x="241875" y="352631"/>
                </a:cubicBezTo>
                <a:cubicBezTo>
                  <a:pt x="229062" y="394417"/>
                  <a:pt x="205167" y="432000"/>
                  <a:pt x="170189" y="465428"/>
                </a:cubicBezTo>
                <a:cubicBezTo>
                  <a:pt x="141571" y="492741"/>
                  <a:pt x="106920" y="515291"/>
                  <a:pt x="66144" y="533032"/>
                </a:cubicBezTo>
                <a:cubicBezTo>
                  <a:pt x="50665" y="539755"/>
                  <a:pt x="32662" y="533032"/>
                  <a:pt x="25414" y="517859"/>
                </a:cubicBezTo>
                <a:lnTo>
                  <a:pt x="3015" y="470657"/>
                </a:lnTo>
                <a:cubicBezTo>
                  <a:pt x="-4467" y="454830"/>
                  <a:pt x="2454" y="435922"/>
                  <a:pt x="18493" y="428872"/>
                </a:cubicBezTo>
                <a:cubicBezTo>
                  <a:pt x="53331" y="413512"/>
                  <a:pt x="79424" y="394043"/>
                  <a:pt x="96632" y="370513"/>
                </a:cubicBezTo>
                <a:cubicBezTo>
                  <a:pt x="118423" y="340679"/>
                  <a:pt x="129974" y="301041"/>
                  <a:pt x="131143" y="251459"/>
                </a:cubicBezTo>
                <a:lnTo>
                  <a:pt x="40424" y="251459"/>
                </a:lnTo>
                <a:cubicBezTo>
                  <a:pt x="23216" y="251459"/>
                  <a:pt x="9281" y="237546"/>
                  <a:pt x="9281" y="220365"/>
                </a:cubicBezTo>
                <a:lnTo>
                  <a:pt x="9281" y="31094"/>
                </a:lnTo>
                <a:cubicBezTo>
                  <a:pt x="9281" y="13913"/>
                  <a:pt x="23216" y="0"/>
                  <a:pt x="40424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zh-CN" altLang="en-US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="" id="{1C51A1CB-0310-4DE6-8338-17569AED67AB}"/>
              </a:ext>
            </a:extLst>
          </p:cNvPr>
          <p:cNvGrpSpPr/>
          <p:nvPr/>
        </p:nvGrpSpPr>
        <p:grpSpPr>
          <a:xfrm>
            <a:off x="2416067" y="375868"/>
            <a:ext cx="7262450" cy="584775"/>
            <a:chOff x="2526820" y="415661"/>
            <a:chExt cx="7262450" cy="584775"/>
          </a:xfrm>
        </p:grpSpPr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xmlns="" id="{F136EBAD-A863-4AB1-9787-32E59C7C37FF}"/>
                </a:ext>
              </a:extLst>
            </p:cNvPr>
            <p:cNvSpPr txBox="1"/>
            <p:nvPr/>
          </p:nvSpPr>
          <p:spPr>
            <a:xfrm>
              <a:off x="3471863" y="415661"/>
              <a:ext cx="551946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32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两晋和南北朝时期的佛经翻译</a:t>
              </a:r>
            </a:p>
          </p:txBody>
        </p: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xmlns="" id="{EED1FEC8-0382-4138-95AE-A9E9911AE818}"/>
                </a:ext>
              </a:extLst>
            </p:cNvPr>
            <p:cNvCxnSpPr>
              <a:cxnSpLocks/>
            </p:cNvCxnSpPr>
            <p:nvPr/>
          </p:nvCxnSpPr>
          <p:spPr>
            <a:xfrm>
              <a:off x="2526820" y="719165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xmlns="" id="{85F0EEE1-93B2-49A1-B770-14531964C6C5}"/>
                </a:ext>
              </a:extLst>
            </p:cNvPr>
            <p:cNvCxnSpPr>
              <a:cxnSpLocks/>
            </p:cNvCxnSpPr>
            <p:nvPr/>
          </p:nvCxnSpPr>
          <p:spPr>
            <a:xfrm>
              <a:off x="9025256" y="719165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文本框 52">
            <a:extLst>
              <a:ext uri="{FF2B5EF4-FFF2-40B4-BE49-F238E27FC236}">
                <a16:creationId xmlns:a16="http://schemas.microsoft.com/office/drawing/2014/main" xmlns="" id="{D9DFA922-F73C-4E4A-ACCA-698E2BB45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3945" y="1900611"/>
            <a:ext cx="41344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公元五世纪初：鸠摩罗什</a:t>
            </a:r>
          </a:p>
        </p:txBody>
      </p:sp>
    </p:spTree>
    <p:extLst>
      <p:ext uri="{BB962C8B-B14F-4D97-AF65-F5344CB8AC3E}">
        <p14:creationId xmlns:p14="http://schemas.microsoft.com/office/powerpoint/2010/main" xmlns="" val="591369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9" grpId="0" animBg="1"/>
      <p:bldP spid="20" grpId="0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52">
            <a:extLst>
              <a:ext uri="{FF2B5EF4-FFF2-40B4-BE49-F238E27FC236}">
                <a16:creationId xmlns:a16="http://schemas.microsoft.com/office/drawing/2014/main" xmlns="" id="{451F6F44-D1A2-4FA8-BBD3-48C97ED9D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730" y="1899313"/>
            <a:ext cx="41344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唐朝：伟大的翻译家玄奘</a:t>
            </a:r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xmlns="" id="{6008117B-1CB0-47EF-9893-0AE4B7EB66F5}"/>
              </a:ext>
            </a:extLst>
          </p:cNvPr>
          <p:cNvSpPr>
            <a:spLocks/>
          </p:cNvSpPr>
          <p:nvPr/>
        </p:nvSpPr>
        <p:spPr bwMode="auto">
          <a:xfrm rot="10800000">
            <a:off x="1801343" y="1750983"/>
            <a:ext cx="789169" cy="769442"/>
          </a:xfrm>
          <a:prstGeom prst="ellipse">
            <a:avLst/>
          </a:prstGeom>
          <a:noFill/>
          <a:ln w="19050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xmlns="" id="{DA55F64F-CD61-47EA-9934-2BA5238DBC22}"/>
              </a:ext>
            </a:extLst>
          </p:cNvPr>
          <p:cNvSpPr/>
          <p:nvPr/>
        </p:nvSpPr>
        <p:spPr>
          <a:xfrm>
            <a:off x="617246" y="3039397"/>
            <a:ext cx="84377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印度佛学发展到最高峰的首屈一指的集大成者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空宗的根本大经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——《</a:t>
            </a: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大般若经</a:t>
            </a:r>
            <a:r>
              <a:rPr kumimoji="1" lang="en-US" altLang="zh-CN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》</a:t>
            </a: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开创了中国佛教史上的新阶段（从他的译本开始的翻译被称为“新译”）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主张注意原文风格，给音译制定了规则，“五不翻”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marL="342900" indent="-342900" defTabSz="456205">
              <a:buFont typeface="Arial" panose="020B0604020202020204" pitchFamily="34" charset="0"/>
              <a:buChar char="•"/>
            </a:pPr>
            <a:endParaRPr kumimoji="1" lang="zh-CN" altLang="en-US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</p:txBody>
      </p:sp>
      <p:sp>
        <p:nvSpPr>
          <p:cNvPr id="14" name="link-button_61353">
            <a:extLst>
              <a:ext uri="{FF2B5EF4-FFF2-40B4-BE49-F238E27FC236}">
                <a16:creationId xmlns:a16="http://schemas.microsoft.com/office/drawing/2014/main" xmlns="" id="{5C155665-5F6A-41CB-B3AC-E75C1223587F}"/>
              </a:ext>
            </a:extLst>
          </p:cNvPr>
          <p:cNvSpPr>
            <a:spLocks noChangeAspect="1"/>
          </p:cNvSpPr>
          <p:nvPr/>
        </p:nvSpPr>
        <p:spPr bwMode="auto">
          <a:xfrm>
            <a:off x="1970091" y="1910430"/>
            <a:ext cx="451671" cy="450548"/>
          </a:xfrm>
          <a:custGeom>
            <a:avLst/>
            <a:gdLst>
              <a:gd name="connsiteX0" fmla="*/ 252216 w 606607"/>
              <a:gd name="connsiteY0" fmla="*/ 196384 h 605099"/>
              <a:gd name="connsiteX1" fmla="*/ 310102 w 606607"/>
              <a:gd name="connsiteY1" fmla="*/ 210858 h 605099"/>
              <a:gd name="connsiteX2" fmla="*/ 333388 w 606607"/>
              <a:gd name="connsiteY2" fmla="*/ 242793 h 605099"/>
              <a:gd name="connsiteX3" fmla="*/ 322633 w 606607"/>
              <a:gd name="connsiteY3" fmla="*/ 280704 h 605099"/>
              <a:gd name="connsiteX4" fmla="*/ 265215 w 606607"/>
              <a:gd name="connsiteY4" fmla="*/ 292470 h 605099"/>
              <a:gd name="connsiteX5" fmla="*/ 229960 w 606607"/>
              <a:gd name="connsiteY5" fmla="*/ 299380 h 605099"/>
              <a:gd name="connsiteX6" fmla="*/ 100628 w 606607"/>
              <a:gd name="connsiteY6" fmla="*/ 445049 h 605099"/>
              <a:gd name="connsiteX7" fmla="*/ 93241 w 606607"/>
              <a:gd name="connsiteY7" fmla="*/ 466433 h 605099"/>
              <a:gd name="connsiteX8" fmla="*/ 103153 w 606607"/>
              <a:gd name="connsiteY8" fmla="*/ 486789 h 605099"/>
              <a:gd name="connsiteX9" fmla="*/ 123820 w 606607"/>
              <a:gd name="connsiteY9" fmla="*/ 505091 h 605099"/>
              <a:gd name="connsiteX10" fmla="*/ 165715 w 606607"/>
              <a:gd name="connsiteY10" fmla="*/ 502570 h 605099"/>
              <a:gd name="connsiteX11" fmla="*/ 224816 w 606607"/>
              <a:gd name="connsiteY11" fmla="*/ 435992 h 605099"/>
              <a:gd name="connsiteX12" fmla="*/ 285414 w 606607"/>
              <a:gd name="connsiteY12" fmla="*/ 432350 h 605099"/>
              <a:gd name="connsiteX13" fmla="*/ 290932 w 606607"/>
              <a:gd name="connsiteY13" fmla="*/ 437206 h 605099"/>
              <a:gd name="connsiteX14" fmla="*/ 305333 w 606607"/>
              <a:gd name="connsiteY14" fmla="*/ 466713 h 605099"/>
              <a:gd name="connsiteX15" fmla="*/ 294579 w 606607"/>
              <a:gd name="connsiteY15" fmla="*/ 497621 h 605099"/>
              <a:gd name="connsiteX16" fmla="*/ 235477 w 606607"/>
              <a:gd name="connsiteY16" fmla="*/ 564106 h 605099"/>
              <a:gd name="connsiteX17" fmla="*/ 143458 w 606607"/>
              <a:gd name="connsiteY17" fmla="*/ 605099 h 605099"/>
              <a:gd name="connsiteX18" fmla="*/ 62006 w 606607"/>
              <a:gd name="connsiteY18" fmla="*/ 574564 h 605099"/>
              <a:gd name="connsiteX19" fmla="*/ 41340 w 606607"/>
              <a:gd name="connsiteY19" fmla="*/ 556449 h 605099"/>
              <a:gd name="connsiteX20" fmla="*/ 30866 w 606607"/>
              <a:gd name="connsiteY20" fmla="*/ 383233 h 605099"/>
              <a:gd name="connsiteX21" fmla="*/ 160197 w 606607"/>
              <a:gd name="connsiteY21" fmla="*/ 237657 h 605099"/>
              <a:gd name="connsiteX22" fmla="*/ 252216 w 606607"/>
              <a:gd name="connsiteY22" fmla="*/ 196384 h 605099"/>
              <a:gd name="connsiteX23" fmla="*/ 463119 w 606607"/>
              <a:gd name="connsiteY23" fmla="*/ 0 h 605099"/>
              <a:gd name="connsiteX24" fmla="*/ 544570 w 606607"/>
              <a:gd name="connsiteY24" fmla="*/ 30814 h 605099"/>
              <a:gd name="connsiteX25" fmla="*/ 565237 w 606607"/>
              <a:gd name="connsiteY25" fmla="*/ 49115 h 605099"/>
              <a:gd name="connsiteX26" fmla="*/ 575711 w 606607"/>
              <a:gd name="connsiteY26" fmla="*/ 222418 h 605099"/>
              <a:gd name="connsiteX27" fmla="*/ 446473 w 606607"/>
              <a:gd name="connsiteY27" fmla="*/ 368175 h 605099"/>
              <a:gd name="connsiteX28" fmla="*/ 354455 w 606607"/>
              <a:gd name="connsiteY28" fmla="*/ 409633 h 605099"/>
              <a:gd name="connsiteX29" fmla="*/ 354362 w 606607"/>
              <a:gd name="connsiteY29" fmla="*/ 409633 h 605099"/>
              <a:gd name="connsiteX30" fmla="*/ 297505 w 606607"/>
              <a:gd name="connsiteY30" fmla="*/ 395533 h 605099"/>
              <a:gd name="connsiteX31" fmla="*/ 273658 w 606607"/>
              <a:gd name="connsiteY31" fmla="*/ 363039 h 605099"/>
              <a:gd name="connsiteX32" fmla="*/ 284413 w 606607"/>
              <a:gd name="connsiteY32" fmla="*/ 324289 h 605099"/>
              <a:gd name="connsiteX33" fmla="*/ 285441 w 606607"/>
              <a:gd name="connsiteY33" fmla="*/ 323168 h 605099"/>
              <a:gd name="connsiteX34" fmla="*/ 340802 w 606607"/>
              <a:gd name="connsiteY34" fmla="*/ 312897 h 605099"/>
              <a:gd name="connsiteX35" fmla="*/ 376618 w 606607"/>
              <a:gd name="connsiteY35" fmla="*/ 306268 h 605099"/>
              <a:gd name="connsiteX36" fmla="*/ 505949 w 606607"/>
              <a:gd name="connsiteY36" fmla="*/ 160604 h 605099"/>
              <a:gd name="connsiteX37" fmla="*/ 513336 w 606607"/>
              <a:gd name="connsiteY37" fmla="*/ 139128 h 605099"/>
              <a:gd name="connsiteX38" fmla="*/ 503424 w 606607"/>
              <a:gd name="connsiteY38" fmla="*/ 118772 h 605099"/>
              <a:gd name="connsiteX39" fmla="*/ 482757 w 606607"/>
              <a:gd name="connsiteY39" fmla="*/ 100471 h 605099"/>
              <a:gd name="connsiteX40" fmla="*/ 440863 w 606607"/>
              <a:gd name="connsiteY40" fmla="*/ 102992 h 605099"/>
              <a:gd name="connsiteX41" fmla="*/ 381761 w 606607"/>
              <a:gd name="connsiteY41" fmla="*/ 169661 h 605099"/>
              <a:gd name="connsiteX42" fmla="*/ 352211 w 606607"/>
              <a:gd name="connsiteY42" fmla="*/ 183947 h 605099"/>
              <a:gd name="connsiteX43" fmla="*/ 349686 w 606607"/>
              <a:gd name="connsiteY43" fmla="*/ 184041 h 605099"/>
              <a:gd name="connsiteX44" fmla="*/ 321164 w 606607"/>
              <a:gd name="connsiteY44" fmla="*/ 173209 h 605099"/>
              <a:gd name="connsiteX45" fmla="*/ 315647 w 606607"/>
              <a:gd name="connsiteY45" fmla="*/ 168354 h 605099"/>
              <a:gd name="connsiteX46" fmla="*/ 301245 w 606607"/>
              <a:gd name="connsiteY46" fmla="*/ 138848 h 605099"/>
              <a:gd name="connsiteX47" fmla="*/ 311999 w 606607"/>
              <a:gd name="connsiteY47" fmla="*/ 107847 h 605099"/>
              <a:gd name="connsiteX48" fmla="*/ 371101 w 606607"/>
              <a:gd name="connsiteY48" fmla="*/ 41271 h 605099"/>
              <a:gd name="connsiteX49" fmla="*/ 463119 w 606607"/>
              <a:gd name="connsiteY49" fmla="*/ 0 h 605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606607" h="605099">
                <a:moveTo>
                  <a:pt x="252216" y="196384"/>
                </a:moveTo>
                <a:cubicBezTo>
                  <a:pt x="272416" y="196384"/>
                  <a:pt x="292428" y="201333"/>
                  <a:pt x="310102" y="210858"/>
                </a:cubicBezTo>
                <a:cubicBezTo>
                  <a:pt x="322446" y="217394"/>
                  <a:pt x="330956" y="229066"/>
                  <a:pt x="333388" y="242793"/>
                </a:cubicBezTo>
                <a:cubicBezTo>
                  <a:pt x="335819" y="256426"/>
                  <a:pt x="331891" y="270246"/>
                  <a:pt x="322633" y="280704"/>
                </a:cubicBezTo>
                <a:cubicBezTo>
                  <a:pt x="308045" y="297232"/>
                  <a:pt x="284105" y="301714"/>
                  <a:pt x="265215" y="292470"/>
                </a:cubicBezTo>
                <a:cubicBezTo>
                  <a:pt x="253713" y="286774"/>
                  <a:pt x="238563" y="289669"/>
                  <a:pt x="229960" y="299380"/>
                </a:cubicBezTo>
                <a:lnTo>
                  <a:pt x="100628" y="445049"/>
                </a:lnTo>
                <a:cubicBezTo>
                  <a:pt x="95391" y="450932"/>
                  <a:pt x="92773" y="458496"/>
                  <a:pt x="93241" y="466433"/>
                </a:cubicBezTo>
                <a:cubicBezTo>
                  <a:pt x="93708" y="474370"/>
                  <a:pt x="97262" y="481560"/>
                  <a:pt x="103153" y="486789"/>
                </a:cubicBezTo>
                <a:lnTo>
                  <a:pt x="123820" y="505091"/>
                </a:lnTo>
                <a:cubicBezTo>
                  <a:pt x="135603" y="515550"/>
                  <a:pt x="155335" y="514336"/>
                  <a:pt x="165715" y="502570"/>
                </a:cubicBezTo>
                <a:lnTo>
                  <a:pt x="224816" y="435992"/>
                </a:lnTo>
                <a:cubicBezTo>
                  <a:pt x="239966" y="418997"/>
                  <a:pt x="268301" y="417223"/>
                  <a:pt x="285414" y="432350"/>
                </a:cubicBezTo>
                <a:lnTo>
                  <a:pt x="290932" y="437206"/>
                </a:lnTo>
                <a:cubicBezTo>
                  <a:pt x="299442" y="444676"/>
                  <a:pt x="304679" y="455414"/>
                  <a:pt x="305333" y="466713"/>
                </a:cubicBezTo>
                <a:cubicBezTo>
                  <a:pt x="305988" y="478105"/>
                  <a:pt x="302247" y="489030"/>
                  <a:pt x="294579" y="497621"/>
                </a:cubicBezTo>
                <a:lnTo>
                  <a:pt x="235477" y="564106"/>
                </a:lnTo>
                <a:cubicBezTo>
                  <a:pt x="212192" y="590345"/>
                  <a:pt x="178620" y="605099"/>
                  <a:pt x="143458" y="605099"/>
                </a:cubicBezTo>
                <a:cubicBezTo>
                  <a:pt x="113346" y="605099"/>
                  <a:pt x="84450" y="594454"/>
                  <a:pt x="62006" y="574564"/>
                </a:cubicBezTo>
                <a:lnTo>
                  <a:pt x="41340" y="556449"/>
                </a:lnTo>
                <a:cubicBezTo>
                  <a:pt x="-9346" y="511628"/>
                  <a:pt x="-14115" y="433844"/>
                  <a:pt x="30866" y="383233"/>
                </a:cubicBezTo>
                <a:lnTo>
                  <a:pt x="160197" y="237657"/>
                </a:lnTo>
                <a:cubicBezTo>
                  <a:pt x="183483" y="211418"/>
                  <a:pt x="217055" y="196384"/>
                  <a:pt x="252216" y="196384"/>
                </a:cubicBezTo>
                <a:close/>
                <a:moveTo>
                  <a:pt x="463119" y="0"/>
                </a:moveTo>
                <a:cubicBezTo>
                  <a:pt x="493231" y="0"/>
                  <a:pt x="522127" y="10925"/>
                  <a:pt x="544570" y="30814"/>
                </a:cubicBezTo>
                <a:lnTo>
                  <a:pt x="565237" y="49115"/>
                </a:lnTo>
                <a:cubicBezTo>
                  <a:pt x="616015" y="94028"/>
                  <a:pt x="620691" y="171809"/>
                  <a:pt x="575711" y="222418"/>
                </a:cubicBezTo>
                <a:lnTo>
                  <a:pt x="446473" y="368175"/>
                </a:lnTo>
                <a:cubicBezTo>
                  <a:pt x="423095" y="394413"/>
                  <a:pt x="389617" y="409633"/>
                  <a:pt x="354455" y="409633"/>
                </a:cubicBezTo>
                <a:lnTo>
                  <a:pt x="354362" y="409633"/>
                </a:lnTo>
                <a:cubicBezTo>
                  <a:pt x="334630" y="409633"/>
                  <a:pt x="314992" y="404591"/>
                  <a:pt x="297505" y="395533"/>
                </a:cubicBezTo>
                <a:cubicBezTo>
                  <a:pt x="284880" y="388904"/>
                  <a:pt x="276183" y="376952"/>
                  <a:pt x="273658" y="363039"/>
                </a:cubicBezTo>
                <a:cubicBezTo>
                  <a:pt x="271040" y="349033"/>
                  <a:pt x="274968" y="334934"/>
                  <a:pt x="284413" y="324289"/>
                </a:cubicBezTo>
                <a:lnTo>
                  <a:pt x="285441" y="323168"/>
                </a:lnTo>
                <a:cubicBezTo>
                  <a:pt x="298907" y="307948"/>
                  <a:pt x="322660" y="303560"/>
                  <a:pt x="340802" y="312897"/>
                </a:cubicBezTo>
                <a:cubicBezTo>
                  <a:pt x="352491" y="318873"/>
                  <a:pt x="367921" y="316072"/>
                  <a:pt x="376618" y="306268"/>
                </a:cubicBezTo>
                <a:lnTo>
                  <a:pt x="505949" y="160604"/>
                </a:lnTo>
                <a:cubicBezTo>
                  <a:pt x="511186" y="154721"/>
                  <a:pt x="513804" y="147065"/>
                  <a:pt x="513336" y="139128"/>
                </a:cubicBezTo>
                <a:cubicBezTo>
                  <a:pt x="512869" y="131284"/>
                  <a:pt x="509315" y="124001"/>
                  <a:pt x="503424" y="118772"/>
                </a:cubicBezTo>
                <a:lnTo>
                  <a:pt x="482757" y="100471"/>
                </a:lnTo>
                <a:cubicBezTo>
                  <a:pt x="470974" y="90106"/>
                  <a:pt x="451243" y="91320"/>
                  <a:pt x="440863" y="102992"/>
                </a:cubicBezTo>
                <a:lnTo>
                  <a:pt x="381761" y="169661"/>
                </a:lnTo>
                <a:cubicBezTo>
                  <a:pt x="374093" y="178158"/>
                  <a:pt x="363619" y="183294"/>
                  <a:pt x="352211" y="183947"/>
                </a:cubicBezTo>
                <a:lnTo>
                  <a:pt x="349686" y="184041"/>
                </a:lnTo>
                <a:cubicBezTo>
                  <a:pt x="339119" y="184041"/>
                  <a:pt x="329019" y="180212"/>
                  <a:pt x="321164" y="173209"/>
                </a:cubicBezTo>
                <a:lnTo>
                  <a:pt x="315647" y="168354"/>
                </a:lnTo>
                <a:cubicBezTo>
                  <a:pt x="307043" y="160697"/>
                  <a:pt x="301993" y="150239"/>
                  <a:pt x="301245" y="138848"/>
                </a:cubicBezTo>
                <a:cubicBezTo>
                  <a:pt x="300591" y="127456"/>
                  <a:pt x="304425" y="116438"/>
                  <a:pt x="311999" y="107847"/>
                </a:cubicBezTo>
                <a:lnTo>
                  <a:pt x="371101" y="41271"/>
                </a:lnTo>
                <a:cubicBezTo>
                  <a:pt x="394386" y="15033"/>
                  <a:pt x="427958" y="0"/>
                  <a:pt x="463119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zh-CN" altLang="en-US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9" name="Freeform 5">
            <a:extLst>
              <a:ext uri="{FF2B5EF4-FFF2-40B4-BE49-F238E27FC236}">
                <a16:creationId xmlns:a16="http://schemas.microsoft.com/office/drawing/2014/main" xmlns="" id="{3C8CF0BF-0284-4371-93F9-1BC8446DFE5D}"/>
              </a:ext>
            </a:extLst>
          </p:cNvPr>
          <p:cNvSpPr>
            <a:spLocks/>
          </p:cNvSpPr>
          <p:nvPr/>
        </p:nvSpPr>
        <p:spPr bwMode="auto">
          <a:xfrm rot="10800000">
            <a:off x="8602488" y="1753100"/>
            <a:ext cx="789169" cy="769443"/>
          </a:xfrm>
          <a:prstGeom prst="ellipse">
            <a:avLst/>
          </a:prstGeom>
          <a:noFill/>
          <a:ln w="19050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21" name="link-button_61353">
            <a:extLst>
              <a:ext uri="{FF2B5EF4-FFF2-40B4-BE49-F238E27FC236}">
                <a16:creationId xmlns:a16="http://schemas.microsoft.com/office/drawing/2014/main" xmlns="" id="{D0A522C5-0E4F-4F46-BCB9-15152FC978E1}"/>
              </a:ext>
            </a:extLst>
          </p:cNvPr>
          <p:cNvSpPr>
            <a:spLocks noChangeAspect="1"/>
          </p:cNvSpPr>
          <p:nvPr/>
        </p:nvSpPr>
        <p:spPr bwMode="auto">
          <a:xfrm>
            <a:off x="8803197" y="1971750"/>
            <a:ext cx="379282" cy="334273"/>
          </a:xfrm>
          <a:custGeom>
            <a:avLst/>
            <a:gdLst>
              <a:gd name="connsiteX0" fmla="*/ 387182 w 607899"/>
              <a:gd name="connsiteY0" fmla="*/ 0 h 535760"/>
              <a:gd name="connsiteX1" fmla="*/ 576756 w 607899"/>
              <a:gd name="connsiteY1" fmla="*/ 0 h 535760"/>
              <a:gd name="connsiteX2" fmla="*/ 607899 w 607899"/>
              <a:gd name="connsiteY2" fmla="*/ 31095 h 535760"/>
              <a:gd name="connsiteX3" fmla="*/ 607899 w 607899"/>
              <a:gd name="connsiteY3" fmla="*/ 179895 h 535760"/>
              <a:gd name="connsiteX4" fmla="*/ 588633 w 607899"/>
              <a:gd name="connsiteY4" fmla="*/ 352227 h 535760"/>
              <a:gd name="connsiteX5" fmla="*/ 517368 w 607899"/>
              <a:gd name="connsiteY5" fmla="*/ 465449 h 535760"/>
              <a:gd name="connsiteX6" fmla="*/ 412808 w 607899"/>
              <a:gd name="connsiteY6" fmla="*/ 533196 h 535760"/>
              <a:gd name="connsiteX7" fmla="*/ 372219 w 607899"/>
              <a:gd name="connsiteY7" fmla="*/ 517975 h 535760"/>
              <a:gd name="connsiteX8" fmla="*/ 349773 w 607899"/>
              <a:gd name="connsiteY8" fmla="*/ 470679 h 535760"/>
              <a:gd name="connsiteX9" fmla="*/ 365251 w 607899"/>
              <a:gd name="connsiteY9" fmla="*/ 428891 h 535760"/>
              <a:gd name="connsiteX10" fmla="*/ 443390 w 607899"/>
              <a:gd name="connsiteY10" fmla="*/ 370529 h 535760"/>
              <a:gd name="connsiteX11" fmla="*/ 477901 w 607899"/>
              <a:gd name="connsiteY11" fmla="*/ 251471 h 535760"/>
              <a:gd name="connsiteX12" fmla="*/ 387182 w 607899"/>
              <a:gd name="connsiteY12" fmla="*/ 251471 h 535760"/>
              <a:gd name="connsiteX13" fmla="*/ 356039 w 607899"/>
              <a:gd name="connsiteY13" fmla="*/ 220375 h 535760"/>
              <a:gd name="connsiteX14" fmla="*/ 356039 w 607899"/>
              <a:gd name="connsiteY14" fmla="*/ 31095 h 535760"/>
              <a:gd name="connsiteX15" fmla="*/ 387182 w 607899"/>
              <a:gd name="connsiteY15" fmla="*/ 0 h 535760"/>
              <a:gd name="connsiteX16" fmla="*/ 40424 w 607899"/>
              <a:gd name="connsiteY16" fmla="*/ 0 h 535760"/>
              <a:gd name="connsiteX17" fmla="*/ 229998 w 607899"/>
              <a:gd name="connsiteY17" fmla="*/ 0 h 535760"/>
              <a:gd name="connsiteX18" fmla="*/ 261141 w 607899"/>
              <a:gd name="connsiteY18" fmla="*/ 31094 h 535760"/>
              <a:gd name="connsiteX19" fmla="*/ 261141 w 607899"/>
              <a:gd name="connsiteY19" fmla="*/ 179887 h 535760"/>
              <a:gd name="connsiteX20" fmla="*/ 241875 w 607899"/>
              <a:gd name="connsiteY20" fmla="*/ 352631 h 535760"/>
              <a:gd name="connsiteX21" fmla="*/ 170189 w 607899"/>
              <a:gd name="connsiteY21" fmla="*/ 465428 h 535760"/>
              <a:gd name="connsiteX22" fmla="*/ 66144 w 607899"/>
              <a:gd name="connsiteY22" fmla="*/ 533032 h 535760"/>
              <a:gd name="connsiteX23" fmla="*/ 25414 w 607899"/>
              <a:gd name="connsiteY23" fmla="*/ 517859 h 535760"/>
              <a:gd name="connsiteX24" fmla="*/ 3015 w 607899"/>
              <a:gd name="connsiteY24" fmla="*/ 470657 h 535760"/>
              <a:gd name="connsiteX25" fmla="*/ 18493 w 607899"/>
              <a:gd name="connsiteY25" fmla="*/ 428872 h 535760"/>
              <a:gd name="connsiteX26" fmla="*/ 96632 w 607899"/>
              <a:gd name="connsiteY26" fmla="*/ 370513 h 535760"/>
              <a:gd name="connsiteX27" fmla="*/ 131143 w 607899"/>
              <a:gd name="connsiteY27" fmla="*/ 251459 h 535760"/>
              <a:gd name="connsiteX28" fmla="*/ 40424 w 607899"/>
              <a:gd name="connsiteY28" fmla="*/ 251459 h 535760"/>
              <a:gd name="connsiteX29" fmla="*/ 9281 w 607899"/>
              <a:gd name="connsiteY29" fmla="*/ 220365 h 535760"/>
              <a:gd name="connsiteX30" fmla="*/ 9281 w 607899"/>
              <a:gd name="connsiteY30" fmla="*/ 31094 h 535760"/>
              <a:gd name="connsiteX31" fmla="*/ 40424 w 607899"/>
              <a:gd name="connsiteY31" fmla="*/ 0 h 53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7899" h="535760">
                <a:moveTo>
                  <a:pt x="387182" y="0"/>
                </a:moveTo>
                <a:lnTo>
                  <a:pt x="576756" y="0"/>
                </a:lnTo>
                <a:cubicBezTo>
                  <a:pt x="593964" y="0"/>
                  <a:pt x="607899" y="13914"/>
                  <a:pt x="607899" y="31095"/>
                </a:cubicBezTo>
                <a:lnTo>
                  <a:pt x="607899" y="179895"/>
                </a:lnTo>
                <a:cubicBezTo>
                  <a:pt x="607899" y="252731"/>
                  <a:pt x="601493" y="310113"/>
                  <a:pt x="588633" y="352227"/>
                </a:cubicBezTo>
                <a:cubicBezTo>
                  <a:pt x="575820" y="394294"/>
                  <a:pt x="552065" y="432020"/>
                  <a:pt x="517368" y="465449"/>
                </a:cubicBezTo>
                <a:cubicBezTo>
                  <a:pt x="488937" y="492856"/>
                  <a:pt x="454099" y="515361"/>
                  <a:pt x="412808" y="533196"/>
                </a:cubicBezTo>
                <a:cubicBezTo>
                  <a:pt x="397377" y="539826"/>
                  <a:pt x="379467" y="533196"/>
                  <a:pt x="372219" y="517975"/>
                </a:cubicBezTo>
                <a:lnTo>
                  <a:pt x="349773" y="470679"/>
                </a:lnTo>
                <a:cubicBezTo>
                  <a:pt x="342291" y="454851"/>
                  <a:pt x="349212" y="435941"/>
                  <a:pt x="365251" y="428891"/>
                </a:cubicBezTo>
                <a:cubicBezTo>
                  <a:pt x="400089" y="413530"/>
                  <a:pt x="426182" y="394061"/>
                  <a:pt x="443390" y="370529"/>
                </a:cubicBezTo>
                <a:cubicBezTo>
                  <a:pt x="465181" y="340695"/>
                  <a:pt x="476732" y="301055"/>
                  <a:pt x="477901" y="251471"/>
                </a:cubicBezTo>
                <a:lnTo>
                  <a:pt x="387182" y="251471"/>
                </a:lnTo>
                <a:cubicBezTo>
                  <a:pt x="369974" y="251471"/>
                  <a:pt x="356039" y="237557"/>
                  <a:pt x="356039" y="220375"/>
                </a:cubicBezTo>
                <a:lnTo>
                  <a:pt x="356039" y="31095"/>
                </a:lnTo>
                <a:cubicBezTo>
                  <a:pt x="356039" y="13914"/>
                  <a:pt x="369974" y="0"/>
                  <a:pt x="387182" y="0"/>
                </a:cubicBezTo>
                <a:close/>
                <a:moveTo>
                  <a:pt x="40424" y="0"/>
                </a:moveTo>
                <a:lnTo>
                  <a:pt x="229998" y="0"/>
                </a:lnTo>
                <a:cubicBezTo>
                  <a:pt x="247206" y="0"/>
                  <a:pt x="261141" y="13913"/>
                  <a:pt x="261141" y="31094"/>
                </a:cubicBezTo>
                <a:lnTo>
                  <a:pt x="261141" y="179887"/>
                </a:lnTo>
                <a:cubicBezTo>
                  <a:pt x="261141" y="253280"/>
                  <a:pt x="254735" y="310846"/>
                  <a:pt x="241875" y="352631"/>
                </a:cubicBezTo>
                <a:cubicBezTo>
                  <a:pt x="229062" y="394417"/>
                  <a:pt x="205167" y="432000"/>
                  <a:pt x="170189" y="465428"/>
                </a:cubicBezTo>
                <a:cubicBezTo>
                  <a:pt x="141571" y="492741"/>
                  <a:pt x="106920" y="515291"/>
                  <a:pt x="66144" y="533032"/>
                </a:cubicBezTo>
                <a:cubicBezTo>
                  <a:pt x="50665" y="539755"/>
                  <a:pt x="32662" y="533032"/>
                  <a:pt x="25414" y="517859"/>
                </a:cubicBezTo>
                <a:lnTo>
                  <a:pt x="3015" y="470657"/>
                </a:lnTo>
                <a:cubicBezTo>
                  <a:pt x="-4467" y="454830"/>
                  <a:pt x="2454" y="435922"/>
                  <a:pt x="18493" y="428872"/>
                </a:cubicBezTo>
                <a:cubicBezTo>
                  <a:pt x="53331" y="413512"/>
                  <a:pt x="79424" y="394043"/>
                  <a:pt x="96632" y="370513"/>
                </a:cubicBezTo>
                <a:cubicBezTo>
                  <a:pt x="118423" y="340679"/>
                  <a:pt x="129974" y="301041"/>
                  <a:pt x="131143" y="251459"/>
                </a:cubicBezTo>
                <a:lnTo>
                  <a:pt x="40424" y="251459"/>
                </a:lnTo>
                <a:cubicBezTo>
                  <a:pt x="23216" y="251459"/>
                  <a:pt x="9281" y="237546"/>
                  <a:pt x="9281" y="220365"/>
                </a:cubicBezTo>
                <a:lnTo>
                  <a:pt x="9281" y="31094"/>
                </a:lnTo>
                <a:cubicBezTo>
                  <a:pt x="9281" y="13913"/>
                  <a:pt x="23216" y="0"/>
                  <a:pt x="40424" y="0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zh-CN" altLang="en-US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xmlns="" id="{1C51A1CB-0310-4DE6-8338-17569AED67AB}"/>
              </a:ext>
            </a:extLst>
          </p:cNvPr>
          <p:cNvGrpSpPr/>
          <p:nvPr/>
        </p:nvGrpSpPr>
        <p:grpSpPr>
          <a:xfrm>
            <a:off x="3360680" y="375868"/>
            <a:ext cx="5463166" cy="584775"/>
            <a:chOff x="3471433" y="415661"/>
            <a:chExt cx="5463166" cy="584775"/>
          </a:xfrm>
        </p:grpSpPr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xmlns="" id="{F136EBAD-A863-4AB1-9787-32E59C7C37FF}"/>
                </a:ext>
              </a:extLst>
            </p:cNvPr>
            <p:cNvSpPr txBox="1"/>
            <p:nvPr/>
          </p:nvSpPr>
          <p:spPr>
            <a:xfrm>
              <a:off x="4292600" y="415661"/>
              <a:ext cx="387798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32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唐宋时期的佛经翻译</a:t>
              </a:r>
            </a:p>
          </p:txBody>
        </p:sp>
        <p:cxnSp>
          <p:nvCxnSpPr>
            <p:cNvPr id="24" name="直接连接符 23">
              <a:extLst>
                <a:ext uri="{FF2B5EF4-FFF2-40B4-BE49-F238E27FC236}">
                  <a16:creationId xmlns:a16="http://schemas.microsoft.com/office/drawing/2014/main" xmlns="" id="{EED1FEC8-0382-4138-95AE-A9E9911AE818}"/>
                </a:ext>
              </a:extLst>
            </p:cNvPr>
            <p:cNvCxnSpPr>
              <a:cxnSpLocks/>
            </p:cNvCxnSpPr>
            <p:nvPr/>
          </p:nvCxnSpPr>
          <p:spPr>
            <a:xfrm>
              <a:off x="3471433" y="719165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xmlns="" id="{85F0EEE1-93B2-49A1-B770-14531964C6C5}"/>
                </a:ext>
              </a:extLst>
            </p:cNvPr>
            <p:cNvCxnSpPr>
              <a:cxnSpLocks/>
            </p:cNvCxnSpPr>
            <p:nvPr/>
          </p:nvCxnSpPr>
          <p:spPr>
            <a:xfrm>
              <a:off x="8170585" y="719165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文本框 52">
            <a:extLst>
              <a:ext uri="{FF2B5EF4-FFF2-40B4-BE49-F238E27FC236}">
                <a16:creationId xmlns:a16="http://schemas.microsoft.com/office/drawing/2014/main" xmlns="" id="{D9DFA922-F73C-4E4A-ACCA-698E2BB45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3812" y="1912549"/>
            <a:ext cx="19800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法显和义净</a:t>
            </a:r>
          </a:p>
        </p:txBody>
      </p:sp>
    </p:spTree>
    <p:extLst>
      <p:ext uri="{BB962C8B-B14F-4D97-AF65-F5344CB8AC3E}">
        <p14:creationId xmlns:p14="http://schemas.microsoft.com/office/powerpoint/2010/main" xmlns="" val="2424566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xmlns="" id="{F1F28F2E-AE76-4F16-AA77-C52090C3B8C0}"/>
              </a:ext>
            </a:extLst>
          </p:cNvPr>
          <p:cNvSpPr>
            <a:spLocks/>
          </p:cNvSpPr>
          <p:nvPr/>
        </p:nvSpPr>
        <p:spPr bwMode="auto">
          <a:xfrm rot="10800000">
            <a:off x="1413009" y="2465314"/>
            <a:ext cx="3029333" cy="3028673"/>
          </a:xfrm>
          <a:prstGeom prst="ellipse">
            <a:avLst/>
          </a:prstGeom>
          <a:noFill/>
          <a:ln w="28575">
            <a:solidFill>
              <a:srgbClr val="595959"/>
            </a:solidFill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 kern="0">
              <a:solidFill>
                <a:prstClr val="black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0" name="1">
            <a:extLst>
              <a:ext uri="{FF2B5EF4-FFF2-40B4-BE49-F238E27FC236}">
                <a16:creationId xmlns:a16="http://schemas.microsoft.com/office/drawing/2014/main" xmlns="" id="{5F2A9E17-7F0E-436E-9EC0-44C13994056A}"/>
              </a:ext>
            </a:extLst>
          </p:cNvPr>
          <p:cNvSpPr/>
          <p:nvPr/>
        </p:nvSpPr>
        <p:spPr>
          <a:xfrm>
            <a:off x="1912012" y="3656484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6205"/>
            <a:r>
              <a:rPr kumimoji="1" lang="zh-CN" altLang="en-US" sz="36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佛经翻译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xmlns="" id="{79804423-A72B-4067-A5C1-7A712930186A}"/>
              </a:ext>
            </a:extLst>
          </p:cNvPr>
          <p:cNvSpPr txBox="1"/>
          <p:nvPr/>
        </p:nvSpPr>
        <p:spPr>
          <a:xfrm>
            <a:off x="5942050" y="2727123"/>
            <a:ext cx="582587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对汉语的影响深远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zh-CN" altLang="en-US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对中国思想界具有不可磨灭的影响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本身就是伟大、瑰丽的文学作品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r>
              <a:rPr kumimoji="1" lang="zh-CN" altLang="en-US" sz="24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cs typeface="Impact" panose="020B0806030902050204"/>
                <a:sym typeface="华文细黑" panose="02010600040101010101" pitchFamily="2" charset="-122"/>
              </a:rPr>
              <a:t>盛行于古代的歌呗产生了特殊的文学“变文”</a:t>
            </a:r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en-US" altLang="zh-CN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  <a:p>
            <a:pPr defTabSz="456205"/>
            <a:endParaRPr kumimoji="1" lang="zh-CN" altLang="en-US" sz="24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cs typeface="Impact" panose="020B0806030902050204"/>
              <a:sym typeface="华文细黑" panose="02010600040101010101" pitchFamily="2" charset="-122"/>
            </a:endParaRPr>
          </a:p>
        </p:txBody>
      </p:sp>
      <p:sp>
        <p:nvSpPr>
          <p:cNvPr id="16" name="任意多边形 1">
            <a:extLst>
              <a:ext uri="{FF2B5EF4-FFF2-40B4-BE49-F238E27FC236}">
                <a16:creationId xmlns:a16="http://schemas.microsoft.com/office/drawing/2014/main" xmlns="" id="{713804AD-FE1D-435E-945C-610500142F21}"/>
              </a:ext>
            </a:extLst>
          </p:cNvPr>
          <p:cNvSpPr/>
          <p:nvPr/>
        </p:nvSpPr>
        <p:spPr>
          <a:xfrm rot="432333">
            <a:off x="3961031" y="2333564"/>
            <a:ext cx="2504021" cy="439783"/>
          </a:xfrm>
          <a:custGeom>
            <a:avLst/>
            <a:gdLst>
              <a:gd name="connsiteX0" fmla="*/ 0 w 1657350"/>
              <a:gd name="connsiteY0" fmla="*/ 337608 h 337608"/>
              <a:gd name="connsiteX1" fmla="*/ 942975 w 1657350"/>
              <a:gd name="connsiteY1" fmla="*/ 23283 h 337608"/>
              <a:gd name="connsiteX2" fmla="*/ 1657350 w 1657350"/>
              <a:gd name="connsiteY2" fmla="*/ 23283 h 337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7350" h="337608">
                <a:moveTo>
                  <a:pt x="0" y="337608"/>
                </a:moveTo>
                <a:cubicBezTo>
                  <a:pt x="333375" y="206639"/>
                  <a:pt x="666750" y="75670"/>
                  <a:pt x="942975" y="23283"/>
                </a:cubicBezTo>
                <a:cubicBezTo>
                  <a:pt x="1219200" y="-29105"/>
                  <a:pt x="1657350" y="23283"/>
                  <a:pt x="1657350" y="23283"/>
                </a:cubicBezTo>
              </a:path>
            </a:pathLst>
          </a:custGeom>
          <a:noFill/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sp>
        <p:nvSpPr>
          <p:cNvPr id="17" name="任意多边形 2">
            <a:extLst>
              <a:ext uri="{FF2B5EF4-FFF2-40B4-BE49-F238E27FC236}">
                <a16:creationId xmlns:a16="http://schemas.microsoft.com/office/drawing/2014/main" xmlns="" id="{43B934A7-CBCA-4A46-B9A3-FE0C5836A4BB}"/>
              </a:ext>
            </a:extLst>
          </p:cNvPr>
          <p:cNvSpPr/>
          <p:nvPr/>
        </p:nvSpPr>
        <p:spPr>
          <a:xfrm>
            <a:off x="3768121" y="5407978"/>
            <a:ext cx="2714625" cy="373062"/>
          </a:xfrm>
          <a:custGeom>
            <a:avLst/>
            <a:gdLst>
              <a:gd name="connsiteX0" fmla="*/ 0 w 2714625"/>
              <a:gd name="connsiteY0" fmla="*/ 0 h 373772"/>
              <a:gd name="connsiteX1" fmla="*/ 1571625 w 2714625"/>
              <a:gd name="connsiteY1" fmla="*/ 371475 h 373772"/>
              <a:gd name="connsiteX2" fmla="*/ 2714625 w 2714625"/>
              <a:gd name="connsiteY2" fmla="*/ 128587 h 373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14625" h="373772">
                <a:moveTo>
                  <a:pt x="0" y="0"/>
                </a:moveTo>
                <a:cubicBezTo>
                  <a:pt x="559594" y="175022"/>
                  <a:pt x="1119188" y="350044"/>
                  <a:pt x="1571625" y="371475"/>
                </a:cubicBezTo>
                <a:cubicBezTo>
                  <a:pt x="2024062" y="392906"/>
                  <a:pt x="2369343" y="260746"/>
                  <a:pt x="2714625" y="128587"/>
                </a:cubicBezTo>
              </a:path>
            </a:pathLst>
          </a:custGeom>
          <a:noFill/>
          <a:ln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xmlns="" id="{50AEECA6-9E1C-456F-A999-2297533A839A}"/>
              </a:ext>
            </a:extLst>
          </p:cNvPr>
          <p:cNvGrpSpPr/>
          <p:nvPr/>
        </p:nvGrpSpPr>
        <p:grpSpPr>
          <a:xfrm>
            <a:off x="3171361" y="490050"/>
            <a:ext cx="5944622" cy="553998"/>
            <a:chOff x="3163340" y="475560"/>
            <a:chExt cx="5944622" cy="553998"/>
          </a:xfrm>
        </p:grpSpPr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xmlns="" id="{1012C2DA-BC6F-4BF8-A538-B1772B51A7DA}"/>
                </a:ext>
              </a:extLst>
            </p:cNvPr>
            <p:cNvSpPr txBox="1"/>
            <p:nvPr/>
          </p:nvSpPr>
          <p:spPr>
            <a:xfrm>
              <a:off x="3927354" y="475560"/>
              <a:ext cx="441659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3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对中国文化和语言的影响</a:t>
              </a:r>
            </a:p>
          </p:txBody>
        </p: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xmlns="" id="{8FC4AEA1-88B7-46C2-B6FD-01E5A247DAEA}"/>
                </a:ext>
              </a:extLst>
            </p:cNvPr>
            <p:cNvCxnSpPr>
              <a:cxnSpLocks/>
            </p:cNvCxnSpPr>
            <p:nvPr/>
          </p:nvCxnSpPr>
          <p:spPr>
            <a:xfrm>
              <a:off x="3163340" y="738007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>
              <a:extLst>
                <a:ext uri="{FF2B5EF4-FFF2-40B4-BE49-F238E27FC236}">
                  <a16:creationId xmlns:a16="http://schemas.microsoft.com/office/drawing/2014/main" xmlns="" id="{7CD916CD-2852-48A1-9068-2252A6DB58AD}"/>
                </a:ext>
              </a:extLst>
            </p:cNvPr>
            <p:cNvCxnSpPr>
              <a:cxnSpLocks/>
            </p:cNvCxnSpPr>
            <p:nvPr/>
          </p:nvCxnSpPr>
          <p:spPr>
            <a:xfrm>
              <a:off x="8343948" y="738007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287347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xmlns="" id="{070E15DD-2BA5-4A0F-B5EF-7AE5205ED55D}"/>
              </a:ext>
            </a:extLst>
          </p:cNvPr>
          <p:cNvSpPr/>
          <p:nvPr/>
        </p:nvSpPr>
        <p:spPr>
          <a:xfrm>
            <a:off x="-110841" y="847955"/>
            <a:ext cx="7042019" cy="5162090"/>
          </a:xfrm>
          <a:prstGeom prst="rect">
            <a:avLst/>
          </a:prstGeom>
          <a:noFill/>
          <a:ln w="57150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  <p:sp>
        <p:nvSpPr>
          <p:cNvPr id="28" name="矩形 11">
            <a:extLst>
              <a:ext uri="{FF2B5EF4-FFF2-40B4-BE49-F238E27FC236}">
                <a16:creationId xmlns:a16="http://schemas.microsoft.com/office/drawing/2014/main" xmlns="" id="{85921674-070C-4DD0-9370-5BF29917F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019" y="3136612"/>
            <a:ext cx="52029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bg2">
                    <a:lumMod val="25000"/>
                  </a:schemeClr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译场对后世翻译活动的影响</a:t>
            </a:r>
          </a:p>
        </p:txBody>
      </p:sp>
      <p:sp>
        <p:nvSpPr>
          <p:cNvPr id="30" name="Freeform 5">
            <a:extLst>
              <a:ext uri="{FF2B5EF4-FFF2-40B4-BE49-F238E27FC236}">
                <a16:creationId xmlns:a16="http://schemas.microsoft.com/office/drawing/2014/main" xmlns="" id="{D828BF9D-CFB7-4727-9AF7-8FB6776D1D27}"/>
              </a:ext>
            </a:extLst>
          </p:cNvPr>
          <p:cNvSpPr>
            <a:spLocks/>
          </p:cNvSpPr>
          <p:nvPr/>
        </p:nvSpPr>
        <p:spPr bwMode="auto">
          <a:xfrm rot="10800000" flipV="1">
            <a:off x="7346828" y="1625938"/>
            <a:ext cx="2836272" cy="1104592"/>
          </a:xfrm>
          <a:prstGeom prst="rect">
            <a:avLst/>
          </a:prstGeom>
          <a:noFill/>
          <a:ln w="28575">
            <a:noFill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8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rPr>
              <a:t>Part     02</a:t>
            </a:r>
            <a:endParaRPr lang="zh-CN" altLang="en-US" sz="4800" dirty="0">
              <a:solidFill>
                <a:srgbClr val="595959"/>
              </a:solidFill>
              <a:latin typeface="华文细黑" panose="02010600040101010101" pitchFamily="2" charset="-122"/>
              <a:ea typeface="微软雅黑 Light" panose="020B0502040204020203" pitchFamily="34" charset="-122"/>
              <a:sym typeface="华文细黑" panose="02010600040101010101" pitchFamily="2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303D4D2D-18AA-4F82-AA98-C282E118BA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08119"/>
            <a:ext cx="6662644" cy="4441762"/>
          </a:xfrm>
          <a:prstGeom prst="rect">
            <a:avLst/>
          </a:prstGeom>
        </p:spPr>
      </p:pic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xmlns="" id="{57E14DB0-1A15-45D5-ADF0-83D2F025538E}"/>
              </a:ext>
            </a:extLst>
          </p:cNvPr>
          <p:cNvCxnSpPr/>
          <p:nvPr/>
        </p:nvCxnSpPr>
        <p:spPr>
          <a:xfrm>
            <a:off x="7451118" y="2813659"/>
            <a:ext cx="1396314" cy="0"/>
          </a:xfrm>
          <a:prstGeom prst="line">
            <a:avLst/>
          </a:prstGeom>
          <a:ln w="57150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632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1">
            <a:extLst>
              <a:ext uri="{FF2B5EF4-FFF2-40B4-BE49-F238E27FC236}">
                <a16:creationId xmlns:a16="http://schemas.microsoft.com/office/drawing/2014/main" xmlns="" id="{B69B90FE-8ED8-41C7-B07E-C6ADFDD80CAE}"/>
              </a:ext>
            </a:extLst>
          </p:cNvPr>
          <p:cNvGrpSpPr>
            <a:grpSpLocks/>
          </p:cNvGrpSpPr>
          <p:nvPr/>
        </p:nvGrpSpPr>
        <p:grpSpPr bwMode="auto">
          <a:xfrm>
            <a:off x="443473" y="1635357"/>
            <a:ext cx="5652526" cy="3415513"/>
            <a:chOff x="1624281" y="2634181"/>
            <a:chExt cx="2829132" cy="5257583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xmlns="" id="{D622F4D5-C510-4D75-B03F-9BC295847A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4281" y="2634181"/>
              <a:ext cx="2829132" cy="80540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</p:spPr>
          <p:txBody>
            <a:bodyPr>
              <a:spAutoFit/>
            </a:bodyPr>
            <a:lstStyle/>
            <a:p>
              <a:pPr algn="ctr" defTabSz="456205"/>
              <a:r>
                <a:rPr kumimoji="1" lang="zh-CN" altLang="en-US" sz="28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cs typeface="Impact" panose="020B0806030902050204"/>
                  <a:sym typeface="华文细黑" panose="02010600040101010101" pitchFamily="2" charset="-122"/>
                </a:rPr>
                <a:t>合作翻译发展</a:t>
              </a:r>
            </a:p>
          </p:txBody>
        </p:sp>
        <p:sp>
          <p:nvSpPr>
            <p:cNvPr id="10" name="文本框 8">
              <a:extLst>
                <a:ext uri="{FF2B5EF4-FFF2-40B4-BE49-F238E27FC236}">
                  <a16:creationId xmlns:a16="http://schemas.microsoft.com/office/drawing/2014/main" xmlns="" id="{480C3929-991E-4B9D-9AE1-004088CFED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6445" y="3567544"/>
              <a:ext cx="2584803" cy="4324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342900" indent="-342900" eaLnBrk="1" hangingPunct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前秦苻坚：开始组织译场，聘请中外名僧协力分工，翻译佛经（佛经翻译由私译转为官译文，由个人翻译转入合作翻译）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marL="342900" indent="-342900" eaLnBrk="1" hangingPunct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赵政和释道安：增加人员，细化分工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marL="342900" indent="-342900" eaLnBrk="1" hangingPunct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鸠摩罗什：参加人数更多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marL="342900" indent="-342900" eaLnBrk="1" hangingPunct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玄奘：组织方面更为健全，职司</a:t>
              </a:r>
              <a:r>
                <a:rPr lang="en-US" altLang="zh-CN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11</a:t>
              </a: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种</a:t>
              </a:r>
              <a:endParaRPr lang="zh-CN" altLang="en-US" sz="2000" b="1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</p:txBody>
        </p:sp>
      </p:grpSp>
      <p:grpSp>
        <p:nvGrpSpPr>
          <p:cNvPr id="11" name="组合 2">
            <a:extLst>
              <a:ext uri="{FF2B5EF4-FFF2-40B4-BE49-F238E27FC236}">
                <a16:creationId xmlns:a16="http://schemas.microsoft.com/office/drawing/2014/main" xmlns="" id="{E3FE5D6F-9B03-4A18-B4B9-D6221274282B}"/>
              </a:ext>
            </a:extLst>
          </p:cNvPr>
          <p:cNvGrpSpPr>
            <a:grpSpLocks/>
          </p:cNvGrpSpPr>
          <p:nvPr/>
        </p:nvGrpSpPr>
        <p:grpSpPr bwMode="auto">
          <a:xfrm>
            <a:off x="6237622" y="1635357"/>
            <a:ext cx="5022568" cy="3415513"/>
            <a:chOff x="5116809" y="2633885"/>
            <a:chExt cx="2829132" cy="3415868"/>
          </a:xfrm>
        </p:grpSpPr>
        <p:sp>
          <p:nvSpPr>
            <p:cNvPr id="12" name="AutoShape 2">
              <a:extLst>
                <a:ext uri="{FF2B5EF4-FFF2-40B4-BE49-F238E27FC236}">
                  <a16:creationId xmlns:a16="http://schemas.microsoft.com/office/drawing/2014/main" xmlns="" id="{98930D0B-9E92-48B3-9E2A-2086EDD0B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809" y="2633885"/>
              <a:ext cx="2829132" cy="52327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</p:spPr>
          <p:txBody>
            <a:bodyPr>
              <a:spAutoFit/>
            </a:bodyPr>
            <a:lstStyle/>
            <a:p>
              <a:pPr algn="ctr" defTabSz="456205"/>
              <a:r>
                <a:rPr kumimoji="1" lang="zh-CN" altLang="en-US" sz="28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cs typeface="Impact" panose="020B0806030902050204"/>
                  <a:sym typeface="华文细黑" panose="02010600040101010101" pitchFamily="2" charset="-122"/>
                </a:rPr>
                <a:t>对后世的影响</a:t>
              </a:r>
            </a:p>
          </p:txBody>
        </p:sp>
        <p:sp>
          <p:nvSpPr>
            <p:cNvPr id="13" name="文本框 10">
              <a:extLst>
                <a:ext uri="{FF2B5EF4-FFF2-40B4-BE49-F238E27FC236}">
                  <a16:creationId xmlns:a16="http://schemas.microsoft.com/office/drawing/2014/main" xmlns="" id="{A01911CF-72DB-4D36-AE93-9BBBFDEDDC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138" y="3240294"/>
              <a:ext cx="2584803" cy="2809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342900" indent="-342900" eaLnBrk="1" hangingPunct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明清两代的科技翻译：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采用中外译者合作的翻译形式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（如徐光启和利玛窦合译</a:t>
              </a:r>
              <a:r>
                <a:rPr lang="en-US" altLang="zh-CN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《</a:t>
              </a: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几何原本</a:t>
              </a:r>
              <a:r>
                <a:rPr lang="en-US" altLang="zh-CN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》</a:t>
              </a: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）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marL="342900" indent="-342900" eaLnBrk="1" hangingPunct="1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中国近代文学：林纾的翻译</a:t>
              </a:r>
              <a:endParaRPr lang="en-US" altLang="zh-CN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en-US" altLang="zh-CN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</a:rPr>
                <a:t>“</a:t>
              </a: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</a:rPr>
                <a:t>纾本不能西文</a:t>
              </a:r>
              <a:r>
                <a:rPr lang="en-US" altLang="zh-CN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</a:rPr>
                <a:t>,</a:t>
              </a: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</a:rPr>
                <a:t>均取朋友所口述而译</a:t>
              </a:r>
              <a:r>
                <a:rPr lang="en-US" altLang="zh-CN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</a:rPr>
                <a:t>,</a:t>
              </a:r>
              <a:r>
                <a:rPr lang="zh-CN" altLang="en-US" sz="2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</a:rPr>
                <a:t>此海内所知“</a:t>
              </a:r>
              <a:endParaRPr lang="zh-CN" altLang="en-US" sz="2000" dirty="0">
                <a:solidFill>
                  <a:srgbClr val="595959"/>
                </a:solidFill>
                <a:latin typeface="华文细黑" panose="02010600040101010101" pitchFamily="2" charset="-122"/>
                <a:ea typeface="微软雅黑 Light" panose="020B0502040204020203" pitchFamily="34" charset="-122"/>
                <a:sym typeface="华文细黑" panose="02010600040101010101" pitchFamily="2" charset="-122"/>
              </a:endParaRPr>
            </a:p>
          </p:txBody>
        </p:sp>
      </p:grp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xmlns="" id="{65E7652D-113B-4E33-9360-119259A6B50A}"/>
              </a:ext>
            </a:extLst>
          </p:cNvPr>
          <p:cNvCxnSpPr/>
          <p:nvPr/>
        </p:nvCxnSpPr>
        <p:spPr>
          <a:xfrm>
            <a:off x="6095999" y="1761676"/>
            <a:ext cx="0" cy="3529261"/>
          </a:xfrm>
          <a:prstGeom prst="line">
            <a:avLst/>
          </a:prstGeom>
          <a:ln>
            <a:solidFill>
              <a:srgbClr val="9A94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组合 22">
            <a:extLst>
              <a:ext uri="{FF2B5EF4-FFF2-40B4-BE49-F238E27FC236}">
                <a16:creationId xmlns:a16="http://schemas.microsoft.com/office/drawing/2014/main" xmlns="" id="{8B2498FB-F58F-48A9-A46C-4D9942315BC0}"/>
              </a:ext>
            </a:extLst>
          </p:cNvPr>
          <p:cNvGrpSpPr/>
          <p:nvPr/>
        </p:nvGrpSpPr>
        <p:grpSpPr>
          <a:xfrm>
            <a:off x="4069449" y="461008"/>
            <a:ext cx="4037060" cy="553998"/>
            <a:chOff x="4069449" y="461008"/>
            <a:chExt cx="4037060" cy="553998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xmlns="" id="{D4FD3AB4-7FE5-4437-B290-3F07D185986A}"/>
                </a:ext>
              </a:extLst>
            </p:cNvPr>
            <p:cNvSpPr txBox="1"/>
            <p:nvPr/>
          </p:nvSpPr>
          <p:spPr>
            <a:xfrm>
              <a:off x="4849504" y="461008"/>
              <a:ext cx="249299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3000" dirty="0">
                  <a:solidFill>
                    <a:srgbClr val="595959"/>
                  </a:solidFill>
                  <a:latin typeface="华文细黑" panose="02010600040101010101" pitchFamily="2" charset="-122"/>
                  <a:ea typeface="微软雅黑 Light" panose="020B0502040204020203" pitchFamily="34" charset="-122"/>
                  <a:sym typeface="华文细黑" panose="02010600040101010101" pitchFamily="2" charset="-122"/>
                </a:rPr>
                <a:t>合作翻译形式</a:t>
              </a:r>
            </a:p>
          </p:txBody>
        </p: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xmlns="" id="{351A32D7-21ED-4575-9A38-BEB5F95F1D03}"/>
                </a:ext>
              </a:extLst>
            </p:cNvPr>
            <p:cNvCxnSpPr>
              <a:cxnSpLocks/>
            </p:cNvCxnSpPr>
            <p:nvPr/>
          </p:nvCxnSpPr>
          <p:spPr>
            <a:xfrm>
              <a:off x="4069449" y="738007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>
              <a:extLst>
                <a:ext uri="{FF2B5EF4-FFF2-40B4-BE49-F238E27FC236}">
                  <a16:creationId xmlns:a16="http://schemas.microsoft.com/office/drawing/2014/main" xmlns="" id="{6368C532-CAB1-475C-8250-1B2D99689EB8}"/>
                </a:ext>
              </a:extLst>
            </p:cNvPr>
            <p:cNvCxnSpPr>
              <a:cxnSpLocks/>
            </p:cNvCxnSpPr>
            <p:nvPr/>
          </p:nvCxnSpPr>
          <p:spPr>
            <a:xfrm>
              <a:off x="7342495" y="738007"/>
              <a:ext cx="764014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xmlns="" id="{13A9179A-9BC9-4A8A-A521-717653D99F53}"/>
              </a:ext>
            </a:extLst>
          </p:cNvPr>
          <p:cNvCxnSpPr/>
          <p:nvPr/>
        </p:nvCxnSpPr>
        <p:spPr>
          <a:xfrm>
            <a:off x="666568" y="2459316"/>
            <a:ext cx="0" cy="259155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3331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537</Words>
  <Application>Microsoft Office PowerPoint</Application>
  <PresentationFormat>自定义</PresentationFormat>
  <Paragraphs>66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Microsoft</cp:lastModifiedBy>
  <cp:revision>62</cp:revision>
  <dcterms:created xsi:type="dcterms:W3CDTF">2018-05-24T05:39:15Z</dcterms:created>
  <dcterms:modified xsi:type="dcterms:W3CDTF">2022-03-14T06:10:15Z</dcterms:modified>
</cp:coreProperties>
</file>