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60" r:id="rId6"/>
    <p:sldId id="283" r:id="rId7"/>
    <p:sldId id="273" r:id="rId8"/>
    <p:sldId id="284" r:id="rId9"/>
    <p:sldId id="271" r:id="rId10"/>
    <p:sldId id="285" r:id="rId11"/>
    <p:sldId id="274" r:id="rId12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06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B3BF1-4A3C-4696-9796-DA8D9610C879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F681-7291-41D2-A146-1FB28A7F620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rot="512239">
            <a:off x="2950002" y="4001626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20371609">
            <a:off x="2705230" y="3831594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3761573">
            <a:off x="8496747" y="3872262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604504" y="2147667"/>
            <a:ext cx="3687215" cy="2719712"/>
            <a:chOff x="-1604504" y="2147667"/>
            <a:chExt cx="3687215" cy="2719712"/>
          </a:xfrm>
        </p:grpSpPr>
        <p:cxnSp>
          <p:nvCxnSpPr>
            <p:cNvPr id="34" name="直接连接符 33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016000" y="2672081"/>
            <a:ext cx="12126595" cy="103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翻译与宗教</a:t>
            </a:r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：</a:t>
            </a:r>
            <a:r>
              <a:rPr lang="zh-CN" altLang="en-US" sz="6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行楷" panose="02010800040101010101" charset="-122"/>
                <a:ea typeface="华文行楷" panose="02010800040101010101" charset="-122"/>
              </a:rPr>
              <a:t>西方的圣经翻译</a:t>
            </a:r>
          </a:p>
        </p:txBody>
      </p:sp>
      <p:sp>
        <p:nvSpPr>
          <p:cNvPr id="15" name="等腰三角形 14"/>
          <p:cNvSpPr/>
          <p:nvPr/>
        </p:nvSpPr>
        <p:spPr>
          <a:xfrm rot="512239">
            <a:off x="5834794" y="1926195"/>
            <a:ext cx="396044" cy="341417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20371609">
            <a:off x="6486079" y="2194280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20371609">
            <a:off x="5390053" y="2222523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3761573">
            <a:off x="4756821" y="1830714"/>
            <a:ext cx="741200" cy="50837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25"/>
          <p:cNvSpPr/>
          <p:nvPr/>
        </p:nvSpPr>
        <p:spPr>
          <a:xfrm rot="20371609">
            <a:off x="6476788" y="1810735"/>
            <a:ext cx="266490" cy="19627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0311837" y="1544376"/>
            <a:ext cx="3230037" cy="3097813"/>
            <a:chOff x="10311837" y="1544376"/>
            <a:chExt cx="3230037" cy="3097813"/>
          </a:xfrm>
        </p:grpSpPr>
        <p:cxnSp>
          <p:nvCxnSpPr>
            <p:cNvPr id="42" name="直接连接符 41"/>
            <p:cNvCxnSpPr/>
            <p:nvPr/>
          </p:nvCxnSpPr>
          <p:spPr>
            <a:xfrm flipH="1">
              <a:off x="10311837" y="246243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10949586" y="1544376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等腰三角形 43"/>
          <p:cNvSpPr/>
          <p:nvPr/>
        </p:nvSpPr>
        <p:spPr>
          <a:xfrm rot="20371609">
            <a:off x="8890948" y="3709642"/>
            <a:ext cx="198022" cy="17070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6" grpId="0"/>
      <p:bldP spid="15" grpId="0" animBg="1"/>
      <p:bldP spid="21" grpId="0" animBg="1"/>
      <p:bldP spid="22" grpId="0" animBg="1"/>
      <p:bldP spid="23" grpId="0" animBg="1"/>
      <p:bldP spid="26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765" y="4137263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797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4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5126" y="2955654"/>
            <a:ext cx="69557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00" dirty="0">
                <a:latin typeface="华文宋体" panose="02010600040101010101" pitchFamily="2" charset="-122"/>
                <a:ea typeface="华文宋体" panose="02010600040101010101" pitchFamily="2" charset="-122"/>
              </a:rPr>
              <a:t>宗教改革与圣经</a:t>
            </a:r>
            <a:endParaRPr lang="en-US" altLang="zh-CN" sz="3600" b="1" spc="3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en-US" altLang="zh-CN" sz="3600" b="1" spc="300" dirty="0">
                <a:latin typeface="华文宋体" panose="02010600040101010101" pitchFamily="2" charset="-122"/>
                <a:ea typeface="华文宋体" panose="02010600040101010101" pitchFamily="2" charset="-122"/>
              </a:rPr>
              <a:t>			——</a:t>
            </a:r>
            <a:r>
              <a:rPr lang="zh-CN" altLang="en-US" sz="3600" b="1" spc="300" dirty="0">
                <a:latin typeface="华文宋体" panose="02010600040101010101" pitchFamily="2" charset="-122"/>
                <a:ea typeface="华文宋体" panose="02010600040101010101" pitchFamily="2" charset="-122"/>
              </a:rPr>
              <a:t>“唯独圣经”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082926" y="3247397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455842" y="369531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62958" y="1714302"/>
            <a:ext cx="3816424" cy="3151228"/>
            <a:chOff x="3862958" y="1655787"/>
            <a:chExt cx="3816424" cy="3151228"/>
          </a:xfrm>
        </p:grpSpPr>
        <p:sp>
          <p:nvSpPr>
            <p:cNvPr id="3" name="TextBox 2"/>
            <p:cNvSpPr txBox="1"/>
            <p:nvPr/>
          </p:nvSpPr>
          <p:spPr>
            <a:xfrm>
              <a:off x="4245156" y="3015424"/>
              <a:ext cx="296746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谢谢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873233" y="1655787"/>
              <a:ext cx="1870045" cy="741200"/>
              <a:chOff x="4796735" y="1439763"/>
              <a:chExt cx="1870045" cy="741200"/>
            </a:xfrm>
          </p:grpSpPr>
          <p:sp>
            <p:nvSpPr>
              <p:cNvPr id="12" name="等腰三角形 11"/>
              <p:cNvSpPr/>
              <p:nvPr/>
            </p:nvSpPr>
            <p:spPr>
              <a:xfrm rot="512239">
                <a:off x="5758296" y="1651656"/>
                <a:ext cx="396044" cy="341417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20371609">
                <a:off x="6409581" y="1919741"/>
                <a:ext cx="198022" cy="170708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20371609">
                <a:off x="5313555" y="1947984"/>
                <a:ext cx="266490" cy="196271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等腰三角形 14"/>
              <p:cNvSpPr/>
              <p:nvPr/>
            </p:nvSpPr>
            <p:spPr>
              <a:xfrm rot="3761573">
                <a:off x="4680323" y="1556175"/>
                <a:ext cx="741200" cy="508375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15"/>
              <p:cNvSpPr/>
              <p:nvPr/>
            </p:nvSpPr>
            <p:spPr>
              <a:xfrm rot="20371609">
                <a:off x="6400290" y="1536196"/>
                <a:ext cx="266490" cy="196271"/>
              </a:xfrm>
              <a:prstGeom prst="triangl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862958" y="2204865"/>
              <a:ext cx="360040" cy="2602150"/>
              <a:chOff x="3934966" y="1988841"/>
              <a:chExt cx="360040" cy="2602150"/>
            </a:xfrm>
          </p:grpSpPr>
          <p:sp>
            <p:nvSpPr>
              <p:cNvPr id="10" name="左中括号 9"/>
              <p:cNvSpPr/>
              <p:nvPr/>
            </p:nvSpPr>
            <p:spPr>
              <a:xfrm>
                <a:off x="4029132" y="2080364"/>
                <a:ext cx="265874" cy="2423282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左中括号 10"/>
              <p:cNvSpPr/>
              <p:nvPr/>
            </p:nvSpPr>
            <p:spPr>
              <a:xfrm>
                <a:off x="3934966" y="1988841"/>
                <a:ext cx="360040" cy="260215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 flipH="1">
              <a:off x="7319342" y="2185087"/>
              <a:ext cx="360040" cy="2602150"/>
              <a:chOff x="3934966" y="1988841"/>
              <a:chExt cx="360040" cy="2602150"/>
            </a:xfrm>
          </p:grpSpPr>
          <p:sp>
            <p:nvSpPr>
              <p:cNvPr id="8" name="左中括号 7"/>
              <p:cNvSpPr/>
              <p:nvPr/>
            </p:nvSpPr>
            <p:spPr>
              <a:xfrm>
                <a:off x="4006974" y="2080364"/>
                <a:ext cx="265874" cy="2423282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左中括号 8"/>
              <p:cNvSpPr/>
              <p:nvPr/>
            </p:nvSpPr>
            <p:spPr>
              <a:xfrm>
                <a:off x="3934966" y="1988841"/>
                <a:ext cx="360040" cy="260215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 rot="10800000">
            <a:off x="8909219" y="2293464"/>
            <a:ext cx="3687215" cy="2719712"/>
            <a:chOff x="-1604504" y="2147667"/>
            <a:chExt cx="3687215" cy="2719712"/>
          </a:xfrm>
        </p:grpSpPr>
        <p:cxnSp>
          <p:nvCxnSpPr>
            <p:cNvPr id="23" name="直接连接符 22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15539734">
            <a:off x="-1516550" y="1473563"/>
            <a:ext cx="3687215" cy="2719712"/>
            <a:chOff x="-1604504" y="2147667"/>
            <a:chExt cx="3687215" cy="2719712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45210" y="1749258"/>
            <a:ext cx="1105802" cy="815646"/>
            <a:chOff x="-1604504" y="2147667"/>
            <a:chExt cx="3687215" cy="2719712"/>
          </a:xfrm>
        </p:grpSpPr>
        <p:cxnSp>
          <p:nvCxnSpPr>
            <p:cNvPr id="2" name="直接连接符 1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 flipH="1" flipV="1">
            <a:off x="1270670" y="4341546"/>
            <a:ext cx="1105802" cy="815646"/>
            <a:chOff x="-1604504" y="2147667"/>
            <a:chExt cx="3687215" cy="2719712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-1604504" y="2687623"/>
              <a:ext cx="2592288" cy="2179756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-509577" y="2147667"/>
              <a:ext cx="2592288" cy="2179756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599565" y="2084070"/>
            <a:ext cx="709295" cy="236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dirty="0">
                <a:latin typeface="华文宋体" panose="02010600040101010101" pitchFamily="2" charset="-122"/>
                <a:ea typeface="华文宋体" panose="02010600040101010101" pitchFamily="2" charset="-122"/>
              </a:rPr>
              <a:t>目</a:t>
            </a:r>
            <a:endParaRPr lang="en-US" altLang="zh-CN" sz="32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3200" dirty="0">
                <a:latin typeface="华文宋体" panose="02010600040101010101" pitchFamily="2" charset="-122"/>
                <a:ea typeface="华文宋体" panose="02010600040101010101" pitchFamily="2" charset="-122"/>
              </a:rPr>
              <a:t>录</a:t>
            </a:r>
          </a:p>
        </p:txBody>
      </p:sp>
      <p:sp>
        <p:nvSpPr>
          <p:cNvPr id="11" name="矩形 10"/>
          <p:cNvSpPr/>
          <p:nvPr/>
        </p:nvSpPr>
        <p:spPr>
          <a:xfrm>
            <a:off x="1261668" y="3329697"/>
            <a:ext cx="225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0" dirty="0">
                <a:solidFill>
                  <a:prstClr val="black"/>
                </a:solidFill>
              </a:rPr>
              <a:t>CONTENTS</a:t>
            </a:r>
            <a:endParaRPr lang="zh-CN" altLang="en-US" sz="1000" dirty="0">
              <a:solidFill>
                <a:prstClr val="black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696533" y="1124744"/>
            <a:ext cx="5930002" cy="526116"/>
            <a:chOff x="4727054" y="1768670"/>
            <a:chExt cx="5930002" cy="526116"/>
          </a:xfrm>
        </p:grpSpPr>
        <p:sp>
          <p:nvSpPr>
            <p:cNvPr id="13" name="TextBox 12"/>
            <p:cNvSpPr txBox="1"/>
            <p:nvPr/>
          </p:nvSpPr>
          <p:spPr>
            <a:xfrm>
              <a:off x="4822629" y="1828399"/>
              <a:ext cx="290195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1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727054" y="1768670"/>
              <a:ext cx="504056" cy="488790"/>
              <a:chOff x="4727054" y="1768670"/>
              <a:chExt cx="504056" cy="488790"/>
            </a:xfrm>
          </p:grpSpPr>
          <p:sp>
            <p:nvSpPr>
              <p:cNvPr id="12" name="左中括号 11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左中括号 1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75126" y="1772816"/>
              <a:ext cx="528193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早期圣经翻译（希腊</a:t>
              </a:r>
              <a:r>
                <a:rPr lang="en-US" altLang="zh-CN" sz="2800" b="1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-</a:t>
              </a:r>
              <a:r>
                <a:rPr lang="zh-CN" altLang="en-US" sz="2800" b="1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罗马时期）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96533" y="2449466"/>
            <a:ext cx="6370692" cy="526116"/>
            <a:chOff x="4727054" y="3140968"/>
            <a:chExt cx="6370692" cy="526116"/>
          </a:xfrm>
        </p:grpSpPr>
        <p:sp>
          <p:nvSpPr>
            <p:cNvPr id="21" name="TextBox 20"/>
            <p:cNvSpPr txBox="1"/>
            <p:nvPr/>
          </p:nvSpPr>
          <p:spPr>
            <a:xfrm>
              <a:off x="4822629" y="3200697"/>
              <a:ext cx="290195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2</a:t>
              </a:r>
              <a:endPara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727054" y="3140968"/>
              <a:ext cx="504056" cy="488790"/>
              <a:chOff x="4727054" y="1768670"/>
              <a:chExt cx="504056" cy="488790"/>
            </a:xfrm>
          </p:grpSpPr>
          <p:sp>
            <p:nvSpPr>
              <p:cNvPr id="23" name="左中括号 22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左中括号 23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375126" y="3145114"/>
              <a:ext cx="572262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宗教改革与圣经翻译（</a:t>
              </a:r>
              <a:r>
                <a:rPr lang="en-US" altLang="zh-CN" sz="2800" b="1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16~17</a:t>
              </a:r>
              <a:r>
                <a:rPr lang="zh-CN" altLang="en-US" sz="2800" b="1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世纪）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696533" y="3770042"/>
            <a:ext cx="5301987" cy="526116"/>
            <a:chOff x="4727054" y="4413802"/>
            <a:chExt cx="5301987" cy="526116"/>
          </a:xfrm>
        </p:grpSpPr>
        <p:sp>
          <p:nvSpPr>
            <p:cNvPr id="27" name="TextBox 26"/>
            <p:cNvSpPr txBox="1"/>
            <p:nvPr/>
          </p:nvSpPr>
          <p:spPr>
            <a:xfrm>
              <a:off x="4822629" y="4473531"/>
              <a:ext cx="290195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3</a:t>
              </a:r>
              <a:endPara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29" name="左中括号 28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左中括号 29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5375126" y="4417948"/>
              <a:ext cx="465391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现代圣经翻译（</a:t>
              </a:r>
              <a:r>
                <a:rPr lang="en-US" altLang="zh-CN" sz="2800" b="1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19~20</a:t>
              </a:r>
              <a:r>
                <a:rPr lang="zh-CN" altLang="en-US" sz="2800" b="1" dirty="0">
                  <a:latin typeface="华文宋体" panose="02010600040101010101" pitchFamily="2" charset="-122"/>
                  <a:ea typeface="华文宋体" panose="02010600040101010101" pitchFamily="2" charset="-122"/>
                </a:rPr>
                <a:t>世纪）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 flipH="1">
            <a:off x="9503727" y="365924"/>
            <a:ext cx="777432" cy="6537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10631710" y="5314403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10243317" y="377025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4727054" y="5113927"/>
            <a:ext cx="6783086" cy="954107"/>
            <a:chOff x="4727054" y="4413802"/>
            <a:chExt cx="6783086" cy="954107"/>
          </a:xfrm>
        </p:grpSpPr>
        <p:sp>
          <p:nvSpPr>
            <p:cNvPr id="41" name="TextBox 26"/>
            <p:cNvSpPr txBox="1"/>
            <p:nvPr/>
          </p:nvSpPr>
          <p:spPr>
            <a:xfrm>
              <a:off x="4822629" y="447353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4</a:t>
              </a:r>
              <a:endParaRPr lang="zh-CN" altLang="en-US" dirty="0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4727054" y="4413802"/>
              <a:ext cx="504056" cy="488790"/>
              <a:chOff x="4727054" y="1768670"/>
              <a:chExt cx="504056" cy="488790"/>
            </a:xfrm>
          </p:grpSpPr>
          <p:sp>
            <p:nvSpPr>
              <p:cNvPr id="45" name="左中括号 44"/>
              <p:cNvSpPr/>
              <p:nvPr/>
            </p:nvSpPr>
            <p:spPr>
              <a:xfrm>
                <a:off x="472705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左中括号 45"/>
              <p:cNvSpPr/>
              <p:nvPr/>
            </p:nvSpPr>
            <p:spPr>
              <a:xfrm flipH="1">
                <a:off x="5087094" y="1768670"/>
                <a:ext cx="144016" cy="488790"/>
              </a:xfrm>
              <a:prstGeom prst="leftBracket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30"/>
            <p:cNvSpPr txBox="1"/>
            <p:nvPr/>
          </p:nvSpPr>
          <p:spPr>
            <a:xfrm>
              <a:off x="5447134" y="4413802"/>
              <a:ext cx="60630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</a:rPr>
                <a:t>宗教改革与圣经</a:t>
              </a:r>
              <a:endPara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宋体" panose="02010600040101010101" pitchFamily="2" charset="-122"/>
                <a:ea typeface="华文宋体" panose="02010600040101010101" pitchFamily="2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</a:rPr>
                <a:t>			——</a:t>
              </a:r>
              <a:r>
                <a:rPr kumimoji="0" lang="zh-CN" altLang="en-US" sz="2800" b="1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</a:rPr>
                <a:t>“唯独圣经”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765" y="4137263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797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1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03420" y="2965450"/>
            <a:ext cx="79222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 dirty="0"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早期圣经翻译（希腊</a:t>
            </a:r>
            <a:r>
              <a:rPr lang="en-US" altLang="zh-CN" sz="3600" b="1" dirty="0"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-</a:t>
            </a:r>
            <a:r>
              <a:rPr lang="zh-CN" altLang="en-US" sz="3600" b="1" dirty="0">
                <a:latin typeface="华文宋体" panose="02010600040101010101" pitchFamily="2" charset="-122"/>
                <a:ea typeface="华文宋体" panose="02010600040101010101" pitchFamily="2" charset="-122"/>
                <a:sym typeface="+mn-ea"/>
              </a:rPr>
              <a:t>罗马时期）</a:t>
            </a:r>
            <a:endParaRPr lang="zh-CN" altLang="en-US" sz="3600" spc="300" dirty="0">
              <a:latin typeface="+mn-ea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442336" y="3517272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10487694" y="4509120"/>
            <a:ext cx="388716" cy="3268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90550" y="2102782"/>
            <a:ext cx="180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圣经</a:t>
            </a:r>
            <a:r>
              <a:rPr lang="en-US" altLang="zh-CN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  <a:endParaRPr lang="zh-CN" altLang="en-US" sz="28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1630710" y="1556792"/>
            <a:ext cx="360015" cy="172819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06774" y="1340769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旧约</a:t>
            </a:r>
            <a:r>
              <a:rPr lang="en-US" altLang="zh-CN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》—— 《</a:t>
            </a:r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七十子希腊文本</a:t>
            </a:r>
            <a:r>
              <a:rPr lang="en-US" altLang="zh-CN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希腊文译本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06774" y="2885441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新约</a:t>
            </a:r>
            <a:r>
              <a:rPr lang="en-US" altLang="zh-CN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  <a:r>
              <a:rPr lang="zh-CN" altLang="en-US" sz="2800" dirty="0">
                <a:latin typeface="华文宋体" panose="02010600040101010101" pitchFamily="2" charset="-122"/>
                <a:ea typeface="华文宋体" panose="02010600040101010101" pitchFamily="2" charset="-122"/>
              </a:rPr>
              <a:t>希腊语写成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/>
          <a:srcRect r="3551" b="2367"/>
          <a:stretch>
            <a:fillRect/>
          </a:stretch>
        </p:blipFill>
        <p:spPr>
          <a:xfrm>
            <a:off x="8507475" y="3014829"/>
            <a:ext cx="2952328" cy="2988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583074" y="217178"/>
            <a:ext cx="160557" cy="611773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30659" y="761631"/>
            <a:ext cx="80278" cy="30588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97873" y="611396"/>
            <a:ext cx="7188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七十子希腊文本</a:t>
            </a:r>
            <a:r>
              <a:rPr lang="en-US" altLang="zh-CN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（</a:t>
            </a:r>
            <a:r>
              <a:rPr lang="en-US" altLang="zh-CN" sz="2800" b="1" i="1" dirty="0">
                <a:latin typeface="华文宋体" panose="02010600040101010101" pitchFamily="2" charset="-122"/>
                <a:ea typeface="华文宋体" panose="02010600040101010101" pitchFamily="2" charset="-122"/>
              </a:rPr>
              <a:t>The</a:t>
            </a:r>
            <a:r>
              <a:rPr lang="zh-CN" altLang="en-US" sz="2800" b="1" i="1" dirty="0"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r>
              <a:rPr lang="en-US" altLang="zh-CN" sz="2800" b="1" i="1" dirty="0">
                <a:latin typeface="华文宋体" panose="02010600040101010101" pitchFamily="2" charset="-122"/>
                <a:ea typeface="华文宋体" panose="02010600040101010101" pitchFamily="2" charset="-122"/>
              </a:rPr>
              <a:t>Septuagint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6300" y="1700808"/>
            <a:ext cx="815922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犹太教经典，古犹太族民族语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——</a:t>
            </a:r>
            <a:r>
              <a:rPr lang="zh-CN" altLang="en-US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希伯来语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写成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6300" y="2276888"/>
            <a:ext cx="95814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公元前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3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世纪左右，</a:t>
            </a:r>
            <a:r>
              <a:rPr lang="zh-CN" altLang="en-US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希腊语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渐渐成为当时地中海地区的通行语言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97873" y="2852944"/>
            <a:ext cx="1000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3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世纪中期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摩西五经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》(</a:t>
            </a:r>
            <a:r>
              <a:rPr lang="en-US" altLang="zh-CN" sz="2400" i="1" dirty="0">
                <a:latin typeface="华文宋体" panose="02010600040101010101" pitchFamily="2" charset="-122"/>
                <a:ea typeface="华文宋体" panose="02010600040101010101" pitchFamily="2" charset="-122"/>
              </a:rPr>
              <a:t>Torah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)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；其余部分大约在公元前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2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世纪译完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7873" y="3429000"/>
            <a:ext cx="959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最初为犹太教会所用；公元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1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世纪，基督教渐渐开始传播。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393" y="3652741"/>
            <a:ext cx="3205259" cy="3205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765" y="4137263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797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9062" y="2965038"/>
            <a:ext cx="793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宗教改革与圣经翻译（</a:t>
            </a:r>
            <a:r>
              <a:rPr lang="en-US" altLang="zh-CN" sz="3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16~17</a:t>
            </a:r>
            <a:r>
              <a:rPr lang="zh-CN" altLang="en-US" sz="3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世纪）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8670509" y="3552623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-1" y="3024886"/>
            <a:ext cx="345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圣经</a:t>
            </a:r>
            <a:r>
              <a:rPr lang="en-US" altLang="zh-CN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的英译本</a:t>
            </a:r>
          </a:p>
        </p:txBody>
      </p:sp>
      <p:sp>
        <p:nvSpPr>
          <p:cNvPr id="8" name="左大括号 7"/>
          <p:cNvSpPr/>
          <p:nvPr/>
        </p:nvSpPr>
        <p:spPr>
          <a:xfrm>
            <a:off x="3077731" y="1665511"/>
            <a:ext cx="380380" cy="324036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34966" y="1412776"/>
            <a:ext cx="489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威克利夫译本（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John Wycliffe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078982" y="2955323"/>
            <a:ext cx="453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延代尔译本（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William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Tyndale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）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3891280" y="4582160"/>
            <a:ext cx="3716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钦定本圣经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  <a:endParaRPr lang="zh-CN" altLang="en-US" sz="2400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765" y="4137263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PART</a:t>
            </a:r>
          </a:p>
        </p:txBody>
      </p:sp>
      <p:sp>
        <p:nvSpPr>
          <p:cNvPr id="12" name="等腰三角形 11"/>
          <p:cNvSpPr/>
          <p:nvPr/>
        </p:nvSpPr>
        <p:spPr>
          <a:xfrm rot="512239">
            <a:off x="3477837" y="3538931"/>
            <a:ext cx="314715" cy="27130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20371609">
            <a:off x="3995378" y="3751964"/>
            <a:ext cx="157357" cy="13565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0371609">
            <a:off x="3124426" y="3774407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3761573">
            <a:off x="2621230" y="3463058"/>
            <a:ext cx="588992" cy="4039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20371609">
            <a:off x="3987995" y="3447181"/>
            <a:ext cx="211765" cy="155966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958273" y="2074407"/>
            <a:ext cx="797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3</a:t>
            </a:r>
            <a:endParaRPr lang="zh-CN" alt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5126" y="2955654"/>
            <a:ext cx="5974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现代圣经翻译（</a:t>
            </a:r>
            <a:r>
              <a:rPr lang="en-US" altLang="zh-CN" sz="3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19~20</a:t>
            </a:r>
            <a:r>
              <a:rPr lang="zh-CN" altLang="en-US" sz="36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世纪）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6067126" y="2638182"/>
            <a:ext cx="388716" cy="32685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9127886" y="3517073"/>
            <a:ext cx="654557" cy="53433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803430" y="2638182"/>
            <a:ext cx="388716" cy="3268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6744019" y="3685485"/>
            <a:ext cx="654557" cy="53433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-194358" y="217178"/>
            <a:ext cx="777432" cy="65371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-58057" y="761631"/>
            <a:ext cx="388716" cy="32685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30658" y="2710493"/>
            <a:ext cx="8760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现代圣经翻译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2494806" y="1484784"/>
            <a:ext cx="144016" cy="2880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214886" y="1088487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产生欧洲主要语言的大量修订本和新译本，主要是考古学和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圣经</a:t>
            </a:r>
            <a:r>
              <a:rPr lang="en-US" altLang="zh-CN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手抄本研究带来的新发现和新见解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14885" y="4005065"/>
            <a:ext cx="6480721" cy="864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华文宋体" panose="02010600040101010101" pitchFamily="2" charset="-122"/>
                <a:ea typeface="华文宋体" panose="02010600040101010101" pitchFamily="2" charset="-122"/>
              </a:rPr>
              <a:t>产生了大量由传教士翻译成“第三世界”国家语言的新译本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51190" y="256490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修订版圣经</a:t>
            </a:r>
            <a:r>
              <a:rPr lang="en-US" altLang="zh-CN" dirty="0"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：</a:t>
            </a:r>
            <a:r>
              <a:rPr lang="en-US" altLang="zh-CN" dirty="0"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新约</a:t>
            </a:r>
            <a:r>
              <a:rPr lang="en-US" altLang="zh-CN" dirty="0"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于</a:t>
            </a:r>
            <a:r>
              <a:rPr lang="en-US" altLang="zh-CN" dirty="0">
                <a:latin typeface="华文宋体" panose="02010600040101010101" pitchFamily="2" charset="-122"/>
                <a:ea typeface="华文宋体" panose="02010600040101010101" pitchFamily="2" charset="-122"/>
              </a:rPr>
              <a:t>1881</a:t>
            </a:r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年完成，</a:t>
            </a:r>
            <a:r>
              <a:rPr lang="en-US" altLang="zh-CN" dirty="0"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旧约</a:t>
            </a:r>
            <a:r>
              <a:rPr lang="en-US" altLang="zh-CN" dirty="0"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于</a:t>
            </a:r>
            <a:r>
              <a:rPr lang="en-US" altLang="zh-CN" dirty="0">
                <a:latin typeface="华文宋体" panose="02010600040101010101" pitchFamily="2" charset="-122"/>
                <a:ea typeface="华文宋体" panose="02010600040101010101" pitchFamily="2" charset="-122"/>
              </a:rPr>
              <a:t>1885</a:t>
            </a:r>
            <a:r>
              <a:rPr lang="zh-CN" altLang="en-US" dirty="0">
                <a:latin typeface="华文宋体" panose="02010600040101010101" pitchFamily="2" charset="-122"/>
                <a:ea typeface="华文宋体" panose="02010600040101010101" pitchFamily="2" charset="-122"/>
              </a:rPr>
              <a:t>年完成</a:t>
            </a:r>
          </a:p>
        </p:txBody>
      </p:sp>
      <p:cxnSp>
        <p:nvCxnSpPr>
          <p:cNvPr id="20" name="连接符: 肘形 19"/>
          <p:cNvCxnSpPr/>
          <p:nvPr/>
        </p:nvCxnSpPr>
        <p:spPr>
          <a:xfrm>
            <a:off x="5303118" y="4581128"/>
            <a:ext cx="683289" cy="6581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左大括号 20"/>
          <p:cNvSpPr/>
          <p:nvPr/>
        </p:nvSpPr>
        <p:spPr>
          <a:xfrm>
            <a:off x="6204006" y="4581128"/>
            <a:ext cx="576064" cy="15121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997669" y="4436944"/>
            <a:ext cx="519274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华文宋体" panose="02010600040101010101" pitchFamily="2" charset="-122"/>
                <a:ea typeface="华文宋体" panose="02010600040101010101" pitchFamily="2" charset="-122"/>
              </a:rPr>
              <a:t>早期传教士的翻译（缅甸语译本；中文译本；印度译本）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887294" y="5239255"/>
            <a:ext cx="5040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华文宋体" panose="02010600040101010101" pitchFamily="2" charset="-122"/>
                <a:ea typeface="华文宋体" panose="02010600040101010101" pitchFamily="2" charset="-122"/>
              </a:rPr>
              <a:t>出现了几百种其他语言的译本，完成翻译的传教士有的是由各教宗派出的，有的是由被称为“信心宣教</a:t>
            </a:r>
            <a:r>
              <a:rPr lang="en-US" altLang="zh-CN" sz="1600" dirty="0">
                <a:latin typeface="华文宋体" panose="02010600040101010101" pitchFamily="2" charset="-122"/>
                <a:ea typeface="华文宋体" panose="02010600040101010101" pitchFamily="2" charset="-122"/>
              </a:rPr>
              <a:t>" (Faith Missions)</a:t>
            </a:r>
            <a:r>
              <a:rPr lang="zh-CN" altLang="en-US" sz="1600" dirty="0">
                <a:latin typeface="华文宋体" panose="02010600040101010101" pitchFamily="2" charset="-122"/>
                <a:ea typeface="华文宋体" panose="02010600040101010101" pitchFamily="2" charset="-122"/>
              </a:rPr>
              <a:t>的传教活动派出的，有的则是由一些特定的机构派出，专为翻译那些尚无译本的语言。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 animBg="1"/>
      <p:bldP spid="23" grpId="0"/>
      <p:bldP spid="2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 Light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332</Words>
  <Application>Microsoft Office PowerPoint</Application>
  <PresentationFormat>自定义</PresentationFormat>
  <Paragraphs>56</Paragraphs>
  <Slides>11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Microsoft</cp:lastModifiedBy>
  <cp:revision>90</cp:revision>
  <dcterms:created xsi:type="dcterms:W3CDTF">2021-03-23T06:30:00Z</dcterms:created>
  <dcterms:modified xsi:type="dcterms:W3CDTF">2022-03-19T14:34:27Z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