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15"/>
  </p:notesMasterIdLst>
  <p:handoutMasterIdLst>
    <p:handoutMasterId r:id="rId16"/>
  </p:handoutMasterIdLst>
  <p:sldIdLst>
    <p:sldId id="5300107" r:id="rId3"/>
    <p:sldId id="5300176" r:id="rId4"/>
    <p:sldId id="284" r:id="rId5"/>
    <p:sldId id="5299396" r:id="rId6"/>
    <p:sldId id="5300154" r:id="rId7"/>
    <p:sldId id="5300155" r:id="rId8"/>
    <p:sldId id="5300157" r:id="rId9"/>
    <p:sldId id="3328" r:id="rId10"/>
    <p:sldId id="5300166" r:id="rId11"/>
    <p:sldId id="5300169" r:id="rId12"/>
    <p:sldId id="5300174" r:id="rId13"/>
    <p:sldId id="5300121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92">
          <p15:clr>
            <a:srgbClr val="A4A3A4"/>
          </p15:clr>
        </p15:guide>
        <p15:guide id="2" pos="38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8483"/>
    <a:srgbClr val="EEEBE7"/>
    <a:srgbClr val="222A35"/>
    <a:srgbClr val="AC998B"/>
    <a:srgbClr val="A00104"/>
    <a:srgbClr val="BFBFBF"/>
    <a:srgbClr val="063557"/>
    <a:srgbClr val="5F6868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0" autoAdjust="0"/>
    <p:restoredTop sz="95728" autoAdjust="0"/>
  </p:normalViewPr>
  <p:slideViewPr>
    <p:cSldViewPr snapToGrid="0">
      <p:cViewPr varScale="1">
        <p:scale>
          <a:sx n="70" d="100"/>
          <a:sy n="70" d="100"/>
        </p:scale>
        <p:origin x="549" y="45"/>
      </p:cViewPr>
      <p:guideLst>
        <p:guide orient="horz" pos="3592"/>
        <p:guide pos="38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3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2023/3/26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943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D78C4-A6EF-4C18-A879-C8B15D31F9BC}" type="datetimeFigureOut">
              <a:rPr lang="zh-CN" altLang="en-US" smtClean="0"/>
              <a:pPr/>
              <a:t>2023/3/26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21D00-798A-4423-999E-94316F3B12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464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21D00-798A-4423-999E-94316F3B127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334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21D00-798A-4423-999E-94316F3B127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134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21D00-798A-4423-999E-94316F3B127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231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21D00-798A-4423-999E-94316F3B127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403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49DDBE-0FBB-4FDA-B2CE-316D576915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724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8F1ADB-5708-424B-B98F-4FE8806552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761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21D00-798A-4423-999E-94316F3B127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767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21D00-798A-4423-999E-94316F3B127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036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21D00-798A-4423-999E-94316F3B127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7636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21D00-798A-4423-999E-94316F3B127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089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49DDBE-0FBB-4FDA-B2CE-316D576915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200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21D00-798A-4423-999E-94316F3B127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419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235C46-D8A1-475E-A123-9E9D86CDDE83}" type="datetimeFigureOut">
              <a:rPr lang="zh-CN" altLang="en-US" smtClean="0"/>
              <a:pPr/>
              <a:t>2023/3/26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176315-7954-4B46-8114-91C152ABA0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235C46-D8A1-475E-A123-9E9D86CDDE83}" type="datetimeFigureOut">
              <a:rPr lang="zh-CN" altLang="en-US" smtClean="0"/>
              <a:pPr/>
              <a:t>2023/3/26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176315-7954-4B46-8114-91C152ABA0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16405334"/>
      </p:ext>
    </p:extLst>
  </p:cSld>
  <p:clrMapOvr>
    <a:masterClrMapping/>
  </p:clrMapOvr>
  <p:transition spd="slow" advClick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2023/3/26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31303"/>
      </p:ext>
    </p:extLst>
  </p:cSld>
  <p:clrMapOvr>
    <a:masterClrMapping/>
  </p:clrMapOvr>
  <p:transition spd="slow" advClick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2023/3/26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99814"/>
      </p:ext>
    </p:extLst>
  </p:cSld>
  <p:clrMapOvr>
    <a:masterClrMapping/>
  </p:clrMapOvr>
  <p:transition spd="slow" advClick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333200"/>
      </p:ext>
    </p:extLst>
  </p:cSld>
  <p:clrMapOvr>
    <a:masterClrMapping/>
  </p:clrMapOvr>
  <p:transition spd="slow" advClick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EEB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2" r:id="rId6"/>
  </p:sldLayoutIdLst>
  <p:transition spd="slow" advClick="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91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ransition spd="slow" advClick="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ps稻壳儿佳誉设计原创链接：http://chn.docer.com/works?userid=219874625" descr="G:\ppt文档和图片\#U6b63#U97.jpg#U6b63#U97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2700" y="309794"/>
            <a:ext cx="12204700" cy="6894195"/>
          </a:xfrm>
          <a:prstGeom prst="rect">
            <a:avLst/>
          </a:prstGeom>
        </p:spPr>
      </p:pic>
      <p:pic>
        <p:nvPicPr>
          <p:cNvPr id="4" name="wps稻壳儿佳誉设计原创链接：http://chn.docer.com/works?userid=2198746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5" r="37498" b="63524"/>
          <a:stretch>
            <a:fillRect/>
          </a:stretch>
        </p:blipFill>
        <p:spPr>
          <a:xfrm>
            <a:off x="0" y="1970"/>
            <a:ext cx="5355586" cy="277948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644E46B-31D4-CE4A-B740-51BE23005B51}"/>
              </a:ext>
            </a:extLst>
          </p:cNvPr>
          <p:cNvSpPr txBox="1"/>
          <p:nvPr/>
        </p:nvSpPr>
        <p:spPr>
          <a:xfrm>
            <a:off x="2677793" y="2684399"/>
            <a:ext cx="70309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dirty="0">
                <a:latin typeface="STLiti" panose="02010800040101010101" pitchFamily="2" charset="-122"/>
                <a:ea typeface="STLiti" panose="02010800040101010101" pitchFamily="2" charset="-122"/>
              </a:rPr>
              <a:t>翻译与宗教（下）：</a:t>
            </a:r>
            <a:endParaRPr kumimoji="1" lang="en-US" altLang="zh-CN" sz="6000" dirty="0">
              <a:latin typeface="STLiti" panose="02010800040101010101" pitchFamily="2" charset="-122"/>
              <a:ea typeface="STLiti" panose="02010800040101010101" pitchFamily="2" charset="-122"/>
            </a:endParaRPr>
          </a:p>
          <a:p>
            <a:r>
              <a:rPr kumimoji="1" lang="zh-CN" altLang="en-US" sz="6000" dirty="0">
                <a:latin typeface="STLiti" panose="02010800040101010101" pitchFamily="2" charset="-122"/>
                <a:ea typeface="STLiti" panose="02010800040101010101" pitchFamily="2" charset="-122"/>
              </a:rPr>
              <a:t>圣经的中译</a:t>
            </a:r>
            <a:endParaRPr kumimoji="1" lang="en-US" altLang="zh-CN" sz="6000" dirty="0">
              <a:latin typeface="STLiti" panose="02010800040101010101" pitchFamily="2" charset="-122"/>
              <a:ea typeface="STLiti" panose="02010800040101010101" pitchFamily="2" charset="-122"/>
            </a:endParaRPr>
          </a:p>
        </p:txBody>
      </p:sp>
    </p:spTree>
  </p:cSld>
  <p:clrMapOvr>
    <a:masterClrMapping/>
  </p:clrMapOvr>
  <p:transition spd="slow" advClick="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5" descr="1">
            <a:extLst>
              <a:ext uri="{FF2B5EF4-FFF2-40B4-BE49-F238E27FC236}">
                <a16:creationId xmlns:a16="http://schemas.microsoft.com/office/drawing/2014/main" id="{FE3BA46F-255C-354F-B232-CFADDA005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742" y="1205899"/>
            <a:ext cx="9199245" cy="5399405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21F7C328-3FAC-4041-B33A-DA08437C0449}"/>
              </a:ext>
            </a:extLst>
          </p:cNvPr>
          <p:cNvSpPr/>
          <p:nvPr/>
        </p:nvSpPr>
        <p:spPr>
          <a:xfrm>
            <a:off x="1346886" y="6141583"/>
            <a:ext cx="672705" cy="4637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506892"/>
      </p:ext>
    </p:extLst>
  </p:cSld>
  <p:clrMapOvr>
    <a:masterClrMapping/>
  </p:clrMapOvr>
  <p:transition spd="slow" advClick="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4005348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466725"/>
            <a:ext cx="11277600" cy="53467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694242E-533D-EA44-91F0-560F7C327184}"/>
              </a:ext>
            </a:extLst>
          </p:cNvPr>
          <p:cNvSpPr txBox="1"/>
          <p:nvPr/>
        </p:nvSpPr>
        <p:spPr>
          <a:xfrm>
            <a:off x="294120" y="446825"/>
            <a:ext cx="4831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>
                <a:latin typeface="STLiti" panose="02010800040101010101" pitchFamily="2" charset="-122"/>
                <a:ea typeface="STLiti" panose="02010800040101010101" pitchFamily="2" charset="-122"/>
              </a:rPr>
              <a:t>文本分析</a:t>
            </a:r>
            <a:endParaRPr kumimoji="1" lang="en-US" altLang="zh-CN" sz="3200" dirty="0">
              <a:latin typeface="STLiti" panose="02010800040101010101" pitchFamily="2" charset="-122"/>
              <a:ea typeface="STLiti" panose="02010800040101010101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1BAA850-A67C-4C4A-976B-7846A883EB22}"/>
              </a:ext>
            </a:extLst>
          </p:cNvPr>
          <p:cNvSpPr txBox="1"/>
          <p:nvPr/>
        </p:nvSpPr>
        <p:spPr>
          <a:xfrm>
            <a:off x="659027" y="1709715"/>
            <a:ext cx="10873946" cy="3438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马礼逊</a:t>
            </a:r>
            <a:r>
              <a:rPr lang="en-US" altLang="zh-CN" sz="28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sz="28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圣经</a:t>
            </a:r>
            <a:r>
              <a:rPr lang="en-US" altLang="zh-CN" sz="28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lang="zh-CN" altLang="en-US" sz="28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译本特点：</a:t>
            </a:r>
            <a:endParaRPr lang="en-US" altLang="zh-CN" sz="28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马礼逊译本较白日升译本在句读上更符合中文习惯；</a:t>
            </a: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马礼逊在翻译中坚持使译文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忠实、明达和简易</a:t>
            </a:r>
            <a:r>
              <a:rPr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,认为中国的经典文体如《四书》、《五经》等不适合于《圣经》翻译；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马礼逊为保证译本更适合中国语言习惯,他聘用中国学者为其校正修饰：梁发、蔡高。</a:t>
            </a:r>
          </a:p>
        </p:txBody>
      </p:sp>
    </p:spTree>
    <p:extLst>
      <p:ext uri="{BB962C8B-B14F-4D97-AF65-F5344CB8AC3E}">
        <p14:creationId xmlns:p14="http://schemas.microsoft.com/office/powerpoint/2010/main" val="441245220"/>
      </p:ext>
    </p:extLst>
  </p:cSld>
  <p:clrMapOvr>
    <a:masterClrMapping/>
  </p:clrMapOvr>
  <p:transition spd="slow" advClick="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ps稻壳儿佳誉设计原创链接：http://chn.docer.com/works?userid=219874625" descr="G:\ppt文档和图片\#U80cc#U9762.jpg#U80cc#U9762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-3175"/>
            <a:ext cx="12174855" cy="68637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5" r="37498" b="63524"/>
          <a:stretch>
            <a:fillRect/>
          </a:stretch>
        </p:blipFill>
        <p:spPr>
          <a:xfrm>
            <a:off x="0" y="1970"/>
            <a:ext cx="5355586" cy="277948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2625C39-9002-314D-9BAE-F84D055AF580}"/>
              </a:ext>
            </a:extLst>
          </p:cNvPr>
          <p:cNvSpPr txBox="1"/>
          <p:nvPr/>
        </p:nvSpPr>
        <p:spPr>
          <a:xfrm>
            <a:off x="3844736" y="2782642"/>
            <a:ext cx="5731750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dist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000" spc="600" dirty="0">
                <a:solidFill>
                  <a:srgbClr val="222A35"/>
                </a:solidFill>
                <a:latin typeface="STLiti" panose="02010800040101010101" pitchFamily="2" charset="-122"/>
                <a:ea typeface="STLiti" panose="02010800040101010101" pitchFamily="2" charset="-122"/>
                <a:cs typeface="Times New Roman" panose="02020603050405020304" pitchFamily="18" charset="0"/>
              </a:rPr>
              <a:t>Thank you!</a:t>
            </a:r>
            <a:endParaRPr lang="zh-CN" altLang="en-US" sz="8000" spc="600" dirty="0">
              <a:solidFill>
                <a:srgbClr val="222A35"/>
              </a:solidFill>
              <a:latin typeface="STLiti" panose="02010800040101010101" pitchFamily="2" charset="-122"/>
              <a:ea typeface="STLiti" panose="020108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02296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855" y="446405"/>
            <a:ext cx="7367270" cy="669734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F73EAF6-2019-A448-8285-69EDE534A14F}"/>
              </a:ext>
            </a:extLst>
          </p:cNvPr>
          <p:cNvSpPr txBox="1"/>
          <p:nvPr/>
        </p:nvSpPr>
        <p:spPr>
          <a:xfrm>
            <a:off x="1089471" y="2446822"/>
            <a:ext cx="4423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5400" dirty="0">
                <a:latin typeface="STLiti" panose="02010800040101010101" pitchFamily="2" charset="-122"/>
                <a:ea typeface="STLiti" panose="02010800040101010101" pitchFamily="2" charset="-122"/>
              </a:rPr>
              <a:t>知识梳理</a:t>
            </a:r>
            <a:endParaRPr kumimoji="1" lang="en-US" altLang="zh-CN" sz="5400" dirty="0">
              <a:latin typeface="STLiti" panose="02010800040101010101" pitchFamily="2" charset="-122"/>
              <a:ea typeface="STLiti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3467039"/>
      </p:ext>
    </p:extLst>
  </p:cSld>
  <p:clrMapOvr>
    <a:masterClrMapping/>
  </p:clrMapOvr>
  <p:transition spd="slow" advClick="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ps稻壳儿佳誉设计原创链接：http://chn.docer.com/works?userid=219874625" descr="G:\ppt文档和图片\#U6b63#U97.jpg#U6b63#U97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-36195"/>
            <a:ext cx="12204700" cy="6894195"/>
          </a:xfrm>
          <a:prstGeom prst="rect">
            <a:avLst/>
          </a:prstGeom>
        </p:spPr>
      </p:pic>
      <p:grpSp>
        <p:nvGrpSpPr>
          <p:cNvPr id="24" name="wps稻壳儿佳誉设计原创链接：http://chn.docer.com/works?userid=219874625"/>
          <p:cNvGrpSpPr/>
          <p:nvPr/>
        </p:nvGrpSpPr>
        <p:grpSpPr>
          <a:xfrm>
            <a:off x="1134634" y="2001355"/>
            <a:ext cx="2080974" cy="2855289"/>
            <a:chOff x="9544924" y="2895914"/>
            <a:chExt cx="1601038" cy="2196773"/>
          </a:xfrm>
        </p:grpSpPr>
        <p:pic>
          <p:nvPicPr>
            <p:cNvPr id="25" name="wps稻壳儿佳誉设计原创链接：http://chn.docer.com/works?userid=2198746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4924" y="2895914"/>
              <a:ext cx="1601038" cy="2196773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26" name="文本框 25"/>
            <p:cNvSpPr txBox="1"/>
            <p:nvPr/>
          </p:nvSpPr>
          <p:spPr>
            <a:xfrm>
              <a:off x="10055868" y="3407032"/>
              <a:ext cx="677108" cy="11129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32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4400" spc="600" dirty="0">
                  <a:solidFill>
                    <a:schemeClr val="bg1"/>
                  </a:solidFill>
                  <a:latin typeface="STLiti" panose="02010800040101010101" pitchFamily="2" charset="-122"/>
                  <a:ea typeface="FZSuXinShiLiuKaiS-R-GB" panose="02000000000000000000" pitchFamily="2" charset="-122"/>
                </a:rPr>
                <a:t>目录</a:t>
              </a: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9554" r="50500" b="67412"/>
          <a:stretch>
            <a:fillRect/>
          </a:stretch>
        </p:blipFill>
        <p:spPr>
          <a:xfrm>
            <a:off x="19983" y="13377"/>
            <a:ext cx="2229302" cy="175515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267C7D2-BFF2-2C4F-9B66-7AAF0509C4E2}"/>
              </a:ext>
            </a:extLst>
          </p:cNvPr>
          <p:cNvSpPr txBox="1"/>
          <p:nvPr/>
        </p:nvSpPr>
        <p:spPr>
          <a:xfrm>
            <a:off x="3482546" y="2104935"/>
            <a:ext cx="5226908" cy="2611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第一节  早期传教士的翻译</a:t>
            </a:r>
            <a:endParaRPr kumimoji="1" lang="en-US" altLang="zh-CN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第二节  译名之争</a:t>
            </a:r>
            <a:endParaRPr kumimoji="1" lang="en-US" altLang="zh-CN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第三节  “官话和合译本”</a:t>
            </a:r>
            <a:endParaRPr kumimoji="1" lang="en-US" altLang="zh-CN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第四节  </a:t>
            </a:r>
            <a:r>
              <a:rPr kumimoji="1" lang="en-US" altLang="zh-CN" sz="2800" dirty="0">
                <a:latin typeface="SimSun" panose="02010600030101010101" pitchFamily="2" charset="-122"/>
                <a:ea typeface="SimSun" panose="02010600030101010101" pitchFamily="2" charset="-122"/>
              </a:rPr>
              <a:t>《</a:t>
            </a:r>
            <a:r>
              <a:rPr kumimoji="1"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圣经</a:t>
            </a:r>
            <a:r>
              <a:rPr kumimoji="1" lang="en-US" altLang="zh-CN" sz="2800" dirty="0">
                <a:latin typeface="SimSun" panose="02010600030101010101" pitchFamily="2" charset="-122"/>
                <a:ea typeface="SimSun" panose="02010600030101010101" pitchFamily="2" charset="-122"/>
              </a:rPr>
              <a:t>》</a:t>
            </a:r>
            <a:r>
              <a:rPr kumimoji="1"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的现代译本</a:t>
            </a:r>
          </a:p>
        </p:txBody>
      </p:sp>
    </p:spTree>
  </p:cSld>
  <p:clrMapOvr>
    <a:masterClrMapping/>
  </p:clrMapOvr>
  <p:transition spd="slow" advClick="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ps稻壳儿佳誉设计原创链接：http://chn.docer.com/works?userid=219874625" descr="G:\ppt文档和图片\#U6b63#U97.jpg#U6b63#U97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204700" cy="6894195"/>
          </a:xfrm>
          <a:prstGeom prst="rect">
            <a:avLst/>
          </a:prstGeom>
        </p:spPr>
      </p:pic>
      <p:pic>
        <p:nvPicPr>
          <p:cNvPr id="10" name="wps稻壳儿佳誉设计原创链接：http://chn.docer.com/works?userid=2198746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5" r="37498" b="63524"/>
          <a:stretch>
            <a:fillRect/>
          </a:stretch>
        </p:blipFill>
        <p:spPr>
          <a:xfrm flipH="1">
            <a:off x="-279400" y="309792"/>
            <a:ext cx="5355586" cy="277948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6294F2B-CEAD-F04A-9551-C0ECED3C689C}"/>
              </a:ext>
            </a:extLst>
          </p:cNvPr>
          <p:cNvSpPr txBox="1"/>
          <p:nvPr/>
        </p:nvSpPr>
        <p:spPr>
          <a:xfrm>
            <a:off x="918691" y="2286873"/>
            <a:ext cx="10367318" cy="2576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（一） 公元前</a:t>
            </a:r>
            <a:r>
              <a:rPr kumimoji="1"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200</a:t>
            </a:r>
            <a:r>
              <a:rPr kumimoji="1" lang="zh-CN" alt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年至公元</a:t>
            </a:r>
            <a:r>
              <a:rPr kumimoji="1"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1" lang="zh-CN" alt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世纪：犹太教时期，希腊语</a:t>
            </a:r>
            <a:endParaRPr kumimoji="1" lang="en-US" altLang="zh-CN" sz="2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（二） 公元四世纪至</a:t>
            </a:r>
            <a:r>
              <a:rPr kumimoji="1"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1500</a:t>
            </a:r>
            <a:r>
              <a:rPr kumimoji="1" lang="zh-CN" alt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年：天主教时期，希腊语和拉丁语</a:t>
            </a:r>
            <a:endParaRPr kumimoji="1" lang="en-US" altLang="zh-CN" sz="2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（三）</a:t>
            </a:r>
            <a:r>
              <a:rPr kumimoji="1"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1500</a:t>
            </a:r>
            <a:r>
              <a:rPr kumimoji="1" lang="zh-CN" alt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年到</a:t>
            </a:r>
            <a:r>
              <a:rPr kumimoji="1"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1960</a:t>
            </a:r>
            <a:r>
              <a:rPr kumimoji="1" lang="zh-CN" alt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年：新教时期，德语和英语</a:t>
            </a:r>
            <a:endParaRPr kumimoji="1" lang="en-US" altLang="zh-CN" sz="2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（四）</a:t>
            </a:r>
            <a:r>
              <a:rPr kumimoji="1"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1960</a:t>
            </a:r>
            <a:r>
              <a:rPr kumimoji="1" lang="zh-CN" alt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年至今：犹太教、天主教和基督教群体合作期，英语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E158E0A-9BE5-C742-9465-4635BE7EEF26}"/>
              </a:ext>
            </a:extLst>
          </p:cNvPr>
          <p:cNvSpPr txBox="1"/>
          <p:nvPr/>
        </p:nvSpPr>
        <p:spPr>
          <a:xfrm>
            <a:off x="244693" y="477345"/>
            <a:ext cx="48314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latin typeface="STLiti" panose="02010800040101010101" pitchFamily="2" charset="-122"/>
                <a:ea typeface="STLiti" panose="02010800040101010101" pitchFamily="2" charset="-122"/>
              </a:rPr>
              <a:t>翻译与宗教（下）：</a:t>
            </a:r>
            <a:endParaRPr kumimoji="1" lang="en-US" altLang="zh-CN" sz="2800" dirty="0">
              <a:latin typeface="STLiti" panose="02010800040101010101" pitchFamily="2" charset="-122"/>
              <a:ea typeface="STLiti" panose="02010800040101010101" pitchFamily="2" charset="-122"/>
            </a:endParaRPr>
          </a:p>
          <a:p>
            <a:r>
              <a:rPr kumimoji="1" lang="zh-CN" altLang="en-US" sz="2800" dirty="0">
                <a:latin typeface="STLiti" panose="02010800040101010101" pitchFamily="2" charset="-122"/>
                <a:ea typeface="STLiti" panose="02010800040101010101" pitchFamily="2" charset="-122"/>
              </a:rPr>
              <a:t>圣经的中译</a:t>
            </a:r>
            <a:endParaRPr kumimoji="1" lang="en-US" altLang="zh-CN" sz="2800" dirty="0">
              <a:latin typeface="STLiti" panose="02010800040101010101" pitchFamily="2" charset="-122"/>
              <a:ea typeface="STLiti" panose="02010800040101010101" pitchFamily="2" charset="-122"/>
            </a:endParaRPr>
          </a:p>
        </p:txBody>
      </p:sp>
    </p:spTree>
  </p:cSld>
  <p:clrMapOvr>
    <a:masterClrMapping/>
  </p:clrMapOvr>
  <p:transition spd="slow" advClick="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ps稻壳儿佳誉设计原创链接：http://chn.docer.com/works?userid=219874625" descr="G:\ppt文档和图片\#U6b63#U97.jpg#U6b63#U97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204700" cy="6894195"/>
          </a:xfrm>
          <a:prstGeom prst="rect">
            <a:avLst/>
          </a:prstGeom>
        </p:spPr>
      </p:pic>
      <p:pic>
        <p:nvPicPr>
          <p:cNvPr id="10" name="wps稻壳儿佳誉设计原创链接：http://chn.docer.com/works?userid=2198746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5" r="37498" b="63524"/>
          <a:stretch>
            <a:fillRect/>
          </a:stretch>
        </p:blipFill>
        <p:spPr>
          <a:xfrm flipH="1">
            <a:off x="-279400" y="309792"/>
            <a:ext cx="5355586" cy="277948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6294F2B-CEAD-F04A-9551-C0ECED3C689C}"/>
              </a:ext>
            </a:extLst>
          </p:cNvPr>
          <p:cNvSpPr txBox="1"/>
          <p:nvPr/>
        </p:nvSpPr>
        <p:spPr>
          <a:xfrm>
            <a:off x="1190539" y="2395897"/>
            <a:ext cx="10367318" cy="2595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kumimoji="1" lang="zh-CN" alt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世纪到</a:t>
            </a:r>
            <a:r>
              <a:rPr kumimoji="1"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kumimoji="1" lang="zh-CN" alt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世纪：景教传教士的译经活动</a:t>
            </a:r>
            <a:endParaRPr kumimoji="1" lang="en-US" altLang="zh-CN" sz="2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阿罗本（</a:t>
            </a:r>
            <a:r>
              <a:rPr kumimoji="1" lang="en-US" altLang="zh-CN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Alopenzz</a:t>
            </a:r>
            <a:r>
              <a:rPr kumimoji="1" lang="zh-CN" alt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），“景教本”</a:t>
            </a:r>
            <a:endParaRPr kumimoji="1" lang="en-US" altLang="zh-CN" sz="2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当时的“译”与如今的“译”有所不同，</a:t>
            </a:r>
            <a:r>
              <a:rPr kumimoji="1" lang="zh-CN" altLang="zh-CN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编译甚至译撰 </a:t>
            </a:r>
            <a:endParaRPr kumimoji="1" lang="en-US" altLang="zh-CN" sz="2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利用佛教和道教已有的概念对应基督教概念</a:t>
            </a:r>
            <a:endParaRPr kumimoji="1" lang="en-US" altLang="zh-CN" sz="2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E158E0A-9BE5-C742-9465-4635BE7EEF26}"/>
              </a:ext>
            </a:extLst>
          </p:cNvPr>
          <p:cNvSpPr txBox="1"/>
          <p:nvPr/>
        </p:nvSpPr>
        <p:spPr>
          <a:xfrm>
            <a:off x="244693" y="477345"/>
            <a:ext cx="48314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latin typeface="STLiti" panose="02010800040101010101" pitchFamily="2" charset="-122"/>
                <a:ea typeface="STLiti" panose="02010800040101010101" pitchFamily="2" charset="-122"/>
              </a:rPr>
              <a:t>翻译与宗教（下）：</a:t>
            </a:r>
            <a:endParaRPr kumimoji="1" lang="en-US" altLang="zh-CN" sz="2800" dirty="0">
              <a:latin typeface="STLiti" panose="02010800040101010101" pitchFamily="2" charset="-122"/>
              <a:ea typeface="STLiti" panose="02010800040101010101" pitchFamily="2" charset="-122"/>
            </a:endParaRPr>
          </a:p>
          <a:p>
            <a:r>
              <a:rPr kumimoji="1" lang="zh-CN" altLang="en-US" sz="2800" dirty="0">
                <a:latin typeface="STLiti" panose="02010800040101010101" pitchFamily="2" charset="-122"/>
                <a:ea typeface="STLiti" panose="02010800040101010101" pitchFamily="2" charset="-122"/>
              </a:rPr>
              <a:t>圣经的中译</a:t>
            </a:r>
            <a:endParaRPr kumimoji="1" lang="en-US" altLang="zh-CN" sz="2800" dirty="0">
              <a:latin typeface="STLiti" panose="02010800040101010101" pitchFamily="2" charset="-122"/>
              <a:ea typeface="STLiti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6707910"/>
      </p:ext>
    </p:extLst>
  </p:cSld>
  <p:clrMapOvr>
    <a:masterClrMapping/>
  </p:clrMapOvr>
  <p:transition spd="slow" advClick="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ps稻壳儿佳誉设计原创链接：http://chn.docer.com/works?userid=219874625" descr="G:\ppt文档和图片\#U6b63#U97.jpg#U6b63#U97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204700" cy="6894195"/>
          </a:xfrm>
          <a:prstGeom prst="rect">
            <a:avLst/>
          </a:prstGeom>
        </p:spPr>
      </p:pic>
      <p:pic>
        <p:nvPicPr>
          <p:cNvPr id="10" name="wps稻壳儿佳誉设计原创链接：http://chn.docer.com/works?userid=2198746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5" r="37498" b="63524"/>
          <a:stretch>
            <a:fillRect/>
          </a:stretch>
        </p:blipFill>
        <p:spPr>
          <a:xfrm flipH="1">
            <a:off x="-279400" y="309792"/>
            <a:ext cx="5355586" cy="277948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6294F2B-CEAD-F04A-9551-C0ECED3C689C}"/>
              </a:ext>
            </a:extLst>
          </p:cNvPr>
          <p:cNvSpPr txBox="1"/>
          <p:nvPr/>
        </p:nvSpPr>
        <p:spPr>
          <a:xfrm>
            <a:off x="745695" y="1822292"/>
            <a:ext cx="10931440" cy="3892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16</a:t>
            </a:r>
            <a:r>
              <a:rPr kumimoji="1" lang="zh-CN" alt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世纪到</a:t>
            </a:r>
            <a:r>
              <a:rPr kumimoji="1"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18</a:t>
            </a:r>
            <a:r>
              <a:rPr kumimoji="1" lang="zh-CN" alt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世纪：天主教徒的译经活动</a:t>
            </a:r>
            <a:endParaRPr kumimoji="1" lang="en-US" altLang="zh-CN" sz="2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耶稣会，“圣”</a:t>
            </a:r>
            <a:r>
              <a:rPr kumimoji="1"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kumimoji="1" lang="zh-CN" alt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“经”</a:t>
            </a:r>
            <a:endParaRPr kumimoji="1" lang="en-US" altLang="zh-CN" sz="2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1700</a:t>
            </a:r>
            <a:r>
              <a:rPr kumimoji="1" lang="zh-CN" alt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年，</a:t>
            </a:r>
            <a:r>
              <a:rPr kumimoji="1" lang="zh-CN" altLang="en-US" sz="2800" u="sng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法国天主教传教士巴设</a:t>
            </a:r>
            <a:r>
              <a:rPr kumimoji="1" lang="zh-CN" alt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1"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Jean Basset</a:t>
            </a:r>
            <a:r>
              <a:rPr kumimoji="1" lang="zh-CN" alt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）：</a:t>
            </a:r>
            <a:r>
              <a:rPr kumimoji="1"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kumimoji="1" lang="zh-CN" alt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福音书</a:t>
            </a:r>
            <a:r>
              <a:rPr kumimoji="1"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kumimoji="1" lang="zh-CN" alt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kumimoji="1" lang="zh-CN" alt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使徒行传</a:t>
            </a:r>
            <a:r>
              <a:rPr kumimoji="1"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kumimoji="1" lang="zh-CN" alt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kumimoji="1" lang="zh-CN" alt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保罗书信</a:t>
            </a:r>
            <a:r>
              <a:rPr kumimoji="1"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kumimoji="1" lang="zh-CN" alt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kumimoji="1"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kumimoji="1" lang="zh-CN" alt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希伯来书</a:t>
            </a:r>
            <a:r>
              <a:rPr kumimoji="1"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kumimoji="1" lang="zh-CN" alt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第一章</a:t>
            </a:r>
            <a:endParaRPr kumimoji="1" lang="en-US" altLang="zh-CN" sz="2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18</a:t>
            </a:r>
            <a:r>
              <a:rPr kumimoji="1" lang="zh-CN" alt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世纪末，</a:t>
            </a:r>
            <a:r>
              <a:rPr kumimoji="1" lang="zh-CN" altLang="en-US" sz="2800" u="sng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法国耶稣会传教士贺清泰</a:t>
            </a:r>
            <a:r>
              <a:rPr kumimoji="1" lang="zh-CN" alt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陆续将</a:t>
            </a:r>
            <a:r>
              <a:rPr kumimoji="1"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kumimoji="1" lang="zh-CN" alt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圣经</a:t>
            </a:r>
            <a:r>
              <a:rPr kumimoji="1"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kumimoji="1" lang="zh-CN" alt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成从拉丁文翻译成官话</a:t>
            </a:r>
            <a:endParaRPr kumimoji="1" lang="en-US" altLang="zh-CN" sz="2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E158E0A-9BE5-C742-9465-4635BE7EEF26}"/>
              </a:ext>
            </a:extLst>
          </p:cNvPr>
          <p:cNvSpPr txBox="1"/>
          <p:nvPr/>
        </p:nvSpPr>
        <p:spPr>
          <a:xfrm>
            <a:off x="244693" y="477345"/>
            <a:ext cx="48314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latin typeface="STLiti" panose="02010800040101010101" pitchFamily="2" charset="-122"/>
                <a:ea typeface="STLiti" panose="02010800040101010101" pitchFamily="2" charset="-122"/>
              </a:rPr>
              <a:t>翻译与宗教（下）：</a:t>
            </a:r>
            <a:endParaRPr kumimoji="1" lang="en-US" altLang="zh-CN" sz="2800" dirty="0">
              <a:latin typeface="STLiti" panose="02010800040101010101" pitchFamily="2" charset="-122"/>
              <a:ea typeface="STLiti" panose="02010800040101010101" pitchFamily="2" charset="-122"/>
            </a:endParaRPr>
          </a:p>
          <a:p>
            <a:r>
              <a:rPr kumimoji="1" lang="zh-CN" altLang="en-US" sz="2800" dirty="0">
                <a:latin typeface="STLiti" panose="02010800040101010101" pitchFamily="2" charset="-122"/>
                <a:ea typeface="STLiti" panose="02010800040101010101" pitchFamily="2" charset="-122"/>
              </a:rPr>
              <a:t>圣经的中译</a:t>
            </a:r>
            <a:endParaRPr kumimoji="1" lang="en-US" altLang="zh-CN" sz="2800" dirty="0">
              <a:latin typeface="STLiti" panose="02010800040101010101" pitchFamily="2" charset="-122"/>
              <a:ea typeface="STLiti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6057499"/>
      </p:ext>
    </p:extLst>
  </p:cSld>
  <p:clrMapOvr>
    <a:masterClrMapping/>
  </p:clrMapOvr>
  <p:transition spd="slow" advClick="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ps稻壳儿佳誉设计原创链接：http://chn.docer.com/works?userid=219874625" descr="G:\ppt文档和图片\#U6b63#U97.jpg#U6b63#U97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204700" cy="6894195"/>
          </a:xfrm>
          <a:prstGeom prst="rect">
            <a:avLst/>
          </a:prstGeom>
        </p:spPr>
      </p:pic>
      <p:pic>
        <p:nvPicPr>
          <p:cNvPr id="10" name="wps稻壳儿佳誉设计原创链接：http://chn.docer.com/works?userid=2198746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5" r="37498" b="63524"/>
          <a:stretch>
            <a:fillRect/>
          </a:stretch>
        </p:blipFill>
        <p:spPr>
          <a:xfrm flipH="1">
            <a:off x="-279400" y="309792"/>
            <a:ext cx="5355586" cy="277948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6294F2B-CEAD-F04A-9551-C0ECED3C689C}"/>
              </a:ext>
            </a:extLst>
          </p:cNvPr>
          <p:cNvSpPr txBox="1"/>
          <p:nvPr/>
        </p:nvSpPr>
        <p:spPr>
          <a:xfrm>
            <a:off x="758052" y="1599005"/>
            <a:ext cx="10931440" cy="3892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</a:t>
            </a:r>
            <a:r>
              <a:rPr kumimoji="1" lang="zh-CN" alt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世纪之后：</a:t>
            </a:r>
            <a:endParaRPr kumimoji="1" lang="en-US" altLang="zh-CN" sz="2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深文理译本（文言文）</a:t>
            </a:r>
            <a:endParaRPr kumimoji="1" lang="en-US" altLang="zh-CN" sz="2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浅文理译本（浅文言）</a:t>
            </a:r>
            <a:endParaRPr kumimoji="1" lang="en-US" altLang="zh-CN" sz="2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官话译本（白话文）</a:t>
            </a:r>
            <a:endParaRPr kumimoji="1" lang="en-US" altLang="zh-CN" sz="2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和合译本</a:t>
            </a:r>
            <a:endParaRPr kumimoji="1" lang="en-US" altLang="zh-CN" sz="2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现代译本</a:t>
            </a:r>
            <a:endParaRPr kumimoji="1" lang="en-US" altLang="zh-CN" sz="2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E158E0A-9BE5-C742-9465-4635BE7EEF26}"/>
              </a:ext>
            </a:extLst>
          </p:cNvPr>
          <p:cNvSpPr txBox="1"/>
          <p:nvPr/>
        </p:nvSpPr>
        <p:spPr>
          <a:xfrm>
            <a:off x="244693" y="477345"/>
            <a:ext cx="48314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latin typeface="STLiti" panose="02010800040101010101" pitchFamily="2" charset="-122"/>
                <a:ea typeface="STLiti" panose="02010800040101010101" pitchFamily="2" charset="-122"/>
              </a:rPr>
              <a:t>翻译与宗教（下）：</a:t>
            </a:r>
            <a:endParaRPr kumimoji="1" lang="en-US" altLang="zh-CN" sz="2800" dirty="0">
              <a:latin typeface="STLiti" panose="02010800040101010101" pitchFamily="2" charset="-122"/>
              <a:ea typeface="STLiti" panose="02010800040101010101" pitchFamily="2" charset="-122"/>
            </a:endParaRPr>
          </a:p>
          <a:p>
            <a:r>
              <a:rPr kumimoji="1" lang="zh-CN" altLang="en-US" sz="2800" dirty="0">
                <a:latin typeface="STLiti" panose="02010800040101010101" pitchFamily="2" charset="-122"/>
                <a:ea typeface="STLiti" panose="02010800040101010101" pitchFamily="2" charset="-122"/>
              </a:rPr>
              <a:t>圣经的中译</a:t>
            </a:r>
            <a:endParaRPr kumimoji="1" lang="en-US" altLang="zh-CN" sz="2800" dirty="0">
              <a:latin typeface="STLiti" panose="02010800040101010101" pitchFamily="2" charset="-122"/>
              <a:ea typeface="STLiti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7814571"/>
      </p:ext>
    </p:extLst>
  </p:cSld>
  <p:clrMapOvr>
    <a:masterClrMapping/>
  </p:clrMapOvr>
  <p:transition spd="slow" advClick="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02296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855" y="446405"/>
            <a:ext cx="7367270" cy="669734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F73EAF6-2019-A448-8285-69EDE534A14F}"/>
              </a:ext>
            </a:extLst>
          </p:cNvPr>
          <p:cNvSpPr txBox="1"/>
          <p:nvPr/>
        </p:nvSpPr>
        <p:spPr>
          <a:xfrm>
            <a:off x="385136" y="1769713"/>
            <a:ext cx="4423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800" dirty="0">
                <a:latin typeface="STLiti" panose="02010800040101010101" pitchFamily="2" charset="-122"/>
                <a:ea typeface="STLiti" panose="02010800040101010101" pitchFamily="2" charset="-122"/>
              </a:rPr>
              <a:t>“二马译本”</a:t>
            </a:r>
            <a:endParaRPr kumimoji="1" lang="en-US" altLang="zh-CN" sz="4800" dirty="0">
              <a:latin typeface="STLiti" panose="02010800040101010101" pitchFamily="2" charset="-122"/>
              <a:ea typeface="STLiti" panose="02010800040101010101" pitchFamily="2" charset="-122"/>
            </a:endParaRPr>
          </a:p>
        </p:txBody>
      </p:sp>
    </p:spTree>
  </p:cSld>
  <p:clrMapOvr>
    <a:masterClrMapping/>
  </p:clrMapOvr>
  <p:transition spd="slow" advClick="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马">
            <a:extLst>
              <a:ext uri="{FF2B5EF4-FFF2-40B4-BE49-F238E27FC236}">
                <a16:creationId xmlns:a16="http://schemas.microsoft.com/office/drawing/2014/main" id="{FE1E0664-FDF4-A04C-8D93-4ECBF105E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1" y="1612900"/>
            <a:ext cx="5699382" cy="4390390"/>
          </a:xfrm>
          <a:prstGeom prst="rect">
            <a:avLst/>
          </a:prstGeom>
        </p:spPr>
      </p:pic>
      <p:pic>
        <p:nvPicPr>
          <p:cNvPr id="6" name="内容占位符 5" descr="2">
            <a:extLst>
              <a:ext uri="{FF2B5EF4-FFF2-40B4-BE49-F238E27FC236}">
                <a16:creationId xmlns:a16="http://schemas.microsoft.com/office/drawing/2014/main" id="{6D3656F0-42DF-6049-A3CC-C75F6AF82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1390" y="1612265"/>
            <a:ext cx="5858167" cy="4391025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21F7C328-3FAC-4041-B33A-DA08437C0449}"/>
              </a:ext>
            </a:extLst>
          </p:cNvPr>
          <p:cNvSpPr/>
          <p:nvPr/>
        </p:nvSpPr>
        <p:spPr>
          <a:xfrm>
            <a:off x="120650" y="5647055"/>
            <a:ext cx="458470" cy="2673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D3A6D7C7-828C-8C4F-8091-46F3C4C1921F}"/>
              </a:ext>
            </a:extLst>
          </p:cNvPr>
          <p:cNvSpPr/>
          <p:nvPr/>
        </p:nvSpPr>
        <p:spPr>
          <a:xfrm>
            <a:off x="6096000" y="5647055"/>
            <a:ext cx="458470" cy="2673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752572"/>
      </p:ext>
    </p:extLst>
  </p:cSld>
  <p:clrMapOvr>
    <a:masterClrMapping/>
  </p:clrMapOvr>
  <p:transition spd="slow" advClick="0">
    <p:push dir="u"/>
  </p:transition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383</Words>
  <Application>Microsoft Office PowerPoint</Application>
  <PresentationFormat>宽屏</PresentationFormat>
  <Paragraphs>54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等线</vt:lpstr>
      <vt:lpstr>等线 Light</vt:lpstr>
      <vt:lpstr>STLiti</vt:lpstr>
      <vt:lpstr>SimSun</vt:lpstr>
      <vt:lpstr>Arial</vt:lpstr>
      <vt:lpstr>Calibri</vt:lpstr>
      <vt:lpstr>Times New Roman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水墨山水</dc:title>
  <dc:creator>第一PPT</dc:creator>
  <cp:keywords>www.1ppt.com</cp:keywords>
  <dc:description>www.1ppt.com</dc:description>
  <cp:lastModifiedBy>Lenovo</cp:lastModifiedBy>
  <cp:revision>134</cp:revision>
  <dcterms:created xsi:type="dcterms:W3CDTF">2018-05-29T08:34:00Z</dcterms:created>
  <dcterms:modified xsi:type="dcterms:W3CDTF">2023-03-26T10:10:11Z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2052-10.1.0.7668</vt:lpwstr>
  </property>
  <property fmtid="{D5CDD505-2E9C-101B-9397-08002B2CF9AE}" pid="3" name="KSORubyTemplateID">
    <vt:lpwstr>13</vt:lpwstr>
  </property>
</Properties>
</file>