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73" r:id="rId5"/>
    <p:sldId id="293" r:id="rId6"/>
    <p:sldId id="277" r:id="rId7"/>
    <p:sldId id="294" r:id="rId8"/>
    <p:sldId id="276" r:id="rId9"/>
    <p:sldId id="295" r:id="rId10"/>
    <p:sldId id="302" r:id="rId11"/>
    <p:sldId id="296" r:id="rId12"/>
    <p:sldId id="304" r:id="rId13"/>
    <p:sldId id="305" r:id="rId14"/>
    <p:sldId id="307" r:id="rId15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4472C4"/>
    <a:srgbClr val="E9EEF1"/>
    <a:srgbClr val="3E536E"/>
    <a:srgbClr val="869EAA"/>
    <a:srgbClr val="C8D7DE"/>
    <a:srgbClr val="3E4245"/>
    <a:srgbClr val="97A7A4"/>
    <a:srgbClr val="FAE091"/>
    <a:srgbClr val="DEA9CC"/>
    <a:srgbClr val="F3A37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26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4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BEA11D55-59F1-4801-9E89-B9E10F8791C0}" type="datetimeFigureOut">
              <a:rPr lang="zh-CN" altLang="en-US" smtClean="0"/>
              <a:pPr/>
              <a:t>2022/4/21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D09BF7BD-8C5F-4F0C-83E1-4E200CF5A64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1007426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BF7BD-8C5F-4F0C-83E1-4E200CF5A64B}" type="slidenum">
              <a:rPr lang="zh-CN" altLang="en-US" smtClean="0"/>
              <a:pPr/>
              <a:t>1</a:t>
            </a:fld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9064913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9BF7BD-8C5F-4F0C-83E1-4E200CF5A64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20573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BF7BD-8C5F-4F0C-83E1-4E200CF5A64B}" type="slidenum">
              <a:rPr lang="zh-CN" altLang="en-US" smtClean="0"/>
              <a:pPr/>
              <a:t>11</a:t>
            </a:fld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34044228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9BF7BD-8C5F-4F0C-83E1-4E200CF5A64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878680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9BF7BD-8C5F-4F0C-83E1-4E200CF5A64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66596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9760FE-701D-41CA-A85B-12B0959F47E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587524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BF7BD-8C5F-4F0C-83E1-4E200CF5A64B}" type="slidenum">
              <a:rPr lang="zh-CN" altLang="en-US" smtClean="0"/>
              <a:pPr/>
              <a:t>2</a:t>
            </a:fld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3264552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BF7BD-8C5F-4F0C-83E1-4E200CF5A64B}" type="slidenum">
              <a:rPr lang="zh-CN" altLang="en-US" smtClean="0"/>
              <a:pPr/>
              <a:t>3</a:t>
            </a:fld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19668816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9760FE-701D-41CA-A85B-12B0959F47ED}" type="slidenum">
              <a:rPr lang="zh-CN" altLang="en-US" smtClean="0"/>
              <a:pPr/>
              <a:t>4</a:t>
            </a:fld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3147638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BF7BD-8C5F-4F0C-83E1-4E200CF5A64B}" type="slidenum">
              <a:rPr lang="zh-CN" altLang="en-US" smtClean="0"/>
              <a:pPr/>
              <a:t>5</a:t>
            </a:fld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23604942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BF7BD-8C5F-4F0C-83E1-4E200CF5A64B}" type="slidenum">
              <a:rPr lang="zh-CN" altLang="en-US" smtClean="0"/>
              <a:pPr/>
              <a:t>6</a:t>
            </a:fld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32263684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BF7BD-8C5F-4F0C-83E1-4E200CF5A64B}" type="slidenum">
              <a:rPr lang="zh-CN" altLang="en-US" smtClean="0"/>
              <a:pPr/>
              <a:t>7</a:t>
            </a:fld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35102139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BF7BD-8C5F-4F0C-83E1-4E200CF5A64B}" type="slidenum">
              <a:rPr lang="zh-CN" altLang="en-US" smtClean="0"/>
              <a:pPr/>
              <a:t>8</a:t>
            </a:fld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5847058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BF7BD-8C5F-4F0C-83E1-4E200CF5A64B}" type="slidenum">
              <a:rPr lang="zh-CN" altLang="en-US" smtClean="0"/>
              <a:pPr/>
              <a:t>9</a:t>
            </a:fld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3721076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7639295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6794866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1340642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55015485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78532799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9501342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4761092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40717418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6215395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42868410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068504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88620D77-9FC5-4284-A366-12E6E2930E27}" type="datetimeFigureOut">
              <a:rPr lang="zh-CN" altLang="en-US" smtClean="0"/>
              <a:pPr/>
              <a:t>2022/4/21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799422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E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组合 66">
            <a:extLst>
              <a:ext uri="{FF2B5EF4-FFF2-40B4-BE49-F238E27FC236}">
                <a16:creationId xmlns="" xmlns:a16="http://schemas.microsoft.com/office/drawing/2014/main" id="{62880E1A-207C-48F6-B5DB-BB0C6C9D8C04}"/>
              </a:ext>
            </a:extLst>
          </p:cNvPr>
          <p:cNvGrpSpPr/>
          <p:nvPr/>
        </p:nvGrpSpPr>
        <p:grpSpPr>
          <a:xfrm>
            <a:off x="4731024" y="26504"/>
            <a:ext cx="6798365" cy="6798365"/>
            <a:chOff x="4731024" y="26504"/>
            <a:chExt cx="6798365" cy="6798365"/>
          </a:xfrm>
        </p:grpSpPr>
        <p:sp>
          <p:nvSpPr>
            <p:cNvPr id="4" name="椭圆 3">
              <a:extLst>
                <a:ext uri="{FF2B5EF4-FFF2-40B4-BE49-F238E27FC236}">
                  <a16:creationId xmlns="" xmlns:a16="http://schemas.microsoft.com/office/drawing/2014/main" id="{4E36DF0E-3C97-4EC1-A2B1-D290168DD3C6}"/>
                </a:ext>
              </a:extLst>
            </p:cNvPr>
            <p:cNvSpPr/>
            <p:nvPr/>
          </p:nvSpPr>
          <p:spPr>
            <a:xfrm>
              <a:off x="4731024" y="26504"/>
              <a:ext cx="6798365" cy="6798365"/>
            </a:xfrm>
            <a:prstGeom prst="ellipse">
              <a:avLst/>
            </a:prstGeom>
            <a:solidFill>
              <a:srgbClr val="3E53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椭圆 19">
              <a:extLst>
                <a:ext uri="{FF2B5EF4-FFF2-40B4-BE49-F238E27FC236}">
                  <a16:creationId xmlns="" xmlns:a16="http://schemas.microsoft.com/office/drawing/2014/main" id="{054B7C47-BF61-414D-A9A3-74531B17B018}"/>
                </a:ext>
              </a:extLst>
            </p:cNvPr>
            <p:cNvSpPr/>
            <p:nvPr/>
          </p:nvSpPr>
          <p:spPr>
            <a:xfrm>
              <a:off x="9664505" y="126609"/>
              <a:ext cx="806634" cy="806634"/>
            </a:xfrm>
            <a:prstGeom prst="ellipse">
              <a:avLst/>
            </a:prstGeom>
            <a:solidFill>
              <a:srgbClr val="C8D7DE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 dirty="0"/>
            </a:p>
          </p:txBody>
        </p:sp>
      </p:grpSp>
      <p:cxnSp>
        <p:nvCxnSpPr>
          <p:cNvPr id="12" name="直接连接符 11">
            <a:extLst>
              <a:ext uri="{FF2B5EF4-FFF2-40B4-BE49-F238E27FC236}">
                <a16:creationId xmlns="" xmlns:a16="http://schemas.microsoft.com/office/drawing/2014/main" id="{3885B4A4-2207-486C-B055-4CE066EBC7BD}"/>
              </a:ext>
            </a:extLst>
          </p:cNvPr>
          <p:cNvCxnSpPr>
            <a:cxnSpLocks/>
          </p:cNvCxnSpPr>
          <p:nvPr/>
        </p:nvCxnSpPr>
        <p:spPr>
          <a:xfrm>
            <a:off x="-168812" y="3578087"/>
            <a:ext cx="12360812" cy="0"/>
          </a:xfrm>
          <a:prstGeom prst="line">
            <a:avLst/>
          </a:prstGeom>
          <a:ln w="38100">
            <a:solidFill>
              <a:srgbClr val="3E536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4893818" y="2384024"/>
            <a:ext cx="66355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>
                <a:solidFill>
                  <a:srgbClr val="C8D7D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翻译与近代欧洲各国民族语的</a:t>
            </a:r>
            <a:r>
              <a:rPr lang="zh-CN" altLang="en-US" sz="4800" b="1" dirty="0" smtClean="0">
                <a:solidFill>
                  <a:srgbClr val="C8D7D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形成</a:t>
            </a:r>
            <a:endParaRPr lang="zh-CN" altLang="en-US" sz="4800" b="1" dirty="0">
              <a:solidFill>
                <a:srgbClr val="C8D7D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椭圆 4">
            <a:extLst>
              <a:ext uri="{FF2B5EF4-FFF2-40B4-BE49-F238E27FC236}">
                <a16:creationId xmlns="" xmlns:a16="http://schemas.microsoft.com/office/drawing/2014/main" id="{847979A6-D420-45B3-BA72-26BFF2EB9ED3}"/>
              </a:ext>
            </a:extLst>
          </p:cNvPr>
          <p:cNvSpPr/>
          <p:nvPr/>
        </p:nvSpPr>
        <p:spPr>
          <a:xfrm>
            <a:off x="1790878" y="2800183"/>
            <a:ext cx="1529097" cy="1529097"/>
          </a:xfrm>
          <a:prstGeom prst="ellipse">
            <a:avLst/>
          </a:prstGeom>
          <a:solidFill>
            <a:srgbClr val="3E53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 dirty="0"/>
          </a:p>
        </p:txBody>
      </p:sp>
      <p:sp>
        <p:nvSpPr>
          <p:cNvPr id="66" name="椭圆 65">
            <a:extLst>
              <a:ext uri="{FF2B5EF4-FFF2-40B4-BE49-F238E27FC236}">
                <a16:creationId xmlns="" xmlns:a16="http://schemas.microsoft.com/office/drawing/2014/main" id="{672C0419-4DD1-4F82-B304-AAFB15D215E5}"/>
              </a:ext>
            </a:extLst>
          </p:cNvPr>
          <p:cNvSpPr/>
          <p:nvPr/>
        </p:nvSpPr>
        <p:spPr>
          <a:xfrm>
            <a:off x="379829" y="3312839"/>
            <a:ext cx="530496" cy="530496"/>
          </a:xfrm>
          <a:prstGeom prst="ellipse">
            <a:avLst/>
          </a:prstGeom>
          <a:solidFill>
            <a:srgbClr val="3E53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15699775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E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组合 21"/>
          <p:cNvGrpSpPr/>
          <p:nvPr/>
        </p:nvGrpSpPr>
        <p:grpSpPr>
          <a:xfrm>
            <a:off x="1648191" y="947425"/>
            <a:ext cx="9385387" cy="430374"/>
            <a:chOff x="1465568" y="2659597"/>
            <a:chExt cx="9385387" cy="430374"/>
          </a:xfrm>
        </p:grpSpPr>
        <p:sp>
          <p:nvSpPr>
            <p:cNvPr id="16" name="出自【趣你的PPT】(微信:qunideppt)：最优质的PPT资源库"/>
            <p:cNvSpPr/>
            <p:nvPr/>
          </p:nvSpPr>
          <p:spPr>
            <a:xfrm>
              <a:off x="1465568" y="2786500"/>
              <a:ext cx="296333" cy="296333"/>
            </a:xfrm>
            <a:prstGeom prst="ellipse">
              <a:avLst/>
            </a:prstGeom>
            <a:solidFill>
              <a:srgbClr val="3E53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7" name="矩形 16"/>
            <p:cNvSpPr/>
            <p:nvPr/>
          </p:nvSpPr>
          <p:spPr>
            <a:xfrm>
              <a:off x="2038735" y="2659597"/>
              <a:ext cx="8812220" cy="4303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5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世纪至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8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世纪日耳曼语中的音变使德语分化出来，逐渐发展成独立的语言。</a:t>
              </a: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1648191" y="1605861"/>
            <a:ext cx="9385387" cy="1169038"/>
            <a:chOff x="1465568" y="3550886"/>
            <a:chExt cx="9385387" cy="1169038"/>
          </a:xfrm>
        </p:grpSpPr>
        <p:sp>
          <p:nvSpPr>
            <p:cNvPr id="18" name="出自【趣你的PPT】(微信:qunideppt)：最优质的PPT资源库"/>
            <p:cNvSpPr/>
            <p:nvPr/>
          </p:nvSpPr>
          <p:spPr>
            <a:xfrm>
              <a:off x="1465568" y="3677789"/>
              <a:ext cx="296333" cy="296333"/>
            </a:xfrm>
            <a:prstGeom prst="ellipse">
              <a:avLst/>
            </a:prstGeom>
            <a:solidFill>
              <a:srgbClr val="869E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9" name="矩形 18"/>
            <p:cNvSpPr/>
            <p:nvPr/>
          </p:nvSpPr>
          <p:spPr>
            <a:xfrm>
              <a:off x="2038735" y="3550886"/>
              <a:ext cx="8812220" cy="11690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高地德语使通过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《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圣经</a:t>
              </a:r>
              <a:r>
                <a:rPr lang="en-US" altLang="zh-CN" sz="2000" dirty="0">
                  <a:solidFill>
                    <a:srgbClr val="4472C4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》</a:t>
              </a:r>
              <a:r>
                <a:rPr lang="zh-CN" altLang="en-US" sz="2000" dirty="0">
                  <a:solidFill>
                    <a:srgbClr val="4472C4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的民族语译本</a:t>
              </a:r>
              <a:r>
                <a:rPr lang="zh-CN" altLang="en-US" sz="2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发展起来的。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8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世纪，出现第一部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《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圣经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》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术语汇编，接着出现隔行对照版和较自由的诗体翻译版。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16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世纪，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马丁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·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路德翻译普通民众语言的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《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圣经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》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，统一的书面语开始形成。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1648191" y="2946541"/>
            <a:ext cx="9521458" cy="1538370"/>
            <a:chOff x="1465568" y="4442175"/>
            <a:chExt cx="9521458" cy="1538370"/>
          </a:xfrm>
        </p:grpSpPr>
        <p:sp>
          <p:nvSpPr>
            <p:cNvPr id="20" name="出自【趣你的PPT】(微信:qunideppt)：最优质的PPT资源库"/>
            <p:cNvSpPr/>
            <p:nvPr/>
          </p:nvSpPr>
          <p:spPr>
            <a:xfrm>
              <a:off x="1465568" y="4569078"/>
              <a:ext cx="296333" cy="296333"/>
            </a:xfrm>
            <a:prstGeom prst="ellipse">
              <a:avLst/>
            </a:prstGeom>
            <a:solidFill>
              <a:srgbClr val="3E53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21" name="矩形 20"/>
            <p:cNvSpPr/>
            <p:nvPr/>
          </p:nvSpPr>
          <p:spPr>
            <a:xfrm>
              <a:off x="2038735" y="4442175"/>
              <a:ext cx="8948291" cy="15383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启蒙运动时期，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翻译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促进了德语的发展和思想的传播。</a:t>
              </a:r>
              <a:endPara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戈特舍德呼吁创作有价值的德国文学作品，亲自翻译并创作戏剧，汇编为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《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按照希腊人和罗马人的规则建立的德国戏剧舞台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》</a:t>
              </a:r>
              <a:r>
                <a:rPr lang="zh-CN" altLang="en-US" sz="2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；福斯翻译荷马史诗；维兰德翻译莎士比亚作品。</a:t>
              </a:r>
              <a:endPara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</p:grpSp>
      <p:grpSp>
        <p:nvGrpSpPr>
          <p:cNvPr id="35" name="组合 34">
            <a:extLst>
              <a:ext uri="{FF2B5EF4-FFF2-40B4-BE49-F238E27FC236}">
                <a16:creationId xmlns="" xmlns:a16="http://schemas.microsoft.com/office/drawing/2014/main" id="{1F3CD0CB-E00F-4135-8564-637640C94A50}"/>
              </a:ext>
            </a:extLst>
          </p:cNvPr>
          <p:cNvGrpSpPr/>
          <p:nvPr/>
        </p:nvGrpSpPr>
        <p:grpSpPr>
          <a:xfrm>
            <a:off x="0" y="105131"/>
            <a:ext cx="12360812" cy="5228870"/>
            <a:chOff x="0" y="105131"/>
            <a:chExt cx="12360812" cy="5228870"/>
          </a:xfrm>
        </p:grpSpPr>
        <p:grpSp>
          <p:nvGrpSpPr>
            <p:cNvPr id="36" name="组合 35">
              <a:extLst>
                <a:ext uri="{FF2B5EF4-FFF2-40B4-BE49-F238E27FC236}">
                  <a16:creationId xmlns="" xmlns:a16="http://schemas.microsoft.com/office/drawing/2014/main" id="{F9B237AD-4D5D-4801-91A3-0FB076C89DD7}"/>
                </a:ext>
              </a:extLst>
            </p:cNvPr>
            <p:cNvGrpSpPr/>
            <p:nvPr/>
          </p:nvGrpSpPr>
          <p:grpSpPr>
            <a:xfrm>
              <a:off x="0" y="105131"/>
              <a:ext cx="12360812" cy="943439"/>
              <a:chOff x="0" y="105131"/>
              <a:chExt cx="12360812" cy="943439"/>
            </a:xfrm>
          </p:grpSpPr>
          <p:cxnSp>
            <p:nvCxnSpPr>
              <p:cNvPr id="38" name="直接连接符 37">
                <a:extLst>
                  <a:ext uri="{FF2B5EF4-FFF2-40B4-BE49-F238E27FC236}">
                    <a16:creationId xmlns="" xmlns:a16="http://schemas.microsoft.com/office/drawing/2014/main" id="{BC3F6C53-D250-4F4E-8870-AC9AE9138C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0" y="573647"/>
                <a:ext cx="12360812" cy="0"/>
              </a:xfrm>
              <a:prstGeom prst="line">
                <a:avLst/>
              </a:prstGeom>
              <a:ln w="25400">
                <a:solidFill>
                  <a:srgbClr val="3E536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9" name="组合 38">
                <a:extLst>
                  <a:ext uri="{FF2B5EF4-FFF2-40B4-BE49-F238E27FC236}">
                    <a16:creationId xmlns="" xmlns:a16="http://schemas.microsoft.com/office/drawing/2014/main" id="{0C0A65BB-E590-4651-B6C9-A84777038497}"/>
                  </a:ext>
                </a:extLst>
              </p:cNvPr>
              <p:cNvGrpSpPr/>
              <p:nvPr/>
            </p:nvGrpSpPr>
            <p:grpSpPr>
              <a:xfrm>
                <a:off x="204976" y="105131"/>
                <a:ext cx="943439" cy="943439"/>
                <a:chOff x="788172" y="795226"/>
                <a:chExt cx="1405397" cy="1405397"/>
              </a:xfrm>
            </p:grpSpPr>
            <p:sp>
              <p:nvSpPr>
                <p:cNvPr id="43" name="椭圆 42">
                  <a:extLst>
                    <a:ext uri="{FF2B5EF4-FFF2-40B4-BE49-F238E27FC236}">
                      <a16:creationId xmlns="" xmlns:a16="http://schemas.microsoft.com/office/drawing/2014/main" id="{29DB4623-C75F-4276-9018-A8C63034C21A}"/>
                    </a:ext>
                  </a:extLst>
                </p:cNvPr>
                <p:cNvSpPr/>
                <p:nvPr/>
              </p:nvSpPr>
              <p:spPr>
                <a:xfrm>
                  <a:off x="942535" y="953280"/>
                  <a:ext cx="1096672" cy="1096672"/>
                </a:xfrm>
                <a:prstGeom prst="ellipse">
                  <a:avLst/>
                </a:prstGeom>
                <a:solidFill>
                  <a:srgbClr val="3E536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等线" panose="020F0502020204030204"/>
                    <a:ea typeface="等线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44" name="椭圆 43">
                  <a:extLst>
                    <a:ext uri="{FF2B5EF4-FFF2-40B4-BE49-F238E27FC236}">
                      <a16:creationId xmlns="" xmlns:a16="http://schemas.microsoft.com/office/drawing/2014/main" id="{90E01C59-4448-44A6-BFBD-9BEF3EF3EBBA}"/>
                    </a:ext>
                  </a:extLst>
                </p:cNvPr>
                <p:cNvSpPr/>
                <p:nvPr/>
              </p:nvSpPr>
              <p:spPr>
                <a:xfrm>
                  <a:off x="788172" y="795226"/>
                  <a:ext cx="1405397" cy="1405397"/>
                </a:xfrm>
                <a:prstGeom prst="ellipse">
                  <a:avLst/>
                </a:prstGeom>
                <a:noFill/>
                <a:ln>
                  <a:solidFill>
                    <a:srgbClr val="3E536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等线" panose="020F0502020204030204"/>
                    <a:ea typeface="等线" panose="02010600030101010101" pitchFamily="2" charset="-122"/>
                    <a:cs typeface="+mn-cs"/>
                  </a:endParaRPr>
                </a:p>
              </p:txBody>
            </p:sp>
          </p:grpSp>
          <p:grpSp>
            <p:nvGrpSpPr>
              <p:cNvPr id="40" name="组合 39">
                <a:extLst>
                  <a:ext uri="{FF2B5EF4-FFF2-40B4-BE49-F238E27FC236}">
                    <a16:creationId xmlns="" xmlns:a16="http://schemas.microsoft.com/office/drawing/2014/main" id="{4291DD55-EBB0-402C-AA93-741FDDD3AE13}"/>
                  </a:ext>
                </a:extLst>
              </p:cNvPr>
              <p:cNvGrpSpPr/>
              <p:nvPr/>
            </p:nvGrpSpPr>
            <p:grpSpPr>
              <a:xfrm>
                <a:off x="11458129" y="366570"/>
                <a:ext cx="414154" cy="414154"/>
                <a:chOff x="3032665" y="1391170"/>
                <a:chExt cx="682180" cy="682180"/>
              </a:xfrm>
            </p:grpSpPr>
            <p:sp>
              <p:nvSpPr>
                <p:cNvPr id="41" name="椭圆 40">
                  <a:extLst>
                    <a:ext uri="{FF2B5EF4-FFF2-40B4-BE49-F238E27FC236}">
                      <a16:creationId xmlns="" xmlns:a16="http://schemas.microsoft.com/office/drawing/2014/main" id="{1F33B153-79CA-4D6D-B602-0CCC50DAE492}"/>
                    </a:ext>
                  </a:extLst>
                </p:cNvPr>
                <p:cNvSpPr/>
                <p:nvPr/>
              </p:nvSpPr>
              <p:spPr>
                <a:xfrm>
                  <a:off x="3150019" y="1518977"/>
                  <a:ext cx="424445" cy="424445"/>
                </a:xfrm>
                <a:prstGeom prst="ellipse">
                  <a:avLst/>
                </a:prstGeom>
                <a:solidFill>
                  <a:srgbClr val="3E536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等线" panose="020F0502020204030204"/>
                    <a:ea typeface="等线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42" name="椭圆 41">
                  <a:extLst>
                    <a:ext uri="{FF2B5EF4-FFF2-40B4-BE49-F238E27FC236}">
                      <a16:creationId xmlns="" xmlns:a16="http://schemas.microsoft.com/office/drawing/2014/main" id="{5C867C9F-2E7B-4573-ADAB-BEFF9E0D07E4}"/>
                    </a:ext>
                  </a:extLst>
                </p:cNvPr>
                <p:cNvSpPr/>
                <p:nvPr/>
              </p:nvSpPr>
              <p:spPr>
                <a:xfrm>
                  <a:off x="3032665" y="1391170"/>
                  <a:ext cx="682180" cy="682180"/>
                </a:xfrm>
                <a:prstGeom prst="ellipse">
                  <a:avLst/>
                </a:prstGeom>
                <a:noFill/>
                <a:ln>
                  <a:solidFill>
                    <a:srgbClr val="3E536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等线" panose="020F0502020204030204"/>
                    <a:ea typeface="等线" panose="02010600030101010101" pitchFamily="2" charset="-122"/>
                    <a:cs typeface="+mn-cs"/>
                  </a:endParaRPr>
                </a:p>
              </p:txBody>
            </p:sp>
          </p:grpSp>
        </p:grpSp>
        <p:sp>
          <p:nvSpPr>
            <p:cNvPr id="37" name="文本框 36">
              <a:extLst>
                <a:ext uri="{FF2B5EF4-FFF2-40B4-BE49-F238E27FC236}">
                  <a16:creationId xmlns="" xmlns:a16="http://schemas.microsoft.com/office/drawing/2014/main" id="{30F5B2D5-A827-4873-97E4-E1A09137C4F8}"/>
                </a:ext>
              </a:extLst>
            </p:cNvPr>
            <p:cNvSpPr txBox="1"/>
            <p:nvPr/>
          </p:nvSpPr>
          <p:spPr>
            <a:xfrm>
              <a:off x="368918" y="1209065"/>
              <a:ext cx="615553" cy="4124936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3E536E"/>
                  </a:solidFill>
                  <a:effectLst/>
                  <a:uLnTx/>
                  <a:uFillTx/>
                  <a:latin typeface="等线" panose="020F0502020204030204"/>
                  <a:ea typeface="等线" panose="02010600030101010101" pitchFamily="2" charset="-122"/>
                  <a:cs typeface="+mn-cs"/>
                </a:rPr>
                <a:t>德语的形成</a:t>
              </a:r>
            </a:p>
          </p:txBody>
        </p:sp>
      </p:grpSp>
      <p:grpSp>
        <p:nvGrpSpPr>
          <p:cNvPr id="25" name="组合 24">
            <a:extLst>
              <a:ext uri="{FF2B5EF4-FFF2-40B4-BE49-F238E27FC236}">
                <a16:creationId xmlns="" xmlns:a16="http://schemas.microsoft.com/office/drawing/2014/main" id="{F5AB0D86-AE7F-4728-9898-9D03C3B65C99}"/>
              </a:ext>
            </a:extLst>
          </p:cNvPr>
          <p:cNvGrpSpPr/>
          <p:nvPr/>
        </p:nvGrpSpPr>
        <p:grpSpPr>
          <a:xfrm>
            <a:off x="1648191" y="4656553"/>
            <a:ext cx="9385387" cy="799706"/>
            <a:chOff x="1465568" y="3550886"/>
            <a:chExt cx="9385387" cy="799706"/>
          </a:xfrm>
        </p:grpSpPr>
        <p:sp>
          <p:nvSpPr>
            <p:cNvPr id="26" name="出自【趣你的PPT】(微信:qunideppt)：最优质的PPT资源库">
              <a:extLst>
                <a:ext uri="{FF2B5EF4-FFF2-40B4-BE49-F238E27FC236}">
                  <a16:creationId xmlns="" xmlns:a16="http://schemas.microsoft.com/office/drawing/2014/main" id="{3260622A-2732-4921-BBF9-4455A383BD1C}"/>
                </a:ext>
              </a:extLst>
            </p:cNvPr>
            <p:cNvSpPr/>
            <p:nvPr/>
          </p:nvSpPr>
          <p:spPr>
            <a:xfrm>
              <a:off x="1465568" y="3677789"/>
              <a:ext cx="296333" cy="296333"/>
            </a:xfrm>
            <a:prstGeom prst="ellipse">
              <a:avLst/>
            </a:prstGeom>
            <a:solidFill>
              <a:srgbClr val="869E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27" name="矩形 26">
              <a:extLst>
                <a:ext uri="{FF2B5EF4-FFF2-40B4-BE49-F238E27FC236}">
                  <a16:creationId xmlns="" xmlns:a16="http://schemas.microsoft.com/office/drawing/2014/main" id="{68C0B483-A63A-4CA5-AD0B-00F44EF16AA4}"/>
                </a:ext>
              </a:extLst>
            </p:cNvPr>
            <p:cNvSpPr/>
            <p:nvPr/>
          </p:nvSpPr>
          <p:spPr>
            <a:xfrm>
              <a:off x="2038735" y="3550886"/>
              <a:ext cx="8812220" cy="79970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1781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年，阿德隆出版第一部德语字典。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1880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年杜登出版的书写字典后来成为标准德语唯一的规则作品。</a:t>
              </a:r>
            </a:p>
          </p:txBody>
        </p:sp>
      </p:grpSp>
      <p:grpSp>
        <p:nvGrpSpPr>
          <p:cNvPr id="31" name="组合 30">
            <a:extLst>
              <a:ext uri="{FF2B5EF4-FFF2-40B4-BE49-F238E27FC236}">
                <a16:creationId xmlns="" xmlns:a16="http://schemas.microsoft.com/office/drawing/2014/main" id="{9E9364E0-CE48-42B9-AB75-2712A824668B}"/>
              </a:ext>
            </a:extLst>
          </p:cNvPr>
          <p:cNvGrpSpPr/>
          <p:nvPr/>
        </p:nvGrpSpPr>
        <p:grpSpPr>
          <a:xfrm>
            <a:off x="1648191" y="5568485"/>
            <a:ext cx="9385387" cy="430374"/>
            <a:chOff x="1465568" y="2659597"/>
            <a:chExt cx="9385387" cy="430374"/>
          </a:xfrm>
        </p:grpSpPr>
        <p:sp>
          <p:nvSpPr>
            <p:cNvPr id="32" name="出自【趣你的PPT】(微信:qunideppt)：最优质的PPT资源库">
              <a:extLst>
                <a:ext uri="{FF2B5EF4-FFF2-40B4-BE49-F238E27FC236}">
                  <a16:creationId xmlns="" xmlns:a16="http://schemas.microsoft.com/office/drawing/2014/main" id="{7B6DCEB4-C2EC-4391-A385-95E8975BBDBC}"/>
                </a:ext>
              </a:extLst>
            </p:cNvPr>
            <p:cNvSpPr/>
            <p:nvPr/>
          </p:nvSpPr>
          <p:spPr>
            <a:xfrm>
              <a:off x="1465568" y="2786500"/>
              <a:ext cx="296333" cy="296333"/>
            </a:xfrm>
            <a:prstGeom prst="ellipse">
              <a:avLst/>
            </a:prstGeom>
            <a:solidFill>
              <a:srgbClr val="3E53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33" name="矩形 32">
              <a:extLst>
                <a:ext uri="{FF2B5EF4-FFF2-40B4-BE49-F238E27FC236}">
                  <a16:creationId xmlns="" xmlns:a16="http://schemas.microsoft.com/office/drawing/2014/main" id="{B67EA25A-41DC-46F7-B63B-F68072A41BA8}"/>
                </a:ext>
              </a:extLst>
            </p:cNvPr>
            <p:cNvSpPr/>
            <p:nvPr/>
          </p:nvSpPr>
          <p:spPr>
            <a:xfrm>
              <a:off x="2038735" y="2659597"/>
              <a:ext cx="8812220" cy="4303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18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世纪末，德语成为统一的民族语言。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35010410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E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>
            <a:extLst>
              <a:ext uri="{FF2B5EF4-FFF2-40B4-BE49-F238E27FC236}">
                <a16:creationId xmlns="" xmlns:a16="http://schemas.microsoft.com/office/drawing/2014/main" id="{3C2520D6-45F6-4019-9F0A-45C8FF3E6779}"/>
              </a:ext>
            </a:extLst>
          </p:cNvPr>
          <p:cNvGrpSpPr/>
          <p:nvPr/>
        </p:nvGrpSpPr>
        <p:grpSpPr>
          <a:xfrm>
            <a:off x="2241713" y="28136"/>
            <a:ext cx="7458877" cy="6798365"/>
            <a:chOff x="2241713" y="0"/>
            <a:chExt cx="7458877" cy="6798365"/>
          </a:xfrm>
        </p:grpSpPr>
        <p:sp>
          <p:nvSpPr>
            <p:cNvPr id="59" name="椭圆 58">
              <a:extLst>
                <a:ext uri="{FF2B5EF4-FFF2-40B4-BE49-F238E27FC236}">
                  <a16:creationId xmlns="" xmlns:a16="http://schemas.microsoft.com/office/drawing/2014/main" id="{67DC064D-58C7-4F47-BB35-4E869DBCD5D3}"/>
                </a:ext>
              </a:extLst>
            </p:cNvPr>
            <p:cNvSpPr/>
            <p:nvPr/>
          </p:nvSpPr>
          <p:spPr>
            <a:xfrm>
              <a:off x="2902225" y="0"/>
              <a:ext cx="6798365" cy="6798365"/>
            </a:xfrm>
            <a:prstGeom prst="ellipse">
              <a:avLst/>
            </a:prstGeom>
            <a:solidFill>
              <a:srgbClr val="3E53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椭圆 59">
              <a:extLst>
                <a:ext uri="{FF2B5EF4-FFF2-40B4-BE49-F238E27FC236}">
                  <a16:creationId xmlns="" xmlns:a16="http://schemas.microsoft.com/office/drawing/2014/main" id="{E5DC6C3A-119F-4223-824A-94297E8B28B4}"/>
                </a:ext>
              </a:extLst>
            </p:cNvPr>
            <p:cNvSpPr/>
            <p:nvPr/>
          </p:nvSpPr>
          <p:spPr>
            <a:xfrm>
              <a:off x="2241713" y="506435"/>
              <a:ext cx="2785403" cy="2785403"/>
            </a:xfrm>
            <a:prstGeom prst="ellipse">
              <a:avLst/>
            </a:prstGeom>
            <a:solidFill>
              <a:srgbClr val="C8D7DE">
                <a:alpha val="9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 dirty="0"/>
            </a:p>
          </p:txBody>
        </p:sp>
      </p:grpSp>
      <p:sp>
        <p:nvSpPr>
          <p:cNvPr id="16" name="文本框 15"/>
          <p:cNvSpPr txBox="1"/>
          <p:nvPr/>
        </p:nvSpPr>
        <p:spPr>
          <a:xfrm>
            <a:off x="3646074" y="3459675"/>
            <a:ext cx="5783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>
                <a:solidFill>
                  <a:srgbClr val="E9EEF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法语的形成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610802" y="1476708"/>
            <a:ext cx="4102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dirty="0">
                <a:solidFill>
                  <a:srgbClr val="3E53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 05</a:t>
            </a:r>
            <a:endParaRPr lang="zh-CN" altLang="en-US" sz="4400" dirty="0">
              <a:solidFill>
                <a:srgbClr val="3E53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462524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E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组合 21"/>
          <p:cNvGrpSpPr/>
          <p:nvPr/>
        </p:nvGrpSpPr>
        <p:grpSpPr>
          <a:xfrm>
            <a:off x="1641841" y="1280077"/>
            <a:ext cx="9385387" cy="1169038"/>
            <a:chOff x="1465568" y="2659597"/>
            <a:chExt cx="9385387" cy="1169038"/>
          </a:xfrm>
        </p:grpSpPr>
        <p:sp>
          <p:nvSpPr>
            <p:cNvPr id="16" name="出自【趣你的PPT】(微信:qunideppt)：最优质的PPT资源库"/>
            <p:cNvSpPr/>
            <p:nvPr/>
          </p:nvSpPr>
          <p:spPr>
            <a:xfrm>
              <a:off x="1465568" y="2786500"/>
              <a:ext cx="296333" cy="296333"/>
            </a:xfrm>
            <a:prstGeom prst="ellipse">
              <a:avLst/>
            </a:prstGeom>
            <a:solidFill>
              <a:srgbClr val="3E53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7" name="矩形 16"/>
            <p:cNvSpPr/>
            <p:nvPr/>
          </p:nvSpPr>
          <p:spPr>
            <a:xfrm>
              <a:off x="2038735" y="2659597"/>
              <a:ext cx="8812220" cy="11690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lnSpc>
                  <a:spcPct val="120000"/>
                </a:lnSpc>
                <a:defRPr/>
              </a:pPr>
              <a:r>
                <a:rPr lang="zh-CN" altLang="en-US" sz="2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古法语时期（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9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世纪到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13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世纪末）：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939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年卡佩王朝开始，法语成为法国唯一官方语言；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10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世纪开始出现世俗文本翻译，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翻译、模仿和创作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混杂在一起；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13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世纪卡佩王朝统一全国，巴黎地区的法兰西岛方言逐渐成为民族共同语。</a:t>
              </a: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1641841" y="2553502"/>
            <a:ext cx="9385387" cy="1538370"/>
            <a:chOff x="1465568" y="3550886"/>
            <a:chExt cx="9385387" cy="1538370"/>
          </a:xfrm>
        </p:grpSpPr>
        <p:sp>
          <p:nvSpPr>
            <p:cNvPr id="18" name="出自【趣你的PPT】(微信:qunideppt)：最优质的PPT资源库"/>
            <p:cNvSpPr/>
            <p:nvPr/>
          </p:nvSpPr>
          <p:spPr>
            <a:xfrm>
              <a:off x="1465568" y="3677789"/>
              <a:ext cx="296333" cy="296333"/>
            </a:xfrm>
            <a:prstGeom prst="ellipse">
              <a:avLst/>
            </a:prstGeom>
            <a:solidFill>
              <a:srgbClr val="869E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9" name="矩形 18"/>
            <p:cNvSpPr/>
            <p:nvPr/>
          </p:nvSpPr>
          <p:spPr>
            <a:xfrm>
              <a:off x="2038735" y="3550886"/>
              <a:ext cx="8812220" cy="15383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中古法语时期（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14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世纪到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16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世纪）：法语经急剧变化后趋向统一。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1539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年，法国国王宣布法语为国家语言；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1549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年，“七星社”发表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《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捍卫和发扬法兰西语言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》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这一划时代的宣言，宣告法语作为新文学语言；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16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世纪新教徒用法语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翻译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《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圣经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》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，法语成为新教徒宗教语言</a:t>
              </a:r>
              <a:r>
                <a:rPr lang="zh-CN" altLang="en-US" sz="2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。</a:t>
              </a:r>
              <a:endPara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1641841" y="4193699"/>
            <a:ext cx="9521458" cy="1169038"/>
            <a:chOff x="1465568" y="4442175"/>
            <a:chExt cx="9521458" cy="1169038"/>
          </a:xfrm>
        </p:grpSpPr>
        <p:sp>
          <p:nvSpPr>
            <p:cNvPr id="20" name="出自【趣你的PPT】(微信:qunideppt)：最优质的PPT资源库"/>
            <p:cNvSpPr/>
            <p:nvPr/>
          </p:nvSpPr>
          <p:spPr>
            <a:xfrm>
              <a:off x="1465568" y="4569078"/>
              <a:ext cx="296333" cy="296333"/>
            </a:xfrm>
            <a:prstGeom prst="ellipse">
              <a:avLst/>
            </a:prstGeom>
            <a:solidFill>
              <a:srgbClr val="3E53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21" name="矩形 20"/>
            <p:cNvSpPr/>
            <p:nvPr/>
          </p:nvSpPr>
          <p:spPr>
            <a:xfrm>
              <a:off x="2038735" y="4442175"/>
              <a:ext cx="8948291" cy="11690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近代法语时期（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17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世纪至今）：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17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世纪法国古典主义文学盛极一时，许多文人致力于促进法语规范化，整理法语使其规范化；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18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世纪启蒙运动、</a:t>
              </a:r>
              <a:r>
                <a:rPr kumimoji="0" lang="en-US" altLang="zh-CN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19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世纪浪漫主义丰富了法语。</a:t>
              </a:r>
            </a:p>
          </p:txBody>
        </p:sp>
      </p:grpSp>
      <p:grpSp>
        <p:nvGrpSpPr>
          <p:cNvPr id="35" name="组合 34">
            <a:extLst>
              <a:ext uri="{FF2B5EF4-FFF2-40B4-BE49-F238E27FC236}">
                <a16:creationId xmlns="" xmlns:a16="http://schemas.microsoft.com/office/drawing/2014/main" id="{1F3CD0CB-E00F-4135-8564-637640C94A50}"/>
              </a:ext>
            </a:extLst>
          </p:cNvPr>
          <p:cNvGrpSpPr/>
          <p:nvPr/>
        </p:nvGrpSpPr>
        <p:grpSpPr>
          <a:xfrm>
            <a:off x="0" y="105131"/>
            <a:ext cx="12360812" cy="5228870"/>
            <a:chOff x="0" y="105131"/>
            <a:chExt cx="12360812" cy="5228870"/>
          </a:xfrm>
        </p:grpSpPr>
        <p:grpSp>
          <p:nvGrpSpPr>
            <p:cNvPr id="36" name="组合 35">
              <a:extLst>
                <a:ext uri="{FF2B5EF4-FFF2-40B4-BE49-F238E27FC236}">
                  <a16:creationId xmlns="" xmlns:a16="http://schemas.microsoft.com/office/drawing/2014/main" id="{F9B237AD-4D5D-4801-91A3-0FB076C89DD7}"/>
                </a:ext>
              </a:extLst>
            </p:cNvPr>
            <p:cNvGrpSpPr/>
            <p:nvPr/>
          </p:nvGrpSpPr>
          <p:grpSpPr>
            <a:xfrm>
              <a:off x="0" y="105131"/>
              <a:ext cx="12360812" cy="943439"/>
              <a:chOff x="0" y="105131"/>
              <a:chExt cx="12360812" cy="943439"/>
            </a:xfrm>
          </p:grpSpPr>
          <p:cxnSp>
            <p:nvCxnSpPr>
              <p:cNvPr id="38" name="直接连接符 37">
                <a:extLst>
                  <a:ext uri="{FF2B5EF4-FFF2-40B4-BE49-F238E27FC236}">
                    <a16:creationId xmlns="" xmlns:a16="http://schemas.microsoft.com/office/drawing/2014/main" id="{BC3F6C53-D250-4F4E-8870-AC9AE9138C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0" y="573647"/>
                <a:ext cx="12360812" cy="0"/>
              </a:xfrm>
              <a:prstGeom prst="line">
                <a:avLst/>
              </a:prstGeom>
              <a:ln w="25400">
                <a:solidFill>
                  <a:srgbClr val="3E536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9" name="组合 38">
                <a:extLst>
                  <a:ext uri="{FF2B5EF4-FFF2-40B4-BE49-F238E27FC236}">
                    <a16:creationId xmlns="" xmlns:a16="http://schemas.microsoft.com/office/drawing/2014/main" id="{0C0A65BB-E590-4651-B6C9-A84777038497}"/>
                  </a:ext>
                </a:extLst>
              </p:cNvPr>
              <p:cNvGrpSpPr/>
              <p:nvPr/>
            </p:nvGrpSpPr>
            <p:grpSpPr>
              <a:xfrm>
                <a:off x="204976" y="105131"/>
                <a:ext cx="943439" cy="943439"/>
                <a:chOff x="788172" y="795226"/>
                <a:chExt cx="1405397" cy="1405397"/>
              </a:xfrm>
            </p:grpSpPr>
            <p:sp>
              <p:nvSpPr>
                <p:cNvPr id="43" name="椭圆 42">
                  <a:extLst>
                    <a:ext uri="{FF2B5EF4-FFF2-40B4-BE49-F238E27FC236}">
                      <a16:creationId xmlns="" xmlns:a16="http://schemas.microsoft.com/office/drawing/2014/main" id="{29DB4623-C75F-4276-9018-A8C63034C21A}"/>
                    </a:ext>
                  </a:extLst>
                </p:cNvPr>
                <p:cNvSpPr/>
                <p:nvPr/>
              </p:nvSpPr>
              <p:spPr>
                <a:xfrm>
                  <a:off x="942535" y="953280"/>
                  <a:ext cx="1096672" cy="1096672"/>
                </a:xfrm>
                <a:prstGeom prst="ellipse">
                  <a:avLst/>
                </a:prstGeom>
                <a:solidFill>
                  <a:srgbClr val="3E536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等线" panose="020F0502020204030204"/>
                    <a:ea typeface="等线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44" name="椭圆 43">
                  <a:extLst>
                    <a:ext uri="{FF2B5EF4-FFF2-40B4-BE49-F238E27FC236}">
                      <a16:creationId xmlns="" xmlns:a16="http://schemas.microsoft.com/office/drawing/2014/main" id="{90E01C59-4448-44A6-BFBD-9BEF3EF3EBBA}"/>
                    </a:ext>
                  </a:extLst>
                </p:cNvPr>
                <p:cNvSpPr/>
                <p:nvPr/>
              </p:nvSpPr>
              <p:spPr>
                <a:xfrm>
                  <a:off x="788172" y="795226"/>
                  <a:ext cx="1405397" cy="1405397"/>
                </a:xfrm>
                <a:prstGeom prst="ellipse">
                  <a:avLst/>
                </a:prstGeom>
                <a:noFill/>
                <a:ln>
                  <a:solidFill>
                    <a:srgbClr val="3E536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等线" panose="020F0502020204030204"/>
                    <a:ea typeface="等线" panose="02010600030101010101" pitchFamily="2" charset="-122"/>
                    <a:cs typeface="+mn-cs"/>
                  </a:endParaRPr>
                </a:p>
              </p:txBody>
            </p:sp>
          </p:grpSp>
          <p:grpSp>
            <p:nvGrpSpPr>
              <p:cNvPr id="40" name="组合 39">
                <a:extLst>
                  <a:ext uri="{FF2B5EF4-FFF2-40B4-BE49-F238E27FC236}">
                    <a16:creationId xmlns="" xmlns:a16="http://schemas.microsoft.com/office/drawing/2014/main" id="{4291DD55-EBB0-402C-AA93-741FDDD3AE13}"/>
                  </a:ext>
                </a:extLst>
              </p:cNvPr>
              <p:cNvGrpSpPr/>
              <p:nvPr/>
            </p:nvGrpSpPr>
            <p:grpSpPr>
              <a:xfrm>
                <a:off x="11458129" y="366570"/>
                <a:ext cx="414154" cy="414154"/>
                <a:chOff x="3032665" y="1391170"/>
                <a:chExt cx="682180" cy="682180"/>
              </a:xfrm>
            </p:grpSpPr>
            <p:sp>
              <p:nvSpPr>
                <p:cNvPr id="41" name="椭圆 40">
                  <a:extLst>
                    <a:ext uri="{FF2B5EF4-FFF2-40B4-BE49-F238E27FC236}">
                      <a16:creationId xmlns="" xmlns:a16="http://schemas.microsoft.com/office/drawing/2014/main" id="{1F33B153-79CA-4D6D-B602-0CCC50DAE492}"/>
                    </a:ext>
                  </a:extLst>
                </p:cNvPr>
                <p:cNvSpPr/>
                <p:nvPr/>
              </p:nvSpPr>
              <p:spPr>
                <a:xfrm>
                  <a:off x="3150019" y="1518977"/>
                  <a:ext cx="424445" cy="424445"/>
                </a:xfrm>
                <a:prstGeom prst="ellipse">
                  <a:avLst/>
                </a:prstGeom>
                <a:solidFill>
                  <a:srgbClr val="3E536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等线" panose="020F0502020204030204"/>
                    <a:ea typeface="等线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42" name="椭圆 41">
                  <a:extLst>
                    <a:ext uri="{FF2B5EF4-FFF2-40B4-BE49-F238E27FC236}">
                      <a16:creationId xmlns="" xmlns:a16="http://schemas.microsoft.com/office/drawing/2014/main" id="{5C867C9F-2E7B-4573-ADAB-BEFF9E0D07E4}"/>
                    </a:ext>
                  </a:extLst>
                </p:cNvPr>
                <p:cNvSpPr/>
                <p:nvPr/>
              </p:nvSpPr>
              <p:spPr>
                <a:xfrm>
                  <a:off x="3032665" y="1391170"/>
                  <a:ext cx="682180" cy="682180"/>
                </a:xfrm>
                <a:prstGeom prst="ellipse">
                  <a:avLst/>
                </a:prstGeom>
                <a:noFill/>
                <a:ln>
                  <a:solidFill>
                    <a:srgbClr val="3E536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等线" panose="020F0502020204030204"/>
                    <a:ea typeface="等线" panose="02010600030101010101" pitchFamily="2" charset="-122"/>
                    <a:cs typeface="+mn-cs"/>
                  </a:endParaRPr>
                </a:p>
              </p:txBody>
            </p:sp>
          </p:grpSp>
        </p:grpSp>
        <p:sp>
          <p:nvSpPr>
            <p:cNvPr id="37" name="文本框 36">
              <a:extLst>
                <a:ext uri="{FF2B5EF4-FFF2-40B4-BE49-F238E27FC236}">
                  <a16:creationId xmlns="" xmlns:a16="http://schemas.microsoft.com/office/drawing/2014/main" id="{30F5B2D5-A827-4873-97E4-E1A09137C4F8}"/>
                </a:ext>
              </a:extLst>
            </p:cNvPr>
            <p:cNvSpPr txBox="1"/>
            <p:nvPr/>
          </p:nvSpPr>
          <p:spPr>
            <a:xfrm>
              <a:off x="368918" y="1209065"/>
              <a:ext cx="615553" cy="4124936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2800" dirty="0">
                  <a:solidFill>
                    <a:srgbClr val="3E536E"/>
                  </a:solidFill>
                  <a:latin typeface="等线" panose="020F0502020204030204"/>
                  <a:ea typeface="等线" panose="02010600030101010101" pitchFamily="2" charset="-122"/>
                </a:rPr>
                <a:t>法</a:t>
              </a:r>
              <a:r>
                <a:rPr kumimoji="0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3E536E"/>
                  </a:solidFill>
                  <a:effectLst/>
                  <a:uLnTx/>
                  <a:uFillTx/>
                  <a:latin typeface="等线" panose="020F0502020204030204"/>
                  <a:ea typeface="等线" panose="02010600030101010101" pitchFamily="2" charset="-122"/>
                  <a:cs typeface="+mn-cs"/>
                </a:rPr>
                <a:t>语的形成</a:t>
              </a:r>
            </a:p>
          </p:txBody>
        </p:sp>
      </p:grpSp>
      <p:grpSp>
        <p:nvGrpSpPr>
          <p:cNvPr id="25" name="组合 24">
            <a:extLst>
              <a:ext uri="{FF2B5EF4-FFF2-40B4-BE49-F238E27FC236}">
                <a16:creationId xmlns="" xmlns:a16="http://schemas.microsoft.com/office/drawing/2014/main" id="{F5AB0D86-AE7F-4728-9898-9D03C3B65C99}"/>
              </a:ext>
            </a:extLst>
          </p:cNvPr>
          <p:cNvGrpSpPr/>
          <p:nvPr/>
        </p:nvGrpSpPr>
        <p:grpSpPr>
          <a:xfrm>
            <a:off x="1641841" y="5432436"/>
            <a:ext cx="9385387" cy="430374"/>
            <a:chOff x="1465568" y="3550886"/>
            <a:chExt cx="9385387" cy="430374"/>
          </a:xfrm>
        </p:grpSpPr>
        <p:sp>
          <p:nvSpPr>
            <p:cNvPr id="26" name="出自【趣你的PPT】(微信:qunideppt)：最优质的PPT资源库">
              <a:extLst>
                <a:ext uri="{FF2B5EF4-FFF2-40B4-BE49-F238E27FC236}">
                  <a16:creationId xmlns="" xmlns:a16="http://schemas.microsoft.com/office/drawing/2014/main" id="{3260622A-2732-4921-BBF9-4455A383BD1C}"/>
                </a:ext>
              </a:extLst>
            </p:cNvPr>
            <p:cNvSpPr/>
            <p:nvPr/>
          </p:nvSpPr>
          <p:spPr>
            <a:xfrm>
              <a:off x="1465568" y="3677789"/>
              <a:ext cx="296333" cy="296333"/>
            </a:xfrm>
            <a:prstGeom prst="ellipse">
              <a:avLst/>
            </a:prstGeom>
            <a:solidFill>
              <a:srgbClr val="869E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27" name="矩形 26">
              <a:extLst>
                <a:ext uri="{FF2B5EF4-FFF2-40B4-BE49-F238E27FC236}">
                  <a16:creationId xmlns="" xmlns:a16="http://schemas.microsoft.com/office/drawing/2014/main" id="{68C0B483-A63A-4CA5-AD0B-00F44EF16AA4}"/>
                </a:ext>
              </a:extLst>
            </p:cNvPr>
            <p:cNvSpPr/>
            <p:nvPr/>
          </p:nvSpPr>
          <p:spPr>
            <a:xfrm>
              <a:off x="2038735" y="3550886"/>
              <a:ext cx="8812220" cy="4303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法语建立在拉丁语的基础上，借用其他语言并创造，逐渐成熟完善。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765817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E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>
            <a:extLst>
              <a:ext uri="{FF2B5EF4-FFF2-40B4-BE49-F238E27FC236}">
                <a16:creationId xmlns="" xmlns:a16="http://schemas.microsoft.com/office/drawing/2014/main" id="{3C2520D6-45F6-4019-9F0A-45C8FF3E6779}"/>
              </a:ext>
            </a:extLst>
          </p:cNvPr>
          <p:cNvGrpSpPr/>
          <p:nvPr/>
        </p:nvGrpSpPr>
        <p:grpSpPr>
          <a:xfrm>
            <a:off x="2241713" y="28136"/>
            <a:ext cx="7458877" cy="6798365"/>
            <a:chOff x="2241713" y="0"/>
            <a:chExt cx="7458877" cy="6798365"/>
          </a:xfrm>
        </p:grpSpPr>
        <p:sp>
          <p:nvSpPr>
            <p:cNvPr id="59" name="椭圆 58">
              <a:extLst>
                <a:ext uri="{FF2B5EF4-FFF2-40B4-BE49-F238E27FC236}">
                  <a16:creationId xmlns="" xmlns:a16="http://schemas.microsoft.com/office/drawing/2014/main" id="{67DC064D-58C7-4F47-BB35-4E869DBCD5D3}"/>
                </a:ext>
              </a:extLst>
            </p:cNvPr>
            <p:cNvSpPr/>
            <p:nvPr/>
          </p:nvSpPr>
          <p:spPr>
            <a:xfrm>
              <a:off x="2902225" y="0"/>
              <a:ext cx="6798365" cy="6798365"/>
            </a:xfrm>
            <a:prstGeom prst="ellipse">
              <a:avLst/>
            </a:prstGeom>
            <a:solidFill>
              <a:srgbClr val="3E53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60" name="椭圆 59">
              <a:extLst>
                <a:ext uri="{FF2B5EF4-FFF2-40B4-BE49-F238E27FC236}">
                  <a16:creationId xmlns="" xmlns:a16="http://schemas.microsoft.com/office/drawing/2014/main" id="{E5DC6C3A-119F-4223-824A-94297E8B28B4}"/>
                </a:ext>
              </a:extLst>
            </p:cNvPr>
            <p:cNvSpPr/>
            <p:nvPr/>
          </p:nvSpPr>
          <p:spPr>
            <a:xfrm>
              <a:off x="2241713" y="506435"/>
              <a:ext cx="2785403" cy="2785403"/>
            </a:xfrm>
            <a:prstGeom prst="ellipse">
              <a:avLst/>
            </a:prstGeom>
            <a:solidFill>
              <a:srgbClr val="C8D7DE">
                <a:alpha val="9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</p:grpSp>
      <p:sp>
        <p:nvSpPr>
          <p:cNvPr id="16" name="文本框 15"/>
          <p:cNvSpPr txBox="1"/>
          <p:nvPr/>
        </p:nvSpPr>
        <p:spPr>
          <a:xfrm>
            <a:off x="3646074" y="3459675"/>
            <a:ext cx="5783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E9EEF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小结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610802" y="1476708"/>
            <a:ext cx="4102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0" i="0" u="none" strike="noStrike" kern="1200" cap="none" spc="0" normalizeH="0" baseline="0" noProof="0" dirty="0">
                <a:ln>
                  <a:noFill/>
                </a:ln>
                <a:solidFill>
                  <a:srgbClr val="3E536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Part 05</a:t>
            </a:r>
            <a:endParaRPr kumimoji="0" lang="zh-CN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3E536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9353046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E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出自【趣你的PPT】(微信:qunideppt)：最优质的PPT资源库"/>
          <p:cNvCxnSpPr>
            <a:cxnSpLocks/>
          </p:cNvCxnSpPr>
          <p:nvPr/>
        </p:nvCxnSpPr>
        <p:spPr>
          <a:xfrm>
            <a:off x="1453231" y="3757520"/>
            <a:ext cx="9320905" cy="0"/>
          </a:xfrm>
          <a:prstGeom prst="line">
            <a:avLst/>
          </a:prstGeom>
          <a:ln w="38100">
            <a:solidFill>
              <a:srgbClr val="3E536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矩形 38"/>
          <p:cNvSpPr/>
          <p:nvPr/>
        </p:nvSpPr>
        <p:spPr>
          <a:xfrm>
            <a:off x="1934080" y="2259962"/>
            <a:ext cx="8763856" cy="11690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翻译不是孤立的现象，与民族主义、意识形态和宗教等相联系，往往得到国家统治者的支持。翻译也在本民族语言和文化中留下印记。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2" name="矩形 51">
            <a:extLst>
              <a:ext uri="{FF2B5EF4-FFF2-40B4-BE49-F238E27FC236}">
                <a16:creationId xmlns="" xmlns:a16="http://schemas.microsoft.com/office/drawing/2014/main" id="{0B69F556-B4CA-4C60-AA74-2C4A188A89BB}"/>
              </a:ext>
            </a:extLst>
          </p:cNvPr>
          <p:cNvSpPr/>
          <p:nvPr/>
        </p:nvSpPr>
        <p:spPr>
          <a:xfrm>
            <a:off x="1934080" y="4368742"/>
            <a:ext cx="8516206" cy="799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翻译，尤其是宗教翻译，对欧洲各国语言文字的形成和发展产生了很大的影响。</a:t>
            </a:r>
          </a:p>
        </p:txBody>
      </p:sp>
      <p:grpSp>
        <p:nvGrpSpPr>
          <p:cNvPr id="5" name="组合 4">
            <a:extLst>
              <a:ext uri="{FF2B5EF4-FFF2-40B4-BE49-F238E27FC236}">
                <a16:creationId xmlns="" xmlns:a16="http://schemas.microsoft.com/office/drawing/2014/main" id="{7FC6AE4A-DF88-4480-B37A-1D2C41DFC798}"/>
              </a:ext>
            </a:extLst>
          </p:cNvPr>
          <p:cNvGrpSpPr/>
          <p:nvPr/>
        </p:nvGrpSpPr>
        <p:grpSpPr>
          <a:xfrm>
            <a:off x="0" y="105131"/>
            <a:ext cx="12360812" cy="3077240"/>
            <a:chOff x="0" y="105131"/>
            <a:chExt cx="12360812" cy="3077240"/>
          </a:xfrm>
        </p:grpSpPr>
        <p:grpSp>
          <p:nvGrpSpPr>
            <p:cNvPr id="3" name="组合 2">
              <a:extLst>
                <a:ext uri="{FF2B5EF4-FFF2-40B4-BE49-F238E27FC236}">
                  <a16:creationId xmlns="" xmlns:a16="http://schemas.microsoft.com/office/drawing/2014/main" id="{B4BAA3AA-9CC7-4BD1-802A-1E777B4CECB0}"/>
                </a:ext>
              </a:extLst>
            </p:cNvPr>
            <p:cNvGrpSpPr/>
            <p:nvPr/>
          </p:nvGrpSpPr>
          <p:grpSpPr>
            <a:xfrm>
              <a:off x="0" y="105131"/>
              <a:ext cx="12360812" cy="943439"/>
              <a:chOff x="0" y="105131"/>
              <a:chExt cx="12360812" cy="943439"/>
            </a:xfrm>
          </p:grpSpPr>
          <p:cxnSp>
            <p:nvCxnSpPr>
              <p:cNvPr id="40" name="直接连接符 39">
                <a:extLst>
                  <a:ext uri="{FF2B5EF4-FFF2-40B4-BE49-F238E27FC236}">
                    <a16:creationId xmlns="" xmlns:a16="http://schemas.microsoft.com/office/drawing/2014/main" id="{803C802A-9E76-475C-B2F3-7CD2D44693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0" y="573647"/>
                <a:ext cx="12360812" cy="0"/>
              </a:xfrm>
              <a:prstGeom prst="line">
                <a:avLst/>
              </a:prstGeom>
              <a:ln w="25400">
                <a:solidFill>
                  <a:srgbClr val="3E536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1" name="组合 40">
                <a:extLst>
                  <a:ext uri="{FF2B5EF4-FFF2-40B4-BE49-F238E27FC236}">
                    <a16:creationId xmlns="" xmlns:a16="http://schemas.microsoft.com/office/drawing/2014/main" id="{9D46131B-7891-4757-9AE5-3653D0F9DABF}"/>
                  </a:ext>
                </a:extLst>
              </p:cNvPr>
              <p:cNvGrpSpPr/>
              <p:nvPr/>
            </p:nvGrpSpPr>
            <p:grpSpPr>
              <a:xfrm>
                <a:off x="204976" y="105131"/>
                <a:ext cx="943439" cy="943439"/>
                <a:chOff x="788172" y="795226"/>
                <a:chExt cx="1405397" cy="1405397"/>
              </a:xfrm>
            </p:grpSpPr>
            <p:sp>
              <p:nvSpPr>
                <p:cNvPr id="53" name="椭圆 52">
                  <a:extLst>
                    <a:ext uri="{FF2B5EF4-FFF2-40B4-BE49-F238E27FC236}">
                      <a16:creationId xmlns="" xmlns:a16="http://schemas.microsoft.com/office/drawing/2014/main" id="{983DD3E3-8F93-4279-9553-70DEBE0AB20F}"/>
                    </a:ext>
                  </a:extLst>
                </p:cNvPr>
                <p:cNvSpPr/>
                <p:nvPr/>
              </p:nvSpPr>
              <p:spPr>
                <a:xfrm>
                  <a:off x="942535" y="953280"/>
                  <a:ext cx="1096672" cy="1096672"/>
                </a:xfrm>
                <a:prstGeom prst="ellipse">
                  <a:avLst/>
                </a:prstGeom>
                <a:solidFill>
                  <a:srgbClr val="3E536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等线" panose="020F0502020204030204"/>
                    <a:ea typeface="等线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54" name="椭圆 53">
                  <a:extLst>
                    <a:ext uri="{FF2B5EF4-FFF2-40B4-BE49-F238E27FC236}">
                      <a16:creationId xmlns="" xmlns:a16="http://schemas.microsoft.com/office/drawing/2014/main" id="{42D5C254-B065-4DF0-881F-821E34EF4BC2}"/>
                    </a:ext>
                  </a:extLst>
                </p:cNvPr>
                <p:cNvSpPr/>
                <p:nvPr/>
              </p:nvSpPr>
              <p:spPr>
                <a:xfrm>
                  <a:off x="788172" y="795226"/>
                  <a:ext cx="1405397" cy="1405397"/>
                </a:xfrm>
                <a:prstGeom prst="ellipse">
                  <a:avLst/>
                </a:prstGeom>
                <a:noFill/>
                <a:ln>
                  <a:solidFill>
                    <a:srgbClr val="3E536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等线" panose="020F0502020204030204"/>
                    <a:ea typeface="等线" panose="02010600030101010101" pitchFamily="2" charset="-122"/>
                    <a:cs typeface="+mn-cs"/>
                  </a:endParaRPr>
                </a:p>
              </p:txBody>
            </p:sp>
          </p:grpSp>
          <p:grpSp>
            <p:nvGrpSpPr>
              <p:cNvPr id="55" name="组合 54">
                <a:extLst>
                  <a:ext uri="{FF2B5EF4-FFF2-40B4-BE49-F238E27FC236}">
                    <a16:creationId xmlns="" xmlns:a16="http://schemas.microsoft.com/office/drawing/2014/main" id="{7BF9AD1B-990B-458D-8520-33C7F0780790}"/>
                  </a:ext>
                </a:extLst>
              </p:cNvPr>
              <p:cNvGrpSpPr/>
              <p:nvPr/>
            </p:nvGrpSpPr>
            <p:grpSpPr>
              <a:xfrm>
                <a:off x="11458129" y="366570"/>
                <a:ext cx="414154" cy="414154"/>
                <a:chOff x="3032665" y="1391170"/>
                <a:chExt cx="682180" cy="682180"/>
              </a:xfrm>
            </p:grpSpPr>
            <p:sp>
              <p:nvSpPr>
                <p:cNvPr id="56" name="椭圆 55">
                  <a:extLst>
                    <a:ext uri="{FF2B5EF4-FFF2-40B4-BE49-F238E27FC236}">
                      <a16:creationId xmlns="" xmlns:a16="http://schemas.microsoft.com/office/drawing/2014/main" id="{6A11A64C-60D5-4A36-8FB8-29846AB8BC91}"/>
                    </a:ext>
                  </a:extLst>
                </p:cNvPr>
                <p:cNvSpPr/>
                <p:nvPr/>
              </p:nvSpPr>
              <p:spPr>
                <a:xfrm>
                  <a:off x="3150019" y="1518977"/>
                  <a:ext cx="424445" cy="424445"/>
                </a:xfrm>
                <a:prstGeom prst="ellipse">
                  <a:avLst/>
                </a:prstGeom>
                <a:solidFill>
                  <a:srgbClr val="3E536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等线" panose="020F0502020204030204"/>
                    <a:ea typeface="等线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57" name="椭圆 56">
                  <a:extLst>
                    <a:ext uri="{FF2B5EF4-FFF2-40B4-BE49-F238E27FC236}">
                      <a16:creationId xmlns="" xmlns:a16="http://schemas.microsoft.com/office/drawing/2014/main" id="{7FC25521-17FA-43D7-99F7-083D73591D07}"/>
                    </a:ext>
                  </a:extLst>
                </p:cNvPr>
                <p:cNvSpPr/>
                <p:nvPr/>
              </p:nvSpPr>
              <p:spPr>
                <a:xfrm>
                  <a:off x="3032665" y="1391170"/>
                  <a:ext cx="682180" cy="682180"/>
                </a:xfrm>
                <a:prstGeom prst="ellipse">
                  <a:avLst/>
                </a:prstGeom>
                <a:noFill/>
                <a:ln>
                  <a:solidFill>
                    <a:srgbClr val="3E536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等线" panose="020F0502020204030204"/>
                    <a:ea typeface="等线" panose="02010600030101010101" pitchFamily="2" charset="-122"/>
                    <a:cs typeface="+mn-cs"/>
                  </a:endParaRPr>
                </a:p>
              </p:txBody>
            </p:sp>
          </p:grpSp>
        </p:grpSp>
        <p:sp>
          <p:nvSpPr>
            <p:cNvPr id="4" name="文本框 3">
              <a:extLst>
                <a:ext uri="{FF2B5EF4-FFF2-40B4-BE49-F238E27FC236}">
                  <a16:creationId xmlns="" xmlns:a16="http://schemas.microsoft.com/office/drawing/2014/main" id="{2AB82ACA-8F5A-4ED7-AF64-28D27CFCF480}"/>
                </a:ext>
              </a:extLst>
            </p:cNvPr>
            <p:cNvSpPr txBox="1"/>
            <p:nvPr/>
          </p:nvSpPr>
          <p:spPr>
            <a:xfrm>
              <a:off x="368918" y="1209064"/>
              <a:ext cx="615553" cy="1973307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2800" dirty="0">
                  <a:solidFill>
                    <a:srgbClr val="3E536E"/>
                  </a:solidFill>
                  <a:latin typeface="等线" panose="020F0502020204030204"/>
                  <a:ea typeface="等线" panose="02010600030101010101" pitchFamily="2" charset="-122"/>
                </a:rPr>
                <a:t>小结</a:t>
              </a:r>
              <a:endPara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E536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8025184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E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>
            <a:extLst>
              <a:ext uri="{FF2B5EF4-FFF2-40B4-BE49-F238E27FC236}">
                <a16:creationId xmlns="" xmlns:a16="http://schemas.microsoft.com/office/drawing/2014/main" id="{02343D6C-5277-4E2D-98AE-03F16138F8AC}"/>
              </a:ext>
            </a:extLst>
          </p:cNvPr>
          <p:cNvSpPr txBox="1"/>
          <p:nvPr/>
        </p:nvSpPr>
        <p:spPr>
          <a:xfrm rot="16200000">
            <a:off x="6060948" y="-4018922"/>
            <a:ext cx="677108" cy="93435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lang="en-US" altLang="zh-CN" sz="3200" b="1" dirty="0">
                <a:solidFill>
                  <a:srgbClr val="3E53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CONTENTS</a:t>
            </a:r>
            <a:endParaRPr lang="zh-CN" altLang="en-US" sz="3200" b="1" dirty="0">
              <a:solidFill>
                <a:srgbClr val="3E53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8" name="直接连接符 17">
            <a:extLst>
              <a:ext uri="{FF2B5EF4-FFF2-40B4-BE49-F238E27FC236}">
                <a16:creationId xmlns="" xmlns:a16="http://schemas.microsoft.com/office/drawing/2014/main" id="{215F0EFD-C791-49EA-8B74-51D950E4F304}"/>
              </a:ext>
            </a:extLst>
          </p:cNvPr>
          <p:cNvCxnSpPr>
            <a:cxnSpLocks/>
          </p:cNvCxnSpPr>
          <p:nvPr/>
        </p:nvCxnSpPr>
        <p:spPr>
          <a:xfrm>
            <a:off x="0" y="812723"/>
            <a:ext cx="12360812" cy="0"/>
          </a:xfrm>
          <a:prstGeom prst="line">
            <a:avLst/>
          </a:prstGeom>
          <a:ln w="25400">
            <a:solidFill>
              <a:srgbClr val="3E536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组合 10">
            <a:extLst>
              <a:ext uri="{FF2B5EF4-FFF2-40B4-BE49-F238E27FC236}">
                <a16:creationId xmlns="" xmlns:a16="http://schemas.microsoft.com/office/drawing/2014/main" id="{CA66B785-CE66-429B-9F30-45A64CEB1979}"/>
              </a:ext>
            </a:extLst>
          </p:cNvPr>
          <p:cNvGrpSpPr/>
          <p:nvPr/>
        </p:nvGrpSpPr>
        <p:grpSpPr>
          <a:xfrm>
            <a:off x="2029834" y="2237421"/>
            <a:ext cx="9769396" cy="2808894"/>
            <a:chOff x="2029834" y="2237421"/>
            <a:chExt cx="9769396" cy="2808894"/>
          </a:xfrm>
        </p:grpSpPr>
        <p:sp>
          <p:nvSpPr>
            <p:cNvPr id="17" name="文本框 16"/>
            <p:cNvSpPr txBox="1"/>
            <p:nvPr/>
          </p:nvSpPr>
          <p:spPr>
            <a:xfrm>
              <a:off x="2029834" y="2237421"/>
              <a:ext cx="44825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概述</a:t>
              </a: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7316682" y="2237421"/>
              <a:ext cx="44825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拉丁语对欧洲语言形成的影响</a:t>
              </a: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2029834" y="3400421"/>
              <a:ext cx="44825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英语的形成</a:t>
              </a: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7316682" y="3400420"/>
              <a:ext cx="44825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德语的形成</a:t>
              </a:r>
            </a:p>
          </p:txBody>
        </p:sp>
        <p:sp>
          <p:nvSpPr>
            <p:cNvPr id="10" name="文本框 9">
              <a:extLst>
                <a:ext uri="{FF2B5EF4-FFF2-40B4-BE49-F238E27FC236}">
                  <a16:creationId xmlns="" xmlns:a16="http://schemas.microsoft.com/office/drawing/2014/main" id="{9BD0FDE2-1053-44BC-B31F-D60F2318333D}"/>
                </a:ext>
              </a:extLst>
            </p:cNvPr>
            <p:cNvSpPr txBox="1"/>
            <p:nvPr/>
          </p:nvSpPr>
          <p:spPr>
            <a:xfrm>
              <a:off x="2029834" y="4584650"/>
              <a:ext cx="44825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法语的形成</a:t>
              </a:r>
              <a:endPara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" name="组合 6">
            <a:extLst>
              <a:ext uri="{FF2B5EF4-FFF2-40B4-BE49-F238E27FC236}">
                <a16:creationId xmlns="" xmlns:a16="http://schemas.microsoft.com/office/drawing/2014/main" id="{474CB4C3-520B-4E7C-A462-447BFA1CEA96}"/>
              </a:ext>
            </a:extLst>
          </p:cNvPr>
          <p:cNvGrpSpPr/>
          <p:nvPr/>
        </p:nvGrpSpPr>
        <p:grpSpPr>
          <a:xfrm>
            <a:off x="204976" y="105131"/>
            <a:ext cx="1405397" cy="1405397"/>
            <a:chOff x="788172" y="795226"/>
            <a:chExt cx="1405397" cy="1405397"/>
          </a:xfrm>
        </p:grpSpPr>
        <p:sp>
          <p:nvSpPr>
            <p:cNvPr id="2" name="椭圆 1">
              <a:extLst>
                <a:ext uri="{FF2B5EF4-FFF2-40B4-BE49-F238E27FC236}">
                  <a16:creationId xmlns="" xmlns:a16="http://schemas.microsoft.com/office/drawing/2014/main" id="{A4F9BCEA-91C7-4799-8348-B69EA5ACD219}"/>
                </a:ext>
              </a:extLst>
            </p:cNvPr>
            <p:cNvSpPr/>
            <p:nvPr/>
          </p:nvSpPr>
          <p:spPr>
            <a:xfrm>
              <a:off x="942535" y="953280"/>
              <a:ext cx="1096672" cy="1096672"/>
            </a:xfrm>
            <a:prstGeom prst="ellipse">
              <a:avLst/>
            </a:prstGeom>
            <a:solidFill>
              <a:srgbClr val="3E53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椭圆 14">
              <a:extLst>
                <a:ext uri="{FF2B5EF4-FFF2-40B4-BE49-F238E27FC236}">
                  <a16:creationId xmlns="" xmlns:a16="http://schemas.microsoft.com/office/drawing/2014/main" id="{3FFAC823-4B6B-4C47-9AA1-335862DE3BFB}"/>
                </a:ext>
              </a:extLst>
            </p:cNvPr>
            <p:cNvSpPr/>
            <p:nvPr/>
          </p:nvSpPr>
          <p:spPr>
            <a:xfrm>
              <a:off x="788172" y="795226"/>
              <a:ext cx="1405397" cy="1405397"/>
            </a:xfrm>
            <a:prstGeom prst="ellipse">
              <a:avLst/>
            </a:prstGeom>
            <a:noFill/>
            <a:ln>
              <a:solidFill>
                <a:srgbClr val="3E53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8" name="组合 7">
            <a:extLst>
              <a:ext uri="{FF2B5EF4-FFF2-40B4-BE49-F238E27FC236}">
                <a16:creationId xmlns="" xmlns:a16="http://schemas.microsoft.com/office/drawing/2014/main" id="{E08E8EB8-880D-4473-B25D-A2AD7B30D96E}"/>
              </a:ext>
            </a:extLst>
          </p:cNvPr>
          <p:cNvGrpSpPr/>
          <p:nvPr/>
        </p:nvGrpSpPr>
        <p:grpSpPr>
          <a:xfrm>
            <a:off x="11213207" y="473145"/>
            <a:ext cx="682180" cy="682180"/>
            <a:chOff x="3032665" y="1391170"/>
            <a:chExt cx="682180" cy="682180"/>
          </a:xfrm>
        </p:grpSpPr>
        <p:sp>
          <p:nvSpPr>
            <p:cNvPr id="14" name="椭圆 13">
              <a:extLst>
                <a:ext uri="{FF2B5EF4-FFF2-40B4-BE49-F238E27FC236}">
                  <a16:creationId xmlns="" xmlns:a16="http://schemas.microsoft.com/office/drawing/2014/main" id="{48CDB6D9-5FC8-4C9F-B878-0B0BDCDE9725}"/>
                </a:ext>
              </a:extLst>
            </p:cNvPr>
            <p:cNvSpPr/>
            <p:nvPr/>
          </p:nvSpPr>
          <p:spPr>
            <a:xfrm>
              <a:off x="3150018" y="1497925"/>
              <a:ext cx="468670" cy="468670"/>
            </a:xfrm>
            <a:prstGeom prst="ellipse">
              <a:avLst/>
            </a:prstGeom>
            <a:solidFill>
              <a:srgbClr val="3E53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6" name="椭圆 15">
              <a:extLst>
                <a:ext uri="{FF2B5EF4-FFF2-40B4-BE49-F238E27FC236}">
                  <a16:creationId xmlns="" xmlns:a16="http://schemas.microsoft.com/office/drawing/2014/main" id="{07323BA4-DA12-4907-A358-5723A8013773}"/>
                </a:ext>
              </a:extLst>
            </p:cNvPr>
            <p:cNvSpPr/>
            <p:nvPr/>
          </p:nvSpPr>
          <p:spPr>
            <a:xfrm>
              <a:off x="3032665" y="1391170"/>
              <a:ext cx="682180" cy="682180"/>
            </a:xfrm>
            <a:prstGeom prst="ellipse">
              <a:avLst/>
            </a:prstGeom>
            <a:noFill/>
            <a:ln>
              <a:solidFill>
                <a:srgbClr val="3E53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" name="文本框 2"/>
          <p:cNvSpPr txBox="1"/>
          <p:nvPr/>
        </p:nvSpPr>
        <p:spPr>
          <a:xfrm rot="16200000">
            <a:off x="613966" y="395484"/>
            <a:ext cx="615553" cy="8094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</a:t>
            </a:r>
          </a:p>
        </p:txBody>
      </p:sp>
      <p:sp>
        <p:nvSpPr>
          <p:cNvPr id="9" name="椭圆 8">
            <a:extLst>
              <a:ext uri="{FF2B5EF4-FFF2-40B4-BE49-F238E27FC236}">
                <a16:creationId xmlns="" xmlns:a16="http://schemas.microsoft.com/office/drawing/2014/main" id="{DAD3A334-C522-41E1-958B-977D42E85197}"/>
              </a:ext>
            </a:extLst>
          </p:cNvPr>
          <p:cNvSpPr/>
          <p:nvPr/>
        </p:nvSpPr>
        <p:spPr>
          <a:xfrm>
            <a:off x="1138528" y="2064427"/>
            <a:ext cx="784544" cy="784544"/>
          </a:xfrm>
          <a:prstGeom prst="ellipse">
            <a:avLst/>
          </a:prstGeom>
          <a:solidFill>
            <a:srgbClr val="869E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b="1" dirty="0"/>
              <a:t>1</a:t>
            </a:r>
            <a:endParaRPr lang="zh-CN" altLang="en-US" sz="3600" b="1" dirty="0"/>
          </a:p>
        </p:txBody>
      </p:sp>
      <p:sp>
        <p:nvSpPr>
          <p:cNvPr id="22" name="椭圆 21">
            <a:extLst>
              <a:ext uri="{FF2B5EF4-FFF2-40B4-BE49-F238E27FC236}">
                <a16:creationId xmlns="" xmlns:a16="http://schemas.microsoft.com/office/drawing/2014/main" id="{3C026AD8-6E88-43EA-8FB6-454997CB17FF}"/>
              </a:ext>
            </a:extLst>
          </p:cNvPr>
          <p:cNvSpPr/>
          <p:nvPr/>
        </p:nvSpPr>
        <p:spPr>
          <a:xfrm>
            <a:off x="6399501" y="2064427"/>
            <a:ext cx="784544" cy="784544"/>
          </a:xfrm>
          <a:prstGeom prst="ellipse">
            <a:avLst/>
          </a:prstGeom>
          <a:solidFill>
            <a:srgbClr val="869E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b="1" dirty="0"/>
              <a:t>2</a:t>
            </a:r>
            <a:endParaRPr lang="zh-CN" altLang="en-US" sz="3600" b="1" dirty="0"/>
          </a:p>
        </p:txBody>
      </p:sp>
      <p:sp>
        <p:nvSpPr>
          <p:cNvPr id="25" name="椭圆 24">
            <a:extLst>
              <a:ext uri="{FF2B5EF4-FFF2-40B4-BE49-F238E27FC236}">
                <a16:creationId xmlns="" xmlns:a16="http://schemas.microsoft.com/office/drawing/2014/main" id="{9A22AE41-4141-4D14-8ABF-5F62E881017F}"/>
              </a:ext>
            </a:extLst>
          </p:cNvPr>
          <p:cNvSpPr/>
          <p:nvPr/>
        </p:nvSpPr>
        <p:spPr>
          <a:xfrm>
            <a:off x="1138528" y="3238981"/>
            <a:ext cx="784544" cy="784544"/>
          </a:xfrm>
          <a:prstGeom prst="ellipse">
            <a:avLst/>
          </a:prstGeom>
          <a:solidFill>
            <a:srgbClr val="869E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b="1" dirty="0"/>
              <a:t>3</a:t>
            </a:r>
            <a:endParaRPr lang="zh-CN" altLang="en-US" sz="3600" b="1" dirty="0"/>
          </a:p>
        </p:txBody>
      </p:sp>
      <p:sp>
        <p:nvSpPr>
          <p:cNvPr id="26" name="椭圆 25">
            <a:extLst>
              <a:ext uri="{FF2B5EF4-FFF2-40B4-BE49-F238E27FC236}">
                <a16:creationId xmlns="" xmlns:a16="http://schemas.microsoft.com/office/drawing/2014/main" id="{FC0F8972-1FA0-4057-A4F5-E66DB79F1AEC}"/>
              </a:ext>
            </a:extLst>
          </p:cNvPr>
          <p:cNvSpPr/>
          <p:nvPr/>
        </p:nvSpPr>
        <p:spPr>
          <a:xfrm>
            <a:off x="6399501" y="3238981"/>
            <a:ext cx="784544" cy="784544"/>
          </a:xfrm>
          <a:prstGeom prst="ellipse">
            <a:avLst/>
          </a:prstGeom>
          <a:solidFill>
            <a:srgbClr val="869E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b="1" dirty="0"/>
              <a:t>4</a:t>
            </a:r>
            <a:endParaRPr lang="zh-CN" altLang="en-US" sz="3600" b="1" dirty="0"/>
          </a:p>
        </p:txBody>
      </p:sp>
      <p:sp>
        <p:nvSpPr>
          <p:cNvPr id="27" name="椭圆 26">
            <a:extLst>
              <a:ext uri="{FF2B5EF4-FFF2-40B4-BE49-F238E27FC236}">
                <a16:creationId xmlns="" xmlns:a16="http://schemas.microsoft.com/office/drawing/2014/main" id="{FBEAB431-7568-4246-9570-A1AEDB29FC1E}"/>
              </a:ext>
            </a:extLst>
          </p:cNvPr>
          <p:cNvSpPr/>
          <p:nvPr/>
        </p:nvSpPr>
        <p:spPr>
          <a:xfrm>
            <a:off x="1138528" y="4413535"/>
            <a:ext cx="784544" cy="784544"/>
          </a:xfrm>
          <a:prstGeom prst="ellipse">
            <a:avLst/>
          </a:prstGeom>
          <a:solidFill>
            <a:srgbClr val="869E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b="1" dirty="0"/>
              <a:t>5</a:t>
            </a:r>
            <a:endParaRPr lang="zh-CN" altLang="en-US" sz="3600" b="1" dirty="0"/>
          </a:p>
        </p:txBody>
      </p:sp>
      <p:sp>
        <p:nvSpPr>
          <p:cNvPr id="28" name="椭圆 27">
            <a:extLst>
              <a:ext uri="{FF2B5EF4-FFF2-40B4-BE49-F238E27FC236}">
                <a16:creationId xmlns="" xmlns:a16="http://schemas.microsoft.com/office/drawing/2014/main" id="{E6CC463F-667F-4DD0-B22F-A96F05FD8560}"/>
              </a:ext>
            </a:extLst>
          </p:cNvPr>
          <p:cNvSpPr/>
          <p:nvPr/>
        </p:nvSpPr>
        <p:spPr>
          <a:xfrm>
            <a:off x="6399501" y="4413535"/>
            <a:ext cx="784544" cy="784544"/>
          </a:xfrm>
          <a:prstGeom prst="ellipse">
            <a:avLst/>
          </a:prstGeom>
          <a:solidFill>
            <a:srgbClr val="869E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b="1" dirty="0"/>
              <a:t>6</a:t>
            </a:r>
            <a:endParaRPr lang="zh-CN" altLang="en-US" sz="3600" b="1" dirty="0"/>
          </a:p>
        </p:txBody>
      </p:sp>
      <p:sp>
        <p:nvSpPr>
          <p:cNvPr id="29" name="文本框 28">
            <a:extLst>
              <a:ext uri="{FF2B5EF4-FFF2-40B4-BE49-F238E27FC236}">
                <a16:creationId xmlns="" xmlns:a16="http://schemas.microsoft.com/office/drawing/2014/main" id="{F8587D86-3258-4661-86DB-0EC99B477CF6}"/>
              </a:ext>
            </a:extLst>
          </p:cNvPr>
          <p:cNvSpPr txBox="1"/>
          <p:nvPr/>
        </p:nvSpPr>
        <p:spPr>
          <a:xfrm>
            <a:off x="7316682" y="4584650"/>
            <a:ext cx="4482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小结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1735758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E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>
            <a:extLst>
              <a:ext uri="{FF2B5EF4-FFF2-40B4-BE49-F238E27FC236}">
                <a16:creationId xmlns="" xmlns:a16="http://schemas.microsoft.com/office/drawing/2014/main" id="{3C2520D6-45F6-4019-9F0A-45C8FF3E6779}"/>
              </a:ext>
            </a:extLst>
          </p:cNvPr>
          <p:cNvGrpSpPr/>
          <p:nvPr/>
        </p:nvGrpSpPr>
        <p:grpSpPr>
          <a:xfrm>
            <a:off x="2241713" y="28136"/>
            <a:ext cx="7458877" cy="6798365"/>
            <a:chOff x="2241713" y="0"/>
            <a:chExt cx="7458877" cy="6798365"/>
          </a:xfrm>
        </p:grpSpPr>
        <p:sp>
          <p:nvSpPr>
            <p:cNvPr id="59" name="椭圆 58">
              <a:extLst>
                <a:ext uri="{FF2B5EF4-FFF2-40B4-BE49-F238E27FC236}">
                  <a16:creationId xmlns="" xmlns:a16="http://schemas.microsoft.com/office/drawing/2014/main" id="{67DC064D-58C7-4F47-BB35-4E869DBCD5D3}"/>
                </a:ext>
              </a:extLst>
            </p:cNvPr>
            <p:cNvSpPr/>
            <p:nvPr/>
          </p:nvSpPr>
          <p:spPr>
            <a:xfrm>
              <a:off x="2902225" y="0"/>
              <a:ext cx="6798365" cy="6798365"/>
            </a:xfrm>
            <a:prstGeom prst="ellipse">
              <a:avLst/>
            </a:prstGeom>
            <a:solidFill>
              <a:srgbClr val="3E53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椭圆 59">
              <a:extLst>
                <a:ext uri="{FF2B5EF4-FFF2-40B4-BE49-F238E27FC236}">
                  <a16:creationId xmlns="" xmlns:a16="http://schemas.microsoft.com/office/drawing/2014/main" id="{E5DC6C3A-119F-4223-824A-94297E8B28B4}"/>
                </a:ext>
              </a:extLst>
            </p:cNvPr>
            <p:cNvSpPr/>
            <p:nvPr/>
          </p:nvSpPr>
          <p:spPr>
            <a:xfrm>
              <a:off x="2241713" y="506435"/>
              <a:ext cx="2785403" cy="2785403"/>
            </a:xfrm>
            <a:prstGeom prst="ellipse">
              <a:avLst/>
            </a:prstGeom>
            <a:solidFill>
              <a:srgbClr val="C8D7DE">
                <a:alpha val="9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 dirty="0"/>
            </a:p>
          </p:txBody>
        </p:sp>
      </p:grpSp>
      <p:sp>
        <p:nvSpPr>
          <p:cNvPr id="16" name="文本框 15"/>
          <p:cNvSpPr txBox="1"/>
          <p:nvPr/>
        </p:nvSpPr>
        <p:spPr>
          <a:xfrm>
            <a:off x="3646074" y="3459675"/>
            <a:ext cx="5783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>
                <a:solidFill>
                  <a:srgbClr val="E9EEF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概述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610802" y="1476708"/>
            <a:ext cx="4102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dirty="0">
                <a:solidFill>
                  <a:srgbClr val="3E53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 01</a:t>
            </a:r>
            <a:endParaRPr lang="zh-CN" altLang="en-US" sz="4400" dirty="0">
              <a:solidFill>
                <a:srgbClr val="3E53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78886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E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出自【趣你的PPT】(微信:qunideppt)：最优质的PPT资源库"/>
          <p:cNvCxnSpPr>
            <a:cxnSpLocks/>
          </p:cNvCxnSpPr>
          <p:nvPr/>
        </p:nvCxnSpPr>
        <p:spPr>
          <a:xfrm>
            <a:off x="1408781" y="2706622"/>
            <a:ext cx="9320905" cy="0"/>
          </a:xfrm>
          <a:prstGeom prst="line">
            <a:avLst/>
          </a:prstGeom>
          <a:ln w="38100">
            <a:solidFill>
              <a:srgbClr val="3E536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矩形 38"/>
          <p:cNvSpPr/>
          <p:nvPr/>
        </p:nvSpPr>
        <p:spPr>
          <a:xfrm>
            <a:off x="1889630" y="1209064"/>
            <a:ext cx="8763856" cy="1538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文字的历史不足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6000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年，却对人类文明史有着划时代的意义。有了文字，才产生了书面翻译。在语言的发展中，翻译发挥了重要作用。翻译引入了其他民族的文化因素，也对本国的语言发展产生了影响。</a:t>
            </a:r>
          </a:p>
          <a:p>
            <a:pPr>
              <a:lnSpc>
                <a:spcPct val="120000"/>
              </a:lnSpc>
            </a:pP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2" name="矩形 51">
            <a:extLst>
              <a:ext uri="{FF2B5EF4-FFF2-40B4-BE49-F238E27FC236}">
                <a16:creationId xmlns="" xmlns:a16="http://schemas.microsoft.com/office/drawing/2014/main" id="{0B69F556-B4CA-4C60-AA74-2C4A188A89BB}"/>
              </a:ext>
            </a:extLst>
          </p:cNvPr>
          <p:cNvSpPr/>
          <p:nvPr/>
        </p:nvSpPr>
        <p:spPr>
          <a:xfrm>
            <a:off x="1889630" y="3279744"/>
            <a:ext cx="8516206" cy="799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13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世纪至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15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世纪是欧洲各民族书面语形成的关键时期。欧洲各民族语言从中世纪的通用语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拉丁语中汲取营养，使本民族的语言文字更加成熟。</a:t>
            </a:r>
          </a:p>
        </p:txBody>
      </p:sp>
      <p:grpSp>
        <p:nvGrpSpPr>
          <p:cNvPr id="5" name="组合 4">
            <a:extLst>
              <a:ext uri="{FF2B5EF4-FFF2-40B4-BE49-F238E27FC236}">
                <a16:creationId xmlns="" xmlns:a16="http://schemas.microsoft.com/office/drawing/2014/main" id="{7FC6AE4A-DF88-4480-B37A-1D2C41DFC798}"/>
              </a:ext>
            </a:extLst>
          </p:cNvPr>
          <p:cNvGrpSpPr/>
          <p:nvPr/>
        </p:nvGrpSpPr>
        <p:grpSpPr>
          <a:xfrm>
            <a:off x="0" y="105131"/>
            <a:ext cx="12360812" cy="3077240"/>
            <a:chOff x="0" y="105131"/>
            <a:chExt cx="12360812" cy="3077240"/>
          </a:xfrm>
        </p:grpSpPr>
        <p:grpSp>
          <p:nvGrpSpPr>
            <p:cNvPr id="3" name="组合 2">
              <a:extLst>
                <a:ext uri="{FF2B5EF4-FFF2-40B4-BE49-F238E27FC236}">
                  <a16:creationId xmlns="" xmlns:a16="http://schemas.microsoft.com/office/drawing/2014/main" id="{B4BAA3AA-9CC7-4BD1-802A-1E777B4CECB0}"/>
                </a:ext>
              </a:extLst>
            </p:cNvPr>
            <p:cNvGrpSpPr/>
            <p:nvPr/>
          </p:nvGrpSpPr>
          <p:grpSpPr>
            <a:xfrm>
              <a:off x="0" y="105131"/>
              <a:ext cx="12360812" cy="943439"/>
              <a:chOff x="0" y="105131"/>
              <a:chExt cx="12360812" cy="943439"/>
            </a:xfrm>
          </p:grpSpPr>
          <p:cxnSp>
            <p:nvCxnSpPr>
              <p:cNvPr id="40" name="直接连接符 39">
                <a:extLst>
                  <a:ext uri="{FF2B5EF4-FFF2-40B4-BE49-F238E27FC236}">
                    <a16:creationId xmlns="" xmlns:a16="http://schemas.microsoft.com/office/drawing/2014/main" id="{803C802A-9E76-475C-B2F3-7CD2D44693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0" y="573647"/>
                <a:ext cx="12360812" cy="0"/>
              </a:xfrm>
              <a:prstGeom prst="line">
                <a:avLst/>
              </a:prstGeom>
              <a:ln w="25400">
                <a:solidFill>
                  <a:srgbClr val="3E536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1" name="组合 40">
                <a:extLst>
                  <a:ext uri="{FF2B5EF4-FFF2-40B4-BE49-F238E27FC236}">
                    <a16:creationId xmlns="" xmlns:a16="http://schemas.microsoft.com/office/drawing/2014/main" id="{9D46131B-7891-4757-9AE5-3653D0F9DABF}"/>
                  </a:ext>
                </a:extLst>
              </p:cNvPr>
              <p:cNvGrpSpPr/>
              <p:nvPr/>
            </p:nvGrpSpPr>
            <p:grpSpPr>
              <a:xfrm>
                <a:off x="204976" y="105131"/>
                <a:ext cx="943439" cy="943439"/>
                <a:chOff x="788172" y="795226"/>
                <a:chExt cx="1405397" cy="1405397"/>
              </a:xfrm>
            </p:grpSpPr>
            <p:sp>
              <p:nvSpPr>
                <p:cNvPr id="53" name="椭圆 52">
                  <a:extLst>
                    <a:ext uri="{FF2B5EF4-FFF2-40B4-BE49-F238E27FC236}">
                      <a16:creationId xmlns="" xmlns:a16="http://schemas.microsoft.com/office/drawing/2014/main" id="{983DD3E3-8F93-4279-9553-70DEBE0AB20F}"/>
                    </a:ext>
                  </a:extLst>
                </p:cNvPr>
                <p:cNvSpPr/>
                <p:nvPr/>
              </p:nvSpPr>
              <p:spPr>
                <a:xfrm>
                  <a:off x="942535" y="953280"/>
                  <a:ext cx="1096672" cy="1096672"/>
                </a:xfrm>
                <a:prstGeom prst="ellipse">
                  <a:avLst/>
                </a:prstGeom>
                <a:solidFill>
                  <a:srgbClr val="3E536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54" name="椭圆 53">
                  <a:extLst>
                    <a:ext uri="{FF2B5EF4-FFF2-40B4-BE49-F238E27FC236}">
                      <a16:creationId xmlns="" xmlns:a16="http://schemas.microsoft.com/office/drawing/2014/main" id="{42D5C254-B065-4DF0-881F-821E34EF4BC2}"/>
                    </a:ext>
                  </a:extLst>
                </p:cNvPr>
                <p:cNvSpPr/>
                <p:nvPr/>
              </p:nvSpPr>
              <p:spPr>
                <a:xfrm>
                  <a:off x="788172" y="795226"/>
                  <a:ext cx="1405397" cy="1405397"/>
                </a:xfrm>
                <a:prstGeom prst="ellipse">
                  <a:avLst/>
                </a:prstGeom>
                <a:noFill/>
                <a:ln>
                  <a:solidFill>
                    <a:srgbClr val="3E536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55" name="组合 54">
                <a:extLst>
                  <a:ext uri="{FF2B5EF4-FFF2-40B4-BE49-F238E27FC236}">
                    <a16:creationId xmlns="" xmlns:a16="http://schemas.microsoft.com/office/drawing/2014/main" id="{7BF9AD1B-990B-458D-8520-33C7F0780790}"/>
                  </a:ext>
                </a:extLst>
              </p:cNvPr>
              <p:cNvGrpSpPr/>
              <p:nvPr/>
            </p:nvGrpSpPr>
            <p:grpSpPr>
              <a:xfrm>
                <a:off x="11458129" y="366570"/>
                <a:ext cx="414154" cy="414154"/>
                <a:chOff x="3032665" y="1391170"/>
                <a:chExt cx="682180" cy="682180"/>
              </a:xfrm>
            </p:grpSpPr>
            <p:sp>
              <p:nvSpPr>
                <p:cNvPr id="56" name="椭圆 55">
                  <a:extLst>
                    <a:ext uri="{FF2B5EF4-FFF2-40B4-BE49-F238E27FC236}">
                      <a16:creationId xmlns="" xmlns:a16="http://schemas.microsoft.com/office/drawing/2014/main" id="{6A11A64C-60D5-4A36-8FB8-29846AB8BC91}"/>
                    </a:ext>
                  </a:extLst>
                </p:cNvPr>
                <p:cNvSpPr/>
                <p:nvPr/>
              </p:nvSpPr>
              <p:spPr>
                <a:xfrm>
                  <a:off x="3150019" y="1518977"/>
                  <a:ext cx="424445" cy="424445"/>
                </a:xfrm>
                <a:prstGeom prst="ellipse">
                  <a:avLst/>
                </a:prstGeom>
                <a:solidFill>
                  <a:srgbClr val="3E536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/>
                </a:p>
              </p:txBody>
            </p:sp>
            <p:sp>
              <p:nvSpPr>
                <p:cNvPr id="57" name="椭圆 56">
                  <a:extLst>
                    <a:ext uri="{FF2B5EF4-FFF2-40B4-BE49-F238E27FC236}">
                      <a16:creationId xmlns="" xmlns:a16="http://schemas.microsoft.com/office/drawing/2014/main" id="{7FC25521-17FA-43D7-99F7-083D73591D07}"/>
                    </a:ext>
                  </a:extLst>
                </p:cNvPr>
                <p:cNvSpPr/>
                <p:nvPr/>
              </p:nvSpPr>
              <p:spPr>
                <a:xfrm>
                  <a:off x="3032665" y="1391170"/>
                  <a:ext cx="682180" cy="682180"/>
                </a:xfrm>
                <a:prstGeom prst="ellipse">
                  <a:avLst/>
                </a:prstGeom>
                <a:noFill/>
                <a:ln>
                  <a:solidFill>
                    <a:srgbClr val="3E536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  <p:sp>
          <p:nvSpPr>
            <p:cNvPr id="4" name="文本框 3">
              <a:extLst>
                <a:ext uri="{FF2B5EF4-FFF2-40B4-BE49-F238E27FC236}">
                  <a16:creationId xmlns="" xmlns:a16="http://schemas.microsoft.com/office/drawing/2014/main" id="{2AB82ACA-8F5A-4ED7-AF64-28D27CFCF480}"/>
                </a:ext>
              </a:extLst>
            </p:cNvPr>
            <p:cNvSpPr txBox="1"/>
            <p:nvPr/>
          </p:nvSpPr>
          <p:spPr>
            <a:xfrm>
              <a:off x="368918" y="1209064"/>
              <a:ext cx="615553" cy="1973307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zh-CN" altLang="en-US" sz="2800" dirty="0">
                  <a:solidFill>
                    <a:srgbClr val="3E536E"/>
                  </a:solidFill>
                </a:rPr>
                <a:t>概述</a:t>
              </a:r>
            </a:p>
          </p:txBody>
        </p:sp>
      </p:grpSp>
      <p:cxnSp>
        <p:nvCxnSpPr>
          <p:cNvPr id="42" name="出自【趣你的PPT】(微信:qunideppt)：最优质的PPT资源库">
            <a:extLst>
              <a:ext uri="{FF2B5EF4-FFF2-40B4-BE49-F238E27FC236}">
                <a16:creationId xmlns="" xmlns:a16="http://schemas.microsoft.com/office/drawing/2014/main" id="{1EE323BB-BFA8-4992-A625-0152E59BEE31}"/>
              </a:ext>
            </a:extLst>
          </p:cNvPr>
          <p:cNvCxnSpPr>
            <a:cxnSpLocks/>
          </p:cNvCxnSpPr>
          <p:nvPr/>
        </p:nvCxnSpPr>
        <p:spPr>
          <a:xfrm>
            <a:off x="1408781" y="4644279"/>
            <a:ext cx="9320905" cy="0"/>
          </a:xfrm>
          <a:prstGeom prst="line">
            <a:avLst/>
          </a:prstGeom>
          <a:ln w="38100">
            <a:solidFill>
              <a:srgbClr val="3E536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矩形 42">
            <a:extLst>
              <a:ext uri="{FF2B5EF4-FFF2-40B4-BE49-F238E27FC236}">
                <a16:creationId xmlns="" xmlns:a16="http://schemas.microsoft.com/office/drawing/2014/main" id="{5C2EDBD7-6584-4447-94C6-46EE1D1575C4}"/>
              </a:ext>
            </a:extLst>
          </p:cNvPr>
          <p:cNvSpPr/>
          <p:nvPr/>
        </p:nvSpPr>
        <p:spPr>
          <a:xfrm>
            <a:off x="1889630" y="5043566"/>
            <a:ext cx="8763856" cy="11690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宗教翻译，包括希伯来语的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旧约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、希腊语的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新约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和罗马教会宣布的官方文本拉丁语的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通俗拉丁文本圣经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，尤其是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通俗拉丁文本圣经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，对各民族语言文字的发展产生了重要影响。</a:t>
            </a:r>
          </a:p>
        </p:txBody>
      </p:sp>
    </p:spTree>
    <p:extLst>
      <p:ext uri="{BB962C8B-B14F-4D97-AF65-F5344CB8AC3E}">
        <p14:creationId xmlns="" xmlns:p14="http://schemas.microsoft.com/office/powerpoint/2010/main" val="14346500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E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>
            <a:extLst>
              <a:ext uri="{FF2B5EF4-FFF2-40B4-BE49-F238E27FC236}">
                <a16:creationId xmlns="" xmlns:a16="http://schemas.microsoft.com/office/drawing/2014/main" id="{3C2520D6-45F6-4019-9F0A-45C8FF3E6779}"/>
              </a:ext>
            </a:extLst>
          </p:cNvPr>
          <p:cNvGrpSpPr/>
          <p:nvPr/>
        </p:nvGrpSpPr>
        <p:grpSpPr>
          <a:xfrm>
            <a:off x="2241713" y="28136"/>
            <a:ext cx="7458877" cy="6798365"/>
            <a:chOff x="2241713" y="0"/>
            <a:chExt cx="7458877" cy="6798365"/>
          </a:xfrm>
        </p:grpSpPr>
        <p:sp>
          <p:nvSpPr>
            <p:cNvPr id="59" name="椭圆 58">
              <a:extLst>
                <a:ext uri="{FF2B5EF4-FFF2-40B4-BE49-F238E27FC236}">
                  <a16:creationId xmlns="" xmlns:a16="http://schemas.microsoft.com/office/drawing/2014/main" id="{67DC064D-58C7-4F47-BB35-4E869DBCD5D3}"/>
                </a:ext>
              </a:extLst>
            </p:cNvPr>
            <p:cNvSpPr/>
            <p:nvPr/>
          </p:nvSpPr>
          <p:spPr>
            <a:xfrm>
              <a:off x="2902225" y="0"/>
              <a:ext cx="6798365" cy="6798365"/>
            </a:xfrm>
            <a:prstGeom prst="ellipse">
              <a:avLst/>
            </a:prstGeom>
            <a:solidFill>
              <a:srgbClr val="3E53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椭圆 59">
              <a:extLst>
                <a:ext uri="{FF2B5EF4-FFF2-40B4-BE49-F238E27FC236}">
                  <a16:creationId xmlns="" xmlns:a16="http://schemas.microsoft.com/office/drawing/2014/main" id="{E5DC6C3A-119F-4223-824A-94297E8B28B4}"/>
                </a:ext>
              </a:extLst>
            </p:cNvPr>
            <p:cNvSpPr/>
            <p:nvPr/>
          </p:nvSpPr>
          <p:spPr>
            <a:xfrm>
              <a:off x="2241713" y="506435"/>
              <a:ext cx="2785403" cy="2785403"/>
            </a:xfrm>
            <a:prstGeom prst="ellipse">
              <a:avLst/>
            </a:prstGeom>
            <a:solidFill>
              <a:srgbClr val="C8D7DE">
                <a:alpha val="9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 dirty="0"/>
            </a:p>
          </p:txBody>
        </p:sp>
      </p:grpSp>
      <p:sp>
        <p:nvSpPr>
          <p:cNvPr id="16" name="文本框 15"/>
          <p:cNvSpPr txBox="1"/>
          <p:nvPr/>
        </p:nvSpPr>
        <p:spPr>
          <a:xfrm>
            <a:off x="3646074" y="3459675"/>
            <a:ext cx="57837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>
                <a:solidFill>
                  <a:srgbClr val="E9EEF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拉丁语对欧洲语言形成的影响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610802" y="1476708"/>
            <a:ext cx="4102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dirty="0">
                <a:solidFill>
                  <a:srgbClr val="3E53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 02</a:t>
            </a:r>
            <a:endParaRPr lang="zh-CN" altLang="en-US" sz="4400" dirty="0">
              <a:solidFill>
                <a:srgbClr val="3E53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679584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E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1"/>
          <p:cNvGrpSpPr/>
          <p:nvPr/>
        </p:nvGrpSpPr>
        <p:grpSpPr>
          <a:xfrm>
            <a:off x="1537932" y="1830817"/>
            <a:ext cx="638053" cy="638053"/>
            <a:chOff x="828046" y="2107553"/>
            <a:chExt cx="638053" cy="638053"/>
          </a:xfrm>
        </p:grpSpPr>
        <p:sp>
          <p:nvSpPr>
            <p:cNvPr id="37" name="Oval 36"/>
            <p:cNvSpPr/>
            <p:nvPr/>
          </p:nvSpPr>
          <p:spPr>
            <a:xfrm>
              <a:off x="828046" y="2107553"/>
              <a:ext cx="638053" cy="638053"/>
            </a:xfrm>
            <a:prstGeom prst="ellipse">
              <a:avLst/>
            </a:prstGeom>
            <a:solidFill>
              <a:srgbClr val="869E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微软雅黑" panose="020B0503020204020204" pitchFamily="34" charset="-122"/>
              </a:endParaRPr>
            </a:p>
          </p:txBody>
        </p:sp>
        <p:sp>
          <p:nvSpPr>
            <p:cNvPr id="38" name="Freeform 21"/>
            <p:cNvSpPr>
              <a:spLocks noEditPoints="1"/>
            </p:cNvSpPr>
            <p:nvPr/>
          </p:nvSpPr>
          <p:spPr bwMode="auto">
            <a:xfrm>
              <a:off x="976983" y="2207167"/>
              <a:ext cx="350770" cy="400652"/>
            </a:xfrm>
            <a:custGeom>
              <a:avLst/>
              <a:gdLst>
                <a:gd name="T0" fmla="*/ 432 w 504"/>
                <a:gd name="T1" fmla="*/ 541 h 577"/>
                <a:gd name="T2" fmla="*/ 407 w 504"/>
                <a:gd name="T3" fmla="*/ 541 h 577"/>
                <a:gd name="T4" fmla="*/ 504 w 504"/>
                <a:gd name="T5" fmla="*/ 361 h 577"/>
                <a:gd name="T6" fmla="*/ 341 w 504"/>
                <a:gd name="T7" fmla="*/ 152 h 577"/>
                <a:gd name="T8" fmla="*/ 382 w 504"/>
                <a:gd name="T9" fmla="*/ 75 h 577"/>
                <a:gd name="T10" fmla="*/ 374 w 504"/>
                <a:gd name="T11" fmla="*/ 50 h 577"/>
                <a:gd name="T12" fmla="*/ 277 w 504"/>
                <a:gd name="T13" fmla="*/ 3 h 577"/>
                <a:gd name="T14" fmla="*/ 263 w 504"/>
                <a:gd name="T15" fmla="*/ 2 h 577"/>
                <a:gd name="T16" fmla="*/ 252 w 504"/>
                <a:gd name="T17" fmla="*/ 12 h 577"/>
                <a:gd name="T18" fmla="*/ 137 w 504"/>
                <a:gd name="T19" fmla="*/ 230 h 577"/>
                <a:gd name="T20" fmla="*/ 153 w 504"/>
                <a:gd name="T21" fmla="*/ 280 h 577"/>
                <a:gd name="T22" fmla="*/ 137 w 504"/>
                <a:gd name="T23" fmla="*/ 313 h 577"/>
                <a:gd name="T24" fmla="*/ 202 w 504"/>
                <a:gd name="T25" fmla="*/ 344 h 577"/>
                <a:gd name="T26" fmla="*/ 217 w 504"/>
                <a:gd name="T27" fmla="*/ 312 h 577"/>
                <a:gd name="T28" fmla="*/ 217 w 504"/>
                <a:gd name="T29" fmla="*/ 312 h 577"/>
                <a:gd name="T30" fmla="*/ 267 w 504"/>
                <a:gd name="T31" fmla="*/ 293 h 577"/>
                <a:gd name="T32" fmla="*/ 306 w 504"/>
                <a:gd name="T33" fmla="*/ 219 h 577"/>
                <a:gd name="T34" fmla="*/ 432 w 504"/>
                <a:gd name="T35" fmla="*/ 361 h 577"/>
                <a:gd name="T36" fmla="*/ 288 w 504"/>
                <a:gd name="T37" fmla="*/ 505 h 577"/>
                <a:gd name="T38" fmla="*/ 180 w 504"/>
                <a:gd name="T39" fmla="*/ 469 h 577"/>
                <a:gd name="T40" fmla="*/ 180 w 504"/>
                <a:gd name="T41" fmla="*/ 451 h 577"/>
                <a:gd name="T42" fmla="*/ 198 w 504"/>
                <a:gd name="T43" fmla="*/ 433 h 577"/>
                <a:gd name="T44" fmla="*/ 288 w 504"/>
                <a:gd name="T45" fmla="*/ 433 h 577"/>
                <a:gd name="T46" fmla="*/ 288 w 504"/>
                <a:gd name="T47" fmla="*/ 397 h 577"/>
                <a:gd name="T48" fmla="*/ 149 w 504"/>
                <a:gd name="T49" fmla="*/ 397 h 577"/>
                <a:gd name="T50" fmla="*/ 75 w 504"/>
                <a:gd name="T51" fmla="*/ 397 h 577"/>
                <a:gd name="T52" fmla="*/ 0 w 504"/>
                <a:gd name="T53" fmla="*/ 397 h 577"/>
                <a:gd name="T54" fmla="*/ 0 w 504"/>
                <a:gd name="T55" fmla="*/ 433 h 577"/>
                <a:gd name="T56" fmla="*/ 85 w 504"/>
                <a:gd name="T57" fmla="*/ 433 h 577"/>
                <a:gd name="T58" fmla="*/ 90 w 504"/>
                <a:gd name="T59" fmla="*/ 433 h 577"/>
                <a:gd name="T60" fmla="*/ 108 w 504"/>
                <a:gd name="T61" fmla="*/ 451 h 577"/>
                <a:gd name="T62" fmla="*/ 108 w 504"/>
                <a:gd name="T63" fmla="*/ 469 h 577"/>
                <a:gd name="T64" fmla="*/ 108 w 504"/>
                <a:gd name="T65" fmla="*/ 541 h 577"/>
                <a:gd name="T66" fmla="*/ 36 w 504"/>
                <a:gd name="T67" fmla="*/ 577 h 577"/>
                <a:gd name="T68" fmla="*/ 504 w 504"/>
                <a:gd name="T69" fmla="*/ 577 h 577"/>
                <a:gd name="T70" fmla="*/ 432 w 504"/>
                <a:gd name="T71" fmla="*/ 541 h 577"/>
                <a:gd name="T72" fmla="*/ 306 w 504"/>
                <a:gd name="T73" fmla="*/ 49 h 577"/>
                <a:gd name="T74" fmla="*/ 294 w 504"/>
                <a:gd name="T75" fmla="*/ 61 h 577"/>
                <a:gd name="T76" fmla="*/ 212 w 504"/>
                <a:gd name="T77" fmla="*/ 217 h 577"/>
                <a:gd name="T78" fmla="*/ 180 w 504"/>
                <a:gd name="T79" fmla="*/ 202 h 577"/>
                <a:gd name="T80" fmla="*/ 182 w 504"/>
                <a:gd name="T81" fmla="*/ 195 h 577"/>
                <a:gd name="T82" fmla="*/ 261 w 504"/>
                <a:gd name="T83" fmla="*/ 48 h 577"/>
                <a:gd name="T84" fmla="*/ 272 w 504"/>
                <a:gd name="T85" fmla="*/ 38 h 577"/>
                <a:gd name="T86" fmla="*/ 286 w 504"/>
                <a:gd name="T87" fmla="*/ 39 h 577"/>
                <a:gd name="T88" fmla="*/ 306 w 504"/>
                <a:gd name="T89" fmla="*/ 49 h 577"/>
                <a:gd name="T90" fmla="*/ 306 w 504"/>
                <a:gd name="T91" fmla="*/ 49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504" h="577">
                  <a:moveTo>
                    <a:pt x="432" y="541"/>
                  </a:moveTo>
                  <a:cubicBezTo>
                    <a:pt x="407" y="541"/>
                    <a:pt x="407" y="541"/>
                    <a:pt x="407" y="541"/>
                  </a:cubicBezTo>
                  <a:cubicBezTo>
                    <a:pt x="466" y="502"/>
                    <a:pt x="504" y="436"/>
                    <a:pt x="504" y="361"/>
                  </a:cubicBezTo>
                  <a:cubicBezTo>
                    <a:pt x="504" y="260"/>
                    <a:pt x="435" y="175"/>
                    <a:pt x="341" y="152"/>
                  </a:cubicBezTo>
                  <a:cubicBezTo>
                    <a:pt x="382" y="75"/>
                    <a:pt x="382" y="75"/>
                    <a:pt x="382" y="75"/>
                  </a:cubicBezTo>
                  <a:cubicBezTo>
                    <a:pt x="386" y="65"/>
                    <a:pt x="383" y="54"/>
                    <a:pt x="374" y="50"/>
                  </a:cubicBezTo>
                  <a:cubicBezTo>
                    <a:pt x="277" y="3"/>
                    <a:pt x="277" y="3"/>
                    <a:pt x="277" y="3"/>
                  </a:cubicBezTo>
                  <a:cubicBezTo>
                    <a:pt x="272" y="1"/>
                    <a:pt x="267" y="0"/>
                    <a:pt x="263" y="2"/>
                  </a:cubicBezTo>
                  <a:cubicBezTo>
                    <a:pt x="258" y="4"/>
                    <a:pt x="254" y="7"/>
                    <a:pt x="252" y="12"/>
                  </a:cubicBezTo>
                  <a:cubicBezTo>
                    <a:pt x="137" y="230"/>
                    <a:pt x="137" y="230"/>
                    <a:pt x="137" y="230"/>
                  </a:cubicBezTo>
                  <a:cubicBezTo>
                    <a:pt x="128" y="249"/>
                    <a:pt x="135" y="272"/>
                    <a:pt x="153" y="280"/>
                  </a:cubicBezTo>
                  <a:cubicBezTo>
                    <a:pt x="137" y="313"/>
                    <a:pt x="137" y="313"/>
                    <a:pt x="137" y="313"/>
                  </a:cubicBezTo>
                  <a:cubicBezTo>
                    <a:pt x="202" y="344"/>
                    <a:pt x="202" y="344"/>
                    <a:pt x="202" y="344"/>
                  </a:cubicBezTo>
                  <a:cubicBezTo>
                    <a:pt x="217" y="312"/>
                    <a:pt x="217" y="312"/>
                    <a:pt x="217" y="312"/>
                  </a:cubicBezTo>
                  <a:cubicBezTo>
                    <a:pt x="217" y="312"/>
                    <a:pt x="217" y="312"/>
                    <a:pt x="217" y="312"/>
                  </a:cubicBezTo>
                  <a:cubicBezTo>
                    <a:pt x="235" y="320"/>
                    <a:pt x="257" y="312"/>
                    <a:pt x="267" y="293"/>
                  </a:cubicBezTo>
                  <a:cubicBezTo>
                    <a:pt x="306" y="219"/>
                    <a:pt x="306" y="219"/>
                    <a:pt x="306" y="219"/>
                  </a:cubicBezTo>
                  <a:cubicBezTo>
                    <a:pt x="377" y="228"/>
                    <a:pt x="432" y="288"/>
                    <a:pt x="432" y="361"/>
                  </a:cubicBezTo>
                  <a:cubicBezTo>
                    <a:pt x="432" y="440"/>
                    <a:pt x="367" y="505"/>
                    <a:pt x="288" y="505"/>
                  </a:cubicBezTo>
                  <a:cubicBezTo>
                    <a:pt x="252" y="505"/>
                    <a:pt x="205" y="491"/>
                    <a:pt x="180" y="469"/>
                  </a:cubicBezTo>
                  <a:cubicBezTo>
                    <a:pt x="180" y="451"/>
                    <a:pt x="180" y="451"/>
                    <a:pt x="180" y="451"/>
                  </a:cubicBezTo>
                  <a:cubicBezTo>
                    <a:pt x="180" y="441"/>
                    <a:pt x="188" y="433"/>
                    <a:pt x="198" y="433"/>
                  </a:cubicBezTo>
                  <a:cubicBezTo>
                    <a:pt x="288" y="433"/>
                    <a:pt x="288" y="433"/>
                    <a:pt x="288" y="433"/>
                  </a:cubicBezTo>
                  <a:cubicBezTo>
                    <a:pt x="288" y="397"/>
                    <a:pt x="288" y="397"/>
                    <a:pt x="288" y="397"/>
                  </a:cubicBezTo>
                  <a:cubicBezTo>
                    <a:pt x="149" y="397"/>
                    <a:pt x="149" y="397"/>
                    <a:pt x="149" y="397"/>
                  </a:cubicBezTo>
                  <a:cubicBezTo>
                    <a:pt x="75" y="397"/>
                    <a:pt x="75" y="397"/>
                    <a:pt x="75" y="397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0" y="433"/>
                    <a:pt x="0" y="433"/>
                    <a:pt x="0" y="433"/>
                  </a:cubicBezTo>
                  <a:cubicBezTo>
                    <a:pt x="85" y="433"/>
                    <a:pt x="85" y="433"/>
                    <a:pt x="85" y="433"/>
                  </a:cubicBezTo>
                  <a:cubicBezTo>
                    <a:pt x="90" y="433"/>
                    <a:pt x="90" y="433"/>
                    <a:pt x="90" y="433"/>
                  </a:cubicBezTo>
                  <a:cubicBezTo>
                    <a:pt x="100" y="433"/>
                    <a:pt x="108" y="441"/>
                    <a:pt x="108" y="451"/>
                  </a:cubicBezTo>
                  <a:cubicBezTo>
                    <a:pt x="108" y="469"/>
                    <a:pt x="108" y="469"/>
                    <a:pt x="108" y="469"/>
                  </a:cubicBezTo>
                  <a:cubicBezTo>
                    <a:pt x="108" y="541"/>
                    <a:pt x="108" y="541"/>
                    <a:pt x="108" y="541"/>
                  </a:cubicBezTo>
                  <a:cubicBezTo>
                    <a:pt x="68" y="541"/>
                    <a:pt x="36" y="537"/>
                    <a:pt x="36" y="577"/>
                  </a:cubicBezTo>
                  <a:cubicBezTo>
                    <a:pt x="504" y="577"/>
                    <a:pt x="504" y="577"/>
                    <a:pt x="504" y="577"/>
                  </a:cubicBezTo>
                  <a:cubicBezTo>
                    <a:pt x="504" y="537"/>
                    <a:pt x="472" y="541"/>
                    <a:pt x="432" y="541"/>
                  </a:cubicBezTo>
                  <a:close/>
                  <a:moveTo>
                    <a:pt x="306" y="49"/>
                  </a:moveTo>
                  <a:cubicBezTo>
                    <a:pt x="301" y="51"/>
                    <a:pt x="297" y="55"/>
                    <a:pt x="294" y="61"/>
                  </a:cubicBezTo>
                  <a:cubicBezTo>
                    <a:pt x="212" y="217"/>
                    <a:pt x="212" y="217"/>
                    <a:pt x="212" y="217"/>
                  </a:cubicBezTo>
                  <a:cubicBezTo>
                    <a:pt x="180" y="202"/>
                    <a:pt x="180" y="202"/>
                    <a:pt x="180" y="202"/>
                  </a:cubicBezTo>
                  <a:cubicBezTo>
                    <a:pt x="181" y="199"/>
                    <a:pt x="181" y="197"/>
                    <a:pt x="182" y="195"/>
                  </a:cubicBezTo>
                  <a:cubicBezTo>
                    <a:pt x="261" y="48"/>
                    <a:pt x="261" y="48"/>
                    <a:pt x="261" y="48"/>
                  </a:cubicBezTo>
                  <a:cubicBezTo>
                    <a:pt x="263" y="43"/>
                    <a:pt x="267" y="40"/>
                    <a:pt x="272" y="38"/>
                  </a:cubicBezTo>
                  <a:cubicBezTo>
                    <a:pt x="276" y="36"/>
                    <a:pt x="281" y="37"/>
                    <a:pt x="286" y="39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06" y="49"/>
                    <a:pt x="306" y="49"/>
                    <a:pt x="306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dirty="0">
                <a:latin typeface="微软雅黑" panose="020B0503020204020204" pitchFamily="34" charset="-122"/>
              </a:endParaRPr>
            </a:p>
          </p:txBody>
        </p:sp>
      </p:grpSp>
      <p:grpSp>
        <p:nvGrpSpPr>
          <p:cNvPr id="39" name="Group 2"/>
          <p:cNvGrpSpPr/>
          <p:nvPr/>
        </p:nvGrpSpPr>
        <p:grpSpPr>
          <a:xfrm>
            <a:off x="1537932" y="2848786"/>
            <a:ext cx="638053" cy="638053"/>
            <a:chOff x="828046" y="3125522"/>
            <a:chExt cx="638053" cy="638053"/>
          </a:xfrm>
        </p:grpSpPr>
        <p:sp>
          <p:nvSpPr>
            <p:cNvPr id="40" name="Oval 42"/>
            <p:cNvSpPr/>
            <p:nvPr/>
          </p:nvSpPr>
          <p:spPr>
            <a:xfrm>
              <a:off x="828046" y="3125522"/>
              <a:ext cx="638053" cy="638053"/>
            </a:xfrm>
            <a:prstGeom prst="ellipse">
              <a:avLst/>
            </a:prstGeom>
            <a:solidFill>
              <a:srgbClr val="C8D7D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微软雅黑" panose="020B0503020204020204" pitchFamily="34" charset="-122"/>
              </a:endParaRPr>
            </a:p>
          </p:txBody>
        </p:sp>
        <p:sp>
          <p:nvSpPr>
            <p:cNvPr id="41" name="AutoShape 60"/>
            <p:cNvSpPr>
              <a:spLocks/>
            </p:cNvSpPr>
            <p:nvPr/>
          </p:nvSpPr>
          <p:spPr bwMode="auto">
            <a:xfrm>
              <a:off x="1002095" y="3289348"/>
              <a:ext cx="347119" cy="347116"/>
            </a:xfrm>
            <a:custGeom>
              <a:avLst/>
              <a:gdLst>
                <a:gd name="T0" fmla="*/ 197644 w 21600"/>
                <a:gd name="T1" fmla="*/ 197644 h 21592"/>
                <a:gd name="T2" fmla="*/ 197644 w 21600"/>
                <a:gd name="T3" fmla="*/ 197644 h 21592"/>
                <a:gd name="T4" fmla="*/ 197644 w 21600"/>
                <a:gd name="T5" fmla="*/ 197644 h 21592"/>
                <a:gd name="T6" fmla="*/ 197644 w 21600"/>
                <a:gd name="T7" fmla="*/ 197644 h 215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592">
                  <a:moveTo>
                    <a:pt x="16719" y="11484"/>
                  </a:moveTo>
                  <a:cubicBezTo>
                    <a:pt x="16972" y="11823"/>
                    <a:pt x="17102" y="12217"/>
                    <a:pt x="17111" y="12666"/>
                  </a:cubicBezTo>
                  <a:cubicBezTo>
                    <a:pt x="17118" y="13118"/>
                    <a:pt x="16986" y="13503"/>
                    <a:pt x="16719" y="13825"/>
                  </a:cubicBezTo>
                  <a:lnTo>
                    <a:pt x="10660" y="21039"/>
                  </a:lnTo>
                  <a:cubicBezTo>
                    <a:pt x="10393" y="21361"/>
                    <a:pt x="10061" y="21530"/>
                    <a:pt x="9664" y="21548"/>
                  </a:cubicBezTo>
                  <a:cubicBezTo>
                    <a:pt x="9270" y="21568"/>
                    <a:pt x="8950" y="21398"/>
                    <a:pt x="8704" y="21039"/>
                  </a:cubicBezTo>
                  <a:lnTo>
                    <a:pt x="991" y="10768"/>
                  </a:lnTo>
                  <a:cubicBezTo>
                    <a:pt x="721" y="10408"/>
                    <a:pt x="488" y="9960"/>
                    <a:pt x="293" y="9416"/>
                  </a:cubicBezTo>
                  <a:cubicBezTo>
                    <a:pt x="98" y="8878"/>
                    <a:pt x="0" y="8375"/>
                    <a:pt x="0" y="7918"/>
                  </a:cubicBezTo>
                  <a:lnTo>
                    <a:pt x="0" y="1668"/>
                  </a:lnTo>
                  <a:cubicBezTo>
                    <a:pt x="0" y="1216"/>
                    <a:pt x="134" y="825"/>
                    <a:pt x="401" y="497"/>
                  </a:cubicBezTo>
                  <a:cubicBezTo>
                    <a:pt x="671" y="166"/>
                    <a:pt x="1003" y="0"/>
                    <a:pt x="1392" y="0"/>
                  </a:cubicBezTo>
                  <a:lnTo>
                    <a:pt x="6619" y="0"/>
                  </a:lnTo>
                  <a:cubicBezTo>
                    <a:pt x="6811" y="0"/>
                    <a:pt x="7016" y="28"/>
                    <a:pt x="7237" y="83"/>
                  </a:cubicBezTo>
                  <a:cubicBezTo>
                    <a:pt x="7456" y="138"/>
                    <a:pt x="7677" y="224"/>
                    <a:pt x="7899" y="336"/>
                  </a:cubicBezTo>
                  <a:cubicBezTo>
                    <a:pt x="8120" y="451"/>
                    <a:pt x="8332" y="580"/>
                    <a:pt x="8524" y="724"/>
                  </a:cubicBezTo>
                  <a:cubicBezTo>
                    <a:pt x="8719" y="865"/>
                    <a:pt x="8880" y="1021"/>
                    <a:pt x="9005" y="1185"/>
                  </a:cubicBezTo>
                  <a:lnTo>
                    <a:pt x="16719" y="11484"/>
                  </a:lnTo>
                  <a:close/>
                  <a:moveTo>
                    <a:pt x="3603" y="5922"/>
                  </a:moveTo>
                  <a:cubicBezTo>
                    <a:pt x="3964" y="5922"/>
                    <a:pt x="4279" y="5761"/>
                    <a:pt x="4548" y="5441"/>
                  </a:cubicBezTo>
                  <a:cubicBezTo>
                    <a:pt x="4815" y="5116"/>
                    <a:pt x="4952" y="4740"/>
                    <a:pt x="4952" y="4311"/>
                  </a:cubicBezTo>
                  <a:cubicBezTo>
                    <a:pt x="4952" y="3862"/>
                    <a:pt x="4815" y="3477"/>
                    <a:pt x="4548" y="3160"/>
                  </a:cubicBezTo>
                  <a:cubicBezTo>
                    <a:pt x="4281" y="2844"/>
                    <a:pt x="3966" y="2686"/>
                    <a:pt x="3603" y="2686"/>
                  </a:cubicBezTo>
                  <a:cubicBezTo>
                    <a:pt x="3227" y="2686"/>
                    <a:pt x="2908" y="2844"/>
                    <a:pt x="2643" y="3160"/>
                  </a:cubicBezTo>
                  <a:cubicBezTo>
                    <a:pt x="2378" y="3477"/>
                    <a:pt x="2246" y="3862"/>
                    <a:pt x="2246" y="4311"/>
                  </a:cubicBezTo>
                  <a:cubicBezTo>
                    <a:pt x="2246" y="4739"/>
                    <a:pt x="2378" y="5116"/>
                    <a:pt x="2643" y="5441"/>
                  </a:cubicBezTo>
                  <a:cubicBezTo>
                    <a:pt x="2905" y="5761"/>
                    <a:pt x="3225" y="5922"/>
                    <a:pt x="3603" y="5922"/>
                  </a:cubicBezTo>
                  <a:moveTo>
                    <a:pt x="21198" y="11510"/>
                  </a:moveTo>
                  <a:cubicBezTo>
                    <a:pt x="21465" y="11852"/>
                    <a:pt x="21599" y="12252"/>
                    <a:pt x="21599" y="12709"/>
                  </a:cubicBezTo>
                  <a:cubicBezTo>
                    <a:pt x="21599" y="13167"/>
                    <a:pt x="21465" y="13558"/>
                    <a:pt x="21198" y="13880"/>
                  </a:cubicBezTo>
                  <a:lnTo>
                    <a:pt x="15163" y="21093"/>
                  </a:lnTo>
                  <a:cubicBezTo>
                    <a:pt x="14896" y="21415"/>
                    <a:pt x="14564" y="21582"/>
                    <a:pt x="14174" y="21591"/>
                  </a:cubicBezTo>
                  <a:cubicBezTo>
                    <a:pt x="13782" y="21600"/>
                    <a:pt x="13450" y="21433"/>
                    <a:pt x="13183" y="21093"/>
                  </a:cubicBezTo>
                  <a:lnTo>
                    <a:pt x="13044" y="20903"/>
                  </a:lnTo>
                  <a:lnTo>
                    <a:pt x="18963" y="13825"/>
                  </a:lnTo>
                  <a:cubicBezTo>
                    <a:pt x="19230" y="13503"/>
                    <a:pt x="19365" y="13118"/>
                    <a:pt x="19360" y="12660"/>
                  </a:cubicBezTo>
                  <a:cubicBezTo>
                    <a:pt x="19355" y="12206"/>
                    <a:pt x="19223" y="11812"/>
                    <a:pt x="18963" y="11484"/>
                  </a:cubicBezTo>
                  <a:lnTo>
                    <a:pt x="11247" y="1185"/>
                  </a:lnTo>
                  <a:cubicBezTo>
                    <a:pt x="11009" y="865"/>
                    <a:pt x="10689" y="604"/>
                    <a:pt x="10282" y="408"/>
                  </a:cubicBezTo>
                  <a:cubicBezTo>
                    <a:pt x="9873" y="210"/>
                    <a:pt x="9484" y="83"/>
                    <a:pt x="9109" y="28"/>
                  </a:cubicBezTo>
                  <a:lnTo>
                    <a:pt x="11112" y="28"/>
                  </a:lnTo>
                  <a:cubicBezTo>
                    <a:pt x="11502" y="28"/>
                    <a:pt x="11935" y="141"/>
                    <a:pt x="12406" y="365"/>
                  </a:cubicBezTo>
                  <a:cubicBezTo>
                    <a:pt x="12878" y="589"/>
                    <a:pt x="13236" y="874"/>
                    <a:pt x="13481" y="1213"/>
                  </a:cubicBezTo>
                  <a:lnTo>
                    <a:pt x="21198" y="115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endParaRPr lang="en-US" dirty="0">
                <a:latin typeface="微软雅黑" panose="020B0503020204020204" pitchFamily="34" charset="-122"/>
              </a:endParaRPr>
            </a:p>
          </p:txBody>
        </p:sp>
      </p:grpSp>
      <p:grpSp>
        <p:nvGrpSpPr>
          <p:cNvPr id="42" name="Group 23"/>
          <p:cNvGrpSpPr/>
          <p:nvPr/>
        </p:nvGrpSpPr>
        <p:grpSpPr>
          <a:xfrm>
            <a:off x="1537932" y="4895770"/>
            <a:ext cx="638053" cy="638053"/>
            <a:chOff x="828046" y="5172506"/>
            <a:chExt cx="638053" cy="638053"/>
          </a:xfrm>
        </p:grpSpPr>
        <p:sp>
          <p:nvSpPr>
            <p:cNvPr id="43" name="Oval 48"/>
            <p:cNvSpPr/>
            <p:nvPr/>
          </p:nvSpPr>
          <p:spPr>
            <a:xfrm>
              <a:off x="828046" y="5172506"/>
              <a:ext cx="638053" cy="638053"/>
            </a:xfrm>
            <a:prstGeom prst="ellipse">
              <a:avLst/>
            </a:prstGeom>
            <a:solidFill>
              <a:srgbClr val="C8D7D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微软雅黑" panose="020B0503020204020204" pitchFamily="34" charset="-122"/>
              </a:endParaRPr>
            </a:p>
          </p:txBody>
        </p:sp>
        <p:sp>
          <p:nvSpPr>
            <p:cNvPr id="44" name="Freeform 328"/>
            <p:cNvSpPr>
              <a:spLocks noChangeAspect="1" noChangeArrowheads="1"/>
            </p:cNvSpPr>
            <p:nvPr/>
          </p:nvSpPr>
          <p:spPr bwMode="auto">
            <a:xfrm>
              <a:off x="912828" y="5360849"/>
              <a:ext cx="468488" cy="261365"/>
            </a:xfrm>
            <a:custGeom>
              <a:avLst/>
              <a:gdLst>
                <a:gd name="T0" fmla="*/ 585 w 1564"/>
                <a:gd name="T1" fmla="*/ 610 h 871"/>
                <a:gd name="T2" fmla="*/ 451 w 1564"/>
                <a:gd name="T3" fmla="*/ 744 h 871"/>
                <a:gd name="T4" fmla="*/ 585 w 1564"/>
                <a:gd name="T5" fmla="*/ 870 h 871"/>
                <a:gd name="T6" fmla="*/ 710 w 1564"/>
                <a:gd name="T7" fmla="*/ 744 h 871"/>
                <a:gd name="T8" fmla="*/ 585 w 1564"/>
                <a:gd name="T9" fmla="*/ 610 h 871"/>
                <a:gd name="T10" fmla="*/ 585 w 1564"/>
                <a:gd name="T11" fmla="*/ 811 h 871"/>
                <a:gd name="T12" fmla="*/ 518 w 1564"/>
                <a:gd name="T13" fmla="*/ 744 h 871"/>
                <a:gd name="T14" fmla="*/ 585 w 1564"/>
                <a:gd name="T15" fmla="*/ 677 h 871"/>
                <a:gd name="T16" fmla="*/ 643 w 1564"/>
                <a:gd name="T17" fmla="*/ 744 h 871"/>
                <a:gd name="T18" fmla="*/ 585 w 1564"/>
                <a:gd name="T19" fmla="*/ 811 h 871"/>
                <a:gd name="T20" fmla="*/ 1563 w 1564"/>
                <a:gd name="T21" fmla="*/ 519 h 871"/>
                <a:gd name="T22" fmla="*/ 1563 w 1564"/>
                <a:gd name="T23" fmla="*/ 652 h 871"/>
                <a:gd name="T24" fmla="*/ 1505 w 1564"/>
                <a:gd name="T25" fmla="*/ 719 h 871"/>
                <a:gd name="T26" fmla="*/ 1429 w 1564"/>
                <a:gd name="T27" fmla="*/ 719 h 871"/>
                <a:gd name="T28" fmla="*/ 1262 w 1564"/>
                <a:gd name="T29" fmla="*/ 569 h 871"/>
                <a:gd name="T30" fmla="*/ 1095 w 1564"/>
                <a:gd name="T31" fmla="*/ 719 h 871"/>
                <a:gd name="T32" fmla="*/ 752 w 1564"/>
                <a:gd name="T33" fmla="*/ 719 h 871"/>
                <a:gd name="T34" fmla="*/ 585 w 1564"/>
                <a:gd name="T35" fmla="*/ 569 h 871"/>
                <a:gd name="T36" fmla="*/ 409 w 1564"/>
                <a:gd name="T37" fmla="*/ 719 h 871"/>
                <a:gd name="T38" fmla="*/ 326 w 1564"/>
                <a:gd name="T39" fmla="*/ 719 h 871"/>
                <a:gd name="T40" fmla="*/ 267 w 1564"/>
                <a:gd name="T41" fmla="*/ 652 h 871"/>
                <a:gd name="T42" fmla="*/ 267 w 1564"/>
                <a:gd name="T43" fmla="*/ 519 h 871"/>
                <a:gd name="T44" fmla="*/ 1563 w 1564"/>
                <a:gd name="T45" fmla="*/ 519 h 871"/>
                <a:gd name="T46" fmla="*/ 1262 w 1564"/>
                <a:gd name="T47" fmla="*/ 610 h 871"/>
                <a:gd name="T48" fmla="*/ 1128 w 1564"/>
                <a:gd name="T49" fmla="*/ 744 h 871"/>
                <a:gd name="T50" fmla="*/ 1262 w 1564"/>
                <a:gd name="T51" fmla="*/ 870 h 871"/>
                <a:gd name="T52" fmla="*/ 1396 w 1564"/>
                <a:gd name="T53" fmla="*/ 744 h 871"/>
                <a:gd name="T54" fmla="*/ 1262 w 1564"/>
                <a:gd name="T55" fmla="*/ 610 h 871"/>
                <a:gd name="T56" fmla="*/ 1262 w 1564"/>
                <a:gd name="T57" fmla="*/ 811 h 871"/>
                <a:gd name="T58" fmla="*/ 1195 w 1564"/>
                <a:gd name="T59" fmla="*/ 744 h 871"/>
                <a:gd name="T60" fmla="*/ 1262 w 1564"/>
                <a:gd name="T61" fmla="*/ 677 h 871"/>
                <a:gd name="T62" fmla="*/ 1329 w 1564"/>
                <a:gd name="T63" fmla="*/ 744 h 871"/>
                <a:gd name="T64" fmla="*/ 1262 w 1564"/>
                <a:gd name="T65" fmla="*/ 811 h 871"/>
                <a:gd name="T66" fmla="*/ 1538 w 1564"/>
                <a:gd name="T67" fmla="*/ 376 h 871"/>
                <a:gd name="T68" fmla="*/ 1295 w 1564"/>
                <a:gd name="T69" fmla="*/ 134 h 871"/>
                <a:gd name="T70" fmla="*/ 1229 w 1564"/>
                <a:gd name="T71" fmla="*/ 109 h 871"/>
                <a:gd name="T72" fmla="*/ 1112 w 1564"/>
                <a:gd name="T73" fmla="*/ 109 h 871"/>
                <a:gd name="T74" fmla="*/ 1112 w 1564"/>
                <a:gd name="T75" fmla="*/ 59 h 871"/>
                <a:gd name="T76" fmla="*/ 1045 w 1564"/>
                <a:gd name="T77" fmla="*/ 0 h 871"/>
                <a:gd name="T78" fmla="*/ 326 w 1564"/>
                <a:gd name="T79" fmla="*/ 0 h 871"/>
                <a:gd name="T80" fmla="*/ 267 w 1564"/>
                <a:gd name="T81" fmla="*/ 59 h 871"/>
                <a:gd name="T82" fmla="*/ 267 w 1564"/>
                <a:gd name="T83" fmla="*/ 75 h 871"/>
                <a:gd name="T84" fmla="*/ 8 w 1564"/>
                <a:gd name="T85" fmla="*/ 101 h 871"/>
                <a:gd name="T86" fmla="*/ 459 w 1564"/>
                <a:gd name="T87" fmla="*/ 159 h 871"/>
                <a:gd name="T88" fmla="*/ 0 w 1564"/>
                <a:gd name="T89" fmla="*/ 209 h 871"/>
                <a:gd name="T90" fmla="*/ 459 w 1564"/>
                <a:gd name="T91" fmla="*/ 268 h 871"/>
                <a:gd name="T92" fmla="*/ 0 w 1564"/>
                <a:gd name="T93" fmla="*/ 309 h 871"/>
                <a:gd name="T94" fmla="*/ 267 w 1564"/>
                <a:gd name="T95" fmla="*/ 360 h 871"/>
                <a:gd name="T96" fmla="*/ 267 w 1564"/>
                <a:gd name="T97" fmla="*/ 485 h 871"/>
                <a:gd name="T98" fmla="*/ 1563 w 1564"/>
                <a:gd name="T99" fmla="*/ 485 h 871"/>
                <a:gd name="T100" fmla="*/ 1563 w 1564"/>
                <a:gd name="T101" fmla="*/ 435 h 871"/>
                <a:gd name="T102" fmla="*/ 1538 w 1564"/>
                <a:gd name="T103" fmla="*/ 376 h 871"/>
                <a:gd name="T104" fmla="*/ 1429 w 1564"/>
                <a:gd name="T105" fmla="*/ 385 h 871"/>
                <a:gd name="T106" fmla="*/ 1195 w 1564"/>
                <a:gd name="T107" fmla="*/ 385 h 871"/>
                <a:gd name="T108" fmla="*/ 1178 w 1564"/>
                <a:gd name="T109" fmla="*/ 376 h 871"/>
                <a:gd name="T110" fmla="*/ 1178 w 1564"/>
                <a:gd name="T111" fmla="*/ 193 h 871"/>
                <a:gd name="T112" fmla="*/ 1195 w 1564"/>
                <a:gd name="T113" fmla="*/ 184 h 871"/>
                <a:gd name="T114" fmla="*/ 1237 w 1564"/>
                <a:gd name="T115" fmla="*/ 184 h 871"/>
                <a:gd name="T116" fmla="*/ 1245 w 1564"/>
                <a:gd name="T117" fmla="*/ 184 h 871"/>
                <a:gd name="T118" fmla="*/ 1438 w 1564"/>
                <a:gd name="T119" fmla="*/ 368 h 871"/>
                <a:gd name="T120" fmla="*/ 1429 w 1564"/>
                <a:gd name="T121" fmla="*/ 385 h 871"/>
                <a:gd name="T122" fmla="*/ 1429 w 1564"/>
                <a:gd name="T123" fmla="*/ 385 h 871"/>
                <a:gd name="T124" fmla="*/ 1429 w 1564"/>
                <a:gd name="T125" fmla="*/ 385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64" h="871">
                  <a:moveTo>
                    <a:pt x="585" y="610"/>
                  </a:moveTo>
                  <a:cubicBezTo>
                    <a:pt x="510" y="610"/>
                    <a:pt x="451" y="669"/>
                    <a:pt x="451" y="744"/>
                  </a:cubicBezTo>
                  <a:cubicBezTo>
                    <a:pt x="451" y="820"/>
                    <a:pt x="510" y="870"/>
                    <a:pt x="585" y="870"/>
                  </a:cubicBezTo>
                  <a:cubicBezTo>
                    <a:pt x="652" y="870"/>
                    <a:pt x="710" y="820"/>
                    <a:pt x="710" y="744"/>
                  </a:cubicBezTo>
                  <a:cubicBezTo>
                    <a:pt x="710" y="669"/>
                    <a:pt x="652" y="610"/>
                    <a:pt x="585" y="610"/>
                  </a:cubicBezTo>
                  <a:close/>
                  <a:moveTo>
                    <a:pt x="585" y="811"/>
                  </a:moveTo>
                  <a:cubicBezTo>
                    <a:pt x="543" y="811"/>
                    <a:pt x="518" y="778"/>
                    <a:pt x="518" y="744"/>
                  </a:cubicBezTo>
                  <a:cubicBezTo>
                    <a:pt x="518" y="711"/>
                    <a:pt x="543" y="677"/>
                    <a:pt x="585" y="677"/>
                  </a:cubicBezTo>
                  <a:cubicBezTo>
                    <a:pt x="618" y="677"/>
                    <a:pt x="643" y="711"/>
                    <a:pt x="643" y="744"/>
                  </a:cubicBezTo>
                  <a:cubicBezTo>
                    <a:pt x="643" y="778"/>
                    <a:pt x="618" y="811"/>
                    <a:pt x="585" y="811"/>
                  </a:cubicBezTo>
                  <a:close/>
                  <a:moveTo>
                    <a:pt x="1563" y="519"/>
                  </a:moveTo>
                  <a:cubicBezTo>
                    <a:pt x="1563" y="652"/>
                    <a:pt x="1563" y="652"/>
                    <a:pt x="1563" y="652"/>
                  </a:cubicBezTo>
                  <a:cubicBezTo>
                    <a:pt x="1563" y="694"/>
                    <a:pt x="1538" y="719"/>
                    <a:pt x="1505" y="719"/>
                  </a:cubicBezTo>
                  <a:cubicBezTo>
                    <a:pt x="1429" y="719"/>
                    <a:pt x="1429" y="719"/>
                    <a:pt x="1429" y="719"/>
                  </a:cubicBezTo>
                  <a:cubicBezTo>
                    <a:pt x="1421" y="636"/>
                    <a:pt x="1346" y="569"/>
                    <a:pt x="1262" y="569"/>
                  </a:cubicBezTo>
                  <a:cubicBezTo>
                    <a:pt x="1178" y="569"/>
                    <a:pt x="1103" y="636"/>
                    <a:pt x="1095" y="719"/>
                  </a:cubicBezTo>
                  <a:cubicBezTo>
                    <a:pt x="752" y="719"/>
                    <a:pt x="752" y="719"/>
                    <a:pt x="752" y="719"/>
                  </a:cubicBezTo>
                  <a:cubicBezTo>
                    <a:pt x="735" y="636"/>
                    <a:pt x="669" y="569"/>
                    <a:pt x="585" y="569"/>
                  </a:cubicBezTo>
                  <a:cubicBezTo>
                    <a:pt x="493" y="569"/>
                    <a:pt x="426" y="636"/>
                    <a:pt x="409" y="719"/>
                  </a:cubicBezTo>
                  <a:cubicBezTo>
                    <a:pt x="326" y="719"/>
                    <a:pt x="326" y="719"/>
                    <a:pt x="326" y="719"/>
                  </a:cubicBezTo>
                  <a:cubicBezTo>
                    <a:pt x="292" y="719"/>
                    <a:pt x="267" y="694"/>
                    <a:pt x="267" y="652"/>
                  </a:cubicBezTo>
                  <a:cubicBezTo>
                    <a:pt x="267" y="519"/>
                    <a:pt x="267" y="519"/>
                    <a:pt x="267" y="519"/>
                  </a:cubicBezTo>
                  <a:lnTo>
                    <a:pt x="1563" y="519"/>
                  </a:lnTo>
                  <a:close/>
                  <a:moveTo>
                    <a:pt x="1262" y="610"/>
                  </a:moveTo>
                  <a:cubicBezTo>
                    <a:pt x="1187" y="610"/>
                    <a:pt x="1128" y="669"/>
                    <a:pt x="1128" y="744"/>
                  </a:cubicBezTo>
                  <a:cubicBezTo>
                    <a:pt x="1128" y="820"/>
                    <a:pt x="1187" y="870"/>
                    <a:pt x="1262" y="870"/>
                  </a:cubicBezTo>
                  <a:cubicBezTo>
                    <a:pt x="1337" y="870"/>
                    <a:pt x="1396" y="820"/>
                    <a:pt x="1396" y="744"/>
                  </a:cubicBezTo>
                  <a:cubicBezTo>
                    <a:pt x="1396" y="669"/>
                    <a:pt x="1337" y="610"/>
                    <a:pt x="1262" y="610"/>
                  </a:cubicBezTo>
                  <a:close/>
                  <a:moveTo>
                    <a:pt x="1262" y="811"/>
                  </a:moveTo>
                  <a:cubicBezTo>
                    <a:pt x="1229" y="811"/>
                    <a:pt x="1195" y="778"/>
                    <a:pt x="1195" y="744"/>
                  </a:cubicBezTo>
                  <a:cubicBezTo>
                    <a:pt x="1195" y="711"/>
                    <a:pt x="1229" y="677"/>
                    <a:pt x="1262" y="677"/>
                  </a:cubicBezTo>
                  <a:cubicBezTo>
                    <a:pt x="1295" y="677"/>
                    <a:pt x="1329" y="711"/>
                    <a:pt x="1329" y="744"/>
                  </a:cubicBezTo>
                  <a:cubicBezTo>
                    <a:pt x="1329" y="778"/>
                    <a:pt x="1295" y="811"/>
                    <a:pt x="1262" y="811"/>
                  </a:cubicBezTo>
                  <a:close/>
                  <a:moveTo>
                    <a:pt x="1538" y="376"/>
                  </a:moveTo>
                  <a:cubicBezTo>
                    <a:pt x="1295" y="134"/>
                    <a:pt x="1295" y="134"/>
                    <a:pt x="1295" y="134"/>
                  </a:cubicBezTo>
                  <a:cubicBezTo>
                    <a:pt x="1279" y="117"/>
                    <a:pt x="1254" y="109"/>
                    <a:pt x="1229" y="109"/>
                  </a:cubicBezTo>
                  <a:cubicBezTo>
                    <a:pt x="1112" y="109"/>
                    <a:pt x="1112" y="109"/>
                    <a:pt x="1112" y="109"/>
                  </a:cubicBezTo>
                  <a:cubicBezTo>
                    <a:pt x="1112" y="59"/>
                    <a:pt x="1112" y="59"/>
                    <a:pt x="1112" y="59"/>
                  </a:cubicBezTo>
                  <a:cubicBezTo>
                    <a:pt x="1112" y="25"/>
                    <a:pt x="1078" y="0"/>
                    <a:pt x="1045" y="0"/>
                  </a:cubicBezTo>
                  <a:cubicBezTo>
                    <a:pt x="326" y="0"/>
                    <a:pt x="326" y="0"/>
                    <a:pt x="326" y="0"/>
                  </a:cubicBezTo>
                  <a:cubicBezTo>
                    <a:pt x="292" y="0"/>
                    <a:pt x="267" y="25"/>
                    <a:pt x="267" y="59"/>
                  </a:cubicBezTo>
                  <a:cubicBezTo>
                    <a:pt x="267" y="75"/>
                    <a:pt x="267" y="75"/>
                    <a:pt x="267" y="75"/>
                  </a:cubicBezTo>
                  <a:cubicBezTo>
                    <a:pt x="8" y="101"/>
                    <a:pt x="8" y="101"/>
                    <a:pt x="8" y="101"/>
                  </a:cubicBezTo>
                  <a:cubicBezTo>
                    <a:pt x="459" y="159"/>
                    <a:pt x="459" y="159"/>
                    <a:pt x="459" y="159"/>
                  </a:cubicBezTo>
                  <a:cubicBezTo>
                    <a:pt x="0" y="209"/>
                    <a:pt x="0" y="209"/>
                    <a:pt x="0" y="209"/>
                  </a:cubicBezTo>
                  <a:cubicBezTo>
                    <a:pt x="459" y="268"/>
                    <a:pt x="459" y="268"/>
                    <a:pt x="459" y="268"/>
                  </a:cubicBezTo>
                  <a:cubicBezTo>
                    <a:pt x="0" y="309"/>
                    <a:pt x="0" y="309"/>
                    <a:pt x="0" y="309"/>
                  </a:cubicBezTo>
                  <a:cubicBezTo>
                    <a:pt x="267" y="360"/>
                    <a:pt x="267" y="360"/>
                    <a:pt x="267" y="360"/>
                  </a:cubicBezTo>
                  <a:cubicBezTo>
                    <a:pt x="267" y="485"/>
                    <a:pt x="267" y="485"/>
                    <a:pt x="267" y="485"/>
                  </a:cubicBezTo>
                  <a:cubicBezTo>
                    <a:pt x="1563" y="485"/>
                    <a:pt x="1563" y="485"/>
                    <a:pt x="1563" y="485"/>
                  </a:cubicBezTo>
                  <a:cubicBezTo>
                    <a:pt x="1563" y="435"/>
                    <a:pt x="1563" y="435"/>
                    <a:pt x="1563" y="435"/>
                  </a:cubicBezTo>
                  <a:cubicBezTo>
                    <a:pt x="1563" y="410"/>
                    <a:pt x="1555" y="393"/>
                    <a:pt x="1538" y="376"/>
                  </a:cubicBezTo>
                  <a:close/>
                  <a:moveTo>
                    <a:pt x="1429" y="385"/>
                  </a:moveTo>
                  <a:cubicBezTo>
                    <a:pt x="1195" y="385"/>
                    <a:pt x="1195" y="385"/>
                    <a:pt x="1195" y="385"/>
                  </a:cubicBezTo>
                  <a:cubicBezTo>
                    <a:pt x="1187" y="385"/>
                    <a:pt x="1178" y="376"/>
                    <a:pt x="1178" y="376"/>
                  </a:cubicBezTo>
                  <a:cubicBezTo>
                    <a:pt x="1178" y="193"/>
                    <a:pt x="1178" y="193"/>
                    <a:pt x="1178" y="193"/>
                  </a:cubicBezTo>
                  <a:cubicBezTo>
                    <a:pt x="1178" y="184"/>
                    <a:pt x="1187" y="184"/>
                    <a:pt x="1195" y="184"/>
                  </a:cubicBezTo>
                  <a:cubicBezTo>
                    <a:pt x="1237" y="184"/>
                    <a:pt x="1237" y="184"/>
                    <a:pt x="1237" y="184"/>
                  </a:cubicBezTo>
                  <a:lnTo>
                    <a:pt x="1245" y="184"/>
                  </a:lnTo>
                  <a:cubicBezTo>
                    <a:pt x="1438" y="368"/>
                    <a:pt x="1438" y="368"/>
                    <a:pt x="1438" y="368"/>
                  </a:cubicBezTo>
                  <a:cubicBezTo>
                    <a:pt x="1446" y="376"/>
                    <a:pt x="1438" y="385"/>
                    <a:pt x="1429" y="385"/>
                  </a:cubicBezTo>
                  <a:close/>
                  <a:moveTo>
                    <a:pt x="1429" y="385"/>
                  </a:moveTo>
                  <a:lnTo>
                    <a:pt x="1429" y="38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lIns="243785" tIns="121892" rIns="243785" bIns="121892" anchor="ctr"/>
            <a:lstStyle/>
            <a:p>
              <a:pPr>
                <a:defRPr/>
              </a:pPr>
              <a:endParaRPr lang="en-US" sz="2400" dirty="0">
                <a:latin typeface="微软雅黑" panose="020B0503020204020204" pitchFamily="34" charset="-122"/>
                <a:ea typeface="SimSun" charset="0"/>
              </a:endParaRPr>
            </a:p>
          </p:txBody>
        </p:sp>
      </p:grpSp>
      <p:grpSp>
        <p:nvGrpSpPr>
          <p:cNvPr id="45" name="Group 22"/>
          <p:cNvGrpSpPr/>
          <p:nvPr/>
        </p:nvGrpSpPr>
        <p:grpSpPr>
          <a:xfrm>
            <a:off x="1537932" y="3875560"/>
            <a:ext cx="638053" cy="638053"/>
            <a:chOff x="828046" y="4152296"/>
            <a:chExt cx="638053" cy="638053"/>
          </a:xfrm>
        </p:grpSpPr>
        <p:sp>
          <p:nvSpPr>
            <p:cNvPr id="46" name="Oval 45"/>
            <p:cNvSpPr/>
            <p:nvPr/>
          </p:nvSpPr>
          <p:spPr>
            <a:xfrm>
              <a:off x="828046" y="4152296"/>
              <a:ext cx="638053" cy="638053"/>
            </a:xfrm>
            <a:prstGeom prst="ellipse">
              <a:avLst/>
            </a:prstGeom>
            <a:solidFill>
              <a:srgbClr val="869E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微软雅黑" panose="020B0503020204020204" pitchFamily="34" charset="-122"/>
              </a:endParaRPr>
            </a:p>
          </p:txBody>
        </p:sp>
        <p:sp>
          <p:nvSpPr>
            <p:cNvPr id="47" name="Freeform 66"/>
            <p:cNvSpPr>
              <a:spLocks noChangeAspect="1" noChangeArrowheads="1"/>
            </p:cNvSpPr>
            <p:nvPr/>
          </p:nvSpPr>
          <p:spPr bwMode="auto">
            <a:xfrm>
              <a:off x="951562" y="4271884"/>
              <a:ext cx="341250" cy="408425"/>
            </a:xfrm>
            <a:custGeom>
              <a:avLst/>
              <a:gdLst>
                <a:gd name="connsiteX0" fmla="*/ 206367 w 449768"/>
                <a:gd name="connsiteY0" fmla="*/ 423375 h 538305"/>
                <a:gd name="connsiteX1" fmla="*/ 208536 w 449768"/>
                <a:gd name="connsiteY1" fmla="*/ 434347 h 538305"/>
                <a:gd name="connsiteX2" fmla="*/ 136133 w 449768"/>
                <a:gd name="connsiteY2" fmla="*/ 527584 h 538305"/>
                <a:gd name="connsiteX3" fmla="*/ 120760 w 449768"/>
                <a:gd name="connsiteY3" fmla="*/ 517169 h 538305"/>
                <a:gd name="connsiteX4" fmla="*/ 192667 w 449768"/>
                <a:gd name="connsiteY4" fmla="*/ 423933 h 538305"/>
                <a:gd name="connsiteX5" fmla="*/ 206367 w 449768"/>
                <a:gd name="connsiteY5" fmla="*/ 423375 h 538305"/>
                <a:gd name="connsiteX6" fmla="*/ 158371 w 449768"/>
                <a:gd name="connsiteY6" fmla="*/ 386315 h 538305"/>
                <a:gd name="connsiteX7" fmla="*/ 160292 w 449768"/>
                <a:gd name="connsiteY7" fmla="*/ 397002 h 538305"/>
                <a:gd name="connsiteX8" fmla="*/ 51725 w 449768"/>
                <a:gd name="connsiteY8" fmla="*/ 536376 h 538305"/>
                <a:gd name="connsiteX9" fmla="*/ 41315 w 449768"/>
                <a:gd name="connsiteY9" fmla="*/ 525997 h 538305"/>
                <a:gd name="connsiteX10" fmla="*/ 144924 w 449768"/>
                <a:gd name="connsiteY10" fmla="*/ 387118 h 538305"/>
                <a:gd name="connsiteX11" fmla="*/ 158371 w 449768"/>
                <a:gd name="connsiteY11" fmla="*/ 386315 h 538305"/>
                <a:gd name="connsiteX12" fmla="*/ 112005 w 449768"/>
                <a:gd name="connsiteY12" fmla="*/ 349971 h 538305"/>
                <a:gd name="connsiteX13" fmla="*/ 113740 w 449768"/>
                <a:gd name="connsiteY13" fmla="*/ 362927 h 538305"/>
                <a:gd name="connsiteX14" fmla="*/ 41338 w 449768"/>
                <a:gd name="connsiteY14" fmla="*/ 455221 h 538305"/>
                <a:gd name="connsiteX15" fmla="*/ 25965 w 449768"/>
                <a:gd name="connsiteY15" fmla="*/ 444857 h 538305"/>
                <a:gd name="connsiteX16" fmla="*/ 98367 w 449768"/>
                <a:gd name="connsiteY16" fmla="*/ 352562 h 538305"/>
                <a:gd name="connsiteX17" fmla="*/ 112005 w 449768"/>
                <a:gd name="connsiteY17" fmla="*/ 349971 h 538305"/>
                <a:gd name="connsiteX18" fmla="*/ 287508 w 449768"/>
                <a:gd name="connsiteY18" fmla="*/ 153269 h 538305"/>
                <a:gd name="connsiteX19" fmla="*/ 261020 w 449768"/>
                <a:gd name="connsiteY19" fmla="*/ 165441 h 538305"/>
                <a:gd name="connsiteX20" fmla="*/ 255548 w 449768"/>
                <a:gd name="connsiteY20" fmla="*/ 175874 h 538305"/>
                <a:gd name="connsiteX21" fmla="*/ 276441 w 449768"/>
                <a:gd name="connsiteY21" fmla="*/ 232511 h 538305"/>
                <a:gd name="connsiteX22" fmla="*/ 328174 w 449768"/>
                <a:gd name="connsiteY22" fmla="*/ 227543 h 538305"/>
                <a:gd name="connsiteX23" fmla="*/ 333645 w 449768"/>
                <a:gd name="connsiteY23" fmla="*/ 217110 h 538305"/>
                <a:gd name="connsiteX24" fmla="*/ 317727 w 449768"/>
                <a:gd name="connsiteY24" fmla="*/ 160472 h 538305"/>
                <a:gd name="connsiteX25" fmla="*/ 287508 w 449768"/>
                <a:gd name="connsiteY25" fmla="*/ 153269 h 538305"/>
                <a:gd name="connsiteX26" fmla="*/ 437111 w 449768"/>
                <a:gd name="connsiteY26" fmla="*/ 0 h 538305"/>
                <a:gd name="connsiteX27" fmla="*/ 442086 w 449768"/>
                <a:gd name="connsiteY27" fmla="*/ 0 h 538305"/>
                <a:gd name="connsiteX28" fmla="*/ 447557 w 449768"/>
                <a:gd name="connsiteY28" fmla="*/ 4968 h 538305"/>
                <a:gd name="connsiteX29" fmla="*/ 447557 w 449768"/>
                <a:gd name="connsiteY29" fmla="*/ 9937 h 538305"/>
                <a:gd name="connsiteX30" fmla="*/ 447557 w 449768"/>
                <a:gd name="connsiteY30" fmla="*/ 20370 h 538305"/>
                <a:gd name="connsiteX31" fmla="*/ 447557 w 449768"/>
                <a:gd name="connsiteY31" fmla="*/ 46204 h 538305"/>
                <a:gd name="connsiteX32" fmla="*/ 442086 w 449768"/>
                <a:gd name="connsiteY32" fmla="*/ 103338 h 538305"/>
                <a:gd name="connsiteX33" fmla="*/ 442086 w 449768"/>
                <a:gd name="connsiteY33" fmla="*/ 113771 h 538305"/>
                <a:gd name="connsiteX34" fmla="*/ 437111 w 449768"/>
                <a:gd name="connsiteY34" fmla="*/ 134141 h 538305"/>
                <a:gd name="connsiteX35" fmla="*/ 421194 w 449768"/>
                <a:gd name="connsiteY35" fmla="*/ 175874 h 538305"/>
                <a:gd name="connsiteX36" fmla="*/ 354040 w 449768"/>
                <a:gd name="connsiteY36" fmla="*/ 289645 h 538305"/>
                <a:gd name="connsiteX37" fmla="*/ 344091 w 449768"/>
                <a:gd name="connsiteY37" fmla="*/ 325913 h 538305"/>
                <a:gd name="connsiteX38" fmla="*/ 276441 w 449768"/>
                <a:gd name="connsiteY38" fmla="*/ 506754 h 538305"/>
                <a:gd name="connsiteX39" fmla="*/ 261020 w 449768"/>
                <a:gd name="connsiteY39" fmla="*/ 496321 h 538305"/>
                <a:gd name="connsiteX40" fmla="*/ 17278 w 449768"/>
                <a:gd name="connsiteY40" fmla="*/ 310511 h 538305"/>
                <a:gd name="connsiteX41" fmla="*/ 1858 w 449768"/>
                <a:gd name="connsiteY41" fmla="*/ 289645 h 538305"/>
                <a:gd name="connsiteX42" fmla="*/ 162528 w 449768"/>
                <a:gd name="connsiteY42" fmla="*/ 186307 h 538305"/>
                <a:gd name="connsiteX43" fmla="*/ 193369 w 449768"/>
                <a:gd name="connsiteY43" fmla="*/ 165441 h 538305"/>
                <a:gd name="connsiteX44" fmla="*/ 312753 w 449768"/>
                <a:gd name="connsiteY44" fmla="*/ 51669 h 538305"/>
                <a:gd name="connsiteX45" fmla="*/ 400799 w 449768"/>
                <a:gd name="connsiteY45" fmla="*/ 9937 h 538305"/>
                <a:gd name="connsiteX46" fmla="*/ 426665 w 449768"/>
                <a:gd name="connsiteY46" fmla="*/ 4968 h 538305"/>
                <a:gd name="connsiteX47" fmla="*/ 437111 w 449768"/>
                <a:gd name="connsiteY47" fmla="*/ 0 h 538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9768" h="538305">
                  <a:moveTo>
                    <a:pt x="206367" y="423375"/>
                  </a:moveTo>
                  <a:cubicBezTo>
                    <a:pt x="209652" y="425297"/>
                    <a:pt x="211016" y="429140"/>
                    <a:pt x="208536" y="434347"/>
                  </a:cubicBezTo>
                  <a:cubicBezTo>
                    <a:pt x="198122" y="460136"/>
                    <a:pt x="172335" y="506754"/>
                    <a:pt x="136133" y="527584"/>
                  </a:cubicBezTo>
                  <a:cubicBezTo>
                    <a:pt x="125719" y="532543"/>
                    <a:pt x="115305" y="527584"/>
                    <a:pt x="120760" y="517169"/>
                  </a:cubicBezTo>
                  <a:cubicBezTo>
                    <a:pt x="130678" y="491380"/>
                    <a:pt x="151507" y="450217"/>
                    <a:pt x="192667" y="423933"/>
                  </a:cubicBezTo>
                  <a:cubicBezTo>
                    <a:pt x="197874" y="421453"/>
                    <a:pt x="203081" y="421453"/>
                    <a:pt x="206367" y="423375"/>
                  </a:cubicBezTo>
                  <a:close/>
                  <a:moveTo>
                    <a:pt x="158371" y="386315"/>
                  </a:moveTo>
                  <a:cubicBezTo>
                    <a:pt x="161532" y="388230"/>
                    <a:pt x="162771" y="392060"/>
                    <a:pt x="160292" y="397002"/>
                  </a:cubicBezTo>
                  <a:cubicBezTo>
                    <a:pt x="144924" y="433081"/>
                    <a:pt x="113693" y="500297"/>
                    <a:pt x="51725" y="536376"/>
                  </a:cubicBezTo>
                  <a:cubicBezTo>
                    <a:pt x="41315" y="541318"/>
                    <a:pt x="36357" y="536376"/>
                    <a:pt x="41315" y="525997"/>
                  </a:cubicBezTo>
                  <a:cubicBezTo>
                    <a:pt x="51725" y="489918"/>
                    <a:pt x="82957" y="422702"/>
                    <a:pt x="144924" y="387118"/>
                  </a:cubicBezTo>
                  <a:cubicBezTo>
                    <a:pt x="150130" y="384399"/>
                    <a:pt x="155211" y="384399"/>
                    <a:pt x="158371" y="386315"/>
                  </a:cubicBezTo>
                  <a:close/>
                  <a:moveTo>
                    <a:pt x="112005" y="349971"/>
                  </a:moveTo>
                  <a:cubicBezTo>
                    <a:pt x="115228" y="352562"/>
                    <a:pt x="116468" y="357744"/>
                    <a:pt x="113740" y="362927"/>
                  </a:cubicBezTo>
                  <a:cubicBezTo>
                    <a:pt x="103326" y="388591"/>
                    <a:pt x="77539" y="429556"/>
                    <a:pt x="41338" y="455221"/>
                  </a:cubicBezTo>
                  <a:cubicBezTo>
                    <a:pt x="25965" y="460157"/>
                    <a:pt x="21006" y="455221"/>
                    <a:pt x="25965" y="444857"/>
                  </a:cubicBezTo>
                  <a:cubicBezTo>
                    <a:pt x="36379" y="419192"/>
                    <a:pt x="57207" y="378227"/>
                    <a:pt x="98367" y="352562"/>
                  </a:cubicBezTo>
                  <a:cubicBezTo>
                    <a:pt x="103574" y="347380"/>
                    <a:pt x="108781" y="347380"/>
                    <a:pt x="112005" y="349971"/>
                  </a:cubicBezTo>
                  <a:close/>
                  <a:moveTo>
                    <a:pt x="287508" y="153269"/>
                  </a:moveTo>
                  <a:cubicBezTo>
                    <a:pt x="277809" y="153890"/>
                    <a:pt x="268730" y="157740"/>
                    <a:pt x="261020" y="165441"/>
                  </a:cubicBezTo>
                  <a:cubicBezTo>
                    <a:pt x="261020" y="170409"/>
                    <a:pt x="261020" y="170409"/>
                    <a:pt x="255548" y="175874"/>
                  </a:cubicBezTo>
                  <a:cubicBezTo>
                    <a:pt x="245600" y="196243"/>
                    <a:pt x="250574" y="222575"/>
                    <a:pt x="276441" y="232511"/>
                  </a:cubicBezTo>
                  <a:cubicBezTo>
                    <a:pt x="291861" y="242944"/>
                    <a:pt x="317727" y="242944"/>
                    <a:pt x="328174" y="227543"/>
                  </a:cubicBezTo>
                  <a:cubicBezTo>
                    <a:pt x="333645" y="222575"/>
                    <a:pt x="333645" y="222575"/>
                    <a:pt x="333645" y="217110"/>
                  </a:cubicBezTo>
                  <a:cubicBezTo>
                    <a:pt x="349066" y="196243"/>
                    <a:pt x="338620" y="170409"/>
                    <a:pt x="317727" y="160472"/>
                  </a:cubicBezTo>
                  <a:cubicBezTo>
                    <a:pt x="307530" y="155256"/>
                    <a:pt x="297208" y="152648"/>
                    <a:pt x="287508" y="153269"/>
                  </a:cubicBezTo>
                  <a:close/>
                  <a:moveTo>
                    <a:pt x="437111" y="0"/>
                  </a:moveTo>
                  <a:lnTo>
                    <a:pt x="442086" y="0"/>
                  </a:lnTo>
                  <a:cubicBezTo>
                    <a:pt x="447557" y="0"/>
                    <a:pt x="452532" y="0"/>
                    <a:pt x="447557" y="4968"/>
                  </a:cubicBezTo>
                  <a:lnTo>
                    <a:pt x="447557" y="9937"/>
                  </a:lnTo>
                  <a:cubicBezTo>
                    <a:pt x="452532" y="15402"/>
                    <a:pt x="447557" y="15402"/>
                    <a:pt x="447557" y="20370"/>
                  </a:cubicBezTo>
                  <a:cubicBezTo>
                    <a:pt x="447557" y="25835"/>
                    <a:pt x="447557" y="36268"/>
                    <a:pt x="447557" y="46204"/>
                  </a:cubicBezTo>
                  <a:cubicBezTo>
                    <a:pt x="447557" y="62102"/>
                    <a:pt x="447557" y="82472"/>
                    <a:pt x="442086" y="103338"/>
                  </a:cubicBezTo>
                  <a:cubicBezTo>
                    <a:pt x="442086" y="108306"/>
                    <a:pt x="442086" y="108306"/>
                    <a:pt x="442086" y="113771"/>
                  </a:cubicBezTo>
                  <a:cubicBezTo>
                    <a:pt x="437111" y="124205"/>
                    <a:pt x="437111" y="129173"/>
                    <a:pt x="437111" y="134141"/>
                  </a:cubicBezTo>
                  <a:cubicBezTo>
                    <a:pt x="431640" y="150039"/>
                    <a:pt x="426665" y="165441"/>
                    <a:pt x="421194" y="175874"/>
                  </a:cubicBezTo>
                  <a:cubicBezTo>
                    <a:pt x="406271" y="212141"/>
                    <a:pt x="385378" y="248409"/>
                    <a:pt x="354040" y="289645"/>
                  </a:cubicBezTo>
                  <a:cubicBezTo>
                    <a:pt x="349066" y="294613"/>
                    <a:pt x="344091" y="315479"/>
                    <a:pt x="344091" y="325913"/>
                  </a:cubicBezTo>
                  <a:cubicBezTo>
                    <a:pt x="354040" y="367148"/>
                    <a:pt x="359512" y="460053"/>
                    <a:pt x="276441" y="506754"/>
                  </a:cubicBezTo>
                  <a:cubicBezTo>
                    <a:pt x="265994" y="517187"/>
                    <a:pt x="255548" y="512219"/>
                    <a:pt x="261020" y="496321"/>
                  </a:cubicBezTo>
                  <a:cubicBezTo>
                    <a:pt x="261020" y="439684"/>
                    <a:pt x="240128" y="305046"/>
                    <a:pt x="17278" y="310511"/>
                  </a:cubicBezTo>
                  <a:cubicBezTo>
                    <a:pt x="1858" y="310511"/>
                    <a:pt x="-3117" y="300078"/>
                    <a:pt x="1858" y="289645"/>
                  </a:cubicBezTo>
                  <a:cubicBezTo>
                    <a:pt x="17278" y="253377"/>
                    <a:pt x="59062" y="180842"/>
                    <a:pt x="162528" y="186307"/>
                  </a:cubicBezTo>
                  <a:cubicBezTo>
                    <a:pt x="172975" y="186307"/>
                    <a:pt x="188395" y="175874"/>
                    <a:pt x="193369" y="165441"/>
                  </a:cubicBezTo>
                  <a:cubicBezTo>
                    <a:pt x="214261" y="139606"/>
                    <a:pt x="250574" y="87937"/>
                    <a:pt x="312753" y="51669"/>
                  </a:cubicBezTo>
                  <a:cubicBezTo>
                    <a:pt x="349066" y="25835"/>
                    <a:pt x="379907" y="15402"/>
                    <a:pt x="400799" y="9937"/>
                  </a:cubicBezTo>
                  <a:cubicBezTo>
                    <a:pt x="416219" y="9937"/>
                    <a:pt x="426665" y="9937"/>
                    <a:pt x="426665" y="4968"/>
                  </a:cubicBezTo>
                  <a:cubicBezTo>
                    <a:pt x="431640" y="4968"/>
                    <a:pt x="431640" y="0"/>
                    <a:pt x="43711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pPr>
                <a:defRPr/>
              </a:pPr>
              <a:endParaRPr lang="en-US" sz="2400" dirty="0">
                <a:latin typeface="微软雅黑" panose="020B0503020204020204" pitchFamily="34" charset="-122"/>
                <a:ea typeface="SimSun" charset="0"/>
              </a:endParaRPr>
            </a:p>
          </p:txBody>
        </p:sp>
      </p:grpSp>
      <p:grpSp>
        <p:nvGrpSpPr>
          <p:cNvPr id="31" name="组合 30">
            <a:extLst>
              <a:ext uri="{FF2B5EF4-FFF2-40B4-BE49-F238E27FC236}">
                <a16:creationId xmlns="" xmlns:a16="http://schemas.microsoft.com/office/drawing/2014/main" id="{601E2A35-2EA0-4908-BF65-08B9B9C38FFC}"/>
              </a:ext>
            </a:extLst>
          </p:cNvPr>
          <p:cNvGrpSpPr/>
          <p:nvPr/>
        </p:nvGrpSpPr>
        <p:grpSpPr>
          <a:xfrm>
            <a:off x="0" y="105131"/>
            <a:ext cx="12360812" cy="5927368"/>
            <a:chOff x="0" y="105131"/>
            <a:chExt cx="12360812" cy="5927368"/>
          </a:xfrm>
        </p:grpSpPr>
        <p:grpSp>
          <p:nvGrpSpPr>
            <p:cNvPr id="58" name="组合 57">
              <a:extLst>
                <a:ext uri="{FF2B5EF4-FFF2-40B4-BE49-F238E27FC236}">
                  <a16:creationId xmlns="" xmlns:a16="http://schemas.microsoft.com/office/drawing/2014/main" id="{C628BAA1-DF22-4798-BB82-04102B15C5E0}"/>
                </a:ext>
              </a:extLst>
            </p:cNvPr>
            <p:cNvGrpSpPr/>
            <p:nvPr/>
          </p:nvGrpSpPr>
          <p:grpSpPr>
            <a:xfrm>
              <a:off x="0" y="105131"/>
              <a:ext cx="12360812" cy="943439"/>
              <a:chOff x="0" y="105131"/>
              <a:chExt cx="12360812" cy="943439"/>
            </a:xfrm>
          </p:grpSpPr>
          <p:cxnSp>
            <p:nvCxnSpPr>
              <p:cNvPr id="62" name="直接连接符 61">
                <a:extLst>
                  <a:ext uri="{FF2B5EF4-FFF2-40B4-BE49-F238E27FC236}">
                    <a16:creationId xmlns="" xmlns:a16="http://schemas.microsoft.com/office/drawing/2014/main" id="{7C306E29-3E4F-48B3-A1DD-688EBC8F4A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0" y="573647"/>
                <a:ext cx="12360812" cy="0"/>
              </a:xfrm>
              <a:prstGeom prst="line">
                <a:avLst/>
              </a:prstGeom>
              <a:ln w="25400">
                <a:solidFill>
                  <a:srgbClr val="3E536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3" name="组合 62">
                <a:extLst>
                  <a:ext uri="{FF2B5EF4-FFF2-40B4-BE49-F238E27FC236}">
                    <a16:creationId xmlns="" xmlns:a16="http://schemas.microsoft.com/office/drawing/2014/main" id="{A3E61C93-58A4-4F9F-956A-1E0D54869185}"/>
                  </a:ext>
                </a:extLst>
              </p:cNvPr>
              <p:cNvGrpSpPr/>
              <p:nvPr/>
            </p:nvGrpSpPr>
            <p:grpSpPr>
              <a:xfrm>
                <a:off x="204976" y="105131"/>
                <a:ext cx="943439" cy="943439"/>
                <a:chOff x="788172" y="795226"/>
                <a:chExt cx="1405397" cy="1405397"/>
              </a:xfrm>
            </p:grpSpPr>
            <p:sp>
              <p:nvSpPr>
                <p:cNvPr id="67" name="椭圆 66">
                  <a:extLst>
                    <a:ext uri="{FF2B5EF4-FFF2-40B4-BE49-F238E27FC236}">
                      <a16:creationId xmlns="" xmlns:a16="http://schemas.microsoft.com/office/drawing/2014/main" id="{D5D3EDC7-10A4-412D-AAB3-1B8A0740972E}"/>
                    </a:ext>
                  </a:extLst>
                </p:cNvPr>
                <p:cNvSpPr/>
                <p:nvPr/>
              </p:nvSpPr>
              <p:spPr>
                <a:xfrm>
                  <a:off x="942535" y="953280"/>
                  <a:ext cx="1096672" cy="1096672"/>
                </a:xfrm>
                <a:prstGeom prst="ellipse">
                  <a:avLst/>
                </a:prstGeom>
                <a:solidFill>
                  <a:srgbClr val="3E536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68" name="椭圆 67">
                  <a:extLst>
                    <a:ext uri="{FF2B5EF4-FFF2-40B4-BE49-F238E27FC236}">
                      <a16:creationId xmlns="" xmlns:a16="http://schemas.microsoft.com/office/drawing/2014/main" id="{BA69FCD5-F7DC-4E7E-970B-60C2C822A7CB}"/>
                    </a:ext>
                  </a:extLst>
                </p:cNvPr>
                <p:cNvSpPr/>
                <p:nvPr/>
              </p:nvSpPr>
              <p:spPr>
                <a:xfrm>
                  <a:off x="788172" y="795226"/>
                  <a:ext cx="1405397" cy="1405397"/>
                </a:xfrm>
                <a:prstGeom prst="ellipse">
                  <a:avLst/>
                </a:prstGeom>
                <a:noFill/>
                <a:ln>
                  <a:solidFill>
                    <a:srgbClr val="3E536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64" name="组合 63">
                <a:extLst>
                  <a:ext uri="{FF2B5EF4-FFF2-40B4-BE49-F238E27FC236}">
                    <a16:creationId xmlns="" xmlns:a16="http://schemas.microsoft.com/office/drawing/2014/main" id="{A614EA3F-A0B5-43BC-AA40-51EEEE81B5C2}"/>
                  </a:ext>
                </a:extLst>
              </p:cNvPr>
              <p:cNvGrpSpPr/>
              <p:nvPr/>
            </p:nvGrpSpPr>
            <p:grpSpPr>
              <a:xfrm>
                <a:off x="11458129" y="366570"/>
                <a:ext cx="414154" cy="414154"/>
                <a:chOff x="3032665" y="1391170"/>
                <a:chExt cx="682180" cy="682180"/>
              </a:xfrm>
            </p:grpSpPr>
            <p:sp>
              <p:nvSpPr>
                <p:cNvPr id="65" name="椭圆 64">
                  <a:extLst>
                    <a:ext uri="{FF2B5EF4-FFF2-40B4-BE49-F238E27FC236}">
                      <a16:creationId xmlns="" xmlns:a16="http://schemas.microsoft.com/office/drawing/2014/main" id="{9C707288-A5FA-4EEE-AC79-7A5FC759997D}"/>
                    </a:ext>
                  </a:extLst>
                </p:cNvPr>
                <p:cNvSpPr/>
                <p:nvPr/>
              </p:nvSpPr>
              <p:spPr>
                <a:xfrm>
                  <a:off x="3150019" y="1518977"/>
                  <a:ext cx="424445" cy="424445"/>
                </a:xfrm>
                <a:prstGeom prst="ellipse">
                  <a:avLst/>
                </a:prstGeom>
                <a:solidFill>
                  <a:srgbClr val="3E536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/>
                </a:p>
              </p:txBody>
            </p:sp>
            <p:sp>
              <p:nvSpPr>
                <p:cNvPr id="66" name="椭圆 65">
                  <a:extLst>
                    <a:ext uri="{FF2B5EF4-FFF2-40B4-BE49-F238E27FC236}">
                      <a16:creationId xmlns="" xmlns:a16="http://schemas.microsoft.com/office/drawing/2014/main" id="{BAC101F0-EAB4-4F62-8094-DF3D8D96EFF6}"/>
                    </a:ext>
                  </a:extLst>
                </p:cNvPr>
                <p:cNvSpPr/>
                <p:nvPr/>
              </p:nvSpPr>
              <p:spPr>
                <a:xfrm>
                  <a:off x="3032665" y="1391170"/>
                  <a:ext cx="682180" cy="682180"/>
                </a:xfrm>
                <a:prstGeom prst="ellipse">
                  <a:avLst/>
                </a:prstGeom>
                <a:noFill/>
                <a:ln>
                  <a:solidFill>
                    <a:srgbClr val="3E536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  <p:sp>
          <p:nvSpPr>
            <p:cNvPr id="59" name="文本框 58">
              <a:extLst>
                <a:ext uri="{FF2B5EF4-FFF2-40B4-BE49-F238E27FC236}">
                  <a16:creationId xmlns="" xmlns:a16="http://schemas.microsoft.com/office/drawing/2014/main" id="{E69394FF-8A51-483B-A3EB-1FA4DF49BBF4}"/>
                </a:ext>
              </a:extLst>
            </p:cNvPr>
            <p:cNvSpPr txBox="1"/>
            <p:nvPr/>
          </p:nvSpPr>
          <p:spPr>
            <a:xfrm>
              <a:off x="368918" y="1209064"/>
              <a:ext cx="615553" cy="4823435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zh-CN" altLang="en-US" sz="2800" dirty="0">
                  <a:solidFill>
                    <a:srgbClr val="3E536E"/>
                  </a:solidFill>
                </a:rPr>
                <a:t>拉丁语对欧洲语言形成的影响</a:t>
              </a:r>
            </a:p>
          </p:txBody>
        </p:sp>
      </p:grpSp>
      <p:grpSp>
        <p:nvGrpSpPr>
          <p:cNvPr id="48" name="Group 88">
            <a:extLst>
              <a:ext uri="{FF2B5EF4-FFF2-40B4-BE49-F238E27FC236}">
                <a16:creationId xmlns="" xmlns:a16="http://schemas.microsoft.com/office/drawing/2014/main" id="{09E97EDC-0E1E-437B-8AFB-BD6681799519}"/>
              </a:ext>
            </a:extLst>
          </p:cNvPr>
          <p:cNvGrpSpPr/>
          <p:nvPr/>
        </p:nvGrpSpPr>
        <p:grpSpPr>
          <a:xfrm>
            <a:off x="2511871" y="1677815"/>
            <a:ext cx="7599849" cy="1302487"/>
            <a:chOff x="805797" y="665670"/>
            <a:chExt cx="1155277" cy="331795"/>
          </a:xfrm>
        </p:grpSpPr>
        <p:sp>
          <p:nvSpPr>
            <p:cNvPr id="49" name="TextBox 86">
              <a:extLst>
                <a:ext uri="{FF2B5EF4-FFF2-40B4-BE49-F238E27FC236}">
                  <a16:creationId xmlns="" xmlns:a16="http://schemas.microsoft.com/office/drawing/2014/main" id="{17F1A91B-5A70-4FDE-846D-A4E59E22B254}"/>
                </a:ext>
              </a:extLst>
            </p:cNvPr>
            <p:cNvSpPr txBox="1"/>
            <p:nvPr/>
          </p:nvSpPr>
          <p:spPr>
            <a:xfrm>
              <a:off x="805797" y="665670"/>
              <a:ext cx="233930" cy="78403"/>
            </a:xfrm>
            <a:prstGeom prst="rect">
              <a:avLst/>
            </a:prstGeom>
            <a:noFill/>
          </p:spPr>
          <p:txBody>
            <a:bodyPr wrap="none" lIns="0" tIns="0" rIns="0" bIns="0" rtlCol="0" anchor="t">
              <a:spAutoFit/>
            </a:bodyPr>
            <a:lstStyle/>
            <a:p>
              <a:r>
                <a:rPr lang="zh-CN" altLang="en-US" sz="20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罗马帝国时期</a:t>
              </a:r>
              <a:endParaRPr lang="en-US" sz="2000" b="1" dirty="0">
                <a:latin typeface="微软雅黑" panose="020B0503020204020204" pitchFamily="34" charset="-122"/>
              </a:endParaRPr>
            </a:p>
          </p:txBody>
        </p:sp>
        <p:sp>
          <p:nvSpPr>
            <p:cNvPr id="50" name="TextBox 89">
              <a:extLst>
                <a:ext uri="{FF2B5EF4-FFF2-40B4-BE49-F238E27FC236}">
                  <a16:creationId xmlns="" xmlns:a16="http://schemas.microsoft.com/office/drawing/2014/main" id="{978173E1-11A3-4E5E-AE62-230FD94A50E2}"/>
                </a:ext>
              </a:extLst>
            </p:cNvPr>
            <p:cNvSpPr txBox="1"/>
            <p:nvPr/>
          </p:nvSpPr>
          <p:spPr>
            <a:xfrm>
              <a:off x="805797" y="757552"/>
              <a:ext cx="1155277" cy="239913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defTabSz="1219170">
                <a:spcBef>
                  <a:spcPct val="20000"/>
                </a:spcBef>
                <a:defRPr/>
              </a:pP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拉丁语成为行政、贸易、文化、宗教语言和各国通用语。</a:t>
              </a:r>
              <a:endPara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defTabSz="1219170">
                <a:spcBef>
                  <a:spcPct val="20000"/>
                </a:spcBef>
                <a:defRPr/>
              </a:pP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随着基督教的传播和</a:t>
              </a:r>
              <a:r>
                <a:rPr lang="en-US" altLang="zh-CN" dirty="0">
                  <a:solidFill>
                    <a:srgbClr val="4472C4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《</a:t>
              </a:r>
              <a:r>
                <a:rPr lang="zh-CN" altLang="en-US" dirty="0">
                  <a:solidFill>
                    <a:srgbClr val="4472C4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圣经</a:t>
              </a:r>
              <a:r>
                <a:rPr lang="en-US" altLang="zh-CN" dirty="0">
                  <a:solidFill>
                    <a:srgbClr val="4472C4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》</a:t>
              </a:r>
              <a:r>
                <a:rPr lang="zh-CN" altLang="en-US" dirty="0">
                  <a:solidFill>
                    <a:srgbClr val="4472C4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拉丁文译本的普遍使用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，拉丁语进一步传播。</a:t>
              </a:r>
              <a:endPara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 defTabSz="1219170">
                <a:spcBef>
                  <a:spcPct val="20000"/>
                </a:spcBef>
                <a:defRPr/>
              </a:pPr>
              <a:endParaRPr lang="en-US" dirty="0">
                <a:latin typeface="微软雅黑" panose="020B0503020204020204" pitchFamily="34" charset="-122"/>
              </a:endParaRPr>
            </a:p>
          </p:txBody>
        </p:sp>
      </p:grpSp>
      <p:grpSp>
        <p:nvGrpSpPr>
          <p:cNvPr id="51" name="Group 88">
            <a:extLst>
              <a:ext uri="{FF2B5EF4-FFF2-40B4-BE49-F238E27FC236}">
                <a16:creationId xmlns="" xmlns:a16="http://schemas.microsoft.com/office/drawing/2014/main" id="{130AB33D-B6C8-4643-B57C-7E30A7E33F1D}"/>
              </a:ext>
            </a:extLst>
          </p:cNvPr>
          <p:cNvGrpSpPr/>
          <p:nvPr/>
        </p:nvGrpSpPr>
        <p:grpSpPr>
          <a:xfrm>
            <a:off x="2511871" y="2805284"/>
            <a:ext cx="7372358" cy="930606"/>
            <a:chOff x="805797" y="661615"/>
            <a:chExt cx="1155277" cy="237062"/>
          </a:xfrm>
        </p:grpSpPr>
        <p:sp>
          <p:nvSpPr>
            <p:cNvPr id="52" name="TextBox 86">
              <a:extLst>
                <a:ext uri="{FF2B5EF4-FFF2-40B4-BE49-F238E27FC236}">
                  <a16:creationId xmlns="" xmlns:a16="http://schemas.microsoft.com/office/drawing/2014/main" id="{622DBE64-CD8C-4F91-9D7E-27CA230982B5}"/>
                </a:ext>
              </a:extLst>
            </p:cNvPr>
            <p:cNvSpPr txBox="1"/>
            <p:nvPr/>
          </p:nvSpPr>
          <p:spPr>
            <a:xfrm>
              <a:off x="805797" y="661615"/>
              <a:ext cx="398498" cy="78403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r>
                <a:rPr lang="zh-CN" altLang="en-US" sz="20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公元</a:t>
              </a:r>
              <a:r>
                <a:rPr lang="en-US" altLang="zh-CN" sz="20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8</a:t>
              </a:r>
              <a:r>
                <a:rPr lang="zh-CN" altLang="en-US" sz="20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世纪末</a:t>
              </a:r>
              <a:endParaRPr lang="en-US" sz="2000" b="1" dirty="0">
                <a:latin typeface="微软雅黑" panose="020B0503020204020204" pitchFamily="34" charset="-122"/>
              </a:endParaRPr>
            </a:p>
          </p:txBody>
        </p:sp>
        <p:sp>
          <p:nvSpPr>
            <p:cNvPr id="53" name="TextBox 89">
              <a:extLst>
                <a:ext uri="{FF2B5EF4-FFF2-40B4-BE49-F238E27FC236}">
                  <a16:creationId xmlns="" xmlns:a16="http://schemas.microsoft.com/office/drawing/2014/main" id="{3543896D-23D5-431D-92D3-D524D527136B}"/>
                </a:ext>
              </a:extLst>
            </p:cNvPr>
            <p:cNvSpPr txBox="1"/>
            <p:nvPr/>
          </p:nvSpPr>
          <p:spPr>
            <a:xfrm>
              <a:off x="805797" y="757552"/>
              <a:ext cx="1155277" cy="141125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defTabSz="1219170">
                <a:spcBef>
                  <a:spcPct val="20000"/>
                </a:spcBef>
                <a:defRPr/>
              </a:pP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西欧各民族开始出现民族文字，纷纷借鉴学习拉丁文，这一进程称为“</a:t>
              </a:r>
              <a:r>
                <a: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（民族文字）拉丁化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”。</a:t>
              </a:r>
              <a:endParaRPr lang="en-US" dirty="0">
                <a:latin typeface="微软雅黑" panose="020B0503020204020204" pitchFamily="34" charset="-122"/>
              </a:endParaRPr>
            </a:p>
          </p:txBody>
        </p:sp>
      </p:grpSp>
      <p:grpSp>
        <p:nvGrpSpPr>
          <p:cNvPr id="54" name="Group 88">
            <a:extLst>
              <a:ext uri="{FF2B5EF4-FFF2-40B4-BE49-F238E27FC236}">
                <a16:creationId xmlns="" xmlns:a16="http://schemas.microsoft.com/office/drawing/2014/main" id="{4A2100EB-0394-4872-AF1D-8BDD875D6BD9}"/>
              </a:ext>
            </a:extLst>
          </p:cNvPr>
          <p:cNvGrpSpPr/>
          <p:nvPr/>
        </p:nvGrpSpPr>
        <p:grpSpPr>
          <a:xfrm>
            <a:off x="2511871" y="3937479"/>
            <a:ext cx="8142197" cy="653609"/>
            <a:chOff x="805797" y="661615"/>
            <a:chExt cx="1155277" cy="166500"/>
          </a:xfrm>
        </p:grpSpPr>
        <p:sp>
          <p:nvSpPr>
            <p:cNvPr id="55" name="TextBox 86">
              <a:extLst>
                <a:ext uri="{FF2B5EF4-FFF2-40B4-BE49-F238E27FC236}">
                  <a16:creationId xmlns="" xmlns:a16="http://schemas.microsoft.com/office/drawing/2014/main" id="{E154FD9A-FC22-42EB-86E0-A3769A838513}"/>
                </a:ext>
              </a:extLst>
            </p:cNvPr>
            <p:cNvSpPr txBox="1"/>
            <p:nvPr/>
          </p:nvSpPr>
          <p:spPr>
            <a:xfrm>
              <a:off x="805797" y="661615"/>
              <a:ext cx="218348" cy="78403"/>
            </a:xfrm>
            <a:prstGeom prst="rect">
              <a:avLst/>
            </a:prstGeom>
            <a:noFill/>
          </p:spPr>
          <p:txBody>
            <a:bodyPr wrap="none" lIns="0" tIns="0" rIns="0" bIns="0" rtlCol="0" anchor="t">
              <a:spAutoFit/>
            </a:bodyPr>
            <a:lstStyle/>
            <a:p>
              <a:r>
                <a:rPr lang="zh-CN" altLang="en-US" sz="20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文艺复兴时期</a:t>
              </a:r>
              <a:endParaRPr lang="en-US" sz="2000" b="1" dirty="0">
                <a:latin typeface="微软雅黑" panose="020B0503020204020204" pitchFamily="34" charset="-122"/>
              </a:endParaRPr>
            </a:p>
          </p:txBody>
        </p:sp>
        <p:sp>
          <p:nvSpPr>
            <p:cNvPr id="56" name="TextBox 89">
              <a:extLst>
                <a:ext uri="{FF2B5EF4-FFF2-40B4-BE49-F238E27FC236}">
                  <a16:creationId xmlns="" xmlns:a16="http://schemas.microsoft.com/office/drawing/2014/main" id="{63B40A57-ABEC-43DE-B48B-B9A2EC30FFC2}"/>
                </a:ext>
              </a:extLst>
            </p:cNvPr>
            <p:cNvSpPr txBox="1"/>
            <p:nvPr/>
          </p:nvSpPr>
          <p:spPr>
            <a:xfrm>
              <a:off x="805797" y="757552"/>
              <a:ext cx="1155277" cy="70563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defTabSz="1219170">
                <a:spcBef>
                  <a:spcPct val="20000"/>
                </a:spcBef>
                <a:defRPr/>
              </a:pP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各民族语言成熟，拉丁语日渐衰落。</a:t>
              </a:r>
              <a:endParaRPr lang="en-US" dirty="0">
                <a:latin typeface="微软雅黑" panose="020B0503020204020204" pitchFamily="34" charset="-122"/>
              </a:endParaRPr>
            </a:p>
          </p:txBody>
        </p:sp>
      </p:grpSp>
      <p:grpSp>
        <p:nvGrpSpPr>
          <p:cNvPr id="57" name="Group 88">
            <a:extLst>
              <a:ext uri="{FF2B5EF4-FFF2-40B4-BE49-F238E27FC236}">
                <a16:creationId xmlns="" xmlns:a16="http://schemas.microsoft.com/office/drawing/2014/main" id="{627785E7-0B74-4C6A-AFE8-3C4D2047CFD6}"/>
              </a:ext>
            </a:extLst>
          </p:cNvPr>
          <p:cNvGrpSpPr/>
          <p:nvPr/>
        </p:nvGrpSpPr>
        <p:grpSpPr>
          <a:xfrm>
            <a:off x="2511871" y="4880216"/>
            <a:ext cx="8142197" cy="1540002"/>
            <a:chOff x="805797" y="661615"/>
            <a:chExt cx="1155277" cy="392299"/>
          </a:xfrm>
        </p:grpSpPr>
        <p:sp>
          <p:nvSpPr>
            <p:cNvPr id="69" name="TextBox 86">
              <a:extLst>
                <a:ext uri="{FF2B5EF4-FFF2-40B4-BE49-F238E27FC236}">
                  <a16:creationId xmlns="" xmlns:a16="http://schemas.microsoft.com/office/drawing/2014/main" id="{668789AC-388F-4FE1-B1A1-5D6FBD9BB247}"/>
                </a:ext>
              </a:extLst>
            </p:cNvPr>
            <p:cNvSpPr txBox="1"/>
            <p:nvPr/>
          </p:nvSpPr>
          <p:spPr>
            <a:xfrm>
              <a:off x="805797" y="661615"/>
              <a:ext cx="254740" cy="78403"/>
            </a:xfrm>
            <a:prstGeom prst="rect">
              <a:avLst/>
            </a:prstGeom>
            <a:noFill/>
          </p:spPr>
          <p:txBody>
            <a:bodyPr wrap="none" lIns="0" tIns="0" rIns="0" bIns="0" rtlCol="0" anchor="t">
              <a:spAutoFit/>
            </a:bodyPr>
            <a:lstStyle/>
            <a:p>
              <a:r>
                <a:rPr lang="zh-CN" altLang="en-US" sz="20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宗教改革运动后</a:t>
              </a:r>
              <a:endParaRPr lang="en-US" sz="2000" b="1" dirty="0">
                <a:latin typeface="微软雅黑" panose="020B0503020204020204" pitchFamily="34" charset="-122"/>
              </a:endParaRPr>
            </a:p>
          </p:txBody>
        </p:sp>
        <p:sp>
          <p:nvSpPr>
            <p:cNvPr id="70" name="TextBox 89">
              <a:extLst>
                <a:ext uri="{FF2B5EF4-FFF2-40B4-BE49-F238E27FC236}">
                  <a16:creationId xmlns="" xmlns:a16="http://schemas.microsoft.com/office/drawing/2014/main" id="{E214C3A6-951F-4265-B09A-9DDDB8C0CD15}"/>
                </a:ext>
              </a:extLst>
            </p:cNvPr>
            <p:cNvSpPr txBox="1"/>
            <p:nvPr/>
          </p:nvSpPr>
          <p:spPr>
            <a:xfrm>
              <a:off x="805797" y="757552"/>
              <a:ext cx="1155277" cy="296362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defTabSz="1219170">
                <a:spcBef>
                  <a:spcPct val="20000"/>
                </a:spcBef>
                <a:defRPr/>
              </a:pP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各民族纷纷效仿马丁</a:t>
              </a:r>
              <a:r>
                <a: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路德用自己的母语写作，因此</a:t>
              </a:r>
              <a:r>
                <a:rPr lang="zh-CN" altLang="en-US" dirty="0">
                  <a:solidFill>
                    <a:srgbClr val="4472C4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拉丁语和地方语言的互译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变得必不可少。</a:t>
              </a:r>
              <a:endPara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defTabSz="1219170">
                <a:spcBef>
                  <a:spcPct val="20000"/>
                </a:spcBef>
                <a:defRPr/>
              </a:pPr>
              <a:r>
                <a:rPr 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1500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-1800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年，地方语言翻译成拉丁语的著作有数千本，其中约</a:t>
              </a:r>
              <a:r>
                <a: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40%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是宗教书籍，约</a:t>
              </a:r>
              <a:r>
                <a: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12%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是自然哲学（数学、医药、魔术）。</a:t>
              </a:r>
              <a:endParaRPr lang="en-US" dirty="0">
                <a:latin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251588165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E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>
            <a:extLst>
              <a:ext uri="{FF2B5EF4-FFF2-40B4-BE49-F238E27FC236}">
                <a16:creationId xmlns="" xmlns:a16="http://schemas.microsoft.com/office/drawing/2014/main" id="{3C2520D6-45F6-4019-9F0A-45C8FF3E6779}"/>
              </a:ext>
            </a:extLst>
          </p:cNvPr>
          <p:cNvGrpSpPr/>
          <p:nvPr/>
        </p:nvGrpSpPr>
        <p:grpSpPr>
          <a:xfrm>
            <a:off x="2241713" y="28136"/>
            <a:ext cx="7458877" cy="6798365"/>
            <a:chOff x="2241713" y="0"/>
            <a:chExt cx="7458877" cy="6798365"/>
          </a:xfrm>
        </p:grpSpPr>
        <p:sp>
          <p:nvSpPr>
            <p:cNvPr id="59" name="椭圆 58">
              <a:extLst>
                <a:ext uri="{FF2B5EF4-FFF2-40B4-BE49-F238E27FC236}">
                  <a16:creationId xmlns="" xmlns:a16="http://schemas.microsoft.com/office/drawing/2014/main" id="{67DC064D-58C7-4F47-BB35-4E869DBCD5D3}"/>
                </a:ext>
              </a:extLst>
            </p:cNvPr>
            <p:cNvSpPr/>
            <p:nvPr/>
          </p:nvSpPr>
          <p:spPr>
            <a:xfrm>
              <a:off x="2902225" y="0"/>
              <a:ext cx="6798365" cy="6798365"/>
            </a:xfrm>
            <a:prstGeom prst="ellipse">
              <a:avLst/>
            </a:prstGeom>
            <a:solidFill>
              <a:srgbClr val="3E53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椭圆 59">
              <a:extLst>
                <a:ext uri="{FF2B5EF4-FFF2-40B4-BE49-F238E27FC236}">
                  <a16:creationId xmlns="" xmlns:a16="http://schemas.microsoft.com/office/drawing/2014/main" id="{E5DC6C3A-119F-4223-824A-94297E8B28B4}"/>
                </a:ext>
              </a:extLst>
            </p:cNvPr>
            <p:cNvSpPr/>
            <p:nvPr/>
          </p:nvSpPr>
          <p:spPr>
            <a:xfrm>
              <a:off x="2241713" y="506435"/>
              <a:ext cx="2785403" cy="2785403"/>
            </a:xfrm>
            <a:prstGeom prst="ellipse">
              <a:avLst/>
            </a:prstGeom>
            <a:solidFill>
              <a:srgbClr val="C8D7DE">
                <a:alpha val="9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 dirty="0"/>
            </a:p>
          </p:txBody>
        </p:sp>
      </p:grpSp>
      <p:sp>
        <p:nvSpPr>
          <p:cNvPr id="16" name="文本框 15"/>
          <p:cNvSpPr txBox="1"/>
          <p:nvPr/>
        </p:nvSpPr>
        <p:spPr>
          <a:xfrm>
            <a:off x="3646074" y="3459675"/>
            <a:ext cx="5783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>
                <a:solidFill>
                  <a:srgbClr val="E9EEF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英语的形成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610802" y="1476708"/>
            <a:ext cx="4102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dirty="0">
                <a:solidFill>
                  <a:srgbClr val="3E53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 03</a:t>
            </a:r>
            <a:endParaRPr lang="zh-CN" altLang="en-US" sz="4400" dirty="0">
              <a:solidFill>
                <a:srgbClr val="3E53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174261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E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15"/>
          <p:cNvSpPr/>
          <p:nvPr/>
        </p:nvSpPr>
        <p:spPr>
          <a:xfrm>
            <a:off x="8469241" y="2044253"/>
            <a:ext cx="1616687" cy="1616687"/>
          </a:xfrm>
          <a:prstGeom prst="ellipse">
            <a:avLst/>
          </a:prstGeom>
          <a:solidFill>
            <a:srgbClr val="869EAA"/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ot="0" spcFirstLastPara="0" vertOverflow="overflow" horzOverflow="overflow" vert="horz" wrap="square" lIns="45714" tIns="22857" rIns="45714" bIns="228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44211">
              <a:defRPr/>
            </a:pPr>
            <a:endParaRPr lang="en-US" sz="2150" kern="0" dirty="0">
              <a:solidFill>
                <a:prstClr val="white"/>
              </a:solidFill>
              <a:latin typeface="微软雅黑" panose="020B0503020204020204" pitchFamily="34" charset="-122"/>
            </a:endParaRPr>
          </a:p>
        </p:txBody>
      </p:sp>
      <p:sp>
        <p:nvSpPr>
          <p:cNvPr id="7" name="Freeform 23"/>
          <p:cNvSpPr>
            <a:spLocks noChangeAspect="1" noEditPoints="1"/>
          </p:cNvSpPr>
          <p:nvPr/>
        </p:nvSpPr>
        <p:spPr bwMode="auto">
          <a:xfrm>
            <a:off x="8909186" y="2428024"/>
            <a:ext cx="798235" cy="754790"/>
          </a:xfrm>
          <a:custGeom>
            <a:avLst/>
            <a:gdLst/>
            <a:ahLst/>
            <a:cxnLst>
              <a:cxn ang="0">
                <a:pos x="68" y="14"/>
              </a:cxn>
              <a:cxn ang="0">
                <a:pos x="68" y="18"/>
              </a:cxn>
              <a:cxn ang="0">
                <a:pos x="64" y="18"/>
              </a:cxn>
              <a:cxn ang="0">
                <a:pos x="61" y="21"/>
              </a:cxn>
              <a:cxn ang="0">
                <a:pos x="7" y="21"/>
              </a:cxn>
              <a:cxn ang="0">
                <a:pos x="4" y="18"/>
              </a:cxn>
              <a:cxn ang="0">
                <a:pos x="0" y="18"/>
              </a:cxn>
              <a:cxn ang="0">
                <a:pos x="0" y="14"/>
              </a:cxn>
              <a:cxn ang="0">
                <a:pos x="34" y="0"/>
              </a:cxn>
              <a:cxn ang="0">
                <a:pos x="68" y="14"/>
              </a:cxn>
              <a:cxn ang="0">
                <a:pos x="68" y="60"/>
              </a:cxn>
              <a:cxn ang="0">
                <a:pos x="68" y="64"/>
              </a:cxn>
              <a:cxn ang="0">
                <a:pos x="0" y="64"/>
              </a:cxn>
              <a:cxn ang="0">
                <a:pos x="0" y="60"/>
              </a:cxn>
              <a:cxn ang="0">
                <a:pos x="2" y="57"/>
              </a:cxn>
              <a:cxn ang="0">
                <a:pos x="66" y="57"/>
              </a:cxn>
              <a:cxn ang="0">
                <a:pos x="68" y="60"/>
              </a:cxn>
              <a:cxn ang="0">
                <a:pos x="18" y="23"/>
              </a:cxn>
              <a:cxn ang="0">
                <a:pos x="18" y="50"/>
              </a:cxn>
              <a:cxn ang="0">
                <a:pos x="23" y="50"/>
              </a:cxn>
              <a:cxn ang="0">
                <a:pos x="23" y="23"/>
              </a:cxn>
              <a:cxn ang="0">
                <a:pos x="32" y="23"/>
              </a:cxn>
              <a:cxn ang="0">
                <a:pos x="32" y="50"/>
              </a:cxn>
              <a:cxn ang="0">
                <a:pos x="36" y="50"/>
              </a:cxn>
              <a:cxn ang="0">
                <a:pos x="36" y="23"/>
              </a:cxn>
              <a:cxn ang="0">
                <a:pos x="45" y="23"/>
              </a:cxn>
              <a:cxn ang="0">
                <a:pos x="45" y="50"/>
              </a:cxn>
              <a:cxn ang="0">
                <a:pos x="50" y="50"/>
              </a:cxn>
              <a:cxn ang="0">
                <a:pos x="50" y="23"/>
              </a:cxn>
              <a:cxn ang="0">
                <a:pos x="59" y="23"/>
              </a:cxn>
              <a:cxn ang="0">
                <a:pos x="59" y="50"/>
              </a:cxn>
              <a:cxn ang="0">
                <a:pos x="61" y="50"/>
              </a:cxn>
              <a:cxn ang="0">
                <a:pos x="64" y="53"/>
              </a:cxn>
              <a:cxn ang="0">
                <a:pos x="64" y="55"/>
              </a:cxn>
              <a:cxn ang="0">
                <a:pos x="4" y="55"/>
              </a:cxn>
              <a:cxn ang="0">
                <a:pos x="4" y="53"/>
              </a:cxn>
              <a:cxn ang="0">
                <a:pos x="7" y="50"/>
              </a:cxn>
              <a:cxn ang="0">
                <a:pos x="9" y="50"/>
              </a:cxn>
              <a:cxn ang="0">
                <a:pos x="9" y="23"/>
              </a:cxn>
              <a:cxn ang="0">
                <a:pos x="18" y="23"/>
              </a:cxn>
            </a:cxnLst>
            <a:rect l="0" t="0" r="r" b="b"/>
            <a:pathLst>
              <a:path w="68" h="64">
                <a:moveTo>
                  <a:pt x="68" y="14"/>
                </a:moveTo>
                <a:cubicBezTo>
                  <a:pt x="68" y="18"/>
                  <a:pt x="68" y="18"/>
                  <a:pt x="68" y="18"/>
                </a:cubicBezTo>
                <a:cubicBezTo>
                  <a:pt x="64" y="18"/>
                  <a:pt x="64" y="18"/>
                  <a:pt x="64" y="18"/>
                </a:cubicBezTo>
                <a:cubicBezTo>
                  <a:pt x="64" y="20"/>
                  <a:pt x="63" y="21"/>
                  <a:pt x="61" y="21"/>
                </a:cubicBezTo>
                <a:cubicBezTo>
                  <a:pt x="7" y="21"/>
                  <a:pt x="7" y="21"/>
                  <a:pt x="7" y="21"/>
                </a:cubicBezTo>
                <a:cubicBezTo>
                  <a:pt x="5" y="21"/>
                  <a:pt x="4" y="20"/>
                  <a:pt x="4" y="18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14"/>
                  <a:pt x="0" y="14"/>
                  <a:pt x="0" y="14"/>
                </a:cubicBezTo>
                <a:cubicBezTo>
                  <a:pt x="34" y="0"/>
                  <a:pt x="34" y="0"/>
                  <a:pt x="34" y="0"/>
                </a:cubicBezTo>
                <a:lnTo>
                  <a:pt x="68" y="14"/>
                </a:lnTo>
                <a:close/>
                <a:moveTo>
                  <a:pt x="68" y="60"/>
                </a:moveTo>
                <a:cubicBezTo>
                  <a:pt x="68" y="64"/>
                  <a:pt x="68" y="64"/>
                  <a:pt x="68" y="64"/>
                </a:cubicBezTo>
                <a:cubicBezTo>
                  <a:pt x="0" y="64"/>
                  <a:pt x="0" y="64"/>
                  <a:pt x="0" y="64"/>
                </a:cubicBezTo>
                <a:cubicBezTo>
                  <a:pt x="0" y="60"/>
                  <a:pt x="0" y="60"/>
                  <a:pt x="0" y="60"/>
                </a:cubicBezTo>
                <a:cubicBezTo>
                  <a:pt x="0" y="58"/>
                  <a:pt x="1" y="57"/>
                  <a:pt x="2" y="57"/>
                </a:cubicBezTo>
                <a:cubicBezTo>
                  <a:pt x="66" y="57"/>
                  <a:pt x="66" y="57"/>
                  <a:pt x="66" y="57"/>
                </a:cubicBezTo>
                <a:cubicBezTo>
                  <a:pt x="67" y="57"/>
                  <a:pt x="68" y="58"/>
                  <a:pt x="68" y="60"/>
                </a:cubicBezTo>
                <a:close/>
                <a:moveTo>
                  <a:pt x="18" y="23"/>
                </a:moveTo>
                <a:cubicBezTo>
                  <a:pt x="18" y="50"/>
                  <a:pt x="18" y="50"/>
                  <a:pt x="18" y="50"/>
                </a:cubicBezTo>
                <a:cubicBezTo>
                  <a:pt x="23" y="50"/>
                  <a:pt x="23" y="50"/>
                  <a:pt x="23" y="50"/>
                </a:cubicBezTo>
                <a:cubicBezTo>
                  <a:pt x="23" y="23"/>
                  <a:pt x="23" y="23"/>
                  <a:pt x="23" y="23"/>
                </a:cubicBezTo>
                <a:cubicBezTo>
                  <a:pt x="32" y="23"/>
                  <a:pt x="32" y="23"/>
                  <a:pt x="32" y="23"/>
                </a:cubicBezTo>
                <a:cubicBezTo>
                  <a:pt x="32" y="50"/>
                  <a:pt x="32" y="50"/>
                  <a:pt x="32" y="50"/>
                </a:cubicBezTo>
                <a:cubicBezTo>
                  <a:pt x="36" y="50"/>
                  <a:pt x="36" y="50"/>
                  <a:pt x="36" y="50"/>
                </a:cubicBezTo>
                <a:cubicBezTo>
                  <a:pt x="36" y="23"/>
                  <a:pt x="36" y="23"/>
                  <a:pt x="36" y="2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50"/>
                  <a:pt x="45" y="50"/>
                  <a:pt x="45" y="50"/>
                </a:cubicBezTo>
                <a:cubicBezTo>
                  <a:pt x="50" y="50"/>
                  <a:pt x="50" y="50"/>
                  <a:pt x="50" y="50"/>
                </a:cubicBezTo>
                <a:cubicBezTo>
                  <a:pt x="50" y="23"/>
                  <a:pt x="50" y="23"/>
                  <a:pt x="50" y="23"/>
                </a:cubicBezTo>
                <a:cubicBezTo>
                  <a:pt x="59" y="23"/>
                  <a:pt x="59" y="23"/>
                  <a:pt x="59" y="23"/>
                </a:cubicBezTo>
                <a:cubicBezTo>
                  <a:pt x="59" y="50"/>
                  <a:pt x="59" y="50"/>
                  <a:pt x="59" y="50"/>
                </a:cubicBezTo>
                <a:cubicBezTo>
                  <a:pt x="61" y="50"/>
                  <a:pt x="61" y="50"/>
                  <a:pt x="61" y="50"/>
                </a:cubicBezTo>
                <a:cubicBezTo>
                  <a:pt x="63" y="50"/>
                  <a:pt x="64" y="51"/>
                  <a:pt x="64" y="53"/>
                </a:cubicBezTo>
                <a:cubicBezTo>
                  <a:pt x="64" y="55"/>
                  <a:pt x="64" y="55"/>
                  <a:pt x="64" y="55"/>
                </a:cubicBezTo>
                <a:cubicBezTo>
                  <a:pt x="4" y="55"/>
                  <a:pt x="4" y="55"/>
                  <a:pt x="4" y="55"/>
                </a:cubicBezTo>
                <a:cubicBezTo>
                  <a:pt x="4" y="53"/>
                  <a:pt x="4" y="53"/>
                  <a:pt x="4" y="53"/>
                </a:cubicBezTo>
                <a:cubicBezTo>
                  <a:pt x="4" y="51"/>
                  <a:pt x="5" y="50"/>
                  <a:pt x="7" y="50"/>
                </a:cubicBezTo>
                <a:cubicBezTo>
                  <a:pt x="9" y="50"/>
                  <a:pt x="9" y="50"/>
                  <a:pt x="9" y="50"/>
                </a:cubicBezTo>
                <a:cubicBezTo>
                  <a:pt x="9" y="23"/>
                  <a:pt x="9" y="23"/>
                  <a:pt x="9" y="23"/>
                </a:cubicBezTo>
                <a:lnTo>
                  <a:pt x="18" y="23"/>
                </a:lnTo>
                <a:close/>
              </a:path>
            </a:pathLst>
          </a:custGeom>
          <a:solidFill>
            <a:sysClr val="window" lastClr="FFFFFF"/>
          </a:solidFill>
          <a:ln w="9525">
            <a:noFill/>
            <a:round/>
            <a:headEnd/>
            <a:tailEnd/>
          </a:ln>
        </p:spPr>
        <p:txBody>
          <a:bodyPr vert="horz" wrap="square" lIns="45714" tIns="22857" rIns="45714" bIns="22857" numCol="1" anchor="t" anchorCtr="0" compatLnSpc="1">
            <a:prstTxWarp prst="textNoShape">
              <a:avLst/>
            </a:prstTxWarp>
          </a:bodyPr>
          <a:lstStyle/>
          <a:p>
            <a:pPr defTabSz="544211">
              <a:defRPr/>
            </a:pPr>
            <a:endParaRPr lang="en-US" sz="2150" kern="0" dirty="0">
              <a:solidFill>
                <a:srgbClr val="737572"/>
              </a:solidFill>
              <a:latin typeface="微软雅黑" panose="020B0503020204020204" pitchFamily="34" charset="-122"/>
            </a:endParaRPr>
          </a:p>
        </p:txBody>
      </p:sp>
      <p:sp>
        <p:nvSpPr>
          <p:cNvPr id="8" name="Oval 2"/>
          <p:cNvSpPr/>
          <p:nvPr/>
        </p:nvSpPr>
        <p:spPr>
          <a:xfrm>
            <a:off x="2106072" y="2044253"/>
            <a:ext cx="1616687" cy="1616687"/>
          </a:xfrm>
          <a:prstGeom prst="ellipse">
            <a:avLst/>
          </a:prstGeom>
          <a:solidFill>
            <a:srgbClr val="869EAA"/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ot="0" spcFirstLastPara="0" vertOverflow="overflow" horzOverflow="overflow" vert="horz" wrap="square" lIns="45714" tIns="22857" rIns="45714" bIns="228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44211">
              <a:defRPr/>
            </a:pPr>
            <a:endParaRPr lang="en-US" sz="2150" kern="0" dirty="0">
              <a:solidFill>
                <a:prstClr val="white"/>
              </a:solidFill>
              <a:latin typeface="微软雅黑" panose="020B0503020204020204" pitchFamily="34" charset="-122"/>
            </a:endParaRPr>
          </a:p>
        </p:txBody>
      </p:sp>
      <p:sp>
        <p:nvSpPr>
          <p:cNvPr id="9" name="Freeform 62"/>
          <p:cNvSpPr>
            <a:spLocks noEditPoints="1"/>
          </p:cNvSpPr>
          <p:nvPr/>
        </p:nvSpPr>
        <p:spPr bwMode="auto">
          <a:xfrm>
            <a:off x="2552786" y="2472565"/>
            <a:ext cx="758553" cy="686173"/>
          </a:xfrm>
          <a:custGeom>
            <a:avLst/>
            <a:gdLst/>
            <a:ahLst/>
            <a:cxnLst>
              <a:cxn ang="0">
                <a:pos x="244" y="232"/>
              </a:cxn>
              <a:cxn ang="0">
                <a:pos x="224" y="232"/>
              </a:cxn>
              <a:cxn ang="0">
                <a:pos x="224" y="136"/>
              </a:cxn>
              <a:cxn ang="0">
                <a:pos x="224" y="60"/>
              </a:cxn>
              <a:cxn ang="0">
                <a:pos x="244" y="60"/>
              </a:cxn>
              <a:cxn ang="0">
                <a:pos x="256" y="72"/>
              </a:cxn>
              <a:cxn ang="0">
                <a:pos x="256" y="148"/>
              </a:cxn>
              <a:cxn ang="0">
                <a:pos x="256" y="196"/>
              </a:cxn>
              <a:cxn ang="0">
                <a:pos x="256" y="220"/>
              </a:cxn>
              <a:cxn ang="0">
                <a:pos x="244" y="232"/>
              </a:cxn>
              <a:cxn ang="0">
                <a:pos x="44" y="232"/>
              </a:cxn>
              <a:cxn ang="0">
                <a:pos x="44" y="136"/>
              </a:cxn>
              <a:cxn ang="0">
                <a:pos x="44" y="132"/>
              </a:cxn>
              <a:cxn ang="0">
                <a:pos x="44" y="60"/>
              </a:cxn>
              <a:cxn ang="0">
                <a:pos x="68" y="60"/>
              </a:cxn>
              <a:cxn ang="0">
                <a:pos x="128" y="0"/>
              </a:cxn>
              <a:cxn ang="0">
                <a:pos x="188" y="60"/>
              </a:cxn>
              <a:cxn ang="0">
                <a:pos x="212" y="60"/>
              </a:cxn>
              <a:cxn ang="0">
                <a:pos x="212" y="136"/>
              </a:cxn>
              <a:cxn ang="0">
                <a:pos x="212" y="232"/>
              </a:cxn>
              <a:cxn ang="0">
                <a:pos x="44" y="232"/>
              </a:cxn>
              <a:cxn ang="0">
                <a:pos x="128" y="24"/>
              </a:cxn>
              <a:cxn ang="0">
                <a:pos x="92" y="60"/>
              </a:cxn>
              <a:cxn ang="0">
                <a:pos x="164" y="60"/>
              </a:cxn>
              <a:cxn ang="0">
                <a:pos x="128" y="24"/>
              </a:cxn>
              <a:cxn ang="0">
                <a:pos x="0" y="220"/>
              </a:cxn>
              <a:cxn ang="0">
                <a:pos x="0" y="196"/>
              </a:cxn>
              <a:cxn ang="0">
                <a:pos x="0" y="148"/>
              </a:cxn>
              <a:cxn ang="0">
                <a:pos x="0" y="72"/>
              </a:cxn>
              <a:cxn ang="0">
                <a:pos x="12" y="60"/>
              </a:cxn>
              <a:cxn ang="0">
                <a:pos x="32" y="60"/>
              </a:cxn>
              <a:cxn ang="0">
                <a:pos x="32" y="132"/>
              </a:cxn>
              <a:cxn ang="0">
                <a:pos x="32" y="136"/>
              </a:cxn>
              <a:cxn ang="0">
                <a:pos x="32" y="232"/>
              </a:cxn>
              <a:cxn ang="0">
                <a:pos x="12" y="232"/>
              </a:cxn>
              <a:cxn ang="0">
                <a:pos x="0" y="220"/>
              </a:cxn>
            </a:cxnLst>
            <a:rect l="0" t="0" r="r" b="b"/>
            <a:pathLst>
              <a:path w="256" h="232">
                <a:moveTo>
                  <a:pt x="244" y="232"/>
                </a:moveTo>
                <a:cubicBezTo>
                  <a:pt x="224" y="232"/>
                  <a:pt x="224" y="232"/>
                  <a:pt x="224" y="232"/>
                </a:cubicBezTo>
                <a:cubicBezTo>
                  <a:pt x="224" y="136"/>
                  <a:pt x="224" y="136"/>
                  <a:pt x="224" y="136"/>
                </a:cubicBezTo>
                <a:cubicBezTo>
                  <a:pt x="224" y="60"/>
                  <a:pt x="224" y="60"/>
                  <a:pt x="224" y="60"/>
                </a:cubicBezTo>
                <a:cubicBezTo>
                  <a:pt x="244" y="60"/>
                  <a:pt x="244" y="60"/>
                  <a:pt x="244" y="60"/>
                </a:cubicBezTo>
                <a:cubicBezTo>
                  <a:pt x="251" y="60"/>
                  <a:pt x="256" y="65"/>
                  <a:pt x="256" y="72"/>
                </a:cubicBezTo>
                <a:cubicBezTo>
                  <a:pt x="256" y="148"/>
                  <a:pt x="256" y="148"/>
                  <a:pt x="256" y="148"/>
                </a:cubicBezTo>
                <a:cubicBezTo>
                  <a:pt x="256" y="196"/>
                  <a:pt x="256" y="196"/>
                  <a:pt x="256" y="196"/>
                </a:cubicBezTo>
                <a:cubicBezTo>
                  <a:pt x="256" y="220"/>
                  <a:pt x="256" y="220"/>
                  <a:pt x="256" y="220"/>
                </a:cubicBezTo>
                <a:cubicBezTo>
                  <a:pt x="256" y="227"/>
                  <a:pt x="251" y="232"/>
                  <a:pt x="244" y="232"/>
                </a:cubicBezTo>
                <a:moveTo>
                  <a:pt x="44" y="232"/>
                </a:moveTo>
                <a:cubicBezTo>
                  <a:pt x="44" y="136"/>
                  <a:pt x="44" y="136"/>
                  <a:pt x="44" y="136"/>
                </a:cubicBezTo>
                <a:cubicBezTo>
                  <a:pt x="44" y="132"/>
                  <a:pt x="44" y="132"/>
                  <a:pt x="44" y="132"/>
                </a:cubicBezTo>
                <a:cubicBezTo>
                  <a:pt x="44" y="60"/>
                  <a:pt x="44" y="60"/>
                  <a:pt x="44" y="60"/>
                </a:cubicBezTo>
                <a:cubicBezTo>
                  <a:pt x="68" y="60"/>
                  <a:pt x="68" y="60"/>
                  <a:pt x="68" y="60"/>
                </a:cubicBezTo>
                <a:cubicBezTo>
                  <a:pt x="68" y="27"/>
                  <a:pt x="95" y="0"/>
                  <a:pt x="128" y="0"/>
                </a:cubicBezTo>
                <a:cubicBezTo>
                  <a:pt x="161" y="0"/>
                  <a:pt x="188" y="27"/>
                  <a:pt x="188" y="60"/>
                </a:cubicBezTo>
                <a:cubicBezTo>
                  <a:pt x="212" y="60"/>
                  <a:pt x="212" y="60"/>
                  <a:pt x="212" y="60"/>
                </a:cubicBezTo>
                <a:cubicBezTo>
                  <a:pt x="212" y="136"/>
                  <a:pt x="212" y="136"/>
                  <a:pt x="212" y="136"/>
                </a:cubicBezTo>
                <a:cubicBezTo>
                  <a:pt x="212" y="232"/>
                  <a:pt x="212" y="232"/>
                  <a:pt x="212" y="232"/>
                </a:cubicBezTo>
                <a:lnTo>
                  <a:pt x="44" y="232"/>
                </a:lnTo>
                <a:close/>
                <a:moveTo>
                  <a:pt x="128" y="24"/>
                </a:moveTo>
                <a:cubicBezTo>
                  <a:pt x="108" y="24"/>
                  <a:pt x="92" y="40"/>
                  <a:pt x="92" y="60"/>
                </a:cubicBezTo>
                <a:cubicBezTo>
                  <a:pt x="164" y="60"/>
                  <a:pt x="164" y="60"/>
                  <a:pt x="164" y="60"/>
                </a:cubicBezTo>
                <a:cubicBezTo>
                  <a:pt x="164" y="40"/>
                  <a:pt x="148" y="24"/>
                  <a:pt x="128" y="24"/>
                </a:cubicBezTo>
                <a:moveTo>
                  <a:pt x="0" y="220"/>
                </a:moveTo>
                <a:cubicBezTo>
                  <a:pt x="0" y="196"/>
                  <a:pt x="0" y="196"/>
                  <a:pt x="0" y="196"/>
                </a:cubicBezTo>
                <a:cubicBezTo>
                  <a:pt x="0" y="148"/>
                  <a:pt x="0" y="148"/>
                  <a:pt x="0" y="148"/>
                </a:cubicBezTo>
                <a:cubicBezTo>
                  <a:pt x="0" y="72"/>
                  <a:pt x="0" y="72"/>
                  <a:pt x="0" y="72"/>
                </a:cubicBezTo>
                <a:cubicBezTo>
                  <a:pt x="0" y="65"/>
                  <a:pt x="5" y="60"/>
                  <a:pt x="12" y="60"/>
                </a:cubicBezTo>
                <a:cubicBezTo>
                  <a:pt x="32" y="60"/>
                  <a:pt x="32" y="60"/>
                  <a:pt x="32" y="60"/>
                </a:cubicBezTo>
                <a:cubicBezTo>
                  <a:pt x="32" y="132"/>
                  <a:pt x="32" y="132"/>
                  <a:pt x="32" y="132"/>
                </a:cubicBezTo>
                <a:cubicBezTo>
                  <a:pt x="32" y="136"/>
                  <a:pt x="32" y="136"/>
                  <a:pt x="32" y="136"/>
                </a:cubicBezTo>
                <a:cubicBezTo>
                  <a:pt x="32" y="232"/>
                  <a:pt x="32" y="232"/>
                  <a:pt x="32" y="232"/>
                </a:cubicBezTo>
                <a:cubicBezTo>
                  <a:pt x="12" y="232"/>
                  <a:pt x="12" y="232"/>
                  <a:pt x="12" y="232"/>
                </a:cubicBezTo>
                <a:cubicBezTo>
                  <a:pt x="5" y="232"/>
                  <a:pt x="0" y="227"/>
                  <a:pt x="0" y="220"/>
                </a:cubicBezTo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45714" tIns="22857" rIns="45714" bIns="22857" numCol="1" anchor="t" anchorCtr="0" compatLnSpc="1">
            <a:prstTxWarp prst="textNoShape">
              <a:avLst/>
            </a:prstTxWarp>
          </a:bodyPr>
          <a:lstStyle/>
          <a:p>
            <a:pPr defTabSz="544211">
              <a:defRPr/>
            </a:pPr>
            <a:endParaRPr lang="en-US" sz="2150" kern="0" dirty="0">
              <a:solidFill>
                <a:srgbClr val="737572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" name="Oval 11"/>
          <p:cNvSpPr/>
          <p:nvPr/>
        </p:nvSpPr>
        <p:spPr>
          <a:xfrm>
            <a:off x="5282117" y="2044253"/>
            <a:ext cx="1616687" cy="1616687"/>
          </a:xfrm>
          <a:prstGeom prst="ellipse">
            <a:avLst/>
          </a:prstGeom>
          <a:solidFill>
            <a:srgbClr val="C8D7DE"/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ot="0" spcFirstLastPara="0" vertOverflow="overflow" horzOverflow="overflow" vert="horz" wrap="square" lIns="45714" tIns="22857" rIns="45714" bIns="228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44211">
              <a:defRPr/>
            </a:pPr>
            <a:endParaRPr lang="en-US" sz="2150" kern="0" dirty="0">
              <a:solidFill>
                <a:prstClr val="white"/>
              </a:solidFill>
              <a:latin typeface="微软雅黑" panose="020B0503020204020204" pitchFamily="34" charset="-122"/>
            </a:endParaRPr>
          </a:p>
        </p:txBody>
      </p:sp>
      <p:sp>
        <p:nvSpPr>
          <p:cNvPr id="11" name="Freeform 37"/>
          <p:cNvSpPr>
            <a:spLocks/>
          </p:cNvSpPr>
          <p:nvPr/>
        </p:nvSpPr>
        <p:spPr bwMode="auto">
          <a:xfrm>
            <a:off x="5698295" y="2481142"/>
            <a:ext cx="893631" cy="810614"/>
          </a:xfrm>
          <a:custGeom>
            <a:avLst/>
            <a:gdLst/>
            <a:ahLst/>
            <a:cxnLst>
              <a:cxn ang="0">
                <a:pos x="83" y="5"/>
              </a:cxn>
              <a:cxn ang="0">
                <a:pos x="46" y="7"/>
              </a:cxn>
              <a:cxn ang="0">
                <a:pos x="8" y="14"/>
              </a:cxn>
              <a:cxn ang="0">
                <a:pos x="3" y="14"/>
              </a:cxn>
              <a:cxn ang="0">
                <a:pos x="1" y="20"/>
              </a:cxn>
              <a:cxn ang="0">
                <a:pos x="51" y="101"/>
              </a:cxn>
              <a:cxn ang="0">
                <a:pos x="55" y="103"/>
              </a:cxn>
              <a:cxn ang="0">
                <a:pos x="58" y="102"/>
              </a:cxn>
              <a:cxn ang="0">
                <a:pos x="59" y="96"/>
              </a:cxn>
              <a:cxn ang="0">
                <a:pos x="37" y="60"/>
              </a:cxn>
              <a:cxn ang="0">
                <a:pos x="75" y="54"/>
              </a:cxn>
              <a:cxn ang="0">
                <a:pos x="113" y="51"/>
              </a:cxn>
              <a:cxn ang="0">
                <a:pos x="83" y="5"/>
              </a:cxn>
            </a:cxnLst>
            <a:rect l="0" t="0" r="r" b="b"/>
            <a:pathLst>
              <a:path w="113" h="103">
                <a:moveTo>
                  <a:pt x="83" y="5"/>
                </a:moveTo>
                <a:cubicBezTo>
                  <a:pt x="83" y="5"/>
                  <a:pt x="65" y="14"/>
                  <a:pt x="46" y="7"/>
                </a:cubicBezTo>
                <a:cubicBezTo>
                  <a:pt x="26" y="0"/>
                  <a:pt x="16" y="3"/>
                  <a:pt x="8" y="14"/>
                </a:cubicBezTo>
                <a:cubicBezTo>
                  <a:pt x="6" y="13"/>
                  <a:pt x="4" y="13"/>
                  <a:pt x="3" y="14"/>
                </a:cubicBezTo>
                <a:cubicBezTo>
                  <a:pt x="1" y="15"/>
                  <a:pt x="0" y="18"/>
                  <a:pt x="1" y="20"/>
                </a:cubicBezTo>
                <a:cubicBezTo>
                  <a:pt x="51" y="101"/>
                  <a:pt x="51" y="101"/>
                  <a:pt x="51" y="101"/>
                </a:cubicBezTo>
                <a:cubicBezTo>
                  <a:pt x="52" y="102"/>
                  <a:pt x="53" y="103"/>
                  <a:pt x="55" y="103"/>
                </a:cubicBezTo>
                <a:cubicBezTo>
                  <a:pt x="56" y="103"/>
                  <a:pt x="57" y="103"/>
                  <a:pt x="58" y="102"/>
                </a:cubicBezTo>
                <a:cubicBezTo>
                  <a:pt x="60" y="101"/>
                  <a:pt x="61" y="98"/>
                  <a:pt x="59" y="96"/>
                </a:cubicBezTo>
                <a:cubicBezTo>
                  <a:pt x="37" y="60"/>
                  <a:pt x="37" y="60"/>
                  <a:pt x="37" y="60"/>
                </a:cubicBezTo>
                <a:cubicBezTo>
                  <a:pt x="46" y="49"/>
                  <a:pt x="55" y="46"/>
                  <a:pt x="75" y="54"/>
                </a:cubicBezTo>
                <a:cubicBezTo>
                  <a:pt x="94" y="60"/>
                  <a:pt x="113" y="51"/>
                  <a:pt x="113" y="51"/>
                </a:cubicBezTo>
                <a:lnTo>
                  <a:pt x="83" y="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45714" tIns="22857" rIns="45714" bIns="22857" numCol="1" anchor="t" anchorCtr="0" compatLnSpc="1">
            <a:prstTxWarp prst="textNoShape">
              <a:avLst/>
            </a:prstTxWarp>
          </a:bodyPr>
          <a:lstStyle/>
          <a:p>
            <a:pPr defTabSz="544211">
              <a:defRPr/>
            </a:pPr>
            <a:endParaRPr lang="en-US" sz="2150" kern="0" dirty="0">
              <a:solidFill>
                <a:srgbClr val="737572"/>
              </a:solidFill>
              <a:latin typeface="微软雅黑" panose="020B0503020204020204" pitchFamily="34" charset="-122"/>
            </a:endParaRPr>
          </a:p>
        </p:txBody>
      </p:sp>
      <p:sp>
        <p:nvSpPr>
          <p:cNvPr id="12" name="出自【趣你的PPT】(微信:qunideppt)：最优质的PPT资源库"/>
          <p:cNvSpPr txBox="1"/>
          <p:nvPr/>
        </p:nvSpPr>
        <p:spPr>
          <a:xfrm>
            <a:off x="2149416" y="4099842"/>
            <a:ext cx="1679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古英语时期</a:t>
            </a:r>
          </a:p>
        </p:txBody>
      </p:sp>
      <p:sp>
        <p:nvSpPr>
          <p:cNvPr id="13" name="出自【趣你的PPT】(微信:qunideppt)：最优质的PPT资源库"/>
          <p:cNvSpPr txBox="1"/>
          <p:nvPr/>
        </p:nvSpPr>
        <p:spPr>
          <a:xfrm>
            <a:off x="5245985" y="4099842"/>
            <a:ext cx="1868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中古英语时期</a:t>
            </a:r>
          </a:p>
        </p:txBody>
      </p:sp>
      <p:sp>
        <p:nvSpPr>
          <p:cNvPr id="14" name="出自【趣你的PPT】(微信:qunideppt)：最优质的PPT资源库"/>
          <p:cNvSpPr txBox="1"/>
          <p:nvPr/>
        </p:nvSpPr>
        <p:spPr>
          <a:xfrm>
            <a:off x="8469241" y="4099842"/>
            <a:ext cx="20039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近代英语时期</a:t>
            </a:r>
          </a:p>
        </p:txBody>
      </p:sp>
      <p:sp>
        <p:nvSpPr>
          <p:cNvPr id="15" name="矩形 14"/>
          <p:cNvSpPr/>
          <p:nvPr/>
        </p:nvSpPr>
        <p:spPr>
          <a:xfrm>
            <a:off x="2054722" y="4574768"/>
            <a:ext cx="1868843" cy="430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450-1150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zh-CN" altLang="en-US" sz="140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5190823" y="4571177"/>
            <a:ext cx="1868843" cy="430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1150-1450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zh-CN" altLang="en-US" sz="140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8421616" y="4571177"/>
            <a:ext cx="1868843" cy="430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1450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至今）</a:t>
            </a:r>
            <a:endParaRPr lang="zh-CN" altLang="en-US" sz="140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8" name="组合 27">
            <a:extLst>
              <a:ext uri="{FF2B5EF4-FFF2-40B4-BE49-F238E27FC236}">
                <a16:creationId xmlns="" xmlns:a16="http://schemas.microsoft.com/office/drawing/2014/main" id="{4A48275D-D354-416C-8CA9-F83407AC3869}"/>
              </a:ext>
            </a:extLst>
          </p:cNvPr>
          <p:cNvGrpSpPr/>
          <p:nvPr/>
        </p:nvGrpSpPr>
        <p:grpSpPr>
          <a:xfrm>
            <a:off x="0" y="105131"/>
            <a:ext cx="12360812" cy="3077240"/>
            <a:chOff x="0" y="105131"/>
            <a:chExt cx="12360812" cy="3077240"/>
          </a:xfrm>
        </p:grpSpPr>
        <p:grpSp>
          <p:nvGrpSpPr>
            <p:cNvPr id="29" name="组合 28">
              <a:extLst>
                <a:ext uri="{FF2B5EF4-FFF2-40B4-BE49-F238E27FC236}">
                  <a16:creationId xmlns="" xmlns:a16="http://schemas.microsoft.com/office/drawing/2014/main" id="{120932F6-B51D-40D2-8701-7F94F7332F14}"/>
                </a:ext>
              </a:extLst>
            </p:cNvPr>
            <p:cNvGrpSpPr/>
            <p:nvPr/>
          </p:nvGrpSpPr>
          <p:grpSpPr>
            <a:xfrm>
              <a:off x="0" y="105131"/>
              <a:ext cx="12360812" cy="943439"/>
              <a:chOff x="0" y="105131"/>
              <a:chExt cx="12360812" cy="943439"/>
            </a:xfrm>
          </p:grpSpPr>
          <p:cxnSp>
            <p:nvCxnSpPr>
              <p:cNvPr id="31" name="直接连接符 30">
                <a:extLst>
                  <a:ext uri="{FF2B5EF4-FFF2-40B4-BE49-F238E27FC236}">
                    <a16:creationId xmlns="" xmlns:a16="http://schemas.microsoft.com/office/drawing/2014/main" id="{1CB13A26-2AB4-4590-8555-B661EEF385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0" y="573647"/>
                <a:ext cx="12360812" cy="0"/>
              </a:xfrm>
              <a:prstGeom prst="line">
                <a:avLst/>
              </a:prstGeom>
              <a:ln w="25400">
                <a:solidFill>
                  <a:srgbClr val="3E536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组合 31">
                <a:extLst>
                  <a:ext uri="{FF2B5EF4-FFF2-40B4-BE49-F238E27FC236}">
                    <a16:creationId xmlns="" xmlns:a16="http://schemas.microsoft.com/office/drawing/2014/main" id="{2019D7F3-A28B-4479-8C44-00E71B90616E}"/>
                  </a:ext>
                </a:extLst>
              </p:cNvPr>
              <p:cNvGrpSpPr/>
              <p:nvPr/>
            </p:nvGrpSpPr>
            <p:grpSpPr>
              <a:xfrm>
                <a:off x="204976" y="105131"/>
                <a:ext cx="943439" cy="943439"/>
                <a:chOff x="788172" y="795226"/>
                <a:chExt cx="1405397" cy="1405397"/>
              </a:xfrm>
            </p:grpSpPr>
            <p:sp>
              <p:nvSpPr>
                <p:cNvPr id="36" name="椭圆 35">
                  <a:extLst>
                    <a:ext uri="{FF2B5EF4-FFF2-40B4-BE49-F238E27FC236}">
                      <a16:creationId xmlns="" xmlns:a16="http://schemas.microsoft.com/office/drawing/2014/main" id="{98D8ADF3-D2E9-4CC4-8B56-E40459A1959A}"/>
                    </a:ext>
                  </a:extLst>
                </p:cNvPr>
                <p:cNvSpPr/>
                <p:nvPr/>
              </p:nvSpPr>
              <p:spPr>
                <a:xfrm>
                  <a:off x="942535" y="953280"/>
                  <a:ext cx="1096672" cy="1096672"/>
                </a:xfrm>
                <a:prstGeom prst="ellipse">
                  <a:avLst/>
                </a:prstGeom>
                <a:solidFill>
                  <a:srgbClr val="3E536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37" name="椭圆 36">
                  <a:extLst>
                    <a:ext uri="{FF2B5EF4-FFF2-40B4-BE49-F238E27FC236}">
                      <a16:creationId xmlns="" xmlns:a16="http://schemas.microsoft.com/office/drawing/2014/main" id="{2241814A-C1AC-4D73-BE26-C035AAFA7FB3}"/>
                    </a:ext>
                  </a:extLst>
                </p:cNvPr>
                <p:cNvSpPr/>
                <p:nvPr/>
              </p:nvSpPr>
              <p:spPr>
                <a:xfrm>
                  <a:off x="788172" y="795226"/>
                  <a:ext cx="1405397" cy="1405397"/>
                </a:xfrm>
                <a:prstGeom prst="ellipse">
                  <a:avLst/>
                </a:prstGeom>
                <a:noFill/>
                <a:ln>
                  <a:solidFill>
                    <a:srgbClr val="3E536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33" name="组合 32">
                <a:extLst>
                  <a:ext uri="{FF2B5EF4-FFF2-40B4-BE49-F238E27FC236}">
                    <a16:creationId xmlns="" xmlns:a16="http://schemas.microsoft.com/office/drawing/2014/main" id="{5182002B-9DE8-402C-A237-263ED151A808}"/>
                  </a:ext>
                </a:extLst>
              </p:cNvPr>
              <p:cNvGrpSpPr/>
              <p:nvPr/>
            </p:nvGrpSpPr>
            <p:grpSpPr>
              <a:xfrm>
                <a:off x="11458129" y="366570"/>
                <a:ext cx="414154" cy="414154"/>
                <a:chOff x="3032665" y="1391170"/>
                <a:chExt cx="682180" cy="682180"/>
              </a:xfrm>
            </p:grpSpPr>
            <p:sp>
              <p:nvSpPr>
                <p:cNvPr id="34" name="椭圆 33">
                  <a:extLst>
                    <a:ext uri="{FF2B5EF4-FFF2-40B4-BE49-F238E27FC236}">
                      <a16:creationId xmlns="" xmlns:a16="http://schemas.microsoft.com/office/drawing/2014/main" id="{8411E472-8216-4E69-8668-FDAE4C908491}"/>
                    </a:ext>
                  </a:extLst>
                </p:cNvPr>
                <p:cNvSpPr/>
                <p:nvPr/>
              </p:nvSpPr>
              <p:spPr>
                <a:xfrm>
                  <a:off x="3150019" y="1518977"/>
                  <a:ext cx="424445" cy="424445"/>
                </a:xfrm>
                <a:prstGeom prst="ellipse">
                  <a:avLst/>
                </a:prstGeom>
                <a:solidFill>
                  <a:srgbClr val="3E536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/>
                </a:p>
              </p:txBody>
            </p:sp>
            <p:sp>
              <p:nvSpPr>
                <p:cNvPr id="35" name="椭圆 34">
                  <a:extLst>
                    <a:ext uri="{FF2B5EF4-FFF2-40B4-BE49-F238E27FC236}">
                      <a16:creationId xmlns="" xmlns:a16="http://schemas.microsoft.com/office/drawing/2014/main" id="{871048F8-40AF-4F2A-B2BB-A671CA4BBF69}"/>
                    </a:ext>
                  </a:extLst>
                </p:cNvPr>
                <p:cNvSpPr/>
                <p:nvPr/>
              </p:nvSpPr>
              <p:spPr>
                <a:xfrm>
                  <a:off x="3032665" y="1391170"/>
                  <a:ext cx="682180" cy="682180"/>
                </a:xfrm>
                <a:prstGeom prst="ellipse">
                  <a:avLst/>
                </a:prstGeom>
                <a:noFill/>
                <a:ln>
                  <a:solidFill>
                    <a:srgbClr val="3E536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  <p:sp>
          <p:nvSpPr>
            <p:cNvPr id="30" name="文本框 29">
              <a:extLst>
                <a:ext uri="{FF2B5EF4-FFF2-40B4-BE49-F238E27FC236}">
                  <a16:creationId xmlns="" xmlns:a16="http://schemas.microsoft.com/office/drawing/2014/main" id="{34C2A819-1914-4350-98A2-710810BDC441}"/>
                </a:ext>
              </a:extLst>
            </p:cNvPr>
            <p:cNvSpPr txBox="1"/>
            <p:nvPr/>
          </p:nvSpPr>
          <p:spPr>
            <a:xfrm>
              <a:off x="368918" y="1209064"/>
              <a:ext cx="615553" cy="1973307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zh-CN" altLang="en-US" sz="2800" dirty="0">
                  <a:solidFill>
                    <a:srgbClr val="3E536E"/>
                  </a:solidFill>
                </a:rPr>
                <a:t>英语的形成</a:t>
              </a:r>
            </a:p>
          </p:txBody>
        </p:sp>
      </p:grpSp>
      <p:sp>
        <p:nvSpPr>
          <p:cNvPr id="24" name="矩形 23">
            <a:extLst>
              <a:ext uri="{FF2B5EF4-FFF2-40B4-BE49-F238E27FC236}">
                <a16:creationId xmlns="" xmlns:a16="http://schemas.microsoft.com/office/drawing/2014/main" id="{73664A6A-F48B-4633-A69B-7F48C16F31D7}"/>
              </a:ext>
            </a:extLst>
          </p:cNvPr>
          <p:cNvSpPr/>
          <p:nvPr/>
        </p:nvSpPr>
        <p:spPr>
          <a:xfrm>
            <a:off x="1657394" y="5193149"/>
            <a:ext cx="9462364" cy="799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英语在其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1500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多年的发展过程中，兼收并蓄，</a:t>
            </a:r>
            <a:r>
              <a:rPr lang="zh-CN" altLang="en-US" sz="2000" dirty="0">
                <a:solidFill>
                  <a:srgbClr val="4472C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对拉丁文及欧洲各民族语文本的翻译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是英语吸收其他语言因素的最重要的途径。</a:t>
            </a:r>
            <a:endParaRPr lang="zh-CN" altLang="en-US" sz="140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5086857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E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>
            <a:extLst>
              <a:ext uri="{FF2B5EF4-FFF2-40B4-BE49-F238E27FC236}">
                <a16:creationId xmlns="" xmlns:a16="http://schemas.microsoft.com/office/drawing/2014/main" id="{3C2520D6-45F6-4019-9F0A-45C8FF3E6779}"/>
              </a:ext>
            </a:extLst>
          </p:cNvPr>
          <p:cNvGrpSpPr/>
          <p:nvPr/>
        </p:nvGrpSpPr>
        <p:grpSpPr>
          <a:xfrm>
            <a:off x="2241713" y="28136"/>
            <a:ext cx="7458877" cy="6798365"/>
            <a:chOff x="2241713" y="0"/>
            <a:chExt cx="7458877" cy="6798365"/>
          </a:xfrm>
        </p:grpSpPr>
        <p:sp>
          <p:nvSpPr>
            <p:cNvPr id="59" name="椭圆 58">
              <a:extLst>
                <a:ext uri="{FF2B5EF4-FFF2-40B4-BE49-F238E27FC236}">
                  <a16:creationId xmlns="" xmlns:a16="http://schemas.microsoft.com/office/drawing/2014/main" id="{67DC064D-58C7-4F47-BB35-4E869DBCD5D3}"/>
                </a:ext>
              </a:extLst>
            </p:cNvPr>
            <p:cNvSpPr/>
            <p:nvPr/>
          </p:nvSpPr>
          <p:spPr>
            <a:xfrm>
              <a:off x="2902225" y="0"/>
              <a:ext cx="6798365" cy="6798365"/>
            </a:xfrm>
            <a:prstGeom prst="ellipse">
              <a:avLst/>
            </a:prstGeom>
            <a:solidFill>
              <a:srgbClr val="3E53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椭圆 59">
              <a:extLst>
                <a:ext uri="{FF2B5EF4-FFF2-40B4-BE49-F238E27FC236}">
                  <a16:creationId xmlns="" xmlns:a16="http://schemas.microsoft.com/office/drawing/2014/main" id="{E5DC6C3A-119F-4223-824A-94297E8B28B4}"/>
                </a:ext>
              </a:extLst>
            </p:cNvPr>
            <p:cNvSpPr/>
            <p:nvPr/>
          </p:nvSpPr>
          <p:spPr>
            <a:xfrm>
              <a:off x="2241713" y="506435"/>
              <a:ext cx="2785403" cy="2785403"/>
            </a:xfrm>
            <a:prstGeom prst="ellipse">
              <a:avLst/>
            </a:prstGeom>
            <a:solidFill>
              <a:srgbClr val="C8D7DE">
                <a:alpha val="9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 dirty="0"/>
            </a:p>
          </p:txBody>
        </p:sp>
      </p:grpSp>
      <p:sp>
        <p:nvSpPr>
          <p:cNvPr id="16" name="文本框 15"/>
          <p:cNvSpPr txBox="1"/>
          <p:nvPr/>
        </p:nvSpPr>
        <p:spPr>
          <a:xfrm>
            <a:off x="3646074" y="3459675"/>
            <a:ext cx="578377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400" b="1" dirty="0">
                <a:solidFill>
                  <a:srgbClr val="E9EEF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德语的形成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610802" y="1476708"/>
            <a:ext cx="4102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dirty="0">
                <a:solidFill>
                  <a:srgbClr val="3E53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 04</a:t>
            </a:r>
            <a:endParaRPr lang="zh-CN" altLang="en-US" sz="4400" dirty="0">
              <a:solidFill>
                <a:srgbClr val="3E53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523101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Click="0" advTm="3000">
        <p14:flip dir="r"/>
      </p:transition>
    </mc:Choice>
    <mc:Fallback>
      <p:transition spd="slow" advClick="0" advTm="3000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大气简约素雅毕业答辩PPT模板"/>
</p:tagLst>
</file>

<file path=ppt/theme/theme1.xml><?xml version="1.0" encoding="utf-8"?>
<a:theme xmlns:a="http://schemas.openxmlformats.org/drawingml/2006/main" name="Office 主题​​">
  <a:themeElements>
    <a:clrScheme name="自定义 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3F3F3F"/>
      </a:accent2>
      <a:accent3>
        <a:srgbClr val="4472C4"/>
      </a:accent3>
      <a:accent4>
        <a:srgbClr val="3F3F3F"/>
      </a:accent4>
      <a:accent5>
        <a:srgbClr val="4472C4"/>
      </a:accent5>
      <a:accent6>
        <a:srgbClr val="3F3F3F"/>
      </a:accent6>
      <a:hlink>
        <a:srgbClr val="4472C4"/>
      </a:hlink>
      <a:folHlink>
        <a:srgbClr val="3F3F3F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1005</TotalTime>
  <Words>863</Words>
  <Application>Microsoft Office PowerPoint</Application>
  <PresentationFormat>自定义</PresentationFormat>
  <Paragraphs>79</Paragraphs>
  <Slides>14</Slides>
  <Notes>14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Office 主题​​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大气简约素雅毕业答辩PPT模板</dc:title>
  <dc:creator>阿飞</dc:creator>
  <cp:lastModifiedBy>Microsoft</cp:lastModifiedBy>
  <cp:revision>131</cp:revision>
  <dcterms:created xsi:type="dcterms:W3CDTF">2017-04-15T05:24:19Z</dcterms:created>
  <dcterms:modified xsi:type="dcterms:W3CDTF">2022-04-21T07:27:03Z</dcterms:modified>
</cp:coreProperties>
</file>