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66" r:id="rId6"/>
    <p:sldId id="320" r:id="rId7"/>
    <p:sldId id="259" r:id="rId8"/>
    <p:sldId id="323" r:id="rId9"/>
    <p:sldId id="260" r:id="rId10"/>
    <p:sldId id="324" r:id="rId11"/>
    <p:sldId id="337" r:id="rId12"/>
    <p:sldId id="325" r:id="rId13"/>
  </p:sldIdLst>
  <p:sldSz cx="12192000" cy="6858000"/>
  <p:notesSz cx="6858000" cy="9144000"/>
  <p:custShowLst>
    <p:custShow name="自定义放映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  <p:custShow name="自定义放映 2" id="1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7282"/>
    <a:srgbClr val="4D7787"/>
    <a:srgbClr val="4E7988"/>
    <a:srgbClr val="F8DE9F"/>
    <a:srgbClr val="295265"/>
    <a:srgbClr val="EDBB64"/>
    <a:srgbClr val="547F8E"/>
    <a:srgbClr val="C7DA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-798" y="-90"/>
      </p:cViewPr>
      <p:guideLst>
        <p:guide orient="horz" pos="2790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E094-4DE3-408B-AE6F-9506BCDD3107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DB766-4CEB-44CC-9629-0C7C050885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56047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4759-EB4B-4680-AADB-3207246FA4EB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9843-89E7-4C78-A717-E113FBE54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63" y="1880350"/>
            <a:ext cx="7705898" cy="3619731"/>
            <a:chOff x="2154728" y="1662545"/>
            <a:chExt cx="7705898" cy="3619731"/>
          </a:xfrm>
        </p:grpSpPr>
        <p:sp>
          <p:nvSpPr>
            <p:cNvPr id="4" name="矩形: 圆角 3"/>
            <p:cNvSpPr/>
            <p:nvPr/>
          </p:nvSpPr>
          <p:spPr>
            <a:xfrm>
              <a:off x="2154728" y="1662545"/>
              <a:ext cx="7705898" cy="3619731"/>
            </a:xfrm>
            <a:prstGeom prst="roundRect">
              <a:avLst>
                <a:gd name="adj" fmla="val 6571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30636" y="2550382"/>
              <a:ext cx="5931998" cy="13220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gradFill flip="none" rotWithShape="1"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翻译与民族语（下）：翻译对中国文化的影响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354382" y="4297505"/>
              <a:ext cx="3307977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56343" y="1909427"/>
            <a:ext cx="10611757" cy="4339771"/>
            <a:chOff x="856343" y="1909427"/>
            <a:chExt cx="10611757" cy="4339771"/>
          </a:xfrm>
        </p:grpSpPr>
        <p:sp>
          <p:nvSpPr>
            <p:cNvPr id="2" name="矩形: 圆角 1"/>
            <p:cNvSpPr/>
            <p:nvPr/>
          </p:nvSpPr>
          <p:spPr>
            <a:xfrm>
              <a:off x="856343" y="1909427"/>
              <a:ext cx="10611757" cy="4339771"/>
            </a:xfrm>
            <a:prstGeom prst="roundRect">
              <a:avLst>
                <a:gd name="adj" fmla="val 6445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36342" y="3411129"/>
              <a:ext cx="551931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gradFill flip="none" rotWithShape="1">
                    <a:gsLst>
                      <a:gs pos="100000">
                        <a:srgbClr val="F8DE9F"/>
                      </a:gs>
                      <a:gs pos="0">
                        <a:srgbClr val="EDBB64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林纾的翻译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442012" y="4532165"/>
              <a:ext cx="3307977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123978" y="1136138"/>
            <a:ext cx="1944044" cy="1464270"/>
            <a:chOff x="5123978" y="1136138"/>
            <a:chExt cx="1944044" cy="1464270"/>
          </a:xfrm>
        </p:grpSpPr>
        <p:sp>
          <p:nvSpPr>
            <p:cNvPr id="4" name="矩形: 圆角 3"/>
            <p:cNvSpPr/>
            <p:nvPr/>
          </p:nvSpPr>
          <p:spPr>
            <a:xfrm>
              <a:off x="5313812" y="1229467"/>
              <a:ext cx="1564376" cy="1370941"/>
            </a:xfrm>
            <a:prstGeom prst="roundRect">
              <a:avLst>
                <a:gd name="adj" fmla="val 6571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23978" y="1136138"/>
              <a:ext cx="19440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gradFill flip="none" rotWithShape="1">
                    <a:gsLst>
                      <a:gs pos="100000">
                        <a:srgbClr val="EDBB64"/>
                      </a:gs>
                      <a:gs pos="0">
                        <a:srgbClr val="F8DE9F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0938" y="1662545"/>
            <a:ext cx="7705898" cy="3619731"/>
            <a:chOff x="2310938" y="1662545"/>
            <a:chExt cx="7705898" cy="3619731"/>
          </a:xfrm>
        </p:grpSpPr>
        <p:sp>
          <p:nvSpPr>
            <p:cNvPr id="4" name="矩形: 圆角 3"/>
            <p:cNvSpPr/>
            <p:nvPr/>
          </p:nvSpPr>
          <p:spPr>
            <a:xfrm>
              <a:off x="2310938" y="1662545"/>
              <a:ext cx="7705898" cy="3619731"/>
            </a:xfrm>
            <a:prstGeom prst="roundRect">
              <a:avLst>
                <a:gd name="adj" fmla="val 6571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21136" y="2456402"/>
              <a:ext cx="5931998" cy="10147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gradFill flip="none" rotWithShape="1"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谢谢！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442012" y="3618690"/>
              <a:ext cx="3307977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906323" y="1050486"/>
            <a:ext cx="2562225" cy="4808537"/>
            <a:chOff x="906323" y="1050486"/>
            <a:chExt cx="2562225" cy="4808537"/>
          </a:xfrm>
        </p:grpSpPr>
        <p:sp>
          <p:nvSpPr>
            <p:cNvPr id="4" name="矩形: 圆角 3"/>
            <p:cNvSpPr/>
            <p:nvPr/>
          </p:nvSpPr>
          <p:spPr>
            <a:xfrm>
              <a:off x="906323" y="1050486"/>
              <a:ext cx="2562225" cy="4808537"/>
            </a:xfrm>
            <a:prstGeom prst="roundRect">
              <a:avLst>
                <a:gd name="adj" fmla="val 8237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30877" y="2497135"/>
              <a:ext cx="1107996" cy="22055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6000" dirty="0">
                  <a:gradFill flip="none" rotWithShape="1"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830320" y="1051121"/>
            <a:ext cx="7658100" cy="4808537"/>
            <a:chOff x="3809365" y="1001591"/>
            <a:chExt cx="7658100" cy="4808537"/>
          </a:xfrm>
        </p:grpSpPr>
        <p:sp>
          <p:nvSpPr>
            <p:cNvPr id="16" name="矩形: 圆角 15"/>
            <p:cNvSpPr/>
            <p:nvPr/>
          </p:nvSpPr>
          <p:spPr>
            <a:xfrm>
              <a:off x="3809365" y="1001591"/>
              <a:ext cx="7658100" cy="4808537"/>
            </a:xfrm>
            <a:prstGeom prst="roundRect">
              <a:avLst>
                <a:gd name="adj" fmla="val 3455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233205" y="1494340"/>
              <a:ext cx="4266719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佛教典籍翻译对中国现代语言与文学的影响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62537" y="2660467"/>
              <a:ext cx="4266719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清末民初的翻译与中国的新文化运动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54074" y="3691974"/>
              <a:ext cx="4266719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翻译文学与中国现代文学的形成和发展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78142" y="1492223"/>
              <a:ext cx="1046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壹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384361" y="1583389"/>
              <a:ext cx="607060" cy="403276"/>
              <a:chOff x="5511595" y="1524635"/>
              <a:chExt cx="607060" cy="403276"/>
            </a:xfrm>
          </p:grpSpPr>
          <p:sp>
            <p:nvSpPr>
              <p:cNvPr id="40" name="箭头: V 形 39"/>
              <p:cNvSpPr/>
              <p:nvPr/>
            </p:nvSpPr>
            <p:spPr>
              <a:xfrm>
                <a:off x="5511595" y="1524635"/>
                <a:ext cx="169750" cy="402755"/>
              </a:xfrm>
              <a:prstGeom prst="chevron">
                <a:avLst>
                  <a:gd name="adj" fmla="val 67570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箭头: V 形 40"/>
              <p:cNvSpPr/>
              <p:nvPr/>
            </p:nvSpPr>
            <p:spPr>
              <a:xfrm>
                <a:off x="5726330" y="1525156"/>
                <a:ext cx="169750" cy="402755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箭头: V 形 41"/>
              <p:cNvSpPr/>
              <p:nvPr/>
            </p:nvSpPr>
            <p:spPr>
              <a:xfrm>
                <a:off x="5931965" y="1524635"/>
                <a:ext cx="186690" cy="402590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4417182" y="2602173"/>
              <a:ext cx="1046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贰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355891" y="2716920"/>
              <a:ext cx="338765" cy="805573"/>
              <a:chOff x="5483125" y="1694587"/>
              <a:chExt cx="338765" cy="805573"/>
            </a:xfrm>
          </p:grpSpPr>
          <p:sp>
            <p:nvSpPr>
              <p:cNvPr id="46" name="箭头: V 形 45"/>
              <p:cNvSpPr/>
              <p:nvPr/>
            </p:nvSpPr>
            <p:spPr>
              <a:xfrm>
                <a:off x="5534455" y="2097405"/>
                <a:ext cx="169750" cy="402755"/>
              </a:xfrm>
              <a:prstGeom prst="chevron">
                <a:avLst>
                  <a:gd name="adj" fmla="val 100000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箭头: V 形 46"/>
              <p:cNvSpPr/>
              <p:nvPr/>
            </p:nvSpPr>
            <p:spPr>
              <a:xfrm>
                <a:off x="5483125" y="1695336"/>
                <a:ext cx="169750" cy="402755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箭头: V 形 47"/>
              <p:cNvSpPr/>
              <p:nvPr/>
            </p:nvSpPr>
            <p:spPr>
              <a:xfrm>
                <a:off x="5652140" y="1694587"/>
                <a:ext cx="169750" cy="402755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4470522" y="3684499"/>
              <a:ext cx="1046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叁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348166" y="3774863"/>
              <a:ext cx="565150" cy="403911"/>
              <a:chOff x="5475400" y="1774190"/>
              <a:chExt cx="565150" cy="403911"/>
            </a:xfrm>
          </p:grpSpPr>
          <p:sp>
            <p:nvSpPr>
              <p:cNvPr id="51" name="箭头: V 形 50"/>
              <p:cNvSpPr/>
              <p:nvPr/>
            </p:nvSpPr>
            <p:spPr>
              <a:xfrm>
                <a:off x="5475400" y="1774825"/>
                <a:ext cx="169750" cy="402755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箭头: V 形 51"/>
              <p:cNvSpPr/>
              <p:nvPr/>
            </p:nvSpPr>
            <p:spPr>
              <a:xfrm>
                <a:off x="5645050" y="1775346"/>
                <a:ext cx="169750" cy="402755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箭头: V 形 52"/>
              <p:cNvSpPr/>
              <p:nvPr/>
            </p:nvSpPr>
            <p:spPr>
              <a:xfrm>
                <a:off x="5866560" y="1774190"/>
                <a:ext cx="173990" cy="402590"/>
              </a:xfrm>
              <a:prstGeom prst="chevron">
                <a:avLst>
                  <a:gd name="adj" fmla="val 72445"/>
                </a:avLst>
              </a:prstGeom>
              <a:gradFill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773295" y="4705350"/>
            <a:ext cx="935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肆</a:t>
            </a:r>
            <a:endParaRPr lang="zh-CN" altLang="en-US"/>
          </a:p>
        </p:txBody>
      </p:sp>
      <p:sp>
        <p:nvSpPr>
          <p:cNvPr id="5" name="箭头: V 形 50"/>
          <p:cNvSpPr/>
          <p:nvPr/>
        </p:nvSpPr>
        <p:spPr>
          <a:xfrm>
            <a:off x="5433695" y="4796155"/>
            <a:ext cx="146685" cy="402590"/>
          </a:xfrm>
          <a:prstGeom prst="chevron">
            <a:avLst>
              <a:gd name="adj" fmla="val 72445"/>
            </a:avLst>
          </a:prstGeom>
          <a:gradFill>
            <a:gsLst>
              <a:gs pos="0">
                <a:srgbClr val="EDBB64"/>
              </a:gs>
              <a:gs pos="100000">
                <a:srgbClr val="F8DE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箭头: V 形 50"/>
          <p:cNvSpPr/>
          <p:nvPr/>
        </p:nvSpPr>
        <p:spPr>
          <a:xfrm>
            <a:off x="5598356" y="4795943"/>
            <a:ext cx="169750" cy="402755"/>
          </a:xfrm>
          <a:prstGeom prst="chevron">
            <a:avLst>
              <a:gd name="adj" fmla="val 72445"/>
            </a:avLst>
          </a:prstGeom>
          <a:gradFill>
            <a:gsLst>
              <a:gs pos="0">
                <a:srgbClr val="EDBB64"/>
              </a:gs>
              <a:gs pos="100000">
                <a:srgbClr val="F8DE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箭头: V 形 50"/>
          <p:cNvSpPr/>
          <p:nvPr/>
        </p:nvSpPr>
        <p:spPr>
          <a:xfrm>
            <a:off x="5755836" y="4795943"/>
            <a:ext cx="169750" cy="402755"/>
          </a:xfrm>
          <a:prstGeom prst="chevron">
            <a:avLst>
              <a:gd name="adj" fmla="val 72445"/>
            </a:avLst>
          </a:prstGeom>
          <a:gradFill>
            <a:gsLst>
              <a:gs pos="0">
                <a:srgbClr val="EDBB64"/>
              </a:gs>
              <a:gs pos="100000">
                <a:srgbClr val="F8DE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3370" y="4806315"/>
            <a:ext cx="328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</a:rPr>
              <a:t>林纾的翻译</a:t>
            </a:r>
          </a:p>
        </p:txBody>
      </p:sp>
      <p:sp>
        <p:nvSpPr>
          <p:cNvPr id="9" name="箭头: V 形 50"/>
          <p:cNvSpPr/>
          <p:nvPr/>
        </p:nvSpPr>
        <p:spPr>
          <a:xfrm>
            <a:off x="5759011" y="2767118"/>
            <a:ext cx="169750" cy="402755"/>
          </a:xfrm>
          <a:prstGeom prst="chevron">
            <a:avLst>
              <a:gd name="adj" fmla="val 72445"/>
            </a:avLst>
          </a:prstGeom>
          <a:gradFill>
            <a:gsLst>
              <a:gs pos="0">
                <a:srgbClr val="EDBB64"/>
              </a:gs>
              <a:gs pos="100000">
                <a:srgbClr val="F8DE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56343" y="1909427"/>
            <a:ext cx="10611757" cy="4339771"/>
            <a:chOff x="856343" y="1909427"/>
            <a:chExt cx="10611757" cy="4339771"/>
          </a:xfrm>
        </p:grpSpPr>
        <p:sp>
          <p:nvSpPr>
            <p:cNvPr id="2" name="矩形: 圆角 1"/>
            <p:cNvSpPr/>
            <p:nvPr/>
          </p:nvSpPr>
          <p:spPr>
            <a:xfrm>
              <a:off x="856343" y="1909427"/>
              <a:ext cx="10611757" cy="4339771"/>
            </a:xfrm>
            <a:prstGeom prst="roundRect">
              <a:avLst>
                <a:gd name="adj" fmla="val 6445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33472" y="3125379"/>
              <a:ext cx="55193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gradFill flip="none" rotWithShape="1">
                    <a:gsLst>
                      <a:gs pos="0">
                        <a:srgbClr val="EDBB64"/>
                      </a:gs>
                      <a:gs pos="100000">
                        <a:srgbClr val="F8DE9F"/>
                      </a:gs>
                    </a:gsLst>
                    <a:lin ang="18900000" scaled="1"/>
                    <a:tileRect/>
                  </a:gradFill>
                  <a:cs typeface="+mn-ea"/>
                  <a:sym typeface="+mn-lt"/>
                </a:rPr>
                <a:t>佛教典籍翻译对中国现代语言与文学的影响</a:t>
              </a:r>
              <a:endParaRPr lang="zh-CN" altLang="en-US" sz="4000" dirty="0">
                <a:gradFill flip="none" rotWithShape="1">
                  <a:gsLst>
                    <a:gs pos="100000">
                      <a:srgbClr val="F8DE9F"/>
                    </a:gs>
                    <a:gs pos="0">
                      <a:srgbClr val="EDBB64"/>
                    </a:gs>
                  </a:gsLst>
                  <a:lin ang="0" scaled="1"/>
                  <a:tileRect/>
                </a:gra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442012" y="4706790"/>
              <a:ext cx="3307977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123978" y="1229467"/>
            <a:ext cx="1944044" cy="1370941"/>
            <a:chOff x="5123978" y="1229467"/>
            <a:chExt cx="1944044" cy="1370941"/>
          </a:xfrm>
        </p:grpSpPr>
        <p:sp>
          <p:nvSpPr>
            <p:cNvPr id="4" name="矩形: 圆角 3"/>
            <p:cNvSpPr/>
            <p:nvPr/>
          </p:nvSpPr>
          <p:spPr>
            <a:xfrm>
              <a:off x="5313812" y="1229467"/>
              <a:ext cx="1564376" cy="1370941"/>
            </a:xfrm>
            <a:prstGeom prst="roundRect">
              <a:avLst>
                <a:gd name="adj" fmla="val 6571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23978" y="1229467"/>
              <a:ext cx="19440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gradFill flip="none" rotWithShape="1">
                    <a:gsLst>
                      <a:gs pos="100000">
                        <a:srgbClr val="EDBB64"/>
                      </a:gs>
                      <a:gs pos="0">
                        <a:srgbClr val="F8DE9F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1886" y="476916"/>
            <a:ext cx="11408228" cy="6157686"/>
          </a:xfrm>
          <a:prstGeom prst="roundRect">
            <a:avLst>
              <a:gd name="adj" fmla="val 6445"/>
            </a:avLst>
          </a:prstGeom>
          <a:gradFill flip="none" rotWithShape="1">
            <a:gsLst>
              <a:gs pos="0">
                <a:srgbClr val="547F8E"/>
              </a:gs>
              <a:gs pos="100000">
                <a:srgbClr val="295265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F8DE9F"/>
                </a:gs>
                <a:gs pos="100000">
                  <a:srgbClr val="EDBB6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65540" y="2961243"/>
            <a:ext cx="900430" cy="237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5600"/>
              </a:lnSpc>
            </a:pPr>
            <a:endParaRPr lang="en-US" altLang="zh-CN" sz="1600" spc="100" dirty="0">
              <a:solidFill>
                <a:srgbClr val="FFEA9D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8355" y="1844040"/>
            <a:ext cx="53867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40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</a:rPr>
              <a:t>丰富汉语的词汇和语言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40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</a:rPr>
              <a:t>丰富汉语的语法和文体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40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</a:rPr>
              <a:t>促进中国文学发展</a:t>
            </a:r>
          </a:p>
        </p:txBody>
      </p:sp>
      <p:pic>
        <p:nvPicPr>
          <p:cNvPr id="4" name="图片 3" descr="0213dabf722e7708d7_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43015" y="1685925"/>
            <a:ext cx="4657725" cy="348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1886" y="516921"/>
            <a:ext cx="11408228" cy="6157686"/>
          </a:xfrm>
          <a:prstGeom prst="roundRect">
            <a:avLst>
              <a:gd name="adj" fmla="val 6445"/>
            </a:avLst>
          </a:prstGeom>
          <a:gradFill flip="none" rotWithShape="1">
            <a:gsLst>
              <a:gs pos="0">
                <a:srgbClr val="547F8E"/>
              </a:gs>
              <a:gs pos="100000">
                <a:srgbClr val="295265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F8DE9F"/>
                </a:gs>
                <a:gs pos="100000">
                  <a:srgbClr val="EDBB6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6106" y="2201109"/>
            <a:ext cx="2198369" cy="2815021"/>
            <a:chOff x="1383031" y="2506981"/>
            <a:chExt cx="2198369" cy="2815021"/>
          </a:xfrm>
        </p:grpSpPr>
        <p:sp>
          <p:nvSpPr>
            <p:cNvPr id="6" name="矩形 5"/>
            <p:cNvSpPr/>
            <p:nvPr/>
          </p:nvSpPr>
          <p:spPr>
            <a:xfrm>
              <a:off x="1383031" y="2506981"/>
              <a:ext cx="2198369" cy="2815021"/>
            </a:xfrm>
            <a:prstGeom prst="rect">
              <a:avLst/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016760" y="3066415"/>
              <a:ext cx="962025" cy="0"/>
            </a:xfrm>
            <a:prstGeom prst="line">
              <a:avLst/>
            </a:prstGeom>
            <a:ln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572307" y="4487545"/>
              <a:ext cx="1799811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zh-CN" altLang="en-US" sz="2400" spc="100" dirty="0">
                  <a:solidFill>
                    <a:srgbClr val="F8DE9F"/>
                  </a:solidFill>
                  <a:cs typeface="+mn-ea"/>
                  <a:sym typeface="+mn-lt"/>
                </a:rPr>
                <a:t>《西游记》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0382" y="3649285"/>
              <a:ext cx="14020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8DE9F"/>
                  </a:solidFill>
                  <a:cs typeface="+mn-ea"/>
                  <a:sym typeface="+mn-lt"/>
                </a:rPr>
                <a:t>志怪小说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686248" y="2566260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F8DE9F"/>
                  </a:solidFill>
                  <a:cs typeface="+mn-ea"/>
                  <a:sym typeface="+mn-lt"/>
                </a:rPr>
                <a:t>文学题材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9529" y="2201109"/>
            <a:ext cx="2265045" cy="2815021"/>
            <a:chOff x="1376681" y="2506981"/>
            <a:chExt cx="2265045" cy="2815021"/>
          </a:xfrm>
        </p:grpSpPr>
        <p:sp>
          <p:nvSpPr>
            <p:cNvPr id="12" name="矩形 11"/>
            <p:cNvSpPr/>
            <p:nvPr/>
          </p:nvSpPr>
          <p:spPr>
            <a:xfrm>
              <a:off x="1383031" y="2506981"/>
              <a:ext cx="2198369" cy="2815021"/>
            </a:xfrm>
            <a:prstGeom prst="rect">
              <a:avLst/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007870" y="3066415"/>
              <a:ext cx="962025" cy="0"/>
            </a:xfrm>
            <a:prstGeom prst="line">
              <a:avLst/>
            </a:prstGeom>
            <a:ln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625601" y="4445001"/>
              <a:ext cx="175641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zh-CN" altLang="en-US" sz="2400" spc="100" dirty="0">
                  <a:solidFill>
                    <a:srgbClr val="F8DE9F"/>
                  </a:solidFill>
                  <a:cs typeface="+mn-ea"/>
                  <a:sym typeface="+mn-lt"/>
                </a:rPr>
                <a:t>《西游记》</a:t>
              </a:r>
            </a:p>
            <a:p>
              <a:pPr algn="just">
                <a:lnSpc>
                  <a:spcPts val="1800"/>
                </a:lnSpc>
              </a:pPr>
              <a:r>
                <a:rPr lang="zh-CN" altLang="en-US" sz="2400" spc="100" dirty="0">
                  <a:solidFill>
                    <a:srgbClr val="F8DE9F"/>
                  </a:solidFill>
                  <a:cs typeface="+mn-ea"/>
                  <a:sym typeface="+mn-lt"/>
                </a:rPr>
                <a:t>《红楼梦》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376681" y="3246121"/>
              <a:ext cx="226504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8DE9F"/>
                  </a:solidFill>
                  <a:cs typeface="+mn-ea"/>
                  <a:sym typeface="+mn-lt"/>
                </a:rPr>
                <a:t>说与唱结合，散文体中穿插诗词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677994" y="2566260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F8DE9F"/>
                  </a:solidFill>
                  <a:cs typeface="+mn-ea"/>
                  <a:sym typeface="+mn-lt"/>
                </a:rPr>
                <a:t>文学结构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54526" y="2188409"/>
            <a:ext cx="2335530" cy="2815021"/>
            <a:chOff x="1245871" y="2506981"/>
            <a:chExt cx="2335530" cy="2815021"/>
          </a:xfrm>
        </p:grpSpPr>
        <p:sp>
          <p:nvSpPr>
            <p:cNvPr id="19" name="矩形 18"/>
            <p:cNvSpPr/>
            <p:nvPr/>
          </p:nvSpPr>
          <p:spPr>
            <a:xfrm>
              <a:off x="1383031" y="2506981"/>
              <a:ext cx="2198369" cy="2815021"/>
            </a:xfrm>
            <a:prstGeom prst="rect">
              <a:avLst/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990725" y="3101340"/>
              <a:ext cx="962025" cy="0"/>
            </a:xfrm>
            <a:prstGeom prst="line">
              <a:avLst/>
            </a:prstGeom>
            <a:ln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1245871" y="3230246"/>
              <a:ext cx="2335530" cy="1938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佛经原文独特的文学性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译者译笔的文学性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诗人、文学家的思想和文学观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669106" y="2578960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F8DE9F"/>
                  </a:solidFill>
                  <a:cs typeface="+mn-ea"/>
                  <a:sym typeface="+mn-lt"/>
                </a:rPr>
                <a:t>文学语言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862705" y="895985"/>
            <a:ext cx="415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8DE9F"/>
                </a:solidFill>
                <a:cs typeface="+mn-ea"/>
              </a:rPr>
              <a:t>为中国文学提供了肥沃的土壤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95214" y="605302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56343" y="1909427"/>
            <a:ext cx="10611757" cy="4339771"/>
            <a:chOff x="856343" y="1909427"/>
            <a:chExt cx="10611757" cy="4339771"/>
          </a:xfrm>
        </p:grpSpPr>
        <p:sp>
          <p:nvSpPr>
            <p:cNvPr id="2" name="矩形: 圆角 1"/>
            <p:cNvSpPr/>
            <p:nvPr/>
          </p:nvSpPr>
          <p:spPr>
            <a:xfrm>
              <a:off x="856343" y="1909427"/>
              <a:ext cx="10611757" cy="4339771"/>
            </a:xfrm>
            <a:prstGeom prst="roundRect">
              <a:avLst>
                <a:gd name="adj" fmla="val 6445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30322" y="2834549"/>
              <a:ext cx="55193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gradFill flip="none" rotWithShape="1">
                    <a:gsLst>
                      <a:gs pos="100000">
                        <a:srgbClr val="F8DE9F"/>
                      </a:gs>
                      <a:gs pos="0">
                        <a:srgbClr val="EDBB64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清末民初的翻译与中国的新文化运动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442012" y="4532165"/>
              <a:ext cx="3307977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123978" y="1136138"/>
            <a:ext cx="1944044" cy="1464270"/>
            <a:chOff x="5123978" y="1136138"/>
            <a:chExt cx="1944044" cy="1464270"/>
          </a:xfrm>
        </p:grpSpPr>
        <p:sp>
          <p:nvSpPr>
            <p:cNvPr id="4" name="矩形: 圆角 3"/>
            <p:cNvSpPr/>
            <p:nvPr/>
          </p:nvSpPr>
          <p:spPr>
            <a:xfrm>
              <a:off x="5313812" y="1229467"/>
              <a:ext cx="1564376" cy="1370941"/>
            </a:xfrm>
            <a:prstGeom prst="roundRect">
              <a:avLst>
                <a:gd name="adj" fmla="val 6571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23978" y="1136138"/>
              <a:ext cx="19440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gradFill flip="none" rotWithShape="1">
                    <a:gsLst>
                      <a:gs pos="100000">
                        <a:srgbClr val="EDBB64"/>
                      </a:gs>
                      <a:gs pos="0">
                        <a:srgbClr val="F8DE9F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33796" y="452786"/>
            <a:ext cx="11408228" cy="6157686"/>
          </a:xfrm>
          <a:prstGeom prst="roundRect">
            <a:avLst>
              <a:gd name="adj" fmla="val 6445"/>
            </a:avLst>
          </a:prstGeom>
          <a:gradFill flip="none" rotWithShape="1">
            <a:gsLst>
              <a:gs pos="0">
                <a:srgbClr val="547F8E"/>
              </a:gs>
              <a:gs pos="100000">
                <a:srgbClr val="295265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F8DE9F"/>
                </a:gs>
                <a:gs pos="100000">
                  <a:srgbClr val="EDBB6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49570" y="1341120"/>
            <a:ext cx="575945" cy="575945"/>
          </a:xfrm>
          <a:prstGeom prst="ellipse">
            <a:avLst/>
          </a:prstGeom>
          <a:gradFill flip="none" rotWithShape="1"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067818" y="1309950"/>
            <a:ext cx="576083" cy="576083"/>
          </a:xfrm>
          <a:prstGeom prst="ellipse">
            <a:avLst/>
          </a:prstGeom>
          <a:gradFill flip="none" rotWithShape="1"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479199" y="1341065"/>
            <a:ext cx="576083" cy="576083"/>
          </a:xfrm>
          <a:prstGeom prst="ellipse">
            <a:avLst/>
          </a:prstGeom>
          <a:gradFill flip="none" rotWithShape="1"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98477" y="1309950"/>
            <a:ext cx="576083" cy="576083"/>
          </a:xfrm>
          <a:prstGeom prst="ellipse">
            <a:avLst/>
          </a:prstGeom>
          <a:gradFill flip="none" rotWithShape="1"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5025" y="1341120"/>
            <a:ext cx="423799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rgbClr val="F8DE9F"/>
                </a:solidFill>
                <a:cs typeface="+mn-ea"/>
                <a:sym typeface="+mn-lt"/>
              </a:rPr>
              <a:t>1895</a:t>
            </a: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年甲午战争，清政府日益腐败，国家危机日益加深。</a:t>
            </a:r>
          </a:p>
          <a:p>
            <a:pPr marL="342900" indent="-34290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清末戊戌变法失败，知识分子学习西方的思想、文化和文学。</a:t>
            </a:r>
          </a:p>
          <a:p>
            <a:pPr marL="342900" indent="-34290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清末民初的翻译最终促成新文化运动的产生</a:t>
            </a:r>
          </a:p>
        </p:txBody>
      </p:sp>
      <p:sp>
        <p:nvSpPr>
          <p:cNvPr id="36" name="矩形 35"/>
          <p:cNvSpPr/>
          <p:nvPr/>
        </p:nvSpPr>
        <p:spPr>
          <a:xfrm>
            <a:off x="1913099" y="814265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37" name="矩形 36"/>
          <p:cNvSpPr/>
          <p:nvPr/>
        </p:nvSpPr>
        <p:spPr>
          <a:xfrm>
            <a:off x="1148080" y="3448050"/>
            <a:ext cx="354901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严复的翻译改变了中国社会对西方思想文化的引进态度</a:t>
            </a:r>
          </a:p>
          <a:p>
            <a:pPr marL="171450" indent="-171450" algn="just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林纾的翻译改变了清末</a:t>
            </a:r>
            <a:r>
              <a:rPr lang="en-US" altLang="zh-CN" spc="100" dirty="0">
                <a:solidFill>
                  <a:srgbClr val="F8DE9F"/>
                </a:solidFill>
                <a:cs typeface="+mn-ea"/>
                <a:sym typeface="+mn-lt"/>
              </a:rPr>
              <a:t>“</a:t>
            </a: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唯中国有文学</a:t>
            </a:r>
            <a:r>
              <a:rPr lang="en-US" altLang="zh-CN" spc="100" dirty="0">
                <a:solidFill>
                  <a:srgbClr val="F8DE9F"/>
                </a:solidFill>
                <a:cs typeface="+mn-ea"/>
                <a:sym typeface="+mn-lt"/>
              </a:rPr>
              <a:t>”</a:t>
            </a: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的文化优越感</a:t>
            </a:r>
          </a:p>
          <a:p>
            <a:pPr marL="171450" indent="-171450" algn="just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翻译改变了清末民初的社会文化道德观</a:t>
            </a:r>
          </a:p>
          <a:p>
            <a:pPr marL="171450" indent="-171450" algn="just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文学翻译推动了新文化运动中的</a:t>
            </a:r>
            <a:r>
              <a:rPr lang="en-US" altLang="zh-CN" spc="100" dirty="0">
                <a:solidFill>
                  <a:srgbClr val="F8DE9F"/>
                </a:solidFill>
                <a:cs typeface="+mn-ea"/>
                <a:sym typeface="+mn-lt"/>
              </a:rPr>
              <a:t>“</a:t>
            </a:r>
            <a:r>
              <a:rPr lang="zh-CN" altLang="en-US" spc="100" dirty="0">
                <a:solidFill>
                  <a:srgbClr val="F8DE9F"/>
                </a:solidFill>
                <a:cs typeface="+mn-ea"/>
                <a:sym typeface="+mn-lt"/>
              </a:rPr>
              <a:t>白话文革命</a:t>
            </a:r>
            <a:r>
              <a:rPr lang="en-US" altLang="zh-CN" spc="100" dirty="0">
                <a:solidFill>
                  <a:srgbClr val="F8DE9F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38" name="矩形 37"/>
          <p:cNvSpPr/>
          <p:nvPr/>
        </p:nvSpPr>
        <p:spPr>
          <a:xfrm>
            <a:off x="1574517" y="2969592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具体表现</a:t>
            </a:r>
          </a:p>
        </p:txBody>
      </p:sp>
      <p:sp>
        <p:nvSpPr>
          <p:cNvPr id="41" name="矩形 40"/>
          <p:cNvSpPr/>
          <p:nvPr/>
        </p:nvSpPr>
        <p:spPr>
          <a:xfrm>
            <a:off x="5072794" y="2721480"/>
            <a:ext cx="1330291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《天演论》</a:t>
            </a:r>
          </a:p>
          <a:p>
            <a:pPr algn="ctr">
              <a:lnSpc>
                <a:spcPts val="1800"/>
              </a:lnSpc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编译</a:t>
            </a:r>
            <a:r>
              <a:rPr lang="en-US" altLang="zh-CN" sz="2000" spc="100" dirty="0">
                <a:solidFill>
                  <a:srgbClr val="F8DE9F"/>
                </a:solidFill>
                <a:cs typeface="+mn-ea"/>
                <a:sym typeface="+mn-lt"/>
              </a:rPr>
              <a:t>+</a:t>
            </a: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评论</a:t>
            </a:r>
          </a:p>
        </p:txBody>
      </p:sp>
      <p:sp>
        <p:nvSpPr>
          <p:cNvPr id="42" name="矩形 41"/>
          <p:cNvSpPr/>
          <p:nvPr/>
        </p:nvSpPr>
        <p:spPr>
          <a:xfrm>
            <a:off x="5341637" y="2088960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严复</a:t>
            </a:r>
          </a:p>
        </p:txBody>
      </p:sp>
      <p:sp>
        <p:nvSpPr>
          <p:cNvPr id="43" name="矩形 42"/>
          <p:cNvSpPr/>
          <p:nvPr/>
        </p:nvSpPr>
        <p:spPr>
          <a:xfrm>
            <a:off x="6286500" y="2765425"/>
            <a:ext cx="24466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《巴黎茶花女遗事》</a:t>
            </a:r>
          </a:p>
          <a:p>
            <a:pPr algn="ctr">
              <a:lnSpc>
                <a:spcPts val="1800"/>
              </a:lnSpc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《黑奴吁天录》</a:t>
            </a:r>
          </a:p>
        </p:txBody>
      </p:sp>
      <p:sp>
        <p:nvSpPr>
          <p:cNvPr id="44" name="矩形 43"/>
          <p:cNvSpPr/>
          <p:nvPr/>
        </p:nvSpPr>
        <p:spPr>
          <a:xfrm>
            <a:off x="6959814" y="2175320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林纾</a:t>
            </a:r>
          </a:p>
        </p:txBody>
      </p:sp>
      <p:sp>
        <p:nvSpPr>
          <p:cNvPr id="45" name="矩形 44"/>
          <p:cNvSpPr/>
          <p:nvPr/>
        </p:nvSpPr>
        <p:spPr>
          <a:xfrm>
            <a:off x="7844790" y="3318510"/>
            <a:ext cx="263461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爱情小说的翻译打破封建礼教</a:t>
            </a:r>
          </a:p>
          <a:p>
            <a:pPr marL="171450" indent="-171450" algn="ctr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侦探小说翻译引进西方的法制观和人权观</a:t>
            </a:r>
          </a:p>
          <a:p>
            <a:pPr marL="171450" indent="-171450" algn="ctr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科学小说的翻译破除迷信</a:t>
            </a:r>
          </a:p>
        </p:txBody>
      </p:sp>
      <p:sp>
        <p:nvSpPr>
          <p:cNvPr id="46" name="矩形 45"/>
          <p:cNvSpPr/>
          <p:nvPr/>
        </p:nvSpPr>
        <p:spPr>
          <a:xfrm>
            <a:off x="8196580" y="2186940"/>
            <a:ext cx="18027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社会文化道德观</a:t>
            </a:r>
          </a:p>
        </p:txBody>
      </p:sp>
      <p:sp>
        <p:nvSpPr>
          <p:cNvPr id="47" name="矩形 46"/>
          <p:cNvSpPr/>
          <p:nvPr/>
        </p:nvSpPr>
        <p:spPr>
          <a:xfrm>
            <a:off x="10323405" y="2706240"/>
            <a:ext cx="133029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  <a:sym typeface="+mn-lt"/>
              </a:rPr>
              <a:t>胡适：欧化</a:t>
            </a:r>
          </a:p>
        </p:txBody>
      </p:sp>
      <p:sp>
        <p:nvSpPr>
          <p:cNvPr id="48" name="矩形 47"/>
          <p:cNvSpPr/>
          <p:nvPr/>
        </p:nvSpPr>
        <p:spPr>
          <a:xfrm>
            <a:off x="10135048" y="2186750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白话文革命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7844824" y="931675"/>
            <a:ext cx="1104716" cy="77220"/>
          </a:xfrm>
          <a:prstGeom prst="roundRect">
            <a:avLst>
              <a:gd name="adj" fmla="val 50000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22" grpId="0" bldLvl="0" animBg="1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56343" y="1909427"/>
            <a:ext cx="10611757" cy="4339771"/>
            <a:chOff x="856343" y="1909427"/>
            <a:chExt cx="10611757" cy="4339771"/>
          </a:xfrm>
        </p:grpSpPr>
        <p:sp>
          <p:nvSpPr>
            <p:cNvPr id="2" name="矩形: 圆角 1"/>
            <p:cNvSpPr/>
            <p:nvPr/>
          </p:nvSpPr>
          <p:spPr>
            <a:xfrm>
              <a:off x="856343" y="1909427"/>
              <a:ext cx="10611757" cy="4339771"/>
            </a:xfrm>
            <a:prstGeom prst="roundRect">
              <a:avLst>
                <a:gd name="adj" fmla="val 6445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36342" y="3019969"/>
              <a:ext cx="55193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gradFill flip="none" rotWithShape="1">
                    <a:gsLst>
                      <a:gs pos="100000">
                        <a:srgbClr val="F8DE9F"/>
                      </a:gs>
                      <a:gs pos="0">
                        <a:srgbClr val="EDBB64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翻译文学与中国现代文学的形成与发展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442012" y="4532165"/>
              <a:ext cx="3307977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EDBB64"/>
                  </a:gs>
                  <a:gs pos="100000">
                    <a:srgbClr val="F8DE9F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123978" y="1136138"/>
            <a:ext cx="1944044" cy="1464270"/>
            <a:chOff x="5123978" y="1136138"/>
            <a:chExt cx="1944044" cy="1464270"/>
          </a:xfrm>
        </p:grpSpPr>
        <p:sp>
          <p:nvSpPr>
            <p:cNvPr id="4" name="矩形: 圆角 3"/>
            <p:cNvSpPr/>
            <p:nvPr/>
          </p:nvSpPr>
          <p:spPr>
            <a:xfrm>
              <a:off x="5313812" y="1229467"/>
              <a:ext cx="1564376" cy="1370941"/>
            </a:xfrm>
            <a:prstGeom prst="roundRect">
              <a:avLst>
                <a:gd name="adj" fmla="val 6571"/>
              </a:avLst>
            </a:prstGeom>
            <a:gradFill flip="none" rotWithShape="1">
              <a:gsLst>
                <a:gs pos="0">
                  <a:srgbClr val="547F8E"/>
                </a:gs>
                <a:gs pos="100000">
                  <a:srgbClr val="295265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F8DE9F"/>
                  </a:gs>
                  <a:gs pos="100000">
                    <a:srgbClr val="EDBB6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23978" y="1136138"/>
              <a:ext cx="19440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gradFill flip="none" rotWithShape="1">
                    <a:gsLst>
                      <a:gs pos="100000">
                        <a:srgbClr val="EDBB64"/>
                      </a:gs>
                      <a:gs pos="0">
                        <a:srgbClr val="F8DE9F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1886" y="485806"/>
            <a:ext cx="11408228" cy="6157686"/>
          </a:xfrm>
          <a:prstGeom prst="roundRect">
            <a:avLst>
              <a:gd name="adj" fmla="val 6445"/>
            </a:avLst>
          </a:prstGeom>
          <a:gradFill flip="none" rotWithShape="1">
            <a:gsLst>
              <a:gs pos="0">
                <a:srgbClr val="547F8E"/>
              </a:gs>
              <a:gs pos="100000">
                <a:srgbClr val="295265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F8DE9F"/>
                </a:gs>
                <a:gs pos="100000">
                  <a:srgbClr val="EDBB6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721360" y="913130"/>
            <a:ext cx="1757680" cy="17780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14750" y="895985"/>
            <a:ext cx="1945640" cy="8255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419850" y="886460"/>
            <a:ext cx="2005330" cy="9525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21970" y="1137920"/>
            <a:ext cx="2323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翻译与中国现代小说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9000" y="1059815"/>
            <a:ext cx="2253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翻译与中国现代诗歌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23000" y="1125855"/>
            <a:ext cx="2521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翻译与中国现代话剧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1360" y="1892300"/>
            <a:ext cx="2258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《狂人日记》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377565" y="1682115"/>
            <a:ext cx="2567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100" dirty="0">
                <a:solidFill>
                  <a:srgbClr val="F8DE9F"/>
                </a:solidFill>
                <a:cs typeface="+mn-ea"/>
              </a:rPr>
              <a:t>白话诗歌运动</a:t>
            </a:r>
          </a:p>
          <a:p>
            <a:pPr algn="ctr"/>
            <a:r>
              <a:rPr lang="zh-CN" altLang="en-US" spc="100" dirty="0">
                <a:solidFill>
                  <a:srgbClr val="F8DE9F"/>
                </a:solidFill>
                <a:cs typeface="+mn-ea"/>
              </a:rPr>
              <a:t>胡适《关不住了》</a:t>
            </a:r>
          </a:p>
          <a:p>
            <a:pPr algn="ctr"/>
            <a:r>
              <a:rPr lang="zh-CN" altLang="en-US" spc="100" dirty="0">
                <a:solidFill>
                  <a:srgbClr val="F8DE9F"/>
                </a:solidFill>
                <a:cs typeface="+mn-ea"/>
              </a:rPr>
              <a:t>美国女诗人</a:t>
            </a:r>
          </a:p>
          <a:p>
            <a:pPr algn="ctr"/>
            <a:r>
              <a:rPr lang="zh-CN" altLang="en-US" spc="100" dirty="0">
                <a:solidFill>
                  <a:srgbClr val="F8DE9F"/>
                </a:solidFill>
                <a:cs typeface="+mn-ea"/>
              </a:rPr>
              <a:t>Sara Teasdale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43650" y="1832610"/>
            <a:ext cx="21583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《茶花女》</a:t>
            </a:r>
          </a:p>
          <a:p>
            <a:pPr algn="ctr">
              <a:buClrTx/>
              <a:buSzTx/>
              <a:buFontTx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《黑奴吁天录》</a:t>
            </a:r>
          </a:p>
          <a:p>
            <a:pPr algn="ctr">
              <a:buClrTx/>
              <a:buSzTx/>
              <a:buFontTx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中国现代话剧的开端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9163050" y="904240"/>
            <a:ext cx="1870075" cy="8890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163050" y="1137920"/>
            <a:ext cx="1836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翻译与中国现代散文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56015" y="1979930"/>
            <a:ext cx="268414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鲁迅翻译厨川白村《出了象牙之塔》</a:t>
            </a:r>
          </a:p>
          <a:p>
            <a:pPr algn="l">
              <a:buClrTx/>
              <a:buSzTx/>
              <a:buFontTx/>
            </a:pPr>
            <a:r>
              <a:rPr lang="en-US" altLang="zh-CN" sz="2000" spc="100" dirty="0">
                <a:solidFill>
                  <a:srgbClr val="F8DE9F"/>
                </a:solidFill>
                <a:cs typeface="+mn-ea"/>
              </a:rPr>
              <a:t>“</a:t>
            </a: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如果是冬天，便坐在暖炉胖的安乐椅上；倘在夏天，则披浴衣，啜苦茗，随随便便和好友任心闲话，将这些话，照样地移在纸上的东西就是essay</a:t>
            </a:r>
            <a:r>
              <a:rPr lang="en-US" altLang="zh-CN" sz="2000" spc="100" dirty="0">
                <a:solidFill>
                  <a:srgbClr val="F8DE9F"/>
                </a:solidFill>
                <a:cs typeface="+mn-ea"/>
              </a:rPr>
              <a:t>”</a:t>
            </a:r>
            <a:r>
              <a:rPr lang="zh-CN" altLang="en-US" sz="2000" spc="100" dirty="0">
                <a:solidFill>
                  <a:srgbClr val="F8DE9F"/>
                </a:solidFill>
                <a:cs typeface="+mn-ea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725" y="2971800"/>
            <a:ext cx="3703955" cy="328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90,&quot;width&quot;:7335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nlnh1x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WPS 演示</Application>
  <PresentationFormat>自定义</PresentationFormat>
  <Paragraphs>70</Paragraphs>
  <Slides>11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2</vt:i4>
      </vt:variant>
    </vt:vector>
  </HeadingPairs>
  <TitlesOfParts>
    <vt:vector size="15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自定义放映 1</vt:lpstr>
      <vt:lpstr>自定义放映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Microsoft</cp:lastModifiedBy>
  <cp:revision>40</cp:revision>
  <dcterms:created xsi:type="dcterms:W3CDTF">2020-11-12T15:06:00Z</dcterms:created>
  <dcterms:modified xsi:type="dcterms:W3CDTF">2022-04-21T07:30:21Z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5451757F364C4F0288BCCFFDF303324F</vt:lpwstr>
  </property>
  <property fmtid="{D5CDD505-2E9C-101B-9397-08002B2CF9AE}" pid="3" name="KSOProductBuildVer">
    <vt:lpwstr>2052-11.1.0.10495</vt:lpwstr>
  </property>
</Properties>
</file>