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5" r:id="rId2"/>
    <p:sldId id="269" r:id="rId3"/>
    <p:sldId id="276" r:id="rId4"/>
    <p:sldId id="278" r:id="rId5"/>
    <p:sldId id="280" r:id="rId6"/>
    <p:sldId id="281" r:id="rId7"/>
    <p:sldId id="282" r:id="rId8"/>
    <p:sldId id="283" r:id="rId9"/>
    <p:sldId id="284" r:id="rId10"/>
    <p:sldId id="290" r:id="rId11"/>
    <p:sldId id="289" r:id="rId12"/>
    <p:sldId id="288" r:id="rId13"/>
    <p:sldId id="287" r:id="rId14"/>
    <p:sldId id="286" r:id="rId15"/>
    <p:sldId id="285" r:id="rId16"/>
    <p:sldId id="298" r:id="rId17"/>
    <p:sldId id="297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7194D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1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5030F-2D77-40B1-8FDC-669A2C03C9AF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77D39-1D71-4B6F-9E06-4AB6BA34D6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A5F0-770B-410C-90B7-ECBA0CF9027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A5F0-770B-410C-90B7-ECBA0CF9027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首页封面">
    <p:bg>
      <p:bgPr>
        <a:pattFill prst="wdUp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6350" y="-14111"/>
            <a:ext cx="12192000" cy="6858001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100000">
                <a:schemeClr val="bg1">
                  <a:alpha val="70000"/>
                </a:schemeClr>
              </a:gs>
            </a:gsLst>
            <a:lin ang="5400000" scaled="1"/>
          </a:gradFill>
          <a:ln w="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+mn-lt"/>
            </a:endParaRPr>
          </a:p>
        </p:txBody>
      </p:sp>
      <p:sp>
        <p:nvSpPr>
          <p:cNvPr id="8" name="任意多边形: 形状 7"/>
          <p:cNvSpPr/>
          <p:nvPr/>
        </p:nvSpPr>
        <p:spPr>
          <a:xfrm>
            <a:off x="-2" y="-26143"/>
            <a:ext cx="12192000" cy="3820891"/>
          </a:xfrm>
          <a:custGeom>
            <a:avLst/>
            <a:gdLst>
              <a:gd name="connsiteX0" fmla="*/ 0 w 12192000"/>
              <a:gd name="connsiteY0" fmla="*/ 0 h 3820891"/>
              <a:gd name="connsiteX1" fmla="*/ 12192000 w 12192000"/>
              <a:gd name="connsiteY1" fmla="*/ 0 h 3820891"/>
              <a:gd name="connsiteX2" fmla="*/ 12192000 w 12192000"/>
              <a:gd name="connsiteY2" fmla="*/ 2822842 h 3820891"/>
              <a:gd name="connsiteX3" fmla="*/ 11920340 w 12192000"/>
              <a:gd name="connsiteY3" fmla="*/ 2925857 h 3820891"/>
              <a:gd name="connsiteX4" fmla="*/ 6096000 w 12192000"/>
              <a:gd name="connsiteY4" fmla="*/ 3820891 h 3820891"/>
              <a:gd name="connsiteX5" fmla="*/ 271660 w 12192000"/>
              <a:gd name="connsiteY5" fmla="*/ 2925857 h 3820891"/>
              <a:gd name="connsiteX6" fmla="*/ 0 w 12192000"/>
              <a:gd name="connsiteY6" fmla="*/ 2822842 h 3820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820891">
                <a:moveTo>
                  <a:pt x="0" y="0"/>
                </a:moveTo>
                <a:lnTo>
                  <a:pt x="12192000" y="0"/>
                </a:lnTo>
                <a:lnTo>
                  <a:pt x="12192000" y="2822842"/>
                </a:lnTo>
                <a:lnTo>
                  <a:pt x="11920340" y="2925857"/>
                </a:lnTo>
                <a:cubicBezTo>
                  <a:pt x="10382026" y="3481957"/>
                  <a:pt x="8338529" y="3820891"/>
                  <a:pt x="6096000" y="3820891"/>
                </a:cubicBezTo>
                <a:cubicBezTo>
                  <a:pt x="3853472" y="3820891"/>
                  <a:pt x="1809974" y="3481957"/>
                  <a:pt x="271660" y="2925857"/>
                </a:cubicBezTo>
                <a:lnTo>
                  <a:pt x="0" y="2822842"/>
                </a:lnTo>
                <a:close/>
              </a:path>
            </a:pathLst>
          </a:custGeom>
          <a:solidFill>
            <a:srgbClr val="9A24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3" name="椭圆 52"/>
          <p:cNvSpPr/>
          <p:nvPr userDrawn="1"/>
        </p:nvSpPr>
        <p:spPr>
          <a:xfrm>
            <a:off x="4825750" y="5851669"/>
            <a:ext cx="220164" cy="22016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4" name="椭圆 53"/>
          <p:cNvSpPr/>
          <p:nvPr userDrawn="1"/>
        </p:nvSpPr>
        <p:spPr>
          <a:xfrm>
            <a:off x="7146086" y="5851669"/>
            <a:ext cx="220164" cy="22016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7" name="文本占位符 56"/>
          <p:cNvSpPr>
            <a:spLocks noGrp="1"/>
          </p:cNvSpPr>
          <p:nvPr>
            <p:ph type="body" sz="quarter" idx="10" hasCustomPrompt="1"/>
          </p:nvPr>
        </p:nvSpPr>
        <p:spPr>
          <a:xfrm>
            <a:off x="5222039" y="5792249"/>
            <a:ext cx="1747925" cy="353120"/>
          </a:xfrm>
          <a:custGeom>
            <a:avLst/>
            <a:gdLst>
              <a:gd name="connsiteX0" fmla="*/ 0 w 1747925"/>
              <a:gd name="connsiteY0" fmla="*/ 176559 h 353120"/>
              <a:gd name="connsiteX1" fmla="*/ 0 w 1747925"/>
              <a:gd name="connsiteY1" fmla="*/ 176560 h 353120"/>
              <a:gd name="connsiteX2" fmla="*/ 0 w 1747925"/>
              <a:gd name="connsiteY2" fmla="*/ 176560 h 353120"/>
              <a:gd name="connsiteX3" fmla="*/ 176560 w 1747925"/>
              <a:gd name="connsiteY3" fmla="*/ 0 h 353120"/>
              <a:gd name="connsiteX4" fmla="*/ 1571365 w 1747925"/>
              <a:gd name="connsiteY4" fmla="*/ 0 h 353120"/>
              <a:gd name="connsiteX5" fmla="*/ 1747925 w 1747925"/>
              <a:gd name="connsiteY5" fmla="*/ 176560 h 353120"/>
              <a:gd name="connsiteX6" fmla="*/ 1747924 w 1747925"/>
              <a:gd name="connsiteY6" fmla="*/ 176560 h 353120"/>
              <a:gd name="connsiteX7" fmla="*/ 1571364 w 1747925"/>
              <a:gd name="connsiteY7" fmla="*/ 353120 h 353120"/>
              <a:gd name="connsiteX8" fmla="*/ 176560 w 1747925"/>
              <a:gd name="connsiteY8" fmla="*/ 353119 h 353120"/>
              <a:gd name="connsiteX9" fmla="*/ 13875 w 1747925"/>
              <a:gd name="connsiteY9" fmla="*/ 245284 h 353120"/>
              <a:gd name="connsiteX10" fmla="*/ 0 w 1747925"/>
              <a:gd name="connsiteY10" fmla="*/ 176560 h 353120"/>
              <a:gd name="connsiteX11" fmla="*/ 13875 w 1747925"/>
              <a:gd name="connsiteY11" fmla="*/ 107835 h 353120"/>
              <a:gd name="connsiteX12" fmla="*/ 176560 w 1747925"/>
              <a:gd name="connsiteY12" fmla="*/ 0 h 35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47925" h="353120">
                <a:moveTo>
                  <a:pt x="0" y="176559"/>
                </a:moveTo>
                <a:lnTo>
                  <a:pt x="0" y="176560"/>
                </a:lnTo>
                <a:lnTo>
                  <a:pt x="0" y="176560"/>
                </a:lnTo>
                <a:close/>
                <a:moveTo>
                  <a:pt x="176560" y="0"/>
                </a:moveTo>
                <a:lnTo>
                  <a:pt x="1571365" y="0"/>
                </a:lnTo>
                <a:cubicBezTo>
                  <a:pt x="1668876" y="0"/>
                  <a:pt x="1747925" y="79049"/>
                  <a:pt x="1747925" y="176560"/>
                </a:cubicBezTo>
                <a:lnTo>
                  <a:pt x="1747924" y="176560"/>
                </a:lnTo>
                <a:cubicBezTo>
                  <a:pt x="1747924" y="274071"/>
                  <a:pt x="1668875" y="353120"/>
                  <a:pt x="1571364" y="353120"/>
                </a:cubicBezTo>
                <a:lnTo>
                  <a:pt x="176560" y="353119"/>
                </a:lnTo>
                <a:cubicBezTo>
                  <a:pt x="103427" y="353119"/>
                  <a:pt x="40679" y="308654"/>
                  <a:pt x="13875" y="245284"/>
                </a:cubicBezTo>
                <a:lnTo>
                  <a:pt x="0" y="176560"/>
                </a:lnTo>
                <a:lnTo>
                  <a:pt x="13875" y="107835"/>
                </a:lnTo>
                <a:cubicBezTo>
                  <a:pt x="40679" y="44465"/>
                  <a:pt x="103427" y="0"/>
                  <a:pt x="176560" y="0"/>
                </a:cubicBezTo>
                <a:close/>
              </a:path>
            </a:pathLst>
          </a:custGeom>
          <a:solidFill>
            <a:srgbClr val="9A2418"/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58" name="文本占位符 13"/>
          <p:cNvSpPr>
            <a:spLocks noGrp="1"/>
          </p:cNvSpPr>
          <p:nvPr>
            <p:ph type="body" sz="quarter" idx="11" hasCustomPrompt="1"/>
          </p:nvPr>
        </p:nvSpPr>
        <p:spPr>
          <a:xfrm>
            <a:off x="4581523" y="5407559"/>
            <a:ext cx="3028952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59" name="副标题 2"/>
          <p:cNvSpPr>
            <a:spLocks noGrp="1"/>
          </p:cNvSpPr>
          <p:nvPr>
            <p:ph type="subTitle" idx="1"/>
          </p:nvPr>
        </p:nvSpPr>
        <p:spPr>
          <a:xfrm>
            <a:off x="666750" y="4968911"/>
            <a:ext cx="10845800" cy="29627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0" name="标题 59"/>
          <p:cNvSpPr>
            <a:spLocks noGrp="1"/>
          </p:cNvSpPr>
          <p:nvPr>
            <p:ph type="title"/>
          </p:nvPr>
        </p:nvSpPr>
        <p:spPr>
          <a:xfrm>
            <a:off x="660400" y="4167394"/>
            <a:ext cx="10858500" cy="663575"/>
          </a:xfrm>
        </p:spPr>
        <p:txBody>
          <a:bodyPr>
            <a:normAutofit/>
          </a:bodyPr>
          <a:lstStyle>
            <a:lvl1pPr algn="ctr">
              <a:defRPr sz="4000" spc="100" baseline="0">
                <a:solidFill>
                  <a:srgbClr val="9A2418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338" y="455552"/>
            <a:ext cx="6286500" cy="2857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章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 userDrawn="1"/>
        </p:nvSpPr>
        <p:spPr>
          <a:xfrm>
            <a:off x="0" y="-14400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100000">
                <a:schemeClr val="bg1">
                  <a:alpha val="70000"/>
                </a:schemeClr>
              </a:gs>
            </a:gsLst>
            <a:lin ang="5400000" scaled="1"/>
          </a:gradFill>
          <a:ln w="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+mn-lt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9A24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任意多边形: 形状 59"/>
          <p:cNvSpPr/>
          <p:nvPr userDrawn="1"/>
        </p:nvSpPr>
        <p:spPr>
          <a:xfrm flipH="1">
            <a:off x="0" y="-14288"/>
            <a:ext cx="12192000" cy="723900"/>
          </a:xfrm>
          <a:custGeom>
            <a:avLst/>
            <a:gdLst>
              <a:gd name="connsiteX0" fmla="*/ 12192000 w 12192000"/>
              <a:gd name="connsiteY0" fmla="*/ 0 h 723900"/>
              <a:gd name="connsiteX1" fmla="*/ 2755900 w 12192000"/>
              <a:gd name="connsiteY1" fmla="*/ 0 h 723900"/>
              <a:gd name="connsiteX2" fmla="*/ 4 w 12192000"/>
              <a:gd name="connsiteY2" fmla="*/ 0 h 723900"/>
              <a:gd name="connsiteX3" fmla="*/ 0 w 12192000"/>
              <a:gd name="connsiteY3" fmla="*/ 0 h 723900"/>
              <a:gd name="connsiteX4" fmla="*/ 0 w 12192000"/>
              <a:gd name="connsiteY4" fmla="*/ 723900 h 723900"/>
              <a:gd name="connsiteX5" fmla="*/ 1987354 w 12192000"/>
              <a:gd name="connsiteY5" fmla="*/ 723900 h 723900"/>
              <a:gd name="connsiteX6" fmla="*/ 2038350 w 12192000"/>
              <a:gd name="connsiteY6" fmla="*/ 717550 h 723900"/>
              <a:gd name="connsiteX7" fmla="*/ 2753650 w 12192000"/>
              <a:gd name="connsiteY7" fmla="*/ 288000 h 723900"/>
              <a:gd name="connsiteX8" fmla="*/ 12192000 w 12192000"/>
              <a:gd name="connsiteY8" fmla="*/ 2880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723900">
                <a:moveTo>
                  <a:pt x="12192000" y="0"/>
                </a:moveTo>
                <a:lnTo>
                  <a:pt x="2755900" y="0"/>
                </a:lnTo>
                <a:lnTo>
                  <a:pt x="4" y="0"/>
                </a:lnTo>
                <a:lnTo>
                  <a:pt x="0" y="0"/>
                </a:lnTo>
                <a:lnTo>
                  <a:pt x="0" y="723900"/>
                </a:lnTo>
                <a:lnTo>
                  <a:pt x="1987354" y="723900"/>
                </a:lnTo>
                <a:lnTo>
                  <a:pt x="2038350" y="717550"/>
                </a:lnTo>
                <a:cubicBezTo>
                  <a:pt x="2497291" y="642783"/>
                  <a:pt x="2432975" y="321492"/>
                  <a:pt x="2753650" y="288000"/>
                </a:cubicBezTo>
                <a:cubicBezTo>
                  <a:pt x="3074325" y="254508"/>
                  <a:pt x="9045883" y="288000"/>
                  <a:pt x="12192000" y="288000"/>
                </a:cubicBezTo>
                <a:close/>
              </a:path>
            </a:pathLst>
          </a:custGeom>
          <a:solidFill>
            <a:srgbClr val="9A24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482" y="-223220"/>
            <a:ext cx="2511878" cy="114176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3AB98-6057-4D4D-A39B-8414B1FFFE91}" type="datetimeFigureOut">
              <a:rPr lang="zh-CN" altLang="en-US" smtClean="0"/>
              <a:pPr/>
              <a:t>2022/4/21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BE75F-0A02-4611-91C5-BFC820218A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2610036" y="3779335"/>
            <a:ext cx="80786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6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翻译</a:t>
            </a:r>
            <a:r>
              <a:rPr lang="zh-CN" altLang="zh-CN" sz="3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与文化价值的传递（上）：欧洲各国对古希腊典籍的翻译</a:t>
            </a:r>
            <a:endParaRPr lang="zh-CN" altLang="en-US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800889" y="940892"/>
            <a:ext cx="859022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1" dirty="0">
                <a:ln w="0"/>
                <a:latin typeface="宋体" panose="02010600030101010101" pitchFamily="2" charset="-122"/>
                <a:ea typeface="宋体" panose="02010600030101010101" pitchFamily="2" charset="-122"/>
              </a:rPr>
              <a:t>二、文艺复兴时期对古希腊、罗马典籍的翻译</a:t>
            </a:r>
            <a:endParaRPr lang="zh-CN" altLang="en-US" sz="3200" b="1" cap="none" spc="0" dirty="0">
              <a:ln w="0"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80374" y="2876366"/>
            <a:ext cx="6906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文艺复兴以“复兴古典文化”为口号，掀起了科学、艺术和文学的发展高潮。在这个时期，大量的古希腊和罗马的典籍被重新发现，并被翻译成欧洲各种民族语言，对欧洲各民族国家造成了深远的影响。</a:t>
            </a:r>
          </a:p>
        </p:txBody>
      </p:sp>
      <p:pic>
        <p:nvPicPr>
          <p:cNvPr id="10242" name="Picture 2" descr="https://gimg2.baidu.com/image_search/src=http%3A%2F%2Fn.sinaimg.cn%2Fsinakd20210429ac%2F282%2Fw640h442%2F20210429%2Fcb22-kphwums1502087.jpg&amp;refer=http%3A%2F%2Fn.sinaimg.cn&amp;app=2002&amp;size=f9999,10000&amp;q=a80&amp;n=0&amp;g=0n&amp;fmt=jpeg?sec=1622785433&amp;t=e9e0b1a6bfe0e21c53128c2a5de716a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603" y="2557015"/>
            <a:ext cx="3681275" cy="25423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28874" y="763480"/>
            <a:ext cx="5134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但丁、布鲁尼的翻译贡献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12706" y="1912606"/>
            <a:ext cx="75105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阿利盖利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但丁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：意大利著名诗人，对翻译有着独到的见解。他率先提出了“不可译论”，认为“任何富于音乐、和谐的作品都不可译成另一种语言而不被破坏其全部优美的和谐感”，具有极其重要的思想史意义。</a:t>
            </a:r>
          </a:p>
        </p:txBody>
      </p:sp>
      <p:pic>
        <p:nvPicPr>
          <p:cNvPr id="11266" name="Picture 2" descr="https://ss3.bdstatic.com/70cFv8Sh_Q1YnxGkpoWK1HF6hhy/it/u=1018614302,866370559&amp;fm=26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727" y="1617098"/>
            <a:ext cx="2044117" cy="19144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2050740" y="4219013"/>
            <a:ext cx="66760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利奥纳多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布鲁尼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：主要作品为西方第一部现代史学著作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佛罗伦萨史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。精通希腊语和拉丁语，翻译过柏拉图和亚里士多德的哲学作品。，以及但丁、彼特拉克、薄伽丘的传记。他认为，译者的主要任务是“要能把握原文的韵律和节奏，尤其是原作特有的风格。译者在翻译的时候要全身心投入，努力保留原作的风格。”</a:t>
            </a:r>
          </a:p>
        </p:txBody>
      </p:sp>
      <p:pic>
        <p:nvPicPr>
          <p:cNvPr id="11270" name="Picture 6" descr="https://bkimg.cdn.bcebos.com/pic/5bafa40f4bfbfbed3d4d557e7ff0f736afc31f9e?x-bce-process=image/resize,m_lfit,w_268,limit_1/format,f_au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873" y="4023836"/>
            <a:ext cx="1543050" cy="2095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28874" y="772358"/>
            <a:ext cx="5134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多雷、阿米欧的翻译贡献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08842" y="1925304"/>
            <a:ext cx="977431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艾蒂安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多雷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：法国著名人文主义者、印刷商、学者和翻译家。他翻译、编辑过一些古典作家的作品，其中包括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圣经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新约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、弥撒曲等。他的选材广泛，包括哲学、政治、法律、文学、宗教等。在翻译实践的基础上，提出了“翻译五原则”，在西方翻译史上有很高的学术价值。由于翻译疏漏，被反动宗教法庭判处死刑，被称为“文艺复兴时期第一位殉道者”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08842" y="3941685"/>
            <a:ext cx="97743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雅克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阿米欧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：法国著名翻译家。翻译了希腊作家赫利奥多斯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伊索比亚人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的一部分，以及历史学家普鲁塔克的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希腊罗马名人比较列传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，确立了他在历史上的地位。他的译本还传播到英国，给莎士比亚的戏剧创作提供了素材。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4905" y="1401708"/>
            <a:ext cx="5450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3 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廷代尔、诺斯、荷兰德等人的翻译活动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14905" y="2725445"/>
            <a:ext cx="55692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英国与法国类似，也在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16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世纪开始有一批数量可观的经典译作，其中包括廷代尔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1525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年翻译的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圣经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，诺斯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1579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年翻译的普鲁塔克的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希腊罗马名人比较列传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，荷兰德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1600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年翻译的李维的作品等。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88678" y="1401708"/>
            <a:ext cx="2766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4 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德语翻译活动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29889" y="2544924"/>
            <a:ext cx="484720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在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16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世纪，有拉丁语翻译成德语的作品开始多了起来。其对象以世俗古典作品和宗教作品为主，翻译方法包括逐字翻译、意译和改编等。这一时期比较著名的翻译家有维勒、路德等等。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45078" y="4870874"/>
            <a:ext cx="84781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总体而言，文艺复兴时期，人们释放出探索世界的热情，通过翻译接触并传承了古典文化、促进了各民族语言的成熟，为民族文学的诞生做出了贡献。翻译增进了西方各国之间的文学交流，带来了不可低估的益处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95544" y="1242714"/>
            <a:ext cx="1000623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1" dirty="0">
                <a:ln w="0"/>
                <a:latin typeface="宋体" panose="02010600030101010101" pitchFamily="2" charset="-122"/>
                <a:ea typeface="宋体" panose="02010600030101010101" pitchFamily="2" charset="-122"/>
              </a:rPr>
              <a:t>三、文艺复兴以后欧洲各国文学、哲学著作的互译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20678" y="2086253"/>
            <a:ext cx="8367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德莱顿、蒲柏、加尼特等人的翻译活动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20678" y="2929792"/>
            <a:ext cx="86601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德莱顿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“英国文艺批评之父” ，被称为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17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世纪末英国最伟大的诗人，翻译出版了朱文纳尔和佩尔休斯的讽刺诗，维吉尔的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伊尼特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，以及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古今预言集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等。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亚历山大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蒲柏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：英国启蒙运动时期最著名的古典主义诗人，批评家和翻译家。主要进行古希腊作品的翻译，从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1713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到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1720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年，完成了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伊利亚特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的翻译；此外，还与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1726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年出版了荷马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奥德赛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的英文译本。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加尼特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19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世纪俄罗斯文学英译的主要翻译家，也是最早将托尔斯泰、陀思妥耶夫斯基、契诃夫译介到英国的翻译家之一。行文流畅自然，可读性强，风格独特，赢得了光大读者的喜爱。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912398" y="905523"/>
            <a:ext cx="8367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阿布朗古尔、于埃、伏尔泰等人的翻译活动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393794" y="2273835"/>
            <a:ext cx="97920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尼古拉斯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佩罗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德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阿不朗古尔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：著名作家、翻译家和法兰西学院最早的院士之一。最知名译作为塔西陀的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编年史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。翻译原则是按照法国文学的审美标准对原作进行调整和改进，以适合本土读者的阅读口味。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达尼埃尔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于埃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：法国同时期知名翻译家和学者。译作翻译风格优美，能传达出原作所具有的精神，在翻译方法上，比较倾向于灵活的翻译，强调译作的效果要等同于原作的效果。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伏尔泰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世纪法国最著名的人文主义学者，著名哲学及、剧作家、史学家和翻译家，以翻译莎士比亚戏剧而闻名。他强调要忠实于原文作者。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2398" y="905523"/>
            <a:ext cx="8367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3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施莱格尔、歌德、荷尔德林的翻译活动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51751" y="2343705"/>
            <a:ext cx="95967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奥古斯特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施莱格尔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世纪后期著名的作家、评论家和翻译家。第一位翻译莎士比亚作品的德国人，共翻译出版了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13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部莎士比亚的剧作，获得了很高的赞誉。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约翰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沃尔夫冈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歌德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：精通数国语言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翻译了西班牙戏剧家卡尔德隆的戏剧和法国哲学家狄德罗的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拉摩的侄儿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，在欧洲文学史上术语影响极大的文学作品。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弗里德里希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荷尔德林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19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世纪德国翻译实践领域的多产译者。翻译了索福克勒斯的两部悲剧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俄狄浦斯王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安提戈涅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。在翻译方法上，采取逐词对译，需求所有语言背后的纯语言。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57165" y="2024109"/>
            <a:ext cx="88776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从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17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世纪到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19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，西方主要国家先后经历了产业革命，生产力大发展，而各国之间的文化联系也由于古典主义运动、启蒙运动和浪漫主义运动变得更加紧密。而翻译在这个时代扮演了重要的作用，通过翻译，西方各国互相学习，在丰富自身的同时也影响他人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从西方翻译史的发展趋势而言，圣经翻译逐渐退潮，因为人们关注的对象和生活的范围大大扩展，宗教在人们的生活中所起的作用无法与几个世纪前相比。与此同时，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19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世纪末期古典作品的翻译也开始退潮，当代作家成为翻译的主要对象，关注现实成为翻译的焦点，古希腊和罗马的作品影响也大不如前。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179380" y="905523"/>
            <a:ext cx="1487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4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小结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文本框 38"/>
          <p:cNvSpPr txBox="1"/>
          <p:nvPr/>
        </p:nvSpPr>
        <p:spPr>
          <a:xfrm>
            <a:off x="780128" y="2609293"/>
            <a:ext cx="15824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spc="50" dirty="0">
                <a:latin typeface="字魂59号-创粗黑" panose="00000500000000000000" pitchFamily="2" charset="-122"/>
                <a:ea typeface="字魂5号-无外润黑体" panose="00000500000000000000" pitchFamily="2" charset="-122"/>
                <a:sym typeface="字魂59号-创粗黑" panose="00000500000000000000" pitchFamily="2" charset="-122"/>
              </a:rPr>
              <a:t>目录</a:t>
            </a:r>
          </a:p>
        </p:txBody>
      </p:sp>
      <p:sp>
        <p:nvSpPr>
          <p:cNvPr id="43" name="矩形 42"/>
          <p:cNvSpPr/>
          <p:nvPr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9A24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pitchFamily="2" charset="-122"/>
              <a:ea typeface="字魂5号-无外润黑体" panose="00000500000000000000" pitchFamily="2" charset="-122"/>
              <a:sym typeface="字魂59号-创粗黑" panose="00000500000000000000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0467218" y="6126091"/>
            <a:ext cx="1052654" cy="108000"/>
            <a:chOff x="10467218" y="6126091"/>
            <a:chExt cx="1052654" cy="108000"/>
          </a:xfrm>
          <a:solidFill>
            <a:srgbClr val="9A2418"/>
          </a:solidFill>
        </p:grpSpPr>
        <p:sp>
          <p:nvSpPr>
            <p:cNvPr id="3" name="椭圆 2"/>
            <p:cNvSpPr/>
            <p:nvPr/>
          </p:nvSpPr>
          <p:spPr>
            <a:xfrm>
              <a:off x="10467218" y="6126091"/>
              <a:ext cx="108000" cy="108000"/>
            </a:xfrm>
            <a:prstGeom prst="ellipse">
              <a:avLst/>
            </a:prstGeom>
            <a:grpFill/>
            <a:ln>
              <a:solidFill>
                <a:srgbClr val="9A241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字魂59号-创粗黑" panose="00000500000000000000" pitchFamily="2" charset="-122"/>
                <a:ea typeface="字魂5号-无外润黑体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92" name="椭圆 91"/>
            <p:cNvSpPr/>
            <p:nvPr/>
          </p:nvSpPr>
          <p:spPr>
            <a:xfrm>
              <a:off x="10703381" y="6126091"/>
              <a:ext cx="108000" cy="108000"/>
            </a:xfrm>
            <a:prstGeom prst="ellipse">
              <a:avLst/>
            </a:prstGeom>
            <a:grpFill/>
            <a:ln>
              <a:solidFill>
                <a:srgbClr val="9A241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字魂59号-创粗黑" panose="00000500000000000000" pitchFamily="2" charset="-122"/>
                <a:ea typeface="字魂5号-无外润黑体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93" name="椭圆 92"/>
            <p:cNvSpPr/>
            <p:nvPr/>
          </p:nvSpPr>
          <p:spPr>
            <a:xfrm>
              <a:off x="10939545" y="6126091"/>
              <a:ext cx="108000" cy="108000"/>
            </a:xfrm>
            <a:prstGeom prst="ellipse">
              <a:avLst/>
            </a:prstGeom>
            <a:grpFill/>
            <a:ln>
              <a:solidFill>
                <a:srgbClr val="9A241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字魂59号-创粗黑" panose="00000500000000000000" pitchFamily="2" charset="-122"/>
                <a:ea typeface="字魂5号-无外润黑体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94" name="椭圆 93"/>
            <p:cNvSpPr/>
            <p:nvPr/>
          </p:nvSpPr>
          <p:spPr>
            <a:xfrm>
              <a:off x="11175708" y="6126091"/>
              <a:ext cx="108000" cy="108000"/>
            </a:xfrm>
            <a:prstGeom prst="ellipse">
              <a:avLst/>
            </a:prstGeom>
            <a:grpFill/>
            <a:ln>
              <a:solidFill>
                <a:srgbClr val="9A241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字魂59号-创粗黑" panose="00000500000000000000" pitchFamily="2" charset="-122"/>
                <a:ea typeface="字魂5号-无外润黑体" panose="00000500000000000000" pitchFamily="2" charset="-122"/>
                <a:sym typeface="字魂59号-创粗黑" panose="00000500000000000000" pitchFamily="2" charset="-122"/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11411872" y="6126091"/>
              <a:ext cx="108000" cy="108000"/>
            </a:xfrm>
            <a:prstGeom prst="ellipse">
              <a:avLst/>
            </a:prstGeom>
            <a:grpFill/>
            <a:ln>
              <a:solidFill>
                <a:srgbClr val="9A241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字魂59号-创粗黑" panose="00000500000000000000" pitchFamily="2" charset="-122"/>
                <a:ea typeface="字魂5号-无外润黑体" panose="00000500000000000000" pitchFamily="2" charset="-122"/>
                <a:sym typeface="字魂59号-创粗黑" panose="00000500000000000000" pitchFamily="2" charset="-122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2961894" y="1189448"/>
            <a:ext cx="76133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1" dirty="0">
                <a:ln w="0"/>
                <a:latin typeface="宋体" panose="02010600030101010101" pitchFamily="2" charset="-122"/>
                <a:ea typeface="宋体" panose="02010600030101010101" pitchFamily="2" charset="-122"/>
              </a:rPr>
              <a:t>古罗马时期古希腊典籍的拉丁语翻译</a:t>
            </a:r>
          </a:p>
        </p:txBody>
      </p:sp>
      <p:sp>
        <p:nvSpPr>
          <p:cNvPr id="7" name="矩形 6"/>
          <p:cNvSpPr/>
          <p:nvPr/>
        </p:nvSpPr>
        <p:spPr>
          <a:xfrm>
            <a:off x="2693486" y="2778570"/>
            <a:ext cx="859022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1" dirty="0">
                <a:ln w="0"/>
                <a:latin typeface="宋体" panose="02010600030101010101" pitchFamily="2" charset="-122"/>
                <a:ea typeface="宋体" panose="02010600030101010101" pitchFamily="2" charset="-122"/>
              </a:rPr>
              <a:t>文艺复兴时期对古希腊、罗马典籍的翻译</a:t>
            </a:r>
            <a:endParaRPr lang="zh-CN" altLang="en-US" sz="3200" b="1" cap="none" spc="0" dirty="0">
              <a:ln w="0"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75037" y="4367692"/>
            <a:ext cx="859022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1" cap="none" spc="0" dirty="0">
                <a:ln w="0"/>
                <a:latin typeface="宋体" panose="02010600030101010101" pitchFamily="2" charset="-122"/>
                <a:ea typeface="宋体" panose="02010600030101010101" pitchFamily="2" charset="-122"/>
              </a:rPr>
              <a:t>文艺复兴以后欧洲各国文学、哲学著作的互译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gimg2.baidu.com/image_search/src=http%3A%2F%2Fc-ssl.duitang.com%2Fuploads%2Fitem%2F201804%2F10%2F20180410215943_hXLGm.jpeg&amp;refer=http%3A%2F%2Fc-ssl.duitang.com&amp;app=2002&amp;size=f9999,10000&amp;q=a80&amp;n=0&amp;g=0n&amp;fmt=jpeg?sec=1622776896&amp;t=ae66d09655b08ce2f45c0d4b278fd2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93" y="1870646"/>
            <a:ext cx="5096470" cy="360687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5717220" y="2519922"/>
            <a:ext cx="620993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2400" cap="none" spc="0" dirty="0">
                <a:ln w="0"/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公元前</a:t>
            </a:r>
            <a:r>
              <a:rPr lang="en-US" altLang="zh-CN" sz="2400" cap="none" spc="0" dirty="0">
                <a:ln w="0"/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cap="none" spc="0" dirty="0">
                <a:ln w="0"/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世纪以前，古希腊城邦雅典就将殖民地扩张到意大利半岛，因此与古罗马在贸易领域就有了频繁的交流。但随后古希腊被善于吸收希腊文化的马其顿所统治。到公元前</a:t>
            </a:r>
            <a:r>
              <a:rPr lang="en-US" altLang="zh-CN" sz="2400" cap="none" spc="0" dirty="0">
                <a:ln w="0"/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336</a:t>
            </a:r>
            <a:r>
              <a:rPr lang="zh-CN" altLang="en-US" sz="2400" cap="none" spc="0" dirty="0">
                <a:ln w="0"/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年，亚历山大继位，随后开始一系列武力东征，客观上传播了古希腊文化。</a:t>
            </a:r>
          </a:p>
        </p:txBody>
      </p:sp>
      <p:sp>
        <p:nvSpPr>
          <p:cNvPr id="4" name="矩形 3"/>
          <p:cNvSpPr/>
          <p:nvPr/>
        </p:nvSpPr>
        <p:spPr>
          <a:xfrm>
            <a:off x="2289338" y="727810"/>
            <a:ext cx="76133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1" dirty="0">
                <a:ln w="0"/>
                <a:latin typeface="宋体" panose="02010600030101010101" pitchFamily="2" charset="-122"/>
                <a:ea typeface="宋体" panose="02010600030101010101" pitchFamily="2" charset="-122"/>
              </a:rPr>
              <a:t>一、古罗马时期古希腊典籍的拉丁语翻译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gimg2.baidu.com/image_search/src=http%3A%2F%2Fwww.putclub.com%2Fuploads%2F110406%2F506353_103900_1.jpg&amp;refer=http%3A%2F%2Fwww.putclub.com&amp;app=2002&amp;size=f9999,10000&amp;q=a80&amp;n=0&amp;g=0n&amp;fmt=jpeg?sec=1622777934&amp;t=4106a8fd9c82e3bab048f7c25816efb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579" y="2237613"/>
            <a:ext cx="3048000" cy="2733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2787588" y="914400"/>
            <a:ext cx="6826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古罗马对希腊的典籍翻译一直持续到公元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世纪罗马帝国灭亡，翻译分为两个大的阶段：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4703" y="2819621"/>
            <a:ext cx="3524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罗马共和国时期：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侧重戏剧、史诗，形成了西方翻译史上的文化翻译传统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96435" y="2819621"/>
            <a:ext cx="34208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罗马帝国时期：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哲学、宗教，形成了西方翻译史上的圣经翻译传统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25950" y="5140171"/>
            <a:ext cx="70932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罗马帝国时期的翻译思想成为整个西方翻译思想史的源头，罗马人也被认为是西方翻译理论的发明者。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gimg2.baidu.com/image_search/src=http%3A%2F%2Fs13.sinaimg.cn%2Fbmiddle%2F005zrjEtgy6K1Xfg7VO6c%26690&amp;refer=http%3A%2F%2Fs13.sinaimg.cn&amp;app=2002&amp;size=f9999,10000&amp;q=a80&amp;n=0&amp;g=0n&amp;fmt=jpeg?sec=1622780907&amp;t=ecae06a84c0557c1dfa0b445d36ff2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9957" y="2317072"/>
            <a:ext cx="3490000" cy="2399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816746" y="1784412"/>
            <a:ext cx="7537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里维乌斯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安德罗尼柯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“罗马诗歌之父” ，戏剧家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他的改编为罗马文学引入了一个新的文学体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——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史诗。</a:t>
            </a:r>
          </a:p>
        </p:txBody>
      </p:sp>
      <p:sp>
        <p:nvSpPr>
          <p:cNvPr id="3" name="矩形 2"/>
          <p:cNvSpPr/>
          <p:nvPr/>
        </p:nvSpPr>
        <p:spPr>
          <a:xfrm>
            <a:off x="2913077" y="758586"/>
            <a:ext cx="63658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古罗马早期对古希腊典籍的翻译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16746" y="3178206"/>
            <a:ext cx="7537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奈维斯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涅维乌斯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：作品为翻译、改编和创作的混合物。他使罗马戏剧民族化，并以罗马事件为题材写历史剧。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6746" y="4572000"/>
            <a:ext cx="7128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昆图斯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恩尼乌斯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：“罗马文学之父”，翻译最多的是希腊悲剧，并创作了至少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部悲剧。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473911" y="878889"/>
            <a:ext cx="7244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西塞罗、贺拉斯、昆体良的翻译贡献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199139" y="2644170"/>
            <a:ext cx="72441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马尔库斯</a:t>
            </a:r>
            <a:r>
              <a:rPr lang="en-US" altLang="zh-CN" sz="2400" b="1" dirty="0"/>
              <a:t>·</a:t>
            </a:r>
            <a:r>
              <a:rPr lang="zh-CN" altLang="en-US" sz="2400" b="1" dirty="0"/>
              <a:t>图留斯</a:t>
            </a:r>
            <a:r>
              <a:rPr lang="en-US" altLang="zh-CN" sz="2400" b="1" dirty="0"/>
              <a:t>·</a:t>
            </a:r>
            <a:r>
              <a:rPr lang="zh-CN" altLang="en-US" sz="2400" b="1" dirty="0"/>
              <a:t>西塞罗</a:t>
            </a:r>
            <a:r>
              <a:rPr lang="zh-CN" altLang="en-US" sz="2400" dirty="0"/>
              <a:t>： 罗马帝国初期最著名的翻译家，演说家、政治家、哲学家和修辞学家。他翻译过大量希腊文学、政治和哲学著作，包括荷马的</a:t>
            </a:r>
            <a:r>
              <a:rPr lang="en-US" altLang="zh-CN" sz="2400" dirty="0"/>
              <a:t>《</a:t>
            </a:r>
            <a:r>
              <a:rPr lang="zh-CN" altLang="en-US" sz="2400" dirty="0"/>
              <a:t>奥德赛</a:t>
            </a:r>
            <a:r>
              <a:rPr lang="en-US" altLang="zh-CN" sz="2400" dirty="0"/>
              <a:t>》</a:t>
            </a:r>
            <a:r>
              <a:rPr lang="zh-CN" altLang="en-US" sz="2400" dirty="0"/>
              <a:t>、柏拉图的哲学著作等。</a:t>
            </a:r>
          </a:p>
        </p:txBody>
      </p:sp>
      <p:pic>
        <p:nvPicPr>
          <p:cNvPr id="6146" name="Picture 2" descr="https://gimg2.baidu.com/image_search/src=http%3A%2F%2Fs10.sinaimg.cn%2Fmiddle%2F60dc6eefxcaf4e6171259%26690&amp;refer=http%3A%2F%2Fs10.sinaimg.cn&amp;app=2002&amp;size=f9999,10000&amp;q=a80&amp;n=0&amp;g=0n&amp;fmt=jpeg?sec=1622783897&amp;t=00287222a4ad249f688b0036caae208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78" y="2016278"/>
            <a:ext cx="2608264" cy="35030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3911" y="852256"/>
            <a:ext cx="7244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西塞罗、贺拉斯、昆体良的翻译贡献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305667" y="1931710"/>
            <a:ext cx="6702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昆特乌斯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贺拉斯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：屋大维时期罗马最著名的抒情诗人、批评家兼翻译家。主要作品有诗集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讽刺诗集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两卷、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长短句别集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歌集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四卷。</a:t>
            </a:r>
          </a:p>
        </p:txBody>
      </p:sp>
      <p:pic>
        <p:nvPicPr>
          <p:cNvPr id="8194" name="Picture 2" descr="https://ss1.bdstatic.com/70cFuXSh_Q1YnxGkpoWK1HF6hhy/it/u=137606666,3797010507&amp;fm=26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632" y="1532739"/>
            <a:ext cx="2184553" cy="19982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ss2.meipian.me/users/52606093/ea13da68fb1b409cb2784a1c5db02359.jpg?imageView2/2/w/750/h/1400/q/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788" y="3896228"/>
            <a:ext cx="1772239" cy="21439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4305667" y="3858368"/>
            <a:ext cx="69512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马库斯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法比乌斯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昆体良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：贺拉斯之后又一位重要的演说家、修辞学家、教育家和翻译家。传世名作为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演说术原理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。他因为教学需要，翻译过古希腊法律、政治或哲学著作。提出“翻译要与原作进行竞争”，认为翻译也是创作，翻译应该比原作更好，应该超越原作。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3911" y="852256"/>
            <a:ext cx="7244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3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哲罗姆、奥古斯丁与圣经翻译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805779" y="2307266"/>
            <a:ext cx="69837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公元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世纪初，罗马帝国境内信奉基督教的人数达到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600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万人，为了维护统治，君士坦丁大帝承认基督教合法。帝国的政治和宗教状况深深影响了帝国早期的翻译活动，这一时期翻译对象以政治和哲学为主，到了帝国后期，基督教的逐渐兴起推动了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圣经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的翻译，形成了西方圣经翻译的传统。</a:t>
            </a:r>
          </a:p>
        </p:txBody>
      </p:sp>
      <p:pic>
        <p:nvPicPr>
          <p:cNvPr id="7170" name="Picture 2" descr="https://gimg2.baidu.com/image_search/src=http%3A%2F%2F5b0988e595225.cdn.sohucs.com%2Fimages%2F20171101%2F8134ea894d364a33942e59ad518037ff.jpeg&amp;refer=http%3A%2F%2F5b0988e595225.cdn.sohucs.com&amp;app=2002&amp;size=f9999,10000&amp;q=a80&amp;n=0&amp;g=0n&amp;fmt=jpeg?sec=1622784774&amp;t=ad85641ff5c81488f2b486237432395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13" y="2138147"/>
            <a:ext cx="3487090" cy="26465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5323" y="1130993"/>
            <a:ext cx="7093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哲罗姆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：早期基督教拉丁神父，精通语法、修辞、哲学、宗教等领域，是古代西方教会最博学的一名学者，他前后历时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23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年（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382-405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）完成了拉丁文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圣经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修订本的翻译工作，也就是西方翻译史所称的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通俗拉丁文本圣经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44031" y="3823526"/>
            <a:ext cx="7803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奥古斯丁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：神学家、哲学家，最重要的著作包括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忏悔录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论三位一体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上帝之城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论自由意志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等。在翻译方面，奥古斯丁为了创立自己的基督教哲学和神学体系，翻译过一些宗教典籍。他在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论基督教义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一文中强调：翻译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圣经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必须依靠上帝的感召。</a:t>
            </a:r>
          </a:p>
        </p:txBody>
      </p:sp>
      <p:pic>
        <p:nvPicPr>
          <p:cNvPr id="9218" name="Picture 2" descr="https://gimg2.baidu.com/image_search/src=http%3A%2F%2Fmy68com.oss-cn-beijing.aliyuncs.com%2Fupload%2Fimages%2F201810%2F17%2F121915502.jpg&amp;refer=http%3A%2F%2Fmy68com.oss-cn-beijing.aliyuncs.com&amp;app=2002&amp;size=f9999,10000&amp;q=a80&amp;n=0&amp;g=0n&amp;fmt=jpeg?sec=1622785118&amp;t=74bc97229e102875579d9c317b55f6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981" y="933730"/>
            <a:ext cx="2867742" cy="23335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gimg2.baidu.com/image_search/src=http%3A%2F%2Fwww.iqartis.cn%2Fimages%2Fartwork%2Foil%2F281%2F10.jpg&amp;refer=http%3A%2F%2Fwww.iqartis.cn&amp;app=2002&amp;size=f9999,10000&amp;q=a80&amp;n=0&amp;g=0n&amp;fmt=jpeg?sec=1622785150&amp;t=6f429c3f9b07503764c124180bb1984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986" y="3515482"/>
            <a:ext cx="2123911" cy="2555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Tm="3000"/>
    </mc:Choice>
    <mc:Fallback>
      <p:transition advTm="3000"/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1921</Words>
  <Application>WPS 演示</Application>
  <PresentationFormat>自定义</PresentationFormat>
  <Paragraphs>57</Paragraphs>
  <Slides>17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刘旭</dc:creator>
  <cp:lastModifiedBy>Microsoft</cp:lastModifiedBy>
  <cp:revision>38</cp:revision>
  <dcterms:created xsi:type="dcterms:W3CDTF">2020-12-22T10:27:00Z</dcterms:created>
  <dcterms:modified xsi:type="dcterms:W3CDTF">2022-04-21T07:33:23Z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EE3910E0EC16407EAFC8FA9032911696</vt:lpwstr>
  </property>
  <property fmtid="{D5CDD505-2E9C-101B-9397-08002B2CF9AE}" pid="3" name="KSOProductBuildVer">
    <vt:lpwstr>2052-11.1.0.10495</vt:lpwstr>
  </property>
</Properties>
</file>