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350" r:id="rId2"/>
    <p:sldId id="351" r:id="rId3"/>
    <p:sldId id="342" r:id="rId4"/>
    <p:sldId id="341" r:id="rId5"/>
    <p:sldId id="340" r:id="rId6"/>
    <p:sldId id="344" r:id="rId7"/>
    <p:sldId id="345" r:id="rId8"/>
    <p:sldId id="347" r:id="rId9"/>
    <p:sldId id="348" r:id="rId10"/>
    <p:sldId id="313" r:id="rId11"/>
  </p:sldIdLst>
  <p:sldSz cx="12192000" cy="6858000"/>
  <p:notesSz cx="6858000" cy="914400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BC42"/>
    <a:srgbClr val="34343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9" autoAdjust="0"/>
    <p:restoredTop sz="96314" autoAdjust="0"/>
  </p:normalViewPr>
  <p:slideViewPr>
    <p:cSldViewPr snapToGrid="0">
      <p:cViewPr varScale="1">
        <p:scale>
          <a:sx n="68" d="100"/>
          <a:sy n="68" d="100"/>
        </p:scale>
        <p:origin x="-804" y="-90"/>
      </p:cViewPr>
      <p:guideLst>
        <p:guide orient="horz" pos="2160"/>
        <p:guide pos="3753"/>
      </p:guideLst>
    </p:cSldViewPr>
  </p:slideViewPr>
  <p:notesTextViewPr>
    <p:cViewPr>
      <p:scale>
        <a:sx n="1" d="1"/>
        <a:sy n="1" d="1"/>
      </p:scale>
      <p:origin x="0" y="0"/>
    </p:cViewPr>
  </p:notesTextViewPr>
  <p:sorterViewPr>
    <p:cViewPr varScale="1">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9CCD68-BB16-4B09-96DE-77E75F617874}" type="datetimeFigureOut">
              <a:rPr lang="zh-CN" altLang="en-US" smtClean="0"/>
              <a:pPr/>
              <a:t>2022/5/29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CB5D0D-1737-4DFB-8E55-DAD58C6B9E9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ACB5D0D-1737-4DFB-8E55-DAD58C6B9E9B}"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pPr/>
              <a:t>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自定义版式">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任意多边形 6"/>
          <p:cNvSpPr/>
          <p:nvPr userDrawn="1"/>
        </p:nvSpPr>
        <p:spPr>
          <a:xfrm>
            <a:off x="0" y="1"/>
            <a:ext cx="12192000" cy="4627387"/>
          </a:xfrm>
          <a:custGeom>
            <a:avLst/>
            <a:gdLst>
              <a:gd name="connsiteX0" fmla="*/ 0 w 12192000"/>
              <a:gd name="connsiteY0" fmla="*/ 0 h 4627387"/>
              <a:gd name="connsiteX1" fmla="*/ 12192000 w 12192000"/>
              <a:gd name="connsiteY1" fmla="*/ 0 h 4627387"/>
              <a:gd name="connsiteX2" fmla="*/ 12192000 w 12192000"/>
              <a:gd name="connsiteY2" fmla="*/ 2231458 h 4627387"/>
              <a:gd name="connsiteX3" fmla="*/ 12047091 w 12192000"/>
              <a:gd name="connsiteY3" fmla="*/ 2408689 h 4627387"/>
              <a:gd name="connsiteX4" fmla="*/ 6096000 w 12192000"/>
              <a:gd name="connsiteY4" fmla="*/ 4627387 h 4627387"/>
              <a:gd name="connsiteX5" fmla="*/ 144910 w 12192000"/>
              <a:gd name="connsiteY5" fmla="*/ 2408689 h 4627387"/>
              <a:gd name="connsiteX6" fmla="*/ 0 w 12192000"/>
              <a:gd name="connsiteY6" fmla="*/ 2231458 h 4627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4627387">
                <a:moveTo>
                  <a:pt x="0" y="0"/>
                </a:moveTo>
                <a:lnTo>
                  <a:pt x="12192000" y="0"/>
                </a:lnTo>
                <a:lnTo>
                  <a:pt x="12192000" y="2231458"/>
                </a:lnTo>
                <a:lnTo>
                  <a:pt x="12047091" y="2408689"/>
                </a:lnTo>
                <a:cubicBezTo>
                  <a:pt x="10901012" y="3730245"/>
                  <a:pt x="8665760" y="4627387"/>
                  <a:pt x="6096000" y="4627387"/>
                </a:cubicBezTo>
                <a:cubicBezTo>
                  <a:pt x="3526240" y="4627387"/>
                  <a:pt x="1290989" y="3730245"/>
                  <a:pt x="144910" y="2408689"/>
                </a:cubicBezTo>
                <a:lnTo>
                  <a:pt x="0" y="2231458"/>
                </a:lnTo>
                <a:close/>
              </a:path>
            </a:pathLst>
          </a:custGeom>
          <a:blipFill dpi="0" rotWithShape="1">
            <a:blip r:embed="rId4">
              <a:extLst>
                <a:ext uri="{28A0092B-C50C-407E-A947-70E740481C1C}">
                  <a14:useLocalDpi xmlns="" xmlns:a14="http://schemas.microsoft.com/office/drawing/2010/main" val="0"/>
                </a:ext>
              </a:extLst>
            </a:blip>
            <a:srcRect/>
            <a:stretch>
              <a:fillRect t="-56979" b="-151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任意多边形 7"/>
          <p:cNvSpPr/>
          <p:nvPr userDrawn="1"/>
        </p:nvSpPr>
        <p:spPr>
          <a:xfrm>
            <a:off x="0" y="2"/>
            <a:ext cx="12192000" cy="4627386"/>
          </a:xfrm>
          <a:custGeom>
            <a:avLst/>
            <a:gdLst>
              <a:gd name="connsiteX0" fmla="*/ 0 w 12192000"/>
              <a:gd name="connsiteY0" fmla="*/ 0 h 4627387"/>
              <a:gd name="connsiteX1" fmla="*/ 12192000 w 12192000"/>
              <a:gd name="connsiteY1" fmla="*/ 0 h 4627387"/>
              <a:gd name="connsiteX2" fmla="*/ 12192000 w 12192000"/>
              <a:gd name="connsiteY2" fmla="*/ 2231458 h 4627387"/>
              <a:gd name="connsiteX3" fmla="*/ 12047091 w 12192000"/>
              <a:gd name="connsiteY3" fmla="*/ 2408689 h 4627387"/>
              <a:gd name="connsiteX4" fmla="*/ 6096000 w 12192000"/>
              <a:gd name="connsiteY4" fmla="*/ 4627387 h 4627387"/>
              <a:gd name="connsiteX5" fmla="*/ 144910 w 12192000"/>
              <a:gd name="connsiteY5" fmla="*/ 2408689 h 4627387"/>
              <a:gd name="connsiteX6" fmla="*/ 0 w 12192000"/>
              <a:gd name="connsiteY6" fmla="*/ 2231458 h 4627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4627387">
                <a:moveTo>
                  <a:pt x="0" y="0"/>
                </a:moveTo>
                <a:lnTo>
                  <a:pt x="12192000" y="0"/>
                </a:lnTo>
                <a:lnTo>
                  <a:pt x="12192000" y="2231458"/>
                </a:lnTo>
                <a:lnTo>
                  <a:pt x="12047091" y="2408689"/>
                </a:lnTo>
                <a:cubicBezTo>
                  <a:pt x="10901012" y="3730245"/>
                  <a:pt x="8665760" y="4627387"/>
                  <a:pt x="6096000" y="4627387"/>
                </a:cubicBezTo>
                <a:cubicBezTo>
                  <a:pt x="3526240" y="4627387"/>
                  <a:pt x="1290989" y="3730245"/>
                  <a:pt x="144910" y="2408689"/>
                </a:cubicBezTo>
                <a:lnTo>
                  <a:pt x="0" y="2231458"/>
                </a:lnTo>
                <a:close/>
              </a:path>
            </a:pathLst>
          </a:custGeom>
          <a:solidFill>
            <a:srgbClr val="343434">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548640" y="548640"/>
            <a:ext cx="11064240" cy="5807710"/>
          </a:xfrm>
          <a:prstGeom prst="rect">
            <a:avLst/>
          </a:prstGeom>
          <a:solidFill>
            <a:schemeClr val="bg1"/>
          </a:solidFill>
          <a:ln w="76200">
            <a:solidFill>
              <a:schemeClr val="bg1">
                <a:lumMod val="85000"/>
              </a:schemeClr>
            </a:solidFill>
          </a:ln>
          <a:effectLst>
            <a:outerShdw blurRad="571500" dist="1270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圆角矩形 1"/>
          <p:cNvSpPr/>
          <p:nvPr userDrawn="1"/>
        </p:nvSpPr>
        <p:spPr>
          <a:xfrm rot="5400000">
            <a:off x="11339323" y="6765320"/>
            <a:ext cx="925305" cy="378192"/>
          </a:xfrm>
          <a:prstGeom prst="roundRect">
            <a:avLst>
              <a:gd name="adj" fmla="val 50000"/>
            </a:avLst>
          </a:prstGeom>
          <a:solidFill>
            <a:srgbClr val="86BC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9"/>
          <p:cNvSpPr txBox="1"/>
          <p:nvPr userDrawn="1"/>
        </p:nvSpPr>
        <p:spPr>
          <a:xfrm>
            <a:off x="11555367" y="6526050"/>
            <a:ext cx="493216" cy="307777"/>
          </a:xfrm>
          <a:prstGeom prst="rect">
            <a:avLst/>
          </a:prstGeom>
          <a:noFill/>
        </p:spPr>
        <p:txBody>
          <a:bodyPr wrap="square" rtlCol="0">
            <a:spAutoFit/>
          </a:bodyPr>
          <a:lstStyle/>
          <a:p>
            <a:pPr algn="ctr"/>
            <a:fld id="{E33E7C02-82D1-42DA-AA8B-2AEC9E450366}" type="slidenum">
              <a:rPr lang="zh-CN" altLang="en-US" sz="1400" smtClean="0">
                <a:solidFill>
                  <a:srgbClr val="F8F8F8"/>
                </a:solidFill>
                <a:latin typeface="+mj-ea"/>
                <a:ea typeface="+mj-ea"/>
              </a:rPr>
              <a:pPr algn="ctr"/>
              <a:t>‹#›</a:t>
            </a:fld>
            <a:endParaRPr lang="zh-CN" altLang="en-US" sz="1400" dirty="0">
              <a:solidFill>
                <a:srgbClr val="F8F8F8"/>
              </a:solidFill>
              <a:latin typeface="+mj-ea"/>
              <a:ea typeface="+mj-ea"/>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接连接符 20"/>
          <p:cNvCxnSpPr/>
          <p:nvPr/>
        </p:nvCxnSpPr>
        <p:spPr>
          <a:xfrm>
            <a:off x="5699341" y="3805994"/>
            <a:ext cx="793316"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24" name="图片 23"/>
          <p:cNvPicPr>
            <a:picLocks noChangeAspect="1"/>
          </p:cNvPicPr>
          <p:nvPr/>
        </p:nvPicPr>
        <p:blipFill rotWithShape="1">
          <a:blip r:embed="rId3" cstate="print">
            <a:extLst>
              <a:ext uri="{28A0092B-C50C-407E-A947-70E740481C1C}">
                <a14:useLocalDpi xmlns="" xmlns:a14="http://schemas.microsoft.com/office/drawing/2010/main" val="0"/>
              </a:ext>
            </a:extLst>
          </a:blip>
          <a:srcRect b="9668"/>
          <a:stretch>
            <a:fillRect/>
          </a:stretch>
        </p:blipFill>
        <p:spPr>
          <a:xfrm>
            <a:off x="8922288" y="0"/>
            <a:ext cx="2733961" cy="2942427"/>
          </a:xfrm>
          <a:prstGeom prst="rect">
            <a:avLst/>
          </a:prstGeom>
        </p:spPr>
      </p:pic>
      <p:sp>
        <p:nvSpPr>
          <p:cNvPr id="29" name="矩形 28"/>
          <p:cNvSpPr/>
          <p:nvPr/>
        </p:nvSpPr>
        <p:spPr>
          <a:xfrm>
            <a:off x="1270197" y="2132588"/>
            <a:ext cx="9802684" cy="2304477"/>
          </a:xfrm>
          <a:prstGeom prst="rect">
            <a:avLst/>
          </a:prstGeom>
          <a:noFill/>
        </p:spPr>
        <p:txBody>
          <a:bodyPr wrap="none">
            <a:spAutoFit/>
          </a:bodyPr>
          <a:lstStyle/>
          <a:p>
            <a:pPr algn="ctr" fontAlgn="auto">
              <a:lnSpc>
                <a:spcPct val="150000"/>
              </a:lnSpc>
              <a:spcBef>
                <a:spcPts val="0"/>
              </a:spcBef>
              <a:spcAft>
                <a:spcPts val="0"/>
              </a:spcAft>
              <a:buFontTx/>
              <a:buNone/>
            </a:pPr>
            <a:r>
              <a:rPr lang="zh-CN" altLang="en-US" sz="5000" b="1" dirty="0" smtClean="0">
                <a:solidFill>
                  <a:srgbClr val="00B050"/>
                </a:solidFill>
                <a:latin typeface="华文行楷" pitchFamily="2" charset="-122"/>
                <a:ea typeface="华文行楷" pitchFamily="2" charset="-122"/>
                <a:sym typeface="+mn-ea"/>
              </a:rPr>
              <a:t>翻译与当代各国的文化交流（下）</a:t>
            </a:r>
            <a:endParaRPr lang="en-US" altLang="zh-CN" sz="5000" b="1" dirty="0" smtClean="0">
              <a:solidFill>
                <a:srgbClr val="00B050"/>
              </a:solidFill>
              <a:latin typeface="华文行楷" pitchFamily="2" charset="-122"/>
              <a:ea typeface="华文行楷" pitchFamily="2" charset="-122"/>
              <a:sym typeface="+mn-ea"/>
            </a:endParaRPr>
          </a:p>
          <a:p>
            <a:pPr algn="ctr" fontAlgn="auto">
              <a:lnSpc>
                <a:spcPct val="150000"/>
              </a:lnSpc>
              <a:spcBef>
                <a:spcPts val="0"/>
              </a:spcBef>
              <a:spcAft>
                <a:spcPts val="0"/>
              </a:spcAft>
              <a:buFontTx/>
              <a:buNone/>
            </a:pPr>
            <a:r>
              <a:rPr lang="zh-CN" altLang="en-US" sz="5000" b="1" dirty="0" smtClean="0">
                <a:solidFill>
                  <a:srgbClr val="00B050"/>
                </a:solidFill>
                <a:latin typeface="华文行楷" pitchFamily="2" charset="-122"/>
                <a:ea typeface="华文行楷" pitchFamily="2" charset="-122"/>
                <a:sym typeface="+mn-ea"/>
              </a:rPr>
              <a:t>我国</a:t>
            </a:r>
            <a:r>
              <a:rPr lang="zh-CN" altLang="en-US" sz="5000" b="1" dirty="0">
                <a:solidFill>
                  <a:srgbClr val="00B050"/>
                </a:solidFill>
                <a:latin typeface="华文行楷" pitchFamily="2" charset="-122"/>
                <a:ea typeface="华文行楷" pitchFamily="2" charset="-122"/>
                <a:sym typeface="+mn-ea"/>
              </a:rPr>
              <a:t>新时期以来对外国文学的翻译</a:t>
            </a:r>
            <a:endParaRPr lang="zh-CN" altLang="en-US" sz="5000" b="1" spc="300" dirty="0" smtClean="0">
              <a:solidFill>
                <a:srgbClr val="00B050"/>
              </a:solidFill>
              <a:latin typeface="华文行楷" pitchFamily="2" charset="-122"/>
              <a:ea typeface="华文行楷" pitchFamily="2" charset="-122"/>
              <a:sym typeface="+mn-ea"/>
            </a:endParaRPr>
          </a:p>
        </p:txBody>
      </p:sp>
    </p:spTree>
  </p:cSld>
  <p:clrMapOvr>
    <a:masterClrMapping/>
  </p:clrMapOvr>
  <mc:AlternateContent xmlns:mc="http://schemas.openxmlformats.org/markup-compatibility/2006">
    <mc:Choice xmlns="" xmlns:p14="http://schemas.microsoft.com/office/powerpoint/2010/main" Requires="p14">
      <p:transition spd="slow" p14:dur="4000" advClick="0" advTm="0">
        <p14:vortex dir="r"/>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anim calcmode="lin" valueType="num">
                                      <p:cBhvr>
                                        <p:cTn id="8" dur="1000" fill="hold"/>
                                        <p:tgtEl>
                                          <p:spTgt spid="24"/>
                                        </p:tgtEl>
                                        <p:attrNameLst>
                                          <p:attrName>ppt_x</p:attrName>
                                        </p:attrNameLst>
                                      </p:cBhvr>
                                      <p:tavLst>
                                        <p:tav tm="0">
                                          <p:val>
                                            <p:strVal val="#ppt_x"/>
                                          </p:val>
                                        </p:tav>
                                        <p:tav tm="100000">
                                          <p:val>
                                            <p:strVal val="#ppt_x"/>
                                          </p:val>
                                        </p:tav>
                                      </p:tavLst>
                                    </p:anim>
                                    <p:anim calcmode="lin" valueType="num">
                                      <p:cBhvr>
                                        <p:cTn id="9" dur="1000" fill="hold"/>
                                        <p:tgtEl>
                                          <p:spTgt spid="24"/>
                                        </p:tgtEl>
                                        <p:attrNameLst>
                                          <p:attrName>ppt_y</p:attrName>
                                        </p:attrNameLst>
                                      </p:cBhvr>
                                      <p:tavLst>
                                        <p:tav tm="0">
                                          <p:val>
                                            <p:strVal val="#ppt_y-.1"/>
                                          </p:val>
                                        </p:tav>
                                        <p:tav tm="100000">
                                          <p:val>
                                            <p:strVal val="#ppt_y"/>
                                          </p:val>
                                        </p:tav>
                                      </p:tavLst>
                                    </p:anim>
                                  </p:childTnLst>
                                </p:cTn>
                              </p:par>
                              <p:par>
                                <p:cTn id="10" presetID="53" presetClass="entr" presetSubtype="16" fill="hold" grpId="0" nodeType="withEffect">
                                  <p:stCondLst>
                                    <p:cond delay="500"/>
                                  </p:stCondLst>
                                  <p:childTnLst>
                                    <p:set>
                                      <p:cBhvr>
                                        <p:cTn id="11" dur="1" fill="hold">
                                          <p:stCondLst>
                                            <p:cond delay="0"/>
                                          </p:stCondLst>
                                        </p:cTn>
                                        <p:tgtEl>
                                          <p:spTgt spid="29"/>
                                        </p:tgtEl>
                                        <p:attrNameLst>
                                          <p:attrName>style.visibility</p:attrName>
                                        </p:attrNameLst>
                                      </p:cBhvr>
                                      <p:to>
                                        <p:strVal val="visible"/>
                                      </p:to>
                                    </p:set>
                                    <p:anim calcmode="lin" valueType="num">
                                      <p:cBhvr>
                                        <p:cTn id="12" dur="500" fill="hold"/>
                                        <p:tgtEl>
                                          <p:spTgt spid="29"/>
                                        </p:tgtEl>
                                        <p:attrNameLst>
                                          <p:attrName>ppt_w</p:attrName>
                                        </p:attrNameLst>
                                      </p:cBhvr>
                                      <p:tavLst>
                                        <p:tav tm="0">
                                          <p:val>
                                            <p:fltVal val="0"/>
                                          </p:val>
                                        </p:tav>
                                        <p:tav tm="100000">
                                          <p:val>
                                            <p:strVal val="#ppt_w"/>
                                          </p:val>
                                        </p:tav>
                                      </p:tavLst>
                                    </p:anim>
                                    <p:anim calcmode="lin" valueType="num">
                                      <p:cBhvr>
                                        <p:cTn id="13" dur="500" fill="hold"/>
                                        <p:tgtEl>
                                          <p:spTgt spid="29"/>
                                        </p:tgtEl>
                                        <p:attrNameLst>
                                          <p:attrName>ppt_h</p:attrName>
                                        </p:attrNameLst>
                                      </p:cBhvr>
                                      <p:tavLst>
                                        <p:tav tm="0">
                                          <p:val>
                                            <p:fltVal val="0"/>
                                          </p:val>
                                        </p:tav>
                                        <p:tav tm="100000">
                                          <p:val>
                                            <p:strVal val="#ppt_h"/>
                                          </p:val>
                                        </p:tav>
                                      </p:tavLst>
                                    </p:anim>
                                    <p:animEffect transition="in" filter="fade">
                                      <p:cBhvr>
                                        <p:cTn id="14" dur="500"/>
                                        <p:tgtEl>
                                          <p:spTgt spid="29"/>
                                        </p:tgtEl>
                                      </p:cBhvr>
                                    </p:animEffect>
                                  </p:childTnLst>
                                </p:cTn>
                              </p:par>
                              <p:par>
                                <p:cTn id="15" presetID="16" presetClass="entr" presetSubtype="21" fill="hold" nodeType="withEffect">
                                  <p:stCondLst>
                                    <p:cond delay="1250"/>
                                  </p:stCondLst>
                                  <p:childTnLst>
                                    <p:set>
                                      <p:cBhvr>
                                        <p:cTn id="16" dur="1" fill="hold">
                                          <p:stCondLst>
                                            <p:cond delay="0"/>
                                          </p:stCondLst>
                                        </p:cTn>
                                        <p:tgtEl>
                                          <p:spTgt spid="21"/>
                                        </p:tgtEl>
                                        <p:attrNameLst>
                                          <p:attrName>style.visibility</p:attrName>
                                        </p:attrNameLst>
                                      </p:cBhvr>
                                      <p:to>
                                        <p:strVal val="visible"/>
                                      </p:to>
                                    </p:set>
                                    <p:animEffect transition="in" filter="barn(inVertical)">
                                      <p:cBhvr>
                                        <p:cTn id="1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008505" y="2734310"/>
            <a:ext cx="8174990" cy="1014730"/>
          </a:xfrm>
          <a:prstGeom prst="rect">
            <a:avLst/>
          </a:prstGeom>
          <a:noFill/>
        </p:spPr>
        <p:txBody>
          <a:bodyPr wrap="square" rtlCol="0">
            <a:spAutoFit/>
          </a:bodyPr>
          <a:lstStyle/>
          <a:p>
            <a:pPr algn="ctr"/>
            <a:r>
              <a:rPr lang="zh-CN" altLang="en-US" sz="6000">
                <a:ln w="12700">
                  <a:solidFill>
                    <a:schemeClr val="tx2">
                      <a:lumMod val="75000"/>
                    </a:schemeClr>
                  </a:solidFill>
                  <a:prstDash val="solid"/>
                </a:ln>
                <a:effectLst>
                  <a:outerShdw dist="38100" dir="2640000" algn="bl" rotWithShape="0">
                    <a:schemeClr val="tx2">
                      <a:lumMod val="75000"/>
                    </a:schemeClr>
                  </a:outerShdw>
                </a:effectLst>
              </a:rPr>
              <a:t>谢谢</a:t>
            </a:r>
            <a:r>
              <a:rPr lang="zh-CN" altLang="en-US" sz="6000">
                <a:ln w="12700">
                  <a:solidFill>
                    <a:schemeClr val="tx2">
                      <a:lumMod val="75000"/>
                    </a:schemeClr>
                  </a:solidFill>
                  <a:prstDash val="solid"/>
                </a:ln>
                <a:solidFill>
                  <a:schemeClr val="tx1"/>
                </a:solidFill>
                <a:effectLst>
                  <a:outerShdw dist="38100" dir="2640000" algn="bl" rotWithShape="0">
                    <a:schemeClr val="tx2">
                      <a:lumMod val="75000"/>
                    </a:schemeClr>
                  </a:outerShdw>
                </a:effectLst>
              </a:rPr>
              <a:t>观看</a:t>
            </a:r>
            <a:r>
              <a:rPr lang="zh-CN" altLang="en-US" sz="6000">
                <a:ln w="12700">
                  <a:solidFill>
                    <a:schemeClr val="tx2">
                      <a:lumMod val="75000"/>
                    </a:schemeClr>
                  </a:solidFill>
                  <a:prstDash val="solid"/>
                </a:ln>
                <a:effectLst>
                  <a:outerShdw dist="38100" dir="2640000" algn="bl" rotWithShape="0">
                    <a:schemeClr val="tx2">
                      <a:lumMod val="75000"/>
                    </a:schemeClr>
                  </a:outerShdw>
                </a:effectLst>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Box 30"/>
          <p:cNvSpPr txBox="1"/>
          <p:nvPr/>
        </p:nvSpPr>
        <p:spPr>
          <a:xfrm>
            <a:off x="2513203" y="1602455"/>
            <a:ext cx="1481526" cy="769441"/>
          </a:xfrm>
          <a:prstGeom prst="rect">
            <a:avLst/>
          </a:prstGeom>
          <a:noFill/>
        </p:spPr>
        <p:txBody>
          <a:bodyPr wrap="square" rtlCol="0">
            <a:spAutoFit/>
          </a:bodyPr>
          <a:lstStyle/>
          <a:p>
            <a:pPr algn="dist" defTabSz="228600"/>
            <a:r>
              <a:rPr lang="zh-CN" altLang="en-US" sz="4400" b="1" dirty="0" smtClean="0">
                <a:solidFill>
                  <a:srgbClr val="343434"/>
                </a:solidFill>
                <a:latin typeface="微软雅黑 Light" panose="020B0502040204020203" pitchFamily="34" charset="-122"/>
                <a:ea typeface="微软雅黑 Light" panose="020B0502040204020203" pitchFamily="34" charset="-122"/>
              </a:rPr>
              <a:t>目录</a:t>
            </a:r>
            <a:endParaRPr lang="zh-CN" altLang="en-US" sz="4400" b="1" dirty="0">
              <a:solidFill>
                <a:srgbClr val="343434"/>
              </a:solidFill>
              <a:latin typeface="微软雅黑 Light" panose="020B0502040204020203" pitchFamily="34" charset="-122"/>
              <a:ea typeface="微软雅黑 Light" panose="020B0502040204020203" pitchFamily="34" charset="-122"/>
            </a:endParaRPr>
          </a:p>
        </p:txBody>
      </p:sp>
      <p:sp>
        <p:nvSpPr>
          <p:cNvPr id="35" name="TextBox 30"/>
          <p:cNvSpPr txBox="1"/>
          <p:nvPr/>
        </p:nvSpPr>
        <p:spPr>
          <a:xfrm>
            <a:off x="2071544" y="2335800"/>
            <a:ext cx="2364844" cy="523220"/>
          </a:xfrm>
          <a:prstGeom prst="rect">
            <a:avLst/>
          </a:prstGeom>
          <a:noFill/>
        </p:spPr>
        <p:txBody>
          <a:bodyPr wrap="square" rtlCol="0">
            <a:spAutoFit/>
          </a:bodyPr>
          <a:lstStyle/>
          <a:p>
            <a:pPr algn="dist" defTabSz="228600"/>
            <a:r>
              <a:rPr lang="en-US" altLang="zh-CN" sz="2800" b="1" dirty="0" smtClean="0">
                <a:solidFill>
                  <a:srgbClr val="343434">
                    <a:alpha val="76000"/>
                  </a:srgbClr>
                </a:solidFill>
                <a:latin typeface="仿宋" panose="02010609060101010101" charset="-122"/>
                <a:ea typeface="仿宋" panose="02010609060101010101" charset="-122"/>
              </a:rPr>
              <a:t>CONTENTS</a:t>
            </a:r>
            <a:endParaRPr lang="zh-CN" altLang="en-US" sz="2800" b="1" dirty="0">
              <a:solidFill>
                <a:srgbClr val="343434">
                  <a:alpha val="76000"/>
                </a:srgbClr>
              </a:solidFill>
              <a:latin typeface="仿宋" panose="02010609060101010101" charset="-122"/>
              <a:ea typeface="仿宋" panose="02010609060101010101" charset="-122"/>
            </a:endParaRPr>
          </a:p>
        </p:txBody>
      </p:sp>
      <p:grpSp>
        <p:nvGrpSpPr>
          <p:cNvPr id="9" name="组合 8"/>
          <p:cNvGrpSpPr/>
          <p:nvPr/>
        </p:nvGrpSpPr>
        <p:grpSpPr>
          <a:xfrm>
            <a:off x="6133817" y="1900107"/>
            <a:ext cx="4104247" cy="1170305"/>
            <a:chOff x="5517484" y="2107879"/>
            <a:chExt cx="4104247" cy="1170305"/>
          </a:xfrm>
        </p:grpSpPr>
        <p:grpSp>
          <p:nvGrpSpPr>
            <p:cNvPr id="3" name="组合 2"/>
            <p:cNvGrpSpPr/>
            <p:nvPr/>
          </p:nvGrpSpPr>
          <p:grpSpPr>
            <a:xfrm>
              <a:off x="5517484" y="2107879"/>
              <a:ext cx="2661388" cy="1170305"/>
              <a:chOff x="5489349" y="1515638"/>
              <a:chExt cx="2661388" cy="1170305"/>
            </a:xfrm>
          </p:grpSpPr>
          <p:sp>
            <p:nvSpPr>
              <p:cNvPr id="36" name="圆角矩形 35"/>
              <p:cNvSpPr/>
              <p:nvPr/>
            </p:nvSpPr>
            <p:spPr>
              <a:xfrm>
                <a:off x="5489349" y="1557183"/>
                <a:ext cx="672300" cy="601732"/>
              </a:xfrm>
              <a:prstGeom prst="roundRect">
                <a:avLst>
                  <a:gd name="adj" fmla="val 0"/>
                </a:avLst>
              </a:prstGeom>
              <a:solidFill>
                <a:srgbClr val="86BC42"/>
              </a:solidFill>
              <a:ln>
                <a:noFill/>
              </a:ln>
              <a:effectLst>
                <a:outerShdw blurRad="254000"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pPr>
                <a:r>
                  <a:rPr lang="en-US" altLang="zh-CN" sz="2800" dirty="0" smtClean="0">
                    <a:solidFill>
                      <a:schemeClr val="bg1"/>
                    </a:solidFill>
                    <a:latin typeface="Agency FB" panose="020B0503020202020204" pitchFamily="34" charset="0"/>
                  </a:rPr>
                  <a:t>01</a:t>
                </a:r>
                <a:endParaRPr lang="zh-CN" altLang="en-US" sz="2800" dirty="0">
                  <a:solidFill>
                    <a:schemeClr val="bg1"/>
                  </a:solidFill>
                  <a:latin typeface="Agency FB" panose="020B0503020202020204" pitchFamily="34" charset="0"/>
                </a:endParaRPr>
              </a:p>
            </p:txBody>
          </p:sp>
          <p:sp>
            <p:nvSpPr>
              <p:cNvPr id="38" name="文本框 37"/>
              <p:cNvSpPr txBox="1"/>
              <p:nvPr/>
            </p:nvSpPr>
            <p:spPr>
              <a:xfrm>
                <a:off x="6367657" y="1515638"/>
                <a:ext cx="1783080" cy="1170305"/>
              </a:xfrm>
              <a:prstGeom prst="rect">
                <a:avLst/>
              </a:prstGeom>
              <a:noFill/>
              <a:scene3d>
                <a:camera prst="perspectiveRight"/>
                <a:lightRig rig="threePt" dir="t"/>
              </a:scene3d>
            </p:spPr>
            <p:txBody>
              <a:bodyPr wrap="none" rtlCol="0">
                <a:spAutoFit/>
              </a:bodyPr>
              <a:lstStyle/>
              <a:p>
                <a:pPr algn="l">
                  <a:lnSpc>
                    <a:spcPct val="130000"/>
                  </a:lnSpc>
                </a:pPr>
                <a:r>
                  <a:rPr lang="zh-CN" altLang="en-US" b="1" dirty="0">
                    <a:solidFill>
                      <a:schemeClr val="tx1">
                        <a:lumMod val="85000"/>
                        <a:lumOff val="15000"/>
                      </a:schemeClr>
                    </a:solidFill>
                    <a:latin typeface="微软雅黑" panose="020B0503020204020204" pitchFamily="34" charset="-122"/>
                    <a:ea typeface="微软雅黑" panose="020B0503020204020204" pitchFamily="34" charset="-122"/>
                    <a:sym typeface="+mn-ea"/>
                  </a:rPr>
                  <a:t>西方现代派文学</a:t>
                </a:r>
                <a:endParaRPr lang="zh-CN" altLang="en-US">
                  <a:latin typeface="宋体" panose="02010600030101010101" pitchFamily="2" charset="-122"/>
                  <a:ea typeface="宋体" panose="02010600030101010101" pitchFamily="2" charset="-122"/>
                </a:endParaRPr>
              </a:p>
              <a:p>
                <a:pPr algn="l">
                  <a:lnSpc>
                    <a:spcPct val="130000"/>
                  </a:lnSpc>
                </a:pPr>
                <a:endParaRPr lang="en-US" altLang="zh-CN" b="1" dirty="0" smtClean="0">
                  <a:solidFill>
                    <a:schemeClr val="tx1">
                      <a:lumMod val="85000"/>
                      <a:lumOff val="15000"/>
                    </a:schemeClr>
                  </a:solidFill>
                  <a:latin typeface="微软雅黑" panose="020B0503020204020204" pitchFamily="34" charset="-122"/>
                  <a:ea typeface="微软雅黑" panose="020B0503020204020204" pitchFamily="34" charset="-122"/>
                </a:endParaRPr>
              </a:p>
              <a:p>
                <a:pPr>
                  <a:lnSpc>
                    <a:spcPct val="130000"/>
                  </a:lnSpc>
                </a:pPr>
                <a:endParaRPr lang="zh-CN" altLang="en-US"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grpSp>
        <p:cxnSp>
          <p:nvCxnSpPr>
            <p:cNvPr id="6" name="直接连接符 5"/>
            <p:cNvCxnSpPr/>
            <p:nvPr/>
          </p:nvCxnSpPr>
          <p:spPr>
            <a:xfrm>
              <a:off x="5517484" y="2786753"/>
              <a:ext cx="4104247" cy="0"/>
            </a:xfrm>
            <a:prstGeom prst="line">
              <a:avLst/>
            </a:prstGeom>
            <a:ln>
              <a:solidFill>
                <a:srgbClr val="86BC42"/>
              </a:solidFill>
            </a:ln>
          </p:spPr>
          <p:style>
            <a:lnRef idx="1">
              <a:schemeClr val="accent1"/>
            </a:lnRef>
            <a:fillRef idx="0">
              <a:schemeClr val="accent1"/>
            </a:fillRef>
            <a:effectRef idx="0">
              <a:schemeClr val="accent1"/>
            </a:effectRef>
            <a:fontRef idx="minor">
              <a:schemeClr val="tx1"/>
            </a:fontRef>
          </p:style>
        </p:cxnSp>
      </p:grpSp>
      <p:pic>
        <p:nvPicPr>
          <p:cNvPr id="2" name="图片 1"/>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1445555" y="2776670"/>
            <a:ext cx="3715992" cy="3092268"/>
          </a:xfrm>
          <a:prstGeom prst="rect">
            <a:avLst/>
          </a:prstGeom>
        </p:spPr>
      </p:pic>
      <p:pic>
        <p:nvPicPr>
          <p:cNvPr id="39" name="图片 38"/>
          <p:cNvPicPr>
            <a:picLocks noChangeAspect="1"/>
          </p:cNvPicPr>
          <p:nvPr/>
        </p:nvPicPr>
        <p:blipFill rotWithShape="1">
          <a:blip r:embed="rId4" cstate="print">
            <a:extLst>
              <a:ext uri="{28A0092B-C50C-407E-A947-70E740481C1C}">
                <a14:useLocalDpi xmlns="" xmlns:a14="http://schemas.microsoft.com/office/drawing/2010/main" val="0"/>
              </a:ext>
            </a:extLst>
          </a:blip>
          <a:srcRect b="9668"/>
          <a:stretch>
            <a:fillRect/>
          </a:stretch>
        </p:blipFill>
        <p:spPr>
          <a:xfrm flipH="1">
            <a:off x="195819" y="0"/>
            <a:ext cx="2733961" cy="2942427"/>
          </a:xfrm>
          <a:prstGeom prst="rect">
            <a:avLst/>
          </a:prstGeom>
        </p:spPr>
      </p:pic>
      <p:grpSp>
        <p:nvGrpSpPr>
          <p:cNvPr id="41" name="组合 40"/>
          <p:cNvGrpSpPr/>
          <p:nvPr/>
        </p:nvGrpSpPr>
        <p:grpSpPr>
          <a:xfrm>
            <a:off x="6133817" y="2910391"/>
            <a:ext cx="4104247" cy="678874"/>
            <a:chOff x="5517484" y="2107879"/>
            <a:chExt cx="4104247" cy="678874"/>
          </a:xfrm>
        </p:grpSpPr>
        <p:grpSp>
          <p:nvGrpSpPr>
            <p:cNvPr id="42" name="组合 41"/>
            <p:cNvGrpSpPr/>
            <p:nvPr/>
          </p:nvGrpSpPr>
          <p:grpSpPr>
            <a:xfrm>
              <a:off x="5517484" y="2107879"/>
              <a:ext cx="2889988" cy="643277"/>
              <a:chOff x="5489349" y="1515638"/>
              <a:chExt cx="2889988" cy="643277"/>
            </a:xfrm>
          </p:grpSpPr>
          <p:sp>
            <p:nvSpPr>
              <p:cNvPr id="44" name="圆角矩形 43"/>
              <p:cNvSpPr/>
              <p:nvPr/>
            </p:nvSpPr>
            <p:spPr>
              <a:xfrm>
                <a:off x="5489349" y="1557183"/>
                <a:ext cx="672300" cy="601732"/>
              </a:xfrm>
              <a:prstGeom prst="roundRect">
                <a:avLst>
                  <a:gd name="adj" fmla="val 0"/>
                </a:avLst>
              </a:prstGeom>
              <a:solidFill>
                <a:srgbClr val="343434"/>
              </a:solidFill>
              <a:ln>
                <a:noFill/>
              </a:ln>
              <a:effectLst>
                <a:outerShdw blurRad="254000"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pPr>
                <a:r>
                  <a:rPr lang="en-US" altLang="zh-CN" sz="2800" dirty="0" smtClean="0">
                    <a:solidFill>
                      <a:schemeClr val="bg1"/>
                    </a:solidFill>
                    <a:latin typeface="Agency FB" panose="020B0503020202020204" pitchFamily="34" charset="0"/>
                  </a:rPr>
                  <a:t>02</a:t>
                </a:r>
                <a:endParaRPr lang="zh-CN" altLang="en-US" sz="2800" dirty="0">
                  <a:solidFill>
                    <a:schemeClr val="bg1"/>
                  </a:solidFill>
                  <a:latin typeface="Agency FB" panose="020B0503020202020204" pitchFamily="34" charset="0"/>
                </a:endParaRPr>
              </a:p>
            </p:txBody>
          </p:sp>
          <p:sp>
            <p:nvSpPr>
              <p:cNvPr id="46" name="文本框 45"/>
              <p:cNvSpPr txBox="1"/>
              <p:nvPr/>
            </p:nvSpPr>
            <p:spPr>
              <a:xfrm>
                <a:off x="6367657" y="1515638"/>
                <a:ext cx="2011680" cy="450850"/>
              </a:xfrm>
              <a:prstGeom prst="rect">
                <a:avLst/>
              </a:prstGeom>
              <a:noFill/>
              <a:scene3d>
                <a:camera prst="perspectiveRight"/>
                <a:lightRig rig="threePt" dir="t"/>
              </a:scene3d>
            </p:spPr>
            <p:txBody>
              <a:bodyPr wrap="none" rtlCol="0">
                <a:spAutoFit/>
              </a:bodyPr>
              <a:lstStyle/>
              <a:p>
                <a:pPr algn="l">
                  <a:lnSpc>
                    <a:spcPct val="130000"/>
                  </a:lnSpc>
                </a:pPr>
                <a:r>
                  <a:rPr lang="zh-CN" altLang="en-US" b="1" dirty="0">
                    <a:solidFill>
                      <a:schemeClr val="tx1">
                        <a:lumMod val="85000"/>
                        <a:lumOff val="15000"/>
                      </a:schemeClr>
                    </a:solidFill>
                    <a:latin typeface="微软雅黑" panose="020B0503020204020204" pitchFamily="34" charset="-122"/>
                    <a:ea typeface="微软雅黑" panose="020B0503020204020204" pitchFamily="34" charset="-122"/>
                    <a:sym typeface="+mn-ea"/>
                  </a:rPr>
                  <a:t>当代西方通俗文学</a:t>
                </a:r>
                <a:endParaRPr lang="zh-CN" altLang="en-US"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grpSp>
        <p:cxnSp>
          <p:nvCxnSpPr>
            <p:cNvPr id="43" name="直接连接符 42"/>
            <p:cNvCxnSpPr/>
            <p:nvPr/>
          </p:nvCxnSpPr>
          <p:spPr>
            <a:xfrm>
              <a:off x="5517484" y="2786753"/>
              <a:ext cx="4104247" cy="0"/>
            </a:xfrm>
            <a:prstGeom prst="line">
              <a:avLst/>
            </a:prstGeom>
            <a:ln>
              <a:solidFill>
                <a:srgbClr val="343434"/>
              </a:solidFill>
            </a:ln>
          </p:spPr>
          <p:style>
            <a:lnRef idx="1">
              <a:schemeClr val="accent1"/>
            </a:lnRef>
            <a:fillRef idx="0">
              <a:schemeClr val="accent1"/>
            </a:fillRef>
            <a:effectRef idx="0">
              <a:schemeClr val="accent1"/>
            </a:effectRef>
            <a:fontRef idx="minor">
              <a:schemeClr val="tx1"/>
            </a:fontRef>
          </p:style>
        </p:cxnSp>
      </p:grpSp>
      <p:grpSp>
        <p:nvGrpSpPr>
          <p:cNvPr id="48" name="组合 47"/>
          <p:cNvGrpSpPr/>
          <p:nvPr/>
        </p:nvGrpSpPr>
        <p:grpSpPr>
          <a:xfrm>
            <a:off x="6133817" y="3920675"/>
            <a:ext cx="4104247" cy="678874"/>
            <a:chOff x="5517484" y="2107879"/>
            <a:chExt cx="4104247" cy="678874"/>
          </a:xfrm>
        </p:grpSpPr>
        <p:grpSp>
          <p:nvGrpSpPr>
            <p:cNvPr id="49" name="组合 48"/>
            <p:cNvGrpSpPr/>
            <p:nvPr/>
          </p:nvGrpSpPr>
          <p:grpSpPr>
            <a:xfrm>
              <a:off x="5517484" y="2107879"/>
              <a:ext cx="2889988" cy="643277"/>
              <a:chOff x="5489349" y="1515638"/>
              <a:chExt cx="2889988" cy="643277"/>
            </a:xfrm>
          </p:grpSpPr>
          <p:sp>
            <p:nvSpPr>
              <p:cNvPr id="51" name="圆角矩形 50"/>
              <p:cNvSpPr/>
              <p:nvPr/>
            </p:nvSpPr>
            <p:spPr>
              <a:xfrm>
                <a:off x="5489349" y="1557183"/>
                <a:ext cx="672300" cy="601732"/>
              </a:xfrm>
              <a:prstGeom prst="roundRect">
                <a:avLst>
                  <a:gd name="adj" fmla="val 0"/>
                </a:avLst>
              </a:prstGeom>
              <a:solidFill>
                <a:srgbClr val="86BC42"/>
              </a:solidFill>
              <a:ln>
                <a:noFill/>
              </a:ln>
              <a:effectLst>
                <a:outerShdw blurRad="254000"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pPr>
                <a:r>
                  <a:rPr lang="en-US" altLang="zh-CN" sz="2800" dirty="0" smtClean="0">
                    <a:solidFill>
                      <a:schemeClr val="bg1"/>
                    </a:solidFill>
                    <a:latin typeface="Agency FB" panose="020B0503020202020204" pitchFamily="34" charset="0"/>
                  </a:rPr>
                  <a:t>03</a:t>
                </a:r>
                <a:endParaRPr lang="zh-CN" altLang="en-US" sz="2800" dirty="0">
                  <a:solidFill>
                    <a:schemeClr val="bg1"/>
                  </a:solidFill>
                  <a:latin typeface="Agency FB" panose="020B0503020202020204" pitchFamily="34" charset="0"/>
                </a:endParaRPr>
              </a:p>
            </p:txBody>
          </p:sp>
          <p:sp>
            <p:nvSpPr>
              <p:cNvPr id="53" name="文本框 52"/>
              <p:cNvSpPr txBox="1"/>
              <p:nvPr/>
            </p:nvSpPr>
            <p:spPr>
              <a:xfrm>
                <a:off x="6367657" y="1515638"/>
                <a:ext cx="2011680" cy="450850"/>
              </a:xfrm>
              <a:prstGeom prst="rect">
                <a:avLst/>
              </a:prstGeom>
              <a:noFill/>
              <a:scene3d>
                <a:camera prst="perspectiveRight"/>
                <a:lightRig rig="threePt" dir="t"/>
              </a:scene3d>
            </p:spPr>
            <p:txBody>
              <a:bodyPr wrap="none" rtlCol="0">
                <a:spAutoFit/>
              </a:bodyPr>
              <a:lstStyle/>
              <a:p>
                <a:pPr algn="l">
                  <a:lnSpc>
                    <a:spcPct val="130000"/>
                  </a:lnSpc>
                </a:pPr>
                <a:r>
                  <a:rPr lang="zh-CN" altLang="en-US" b="1" dirty="0">
                    <a:solidFill>
                      <a:schemeClr val="tx1">
                        <a:lumMod val="85000"/>
                        <a:lumOff val="15000"/>
                      </a:schemeClr>
                    </a:solidFill>
                    <a:latin typeface="微软雅黑" panose="020B0503020204020204" pitchFamily="34" charset="-122"/>
                    <a:ea typeface="微软雅黑" panose="020B0503020204020204" pitchFamily="34" charset="-122"/>
                    <a:sym typeface="+mn-ea"/>
                  </a:rPr>
                  <a:t>世界文学经典名著</a:t>
                </a:r>
                <a:endParaRPr lang="zh-CN" altLang="en-US" b="1" dirty="0">
                  <a:solidFill>
                    <a:schemeClr val="tx1">
                      <a:lumMod val="85000"/>
                      <a:lumOff val="15000"/>
                    </a:schemeClr>
                  </a:solidFill>
                  <a:latin typeface="微软雅黑" panose="020B0503020204020204" pitchFamily="34" charset="-122"/>
                  <a:ea typeface="微软雅黑" panose="020B0503020204020204" pitchFamily="34" charset="-122"/>
                </a:endParaRPr>
              </a:p>
            </p:txBody>
          </p:sp>
        </p:grpSp>
        <p:cxnSp>
          <p:nvCxnSpPr>
            <p:cNvPr id="50" name="直接连接符 49"/>
            <p:cNvCxnSpPr/>
            <p:nvPr/>
          </p:nvCxnSpPr>
          <p:spPr>
            <a:xfrm>
              <a:off x="5517484" y="2786753"/>
              <a:ext cx="4104247" cy="0"/>
            </a:xfrm>
            <a:prstGeom prst="line">
              <a:avLst/>
            </a:prstGeom>
            <a:ln>
              <a:solidFill>
                <a:srgbClr val="86BC4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Requires="p14" p14:dur="1250" advClick="0" advTm="0">
        <p15:prstTrans prst="airplane"/>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1000" fill="hold"/>
                                        <p:tgtEl>
                                          <p:spTgt spid="32"/>
                                        </p:tgtEl>
                                        <p:attrNameLst>
                                          <p:attrName>ppt_x</p:attrName>
                                        </p:attrNameLst>
                                      </p:cBhvr>
                                      <p:tavLst>
                                        <p:tav tm="0">
                                          <p:val>
                                            <p:strVal val="#ppt_x"/>
                                          </p:val>
                                        </p:tav>
                                        <p:tav tm="100000">
                                          <p:val>
                                            <p:strVal val="#ppt_x"/>
                                          </p:val>
                                        </p:tav>
                                      </p:tavLst>
                                    </p:anim>
                                    <p:anim calcmode="lin" valueType="num">
                                      <p:cBhvr additive="base">
                                        <p:cTn id="8" dur="1000" fill="hold"/>
                                        <p:tgtEl>
                                          <p:spTgt spid="32"/>
                                        </p:tgtEl>
                                        <p:attrNameLst>
                                          <p:attrName>ppt_y</p:attrName>
                                        </p:attrNameLst>
                                      </p:cBhvr>
                                      <p:tavLst>
                                        <p:tav tm="0">
                                          <p:val>
                                            <p:strVal val="0-#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anim calcmode="lin" valueType="num">
                                      <p:cBhvr additive="base">
                                        <p:cTn id="11" dur="1000" fill="hold"/>
                                        <p:tgtEl>
                                          <p:spTgt spid="35"/>
                                        </p:tgtEl>
                                        <p:attrNameLst>
                                          <p:attrName>ppt_x</p:attrName>
                                        </p:attrNameLst>
                                      </p:cBhvr>
                                      <p:tavLst>
                                        <p:tav tm="0">
                                          <p:val>
                                            <p:strVal val="#ppt_x"/>
                                          </p:val>
                                        </p:tav>
                                        <p:tav tm="100000">
                                          <p:val>
                                            <p:strVal val="#ppt_x"/>
                                          </p:val>
                                        </p:tav>
                                      </p:tavLst>
                                    </p:anim>
                                    <p:anim calcmode="lin" valueType="num">
                                      <p:cBhvr additive="base">
                                        <p:cTn id="12" dur="1000" fill="hold"/>
                                        <p:tgtEl>
                                          <p:spTgt spid="35"/>
                                        </p:tgtEl>
                                        <p:attrNameLst>
                                          <p:attrName>ppt_y</p:attrName>
                                        </p:attrNameLst>
                                      </p:cBhvr>
                                      <p:tavLst>
                                        <p:tav tm="0">
                                          <p:val>
                                            <p:strVal val="1+#ppt_h/2"/>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1000"/>
                                        <p:tgtEl>
                                          <p:spTgt spid="2"/>
                                        </p:tgtEl>
                                      </p:cBhvr>
                                    </p:animEffect>
                                    <p:anim calcmode="lin" valueType="num">
                                      <p:cBhvr>
                                        <p:cTn id="16" dur="1000" fill="hold"/>
                                        <p:tgtEl>
                                          <p:spTgt spid="2"/>
                                        </p:tgtEl>
                                        <p:attrNameLst>
                                          <p:attrName>ppt_x</p:attrName>
                                        </p:attrNameLst>
                                      </p:cBhvr>
                                      <p:tavLst>
                                        <p:tav tm="0">
                                          <p:val>
                                            <p:strVal val="#ppt_x"/>
                                          </p:val>
                                        </p:tav>
                                        <p:tav tm="100000">
                                          <p:val>
                                            <p:strVal val="#ppt_x"/>
                                          </p:val>
                                        </p:tav>
                                      </p:tavLst>
                                    </p:anim>
                                    <p:anim calcmode="lin" valueType="num">
                                      <p:cBhvr>
                                        <p:cTn id="17" dur="1000" fill="hold"/>
                                        <p:tgtEl>
                                          <p:spTgt spid="2"/>
                                        </p:tgtEl>
                                        <p:attrNameLst>
                                          <p:attrName>ppt_y</p:attrName>
                                        </p:attrNameLst>
                                      </p:cBhvr>
                                      <p:tavLst>
                                        <p:tav tm="0">
                                          <p:val>
                                            <p:strVal val="#ppt_y+.1"/>
                                          </p:val>
                                        </p:tav>
                                        <p:tav tm="100000">
                                          <p:val>
                                            <p:strVal val="#ppt_y"/>
                                          </p:val>
                                        </p:tav>
                                      </p:tavLst>
                                    </p:anim>
                                  </p:childTnLst>
                                </p:cTn>
                              </p:par>
                              <p:par>
                                <p:cTn id="18" presetID="47" presetClass="entr" presetSubtype="0" fill="hold" nodeType="withEffect">
                                  <p:stCondLst>
                                    <p:cond delay="0"/>
                                  </p:stCondLst>
                                  <p:childTnLst>
                                    <p:set>
                                      <p:cBhvr>
                                        <p:cTn id="19" dur="1" fill="hold">
                                          <p:stCondLst>
                                            <p:cond delay="0"/>
                                          </p:stCondLst>
                                        </p:cTn>
                                        <p:tgtEl>
                                          <p:spTgt spid="39"/>
                                        </p:tgtEl>
                                        <p:attrNameLst>
                                          <p:attrName>style.visibility</p:attrName>
                                        </p:attrNameLst>
                                      </p:cBhvr>
                                      <p:to>
                                        <p:strVal val="visible"/>
                                      </p:to>
                                    </p:set>
                                    <p:animEffect transition="in" filter="fade">
                                      <p:cBhvr>
                                        <p:cTn id="20" dur="1000"/>
                                        <p:tgtEl>
                                          <p:spTgt spid="39"/>
                                        </p:tgtEl>
                                      </p:cBhvr>
                                    </p:animEffect>
                                    <p:anim calcmode="lin" valueType="num">
                                      <p:cBhvr>
                                        <p:cTn id="21" dur="1000" fill="hold"/>
                                        <p:tgtEl>
                                          <p:spTgt spid="39"/>
                                        </p:tgtEl>
                                        <p:attrNameLst>
                                          <p:attrName>ppt_x</p:attrName>
                                        </p:attrNameLst>
                                      </p:cBhvr>
                                      <p:tavLst>
                                        <p:tav tm="0">
                                          <p:val>
                                            <p:strVal val="#ppt_x"/>
                                          </p:val>
                                        </p:tav>
                                        <p:tav tm="100000">
                                          <p:val>
                                            <p:strVal val="#ppt_x"/>
                                          </p:val>
                                        </p:tav>
                                      </p:tavLst>
                                    </p:anim>
                                    <p:anim calcmode="lin" valueType="num">
                                      <p:cBhvr>
                                        <p:cTn id="22" dur="1000" fill="hold"/>
                                        <p:tgtEl>
                                          <p:spTgt spid="39"/>
                                        </p:tgtEl>
                                        <p:attrNameLst>
                                          <p:attrName>ppt_y</p:attrName>
                                        </p:attrNameLst>
                                      </p:cBhvr>
                                      <p:tavLst>
                                        <p:tav tm="0">
                                          <p:val>
                                            <p:strVal val="#ppt_y-.1"/>
                                          </p:val>
                                        </p:tav>
                                        <p:tav tm="100000">
                                          <p:val>
                                            <p:strVal val="#ppt_y"/>
                                          </p:val>
                                        </p:tav>
                                      </p:tavLst>
                                    </p:anim>
                                  </p:childTnLst>
                                </p:cTn>
                              </p:par>
                              <p:par>
                                <p:cTn id="23" presetID="2" presetClass="entr" presetSubtype="2" fill="hold" nodeType="withEffect">
                                  <p:stCondLst>
                                    <p:cond delay="25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750" fill="hold"/>
                                        <p:tgtEl>
                                          <p:spTgt spid="9"/>
                                        </p:tgtEl>
                                        <p:attrNameLst>
                                          <p:attrName>ppt_x</p:attrName>
                                        </p:attrNameLst>
                                      </p:cBhvr>
                                      <p:tavLst>
                                        <p:tav tm="0">
                                          <p:val>
                                            <p:strVal val="1+#ppt_w/2"/>
                                          </p:val>
                                        </p:tav>
                                        <p:tav tm="100000">
                                          <p:val>
                                            <p:strVal val="#ppt_x"/>
                                          </p:val>
                                        </p:tav>
                                      </p:tavLst>
                                    </p:anim>
                                    <p:anim calcmode="lin" valueType="num">
                                      <p:cBhvr additive="base">
                                        <p:cTn id="26" dur="750" fill="hold"/>
                                        <p:tgtEl>
                                          <p:spTgt spid="9"/>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500"/>
                                  </p:stCondLst>
                                  <p:childTnLst>
                                    <p:set>
                                      <p:cBhvr>
                                        <p:cTn id="28" dur="1" fill="hold">
                                          <p:stCondLst>
                                            <p:cond delay="0"/>
                                          </p:stCondLst>
                                        </p:cTn>
                                        <p:tgtEl>
                                          <p:spTgt spid="41"/>
                                        </p:tgtEl>
                                        <p:attrNameLst>
                                          <p:attrName>style.visibility</p:attrName>
                                        </p:attrNameLst>
                                      </p:cBhvr>
                                      <p:to>
                                        <p:strVal val="visible"/>
                                      </p:to>
                                    </p:set>
                                    <p:anim calcmode="lin" valueType="num">
                                      <p:cBhvr additive="base">
                                        <p:cTn id="29" dur="750" fill="hold"/>
                                        <p:tgtEl>
                                          <p:spTgt spid="41"/>
                                        </p:tgtEl>
                                        <p:attrNameLst>
                                          <p:attrName>ppt_x</p:attrName>
                                        </p:attrNameLst>
                                      </p:cBhvr>
                                      <p:tavLst>
                                        <p:tav tm="0">
                                          <p:val>
                                            <p:strVal val="1+#ppt_w/2"/>
                                          </p:val>
                                        </p:tav>
                                        <p:tav tm="100000">
                                          <p:val>
                                            <p:strVal val="#ppt_x"/>
                                          </p:val>
                                        </p:tav>
                                      </p:tavLst>
                                    </p:anim>
                                    <p:anim calcmode="lin" valueType="num">
                                      <p:cBhvr additive="base">
                                        <p:cTn id="30" dur="750" fill="hold"/>
                                        <p:tgtEl>
                                          <p:spTgt spid="41"/>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750"/>
                                  </p:stCondLst>
                                  <p:childTnLst>
                                    <p:set>
                                      <p:cBhvr>
                                        <p:cTn id="32" dur="1" fill="hold">
                                          <p:stCondLst>
                                            <p:cond delay="0"/>
                                          </p:stCondLst>
                                        </p:cTn>
                                        <p:tgtEl>
                                          <p:spTgt spid="48"/>
                                        </p:tgtEl>
                                        <p:attrNameLst>
                                          <p:attrName>style.visibility</p:attrName>
                                        </p:attrNameLst>
                                      </p:cBhvr>
                                      <p:to>
                                        <p:strVal val="visible"/>
                                      </p:to>
                                    </p:set>
                                    <p:anim calcmode="lin" valueType="num">
                                      <p:cBhvr additive="base">
                                        <p:cTn id="33" dur="750" fill="hold"/>
                                        <p:tgtEl>
                                          <p:spTgt spid="48"/>
                                        </p:tgtEl>
                                        <p:attrNameLst>
                                          <p:attrName>ppt_x</p:attrName>
                                        </p:attrNameLst>
                                      </p:cBhvr>
                                      <p:tavLst>
                                        <p:tav tm="0">
                                          <p:val>
                                            <p:strVal val="1+#ppt_w/2"/>
                                          </p:val>
                                        </p:tav>
                                        <p:tav tm="100000">
                                          <p:val>
                                            <p:strVal val="#ppt_x"/>
                                          </p:val>
                                        </p:tav>
                                      </p:tavLst>
                                    </p:anim>
                                    <p:anim calcmode="lin" valueType="num">
                                      <p:cBhvr additive="base">
                                        <p:cTn id="34" dur="750" fill="hold"/>
                                        <p:tgtEl>
                                          <p:spTgt spid="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26440" y="9398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600">
                <a:latin typeface="宋体" panose="02010600030101010101" pitchFamily="2" charset="-122"/>
                <a:ea typeface="宋体" panose="02010600030101010101" pitchFamily="2" charset="-122"/>
              </a:rPr>
              <a:t>西方现代派文学</a:t>
            </a:r>
          </a:p>
        </p:txBody>
      </p:sp>
      <p:sp>
        <p:nvSpPr>
          <p:cNvPr id="3" name="内容占位符 2"/>
          <p:cNvSpPr>
            <a:spLocks noGrp="1"/>
          </p:cNvSpPr>
          <p:nvPr/>
        </p:nvSpPr>
        <p:spPr>
          <a:xfrm>
            <a:off x="514350" y="1419860"/>
            <a:ext cx="11307445" cy="53251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charset="0"/>
              <a:buChar char="ü"/>
            </a:pPr>
            <a:r>
              <a:rPr lang="zh-CN" altLang="en-US" sz="2400">
                <a:latin typeface="宋体" panose="02010600030101010101" pitchFamily="2" charset="-122"/>
                <a:ea typeface="宋体" panose="02010600030101010101" pitchFamily="2" charset="-122"/>
              </a:rPr>
              <a:t>定义：</a:t>
            </a:r>
          </a:p>
          <a:p>
            <a:pPr marL="0" indent="0">
              <a:buNone/>
            </a:pPr>
            <a:r>
              <a:rPr lang="zh-CN" altLang="en-US" sz="2400">
                <a:latin typeface="宋体" panose="02010600030101010101" pitchFamily="2" charset="-122"/>
                <a:ea typeface="宋体" panose="02010600030101010101" pitchFamily="2" charset="-122"/>
              </a:rPr>
              <a:t>第一次世界大战以来表现现代主义思潮的多种流派的总称，包括象征主义、表现主义、未来主义、意向主义、意识流、超现实主义、荒诞文学、垮掉的一代、黑色幽默等。</a:t>
            </a:r>
          </a:p>
          <a:p>
            <a:pPr marL="0" indent="0">
              <a:buNone/>
            </a:pPr>
            <a:endParaRPr lang="zh-CN" altLang="en-US" sz="2400">
              <a:latin typeface="宋体" panose="02010600030101010101" pitchFamily="2" charset="-122"/>
              <a:ea typeface="宋体" panose="02010600030101010101" pitchFamily="2" charset="-122"/>
            </a:endParaRPr>
          </a:p>
          <a:p>
            <a:pPr>
              <a:buFont typeface="Wingdings" panose="05000000000000000000" charset="0"/>
              <a:buChar char="ü"/>
            </a:pPr>
            <a:r>
              <a:rPr lang="zh-CN" altLang="en-US" sz="2400">
                <a:latin typeface="宋体" panose="02010600030101010101" pitchFamily="2" charset="-122"/>
                <a:ea typeface="宋体" panose="02010600030101010101" pitchFamily="2" charset="-122"/>
              </a:rPr>
              <a:t>背景：</a:t>
            </a:r>
          </a:p>
          <a:p>
            <a:r>
              <a:rPr lang="zh-CN" altLang="en-US" sz="2400">
                <a:latin typeface="宋体" panose="02010600030101010101" pitchFamily="2" charset="-122"/>
                <a:ea typeface="宋体" panose="02010600030101010101" pitchFamily="2" charset="-122"/>
              </a:rPr>
              <a:t>西方资本主义自由竞争发展到垄断资本主义，社会矛盾加剧</a:t>
            </a:r>
          </a:p>
          <a:p>
            <a:r>
              <a:rPr lang="zh-CN" altLang="en-US" sz="2400">
                <a:latin typeface="宋体" panose="02010600030101010101" pitchFamily="2" charset="-122"/>
                <a:ea typeface="宋体" panose="02010600030101010101" pitchFamily="2" charset="-122"/>
              </a:rPr>
              <a:t>一战和十月革命加强了西方文明的破灭感和资本主义的危机感</a:t>
            </a:r>
          </a:p>
          <a:p>
            <a:r>
              <a:rPr lang="zh-CN" altLang="en-US" sz="2400">
                <a:latin typeface="宋体" panose="02010600030101010101" pitchFamily="2" charset="-122"/>
                <a:ea typeface="宋体" panose="02010600030101010101" pitchFamily="2" charset="-122"/>
              </a:rPr>
              <a:t>人们对现实感到幻灭、对历史发展的信念产生动摇</a:t>
            </a:r>
          </a:p>
          <a:p>
            <a:pPr marL="0" indent="0">
              <a:buNone/>
            </a:pPr>
            <a:endParaRPr lang="zh-CN" altLang="en-US" sz="2400">
              <a:latin typeface="宋体" panose="02010600030101010101" pitchFamily="2" charset="-122"/>
              <a:ea typeface="宋体" panose="02010600030101010101" pitchFamily="2" charset="-122"/>
            </a:endParaRPr>
          </a:p>
        </p:txBody>
      </p:sp>
      <p:sp>
        <p:nvSpPr>
          <p:cNvPr id="4" name="下箭头 3"/>
          <p:cNvSpPr/>
          <p:nvPr/>
        </p:nvSpPr>
        <p:spPr>
          <a:xfrm>
            <a:off x="5365115" y="5264150"/>
            <a:ext cx="436245" cy="5073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3488690" y="6055360"/>
            <a:ext cx="4270375" cy="368300"/>
          </a:xfrm>
          <a:prstGeom prst="rect">
            <a:avLst/>
          </a:prstGeom>
          <a:noFill/>
        </p:spPr>
        <p:txBody>
          <a:bodyPr wrap="square" rtlCol="0">
            <a:spAutoFit/>
          </a:bodyPr>
          <a:lstStyle/>
          <a:p>
            <a:r>
              <a:rPr lang="en-US" altLang="zh-CN"/>
              <a:t>“</a:t>
            </a:r>
            <a:r>
              <a:rPr lang="zh-CN" altLang="en-US"/>
              <a:t>重主观表现、重艺术想象、重形式创新</a:t>
            </a:r>
            <a:r>
              <a:rPr lang="en-US" altLang="zh-CN"/>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716280" y="13462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600">
                <a:latin typeface="宋体" panose="02010600030101010101" pitchFamily="2" charset="-122"/>
                <a:ea typeface="宋体" panose="02010600030101010101" pitchFamily="2" charset="-122"/>
              </a:rPr>
              <a:t>新时期我国对西方现代派文学的译介</a:t>
            </a:r>
            <a:endParaRPr lang="zh-CN" altLang="en-US" sz="3200">
              <a:latin typeface="宋体" panose="02010600030101010101" pitchFamily="2" charset="-122"/>
              <a:ea typeface="宋体" panose="02010600030101010101" pitchFamily="2" charset="-122"/>
            </a:endParaRPr>
          </a:p>
        </p:txBody>
      </p:sp>
      <p:sp>
        <p:nvSpPr>
          <p:cNvPr id="3" name="内容占位符 2"/>
          <p:cNvSpPr>
            <a:spLocks noGrp="1"/>
          </p:cNvSpPr>
          <p:nvPr/>
        </p:nvSpPr>
        <p:spPr>
          <a:xfrm>
            <a:off x="595630" y="1338580"/>
            <a:ext cx="10909300" cy="49504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400">
                <a:latin typeface="宋体" panose="02010600030101010101" pitchFamily="2" charset="-122"/>
                <a:ea typeface="宋体" panose="02010600030101010101" pitchFamily="2" charset="-122"/>
              </a:rPr>
              <a:t>20世纪50年代：在</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革命的现实主义和浪漫主义</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的文艺原则的指导下，基本停止了对该类文学作品的译介；</a:t>
            </a:r>
          </a:p>
          <a:p>
            <a:pPr marL="0" indent="0">
              <a:buNone/>
            </a:pPr>
            <a:endParaRPr lang="zh-CN" altLang="en-US"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60</a:t>
            </a:r>
            <a:r>
              <a:rPr lang="zh-CN" altLang="en-US" sz="2400">
                <a:latin typeface="宋体" panose="02010600030101010101" pitchFamily="2" charset="-122"/>
                <a:ea typeface="宋体" panose="02010600030101010101" pitchFamily="2" charset="-122"/>
              </a:rPr>
              <a:t>年代初期至文化大革命结束：仅有一批作为反面教材供批判用的前苏联和欧美的文学作品，如《等待戈多》《麦田守望者》；</a:t>
            </a:r>
          </a:p>
          <a:p>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新时期以后，中国社会科学院外国文学研究所从事西方现当代文学研究的研究人员将西方现代派文学再次引入中国；</a:t>
            </a:r>
          </a:p>
          <a:p>
            <a:pPr marL="0" indent="0">
              <a:buNone/>
            </a:pPr>
            <a:r>
              <a:rPr lang="zh-CN" altLang="en-US" sz="1800">
                <a:solidFill>
                  <a:srgbClr val="00B0F0"/>
                </a:solidFill>
              </a:rPr>
              <a:t>     《外国文艺》</a:t>
            </a:r>
          </a:p>
          <a:p>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此后，整部的西方现代派文学论著、丛书、文集和作品集相继出版</a:t>
            </a:r>
          </a:p>
          <a:p>
            <a:pPr marL="0" indent="0">
              <a:buNone/>
            </a:pPr>
            <a:endParaRPr lang="zh-CN" altLang="en-US" sz="2400">
              <a:solidFill>
                <a:srgbClr val="00B0F0"/>
              </a:solidFill>
              <a:latin typeface="宋体" panose="02010600030101010101" pitchFamily="2" charset="-122"/>
              <a:ea typeface="宋体" panose="02010600030101010101" pitchFamily="2" charset="-122"/>
            </a:endParaRPr>
          </a:p>
        </p:txBody>
      </p:sp>
      <p:sp>
        <p:nvSpPr>
          <p:cNvPr id="4" name="右箭头 3"/>
          <p:cNvSpPr/>
          <p:nvPr/>
        </p:nvSpPr>
        <p:spPr>
          <a:xfrm>
            <a:off x="1997075" y="4726305"/>
            <a:ext cx="628650" cy="2736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3102610" y="4726305"/>
            <a:ext cx="5304155" cy="368300"/>
          </a:xfrm>
          <a:prstGeom prst="rect">
            <a:avLst/>
          </a:prstGeom>
          <a:noFill/>
        </p:spPr>
        <p:txBody>
          <a:bodyPr wrap="square" rtlCol="0">
            <a:spAutoFit/>
          </a:bodyPr>
          <a:lstStyle/>
          <a:p>
            <a:r>
              <a:rPr lang="zh-CN" altLang="en-US">
                <a:solidFill>
                  <a:srgbClr val="00B0F0"/>
                </a:solidFill>
              </a:rPr>
              <a:t>国内第一本集中介绍西方现代派文学艺术的杂志</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584835" y="18288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600">
                <a:latin typeface="宋体" panose="02010600030101010101" pitchFamily="2" charset="-122"/>
                <a:ea typeface="宋体" panose="02010600030101010101" pitchFamily="2" charset="-122"/>
                <a:cs typeface="+mn-cs"/>
                <a:sym typeface="+mn-ea"/>
              </a:rPr>
              <a:t>新时期我国对西方现代派文学的译介</a:t>
            </a:r>
            <a:endParaRPr lang="zh-CN" altLang="en-US"/>
          </a:p>
        </p:txBody>
      </p:sp>
      <p:sp>
        <p:nvSpPr>
          <p:cNvPr id="3" name="内容占位符 2"/>
          <p:cNvSpPr>
            <a:spLocks noGrp="1"/>
          </p:cNvSpPr>
          <p:nvPr/>
        </p:nvSpPr>
        <p:spPr>
          <a:xfrm>
            <a:off x="706120" y="1573530"/>
            <a:ext cx="10647680" cy="46037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400">
                <a:latin typeface="宋体" panose="02010600030101010101" pitchFamily="2" charset="-122"/>
                <a:ea typeface="宋体" panose="02010600030101010101" pitchFamily="2" charset="-122"/>
              </a:rPr>
              <a:t>论著：《现代西方文论选》、《萨特研究》、《西方现代派文学资料选辑》等</a:t>
            </a:r>
          </a:p>
          <a:p>
            <a:pPr marL="0" indent="0">
              <a:buNone/>
            </a:pP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丛书：陆续出版</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外国文艺丛书</a:t>
            </a:r>
            <a:r>
              <a:rPr lang="en-US" altLang="zh-CN" sz="2400">
                <a:latin typeface="宋体" panose="02010600030101010101" pitchFamily="2" charset="-122"/>
                <a:ea typeface="宋体" panose="02010600030101010101" pitchFamily="2" charset="-122"/>
              </a:rPr>
              <a:t>”40</a:t>
            </a:r>
            <a:r>
              <a:rPr lang="zh-CN" altLang="en-US" sz="2400">
                <a:latin typeface="宋体" panose="02010600030101010101" pitchFamily="2" charset="-122"/>
                <a:ea typeface="宋体" panose="02010600030101010101" pitchFamily="2" charset="-122"/>
              </a:rPr>
              <a:t>余种，如《当代英国短篇小说》、《第二十二条军规》、《荒诞戏剧集》《二十世纪外国文学丛书》等；</a:t>
            </a:r>
          </a:p>
          <a:p>
            <a:pPr marL="0" indent="0">
              <a:buNone/>
            </a:pP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作品集：《外国现代派作品选》</a:t>
            </a:r>
            <a:r>
              <a:rPr lang="zh-CN" altLang="en-US" sz="2400">
                <a:solidFill>
                  <a:srgbClr val="00B0F0"/>
                </a:solidFill>
                <a:latin typeface="宋体" panose="02010600030101010101" pitchFamily="2" charset="-122"/>
                <a:ea typeface="宋体" panose="02010600030101010101" pitchFamily="2" charset="-122"/>
              </a:rPr>
              <a:t>（国内迄今为止最系统、最全面的介绍西方现代派文学的选集</a:t>
            </a:r>
            <a:r>
              <a:rPr lang="en-US" altLang="zh-CN" sz="2400">
                <a:solidFill>
                  <a:srgbClr val="00B0F0"/>
                </a:solidFill>
                <a:latin typeface="宋体" panose="02010600030101010101" pitchFamily="2" charset="-122"/>
                <a:ea typeface="宋体" panose="02010600030101010101" pitchFamily="2" charset="-122"/>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594995" y="1619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600">
                <a:latin typeface="宋体" panose="02010600030101010101" pitchFamily="2" charset="-122"/>
                <a:ea typeface="宋体" panose="02010600030101010101" pitchFamily="2" charset="-122"/>
                <a:cs typeface="+mn-cs"/>
              </a:rPr>
              <a:t>当代西方通俗文学</a:t>
            </a:r>
          </a:p>
        </p:txBody>
      </p:sp>
      <p:sp>
        <p:nvSpPr>
          <p:cNvPr id="3" name="内容占位符 2"/>
          <p:cNvSpPr>
            <a:spLocks noGrp="1"/>
          </p:cNvSpPr>
          <p:nvPr/>
        </p:nvSpPr>
        <p:spPr>
          <a:xfrm>
            <a:off x="594995" y="1620520"/>
            <a:ext cx="10758805" cy="45567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400">
                <a:latin typeface="宋体" panose="02010600030101010101" pitchFamily="2" charset="-122"/>
                <a:ea typeface="宋体" panose="02010600030101010101" pitchFamily="2" charset="-122"/>
              </a:rPr>
              <a:t>定义：</a:t>
            </a:r>
          </a:p>
          <a:p>
            <a:pPr marL="0" indent="0">
              <a:buNone/>
            </a:pPr>
            <a:r>
              <a:rPr lang="zh-CN" altLang="en-US" sz="2400">
                <a:latin typeface="宋体" panose="02010600030101010101" pitchFamily="2" charset="-122"/>
                <a:ea typeface="宋体" panose="02010600030101010101" pitchFamily="2" charset="-122"/>
              </a:rPr>
              <a:t>“与世俗沟通”、</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浅显易懂</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且具</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娱乐消遣功能</a:t>
            </a:r>
            <a:r>
              <a:rPr lang="en-US" altLang="zh-CN" sz="2400">
                <a:latin typeface="宋体" panose="02010600030101010101" pitchFamily="2" charset="-122"/>
                <a:ea typeface="宋体" panose="02010600030101010101" pitchFamily="2" charset="-122"/>
              </a:rPr>
              <a:t>”</a:t>
            </a:r>
            <a:r>
              <a:rPr lang="zh-CN" altLang="en-US" sz="2400">
                <a:latin typeface="宋体" panose="02010600030101010101" pitchFamily="2" charset="-122"/>
                <a:ea typeface="宋体" panose="02010600030101010101" pitchFamily="2" charset="-122"/>
              </a:rPr>
              <a:t>的文学作品</a:t>
            </a:r>
          </a:p>
          <a:p>
            <a:pPr marL="0" indent="0">
              <a:buNone/>
            </a:pPr>
            <a:r>
              <a:rPr lang="zh-CN" altLang="en-US" sz="2000">
                <a:latin typeface="宋体" panose="02010600030101010101" pitchFamily="2" charset="-122"/>
                <a:ea typeface="宋体" panose="02010600030101010101" pitchFamily="2" charset="-122"/>
              </a:rPr>
              <a:t>（侦探小说、冒险小说、西部小说、历史小说、哥特小说、言情小说、警察小说、甜蜜野蛮小说等)</a:t>
            </a:r>
            <a:endParaRPr lang="en-US" altLang="zh-CN" sz="2400">
              <a:latin typeface="宋体" panose="02010600030101010101" pitchFamily="2" charset="-122"/>
              <a:ea typeface="宋体" panose="02010600030101010101" pitchFamily="2" charset="-122"/>
            </a:endParaRPr>
          </a:p>
          <a:p>
            <a:pPr marL="0" indent="0">
              <a:buNone/>
            </a:pPr>
            <a:endParaRPr lang="zh-CN" altLang="en-US" sz="2400">
              <a:latin typeface="宋体" panose="02010600030101010101" pitchFamily="2" charset="-122"/>
              <a:ea typeface="宋体" panose="02010600030101010101" pitchFamily="2" charset="-122"/>
            </a:endParaRPr>
          </a:p>
          <a:p>
            <a:r>
              <a:rPr lang="zh-CN" altLang="en-US" sz="2400">
                <a:latin typeface="宋体" panose="02010600030101010101" pitchFamily="2" charset="-122"/>
                <a:ea typeface="宋体" panose="02010600030101010101" pitchFamily="2" charset="-122"/>
              </a:rPr>
              <a:t>背景：</a:t>
            </a:r>
          </a:p>
          <a:p>
            <a:pPr marL="0" indent="0">
              <a:buNone/>
            </a:pPr>
            <a:r>
              <a:rPr lang="en-US" altLang="zh-CN" sz="2400">
                <a:latin typeface="宋体" panose="02010600030101010101" pitchFamily="2" charset="-122"/>
                <a:ea typeface="宋体" panose="02010600030101010101" pitchFamily="2" charset="-122"/>
              </a:rPr>
              <a:t>20</a:t>
            </a:r>
            <a:r>
              <a:rPr lang="zh-CN" altLang="en-US" sz="2400">
                <a:latin typeface="宋体" panose="02010600030101010101" pitchFamily="2" charset="-122"/>
                <a:ea typeface="宋体" panose="02010600030101010101" pitchFamily="2" charset="-122"/>
              </a:rPr>
              <a:t>世纪后半期，西方社会进入后工业化资本主义阶段，精神领域的生产日益通俗化、商品化。严肃文学和通俗文学的界限逐渐消失，通俗文学高度繁荣。</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594360" y="1524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600">
                <a:latin typeface="宋体" panose="02010600030101010101" pitchFamily="2" charset="-122"/>
                <a:ea typeface="宋体" panose="02010600030101010101" pitchFamily="2" charset="-122"/>
                <a:cs typeface="+mn-cs"/>
                <a:sym typeface="+mn-ea"/>
              </a:rPr>
              <a:t>新时期我国对当代西方通俗文学的译介</a:t>
            </a:r>
            <a:endParaRPr lang="zh-CN" altLang="en-US"/>
          </a:p>
        </p:txBody>
      </p:sp>
      <p:sp>
        <p:nvSpPr>
          <p:cNvPr id="3" name="内容占位符 2"/>
          <p:cNvSpPr>
            <a:spLocks noGrp="1"/>
          </p:cNvSpPr>
          <p:nvPr/>
        </p:nvSpPr>
        <p:spPr>
          <a:xfrm>
            <a:off x="514350" y="1633220"/>
            <a:ext cx="10886440" cy="47148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400">
                <a:latin typeface="宋体" panose="02010600030101010101" pitchFamily="2" charset="-122"/>
                <a:ea typeface="宋体" panose="02010600030101010101" pitchFamily="2" charset="-122"/>
              </a:rPr>
              <a:t>新中国初期及“文化大革命”十年，由于极左思想，该类文学长期受到我国排斥；</a:t>
            </a:r>
          </a:p>
          <a:p>
            <a:r>
              <a:rPr lang="zh-CN" altLang="en-US" sz="2400">
                <a:latin typeface="宋体" panose="02010600030101010101" pitchFamily="2" charset="-122"/>
                <a:ea typeface="宋体" panose="02010600030101010101" pitchFamily="2" charset="-122"/>
              </a:rPr>
              <a:t>改革开放以来：</a:t>
            </a:r>
          </a:p>
          <a:p>
            <a:r>
              <a:rPr lang="zh-CN" altLang="en-US" sz="2000">
                <a:latin typeface="宋体" panose="02010600030101010101" pitchFamily="2" charset="-122"/>
                <a:ea typeface="宋体" panose="02010600030101010101" pitchFamily="2" charset="-122"/>
              </a:rPr>
              <a:t>《译林》杂志创刊（国内介绍外国通俗文学的先锋阵地）</a:t>
            </a:r>
          </a:p>
          <a:p>
            <a:r>
              <a:rPr lang="zh-CN" altLang="en-US" sz="2000">
                <a:latin typeface="宋体" panose="02010600030101010101" pitchFamily="2" charset="-122"/>
                <a:ea typeface="宋体" panose="02010600030101010101" pitchFamily="2" charset="-122"/>
                <a:sym typeface="+mn-ea"/>
              </a:rPr>
              <a:t>《尼罗河上的惨案》（文化大革命后公开出版的第一部有影响的外国通俗文学作品）</a:t>
            </a:r>
          </a:p>
          <a:p>
            <a:endParaRPr lang="zh-CN" altLang="en-US" sz="2000">
              <a:latin typeface="宋体" panose="02010600030101010101" pitchFamily="2" charset="-122"/>
              <a:ea typeface="宋体" panose="02010600030101010101" pitchFamily="2" charset="-122"/>
              <a:sym typeface="+mn-ea"/>
            </a:endParaRPr>
          </a:p>
          <a:p>
            <a:endParaRPr lang="zh-CN" altLang="en-US" sz="2000">
              <a:latin typeface="宋体" panose="02010600030101010101" pitchFamily="2" charset="-122"/>
              <a:ea typeface="宋体" panose="02010600030101010101" pitchFamily="2" charset="-122"/>
              <a:sym typeface="+mn-ea"/>
            </a:endParaRPr>
          </a:p>
          <a:p>
            <a:pPr marL="0" indent="0">
              <a:buNone/>
            </a:pPr>
            <a:endParaRPr lang="zh-CN" altLang="en-US" sz="2000">
              <a:latin typeface="宋体" panose="02010600030101010101" pitchFamily="2" charset="-122"/>
              <a:ea typeface="宋体" panose="02010600030101010101" pitchFamily="2" charset="-122"/>
              <a:sym typeface="+mn-ea"/>
            </a:endParaRPr>
          </a:p>
          <a:p>
            <a:r>
              <a:rPr lang="zh-CN" altLang="en-US" sz="2000">
                <a:latin typeface="宋体" panose="02010600030101010101" pitchFamily="2" charset="-122"/>
                <a:ea typeface="宋体" panose="02010600030101010101" pitchFamily="2" charset="-122"/>
                <a:sym typeface="+mn-ea"/>
              </a:rPr>
              <a:t>各出版社将翻译出版当代外国通俗文学作品作为重要组成部分，大量外国通俗文学作品和畅销书涌入中国（侦探小说：阿加莎</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克里斯蒂 柯南</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道尔）</a:t>
            </a:r>
          </a:p>
          <a:p>
            <a:r>
              <a:rPr lang="zh-CN" altLang="en-US" sz="2000">
                <a:latin typeface="宋体" panose="02010600030101010101" pitchFamily="2" charset="-122"/>
                <a:ea typeface="宋体" panose="02010600030101010101" pitchFamily="2" charset="-122"/>
                <a:sym typeface="+mn-ea"/>
              </a:rPr>
              <a:t>各出版社推出外国通俗文学丛书，如</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译文通俗小说</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世界畅销书译从</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、译林出版社的</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当代外国流行小说名篇丛书</a:t>
            </a:r>
            <a:r>
              <a:rPr lang="en-US" altLang="zh-CN" sz="2000">
                <a:latin typeface="宋体" panose="02010600030101010101" pitchFamily="2" charset="-122"/>
                <a:ea typeface="宋体" panose="02010600030101010101" pitchFamily="2" charset="-122"/>
                <a:sym typeface="+mn-ea"/>
              </a:rPr>
              <a:t>”</a:t>
            </a:r>
            <a:r>
              <a:rPr lang="zh-CN" altLang="en-US" sz="2000">
                <a:latin typeface="宋体" panose="02010600030101010101" pitchFamily="2" charset="-122"/>
                <a:ea typeface="宋体" panose="02010600030101010101" pitchFamily="2" charset="-122"/>
                <a:sym typeface="+mn-ea"/>
              </a:rPr>
              <a:t>等</a:t>
            </a:r>
            <a:endParaRPr lang="zh-CN" altLang="en-US" sz="2000">
              <a:latin typeface="宋体" panose="02010600030101010101" pitchFamily="2" charset="-122"/>
              <a:ea typeface="宋体" panose="02010600030101010101" pitchFamily="2" charset="-122"/>
            </a:endParaRPr>
          </a:p>
          <a:p>
            <a:endParaRPr lang="zh-CN" altLang="en-US" sz="2000">
              <a:latin typeface="宋体" panose="02010600030101010101" pitchFamily="2" charset="-122"/>
              <a:ea typeface="宋体" panose="02010600030101010101" pitchFamily="2" charset="-122"/>
            </a:endParaRPr>
          </a:p>
        </p:txBody>
      </p:sp>
      <p:sp>
        <p:nvSpPr>
          <p:cNvPr id="7" name="下箭头 6"/>
          <p:cNvSpPr/>
          <p:nvPr/>
        </p:nvSpPr>
        <p:spPr>
          <a:xfrm>
            <a:off x="5456555" y="3778250"/>
            <a:ext cx="385445" cy="3956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3646170" y="4295775"/>
            <a:ext cx="4006850" cy="368300"/>
          </a:xfrm>
          <a:prstGeom prst="rect">
            <a:avLst/>
          </a:prstGeom>
          <a:noFill/>
        </p:spPr>
        <p:txBody>
          <a:bodyPr wrap="square" rtlCol="0">
            <a:spAutoFit/>
          </a:bodyPr>
          <a:lstStyle/>
          <a:p>
            <a:r>
              <a:rPr lang="zh-CN" altLang="en-US"/>
              <a:t>为外国通俗文学引进中国打开大门</a:t>
            </a:r>
            <a:endParaRPr lang="en-US" altLang="zh-C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527685" y="487045"/>
            <a:ext cx="11890375" cy="13258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3600">
                <a:latin typeface="宋体" panose="02010600030101010101" pitchFamily="2" charset="-122"/>
                <a:ea typeface="宋体" panose="02010600030101010101" pitchFamily="2" charset="-122"/>
                <a:cs typeface="+mn-cs"/>
                <a:sym typeface="+mn-ea"/>
              </a:rPr>
              <a:t>新时期我国对世界文学经典名著的译介</a:t>
            </a:r>
            <a:endParaRPr lang="zh-CN" altLang="en-US"/>
          </a:p>
        </p:txBody>
      </p:sp>
      <p:sp>
        <p:nvSpPr>
          <p:cNvPr id="3" name="内容占位符 2"/>
          <p:cNvSpPr>
            <a:spLocks noGrp="1"/>
          </p:cNvSpPr>
          <p:nvPr/>
        </p:nvSpPr>
        <p:spPr>
          <a:xfrm>
            <a:off x="588010" y="1699895"/>
            <a:ext cx="11015980" cy="4820920"/>
          </a:xfrm>
          <a:prstGeom prst="rect">
            <a:avLst/>
          </a:prstGeom>
        </p:spPr>
        <p:txBody>
          <a:bodyPr vert="horz" lIns="91440" tIns="45720" rIns="91440" bIns="45720" rtlCol="0">
            <a:normAutofit fontScale="90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2400">
                <a:latin typeface="宋体" panose="02010600030101010101" pitchFamily="2" charset="-122"/>
                <a:ea typeface="宋体" panose="02010600030101010101" pitchFamily="2" charset="-122"/>
              </a:rPr>
              <a:t>重印“文化大革命”前已翻译出版的名著，如《哈姆雷特》，《一千零一夜》等</a:t>
            </a:r>
          </a:p>
          <a:p>
            <a:pPr marL="0" indent="0">
              <a:buNone/>
            </a:pPr>
            <a:endParaRPr lang="zh-CN" altLang="en-US"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1978</a:t>
            </a:r>
            <a:r>
              <a:rPr lang="zh-CN" altLang="en-US" sz="2400">
                <a:latin typeface="宋体" panose="02010600030101010101" pitchFamily="2" charset="-122"/>
                <a:ea typeface="宋体" panose="02010600030101010101" pitchFamily="2" charset="-122"/>
              </a:rPr>
              <a:t>年</a:t>
            </a:r>
            <a:r>
              <a:rPr lang="en-US" altLang="zh-CN" sz="2400">
                <a:latin typeface="宋体" panose="02010600030101010101" pitchFamily="2" charset="-122"/>
                <a:ea typeface="宋体" panose="02010600030101010101" pitchFamily="2" charset="-122"/>
              </a:rPr>
              <a:t>5</a:t>
            </a:r>
            <a:r>
              <a:rPr lang="zh-CN" altLang="en-US" sz="2400">
                <a:latin typeface="宋体" panose="02010600030101010101" pitchFamily="2" charset="-122"/>
                <a:ea typeface="宋体" panose="02010600030101010101" pitchFamily="2" charset="-122"/>
              </a:rPr>
              <a:t>月，为缓解书荒重印《悲惨世界》、《高老头》、《威尼斯商人》等</a:t>
            </a:r>
            <a:r>
              <a:rPr lang="en-US" altLang="zh-CN" sz="2400">
                <a:latin typeface="宋体" panose="02010600030101010101" pitchFamily="2" charset="-122"/>
                <a:ea typeface="宋体" panose="02010600030101010101" pitchFamily="2" charset="-122"/>
              </a:rPr>
              <a:t>16</a:t>
            </a:r>
            <a:r>
              <a:rPr lang="zh-CN" altLang="en-US" sz="2400">
                <a:latin typeface="宋体" panose="02010600030101010101" pitchFamily="2" charset="-122"/>
                <a:ea typeface="宋体" panose="02010600030101010101" pitchFamily="2" charset="-122"/>
              </a:rPr>
              <a:t>种外国文学名著</a:t>
            </a:r>
          </a:p>
          <a:p>
            <a:pPr marL="0" indent="0">
              <a:buNone/>
            </a:pPr>
            <a:r>
              <a:rPr lang="en-US" altLang="zh-CN" sz="1800" i="1">
                <a:solidFill>
                  <a:srgbClr val="00B0F0"/>
                </a:solidFill>
                <a:latin typeface="宋体" panose="02010600030101010101" pitchFamily="2" charset="-122"/>
                <a:ea typeface="宋体" panose="02010600030101010101" pitchFamily="2" charset="-122"/>
              </a:rPr>
              <a:t>* </a:t>
            </a:r>
            <a:r>
              <a:rPr lang="zh-CN" altLang="en-US" sz="1800" i="1">
                <a:solidFill>
                  <a:srgbClr val="00B0F0"/>
                </a:solidFill>
                <a:latin typeface="宋体" panose="02010600030101010101" pitchFamily="2" charset="-122"/>
                <a:ea typeface="宋体" panose="02010600030101010101" pitchFamily="2" charset="-122"/>
              </a:rPr>
              <a:t>以五六十年代的翻译选择规范为标准：被马列经典作家肯定过的具有进步意义的作品</a:t>
            </a:r>
            <a:r>
              <a:rPr lang="en-US" altLang="zh-CN" sz="1800" i="1">
                <a:solidFill>
                  <a:srgbClr val="00B0F0"/>
                </a:solidFill>
                <a:latin typeface="宋体" panose="02010600030101010101" pitchFamily="2" charset="-122"/>
                <a:ea typeface="宋体" panose="02010600030101010101" pitchFamily="2" charset="-122"/>
              </a:rPr>
              <a:t>+</a:t>
            </a:r>
            <a:r>
              <a:rPr lang="zh-CN" altLang="en-US" sz="1800" i="1">
                <a:solidFill>
                  <a:srgbClr val="00B0F0"/>
                </a:solidFill>
                <a:latin typeface="宋体" panose="02010600030101010101" pitchFamily="2" charset="-122"/>
                <a:ea typeface="宋体" panose="02010600030101010101" pitchFamily="2" charset="-122"/>
              </a:rPr>
              <a:t>政治色彩较少的神话和民间故事</a:t>
            </a:r>
          </a:p>
          <a:p>
            <a:endParaRPr lang="en-US" altLang="zh-CN"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恢复“外国文学名著丛书”出版计划（偏向外国古典文学名著的译介）、推出“二十世纪外国文学丛书”（主要是外国的现当代文学作品），荣获首届全国优秀外国文学图书奖特别奖</a:t>
            </a:r>
          </a:p>
          <a:p>
            <a:endParaRPr lang="en-US" altLang="zh-CN"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20</a:t>
            </a:r>
            <a:r>
              <a:rPr lang="zh-CN" altLang="en-US" sz="2400">
                <a:latin typeface="宋体" panose="02010600030101010101" pitchFamily="2" charset="-122"/>
                <a:ea typeface="宋体" panose="02010600030101010101" pitchFamily="2" charset="-122"/>
              </a:rPr>
              <a:t>世纪</a:t>
            </a:r>
            <a:r>
              <a:rPr lang="en-US" altLang="zh-CN" sz="2400">
                <a:latin typeface="宋体" panose="02010600030101010101" pitchFamily="2" charset="-122"/>
                <a:ea typeface="宋体" panose="02010600030101010101" pitchFamily="2" charset="-122"/>
              </a:rPr>
              <a:t>80</a:t>
            </a:r>
            <a:r>
              <a:rPr lang="zh-CN" altLang="en-US" sz="2400">
                <a:latin typeface="宋体" panose="02010600030101010101" pitchFamily="2" charset="-122"/>
                <a:ea typeface="宋体" panose="02010600030101010101" pitchFamily="2" charset="-122"/>
              </a:rPr>
              <a:t>年代至今：我国的世界文学经典名著翻译沿着丛书化、系列化的道路发展</a:t>
            </a:r>
          </a:p>
          <a:p>
            <a:pPr>
              <a:buFont typeface="Wingdings" panose="05000000000000000000" charset="0"/>
              <a:buChar char="ü"/>
            </a:pPr>
            <a:r>
              <a:rPr lang="zh-CN" altLang="en-US" sz="2000">
                <a:latin typeface="宋体" panose="02010600030101010101" pitchFamily="2" charset="-122"/>
                <a:ea typeface="宋体" panose="02010600030101010101" pitchFamily="2" charset="-122"/>
              </a:rPr>
              <a:t>国别、洲别丛书：“苏联当代文学丛书”、“美国文学丛书”、“法国二十世纪文学丛书”等</a:t>
            </a:r>
          </a:p>
          <a:p>
            <a:pPr>
              <a:buFont typeface="Wingdings" panose="05000000000000000000" charset="0"/>
              <a:buChar char="ü"/>
            </a:pPr>
            <a:r>
              <a:rPr lang="zh-CN" altLang="en-US" sz="2000">
                <a:latin typeface="宋体" panose="02010600030101010101" pitchFamily="2" charset="-122"/>
                <a:ea typeface="宋体" panose="02010600030101010101" pitchFamily="2" charset="-122"/>
              </a:rPr>
              <a:t>文体类别丛书：</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世界散文随笔精品文库</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世界百年经典诗歌丛书</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外国抒情小说集</a:t>
            </a:r>
            <a:r>
              <a:rPr lang="en-US" altLang="zh-CN" sz="2000">
                <a:latin typeface="宋体" panose="02010600030101010101" pitchFamily="2" charset="-122"/>
                <a:ea typeface="宋体" panose="02010600030101010101" pitchFamily="2" charset="-122"/>
              </a:rPr>
              <a:t>”</a:t>
            </a:r>
            <a:r>
              <a:rPr lang="zh-CN" altLang="en-US" sz="2000">
                <a:latin typeface="宋体" panose="02010600030101010101" pitchFamily="2" charset="-122"/>
                <a:ea typeface="宋体" panose="02010600030101010101" pitchFamily="2" charset="-122"/>
              </a:rPr>
              <a:t>等</a:t>
            </a:r>
          </a:p>
          <a:p>
            <a:endParaRPr lang="zh-CN" altLang="en-US" sz="2400">
              <a:latin typeface="宋体" panose="02010600030101010101" pitchFamily="2" charset="-122"/>
              <a:ea typeface="宋体" panose="02010600030101010101"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nvSpPr>
        <p:spPr>
          <a:xfrm>
            <a:off x="419100" y="608330"/>
            <a:ext cx="11353800" cy="1325880"/>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a:latin typeface="宋体" panose="02010600030101010101" pitchFamily="2" charset="-122"/>
                <a:ea typeface="宋体" panose="02010600030101010101" pitchFamily="2" charset="-122"/>
                <a:cs typeface="+mn-cs"/>
                <a:sym typeface="+mn-ea"/>
              </a:rPr>
              <a:t>新时期我国对世界文学经典名著的翻译出版特点</a:t>
            </a:r>
            <a:r>
              <a:rPr lang="zh-CN" altLang="en-US"/>
              <a:t/>
            </a:r>
            <a:br>
              <a:rPr lang="zh-CN" altLang="en-US"/>
            </a:br>
            <a:endParaRPr lang="zh-CN" altLang="en-US"/>
          </a:p>
        </p:txBody>
      </p:sp>
      <p:sp>
        <p:nvSpPr>
          <p:cNvPr id="3" name="内容占位符 2"/>
          <p:cNvSpPr>
            <a:spLocks noGrp="1"/>
          </p:cNvSpPr>
          <p:nvPr/>
        </p:nvSpPr>
        <p:spPr>
          <a:xfrm>
            <a:off x="514350" y="1812925"/>
            <a:ext cx="11163935" cy="44862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400">
                <a:latin typeface="宋体" panose="02010600030101010101" pitchFamily="2" charset="-122"/>
                <a:ea typeface="宋体" panose="02010600030101010101" pitchFamily="2" charset="-122"/>
              </a:rPr>
              <a:t>经典的设立标准：由政治意识形态到作品的文学性、艺术性</a:t>
            </a:r>
          </a:p>
          <a:p>
            <a:endParaRPr lang="en-US" altLang="zh-CN"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数量：经历了从“书荒”到“书海”，出版丛书化、系列化、多元化的历程</a:t>
            </a:r>
          </a:p>
          <a:p>
            <a:endParaRPr lang="en-US" altLang="zh-CN"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题材选择：多样化</a:t>
            </a:r>
          </a:p>
          <a:p>
            <a:endParaRPr lang="en-US" altLang="zh-CN" sz="2400">
              <a:latin typeface="宋体" panose="02010600030101010101" pitchFamily="2" charset="-122"/>
              <a:ea typeface="宋体" panose="02010600030101010101" pitchFamily="2" charset="-122"/>
            </a:endParaRPr>
          </a:p>
          <a:p>
            <a:r>
              <a:rPr lang="en-US" altLang="zh-CN" sz="2400">
                <a:latin typeface="宋体" panose="02010600030101010101" pitchFamily="2" charset="-122"/>
                <a:ea typeface="宋体" panose="02010600030101010101" pitchFamily="2" charset="-122"/>
              </a:rPr>
              <a:t>世界文学经典名著的影响与接受：古典文学经典让位与现当代文学经典</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731</Words>
  <Application>WPS 演示</Application>
  <PresentationFormat>自定义</PresentationFormat>
  <Paragraphs>75</Paragraphs>
  <Slides>10</Slides>
  <Notes>2</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http:/www.ypppt.com</cp:keywords>
  <cp:lastModifiedBy>Microsoft</cp:lastModifiedBy>
  <cp:revision>165</cp:revision>
  <dcterms:created xsi:type="dcterms:W3CDTF">2019-05-06T14:56:00Z</dcterms:created>
  <dcterms:modified xsi:type="dcterms:W3CDTF">2022-05-29T12:59:31Z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