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256" r:id="rId3"/>
    <p:sldId id="258" r:id="rId4"/>
    <p:sldId id="282" r:id="rId5"/>
    <p:sldId id="263" r:id="rId6"/>
    <p:sldId id="261" r:id="rId7"/>
    <p:sldId id="259" r:id="rId8"/>
    <p:sldId id="290" r:id="rId9"/>
    <p:sldId id="305" r:id="rId10"/>
    <p:sldId id="278" r:id="rId11"/>
    <p:sldId id="303" r:id="rId12"/>
    <p:sldId id="301" r:id="rId13"/>
    <p:sldId id="293" r:id="rId14"/>
    <p:sldId id="300"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8577"/>
    <a:srgbClr val="C0D3E2"/>
    <a:srgbClr val="FBAD02"/>
    <a:srgbClr val="44B2A8"/>
    <a:srgbClr val="88D1CA"/>
    <a:srgbClr val="E4BF8B"/>
    <a:srgbClr val="FFFFFF"/>
    <a:srgbClr val="86A3C3"/>
    <a:srgbClr val="F47264"/>
    <a:srgbClr val="FF635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0" d="100"/>
          <a:sy n="70" d="100"/>
        </p:scale>
        <p:origin x="-74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AD86C3E-8D65-4D9D-A1C7-D2E100528256}" type="datetimeFigureOut">
              <a:rPr lang="zh-CN" altLang="en-US" smtClean="0"/>
              <a:pPr/>
              <a:t>2022/6/7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86C3E-8D65-4D9D-A1C7-D2E100528256}" type="datetimeFigureOut">
              <a:rPr lang="zh-CN" altLang="en-US" smtClean="0"/>
              <a:pPr/>
              <a:t>2022/6/7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1EB79-54E6-4B00-855E-245F40EEE6E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86C3E-8D65-4D9D-A1C7-D2E100528256}" type="datetimeFigureOut">
              <a:rPr lang="zh-CN" altLang="en-US" smtClean="0"/>
              <a:pPr/>
              <a:t>2022/6/7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1EB79-54E6-4B00-855E-245F40EEE6E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5400000">
            <a:off x="2659743" y="-3022600"/>
            <a:ext cx="6858000" cy="12903200"/>
            <a:chOff x="-1" y="0"/>
            <a:chExt cx="12170736" cy="6858000"/>
          </a:xfrm>
        </p:grpSpPr>
        <p:sp>
          <p:nvSpPr>
            <p:cNvPr id="4" name="矩形 3"/>
            <p:cNvSpPr/>
            <p:nvPr/>
          </p:nvSpPr>
          <p:spPr>
            <a:xfrm>
              <a:off x="-1" y="0"/>
              <a:ext cx="2437200" cy="6858000"/>
            </a:xfrm>
            <a:prstGeom prst="rect">
              <a:avLst/>
            </a:prstGeom>
            <a:solidFill>
              <a:srgbClr val="86A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22310" y="0"/>
              <a:ext cx="2437200" cy="6858000"/>
            </a:xfrm>
            <a:prstGeom prst="rect">
              <a:avLst/>
            </a:prstGeom>
            <a:solidFill>
              <a:srgbClr val="88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859510" y="0"/>
              <a:ext cx="2437200" cy="6858000"/>
            </a:xfrm>
            <a:prstGeom prst="rect">
              <a:avLst/>
            </a:prstGeom>
            <a:solidFill>
              <a:srgbClr val="C0D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96335" y="0"/>
              <a:ext cx="2437200" cy="6858000"/>
            </a:xfrm>
            <a:prstGeom prst="rect">
              <a:avLst/>
            </a:prstGeom>
            <a:solidFill>
              <a:srgbClr val="E4B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733535" y="0"/>
              <a:ext cx="2437200" cy="6858000"/>
            </a:xfrm>
            <a:prstGeom prst="rect">
              <a:avLst/>
            </a:prstGeom>
            <a:solidFill>
              <a:srgbClr val="F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1700314" y="1589781"/>
            <a:ext cx="8755591" cy="3678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2165351" y="2641204"/>
            <a:ext cx="7859183" cy="819149"/>
            <a:chOff x="2165351" y="2161118"/>
            <a:chExt cx="7859183" cy="819149"/>
          </a:xfrm>
        </p:grpSpPr>
        <p:grpSp>
          <p:nvGrpSpPr>
            <p:cNvPr id="12" name="组合 18"/>
            <p:cNvGrpSpPr/>
            <p:nvPr/>
          </p:nvGrpSpPr>
          <p:grpSpPr bwMode="auto">
            <a:xfrm>
              <a:off x="3257551" y="2889251"/>
              <a:ext cx="5676900" cy="91016"/>
              <a:chOff x="0" y="0"/>
              <a:chExt cx="2340260" cy="164545"/>
            </a:xfrm>
          </p:grpSpPr>
          <p:sp>
            <p:nvSpPr>
              <p:cNvPr id="15" name="矩形 19"/>
              <p:cNvSpPr>
                <a:spLocks noChangeArrowheads="1"/>
              </p:cNvSpPr>
              <p:nvPr/>
            </p:nvSpPr>
            <p:spPr bwMode="auto">
              <a:xfrm>
                <a:off x="0" y="0"/>
                <a:ext cx="585065" cy="164545"/>
              </a:xfrm>
              <a:prstGeom prst="rect">
                <a:avLst/>
              </a:prstGeom>
              <a:solidFill>
                <a:srgbClr val="86A3C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6" name="矩形 20"/>
              <p:cNvSpPr>
                <a:spLocks noChangeArrowheads="1"/>
              </p:cNvSpPr>
              <p:nvPr/>
            </p:nvSpPr>
            <p:spPr bwMode="auto">
              <a:xfrm>
                <a:off x="585065" y="0"/>
                <a:ext cx="585065" cy="164545"/>
              </a:xfrm>
              <a:prstGeom prst="rect">
                <a:avLst/>
              </a:prstGeom>
              <a:solidFill>
                <a:srgbClr val="C0D3E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7" name="矩形 21"/>
              <p:cNvSpPr>
                <a:spLocks noChangeArrowheads="1"/>
              </p:cNvSpPr>
              <p:nvPr/>
            </p:nvSpPr>
            <p:spPr bwMode="auto">
              <a:xfrm>
                <a:off x="1170130" y="0"/>
                <a:ext cx="585065" cy="164545"/>
              </a:xfrm>
              <a:prstGeom prst="rect">
                <a:avLst/>
              </a:prstGeom>
              <a:solidFill>
                <a:srgbClr val="86A3C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8" name="矩形 22"/>
              <p:cNvSpPr>
                <a:spLocks noChangeArrowheads="1"/>
              </p:cNvSpPr>
              <p:nvPr/>
            </p:nvSpPr>
            <p:spPr bwMode="auto">
              <a:xfrm>
                <a:off x="1755195" y="0"/>
                <a:ext cx="585065" cy="164545"/>
              </a:xfrm>
              <a:prstGeom prst="rect">
                <a:avLst/>
              </a:prstGeom>
              <a:solidFill>
                <a:srgbClr val="88D1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dirty="0">
                  <a:solidFill>
                    <a:srgbClr val="FFFFFF"/>
                  </a:solidFill>
                </a:endParaRPr>
              </a:p>
            </p:txBody>
          </p:sp>
        </p:grpSp>
        <p:sp>
          <p:nvSpPr>
            <p:cNvPr id="13" name="TextBox 27"/>
            <p:cNvSpPr>
              <a:spLocks noChangeArrowheads="1"/>
            </p:cNvSpPr>
            <p:nvPr/>
          </p:nvSpPr>
          <p:spPr bwMode="auto">
            <a:xfrm>
              <a:off x="2165351" y="2161118"/>
              <a:ext cx="7859183" cy="666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3735" dirty="0">
                  <a:solidFill>
                    <a:srgbClr val="00C0CB"/>
                  </a:solidFill>
                  <a:ea typeface="微软雅黑" panose="020B0503020204020204" pitchFamily="34" charset="-122"/>
                  <a:sym typeface="Arial" panose="020B0604020202090204" pitchFamily="34" charset="0"/>
                </a:rPr>
                <a:t>第十五章 翻译现状与展望</a:t>
              </a:r>
              <a:endParaRPr lang="en-US" altLang="zh-CN" sz="3735" dirty="0">
                <a:solidFill>
                  <a:srgbClr val="FF8577"/>
                </a:solidFill>
                <a:ea typeface="微软雅黑" panose="020B0503020204020204" pitchFamily="34" charset="-122"/>
                <a:sym typeface="Arial" panose="020B0604020202090204" pitchFamily="34"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1"/>
          <p:cNvGrpSpPr/>
          <p:nvPr/>
        </p:nvGrpSpPr>
        <p:grpSpPr bwMode="auto">
          <a:xfrm>
            <a:off x="280988" y="0"/>
            <a:ext cx="106362" cy="720725"/>
            <a:chOff x="0" y="0"/>
            <a:chExt cx="105725" cy="721610"/>
          </a:xfrm>
        </p:grpSpPr>
        <p:sp>
          <p:nvSpPr>
            <p:cNvPr id="44"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45"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grpSp>
      <p:sp>
        <p:nvSpPr>
          <p:cNvPr id="46" name="TextBox 6"/>
          <p:cNvSpPr>
            <a:spLocks noChangeArrowheads="1"/>
          </p:cNvSpPr>
          <p:nvPr/>
        </p:nvSpPr>
        <p:spPr bwMode="auto">
          <a:xfrm>
            <a:off x="476250" y="96838"/>
            <a:ext cx="38703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spc="0" normalizeH="0" baseline="0" noProof="0" dirty="0">
                <a:ln>
                  <a:noFill/>
                </a:ln>
                <a:solidFill>
                  <a:prstClr val="black">
                    <a:lumMod val="50000"/>
                    <a:lumOff val="50000"/>
                  </a:prstClr>
                </a:solidFill>
                <a:effectLst/>
                <a:uLnTx/>
                <a:uFillTx/>
                <a:latin typeface="Microsoft YaHei" panose="020B0503020204020204" pitchFamily="34" charset="-122"/>
                <a:ea typeface="Microsoft YaHei" panose="020B0503020204020204" pitchFamily="34" charset="-122"/>
                <a:cs typeface="+mn-cs"/>
                <a:sym typeface="Impact" panose="020B0806030902050204" pitchFamily="34" charset="0"/>
              </a:rPr>
              <a:t>本地化与国际化</a:t>
            </a:r>
            <a:endParaRPr kumimoji="1" lang="en-US" altLang="zh-CN" sz="2400" b="1" i="0" u="none" strike="noStrike" kern="1200" cap="none" spc="0" normalizeH="0" baseline="0" noProof="0" dirty="0">
              <a:ln>
                <a:noFill/>
              </a:ln>
              <a:solidFill>
                <a:prstClr val="black">
                  <a:lumMod val="50000"/>
                  <a:lumOff val="50000"/>
                </a:prstClr>
              </a:solidFill>
              <a:effectLst/>
              <a:uLnTx/>
              <a:uFillTx/>
              <a:latin typeface="Microsoft YaHei" panose="020B0503020204020204" pitchFamily="34" charset="-122"/>
              <a:ea typeface="Microsoft YaHei" panose="020B0503020204020204" pitchFamily="34" charset="-122"/>
              <a:cs typeface="+mn-cs"/>
              <a:sym typeface="Impact" panose="020B0806030902050204" pitchFamily="34" charset="0"/>
            </a:endParaRPr>
          </a:p>
        </p:txBody>
      </p:sp>
      <p:sp>
        <p:nvSpPr>
          <p:cNvPr id="48"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3" name="图片 2"/>
          <p:cNvPicPr>
            <a:picLocks noChangeAspect="1"/>
          </p:cNvPicPr>
          <p:nvPr/>
        </p:nvPicPr>
        <p:blipFill>
          <a:blip r:embed="rId2" cstate="print">
            <a:alphaModFix amt="85000"/>
            <a:extLst>
              <a:ext uri="{28A0092B-C50C-407E-A947-70E740481C1C}">
                <a14:useLocalDpi xmlns:a14="http://schemas.microsoft.com/office/drawing/2010/main" xmlns="" val="0"/>
              </a:ext>
            </a:extLst>
          </a:blip>
          <a:stretch>
            <a:fillRect/>
          </a:stretch>
        </p:blipFill>
        <p:spPr>
          <a:xfrm>
            <a:off x="6523490" y="720725"/>
            <a:ext cx="2755938" cy="1550215"/>
          </a:xfrm>
          <a:prstGeom prst="rect">
            <a:avLst/>
          </a:prstGeom>
          <a:ln>
            <a:noFill/>
          </a:ln>
          <a:effectLst>
            <a:outerShdw blurRad="190500" algn="tl" rotWithShape="0">
              <a:srgbClr val="000000">
                <a:alpha val="70000"/>
              </a:srgbClr>
            </a:outerShdw>
          </a:effectLst>
        </p:spPr>
      </p:pic>
      <p:pic>
        <p:nvPicPr>
          <p:cNvPr id="5" name="图片 4"/>
          <p:cNvPicPr>
            <a:picLocks noChangeAspect="1"/>
          </p:cNvPicPr>
          <p:nvPr/>
        </p:nvPicPr>
        <p:blipFill>
          <a:blip r:embed="rId3" cstate="print">
            <a:alphaModFix amt="85000"/>
            <a:extLst>
              <a:ext uri="{28A0092B-C50C-407E-A947-70E740481C1C}">
                <a14:useLocalDpi xmlns:a14="http://schemas.microsoft.com/office/drawing/2010/main" xmlns="" val="0"/>
              </a:ext>
            </a:extLst>
          </a:blip>
          <a:stretch>
            <a:fillRect/>
          </a:stretch>
        </p:blipFill>
        <p:spPr>
          <a:xfrm>
            <a:off x="8565672" y="2385412"/>
            <a:ext cx="3580713" cy="2014151"/>
          </a:xfrm>
          <a:prstGeom prst="rect">
            <a:avLst/>
          </a:prstGeom>
          <a:ln>
            <a:noFill/>
          </a:ln>
          <a:effectLst>
            <a:outerShdw blurRad="190500" algn="tl" rotWithShape="0">
              <a:srgbClr val="000000">
                <a:alpha val="70000"/>
              </a:srgbClr>
            </a:outerShdw>
          </a:effectLst>
        </p:spPr>
      </p:pic>
      <p:pic>
        <p:nvPicPr>
          <p:cNvPr id="7" name="图片 6"/>
          <p:cNvPicPr>
            <a:picLocks noChangeAspect="1"/>
          </p:cNvPicPr>
          <p:nvPr/>
        </p:nvPicPr>
        <p:blipFill>
          <a:blip r:embed="rId4">
            <a:alphaModFix amt="85000"/>
            <a:extLst>
              <a:ext uri="{28A0092B-C50C-407E-A947-70E740481C1C}">
                <a14:useLocalDpi xmlns:a14="http://schemas.microsoft.com/office/drawing/2010/main" xmlns="" val="0"/>
              </a:ext>
            </a:extLst>
          </a:blip>
          <a:stretch>
            <a:fillRect/>
          </a:stretch>
        </p:blipFill>
        <p:spPr>
          <a:xfrm>
            <a:off x="6707542" y="4514035"/>
            <a:ext cx="2796969" cy="1552318"/>
          </a:xfrm>
          <a:prstGeom prst="rect">
            <a:avLst/>
          </a:prstGeom>
          <a:ln>
            <a:noFill/>
          </a:ln>
          <a:effectLst>
            <a:outerShdw blurRad="190500" algn="tl" rotWithShape="0">
              <a:srgbClr val="000000">
                <a:alpha val="70000"/>
              </a:srgbClr>
            </a:outerShdw>
          </a:effectLst>
        </p:spPr>
      </p:pic>
      <p:pic>
        <p:nvPicPr>
          <p:cNvPr id="8" name="图片 7"/>
          <p:cNvPicPr>
            <a:picLocks noChangeAspect="1"/>
          </p:cNvPicPr>
          <p:nvPr/>
        </p:nvPicPr>
        <p:blipFill>
          <a:blip r:embed="rId5"/>
          <a:stretch>
            <a:fillRect/>
          </a:stretch>
        </p:blipFill>
        <p:spPr>
          <a:xfrm>
            <a:off x="520700" y="1823940"/>
            <a:ext cx="5459922" cy="370466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D3E2"/>
        </a:solidFill>
        <a:effectLst/>
      </p:bgPr>
    </p:bg>
    <p:spTree>
      <p:nvGrpSpPr>
        <p:cNvPr id="1" name=""/>
        <p:cNvGrpSpPr/>
        <p:nvPr/>
      </p:nvGrpSpPr>
      <p:grpSpPr>
        <a:xfrm>
          <a:off x="0" y="0"/>
          <a:ext cx="0" cy="0"/>
          <a:chOff x="0" y="0"/>
          <a:chExt cx="0" cy="0"/>
        </a:xfrm>
      </p:grpSpPr>
      <p:sp>
        <p:nvSpPr>
          <p:cNvPr id="4" name="矩形 5"/>
          <p:cNvSpPr>
            <a:spLocks noChangeArrowheads="1"/>
          </p:cNvSpPr>
          <p:nvPr/>
        </p:nvSpPr>
        <p:spPr bwMode="auto">
          <a:xfrm>
            <a:off x="0" y="2889251"/>
            <a:ext cx="12192000" cy="599016"/>
          </a:xfrm>
          <a:prstGeom prst="rect">
            <a:avLst/>
          </a:prstGeom>
          <a:solidFill>
            <a:srgbClr val="88D1CA"/>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5" name="TextBox 3"/>
          <p:cNvSpPr>
            <a:spLocks noChangeArrowheads="1"/>
          </p:cNvSpPr>
          <p:nvPr/>
        </p:nvSpPr>
        <p:spPr bwMode="auto">
          <a:xfrm>
            <a:off x="35984" y="-1911350"/>
            <a:ext cx="4624984" cy="10761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9330" b="0" i="0" u="none" strike="noStrike" kern="1200" cap="none" spc="0" normalizeH="0" baseline="0" noProof="0" dirty="0">
                <a:ln>
                  <a:noFill/>
                </a:ln>
                <a:solidFill>
                  <a:prstClr val="white"/>
                </a:solidFill>
                <a:effectLst/>
                <a:uLnTx/>
                <a:uFillTx/>
                <a:latin typeface="Impact" panose="020B0806030902050204" pitchFamily="34" charset="0"/>
                <a:ea typeface="等线" panose="02010600030101010101" pitchFamily="2" charset="-122"/>
                <a:cs typeface="+mn-cs"/>
                <a:sym typeface="Impact" panose="020B0806030902050204" pitchFamily="34" charset="0"/>
              </a:rPr>
              <a:t>4</a:t>
            </a:r>
            <a:endParaRPr kumimoji="0" lang="zh-CN" altLang="en-US" sz="69330" b="0" i="0" u="none" strike="noStrike" kern="1200" cap="none" spc="0" normalizeH="0" baseline="0" noProof="0" dirty="0">
              <a:ln>
                <a:noFill/>
              </a:ln>
              <a:solidFill>
                <a:prstClr val="white"/>
              </a:solidFill>
              <a:effectLst/>
              <a:uLnTx/>
              <a:uFillTx/>
              <a:latin typeface="Impact" panose="020B0806030902050204" pitchFamily="34" charset="0"/>
              <a:ea typeface="等线" panose="02010600030101010101" pitchFamily="2" charset="-122"/>
              <a:cs typeface="+mn-cs"/>
              <a:sym typeface="Impact" panose="020B0806030902050204" pitchFamily="34" charset="0"/>
            </a:endParaRPr>
          </a:p>
        </p:txBody>
      </p:sp>
      <p:sp>
        <p:nvSpPr>
          <p:cNvPr id="6" name="矩形 4"/>
          <p:cNvSpPr>
            <a:spLocks noChangeArrowheads="1"/>
          </p:cNvSpPr>
          <p:nvPr/>
        </p:nvSpPr>
        <p:spPr bwMode="auto">
          <a:xfrm>
            <a:off x="4527550" y="2874645"/>
            <a:ext cx="7147560" cy="583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a:ln>
                  <a:noFill/>
                </a:ln>
                <a:solidFill>
                  <a:prstClr val="white"/>
                </a:solidFill>
                <a:effectLst/>
                <a:uLnTx/>
                <a:uFillTx/>
                <a:latin typeface="等线"/>
                <a:ea typeface="微软雅黑" panose="020B0503020204020204" pitchFamily="34" charset="-122"/>
                <a:cs typeface="+mn-cs"/>
                <a:sym typeface="Arial" panose="020B0604020202090204" pitchFamily="34" charset="0"/>
              </a:rPr>
              <a:t>机器翻译的特点以及与人工翻译的关系</a:t>
            </a:r>
          </a:p>
        </p:txBody>
      </p:sp>
      <p:sp>
        <p:nvSpPr>
          <p:cNvPr id="7" name="矩形 2"/>
          <p:cNvSpPr>
            <a:spLocks noChangeArrowheads="1"/>
          </p:cNvSpPr>
          <p:nvPr/>
        </p:nvSpPr>
        <p:spPr bwMode="auto">
          <a:xfrm>
            <a:off x="8337248" y="1862668"/>
            <a:ext cx="3338286" cy="99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5865" b="0" i="0" u="none" strike="noStrike" kern="1200" cap="none" spc="0" normalizeH="0" baseline="0" noProof="0" dirty="0">
                <a:ln>
                  <a:noFill/>
                </a:ln>
                <a:solidFill>
                  <a:prstClr val="white"/>
                </a:solidFill>
                <a:effectLst/>
                <a:uLnTx/>
                <a:uFillTx/>
                <a:latin typeface="Impact" panose="020B0806030902050204" pitchFamily="34" charset="0"/>
                <a:ea typeface="等线" panose="02010600030101010101" pitchFamily="2" charset="-122"/>
                <a:cs typeface="+mn-cs"/>
                <a:sym typeface="Impact" panose="020B0806030902050204" pitchFamily="34" charset="0"/>
              </a:rPr>
              <a:t>PART FOUR</a:t>
            </a:r>
            <a:endParaRPr kumimoji="0" lang="zh-CN" altLang="en-US" sz="5865" b="0" i="0" u="none" strike="noStrike" kern="1200" cap="none" spc="0" normalizeH="0" baseline="0" noProof="0" dirty="0">
              <a:ln>
                <a:noFill/>
              </a:ln>
              <a:solidFill>
                <a:prstClr val="white"/>
              </a:solidFill>
              <a:effectLst/>
              <a:uLnTx/>
              <a:uFillTx/>
              <a:latin typeface="Impact" panose="020B0806030902050204" pitchFamily="34" charset="0"/>
              <a:ea typeface="等线" panose="02010600030101010101" pitchFamily="2" charset="-122"/>
              <a:cs typeface="+mn-cs"/>
              <a:sym typeface="Impact" panose="020B0806030902050204" pitchFamily="34" charset="0"/>
            </a:endParaRPr>
          </a:p>
        </p:txBody>
      </p:sp>
      <p:sp>
        <p:nvSpPr>
          <p:cNvPr id="8" name="矩形 24"/>
          <p:cNvSpPr>
            <a:spLocks noChangeArrowheads="1"/>
          </p:cNvSpPr>
          <p:nvPr/>
        </p:nvSpPr>
        <p:spPr bwMode="auto">
          <a:xfrm>
            <a:off x="4715933" y="3589867"/>
            <a:ext cx="6959600" cy="2306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85750" marR="0" lvl="0" indent="-285750" algn="r" defTabSz="914400" rtl="0" eaLnBrk="1" fontAlgn="auto" latinLnBrk="0" hangingPunct="1">
              <a:lnSpc>
                <a:spcPct val="150000"/>
              </a:lnSpc>
              <a:spcBef>
                <a:spcPts val="0"/>
              </a:spcBef>
              <a:spcAft>
                <a:spcPts val="0"/>
              </a:spcAft>
              <a:buClrTx/>
              <a:buSzTx/>
              <a:buFont typeface="Arial" panose="020B0604020202090204" pitchFamily="34" charset="0"/>
              <a:buChar char="•"/>
              <a:defRPr/>
            </a:pPr>
            <a:r>
              <a:rPr kumimoji="0" lang="en-US" altLang="zh-CN" sz="2400" b="1" i="0" u="none" strike="noStrike" kern="1200" cap="none" spc="0" normalizeH="0" baseline="0" noProof="0">
                <a:ln>
                  <a:noFill/>
                </a:ln>
                <a:solidFill>
                  <a:prstClr val="white"/>
                </a:solidFill>
                <a:effectLst/>
                <a:uLnTx/>
                <a:uFillTx/>
                <a:latin typeface="微软雅黑" panose="020B0503020204020204" pitchFamily="34" charset="-122"/>
                <a:ea typeface="等线" panose="02010600030101010101" pitchFamily="2" charset="-122"/>
                <a:cs typeface="+mn-cs"/>
                <a:sym typeface="+mn-ea"/>
              </a:rPr>
              <a:t>机器翻译以人工翻译</a:t>
            </a:r>
            <a:r>
              <a:rPr kumimoji="0" lang="zh-CN" altLang="en-US" sz="2400" b="1" i="0" u="none" strike="noStrike" kern="1200" cap="none" spc="0" normalizeH="0" baseline="0" noProof="0">
                <a:ln>
                  <a:noFill/>
                </a:ln>
                <a:solidFill>
                  <a:prstClr val="white"/>
                </a:solidFill>
                <a:effectLst/>
                <a:uLnTx/>
                <a:uFillTx/>
                <a:latin typeface="微软雅黑" panose="020B0503020204020204" pitchFamily="34" charset="-122"/>
                <a:ea typeface="等线" panose="02010600030101010101" pitchFamily="2" charset="-122"/>
                <a:cs typeface="+mn-cs"/>
                <a:sym typeface="+mn-ea"/>
              </a:rPr>
              <a:t>作为</a:t>
            </a:r>
            <a:r>
              <a:rPr kumimoji="0" lang="en-US" altLang="zh-CN" sz="2400" b="1" i="0" u="none" strike="noStrike" kern="1200" cap="none" spc="0" normalizeH="0" baseline="0" noProof="0">
                <a:ln>
                  <a:noFill/>
                </a:ln>
                <a:solidFill>
                  <a:prstClr val="white"/>
                </a:solidFill>
                <a:effectLst/>
                <a:uLnTx/>
                <a:uFillTx/>
                <a:latin typeface="微软雅黑" panose="020B0503020204020204" pitchFamily="34" charset="-122"/>
                <a:ea typeface="等线" panose="02010600030101010101" pitchFamily="2" charset="-122"/>
                <a:cs typeface="+mn-cs"/>
                <a:sym typeface="+mn-ea"/>
              </a:rPr>
              <a:t>基础</a:t>
            </a:r>
          </a:p>
          <a:p>
            <a:pPr marL="285750" marR="0" lvl="0" indent="-285750" algn="r" defTabSz="914400" rtl="0" eaLnBrk="1" fontAlgn="auto" latinLnBrk="0" hangingPunct="1">
              <a:lnSpc>
                <a:spcPct val="150000"/>
              </a:lnSpc>
              <a:spcBef>
                <a:spcPts val="0"/>
              </a:spcBef>
              <a:spcAft>
                <a:spcPts val="0"/>
              </a:spcAft>
              <a:buClrTx/>
              <a:buSzTx/>
              <a:buFont typeface="Arial" panose="020B0604020202090204" pitchFamily="34" charset="0"/>
              <a:buChar char="•"/>
              <a:defRPr/>
            </a:pPr>
            <a:r>
              <a:rPr kumimoji="0" lang="zh-CN" altLang="en-US" sz="2400" b="1" i="0" u="none" strike="noStrike" kern="1200" cap="none" spc="0" normalizeH="0" baseline="0" noProof="0">
                <a:ln>
                  <a:noFill/>
                </a:ln>
                <a:solidFill>
                  <a:prstClr val="white"/>
                </a:solidFill>
                <a:effectLst/>
                <a:uLnTx/>
                <a:uFillTx/>
                <a:latin typeface="微软雅黑" panose="020B0503020204020204" pitchFamily="34" charset="-122"/>
                <a:ea typeface="等线" panose="02010600030101010101" pitchFamily="2" charset="-122"/>
                <a:cs typeface="+mn-cs"/>
                <a:sym typeface="微软雅黑" panose="020B0503020204020204" pitchFamily="34" charset="-122"/>
              </a:rPr>
              <a:t>机器翻译为人工翻译解决难题</a:t>
            </a:r>
          </a:p>
          <a:p>
            <a:pPr marL="285750" marR="0" lvl="0" indent="-285750" algn="r" defTabSz="914400" rtl="0" eaLnBrk="1" fontAlgn="auto" latinLnBrk="0" hangingPunct="1">
              <a:lnSpc>
                <a:spcPct val="150000"/>
              </a:lnSpc>
              <a:spcBef>
                <a:spcPts val="0"/>
              </a:spcBef>
              <a:spcAft>
                <a:spcPts val="0"/>
              </a:spcAft>
              <a:buClrTx/>
              <a:buSzTx/>
              <a:buFont typeface="Arial" panose="020B0604020202090204" pitchFamily="34" charset="0"/>
              <a:buChar char="•"/>
              <a:defRPr/>
            </a:pPr>
            <a:r>
              <a:rPr kumimoji="0" lang="zh-CN" altLang="en-US" sz="2400" b="1" i="0" u="none" strike="noStrike" kern="1200" cap="none" spc="0" normalizeH="0" baseline="0" noProof="0">
                <a:ln>
                  <a:noFill/>
                </a:ln>
                <a:solidFill>
                  <a:prstClr val="white"/>
                </a:solidFill>
                <a:effectLst/>
                <a:uLnTx/>
                <a:uFillTx/>
                <a:latin typeface="微软雅黑" panose="020B0503020204020204" pitchFamily="34" charset="-122"/>
                <a:ea typeface="等线" panose="02010600030101010101" pitchFamily="2" charset="-122"/>
                <a:cs typeface="+mn-cs"/>
                <a:sym typeface="微软雅黑" panose="020B0503020204020204" pitchFamily="34" charset="-122"/>
              </a:rPr>
              <a:t>机器翻译需人工翻译加以润色</a:t>
            </a:r>
          </a:p>
          <a:p>
            <a:pPr marL="285750" marR="0" lvl="0" indent="-285750" algn="r" defTabSz="914400" rtl="0" eaLnBrk="1" fontAlgn="auto" latinLnBrk="0" hangingPunct="1">
              <a:lnSpc>
                <a:spcPct val="150000"/>
              </a:lnSpc>
              <a:spcBef>
                <a:spcPts val="0"/>
              </a:spcBef>
              <a:spcAft>
                <a:spcPts val="0"/>
              </a:spcAft>
              <a:buClrTx/>
              <a:buSzTx/>
              <a:buFont typeface="Arial" panose="020B0604020202090204" pitchFamily="34" charset="0"/>
              <a:buChar char="•"/>
              <a:defRPr/>
            </a:pPr>
            <a:r>
              <a:rPr kumimoji="0" lang="zh-CN" altLang="en-US" sz="2400" b="1" i="0" u="none" strike="noStrike" kern="1200" cap="none" spc="0" normalizeH="0" baseline="0" noProof="0">
                <a:ln>
                  <a:noFill/>
                </a:ln>
                <a:solidFill>
                  <a:prstClr val="white"/>
                </a:solidFill>
                <a:effectLst/>
                <a:uLnTx/>
                <a:uFillTx/>
                <a:latin typeface="微软雅黑" panose="020B0503020204020204" pitchFamily="34" charset="-122"/>
                <a:ea typeface="等线" panose="02010600030101010101" pitchFamily="2" charset="-122"/>
                <a:cs typeface="+mn-cs"/>
                <a:sym typeface="微软雅黑" panose="020B0503020204020204" pitchFamily="34" charset="-122"/>
              </a:rPr>
              <a:t>机器翻译与人工翻译各有分工</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47"/>
          <p:cNvCxnSpPr/>
          <p:nvPr/>
        </p:nvCxnSpPr>
        <p:spPr>
          <a:xfrm>
            <a:off x="580352" y="3894523"/>
            <a:ext cx="11049077" cy="2117"/>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 name="Group 71"/>
          <p:cNvGrpSpPr/>
          <p:nvPr/>
        </p:nvGrpSpPr>
        <p:grpSpPr>
          <a:xfrm>
            <a:off x="9281597" y="3123973"/>
            <a:ext cx="2357120" cy="3017124"/>
            <a:chOff x="6954530" y="1730046"/>
            <a:chExt cx="1767840" cy="2262843"/>
          </a:xfrm>
        </p:grpSpPr>
        <p:sp>
          <p:nvSpPr>
            <p:cNvPr id="11" name="Oval 65"/>
            <p:cNvSpPr/>
            <p:nvPr/>
          </p:nvSpPr>
          <p:spPr>
            <a:xfrm>
              <a:off x="7215206" y="1730046"/>
              <a:ext cx="1155824" cy="1155824"/>
            </a:xfrm>
            <a:prstGeom prst="ellipse">
              <a:avLst/>
            </a:prstGeom>
            <a:solidFill>
              <a:schemeClr val="bg1"/>
            </a:solidFill>
            <a:ln w="3175">
              <a:solidFill>
                <a:srgbClr val="C0D3E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latin typeface="幼圆" panose="02010509060101010101" charset="-122"/>
                <a:ea typeface="幼圆" panose="02010509060101010101" charset="-122"/>
              </a:endParaRPr>
            </a:p>
          </p:txBody>
        </p:sp>
        <p:sp>
          <p:nvSpPr>
            <p:cNvPr id="12" name="Oval 51"/>
            <p:cNvSpPr/>
            <p:nvPr/>
          </p:nvSpPr>
          <p:spPr>
            <a:xfrm>
              <a:off x="7293469" y="1800797"/>
              <a:ext cx="1014322" cy="1014322"/>
            </a:xfrm>
            <a:prstGeom prst="ellipse">
              <a:avLst/>
            </a:prstGeom>
            <a:solidFill>
              <a:srgbClr val="C0D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latin typeface="幼圆" panose="02010509060101010101" charset="-122"/>
                <a:ea typeface="幼圆" panose="02010509060101010101" charset="-122"/>
              </a:endParaRPr>
            </a:p>
          </p:txBody>
        </p:sp>
        <p:grpSp>
          <p:nvGrpSpPr>
            <p:cNvPr id="13" name="Group 67"/>
            <p:cNvGrpSpPr/>
            <p:nvPr/>
          </p:nvGrpSpPr>
          <p:grpSpPr>
            <a:xfrm>
              <a:off x="6954530" y="3429006"/>
              <a:ext cx="1767840" cy="563883"/>
              <a:chOff x="6954530" y="3429006"/>
              <a:chExt cx="1767840" cy="563883"/>
            </a:xfrm>
          </p:grpSpPr>
          <p:sp>
            <p:nvSpPr>
              <p:cNvPr id="17" name="Rectangle 61"/>
              <p:cNvSpPr/>
              <p:nvPr/>
            </p:nvSpPr>
            <p:spPr>
              <a:xfrm>
                <a:off x="7000892" y="3786196"/>
                <a:ext cx="1643074" cy="206693"/>
              </a:xfrm>
              <a:prstGeom prst="rect">
                <a:avLst/>
              </a:prstGeom>
            </p:spPr>
            <p:txBody>
              <a:bodyPr wrap="square">
                <a:spAutoFit/>
              </a:bodyPr>
              <a:lstStyle/>
              <a:p>
                <a:pPr algn="ctr"/>
                <a:endParaRPr lang="en-US" sz="1200" dirty="0">
                  <a:solidFill>
                    <a:schemeClr val="bg1">
                      <a:lumMod val="50000"/>
                    </a:schemeClr>
                  </a:solidFill>
                  <a:latin typeface="幼圆" panose="02010509060101010101" charset="-122"/>
                  <a:ea typeface="幼圆" panose="02010509060101010101" charset="-122"/>
                  <a:cs typeface="Open Sans Light" pitchFamily="34" charset="0"/>
                </a:endParaRPr>
              </a:p>
            </p:txBody>
          </p:sp>
          <p:sp>
            <p:nvSpPr>
              <p:cNvPr id="18" name="Rectangle 62"/>
              <p:cNvSpPr/>
              <p:nvPr/>
            </p:nvSpPr>
            <p:spPr>
              <a:xfrm>
                <a:off x="6954530" y="3429006"/>
                <a:ext cx="1767840" cy="561975"/>
              </a:xfrm>
              <a:prstGeom prst="rect">
                <a:avLst/>
              </a:prstGeom>
            </p:spPr>
            <p:txBody>
              <a:bodyPr wrap="none">
                <a:spAutoFit/>
              </a:bodyPr>
              <a:lstStyle/>
              <a:p>
                <a:pPr algn="ctr"/>
                <a:r>
                  <a:rPr lang="zh-CN" altLang="en-US" sz="2135" dirty="0">
                    <a:solidFill>
                      <a:schemeClr val="bg1">
                        <a:lumMod val="50000"/>
                      </a:schemeClr>
                    </a:solidFill>
                    <a:latin typeface="幼圆" panose="02010509060101010101" charset="-122"/>
                    <a:ea typeface="幼圆" panose="02010509060101010101" charset="-122"/>
                    <a:cs typeface="Open Sans" pitchFamily="34" charset="0"/>
                  </a:rPr>
                  <a:t>机器翻译与</a:t>
                </a:r>
              </a:p>
              <a:p>
                <a:pPr algn="ctr"/>
                <a:r>
                  <a:rPr lang="zh-CN" altLang="en-US" sz="2135" dirty="0">
                    <a:solidFill>
                      <a:schemeClr val="bg1">
                        <a:lumMod val="50000"/>
                      </a:schemeClr>
                    </a:solidFill>
                    <a:latin typeface="幼圆" panose="02010509060101010101" charset="-122"/>
                    <a:ea typeface="幼圆" panose="02010509060101010101" charset="-122"/>
                    <a:cs typeface="Open Sans" pitchFamily="34" charset="0"/>
                  </a:rPr>
                  <a:t>人工翻译各有分工</a:t>
                </a:r>
              </a:p>
            </p:txBody>
          </p:sp>
        </p:grpSp>
      </p:grpSp>
      <p:grpSp>
        <p:nvGrpSpPr>
          <p:cNvPr id="19" name="Group 69"/>
          <p:cNvGrpSpPr/>
          <p:nvPr/>
        </p:nvGrpSpPr>
        <p:grpSpPr>
          <a:xfrm>
            <a:off x="3381769" y="3123973"/>
            <a:ext cx="2357120" cy="3014580"/>
            <a:chOff x="2382498" y="1730046"/>
            <a:chExt cx="1767840" cy="2260935"/>
          </a:xfrm>
        </p:grpSpPr>
        <p:sp>
          <p:nvSpPr>
            <p:cNvPr id="20" name="Oval 64"/>
            <p:cNvSpPr/>
            <p:nvPr/>
          </p:nvSpPr>
          <p:spPr>
            <a:xfrm>
              <a:off x="2643174" y="1730046"/>
              <a:ext cx="1155824" cy="1155824"/>
            </a:xfrm>
            <a:prstGeom prst="ellipse">
              <a:avLst/>
            </a:prstGeom>
            <a:solidFill>
              <a:schemeClr val="bg1"/>
            </a:solidFill>
            <a:ln w="3175">
              <a:solidFill>
                <a:srgbClr val="E4BF8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latin typeface="幼圆" panose="02010509060101010101" charset="-122"/>
                <a:ea typeface="幼圆" panose="02010509060101010101" charset="-122"/>
              </a:endParaRPr>
            </a:p>
          </p:txBody>
        </p:sp>
        <p:sp>
          <p:nvSpPr>
            <p:cNvPr id="21" name="Oval 49"/>
            <p:cNvSpPr/>
            <p:nvPr/>
          </p:nvSpPr>
          <p:spPr>
            <a:xfrm>
              <a:off x="2721437" y="1800797"/>
              <a:ext cx="1014322" cy="1014322"/>
            </a:xfrm>
            <a:prstGeom prst="ellipse">
              <a:avLst/>
            </a:prstGeom>
            <a:solidFill>
              <a:srgbClr val="E4B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latin typeface="幼圆" panose="02010509060101010101" charset="-122"/>
                <a:ea typeface="幼圆" panose="02010509060101010101" charset="-122"/>
              </a:endParaRPr>
            </a:p>
          </p:txBody>
        </p:sp>
        <p:sp>
          <p:nvSpPr>
            <p:cNvPr id="29" name="Rectangle 58"/>
            <p:cNvSpPr/>
            <p:nvPr/>
          </p:nvSpPr>
          <p:spPr>
            <a:xfrm>
              <a:off x="2382498" y="3429006"/>
              <a:ext cx="1767840" cy="561975"/>
            </a:xfrm>
            <a:prstGeom prst="rect">
              <a:avLst/>
            </a:prstGeom>
          </p:spPr>
          <p:txBody>
            <a:bodyPr wrap="none">
              <a:spAutoFit/>
            </a:bodyPr>
            <a:lstStyle/>
            <a:p>
              <a:pPr algn="ctr"/>
              <a:r>
                <a:rPr lang="zh-CN" altLang="en-US" sz="2135" dirty="0">
                  <a:solidFill>
                    <a:schemeClr val="bg1">
                      <a:lumMod val="50000"/>
                    </a:schemeClr>
                  </a:solidFill>
                  <a:latin typeface="幼圆" panose="02010509060101010101" charset="-122"/>
                  <a:ea typeface="幼圆" panose="02010509060101010101" charset="-122"/>
                  <a:cs typeface="Open Sans" pitchFamily="34" charset="0"/>
                </a:rPr>
                <a:t>机器翻译为</a:t>
              </a:r>
            </a:p>
            <a:p>
              <a:pPr algn="ctr"/>
              <a:r>
                <a:rPr lang="zh-CN" altLang="en-US" sz="2135" dirty="0">
                  <a:solidFill>
                    <a:schemeClr val="bg1">
                      <a:lumMod val="50000"/>
                    </a:schemeClr>
                  </a:solidFill>
                  <a:latin typeface="幼圆" panose="02010509060101010101" charset="-122"/>
                  <a:ea typeface="幼圆" panose="02010509060101010101" charset="-122"/>
                  <a:cs typeface="Open Sans" pitchFamily="34" charset="0"/>
                </a:rPr>
                <a:t>人工翻译解决难题</a:t>
              </a:r>
            </a:p>
          </p:txBody>
        </p:sp>
      </p:grpSp>
      <p:grpSp>
        <p:nvGrpSpPr>
          <p:cNvPr id="30" name="Group 68"/>
          <p:cNvGrpSpPr/>
          <p:nvPr/>
        </p:nvGrpSpPr>
        <p:grpSpPr>
          <a:xfrm>
            <a:off x="818542" y="3123973"/>
            <a:ext cx="2357120" cy="3014580"/>
            <a:chOff x="602952" y="1730046"/>
            <a:chExt cx="1767840" cy="2260935"/>
          </a:xfrm>
        </p:grpSpPr>
        <p:sp>
          <p:nvSpPr>
            <p:cNvPr id="31" name="Oval 63"/>
            <p:cNvSpPr/>
            <p:nvPr/>
          </p:nvSpPr>
          <p:spPr>
            <a:xfrm>
              <a:off x="857911" y="1730046"/>
              <a:ext cx="1155824" cy="1155824"/>
            </a:xfrm>
            <a:prstGeom prst="ellipse">
              <a:avLst/>
            </a:prstGeom>
            <a:solidFill>
              <a:schemeClr val="bg1"/>
            </a:solidFill>
            <a:ln w="3175">
              <a:solidFill>
                <a:srgbClr val="88D1C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latin typeface="幼圆" panose="02010509060101010101" charset="-122"/>
                <a:ea typeface="幼圆" panose="02010509060101010101" charset="-122"/>
              </a:endParaRPr>
            </a:p>
          </p:txBody>
        </p:sp>
        <p:sp>
          <p:nvSpPr>
            <p:cNvPr id="32" name="Oval 48"/>
            <p:cNvSpPr/>
            <p:nvPr/>
          </p:nvSpPr>
          <p:spPr>
            <a:xfrm>
              <a:off x="935487" y="1800797"/>
              <a:ext cx="1014322" cy="1014322"/>
            </a:xfrm>
            <a:prstGeom prst="ellipse">
              <a:avLst/>
            </a:prstGeom>
            <a:solidFill>
              <a:srgbClr val="88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latin typeface="幼圆" panose="02010509060101010101" charset="-122"/>
                <a:ea typeface="幼圆" panose="02010509060101010101" charset="-122"/>
              </a:endParaRPr>
            </a:p>
          </p:txBody>
        </p:sp>
        <p:sp>
          <p:nvSpPr>
            <p:cNvPr id="42" name="Rectangle 56"/>
            <p:cNvSpPr/>
            <p:nvPr/>
          </p:nvSpPr>
          <p:spPr>
            <a:xfrm>
              <a:off x="602952" y="3429006"/>
              <a:ext cx="1767840" cy="561975"/>
            </a:xfrm>
            <a:prstGeom prst="rect">
              <a:avLst/>
            </a:prstGeom>
          </p:spPr>
          <p:txBody>
            <a:bodyPr wrap="none">
              <a:spAutoFit/>
            </a:bodyPr>
            <a:lstStyle/>
            <a:p>
              <a:pPr algn="ctr"/>
              <a:r>
                <a:rPr lang="zh-CN" altLang="en-US" sz="2135" dirty="0">
                  <a:solidFill>
                    <a:schemeClr val="bg1">
                      <a:lumMod val="50000"/>
                    </a:schemeClr>
                  </a:solidFill>
                  <a:latin typeface="幼圆" panose="02010509060101010101" charset="-122"/>
                  <a:ea typeface="幼圆" panose="02010509060101010101" charset="-122"/>
                  <a:cs typeface="Open Sans" pitchFamily="34" charset="0"/>
                </a:rPr>
                <a:t>机器翻译以</a:t>
              </a:r>
            </a:p>
            <a:p>
              <a:pPr algn="ctr"/>
              <a:r>
                <a:rPr lang="zh-CN" altLang="en-US" sz="2135" dirty="0">
                  <a:solidFill>
                    <a:schemeClr val="bg1">
                      <a:lumMod val="50000"/>
                    </a:schemeClr>
                  </a:solidFill>
                  <a:latin typeface="幼圆" panose="02010509060101010101" charset="-122"/>
                  <a:ea typeface="幼圆" panose="02010509060101010101" charset="-122"/>
                  <a:cs typeface="Open Sans" pitchFamily="34" charset="0"/>
                </a:rPr>
                <a:t>人工翻译作为基础</a:t>
              </a:r>
            </a:p>
          </p:txBody>
        </p:sp>
      </p:grpSp>
      <p:grpSp>
        <p:nvGrpSpPr>
          <p:cNvPr id="43" name="Group 70"/>
          <p:cNvGrpSpPr/>
          <p:nvPr/>
        </p:nvGrpSpPr>
        <p:grpSpPr>
          <a:xfrm>
            <a:off x="6234206" y="3286241"/>
            <a:ext cx="2357120" cy="2852312"/>
            <a:chOff x="4668510" y="1851747"/>
            <a:chExt cx="1767840" cy="2139234"/>
          </a:xfrm>
        </p:grpSpPr>
        <p:sp>
          <p:nvSpPr>
            <p:cNvPr id="53" name="Rectangle 60"/>
            <p:cNvSpPr/>
            <p:nvPr/>
          </p:nvSpPr>
          <p:spPr>
            <a:xfrm>
              <a:off x="4668510" y="3429006"/>
              <a:ext cx="1767840" cy="561975"/>
            </a:xfrm>
            <a:prstGeom prst="rect">
              <a:avLst/>
            </a:prstGeom>
          </p:spPr>
          <p:txBody>
            <a:bodyPr wrap="none">
              <a:spAutoFit/>
            </a:bodyPr>
            <a:lstStyle/>
            <a:p>
              <a:pPr algn="ctr"/>
              <a:r>
                <a:rPr lang="zh-CN" altLang="en-US" sz="2135" dirty="0">
                  <a:solidFill>
                    <a:schemeClr val="bg1">
                      <a:lumMod val="50000"/>
                    </a:schemeClr>
                  </a:solidFill>
                  <a:latin typeface="幼圆" panose="02010509060101010101" charset="-122"/>
                  <a:ea typeface="幼圆" panose="02010509060101010101" charset="-122"/>
                  <a:cs typeface="Open Sans" pitchFamily="34" charset="0"/>
                </a:rPr>
                <a:t>机器翻译需</a:t>
              </a:r>
            </a:p>
            <a:p>
              <a:pPr algn="ctr"/>
              <a:r>
                <a:rPr lang="zh-CN" altLang="en-US" sz="2135" dirty="0">
                  <a:solidFill>
                    <a:schemeClr val="bg1">
                      <a:lumMod val="50000"/>
                    </a:schemeClr>
                  </a:solidFill>
                  <a:latin typeface="幼圆" panose="02010509060101010101" charset="-122"/>
                  <a:ea typeface="幼圆" panose="02010509060101010101" charset="-122"/>
                  <a:cs typeface="Open Sans" pitchFamily="34" charset="0"/>
                </a:rPr>
                <a:t>人工翻译加以润色</a:t>
              </a:r>
            </a:p>
          </p:txBody>
        </p:sp>
        <p:grpSp>
          <p:nvGrpSpPr>
            <p:cNvPr id="47" name="Group 44"/>
            <p:cNvGrpSpPr/>
            <p:nvPr/>
          </p:nvGrpSpPr>
          <p:grpSpPr>
            <a:xfrm>
              <a:off x="5102801" y="1851747"/>
              <a:ext cx="830408" cy="948800"/>
              <a:chOff x="3827057" y="2344930"/>
              <a:chExt cx="320373" cy="366050"/>
            </a:xfrm>
            <a:solidFill>
              <a:schemeClr val="bg1"/>
            </a:solidFill>
          </p:grpSpPr>
          <p:sp>
            <p:nvSpPr>
              <p:cNvPr id="48" name="AutoShape 48"/>
              <p:cNvSpPr/>
              <p:nvPr/>
            </p:nvSpPr>
            <p:spPr bwMode="auto">
              <a:xfrm>
                <a:off x="3827057" y="2344930"/>
                <a:ext cx="320373"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chemeClr val="bg1">
                      <a:lumMod val="50000"/>
                    </a:schemeClr>
                  </a:solidFill>
                  <a:effectLst>
                    <a:outerShdw blurRad="38100" dist="38100" dir="2700000" algn="tl">
                      <a:srgbClr val="000000"/>
                    </a:outerShdw>
                  </a:effectLst>
                  <a:latin typeface="幼圆" panose="02010509060101010101" charset="-122"/>
                  <a:ea typeface="幼圆" panose="02010509060101010101" charset="-122"/>
                </a:endParaRPr>
              </a:p>
            </p:txBody>
          </p:sp>
          <p:sp>
            <p:nvSpPr>
              <p:cNvPr id="49" name="AutoShape 49"/>
              <p:cNvSpPr/>
              <p:nvPr/>
            </p:nvSpPr>
            <p:spPr bwMode="auto">
              <a:xfrm>
                <a:off x="4078597" y="2630889"/>
                <a:ext cx="23152" cy="22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chemeClr val="bg1">
                      <a:lumMod val="50000"/>
                    </a:schemeClr>
                  </a:solidFill>
                  <a:effectLst>
                    <a:outerShdw blurRad="38100" dist="38100" dir="2700000" algn="tl">
                      <a:srgbClr val="000000"/>
                    </a:outerShdw>
                  </a:effectLst>
                  <a:latin typeface="幼圆" panose="02010509060101010101" charset="-122"/>
                  <a:ea typeface="幼圆" panose="02010509060101010101" charset="-122"/>
                </a:endParaRPr>
              </a:p>
            </p:txBody>
          </p:sp>
          <p:sp>
            <p:nvSpPr>
              <p:cNvPr id="50" name="AutoShape 50"/>
              <p:cNvSpPr/>
              <p:nvPr/>
            </p:nvSpPr>
            <p:spPr bwMode="auto">
              <a:xfrm>
                <a:off x="4078597" y="2562057"/>
                <a:ext cx="23152"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chemeClr val="bg1">
                      <a:lumMod val="50000"/>
                    </a:schemeClr>
                  </a:solidFill>
                  <a:effectLst>
                    <a:outerShdw blurRad="38100" dist="38100" dir="2700000" algn="tl">
                      <a:srgbClr val="000000"/>
                    </a:outerShdw>
                  </a:effectLst>
                  <a:latin typeface="幼圆" panose="02010509060101010101" charset="-122"/>
                  <a:ea typeface="幼圆" panose="02010509060101010101" charset="-122"/>
                </a:endParaRPr>
              </a:p>
            </p:txBody>
          </p:sp>
          <p:sp>
            <p:nvSpPr>
              <p:cNvPr id="51" name="AutoShape 51"/>
              <p:cNvSpPr/>
              <p:nvPr/>
            </p:nvSpPr>
            <p:spPr bwMode="auto">
              <a:xfrm>
                <a:off x="4078597" y="2493227"/>
                <a:ext cx="23152"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chemeClr val="bg1">
                      <a:lumMod val="50000"/>
                    </a:schemeClr>
                  </a:solidFill>
                  <a:effectLst>
                    <a:outerShdw blurRad="38100" dist="38100" dir="2700000" algn="tl">
                      <a:srgbClr val="000000"/>
                    </a:outerShdw>
                  </a:effectLst>
                  <a:latin typeface="幼圆" panose="02010509060101010101" charset="-122"/>
                  <a:ea typeface="幼圆" panose="02010509060101010101" charset="-122"/>
                </a:endParaRPr>
              </a:p>
            </p:txBody>
          </p:sp>
        </p:grpSp>
      </p:grpSp>
      <p:grpSp>
        <p:nvGrpSpPr>
          <p:cNvPr id="55" name="组合 1"/>
          <p:cNvGrpSpPr/>
          <p:nvPr/>
        </p:nvGrpSpPr>
        <p:grpSpPr bwMode="auto">
          <a:xfrm>
            <a:off x="280988" y="0"/>
            <a:ext cx="106362" cy="720725"/>
            <a:chOff x="0" y="0"/>
            <a:chExt cx="105725" cy="721610"/>
          </a:xfrm>
          <a:solidFill>
            <a:srgbClr val="FF8577"/>
          </a:solidFill>
        </p:grpSpPr>
        <p:sp>
          <p:nvSpPr>
            <p:cNvPr id="56"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latin typeface="幼圆" panose="02010509060101010101" charset="-122"/>
                <a:ea typeface="幼圆" panose="02010509060101010101" charset="-122"/>
              </a:endParaRPr>
            </a:p>
          </p:txBody>
        </p:sp>
        <p:sp>
          <p:nvSpPr>
            <p:cNvPr id="57"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latin typeface="幼圆" panose="02010509060101010101" charset="-122"/>
                <a:ea typeface="幼圆" panose="02010509060101010101" charset="-122"/>
              </a:endParaRPr>
            </a:p>
          </p:txBody>
        </p:sp>
      </p:grpSp>
      <p:sp>
        <p:nvSpPr>
          <p:cNvPr id="58" name="TextBox 6"/>
          <p:cNvSpPr>
            <a:spLocks noChangeArrowheads="1"/>
          </p:cNvSpPr>
          <p:nvPr/>
        </p:nvSpPr>
        <p:spPr bwMode="auto">
          <a:xfrm>
            <a:off x="476250" y="97155"/>
            <a:ext cx="7443470" cy="398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zh-CN" sz="2000" b="1" dirty="0">
                <a:solidFill>
                  <a:srgbClr val="262626"/>
                </a:solidFill>
                <a:latin typeface="幼圆" panose="02010509060101010101" charset="-122"/>
                <a:ea typeface="幼圆" panose="02010509060101010101" charset="-122"/>
                <a:sym typeface="Impact" panose="020B0806030902050204" pitchFamily="34" charset="0"/>
              </a:rPr>
              <a:t>The Relation between Machine and Human Translation</a:t>
            </a:r>
          </a:p>
        </p:txBody>
      </p:sp>
      <p:sp>
        <p:nvSpPr>
          <p:cNvPr id="60"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ln>
          <a:extLst>
            <a:ext uri="{909E8E84-426E-40DD-AFC4-6F175D3DCCD1}">
              <a14:hiddenFill xmlns:a14="http://schemas.microsoft.com/office/drawing/2010/main" xmlns="">
                <a:noFill/>
              </a14:hiddenFill>
            </a:ext>
          </a:extLst>
        </p:spPr>
        <p:txBody>
          <a:bodyPr/>
          <a:lstStyle/>
          <a:p>
            <a:endParaRPr lang="zh-CN" altLang="en-US"/>
          </a:p>
        </p:txBody>
      </p:sp>
      <p:sp>
        <p:nvSpPr>
          <p:cNvPr id="5" name="Oval 64"/>
          <p:cNvSpPr/>
          <p:nvPr/>
        </p:nvSpPr>
        <p:spPr>
          <a:xfrm>
            <a:off x="6628747" y="3123973"/>
            <a:ext cx="1541098" cy="1541099"/>
          </a:xfrm>
          <a:prstGeom prst="ellipse">
            <a:avLst/>
          </a:prstGeom>
          <a:solidFill>
            <a:schemeClr val="bg1"/>
          </a:solidFill>
          <a:ln w="3175">
            <a:solidFill>
              <a:srgbClr val="FF857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latin typeface="幼圆" panose="02010509060101010101" charset="-122"/>
              <a:ea typeface="幼圆" panose="02010509060101010101" charset="-122"/>
            </a:endParaRPr>
          </a:p>
        </p:txBody>
      </p:sp>
      <p:sp>
        <p:nvSpPr>
          <p:cNvPr id="6" name="Oval 49"/>
          <p:cNvSpPr/>
          <p:nvPr/>
        </p:nvSpPr>
        <p:spPr>
          <a:xfrm>
            <a:off x="6733098" y="3218308"/>
            <a:ext cx="1352429" cy="1352429"/>
          </a:xfrm>
          <a:prstGeom prst="ellipse">
            <a:avLst/>
          </a:prstGeom>
          <a:solidFill>
            <a:srgbClr val="F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0000"/>
              </a:solidFill>
              <a:latin typeface="幼圆" panose="02010509060101010101" charset="-122"/>
              <a:ea typeface="幼圆" panose="02010509060101010101" charset="-122"/>
            </a:endParaRPr>
          </a:p>
        </p:txBody>
      </p:sp>
      <p:sp>
        <p:nvSpPr>
          <p:cNvPr id="8" name="Rectangle 34"/>
          <p:cNvSpPr/>
          <p:nvPr/>
        </p:nvSpPr>
        <p:spPr>
          <a:xfrm>
            <a:off x="1692275" y="3218180"/>
            <a:ext cx="491490" cy="1322070"/>
          </a:xfrm>
          <a:prstGeom prst="rect">
            <a:avLst/>
          </a:prstGeom>
        </p:spPr>
        <p:txBody>
          <a:bodyPr wrap="square">
            <a:spAutoFit/>
          </a:bodyPr>
          <a:lstStyle/>
          <a:p>
            <a:pPr algn="ctr"/>
            <a:r>
              <a:rPr lang="en-US" sz="8000" dirty="0">
                <a:solidFill>
                  <a:schemeClr val="bg1"/>
                </a:solidFill>
                <a:latin typeface="MV Boli" panose="02000500030200090000" charset="0"/>
                <a:ea typeface="幼圆" panose="02010509060101010101" charset="-122"/>
                <a:cs typeface="MV Boli" panose="02000500030200090000" charset="0"/>
              </a:rPr>
              <a:t>1</a:t>
            </a:r>
          </a:p>
        </p:txBody>
      </p:sp>
      <p:sp>
        <p:nvSpPr>
          <p:cNvPr id="9" name="Rectangle 34"/>
          <p:cNvSpPr/>
          <p:nvPr/>
        </p:nvSpPr>
        <p:spPr>
          <a:xfrm>
            <a:off x="4264025" y="3177540"/>
            <a:ext cx="491490" cy="1322070"/>
          </a:xfrm>
          <a:prstGeom prst="rect">
            <a:avLst/>
          </a:prstGeom>
        </p:spPr>
        <p:txBody>
          <a:bodyPr wrap="square">
            <a:spAutoFit/>
          </a:bodyPr>
          <a:lstStyle/>
          <a:p>
            <a:pPr algn="ctr"/>
            <a:r>
              <a:rPr lang="en-US" sz="8000" dirty="0">
                <a:solidFill>
                  <a:schemeClr val="bg1"/>
                </a:solidFill>
                <a:latin typeface="MV Boli" panose="02000500030200090000" charset="0"/>
                <a:ea typeface="幼圆" panose="02010509060101010101" charset="-122"/>
                <a:cs typeface="MV Boli" panose="02000500030200090000" charset="0"/>
              </a:rPr>
              <a:t>2</a:t>
            </a:r>
            <a:endParaRPr lang="en-US" sz="8000" dirty="0">
              <a:solidFill>
                <a:schemeClr val="bg1"/>
              </a:solidFill>
              <a:latin typeface="幼圆" panose="02010509060101010101" charset="-122"/>
              <a:ea typeface="幼圆" panose="02010509060101010101" charset="-122"/>
              <a:cs typeface="Open Sans Light" pitchFamily="34" charset="0"/>
            </a:endParaRPr>
          </a:p>
        </p:txBody>
      </p:sp>
      <p:sp>
        <p:nvSpPr>
          <p:cNvPr id="54" name="Rectangle 34"/>
          <p:cNvSpPr/>
          <p:nvPr/>
        </p:nvSpPr>
        <p:spPr>
          <a:xfrm>
            <a:off x="7161530" y="3233420"/>
            <a:ext cx="491490" cy="1322070"/>
          </a:xfrm>
          <a:prstGeom prst="rect">
            <a:avLst/>
          </a:prstGeom>
        </p:spPr>
        <p:txBody>
          <a:bodyPr wrap="square">
            <a:spAutoFit/>
          </a:bodyPr>
          <a:lstStyle/>
          <a:p>
            <a:pPr algn="ctr"/>
            <a:r>
              <a:rPr lang="en-US" sz="8000" dirty="0">
                <a:solidFill>
                  <a:schemeClr val="bg1"/>
                </a:solidFill>
                <a:latin typeface="MV Boli" panose="02000500030200090000" charset="0"/>
                <a:ea typeface="幼圆" panose="02010509060101010101" charset="-122"/>
                <a:cs typeface="MV Boli" panose="02000500030200090000" charset="0"/>
              </a:rPr>
              <a:t>3</a:t>
            </a:r>
          </a:p>
        </p:txBody>
      </p:sp>
      <p:sp>
        <p:nvSpPr>
          <p:cNvPr id="61" name="Rectangle 34"/>
          <p:cNvSpPr/>
          <p:nvPr/>
        </p:nvSpPr>
        <p:spPr>
          <a:xfrm>
            <a:off x="10144760" y="3218180"/>
            <a:ext cx="491490" cy="1322070"/>
          </a:xfrm>
          <a:prstGeom prst="rect">
            <a:avLst/>
          </a:prstGeom>
        </p:spPr>
        <p:txBody>
          <a:bodyPr wrap="square">
            <a:spAutoFit/>
          </a:bodyPr>
          <a:lstStyle/>
          <a:p>
            <a:pPr algn="ctr"/>
            <a:r>
              <a:rPr lang="en-US" sz="8000" dirty="0">
                <a:solidFill>
                  <a:schemeClr val="bg1"/>
                </a:solidFill>
                <a:latin typeface="MV Boli" panose="02000500030200090000" charset="0"/>
                <a:ea typeface="幼圆" panose="02010509060101010101" charset="-122"/>
                <a:cs typeface="MV Boli" panose="02000500030200090000" charset="0"/>
              </a:rPr>
              <a:t>4</a:t>
            </a:r>
          </a:p>
        </p:txBody>
      </p:sp>
      <p:grpSp>
        <p:nvGrpSpPr>
          <p:cNvPr id="65" name="Group 47"/>
          <p:cNvGrpSpPr/>
          <p:nvPr/>
        </p:nvGrpSpPr>
        <p:grpSpPr>
          <a:xfrm>
            <a:off x="717548" y="1523999"/>
            <a:ext cx="5424171" cy="706755"/>
            <a:chOff x="1460728" y="1825924"/>
            <a:chExt cx="2396611" cy="529963"/>
          </a:xfrm>
          <a:solidFill>
            <a:srgbClr val="86A3C3"/>
          </a:solidFill>
        </p:grpSpPr>
        <p:sp>
          <p:nvSpPr>
            <p:cNvPr id="66" name="Rectangle 8"/>
            <p:cNvSpPr/>
            <p:nvPr/>
          </p:nvSpPr>
          <p:spPr>
            <a:xfrm>
              <a:off x="1461009" y="1825924"/>
              <a:ext cx="2396330" cy="529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幼圆" panose="02010509060101010101" charset="-122"/>
                <a:ea typeface="幼圆" panose="02010509060101010101" charset="-122"/>
              </a:endParaRPr>
            </a:p>
          </p:txBody>
        </p:sp>
        <p:sp>
          <p:nvSpPr>
            <p:cNvPr id="69" name="Rectangle 29"/>
            <p:cNvSpPr/>
            <p:nvPr/>
          </p:nvSpPr>
          <p:spPr>
            <a:xfrm>
              <a:off x="1460728" y="1925917"/>
              <a:ext cx="2396611" cy="299027"/>
            </a:xfrm>
            <a:prstGeom prst="rect">
              <a:avLst/>
            </a:prstGeom>
            <a:grpFill/>
          </p:spPr>
          <p:txBody>
            <a:bodyPr wrap="square">
              <a:spAutoFit/>
            </a:bodyPr>
            <a:lstStyle/>
            <a:p>
              <a:pPr algn="ctr"/>
              <a:r>
                <a:rPr lang="zh-CN" altLang="en-US" sz="2000" b="1" dirty="0">
                  <a:solidFill>
                    <a:schemeClr val="bg1"/>
                  </a:solidFill>
                  <a:latin typeface="幼圆" panose="02010509060101010101" charset="-122"/>
                  <a:ea typeface="幼圆" panose="02010509060101010101" charset="-122"/>
                  <a:cs typeface="幼圆" panose="02010509060101010101" charset="-122"/>
                </a:rPr>
                <a:t>互补与互动</a:t>
              </a:r>
              <a:r>
                <a:rPr lang="en-US" altLang="zh-CN" sz="2000" b="1" dirty="0">
                  <a:solidFill>
                    <a:schemeClr val="bg1"/>
                  </a:solidFill>
                  <a:latin typeface="幼圆" panose="02010509060101010101" charset="-122"/>
                  <a:ea typeface="幼圆" panose="02010509060101010101" charset="-122"/>
                  <a:cs typeface="幼圆" panose="02010509060101010101" charset="-122"/>
                </a:rPr>
                <a:t>——</a:t>
              </a:r>
              <a:r>
                <a:rPr lang="zh-CN" altLang="en-US" sz="2000" b="1" dirty="0">
                  <a:solidFill>
                    <a:schemeClr val="bg1"/>
                  </a:solidFill>
                  <a:latin typeface="幼圆" panose="02010509060101010101" charset="-122"/>
                  <a:ea typeface="幼圆" panose="02010509060101010101" charset="-122"/>
                  <a:cs typeface="幼圆" panose="02010509060101010101" charset="-122"/>
                </a:rPr>
                <a:t>机器翻译与人工翻译的关系</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165351" y="2641204"/>
            <a:ext cx="7859183" cy="819149"/>
            <a:chOff x="2165351" y="2161118"/>
            <a:chExt cx="7859183" cy="819149"/>
          </a:xfrm>
        </p:grpSpPr>
        <p:grpSp>
          <p:nvGrpSpPr>
            <p:cNvPr id="4" name="组合 18"/>
            <p:cNvGrpSpPr/>
            <p:nvPr/>
          </p:nvGrpSpPr>
          <p:grpSpPr bwMode="auto">
            <a:xfrm>
              <a:off x="3257551" y="2889251"/>
              <a:ext cx="5676900" cy="91016"/>
              <a:chOff x="0" y="0"/>
              <a:chExt cx="2340260" cy="164545"/>
            </a:xfrm>
          </p:grpSpPr>
          <p:sp>
            <p:nvSpPr>
              <p:cNvPr id="5" name="矩形 19"/>
              <p:cNvSpPr>
                <a:spLocks noChangeArrowheads="1"/>
              </p:cNvSpPr>
              <p:nvPr/>
            </p:nvSpPr>
            <p:spPr bwMode="auto">
              <a:xfrm>
                <a:off x="0" y="0"/>
                <a:ext cx="585065" cy="164545"/>
              </a:xfrm>
              <a:prstGeom prst="rect">
                <a:avLst/>
              </a:prstGeom>
              <a:solidFill>
                <a:srgbClr val="FF85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8577"/>
                  </a:solidFill>
                </a:endParaRPr>
              </a:p>
            </p:txBody>
          </p:sp>
          <p:sp>
            <p:nvSpPr>
              <p:cNvPr id="6" name="矩形 20"/>
              <p:cNvSpPr>
                <a:spLocks noChangeArrowheads="1"/>
              </p:cNvSpPr>
              <p:nvPr/>
            </p:nvSpPr>
            <p:spPr bwMode="auto">
              <a:xfrm>
                <a:off x="585065" y="0"/>
                <a:ext cx="585065" cy="164545"/>
              </a:xfrm>
              <a:prstGeom prst="rect">
                <a:avLst/>
              </a:prstGeom>
              <a:solidFill>
                <a:srgbClr val="34BA8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7" name="矩形 21"/>
              <p:cNvSpPr>
                <a:spLocks noChangeArrowheads="1"/>
              </p:cNvSpPr>
              <p:nvPr/>
            </p:nvSpPr>
            <p:spPr bwMode="auto">
              <a:xfrm>
                <a:off x="1170130" y="0"/>
                <a:ext cx="585065" cy="164545"/>
              </a:xfrm>
              <a:prstGeom prst="rect">
                <a:avLst/>
              </a:prstGeom>
              <a:solidFill>
                <a:srgbClr val="E7CE3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8" name="矩形 22"/>
              <p:cNvSpPr>
                <a:spLocks noChangeArrowheads="1"/>
              </p:cNvSpPr>
              <p:nvPr/>
            </p:nvSpPr>
            <p:spPr bwMode="auto">
              <a:xfrm>
                <a:off x="1755195" y="0"/>
                <a:ext cx="585065" cy="164545"/>
              </a:xfrm>
              <a:prstGeom prst="rect">
                <a:avLst/>
              </a:prstGeom>
              <a:solidFill>
                <a:srgbClr val="FF85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dirty="0">
                  <a:solidFill>
                    <a:srgbClr val="FFFFFF"/>
                  </a:solidFill>
                </a:endParaRPr>
              </a:p>
            </p:txBody>
          </p:sp>
        </p:grpSp>
        <p:sp>
          <p:nvSpPr>
            <p:cNvPr id="9" name="TextBox 27"/>
            <p:cNvSpPr>
              <a:spLocks noChangeArrowheads="1"/>
            </p:cNvSpPr>
            <p:nvPr/>
          </p:nvSpPr>
          <p:spPr bwMode="auto">
            <a:xfrm>
              <a:off x="2165351" y="2161118"/>
              <a:ext cx="7859183" cy="666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3735" dirty="0" smtClean="0">
                  <a:solidFill>
                    <a:srgbClr val="FF8577"/>
                  </a:solidFill>
                  <a:ea typeface="微软雅黑" panose="020B0503020204020204" pitchFamily="34" charset="-122"/>
                  <a:sym typeface="Arial" panose="020B0604020202090204" pitchFamily="34" charset="0"/>
                </a:rPr>
                <a:t>THANKS</a:t>
              </a:r>
              <a:endParaRPr lang="zh-CN" altLang="en-US" dirty="0">
                <a:solidFill>
                  <a:srgbClr val="C0D3E2"/>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BF8B"/>
        </a:solidFill>
        <a:effectLst/>
      </p:bgPr>
    </p:bg>
    <p:spTree>
      <p:nvGrpSpPr>
        <p:cNvPr id="1" name=""/>
        <p:cNvGrpSpPr/>
        <p:nvPr/>
      </p:nvGrpSpPr>
      <p:grpSpPr>
        <a:xfrm>
          <a:off x="0" y="0"/>
          <a:ext cx="0" cy="0"/>
          <a:chOff x="0" y="0"/>
          <a:chExt cx="0" cy="0"/>
        </a:xfrm>
      </p:grpSpPr>
      <p:sp>
        <p:nvSpPr>
          <p:cNvPr id="9" name="矩形 5"/>
          <p:cNvSpPr>
            <a:spLocks noChangeArrowheads="1"/>
          </p:cNvSpPr>
          <p:nvPr/>
        </p:nvSpPr>
        <p:spPr bwMode="auto">
          <a:xfrm>
            <a:off x="0" y="2889251"/>
            <a:ext cx="12192000" cy="599016"/>
          </a:xfrm>
          <a:prstGeom prst="rect">
            <a:avLst/>
          </a:prstGeom>
          <a:solidFill>
            <a:srgbClr val="88D1CA"/>
          </a:solidFill>
          <a:ln>
            <a:noFill/>
          </a:ln>
        </p:spPr>
        <p:txBody>
          <a:bodyPr anchor="ctr"/>
          <a:lstStyle/>
          <a:p>
            <a:pPr algn="ctr"/>
            <a:endParaRPr lang="zh-CN" altLang="zh-CN">
              <a:solidFill>
                <a:srgbClr val="FFFFFF"/>
              </a:solidFill>
            </a:endParaRPr>
          </a:p>
        </p:txBody>
      </p:sp>
      <p:sp>
        <p:nvSpPr>
          <p:cNvPr id="12" name="矩形 2"/>
          <p:cNvSpPr>
            <a:spLocks noChangeArrowheads="1"/>
          </p:cNvSpPr>
          <p:nvPr/>
        </p:nvSpPr>
        <p:spPr bwMode="auto">
          <a:xfrm>
            <a:off x="3507495" y="2659559"/>
            <a:ext cx="864852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r>
              <a:rPr lang="zh-CN" altLang="en-US" sz="4400" b="1" dirty="0">
                <a:solidFill>
                  <a:schemeClr val="bg1"/>
                </a:solidFill>
                <a:latin typeface="Impact" panose="020B0806030902050204" pitchFamily="34" charset="0"/>
                <a:sym typeface="Impact" panose="020B0806030902050204" pitchFamily="34" charset="0"/>
              </a:rPr>
              <a:t>二战后世界各国翻译的职业化趋势</a:t>
            </a:r>
          </a:p>
        </p:txBody>
      </p:sp>
      <p:sp>
        <p:nvSpPr>
          <p:cNvPr id="14" name="TextBox 3"/>
          <p:cNvSpPr>
            <a:spLocks noChangeArrowheads="1"/>
          </p:cNvSpPr>
          <p:nvPr/>
        </p:nvSpPr>
        <p:spPr bwMode="auto">
          <a:xfrm>
            <a:off x="35984" y="-1911350"/>
            <a:ext cx="3570208" cy="10761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69330" dirty="0">
                <a:solidFill>
                  <a:schemeClr val="bg1"/>
                </a:solidFill>
                <a:latin typeface="Impact" panose="020B0806030902050204" pitchFamily="34" charset="0"/>
                <a:sym typeface="Impact" panose="020B0806030902050204" pitchFamily="34" charset="0"/>
              </a:rPr>
              <a:t>1</a:t>
            </a:r>
            <a:endParaRPr lang="zh-CN" altLang="en-US" sz="69330" dirty="0">
              <a:solidFill>
                <a:schemeClr val="bg1"/>
              </a:solidFill>
              <a:latin typeface="Impact" panose="020B0806030902050204" pitchFamily="34" charset="0"/>
              <a:sym typeface="Impact" panose="020B0806030902050204" pitchFamily="34" charset="0"/>
            </a:endParaRPr>
          </a:p>
        </p:txBody>
      </p:sp>
      <p:sp>
        <p:nvSpPr>
          <p:cNvPr id="2" name="文本框 1"/>
          <p:cNvSpPr txBox="1"/>
          <p:nvPr/>
        </p:nvSpPr>
        <p:spPr>
          <a:xfrm>
            <a:off x="6782937" y="3794078"/>
            <a:ext cx="5022376" cy="2677656"/>
          </a:xfrm>
          <a:prstGeom prst="rect">
            <a:avLst/>
          </a:prstGeom>
          <a:noFill/>
        </p:spPr>
        <p:txBody>
          <a:bodyPr wrap="square" rtlCol="0">
            <a:spAutoFit/>
          </a:bodyPr>
          <a:lstStyle/>
          <a:p>
            <a:pPr marL="285750" indent="-285750">
              <a:buFont typeface="Arial" panose="020B0604020202090204" pitchFamily="34" charset="0"/>
              <a:buChar char="•"/>
            </a:pPr>
            <a:r>
              <a:rPr lang="zh-CN" altLang="en-US" sz="2800" dirty="0"/>
              <a:t>翻译职业化的含义</a:t>
            </a:r>
            <a:endParaRPr lang="en-US" altLang="zh-CN" sz="2800" dirty="0"/>
          </a:p>
          <a:p>
            <a:pPr marL="285750" indent="-285750">
              <a:buFont typeface="Arial" panose="020B0604020202090204" pitchFamily="34" charset="0"/>
              <a:buChar char="•"/>
            </a:pPr>
            <a:r>
              <a:rPr lang="zh-CN" altLang="en-US" sz="2800" dirty="0"/>
              <a:t>口译的职业化</a:t>
            </a:r>
            <a:endParaRPr lang="en-US" altLang="zh-CN" sz="2800" dirty="0"/>
          </a:p>
          <a:p>
            <a:pPr marL="285750" indent="-285750">
              <a:buFont typeface="Arial" panose="020B0604020202090204" pitchFamily="34" charset="0"/>
              <a:buChar char="•"/>
            </a:pPr>
            <a:r>
              <a:rPr lang="zh-CN" altLang="en-US" sz="2800" dirty="0"/>
              <a:t>翻译职业化的法律保障</a:t>
            </a:r>
            <a:endParaRPr lang="en-US" altLang="zh-CN" sz="2800" dirty="0"/>
          </a:p>
          <a:p>
            <a:pPr marL="285750" indent="-285750">
              <a:buFont typeface="Arial" panose="020B0604020202090204" pitchFamily="34" charset="0"/>
              <a:buChar char="•"/>
            </a:pPr>
            <a:r>
              <a:rPr lang="zh-CN" altLang="en-US" sz="2800" dirty="0"/>
              <a:t>翻译职业化的组织保障</a:t>
            </a:r>
            <a:endParaRPr lang="en-US" altLang="zh-CN" sz="2800" dirty="0"/>
          </a:p>
          <a:p>
            <a:pPr marL="285750" indent="-285750">
              <a:buFont typeface="Arial" panose="020B0604020202090204" pitchFamily="34" charset="0"/>
              <a:buChar char="•"/>
            </a:pPr>
            <a:r>
              <a:rPr lang="zh-CN" altLang="en-US" sz="2800" dirty="0"/>
              <a:t>翻译服务需求的机构保障</a:t>
            </a:r>
          </a:p>
          <a:p>
            <a:pPr marL="285750" indent="-285750">
              <a:buFont typeface="Arial" panose="020B0604020202090204" pitchFamily="34" charset="0"/>
              <a:buChar char="•"/>
            </a:pPr>
            <a:endParaRPr lang="zh-CN" alt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2"/>
          <p:cNvGrpSpPr/>
          <p:nvPr/>
        </p:nvGrpSpPr>
        <p:grpSpPr>
          <a:xfrm>
            <a:off x="1428718" y="2095489"/>
            <a:ext cx="4910469" cy="1323631"/>
            <a:chOff x="1071538" y="1571618"/>
            <a:chExt cx="3682852" cy="992724"/>
          </a:xfrm>
        </p:grpSpPr>
        <p:grpSp>
          <p:nvGrpSpPr>
            <p:cNvPr id="10" name="Group 9"/>
            <p:cNvGrpSpPr/>
            <p:nvPr/>
          </p:nvGrpSpPr>
          <p:grpSpPr>
            <a:xfrm>
              <a:off x="1071538" y="1603542"/>
              <a:ext cx="507656" cy="507656"/>
              <a:chOff x="756065" y="1613335"/>
              <a:chExt cx="630946" cy="630946"/>
            </a:xfrm>
          </p:grpSpPr>
          <p:sp>
            <p:nvSpPr>
              <p:cNvPr id="14" name="Oval 7"/>
              <p:cNvSpPr/>
              <p:nvPr/>
            </p:nvSpPr>
            <p:spPr>
              <a:xfrm>
                <a:off x="756065" y="1613335"/>
                <a:ext cx="630946" cy="630946"/>
              </a:xfrm>
              <a:prstGeom prst="ellipse">
                <a:avLst/>
              </a:prstGeom>
              <a:noFill/>
              <a:ln>
                <a:solidFill>
                  <a:srgbClr val="C0D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15" name="Freeform 26"/>
              <p:cNvSpPr/>
              <p:nvPr/>
            </p:nvSpPr>
            <p:spPr bwMode="auto">
              <a:xfrm>
                <a:off x="928174" y="1791560"/>
                <a:ext cx="273668" cy="28382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C0D3E2"/>
              </a:solidFill>
              <a:ln>
                <a:noFill/>
              </a:ln>
            </p:spPr>
            <p:txBody>
              <a:bodyPr vert="horz" wrap="square" lIns="121920" tIns="60960" rIns="121920" bIns="60960" numCol="1" anchor="t" anchorCtr="0" compatLnSpc="1"/>
              <a:lstStyle/>
              <a:p>
                <a:endParaRPr lang="en-US" sz="3200" dirty="0">
                  <a:solidFill>
                    <a:schemeClr val="bg1">
                      <a:lumMod val="50000"/>
                    </a:schemeClr>
                  </a:solidFill>
                </a:endParaRPr>
              </a:p>
            </p:txBody>
          </p:sp>
        </p:grpSp>
        <p:sp>
          <p:nvSpPr>
            <p:cNvPr id="11" name="Rectangle 10"/>
            <p:cNvSpPr/>
            <p:nvPr/>
          </p:nvSpPr>
          <p:spPr>
            <a:xfrm>
              <a:off x="1611118" y="1571618"/>
              <a:ext cx="3143272" cy="992724"/>
            </a:xfrm>
            <a:prstGeom prst="rect">
              <a:avLst/>
            </a:prstGeom>
          </p:spPr>
          <p:txBody>
            <a:bodyPr wrap="square">
              <a:spAutoFit/>
            </a:bodyPr>
            <a:lstStyle/>
            <a:p>
              <a:r>
                <a:rPr lang="en-US" altLang="zh-CN" sz="2665" dirty="0">
                  <a:solidFill>
                    <a:schemeClr val="bg1">
                      <a:lumMod val="50000"/>
                    </a:schemeClr>
                  </a:solidFill>
                  <a:latin typeface="Open Sans" pitchFamily="34" charset="0"/>
                  <a:ea typeface="Open Sans" pitchFamily="34" charset="0"/>
                  <a:cs typeface="Open Sans" pitchFamily="34" charset="0"/>
                </a:rPr>
                <a:t>1</a:t>
              </a:r>
              <a:r>
                <a:rPr lang="zh-CN" altLang="en-US" sz="2665" dirty="0">
                  <a:solidFill>
                    <a:schemeClr val="bg1">
                      <a:lumMod val="50000"/>
                    </a:schemeClr>
                  </a:solidFill>
                  <a:latin typeface="Open Sans" pitchFamily="34" charset="0"/>
                  <a:ea typeface="Open Sans" pitchFamily="34" charset="0"/>
                  <a:cs typeface="Open Sans" pitchFamily="34" charset="0"/>
                </a:rPr>
                <a:t>、职业化不仅是一种技能训练，而且要具有广博的知识和良好的素质</a:t>
              </a:r>
              <a:endParaRPr lang="en-US" sz="2665" dirty="0">
                <a:solidFill>
                  <a:schemeClr val="bg1">
                    <a:lumMod val="50000"/>
                  </a:schemeClr>
                </a:solidFill>
                <a:latin typeface="Open Sans" pitchFamily="34" charset="0"/>
                <a:ea typeface="Open Sans" pitchFamily="34" charset="0"/>
                <a:cs typeface="Open Sans" pitchFamily="34" charset="0"/>
              </a:endParaRPr>
            </a:p>
          </p:txBody>
        </p:sp>
      </p:grpSp>
      <p:grpSp>
        <p:nvGrpSpPr>
          <p:cNvPr id="16" name="Group 31"/>
          <p:cNvGrpSpPr/>
          <p:nvPr/>
        </p:nvGrpSpPr>
        <p:grpSpPr>
          <a:xfrm>
            <a:off x="1428718" y="4095756"/>
            <a:ext cx="4910469" cy="1323632"/>
            <a:chOff x="1071538" y="3071816"/>
            <a:chExt cx="3682852" cy="992724"/>
          </a:xfrm>
        </p:grpSpPr>
        <p:grpSp>
          <p:nvGrpSpPr>
            <p:cNvPr id="17" name="Group 13"/>
            <p:cNvGrpSpPr/>
            <p:nvPr/>
          </p:nvGrpSpPr>
          <p:grpSpPr>
            <a:xfrm>
              <a:off x="1071538" y="3103740"/>
              <a:ext cx="507656" cy="507656"/>
              <a:chOff x="756065" y="1613335"/>
              <a:chExt cx="630946" cy="630946"/>
            </a:xfrm>
          </p:grpSpPr>
          <p:sp>
            <p:nvSpPr>
              <p:cNvPr id="21" name="Oval 14"/>
              <p:cNvSpPr/>
              <p:nvPr/>
            </p:nvSpPr>
            <p:spPr>
              <a:xfrm>
                <a:off x="756065" y="1613335"/>
                <a:ext cx="630946" cy="630946"/>
              </a:xfrm>
              <a:prstGeom prst="ellipse">
                <a:avLst/>
              </a:prstGeom>
              <a:noFill/>
              <a:ln>
                <a:solidFill>
                  <a:srgbClr val="FF8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sp>
            <p:nvSpPr>
              <p:cNvPr id="22" name="Freeform 26"/>
              <p:cNvSpPr/>
              <p:nvPr/>
            </p:nvSpPr>
            <p:spPr bwMode="auto">
              <a:xfrm>
                <a:off x="928174" y="1791560"/>
                <a:ext cx="273668" cy="28382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FF8577"/>
              </a:solidFill>
              <a:ln>
                <a:noFill/>
              </a:ln>
            </p:spPr>
            <p:txBody>
              <a:bodyPr vert="horz" wrap="square" lIns="121920" tIns="60960" rIns="121920" bIns="60960" numCol="1" anchor="t" anchorCtr="0" compatLnSpc="1"/>
              <a:lstStyle/>
              <a:p>
                <a:endParaRPr lang="en-US" sz="3200" dirty="0">
                  <a:solidFill>
                    <a:schemeClr val="bg1">
                      <a:lumMod val="50000"/>
                    </a:schemeClr>
                  </a:solidFill>
                </a:endParaRPr>
              </a:p>
            </p:txBody>
          </p:sp>
        </p:grpSp>
        <p:sp>
          <p:nvSpPr>
            <p:cNvPr id="18" name="Rectangle 16"/>
            <p:cNvSpPr/>
            <p:nvPr/>
          </p:nvSpPr>
          <p:spPr>
            <a:xfrm>
              <a:off x="1611118" y="3071816"/>
              <a:ext cx="3143272" cy="992724"/>
            </a:xfrm>
            <a:prstGeom prst="rect">
              <a:avLst/>
            </a:prstGeom>
          </p:spPr>
          <p:txBody>
            <a:bodyPr wrap="square">
              <a:spAutoFit/>
            </a:bodyPr>
            <a:lstStyle/>
            <a:p>
              <a:r>
                <a:rPr lang="en-US" sz="2665" dirty="0">
                  <a:solidFill>
                    <a:schemeClr val="bg1">
                      <a:lumMod val="50000"/>
                    </a:schemeClr>
                  </a:solidFill>
                  <a:latin typeface="Open Sans" pitchFamily="34" charset="0"/>
                  <a:ea typeface="Open Sans" pitchFamily="34" charset="0"/>
                  <a:cs typeface="Open Sans" pitchFamily="34" charset="0"/>
                </a:rPr>
                <a:t>3</a:t>
              </a:r>
              <a:r>
                <a:rPr lang="zh-CN" altLang="en-US" sz="2665" dirty="0">
                  <a:solidFill>
                    <a:schemeClr val="bg1">
                      <a:lumMod val="50000"/>
                    </a:schemeClr>
                  </a:solidFill>
                  <a:latin typeface="Open Sans" pitchFamily="34" charset="0"/>
                  <a:ea typeface="Open Sans" pitchFamily="34" charset="0"/>
                  <a:cs typeface="Open Sans" pitchFamily="34" charset="0"/>
                </a:rPr>
                <a:t>、翻译职业有壁垒和标准，译者要能够胜任客户提出的翻译任务</a:t>
              </a:r>
              <a:endParaRPr lang="en-US" sz="2665" dirty="0">
                <a:solidFill>
                  <a:schemeClr val="bg1">
                    <a:lumMod val="50000"/>
                  </a:schemeClr>
                </a:solidFill>
                <a:latin typeface="Open Sans" pitchFamily="34" charset="0"/>
                <a:ea typeface="Open Sans" pitchFamily="34" charset="0"/>
                <a:cs typeface="Open Sans" pitchFamily="34" charset="0"/>
              </a:endParaRPr>
            </a:p>
          </p:txBody>
        </p:sp>
      </p:grpSp>
      <p:grpSp>
        <p:nvGrpSpPr>
          <p:cNvPr id="23" name="Group 33"/>
          <p:cNvGrpSpPr/>
          <p:nvPr/>
        </p:nvGrpSpPr>
        <p:grpSpPr>
          <a:xfrm>
            <a:off x="6667504" y="2095492"/>
            <a:ext cx="4910469" cy="913199"/>
            <a:chOff x="5000628" y="1571618"/>
            <a:chExt cx="3682852" cy="684899"/>
          </a:xfrm>
        </p:grpSpPr>
        <p:grpSp>
          <p:nvGrpSpPr>
            <p:cNvPr id="24" name="Group 19"/>
            <p:cNvGrpSpPr/>
            <p:nvPr/>
          </p:nvGrpSpPr>
          <p:grpSpPr>
            <a:xfrm>
              <a:off x="5000628" y="1603542"/>
              <a:ext cx="507656" cy="507656"/>
              <a:chOff x="756065" y="1613335"/>
              <a:chExt cx="630946" cy="630946"/>
            </a:xfrm>
          </p:grpSpPr>
          <p:sp>
            <p:nvSpPr>
              <p:cNvPr id="28" name="Oval 20"/>
              <p:cNvSpPr/>
              <p:nvPr/>
            </p:nvSpPr>
            <p:spPr>
              <a:xfrm>
                <a:off x="756065" y="1613335"/>
                <a:ext cx="630946" cy="63094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sp>
            <p:nvSpPr>
              <p:cNvPr id="29" name="Freeform 26"/>
              <p:cNvSpPr/>
              <p:nvPr/>
            </p:nvSpPr>
            <p:spPr bwMode="auto">
              <a:xfrm>
                <a:off x="928174" y="1791560"/>
                <a:ext cx="273668" cy="28382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FBAD02"/>
              </a:solidFill>
              <a:ln>
                <a:noFill/>
              </a:ln>
            </p:spPr>
            <p:txBody>
              <a:bodyPr vert="horz" wrap="square" lIns="121920" tIns="60960" rIns="121920" bIns="60960" numCol="1" anchor="t" anchorCtr="0" compatLnSpc="1"/>
              <a:lstStyle/>
              <a:p>
                <a:endParaRPr lang="en-US" sz="3200" dirty="0">
                  <a:solidFill>
                    <a:schemeClr val="bg1">
                      <a:lumMod val="50000"/>
                    </a:schemeClr>
                  </a:solidFill>
                </a:endParaRPr>
              </a:p>
            </p:txBody>
          </p:sp>
        </p:grpSp>
        <p:sp>
          <p:nvSpPr>
            <p:cNvPr id="25" name="Rectangle 22"/>
            <p:cNvSpPr/>
            <p:nvPr/>
          </p:nvSpPr>
          <p:spPr>
            <a:xfrm>
              <a:off x="5540208" y="1571618"/>
              <a:ext cx="3143272" cy="684899"/>
            </a:xfrm>
            <a:prstGeom prst="rect">
              <a:avLst/>
            </a:prstGeom>
          </p:spPr>
          <p:txBody>
            <a:bodyPr wrap="square">
              <a:spAutoFit/>
            </a:bodyPr>
            <a:lstStyle/>
            <a:p>
              <a:r>
                <a:rPr lang="en-US" altLang="zh-CN" sz="2665" dirty="0">
                  <a:solidFill>
                    <a:schemeClr val="bg1">
                      <a:lumMod val="50000"/>
                    </a:schemeClr>
                  </a:solidFill>
                  <a:latin typeface="Open Sans" pitchFamily="34" charset="0"/>
                  <a:ea typeface="Open Sans" pitchFamily="34" charset="0"/>
                  <a:cs typeface="Open Sans" pitchFamily="34" charset="0"/>
                </a:rPr>
                <a:t>2</a:t>
              </a:r>
              <a:r>
                <a:rPr lang="zh-CN" altLang="en-US" sz="2665" dirty="0">
                  <a:solidFill>
                    <a:schemeClr val="bg1">
                      <a:lumMod val="50000"/>
                    </a:schemeClr>
                  </a:solidFill>
                  <a:latin typeface="Open Sans" pitchFamily="34" charset="0"/>
                  <a:ea typeface="Open Sans" pitchFamily="34" charset="0"/>
                  <a:cs typeface="Open Sans" pitchFamily="34" charset="0"/>
                </a:rPr>
                <a:t>、翻译教育必须同时具备理论知识和实践技能</a:t>
              </a:r>
              <a:endParaRPr lang="en-US" sz="2665" dirty="0">
                <a:solidFill>
                  <a:schemeClr val="bg1">
                    <a:lumMod val="50000"/>
                  </a:schemeClr>
                </a:solidFill>
                <a:latin typeface="Open Sans" pitchFamily="34" charset="0"/>
                <a:ea typeface="Open Sans" pitchFamily="34" charset="0"/>
                <a:cs typeface="Open Sans" pitchFamily="34" charset="0"/>
              </a:endParaRPr>
            </a:p>
          </p:txBody>
        </p:sp>
      </p:grpSp>
      <p:grpSp>
        <p:nvGrpSpPr>
          <p:cNvPr id="30" name="Group 34"/>
          <p:cNvGrpSpPr/>
          <p:nvPr/>
        </p:nvGrpSpPr>
        <p:grpSpPr>
          <a:xfrm>
            <a:off x="6667504" y="4095757"/>
            <a:ext cx="4910469" cy="913199"/>
            <a:chOff x="5000628" y="3071816"/>
            <a:chExt cx="3682852" cy="684899"/>
          </a:xfrm>
        </p:grpSpPr>
        <p:grpSp>
          <p:nvGrpSpPr>
            <p:cNvPr id="31" name="Group 25"/>
            <p:cNvGrpSpPr/>
            <p:nvPr/>
          </p:nvGrpSpPr>
          <p:grpSpPr>
            <a:xfrm>
              <a:off x="5000628" y="3103740"/>
              <a:ext cx="507656" cy="507656"/>
              <a:chOff x="756065" y="1613335"/>
              <a:chExt cx="630946" cy="630946"/>
            </a:xfrm>
          </p:grpSpPr>
          <p:sp>
            <p:nvSpPr>
              <p:cNvPr id="35" name="Oval 26"/>
              <p:cNvSpPr/>
              <p:nvPr/>
            </p:nvSpPr>
            <p:spPr>
              <a:xfrm>
                <a:off x="756065" y="1613335"/>
                <a:ext cx="630946" cy="630946"/>
              </a:xfrm>
              <a:prstGeom prst="ellipse">
                <a:avLst/>
              </a:prstGeom>
              <a:noFill/>
              <a:ln>
                <a:solidFill>
                  <a:srgbClr val="88D1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36" name="Freeform 26"/>
              <p:cNvSpPr/>
              <p:nvPr/>
            </p:nvSpPr>
            <p:spPr bwMode="auto">
              <a:xfrm>
                <a:off x="928174" y="1791560"/>
                <a:ext cx="273668" cy="28382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88D1CA"/>
              </a:solidFill>
              <a:ln>
                <a:noFill/>
              </a:ln>
            </p:spPr>
            <p:txBody>
              <a:bodyPr vert="horz" wrap="square" lIns="121920" tIns="60960" rIns="121920" bIns="60960" numCol="1" anchor="t" anchorCtr="0" compatLnSpc="1"/>
              <a:lstStyle/>
              <a:p>
                <a:endParaRPr lang="en-US" sz="3200" dirty="0">
                  <a:solidFill>
                    <a:schemeClr val="bg1">
                      <a:lumMod val="50000"/>
                    </a:schemeClr>
                  </a:solidFill>
                </a:endParaRPr>
              </a:p>
            </p:txBody>
          </p:sp>
        </p:grpSp>
        <p:sp>
          <p:nvSpPr>
            <p:cNvPr id="32" name="Rectangle 28"/>
            <p:cNvSpPr/>
            <p:nvPr/>
          </p:nvSpPr>
          <p:spPr>
            <a:xfrm>
              <a:off x="5540208" y="3071816"/>
              <a:ext cx="3143272" cy="684899"/>
            </a:xfrm>
            <a:prstGeom prst="rect">
              <a:avLst/>
            </a:prstGeom>
          </p:spPr>
          <p:txBody>
            <a:bodyPr wrap="square">
              <a:spAutoFit/>
            </a:bodyPr>
            <a:lstStyle/>
            <a:p>
              <a:r>
                <a:rPr lang="en-US" altLang="zh-CN" sz="2665" dirty="0">
                  <a:solidFill>
                    <a:schemeClr val="bg1">
                      <a:lumMod val="50000"/>
                    </a:schemeClr>
                  </a:solidFill>
                  <a:latin typeface="Open Sans" pitchFamily="34" charset="0"/>
                  <a:ea typeface="Open Sans" pitchFamily="34" charset="0"/>
                  <a:cs typeface="Open Sans" pitchFamily="34" charset="0"/>
                </a:rPr>
                <a:t>4</a:t>
              </a:r>
              <a:r>
                <a:rPr lang="zh-CN" altLang="en-US" sz="2665" dirty="0">
                  <a:solidFill>
                    <a:schemeClr val="bg1">
                      <a:lumMod val="50000"/>
                    </a:schemeClr>
                  </a:solidFill>
                  <a:latin typeface="Open Sans" pitchFamily="34" charset="0"/>
                  <a:ea typeface="Open Sans" pitchFamily="34" charset="0"/>
                  <a:cs typeface="Open Sans" pitchFamily="34" charset="0"/>
                </a:rPr>
                <a:t>、翻译职业化是翻译产业发展的必要前提</a:t>
              </a:r>
              <a:endParaRPr lang="en-US" sz="2665" dirty="0">
                <a:solidFill>
                  <a:schemeClr val="bg1">
                    <a:lumMod val="50000"/>
                  </a:schemeClr>
                </a:solidFill>
                <a:latin typeface="Open Sans" pitchFamily="34" charset="0"/>
                <a:ea typeface="Open Sans" pitchFamily="34" charset="0"/>
                <a:cs typeface="Open Sans" pitchFamily="34" charset="0"/>
              </a:endParaRPr>
            </a:p>
          </p:txBody>
        </p:sp>
      </p:grpSp>
      <p:grpSp>
        <p:nvGrpSpPr>
          <p:cNvPr id="38" name="组合 1"/>
          <p:cNvGrpSpPr/>
          <p:nvPr/>
        </p:nvGrpSpPr>
        <p:grpSpPr bwMode="auto">
          <a:xfrm>
            <a:off x="280988" y="0"/>
            <a:ext cx="106362" cy="720725"/>
            <a:chOff x="0" y="0"/>
            <a:chExt cx="105725" cy="721610"/>
          </a:xfrm>
          <a:solidFill>
            <a:srgbClr val="34BA89"/>
          </a:solidFill>
        </p:grpSpPr>
        <p:sp>
          <p:nvSpPr>
            <p:cNvPr id="39"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sp>
          <p:nvSpPr>
            <p:cNvPr id="40"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grpSp>
      <p:sp>
        <p:nvSpPr>
          <p:cNvPr id="41" name="TextBox 6"/>
          <p:cNvSpPr>
            <a:spLocks noChangeArrowheads="1"/>
          </p:cNvSpPr>
          <p:nvPr/>
        </p:nvSpPr>
        <p:spPr bwMode="auto">
          <a:xfrm>
            <a:off x="476250" y="96838"/>
            <a:ext cx="419102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3200" dirty="0">
                <a:solidFill>
                  <a:srgbClr val="262626"/>
                </a:solidFill>
                <a:latin typeface="Impact" panose="020B0806030902050204" pitchFamily="34" charset="0"/>
                <a:ea typeface="微软雅黑" panose="020B0503020204020204" pitchFamily="34" charset="-122"/>
                <a:sym typeface="Impact" panose="020B0806030902050204" pitchFamily="34" charset="0"/>
              </a:rPr>
              <a:t>翻译职业化的含义</a:t>
            </a:r>
          </a:p>
        </p:txBody>
      </p:sp>
      <p:sp>
        <p:nvSpPr>
          <p:cNvPr id="43"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ln>
          <a:extLst>
            <a:ext uri="{909E8E84-426E-40DD-AFC4-6F175D3DCCD1}">
              <a14:hiddenFill xmlns:a14="http://schemas.microsoft.com/office/drawing/2010/main" xmlns="">
                <a:noFill/>
              </a14:hiddenFill>
            </a:ext>
          </a:extLst>
        </p:spPr>
        <p:txBody>
          <a:bodyPr/>
          <a:lstStyle/>
          <a:p>
            <a:endParaRPr lang="zh-CN" altLang="en-US">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slide(fromBottom)">
                                      <p:cBhvr>
                                        <p:cTn id="11" dur="500"/>
                                        <p:tgtEl>
                                          <p:spTgt spid="23"/>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lide(fromBottom)">
                                      <p:cBhvr>
                                        <p:cTn id="15" dur="500"/>
                                        <p:tgtEl>
                                          <p:spTgt spid="16"/>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slide(fromBottom)">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8577"/>
        </a:solidFill>
        <a:effectLst/>
      </p:bgPr>
    </p:bg>
    <p:spTree>
      <p:nvGrpSpPr>
        <p:cNvPr id="1" name=""/>
        <p:cNvGrpSpPr/>
        <p:nvPr/>
      </p:nvGrpSpPr>
      <p:grpSpPr>
        <a:xfrm>
          <a:off x="0" y="0"/>
          <a:ext cx="0" cy="0"/>
          <a:chOff x="0" y="0"/>
          <a:chExt cx="0" cy="0"/>
        </a:xfrm>
      </p:grpSpPr>
      <p:sp>
        <p:nvSpPr>
          <p:cNvPr id="4" name="矩形 5"/>
          <p:cNvSpPr>
            <a:spLocks noChangeArrowheads="1"/>
          </p:cNvSpPr>
          <p:nvPr/>
        </p:nvSpPr>
        <p:spPr bwMode="auto">
          <a:xfrm>
            <a:off x="0" y="2889251"/>
            <a:ext cx="12192000" cy="599016"/>
          </a:xfrm>
          <a:prstGeom prst="rect">
            <a:avLst/>
          </a:prstGeom>
          <a:solidFill>
            <a:srgbClr val="E4BF8B"/>
          </a:solidFill>
          <a:ln>
            <a:noFill/>
          </a:ln>
        </p:spPr>
        <p:txBody>
          <a:bodyPr anchor="ctr"/>
          <a:lstStyle/>
          <a:p>
            <a:pPr algn="ctr"/>
            <a:endParaRPr lang="zh-CN" altLang="zh-CN">
              <a:solidFill>
                <a:srgbClr val="FFFFFF"/>
              </a:solidFill>
            </a:endParaRPr>
          </a:p>
        </p:txBody>
      </p:sp>
      <p:sp>
        <p:nvSpPr>
          <p:cNvPr id="7" name="矩形 2"/>
          <p:cNvSpPr>
            <a:spLocks noChangeArrowheads="1"/>
          </p:cNvSpPr>
          <p:nvPr/>
        </p:nvSpPr>
        <p:spPr bwMode="auto">
          <a:xfrm>
            <a:off x="4349890" y="2598003"/>
            <a:ext cx="757130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r>
              <a:rPr lang="zh-CN" altLang="en-US" sz="4800" b="1" dirty="0">
                <a:solidFill>
                  <a:schemeClr val="bg1"/>
                </a:solidFill>
                <a:latin typeface="Impact" panose="020B0806030902050204" pitchFamily="34" charset="0"/>
                <a:sym typeface="Impact" panose="020B0806030902050204" pitchFamily="34" charset="0"/>
              </a:rPr>
              <a:t>翻译专业教学与学科的发展</a:t>
            </a:r>
          </a:p>
        </p:txBody>
      </p:sp>
      <p:sp>
        <p:nvSpPr>
          <p:cNvPr id="9" name="TextBox 3"/>
          <p:cNvSpPr>
            <a:spLocks noChangeArrowheads="1"/>
          </p:cNvSpPr>
          <p:nvPr/>
        </p:nvSpPr>
        <p:spPr bwMode="auto">
          <a:xfrm>
            <a:off x="35984" y="-1911350"/>
            <a:ext cx="4647426" cy="10761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69330" dirty="0">
                <a:solidFill>
                  <a:schemeClr val="bg1"/>
                </a:solidFill>
                <a:latin typeface="Impact" panose="020B0806030902050204" pitchFamily="34" charset="0"/>
                <a:sym typeface="Impact" panose="020B0806030902050204" pitchFamily="34" charset="0"/>
              </a:rPr>
              <a:t>2</a:t>
            </a:r>
            <a:endParaRPr lang="zh-CN" altLang="en-US" sz="69330" dirty="0">
              <a:solidFill>
                <a:schemeClr val="bg1"/>
              </a:solidFill>
              <a:latin typeface="Impact" panose="020B0806030902050204" pitchFamily="34" charset="0"/>
              <a:sym typeface="Impact" panose="020B0806030902050204" pitchFamily="34" charset="0"/>
            </a:endParaRPr>
          </a:p>
        </p:txBody>
      </p:sp>
      <p:sp>
        <p:nvSpPr>
          <p:cNvPr id="5" name="文本框 4"/>
          <p:cNvSpPr txBox="1"/>
          <p:nvPr/>
        </p:nvSpPr>
        <p:spPr>
          <a:xfrm>
            <a:off x="6782937" y="3794078"/>
            <a:ext cx="5022376" cy="1384995"/>
          </a:xfrm>
          <a:prstGeom prst="rect">
            <a:avLst/>
          </a:prstGeom>
          <a:noFill/>
        </p:spPr>
        <p:txBody>
          <a:bodyPr wrap="square" rtlCol="0">
            <a:spAutoFit/>
          </a:bodyPr>
          <a:lstStyle/>
          <a:p>
            <a:pPr marL="285750" indent="-285750">
              <a:buFont typeface="Arial" panose="020B0604020202090204" pitchFamily="34" charset="0"/>
              <a:buChar char="•"/>
            </a:pPr>
            <a:r>
              <a:rPr lang="zh-CN" altLang="en-US" sz="2800" dirty="0"/>
              <a:t>翻译教学与培训</a:t>
            </a:r>
            <a:endParaRPr lang="en-US" altLang="zh-CN" sz="2800" dirty="0"/>
          </a:p>
          <a:p>
            <a:pPr marL="285750" indent="-285750">
              <a:buFont typeface="Arial" panose="020B0604020202090204" pitchFamily="34" charset="0"/>
              <a:buChar char="•"/>
            </a:pPr>
            <a:r>
              <a:rPr lang="zh-CN" altLang="en-US" sz="2800" dirty="0"/>
              <a:t>翻译资质认证</a:t>
            </a:r>
            <a:endParaRPr lang="en-US" altLang="zh-CN" sz="2800" dirty="0"/>
          </a:p>
          <a:p>
            <a:pPr marL="285750" indent="-285750">
              <a:buFont typeface="Arial" panose="020B0604020202090204" pitchFamily="34" charset="0"/>
              <a:buChar char="•"/>
            </a:pPr>
            <a:r>
              <a:rPr lang="zh-CN" altLang="en-US" sz="2800" dirty="0"/>
              <a:t>翻译研究学科的成立</a:t>
            </a:r>
            <a:endParaRPr lang="en-US" altLang="zh-CN"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8"/>
          <p:cNvGrpSpPr/>
          <p:nvPr/>
        </p:nvGrpSpPr>
        <p:grpSpPr>
          <a:xfrm>
            <a:off x="8334393" y="1809739"/>
            <a:ext cx="2428892" cy="2066338"/>
            <a:chOff x="6250794" y="1357304"/>
            <a:chExt cx="1821669" cy="1549753"/>
          </a:xfrm>
        </p:grpSpPr>
        <p:sp>
          <p:nvSpPr>
            <p:cNvPr id="11" name="Bent Arrow 21"/>
            <p:cNvSpPr/>
            <p:nvPr/>
          </p:nvSpPr>
          <p:spPr>
            <a:xfrm>
              <a:off x="6250794" y="1357304"/>
              <a:ext cx="1821669" cy="1163187"/>
            </a:xfrm>
            <a:prstGeom prst="bentArrow">
              <a:avLst/>
            </a:prstGeom>
            <a:solidFill>
              <a:srgbClr val="FBAD02"/>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id-ID" sz="3200">
                <a:solidFill>
                  <a:schemeClr val="tx1"/>
                </a:solidFill>
              </a:endParaRPr>
            </a:p>
          </p:txBody>
        </p:sp>
        <p:sp>
          <p:nvSpPr>
            <p:cNvPr id="12" name="Rectangle 17"/>
            <p:cNvSpPr/>
            <p:nvPr/>
          </p:nvSpPr>
          <p:spPr>
            <a:xfrm>
              <a:off x="6536546" y="2214560"/>
              <a:ext cx="1535914" cy="692497"/>
            </a:xfrm>
            <a:prstGeom prst="rect">
              <a:avLst/>
            </a:prstGeom>
          </p:spPr>
          <p:txBody>
            <a:bodyPr wrap="square">
              <a:spAutoFit/>
            </a:bodyPr>
            <a:lstStyle/>
            <a:p>
              <a:pPr algn="ctr"/>
              <a:r>
                <a:rPr lang="en-US" dirty="0">
                  <a:solidFill>
                    <a:schemeClr val="accent6"/>
                  </a:solidFill>
                  <a:latin typeface="Open Sans" pitchFamily="34" charset="0"/>
                  <a:ea typeface="Open Sans" pitchFamily="34" charset="0"/>
                  <a:cs typeface="Open Sans" pitchFamily="34" charset="0"/>
                </a:rPr>
                <a:t>1970</a:t>
              </a:r>
              <a:r>
                <a:rPr lang="zh-CN" altLang="en-US" dirty="0">
                  <a:solidFill>
                    <a:schemeClr val="accent6"/>
                  </a:solidFill>
                  <a:latin typeface="Open Sans" pitchFamily="34" charset="0"/>
                  <a:ea typeface="Open Sans" pitchFamily="34" charset="0"/>
                  <a:cs typeface="Open Sans" pitchFamily="34" charset="0"/>
                </a:rPr>
                <a:t>年代起</a:t>
              </a:r>
              <a:r>
                <a:rPr lang="zh-CN" altLang="en-US" dirty="0">
                  <a:solidFill>
                    <a:schemeClr val="bg1">
                      <a:lumMod val="50000"/>
                    </a:schemeClr>
                  </a:solidFill>
                  <a:latin typeface="Open Sans" pitchFamily="34" charset="0"/>
                  <a:ea typeface="Open Sans" pitchFamily="34" charset="0"/>
                  <a:cs typeface="Open Sans" pitchFamily="34" charset="0"/>
                </a:rPr>
                <a:t>：国际高校授予翻译硕士和翻译博士学位</a:t>
              </a:r>
              <a:endParaRPr lang="en-US" dirty="0">
                <a:solidFill>
                  <a:schemeClr val="bg1">
                    <a:lumMod val="50000"/>
                  </a:schemeClr>
                </a:solidFill>
                <a:latin typeface="Open Sans" pitchFamily="34" charset="0"/>
                <a:ea typeface="Open Sans" pitchFamily="34" charset="0"/>
                <a:cs typeface="Open Sans" pitchFamily="34" charset="0"/>
              </a:endParaRPr>
            </a:p>
          </p:txBody>
        </p:sp>
        <p:grpSp>
          <p:nvGrpSpPr>
            <p:cNvPr id="13" name="Group 30"/>
            <p:cNvGrpSpPr/>
            <p:nvPr/>
          </p:nvGrpSpPr>
          <p:grpSpPr>
            <a:xfrm>
              <a:off x="7000892" y="1857370"/>
              <a:ext cx="366676" cy="320373"/>
              <a:chOff x="4800505" y="2786674"/>
              <a:chExt cx="366676" cy="320373"/>
            </a:xfrm>
            <a:solidFill>
              <a:schemeClr val="accent5"/>
            </a:solidFill>
          </p:grpSpPr>
          <p:sp>
            <p:nvSpPr>
              <p:cNvPr id="14" name="AutoShape 43"/>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rgbClr val="FBAD02"/>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rgbClr val="FFFFFF"/>
                  </a:solidFill>
                  <a:effectLst>
                    <a:outerShdw blurRad="38100" dist="38100" dir="2700000" algn="tl">
                      <a:srgbClr val="000000"/>
                    </a:outerShdw>
                  </a:effectLst>
                </a:endParaRPr>
              </a:p>
            </p:txBody>
          </p:sp>
          <p:sp>
            <p:nvSpPr>
              <p:cNvPr id="15" name="AutoShape 44"/>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rgbClr val="E7CE39"/>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rgbClr val="FFFFFF"/>
                  </a:solidFill>
                  <a:effectLst>
                    <a:outerShdw blurRad="38100" dist="38100" dir="2700000" algn="tl">
                      <a:srgbClr val="000000"/>
                    </a:outerShdw>
                  </a:effectLst>
                </a:endParaRPr>
              </a:p>
            </p:txBody>
          </p:sp>
          <p:sp>
            <p:nvSpPr>
              <p:cNvPr id="16" name="AutoShape 45"/>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rgbClr val="E7CE39"/>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rgbClr val="FFFFFF"/>
                  </a:solidFill>
                  <a:effectLst>
                    <a:outerShdw blurRad="38100" dist="38100" dir="2700000" algn="tl">
                      <a:srgbClr val="000000"/>
                    </a:outerShdw>
                  </a:effectLst>
                </a:endParaRPr>
              </a:p>
            </p:txBody>
          </p:sp>
        </p:grpSp>
      </p:grpSp>
      <p:grpSp>
        <p:nvGrpSpPr>
          <p:cNvPr id="17" name="Group 36"/>
          <p:cNvGrpSpPr/>
          <p:nvPr/>
        </p:nvGrpSpPr>
        <p:grpSpPr>
          <a:xfrm>
            <a:off x="1047717" y="3360656"/>
            <a:ext cx="2428892" cy="2229934"/>
            <a:chOff x="785787" y="2520491"/>
            <a:chExt cx="1821669" cy="1672450"/>
          </a:xfrm>
        </p:grpSpPr>
        <p:sp>
          <p:nvSpPr>
            <p:cNvPr id="18" name="Bent Arrow 18"/>
            <p:cNvSpPr/>
            <p:nvPr/>
          </p:nvSpPr>
          <p:spPr>
            <a:xfrm>
              <a:off x="785787" y="2520491"/>
              <a:ext cx="1821669" cy="1163187"/>
            </a:xfrm>
            <a:prstGeom prst="bentArrow">
              <a:avLst/>
            </a:prstGeom>
            <a:solidFill>
              <a:srgbClr val="88D1CA"/>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sz="3200">
                <a:solidFill>
                  <a:schemeClr val="tx1"/>
                </a:solidFill>
              </a:endParaRPr>
            </a:p>
          </p:txBody>
        </p:sp>
        <p:sp>
          <p:nvSpPr>
            <p:cNvPr id="19" name="Rectangle 14"/>
            <p:cNvSpPr/>
            <p:nvPr/>
          </p:nvSpPr>
          <p:spPr>
            <a:xfrm>
              <a:off x="785787" y="3500444"/>
              <a:ext cx="1821669" cy="692497"/>
            </a:xfrm>
            <a:prstGeom prst="rect">
              <a:avLst/>
            </a:prstGeom>
          </p:spPr>
          <p:txBody>
            <a:bodyPr wrap="square">
              <a:spAutoFit/>
            </a:bodyPr>
            <a:lstStyle/>
            <a:p>
              <a:pPr algn="ctr"/>
              <a:r>
                <a:rPr lang="en-US" dirty="0">
                  <a:solidFill>
                    <a:schemeClr val="accent6"/>
                  </a:solidFill>
                  <a:latin typeface="Open Sans" pitchFamily="34" charset="0"/>
                  <a:ea typeface="Open Sans" pitchFamily="34" charset="0"/>
                  <a:cs typeface="Open Sans" pitchFamily="34" charset="0"/>
                </a:rPr>
                <a:t>1862</a:t>
              </a:r>
              <a:r>
                <a:rPr lang="zh-CN" altLang="en-US" dirty="0">
                  <a:solidFill>
                    <a:schemeClr val="accent6"/>
                  </a:solidFill>
                  <a:latin typeface="Open Sans" pitchFamily="34" charset="0"/>
                  <a:ea typeface="Open Sans" pitchFamily="34" charset="0"/>
                  <a:cs typeface="Open Sans" pitchFamily="34" charset="0"/>
                </a:rPr>
                <a:t>年</a:t>
              </a:r>
              <a:r>
                <a:rPr lang="zh-CN" altLang="en-US" dirty="0">
                  <a:solidFill>
                    <a:schemeClr val="bg1">
                      <a:lumMod val="50000"/>
                    </a:schemeClr>
                  </a:solidFill>
                  <a:latin typeface="Open Sans" pitchFamily="34" charset="0"/>
                  <a:ea typeface="Open Sans" pitchFamily="34" charset="0"/>
                  <a:cs typeface="Open Sans" pitchFamily="34" charset="0"/>
                </a:rPr>
                <a:t>：清政府成立专门的翻译培训学校京师同文馆</a:t>
              </a:r>
              <a:endParaRPr lang="en-US" dirty="0">
                <a:solidFill>
                  <a:schemeClr val="bg1">
                    <a:lumMod val="50000"/>
                  </a:schemeClr>
                </a:solidFill>
                <a:latin typeface="Open Sans" pitchFamily="34" charset="0"/>
                <a:ea typeface="Open Sans" pitchFamily="34" charset="0"/>
                <a:cs typeface="Open Sans" pitchFamily="34" charset="0"/>
              </a:endParaRPr>
            </a:p>
          </p:txBody>
        </p:sp>
        <p:sp>
          <p:nvSpPr>
            <p:cNvPr id="20" name="AutoShape 112"/>
            <p:cNvSpPr/>
            <p:nvPr/>
          </p:nvSpPr>
          <p:spPr bwMode="auto">
            <a:xfrm>
              <a:off x="1500166" y="3071816"/>
              <a:ext cx="366050" cy="366676"/>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88D1CA"/>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rgbClr val="FFFFFF"/>
                </a:solidFill>
                <a:effectLst>
                  <a:outerShdw blurRad="38100" dist="38100" dir="2700000" algn="tl">
                    <a:srgbClr val="000000"/>
                  </a:outerShdw>
                </a:effectLst>
              </a:endParaRPr>
            </a:p>
          </p:txBody>
        </p:sp>
      </p:grpSp>
      <p:grpSp>
        <p:nvGrpSpPr>
          <p:cNvPr id="21" name="Group 47"/>
          <p:cNvGrpSpPr/>
          <p:nvPr/>
        </p:nvGrpSpPr>
        <p:grpSpPr>
          <a:xfrm>
            <a:off x="5905499" y="2412872"/>
            <a:ext cx="2428892" cy="2406959"/>
            <a:chOff x="4429124" y="1809654"/>
            <a:chExt cx="1821669" cy="1805219"/>
          </a:xfrm>
        </p:grpSpPr>
        <p:sp>
          <p:nvSpPr>
            <p:cNvPr id="22" name="Bent Arrow 20"/>
            <p:cNvSpPr/>
            <p:nvPr/>
          </p:nvSpPr>
          <p:spPr>
            <a:xfrm>
              <a:off x="4429124" y="1809654"/>
              <a:ext cx="1821669" cy="1163187"/>
            </a:xfrm>
            <a:prstGeom prst="bentArrow">
              <a:avLst/>
            </a:prstGeom>
            <a:solidFill>
              <a:srgbClr val="FF8577"/>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id-ID" sz="3200">
                <a:solidFill>
                  <a:schemeClr val="tx1"/>
                </a:solidFill>
              </a:endParaRPr>
            </a:p>
          </p:txBody>
        </p:sp>
        <p:sp>
          <p:nvSpPr>
            <p:cNvPr id="23" name="Rectangle 16"/>
            <p:cNvSpPr/>
            <p:nvPr/>
          </p:nvSpPr>
          <p:spPr>
            <a:xfrm>
              <a:off x="4714877" y="2714626"/>
              <a:ext cx="1357931" cy="900247"/>
            </a:xfrm>
            <a:prstGeom prst="rect">
              <a:avLst/>
            </a:prstGeom>
          </p:spPr>
          <p:txBody>
            <a:bodyPr wrap="square">
              <a:spAutoFit/>
            </a:bodyPr>
            <a:lstStyle/>
            <a:p>
              <a:pPr algn="ctr"/>
              <a:r>
                <a:rPr lang="en-US" dirty="0">
                  <a:solidFill>
                    <a:schemeClr val="accent6"/>
                  </a:solidFill>
                  <a:latin typeface="Open Sans" pitchFamily="34" charset="0"/>
                  <a:ea typeface="Open Sans" pitchFamily="34" charset="0"/>
                  <a:cs typeface="Open Sans" pitchFamily="34" charset="0"/>
                </a:rPr>
                <a:t>1941</a:t>
              </a:r>
              <a:r>
                <a:rPr lang="zh-CN" altLang="en-US" dirty="0">
                  <a:solidFill>
                    <a:schemeClr val="accent6"/>
                  </a:solidFill>
                  <a:latin typeface="Open Sans" pitchFamily="34" charset="0"/>
                  <a:ea typeface="Open Sans" pitchFamily="34" charset="0"/>
                  <a:cs typeface="Open Sans" pitchFamily="34" charset="0"/>
                </a:rPr>
                <a:t>年</a:t>
              </a:r>
              <a:r>
                <a:rPr lang="zh-CN" altLang="en-US" dirty="0">
                  <a:solidFill>
                    <a:schemeClr val="bg1">
                      <a:lumMod val="50000"/>
                    </a:schemeClr>
                  </a:solidFill>
                  <a:latin typeface="Open Sans" pitchFamily="34" charset="0"/>
                  <a:ea typeface="Open Sans" pitchFamily="34" charset="0"/>
                  <a:cs typeface="Open Sans" pitchFamily="34" charset="0"/>
                </a:rPr>
                <a:t>：瑞士日内瓦大学开始系统地讲授口笔译</a:t>
              </a:r>
              <a:endParaRPr lang="en-US" dirty="0">
                <a:solidFill>
                  <a:schemeClr val="bg1">
                    <a:lumMod val="50000"/>
                  </a:schemeClr>
                </a:solidFill>
                <a:latin typeface="Open Sans" pitchFamily="34" charset="0"/>
                <a:ea typeface="Open Sans" pitchFamily="34" charset="0"/>
                <a:cs typeface="Open Sans" pitchFamily="34" charset="0"/>
              </a:endParaRPr>
            </a:p>
          </p:txBody>
        </p:sp>
        <p:grpSp>
          <p:nvGrpSpPr>
            <p:cNvPr id="24" name="Group 29"/>
            <p:cNvGrpSpPr/>
            <p:nvPr/>
          </p:nvGrpSpPr>
          <p:grpSpPr>
            <a:xfrm>
              <a:off x="5214942" y="2285998"/>
              <a:ext cx="251543" cy="366676"/>
              <a:chOff x="2612963" y="2767277"/>
              <a:chExt cx="251543" cy="366676"/>
            </a:xfrm>
            <a:solidFill>
              <a:schemeClr val="accent4"/>
            </a:solidFill>
          </p:grpSpPr>
          <p:sp>
            <p:nvSpPr>
              <p:cNvPr id="25" name="AutoShape 113"/>
              <p:cNvSpPr/>
              <p:nvPr/>
            </p:nvSpPr>
            <p:spPr bwMode="auto">
              <a:xfrm>
                <a:off x="2612963" y="2767277"/>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FF8577"/>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rgbClr val="FFFFFF"/>
                  </a:solidFill>
                  <a:effectLst>
                    <a:outerShdw blurRad="38100" dist="38100" dir="2700000" algn="tl">
                      <a:srgbClr val="000000"/>
                    </a:outerShdw>
                  </a:effectLst>
                </a:endParaRPr>
              </a:p>
            </p:txBody>
          </p:sp>
          <p:sp>
            <p:nvSpPr>
              <p:cNvPr id="26" name="AutoShape 114"/>
              <p:cNvSpPr/>
              <p:nvPr/>
            </p:nvSpPr>
            <p:spPr bwMode="auto">
              <a:xfrm>
                <a:off x="2669904" y="2824844"/>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F8F689"/>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rgbClr val="FFFFFF"/>
                  </a:solidFill>
                  <a:effectLst>
                    <a:outerShdw blurRad="38100" dist="38100" dir="2700000" algn="tl">
                      <a:srgbClr val="000000"/>
                    </a:outerShdw>
                  </a:effectLst>
                </a:endParaRPr>
              </a:p>
            </p:txBody>
          </p:sp>
        </p:grpSp>
      </p:grpSp>
      <p:grpSp>
        <p:nvGrpSpPr>
          <p:cNvPr id="27" name="Group 46"/>
          <p:cNvGrpSpPr/>
          <p:nvPr/>
        </p:nvGrpSpPr>
        <p:grpSpPr>
          <a:xfrm>
            <a:off x="3476607" y="1904990"/>
            <a:ext cx="2619393" cy="3114095"/>
            <a:chOff x="2607455" y="1428742"/>
            <a:chExt cx="1964545" cy="2335571"/>
          </a:xfrm>
        </p:grpSpPr>
        <p:sp>
          <p:nvSpPr>
            <p:cNvPr id="28" name="Bent Arrow 19"/>
            <p:cNvSpPr/>
            <p:nvPr/>
          </p:nvSpPr>
          <p:spPr>
            <a:xfrm>
              <a:off x="2607455" y="2132762"/>
              <a:ext cx="1821669" cy="1163187"/>
            </a:xfrm>
            <a:prstGeom prst="bentArrow">
              <a:avLst/>
            </a:prstGeom>
            <a:solidFill>
              <a:srgbClr val="C0D3E2"/>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id-ID" sz="3200" dirty="0">
                <a:solidFill>
                  <a:schemeClr val="tx1"/>
                </a:solidFill>
              </a:endParaRPr>
            </a:p>
          </p:txBody>
        </p:sp>
        <p:sp>
          <p:nvSpPr>
            <p:cNvPr id="29" name="Rectangle 15"/>
            <p:cNvSpPr/>
            <p:nvPr/>
          </p:nvSpPr>
          <p:spPr>
            <a:xfrm>
              <a:off x="2872408" y="3071816"/>
              <a:ext cx="1699592" cy="692497"/>
            </a:xfrm>
            <a:prstGeom prst="rect">
              <a:avLst/>
            </a:prstGeom>
          </p:spPr>
          <p:txBody>
            <a:bodyPr wrap="square">
              <a:spAutoFit/>
            </a:bodyPr>
            <a:lstStyle/>
            <a:p>
              <a:pPr algn="ctr"/>
              <a:r>
                <a:rPr lang="en-US" dirty="0">
                  <a:solidFill>
                    <a:schemeClr val="accent6"/>
                  </a:solidFill>
                  <a:latin typeface="Open Sans" pitchFamily="34" charset="0"/>
                  <a:ea typeface="Open Sans" pitchFamily="34" charset="0"/>
                  <a:cs typeface="Open Sans" pitchFamily="34" charset="0"/>
                </a:rPr>
                <a:t>1930</a:t>
              </a:r>
              <a:r>
                <a:rPr lang="zh-CN" altLang="en-US" dirty="0">
                  <a:solidFill>
                    <a:schemeClr val="accent6"/>
                  </a:solidFill>
                  <a:latin typeface="Open Sans" pitchFamily="34" charset="0"/>
                  <a:ea typeface="Open Sans" pitchFamily="34" charset="0"/>
                  <a:cs typeface="Open Sans" pitchFamily="34" charset="0"/>
                </a:rPr>
                <a:t>年</a:t>
              </a:r>
              <a:r>
                <a:rPr lang="zh-CN" altLang="en-US" dirty="0">
                  <a:solidFill>
                    <a:schemeClr val="bg1">
                      <a:lumMod val="50000"/>
                    </a:schemeClr>
                  </a:solidFill>
                  <a:latin typeface="Open Sans" pitchFamily="34" charset="0"/>
                  <a:ea typeface="Open Sans" pitchFamily="34" charset="0"/>
                  <a:cs typeface="Open Sans" pitchFamily="34" charset="0"/>
                </a:rPr>
                <a:t>：欧洲第一所翻译学校在德国的曼海姆成立</a:t>
              </a:r>
              <a:endParaRPr lang="en-US" dirty="0">
                <a:solidFill>
                  <a:schemeClr val="bg1">
                    <a:lumMod val="50000"/>
                  </a:schemeClr>
                </a:solidFill>
                <a:latin typeface="Open Sans" pitchFamily="34" charset="0"/>
                <a:ea typeface="Open Sans" pitchFamily="34" charset="0"/>
                <a:cs typeface="Open Sans" pitchFamily="34" charset="0"/>
              </a:endParaRPr>
            </a:p>
          </p:txBody>
        </p:sp>
        <p:sp>
          <p:nvSpPr>
            <p:cNvPr id="30" name="AutoShape 29"/>
            <p:cNvSpPr/>
            <p:nvPr/>
          </p:nvSpPr>
          <p:spPr bwMode="auto">
            <a:xfrm>
              <a:off x="3286116" y="2643188"/>
              <a:ext cx="366051" cy="331636"/>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C0D3E2"/>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rgbClr val="FFFFFF"/>
                </a:solidFill>
                <a:effectLst>
                  <a:outerShdw blurRad="38100" dist="38100" dir="2700000" algn="tl">
                    <a:srgbClr val="000000"/>
                  </a:outerShdw>
                </a:effectLst>
              </a:endParaRPr>
            </a:p>
          </p:txBody>
        </p:sp>
        <p:grpSp>
          <p:nvGrpSpPr>
            <p:cNvPr id="31" name="Group 39"/>
            <p:cNvGrpSpPr/>
            <p:nvPr/>
          </p:nvGrpSpPr>
          <p:grpSpPr>
            <a:xfrm>
              <a:off x="3291608" y="1428742"/>
              <a:ext cx="423296" cy="764990"/>
              <a:chOff x="3386647" y="802411"/>
              <a:chExt cx="172336" cy="311450"/>
            </a:xfrm>
            <a:solidFill>
              <a:schemeClr val="accent1"/>
            </a:solidFill>
          </p:grpSpPr>
          <p:sp>
            <p:nvSpPr>
              <p:cNvPr id="32" name="Freeform 71"/>
              <p:cNvSpPr/>
              <p:nvPr/>
            </p:nvSpPr>
            <p:spPr bwMode="auto">
              <a:xfrm>
                <a:off x="3459319" y="802411"/>
                <a:ext cx="51909" cy="51909"/>
              </a:xfrm>
              <a:custGeom>
                <a:avLst/>
                <a:gdLst/>
                <a:ahLst/>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l="0" t="0" r="r" b="b"/>
                <a:pathLst>
                  <a:path w="50" h="51">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solidFill>
                <a:srgbClr val="C0D3E2"/>
              </a:solidFill>
              <a:ln w="9525">
                <a:noFill/>
                <a:round/>
              </a:ln>
            </p:spPr>
            <p:txBody>
              <a:bodyPr vert="horz" wrap="square" lIns="121920" tIns="60960" rIns="121920" bIns="60960" numCol="1" anchor="t" anchorCtr="0" compatLnSpc="1"/>
              <a:lstStyle/>
              <a:p>
                <a:endParaRPr lang="en-US" sz="3200"/>
              </a:p>
            </p:txBody>
          </p:sp>
          <p:sp>
            <p:nvSpPr>
              <p:cNvPr id="33" name="Freeform 72"/>
              <p:cNvSpPr>
                <a:spLocks noEditPoints="1"/>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w="9525">
                <a:noFill/>
                <a:round/>
              </a:ln>
            </p:spPr>
            <p:txBody>
              <a:bodyPr vert="horz" wrap="square" lIns="121920" tIns="60960" rIns="121920" bIns="60960" numCol="1" anchor="t" anchorCtr="0" compatLnSpc="1"/>
              <a:lstStyle/>
              <a:p>
                <a:endParaRPr lang="en-US" sz="3200"/>
              </a:p>
            </p:txBody>
          </p:sp>
          <p:sp>
            <p:nvSpPr>
              <p:cNvPr id="34" name="Freeform 73"/>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solidFill>
                <a:srgbClr val="C0D3E2"/>
              </a:solidFill>
              <a:ln w="9525">
                <a:noFill/>
                <a:round/>
              </a:ln>
            </p:spPr>
            <p:txBody>
              <a:bodyPr vert="horz" wrap="square" lIns="121920" tIns="60960" rIns="121920" bIns="60960" numCol="1" anchor="t" anchorCtr="0" compatLnSpc="1"/>
              <a:lstStyle/>
              <a:p>
                <a:endParaRPr lang="en-US" sz="3200"/>
              </a:p>
            </p:txBody>
          </p:sp>
          <p:sp>
            <p:nvSpPr>
              <p:cNvPr id="35" name="Freeform 74"/>
              <p:cNvSpPr/>
              <p:nvPr/>
            </p:nvSpPr>
            <p:spPr bwMode="auto">
              <a:xfrm>
                <a:off x="3521609" y="897922"/>
                <a:ext cx="12458" cy="51909"/>
              </a:xfrm>
              <a:custGeom>
                <a:avLst/>
                <a:gdLst/>
                <a:ahLst/>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l="0" t="0" r="r" b="b"/>
                <a:pathLst>
                  <a:path w="12" h="49">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solidFill>
                <a:schemeClr val="bg1"/>
              </a:solidFill>
              <a:ln w="9525">
                <a:noFill/>
                <a:round/>
              </a:ln>
            </p:spPr>
            <p:txBody>
              <a:bodyPr vert="horz" wrap="square" lIns="121920" tIns="60960" rIns="121920" bIns="60960" numCol="1" anchor="t" anchorCtr="0" compatLnSpc="1"/>
              <a:lstStyle/>
              <a:p>
                <a:endParaRPr lang="en-US" sz="3200"/>
              </a:p>
            </p:txBody>
          </p:sp>
          <p:sp>
            <p:nvSpPr>
              <p:cNvPr id="36" name="Line 75"/>
              <p:cNvSpPr>
                <a:spLocks noChangeShapeType="1"/>
              </p:cNvSpPr>
              <p:nvPr/>
            </p:nvSpPr>
            <p:spPr bwMode="auto">
              <a:xfrm>
                <a:off x="3534067" y="924914"/>
                <a:ext cx="2077" cy="2077"/>
              </a:xfrm>
              <a:prstGeom prst="line">
                <a:avLst/>
              </a:prstGeom>
              <a:grpFill/>
              <a:ln w="9525">
                <a:noFill/>
                <a:round/>
              </a:ln>
            </p:spPr>
            <p:txBody>
              <a:bodyPr vert="horz" wrap="square" lIns="121920" tIns="60960" rIns="121920" bIns="60960" numCol="1" anchor="t" anchorCtr="0" compatLnSpc="1"/>
              <a:lstStyle/>
              <a:p>
                <a:endParaRPr lang="en-US" sz="3200"/>
              </a:p>
            </p:txBody>
          </p:sp>
        </p:grpSp>
      </p:grpSp>
      <p:grpSp>
        <p:nvGrpSpPr>
          <p:cNvPr id="38" name="组合 1"/>
          <p:cNvGrpSpPr/>
          <p:nvPr/>
        </p:nvGrpSpPr>
        <p:grpSpPr bwMode="auto">
          <a:xfrm>
            <a:off x="280988" y="0"/>
            <a:ext cx="106362" cy="720725"/>
            <a:chOff x="0" y="0"/>
            <a:chExt cx="105725" cy="721610"/>
          </a:xfrm>
        </p:grpSpPr>
        <p:sp>
          <p:nvSpPr>
            <p:cNvPr id="39"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40"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43"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ln>
          <a:extLst>
            <a:ext uri="{909E8E84-426E-40DD-AFC4-6F175D3DCCD1}">
              <a14:hiddenFill xmlns:a14="http://schemas.microsoft.com/office/drawing/2010/main" xmlns="">
                <a:noFill/>
              </a14:hiddenFill>
            </a:ext>
          </a:extLst>
        </p:spPr>
        <p:txBody>
          <a:bodyPr/>
          <a:lstStyle/>
          <a:p>
            <a:endParaRPr lang="zh-CN" altLang="en-US"/>
          </a:p>
        </p:txBody>
      </p:sp>
      <p:sp>
        <p:nvSpPr>
          <p:cNvPr id="45" name="TextBox 6"/>
          <p:cNvSpPr>
            <a:spLocks noChangeArrowheads="1"/>
          </p:cNvSpPr>
          <p:nvPr/>
        </p:nvSpPr>
        <p:spPr bwMode="auto">
          <a:xfrm>
            <a:off x="520700" y="44934"/>
            <a:ext cx="47848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3200" dirty="0">
                <a:solidFill>
                  <a:srgbClr val="262626"/>
                </a:solidFill>
                <a:latin typeface="Impact" panose="020B0806030902050204" pitchFamily="34" charset="0"/>
                <a:ea typeface="微软雅黑" panose="020B0503020204020204" pitchFamily="34" charset="-122"/>
                <a:sym typeface="Impact" panose="020B0806030902050204" pitchFamily="34" charset="0"/>
              </a:rPr>
              <a:t>翻译教学与培训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Left)">
                                      <p:cBhvr>
                                        <p:cTn id="7" dur="500"/>
                                        <p:tgtEl>
                                          <p:spTgt spid="17"/>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slide(fromLeft)">
                                      <p:cBhvr>
                                        <p:cTn id="11" dur="500"/>
                                        <p:tgtEl>
                                          <p:spTgt spid="2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lide(fromLeft)">
                                      <p:cBhvr>
                                        <p:cTn id="15" dur="500"/>
                                        <p:tgtEl>
                                          <p:spTgt spid="21"/>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6096002" y="1523990"/>
            <a:ext cx="1" cy="3525088"/>
          </a:xfrm>
          <a:prstGeom prst="line">
            <a:avLst/>
          </a:prstGeom>
          <a:ln w="1270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 name="Group 100"/>
          <p:cNvGrpSpPr/>
          <p:nvPr/>
        </p:nvGrpSpPr>
        <p:grpSpPr>
          <a:xfrm>
            <a:off x="5325000" y="3699948"/>
            <a:ext cx="1533005" cy="114301"/>
            <a:chOff x="3993750" y="2774961"/>
            <a:chExt cx="1149754" cy="85726"/>
          </a:xfrm>
        </p:grpSpPr>
        <p:cxnSp>
          <p:nvCxnSpPr>
            <p:cNvPr id="11" name="Straight Connector 48"/>
            <p:cNvCxnSpPr>
              <a:stCxn id="22" idx="3"/>
              <a:endCxn id="69" idx="1"/>
            </p:cNvCxnSpPr>
            <p:nvPr/>
          </p:nvCxnSpPr>
          <p:spPr>
            <a:xfrm>
              <a:off x="3993750" y="2818394"/>
              <a:ext cx="1149754" cy="1588"/>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Oval 51"/>
            <p:cNvSpPr/>
            <p:nvPr/>
          </p:nvSpPr>
          <p:spPr>
            <a:xfrm>
              <a:off x="4529137" y="2774961"/>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13" name="Group 99"/>
          <p:cNvGrpSpPr/>
          <p:nvPr/>
        </p:nvGrpSpPr>
        <p:grpSpPr>
          <a:xfrm>
            <a:off x="5325000" y="2277547"/>
            <a:ext cx="1533005" cy="114301"/>
            <a:chOff x="3993750" y="1708160"/>
            <a:chExt cx="1149754" cy="85726"/>
          </a:xfrm>
        </p:grpSpPr>
        <p:cxnSp>
          <p:nvCxnSpPr>
            <p:cNvPr id="14" name="Straight Connector 45"/>
            <p:cNvCxnSpPr>
              <a:stCxn id="29" idx="3"/>
              <a:endCxn id="53" idx="1"/>
            </p:cNvCxnSpPr>
            <p:nvPr/>
          </p:nvCxnSpPr>
          <p:spPr>
            <a:xfrm>
              <a:off x="3993750" y="1746824"/>
              <a:ext cx="1149754" cy="1588"/>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Oval 52"/>
            <p:cNvSpPr/>
            <p:nvPr/>
          </p:nvSpPr>
          <p:spPr>
            <a:xfrm>
              <a:off x="4529137" y="1708160"/>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19" name="Group 95"/>
          <p:cNvGrpSpPr/>
          <p:nvPr/>
        </p:nvGrpSpPr>
        <p:grpSpPr>
          <a:xfrm>
            <a:off x="-8403" y="3238501"/>
            <a:ext cx="5333403" cy="965778"/>
            <a:chOff x="-6302" y="2428874"/>
            <a:chExt cx="4000052" cy="724333"/>
          </a:xfrm>
        </p:grpSpPr>
        <p:grpSp>
          <p:nvGrpSpPr>
            <p:cNvPr id="20" name="Group 88"/>
            <p:cNvGrpSpPr/>
            <p:nvPr/>
          </p:nvGrpSpPr>
          <p:grpSpPr>
            <a:xfrm>
              <a:off x="-6302" y="2428874"/>
              <a:ext cx="3006666" cy="724333"/>
              <a:chOff x="-6302" y="2428874"/>
              <a:chExt cx="3006666" cy="724333"/>
            </a:xfrm>
          </p:grpSpPr>
          <p:sp>
            <p:nvSpPr>
              <p:cNvPr id="24" name="Rectangle 31"/>
              <p:cNvSpPr/>
              <p:nvPr/>
            </p:nvSpPr>
            <p:spPr>
              <a:xfrm>
                <a:off x="357158" y="2714626"/>
                <a:ext cx="2643206" cy="438581"/>
              </a:xfrm>
              <a:prstGeom prst="rect">
                <a:avLst/>
              </a:prstGeom>
            </p:spPr>
            <p:txBody>
              <a:bodyPr wrap="square">
                <a:spAutoFit/>
              </a:bodyPr>
              <a:lstStyle/>
              <a:p>
                <a:pPr algn="r"/>
                <a:r>
                  <a:rPr lang="ms-MY" sz="1600" dirty="0">
                    <a:solidFill>
                      <a:schemeClr val="bg1">
                        <a:lumMod val="50000"/>
                      </a:schemeClr>
                    </a:solidFill>
                    <a:latin typeface="Open Sans Light" pitchFamily="34" charset="0"/>
                    <a:ea typeface="Open Sans Light" pitchFamily="34" charset="0"/>
                    <a:cs typeface="Open Sans Light" pitchFamily="34" charset="0"/>
                  </a:rPr>
                  <a:t>Canadian Translators and Interpreters Council</a:t>
                </a:r>
                <a:endParaRPr lang="en-US" sz="1600"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25" name="Rectangle 32"/>
              <p:cNvSpPr/>
              <p:nvPr/>
            </p:nvSpPr>
            <p:spPr>
              <a:xfrm>
                <a:off x="-6302" y="2428874"/>
                <a:ext cx="2969803" cy="276999"/>
              </a:xfrm>
              <a:prstGeom prst="rect">
                <a:avLst/>
              </a:prstGeom>
            </p:spPr>
            <p:txBody>
              <a:bodyPr wrap="none">
                <a:spAutoFit/>
              </a:bodyPr>
              <a:lstStyle/>
              <a:p>
                <a:pPr algn="r"/>
                <a:r>
                  <a:rPr lang="zh-CN" altLang="en-US" dirty="0">
                    <a:solidFill>
                      <a:schemeClr val="bg1">
                        <a:lumMod val="50000"/>
                      </a:schemeClr>
                    </a:solidFill>
                    <a:latin typeface="Open Sans" pitchFamily="34" charset="0"/>
                    <a:ea typeface="Open Sans" pitchFamily="34" charset="0"/>
                    <a:cs typeface="Open Sans" pitchFamily="34" charset="0"/>
                  </a:rPr>
                  <a:t>加拿大口译和笔译工作者委员会 </a:t>
                </a:r>
                <a:r>
                  <a:rPr lang="en-US" altLang="zh-CN" dirty="0">
                    <a:solidFill>
                      <a:schemeClr val="bg1">
                        <a:lumMod val="50000"/>
                      </a:schemeClr>
                    </a:solidFill>
                    <a:latin typeface="Open Sans" pitchFamily="34" charset="0"/>
                    <a:ea typeface="Open Sans" pitchFamily="34" charset="0"/>
                    <a:cs typeface="Open Sans" pitchFamily="34" charset="0"/>
                  </a:rPr>
                  <a:t>CTIC</a:t>
                </a:r>
                <a:endParaRPr lang="en-US" dirty="0">
                  <a:solidFill>
                    <a:schemeClr val="bg1">
                      <a:lumMod val="50000"/>
                    </a:schemeClr>
                  </a:solidFill>
                  <a:latin typeface="Open Sans" pitchFamily="34" charset="0"/>
                  <a:ea typeface="Open Sans" pitchFamily="34" charset="0"/>
                  <a:cs typeface="Open Sans" pitchFamily="34" charset="0"/>
                </a:endParaRPr>
              </a:p>
            </p:txBody>
          </p:sp>
        </p:grpSp>
        <p:grpSp>
          <p:nvGrpSpPr>
            <p:cNvPr id="21" name="Group 84"/>
            <p:cNvGrpSpPr/>
            <p:nvPr/>
          </p:nvGrpSpPr>
          <p:grpSpPr>
            <a:xfrm>
              <a:off x="3357554" y="2500312"/>
              <a:ext cx="636196" cy="636164"/>
              <a:chOff x="3357554" y="2500312"/>
              <a:chExt cx="636196" cy="636164"/>
            </a:xfrm>
          </p:grpSpPr>
          <p:sp>
            <p:nvSpPr>
              <p:cNvPr id="22" name="Rectangle 22"/>
              <p:cNvSpPr/>
              <p:nvPr/>
            </p:nvSpPr>
            <p:spPr>
              <a:xfrm>
                <a:off x="3357554" y="2500312"/>
                <a:ext cx="636196" cy="636164"/>
              </a:xfrm>
              <a:prstGeom prst="rect">
                <a:avLst/>
              </a:prstGeom>
              <a:solidFill>
                <a:srgbClr val="FBAD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23" name="Freeform 23"/>
              <p:cNvSpPr>
                <a:spLocks noEditPoints="1"/>
              </p:cNvSpPr>
              <p:nvPr/>
            </p:nvSpPr>
            <p:spPr bwMode="auto">
              <a:xfrm>
                <a:off x="3477620" y="2660940"/>
                <a:ext cx="389082" cy="322810"/>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bg1">
                      <a:lumMod val="50000"/>
                    </a:schemeClr>
                  </a:solidFill>
                </a:endParaRPr>
              </a:p>
            </p:txBody>
          </p:sp>
        </p:grpSp>
      </p:grpSp>
      <p:grpSp>
        <p:nvGrpSpPr>
          <p:cNvPr id="26" name="Group 93"/>
          <p:cNvGrpSpPr/>
          <p:nvPr/>
        </p:nvGrpSpPr>
        <p:grpSpPr>
          <a:xfrm>
            <a:off x="353872" y="1809741"/>
            <a:ext cx="4971128" cy="965778"/>
            <a:chOff x="265404" y="1357304"/>
            <a:chExt cx="3728346" cy="724333"/>
          </a:xfrm>
        </p:grpSpPr>
        <p:grpSp>
          <p:nvGrpSpPr>
            <p:cNvPr id="27" name="Group 89"/>
            <p:cNvGrpSpPr/>
            <p:nvPr/>
          </p:nvGrpSpPr>
          <p:grpSpPr>
            <a:xfrm>
              <a:off x="265404" y="1357304"/>
              <a:ext cx="2734960" cy="724333"/>
              <a:chOff x="265404" y="1357304"/>
              <a:chExt cx="2734960" cy="724333"/>
            </a:xfrm>
          </p:grpSpPr>
          <p:sp>
            <p:nvSpPr>
              <p:cNvPr id="31" name="Rectangle 29"/>
              <p:cNvSpPr/>
              <p:nvPr/>
            </p:nvSpPr>
            <p:spPr>
              <a:xfrm>
                <a:off x="357158" y="1643056"/>
                <a:ext cx="2643206" cy="438581"/>
              </a:xfrm>
              <a:prstGeom prst="rect">
                <a:avLst/>
              </a:prstGeom>
            </p:spPr>
            <p:txBody>
              <a:bodyPr wrap="square">
                <a:spAutoFit/>
              </a:bodyPr>
              <a:lstStyle/>
              <a:p>
                <a:pPr algn="r"/>
                <a:r>
                  <a:rPr lang="ms-MY" sz="1600" dirty="0">
                    <a:solidFill>
                      <a:schemeClr val="bg1">
                        <a:lumMod val="50000"/>
                      </a:schemeClr>
                    </a:solidFill>
                    <a:latin typeface="Open Sans Light" pitchFamily="34" charset="0"/>
                    <a:ea typeface="Open Sans Light" pitchFamily="34" charset="0"/>
                    <a:cs typeface="Open Sans Light" pitchFamily="34" charset="0"/>
                  </a:rPr>
                  <a:t>International Association of Conference Interpreters</a:t>
                </a:r>
                <a:endParaRPr lang="en-US" sz="1600"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32" name="Rectangle 30"/>
              <p:cNvSpPr/>
              <p:nvPr/>
            </p:nvSpPr>
            <p:spPr>
              <a:xfrm>
                <a:off x="265404" y="1357304"/>
                <a:ext cx="2698096" cy="346249"/>
              </a:xfrm>
              <a:prstGeom prst="rect">
                <a:avLst/>
              </a:prstGeom>
            </p:spPr>
            <p:txBody>
              <a:bodyPr wrap="none">
                <a:spAutoFit/>
              </a:bodyPr>
              <a:lstStyle/>
              <a:p>
                <a:pPr algn="r"/>
                <a:r>
                  <a:rPr lang="zh-CN" altLang="en-US" sz="2400" dirty="0">
                    <a:solidFill>
                      <a:schemeClr val="bg1">
                        <a:lumMod val="50000"/>
                      </a:schemeClr>
                    </a:solidFill>
                    <a:latin typeface="Open Sans" pitchFamily="34" charset="0"/>
                    <a:ea typeface="Open Sans" pitchFamily="34" charset="0"/>
                    <a:cs typeface="Open Sans" pitchFamily="34" charset="0"/>
                  </a:rPr>
                  <a:t>国际会议口译员协会 </a:t>
                </a:r>
                <a:r>
                  <a:rPr lang="en-US" altLang="zh-CN" sz="2400" dirty="0">
                    <a:solidFill>
                      <a:schemeClr val="bg1">
                        <a:lumMod val="50000"/>
                      </a:schemeClr>
                    </a:solidFill>
                    <a:latin typeface="Open Sans" pitchFamily="34" charset="0"/>
                    <a:ea typeface="Open Sans" pitchFamily="34" charset="0"/>
                    <a:cs typeface="Open Sans" pitchFamily="34" charset="0"/>
                  </a:rPr>
                  <a:t>AIIC</a:t>
                </a:r>
                <a:endParaRPr lang="en-US" sz="2400" dirty="0">
                  <a:solidFill>
                    <a:schemeClr val="bg1">
                      <a:lumMod val="50000"/>
                    </a:schemeClr>
                  </a:solidFill>
                  <a:latin typeface="Open Sans" pitchFamily="34" charset="0"/>
                  <a:ea typeface="Open Sans" pitchFamily="34" charset="0"/>
                  <a:cs typeface="Open Sans" pitchFamily="34" charset="0"/>
                </a:endParaRPr>
              </a:p>
            </p:txBody>
          </p:sp>
        </p:grpSp>
        <p:grpSp>
          <p:nvGrpSpPr>
            <p:cNvPr id="28" name="Group 83"/>
            <p:cNvGrpSpPr/>
            <p:nvPr/>
          </p:nvGrpSpPr>
          <p:grpSpPr>
            <a:xfrm>
              <a:off x="3357554" y="1428742"/>
              <a:ext cx="636196" cy="636164"/>
              <a:chOff x="3357554" y="1428742"/>
              <a:chExt cx="636196" cy="636164"/>
            </a:xfrm>
          </p:grpSpPr>
          <p:sp>
            <p:nvSpPr>
              <p:cNvPr id="29" name="Rectangle 13"/>
              <p:cNvSpPr/>
              <p:nvPr/>
            </p:nvSpPr>
            <p:spPr>
              <a:xfrm>
                <a:off x="3357554" y="1428742"/>
                <a:ext cx="636196" cy="636164"/>
              </a:xfrm>
              <a:prstGeom prst="rect">
                <a:avLst/>
              </a:prstGeom>
              <a:solidFill>
                <a:srgbClr val="86A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sp>
            <p:nvSpPr>
              <p:cNvPr id="30" name="Freeform 100"/>
              <p:cNvSpPr/>
              <p:nvPr/>
            </p:nvSpPr>
            <p:spPr bwMode="auto">
              <a:xfrm>
                <a:off x="3500430" y="1571618"/>
                <a:ext cx="303570" cy="342050"/>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bg1">
                      <a:lumMod val="50000"/>
                    </a:schemeClr>
                  </a:solidFill>
                </a:endParaRPr>
              </a:p>
            </p:txBody>
          </p:sp>
        </p:grpSp>
      </p:grpSp>
      <p:grpSp>
        <p:nvGrpSpPr>
          <p:cNvPr id="50" name="Group 94"/>
          <p:cNvGrpSpPr/>
          <p:nvPr/>
        </p:nvGrpSpPr>
        <p:grpSpPr>
          <a:xfrm>
            <a:off x="6858005" y="1809741"/>
            <a:ext cx="4857784" cy="965778"/>
            <a:chOff x="5143504" y="1357304"/>
            <a:chExt cx="3643338" cy="724333"/>
          </a:xfrm>
        </p:grpSpPr>
        <p:grpSp>
          <p:nvGrpSpPr>
            <p:cNvPr id="51" name="Group 90"/>
            <p:cNvGrpSpPr/>
            <p:nvPr/>
          </p:nvGrpSpPr>
          <p:grpSpPr>
            <a:xfrm>
              <a:off x="6143636" y="1357304"/>
              <a:ext cx="2643206" cy="724333"/>
              <a:chOff x="6143636" y="1357304"/>
              <a:chExt cx="2643206" cy="724333"/>
            </a:xfrm>
          </p:grpSpPr>
          <p:sp>
            <p:nvSpPr>
              <p:cNvPr id="64" name="Rectangle 35"/>
              <p:cNvSpPr/>
              <p:nvPr/>
            </p:nvSpPr>
            <p:spPr>
              <a:xfrm>
                <a:off x="6143636" y="1643056"/>
                <a:ext cx="2643206" cy="438581"/>
              </a:xfrm>
              <a:prstGeom prst="rect">
                <a:avLst/>
              </a:prstGeom>
            </p:spPr>
            <p:txBody>
              <a:bodyPr wrap="square">
                <a:spAutoFit/>
              </a:bodyPr>
              <a:lstStyle/>
              <a:p>
                <a:r>
                  <a:rPr lang="en-US" altLang="zh-CN" sz="1600" dirty="0">
                    <a:solidFill>
                      <a:schemeClr val="bg1">
                        <a:lumMod val="50000"/>
                      </a:schemeClr>
                    </a:solidFill>
                    <a:latin typeface="Open Sans Light" pitchFamily="34" charset="0"/>
                    <a:ea typeface="Open Sans Light" pitchFamily="34" charset="0"/>
                    <a:cs typeface="Open Sans Light" pitchFamily="34" charset="0"/>
                  </a:rPr>
                  <a:t>European Commission Joint Interpreting and Conference Service</a:t>
                </a:r>
                <a:endParaRPr lang="en-US" sz="1600"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65" name="Rectangle 36"/>
              <p:cNvSpPr/>
              <p:nvPr/>
            </p:nvSpPr>
            <p:spPr>
              <a:xfrm>
                <a:off x="6143636" y="1357304"/>
                <a:ext cx="1921440" cy="346249"/>
              </a:xfrm>
              <a:prstGeom prst="rect">
                <a:avLst/>
              </a:prstGeom>
            </p:spPr>
            <p:txBody>
              <a:bodyPr wrap="none">
                <a:spAutoFit/>
              </a:bodyPr>
              <a:lstStyle/>
              <a:p>
                <a:r>
                  <a:rPr lang="zh-CN" altLang="en-US" sz="2400" dirty="0">
                    <a:solidFill>
                      <a:schemeClr val="bg1">
                        <a:lumMod val="50000"/>
                      </a:schemeClr>
                    </a:solidFill>
                    <a:latin typeface="Open Sans" pitchFamily="34" charset="0"/>
                    <a:ea typeface="Open Sans" pitchFamily="34" charset="0"/>
                    <a:cs typeface="Open Sans" pitchFamily="34" charset="0"/>
                  </a:rPr>
                  <a:t>欧盟口译认证</a:t>
                </a:r>
                <a:r>
                  <a:rPr lang="en-US" altLang="zh-CN" sz="2400" dirty="0">
                    <a:solidFill>
                      <a:schemeClr val="bg1">
                        <a:lumMod val="50000"/>
                      </a:schemeClr>
                    </a:solidFill>
                    <a:latin typeface="Open Sans" pitchFamily="34" charset="0"/>
                    <a:ea typeface="Open Sans" pitchFamily="34" charset="0"/>
                    <a:cs typeface="Open Sans" pitchFamily="34" charset="0"/>
                  </a:rPr>
                  <a:t>JICS</a:t>
                </a:r>
                <a:endParaRPr lang="en-US" sz="2400" dirty="0">
                  <a:solidFill>
                    <a:schemeClr val="bg1">
                      <a:lumMod val="50000"/>
                    </a:schemeClr>
                  </a:solidFill>
                  <a:latin typeface="Open Sans" pitchFamily="34" charset="0"/>
                  <a:ea typeface="Open Sans" pitchFamily="34" charset="0"/>
                  <a:cs typeface="Open Sans" pitchFamily="34" charset="0"/>
                </a:endParaRPr>
              </a:p>
            </p:txBody>
          </p:sp>
        </p:grpSp>
        <p:grpSp>
          <p:nvGrpSpPr>
            <p:cNvPr id="52" name="Group 82"/>
            <p:cNvGrpSpPr/>
            <p:nvPr/>
          </p:nvGrpSpPr>
          <p:grpSpPr>
            <a:xfrm>
              <a:off x="5143504" y="1428742"/>
              <a:ext cx="636196" cy="636164"/>
              <a:chOff x="5143504" y="1428742"/>
              <a:chExt cx="636196" cy="636164"/>
            </a:xfrm>
          </p:grpSpPr>
          <p:sp>
            <p:nvSpPr>
              <p:cNvPr id="53" name="Rectangle 16"/>
              <p:cNvSpPr/>
              <p:nvPr/>
            </p:nvSpPr>
            <p:spPr>
              <a:xfrm>
                <a:off x="5143504" y="1428742"/>
                <a:ext cx="636196" cy="636164"/>
              </a:xfrm>
              <a:prstGeom prst="rect">
                <a:avLst/>
              </a:prstGeom>
              <a:solidFill>
                <a:srgbClr val="88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grpSp>
            <p:nvGrpSpPr>
              <p:cNvPr id="54" name="Group 68"/>
              <p:cNvGrpSpPr/>
              <p:nvPr/>
            </p:nvGrpSpPr>
            <p:grpSpPr>
              <a:xfrm>
                <a:off x="5301319" y="1581456"/>
                <a:ext cx="337042" cy="337616"/>
                <a:chOff x="6998061" y="3496249"/>
                <a:chExt cx="366051" cy="366676"/>
              </a:xfrm>
              <a:solidFill>
                <a:schemeClr val="bg1"/>
              </a:solidFill>
            </p:grpSpPr>
            <p:sp>
              <p:nvSpPr>
                <p:cNvPr id="55" name="AutoShape 7"/>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bg1">
                        <a:lumMod val="50000"/>
                      </a:schemeClr>
                    </a:solidFill>
                    <a:effectLst>
                      <a:outerShdw blurRad="38100" dist="38100" dir="2700000" algn="tl">
                        <a:srgbClr val="000000"/>
                      </a:outerShdw>
                    </a:effectLst>
                  </a:endParaRPr>
                </a:p>
              </p:txBody>
            </p:sp>
            <p:sp>
              <p:nvSpPr>
                <p:cNvPr id="56" name="AutoShape 8"/>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bg1">
                        <a:lumMod val="50000"/>
                      </a:schemeClr>
                    </a:solidFill>
                    <a:effectLst>
                      <a:outerShdw blurRad="38100" dist="38100" dir="2700000" algn="tl">
                        <a:srgbClr val="000000"/>
                      </a:outerShdw>
                    </a:effectLst>
                  </a:endParaRPr>
                </a:p>
              </p:txBody>
            </p:sp>
            <p:sp>
              <p:nvSpPr>
                <p:cNvPr id="57" name="AutoShape 9"/>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bg1">
                        <a:lumMod val="50000"/>
                      </a:schemeClr>
                    </a:solidFill>
                    <a:effectLst>
                      <a:outerShdw blurRad="38100" dist="38100" dir="2700000" algn="tl">
                        <a:srgbClr val="000000"/>
                      </a:outerShdw>
                    </a:effectLst>
                  </a:endParaRPr>
                </a:p>
              </p:txBody>
            </p:sp>
            <p:sp>
              <p:nvSpPr>
                <p:cNvPr id="58" name="AutoShape 10"/>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bg1">
                        <a:lumMod val="50000"/>
                      </a:schemeClr>
                    </a:solidFill>
                    <a:effectLst>
                      <a:outerShdw blurRad="38100" dist="38100" dir="2700000" algn="tl">
                        <a:srgbClr val="000000"/>
                      </a:outerShdw>
                    </a:effectLst>
                  </a:endParaRPr>
                </a:p>
              </p:txBody>
            </p:sp>
            <p:sp>
              <p:nvSpPr>
                <p:cNvPr id="59" name="AutoShape 11"/>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bg1">
                        <a:lumMod val="50000"/>
                      </a:schemeClr>
                    </a:solidFill>
                    <a:effectLst>
                      <a:outerShdw blurRad="38100" dist="38100" dir="2700000" algn="tl">
                        <a:srgbClr val="000000"/>
                      </a:outerShdw>
                    </a:effectLst>
                  </a:endParaRPr>
                </a:p>
              </p:txBody>
            </p:sp>
            <p:sp>
              <p:nvSpPr>
                <p:cNvPr id="60" name="AutoShape 12"/>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bg1">
                        <a:lumMod val="50000"/>
                      </a:schemeClr>
                    </a:solidFill>
                    <a:effectLst>
                      <a:outerShdw blurRad="38100" dist="38100" dir="2700000" algn="tl">
                        <a:srgbClr val="000000"/>
                      </a:outerShdw>
                    </a:effectLst>
                  </a:endParaRPr>
                </a:p>
              </p:txBody>
            </p:sp>
            <p:sp>
              <p:nvSpPr>
                <p:cNvPr id="61" name="AutoShape 13"/>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bg1">
                        <a:lumMod val="50000"/>
                      </a:schemeClr>
                    </a:solidFill>
                    <a:effectLst>
                      <a:outerShdw blurRad="38100" dist="38100" dir="2700000" algn="tl">
                        <a:srgbClr val="000000"/>
                      </a:outerShdw>
                    </a:effectLst>
                  </a:endParaRPr>
                </a:p>
              </p:txBody>
            </p:sp>
            <p:sp>
              <p:nvSpPr>
                <p:cNvPr id="62" name="AutoShape 14"/>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bg1">
                        <a:lumMod val="50000"/>
                      </a:schemeClr>
                    </a:solidFill>
                    <a:effectLst>
                      <a:outerShdw blurRad="38100" dist="38100" dir="2700000" algn="tl">
                        <a:srgbClr val="000000"/>
                      </a:outerShdw>
                    </a:effectLst>
                  </a:endParaRPr>
                </a:p>
              </p:txBody>
            </p:sp>
            <p:sp>
              <p:nvSpPr>
                <p:cNvPr id="63" name="AutoShape 15"/>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bg1">
                        <a:lumMod val="50000"/>
                      </a:schemeClr>
                    </a:solidFill>
                    <a:effectLst>
                      <a:outerShdw blurRad="38100" dist="38100" dir="2700000" algn="tl">
                        <a:srgbClr val="000000"/>
                      </a:outerShdw>
                    </a:effectLst>
                  </a:endParaRPr>
                </a:p>
              </p:txBody>
            </p:sp>
          </p:grpSp>
        </p:grpSp>
      </p:grpSp>
      <p:grpSp>
        <p:nvGrpSpPr>
          <p:cNvPr id="66" name="Group 96"/>
          <p:cNvGrpSpPr/>
          <p:nvPr/>
        </p:nvGrpSpPr>
        <p:grpSpPr>
          <a:xfrm>
            <a:off x="6858006" y="3238503"/>
            <a:ext cx="4961876" cy="1124060"/>
            <a:chOff x="5143504" y="2428874"/>
            <a:chExt cx="3721407" cy="843044"/>
          </a:xfrm>
        </p:grpSpPr>
        <p:grpSp>
          <p:nvGrpSpPr>
            <p:cNvPr id="67" name="Group 91"/>
            <p:cNvGrpSpPr/>
            <p:nvPr/>
          </p:nvGrpSpPr>
          <p:grpSpPr>
            <a:xfrm>
              <a:off x="6143635" y="2428874"/>
              <a:ext cx="2721276" cy="843044"/>
              <a:chOff x="6143635" y="2428874"/>
              <a:chExt cx="2721276" cy="843044"/>
            </a:xfrm>
          </p:grpSpPr>
          <p:sp>
            <p:nvSpPr>
              <p:cNvPr id="73" name="Rectangle 37"/>
              <p:cNvSpPr/>
              <p:nvPr/>
            </p:nvSpPr>
            <p:spPr>
              <a:xfrm>
                <a:off x="6143635" y="2833337"/>
                <a:ext cx="2643206" cy="438581"/>
              </a:xfrm>
              <a:prstGeom prst="rect">
                <a:avLst/>
              </a:prstGeom>
            </p:spPr>
            <p:txBody>
              <a:bodyPr wrap="square">
                <a:spAutoFit/>
              </a:bodyPr>
              <a:lstStyle/>
              <a:p>
                <a:r>
                  <a:rPr lang="ms-MY" sz="1600" dirty="0">
                    <a:solidFill>
                      <a:schemeClr val="bg1">
                        <a:lumMod val="50000"/>
                      </a:schemeClr>
                    </a:solidFill>
                    <a:latin typeface="Open Sans Light" pitchFamily="34" charset="0"/>
                    <a:ea typeface="Open Sans Light" pitchFamily="34" charset="0"/>
                    <a:cs typeface="Open Sans Light" pitchFamily="34" charset="0"/>
                  </a:rPr>
                  <a:t>National Accreditation Authority for Translators &amp; Interpreters Ltd.</a:t>
                </a:r>
                <a:endParaRPr lang="en-US" sz="1600"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74" name="Rectangle 38"/>
              <p:cNvSpPr/>
              <p:nvPr/>
            </p:nvSpPr>
            <p:spPr>
              <a:xfrm>
                <a:off x="6143636" y="2428874"/>
                <a:ext cx="2721275" cy="484748"/>
              </a:xfrm>
              <a:prstGeom prst="rect">
                <a:avLst/>
              </a:prstGeom>
            </p:spPr>
            <p:txBody>
              <a:bodyPr wrap="square">
                <a:spAutoFit/>
              </a:bodyPr>
              <a:lstStyle/>
              <a:p>
                <a:r>
                  <a:rPr lang="zh-CN" altLang="en-US" dirty="0">
                    <a:solidFill>
                      <a:schemeClr val="bg1">
                        <a:lumMod val="50000"/>
                      </a:schemeClr>
                    </a:solidFill>
                    <a:latin typeface="Open Sans" pitchFamily="34" charset="0"/>
                    <a:ea typeface="Open Sans" pitchFamily="34" charset="0"/>
                    <a:cs typeface="Open Sans" pitchFamily="34" charset="0"/>
                  </a:rPr>
                  <a:t>澳大利亚国家口译和笔译工作者权威认证有限公司 </a:t>
                </a:r>
                <a:r>
                  <a:rPr lang="en-US" altLang="zh-CN" dirty="0">
                    <a:solidFill>
                      <a:schemeClr val="bg1">
                        <a:lumMod val="50000"/>
                      </a:schemeClr>
                    </a:solidFill>
                    <a:latin typeface="Open Sans" pitchFamily="34" charset="0"/>
                    <a:ea typeface="Open Sans" pitchFamily="34" charset="0"/>
                    <a:cs typeface="Open Sans" pitchFamily="34" charset="0"/>
                  </a:rPr>
                  <a:t>NAATI</a:t>
                </a:r>
                <a:endParaRPr lang="en-US" dirty="0">
                  <a:solidFill>
                    <a:schemeClr val="bg1">
                      <a:lumMod val="50000"/>
                    </a:schemeClr>
                  </a:solidFill>
                  <a:latin typeface="Open Sans" pitchFamily="34" charset="0"/>
                  <a:ea typeface="Open Sans" pitchFamily="34" charset="0"/>
                  <a:cs typeface="Open Sans" pitchFamily="34" charset="0"/>
                </a:endParaRPr>
              </a:p>
            </p:txBody>
          </p:sp>
        </p:grpSp>
        <p:grpSp>
          <p:nvGrpSpPr>
            <p:cNvPr id="68" name="Group 81"/>
            <p:cNvGrpSpPr/>
            <p:nvPr/>
          </p:nvGrpSpPr>
          <p:grpSpPr>
            <a:xfrm>
              <a:off x="5143504" y="2500312"/>
              <a:ext cx="636196" cy="636164"/>
              <a:chOff x="5143504" y="2500312"/>
              <a:chExt cx="636196" cy="636164"/>
            </a:xfrm>
          </p:grpSpPr>
          <p:sp>
            <p:nvSpPr>
              <p:cNvPr id="69" name="Rectangle 23"/>
              <p:cNvSpPr/>
              <p:nvPr/>
            </p:nvSpPr>
            <p:spPr>
              <a:xfrm>
                <a:off x="5143504" y="2500312"/>
                <a:ext cx="636196" cy="636164"/>
              </a:xfrm>
              <a:prstGeom prst="rect">
                <a:avLst/>
              </a:prstGeom>
              <a:solidFill>
                <a:srgbClr val="F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grpSp>
            <p:nvGrpSpPr>
              <p:cNvPr id="70" name="Group 78"/>
              <p:cNvGrpSpPr/>
              <p:nvPr/>
            </p:nvGrpSpPr>
            <p:grpSpPr>
              <a:xfrm>
                <a:off x="5333133" y="2643188"/>
                <a:ext cx="272454" cy="363686"/>
                <a:chOff x="1868971" y="2767277"/>
                <a:chExt cx="274694" cy="366676"/>
              </a:xfrm>
              <a:solidFill>
                <a:schemeClr val="bg1"/>
              </a:solidFill>
            </p:grpSpPr>
            <p:sp>
              <p:nvSpPr>
                <p:cNvPr id="71"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bg1">
                        <a:lumMod val="50000"/>
                      </a:schemeClr>
                    </a:solidFill>
                    <a:effectLst>
                      <a:outerShdw blurRad="38100" dist="38100" dir="2700000" algn="tl">
                        <a:srgbClr val="000000"/>
                      </a:outerShdw>
                    </a:effectLst>
                  </a:endParaRPr>
                </a:p>
              </p:txBody>
            </p:sp>
            <p:sp>
              <p:nvSpPr>
                <p:cNvPr id="72"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8965"/>
                  <a:endParaRPr lang="en-US" sz="4000">
                    <a:solidFill>
                      <a:schemeClr val="bg1">
                        <a:lumMod val="50000"/>
                      </a:schemeClr>
                    </a:solidFill>
                    <a:effectLst>
                      <a:outerShdw blurRad="38100" dist="38100" dir="2700000" algn="tl">
                        <a:srgbClr val="000000"/>
                      </a:outerShdw>
                    </a:effectLst>
                  </a:endParaRPr>
                </a:p>
              </p:txBody>
            </p:sp>
          </p:grpSp>
        </p:grpSp>
      </p:grpSp>
      <p:grpSp>
        <p:nvGrpSpPr>
          <p:cNvPr id="76" name="组合 1"/>
          <p:cNvGrpSpPr/>
          <p:nvPr/>
        </p:nvGrpSpPr>
        <p:grpSpPr bwMode="auto">
          <a:xfrm>
            <a:off x="280988" y="0"/>
            <a:ext cx="106362" cy="720725"/>
            <a:chOff x="0" y="0"/>
            <a:chExt cx="105725" cy="721610"/>
          </a:xfrm>
        </p:grpSpPr>
        <p:sp>
          <p:nvSpPr>
            <p:cNvPr id="77"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78"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81"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ln>
          <a:extLst>
            <a:ext uri="{909E8E84-426E-40DD-AFC4-6F175D3DCCD1}">
              <a14:hiddenFill xmlns:a14="http://schemas.microsoft.com/office/drawing/2010/main" xmlns="">
                <a:noFill/>
              </a14:hiddenFill>
            </a:ext>
          </a:extLst>
        </p:spPr>
        <p:txBody>
          <a:bodyPr/>
          <a:lstStyle/>
          <a:p>
            <a:endParaRPr lang="zh-CN" altLang="en-US"/>
          </a:p>
        </p:txBody>
      </p:sp>
      <p:sp>
        <p:nvSpPr>
          <p:cNvPr id="75" name="TextBox 6"/>
          <p:cNvSpPr>
            <a:spLocks noChangeArrowheads="1"/>
          </p:cNvSpPr>
          <p:nvPr/>
        </p:nvSpPr>
        <p:spPr bwMode="auto">
          <a:xfrm>
            <a:off x="476250" y="96838"/>
            <a:ext cx="47848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3200" dirty="0">
                <a:solidFill>
                  <a:srgbClr val="262626"/>
                </a:solidFill>
                <a:latin typeface="Impact" panose="020B0806030902050204" pitchFamily="34" charset="0"/>
                <a:ea typeface="微软雅黑" panose="020B0503020204020204" pitchFamily="34" charset="-122"/>
                <a:sym typeface="Impact" panose="020B0806030902050204" pitchFamily="34" charset="0"/>
              </a:rPr>
              <a:t>翻译资质认证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Left)">
                                      <p:cBhvr>
                                        <p:cTn id="11" dur="500"/>
                                        <p:tgtEl>
                                          <p:spTgt spid="13"/>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slide(fromRight)">
                                      <p:cBhvr>
                                        <p:cTn id="15" dur="500"/>
                                        <p:tgtEl>
                                          <p:spTgt spid="26"/>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slide(fromLeft)">
                                      <p:cBhvr>
                                        <p:cTn id="19" dur="500"/>
                                        <p:tgtEl>
                                          <p:spTgt spid="50"/>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lide(fromLeft)">
                                      <p:cBhvr>
                                        <p:cTn id="23" dur="500"/>
                                        <p:tgtEl>
                                          <p:spTgt spid="10"/>
                                        </p:tgtEl>
                                      </p:cBhvr>
                                    </p:animEffect>
                                  </p:childTnLst>
                                </p:cTn>
                              </p:par>
                            </p:childTnLst>
                          </p:cTn>
                        </p:par>
                        <p:par>
                          <p:cTn id="24" fill="hold">
                            <p:stCondLst>
                              <p:cond delay="2500"/>
                            </p:stCondLst>
                            <p:childTnLst>
                              <p:par>
                                <p:cTn id="25" presetID="1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lide(fromRight)">
                                      <p:cBhvr>
                                        <p:cTn id="27" dur="500"/>
                                        <p:tgtEl>
                                          <p:spTgt spid="19"/>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slide(fromLeft)">
                                      <p:cBhvr>
                                        <p:cTn id="3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1"/>
          <p:cNvGrpSpPr/>
          <p:nvPr/>
        </p:nvGrpSpPr>
        <p:grpSpPr bwMode="auto">
          <a:xfrm>
            <a:off x="280988" y="0"/>
            <a:ext cx="106362" cy="720725"/>
            <a:chOff x="0" y="0"/>
            <a:chExt cx="105725" cy="721610"/>
          </a:xfrm>
          <a:solidFill>
            <a:srgbClr val="34BA89"/>
          </a:solidFill>
        </p:grpSpPr>
        <p:sp>
          <p:nvSpPr>
            <p:cNvPr id="39"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sp>
          <p:nvSpPr>
            <p:cNvPr id="40"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grpSp>
      <p:sp>
        <p:nvSpPr>
          <p:cNvPr id="41" name="TextBox 6"/>
          <p:cNvSpPr>
            <a:spLocks noChangeArrowheads="1"/>
          </p:cNvSpPr>
          <p:nvPr/>
        </p:nvSpPr>
        <p:spPr bwMode="auto">
          <a:xfrm>
            <a:off x="476250" y="96838"/>
            <a:ext cx="47848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3200" dirty="0">
                <a:solidFill>
                  <a:srgbClr val="262626"/>
                </a:solidFill>
                <a:latin typeface="Impact" panose="020B0806030902050204" pitchFamily="34" charset="0"/>
                <a:ea typeface="微软雅黑" panose="020B0503020204020204" pitchFamily="34" charset="-122"/>
                <a:sym typeface="Impact" panose="020B0806030902050204" pitchFamily="34" charset="0"/>
              </a:rPr>
              <a:t>翻译研究学科的成立</a:t>
            </a:r>
          </a:p>
        </p:txBody>
      </p:sp>
      <p:sp>
        <p:nvSpPr>
          <p:cNvPr id="43"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ln>
          <a:extLst>
            <a:ext uri="{909E8E84-426E-40DD-AFC4-6F175D3DCCD1}">
              <a14:hiddenFill xmlns:a14="http://schemas.microsoft.com/office/drawing/2010/main" xmlns="">
                <a:noFill/>
              </a14:hiddenFill>
            </a:ext>
          </a:extLst>
        </p:spPr>
        <p:txBody>
          <a:bodyPr/>
          <a:lstStyle/>
          <a:p>
            <a:endParaRPr lang="zh-CN" altLang="en-US">
              <a:solidFill>
                <a:schemeClr val="bg1">
                  <a:lumMod val="50000"/>
                </a:schemeClr>
              </a:solidFill>
            </a:endParaRPr>
          </a:p>
        </p:txBody>
      </p:sp>
      <p:sp>
        <p:nvSpPr>
          <p:cNvPr id="27" name="Rectangle 10"/>
          <p:cNvSpPr/>
          <p:nvPr/>
        </p:nvSpPr>
        <p:spPr>
          <a:xfrm>
            <a:off x="520699" y="1808972"/>
            <a:ext cx="11578536" cy="4198137"/>
          </a:xfrm>
          <a:prstGeom prst="rect">
            <a:avLst/>
          </a:prstGeom>
        </p:spPr>
        <p:txBody>
          <a:bodyPr wrap="square">
            <a:spAutoFit/>
          </a:bodyPr>
          <a:lstStyle/>
          <a:p>
            <a:pPr marL="342900" indent="-342900">
              <a:lnSpc>
                <a:spcPct val="150000"/>
              </a:lnSpc>
              <a:buFont typeface="Arial" panose="020B0604020202090204" pitchFamily="34" charset="0"/>
              <a:buChar char="•"/>
            </a:pPr>
            <a:r>
              <a:rPr lang="en-US" sz="2000" dirty="0">
                <a:solidFill>
                  <a:schemeClr val="accent6"/>
                </a:solidFill>
                <a:latin typeface="Open Sans" pitchFamily="34" charset="0"/>
                <a:ea typeface="Open Sans" pitchFamily="34" charset="0"/>
                <a:cs typeface="Open Sans" pitchFamily="34" charset="0"/>
              </a:rPr>
              <a:t>1814</a:t>
            </a:r>
            <a:r>
              <a:rPr lang="zh-CN" altLang="en-US" sz="2000" dirty="0">
                <a:solidFill>
                  <a:schemeClr val="accent6"/>
                </a:solidFill>
                <a:latin typeface="Open Sans" pitchFamily="34" charset="0"/>
                <a:ea typeface="Open Sans" pitchFamily="34" charset="0"/>
                <a:cs typeface="Open Sans" pitchFamily="34" charset="0"/>
              </a:rPr>
              <a:t>年：</a:t>
            </a:r>
            <a:r>
              <a:rPr lang="zh-CN" altLang="en-US" sz="2000" dirty="0">
                <a:solidFill>
                  <a:schemeClr val="tx1">
                    <a:lumMod val="50000"/>
                    <a:lumOff val="50000"/>
                  </a:schemeClr>
                </a:solidFill>
                <a:latin typeface="Open Sans" pitchFamily="34" charset="0"/>
                <a:ea typeface="Open Sans" pitchFamily="34" charset="0"/>
                <a:cs typeface="Open Sans" pitchFamily="34" charset="0"/>
              </a:rPr>
              <a:t>施莱尔马赫提出建立翻译研究学科</a:t>
            </a:r>
            <a:endParaRPr lang="en-US" altLang="zh-CN" sz="2000" dirty="0">
              <a:solidFill>
                <a:schemeClr val="tx1">
                  <a:lumMod val="50000"/>
                  <a:lumOff val="50000"/>
                </a:schemeClr>
              </a:solidFill>
              <a:latin typeface="Open Sans" pitchFamily="34" charset="0"/>
              <a:ea typeface="Open Sans" pitchFamily="34" charset="0"/>
              <a:cs typeface="Open Sans" pitchFamily="34" charset="0"/>
            </a:endParaRPr>
          </a:p>
          <a:p>
            <a:pPr marL="342900" indent="-342900">
              <a:lnSpc>
                <a:spcPct val="150000"/>
              </a:lnSpc>
              <a:buFont typeface="Arial" panose="020B0604020202090204" pitchFamily="34" charset="0"/>
              <a:buChar char="•"/>
            </a:pPr>
            <a:r>
              <a:rPr lang="en-US" altLang="zh-CN" sz="2000" dirty="0">
                <a:solidFill>
                  <a:schemeClr val="accent6"/>
                </a:solidFill>
                <a:latin typeface="Open Sans" pitchFamily="34" charset="0"/>
                <a:ea typeface="Open Sans" pitchFamily="34" charset="0"/>
                <a:cs typeface="Open Sans" pitchFamily="34" charset="0"/>
              </a:rPr>
              <a:t>1951</a:t>
            </a:r>
            <a:r>
              <a:rPr lang="zh-CN" altLang="en-US" sz="2000" dirty="0">
                <a:solidFill>
                  <a:schemeClr val="accent6"/>
                </a:solidFill>
                <a:latin typeface="Open Sans" pitchFamily="34" charset="0"/>
                <a:ea typeface="Open Sans" pitchFamily="34" charset="0"/>
                <a:cs typeface="Open Sans" pitchFamily="34" charset="0"/>
              </a:rPr>
              <a:t>年</a:t>
            </a:r>
            <a:r>
              <a:rPr lang="zh-CN" altLang="en-US" sz="2000" dirty="0">
                <a:solidFill>
                  <a:schemeClr val="tx1">
                    <a:lumMod val="50000"/>
                    <a:lumOff val="50000"/>
                  </a:schemeClr>
                </a:solidFill>
                <a:latin typeface="Open Sans" pitchFamily="34" charset="0"/>
                <a:ea typeface="Open Sans" pitchFamily="34" charset="0"/>
                <a:cs typeface="Open Sans" pitchFamily="34" charset="0"/>
              </a:rPr>
              <a:t>：董秋斯提出翻译学的构想，强调翻译是科学</a:t>
            </a:r>
            <a:endParaRPr lang="en-US" altLang="zh-CN" sz="2000" dirty="0">
              <a:solidFill>
                <a:schemeClr val="tx1">
                  <a:lumMod val="50000"/>
                  <a:lumOff val="50000"/>
                </a:schemeClr>
              </a:solidFill>
              <a:latin typeface="Open Sans" pitchFamily="34" charset="0"/>
              <a:ea typeface="Open Sans" pitchFamily="34" charset="0"/>
              <a:cs typeface="Open Sans" pitchFamily="34" charset="0"/>
            </a:endParaRPr>
          </a:p>
          <a:p>
            <a:pPr marL="342900" indent="-342900">
              <a:lnSpc>
                <a:spcPct val="150000"/>
              </a:lnSpc>
              <a:buFont typeface="Arial" panose="020B0604020202090204" pitchFamily="34" charset="0"/>
              <a:buChar char="•"/>
            </a:pPr>
            <a:r>
              <a:rPr lang="en-US" altLang="zh-CN" sz="2000" dirty="0">
                <a:solidFill>
                  <a:schemeClr val="accent6"/>
                </a:solidFill>
                <a:latin typeface="Open Sans" pitchFamily="34" charset="0"/>
                <a:ea typeface="Open Sans" pitchFamily="34" charset="0"/>
                <a:cs typeface="Open Sans" pitchFamily="34" charset="0"/>
              </a:rPr>
              <a:t>1972</a:t>
            </a:r>
            <a:r>
              <a:rPr lang="zh-CN" altLang="en-US" sz="2000" dirty="0">
                <a:solidFill>
                  <a:schemeClr val="accent6"/>
                </a:solidFill>
                <a:latin typeface="Open Sans" pitchFamily="34" charset="0"/>
                <a:ea typeface="Open Sans" pitchFamily="34" charset="0"/>
                <a:cs typeface="Open Sans" pitchFamily="34" charset="0"/>
              </a:rPr>
              <a:t>年：</a:t>
            </a:r>
            <a:r>
              <a:rPr lang="zh-CN" altLang="en-US" sz="2000" dirty="0">
                <a:solidFill>
                  <a:schemeClr val="tx1">
                    <a:lumMod val="50000"/>
                    <a:lumOff val="50000"/>
                  </a:schemeClr>
                </a:solidFill>
                <a:latin typeface="Open Sans" pitchFamily="34" charset="0"/>
                <a:ea typeface="Open Sans" pitchFamily="34" charset="0"/>
                <a:cs typeface="Open Sans" pitchFamily="34" charset="0"/>
              </a:rPr>
              <a:t>霍尔姆斯所著</a:t>
            </a:r>
            <a:r>
              <a:rPr lang="en-US" altLang="zh-CN" sz="2000" dirty="0">
                <a:solidFill>
                  <a:schemeClr val="tx1">
                    <a:lumMod val="50000"/>
                    <a:lumOff val="50000"/>
                  </a:schemeClr>
                </a:solidFill>
                <a:latin typeface="Open Sans" pitchFamily="34" charset="0"/>
                <a:ea typeface="Open Sans" pitchFamily="34" charset="0"/>
                <a:cs typeface="Open Sans" pitchFamily="34" charset="0"/>
              </a:rPr>
              <a:t>《</a:t>
            </a:r>
            <a:r>
              <a:rPr lang="zh-CN" altLang="en-US" sz="2000" dirty="0">
                <a:solidFill>
                  <a:schemeClr val="tx1">
                    <a:lumMod val="50000"/>
                    <a:lumOff val="50000"/>
                  </a:schemeClr>
                </a:solidFill>
                <a:latin typeface="Open Sans" pitchFamily="34" charset="0"/>
                <a:ea typeface="Open Sans" pitchFamily="34" charset="0"/>
                <a:cs typeface="Open Sans" pitchFamily="34" charset="0"/>
              </a:rPr>
              <a:t>翻译研究的名与实</a:t>
            </a:r>
            <a:r>
              <a:rPr lang="en-US" altLang="zh-CN" sz="2000" dirty="0">
                <a:solidFill>
                  <a:schemeClr val="tx1">
                    <a:lumMod val="50000"/>
                    <a:lumOff val="50000"/>
                  </a:schemeClr>
                </a:solidFill>
                <a:latin typeface="Open Sans" pitchFamily="34" charset="0"/>
                <a:ea typeface="Open Sans" pitchFamily="34" charset="0"/>
                <a:cs typeface="Open Sans" pitchFamily="34" charset="0"/>
              </a:rPr>
              <a:t>》</a:t>
            </a:r>
            <a:r>
              <a:rPr lang="zh-CN" altLang="en-US" sz="2000" dirty="0">
                <a:solidFill>
                  <a:schemeClr val="tx1">
                    <a:lumMod val="50000"/>
                    <a:lumOff val="50000"/>
                  </a:schemeClr>
                </a:solidFill>
                <a:latin typeface="Open Sans" pitchFamily="34" charset="0"/>
                <a:ea typeface="Open Sans" pitchFamily="34" charset="0"/>
                <a:cs typeface="Open Sans" pitchFamily="34" charset="0"/>
              </a:rPr>
              <a:t>宣告翻译研究学科成立</a:t>
            </a:r>
            <a:endParaRPr lang="en-US" altLang="zh-CN" sz="2000" dirty="0">
              <a:solidFill>
                <a:schemeClr val="tx1">
                  <a:lumMod val="50000"/>
                  <a:lumOff val="50000"/>
                </a:schemeClr>
              </a:solidFill>
              <a:latin typeface="Open Sans" pitchFamily="34" charset="0"/>
              <a:ea typeface="Open Sans" pitchFamily="34" charset="0"/>
              <a:cs typeface="Open Sans" pitchFamily="34" charset="0"/>
            </a:endParaRPr>
          </a:p>
          <a:p>
            <a:pPr marL="342900" indent="-342900">
              <a:lnSpc>
                <a:spcPct val="150000"/>
              </a:lnSpc>
              <a:buFont typeface="Arial" panose="020B0604020202090204" pitchFamily="34" charset="0"/>
              <a:buChar char="•"/>
            </a:pPr>
            <a:r>
              <a:rPr lang="en-US" altLang="zh-CN" sz="2000" dirty="0">
                <a:solidFill>
                  <a:schemeClr val="accent6"/>
                </a:solidFill>
                <a:latin typeface="Open Sans" pitchFamily="34" charset="0"/>
                <a:ea typeface="Open Sans" pitchFamily="34" charset="0"/>
                <a:cs typeface="Open Sans" pitchFamily="34" charset="0"/>
              </a:rPr>
              <a:t>20</a:t>
            </a:r>
            <a:r>
              <a:rPr lang="zh-CN" altLang="en-US" sz="2000" dirty="0">
                <a:solidFill>
                  <a:schemeClr val="accent6"/>
                </a:solidFill>
                <a:latin typeface="Open Sans" pitchFamily="34" charset="0"/>
                <a:ea typeface="Open Sans" pitchFamily="34" charset="0"/>
                <a:cs typeface="Open Sans" pitchFamily="34" charset="0"/>
              </a:rPr>
              <a:t>世纪</a:t>
            </a:r>
            <a:r>
              <a:rPr lang="en-US" altLang="zh-CN" sz="2000" dirty="0">
                <a:solidFill>
                  <a:schemeClr val="accent6"/>
                </a:solidFill>
                <a:latin typeface="Open Sans" pitchFamily="34" charset="0"/>
                <a:ea typeface="Open Sans" pitchFamily="34" charset="0"/>
                <a:cs typeface="Open Sans" pitchFamily="34" charset="0"/>
              </a:rPr>
              <a:t>50</a:t>
            </a:r>
            <a:r>
              <a:rPr lang="zh-CN" altLang="en-US" sz="2000" dirty="0">
                <a:solidFill>
                  <a:schemeClr val="accent6"/>
                </a:solidFill>
                <a:latin typeface="Open Sans" pitchFamily="34" charset="0"/>
                <a:ea typeface="Open Sans" pitchFamily="34" charset="0"/>
                <a:cs typeface="Open Sans" pitchFamily="34" charset="0"/>
              </a:rPr>
              <a:t>年代</a:t>
            </a:r>
            <a:r>
              <a:rPr lang="zh-CN" altLang="en-US" sz="2000" dirty="0">
                <a:solidFill>
                  <a:schemeClr val="tx1">
                    <a:lumMod val="50000"/>
                    <a:lumOff val="50000"/>
                  </a:schemeClr>
                </a:solidFill>
                <a:latin typeface="Open Sans" pitchFamily="34" charset="0"/>
                <a:ea typeface="Open Sans" pitchFamily="34" charset="0"/>
                <a:cs typeface="Open Sans" pitchFamily="34" charset="0"/>
              </a:rPr>
              <a:t>：霍尔姆斯提出以“翻译研究”来统称这门新兴的学科，并借用科勒的观点定义翻译研究：翻译研究包括一切把翻译过程与翻译结果作为基础或焦点的研究活动。</a:t>
            </a:r>
            <a:endParaRPr lang="en-US" altLang="zh-CN" sz="2000" dirty="0">
              <a:solidFill>
                <a:schemeClr val="tx1">
                  <a:lumMod val="50000"/>
                  <a:lumOff val="50000"/>
                </a:schemeClr>
              </a:solidFill>
              <a:latin typeface="Open Sans" pitchFamily="34" charset="0"/>
              <a:ea typeface="Open Sans" pitchFamily="34" charset="0"/>
              <a:cs typeface="Open Sans" pitchFamily="34" charset="0"/>
            </a:endParaRPr>
          </a:p>
          <a:p>
            <a:pPr marL="342900" indent="-342900">
              <a:lnSpc>
                <a:spcPct val="150000"/>
              </a:lnSpc>
              <a:buFont typeface="Arial" panose="020B0604020202090204" pitchFamily="34" charset="0"/>
              <a:buChar char="•"/>
            </a:pPr>
            <a:r>
              <a:rPr lang="en-US" altLang="zh-CN" sz="2000" dirty="0">
                <a:solidFill>
                  <a:schemeClr val="accent6"/>
                </a:solidFill>
                <a:latin typeface="Open Sans" pitchFamily="34" charset="0"/>
                <a:ea typeface="Open Sans" pitchFamily="34" charset="0"/>
                <a:cs typeface="Open Sans" pitchFamily="34" charset="0"/>
              </a:rPr>
              <a:t>20</a:t>
            </a:r>
            <a:r>
              <a:rPr lang="zh-CN" altLang="en-US" sz="2000" dirty="0">
                <a:solidFill>
                  <a:schemeClr val="accent6"/>
                </a:solidFill>
                <a:latin typeface="Open Sans" pitchFamily="34" charset="0"/>
                <a:ea typeface="Open Sans" pitchFamily="34" charset="0"/>
                <a:cs typeface="Open Sans" pitchFamily="34" charset="0"/>
              </a:rPr>
              <a:t>世纪</a:t>
            </a:r>
            <a:r>
              <a:rPr lang="en-US" altLang="zh-CN" sz="2000" dirty="0">
                <a:solidFill>
                  <a:schemeClr val="accent6"/>
                </a:solidFill>
                <a:latin typeface="Open Sans" pitchFamily="34" charset="0"/>
                <a:ea typeface="Open Sans" pitchFamily="34" charset="0"/>
                <a:cs typeface="Open Sans" pitchFamily="34" charset="0"/>
              </a:rPr>
              <a:t>70</a:t>
            </a:r>
            <a:r>
              <a:rPr lang="zh-CN" altLang="en-US" sz="2000" dirty="0">
                <a:solidFill>
                  <a:schemeClr val="accent6"/>
                </a:solidFill>
                <a:latin typeface="Open Sans" pitchFamily="34" charset="0"/>
                <a:ea typeface="Open Sans" pitchFamily="34" charset="0"/>
                <a:cs typeface="Open Sans" pitchFamily="34" charset="0"/>
              </a:rPr>
              <a:t>年代</a:t>
            </a:r>
            <a:r>
              <a:rPr lang="zh-CN" altLang="en-US" sz="2000" dirty="0">
                <a:solidFill>
                  <a:schemeClr val="tx1">
                    <a:lumMod val="50000"/>
                    <a:lumOff val="50000"/>
                  </a:schemeClr>
                </a:solidFill>
                <a:latin typeface="Open Sans" pitchFamily="34" charset="0"/>
                <a:ea typeface="Open Sans" pitchFamily="34" charset="0"/>
                <a:cs typeface="Open Sans" pitchFamily="34" charset="0"/>
              </a:rPr>
              <a:t>：翻译理论重点转移，对等理论遭质疑，而读者反映论受重视</a:t>
            </a:r>
            <a:endParaRPr lang="en-US" altLang="zh-CN" sz="2000" dirty="0">
              <a:solidFill>
                <a:schemeClr val="tx1">
                  <a:lumMod val="50000"/>
                  <a:lumOff val="50000"/>
                </a:schemeClr>
              </a:solidFill>
              <a:latin typeface="Open Sans" pitchFamily="34" charset="0"/>
              <a:ea typeface="Open Sans" pitchFamily="34" charset="0"/>
              <a:cs typeface="Open Sans" pitchFamily="34" charset="0"/>
            </a:endParaRPr>
          </a:p>
          <a:p>
            <a:pPr marL="342900" indent="-342900">
              <a:lnSpc>
                <a:spcPct val="150000"/>
              </a:lnSpc>
              <a:buFont typeface="Arial" panose="020B0604020202090204" pitchFamily="34" charset="0"/>
              <a:buChar char="•"/>
            </a:pPr>
            <a:r>
              <a:rPr lang="en-US" altLang="zh-CN" sz="2000" dirty="0">
                <a:solidFill>
                  <a:schemeClr val="accent6"/>
                </a:solidFill>
                <a:latin typeface="Open Sans" pitchFamily="34" charset="0"/>
                <a:ea typeface="Open Sans" pitchFamily="34" charset="0"/>
                <a:cs typeface="Open Sans" pitchFamily="34" charset="0"/>
              </a:rPr>
              <a:t>1985</a:t>
            </a:r>
            <a:r>
              <a:rPr lang="zh-CN" altLang="en-US" sz="2000" dirty="0">
                <a:solidFill>
                  <a:schemeClr val="accent6"/>
                </a:solidFill>
                <a:latin typeface="Open Sans" pitchFamily="34" charset="0"/>
                <a:ea typeface="Open Sans" pitchFamily="34" charset="0"/>
                <a:cs typeface="Open Sans" pitchFamily="34" charset="0"/>
              </a:rPr>
              <a:t>年</a:t>
            </a:r>
            <a:r>
              <a:rPr lang="zh-CN" altLang="en-US" sz="2000" dirty="0">
                <a:solidFill>
                  <a:schemeClr val="tx1">
                    <a:lumMod val="50000"/>
                    <a:lumOff val="50000"/>
                  </a:schemeClr>
                </a:solidFill>
                <a:latin typeface="Open Sans" pitchFamily="34" charset="0"/>
                <a:ea typeface="Open Sans" pitchFamily="34" charset="0"/>
                <a:cs typeface="Open Sans" pitchFamily="34" charset="0"/>
              </a:rPr>
              <a:t>：赫曼斯编辑出版</a:t>
            </a:r>
            <a:r>
              <a:rPr lang="en-US" altLang="zh-CN" sz="2000" dirty="0">
                <a:solidFill>
                  <a:schemeClr val="tx1">
                    <a:lumMod val="50000"/>
                    <a:lumOff val="50000"/>
                  </a:schemeClr>
                </a:solidFill>
                <a:latin typeface="Open Sans" pitchFamily="34" charset="0"/>
                <a:ea typeface="Open Sans" pitchFamily="34" charset="0"/>
                <a:cs typeface="Open Sans" pitchFamily="34" charset="0"/>
              </a:rPr>
              <a:t>《</a:t>
            </a:r>
            <a:r>
              <a:rPr lang="zh-CN" altLang="en-US" sz="2000" dirty="0">
                <a:solidFill>
                  <a:schemeClr val="tx1">
                    <a:lumMod val="50000"/>
                    <a:lumOff val="50000"/>
                  </a:schemeClr>
                </a:solidFill>
                <a:latin typeface="Open Sans" pitchFamily="34" charset="0"/>
                <a:ea typeface="Open Sans" pitchFamily="34" charset="0"/>
                <a:cs typeface="Open Sans" pitchFamily="34" charset="0"/>
              </a:rPr>
              <a:t>文学操控：文学翻译研究</a:t>
            </a:r>
            <a:r>
              <a:rPr lang="en-US" altLang="zh-CN" sz="2000" dirty="0">
                <a:solidFill>
                  <a:schemeClr val="tx1">
                    <a:lumMod val="50000"/>
                    <a:lumOff val="50000"/>
                  </a:schemeClr>
                </a:solidFill>
                <a:latin typeface="Open Sans" pitchFamily="34" charset="0"/>
                <a:ea typeface="Open Sans" pitchFamily="34" charset="0"/>
                <a:cs typeface="Open Sans" pitchFamily="34" charset="0"/>
              </a:rPr>
              <a:t>》</a:t>
            </a:r>
            <a:r>
              <a:rPr lang="zh-CN" altLang="en-US" sz="2000" dirty="0">
                <a:solidFill>
                  <a:schemeClr val="tx1">
                    <a:lumMod val="50000"/>
                    <a:lumOff val="50000"/>
                  </a:schemeClr>
                </a:solidFill>
                <a:latin typeface="Open Sans" pitchFamily="34" charset="0"/>
                <a:ea typeface="Open Sans" pitchFamily="34" charset="0"/>
                <a:cs typeface="Open Sans" pitchFamily="34" charset="0"/>
              </a:rPr>
              <a:t>，否定对等，开始文化转向</a:t>
            </a:r>
            <a:endParaRPr lang="en-US" altLang="zh-CN" sz="2000" dirty="0">
              <a:solidFill>
                <a:schemeClr val="tx1">
                  <a:lumMod val="50000"/>
                  <a:lumOff val="50000"/>
                </a:schemeClr>
              </a:solidFill>
              <a:latin typeface="Open Sans" pitchFamily="34" charset="0"/>
              <a:ea typeface="Open Sans" pitchFamily="34" charset="0"/>
              <a:cs typeface="Open Sans" pitchFamily="34" charset="0"/>
            </a:endParaRPr>
          </a:p>
          <a:p>
            <a:pPr marL="342900" indent="-342900">
              <a:lnSpc>
                <a:spcPct val="150000"/>
              </a:lnSpc>
              <a:buFont typeface="Arial" panose="020B0604020202090204" pitchFamily="34" charset="0"/>
              <a:buChar char="•"/>
            </a:pPr>
            <a:r>
              <a:rPr lang="en-US" altLang="zh-CN" sz="2000" dirty="0">
                <a:solidFill>
                  <a:schemeClr val="accent6"/>
                </a:solidFill>
                <a:latin typeface="Open Sans" pitchFamily="34" charset="0"/>
                <a:ea typeface="Open Sans" pitchFamily="34" charset="0"/>
                <a:cs typeface="Open Sans" pitchFamily="34" charset="0"/>
              </a:rPr>
              <a:t>20</a:t>
            </a:r>
            <a:r>
              <a:rPr lang="zh-CN" altLang="en-US" sz="2000" dirty="0">
                <a:solidFill>
                  <a:schemeClr val="accent6"/>
                </a:solidFill>
                <a:latin typeface="Open Sans" pitchFamily="34" charset="0"/>
                <a:ea typeface="Open Sans" pitchFamily="34" charset="0"/>
                <a:cs typeface="Open Sans" pitchFamily="34" charset="0"/>
              </a:rPr>
              <a:t>世纪</a:t>
            </a:r>
            <a:r>
              <a:rPr lang="en-US" altLang="zh-CN" sz="2000" dirty="0">
                <a:solidFill>
                  <a:schemeClr val="accent6"/>
                </a:solidFill>
                <a:latin typeface="Open Sans" pitchFamily="34" charset="0"/>
                <a:ea typeface="Open Sans" pitchFamily="34" charset="0"/>
                <a:cs typeface="Open Sans" pitchFamily="34" charset="0"/>
              </a:rPr>
              <a:t>90</a:t>
            </a:r>
            <a:r>
              <a:rPr lang="zh-CN" altLang="en-US" sz="2000" dirty="0">
                <a:solidFill>
                  <a:schemeClr val="accent6"/>
                </a:solidFill>
                <a:latin typeface="Open Sans" pitchFamily="34" charset="0"/>
                <a:ea typeface="Open Sans" pitchFamily="34" charset="0"/>
                <a:cs typeface="Open Sans" pitchFamily="34" charset="0"/>
              </a:rPr>
              <a:t>年代</a:t>
            </a:r>
            <a:r>
              <a:rPr lang="zh-CN" altLang="en-US" sz="2000" dirty="0">
                <a:solidFill>
                  <a:schemeClr val="tx1">
                    <a:lumMod val="50000"/>
                    <a:lumOff val="50000"/>
                  </a:schemeClr>
                </a:solidFill>
                <a:latin typeface="Open Sans" pitchFamily="34" charset="0"/>
                <a:ea typeface="Open Sans" pitchFamily="34" charset="0"/>
                <a:cs typeface="Open Sans" pitchFamily="34" charset="0"/>
              </a:rPr>
              <a:t>：翻译规范受到关注，语料库被用来探索翻译的共性；翻译研究变为完全独立的学科，</a:t>
            </a:r>
            <a:r>
              <a:rPr lang="zh-CN" altLang="en-US" sz="2000" u="sng" dirty="0">
                <a:solidFill>
                  <a:schemeClr val="tx1">
                    <a:lumMod val="50000"/>
                    <a:lumOff val="50000"/>
                  </a:schemeClr>
                </a:solidFill>
                <a:latin typeface="Open Sans" pitchFamily="34" charset="0"/>
                <a:ea typeface="Open Sans" pitchFamily="34" charset="0"/>
                <a:cs typeface="Open Sans" pitchFamily="34" charset="0"/>
              </a:rPr>
              <a:t>新世纪条件下的翻译也受到越来越多学者的重视</a:t>
            </a:r>
            <a:endParaRPr lang="en-US" altLang="zh-CN" sz="2000" u="sng" dirty="0">
              <a:solidFill>
                <a:schemeClr val="tx1">
                  <a:lumMod val="50000"/>
                  <a:lumOff val="50000"/>
                </a:schemeClr>
              </a:solidFill>
              <a:latin typeface="Open Sans" pitchFamily="34" charset="0"/>
              <a:ea typeface="Open Sans" pitchFamily="34" charset="0"/>
              <a:cs typeface="Open Sans"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D3E2"/>
        </a:solidFill>
        <a:effectLst/>
      </p:bgPr>
    </p:bg>
    <p:spTree>
      <p:nvGrpSpPr>
        <p:cNvPr id="1" name=""/>
        <p:cNvGrpSpPr/>
        <p:nvPr/>
      </p:nvGrpSpPr>
      <p:grpSpPr>
        <a:xfrm>
          <a:off x="0" y="0"/>
          <a:ext cx="0" cy="0"/>
          <a:chOff x="0" y="0"/>
          <a:chExt cx="0" cy="0"/>
        </a:xfrm>
      </p:grpSpPr>
      <p:sp>
        <p:nvSpPr>
          <p:cNvPr id="4" name="矩形 5"/>
          <p:cNvSpPr>
            <a:spLocks noChangeArrowheads="1"/>
          </p:cNvSpPr>
          <p:nvPr/>
        </p:nvSpPr>
        <p:spPr bwMode="auto">
          <a:xfrm>
            <a:off x="0" y="2889251"/>
            <a:ext cx="12192000" cy="599016"/>
          </a:xfrm>
          <a:prstGeom prst="rect">
            <a:avLst/>
          </a:prstGeom>
          <a:solidFill>
            <a:srgbClr val="88D1CA"/>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5" name="TextBox 3"/>
          <p:cNvSpPr>
            <a:spLocks noChangeArrowheads="1"/>
          </p:cNvSpPr>
          <p:nvPr/>
        </p:nvSpPr>
        <p:spPr bwMode="auto">
          <a:xfrm>
            <a:off x="35984" y="-1911350"/>
            <a:ext cx="4899098" cy="10761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69330" dirty="0">
                <a:solidFill>
                  <a:prstClr val="white"/>
                </a:solidFill>
                <a:latin typeface="Impact" panose="020B0806030902050204" pitchFamily="34" charset="0"/>
                <a:ea typeface="等线" panose="02010600030101010101" pitchFamily="2" charset="-122"/>
                <a:sym typeface="Impact" panose="020B0806030902050204" pitchFamily="34" charset="0"/>
              </a:rPr>
              <a:t>3</a:t>
            </a:r>
            <a:endParaRPr kumimoji="0" lang="zh-CN" altLang="en-US" sz="69330" b="0" i="0" u="none" strike="noStrike" kern="1200" cap="none" spc="0" normalizeH="0" baseline="0" noProof="0" dirty="0">
              <a:ln>
                <a:noFill/>
              </a:ln>
              <a:solidFill>
                <a:prstClr val="white"/>
              </a:solidFill>
              <a:effectLst/>
              <a:uLnTx/>
              <a:uFillTx/>
              <a:latin typeface="Impact" panose="020B0806030902050204" pitchFamily="34" charset="0"/>
              <a:ea typeface="等线" panose="02010600030101010101" pitchFamily="2" charset="-122"/>
              <a:cs typeface="+mn-cs"/>
              <a:sym typeface="Impact" panose="020B0806030902050204" pitchFamily="34" charset="0"/>
            </a:endParaRPr>
          </a:p>
        </p:txBody>
      </p:sp>
      <p:sp>
        <p:nvSpPr>
          <p:cNvPr id="6" name="矩形 4"/>
          <p:cNvSpPr>
            <a:spLocks noChangeArrowheads="1"/>
          </p:cNvSpPr>
          <p:nvPr/>
        </p:nvSpPr>
        <p:spPr bwMode="auto">
          <a:xfrm>
            <a:off x="4527550" y="2874645"/>
            <a:ext cx="7147560" cy="583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等线"/>
                <a:ea typeface="微软雅黑" panose="020B0503020204020204" pitchFamily="34" charset="-122"/>
                <a:cs typeface="+mn-cs"/>
                <a:sym typeface="Arial" panose="020B0604020202090204" pitchFamily="34" charset="0"/>
              </a:rPr>
              <a:t>机器翻译与网络翻译</a:t>
            </a:r>
          </a:p>
        </p:txBody>
      </p:sp>
      <p:sp>
        <p:nvSpPr>
          <p:cNvPr id="7" name="矩形 2"/>
          <p:cNvSpPr>
            <a:spLocks noChangeArrowheads="1"/>
          </p:cNvSpPr>
          <p:nvPr/>
        </p:nvSpPr>
        <p:spPr bwMode="auto">
          <a:xfrm>
            <a:off x="8071149" y="1862668"/>
            <a:ext cx="3604385" cy="99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5865" b="0" i="0" u="none" strike="noStrike" kern="1200" cap="none" spc="0" normalizeH="0" baseline="0" noProof="0" dirty="0">
                <a:ln>
                  <a:noFill/>
                </a:ln>
                <a:solidFill>
                  <a:prstClr val="white"/>
                </a:solidFill>
                <a:effectLst/>
                <a:uLnTx/>
                <a:uFillTx/>
                <a:latin typeface="Impact" panose="020B0806030902050204" pitchFamily="34" charset="0"/>
                <a:ea typeface="等线" panose="02010600030101010101" pitchFamily="2" charset="-122"/>
                <a:cs typeface="+mn-cs"/>
                <a:sym typeface="Impact" panose="020B0806030902050204" pitchFamily="34" charset="0"/>
              </a:rPr>
              <a:t>PART THREE</a:t>
            </a:r>
            <a:endParaRPr kumimoji="0" lang="zh-CN" altLang="en-US" sz="5865" b="0" i="0" u="none" strike="noStrike" kern="1200" cap="none" spc="0" normalizeH="0" baseline="0" noProof="0" dirty="0">
              <a:ln>
                <a:noFill/>
              </a:ln>
              <a:solidFill>
                <a:prstClr val="white"/>
              </a:solidFill>
              <a:effectLst/>
              <a:uLnTx/>
              <a:uFillTx/>
              <a:latin typeface="Impact" panose="020B0806030902050204" pitchFamily="34" charset="0"/>
              <a:ea typeface="等线" panose="02010600030101010101" pitchFamily="2" charset="-122"/>
              <a:cs typeface="+mn-cs"/>
              <a:sym typeface="Impact" panose="020B0806030902050204" pitchFamily="34" charset="0"/>
            </a:endParaRPr>
          </a:p>
        </p:txBody>
      </p:sp>
      <p:sp>
        <p:nvSpPr>
          <p:cNvPr id="8" name="矩形 24"/>
          <p:cNvSpPr>
            <a:spLocks noChangeArrowheads="1"/>
          </p:cNvSpPr>
          <p:nvPr/>
        </p:nvSpPr>
        <p:spPr bwMode="auto">
          <a:xfrm>
            <a:off x="8071149" y="3564854"/>
            <a:ext cx="3977691" cy="1696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85750" marR="0" lvl="0" indent="-285750" defTabSz="914400" rtl="0" eaLnBrk="1" fontAlgn="auto" latinLnBrk="0" hangingPunct="1">
              <a:lnSpc>
                <a:spcPct val="150000"/>
              </a:lnSpc>
              <a:spcBef>
                <a:spcPts val="0"/>
              </a:spcBef>
              <a:spcAft>
                <a:spcPts val="0"/>
              </a:spcAft>
              <a:buClrTx/>
              <a:buSzTx/>
              <a:buFont typeface="Arial" panose="020B0604020202090204" pitchFamily="34" charset="0"/>
              <a:buChar char="•"/>
              <a:defRPr/>
            </a:pPr>
            <a:r>
              <a:rPr kumimoji="0" lang="en-US" altLang="zh-CN" sz="2400" b="1" i="0" u="none" strike="noStrike" kern="1200" cap="none" spc="0" normalizeH="0" baseline="0" noProof="0" dirty="0" err="1">
                <a:ln>
                  <a:noFill/>
                </a:ln>
                <a:solidFill>
                  <a:prstClr val="white"/>
                </a:solidFill>
                <a:effectLst/>
                <a:uLnTx/>
                <a:uFillTx/>
                <a:latin typeface="微软雅黑" panose="020B0503020204020204" pitchFamily="34" charset="-122"/>
                <a:ea typeface="等线" panose="02010600030101010101" pitchFamily="2" charset="-122"/>
                <a:cs typeface="+mn-cs"/>
                <a:sym typeface="+mn-ea"/>
              </a:rPr>
              <a:t>机器翻译</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cs"/>
              <a:sym typeface="+mn-ea"/>
            </a:endParaRPr>
          </a:p>
          <a:p>
            <a:pPr marL="285750" marR="0" lvl="0" indent="-285750" defTabSz="914400" rtl="0" eaLnBrk="1" fontAlgn="auto" latinLnBrk="0" hangingPunct="1">
              <a:lnSpc>
                <a:spcPct val="150000"/>
              </a:lnSpc>
              <a:spcBef>
                <a:spcPts val="0"/>
              </a:spcBef>
              <a:spcAft>
                <a:spcPts val="0"/>
              </a:spcAft>
              <a:buClrTx/>
              <a:buSzTx/>
              <a:buFont typeface="Arial" panose="020B0604020202090204" pitchFamily="34" charset="0"/>
              <a:buChar char="•"/>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cs"/>
                <a:sym typeface="微软雅黑" panose="020B0503020204020204" pitchFamily="34" charset="-122"/>
              </a:rPr>
              <a:t>机辅翻译（机助人译）</a:t>
            </a:r>
          </a:p>
          <a:p>
            <a:pPr marL="285750" marR="0" lvl="0" indent="-285750" defTabSz="914400" rtl="0" eaLnBrk="1" fontAlgn="auto" latinLnBrk="0" hangingPunct="1">
              <a:lnSpc>
                <a:spcPct val="150000"/>
              </a:lnSpc>
              <a:spcBef>
                <a:spcPts val="0"/>
              </a:spcBef>
              <a:spcAft>
                <a:spcPts val="0"/>
              </a:spcAft>
              <a:buClrTx/>
              <a:buSzTx/>
              <a:buFont typeface="Arial" panose="020B0604020202090204" pitchFamily="34" charset="0"/>
              <a:buChar char="•"/>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cs"/>
                <a:sym typeface="微软雅黑" panose="020B0503020204020204" pitchFamily="34" charset="-122"/>
              </a:rPr>
              <a:t>本地化与国际化</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36"/>
          <p:cNvSpPr>
            <a:spLocks noChangeArrowheads="1"/>
          </p:cNvSpPr>
          <p:nvPr/>
        </p:nvSpPr>
        <p:spPr bwMode="auto">
          <a:xfrm>
            <a:off x="4666330" y="1436445"/>
            <a:ext cx="2311400" cy="379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srgbClr val="FF8577"/>
                </a:solidFill>
                <a:effectLst/>
                <a:uLnTx/>
                <a:uFillTx/>
                <a:latin typeface="微软雅黑" panose="020B0503020204020204" pitchFamily="34" charset="-122"/>
                <a:ea typeface="微软雅黑" panose="020B0503020204020204" pitchFamily="34" charset="-122"/>
                <a:cs typeface="+mn-cs"/>
                <a:sym typeface="Arial" panose="020B0604020202090204" pitchFamily="34" charset="0"/>
              </a:rPr>
              <a:t>译员机器辅助</a:t>
            </a:r>
            <a:endParaRPr kumimoji="0" lang="en-US" altLang="zh-CN" sz="1865" b="1" i="0" u="none" strike="noStrike" kern="1200" cap="none" spc="0" normalizeH="0" baseline="0" noProof="0" dirty="0">
              <a:ln>
                <a:noFill/>
              </a:ln>
              <a:solidFill>
                <a:srgbClr val="FF857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8" name="TextBox 40"/>
          <p:cNvSpPr>
            <a:spLocks noChangeArrowheads="1"/>
          </p:cNvSpPr>
          <p:nvPr/>
        </p:nvSpPr>
        <p:spPr bwMode="auto">
          <a:xfrm>
            <a:off x="6850341" y="1388534"/>
            <a:ext cx="4503932" cy="62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30000"/>
              </a:lnSpc>
              <a:spcBef>
                <a:spcPts val="800"/>
              </a:spcBef>
              <a:spcAft>
                <a:spcPts val="0"/>
              </a:spcAft>
              <a:buClrTx/>
              <a:buSzTx/>
              <a:buFontTx/>
              <a:buNone/>
              <a:defRPr/>
            </a:pPr>
            <a:r>
              <a:rPr kumimoji="0" lang="zh-CN" altLang="en-US" sz="1400" b="0" i="0" u="none" strike="noStrike" kern="1200" cap="none" spc="0" normalizeH="0" baseline="0" noProof="0" dirty="0">
                <a:ln>
                  <a:noFill/>
                </a:ln>
                <a:solidFill>
                  <a:srgbClr val="595959"/>
                </a:solidFill>
                <a:effectLst/>
                <a:uLnTx/>
                <a:uFillTx/>
                <a:latin typeface="等线"/>
                <a:ea typeface="微软雅黑" panose="020B0503020204020204" pitchFamily="34" charset="-122"/>
                <a:cs typeface="+mn-cs"/>
                <a:sym typeface="Arial" panose="020B0604020202090204" pitchFamily="34" charset="0"/>
              </a:rPr>
              <a:t>译员机器辅助包括文字处理系统、词典管理工具、术语库，以及辅助译者而不实际参与翻译的各种工具</a:t>
            </a:r>
          </a:p>
        </p:txBody>
      </p:sp>
      <p:sp>
        <p:nvSpPr>
          <p:cNvPr id="9" name="矩形 42"/>
          <p:cNvSpPr>
            <a:spLocks noChangeArrowheads="1"/>
          </p:cNvSpPr>
          <p:nvPr/>
        </p:nvSpPr>
        <p:spPr bwMode="auto">
          <a:xfrm>
            <a:off x="4453545" y="2853397"/>
            <a:ext cx="2311400" cy="379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srgbClr val="FF857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机辅翻译</a:t>
            </a:r>
            <a:endParaRPr kumimoji="0" lang="en-US" altLang="zh-CN" sz="1865" b="1" i="0" u="none" strike="noStrike" kern="1200" cap="none" spc="0" normalizeH="0" baseline="0" noProof="0" dirty="0">
              <a:ln>
                <a:noFill/>
              </a:ln>
              <a:solidFill>
                <a:srgbClr val="FF857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 name="TextBox 45"/>
          <p:cNvSpPr>
            <a:spLocks noChangeArrowheads="1"/>
          </p:cNvSpPr>
          <p:nvPr/>
        </p:nvSpPr>
        <p:spPr bwMode="auto">
          <a:xfrm>
            <a:off x="6850341" y="2872369"/>
            <a:ext cx="4503932" cy="62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30000"/>
              </a:lnSpc>
              <a:spcBef>
                <a:spcPts val="800"/>
              </a:spcBef>
              <a:spcAft>
                <a:spcPts val="0"/>
              </a:spcAft>
              <a:buClrTx/>
              <a:buSzTx/>
              <a:buFontTx/>
              <a:buNone/>
              <a:defRPr/>
            </a:pPr>
            <a:r>
              <a:rPr kumimoji="0" lang="zh-CN" altLang="en-US" sz="1400" b="0" i="0" u="none" strike="noStrike" kern="1200" cap="none" spc="0" normalizeH="0" baseline="0" noProof="0" dirty="0">
                <a:ln>
                  <a:noFill/>
                </a:ln>
                <a:solidFill>
                  <a:srgbClr val="595959"/>
                </a:solidFill>
                <a:effectLst/>
                <a:uLnTx/>
                <a:uFillTx/>
                <a:latin typeface="等线"/>
                <a:ea typeface="微软雅黑" panose="020B0503020204020204" pitchFamily="34" charset="-122"/>
                <a:cs typeface="+mn-cs"/>
                <a:sym typeface="Arial" panose="020B0604020202090204" pitchFamily="34" charset="0"/>
              </a:rPr>
              <a:t>机辅翻译则实际执行翻译任务，但要依赖人工译员在翻译各个阶段干预翻译</a:t>
            </a:r>
          </a:p>
        </p:txBody>
      </p:sp>
      <p:sp>
        <p:nvSpPr>
          <p:cNvPr id="11" name="矩形 46"/>
          <p:cNvSpPr>
            <a:spLocks noChangeArrowheads="1"/>
          </p:cNvSpPr>
          <p:nvPr/>
        </p:nvSpPr>
        <p:spPr bwMode="auto">
          <a:xfrm>
            <a:off x="4453545" y="4451462"/>
            <a:ext cx="2311400" cy="379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srgbClr val="FF8577"/>
                </a:solidFill>
                <a:effectLst/>
                <a:uLnTx/>
                <a:uFillTx/>
                <a:latin typeface="微软雅黑" panose="020B0503020204020204" pitchFamily="34" charset="-122"/>
                <a:ea typeface="微软雅黑" panose="020B0503020204020204" pitchFamily="34" charset="-122"/>
                <a:cs typeface="+mn-cs"/>
                <a:sym typeface="Arial" panose="020B0604020202090204" pitchFamily="34" charset="0"/>
              </a:rPr>
              <a:t>机器翻译</a:t>
            </a:r>
            <a:endParaRPr kumimoji="0" lang="en-US" altLang="zh-CN" sz="1865" b="1" i="0" u="none" strike="noStrike" kern="1200" cap="none" spc="0" normalizeH="0" baseline="0" noProof="0" dirty="0">
              <a:ln>
                <a:noFill/>
              </a:ln>
              <a:solidFill>
                <a:srgbClr val="FF857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2" name="TextBox 50"/>
          <p:cNvSpPr>
            <a:spLocks noChangeArrowheads="1"/>
          </p:cNvSpPr>
          <p:nvPr/>
        </p:nvSpPr>
        <p:spPr bwMode="auto">
          <a:xfrm>
            <a:off x="6850341" y="4376442"/>
            <a:ext cx="4376543" cy="909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30000"/>
              </a:lnSpc>
              <a:spcBef>
                <a:spcPts val="800"/>
              </a:spcBef>
              <a:spcAft>
                <a:spcPts val="0"/>
              </a:spcAft>
              <a:buClrTx/>
              <a:buSzTx/>
              <a:buFontTx/>
              <a:buNone/>
              <a:defRPr/>
            </a:pPr>
            <a:r>
              <a:rPr kumimoji="0" lang="zh-CN" altLang="en-US" sz="1400" b="0" i="0" u="none" strike="noStrike" kern="1200" cap="none" spc="0" normalizeH="0" baseline="0" noProof="0" dirty="0">
                <a:ln>
                  <a:noFill/>
                </a:ln>
                <a:solidFill>
                  <a:srgbClr val="595959"/>
                </a:solidFill>
                <a:effectLst/>
                <a:uLnTx/>
                <a:uFillTx/>
                <a:latin typeface="等线"/>
                <a:ea typeface="微软雅黑" panose="020B0503020204020204" pitchFamily="34" charset="-122"/>
                <a:cs typeface="+mn-cs"/>
                <a:sym typeface="Arial" panose="020B0604020202090204" pitchFamily="34" charset="0"/>
              </a:rPr>
              <a:t>机器翻译则指完全自动化的翻译，尽管译员可事后编辑原始译稿，现在更多的学者把机器翻译看作一个上位概念</a:t>
            </a:r>
          </a:p>
        </p:txBody>
      </p:sp>
      <p:sp>
        <p:nvSpPr>
          <p:cNvPr id="13" name="矩形 56"/>
          <p:cNvSpPr>
            <a:spLocks noChangeArrowheads="1"/>
          </p:cNvSpPr>
          <p:nvPr/>
        </p:nvSpPr>
        <p:spPr bwMode="auto">
          <a:xfrm>
            <a:off x="575734" y="1388534"/>
            <a:ext cx="3119967" cy="410633"/>
          </a:xfrm>
          <a:prstGeom prst="rect">
            <a:avLst/>
          </a:prstGeom>
          <a:solidFill>
            <a:srgbClr val="FF8577"/>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000" b="0" i="0" u="none" strike="noStrike" kern="1200" cap="none" spc="0" normalizeH="0" baseline="0" noProof="0" dirty="0">
                <a:ln>
                  <a:noFill/>
                </a:ln>
                <a:solidFill>
                  <a:srgbClr val="44546A"/>
                </a:solidFill>
                <a:effectLst/>
                <a:uLnTx/>
                <a:uFillTx/>
                <a:latin typeface="等线"/>
                <a:ea typeface="等线" panose="02010600030101010101" pitchFamily="2" charset="-122"/>
                <a:cs typeface="+mn-cs"/>
              </a:rPr>
              <a:t>机器翻译的基本概念</a:t>
            </a:r>
            <a:endParaRPr kumimoji="0" lang="en-US" altLang="zh-CN" sz="1865" b="1" i="0" u="none" strike="noStrike" kern="1200" cap="none" spc="0" normalizeH="0" baseline="0" noProof="0" dirty="0">
              <a:ln>
                <a:noFill/>
              </a:ln>
              <a:solidFill>
                <a:srgbClr val="44546A"/>
              </a:solidFill>
              <a:effectLst/>
              <a:uLnTx/>
              <a:uFillTx/>
              <a:latin typeface="微软雅黑" panose="020B0503020204020204" pitchFamily="34" charset="-122"/>
              <a:ea typeface="等线" panose="02010600030101010101" pitchFamily="2" charset="-122"/>
              <a:cs typeface="+mn-cs"/>
              <a:sym typeface="微软雅黑" panose="020B0503020204020204" pitchFamily="34" charset="-122"/>
            </a:endParaRPr>
          </a:p>
        </p:txBody>
      </p:sp>
      <p:sp>
        <p:nvSpPr>
          <p:cNvPr id="14" name="矩形 57"/>
          <p:cNvSpPr>
            <a:spLocks noChangeArrowheads="1"/>
          </p:cNvSpPr>
          <p:nvPr/>
        </p:nvSpPr>
        <p:spPr bwMode="auto">
          <a:xfrm>
            <a:off x="584976" y="2142496"/>
            <a:ext cx="3119967" cy="2894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595959"/>
                </a:solidFill>
                <a:effectLst/>
                <a:uLnTx/>
                <a:uFillTx/>
                <a:latin typeface="等线"/>
                <a:ea typeface="微软雅黑" panose="020B0503020204020204" pitchFamily="34" charset="-122"/>
                <a:cs typeface="+mn-cs"/>
              </a:rPr>
              <a:t>机器翻译指用计算机实现从一种自然语言（源语言）到另一种自然语言（目标语言）文本的翻译，它可以指</a:t>
            </a:r>
            <a:r>
              <a:rPr kumimoji="0" lang="zh-CN" altLang="en-US" sz="1865" b="1" i="0" u="none" strike="noStrike" kern="1200" cap="none" spc="0" normalizeH="0" baseline="0" noProof="0" dirty="0">
                <a:ln>
                  <a:noFill/>
                </a:ln>
                <a:solidFill>
                  <a:srgbClr val="FF8577"/>
                </a:solidFill>
                <a:effectLst/>
                <a:uLnTx/>
                <a:uFillTx/>
                <a:latin typeface="微软雅黑" panose="020B0503020204020204" pitchFamily="34" charset="-122"/>
                <a:ea typeface="微软雅黑" panose="020B0503020204020204" pitchFamily="34" charset="-122"/>
                <a:cs typeface="+mn-cs"/>
              </a:rPr>
              <a:t>全部或部分</a:t>
            </a:r>
            <a:r>
              <a:rPr kumimoji="0" lang="zh-CN" altLang="en-US" sz="1800" b="0" i="0" u="none" strike="noStrike" kern="1200" cap="none" spc="0" normalizeH="0" baseline="0" noProof="0" dirty="0">
                <a:ln>
                  <a:noFill/>
                </a:ln>
                <a:solidFill>
                  <a:srgbClr val="595959"/>
                </a:solidFill>
                <a:effectLst/>
                <a:uLnTx/>
                <a:uFillTx/>
                <a:latin typeface="等线"/>
                <a:ea typeface="微软雅黑" panose="020B0503020204020204" pitchFamily="34" charset="-122"/>
                <a:cs typeface="+mn-cs"/>
              </a:rPr>
              <a:t>地由计算机进行翻译，可在或不在人工预下进行。机器翻译属于计算语言学的一个应用领域，也是翻译研究的应用研究分支。</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465"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7" name="直接连接符 3"/>
          <p:cNvSpPr>
            <a:spLocks noChangeShapeType="1"/>
          </p:cNvSpPr>
          <p:nvPr/>
        </p:nvSpPr>
        <p:spPr bwMode="auto">
          <a:xfrm>
            <a:off x="3937000" y="1388534"/>
            <a:ext cx="0" cy="4080933"/>
          </a:xfrm>
          <a:prstGeom prst="line">
            <a:avLst/>
          </a:prstGeom>
          <a:noFill/>
          <a:ln w="9525" cap="flat" cmpd="sng">
            <a:solidFill>
              <a:srgbClr val="BFBFBF"/>
            </a:solidFill>
            <a:miter lim="800000"/>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grpSp>
        <p:nvGrpSpPr>
          <p:cNvPr id="18" name="组合 1"/>
          <p:cNvGrpSpPr/>
          <p:nvPr/>
        </p:nvGrpSpPr>
        <p:grpSpPr bwMode="auto">
          <a:xfrm>
            <a:off x="280988" y="0"/>
            <a:ext cx="106362" cy="720725"/>
            <a:chOff x="0" y="0"/>
            <a:chExt cx="105725" cy="721610"/>
          </a:xfrm>
          <a:solidFill>
            <a:srgbClr val="FF8577"/>
          </a:solidFill>
        </p:grpSpPr>
        <p:sp>
          <p:nvSpPr>
            <p:cNvPr id="19"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white">
                    <a:lumMod val="50000"/>
                  </a:prstClr>
                </a:solidFill>
                <a:effectLst/>
                <a:uLnTx/>
                <a:uFillTx/>
                <a:latin typeface="等线"/>
                <a:ea typeface="等线" panose="02010600030101010101" pitchFamily="2" charset="-122"/>
                <a:cs typeface="+mn-cs"/>
              </a:endParaRPr>
            </a:p>
          </p:txBody>
        </p:sp>
        <p:sp>
          <p:nvSpPr>
            <p:cNvPr id="20"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white">
                    <a:lumMod val="50000"/>
                  </a:prstClr>
                </a:solidFill>
                <a:effectLst/>
                <a:uLnTx/>
                <a:uFillTx/>
                <a:latin typeface="等线"/>
                <a:ea typeface="等线" panose="02010600030101010101" pitchFamily="2" charset="-122"/>
                <a:cs typeface="+mn-cs"/>
              </a:endParaRPr>
            </a:p>
          </p:txBody>
        </p:sp>
      </p:grpSp>
      <p:sp>
        <p:nvSpPr>
          <p:cNvPr id="21" name="TextBox 6"/>
          <p:cNvSpPr>
            <a:spLocks noChangeArrowheads="1"/>
          </p:cNvSpPr>
          <p:nvPr/>
        </p:nvSpPr>
        <p:spPr bwMode="auto">
          <a:xfrm>
            <a:off x="476250" y="96838"/>
            <a:ext cx="38703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spc="0" normalizeH="0" baseline="0" noProof="0" dirty="0">
                <a:ln>
                  <a:noFill/>
                </a:ln>
                <a:solidFill>
                  <a:prstClr val="black">
                    <a:lumMod val="50000"/>
                    <a:lumOff val="50000"/>
                  </a:prstClr>
                </a:solidFill>
                <a:effectLst/>
                <a:uLnTx/>
                <a:uFillTx/>
                <a:latin typeface="Microsoft YaHei" panose="020B0503020204020204" pitchFamily="34" charset="-122"/>
                <a:ea typeface="Microsoft YaHei" panose="020B0503020204020204" pitchFamily="34" charset="-122"/>
                <a:cs typeface="+mn-cs"/>
              </a:rPr>
              <a:t>机器翻译</a:t>
            </a:r>
            <a:endParaRPr kumimoji="0" lang="en-US" altLang="zh-CN" sz="2400" b="1" i="0" u="none" strike="noStrike" kern="1200" cap="none" spc="0" normalizeH="0" baseline="0" noProof="0" dirty="0">
              <a:ln>
                <a:noFill/>
              </a:ln>
              <a:solidFill>
                <a:prstClr val="black">
                  <a:lumMod val="50000"/>
                  <a:lumOff val="50000"/>
                </a:prstClr>
              </a:solidFill>
              <a:effectLst/>
              <a:uLnTx/>
              <a:uFillTx/>
              <a:latin typeface="Microsoft YaHei" panose="020B0503020204020204" pitchFamily="34" charset="-122"/>
              <a:ea typeface="Microsoft YaHei" panose="020B0503020204020204" pitchFamily="34" charset="-122"/>
              <a:cs typeface="+mn-cs"/>
              <a:sym typeface="Impact" panose="020B0806030902050204" pitchFamily="34" charset="0"/>
            </a:endParaRPr>
          </a:p>
        </p:txBody>
      </p:sp>
      <p:sp>
        <p:nvSpPr>
          <p:cNvPr id="23"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50000"/>
                </a:prstClr>
              </a:solidFill>
              <a:effectLst/>
              <a:uLnTx/>
              <a:uFillTx/>
              <a:latin typeface="等线"/>
              <a:ea typeface="等线" panose="02010600030101010101" pitchFamily="2" charset="-122"/>
              <a:cs typeface="+mn-cs"/>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654</Words>
  <Application>WPS 表格</Application>
  <PresentationFormat>自定义</PresentationFormat>
  <Paragraphs>78</Paragraphs>
  <Slides>13</Slides>
  <Notes>0</Notes>
  <HiddenSlides>0</HiddenSlides>
  <MMClips>0</MMClips>
  <ScaleCrop>false</ScaleCrop>
  <HeadingPairs>
    <vt:vector size="4" baseType="variant">
      <vt:variant>
        <vt:lpstr>主题</vt:lpstr>
      </vt:variant>
      <vt:variant>
        <vt:i4>2</vt:i4>
      </vt:variant>
      <vt:variant>
        <vt:lpstr>幻灯片标题</vt:lpstr>
      </vt:variant>
      <vt:variant>
        <vt:i4>13</vt:i4>
      </vt:variant>
    </vt:vector>
  </HeadingPairs>
  <TitlesOfParts>
    <vt:vector size="15" baseType="lpstr">
      <vt:lpstr>Office 主题​​</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龙时富</dc:creator>
  <cp:lastModifiedBy>Microsoft</cp:lastModifiedBy>
  <cp:revision>38</cp:revision>
  <dcterms:created xsi:type="dcterms:W3CDTF">2021-06-10T04:29:26Z</dcterms:created>
  <dcterms:modified xsi:type="dcterms:W3CDTF">2022-06-07T08:49:55Z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2052-3.4.2.5348</vt:lpwstr>
  </property>
</Properties>
</file>