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39" autoAdjust="0"/>
  </p:normalViewPr>
  <p:slideViewPr>
    <p:cSldViewPr snapToGrid="0">
      <p:cViewPr varScale="1">
        <p:scale>
          <a:sx n="84" d="100"/>
          <a:sy n="84" d="100"/>
        </p:scale>
        <p:origin x="81" y="39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4A3DF-C138-4974-A5FE-E6EE4DC2E9CB}" type="datetimeFigureOut">
              <a:rPr lang="zh-CN" altLang="en-US" smtClean="0"/>
              <a:t>2024/1/30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B2B98-73A3-4E4E-A165-F662C13175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5153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4A3DF-C138-4974-A5FE-E6EE4DC2E9CB}" type="datetimeFigureOut">
              <a:rPr lang="zh-CN" altLang="en-US" smtClean="0"/>
              <a:t>2024/1/30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B2B98-73A3-4E4E-A165-F662C13175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54621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4A3DF-C138-4974-A5FE-E6EE4DC2E9CB}" type="datetimeFigureOut">
              <a:rPr lang="zh-CN" altLang="en-US" smtClean="0"/>
              <a:t>2024/1/30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B2B98-73A3-4E4E-A165-F662C13175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03080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4A3DF-C138-4974-A5FE-E6EE4DC2E9CB}" type="datetimeFigureOut">
              <a:rPr lang="zh-CN" altLang="en-US" smtClean="0"/>
              <a:t>2024/1/30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B2B98-73A3-4E4E-A165-F662C13175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17075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4A3DF-C138-4974-A5FE-E6EE4DC2E9CB}" type="datetimeFigureOut">
              <a:rPr lang="zh-CN" altLang="en-US" smtClean="0"/>
              <a:t>2024/1/30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B2B98-73A3-4E4E-A165-F662C13175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23783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4A3DF-C138-4974-A5FE-E6EE4DC2E9CB}" type="datetimeFigureOut">
              <a:rPr lang="zh-CN" altLang="en-US" smtClean="0"/>
              <a:t>2024/1/30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B2B98-73A3-4E4E-A165-F662C13175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91786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4A3DF-C138-4974-A5FE-E6EE4DC2E9CB}" type="datetimeFigureOut">
              <a:rPr lang="zh-CN" altLang="en-US" smtClean="0"/>
              <a:t>2024/1/30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B2B98-73A3-4E4E-A165-F662C13175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24594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4A3DF-C138-4974-A5FE-E6EE4DC2E9CB}" type="datetimeFigureOut">
              <a:rPr lang="zh-CN" altLang="en-US" smtClean="0"/>
              <a:t>2024/1/30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B2B98-73A3-4E4E-A165-F662C13175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49878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4A3DF-C138-4974-A5FE-E6EE4DC2E9CB}" type="datetimeFigureOut">
              <a:rPr lang="zh-CN" altLang="en-US" smtClean="0"/>
              <a:t>2024/1/30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B2B98-73A3-4E4E-A165-F662C13175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7151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4A3DF-C138-4974-A5FE-E6EE4DC2E9CB}" type="datetimeFigureOut">
              <a:rPr lang="zh-CN" altLang="en-US" smtClean="0"/>
              <a:t>2024/1/30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B2B98-73A3-4E4E-A165-F662C13175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08630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4A3DF-C138-4974-A5FE-E6EE4DC2E9CB}" type="datetimeFigureOut">
              <a:rPr lang="zh-CN" altLang="en-US" smtClean="0"/>
              <a:t>2024/1/30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B2B98-73A3-4E4E-A165-F662C13175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7880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4A3DF-C138-4974-A5FE-E6EE4DC2E9CB}" type="datetimeFigureOut">
              <a:rPr lang="zh-CN" altLang="en-US" smtClean="0"/>
              <a:t>2024/1/30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1B2B98-73A3-4E4E-A165-F662C13175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09735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图片 33"/>
          <p:cNvPicPr>
            <a:picLocks noChangeAspect="1"/>
          </p:cNvPicPr>
          <p:nvPr/>
        </p:nvPicPr>
        <p:blipFill rotWithShape="1">
          <a:blip r:embed="rId3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3775"/>
          <a:stretch>
            <a:fillRect/>
          </a:stretch>
        </p:blipFill>
        <p:spPr>
          <a:xfrm>
            <a:off x="-21686" y="-1"/>
            <a:ext cx="12213686" cy="6858001"/>
          </a:xfrm>
          <a:prstGeom prst="rect">
            <a:avLst/>
          </a:prstGeom>
        </p:spPr>
      </p:pic>
      <p:sp>
        <p:nvSpPr>
          <p:cNvPr id="16" name="矩形 15"/>
          <p:cNvSpPr/>
          <p:nvPr/>
        </p:nvSpPr>
        <p:spPr>
          <a:xfrm>
            <a:off x="365760" y="345440"/>
            <a:ext cx="11460480" cy="583184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任意多边形: 形状 12"/>
          <p:cNvSpPr/>
          <p:nvPr/>
        </p:nvSpPr>
        <p:spPr>
          <a:xfrm>
            <a:off x="-681846" y="4531360"/>
            <a:ext cx="16050724" cy="3165978"/>
          </a:xfrm>
          <a:custGeom>
            <a:avLst/>
            <a:gdLst>
              <a:gd name="connsiteX0" fmla="*/ 2133599 w 15892328"/>
              <a:gd name="connsiteY0" fmla="*/ 589591 h 3763014"/>
              <a:gd name="connsiteX1" fmla="*/ 5466079 w 15892328"/>
              <a:gd name="connsiteY1" fmla="*/ 1961191 h 3763014"/>
              <a:gd name="connsiteX2" fmla="*/ 8422639 w 15892328"/>
              <a:gd name="connsiteY2" fmla="*/ 311 h 3763014"/>
              <a:gd name="connsiteX3" fmla="*/ 12821919 w 15892328"/>
              <a:gd name="connsiteY3" fmla="*/ 1798631 h 3763014"/>
              <a:gd name="connsiteX4" fmla="*/ 15077439 w 15892328"/>
              <a:gd name="connsiteY4" fmla="*/ 457511 h 3763014"/>
              <a:gd name="connsiteX5" fmla="*/ 15646399 w 15892328"/>
              <a:gd name="connsiteY5" fmla="*/ 2530151 h 3763014"/>
              <a:gd name="connsiteX6" fmla="*/ 11287759 w 15892328"/>
              <a:gd name="connsiteY6" fmla="*/ 3627431 h 3763014"/>
              <a:gd name="connsiteX7" fmla="*/ 802639 w 15892328"/>
              <a:gd name="connsiteY7" fmla="*/ 3403911 h 3763014"/>
              <a:gd name="connsiteX8" fmla="*/ 873759 w 15892328"/>
              <a:gd name="connsiteY8" fmla="*/ 559111 h 3763014"/>
              <a:gd name="connsiteX9" fmla="*/ 2133599 w 15892328"/>
              <a:gd name="connsiteY9" fmla="*/ 589591 h 3763014"/>
              <a:gd name="connsiteX0-1" fmla="*/ 2863100 w 15920789"/>
              <a:gd name="connsiteY0-2" fmla="*/ 386391 h 3763014"/>
              <a:gd name="connsiteX1-3" fmla="*/ 5494540 w 15920789"/>
              <a:gd name="connsiteY1-4" fmla="*/ 1961191 h 3763014"/>
              <a:gd name="connsiteX2-5" fmla="*/ 8451100 w 15920789"/>
              <a:gd name="connsiteY2-6" fmla="*/ 311 h 3763014"/>
              <a:gd name="connsiteX3-7" fmla="*/ 12850380 w 15920789"/>
              <a:gd name="connsiteY3-8" fmla="*/ 1798631 h 3763014"/>
              <a:gd name="connsiteX4-9" fmla="*/ 15105900 w 15920789"/>
              <a:gd name="connsiteY4-10" fmla="*/ 457511 h 3763014"/>
              <a:gd name="connsiteX5-11" fmla="*/ 15674860 w 15920789"/>
              <a:gd name="connsiteY5-12" fmla="*/ 2530151 h 3763014"/>
              <a:gd name="connsiteX6-13" fmla="*/ 11316220 w 15920789"/>
              <a:gd name="connsiteY6-14" fmla="*/ 3627431 h 3763014"/>
              <a:gd name="connsiteX7-15" fmla="*/ 831100 w 15920789"/>
              <a:gd name="connsiteY7-16" fmla="*/ 3403911 h 3763014"/>
              <a:gd name="connsiteX8-17" fmla="*/ 902220 w 15920789"/>
              <a:gd name="connsiteY8-18" fmla="*/ 559111 h 3763014"/>
              <a:gd name="connsiteX9-19" fmla="*/ 2863100 w 15920789"/>
              <a:gd name="connsiteY9-20" fmla="*/ 386391 h 3763014"/>
              <a:gd name="connsiteX0-21" fmla="*/ 2863100 w 15920789"/>
              <a:gd name="connsiteY0-22" fmla="*/ 386391 h 3763014"/>
              <a:gd name="connsiteX1-23" fmla="*/ 5494540 w 15920789"/>
              <a:gd name="connsiteY1-24" fmla="*/ 1961191 h 3763014"/>
              <a:gd name="connsiteX2-25" fmla="*/ 8451100 w 15920789"/>
              <a:gd name="connsiteY2-26" fmla="*/ 311 h 3763014"/>
              <a:gd name="connsiteX3-27" fmla="*/ 12850380 w 15920789"/>
              <a:gd name="connsiteY3-28" fmla="*/ 1798631 h 3763014"/>
              <a:gd name="connsiteX4-29" fmla="*/ 15105900 w 15920789"/>
              <a:gd name="connsiteY4-30" fmla="*/ 457511 h 3763014"/>
              <a:gd name="connsiteX5-31" fmla="*/ 15674860 w 15920789"/>
              <a:gd name="connsiteY5-32" fmla="*/ 2530151 h 3763014"/>
              <a:gd name="connsiteX6-33" fmla="*/ 11316220 w 15920789"/>
              <a:gd name="connsiteY6-34" fmla="*/ 3627431 h 3763014"/>
              <a:gd name="connsiteX7-35" fmla="*/ 831100 w 15920789"/>
              <a:gd name="connsiteY7-36" fmla="*/ 3403911 h 3763014"/>
              <a:gd name="connsiteX8-37" fmla="*/ 902220 w 15920789"/>
              <a:gd name="connsiteY8-38" fmla="*/ 559111 h 3763014"/>
              <a:gd name="connsiteX9-39" fmla="*/ 2863100 w 15920789"/>
              <a:gd name="connsiteY9-40" fmla="*/ 386391 h 3763014"/>
              <a:gd name="connsiteX0-41" fmla="*/ 2926527 w 15984216"/>
              <a:gd name="connsiteY0-42" fmla="*/ 386391 h 3763014"/>
              <a:gd name="connsiteX1-43" fmla="*/ 5557967 w 15984216"/>
              <a:gd name="connsiteY1-44" fmla="*/ 1961191 h 3763014"/>
              <a:gd name="connsiteX2-45" fmla="*/ 8514527 w 15984216"/>
              <a:gd name="connsiteY2-46" fmla="*/ 311 h 3763014"/>
              <a:gd name="connsiteX3-47" fmla="*/ 12913807 w 15984216"/>
              <a:gd name="connsiteY3-48" fmla="*/ 1798631 h 3763014"/>
              <a:gd name="connsiteX4-49" fmla="*/ 15169327 w 15984216"/>
              <a:gd name="connsiteY4-50" fmla="*/ 457511 h 3763014"/>
              <a:gd name="connsiteX5-51" fmla="*/ 15738287 w 15984216"/>
              <a:gd name="connsiteY5-52" fmla="*/ 2530151 h 3763014"/>
              <a:gd name="connsiteX6-53" fmla="*/ 11379647 w 15984216"/>
              <a:gd name="connsiteY6-54" fmla="*/ 3627431 h 3763014"/>
              <a:gd name="connsiteX7-55" fmla="*/ 894527 w 15984216"/>
              <a:gd name="connsiteY7-56" fmla="*/ 3403911 h 3763014"/>
              <a:gd name="connsiteX8-57" fmla="*/ 762447 w 15984216"/>
              <a:gd name="connsiteY8-58" fmla="*/ 945191 h 3763014"/>
              <a:gd name="connsiteX9-59" fmla="*/ 2926527 w 15984216"/>
              <a:gd name="connsiteY9-60" fmla="*/ 386391 h 3763014"/>
              <a:gd name="connsiteX0-61" fmla="*/ 3192301 w 15995990"/>
              <a:gd name="connsiteY0-62" fmla="*/ 366071 h 3763014"/>
              <a:gd name="connsiteX1-63" fmla="*/ 5569741 w 15995990"/>
              <a:gd name="connsiteY1-64" fmla="*/ 1961191 h 3763014"/>
              <a:gd name="connsiteX2-65" fmla="*/ 8526301 w 15995990"/>
              <a:gd name="connsiteY2-66" fmla="*/ 311 h 3763014"/>
              <a:gd name="connsiteX3-67" fmla="*/ 12925581 w 15995990"/>
              <a:gd name="connsiteY3-68" fmla="*/ 1798631 h 3763014"/>
              <a:gd name="connsiteX4-69" fmla="*/ 15181101 w 15995990"/>
              <a:gd name="connsiteY4-70" fmla="*/ 457511 h 3763014"/>
              <a:gd name="connsiteX5-71" fmla="*/ 15750061 w 15995990"/>
              <a:gd name="connsiteY5-72" fmla="*/ 2530151 h 3763014"/>
              <a:gd name="connsiteX6-73" fmla="*/ 11391421 w 15995990"/>
              <a:gd name="connsiteY6-74" fmla="*/ 3627431 h 3763014"/>
              <a:gd name="connsiteX7-75" fmla="*/ 906301 w 15995990"/>
              <a:gd name="connsiteY7-76" fmla="*/ 3403911 h 3763014"/>
              <a:gd name="connsiteX8-77" fmla="*/ 774221 w 15995990"/>
              <a:gd name="connsiteY8-78" fmla="*/ 945191 h 3763014"/>
              <a:gd name="connsiteX9-79" fmla="*/ 3192301 w 15995990"/>
              <a:gd name="connsiteY9-80" fmla="*/ 366071 h 3763014"/>
              <a:gd name="connsiteX0-81" fmla="*/ 3192301 w 15995990"/>
              <a:gd name="connsiteY0-82" fmla="*/ 366071 h 3763014"/>
              <a:gd name="connsiteX1-83" fmla="*/ 5569741 w 15995990"/>
              <a:gd name="connsiteY1-84" fmla="*/ 1961191 h 3763014"/>
              <a:gd name="connsiteX2-85" fmla="*/ 8526301 w 15995990"/>
              <a:gd name="connsiteY2-86" fmla="*/ 311 h 3763014"/>
              <a:gd name="connsiteX3-87" fmla="*/ 12925581 w 15995990"/>
              <a:gd name="connsiteY3-88" fmla="*/ 1798631 h 3763014"/>
              <a:gd name="connsiteX4-89" fmla="*/ 15181101 w 15995990"/>
              <a:gd name="connsiteY4-90" fmla="*/ 457511 h 3763014"/>
              <a:gd name="connsiteX5-91" fmla="*/ 15750061 w 15995990"/>
              <a:gd name="connsiteY5-92" fmla="*/ 2530151 h 3763014"/>
              <a:gd name="connsiteX6-93" fmla="*/ 11391421 w 15995990"/>
              <a:gd name="connsiteY6-94" fmla="*/ 3627431 h 3763014"/>
              <a:gd name="connsiteX7-95" fmla="*/ 906301 w 15995990"/>
              <a:gd name="connsiteY7-96" fmla="*/ 3403911 h 3763014"/>
              <a:gd name="connsiteX8-97" fmla="*/ 774221 w 15995990"/>
              <a:gd name="connsiteY8-98" fmla="*/ 945191 h 3763014"/>
              <a:gd name="connsiteX9-99" fmla="*/ 3192301 w 15995990"/>
              <a:gd name="connsiteY9-100" fmla="*/ 366071 h 3763014"/>
              <a:gd name="connsiteX0-101" fmla="*/ 3247035 w 16050724"/>
              <a:gd name="connsiteY0-102" fmla="*/ 366071 h 3763014"/>
              <a:gd name="connsiteX1-103" fmla="*/ 5624475 w 16050724"/>
              <a:gd name="connsiteY1-104" fmla="*/ 1961191 h 3763014"/>
              <a:gd name="connsiteX2-105" fmla="*/ 8581035 w 16050724"/>
              <a:gd name="connsiteY2-106" fmla="*/ 311 h 3763014"/>
              <a:gd name="connsiteX3-107" fmla="*/ 12980315 w 16050724"/>
              <a:gd name="connsiteY3-108" fmla="*/ 1798631 h 3763014"/>
              <a:gd name="connsiteX4-109" fmla="*/ 15235835 w 16050724"/>
              <a:gd name="connsiteY4-110" fmla="*/ 457511 h 3763014"/>
              <a:gd name="connsiteX5-111" fmla="*/ 15804795 w 16050724"/>
              <a:gd name="connsiteY5-112" fmla="*/ 2530151 h 3763014"/>
              <a:gd name="connsiteX6-113" fmla="*/ 11446155 w 16050724"/>
              <a:gd name="connsiteY6-114" fmla="*/ 3627431 h 3763014"/>
              <a:gd name="connsiteX7-115" fmla="*/ 961035 w 16050724"/>
              <a:gd name="connsiteY7-116" fmla="*/ 3403911 h 3763014"/>
              <a:gd name="connsiteX8-117" fmla="*/ 676555 w 16050724"/>
              <a:gd name="connsiteY8-118" fmla="*/ 1331271 h 3763014"/>
              <a:gd name="connsiteX9-119" fmla="*/ 3247035 w 16050724"/>
              <a:gd name="connsiteY9-120" fmla="*/ 366071 h 3763014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16050724" h="3763014">
                <a:moveTo>
                  <a:pt x="3247035" y="366071"/>
                </a:moveTo>
                <a:cubicBezTo>
                  <a:pt x="4071688" y="471058"/>
                  <a:pt x="4735475" y="2022151"/>
                  <a:pt x="5624475" y="1961191"/>
                </a:cubicBezTo>
                <a:cubicBezTo>
                  <a:pt x="6513475" y="1900231"/>
                  <a:pt x="7355062" y="27404"/>
                  <a:pt x="8581035" y="311"/>
                </a:cubicBezTo>
                <a:cubicBezTo>
                  <a:pt x="9807008" y="-26782"/>
                  <a:pt x="11871182" y="1722431"/>
                  <a:pt x="12980315" y="1798631"/>
                </a:cubicBezTo>
                <a:cubicBezTo>
                  <a:pt x="14089448" y="1874831"/>
                  <a:pt x="14765088" y="335591"/>
                  <a:pt x="15235835" y="457511"/>
                </a:cubicBezTo>
                <a:cubicBezTo>
                  <a:pt x="15706582" y="579431"/>
                  <a:pt x="16436408" y="2001831"/>
                  <a:pt x="15804795" y="2530151"/>
                </a:cubicBezTo>
                <a:cubicBezTo>
                  <a:pt x="15173182" y="3058471"/>
                  <a:pt x="13920115" y="3481804"/>
                  <a:pt x="11446155" y="3627431"/>
                </a:cubicBezTo>
                <a:cubicBezTo>
                  <a:pt x="8972195" y="3773058"/>
                  <a:pt x="2696702" y="3915298"/>
                  <a:pt x="961035" y="3403911"/>
                </a:cubicBezTo>
                <a:cubicBezTo>
                  <a:pt x="-774632" y="2892524"/>
                  <a:pt x="295555" y="1837578"/>
                  <a:pt x="676555" y="1331271"/>
                </a:cubicBezTo>
                <a:cubicBezTo>
                  <a:pt x="1057555" y="824964"/>
                  <a:pt x="2422382" y="261084"/>
                  <a:pt x="3247035" y="366071"/>
                </a:cubicBezTo>
                <a:close/>
              </a:path>
            </a:pathLst>
          </a:custGeom>
          <a:solidFill>
            <a:srgbClr val="83A5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7" name="椭圆 36"/>
          <p:cNvSpPr/>
          <p:nvPr/>
        </p:nvSpPr>
        <p:spPr>
          <a:xfrm>
            <a:off x="750570" y="5061851"/>
            <a:ext cx="438150" cy="438150"/>
          </a:xfrm>
          <a:prstGeom prst="ellipse">
            <a:avLst/>
          </a:prstGeom>
          <a:solidFill>
            <a:srgbClr val="FBF6F2"/>
          </a:solidFill>
          <a:ln>
            <a:solidFill>
              <a:srgbClr val="104B8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任意多边形: 形状 9"/>
          <p:cNvSpPr/>
          <p:nvPr/>
        </p:nvSpPr>
        <p:spPr>
          <a:xfrm>
            <a:off x="-292477" y="4378960"/>
            <a:ext cx="12776953" cy="2875280"/>
          </a:xfrm>
          <a:custGeom>
            <a:avLst/>
            <a:gdLst>
              <a:gd name="connsiteX0" fmla="*/ 9950027 w 12776953"/>
              <a:gd name="connsiteY0" fmla="*/ 983 h 3096396"/>
              <a:gd name="connsiteX1" fmla="*/ 11528213 w 12776953"/>
              <a:gd name="connsiteY1" fmla="*/ 1240503 h 3096396"/>
              <a:gd name="connsiteX2" fmla="*/ 12672907 w 12776953"/>
              <a:gd name="connsiteY2" fmla="*/ 691863 h 3096396"/>
              <a:gd name="connsiteX3" fmla="*/ 12772391 w 12776953"/>
              <a:gd name="connsiteY3" fmla="*/ 1609226 h 3096396"/>
              <a:gd name="connsiteX4" fmla="*/ 12765103 w 12776953"/>
              <a:gd name="connsiteY4" fmla="*/ 1734956 h 3096396"/>
              <a:gd name="connsiteX5" fmla="*/ 12776953 w 12776953"/>
              <a:gd name="connsiteY5" fmla="*/ 1734956 h 3096396"/>
              <a:gd name="connsiteX6" fmla="*/ 12776953 w 12776953"/>
              <a:gd name="connsiteY6" fmla="*/ 3096396 h 3096396"/>
              <a:gd name="connsiteX7" fmla="*/ 0 w 12776953"/>
              <a:gd name="connsiteY7" fmla="*/ 3096396 h 3096396"/>
              <a:gd name="connsiteX8" fmla="*/ 0 w 12776953"/>
              <a:gd name="connsiteY8" fmla="*/ 1755276 h 3096396"/>
              <a:gd name="connsiteX9" fmla="*/ 0 w 12776953"/>
              <a:gd name="connsiteY9" fmla="*/ 1734956 h 3096396"/>
              <a:gd name="connsiteX10" fmla="*/ 53571 w 12776953"/>
              <a:gd name="connsiteY10" fmla="*/ 1734956 h 3096396"/>
              <a:gd name="connsiteX11" fmla="*/ 392853 w 12776953"/>
              <a:gd name="connsiteY11" fmla="*/ 1606263 h 3096396"/>
              <a:gd name="connsiteX12" fmla="*/ 2038773 w 12776953"/>
              <a:gd name="connsiteY12" fmla="*/ 739276 h 3096396"/>
              <a:gd name="connsiteX13" fmla="*/ 4091093 w 12776953"/>
              <a:gd name="connsiteY13" fmla="*/ 1504663 h 3096396"/>
              <a:gd name="connsiteX14" fmla="*/ 5730240 w 12776953"/>
              <a:gd name="connsiteY14" fmla="*/ 813783 h 3096396"/>
              <a:gd name="connsiteX15" fmla="*/ 7640320 w 12776953"/>
              <a:gd name="connsiteY15" fmla="*/ 1477569 h 3096396"/>
              <a:gd name="connsiteX16" fmla="*/ 9950027 w 12776953"/>
              <a:gd name="connsiteY16" fmla="*/ 983 h 30963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2776953" h="3096396">
                <a:moveTo>
                  <a:pt x="9950027" y="983"/>
                </a:moveTo>
                <a:cubicBezTo>
                  <a:pt x="10598009" y="-38528"/>
                  <a:pt x="11074400" y="1125356"/>
                  <a:pt x="11528213" y="1240503"/>
                </a:cubicBezTo>
                <a:cubicBezTo>
                  <a:pt x="11982026" y="1355650"/>
                  <a:pt x="12485511" y="457054"/>
                  <a:pt x="12672907" y="691863"/>
                </a:cubicBezTo>
                <a:cubicBezTo>
                  <a:pt x="12766605" y="809268"/>
                  <a:pt x="12787772" y="1199017"/>
                  <a:pt x="12772391" y="1609226"/>
                </a:cubicBezTo>
                <a:lnTo>
                  <a:pt x="12765103" y="1734956"/>
                </a:lnTo>
                <a:lnTo>
                  <a:pt x="12776953" y="1734956"/>
                </a:lnTo>
                <a:lnTo>
                  <a:pt x="12776953" y="3096396"/>
                </a:lnTo>
                <a:lnTo>
                  <a:pt x="0" y="3096396"/>
                </a:lnTo>
                <a:lnTo>
                  <a:pt x="0" y="1755276"/>
                </a:lnTo>
                <a:lnTo>
                  <a:pt x="0" y="1734956"/>
                </a:lnTo>
                <a:lnTo>
                  <a:pt x="53571" y="1734956"/>
                </a:lnTo>
                <a:lnTo>
                  <a:pt x="392853" y="1606263"/>
                </a:lnTo>
                <a:cubicBezTo>
                  <a:pt x="732649" y="1436930"/>
                  <a:pt x="1422400" y="756209"/>
                  <a:pt x="2038773" y="739276"/>
                </a:cubicBezTo>
                <a:cubicBezTo>
                  <a:pt x="2655146" y="722343"/>
                  <a:pt x="3475849" y="1492245"/>
                  <a:pt x="4091093" y="1504663"/>
                </a:cubicBezTo>
                <a:cubicBezTo>
                  <a:pt x="4706337" y="1517081"/>
                  <a:pt x="5138702" y="818299"/>
                  <a:pt x="5730240" y="813783"/>
                </a:cubicBezTo>
                <a:cubicBezTo>
                  <a:pt x="6321779" y="809267"/>
                  <a:pt x="6937022" y="1613036"/>
                  <a:pt x="7640320" y="1477569"/>
                </a:cubicBezTo>
                <a:cubicBezTo>
                  <a:pt x="8343618" y="1342102"/>
                  <a:pt x="9302045" y="40494"/>
                  <a:pt x="9950027" y="983"/>
                </a:cubicBezTo>
                <a:close/>
              </a:path>
            </a:pathLst>
          </a:custGeom>
          <a:solidFill>
            <a:srgbClr val="104B8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20" name="文本框 19"/>
          <p:cNvSpPr txBox="1"/>
          <p:nvPr/>
        </p:nvSpPr>
        <p:spPr>
          <a:xfrm>
            <a:off x="1962002" y="2644169"/>
            <a:ext cx="862965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zh-CN" sz="4500" b="1" dirty="0">
                <a:solidFill>
                  <a:srgbClr val="104B85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《</a:t>
            </a:r>
            <a:r>
              <a:rPr lang="zh-CN" altLang="en-US" sz="4500" b="1" dirty="0">
                <a:solidFill>
                  <a:srgbClr val="104B85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研究方法与论文写作</a:t>
            </a:r>
            <a:r>
              <a:rPr lang="en-US" altLang="zh-CN" sz="4500" b="1" dirty="0">
                <a:solidFill>
                  <a:srgbClr val="104B85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》</a:t>
            </a:r>
          </a:p>
        </p:txBody>
      </p:sp>
      <p:sp>
        <p:nvSpPr>
          <p:cNvPr id="28" name="椭圆 27"/>
          <p:cNvSpPr/>
          <p:nvPr/>
        </p:nvSpPr>
        <p:spPr>
          <a:xfrm>
            <a:off x="10975975" y="5327673"/>
            <a:ext cx="246380" cy="246380"/>
          </a:xfrm>
          <a:prstGeom prst="ellipse">
            <a:avLst/>
          </a:prstGeom>
          <a:solidFill>
            <a:srgbClr val="FBF6F2"/>
          </a:solidFill>
          <a:ln>
            <a:solidFill>
              <a:srgbClr val="104B8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椭圆 34"/>
          <p:cNvSpPr/>
          <p:nvPr/>
        </p:nvSpPr>
        <p:spPr>
          <a:xfrm>
            <a:off x="8104273" y="4850153"/>
            <a:ext cx="600710" cy="600710"/>
          </a:xfrm>
          <a:prstGeom prst="ellipse">
            <a:avLst/>
          </a:prstGeom>
          <a:solidFill>
            <a:srgbClr val="FBF6F2"/>
          </a:solidFill>
          <a:ln>
            <a:solidFill>
              <a:srgbClr val="104B8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椭圆 35"/>
          <p:cNvSpPr/>
          <p:nvPr/>
        </p:nvSpPr>
        <p:spPr>
          <a:xfrm>
            <a:off x="2641804" y="5278245"/>
            <a:ext cx="345236" cy="345236"/>
          </a:xfrm>
          <a:prstGeom prst="ellipse">
            <a:avLst/>
          </a:prstGeom>
          <a:solidFill>
            <a:srgbClr val="FBF6F2"/>
          </a:solidFill>
          <a:ln>
            <a:solidFill>
              <a:srgbClr val="104B8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7" name="图片 5" descr="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7373" y="426072"/>
            <a:ext cx="271462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5475928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418AEE4D-775A-7D62-FDA2-5B29A7FEF785}"/>
              </a:ext>
            </a:extLst>
          </p:cNvPr>
          <p:cNvSpPr txBox="1"/>
          <p:nvPr/>
        </p:nvSpPr>
        <p:spPr>
          <a:xfrm>
            <a:off x="772413" y="1434394"/>
            <a:ext cx="10194708" cy="376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3600"/>
              </a:lnSpc>
            </a:pPr>
            <a:r>
              <a:rPr lang="zh-CN" altLang="zh-CN" sz="2800" b="1" kern="0" dirty="0">
                <a:solidFill>
                  <a:srgbClr val="FF0000"/>
                </a:solidFill>
                <a:effectLst/>
                <a:ea typeface="微软雅黑" panose="020B0503020204020204" pitchFamily="34" charset="-122"/>
                <a:cs typeface="宋体" panose="02010600030101010101" pitchFamily="2" charset="-122"/>
              </a:rPr>
              <a:t>国际中文教育硕士专业学位研究生培养目标</a:t>
            </a:r>
            <a:endParaRPr lang="en-US" altLang="zh-CN" sz="2800" b="1" kern="0" dirty="0">
              <a:solidFill>
                <a:srgbClr val="FF0000"/>
              </a:solidFill>
              <a:effectLst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>
              <a:lnSpc>
                <a:spcPts val="3600"/>
              </a:lnSpc>
            </a:pPr>
            <a:endParaRPr lang="en-US" altLang="zh-CN" sz="2800" b="1" kern="0" dirty="0">
              <a:solidFill>
                <a:srgbClr val="FF0000"/>
              </a:solidFill>
              <a:effectLst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>
              <a:lnSpc>
                <a:spcPts val="3600"/>
              </a:lnSpc>
            </a:pPr>
            <a:r>
              <a:rPr lang="zh-CN" altLang="zh-CN" sz="2800" kern="0" dirty="0">
                <a:effectLst/>
                <a:ea typeface="微软雅黑" panose="020B0503020204020204" pitchFamily="34" charset="-122"/>
                <a:cs typeface="宋体" panose="02010600030101010101" pitchFamily="2" charset="-122"/>
              </a:rPr>
              <a:t>造就有优良品德、宽广胸怀、崇高境界、深厚情怀、责任担当，有</a:t>
            </a:r>
            <a:r>
              <a:rPr lang="zh-CN" altLang="zh-CN" sz="2800" kern="0" dirty="0">
                <a:solidFill>
                  <a:srgbClr val="FF0000"/>
                </a:solidFill>
                <a:effectLst/>
                <a:ea typeface="微软雅黑" panose="020B0503020204020204" pitchFamily="34" charset="-122"/>
                <a:cs typeface="宋体" panose="02010600030101010101" pitchFamily="2" charset="-122"/>
              </a:rPr>
              <a:t>中文作为第二语言教育创新理论实践素养</a:t>
            </a:r>
            <a:r>
              <a:rPr lang="zh-CN" altLang="zh-CN" sz="2800" kern="0" dirty="0">
                <a:effectLst/>
                <a:ea typeface="微软雅黑" panose="020B0503020204020204" pitchFamily="34" charset="-122"/>
                <a:cs typeface="宋体" panose="02010600030101010101" pitchFamily="2" charset="-122"/>
              </a:rPr>
              <a:t>，</a:t>
            </a:r>
            <a:r>
              <a:rPr lang="zh-CN" altLang="zh-CN" sz="2800" kern="0" dirty="0">
                <a:solidFill>
                  <a:srgbClr val="FF0000"/>
                </a:solidFill>
                <a:effectLst/>
                <a:ea typeface="微软雅黑" panose="020B0503020204020204" pitchFamily="34" charset="-122"/>
                <a:cs typeface="宋体" panose="02010600030101010101" pitchFamily="2" charset="-122"/>
              </a:rPr>
              <a:t>多学科交叉融合知识结构</a:t>
            </a:r>
            <a:r>
              <a:rPr lang="zh-CN" altLang="zh-CN" sz="2800" kern="0" dirty="0">
                <a:effectLst/>
                <a:ea typeface="微软雅黑" panose="020B0503020204020204" pitchFamily="34" charset="-122"/>
                <a:cs typeface="宋体" panose="02010600030101010101" pitchFamily="2" charset="-122"/>
              </a:rPr>
              <a:t>，善于通过理论学习进行教学实践反思应用，有良好的</a:t>
            </a:r>
            <a:r>
              <a:rPr lang="zh-CN" altLang="zh-CN" sz="2800" kern="0" dirty="0">
                <a:solidFill>
                  <a:srgbClr val="FF0000"/>
                </a:solidFill>
                <a:effectLst/>
                <a:ea typeface="微软雅黑" panose="020B0503020204020204" pitchFamily="34" charset="-122"/>
                <a:cs typeface="宋体" panose="02010600030101010101" pitchFamily="2" charset="-122"/>
              </a:rPr>
              <a:t>中文教学、文化传播、跨文化协作能力和自主专业发展能力</a:t>
            </a:r>
            <a:r>
              <a:rPr lang="zh-CN" altLang="zh-CN" sz="2800" kern="0" dirty="0">
                <a:effectLst/>
                <a:ea typeface="微软雅黑" panose="020B0503020204020204" pitchFamily="34" charset="-122"/>
                <a:cs typeface="宋体" panose="02010600030101010101" pitchFamily="2" charset="-122"/>
              </a:rPr>
              <a:t>，胜任国内外国际岗位多种</a:t>
            </a:r>
            <a:r>
              <a:rPr lang="zh-CN" altLang="zh-CN" sz="2800" kern="0" dirty="0">
                <a:solidFill>
                  <a:srgbClr val="FF0000"/>
                </a:solidFill>
                <a:effectLst/>
                <a:ea typeface="微软雅黑" panose="020B0503020204020204" pitchFamily="34" charset="-122"/>
                <a:cs typeface="宋体" panose="02010600030101010101" pitchFamily="2" charset="-122"/>
              </a:rPr>
              <a:t>教学和管理任务</a:t>
            </a:r>
            <a:r>
              <a:rPr lang="zh-CN" altLang="zh-CN" sz="2800" kern="0" dirty="0">
                <a:effectLst/>
                <a:ea typeface="微软雅黑" panose="020B0503020204020204" pitchFamily="34" charset="-122"/>
                <a:cs typeface="宋体" panose="02010600030101010101" pitchFamily="2" charset="-122"/>
              </a:rPr>
              <a:t>的复合型、国际型、专业化高层次应用人才。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853581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365760" y="345440"/>
            <a:ext cx="11460480" cy="583184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1351978" y="1060757"/>
            <a:ext cx="948804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课程背景：</a:t>
            </a:r>
            <a:endParaRPr lang="en-US" altLang="zh-CN" sz="2800" b="1" dirty="0">
              <a:solidFill>
                <a:srgbClr val="FF0000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sz="28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algn="just"/>
            <a:r>
              <a:rPr lang="zh-CN" altLang="zh-CN" sz="2800" kern="100" dirty="0">
                <a:latin typeface="华文中宋" panose="02010600040101010101" pitchFamily="2" charset="-122"/>
                <a:ea typeface="华文中宋" panose="02010600040101010101" pitchFamily="2" charset="-122"/>
              </a:rPr>
              <a:t>新时代</a:t>
            </a:r>
            <a:r>
              <a:rPr lang="zh-CN" altLang="en-US" sz="2800" kern="100" dirty="0">
                <a:latin typeface="华文中宋" panose="02010600040101010101" pitchFamily="2" charset="-122"/>
                <a:ea typeface="华文中宋" panose="02010600040101010101" pitchFamily="2" charset="-122"/>
              </a:rPr>
              <a:t>国际中文</a:t>
            </a:r>
            <a:r>
              <a:rPr lang="zh-CN" altLang="zh-CN" sz="2800" kern="100" dirty="0">
                <a:latin typeface="华文中宋" panose="02010600040101010101" pitchFamily="2" charset="-122"/>
                <a:ea typeface="华文中宋" panose="02010600040101010101" pitchFamily="2" charset="-122"/>
              </a:rPr>
              <a:t>教育是提升国家文化软实力的重要途径</a:t>
            </a:r>
            <a:r>
              <a:rPr lang="zh-CN" altLang="en-US" sz="2800" kern="100" dirty="0">
                <a:latin typeface="华文中宋" panose="02010600040101010101" pitchFamily="2" charset="-122"/>
                <a:ea typeface="华文中宋" panose="02010600040101010101" pitchFamily="2" charset="-122"/>
              </a:rPr>
              <a:t>之一</a:t>
            </a:r>
            <a:r>
              <a:rPr lang="zh-CN" altLang="zh-CN" sz="2800" kern="100" dirty="0">
                <a:latin typeface="华文中宋" panose="02010600040101010101" pitchFamily="2" charset="-122"/>
                <a:ea typeface="华文中宋" panose="02010600040101010101" pitchFamily="2" charset="-122"/>
              </a:rPr>
              <a:t>，是“一带一路”建设的人力资源和智力保障，是孔子学院提升转变内涵、树立品牌效应的重要支撑。在教育现代化的背景下，</a:t>
            </a:r>
            <a:r>
              <a:rPr lang="zh-CN" altLang="en-US" sz="2800" kern="100" dirty="0">
                <a:latin typeface="华文中宋" panose="02010600040101010101" pitchFamily="2" charset="-122"/>
                <a:ea typeface="华文中宋" panose="02010600040101010101" pitchFamily="2" charset="-122"/>
              </a:rPr>
              <a:t>国际中文教育</a:t>
            </a:r>
            <a:r>
              <a:rPr lang="zh-CN" altLang="zh-CN" sz="2800" kern="100" dirty="0">
                <a:latin typeface="华文中宋" panose="02010600040101010101" pitchFamily="2" charset="-122"/>
                <a:ea typeface="华文中宋" panose="02010600040101010101" pitchFamily="2" charset="-122"/>
              </a:rPr>
              <a:t>应</a:t>
            </a:r>
            <a:r>
              <a:rPr lang="zh-CN" altLang="zh-CN" sz="2800" b="1" u="sng" dirty="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以文化自信为引领，承担起“中华文化国际传播”的责任</a:t>
            </a:r>
            <a:r>
              <a:rPr lang="zh-CN" altLang="zh-CN" sz="2800" kern="100" dirty="0">
                <a:latin typeface="华文中宋" panose="02010600040101010101" pitchFamily="2" charset="-122"/>
                <a:ea typeface="华文中宋" panose="02010600040101010101" pitchFamily="2" charset="-122"/>
              </a:rPr>
              <a:t>，以降低因语言文化的障碍产生的交易成本。</a:t>
            </a:r>
            <a:r>
              <a:rPr lang="zh-CN" altLang="en-US" sz="2800" kern="100" dirty="0">
                <a:latin typeface="华文中宋" panose="02010600040101010101" pitchFamily="2" charset="-122"/>
                <a:ea typeface="华文中宋" panose="02010600040101010101" pitchFamily="2" charset="-122"/>
              </a:rPr>
              <a:t>国际中文教育</a:t>
            </a:r>
            <a:r>
              <a:rPr lang="zh-CN" altLang="zh-CN" sz="2800" b="1" u="sng" dirty="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硕士专业学位论文应更契合</a:t>
            </a:r>
            <a:r>
              <a:rPr lang="zh-CN" altLang="en-US" sz="2800" b="1" u="sng" dirty="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国际中文教育</a:t>
            </a:r>
            <a:r>
              <a:rPr lang="zh-CN" altLang="zh-CN" sz="2800" b="1" u="sng" dirty="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新时期发展需求</a:t>
            </a:r>
            <a:r>
              <a:rPr lang="zh-CN" altLang="zh-CN" sz="2800" kern="100" dirty="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。</a:t>
            </a:r>
            <a:endParaRPr lang="zh-CN" altLang="zh-CN" sz="2000" kern="100" dirty="0">
              <a:solidFill>
                <a:srgbClr val="FF0000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sz="2800" dirty="0"/>
          </a:p>
        </p:txBody>
      </p:sp>
    </p:spTree>
    <p:extLst>
      <p:ext uri="{BB962C8B-B14F-4D97-AF65-F5344CB8AC3E}">
        <p14:creationId xmlns:p14="http://schemas.microsoft.com/office/powerpoint/2010/main" val="3917350349"/>
      </p:ext>
    </p:extLst>
  </p:cSld>
  <p:clrMapOvr>
    <a:masterClrMapping/>
  </p:clrMapOvr>
  <p:transition spd="slow">
    <p:pu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365760" y="345440"/>
            <a:ext cx="11460480" cy="583184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1325730" y="1060757"/>
            <a:ext cx="9637131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课程目标：</a:t>
            </a:r>
            <a:endParaRPr lang="en-US" altLang="zh-CN" sz="2800" b="1" dirty="0">
              <a:solidFill>
                <a:srgbClr val="FF0000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sz="2800" dirty="0">
                <a:latin typeface="华文中宋" panose="02010600040101010101" pitchFamily="2" charset="-122"/>
                <a:ea typeface="华文中宋" panose="02010600040101010101" pitchFamily="2" charset="-122"/>
              </a:rPr>
              <a:t>《</a:t>
            </a:r>
            <a:r>
              <a:rPr lang="zh-CN" altLang="en-US" sz="2800" dirty="0">
                <a:latin typeface="华文中宋" panose="02010600040101010101" pitchFamily="2" charset="-122"/>
                <a:ea typeface="华文中宋" panose="02010600040101010101" pitchFamily="2" charset="-122"/>
              </a:rPr>
              <a:t>研究方法与论文写作</a:t>
            </a:r>
            <a:r>
              <a:rPr lang="en-US" altLang="zh-CN" sz="2800" dirty="0">
                <a:latin typeface="华文中宋" panose="02010600040101010101" pitchFamily="2" charset="-122"/>
                <a:ea typeface="华文中宋" panose="02010600040101010101" pitchFamily="2" charset="-122"/>
              </a:rPr>
              <a:t>》</a:t>
            </a:r>
            <a:r>
              <a:rPr lang="zh-CN" altLang="zh-CN" sz="2800" dirty="0">
                <a:latin typeface="华文中宋" panose="02010600040101010101" pitchFamily="2" charset="-122"/>
                <a:ea typeface="华文中宋" panose="02010600040101010101" pitchFamily="2" charset="-122"/>
              </a:rPr>
              <a:t>是</a:t>
            </a:r>
            <a:r>
              <a:rPr lang="zh-CN" altLang="en-US" sz="2800" dirty="0">
                <a:latin typeface="华文中宋" panose="02010600040101010101" pitchFamily="2" charset="-122"/>
                <a:ea typeface="华文中宋" panose="02010600040101010101" pitchFamily="2" charset="-122"/>
              </a:rPr>
              <a:t>国际中文教育</a:t>
            </a:r>
            <a:r>
              <a:rPr lang="zh-CN" altLang="zh-CN" sz="2800" dirty="0">
                <a:latin typeface="华文中宋" panose="02010600040101010101" pitchFamily="2" charset="-122"/>
                <a:ea typeface="华文中宋" panose="02010600040101010101" pitchFamily="2" charset="-122"/>
              </a:rPr>
              <a:t>专业硕士学位研究生的基础核心课，通过案例剖析阐述汉语国际教育硕士学位论文选题、</a:t>
            </a:r>
            <a:r>
              <a:rPr lang="zh-CN" altLang="en-US" sz="2800" dirty="0">
                <a:latin typeface="华文中宋" panose="02010600040101010101" pitchFamily="2" charset="-122"/>
                <a:ea typeface="华文中宋" panose="02010600040101010101" pitchFamily="2" charset="-122"/>
              </a:rPr>
              <a:t>理论支撑、研究方法、研究设计、文献阅读与综述、</a:t>
            </a:r>
            <a:r>
              <a:rPr lang="zh-CN" altLang="zh-CN" sz="2800" dirty="0">
                <a:latin typeface="华文中宋" panose="02010600040101010101" pitchFamily="2" charset="-122"/>
                <a:ea typeface="华文中宋" panose="02010600040101010101" pitchFamily="2" charset="-122"/>
              </a:rPr>
              <a:t>材料收集</a:t>
            </a:r>
            <a:r>
              <a:rPr lang="zh-CN" altLang="en-US" sz="2800" dirty="0">
                <a:latin typeface="华文中宋" panose="02010600040101010101" pitchFamily="2" charset="-122"/>
                <a:ea typeface="华文中宋" panose="02010600040101010101" pitchFamily="2" charset="-122"/>
              </a:rPr>
              <a:t>与分析 </a:t>
            </a:r>
            <a:r>
              <a:rPr lang="zh-CN" altLang="zh-CN" sz="2800" dirty="0">
                <a:latin typeface="华文中宋" panose="02010600040101010101" pitchFamily="2" charset="-122"/>
                <a:ea typeface="华文中宋" panose="02010600040101010101" pitchFamily="2" charset="-122"/>
              </a:rPr>
              <a:t>、论文撰写</a:t>
            </a:r>
            <a:r>
              <a:rPr lang="zh-CN" altLang="en-US" sz="2800" dirty="0">
                <a:latin typeface="华文中宋" panose="02010600040101010101" pitchFamily="2" charset="-122"/>
                <a:ea typeface="华文中宋" panose="02010600040101010101" pitchFamily="2" charset="-122"/>
              </a:rPr>
              <a:t>与学术规范</a:t>
            </a:r>
            <a:r>
              <a:rPr lang="zh-CN" altLang="zh-CN" sz="2800" dirty="0">
                <a:latin typeface="华文中宋" panose="02010600040101010101" pitchFamily="2" charset="-122"/>
                <a:ea typeface="华文中宋" panose="02010600040101010101" pitchFamily="2" charset="-122"/>
              </a:rPr>
              <a:t>等，旨在提升学生在汉语国际教育实践中</a:t>
            </a:r>
            <a:r>
              <a:rPr lang="zh-CN" altLang="zh-CN" sz="2800" b="1" u="sng" dirty="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发现问题、分析问题和解决问题的能力</a:t>
            </a:r>
            <a:r>
              <a:rPr lang="zh-CN" altLang="zh-CN" sz="2800" dirty="0">
                <a:latin typeface="华文中宋" panose="02010600040101010101" pitchFamily="2" charset="-122"/>
                <a:ea typeface="华文中宋" panose="02010600040101010101" pitchFamily="2" charset="-122"/>
              </a:rPr>
              <a:t>，以及教育反思能力</a:t>
            </a:r>
            <a:r>
              <a:rPr lang="zh-CN" altLang="en-US" sz="2800" dirty="0">
                <a:latin typeface="华文中宋" panose="02010600040101010101" pitchFamily="2" charset="-122"/>
                <a:ea typeface="华文中宋" panose="02010600040101010101" pitchFamily="2" charset="-122"/>
              </a:rPr>
              <a:t>，培养学生具备坚定的政治方向，正确的语言文化传播观，</a:t>
            </a:r>
            <a:r>
              <a:rPr lang="zh-CN" altLang="zh-CN" sz="2800" dirty="0">
                <a:latin typeface="华文中宋" panose="02010600040101010101" pitchFamily="2" charset="-122"/>
                <a:ea typeface="华文中宋" panose="02010600040101010101" pitchFamily="2" charset="-122"/>
              </a:rPr>
              <a:t>诚实守信、认真负责、团结合作</a:t>
            </a:r>
            <a:r>
              <a:rPr lang="zh-CN" altLang="en-US" sz="2800" dirty="0">
                <a:latin typeface="华文中宋" panose="02010600040101010101" pitchFamily="2" charset="-122"/>
                <a:ea typeface="华文中宋" panose="02010600040101010101" pitchFamily="2" charset="-122"/>
              </a:rPr>
              <a:t>的职业价值观，新文科探索背景下的创新意识，人类命运共同体理念下</a:t>
            </a:r>
            <a:r>
              <a:rPr lang="zh-CN" altLang="zh-CN" sz="2800" dirty="0">
                <a:latin typeface="华文中宋" panose="02010600040101010101" pitchFamily="2" charset="-122"/>
                <a:ea typeface="华文中宋" panose="02010600040101010101" pitchFamily="2" charset="-122"/>
              </a:rPr>
              <a:t>的</a:t>
            </a:r>
            <a:r>
              <a:rPr lang="zh-CN" altLang="en-US" sz="2800" dirty="0">
                <a:latin typeface="华文中宋" panose="02010600040101010101" pitchFamily="2" charset="-122"/>
                <a:ea typeface="华文中宋" panose="02010600040101010101" pitchFamily="2" charset="-122"/>
              </a:rPr>
              <a:t>汉语国际教育使命感 。</a:t>
            </a:r>
          </a:p>
        </p:txBody>
      </p:sp>
    </p:spTree>
    <p:extLst>
      <p:ext uri="{BB962C8B-B14F-4D97-AF65-F5344CB8AC3E}">
        <p14:creationId xmlns:p14="http://schemas.microsoft.com/office/powerpoint/2010/main" val="4273845721"/>
      </p:ext>
    </p:extLst>
  </p:cSld>
  <p:clrMapOvr>
    <a:masterClrMapping/>
  </p:clrMapOvr>
  <p:transition spd="slow">
    <p:pu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365760" y="345440"/>
            <a:ext cx="11460480" cy="583184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1429368" y="564024"/>
            <a:ext cx="309867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sz="28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zh-CN" altLang="en-US" sz="2800" b="1" dirty="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教学方法：</a:t>
            </a:r>
            <a:endParaRPr lang="en-US" altLang="zh-CN" sz="2800" b="1" dirty="0">
              <a:solidFill>
                <a:srgbClr val="FF0000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sz="28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zh-CN" altLang="en-US" sz="2800" dirty="0">
                <a:latin typeface="华文中宋" panose="02010600040101010101" pitchFamily="2" charset="-122"/>
                <a:ea typeface="华文中宋" panose="02010600040101010101" pitchFamily="2" charset="-122"/>
              </a:rPr>
              <a:t>结合案例教学法讲授与讨论汉硕学位论文写作中的诸多内容，将知识传授、能力培养与价值塑造相结合。</a:t>
            </a:r>
            <a:endParaRPr lang="en-US" altLang="zh-CN" sz="28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sz="2800" dirty="0"/>
          </a:p>
          <a:p>
            <a:endParaRPr lang="zh-CN" altLang="en-US" sz="2800" dirty="0"/>
          </a:p>
        </p:txBody>
      </p:sp>
      <p:sp>
        <p:nvSpPr>
          <p:cNvPr id="5" name="文本框 4"/>
          <p:cNvSpPr txBox="1"/>
          <p:nvPr/>
        </p:nvSpPr>
        <p:spPr>
          <a:xfrm>
            <a:off x="6096000" y="564024"/>
            <a:ext cx="4650876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sz="28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zh-CN" altLang="en-US" sz="2800" b="1" dirty="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课程内容安排：</a:t>
            </a:r>
            <a:endParaRPr lang="en-US" altLang="zh-CN" sz="2800" b="1" dirty="0">
              <a:solidFill>
                <a:srgbClr val="FF0000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sz="28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zh-CN" altLang="en-US" sz="2800" dirty="0">
                <a:latin typeface="华文中宋" panose="02010600040101010101" pitchFamily="2" charset="-122"/>
                <a:ea typeface="华文中宋" panose="02010600040101010101" pitchFamily="2" charset="-122"/>
              </a:rPr>
              <a:t>第</a:t>
            </a:r>
            <a:r>
              <a:rPr lang="en-US" altLang="zh-CN" sz="2800" dirty="0">
                <a:latin typeface="华文中宋" panose="02010600040101010101" pitchFamily="2" charset="-122"/>
                <a:ea typeface="华文中宋" panose="02010600040101010101" pitchFamily="2" charset="-122"/>
              </a:rPr>
              <a:t>1</a:t>
            </a:r>
            <a:r>
              <a:rPr lang="zh-CN" altLang="en-US" sz="2800" dirty="0">
                <a:latin typeface="华文中宋" panose="02010600040101010101" pitchFamily="2" charset="-122"/>
                <a:ea typeface="华文中宋" panose="02010600040101010101" pitchFamily="2" charset="-122"/>
              </a:rPr>
              <a:t>讲 论文选题</a:t>
            </a:r>
            <a:endParaRPr lang="en-US" altLang="zh-CN" sz="28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zh-CN" altLang="en-US" sz="2800" dirty="0">
                <a:latin typeface="华文中宋" panose="02010600040101010101" pitchFamily="2" charset="-122"/>
                <a:ea typeface="华文中宋" panose="02010600040101010101" pitchFamily="2" charset="-122"/>
              </a:rPr>
              <a:t>第</a:t>
            </a:r>
            <a:r>
              <a:rPr lang="en-US" altLang="zh-CN" sz="2800" dirty="0">
                <a:latin typeface="华文中宋" panose="02010600040101010101" pitchFamily="2" charset="-122"/>
                <a:ea typeface="华文中宋" panose="02010600040101010101" pitchFamily="2" charset="-122"/>
              </a:rPr>
              <a:t>2</a:t>
            </a:r>
            <a:r>
              <a:rPr lang="zh-CN" altLang="en-US" sz="2800" dirty="0">
                <a:latin typeface="华文中宋" panose="02010600040101010101" pitchFamily="2" charset="-122"/>
                <a:ea typeface="华文中宋" panose="02010600040101010101" pitchFamily="2" charset="-122"/>
              </a:rPr>
              <a:t>讲 论文样式</a:t>
            </a:r>
            <a:endParaRPr lang="en-US" altLang="zh-CN" sz="28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zh-CN" altLang="en-US" sz="2800" dirty="0">
                <a:latin typeface="华文中宋" panose="02010600040101010101" pitchFamily="2" charset="-122"/>
                <a:ea typeface="华文中宋" panose="02010600040101010101" pitchFamily="2" charset="-122"/>
              </a:rPr>
              <a:t>第</a:t>
            </a:r>
            <a:r>
              <a:rPr lang="en-US" altLang="zh-CN" sz="2800" dirty="0">
                <a:latin typeface="华文中宋" panose="02010600040101010101" pitchFamily="2" charset="-122"/>
                <a:ea typeface="华文中宋" panose="02010600040101010101" pitchFamily="2" charset="-122"/>
              </a:rPr>
              <a:t>3</a:t>
            </a:r>
            <a:r>
              <a:rPr lang="zh-CN" altLang="en-US" sz="2800" dirty="0">
                <a:latin typeface="华文中宋" panose="02010600040101010101" pitchFamily="2" charset="-122"/>
                <a:ea typeface="华文中宋" panose="02010600040101010101" pitchFamily="2" charset="-122"/>
              </a:rPr>
              <a:t>讲 理论支撑</a:t>
            </a:r>
            <a:endParaRPr lang="en-US" altLang="zh-CN" sz="28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zh-CN" altLang="en-US" sz="2800" dirty="0">
                <a:latin typeface="华文中宋" panose="02010600040101010101" pitchFamily="2" charset="-122"/>
                <a:ea typeface="华文中宋" panose="02010600040101010101" pitchFamily="2" charset="-122"/>
              </a:rPr>
              <a:t>第</a:t>
            </a:r>
            <a:r>
              <a:rPr lang="en-US" altLang="zh-CN" sz="2800" dirty="0">
                <a:latin typeface="华文中宋" panose="02010600040101010101" pitchFamily="2" charset="-122"/>
                <a:ea typeface="华文中宋" panose="02010600040101010101" pitchFamily="2" charset="-122"/>
              </a:rPr>
              <a:t>4</a:t>
            </a:r>
            <a:r>
              <a:rPr lang="zh-CN" altLang="en-US" sz="2800" dirty="0">
                <a:latin typeface="华文中宋" panose="02010600040101010101" pitchFamily="2" charset="-122"/>
                <a:ea typeface="华文中宋" panose="02010600040101010101" pitchFamily="2" charset="-122"/>
              </a:rPr>
              <a:t>讲 研究方法</a:t>
            </a:r>
            <a:endParaRPr lang="en-US" altLang="zh-CN" sz="28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zh-CN" altLang="en-US" sz="2800" dirty="0">
                <a:latin typeface="华文中宋" panose="02010600040101010101" pitchFamily="2" charset="-122"/>
                <a:ea typeface="华文中宋" panose="02010600040101010101" pitchFamily="2" charset="-122"/>
              </a:rPr>
              <a:t>第</a:t>
            </a:r>
            <a:r>
              <a:rPr lang="en-US" altLang="zh-CN" sz="2800" dirty="0">
                <a:latin typeface="华文中宋" panose="02010600040101010101" pitchFamily="2" charset="-122"/>
                <a:ea typeface="华文中宋" panose="02010600040101010101" pitchFamily="2" charset="-122"/>
              </a:rPr>
              <a:t>5</a:t>
            </a:r>
            <a:r>
              <a:rPr lang="zh-CN" altLang="en-US" sz="2800" dirty="0">
                <a:latin typeface="华文中宋" panose="02010600040101010101" pitchFamily="2" charset="-122"/>
                <a:ea typeface="华文中宋" panose="02010600040101010101" pitchFamily="2" charset="-122"/>
              </a:rPr>
              <a:t>讲 研究设计</a:t>
            </a:r>
            <a:endParaRPr lang="en-US" altLang="zh-CN" sz="28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zh-CN" altLang="en-US" sz="2800" dirty="0">
                <a:latin typeface="华文中宋" panose="02010600040101010101" pitchFamily="2" charset="-122"/>
                <a:ea typeface="华文中宋" panose="02010600040101010101" pitchFamily="2" charset="-122"/>
              </a:rPr>
              <a:t>第</a:t>
            </a:r>
            <a:r>
              <a:rPr lang="en-US" altLang="zh-CN" sz="2800" dirty="0">
                <a:latin typeface="华文中宋" panose="02010600040101010101" pitchFamily="2" charset="-122"/>
                <a:ea typeface="华文中宋" panose="02010600040101010101" pitchFamily="2" charset="-122"/>
              </a:rPr>
              <a:t>6</a:t>
            </a:r>
            <a:r>
              <a:rPr lang="zh-CN" altLang="en-US" sz="2800" dirty="0">
                <a:latin typeface="华文中宋" panose="02010600040101010101" pitchFamily="2" charset="-122"/>
                <a:ea typeface="华文中宋" panose="02010600040101010101" pitchFamily="2" charset="-122"/>
              </a:rPr>
              <a:t>讲 文献阅读与综述</a:t>
            </a:r>
            <a:endParaRPr lang="en-US" altLang="zh-CN" sz="28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zh-CN" altLang="en-US" sz="2800" dirty="0">
                <a:latin typeface="华文中宋" panose="02010600040101010101" pitchFamily="2" charset="-122"/>
                <a:ea typeface="华文中宋" panose="02010600040101010101" pitchFamily="2" charset="-122"/>
              </a:rPr>
              <a:t>第</a:t>
            </a:r>
            <a:r>
              <a:rPr lang="en-US" altLang="zh-CN" sz="2800" dirty="0">
                <a:latin typeface="华文中宋" panose="02010600040101010101" pitchFamily="2" charset="-122"/>
                <a:ea typeface="华文中宋" panose="02010600040101010101" pitchFamily="2" charset="-122"/>
              </a:rPr>
              <a:t>7</a:t>
            </a:r>
            <a:r>
              <a:rPr lang="zh-CN" altLang="en-US" sz="2800" dirty="0">
                <a:latin typeface="华文中宋" panose="02010600040101010101" pitchFamily="2" charset="-122"/>
                <a:ea typeface="华文中宋" panose="02010600040101010101" pitchFamily="2" charset="-122"/>
              </a:rPr>
              <a:t>讲 材料收集与分析</a:t>
            </a:r>
            <a:endParaRPr lang="en-US" altLang="zh-CN" sz="28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zh-CN" altLang="en-US" sz="2800" dirty="0">
                <a:latin typeface="华文中宋" panose="02010600040101010101" pitchFamily="2" charset="-122"/>
                <a:ea typeface="华文中宋" panose="02010600040101010101" pitchFamily="2" charset="-122"/>
              </a:rPr>
              <a:t>第</a:t>
            </a:r>
            <a:r>
              <a:rPr lang="en-US" altLang="zh-CN" sz="2800" dirty="0">
                <a:latin typeface="华文中宋" panose="02010600040101010101" pitchFamily="2" charset="-122"/>
                <a:ea typeface="华文中宋" panose="02010600040101010101" pitchFamily="2" charset="-122"/>
              </a:rPr>
              <a:t>8</a:t>
            </a:r>
            <a:r>
              <a:rPr lang="zh-CN" altLang="en-US" sz="2800">
                <a:latin typeface="华文中宋" panose="02010600040101010101" pitchFamily="2" charset="-122"/>
                <a:ea typeface="华文中宋" panose="02010600040101010101" pitchFamily="2" charset="-122"/>
              </a:rPr>
              <a:t>讲 论文结构与撰写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715182435"/>
      </p:ext>
    </p:extLst>
  </p:cSld>
  <p:clrMapOvr>
    <a:masterClrMapping/>
  </p:clrMapOvr>
  <p:transition spd="slow">
    <p:pu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365760" y="345440"/>
            <a:ext cx="11460480" cy="583184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879231" y="628928"/>
            <a:ext cx="10744200" cy="4978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7970" algn="just">
              <a:lnSpc>
                <a:spcPts val="23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zh-CN" sz="2800" dirty="0">
                <a:latin typeface="华文中宋" panose="02010600040101010101" pitchFamily="2" charset="-122"/>
                <a:ea typeface="华文中宋" panose="02010600040101010101" pitchFamily="2" charset="-122"/>
              </a:rPr>
              <a:t>  </a:t>
            </a:r>
            <a:r>
              <a:rPr lang="zh-CN" altLang="zh-CN" sz="2400" b="1" dirty="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指定教材：</a:t>
            </a:r>
          </a:p>
          <a:p>
            <a:r>
              <a:rPr lang="en-US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      </a:t>
            </a:r>
            <a:r>
              <a:rPr lang="zh-CN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周小兵等</a:t>
            </a:r>
            <a:r>
              <a:rPr lang="en-US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.</a:t>
            </a:r>
            <a:r>
              <a:rPr lang="zh-CN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汉语国际教育研究设计与论文写作</a:t>
            </a:r>
            <a:r>
              <a:rPr lang="en-US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[M].</a:t>
            </a:r>
            <a:r>
              <a:rPr lang="zh-CN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外语教学与研究出版社</a:t>
            </a:r>
            <a:r>
              <a:rPr lang="en-US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,2021.</a:t>
            </a:r>
            <a:endParaRPr lang="zh-CN" altLang="zh-CN" sz="20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indent="266700" algn="just">
              <a:lnSpc>
                <a:spcPts val="2300"/>
              </a:lnSpc>
              <a:spcBef>
                <a:spcPts val="600"/>
              </a:spcBef>
              <a:spcAft>
                <a:spcPts val="600"/>
              </a:spcAft>
            </a:pPr>
            <a:r>
              <a:rPr lang="zh-CN" altLang="en-US" sz="2400" b="1" dirty="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参考书目：</a:t>
            </a:r>
            <a:endParaRPr lang="en-US" altLang="zh-CN" sz="2400" b="1" dirty="0">
              <a:solidFill>
                <a:srgbClr val="FF0000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      </a:t>
            </a:r>
            <a:r>
              <a:rPr lang="zh-CN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亓海峰</a:t>
            </a:r>
            <a:r>
              <a:rPr lang="en-US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,</a:t>
            </a:r>
            <a:r>
              <a:rPr lang="zh-CN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曹儒</a:t>
            </a:r>
            <a:r>
              <a:rPr lang="en-US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.</a:t>
            </a:r>
            <a:r>
              <a:rPr lang="zh-CN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汉语国际教育硕士学位论文写作分析与指导</a:t>
            </a:r>
            <a:r>
              <a:rPr lang="en-US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[M].</a:t>
            </a:r>
            <a:r>
              <a:rPr lang="zh-CN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北京：华语出版社，</a:t>
            </a:r>
            <a:r>
              <a:rPr lang="en-US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2015.</a:t>
            </a:r>
            <a:endParaRPr lang="zh-CN" altLang="zh-CN" sz="20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      </a:t>
            </a:r>
            <a:r>
              <a:rPr lang="zh-CN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钱旭菁</a:t>
            </a:r>
            <a:r>
              <a:rPr lang="en-US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,</a:t>
            </a:r>
            <a:r>
              <a:rPr lang="zh-CN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张文贤</a:t>
            </a:r>
            <a:r>
              <a:rPr lang="en-US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,</a:t>
            </a:r>
            <a:r>
              <a:rPr lang="zh-CN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黄立</a:t>
            </a:r>
            <a:r>
              <a:rPr lang="en-US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.</a:t>
            </a:r>
            <a:r>
              <a:rPr lang="zh-CN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汉语国际教育论文写作教程</a:t>
            </a:r>
            <a:r>
              <a:rPr lang="en-US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[M].</a:t>
            </a:r>
            <a:r>
              <a:rPr lang="zh-CN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北京：北京大学出版社，</a:t>
            </a:r>
            <a:r>
              <a:rPr lang="en-US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2021.</a:t>
            </a:r>
            <a:endParaRPr lang="zh-CN" altLang="zh-CN" sz="20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      </a:t>
            </a:r>
            <a:r>
              <a:rPr lang="zh-CN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张文贤</a:t>
            </a:r>
            <a:r>
              <a:rPr lang="en-US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,</a:t>
            </a:r>
            <a:r>
              <a:rPr lang="zh-CN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钱旭菁</a:t>
            </a:r>
            <a:r>
              <a:rPr lang="en-US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,</a:t>
            </a:r>
            <a:r>
              <a:rPr lang="zh-CN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黄立</a:t>
            </a:r>
            <a:r>
              <a:rPr lang="en-US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.</a:t>
            </a:r>
            <a:r>
              <a:rPr lang="zh-CN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汉语国际教育论文写作指导</a:t>
            </a:r>
            <a:r>
              <a:rPr lang="en-US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[M].</a:t>
            </a:r>
            <a:r>
              <a:rPr lang="zh-CN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北京：北京大学出版社，</a:t>
            </a:r>
            <a:r>
              <a:rPr lang="en-US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2021.</a:t>
            </a:r>
            <a:endParaRPr lang="zh-CN" altLang="zh-CN" sz="20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      </a:t>
            </a:r>
            <a:r>
              <a:rPr lang="zh-CN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曹贤文</a:t>
            </a:r>
            <a:r>
              <a:rPr lang="en-US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.</a:t>
            </a:r>
            <a:r>
              <a:rPr lang="zh-CN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应用语言学实证研究方法与量化数据分析——对外汉语教学研究视角</a:t>
            </a:r>
            <a:r>
              <a:rPr lang="en-US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[M].</a:t>
            </a:r>
            <a:r>
              <a:rPr lang="zh-CN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北京：世界图书出版公司，</a:t>
            </a:r>
            <a:r>
              <a:rPr lang="en-US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2013.</a:t>
            </a:r>
            <a:endParaRPr lang="zh-CN" altLang="zh-CN" sz="20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      </a:t>
            </a:r>
            <a:r>
              <a:rPr lang="zh-CN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周小兵</a:t>
            </a:r>
            <a:r>
              <a:rPr lang="en-US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.</a:t>
            </a:r>
            <a:r>
              <a:rPr lang="zh-CN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中山大学国际汉语教育三十年硕士学位论文选——全球视野下的国际汉语教育</a:t>
            </a:r>
            <a:r>
              <a:rPr lang="en-US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[M].</a:t>
            </a:r>
            <a:r>
              <a:rPr lang="zh-CN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广州：中山大学出版社</a:t>
            </a:r>
            <a:r>
              <a:rPr lang="en-US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, 2011.</a:t>
            </a:r>
            <a:endParaRPr lang="zh-CN" altLang="zh-CN" sz="20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      </a:t>
            </a:r>
            <a:r>
              <a:rPr lang="zh-CN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周小兵</a:t>
            </a:r>
            <a:r>
              <a:rPr lang="en-US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,</a:t>
            </a:r>
            <a:r>
              <a:rPr lang="zh-CN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张世涛</a:t>
            </a:r>
            <a:r>
              <a:rPr lang="en-US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,</a:t>
            </a:r>
            <a:r>
              <a:rPr lang="zh-CN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邓小宁</a:t>
            </a:r>
            <a:r>
              <a:rPr lang="en-US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. </a:t>
            </a:r>
            <a:r>
              <a:rPr lang="zh-CN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汉语国际教育硕士学位论文选</a:t>
            </a:r>
            <a:r>
              <a:rPr lang="en-US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[M].</a:t>
            </a:r>
            <a:r>
              <a:rPr lang="zh-CN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广州：中山大学出版社，</a:t>
            </a:r>
            <a:r>
              <a:rPr lang="en-US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2015.</a:t>
            </a:r>
            <a:endParaRPr lang="zh-CN" altLang="zh-CN" sz="20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      </a:t>
            </a:r>
            <a:r>
              <a:rPr lang="zh-CN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刘润清</a:t>
            </a:r>
            <a:r>
              <a:rPr lang="en-US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.</a:t>
            </a:r>
            <a:r>
              <a:rPr lang="zh-CN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外语教学中的科研方法</a:t>
            </a:r>
            <a:r>
              <a:rPr lang="en-US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[M]. </a:t>
            </a:r>
            <a:r>
              <a:rPr lang="zh-CN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北京：外语教学与研究出版社</a:t>
            </a:r>
            <a:r>
              <a:rPr lang="en-US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, 1999.</a:t>
            </a:r>
            <a:endParaRPr lang="zh-CN" altLang="zh-CN" sz="20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      </a:t>
            </a:r>
            <a:r>
              <a:rPr lang="zh-CN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文秋芳</a:t>
            </a:r>
            <a:r>
              <a:rPr lang="en-US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,</a:t>
            </a:r>
            <a:r>
              <a:rPr lang="zh-CN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俞洪亮</a:t>
            </a:r>
            <a:r>
              <a:rPr lang="en-US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,</a:t>
            </a:r>
            <a:r>
              <a:rPr lang="zh-CN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周维杰</a:t>
            </a:r>
            <a:r>
              <a:rPr lang="en-US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.</a:t>
            </a:r>
            <a:r>
              <a:rPr lang="zh-CN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应用语言学研究方法与论文写作（中文版）</a:t>
            </a:r>
            <a:r>
              <a:rPr lang="en-US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[M].</a:t>
            </a:r>
            <a:r>
              <a:rPr lang="zh-CN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北京：外语教学与研究出版社</a:t>
            </a:r>
            <a:r>
              <a:rPr lang="en-US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, 2004.</a:t>
            </a:r>
            <a:endParaRPr lang="zh-CN" altLang="zh-CN" sz="20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indent="266700" algn="just">
              <a:lnSpc>
                <a:spcPts val="2300"/>
              </a:lnSpc>
              <a:spcBef>
                <a:spcPts val="600"/>
              </a:spcBef>
              <a:spcAft>
                <a:spcPts val="600"/>
              </a:spcAft>
            </a:pPr>
            <a:endParaRPr lang="zh-CN" altLang="zh-CN" sz="28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66063221"/>
      </p:ext>
    </p:extLst>
  </p:cSld>
  <p:clrMapOvr>
    <a:masterClrMapping/>
  </p:clrMapOvr>
  <p:transition spd="slow">
    <p:push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IDE.ICON" val="#42000;#165054;#161359;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379</TotalTime>
  <Words>656</Words>
  <Application>Microsoft Office PowerPoint</Application>
  <PresentationFormat>宽屏</PresentationFormat>
  <Paragraphs>35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2" baseType="lpstr">
      <vt:lpstr>等线</vt:lpstr>
      <vt:lpstr>等线 Light</vt:lpstr>
      <vt:lpstr>华文中宋</vt:lpstr>
      <vt:lpstr>微软雅黑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DELL</dc:creator>
  <cp:lastModifiedBy>admin</cp:lastModifiedBy>
  <cp:revision>8</cp:revision>
  <dcterms:created xsi:type="dcterms:W3CDTF">2022-03-10T07:42:26Z</dcterms:created>
  <dcterms:modified xsi:type="dcterms:W3CDTF">2024-01-30T12:39:59Z</dcterms:modified>
</cp:coreProperties>
</file>