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notesMasterIdLst>
    <p:notesMasterId r:id="rId51"/>
  </p:notesMasterIdLst>
  <p:sldIdLst>
    <p:sldId id="328" r:id="rId2"/>
    <p:sldId id="288" r:id="rId3"/>
    <p:sldId id="258" r:id="rId4"/>
    <p:sldId id="257" r:id="rId5"/>
    <p:sldId id="276" r:id="rId6"/>
    <p:sldId id="294" r:id="rId7"/>
    <p:sldId id="292" r:id="rId8"/>
    <p:sldId id="293" r:id="rId9"/>
    <p:sldId id="332" r:id="rId10"/>
    <p:sldId id="334" r:id="rId11"/>
    <p:sldId id="343" r:id="rId12"/>
    <p:sldId id="344" r:id="rId13"/>
    <p:sldId id="277" r:id="rId14"/>
    <p:sldId id="295" r:id="rId15"/>
    <p:sldId id="298" r:id="rId16"/>
    <p:sldId id="297" r:id="rId17"/>
    <p:sldId id="299" r:id="rId18"/>
    <p:sldId id="300" r:id="rId19"/>
    <p:sldId id="302" r:id="rId20"/>
    <p:sldId id="303" r:id="rId21"/>
    <p:sldId id="304" r:id="rId22"/>
    <p:sldId id="305" r:id="rId23"/>
    <p:sldId id="306" r:id="rId24"/>
    <p:sldId id="308" r:id="rId25"/>
    <p:sldId id="307" r:id="rId26"/>
    <p:sldId id="309" r:id="rId27"/>
    <p:sldId id="287" r:id="rId28"/>
    <p:sldId id="310" r:id="rId29"/>
    <p:sldId id="311" r:id="rId30"/>
    <p:sldId id="335" r:id="rId31"/>
    <p:sldId id="312" r:id="rId32"/>
    <p:sldId id="313" r:id="rId33"/>
    <p:sldId id="314" r:id="rId34"/>
    <p:sldId id="315" r:id="rId35"/>
    <p:sldId id="316" r:id="rId36"/>
    <p:sldId id="317" r:id="rId37"/>
    <p:sldId id="318" r:id="rId38"/>
    <p:sldId id="339" r:id="rId39"/>
    <p:sldId id="320" r:id="rId40"/>
    <p:sldId id="322" r:id="rId41"/>
    <p:sldId id="321" r:id="rId42"/>
    <p:sldId id="324" r:id="rId43"/>
    <p:sldId id="323" r:id="rId44"/>
    <p:sldId id="341" r:id="rId45"/>
    <p:sldId id="325" r:id="rId46"/>
    <p:sldId id="342" r:id="rId47"/>
    <p:sldId id="289" r:id="rId48"/>
    <p:sldId id="326" r:id="rId49"/>
    <p:sldId id="329" r:id="rId50"/>
  </p:sldIdLst>
  <p:sldSz cx="12192000" cy="6858000"/>
  <p:notesSz cx="6858000" cy="9144000"/>
  <p:embeddedFontLst>
    <p:embeddedFont>
      <p:font typeface="方正清刻本悦宋简体" panose="02010600030101010101" charset="-122"/>
      <p:regular r:id="rId52"/>
    </p:embeddedFont>
    <p:embeddedFont>
      <p:font typeface="FuturaBookC" charset="-52"/>
      <p:regular r:id="rId53"/>
    </p:embeddedFont>
    <p:embeddedFont>
      <p:font typeface="华文彩云" panose="02010800040101010101" pitchFamily="2" charset="-122"/>
      <p:regular r:id="rId54"/>
    </p:embeddedFont>
    <p:embeddedFont>
      <p:font typeface="等线" panose="02010600030101010101" pitchFamily="2" charset="-122"/>
      <p:regular r:id="rId55"/>
      <p:bold r:id="rId56"/>
    </p:embeddedFont>
    <p:embeddedFont>
      <p:font typeface="等线 Light" panose="02010600030101010101" pitchFamily="2" charset="-122"/>
      <p:regular r:id="rId5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97" autoAdjust="0"/>
    <p:restoredTop sz="94527" autoAdjust="0"/>
  </p:normalViewPr>
  <p:slideViewPr>
    <p:cSldViewPr snapToGrid="0">
      <p:cViewPr varScale="1">
        <p:scale>
          <a:sx n="76" d="100"/>
          <a:sy n="76" d="100"/>
        </p:scale>
        <p:origin x="46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an chen" userId="08da5265628b68d8" providerId="LiveId" clId="{CB3C9F02-3ED6-47D7-84FD-5762296B67FB}"/>
    <pc:docChg chg="modSld">
      <pc:chgData name="yuan chen" userId="08da5265628b68d8" providerId="LiveId" clId="{CB3C9F02-3ED6-47D7-84FD-5762296B67FB}" dt="2024-06-30T10:37:26.797" v="19" actId="20577"/>
      <pc:docMkLst>
        <pc:docMk/>
      </pc:docMkLst>
      <pc:sldChg chg="modSp mod">
        <pc:chgData name="yuan chen" userId="08da5265628b68d8" providerId="LiveId" clId="{CB3C9F02-3ED6-47D7-84FD-5762296B67FB}" dt="2024-06-30T10:37:26.797" v="19" actId="20577"/>
        <pc:sldMkLst>
          <pc:docMk/>
          <pc:sldMk cId="2767224018" sldId="317"/>
        </pc:sldMkLst>
        <pc:spChg chg="mod">
          <ac:chgData name="yuan chen" userId="08da5265628b68d8" providerId="LiveId" clId="{CB3C9F02-3ED6-47D7-84FD-5762296B67FB}" dt="2024-06-30T10:37:26.797" v="19" actId="20577"/>
          <ac:spMkLst>
            <pc:docMk/>
            <pc:sldMk cId="2767224018" sldId="317"/>
            <ac:spMk id="2" creationId="{761CC200-218A-4968-8887-304CDCED08CA}"/>
          </ac:spMkLst>
        </pc:spChg>
      </pc:sldChg>
    </pc:docChg>
  </pc:docChgLst>
  <pc:docChgLst>
    <pc:chgData name="yuan chen" userId="08da5265628b68d8" providerId="LiveId" clId="{E6F141F6-BDFF-4214-945B-8A578BF48B66}"/>
    <pc:docChg chg="modSld">
      <pc:chgData name="yuan chen" userId="08da5265628b68d8" providerId="LiveId" clId="{E6F141F6-BDFF-4214-945B-8A578BF48B66}" dt="2024-06-30T11:55:19.462" v="78" actId="20577"/>
      <pc:docMkLst>
        <pc:docMk/>
      </pc:docMkLst>
      <pc:sldChg chg="modSp mod">
        <pc:chgData name="yuan chen" userId="08da5265628b68d8" providerId="LiveId" clId="{E6F141F6-BDFF-4214-945B-8A578BF48B66}" dt="2024-06-30T11:55:19.462" v="78" actId="20577"/>
        <pc:sldMkLst>
          <pc:docMk/>
          <pc:sldMk cId="2767224018" sldId="317"/>
        </pc:sldMkLst>
        <pc:spChg chg="mod">
          <ac:chgData name="yuan chen" userId="08da5265628b68d8" providerId="LiveId" clId="{E6F141F6-BDFF-4214-945B-8A578BF48B66}" dt="2024-06-30T11:55:19.462" v="78" actId="20577"/>
          <ac:spMkLst>
            <pc:docMk/>
            <pc:sldMk cId="2767224018" sldId="317"/>
            <ac:spMk id="2" creationId="{761CC200-218A-4968-8887-304CDCED08C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2F7C26-6B2A-4FE1-B915-C848999C42A9}" type="datetimeFigureOut">
              <a:rPr lang="zh-CN" altLang="en-US" smtClean="0"/>
              <a:t>2024/6/30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D3E6A-502F-4923-982B-3EA88FEC993E}" type="slidenum">
              <a:rPr lang="zh-CN" altLang="en-US" smtClean="0"/>
              <a:t>‹#›</a:t>
            </a:fld>
            <a:endParaRPr lang="zh-CN" altLang="en-US"/>
          </a:p>
        </p:txBody>
      </p:sp>
    </p:spTree>
    <p:extLst>
      <p:ext uri="{BB962C8B-B14F-4D97-AF65-F5344CB8AC3E}">
        <p14:creationId xmlns:p14="http://schemas.microsoft.com/office/powerpoint/2010/main" val="423968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2D3E6A-502F-4923-982B-3EA88FEC993E}" type="slidenum">
              <a:rPr lang="zh-CN" altLang="en-US" smtClean="0"/>
              <a:t>2</a:t>
            </a:fld>
            <a:endParaRPr lang="zh-CN" altLang="en-US"/>
          </a:p>
        </p:txBody>
      </p:sp>
    </p:spTree>
    <p:extLst>
      <p:ext uri="{BB962C8B-B14F-4D97-AF65-F5344CB8AC3E}">
        <p14:creationId xmlns:p14="http://schemas.microsoft.com/office/powerpoint/2010/main" val="1441187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E2D3E6A-502F-4923-982B-3EA88FEC993E}" type="slidenum">
              <a:rPr lang="zh-CN" altLang="en-US" smtClean="0"/>
              <a:t>8</a:t>
            </a:fld>
            <a:endParaRPr lang="zh-CN" altLang="en-US"/>
          </a:p>
        </p:txBody>
      </p:sp>
    </p:spTree>
    <p:extLst>
      <p:ext uri="{BB962C8B-B14F-4D97-AF65-F5344CB8AC3E}">
        <p14:creationId xmlns:p14="http://schemas.microsoft.com/office/powerpoint/2010/main" val="275090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E2D3E6A-502F-4923-982B-3EA88FEC993E}" type="slidenum">
              <a:rPr lang="zh-CN" altLang="en-US" smtClean="0"/>
              <a:t>10</a:t>
            </a:fld>
            <a:endParaRPr lang="zh-CN" altLang="en-US"/>
          </a:p>
        </p:txBody>
      </p:sp>
    </p:spTree>
    <p:extLst>
      <p:ext uri="{BB962C8B-B14F-4D97-AF65-F5344CB8AC3E}">
        <p14:creationId xmlns:p14="http://schemas.microsoft.com/office/powerpoint/2010/main" val="290395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E2D3E6A-502F-4923-982B-3EA88FEC993E}" type="slidenum">
              <a:rPr lang="zh-CN" altLang="en-US" smtClean="0"/>
              <a:t>32</a:t>
            </a:fld>
            <a:endParaRPr lang="zh-CN" altLang="en-US"/>
          </a:p>
        </p:txBody>
      </p:sp>
    </p:spTree>
    <p:extLst>
      <p:ext uri="{BB962C8B-B14F-4D97-AF65-F5344CB8AC3E}">
        <p14:creationId xmlns:p14="http://schemas.microsoft.com/office/powerpoint/2010/main" val="238808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E2D3E6A-502F-4923-982B-3EA88FEC993E}" type="slidenum">
              <a:rPr lang="zh-CN" altLang="en-US" smtClean="0"/>
              <a:t>40</a:t>
            </a:fld>
            <a:endParaRPr lang="zh-CN" altLang="en-US"/>
          </a:p>
        </p:txBody>
      </p:sp>
    </p:spTree>
    <p:extLst>
      <p:ext uri="{BB962C8B-B14F-4D97-AF65-F5344CB8AC3E}">
        <p14:creationId xmlns:p14="http://schemas.microsoft.com/office/powerpoint/2010/main" val="893104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 y="-594"/>
            <a:ext cx="12190006" cy="6858594"/>
          </a:xfrm>
          <a:prstGeom prst="rect">
            <a:avLst/>
          </a:prstGeom>
        </p:spPr>
      </p:pic>
      <p:pic>
        <p:nvPicPr>
          <p:cNvPr id="2" name="图片 1" descr="SUFE"/>
          <p:cNvPicPr>
            <a:picLocks noChangeAspect="1"/>
          </p:cNvPicPr>
          <p:nvPr userDrawn="1"/>
        </p:nvPicPr>
        <p:blipFill>
          <a:blip r:embed="rId3">
            <a:grayscl/>
          </a:blip>
          <a:stretch>
            <a:fillRect/>
          </a:stretch>
        </p:blipFill>
        <p:spPr>
          <a:xfrm>
            <a:off x="9533255" y="281305"/>
            <a:ext cx="2411095" cy="6216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 y="-594"/>
            <a:ext cx="12190006" cy="6858594"/>
          </a:xfrm>
          <a:prstGeom prst="rect">
            <a:avLst/>
          </a:prstGeom>
        </p:spPr>
      </p:pic>
      <p:pic>
        <p:nvPicPr>
          <p:cNvPr id="2" name="图片 1" descr="SUFE"/>
          <p:cNvPicPr>
            <a:picLocks noChangeAspect="1"/>
          </p:cNvPicPr>
          <p:nvPr userDrawn="1"/>
        </p:nvPicPr>
        <p:blipFill>
          <a:blip r:embed="rId3">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257193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 y="-594"/>
            <a:ext cx="12190006" cy="6858594"/>
          </a:xfrm>
          <a:prstGeom prst="rect">
            <a:avLst/>
          </a:prstGeom>
        </p:spPr>
      </p:pic>
      <p:pic>
        <p:nvPicPr>
          <p:cNvPr id="4" name="图片 3" descr="SUFE"/>
          <p:cNvPicPr>
            <a:picLocks noChangeAspect="1"/>
          </p:cNvPicPr>
          <p:nvPr userDrawn="1"/>
        </p:nvPicPr>
        <p:blipFill>
          <a:blip r:embed="rId3">
            <a:grayscl/>
          </a:blip>
          <a:stretch>
            <a:fillRect/>
          </a:stretch>
        </p:blipFill>
        <p:spPr>
          <a:xfrm>
            <a:off x="9533255" y="281305"/>
            <a:ext cx="2411095" cy="6216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3" name="图片 2" descr="SUFE"/>
          <p:cNvPicPr>
            <a:picLocks noChangeAspect="1"/>
          </p:cNvPicPr>
          <p:nvPr userDrawn="1"/>
        </p:nvPicPr>
        <p:blipFill>
          <a:blip r:embed="rId2">
            <a:grayscl/>
          </a:blip>
          <a:stretch>
            <a:fillRect/>
          </a:stretch>
        </p:blipFill>
        <p:spPr>
          <a:xfrm>
            <a:off x="9533255" y="281305"/>
            <a:ext cx="2411095" cy="62166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63E41-FB4D-4599-9520-1ED1E7068594}" type="datetimeFigureOut">
              <a:rPr lang="zh-CN" altLang="en-US" smtClean="0"/>
              <a:t>2024/6/30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87A84-499B-4CAF-9D16-379BAF2795D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FB86450-0B59-4CCC-A8B0-05BDF2ED5BF3}"/>
              </a:ext>
            </a:extLst>
          </p:cNvPr>
          <p:cNvSpPr/>
          <p:nvPr/>
        </p:nvSpPr>
        <p:spPr>
          <a:xfrm>
            <a:off x="6777554" y="4170073"/>
            <a:ext cx="5414446" cy="7278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89E001F1-EB2D-4C9C-8F40-F50259FA34B3}"/>
              </a:ext>
            </a:extLst>
          </p:cNvPr>
          <p:cNvSpPr/>
          <p:nvPr/>
        </p:nvSpPr>
        <p:spPr>
          <a:xfrm>
            <a:off x="1756229" y="2061029"/>
            <a:ext cx="10435770" cy="18288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043219" y="1102152"/>
            <a:ext cx="2087325" cy="1185698"/>
          </a:xfrm>
          <a:prstGeom prst="rect">
            <a:avLst/>
          </a:prstGeom>
          <a:noFill/>
        </p:spPr>
        <p:txBody>
          <a:bodyPr wrap="none" rtlCol="0" anchor="ctr" anchorCtr="0">
            <a:noAutofit/>
          </a:bodyPr>
          <a:lstStyle/>
          <a:p>
            <a:pPr algn="dist"/>
            <a:endParaRPr lang="zh-CN" altLang="en-US" sz="2400" dirty="0">
              <a:solidFill>
                <a:schemeClr val="tx2">
                  <a:lumMod val="75000"/>
                </a:schemeClr>
              </a:solidFill>
              <a:latin typeface="FuturaBookC" pitchFamily="2" charset="-52"/>
            </a:endParaRPr>
          </a:p>
        </p:txBody>
      </p:sp>
      <p:sp>
        <p:nvSpPr>
          <p:cNvPr id="9" name="文本框 8"/>
          <p:cNvSpPr txBox="1"/>
          <p:nvPr/>
        </p:nvSpPr>
        <p:spPr>
          <a:xfrm>
            <a:off x="2276271" y="2443566"/>
            <a:ext cx="8854273" cy="1015663"/>
          </a:xfrm>
          <a:prstGeom prst="rect">
            <a:avLst/>
          </a:prstGeom>
          <a:noFill/>
        </p:spPr>
        <p:txBody>
          <a:bodyPr wrap="square" rtlCol="0">
            <a:spAutoFit/>
          </a:bodyPr>
          <a:lstStyle/>
          <a:p>
            <a:pPr algn="dist"/>
            <a:r>
              <a:rPr lang="zh-CN" altLang="en-US" sz="6000" b="1" dirty="0">
                <a:solidFill>
                  <a:schemeClr val="bg1"/>
                </a:solidFill>
                <a:effectLst>
                  <a:outerShdw blurRad="38100" dist="38100" dir="2700000" algn="tl">
                    <a:srgbClr val="000000">
                      <a:alpha val="43137"/>
                    </a:srgbClr>
                  </a:outerShdw>
                </a:effectLst>
                <a:latin typeface="+mn-ea"/>
              </a:rPr>
              <a:t>经济管理中的计算机应用</a:t>
            </a:r>
          </a:p>
        </p:txBody>
      </p:sp>
      <p:sp>
        <p:nvSpPr>
          <p:cNvPr id="10" name="文本框 9"/>
          <p:cNvSpPr txBox="1"/>
          <p:nvPr/>
        </p:nvSpPr>
        <p:spPr>
          <a:xfrm>
            <a:off x="6777554" y="4272366"/>
            <a:ext cx="4776950" cy="523220"/>
          </a:xfrm>
          <a:prstGeom prst="rect">
            <a:avLst/>
          </a:prstGeom>
          <a:noFill/>
        </p:spPr>
        <p:txBody>
          <a:bodyPr wrap="square" rtlCol="0">
            <a:spAutoFit/>
          </a:bodyPr>
          <a:lstStyle/>
          <a:p>
            <a:pPr algn="r"/>
            <a:r>
              <a:rPr lang="zh-CN" altLang="en-US" sz="2800" dirty="0">
                <a:solidFill>
                  <a:schemeClr val="tx2">
                    <a:lumMod val="75000"/>
                  </a:schemeClr>
                </a:solidFill>
                <a:effectLst>
                  <a:outerShdw blurRad="38100" dist="38100" dir="2700000" algn="tl">
                    <a:srgbClr val="000000">
                      <a:alpha val="43137"/>
                    </a:srgbClr>
                  </a:outerShdw>
                </a:effectLst>
                <a:latin typeface="FuturaBookC" pitchFamily="2" charset="-52"/>
                <a:ea typeface="锐字逼格青春粗黑体简2.0" panose="02010604000000000000" pitchFamily="2" charset="-122"/>
              </a:rPr>
              <a:t>信息管理与工程学院  刘兰娟</a:t>
            </a:r>
            <a:r>
              <a:rPr lang="en-US" altLang="zh-CN" sz="2800" dirty="0">
                <a:solidFill>
                  <a:schemeClr val="tx2">
                    <a:lumMod val="75000"/>
                  </a:schemeClr>
                </a:solidFill>
                <a:effectLst>
                  <a:outerShdw blurRad="38100" dist="38100" dir="2700000" algn="tl">
                    <a:srgbClr val="000000">
                      <a:alpha val="43137"/>
                    </a:srgbClr>
                  </a:outerShdw>
                </a:effectLst>
                <a:latin typeface="FuturaBookC" pitchFamily="2" charset="-52"/>
                <a:ea typeface="锐字逼格青春粗黑体简2.0" panose="02010604000000000000" pitchFamily="2" charset="-122"/>
              </a:rPr>
              <a:t> </a:t>
            </a:r>
          </a:p>
        </p:txBody>
      </p:sp>
      <p:sp>
        <p:nvSpPr>
          <p:cNvPr id="3" name="矩形 2">
            <a:extLst>
              <a:ext uri="{FF2B5EF4-FFF2-40B4-BE49-F238E27FC236}">
                <a16:creationId xmlns:a16="http://schemas.microsoft.com/office/drawing/2014/main" id="{7C095C7D-5074-4489-B9BB-E20820682930}"/>
              </a:ext>
            </a:extLst>
          </p:cNvPr>
          <p:cNvSpPr/>
          <p:nvPr/>
        </p:nvSpPr>
        <p:spPr>
          <a:xfrm>
            <a:off x="1531256" y="2068286"/>
            <a:ext cx="145143" cy="18215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4872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6B77D76A-6080-4417-9F07-C742C86B818A}"/>
              </a:ext>
            </a:extLst>
          </p:cNvPr>
          <p:cNvSpPr txBox="1"/>
          <p:nvPr/>
        </p:nvSpPr>
        <p:spPr>
          <a:xfrm>
            <a:off x="1400765" y="840718"/>
            <a:ext cx="5348378" cy="677108"/>
          </a:xfrm>
          <a:prstGeom prst="rect">
            <a:avLst/>
          </a:prstGeom>
          <a:noFill/>
        </p:spPr>
        <p:txBody>
          <a:bodyPr wrap="square" rtlCol="0">
            <a:spAutoFit/>
          </a:bodyPr>
          <a:lstStyle/>
          <a:p>
            <a:r>
              <a:rPr lang="zh-CN" altLang="en-US" sz="2000" b="1" dirty="0">
                <a:latin typeface="+mn-ea"/>
              </a:rPr>
              <a:t>第二步</a:t>
            </a:r>
            <a:r>
              <a:rPr lang="zh-CN" altLang="en-US" sz="2000" dirty="0">
                <a:latin typeface="+mn-ea"/>
              </a:rPr>
              <a:t>，在</a:t>
            </a:r>
            <a:r>
              <a:rPr lang="en-US" altLang="zh-CN" sz="2000" dirty="0">
                <a:latin typeface="+mn-ea"/>
              </a:rPr>
              <a:t>Excel</a:t>
            </a:r>
            <a:r>
              <a:rPr lang="zh-CN" altLang="en-US" sz="2000" dirty="0">
                <a:latin typeface="+mn-ea"/>
              </a:rPr>
              <a:t>中导入当前网页中的表格数据。</a:t>
            </a:r>
            <a:endParaRPr lang="en-US" altLang="zh-CN" sz="2000" dirty="0">
              <a:latin typeface="+mn-ea"/>
            </a:endParaRPr>
          </a:p>
          <a:p>
            <a:endParaRPr lang="zh-CN" altLang="en-US" dirty="0"/>
          </a:p>
        </p:txBody>
      </p:sp>
      <p:pic>
        <p:nvPicPr>
          <p:cNvPr id="4" name="图片 3">
            <a:extLst>
              <a:ext uri="{FF2B5EF4-FFF2-40B4-BE49-F238E27FC236}">
                <a16:creationId xmlns:a16="http://schemas.microsoft.com/office/drawing/2014/main" id="{64182CBB-CE09-4A63-81EE-4B6FA8F20D9D}"/>
              </a:ext>
            </a:extLst>
          </p:cNvPr>
          <p:cNvPicPr/>
          <p:nvPr/>
        </p:nvPicPr>
        <p:blipFill>
          <a:blip r:embed="rId3"/>
          <a:stretch>
            <a:fillRect/>
          </a:stretch>
        </p:blipFill>
        <p:spPr>
          <a:xfrm>
            <a:off x="1479499" y="1419042"/>
            <a:ext cx="8685158" cy="4598240"/>
          </a:xfrm>
          <a:prstGeom prst="rect">
            <a:avLst/>
          </a:prstGeom>
          <a:noFill/>
          <a:ln>
            <a:solidFill>
              <a:schemeClr val="tx1"/>
            </a:solidFill>
          </a:ln>
        </p:spPr>
      </p:pic>
    </p:spTree>
    <p:extLst>
      <p:ext uri="{BB962C8B-B14F-4D97-AF65-F5344CB8AC3E}">
        <p14:creationId xmlns:p14="http://schemas.microsoft.com/office/powerpoint/2010/main" val="375148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6B7B469-4AD9-4D6D-800B-7D997206FFD5}"/>
              </a:ext>
            </a:extLst>
          </p:cNvPr>
          <p:cNvSpPr txBox="1"/>
          <p:nvPr/>
        </p:nvSpPr>
        <p:spPr>
          <a:xfrm>
            <a:off x="1155939" y="852097"/>
            <a:ext cx="5314275" cy="400110"/>
          </a:xfrm>
          <a:prstGeom prst="rect">
            <a:avLst/>
          </a:prstGeom>
          <a:noFill/>
        </p:spPr>
        <p:txBody>
          <a:bodyPr wrap="none" rtlCol="0">
            <a:spAutoFit/>
          </a:bodyPr>
          <a:lstStyle/>
          <a:p>
            <a:r>
              <a:rPr lang="zh-CN" altLang="zh-CN" sz="2000" b="1" dirty="0">
                <a:latin typeface="+mn-ea"/>
              </a:rPr>
              <a:t>第三步</a:t>
            </a:r>
            <a:r>
              <a:rPr lang="zh-CN" altLang="zh-CN" sz="2000" dirty="0">
                <a:latin typeface="+mn-ea"/>
              </a:rPr>
              <a:t>，继续获取并导入多个网页表格数据。</a:t>
            </a:r>
          </a:p>
        </p:txBody>
      </p:sp>
      <p:pic>
        <p:nvPicPr>
          <p:cNvPr id="3" name="图片 2">
            <a:extLst>
              <a:ext uri="{FF2B5EF4-FFF2-40B4-BE49-F238E27FC236}">
                <a16:creationId xmlns:a16="http://schemas.microsoft.com/office/drawing/2014/main" id="{E6A70B74-63BB-490C-A528-875E09228C0C}"/>
              </a:ext>
            </a:extLst>
          </p:cNvPr>
          <p:cNvPicPr/>
          <p:nvPr/>
        </p:nvPicPr>
        <p:blipFill>
          <a:blip r:embed="rId2"/>
          <a:stretch>
            <a:fillRect/>
          </a:stretch>
        </p:blipFill>
        <p:spPr>
          <a:xfrm>
            <a:off x="1256718" y="1503735"/>
            <a:ext cx="8706928" cy="4618008"/>
          </a:xfrm>
          <a:prstGeom prst="rect">
            <a:avLst/>
          </a:prstGeom>
          <a:noFill/>
          <a:ln>
            <a:solidFill>
              <a:schemeClr val="tx1"/>
            </a:solidFill>
          </a:ln>
        </p:spPr>
      </p:pic>
    </p:spTree>
    <p:extLst>
      <p:ext uri="{BB962C8B-B14F-4D97-AF65-F5344CB8AC3E}">
        <p14:creationId xmlns:p14="http://schemas.microsoft.com/office/powerpoint/2010/main" val="2147655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FDEC685-28C5-4991-BF65-A4C2FB913F11}"/>
              </a:ext>
            </a:extLst>
          </p:cNvPr>
          <p:cNvSpPr txBox="1"/>
          <p:nvPr/>
        </p:nvSpPr>
        <p:spPr>
          <a:xfrm>
            <a:off x="1178669" y="761315"/>
            <a:ext cx="3775393" cy="400110"/>
          </a:xfrm>
          <a:prstGeom prst="rect">
            <a:avLst/>
          </a:prstGeom>
          <a:noFill/>
        </p:spPr>
        <p:txBody>
          <a:bodyPr wrap="none" rtlCol="0">
            <a:spAutoFit/>
          </a:bodyPr>
          <a:lstStyle/>
          <a:p>
            <a:r>
              <a:rPr lang="zh-CN" altLang="zh-CN" sz="2000" b="1" dirty="0">
                <a:latin typeface="+mn-ea"/>
              </a:rPr>
              <a:t>第四步</a:t>
            </a:r>
            <a:r>
              <a:rPr lang="zh-CN" altLang="zh-CN" sz="2000" dirty="0">
                <a:latin typeface="+mn-ea"/>
              </a:rPr>
              <a:t>，合并多个表格的数据。</a:t>
            </a:r>
          </a:p>
        </p:txBody>
      </p:sp>
      <p:pic>
        <p:nvPicPr>
          <p:cNvPr id="3" name="图片 2">
            <a:extLst>
              <a:ext uri="{FF2B5EF4-FFF2-40B4-BE49-F238E27FC236}">
                <a16:creationId xmlns:a16="http://schemas.microsoft.com/office/drawing/2014/main" id="{8B9E3CA8-C5FF-47AE-B193-1A42FD87353B}"/>
              </a:ext>
            </a:extLst>
          </p:cNvPr>
          <p:cNvPicPr/>
          <p:nvPr/>
        </p:nvPicPr>
        <p:blipFill>
          <a:blip r:embed="rId2"/>
          <a:stretch>
            <a:fillRect/>
          </a:stretch>
        </p:blipFill>
        <p:spPr>
          <a:xfrm>
            <a:off x="1293688" y="1332919"/>
            <a:ext cx="8747185" cy="4899804"/>
          </a:xfrm>
          <a:prstGeom prst="rect">
            <a:avLst/>
          </a:prstGeom>
          <a:noFill/>
          <a:ln>
            <a:solidFill>
              <a:schemeClr val="tx1"/>
            </a:solidFill>
          </a:ln>
        </p:spPr>
      </p:pic>
    </p:spTree>
    <p:extLst>
      <p:ext uri="{BB962C8B-B14F-4D97-AF65-F5344CB8AC3E}">
        <p14:creationId xmlns:p14="http://schemas.microsoft.com/office/powerpoint/2010/main" val="807651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648344"/>
            <a:ext cx="12192000" cy="923330"/>
          </a:xfrm>
          <a:prstGeom prst="rect">
            <a:avLst/>
          </a:prstGeom>
          <a:noFill/>
        </p:spPr>
        <p:txBody>
          <a:bodyPr wrap="square" rtlCol="0">
            <a:spAutoFit/>
          </a:bodyPr>
          <a:lstStyle>
            <a:defPPr>
              <a:defRPr lang="zh-CN"/>
            </a:defPPr>
            <a:lvl1pPr algn="dist" defTabSz="457200">
              <a:defRPr sz="6600">
                <a:solidFill>
                  <a:schemeClr val="tx2">
                    <a:lumMod val="75000"/>
                  </a:schemeClr>
                </a:solidFill>
                <a:latin typeface="宋体" pitchFamily="2" charset="-122"/>
                <a:ea typeface="宋体" pitchFamily="2" charset="-122"/>
              </a:defRPr>
            </a:lvl1pPr>
            <a:lvl2pPr defTabSz="457200"/>
            <a:lvl3pPr defTabSz="457200"/>
            <a:lvl4pPr defTabSz="457200"/>
            <a:lvl5pPr defTabSz="457200"/>
            <a:lvl6pPr defTabSz="457200"/>
            <a:lvl7pPr defTabSz="457200"/>
            <a:lvl8pPr defTabSz="457200"/>
            <a:lvl9pPr defTabSz="457200"/>
          </a:lstStyle>
          <a:p>
            <a:pPr algn="ctr"/>
            <a:r>
              <a:rPr lang="zh-CN" altLang="en-US" sz="5400" b="1" dirty="0"/>
              <a:t>数 据 库</a:t>
            </a:r>
          </a:p>
        </p:txBody>
      </p:sp>
      <p:sp>
        <p:nvSpPr>
          <p:cNvPr id="4" name="文本框 3"/>
          <p:cNvSpPr txBox="1"/>
          <p:nvPr/>
        </p:nvSpPr>
        <p:spPr>
          <a:xfrm>
            <a:off x="1" y="1652392"/>
            <a:ext cx="12191999" cy="707886"/>
          </a:xfrm>
          <a:prstGeom prst="rect">
            <a:avLst/>
          </a:prstGeom>
          <a:noFill/>
        </p:spPr>
        <p:txBody>
          <a:bodyPr wrap="square" rtlCol="0">
            <a:spAutoFit/>
          </a:bodyPr>
          <a:lstStyle/>
          <a:p>
            <a:pPr algn="ctr"/>
            <a:r>
              <a:rPr lang="zh-CN" altLang="en-US" sz="4000" b="1" dirty="0">
                <a:solidFill>
                  <a:schemeClr val="tx2">
                    <a:lumMod val="75000"/>
                  </a:schemeClr>
                </a:solidFill>
                <a:latin typeface="方正清刻本悦宋简体" panose="02000000000000000000" pitchFamily="2" charset="-122"/>
                <a:ea typeface="方正清刻本悦宋简体" panose="02000000000000000000" pitchFamily="2" charset="-122"/>
              </a:rPr>
              <a:t>第二节</a:t>
            </a:r>
          </a:p>
        </p:txBody>
      </p:sp>
    </p:spTree>
    <p:extLst>
      <p:ext uri="{BB962C8B-B14F-4D97-AF65-F5344CB8AC3E}">
        <p14:creationId xmlns:p14="http://schemas.microsoft.com/office/powerpoint/2010/main" val="402427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488960"/>
            <a:ext cx="12191999" cy="707886"/>
          </a:xfrm>
          <a:prstGeom prst="rect">
            <a:avLst/>
          </a:prstGeom>
          <a:noFill/>
        </p:spPr>
        <p:txBody>
          <a:bodyPr wrap="square" rtlCol="0">
            <a:spAutoFit/>
          </a:bodyPr>
          <a:lstStyle>
            <a:defPPr>
              <a:defRPr lang="zh-CN"/>
            </a:defPPr>
            <a:lvl1pPr algn="ctr" defTabSz="457200">
              <a:defRPr sz="4000" b="1">
                <a:solidFill>
                  <a:schemeClr val="tx2">
                    <a:lumMod val="75000"/>
                  </a:schemeClr>
                </a:solidFill>
                <a:latin typeface="+mn-ea"/>
              </a:defRPr>
            </a:lvl1pPr>
            <a:lvl2pPr defTabSz="457200"/>
            <a:lvl3pPr defTabSz="457200"/>
            <a:lvl4pPr defTabSz="457200"/>
            <a:lvl5pPr defTabSz="457200"/>
            <a:lvl6pPr defTabSz="457200"/>
            <a:lvl7pPr defTabSz="457200"/>
            <a:lvl8pPr defTabSz="457200"/>
            <a:lvl9pPr defTabSz="457200"/>
          </a:lstStyle>
          <a:p>
            <a:r>
              <a:rPr lang="zh-CN" altLang="en-US" dirty="0">
                <a:latin typeface="宋体" pitchFamily="2" charset="-122"/>
                <a:ea typeface="宋体" pitchFamily="2" charset="-122"/>
              </a:rPr>
              <a:t>数 据 库</a:t>
            </a:r>
          </a:p>
        </p:txBody>
      </p:sp>
      <p:sp>
        <p:nvSpPr>
          <p:cNvPr id="13" name="文本框 12"/>
          <p:cNvSpPr txBox="1"/>
          <p:nvPr/>
        </p:nvSpPr>
        <p:spPr>
          <a:xfrm>
            <a:off x="2248059" y="1927695"/>
            <a:ext cx="2488027"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数据库概述</a:t>
            </a:r>
          </a:p>
        </p:txBody>
      </p:sp>
      <p:sp>
        <p:nvSpPr>
          <p:cNvPr id="14" name="文本框 13"/>
          <p:cNvSpPr txBox="1"/>
          <p:nvPr/>
        </p:nvSpPr>
        <p:spPr>
          <a:xfrm>
            <a:off x="4731936" y="3376896"/>
            <a:ext cx="3421240"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表及其相互间的联系</a:t>
            </a:r>
          </a:p>
        </p:txBody>
      </p:sp>
      <p:sp>
        <p:nvSpPr>
          <p:cNvPr id="15" name="文本框 14"/>
          <p:cNvSpPr txBox="1"/>
          <p:nvPr/>
        </p:nvSpPr>
        <p:spPr>
          <a:xfrm>
            <a:off x="7768962" y="4739438"/>
            <a:ext cx="3584770" cy="954107"/>
          </a:xfrm>
          <a:prstGeom prst="rect">
            <a:avLst/>
          </a:prstGeom>
          <a:noFill/>
        </p:spPr>
        <p:txBody>
          <a:bodyPr wrap="square" rtlCol="0">
            <a:spAutoFit/>
          </a:bodyPr>
          <a:lstStyle/>
          <a:p>
            <a:r>
              <a:rPr lang="en-US" altLang="zh-CN" sz="2800" b="1" dirty="0">
                <a:solidFill>
                  <a:schemeClr val="tx2">
                    <a:lumMod val="75000"/>
                  </a:schemeClr>
                </a:solidFill>
                <a:latin typeface="宋体" pitchFamily="2" charset="-122"/>
                <a:ea typeface="宋体" pitchFamily="2" charset="-122"/>
              </a:rPr>
              <a:t>Northwind</a:t>
            </a:r>
            <a:r>
              <a:rPr lang="zh-CN" altLang="en-US" sz="2800" b="1" dirty="0">
                <a:solidFill>
                  <a:schemeClr val="tx2">
                    <a:lumMod val="75000"/>
                  </a:schemeClr>
                </a:solidFill>
                <a:latin typeface="宋体" pitchFamily="2" charset="-122"/>
                <a:ea typeface="宋体" pitchFamily="2" charset="-122"/>
              </a:rPr>
              <a:t>示例数据库中表之间的联系</a:t>
            </a:r>
          </a:p>
        </p:txBody>
      </p:sp>
      <p:sp>
        <p:nvSpPr>
          <p:cNvPr id="27" name="椭圆 2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E00B7AE0-FAA1-49FC-A814-3A894F55008C}"/>
              </a:ext>
            </a:extLst>
          </p:cNvPr>
          <p:cNvSpPr/>
          <p:nvPr/>
        </p:nvSpPr>
        <p:spPr>
          <a:xfrm>
            <a:off x="1414732" y="1812452"/>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01</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28" name="椭圆 2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6231535F-89FE-4ADA-AA02-136C2138FD5F}"/>
              </a:ext>
            </a:extLst>
          </p:cNvPr>
          <p:cNvSpPr/>
          <p:nvPr/>
        </p:nvSpPr>
        <p:spPr>
          <a:xfrm>
            <a:off x="3792747" y="3333576"/>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02</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29" name="椭圆 28"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766A11AA-8163-4A86-B087-CB370DC70BB7}"/>
              </a:ext>
            </a:extLst>
          </p:cNvPr>
          <p:cNvSpPr/>
          <p:nvPr/>
        </p:nvSpPr>
        <p:spPr>
          <a:xfrm>
            <a:off x="6763109" y="4739438"/>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03</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Tree>
    <p:extLst>
      <p:ext uri="{BB962C8B-B14F-4D97-AF65-F5344CB8AC3E}">
        <p14:creationId xmlns:p14="http://schemas.microsoft.com/office/powerpoint/2010/main" val="425115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360"/>
                                          </p:val>
                                        </p:tav>
                                        <p:tav tm="100000">
                                          <p:val>
                                            <p:fltVal val="0"/>
                                          </p:val>
                                        </p:tav>
                                      </p:tavLst>
                                    </p:anim>
                                    <p:animEffect transition="in" filter="fade">
                                      <p:cBhvr>
                                        <p:cTn id="10" dur="1000"/>
                                        <p:tgtEl>
                                          <p:spTgt spid="27"/>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360"/>
                                          </p:val>
                                        </p:tav>
                                        <p:tav tm="100000">
                                          <p:val>
                                            <p:fltVal val="0"/>
                                          </p:val>
                                        </p:tav>
                                      </p:tavLst>
                                    </p:anim>
                                    <p:animEffect transition="in" filter="fade">
                                      <p:cBhvr>
                                        <p:cTn id="16" dur="1000"/>
                                        <p:tgtEl>
                                          <p:spTgt spid="28"/>
                                        </p:tgtEl>
                                      </p:cBhvr>
                                    </p:animEffect>
                                  </p:childTnLst>
                                </p:cTn>
                              </p:par>
                              <p:par>
                                <p:cTn id="17" presetID="49" presetClass="entr" presetSubtype="0" decel="100000" fill="hold" grpId="0" nodeType="withEffect">
                                  <p:stCondLst>
                                    <p:cond delay="1000"/>
                                  </p:stCondLst>
                                  <p:childTnLst>
                                    <p:set>
                                      <p:cBhvr>
                                        <p:cTn id="18" dur="1" fill="hold">
                                          <p:stCondLst>
                                            <p:cond delay="0"/>
                                          </p:stCondLst>
                                        </p:cTn>
                                        <p:tgtEl>
                                          <p:spTgt spid="29"/>
                                        </p:tgtEl>
                                        <p:attrNameLst>
                                          <p:attrName>style.visibility</p:attrName>
                                        </p:attrNameLst>
                                      </p:cBhvr>
                                      <p:to>
                                        <p:strVal val="visible"/>
                                      </p:to>
                                    </p:set>
                                    <p:anim calcmode="lin" valueType="num">
                                      <p:cBhvr>
                                        <p:cTn id="19" dur="1000" fill="hold"/>
                                        <p:tgtEl>
                                          <p:spTgt spid="29"/>
                                        </p:tgtEl>
                                        <p:attrNameLst>
                                          <p:attrName>ppt_w</p:attrName>
                                        </p:attrNameLst>
                                      </p:cBhvr>
                                      <p:tavLst>
                                        <p:tav tm="0">
                                          <p:val>
                                            <p:fltVal val="0"/>
                                          </p:val>
                                        </p:tav>
                                        <p:tav tm="100000">
                                          <p:val>
                                            <p:strVal val="#ppt_w"/>
                                          </p:val>
                                        </p:tav>
                                      </p:tavLst>
                                    </p:anim>
                                    <p:anim calcmode="lin" valueType="num">
                                      <p:cBhvr>
                                        <p:cTn id="20" dur="1000" fill="hold"/>
                                        <p:tgtEl>
                                          <p:spTgt spid="29"/>
                                        </p:tgtEl>
                                        <p:attrNameLst>
                                          <p:attrName>ppt_h</p:attrName>
                                        </p:attrNameLst>
                                      </p:cBhvr>
                                      <p:tavLst>
                                        <p:tav tm="0">
                                          <p:val>
                                            <p:fltVal val="0"/>
                                          </p:val>
                                        </p:tav>
                                        <p:tav tm="100000">
                                          <p:val>
                                            <p:strVal val="#ppt_h"/>
                                          </p:val>
                                        </p:tav>
                                      </p:tavLst>
                                    </p:anim>
                                    <p:anim calcmode="lin" valueType="num">
                                      <p:cBhvr>
                                        <p:cTn id="21" dur="1000" fill="hold"/>
                                        <p:tgtEl>
                                          <p:spTgt spid="29"/>
                                        </p:tgtEl>
                                        <p:attrNameLst>
                                          <p:attrName>style.rotation</p:attrName>
                                        </p:attrNameLst>
                                      </p:cBhvr>
                                      <p:tavLst>
                                        <p:tav tm="0">
                                          <p:val>
                                            <p:fltVal val="360"/>
                                          </p:val>
                                        </p:tav>
                                        <p:tav tm="100000">
                                          <p:val>
                                            <p:fltVal val="0"/>
                                          </p:val>
                                        </p:tav>
                                      </p:tavLst>
                                    </p:anim>
                                    <p:animEffect transition="in" filter="fade">
                                      <p:cBhvr>
                                        <p:cTn id="2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505922"/>
            <a:ext cx="12191999"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en-US" altLang="zh-CN" dirty="0"/>
              <a:t>1</a:t>
            </a:r>
            <a:r>
              <a:rPr lang="zh-CN" altLang="en-US" dirty="0"/>
              <a:t>、数据库概述</a:t>
            </a:r>
          </a:p>
        </p:txBody>
      </p:sp>
      <p:sp>
        <p:nvSpPr>
          <p:cNvPr id="14" name="文本框 13"/>
          <p:cNvSpPr txBox="1"/>
          <p:nvPr/>
        </p:nvSpPr>
        <p:spPr>
          <a:xfrm>
            <a:off x="4478313" y="1861127"/>
            <a:ext cx="4010336" cy="1015663"/>
          </a:xfrm>
          <a:prstGeom prst="rect">
            <a:avLst/>
          </a:prstGeom>
          <a:noFill/>
        </p:spPr>
        <p:txBody>
          <a:bodyPr wrap="square" rtlCol="0">
            <a:spAutoFit/>
          </a:bodyPr>
          <a:lstStyle/>
          <a:p>
            <a:r>
              <a:rPr lang="zh-CN" altLang="en-US" sz="2000" dirty="0">
                <a:solidFill>
                  <a:schemeClr val="tx2">
                    <a:lumMod val="75000"/>
                  </a:schemeClr>
                </a:solidFill>
                <a:latin typeface="宋体" pitchFamily="2" charset="-122"/>
                <a:ea typeface="宋体" pitchFamily="2" charset="-122"/>
              </a:rPr>
              <a:t>位于用户与操作系统之间的一层数据管理软件，负责数据库的建立、数据插入</a:t>
            </a:r>
            <a:r>
              <a:rPr lang="en-US" altLang="zh-CN" sz="2000" dirty="0">
                <a:solidFill>
                  <a:schemeClr val="tx2">
                    <a:lumMod val="75000"/>
                  </a:schemeClr>
                </a:solidFill>
                <a:latin typeface="宋体" pitchFamily="2" charset="-122"/>
                <a:ea typeface="宋体" pitchFamily="2" charset="-122"/>
              </a:rPr>
              <a:t>/</a:t>
            </a:r>
            <a:r>
              <a:rPr lang="zh-CN" altLang="en-US" sz="2000" dirty="0">
                <a:solidFill>
                  <a:schemeClr val="tx2">
                    <a:lumMod val="75000"/>
                  </a:schemeClr>
                </a:solidFill>
                <a:latin typeface="宋体" pitchFamily="2" charset="-122"/>
                <a:ea typeface="宋体" pitchFamily="2" charset="-122"/>
              </a:rPr>
              <a:t>查询</a:t>
            </a:r>
            <a:r>
              <a:rPr lang="en-US" altLang="zh-CN" sz="2000" dirty="0">
                <a:solidFill>
                  <a:schemeClr val="tx2">
                    <a:lumMod val="75000"/>
                  </a:schemeClr>
                </a:solidFill>
                <a:latin typeface="宋体" pitchFamily="2" charset="-122"/>
                <a:ea typeface="宋体" pitchFamily="2" charset="-122"/>
              </a:rPr>
              <a:t>/</a:t>
            </a:r>
            <a:r>
              <a:rPr lang="zh-CN" altLang="en-US" sz="2000" dirty="0">
                <a:solidFill>
                  <a:schemeClr val="tx2">
                    <a:lumMod val="75000"/>
                  </a:schemeClr>
                </a:solidFill>
                <a:latin typeface="宋体" pitchFamily="2" charset="-122"/>
                <a:ea typeface="宋体" pitchFamily="2" charset="-122"/>
              </a:rPr>
              <a:t>删除</a:t>
            </a:r>
            <a:r>
              <a:rPr lang="en-US" altLang="zh-CN" sz="2000" dirty="0">
                <a:solidFill>
                  <a:schemeClr val="tx2">
                    <a:lumMod val="75000"/>
                  </a:schemeClr>
                </a:solidFill>
                <a:latin typeface="宋体" pitchFamily="2" charset="-122"/>
                <a:ea typeface="宋体" pitchFamily="2" charset="-122"/>
              </a:rPr>
              <a:t>/</a:t>
            </a:r>
            <a:r>
              <a:rPr lang="zh-CN" altLang="en-US" sz="2000" dirty="0">
                <a:solidFill>
                  <a:schemeClr val="tx2">
                    <a:lumMod val="75000"/>
                  </a:schemeClr>
                </a:solidFill>
                <a:latin typeface="宋体" pitchFamily="2" charset="-122"/>
                <a:ea typeface="宋体" pitchFamily="2" charset="-122"/>
              </a:rPr>
              <a:t>修改等。</a:t>
            </a:r>
          </a:p>
        </p:txBody>
      </p:sp>
      <p:sp>
        <p:nvSpPr>
          <p:cNvPr id="15" name="文本框 14"/>
          <p:cNvSpPr txBox="1"/>
          <p:nvPr/>
        </p:nvSpPr>
        <p:spPr>
          <a:xfrm>
            <a:off x="207438" y="4575581"/>
            <a:ext cx="4270875" cy="1631216"/>
          </a:xfrm>
          <a:prstGeom prst="rect">
            <a:avLst/>
          </a:prstGeom>
          <a:noFill/>
        </p:spPr>
        <p:txBody>
          <a:bodyPr wrap="square" rtlCol="0">
            <a:spAutoFit/>
          </a:bodyPr>
          <a:lstStyle/>
          <a:p>
            <a:pPr algn="just"/>
            <a:r>
              <a:rPr lang="zh-CN" altLang="en-US" sz="2000" dirty="0">
                <a:solidFill>
                  <a:schemeClr val="tx2">
                    <a:lumMod val="75000"/>
                  </a:schemeClr>
                </a:solidFill>
                <a:latin typeface="宋体" pitchFamily="2" charset="-122"/>
                <a:ea typeface="宋体" pitchFamily="2" charset="-122"/>
              </a:rPr>
              <a:t>存放在计算机中的、以一种合理的方法组织起来的、与公司或组织的业务活动和组织结构相对应的各种相关数据的集合，该集合中的数据可以为经过授权的用户和信息系统所共享。</a:t>
            </a:r>
          </a:p>
        </p:txBody>
      </p:sp>
      <p:sp>
        <p:nvSpPr>
          <p:cNvPr id="17" name="文本框 16"/>
          <p:cNvSpPr txBox="1"/>
          <p:nvPr/>
        </p:nvSpPr>
        <p:spPr>
          <a:xfrm>
            <a:off x="8290877" y="4782380"/>
            <a:ext cx="3557431" cy="1631216"/>
          </a:xfrm>
          <a:prstGeom prst="rect">
            <a:avLst/>
          </a:prstGeom>
          <a:noFill/>
        </p:spPr>
        <p:txBody>
          <a:bodyPr wrap="square" rtlCol="0">
            <a:spAutoFit/>
          </a:bodyPr>
          <a:lstStyle/>
          <a:p>
            <a:pPr algn="just"/>
            <a:r>
              <a:rPr lang="zh-CN" altLang="en-US" sz="2000" dirty="0">
                <a:solidFill>
                  <a:schemeClr val="tx2">
                    <a:lumMod val="75000"/>
                  </a:schemeClr>
                </a:solidFill>
                <a:latin typeface="宋体" pitchFamily="2" charset="-122"/>
                <a:ea typeface="宋体" pitchFamily="2" charset="-122"/>
              </a:rPr>
              <a:t>数据库中引入了数据模型来描述数据及它们之间的联系。</a:t>
            </a:r>
            <a:endParaRPr lang="en-US" altLang="zh-CN" sz="2000" dirty="0">
              <a:solidFill>
                <a:schemeClr val="tx2">
                  <a:lumMod val="75000"/>
                </a:schemeClr>
              </a:solidFill>
              <a:latin typeface="宋体" pitchFamily="2" charset="-122"/>
              <a:ea typeface="宋体" pitchFamily="2" charset="-122"/>
            </a:endParaRPr>
          </a:p>
          <a:p>
            <a:pPr algn="just"/>
            <a:r>
              <a:rPr lang="zh-CN" altLang="en-US" sz="2000" dirty="0">
                <a:solidFill>
                  <a:schemeClr val="tx2">
                    <a:lumMod val="75000"/>
                  </a:schemeClr>
                </a:solidFill>
                <a:latin typeface="宋体" pitchFamily="2" charset="-122"/>
                <a:ea typeface="宋体" pitchFamily="2" charset="-122"/>
              </a:rPr>
              <a:t>常用数据模型：层次模型、网状模型、关系模型、面向对象模型。</a:t>
            </a:r>
          </a:p>
        </p:txBody>
      </p:sp>
      <p:sp>
        <p:nvSpPr>
          <p:cNvPr id="18" name="文本框 17"/>
          <p:cNvSpPr txBox="1"/>
          <p:nvPr/>
        </p:nvSpPr>
        <p:spPr>
          <a:xfrm>
            <a:off x="1206427" y="3955527"/>
            <a:ext cx="1197740" cy="461665"/>
          </a:xfrm>
          <a:prstGeom prst="rect">
            <a:avLst/>
          </a:prstGeom>
          <a:noFill/>
        </p:spPr>
        <p:txBody>
          <a:bodyPr wrap="square" rtlCol="0">
            <a:spAutoFit/>
          </a:bodyPr>
          <a:lstStyle/>
          <a:p>
            <a:r>
              <a:rPr lang="zh-CN" altLang="en-US" sz="2400" b="1" dirty="0">
                <a:solidFill>
                  <a:schemeClr val="tx2">
                    <a:lumMod val="75000"/>
                  </a:schemeClr>
                </a:solidFill>
                <a:latin typeface="宋体" pitchFamily="2" charset="-122"/>
                <a:ea typeface="宋体" pitchFamily="2" charset="-122"/>
              </a:rPr>
              <a:t>数据库</a:t>
            </a:r>
          </a:p>
        </p:txBody>
      </p:sp>
      <p:sp>
        <p:nvSpPr>
          <p:cNvPr id="19" name="文本框 18"/>
          <p:cNvSpPr txBox="1"/>
          <p:nvPr/>
        </p:nvSpPr>
        <p:spPr>
          <a:xfrm>
            <a:off x="4478313" y="1441590"/>
            <a:ext cx="2396253" cy="461665"/>
          </a:xfrm>
          <a:prstGeom prst="rect">
            <a:avLst/>
          </a:prstGeom>
          <a:noFill/>
        </p:spPr>
        <p:txBody>
          <a:bodyPr wrap="square" rtlCol="0">
            <a:spAutoFit/>
          </a:bodyPr>
          <a:lstStyle/>
          <a:p>
            <a:r>
              <a:rPr lang="zh-CN" altLang="en-US" sz="2400" b="1" dirty="0">
                <a:solidFill>
                  <a:schemeClr val="tx2">
                    <a:lumMod val="75000"/>
                  </a:schemeClr>
                </a:solidFill>
                <a:latin typeface="宋体" pitchFamily="2" charset="-122"/>
                <a:ea typeface="宋体" pitchFamily="2" charset="-122"/>
              </a:rPr>
              <a:t>数据库管理系统</a:t>
            </a:r>
          </a:p>
        </p:txBody>
      </p:sp>
      <p:cxnSp>
        <p:nvCxnSpPr>
          <p:cNvPr id="25" name="直接连接符 24">
            <a:extLst>
              <a:ext uri="{FF2B5EF4-FFF2-40B4-BE49-F238E27FC236}">
                <a16:creationId xmlns:a16="http://schemas.microsoft.com/office/drawing/2014/main" id="{9844679E-8F36-44AA-8ECD-7C7245675CA5}"/>
              </a:ext>
            </a:extLst>
          </p:cNvPr>
          <p:cNvCxnSpPr/>
          <p:nvPr/>
        </p:nvCxnSpPr>
        <p:spPr>
          <a:xfrm>
            <a:off x="2290504" y="2226043"/>
            <a:ext cx="0" cy="1729484"/>
          </a:xfrm>
          <a:prstGeom prst="line">
            <a:avLst/>
          </a:prstGeom>
          <a:noFill/>
          <a:ln>
            <a:solidFill>
              <a:srgbClr val="86BACF"/>
            </a:solidFill>
            <a:prstDash val="sysDash"/>
            <a:tailEnd type="oval" w="lg" len="lg"/>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a:extLst>
              <a:ext uri="{FF2B5EF4-FFF2-40B4-BE49-F238E27FC236}">
                <a16:creationId xmlns:a16="http://schemas.microsoft.com/office/drawing/2014/main" id="{27436000-945E-4C9F-A4DB-DDC32DF84132}"/>
              </a:ext>
            </a:extLst>
          </p:cNvPr>
          <p:cNvCxnSpPr>
            <a:cxnSpLocks/>
            <a:stCxn id="36" idx="7"/>
          </p:cNvCxnSpPr>
          <p:nvPr/>
        </p:nvCxnSpPr>
        <p:spPr>
          <a:xfrm>
            <a:off x="9504325" y="2668456"/>
            <a:ext cx="0" cy="1488305"/>
          </a:xfrm>
          <a:prstGeom prst="line">
            <a:avLst/>
          </a:prstGeom>
          <a:noFill/>
          <a:ln>
            <a:solidFill>
              <a:srgbClr val="86BACF"/>
            </a:solidFill>
            <a:prstDash val="sysDash"/>
            <a:tailEnd type="oval" w="lg" len="lg"/>
          </a:ln>
        </p:spPr>
        <p:style>
          <a:lnRef idx="2">
            <a:schemeClr val="accent1">
              <a:shade val="50000"/>
            </a:schemeClr>
          </a:lnRef>
          <a:fillRef idx="1">
            <a:schemeClr val="accent1"/>
          </a:fillRef>
          <a:effectRef idx="0">
            <a:schemeClr val="accent1"/>
          </a:effectRef>
          <a:fontRef idx="minor">
            <a:schemeClr val="lt1"/>
          </a:fontRef>
        </p:style>
      </p:cxnSp>
      <p:grpSp>
        <p:nvGrpSpPr>
          <p:cNvPr id="27" name="组合 36">
            <a:extLst>
              <a:ext uri="{FF2B5EF4-FFF2-40B4-BE49-F238E27FC236}">
                <a16:creationId xmlns:a16="http://schemas.microsoft.com/office/drawing/2014/main" id="{F4404DD7-BB1B-4690-BD17-F35EF6528603}"/>
              </a:ext>
            </a:extLst>
          </p:cNvPr>
          <p:cNvGrpSpPr/>
          <p:nvPr/>
        </p:nvGrpSpPr>
        <p:grpSpPr>
          <a:xfrm>
            <a:off x="14513" y="3229799"/>
            <a:ext cx="12177487" cy="1711979"/>
            <a:chOff x="-1" y="3391836"/>
            <a:chExt cx="12177486" cy="1711978"/>
          </a:xfrm>
        </p:grpSpPr>
        <p:sp>
          <p:nvSpPr>
            <p:cNvPr id="28" name="任意多边形: 形状 27">
              <a:extLst>
                <a:ext uri="{FF2B5EF4-FFF2-40B4-BE49-F238E27FC236}">
                  <a16:creationId xmlns:a16="http://schemas.microsoft.com/office/drawing/2014/main" id="{8CE54249-19E7-47EB-B9D8-F67AEBBF1139}"/>
                </a:ext>
              </a:extLst>
            </p:cNvPr>
            <p:cNvSpPr/>
            <p:nvPr/>
          </p:nvSpPr>
          <p:spPr>
            <a:xfrm>
              <a:off x="0" y="3579814"/>
              <a:ext cx="12177485" cy="1524000"/>
            </a:xfrm>
            <a:custGeom>
              <a:avLst/>
              <a:gdLst>
                <a:gd name="connsiteX0" fmla="*/ 0 w 12177485"/>
                <a:gd name="connsiteY0" fmla="*/ 1791715 h 1791715"/>
                <a:gd name="connsiteX1" fmla="*/ 2699657 w 12177485"/>
                <a:gd name="connsiteY1" fmla="*/ 195144 h 1791715"/>
                <a:gd name="connsiteX2" fmla="*/ 6183085 w 12177485"/>
                <a:gd name="connsiteY2" fmla="*/ 1574001 h 1791715"/>
                <a:gd name="connsiteX3" fmla="*/ 9826171 w 12177485"/>
                <a:gd name="connsiteY3" fmla="*/ 20973 h 1791715"/>
                <a:gd name="connsiteX4" fmla="*/ 12177485 w 12177485"/>
                <a:gd name="connsiteY4" fmla="*/ 819258 h 17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7485" h="1791715">
                  <a:moveTo>
                    <a:pt x="0" y="1791715"/>
                  </a:moveTo>
                  <a:cubicBezTo>
                    <a:pt x="834571" y="1011572"/>
                    <a:pt x="1669143" y="231430"/>
                    <a:pt x="2699657" y="195144"/>
                  </a:cubicBezTo>
                  <a:cubicBezTo>
                    <a:pt x="3730171" y="158858"/>
                    <a:pt x="4995333" y="1603029"/>
                    <a:pt x="6183085" y="1574001"/>
                  </a:cubicBezTo>
                  <a:cubicBezTo>
                    <a:pt x="7370837" y="1544973"/>
                    <a:pt x="8827104" y="146763"/>
                    <a:pt x="9826171" y="20973"/>
                  </a:cubicBezTo>
                  <a:cubicBezTo>
                    <a:pt x="10825238" y="-104818"/>
                    <a:pt x="11501361" y="357220"/>
                    <a:pt x="12177485" y="819258"/>
                  </a:cubicBezTo>
                </a:path>
              </a:pathLst>
            </a:custGeom>
            <a:noFill/>
            <a:ln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a:solidFill>
                  <a:schemeClr val="tx1">
                    <a:lumMod val="85000"/>
                    <a:lumOff val="15000"/>
                  </a:schemeClr>
                </a:solidFill>
                <a:cs typeface="+mn-ea"/>
                <a:sym typeface="+mn-lt"/>
              </a:endParaRPr>
            </a:p>
          </p:txBody>
        </p:sp>
        <p:sp>
          <p:nvSpPr>
            <p:cNvPr id="29" name="任意多边形: 形状 28">
              <a:extLst>
                <a:ext uri="{FF2B5EF4-FFF2-40B4-BE49-F238E27FC236}">
                  <a16:creationId xmlns:a16="http://schemas.microsoft.com/office/drawing/2014/main" id="{5D2CED91-67FD-47EF-B699-2128D742CD5E}"/>
                </a:ext>
              </a:extLst>
            </p:cNvPr>
            <p:cNvSpPr/>
            <p:nvPr/>
          </p:nvSpPr>
          <p:spPr>
            <a:xfrm flipH="1" flipV="1">
              <a:off x="-1" y="3391836"/>
              <a:ext cx="12177485" cy="1184928"/>
            </a:xfrm>
            <a:custGeom>
              <a:avLst/>
              <a:gdLst>
                <a:gd name="connsiteX0" fmla="*/ 0 w 12177485"/>
                <a:gd name="connsiteY0" fmla="*/ 1791715 h 1791715"/>
                <a:gd name="connsiteX1" fmla="*/ 2699657 w 12177485"/>
                <a:gd name="connsiteY1" fmla="*/ 195144 h 1791715"/>
                <a:gd name="connsiteX2" fmla="*/ 6183085 w 12177485"/>
                <a:gd name="connsiteY2" fmla="*/ 1574001 h 1791715"/>
                <a:gd name="connsiteX3" fmla="*/ 9826171 w 12177485"/>
                <a:gd name="connsiteY3" fmla="*/ 20973 h 1791715"/>
                <a:gd name="connsiteX4" fmla="*/ 12177485 w 12177485"/>
                <a:gd name="connsiteY4" fmla="*/ 819258 h 17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7485" h="1791715">
                  <a:moveTo>
                    <a:pt x="0" y="1791715"/>
                  </a:moveTo>
                  <a:cubicBezTo>
                    <a:pt x="834571" y="1011572"/>
                    <a:pt x="1669143" y="231430"/>
                    <a:pt x="2699657" y="195144"/>
                  </a:cubicBezTo>
                  <a:cubicBezTo>
                    <a:pt x="3730171" y="158858"/>
                    <a:pt x="4995333" y="1603029"/>
                    <a:pt x="6183085" y="1574001"/>
                  </a:cubicBezTo>
                  <a:cubicBezTo>
                    <a:pt x="7370837" y="1544973"/>
                    <a:pt x="8827104" y="146763"/>
                    <a:pt x="9826171" y="20973"/>
                  </a:cubicBezTo>
                  <a:cubicBezTo>
                    <a:pt x="10825238" y="-104818"/>
                    <a:pt x="11501361" y="357220"/>
                    <a:pt x="12177485" y="819258"/>
                  </a:cubicBezTo>
                </a:path>
              </a:pathLst>
            </a:custGeom>
            <a:noFill/>
            <a:ln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dirty="0">
                <a:solidFill>
                  <a:schemeClr val="tx1">
                    <a:lumMod val="85000"/>
                    <a:lumOff val="15000"/>
                  </a:schemeClr>
                </a:solidFill>
                <a:cs typeface="+mn-ea"/>
                <a:sym typeface="+mn-lt"/>
              </a:endParaRPr>
            </a:p>
          </p:txBody>
        </p:sp>
      </p:grpSp>
      <p:cxnSp>
        <p:nvCxnSpPr>
          <p:cNvPr id="31" name="直接连接符 30">
            <a:extLst>
              <a:ext uri="{FF2B5EF4-FFF2-40B4-BE49-F238E27FC236}">
                <a16:creationId xmlns:a16="http://schemas.microsoft.com/office/drawing/2014/main" id="{420BF169-5D12-48DC-9090-C5EDAD42D6B9}"/>
              </a:ext>
            </a:extLst>
          </p:cNvPr>
          <p:cNvCxnSpPr>
            <a:cxnSpLocks/>
            <a:endCxn id="39" idx="3"/>
          </p:cNvCxnSpPr>
          <p:nvPr/>
        </p:nvCxnSpPr>
        <p:spPr>
          <a:xfrm>
            <a:off x="4984393" y="2955985"/>
            <a:ext cx="0" cy="1200776"/>
          </a:xfrm>
          <a:prstGeom prst="line">
            <a:avLst/>
          </a:prstGeom>
          <a:noFill/>
          <a:ln>
            <a:solidFill>
              <a:srgbClr val="1D7CA2"/>
            </a:solidFill>
            <a:prstDash val="sysDash"/>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35" name="组合 39">
            <a:extLst>
              <a:ext uri="{FF2B5EF4-FFF2-40B4-BE49-F238E27FC236}">
                <a16:creationId xmlns:a16="http://schemas.microsoft.com/office/drawing/2014/main" id="{08BD4808-5172-4F88-AF14-ABE16F972F92}"/>
              </a:ext>
            </a:extLst>
          </p:cNvPr>
          <p:cNvGrpSpPr/>
          <p:nvPr/>
        </p:nvGrpSpPr>
        <p:grpSpPr>
          <a:xfrm>
            <a:off x="9151565" y="1816818"/>
            <a:ext cx="705521" cy="705520"/>
            <a:chOff x="7152175" y="3019795"/>
            <a:chExt cx="705520" cy="705520"/>
          </a:xfrm>
        </p:grpSpPr>
        <p:sp>
          <p:nvSpPr>
            <p:cNvPr id="36" name="泪滴形 35">
              <a:extLst>
                <a:ext uri="{FF2B5EF4-FFF2-40B4-BE49-F238E27FC236}">
                  <a16:creationId xmlns:a16="http://schemas.microsoft.com/office/drawing/2014/main" id="{FF15C572-578A-47BE-937F-0A76614D319A}"/>
                </a:ext>
              </a:extLst>
            </p:cNvPr>
            <p:cNvSpPr/>
            <p:nvPr/>
          </p:nvSpPr>
          <p:spPr>
            <a:xfrm rot="8100000">
              <a:off x="7152175" y="3019795"/>
              <a:ext cx="705520" cy="705520"/>
            </a:xfrm>
            <a:prstGeom prst="teardrop">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dirty="0">
                <a:solidFill>
                  <a:schemeClr val="bg1"/>
                </a:solidFill>
                <a:effectLst>
                  <a:outerShdw blurRad="38100" dist="38100" dir="2700000" algn="tl">
                    <a:srgbClr val="000000">
                      <a:alpha val="43137"/>
                    </a:srgbClr>
                  </a:outerShdw>
                </a:effectLst>
                <a:cs typeface="+mn-ea"/>
                <a:sym typeface="+mn-lt"/>
              </a:endParaRPr>
            </a:p>
          </p:txBody>
        </p:sp>
        <p:sp>
          <p:nvSpPr>
            <p:cNvPr id="37" name="文本框 36">
              <a:extLst>
                <a:ext uri="{FF2B5EF4-FFF2-40B4-BE49-F238E27FC236}">
                  <a16:creationId xmlns:a16="http://schemas.microsoft.com/office/drawing/2014/main" id="{C5C0BB4B-DF24-47BB-B138-C945C7E04E95}"/>
                </a:ext>
              </a:extLst>
            </p:cNvPr>
            <p:cNvSpPr txBox="1"/>
            <p:nvPr/>
          </p:nvSpPr>
          <p:spPr>
            <a:xfrm>
              <a:off x="7180155" y="3091614"/>
              <a:ext cx="649537" cy="584775"/>
            </a:xfrm>
            <a:prstGeom prst="rect">
              <a:avLst/>
            </a:prstGeom>
            <a:noFill/>
          </p:spPr>
          <p:txBody>
            <a:bodyPr wrap="none" rtlCol="0">
              <a:spAutoFit/>
            </a:bodyPr>
            <a:lstStyle/>
            <a:p>
              <a:pPr algn="ctr" defTabSz="1097280" fontAlgn="base">
                <a:spcBef>
                  <a:spcPct val="0"/>
                </a:spcBef>
                <a:spcAft>
                  <a:spcPct val="0"/>
                </a:spcAft>
              </a:pPr>
              <a:r>
                <a:rPr lang="en-US" altLang="zh-CN" sz="3200" dirty="0">
                  <a:solidFill>
                    <a:schemeClr val="bg1"/>
                  </a:solidFill>
                  <a:latin typeface="FuturaBookC" pitchFamily="2" charset="-52"/>
                  <a:sym typeface="+mn-lt"/>
                </a:rPr>
                <a:t>03</a:t>
              </a:r>
              <a:endParaRPr lang="zh-CN" altLang="en-US" sz="3200" dirty="0">
                <a:solidFill>
                  <a:schemeClr val="bg1"/>
                </a:solidFill>
                <a:latin typeface="FuturaBookC" pitchFamily="2" charset="-52"/>
                <a:sym typeface="+mn-lt"/>
              </a:endParaRPr>
            </a:p>
          </p:txBody>
        </p:sp>
      </p:grpSp>
      <p:grpSp>
        <p:nvGrpSpPr>
          <p:cNvPr id="38" name="组合 38">
            <a:extLst>
              <a:ext uri="{FF2B5EF4-FFF2-40B4-BE49-F238E27FC236}">
                <a16:creationId xmlns:a16="http://schemas.microsoft.com/office/drawing/2014/main" id="{3A416AB0-F779-4B33-BA51-F67644388E74}"/>
              </a:ext>
            </a:extLst>
          </p:cNvPr>
          <p:cNvGrpSpPr/>
          <p:nvPr/>
        </p:nvGrpSpPr>
        <p:grpSpPr>
          <a:xfrm>
            <a:off x="4584966" y="4156761"/>
            <a:ext cx="798855" cy="798854"/>
            <a:chOff x="4921923" y="3804856"/>
            <a:chExt cx="798854" cy="798854"/>
          </a:xfrm>
        </p:grpSpPr>
        <p:sp>
          <p:nvSpPr>
            <p:cNvPr id="39" name="泪滴形 38">
              <a:extLst>
                <a:ext uri="{FF2B5EF4-FFF2-40B4-BE49-F238E27FC236}">
                  <a16:creationId xmlns:a16="http://schemas.microsoft.com/office/drawing/2014/main" id="{7F509186-12B5-4BA8-88C5-AD4501746511}"/>
                </a:ext>
              </a:extLst>
            </p:cNvPr>
            <p:cNvSpPr/>
            <p:nvPr/>
          </p:nvSpPr>
          <p:spPr>
            <a:xfrm rot="8100000">
              <a:off x="4921923" y="3804856"/>
              <a:ext cx="798854" cy="798854"/>
            </a:xfrm>
            <a:prstGeom prst="teardrop">
              <a:avLst/>
            </a:prstGeom>
            <a:solidFill>
              <a:srgbClr val="1D7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a:solidFill>
                  <a:schemeClr val="bg1"/>
                </a:solidFill>
                <a:effectLst>
                  <a:outerShdw blurRad="38100" dist="38100" dir="2700000" algn="tl">
                    <a:srgbClr val="000000">
                      <a:alpha val="43137"/>
                    </a:srgbClr>
                  </a:outerShdw>
                </a:effectLst>
                <a:cs typeface="+mn-ea"/>
                <a:sym typeface="+mn-lt"/>
              </a:endParaRPr>
            </a:p>
          </p:txBody>
        </p:sp>
        <p:sp>
          <p:nvSpPr>
            <p:cNvPr id="40" name="文本框 39">
              <a:extLst>
                <a:ext uri="{FF2B5EF4-FFF2-40B4-BE49-F238E27FC236}">
                  <a16:creationId xmlns:a16="http://schemas.microsoft.com/office/drawing/2014/main" id="{98749887-A5DB-47F8-A59D-48FF4DB7BBF9}"/>
                </a:ext>
              </a:extLst>
            </p:cNvPr>
            <p:cNvSpPr txBox="1"/>
            <p:nvPr/>
          </p:nvSpPr>
          <p:spPr>
            <a:xfrm>
              <a:off x="4996581" y="3952763"/>
              <a:ext cx="649537" cy="584775"/>
            </a:xfrm>
            <a:prstGeom prst="rect">
              <a:avLst/>
            </a:prstGeom>
            <a:noFill/>
          </p:spPr>
          <p:txBody>
            <a:bodyPr wrap="none" rtlCol="0">
              <a:spAutoFit/>
            </a:bodyPr>
            <a:lstStyle/>
            <a:p>
              <a:pPr algn="ctr" defTabSz="1097280" fontAlgn="base">
                <a:spcBef>
                  <a:spcPct val="0"/>
                </a:spcBef>
                <a:spcAft>
                  <a:spcPct val="0"/>
                </a:spcAft>
              </a:pPr>
              <a:r>
                <a:rPr lang="en-US" altLang="zh-CN" sz="3200" dirty="0">
                  <a:solidFill>
                    <a:schemeClr val="bg1"/>
                  </a:solidFill>
                  <a:latin typeface="FuturaBookC" pitchFamily="2" charset="-52"/>
                  <a:sym typeface="+mn-lt"/>
                </a:rPr>
                <a:t>02</a:t>
              </a:r>
              <a:endParaRPr lang="zh-CN" altLang="en-US" sz="3200" dirty="0">
                <a:solidFill>
                  <a:schemeClr val="bg1"/>
                </a:solidFill>
                <a:latin typeface="FuturaBookC" pitchFamily="2" charset="-52"/>
                <a:sym typeface="+mn-lt"/>
              </a:endParaRPr>
            </a:p>
          </p:txBody>
        </p:sp>
      </p:grpSp>
      <p:grpSp>
        <p:nvGrpSpPr>
          <p:cNvPr id="41" name="组合 37">
            <a:extLst>
              <a:ext uri="{FF2B5EF4-FFF2-40B4-BE49-F238E27FC236}">
                <a16:creationId xmlns:a16="http://schemas.microsoft.com/office/drawing/2014/main" id="{107104D9-B1AC-49BC-AEE4-EB30E2B3ECBD}"/>
              </a:ext>
            </a:extLst>
          </p:cNvPr>
          <p:cNvGrpSpPr/>
          <p:nvPr/>
        </p:nvGrpSpPr>
        <p:grpSpPr>
          <a:xfrm>
            <a:off x="1937744" y="1431713"/>
            <a:ext cx="711028" cy="705520"/>
            <a:chOff x="1943294" y="2945030"/>
            <a:chExt cx="711027" cy="705520"/>
          </a:xfrm>
        </p:grpSpPr>
        <p:sp>
          <p:nvSpPr>
            <p:cNvPr id="42" name="泪滴形 41">
              <a:extLst>
                <a:ext uri="{FF2B5EF4-FFF2-40B4-BE49-F238E27FC236}">
                  <a16:creationId xmlns:a16="http://schemas.microsoft.com/office/drawing/2014/main" id="{ECA716D4-7D04-4D86-8934-8543C9E50E54}"/>
                </a:ext>
              </a:extLst>
            </p:cNvPr>
            <p:cNvSpPr/>
            <p:nvPr/>
          </p:nvSpPr>
          <p:spPr>
            <a:xfrm rot="8100000">
              <a:off x="1943294" y="2945030"/>
              <a:ext cx="705520" cy="705520"/>
            </a:xfrm>
            <a:prstGeom prst="teardrop">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a:solidFill>
                  <a:schemeClr val="bg1"/>
                </a:solidFill>
                <a:effectLst>
                  <a:outerShdw blurRad="38100" dist="38100" dir="2700000" algn="tl">
                    <a:srgbClr val="000000">
                      <a:alpha val="43137"/>
                    </a:srgbClr>
                  </a:outerShdw>
                </a:effectLst>
                <a:cs typeface="+mn-ea"/>
                <a:sym typeface="+mn-lt"/>
              </a:endParaRPr>
            </a:p>
          </p:txBody>
        </p:sp>
        <p:sp>
          <p:nvSpPr>
            <p:cNvPr id="43" name="文本框 42">
              <a:extLst>
                <a:ext uri="{FF2B5EF4-FFF2-40B4-BE49-F238E27FC236}">
                  <a16:creationId xmlns:a16="http://schemas.microsoft.com/office/drawing/2014/main" id="{9A8B0CA5-2CFE-472A-98C3-42BEC964056A}"/>
                </a:ext>
              </a:extLst>
            </p:cNvPr>
            <p:cNvSpPr txBox="1"/>
            <p:nvPr/>
          </p:nvSpPr>
          <p:spPr>
            <a:xfrm>
              <a:off x="2004785" y="3033961"/>
              <a:ext cx="649536" cy="584775"/>
            </a:xfrm>
            <a:prstGeom prst="rect">
              <a:avLst/>
            </a:prstGeom>
            <a:noFill/>
          </p:spPr>
          <p:txBody>
            <a:bodyPr wrap="none" rtlCol="0">
              <a:spAutoFit/>
            </a:bodyPr>
            <a:lstStyle/>
            <a:p>
              <a:pPr algn="ctr" defTabSz="1097280" fontAlgn="base">
                <a:spcBef>
                  <a:spcPct val="0"/>
                </a:spcBef>
                <a:spcAft>
                  <a:spcPct val="0"/>
                </a:spcAft>
              </a:pPr>
              <a:r>
                <a:rPr lang="en-US" altLang="zh-CN" sz="3200" dirty="0">
                  <a:solidFill>
                    <a:schemeClr val="bg1"/>
                  </a:solidFill>
                  <a:latin typeface="FuturaBookC" pitchFamily="2" charset="-52"/>
                  <a:sym typeface="+mn-lt"/>
                </a:rPr>
                <a:t>01</a:t>
              </a:r>
              <a:endParaRPr lang="zh-CN" altLang="en-US" sz="2160" dirty="0">
                <a:solidFill>
                  <a:schemeClr val="bg1"/>
                </a:solidFill>
                <a:effectLst>
                  <a:outerShdw blurRad="38100" dist="38100" dir="2700000" algn="tl">
                    <a:srgbClr val="000000">
                      <a:alpha val="43137"/>
                    </a:srgbClr>
                  </a:outerShdw>
                </a:effectLst>
                <a:cs typeface="+mn-ea"/>
                <a:sym typeface="+mn-lt"/>
              </a:endParaRPr>
            </a:p>
          </p:txBody>
        </p:sp>
      </p:grpSp>
      <p:sp>
        <p:nvSpPr>
          <p:cNvPr id="44" name="文本框 43">
            <a:extLst>
              <a:ext uri="{FF2B5EF4-FFF2-40B4-BE49-F238E27FC236}">
                <a16:creationId xmlns:a16="http://schemas.microsoft.com/office/drawing/2014/main" id="{39F499B1-88E3-4043-A5CA-11C44C6BE904}"/>
              </a:ext>
            </a:extLst>
          </p:cNvPr>
          <p:cNvSpPr txBox="1"/>
          <p:nvPr/>
        </p:nvSpPr>
        <p:spPr>
          <a:xfrm>
            <a:off x="8859040" y="4307495"/>
            <a:ext cx="1466687" cy="461665"/>
          </a:xfrm>
          <a:prstGeom prst="rect">
            <a:avLst/>
          </a:prstGeom>
          <a:noFill/>
        </p:spPr>
        <p:txBody>
          <a:bodyPr wrap="square" rtlCol="0">
            <a:spAutoFit/>
          </a:bodyPr>
          <a:lstStyle/>
          <a:p>
            <a:r>
              <a:rPr lang="zh-CN" altLang="en-US" sz="2400" b="1" dirty="0">
                <a:solidFill>
                  <a:schemeClr val="tx2">
                    <a:lumMod val="75000"/>
                  </a:schemeClr>
                </a:solidFill>
                <a:latin typeface="宋体" pitchFamily="2" charset="-122"/>
                <a:ea typeface="宋体" pitchFamily="2" charset="-122"/>
              </a:rPr>
              <a:t>数据模型</a:t>
            </a:r>
          </a:p>
        </p:txBody>
      </p:sp>
      <p:pic>
        <p:nvPicPr>
          <p:cNvPr id="48" name="图片 47">
            <a:extLst>
              <a:ext uri="{FF2B5EF4-FFF2-40B4-BE49-F238E27FC236}">
                <a16:creationId xmlns:a16="http://schemas.microsoft.com/office/drawing/2014/main" id="{15D811BC-09E2-4B94-A7F4-4341E874D7C4}"/>
              </a:ext>
            </a:extLst>
          </p:cNvPr>
          <p:cNvPicPr>
            <a:picLocks noChangeAspect="1"/>
          </p:cNvPicPr>
          <p:nvPr/>
        </p:nvPicPr>
        <p:blipFill>
          <a:blip r:embed="rId2" cstate="screen"/>
          <a:stretch>
            <a:fillRect/>
          </a:stretch>
        </p:blipFill>
        <p:spPr>
          <a:xfrm>
            <a:off x="-742255" y="-9065"/>
            <a:ext cx="2730711" cy="1522795"/>
          </a:xfrm>
          <a:prstGeom prst="rect">
            <a:avLst/>
          </a:prstGeom>
        </p:spPr>
      </p:pic>
      <p:pic>
        <p:nvPicPr>
          <p:cNvPr id="49" name="图片 48">
            <a:extLst>
              <a:ext uri="{FF2B5EF4-FFF2-40B4-BE49-F238E27FC236}">
                <a16:creationId xmlns:a16="http://schemas.microsoft.com/office/drawing/2014/main" id="{0DF586A4-D930-4F86-9318-DED4BA27A3BF}"/>
              </a:ext>
            </a:extLst>
          </p:cNvPr>
          <p:cNvPicPr>
            <a:picLocks noChangeAspect="1"/>
          </p:cNvPicPr>
          <p:nvPr/>
        </p:nvPicPr>
        <p:blipFill>
          <a:blip r:embed="rId3" cstate="screen"/>
          <a:stretch>
            <a:fillRect/>
          </a:stretch>
        </p:blipFill>
        <p:spPr>
          <a:xfrm rot="10800000" flipV="1">
            <a:off x="8784583" y="5986677"/>
            <a:ext cx="3468914" cy="871323"/>
          </a:xfrm>
          <a:prstGeom prst="rect">
            <a:avLst/>
          </a:prstGeom>
        </p:spPr>
      </p:pic>
    </p:spTree>
    <p:extLst>
      <p:ext uri="{BB962C8B-B14F-4D97-AF65-F5344CB8AC3E}">
        <p14:creationId xmlns:p14="http://schemas.microsoft.com/office/powerpoint/2010/main" val="249522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1000"/>
                                        <p:tgtEl>
                                          <p:spTgt spid="41"/>
                                        </p:tgtEl>
                                      </p:cBhvr>
                                    </p:animEffect>
                                    <p:anim calcmode="lin" valueType="num">
                                      <p:cBhvr>
                                        <p:cTn id="12" dur="1000" fill="hold"/>
                                        <p:tgtEl>
                                          <p:spTgt spid="41"/>
                                        </p:tgtEl>
                                        <p:attrNameLst>
                                          <p:attrName>ppt_x</p:attrName>
                                        </p:attrNameLst>
                                      </p:cBhvr>
                                      <p:tavLst>
                                        <p:tav tm="0">
                                          <p:val>
                                            <p:strVal val="#ppt_x"/>
                                          </p:val>
                                        </p:tav>
                                        <p:tav tm="100000">
                                          <p:val>
                                            <p:strVal val="#ppt_x"/>
                                          </p:val>
                                        </p:tav>
                                      </p:tavLst>
                                    </p:anim>
                                    <p:anim calcmode="lin" valueType="num">
                                      <p:cBhvr>
                                        <p:cTn id="13" dur="1000" fill="hold"/>
                                        <p:tgtEl>
                                          <p:spTgt spid="4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par>
                                <p:cTn id="28" presetID="22" presetClass="entr" presetSubtype="1"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up)">
                                      <p:cBhvr>
                                        <p:cTn id="30" dur="500"/>
                                        <p:tgtEl>
                                          <p:spTgt spid="26"/>
                                        </p:tgtEl>
                                      </p:cBhvr>
                                    </p:animEffect>
                                  </p:childTnLst>
                                </p:cTn>
                              </p:par>
                              <p:par>
                                <p:cTn id="31" presetID="22" presetClass="entr" presetSubtype="4"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childTnLst>
                          </p:cTn>
                        </p:par>
                        <p:par>
                          <p:cTn id="34" fill="hold">
                            <p:stCondLst>
                              <p:cond delay="2500"/>
                            </p:stCondLst>
                            <p:childTnLst>
                              <p:par>
                                <p:cTn id="35" presetID="22" presetClass="entr" presetSubtype="4"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down)">
                                      <p:cBhvr>
                                        <p:cTn id="37" dur="500"/>
                                        <p:tgtEl>
                                          <p:spTgt spid="48"/>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left)">
                                      <p:cBhvr>
                                        <p:cTn id="4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314" y="512406"/>
            <a:ext cx="12192000"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en-US" altLang="zh-CN" dirty="0"/>
              <a:t>2</a:t>
            </a:r>
            <a:r>
              <a:rPr lang="zh-CN" altLang="en-US" dirty="0"/>
              <a:t>、表及其相互间的联系</a:t>
            </a:r>
          </a:p>
        </p:txBody>
      </p:sp>
      <p:sp>
        <p:nvSpPr>
          <p:cNvPr id="14" name="文本框 13"/>
          <p:cNvSpPr txBox="1"/>
          <p:nvPr/>
        </p:nvSpPr>
        <p:spPr>
          <a:xfrm>
            <a:off x="4659250" y="1857800"/>
            <a:ext cx="3754060" cy="707886"/>
          </a:xfrm>
          <a:prstGeom prst="rect">
            <a:avLst/>
          </a:prstGeom>
          <a:noFill/>
        </p:spPr>
        <p:txBody>
          <a:bodyPr wrap="square" rtlCol="0">
            <a:spAutoFit/>
          </a:bodyPr>
          <a:lstStyle>
            <a:defPPr>
              <a:defRPr lang="zh-CN"/>
            </a:defPPr>
            <a:lvl1pPr algn="just">
              <a:defRPr>
                <a:solidFill>
                  <a:schemeClr val="tx2">
                    <a:lumMod val="75000"/>
                  </a:schemeClr>
                </a:solidFill>
                <a:latin typeface="宋体" pitchFamily="2" charset="-122"/>
                <a:ea typeface="宋体" pitchFamily="2" charset="-122"/>
              </a:defRPr>
            </a:lvl1pPr>
          </a:lstStyle>
          <a:p>
            <a:r>
              <a:rPr lang="zh-CN" altLang="en-US" sz="2000" dirty="0"/>
              <a:t>能唯一确定一条记录的属性（或属性组）被称为表的主键。</a:t>
            </a:r>
          </a:p>
        </p:txBody>
      </p:sp>
      <p:sp>
        <p:nvSpPr>
          <p:cNvPr id="15" name="文本框 14"/>
          <p:cNvSpPr txBox="1"/>
          <p:nvPr/>
        </p:nvSpPr>
        <p:spPr>
          <a:xfrm>
            <a:off x="289558" y="4379525"/>
            <a:ext cx="3162756" cy="1631216"/>
          </a:xfrm>
          <a:prstGeom prst="rect">
            <a:avLst/>
          </a:prstGeom>
          <a:noFill/>
        </p:spPr>
        <p:txBody>
          <a:bodyPr wrap="square" rtlCol="0">
            <a:spAutoFit/>
          </a:bodyPr>
          <a:lstStyle>
            <a:defPPr>
              <a:defRPr lang="zh-CN"/>
            </a:defPPr>
            <a:lvl1pPr algn="just">
              <a:defRPr>
                <a:solidFill>
                  <a:schemeClr val="tx2">
                    <a:lumMod val="75000"/>
                  </a:schemeClr>
                </a:solidFill>
                <a:latin typeface="宋体" pitchFamily="2" charset="-122"/>
                <a:ea typeface="宋体" pitchFamily="2" charset="-122"/>
              </a:defRPr>
            </a:lvl1pPr>
          </a:lstStyle>
          <a:p>
            <a:r>
              <a:rPr lang="zh-CN" altLang="en-US" sz="2000" dirty="0"/>
              <a:t>关系数据库中的表是“二维表”，每张表保存一个特定实体集（或两个实体集间的某种联系）的所有实例的各种属性值数据。</a:t>
            </a:r>
          </a:p>
        </p:txBody>
      </p:sp>
      <p:sp>
        <p:nvSpPr>
          <p:cNvPr id="17" name="文本框 16"/>
          <p:cNvSpPr txBox="1"/>
          <p:nvPr/>
        </p:nvSpPr>
        <p:spPr>
          <a:xfrm>
            <a:off x="9234544" y="4630864"/>
            <a:ext cx="1729562" cy="1015663"/>
          </a:xfrm>
          <a:prstGeom prst="rect">
            <a:avLst/>
          </a:prstGeom>
          <a:noFill/>
        </p:spPr>
        <p:txBody>
          <a:bodyPr wrap="square" rtlCol="0">
            <a:spAutoFit/>
          </a:bodyPr>
          <a:lstStyle>
            <a:defPPr>
              <a:defRPr lang="zh-CN"/>
            </a:defPPr>
            <a:lvl1pPr algn="just">
              <a:defRPr>
                <a:solidFill>
                  <a:schemeClr val="tx2">
                    <a:lumMod val="75000"/>
                  </a:schemeClr>
                </a:solidFill>
                <a:latin typeface="宋体" pitchFamily="2" charset="-122"/>
                <a:ea typeface="宋体" pitchFamily="2" charset="-122"/>
              </a:defRPr>
            </a:lvl1pPr>
          </a:lstStyle>
          <a:p>
            <a:pPr algn="ctr"/>
            <a:r>
              <a:rPr lang="zh-CN" altLang="en-US" sz="2000" dirty="0"/>
              <a:t>一对一联系</a:t>
            </a:r>
          </a:p>
          <a:p>
            <a:pPr algn="ctr"/>
            <a:r>
              <a:rPr lang="zh-CN" altLang="en-US" sz="2000" dirty="0"/>
              <a:t>一对多联系</a:t>
            </a:r>
          </a:p>
          <a:p>
            <a:pPr algn="ctr"/>
            <a:r>
              <a:rPr lang="zh-CN" altLang="en-US" sz="2000" dirty="0"/>
              <a:t>多对多联系</a:t>
            </a:r>
          </a:p>
        </p:txBody>
      </p:sp>
      <p:sp>
        <p:nvSpPr>
          <p:cNvPr id="18" name="文本框 17"/>
          <p:cNvSpPr txBox="1"/>
          <p:nvPr/>
        </p:nvSpPr>
        <p:spPr>
          <a:xfrm>
            <a:off x="1302272" y="3917860"/>
            <a:ext cx="1006049" cy="461665"/>
          </a:xfrm>
          <a:prstGeom prst="rect">
            <a:avLst/>
          </a:prstGeom>
          <a:noFill/>
        </p:spPr>
        <p:txBody>
          <a:bodyPr wrap="square" rtlCol="0">
            <a:spAutoFit/>
          </a:bodyPr>
          <a:lstStyle>
            <a:defPPr>
              <a:defRPr lang="zh-CN"/>
            </a:defPPr>
            <a:lvl1pPr>
              <a:defRPr sz="2400" b="1">
                <a:solidFill>
                  <a:schemeClr val="tx2">
                    <a:lumMod val="75000"/>
                  </a:schemeClr>
                </a:solidFill>
                <a:latin typeface="宋体" pitchFamily="2" charset="-122"/>
                <a:ea typeface="宋体" pitchFamily="2" charset="-122"/>
              </a:defRPr>
            </a:lvl1pPr>
          </a:lstStyle>
          <a:p>
            <a:pPr algn="ctr"/>
            <a:r>
              <a:rPr lang="zh-CN" altLang="en-US" dirty="0"/>
              <a:t>表</a:t>
            </a:r>
          </a:p>
        </p:txBody>
      </p:sp>
      <p:sp>
        <p:nvSpPr>
          <p:cNvPr id="19" name="文本框 18"/>
          <p:cNvSpPr txBox="1"/>
          <p:nvPr/>
        </p:nvSpPr>
        <p:spPr>
          <a:xfrm>
            <a:off x="4137628" y="1367078"/>
            <a:ext cx="2032686" cy="461665"/>
          </a:xfrm>
          <a:prstGeom prst="rect">
            <a:avLst/>
          </a:prstGeom>
          <a:noFill/>
        </p:spPr>
        <p:txBody>
          <a:bodyPr wrap="square" rtlCol="0">
            <a:spAutoFit/>
          </a:bodyPr>
          <a:lstStyle>
            <a:defPPr>
              <a:defRPr lang="zh-CN"/>
            </a:defPPr>
            <a:lvl1pPr algn="ctr">
              <a:defRPr sz="2400" b="1">
                <a:solidFill>
                  <a:schemeClr val="tx2">
                    <a:lumMod val="75000"/>
                  </a:schemeClr>
                </a:solidFill>
                <a:latin typeface="宋体" pitchFamily="2" charset="-122"/>
                <a:ea typeface="宋体" pitchFamily="2" charset="-122"/>
              </a:defRPr>
            </a:lvl1pPr>
          </a:lstStyle>
          <a:p>
            <a:r>
              <a:rPr lang="zh-CN" altLang="en-US" dirty="0"/>
              <a:t>主键</a:t>
            </a:r>
          </a:p>
        </p:txBody>
      </p:sp>
      <p:sp>
        <p:nvSpPr>
          <p:cNvPr id="20" name="文本框 19"/>
          <p:cNvSpPr txBox="1"/>
          <p:nvPr/>
        </p:nvSpPr>
        <p:spPr>
          <a:xfrm>
            <a:off x="8649336" y="4195927"/>
            <a:ext cx="3174125" cy="461665"/>
          </a:xfrm>
          <a:prstGeom prst="rect">
            <a:avLst/>
          </a:prstGeom>
          <a:noFill/>
        </p:spPr>
        <p:txBody>
          <a:bodyPr wrap="square" rtlCol="0">
            <a:spAutoFit/>
          </a:bodyPr>
          <a:lstStyle>
            <a:defPPr>
              <a:defRPr lang="zh-CN"/>
            </a:defPPr>
            <a:lvl1pPr algn="ctr">
              <a:defRPr sz="2400" b="1">
                <a:solidFill>
                  <a:schemeClr val="tx2">
                    <a:lumMod val="75000"/>
                  </a:schemeClr>
                </a:solidFill>
                <a:latin typeface="宋体" pitchFamily="2" charset="-122"/>
                <a:ea typeface="宋体" pitchFamily="2" charset="-122"/>
              </a:defRPr>
            </a:lvl1pPr>
          </a:lstStyle>
          <a:p>
            <a:r>
              <a:rPr lang="zh-CN" altLang="en-US" dirty="0"/>
              <a:t>表与表之间的联系</a:t>
            </a:r>
          </a:p>
        </p:txBody>
      </p:sp>
      <p:cxnSp>
        <p:nvCxnSpPr>
          <p:cNvPr id="25" name="直接连接符 24">
            <a:extLst>
              <a:ext uri="{FF2B5EF4-FFF2-40B4-BE49-F238E27FC236}">
                <a16:creationId xmlns:a16="http://schemas.microsoft.com/office/drawing/2014/main" id="{E647FE0A-408C-4B38-A271-534E2A19A038}"/>
              </a:ext>
            </a:extLst>
          </p:cNvPr>
          <p:cNvCxnSpPr/>
          <p:nvPr/>
        </p:nvCxnSpPr>
        <p:spPr>
          <a:xfrm>
            <a:off x="1585892" y="2159723"/>
            <a:ext cx="0" cy="1729484"/>
          </a:xfrm>
          <a:prstGeom prst="line">
            <a:avLst/>
          </a:prstGeom>
          <a:noFill/>
          <a:ln>
            <a:solidFill>
              <a:srgbClr val="86BACF"/>
            </a:solidFill>
            <a:prstDash val="sysDash"/>
            <a:tailEnd type="oval" w="lg" len="lg"/>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a:extLst>
              <a:ext uri="{FF2B5EF4-FFF2-40B4-BE49-F238E27FC236}">
                <a16:creationId xmlns:a16="http://schemas.microsoft.com/office/drawing/2014/main" id="{FE5392BB-F72D-4972-950F-723B009CD432}"/>
              </a:ext>
            </a:extLst>
          </p:cNvPr>
          <p:cNvCxnSpPr/>
          <p:nvPr/>
        </p:nvCxnSpPr>
        <p:spPr>
          <a:xfrm>
            <a:off x="10099325" y="1908908"/>
            <a:ext cx="0" cy="2144759"/>
          </a:xfrm>
          <a:prstGeom prst="line">
            <a:avLst/>
          </a:prstGeom>
          <a:noFill/>
          <a:ln>
            <a:solidFill>
              <a:srgbClr val="86BACF"/>
            </a:solidFill>
            <a:prstDash val="sysDash"/>
            <a:tailEnd type="oval" w="lg" len="lg"/>
          </a:ln>
        </p:spPr>
        <p:style>
          <a:lnRef idx="2">
            <a:schemeClr val="accent1">
              <a:shade val="50000"/>
            </a:schemeClr>
          </a:lnRef>
          <a:fillRef idx="1">
            <a:schemeClr val="accent1"/>
          </a:fillRef>
          <a:effectRef idx="0">
            <a:schemeClr val="accent1"/>
          </a:effectRef>
          <a:fontRef idx="minor">
            <a:schemeClr val="lt1"/>
          </a:fontRef>
        </p:style>
      </p:cxnSp>
      <p:grpSp>
        <p:nvGrpSpPr>
          <p:cNvPr id="27" name="组合 36">
            <a:extLst>
              <a:ext uri="{FF2B5EF4-FFF2-40B4-BE49-F238E27FC236}">
                <a16:creationId xmlns:a16="http://schemas.microsoft.com/office/drawing/2014/main" id="{AE40B3FE-A1B1-4C46-AB31-07E775D008E9}"/>
              </a:ext>
            </a:extLst>
          </p:cNvPr>
          <p:cNvGrpSpPr/>
          <p:nvPr/>
        </p:nvGrpSpPr>
        <p:grpSpPr>
          <a:xfrm>
            <a:off x="14513" y="3229799"/>
            <a:ext cx="12177487" cy="1711979"/>
            <a:chOff x="-1" y="3391836"/>
            <a:chExt cx="12177486" cy="1711978"/>
          </a:xfrm>
        </p:grpSpPr>
        <p:sp>
          <p:nvSpPr>
            <p:cNvPr id="28" name="任意多边形: 形状 27">
              <a:extLst>
                <a:ext uri="{FF2B5EF4-FFF2-40B4-BE49-F238E27FC236}">
                  <a16:creationId xmlns:a16="http://schemas.microsoft.com/office/drawing/2014/main" id="{FCFD4E52-877C-453E-BC74-1A85B64C32A0}"/>
                </a:ext>
              </a:extLst>
            </p:cNvPr>
            <p:cNvSpPr/>
            <p:nvPr/>
          </p:nvSpPr>
          <p:spPr>
            <a:xfrm>
              <a:off x="0" y="3579814"/>
              <a:ext cx="12177485" cy="1524000"/>
            </a:xfrm>
            <a:custGeom>
              <a:avLst/>
              <a:gdLst>
                <a:gd name="connsiteX0" fmla="*/ 0 w 12177485"/>
                <a:gd name="connsiteY0" fmla="*/ 1791715 h 1791715"/>
                <a:gd name="connsiteX1" fmla="*/ 2699657 w 12177485"/>
                <a:gd name="connsiteY1" fmla="*/ 195144 h 1791715"/>
                <a:gd name="connsiteX2" fmla="*/ 6183085 w 12177485"/>
                <a:gd name="connsiteY2" fmla="*/ 1574001 h 1791715"/>
                <a:gd name="connsiteX3" fmla="*/ 9826171 w 12177485"/>
                <a:gd name="connsiteY3" fmla="*/ 20973 h 1791715"/>
                <a:gd name="connsiteX4" fmla="*/ 12177485 w 12177485"/>
                <a:gd name="connsiteY4" fmla="*/ 819258 h 17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7485" h="1791715">
                  <a:moveTo>
                    <a:pt x="0" y="1791715"/>
                  </a:moveTo>
                  <a:cubicBezTo>
                    <a:pt x="834571" y="1011572"/>
                    <a:pt x="1669143" y="231430"/>
                    <a:pt x="2699657" y="195144"/>
                  </a:cubicBezTo>
                  <a:cubicBezTo>
                    <a:pt x="3730171" y="158858"/>
                    <a:pt x="4995333" y="1603029"/>
                    <a:pt x="6183085" y="1574001"/>
                  </a:cubicBezTo>
                  <a:cubicBezTo>
                    <a:pt x="7370837" y="1544973"/>
                    <a:pt x="8827104" y="146763"/>
                    <a:pt x="9826171" y="20973"/>
                  </a:cubicBezTo>
                  <a:cubicBezTo>
                    <a:pt x="10825238" y="-104818"/>
                    <a:pt x="11501361" y="357220"/>
                    <a:pt x="12177485" y="819258"/>
                  </a:cubicBezTo>
                </a:path>
              </a:pathLst>
            </a:custGeom>
            <a:noFill/>
            <a:ln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a:solidFill>
                  <a:schemeClr val="tx1">
                    <a:lumMod val="85000"/>
                    <a:lumOff val="15000"/>
                  </a:schemeClr>
                </a:solidFill>
                <a:cs typeface="+mn-ea"/>
                <a:sym typeface="+mn-lt"/>
              </a:endParaRPr>
            </a:p>
          </p:txBody>
        </p:sp>
        <p:sp>
          <p:nvSpPr>
            <p:cNvPr id="29" name="任意多边形: 形状 28">
              <a:extLst>
                <a:ext uri="{FF2B5EF4-FFF2-40B4-BE49-F238E27FC236}">
                  <a16:creationId xmlns:a16="http://schemas.microsoft.com/office/drawing/2014/main" id="{E19B8B88-778E-4A1D-882E-901CFB44F6DA}"/>
                </a:ext>
              </a:extLst>
            </p:cNvPr>
            <p:cNvSpPr/>
            <p:nvPr/>
          </p:nvSpPr>
          <p:spPr>
            <a:xfrm flipH="1" flipV="1">
              <a:off x="-1" y="3391836"/>
              <a:ext cx="12177485" cy="1184928"/>
            </a:xfrm>
            <a:custGeom>
              <a:avLst/>
              <a:gdLst>
                <a:gd name="connsiteX0" fmla="*/ 0 w 12177485"/>
                <a:gd name="connsiteY0" fmla="*/ 1791715 h 1791715"/>
                <a:gd name="connsiteX1" fmla="*/ 2699657 w 12177485"/>
                <a:gd name="connsiteY1" fmla="*/ 195144 h 1791715"/>
                <a:gd name="connsiteX2" fmla="*/ 6183085 w 12177485"/>
                <a:gd name="connsiteY2" fmla="*/ 1574001 h 1791715"/>
                <a:gd name="connsiteX3" fmla="*/ 9826171 w 12177485"/>
                <a:gd name="connsiteY3" fmla="*/ 20973 h 1791715"/>
                <a:gd name="connsiteX4" fmla="*/ 12177485 w 12177485"/>
                <a:gd name="connsiteY4" fmla="*/ 819258 h 17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7485" h="1791715">
                  <a:moveTo>
                    <a:pt x="0" y="1791715"/>
                  </a:moveTo>
                  <a:cubicBezTo>
                    <a:pt x="834571" y="1011572"/>
                    <a:pt x="1669143" y="231430"/>
                    <a:pt x="2699657" y="195144"/>
                  </a:cubicBezTo>
                  <a:cubicBezTo>
                    <a:pt x="3730171" y="158858"/>
                    <a:pt x="4995333" y="1603029"/>
                    <a:pt x="6183085" y="1574001"/>
                  </a:cubicBezTo>
                  <a:cubicBezTo>
                    <a:pt x="7370837" y="1544973"/>
                    <a:pt x="8827104" y="146763"/>
                    <a:pt x="9826171" y="20973"/>
                  </a:cubicBezTo>
                  <a:cubicBezTo>
                    <a:pt x="10825238" y="-104818"/>
                    <a:pt x="11501361" y="357220"/>
                    <a:pt x="12177485" y="819258"/>
                  </a:cubicBezTo>
                </a:path>
              </a:pathLst>
            </a:custGeom>
            <a:noFill/>
            <a:ln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dirty="0">
                <a:solidFill>
                  <a:schemeClr val="tx1">
                    <a:lumMod val="85000"/>
                    <a:lumOff val="15000"/>
                  </a:schemeClr>
                </a:solidFill>
                <a:cs typeface="+mn-ea"/>
                <a:sym typeface="+mn-lt"/>
              </a:endParaRPr>
            </a:p>
          </p:txBody>
        </p:sp>
      </p:grpSp>
      <p:cxnSp>
        <p:nvCxnSpPr>
          <p:cNvPr id="31" name="直接连接符 30">
            <a:extLst>
              <a:ext uri="{FF2B5EF4-FFF2-40B4-BE49-F238E27FC236}">
                <a16:creationId xmlns:a16="http://schemas.microsoft.com/office/drawing/2014/main" id="{6D6D2857-E3E9-4A17-885E-C2245C8C41B1}"/>
              </a:ext>
            </a:extLst>
          </p:cNvPr>
          <p:cNvCxnSpPr>
            <a:cxnSpLocks/>
          </p:cNvCxnSpPr>
          <p:nvPr/>
        </p:nvCxnSpPr>
        <p:spPr>
          <a:xfrm>
            <a:off x="5277808" y="2565686"/>
            <a:ext cx="0" cy="1619873"/>
          </a:xfrm>
          <a:prstGeom prst="line">
            <a:avLst/>
          </a:prstGeom>
          <a:noFill/>
          <a:ln>
            <a:solidFill>
              <a:srgbClr val="1D7CA2"/>
            </a:solidFill>
            <a:prstDash val="sysDash"/>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35" name="组合 39">
            <a:extLst>
              <a:ext uri="{FF2B5EF4-FFF2-40B4-BE49-F238E27FC236}">
                <a16:creationId xmlns:a16="http://schemas.microsoft.com/office/drawing/2014/main" id="{77110A5F-73FE-4C41-88AC-35B4AD006F43}"/>
              </a:ext>
            </a:extLst>
          </p:cNvPr>
          <p:cNvGrpSpPr/>
          <p:nvPr/>
        </p:nvGrpSpPr>
        <p:grpSpPr>
          <a:xfrm>
            <a:off x="9746576" y="1785981"/>
            <a:ext cx="705521" cy="705520"/>
            <a:chOff x="7152175" y="3019795"/>
            <a:chExt cx="705520" cy="705520"/>
          </a:xfrm>
        </p:grpSpPr>
        <p:sp>
          <p:nvSpPr>
            <p:cNvPr id="36" name="泪滴形 35">
              <a:extLst>
                <a:ext uri="{FF2B5EF4-FFF2-40B4-BE49-F238E27FC236}">
                  <a16:creationId xmlns:a16="http://schemas.microsoft.com/office/drawing/2014/main" id="{14B7748A-375A-40CF-AE66-ADE40B60DAB5}"/>
                </a:ext>
              </a:extLst>
            </p:cNvPr>
            <p:cNvSpPr/>
            <p:nvPr/>
          </p:nvSpPr>
          <p:spPr>
            <a:xfrm rot="8100000">
              <a:off x="7152175" y="3019795"/>
              <a:ext cx="705520" cy="705520"/>
            </a:xfrm>
            <a:prstGeom prst="teardrop">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a:solidFill>
                  <a:schemeClr val="bg1"/>
                </a:solidFill>
                <a:effectLst>
                  <a:outerShdw blurRad="38100" dist="38100" dir="2700000" algn="tl">
                    <a:srgbClr val="000000">
                      <a:alpha val="43137"/>
                    </a:srgbClr>
                  </a:outerShdw>
                </a:effectLst>
                <a:cs typeface="+mn-ea"/>
                <a:sym typeface="+mn-lt"/>
              </a:endParaRPr>
            </a:p>
          </p:txBody>
        </p:sp>
        <p:sp>
          <p:nvSpPr>
            <p:cNvPr id="37" name="文本框 36">
              <a:extLst>
                <a:ext uri="{FF2B5EF4-FFF2-40B4-BE49-F238E27FC236}">
                  <a16:creationId xmlns:a16="http://schemas.microsoft.com/office/drawing/2014/main" id="{7B386E2F-5626-4A79-AEE8-1E47BDA47DD4}"/>
                </a:ext>
              </a:extLst>
            </p:cNvPr>
            <p:cNvSpPr txBox="1"/>
            <p:nvPr/>
          </p:nvSpPr>
          <p:spPr>
            <a:xfrm>
              <a:off x="7180155" y="3091614"/>
              <a:ext cx="649537" cy="584775"/>
            </a:xfrm>
            <a:prstGeom prst="rect">
              <a:avLst/>
            </a:prstGeom>
            <a:noFill/>
          </p:spPr>
          <p:txBody>
            <a:bodyPr wrap="none" rtlCol="0">
              <a:spAutoFit/>
            </a:bodyPr>
            <a:lstStyle/>
            <a:p>
              <a:pPr algn="ctr" defTabSz="1097280" fontAlgn="base">
                <a:spcBef>
                  <a:spcPct val="0"/>
                </a:spcBef>
                <a:spcAft>
                  <a:spcPct val="0"/>
                </a:spcAft>
              </a:pPr>
              <a:r>
                <a:rPr lang="en-US" altLang="zh-CN" sz="3200" dirty="0">
                  <a:solidFill>
                    <a:schemeClr val="bg1"/>
                  </a:solidFill>
                  <a:latin typeface="FuturaBookC" pitchFamily="2" charset="-52"/>
                  <a:sym typeface="+mn-lt"/>
                </a:rPr>
                <a:t>03</a:t>
              </a:r>
              <a:endParaRPr lang="zh-CN" altLang="en-US" sz="3200" dirty="0">
                <a:solidFill>
                  <a:schemeClr val="bg1"/>
                </a:solidFill>
                <a:latin typeface="FuturaBookC" pitchFamily="2" charset="-52"/>
                <a:sym typeface="+mn-lt"/>
              </a:endParaRPr>
            </a:p>
          </p:txBody>
        </p:sp>
      </p:grpSp>
      <p:grpSp>
        <p:nvGrpSpPr>
          <p:cNvPr id="38" name="组合 38">
            <a:extLst>
              <a:ext uri="{FF2B5EF4-FFF2-40B4-BE49-F238E27FC236}">
                <a16:creationId xmlns:a16="http://schemas.microsoft.com/office/drawing/2014/main" id="{4BDA78ED-5B37-42B5-8832-7ED3593967F5}"/>
              </a:ext>
            </a:extLst>
          </p:cNvPr>
          <p:cNvGrpSpPr/>
          <p:nvPr/>
        </p:nvGrpSpPr>
        <p:grpSpPr>
          <a:xfrm>
            <a:off x="4921926" y="3804857"/>
            <a:ext cx="798855" cy="798854"/>
            <a:chOff x="4921923" y="3804856"/>
            <a:chExt cx="798854" cy="798854"/>
          </a:xfrm>
        </p:grpSpPr>
        <p:sp>
          <p:nvSpPr>
            <p:cNvPr id="39" name="泪滴形 38">
              <a:extLst>
                <a:ext uri="{FF2B5EF4-FFF2-40B4-BE49-F238E27FC236}">
                  <a16:creationId xmlns:a16="http://schemas.microsoft.com/office/drawing/2014/main" id="{C93AB822-EA46-4BF6-8079-FCDE7F2199F8}"/>
                </a:ext>
              </a:extLst>
            </p:cNvPr>
            <p:cNvSpPr/>
            <p:nvPr/>
          </p:nvSpPr>
          <p:spPr>
            <a:xfrm rot="8100000">
              <a:off x="4921923" y="3804856"/>
              <a:ext cx="798854" cy="798854"/>
            </a:xfrm>
            <a:prstGeom prst="teardrop">
              <a:avLst/>
            </a:prstGeom>
            <a:solidFill>
              <a:srgbClr val="1D7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a:solidFill>
                  <a:schemeClr val="bg1"/>
                </a:solidFill>
                <a:effectLst>
                  <a:outerShdw blurRad="38100" dist="38100" dir="2700000" algn="tl">
                    <a:srgbClr val="000000">
                      <a:alpha val="43137"/>
                    </a:srgbClr>
                  </a:outerShdw>
                </a:effectLst>
                <a:cs typeface="+mn-ea"/>
                <a:sym typeface="+mn-lt"/>
              </a:endParaRPr>
            </a:p>
          </p:txBody>
        </p:sp>
        <p:sp>
          <p:nvSpPr>
            <p:cNvPr id="40" name="文本框 39">
              <a:extLst>
                <a:ext uri="{FF2B5EF4-FFF2-40B4-BE49-F238E27FC236}">
                  <a16:creationId xmlns:a16="http://schemas.microsoft.com/office/drawing/2014/main" id="{17F935BD-6494-406C-9CC0-1FD176E89B98}"/>
                </a:ext>
              </a:extLst>
            </p:cNvPr>
            <p:cNvSpPr txBox="1"/>
            <p:nvPr/>
          </p:nvSpPr>
          <p:spPr>
            <a:xfrm>
              <a:off x="4996581" y="3952763"/>
              <a:ext cx="649537" cy="584775"/>
            </a:xfrm>
            <a:prstGeom prst="rect">
              <a:avLst/>
            </a:prstGeom>
            <a:noFill/>
          </p:spPr>
          <p:txBody>
            <a:bodyPr wrap="none" rtlCol="0">
              <a:spAutoFit/>
            </a:bodyPr>
            <a:lstStyle/>
            <a:p>
              <a:pPr algn="ctr" defTabSz="1097280" fontAlgn="base">
                <a:spcBef>
                  <a:spcPct val="0"/>
                </a:spcBef>
                <a:spcAft>
                  <a:spcPct val="0"/>
                </a:spcAft>
              </a:pPr>
              <a:r>
                <a:rPr lang="en-US" altLang="zh-CN" sz="3200" dirty="0">
                  <a:solidFill>
                    <a:schemeClr val="bg1"/>
                  </a:solidFill>
                  <a:latin typeface="FuturaBookC" pitchFamily="2" charset="-52"/>
                  <a:sym typeface="+mn-lt"/>
                </a:rPr>
                <a:t>02</a:t>
              </a:r>
              <a:endParaRPr lang="zh-CN" altLang="en-US" sz="3200" dirty="0">
                <a:solidFill>
                  <a:schemeClr val="bg1"/>
                </a:solidFill>
                <a:latin typeface="FuturaBookC" pitchFamily="2" charset="-52"/>
                <a:sym typeface="+mn-lt"/>
              </a:endParaRPr>
            </a:p>
          </p:txBody>
        </p:sp>
      </p:grpSp>
      <p:grpSp>
        <p:nvGrpSpPr>
          <p:cNvPr id="41" name="组合 37">
            <a:extLst>
              <a:ext uri="{FF2B5EF4-FFF2-40B4-BE49-F238E27FC236}">
                <a16:creationId xmlns:a16="http://schemas.microsoft.com/office/drawing/2014/main" id="{D42537CF-901D-43FD-9D52-FB73D1ED32CA}"/>
              </a:ext>
            </a:extLst>
          </p:cNvPr>
          <p:cNvGrpSpPr/>
          <p:nvPr/>
        </p:nvGrpSpPr>
        <p:grpSpPr>
          <a:xfrm>
            <a:off x="1235932" y="1663298"/>
            <a:ext cx="711028" cy="705520"/>
            <a:chOff x="1943294" y="2945030"/>
            <a:chExt cx="711027" cy="705520"/>
          </a:xfrm>
        </p:grpSpPr>
        <p:sp>
          <p:nvSpPr>
            <p:cNvPr id="42" name="泪滴形 41">
              <a:extLst>
                <a:ext uri="{FF2B5EF4-FFF2-40B4-BE49-F238E27FC236}">
                  <a16:creationId xmlns:a16="http://schemas.microsoft.com/office/drawing/2014/main" id="{006086C8-DA7E-4E22-942F-5F6ADBE86DCF}"/>
                </a:ext>
              </a:extLst>
            </p:cNvPr>
            <p:cNvSpPr/>
            <p:nvPr/>
          </p:nvSpPr>
          <p:spPr>
            <a:xfrm rot="8100000">
              <a:off x="1943294" y="2945030"/>
              <a:ext cx="705520" cy="705520"/>
            </a:xfrm>
            <a:prstGeom prst="teardrop">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a:solidFill>
                  <a:schemeClr val="bg1"/>
                </a:solidFill>
                <a:effectLst>
                  <a:outerShdw blurRad="38100" dist="38100" dir="2700000" algn="tl">
                    <a:srgbClr val="000000">
                      <a:alpha val="43137"/>
                    </a:srgbClr>
                  </a:outerShdw>
                </a:effectLst>
                <a:cs typeface="+mn-ea"/>
                <a:sym typeface="+mn-lt"/>
              </a:endParaRPr>
            </a:p>
          </p:txBody>
        </p:sp>
        <p:sp>
          <p:nvSpPr>
            <p:cNvPr id="43" name="文本框 42">
              <a:extLst>
                <a:ext uri="{FF2B5EF4-FFF2-40B4-BE49-F238E27FC236}">
                  <a16:creationId xmlns:a16="http://schemas.microsoft.com/office/drawing/2014/main" id="{989A108D-AF92-4DC0-8119-AF290382A8D2}"/>
                </a:ext>
              </a:extLst>
            </p:cNvPr>
            <p:cNvSpPr txBox="1"/>
            <p:nvPr/>
          </p:nvSpPr>
          <p:spPr>
            <a:xfrm>
              <a:off x="2004785" y="3033961"/>
              <a:ext cx="649536" cy="584775"/>
            </a:xfrm>
            <a:prstGeom prst="rect">
              <a:avLst/>
            </a:prstGeom>
            <a:noFill/>
          </p:spPr>
          <p:txBody>
            <a:bodyPr wrap="none" rtlCol="0">
              <a:spAutoFit/>
            </a:bodyPr>
            <a:lstStyle/>
            <a:p>
              <a:pPr algn="ctr" defTabSz="1097280" fontAlgn="base">
                <a:spcBef>
                  <a:spcPct val="0"/>
                </a:spcBef>
                <a:spcAft>
                  <a:spcPct val="0"/>
                </a:spcAft>
              </a:pPr>
              <a:r>
                <a:rPr lang="en-US" altLang="zh-CN" sz="3200" dirty="0">
                  <a:solidFill>
                    <a:schemeClr val="bg1"/>
                  </a:solidFill>
                  <a:latin typeface="FuturaBookC" pitchFamily="2" charset="-52"/>
                  <a:sym typeface="+mn-lt"/>
                </a:rPr>
                <a:t>01</a:t>
              </a:r>
              <a:endParaRPr lang="zh-CN" altLang="en-US" sz="2160" dirty="0">
                <a:solidFill>
                  <a:schemeClr val="bg1"/>
                </a:solidFill>
                <a:effectLst>
                  <a:outerShdw blurRad="38100" dist="38100" dir="2700000" algn="tl">
                    <a:srgbClr val="000000">
                      <a:alpha val="43137"/>
                    </a:srgbClr>
                  </a:outerShdw>
                </a:effectLst>
                <a:cs typeface="+mn-ea"/>
                <a:sym typeface="+mn-lt"/>
              </a:endParaRPr>
            </a:p>
          </p:txBody>
        </p:sp>
      </p:grpSp>
      <p:pic>
        <p:nvPicPr>
          <p:cNvPr id="44" name="图片 43">
            <a:extLst>
              <a:ext uri="{FF2B5EF4-FFF2-40B4-BE49-F238E27FC236}">
                <a16:creationId xmlns:a16="http://schemas.microsoft.com/office/drawing/2014/main" id="{649C510E-054C-480D-B3F5-1A1B2621331A}"/>
              </a:ext>
            </a:extLst>
          </p:cNvPr>
          <p:cNvPicPr>
            <a:picLocks noChangeAspect="1"/>
          </p:cNvPicPr>
          <p:nvPr/>
        </p:nvPicPr>
        <p:blipFill>
          <a:blip r:embed="rId2" cstate="screen"/>
          <a:stretch>
            <a:fillRect/>
          </a:stretch>
        </p:blipFill>
        <p:spPr>
          <a:xfrm>
            <a:off x="-742255" y="-9065"/>
            <a:ext cx="2730711" cy="1522795"/>
          </a:xfrm>
          <a:prstGeom prst="rect">
            <a:avLst/>
          </a:prstGeom>
        </p:spPr>
      </p:pic>
      <p:pic>
        <p:nvPicPr>
          <p:cNvPr id="45" name="图片 44">
            <a:extLst>
              <a:ext uri="{FF2B5EF4-FFF2-40B4-BE49-F238E27FC236}">
                <a16:creationId xmlns:a16="http://schemas.microsoft.com/office/drawing/2014/main" id="{7B2A4096-F40B-4016-873D-8118A88EEF16}"/>
              </a:ext>
            </a:extLst>
          </p:cNvPr>
          <p:cNvPicPr>
            <a:picLocks noChangeAspect="1"/>
          </p:cNvPicPr>
          <p:nvPr/>
        </p:nvPicPr>
        <p:blipFill>
          <a:blip r:embed="rId3" cstate="screen"/>
          <a:stretch>
            <a:fillRect/>
          </a:stretch>
        </p:blipFill>
        <p:spPr>
          <a:xfrm rot="10800000" flipV="1">
            <a:off x="8784583" y="5986677"/>
            <a:ext cx="3468914" cy="871323"/>
          </a:xfrm>
          <a:prstGeom prst="rect">
            <a:avLst/>
          </a:prstGeom>
        </p:spPr>
      </p:pic>
    </p:spTree>
    <p:extLst>
      <p:ext uri="{BB962C8B-B14F-4D97-AF65-F5344CB8AC3E}">
        <p14:creationId xmlns:p14="http://schemas.microsoft.com/office/powerpoint/2010/main" val="4125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1000"/>
                                        <p:tgtEl>
                                          <p:spTgt spid="41"/>
                                        </p:tgtEl>
                                      </p:cBhvr>
                                    </p:animEffect>
                                    <p:anim calcmode="lin" valueType="num">
                                      <p:cBhvr>
                                        <p:cTn id="12" dur="1000" fill="hold"/>
                                        <p:tgtEl>
                                          <p:spTgt spid="41"/>
                                        </p:tgtEl>
                                        <p:attrNameLst>
                                          <p:attrName>ppt_x</p:attrName>
                                        </p:attrNameLst>
                                      </p:cBhvr>
                                      <p:tavLst>
                                        <p:tav tm="0">
                                          <p:val>
                                            <p:strVal val="#ppt_x"/>
                                          </p:val>
                                        </p:tav>
                                        <p:tav tm="100000">
                                          <p:val>
                                            <p:strVal val="#ppt_x"/>
                                          </p:val>
                                        </p:tav>
                                      </p:tavLst>
                                    </p:anim>
                                    <p:anim calcmode="lin" valueType="num">
                                      <p:cBhvr>
                                        <p:cTn id="13" dur="1000" fill="hold"/>
                                        <p:tgtEl>
                                          <p:spTgt spid="4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par>
                                <p:cTn id="28" presetID="22" presetClass="entr" presetSubtype="1"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up)">
                                      <p:cBhvr>
                                        <p:cTn id="30" dur="500"/>
                                        <p:tgtEl>
                                          <p:spTgt spid="26"/>
                                        </p:tgtEl>
                                      </p:cBhvr>
                                    </p:animEffect>
                                  </p:childTnLst>
                                </p:cTn>
                              </p:par>
                              <p:par>
                                <p:cTn id="31" presetID="22" presetClass="entr" presetSubtype="4"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childTnLst>
                          </p:cTn>
                        </p:par>
                        <p:par>
                          <p:cTn id="34" fill="hold">
                            <p:stCondLst>
                              <p:cond delay="2500"/>
                            </p:stCondLst>
                            <p:childTnLst>
                              <p:par>
                                <p:cTn id="35" presetID="22" presetClass="entr" presetSubtype="4"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down)">
                                      <p:cBhvr>
                                        <p:cTn id="37" dur="500"/>
                                        <p:tgtEl>
                                          <p:spTgt spid="44"/>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7434" y="408365"/>
            <a:ext cx="12164566"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en-US" altLang="zh-CN" dirty="0"/>
              <a:t>3</a:t>
            </a:r>
            <a:r>
              <a:rPr lang="zh-CN" altLang="en-US" dirty="0"/>
              <a:t>、表</a:t>
            </a:r>
          </a:p>
        </p:txBody>
      </p:sp>
      <p:grpSp>
        <p:nvGrpSpPr>
          <p:cNvPr id="11" name="组合 10"/>
          <p:cNvGrpSpPr/>
          <p:nvPr/>
        </p:nvGrpSpPr>
        <p:grpSpPr>
          <a:xfrm>
            <a:off x="232775" y="931586"/>
            <a:ext cx="10071810" cy="4403176"/>
            <a:chOff x="232775" y="731531"/>
            <a:chExt cx="10071810" cy="4403176"/>
          </a:xfrm>
        </p:grpSpPr>
        <p:grpSp>
          <p:nvGrpSpPr>
            <p:cNvPr id="4" name="组合 3"/>
            <p:cNvGrpSpPr/>
            <p:nvPr/>
          </p:nvGrpSpPr>
          <p:grpSpPr>
            <a:xfrm>
              <a:off x="689975" y="1131641"/>
              <a:ext cx="9614610" cy="4003066"/>
              <a:chOff x="701699" y="1295765"/>
              <a:chExt cx="6332147" cy="2619743"/>
            </a:xfrm>
          </p:grpSpPr>
          <p:sp>
            <p:nvSpPr>
              <p:cNvPr id="3" name="矩形 2"/>
              <p:cNvSpPr/>
              <p:nvPr/>
            </p:nvSpPr>
            <p:spPr>
              <a:xfrm>
                <a:off x="701699" y="1295765"/>
                <a:ext cx="6332147" cy="26197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p:nvPr/>
            </p:nvPicPr>
            <p:blipFill>
              <a:blip r:embed="rId2">
                <a:extLst>
                  <a:ext uri="{28A0092B-C50C-407E-A947-70E740481C1C}">
                    <a14:useLocalDpi xmlns:a14="http://schemas.microsoft.com/office/drawing/2010/main" val="0"/>
                  </a:ext>
                </a:extLst>
              </a:blip>
              <a:srcRect/>
              <a:stretch>
                <a:fillRect/>
              </a:stretch>
            </p:blipFill>
            <p:spPr bwMode="auto">
              <a:xfrm>
                <a:off x="701699" y="1295765"/>
                <a:ext cx="6332147" cy="2619743"/>
              </a:xfrm>
              <a:prstGeom prst="rect">
                <a:avLst/>
              </a:prstGeom>
              <a:noFill/>
              <a:ln>
                <a:noFill/>
              </a:ln>
            </p:spPr>
          </p:pic>
        </p:grpSp>
        <p:sp>
          <p:nvSpPr>
            <p:cNvPr id="9" name="文本框 8"/>
            <p:cNvSpPr txBox="1"/>
            <p:nvPr/>
          </p:nvSpPr>
          <p:spPr>
            <a:xfrm>
              <a:off x="232775" y="731531"/>
              <a:ext cx="1746738" cy="400110"/>
            </a:xfrm>
            <a:prstGeom prst="rect">
              <a:avLst/>
            </a:prstGeom>
            <a:noFill/>
          </p:spPr>
          <p:txBody>
            <a:bodyPr wrap="square" rtlCol="0">
              <a:spAutoFit/>
            </a:bodyPr>
            <a:lstStyle/>
            <a:p>
              <a:pPr algn="ctr"/>
              <a:r>
                <a:rPr lang="zh-CN" altLang="en-US" sz="2000" dirty="0"/>
                <a:t>会员表</a:t>
              </a:r>
            </a:p>
          </p:txBody>
        </p:sp>
      </p:grpSp>
      <p:grpSp>
        <p:nvGrpSpPr>
          <p:cNvPr id="12" name="组合 11"/>
          <p:cNvGrpSpPr/>
          <p:nvPr/>
        </p:nvGrpSpPr>
        <p:grpSpPr>
          <a:xfrm>
            <a:off x="3116281" y="1727722"/>
            <a:ext cx="8501286" cy="4922304"/>
            <a:chOff x="3116283" y="1935697"/>
            <a:chExt cx="8501286" cy="4922304"/>
          </a:xfrm>
        </p:grpSpPr>
        <p:grpSp>
          <p:nvGrpSpPr>
            <p:cNvPr id="7" name="组合 6"/>
            <p:cNvGrpSpPr/>
            <p:nvPr/>
          </p:nvGrpSpPr>
          <p:grpSpPr>
            <a:xfrm>
              <a:off x="3116283" y="1935697"/>
              <a:ext cx="8501286" cy="4522194"/>
              <a:chOff x="1897082" y="2006034"/>
              <a:chExt cx="8499600" cy="4583259"/>
            </a:xfrm>
          </p:grpSpPr>
          <p:sp>
            <p:nvSpPr>
              <p:cNvPr id="6" name="矩形 5"/>
              <p:cNvSpPr/>
              <p:nvPr/>
            </p:nvSpPr>
            <p:spPr>
              <a:xfrm>
                <a:off x="1897082" y="2006034"/>
                <a:ext cx="8499600" cy="4561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p:nvPr/>
            </p:nvPicPr>
            <p:blipFill>
              <a:blip r:embed="rId3">
                <a:extLst>
                  <a:ext uri="{28A0092B-C50C-407E-A947-70E740481C1C}">
                    <a14:useLocalDpi xmlns:a14="http://schemas.microsoft.com/office/drawing/2010/main" val="0"/>
                  </a:ext>
                </a:extLst>
              </a:blip>
              <a:srcRect/>
              <a:stretch>
                <a:fillRect/>
              </a:stretch>
            </p:blipFill>
            <p:spPr bwMode="auto">
              <a:xfrm>
                <a:off x="1897452" y="2029017"/>
                <a:ext cx="8499230" cy="4560276"/>
              </a:xfrm>
              <a:prstGeom prst="rect">
                <a:avLst/>
              </a:prstGeom>
              <a:solidFill>
                <a:schemeClr val="accent6">
                  <a:lumMod val="20000"/>
                  <a:lumOff val="80000"/>
                </a:schemeClr>
              </a:solidFill>
              <a:ln>
                <a:noFill/>
              </a:ln>
            </p:spPr>
          </p:pic>
        </p:grpSp>
        <p:sp>
          <p:nvSpPr>
            <p:cNvPr id="10" name="文本框 9"/>
            <p:cNvSpPr txBox="1"/>
            <p:nvPr/>
          </p:nvSpPr>
          <p:spPr>
            <a:xfrm>
              <a:off x="6480990" y="6457891"/>
              <a:ext cx="1771871" cy="400110"/>
            </a:xfrm>
            <a:prstGeom prst="rect">
              <a:avLst/>
            </a:prstGeom>
            <a:noFill/>
          </p:spPr>
          <p:txBody>
            <a:bodyPr wrap="square" rtlCol="0">
              <a:spAutoFit/>
            </a:bodyPr>
            <a:lstStyle/>
            <a:p>
              <a:pPr algn="ctr"/>
              <a:r>
                <a:rPr lang="zh-CN" altLang="en-US" sz="2000" dirty="0"/>
                <a:t>商品表</a:t>
              </a:r>
            </a:p>
          </p:txBody>
        </p:sp>
      </p:grpSp>
    </p:spTree>
    <p:extLst>
      <p:ext uri="{BB962C8B-B14F-4D97-AF65-F5344CB8AC3E}">
        <p14:creationId xmlns:p14="http://schemas.microsoft.com/office/powerpoint/2010/main" val="335297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335320"/>
            <a:ext cx="12192000"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en-US" altLang="zh-CN" dirty="0"/>
              <a:t>4</a:t>
            </a:r>
            <a:r>
              <a:rPr lang="zh-CN" altLang="en-US" dirty="0"/>
              <a:t>、主键</a:t>
            </a:r>
          </a:p>
        </p:txBody>
      </p:sp>
      <p:pic>
        <p:nvPicPr>
          <p:cNvPr id="3" name="图片 2"/>
          <p:cNvPicPr/>
          <p:nvPr/>
        </p:nvPicPr>
        <p:blipFill>
          <a:blip r:embed="rId2">
            <a:extLst>
              <a:ext uri="{28A0092B-C50C-407E-A947-70E740481C1C}">
                <a14:useLocalDpi xmlns:a14="http://schemas.microsoft.com/office/drawing/2010/main" val="0"/>
              </a:ext>
            </a:extLst>
          </a:blip>
          <a:srcRect/>
          <a:stretch>
            <a:fillRect/>
          </a:stretch>
        </p:blipFill>
        <p:spPr bwMode="auto">
          <a:xfrm>
            <a:off x="517550" y="1488831"/>
            <a:ext cx="5570317" cy="2798080"/>
          </a:xfrm>
          <a:prstGeom prst="rect">
            <a:avLst/>
          </a:prstGeom>
          <a:noFill/>
          <a:ln>
            <a:noFill/>
          </a:ln>
        </p:spPr>
      </p:pic>
      <p:sp>
        <p:nvSpPr>
          <p:cNvPr id="4" name="椭圆 3"/>
          <p:cNvSpPr/>
          <p:nvPr/>
        </p:nvSpPr>
        <p:spPr>
          <a:xfrm>
            <a:off x="656492" y="1348733"/>
            <a:ext cx="1137138" cy="468923"/>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825654" y="948623"/>
            <a:ext cx="954107" cy="400110"/>
          </a:xfrm>
          <a:prstGeom prst="rect">
            <a:avLst/>
          </a:prstGeom>
        </p:spPr>
        <p:txBody>
          <a:bodyPr wrap="none">
            <a:spAutoFit/>
          </a:bodyPr>
          <a:lstStyle/>
          <a:p>
            <a:r>
              <a:rPr lang="zh-CN" altLang="zh-CN" sz="2000" kern="100" dirty="0">
                <a:latin typeface="Times New Roman" panose="02020603050405020304" pitchFamily="18" charset="0"/>
                <a:ea typeface="宋体" panose="02010600030101010101" pitchFamily="2" charset="-122"/>
                <a:cs typeface="Times New Roman" panose="02020603050405020304" pitchFamily="18" charset="0"/>
              </a:rPr>
              <a:t>订货表</a:t>
            </a:r>
            <a:endParaRPr lang="zh-CN" altLang="en-US" sz="2000" dirty="0"/>
          </a:p>
        </p:txBody>
      </p:sp>
      <p:pic>
        <p:nvPicPr>
          <p:cNvPr id="6" name="图片 5"/>
          <p:cNvPicPr/>
          <p:nvPr/>
        </p:nvPicPr>
        <p:blipFill>
          <a:blip r:embed="rId3">
            <a:extLst>
              <a:ext uri="{28A0092B-C50C-407E-A947-70E740481C1C}">
                <a14:useLocalDpi xmlns:a14="http://schemas.microsoft.com/office/drawing/2010/main" val="0"/>
              </a:ext>
            </a:extLst>
          </a:blip>
          <a:srcRect/>
          <a:stretch>
            <a:fillRect/>
          </a:stretch>
        </p:blipFill>
        <p:spPr bwMode="auto">
          <a:xfrm>
            <a:off x="6171356" y="1488831"/>
            <a:ext cx="5522853" cy="4769413"/>
          </a:xfrm>
          <a:prstGeom prst="rect">
            <a:avLst/>
          </a:prstGeom>
          <a:noFill/>
          <a:ln>
            <a:noFill/>
          </a:ln>
        </p:spPr>
      </p:pic>
      <p:sp>
        <p:nvSpPr>
          <p:cNvPr id="7" name="矩形 6"/>
          <p:cNvSpPr/>
          <p:nvPr/>
        </p:nvSpPr>
        <p:spPr>
          <a:xfrm>
            <a:off x="8455728" y="1054314"/>
            <a:ext cx="1467068" cy="400110"/>
          </a:xfrm>
          <a:prstGeom prst="rect">
            <a:avLst/>
          </a:prstGeom>
        </p:spPr>
        <p:txBody>
          <a:bodyPr wrap="none">
            <a:spAutoFit/>
          </a:bodyPr>
          <a:lstStyle/>
          <a:p>
            <a:r>
              <a:rPr lang="zh-CN" altLang="en-US" sz="2000" kern="100" dirty="0">
                <a:latin typeface="Times New Roman" panose="02020603050405020304" pitchFamily="18" charset="0"/>
                <a:ea typeface="宋体" panose="02010600030101010101" pitchFamily="2" charset="-122"/>
                <a:cs typeface="Times New Roman" panose="02020603050405020304" pitchFamily="18" charset="0"/>
              </a:rPr>
              <a:t>订单明细表</a:t>
            </a:r>
            <a:endParaRPr lang="zh-CN" altLang="en-US" sz="2000" dirty="0"/>
          </a:p>
        </p:txBody>
      </p:sp>
      <p:sp>
        <p:nvSpPr>
          <p:cNvPr id="9" name="椭圆 8"/>
          <p:cNvSpPr/>
          <p:nvPr/>
        </p:nvSpPr>
        <p:spPr>
          <a:xfrm>
            <a:off x="6226809" y="1348733"/>
            <a:ext cx="2776514" cy="468923"/>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442331" y="1735016"/>
            <a:ext cx="4928318" cy="4109609"/>
            <a:chOff x="1442331" y="1735016"/>
            <a:chExt cx="4928318" cy="4109609"/>
          </a:xfrm>
        </p:grpSpPr>
        <p:sp>
          <p:nvSpPr>
            <p:cNvPr id="10" name="矩形 9"/>
            <p:cNvSpPr/>
            <p:nvPr/>
          </p:nvSpPr>
          <p:spPr>
            <a:xfrm>
              <a:off x="1442331" y="4828962"/>
              <a:ext cx="3434470" cy="1015663"/>
            </a:xfrm>
            <a:prstGeom prst="rect">
              <a:avLst/>
            </a:prstGeom>
            <a:ln>
              <a:solidFill>
                <a:srgbClr val="FF0000"/>
              </a:solidFill>
            </a:ln>
          </p:spPr>
          <p:txBody>
            <a:bodyPr wrap="square">
              <a:spAutoFit/>
            </a:bodyPr>
            <a:lstStyle/>
            <a:p>
              <a:pPr algn="ctr"/>
              <a:r>
                <a:rPr lang="zh-CN" altLang="en-US" sz="20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一个表的主键可以由一个属性组成，也可以由多个属性组成。</a:t>
              </a:r>
              <a:endParaRPr lang="zh-CN" altLang="en-US" sz="2000" dirty="0">
                <a:solidFill>
                  <a:srgbClr val="FF0000"/>
                </a:solidFill>
                <a:latin typeface="等线" panose="02010600030101010101" pitchFamily="2" charset="-122"/>
                <a:ea typeface="等线" panose="02010600030101010101" pitchFamily="2" charset="-122"/>
              </a:endParaRPr>
            </a:p>
          </p:txBody>
        </p:sp>
        <p:cxnSp>
          <p:nvCxnSpPr>
            <p:cNvPr id="12" name="直接连接符 11"/>
            <p:cNvCxnSpPr>
              <a:stCxn id="10" idx="3"/>
            </p:cNvCxnSpPr>
            <p:nvPr/>
          </p:nvCxnSpPr>
          <p:spPr>
            <a:xfrm flipV="1">
              <a:off x="4876801" y="1735016"/>
              <a:ext cx="1493848" cy="3601778"/>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309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429413"/>
            <a:ext cx="12192000"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en-US" altLang="zh-CN" dirty="0"/>
              <a:t>5</a:t>
            </a:r>
            <a:r>
              <a:rPr lang="zh-CN" altLang="en-US" dirty="0"/>
              <a:t>、表与表之间的一对一联系</a:t>
            </a:r>
          </a:p>
        </p:txBody>
      </p:sp>
      <p:sp>
        <p:nvSpPr>
          <p:cNvPr id="3" name="文本框 2"/>
          <p:cNvSpPr txBox="1"/>
          <p:nvPr/>
        </p:nvSpPr>
        <p:spPr>
          <a:xfrm>
            <a:off x="629803" y="1732550"/>
            <a:ext cx="2483048" cy="4524315"/>
          </a:xfrm>
          <a:prstGeom prst="rect">
            <a:avLst/>
          </a:prstGeom>
          <a:noFill/>
        </p:spPr>
        <p:txBody>
          <a:bodyPr wrap="square" rtlCol="0">
            <a:spAutoFit/>
          </a:bodyPr>
          <a:lstStyle/>
          <a:p>
            <a:pPr algn="just"/>
            <a:r>
              <a:rPr lang="zh-CN" altLang="zh-CN" sz="2400" b="1" dirty="0">
                <a:solidFill>
                  <a:schemeClr val="tx2">
                    <a:lumMod val="75000"/>
                  </a:schemeClr>
                </a:solidFill>
                <a:latin typeface="宋体" panose="02010600030101010101" pitchFamily="2" charset="-122"/>
                <a:ea typeface="宋体" panose="02010600030101010101" pitchFamily="2" charset="-122"/>
              </a:rPr>
              <a:t>如果同一数据库中两个表的各记录之间存在着一种一一对应的关系，亦即，每个表中的一条记录均（通过主键）与对方表中的一条记录相对应，那么这两个表存在着一对一的联系。</a:t>
            </a:r>
            <a:endParaRPr lang="en-US" altLang="zh-CN" sz="2400" b="1" dirty="0">
              <a:solidFill>
                <a:schemeClr val="tx2">
                  <a:lumMod val="75000"/>
                </a:schemeClr>
              </a:solidFill>
              <a:latin typeface="宋体" panose="02010600030101010101" pitchFamily="2" charset="-122"/>
              <a:ea typeface="宋体" panose="02010600030101010101" pitchFamily="2" charset="-122"/>
            </a:endParaRPr>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3392906" y="1281678"/>
            <a:ext cx="8313820" cy="5395849"/>
          </a:xfrm>
          <a:prstGeom prst="rect">
            <a:avLst/>
          </a:prstGeom>
          <a:noFill/>
          <a:ln>
            <a:noFill/>
          </a:ln>
        </p:spPr>
      </p:pic>
    </p:spTree>
    <p:extLst>
      <p:ext uri="{BB962C8B-B14F-4D97-AF65-F5344CB8AC3E}">
        <p14:creationId xmlns:p14="http://schemas.microsoft.com/office/powerpoint/2010/main" val="400183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64385" y="277238"/>
            <a:ext cx="4325729" cy="707886"/>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zh-CN" altLang="en-US" sz="4000" dirty="0"/>
              <a:t>课程的内容组织</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502" y="1372858"/>
            <a:ext cx="7681957" cy="520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517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574770"/>
            <a:ext cx="12192000"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en-US" altLang="zh-CN" dirty="0"/>
              <a:t>6</a:t>
            </a:r>
            <a:r>
              <a:rPr lang="zh-CN" altLang="en-US" dirty="0"/>
              <a:t>、表与表之间的一对多联系</a:t>
            </a:r>
          </a:p>
        </p:txBody>
      </p:sp>
      <p:sp>
        <p:nvSpPr>
          <p:cNvPr id="3" name="文本框 2"/>
          <p:cNvSpPr txBox="1"/>
          <p:nvPr/>
        </p:nvSpPr>
        <p:spPr>
          <a:xfrm>
            <a:off x="945325" y="1591752"/>
            <a:ext cx="2657284" cy="4154984"/>
          </a:xfrm>
          <a:prstGeom prst="rect">
            <a:avLst/>
          </a:prstGeom>
          <a:noFill/>
        </p:spPr>
        <p:txBody>
          <a:bodyPr wrap="square" rtlCol="0">
            <a:spAutoFit/>
          </a:bodyPr>
          <a:lstStyle/>
          <a:p>
            <a:pPr algn="dist"/>
            <a:r>
              <a:rPr lang="zh-CN" altLang="en-US" sz="2400" b="1" dirty="0">
                <a:solidFill>
                  <a:schemeClr val="tx2">
                    <a:lumMod val="75000"/>
                  </a:schemeClr>
                </a:solidFill>
                <a:latin typeface="宋体" panose="02010600030101010101" pitchFamily="2" charset="-122"/>
                <a:ea typeface="宋体" panose="02010600030101010101" pitchFamily="2" charset="-122"/>
              </a:rPr>
              <a:t>如果数据库的一个表中的一条记录与同一数据库的另一个表中的多条记录（包括</a:t>
            </a:r>
            <a:r>
              <a:rPr lang="en-US" altLang="zh-CN" sz="2400" b="1" dirty="0">
                <a:solidFill>
                  <a:schemeClr val="tx2">
                    <a:lumMod val="75000"/>
                  </a:schemeClr>
                </a:solidFill>
                <a:latin typeface="宋体" panose="02010600030101010101" pitchFamily="2" charset="-122"/>
                <a:ea typeface="宋体" panose="02010600030101010101" pitchFamily="2" charset="-122"/>
              </a:rPr>
              <a:t>0</a:t>
            </a:r>
            <a:r>
              <a:rPr lang="zh-CN" altLang="en-US" sz="2400" b="1" dirty="0">
                <a:solidFill>
                  <a:schemeClr val="tx2">
                    <a:lumMod val="75000"/>
                  </a:schemeClr>
                </a:solidFill>
                <a:latin typeface="宋体" panose="02010600030101010101" pitchFamily="2" charset="-122"/>
                <a:ea typeface="宋体" panose="02010600030101010101" pitchFamily="2" charset="-122"/>
              </a:rPr>
              <a:t>条）相对应，反过来，后一个表中的一条记录只与前一个表中的一条记录相对应，那么这两个表存在着一对多的联系。</a:t>
            </a:r>
            <a:endParaRPr lang="en-US" altLang="zh-CN" sz="2400" b="1" dirty="0">
              <a:solidFill>
                <a:schemeClr val="tx2">
                  <a:lumMod val="75000"/>
                </a:schemeClr>
              </a:solidFill>
              <a:latin typeface="宋体" panose="02010600030101010101" pitchFamily="2" charset="-122"/>
              <a:ea typeface="宋体" panose="02010600030101010101" pitchFamily="2" charset="-122"/>
            </a:endParaRPr>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3789949" y="1415003"/>
            <a:ext cx="7699282" cy="5192920"/>
          </a:xfrm>
          <a:prstGeom prst="rect">
            <a:avLst/>
          </a:prstGeom>
          <a:noFill/>
          <a:ln>
            <a:noFill/>
          </a:ln>
        </p:spPr>
      </p:pic>
    </p:spTree>
    <p:extLst>
      <p:ext uri="{BB962C8B-B14F-4D97-AF65-F5344CB8AC3E}">
        <p14:creationId xmlns:p14="http://schemas.microsoft.com/office/powerpoint/2010/main" val="584202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529367"/>
            <a:ext cx="12192000"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en-US" altLang="zh-CN" dirty="0"/>
              <a:t>7</a:t>
            </a:r>
            <a:r>
              <a:rPr lang="zh-CN" altLang="en-US" dirty="0"/>
              <a:t>、表与表之间的多对多联系</a:t>
            </a:r>
          </a:p>
        </p:txBody>
      </p:sp>
      <p:sp>
        <p:nvSpPr>
          <p:cNvPr id="3" name="文本框 2"/>
          <p:cNvSpPr txBox="1"/>
          <p:nvPr/>
        </p:nvSpPr>
        <p:spPr>
          <a:xfrm>
            <a:off x="1291390" y="2026143"/>
            <a:ext cx="2307844" cy="3785652"/>
          </a:xfrm>
          <a:prstGeom prst="rect">
            <a:avLst/>
          </a:prstGeom>
          <a:noFill/>
        </p:spPr>
        <p:txBody>
          <a:bodyPr wrap="square" rtlCol="0">
            <a:spAutoFit/>
          </a:bodyPr>
          <a:lstStyle>
            <a:defPPr>
              <a:defRPr lang="zh-CN"/>
            </a:defPPr>
            <a:lvl1pPr algn="dist">
              <a:defRPr sz="2400">
                <a:solidFill>
                  <a:schemeClr val="tx2">
                    <a:lumMod val="75000"/>
                  </a:schemeClr>
                </a:solidFill>
                <a:latin typeface="宋体" panose="02010600030101010101" pitchFamily="2" charset="-122"/>
                <a:ea typeface="宋体" panose="02010600030101010101" pitchFamily="2" charset="-122"/>
              </a:defRPr>
            </a:lvl1pPr>
          </a:lstStyle>
          <a:p>
            <a:r>
              <a:rPr lang="zh-CN" altLang="en-US" b="1" dirty="0"/>
              <a:t>在同一数据库的两个表中，如果每个表的一条记录都与对方表中的多条记录（包括</a:t>
            </a:r>
            <a:r>
              <a:rPr lang="en-US" altLang="zh-CN" b="1" dirty="0"/>
              <a:t>0</a:t>
            </a:r>
            <a:r>
              <a:rPr lang="zh-CN" altLang="en-US" b="1" dirty="0"/>
              <a:t>条）相对应，那么这两个表之间就存在着多对多的联系。</a:t>
            </a:r>
            <a:endParaRPr lang="en-US" altLang="zh-CN" b="1" dirty="0"/>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3946360" y="1237254"/>
            <a:ext cx="6565540" cy="5344021"/>
          </a:xfrm>
          <a:prstGeom prst="rect">
            <a:avLst/>
          </a:prstGeom>
          <a:noFill/>
          <a:ln>
            <a:noFill/>
          </a:ln>
        </p:spPr>
      </p:pic>
    </p:spTree>
    <p:extLst>
      <p:ext uri="{BB962C8B-B14F-4D97-AF65-F5344CB8AC3E}">
        <p14:creationId xmlns:p14="http://schemas.microsoft.com/office/powerpoint/2010/main" val="315915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extLst>
              <a:ext uri="{28A0092B-C50C-407E-A947-70E740481C1C}">
                <a14:useLocalDpi xmlns:a14="http://schemas.microsoft.com/office/drawing/2010/main" val="0"/>
              </a:ext>
            </a:extLst>
          </a:blip>
          <a:srcRect/>
          <a:stretch>
            <a:fillRect/>
          </a:stretch>
        </p:blipFill>
        <p:spPr bwMode="auto">
          <a:xfrm>
            <a:off x="3421453" y="953330"/>
            <a:ext cx="5278755" cy="5678170"/>
          </a:xfrm>
          <a:prstGeom prst="rect">
            <a:avLst/>
          </a:prstGeom>
          <a:noFill/>
          <a:ln>
            <a:noFill/>
          </a:ln>
        </p:spPr>
      </p:pic>
      <p:sp>
        <p:nvSpPr>
          <p:cNvPr id="3" name="文本框 2"/>
          <p:cNvSpPr txBox="1"/>
          <p:nvPr/>
        </p:nvSpPr>
        <p:spPr>
          <a:xfrm>
            <a:off x="1174817" y="2515142"/>
            <a:ext cx="1377883" cy="1938992"/>
          </a:xfrm>
          <a:prstGeom prst="rect">
            <a:avLst/>
          </a:prstGeom>
          <a:noFill/>
        </p:spPr>
        <p:txBody>
          <a:bodyPr vert="horz"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zh-CN" altLang="en-US" sz="2400" dirty="0"/>
              <a:t>多对多联系转换为两个一对多联系</a:t>
            </a:r>
          </a:p>
        </p:txBody>
      </p:sp>
      <p:sp>
        <p:nvSpPr>
          <p:cNvPr id="4" name="文本框 1"/>
          <p:cNvSpPr txBox="1"/>
          <p:nvPr/>
        </p:nvSpPr>
        <p:spPr>
          <a:xfrm>
            <a:off x="1" y="306999"/>
            <a:ext cx="12192000"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en-US" altLang="zh-CN" dirty="0"/>
              <a:t>7</a:t>
            </a:r>
            <a:r>
              <a:rPr lang="zh-CN" altLang="en-US" dirty="0"/>
              <a:t>、表与表之间的多对多联系</a:t>
            </a:r>
          </a:p>
        </p:txBody>
      </p:sp>
    </p:spTree>
    <p:extLst>
      <p:ext uri="{BB962C8B-B14F-4D97-AF65-F5344CB8AC3E}">
        <p14:creationId xmlns:p14="http://schemas.microsoft.com/office/powerpoint/2010/main" val="4271854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53" y="343306"/>
            <a:ext cx="12192000"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pPr algn="l"/>
            <a:r>
              <a:rPr lang="en-US" altLang="zh-CN" dirty="0"/>
              <a:t>     8</a:t>
            </a:r>
            <a:r>
              <a:rPr lang="zh-CN" altLang="en-US" dirty="0"/>
              <a:t>、</a:t>
            </a:r>
            <a:r>
              <a:rPr lang="en-US" altLang="zh-CN" dirty="0" err="1"/>
              <a:t>Northwind</a:t>
            </a:r>
            <a:r>
              <a:rPr lang="zh-CN" altLang="en-US" dirty="0"/>
              <a:t>示例数据库中表之间的联系</a:t>
            </a:r>
          </a:p>
        </p:txBody>
      </p:sp>
      <p:pic>
        <p:nvPicPr>
          <p:cNvPr id="3" name="图片 2"/>
          <p:cNvPicPr/>
          <p:nvPr/>
        </p:nvPicPr>
        <p:blipFill>
          <a:blip r:embed="rId2">
            <a:extLst>
              <a:ext uri="{28A0092B-C50C-407E-A947-70E740481C1C}">
                <a14:useLocalDpi xmlns:a14="http://schemas.microsoft.com/office/drawing/2010/main" val="0"/>
              </a:ext>
            </a:extLst>
          </a:blip>
          <a:srcRect/>
          <a:stretch>
            <a:fillRect/>
          </a:stretch>
        </p:blipFill>
        <p:spPr bwMode="auto">
          <a:xfrm>
            <a:off x="1289050" y="989637"/>
            <a:ext cx="9599194" cy="5659316"/>
          </a:xfrm>
          <a:prstGeom prst="rect">
            <a:avLst/>
          </a:prstGeom>
          <a:noFill/>
          <a:ln>
            <a:noFill/>
          </a:ln>
        </p:spPr>
      </p:pic>
    </p:spTree>
    <p:extLst>
      <p:ext uri="{BB962C8B-B14F-4D97-AF65-F5344CB8AC3E}">
        <p14:creationId xmlns:p14="http://schemas.microsoft.com/office/powerpoint/2010/main" val="1583142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2">
            <a:extLst>
              <a:ext uri="{28A0092B-C50C-407E-A947-70E740481C1C}">
                <a14:useLocalDpi xmlns:a14="http://schemas.microsoft.com/office/drawing/2010/main" val="0"/>
              </a:ext>
            </a:extLst>
          </a:blip>
          <a:srcRect/>
          <a:stretch>
            <a:fillRect/>
          </a:stretch>
        </p:blipFill>
        <p:spPr bwMode="auto">
          <a:xfrm>
            <a:off x="2099968" y="989637"/>
            <a:ext cx="9600451" cy="5657360"/>
          </a:xfrm>
          <a:prstGeom prst="rect">
            <a:avLst/>
          </a:prstGeom>
          <a:noFill/>
          <a:ln>
            <a:noFill/>
          </a:ln>
        </p:spPr>
      </p:pic>
      <p:sp>
        <p:nvSpPr>
          <p:cNvPr id="4" name="矩形 3"/>
          <p:cNvSpPr/>
          <p:nvPr/>
        </p:nvSpPr>
        <p:spPr>
          <a:xfrm>
            <a:off x="989953" y="1635968"/>
            <a:ext cx="1535534" cy="1938992"/>
          </a:xfrm>
          <a:prstGeom prst="rect">
            <a:avLst/>
          </a:prstGeom>
          <a:noFill/>
        </p:spPr>
        <p:txBody>
          <a:bodyPr wrap="square" rtlCol="0">
            <a:spAutoFit/>
          </a:bodyPr>
          <a:lstStyle/>
          <a:p>
            <a:r>
              <a:rPr lang="zh-CN" altLang="en-US" sz="2400" b="1" dirty="0">
                <a:solidFill>
                  <a:schemeClr val="tx2">
                    <a:lumMod val="75000"/>
                  </a:schemeClr>
                </a:solidFill>
                <a:latin typeface="宋体" pitchFamily="2" charset="-122"/>
                <a:ea typeface="宋体" pitchFamily="2" charset="-122"/>
              </a:rPr>
              <a:t>客户、雇员、运货商和订单表间的联系</a:t>
            </a:r>
          </a:p>
        </p:txBody>
      </p:sp>
      <p:sp>
        <p:nvSpPr>
          <p:cNvPr id="6" name="文本框 1"/>
          <p:cNvSpPr txBox="1"/>
          <p:nvPr/>
        </p:nvSpPr>
        <p:spPr>
          <a:xfrm>
            <a:off x="-7353" y="343306"/>
            <a:ext cx="12192000"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pPr algn="l"/>
            <a:r>
              <a:rPr lang="en-US" altLang="zh-CN" dirty="0"/>
              <a:t>     8</a:t>
            </a:r>
            <a:r>
              <a:rPr lang="zh-CN" altLang="en-US" dirty="0"/>
              <a:t>、</a:t>
            </a:r>
            <a:r>
              <a:rPr lang="en-US" altLang="zh-CN" dirty="0" err="1"/>
              <a:t>Northwind</a:t>
            </a:r>
            <a:r>
              <a:rPr lang="zh-CN" altLang="en-US" dirty="0"/>
              <a:t>示例数据库中表之间的联系</a:t>
            </a:r>
          </a:p>
        </p:txBody>
      </p:sp>
    </p:spTree>
    <p:extLst>
      <p:ext uri="{BB962C8B-B14F-4D97-AF65-F5344CB8AC3E}">
        <p14:creationId xmlns:p14="http://schemas.microsoft.com/office/powerpoint/2010/main" val="1683861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extLst>
              <a:ext uri="{28A0092B-C50C-407E-A947-70E740481C1C}">
                <a14:useLocalDpi xmlns:a14="http://schemas.microsoft.com/office/drawing/2010/main" val="0"/>
              </a:ext>
            </a:extLst>
          </a:blip>
          <a:srcRect/>
          <a:stretch>
            <a:fillRect/>
          </a:stretch>
        </p:blipFill>
        <p:spPr bwMode="auto">
          <a:xfrm>
            <a:off x="2738462" y="982994"/>
            <a:ext cx="8018584" cy="5591908"/>
          </a:xfrm>
          <a:prstGeom prst="rect">
            <a:avLst/>
          </a:prstGeom>
          <a:noFill/>
        </p:spPr>
      </p:pic>
      <p:sp>
        <p:nvSpPr>
          <p:cNvPr id="3" name="矩形 2"/>
          <p:cNvSpPr/>
          <p:nvPr/>
        </p:nvSpPr>
        <p:spPr>
          <a:xfrm>
            <a:off x="807381" y="1558644"/>
            <a:ext cx="1514904" cy="1569660"/>
          </a:xfrm>
          <a:prstGeom prst="rect">
            <a:avLst/>
          </a:prstGeom>
          <a:noFill/>
        </p:spPr>
        <p:txBody>
          <a:bodyPr wrap="square" rtlCol="0">
            <a:spAutoFit/>
          </a:bodyPr>
          <a:lstStyle/>
          <a:p>
            <a:r>
              <a:rPr lang="zh-CN" altLang="zh-CN" sz="2400" b="1" dirty="0">
                <a:solidFill>
                  <a:schemeClr val="tx2">
                    <a:lumMod val="75000"/>
                  </a:schemeClr>
                </a:solidFill>
                <a:latin typeface="宋体" pitchFamily="2" charset="-122"/>
                <a:ea typeface="宋体" pitchFamily="2" charset="-122"/>
              </a:rPr>
              <a:t>订单、订单明细和产品表间的联系</a:t>
            </a:r>
            <a:endParaRPr lang="zh-CN" altLang="en-US" sz="2400" b="1" dirty="0">
              <a:solidFill>
                <a:schemeClr val="tx2">
                  <a:lumMod val="75000"/>
                </a:schemeClr>
              </a:solidFill>
              <a:latin typeface="宋体" pitchFamily="2" charset="-122"/>
              <a:ea typeface="宋体" pitchFamily="2" charset="-122"/>
            </a:endParaRPr>
          </a:p>
        </p:txBody>
      </p:sp>
      <p:sp>
        <p:nvSpPr>
          <p:cNvPr id="5" name="文本框 1"/>
          <p:cNvSpPr txBox="1"/>
          <p:nvPr/>
        </p:nvSpPr>
        <p:spPr>
          <a:xfrm>
            <a:off x="-7353" y="343306"/>
            <a:ext cx="12192000"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pPr algn="l"/>
            <a:r>
              <a:rPr lang="en-US" altLang="zh-CN" dirty="0"/>
              <a:t>     8</a:t>
            </a:r>
            <a:r>
              <a:rPr lang="zh-CN" altLang="en-US" dirty="0"/>
              <a:t>、</a:t>
            </a:r>
            <a:r>
              <a:rPr lang="en-US" altLang="zh-CN" dirty="0" err="1"/>
              <a:t>Northwind</a:t>
            </a:r>
            <a:r>
              <a:rPr lang="zh-CN" altLang="en-US" dirty="0"/>
              <a:t>示例数据库中表之间的联系</a:t>
            </a:r>
          </a:p>
        </p:txBody>
      </p:sp>
    </p:spTree>
    <p:extLst>
      <p:ext uri="{BB962C8B-B14F-4D97-AF65-F5344CB8AC3E}">
        <p14:creationId xmlns:p14="http://schemas.microsoft.com/office/powerpoint/2010/main" val="3655956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0180" y="1708361"/>
            <a:ext cx="1184470" cy="1938992"/>
          </a:xfrm>
          <a:prstGeom prst="rect">
            <a:avLst/>
          </a:prstGeom>
          <a:noFill/>
        </p:spPr>
        <p:txBody>
          <a:bodyPr wrap="square" rtlCol="0">
            <a:spAutoFit/>
          </a:bodyPr>
          <a:lstStyle/>
          <a:p>
            <a:r>
              <a:rPr lang="zh-CN" altLang="en-US" sz="2400" b="1" dirty="0">
                <a:solidFill>
                  <a:schemeClr val="tx2">
                    <a:lumMod val="75000"/>
                  </a:schemeClr>
                </a:solidFill>
                <a:latin typeface="宋体" pitchFamily="2" charset="-122"/>
                <a:ea typeface="宋体" pitchFamily="2" charset="-122"/>
              </a:rPr>
              <a:t>产品、类别和供应商表间的联系</a:t>
            </a:r>
          </a:p>
        </p:txBody>
      </p:sp>
      <p:pic>
        <p:nvPicPr>
          <p:cNvPr id="3" name="图片 2"/>
          <p:cNvPicPr/>
          <p:nvPr/>
        </p:nvPicPr>
        <p:blipFill>
          <a:blip r:embed="rId2">
            <a:extLst>
              <a:ext uri="{28A0092B-C50C-407E-A947-70E740481C1C}">
                <a14:useLocalDpi xmlns:a14="http://schemas.microsoft.com/office/drawing/2010/main" val="0"/>
              </a:ext>
            </a:extLst>
          </a:blip>
          <a:srcRect/>
          <a:stretch>
            <a:fillRect/>
          </a:stretch>
        </p:blipFill>
        <p:spPr bwMode="auto">
          <a:xfrm>
            <a:off x="2474378" y="1043354"/>
            <a:ext cx="7126822" cy="5545015"/>
          </a:xfrm>
          <a:prstGeom prst="rect">
            <a:avLst/>
          </a:prstGeom>
          <a:noFill/>
          <a:ln>
            <a:noFill/>
          </a:ln>
        </p:spPr>
      </p:pic>
      <p:sp>
        <p:nvSpPr>
          <p:cNvPr id="5" name="文本框 1"/>
          <p:cNvSpPr txBox="1"/>
          <p:nvPr/>
        </p:nvSpPr>
        <p:spPr>
          <a:xfrm>
            <a:off x="-7353" y="343306"/>
            <a:ext cx="12192000"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pPr algn="l"/>
            <a:r>
              <a:rPr lang="en-US" altLang="zh-CN" dirty="0"/>
              <a:t>     8</a:t>
            </a:r>
            <a:r>
              <a:rPr lang="zh-CN" altLang="en-US" dirty="0"/>
              <a:t>、</a:t>
            </a:r>
            <a:r>
              <a:rPr lang="en-US" altLang="zh-CN" dirty="0" err="1"/>
              <a:t>Northwind</a:t>
            </a:r>
            <a:r>
              <a:rPr lang="zh-CN" altLang="en-US" dirty="0"/>
              <a:t>示例数据库中表之间的联系</a:t>
            </a:r>
          </a:p>
        </p:txBody>
      </p:sp>
    </p:spTree>
    <p:extLst>
      <p:ext uri="{BB962C8B-B14F-4D97-AF65-F5344CB8AC3E}">
        <p14:creationId xmlns:p14="http://schemas.microsoft.com/office/powerpoint/2010/main" val="3865331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2668826"/>
            <a:ext cx="12192000" cy="923330"/>
          </a:xfrm>
          <a:prstGeom prst="rect">
            <a:avLst/>
          </a:prstGeom>
          <a:noFill/>
        </p:spPr>
        <p:txBody>
          <a:bodyPr wrap="square" rtlCol="0">
            <a:spAutoFit/>
          </a:bodyPr>
          <a:lstStyle>
            <a:defPPr>
              <a:defRPr lang="zh-CN"/>
            </a:defPPr>
            <a:lvl1pPr algn="dist" defTabSz="457200">
              <a:defRPr sz="6600">
                <a:solidFill>
                  <a:schemeClr val="tx2">
                    <a:lumMod val="75000"/>
                  </a:schemeClr>
                </a:solidFill>
                <a:latin typeface="宋体" pitchFamily="2" charset="-122"/>
                <a:ea typeface="宋体" pitchFamily="2" charset="-122"/>
              </a:defRPr>
            </a:lvl1pPr>
            <a:lvl2pPr defTabSz="457200"/>
            <a:lvl3pPr defTabSz="457200"/>
            <a:lvl4pPr defTabSz="457200"/>
            <a:lvl5pPr defTabSz="457200"/>
            <a:lvl6pPr defTabSz="457200"/>
            <a:lvl7pPr defTabSz="457200"/>
            <a:lvl8pPr defTabSz="457200"/>
            <a:lvl9pPr defTabSz="457200"/>
          </a:lstStyle>
          <a:p>
            <a:pPr algn="ctr"/>
            <a:r>
              <a:rPr lang="zh-CN" altLang="en-US" sz="5400" b="1" dirty="0"/>
              <a:t>数据库查询</a:t>
            </a:r>
          </a:p>
        </p:txBody>
      </p:sp>
      <p:sp>
        <p:nvSpPr>
          <p:cNvPr id="4" name="文本框 3"/>
          <p:cNvSpPr txBox="1"/>
          <p:nvPr/>
        </p:nvSpPr>
        <p:spPr>
          <a:xfrm>
            <a:off x="1" y="1586515"/>
            <a:ext cx="12192000" cy="707886"/>
          </a:xfrm>
          <a:prstGeom prst="rect">
            <a:avLst/>
          </a:prstGeom>
          <a:noFill/>
        </p:spPr>
        <p:txBody>
          <a:bodyPr wrap="square" rtlCol="0">
            <a:spAutoFit/>
          </a:bodyPr>
          <a:lstStyle/>
          <a:p>
            <a:pPr algn="ctr"/>
            <a:r>
              <a:rPr lang="zh-CN" altLang="en-US" sz="4000" b="1" dirty="0">
                <a:solidFill>
                  <a:schemeClr val="tx2">
                    <a:lumMod val="75000"/>
                  </a:schemeClr>
                </a:solidFill>
                <a:latin typeface="方正清刻本悦宋简体" panose="02000000000000000000" pitchFamily="2" charset="-122"/>
                <a:ea typeface="方正清刻本悦宋简体" panose="02000000000000000000" pitchFamily="2" charset="-122"/>
              </a:rPr>
              <a:t>第三节</a:t>
            </a:r>
          </a:p>
        </p:txBody>
      </p:sp>
    </p:spTree>
    <p:extLst>
      <p:ext uri="{BB962C8B-B14F-4D97-AF65-F5344CB8AC3E}">
        <p14:creationId xmlns:p14="http://schemas.microsoft.com/office/powerpoint/2010/main" val="3303357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488960"/>
            <a:ext cx="12191999" cy="707886"/>
          </a:xfrm>
          <a:prstGeom prst="rect">
            <a:avLst/>
          </a:prstGeom>
          <a:noFill/>
        </p:spPr>
        <p:txBody>
          <a:bodyPr wrap="square" rtlCol="0">
            <a:spAutoFit/>
          </a:bodyPr>
          <a:lstStyle>
            <a:defPPr>
              <a:defRPr lang="zh-CN"/>
            </a:defPPr>
            <a:lvl1pPr algn="ctr" defTabSz="457200">
              <a:defRPr sz="4000" b="1">
                <a:solidFill>
                  <a:schemeClr val="tx2">
                    <a:lumMod val="75000"/>
                  </a:schemeClr>
                </a:solidFill>
                <a:latin typeface="宋体" pitchFamily="2" charset="-122"/>
                <a:ea typeface="宋体" pitchFamily="2" charset="-122"/>
              </a:defRPr>
            </a:lvl1pPr>
          </a:lstStyle>
          <a:p>
            <a:r>
              <a:rPr lang="zh-CN" altLang="en-US" dirty="0"/>
              <a:t>数 据 库 查 询</a:t>
            </a:r>
          </a:p>
        </p:txBody>
      </p:sp>
      <p:sp>
        <p:nvSpPr>
          <p:cNvPr id="13" name="文本框 12"/>
          <p:cNvSpPr txBox="1"/>
          <p:nvPr/>
        </p:nvSpPr>
        <p:spPr>
          <a:xfrm>
            <a:off x="2374858" y="1931358"/>
            <a:ext cx="2488027" cy="523220"/>
          </a:xfrm>
          <a:prstGeom prst="rect">
            <a:avLst/>
          </a:prstGeom>
          <a:noFill/>
        </p:spPr>
        <p:txBody>
          <a:bodyPr wrap="square" rtlCol="0">
            <a:spAutoFit/>
          </a:bodyPr>
          <a:lstStyle/>
          <a:p>
            <a:r>
              <a:rPr lang="zh-CN" altLang="en-US" sz="2800" b="1" dirty="0">
                <a:solidFill>
                  <a:schemeClr val="tx2">
                    <a:lumMod val="75000"/>
                  </a:schemeClr>
                </a:solidFill>
              </a:rPr>
              <a:t>单表查询</a:t>
            </a:r>
          </a:p>
        </p:txBody>
      </p:sp>
      <p:sp>
        <p:nvSpPr>
          <p:cNvPr id="14" name="文本框 13"/>
          <p:cNvSpPr txBox="1"/>
          <p:nvPr/>
        </p:nvSpPr>
        <p:spPr>
          <a:xfrm>
            <a:off x="5029935" y="3421677"/>
            <a:ext cx="3421240" cy="523220"/>
          </a:xfrm>
          <a:prstGeom prst="rect">
            <a:avLst/>
          </a:prstGeom>
          <a:noFill/>
        </p:spPr>
        <p:txBody>
          <a:bodyPr wrap="square" rtlCol="0">
            <a:spAutoFit/>
          </a:bodyPr>
          <a:lstStyle/>
          <a:p>
            <a:r>
              <a:rPr lang="zh-CN" altLang="en-US" sz="2800" b="1" dirty="0">
                <a:solidFill>
                  <a:schemeClr val="tx2">
                    <a:lumMod val="75000"/>
                  </a:schemeClr>
                </a:solidFill>
              </a:rPr>
              <a:t>多表查询</a:t>
            </a:r>
          </a:p>
        </p:txBody>
      </p:sp>
      <p:sp>
        <p:nvSpPr>
          <p:cNvPr id="15" name="文本框 14"/>
          <p:cNvSpPr txBox="1"/>
          <p:nvPr/>
        </p:nvSpPr>
        <p:spPr>
          <a:xfrm>
            <a:off x="7648781" y="4800578"/>
            <a:ext cx="4858779" cy="523220"/>
          </a:xfrm>
          <a:prstGeom prst="rect">
            <a:avLst/>
          </a:prstGeom>
          <a:noFill/>
        </p:spPr>
        <p:txBody>
          <a:bodyPr wrap="square" rtlCol="0">
            <a:spAutoFit/>
          </a:bodyPr>
          <a:lstStyle/>
          <a:p>
            <a:r>
              <a:rPr lang="zh-CN" altLang="en-US" sz="2800" b="1" dirty="0">
                <a:solidFill>
                  <a:schemeClr val="tx2">
                    <a:lumMod val="75000"/>
                  </a:schemeClr>
                </a:solidFill>
              </a:rPr>
              <a:t>计算与汇总查询</a:t>
            </a:r>
          </a:p>
        </p:txBody>
      </p:sp>
      <p:sp>
        <p:nvSpPr>
          <p:cNvPr id="16" name="椭圆 1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D255613A-CCF3-4667-918D-926D10ADA0B7}"/>
              </a:ext>
            </a:extLst>
          </p:cNvPr>
          <p:cNvSpPr/>
          <p:nvPr/>
        </p:nvSpPr>
        <p:spPr>
          <a:xfrm>
            <a:off x="1454651" y="1816115"/>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01</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7" name="椭圆 1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93407293-0388-45C5-903B-5F9976C755D0}"/>
              </a:ext>
            </a:extLst>
          </p:cNvPr>
          <p:cNvSpPr/>
          <p:nvPr/>
        </p:nvSpPr>
        <p:spPr>
          <a:xfrm>
            <a:off x="4110071" y="3348742"/>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02</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8" name="椭圆 1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DF454C86-310B-4F75-8633-C78189F82368}"/>
              </a:ext>
            </a:extLst>
          </p:cNvPr>
          <p:cNvSpPr/>
          <p:nvPr/>
        </p:nvSpPr>
        <p:spPr>
          <a:xfrm>
            <a:off x="6739658" y="4685335"/>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03</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Tree>
    <p:extLst>
      <p:ext uri="{BB962C8B-B14F-4D97-AF65-F5344CB8AC3E}">
        <p14:creationId xmlns:p14="http://schemas.microsoft.com/office/powerpoint/2010/main" val="370595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360"/>
                                          </p:val>
                                        </p:tav>
                                        <p:tav tm="100000">
                                          <p:val>
                                            <p:fltVal val="0"/>
                                          </p:val>
                                        </p:tav>
                                      </p:tavLst>
                                    </p:anim>
                                    <p:animEffect transition="in" filter="fade">
                                      <p:cBhvr>
                                        <p:cTn id="10" dur="1000"/>
                                        <p:tgtEl>
                                          <p:spTgt spid="16"/>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360"/>
                                          </p:val>
                                        </p:tav>
                                        <p:tav tm="100000">
                                          <p:val>
                                            <p:fltVal val="0"/>
                                          </p:val>
                                        </p:tav>
                                      </p:tavLst>
                                    </p:anim>
                                    <p:animEffect transition="in" filter="fade">
                                      <p:cBhvr>
                                        <p:cTn id="16" dur="1000"/>
                                        <p:tgtEl>
                                          <p:spTgt spid="17"/>
                                        </p:tgtEl>
                                      </p:cBhvr>
                                    </p:animEffect>
                                  </p:childTnLst>
                                </p:cTn>
                              </p:par>
                              <p:par>
                                <p:cTn id="17" presetID="49" presetClass="entr" presetSubtype="0" decel="100000" fill="hold" grpId="0" nodeType="withEffect">
                                  <p:stCondLst>
                                    <p:cond delay="10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360"/>
                                          </p:val>
                                        </p:tav>
                                        <p:tav tm="100000">
                                          <p:val>
                                            <p:fltVal val="0"/>
                                          </p:val>
                                        </p:tav>
                                      </p:tavLst>
                                    </p:anim>
                                    <p:animEffect transition="in" filter="fade">
                                      <p:cBhvr>
                                        <p:cTn id="2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41775" y="1678563"/>
            <a:ext cx="5046226" cy="3354765"/>
          </a:xfrm>
          <a:prstGeom prst="rect">
            <a:avLst/>
          </a:prstGeom>
          <a:noFill/>
        </p:spPr>
        <p:txBody>
          <a:bodyPr wrap="square" rtlCol="0">
            <a:spAutoFit/>
          </a:bodyPr>
          <a:lstStyle/>
          <a:p>
            <a:pPr algn="just">
              <a:lnSpc>
                <a:spcPct val="150000"/>
              </a:lnSpc>
            </a:pPr>
            <a:r>
              <a:rPr lang="zh-CN" altLang="en-US" sz="2400" dirty="0">
                <a:solidFill>
                  <a:schemeClr val="tx2">
                    <a:lumMod val="75000"/>
                  </a:schemeClr>
                </a:solidFill>
                <a:latin typeface="宋体" pitchFamily="2" charset="-122"/>
                <a:ea typeface="宋体" pitchFamily="2" charset="-122"/>
              </a:rPr>
              <a:t>从数据库的一张表中查询信息，称为单表查询。</a:t>
            </a:r>
            <a:endParaRPr lang="en-US" altLang="zh-CN" sz="2400" dirty="0">
              <a:solidFill>
                <a:schemeClr val="tx2">
                  <a:lumMod val="75000"/>
                </a:schemeClr>
              </a:solidFill>
              <a:latin typeface="宋体" pitchFamily="2" charset="-122"/>
              <a:ea typeface="宋体" pitchFamily="2" charset="-122"/>
            </a:endParaRPr>
          </a:p>
          <a:p>
            <a:pPr algn="just">
              <a:lnSpc>
                <a:spcPct val="150000"/>
              </a:lnSpc>
            </a:pPr>
            <a:endParaRPr lang="en-US" altLang="zh-CN" sz="2400" dirty="0">
              <a:solidFill>
                <a:schemeClr val="tx2">
                  <a:lumMod val="75000"/>
                </a:schemeClr>
              </a:solidFill>
              <a:latin typeface="宋体" pitchFamily="2" charset="-122"/>
              <a:ea typeface="宋体" pitchFamily="2" charset="-122"/>
            </a:endParaRPr>
          </a:p>
          <a:p>
            <a:pPr algn="just"/>
            <a:r>
              <a:rPr lang="en-US" altLang="zh-CN" sz="2000" dirty="0">
                <a:solidFill>
                  <a:schemeClr val="tx2">
                    <a:lumMod val="75000"/>
                  </a:schemeClr>
                </a:solidFill>
                <a:latin typeface="宋体" pitchFamily="2" charset="-122"/>
                <a:ea typeface="宋体" pitchFamily="2" charset="-122"/>
              </a:rPr>
              <a:t>【</a:t>
            </a:r>
            <a:r>
              <a:rPr lang="zh-CN" altLang="en-US" sz="2000" dirty="0">
                <a:solidFill>
                  <a:schemeClr val="tx2">
                    <a:lumMod val="75000"/>
                  </a:schemeClr>
                </a:solidFill>
                <a:latin typeface="宋体" pitchFamily="2" charset="-122"/>
                <a:ea typeface="宋体" pitchFamily="2" charset="-122"/>
              </a:rPr>
              <a:t>例</a:t>
            </a:r>
            <a:r>
              <a:rPr lang="en-US" altLang="zh-CN" sz="2000" dirty="0">
                <a:solidFill>
                  <a:schemeClr val="tx2">
                    <a:lumMod val="75000"/>
                  </a:schemeClr>
                </a:solidFill>
                <a:latin typeface="宋体" pitchFamily="2" charset="-122"/>
                <a:ea typeface="宋体" pitchFamily="2" charset="-122"/>
              </a:rPr>
              <a:t>2-4】 Northwind</a:t>
            </a:r>
            <a:r>
              <a:rPr lang="zh-CN" altLang="en-US" sz="2000" dirty="0">
                <a:solidFill>
                  <a:schemeClr val="tx2">
                    <a:lumMod val="75000"/>
                  </a:schemeClr>
                </a:solidFill>
                <a:latin typeface="宋体" pitchFamily="2" charset="-122"/>
                <a:ea typeface="宋体" pitchFamily="2" charset="-122"/>
              </a:rPr>
              <a:t>公司的采购经理想了解产品的库存情况，库存比较低的产品需要再次订货。试为其设计一个查询，显示库存量小于</a:t>
            </a:r>
            <a:r>
              <a:rPr lang="en-US" altLang="zh-CN" sz="2000" dirty="0">
                <a:solidFill>
                  <a:schemeClr val="tx2">
                    <a:lumMod val="75000"/>
                  </a:schemeClr>
                </a:solidFill>
                <a:latin typeface="宋体" pitchFamily="2" charset="-122"/>
                <a:ea typeface="宋体" pitchFamily="2" charset="-122"/>
              </a:rPr>
              <a:t>10</a:t>
            </a:r>
            <a:r>
              <a:rPr lang="zh-CN" altLang="en-US" sz="2000" dirty="0">
                <a:solidFill>
                  <a:schemeClr val="tx2">
                    <a:lumMod val="75000"/>
                  </a:schemeClr>
                </a:solidFill>
                <a:latin typeface="宋体" pitchFamily="2" charset="-122"/>
                <a:ea typeface="宋体" pitchFamily="2" charset="-122"/>
              </a:rPr>
              <a:t>的产品的</a:t>
            </a:r>
            <a:r>
              <a:rPr lang="en-US" altLang="zh-CN" sz="2000" dirty="0">
                <a:solidFill>
                  <a:schemeClr val="tx2">
                    <a:lumMod val="75000"/>
                  </a:schemeClr>
                </a:solidFill>
                <a:latin typeface="宋体" pitchFamily="2" charset="-122"/>
                <a:ea typeface="宋体" pitchFamily="2" charset="-122"/>
              </a:rPr>
              <a:t>ID</a:t>
            </a:r>
            <a:r>
              <a:rPr lang="zh-CN" altLang="en-US" sz="2000" dirty="0">
                <a:solidFill>
                  <a:schemeClr val="tx2">
                    <a:lumMod val="75000"/>
                  </a:schemeClr>
                </a:solidFill>
                <a:latin typeface="宋体" pitchFamily="2" charset="-122"/>
                <a:ea typeface="宋体" pitchFamily="2" charset="-122"/>
              </a:rPr>
              <a:t>、产品名称、单价和库存量等信息</a:t>
            </a:r>
            <a:r>
              <a:rPr lang="zh-CN" altLang="en-US" sz="2400" dirty="0">
                <a:solidFill>
                  <a:schemeClr val="tx2">
                    <a:lumMod val="75000"/>
                  </a:schemeClr>
                </a:solidFill>
                <a:latin typeface="宋体" pitchFamily="2" charset="-122"/>
                <a:ea typeface="宋体" pitchFamily="2" charset="-122"/>
              </a:rPr>
              <a:t>。</a:t>
            </a:r>
            <a:endParaRPr lang="en-US" altLang="zh-CN" sz="2400" dirty="0">
              <a:solidFill>
                <a:schemeClr val="tx2">
                  <a:lumMod val="75000"/>
                </a:schemeClr>
              </a:solidFill>
              <a:latin typeface="宋体" pitchFamily="2" charset="-122"/>
              <a:ea typeface="宋体" pitchFamily="2" charset="-122"/>
            </a:endParaRPr>
          </a:p>
        </p:txBody>
      </p:sp>
      <p:sp>
        <p:nvSpPr>
          <p:cNvPr id="6" name="文本框 5"/>
          <p:cNvSpPr txBox="1"/>
          <p:nvPr/>
        </p:nvSpPr>
        <p:spPr>
          <a:xfrm>
            <a:off x="0" y="386666"/>
            <a:ext cx="12192000"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en-US" altLang="zh-CN" dirty="0"/>
              <a:t>1</a:t>
            </a:r>
            <a:r>
              <a:rPr lang="zh-CN" altLang="en-US" dirty="0"/>
              <a:t>、单表查询实例</a:t>
            </a:r>
          </a:p>
        </p:txBody>
      </p:sp>
      <p:pic>
        <p:nvPicPr>
          <p:cNvPr id="7" name="图片 6"/>
          <p:cNvPicPr/>
          <p:nvPr/>
        </p:nvPicPr>
        <p:blipFill>
          <a:blip r:embed="rId2"/>
          <a:stretch>
            <a:fillRect/>
          </a:stretch>
        </p:blipFill>
        <p:spPr>
          <a:xfrm>
            <a:off x="5829301" y="1144247"/>
            <a:ext cx="5902256" cy="5459753"/>
          </a:xfrm>
          <a:prstGeom prst="rect">
            <a:avLst/>
          </a:prstGeom>
        </p:spPr>
      </p:pic>
    </p:spTree>
    <p:extLst>
      <p:ext uri="{BB962C8B-B14F-4D97-AF65-F5344CB8AC3E}">
        <p14:creationId xmlns:p14="http://schemas.microsoft.com/office/powerpoint/2010/main" val="3612723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671457"/>
            <a:ext cx="12260094" cy="1015663"/>
          </a:xfrm>
          <a:prstGeom prst="rect">
            <a:avLst/>
          </a:prstGeom>
          <a:noFill/>
        </p:spPr>
        <p:txBody>
          <a:bodyPr wrap="square" rtlCol="0">
            <a:spAutoFit/>
          </a:bodyPr>
          <a:lstStyle>
            <a:defPPr>
              <a:defRPr lang="en-US"/>
            </a:defPPr>
            <a:lvl1pPr algn="dist" defTabSz="457200">
              <a:defRPr sz="6600" b="1">
                <a:solidFill>
                  <a:schemeClr val="tx2">
                    <a:lumMod val="75000"/>
                  </a:schemeClr>
                </a:solidFill>
                <a:latin typeface="方正清刻本悦宋简体" panose="02000000000000000000" pitchFamily="2" charset="-122"/>
                <a:ea typeface="方正清刻本悦宋简体" panose="02000000000000000000" pitchFamily="2" charset="-122"/>
              </a:defRPr>
            </a:lvl1pPr>
            <a:lvl2pPr defTabSz="457200"/>
            <a:lvl3pPr defTabSz="457200"/>
            <a:lvl4pPr defTabSz="457200"/>
            <a:lvl5pPr defTabSz="457200"/>
            <a:lvl6pPr defTabSz="457200"/>
            <a:lvl7pPr defTabSz="457200"/>
            <a:lvl8pPr defTabSz="457200"/>
            <a:lvl9pPr defTabSz="457200"/>
          </a:lstStyle>
          <a:p>
            <a:pPr algn="ctr"/>
            <a:r>
              <a:rPr lang="zh-CN" altLang="en-US" sz="6000" dirty="0">
                <a:latin typeface="宋体" pitchFamily="2" charset="-122"/>
                <a:ea typeface="宋体" pitchFamily="2" charset="-122"/>
              </a:rPr>
              <a:t>数据获取与数据库查询</a:t>
            </a:r>
          </a:p>
        </p:txBody>
      </p:sp>
      <p:sp>
        <p:nvSpPr>
          <p:cNvPr id="4" name="文本框 3"/>
          <p:cNvSpPr txBox="1"/>
          <p:nvPr/>
        </p:nvSpPr>
        <p:spPr>
          <a:xfrm>
            <a:off x="1" y="1506776"/>
            <a:ext cx="12192000" cy="769441"/>
          </a:xfrm>
          <a:prstGeom prst="rect">
            <a:avLst/>
          </a:prstGeom>
          <a:noFill/>
        </p:spPr>
        <p:txBody>
          <a:bodyPr wrap="square" rtlCol="0">
            <a:spAutoFit/>
          </a:bodyPr>
          <a:lstStyle>
            <a:defPPr>
              <a:defRPr lang="en-US"/>
            </a:defPPr>
            <a:lvl1pPr algn="dist" defTabSz="457200">
              <a:defRPr sz="4000" b="1">
                <a:solidFill>
                  <a:schemeClr val="tx2">
                    <a:lumMod val="75000"/>
                  </a:schemeClr>
                </a:solidFill>
                <a:latin typeface="方正清刻本悦宋简体" panose="02000000000000000000" pitchFamily="2" charset="-122"/>
                <a:ea typeface="方正清刻本悦宋简体" panose="02000000000000000000" pitchFamily="2" charset="-122"/>
              </a:defRPr>
            </a:lvl1pPr>
            <a:lvl2pPr defTabSz="457200"/>
            <a:lvl3pPr defTabSz="457200"/>
            <a:lvl4pPr defTabSz="457200"/>
            <a:lvl5pPr defTabSz="457200"/>
            <a:lvl6pPr defTabSz="457200"/>
            <a:lvl7pPr defTabSz="457200"/>
            <a:lvl8pPr defTabSz="457200"/>
            <a:lvl9pPr defTabSz="457200"/>
          </a:lstStyle>
          <a:p>
            <a:pPr algn="ctr"/>
            <a:r>
              <a:rPr lang="zh-CN" altLang="en-US" sz="4400" dirty="0"/>
              <a:t>第二章</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A1775CC-8DFB-4AC3-A153-3FF99E1DA69D}"/>
              </a:ext>
            </a:extLst>
          </p:cNvPr>
          <p:cNvSpPr txBox="1"/>
          <p:nvPr/>
        </p:nvSpPr>
        <p:spPr>
          <a:xfrm>
            <a:off x="1058172" y="1966823"/>
            <a:ext cx="3807453" cy="3877985"/>
          </a:xfrm>
          <a:prstGeom prst="rect">
            <a:avLst/>
          </a:prstGeom>
          <a:noFill/>
        </p:spPr>
        <p:txBody>
          <a:bodyPr wrap="none" rtlCol="0">
            <a:spAutoFit/>
          </a:bodyPr>
          <a:lstStyle/>
          <a:p>
            <a:pPr>
              <a:lnSpc>
                <a:spcPct val="150000"/>
              </a:lnSpc>
            </a:pPr>
            <a:r>
              <a:rPr lang="zh-CN" altLang="en-US" sz="2000" b="1" dirty="0">
                <a:latin typeface="+mn-ea"/>
              </a:rPr>
              <a:t>解题步骤：</a:t>
            </a:r>
            <a:endParaRPr lang="en-US" altLang="zh-CN" sz="2000" b="1" dirty="0">
              <a:latin typeface="+mn-ea"/>
            </a:endParaRPr>
          </a:p>
          <a:p>
            <a:pPr>
              <a:lnSpc>
                <a:spcPct val="150000"/>
              </a:lnSpc>
            </a:pPr>
            <a:r>
              <a:rPr lang="zh-CN" altLang="en-US" sz="2000" b="1" dirty="0">
                <a:latin typeface="+mn-ea"/>
              </a:rPr>
              <a:t>第一步</a:t>
            </a:r>
            <a:r>
              <a:rPr lang="zh-CN" altLang="en-US" sz="2000" dirty="0">
                <a:latin typeface="+mn-ea"/>
              </a:rPr>
              <a:t>，选择数据库文件。</a:t>
            </a:r>
            <a:endParaRPr lang="en-US" altLang="zh-CN" sz="2000" dirty="0">
              <a:latin typeface="+mn-ea"/>
            </a:endParaRPr>
          </a:p>
          <a:p>
            <a:pPr>
              <a:lnSpc>
                <a:spcPct val="150000"/>
              </a:lnSpc>
            </a:pPr>
            <a:r>
              <a:rPr lang="zh-CN" altLang="en-US" sz="2000" b="1" dirty="0">
                <a:latin typeface="+mn-ea"/>
              </a:rPr>
              <a:t>第二步</a:t>
            </a:r>
            <a:r>
              <a:rPr lang="zh-CN" altLang="en-US" sz="2000" dirty="0">
                <a:latin typeface="+mn-ea"/>
              </a:rPr>
              <a:t>，添加要查询的表。</a:t>
            </a:r>
            <a:endParaRPr lang="en-US" altLang="zh-CN" sz="2000" dirty="0">
              <a:latin typeface="+mn-ea"/>
            </a:endParaRPr>
          </a:p>
          <a:p>
            <a:pPr>
              <a:lnSpc>
                <a:spcPct val="150000"/>
              </a:lnSpc>
            </a:pPr>
            <a:r>
              <a:rPr lang="zh-CN" altLang="en-US" sz="2000" b="1" dirty="0">
                <a:latin typeface="+mn-ea"/>
              </a:rPr>
              <a:t>第三步</a:t>
            </a:r>
            <a:r>
              <a:rPr lang="zh-CN" altLang="en-US" sz="2000" dirty="0">
                <a:latin typeface="+mn-ea"/>
              </a:rPr>
              <a:t>，指定查询字段。</a:t>
            </a:r>
          </a:p>
          <a:p>
            <a:pPr>
              <a:lnSpc>
                <a:spcPct val="150000"/>
              </a:lnSpc>
            </a:pPr>
            <a:r>
              <a:rPr lang="zh-CN" altLang="en-US" sz="2000" b="1" dirty="0">
                <a:latin typeface="+mn-ea"/>
              </a:rPr>
              <a:t>第四步</a:t>
            </a:r>
            <a:r>
              <a:rPr lang="zh-CN" altLang="en-US" sz="2000" dirty="0">
                <a:latin typeface="+mn-ea"/>
              </a:rPr>
              <a:t>，设定查询条件。</a:t>
            </a:r>
          </a:p>
          <a:p>
            <a:pPr>
              <a:lnSpc>
                <a:spcPct val="150000"/>
              </a:lnSpc>
            </a:pPr>
            <a:r>
              <a:rPr lang="zh-CN" altLang="en-US" sz="2000" b="1" dirty="0">
                <a:latin typeface="+mn-ea"/>
              </a:rPr>
              <a:t>第五步</a:t>
            </a:r>
            <a:r>
              <a:rPr lang="zh-CN" altLang="en-US" sz="2000" dirty="0">
                <a:latin typeface="+mn-ea"/>
              </a:rPr>
              <a:t>，返回查询结果到</a:t>
            </a:r>
            <a:r>
              <a:rPr lang="en-US" altLang="zh-CN" sz="2000" dirty="0">
                <a:latin typeface="+mn-ea"/>
              </a:rPr>
              <a:t>Excel</a:t>
            </a:r>
            <a:r>
              <a:rPr lang="zh-CN" altLang="en-US" sz="2000" dirty="0">
                <a:latin typeface="+mn-ea"/>
              </a:rPr>
              <a:t>。</a:t>
            </a:r>
            <a:endParaRPr lang="en-US" altLang="zh-CN" sz="2000" dirty="0">
              <a:latin typeface="+mn-ea"/>
            </a:endParaRPr>
          </a:p>
          <a:p>
            <a:pPr>
              <a:lnSpc>
                <a:spcPct val="150000"/>
              </a:lnSpc>
            </a:pPr>
            <a:r>
              <a:rPr lang="zh-CN" altLang="en-US" sz="2000" b="1" dirty="0">
                <a:latin typeface="+mn-ea"/>
              </a:rPr>
              <a:t>第六步</a:t>
            </a:r>
            <a:r>
              <a:rPr lang="zh-CN" altLang="en-US" sz="2000" dirty="0">
                <a:latin typeface="+mn-ea"/>
              </a:rPr>
              <a:t>，按需调整查询设计。</a:t>
            </a:r>
            <a:endParaRPr lang="en-US" altLang="zh-CN" sz="2000" dirty="0">
              <a:latin typeface="+mn-ea"/>
            </a:endParaRPr>
          </a:p>
          <a:p>
            <a:endParaRPr lang="en-US" altLang="zh-CN" b="1" dirty="0">
              <a:solidFill>
                <a:schemeClr val="tx2">
                  <a:lumMod val="75000"/>
                </a:schemeClr>
              </a:solidFill>
              <a:latin typeface="宋体" pitchFamily="2" charset="-122"/>
              <a:ea typeface="宋体" pitchFamily="2" charset="-122"/>
            </a:endParaRPr>
          </a:p>
          <a:p>
            <a:endParaRPr lang="zh-CN" altLang="en-US" dirty="0"/>
          </a:p>
        </p:txBody>
      </p:sp>
      <p:pic>
        <p:nvPicPr>
          <p:cNvPr id="3" name="图片 2">
            <a:extLst>
              <a:ext uri="{FF2B5EF4-FFF2-40B4-BE49-F238E27FC236}">
                <a16:creationId xmlns:a16="http://schemas.microsoft.com/office/drawing/2014/main" id="{43A132BF-C722-4658-A762-285E47D014E1}"/>
              </a:ext>
            </a:extLst>
          </p:cNvPr>
          <p:cNvPicPr/>
          <p:nvPr/>
        </p:nvPicPr>
        <p:blipFill rotWithShape="1">
          <a:blip r:embed="rId2"/>
          <a:srcRect l="440" r="1320" b="925"/>
          <a:stretch/>
        </p:blipFill>
        <p:spPr>
          <a:xfrm>
            <a:off x="5641676" y="1098430"/>
            <a:ext cx="5135592" cy="4928559"/>
          </a:xfrm>
          <a:prstGeom prst="rect">
            <a:avLst/>
          </a:prstGeom>
          <a:ln>
            <a:solidFill>
              <a:schemeClr val="tx1"/>
            </a:solidFill>
          </a:ln>
        </p:spPr>
      </p:pic>
    </p:spTree>
    <p:extLst>
      <p:ext uri="{BB962C8B-B14F-4D97-AF65-F5344CB8AC3E}">
        <p14:creationId xmlns:p14="http://schemas.microsoft.com/office/powerpoint/2010/main" val="1680050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84280" y="1370879"/>
            <a:ext cx="3950677" cy="1323439"/>
          </a:xfrm>
          <a:prstGeom prst="rect">
            <a:avLst/>
          </a:prstGeom>
          <a:noFill/>
        </p:spPr>
        <p:txBody>
          <a:bodyPr wrap="square" rtlCol="0">
            <a:spAutoFit/>
          </a:bodyPr>
          <a:lstStyle/>
          <a:p>
            <a:pPr algn="just"/>
            <a:r>
              <a:rPr lang="en-US" altLang="zh-CN" sz="2000" dirty="0">
                <a:solidFill>
                  <a:schemeClr val="tx2">
                    <a:lumMod val="75000"/>
                  </a:schemeClr>
                </a:solidFill>
                <a:latin typeface="宋体" pitchFamily="2" charset="-122"/>
                <a:ea typeface="宋体" pitchFamily="2" charset="-122"/>
              </a:rPr>
              <a:t>【</a:t>
            </a:r>
            <a:r>
              <a:rPr lang="zh-CN" altLang="en-US" sz="2000" dirty="0">
                <a:solidFill>
                  <a:schemeClr val="tx2">
                    <a:lumMod val="75000"/>
                  </a:schemeClr>
                </a:solidFill>
                <a:latin typeface="宋体" pitchFamily="2" charset="-122"/>
                <a:ea typeface="宋体" pitchFamily="2" charset="-122"/>
              </a:rPr>
              <a:t>例</a:t>
            </a:r>
            <a:r>
              <a:rPr lang="en-US" altLang="zh-CN" sz="2000" dirty="0">
                <a:solidFill>
                  <a:schemeClr val="tx2">
                    <a:lumMod val="75000"/>
                  </a:schemeClr>
                </a:solidFill>
                <a:latin typeface="宋体" pitchFamily="2" charset="-122"/>
                <a:ea typeface="宋体" pitchFamily="2" charset="-122"/>
              </a:rPr>
              <a:t>2-5】</a:t>
            </a:r>
            <a:r>
              <a:rPr lang="zh-CN" altLang="en-US" sz="2000" dirty="0">
                <a:solidFill>
                  <a:schemeClr val="tx2">
                    <a:lumMod val="75000"/>
                  </a:schemeClr>
                </a:solidFill>
                <a:latin typeface="宋体" pitchFamily="2" charset="-122"/>
                <a:ea typeface="宋体" pitchFamily="2" charset="-122"/>
              </a:rPr>
              <a:t>利用例</a:t>
            </a:r>
            <a:r>
              <a:rPr lang="en-US" altLang="zh-CN" sz="2000" dirty="0">
                <a:solidFill>
                  <a:schemeClr val="tx2">
                    <a:lumMod val="75000"/>
                  </a:schemeClr>
                </a:solidFill>
                <a:latin typeface="宋体" pitchFamily="2" charset="-122"/>
                <a:ea typeface="宋体" pitchFamily="2" charset="-122"/>
              </a:rPr>
              <a:t>2-1</a:t>
            </a:r>
            <a:r>
              <a:rPr lang="zh-CN" altLang="en-US" sz="2000" dirty="0">
                <a:solidFill>
                  <a:schemeClr val="tx2">
                    <a:lumMod val="75000"/>
                  </a:schemeClr>
                </a:solidFill>
                <a:latin typeface="宋体" pitchFamily="2" charset="-122"/>
                <a:ea typeface="宋体" pitchFamily="2" charset="-122"/>
              </a:rPr>
              <a:t>生成的“年度总人口</a:t>
            </a:r>
            <a:r>
              <a:rPr lang="en-US" altLang="zh-CN" sz="2000" dirty="0">
                <a:solidFill>
                  <a:schemeClr val="tx2">
                    <a:lumMod val="75000"/>
                  </a:schemeClr>
                </a:solidFill>
                <a:latin typeface="宋体" pitchFamily="2" charset="-122"/>
                <a:ea typeface="宋体" pitchFamily="2" charset="-122"/>
              </a:rPr>
              <a:t>.</a:t>
            </a:r>
            <a:r>
              <a:rPr lang="en-US" altLang="zh-CN" sz="2000" dirty="0" err="1">
                <a:solidFill>
                  <a:schemeClr val="tx2">
                    <a:lumMod val="75000"/>
                  </a:schemeClr>
                </a:solidFill>
                <a:latin typeface="宋体" pitchFamily="2" charset="-122"/>
                <a:ea typeface="宋体" pitchFamily="2" charset="-122"/>
              </a:rPr>
              <a:t>xlsx</a:t>
            </a:r>
            <a:r>
              <a:rPr lang="en-US" altLang="zh-CN" sz="2000" dirty="0">
                <a:solidFill>
                  <a:schemeClr val="tx2">
                    <a:lumMod val="75000"/>
                  </a:schemeClr>
                </a:solidFill>
                <a:latin typeface="宋体" pitchFamily="2" charset="-122"/>
                <a:ea typeface="宋体" pitchFamily="2" charset="-122"/>
              </a:rPr>
              <a:t>”</a:t>
            </a:r>
            <a:r>
              <a:rPr lang="zh-CN" altLang="en-US" sz="2000" dirty="0">
                <a:solidFill>
                  <a:schemeClr val="tx2">
                    <a:lumMod val="75000"/>
                  </a:schemeClr>
                </a:solidFill>
                <a:latin typeface="宋体" pitchFamily="2" charset="-122"/>
                <a:ea typeface="宋体" pitchFamily="2" charset="-122"/>
              </a:rPr>
              <a:t>文件，查询</a:t>
            </a:r>
            <a:r>
              <a:rPr lang="en-US" altLang="zh-CN" sz="2000" dirty="0">
                <a:solidFill>
                  <a:schemeClr val="tx2">
                    <a:lumMod val="75000"/>
                  </a:schemeClr>
                </a:solidFill>
                <a:latin typeface="宋体" pitchFamily="2" charset="-122"/>
                <a:ea typeface="宋体" pitchFamily="2" charset="-122"/>
              </a:rPr>
              <a:t>2010~2018</a:t>
            </a:r>
            <a:r>
              <a:rPr lang="zh-CN" altLang="en-US" sz="2000" dirty="0">
                <a:solidFill>
                  <a:schemeClr val="tx2">
                    <a:lumMod val="75000"/>
                  </a:schemeClr>
                </a:solidFill>
                <a:latin typeface="宋体" pitchFamily="2" charset="-122"/>
                <a:ea typeface="宋体" pitchFamily="2" charset="-122"/>
              </a:rPr>
              <a:t>年的男性和女性总人口（万人）。</a:t>
            </a:r>
            <a:endParaRPr lang="zh-CN" altLang="en-US" sz="2000" dirty="0">
              <a:solidFill>
                <a:schemeClr val="tx2">
                  <a:lumMod val="75000"/>
                </a:schemeClr>
              </a:solidFill>
            </a:endParaRPr>
          </a:p>
        </p:txBody>
      </p:sp>
      <p:pic>
        <p:nvPicPr>
          <p:cNvPr id="5" name="图片 4"/>
          <p:cNvPicPr/>
          <p:nvPr/>
        </p:nvPicPr>
        <p:blipFill>
          <a:blip r:embed="rId2"/>
          <a:stretch>
            <a:fillRect/>
          </a:stretch>
        </p:blipFill>
        <p:spPr>
          <a:xfrm>
            <a:off x="5104028" y="1163553"/>
            <a:ext cx="6160602" cy="5305341"/>
          </a:xfrm>
          <a:prstGeom prst="rect">
            <a:avLst/>
          </a:prstGeom>
        </p:spPr>
      </p:pic>
      <p:sp>
        <p:nvSpPr>
          <p:cNvPr id="7" name="文本框 5"/>
          <p:cNvSpPr txBox="1"/>
          <p:nvPr/>
        </p:nvSpPr>
        <p:spPr>
          <a:xfrm>
            <a:off x="0" y="386666"/>
            <a:ext cx="12192000"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en-US" altLang="zh-CN" dirty="0"/>
              <a:t>1</a:t>
            </a:r>
            <a:r>
              <a:rPr lang="zh-CN" altLang="en-US" dirty="0"/>
              <a:t>、单表查询实例</a:t>
            </a:r>
          </a:p>
        </p:txBody>
      </p:sp>
      <p:sp>
        <p:nvSpPr>
          <p:cNvPr id="6" name="文本框 5">
            <a:extLst>
              <a:ext uri="{FF2B5EF4-FFF2-40B4-BE49-F238E27FC236}">
                <a16:creationId xmlns:a16="http://schemas.microsoft.com/office/drawing/2014/main" id="{6627A6A9-3EDD-47CE-ADD0-6FBC16696BC9}"/>
              </a:ext>
            </a:extLst>
          </p:cNvPr>
          <p:cNvSpPr txBox="1"/>
          <p:nvPr/>
        </p:nvSpPr>
        <p:spPr>
          <a:xfrm>
            <a:off x="749091" y="2910390"/>
            <a:ext cx="3518912" cy="2954655"/>
          </a:xfrm>
          <a:prstGeom prst="rect">
            <a:avLst/>
          </a:prstGeom>
          <a:noFill/>
        </p:spPr>
        <p:txBody>
          <a:bodyPr wrap="none" rtlCol="0">
            <a:spAutoFit/>
          </a:bodyPr>
          <a:lstStyle/>
          <a:p>
            <a:pPr>
              <a:lnSpc>
                <a:spcPct val="150000"/>
              </a:lnSpc>
            </a:pPr>
            <a:r>
              <a:rPr lang="zh-CN" altLang="en-US" sz="2000" b="1" dirty="0">
                <a:latin typeface="+mn-ea"/>
              </a:rPr>
              <a:t>解题步骤：</a:t>
            </a:r>
            <a:endParaRPr lang="en-US" altLang="zh-CN" sz="2000" b="1" dirty="0">
              <a:latin typeface="+mn-ea"/>
            </a:endParaRPr>
          </a:p>
          <a:p>
            <a:pPr>
              <a:lnSpc>
                <a:spcPct val="150000"/>
              </a:lnSpc>
            </a:pPr>
            <a:r>
              <a:rPr lang="zh-CN" altLang="en-US" sz="2000" b="1" dirty="0">
                <a:latin typeface="+mn-ea"/>
              </a:rPr>
              <a:t>第一步</a:t>
            </a:r>
            <a:r>
              <a:rPr lang="zh-CN" altLang="en-US" sz="2000" dirty="0">
                <a:latin typeface="+mn-ea"/>
              </a:rPr>
              <a:t>，选择正确的数据源。</a:t>
            </a:r>
            <a:endParaRPr lang="en-US" altLang="zh-CN" sz="2000" dirty="0">
              <a:latin typeface="+mn-ea"/>
            </a:endParaRPr>
          </a:p>
          <a:p>
            <a:pPr>
              <a:lnSpc>
                <a:spcPct val="150000"/>
              </a:lnSpc>
            </a:pPr>
            <a:r>
              <a:rPr lang="zh-CN" altLang="en-US" sz="2000" b="1" dirty="0">
                <a:latin typeface="+mn-ea"/>
              </a:rPr>
              <a:t>第二步</a:t>
            </a:r>
            <a:r>
              <a:rPr lang="zh-CN" altLang="en-US" sz="2000" dirty="0">
                <a:latin typeface="+mn-ea"/>
              </a:rPr>
              <a:t>，添加要查询的表。</a:t>
            </a:r>
            <a:endParaRPr lang="en-US" altLang="zh-CN" sz="2000" dirty="0">
              <a:latin typeface="+mn-ea"/>
            </a:endParaRPr>
          </a:p>
          <a:p>
            <a:pPr>
              <a:lnSpc>
                <a:spcPct val="150000"/>
              </a:lnSpc>
            </a:pPr>
            <a:r>
              <a:rPr lang="zh-CN" altLang="en-US" sz="2000" b="1" dirty="0">
                <a:latin typeface="+mn-ea"/>
              </a:rPr>
              <a:t>第三步</a:t>
            </a:r>
            <a:r>
              <a:rPr lang="zh-CN" altLang="en-US" sz="2000" dirty="0">
                <a:latin typeface="+mn-ea"/>
              </a:rPr>
              <a:t>，指定查询字段。</a:t>
            </a:r>
          </a:p>
          <a:p>
            <a:pPr>
              <a:lnSpc>
                <a:spcPct val="150000"/>
              </a:lnSpc>
            </a:pPr>
            <a:r>
              <a:rPr lang="zh-CN" altLang="en-US" sz="2000" b="1" dirty="0">
                <a:latin typeface="+mn-ea"/>
              </a:rPr>
              <a:t>第四步</a:t>
            </a:r>
            <a:r>
              <a:rPr lang="zh-CN" altLang="en-US" sz="2000" dirty="0">
                <a:latin typeface="+mn-ea"/>
              </a:rPr>
              <a:t>，设定查询条件。</a:t>
            </a:r>
          </a:p>
          <a:p>
            <a:endParaRPr lang="en-US" altLang="zh-CN" b="1" dirty="0">
              <a:solidFill>
                <a:schemeClr val="tx2">
                  <a:lumMod val="75000"/>
                </a:schemeClr>
              </a:solidFill>
              <a:latin typeface="宋体" pitchFamily="2" charset="-122"/>
              <a:ea typeface="宋体" pitchFamily="2" charset="-122"/>
            </a:endParaRPr>
          </a:p>
          <a:p>
            <a:endParaRPr lang="zh-CN" altLang="en-US" dirty="0"/>
          </a:p>
        </p:txBody>
      </p:sp>
    </p:spTree>
    <p:extLst>
      <p:ext uri="{BB962C8B-B14F-4D97-AF65-F5344CB8AC3E}">
        <p14:creationId xmlns:p14="http://schemas.microsoft.com/office/powerpoint/2010/main" val="3076602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360006"/>
            <a:ext cx="12192000"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en-US" altLang="zh-CN" dirty="0"/>
              <a:t>2</a:t>
            </a:r>
            <a:r>
              <a:rPr lang="zh-CN" altLang="en-US" dirty="0"/>
              <a:t>、多表查询</a:t>
            </a:r>
          </a:p>
        </p:txBody>
      </p:sp>
      <p:sp>
        <p:nvSpPr>
          <p:cNvPr id="14" name="文本框 13"/>
          <p:cNvSpPr txBox="1"/>
          <p:nvPr/>
        </p:nvSpPr>
        <p:spPr>
          <a:xfrm>
            <a:off x="4263982" y="1733678"/>
            <a:ext cx="4011254" cy="707886"/>
          </a:xfrm>
          <a:prstGeom prst="rect">
            <a:avLst/>
          </a:prstGeom>
          <a:noFill/>
        </p:spPr>
        <p:txBody>
          <a:bodyPr wrap="square" rtlCol="0">
            <a:spAutoFit/>
          </a:bodyPr>
          <a:lstStyle>
            <a:defPPr>
              <a:defRPr lang="zh-CN"/>
            </a:defPPr>
            <a:lvl1pPr algn="just">
              <a:defRPr>
                <a:solidFill>
                  <a:schemeClr val="tx2">
                    <a:lumMod val="75000"/>
                  </a:schemeClr>
                </a:solidFill>
                <a:latin typeface="宋体" pitchFamily="2" charset="-122"/>
                <a:ea typeface="宋体" pitchFamily="2" charset="-122"/>
              </a:defRPr>
            </a:lvl1pPr>
          </a:lstStyle>
          <a:p>
            <a:pPr algn="dist"/>
            <a:r>
              <a:rPr lang="zh-CN" altLang="en-US" sz="2000" dirty="0"/>
              <a:t>内连接是将多个表中符合条件的记录挑选出来组成一个结果集。</a:t>
            </a:r>
          </a:p>
        </p:txBody>
      </p:sp>
      <p:sp>
        <p:nvSpPr>
          <p:cNvPr id="15" name="文本框 14"/>
          <p:cNvSpPr txBox="1"/>
          <p:nvPr/>
        </p:nvSpPr>
        <p:spPr>
          <a:xfrm>
            <a:off x="207034" y="4560466"/>
            <a:ext cx="3914000" cy="1323439"/>
          </a:xfrm>
          <a:prstGeom prst="rect">
            <a:avLst/>
          </a:prstGeom>
          <a:noFill/>
        </p:spPr>
        <p:txBody>
          <a:bodyPr wrap="square" rtlCol="0">
            <a:spAutoFit/>
          </a:bodyPr>
          <a:lstStyle>
            <a:defPPr>
              <a:defRPr lang="zh-CN"/>
            </a:defPPr>
            <a:lvl1pPr algn="just">
              <a:defRPr>
                <a:solidFill>
                  <a:schemeClr val="tx2">
                    <a:lumMod val="75000"/>
                  </a:schemeClr>
                </a:solidFill>
                <a:latin typeface="宋体" pitchFamily="2" charset="-122"/>
                <a:ea typeface="宋体" pitchFamily="2" charset="-122"/>
              </a:defRPr>
            </a:lvl1pPr>
          </a:lstStyle>
          <a:p>
            <a:r>
              <a:rPr lang="zh-CN" altLang="en-US" sz="2000" dirty="0"/>
              <a:t>查询的各个字段来自于哪些表；</a:t>
            </a:r>
          </a:p>
          <a:p>
            <a:r>
              <a:rPr lang="zh-CN" altLang="en-US" sz="2000" dirty="0"/>
              <a:t>查询所涉及的表与表之间存在着何种联系，这些联系是通过哪些字段关联的。</a:t>
            </a:r>
          </a:p>
        </p:txBody>
      </p:sp>
      <p:sp>
        <p:nvSpPr>
          <p:cNvPr id="17" name="文本框 16"/>
          <p:cNvSpPr txBox="1"/>
          <p:nvPr/>
        </p:nvSpPr>
        <p:spPr>
          <a:xfrm>
            <a:off x="8993855" y="4768529"/>
            <a:ext cx="2730897" cy="1015663"/>
          </a:xfrm>
          <a:prstGeom prst="rect">
            <a:avLst/>
          </a:prstGeom>
          <a:noFill/>
        </p:spPr>
        <p:txBody>
          <a:bodyPr wrap="square" rtlCol="0">
            <a:spAutoFit/>
          </a:bodyPr>
          <a:lstStyle>
            <a:defPPr>
              <a:defRPr lang="zh-CN"/>
            </a:defPPr>
            <a:lvl1pPr algn="just">
              <a:defRPr>
                <a:solidFill>
                  <a:schemeClr val="tx2">
                    <a:lumMod val="75000"/>
                  </a:schemeClr>
                </a:solidFill>
                <a:latin typeface="宋体" pitchFamily="2" charset="-122"/>
                <a:ea typeface="宋体" pitchFamily="2" charset="-122"/>
              </a:defRPr>
            </a:lvl1pPr>
          </a:lstStyle>
          <a:p>
            <a:r>
              <a:rPr lang="zh-CN" altLang="en-US" sz="2000" dirty="0"/>
              <a:t>将不符合连接条件的记录一并查询出来，可通过外连接获得。</a:t>
            </a:r>
          </a:p>
        </p:txBody>
      </p:sp>
      <p:sp>
        <p:nvSpPr>
          <p:cNvPr id="18" name="文本框 17"/>
          <p:cNvSpPr txBox="1"/>
          <p:nvPr/>
        </p:nvSpPr>
        <p:spPr>
          <a:xfrm>
            <a:off x="442500" y="4077185"/>
            <a:ext cx="2554883" cy="461665"/>
          </a:xfrm>
          <a:prstGeom prst="rect">
            <a:avLst/>
          </a:prstGeom>
          <a:noFill/>
        </p:spPr>
        <p:txBody>
          <a:bodyPr wrap="square" rtlCol="0">
            <a:spAutoFit/>
          </a:bodyPr>
          <a:lstStyle>
            <a:defPPr>
              <a:defRPr lang="zh-CN"/>
            </a:defPPr>
            <a:lvl1pPr algn="ctr">
              <a:defRPr sz="2400" b="1">
                <a:solidFill>
                  <a:schemeClr val="tx2">
                    <a:lumMod val="75000"/>
                  </a:schemeClr>
                </a:solidFill>
                <a:latin typeface="宋体" pitchFamily="2" charset="-122"/>
                <a:ea typeface="宋体" pitchFamily="2" charset="-122"/>
              </a:defRPr>
            </a:lvl1pPr>
          </a:lstStyle>
          <a:p>
            <a:r>
              <a:rPr lang="zh-CN" altLang="en-US" dirty="0"/>
              <a:t>简单的多表查询</a:t>
            </a:r>
          </a:p>
        </p:txBody>
      </p:sp>
      <p:sp>
        <p:nvSpPr>
          <p:cNvPr id="19" name="文本框 18"/>
          <p:cNvSpPr txBox="1"/>
          <p:nvPr/>
        </p:nvSpPr>
        <p:spPr>
          <a:xfrm>
            <a:off x="3853543" y="1297560"/>
            <a:ext cx="2032686" cy="461665"/>
          </a:xfrm>
          <a:prstGeom prst="rect">
            <a:avLst/>
          </a:prstGeom>
          <a:noFill/>
        </p:spPr>
        <p:txBody>
          <a:bodyPr wrap="square" rtlCol="0">
            <a:spAutoFit/>
          </a:bodyPr>
          <a:lstStyle>
            <a:defPPr>
              <a:defRPr lang="zh-CN"/>
            </a:defPPr>
            <a:lvl1pPr algn="ctr">
              <a:defRPr sz="2400" b="1">
                <a:solidFill>
                  <a:schemeClr val="tx2">
                    <a:lumMod val="75000"/>
                  </a:schemeClr>
                </a:solidFill>
                <a:latin typeface="宋体" pitchFamily="2" charset="-122"/>
                <a:ea typeface="宋体" pitchFamily="2" charset="-122"/>
              </a:defRPr>
            </a:lvl1pPr>
          </a:lstStyle>
          <a:p>
            <a:r>
              <a:rPr lang="zh-CN" altLang="en-US" dirty="0"/>
              <a:t>内连接</a:t>
            </a:r>
          </a:p>
        </p:txBody>
      </p:sp>
      <p:sp>
        <p:nvSpPr>
          <p:cNvPr id="20" name="文本框 19"/>
          <p:cNvSpPr txBox="1"/>
          <p:nvPr/>
        </p:nvSpPr>
        <p:spPr>
          <a:xfrm>
            <a:off x="9600458" y="4256115"/>
            <a:ext cx="1215210" cy="461665"/>
          </a:xfrm>
          <a:prstGeom prst="rect">
            <a:avLst/>
          </a:prstGeom>
          <a:noFill/>
        </p:spPr>
        <p:txBody>
          <a:bodyPr wrap="square" rtlCol="0">
            <a:spAutoFit/>
          </a:bodyPr>
          <a:lstStyle>
            <a:defPPr>
              <a:defRPr lang="zh-CN"/>
            </a:defPPr>
            <a:lvl1pPr algn="ctr">
              <a:defRPr sz="2400" b="1">
                <a:solidFill>
                  <a:schemeClr val="tx2">
                    <a:lumMod val="75000"/>
                  </a:schemeClr>
                </a:solidFill>
                <a:latin typeface="宋体" pitchFamily="2" charset="-122"/>
                <a:ea typeface="宋体" pitchFamily="2" charset="-122"/>
              </a:defRPr>
            </a:lvl1pPr>
          </a:lstStyle>
          <a:p>
            <a:r>
              <a:rPr lang="zh-CN" altLang="en-US" dirty="0"/>
              <a:t>外连接</a:t>
            </a:r>
          </a:p>
        </p:txBody>
      </p:sp>
      <p:cxnSp>
        <p:nvCxnSpPr>
          <p:cNvPr id="48" name="直接连接符 47">
            <a:extLst>
              <a:ext uri="{FF2B5EF4-FFF2-40B4-BE49-F238E27FC236}">
                <a16:creationId xmlns:a16="http://schemas.microsoft.com/office/drawing/2014/main" id="{1697FD4A-0C6C-4414-A873-3C907080D194}"/>
              </a:ext>
            </a:extLst>
          </p:cNvPr>
          <p:cNvCxnSpPr/>
          <p:nvPr/>
        </p:nvCxnSpPr>
        <p:spPr>
          <a:xfrm>
            <a:off x="1585892" y="2159723"/>
            <a:ext cx="0" cy="1729484"/>
          </a:xfrm>
          <a:prstGeom prst="line">
            <a:avLst/>
          </a:prstGeom>
          <a:noFill/>
          <a:ln>
            <a:solidFill>
              <a:srgbClr val="86BACF"/>
            </a:solidFill>
            <a:prstDash val="sysDash"/>
            <a:tailEnd type="oval" w="lg" len="lg"/>
          </a:ln>
        </p:spPr>
        <p:style>
          <a:lnRef idx="2">
            <a:schemeClr val="accent1">
              <a:shade val="50000"/>
            </a:schemeClr>
          </a:lnRef>
          <a:fillRef idx="1">
            <a:schemeClr val="accent1"/>
          </a:fillRef>
          <a:effectRef idx="0">
            <a:schemeClr val="accent1"/>
          </a:effectRef>
          <a:fontRef idx="minor">
            <a:schemeClr val="lt1"/>
          </a:fontRef>
        </p:style>
      </p:cxnSp>
      <p:cxnSp>
        <p:nvCxnSpPr>
          <p:cNvPr id="49" name="直接连接符 48">
            <a:extLst>
              <a:ext uri="{FF2B5EF4-FFF2-40B4-BE49-F238E27FC236}">
                <a16:creationId xmlns:a16="http://schemas.microsoft.com/office/drawing/2014/main" id="{4684DA0D-487A-41FA-9C8A-4652F162233E}"/>
              </a:ext>
            </a:extLst>
          </p:cNvPr>
          <p:cNvCxnSpPr/>
          <p:nvPr/>
        </p:nvCxnSpPr>
        <p:spPr>
          <a:xfrm>
            <a:off x="10099325" y="1908908"/>
            <a:ext cx="0" cy="2144759"/>
          </a:xfrm>
          <a:prstGeom prst="line">
            <a:avLst/>
          </a:prstGeom>
          <a:noFill/>
          <a:ln>
            <a:solidFill>
              <a:srgbClr val="86BACF"/>
            </a:solidFill>
            <a:prstDash val="sysDash"/>
            <a:tailEnd type="oval" w="lg" len="lg"/>
          </a:ln>
        </p:spPr>
        <p:style>
          <a:lnRef idx="2">
            <a:schemeClr val="accent1">
              <a:shade val="50000"/>
            </a:schemeClr>
          </a:lnRef>
          <a:fillRef idx="1">
            <a:schemeClr val="accent1"/>
          </a:fillRef>
          <a:effectRef idx="0">
            <a:schemeClr val="accent1"/>
          </a:effectRef>
          <a:fontRef idx="minor">
            <a:schemeClr val="lt1"/>
          </a:fontRef>
        </p:style>
      </p:cxnSp>
      <p:grpSp>
        <p:nvGrpSpPr>
          <p:cNvPr id="50" name="组合 36">
            <a:extLst>
              <a:ext uri="{FF2B5EF4-FFF2-40B4-BE49-F238E27FC236}">
                <a16:creationId xmlns:a16="http://schemas.microsoft.com/office/drawing/2014/main" id="{9778BA69-0E72-4149-BE2A-684B98721491}"/>
              </a:ext>
            </a:extLst>
          </p:cNvPr>
          <p:cNvGrpSpPr/>
          <p:nvPr/>
        </p:nvGrpSpPr>
        <p:grpSpPr>
          <a:xfrm>
            <a:off x="14513" y="3229799"/>
            <a:ext cx="12177487" cy="1711979"/>
            <a:chOff x="-1" y="3391836"/>
            <a:chExt cx="12177486" cy="1711978"/>
          </a:xfrm>
        </p:grpSpPr>
        <p:sp>
          <p:nvSpPr>
            <p:cNvPr id="51" name="任意多边形: 形状 50">
              <a:extLst>
                <a:ext uri="{FF2B5EF4-FFF2-40B4-BE49-F238E27FC236}">
                  <a16:creationId xmlns:a16="http://schemas.microsoft.com/office/drawing/2014/main" id="{1D12AC5F-98CE-4503-8CEA-F74E250F1EAE}"/>
                </a:ext>
              </a:extLst>
            </p:cNvPr>
            <p:cNvSpPr/>
            <p:nvPr/>
          </p:nvSpPr>
          <p:spPr>
            <a:xfrm>
              <a:off x="0" y="3579814"/>
              <a:ext cx="12177485" cy="1524000"/>
            </a:xfrm>
            <a:custGeom>
              <a:avLst/>
              <a:gdLst>
                <a:gd name="connsiteX0" fmla="*/ 0 w 12177485"/>
                <a:gd name="connsiteY0" fmla="*/ 1791715 h 1791715"/>
                <a:gd name="connsiteX1" fmla="*/ 2699657 w 12177485"/>
                <a:gd name="connsiteY1" fmla="*/ 195144 h 1791715"/>
                <a:gd name="connsiteX2" fmla="*/ 6183085 w 12177485"/>
                <a:gd name="connsiteY2" fmla="*/ 1574001 h 1791715"/>
                <a:gd name="connsiteX3" fmla="*/ 9826171 w 12177485"/>
                <a:gd name="connsiteY3" fmla="*/ 20973 h 1791715"/>
                <a:gd name="connsiteX4" fmla="*/ 12177485 w 12177485"/>
                <a:gd name="connsiteY4" fmla="*/ 819258 h 17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7485" h="1791715">
                  <a:moveTo>
                    <a:pt x="0" y="1791715"/>
                  </a:moveTo>
                  <a:cubicBezTo>
                    <a:pt x="834571" y="1011572"/>
                    <a:pt x="1669143" y="231430"/>
                    <a:pt x="2699657" y="195144"/>
                  </a:cubicBezTo>
                  <a:cubicBezTo>
                    <a:pt x="3730171" y="158858"/>
                    <a:pt x="4995333" y="1603029"/>
                    <a:pt x="6183085" y="1574001"/>
                  </a:cubicBezTo>
                  <a:cubicBezTo>
                    <a:pt x="7370837" y="1544973"/>
                    <a:pt x="8827104" y="146763"/>
                    <a:pt x="9826171" y="20973"/>
                  </a:cubicBezTo>
                  <a:cubicBezTo>
                    <a:pt x="10825238" y="-104818"/>
                    <a:pt x="11501361" y="357220"/>
                    <a:pt x="12177485" y="819258"/>
                  </a:cubicBezTo>
                </a:path>
              </a:pathLst>
            </a:custGeom>
            <a:noFill/>
            <a:ln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a:solidFill>
                  <a:schemeClr val="tx1">
                    <a:lumMod val="85000"/>
                    <a:lumOff val="15000"/>
                  </a:schemeClr>
                </a:solidFill>
                <a:cs typeface="+mn-ea"/>
                <a:sym typeface="+mn-lt"/>
              </a:endParaRPr>
            </a:p>
          </p:txBody>
        </p:sp>
        <p:sp>
          <p:nvSpPr>
            <p:cNvPr id="52" name="任意多边形: 形状 51">
              <a:extLst>
                <a:ext uri="{FF2B5EF4-FFF2-40B4-BE49-F238E27FC236}">
                  <a16:creationId xmlns:a16="http://schemas.microsoft.com/office/drawing/2014/main" id="{F2D94207-285E-4A66-A5ED-B4AE4FA16B65}"/>
                </a:ext>
              </a:extLst>
            </p:cNvPr>
            <p:cNvSpPr/>
            <p:nvPr/>
          </p:nvSpPr>
          <p:spPr>
            <a:xfrm flipH="1" flipV="1">
              <a:off x="-1" y="3391836"/>
              <a:ext cx="12177485" cy="1184928"/>
            </a:xfrm>
            <a:custGeom>
              <a:avLst/>
              <a:gdLst>
                <a:gd name="connsiteX0" fmla="*/ 0 w 12177485"/>
                <a:gd name="connsiteY0" fmla="*/ 1791715 h 1791715"/>
                <a:gd name="connsiteX1" fmla="*/ 2699657 w 12177485"/>
                <a:gd name="connsiteY1" fmla="*/ 195144 h 1791715"/>
                <a:gd name="connsiteX2" fmla="*/ 6183085 w 12177485"/>
                <a:gd name="connsiteY2" fmla="*/ 1574001 h 1791715"/>
                <a:gd name="connsiteX3" fmla="*/ 9826171 w 12177485"/>
                <a:gd name="connsiteY3" fmla="*/ 20973 h 1791715"/>
                <a:gd name="connsiteX4" fmla="*/ 12177485 w 12177485"/>
                <a:gd name="connsiteY4" fmla="*/ 819258 h 17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7485" h="1791715">
                  <a:moveTo>
                    <a:pt x="0" y="1791715"/>
                  </a:moveTo>
                  <a:cubicBezTo>
                    <a:pt x="834571" y="1011572"/>
                    <a:pt x="1669143" y="231430"/>
                    <a:pt x="2699657" y="195144"/>
                  </a:cubicBezTo>
                  <a:cubicBezTo>
                    <a:pt x="3730171" y="158858"/>
                    <a:pt x="4995333" y="1603029"/>
                    <a:pt x="6183085" y="1574001"/>
                  </a:cubicBezTo>
                  <a:cubicBezTo>
                    <a:pt x="7370837" y="1544973"/>
                    <a:pt x="8827104" y="146763"/>
                    <a:pt x="9826171" y="20973"/>
                  </a:cubicBezTo>
                  <a:cubicBezTo>
                    <a:pt x="10825238" y="-104818"/>
                    <a:pt x="11501361" y="357220"/>
                    <a:pt x="12177485" y="819258"/>
                  </a:cubicBezTo>
                </a:path>
              </a:pathLst>
            </a:custGeom>
            <a:noFill/>
            <a:ln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dirty="0">
                <a:solidFill>
                  <a:schemeClr val="tx1">
                    <a:lumMod val="85000"/>
                    <a:lumOff val="15000"/>
                  </a:schemeClr>
                </a:solidFill>
                <a:cs typeface="+mn-ea"/>
                <a:sym typeface="+mn-lt"/>
              </a:endParaRPr>
            </a:p>
          </p:txBody>
        </p:sp>
      </p:grpSp>
      <p:cxnSp>
        <p:nvCxnSpPr>
          <p:cNvPr id="53" name="直接连接符 52">
            <a:extLst>
              <a:ext uri="{FF2B5EF4-FFF2-40B4-BE49-F238E27FC236}">
                <a16:creationId xmlns:a16="http://schemas.microsoft.com/office/drawing/2014/main" id="{3B5C3122-7257-451A-AD76-76EA737C9B79}"/>
              </a:ext>
            </a:extLst>
          </p:cNvPr>
          <p:cNvCxnSpPr>
            <a:cxnSpLocks/>
          </p:cNvCxnSpPr>
          <p:nvPr/>
        </p:nvCxnSpPr>
        <p:spPr>
          <a:xfrm>
            <a:off x="5277808" y="2565686"/>
            <a:ext cx="0" cy="1619873"/>
          </a:xfrm>
          <a:prstGeom prst="line">
            <a:avLst/>
          </a:prstGeom>
          <a:noFill/>
          <a:ln>
            <a:solidFill>
              <a:srgbClr val="1D7CA2"/>
            </a:solidFill>
            <a:prstDash val="sysDash"/>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54" name="组合 39">
            <a:extLst>
              <a:ext uri="{FF2B5EF4-FFF2-40B4-BE49-F238E27FC236}">
                <a16:creationId xmlns:a16="http://schemas.microsoft.com/office/drawing/2014/main" id="{55BE719E-911C-4FA0-89BE-5FF67F686F40}"/>
              </a:ext>
            </a:extLst>
          </p:cNvPr>
          <p:cNvGrpSpPr/>
          <p:nvPr/>
        </p:nvGrpSpPr>
        <p:grpSpPr>
          <a:xfrm>
            <a:off x="9746576" y="1785981"/>
            <a:ext cx="705521" cy="705520"/>
            <a:chOff x="7152175" y="3019795"/>
            <a:chExt cx="705520" cy="705520"/>
          </a:xfrm>
        </p:grpSpPr>
        <p:sp>
          <p:nvSpPr>
            <p:cNvPr id="55" name="泪滴形 54">
              <a:extLst>
                <a:ext uri="{FF2B5EF4-FFF2-40B4-BE49-F238E27FC236}">
                  <a16:creationId xmlns:a16="http://schemas.microsoft.com/office/drawing/2014/main" id="{725DDA86-6CC6-4E28-B151-E9797AF15698}"/>
                </a:ext>
              </a:extLst>
            </p:cNvPr>
            <p:cNvSpPr/>
            <p:nvPr/>
          </p:nvSpPr>
          <p:spPr>
            <a:xfrm rot="8100000">
              <a:off x="7152175" y="3019795"/>
              <a:ext cx="705520" cy="705520"/>
            </a:xfrm>
            <a:prstGeom prst="teardrop">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a:solidFill>
                  <a:schemeClr val="bg1"/>
                </a:solidFill>
                <a:effectLst>
                  <a:outerShdw blurRad="38100" dist="38100" dir="2700000" algn="tl">
                    <a:srgbClr val="000000">
                      <a:alpha val="43137"/>
                    </a:srgbClr>
                  </a:outerShdw>
                </a:effectLst>
                <a:cs typeface="+mn-ea"/>
                <a:sym typeface="+mn-lt"/>
              </a:endParaRPr>
            </a:p>
          </p:txBody>
        </p:sp>
        <p:sp>
          <p:nvSpPr>
            <p:cNvPr id="56" name="文本框 55">
              <a:extLst>
                <a:ext uri="{FF2B5EF4-FFF2-40B4-BE49-F238E27FC236}">
                  <a16:creationId xmlns:a16="http://schemas.microsoft.com/office/drawing/2014/main" id="{7CB912B3-AF76-4CAE-BB66-7D177109EA55}"/>
                </a:ext>
              </a:extLst>
            </p:cNvPr>
            <p:cNvSpPr txBox="1"/>
            <p:nvPr/>
          </p:nvSpPr>
          <p:spPr>
            <a:xfrm>
              <a:off x="7180155" y="3091614"/>
              <a:ext cx="649537" cy="584775"/>
            </a:xfrm>
            <a:prstGeom prst="rect">
              <a:avLst/>
            </a:prstGeom>
            <a:noFill/>
          </p:spPr>
          <p:txBody>
            <a:bodyPr wrap="none" rtlCol="0">
              <a:spAutoFit/>
            </a:bodyPr>
            <a:lstStyle/>
            <a:p>
              <a:pPr algn="ctr" defTabSz="1097280" fontAlgn="base">
                <a:spcBef>
                  <a:spcPct val="0"/>
                </a:spcBef>
                <a:spcAft>
                  <a:spcPct val="0"/>
                </a:spcAft>
              </a:pPr>
              <a:r>
                <a:rPr lang="en-US" altLang="zh-CN" sz="3200" dirty="0">
                  <a:solidFill>
                    <a:schemeClr val="bg1"/>
                  </a:solidFill>
                  <a:latin typeface="FuturaBookC" pitchFamily="2" charset="-52"/>
                  <a:sym typeface="+mn-lt"/>
                </a:rPr>
                <a:t>03</a:t>
              </a:r>
              <a:endParaRPr lang="zh-CN" altLang="en-US" sz="3200" dirty="0">
                <a:solidFill>
                  <a:schemeClr val="bg1"/>
                </a:solidFill>
                <a:latin typeface="FuturaBookC" pitchFamily="2" charset="-52"/>
                <a:sym typeface="+mn-lt"/>
              </a:endParaRPr>
            </a:p>
          </p:txBody>
        </p:sp>
      </p:grpSp>
      <p:grpSp>
        <p:nvGrpSpPr>
          <p:cNvPr id="57" name="组合 38">
            <a:extLst>
              <a:ext uri="{FF2B5EF4-FFF2-40B4-BE49-F238E27FC236}">
                <a16:creationId xmlns:a16="http://schemas.microsoft.com/office/drawing/2014/main" id="{92CD5B5A-CC32-4A2B-A688-7BD9384EF5ED}"/>
              </a:ext>
            </a:extLst>
          </p:cNvPr>
          <p:cNvGrpSpPr/>
          <p:nvPr/>
        </p:nvGrpSpPr>
        <p:grpSpPr>
          <a:xfrm>
            <a:off x="4921926" y="3804857"/>
            <a:ext cx="798855" cy="798854"/>
            <a:chOff x="4921923" y="3804856"/>
            <a:chExt cx="798854" cy="798854"/>
          </a:xfrm>
        </p:grpSpPr>
        <p:sp>
          <p:nvSpPr>
            <p:cNvPr id="58" name="泪滴形 57">
              <a:extLst>
                <a:ext uri="{FF2B5EF4-FFF2-40B4-BE49-F238E27FC236}">
                  <a16:creationId xmlns:a16="http://schemas.microsoft.com/office/drawing/2014/main" id="{E7C9FF1C-679E-43A2-B6D6-87AA5C24A0B3}"/>
                </a:ext>
              </a:extLst>
            </p:cNvPr>
            <p:cNvSpPr/>
            <p:nvPr/>
          </p:nvSpPr>
          <p:spPr>
            <a:xfrm rot="8100000">
              <a:off x="4921923" y="3804856"/>
              <a:ext cx="798854" cy="798854"/>
            </a:xfrm>
            <a:prstGeom prst="teardrop">
              <a:avLst/>
            </a:prstGeom>
            <a:solidFill>
              <a:srgbClr val="1D7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a:solidFill>
                  <a:schemeClr val="bg1"/>
                </a:solidFill>
                <a:effectLst>
                  <a:outerShdw blurRad="38100" dist="38100" dir="2700000" algn="tl">
                    <a:srgbClr val="000000">
                      <a:alpha val="43137"/>
                    </a:srgbClr>
                  </a:outerShdw>
                </a:effectLst>
                <a:cs typeface="+mn-ea"/>
                <a:sym typeface="+mn-lt"/>
              </a:endParaRPr>
            </a:p>
          </p:txBody>
        </p:sp>
        <p:sp>
          <p:nvSpPr>
            <p:cNvPr id="59" name="文本框 58">
              <a:extLst>
                <a:ext uri="{FF2B5EF4-FFF2-40B4-BE49-F238E27FC236}">
                  <a16:creationId xmlns:a16="http://schemas.microsoft.com/office/drawing/2014/main" id="{B58FF6EA-D960-4CC4-BBFA-E71DFEDB26E1}"/>
                </a:ext>
              </a:extLst>
            </p:cNvPr>
            <p:cNvSpPr txBox="1"/>
            <p:nvPr/>
          </p:nvSpPr>
          <p:spPr>
            <a:xfrm>
              <a:off x="4996581" y="3952763"/>
              <a:ext cx="649537" cy="584775"/>
            </a:xfrm>
            <a:prstGeom prst="rect">
              <a:avLst/>
            </a:prstGeom>
            <a:noFill/>
          </p:spPr>
          <p:txBody>
            <a:bodyPr wrap="none" rtlCol="0">
              <a:spAutoFit/>
            </a:bodyPr>
            <a:lstStyle/>
            <a:p>
              <a:pPr algn="ctr" defTabSz="1097280" fontAlgn="base">
                <a:spcBef>
                  <a:spcPct val="0"/>
                </a:spcBef>
                <a:spcAft>
                  <a:spcPct val="0"/>
                </a:spcAft>
              </a:pPr>
              <a:r>
                <a:rPr lang="en-US" altLang="zh-CN" sz="3200" dirty="0">
                  <a:solidFill>
                    <a:schemeClr val="bg1"/>
                  </a:solidFill>
                  <a:latin typeface="FuturaBookC" pitchFamily="2" charset="-52"/>
                  <a:sym typeface="+mn-lt"/>
                </a:rPr>
                <a:t>02</a:t>
              </a:r>
              <a:endParaRPr lang="zh-CN" altLang="en-US" sz="3200" dirty="0">
                <a:solidFill>
                  <a:schemeClr val="bg1"/>
                </a:solidFill>
                <a:latin typeface="FuturaBookC" pitchFamily="2" charset="-52"/>
                <a:sym typeface="+mn-lt"/>
              </a:endParaRPr>
            </a:p>
          </p:txBody>
        </p:sp>
      </p:grpSp>
      <p:grpSp>
        <p:nvGrpSpPr>
          <p:cNvPr id="60" name="组合 37">
            <a:extLst>
              <a:ext uri="{FF2B5EF4-FFF2-40B4-BE49-F238E27FC236}">
                <a16:creationId xmlns:a16="http://schemas.microsoft.com/office/drawing/2014/main" id="{2AE1D625-A018-4621-931A-10A9E138D534}"/>
              </a:ext>
            </a:extLst>
          </p:cNvPr>
          <p:cNvGrpSpPr/>
          <p:nvPr/>
        </p:nvGrpSpPr>
        <p:grpSpPr>
          <a:xfrm>
            <a:off x="1235932" y="1663298"/>
            <a:ext cx="711028" cy="705520"/>
            <a:chOff x="1943294" y="2945030"/>
            <a:chExt cx="711027" cy="705520"/>
          </a:xfrm>
        </p:grpSpPr>
        <p:sp>
          <p:nvSpPr>
            <p:cNvPr id="61" name="泪滴形 60">
              <a:extLst>
                <a:ext uri="{FF2B5EF4-FFF2-40B4-BE49-F238E27FC236}">
                  <a16:creationId xmlns:a16="http://schemas.microsoft.com/office/drawing/2014/main" id="{599EC00C-A9D0-4CAF-BF3E-C54CF16CC063}"/>
                </a:ext>
              </a:extLst>
            </p:cNvPr>
            <p:cNvSpPr/>
            <p:nvPr/>
          </p:nvSpPr>
          <p:spPr>
            <a:xfrm rot="8100000">
              <a:off x="1943294" y="2945030"/>
              <a:ext cx="705520" cy="705520"/>
            </a:xfrm>
            <a:prstGeom prst="teardrop">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a:solidFill>
                  <a:schemeClr val="bg1"/>
                </a:solidFill>
                <a:effectLst>
                  <a:outerShdw blurRad="38100" dist="38100" dir="2700000" algn="tl">
                    <a:srgbClr val="000000">
                      <a:alpha val="43137"/>
                    </a:srgbClr>
                  </a:outerShdw>
                </a:effectLst>
                <a:cs typeface="+mn-ea"/>
                <a:sym typeface="+mn-lt"/>
              </a:endParaRPr>
            </a:p>
          </p:txBody>
        </p:sp>
        <p:sp>
          <p:nvSpPr>
            <p:cNvPr id="62" name="文本框 61">
              <a:extLst>
                <a:ext uri="{FF2B5EF4-FFF2-40B4-BE49-F238E27FC236}">
                  <a16:creationId xmlns:a16="http://schemas.microsoft.com/office/drawing/2014/main" id="{C327722B-FE8F-49B4-BC67-F0D573509088}"/>
                </a:ext>
              </a:extLst>
            </p:cNvPr>
            <p:cNvSpPr txBox="1"/>
            <p:nvPr/>
          </p:nvSpPr>
          <p:spPr>
            <a:xfrm>
              <a:off x="2004785" y="3033961"/>
              <a:ext cx="649536" cy="584775"/>
            </a:xfrm>
            <a:prstGeom prst="rect">
              <a:avLst/>
            </a:prstGeom>
            <a:noFill/>
          </p:spPr>
          <p:txBody>
            <a:bodyPr wrap="none" rtlCol="0">
              <a:spAutoFit/>
            </a:bodyPr>
            <a:lstStyle/>
            <a:p>
              <a:pPr algn="ctr" defTabSz="1097280" fontAlgn="base">
                <a:spcBef>
                  <a:spcPct val="0"/>
                </a:spcBef>
                <a:spcAft>
                  <a:spcPct val="0"/>
                </a:spcAft>
              </a:pPr>
              <a:r>
                <a:rPr lang="en-US" altLang="zh-CN" sz="3200" dirty="0">
                  <a:solidFill>
                    <a:schemeClr val="bg1"/>
                  </a:solidFill>
                  <a:latin typeface="FuturaBookC" pitchFamily="2" charset="-52"/>
                  <a:sym typeface="+mn-lt"/>
                </a:rPr>
                <a:t>01</a:t>
              </a:r>
              <a:endParaRPr lang="zh-CN" altLang="en-US" sz="2160" dirty="0">
                <a:solidFill>
                  <a:schemeClr val="bg1"/>
                </a:solidFill>
                <a:effectLst>
                  <a:outerShdw blurRad="38100" dist="38100" dir="2700000" algn="tl">
                    <a:srgbClr val="000000">
                      <a:alpha val="43137"/>
                    </a:srgbClr>
                  </a:outerShdw>
                </a:effectLst>
                <a:cs typeface="+mn-ea"/>
                <a:sym typeface="+mn-lt"/>
              </a:endParaRPr>
            </a:p>
          </p:txBody>
        </p:sp>
      </p:grpSp>
      <p:pic>
        <p:nvPicPr>
          <p:cNvPr id="63" name="图片 62">
            <a:extLst>
              <a:ext uri="{FF2B5EF4-FFF2-40B4-BE49-F238E27FC236}">
                <a16:creationId xmlns:a16="http://schemas.microsoft.com/office/drawing/2014/main" id="{A975FEF2-0ABA-4A57-A3E1-D09FAC880346}"/>
              </a:ext>
            </a:extLst>
          </p:cNvPr>
          <p:cNvPicPr>
            <a:picLocks noChangeAspect="1"/>
          </p:cNvPicPr>
          <p:nvPr/>
        </p:nvPicPr>
        <p:blipFill>
          <a:blip r:embed="rId3" cstate="screen"/>
          <a:stretch>
            <a:fillRect/>
          </a:stretch>
        </p:blipFill>
        <p:spPr>
          <a:xfrm>
            <a:off x="-742255" y="-9065"/>
            <a:ext cx="2730711" cy="1522795"/>
          </a:xfrm>
          <a:prstGeom prst="rect">
            <a:avLst/>
          </a:prstGeom>
        </p:spPr>
      </p:pic>
      <p:pic>
        <p:nvPicPr>
          <p:cNvPr id="64" name="图片 63">
            <a:extLst>
              <a:ext uri="{FF2B5EF4-FFF2-40B4-BE49-F238E27FC236}">
                <a16:creationId xmlns:a16="http://schemas.microsoft.com/office/drawing/2014/main" id="{71C0E9CD-C5B2-4585-BE53-24B1D5C1A02C}"/>
              </a:ext>
            </a:extLst>
          </p:cNvPr>
          <p:cNvPicPr>
            <a:picLocks noChangeAspect="1"/>
          </p:cNvPicPr>
          <p:nvPr/>
        </p:nvPicPr>
        <p:blipFill>
          <a:blip r:embed="rId4" cstate="screen"/>
          <a:stretch>
            <a:fillRect/>
          </a:stretch>
        </p:blipFill>
        <p:spPr>
          <a:xfrm rot="10800000" flipV="1">
            <a:off x="8784583" y="5986677"/>
            <a:ext cx="3468914" cy="871323"/>
          </a:xfrm>
          <a:prstGeom prst="rect">
            <a:avLst/>
          </a:prstGeom>
        </p:spPr>
      </p:pic>
    </p:spTree>
    <p:extLst>
      <p:ext uri="{BB962C8B-B14F-4D97-AF65-F5344CB8AC3E}">
        <p14:creationId xmlns:p14="http://schemas.microsoft.com/office/powerpoint/2010/main" val="233252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1000"/>
                                        <p:tgtEl>
                                          <p:spTgt spid="57"/>
                                        </p:tgtEl>
                                      </p:cBhvr>
                                    </p:animEffect>
                                    <p:anim calcmode="lin" valueType="num">
                                      <p:cBhvr>
                                        <p:cTn id="17" dur="1000" fill="hold"/>
                                        <p:tgtEl>
                                          <p:spTgt spid="57"/>
                                        </p:tgtEl>
                                        <p:attrNameLst>
                                          <p:attrName>ppt_x</p:attrName>
                                        </p:attrNameLst>
                                      </p:cBhvr>
                                      <p:tavLst>
                                        <p:tav tm="0">
                                          <p:val>
                                            <p:strVal val="#ppt_x"/>
                                          </p:val>
                                        </p:tav>
                                        <p:tav tm="100000">
                                          <p:val>
                                            <p:strVal val="#ppt_x"/>
                                          </p:val>
                                        </p:tav>
                                      </p:tavLst>
                                    </p:anim>
                                    <p:anim calcmode="lin" valueType="num">
                                      <p:cBhvr>
                                        <p:cTn id="18" dur="1000" fill="hold"/>
                                        <p:tgtEl>
                                          <p:spTgt spid="5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1000"/>
                                        <p:tgtEl>
                                          <p:spTgt spid="54"/>
                                        </p:tgtEl>
                                      </p:cBhvr>
                                    </p:animEffect>
                                    <p:anim calcmode="lin" valueType="num">
                                      <p:cBhvr>
                                        <p:cTn id="22" dur="1000" fill="hold"/>
                                        <p:tgtEl>
                                          <p:spTgt spid="54"/>
                                        </p:tgtEl>
                                        <p:attrNameLst>
                                          <p:attrName>ppt_x</p:attrName>
                                        </p:attrNameLst>
                                      </p:cBhvr>
                                      <p:tavLst>
                                        <p:tav tm="0">
                                          <p:val>
                                            <p:strVal val="#ppt_x"/>
                                          </p:val>
                                        </p:tav>
                                        <p:tav tm="100000">
                                          <p:val>
                                            <p:strVal val="#ppt_x"/>
                                          </p:val>
                                        </p:tav>
                                      </p:tavLst>
                                    </p:anim>
                                    <p:anim calcmode="lin" valueType="num">
                                      <p:cBhvr>
                                        <p:cTn id="23" dur="1000" fill="hold"/>
                                        <p:tgtEl>
                                          <p:spTgt spid="5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par>
                                <p:cTn id="28" presetID="22" presetClass="entr" presetSubtype="1"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up)">
                                      <p:cBhvr>
                                        <p:cTn id="30" dur="500"/>
                                        <p:tgtEl>
                                          <p:spTgt spid="49"/>
                                        </p:tgtEl>
                                      </p:cBhvr>
                                    </p:animEffect>
                                  </p:childTnLst>
                                </p:cTn>
                              </p:par>
                              <p:par>
                                <p:cTn id="31" presetID="22" presetClass="entr" presetSubtype="4"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down)">
                                      <p:cBhvr>
                                        <p:cTn id="33" dur="500"/>
                                        <p:tgtEl>
                                          <p:spTgt spid="53"/>
                                        </p:tgtEl>
                                      </p:cBhvr>
                                    </p:animEffect>
                                  </p:childTnLst>
                                </p:cTn>
                              </p:par>
                            </p:childTnLst>
                          </p:cTn>
                        </p:par>
                        <p:par>
                          <p:cTn id="34" fill="hold">
                            <p:stCondLst>
                              <p:cond delay="2500"/>
                            </p:stCondLst>
                            <p:childTnLst>
                              <p:par>
                                <p:cTn id="35" presetID="22" presetClass="entr" presetSubtype="4"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down)">
                                      <p:cBhvr>
                                        <p:cTn id="37" dur="500"/>
                                        <p:tgtEl>
                                          <p:spTgt spid="63"/>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wipe(left)">
                                      <p:cBhvr>
                                        <p:cTn id="4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0883" y="1297349"/>
            <a:ext cx="4283549" cy="2246769"/>
          </a:xfrm>
          <a:prstGeom prst="rect">
            <a:avLst/>
          </a:prstGeom>
          <a:noFill/>
        </p:spPr>
        <p:txBody>
          <a:bodyPr wrap="square" rtlCol="0">
            <a:spAutoFit/>
          </a:bodyPr>
          <a:lstStyle/>
          <a:p>
            <a:pPr algn="just"/>
            <a:r>
              <a:rPr lang="en-US" altLang="zh-CN" sz="2000" dirty="0">
                <a:solidFill>
                  <a:schemeClr val="tx2">
                    <a:lumMod val="75000"/>
                  </a:schemeClr>
                </a:solidFill>
                <a:latin typeface="宋体" pitchFamily="2" charset="-122"/>
                <a:ea typeface="宋体" pitchFamily="2" charset="-122"/>
              </a:rPr>
              <a:t>【</a:t>
            </a:r>
            <a:r>
              <a:rPr lang="zh-CN" altLang="en-US" sz="2000" dirty="0">
                <a:solidFill>
                  <a:schemeClr val="tx2">
                    <a:lumMod val="75000"/>
                  </a:schemeClr>
                </a:solidFill>
                <a:latin typeface="宋体" pitchFamily="2" charset="-122"/>
                <a:ea typeface="宋体" pitchFamily="2" charset="-122"/>
              </a:rPr>
              <a:t>例</a:t>
            </a:r>
            <a:r>
              <a:rPr lang="en-US" altLang="zh-CN" sz="2000" dirty="0">
                <a:solidFill>
                  <a:schemeClr val="tx2">
                    <a:lumMod val="75000"/>
                  </a:schemeClr>
                </a:solidFill>
                <a:latin typeface="宋体" pitchFamily="2" charset="-122"/>
                <a:ea typeface="宋体" pitchFamily="2" charset="-122"/>
              </a:rPr>
              <a:t>2-6】Northwind</a:t>
            </a:r>
            <a:r>
              <a:rPr lang="zh-CN" altLang="en-US" sz="2000" dirty="0">
                <a:solidFill>
                  <a:schemeClr val="tx2">
                    <a:lumMod val="75000"/>
                  </a:schemeClr>
                </a:solidFill>
                <a:latin typeface="宋体" pitchFamily="2" charset="-122"/>
                <a:ea typeface="宋体" pitchFamily="2" charset="-122"/>
              </a:rPr>
              <a:t>公司的采购经理想了解一下低库存产品的供应商信息，并安排实际的采购工作，以防缺货的发生。试为其设计一个查询，显示库存量小于</a:t>
            </a:r>
            <a:r>
              <a:rPr lang="en-US" altLang="zh-CN" sz="2000" dirty="0">
                <a:solidFill>
                  <a:schemeClr val="tx2">
                    <a:lumMod val="75000"/>
                  </a:schemeClr>
                </a:solidFill>
                <a:latin typeface="宋体" pitchFamily="2" charset="-122"/>
                <a:ea typeface="宋体" pitchFamily="2" charset="-122"/>
              </a:rPr>
              <a:t>10</a:t>
            </a:r>
            <a:r>
              <a:rPr lang="zh-CN" altLang="en-US" sz="2000" dirty="0">
                <a:solidFill>
                  <a:schemeClr val="tx2">
                    <a:lumMod val="75000"/>
                  </a:schemeClr>
                </a:solidFill>
                <a:latin typeface="宋体" pitchFamily="2" charset="-122"/>
                <a:ea typeface="宋体" pitchFamily="2" charset="-122"/>
              </a:rPr>
              <a:t>的产品的</a:t>
            </a:r>
            <a:r>
              <a:rPr lang="en-US" altLang="zh-CN" sz="2000" dirty="0">
                <a:solidFill>
                  <a:schemeClr val="tx2">
                    <a:lumMod val="75000"/>
                  </a:schemeClr>
                </a:solidFill>
                <a:latin typeface="宋体" pitchFamily="2" charset="-122"/>
                <a:ea typeface="宋体" pitchFamily="2" charset="-122"/>
              </a:rPr>
              <a:t>ID</a:t>
            </a:r>
            <a:r>
              <a:rPr lang="zh-CN" altLang="en-US" sz="2000" dirty="0">
                <a:solidFill>
                  <a:schemeClr val="tx2">
                    <a:lumMod val="75000"/>
                  </a:schemeClr>
                </a:solidFill>
                <a:latin typeface="宋体" pitchFamily="2" charset="-122"/>
                <a:ea typeface="宋体" pitchFamily="2" charset="-122"/>
              </a:rPr>
              <a:t>、名称、单价、库存量和供应商的公司名称、联系人姓名和电话等信息。</a:t>
            </a:r>
            <a:endParaRPr lang="zh-CN" altLang="en-US" sz="2000" dirty="0">
              <a:solidFill>
                <a:schemeClr val="tx2">
                  <a:lumMod val="75000"/>
                </a:schemeClr>
              </a:solidFill>
            </a:endParaRPr>
          </a:p>
        </p:txBody>
      </p:sp>
      <p:sp>
        <p:nvSpPr>
          <p:cNvPr id="6" name="文本框 5"/>
          <p:cNvSpPr txBox="1"/>
          <p:nvPr/>
        </p:nvSpPr>
        <p:spPr>
          <a:xfrm>
            <a:off x="0" y="488039"/>
            <a:ext cx="12192000"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en-US" altLang="zh-CN" dirty="0"/>
              <a:t>3</a:t>
            </a:r>
            <a:r>
              <a:rPr lang="zh-CN" altLang="en-US" dirty="0"/>
              <a:t>、多表查询实例</a:t>
            </a:r>
          </a:p>
        </p:txBody>
      </p:sp>
      <p:pic>
        <p:nvPicPr>
          <p:cNvPr id="7" name="图片 6"/>
          <p:cNvPicPr/>
          <p:nvPr/>
        </p:nvPicPr>
        <p:blipFill>
          <a:blip r:embed="rId2"/>
          <a:stretch>
            <a:fillRect/>
          </a:stretch>
        </p:blipFill>
        <p:spPr>
          <a:xfrm>
            <a:off x="5600140" y="1297349"/>
            <a:ext cx="5100786" cy="5298831"/>
          </a:xfrm>
          <a:prstGeom prst="rect">
            <a:avLst/>
          </a:prstGeom>
        </p:spPr>
      </p:pic>
      <p:sp>
        <p:nvSpPr>
          <p:cNvPr id="5" name="文本框 4">
            <a:extLst>
              <a:ext uri="{FF2B5EF4-FFF2-40B4-BE49-F238E27FC236}">
                <a16:creationId xmlns:a16="http://schemas.microsoft.com/office/drawing/2014/main" id="{EBE7D18B-C454-4D1D-AF45-BC6CE360E78A}"/>
              </a:ext>
            </a:extLst>
          </p:cNvPr>
          <p:cNvSpPr txBox="1"/>
          <p:nvPr/>
        </p:nvSpPr>
        <p:spPr>
          <a:xfrm>
            <a:off x="1122940" y="3707097"/>
            <a:ext cx="3775393" cy="2353786"/>
          </a:xfrm>
          <a:prstGeom prst="rect">
            <a:avLst/>
          </a:prstGeom>
          <a:noFill/>
        </p:spPr>
        <p:txBody>
          <a:bodyPr wrap="none" rtlCol="0">
            <a:spAutoFit/>
          </a:bodyPr>
          <a:lstStyle/>
          <a:p>
            <a:pPr>
              <a:lnSpc>
                <a:spcPct val="150000"/>
              </a:lnSpc>
            </a:pPr>
            <a:r>
              <a:rPr lang="zh-CN" altLang="en-US" sz="2000" b="1" dirty="0">
                <a:latin typeface="+mn-ea"/>
              </a:rPr>
              <a:t>解题步骤：</a:t>
            </a:r>
            <a:endParaRPr lang="en-US" altLang="zh-CN" sz="2000" b="1" dirty="0">
              <a:latin typeface="+mn-ea"/>
            </a:endParaRPr>
          </a:p>
          <a:p>
            <a:pPr>
              <a:lnSpc>
                <a:spcPct val="150000"/>
              </a:lnSpc>
            </a:pPr>
            <a:r>
              <a:rPr lang="zh-CN" altLang="en-US" sz="2000" b="1" dirty="0">
                <a:latin typeface="+mn-ea"/>
              </a:rPr>
              <a:t>第一步</a:t>
            </a:r>
            <a:r>
              <a:rPr lang="zh-CN" altLang="en-US" sz="2000" dirty="0">
                <a:latin typeface="+mn-ea"/>
              </a:rPr>
              <a:t>，选择数据库文件。</a:t>
            </a:r>
            <a:endParaRPr lang="en-US" altLang="zh-CN" sz="2000" dirty="0">
              <a:latin typeface="+mn-ea"/>
            </a:endParaRPr>
          </a:p>
          <a:p>
            <a:pPr>
              <a:lnSpc>
                <a:spcPct val="150000"/>
              </a:lnSpc>
            </a:pPr>
            <a:r>
              <a:rPr lang="zh-CN" altLang="en-US" sz="2000" b="1" dirty="0">
                <a:latin typeface="+mn-ea"/>
              </a:rPr>
              <a:t>第二步</a:t>
            </a:r>
            <a:r>
              <a:rPr lang="zh-CN" altLang="en-US" sz="2000" dirty="0">
                <a:latin typeface="+mn-ea"/>
              </a:rPr>
              <a:t>，添加要查询的多个表。</a:t>
            </a:r>
            <a:endParaRPr lang="en-US" altLang="zh-CN" sz="2000" dirty="0">
              <a:latin typeface="+mn-ea"/>
            </a:endParaRPr>
          </a:p>
          <a:p>
            <a:pPr>
              <a:lnSpc>
                <a:spcPct val="150000"/>
              </a:lnSpc>
            </a:pPr>
            <a:r>
              <a:rPr lang="zh-CN" altLang="en-US" sz="2000" b="1" dirty="0">
                <a:latin typeface="+mn-ea"/>
              </a:rPr>
              <a:t>第三步</a:t>
            </a:r>
            <a:r>
              <a:rPr lang="zh-CN" altLang="en-US" sz="2000" dirty="0">
                <a:latin typeface="+mn-ea"/>
              </a:rPr>
              <a:t>，指定查询字段。</a:t>
            </a:r>
            <a:endParaRPr lang="en-US" altLang="zh-CN" sz="2000" dirty="0">
              <a:latin typeface="+mn-ea"/>
            </a:endParaRPr>
          </a:p>
          <a:p>
            <a:pPr>
              <a:lnSpc>
                <a:spcPct val="150000"/>
              </a:lnSpc>
            </a:pPr>
            <a:r>
              <a:rPr lang="zh-CN" altLang="en-US" sz="2000" b="1" dirty="0">
                <a:latin typeface="+mn-ea"/>
              </a:rPr>
              <a:t>第四步</a:t>
            </a:r>
            <a:r>
              <a:rPr lang="zh-CN" altLang="en-US" sz="2000" dirty="0">
                <a:latin typeface="+mn-ea"/>
              </a:rPr>
              <a:t>，设定查询条件。</a:t>
            </a:r>
            <a:endParaRPr lang="en-US" altLang="zh-CN" sz="2000" dirty="0">
              <a:latin typeface="+mn-ea"/>
            </a:endParaRPr>
          </a:p>
        </p:txBody>
      </p:sp>
    </p:spTree>
    <p:extLst>
      <p:ext uri="{BB962C8B-B14F-4D97-AF65-F5344CB8AC3E}">
        <p14:creationId xmlns:p14="http://schemas.microsoft.com/office/powerpoint/2010/main" val="917048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3">
            <a:extLst>
              <a:ext uri="{FF2B5EF4-FFF2-40B4-BE49-F238E27FC236}">
                <a16:creationId xmlns:a16="http://schemas.microsoft.com/office/drawing/2014/main" id="{C32302AA-3990-46C2-BEA4-342B7343BADE}"/>
              </a:ext>
            </a:extLst>
          </p:cNvPr>
          <p:cNvSpPr/>
          <p:nvPr/>
        </p:nvSpPr>
        <p:spPr bwMode="auto">
          <a:xfrm>
            <a:off x="1153188" y="4865008"/>
            <a:ext cx="838042" cy="559769"/>
          </a:xfrm>
          <a:custGeom>
            <a:avLst/>
            <a:gdLst>
              <a:gd name="T0" fmla="*/ 374 w 638"/>
              <a:gd name="T1" fmla="*/ 4 h 368"/>
              <a:gd name="T2" fmla="*/ 319 w 638"/>
              <a:gd name="T3" fmla="*/ 0 h 368"/>
              <a:gd name="T4" fmla="*/ 264 w 638"/>
              <a:gd name="T5" fmla="*/ 4 h 368"/>
              <a:gd name="T6" fmla="*/ 0 w 638"/>
              <a:gd name="T7" fmla="*/ 184 h 368"/>
              <a:gd name="T8" fmla="*/ 263 w 638"/>
              <a:gd name="T9" fmla="*/ 336 h 368"/>
              <a:gd name="T10" fmla="*/ 319 w 638"/>
              <a:gd name="T11" fmla="*/ 368 h 368"/>
              <a:gd name="T12" fmla="*/ 374 w 638"/>
              <a:gd name="T13" fmla="*/ 336 h 368"/>
              <a:gd name="T14" fmla="*/ 638 w 638"/>
              <a:gd name="T15" fmla="*/ 184 h 368"/>
              <a:gd name="T16" fmla="*/ 374 w 638"/>
              <a:gd name="T17" fmla="*/ 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8" h="368">
                <a:moveTo>
                  <a:pt x="374" y="4"/>
                </a:moveTo>
                <a:cubicBezTo>
                  <a:pt x="356" y="1"/>
                  <a:pt x="337" y="0"/>
                  <a:pt x="319" y="0"/>
                </a:cubicBezTo>
                <a:cubicBezTo>
                  <a:pt x="300" y="0"/>
                  <a:pt x="282" y="1"/>
                  <a:pt x="264" y="4"/>
                </a:cubicBezTo>
                <a:cubicBezTo>
                  <a:pt x="151" y="21"/>
                  <a:pt x="55" y="89"/>
                  <a:pt x="0" y="184"/>
                </a:cubicBezTo>
                <a:cubicBezTo>
                  <a:pt x="263" y="336"/>
                  <a:pt x="263" y="336"/>
                  <a:pt x="263" y="336"/>
                </a:cubicBezTo>
                <a:cubicBezTo>
                  <a:pt x="319" y="368"/>
                  <a:pt x="319" y="368"/>
                  <a:pt x="319" y="368"/>
                </a:cubicBezTo>
                <a:cubicBezTo>
                  <a:pt x="374" y="336"/>
                  <a:pt x="374" y="336"/>
                  <a:pt x="374" y="336"/>
                </a:cubicBezTo>
                <a:cubicBezTo>
                  <a:pt x="638" y="184"/>
                  <a:pt x="638" y="184"/>
                  <a:pt x="638" y="184"/>
                </a:cubicBezTo>
                <a:cubicBezTo>
                  <a:pt x="583" y="89"/>
                  <a:pt x="487" y="21"/>
                  <a:pt x="374" y="4"/>
                </a:cubicBezTo>
                <a:close/>
              </a:path>
            </a:pathLst>
          </a:custGeom>
          <a:solidFill>
            <a:srgbClr val="86BACF"/>
          </a:solidFill>
          <a:ln>
            <a:noFill/>
          </a:ln>
        </p:spPr>
        <p:txBody>
          <a:bodyPr lIns="91433" tIns="45716" rIns="91433" bIns="45716"/>
          <a:lstStyle/>
          <a:p>
            <a:pPr defTabSz="1219200">
              <a:defRPr/>
            </a:pPr>
            <a:endParaRPr lang="zh-CN" altLang="en-US" sz="2370" kern="0" dirty="0">
              <a:solidFill>
                <a:prstClr val="white">
                  <a:lumMod val="50000"/>
                </a:prstClr>
              </a:solidFill>
              <a:cs typeface="+mn-ea"/>
              <a:sym typeface="+mn-lt"/>
            </a:endParaRPr>
          </a:p>
        </p:txBody>
      </p:sp>
      <p:sp>
        <p:nvSpPr>
          <p:cNvPr id="11" name="Freeform 13">
            <a:extLst>
              <a:ext uri="{FF2B5EF4-FFF2-40B4-BE49-F238E27FC236}">
                <a16:creationId xmlns:a16="http://schemas.microsoft.com/office/drawing/2014/main" id="{231D7681-3307-428E-9979-014AE19BEEAD}"/>
              </a:ext>
            </a:extLst>
          </p:cNvPr>
          <p:cNvSpPr/>
          <p:nvPr/>
        </p:nvSpPr>
        <p:spPr bwMode="auto">
          <a:xfrm>
            <a:off x="1153188" y="3531352"/>
            <a:ext cx="838042" cy="559769"/>
          </a:xfrm>
          <a:custGeom>
            <a:avLst/>
            <a:gdLst>
              <a:gd name="T0" fmla="*/ 374 w 638"/>
              <a:gd name="T1" fmla="*/ 4 h 368"/>
              <a:gd name="T2" fmla="*/ 319 w 638"/>
              <a:gd name="T3" fmla="*/ 0 h 368"/>
              <a:gd name="T4" fmla="*/ 264 w 638"/>
              <a:gd name="T5" fmla="*/ 4 h 368"/>
              <a:gd name="T6" fmla="*/ 0 w 638"/>
              <a:gd name="T7" fmla="*/ 184 h 368"/>
              <a:gd name="T8" fmla="*/ 263 w 638"/>
              <a:gd name="T9" fmla="*/ 336 h 368"/>
              <a:gd name="T10" fmla="*/ 319 w 638"/>
              <a:gd name="T11" fmla="*/ 368 h 368"/>
              <a:gd name="T12" fmla="*/ 374 w 638"/>
              <a:gd name="T13" fmla="*/ 336 h 368"/>
              <a:gd name="T14" fmla="*/ 638 w 638"/>
              <a:gd name="T15" fmla="*/ 184 h 368"/>
              <a:gd name="T16" fmla="*/ 374 w 638"/>
              <a:gd name="T17" fmla="*/ 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8" h="368">
                <a:moveTo>
                  <a:pt x="374" y="4"/>
                </a:moveTo>
                <a:cubicBezTo>
                  <a:pt x="356" y="1"/>
                  <a:pt x="337" y="0"/>
                  <a:pt x="319" y="0"/>
                </a:cubicBezTo>
                <a:cubicBezTo>
                  <a:pt x="300" y="0"/>
                  <a:pt x="282" y="1"/>
                  <a:pt x="264" y="4"/>
                </a:cubicBezTo>
                <a:cubicBezTo>
                  <a:pt x="151" y="21"/>
                  <a:pt x="55" y="89"/>
                  <a:pt x="0" y="184"/>
                </a:cubicBezTo>
                <a:cubicBezTo>
                  <a:pt x="263" y="336"/>
                  <a:pt x="263" y="336"/>
                  <a:pt x="263" y="336"/>
                </a:cubicBezTo>
                <a:cubicBezTo>
                  <a:pt x="319" y="368"/>
                  <a:pt x="319" y="368"/>
                  <a:pt x="319" y="368"/>
                </a:cubicBezTo>
                <a:cubicBezTo>
                  <a:pt x="374" y="336"/>
                  <a:pt x="374" y="336"/>
                  <a:pt x="374" y="336"/>
                </a:cubicBezTo>
                <a:cubicBezTo>
                  <a:pt x="638" y="184"/>
                  <a:pt x="638" y="184"/>
                  <a:pt x="638" y="184"/>
                </a:cubicBezTo>
                <a:cubicBezTo>
                  <a:pt x="583" y="89"/>
                  <a:pt x="487" y="21"/>
                  <a:pt x="374" y="4"/>
                </a:cubicBezTo>
                <a:close/>
              </a:path>
            </a:pathLst>
          </a:custGeom>
          <a:solidFill>
            <a:srgbClr val="86BACF"/>
          </a:solidFill>
          <a:ln>
            <a:noFill/>
          </a:ln>
        </p:spPr>
        <p:txBody>
          <a:bodyPr lIns="91433" tIns="45716" rIns="91433" bIns="45716"/>
          <a:lstStyle/>
          <a:p>
            <a:pPr defTabSz="1219200">
              <a:defRPr/>
            </a:pPr>
            <a:endParaRPr lang="zh-CN" altLang="en-US" sz="2370" kern="0" dirty="0">
              <a:solidFill>
                <a:prstClr val="white">
                  <a:lumMod val="50000"/>
                </a:prstClr>
              </a:solidFill>
              <a:cs typeface="+mn-ea"/>
              <a:sym typeface="+mn-lt"/>
            </a:endParaRPr>
          </a:p>
        </p:txBody>
      </p:sp>
      <p:sp>
        <p:nvSpPr>
          <p:cNvPr id="10" name="Freeform 13">
            <a:extLst>
              <a:ext uri="{FF2B5EF4-FFF2-40B4-BE49-F238E27FC236}">
                <a16:creationId xmlns:a16="http://schemas.microsoft.com/office/drawing/2014/main" id="{36FC4CBF-074F-497D-86C4-576E2477948B}"/>
              </a:ext>
            </a:extLst>
          </p:cNvPr>
          <p:cNvSpPr/>
          <p:nvPr/>
        </p:nvSpPr>
        <p:spPr bwMode="auto">
          <a:xfrm>
            <a:off x="1153188" y="2325967"/>
            <a:ext cx="838042" cy="559769"/>
          </a:xfrm>
          <a:custGeom>
            <a:avLst/>
            <a:gdLst>
              <a:gd name="T0" fmla="*/ 374 w 638"/>
              <a:gd name="T1" fmla="*/ 4 h 368"/>
              <a:gd name="T2" fmla="*/ 319 w 638"/>
              <a:gd name="T3" fmla="*/ 0 h 368"/>
              <a:gd name="T4" fmla="*/ 264 w 638"/>
              <a:gd name="T5" fmla="*/ 4 h 368"/>
              <a:gd name="T6" fmla="*/ 0 w 638"/>
              <a:gd name="T7" fmla="*/ 184 h 368"/>
              <a:gd name="T8" fmla="*/ 263 w 638"/>
              <a:gd name="T9" fmla="*/ 336 h 368"/>
              <a:gd name="T10" fmla="*/ 319 w 638"/>
              <a:gd name="T11" fmla="*/ 368 h 368"/>
              <a:gd name="T12" fmla="*/ 374 w 638"/>
              <a:gd name="T13" fmla="*/ 336 h 368"/>
              <a:gd name="T14" fmla="*/ 638 w 638"/>
              <a:gd name="T15" fmla="*/ 184 h 368"/>
              <a:gd name="T16" fmla="*/ 374 w 638"/>
              <a:gd name="T17" fmla="*/ 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8" h="368">
                <a:moveTo>
                  <a:pt x="374" y="4"/>
                </a:moveTo>
                <a:cubicBezTo>
                  <a:pt x="356" y="1"/>
                  <a:pt x="337" y="0"/>
                  <a:pt x="319" y="0"/>
                </a:cubicBezTo>
                <a:cubicBezTo>
                  <a:pt x="300" y="0"/>
                  <a:pt x="282" y="1"/>
                  <a:pt x="264" y="4"/>
                </a:cubicBezTo>
                <a:cubicBezTo>
                  <a:pt x="151" y="21"/>
                  <a:pt x="55" y="89"/>
                  <a:pt x="0" y="184"/>
                </a:cubicBezTo>
                <a:cubicBezTo>
                  <a:pt x="263" y="336"/>
                  <a:pt x="263" y="336"/>
                  <a:pt x="263" y="336"/>
                </a:cubicBezTo>
                <a:cubicBezTo>
                  <a:pt x="319" y="368"/>
                  <a:pt x="319" y="368"/>
                  <a:pt x="319" y="368"/>
                </a:cubicBezTo>
                <a:cubicBezTo>
                  <a:pt x="374" y="336"/>
                  <a:pt x="374" y="336"/>
                  <a:pt x="374" y="336"/>
                </a:cubicBezTo>
                <a:cubicBezTo>
                  <a:pt x="638" y="184"/>
                  <a:pt x="638" y="184"/>
                  <a:pt x="638" y="184"/>
                </a:cubicBezTo>
                <a:cubicBezTo>
                  <a:pt x="583" y="89"/>
                  <a:pt x="487" y="21"/>
                  <a:pt x="374" y="4"/>
                </a:cubicBezTo>
                <a:close/>
              </a:path>
            </a:pathLst>
          </a:custGeom>
          <a:solidFill>
            <a:srgbClr val="86BACF"/>
          </a:solidFill>
          <a:ln>
            <a:noFill/>
          </a:ln>
        </p:spPr>
        <p:txBody>
          <a:bodyPr lIns="91433" tIns="45716" rIns="91433" bIns="45716"/>
          <a:lstStyle/>
          <a:p>
            <a:pPr defTabSz="1219200">
              <a:defRPr/>
            </a:pPr>
            <a:endParaRPr lang="zh-CN" altLang="en-US" sz="2370" kern="0" dirty="0">
              <a:solidFill>
                <a:prstClr val="white">
                  <a:lumMod val="50000"/>
                </a:prstClr>
              </a:solidFill>
              <a:cs typeface="+mn-ea"/>
              <a:sym typeface="+mn-lt"/>
            </a:endParaRPr>
          </a:p>
        </p:txBody>
      </p:sp>
      <p:sp>
        <p:nvSpPr>
          <p:cNvPr id="6" name="文本框 5"/>
          <p:cNvSpPr txBox="1"/>
          <p:nvPr/>
        </p:nvSpPr>
        <p:spPr>
          <a:xfrm>
            <a:off x="937405" y="1348544"/>
            <a:ext cx="12192000" cy="559769"/>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pPr algn="just">
              <a:lnSpc>
                <a:spcPct val="150000"/>
              </a:lnSpc>
            </a:pPr>
            <a:r>
              <a:rPr lang="zh-CN" altLang="en-US" sz="2400" dirty="0">
                <a:solidFill>
                  <a:schemeClr val="tx2">
                    <a:lumMod val="75000"/>
                  </a:schemeClr>
                </a:solidFill>
                <a:latin typeface="宋体" pitchFamily="2" charset="-122"/>
                <a:ea typeface="宋体" pitchFamily="2" charset="-122"/>
              </a:rPr>
              <a:t>表之间建立联系的三种方式：</a:t>
            </a:r>
          </a:p>
        </p:txBody>
      </p:sp>
      <p:grpSp>
        <p:nvGrpSpPr>
          <p:cNvPr id="3" name="组合 2">
            <a:extLst>
              <a:ext uri="{FF2B5EF4-FFF2-40B4-BE49-F238E27FC236}">
                <a16:creationId xmlns:a16="http://schemas.microsoft.com/office/drawing/2014/main" id="{12908AE2-66DE-4893-BA8C-0512214C04E2}"/>
              </a:ext>
            </a:extLst>
          </p:cNvPr>
          <p:cNvGrpSpPr/>
          <p:nvPr/>
        </p:nvGrpSpPr>
        <p:grpSpPr>
          <a:xfrm>
            <a:off x="1098430" y="1556774"/>
            <a:ext cx="10187353" cy="4508927"/>
            <a:chOff x="1066801" y="1418492"/>
            <a:chExt cx="10187353" cy="4508927"/>
          </a:xfrm>
        </p:grpSpPr>
        <p:sp>
          <p:nvSpPr>
            <p:cNvPr id="4" name="文本框 3"/>
            <p:cNvSpPr txBox="1"/>
            <p:nvPr/>
          </p:nvSpPr>
          <p:spPr>
            <a:xfrm>
              <a:off x="1066801" y="1418492"/>
              <a:ext cx="10187353" cy="4508927"/>
            </a:xfrm>
            <a:prstGeom prst="rect">
              <a:avLst/>
            </a:prstGeom>
            <a:noFill/>
          </p:spPr>
          <p:txBody>
            <a:bodyPr wrap="square" rtlCol="0">
              <a:spAutoFit/>
            </a:bodyPr>
            <a:lstStyle/>
            <a:p>
              <a:pPr algn="just">
                <a:lnSpc>
                  <a:spcPct val="150000"/>
                </a:lnSpc>
              </a:pPr>
              <a:endParaRPr lang="zh-CN" altLang="en-US" sz="2400" dirty="0">
                <a:solidFill>
                  <a:schemeClr val="tx2">
                    <a:lumMod val="75000"/>
                  </a:schemeClr>
                </a:solidFill>
                <a:latin typeface="宋体" pitchFamily="2" charset="-122"/>
                <a:ea typeface="宋体" pitchFamily="2" charset="-122"/>
              </a:endParaRPr>
            </a:p>
            <a:p>
              <a:pPr lvl="2" algn="just">
                <a:lnSpc>
                  <a:spcPct val="150000"/>
                </a:lnSpc>
                <a:spcBef>
                  <a:spcPts val="600"/>
                </a:spcBef>
                <a:spcAft>
                  <a:spcPts val="1200"/>
                </a:spcAft>
              </a:pPr>
              <a:r>
                <a:rPr lang="zh-CN" altLang="en-US" sz="2400" dirty="0">
                  <a:solidFill>
                    <a:schemeClr val="tx2">
                      <a:lumMod val="75000"/>
                    </a:schemeClr>
                  </a:solidFill>
                  <a:latin typeface="宋体" pitchFamily="2" charset="-122"/>
                  <a:ea typeface="宋体" pitchFamily="2" charset="-122"/>
                </a:rPr>
                <a:t>若查询中涉及的表有公共的字段名，则</a:t>
              </a:r>
              <a:r>
                <a:rPr lang="en-US" altLang="zh-CN" sz="2400" dirty="0">
                  <a:solidFill>
                    <a:schemeClr val="tx2">
                      <a:lumMod val="75000"/>
                    </a:schemeClr>
                  </a:solidFill>
                  <a:latin typeface="宋体" pitchFamily="2" charset="-122"/>
                  <a:ea typeface="宋体" pitchFamily="2" charset="-122"/>
                </a:rPr>
                <a:t>Microsoft Query</a:t>
              </a:r>
              <a:r>
                <a:rPr lang="zh-CN" altLang="en-US" sz="2400" dirty="0">
                  <a:solidFill>
                    <a:schemeClr val="tx2">
                      <a:lumMod val="75000"/>
                    </a:schemeClr>
                  </a:solidFill>
                  <a:latin typeface="宋体" pitchFamily="2" charset="-122"/>
                  <a:ea typeface="宋体" pitchFamily="2" charset="-122"/>
                </a:rPr>
                <a:t>应用程序会自动根据两个表之间的公共字段名建立联系。</a:t>
              </a:r>
              <a:endParaRPr lang="en-US" altLang="zh-CN" sz="2400" dirty="0">
                <a:solidFill>
                  <a:schemeClr val="tx2">
                    <a:lumMod val="75000"/>
                  </a:schemeClr>
                </a:solidFill>
                <a:latin typeface="宋体" pitchFamily="2" charset="-122"/>
                <a:ea typeface="宋体" pitchFamily="2" charset="-122"/>
              </a:endParaRPr>
            </a:p>
            <a:p>
              <a:pPr lvl="2" algn="just">
                <a:lnSpc>
                  <a:spcPct val="150000"/>
                </a:lnSpc>
                <a:spcBef>
                  <a:spcPts val="600"/>
                </a:spcBef>
                <a:spcAft>
                  <a:spcPts val="1200"/>
                </a:spcAft>
              </a:pPr>
              <a:r>
                <a:rPr lang="zh-CN" altLang="en-US" sz="2400" dirty="0">
                  <a:solidFill>
                    <a:schemeClr val="tx2">
                      <a:lumMod val="75000"/>
                    </a:schemeClr>
                  </a:solidFill>
                  <a:latin typeface="宋体" pitchFamily="2" charset="-122"/>
                  <a:ea typeface="宋体" pitchFamily="2" charset="-122"/>
                </a:rPr>
                <a:t>若查询中涉及的表之间没有直接的联系，则可引入中间表，再由</a:t>
              </a:r>
              <a:r>
                <a:rPr lang="en-US" altLang="zh-CN" sz="2400" dirty="0">
                  <a:solidFill>
                    <a:schemeClr val="tx2">
                      <a:lumMod val="75000"/>
                    </a:schemeClr>
                  </a:solidFill>
                  <a:latin typeface="宋体" pitchFamily="2" charset="-122"/>
                  <a:ea typeface="宋体" pitchFamily="2" charset="-122"/>
                </a:rPr>
                <a:t>Microsoft Query</a:t>
              </a:r>
              <a:r>
                <a:rPr lang="zh-CN" altLang="en-US" sz="2400" dirty="0">
                  <a:solidFill>
                    <a:schemeClr val="tx2">
                      <a:lumMod val="75000"/>
                    </a:schemeClr>
                  </a:solidFill>
                  <a:latin typeface="宋体" pitchFamily="2" charset="-122"/>
                  <a:ea typeface="宋体" pitchFamily="2" charset="-122"/>
                </a:rPr>
                <a:t>应用程序自动根据表之间的公共字段名建立联系。</a:t>
              </a:r>
              <a:endParaRPr lang="en-US" altLang="zh-CN" sz="2400" dirty="0">
                <a:solidFill>
                  <a:schemeClr val="tx2">
                    <a:lumMod val="75000"/>
                  </a:schemeClr>
                </a:solidFill>
                <a:latin typeface="宋体" pitchFamily="2" charset="-122"/>
                <a:ea typeface="宋体" pitchFamily="2" charset="-122"/>
              </a:endParaRPr>
            </a:p>
            <a:p>
              <a:pPr lvl="2" algn="just">
                <a:lnSpc>
                  <a:spcPct val="150000"/>
                </a:lnSpc>
                <a:spcBef>
                  <a:spcPts val="600"/>
                </a:spcBef>
                <a:spcAft>
                  <a:spcPts val="1200"/>
                </a:spcAft>
              </a:pPr>
              <a:r>
                <a:rPr lang="zh-CN" altLang="en-US" sz="2400" dirty="0">
                  <a:solidFill>
                    <a:schemeClr val="tx2">
                      <a:lumMod val="75000"/>
                    </a:schemeClr>
                  </a:solidFill>
                  <a:latin typeface="宋体" pitchFamily="2" charset="-122"/>
                  <a:ea typeface="宋体" pitchFamily="2" charset="-122"/>
                </a:rPr>
                <a:t>若查询中涉及的表之间有联系但却没有公共的字段名，则可以通过手工方式来添加联系。</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8014" y="2212149"/>
              <a:ext cx="407036" cy="407034"/>
            </a:xfrm>
            <a:prstGeom prst="rect">
              <a:avLst/>
            </a:prstGeom>
            <a:solidFill>
              <a:srgbClr val="002060">
                <a:alpha val="0"/>
              </a:srgbClr>
            </a:solidFill>
            <a:effectLst>
              <a:glow rad="127000">
                <a:schemeClr val="accent1">
                  <a:alpha val="0"/>
                </a:schemeClr>
              </a:glow>
              <a:outerShdw blurRad="50800" dist="50800" dir="5400000" algn="ctr" rotWithShape="0">
                <a:srgbClr val="000000">
                  <a:alpha val="0"/>
                </a:srgbClr>
              </a:outerShdw>
            </a:effectLst>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062" y="4755910"/>
              <a:ext cx="407036" cy="407034"/>
            </a:xfrm>
            <a:prstGeom prst="rect">
              <a:avLst/>
            </a:prstGeom>
            <a:solidFill>
              <a:schemeClr val="tx1">
                <a:alpha val="0"/>
              </a:schemeClr>
            </a:solidFill>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7062" y="3441691"/>
              <a:ext cx="407036" cy="407034"/>
            </a:xfrm>
            <a:prstGeom prst="rect">
              <a:avLst/>
            </a:prstGeom>
            <a:solidFill>
              <a:srgbClr val="002060">
                <a:alpha val="0"/>
              </a:srgbClr>
            </a:solidFill>
          </p:spPr>
        </p:pic>
      </p:grpSp>
    </p:spTree>
    <p:extLst>
      <p:ext uri="{BB962C8B-B14F-4D97-AF65-F5344CB8AC3E}">
        <p14:creationId xmlns:p14="http://schemas.microsoft.com/office/powerpoint/2010/main" val="72389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 fill="hold"/>
                                        <p:tgtEl>
                                          <p:spTgt spid="10"/>
                                        </p:tgtEl>
                                        <p:attrNameLst>
                                          <p:attrName>ppt_x</p:attrName>
                                        </p:attrNameLst>
                                      </p:cBhvr>
                                      <p:tavLst>
                                        <p:tav tm="0">
                                          <p:val>
                                            <p:strVal val="#ppt_x"/>
                                          </p:val>
                                        </p:tav>
                                        <p:tav tm="100000">
                                          <p:val>
                                            <p:strVal val="#ppt_x"/>
                                          </p:val>
                                        </p:tav>
                                      </p:tavLst>
                                    </p:anim>
                                    <p:anim calcmode="lin" valueType="num">
                                      <p:cBhvr additive="base">
                                        <p:cTn id="8" dur="3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300" fill="hold"/>
                                        <p:tgtEl>
                                          <p:spTgt spid="11"/>
                                        </p:tgtEl>
                                        <p:attrNameLst>
                                          <p:attrName>ppt_x</p:attrName>
                                        </p:attrNameLst>
                                      </p:cBhvr>
                                      <p:tavLst>
                                        <p:tav tm="0">
                                          <p:val>
                                            <p:strVal val="#ppt_x"/>
                                          </p:val>
                                        </p:tav>
                                        <p:tav tm="100000">
                                          <p:val>
                                            <p:strVal val="#ppt_x"/>
                                          </p:val>
                                        </p:tav>
                                      </p:tavLst>
                                    </p:anim>
                                    <p:anim calcmode="lin" valueType="num">
                                      <p:cBhvr additive="base">
                                        <p:cTn id="12" dur="3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300" fill="hold"/>
                                        <p:tgtEl>
                                          <p:spTgt spid="12"/>
                                        </p:tgtEl>
                                        <p:attrNameLst>
                                          <p:attrName>ppt_x</p:attrName>
                                        </p:attrNameLst>
                                      </p:cBhvr>
                                      <p:tavLst>
                                        <p:tav tm="0">
                                          <p:val>
                                            <p:strVal val="#ppt_x"/>
                                          </p:val>
                                        </p:tav>
                                        <p:tav tm="100000">
                                          <p:val>
                                            <p:strVal val="#ppt_x"/>
                                          </p:val>
                                        </p:tav>
                                      </p:tavLst>
                                    </p:anim>
                                    <p:anim calcmode="lin" valueType="num">
                                      <p:cBhvr additive="base">
                                        <p:cTn id="16" dur="3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51605" y="1144122"/>
            <a:ext cx="10103297" cy="1015663"/>
          </a:xfrm>
          <a:prstGeom prst="rect">
            <a:avLst/>
          </a:prstGeom>
          <a:noFill/>
        </p:spPr>
        <p:txBody>
          <a:bodyPr wrap="square" rtlCol="0">
            <a:spAutoFit/>
          </a:bodyPr>
          <a:lstStyle/>
          <a:p>
            <a:pPr algn="just"/>
            <a:r>
              <a:rPr lang="en-US" altLang="zh-CN" sz="2000" dirty="0">
                <a:solidFill>
                  <a:schemeClr val="tx2">
                    <a:lumMod val="75000"/>
                  </a:schemeClr>
                </a:solidFill>
                <a:latin typeface="宋体" pitchFamily="2" charset="-122"/>
                <a:ea typeface="宋体" pitchFamily="2" charset="-122"/>
              </a:rPr>
              <a:t>【</a:t>
            </a:r>
            <a:r>
              <a:rPr lang="zh-CN" altLang="en-US" sz="2000" dirty="0">
                <a:solidFill>
                  <a:schemeClr val="tx2">
                    <a:lumMod val="75000"/>
                  </a:schemeClr>
                </a:solidFill>
                <a:latin typeface="宋体" pitchFamily="2" charset="-122"/>
                <a:ea typeface="宋体" pitchFamily="2" charset="-122"/>
              </a:rPr>
              <a:t>例</a:t>
            </a:r>
            <a:r>
              <a:rPr lang="en-US" altLang="zh-CN" sz="2000" dirty="0">
                <a:solidFill>
                  <a:schemeClr val="tx2">
                    <a:lumMod val="75000"/>
                  </a:schemeClr>
                </a:solidFill>
                <a:latin typeface="宋体" pitchFamily="2" charset="-122"/>
                <a:ea typeface="宋体" pitchFamily="2" charset="-122"/>
              </a:rPr>
              <a:t>2-7】 Northwind</a:t>
            </a:r>
            <a:r>
              <a:rPr lang="zh-CN" altLang="en-US" sz="2000" dirty="0">
                <a:solidFill>
                  <a:schemeClr val="tx2">
                    <a:lumMod val="75000"/>
                  </a:schemeClr>
                </a:solidFill>
                <a:latin typeface="宋体" pitchFamily="2" charset="-122"/>
                <a:ea typeface="宋体" pitchFamily="2" charset="-122"/>
              </a:rPr>
              <a:t>公司的销售经理希望了解饮料类产品的第一大客户“高上补习班”购买了哪些饮料以及具体的订单信息，该查询要求显示该客户所有订单的</a:t>
            </a:r>
            <a:r>
              <a:rPr lang="en-US" altLang="zh-CN" sz="2000" dirty="0">
                <a:solidFill>
                  <a:schemeClr val="tx2">
                    <a:lumMod val="75000"/>
                  </a:schemeClr>
                </a:solidFill>
                <a:latin typeface="宋体" pitchFamily="2" charset="-122"/>
                <a:ea typeface="宋体" pitchFamily="2" charset="-122"/>
              </a:rPr>
              <a:t>ID</a:t>
            </a:r>
            <a:r>
              <a:rPr lang="zh-CN" altLang="en-US" sz="2000" dirty="0">
                <a:solidFill>
                  <a:schemeClr val="tx2">
                    <a:lumMod val="75000"/>
                  </a:schemeClr>
                </a:solidFill>
                <a:latin typeface="宋体" pitchFamily="2" charset="-122"/>
                <a:ea typeface="宋体" pitchFamily="2" charset="-122"/>
              </a:rPr>
              <a:t>、发货日期和购买的产品名称，并将查询结果按订单</a:t>
            </a:r>
            <a:r>
              <a:rPr lang="en-US" altLang="zh-CN" sz="2000" dirty="0">
                <a:solidFill>
                  <a:schemeClr val="tx2">
                    <a:lumMod val="75000"/>
                  </a:schemeClr>
                </a:solidFill>
                <a:latin typeface="宋体" pitchFamily="2" charset="-122"/>
                <a:ea typeface="宋体" pitchFamily="2" charset="-122"/>
              </a:rPr>
              <a:t>ID</a:t>
            </a:r>
            <a:r>
              <a:rPr lang="zh-CN" altLang="en-US" sz="2000" dirty="0">
                <a:solidFill>
                  <a:schemeClr val="tx2">
                    <a:lumMod val="75000"/>
                  </a:schemeClr>
                </a:solidFill>
                <a:latin typeface="宋体" pitchFamily="2" charset="-122"/>
                <a:ea typeface="宋体" pitchFamily="2" charset="-122"/>
              </a:rPr>
              <a:t>和产品名称的升序排序。</a:t>
            </a:r>
            <a:endParaRPr lang="zh-CN" altLang="en-US" sz="2000" dirty="0">
              <a:solidFill>
                <a:schemeClr val="tx2">
                  <a:lumMod val="75000"/>
                </a:schemeClr>
              </a:solidFill>
            </a:endParaRPr>
          </a:p>
        </p:txBody>
      </p:sp>
      <p:sp>
        <p:nvSpPr>
          <p:cNvPr id="6" name="文本框 5"/>
          <p:cNvSpPr txBox="1"/>
          <p:nvPr/>
        </p:nvSpPr>
        <p:spPr>
          <a:xfrm>
            <a:off x="0" y="390762"/>
            <a:ext cx="12191999"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en-US" altLang="zh-CN" dirty="0"/>
              <a:t>5</a:t>
            </a:r>
            <a:r>
              <a:rPr lang="zh-CN" altLang="en-US" dirty="0"/>
              <a:t>、内连接实例</a:t>
            </a:r>
          </a:p>
        </p:txBody>
      </p:sp>
      <p:pic>
        <p:nvPicPr>
          <p:cNvPr id="5" name="图片 4"/>
          <p:cNvPicPr/>
          <p:nvPr/>
        </p:nvPicPr>
        <p:blipFill rotWithShape="1">
          <a:blip r:embed="rId2"/>
          <a:srcRect r="180"/>
          <a:stretch/>
        </p:blipFill>
        <p:spPr>
          <a:xfrm>
            <a:off x="4774121" y="2333567"/>
            <a:ext cx="6549488" cy="4133671"/>
          </a:xfrm>
          <a:prstGeom prst="rect">
            <a:avLst/>
          </a:prstGeom>
          <a:ln>
            <a:solidFill>
              <a:schemeClr val="tx1"/>
            </a:solidFill>
          </a:ln>
        </p:spPr>
      </p:pic>
      <p:sp>
        <p:nvSpPr>
          <p:cNvPr id="7" name="文本框 6">
            <a:extLst>
              <a:ext uri="{FF2B5EF4-FFF2-40B4-BE49-F238E27FC236}">
                <a16:creationId xmlns:a16="http://schemas.microsoft.com/office/drawing/2014/main" id="{577890CC-E84C-4181-B216-31DE5125C104}"/>
              </a:ext>
            </a:extLst>
          </p:cNvPr>
          <p:cNvSpPr txBox="1"/>
          <p:nvPr/>
        </p:nvSpPr>
        <p:spPr>
          <a:xfrm>
            <a:off x="1151605" y="2490159"/>
            <a:ext cx="3775393" cy="3738780"/>
          </a:xfrm>
          <a:prstGeom prst="rect">
            <a:avLst/>
          </a:prstGeom>
          <a:noFill/>
        </p:spPr>
        <p:txBody>
          <a:bodyPr wrap="none" rtlCol="0">
            <a:spAutoFit/>
          </a:bodyPr>
          <a:lstStyle/>
          <a:p>
            <a:pPr>
              <a:lnSpc>
                <a:spcPct val="150000"/>
              </a:lnSpc>
            </a:pPr>
            <a:r>
              <a:rPr lang="zh-CN" altLang="en-US" sz="2000" b="1" dirty="0">
                <a:latin typeface="+mn-ea"/>
              </a:rPr>
              <a:t>解题步骤：</a:t>
            </a:r>
            <a:endParaRPr lang="en-US" altLang="zh-CN" sz="2000" b="1" dirty="0">
              <a:latin typeface="+mn-ea"/>
            </a:endParaRPr>
          </a:p>
          <a:p>
            <a:pPr>
              <a:lnSpc>
                <a:spcPct val="150000"/>
              </a:lnSpc>
            </a:pPr>
            <a:r>
              <a:rPr lang="zh-CN" altLang="en-US" sz="2000" b="1" dirty="0">
                <a:latin typeface="+mn-ea"/>
              </a:rPr>
              <a:t>第一步</a:t>
            </a:r>
            <a:r>
              <a:rPr lang="zh-CN" altLang="en-US" sz="2000" dirty="0">
                <a:latin typeface="+mn-ea"/>
              </a:rPr>
              <a:t>，选择数据库文件。</a:t>
            </a:r>
            <a:endParaRPr lang="en-US" altLang="zh-CN" sz="2000" dirty="0">
              <a:latin typeface="+mn-ea"/>
            </a:endParaRPr>
          </a:p>
          <a:p>
            <a:pPr>
              <a:lnSpc>
                <a:spcPct val="150000"/>
              </a:lnSpc>
            </a:pPr>
            <a:r>
              <a:rPr lang="zh-CN" altLang="en-US" sz="2000" b="1" dirty="0">
                <a:latin typeface="+mn-ea"/>
              </a:rPr>
              <a:t>第二步</a:t>
            </a:r>
            <a:r>
              <a:rPr lang="zh-CN" altLang="en-US" sz="2000" dirty="0">
                <a:latin typeface="+mn-ea"/>
              </a:rPr>
              <a:t>，添加要查询的多个表。</a:t>
            </a:r>
            <a:endParaRPr lang="en-US" altLang="zh-CN" sz="2000" dirty="0">
              <a:latin typeface="+mn-ea"/>
            </a:endParaRPr>
          </a:p>
          <a:p>
            <a:pPr>
              <a:lnSpc>
                <a:spcPct val="150000"/>
              </a:lnSpc>
            </a:pPr>
            <a:r>
              <a:rPr lang="zh-CN" altLang="en-US" sz="2000" b="1" dirty="0">
                <a:latin typeface="+mn-ea"/>
              </a:rPr>
              <a:t>第三步</a:t>
            </a:r>
            <a:r>
              <a:rPr lang="zh-CN" altLang="en-US" sz="2000" dirty="0">
                <a:latin typeface="+mn-ea"/>
              </a:rPr>
              <a:t>，建立必要的表间联系。</a:t>
            </a:r>
            <a:endParaRPr lang="en-US" altLang="zh-CN" sz="2000" dirty="0">
              <a:latin typeface="+mn-ea"/>
            </a:endParaRPr>
          </a:p>
          <a:p>
            <a:pPr>
              <a:lnSpc>
                <a:spcPct val="150000"/>
              </a:lnSpc>
            </a:pPr>
            <a:r>
              <a:rPr lang="zh-CN" altLang="en-US" sz="2000" b="1" dirty="0">
                <a:latin typeface="+mn-ea"/>
              </a:rPr>
              <a:t>第四步</a:t>
            </a:r>
            <a:r>
              <a:rPr lang="zh-CN" altLang="en-US" sz="2000" dirty="0">
                <a:latin typeface="+mn-ea"/>
              </a:rPr>
              <a:t>，指定查询字段。</a:t>
            </a:r>
            <a:endParaRPr lang="en-US" altLang="zh-CN" sz="2000" dirty="0">
              <a:latin typeface="+mn-ea"/>
            </a:endParaRPr>
          </a:p>
          <a:p>
            <a:pPr>
              <a:lnSpc>
                <a:spcPct val="150000"/>
              </a:lnSpc>
            </a:pPr>
            <a:r>
              <a:rPr lang="zh-CN" altLang="en-US" sz="2000" b="1" dirty="0">
                <a:latin typeface="+mn-ea"/>
              </a:rPr>
              <a:t>第五步</a:t>
            </a:r>
            <a:r>
              <a:rPr lang="zh-CN" altLang="en-US" sz="2000" dirty="0">
                <a:latin typeface="+mn-ea"/>
              </a:rPr>
              <a:t>，设置查询条件。</a:t>
            </a:r>
            <a:endParaRPr lang="en-US" altLang="zh-CN" sz="2000" dirty="0">
              <a:latin typeface="+mn-ea"/>
            </a:endParaRPr>
          </a:p>
          <a:p>
            <a:pPr>
              <a:lnSpc>
                <a:spcPct val="150000"/>
              </a:lnSpc>
            </a:pPr>
            <a:r>
              <a:rPr lang="zh-CN" altLang="en-US" sz="2000" b="1" dirty="0">
                <a:latin typeface="+mn-ea"/>
              </a:rPr>
              <a:t>第六步</a:t>
            </a:r>
            <a:r>
              <a:rPr lang="zh-CN" altLang="en-US" sz="2000" dirty="0">
                <a:latin typeface="+mn-ea"/>
              </a:rPr>
              <a:t>，设定结果的排序方式。</a:t>
            </a:r>
            <a:endParaRPr lang="en-US" altLang="zh-CN" sz="2000" dirty="0">
              <a:latin typeface="+mn-ea"/>
            </a:endParaRPr>
          </a:p>
          <a:p>
            <a:pPr>
              <a:lnSpc>
                <a:spcPct val="150000"/>
              </a:lnSpc>
            </a:pPr>
            <a:r>
              <a:rPr lang="zh-CN" altLang="zh-CN" sz="2000" b="1" dirty="0">
                <a:latin typeface="+mn-ea"/>
              </a:rPr>
              <a:t>第七步</a:t>
            </a:r>
            <a:r>
              <a:rPr lang="zh-CN" altLang="zh-CN" sz="2000" dirty="0">
                <a:latin typeface="+mn-ea"/>
              </a:rPr>
              <a:t>，显示查询结果。</a:t>
            </a:r>
          </a:p>
        </p:txBody>
      </p:sp>
    </p:spTree>
    <p:extLst>
      <p:ext uri="{BB962C8B-B14F-4D97-AF65-F5344CB8AC3E}">
        <p14:creationId xmlns:p14="http://schemas.microsoft.com/office/powerpoint/2010/main" val="3375008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1578" y="1214773"/>
            <a:ext cx="10848935" cy="400110"/>
          </a:xfrm>
          <a:prstGeom prst="rect">
            <a:avLst/>
          </a:prstGeom>
          <a:noFill/>
        </p:spPr>
        <p:txBody>
          <a:bodyPr wrap="square" rtlCol="0">
            <a:spAutoFit/>
          </a:bodyPr>
          <a:lstStyle/>
          <a:p>
            <a:pPr algn="just"/>
            <a:r>
              <a:rPr lang="en-US" altLang="zh-CN" sz="2000" dirty="0">
                <a:solidFill>
                  <a:schemeClr val="tx2">
                    <a:lumMod val="75000"/>
                  </a:schemeClr>
                </a:solidFill>
                <a:latin typeface="宋体" pitchFamily="2" charset="-122"/>
                <a:ea typeface="宋体" pitchFamily="2" charset="-122"/>
              </a:rPr>
              <a:t>【</a:t>
            </a:r>
            <a:r>
              <a:rPr lang="zh-CN" altLang="en-US" sz="2000" dirty="0">
                <a:solidFill>
                  <a:schemeClr val="tx2">
                    <a:lumMod val="75000"/>
                  </a:schemeClr>
                </a:solidFill>
                <a:latin typeface="宋体" pitchFamily="2" charset="-122"/>
                <a:ea typeface="宋体" pitchFamily="2" charset="-122"/>
              </a:rPr>
              <a:t>例</a:t>
            </a:r>
            <a:r>
              <a:rPr lang="en-US" altLang="zh-CN" sz="2000" dirty="0">
                <a:solidFill>
                  <a:schemeClr val="tx2">
                    <a:lumMod val="75000"/>
                  </a:schemeClr>
                </a:solidFill>
                <a:latin typeface="宋体" pitchFamily="2" charset="-122"/>
                <a:ea typeface="宋体" pitchFamily="2" charset="-122"/>
              </a:rPr>
              <a:t>2-7</a:t>
            </a:r>
            <a:r>
              <a:rPr lang="zh-CN" altLang="en-US" sz="2000" dirty="0">
                <a:solidFill>
                  <a:schemeClr val="tx2">
                    <a:lumMod val="75000"/>
                  </a:schemeClr>
                </a:solidFill>
                <a:latin typeface="宋体" pitchFamily="2" charset="-122"/>
                <a:ea typeface="宋体" pitchFamily="2" charset="-122"/>
              </a:rPr>
              <a:t>附</a:t>
            </a:r>
            <a:r>
              <a:rPr lang="en-US" altLang="zh-CN" sz="2000" dirty="0">
                <a:solidFill>
                  <a:schemeClr val="tx2">
                    <a:lumMod val="75000"/>
                  </a:schemeClr>
                </a:solidFill>
                <a:latin typeface="宋体" pitchFamily="2" charset="-122"/>
                <a:ea typeface="宋体" pitchFamily="2" charset="-122"/>
              </a:rPr>
              <a:t>】</a:t>
            </a:r>
            <a:r>
              <a:rPr lang="zh-CN" altLang="en-US" sz="2000" dirty="0">
                <a:solidFill>
                  <a:schemeClr val="tx2">
                    <a:lumMod val="75000"/>
                  </a:schemeClr>
                </a:solidFill>
                <a:latin typeface="宋体" pitchFamily="2" charset="-122"/>
                <a:ea typeface="宋体" pitchFamily="2" charset="-122"/>
              </a:rPr>
              <a:t>查询“高上补习班”这个客户在</a:t>
            </a:r>
            <a:r>
              <a:rPr lang="en-US" altLang="zh-CN" sz="2000" dirty="0">
                <a:solidFill>
                  <a:schemeClr val="tx2">
                    <a:lumMod val="75000"/>
                  </a:schemeClr>
                </a:solidFill>
                <a:latin typeface="宋体" pitchFamily="2" charset="-122"/>
                <a:ea typeface="宋体" pitchFamily="2" charset="-122"/>
              </a:rPr>
              <a:t>1996</a:t>
            </a:r>
            <a:r>
              <a:rPr lang="zh-CN" altLang="en-US" sz="2000" dirty="0">
                <a:solidFill>
                  <a:schemeClr val="tx2">
                    <a:lumMod val="75000"/>
                  </a:schemeClr>
                </a:solidFill>
                <a:latin typeface="宋体" pitchFamily="2" charset="-122"/>
                <a:ea typeface="宋体" pitchFamily="2" charset="-122"/>
              </a:rPr>
              <a:t>年至</a:t>
            </a:r>
            <a:r>
              <a:rPr lang="en-US" altLang="zh-CN" sz="2000" dirty="0">
                <a:solidFill>
                  <a:schemeClr val="tx2">
                    <a:lumMod val="75000"/>
                  </a:schemeClr>
                </a:solidFill>
                <a:latin typeface="宋体" pitchFamily="2" charset="-122"/>
                <a:ea typeface="宋体" pitchFamily="2" charset="-122"/>
              </a:rPr>
              <a:t>1997</a:t>
            </a:r>
            <a:r>
              <a:rPr lang="zh-CN" altLang="en-US" sz="2000" dirty="0">
                <a:solidFill>
                  <a:schemeClr val="tx2">
                    <a:lumMod val="75000"/>
                  </a:schemeClr>
                </a:solidFill>
                <a:latin typeface="宋体" pitchFamily="2" charset="-122"/>
                <a:ea typeface="宋体" pitchFamily="2" charset="-122"/>
              </a:rPr>
              <a:t>年购买饮料的订单信息及运货商名称。</a:t>
            </a:r>
            <a:endParaRPr lang="zh-CN" altLang="en-US" sz="2000" dirty="0">
              <a:solidFill>
                <a:schemeClr val="tx2">
                  <a:lumMod val="75000"/>
                </a:schemeClr>
              </a:solidFill>
            </a:endParaRPr>
          </a:p>
        </p:txBody>
      </p:sp>
      <p:pic>
        <p:nvPicPr>
          <p:cNvPr id="7" name="图片 6"/>
          <p:cNvPicPr/>
          <p:nvPr/>
        </p:nvPicPr>
        <p:blipFill>
          <a:blip r:embed="rId2">
            <a:extLst>
              <a:ext uri="{28A0092B-C50C-407E-A947-70E740481C1C}">
                <a14:useLocalDpi xmlns:a14="http://schemas.microsoft.com/office/drawing/2010/main" val="0"/>
              </a:ext>
            </a:extLst>
          </a:blip>
          <a:srcRect/>
          <a:stretch>
            <a:fillRect/>
          </a:stretch>
        </p:blipFill>
        <p:spPr bwMode="auto">
          <a:xfrm>
            <a:off x="4761780" y="1792563"/>
            <a:ext cx="6340196" cy="4571038"/>
          </a:xfrm>
          <a:prstGeom prst="rect">
            <a:avLst/>
          </a:prstGeom>
          <a:noFill/>
          <a:ln>
            <a:noFill/>
          </a:ln>
        </p:spPr>
      </p:pic>
      <p:sp>
        <p:nvSpPr>
          <p:cNvPr id="5" name="文本框 5"/>
          <p:cNvSpPr txBox="1"/>
          <p:nvPr/>
        </p:nvSpPr>
        <p:spPr>
          <a:xfrm>
            <a:off x="0" y="390762"/>
            <a:ext cx="12191999"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en-US" altLang="zh-CN" dirty="0"/>
              <a:t>5</a:t>
            </a:r>
            <a:r>
              <a:rPr lang="zh-CN" altLang="en-US" dirty="0"/>
              <a:t>、内连接实例</a:t>
            </a:r>
          </a:p>
        </p:txBody>
      </p:sp>
      <p:sp>
        <p:nvSpPr>
          <p:cNvPr id="2" name="文本框 1">
            <a:extLst>
              <a:ext uri="{FF2B5EF4-FFF2-40B4-BE49-F238E27FC236}">
                <a16:creationId xmlns:a16="http://schemas.microsoft.com/office/drawing/2014/main" id="{761CC200-218A-4968-8887-304CDCED08CA}"/>
              </a:ext>
            </a:extLst>
          </p:cNvPr>
          <p:cNvSpPr txBox="1"/>
          <p:nvPr/>
        </p:nvSpPr>
        <p:spPr>
          <a:xfrm>
            <a:off x="587037" y="2152480"/>
            <a:ext cx="3743866" cy="2815451"/>
          </a:xfrm>
          <a:prstGeom prst="rect">
            <a:avLst/>
          </a:prstGeom>
          <a:noFill/>
        </p:spPr>
        <p:txBody>
          <a:bodyPr wrap="square" rtlCol="0">
            <a:spAutoFit/>
          </a:bodyPr>
          <a:lstStyle/>
          <a:p>
            <a:pPr>
              <a:lnSpc>
                <a:spcPct val="150000"/>
              </a:lnSpc>
            </a:pPr>
            <a:r>
              <a:rPr lang="zh-CN" altLang="en-US" sz="2000" b="1" dirty="0">
                <a:latin typeface="+mn-ea"/>
              </a:rPr>
              <a:t>解题步骤：</a:t>
            </a:r>
            <a:endParaRPr lang="en-US" altLang="zh-CN" sz="2000" b="1" dirty="0">
              <a:latin typeface="+mn-ea"/>
            </a:endParaRPr>
          </a:p>
          <a:p>
            <a:pPr>
              <a:lnSpc>
                <a:spcPct val="150000"/>
              </a:lnSpc>
            </a:pPr>
            <a:r>
              <a:rPr lang="zh-CN" altLang="en-US" sz="2000" b="1" dirty="0">
                <a:latin typeface="+mn-ea"/>
              </a:rPr>
              <a:t>第一步</a:t>
            </a:r>
            <a:r>
              <a:rPr lang="en-AU" altLang="zh-CN" sz="2000" dirty="0">
                <a:latin typeface="+mn-ea"/>
              </a:rPr>
              <a:t>,</a:t>
            </a:r>
            <a:r>
              <a:rPr lang="zh-CN" altLang="en-US" sz="2000" dirty="0">
                <a:latin typeface="+mn-ea"/>
              </a:rPr>
              <a:t>  在上表的基础上添加表。</a:t>
            </a:r>
            <a:endParaRPr lang="en-AU" altLang="zh-CN" sz="2000" dirty="0">
              <a:latin typeface="+mn-ea"/>
            </a:endParaRPr>
          </a:p>
          <a:p>
            <a:pPr>
              <a:lnSpc>
                <a:spcPct val="150000"/>
              </a:lnSpc>
            </a:pPr>
            <a:r>
              <a:rPr lang="zh-CN" altLang="en-US" sz="2000" b="1" dirty="0">
                <a:latin typeface="+mn-ea"/>
              </a:rPr>
              <a:t>第二步</a:t>
            </a:r>
            <a:r>
              <a:rPr lang="zh-CN" altLang="en-US" sz="2000" dirty="0">
                <a:latin typeface="+mn-ea"/>
              </a:rPr>
              <a:t>，为没有相同字段的表手动建立联系。</a:t>
            </a:r>
            <a:endParaRPr lang="en-US" altLang="zh-CN" sz="2000" dirty="0">
              <a:latin typeface="+mn-ea"/>
            </a:endParaRPr>
          </a:p>
          <a:p>
            <a:pPr>
              <a:lnSpc>
                <a:spcPct val="150000"/>
              </a:lnSpc>
            </a:pPr>
            <a:r>
              <a:rPr lang="zh-CN" altLang="en-US" sz="2000" b="1" dirty="0">
                <a:latin typeface="+mn-ea"/>
              </a:rPr>
              <a:t>第三步</a:t>
            </a:r>
            <a:r>
              <a:rPr lang="zh-CN" altLang="en-US" sz="2000" dirty="0">
                <a:latin typeface="+mn-ea"/>
              </a:rPr>
              <a:t>，</a:t>
            </a:r>
            <a:r>
              <a:rPr lang="zh-CN" altLang="zh-CN" sz="2000" dirty="0">
                <a:latin typeface="+mn-ea"/>
              </a:rPr>
              <a:t>添加查询条件</a:t>
            </a:r>
            <a:r>
              <a:rPr lang="zh-CN" altLang="en-US" sz="2000" dirty="0">
                <a:latin typeface="+mn-ea"/>
              </a:rPr>
              <a:t>。</a:t>
            </a:r>
            <a:endParaRPr lang="en-US" altLang="zh-CN" sz="2000" dirty="0">
              <a:latin typeface="+mn-ea"/>
            </a:endParaRPr>
          </a:p>
          <a:p>
            <a:pPr>
              <a:lnSpc>
                <a:spcPct val="150000"/>
              </a:lnSpc>
            </a:pPr>
            <a:r>
              <a:rPr lang="zh-CN" altLang="en-US" sz="2000" b="1" dirty="0">
                <a:latin typeface="+mn-ea"/>
              </a:rPr>
              <a:t>第四步</a:t>
            </a:r>
            <a:r>
              <a:rPr lang="zh-CN" altLang="en-US" sz="2000" dirty="0">
                <a:latin typeface="+mn-ea"/>
              </a:rPr>
              <a:t>，在</a:t>
            </a:r>
            <a:r>
              <a:rPr lang="zh-CN" altLang="zh-CN" sz="2000" dirty="0">
                <a:latin typeface="+mn-ea"/>
              </a:rPr>
              <a:t>查询结果中添加字段</a:t>
            </a:r>
            <a:r>
              <a:rPr lang="zh-CN" altLang="en-US" sz="2000" dirty="0">
                <a:latin typeface="+mn-ea"/>
              </a:rPr>
              <a:t>。</a:t>
            </a:r>
          </a:p>
        </p:txBody>
      </p:sp>
    </p:spTree>
    <p:extLst>
      <p:ext uri="{BB962C8B-B14F-4D97-AF65-F5344CB8AC3E}">
        <p14:creationId xmlns:p14="http://schemas.microsoft.com/office/powerpoint/2010/main" val="2767224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28867" y="2271827"/>
            <a:ext cx="3950677" cy="3271921"/>
          </a:xfrm>
          <a:prstGeom prst="rect">
            <a:avLst/>
          </a:prstGeom>
          <a:noFill/>
        </p:spPr>
        <p:txBody>
          <a:bodyPr wrap="square" rtlCol="0">
            <a:spAutoFit/>
          </a:bodyPr>
          <a:lstStyle/>
          <a:p>
            <a:pPr algn="just">
              <a:lnSpc>
                <a:spcPct val="150000"/>
              </a:lnSpc>
            </a:pPr>
            <a:r>
              <a:rPr lang="en-US" altLang="zh-CN" sz="2000" dirty="0">
                <a:solidFill>
                  <a:schemeClr val="tx2">
                    <a:lumMod val="75000"/>
                  </a:schemeClr>
                </a:solidFill>
                <a:latin typeface="宋体" pitchFamily="2" charset="-122"/>
                <a:ea typeface="宋体" pitchFamily="2" charset="-122"/>
              </a:rPr>
              <a:t>【</a:t>
            </a:r>
            <a:r>
              <a:rPr lang="zh-CN" altLang="en-US" sz="2000" dirty="0">
                <a:solidFill>
                  <a:schemeClr val="tx2">
                    <a:lumMod val="75000"/>
                  </a:schemeClr>
                </a:solidFill>
                <a:latin typeface="宋体" pitchFamily="2" charset="-122"/>
                <a:ea typeface="宋体" pitchFamily="2" charset="-122"/>
              </a:rPr>
              <a:t>例</a:t>
            </a:r>
            <a:r>
              <a:rPr lang="en-US" altLang="zh-CN" sz="2000" dirty="0">
                <a:solidFill>
                  <a:schemeClr val="tx2">
                    <a:lumMod val="75000"/>
                  </a:schemeClr>
                </a:solidFill>
                <a:latin typeface="宋体" pitchFamily="2" charset="-122"/>
                <a:ea typeface="宋体" pitchFamily="2" charset="-122"/>
              </a:rPr>
              <a:t>2-8】Northwind</a:t>
            </a:r>
            <a:r>
              <a:rPr lang="zh-CN" altLang="en-US" sz="2000" dirty="0">
                <a:solidFill>
                  <a:schemeClr val="tx2">
                    <a:lumMod val="75000"/>
                  </a:schemeClr>
                </a:solidFill>
                <a:latin typeface="宋体" pitchFamily="2" charset="-122"/>
                <a:ea typeface="宋体" pitchFamily="2" charset="-122"/>
              </a:rPr>
              <a:t>公司雇员的上下级关系反应了公司的组织架构，通过查询所有雇员的</a:t>
            </a:r>
            <a:r>
              <a:rPr lang="en-US" altLang="zh-CN" sz="2000" dirty="0">
                <a:solidFill>
                  <a:schemeClr val="tx2">
                    <a:lumMod val="75000"/>
                  </a:schemeClr>
                </a:solidFill>
                <a:latin typeface="宋体" pitchFamily="2" charset="-122"/>
                <a:ea typeface="宋体" pitchFamily="2" charset="-122"/>
              </a:rPr>
              <a:t>ID</a:t>
            </a:r>
            <a:r>
              <a:rPr lang="zh-CN" altLang="en-US" sz="2000" dirty="0">
                <a:solidFill>
                  <a:schemeClr val="tx2">
                    <a:lumMod val="75000"/>
                  </a:schemeClr>
                </a:solidFill>
                <a:latin typeface="宋体" pitchFamily="2" charset="-122"/>
                <a:ea typeface="宋体" pitchFamily="2" charset="-122"/>
              </a:rPr>
              <a:t>、姓氏、名字、职务以及其上司的姓氏、名字和职务就可了解</a:t>
            </a:r>
            <a:r>
              <a:rPr lang="en-US" altLang="zh-CN" sz="2000" dirty="0" err="1">
                <a:solidFill>
                  <a:schemeClr val="tx2">
                    <a:lumMod val="75000"/>
                  </a:schemeClr>
                </a:solidFill>
                <a:latin typeface="宋体" pitchFamily="2" charset="-122"/>
                <a:ea typeface="宋体" pitchFamily="2" charset="-122"/>
              </a:rPr>
              <a:t>Northwind</a:t>
            </a:r>
            <a:r>
              <a:rPr lang="zh-CN" altLang="en-US" sz="2000" dirty="0">
                <a:solidFill>
                  <a:schemeClr val="tx2">
                    <a:lumMod val="75000"/>
                  </a:schemeClr>
                </a:solidFill>
                <a:latin typeface="宋体" pitchFamily="2" charset="-122"/>
                <a:ea typeface="宋体" pitchFamily="2" charset="-122"/>
              </a:rPr>
              <a:t>公司销售业务人员的上下级关系。</a:t>
            </a:r>
            <a:endParaRPr lang="zh-CN" altLang="en-US" sz="2000" dirty="0">
              <a:solidFill>
                <a:schemeClr val="tx2">
                  <a:lumMod val="75000"/>
                </a:schemeClr>
              </a:solidFill>
            </a:endParaRPr>
          </a:p>
        </p:txBody>
      </p:sp>
      <p:sp>
        <p:nvSpPr>
          <p:cNvPr id="6" name="文本框 5"/>
          <p:cNvSpPr txBox="1"/>
          <p:nvPr/>
        </p:nvSpPr>
        <p:spPr>
          <a:xfrm>
            <a:off x="1" y="471826"/>
            <a:ext cx="12192000"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en-US" altLang="zh-CN" dirty="0"/>
              <a:t>6</a:t>
            </a:r>
            <a:r>
              <a:rPr lang="zh-CN" altLang="en-US" dirty="0"/>
              <a:t>、外连接实例</a:t>
            </a:r>
          </a:p>
        </p:txBody>
      </p:sp>
      <p:pic>
        <p:nvPicPr>
          <p:cNvPr id="7" name="图片 6"/>
          <p:cNvPicPr/>
          <p:nvPr/>
        </p:nvPicPr>
        <p:blipFill>
          <a:blip r:embed="rId2">
            <a:extLst>
              <a:ext uri="{28A0092B-C50C-407E-A947-70E740481C1C}">
                <a14:useLocalDpi xmlns:a14="http://schemas.microsoft.com/office/drawing/2010/main" val="0"/>
              </a:ext>
            </a:extLst>
          </a:blip>
          <a:srcRect/>
          <a:stretch>
            <a:fillRect/>
          </a:stretch>
        </p:blipFill>
        <p:spPr bwMode="auto">
          <a:xfrm>
            <a:off x="5315600" y="1266555"/>
            <a:ext cx="5947533" cy="5119619"/>
          </a:xfrm>
          <a:prstGeom prst="rect">
            <a:avLst/>
          </a:prstGeom>
          <a:noFill/>
          <a:ln>
            <a:noFill/>
          </a:ln>
        </p:spPr>
      </p:pic>
    </p:spTree>
    <p:extLst>
      <p:ext uri="{BB962C8B-B14F-4D97-AF65-F5344CB8AC3E}">
        <p14:creationId xmlns:p14="http://schemas.microsoft.com/office/powerpoint/2010/main" val="1463723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A1775CC-8DFB-4AC3-A153-3FF99E1DA69D}"/>
              </a:ext>
            </a:extLst>
          </p:cNvPr>
          <p:cNvSpPr txBox="1"/>
          <p:nvPr/>
        </p:nvSpPr>
        <p:spPr>
          <a:xfrm>
            <a:off x="816634" y="1529752"/>
            <a:ext cx="4031873" cy="3277116"/>
          </a:xfrm>
          <a:prstGeom prst="rect">
            <a:avLst/>
          </a:prstGeom>
          <a:noFill/>
        </p:spPr>
        <p:txBody>
          <a:bodyPr wrap="none" rtlCol="0">
            <a:spAutoFit/>
          </a:bodyPr>
          <a:lstStyle/>
          <a:p>
            <a:pPr>
              <a:lnSpc>
                <a:spcPct val="150000"/>
              </a:lnSpc>
            </a:pPr>
            <a:r>
              <a:rPr lang="zh-CN" altLang="en-US" sz="2000" b="1" dirty="0">
                <a:latin typeface="+mn-ea"/>
              </a:rPr>
              <a:t>解题步骤：</a:t>
            </a:r>
            <a:endParaRPr lang="en-US" altLang="zh-CN" sz="2000" b="1" dirty="0">
              <a:latin typeface="+mn-ea"/>
            </a:endParaRPr>
          </a:p>
          <a:p>
            <a:pPr>
              <a:lnSpc>
                <a:spcPct val="150000"/>
              </a:lnSpc>
            </a:pPr>
            <a:r>
              <a:rPr lang="zh-CN" altLang="en-US" sz="2000" b="1" dirty="0">
                <a:latin typeface="+mn-ea"/>
              </a:rPr>
              <a:t>第一步</a:t>
            </a:r>
            <a:r>
              <a:rPr lang="zh-CN" altLang="en-US" sz="2000" dirty="0">
                <a:latin typeface="+mn-ea"/>
              </a:rPr>
              <a:t>，选择数据库文件。</a:t>
            </a:r>
            <a:endParaRPr lang="en-US" altLang="zh-CN" sz="2000" dirty="0">
              <a:latin typeface="+mn-ea"/>
            </a:endParaRPr>
          </a:p>
          <a:p>
            <a:pPr>
              <a:lnSpc>
                <a:spcPct val="150000"/>
              </a:lnSpc>
            </a:pPr>
            <a:r>
              <a:rPr lang="zh-CN" altLang="en-US" sz="2000" b="1" dirty="0">
                <a:latin typeface="+mn-ea"/>
              </a:rPr>
              <a:t>第二步</a:t>
            </a:r>
            <a:r>
              <a:rPr lang="zh-CN" altLang="en-US" sz="2000" dirty="0">
                <a:latin typeface="+mn-ea"/>
              </a:rPr>
              <a:t>，添加要查询的多个表。</a:t>
            </a:r>
            <a:endParaRPr lang="en-US" altLang="zh-CN" sz="2000" dirty="0">
              <a:latin typeface="+mn-ea"/>
            </a:endParaRPr>
          </a:p>
          <a:p>
            <a:pPr>
              <a:lnSpc>
                <a:spcPct val="150000"/>
              </a:lnSpc>
            </a:pPr>
            <a:r>
              <a:rPr lang="zh-CN" altLang="en-US" sz="2000" b="1" dirty="0">
                <a:latin typeface="+mn-ea"/>
              </a:rPr>
              <a:t>第三步</a:t>
            </a:r>
            <a:r>
              <a:rPr lang="zh-CN" altLang="en-US" sz="2000" dirty="0">
                <a:latin typeface="+mn-ea"/>
              </a:rPr>
              <a:t>，建立必要的表间联系。</a:t>
            </a:r>
            <a:endParaRPr lang="en-US" altLang="zh-CN" sz="2000" dirty="0">
              <a:latin typeface="+mn-ea"/>
            </a:endParaRPr>
          </a:p>
          <a:p>
            <a:pPr>
              <a:lnSpc>
                <a:spcPct val="150000"/>
              </a:lnSpc>
            </a:pPr>
            <a:r>
              <a:rPr lang="zh-CN" altLang="en-US" sz="2000" b="1" dirty="0">
                <a:latin typeface="+mn-ea"/>
              </a:rPr>
              <a:t>第四步</a:t>
            </a:r>
            <a:r>
              <a:rPr lang="zh-CN" altLang="en-US" sz="2000" dirty="0">
                <a:latin typeface="+mn-ea"/>
              </a:rPr>
              <a:t>，指定查询字段。</a:t>
            </a:r>
            <a:endParaRPr lang="en-US" altLang="zh-CN" sz="2000" dirty="0">
              <a:latin typeface="+mn-ea"/>
            </a:endParaRPr>
          </a:p>
          <a:p>
            <a:pPr>
              <a:lnSpc>
                <a:spcPct val="150000"/>
              </a:lnSpc>
            </a:pPr>
            <a:r>
              <a:rPr lang="zh-CN" altLang="en-US" sz="2000" b="1" dirty="0">
                <a:latin typeface="+mn-ea"/>
              </a:rPr>
              <a:t>第五步</a:t>
            </a:r>
            <a:r>
              <a:rPr lang="zh-CN" altLang="en-US" sz="2000" dirty="0">
                <a:latin typeface="+mn-ea"/>
              </a:rPr>
              <a:t>，修改表间连接为外连接。</a:t>
            </a:r>
            <a:endParaRPr lang="en-US" altLang="zh-CN" sz="2000" dirty="0">
              <a:latin typeface="+mn-ea"/>
            </a:endParaRPr>
          </a:p>
          <a:p>
            <a:pPr>
              <a:lnSpc>
                <a:spcPct val="150000"/>
              </a:lnSpc>
            </a:pPr>
            <a:r>
              <a:rPr lang="zh-CN" altLang="en-US" sz="2000" b="1" dirty="0">
                <a:latin typeface="+mn-ea"/>
              </a:rPr>
              <a:t>第六步</a:t>
            </a:r>
            <a:r>
              <a:rPr lang="zh-CN" altLang="en-US" sz="2000" dirty="0">
                <a:latin typeface="+mn-ea"/>
              </a:rPr>
              <a:t>，查看</a:t>
            </a:r>
            <a:r>
              <a:rPr lang="en-US" altLang="zh-CN" sz="2000" dirty="0">
                <a:latin typeface="+mn-ea"/>
              </a:rPr>
              <a:t>SQL</a:t>
            </a:r>
            <a:r>
              <a:rPr lang="zh-CN" altLang="en-US" sz="2000" dirty="0">
                <a:latin typeface="+mn-ea"/>
              </a:rPr>
              <a:t>语句。</a:t>
            </a:r>
            <a:endParaRPr lang="zh-CN" altLang="zh-CN" sz="2000" dirty="0">
              <a:latin typeface="+mn-ea"/>
            </a:endParaRPr>
          </a:p>
        </p:txBody>
      </p:sp>
      <p:pic>
        <p:nvPicPr>
          <p:cNvPr id="3" name="图片 2">
            <a:extLst>
              <a:ext uri="{FF2B5EF4-FFF2-40B4-BE49-F238E27FC236}">
                <a16:creationId xmlns:a16="http://schemas.microsoft.com/office/drawing/2014/main" id="{B42A0AB2-B4EC-47F3-9924-AB78A97FEF36}"/>
              </a:ext>
            </a:extLst>
          </p:cNvPr>
          <p:cNvPicPr/>
          <p:nvPr/>
        </p:nvPicPr>
        <p:blipFill>
          <a:blip r:embed="rId2"/>
          <a:stretch>
            <a:fillRect/>
          </a:stretch>
        </p:blipFill>
        <p:spPr>
          <a:xfrm>
            <a:off x="5647427" y="1062660"/>
            <a:ext cx="4738013" cy="2313325"/>
          </a:xfrm>
          <a:prstGeom prst="rect">
            <a:avLst/>
          </a:prstGeom>
          <a:ln>
            <a:solidFill>
              <a:schemeClr val="tx1"/>
            </a:solidFill>
          </a:ln>
        </p:spPr>
      </p:pic>
      <p:pic>
        <p:nvPicPr>
          <p:cNvPr id="4" name="图片 3">
            <a:extLst>
              <a:ext uri="{FF2B5EF4-FFF2-40B4-BE49-F238E27FC236}">
                <a16:creationId xmlns:a16="http://schemas.microsoft.com/office/drawing/2014/main" id="{D8DAB2C8-25BE-4384-8530-4840DBFDE941}"/>
              </a:ext>
            </a:extLst>
          </p:cNvPr>
          <p:cNvPicPr/>
          <p:nvPr/>
        </p:nvPicPr>
        <p:blipFill>
          <a:blip r:embed="rId3"/>
          <a:stretch>
            <a:fillRect/>
          </a:stretch>
        </p:blipFill>
        <p:spPr>
          <a:xfrm>
            <a:off x="5647427" y="3815546"/>
            <a:ext cx="4738013" cy="2313325"/>
          </a:xfrm>
          <a:prstGeom prst="rect">
            <a:avLst/>
          </a:prstGeom>
          <a:ln>
            <a:solidFill>
              <a:schemeClr val="tx1"/>
            </a:solidFill>
          </a:ln>
        </p:spPr>
      </p:pic>
      <p:sp>
        <p:nvSpPr>
          <p:cNvPr id="5" name="文本框 4">
            <a:extLst>
              <a:ext uri="{FF2B5EF4-FFF2-40B4-BE49-F238E27FC236}">
                <a16:creationId xmlns:a16="http://schemas.microsoft.com/office/drawing/2014/main" id="{4254A25F-71B5-4B2B-886B-D00341ACB05B}"/>
              </a:ext>
            </a:extLst>
          </p:cNvPr>
          <p:cNvSpPr txBox="1"/>
          <p:nvPr/>
        </p:nvSpPr>
        <p:spPr>
          <a:xfrm>
            <a:off x="7411003" y="3429000"/>
            <a:ext cx="1553439" cy="307777"/>
          </a:xfrm>
          <a:prstGeom prst="rect">
            <a:avLst/>
          </a:prstGeom>
          <a:noFill/>
        </p:spPr>
        <p:txBody>
          <a:bodyPr wrap="square" rtlCol="0">
            <a:spAutoFit/>
          </a:bodyPr>
          <a:lstStyle/>
          <a:p>
            <a:r>
              <a:rPr lang="zh-CN" altLang="en-US" sz="1400" b="1" dirty="0">
                <a:latin typeface="+mn-ea"/>
              </a:rPr>
              <a:t>内连接</a:t>
            </a:r>
            <a:r>
              <a:rPr lang="en-US" altLang="zh-CN" sz="1400" b="1" dirty="0">
                <a:latin typeface="+mn-ea"/>
              </a:rPr>
              <a:t>SQL</a:t>
            </a:r>
            <a:endParaRPr lang="zh-CN" altLang="en-US" sz="1400" b="1" dirty="0">
              <a:latin typeface="+mn-ea"/>
            </a:endParaRPr>
          </a:p>
        </p:txBody>
      </p:sp>
      <p:sp>
        <p:nvSpPr>
          <p:cNvPr id="6" name="文本框 5">
            <a:extLst>
              <a:ext uri="{FF2B5EF4-FFF2-40B4-BE49-F238E27FC236}">
                <a16:creationId xmlns:a16="http://schemas.microsoft.com/office/drawing/2014/main" id="{D10B052B-155B-43FB-95BB-00AE999E86C0}"/>
              </a:ext>
            </a:extLst>
          </p:cNvPr>
          <p:cNvSpPr txBox="1"/>
          <p:nvPr/>
        </p:nvSpPr>
        <p:spPr>
          <a:xfrm>
            <a:off x="7411003" y="6128871"/>
            <a:ext cx="1164484" cy="307777"/>
          </a:xfrm>
          <a:prstGeom prst="rect">
            <a:avLst/>
          </a:prstGeom>
          <a:noFill/>
        </p:spPr>
        <p:txBody>
          <a:bodyPr wrap="square" rtlCol="0">
            <a:spAutoFit/>
          </a:bodyPr>
          <a:lstStyle/>
          <a:p>
            <a:r>
              <a:rPr lang="zh-CN" altLang="en-US" sz="1400" b="1" dirty="0">
                <a:latin typeface="+mn-ea"/>
              </a:rPr>
              <a:t>外连接</a:t>
            </a:r>
            <a:r>
              <a:rPr lang="en-US" altLang="zh-CN" sz="1400" b="1" dirty="0">
                <a:latin typeface="+mn-ea"/>
              </a:rPr>
              <a:t>SQL</a:t>
            </a:r>
            <a:endParaRPr lang="zh-CN" altLang="en-US" sz="1400" b="1" dirty="0">
              <a:latin typeface="+mn-ea"/>
            </a:endParaRPr>
          </a:p>
        </p:txBody>
      </p:sp>
    </p:spTree>
    <p:extLst>
      <p:ext uri="{BB962C8B-B14F-4D97-AF65-F5344CB8AC3E}">
        <p14:creationId xmlns:p14="http://schemas.microsoft.com/office/powerpoint/2010/main" val="3062864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94935" y="5257943"/>
            <a:ext cx="3941115" cy="523220"/>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zh-CN" altLang="en-US" sz="2800" dirty="0"/>
              <a:t>内连接查询结果</a:t>
            </a:r>
          </a:p>
        </p:txBody>
      </p:sp>
      <p:pic>
        <p:nvPicPr>
          <p:cNvPr id="3" name="图片 2"/>
          <p:cNvPicPr/>
          <p:nvPr/>
        </p:nvPicPr>
        <p:blipFill>
          <a:blip r:embed="rId2">
            <a:extLst>
              <a:ext uri="{28A0092B-C50C-407E-A947-70E740481C1C}">
                <a14:useLocalDpi xmlns:a14="http://schemas.microsoft.com/office/drawing/2010/main" val="0"/>
              </a:ext>
            </a:extLst>
          </a:blip>
          <a:srcRect/>
          <a:stretch>
            <a:fillRect/>
          </a:stretch>
        </p:blipFill>
        <p:spPr bwMode="auto">
          <a:xfrm>
            <a:off x="471577" y="368060"/>
            <a:ext cx="5784844" cy="4667028"/>
          </a:xfrm>
          <a:prstGeom prst="rect">
            <a:avLst/>
          </a:prstGeom>
          <a:noFill/>
          <a:ln>
            <a:noFill/>
          </a:ln>
        </p:spPr>
      </p:pic>
      <p:pic>
        <p:nvPicPr>
          <p:cNvPr id="4" name="图片 3"/>
          <p:cNvPicPr/>
          <p:nvPr/>
        </p:nvPicPr>
        <p:blipFill>
          <a:blip r:embed="rId3">
            <a:extLst>
              <a:ext uri="{28A0092B-C50C-407E-A947-70E740481C1C}">
                <a14:useLocalDpi xmlns:a14="http://schemas.microsoft.com/office/drawing/2010/main" val="0"/>
              </a:ext>
            </a:extLst>
          </a:blip>
          <a:srcRect/>
          <a:stretch>
            <a:fillRect/>
          </a:stretch>
        </p:blipFill>
        <p:spPr bwMode="auto">
          <a:xfrm>
            <a:off x="6013444" y="1978325"/>
            <a:ext cx="5867400" cy="4592645"/>
          </a:xfrm>
          <a:prstGeom prst="rect">
            <a:avLst/>
          </a:prstGeom>
          <a:noFill/>
          <a:ln>
            <a:noFill/>
          </a:ln>
        </p:spPr>
      </p:pic>
      <p:sp>
        <p:nvSpPr>
          <p:cNvPr id="5" name="文本框 2"/>
          <p:cNvSpPr txBox="1"/>
          <p:nvPr/>
        </p:nvSpPr>
        <p:spPr>
          <a:xfrm>
            <a:off x="7279105" y="1076799"/>
            <a:ext cx="3873858" cy="523220"/>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zh-CN" altLang="en-US" sz="2800" dirty="0"/>
              <a:t>外连接查询结果</a:t>
            </a:r>
          </a:p>
        </p:txBody>
      </p:sp>
    </p:spTree>
    <p:extLst>
      <p:ext uri="{BB962C8B-B14F-4D97-AF65-F5344CB8AC3E}">
        <p14:creationId xmlns:p14="http://schemas.microsoft.com/office/powerpoint/2010/main" val="2260560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716183" y="3223667"/>
            <a:ext cx="3125452" cy="923330"/>
          </a:xfrm>
          <a:prstGeom prst="rect">
            <a:avLst/>
          </a:prstGeom>
          <a:noFill/>
        </p:spPr>
        <p:txBody>
          <a:bodyPr wrap="square" rtlCol="0">
            <a:spAutoFit/>
          </a:bodyPr>
          <a:lstStyle/>
          <a:p>
            <a:pPr algn="dist"/>
            <a:r>
              <a:rPr lang="zh-CN" altLang="en-US" sz="5400" dirty="0">
                <a:solidFill>
                  <a:schemeClr val="tx2">
                    <a:lumMod val="75000"/>
                  </a:schemeClr>
                </a:solidFill>
                <a:latin typeface="方正清刻本悦宋简体" panose="02000000000000000000" pitchFamily="2" charset="-122"/>
                <a:ea typeface="方正清刻本悦宋简体" panose="02000000000000000000" pitchFamily="2" charset="-122"/>
              </a:rPr>
              <a:t>主要内容</a:t>
            </a:r>
          </a:p>
        </p:txBody>
      </p:sp>
      <p:sp>
        <p:nvSpPr>
          <p:cNvPr id="5" name="文本框 4"/>
          <p:cNvSpPr txBox="1"/>
          <p:nvPr/>
        </p:nvSpPr>
        <p:spPr>
          <a:xfrm>
            <a:off x="2781362" y="2114279"/>
            <a:ext cx="3729047" cy="523220"/>
          </a:xfrm>
          <a:prstGeom prst="rect">
            <a:avLst/>
          </a:prstGeom>
          <a:noFill/>
        </p:spPr>
        <p:txBody>
          <a:bodyPr wrap="square" rtlCol="0">
            <a:spAutoFit/>
          </a:bodyPr>
          <a:lstStyle>
            <a:defPPr>
              <a:defRPr lang="zh-CN"/>
            </a:defPPr>
            <a:lvl1pPr>
              <a:defRPr sz="2800">
                <a:solidFill>
                  <a:schemeClr val="tx2">
                    <a:lumMod val="75000"/>
                  </a:schemeClr>
                </a:solidFill>
                <a:latin typeface="宋体" pitchFamily="2" charset="-122"/>
                <a:ea typeface="宋体" pitchFamily="2" charset="-122"/>
              </a:defRPr>
            </a:lvl1pPr>
          </a:lstStyle>
          <a:p>
            <a:r>
              <a:rPr lang="zh-CN" altLang="en-US" dirty="0"/>
              <a:t>数据获取</a:t>
            </a:r>
          </a:p>
        </p:txBody>
      </p:sp>
      <p:sp>
        <p:nvSpPr>
          <p:cNvPr id="8" name="文本框 7"/>
          <p:cNvSpPr txBox="1"/>
          <p:nvPr/>
        </p:nvSpPr>
        <p:spPr>
          <a:xfrm>
            <a:off x="2781360" y="4389073"/>
            <a:ext cx="3194026" cy="523220"/>
          </a:xfrm>
          <a:prstGeom prst="rect">
            <a:avLst/>
          </a:prstGeom>
          <a:noFill/>
        </p:spPr>
        <p:txBody>
          <a:bodyPr wrap="square" rtlCol="0">
            <a:spAutoFit/>
          </a:bodyPr>
          <a:lstStyle>
            <a:defPPr>
              <a:defRPr lang="zh-CN"/>
            </a:defPPr>
            <a:lvl1pPr>
              <a:defRPr sz="2800">
                <a:solidFill>
                  <a:schemeClr val="tx2">
                    <a:lumMod val="75000"/>
                  </a:schemeClr>
                </a:solidFill>
                <a:latin typeface="宋体" pitchFamily="2" charset="-122"/>
                <a:ea typeface="宋体" pitchFamily="2" charset="-122"/>
              </a:defRPr>
            </a:lvl1pPr>
          </a:lstStyle>
          <a:p>
            <a:r>
              <a:rPr lang="zh-CN" altLang="en-US" dirty="0"/>
              <a:t>数据库查询</a:t>
            </a:r>
          </a:p>
        </p:txBody>
      </p:sp>
      <p:sp>
        <p:nvSpPr>
          <p:cNvPr id="11" name="文本框 10"/>
          <p:cNvSpPr txBox="1"/>
          <p:nvPr/>
        </p:nvSpPr>
        <p:spPr>
          <a:xfrm>
            <a:off x="2781361" y="3223667"/>
            <a:ext cx="3194025" cy="523220"/>
          </a:xfrm>
          <a:prstGeom prst="rect">
            <a:avLst/>
          </a:prstGeom>
          <a:noFill/>
        </p:spPr>
        <p:txBody>
          <a:bodyPr wrap="square" rtlCol="0">
            <a:spAutoFit/>
          </a:bodyPr>
          <a:lstStyle>
            <a:defPPr>
              <a:defRPr lang="zh-CN"/>
            </a:defPPr>
            <a:lvl1pPr>
              <a:defRPr sz="2800">
                <a:solidFill>
                  <a:schemeClr val="tx2">
                    <a:lumMod val="75000"/>
                  </a:schemeClr>
                </a:solidFill>
                <a:latin typeface="宋体" pitchFamily="2" charset="-122"/>
                <a:ea typeface="宋体" pitchFamily="2" charset="-122"/>
              </a:defRPr>
            </a:lvl1pPr>
          </a:lstStyle>
          <a:p>
            <a:r>
              <a:rPr lang="zh-CN" altLang="en-US" dirty="0"/>
              <a:t>数据库</a:t>
            </a:r>
          </a:p>
        </p:txBody>
      </p:sp>
      <p:sp>
        <p:nvSpPr>
          <p:cNvPr id="9" name="文本框 2"/>
          <p:cNvSpPr txBox="1"/>
          <p:nvPr/>
        </p:nvSpPr>
        <p:spPr>
          <a:xfrm>
            <a:off x="6798839" y="2762002"/>
            <a:ext cx="2960140" cy="461665"/>
          </a:xfrm>
          <a:prstGeom prst="rect">
            <a:avLst/>
          </a:prstGeom>
          <a:noFill/>
        </p:spPr>
        <p:txBody>
          <a:bodyPr wrap="square" rtlCol="0">
            <a:spAutoFit/>
          </a:bodyPr>
          <a:lstStyle/>
          <a:p>
            <a:pPr algn="dist"/>
            <a:r>
              <a:rPr lang="en-US" altLang="zh-CN" sz="2400" dirty="0">
                <a:solidFill>
                  <a:schemeClr val="tx2">
                    <a:lumMod val="75000"/>
                  </a:schemeClr>
                </a:solidFill>
                <a:latin typeface="FuturaBookC" pitchFamily="2" charset="-52"/>
                <a:ea typeface="微软雅黑" panose="020B0503020204020204" pitchFamily="34" charset="-122"/>
              </a:rPr>
              <a:t>CONTENT</a:t>
            </a:r>
            <a:endParaRPr lang="zh-CN" altLang="en-US" sz="2400" dirty="0">
              <a:solidFill>
                <a:schemeClr val="tx2">
                  <a:lumMod val="75000"/>
                </a:schemeClr>
              </a:solidFill>
              <a:latin typeface="FuturaBookC" pitchFamily="2" charset="-52"/>
              <a:ea typeface="微软雅黑" panose="020B0503020204020204" pitchFamily="34" charset="-122"/>
            </a:endParaRPr>
          </a:p>
        </p:txBody>
      </p:sp>
      <p:sp>
        <p:nvSpPr>
          <p:cNvPr id="12" name="椭圆 1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1D1101AB-CD2F-47CF-8CED-F743B58B822C}"/>
              </a:ext>
            </a:extLst>
          </p:cNvPr>
          <p:cNvSpPr/>
          <p:nvPr/>
        </p:nvSpPr>
        <p:spPr>
          <a:xfrm>
            <a:off x="1846052" y="2008297"/>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01</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3" name="椭圆 12"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E8E66646-E829-4596-A5E0-2D8D8F79E45F}"/>
              </a:ext>
            </a:extLst>
          </p:cNvPr>
          <p:cNvSpPr/>
          <p:nvPr/>
        </p:nvSpPr>
        <p:spPr>
          <a:xfrm>
            <a:off x="1846052" y="3108424"/>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02</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4" name="椭圆 1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1E3E06FA-A20C-4136-848D-2DE52E0A3030}"/>
              </a:ext>
            </a:extLst>
          </p:cNvPr>
          <p:cNvSpPr/>
          <p:nvPr/>
        </p:nvSpPr>
        <p:spPr>
          <a:xfrm>
            <a:off x="1846052" y="4323744"/>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03</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360"/>
                                          </p:val>
                                        </p:tav>
                                        <p:tav tm="100000">
                                          <p:val>
                                            <p:fltVal val="0"/>
                                          </p:val>
                                        </p:tav>
                                      </p:tavLst>
                                    </p:anim>
                                    <p:animEffect transition="in" filter="fade">
                                      <p:cBhvr>
                                        <p:cTn id="10" dur="1000"/>
                                        <p:tgtEl>
                                          <p:spTgt spid="12"/>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360"/>
                                          </p:val>
                                        </p:tav>
                                        <p:tav tm="100000">
                                          <p:val>
                                            <p:fltVal val="0"/>
                                          </p:val>
                                        </p:tav>
                                      </p:tavLst>
                                    </p:anim>
                                    <p:animEffect transition="in" filter="fade">
                                      <p:cBhvr>
                                        <p:cTn id="16" dur="1000"/>
                                        <p:tgtEl>
                                          <p:spTgt spid="13"/>
                                        </p:tgtEl>
                                      </p:cBhvr>
                                    </p:animEffect>
                                  </p:childTnLst>
                                </p:cTn>
                              </p:par>
                              <p:par>
                                <p:cTn id="17" presetID="49" presetClass="entr" presetSubtype="0" decel="100000" fill="hold" grpId="0" nodeType="withEffect">
                                  <p:stCondLst>
                                    <p:cond delay="10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360"/>
                                          </p:val>
                                        </p:tav>
                                        <p:tav tm="100000">
                                          <p:val>
                                            <p:fltVal val="0"/>
                                          </p:val>
                                        </p:tav>
                                      </p:tavLst>
                                    </p:anim>
                                    <p:animEffect transition="in" filter="fad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360006"/>
            <a:ext cx="12192000"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en-US" altLang="zh-CN" dirty="0"/>
              <a:t>7</a:t>
            </a:r>
            <a:r>
              <a:rPr lang="zh-CN" altLang="en-US" dirty="0"/>
              <a:t>、计算与汇总查询</a:t>
            </a:r>
          </a:p>
        </p:txBody>
      </p:sp>
      <p:sp>
        <p:nvSpPr>
          <p:cNvPr id="14" name="文本框 13"/>
          <p:cNvSpPr txBox="1"/>
          <p:nvPr/>
        </p:nvSpPr>
        <p:spPr>
          <a:xfrm>
            <a:off x="6529883" y="1586918"/>
            <a:ext cx="4370837" cy="1631216"/>
          </a:xfrm>
          <a:prstGeom prst="rect">
            <a:avLst/>
          </a:prstGeom>
          <a:noFill/>
        </p:spPr>
        <p:txBody>
          <a:bodyPr wrap="square" rtlCol="0">
            <a:spAutoFit/>
          </a:bodyPr>
          <a:lstStyle>
            <a:defPPr>
              <a:defRPr lang="zh-CN"/>
            </a:defPPr>
            <a:lvl1pPr algn="just">
              <a:defRPr>
                <a:solidFill>
                  <a:schemeClr val="tx2">
                    <a:lumMod val="75000"/>
                  </a:schemeClr>
                </a:solidFill>
                <a:latin typeface="宋体" pitchFamily="2" charset="-122"/>
                <a:ea typeface="宋体" pitchFamily="2" charset="-122"/>
              </a:defRPr>
            </a:lvl1pPr>
          </a:lstStyle>
          <a:p>
            <a:r>
              <a:rPr lang="en-US" altLang="zh-CN" sz="2000" dirty="0"/>
              <a:t>Microsoft Query</a:t>
            </a:r>
            <a:r>
              <a:rPr lang="zh-CN" altLang="en-US" sz="2000" dirty="0"/>
              <a:t>可以按照某个或某些字段的值汇总查询其他字段的值。</a:t>
            </a:r>
          </a:p>
          <a:p>
            <a:r>
              <a:rPr lang="zh-CN" altLang="en-US" sz="2000" dirty="0"/>
              <a:t>对经济管理活动中产生的数据进行汇总，可以获得客户画像、经济统计指标、采购经理指数、价格指数等。</a:t>
            </a:r>
          </a:p>
        </p:txBody>
      </p:sp>
      <p:sp>
        <p:nvSpPr>
          <p:cNvPr id="15" name="文本框 14"/>
          <p:cNvSpPr txBox="1"/>
          <p:nvPr/>
        </p:nvSpPr>
        <p:spPr>
          <a:xfrm>
            <a:off x="1354109" y="4466572"/>
            <a:ext cx="4046014" cy="1631216"/>
          </a:xfrm>
          <a:prstGeom prst="rect">
            <a:avLst/>
          </a:prstGeom>
          <a:noFill/>
        </p:spPr>
        <p:txBody>
          <a:bodyPr wrap="square" rtlCol="0">
            <a:spAutoFit/>
          </a:bodyPr>
          <a:lstStyle>
            <a:defPPr>
              <a:defRPr lang="zh-CN"/>
            </a:defPPr>
            <a:lvl1pPr algn="just">
              <a:defRPr>
                <a:solidFill>
                  <a:schemeClr val="tx2">
                    <a:lumMod val="75000"/>
                  </a:schemeClr>
                </a:solidFill>
                <a:latin typeface="宋体" pitchFamily="2" charset="-122"/>
                <a:ea typeface="宋体" pitchFamily="2" charset="-122"/>
              </a:defRPr>
            </a:lvl1pPr>
          </a:lstStyle>
          <a:p>
            <a:r>
              <a:rPr lang="zh-CN" altLang="en-US" sz="2000" dirty="0"/>
              <a:t>对数据库中某些字段进行计算后生成的新字段称为计算字段。</a:t>
            </a:r>
            <a:endParaRPr lang="en-US" altLang="zh-CN" sz="2000" dirty="0"/>
          </a:p>
          <a:p>
            <a:r>
              <a:rPr lang="zh-CN" altLang="en-US" sz="2000" dirty="0"/>
              <a:t>如果用数据挖掘算法公式计算，即可从中揭示出隐含在大量数据中先前未知的具有潜在价值的数据。</a:t>
            </a:r>
          </a:p>
        </p:txBody>
      </p:sp>
      <p:sp>
        <p:nvSpPr>
          <p:cNvPr id="18" name="文本框 17"/>
          <p:cNvSpPr txBox="1"/>
          <p:nvPr/>
        </p:nvSpPr>
        <p:spPr>
          <a:xfrm>
            <a:off x="2035744" y="3910918"/>
            <a:ext cx="2061637" cy="461665"/>
          </a:xfrm>
          <a:prstGeom prst="rect">
            <a:avLst/>
          </a:prstGeom>
          <a:noFill/>
        </p:spPr>
        <p:txBody>
          <a:bodyPr wrap="square" rtlCol="0">
            <a:spAutoFit/>
          </a:bodyPr>
          <a:lstStyle>
            <a:defPPr>
              <a:defRPr lang="zh-CN"/>
            </a:defPPr>
            <a:lvl1pPr algn="ctr">
              <a:defRPr sz="2400" b="1">
                <a:solidFill>
                  <a:schemeClr val="tx2">
                    <a:lumMod val="75000"/>
                  </a:schemeClr>
                </a:solidFill>
                <a:latin typeface="宋体" pitchFamily="2" charset="-122"/>
                <a:ea typeface="宋体" pitchFamily="2" charset="-122"/>
              </a:defRPr>
            </a:lvl1pPr>
          </a:lstStyle>
          <a:p>
            <a:r>
              <a:rPr lang="zh-CN" altLang="en-US" dirty="0"/>
              <a:t>计算字段</a:t>
            </a:r>
          </a:p>
        </p:txBody>
      </p:sp>
      <p:sp>
        <p:nvSpPr>
          <p:cNvPr id="19" name="文本框 18"/>
          <p:cNvSpPr txBox="1"/>
          <p:nvPr/>
        </p:nvSpPr>
        <p:spPr>
          <a:xfrm>
            <a:off x="7711730" y="1125253"/>
            <a:ext cx="2032686" cy="461665"/>
          </a:xfrm>
          <a:prstGeom prst="rect">
            <a:avLst/>
          </a:prstGeom>
          <a:noFill/>
        </p:spPr>
        <p:txBody>
          <a:bodyPr wrap="square" rtlCol="0">
            <a:spAutoFit/>
          </a:bodyPr>
          <a:lstStyle>
            <a:defPPr>
              <a:defRPr lang="zh-CN"/>
            </a:defPPr>
            <a:lvl1pPr algn="ctr">
              <a:defRPr sz="2400" b="1">
                <a:solidFill>
                  <a:schemeClr val="tx2">
                    <a:lumMod val="75000"/>
                  </a:schemeClr>
                </a:solidFill>
                <a:latin typeface="宋体" pitchFamily="2" charset="-122"/>
                <a:ea typeface="宋体" pitchFamily="2" charset="-122"/>
              </a:defRPr>
            </a:lvl1pPr>
          </a:lstStyle>
          <a:p>
            <a:r>
              <a:rPr lang="zh-CN" altLang="en-US" dirty="0"/>
              <a:t>汇总查询</a:t>
            </a:r>
          </a:p>
        </p:txBody>
      </p:sp>
      <p:cxnSp>
        <p:nvCxnSpPr>
          <p:cNvPr id="22" name="直接连接符 21">
            <a:extLst>
              <a:ext uri="{FF2B5EF4-FFF2-40B4-BE49-F238E27FC236}">
                <a16:creationId xmlns:a16="http://schemas.microsoft.com/office/drawing/2014/main" id="{07D00F52-1FEE-4BA5-8E39-F1587AF1CB16}"/>
              </a:ext>
            </a:extLst>
          </p:cNvPr>
          <p:cNvCxnSpPr/>
          <p:nvPr/>
        </p:nvCxnSpPr>
        <p:spPr>
          <a:xfrm>
            <a:off x="2447584" y="2052672"/>
            <a:ext cx="0" cy="1729484"/>
          </a:xfrm>
          <a:prstGeom prst="line">
            <a:avLst/>
          </a:prstGeom>
          <a:noFill/>
          <a:ln>
            <a:solidFill>
              <a:srgbClr val="86BACF"/>
            </a:solidFill>
            <a:prstDash val="sysDash"/>
            <a:tailEnd type="oval" w="lg" len="lg"/>
          </a:ln>
        </p:spPr>
        <p:style>
          <a:lnRef idx="2">
            <a:schemeClr val="accent1">
              <a:shade val="50000"/>
            </a:schemeClr>
          </a:lnRef>
          <a:fillRef idx="1">
            <a:schemeClr val="accent1"/>
          </a:fillRef>
          <a:effectRef idx="0">
            <a:schemeClr val="accent1"/>
          </a:effectRef>
          <a:fontRef idx="minor">
            <a:schemeClr val="lt1"/>
          </a:fontRef>
        </p:style>
      </p:cxnSp>
      <p:grpSp>
        <p:nvGrpSpPr>
          <p:cNvPr id="24" name="组合 36">
            <a:extLst>
              <a:ext uri="{FF2B5EF4-FFF2-40B4-BE49-F238E27FC236}">
                <a16:creationId xmlns:a16="http://schemas.microsoft.com/office/drawing/2014/main" id="{F0C4A589-DBC1-4B86-AD3E-5BB0B06DAF15}"/>
              </a:ext>
            </a:extLst>
          </p:cNvPr>
          <p:cNvGrpSpPr/>
          <p:nvPr/>
        </p:nvGrpSpPr>
        <p:grpSpPr>
          <a:xfrm>
            <a:off x="14513" y="3229799"/>
            <a:ext cx="12177487" cy="1711979"/>
            <a:chOff x="-1" y="3391836"/>
            <a:chExt cx="12177486" cy="1711978"/>
          </a:xfrm>
        </p:grpSpPr>
        <p:sp>
          <p:nvSpPr>
            <p:cNvPr id="25" name="任意多边形: 形状 24">
              <a:extLst>
                <a:ext uri="{FF2B5EF4-FFF2-40B4-BE49-F238E27FC236}">
                  <a16:creationId xmlns:a16="http://schemas.microsoft.com/office/drawing/2014/main" id="{6979C4FA-361C-447B-BC21-A97EDDBB1E1D}"/>
                </a:ext>
              </a:extLst>
            </p:cNvPr>
            <p:cNvSpPr/>
            <p:nvPr/>
          </p:nvSpPr>
          <p:spPr>
            <a:xfrm>
              <a:off x="0" y="3579814"/>
              <a:ext cx="12177485" cy="1524000"/>
            </a:xfrm>
            <a:custGeom>
              <a:avLst/>
              <a:gdLst>
                <a:gd name="connsiteX0" fmla="*/ 0 w 12177485"/>
                <a:gd name="connsiteY0" fmla="*/ 1791715 h 1791715"/>
                <a:gd name="connsiteX1" fmla="*/ 2699657 w 12177485"/>
                <a:gd name="connsiteY1" fmla="*/ 195144 h 1791715"/>
                <a:gd name="connsiteX2" fmla="*/ 6183085 w 12177485"/>
                <a:gd name="connsiteY2" fmla="*/ 1574001 h 1791715"/>
                <a:gd name="connsiteX3" fmla="*/ 9826171 w 12177485"/>
                <a:gd name="connsiteY3" fmla="*/ 20973 h 1791715"/>
                <a:gd name="connsiteX4" fmla="*/ 12177485 w 12177485"/>
                <a:gd name="connsiteY4" fmla="*/ 819258 h 17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7485" h="1791715">
                  <a:moveTo>
                    <a:pt x="0" y="1791715"/>
                  </a:moveTo>
                  <a:cubicBezTo>
                    <a:pt x="834571" y="1011572"/>
                    <a:pt x="1669143" y="231430"/>
                    <a:pt x="2699657" y="195144"/>
                  </a:cubicBezTo>
                  <a:cubicBezTo>
                    <a:pt x="3730171" y="158858"/>
                    <a:pt x="4995333" y="1603029"/>
                    <a:pt x="6183085" y="1574001"/>
                  </a:cubicBezTo>
                  <a:cubicBezTo>
                    <a:pt x="7370837" y="1544973"/>
                    <a:pt x="8827104" y="146763"/>
                    <a:pt x="9826171" y="20973"/>
                  </a:cubicBezTo>
                  <a:cubicBezTo>
                    <a:pt x="10825238" y="-104818"/>
                    <a:pt x="11501361" y="357220"/>
                    <a:pt x="12177485" y="819258"/>
                  </a:cubicBezTo>
                </a:path>
              </a:pathLst>
            </a:custGeom>
            <a:noFill/>
            <a:ln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a:solidFill>
                  <a:schemeClr val="tx1">
                    <a:lumMod val="85000"/>
                    <a:lumOff val="15000"/>
                  </a:schemeClr>
                </a:solidFill>
                <a:cs typeface="+mn-ea"/>
                <a:sym typeface="+mn-lt"/>
              </a:endParaRPr>
            </a:p>
          </p:txBody>
        </p:sp>
        <p:sp>
          <p:nvSpPr>
            <p:cNvPr id="26" name="任意多边形: 形状 25">
              <a:extLst>
                <a:ext uri="{FF2B5EF4-FFF2-40B4-BE49-F238E27FC236}">
                  <a16:creationId xmlns:a16="http://schemas.microsoft.com/office/drawing/2014/main" id="{30295F59-68AB-4A72-A8D3-C8DD11C51559}"/>
                </a:ext>
              </a:extLst>
            </p:cNvPr>
            <p:cNvSpPr/>
            <p:nvPr/>
          </p:nvSpPr>
          <p:spPr>
            <a:xfrm flipH="1" flipV="1">
              <a:off x="-1" y="3391836"/>
              <a:ext cx="12177485" cy="1184928"/>
            </a:xfrm>
            <a:custGeom>
              <a:avLst/>
              <a:gdLst>
                <a:gd name="connsiteX0" fmla="*/ 0 w 12177485"/>
                <a:gd name="connsiteY0" fmla="*/ 1791715 h 1791715"/>
                <a:gd name="connsiteX1" fmla="*/ 2699657 w 12177485"/>
                <a:gd name="connsiteY1" fmla="*/ 195144 h 1791715"/>
                <a:gd name="connsiteX2" fmla="*/ 6183085 w 12177485"/>
                <a:gd name="connsiteY2" fmla="*/ 1574001 h 1791715"/>
                <a:gd name="connsiteX3" fmla="*/ 9826171 w 12177485"/>
                <a:gd name="connsiteY3" fmla="*/ 20973 h 1791715"/>
                <a:gd name="connsiteX4" fmla="*/ 12177485 w 12177485"/>
                <a:gd name="connsiteY4" fmla="*/ 819258 h 17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7485" h="1791715">
                  <a:moveTo>
                    <a:pt x="0" y="1791715"/>
                  </a:moveTo>
                  <a:cubicBezTo>
                    <a:pt x="834571" y="1011572"/>
                    <a:pt x="1669143" y="231430"/>
                    <a:pt x="2699657" y="195144"/>
                  </a:cubicBezTo>
                  <a:cubicBezTo>
                    <a:pt x="3730171" y="158858"/>
                    <a:pt x="4995333" y="1603029"/>
                    <a:pt x="6183085" y="1574001"/>
                  </a:cubicBezTo>
                  <a:cubicBezTo>
                    <a:pt x="7370837" y="1544973"/>
                    <a:pt x="8827104" y="146763"/>
                    <a:pt x="9826171" y="20973"/>
                  </a:cubicBezTo>
                  <a:cubicBezTo>
                    <a:pt x="10825238" y="-104818"/>
                    <a:pt x="11501361" y="357220"/>
                    <a:pt x="12177485" y="819258"/>
                  </a:cubicBezTo>
                </a:path>
              </a:pathLst>
            </a:custGeom>
            <a:noFill/>
            <a:ln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dirty="0">
                <a:solidFill>
                  <a:schemeClr val="tx1">
                    <a:lumMod val="85000"/>
                    <a:lumOff val="15000"/>
                  </a:schemeClr>
                </a:solidFill>
                <a:cs typeface="+mn-ea"/>
                <a:sym typeface="+mn-lt"/>
              </a:endParaRPr>
            </a:p>
          </p:txBody>
        </p:sp>
      </p:grpSp>
      <p:cxnSp>
        <p:nvCxnSpPr>
          <p:cNvPr id="28" name="直接连接符 27">
            <a:extLst>
              <a:ext uri="{FF2B5EF4-FFF2-40B4-BE49-F238E27FC236}">
                <a16:creationId xmlns:a16="http://schemas.microsoft.com/office/drawing/2014/main" id="{A4BB0774-78A5-43A9-BBBB-DBC62B4FF4E8}"/>
              </a:ext>
            </a:extLst>
          </p:cNvPr>
          <p:cNvCxnSpPr/>
          <p:nvPr/>
        </p:nvCxnSpPr>
        <p:spPr>
          <a:xfrm>
            <a:off x="8567348" y="3220118"/>
            <a:ext cx="0" cy="2075543"/>
          </a:xfrm>
          <a:prstGeom prst="line">
            <a:avLst/>
          </a:prstGeom>
          <a:noFill/>
          <a:ln>
            <a:solidFill>
              <a:srgbClr val="1D7CA2"/>
            </a:solidFill>
            <a:prstDash val="sysDash"/>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35" name="组合 38">
            <a:extLst>
              <a:ext uri="{FF2B5EF4-FFF2-40B4-BE49-F238E27FC236}">
                <a16:creationId xmlns:a16="http://schemas.microsoft.com/office/drawing/2014/main" id="{9F98D8C1-61FC-435D-9493-4CB6CD616115}"/>
              </a:ext>
            </a:extLst>
          </p:cNvPr>
          <p:cNvGrpSpPr/>
          <p:nvPr/>
        </p:nvGrpSpPr>
        <p:grpSpPr>
          <a:xfrm>
            <a:off x="8179277" y="5170940"/>
            <a:ext cx="798855" cy="798854"/>
            <a:chOff x="4921923" y="3804856"/>
            <a:chExt cx="798854" cy="798854"/>
          </a:xfrm>
        </p:grpSpPr>
        <p:sp>
          <p:nvSpPr>
            <p:cNvPr id="36" name="泪滴形 35">
              <a:extLst>
                <a:ext uri="{FF2B5EF4-FFF2-40B4-BE49-F238E27FC236}">
                  <a16:creationId xmlns:a16="http://schemas.microsoft.com/office/drawing/2014/main" id="{B6B99D34-FBFD-4CB9-8DDB-B6880B09AF32}"/>
                </a:ext>
              </a:extLst>
            </p:cNvPr>
            <p:cNvSpPr/>
            <p:nvPr/>
          </p:nvSpPr>
          <p:spPr>
            <a:xfrm rot="8100000">
              <a:off x="4921923" y="3804856"/>
              <a:ext cx="798854" cy="798854"/>
            </a:xfrm>
            <a:prstGeom prst="teardrop">
              <a:avLst/>
            </a:prstGeom>
            <a:solidFill>
              <a:srgbClr val="1D7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a:solidFill>
                  <a:schemeClr val="bg1"/>
                </a:solidFill>
                <a:effectLst>
                  <a:outerShdw blurRad="38100" dist="38100" dir="2700000" algn="tl">
                    <a:srgbClr val="000000">
                      <a:alpha val="43137"/>
                    </a:srgbClr>
                  </a:outerShdw>
                </a:effectLst>
                <a:cs typeface="+mn-ea"/>
                <a:sym typeface="+mn-lt"/>
              </a:endParaRPr>
            </a:p>
          </p:txBody>
        </p:sp>
        <p:sp>
          <p:nvSpPr>
            <p:cNvPr id="37" name="文本框 36">
              <a:extLst>
                <a:ext uri="{FF2B5EF4-FFF2-40B4-BE49-F238E27FC236}">
                  <a16:creationId xmlns:a16="http://schemas.microsoft.com/office/drawing/2014/main" id="{1285C6D2-DD84-4BC3-9156-4E6743EFCEAA}"/>
                </a:ext>
              </a:extLst>
            </p:cNvPr>
            <p:cNvSpPr txBox="1"/>
            <p:nvPr/>
          </p:nvSpPr>
          <p:spPr>
            <a:xfrm>
              <a:off x="4996581" y="3952763"/>
              <a:ext cx="649537" cy="584775"/>
            </a:xfrm>
            <a:prstGeom prst="rect">
              <a:avLst/>
            </a:prstGeom>
            <a:noFill/>
          </p:spPr>
          <p:txBody>
            <a:bodyPr wrap="none" rtlCol="0">
              <a:spAutoFit/>
            </a:bodyPr>
            <a:lstStyle/>
            <a:p>
              <a:pPr algn="ctr" defTabSz="1097280" fontAlgn="base">
                <a:spcBef>
                  <a:spcPct val="0"/>
                </a:spcBef>
                <a:spcAft>
                  <a:spcPct val="0"/>
                </a:spcAft>
              </a:pPr>
              <a:r>
                <a:rPr lang="en-US" altLang="zh-CN" sz="3200" dirty="0">
                  <a:solidFill>
                    <a:schemeClr val="bg1"/>
                  </a:solidFill>
                  <a:latin typeface="FuturaBookC" pitchFamily="2" charset="-52"/>
                  <a:sym typeface="+mn-lt"/>
                </a:rPr>
                <a:t>02</a:t>
              </a:r>
              <a:endParaRPr lang="zh-CN" altLang="en-US" sz="3200" dirty="0">
                <a:solidFill>
                  <a:schemeClr val="bg1"/>
                </a:solidFill>
                <a:latin typeface="FuturaBookC" pitchFamily="2" charset="-52"/>
                <a:sym typeface="+mn-lt"/>
              </a:endParaRPr>
            </a:p>
          </p:txBody>
        </p:sp>
      </p:grpSp>
      <p:grpSp>
        <p:nvGrpSpPr>
          <p:cNvPr id="38" name="组合 37">
            <a:extLst>
              <a:ext uri="{FF2B5EF4-FFF2-40B4-BE49-F238E27FC236}">
                <a16:creationId xmlns:a16="http://schemas.microsoft.com/office/drawing/2014/main" id="{AB50C5DE-3F06-43E7-83A2-C827F16BD449}"/>
              </a:ext>
            </a:extLst>
          </p:cNvPr>
          <p:cNvGrpSpPr/>
          <p:nvPr/>
        </p:nvGrpSpPr>
        <p:grpSpPr>
          <a:xfrm>
            <a:off x="2097624" y="1556247"/>
            <a:ext cx="711028" cy="705520"/>
            <a:chOff x="1943294" y="2945030"/>
            <a:chExt cx="711027" cy="705520"/>
          </a:xfrm>
        </p:grpSpPr>
        <p:sp>
          <p:nvSpPr>
            <p:cNvPr id="39" name="泪滴形 38">
              <a:extLst>
                <a:ext uri="{FF2B5EF4-FFF2-40B4-BE49-F238E27FC236}">
                  <a16:creationId xmlns:a16="http://schemas.microsoft.com/office/drawing/2014/main" id="{5E98FF2B-7950-4107-81AF-FC124CF9C21C}"/>
                </a:ext>
              </a:extLst>
            </p:cNvPr>
            <p:cNvSpPr/>
            <p:nvPr/>
          </p:nvSpPr>
          <p:spPr>
            <a:xfrm rot="8100000">
              <a:off x="1943294" y="2945030"/>
              <a:ext cx="705520" cy="705520"/>
            </a:xfrm>
            <a:prstGeom prst="teardrop">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a:solidFill>
                  <a:schemeClr val="bg1"/>
                </a:solidFill>
                <a:effectLst>
                  <a:outerShdw blurRad="38100" dist="38100" dir="2700000" algn="tl">
                    <a:srgbClr val="000000">
                      <a:alpha val="43137"/>
                    </a:srgbClr>
                  </a:outerShdw>
                </a:effectLst>
                <a:cs typeface="+mn-ea"/>
                <a:sym typeface="+mn-lt"/>
              </a:endParaRPr>
            </a:p>
          </p:txBody>
        </p:sp>
        <p:sp>
          <p:nvSpPr>
            <p:cNvPr id="40" name="文本框 39">
              <a:extLst>
                <a:ext uri="{FF2B5EF4-FFF2-40B4-BE49-F238E27FC236}">
                  <a16:creationId xmlns:a16="http://schemas.microsoft.com/office/drawing/2014/main" id="{9A34D369-859A-4201-9F32-E839820BDD42}"/>
                </a:ext>
              </a:extLst>
            </p:cNvPr>
            <p:cNvSpPr txBox="1"/>
            <p:nvPr/>
          </p:nvSpPr>
          <p:spPr>
            <a:xfrm>
              <a:off x="2004785" y="3033961"/>
              <a:ext cx="649536" cy="584775"/>
            </a:xfrm>
            <a:prstGeom prst="rect">
              <a:avLst/>
            </a:prstGeom>
            <a:noFill/>
          </p:spPr>
          <p:txBody>
            <a:bodyPr wrap="none" rtlCol="0">
              <a:spAutoFit/>
            </a:bodyPr>
            <a:lstStyle/>
            <a:p>
              <a:pPr algn="ctr" defTabSz="1097280" fontAlgn="base">
                <a:spcBef>
                  <a:spcPct val="0"/>
                </a:spcBef>
                <a:spcAft>
                  <a:spcPct val="0"/>
                </a:spcAft>
              </a:pPr>
              <a:r>
                <a:rPr lang="en-US" altLang="zh-CN" sz="3200" dirty="0">
                  <a:solidFill>
                    <a:schemeClr val="bg1"/>
                  </a:solidFill>
                  <a:latin typeface="FuturaBookC" pitchFamily="2" charset="-52"/>
                  <a:sym typeface="+mn-lt"/>
                </a:rPr>
                <a:t>01</a:t>
              </a:r>
              <a:endParaRPr lang="zh-CN" altLang="en-US" sz="2160" dirty="0">
                <a:solidFill>
                  <a:schemeClr val="bg1"/>
                </a:solidFill>
                <a:effectLst>
                  <a:outerShdw blurRad="38100" dist="38100" dir="2700000" algn="tl">
                    <a:srgbClr val="000000">
                      <a:alpha val="43137"/>
                    </a:srgbClr>
                  </a:outerShdw>
                </a:effectLst>
                <a:cs typeface="+mn-ea"/>
                <a:sym typeface="+mn-lt"/>
              </a:endParaRPr>
            </a:p>
          </p:txBody>
        </p:sp>
      </p:grpSp>
      <p:pic>
        <p:nvPicPr>
          <p:cNvPr id="41" name="图片 40">
            <a:extLst>
              <a:ext uri="{FF2B5EF4-FFF2-40B4-BE49-F238E27FC236}">
                <a16:creationId xmlns:a16="http://schemas.microsoft.com/office/drawing/2014/main" id="{614BE5FD-972D-436E-B923-7EB1FC737BAD}"/>
              </a:ext>
            </a:extLst>
          </p:cNvPr>
          <p:cNvPicPr>
            <a:picLocks noChangeAspect="1"/>
          </p:cNvPicPr>
          <p:nvPr/>
        </p:nvPicPr>
        <p:blipFill>
          <a:blip r:embed="rId3" cstate="screen"/>
          <a:stretch>
            <a:fillRect/>
          </a:stretch>
        </p:blipFill>
        <p:spPr>
          <a:xfrm rot="10800000" flipV="1">
            <a:off x="8784583" y="5986677"/>
            <a:ext cx="3468914" cy="871323"/>
          </a:xfrm>
          <a:prstGeom prst="rect">
            <a:avLst/>
          </a:prstGeom>
        </p:spPr>
      </p:pic>
      <p:pic>
        <p:nvPicPr>
          <p:cNvPr id="42" name="图片 41">
            <a:extLst>
              <a:ext uri="{FF2B5EF4-FFF2-40B4-BE49-F238E27FC236}">
                <a16:creationId xmlns:a16="http://schemas.microsoft.com/office/drawing/2014/main" id="{0F4BA5EB-97F2-4CA4-A17B-619FC4802D19}"/>
              </a:ext>
            </a:extLst>
          </p:cNvPr>
          <p:cNvPicPr>
            <a:picLocks noChangeAspect="1"/>
          </p:cNvPicPr>
          <p:nvPr/>
        </p:nvPicPr>
        <p:blipFill>
          <a:blip r:embed="rId4" cstate="screen"/>
          <a:stretch>
            <a:fillRect/>
          </a:stretch>
        </p:blipFill>
        <p:spPr>
          <a:xfrm>
            <a:off x="-742255" y="-9065"/>
            <a:ext cx="2730711" cy="1522795"/>
          </a:xfrm>
          <a:prstGeom prst="rect">
            <a:avLst/>
          </a:prstGeom>
        </p:spPr>
      </p:pic>
    </p:spTree>
    <p:extLst>
      <p:ext uri="{BB962C8B-B14F-4D97-AF65-F5344CB8AC3E}">
        <p14:creationId xmlns:p14="http://schemas.microsoft.com/office/powerpoint/2010/main" val="22716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anim calcmode="lin" valueType="num">
                                      <p:cBhvr>
                                        <p:cTn id="12" dur="1000" fill="hold"/>
                                        <p:tgtEl>
                                          <p:spTgt spid="38"/>
                                        </p:tgtEl>
                                        <p:attrNameLst>
                                          <p:attrName>ppt_x</p:attrName>
                                        </p:attrNameLst>
                                      </p:cBhvr>
                                      <p:tavLst>
                                        <p:tav tm="0">
                                          <p:val>
                                            <p:strVal val="#ppt_x"/>
                                          </p:val>
                                        </p:tav>
                                        <p:tav tm="100000">
                                          <p:val>
                                            <p:strVal val="#ppt_x"/>
                                          </p:val>
                                        </p:tav>
                                      </p:tavLst>
                                    </p:anim>
                                    <p:anim calcmode="lin" valueType="num">
                                      <p:cBhvr>
                                        <p:cTn id="13" dur="1000" fill="hold"/>
                                        <p:tgtEl>
                                          <p:spTgt spid="3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childTnLst>
                          </p:cTn>
                        </p:par>
                        <p:par>
                          <p:cTn id="19" fill="hold">
                            <p:stCondLst>
                              <p:cond delay="1750"/>
                            </p:stCondLst>
                            <p:childTnLst>
                              <p:par>
                                <p:cTn id="20" presetID="22" presetClass="entr" presetSubtype="1"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par>
                                <p:cTn id="23" presetID="22" presetClass="entr" presetSubtype="4"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par>
                          <p:cTn id="26" fill="hold">
                            <p:stCondLst>
                              <p:cond delay="2250"/>
                            </p:stCondLst>
                            <p:childTnLst>
                              <p:par>
                                <p:cTn id="27" presetID="22" presetClass="entr" presetSubtype="4"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down)">
                                      <p:cBhvr>
                                        <p:cTn id="29" dur="500"/>
                                        <p:tgtEl>
                                          <p:spTgt spid="42"/>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2551" y="1163551"/>
            <a:ext cx="4661358" cy="1938992"/>
          </a:xfrm>
          <a:prstGeom prst="rect">
            <a:avLst/>
          </a:prstGeom>
          <a:noFill/>
        </p:spPr>
        <p:txBody>
          <a:bodyPr wrap="square" rtlCol="0">
            <a:spAutoFit/>
          </a:bodyPr>
          <a:lstStyle/>
          <a:p>
            <a:pPr algn="just"/>
            <a:r>
              <a:rPr lang="en-US" altLang="zh-CN" sz="2000" dirty="0">
                <a:solidFill>
                  <a:schemeClr val="tx2">
                    <a:lumMod val="75000"/>
                  </a:schemeClr>
                </a:solidFill>
                <a:latin typeface="宋体" pitchFamily="2" charset="-122"/>
                <a:ea typeface="宋体" pitchFamily="2" charset="-122"/>
              </a:rPr>
              <a:t>【</a:t>
            </a:r>
            <a:r>
              <a:rPr lang="zh-CN" altLang="en-US" sz="2000" dirty="0">
                <a:solidFill>
                  <a:schemeClr val="tx2">
                    <a:lumMod val="75000"/>
                  </a:schemeClr>
                </a:solidFill>
                <a:latin typeface="宋体" pitchFamily="2" charset="-122"/>
                <a:ea typeface="宋体" pitchFamily="2" charset="-122"/>
              </a:rPr>
              <a:t>例</a:t>
            </a:r>
            <a:r>
              <a:rPr lang="en-US" altLang="zh-CN" sz="2000" dirty="0">
                <a:solidFill>
                  <a:schemeClr val="tx2">
                    <a:lumMod val="75000"/>
                  </a:schemeClr>
                </a:solidFill>
                <a:latin typeface="宋体" pitchFamily="2" charset="-122"/>
                <a:ea typeface="宋体" pitchFamily="2" charset="-122"/>
              </a:rPr>
              <a:t>2-9】</a:t>
            </a:r>
            <a:r>
              <a:rPr lang="zh-CN" altLang="en-US" sz="2000" dirty="0">
                <a:solidFill>
                  <a:schemeClr val="tx2">
                    <a:lumMod val="75000"/>
                  </a:schemeClr>
                </a:solidFill>
                <a:latin typeface="宋体" pitchFamily="2" charset="-122"/>
                <a:ea typeface="宋体" pitchFamily="2" charset="-122"/>
              </a:rPr>
              <a:t>人事经理希望了解某些员工（如赵军和孙林）所负责的订单的详细信息，包括雇员的姓名、所负责的订单的</a:t>
            </a:r>
            <a:r>
              <a:rPr lang="en-US" altLang="zh-CN" sz="2000" dirty="0">
                <a:solidFill>
                  <a:schemeClr val="tx2">
                    <a:lumMod val="75000"/>
                  </a:schemeClr>
                </a:solidFill>
                <a:latin typeface="宋体" pitchFamily="2" charset="-122"/>
                <a:ea typeface="宋体" pitchFamily="2" charset="-122"/>
              </a:rPr>
              <a:t>ID</a:t>
            </a:r>
            <a:r>
              <a:rPr lang="zh-CN" altLang="en-US" sz="2000" dirty="0">
                <a:solidFill>
                  <a:schemeClr val="tx2">
                    <a:lumMod val="75000"/>
                  </a:schemeClr>
                </a:solidFill>
                <a:latin typeface="宋体" pitchFamily="2" charset="-122"/>
                <a:ea typeface="宋体" pitchFamily="2" charset="-122"/>
              </a:rPr>
              <a:t>、订单上订购的产品的名称及其销售金额，并将查询结果按姓名、订单</a:t>
            </a:r>
            <a:r>
              <a:rPr lang="en-US" altLang="zh-CN" sz="2000" dirty="0">
                <a:solidFill>
                  <a:schemeClr val="tx2">
                    <a:lumMod val="75000"/>
                  </a:schemeClr>
                </a:solidFill>
                <a:latin typeface="宋体" pitchFamily="2" charset="-122"/>
                <a:ea typeface="宋体" pitchFamily="2" charset="-122"/>
              </a:rPr>
              <a:t>ID</a:t>
            </a:r>
            <a:r>
              <a:rPr lang="zh-CN" altLang="en-US" sz="2000" dirty="0">
                <a:solidFill>
                  <a:schemeClr val="tx2">
                    <a:lumMod val="75000"/>
                  </a:schemeClr>
                </a:solidFill>
                <a:latin typeface="宋体" pitchFamily="2" charset="-122"/>
                <a:ea typeface="宋体" pitchFamily="2" charset="-122"/>
              </a:rPr>
              <a:t>和产品名称的升序排序。</a:t>
            </a:r>
          </a:p>
        </p:txBody>
      </p:sp>
      <p:sp>
        <p:nvSpPr>
          <p:cNvPr id="6" name="文本框 5"/>
          <p:cNvSpPr txBox="1"/>
          <p:nvPr/>
        </p:nvSpPr>
        <p:spPr>
          <a:xfrm>
            <a:off x="0" y="517220"/>
            <a:ext cx="12192000"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en-US" altLang="zh-CN" dirty="0"/>
              <a:t>8</a:t>
            </a:r>
            <a:r>
              <a:rPr lang="zh-CN" altLang="en-US" dirty="0"/>
              <a:t>、计算字段实例</a:t>
            </a:r>
          </a:p>
        </p:txBody>
      </p:sp>
      <p:pic>
        <p:nvPicPr>
          <p:cNvPr id="7" name="图片 6"/>
          <p:cNvPicPr/>
          <p:nvPr/>
        </p:nvPicPr>
        <p:blipFill>
          <a:blip r:embed="rId2"/>
          <a:stretch>
            <a:fillRect/>
          </a:stretch>
        </p:blipFill>
        <p:spPr>
          <a:xfrm>
            <a:off x="5646596" y="1272486"/>
            <a:ext cx="5823879" cy="5088324"/>
          </a:xfrm>
          <a:prstGeom prst="rect">
            <a:avLst/>
          </a:prstGeom>
        </p:spPr>
      </p:pic>
      <p:sp>
        <p:nvSpPr>
          <p:cNvPr id="5" name="文本框 4">
            <a:extLst>
              <a:ext uri="{FF2B5EF4-FFF2-40B4-BE49-F238E27FC236}">
                <a16:creationId xmlns:a16="http://schemas.microsoft.com/office/drawing/2014/main" id="{5A204FE7-BED3-4F60-86CF-07EBCF0AA1C1}"/>
              </a:ext>
            </a:extLst>
          </p:cNvPr>
          <p:cNvSpPr txBox="1"/>
          <p:nvPr/>
        </p:nvSpPr>
        <p:spPr>
          <a:xfrm>
            <a:off x="882551" y="3193377"/>
            <a:ext cx="4046007" cy="2815451"/>
          </a:xfrm>
          <a:prstGeom prst="rect">
            <a:avLst/>
          </a:prstGeom>
          <a:noFill/>
        </p:spPr>
        <p:txBody>
          <a:bodyPr wrap="square" rtlCol="0">
            <a:spAutoFit/>
          </a:bodyPr>
          <a:lstStyle/>
          <a:p>
            <a:pPr>
              <a:lnSpc>
                <a:spcPct val="150000"/>
              </a:lnSpc>
            </a:pPr>
            <a:r>
              <a:rPr lang="zh-CN" altLang="en-US" sz="2000" b="1" dirty="0">
                <a:latin typeface="+mn-ea"/>
              </a:rPr>
              <a:t>解题步骤：</a:t>
            </a:r>
            <a:endParaRPr lang="en-US" altLang="zh-CN" sz="2000" b="1" dirty="0">
              <a:latin typeface="+mn-ea"/>
            </a:endParaRPr>
          </a:p>
          <a:p>
            <a:pPr>
              <a:lnSpc>
                <a:spcPct val="150000"/>
              </a:lnSpc>
            </a:pPr>
            <a:r>
              <a:rPr lang="zh-CN" altLang="en-US" sz="2000" b="1" dirty="0">
                <a:latin typeface="+mn-ea"/>
              </a:rPr>
              <a:t>第一步</a:t>
            </a:r>
            <a:r>
              <a:rPr lang="zh-CN" altLang="en-US" sz="2000" dirty="0">
                <a:latin typeface="+mn-ea"/>
              </a:rPr>
              <a:t>，选择数据库文件。</a:t>
            </a:r>
            <a:endParaRPr lang="en-US" altLang="zh-CN" sz="2000" dirty="0">
              <a:latin typeface="+mn-ea"/>
            </a:endParaRPr>
          </a:p>
          <a:p>
            <a:pPr>
              <a:lnSpc>
                <a:spcPct val="150000"/>
              </a:lnSpc>
            </a:pPr>
            <a:r>
              <a:rPr lang="zh-CN" altLang="en-US" sz="2000" b="1" dirty="0">
                <a:latin typeface="+mn-ea"/>
              </a:rPr>
              <a:t>第二步</a:t>
            </a:r>
            <a:r>
              <a:rPr lang="zh-CN" altLang="en-US" sz="2000" dirty="0">
                <a:latin typeface="+mn-ea"/>
              </a:rPr>
              <a:t>，设置要查询的表、查询条件与查询字段。</a:t>
            </a:r>
            <a:endParaRPr lang="en-US" altLang="zh-CN" sz="2000" dirty="0">
              <a:latin typeface="+mn-ea"/>
            </a:endParaRPr>
          </a:p>
          <a:p>
            <a:pPr>
              <a:lnSpc>
                <a:spcPct val="150000"/>
              </a:lnSpc>
            </a:pPr>
            <a:r>
              <a:rPr lang="zh-CN" altLang="en-US" sz="2000" b="1" dirty="0">
                <a:latin typeface="+mn-ea"/>
              </a:rPr>
              <a:t>第三步</a:t>
            </a:r>
            <a:r>
              <a:rPr lang="zh-CN" altLang="en-US" sz="2000" dirty="0">
                <a:latin typeface="+mn-ea"/>
              </a:rPr>
              <a:t>，构建计算字段。</a:t>
            </a:r>
            <a:endParaRPr lang="en-US" altLang="zh-CN" sz="2000" dirty="0">
              <a:latin typeface="+mn-ea"/>
            </a:endParaRPr>
          </a:p>
          <a:p>
            <a:pPr>
              <a:lnSpc>
                <a:spcPct val="150000"/>
              </a:lnSpc>
            </a:pPr>
            <a:r>
              <a:rPr lang="zh-CN" altLang="en-US" sz="2000" b="1" dirty="0">
                <a:latin typeface="+mn-ea"/>
              </a:rPr>
              <a:t>第四步</a:t>
            </a:r>
            <a:r>
              <a:rPr lang="zh-CN" altLang="en-US" sz="2000" dirty="0">
                <a:latin typeface="+mn-ea"/>
              </a:rPr>
              <a:t>，设定结果的排序方式。</a:t>
            </a:r>
            <a:endParaRPr lang="en-US" altLang="zh-CN" sz="2000" dirty="0">
              <a:latin typeface="+mn-ea"/>
            </a:endParaRPr>
          </a:p>
        </p:txBody>
      </p:sp>
    </p:spTree>
    <p:extLst>
      <p:ext uri="{BB962C8B-B14F-4D97-AF65-F5344CB8AC3E}">
        <p14:creationId xmlns:p14="http://schemas.microsoft.com/office/powerpoint/2010/main" val="1934550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0863" y="1359422"/>
            <a:ext cx="11481980" cy="1200329"/>
          </a:xfrm>
          <a:prstGeom prst="rect">
            <a:avLst/>
          </a:prstGeom>
          <a:noFill/>
        </p:spPr>
        <p:txBody>
          <a:bodyPr wrap="square" rtlCol="0">
            <a:spAutoFit/>
          </a:bodyPr>
          <a:lstStyle/>
          <a:p>
            <a:pPr lvl="2" indent="540000" algn="just"/>
            <a:r>
              <a:rPr lang="zh-CN" altLang="en-US" sz="2400" dirty="0">
                <a:solidFill>
                  <a:schemeClr val="tx2">
                    <a:lumMod val="75000"/>
                  </a:schemeClr>
                </a:solidFill>
                <a:latin typeface="宋体" pitchFamily="2" charset="-122"/>
                <a:ea typeface="宋体" pitchFamily="2" charset="-122"/>
              </a:rPr>
              <a:t>分类汇总时用于分组的字段为分类字段，要汇总的字段为汇总字段。在进行分类汇总时需要给汇总字段设置汇总方式，包括“求和”、“平均值”、“计数”、“最大值”和“最小值”等。</a:t>
            </a:r>
          </a:p>
        </p:txBody>
      </p:sp>
      <p:sp>
        <p:nvSpPr>
          <p:cNvPr id="6" name="文本框 5"/>
          <p:cNvSpPr txBox="1"/>
          <p:nvPr/>
        </p:nvSpPr>
        <p:spPr>
          <a:xfrm>
            <a:off x="-455873" y="590832"/>
            <a:ext cx="12192000"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en-US" altLang="zh-CN" dirty="0"/>
              <a:t>9</a:t>
            </a:r>
            <a:r>
              <a:rPr lang="zh-CN" altLang="en-US" dirty="0"/>
              <a:t>、汇总查询</a:t>
            </a:r>
          </a:p>
        </p:txBody>
      </p:sp>
      <p:pic>
        <p:nvPicPr>
          <p:cNvPr id="7" name="图片 6"/>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7043" y="2734881"/>
            <a:ext cx="7337914" cy="3477687"/>
          </a:xfrm>
          <a:prstGeom prst="rect">
            <a:avLst/>
          </a:prstGeom>
          <a:noFill/>
          <a:ln>
            <a:noFill/>
          </a:ln>
        </p:spPr>
      </p:pic>
    </p:spTree>
    <p:extLst>
      <p:ext uri="{BB962C8B-B14F-4D97-AF65-F5344CB8AC3E}">
        <p14:creationId xmlns:p14="http://schemas.microsoft.com/office/powerpoint/2010/main" val="690932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74013" y="1397539"/>
            <a:ext cx="10251706" cy="707886"/>
          </a:xfrm>
          <a:prstGeom prst="rect">
            <a:avLst/>
          </a:prstGeom>
          <a:noFill/>
        </p:spPr>
        <p:txBody>
          <a:bodyPr wrap="square" rtlCol="0">
            <a:spAutoFit/>
          </a:bodyPr>
          <a:lstStyle/>
          <a:p>
            <a:pPr algn="just"/>
            <a:r>
              <a:rPr lang="en-US" altLang="zh-CN" sz="2000" dirty="0">
                <a:solidFill>
                  <a:schemeClr val="tx2">
                    <a:lumMod val="75000"/>
                  </a:schemeClr>
                </a:solidFill>
                <a:latin typeface="宋体" pitchFamily="2" charset="-122"/>
                <a:ea typeface="宋体" pitchFamily="2" charset="-122"/>
              </a:rPr>
              <a:t>【</a:t>
            </a:r>
            <a:r>
              <a:rPr lang="zh-CN" altLang="en-US" sz="2000" dirty="0">
                <a:solidFill>
                  <a:schemeClr val="tx2">
                    <a:lumMod val="75000"/>
                  </a:schemeClr>
                </a:solidFill>
                <a:latin typeface="宋体" pitchFamily="2" charset="-122"/>
                <a:ea typeface="宋体" pitchFamily="2" charset="-122"/>
              </a:rPr>
              <a:t>例</a:t>
            </a:r>
            <a:r>
              <a:rPr lang="en-US" altLang="zh-CN" sz="2000" dirty="0">
                <a:solidFill>
                  <a:schemeClr val="tx2">
                    <a:lumMod val="75000"/>
                  </a:schemeClr>
                </a:solidFill>
                <a:latin typeface="宋体" pitchFamily="2" charset="-122"/>
                <a:ea typeface="宋体" pitchFamily="2" charset="-122"/>
              </a:rPr>
              <a:t>2-10】</a:t>
            </a:r>
            <a:r>
              <a:rPr lang="zh-CN" altLang="en-US" sz="2000" dirty="0">
                <a:solidFill>
                  <a:schemeClr val="tx2">
                    <a:lumMod val="75000"/>
                  </a:schemeClr>
                </a:solidFill>
                <a:latin typeface="宋体" pitchFamily="2" charset="-122"/>
                <a:ea typeface="宋体" pitchFamily="2" charset="-122"/>
              </a:rPr>
              <a:t>人事经理想了解每个雇员的销售业绩和工作效率等，该查询要求显示每位雇员的总销售额以及平均每份订单的销售额，以便对雇员的销售工作做出评价。</a:t>
            </a:r>
          </a:p>
        </p:txBody>
      </p:sp>
      <p:sp>
        <p:nvSpPr>
          <p:cNvPr id="6" name="文本框 5"/>
          <p:cNvSpPr txBox="1"/>
          <p:nvPr/>
        </p:nvSpPr>
        <p:spPr>
          <a:xfrm>
            <a:off x="3866" y="402660"/>
            <a:ext cx="12192000"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en-US" altLang="zh-CN" dirty="0"/>
              <a:t>10</a:t>
            </a:r>
            <a:r>
              <a:rPr lang="zh-CN" altLang="en-US" dirty="0"/>
              <a:t>、汇总查询实例</a:t>
            </a:r>
          </a:p>
        </p:txBody>
      </p:sp>
      <p:sp>
        <p:nvSpPr>
          <p:cNvPr id="7" name="文本框 6">
            <a:extLst>
              <a:ext uri="{FF2B5EF4-FFF2-40B4-BE49-F238E27FC236}">
                <a16:creationId xmlns:a16="http://schemas.microsoft.com/office/drawing/2014/main" id="{E487903E-0C43-468B-9589-17953DA15309}"/>
              </a:ext>
            </a:extLst>
          </p:cNvPr>
          <p:cNvSpPr txBox="1"/>
          <p:nvPr/>
        </p:nvSpPr>
        <p:spPr>
          <a:xfrm>
            <a:off x="974013" y="2725948"/>
            <a:ext cx="4276598" cy="2353786"/>
          </a:xfrm>
          <a:prstGeom prst="rect">
            <a:avLst/>
          </a:prstGeom>
          <a:noFill/>
        </p:spPr>
        <p:txBody>
          <a:bodyPr wrap="square" rtlCol="0">
            <a:spAutoFit/>
          </a:bodyPr>
          <a:lstStyle/>
          <a:p>
            <a:pPr>
              <a:lnSpc>
                <a:spcPct val="150000"/>
              </a:lnSpc>
            </a:pPr>
            <a:r>
              <a:rPr lang="zh-CN" altLang="en-US" sz="2000" b="1" dirty="0">
                <a:latin typeface="+mn-ea"/>
              </a:rPr>
              <a:t>解题步骤：</a:t>
            </a:r>
            <a:endParaRPr lang="en-US" altLang="zh-CN" sz="2000" b="1" dirty="0">
              <a:latin typeface="+mn-ea"/>
            </a:endParaRPr>
          </a:p>
          <a:p>
            <a:pPr>
              <a:lnSpc>
                <a:spcPct val="150000"/>
              </a:lnSpc>
            </a:pPr>
            <a:r>
              <a:rPr lang="zh-CN" altLang="en-US" sz="2000" b="1" dirty="0">
                <a:latin typeface="+mn-ea"/>
              </a:rPr>
              <a:t>第一步</a:t>
            </a:r>
            <a:r>
              <a:rPr lang="zh-CN" altLang="en-US" sz="2000" dirty="0">
                <a:latin typeface="+mn-ea"/>
              </a:rPr>
              <a:t>，选择数据库文件。</a:t>
            </a:r>
            <a:endParaRPr lang="en-US" altLang="zh-CN" sz="2000" dirty="0">
              <a:latin typeface="+mn-ea"/>
            </a:endParaRPr>
          </a:p>
          <a:p>
            <a:pPr>
              <a:lnSpc>
                <a:spcPct val="150000"/>
              </a:lnSpc>
            </a:pPr>
            <a:r>
              <a:rPr lang="zh-CN" altLang="en-US" sz="2000" b="1" dirty="0">
                <a:latin typeface="+mn-ea"/>
              </a:rPr>
              <a:t>第二步</a:t>
            </a:r>
            <a:r>
              <a:rPr lang="zh-CN" altLang="en-US" sz="2000" dirty="0">
                <a:latin typeface="+mn-ea"/>
              </a:rPr>
              <a:t>，设置要查询的表与查询条件。</a:t>
            </a:r>
            <a:endParaRPr lang="en-US" altLang="zh-CN" sz="2000" dirty="0">
              <a:latin typeface="+mn-ea"/>
            </a:endParaRPr>
          </a:p>
          <a:p>
            <a:pPr>
              <a:lnSpc>
                <a:spcPct val="150000"/>
              </a:lnSpc>
            </a:pPr>
            <a:r>
              <a:rPr lang="zh-CN" altLang="en-US" sz="2000" b="1" dirty="0">
                <a:latin typeface="+mn-ea"/>
              </a:rPr>
              <a:t>第三步</a:t>
            </a:r>
            <a:r>
              <a:rPr lang="zh-CN" altLang="en-US" sz="2000" dirty="0">
                <a:latin typeface="+mn-ea"/>
              </a:rPr>
              <a:t>，构建计算字段。</a:t>
            </a:r>
            <a:endParaRPr lang="en-US" altLang="zh-CN" sz="2000" dirty="0">
              <a:latin typeface="+mn-ea"/>
            </a:endParaRPr>
          </a:p>
          <a:p>
            <a:pPr>
              <a:lnSpc>
                <a:spcPct val="150000"/>
              </a:lnSpc>
            </a:pPr>
            <a:r>
              <a:rPr lang="zh-CN" altLang="en-US" sz="2000" b="1" dirty="0">
                <a:latin typeface="+mn-ea"/>
              </a:rPr>
              <a:t>第四步</a:t>
            </a:r>
            <a:r>
              <a:rPr lang="zh-CN" altLang="en-US" sz="2000" dirty="0">
                <a:latin typeface="+mn-ea"/>
              </a:rPr>
              <a:t>，设置分类与汇总字段。</a:t>
            </a:r>
            <a:endParaRPr lang="en-US" altLang="zh-CN" sz="2000" dirty="0">
              <a:latin typeface="+mn-ea"/>
            </a:endParaRPr>
          </a:p>
        </p:txBody>
      </p:sp>
      <p:pic>
        <p:nvPicPr>
          <p:cNvPr id="8" name="图片 7">
            <a:extLst>
              <a:ext uri="{FF2B5EF4-FFF2-40B4-BE49-F238E27FC236}">
                <a16:creationId xmlns:a16="http://schemas.microsoft.com/office/drawing/2014/main" id="{85A90BCB-27F3-4507-8296-C96819F90BCD}"/>
              </a:ext>
            </a:extLst>
          </p:cNvPr>
          <p:cNvPicPr/>
          <p:nvPr/>
        </p:nvPicPr>
        <p:blipFill>
          <a:blip r:embed="rId2"/>
          <a:stretch>
            <a:fillRect/>
          </a:stretch>
        </p:blipFill>
        <p:spPr>
          <a:xfrm>
            <a:off x="5808454" y="2453973"/>
            <a:ext cx="4884964" cy="3565311"/>
          </a:xfrm>
          <a:prstGeom prst="rect">
            <a:avLst/>
          </a:prstGeom>
        </p:spPr>
      </p:pic>
    </p:spTree>
    <p:extLst>
      <p:ext uri="{BB962C8B-B14F-4D97-AF65-F5344CB8AC3E}">
        <p14:creationId xmlns:p14="http://schemas.microsoft.com/office/powerpoint/2010/main" val="3576424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0EB6AE3-FE8D-4B74-BE04-49A67BD486B2}"/>
              </a:ext>
            </a:extLst>
          </p:cNvPr>
          <p:cNvSpPr txBox="1"/>
          <p:nvPr/>
        </p:nvSpPr>
        <p:spPr>
          <a:xfrm>
            <a:off x="5921626" y="1094030"/>
            <a:ext cx="5245347" cy="830997"/>
          </a:xfrm>
          <a:prstGeom prst="rect">
            <a:avLst/>
          </a:prstGeom>
          <a:noFill/>
        </p:spPr>
        <p:txBody>
          <a:bodyPr wrap="none" rtlCol="0">
            <a:spAutoFit/>
          </a:bodyPr>
          <a:lstStyle/>
          <a:p>
            <a:pPr>
              <a:lnSpc>
                <a:spcPct val="150000"/>
              </a:lnSpc>
            </a:pPr>
            <a:r>
              <a:rPr lang="zh-CN" altLang="en-US" sz="2000" b="1" dirty="0">
                <a:latin typeface="+mn-ea"/>
              </a:rPr>
              <a:t>第五步</a:t>
            </a:r>
            <a:r>
              <a:rPr lang="zh-CN" altLang="en-US" sz="2000" dirty="0">
                <a:latin typeface="+mn-ea"/>
              </a:rPr>
              <a:t>，利用</a:t>
            </a:r>
            <a:r>
              <a:rPr lang="en-US" altLang="zh-CN" sz="2000" dirty="0">
                <a:latin typeface="+mn-ea"/>
              </a:rPr>
              <a:t>SQL</a:t>
            </a:r>
            <a:r>
              <a:rPr lang="zh-CN" altLang="en-US" sz="2000" dirty="0">
                <a:latin typeface="+mn-ea"/>
              </a:rPr>
              <a:t>语句实现复杂的分类汇总。</a:t>
            </a:r>
            <a:endParaRPr lang="en-US" altLang="zh-CN" sz="2000" dirty="0">
              <a:latin typeface="+mn-ea"/>
            </a:endParaRPr>
          </a:p>
          <a:p>
            <a:endParaRPr lang="zh-CN" altLang="en-US" dirty="0"/>
          </a:p>
        </p:txBody>
      </p:sp>
      <p:pic>
        <p:nvPicPr>
          <p:cNvPr id="5" name="图片 4">
            <a:extLst>
              <a:ext uri="{FF2B5EF4-FFF2-40B4-BE49-F238E27FC236}">
                <a16:creationId xmlns:a16="http://schemas.microsoft.com/office/drawing/2014/main" id="{95201F63-5A9D-449D-9027-C71F4AEBCD5B}"/>
              </a:ext>
            </a:extLst>
          </p:cNvPr>
          <p:cNvPicPr/>
          <p:nvPr/>
        </p:nvPicPr>
        <p:blipFill>
          <a:blip r:embed="rId2"/>
          <a:stretch>
            <a:fillRect/>
          </a:stretch>
        </p:blipFill>
        <p:spPr>
          <a:xfrm>
            <a:off x="638355" y="892835"/>
            <a:ext cx="4738777" cy="2536164"/>
          </a:xfrm>
          <a:prstGeom prst="rect">
            <a:avLst/>
          </a:prstGeom>
        </p:spPr>
      </p:pic>
      <p:pic>
        <p:nvPicPr>
          <p:cNvPr id="6" name="图片 5">
            <a:extLst>
              <a:ext uri="{FF2B5EF4-FFF2-40B4-BE49-F238E27FC236}">
                <a16:creationId xmlns:a16="http://schemas.microsoft.com/office/drawing/2014/main" id="{72E48E9D-5D13-4AFD-B7FF-7B869A3B4E5D}"/>
              </a:ext>
            </a:extLst>
          </p:cNvPr>
          <p:cNvPicPr/>
          <p:nvPr/>
        </p:nvPicPr>
        <p:blipFill>
          <a:blip r:embed="rId3"/>
          <a:stretch>
            <a:fillRect/>
          </a:stretch>
        </p:blipFill>
        <p:spPr>
          <a:xfrm>
            <a:off x="638355" y="3715112"/>
            <a:ext cx="4738777" cy="2536164"/>
          </a:xfrm>
          <a:prstGeom prst="rect">
            <a:avLst/>
          </a:prstGeom>
        </p:spPr>
      </p:pic>
      <p:pic>
        <p:nvPicPr>
          <p:cNvPr id="7" name="图片 6">
            <a:extLst>
              <a:ext uri="{FF2B5EF4-FFF2-40B4-BE49-F238E27FC236}">
                <a16:creationId xmlns:a16="http://schemas.microsoft.com/office/drawing/2014/main" id="{5CD644DF-3ACA-4DEE-B3B9-B52A5D5FD476}"/>
              </a:ext>
            </a:extLst>
          </p:cNvPr>
          <p:cNvPicPr/>
          <p:nvPr/>
        </p:nvPicPr>
        <p:blipFill>
          <a:blip r:embed="rId4"/>
          <a:stretch>
            <a:fillRect/>
          </a:stretch>
        </p:blipFill>
        <p:spPr>
          <a:xfrm>
            <a:off x="6056682" y="2498799"/>
            <a:ext cx="4873833" cy="2323380"/>
          </a:xfrm>
          <a:prstGeom prst="rect">
            <a:avLst/>
          </a:prstGeom>
        </p:spPr>
      </p:pic>
    </p:spTree>
    <p:extLst>
      <p:ext uri="{BB962C8B-B14F-4D97-AF65-F5344CB8AC3E}">
        <p14:creationId xmlns:p14="http://schemas.microsoft.com/office/powerpoint/2010/main" val="1502341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50278" y="1416986"/>
            <a:ext cx="10585937" cy="707886"/>
          </a:xfrm>
          <a:prstGeom prst="rect">
            <a:avLst/>
          </a:prstGeom>
          <a:noFill/>
        </p:spPr>
        <p:txBody>
          <a:bodyPr wrap="square" rtlCol="0">
            <a:spAutoFit/>
          </a:bodyPr>
          <a:lstStyle/>
          <a:p>
            <a:pPr algn="just"/>
            <a:r>
              <a:rPr lang="en-US" altLang="zh-CN" sz="2000" dirty="0">
                <a:solidFill>
                  <a:schemeClr val="tx2">
                    <a:lumMod val="75000"/>
                  </a:schemeClr>
                </a:solidFill>
                <a:latin typeface="宋体" pitchFamily="2" charset="-122"/>
                <a:ea typeface="宋体" pitchFamily="2" charset="-122"/>
              </a:rPr>
              <a:t>【</a:t>
            </a:r>
            <a:r>
              <a:rPr lang="zh-CN" altLang="en-US" sz="2000" dirty="0">
                <a:solidFill>
                  <a:schemeClr val="tx2">
                    <a:lumMod val="75000"/>
                  </a:schemeClr>
                </a:solidFill>
                <a:latin typeface="宋体" pitchFamily="2" charset="-122"/>
                <a:ea typeface="宋体" pitchFamily="2" charset="-122"/>
              </a:rPr>
              <a:t>例</a:t>
            </a:r>
            <a:r>
              <a:rPr lang="en-US" altLang="zh-CN" sz="2000" dirty="0">
                <a:solidFill>
                  <a:schemeClr val="tx2">
                    <a:lumMod val="75000"/>
                  </a:schemeClr>
                </a:solidFill>
                <a:latin typeface="宋体" pitchFamily="2" charset="-122"/>
                <a:ea typeface="宋体" pitchFamily="2" charset="-122"/>
              </a:rPr>
              <a:t>2-11】Northwind</a:t>
            </a:r>
            <a:r>
              <a:rPr lang="zh-CN" altLang="en-US" sz="2000" dirty="0">
                <a:solidFill>
                  <a:schemeClr val="tx2">
                    <a:lumMod val="75000"/>
                  </a:schemeClr>
                </a:solidFill>
                <a:latin typeface="宋体" pitchFamily="2" charset="-122"/>
                <a:ea typeface="宋体" pitchFamily="2" charset="-122"/>
              </a:rPr>
              <a:t>公司的销售经理想了解销售额最高的是哪类产品，购买这类产品最多的是哪十家客户，以便重点关注这类产品的供货情况以满足这十家客户的购买需求。</a:t>
            </a:r>
          </a:p>
        </p:txBody>
      </p:sp>
      <p:sp>
        <p:nvSpPr>
          <p:cNvPr id="6" name="文本框 5"/>
          <p:cNvSpPr txBox="1"/>
          <p:nvPr/>
        </p:nvSpPr>
        <p:spPr>
          <a:xfrm>
            <a:off x="0" y="509926"/>
            <a:ext cx="12192000"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en-US" altLang="zh-CN" dirty="0"/>
              <a:t>10</a:t>
            </a:r>
            <a:r>
              <a:rPr lang="zh-CN" altLang="en-US" dirty="0"/>
              <a:t>、汇总查询实例</a:t>
            </a:r>
          </a:p>
        </p:txBody>
      </p:sp>
      <p:sp>
        <p:nvSpPr>
          <p:cNvPr id="2" name="文本框 1">
            <a:extLst>
              <a:ext uri="{FF2B5EF4-FFF2-40B4-BE49-F238E27FC236}">
                <a16:creationId xmlns:a16="http://schemas.microsoft.com/office/drawing/2014/main" id="{0D7E8283-1D39-4D19-9DD6-98086992361F}"/>
              </a:ext>
            </a:extLst>
          </p:cNvPr>
          <p:cNvSpPr txBox="1"/>
          <p:nvPr/>
        </p:nvSpPr>
        <p:spPr>
          <a:xfrm>
            <a:off x="845389" y="2674188"/>
            <a:ext cx="5181600" cy="3139321"/>
          </a:xfrm>
          <a:prstGeom prst="rect">
            <a:avLst/>
          </a:prstGeom>
          <a:noFill/>
        </p:spPr>
        <p:txBody>
          <a:bodyPr wrap="square" rtlCol="0">
            <a:spAutoFit/>
          </a:bodyPr>
          <a:lstStyle/>
          <a:p>
            <a:pPr>
              <a:lnSpc>
                <a:spcPct val="150000"/>
              </a:lnSpc>
            </a:pPr>
            <a:r>
              <a:rPr lang="zh-CN" altLang="en-US" sz="2000" b="1" dirty="0">
                <a:latin typeface="+mn-ea"/>
              </a:rPr>
              <a:t>解题步骤：</a:t>
            </a:r>
            <a:endParaRPr lang="en-US" altLang="zh-CN" sz="2000" b="1" dirty="0">
              <a:latin typeface="+mn-ea"/>
            </a:endParaRPr>
          </a:p>
          <a:p>
            <a:pPr>
              <a:lnSpc>
                <a:spcPct val="150000"/>
              </a:lnSpc>
            </a:pPr>
            <a:r>
              <a:rPr lang="zh-CN" altLang="en-US" sz="2000" b="1" dirty="0">
                <a:latin typeface="+mn-ea"/>
              </a:rPr>
              <a:t>第一步</a:t>
            </a:r>
            <a:r>
              <a:rPr lang="zh-CN" altLang="en-US" sz="2000" dirty="0">
                <a:latin typeface="+mn-ea"/>
              </a:rPr>
              <a:t>，选择数据库文件。</a:t>
            </a:r>
            <a:endParaRPr lang="en-US" altLang="zh-CN" sz="2000" dirty="0">
              <a:latin typeface="+mn-ea"/>
            </a:endParaRPr>
          </a:p>
          <a:p>
            <a:pPr>
              <a:lnSpc>
                <a:spcPct val="150000"/>
              </a:lnSpc>
            </a:pPr>
            <a:r>
              <a:rPr lang="zh-CN" altLang="en-US" sz="2000" b="1" dirty="0">
                <a:latin typeface="+mn-ea"/>
              </a:rPr>
              <a:t>第二步</a:t>
            </a:r>
            <a:r>
              <a:rPr lang="zh-CN" altLang="en-US" sz="2000" dirty="0">
                <a:latin typeface="+mn-ea"/>
              </a:rPr>
              <a:t>，添加查询表格、设置查询字段、计算字段和汇总字段。</a:t>
            </a:r>
            <a:endParaRPr lang="en-US" altLang="zh-CN" sz="2000" dirty="0">
              <a:latin typeface="+mn-ea"/>
            </a:endParaRPr>
          </a:p>
          <a:p>
            <a:pPr>
              <a:lnSpc>
                <a:spcPct val="150000"/>
              </a:lnSpc>
            </a:pPr>
            <a:r>
              <a:rPr lang="zh-CN" altLang="en-US" sz="2000" b="1" dirty="0">
                <a:latin typeface="+mn-ea"/>
              </a:rPr>
              <a:t>第三步</a:t>
            </a:r>
            <a:r>
              <a:rPr lang="zh-CN" altLang="en-US" sz="2000" dirty="0">
                <a:latin typeface="+mn-ea"/>
              </a:rPr>
              <a:t>，设定结果的排序方式。</a:t>
            </a:r>
            <a:endParaRPr lang="en-US" altLang="zh-CN" sz="2000" dirty="0">
              <a:latin typeface="+mn-ea"/>
            </a:endParaRPr>
          </a:p>
          <a:p>
            <a:pPr>
              <a:lnSpc>
                <a:spcPct val="150000"/>
              </a:lnSpc>
            </a:pPr>
            <a:r>
              <a:rPr lang="zh-CN" altLang="en-US" sz="2000" b="1" dirty="0">
                <a:latin typeface="+mn-ea"/>
              </a:rPr>
              <a:t>第四步</a:t>
            </a:r>
            <a:r>
              <a:rPr lang="zh-CN" altLang="en-US" sz="2000" dirty="0">
                <a:latin typeface="+mn-ea"/>
              </a:rPr>
              <a:t>，查询特定分类的详细数据。</a:t>
            </a:r>
            <a:endParaRPr lang="en-US" altLang="zh-CN" sz="2000" dirty="0">
              <a:latin typeface="+mn-ea"/>
            </a:endParaRPr>
          </a:p>
          <a:p>
            <a:endParaRPr lang="zh-CN" altLang="en-US" dirty="0"/>
          </a:p>
        </p:txBody>
      </p:sp>
      <p:pic>
        <p:nvPicPr>
          <p:cNvPr id="9" name="图片 8">
            <a:extLst>
              <a:ext uri="{FF2B5EF4-FFF2-40B4-BE49-F238E27FC236}">
                <a16:creationId xmlns:a16="http://schemas.microsoft.com/office/drawing/2014/main" id="{93A74C3E-2194-482E-8C5F-297397994E27}"/>
              </a:ext>
            </a:extLst>
          </p:cNvPr>
          <p:cNvPicPr/>
          <p:nvPr/>
        </p:nvPicPr>
        <p:blipFill>
          <a:blip r:embed="rId2"/>
          <a:stretch>
            <a:fillRect/>
          </a:stretch>
        </p:blipFill>
        <p:spPr>
          <a:xfrm>
            <a:off x="6026989" y="2310838"/>
            <a:ext cx="5181601" cy="3962473"/>
          </a:xfrm>
          <a:prstGeom prst="rect">
            <a:avLst/>
          </a:prstGeom>
        </p:spPr>
      </p:pic>
    </p:spTree>
    <p:extLst>
      <p:ext uri="{BB962C8B-B14F-4D97-AF65-F5344CB8AC3E}">
        <p14:creationId xmlns:p14="http://schemas.microsoft.com/office/powerpoint/2010/main" val="3923071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A1775CC-8DFB-4AC3-A153-3FF99E1DA69D}"/>
              </a:ext>
            </a:extLst>
          </p:cNvPr>
          <p:cNvSpPr txBox="1"/>
          <p:nvPr/>
        </p:nvSpPr>
        <p:spPr>
          <a:xfrm>
            <a:off x="523473" y="1766249"/>
            <a:ext cx="5245347" cy="507127"/>
          </a:xfrm>
          <a:prstGeom prst="rect">
            <a:avLst/>
          </a:prstGeom>
          <a:noFill/>
        </p:spPr>
        <p:txBody>
          <a:bodyPr wrap="none" rtlCol="0">
            <a:spAutoFit/>
          </a:bodyPr>
          <a:lstStyle/>
          <a:p>
            <a:pPr>
              <a:lnSpc>
                <a:spcPct val="150000"/>
              </a:lnSpc>
            </a:pPr>
            <a:r>
              <a:rPr lang="zh-CN" altLang="en-US" sz="2000" b="1" dirty="0">
                <a:latin typeface="+mn-ea"/>
              </a:rPr>
              <a:t>第五步</a:t>
            </a:r>
            <a:r>
              <a:rPr lang="zh-CN" altLang="en-US" sz="2000" dirty="0">
                <a:latin typeface="+mn-ea"/>
              </a:rPr>
              <a:t>，利用</a:t>
            </a:r>
            <a:r>
              <a:rPr lang="en-US" altLang="zh-CN" sz="2000" dirty="0">
                <a:latin typeface="+mn-ea"/>
              </a:rPr>
              <a:t>SQL</a:t>
            </a:r>
            <a:r>
              <a:rPr lang="zh-CN" altLang="en-US" sz="2000" dirty="0">
                <a:latin typeface="+mn-ea"/>
              </a:rPr>
              <a:t>语句设置查询结果的排序。</a:t>
            </a:r>
            <a:endParaRPr lang="en-US" altLang="zh-CN" sz="2000" dirty="0">
              <a:latin typeface="+mn-ea"/>
            </a:endParaRPr>
          </a:p>
        </p:txBody>
      </p:sp>
      <p:pic>
        <p:nvPicPr>
          <p:cNvPr id="3" name="图片 2">
            <a:extLst>
              <a:ext uri="{FF2B5EF4-FFF2-40B4-BE49-F238E27FC236}">
                <a16:creationId xmlns:a16="http://schemas.microsoft.com/office/drawing/2014/main" id="{01B051CD-2AED-494D-9DCC-04A1A9977B0A}"/>
              </a:ext>
            </a:extLst>
          </p:cNvPr>
          <p:cNvPicPr/>
          <p:nvPr/>
        </p:nvPicPr>
        <p:blipFill>
          <a:blip r:embed="rId2"/>
          <a:stretch>
            <a:fillRect/>
          </a:stretch>
        </p:blipFill>
        <p:spPr>
          <a:xfrm>
            <a:off x="6262627" y="1679274"/>
            <a:ext cx="4876811" cy="3117013"/>
          </a:xfrm>
          <a:prstGeom prst="rect">
            <a:avLst/>
          </a:prstGeom>
        </p:spPr>
      </p:pic>
      <p:pic>
        <p:nvPicPr>
          <p:cNvPr id="4" name="图片 3">
            <a:extLst>
              <a:ext uri="{FF2B5EF4-FFF2-40B4-BE49-F238E27FC236}">
                <a16:creationId xmlns:a16="http://schemas.microsoft.com/office/drawing/2014/main" id="{6567D835-BE12-49E5-BF70-B2D7B25D6A9A}"/>
              </a:ext>
            </a:extLst>
          </p:cNvPr>
          <p:cNvPicPr/>
          <p:nvPr/>
        </p:nvPicPr>
        <p:blipFill>
          <a:blip r:embed="rId3"/>
          <a:stretch>
            <a:fillRect/>
          </a:stretch>
        </p:blipFill>
        <p:spPr>
          <a:xfrm>
            <a:off x="586585" y="2888591"/>
            <a:ext cx="4876811" cy="2730082"/>
          </a:xfrm>
          <a:prstGeom prst="rect">
            <a:avLst/>
          </a:prstGeom>
        </p:spPr>
      </p:pic>
    </p:spTree>
    <p:extLst>
      <p:ext uri="{BB962C8B-B14F-4D97-AF65-F5344CB8AC3E}">
        <p14:creationId xmlns:p14="http://schemas.microsoft.com/office/powerpoint/2010/main" val="3787959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79513" y="391194"/>
            <a:ext cx="2839450" cy="707886"/>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zh-CN" altLang="en-US" sz="4000" dirty="0"/>
              <a:t>本章小结</a:t>
            </a:r>
          </a:p>
        </p:txBody>
      </p:sp>
      <p:sp>
        <p:nvSpPr>
          <p:cNvPr id="35" name="文本框 34"/>
          <p:cNvSpPr txBox="1"/>
          <p:nvPr/>
        </p:nvSpPr>
        <p:spPr>
          <a:xfrm>
            <a:off x="5086718" y="1755205"/>
            <a:ext cx="2225040" cy="461665"/>
          </a:xfrm>
          <a:prstGeom prst="rect">
            <a:avLst/>
          </a:prstGeom>
          <a:noFill/>
        </p:spPr>
        <p:txBody>
          <a:bodyPr wrap="square" rtlCol="0">
            <a:spAutoFit/>
          </a:bodyPr>
          <a:lstStyle>
            <a:defPPr>
              <a:defRPr lang="en-US"/>
            </a:defPPr>
            <a:lvl1pPr>
              <a:defRPr sz="2400" b="1">
                <a:effectLst/>
                <a:latin typeface="宋体" pitchFamily="2" charset="-122"/>
                <a:ea typeface="宋体" pitchFamily="2" charset="-122"/>
              </a:defRPr>
            </a:lvl1pPr>
          </a:lstStyle>
          <a:p>
            <a:r>
              <a:rPr lang="zh-CN" altLang="en-US" dirty="0">
                <a:solidFill>
                  <a:schemeClr val="tx2">
                    <a:lumMod val="75000"/>
                  </a:schemeClr>
                </a:solidFill>
              </a:rPr>
              <a:t>本章重点</a:t>
            </a:r>
          </a:p>
        </p:txBody>
      </p:sp>
      <p:sp>
        <p:nvSpPr>
          <p:cNvPr id="36" name="文本框 35"/>
          <p:cNvSpPr txBox="1"/>
          <p:nvPr/>
        </p:nvSpPr>
        <p:spPr>
          <a:xfrm>
            <a:off x="5086718" y="2243865"/>
            <a:ext cx="2324735" cy="1477328"/>
          </a:xfrm>
          <a:prstGeom prst="rect">
            <a:avLst/>
          </a:prstGeom>
          <a:noFill/>
        </p:spPr>
        <p:txBody>
          <a:bodyPr wrap="square" rtlCol="0">
            <a:spAutoFit/>
          </a:bodyPr>
          <a:lstStyle>
            <a:defPPr>
              <a:defRPr lang="en-US"/>
            </a:defPPr>
            <a:lvl1pPr defTabSz="457200"/>
            <a:lvl2pPr defTabSz="457200"/>
            <a:lvl3pPr defTabSz="457200"/>
            <a:lvl4pPr defTabSz="457200"/>
            <a:lvl5pPr defTabSz="457200"/>
            <a:lvl6pPr defTabSz="457200"/>
            <a:lvl7pPr defTabSz="457200"/>
            <a:lvl8pPr defTabSz="457200"/>
            <a:lvl9pPr defTabSz="457200"/>
          </a:lstStyle>
          <a:p>
            <a:r>
              <a:rPr lang="zh-CN" altLang="en-US" dirty="0">
                <a:solidFill>
                  <a:schemeClr val="tx2">
                    <a:lumMod val="75000"/>
                  </a:schemeClr>
                </a:solidFill>
              </a:rPr>
              <a:t>文本文件数据获取</a:t>
            </a:r>
            <a:endParaRPr lang="en-US" altLang="zh-CN" dirty="0">
              <a:solidFill>
                <a:schemeClr val="tx2">
                  <a:lumMod val="75000"/>
                </a:schemeClr>
              </a:solidFill>
            </a:endParaRPr>
          </a:p>
          <a:p>
            <a:r>
              <a:rPr lang="zh-CN" altLang="en-US" dirty="0">
                <a:solidFill>
                  <a:schemeClr val="tx2">
                    <a:lumMod val="75000"/>
                  </a:schemeClr>
                </a:solidFill>
              </a:rPr>
              <a:t>网上数据获取</a:t>
            </a:r>
            <a:endParaRPr lang="en-US" altLang="zh-CN" dirty="0">
              <a:solidFill>
                <a:schemeClr val="tx2">
                  <a:lumMod val="75000"/>
                </a:schemeClr>
              </a:solidFill>
            </a:endParaRPr>
          </a:p>
          <a:p>
            <a:r>
              <a:rPr lang="zh-CN" altLang="en-US" dirty="0">
                <a:solidFill>
                  <a:schemeClr val="tx2">
                    <a:lumMod val="75000"/>
                  </a:schemeClr>
                </a:solidFill>
              </a:rPr>
              <a:t>数据库的单表查询、多表查询、计算字段和汇总查询</a:t>
            </a:r>
          </a:p>
        </p:txBody>
      </p:sp>
      <p:sp>
        <p:nvSpPr>
          <p:cNvPr id="37" name="文本框 36"/>
          <p:cNvSpPr txBox="1"/>
          <p:nvPr/>
        </p:nvSpPr>
        <p:spPr>
          <a:xfrm>
            <a:off x="8169131" y="1755205"/>
            <a:ext cx="2225040" cy="461665"/>
          </a:xfrm>
          <a:prstGeom prst="rect">
            <a:avLst/>
          </a:prstGeom>
          <a:noFill/>
        </p:spPr>
        <p:txBody>
          <a:bodyPr wrap="square" rtlCol="0">
            <a:spAutoFit/>
          </a:bodyPr>
          <a:lstStyle>
            <a:defPPr>
              <a:defRPr lang="zh-CN"/>
            </a:defPPr>
            <a:lvl1pPr>
              <a:defRPr sz="2400" b="1">
                <a:effectLst/>
                <a:latin typeface="宋体" pitchFamily="2" charset="-122"/>
                <a:ea typeface="宋体" pitchFamily="2" charset="-122"/>
              </a:defRPr>
            </a:lvl1pPr>
          </a:lstStyle>
          <a:p>
            <a:r>
              <a:rPr lang="zh-CN" altLang="en-US" dirty="0">
                <a:solidFill>
                  <a:schemeClr val="tx2">
                    <a:lumMod val="75000"/>
                  </a:schemeClr>
                </a:solidFill>
              </a:rPr>
              <a:t>本章难点</a:t>
            </a:r>
          </a:p>
        </p:txBody>
      </p:sp>
      <p:sp>
        <p:nvSpPr>
          <p:cNvPr id="38" name="文本框 37"/>
          <p:cNvSpPr txBox="1"/>
          <p:nvPr/>
        </p:nvSpPr>
        <p:spPr>
          <a:xfrm>
            <a:off x="8169131" y="2243865"/>
            <a:ext cx="2626688" cy="1200329"/>
          </a:xfrm>
          <a:prstGeom prst="rect">
            <a:avLst/>
          </a:prstGeom>
          <a:noFill/>
        </p:spPr>
        <p:txBody>
          <a:bodyPr wrap="square" rtlCol="0">
            <a:spAutoFit/>
          </a:bodyPr>
          <a:lstStyle>
            <a:defPPr>
              <a:defRPr lang="zh-CN"/>
            </a:defPPr>
            <a:lvl1pPr defTabSz="457200"/>
            <a:lvl2pPr defTabSz="457200"/>
            <a:lvl3pPr defTabSz="457200"/>
            <a:lvl4pPr defTabSz="457200"/>
            <a:lvl5pPr defTabSz="457200"/>
            <a:lvl6pPr defTabSz="457200"/>
            <a:lvl7pPr defTabSz="457200"/>
            <a:lvl8pPr defTabSz="457200"/>
            <a:lvl9pPr defTabSz="457200"/>
          </a:lstStyle>
          <a:p>
            <a:r>
              <a:rPr lang="zh-CN" altLang="en-US" dirty="0">
                <a:solidFill>
                  <a:schemeClr val="tx2">
                    <a:lumMod val="75000"/>
                  </a:schemeClr>
                </a:solidFill>
              </a:rPr>
              <a:t>复杂条件查询</a:t>
            </a:r>
            <a:endParaRPr lang="en-US" altLang="zh-CN" dirty="0">
              <a:solidFill>
                <a:schemeClr val="tx2">
                  <a:lumMod val="75000"/>
                </a:schemeClr>
              </a:solidFill>
            </a:endParaRPr>
          </a:p>
          <a:p>
            <a:r>
              <a:rPr lang="zh-CN" altLang="en-US" dirty="0">
                <a:solidFill>
                  <a:schemeClr val="tx2">
                    <a:lumMod val="75000"/>
                  </a:schemeClr>
                </a:solidFill>
              </a:rPr>
              <a:t>计算查询的公式编辑</a:t>
            </a:r>
            <a:endParaRPr lang="en-US" altLang="zh-CN" dirty="0">
              <a:solidFill>
                <a:schemeClr val="tx2">
                  <a:lumMod val="75000"/>
                </a:schemeClr>
              </a:solidFill>
            </a:endParaRPr>
          </a:p>
          <a:p>
            <a:r>
              <a:rPr lang="zh-CN" altLang="en-US" dirty="0">
                <a:solidFill>
                  <a:schemeClr val="tx2">
                    <a:lumMod val="75000"/>
                  </a:schemeClr>
                </a:solidFill>
              </a:rPr>
              <a:t>外连接</a:t>
            </a:r>
            <a:endParaRPr lang="en-US" altLang="zh-CN" dirty="0">
              <a:solidFill>
                <a:schemeClr val="tx2">
                  <a:lumMod val="75000"/>
                </a:schemeClr>
              </a:solidFill>
            </a:endParaRPr>
          </a:p>
          <a:p>
            <a:r>
              <a:rPr lang="zh-CN" altLang="en-US" dirty="0">
                <a:solidFill>
                  <a:schemeClr val="tx2">
                    <a:lumMod val="75000"/>
                  </a:schemeClr>
                </a:solidFill>
              </a:rPr>
              <a:t>多重汇总</a:t>
            </a:r>
          </a:p>
        </p:txBody>
      </p:sp>
      <p:sp>
        <p:nvSpPr>
          <p:cNvPr id="39" name="文本框 38"/>
          <p:cNvSpPr txBox="1"/>
          <p:nvPr/>
        </p:nvSpPr>
        <p:spPr>
          <a:xfrm>
            <a:off x="5086718" y="3988737"/>
            <a:ext cx="2225040" cy="461665"/>
          </a:xfrm>
          <a:prstGeom prst="rect">
            <a:avLst/>
          </a:prstGeom>
          <a:noFill/>
        </p:spPr>
        <p:txBody>
          <a:bodyPr wrap="square" rtlCol="0">
            <a:spAutoFit/>
          </a:bodyPr>
          <a:lstStyle>
            <a:defPPr>
              <a:defRPr lang="zh-CN"/>
            </a:defPPr>
            <a:lvl1pPr>
              <a:defRPr sz="2400" b="1">
                <a:effectLst/>
                <a:latin typeface="宋体" pitchFamily="2" charset="-122"/>
                <a:ea typeface="宋体" pitchFamily="2" charset="-122"/>
              </a:defRPr>
            </a:lvl1pPr>
          </a:lstStyle>
          <a:p>
            <a:r>
              <a:rPr lang="zh-CN" altLang="en-US" dirty="0">
                <a:solidFill>
                  <a:schemeClr val="tx2">
                    <a:lumMod val="75000"/>
                  </a:schemeClr>
                </a:solidFill>
              </a:rPr>
              <a:t>本章所学技术</a:t>
            </a:r>
          </a:p>
        </p:txBody>
      </p:sp>
      <p:sp>
        <p:nvSpPr>
          <p:cNvPr id="40" name="文本框 39"/>
          <p:cNvSpPr txBox="1"/>
          <p:nvPr/>
        </p:nvSpPr>
        <p:spPr>
          <a:xfrm>
            <a:off x="5086718" y="4477397"/>
            <a:ext cx="2324735" cy="923330"/>
          </a:xfrm>
          <a:prstGeom prst="rect">
            <a:avLst/>
          </a:prstGeom>
          <a:noFill/>
        </p:spPr>
        <p:txBody>
          <a:bodyPr wrap="square" rtlCol="0">
            <a:spAutoFit/>
          </a:bodyPr>
          <a:lstStyle>
            <a:defPPr>
              <a:defRPr lang="zh-CN"/>
            </a:defPPr>
            <a:lvl1pPr defTabSz="457200"/>
            <a:lvl2pPr defTabSz="457200"/>
            <a:lvl3pPr defTabSz="457200"/>
            <a:lvl4pPr defTabSz="457200"/>
            <a:lvl5pPr defTabSz="457200"/>
            <a:lvl6pPr defTabSz="457200"/>
            <a:lvl7pPr defTabSz="457200"/>
            <a:lvl8pPr defTabSz="457200"/>
            <a:lvl9pPr defTabSz="457200"/>
          </a:lstStyle>
          <a:p>
            <a:r>
              <a:rPr lang="zh-CN" altLang="en-US" dirty="0">
                <a:solidFill>
                  <a:schemeClr val="tx2">
                    <a:lumMod val="75000"/>
                  </a:schemeClr>
                </a:solidFill>
              </a:rPr>
              <a:t>文本文件数据导入</a:t>
            </a:r>
            <a:endParaRPr lang="en-US" altLang="zh-CN" dirty="0">
              <a:solidFill>
                <a:schemeClr val="tx2">
                  <a:lumMod val="75000"/>
                </a:schemeClr>
              </a:solidFill>
            </a:endParaRPr>
          </a:p>
          <a:p>
            <a:r>
              <a:rPr lang="en-US" altLang="zh-CN" dirty="0">
                <a:solidFill>
                  <a:schemeClr val="tx2">
                    <a:lumMod val="75000"/>
                  </a:schemeClr>
                </a:solidFill>
              </a:rPr>
              <a:t>Microsoft Query</a:t>
            </a:r>
            <a:r>
              <a:rPr lang="zh-CN" altLang="en-US" dirty="0">
                <a:solidFill>
                  <a:schemeClr val="tx2">
                    <a:lumMod val="75000"/>
                  </a:schemeClr>
                </a:solidFill>
              </a:rPr>
              <a:t>数据查询软件</a:t>
            </a:r>
          </a:p>
        </p:txBody>
      </p:sp>
      <p:sp>
        <p:nvSpPr>
          <p:cNvPr id="41" name="文本框 40"/>
          <p:cNvSpPr txBox="1"/>
          <p:nvPr/>
        </p:nvSpPr>
        <p:spPr>
          <a:xfrm>
            <a:off x="8169131" y="3988737"/>
            <a:ext cx="2225040" cy="461665"/>
          </a:xfrm>
          <a:prstGeom prst="rect">
            <a:avLst/>
          </a:prstGeom>
          <a:noFill/>
        </p:spPr>
        <p:txBody>
          <a:bodyPr wrap="square" rtlCol="0">
            <a:spAutoFit/>
          </a:bodyPr>
          <a:lstStyle>
            <a:defPPr>
              <a:defRPr lang="zh-CN"/>
            </a:defPPr>
            <a:lvl1pPr>
              <a:defRPr sz="2400" b="1">
                <a:effectLst/>
                <a:latin typeface="宋体" pitchFamily="2" charset="-122"/>
                <a:ea typeface="宋体" pitchFamily="2" charset="-122"/>
              </a:defRPr>
            </a:lvl1pPr>
          </a:lstStyle>
          <a:p>
            <a:r>
              <a:rPr lang="zh-CN" altLang="en-US" dirty="0">
                <a:solidFill>
                  <a:schemeClr val="tx2">
                    <a:lumMod val="75000"/>
                  </a:schemeClr>
                </a:solidFill>
              </a:rPr>
              <a:t>本章所学函数</a:t>
            </a:r>
          </a:p>
        </p:txBody>
      </p:sp>
      <p:sp>
        <p:nvSpPr>
          <p:cNvPr id="42" name="文本框 41"/>
          <p:cNvSpPr txBox="1"/>
          <p:nvPr/>
        </p:nvSpPr>
        <p:spPr>
          <a:xfrm>
            <a:off x="8169131" y="4477397"/>
            <a:ext cx="2626688" cy="646331"/>
          </a:xfrm>
          <a:prstGeom prst="rect">
            <a:avLst/>
          </a:prstGeom>
          <a:noFill/>
        </p:spPr>
        <p:txBody>
          <a:bodyPr wrap="square" rtlCol="0">
            <a:spAutoFit/>
          </a:bodyPr>
          <a:lstStyle>
            <a:defPPr>
              <a:defRPr lang="zh-CN"/>
            </a:defPPr>
            <a:lvl1pPr defTabSz="457200"/>
            <a:lvl2pPr defTabSz="457200"/>
            <a:lvl3pPr defTabSz="457200"/>
            <a:lvl4pPr defTabSz="457200"/>
            <a:lvl5pPr defTabSz="457200"/>
            <a:lvl6pPr defTabSz="457200"/>
            <a:lvl7pPr defTabSz="457200"/>
            <a:lvl8pPr defTabSz="457200"/>
            <a:lvl9pPr defTabSz="457200"/>
          </a:lstStyle>
          <a:p>
            <a:r>
              <a:rPr lang="en-US" altLang="zh-CN" dirty="0">
                <a:solidFill>
                  <a:schemeClr val="tx2">
                    <a:lumMod val="75000"/>
                  </a:schemeClr>
                </a:solidFill>
              </a:rPr>
              <a:t>ROUND()</a:t>
            </a:r>
            <a:r>
              <a:rPr lang="zh-CN" altLang="en-US" dirty="0">
                <a:solidFill>
                  <a:schemeClr val="tx2">
                    <a:lumMod val="75000"/>
                  </a:schemeClr>
                </a:solidFill>
              </a:rPr>
              <a:t>函数</a:t>
            </a:r>
            <a:endParaRPr lang="en-US" altLang="zh-CN" dirty="0">
              <a:solidFill>
                <a:schemeClr val="tx2">
                  <a:lumMod val="75000"/>
                </a:schemeClr>
              </a:solidFill>
            </a:endParaRPr>
          </a:p>
          <a:p>
            <a:r>
              <a:rPr lang="en-US" altLang="zh-CN" dirty="0">
                <a:solidFill>
                  <a:schemeClr val="tx2">
                    <a:lumMod val="75000"/>
                  </a:schemeClr>
                </a:solidFill>
              </a:rPr>
              <a:t>SUM()</a:t>
            </a:r>
            <a:r>
              <a:rPr lang="zh-CN" altLang="en-US" dirty="0">
                <a:solidFill>
                  <a:schemeClr val="tx2">
                    <a:lumMod val="75000"/>
                  </a:schemeClr>
                </a:solidFill>
              </a:rPr>
              <a:t>函数</a:t>
            </a:r>
          </a:p>
        </p:txBody>
      </p:sp>
      <p:grpSp>
        <p:nvGrpSpPr>
          <p:cNvPr id="28" name="原创设计师QQ69613753    _1">
            <a:extLst>
              <a:ext uri="{FF2B5EF4-FFF2-40B4-BE49-F238E27FC236}">
                <a16:creationId xmlns:a16="http://schemas.microsoft.com/office/drawing/2014/main" id="{57A6344D-41D5-47F0-9905-B52106A96E5B}"/>
              </a:ext>
            </a:extLst>
          </p:cNvPr>
          <p:cNvGrpSpPr/>
          <p:nvPr/>
        </p:nvGrpSpPr>
        <p:grpSpPr>
          <a:xfrm>
            <a:off x="674132" y="1986036"/>
            <a:ext cx="3346726" cy="3312208"/>
            <a:chOff x="1128878" y="910350"/>
            <a:chExt cx="4168006" cy="4401738"/>
          </a:xfrm>
        </p:grpSpPr>
        <p:sp>
          <p:nvSpPr>
            <p:cNvPr id="43" name="椭圆 42">
              <a:extLst>
                <a:ext uri="{FF2B5EF4-FFF2-40B4-BE49-F238E27FC236}">
                  <a16:creationId xmlns:a16="http://schemas.microsoft.com/office/drawing/2014/main" id="{83D4FF44-3237-4966-8617-D8DD87C609C0}"/>
                </a:ext>
              </a:extLst>
            </p:cNvPr>
            <p:cNvSpPr/>
            <p:nvPr/>
          </p:nvSpPr>
          <p:spPr>
            <a:xfrm>
              <a:off x="1646537" y="1471617"/>
              <a:ext cx="3561613" cy="3561613"/>
            </a:xfrm>
            <a:prstGeom prst="ellipse">
              <a:avLst/>
            </a:prstGeom>
            <a:noFill/>
            <a:ln w="38100">
              <a:solidFill>
                <a:srgbClr val="1D7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4" name="椭圆 43">
              <a:extLst>
                <a:ext uri="{FF2B5EF4-FFF2-40B4-BE49-F238E27FC236}">
                  <a16:creationId xmlns:a16="http://schemas.microsoft.com/office/drawing/2014/main" id="{227B5148-CD4E-4E57-871B-4EF4F1E1ADB3}"/>
                </a:ext>
              </a:extLst>
            </p:cNvPr>
            <p:cNvSpPr/>
            <p:nvPr/>
          </p:nvSpPr>
          <p:spPr>
            <a:xfrm>
              <a:off x="1128878" y="910350"/>
              <a:ext cx="1824106" cy="1824106"/>
            </a:xfrm>
            <a:prstGeom prst="ellipse">
              <a:avLst/>
            </a:prstGeom>
            <a:solidFill>
              <a:srgbClr val="1D7CA2"/>
            </a:solidFill>
            <a:ln>
              <a:solidFill>
                <a:srgbClr val="3BA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5" name="椭圆 44">
              <a:extLst>
                <a:ext uri="{FF2B5EF4-FFF2-40B4-BE49-F238E27FC236}">
                  <a16:creationId xmlns:a16="http://schemas.microsoft.com/office/drawing/2014/main" id="{0F314A60-CC90-42E8-B3CD-A9CA4803A28E}"/>
                </a:ext>
              </a:extLst>
            </p:cNvPr>
            <p:cNvSpPr/>
            <p:nvPr/>
          </p:nvSpPr>
          <p:spPr>
            <a:xfrm>
              <a:off x="3894974" y="1256027"/>
              <a:ext cx="575226" cy="575226"/>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6" name="椭圆 45">
              <a:extLst>
                <a:ext uri="{FF2B5EF4-FFF2-40B4-BE49-F238E27FC236}">
                  <a16:creationId xmlns:a16="http://schemas.microsoft.com/office/drawing/2014/main" id="{12835986-36D1-4F4D-BE20-112B87C77CD3}"/>
                </a:ext>
              </a:extLst>
            </p:cNvPr>
            <p:cNvSpPr/>
            <p:nvPr/>
          </p:nvSpPr>
          <p:spPr>
            <a:xfrm>
              <a:off x="1159786" y="2978139"/>
              <a:ext cx="1093186" cy="109318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7" name="椭圆 46">
              <a:extLst>
                <a:ext uri="{FF2B5EF4-FFF2-40B4-BE49-F238E27FC236}">
                  <a16:creationId xmlns:a16="http://schemas.microsoft.com/office/drawing/2014/main" id="{9A7E17E9-0733-4E6C-89C7-83A83291771A}"/>
                </a:ext>
              </a:extLst>
            </p:cNvPr>
            <p:cNvSpPr/>
            <p:nvPr/>
          </p:nvSpPr>
          <p:spPr>
            <a:xfrm>
              <a:off x="3867862" y="4191999"/>
              <a:ext cx="1093186" cy="1093186"/>
            </a:xfrm>
            <a:prstGeom prst="ellipse">
              <a:avLst/>
            </a:prstGeom>
            <a:gradFill>
              <a:gsLst>
                <a:gs pos="0">
                  <a:srgbClr val="1D7CA2"/>
                </a:gs>
                <a:gs pos="100000">
                  <a:schemeClr val="bg1">
                    <a:alpha val="0"/>
                  </a:schemeClr>
                </a:gs>
              </a:gsLst>
              <a:lin ang="96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8" name="椭圆 47">
              <a:extLst>
                <a:ext uri="{FF2B5EF4-FFF2-40B4-BE49-F238E27FC236}">
                  <a16:creationId xmlns:a16="http://schemas.microsoft.com/office/drawing/2014/main" id="{FF6986B4-3806-4BED-8E18-49C04481713C}"/>
                </a:ext>
              </a:extLst>
            </p:cNvPr>
            <p:cNvSpPr/>
            <p:nvPr/>
          </p:nvSpPr>
          <p:spPr>
            <a:xfrm>
              <a:off x="3451373" y="4895599"/>
              <a:ext cx="416489" cy="416489"/>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9" name="椭圆 48">
              <a:extLst>
                <a:ext uri="{FF2B5EF4-FFF2-40B4-BE49-F238E27FC236}">
                  <a16:creationId xmlns:a16="http://schemas.microsoft.com/office/drawing/2014/main" id="{4A3F7622-A16E-4069-A1FA-9F65DD6D9097}"/>
                </a:ext>
              </a:extLst>
            </p:cNvPr>
            <p:cNvSpPr/>
            <p:nvPr/>
          </p:nvSpPr>
          <p:spPr>
            <a:xfrm>
              <a:off x="4880395" y="2415320"/>
              <a:ext cx="416489" cy="416489"/>
            </a:xfrm>
            <a:prstGeom prst="ellipse">
              <a:avLst/>
            </a:prstGeom>
            <a:solidFill>
              <a:srgbClr val="86BACF"/>
            </a:solid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50" name="Group 4">
              <a:extLst>
                <a:ext uri="{FF2B5EF4-FFF2-40B4-BE49-F238E27FC236}">
                  <a16:creationId xmlns:a16="http://schemas.microsoft.com/office/drawing/2014/main" id="{356080D6-8346-44EF-8686-62CCEDEE30A0}"/>
                </a:ext>
              </a:extLst>
            </p:cNvPr>
            <p:cNvGrpSpPr>
              <a:grpSpLocks noChangeAspect="1"/>
            </p:cNvGrpSpPr>
            <p:nvPr/>
          </p:nvGrpSpPr>
          <p:grpSpPr bwMode="auto">
            <a:xfrm>
              <a:off x="2706688" y="2614613"/>
              <a:ext cx="1482725" cy="1343025"/>
              <a:chOff x="1753" y="2115"/>
              <a:chExt cx="934" cy="846"/>
            </a:xfrm>
          </p:grpSpPr>
          <p:sp>
            <p:nvSpPr>
              <p:cNvPr id="51" name="AutoShape 3">
                <a:extLst>
                  <a:ext uri="{FF2B5EF4-FFF2-40B4-BE49-F238E27FC236}">
                    <a16:creationId xmlns:a16="http://schemas.microsoft.com/office/drawing/2014/main" id="{D1E1525E-741E-4A90-88AD-42CB4C108C85}"/>
                  </a:ext>
                </a:extLst>
              </p:cNvPr>
              <p:cNvSpPr>
                <a:spLocks noChangeAspect="1" noChangeArrowheads="1" noTextEdit="1"/>
              </p:cNvSpPr>
              <p:nvPr/>
            </p:nvSpPr>
            <p:spPr bwMode="auto">
              <a:xfrm>
                <a:off x="1753" y="2115"/>
                <a:ext cx="934"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2" name="Freeform 5">
                <a:extLst>
                  <a:ext uri="{FF2B5EF4-FFF2-40B4-BE49-F238E27FC236}">
                    <a16:creationId xmlns:a16="http://schemas.microsoft.com/office/drawing/2014/main" id="{E541E7D9-48C3-4299-AB20-BB41F213D2BB}"/>
                  </a:ext>
                </a:extLst>
              </p:cNvPr>
              <p:cNvSpPr>
                <a:spLocks noEditPoints="1"/>
              </p:cNvSpPr>
              <p:nvPr/>
            </p:nvSpPr>
            <p:spPr bwMode="auto">
              <a:xfrm>
                <a:off x="1745" y="2122"/>
                <a:ext cx="949" cy="839"/>
              </a:xfrm>
              <a:custGeom>
                <a:avLst/>
                <a:gdLst>
                  <a:gd name="T0" fmla="*/ 101 w 128"/>
                  <a:gd name="T1" fmla="*/ 35 h 113"/>
                  <a:gd name="T2" fmla="*/ 104 w 128"/>
                  <a:gd name="T3" fmla="*/ 14 h 113"/>
                  <a:gd name="T4" fmla="*/ 97 w 128"/>
                  <a:gd name="T5" fmla="*/ 2 h 113"/>
                  <a:gd name="T6" fmla="*/ 63 w 128"/>
                  <a:gd name="T7" fmla="*/ 15 h 113"/>
                  <a:gd name="T8" fmla="*/ 36 w 128"/>
                  <a:gd name="T9" fmla="*/ 1 h 113"/>
                  <a:gd name="T10" fmla="*/ 23 w 128"/>
                  <a:gd name="T11" fmla="*/ 30 h 113"/>
                  <a:gd name="T12" fmla="*/ 19 w 128"/>
                  <a:gd name="T13" fmla="*/ 37 h 113"/>
                  <a:gd name="T14" fmla="*/ 19 w 128"/>
                  <a:gd name="T15" fmla="*/ 76 h 113"/>
                  <a:gd name="T16" fmla="*/ 24 w 128"/>
                  <a:gd name="T17" fmla="*/ 84 h 113"/>
                  <a:gd name="T18" fmla="*/ 37 w 128"/>
                  <a:gd name="T19" fmla="*/ 113 h 113"/>
                  <a:gd name="T20" fmla="*/ 67 w 128"/>
                  <a:gd name="T21" fmla="*/ 100 h 113"/>
                  <a:gd name="T22" fmla="*/ 99 w 128"/>
                  <a:gd name="T23" fmla="*/ 110 h 113"/>
                  <a:gd name="T24" fmla="*/ 102 w 128"/>
                  <a:gd name="T25" fmla="*/ 77 h 113"/>
                  <a:gd name="T26" fmla="*/ 128 w 128"/>
                  <a:gd name="T27" fmla="*/ 56 h 113"/>
                  <a:gd name="T28" fmla="*/ 90 w 128"/>
                  <a:gd name="T29" fmla="*/ 5 h 113"/>
                  <a:gd name="T30" fmla="*/ 89 w 128"/>
                  <a:gd name="T31" fmla="*/ 10 h 113"/>
                  <a:gd name="T32" fmla="*/ 99 w 128"/>
                  <a:gd name="T33" fmla="*/ 17 h 113"/>
                  <a:gd name="T34" fmla="*/ 97 w 128"/>
                  <a:gd name="T35" fmla="*/ 34 h 113"/>
                  <a:gd name="T36" fmla="*/ 66 w 128"/>
                  <a:gd name="T37" fmla="*/ 18 h 113"/>
                  <a:gd name="T38" fmla="*/ 36 w 128"/>
                  <a:gd name="T39" fmla="*/ 62 h 113"/>
                  <a:gd name="T40" fmla="*/ 46 w 128"/>
                  <a:gd name="T41" fmla="*/ 77 h 113"/>
                  <a:gd name="T42" fmla="*/ 36 w 128"/>
                  <a:gd name="T43" fmla="*/ 62 h 113"/>
                  <a:gd name="T44" fmla="*/ 31 w 128"/>
                  <a:gd name="T45" fmla="*/ 39 h 113"/>
                  <a:gd name="T46" fmla="*/ 41 w 128"/>
                  <a:gd name="T47" fmla="*/ 43 h 113"/>
                  <a:gd name="T48" fmla="*/ 46 w 128"/>
                  <a:gd name="T49" fmla="*/ 68 h 113"/>
                  <a:gd name="T50" fmla="*/ 45 w 128"/>
                  <a:gd name="T51" fmla="*/ 45 h 113"/>
                  <a:gd name="T52" fmla="*/ 64 w 128"/>
                  <a:gd name="T53" fmla="*/ 35 h 113"/>
                  <a:gd name="T54" fmla="*/ 75 w 128"/>
                  <a:gd name="T55" fmla="*/ 35 h 113"/>
                  <a:gd name="T56" fmla="*/ 88 w 128"/>
                  <a:gd name="T57" fmla="*/ 56 h 113"/>
                  <a:gd name="T58" fmla="*/ 75 w 128"/>
                  <a:gd name="T59" fmla="*/ 77 h 113"/>
                  <a:gd name="T60" fmla="*/ 63 w 128"/>
                  <a:gd name="T61" fmla="*/ 78 h 113"/>
                  <a:gd name="T62" fmla="*/ 46 w 128"/>
                  <a:gd name="T63" fmla="*/ 68 h 113"/>
                  <a:gd name="T64" fmla="*/ 91 w 128"/>
                  <a:gd name="T65" fmla="*/ 61 h 113"/>
                  <a:gd name="T66" fmla="*/ 82 w 128"/>
                  <a:gd name="T67" fmla="*/ 77 h 113"/>
                  <a:gd name="T68" fmla="*/ 91 w 128"/>
                  <a:gd name="T69" fmla="*/ 51 h 113"/>
                  <a:gd name="T70" fmla="*/ 81 w 128"/>
                  <a:gd name="T71" fmla="*/ 36 h 113"/>
                  <a:gd name="T72" fmla="*/ 91 w 128"/>
                  <a:gd name="T73" fmla="*/ 51 h 113"/>
                  <a:gd name="T74" fmla="*/ 71 w 128"/>
                  <a:gd name="T75" fmla="*/ 30 h 113"/>
                  <a:gd name="T76" fmla="*/ 64 w 128"/>
                  <a:gd name="T77" fmla="*/ 30 h 113"/>
                  <a:gd name="T78" fmla="*/ 63 w 128"/>
                  <a:gd name="T79" fmla="*/ 22 h 113"/>
                  <a:gd name="T80" fmla="*/ 36 w 128"/>
                  <a:gd name="T81" fmla="*/ 5 h 113"/>
                  <a:gd name="T82" fmla="*/ 49 w 128"/>
                  <a:gd name="T83" fmla="*/ 31 h 113"/>
                  <a:gd name="T84" fmla="*/ 28 w 128"/>
                  <a:gd name="T85" fmla="*/ 29 h 113"/>
                  <a:gd name="T86" fmla="*/ 4 w 128"/>
                  <a:gd name="T87" fmla="*/ 57 h 113"/>
                  <a:gd name="T88" fmla="*/ 26 w 128"/>
                  <a:gd name="T89" fmla="*/ 40 h 113"/>
                  <a:gd name="T90" fmla="*/ 27 w 128"/>
                  <a:gd name="T91" fmla="*/ 73 h 113"/>
                  <a:gd name="T92" fmla="*/ 37 w 128"/>
                  <a:gd name="T93" fmla="*/ 108 h 113"/>
                  <a:gd name="T94" fmla="*/ 29 w 128"/>
                  <a:gd name="T95" fmla="*/ 85 h 113"/>
                  <a:gd name="T96" fmla="*/ 50 w 128"/>
                  <a:gd name="T97" fmla="*/ 82 h 113"/>
                  <a:gd name="T98" fmla="*/ 37 w 128"/>
                  <a:gd name="T99" fmla="*/ 108 h 113"/>
                  <a:gd name="T100" fmla="*/ 56 w 128"/>
                  <a:gd name="T101" fmla="*/ 82 h 113"/>
                  <a:gd name="T102" fmla="*/ 64 w 128"/>
                  <a:gd name="T103" fmla="*/ 83 h 113"/>
                  <a:gd name="T104" fmla="*/ 64 w 128"/>
                  <a:gd name="T105" fmla="*/ 91 h 113"/>
                  <a:gd name="T106" fmla="*/ 91 w 128"/>
                  <a:gd name="T107" fmla="*/ 107 h 113"/>
                  <a:gd name="T108" fmla="*/ 78 w 128"/>
                  <a:gd name="T109" fmla="*/ 82 h 113"/>
                  <a:gd name="T110" fmla="*/ 99 w 128"/>
                  <a:gd name="T111" fmla="*/ 84 h 113"/>
                  <a:gd name="T112" fmla="*/ 106 w 128"/>
                  <a:gd name="T113" fmla="*/ 71 h 113"/>
                  <a:gd name="T114" fmla="*/ 94 w 128"/>
                  <a:gd name="T115" fmla="*/ 56 h 113"/>
                  <a:gd name="T116" fmla="*/ 123 w 128"/>
                  <a:gd name="T117"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13">
                    <a:moveTo>
                      <a:pt x="108" y="37"/>
                    </a:moveTo>
                    <a:cubicBezTo>
                      <a:pt x="106" y="36"/>
                      <a:pt x="104" y="36"/>
                      <a:pt x="101" y="35"/>
                    </a:cubicBezTo>
                    <a:cubicBezTo>
                      <a:pt x="102" y="33"/>
                      <a:pt x="103" y="30"/>
                      <a:pt x="103" y="28"/>
                    </a:cubicBezTo>
                    <a:cubicBezTo>
                      <a:pt x="104" y="23"/>
                      <a:pt x="104" y="18"/>
                      <a:pt x="104" y="14"/>
                    </a:cubicBezTo>
                    <a:cubicBezTo>
                      <a:pt x="104" y="12"/>
                      <a:pt x="105" y="11"/>
                      <a:pt x="105" y="10"/>
                    </a:cubicBezTo>
                    <a:cubicBezTo>
                      <a:pt x="105" y="5"/>
                      <a:pt x="101" y="2"/>
                      <a:pt x="97" y="2"/>
                    </a:cubicBezTo>
                    <a:cubicBezTo>
                      <a:pt x="95" y="0"/>
                      <a:pt x="93" y="0"/>
                      <a:pt x="90" y="0"/>
                    </a:cubicBezTo>
                    <a:cubicBezTo>
                      <a:pt x="82" y="0"/>
                      <a:pt x="73" y="5"/>
                      <a:pt x="63" y="15"/>
                    </a:cubicBezTo>
                    <a:cubicBezTo>
                      <a:pt x="62" y="14"/>
                      <a:pt x="61" y="13"/>
                      <a:pt x="60" y="12"/>
                    </a:cubicBezTo>
                    <a:cubicBezTo>
                      <a:pt x="51" y="5"/>
                      <a:pt x="43" y="1"/>
                      <a:pt x="36" y="1"/>
                    </a:cubicBezTo>
                    <a:cubicBezTo>
                      <a:pt x="33" y="1"/>
                      <a:pt x="31" y="1"/>
                      <a:pt x="29" y="3"/>
                    </a:cubicBezTo>
                    <a:cubicBezTo>
                      <a:pt x="22" y="7"/>
                      <a:pt x="21" y="16"/>
                      <a:pt x="23" y="30"/>
                    </a:cubicBezTo>
                    <a:cubicBezTo>
                      <a:pt x="24" y="31"/>
                      <a:pt x="24" y="33"/>
                      <a:pt x="25" y="35"/>
                    </a:cubicBezTo>
                    <a:cubicBezTo>
                      <a:pt x="23" y="36"/>
                      <a:pt x="21" y="37"/>
                      <a:pt x="19" y="37"/>
                    </a:cubicBezTo>
                    <a:cubicBezTo>
                      <a:pt x="6" y="42"/>
                      <a:pt x="0" y="49"/>
                      <a:pt x="0" y="57"/>
                    </a:cubicBezTo>
                    <a:cubicBezTo>
                      <a:pt x="0" y="64"/>
                      <a:pt x="7" y="71"/>
                      <a:pt x="19" y="76"/>
                    </a:cubicBezTo>
                    <a:cubicBezTo>
                      <a:pt x="21" y="76"/>
                      <a:pt x="23" y="77"/>
                      <a:pt x="26" y="78"/>
                    </a:cubicBezTo>
                    <a:cubicBezTo>
                      <a:pt x="25" y="80"/>
                      <a:pt x="25" y="82"/>
                      <a:pt x="24" y="84"/>
                    </a:cubicBezTo>
                    <a:cubicBezTo>
                      <a:pt x="22" y="98"/>
                      <a:pt x="24" y="107"/>
                      <a:pt x="30" y="111"/>
                    </a:cubicBezTo>
                    <a:cubicBezTo>
                      <a:pt x="32" y="112"/>
                      <a:pt x="35" y="113"/>
                      <a:pt x="37" y="113"/>
                    </a:cubicBezTo>
                    <a:cubicBezTo>
                      <a:pt x="45" y="113"/>
                      <a:pt x="54" y="107"/>
                      <a:pt x="64" y="98"/>
                    </a:cubicBezTo>
                    <a:cubicBezTo>
                      <a:pt x="65" y="99"/>
                      <a:pt x="66" y="100"/>
                      <a:pt x="67" y="100"/>
                    </a:cubicBezTo>
                    <a:cubicBezTo>
                      <a:pt x="76" y="108"/>
                      <a:pt x="85" y="112"/>
                      <a:pt x="91" y="112"/>
                    </a:cubicBezTo>
                    <a:cubicBezTo>
                      <a:pt x="94" y="112"/>
                      <a:pt x="97" y="111"/>
                      <a:pt x="99" y="110"/>
                    </a:cubicBezTo>
                    <a:cubicBezTo>
                      <a:pt x="105" y="106"/>
                      <a:pt x="107" y="96"/>
                      <a:pt x="104" y="83"/>
                    </a:cubicBezTo>
                    <a:cubicBezTo>
                      <a:pt x="103" y="81"/>
                      <a:pt x="103" y="79"/>
                      <a:pt x="102" y="77"/>
                    </a:cubicBezTo>
                    <a:cubicBezTo>
                      <a:pt x="104" y="77"/>
                      <a:pt x="106" y="76"/>
                      <a:pt x="108" y="75"/>
                    </a:cubicBezTo>
                    <a:cubicBezTo>
                      <a:pt x="121" y="70"/>
                      <a:pt x="128" y="64"/>
                      <a:pt x="128" y="56"/>
                    </a:cubicBezTo>
                    <a:cubicBezTo>
                      <a:pt x="128" y="49"/>
                      <a:pt x="121" y="42"/>
                      <a:pt x="108" y="37"/>
                    </a:cubicBezTo>
                    <a:close/>
                    <a:moveTo>
                      <a:pt x="90" y="5"/>
                    </a:moveTo>
                    <a:cubicBezTo>
                      <a:pt x="90" y="5"/>
                      <a:pt x="90" y="5"/>
                      <a:pt x="91" y="5"/>
                    </a:cubicBezTo>
                    <a:cubicBezTo>
                      <a:pt x="89" y="6"/>
                      <a:pt x="89" y="8"/>
                      <a:pt x="89" y="10"/>
                    </a:cubicBezTo>
                    <a:cubicBezTo>
                      <a:pt x="89" y="14"/>
                      <a:pt x="92" y="17"/>
                      <a:pt x="97" y="17"/>
                    </a:cubicBezTo>
                    <a:cubicBezTo>
                      <a:pt x="98" y="17"/>
                      <a:pt x="98" y="17"/>
                      <a:pt x="99" y="17"/>
                    </a:cubicBezTo>
                    <a:cubicBezTo>
                      <a:pt x="99" y="20"/>
                      <a:pt x="99" y="24"/>
                      <a:pt x="98" y="27"/>
                    </a:cubicBezTo>
                    <a:cubicBezTo>
                      <a:pt x="98" y="29"/>
                      <a:pt x="97" y="32"/>
                      <a:pt x="97" y="34"/>
                    </a:cubicBezTo>
                    <a:cubicBezTo>
                      <a:pt x="91" y="32"/>
                      <a:pt x="84" y="31"/>
                      <a:pt x="77" y="31"/>
                    </a:cubicBezTo>
                    <a:cubicBezTo>
                      <a:pt x="74" y="26"/>
                      <a:pt x="70" y="22"/>
                      <a:pt x="66" y="18"/>
                    </a:cubicBezTo>
                    <a:cubicBezTo>
                      <a:pt x="75" y="10"/>
                      <a:pt x="84" y="5"/>
                      <a:pt x="90" y="5"/>
                    </a:cubicBezTo>
                    <a:close/>
                    <a:moveTo>
                      <a:pt x="36" y="62"/>
                    </a:moveTo>
                    <a:cubicBezTo>
                      <a:pt x="38" y="65"/>
                      <a:pt x="40" y="68"/>
                      <a:pt x="42" y="71"/>
                    </a:cubicBezTo>
                    <a:cubicBezTo>
                      <a:pt x="43" y="73"/>
                      <a:pt x="44" y="75"/>
                      <a:pt x="46" y="77"/>
                    </a:cubicBezTo>
                    <a:cubicBezTo>
                      <a:pt x="41" y="76"/>
                      <a:pt x="36" y="75"/>
                      <a:pt x="32" y="74"/>
                    </a:cubicBezTo>
                    <a:cubicBezTo>
                      <a:pt x="33" y="70"/>
                      <a:pt x="35" y="66"/>
                      <a:pt x="36" y="62"/>
                    </a:cubicBezTo>
                    <a:close/>
                    <a:moveTo>
                      <a:pt x="36" y="51"/>
                    </a:moveTo>
                    <a:cubicBezTo>
                      <a:pt x="34" y="47"/>
                      <a:pt x="32" y="43"/>
                      <a:pt x="31" y="39"/>
                    </a:cubicBezTo>
                    <a:cubicBezTo>
                      <a:pt x="36" y="38"/>
                      <a:pt x="40" y="37"/>
                      <a:pt x="45" y="36"/>
                    </a:cubicBezTo>
                    <a:cubicBezTo>
                      <a:pt x="44" y="38"/>
                      <a:pt x="43" y="40"/>
                      <a:pt x="41" y="43"/>
                    </a:cubicBezTo>
                    <a:cubicBezTo>
                      <a:pt x="39" y="46"/>
                      <a:pt x="38" y="49"/>
                      <a:pt x="36" y="51"/>
                    </a:cubicBezTo>
                    <a:close/>
                    <a:moveTo>
                      <a:pt x="46" y="68"/>
                    </a:moveTo>
                    <a:cubicBezTo>
                      <a:pt x="43" y="64"/>
                      <a:pt x="41" y="61"/>
                      <a:pt x="39" y="57"/>
                    </a:cubicBezTo>
                    <a:cubicBezTo>
                      <a:pt x="41" y="53"/>
                      <a:pt x="43" y="49"/>
                      <a:pt x="45" y="45"/>
                    </a:cubicBezTo>
                    <a:cubicBezTo>
                      <a:pt x="47" y="42"/>
                      <a:pt x="50" y="39"/>
                      <a:pt x="52" y="35"/>
                    </a:cubicBezTo>
                    <a:cubicBezTo>
                      <a:pt x="56" y="35"/>
                      <a:pt x="60" y="35"/>
                      <a:pt x="64" y="35"/>
                    </a:cubicBezTo>
                    <a:cubicBezTo>
                      <a:pt x="64" y="35"/>
                      <a:pt x="64" y="35"/>
                      <a:pt x="64" y="35"/>
                    </a:cubicBezTo>
                    <a:cubicBezTo>
                      <a:pt x="68" y="35"/>
                      <a:pt x="72" y="35"/>
                      <a:pt x="75" y="35"/>
                    </a:cubicBezTo>
                    <a:cubicBezTo>
                      <a:pt x="77" y="38"/>
                      <a:pt x="79" y="41"/>
                      <a:pt x="82" y="45"/>
                    </a:cubicBezTo>
                    <a:cubicBezTo>
                      <a:pt x="84" y="48"/>
                      <a:pt x="86" y="52"/>
                      <a:pt x="88" y="56"/>
                    </a:cubicBezTo>
                    <a:cubicBezTo>
                      <a:pt x="86" y="60"/>
                      <a:pt x="84" y="64"/>
                      <a:pt x="82" y="67"/>
                    </a:cubicBezTo>
                    <a:cubicBezTo>
                      <a:pt x="80" y="71"/>
                      <a:pt x="78" y="74"/>
                      <a:pt x="75" y="77"/>
                    </a:cubicBezTo>
                    <a:cubicBezTo>
                      <a:pt x="72" y="78"/>
                      <a:pt x="68" y="78"/>
                      <a:pt x="64" y="78"/>
                    </a:cubicBezTo>
                    <a:cubicBezTo>
                      <a:pt x="63" y="78"/>
                      <a:pt x="63" y="78"/>
                      <a:pt x="63" y="78"/>
                    </a:cubicBezTo>
                    <a:cubicBezTo>
                      <a:pt x="59" y="78"/>
                      <a:pt x="56" y="78"/>
                      <a:pt x="52" y="77"/>
                    </a:cubicBezTo>
                    <a:cubicBezTo>
                      <a:pt x="50" y="74"/>
                      <a:pt x="48" y="71"/>
                      <a:pt x="46" y="68"/>
                    </a:cubicBezTo>
                    <a:close/>
                    <a:moveTo>
                      <a:pt x="86" y="70"/>
                    </a:moveTo>
                    <a:cubicBezTo>
                      <a:pt x="88" y="67"/>
                      <a:pt x="89" y="64"/>
                      <a:pt x="91" y="61"/>
                    </a:cubicBezTo>
                    <a:cubicBezTo>
                      <a:pt x="93" y="66"/>
                      <a:pt x="95" y="70"/>
                      <a:pt x="96" y="74"/>
                    </a:cubicBezTo>
                    <a:cubicBezTo>
                      <a:pt x="92" y="75"/>
                      <a:pt x="87" y="76"/>
                      <a:pt x="82" y="77"/>
                    </a:cubicBezTo>
                    <a:cubicBezTo>
                      <a:pt x="83" y="74"/>
                      <a:pt x="85" y="72"/>
                      <a:pt x="86" y="70"/>
                    </a:cubicBezTo>
                    <a:close/>
                    <a:moveTo>
                      <a:pt x="91" y="51"/>
                    </a:moveTo>
                    <a:cubicBezTo>
                      <a:pt x="89" y="48"/>
                      <a:pt x="87" y="45"/>
                      <a:pt x="86" y="42"/>
                    </a:cubicBezTo>
                    <a:cubicBezTo>
                      <a:pt x="84" y="40"/>
                      <a:pt x="83" y="38"/>
                      <a:pt x="81" y="36"/>
                    </a:cubicBezTo>
                    <a:cubicBezTo>
                      <a:pt x="86" y="36"/>
                      <a:pt x="91" y="37"/>
                      <a:pt x="95" y="38"/>
                    </a:cubicBezTo>
                    <a:cubicBezTo>
                      <a:pt x="94" y="42"/>
                      <a:pt x="93" y="46"/>
                      <a:pt x="91" y="51"/>
                    </a:cubicBezTo>
                    <a:close/>
                    <a:moveTo>
                      <a:pt x="63" y="22"/>
                    </a:moveTo>
                    <a:cubicBezTo>
                      <a:pt x="66" y="24"/>
                      <a:pt x="68" y="27"/>
                      <a:pt x="71" y="30"/>
                    </a:cubicBezTo>
                    <a:cubicBezTo>
                      <a:pt x="69" y="30"/>
                      <a:pt x="66" y="30"/>
                      <a:pt x="64" y="30"/>
                    </a:cubicBezTo>
                    <a:cubicBezTo>
                      <a:pt x="64" y="30"/>
                      <a:pt x="64" y="30"/>
                      <a:pt x="64" y="30"/>
                    </a:cubicBezTo>
                    <a:cubicBezTo>
                      <a:pt x="61" y="30"/>
                      <a:pt x="58" y="30"/>
                      <a:pt x="56" y="30"/>
                    </a:cubicBezTo>
                    <a:cubicBezTo>
                      <a:pt x="58" y="27"/>
                      <a:pt x="61" y="24"/>
                      <a:pt x="63" y="22"/>
                    </a:cubicBezTo>
                    <a:close/>
                    <a:moveTo>
                      <a:pt x="31" y="7"/>
                    </a:moveTo>
                    <a:cubicBezTo>
                      <a:pt x="33" y="6"/>
                      <a:pt x="34" y="5"/>
                      <a:pt x="36" y="5"/>
                    </a:cubicBezTo>
                    <a:cubicBezTo>
                      <a:pt x="42" y="5"/>
                      <a:pt x="51" y="10"/>
                      <a:pt x="60" y="18"/>
                    </a:cubicBezTo>
                    <a:cubicBezTo>
                      <a:pt x="56" y="22"/>
                      <a:pt x="53" y="26"/>
                      <a:pt x="49" y="31"/>
                    </a:cubicBezTo>
                    <a:cubicBezTo>
                      <a:pt x="42" y="32"/>
                      <a:pt x="36" y="33"/>
                      <a:pt x="30" y="34"/>
                    </a:cubicBezTo>
                    <a:cubicBezTo>
                      <a:pt x="29" y="32"/>
                      <a:pt x="28" y="30"/>
                      <a:pt x="28" y="29"/>
                    </a:cubicBezTo>
                    <a:cubicBezTo>
                      <a:pt x="26" y="18"/>
                      <a:pt x="27" y="10"/>
                      <a:pt x="31" y="7"/>
                    </a:cubicBezTo>
                    <a:close/>
                    <a:moveTo>
                      <a:pt x="4" y="57"/>
                    </a:moveTo>
                    <a:cubicBezTo>
                      <a:pt x="4" y="51"/>
                      <a:pt x="10" y="46"/>
                      <a:pt x="21" y="42"/>
                    </a:cubicBezTo>
                    <a:cubicBezTo>
                      <a:pt x="23" y="41"/>
                      <a:pt x="24" y="41"/>
                      <a:pt x="26" y="40"/>
                    </a:cubicBezTo>
                    <a:cubicBezTo>
                      <a:pt x="28" y="45"/>
                      <a:pt x="31" y="51"/>
                      <a:pt x="34" y="57"/>
                    </a:cubicBezTo>
                    <a:cubicBezTo>
                      <a:pt x="31" y="62"/>
                      <a:pt x="29" y="68"/>
                      <a:pt x="27" y="73"/>
                    </a:cubicBezTo>
                    <a:cubicBezTo>
                      <a:pt x="13" y="69"/>
                      <a:pt x="4" y="63"/>
                      <a:pt x="4" y="57"/>
                    </a:cubicBezTo>
                    <a:close/>
                    <a:moveTo>
                      <a:pt x="37" y="108"/>
                    </a:moveTo>
                    <a:cubicBezTo>
                      <a:pt x="36" y="108"/>
                      <a:pt x="34" y="108"/>
                      <a:pt x="33" y="107"/>
                    </a:cubicBezTo>
                    <a:cubicBezTo>
                      <a:pt x="28" y="104"/>
                      <a:pt x="27" y="96"/>
                      <a:pt x="29" y="85"/>
                    </a:cubicBezTo>
                    <a:cubicBezTo>
                      <a:pt x="29" y="83"/>
                      <a:pt x="30" y="81"/>
                      <a:pt x="30" y="79"/>
                    </a:cubicBezTo>
                    <a:cubicBezTo>
                      <a:pt x="36" y="80"/>
                      <a:pt x="43" y="81"/>
                      <a:pt x="50" y="82"/>
                    </a:cubicBezTo>
                    <a:cubicBezTo>
                      <a:pt x="53" y="87"/>
                      <a:pt x="57" y="91"/>
                      <a:pt x="61" y="94"/>
                    </a:cubicBezTo>
                    <a:cubicBezTo>
                      <a:pt x="52" y="103"/>
                      <a:pt x="44" y="108"/>
                      <a:pt x="37" y="108"/>
                    </a:cubicBezTo>
                    <a:close/>
                    <a:moveTo>
                      <a:pt x="64" y="91"/>
                    </a:moveTo>
                    <a:cubicBezTo>
                      <a:pt x="62" y="88"/>
                      <a:pt x="59" y="86"/>
                      <a:pt x="56" y="82"/>
                    </a:cubicBezTo>
                    <a:cubicBezTo>
                      <a:pt x="59" y="83"/>
                      <a:pt x="61" y="83"/>
                      <a:pt x="63" y="83"/>
                    </a:cubicBezTo>
                    <a:cubicBezTo>
                      <a:pt x="64" y="83"/>
                      <a:pt x="64" y="83"/>
                      <a:pt x="64" y="83"/>
                    </a:cubicBezTo>
                    <a:cubicBezTo>
                      <a:pt x="66" y="83"/>
                      <a:pt x="69" y="82"/>
                      <a:pt x="72" y="82"/>
                    </a:cubicBezTo>
                    <a:cubicBezTo>
                      <a:pt x="69" y="85"/>
                      <a:pt x="67" y="88"/>
                      <a:pt x="64" y="91"/>
                    </a:cubicBezTo>
                    <a:close/>
                    <a:moveTo>
                      <a:pt x="96" y="106"/>
                    </a:moveTo>
                    <a:cubicBezTo>
                      <a:pt x="95" y="107"/>
                      <a:pt x="93" y="107"/>
                      <a:pt x="91" y="107"/>
                    </a:cubicBezTo>
                    <a:cubicBezTo>
                      <a:pt x="85" y="107"/>
                      <a:pt x="77" y="102"/>
                      <a:pt x="68" y="94"/>
                    </a:cubicBezTo>
                    <a:cubicBezTo>
                      <a:pt x="71" y="91"/>
                      <a:pt x="75" y="86"/>
                      <a:pt x="78" y="82"/>
                    </a:cubicBezTo>
                    <a:cubicBezTo>
                      <a:pt x="85" y="81"/>
                      <a:pt x="92" y="80"/>
                      <a:pt x="98" y="79"/>
                    </a:cubicBezTo>
                    <a:cubicBezTo>
                      <a:pt x="98" y="80"/>
                      <a:pt x="99" y="82"/>
                      <a:pt x="99" y="84"/>
                    </a:cubicBezTo>
                    <a:cubicBezTo>
                      <a:pt x="101" y="95"/>
                      <a:pt x="100" y="103"/>
                      <a:pt x="96" y="106"/>
                    </a:cubicBezTo>
                    <a:close/>
                    <a:moveTo>
                      <a:pt x="106" y="71"/>
                    </a:moveTo>
                    <a:cubicBezTo>
                      <a:pt x="105" y="71"/>
                      <a:pt x="103" y="72"/>
                      <a:pt x="101" y="73"/>
                    </a:cubicBezTo>
                    <a:cubicBezTo>
                      <a:pt x="99" y="67"/>
                      <a:pt x="97" y="62"/>
                      <a:pt x="94" y="56"/>
                    </a:cubicBezTo>
                    <a:cubicBezTo>
                      <a:pt x="96" y="50"/>
                      <a:pt x="98" y="45"/>
                      <a:pt x="100" y="40"/>
                    </a:cubicBezTo>
                    <a:cubicBezTo>
                      <a:pt x="114" y="44"/>
                      <a:pt x="123" y="50"/>
                      <a:pt x="123" y="56"/>
                    </a:cubicBezTo>
                    <a:cubicBezTo>
                      <a:pt x="123" y="61"/>
                      <a:pt x="117" y="67"/>
                      <a:pt x="106" y="71"/>
                    </a:cubicBezTo>
                    <a:close/>
                  </a:path>
                </a:pathLst>
              </a:custGeom>
              <a:solidFill>
                <a:srgbClr val="86B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3" name="Oval 6">
                <a:extLst>
                  <a:ext uri="{FF2B5EF4-FFF2-40B4-BE49-F238E27FC236}">
                    <a16:creationId xmlns:a16="http://schemas.microsoft.com/office/drawing/2014/main" id="{21D52DEE-1B24-48D4-A372-DC7BA04AC7B5}"/>
                  </a:ext>
                </a:extLst>
              </p:cNvPr>
              <p:cNvSpPr>
                <a:spLocks noChangeArrowheads="1"/>
              </p:cNvSpPr>
              <p:nvPr/>
            </p:nvSpPr>
            <p:spPr bwMode="auto">
              <a:xfrm>
                <a:off x="2123" y="2449"/>
                <a:ext cx="186" cy="178"/>
              </a:xfrm>
              <a:prstGeom prst="ellipse">
                <a:avLst/>
              </a:prstGeom>
              <a:solidFill>
                <a:srgbClr val="1D7C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Tree>
    <p:extLst>
      <p:ext uri="{BB962C8B-B14F-4D97-AF65-F5344CB8AC3E}">
        <p14:creationId xmlns:p14="http://schemas.microsoft.com/office/powerpoint/2010/main" val="410656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62837" y="3834540"/>
            <a:ext cx="1588168" cy="707886"/>
          </a:xfrm>
          <a:prstGeom prst="rect">
            <a:avLst/>
          </a:prstGeom>
          <a:noFill/>
        </p:spPr>
        <p:txBody>
          <a:bodyPr wrap="square" rtlCol="0">
            <a:spAutoFit/>
          </a:bodyPr>
          <a:lstStyle/>
          <a:p>
            <a:pPr algn="ctr"/>
            <a:r>
              <a:rPr lang="en-US" altLang="zh-CN" sz="4000" b="1" i="1" dirty="0">
                <a:solidFill>
                  <a:schemeClr val="tx2">
                    <a:lumMod val="75000"/>
                  </a:schemeClr>
                </a:solidFill>
                <a:latin typeface="FuturaBookC" pitchFamily="2" charset="-52"/>
              </a:rPr>
              <a:t>Q%QQQQQQQ</a:t>
            </a:r>
            <a:r>
              <a:rPr lang="en-US" altLang="zh-CN" sz="4000" b="1" i="1" dirty="0">
                <a:solidFill>
                  <a:schemeClr val="tx2">
                    <a:lumMod val="75000"/>
                  </a:schemeClr>
                </a:solidFill>
                <a:latin typeface="宋体"/>
                <a:ea typeface="宋体"/>
              </a:rPr>
              <a:t>Q &amp; A</a:t>
            </a:r>
            <a:endParaRPr lang="zh-CN" altLang="en-US" sz="4000" b="1" i="1" dirty="0">
              <a:solidFill>
                <a:schemeClr val="tx2">
                  <a:lumMod val="75000"/>
                </a:schemeClr>
              </a:solidFill>
              <a:latin typeface="FuturaBookC" pitchFamily="2" charset="-52"/>
            </a:endParaRPr>
          </a:p>
        </p:txBody>
      </p:sp>
      <p:sp>
        <p:nvSpPr>
          <p:cNvPr id="3" name="文本框 2"/>
          <p:cNvSpPr txBox="1"/>
          <p:nvPr/>
        </p:nvSpPr>
        <p:spPr>
          <a:xfrm>
            <a:off x="3585029" y="2278195"/>
            <a:ext cx="5665976" cy="1200329"/>
          </a:xfrm>
          <a:prstGeom prst="rect">
            <a:avLst/>
          </a:prstGeom>
          <a:noFill/>
        </p:spPr>
        <p:txBody>
          <a:bodyPr wrap="square" rtlCol="0">
            <a:spAutoFit/>
          </a:bodyPr>
          <a:lstStyle/>
          <a:p>
            <a:pPr algn="dist"/>
            <a:r>
              <a:rPr lang="zh-CN" altLang="en-US" sz="7200" dirty="0">
                <a:solidFill>
                  <a:schemeClr val="tx2">
                    <a:lumMod val="75000"/>
                  </a:schemeClr>
                </a:solidFill>
                <a:latin typeface="方正清刻本悦宋简体" panose="02000000000000000000" pitchFamily="2" charset="-122"/>
                <a:ea typeface="方正清刻本悦宋简体" panose="02000000000000000000" pitchFamily="2" charset="-122"/>
              </a:rPr>
              <a:t>课堂答疑</a:t>
            </a:r>
          </a:p>
        </p:txBody>
      </p:sp>
    </p:spTree>
    <p:extLst>
      <p:ext uri="{BB962C8B-B14F-4D97-AF65-F5344CB8AC3E}">
        <p14:creationId xmlns:p14="http://schemas.microsoft.com/office/powerpoint/2010/main" val="3064490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2583212"/>
            <a:ext cx="12192000" cy="1446550"/>
          </a:xfrm>
          <a:prstGeom prst="rect">
            <a:avLst/>
          </a:prstGeom>
          <a:noFill/>
        </p:spPr>
        <p:txBody>
          <a:bodyPr wrap="square" rtlCol="0">
            <a:spAutoFit/>
          </a:bodyPr>
          <a:lstStyle/>
          <a:p>
            <a:pPr algn="ctr"/>
            <a:r>
              <a:rPr lang="zh-CN" altLang="en-US" sz="8800" i="1" dirty="0">
                <a:solidFill>
                  <a:schemeClr val="tx2">
                    <a:lumMod val="75000"/>
                  </a:schemeClr>
                </a:solidFill>
                <a:latin typeface="华文彩云" pitchFamily="2" charset="-122"/>
                <a:ea typeface="华文彩云" pitchFamily="2" charset="-122"/>
              </a:rPr>
              <a:t>谢  谢！</a:t>
            </a:r>
          </a:p>
        </p:txBody>
      </p:sp>
    </p:spTree>
    <p:extLst>
      <p:ext uri="{BB962C8B-B14F-4D97-AF65-F5344CB8AC3E}">
        <p14:creationId xmlns:p14="http://schemas.microsoft.com/office/powerpoint/2010/main" val="1155990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602394"/>
            <a:ext cx="12192000" cy="923330"/>
          </a:xfrm>
          <a:prstGeom prst="rect">
            <a:avLst/>
          </a:prstGeom>
          <a:noFill/>
        </p:spPr>
        <p:txBody>
          <a:bodyPr wrap="square" rtlCol="0">
            <a:spAutoFit/>
          </a:bodyPr>
          <a:lstStyle>
            <a:defPPr>
              <a:defRPr lang="en-US"/>
            </a:defPPr>
            <a:lvl1pPr algn="dist" defTabSz="457200">
              <a:defRPr sz="6600">
                <a:solidFill>
                  <a:schemeClr val="tx2">
                    <a:lumMod val="75000"/>
                  </a:schemeClr>
                </a:solidFill>
                <a:latin typeface="方正清刻本悦宋简体" panose="02000000000000000000" pitchFamily="2" charset="-122"/>
                <a:ea typeface="方正清刻本悦宋简体" panose="02000000000000000000" pitchFamily="2" charset="-122"/>
              </a:defRPr>
            </a:lvl1pPr>
            <a:lvl2pPr defTabSz="457200"/>
            <a:lvl3pPr defTabSz="457200"/>
            <a:lvl4pPr defTabSz="457200"/>
            <a:lvl5pPr defTabSz="457200"/>
            <a:lvl6pPr defTabSz="457200"/>
            <a:lvl7pPr defTabSz="457200"/>
            <a:lvl8pPr defTabSz="457200"/>
            <a:lvl9pPr defTabSz="457200"/>
          </a:lstStyle>
          <a:p>
            <a:pPr algn="ctr"/>
            <a:r>
              <a:rPr lang="zh-CN" altLang="en-US" sz="5400" b="1" dirty="0">
                <a:latin typeface="宋体" pitchFamily="2" charset="-122"/>
                <a:ea typeface="宋体" pitchFamily="2" charset="-122"/>
              </a:rPr>
              <a:t>数 据 获 取</a:t>
            </a:r>
          </a:p>
        </p:txBody>
      </p:sp>
      <p:sp>
        <p:nvSpPr>
          <p:cNvPr id="4" name="文本框 3"/>
          <p:cNvSpPr txBox="1"/>
          <p:nvPr/>
        </p:nvSpPr>
        <p:spPr>
          <a:xfrm>
            <a:off x="0" y="1551352"/>
            <a:ext cx="12192000" cy="707886"/>
          </a:xfrm>
          <a:prstGeom prst="rect">
            <a:avLst/>
          </a:prstGeom>
          <a:noFill/>
        </p:spPr>
        <p:txBody>
          <a:bodyPr wrap="square" rtlCol="0">
            <a:spAutoFit/>
          </a:bodyPr>
          <a:lstStyle>
            <a:defPPr>
              <a:defRPr lang="en-US"/>
            </a:defPPr>
            <a:lvl1pPr algn="dist" defTabSz="457200">
              <a:defRPr sz="4000" b="1">
                <a:solidFill>
                  <a:schemeClr val="tx2">
                    <a:lumMod val="75000"/>
                  </a:schemeClr>
                </a:solidFill>
                <a:latin typeface="方正清刻本悦宋简体" panose="02000000000000000000" pitchFamily="2" charset="-122"/>
                <a:ea typeface="方正清刻本悦宋简体" panose="02000000000000000000" pitchFamily="2" charset="-122"/>
              </a:defRPr>
            </a:lvl1pPr>
            <a:lvl2pPr defTabSz="457200"/>
            <a:lvl3pPr defTabSz="457200"/>
            <a:lvl4pPr defTabSz="457200"/>
            <a:lvl5pPr defTabSz="457200"/>
            <a:lvl6pPr defTabSz="457200"/>
            <a:lvl7pPr defTabSz="457200"/>
            <a:lvl8pPr defTabSz="457200"/>
            <a:lvl9pPr defTabSz="457200"/>
          </a:lstStyle>
          <a:p>
            <a:pPr algn="ctr"/>
            <a:r>
              <a:rPr lang="zh-CN" altLang="en-US" dirty="0"/>
              <a:t>第一节</a:t>
            </a:r>
          </a:p>
        </p:txBody>
      </p:sp>
    </p:spTree>
    <p:extLst>
      <p:ext uri="{BB962C8B-B14F-4D97-AF65-F5344CB8AC3E}">
        <p14:creationId xmlns:p14="http://schemas.microsoft.com/office/powerpoint/2010/main" val="3459509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44140" y="488960"/>
            <a:ext cx="3770576" cy="707886"/>
          </a:xfrm>
          <a:prstGeom prst="rect">
            <a:avLst/>
          </a:prstGeom>
          <a:noFill/>
        </p:spPr>
        <p:txBody>
          <a:bodyPr wrap="square" rtlCol="0">
            <a:spAutoFit/>
          </a:bodyPr>
          <a:lstStyle>
            <a:defPPr>
              <a:defRPr lang="en-US"/>
            </a:defPPr>
            <a:lvl1pPr algn="ctr" defTabSz="457200">
              <a:defRPr sz="4000" b="1">
                <a:solidFill>
                  <a:schemeClr val="tx2">
                    <a:lumMod val="75000"/>
                  </a:schemeClr>
                </a:solidFill>
                <a:latin typeface="+mn-ea"/>
              </a:defRPr>
            </a:lvl1pPr>
            <a:lvl2pPr defTabSz="457200"/>
            <a:lvl3pPr defTabSz="457200"/>
            <a:lvl4pPr defTabSz="457200"/>
            <a:lvl5pPr defTabSz="457200"/>
            <a:lvl6pPr defTabSz="457200"/>
            <a:lvl7pPr defTabSz="457200"/>
            <a:lvl8pPr defTabSz="457200"/>
            <a:lvl9pPr defTabSz="457200"/>
          </a:lstStyle>
          <a:p>
            <a:r>
              <a:rPr lang="zh-CN" altLang="en-US" dirty="0">
                <a:latin typeface="宋体" pitchFamily="2" charset="-122"/>
                <a:ea typeface="宋体" pitchFamily="2" charset="-122"/>
              </a:rPr>
              <a:t>数 据 获 取</a:t>
            </a:r>
          </a:p>
        </p:txBody>
      </p:sp>
      <p:sp>
        <p:nvSpPr>
          <p:cNvPr id="13" name="文本框 12"/>
          <p:cNvSpPr txBox="1"/>
          <p:nvPr/>
        </p:nvSpPr>
        <p:spPr>
          <a:xfrm>
            <a:off x="2312095" y="1720598"/>
            <a:ext cx="2488027"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文本数据获取</a:t>
            </a:r>
          </a:p>
        </p:txBody>
      </p:sp>
      <p:sp>
        <p:nvSpPr>
          <p:cNvPr id="14" name="文本框 13"/>
          <p:cNvSpPr txBox="1"/>
          <p:nvPr/>
        </p:nvSpPr>
        <p:spPr>
          <a:xfrm>
            <a:off x="3919321" y="2820805"/>
            <a:ext cx="2488027"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网上数据获取</a:t>
            </a:r>
          </a:p>
        </p:txBody>
      </p:sp>
      <p:sp>
        <p:nvSpPr>
          <p:cNvPr id="15" name="文本框 14"/>
          <p:cNvSpPr txBox="1"/>
          <p:nvPr/>
        </p:nvSpPr>
        <p:spPr>
          <a:xfrm>
            <a:off x="5466439" y="3950512"/>
            <a:ext cx="3058991"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网页表格数据获取</a:t>
            </a:r>
          </a:p>
        </p:txBody>
      </p:sp>
      <p:sp>
        <p:nvSpPr>
          <p:cNvPr id="23" name="文本框 22">
            <a:extLst>
              <a:ext uri="{FF2B5EF4-FFF2-40B4-BE49-F238E27FC236}">
                <a16:creationId xmlns:a16="http://schemas.microsoft.com/office/drawing/2014/main" id="{0BE75200-EDE9-4BC7-A36B-E2F8CA74ECE1}"/>
              </a:ext>
            </a:extLst>
          </p:cNvPr>
          <p:cNvSpPr txBox="1"/>
          <p:nvPr/>
        </p:nvSpPr>
        <p:spPr>
          <a:xfrm>
            <a:off x="8084222" y="4981439"/>
            <a:ext cx="2862490"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数据库数据获取</a:t>
            </a:r>
          </a:p>
        </p:txBody>
      </p:sp>
      <p:sp>
        <p:nvSpPr>
          <p:cNvPr id="36" name="椭圆 3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8BABBAA7-27E4-4967-9AEB-28C99CFA2A33}"/>
              </a:ext>
            </a:extLst>
          </p:cNvPr>
          <p:cNvSpPr/>
          <p:nvPr/>
        </p:nvSpPr>
        <p:spPr>
          <a:xfrm>
            <a:off x="1414732" y="1674429"/>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01</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37" name="椭圆 3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8ED42566-A517-436A-B388-BF5C406926C3}"/>
              </a:ext>
            </a:extLst>
          </p:cNvPr>
          <p:cNvSpPr/>
          <p:nvPr/>
        </p:nvSpPr>
        <p:spPr>
          <a:xfrm>
            <a:off x="3050875" y="2705562"/>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02</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38" name="椭圆 3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8C5B43B0-9D45-45CD-8921-1A7B558B1A85}"/>
              </a:ext>
            </a:extLst>
          </p:cNvPr>
          <p:cNvSpPr/>
          <p:nvPr/>
        </p:nvSpPr>
        <p:spPr>
          <a:xfrm>
            <a:off x="4548996" y="3921012"/>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03</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39" name="椭圆 38"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EEFAAB77-4BD2-4348-9808-AC695E2669B7}"/>
              </a:ext>
            </a:extLst>
          </p:cNvPr>
          <p:cNvSpPr/>
          <p:nvPr/>
        </p:nvSpPr>
        <p:spPr>
          <a:xfrm>
            <a:off x="7238309" y="4955116"/>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04</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Tree>
    <p:extLst>
      <p:ext uri="{BB962C8B-B14F-4D97-AF65-F5344CB8AC3E}">
        <p14:creationId xmlns:p14="http://schemas.microsoft.com/office/powerpoint/2010/main" val="28488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360"/>
                                          </p:val>
                                        </p:tav>
                                        <p:tav tm="100000">
                                          <p:val>
                                            <p:fltVal val="0"/>
                                          </p:val>
                                        </p:tav>
                                      </p:tavLst>
                                    </p:anim>
                                    <p:animEffect transition="in" filter="fade">
                                      <p:cBhvr>
                                        <p:cTn id="10" dur="1000"/>
                                        <p:tgtEl>
                                          <p:spTgt spid="36"/>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000" fill="hold"/>
                                        <p:tgtEl>
                                          <p:spTgt spid="37"/>
                                        </p:tgtEl>
                                        <p:attrNameLst>
                                          <p:attrName>ppt_w</p:attrName>
                                        </p:attrNameLst>
                                      </p:cBhvr>
                                      <p:tavLst>
                                        <p:tav tm="0">
                                          <p:val>
                                            <p:fltVal val="0"/>
                                          </p:val>
                                        </p:tav>
                                        <p:tav tm="100000">
                                          <p:val>
                                            <p:strVal val="#ppt_w"/>
                                          </p:val>
                                        </p:tav>
                                      </p:tavLst>
                                    </p:anim>
                                    <p:anim calcmode="lin" valueType="num">
                                      <p:cBhvr>
                                        <p:cTn id="14" dur="1000" fill="hold"/>
                                        <p:tgtEl>
                                          <p:spTgt spid="37"/>
                                        </p:tgtEl>
                                        <p:attrNameLst>
                                          <p:attrName>ppt_h</p:attrName>
                                        </p:attrNameLst>
                                      </p:cBhvr>
                                      <p:tavLst>
                                        <p:tav tm="0">
                                          <p:val>
                                            <p:fltVal val="0"/>
                                          </p:val>
                                        </p:tav>
                                        <p:tav tm="100000">
                                          <p:val>
                                            <p:strVal val="#ppt_h"/>
                                          </p:val>
                                        </p:tav>
                                      </p:tavLst>
                                    </p:anim>
                                    <p:anim calcmode="lin" valueType="num">
                                      <p:cBhvr>
                                        <p:cTn id="15" dur="1000" fill="hold"/>
                                        <p:tgtEl>
                                          <p:spTgt spid="37"/>
                                        </p:tgtEl>
                                        <p:attrNameLst>
                                          <p:attrName>style.rotation</p:attrName>
                                        </p:attrNameLst>
                                      </p:cBhvr>
                                      <p:tavLst>
                                        <p:tav tm="0">
                                          <p:val>
                                            <p:fltVal val="360"/>
                                          </p:val>
                                        </p:tav>
                                        <p:tav tm="100000">
                                          <p:val>
                                            <p:fltVal val="0"/>
                                          </p:val>
                                        </p:tav>
                                      </p:tavLst>
                                    </p:anim>
                                    <p:animEffect transition="in" filter="fade">
                                      <p:cBhvr>
                                        <p:cTn id="16" dur="1000"/>
                                        <p:tgtEl>
                                          <p:spTgt spid="37"/>
                                        </p:tgtEl>
                                      </p:cBhvr>
                                    </p:animEffect>
                                  </p:childTnLst>
                                </p:cTn>
                              </p:par>
                              <p:par>
                                <p:cTn id="17" presetID="49" presetClass="entr" presetSubtype="0" decel="100000" fill="hold" grpId="0" nodeType="withEffect">
                                  <p:stCondLst>
                                    <p:cond delay="100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fltVal val="0"/>
                                          </p:val>
                                        </p:tav>
                                        <p:tav tm="100000">
                                          <p:val>
                                            <p:strVal val="#ppt_w"/>
                                          </p:val>
                                        </p:tav>
                                      </p:tavLst>
                                    </p:anim>
                                    <p:anim calcmode="lin" valueType="num">
                                      <p:cBhvr>
                                        <p:cTn id="20" dur="1000" fill="hold"/>
                                        <p:tgtEl>
                                          <p:spTgt spid="38"/>
                                        </p:tgtEl>
                                        <p:attrNameLst>
                                          <p:attrName>ppt_h</p:attrName>
                                        </p:attrNameLst>
                                      </p:cBhvr>
                                      <p:tavLst>
                                        <p:tav tm="0">
                                          <p:val>
                                            <p:fltVal val="0"/>
                                          </p:val>
                                        </p:tav>
                                        <p:tav tm="100000">
                                          <p:val>
                                            <p:strVal val="#ppt_h"/>
                                          </p:val>
                                        </p:tav>
                                      </p:tavLst>
                                    </p:anim>
                                    <p:anim calcmode="lin" valueType="num">
                                      <p:cBhvr>
                                        <p:cTn id="21" dur="1000" fill="hold"/>
                                        <p:tgtEl>
                                          <p:spTgt spid="38"/>
                                        </p:tgtEl>
                                        <p:attrNameLst>
                                          <p:attrName>style.rotation</p:attrName>
                                        </p:attrNameLst>
                                      </p:cBhvr>
                                      <p:tavLst>
                                        <p:tav tm="0">
                                          <p:val>
                                            <p:fltVal val="360"/>
                                          </p:val>
                                        </p:tav>
                                        <p:tav tm="100000">
                                          <p:val>
                                            <p:fltVal val="0"/>
                                          </p:val>
                                        </p:tav>
                                      </p:tavLst>
                                    </p:anim>
                                    <p:animEffect transition="in" filter="fade">
                                      <p:cBhvr>
                                        <p:cTn id="22" dur="1000"/>
                                        <p:tgtEl>
                                          <p:spTgt spid="38"/>
                                        </p:tgtEl>
                                      </p:cBhvr>
                                    </p:animEffect>
                                  </p:childTnLst>
                                </p:cTn>
                              </p:par>
                              <p:par>
                                <p:cTn id="23" presetID="49" presetClass="entr" presetSubtype="0" decel="100000" fill="hold" grpId="0" nodeType="withEffect">
                                  <p:stCondLst>
                                    <p:cond delay="1000"/>
                                  </p:stCondLst>
                                  <p:childTnLst>
                                    <p:set>
                                      <p:cBhvr>
                                        <p:cTn id="24" dur="1" fill="hold">
                                          <p:stCondLst>
                                            <p:cond delay="0"/>
                                          </p:stCondLst>
                                        </p:cTn>
                                        <p:tgtEl>
                                          <p:spTgt spid="39"/>
                                        </p:tgtEl>
                                        <p:attrNameLst>
                                          <p:attrName>style.visibility</p:attrName>
                                        </p:attrNameLst>
                                      </p:cBhvr>
                                      <p:to>
                                        <p:strVal val="visible"/>
                                      </p:to>
                                    </p:set>
                                    <p:anim calcmode="lin" valueType="num">
                                      <p:cBhvr>
                                        <p:cTn id="25" dur="1000" fill="hold"/>
                                        <p:tgtEl>
                                          <p:spTgt spid="39"/>
                                        </p:tgtEl>
                                        <p:attrNameLst>
                                          <p:attrName>ppt_w</p:attrName>
                                        </p:attrNameLst>
                                      </p:cBhvr>
                                      <p:tavLst>
                                        <p:tav tm="0">
                                          <p:val>
                                            <p:fltVal val="0"/>
                                          </p:val>
                                        </p:tav>
                                        <p:tav tm="100000">
                                          <p:val>
                                            <p:strVal val="#ppt_w"/>
                                          </p:val>
                                        </p:tav>
                                      </p:tavLst>
                                    </p:anim>
                                    <p:anim calcmode="lin" valueType="num">
                                      <p:cBhvr>
                                        <p:cTn id="26" dur="1000" fill="hold"/>
                                        <p:tgtEl>
                                          <p:spTgt spid="39"/>
                                        </p:tgtEl>
                                        <p:attrNameLst>
                                          <p:attrName>ppt_h</p:attrName>
                                        </p:attrNameLst>
                                      </p:cBhvr>
                                      <p:tavLst>
                                        <p:tav tm="0">
                                          <p:val>
                                            <p:fltVal val="0"/>
                                          </p:val>
                                        </p:tav>
                                        <p:tav tm="100000">
                                          <p:val>
                                            <p:strVal val="#ppt_h"/>
                                          </p:val>
                                        </p:tav>
                                      </p:tavLst>
                                    </p:anim>
                                    <p:anim calcmode="lin" valueType="num">
                                      <p:cBhvr>
                                        <p:cTn id="27" dur="1000" fill="hold"/>
                                        <p:tgtEl>
                                          <p:spTgt spid="39"/>
                                        </p:tgtEl>
                                        <p:attrNameLst>
                                          <p:attrName>style.rotation</p:attrName>
                                        </p:attrNameLst>
                                      </p:cBhvr>
                                      <p:tavLst>
                                        <p:tav tm="0">
                                          <p:val>
                                            <p:fltVal val="360"/>
                                          </p:val>
                                        </p:tav>
                                        <p:tav tm="100000">
                                          <p:val>
                                            <p:fltVal val="0"/>
                                          </p:val>
                                        </p:tav>
                                      </p:tavLst>
                                    </p:anim>
                                    <p:animEffect transition="in" filter="fade">
                                      <p:cBhvr>
                                        <p:cTn id="28"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925" y="1489330"/>
            <a:ext cx="10748812" cy="1015663"/>
          </a:xfrm>
          <a:prstGeom prst="rect">
            <a:avLst/>
          </a:prstGeom>
          <a:noFill/>
        </p:spPr>
        <p:txBody>
          <a:bodyPr wrap="square" rtlCol="0">
            <a:spAutoFit/>
          </a:bodyPr>
          <a:lstStyle/>
          <a:p>
            <a:pPr algn="just"/>
            <a:r>
              <a:rPr lang="en-US" altLang="zh-CN" sz="2000" dirty="0">
                <a:solidFill>
                  <a:schemeClr val="tx2">
                    <a:lumMod val="75000"/>
                  </a:schemeClr>
                </a:solidFill>
                <a:latin typeface="宋体" pitchFamily="2" charset="-122"/>
                <a:ea typeface="宋体" pitchFamily="2" charset="-122"/>
              </a:rPr>
              <a:t>【</a:t>
            </a:r>
            <a:r>
              <a:rPr lang="zh-CN" altLang="en-US" sz="2000" dirty="0">
                <a:solidFill>
                  <a:schemeClr val="tx2">
                    <a:lumMod val="75000"/>
                  </a:schemeClr>
                </a:solidFill>
                <a:latin typeface="宋体" pitchFamily="2" charset="-122"/>
                <a:ea typeface="宋体" pitchFamily="2" charset="-122"/>
              </a:rPr>
              <a:t>例</a:t>
            </a:r>
            <a:r>
              <a:rPr lang="en-US" altLang="zh-CN" sz="2000" dirty="0">
                <a:solidFill>
                  <a:schemeClr val="tx2">
                    <a:lumMod val="75000"/>
                  </a:schemeClr>
                </a:solidFill>
                <a:latin typeface="宋体" pitchFamily="2" charset="-122"/>
                <a:ea typeface="宋体" pitchFamily="2" charset="-122"/>
              </a:rPr>
              <a:t>2-1】</a:t>
            </a:r>
            <a:r>
              <a:rPr lang="zh-CN" altLang="en-US" sz="2000" dirty="0">
                <a:solidFill>
                  <a:schemeClr val="tx2">
                    <a:lumMod val="75000"/>
                  </a:schemeClr>
                </a:solidFill>
                <a:latin typeface="宋体" pitchFamily="2" charset="-122"/>
                <a:ea typeface="宋体" pitchFamily="2" charset="-122"/>
              </a:rPr>
              <a:t>最近</a:t>
            </a:r>
            <a:r>
              <a:rPr lang="en-US" altLang="zh-CN" sz="2000" dirty="0">
                <a:solidFill>
                  <a:schemeClr val="tx2">
                    <a:lumMod val="75000"/>
                  </a:schemeClr>
                </a:solidFill>
                <a:latin typeface="宋体" pitchFamily="2" charset="-122"/>
                <a:ea typeface="宋体" pitchFamily="2" charset="-122"/>
              </a:rPr>
              <a:t>20</a:t>
            </a:r>
            <a:r>
              <a:rPr lang="zh-CN" altLang="en-US" sz="2000" dirty="0">
                <a:solidFill>
                  <a:schemeClr val="tx2">
                    <a:lumMod val="75000"/>
                  </a:schemeClr>
                </a:solidFill>
                <a:latin typeface="宋体" pitchFamily="2" charset="-122"/>
                <a:ea typeface="宋体" pitchFamily="2" charset="-122"/>
              </a:rPr>
              <a:t>年的年度总人口数据，包括年份、年末总人口、男性人口、女性人口、城镇人口和乡村人口等，存放在如下图所示的“年度总人口</a:t>
            </a:r>
            <a:r>
              <a:rPr lang="en-US" altLang="zh-CN" sz="2000" dirty="0">
                <a:solidFill>
                  <a:schemeClr val="tx2">
                    <a:lumMod val="75000"/>
                  </a:schemeClr>
                </a:solidFill>
                <a:latin typeface="宋体" pitchFamily="2" charset="-122"/>
                <a:ea typeface="宋体" pitchFamily="2" charset="-122"/>
              </a:rPr>
              <a:t>.txt”</a:t>
            </a:r>
            <a:r>
              <a:rPr lang="zh-CN" altLang="en-US" sz="2000" dirty="0">
                <a:solidFill>
                  <a:schemeClr val="tx2">
                    <a:lumMod val="75000"/>
                  </a:schemeClr>
                </a:solidFill>
                <a:latin typeface="宋体" pitchFamily="2" charset="-122"/>
                <a:ea typeface="宋体" pitchFamily="2" charset="-122"/>
              </a:rPr>
              <a:t>文本文件中，现要求将这些数据导入到</a:t>
            </a:r>
            <a:r>
              <a:rPr lang="en-US" altLang="zh-CN" sz="2000" dirty="0">
                <a:solidFill>
                  <a:schemeClr val="tx2">
                    <a:lumMod val="75000"/>
                  </a:schemeClr>
                </a:solidFill>
                <a:latin typeface="宋体" pitchFamily="2" charset="-122"/>
                <a:ea typeface="宋体" pitchFamily="2" charset="-122"/>
              </a:rPr>
              <a:t>EXCEL</a:t>
            </a:r>
            <a:r>
              <a:rPr lang="zh-CN" altLang="en-US" sz="2000" dirty="0">
                <a:solidFill>
                  <a:schemeClr val="tx2">
                    <a:lumMod val="75000"/>
                  </a:schemeClr>
                </a:solidFill>
                <a:latin typeface="宋体" pitchFamily="2" charset="-122"/>
                <a:ea typeface="宋体" pitchFamily="2" charset="-122"/>
              </a:rPr>
              <a:t>文件中。</a:t>
            </a:r>
            <a:endParaRPr lang="zh-CN" altLang="en-US" sz="2000" dirty="0">
              <a:solidFill>
                <a:schemeClr val="tx2">
                  <a:lumMod val="75000"/>
                </a:schemeClr>
              </a:solidFill>
            </a:endParaRPr>
          </a:p>
        </p:txBody>
      </p:sp>
      <p:pic>
        <p:nvPicPr>
          <p:cNvPr id="5" name="图片 4"/>
          <p:cNvPicPr/>
          <p:nvPr/>
        </p:nvPicPr>
        <p:blipFill>
          <a:blip r:embed="rId2"/>
          <a:stretch>
            <a:fillRect/>
          </a:stretch>
        </p:blipFill>
        <p:spPr>
          <a:xfrm>
            <a:off x="3755365" y="2794958"/>
            <a:ext cx="7713120" cy="2972795"/>
          </a:xfrm>
          <a:prstGeom prst="rect">
            <a:avLst/>
          </a:prstGeom>
          <a:ln>
            <a:solidFill>
              <a:schemeClr val="tx1"/>
            </a:solidFill>
          </a:ln>
        </p:spPr>
      </p:pic>
      <p:sp>
        <p:nvSpPr>
          <p:cNvPr id="6" name="文本框 5"/>
          <p:cNvSpPr txBox="1"/>
          <p:nvPr/>
        </p:nvSpPr>
        <p:spPr>
          <a:xfrm>
            <a:off x="1" y="624226"/>
            <a:ext cx="12192000"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en-US" altLang="zh-CN" dirty="0"/>
              <a:t>1</a:t>
            </a:r>
            <a:r>
              <a:rPr lang="zh-CN" altLang="en-US" dirty="0"/>
              <a:t>、文本数据获取</a:t>
            </a:r>
          </a:p>
        </p:txBody>
      </p:sp>
      <p:sp>
        <p:nvSpPr>
          <p:cNvPr id="7" name="文本框 6">
            <a:extLst>
              <a:ext uri="{FF2B5EF4-FFF2-40B4-BE49-F238E27FC236}">
                <a16:creationId xmlns:a16="http://schemas.microsoft.com/office/drawing/2014/main" id="{8A5181CC-237F-4860-9C08-3BF94DB482EB}"/>
              </a:ext>
            </a:extLst>
          </p:cNvPr>
          <p:cNvSpPr txBox="1"/>
          <p:nvPr/>
        </p:nvSpPr>
        <p:spPr>
          <a:xfrm>
            <a:off x="979689" y="2836653"/>
            <a:ext cx="2442122" cy="2790187"/>
          </a:xfrm>
          <a:prstGeom prst="rect">
            <a:avLst/>
          </a:prstGeom>
          <a:noFill/>
        </p:spPr>
        <p:txBody>
          <a:bodyPr wrap="square" rtlCol="0">
            <a:spAutoFit/>
          </a:bodyPr>
          <a:lstStyle/>
          <a:p>
            <a:pPr algn="just">
              <a:lnSpc>
                <a:spcPct val="150000"/>
              </a:lnSpc>
            </a:pPr>
            <a:r>
              <a:rPr lang="zh-CN" altLang="en-US" sz="2000" b="1" dirty="0">
                <a:latin typeface="+mn-ea"/>
              </a:rPr>
              <a:t>解题步骤：</a:t>
            </a:r>
            <a:endParaRPr lang="en-US" altLang="zh-CN" sz="2000" b="1" dirty="0">
              <a:latin typeface="+mn-ea"/>
            </a:endParaRPr>
          </a:p>
          <a:p>
            <a:pPr algn="just">
              <a:lnSpc>
                <a:spcPct val="150000"/>
              </a:lnSpc>
            </a:pPr>
            <a:r>
              <a:rPr lang="zh-CN" altLang="zh-CN" sz="2000" b="1" dirty="0">
                <a:latin typeface="+mn-ea"/>
              </a:rPr>
              <a:t>第一步</a:t>
            </a:r>
            <a:r>
              <a:rPr lang="zh-CN" altLang="zh-CN" sz="2000" dirty="0">
                <a:latin typeface="+mn-ea"/>
              </a:rPr>
              <a:t>，选择要导入的文本文件。</a:t>
            </a:r>
            <a:endParaRPr lang="en-US" altLang="zh-CN" sz="2000" dirty="0">
              <a:latin typeface="+mn-ea"/>
            </a:endParaRPr>
          </a:p>
          <a:p>
            <a:pPr algn="just">
              <a:lnSpc>
                <a:spcPct val="150000"/>
              </a:lnSpc>
            </a:pPr>
            <a:r>
              <a:rPr lang="zh-CN" altLang="zh-CN" sz="2000" b="1" dirty="0">
                <a:latin typeface="+mn-ea"/>
              </a:rPr>
              <a:t>第二步</a:t>
            </a:r>
            <a:r>
              <a:rPr lang="zh-CN" altLang="zh-CN" sz="2000" dirty="0">
                <a:latin typeface="+mn-ea"/>
              </a:rPr>
              <a:t>，设置导入数据的参数。</a:t>
            </a:r>
            <a:endParaRPr lang="en-US" altLang="zh-CN" sz="2000" dirty="0">
              <a:latin typeface="+mn-ea"/>
            </a:endParaRPr>
          </a:p>
          <a:p>
            <a:pPr algn="just">
              <a:lnSpc>
                <a:spcPct val="150000"/>
              </a:lnSpc>
            </a:pPr>
            <a:r>
              <a:rPr lang="zh-CN" altLang="zh-CN" sz="2000" b="1" dirty="0">
                <a:latin typeface="+mn-ea"/>
              </a:rPr>
              <a:t>第三步</a:t>
            </a:r>
            <a:r>
              <a:rPr lang="zh-CN" altLang="zh-CN" sz="2000" dirty="0">
                <a:latin typeface="+mn-ea"/>
              </a:rPr>
              <a:t>，存储数据。</a:t>
            </a:r>
            <a:endParaRPr lang="en-US" altLang="zh-CN" sz="2000" dirty="0">
              <a:latin typeface="+mn-ea"/>
            </a:endParaRPr>
          </a:p>
        </p:txBody>
      </p:sp>
    </p:spTree>
    <p:extLst>
      <p:ext uri="{BB962C8B-B14F-4D97-AF65-F5344CB8AC3E}">
        <p14:creationId xmlns:p14="http://schemas.microsoft.com/office/powerpoint/2010/main" val="4147288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85529" y="1299004"/>
            <a:ext cx="7567358" cy="400110"/>
          </a:xfrm>
          <a:prstGeom prst="rect">
            <a:avLst/>
          </a:prstGeom>
          <a:noFill/>
        </p:spPr>
        <p:txBody>
          <a:bodyPr wrap="square" rtlCol="0">
            <a:spAutoFit/>
          </a:bodyPr>
          <a:lstStyle/>
          <a:p>
            <a:pPr algn="just"/>
            <a:r>
              <a:rPr lang="en-US" altLang="zh-CN" sz="2000" dirty="0">
                <a:solidFill>
                  <a:schemeClr val="tx2">
                    <a:lumMod val="75000"/>
                  </a:schemeClr>
                </a:solidFill>
                <a:latin typeface="宋体" pitchFamily="2" charset="-122"/>
                <a:ea typeface="宋体" pitchFamily="2" charset="-122"/>
              </a:rPr>
              <a:t>【</a:t>
            </a:r>
            <a:r>
              <a:rPr lang="zh-CN" altLang="en-US" sz="2000" dirty="0">
                <a:solidFill>
                  <a:schemeClr val="tx2">
                    <a:lumMod val="75000"/>
                  </a:schemeClr>
                </a:solidFill>
                <a:latin typeface="宋体" pitchFamily="2" charset="-122"/>
                <a:ea typeface="宋体" pitchFamily="2" charset="-122"/>
              </a:rPr>
              <a:t>例</a:t>
            </a:r>
            <a:r>
              <a:rPr lang="en-US" altLang="zh-CN" sz="2000" dirty="0">
                <a:solidFill>
                  <a:schemeClr val="tx2">
                    <a:lumMod val="75000"/>
                  </a:schemeClr>
                </a:solidFill>
                <a:latin typeface="宋体" pitchFamily="2" charset="-122"/>
                <a:ea typeface="宋体" pitchFamily="2" charset="-122"/>
              </a:rPr>
              <a:t>2-2】</a:t>
            </a:r>
            <a:r>
              <a:rPr lang="zh-CN" altLang="en-US" sz="2000" dirty="0">
                <a:solidFill>
                  <a:schemeClr val="tx2">
                    <a:lumMod val="75000"/>
                  </a:schemeClr>
                </a:solidFill>
                <a:latin typeface="宋体" pitchFamily="2" charset="-122"/>
                <a:ea typeface="宋体" pitchFamily="2" charset="-122"/>
              </a:rPr>
              <a:t>从“国家统计局”官网下载最近</a:t>
            </a:r>
            <a:r>
              <a:rPr lang="en-US" altLang="zh-CN" sz="2000" dirty="0">
                <a:solidFill>
                  <a:schemeClr val="tx2">
                    <a:lumMod val="75000"/>
                  </a:schemeClr>
                </a:solidFill>
                <a:latin typeface="宋体" pitchFamily="2" charset="-122"/>
                <a:ea typeface="宋体" pitchFamily="2" charset="-122"/>
              </a:rPr>
              <a:t>20</a:t>
            </a:r>
            <a:r>
              <a:rPr lang="zh-CN" altLang="en-US" sz="2000" dirty="0">
                <a:solidFill>
                  <a:schemeClr val="tx2">
                    <a:lumMod val="75000"/>
                  </a:schemeClr>
                </a:solidFill>
                <a:latin typeface="宋体" pitchFamily="2" charset="-122"/>
                <a:ea typeface="宋体" pitchFamily="2" charset="-122"/>
              </a:rPr>
              <a:t>年的年末总人口数。</a:t>
            </a:r>
            <a:endParaRPr lang="zh-CN" altLang="en-US" sz="2000" dirty="0">
              <a:solidFill>
                <a:schemeClr val="tx2">
                  <a:lumMod val="75000"/>
                </a:schemeClr>
              </a:solidFill>
            </a:endParaRPr>
          </a:p>
        </p:txBody>
      </p:sp>
      <p:pic>
        <p:nvPicPr>
          <p:cNvPr id="6" name="图片 5"/>
          <p:cNvPicPr/>
          <p:nvPr/>
        </p:nvPicPr>
        <p:blipFill>
          <a:blip r:embed="rId3"/>
          <a:stretch>
            <a:fillRect/>
          </a:stretch>
        </p:blipFill>
        <p:spPr>
          <a:xfrm>
            <a:off x="5869485" y="3334774"/>
            <a:ext cx="4775781" cy="2652670"/>
          </a:xfrm>
          <a:prstGeom prst="rect">
            <a:avLst/>
          </a:prstGeom>
          <a:ln>
            <a:solidFill>
              <a:schemeClr val="tx1"/>
            </a:solidFill>
          </a:ln>
        </p:spPr>
      </p:pic>
      <p:pic>
        <p:nvPicPr>
          <p:cNvPr id="7" name="图片 6"/>
          <p:cNvPicPr/>
          <p:nvPr/>
        </p:nvPicPr>
        <p:blipFill rotWithShape="1">
          <a:blip r:embed="rId4">
            <a:extLst>
              <a:ext uri="{28A0092B-C50C-407E-A947-70E740481C1C}">
                <a14:useLocalDpi xmlns:a14="http://schemas.microsoft.com/office/drawing/2010/main" val="0"/>
              </a:ext>
            </a:extLst>
          </a:blip>
          <a:srcRect t="13588"/>
          <a:stretch/>
        </p:blipFill>
        <p:spPr bwMode="auto">
          <a:xfrm>
            <a:off x="2599427" y="1923071"/>
            <a:ext cx="7269192" cy="1023668"/>
          </a:xfrm>
          <a:prstGeom prst="rect">
            <a:avLst/>
          </a:prstGeom>
          <a:noFill/>
          <a:ln>
            <a:solidFill>
              <a:schemeClr val="tx1"/>
            </a:solidFill>
          </a:ln>
          <a:extLst>
            <a:ext uri="{53640926-AAD7-44D8-BBD7-CCE9431645EC}">
              <a14:shadowObscured xmlns:a14="http://schemas.microsoft.com/office/drawing/2010/main"/>
            </a:ext>
          </a:extLst>
        </p:spPr>
      </p:pic>
      <p:sp>
        <p:nvSpPr>
          <p:cNvPr id="5" name="矩形 4"/>
          <p:cNvSpPr/>
          <p:nvPr/>
        </p:nvSpPr>
        <p:spPr>
          <a:xfrm>
            <a:off x="7600322" y="6086742"/>
            <a:ext cx="1210588" cy="338554"/>
          </a:xfrm>
          <a:prstGeom prst="rect">
            <a:avLst/>
          </a:prstGeom>
        </p:spPr>
        <p:txBody>
          <a:bodyPr wrap="none">
            <a:spAutoFit/>
          </a:bodyPr>
          <a:lstStyle/>
          <a:p>
            <a:pPr algn="just"/>
            <a:r>
              <a:rPr lang="zh-CN" altLang="en-US" sz="1600" b="1" dirty="0">
                <a:latin typeface="+mn-ea"/>
              </a:rPr>
              <a:t>下载的数据</a:t>
            </a:r>
          </a:p>
        </p:txBody>
      </p:sp>
      <p:sp>
        <p:nvSpPr>
          <p:cNvPr id="9" name="文本框 8"/>
          <p:cNvSpPr txBox="1"/>
          <p:nvPr/>
        </p:nvSpPr>
        <p:spPr>
          <a:xfrm>
            <a:off x="1" y="506714"/>
            <a:ext cx="12192000"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en-US" altLang="zh-CN" dirty="0"/>
              <a:t>2</a:t>
            </a:r>
            <a:r>
              <a:rPr lang="zh-CN" altLang="en-US" dirty="0"/>
              <a:t>、网上数据获取</a:t>
            </a:r>
          </a:p>
        </p:txBody>
      </p:sp>
      <p:sp>
        <p:nvSpPr>
          <p:cNvPr id="8" name="文本框 7">
            <a:extLst>
              <a:ext uri="{FF2B5EF4-FFF2-40B4-BE49-F238E27FC236}">
                <a16:creationId xmlns:a16="http://schemas.microsoft.com/office/drawing/2014/main" id="{94EE02CE-F475-4FB7-9846-B0E78645CB1A}"/>
              </a:ext>
            </a:extLst>
          </p:cNvPr>
          <p:cNvSpPr txBox="1"/>
          <p:nvPr/>
        </p:nvSpPr>
        <p:spPr>
          <a:xfrm>
            <a:off x="1621497" y="3429000"/>
            <a:ext cx="4025932" cy="1892121"/>
          </a:xfrm>
          <a:prstGeom prst="rect">
            <a:avLst/>
          </a:prstGeom>
          <a:noFill/>
        </p:spPr>
        <p:txBody>
          <a:bodyPr wrap="square" rtlCol="0">
            <a:spAutoFit/>
          </a:bodyPr>
          <a:lstStyle/>
          <a:p>
            <a:pPr algn="just">
              <a:lnSpc>
                <a:spcPct val="150000"/>
              </a:lnSpc>
            </a:pPr>
            <a:r>
              <a:rPr lang="zh-CN" altLang="en-US" sz="2000" b="1" dirty="0">
                <a:latin typeface="+mn-ea"/>
              </a:rPr>
              <a:t>解题步骤：</a:t>
            </a:r>
            <a:endParaRPr lang="en-US" altLang="zh-CN" sz="2000" b="1" dirty="0">
              <a:latin typeface="+mn-ea"/>
            </a:endParaRPr>
          </a:p>
          <a:p>
            <a:pPr algn="just">
              <a:lnSpc>
                <a:spcPct val="150000"/>
              </a:lnSpc>
            </a:pPr>
            <a:r>
              <a:rPr lang="zh-CN" altLang="en-US" sz="2000" b="1" dirty="0">
                <a:latin typeface="+mn-ea"/>
              </a:rPr>
              <a:t>第一步</a:t>
            </a:r>
            <a:r>
              <a:rPr lang="zh-CN" altLang="en-US" sz="2000" dirty="0">
                <a:latin typeface="+mn-ea"/>
              </a:rPr>
              <a:t>，注册并登录目标网页。</a:t>
            </a:r>
          </a:p>
          <a:p>
            <a:pPr algn="just">
              <a:lnSpc>
                <a:spcPct val="150000"/>
              </a:lnSpc>
            </a:pPr>
            <a:r>
              <a:rPr lang="en-US" altLang="zh-CN" sz="2000" dirty="0">
                <a:latin typeface="+mn-ea"/>
              </a:rPr>
              <a:t>(http://data.stats.gov.cn)</a:t>
            </a:r>
          </a:p>
          <a:p>
            <a:pPr algn="just">
              <a:lnSpc>
                <a:spcPct val="150000"/>
              </a:lnSpc>
            </a:pPr>
            <a:r>
              <a:rPr lang="zh-CN" altLang="en-US" sz="2000" b="1" dirty="0">
                <a:latin typeface="+mn-ea"/>
              </a:rPr>
              <a:t>第二步</a:t>
            </a:r>
            <a:r>
              <a:rPr lang="zh-CN" altLang="en-US" sz="2000" dirty="0">
                <a:latin typeface="+mn-ea"/>
              </a:rPr>
              <a:t>，下载数据。</a:t>
            </a:r>
          </a:p>
        </p:txBody>
      </p:sp>
    </p:spTree>
    <p:extLst>
      <p:ext uri="{BB962C8B-B14F-4D97-AF65-F5344CB8AC3E}">
        <p14:creationId xmlns:p14="http://schemas.microsoft.com/office/powerpoint/2010/main" val="2301817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E966D5A-C894-4A7F-AA7F-C8B980C675CB}"/>
              </a:ext>
            </a:extLst>
          </p:cNvPr>
          <p:cNvSpPr txBox="1"/>
          <p:nvPr/>
        </p:nvSpPr>
        <p:spPr>
          <a:xfrm>
            <a:off x="1" y="506714"/>
            <a:ext cx="12192000" cy="646331"/>
          </a:xfrm>
          <a:prstGeom prst="rect">
            <a:avLst/>
          </a:prstGeom>
          <a:noFill/>
        </p:spPr>
        <p:txBody>
          <a:bodyPr wrap="square" rtlCol="0">
            <a:spAutoFit/>
          </a:bodyPr>
          <a:lstStyle>
            <a:defPPr>
              <a:defRPr lang="zh-CN"/>
            </a:defPPr>
            <a:lvl1pPr algn="ctr">
              <a:defRPr sz="3600" b="1">
                <a:solidFill>
                  <a:schemeClr val="tx2">
                    <a:lumMod val="75000"/>
                  </a:schemeClr>
                </a:solidFill>
                <a:latin typeface="宋体" pitchFamily="2" charset="-122"/>
                <a:ea typeface="宋体" pitchFamily="2" charset="-122"/>
              </a:defRPr>
            </a:lvl1pPr>
          </a:lstStyle>
          <a:p>
            <a:r>
              <a:rPr lang="en-US" altLang="zh-CN" dirty="0"/>
              <a:t>3</a:t>
            </a:r>
            <a:r>
              <a:rPr lang="zh-CN" altLang="en-US" dirty="0"/>
              <a:t>、网页表格数据获取</a:t>
            </a:r>
          </a:p>
        </p:txBody>
      </p:sp>
      <p:sp>
        <p:nvSpPr>
          <p:cNvPr id="4" name="文本框 3">
            <a:extLst>
              <a:ext uri="{FF2B5EF4-FFF2-40B4-BE49-F238E27FC236}">
                <a16:creationId xmlns:a16="http://schemas.microsoft.com/office/drawing/2014/main" id="{58754070-12A1-433E-BB4E-D82999082C6D}"/>
              </a:ext>
            </a:extLst>
          </p:cNvPr>
          <p:cNvSpPr txBox="1"/>
          <p:nvPr/>
        </p:nvSpPr>
        <p:spPr>
          <a:xfrm>
            <a:off x="656491" y="1398388"/>
            <a:ext cx="11143160" cy="400110"/>
          </a:xfrm>
          <a:prstGeom prst="rect">
            <a:avLst/>
          </a:prstGeom>
          <a:noFill/>
        </p:spPr>
        <p:txBody>
          <a:bodyPr wrap="square" rtlCol="0">
            <a:spAutoFit/>
          </a:bodyPr>
          <a:lstStyle/>
          <a:p>
            <a:pPr algn="just"/>
            <a:r>
              <a:rPr lang="en-US" altLang="zh-CN" sz="2000" dirty="0">
                <a:solidFill>
                  <a:schemeClr val="tx2">
                    <a:lumMod val="75000"/>
                  </a:schemeClr>
                </a:solidFill>
                <a:latin typeface="宋体" pitchFamily="2" charset="-122"/>
                <a:ea typeface="宋体" pitchFamily="2" charset="-122"/>
              </a:rPr>
              <a:t>【</a:t>
            </a:r>
            <a:r>
              <a:rPr lang="zh-CN" altLang="en-US" sz="2000" dirty="0">
                <a:solidFill>
                  <a:schemeClr val="tx2">
                    <a:lumMod val="75000"/>
                  </a:schemeClr>
                </a:solidFill>
                <a:latin typeface="宋体" pitchFamily="2" charset="-122"/>
                <a:ea typeface="宋体" pitchFamily="2" charset="-122"/>
              </a:rPr>
              <a:t>例</a:t>
            </a:r>
            <a:r>
              <a:rPr lang="en-US" altLang="zh-CN" sz="2000" dirty="0">
                <a:solidFill>
                  <a:schemeClr val="tx2">
                    <a:lumMod val="75000"/>
                  </a:schemeClr>
                </a:solidFill>
                <a:latin typeface="宋体" pitchFamily="2" charset="-122"/>
                <a:ea typeface="宋体" pitchFamily="2" charset="-122"/>
              </a:rPr>
              <a:t>2-3】</a:t>
            </a:r>
            <a:r>
              <a:rPr lang="zh-CN" altLang="zh-CN" sz="2000" dirty="0">
                <a:solidFill>
                  <a:schemeClr val="tx2">
                    <a:lumMod val="75000"/>
                  </a:schemeClr>
                </a:solidFill>
                <a:latin typeface="宋体" pitchFamily="2" charset="-122"/>
                <a:ea typeface="宋体" pitchFamily="2" charset="-122"/>
              </a:rPr>
              <a:t>从“中国银行网上银行”官网获取</a:t>
            </a:r>
            <a:r>
              <a:rPr lang="en-US" altLang="zh-CN" sz="2000" dirty="0">
                <a:solidFill>
                  <a:schemeClr val="tx2">
                    <a:lumMod val="75000"/>
                  </a:schemeClr>
                </a:solidFill>
                <a:latin typeface="宋体" pitchFamily="2" charset="-122"/>
                <a:ea typeface="宋体" pitchFamily="2" charset="-122"/>
              </a:rPr>
              <a:t>100</a:t>
            </a:r>
            <a:r>
              <a:rPr lang="zh-CN" altLang="en-US" sz="2000" dirty="0">
                <a:solidFill>
                  <a:schemeClr val="tx2">
                    <a:lumMod val="75000"/>
                  </a:schemeClr>
                </a:solidFill>
                <a:latin typeface="宋体" pitchFamily="2" charset="-122"/>
                <a:ea typeface="宋体" pitchFamily="2" charset="-122"/>
              </a:rPr>
              <a:t>条</a:t>
            </a:r>
            <a:r>
              <a:rPr lang="zh-CN" altLang="zh-CN" sz="2000" dirty="0">
                <a:solidFill>
                  <a:schemeClr val="tx2">
                    <a:lumMod val="75000"/>
                  </a:schemeClr>
                </a:solidFill>
                <a:latin typeface="宋体" pitchFamily="2" charset="-122"/>
                <a:ea typeface="宋体" pitchFamily="2" charset="-122"/>
              </a:rPr>
              <a:t>最新基金净值的相关数据。</a:t>
            </a:r>
            <a:endParaRPr lang="zh-CN" altLang="en-US" sz="2000" dirty="0">
              <a:solidFill>
                <a:schemeClr val="tx2">
                  <a:lumMod val="75000"/>
                </a:schemeClr>
              </a:solidFill>
              <a:latin typeface="宋体" pitchFamily="2" charset="-122"/>
              <a:ea typeface="宋体" pitchFamily="2" charset="-122"/>
            </a:endParaRPr>
          </a:p>
        </p:txBody>
      </p:sp>
      <p:pic>
        <p:nvPicPr>
          <p:cNvPr id="5" name="图片 4">
            <a:extLst>
              <a:ext uri="{FF2B5EF4-FFF2-40B4-BE49-F238E27FC236}">
                <a16:creationId xmlns:a16="http://schemas.microsoft.com/office/drawing/2014/main" id="{107A9CAC-9548-4D08-BC23-99C5E54394AC}"/>
              </a:ext>
            </a:extLst>
          </p:cNvPr>
          <p:cNvPicPr/>
          <p:nvPr/>
        </p:nvPicPr>
        <p:blipFill>
          <a:blip r:embed="rId2"/>
          <a:stretch>
            <a:fillRect/>
          </a:stretch>
        </p:blipFill>
        <p:spPr>
          <a:xfrm>
            <a:off x="3709222" y="2003584"/>
            <a:ext cx="7625887" cy="4513943"/>
          </a:xfrm>
          <a:prstGeom prst="rect">
            <a:avLst/>
          </a:prstGeom>
          <a:noFill/>
          <a:ln w="12700">
            <a:solidFill>
              <a:schemeClr val="tx1"/>
            </a:solidFill>
          </a:ln>
        </p:spPr>
      </p:pic>
      <p:sp>
        <p:nvSpPr>
          <p:cNvPr id="6" name="文本框 5">
            <a:extLst>
              <a:ext uri="{FF2B5EF4-FFF2-40B4-BE49-F238E27FC236}">
                <a16:creationId xmlns:a16="http://schemas.microsoft.com/office/drawing/2014/main" id="{B62C2741-F10D-42D8-BF49-D4634D0B8877}"/>
              </a:ext>
            </a:extLst>
          </p:cNvPr>
          <p:cNvSpPr txBox="1"/>
          <p:nvPr/>
        </p:nvSpPr>
        <p:spPr>
          <a:xfrm>
            <a:off x="719751" y="2391790"/>
            <a:ext cx="2651186" cy="2815451"/>
          </a:xfrm>
          <a:prstGeom prst="rect">
            <a:avLst/>
          </a:prstGeom>
          <a:noFill/>
        </p:spPr>
        <p:txBody>
          <a:bodyPr wrap="square" rtlCol="0">
            <a:spAutoFit/>
          </a:bodyPr>
          <a:lstStyle/>
          <a:p>
            <a:pPr algn="just">
              <a:lnSpc>
                <a:spcPct val="150000"/>
              </a:lnSpc>
            </a:pPr>
            <a:r>
              <a:rPr lang="zh-CN" altLang="en-US" sz="2000" b="1" dirty="0">
                <a:latin typeface="+mn-ea"/>
              </a:rPr>
              <a:t>解题步骤：</a:t>
            </a:r>
            <a:endParaRPr lang="en-US" altLang="zh-CN" sz="2000" b="1" dirty="0">
              <a:latin typeface="+mn-ea"/>
            </a:endParaRPr>
          </a:p>
          <a:p>
            <a:pPr algn="just">
              <a:lnSpc>
                <a:spcPct val="150000"/>
              </a:lnSpc>
            </a:pPr>
            <a:r>
              <a:rPr lang="zh-CN" altLang="zh-CN" sz="2000" b="1" dirty="0">
                <a:latin typeface="+mn-ea"/>
              </a:rPr>
              <a:t>第一步</a:t>
            </a:r>
            <a:r>
              <a:rPr lang="zh-CN" altLang="zh-CN" sz="2000" dirty="0">
                <a:latin typeface="+mn-ea"/>
              </a:rPr>
              <a:t>，确定并访问数据源。</a:t>
            </a:r>
            <a:endParaRPr lang="en-US" altLang="zh-CN" sz="2000" dirty="0">
              <a:latin typeface="+mn-ea"/>
            </a:endParaRPr>
          </a:p>
          <a:p>
            <a:pPr algn="just">
              <a:lnSpc>
                <a:spcPct val="150000"/>
              </a:lnSpc>
            </a:pPr>
            <a:r>
              <a:rPr lang="en-US" altLang="zh-CN" sz="2000" dirty="0">
                <a:latin typeface="+mn-ea"/>
              </a:rPr>
              <a:t>(https://www.bankofchina.com/sourcedb/srfd2_2023/index.html)</a:t>
            </a:r>
            <a:r>
              <a:rPr lang="zh-CN" altLang="zh-CN" sz="2000" dirty="0">
                <a:latin typeface="+mn-ea"/>
              </a:rPr>
              <a:t> </a:t>
            </a:r>
            <a:endParaRPr lang="en-US" altLang="zh-CN" sz="2000" dirty="0">
              <a:latin typeface="+mn-ea"/>
            </a:endParaRPr>
          </a:p>
        </p:txBody>
      </p:sp>
    </p:spTree>
    <p:extLst>
      <p:ext uri="{BB962C8B-B14F-4D97-AF65-F5344CB8AC3E}">
        <p14:creationId xmlns:p14="http://schemas.microsoft.com/office/powerpoint/2010/main" val="329217174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3757</TotalTime>
  <Words>2201</Words>
  <Application>Microsoft Office PowerPoint</Application>
  <PresentationFormat>宽屏</PresentationFormat>
  <Paragraphs>237</Paragraphs>
  <Slides>49</Slides>
  <Notes>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49</vt:i4>
      </vt:variant>
    </vt:vector>
  </HeadingPairs>
  <TitlesOfParts>
    <vt:vector size="58" baseType="lpstr">
      <vt:lpstr>等线</vt:lpstr>
      <vt:lpstr>方正清刻本悦宋简体</vt:lpstr>
      <vt:lpstr>FuturaBookC</vt:lpstr>
      <vt:lpstr>Arial</vt:lpstr>
      <vt:lpstr>Times New Roman</vt:lpstr>
      <vt:lpstr>等线 Light</vt:lpstr>
      <vt:lpstr>宋体</vt:lpstr>
      <vt:lpstr>华文彩云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yuan chen</cp:lastModifiedBy>
  <cp:revision>201</cp:revision>
  <dcterms:created xsi:type="dcterms:W3CDTF">2018-11-02T04:58:00Z</dcterms:created>
  <dcterms:modified xsi:type="dcterms:W3CDTF">2024-06-30T11:55:22Z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