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5">
  <p:sldMasterIdLst>
    <p:sldMasterId id="2147483648" r:id="rId1"/>
  </p:sldMasterIdLst>
  <p:notesMasterIdLst>
    <p:notesMasterId r:id="rId51"/>
  </p:notesMasterIdLst>
  <p:sldIdLst>
    <p:sldId id="328" r:id="rId2"/>
    <p:sldId id="258" r:id="rId3"/>
    <p:sldId id="257" r:id="rId4"/>
    <p:sldId id="276" r:id="rId5"/>
    <p:sldId id="293" r:id="rId6"/>
    <p:sldId id="295" r:id="rId7"/>
    <p:sldId id="296" r:id="rId8"/>
    <p:sldId id="298" r:id="rId9"/>
    <p:sldId id="300" r:id="rId10"/>
    <p:sldId id="306" r:id="rId11"/>
    <p:sldId id="331" r:id="rId12"/>
    <p:sldId id="384" r:id="rId13"/>
    <p:sldId id="317" r:id="rId14"/>
    <p:sldId id="390" r:id="rId15"/>
    <p:sldId id="420" r:id="rId16"/>
    <p:sldId id="325" r:id="rId17"/>
    <p:sldId id="314" r:id="rId18"/>
    <p:sldId id="326" r:id="rId19"/>
    <p:sldId id="375" r:id="rId20"/>
    <p:sldId id="330" r:id="rId21"/>
    <p:sldId id="421" r:id="rId22"/>
    <p:sldId id="335" r:id="rId23"/>
    <p:sldId id="393" r:id="rId24"/>
    <p:sldId id="377" r:id="rId25"/>
    <p:sldId id="341" r:id="rId26"/>
    <p:sldId id="378" r:id="rId27"/>
    <p:sldId id="348" r:id="rId28"/>
    <p:sldId id="347" r:id="rId29"/>
    <p:sldId id="415" r:id="rId30"/>
    <p:sldId id="379" r:id="rId31"/>
    <p:sldId id="349" r:id="rId32"/>
    <p:sldId id="351" r:id="rId33"/>
    <p:sldId id="352" r:id="rId34"/>
    <p:sldId id="380" r:id="rId35"/>
    <p:sldId id="355" r:id="rId36"/>
    <p:sldId id="358" r:id="rId37"/>
    <p:sldId id="359" r:id="rId38"/>
    <p:sldId id="381" r:id="rId39"/>
    <p:sldId id="416" r:id="rId40"/>
    <p:sldId id="360" r:id="rId41"/>
    <p:sldId id="361" r:id="rId42"/>
    <p:sldId id="307" r:id="rId43"/>
    <p:sldId id="363" r:id="rId44"/>
    <p:sldId id="383" r:id="rId45"/>
    <p:sldId id="417" r:id="rId46"/>
    <p:sldId id="366" r:id="rId47"/>
    <p:sldId id="369" r:id="rId48"/>
    <p:sldId id="386" r:id="rId49"/>
    <p:sldId id="371" r:id="rId50"/>
  </p:sldIdLst>
  <p:sldSz cx="12192000" cy="6858000"/>
  <p:notesSz cx="6858000" cy="9144000"/>
  <p:embeddedFontLst>
    <p:embeddedFont>
      <p:font typeface="方正清刻本悦宋简体" panose="02010600030101010101" charset="-122"/>
      <p:regular r:id="rId52"/>
    </p:embeddedFont>
    <p:embeddedFont>
      <p:font typeface="FuturaBookC" charset="-52"/>
      <p:regular r:id="rId53"/>
    </p:embeddedFont>
    <p:embeddedFont>
      <p:font typeface="FZZhengHeiS-DB-GB" panose="02010600030101010101" charset="0"/>
      <p:regular r:id="rId54"/>
    </p:embeddedFont>
    <p:embeddedFont>
      <p:font typeface="华文彩云" panose="02010800040101010101" pitchFamily="2" charset="-122"/>
      <p:regular r:id="rId55"/>
    </p:embeddedFont>
    <p:embeddedFont>
      <p:font typeface="等线" panose="02010600030101010101" pitchFamily="2" charset="-122"/>
      <p:regular r:id="rId56"/>
      <p:bold r:id="rId57"/>
    </p:embeddedFont>
    <p:embeddedFont>
      <p:font typeface="等线 Light" panose="02010600030101010101" pitchFamily="2" charset="-122"/>
      <p:regular r:id="rId58"/>
    </p:embeddedFont>
    <p:embeddedFont>
      <p:font typeface="黑体" panose="02010609060101010101" pitchFamily="49" charset="-122"/>
      <p:regular r:id="rId5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 lee" initials="cl" lastIdx="1" clrIdx="0">
    <p:extLst>
      <p:ext uri="{19B8F6BF-5375-455C-9EA6-DF929625EA0E}">
        <p15:presenceInfo xmlns:p15="http://schemas.microsoft.com/office/powerpoint/2012/main" userId="fe93dc4d8f0030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5974"/>
    <a:srgbClr val="333F50"/>
    <a:srgbClr val="5B9BD5"/>
    <a:srgbClr val="2E75B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5" autoAdjust="0"/>
    <p:restoredTop sz="78652" autoAdjust="0"/>
  </p:normalViewPr>
  <p:slideViewPr>
    <p:cSldViewPr snapToGrid="0">
      <p:cViewPr varScale="1">
        <p:scale>
          <a:sx n="60" d="100"/>
          <a:sy n="60" d="100"/>
        </p:scale>
        <p:origin x="1128" y="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an chen" userId="08da5265628b68d8" providerId="LiveId" clId="{11BAD38F-3538-4B65-8A89-DC2657A0252C}"/>
    <pc:docChg chg="modSld">
      <pc:chgData name="yuan chen" userId="08da5265628b68d8" providerId="LiveId" clId="{11BAD38F-3538-4B65-8A89-DC2657A0252C}" dt="2024-06-30T10:58:10.630" v="26" actId="403"/>
      <pc:docMkLst>
        <pc:docMk/>
      </pc:docMkLst>
      <pc:sldChg chg="modSp mod">
        <pc:chgData name="yuan chen" userId="08da5265628b68d8" providerId="LiveId" clId="{11BAD38F-3538-4B65-8A89-DC2657A0252C}" dt="2024-06-30T10:58:10.630" v="26" actId="403"/>
        <pc:sldMkLst>
          <pc:docMk/>
          <pc:sldMk cId="2672513174" sldId="366"/>
        </pc:sldMkLst>
        <pc:spChg chg="mod">
          <ac:chgData name="yuan chen" userId="08da5265628b68d8" providerId="LiveId" clId="{11BAD38F-3538-4B65-8A89-DC2657A0252C}" dt="2024-06-30T10:58:10.630" v="26" actId="403"/>
          <ac:spMkLst>
            <pc:docMk/>
            <pc:sldMk cId="2672513174" sldId="366"/>
            <ac:spMk id="11" creationId="{973F9B96-9A56-4DEB-89BF-C6700CA5FDEE}"/>
          </ac:spMkLst>
        </pc:spChg>
      </pc:sldChg>
      <pc:sldChg chg="modSp mod">
        <pc:chgData name="yuan chen" userId="08da5265628b68d8" providerId="LiveId" clId="{11BAD38F-3538-4B65-8A89-DC2657A0252C}" dt="2024-06-30T10:54:57.751" v="1" actId="120"/>
        <pc:sldMkLst>
          <pc:docMk/>
          <pc:sldMk cId="1772661474" sldId="377"/>
        </pc:sldMkLst>
        <pc:spChg chg="mod">
          <ac:chgData name="yuan chen" userId="08da5265628b68d8" providerId="LiveId" clId="{11BAD38F-3538-4B65-8A89-DC2657A0252C}" dt="2024-06-30T10:54:57.751" v="1" actId="120"/>
          <ac:spMkLst>
            <pc:docMk/>
            <pc:sldMk cId="1772661474" sldId="377"/>
            <ac:spMk id="26" creationId="{00000000-0000-0000-0000-000000000000}"/>
          </ac:spMkLst>
        </pc:spChg>
        <pc:spChg chg="mod">
          <ac:chgData name="yuan chen" userId="08da5265628b68d8" providerId="LiveId" clId="{11BAD38F-3538-4B65-8A89-DC2657A0252C}" dt="2024-06-30T10:54:54.117" v="0" actId="120"/>
          <ac:spMkLst>
            <pc:docMk/>
            <pc:sldMk cId="1772661474" sldId="377"/>
            <ac:spMk id="28" creationId="{00000000-0000-0000-0000-000000000000}"/>
          </ac:spMkLst>
        </pc:spChg>
      </pc:sldChg>
      <pc:sldChg chg="modSp mod">
        <pc:chgData name="yuan chen" userId="08da5265628b68d8" providerId="LiveId" clId="{11BAD38F-3538-4B65-8A89-DC2657A0252C}" dt="2024-06-30T10:55:21.563" v="3" actId="120"/>
        <pc:sldMkLst>
          <pc:docMk/>
          <pc:sldMk cId="4102084646" sldId="378"/>
        </pc:sldMkLst>
        <pc:spChg chg="mod">
          <ac:chgData name="yuan chen" userId="08da5265628b68d8" providerId="LiveId" clId="{11BAD38F-3538-4B65-8A89-DC2657A0252C}" dt="2024-06-30T10:55:21.563" v="3" actId="120"/>
          <ac:spMkLst>
            <pc:docMk/>
            <pc:sldMk cId="4102084646" sldId="378"/>
            <ac:spMk id="26" creationId="{00000000-0000-0000-0000-000000000000}"/>
          </ac:spMkLst>
        </pc:spChg>
        <pc:spChg chg="mod">
          <ac:chgData name="yuan chen" userId="08da5265628b68d8" providerId="LiveId" clId="{11BAD38F-3538-4B65-8A89-DC2657A0252C}" dt="2024-06-30T10:55:19.924" v="2" actId="120"/>
          <ac:spMkLst>
            <pc:docMk/>
            <pc:sldMk cId="4102084646" sldId="378"/>
            <ac:spMk id="28" creationId="{00000000-0000-0000-0000-000000000000}"/>
          </ac:spMkLst>
        </pc:spChg>
      </pc:sldChg>
      <pc:sldChg chg="modSp mod">
        <pc:chgData name="yuan chen" userId="08da5265628b68d8" providerId="LiveId" clId="{11BAD38F-3538-4B65-8A89-DC2657A0252C}" dt="2024-06-30T10:55:56.917" v="8" actId="123"/>
        <pc:sldMkLst>
          <pc:docMk/>
          <pc:sldMk cId="1292072075" sldId="379"/>
        </pc:sldMkLst>
        <pc:spChg chg="mod">
          <ac:chgData name="yuan chen" userId="08da5265628b68d8" providerId="LiveId" clId="{11BAD38F-3538-4B65-8A89-DC2657A0252C}" dt="2024-06-30T10:55:47.896" v="6" actId="123"/>
          <ac:spMkLst>
            <pc:docMk/>
            <pc:sldMk cId="1292072075" sldId="379"/>
            <ac:spMk id="26" creationId="{00000000-0000-0000-0000-000000000000}"/>
          </ac:spMkLst>
        </pc:spChg>
        <pc:spChg chg="mod">
          <ac:chgData name="yuan chen" userId="08da5265628b68d8" providerId="LiveId" clId="{11BAD38F-3538-4B65-8A89-DC2657A0252C}" dt="2024-06-30T10:55:56.917" v="8" actId="123"/>
          <ac:spMkLst>
            <pc:docMk/>
            <pc:sldMk cId="1292072075" sldId="379"/>
            <ac:spMk id="27" creationId="{00000000-0000-0000-0000-000000000000}"/>
          </ac:spMkLst>
        </pc:spChg>
        <pc:spChg chg="mod">
          <ac:chgData name="yuan chen" userId="08da5265628b68d8" providerId="LiveId" clId="{11BAD38F-3538-4B65-8A89-DC2657A0252C}" dt="2024-06-30T10:55:44.501" v="5" actId="120"/>
          <ac:spMkLst>
            <pc:docMk/>
            <pc:sldMk cId="1292072075" sldId="379"/>
            <ac:spMk id="28" creationId="{00000000-0000-0000-0000-000000000000}"/>
          </ac:spMkLst>
        </pc:spChg>
        <pc:spChg chg="mod">
          <ac:chgData name="yuan chen" userId="08da5265628b68d8" providerId="LiveId" clId="{11BAD38F-3538-4B65-8A89-DC2657A0252C}" dt="2024-06-30T10:55:54.747" v="7" actId="123"/>
          <ac:spMkLst>
            <pc:docMk/>
            <pc:sldMk cId="1292072075" sldId="379"/>
            <ac:spMk id="30" creationId="{00000000-0000-0000-0000-000000000000}"/>
          </ac:spMkLst>
        </pc:spChg>
      </pc:sldChg>
      <pc:sldChg chg="modSp mod">
        <pc:chgData name="yuan chen" userId="08da5265628b68d8" providerId="LiveId" clId="{11BAD38F-3538-4B65-8A89-DC2657A0252C}" dt="2024-06-30T10:56:37.960" v="14" actId="1076"/>
        <pc:sldMkLst>
          <pc:docMk/>
          <pc:sldMk cId="2503653060" sldId="380"/>
        </pc:sldMkLst>
        <pc:spChg chg="mod">
          <ac:chgData name="yuan chen" userId="08da5265628b68d8" providerId="LiveId" clId="{11BAD38F-3538-4B65-8A89-DC2657A0252C}" dt="2024-06-30T10:56:33.242" v="13" actId="1076"/>
          <ac:spMkLst>
            <pc:docMk/>
            <pc:sldMk cId="2503653060" sldId="380"/>
            <ac:spMk id="26" creationId="{00000000-0000-0000-0000-000000000000}"/>
          </ac:spMkLst>
        </pc:spChg>
        <pc:spChg chg="mod">
          <ac:chgData name="yuan chen" userId="08da5265628b68d8" providerId="LiveId" clId="{11BAD38F-3538-4B65-8A89-DC2657A0252C}" dt="2024-06-30T10:56:28.060" v="12" actId="123"/>
          <ac:spMkLst>
            <pc:docMk/>
            <pc:sldMk cId="2503653060" sldId="380"/>
            <ac:spMk id="27" creationId="{00000000-0000-0000-0000-000000000000}"/>
          </ac:spMkLst>
        </pc:spChg>
        <pc:spChg chg="mod">
          <ac:chgData name="yuan chen" userId="08da5265628b68d8" providerId="LiveId" clId="{11BAD38F-3538-4B65-8A89-DC2657A0252C}" dt="2024-06-30T10:56:37.960" v="14" actId="1076"/>
          <ac:spMkLst>
            <pc:docMk/>
            <pc:sldMk cId="2503653060" sldId="380"/>
            <ac:spMk id="28" creationId="{00000000-0000-0000-0000-000000000000}"/>
          </ac:spMkLst>
        </pc:spChg>
        <pc:spChg chg="mod">
          <ac:chgData name="yuan chen" userId="08da5265628b68d8" providerId="LiveId" clId="{11BAD38F-3538-4B65-8A89-DC2657A0252C}" dt="2024-06-30T10:56:26.330" v="11" actId="123"/>
          <ac:spMkLst>
            <pc:docMk/>
            <pc:sldMk cId="2503653060" sldId="380"/>
            <ac:spMk id="30" creationId="{00000000-0000-0000-0000-000000000000}"/>
          </ac:spMkLst>
        </pc:spChg>
      </pc:sldChg>
      <pc:sldChg chg="modSp mod">
        <pc:chgData name="yuan chen" userId="08da5265628b68d8" providerId="LiveId" clId="{11BAD38F-3538-4B65-8A89-DC2657A0252C}" dt="2024-06-30T10:57:12.068" v="21" actId="1076"/>
        <pc:sldMkLst>
          <pc:docMk/>
          <pc:sldMk cId="970451250" sldId="381"/>
        </pc:sldMkLst>
        <pc:spChg chg="mod">
          <ac:chgData name="yuan chen" userId="08da5265628b68d8" providerId="LiveId" clId="{11BAD38F-3538-4B65-8A89-DC2657A0252C}" dt="2024-06-30T10:56:54.563" v="15" actId="123"/>
          <ac:spMkLst>
            <pc:docMk/>
            <pc:sldMk cId="970451250" sldId="381"/>
            <ac:spMk id="26" creationId="{00000000-0000-0000-0000-000000000000}"/>
          </ac:spMkLst>
        </pc:spChg>
        <pc:spChg chg="mod">
          <ac:chgData name="yuan chen" userId="08da5265628b68d8" providerId="LiveId" clId="{11BAD38F-3538-4B65-8A89-DC2657A0252C}" dt="2024-06-30T10:57:12.068" v="21" actId="1076"/>
          <ac:spMkLst>
            <pc:docMk/>
            <pc:sldMk cId="970451250" sldId="381"/>
            <ac:spMk id="27" creationId="{00000000-0000-0000-0000-000000000000}"/>
          </ac:spMkLst>
        </pc:spChg>
        <pc:spChg chg="mod">
          <ac:chgData name="yuan chen" userId="08da5265628b68d8" providerId="LiveId" clId="{11BAD38F-3538-4B65-8A89-DC2657A0252C}" dt="2024-06-30T10:57:01.142" v="17" actId="1076"/>
          <ac:spMkLst>
            <pc:docMk/>
            <pc:sldMk cId="970451250" sldId="381"/>
            <ac:spMk id="28" creationId="{00000000-0000-0000-0000-000000000000}"/>
          </ac:spMkLst>
        </pc:spChg>
        <pc:spChg chg="mod">
          <ac:chgData name="yuan chen" userId="08da5265628b68d8" providerId="LiveId" clId="{11BAD38F-3538-4B65-8A89-DC2657A0252C}" dt="2024-06-30T10:57:03.223" v="18" actId="123"/>
          <ac:spMkLst>
            <pc:docMk/>
            <pc:sldMk cId="970451250" sldId="381"/>
            <ac:spMk id="30" creationId="{00000000-0000-0000-0000-000000000000}"/>
          </ac:spMkLst>
        </pc:spChg>
      </pc:sldChg>
      <pc:sldChg chg="modSp mod">
        <pc:chgData name="yuan chen" userId="08da5265628b68d8" providerId="LiveId" clId="{11BAD38F-3538-4B65-8A89-DC2657A0252C}" dt="2024-06-30T10:57:48" v="25" actId="123"/>
        <pc:sldMkLst>
          <pc:docMk/>
          <pc:sldMk cId="1848178181" sldId="383"/>
        </pc:sldMkLst>
        <pc:spChg chg="mod">
          <ac:chgData name="yuan chen" userId="08da5265628b68d8" providerId="LiveId" clId="{11BAD38F-3538-4B65-8A89-DC2657A0252C}" dt="2024-06-30T10:57:41.823" v="22" actId="123"/>
          <ac:spMkLst>
            <pc:docMk/>
            <pc:sldMk cId="1848178181" sldId="383"/>
            <ac:spMk id="26" creationId="{00000000-0000-0000-0000-000000000000}"/>
          </ac:spMkLst>
        </pc:spChg>
        <pc:spChg chg="mod">
          <ac:chgData name="yuan chen" userId="08da5265628b68d8" providerId="LiveId" clId="{11BAD38F-3538-4B65-8A89-DC2657A0252C}" dt="2024-06-30T10:57:48" v="25" actId="123"/>
          <ac:spMkLst>
            <pc:docMk/>
            <pc:sldMk cId="1848178181" sldId="383"/>
            <ac:spMk id="27" creationId="{00000000-0000-0000-0000-000000000000}"/>
          </ac:spMkLst>
        </pc:spChg>
        <pc:spChg chg="mod">
          <ac:chgData name="yuan chen" userId="08da5265628b68d8" providerId="LiveId" clId="{11BAD38F-3538-4B65-8A89-DC2657A0252C}" dt="2024-06-30T10:57:44.005" v="23" actId="123"/>
          <ac:spMkLst>
            <pc:docMk/>
            <pc:sldMk cId="1848178181" sldId="383"/>
            <ac:spMk id="28" creationId="{00000000-0000-0000-0000-000000000000}"/>
          </ac:spMkLst>
        </pc:spChg>
        <pc:spChg chg="mod">
          <ac:chgData name="yuan chen" userId="08da5265628b68d8" providerId="LiveId" clId="{11BAD38F-3538-4B65-8A89-DC2657A0252C}" dt="2024-06-30T10:57:46.481" v="24" actId="123"/>
          <ac:spMkLst>
            <pc:docMk/>
            <pc:sldMk cId="1848178181" sldId="383"/>
            <ac:spMk id="3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BBF67-D35F-42D0-9184-09500464070E}" type="datetimeFigureOut">
              <a:rPr lang="zh-CN" altLang="en-US" smtClean="0"/>
              <a:t>2024/6/30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89F66-7129-4DDB-8507-117D25BFDAA3}" type="slidenum">
              <a:rPr lang="zh-CN" altLang="en-US" smtClean="0"/>
              <a:t>‹#›</a:t>
            </a:fld>
            <a:endParaRPr lang="zh-CN" altLang="en-US"/>
          </a:p>
        </p:txBody>
      </p:sp>
    </p:spTree>
    <p:extLst>
      <p:ext uri="{BB962C8B-B14F-4D97-AF65-F5344CB8AC3E}">
        <p14:creationId xmlns:p14="http://schemas.microsoft.com/office/powerpoint/2010/main" val="822363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0F89F66-7129-4DDB-8507-117D25BFDAA3}" type="slidenum">
              <a:rPr lang="zh-CN" altLang="en-US" smtClean="0"/>
              <a:t>21</a:t>
            </a:fld>
            <a:endParaRPr lang="zh-CN" altLang="en-US"/>
          </a:p>
        </p:txBody>
      </p:sp>
    </p:spTree>
    <p:extLst>
      <p:ext uri="{BB962C8B-B14F-4D97-AF65-F5344CB8AC3E}">
        <p14:creationId xmlns:p14="http://schemas.microsoft.com/office/powerpoint/2010/main" val="2517532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284880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图片 3"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63E41-FB4D-4599-9520-1ED1E7068594}" type="datetimeFigureOut">
              <a:rPr lang="zh-CN" altLang="en-US" smtClean="0"/>
              <a:t>2024/6/30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87A84-499B-4CAF-9D16-379BAF2795D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FB86450-0B59-4CCC-A8B0-05BDF2ED5BF3}"/>
              </a:ext>
            </a:extLst>
          </p:cNvPr>
          <p:cNvSpPr/>
          <p:nvPr/>
        </p:nvSpPr>
        <p:spPr>
          <a:xfrm>
            <a:off x="6777554" y="4170073"/>
            <a:ext cx="5414446" cy="7278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89E001F1-EB2D-4C9C-8F40-F50259FA34B3}"/>
              </a:ext>
            </a:extLst>
          </p:cNvPr>
          <p:cNvSpPr/>
          <p:nvPr/>
        </p:nvSpPr>
        <p:spPr>
          <a:xfrm>
            <a:off x="1756229" y="2061029"/>
            <a:ext cx="10435770" cy="18288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043219" y="1102152"/>
            <a:ext cx="2087325" cy="1185698"/>
          </a:xfrm>
          <a:prstGeom prst="rect">
            <a:avLst/>
          </a:prstGeom>
          <a:noFill/>
        </p:spPr>
        <p:txBody>
          <a:bodyPr wrap="none" rtlCol="0" anchor="ctr" anchorCtr="0">
            <a:noAutofit/>
          </a:bodyPr>
          <a:lstStyle/>
          <a:p>
            <a:pPr algn="dist"/>
            <a:endParaRPr lang="zh-CN" altLang="en-US" sz="2400" dirty="0">
              <a:solidFill>
                <a:schemeClr val="tx2">
                  <a:lumMod val="75000"/>
                </a:schemeClr>
              </a:solidFill>
              <a:latin typeface="FuturaBookC" pitchFamily="2" charset="-52"/>
            </a:endParaRPr>
          </a:p>
        </p:txBody>
      </p:sp>
      <p:sp>
        <p:nvSpPr>
          <p:cNvPr id="9" name="文本框 8"/>
          <p:cNvSpPr txBox="1"/>
          <p:nvPr/>
        </p:nvSpPr>
        <p:spPr>
          <a:xfrm>
            <a:off x="2276271" y="2443566"/>
            <a:ext cx="8854273" cy="1015663"/>
          </a:xfrm>
          <a:prstGeom prst="rect">
            <a:avLst/>
          </a:prstGeom>
          <a:noFill/>
        </p:spPr>
        <p:txBody>
          <a:bodyPr wrap="square" rtlCol="0">
            <a:spAutoFit/>
          </a:bodyPr>
          <a:lstStyle/>
          <a:p>
            <a:pPr algn="dist"/>
            <a:r>
              <a:rPr lang="zh-CN" altLang="en-US" sz="6000" b="1" dirty="0">
                <a:solidFill>
                  <a:schemeClr val="bg1"/>
                </a:solidFill>
                <a:effectLst>
                  <a:outerShdw blurRad="38100" dist="38100" dir="2700000" algn="tl">
                    <a:srgbClr val="000000">
                      <a:alpha val="43137"/>
                    </a:srgbClr>
                  </a:outerShdw>
                </a:effectLst>
                <a:latin typeface="+mn-ea"/>
              </a:rPr>
              <a:t>经济管理中的计算机应用</a:t>
            </a:r>
          </a:p>
        </p:txBody>
      </p:sp>
      <p:sp>
        <p:nvSpPr>
          <p:cNvPr id="10" name="文本框 9"/>
          <p:cNvSpPr txBox="1"/>
          <p:nvPr/>
        </p:nvSpPr>
        <p:spPr>
          <a:xfrm>
            <a:off x="6777554" y="4272366"/>
            <a:ext cx="4776950" cy="523220"/>
          </a:xfrm>
          <a:prstGeom prst="rect">
            <a:avLst/>
          </a:prstGeom>
          <a:noFill/>
        </p:spPr>
        <p:txBody>
          <a:bodyPr wrap="square" rtlCol="0">
            <a:spAutoFit/>
          </a:bodyPr>
          <a:lstStyle/>
          <a:p>
            <a:pPr algn="r"/>
            <a:r>
              <a:rPr lang="zh-CN" altLang="en-US" sz="2800" dirty="0">
                <a:solidFill>
                  <a:schemeClr val="tx2">
                    <a:lumMod val="75000"/>
                  </a:schemeClr>
                </a:solidFill>
                <a:effectLst>
                  <a:outerShdw blurRad="38100" dist="38100" dir="2700000" algn="tl">
                    <a:srgbClr val="000000">
                      <a:alpha val="43137"/>
                    </a:srgbClr>
                  </a:outerShdw>
                </a:effectLst>
                <a:latin typeface="FuturaBookC" pitchFamily="2" charset="-52"/>
                <a:ea typeface="锐字逼格青春粗黑体简2.0" panose="02010604000000000000" pitchFamily="2" charset="-122"/>
              </a:rPr>
              <a:t>信息管理与工程学院  刘兰娟</a:t>
            </a:r>
            <a:r>
              <a:rPr lang="en-US" altLang="zh-CN" sz="2800" dirty="0">
                <a:solidFill>
                  <a:schemeClr val="tx2">
                    <a:lumMod val="75000"/>
                  </a:schemeClr>
                </a:solidFill>
                <a:effectLst>
                  <a:outerShdw blurRad="38100" dist="38100" dir="2700000" algn="tl">
                    <a:srgbClr val="000000">
                      <a:alpha val="43137"/>
                    </a:srgbClr>
                  </a:outerShdw>
                </a:effectLst>
                <a:latin typeface="FuturaBookC" pitchFamily="2" charset="-52"/>
                <a:ea typeface="锐字逼格青春粗黑体简2.0" panose="02010604000000000000" pitchFamily="2" charset="-122"/>
              </a:rPr>
              <a:t> </a:t>
            </a:r>
          </a:p>
        </p:txBody>
      </p:sp>
      <p:sp>
        <p:nvSpPr>
          <p:cNvPr id="3" name="矩形 2">
            <a:extLst>
              <a:ext uri="{FF2B5EF4-FFF2-40B4-BE49-F238E27FC236}">
                <a16:creationId xmlns:a16="http://schemas.microsoft.com/office/drawing/2014/main" id="{7C095C7D-5074-4489-B9BB-E20820682930}"/>
              </a:ext>
            </a:extLst>
          </p:cNvPr>
          <p:cNvSpPr/>
          <p:nvPr/>
        </p:nvSpPr>
        <p:spPr>
          <a:xfrm>
            <a:off x="1531256" y="2068286"/>
            <a:ext cx="145143" cy="18215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4872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700030"/>
            <a:ext cx="12192000" cy="923330"/>
          </a:xfrm>
          <a:prstGeom prst="rect">
            <a:avLst/>
          </a:prstGeom>
          <a:noFill/>
        </p:spPr>
        <p:txBody>
          <a:bodyPr wrap="square" rtlCol="0">
            <a:spAutoFit/>
          </a:bodyPr>
          <a:lstStyle/>
          <a:p>
            <a:pPr algn="ctr"/>
            <a:r>
              <a:rPr lang="zh-CN" altLang="en-US" sz="5400" b="1" dirty="0">
                <a:solidFill>
                  <a:schemeClr val="tx2">
                    <a:lumMod val="75000"/>
                  </a:schemeClr>
                </a:solidFill>
                <a:latin typeface="宋体" pitchFamily="2" charset="-122"/>
                <a:ea typeface="宋体" pitchFamily="2" charset="-122"/>
              </a:rPr>
              <a:t> 数据透视表</a:t>
            </a:r>
            <a:r>
              <a:rPr lang="en-US" altLang="zh-CN" sz="5400" b="1" dirty="0">
                <a:solidFill>
                  <a:schemeClr val="tx2">
                    <a:lumMod val="75000"/>
                  </a:schemeClr>
                </a:solidFill>
                <a:latin typeface="宋体" pitchFamily="2" charset="-122"/>
                <a:ea typeface="宋体" pitchFamily="2" charset="-122"/>
              </a:rPr>
              <a:t>/</a:t>
            </a:r>
            <a:r>
              <a:rPr lang="zh-CN" altLang="en-US" sz="5400" b="1" dirty="0">
                <a:solidFill>
                  <a:schemeClr val="tx2">
                    <a:lumMod val="75000"/>
                  </a:schemeClr>
                </a:solidFill>
                <a:latin typeface="宋体" pitchFamily="2" charset="-122"/>
                <a:ea typeface="宋体" pitchFamily="2" charset="-122"/>
              </a:rPr>
              <a:t>图分类汇总的方法</a:t>
            </a:r>
          </a:p>
        </p:txBody>
      </p:sp>
      <p:sp>
        <p:nvSpPr>
          <p:cNvPr id="4" name="文本框 3"/>
          <p:cNvSpPr txBox="1"/>
          <p:nvPr/>
        </p:nvSpPr>
        <p:spPr>
          <a:xfrm>
            <a:off x="0" y="1586247"/>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00000000000000000" pitchFamily="2" charset="-122"/>
                <a:ea typeface="方正清刻本悦宋简体" panose="02000000000000000000" pitchFamily="2" charset="-122"/>
              </a:rPr>
              <a:t>第二节</a:t>
            </a:r>
          </a:p>
        </p:txBody>
      </p:sp>
    </p:spTree>
    <p:extLst>
      <p:ext uri="{BB962C8B-B14F-4D97-AF65-F5344CB8AC3E}">
        <p14:creationId xmlns:p14="http://schemas.microsoft.com/office/powerpoint/2010/main" val="2265031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30357" y="576385"/>
            <a:ext cx="7319181" cy="669414"/>
          </a:xfrm>
          <a:prstGeom prst="rect">
            <a:avLst/>
          </a:prstGeom>
          <a:noFill/>
        </p:spPr>
        <p:txBody>
          <a:bodyPr wrap="square" rtlCol="0">
            <a:spAutoFit/>
          </a:bodyPr>
          <a:lstStyle/>
          <a:p>
            <a:pPr algn="ctr">
              <a:lnSpc>
                <a:spcPts val="4500"/>
              </a:lnSpc>
            </a:pPr>
            <a:r>
              <a:rPr lang="zh-CN" altLang="zh-CN" sz="4000" b="1" dirty="0">
                <a:solidFill>
                  <a:schemeClr val="tx2">
                    <a:lumMod val="75000"/>
                  </a:schemeClr>
                </a:solidFill>
                <a:latin typeface="宋体" panose="02010600030101010101" pitchFamily="2" charset="-122"/>
                <a:ea typeface="宋体" panose="02010600030101010101" pitchFamily="2" charset="-122"/>
              </a:rPr>
              <a:t>数据透视表</a:t>
            </a:r>
            <a:r>
              <a:rPr lang="en-US" altLang="zh-CN" sz="4000" b="1" dirty="0">
                <a:solidFill>
                  <a:schemeClr val="tx2">
                    <a:lumMod val="75000"/>
                  </a:schemeClr>
                </a:solidFill>
                <a:latin typeface="宋体" panose="02010600030101010101" pitchFamily="2" charset="-122"/>
                <a:ea typeface="宋体" panose="02010600030101010101" pitchFamily="2" charset="-122"/>
              </a:rPr>
              <a:t>/</a:t>
            </a:r>
            <a:r>
              <a:rPr lang="zh-CN" altLang="zh-CN" sz="4000" b="1" dirty="0">
                <a:solidFill>
                  <a:schemeClr val="tx2">
                    <a:lumMod val="75000"/>
                  </a:schemeClr>
                </a:solidFill>
                <a:latin typeface="宋体" panose="02010600030101010101" pitchFamily="2" charset="-122"/>
                <a:ea typeface="宋体" panose="02010600030101010101" pitchFamily="2" charset="-122"/>
              </a:rPr>
              <a:t>图分类汇总的方法</a:t>
            </a:r>
            <a:endParaRPr lang="zh-CN" altLang="en-US" sz="4000" b="1" dirty="0">
              <a:solidFill>
                <a:schemeClr val="tx2">
                  <a:lumMod val="75000"/>
                </a:schemeClr>
              </a:solidFill>
              <a:latin typeface="宋体" panose="02010600030101010101" pitchFamily="2" charset="-122"/>
              <a:ea typeface="宋体" panose="02010600030101010101" pitchFamily="2" charset="-122"/>
            </a:endParaRPr>
          </a:p>
        </p:txBody>
      </p:sp>
      <p:sp>
        <p:nvSpPr>
          <p:cNvPr id="20" name="文本框 19"/>
          <p:cNvSpPr txBox="1"/>
          <p:nvPr/>
        </p:nvSpPr>
        <p:spPr>
          <a:xfrm>
            <a:off x="4306727" y="3361887"/>
            <a:ext cx="3128334" cy="585738"/>
          </a:xfrm>
          <a:prstGeom prst="rect">
            <a:avLst/>
          </a:prstGeom>
          <a:noFill/>
        </p:spPr>
        <p:txBody>
          <a:bodyPr wrap="square" rtlCol="0">
            <a:spAutoFit/>
          </a:bodyPr>
          <a:lstStyle/>
          <a:p>
            <a:pPr>
              <a:lnSpc>
                <a:spcPts val="4500"/>
              </a:lnSpc>
            </a:pPr>
            <a:r>
              <a:rPr lang="zh-CN" altLang="en-US" sz="2800" b="1" dirty="0">
                <a:solidFill>
                  <a:schemeClr val="tx2">
                    <a:lumMod val="75000"/>
                  </a:schemeClr>
                </a:solidFill>
                <a:latin typeface="宋体" panose="02010600030101010101" pitchFamily="2" charset="-122"/>
                <a:ea typeface="宋体" panose="02010600030101010101" pitchFamily="2" charset="-122"/>
              </a:rPr>
              <a:t>数</a:t>
            </a:r>
            <a:r>
              <a:rPr lang="zh-CN" altLang="zh-CN" sz="2800" b="1" dirty="0">
                <a:solidFill>
                  <a:schemeClr val="tx2">
                    <a:lumMod val="75000"/>
                  </a:schemeClr>
                </a:solidFill>
                <a:latin typeface="宋体" panose="02010600030101010101" pitchFamily="2" charset="-122"/>
                <a:ea typeface="宋体" panose="02010600030101010101" pitchFamily="2" charset="-122"/>
              </a:rPr>
              <a:t>据透视表</a:t>
            </a:r>
            <a:r>
              <a:rPr lang="en-US" altLang="zh-CN" sz="2800" b="1" dirty="0">
                <a:solidFill>
                  <a:schemeClr val="tx2">
                    <a:lumMod val="75000"/>
                  </a:schemeClr>
                </a:solidFill>
                <a:latin typeface="宋体" panose="02010600030101010101" pitchFamily="2" charset="-122"/>
                <a:ea typeface="宋体" panose="02010600030101010101" pitchFamily="2" charset="-122"/>
              </a:rPr>
              <a:t>/</a:t>
            </a:r>
            <a:r>
              <a:rPr lang="zh-CN" altLang="zh-CN" sz="2800" b="1" dirty="0">
                <a:solidFill>
                  <a:schemeClr val="tx2">
                    <a:lumMod val="75000"/>
                  </a:schemeClr>
                </a:solidFill>
                <a:latin typeface="宋体" panose="02010600030101010101" pitchFamily="2" charset="-122"/>
                <a:ea typeface="宋体" panose="02010600030101010101" pitchFamily="2" charset="-122"/>
              </a:rPr>
              <a:t>图</a:t>
            </a:r>
            <a:endParaRPr lang="en-US" altLang="zh-CN" sz="2800" b="1" dirty="0">
              <a:solidFill>
                <a:schemeClr val="tx2">
                  <a:lumMod val="75000"/>
                </a:schemeClr>
              </a:solidFill>
              <a:latin typeface="宋体" panose="02010600030101010101" pitchFamily="2" charset="-122"/>
              <a:ea typeface="宋体" panose="02010600030101010101" pitchFamily="2" charset="-122"/>
            </a:endParaRPr>
          </a:p>
        </p:txBody>
      </p:sp>
      <p:sp>
        <p:nvSpPr>
          <p:cNvPr id="21" name="文本框 20"/>
          <p:cNvSpPr txBox="1"/>
          <p:nvPr/>
        </p:nvSpPr>
        <p:spPr>
          <a:xfrm>
            <a:off x="6393442" y="4615133"/>
            <a:ext cx="4126013" cy="585738"/>
          </a:xfrm>
          <a:prstGeom prst="rect">
            <a:avLst/>
          </a:prstGeom>
          <a:noFill/>
        </p:spPr>
        <p:txBody>
          <a:bodyPr wrap="square" rtlCol="0">
            <a:spAutoFit/>
          </a:bodyPr>
          <a:lstStyle/>
          <a:p>
            <a:pPr>
              <a:lnSpc>
                <a:spcPts val="4500"/>
              </a:lnSpc>
            </a:pPr>
            <a:r>
              <a:rPr lang="zh-CN" altLang="zh-CN" sz="2800" b="1" dirty="0">
                <a:solidFill>
                  <a:schemeClr val="tx2">
                    <a:lumMod val="75000"/>
                  </a:schemeClr>
                </a:solidFill>
                <a:latin typeface="宋体" panose="02010600030101010101" pitchFamily="2" charset="-122"/>
                <a:ea typeface="宋体" panose="02010600030101010101" pitchFamily="2" charset="-122"/>
              </a:rPr>
              <a:t>数据透视表</a:t>
            </a:r>
            <a:r>
              <a:rPr lang="en-US" altLang="zh-CN" sz="2800" b="1" dirty="0">
                <a:solidFill>
                  <a:schemeClr val="tx2">
                    <a:lumMod val="75000"/>
                  </a:schemeClr>
                </a:solidFill>
                <a:latin typeface="宋体" panose="02010600030101010101" pitchFamily="2" charset="-122"/>
                <a:ea typeface="宋体" panose="02010600030101010101" pitchFamily="2" charset="-122"/>
              </a:rPr>
              <a:t>/</a:t>
            </a:r>
            <a:r>
              <a:rPr lang="zh-CN" altLang="zh-CN" sz="2800" b="1" dirty="0">
                <a:solidFill>
                  <a:schemeClr val="tx2">
                    <a:lumMod val="75000"/>
                  </a:schemeClr>
                </a:solidFill>
                <a:latin typeface="宋体" panose="02010600030101010101" pitchFamily="2" charset="-122"/>
                <a:ea typeface="宋体" panose="02010600030101010101" pitchFamily="2" charset="-122"/>
              </a:rPr>
              <a:t>图的灵活性</a:t>
            </a:r>
            <a:endParaRPr lang="en-US" altLang="zh-CN" sz="4400" b="1" dirty="0">
              <a:solidFill>
                <a:schemeClr val="tx2">
                  <a:lumMod val="75000"/>
                </a:schemeClr>
              </a:solidFill>
              <a:latin typeface="宋体" panose="02010600030101010101" pitchFamily="2" charset="-122"/>
              <a:ea typeface="宋体" panose="02010600030101010101" pitchFamily="2" charset="-122"/>
            </a:endParaRPr>
          </a:p>
        </p:txBody>
      </p:sp>
      <p:sp>
        <p:nvSpPr>
          <p:cNvPr id="19" name="文本框 19"/>
          <p:cNvSpPr txBox="1"/>
          <p:nvPr/>
        </p:nvSpPr>
        <p:spPr>
          <a:xfrm>
            <a:off x="2704768" y="2065785"/>
            <a:ext cx="3128334" cy="585738"/>
          </a:xfrm>
          <a:prstGeom prst="rect">
            <a:avLst/>
          </a:prstGeom>
          <a:noFill/>
        </p:spPr>
        <p:txBody>
          <a:bodyPr wrap="square" rtlCol="0">
            <a:spAutoFit/>
          </a:bodyPr>
          <a:lstStyle/>
          <a:p>
            <a:pPr>
              <a:lnSpc>
                <a:spcPts val="4500"/>
              </a:lnSpc>
            </a:pPr>
            <a:r>
              <a:rPr lang="zh-CN" altLang="en-US" sz="2800" b="1" dirty="0">
                <a:solidFill>
                  <a:schemeClr val="tx2">
                    <a:lumMod val="75000"/>
                  </a:schemeClr>
                </a:solidFill>
                <a:latin typeface="宋体" panose="02010600030101010101" pitchFamily="2" charset="-122"/>
                <a:ea typeface="宋体" panose="02010600030101010101" pitchFamily="2" charset="-122"/>
              </a:rPr>
              <a:t>数</a:t>
            </a:r>
            <a:r>
              <a:rPr lang="zh-CN" altLang="zh-CN" sz="2800" b="1" dirty="0">
                <a:solidFill>
                  <a:schemeClr val="tx2">
                    <a:lumMod val="75000"/>
                  </a:schemeClr>
                </a:solidFill>
                <a:latin typeface="宋体" panose="02010600030101010101" pitchFamily="2" charset="-122"/>
                <a:ea typeface="宋体" panose="02010600030101010101" pitchFamily="2" charset="-122"/>
              </a:rPr>
              <a:t>据</a:t>
            </a:r>
            <a:r>
              <a:rPr lang="zh-CN" altLang="en-US" sz="2800" b="1" dirty="0">
                <a:solidFill>
                  <a:schemeClr val="tx2">
                    <a:lumMod val="75000"/>
                  </a:schemeClr>
                </a:solidFill>
                <a:latin typeface="宋体" panose="02010600030101010101" pitchFamily="2" charset="-122"/>
                <a:ea typeface="宋体" panose="02010600030101010101" pitchFamily="2" charset="-122"/>
              </a:rPr>
              <a:t>分类汇总</a:t>
            </a:r>
            <a:endParaRPr lang="en-US" altLang="zh-CN" sz="2800" b="1" dirty="0">
              <a:solidFill>
                <a:schemeClr val="tx2">
                  <a:lumMod val="75000"/>
                </a:schemeClr>
              </a:solidFill>
              <a:latin typeface="宋体" panose="02010600030101010101" pitchFamily="2" charset="-122"/>
              <a:ea typeface="宋体" panose="02010600030101010101" pitchFamily="2" charset="-122"/>
            </a:endParaRPr>
          </a:p>
        </p:txBody>
      </p:sp>
      <p:sp>
        <p:nvSpPr>
          <p:cNvPr id="12" name="椭圆 1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839E03C8-E312-4662-AF57-A24DB54A0B0E}"/>
              </a:ext>
            </a:extLst>
          </p:cNvPr>
          <p:cNvSpPr/>
          <p:nvPr/>
        </p:nvSpPr>
        <p:spPr>
          <a:xfrm>
            <a:off x="1753950" y="1981801"/>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3" name="椭圆 1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1C2172B4-A5B6-436E-B352-F394C1739873}"/>
              </a:ext>
            </a:extLst>
          </p:cNvPr>
          <p:cNvSpPr/>
          <p:nvPr/>
        </p:nvSpPr>
        <p:spPr>
          <a:xfrm>
            <a:off x="3380587" y="3361887"/>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4" name="椭圆 1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41D2DFC0-BB21-4CB8-866C-6680F6EB6398}"/>
              </a:ext>
            </a:extLst>
          </p:cNvPr>
          <p:cNvSpPr/>
          <p:nvPr/>
        </p:nvSpPr>
        <p:spPr>
          <a:xfrm>
            <a:off x="5548399" y="4531149"/>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03</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extLst>
      <p:ext uri="{BB962C8B-B14F-4D97-AF65-F5344CB8AC3E}">
        <p14:creationId xmlns:p14="http://schemas.microsoft.com/office/powerpoint/2010/main" val="275273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360"/>
                                          </p:val>
                                        </p:tav>
                                        <p:tav tm="100000">
                                          <p:val>
                                            <p:fltVal val="0"/>
                                          </p:val>
                                        </p:tav>
                                      </p:tavLst>
                                    </p:anim>
                                    <p:animEffect transition="in" filter="fade">
                                      <p:cBhvr>
                                        <p:cTn id="10" dur="1000"/>
                                        <p:tgtEl>
                                          <p:spTgt spid="12"/>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360"/>
                                          </p:val>
                                        </p:tav>
                                        <p:tav tm="100000">
                                          <p:val>
                                            <p:fltVal val="0"/>
                                          </p:val>
                                        </p:tav>
                                      </p:tavLst>
                                    </p:anim>
                                    <p:animEffect transition="in" filter="fade">
                                      <p:cBhvr>
                                        <p:cTn id="16" dur="1000"/>
                                        <p:tgtEl>
                                          <p:spTgt spid="13"/>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360"/>
                                          </p:val>
                                        </p:tav>
                                        <p:tav tm="100000">
                                          <p:val>
                                            <p:fltVal val="0"/>
                                          </p:val>
                                        </p:tav>
                                      </p:tavLst>
                                    </p:anim>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350647"/>
            <a:ext cx="12192000" cy="603050"/>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1</a:t>
            </a:r>
            <a:r>
              <a:rPr lang="zh-CN" altLang="en-US" sz="3600" b="1" dirty="0">
                <a:solidFill>
                  <a:schemeClr val="tx2">
                    <a:lumMod val="75000"/>
                  </a:schemeClr>
                </a:solidFill>
                <a:latin typeface="宋体" panose="02010600030101010101" pitchFamily="2" charset="-122"/>
                <a:ea typeface="宋体" panose="02010600030101010101" pitchFamily="2" charset="-122"/>
              </a:rPr>
              <a:t>、</a:t>
            </a:r>
            <a:r>
              <a:rPr lang="zh-CN" altLang="zh-CN" sz="3600" b="1" dirty="0">
                <a:solidFill>
                  <a:schemeClr val="tx2">
                    <a:lumMod val="75000"/>
                  </a:schemeClr>
                </a:solidFill>
                <a:latin typeface="宋体" panose="02010600030101010101" pitchFamily="2" charset="-122"/>
                <a:ea typeface="宋体" panose="02010600030101010101" pitchFamily="2" charset="-122"/>
              </a:rPr>
              <a:t>数据</a:t>
            </a:r>
            <a:r>
              <a:rPr lang="zh-CN" altLang="en-US" sz="3600" b="1" dirty="0">
                <a:solidFill>
                  <a:schemeClr val="tx2">
                    <a:lumMod val="75000"/>
                  </a:schemeClr>
                </a:solidFill>
                <a:latin typeface="宋体" panose="02010600030101010101" pitchFamily="2" charset="-122"/>
                <a:ea typeface="宋体" panose="02010600030101010101" pitchFamily="2" charset="-122"/>
              </a:rPr>
              <a:t>分类汇总</a:t>
            </a:r>
            <a:endParaRPr lang="en-US" altLang="zh-CN" sz="3600" b="1" dirty="0">
              <a:solidFill>
                <a:schemeClr val="tx2">
                  <a:lumMod val="75000"/>
                </a:schemeClr>
              </a:solidFill>
              <a:latin typeface="宋体" panose="02010600030101010101" pitchFamily="2" charset="-122"/>
              <a:ea typeface="宋体" panose="02010600030101010101" pitchFamily="2" charset="-122"/>
            </a:endParaRPr>
          </a:p>
        </p:txBody>
      </p:sp>
      <p:sp>
        <p:nvSpPr>
          <p:cNvPr id="4" name="Rectangle 2"/>
          <p:cNvSpPr>
            <a:spLocks noChangeArrowheads="1"/>
          </p:cNvSpPr>
          <p:nvPr/>
        </p:nvSpPr>
        <p:spPr bwMode="auto">
          <a:xfrm>
            <a:off x="572278" y="1434596"/>
            <a:ext cx="10468946"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algn="l" defTabSz="914400" rtl="0" eaLnBrk="0" fontAlgn="base" latinLnBrk="0" hangingPunct="0">
              <a:spcBef>
                <a:spcPts val="600"/>
              </a:spcBef>
              <a:spcAft>
                <a:spcPct val="0"/>
              </a:spcAft>
              <a:buClrTx/>
              <a:buSzTx/>
              <a:buFontTx/>
              <a:buNone/>
              <a:tabLst/>
            </a:pPr>
            <a:r>
              <a:rPr kumimoji="0" lang="zh-CN" altLang="zh-CN" sz="2400" b="1"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数据分类汇总</a:t>
            </a:r>
            <a:r>
              <a:rPr kumimoji="0" lang="zh-CN" altLang="en-US" sz="2400" b="1"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根据一个或多个参考字段将关键变量进行汇总的过程。</a:t>
            </a:r>
            <a:endParaRPr lang="en-US" altLang="zh-CN" sz="2400" dirty="0">
              <a:solidFill>
                <a:schemeClr val="tx2">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lvl="0" eaLnBrk="0" fontAlgn="base" hangingPunct="0">
              <a:spcBef>
                <a:spcPts val="600"/>
              </a:spcBef>
              <a:spcAft>
                <a:spcPct val="0"/>
              </a:spcAft>
            </a:pPr>
            <a:r>
              <a:rPr lang="zh-CN" altLang="zh-CN" sz="2400" b="1" dirty="0">
                <a:solidFill>
                  <a:schemeClr val="tx2">
                    <a:lumMod val="75000"/>
                  </a:schemeClr>
                </a:solidFill>
                <a:latin typeface="Times New Roman" panose="02020603050405020304" pitchFamily="18" charset="0"/>
                <a:ea typeface="宋体" panose="02010600030101010101" pitchFamily="2" charset="-122"/>
                <a:cs typeface="宋体" panose="02010600030101010101" pitchFamily="2" charset="-122"/>
              </a:rPr>
              <a:t>汇总字段</a:t>
            </a:r>
            <a:r>
              <a:rPr lang="zh-CN" altLang="en-US" sz="2400" b="1" dirty="0">
                <a:solidFill>
                  <a:schemeClr val="tx2">
                    <a:lumMod val="75000"/>
                  </a:schemeClr>
                </a:solidFill>
                <a:latin typeface="Times New Roman" panose="02020603050405020304" pitchFamily="18" charset="0"/>
                <a:ea typeface="宋体" panose="02010600030101010101" pitchFamily="2" charset="-122"/>
                <a:cs typeface="宋体" panose="02010600030101010101" pitchFamily="2" charset="-122"/>
              </a:rPr>
              <a:t>（汇总对象）：</a:t>
            </a:r>
            <a:r>
              <a:rPr kumimoji="0" lang="zh-CN" altLang="en-US" sz="2400" b="0"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计算总计值的变量或字段。</a:t>
            </a:r>
            <a:endParaRPr kumimoji="0" lang="en-US" altLang="zh-CN" sz="2400" b="0"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eaLnBrk="0" fontAlgn="base" hangingPunct="0">
              <a:spcBef>
                <a:spcPts val="600"/>
              </a:spcBef>
              <a:spcAft>
                <a:spcPct val="0"/>
              </a:spcAft>
            </a:pPr>
            <a:r>
              <a:rPr lang="zh-CN" altLang="zh-CN" sz="2400" b="1" dirty="0">
                <a:solidFill>
                  <a:schemeClr val="tx2">
                    <a:lumMod val="75000"/>
                  </a:schemeClr>
                </a:solidFill>
                <a:latin typeface="Times New Roman" panose="02020603050405020304" pitchFamily="18" charset="0"/>
                <a:ea typeface="宋体" panose="02010600030101010101" pitchFamily="2" charset="-122"/>
                <a:cs typeface="宋体" panose="02010600030101010101" pitchFamily="2" charset="-122"/>
              </a:rPr>
              <a:t>分类字段</a:t>
            </a:r>
            <a:r>
              <a:rPr lang="zh-CN" altLang="en-US" sz="2400" b="1" dirty="0">
                <a:solidFill>
                  <a:schemeClr val="tx2">
                    <a:lumMod val="75000"/>
                  </a:schemeClr>
                </a:solidFill>
                <a:latin typeface="Times New Roman" panose="02020603050405020304" pitchFamily="18" charset="0"/>
                <a:ea typeface="宋体" panose="02010600030101010101" pitchFamily="2" charset="-122"/>
                <a:cs typeface="宋体" panose="02010600030101010101" pitchFamily="2" charset="-122"/>
              </a:rPr>
              <a:t>（</a:t>
            </a:r>
            <a:r>
              <a:rPr lang="zh-CN" altLang="zh-CN" sz="2400" b="1" dirty="0">
                <a:solidFill>
                  <a:schemeClr val="tx2">
                    <a:lumMod val="75000"/>
                  </a:schemeClr>
                </a:solidFill>
                <a:latin typeface="Times New Roman" panose="02020603050405020304" pitchFamily="18" charset="0"/>
                <a:ea typeface="宋体" panose="02010600030101010101" pitchFamily="2" charset="-122"/>
                <a:cs typeface="宋体" panose="02010600030101010101" pitchFamily="2" charset="-122"/>
              </a:rPr>
              <a:t>参考字段</a:t>
            </a:r>
            <a:r>
              <a:rPr lang="zh-CN" altLang="en-US" sz="2400" b="1" dirty="0">
                <a:solidFill>
                  <a:schemeClr val="tx2">
                    <a:lumMod val="75000"/>
                  </a:schemeClr>
                </a:solidFill>
                <a:latin typeface="Times New Roman" panose="02020603050405020304" pitchFamily="18" charset="0"/>
                <a:ea typeface="宋体" panose="02010600030101010101" pitchFamily="2" charset="-122"/>
                <a:cs typeface="宋体" panose="02010600030101010101" pitchFamily="2" charset="-122"/>
              </a:rPr>
              <a:t>）：</a:t>
            </a:r>
            <a:r>
              <a:rPr kumimoji="0" lang="en-US" altLang="zh-CN" sz="2400" b="0"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zh-CN" sz="2400" b="0"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汇总时，</a:t>
            </a:r>
            <a:r>
              <a:rPr kumimoji="0" lang="zh-CN" altLang="en-US" sz="2400" b="0"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以某个或某些变量或字段作为参考</a:t>
            </a:r>
            <a:r>
              <a:rPr kumimoji="0" lang="zh-CN" altLang="zh-CN" sz="2400" b="0"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的变量或字段。</a:t>
            </a:r>
            <a:endParaRPr kumimoji="0" lang="en-US" altLang="zh-CN" sz="2400" b="0"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278" y="3381913"/>
            <a:ext cx="10399597" cy="3056209"/>
          </a:xfrm>
          <a:prstGeom prst="rect">
            <a:avLst/>
          </a:prstGeom>
          <a:solidFill>
            <a:schemeClr val="bg1"/>
          </a:solidFill>
          <a:ln>
            <a:noFill/>
          </a:ln>
          <a:effectLst>
            <a:glow rad="139700">
              <a:schemeClr val="accent1">
                <a:satMod val="175000"/>
                <a:alpha val="40000"/>
              </a:schemeClr>
            </a:glow>
          </a:effectLst>
        </p:spPr>
      </p:pic>
    </p:spTree>
    <p:extLst>
      <p:ext uri="{BB962C8B-B14F-4D97-AF65-F5344CB8AC3E}">
        <p14:creationId xmlns:p14="http://schemas.microsoft.com/office/powerpoint/2010/main" val="1624100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42949"/>
            <a:ext cx="12192000" cy="603050"/>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2</a:t>
            </a:r>
            <a:r>
              <a:rPr lang="zh-CN" altLang="en-US" sz="3600" b="1" dirty="0">
                <a:solidFill>
                  <a:schemeClr val="tx2">
                    <a:lumMod val="75000"/>
                  </a:schemeClr>
                </a:solidFill>
                <a:latin typeface="宋体" panose="02010600030101010101" pitchFamily="2" charset="-122"/>
                <a:ea typeface="宋体" panose="02010600030101010101" pitchFamily="2" charset="-122"/>
              </a:rPr>
              <a:t>、</a:t>
            </a:r>
            <a:r>
              <a:rPr lang="zh-CN" altLang="zh-CN" sz="3600" b="1" dirty="0">
                <a:solidFill>
                  <a:schemeClr val="tx2">
                    <a:lumMod val="75000"/>
                  </a:schemeClr>
                </a:solidFill>
                <a:latin typeface="宋体" panose="02010600030101010101" pitchFamily="2" charset="-122"/>
                <a:ea typeface="宋体" panose="02010600030101010101" pitchFamily="2" charset="-122"/>
              </a:rPr>
              <a:t>数据透视表</a:t>
            </a:r>
            <a:r>
              <a:rPr lang="en-US" altLang="zh-CN" sz="3600" b="1" dirty="0">
                <a:solidFill>
                  <a:schemeClr val="tx2">
                    <a:lumMod val="75000"/>
                  </a:schemeClr>
                </a:solidFill>
                <a:latin typeface="宋体" panose="02010600030101010101" pitchFamily="2" charset="-122"/>
                <a:ea typeface="宋体" panose="02010600030101010101" pitchFamily="2" charset="-122"/>
              </a:rPr>
              <a:t>/</a:t>
            </a:r>
            <a:r>
              <a:rPr lang="zh-CN" altLang="zh-CN" sz="3600" b="1" dirty="0">
                <a:solidFill>
                  <a:schemeClr val="tx2">
                    <a:lumMod val="75000"/>
                  </a:schemeClr>
                </a:solidFill>
                <a:latin typeface="宋体" panose="02010600030101010101" pitchFamily="2" charset="-122"/>
                <a:ea typeface="宋体" panose="02010600030101010101" pitchFamily="2" charset="-122"/>
              </a:rPr>
              <a:t>图</a:t>
            </a:r>
            <a:endParaRPr lang="zh-CN" altLang="en-US" sz="3600" b="1"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810165" y="1212363"/>
            <a:ext cx="10522558" cy="707886"/>
          </a:xfrm>
          <a:prstGeom prst="rect">
            <a:avLst/>
          </a:prstGeom>
          <a:noFill/>
        </p:spPr>
        <p:txBody>
          <a:bodyPr wrap="square" rtlCol="0">
            <a:spAutoFit/>
          </a:bodyPr>
          <a:lstStyle/>
          <a:p>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3-1</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ABC</a:t>
            </a:r>
            <a:r>
              <a:rPr lang="zh-CN" altLang="zh-CN" sz="2000" dirty="0">
                <a:solidFill>
                  <a:schemeClr val="tx2">
                    <a:lumMod val="75000"/>
                  </a:schemeClr>
                </a:solidFill>
                <a:latin typeface="宋体" panose="02010600030101010101" pitchFamily="2" charset="-122"/>
                <a:ea typeface="宋体" panose="02010600030101010101" pitchFamily="2" charset="-122"/>
              </a:rPr>
              <a:t>公司的管理人员，希望了解</a:t>
            </a:r>
            <a:r>
              <a:rPr lang="en-US" altLang="zh-CN" sz="2000" dirty="0">
                <a:solidFill>
                  <a:schemeClr val="tx2">
                    <a:lumMod val="75000"/>
                  </a:schemeClr>
                </a:solidFill>
                <a:latin typeface="宋体" panose="02010600030101010101" pitchFamily="2" charset="-122"/>
                <a:ea typeface="宋体" panose="02010600030101010101" pitchFamily="2" charset="-122"/>
              </a:rPr>
              <a:t>2018</a:t>
            </a:r>
            <a:r>
              <a:rPr lang="zh-CN" altLang="zh-CN" sz="2000" dirty="0">
                <a:solidFill>
                  <a:schemeClr val="tx2">
                    <a:lumMod val="75000"/>
                  </a:schemeClr>
                </a:solidFill>
                <a:latin typeface="宋体" panose="02010600030101010101" pitchFamily="2" charset="-122"/>
                <a:ea typeface="宋体" panose="02010600030101010101" pitchFamily="2" charset="-122"/>
              </a:rPr>
              <a:t>年各省各类别产品的净销售额，比如</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zh-CN" altLang="zh-CN" sz="2000" dirty="0">
                <a:solidFill>
                  <a:schemeClr val="tx2">
                    <a:lumMod val="75000"/>
                  </a:schemeClr>
                </a:solidFill>
                <a:latin typeface="宋体" panose="02010600030101010101" pitchFamily="2" charset="-122"/>
                <a:ea typeface="宋体" panose="02010600030101010101" pitchFamily="2" charset="-122"/>
              </a:rPr>
              <a:t>安徽省儿童用品</a:t>
            </a:r>
            <a:r>
              <a:rPr lang="en-US" altLang="zh-CN" sz="2000" dirty="0">
                <a:solidFill>
                  <a:schemeClr val="tx2">
                    <a:lumMod val="75000"/>
                  </a:schemeClr>
                </a:solidFill>
                <a:latin typeface="宋体" panose="02010600030101010101" pitchFamily="2" charset="-122"/>
                <a:ea typeface="宋体" panose="02010600030101010101" pitchFamily="2" charset="-122"/>
              </a:rPr>
              <a:t>2018</a:t>
            </a:r>
            <a:r>
              <a:rPr lang="zh-CN" altLang="zh-CN" sz="2000" dirty="0">
                <a:solidFill>
                  <a:schemeClr val="tx2">
                    <a:lumMod val="75000"/>
                  </a:schemeClr>
                </a:solidFill>
                <a:latin typeface="宋体" panose="02010600030101010101" pitchFamily="2" charset="-122"/>
                <a:ea typeface="宋体" panose="02010600030101010101" pitchFamily="2" charset="-122"/>
              </a:rPr>
              <a:t>年的销售额是多少，以帮助他们进一步制定销售计划。</a:t>
            </a:r>
            <a:endParaRPr lang="en-US"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3" name="文本框 2"/>
          <p:cNvSpPr txBox="1"/>
          <p:nvPr/>
        </p:nvSpPr>
        <p:spPr>
          <a:xfrm>
            <a:off x="1009328" y="2266800"/>
            <a:ext cx="3600105" cy="968791"/>
          </a:xfrm>
          <a:prstGeom prst="rect">
            <a:avLst/>
          </a:prstGeom>
          <a:noFill/>
        </p:spPr>
        <p:txBody>
          <a:bodyPr wrap="square" rtlCol="0">
            <a:spAutoFit/>
          </a:bodyPr>
          <a:lstStyle/>
          <a:p>
            <a:pPr algn="just">
              <a:lnSpc>
                <a:spcPct val="150000"/>
              </a:lnSpc>
            </a:pPr>
            <a:r>
              <a:rPr lang="zh-CN" altLang="zh-CN" sz="2000" b="1" dirty="0">
                <a:latin typeface="+mn-ea"/>
              </a:rPr>
              <a:t>方法</a:t>
            </a:r>
            <a:r>
              <a:rPr lang="zh-CN" altLang="en-US" sz="2000" b="1" dirty="0">
                <a:latin typeface="+mn-ea"/>
              </a:rPr>
              <a:t>一：</a:t>
            </a:r>
            <a:r>
              <a:rPr lang="zh-CN" altLang="zh-CN" sz="2000" b="1" dirty="0">
                <a:latin typeface="+mn-ea"/>
              </a:rPr>
              <a:t>导入数据，利用数据透视表进行汇总</a:t>
            </a:r>
            <a:r>
              <a:rPr lang="zh-CN" altLang="en-US" sz="2000" b="1" dirty="0">
                <a:latin typeface="+mn-ea"/>
              </a:rPr>
              <a:t>。</a:t>
            </a:r>
            <a:endParaRPr lang="en-US" altLang="zh-CN" sz="2000" b="1" dirty="0">
              <a:latin typeface="+mn-ea"/>
            </a:endParaRPr>
          </a:p>
        </p:txBody>
      </p:sp>
      <p:pic>
        <p:nvPicPr>
          <p:cNvPr id="7" name="图片 6">
            <a:extLst>
              <a:ext uri="{FF2B5EF4-FFF2-40B4-BE49-F238E27FC236}">
                <a16:creationId xmlns:a16="http://schemas.microsoft.com/office/drawing/2014/main" id="{8D149766-31B7-4CE7-9AD0-17AF05496E71}"/>
              </a:ext>
            </a:extLst>
          </p:cNvPr>
          <p:cNvPicPr/>
          <p:nvPr/>
        </p:nvPicPr>
        <p:blipFill>
          <a:blip r:embed="rId2"/>
          <a:stretch>
            <a:fillRect/>
          </a:stretch>
        </p:blipFill>
        <p:spPr>
          <a:xfrm>
            <a:off x="4944364" y="2393487"/>
            <a:ext cx="6388359" cy="3347950"/>
          </a:xfrm>
          <a:prstGeom prst="rect">
            <a:avLst/>
          </a:prstGeom>
          <a:ln>
            <a:solidFill>
              <a:schemeClr val="tx1"/>
            </a:solidFill>
          </a:ln>
        </p:spPr>
      </p:pic>
      <p:sp>
        <p:nvSpPr>
          <p:cNvPr id="4" name="文本框 3">
            <a:extLst>
              <a:ext uri="{FF2B5EF4-FFF2-40B4-BE49-F238E27FC236}">
                <a16:creationId xmlns:a16="http://schemas.microsoft.com/office/drawing/2014/main" id="{E3232038-28EE-4F92-8DF6-55FF1B6653FA}"/>
              </a:ext>
            </a:extLst>
          </p:cNvPr>
          <p:cNvSpPr txBox="1"/>
          <p:nvPr/>
        </p:nvSpPr>
        <p:spPr>
          <a:xfrm>
            <a:off x="1009328" y="3429646"/>
            <a:ext cx="3262432" cy="2215991"/>
          </a:xfrm>
          <a:prstGeom prst="rect">
            <a:avLst/>
          </a:prstGeom>
          <a:noFill/>
        </p:spPr>
        <p:txBody>
          <a:bodyPr wrap="none" rtlCol="0">
            <a:spAutoFit/>
          </a:bodyPr>
          <a:lstStyle/>
          <a:p>
            <a:pPr algn="just">
              <a:lnSpc>
                <a:spcPct val="150000"/>
              </a:lnSpc>
            </a:pPr>
            <a:r>
              <a:rPr lang="zh-CN" altLang="en-US" sz="2000" b="1" dirty="0">
                <a:latin typeface="+mn-ea"/>
              </a:rPr>
              <a:t>解题步骤：</a:t>
            </a:r>
            <a:endParaRPr lang="en-US" altLang="zh-CN" sz="2000" b="1" dirty="0">
              <a:latin typeface="+mn-ea"/>
            </a:endParaRPr>
          </a:p>
          <a:p>
            <a:pPr algn="just">
              <a:lnSpc>
                <a:spcPct val="150000"/>
              </a:lnSpc>
            </a:pPr>
            <a:r>
              <a:rPr lang="zh-CN" altLang="zh-CN" sz="2000" b="1" dirty="0">
                <a:latin typeface="+mn-ea"/>
              </a:rPr>
              <a:t>第一步，</a:t>
            </a:r>
            <a:r>
              <a:rPr lang="zh-CN" altLang="zh-CN" sz="2000" dirty="0">
                <a:latin typeface="+mn-ea"/>
              </a:rPr>
              <a:t>导入数据。</a:t>
            </a:r>
          </a:p>
          <a:p>
            <a:pPr algn="just">
              <a:lnSpc>
                <a:spcPct val="150000"/>
              </a:lnSpc>
            </a:pPr>
            <a:r>
              <a:rPr lang="zh-CN" altLang="zh-CN" sz="2000" b="1" dirty="0">
                <a:latin typeface="+mn-ea"/>
              </a:rPr>
              <a:t>第二步，</a:t>
            </a:r>
            <a:r>
              <a:rPr lang="zh-CN" altLang="zh-CN" sz="2000" dirty="0">
                <a:latin typeface="+mn-ea"/>
              </a:rPr>
              <a:t>创建数据透视表。</a:t>
            </a:r>
          </a:p>
          <a:p>
            <a:pPr algn="just">
              <a:lnSpc>
                <a:spcPct val="150000"/>
              </a:lnSpc>
            </a:pPr>
            <a:r>
              <a:rPr lang="zh-CN" altLang="zh-CN" sz="2000" b="1" dirty="0">
                <a:latin typeface="+mn-ea"/>
              </a:rPr>
              <a:t>第三步，</a:t>
            </a:r>
            <a:r>
              <a:rPr lang="zh-CN" altLang="zh-CN" sz="2000" dirty="0">
                <a:latin typeface="+mn-ea"/>
              </a:rPr>
              <a:t>绘制数据透视图。</a:t>
            </a:r>
          </a:p>
          <a:p>
            <a:endParaRPr lang="zh-CN" altLang="en-US" dirty="0"/>
          </a:p>
        </p:txBody>
      </p:sp>
    </p:spTree>
    <p:extLst>
      <p:ext uri="{BB962C8B-B14F-4D97-AF65-F5344CB8AC3E}">
        <p14:creationId xmlns:p14="http://schemas.microsoft.com/office/powerpoint/2010/main" val="227711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42949"/>
            <a:ext cx="12192000" cy="603050"/>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2</a:t>
            </a:r>
            <a:r>
              <a:rPr lang="zh-CN" altLang="en-US" sz="3600" b="1" dirty="0">
                <a:solidFill>
                  <a:schemeClr val="tx2">
                    <a:lumMod val="75000"/>
                  </a:schemeClr>
                </a:solidFill>
                <a:latin typeface="宋体" panose="02010600030101010101" pitchFamily="2" charset="-122"/>
                <a:ea typeface="宋体" panose="02010600030101010101" pitchFamily="2" charset="-122"/>
              </a:rPr>
              <a:t>、</a:t>
            </a:r>
            <a:r>
              <a:rPr lang="zh-CN" altLang="zh-CN" sz="3600" b="1" dirty="0">
                <a:solidFill>
                  <a:schemeClr val="tx2">
                    <a:lumMod val="75000"/>
                  </a:schemeClr>
                </a:solidFill>
                <a:latin typeface="宋体" panose="02010600030101010101" pitchFamily="2" charset="-122"/>
                <a:ea typeface="宋体" panose="02010600030101010101" pitchFamily="2" charset="-122"/>
              </a:rPr>
              <a:t>数据透视表</a:t>
            </a:r>
            <a:r>
              <a:rPr lang="en-US" altLang="zh-CN" sz="3600" b="1" dirty="0">
                <a:solidFill>
                  <a:schemeClr val="tx2">
                    <a:lumMod val="75000"/>
                  </a:schemeClr>
                </a:solidFill>
                <a:latin typeface="宋体" panose="02010600030101010101" pitchFamily="2" charset="-122"/>
                <a:ea typeface="宋体" panose="02010600030101010101" pitchFamily="2" charset="-122"/>
              </a:rPr>
              <a:t>/</a:t>
            </a:r>
            <a:r>
              <a:rPr lang="zh-CN" altLang="zh-CN" sz="3600" b="1" dirty="0">
                <a:solidFill>
                  <a:schemeClr val="tx2">
                    <a:lumMod val="75000"/>
                  </a:schemeClr>
                </a:solidFill>
                <a:latin typeface="宋体" panose="02010600030101010101" pitchFamily="2" charset="-122"/>
                <a:ea typeface="宋体" panose="02010600030101010101" pitchFamily="2" charset="-122"/>
              </a:rPr>
              <a:t>图</a:t>
            </a:r>
            <a:endParaRPr lang="zh-CN" altLang="en-US" sz="3600" b="1"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810165" y="1212363"/>
            <a:ext cx="10522558" cy="707886"/>
          </a:xfrm>
          <a:prstGeom prst="rect">
            <a:avLst/>
          </a:prstGeom>
          <a:noFill/>
        </p:spPr>
        <p:txBody>
          <a:bodyPr wrap="square" rtlCol="0">
            <a:spAutoFit/>
          </a:bodyPr>
          <a:lstStyle/>
          <a:p>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3-1</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ABC</a:t>
            </a:r>
            <a:r>
              <a:rPr lang="zh-CN" altLang="zh-CN" sz="2000" dirty="0">
                <a:solidFill>
                  <a:schemeClr val="tx2">
                    <a:lumMod val="75000"/>
                  </a:schemeClr>
                </a:solidFill>
                <a:latin typeface="宋体" panose="02010600030101010101" pitchFamily="2" charset="-122"/>
                <a:ea typeface="宋体" panose="02010600030101010101" pitchFamily="2" charset="-122"/>
              </a:rPr>
              <a:t>公司的管理人员，希望了解</a:t>
            </a:r>
            <a:r>
              <a:rPr lang="en-US" altLang="zh-CN" sz="2000" dirty="0">
                <a:solidFill>
                  <a:schemeClr val="tx2">
                    <a:lumMod val="75000"/>
                  </a:schemeClr>
                </a:solidFill>
                <a:latin typeface="宋体" panose="02010600030101010101" pitchFamily="2" charset="-122"/>
                <a:ea typeface="宋体" panose="02010600030101010101" pitchFamily="2" charset="-122"/>
              </a:rPr>
              <a:t>2018</a:t>
            </a:r>
            <a:r>
              <a:rPr lang="zh-CN" altLang="zh-CN" sz="2000" dirty="0">
                <a:solidFill>
                  <a:schemeClr val="tx2">
                    <a:lumMod val="75000"/>
                  </a:schemeClr>
                </a:solidFill>
                <a:latin typeface="宋体" panose="02010600030101010101" pitchFamily="2" charset="-122"/>
                <a:ea typeface="宋体" panose="02010600030101010101" pitchFamily="2" charset="-122"/>
              </a:rPr>
              <a:t>年各省各类别产品的净销售额，比如</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zh-CN" altLang="zh-CN" sz="2000" dirty="0">
                <a:solidFill>
                  <a:schemeClr val="tx2">
                    <a:lumMod val="75000"/>
                  </a:schemeClr>
                </a:solidFill>
                <a:latin typeface="宋体" panose="02010600030101010101" pitchFamily="2" charset="-122"/>
                <a:ea typeface="宋体" panose="02010600030101010101" pitchFamily="2" charset="-122"/>
              </a:rPr>
              <a:t>安徽省儿童用品</a:t>
            </a:r>
            <a:r>
              <a:rPr lang="en-US" altLang="zh-CN" sz="2000" dirty="0">
                <a:solidFill>
                  <a:schemeClr val="tx2">
                    <a:lumMod val="75000"/>
                  </a:schemeClr>
                </a:solidFill>
                <a:latin typeface="宋体" panose="02010600030101010101" pitchFamily="2" charset="-122"/>
                <a:ea typeface="宋体" panose="02010600030101010101" pitchFamily="2" charset="-122"/>
              </a:rPr>
              <a:t>2018</a:t>
            </a:r>
            <a:r>
              <a:rPr lang="zh-CN" altLang="zh-CN" sz="2000" dirty="0">
                <a:solidFill>
                  <a:schemeClr val="tx2">
                    <a:lumMod val="75000"/>
                  </a:schemeClr>
                </a:solidFill>
                <a:latin typeface="宋体" panose="02010600030101010101" pitchFamily="2" charset="-122"/>
                <a:ea typeface="宋体" panose="02010600030101010101" pitchFamily="2" charset="-122"/>
              </a:rPr>
              <a:t>年的销售额是多少，以帮助他们进一步制定销售计划。</a:t>
            </a:r>
            <a:endParaRPr lang="en-US"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3" name="文本框 2"/>
          <p:cNvSpPr txBox="1"/>
          <p:nvPr/>
        </p:nvSpPr>
        <p:spPr>
          <a:xfrm>
            <a:off x="894127" y="2303594"/>
            <a:ext cx="3528584" cy="968791"/>
          </a:xfrm>
          <a:prstGeom prst="rect">
            <a:avLst/>
          </a:prstGeom>
          <a:noFill/>
        </p:spPr>
        <p:txBody>
          <a:bodyPr wrap="square" rtlCol="0">
            <a:spAutoFit/>
          </a:bodyPr>
          <a:lstStyle/>
          <a:p>
            <a:pPr algn="just">
              <a:lnSpc>
                <a:spcPct val="150000"/>
              </a:lnSpc>
            </a:pPr>
            <a:r>
              <a:rPr lang="zh-CN" altLang="zh-CN" sz="2000" b="1" dirty="0">
                <a:latin typeface="+mn-ea"/>
              </a:rPr>
              <a:t>方法</a:t>
            </a:r>
            <a:r>
              <a:rPr lang="zh-CN" altLang="en-US" sz="2000" b="1" dirty="0">
                <a:latin typeface="+mn-ea"/>
              </a:rPr>
              <a:t>二：</a:t>
            </a:r>
            <a:r>
              <a:rPr lang="zh-CN" altLang="zh-CN" sz="2000" b="1" dirty="0">
                <a:latin typeface="+mn-ea"/>
              </a:rPr>
              <a:t>直接用数据透视表的获取外部数据功能进行汇总。</a:t>
            </a:r>
            <a:endParaRPr lang="en-US" altLang="zh-CN" sz="2000" b="1" dirty="0">
              <a:latin typeface="+mn-ea"/>
            </a:endParaRPr>
          </a:p>
        </p:txBody>
      </p:sp>
      <p:sp>
        <p:nvSpPr>
          <p:cNvPr id="4" name="文本框 3">
            <a:extLst>
              <a:ext uri="{FF2B5EF4-FFF2-40B4-BE49-F238E27FC236}">
                <a16:creationId xmlns:a16="http://schemas.microsoft.com/office/drawing/2014/main" id="{D727CD7C-76E0-45AA-9EED-212F91F986F5}"/>
              </a:ext>
            </a:extLst>
          </p:cNvPr>
          <p:cNvSpPr txBox="1"/>
          <p:nvPr/>
        </p:nvSpPr>
        <p:spPr>
          <a:xfrm>
            <a:off x="894126" y="3633509"/>
            <a:ext cx="3775393" cy="2492990"/>
          </a:xfrm>
          <a:prstGeom prst="rect">
            <a:avLst/>
          </a:prstGeom>
          <a:noFill/>
        </p:spPr>
        <p:txBody>
          <a:bodyPr wrap="none" rtlCol="0">
            <a:spAutoFit/>
          </a:bodyPr>
          <a:lstStyle/>
          <a:p>
            <a:pPr algn="just">
              <a:lnSpc>
                <a:spcPct val="150000"/>
              </a:lnSpc>
            </a:pPr>
            <a:r>
              <a:rPr lang="zh-CN" altLang="en-US" sz="2000" b="1" dirty="0">
                <a:latin typeface="+mn-ea"/>
              </a:rPr>
              <a:t>解题步骤：</a:t>
            </a:r>
            <a:endParaRPr lang="en-US" altLang="zh-CN" sz="2000" b="1" dirty="0">
              <a:latin typeface="+mn-ea"/>
            </a:endParaRPr>
          </a:p>
          <a:p>
            <a:pPr algn="just">
              <a:lnSpc>
                <a:spcPct val="150000"/>
              </a:lnSpc>
            </a:pPr>
            <a:r>
              <a:rPr lang="zh-CN" altLang="zh-CN" sz="2000" b="1" dirty="0">
                <a:latin typeface="+mn-ea"/>
              </a:rPr>
              <a:t>第一步，</a:t>
            </a:r>
            <a:r>
              <a:rPr lang="zh-CN" altLang="zh-CN" sz="2000" dirty="0">
                <a:latin typeface="+mn-ea"/>
              </a:rPr>
              <a:t>启动数据透视表向导。</a:t>
            </a:r>
            <a:endParaRPr lang="en-US" altLang="zh-CN" sz="2000" dirty="0">
              <a:latin typeface="+mn-ea"/>
            </a:endParaRPr>
          </a:p>
          <a:p>
            <a:pPr algn="just">
              <a:lnSpc>
                <a:spcPct val="150000"/>
              </a:lnSpc>
            </a:pPr>
            <a:r>
              <a:rPr lang="zh-CN" altLang="zh-CN" sz="2000" b="1" dirty="0">
                <a:latin typeface="+mn-ea"/>
              </a:rPr>
              <a:t>第二步，</a:t>
            </a:r>
            <a:r>
              <a:rPr lang="zh-CN" altLang="zh-CN" sz="2000" dirty="0">
                <a:latin typeface="+mn-ea"/>
              </a:rPr>
              <a:t>查询数据。</a:t>
            </a:r>
          </a:p>
          <a:p>
            <a:pPr algn="just">
              <a:lnSpc>
                <a:spcPct val="150000"/>
              </a:lnSpc>
            </a:pPr>
            <a:r>
              <a:rPr lang="zh-CN" altLang="zh-CN" sz="2000" b="1" dirty="0">
                <a:latin typeface="+mn-ea"/>
              </a:rPr>
              <a:t>第三步，</a:t>
            </a:r>
            <a:r>
              <a:rPr lang="zh-CN" altLang="zh-CN" sz="2000" dirty="0">
                <a:latin typeface="+mn-ea"/>
              </a:rPr>
              <a:t>创建数据透视表。</a:t>
            </a:r>
          </a:p>
          <a:p>
            <a:endParaRPr lang="zh-CN" altLang="zh-CN" sz="1800" dirty="0">
              <a:effectLst/>
              <a:latin typeface="黑体" panose="02010609060101010101" pitchFamily="49" charset="-122"/>
              <a:ea typeface="黑体" panose="02010609060101010101" pitchFamily="49" charset="-122"/>
              <a:cs typeface="Times New Roman" panose="02020603050405020304" pitchFamily="18" charset="0"/>
            </a:endParaRPr>
          </a:p>
          <a:p>
            <a:endParaRPr lang="zh-CN" altLang="en-US" dirty="0"/>
          </a:p>
        </p:txBody>
      </p:sp>
      <p:pic>
        <p:nvPicPr>
          <p:cNvPr id="7" name="图片 6">
            <a:extLst>
              <a:ext uri="{FF2B5EF4-FFF2-40B4-BE49-F238E27FC236}">
                <a16:creationId xmlns:a16="http://schemas.microsoft.com/office/drawing/2014/main" id="{68984009-B860-493E-9FB0-2E4B12A92D42}"/>
              </a:ext>
            </a:extLst>
          </p:cNvPr>
          <p:cNvPicPr/>
          <p:nvPr/>
        </p:nvPicPr>
        <p:blipFill>
          <a:blip r:embed="rId2"/>
          <a:stretch>
            <a:fillRect/>
          </a:stretch>
        </p:blipFill>
        <p:spPr>
          <a:xfrm>
            <a:off x="4758611" y="2449471"/>
            <a:ext cx="6388359" cy="3347950"/>
          </a:xfrm>
          <a:prstGeom prst="rect">
            <a:avLst/>
          </a:prstGeom>
          <a:ln>
            <a:solidFill>
              <a:schemeClr val="tx1"/>
            </a:solidFill>
          </a:ln>
        </p:spPr>
      </p:pic>
    </p:spTree>
    <p:extLst>
      <p:ext uri="{BB962C8B-B14F-4D97-AF65-F5344CB8AC3E}">
        <p14:creationId xmlns:p14="http://schemas.microsoft.com/office/powerpoint/2010/main" val="3295309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0" y="506205"/>
            <a:ext cx="12192000" cy="603050"/>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pPr>
              <a:lnSpc>
                <a:spcPts val="4500"/>
              </a:lnSpc>
            </a:pPr>
            <a:r>
              <a:rPr lang="zh-CN" altLang="zh-CN" sz="3600" dirty="0">
                <a:latin typeface="宋体" panose="02010600030101010101" pitchFamily="2" charset="-122"/>
                <a:ea typeface="宋体" panose="02010600030101010101" pitchFamily="2" charset="-122"/>
              </a:rPr>
              <a:t>【例</a:t>
            </a:r>
            <a:r>
              <a:rPr lang="en-US" altLang="zh-CN" sz="3600" dirty="0">
                <a:latin typeface="宋体" panose="02010600030101010101" pitchFamily="2" charset="-122"/>
                <a:ea typeface="宋体" panose="02010600030101010101" pitchFamily="2" charset="-122"/>
              </a:rPr>
              <a:t>3-1</a:t>
            </a:r>
            <a:r>
              <a:rPr lang="zh-CN" altLang="zh-CN" sz="36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建模关键技术</a:t>
            </a:r>
          </a:p>
        </p:txBody>
      </p:sp>
      <p:sp>
        <p:nvSpPr>
          <p:cNvPr id="26" name="文本框 10"/>
          <p:cNvSpPr txBox="1"/>
          <p:nvPr/>
        </p:nvSpPr>
        <p:spPr>
          <a:xfrm>
            <a:off x="1342417" y="2320049"/>
            <a:ext cx="2484277" cy="830997"/>
          </a:xfrm>
          <a:prstGeom prst="rect">
            <a:avLst/>
          </a:prstGeom>
          <a:noFill/>
        </p:spPr>
        <p:txBody>
          <a:bodyPr wrap="square" rtlCol="0">
            <a:spAutoFit/>
          </a:bodyPr>
          <a:lstStyle/>
          <a:p>
            <a:pPr algn="r"/>
            <a:r>
              <a:rPr lang="zh-CN" altLang="en-US" sz="2400" b="1" dirty="0">
                <a:solidFill>
                  <a:schemeClr val="tx2">
                    <a:lumMod val="75000"/>
                  </a:schemeClr>
                </a:solidFill>
                <a:latin typeface="宋体" panose="02010600030101010101" pitchFamily="2" charset="-122"/>
                <a:ea typeface="宋体" panose="02010600030101010101" pitchFamily="2" charset="-122"/>
              </a:rPr>
              <a:t>导入数据，建立</a:t>
            </a:r>
            <a:r>
              <a:rPr lang="en-US" altLang="zh-CN" sz="2400" b="1" dirty="0">
                <a:solidFill>
                  <a:schemeClr val="tx2">
                    <a:lumMod val="75000"/>
                  </a:schemeClr>
                </a:solidFill>
                <a:latin typeface="宋体" panose="02010600030101010101" pitchFamily="2" charset="-122"/>
                <a:ea typeface="宋体" panose="02010600030101010101" pitchFamily="2" charset="-122"/>
              </a:rPr>
              <a:t>EXCEL</a:t>
            </a:r>
            <a:r>
              <a:rPr lang="zh-CN" altLang="en-US" sz="2400" b="1" dirty="0">
                <a:solidFill>
                  <a:schemeClr val="tx2">
                    <a:lumMod val="75000"/>
                  </a:schemeClr>
                </a:solidFill>
                <a:latin typeface="宋体" panose="02010600030101010101" pitchFamily="2" charset="-122"/>
                <a:ea typeface="宋体" panose="02010600030101010101" pitchFamily="2" charset="-122"/>
              </a:rPr>
              <a:t>数据表格</a:t>
            </a:r>
          </a:p>
        </p:txBody>
      </p:sp>
      <p:sp>
        <p:nvSpPr>
          <p:cNvPr id="27" name="文本框 10"/>
          <p:cNvSpPr txBox="1"/>
          <p:nvPr/>
        </p:nvSpPr>
        <p:spPr>
          <a:xfrm>
            <a:off x="7875081" y="4643667"/>
            <a:ext cx="2518791" cy="830997"/>
          </a:xfrm>
          <a:prstGeom prst="rect">
            <a:avLst/>
          </a:prstGeom>
          <a:noFill/>
        </p:spPr>
        <p:txBody>
          <a:bodyPr wrap="square" rtlCol="0">
            <a:spAutoFit/>
          </a:bodyPr>
          <a:lstStyle/>
          <a:p>
            <a:r>
              <a:rPr lang="zh-CN" altLang="en-US" sz="2400" b="1" dirty="0">
                <a:solidFill>
                  <a:schemeClr val="tx2">
                    <a:lumMod val="75000"/>
                  </a:schemeClr>
                </a:solidFill>
                <a:latin typeface="宋体" panose="02010600030101010101" pitchFamily="2" charset="-122"/>
                <a:ea typeface="宋体" panose="02010600030101010101" pitchFamily="2" charset="-122"/>
              </a:rPr>
              <a:t>启动数据透视表向导（</a:t>
            </a:r>
            <a:r>
              <a:rPr lang="en-US" altLang="zh-CN" sz="2400" b="1" dirty="0" err="1">
                <a:solidFill>
                  <a:schemeClr val="tx2">
                    <a:lumMod val="75000"/>
                  </a:schemeClr>
                </a:solidFill>
                <a:latin typeface="宋体" panose="02010600030101010101" pitchFamily="2" charset="-122"/>
                <a:ea typeface="宋体" panose="02010600030101010101" pitchFamily="2" charset="-122"/>
              </a:rPr>
              <a:t>Alt+D+P</a:t>
            </a:r>
            <a:r>
              <a:rPr lang="zh-CN" altLang="en-US" sz="2400" b="1" dirty="0">
                <a:solidFill>
                  <a:schemeClr val="tx2">
                    <a:lumMod val="75000"/>
                  </a:schemeClr>
                </a:solidFill>
                <a:latin typeface="宋体" panose="02010600030101010101" pitchFamily="2" charset="-122"/>
                <a:ea typeface="宋体" panose="02010600030101010101" pitchFamily="2" charset="-122"/>
              </a:rPr>
              <a:t>）</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28" name="文本框 10"/>
          <p:cNvSpPr txBox="1"/>
          <p:nvPr/>
        </p:nvSpPr>
        <p:spPr>
          <a:xfrm>
            <a:off x="1880944" y="4648456"/>
            <a:ext cx="2387844" cy="830997"/>
          </a:xfrm>
          <a:prstGeom prst="rect">
            <a:avLst/>
          </a:prstGeom>
          <a:noFill/>
        </p:spPr>
        <p:txBody>
          <a:bodyPr wrap="square" rtlCol="0">
            <a:spAutoFit/>
          </a:bodyPr>
          <a:lstStyle/>
          <a:p>
            <a:pPr algn="r"/>
            <a:r>
              <a:rPr lang="zh-CN" altLang="en-US" sz="2400" b="1" dirty="0">
                <a:solidFill>
                  <a:schemeClr val="tx2">
                    <a:lumMod val="75000"/>
                  </a:schemeClr>
                </a:solidFill>
                <a:latin typeface="宋体" panose="02010600030101010101" pitchFamily="2" charset="-122"/>
                <a:ea typeface="宋体" panose="02010600030101010101" pitchFamily="2" charset="-122"/>
              </a:rPr>
              <a:t>利用外部数据制作数据透视表</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30" name="文本框 10"/>
          <p:cNvSpPr txBox="1"/>
          <p:nvPr/>
        </p:nvSpPr>
        <p:spPr>
          <a:xfrm>
            <a:off x="7579191" y="2504714"/>
            <a:ext cx="2518791" cy="461665"/>
          </a:xfrm>
          <a:prstGeom prst="rect">
            <a:avLst/>
          </a:prstGeom>
          <a:noFill/>
        </p:spPr>
        <p:txBody>
          <a:bodyPr wrap="square" rtlCol="0">
            <a:spAutoFit/>
          </a:bodyPr>
          <a:lstStyle/>
          <a:p>
            <a:r>
              <a:rPr lang="zh-CN" altLang="en-US" sz="2400" b="1" dirty="0">
                <a:solidFill>
                  <a:schemeClr val="tx2">
                    <a:lumMod val="75000"/>
                  </a:schemeClr>
                </a:solidFill>
                <a:latin typeface="宋体" panose="02010600030101010101" pitchFamily="2" charset="-122"/>
                <a:ea typeface="宋体" panose="02010600030101010101" pitchFamily="2" charset="-122"/>
              </a:rPr>
              <a:t>绘制数据透视图</a:t>
            </a:r>
            <a:endParaRPr lang="zh-CN"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20" name="Freeform 265">
            <a:extLst>
              <a:ext uri="{FF2B5EF4-FFF2-40B4-BE49-F238E27FC236}">
                <a16:creationId xmlns:a16="http://schemas.microsoft.com/office/drawing/2014/main" id="{6C72F5D9-DC1E-4F36-A1F7-31BC57752913}"/>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1" name="Freeform 263">
            <a:extLst>
              <a:ext uri="{FF2B5EF4-FFF2-40B4-BE49-F238E27FC236}">
                <a16:creationId xmlns:a16="http://schemas.microsoft.com/office/drawing/2014/main" id="{F2E25960-B701-4BFC-8C3A-9EE9A3DEC89C}"/>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2" name="Freeform 266">
            <a:extLst>
              <a:ext uri="{FF2B5EF4-FFF2-40B4-BE49-F238E27FC236}">
                <a16:creationId xmlns:a16="http://schemas.microsoft.com/office/drawing/2014/main" id="{B98334F0-B00F-4B5F-95D5-00AB7C177674}"/>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3" name="Freeform 267">
            <a:extLst>
              <a:ext uri="{FF2B5EF4-FFF2-40B4-BE49-F238E27FC236}">
                <a16:creationId xmlns:a16="http://schemas.microsoft.com/office/drawing/2014/main" id="{50E0DB27-BCEE-49EC-8518-620A83CF3729}"/>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24" name="组合 23">
            <a:extLst>
              <a:ext uri="{FF2B5EF4-FFF2-40B4-BE49-F238E27FC236}">
                <a16:creationId xmlns:a16="http://schemas.microsoft.com/office/drawing/2014/main" id="{31FB6532-EC75-406C-9738-D4AFE3FEC68D}"/>
              </a:ext>
            </a:extLst>
          </p:cNvPr>
          <p:cNvGrpSpPr/>
          <p:nvPr/>
        </p:nvGrpSpPr>
        <p:grpSpPr>
          <a:xfrm>
            <a:off x="1435102" y="3168665"/>
            <a:ext cx="3319464" cy="215888"/>
            <a:chOff x="1435102" y="3168665"/>
            <a:chExt cx="3319464" cy="215888"/>
          </a:xfrm>
        </p:grpSpPr>
        <p:sp>
          <p:nvSpPr>
            <p:cNvPr id="29" name="任意多边形 8">
              <a:extLst>
                <a:ext uri="{FF2B5EF4-FFF2-40B4-BE49-F238E27FC236}">
                  <a16:creationId xmlns:a16="http://schemas.microsoft.com/office/drawing/2014/main" id="{F3DAEE14-E25F-421B-8F09-567A8BF95A91}"/>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1" name="椭圆 9">
              <a:extLst>
                <a:ext uri="{FF2B5EF4-FFF2-40B4-BE49-F238E27FC236}">
                  <a16:creationId xmlns:a16="http://schemas.microsoft.com/office/drawing/2014/main" id="{6BEF6E3B-9565-4961-B82A-F601D83BEDD8}"/>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2" name="组合 31">
            <a:extLst>
              <a:ext uri="{FF2B5EF4-FFF2-40B4-BE49-F238E27FC236}">
                <a16:creationId xmlns:a16="http://schemas.microsoft.com/office/drawing/2014/main" id="{6596C3B8-101B-46B6-AE54-030D8BC27030}"/>
              </a:ext>
            </a:extLst>
          </p:cNvPr>
          <p:cNvGrpSpPr/>
          <p:nvPr/>
        </p:nvGrpSpPr>
        <p:grpSpPr>
          <a:xfrm>
            <a:off x="1435102" y="5518036"/>
            <a:ext cx="3303588" cy="215888"/>
            <a:chOff x="1435102" y="5518036"/>
            <a:chExt cx="3303588" cy="215888"/>
          </a:xfrm>
        </p:grpSpPr>
        <p:sp>
          <p:nvSpPr>
            <p:cNvPr id="33" name="任意多边形 10">
              <a:extLst>
                <a:ext uri="{FF2B5EF4-FFF2-40B4-BE49-F238E27FC236}">
                  <a16:creationId xmlns:a16="http://schemas.microsoft.com/office/drawing/2014/main" id="{91257447-D377-4BB3-A53C-F5648BFB6E15}"/>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4" name="椭圆 11">
              <a:extLst>
                <a:ext uri="{FF2B5EF4-FFF2-40B4-BE49-F238E27FC236}">
                  <a16:creationId xmlns:a16="http://schemas.microsoft.com/office/drawing/2014/main" id="{3B605DB6-59C4-4E79-8FD9-C1C275770E15}"/>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5" name="组合 34">
            <a:extLst>
              <a:ext uri="{FF2B5EF4-FFF2-40B4-BE49-F238E27FC236}">
                <a16:creationId xmlns:a16="http://schemas.microsoft.com/office/drawing/2014/main" id="{D950D662-1EA2-4059-91BC-AE22FDE828CF}"/>
              </a:ext>
            </a:extLst>
          </p:cNvPr>
          <p:cNvGrpSpPr/>
          <p:nvPr/>
        </p:nvGrpSpPr>
        <p:grpSpPr>
          <a:xfrm>
            <a:off x="7558090" y="4349701"/>
            <a:ext cx="3322637" cy="215888"/>
            <a:chOff x="7558090" y="4349701"/>
            <a:chExt cx="3322637" cy="215888"/>
          </a:xfrm>
        </p:grpSpPr>
        <p:sp>
          <p:nvSpPr>
            <p:cNvPr id="36" name="任意多边形 13">
              <a:extLst>
                <a:ext uri="{FF2B5EF4-FFF2-40B4-BE49-F238E27FC236}">
                  <a16:creationId xmlns:a16="http://schemas.microsoft.com/office/drawing/2014/main" id="{4A97F73A-B52E-40F7-B7C2-6953F1FB30F5}"/>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7" name="椭圆 14">
              <a:extLst>
                <a:ext uri="{FF2B5EF4-FFF2-40B4-BE49-F238E27FC236}">
                  <a16:creationId xmlns:a16="http://schemas.microsoft.com/office/drawing/2014/main" id="{3D6561FB-19C4-4515-8613-0212DA4BF076}"/>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38" name="任意多边形 47">
            <a:extLst>
              <a:ext uri="{FF2B5EF4-FFF2-40B4-BE49-F238E27FC236}">
                <a16:creationId xmlns:a16="http://schemas.microsoft.com/office/drawing/2014/main" id="{59224AB3-2853-4691-BF2A-0E5827D17B75}"/>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9" name="任意多边形 43">
            <a:extLst>
              <a:ext uri="{FF2B5EF4-FFF2-40B4-BE49-F238E27FC236}">
                <a16:creationId xmlns:a16="http://schemas.microsoft.com/office/drawing/2014/main" id="{A9D85026-6024-4174-998B-4BF23E6941E0}"/>
              </a:ext>
            </a:extLst>
          </p:cNvPr>
          <p:cNvSpPr>
            <a:spLocks noChangeArrowheads="1"/>
          </p:cNvSpPr>
          <p:nvPr/>
        </p:nvSpPr>
        <p:spPr bwMode="auto">
          <a:xfrm>
            <a:off x="5480049" y="5479405"/>
            <a:ext cx="958851" cy="588929"/>
          </a:xfrm>
          <a:custGeom>
            <a:avLst/>
            <a:gdLst>
              <a:gd name="T0" fmla="*/ 682816 w 958283"/>
              <a:gd name="T1" fmla="*/ 383 h 588461"/>
              <a:gd name="T2" fmla="*/ 773685 w 958283"/>
              <a:gd name="T3" fmla="*/ 9370 h 588461"/>
              <a:gd name="T4" fmla="*/ 936679 w 958283"/>
              <a:gd name="T5" fmla="*/ 397691 h 588461"/>
              <a:gd name="T6" fmla="*/ 460233 w 958283"/>
              <a:gd name="T7" fmla="*/ 573062 h 588461"/>
              <a:gd name="T8" fmla="*/ 456085 w 958283"/>
              <a:gd name="T9" fmla="*/ 571431 h 588461"/>
              <a:gd name="T10" fmla="*/ 364381 w 958283"/>
              <a:gd name="T11" fmla="*/ 517748 h 588461"/>
              <a:gd name="T12" fmla="*/ 71272 w 958283"/>
              <a:gd name="T13" fmla="*/ 241009 h 588461"/>
              <a:gd name="T14" fmla="*/ 0 w 958283"/>
              <a:gd name="T15" fmla="*/ 141405 h 588461"/>
              <a:gd name="T16" fmla="*/ 9811 w 958283"/>
              <a:gd name="T17" fmla="*/ 138631 h 588461"/>
              <a:gd name="T18" fmla="*/ 682816 w 958283"/>
              <a:gd name="T19" fmla="*/ 383 h 588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8283"/>
              <a:gd name="T31" fmla="*/ 0 h 588461"/>
              <a:gd name="T32" fmla="*/ 958283 w 958283"/>
              <a:gd name="T33" fmla="*/ 588461 h 588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8283" h="588461">
                <a:moveTo>
                  <a:pt x="682412" y="383"/>
                </a:moveTo>
                <a:cubicBezTo>
                  <a:pt x="722060" y="-1068"/>
                  <a:pt x="753387" y="1540"/>
                  <a:pt x="773227" y="9362"/>
                </a:cubicBezTo>
                <a:cubicBezTo>
                  <a:pt x="923594" y="71942"/>
                  <a:pt x="998778" y="247163"/>
                  <a:pt x="936125" y="397353"/>
                </a:cubicBezTo>
                <a:cubicBezTo>
                  <a:pt x="873472" y="551715"/>
                  <a:pt x="614506" y="622638"/>
                  <a:pt x="459961" y="572575"/>
                </a:cubicBezTo>
                <a:lnTo>
                  <a:pt x="455815" y="570945"/>
                </a:lnTo>
                <a:lnTo>
                  <a:pt x="364165" y="517308"/>
                </a:lnTo>
                <a:cubicBezTo>
                  <a:pt x="265785" y="450510"/>
                  <a:pt x="160136" y="352256"/>
                  <a:pt x="71230" y="240804"/>
                </a:cubicBezTo>
                <a:lnTo>
                  <a:pt x="0" y="141285"/>
                </a:lnTo>
                <a:lnTo>
                  <a:pt x="9805" y="138513"/>
                </a:lnTo>
                <a:cubicBezTo>
                  <a:pt x="232093" y="76912"/>
                  <a:pt x="523822" y="6185"/>
                  <a:pt x="682412" y="383"/>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0" name="任意多边形 41">
            <a:extLst>
              <a:ext uri="{FF2B5EF4-FFF2-40B4-BE49-F238E27FC236}">
                <a16:creationId xmlns:a16="http://schemas.microsoft.com/office/drawing/2014/main" id="{6023F7CA-DFCC-42DB-A4D1-67653F52F724}"/>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1" name="任意多边形 37">
            <a:extLst>
              <a:ext uri="{FF2B5EF4-FFF2-40B4-BE49-F238E27FC236}">
                <a16:creationId xmlns:a16="http://schemas.microsoft.com/office/drawing/2014/main" id="{9ADE68B2-4D71-4974-A726-5A1F1DD82D2F}"/>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2" name="任意多边形 45">
            <a:extLst>
              <a:ext uri="{FF2B5EF4-FFF2-40B4-BE49-F238E27FC236}">
                <a16:creationId xmlns:a16="http://schemas.microsoft.com/office/drawing/2014/main" id="{66D518F0-7B2C-4396-B2DD-68A488313AE2}"/>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3" name="组合 42">
            <a:extLst>
              <a:ext uri="{FF2B5EF4-FFF2-40B4-BE49-F238E27FC236}">
                <a16:creationId xmlns:a16="http://schemas.microsoft.com/office/drawing/2014/main" id="{F97985B4-72CF-46FF-972B-CAE54B21B816}"/>
              </a:ext>
            </a:extLst>
          </p:cNvPr>
          <p:cNvGrpSpPr/>
          <p:nvPr/>
        </p:nvGrpSpPr>
        <p:grpSpPr>
          <a:xfrm>
            <a:off x="7558090" y="2268603"/>
            <a:ext cx="3355975" cy="215888"/>
            <a:chOff x="7558090" y="2268603"/>
            <a:chExt cx="3355975" cy="215888"/>
          </a:xfrm>
        </p:grpSpPr>
        <p:sp>
          <p:nvSpPr>
            <p:cNvPr id="44" name="椭圆 12">
              <a:extLst>
                <a:ext uri="{FF2B5EF4-FFF2-40B4-BE49-F238E27FC236}">
                  <a16:creationId xmlns:a16="http://schemas.microsoft.com/office/drawing/2014/main" id="{A1B9A2D3-1B30-4FAE-825F-3186BCCB33A6}"/>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5" name="任意多边形 24">
              <a:extLst>
                <a:ext uri="{FF2B5EF4-FFF2-40B4-BE49-F238E27FC236}">
                  <a16:creationId xmlns:a16="http://schemas.microsoft.com/office/drawing/2014/main" id="{183BF668-4DC2-45BC-BE3F-0EC302BA6462}"/>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46" name="文本框 25">
            <a:extLst>
              <a:ext uri="{FF2B5EF4-FFF2-40B4-BE49-F238E27FC236}">
                <a16:creationId xmlns:a16="http://schemas.microsoft.com/office/drawing/2014/main" id="{4B7B222D-5828-4770-8D56-28E06CFFB169}"/>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47" name="文本框 26">
            <a:extLst>
              <a:ext uri="{FF2B5EF4-FFF2-40B4-BE49-F238E27FC236}">
                <a16:creationId xmlns:a16="http://schemas.microsoft.com/office/drawing/2014/main" id="{5F58A2C3-A5B5-4536-983A-CD295DF1FA9D}"/>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48" name="文本框 27">
            <a:extLst>
              <a:ext uri="{FF2B5EF4-FFF2-40B4-BE49-F238E27FC236}">
                <a16:creationId xmlns:a16="http://schemas.microsoft.com/office/drawing/2014/main" id="{5570C9BF-E852-4301-82A4-5F1CDA42322F}"/>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49" name="文本框 28">
            <a:extLst>
              <a:ext uri="{FF2B5EF4-FFF2-40B4-BE49-F238E27FC236}">
                <a16:creationId xmlns:a16="http://schemas.microsoft.com/office/drawing/2014/main" id="{752E8AE2-543B-4C90-B43F-E65DD8771F20}"/>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244320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right)">
                                      <p:cBhvr>
                                        <p:cTn id="15" dur="500"/>
                                        <p:tgtEl>
                                          <p:spTgt spid="4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500" fill="hold"/>
                                        <p:tgtEl>
                                          <p:spTgt spid="49"/>
                                        </p:tgtEl>
                                        <p:attrNameLst>
                                          <p:attrName>ppt_w</p:attrName>
                                        </p:attrNameLst>
                                      </p:cBhvr>
                                      <p:tavLst>
                                        <p:tav tm="0">
                                          <p:val>
                                            <p:fltVal val="0"/>
                                          </p:val>
                                        </p:tav>
                                        <p:tav tm="100000">
                                          <p:val>
                                            <p:strVal val="#ppt_w"/>
                                          </p:val>
                                        </p:tav>
                                      </p:tavLst>
                                    </p:anim>
                                    <p:anim calcmode="lin" valueType="num">
                                      <p:cBhvr>
                                        <p:cTn id="54" dur="500" fill="hold"/>
                                        <p:tgtEl>
                                          <p:spTgt spid="49"/>
                                        </p:tgtEl>
                                        <p:attrNameLst>
                                          <p:attrName>ppt_h</p:attrName>
                                        </p:attrNameLst>
                                      </p:cBhvr>
                                      <p:tavLst>
                                        <p:tav tm="0">
                                          <p:val>
                                            <p:fltVal val="0"/>
                                          </p:val>
                                        </p:tav>
                                        <p:tav tm="100000">
                                          <p:val>
                                            <p:strVal val="#ppt_h"/>
                                          </p:val>
                                        </p:tav>
                                      </p:tavLst>
                                    </p:anim>
                                    <p:animEffect transition="in" filter="fade">
                                      <p:cBhvr>
                                        <p:cTn id="55" dur="500"/>
                                        <p:tgtEl>
                                          <p:spTgt spid="4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p:cTn id="58" dur="500" fill="hold"/>
                                        <p:tgtEl>
                                          <p:spTgt spid="47"/>
                                        </p:tgtEl>
                                        <p:attrNameLst>
                                          <p:attrName>ppt_w</p:attrName>
                                        </p:attrNameLst>
                                      </p:cBhvr>
                                      <p:tavLst>
                                        <p:tav tm="0">
                                          <p:val>
                                            <p:fltVal val="0"/>
                                          </p:val>
                                        </p:tav>
                                        <p:tav tm="100000">
                                          <p:val>
                                            <p:strVal val="#ppt_w"/>
                                          </p:val>
                                        </p:tav>
                                      </p:tavLst>
                                    </p:anim>
                                    <p:anim calcmode="lin" valueType="num">
                                      <p:cBhvr>
                                        <p:cTn id="59" dur="500" fill="hold"/>
                                        <p:tgtEl>
                                          <p:spTgt spid="47"/>
                                        </p:tgtEl>
                                        <p:attrNameLst>
                                          <p:attrName>ppt_h</p:attrName>
                                        </p:attrNameLst>
                                      </p:cBhvr>
                                      <p:tavLst>
                                        <p:tav tm="0">
                                          <p:val>
                                            <p:fltVal val="0"/>
                                          </p:val>
                                        </p:tav>
                                        <p:tav tm="100000">
                                          <p:val>
                                            <p:strVal val="#ppt_h"/>
                                          </p:val>
                                        </p:tav>
                                      </p:tavLst>
                                    </p:anim>
                                    <p:animEffect transition="in" filter="fade">
                                      <p:cBhvr>
                                        <p:cTn id="60" dur="500"/>
                                        <p:tgtEl>
                                          <p:spTgt spid="47"/>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500"/>
                                        <p:tgtEl>
                                          <p:spTgt spid="43"/>
                                        </p:tgtEl>
                                      </p:cBhvr>
                                    </p:animEffect>
                                  </p:childTnLst>
                                </p:cTn>
                              </p:par>
                              <p:par>
                                <p:cTn id="65" presetID="22" presetClass="entr" presetSubtype="2"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right)">
                                      <p:cBhvr>
                                        <p:cTn id="67" dur="500"/>
                                        <p:tgtEl>
                                          <p:spTgt spid="24"/>
                                        </p:tgtEl>
                                      </p:cBhvr>
                                    </p:animEffect>
                                  </p:childTnLst>
                                </p:cTn>
                              </p:par>
                              <p:par>
                                <p:cTn id="68" presetID="22" presetClass="entr" presetSubtype="8"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500"/>
                                        <p:tgtEl>
                                          <p:spTgt spid="35"/>
                                        </p:tgtEl>
                                      </p:cBhvr>
                                    </p:animEffect>
                                  </p:childTnLst>
                                </p:cTn>
                              </p:par>
                              <p:par>
                                <p:cTn id="71" presetID="22" presetClass="entr" presetSubtype="2"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right)">
                                      <p:cBhvr>
                                        <p:cTn id="7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38" grpId="0" animBg="1"/>
      <p:bldP spid="39" grpId="0" animBg="1"/>
      <p:bldP spid="40" grpId="0" animBg="1"/>
      <p:bldP spid="41" grpId="0" animBg="1"/>
      <p:bldP spid="42" grpId="0" animBg="1"/>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04038"/>
            <a:ext cx="12192000" cy="603050"/>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3</a:t>
            </a:r>
            <a:r>
              <a:rPr lang="zh-CN" altLang="en-US" sz="3600" b="1" dirty="0">
                <a:solidFill>
                  <a:schemeClr val="tx2">
                    <a:lumMod val="75000"/>
                  </a:schemeClr>
                </a:solidFill>
                <a:latin typeface="宋体" panose="02010600030101010101" pitchFamily="2" charset="-122"/>
                <a:ea typeface="宋体" panose="02010600030101010101" pitchFamily="2" charset="-122"/>
              </a:rPr>
              <a:t>、数据透视表</a:t>
            </a:r>
            <a:r>
              <a:rPr lang="en-US" altLang="zh-CN" sz="3600" b="1" dirty="0">
                <a:solidFill>
                  <a:schemeClr val="tx2">
                    <a:lumMod val="75000"/>
                  </a:schemeClr>
                </a:solidFill>
                <a:latin typeface="宋体" panose="02010600030101010101" pitchFamily="2" charset="-122"/>
                <a:ea typeface="宋体" panose="02010600030101010101" pitchFamily="2" charset="-122"/>
              </a:rPr>
              <a:t>/</a:t>
            </a:r>
            <a:r>
              <a:rPr lang="zh-CN" altLang="en-US" sz="3600" b="1" dirty="0">
                <a:solidFill>
                  <a:schemeClr val="tx2">
                    <a:lumMod val="75000"/>
                  </a:schemeClr>
                </a:solidFill>
                <a:latin typeface="宋体" panose="02010600030101010101" pitchFamily="2" charset="-122"/>
                <a:ea typeface="宋体" panose="02010600030101010101" pitchFamily="2" charset="-122"/>
              </a:rPr>
              <a:t>图的灵活性</a:t>
            </a:r>
          </a:p>
        </p:txBody>
      </p:sp>
      <p:sp>
        <p:nvSpPr>
          <p:cNvPr id="3" name="文本框 2"/>
          <p:cNvSpPr txBox="1"/>
          <p:nvPr/>
        </p:nvSpPr>
        <p:spPr>
          <a:xfrm>
            <a:off x="914399" y="1107088"/>
            <a:ext cx="4800600" cy="4991751"/>
          </a:xfrm>
          <a:prstGeom prst="rect">
            <a:avLst/>
          </a:prstGeom>
          <a:noFill/>
        </p:spPr>
        <p:txBody>
          <a:bodyPr wrap="square" rtlCol="0">
            <a:spAutoFit/>
          </a:bodyPr>
          <a:lstStyle/>
          <a:p>
            <a:pPr marL="342900" indent="-342900">
              <a:lnSpc>
                <a:spcPct val="150000"/>
              </a:lnSpc>
              <a:buFont typeface="Wingdings" panose="05000000000000000000" pitchFamily="2" charset="2"/>
              <a:buChar char="u"/>
            </a:pPr>
            <a:r>
              <a:rPr lang="zh-CN" altLang="en-US" sz="2400" b="1" dirty="0">
                <a:solidFill>
                  <a:schemeClr val="tx2">
                    <a:lumMod val="75000"/>
                  </a:schemeClr>
                </a:solidFill>
                <a:latin typeface="宋体" panose="02010600030101010101" pitchFamily="2" charset="-122"/>
                <a:ea typeface="宋体" panose="02010600030101010101" pitchFamily="2" charset="-122"/>
              </a:rPr>
              <a:t>数据透视表灵活性：</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Ø"/>
            </a:pPr>
            <a:r>
              <a:rPr lang="zh-CN" altLang="zh-CN" sz="2400" b="1" dirty="0">
                <a:solidFill>
                  <a:schemeClr val="tx2">
                    <a:lumMod val="75000"/>
                  </a:schemeClr>
                </a:solidFill>
                <a:latin typeface="宋体" panose="02010600030101010101" pitchFamily="2" charset="-122"/>
                <a:ea typeface="宋体" panose="02010600030101010101" pitchFamily="2" charset="-122"/>
              </a:rPr>
              <a:t>分类字段的调整</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a:p>
            <a:pPr marL="432000" indent="-342900">
              <a:lnSpc>
                <a:spcPct val="150000"/>
              </a:lnSpc>
              <a:buFont typeface="Arial" panose="020B0604020202020204" pitchFamily="34" charset="0"/>
              <a:buChar char="•"/>
            </a:pPr>
            <a:r>
              <a:rPr lang="zh-CN" altLang="zh-CN" sz="2400" dirty="0">
                <a:solidFill>
                  <a:schemeClr val="tx2">
                    <a:lumMod val="75000"/>
                  </a:schemeClr>
                </a:solidFill>
                <a:latin typeface="宋体" panose="02010600030101010101" pitchFamily="2" charset="-122"/>
                <a:ea typeface="宋体" panose="02010600030101010101" pitchFamily="2" charset="-122"/>
              </a:rPr>
              <a:t>利用筛选器区域筛选数据</a:t>
            </a:r>
            <a:endParaRPr lang="en-US" altLang="zh-CN" sz="2400" dirty="0">
              <a:solidFill>
                <a:schemeClr val="tx2">
                  <a:lumMod val="75000"/>
                </a:schemeClr>
              </a:solidFill>
              <a:latin typeface="宋体" panose="02010600030101010101" pitchFamily="2" charset="-122"/>
              <a:ea typeface="宋体" panose="02010600030101010101" pitchFamily="2" charset="-122"/>
            </a:endParaRPr>
          </a:p>
          <a:p>
            <a:pPr marL="432000" indent="-342900">
              <a:lnSpc>
                <a:spcPct val="150000"/>
              </a:lnSpc>
              <a:buFont typeface="Arial" panose="020B0604020202020204" pitchFamily="34" charset="0"/>
              <a:buChar char="•"/>
            </a:pPr>
            <a:r>
              <a:rPr lang="zh-CN" altLang="zh-CN" sz="2400" dirty="0">
                <a:solidFill>
                  <a:schemeClr val="tx2">
                    <a:lumMod val="75000"/>
                  </a:schemeClr>
                </a:solidFill>
                <a:latin typeface="宋体" panose="02010600030101010101" pitchFamily="2" charset="-122"/>
                <a:ea typeface="宋体" panose="02010600030101010101" pitchFamily="2" charset="-122"/>
              </a:rPr>
              <a:t>行、列区域字段的调整</a:t>
            </a:r>
            <a:endParaRPr lang="en-US" altLang="zh-CN" sz="2400" dirty="0">
              <a:solidFill>
                <a:schemeClr val="tx2">
                  <a:lumMod val="75000"/>
                </a:schemeClr>
              </a:solidFill>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Ø"/>
            </a:pPr>
            <a:r>
              <a:rPr lang="zh-CN" altLang="zh-CN" sz="2400" b="1" dirty="0">
                <a:solidFill>
                  <a:schemeClr val="tx2">
                    <a:lumMod val="75000"/>
                  </a:schemeClr>
                </a:solidFill>
                <a:latin typeface="宋体" panose="02010600030101010101" pitchFamily="2" charset="-122"/>
                <a:ea typeface="宋体" panose="02010600030101010101" pitchFamily="2" charset="-122"/>
              </a:rPr>
              <a:t>分类字段值的调整</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a:p>
            <a:pPr marL="432000" indent="-342900">
              <a:lnSpc>
                <a:spcPct val="150000"/>
              </a:lnSpc>
              <a:buFont typeface="Arial" panose="020B0604020202020204" pitchFamily="34" charset="0"/>
              <a:buChar char="•"/>
            </a:pPr>
            <a:r>
              <a:rPr lang="zh-CN" altLang="zh-CN" sz="2400" dirty="0">
                <a:solidFill>
                  <a:schemeClr val="tx2">
                    <a:lumMod val="75000"/>
                  </a:schemeClr>
                </a:solidFill>
                <a:latin typeface="宋体" panose="02010600030101010101" pitchFamily="2" charset="-122"/>
                <a:ea typeface="宋体" panose="02010600030101010101" pitchFamily="2" charset="-122"/>
              </a:rPr>
              <a:t>分类字段值位置的改变</a:t>
            </a:r>
            <a:endParaRPr lang="en-US" altLang="zh-CN" sz="2400" dirty="0">
              <a:solidFill>
                <a:schemeClr val="tx2">
                  <a:lumMod val="75000"/>
                </a:schemeClr>
              </a:solidFill>
              <a:latin typeface="宋体" panose="02010600030101010101" pitchFamily="2" charset="-122"/>
              <a:ea typeface="宋体" panose="02010600030101010101" pitchFamily="2" charset="-122"/>
            </a:endParaRPr>
          </a:p>
          <a:p>
            <a:pPr marL="432000" indent="-342900">
              <a:lnSpc>
                <a:spcPct val="150000"/>
              </a:lnSpc>
              <a:buFont typeface="Arial" panose="020B0604020202020204" pitchFamily="34" charset="0"/>
              <a:buChar char="•"/>
            </a:pPr>
            <a:r>
              <a:rPr lang="zh-CN" altLang="zh-CN" sz="2400" dirty="0">
                <a:solidFill>
                  <a:schemeClr val="tx2">
                    <a:lumMod val="75000"/>
                  </a:schemeClr>
                </a:solidFill>
                <a:latin typeface="宋体" panose="02010600030101010101" pitchFamily="2" charset="-122"/>
                <a:ea typeface="宋体" panose="02010600030101010101" pitchFamily="2" charset="-122"/>
              </a:rPr>
              <a:t>分类字段值的组合</a:t>
            </a:r>
            <a:endParaRPr lang="en-US" altLang="zh-CN" sz="2400" dirty="0">
              <a:solidFill>
                <a:schemeClr val="tx2">
                  <a:lumMod val="75000"/>
                </a:schemeClr>
              </a:solidFill>
              <a:latin typeface="宋体" panose="02010600030101010101" pitchFamily="2" charset="-122"/>
              <a:ea typeface="宋体" panose="02010600030101010101" pitchFamily="2" charset="-122"/>
            </a:endParaRPr>
          </a:p>
          <a:p>
            <a:pPr marL="432000" indent="-342900">
              <a:lnSpc>
                <a:spcPct val="150000"/>
              </a:lnSpc>
              <a:buFont typeface="Arial" panose="020B0604020202020204" pitchFamily="34" charset="0"/>
              <a:buChar char="•"/>
            </a:pPr>
            <a:r>
              <a:rPr lang="zh-CN" altLang="zh-CN" sz="2400" dirty="0">
                <a:solidFill>
                  <a:schemeClr val="tx2">
                    <a:lumMod val="75000"/>
                  </a:schemeClr>
                </a:solidFill>
                <a:latin typeface="宋体" panose="02010600030101010101" pitchFamily="2" charset="-122"/>
                <a:ea typeface="宋体" panose="02010600030101010101" pitchFamily="2" charset="-122"/>
              </a:rPr>
              <a:t>分类字段值的筛选</a:t>
            </a:r>
            <a:endParaRPr lang="en-US" altLang="zh-CN" sz="2400" dirty="0">
              <a:solidFill>
                <a:schemeClr val="tx2">
                  <a:lumMod val="75000"/>
                </a:schemeClr>
              </a:solidFill>
              <a:latin typeface="宋体" panose="02010600030101010101" pitchFamily="2" charset="-122"/>
              <a:ea typeface="宋体" panose="02010600030101010101" pitchFamily="2" charset="-122"/>
            </a:endParaRPr>
          </a:p>
          <a:p>
            <a:pPr marL="432000" indent="-342900">
              <a:lnSpc>
                <a:spcPct val="150000"/>
              </a:lnSpc>
              <a:buFont typeface="Arial" panose="020B0604020202020204" pitchFamily="34" charset="0"/>
              <a:buChar char="•"/>
            </a:pPr>
            <a:r>
              <a:rPr lang="zh-CN" altLang="zh-CN" sz="2400" dirty="0">
                <a:solidFill>
                  <a:schemeClr val="tx2">
                    <a:lumMod val="75000"/>
                  </a:schemeClr>
                </a:solidFill>
                <a:latin typeface="宋体" panose="02010600030101010101" pitchFamily="2" charset="-122"/>
                <a:ea typeface="宋体" panose="02010600030101010101" pitchFamily="2" charset="-122"/>
              </a:rPr>
              <a:t>详细数据的折叠与展开</a:t>
            </a:r>
            <a:endParaRPr lang="zh-CN" altLang="en-US" sz="2400" dirty="0">
              <a:solidFill>
                <a:schemeClr val="tx2">
                  <a:lumMod val="75000"/>
                </a:schemeClr>
              </a:solidFill>
              <a:latin typeface="宋体" panose="02010600030101010101" pitchFamily="2" charset="-122"/>
              <a:ea typeface="宋体" panose="02010600030101010101" pitchFamily="2" charset="-122"/>
            </a:endParaRPr>
          </a:p>
        </p:txBody>
      </p:sp>
      <p:sp>
        <p:nvSpPr>
          <p:cNvPr id="4" name="文本框 3"/>
          <p:cNvSpPr txBox="1"/>
          <p:nvPr/>
        </p:nvSpPr>
        <p:spPr>
          <a:xfrm>
            <a:off x="5670756" y="1318220"/>
            <a:ext cx="5320705" cy="3329758"/>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zh-CN" sz="2400" b="1" dirty="0">
                <a:solidFill>
                  <a:schemeClr val="tx2">
                    <a:lumMod val="75000"/>
                  </a:schemeClr>
                </a:solidFill>
                <a:latin typeface="宋体" panose="02010600030101010101" pitchFamily="2" charset="-122"/>
                <a:ea typeface="宋体" panose="02010600030101010101" pitchFamily="2" charset="-122"/>
              </a:rPr>
              <a:t>汇总字段的调整</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a:p>
            <a:pPr marL="432000" indent="-342900">
              <a:lnSpc>
                <a:spcPct val="150000"/>
              </a:lnSpc>
              <a:buFont typeface="Arial" panose="020B0604020202020204" pitchFamily="34" charset="0"/>
              <a:buChar char="•"/>
            </a:pPr>
            <a:r>
              <a:rPr lang="zh-CN" altLang="zh-CN" sz="2400" dirty="0">
                <a:solidFill>
                  <a:schemeClr val="tx2">
                    <a:lumMod val="75000"/>
                  </a:schemeClr>
                </a:solidFill>
                <a:latin typeface="宋体" panose="02010600030101010101" pitchFamily="2" charset="-122"/>
                <a:ea typeface="宋体" panose="02010600030101010101" pitchFamily="2" charset="-122"/>
              </a:rPr>
              <a:t>新增、删除和修改汇总字段</a:t>
            </a:r>
            <a:endParaRPr lang="en-US" altLang="zh-CN" sz="2400" dirty="0">
              <a:solidFill>
                <a:schemeClr val="tx2">
                  <a:lumMod val="75000"/>
                </a:schemeClr>
              </a:solidFill>
              <a:latin typeface="宋体" panose="02010600030101010101" pitchFamily="2" charset="-122"/>
              <a:ea typeface="宋体" panose="02010600030101010101" pitchFamily="2" charset="-122"/>
            </a:endParaRPr>
          </a:p>
          <a:p>
            <a:pPr marL="432000" indent="-342900">
              <a:lnSpc>
                <a:spcPct val="150000"/>
              </a:lnSpc>
              <a:buFont typeface="Arial" panose="020B0604020202020204" pitchFamily="34" charset="0"/>
              <a:buChar char="•"/>
            </a:pPr>
            <a:r>
              <a:rPr lang="zh-CN" altLang="zh-CN" sz="2400" dirty="0">
                <a:solidFill>
                  <a:schemeClr val="tx2">
                    <a:lumMod val="75000"/>
                  </a:schemeClr>
                </a:solidFill>
                <a:latin typeface="宋体" panose="02010600030101010101" pitchFamily="2" charset="-122"/>
                <a:ea typeface="宋体" panose="02010600030101010101" pitchFamily="2" charset="-122"/>
              </a:rPr>
              <a:t>改变汇总字段的汇总方式</a:t>
            </a:r>
            <a:endParaRPr lang="en-US" altLang="zh-CN" sz="2400" dirty="0">
              <a:solidFill>
                <a:schemeClr val="tx2">
                  <a:lumMod val="75000"/>
                </a:schemeClr>
              </a:solidFill>
              <a:latin typeface="宋体" panose="02010600030101010101" pitchFamily="2" charset="-122"/>
              <a:ea typeface="宋体" panose="02010600030101010101" pitchFamily="2" charset="-122"/>
            </a:endParaRPr>
          </a:p>
          <a:p>
            <a:pPr marL="432000" indent="-342900">
              <a:lnSpc>
                <a:spcPct val="150000"/>
              </a:lnSpc>
              <a:buFont typeface="Arial" panose="020B0604020202020204" pitchFamily="34" charset="0"/>
              <a:buChar char="•"/>
            </a:pPr>
            <a:r>
              <a:rPr lang="zh-CN" altLang="zh-CN" sz="2400" dirty="0">
                <a:solidFill>
                  <a:schemeClr val="tx2">
                    <a:lumMod val="75000"/>
                  </a:schemeClr>
                </a:solidFill>
                <a:latin typeface="宋体" panose="02010600030101010101" pitchFamily="2" charset="-122"/>
                <a:ea typeface="宋体" panose="02010600030101010101" pitchFamily="2" charset="-122"/>
              </a:rPr>
              <a:t>显示汇总字段值的详细信息</a:t>
            </a:r>
            <a:endParaRPr lang="en-US" altLang="zh-CN" sz="2400" dirty="0">
              <a:solidFill>
                <a:schemeClr val="tx2">
                  <a:lumMod val="75000"/>
                </a:schemeClr>
              </a:solidFill>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Ø"/>
            </a:pPr>
            <a:r>
              <a:rPr lang="zh-CN" altLang="zh-CN" sz="2400" b="1" dirty="0">
                <a:solidFill>
                  <a:schemeClr val="tx2">
                    <a:lumMod val="75000"/>
                  </a:schemeClr>
                </a:solidFill>
                <a:latin typeface="宋体" panose="02010600030101010101" pitchFamily="2" charset="-122"/>
                <a:ea typeface="宋体" panose="02010600030101010101" pitchFamily="2" charset="-122"/>
              </a:rPr>
              <a:t>计算字段和切片器、日程表</a:t>
            </a:r>
            <a:r>
              <a:rPr lang="zh-CN" altLang="en-US" sz="2400" b="1" dirty="0">
                <a:solidFill>
                  <a:schemeClr val="tx2">
                    <a:lumMod val="75000"/>
                  </a:schemeClr>
                </a:solidFill>
                <a:latin typeface="宋体" panose="02010600030101010101" pitchFamily="2" charset="-122"/>
                <a:ea typeface="宋体" panose="02010600030101010101" pitchFamily="2" charset="-122"/>
              </a:rPr>
              <a:t>的扩充</a:t>
            </a:r>
            <a:endParaRPr lang="zh-CN" altLang="zh-CN" sz="2400" b="1" dirty="0">
              <a:solidFill>
                <a:schemeClr val="tx2">
                  <a:lumMod val="75000"/>
                </a:schemeClr>
              </a:solidFill>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Ø"/>
            </a:pPr>
            <a:r>
              <a:rPr lang="zh-CN" altLang="zh-CN" sz="2400" b="1" dirty="0">
                <a:solidFill>
                  <a:schemeClr val="tx2">
                    <a:lumMod val="75000"/>
                  </a:schemeClr>
                </a:solidFill>
                <a:latin typeface="宋体" panose="02010600030101010101" pitchFamily="2" charset="-122"/>
                <a:ea typeface="宋体" panose="02010600030101010101" pitchFamily="2" charset="-122"/>
              </a:rPr>
              <a:t>数据透视表选项卡的功能</a:t>
            </a:r>
            <a:endParaRPr lang="zh-CN" altLang="en-US" sz="2400" dirty="0">
              <a:solidFill>
                <a:schemeClr val="tx2">
                  <a:lumMod val="75000"/>
                </a:schemeClr>
              </a:solidFill>
              <a:latin typeface="宋体" panose="02010600030101010101" pitchFamily="2" charset="-122"/>
              <a:ea typeface="宋体" panose="02010600030101010101" pitchFamily="2" charset="-122"/>
            </a:endParaRPr>
          </a:p>
        </p:txBody>
      </p:sp>
      <p:sp>
        <p:nvSpPr>
          <p:cNvPr id="5" name="文本框 4">
            <a:extLst>
              <a:ext uri="{FF2B5EF4-FFF2-40B4-BE49-F238E27FC236}">
                <a16:creationId xmlns:a16="http://schemas.microsoft.com/office/drawing/2014/main" id="{347D8053-6D83-4992-9F2E-221F46A7C519}"/>
              </a:ext>
            </a:extLst>
          </p:cNvPr>
          <p:cNvSpPr txBox="1"/>
          <p:nvPr/>
        </p:nvSpPr>
        <p:spPr>
          <a:xfrm>
            <a:off x="5670756" y="4791192"/>
            <a:ext cx="6241326" cy="1113766"/>
          </a:xfrm>
          <a:prstGeom prst="rect">
            <a:avLst/>
          </a:prstGeom>
          <a:noFill/>
        </p:spPr>
        <p:txBody>
          <a:bodyPr wrap="square" rtlCol="0">
            <a:spAutoFit/>
          </a:bodyPr>
          <a:lstStyle/>
          <a:p>
            <a:pPr marL="342900" indent="-342900">
              <a:lnSpc>
                <a:spcPct val="150000"/>
              </a:lnSpc>
              <a:buFont typeface="Wingdings" panose="05000000000000000000" pitchFamily="2" charset="2"/>
              <a:buChar char="u"/>
            </a:pPr>
            <a:r>
              <a:rPr lang="zh-CN" altLang="zh-CN" sz="2400" b="1" dirty="0">
                <a:solidFill>
                  <a:schemeClr val="tx2">
                    <a:lumMod val="75000"/>
                  </a:schemeClr>
                </a:solidFill>
                <a:latin typeface="宋体" panose="02010600030101010101" pitchFamily="2" charset="-122"/>
                <a:ea typeface="宋体" panose="02010600030101010101" pitchFamily="2" charset="-122"/>
              </a:rPr>
              <a:t>数据透视图</a:t>
            </a:r>
            <a:r>
              <a:rPr lang="zh-CN" altLang="en-US" sz="2400" b="1" dirty="0">
                <a:solidFill>
                  <a:schemeClr val="tx2">
                    <a:lumMod val="75000"/>
                  </a:schemeClr>
                </a:solidFill>
                <a:latin typeface="宋体" panose="02010600030101010101" pitchFamily="2" charset="-122"/>
                <a:ea typeface="宋体" panose="02010600030101010101" pitchFamily="2" charset="-122"/>
              </a:rPr>
              <a:t>灵活性：</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Ø"/>
            </a:pPr>
            <a:r>
              <a:rPr lang="en-US" altLang="zh-CN" sz="2400" b="1" dirty="0">
                <a:solidFill>
                  <a:schemeClr val="tx2">
                    <a:lumMod val="75000"/>
                  </a:schemeClr>
                </a:solidFill>
                <a:latin typeface="宋体" panose="02010600030101010101" pitchFamily="2" charset="-122"/>
                <a:ea typeface="宋体" panose="02010600030101010101" pitchFamily="2" charset="-122"/>
              </a:rPr>
              <a:t>X</a:t>
            </a:r>
            <a:r>
              <a:rPr lang="zh-CN" altLang="zh-CN" sz="2400" b="1" dirty="0">
                <a:solidFill>
                  <a:schemeClr val="tx2">
                    <a:lumMod val="75000"/>
                  </a:schemeClr>
                </a:solidFill>
                <a:latin typeface="宋体" panose="02010600030101010101" pitchFamily="2" charset="-122"/>
                <a:ea typeface="宋体" panose="02010600030101010101" pitchFamily="2" charset="-122"/>
              </a:rPr>
              <a:t>轴字段和图例区字段可以进行筛选和排序</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58838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12164"/>
            <a:ext cx="12192000" cy="603050"/>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3</a:t>
            </a:r>
            <a:r>
              <a:rPr lang="zh-CN" altLang="en-US" sz="3600" b="1" dirty="0">
                <a:solidFill>
                  <a:schemeClr val="tx2">
                    <a:lumMod val="75000"/>
                  </a:schemeClr>
                </a:solidFill>
                <a:latin typeface="宋体" panose="02010600030101010101" pitchFamily="2" charset="-122"/>
                <a:ea typeface="宋体" panose="02010600030101010101" pitchFamily="2" charset="-122"/>
              </a:rPr>
              <a:t>、</a:t>
            </a:r>
            <a:r>
              <a:rPr lang="zh-CN" altLang="zh-CN" sz="3600" b="1" dirty="0">
                <a:solidFill>
                  <a:schemeClr val="tx2">
                    <a:lumMod val="75000"/>
                  </a:schemeClr>
                </a:solidFill>
                <a:latin typeface="宋体" panose="02010600030101010101" pitchFamily="2" charset="-122"/>
                <a:ea typeface="宋体" panose="02010600030101010101" pitchFamily="2" charset="-122"/>
              </a:rPr>
              <a:t>数据透视</a:t>
            </a:r>
            <a:r>
              <a:rPr lang="zh-CN" altLang="en-US" sz="3600" b="1" dirty="0">
                <a:solidFill>
                  <a:schemeClr val="tx2">
                    <a:lumMod val="75000"/>
                  </a:schemeClr>
                </a:solidFill>
                <a:latin typeface="宋体" panose="02010600030101010101" pitchFamily="2" charset="-122"/>
                <a:ea typeface="宋体" panose="02010600030101010101" pitchFamily="2" charset="-122"/>
              </a:rPr>
              <a:t>表</a:t>
            </a:r>
            <a:r>
              <a:rPr lang="en-US" altLang="zh-CN" sz="3600" b="1" dirty="0">
                <a:solidFill>
                  <a:schemeClr val="tx2">
                    <a:lumMod val="75000"/>
                  </a:schemeClr>
                </a:solidFill>
                <a:latin typeface="宋体" panose="02010600030101010101" pitchFamily="2" charset="-122"/>
                <a:ea typeface="宋体" panose="02010600030101010101" pitchFamily="2" charset="-122"/>
              </a:rPr>
              <a:t>/</a:t>
            </a:r>
            <a:r>
              <a:rPr lang="zh-CN" altLang="zh-CN" sz="3600" b="1" dirty="0">
                <a:solidFill>
                  <a:schemeClr val="tx2">
                    <a:lumMod val="75000"/>
                  </a:schemeClr>
                </a:solidFill>
                <a:latin typeface="宋体" panose="02010600030101010101" pitchFamily="2" charset="-122"/>
                <a:ea typeface="宋体" panose="02010600030101010101" pitchFamily="2" charset="-122"/>
              </a:rPr>
              <a:t>图的灵活性</a:t>
            </a:r>
          </a:p>
        </p:txBody>
      </p:sp>
      <p:sp>
        <p:nvSpPr>
          <p:cNvPr id="3" name="文本框 2">
            <a:extLst>
              <a:ext uri="{FF2B5EF4-FFF2-40B4-BE49-F238E27FC236}">
                <a16:creationId xmlns:a16="http://schemas.microsoft.com/office/drawing/2014/main" id="{43134A57-2161-492E-B378-C9ACF252064B}"/>
              </a:ext>
            </a:extLst>
          </p:cNvPr>
          <p:cNvSpPr txBox="1"/>
          <p:nvPr/>
        </p:nvSpPr>
        <p:spPr>
          <a:xfrm>
            <a:off x="870210" y="1169420"/>
            <a:ext cx="10109200" cy="1600438"/>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3-2</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ABC</a:t>
            </a:r>
            <a:r>
              <a:rPr lang="zh-CN" altLang="zh-CN" sz="2000" dirty="0">
                <a:solidFill>
                  <a:schemeClr val="tx2">
                    <a:lumMod val="75000"/>
                  </a:schemeClr>
                </a:solidFill>
                <a:latin typeface="宋体" panose="02010600030101010101" pitchFamily="2" charset="-122"/>
                <a:ea typeface="宋体" panose="02010600030101010101" pitchFamily="2" charset="-122"/>
              </a:rPr>
              <a:t>公司销售人员希望了解儿童用品与服装两个类别的销售情况，并希望能按照华东、华北、华南三个地区和零售与批发两个渠道观察净销售额。由于</a:t>
            </a:r>
            <a:r>
              <a:rPr lang="en-US" altLang="zh-CN" sz="2000" dirty="0">
                <a:solidFill>
                  <a:schemeClr val="tx2">
                    <a:lumMod val="75000"/>
                  </a:schemeClr>
                </a:solidFill>
                <a:latin typeface="宋体" panose="02010600030101010101" pitchFamily="2" charset="-122"/>
                <a:ea typeface="宋体" panose="02010600030101010101" pitchFamily="2" charset="-122"/>
              </a:rPr>
              <a:t>2018</a:t>
            </a:r>
            <a:r>
              <a:rPr lang="zh-CN" altLang="zh-CN" sz="2000" dirty="0">
                <a:solidFill>
                  <a:schemeClr val="tx2">
                    <a:lumMod val="75000"/>
                  </a:schemeClr>
                </a:solidFill>
                <a:latin typeface="宋体" panose="02010600030101010101" pitchFamily="2" charset="-122"/>
                <a:ea typeface="宋体" panose="02010600030101010101" pitchFamily="2" charset="-122"/>
              </a:rPr>
              <a:t>年公司的销售重心放在华东地区，特别关注产品价格对销售额的影响，因此希望能掌握该地区安徽省与江苏省高、中和低价位产品的净销售额，并希望数据能按照各价位净销售额的降序排列。</a:t>
            </a:r>
          </a:p>
          <a:p>
            <a:endParaRPr lang="zh-CN" altLang="en-US" dirty="0"/>
          </a:p>
        </p:txBody>
      </p:sp>
      <p:sp>
        <p:nvSpPr>
          <p:cNvPr id="4" name="文本框 3">
            <a:extLst>
              <a:ext uri="{FF2B5EF4-FFF2-40B4-BE49-F238E27FC236}">
                <a16:creationId xmlns:a16="http://schemas.microsoft.com/office/drawing/2014/main" id="{B0827172-0ECA-4C0D-8CB6-638C43A40FEE}"/>
              </a:ext>
            </a:extLst>
          </p:cNvPr>
          <p:cNvSpPr txBox="1"/>
          <p:nvPr/>
        </p:nvSpPr>
        <p:spPr>
          <a:xfrm>
            <a:off x="933657" y="3035149"/>
            <a:ext cx="3518912" cy="3139321"/>
          </a:xfrm>
          <a:prstGeom prst="rect">
            <a:avLst/>
          </a:prstGeom>
          <a:noFill/>
        </p:spPr>
        <p:txBody>
          <a:bodyPr wrap="none" rtlCol="0">
            <a:spAutoFit/>
          </a:bodyPr>
          <a:lstStyle/>
          <a:p>
            <a:pPr>
              <a:lnSpc>
                <a:spcPct val="150000"/>
              </a:lnSpc>
            </a:pPr>
            <a:r>
              <a:rPr lang="zh-CN" altLang="en-US" sz="2000" b="1" dirty="0">
                <a:latin typeface="+mn-ea"/>
              </a:rPr>
              <a:t>解题步骤：</a:t>
            </a:r>
            <a:endParaRPr lang="en-US" altLang="zh-CN" sz="2000" b="1" dirty="0">
              <a:latin typeface="+mn-ea"/>
            </a:endParaRPr>
          </a:p>
          <a:p>
            <a:pPr>
              <a:lnSpc>
                <a:spcPct val="150000"/>
              </a:lnSpc>
            </a:pPr>
            <a:r>
              <a:rPr lang="zh-CN" altLang="zh-CN" sz="2000" b="1" dirty="0">
                <a:latin typeface="+mn-ea"/>
              </a:rPr>
              <a:t>第一步，</a:t>
            </a:r>
            <a:r>
              <a:rPr lang="zh-CN" altLang="zh-CN" sz="2000" dirty="0">
                <a:latin typeface="+mn-ea"/>
              </a:rPr>
              <a:t>初始化数据透视表。</a:t>
            </a:r>
          </a:p>
          <a:p>
            <a:pPr>
              <a:lnSpc>
                <a:spcPct val="150000"/>
              </a:lnSpc>
            </a:pPr>
            <a:r>
              <a:rPr lang="zh-CN" altLang="zh-CN" sz="2000" b="1" dirty="0">
                <a:latin typeface="+mn-ea"/>
              </a:rPr>
              <a:t>第二步，</a:t>
            </a:r>
            <a:r>
              <a:rPr lang="zh-CN" altLang="zh-CN" sz="2000" dirty="0">
                <a:latin typeface="+mn-ea"/>
              </a:rPr>
              <a:t>定义数据分组。</a:t>
            </a:r>
          </a:p>
          <a:p>
            <a:pPr>
              <a:lnSpc>
                <a:spcPct val="150000"/>
              </a:lnSpc>
            </a:pPr>
            <a:r>
              <a:rPr lang="zh-CN" altLang="zh-CN" sz="2000" b="1" dirty="0">
                <a:latin typeface="+mn-ea"/>
              </a:rPr>
              <a:t>第三步，</a:t>
            </a:r>
            <a:r>
              <a:rPr lang="zh-CN" altLang="zh-CN" sz="2000" dirty="0">
                <a:latin typeface="+mn-ea"/>
              </a:rPr>
              <a:t>设置数据维度。</a:t>
            </a:r>
          </a:p>
          <a:p>
            <a:pPr>
              <a:lnSpc>
                <a:spcPct val="150000"/>
              </a:lnSpc>
            </a:pPr>
            <a:r>
              <a:rPr lang="zh-CN" altLang="zh-CN" sz="2000" b="1" dirty="0">
                <a:latin typeface="+mn-ea"/>
              </a:rPr>
              <a:t>第四步，</a:t>
            </a:r>
            <a:r>
              <a:rPr lang="zh-CN" altLang="zh-CN" sz="2000" dirty="0">
                <a:latin typeface="+mn-ea"/>
              </a:rPr>
              <a:t>管理数据展示。</a:t>
            </a:r>
          </a:p>
          <a:p>
            <a:pPr>
              <a:lnSpc>
                <a:spcPct val="150000"/>
              </a:lnSpc>
            </a:pPr>
            <a:r>
              <a:rPr lang="zh-CN" altLang="zh-CN" sz="2000" b="1" dirty="0">
                <a:latin typeface="+mn-ea"/>
              </a:rPr>
              <a:t>第五步，</a:t>
            </a:r>
            <a:r>
              <a:rPr lang="zh-CN" altLang="zh-CN" sz="2000" dirty="0">
                <a:latin typeface="+mn-ea"/>
              </a:rPr>
              <a:t>设置数据排序。</a:t>
            </a:r>
          </a:p>
          <a:p>
            <a:endParaRPr lang="zh-CN" altLang="en-US" dirty="0"/>
          </a:p>
        </p:txBody>
      </p:sp>
      <p:pic>
        <p:nvPicPr>
          <p:cNvPr id="7" name="图片 6">
            <a:extLst>
              <a:ext uri="{FF2B5EF4-FFF2-40B4-BE49-F238E27FC236}">
                <a16:creationId xmlns:a16="http://schemas.microsoft.com/office/drawing/2014/main" id="{AF263137-D342-425E-A2DB-332B52564F9F}"/>
              </a:ext>
            </a:extLst>
          </p:cNvPr>
          <p:cNvPicPr/>
          <p:nvPr/>
        </p:nvPicPr>
        <p:blipFill rotWithShape="1">
          <a:blip r:embed="rId2"/>
          <a:srcRect l="189" r="285" b="1316"/>
          <a:stretch/>
        </p:blipFill>
        <p:spPr>
          <a:xfrm>
            <a:off x="4385388" y="2769859"/>
            <a:ext cx="6525208" cy="3475432"/>
          </a:xfrm>
          <a:prstGeom prst="rect">
            <a:avLst/>
          </a:prstGeom>
          <a:ln>
            <a:solidFill>
              <a:schemeClr val="tx1"/>
            </a:solidFill>
          </a:ln>
        </p:spPr>
      </p:pic>
    </p:spTree>
    <p:extLst>
      <p:ext uri="{BB962C8B-B14F-4D97-AF65-F5344CB8AC3E}">
        <p14:creationId xmlns:p14="http://schemas.microsoft.com/office/powerpoint/2010/main" val="2409384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66067" y="393439"/>
            <a:ext cx="8287966" cy="603050"/>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3</a:t>
            </a:r>
            <a:r>
              <a:rPr lang="zh-CN" altLang="en-US" sz="3600" b="1" dirty="0">
                <a:solidFill>
                  <a:schemeClr val="tx2">
                    <a:lumMod val="75000"/>
                  </a:schemeClr>
                </a:solidFill>
                <a:latin typeface="宋体" panose="02010600030101010101" pitchFamily="2" charset="-122"/>
                <a:ea typeface="宋体" panose="02010600030101010101" pitchFamily="2" charset="-122"/>
              </a:rPr>
              <a:t>、</a:t>
            </a:r>
            <a:r>
              <a:rPr lang="zh-CN" altLang="zh-CN" sz="3600" b="1" dirty="0">
                <a:solidFill>
                  <a:schemeClr val="tx2">
                    <a:lumMod val="75000"/>
                  </a:schemeClr>
                </a:solidFill>
                <a:latin typeface="宋体" panose="02010600030101010101" pitchFamily="2" charset="-122"/>
                <a:ea typeface="宋体" panose="02010600030101010101" pitchFamily="2" charset="-122"/>
              </a:rPr>
              <a:t>数据透视</a:t>
            </a:r>
            <a:r>
              <a:rPr lang="zh-CN" altLang="en-US" sz="3600" b="1" dirty="0">
                <a:solidFill>
                  <a:schemeClr val="tx2">
                    <a:lumMod val="75000"/>
                  </a:schemeClr>
                </a:solidFill>
                <a:latin typeface="宋体" panose="02010600030101010101" pitchFamily="2" charset="-122"/>
                <a:ea typeface="宋体" panose="02010600030101010101" pitchFamily="2" charset="-122"/>
              </a:rPr>
              <a:t>表</a:t>
            </a:r>
            <a:r>
              <a:rPr lang="en-US" altLang="zh-CN" sz="3600" b="1" dirty="0">
                <a:solidFill>
                  <a:schemeClr val="tx2">
                    <a:lumMod val="75000"/>
                  </a:schemeClr>
                </a:solidFill>
                <a:latin typeface="宋体" panose="02010600030101010101" pitchFamily="2" charset="-122"/>
                <a:ea typeface="宋体" panose="02010600030101010101" pitchFamily="2" charset="-122"/>
              </a:rPr>
              <a:t>/</a:t>
            </a:r>
            <a:r>
              <a:rPr lang="zh-CN" altLang="zh-CN" sz="3600" b="1" dirty="0">
                <a:solidFill>
                  <a:schemeClr val="tx2">
                    <a:lumMod val="75000"/>
                  </a:schemeClr>
                </a:solidFill>
                <a:latin typeface="宋体" panose="02010600030101010101" pitchFamily="2" charset="-122"/>
                <a:ea typeface="宋体" panose="02010600030101010101" pitchFamily="2" charset="-122"/>
              </a:rPr>
              <a:t>图的灵活性</a:t>
            </a:r>
            <a:endParaRPr lang="zh-CN" altLang="en-US" sz="3600" b="1"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793353" y="1040195"/>
            <a:ext cx="10383728" cy="707886"/>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3-3</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ABC</a:t>
            </a:r>
            <a:r>
              <a:rPr lang="zh-CN" altLang="zh-CN" sz="2000" dirty="0">
                <a:solidFill>
                  <a:schemeClr val="tx2">
                    <a:lumMod val="75000"/>
                  </a:schemeClr>
                </a:solidFill>
                <a:latin typeface="宋体" panose="02010600030101010101" pitchFamily="2" charset="-122"/>
                <a:ea typeface="宋体" panose="02010600030101010101" pitchFamily="2" charset="-122"/>
              </a:rPr>
              <a:t>公司的管理人员打算展示各个价位和销售渠道的预估利润，并且希望能按照省份和年月展示具体的预估利润值。根据管理人员的经验，预估利润大约为净销售额的</a:t>
            </a:r>
            <a:r>
              <a:rPr lang="en-US" altLang="zh-CN" sz="2000" dirty="0">
                <a:solidFill>
                  <a:schemeClr val="tx2">
                    <a:lumMod val="75000"/>
                  </a:schemeClr>
                </a:solidFill>
                <a:latin typeface="宋体" panose="02010600030101010101" pitchFamily="2" charset="-122"/>
                <a:ea typeface="宋体" panose="02010600030101010101" pitchFamily="2" charset="-122"/>
              </a:rPr>
              <a:t>10%</a:t>
            </a:r>
            <a:r>
              <a:rPr lang="zh-CN" altLang="zh-CN" sz="2000" dirty="0">
                <a:solidFill>
                  <a:schemeClr val="tx2">
                    <a:lumMod val="75000"/>
                  </a:schemeClr>
                </a:solidFill>
                <a:latin typeface="宋体" panose="02010600030101010101" pitchFamily="2" charset="-122"/>
                <a:ea typeface="宋体" panose="02010600030101010101" pitchFamily="2" charset="-122"/>
              </a:rPr>
              <a:t>。 </a:t>
            </a:r>
          </a:p>
        </p:txBody>
      </p:sp>
      <p:sp>
        <p:nvSpPr>
          <p:cNvPr id="5" name="文本框 5"/>
          <p:cNvSpPr txBox="1"/>
          <p:nvPr/>
        </p:nvSpPr>
        <p:spPr>
          <a:xfrm>
            <a:off x="793353" y="2005173"/>
            <a:ext cx="3881883" cy="4170372"/>
          </a:xfrm>
          <a:prstGeom prst="rect">
            <a:avLst/>
          </a:prstGeom>
          <a:noFill/>
        </p:spPr>
        <p:txBody>
          <a:bodyPr wrap="square" rtlCol="0">
            <a:spAutoFit/>
          </a:bodyPr>
          <a:lstStyle/>
          <a:p>
            <a:pPr marL="0" lvl="1">
              <a:lnSpc>
                <a:spcPct val="150000"/>
              </a:lnSpc>
            </a:pPr>
            <a:r>
              <a:rPr lang="zh-CN" altLang="en-US" sz="2000" b="1" dirty="0">
                <a:latin typeface="+mn-ea"/>
              </a:rPr>
              <a:t>解题步骤：</a:t>
            </a:r>
            <a:endParaRPr lang="en-US" altLang="zh-CN" sz="2000" b="1" dirty="0">
              <a:latin typeface="+mn-ea"/>
            </a:endParaRPr>
          </a:p>
          <a:p>
            <a:pPr marL="0" lvl="1">
              <a:lnSpc>
                <a:spcPct val="150000"/>
              </a:lnSpc>
            </a:pPr>
            <a:r>
              <a:rPr lang="zh-CN" altLang="zh-CN" sz="2000" b="1" dirty="0">
                <a:latin typeface="+mn-ea"/>
              </a:rPr>
              <a:t>第一步，</a:t>
            </a:r>
            <a:r>
              <a:rPr lang="zh-CN" altLang="zh-CN" sz="2000" dirty="0">
                <a:latin typeface="+mn-ea"/>
              </a:rPr>
              <a:t>创建数据透视表并添加计算字段。</a:t>
            </a:r>
            <a:endParaRPr lang="en-US" altLang="zh-CN" sz="2000" dirty="0">
              <a:latin typeface="+mn-ea"/>
            </a:endParaRPr>
          </a:p>
          <a:p>
            <a:pPr marL="0" lvl="1">
              <a:lnSpc>
                <a:spcPct val="150000"/>
              </a:lnSpc>
            </a:pPr>
            <a:r>
              <a:rPr lang="zh-CN" altLang="zh-CN" sz="2000" b="1" dirty="0">
                <a:latin typeface="+mn-ea"/>
              </a:rPr>
              <a:t>第二步，</a:t>
            </a:r>
            <a:r>
              <a:rPr lang="zh-CN" altLang="zh-CN" sz="2000" dirty="0">
                <a:latin typeface="+mn-ea"/>
              </a:rPr>
              <a:t>创建数据透视图。</a:t>
            </a:r>
          </a:p>
          <a:p>
            <a:pPr marL="0" lvl="1">
              <a:lnSpc>
                <a:spcPct val="150000"/>
              </a:lnSpc>
            </a:pPr>
            <a:r>
              <a:rPr lang="zh-CN" altLang="zh-CN" sz="2000" b="1" dirty="0">
                <a:latin typeface="+mn-ea"/>
              </a:rPr>
              <a:t>第三步，</a:t>
            </a:r>
            <a:r>
              <a:rPr lang="zh-CN" altLang="zh-CN" sz="2000" dirty="0">
                <a:latin typeface="+mn-ea"/>
              </a:rPr>
              <a:t>添加切片器和日期日程表以增强交互性。</a:t>
            </a:r>
          </a:p>
          <a:p>
            <a:pPr marL="0" lvl="1">
              <a:lnSpc>
                <a:spcPct val="150000"/>
              </a:lnSpc>
            </a:pPr>
            <a:r>
              <a:rPr lang="zh-CN" altLang="zh-CN" sz="2000" b="1" dirty="0">
                <a:latin typeface="+mn-ea"/>
              </a:rPr>
              <a:t>第四步，</a:t>
            </a:r>
            <a:r>
              <a:rPr lang="zh-CN" altLang="zh-CN" sz="2000" dirty="0">
                <a:latin typeface="+mn-ea"/>
              </a:rPr>
              <a:t>设置数据透视表之间的联动。</a:t>
            </a:r>
          </a:p>
          <a:p>
            <a:pPr lvl="1"/>
            <a:endParaRPr lang="en-US" altLang="zh-CN" sz="2000" b="1" dirty="0">
              <a:solidFill>
                <a:schemeClr val="tx2">
                  <a:lumMod val="75000"/>
                </a:schemeClr>
              </a:solidFill>
              <a:latin typeface="宋体" panose="02010600030101010101" pitchFamily="2" charset="-122"/>
              <a:ea typeface="宋体" panose="02010600030101010101" pitchFamily="2" charset="-122"/>
            </a:endParaRPr>
          </a:p>
        </p:txBody>
      </p:sp>
      <p:pic>
        <p:nvPicPr>
          <p:cNvPr id="7" name="图片 6">
            <a:extLst>
              <a:ext uri="{FF2B5EF4-FFF2-40B4-BE49-F238E27FC236}">
                <a16:creationId xmlns:a16="http://schemas.microsoft.com/office/drawing/2014/main" id="{2EB5B73D-D3EA-481F-A4A4-B8E075B301B4}"/>
              </a:ext>
            </a:extLst>
          </p:cNvPr>
          <p:cNvPicPr/>
          <p:nvPr/>
        </p:nvPicPr>
        <p:blipFill rotWithShape="1">
          <a:blip r:embed="rId2"/>
          <a:srcRect l="-1" t="1" r="21983" b="20289"/>
          <a:stretch/>
        </p:blipFill>
        <p:spPr>
          <a:xfrm>
            <a:off x="4773911" y="2111866"/>
            <a:ext cx="6453925" cy="3772640"/>
          </a:xfrm>
          <a:prstGeom prst="rect">
            <a:avLst/>
          </a:prstGeom>
          <a:ln>
            <a:solidFill>
              <a:schemeClr val="tx1"/>
            </a:solidFill>
          </a:ln>
        </p:spPr>
      </p:pic>
    </p:spTree>
    <p:extLst>
      <p:ext uri="{BB962C8B-B14F-4D97-AF65-F5344CB8AC3E}">
        <p14:creationId xmlns:p14="http://schemas.microsoft.com/office/powerpoint/2010/main" val="749705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40808" y="561109"/>
            <a:ext cx="12192000" cy="603050"/>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pPr>
              <a:lnSpc>
                <a:spcPts val="4500"/>
              </a:lnSpc>
            </a:pPr>
            <a:r>
              <a:rPr lang="zh-CN" altLang="zh-CN" sz="3600" dirty="0">
                <a:latin typeface="宋体" panose="02010600030101010101" pitchFamily="2" charset="-122"/>
                <a:ea typeface="宋体" panose="02010600030101010101" pitchFamily="2" charset="-122"/>
              </a:rPr>
              <a:t>【例</a:t>
            </a:r>
            <a:r>
              <a:rPr lang="en-US" altLang="zh-CN" sz="3600" dirty="0">
                <a:latin typeface="宋体" panose="02010600030101010101" pitchFamily="2" charset="-122"/>
                <a:ea typeface="宋体" panose="02010600030101010101" pitchFamily="2" charset="-122"/>
              </a:rPr>
              <a:t>3-3</a:t>
            </a:r>
            <a:r>
              <a:rPr lang="zh-CN" altLang="zh-CN" sz="36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建模关键技术</a:t>
            </a:r>
          </a:p>
        </p:txBody>
      </p:sp>
      <p:sp>
        <p:nvSpPr>
          <p:cNvPr id="26" name="文本框 10"/>
          <p:cNvSpPr txBox="1"/>
          <p:nvPr/>
        </p:nvSpPr>
        <p:spPr>
          <a:xfrm>
            <a:off x="1568734" y="2320046"/>
            <a:ext cx="2257960" cy="461665"/>
          </a:xfrm>
          <a:prstGeom prst="rect">
            <a:avLst/>
          </a:prstGeom>
          <a:noFill/>
        </p:spPr>
        <p:txBody>
          <a:bodyPr wrap="square" rtlCol="0">
            <a:spAutoFit/>
          </a:bodyPr>
          <a:lstStyle/>
          <a:p>
            <a:pPr algn="r"/>
            <a:r>
              <a:rPr lang="zh-CN" altLang="en-US" sz="2400" b="1" dirty="0">
                <a:solidFill>
                  <a:schemeClr val="tx2">
                    <a:lumMod val="75000"/>
                  </a:schemeClr>
                </a:solidFill>
                <a:latin typeface="宋体" panose="02010600030101010101" pitchFamily="2" charset="-122"/>
                <a:ea typeface="宋体" panose="02010600030101010101" pitchFamily="2" charset="-122"/>
              </a:rPr>
              <a:t>计算字段公式</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27" name="文本框 10"/>
          <p:cNvSpPr txBox="1"/>
          <p:nvPr/>
        </p:nvSpPr>
        <p:spPr>
          <a:xfrm>
            <a:off x="7775863" y="4720872"/>
            <a:ext cx="2518791" cy="830997"/>
          </a:xfrm>
          <a:prstGeom prst="rect">
            <a:avLst/>
          </a:prstGeom>
          <a:noFill/>
        </p:spPr>
        <p:txBody>
          <a:bodyPr wrap="square" rtlCol="0">
            <a:spAutoFit/>
          </a:bodyPr>
          <a:lstStyle/>
          <a:p>
            <a:r>
              <a:rPr lang="zh-CN" altLang="en-US" sz="2400" b="1" dirty="0">
                <a:solidFill>
                  <a:schemeClr val="tx2">
                    <a:lumMod val="75000"/>
                  </a:schemeClr>
                </a:solidFill>
                <a:latin typeface="宋体" panose="02010600030101010101" pitchFamily="2" charset="-122"/>
                <a:ea typeface="宋体" panose="02010600030101010101" pitchFamily="2" charset="-122"/>
              </a:rPr>
              <a:t>切片器与日程</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a:p>
            <a:r>
              <a:rPr lang="zh-CN" altLang="en-US" sz="2400" b="1" dirty="0">
                <a:solidFill>
                  <a:schemeClr val="tx2">
                    <a:lumMod val="75000"/>
                  </a:schemeClr>
                </a:solidFill>
                <a:latin typeface="宋体" panose="02010600030101010101" pitchFamily="2" charset="-122"/>
                <a:ea typeface="宋体" panose="02010600030101010101" pitchFamily="2" charset="-122"/>
              </a:rPr>
              <a:t>表的创建</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28" name="文本框 10"/>
          <p:cNvSpPr txBox="1"/>
          <p:nvPr/>
        </p:nvSpPr>
        <p:spPr>
          <a:xfrm>
            <a:off x="1482361" y="4593519"/>
            <a:ext cx="2387844" cy="830997"/>
          </a:xfrm>
          <a:prstGeom prst="rect">
            <a:avLst/>
          </a:prstGeom>
          <a:noFill/>
        </p:spPr>
        <p:txBody>
          <a:bodyPr wrap="square" rtlCol="0">
            <a:spAutoFit/>
          </a:bodyPr>
          <a:lstStyle/>
          <a:p>
            <a:pPr algn="r"/>
            <a:r>
              <a:rPr lang="zh-CN" altLang="en-US" sz="2400" b="1" dirty="0">
                <a:solidFill>
                  <a:schemeClr val="tx2">
                    <a:lumMod val="75000"/>
                  </a:schemeClr>
                </a:solidFill>
                <a:latin typeface="宋体" panose="02010600030101010101" pitchFamily="2" charset="-122"/>
                <a:ea typeface="宋体" panose="02010600030101010101" pitchFamily="2" charset="-122"/>
              </a:rPr>
              <a:t>两个数据透视</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a:p>
            <a:pPr algn="r"/>
            <a:r>
              <a:rPr lang="zh-CN" altLang="en-US" sz="2400" b="1" dirty="0">
                <a:solidFill>
                  <a:schemeClr val="tx2">
                    <a:lumMod val="75000"/>
                  </a:schemeClr>
                </a:solidFill>
                <a:latin typeface="宋体" panose="02010600030101010101" pitchFamily="2" charset="-122"/>
                <a:ea typeface="宋体" panose="02010600030101010101" pitchFamily="2" charset="-122"/>
              </a:rPr>
              <a:t>表的联动</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30" name="文本框 10"/>
          <p:cNvSpPr txBox="1"/>
          <p:nvPr/>
        </p:nvSpPr>
        <p:spPr>
          <a:xfrm>
            <a:off x="7653987" y="2537239"/>
            <a:ext cx="3367998" cy="461665"/>
          </a:xfrm>
          <a:prstGeom prst="rect">
            <a:avLst/>
          </a:prstGeom>
          <a:noFill/>
        </p:spPr>
        <p:txBody>
          <a:bodyPr wrap="square" rtlCol="0">
            <a:spAutoFit/>
          </a:bodyPr>
          <a:lstStyle/>
          <a:p>
            <a:r>
              <a:rPr lang="zh-CN" altLang="en-US" sz="2400" b="1" dirty="0">
                <a:solidFill>
                  <a:schemeClr val="tx2">
                    <a:lumMod val="75000"/>
                  </a:schemeClr>
                </a:solidFill>
                <a:latin typeface="宋体" panose="02010600030101010101" pitchFamily="2" charset="-122"/>
                <a:ea typeface="宋体" panose="02010600030101010101" pitchFamily="2" charset="-122"/>
              </a:rPr>
              <a:t>饼图的格式化</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58" name="Freeform 265">
            <a:extLst>
              <a:ext uri="{FF2B5EF4-FFF2-40B4-BE49-F238E27FC236}">
                <a16:creationId xmlns:a16="http://schemas.microsoft.com/office/drawing/2014/main" id="{0D5E8C56-8C09-4570-A5B1-C90637F410FA}"/>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59" name="Freeform 263">
            <a:extLst>
              <a:ext uri="{FF2B5EF4-FFF2-40B4-BE49-F238E27FC236}">
                <a16:creationId xmlns:a16="http://schemas.microsoft.com/office/drawing/2014/main" id="{81185479-988F-429E-9410-E26A52324119}"/>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60" name="Freeform 266">
            <a:extLst>
              <a:ext uri="{FF2B5EF4-FFF2-40B4-BE49-F238E27FC236}">
                <a16:creationId xmlns:a16="http://schemas.microsoft.com/office/drawing/2014/main" id="{0FF8BF94-6AA4-4A75-A83A-E60344B414C3}"/>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61" name="Freeform 267">
            <a:extLst>
              <a:ext uri="{FF2B5EF4-FFF2-40B4-BE49-F238E27FC236}">
                <a16:creationId xmlns:a16="http://schemas.microsoft.com/office/drawing/2014/main" id="{3CCA8B0A-B547-4032-A50E-C9AAB43BF708}"/>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62" name="组合 61">
            <a:extLst>
              <a:ext uri="{FF2B5EF4-FFF2-40B4-BE49-F238E27FC236}">
                <a16:creationId xmlns:a16="http://schemas.microsoft.com/office/drawing/2014/main" id="{319F02B7-C604-42D8-9ADA-54D3805904D5}"/>
              </a:ext>
            </a:extLst>
          </p:cNvPr>
          <p:cNvGrpSpPr/>
          <p:nvPr/>
        </p:nvGrpSpPr>
        <p:grpSpPr>
          <a:xfrm>
            <a:off x="1435102" y="3168665"/>
            <a:ext cx="3319464" cy="215888"/>
            <a:chOff x="1435102" y="3168665"/>
            <a:chExt cx="3319464" cy="215888"/>
          </a:xfrm>
        </p:grpSpPr>
        <p:sp>
          <p:nvSpPr>
            <p:cNvPr id="63" name="任意多边形 8">
              <a:extLst>
                <a:ext uri="{FF2B5EF4-FFF2-40B4-BE49-F238E27FC236}">
                  <a16:creationId xmlns:a16="http://schemas.microsoft.com/office/drawing/2014/main" id="{4C4B510D-8F8D-42DC-A6CF-048532ECECB0}"/>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64" name="椭圆 9">
              <a:extLst>
                <a:ext uri="{FF2B5EF4-FFF2-40B4-BE49-F238E27FC236}">
                  <a16:creationId xmlns:a16="http://schemas.microsoft.com/office/drawing/2014/main" id="{B4199599-1A06-4245-B8DA-0751B8BDD9FE}"/>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65" name="组合 64">
            <a:extLst>
              <a:ext uri="{FF2B5EF4-FFF2-40B4-BE49-F238E27FC236}">
                <a16:creationId xmlns:a16="http://schemas.microsoft.com/office/drawing/2014/main" id="{08C562EC-493A-4621-B1EE-A3B00F47AB8C}"/>
              </a:ext>
            </a:extLst>
          </p:cNvPr>
          <p:cNvGrpSpPr/>
          <p:nvPr/>
        </p:nvGrpSpPr>
        <p:grpSpPr>
          <a:xfrm>
            <a:off x="1435102" y="5518036"/>
            <a:ext cx="3303588" cy="215888"/>
            <a:chOff x="1435102" y="5518036"/>
            <a:chExt cx="3303588" cy="215888"/>
          </a:xfrm>
        </p:grpSpPr>
        <p:sp>
          <p:nvSpPr>
            <p:cNvPr id="66" name="任意多边形 10">
              <a:extLst>
                <a:ext uri="{FF2B5EF4-FFF2-40B4-BE49-F238E27FC236}">
                  <a16:creationId xmlns:a16="http://schemas.microsoft.com/office/drawing/2014/main" id="{06019B18-477D-4534-BD7F-DA741B3B9B82}"/>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67" name="椭圆 11">
              <a:extLst>
                <a:ext uri="{FF2B5EF4-FFF2-40B4-BE49-F238E27FC236}">
                  <a16:creationId xmlns:a16="http://schemas.microsoft.com/office/drawing/2014/main" id="{5D9399C8-D479-45CF-8F30-ED7A18164DC2}"/>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68" name="组合 67">
            <a:extLst>
              <a:ext uri="{FF2B5EF4-FFF2-40B4-BE49-F238E27FC236}">
                <a16:creationId xmlns:a16="http://schemas.microsoft.com/office/drawing/2014/main" id="{4699D2F7-AB58-4F41-B5E4-9A43FFB2E70B}"/>
              </a:ext>
            </a:extLst>
          </p:cNvPr>
          <p:cNvGrpSpPr/>
          <p:nvPr/>
        </p:nvGrpSpPr>
        <p:grpSpPr>
          <a:xfrm>
            <a:off x="7558090" y="4349701"/>
            <a:ext cx="3322637" cy="215888"/>
            <a:chOff x="7558090" y="4349701"/>
            <a:chExt cx="3322637" cy="215888"/>
          </a:xfrm>
        </p:grpSpPr>
        <p:sp>
          <p:nvSpPr>
            <p:cNvPr id="69" name="任意多边形 13">
              <a:extLst>
                <a:ext uri="{FF2B5EF4-FFF2-40B4-BE49-F238E27FC236}">
                  <a16:creationId xmlns:a16="http://schemas.microsoft.com/office/drawing/2014/main" id="{62B5755D-BCF1-4D3B-A498-3FEA59F2E2C3}"/>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70" name="椭圆 14">
              <a:extLst>
                <a:ext uri="{FF2B5EF4-FFF2-40B4-BE49-F238E27FC236}">
                  <a16:creationId xmlns:a16="http://schemas.microsoft.com/office/drawing/2014/main" id="{362956E9-7185-4D19-9B33-D17568E38F4C}"/>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71" name="任意多边形 47">
            <a:extLst>
              <a:ext uri="{FF2B5EF4-FFF2-40B4-BE49-F238E27FC236}">
                <a16:creationId xmlns:a16="http://schemas.microsoft.com/office/drawing/2014/main" id="{6E4DE8B7-4357-4359-9E8B-713CB7B4D435}"/>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72" name="任意多边形 43">
            <a:extLst>
              <a:ext uri="{FF2B5EF4-FFF2-40B4-BE49-F238E27FC236}">
                <a16:creationId xmlns:a16="http://schemas.microsoft.com/office/drawing/2014/main" id="{05BC2A28-0047-42E9-AAF5-1BC93DA1A085}"/>
              </a:ext>
            </a:extLst>
          </p:cNvPr>
          <p:cNvSpPr>
            <a:spLocks noChangeArrowheads="1"/>
          </p:cNvSpPr>
          <p:nvPr/>
        </p:nvSpPr>
        <p:spPr bwMode="auto">
          <a:xfrm>
            <a:off x="5480049" y="5479405"/>
            <a:ext cx="958851" cy="588929"/>
          </a:xfrm>
          <a:custGeom>
            <a:avLst/>
            <a:gdLst>
              <a:gd name="T0" fmla="*/ 682816 w 958283"/>
              <a:gd name="T1" fmla="*/ 383 h 588461"/>
              <a:gd name="T2" fmla="*/ 773685 w 958283"/>
              <a:gd name="T3" fmla="*/ 9370 h 588461"/>
              <a:gd name="T4" fmla="*/ 936679 w 958283"/>
              <a:gd name="T5" fmla="*/ 397691 h 588461"/>
              <a:gd name="T6" fmla="*/ 460233 w 958283"/>
              <a:gd name="T7" fmla="*/ 573062 h 588461"/>
              <a:gd name="T8" fmla="*/ 456085 w 958283"/>
              <a:gd name="T9" fmla="*/ 571431 h 588461"/>
              <a:gd name="T10" fmla="*/ 364381 w 958283"/>
              <a:gd name="T11" fmla="*/ 517748 h 588461"/>
              <a:gd name="T12" fmla="*/ 71272 w 958283"/>
              <a:gd name="T13" fmla="*/ 241009 h 588461"/>
              <a:gd name="T14" fmla="*/ 0 w 958283"/>
              <a:gd name="T15" fmla="*/ 141405 h 588461"/>
              <a:gd name="T16" fmla="*/ 9811 w 958283"/>
              <a:gd name="T17" fmla="*/ 138631 h 588461"/>
              <a:gd name="T18" fmla="*/ 682816 w 958283"/>
              <a:gd name="T19" fmla="*/ 383 h 588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8283"/>
              <a:gd name="T31" fmla="*/ 0 h 588461"/>
              <a:gd name="T32" fmla="*/ 958283 w 958283"/>
              <a:gd name="T33" fmla="*/ 588461 h 588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8283" h="588461">
                <a:moveTo>
                  <a:pt x="682412" y="383"/>
                </a:moveTo>
                <a:cubicBezTo>
                  <a:pt x="722060" y="-1068"/>
                  <a:pt x="753387" y="1540"/>
                  <a:pt x="773227" y="9362"/>
                </a:cubicBezTo>
                <a:cubicBezTo>
                  <a:pt x="923594" y="71942"/>
                  <a:pt x="998778" y="247163"/>
                  <a:pt x="936125" y="397353"/>
                </a:cubicBezTo>
                <a:cubicBezTo>
                  <a:pt x="873472" y="551715"/>
                  <a:pt x="614506" y="622638"/>
                  <a:pt x="459961" y="572575"/>
                </a:cubicBezTo>
                <a:lnTo>
                  <a:pt x="455815" y="570945"/>
                </a:lnTo>
                <a:lnTo>
                  <a:pt x="364165" y="517308"/>
                </a:lnTo>
                <a:cubicBezTo>
                  <a:pt x="265785" y="450510"/>
                  <a:pt x="160136" y="352256"/>
                  <a:pt x="71230" y="240804"/>
                </a:cubicBezTo>
                <a:lnTo>
                  <a:pt x="0" y="141285"/>
                </a:lnTo>
                <a:lnTo>
                  <a:pt x="9805" y="138513"/>
                </a:lnTo>
                <a:cubicBezTo>
                  <a:pt x="232093" y="76912"/>
                  <a:pt x="523822" y="6185"/>
                  <a:pt x="682412" y="383"/>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73" name="任意多边形 41">
            <a:extLst>
              <a:ext uri="{FF2B5EF4-FFF2-40B4-BE49-F238E27FC236}">
                <a16:creationId xmlns:a16="http://schemas.microsoft.com/office/drawing/2014/main" id="{42500D16-4C06-48F1-A69A-5E306F8B6E89}"/>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74" name="任意多边形 37">
            <a:extLst>
              <a:ext uri="{FF2B5EF4-FFF2-40B4-BE49-F238E27FC236}">
                <a16:creationId xmlns:a16="http://schemas.microsoft.com/office/drawing/2014/main" id="{E1A6327B-6FCD-4F94-84AE-D90CDCA9139A}"/>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75" name="任意多边形 45">
            <a:extLst>
              <a:ext uri="{FF2B5EF4-FFF2-40B4-BE49-F238E27FC236}">
                <a16:creationId xmlns:a16="http://schemas.microsoft.com/office/drawing/2014/main" id="{CD05FB78-4540-42C0-97C0-63853585776A}"/>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76" name="组合 75">
            <a:extLst>
              <a:ext uri="{FF2B5EF4-FFF2-40B4-BE49-F238E27FC236}">
                <a16:creationId xmlns:a16="http://schemas.microsoft.com/office/drawing/2014/main" id="{C768C42E-DCDE-4AA3-94CD-A55A02608A61}"/>
              </a:ext>
            </a:extLst>
          </p:cNvPr>
          <p:cNvGrpSpPr/>
          <p:nvPr/>
        </p:nvGrpSpPr>
        <p:grpSpPr>
          <a:xfrm>
            <a:off x="7558090" y="2268603"/>
            <a:ext cx="3355975" cy="215888"/>
            <a:chOff x="7558090" y="2268603"/>
            <a:chExt cx="3355975" cy="215888"/>
          </a:xfrm>
        </p:grpSpPr>
        <p:sp>
          <p:nvSpPr>
            <p:cNvPr id="77" name="椭圆 12">
              <a:extLst>
                <a:ext uri="{FF2B5EF4-FFF2-40B4-BE49-F238E27FC236}">
                  <a16:creationId xmlns:a16="http://schemas.microsoft.com/office/drawing/2014/main" id="{3F347B5B-A42C-4437-A7F1-C0DCFE6B5C17}"/>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78" name="任意多边形 24">
              <a:extLst>
                <a:ext uri="{FF2B5EF4-FFF2-40B4-BE49-F238E27FC236}">
                  <a16:creationId xmlns:a16="http://schemas.microsoft.com/office/drawing/2014/main" id="{36D0F073-C108-4E91-9497-EB8E444CA550}"/>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79" name="文本框 25">
            <a:extLst>
              <a:ext uri="{FF2B5EF4-FFF2-40B4-BE49-F238E27FC236}">
                <a16:creationId xmlns:a16="http://schemas.microsoft.com/office/drawing/2014/main" id="{223751C1-AAC6-4DE1-8296-738F855EA155}"/>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80" name="文本框 26">
            <a:extLst>
              <a:ext uri="{FF2B5EF4-FFF2-40B4-BE49-F238E27FC236}">
                <a16:creationId xmlns:a16="http://schemas.microsoft.com/office/drawing/2014/main" id="{C80E7F51-67C7-4E41-9F42-EAB92EC12B8D}"/>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81" name="文本框 27">
            <a:extLst>
              <a:ext uri="{FF2B5EF4-FFF2-40B4-BE49-F238E27FC236}">
                <a16:creationId xmlns:a16="http://schemas.microsoft.com/office/drawing/2014/main" id="{4DB4E9F5-E1B0-4221-B013-7417428901F9}"/>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82" name="文本框 28">
            <a:extLst>
              <a:ext uri="{FF2B5EF4-FFF2-40B4-BE49-F238E27FC236}">
                <a16:creationId xmlns:a16="http://schemas.microsoft.com/office/drawing/2014/main" id="{DF691950-C8A3-4D2E-97B2-80908FF2DCF9}"/>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4329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up)">
                                      <p:cBhvr>
                                        <p:cTn id="11" dur="500"/>
                                        <p:tgtEl>
                                          <p:spTgt spid="6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right)">
                                      <p:cBhvr>
                                        <p:cTn id="15" dur="500"/>
                                        <p:tgtEl>
                                          <p:spTgt spid="7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up)">
                                      <p:cBhvr>
                                        <p:cTn id="19" dur="500"/>
                                        <p:tgtEl>
                                          <p:spTgt spid="5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left)">
                                      <p:cBhvr>
                                        <p:cTn id="23" dur="500"/>
                                        <p:tgtEl>
                                          <p:spTgt spid="7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right)">
                                      <p:cBhvr>
                                        <p:cTn id="31" dur="500"/>
                                        <p:tgtEl>
                                          <p:spTgt spid="7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up)">
                                      <p:cBhvr>
                                        <p:cTn id="35" dur="500"/>
                                        <p:tgtEl>
                                          <p:spTgt spid="60"/>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left)">
                                      <p:cBhvr>
                                        <p:cTn id="39" dur="500"/>
                                        <p:tgtEl>
                                          <p:spTgt spid="72"/>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81"/>
                                        </p:tgtEl>
                                        <p:attrNameLst>
                                          <p:attrName>style.visibility</p:attrName>
                                        </p:attrNameLst>
                                      </p:cBhvr>
                                      <p:to>
                                        <p:strVal val="visible"/>
                                      </p:to>
                                    </p:set>
                                    <p:anim calcmode="lin" valueType="num">
                                      <p:cBhvr>
                                        <p:cTn id="43" dur="500" fill="hold"/>
                                        <p:tgtEl>
                                          <p:spTgt spid="81"/>
                                        </p:tgtEl>
                                        <p:attrNameLst>
                                          <p:attrName>ppt_w</p:attrName>
                                        </p:attrNameLst>
                                      </p:cBhvr>
                                      <p:tavLst>
                                        <p:tav tm="0">
                                          <p:val>
                                            <p:fltVal val="0"/>
                                          </p:val>
                                        </p:tav>
                                        <p:tav tm="100000">
                                          <p:val>
                                            <p:strVal val="#ppt_w"/>
                                          </p:val>
                                        </p:tav>
                                      </p:tavLst>
                                    </p:anim>
                                    <p:anim calcmode="lin" valueType="num">
                                      <p:cBhvr>
                                        <p:cTn id="44" dur="500" fill="hold"/>
                                        <p:tgtEl>
                                          <p:spTgt spid="81"/>
                                        </p:tgtEl>
                                        <p:attrNameLst>
                                          <p:attrName>ppt_h</p:attrName>
                                        </p:attrNameLst>
                                      </p:cBhvr>
                                      <p:tavLst>
                                        <p:tav tm="0">
                                          <p:val>
                                            <p:fltVal val="0"/>
                                          </p:val>
                                        </p:tav>
                                        <p:tav tm="100000">
                                          <p:val>
                                            <p:strVal val="#ppt_h"/>
                                          </p:val>
                                        </p:tav>
                                      </p:tavLst>
                                    </p:anim>
                                    <p:animEffect transition="in" filter="fade">
                                      <p:cBhvr>
                                        <p:cTn id="45" dur="500"/>
                                        <p:tgtEl>
                                          <p:spTgt spid="8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p:cTn id="48" dur="500" fill="hold"/>
                                        <p:tgtEl>
                                          <p:spTgt spid="79"/>
                                        </p:tgtEl>
                                        <p:attrNameLst>
                                          <p:attrName>ppt_w</p:attrName>
                                        </p:attrNameLst>
                                      </p:cBhvr>
                                      <p:tavLst>
                                        <p:tav tm="0">
                                          <p:val>
                                            <p:fltVal val="0"/>
                                          </p:val>
                                        </p:tav>
                                        <p:tav tm="100000">
                                          <p:val>
                                            <p:strVal val="#ppt_w"/>
                                          </p:val>
                                        </p:tav>
                                      </p:tavLst>
                                    </p:anim>
                                    <p:anim calcmode="lin" valueType="num">
                                      <p:cBhvr>
                                        <p:cTn id="49" dur="500" fill="hold"/>
                                        <p:tgtEl>
                                          <p:spTgt spid="79"/>
                                        </p:tgtEl>
                                        <p:attrNameLst>
                                          <p:attrName>ppt_h</p:attrName>
                                        </p:attrNameLst>
                                      </p:cBhvr>
                                      <p:tavLst>
                                        <p:tav tm="0">
                                          <p:val>
                                            <p:fltVal val="0"/>
                                          </p:val>
                                        </p:tav>
                                        <p:tav tm="100000">
                                          <p:val>
                                            <p:strVal val="#ppt_h"/>
                                          </p:val>
                                        </p:tav>
                                      </p:tavLst>
                                    </p:anim>
                                    <p:animEffect transition="in" filter="fade">
                                      <p:cBhvr>
                                        <p:cTn id="50" dur="500"/>
                                        <p:tgtEl>
                                          <p:spTgt spid="7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 calcmode="lin" valueType="num">
                                      <p:cBhvr>
                                        <p:cTn id="53" dur="500" fill="hold"/>
                                        <p:tgtEl>
                                          <p:spTgt spid="82"/>
                                        </p:tgtEl>
                                        <p:attrNameLst>
                                          <p:attrName>ppt_w</p:attrName>
                                        </p:attrNameLst>
                                      </p:cBhvr>
                                      <p:tavLst>
                                        <p:tav tm="0">
                                          <p:val>
                                            <p:fltVal val="0"/>
                                          </p:val>
                                        </p:tav>
                                        <p:tav tm="100000">
                                          <p:val>
                                            <p:strVal val="#ppt_w"/>
                                          </p:val>
                                        </p:tav>
                                      </p:tavLst>
                                    </p:anim>
                                    <p:anim calcmode="lin" valueType="num">
                                      <p:cBhvr>
                                        <p:cTn id="54" dur="500" fill="hold"/>
                                        <p:tgtEl>
                                          <p:spTgt spid="82"/>
                                        </p:tgtEl>
                                        <p:attrNameLst>
                                          <p:attrName>ppt_h</p:attrName>
                                        </p:attrNameLst>
                                      </p:cBhvr>
                                      <p:tavLst>
                                        <p:tav tm="0">
                                          <p:val>
                                            <p:fltVal val="0"/>
                                          </p:val>
                                        </p:tav>
                                        <p:tav tm="100000">
                                          <p:val>
                                            <p:strVal val="#ppt_h"/>
                                          </p:val>
                                        </p:tav>
                                      </p:tavLst>
                                    </p:anim>
                                    <p:animEffect transition="in" filter="fade">
                                      <p:cBhvr>
                                        <p:cTn id="55" dur="500"/>
                                        <p:tgtEl>
                                          <p:spTgt spid="8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left)">
                                      <p:cBhvr>
                                        <p:cTn id="64" dur="500"/>
                                        <p:tgtEl>
                                          <p:spTgt spid="76"/>
                                        </p:tgtEl>
                                      </p:cBhvr>
                                    </p:animEffect>
                                  </p:childTnLst>
                                </p:cTn>
                              </p:par>
                              <p:par>
                                <p:cTn id="65" presetID="22" presetClass="entr" presetSubtype="2"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right)">
                                      <p:cBhvr>
                                        <p:cTn id="67" dur="500"/>
                                        <p:tgtEl>
                                          <p:spTgt spid="62"/>
                                        </p:tgtEl>
                                      </p:cBhvr>
                                    </p:animEffect>
                                  </p:childTnLst>
                                </p:cTn>
                              </p:par>
                              <p:par>
                                <p:cTn id="68" presetID="22" presetClass="entr" presetSubtype="8" fill="hold"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wipe(left)">
                                      <p:cBhvr>
                                        <p:cTn id="70" dur="500"/>
                                        <p:tgtEl>
                                          <p:spTgt spid="68"/>
                                        </p:tgtEl>
                                      </p:cBhvr>
                                    </p:animEffect>
                                  </p:childTnLst>
                                </p:cTn>
                              </p:par>
                              <p:par>
                                <p:cTn id="71" presetID="22" presetClass="entr" presetSubtype="2"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wipe(right)">
                                      <p:cBhvr>
                                        <p:cTn id="7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71" grpId="0" animBg="1"/>
      <p:bldP spid="72" grpId="0" animBg="1"/>
      <p:bldP spid="73" grpId="0" animBg="1"/>
      <p:bldP spid="74" grpId="0" animBg="1"/>
      <p:bldP spid="75" grpId="0" animBg="1"/>
      <p:bldP spid="79" grpId="0"/>
      <p:bldP spid="80" grpId="0"/>
      <p:bldP spid="81" grpId="0"/>
      <p:bldP spid="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2661985"/>
            <a:ext cx="12192000" cy="1015663"/>
          </a:xfrm>
          <a:prstGeom prst="rect">
            <a:avLst/>
          </a:prstGeom>
          <a:noFill/>
        </p:spPr>
        <p:txBody>
          <a:bodyPr wrap="square" rtlCol="0">
            <a:spAutoFit/>
          </a:bodyPr>
          <a:lstStyle/>
          <a:p>
            <a:pPr algn="ctr"/>
            <a:r>
              <a:rPr lang="zh-CN" altLang="en-US" sz="6000" b="1" dirty="0">
                <a:solidFill>
                  <a:schemeClr val="tx2">
                    <a:lumMod val="75000"/>
                  </a:schemeClr>
                </a:solidFill>
                <a:latin typeface="方正清刻本悦宋简体" panose="02000000000000000000" pitchFamily="2" charset="-122"/>
                <a:ea typeface="方正清刻本悦宋简体" panose="02000000000000000000" pitchFamily="2" charset="-122"/>
              </a:rPr>
              <a:t>数据分类汇总分析</a:t>
            </a:r>
          </a:p>
        </p:txBody>
      </p:sp>
      <p:sp>
        <p:nvSpPr>
          <p:cNvPr id="4" name="文本框 3"/>
          <p:cNvSpPr txBox="1"/>
          <p:nvPr/>
        </p:nvSpPr>
        <p:spPr>
          <a:xfrm>
            <a:off x="0" y="1561558"/>
            <a:ext cx="12192000" cy="769441"/>
          </a:xfrm>
          <a:prstGeom prst="rect">
            <a:avLst/>
          </a:prstGeom>
          <a:noFill/>
        </p:spPr>
        <p:txBody>
          <a:bodyPr wrap="square" rtlCol="0">
            <a:spAutoFit/>
          </a:bodyPr>
          <a:lstStyle/>
          <a:p>
            <a:pPr algn="ctr"/>
            <a:r>
              <a:rPr lang="zh-CN" altLang="en-US" sz="4400" b="1" dirty="0">
                <a:solidFill>
                  <a:schemeClr val="tx2">
                    <a:lumMod val="75000"/>
                  </a:schemeClr>
                </a:solidFill>
                <a:latin typeface="方正清刻本悦宋简体" panose="02000000000000000000" pitchFamily="2" charset="-122"/>
                <a:ea typeface="方正清刻本悦宋简体" panose="02000000000000000000" pitchFamily="2" charset="-122"/>
              </a:rPr>
              <a:t>第三章</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2732482"/>
            <a:ext cx="12191999" cy="923330"/>
          </a:xfrm>
          <a:prstGeom prst="rect">
            <a:avLst/>
          </a:prstGeom>
          <a:noFill/>
        </p:spPr>
        <p:txBody>
          <a:bodyPr wrap="square" rtlCol="0">
            <a:spAutoFit/>
          </a:bodyPr>
          <a:lstStyle/>
          <a:p>
            <a:pPr algn="ctr"/>
            <a:r>
              <a:rPr lang="zh-CN" altLang="zh-CN" sz="5400" b="1" dirty="0">
                <a:solidFill>
                  <a:schemeClr val="tx2">
                    <a:lumMod val="75000"/>
                  </a:schemeClr>
                </a:solidFill>
                <a:latin typeface="宋体" pitchFamily="2" charset="-122"/>
                <a:ea typeface="宋体" pitchFamily="2" charset="-122"/>
              </a:rPr>
              <a:t>数据透视表</a:t>
            </a:r>
            <a:r>
              <a:rPr lang="en-US" altLang="zh-CN" sz="5400" b="1" dirty="0">
                <a:solidFill>
                  <a:schemeClr val="tx2">
                    <a:lumMod val="75000"/>
                  </a:schemeClr>
                </a:solidFill>
                <a:latin typeface="宋体" pitchFamily="2" charset="-122"/>
                <a:ea typeface="宋体" pitchFamily="2" charset="-122"/>
              </a:rPr>
              <a:t>/</a:t>
            </a:r>
            <a:r>
              <a:rPr lang="zh-CN" altLang="zh-CN" sz="5400" b="1" dirty="0">
                <a:solidFill>
                  <a:schemeClr val="tx2">
                    <a:lumMod val="75000"/>
                  </a:schemeClr>
                </a:solidFill>
                <a:latin typeface="宋体" pitchFamily="2" charset="-122"/>
                <a:ea typeface="宋体" pitchFamily="2" charset="-122"/>
              </a:rPr>
              <a:t>图的应用</a:t>
            </a:r>
            <a:endParaRPr lang="zh-CN" altLang="en-US" sz="13800" b="1" dirty="0">
              <a:solidFill>
                <a:schemeClr val="tx2">
                  <a:lumMod val="75000"/>
                </a:schemeClr>
              </a:solidFill>
              <a:latin typeface="宋体" pitchFamily="2" charset="-122"/>
              <a:ea typeface="宋体" pitchFamily="2" charset="-122"/>
            </a:endParaRPr>
          </a:p>
        </p:txBody>
      </p:sp>
      <p:sp>
        <p:nvSpPr>
          <p:cNvPr id="3" name="文本框 2"/>
          <p:cNvSpPr txBox="1"/>
          <p:nvPr/>
        </p:nvSpPr>
        <p:spPr>
          <a:xfrm>
            <a:off x="1" y="1525940"/>
            <a:ext cx="12191999"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10600030101010101" charset="-122"/>
                <a:ea typeface="方正清刻本悦宋简体" panose="02010600030101010101" charset="-122"/>
              </a:rPr>
              <a:t>第  三  节</a:t>
            </a:r>
          </a:p>
        </p:txBody>
      </p:sp>
    </p:spTree>
    <p:extLst>
      <p:ext uri="{BB962C8B-B14F-4D97-AF65-F5344CB8AC3E}">
        <p14:creationId xmlns:p14="http://schemas.microsoft.com/office/powerpoint/2010/main" val="1838252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03949"/>
            <a:ext cx="12192000" cy="669414"/>
          </a:xfrm>
          <a:prstGeom prst="rect">
            <a:avLst/>
          </a:prstGeom>
          <a:noFill/>
        </p:spPr>
        <p:txBody>
          <a:bodyPr wrap="square" rtlCol="0">
            <a:spAutoFit/>
          </a:bodyPr>
          <a:lstStyle/>
          <a:p>
            <a:pPr algn="ctr">
              <a:lnSpc>
                <a:spcPts val="4500"/>
              </a:lnSpc>
            </a:pPr>
            <a:r>
              <a:rPr lang="zh-CN" altLang="zh-CN" sz="4000" b="1" dirty="0">
                <a:solidFill>
                  <a:schemeClr val="tx2">
                    <a:lumMod val="75000"/>
                  </a:schemeClr>
                </a:solidFill>
                <a:latin typeface="宋体" panose="02010600030101010101" pitchFamily="2" charset="-122"/>
                <a:ea typeface="宋体" panose="02010600030101010101" pitchFamily="2" charset="-122"/>
              </a:rPr>
              <a:t>数据透视表</a:t>
            </a:r>
            <a:r>
              <a:rPr lang="en-US" altLang="zh-CN" sz="4000" b="1" dirty="0">
                <a:solidFill>
                  <a:schemeClr val="tx2">
                    <a:lumMod val="75000"/>
                  </a:schemeClr>
                </a:solidFill>
                <a:latin typeface="宋体" panose="02010600030101010101" pitchFamily="2" charset="-122"/>
                <a:ea typeface="宋体" panose="02010600030101010101" pitchFamily="2" charset="-122"/>
              </a:rPr>
              <a:t>/</a:t>
            </a:r>
            <a:r>
              <a:rPr lang="zh-CN" altLang="zh-CN" sz="4000" b="1" dirty="0">
                <a:solidFill>
                  <a:schemeClr val="tx2">
                    <a:lumMod val="75000"/>
                  </a:schemeClr>
                </a:solidFill>
                <a:latin typeface="宋体" panose="02010600030101010101" pitchFamily="2" charset="-122"/>
                <a:ea typeface="宋体" panose="02010600030101010101" pitchFamily="2" charset="-122"/>
              </a:rPr>
              <a:t>图的应用</a:t>
            </a:r>
            <a:endParaRPr lang="zh-CN" altLang="en-US" sz="4000" b="1" dirty="0">
              <a:solidFill>
                <a:schemeClr val="tx2">
                  <a:lumMod val="75000"/>
                </a:schemeClr>
              </a:solidFill>
              <a:latin typeface="宋体" panose="02010600030101010101" pitchFamily="2" charset="-122"/>
              <a:ea typeface="宋体" panose="02010600030101010101" pitchFamily="2" charset="-122"/>
            </a:endParaRPr>
          </a:p>
        </p:txBody>
      </p:sp>
      <p:sp>
        <p:nvSpPr>
          <p:cNvPr id="4" name="文本框 3"/>
          <p:cNvSpPr txBox="1"/>
          <p:nvPr/>
        </p:nvSpPr>
        <p:spPr>
          <a:xfrm>
            <a:off x="1869197" y="5058229"/>
            <a:ext cx="3131819" cy="461665"/>
          </a:xfrm>
          <a:prstGeom prst="rect">
            <a:avLst/>
          </a:prstGeom>
          <a:noFill/>
        </p:spPr>
        <p:txBody>
          <a:bodyPr wrap="square" rtlCol="0">
            <a:spAutoFit/>
          </a:bodyPr>
          <a:lstStyle/>
          <a:p>
            <a:pPr algn="ctr"/>
            <a:r>
              <a:rPr lang="zh-CN" altLang="en-US" sz="2400" dirty="0">
                <a:solidFill>
                  <a:schemeClr val="tx2">
                    <a:lumMod val="75000"/>
                  </a:schemeClr>
                </a:solidFill>
                <a:latin typeface="宋体" panose="02010600030101010101" pitchFamily="2" charset="-122"/>
                <a:ea typeface="宋体" panose="02010600030101010101" pitchFamily="2" charset="-122"/>
              </a:rPr>
              <a:t>生成</a:t>
            </a:r>
            <a:r>
              <a:rPr lang="zh-CN" altLang="zh-CN" sz="2400" dirty="0">
                <a:solidFill>
                  <a:schemeClr val="tx2">
                    <a:lumMod val="75000"/>
                  </a:schemeClr>
                </a:solidFill>
                <a:latin typeface="宋体" panose="02010600030101010101" pitchFamily="2" charset="-122"/>
                <a:ea typeface="宋体" panose="02010600030101010101" pitchFamily="2" charset="-122"/>
              </a:rPr>
              <a:t>时间序列</a:t>
            </a:r>
            <a:endParaRPr lang="zh-CN" altLang="en-US" sz="2400" dirty="0">
              <a:solidFill>
                <a:schemeClr val="tx2">
                  <a:lumMod val="75000"/>
                </a:schemeClr>
              </a:solidFill>
              <a:latin typeface="宋体" panose="02010600030101010101" pitchFamily="2" charset="-122"/>
              <a:ea typeface="宋体" panose="02010600030101010101" pitchFamily="2" charset="-122"/>
            </a:endParaRPr>
          </a:p>
        </p:txBody>
      </p:sp>
      <p:sp>
        <p:nvSpPr>
          <p:cNvPr id="5" name="文本框 4"/>
          <p:cNvSpPr txBox="1"/>
          <p:nvPr/>
        </p:nvSpPr>
        <p:spPr>
          <a:xfrm>
            <a:off x="2195439" y="1975132"/>
            <a:ext cx="2994660" cy="461665"/>
          </a:xfrm>
          <a:prstGeom prst="rect">
            <a:avLst/>
          </a:prstGeom>
          <a:noFill/>
        </p:spPr>
        <p:txBody>
          <a:bodyPr wrap="square" rtlCol="0">
            <a:spAutoFit/>
          </a:bodyPr>
          <a:lstStyle/>
          <a:p>
            <a:pPr algn="ctr"/>
            <a:r>
              <a:rPr lang="zh-CN" altLang="zh-CN" sz="2400" dirty="0">
                <a:solidFill>
                  <a:schemeClr val="tx2">
                    <a:lumMod val="75000"/>
                  </a:schemeClr>
                </a:solidFill>
                <a:latin typeface="宋体" panose="02010600030101010101" pitchFamily="2" charset="-122"/>
                <a:ea typeface="宋体" panose="02010600030101010101" pitchFamily="2" charset="-122"/>
              </a:rPr>
              <a:t>统计频率分布</a:t>
            </a:r>
            <a:endParaRPr lang="zh-CN" altLang="en-US" sz="2400"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7829703" y="4922423"/>
            <a:ext cx="2704515" cy="461665"/>
          </a:xfrm>
          <a:prstGeom prst="rect">
            <a:avLst/>
          </a:prstGeom>
          <a:noFill/>
        </p:spPr>
        <p:txBody>
          <a:bodyPr wrap="square" rtlCol="0">
            <a:spAutoFit/>
          </a:bodyPr>
          <a:lstStyle/>
          <a:p>
            <a:r>
              <a:rPr lang="zh-CN" altLang="zh-CN" sz="2400" dirty="0">
                <a:solidFill>
                  <a:schemeClr val="tx2">
                    <a:lumMod val="75000"/>
                  </a:schemeClr>
                </a:solidFill>
                <a:latin typeface="宋体" panose="02010600030101010101" pitchFamily="2" charset="-122"/>
                <a:ea typeface="宋体" panose="02010600030101010101" pitchFamily="2" charset="-122"/>
              </a:rPr>
              <a:t>计算各类数据占比</a:t>
            </a:r>
            <a:endParaRPr lang="zh-CN" altLang="en-US" sz="2400" dirty="0">
              <a:solidFill>
                <a:schemeClr val="tx2">
                  <a:lumMod val="75000"/>
                </a:schemeClr>
              </a:solidFill>
              <a:latin typeface="宋体" panose="02010600030101010101" pitchFamily="2" charset="-122"/>
              <a:ea typeface="宋体" panose="02010600030101010101" pitchFamily="2" charset="-122"/>
            </a:endParaRPr>
          </a:p>
        </p:txBody>
      </p:sp>
      <p:sp>
        <p:nvSpPr>
          <p:cNvPr id="7" name="文本框 6"/>
          <p:cNvSpPr txBox="1"/>
          <p:nvPr/>
        </p:nvSpPr>
        <p:spPr>
          <a:xfrm>
            <a:off x="7180165" y="2002242"/>
            <a:ext cx="2726066" cy="461665"/>
          </a:xfrm>
          <a:prstGeom prst="rect">
            <a:avLst/>
          </a:prstGeom>
          <a:noFill/>
        </p:spPr>
        <p:txBody>
          <a:bodyPr wrap="square" rtlCol="0">
            <a:spAutoFit/>
          </a:bodyPr>
          <a:lstStyle/>
          <a:p>
            <a:pPr algn="ctr"/>
            <a:r>
              <a:rPr lang="zh-CN" altLang="zh-CN" sz="2400" dirty="0">
                <a:solidFill>
                  <a:schemeClr val="tx2">
                    <a:lumMod val="75000"/>
                  </a:schemeClr>
                </a:solidFill>
                <a:latin typeface="宋体" panose="02010600030101010101" pitchFamily="2" charset="-122"/>
                <a:ea typeface="宋体" panose="02010600030101010101" pitchFamily="2" charset="-122"/>
              </a:rPr>
              <a:t>绘制帕累托曲线图</a:t>
            </a:r>
            <a:endParaRPr lang="zh-CN" altLang="en-US" sz="2400" dirty="0">
              <a:solidFill>
                <a:schemeClr val="tx2">
                  <a:lumMod val="75000"/>
                </a:schemeClr>
              </a:solidFill>
              <a:latin typeface="宋体" panose="02010600030101010101" pitchFamily="2" charset="-122"/>
              <a:ea typeface="宋体" panose="02010600030101010101" pitchFamily="2" charset="-122"/>
            </a:endParaRPr>
          </a:p>
        </p:txBody>
      </p:sp>
      <p:cxnSp>
        <p:nvCxnSpPr>
          <p:cNvPr id="23" name="直接连接符 22">
            <a:extLst>
              <a:ext uri="{FF2B5EF4-FFF2-40B4-BE49-F238E27FC236}">
                <a16:creationId xmlns:a16="http://schemas.microsoft.com/office/drawing/2014/main" id="{5D39E428-840E-4A4D-9822-2F690D9F07D6}"/>
              </a:ext>
            </a:extLst>
          </p:cNvPr>
          <p:cNvCxnSpPr/>
          <p:nvPr/>
        </p:nvCxnSpPr>
        <p:spPr>
          <a:xfrm>
            <a:off x="2293258" y="3441456"/>
            <a:ext cx="0" cy="1729484"/>
          </a:xfrm>
          <a:prstGeom prst="line">
            <a:avLst/>
          </a:prstGeom>
          <a:noFill/>
          <a:ln>
            <a:solidFill>
              <a:srgbClr val="86BACF"/>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a:extLst>
              <a:ext uri="{FF2B5EF4-FFF2-40B4-BE49-F238E27FC236}">
                <a16:creationId xmlns:a16="http://schemas.microsoft.com/office/drawing/2014/main" id="{B369A03E-BA40-42B7-AC29-45CA1CB187DE}"/>
              </a:ext>
            </a:extLst>
          </p:cNvPr>
          <p:cNvCxnSpPr/>
          <p:nvPr/>
        </p:nvCxnSpPr>
        <p:spPr>
          <a:xfrm>
            <a:off x="7504934" y="3142723"/>
            <a:ext cx="0" cy="2144759"/>
          </a:xfrm>
          <a:prstGeom prst="line">
            <a:avLst/>
          </a:prstGeom>
          <a:noFill/>
          <a:ln>
            <a:solidFill>
              <a:srgbClr val="86BACF"/>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grpSp>
        <p:nvGrpSpPr>
          <p:cNvPr id="25" name="组合 36">
            <a:extLst>
              <a:ext uri="{FF2B5EF4-FFF2-40B4-BE49-F238E27FC236}">
                <a16:creationId xmlns:a16="http://schemas.microsoft.com/office/drawing/2014/main" id="{D67D1916-7A0F-4013-9683-4C736232B671}"/>
              </a:ext>
            </a:extLst>
          </p:cNvPr>
          <p:cNvGrpSpPr/>
          <p:nvPr/>
        </p:nvGrpSpPr>
        <p:grpSpPr>
          <a:xfrm>
            <a:off x="14513" y="3229799"/>
            <a:ext cx="12177487" cy="1711979"/>
            <a:chOff x="-1" y="3391836"/>
            <a:chExt cx="12177486" cy="1711978"/>
          </a:xfrm>
        </p:grpSpPr>
        <p:sp>
          <p:nvSpPr>
            <p:cNvPr id="26" name="任意多边形: 形状 25">
              <a:extLst>
                <a:ext uri="{FF2B5EF4-FFF2-40B4-BE49-F238E27FC236}">
                  <a16:creationId xmlns:a16="http://schemas.microsoft.com/office/drawing/2014/main" id="{067B2D29-5063-477D-A1B3-EACFA5A1F2B5}"/>
                </a:ext>
              </a:extLst>
            </p:cNvPr>
            <p:cNvSpPr/>
            <p:nvPr/>
          </p:nvSpPr>
          <p:spPr>
            <a:xfrm>
              <a:off x="0" y="3579814"/>
              <a:ext cx="12177485" cy="1524000"/>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tx1">
                    <a:lumMod val="85000"/>
                    <a:lumOff val="15000"/>
                  </a:schemeClr>
                </a:solidFill>
                <a:cs typeface="+mn-ea"/>
                <a:sym typeface="+mn-lt"/>
              </a:endParaRPr>
            </a:p>
          </p:txBody>
        </p:sp>
        <p:sp>
          <p:nvSpPr>
            <p:cNvPr id="27" name="任意多边形: 形状 26">
              <a:extLst>
                <a:ext uri="{FF2B5EF4-FFF2-40B4-BE49-F238E27FC236}">
                  <a16:creationId xmlns:a16="http://schemas.microsoft.com/office/drawing/2014/main" id="{1CF4DFE4-6B08-444D-9A94-A09C5EDDE905}"/>
                </a:ext>
              </a:extLst>
            </p:cNvPr>
            <p:cNvSpPr/>
            <p:nvPr/>
          </p:nvSpPr>
          <p:spPr>
            <a:xfrm flipH="1" flipV="1">
              <a:off x="-1" y="3391836"/>
              <a:ext cx="12177485" cy="1184928"/>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dirty="0">
                <a:solidFill>
                  <a:schemeClr val="tx1">
                    <a:lumMod val="85000"/>
                    <a:lumOff val="15000"/>
                  </a:schemeClr>
                </a:solidFill>
                <a:cs typeface="+mn-ea"/>
                <a:sym typeface="+mn-lt"/>
              </a:endParaRPr>
            </a:p>
          </p:txBody>
        </p:sp>
      </p:grpSp>
      <p:cxnSp>
        <p:nvCxnSpPr>
          <p:cNvPr id="28" name="直接连接符 27">
            <a:extLst>
              <a:ext uri="{FF2B5EF4-FFF2-40B4-BE49-F238E27FC236}">
                <a16:creationId xmlns:a16="http://schemas.microsoft.com/office/drawing/2014/main" id="{76015F3F-9529-4EA8-8229-BF20C41ABBF7}"/>
              </a:ext>
            </a:extLst>
          </p:cNvPr>
          <p:cNvCxnSpPr/>
          <p:nvPr/>
        </p:nvCxnSpPr>
        <p:spPr>
          <a:xfrm>
            <a:off x="10043885" y="2110015"/>
            <a:ext cx="0" cy="1269895"/>
          </a:xfrm>
          <a:prstGeom prst="line">
            <a:avLst/>
          </a:prstGeom>
          <a:noFill/>
          <a:ln>
            <a:solidFill>
              <a:srgbClr val="1D7CA2"/>
            </a:solidFill>
            <a:prstDash val="sysDash"/>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a:extLst>
              <a:ext uri="{FF2B5EF4-FFF2-40B4-BE49-F238E27FC236}">
                <a16:creationId xmlns:a16="http://schemas.microsoft.com/office/drawing/2014/main" id="{2F540E5B-C1CB-4F6F-ABCA-29B4064D15B0}"/>
              </a:ext>
            </a:extLst>
          </p:cNvPr>
          <p:cNvCxnSpPr/>
          <p:nvPr/>
        </p:nvCxnSpPr>
        <p:spPr>
          <a:xfrm>
            <a:off x="5277808" y="2110016"/>
            <a:ext cx="0" cy="2075543"/>
          </a:xfrm>
          <a:prstGeom prst="line">
            <a:avLst/>
          </a:prstGeom>
          <a:noFill/>
          <a:ln>
            <a:solidFill>
              <a:srgbClr val="1D7CA2"/>
            </a:solidFill>
            <a:prstDash val="sysDash"/>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30" name="组合 40">
            <a:extLst>
              <a:ext uri="{FF2B5EF4-FFF2-40B4-BE49-F238E27FC236}">
                <a16:creationId xmlns:a16="http://schemas.microsoft.com/office/drawing/2014/main" id="{FEE5B135-59E1-4454-9BA2-6160D8554D72}"/>
              </a:ext>
            </a:extLst>
          </p:cNvPr>
          <p:cNvGrpSpPr/>
          <p:nvPr/>
        </p:nvGrpSpPr>
        <p:grpSpPr>
          <a:xfrm>
            <a:off x="9645381" y="3379884"/>
            <a:ext cx="798855" cy="798854"/>
            <a:chOff x="9645376" y="3379883"/>
            <a:chExt cx="798854" cy="798854"/>
          </a:xfrm>
        </p:grpSpPr>
        <p:sp>
          <p:nvSpPr>
            <p:cNvPr id="31" name="泪滴形 30">
              <a:extLst>
                <a:ext uri="{FF2B5EF4-FFF2-40B4-BE49-F238E27FC236}">
                  <a16:creationId xmlns:a16="http://schemas.microsoft.com/office/drawing/2014/main" id="{22A1B618-7DC9-44F2-B68F-1A00ADDAA256}"/>
                </a:ext>
              </a:extLst>
            </p:cNvPr>
            <p:cNvSpPr/>
            <p:nvPr/>
          </p:nvSpPr>
          <p:spPr>
            <a:xfrm rot="8100000">
              <a:off x="9645376" y="3379883"/>
              <a:ext cx="798854" cy="798854"/>
            </a:xfrm>
            <a:prstGeom prst="teardrop">
              <a:avLst/>
            </a:prstGeom>
            <a:solidFill>
              <a:srgbClr val="1D7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bg1"/>
                </a:solidFill>
                <a:effectLst>
                  <a:outerShdw blurRad="38100" dist="38100" dir="2700000" algn="tl">
                    <a:srgbClr val="000000">
                      <a:alpha val="43137"/>
                    </a:srgbClr>
                  </a:outerShdw>
                </a:effectLst>
                <a:cs typeface="+mn-ea"/>
                <a:sym typeface="+mn-lt"/>
              </a:endParaRPr>
            </a:p>
          </p:txBody>
        </p:sp>
        <p:sp>
          <p:nvSpPr>
            <p:cNvPr id="32" name="文本框 31">
              <a:extLst>
                <a:ext uri="{FF2B5EF4-FFF2-40B4-BE49-F238E27FC236}">
                  <a16:creationId xmlns:a16="http://schemas.microsoft.com/office/drawing/2014/main" id="{6DC5FF54-9CC8-4E2D-BFA8-663E34E3F15A}"/>
                </a:ext>
              </a:extLst>
            </p:cNvPr>
            <p:cNvSpPr txBox="1"/>
            <p:nvPr/>
          </p:nvSpPr>
          <p:spPr>
            <a:xfrm>
              <a:off x="9716209" y="3518268"/>
              <a:ext cx="649537"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04</a:t>
              </a:r>
              <a:endParaRPr lang="zh-CN" altLang="en-US" sz="3200" dirty="0">
                <a:solidFill>
                  <a:schemeClr val="bg1"/>
                </a:solidFill>
                <a:latin typeface="FuturaBookC" pitchFamily="2" charset="-52"/>
                <a:sym typeface="+mn-lt"/>
              </a:endParaRPr>
            </a:p>
          </p:txBody>
        </p:sp>
      </p:grpSp>
      <p:grpSp>
        <p:nvGrpSpPr>
          <p:cNvPr id="33" name="组合 39">
            <a:extLst>
              <a:ext uri="{FF2B5EF4-FFF2-40B4-BE49-F238E27FC236}">
                <a16:creationId xmlns:a16="http://schemas.microsoft.com/office/drawing/2014/main" id="{70864353-9459-4FE0-8640-C4DAC586C8D1}"/>
              </a:ext>
            </a:extLst>
          </p:cNvPr>
          <p:cNvGrpSpPr/>
          <p:nvPr/>
        </p:nvGrpSpPr>
        <p:grpSpPr>
          <a:xfrm>
            <a:off x="7152185" y="3019796"/>
            <a:ext cx="705521" cy="705520"/>
            <a:chOff x="7152175" y="3019795"/>
            <a:chExt cx="705520" cy="705520"/>
          </a:xfrm>
        </p:grpSpPr>
        <p:sp>
          <p:nvSpPr>
            <p:cNvPr id="34" name="泪滴形 33">
              <a:extLst>
                <a:ext uri="{FF2B5EF4-FFF2-40B4-BE49-F238E27FC236}">
                  <a16:creationId xmlns:a16="http://schemas.microsoft.com/office/drawing/2014/main" id="{02E3C716-EBE7-4A21-BAAE-C464CA78CD43}"/>
                </a:ext>
              </a:extLst>
            </p:cNvPr>
            <p:cNvSpPr/>
            <p:nvPr/>
          </p:nvSpPr>
          <p:spPr>
            <a:xfrm rot="8100000">
              <a:off x="7152175" y="3019795"/>
              <a:ext cx="705520" cy="705520"/>
            </a:xfrm>
            <a:prstGeom prst="teardrop">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bg1"/>
                </a:solidFill>
                <a:effectLst>
                  <a:outerShdw blurRad="38100" dist="38100" dir="2700000" algn="tl">
                    <a:srgbClr val="000000">
                      <a:alpha val="43137"/>
                    </a:srgbClr>
                  </a:outerShdw>
                </a:effectLst>
                <a:cs typeface="+mn-ea"/>
                <a:sym typeface="+mn-lt"/>
              </a:endParaRPr>
            </a:p>
          </p:txBody>
        </p:sp>
        <p:sp>
          <p:nvSpPr>
            <p:cNvPr id="35" name="文本框 34">
              <a:extLst>
                <a:ext uri="{FF2B5EF4-FFF2-40B4-BE49-F238E27FC236}">
                  <a16:creationId xmlns:a16="http://schemas.microsoft.com/office/drawing/2014/main" id="{F19F6CE8-0022-4168-A16C-A6285B4C3357}"/>
                </a:ext>
              </a:extLst>
            </p:cNvPr>
            <p:cNvSpPr txBox="1"/>
            <p:nvPr/>
          </p:nvSpPr>
          <p:spPr>
            <a:xfrm>
              <a:off x="7180155" y="3091614"/>
              <a:ext cx="649537"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03</a:t>
              </a:r>
              <a:endParaRPr lang="zh-CN" altLang="en-US" sz="3200" dirty="0">
                <a:solidFill>
                  <a:schemeClr val="bg1"/>
                </a:solidFill>
                <a:latin typeface="FuturaBookC" pitchFamily="2" charset="-52"/>
                <a:sym typeface="+mn-lt"/>
              </a:endParaRPr>
            </a:p>
          </p:txBody>
        </p:sp>
      </p:grpSp>
      <p:grpSp>
        <p:nvGrpSpPr>
          <p:cNvPr id="36" name="组合 38">
            <a:extLst>
              <a:ext uri="{FF2B5EF4-FFF2-40B4-BE49-F238E27FC236}">
                <a16:creationId xmlns:a16="http://schemas.microsoft.com/office/drawing/2014/main" id="{DE601B60-4A58-4E7A-8FB3-51F87A2966D4}"/>
              </a:ext>
            </a:extLst>
          </p:cNvPr>
          <p:cNvGrpSpPr/>
          <p:nvPr/>
        </p:nvGrpSpPr>
        <p:grpSpPr>
          <a:xfrm>
            <a:off x="4921926" y="3804857"/>
            <a:ext cx="798855" cy="798854"/>
            <a:chOff x="4921923" y="3804856"/>
            <a:chExt cx="798854" cy="798854"/>
          </a:xfrm>
        </p:grpSpPr>
        <p:sp>
          <p:nvSpPr>
            <p:cNvPr id="37" name="泪滴形 36">
              <a:extLst>
                <a:ext uri="{FF2B5EF4-FFF2-40B4-BE49-F238E27FC236}">
                  <a16:creationId xmlns:a16="http://schemas.microsoft.com/office/drawing/2014/main" id="{AC5F8C27-5FD8-4E24-B2A8-C2857BDF2A36}"/>
                </a:ext>
              </a:extLst>
            </p:cNvPr>
            <p:cNvSpPr/>
            <p:nvPr/>
          </p:nvSpPr>
          <p:spPr>
            <a:xfrm rot="8100000">
              <a:off x="4921923" y="3804856"/>
              <a:ext cx="798854" cy="798854"/>
            </a:xfrm>
            <a:prstGeom prst="teardrop">
              <a:avLst/>
            </a:prstGeom>
            <a:solidFill>
              <a:srgbClr val="1D7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bg1"/>
                </a:solidFill>
                <a:effectLst>
                  <a:outerShdw blurRad="38100" dist="38100" dir="2700000" algn="tl">
                    <a:srgbClr val="000000">
                      <a:alpha val="43137"/>
                    </a:srgbClr>
                  </a:outerShdw>
                </a:effectLst>
                <a:cs typeface="+mn-ea"/>
                <a:sym typeface="+mn-lt"/>
              </a:endParaRPr>
            </a:p>
          </p:txBody>
        </p:sp>
        <p:sp>
          <p:nvSpPr>
            <p:cNvPr id="38" name="文本框 37">
              <a:extLst>
                <a:ext uri="{FF2B5EF4-FFF2-40B4-BE49-F238E27FC236}">
                  <a16:creationId xmlns:a16="http://schemas.microsoft.com/office/drawing/2014/main" id="{03AAE93C-7F8C-40B6-A15F-16D2B282603D}"/>
                </a:ext>
              </a:extLst>
            </p:cNvPr>
            <p:cNvSpPr txBox="1"/>
            <p:nvPr/>
          </p:nvSpPr>
          <p:spPr>
            <a:xfrm>
              <a:off x="4996581" y="3952763"/>
              <a:ext cx="649537"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02</a:t>
              </a:r>
              <a:endParaRPr lang="zh-CN" altLang="en-US" sz="3200" dirty="0">
                <a:solidFill>
                  <a:schemeClr val="bg1"/>
                </a:solidFill>
                <a:latin typeface="FuturaBookC" pitchFamily="2" charset="-52"/>
                <a:sym typeface="+mn-lt"/>
              </a:endParaRPr>
            </a:p>
          </p:txBody>
        </p:sp>
      </p:grpSp>
      <p:grpSp>
        <p:nvGrpSpPr>
          <p:cNvPr id="39" name="组合 37">
            <a:extLst>
              <a:ext uri="{FF2B5EF4-FFF2-40B4-BE49-F238E27FC236}">
                <a16:creationId xmlns:a16="http://schemas.microsoft.com/office/drawing/2014/main" id="{26102BA6-BFB5-418C-B32A-6DAE6540880E}"/>
              </a:ext>
            </a:extLst>
          </p:cNvPr>
          <p:cNvGrpSpPr/>
          <p:nvPr/>
        </p:nvGrpSpPr>
        <p:grpSpPr>
          <a:xfrm>
            <a:off x="1943298" y="2945031"/>
            <a:ext cx="711028" cy="705520"/>
            <a:chOff x="1943294" y="2945030"/>
            <a:chExt cx="711027" cy="705520"/>
          </a:xfrm>
        </p:grpSpPr>
        <p:sp>
          <p:nvSpPr>
            <p:cNvPr id="40" name="泪滴形 39">
              <a:extLst>
                <a:ext uri="{FF2B5EF4-FFF2-40B4-BE49-F238E27FC236}">
                  <a16:creationId xmlns:a16="http://schemas.microsoft.com/office/drawing/2014/main" id="{8F035D1C-8C8A-419C-953B-07984A2F3FE8}"/>
                </a:ext>
              </a:extLst>
            </p:cNvPr>
            <p:cNvSpPr/>
            <p:nvPr/>
          </p:nvSpPr>
          <p:spPr>
            <a:xfrm rot="8100000">
              <a:off x="1943294" y="2945030"/>
              <a:ext cx="705520" cy="705520"/>
            </a:xfrm>
            <a:prstGeom prst="teardrop">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bg1"/>
                </a:solidFill>
                <a:effectLst>
                  <a:outerShdw blurRad="38100" dist="38100" dir="2700000" algn="tl">
                    <a:srgbClr val="000000">
                      <a:alpha val="43137"/>
                    </a:srgbClr>
                  </a:outerShdw>
                </a:effectLst>
                <a:cs typeface="+mn-ea"/>
                <a:sym typeface="+mn-lt"/>
              </a:endParaRPr>
            </a:p>
          </p:txBody>
        </p:sp>
        <p:sp>
          <p:nvSpPr>
            <p:cNvPr id="41" name="文本框 40">
              <a:extLst>
                <a:ext uri="{FF2B5EF4-FFF2-40B4-BE49-F238E27FC236}">
                  <a16:creationId xmlns:a16="http://schemas.microsoft.com/office/drawing/2014/main" id="{129D2A3B-A46A-4FCA-817C-10B5261DA8F0}"/>
                </a:ext>
              </a:extLst>
            </p:cNvPr>
            <p:cNvSpPr txBox="1"/>
            <p:nvPr/>
          </p:nvSpPr>
          <p:spPr>
            <a:xfrm>
              <a:off x="2004785" y="3033961"/>
              <a:ext cx="649536"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01</a:t>
              </a:r>
              <a:endParaRPr lang="zh-CN" altLang="en-US" sz="2160" dirty="0">
                <a:solidFill>
                  <a:schemeClr val="bg1"/>
                </a:solidFill>
                <a:effectLst>
                  <a:outerShdw blurRad="38100" dist="38100" dir="2700000" algn="tl">
                    <a:srgbClr val="000000">
                      <a:alpha val="43137"/>
                    </a:srgbClr>
                  </a:outerShdw>
                </a:effectLst>
                <a:cs typeface="+mn-ea"/>
                <a:sym typeface="+mn-lt"/>
              </a:endParaRPr>
            </a:p>
          </p:txBody>
        </p:sp>
      </p:grpSp>
      <p:pic>
        <p:nvPicPr>
          <p:cNvPr id="54" name="图片 53">
            <a:extLst>
              <a:ext uri="{FF2B5EF4-FFF2-40B4-BE49-F238E27FC236}">
                <a16:creationId xmlns:a16="http://schemas.microsoft.com/office/drawing/2014/main" id="{BBAD4D28-360A-43CD-8B29-57800A290BBD}"/>
              </a:ext>
            </a:extLst>
          </p:cNvPr>
          <p:cNvPicPr>
            <a:picLocks noChangeAspect="1"/>
          </p:cNvPicPr>
          <p:nvPr/>
        </p:nvPicPr>
        <p:blipFill>
          <a:blip r:embed="rId3" cstate="screen"/>
          <a:stretch>
            <a:fillRect/>
          </a:stretch>
        </p:blipFill>
        <p:spPr>
          <a:xfrm rot="10800000" flipV="1">
            <a:off x="8784583" y="5986677"/>
            <a:ext cx="3468914" cy="871323"/>
          </a:xfrm>
          <a:prstGeom prst="rect">
            <a:avLst/>
          </a:prstGeom>
        </p:spPr>
      </p:pic>
      <p:pic>
        <p:nvPicPr>
          <p:cNvPr id="55" name="图片 54">
            <a:extLst>
              <a:ext uri="{FF2B5EF4-FFF2-40B4-BE49-F238E27FC236}">
                <a16:creationId xmlns:a16="http://schemas.microsoft.com/office/drawing/2014/main" id="{D8E0588F-4E81-46A3-A848-E3A8C734FFB9}"/>
              </a:ext>
            </a:extLst>
          </p:cNvPr>
          <p:cNvPicPr>
            <a:picLocks noChangeAspect="1"/>
          </p:cNvPicPr>
          <p:nvPr/>
        </p:nvPicPr>
        <p:blipFill>
          <a:blip r:embed="rId4" cstate="screen"/>
          <a:stretch>
            <a:fillRect/>
          </a:stretch>
        </p:blipFill>
        <p:spPr>
          <a:xfrm>
            <a:off x="-742255" y="-9065"/>
            <a:ext cx="2730711" cy="1522795"/>
          </a:xfrm>
          <a:prstGeom prst="rect">
            <a:avLst/>
          </a:prstGeom>
        </p:spPr>
      </p:pic>
    </p:spTree>
    <p:extLst>
      <p:ext uri="{BB962C8B-B14F-4D97-AF65-F5344CB8AC3E}">
        <p14:creationId xmlns:p14="http://schemas.microsoft.com/office/powerpoint/2010/main" val="401795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anim calcmode="lin" valueType="num">
                                      <p:cBhvr>
                                        <p:cTn id="17" dur="1000" fill="hold"/>
                                        <p:tgtEl>
                                          <p:spTgt spid="36"/>
                                        </p:tgtEl>
                                        <p:attrNameLst>
                                          <p:attrName>ppt_x</p:attrName>
                                        </p:attrNameLst>
                                      </p:cBhvr>
                                      <p:tavLst>
                                        <p:tav tm="0">
                                          <p:val>
                                            <p:strVal val="#ppt_x"/>
                                          </p:val>
                                        </p:tav>
                                        <p:tav tm="100000">
                                          <p:val>
                                            <p:strVal val="#ppt_x"/>
                                          </p:val>
                                        </p:tav>
                                      </p:tavLst>
                                    </p:anim>
                                    <p:anim calcmode="lin" valueType="num">
                                      <p:cBhvr>
                                        <p:cTn id="18" dur="1000" fill="hold"/>
                                        <p:tgtEl>
                                          <p:spTgt spid="3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22" presetClass="entr" presetSubtype="1"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par>
                                <p:cTn id="33" presetID="22" presetClass="entr" presetSubtype="1"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par>
                                <p:cTn id="36" presetID="22" presetClass="entr" presetSubtype="4"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par>
                                <p:cTn id="39" presetID="22" presetClass="entr" presetSubtype="4"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500"/>
                                        <p:tgtEl>
                                          <p:spTgt spid="28"/>
                                        </p:tgtEl>
                                      </p:cBhvr>
                                    </p:animEffect>
                                  </p:childTnLst>
                                </p:cTn>
                              </p:par>
                            </p:childTnLst>
                          </p:cTn>
                        </p:par>
                        <p:par>
                          <p:cTn id="42" fill="hold">
                            <p:stCondLst>
                              <p:cond delay="2750"/>
                            </p:stCondLst>
                            <p:childTnLst>
                              <p:par>
                                <p:cTn id="43" presetID="22" presetClass="entr" presetSubtype="8"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left)">
                                      <p:cBhvr>
                                        <p:cTn id="45" dur="500"/>
                                        <p:tgtEl>
                                          <p:spTgt spid="54"/>
                                        </p:tgtEl>
                                      </p:cBhvr>
                                    </p:animEffect>
                                  </p:childTnLst>
                                </p:cTn>
                              </p:par>
                            </p:childTnLst>
                          </p:cTn>
                        </p:par>
                        <p:par>
                          <p:cTn id="46" fill="hold">
                            <p:stCondLst>
                              <p:cond delay="3250"/>
                            </p:stCondLst>
                            <p:childTnLst>
                              <p:par>
                                <p:cTn id="47" presetID="22" presetClass="entr" presetSubtype="4" fill="hold"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328940"/>
            <a:ext cx="12192000" cy="603050"/>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1</a:t>
            </a:r>
            <a:r>
              <a:rPr lang="zh-CN" altLang="en-US" sz="3600" b="1" dirty="0">
                <a:solidFill>
                  <a:schemeClr val="tx2">
                    <a:lumMod val="75000"/>
                  </a:schemeClr>
                </a:solidFill>
                <a:latin typeface="宋体" panose="02010600030101010101" pitchFamily="2" charset="-122"/>
                <a:ea typeface="宋体" panose="02010600030101010101" pitchFamily="2" charset="-122"/>
              </a:rPr>
              <a:t>、生成时间序列</a:t>
            </a:r>
          </a:p>
        </p:txBody>
      </p:sp>
      <p:sp>
        <p:nvSpPr>
          <p:cNvPr id="6" name="文本框 5"/>
          <p:cNvSpPr txBox="1"/>
          <p:nvPr/>
        </p:nvSpPr>
        <p:spPr>
          <a:xfrm>
            <a:off x="379830" y="1173248"/>
            <a:ext cx="11812170" cy="400110"/>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3-4</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Northwind</a:t>
            </a:r>
            <a:r>
              <a:rPr lang="zh-CN" altLang="en-US" sz="2000" dirty="0">
                <a:solidFill>
                  <a:schemeClr val="tx2">
                    <a:lumMod val="75000"/>
                  </a:schemeClr>
                </a:solidFill>
                <a:latin typeface="宋体" panose="02010600030101010101" pitchFamily="2" charset="-122"/>
                <a:ea typeface="宋体" panose="02010600030101010101" pitchFamily="2" charset="-122"/>
              </a:rPr>
              <a:t>公司经理希望分产品观察月销售额的变化规律，以及所有产品月销售额的变化规律。</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3" name="文本框 2">
            <a:extLst>
              <a:ext uri="{FF2B5EF4-FFF2-40B4-BE49-F238E27FC236}">
                <a16:creationId xmlns:a16="http://schemas.microsoft.com/office/drawing/2014/main" id="{9E9C9768-E55E-4FC6-8650-14940D1F2670}"/>
              </a:ext>
            </a:extLst>
          </p:cNvPr>
          <p:cNvSpPr txBox="1"/>
          <p:nvPr/>
        </p:nvSpPr>
        <p:spPr>
          <a:xfrm>
            <a:off x="914401" y="2139820"/>
            <a:ext cx="3558074" cy="3139321"/>
          </a:xfrm>
          <a:prstGeom prst="rect">
            <a:avLst/>
          </a:prstGeom>
          <a:noFill/>
        </p:spPr>
        <p:txBody>
          <a:bodyPr wrap="square" rtlCol="0">
            <a:spAutoFit/>
          </a:bodyPr>
          <a:lstStyle/>
          <a:p>
            <a:pPr marL="0" lvl="1">
              <a:lnSpc>
                <a:spcPct val="150000"/>
              </a:lnSpc>
            </a:pPr>
            <a:r>
              <a:rPr lang="zh-CN" altLang="en-US" sz="2000" b="1" dirty="0">
                <a:latin typeface="+mn-ea"/>
              </a:rPr>
              <a:t>解题步骤：</a:t>
            </a:r>
            <a:endParaRPr lang="en-US" altLang="zh-CN" sz="2000" b="1" dirty="0">
              <a:latin typeface="+mn-ea"/>
            </a:endParaRPr>
          </a:p>
          <a:p>
            <a:pPr marL="0" lvl="1">
              <a:lnSpc>
                <a:spcPct val="150000"/>
              </a:lnSpc>
            </a:pPr>
            <a:r>
              <a:rPr lang="zh-CN" altLang="zh-CN" sz="2000" b="1" dirty="0">
                <a:latin typeface="+mn-ea"/>
              </a:rPr>
              <a:t>第一步，</a:t>
            </a:r>
            <a:r>
              <a:rPr lang="zh-CN" altLang="zh-CN" sz="2000" dirty="0">
                <a:latin typeface="+mn-ea"/>
              </a:rPr>
              <a:t>导入数据并创建数据透视表。</a:t>
            </a:r>
          </a:p>
          <a:p>
            <a:pPr marL="0" lvl="1">
              <a:lnSpc>
                <a:spcPct val="150000"/>
              </a:lnSpc>
            </a:pPr>
            <a:r>
              <a:rPr lang="zh-CN" altLang="zh-CN" sz="2000" b="1" dirty="0">
                <a:latin typeface="+mn-ea"/>
              </a:rPr>
              <a:t>第二步，</a:t>
            </a:r>
            <a:r>
              <a:rPr lang="zh-CN" altLang="zh-CN" sz="2000" dirty="0">
                <a:latin typeface="+mn-ea"/>
              </a:rPr>
              <a:t>设置时间维度分组。</a:t>
            </a:r>
          </a:p>
          <a:p>
            <a:pPr marL="0" lvl="1">
              <a:lnSpc>
                <a:spcPct val="150000"/>
              </a:lnSpc>
            </a:pPr>
            <a:r>
              <a:rPr lang="zh-CN" altLang="zh-CN" sz="2000" b="1" dirty="0">
                <a:latin typeface="+mn-ea"/>
              </a:rPr>
              <a:t>第三步，</a:t>
            </a:r>
            <a:r>
              <a:rPr lang="zh-CN" altLang="zh-CN" sz="2000" dirty="0">
                <a:latin typeface="+mn-ea"/>
              </a:rPr>
              <a:t>创建时间序列数据透视图。</a:t>
            </a:r>
          </a:p>
          <a:p>
            <a:endParaRPr lang="zh-CN" altLang="en-US" dirty="0"/>
          </a:p>
        </p:txBody>
      </p:sp>
      <p:pic>
        <p:nvPicPr>
          <p:cNvPr id="7" name="图片 6">
            <a:extLst>
              <a:ext uri="{FF2B5EF4-FFF2-40B4-BE49-F238E27FC236}">
                <a16:creationId xmlns:a16="http://schemas.microsoft.com/office/drawing/2014/main" id="{50355279-362A-4D55-A016-F78EF137797B}"/>
              </a:ext>
            </a:extLst>
          </p:cNvPr>
          <p:cNvPicPr/>
          <p:nvPr/>
        </p:nvPicPr>
        <p:blipFill>
          <a:blip r:embed="rId2"/>
          <a:stretch>
            <a:fillRect/>
          </a:stretch>
        </p:blipFill>
        <p:spPr>
          <a:xfrm>
            <a:off x="4777273" y="1926584"/>
            <a:ext cx="6438122" cy="4020126"/>
          </a:xfrm>
          <a:prstGeom prst="rect">
            <a:avLst/>
          </a:prstGeom>
          <a:ln>
            <a:solidFill>
              <a:schemeClr val="tx1"/>
            </a:solidFill>
          </a:ln>
        </p:spPr>
      </p:pic>
    </p:spTree>
    <p:extLst>
      <p:ext uri="{BB962C8B-B14F-4D97-AF65-F5344CB8AC3E}">
        <p14:creationId xmlns:p14="http://schemas.microsoft.com/office/powerpoint/2010/main" val="2804773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76170"/>
            <a:ext cx="12192000" cy="669414"/>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2</a:t>
            </a:r>
            <a:r>
              <a:rPr lang="zh-CN" altLang="en-US" sz="3600" b="1" dirty="0">
                <a:solidFill>
                  <a:schemeClr val="tx2">
                    <a:lumMod val="75000"/>
                  </a:schemeClr>
                </a:solidFill>
                <a:latin typeface="宋体" panose="02010600030101010101" pitchFamily="2" charset="-122"/>
                <a:ea typeface="宋体" panose="02010600030101010101" pitchFamily="2" charset="-122"/>
              </a:rPr>
              <a:t>、统计频率分布</a:t>
            </a:r>
          </a:p>
        </p:txBody>
      </p:sp>
      <p:sp>
        <p:nvSpPr>
          <p:cNvPr id="6" name="文本框 5"/>
          <p:cNvSpPr txBox="1"/>
          <p:nvPr/>
        </p:nvSpPr>
        <p:spPr>
          <a:xfrm>
            <a:off x="529849" y="1527521"/>
            <a:ext cx="11132301" cy="707886"/>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3-5</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Northwind</a:t>
            </a:r>
            <a:r>
              <a:rPr lang="zh-CN" altLang="en-US" sz="2000" dirty="0">
                <a:solidFill>
                  <a:schemeClr val="tx2">
                    <a:lumMod val="75000"/>
                  </a:schemeClr>
                </a:solidFill>
                <a:latin typeface="宋体" panose="02010600030101010101" pitchFamily="2" charset="-122"/>
                <a:ea typeface="宋体" panose="02010600030101010101" pitchFamily="2" charset="-122"/>
              </a:rPr>
              <a:t>公司的营销经理希望分年月和产品了解各销量组销售次数的频率分布情况，以帮助制定促销计划。</a:t>
            </a:r>
            <a:endParaRPr lang="zh-CN" altLang="zh-CN" sz="4000" dirty="0">
              <a:solidFill>
                <a:schemeClr val="tx2">
                  <a:lumMod val="75000"/>
                </a:schemeClr>
              </a:solidFill>
              <a:latin typeface="宋体" panose="02010600030101010101" pitchFamily="2" charset="-122"/>
              <a:ea typeface="宋体" panose="02010600030101010101" pitchFamily="2" charset="-122"/>
            </a:endParaRPr>
          </a:p>
        </p:txBody>
      </p:sp>
      <p:sp>
        <p:nvSpPr>
          <p:cNvPr id="4" name="文本框 3">
            <a:extLst>
              <a:ext uri="{FF2B5EF4-FFF2-40B4-BE49-F238E27FC236}">
                <a16:creationId xmlns:a16="http://schemas.microsoft.com/office/drawing/2014/main" id="{A75BE126-D81B-4F6F-A909-B82EE87DD34C}"/>
              </a:ext>
            </a:extLst>
          </p:cNvPr>
          <p:cNvSpPr txBox="1"/>
          <p:nvPr/>
        </p:nvSpPr>
        <p:spPr>
          <a:xfrm>
            <a:off x="422989" y="2235407"/>
            <a:ext cx="4335623" cy="4062651"/>
          </a:xfrm>
          <a:prstGeom prst="rect">
            <a:avLst/>
          </a:prstGeom>
          <a:noFill/>
        </p:spPr>
        <p:txBody>
          <a:bodyPr wrap="square" rtlCol="0">
            <a:spAutoFit/>
          </a:bodyPr>
          <a:lstStyle/>
          <a:p>
            <a:pPr marL="0" lvl="1">
              <a:lnSpc>
                <a:spcPct val="150000"/>
              </a:lnSpc>
            </a:pPr>
            <a:r>
              <a:rPr lang="zh-CN" altLang="en-US" sz="2000" b="1" dirty="0">
                <a:latin typeface="+mn-ea"/>
              </a:rPr>
              <a:t>解题步骤：</a:t>
            </a:r>
            <a:endParaRPr lang="en-US" altLang="zh-CN" sz="2000" b="1" dirty="0">
              <a:latin typeface="+mn-ea"/>
            </a:endParaRPr>
          </a:p>
          <a:p>
            <a:pPr marL="0" lvl="1">
              <a:lnSpc>
                <a:spcPct val="150000"/>
              </a:lnSpc>
            </a:pPr>
            <a:r>
              <a:rPr lang="zh-CN" altLang="zh-CN" sz="2000" b="1" dirty="0">
                <a:latin typeface="+mn-ea"/>
              </a:rPr>
              <a:t>第一步，</a:t>
            </a:r>
            <a:r>
              <a:rPr lang="zh-CN" altLang="zh-CN" sz="2000" dirty="0">
                <a:latin typeface="+mn-ea"/>
              </a:rPr>
              <a:t>导入数据并创建数据透视表。</a:t>
            </a:r>
          </a:p>
          <a:p>
            <a:pPr marL="0" lvl="1">
              <a:lnSpc>
                <a:spcPct val="150000"/>
              </a:lnSpc>
            </a:pPr>
            <a:r>
              <a:rPr lang="zh-CN" altLang="zh-CN" sz="2000" b="1" dirty="0">
                <a:latin typeface="+mn-ea"/>
              </a:rPr>
              <a:t>第二步，</a:t>
            </a:r>
            <a:r>
              <a:rPr lang="zh-CN" altLang="zh-CN" sz="2000" dirty="0">
                <a:latin typeface="+mn-ea"/>
              </a:rPr>
              <a:t>设置时间维度分组。</a:t>
            </a:r>
          </a:p>
          <a:p>
            <a:pPr marL="0" lvl="1">
              <a:lnSpc>
                <a:spcPct val="150000"/>
              </a:lnSpc>
            </a:pPr>
            <a:r>
              <a:rPr lang="zh-CN" altLang="zh-CN" sz="2000" b="1" dirty="0">
                <a:latin typeface="+mn-ea"/>
              </a:rPr>
              <a:t>第三步，</a:t>
            </a:r>
            <a:r>
              <a:rPr lang="zh-CN" altLang="zh-CN" sz="2000" dirty="0">
                <a:latin typeface="+mn-ea"/>
              </a:rPr>
              <a:t>设置销量分组。</a:t>
            </a:r>
          </a:p>
          <a:p>
            <a:pPr marL="0" lvl="1">
              <a:lnSpc>
                <a:spcPct val="150000"/>
              </a:lnSpc>
            </a:pPr>
            <a:r>
              <a:rPr lang="zh-CN" altLang="zh-CN" sz="2000" b="1" dirty="0">
                <a:latin typeface="+mn-ea"/>
              </a:rPr>
              <a:t>第四步，</a:t>
            </a:r>
            <a:r>
              <a:rPr lang="zh-CN" altLang="zh-CN" sz="2000" dirty="0">
                <a:latin typeface="+mn-ea"/>
              </a:rPr>
              <a:t>计算频率分布。</a:t>
            </a:r>
          </a:p>
          <a:p>
            <a:pPr marL="0" lvl="1">
              <a:lnSpc>
                <a:spcPct val="150000"/>
              </a:lnSpc>
            </a:pPr>
            <a:r>
              <a:rPr lang="zh-CN" altLang="zh-CN" sz="2000" b="1" dirty="0">
                <a:latin typeface="+mn-ea"/>
              </a:rPr>
              <a:t>第五步，</a:t>
            </a:r>
            <a:r>
              <a:rPr lang="zh-CN" altLang="zh-CN" sz="2000" dirty="0">
                <a:latin typeface="+mn-ea"/>
              </a:rPr>
              <a:t>创建频率分布图。</a:t>
            </a:r>
          </a:p>
          <a:p>
            <a:pPr marL="0" lvl="1">
              <a:lnSpc>
                <a:spcPct val="150000"/>
              </a:lnSpc>
            </a:pPr>
            <a:r>
              <a:rPr lang="zh-CN" altLang="zh-CN" sz="2000" b="1" dirty="0">
                <a:latin typeface="+mn-ea"/>
              </a:rPr>
              <a:t>第六步，</a:t>
            </a:r>
            <a:r>
              <a:rPr lang="zh-CN" altLang="zh-CN" sz="2000" dirty="0">
                <a:latin typeface="+mn-ea"/>
              </a:rPr>
              <a:t>使用直方图功能绘制频率分布图。</a:t>
            </a:r>
          </a:p>
          <a:p>
            <a:endParaRPr lang="zh-CN" altLang="en-US" dirty="0"/>
          </a:p>
        </p:txBody>
      </p:sp>
      <p:pic>
        <p:nvPicPr>
          <p:cNvPr id="8" name="图片 7">
            <a:extLst>
              <a:ext uri="{FF2B5EF4-FFF2-40B4-BE49-F238E27FC236}">
                <a16:creationId xmlns:a16="http://schemas.microsoft.com/office/drawing/2014/main" id="{8B17AE19-9531-4E56-97CC-2AB9D18E734B}"/>
              </a:ext>
            </a:extLst>
          </p:cNvPr>
          <p:cNvPicPr/>
          <p:nvPr/>
        </p:nvPicPr>
        <p:blipFill rotWithShape="1">
          <a:blip r:embed="rId2"/>
          <a:srcRect t="1630"/>
          <a:stretch/>
        </p:blipFill>
        <p:spPr>
          <a:xfrm>
            <a:off x="4833257" y="2425959"/>
            <a:ext cx="7022841" cy="3377681"/>
          </a:xfrm>
          <a:prstGeom prst="rect">
            <a:avLst/>
          </a:prstGeom>
          <a:ln>
            <a:solidFill>
              <a:schemeClr val="tx1"/>
            </a:solidFill>
          </a:ln>
        </p:spPr>
      </p:pic>
    </p:spTree>
    <p:extLst>
      <p:ext uri="{BB962C8B-B14F-4D97-AF65-F5344CB8AC3E}">
        <p14:creationId xmlns:p14="http://schemas.microsoft.com/office/powerpoint/2010/main" val="344480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40808" y="561109"/>
            <a:ext cx="12192000" cy="603050"/>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pPr>
              <a:lnSpc>
                <a:spcPts val="4500"/>
              </a:lnSpc>
            </a:pPr>
            <a:r>
              <a:rPr lang="zh-CN" altLang="zh-CN" sz="3600" dirty="0">
                <a:latin typeface="宋体" panose="02010600030101010101" pitchFamily="2" charset="-122"/>
                <a:ea typeface="宋体" panose="02010600030101010101" pitchFamily="2" charset="-122"/>
              </a:rPr>
              <a:t>【例</a:t>
            </a:r>
            <a:r>
              <a:rPr lang="en-US" altLang="zh-CN" sz="3600" dirty="0">
                <a:latin typeface="宋体" panose="02010600030101010101" pitchFamily="2" charset="-122"/>
                <a:ea typeface="宋体" panose="02010600030101010101" pitchFamily="2" charset="-122"/>
              </a:rPr>
              <a:t>3-5</a:t>
            </a:r>
            <a:r>
              <a:rPr lang="zh-CN" altLang="zh-CN" sz="36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建模关键技术</a:t>
            </a:r>
          </a:p>
        </p:txBody>
      </p:sp>
      <p:sp>
        <p:nvSpPr>
          <p:cNvPr id="26" name="文本框 10"/>
          <p:cNvSpPr txBox="1"/>
          <p:nvPr/>
        </p:nvSpPr>
        <p:spPr>
          <a:xfrm>
            <a:off x="1387707" y="1833262"/>
            <a:ext cx="2805291" cy="1200329"/>
          </a:xfrm>
          <a:prstGeom prst="rect">
            <a:avLst/>
          </a:prstGeom>
          <a:noFill/>
        </p:spPr>
        <p:txBody>
          <a:bodyPr wrap="square" rtlCol="0">
            <a:spAutoFit/>
          </a:bodyPr>
          <a:lstStyle/>
          <a:p>
            <a:r>
              <a:rPr lang="zh-CN" altLang="en-US" sz="2400" b="1" dirty="0">
                <a:solidFill>
                  <a:schemeClr val="tx2">
                    <a:lumMod val="75000"/>
                  </a:schemeClr>
                </a:solidFill>
                <a:latin typeface="宋体" panose="02010600030101010101" pitchFamily="2" charset="-122"/>
                <a:ea typeface="宋体" panose="02010600030101010101" pitchFamily="2" charset="-122"/>
              </a:rPr>
              <a:t>页区域使用组合结果，需在行区域或列区域先行组合</a:t>
            </a:r>
          </a:p>
        </p:txBody>
      </p:sp>
      <p:sp>
        <p:nvSpPr>
          <p:cNvPr id="27" name="文本框 10"/>
          <p:cNvSpPr txBox="1"/>
          <p:nvPr/>
        </p:nvSpPr>
        <p:spPr>
          <a:xfrm>
            <a:off x="7974012" y="4753340"/>
            <a:ext cx="2518791" cy="830997"/>
          </a:xfrm>
          <a:prstGeom prst="rect">
            <a:avLst/>
          </a:prstGeom>
          <a:noFill/>
        </p:spPr>
        <p:txBody>
          <a:bodyPr wrap="square" rtlCol="0">
            <a:spAutoFit/>
          </a:bodyPr>
          <a:lstStyle/>
          <a:p>
            <a:r>
              <a:rPr lang="zh-CN" altLang="en-US" sz="2400" b="1" dirty="0">
                <a:solidFill>
                  <a:schemeClr val="tx2">
                    <a:lumMod val="75000"/>
                  </a:schemeClr>
                </a:solidFill>
                <a:latin typeface="宋体" panose="02010600030101010101" pitchFamily="2" charset="-122"/>
                <a:ea typeface="宋体" panose="02010600030101010101" pitchFamily="2" charset="-122"/>
              </a:rPr>
              <a:t>使用切片器控制图表</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28" name="文本框 10"/>
          <p:cNvSpPr txBox="1"/>
          <p:nvPr/>
        </p:nvSpPr>
        <p:spPr>
          <a:xfrm>
            <a:off x="1466017" y="4714325"/>
            <a:ext cx="2501001" cy="830997"/>
          </a:xfrm>
          <a:prstGeom prst="rect">
            <a:avLst/>
          </a:prstGeom>
          <a:noFill/>
        </p:spPr>
        <p:txBody>
          <a:bodyPr wrap="square" rtlCol="0">
            <a:spAutoFit/>
          </a:bodyPr>
          <a:lstStyle/>
          <a:p>
            <a:r>
              <a:rPr lang="zh-CN" altLang="en-US" sz="2400" b="1" dirty="0">
                <a:solidFill>
                  <a:schemeClr val="tx2">
                    <a:lumMod val="75000"/>
                  </a:schemeClr>
                </a:solidFill>
                <a:latin typeface="宋体" panose="02010600030101010101" pitchFamily="2" charset="-122"/>
                <a:ea typeface="宋体" panose="02010600030101010101" pitchFamily="2" charset="-122"/>
              </a:rPr>
              <a:t>使用日程表控制图表</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30" name="文本框 10"/>
          <p:cNvSpPr txBox="1"/>
          <p:nvPr/>
        </p:nvSpPr>
        <p:spPr>
          <a:xfrm>
            <a:off x="7803459" y="2553556"/>
            <a:ext cx="2518791" cy="830997"/>
          </a:xfrm>
          <a:prstGeom prst="rect">
            <a:avLst/>
          </a:prstGeom>
          <a:noFill/>
        </p:spPr>
        <p:txBody>
          <a:bodyPr wrap="square" rtlCol="0">
            <a:spAutoFit/>
          </a:bodyPr>
          <a:lstStyle/>
          <a:p>
            <a:r>
              <a:rPr lang="zh-CN" altLang="en-US" sz="2400" b="1" dirty="0">
                <a:solidFill>
                  <a:schemeClr val="tx2">
                    <a:lumMod val="75000"/>
                  </a:schemeClr>
                </a:solidFill>
                <a:latin typeface="宋体" panose="02010600030101010101" pitchFamily="2" charset="-122"/>
                <a:ea typeface="宋体" panose="02010600030101010101" pitchFamily="2" charset="-122"/>
              </a:rPr>
              <a:t>显示销量为空的数据项目</a:t>
            </a:r>
            <a:endParaRPr lang="zh-CN"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24" name="Freeform 265">
            <a:extLst>
              <a:ext uri="{FF2B5EF4-FFF2-40B4-BE49-F238E27FC236}">
                <a16:creationId xmlns:a16="http://schemas.microsoft.com/office/drawing/2014/main" id="{39828BF9-3883-4238-A1D6-CCFF54A2DA7E}"/>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608BEDA6-CC4A-4578-8D94-7C915FBB13E8}"/>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8EAB73F8-4C49-495E-BDC6-5725F9385CD0}"/>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6BDD1B8B-3358-4BF4-A8BE-704470FC4336}"/>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6B7B7BC4-A1C5-4F55-8B5D-FAC00B984805}"/>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21BFE1B0-3C71-4068-80A3-EA9229A3DCDE}"/>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AD59FB58-0B23-437E-A372-81DF5164EE0D}"/>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C6E4DB95-230A-4416-9096-0FFE704818D0}"/>
              </a:ext>
            </a:extLst>
          </p:cNvPr>
          <p:cNvGrpSpPr/>
          <p:nvPr/>
        </p:nvGrpSpPr>
        <p:grpSpPr>
          <a:xfrm>
            <a:off x="1435102" y="5518036"/>
            <a:ext cx="3303588" cy="215888"/>
            <a:chOff x="1435102" y="5518036"/>
            <a:chExt cx="3303588" cy="215888"/>
          </a:xfrm>
        </p:grpSpPr>
        <p:sp>
          <p:nvSpPr>
            <p:cNvPr id="37" name="任意多边形 10">
              <a:extLst>
                <a:ext uri="{FF2B5EF4-FFF2-40B4-BE49-F238E27FC236}">
                  <a16:creationId xmlns:a16="http://schemas.microsoft.com/office/drawing/2014/main" id="{DA4C6701-0987-4839-ACC9-FA431A853BAF}"/>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72EE9327-AD1A-4F10-A56A-A877B96F5B22}"/>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2A84F2DC-7B4F-43DE-8D64-3D8DB188C759}"/>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F78D9B6F-E242-4EC3-97C1-FFFD62EE272B}"/>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6B88898E-5298-4293-8102-9EDA9F19283C}"/>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7">
            <a:extLst>
              <a:ext uri="{FF2B5EF4-FFF2-40B4-BE49-F238E27FC236}">
                <a16:creationId xmlns:a16="http://schemas.microsoft.com/office/drawing/2014/main" id="{5C232B23-CF7A-4F77-B9FB-4B8B9004B1F1}"/>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3">
            <a:extLst>
              <a:ext uri="{FF2B5EF4-FFF2-40B4-BE49-F238E27FC236}">
                <a16:creationId xmlns:a16="http://schemas.microsoft.com/office/drawing/2014/main" id="{383AC943-BB7C-4397-A71F-105234864A33}"/>
              </a:ext>
            </a:extLst>
          </p:cNvPr>
          <p:cNvSpPr>
            <a:spLocks noChangeArrowheads="1"/>
          </p:cNvSpPr>
          <p:nvPr/>
        </p:nvSpPr>
        <p:spPr bwMode="auto">
          <a:xfrm>
            <a:off x="5480049" y="5479405"/>
            <a:ext cx="958851" cy="588929"/>
          </a:xfrm>
          <a:custGeom>
            <a:avLst/>
            <a:gdLst>
              <a:gd name="T0" fmla="*/ 682816 w 958283"/>
              <a:gd name="T1" fmla="*/ 383 h 588461"/>
              <a:gd name="T2" fmla="*/ 773685 w 958283"/>
              <a:gd name="T3" fmla="*/ 9370 h 588461"/>
              <a:gd name="T4" fmla="*/ 936679 w 958283"/>
              <a:gd name="T5" fmla="*/ 397691 h 588461"/>
              <a:gd name="T6" fmla="*/ 460233 w 958283"/>
              <a:gd name="T7" fmla="*/ 573062 h 588461"/>
              <a:gd name="T8" fmla="*/ 456085 w 958283"/>
              <a:gd name="T9" fmla="*/ 571431 h 588461"/>
              <a:gd name="T10" fmla="*/ 364381 w 958283"/>
              <a:gd name="T11" fmla="*/ 517748 h 588461"/>
              <a:gd name="T12" fmla="*/ 71272 w 958283"/>
              <a:gd name="T13" fmla="*/ 241009 h 588461"/>
              <a:gd name="T14" fmla="*/ 0 w 958283"/>
              <a:gd name="T15" fmla="*/ 141405 h 588461"/>
              <a:gd name="T16" fmla="*/ 9811 w 958283"/>
              <a:gd name="T17" fmla="*/ 138631 h 588461"/>
              <a:gd name="T18" fmla="*/ 682816 w 958283"/>
              <a:gd name="T19" fmla="*/ 383 h 588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8283"/>
              <a:gd name="T31" fmla="*/ 0 h 588461"/>
              <a:gd name="T32" fmla="*/ 958283 w 958283"/>
              <a:gd name="T33" fmla="*/ 588461 h 588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8283" h="588461">
                <a:moveTo>
                  <a:pt x="682412" y="383"/>
                </a:moveTo>
                <a:cubicBezTo>
                  <a:pt x="722060" y="-1068"/>
                  <a:pt x="753387" y="1540"/>
                  <a:pt x="773227" y="9362"/>
                </a:cubicBezTo>
                <a:cubicBezTo>
                  <a:pt x="923594" y="71942"/>
                  <a:pt x="998778" y="247163"/>
                  <a:pt x="936125" y="397353"/>
                </a:cubicBezTo>
                <a:cubicBezTo>
                  <a:pt x="873472" y="551715"/>
                  <a:pt x="614506" y="622638"/>
                  <a:pt x="459961" y="572575"/>
                </a:cubicBezTo>
                <a:lnTo>
                  <a:pt x="455815" y="570945"/>
                </a:lnTo>
                <a:lnTo>
                  <a:pt x="364165" y="517308"/>
                </a:lnTo>
                <a:cubicBezTo>
                  <a:pt x="265785" y="450510"/>
                  <a:pt x="160136" y="352256"/>
                  <a:pt x="71230" y="240804"/>
                </a:cubicBezTo>
                <a:lnTo>
                  <a:pt x="0" y="141285"/>
                </a:lnTo>
                <a:lnTo>
                  <a:pt x="9805" y="138513"/>
                </a:lnTo>
                <a:cubicBezTo>
                  <a:pt x="232093" y="76912"/>
                  <a:pt x="523822" y="6185"/>
                  <a:pt x="682412" y="383"/>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41">
            <a:extLst>
              <a:ext uri="{FF2B5EF4-FFF2-40B4-BE49-F238E27FC236}">
                <a16:creationId xmlns:a16="http://schemas.microsoft.com/office/drawing/2014/main" id="{ACA44833-61E6-43E1-BEDA-20CE41A335FC}"/>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37">
            <a:extLst>
              <a:ext uri="{FF2B5EF4-FFF2-40B4-BE49-F238E27FC236}">
                <a16:creationId xmlns:a16="http://schemas.microsoft.com/office/drawing/2014/main" id="{D03DA4C7-5E97-4059-AF8E-2E56D1681B16}"/>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6" name="任意多边形 45">
            <a:extLst>
              <a:ext uri="{FF2B5EF4-FFF2-40B4-BE49-F238E27FC236}">
                <a16:creationId xmlns:a16="http://schemas.microsoft.com/office/drawing/2014/main" id="{349498CF-ECE9-4716-B8CE-BD0ABBDC68EB}"/>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7" name="组合 46">
            <a:extLst>
              <a:ext uri="{FF2B5EF4-FFF2-40B4-BE49-F238E27FC236}">
                <a16:creationId xmlns:a16="http://schemas.microsoft.com/office/drawing/2014/main" id="{5D1B6DB1-C688-4FE4-8D59-A04ACAA567F8}"/>
              </a:ext>
            </a:extLst>
          </p:cNvPr>
          <p:cNvGrpSpPr/>
          <p:nvPr/>
        </p:nvGrpSpPr>
        <p:grpSpPr>
          <a:xfrm>
            <a:off x="7558090" y="2268603"/>
            <a:ext cx="3355975" cy="215888"/>
            <a:chOff x="7558090" y="2268603"/>
            <a:chExt cx="3355975" cy="215888"/>
          </a:xfrm>
        </p:grpSpPr>
        <p:sp>
          <p:nvSpPr>
            <p:cNvPr id="48" name="椭圆 12">
              <a:extLst>
                <a:ext uri="{FF2B5EF4-FFF2-40B4-BE49-F238E27FC236}">
                  <a16:creationId xmlns:a16="http://schemas.microsoft.com/office/drawing/2014/main" id="{A696A1AC-D9FA-4FED-873C-2E24E80ACE29}"/>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9" name="任意多边形 24">
              <a:extLst>
                <a:ext uri="{FF2B5EF4-FFF2-40B4-BE49-F238E27FC236}">
                  <a16:creationId xmlns:a16="http://schemas.microsoft.com/office/drawing/2014/main" id="{077B7A7B-7B43-4271-83D7-6BF98F81CA56}"/>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50" name="文本框 25">
            <a:extLst>
              <a:ext uri="{FF2B5EF4-FFF2-40B4-BE49-F238E27FC236}">
                <a16:creationId xmlns:a16="http://schemas.microsoft.com/office/drawing/2014/main" id="{231B76B0-8EB1-48DE-A4B4-1E2031F5D9F4}"/>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1" name="文本框 26">
            <a:extLst>
              <a:ext uri="{FF2B5EF4-FFF2-40B4-BE49-F238E27FC236}">
                <a16:creationId xmlns:a16="http://schemas.microsoft.com/office/drawing/2014/main" id="{48F793AE-AC69-42F8-B892-E2338D0D44AE}"/>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2" name="文本框 27">
            <a:extLst>
              <a:ext uri="{FF2B5EF4-FFF2-40B4-BE49-F238E27FC236}">
                <a16:creationId xmlns:a16="http://schemas.microsoft.com/office/drawing/2014/main" id="{02B1E4D8-EB5F-42F2-BD1C-7E0E6F0AE4BB}"/>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3" name="文本框 28">
            <a:extLst>
              <a:ext uri="{FF2B5EF4-FFF2-40B4-BE49-F238E27FC236}">
                <a16:creationId xmlns:a16="http://schemas.microsoft.com/office/drawing/2014/main" id="{59A61D05-FF6F-4A10-8845-E1FB968FA2AF}"/>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177266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right)">
                                      <p:cBhvr>
                                        <p:cTn id="31" dur="500"/>
                                        <p:tgtEl>
                                          <p:spTgt spid="4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Effect transition="in" filter="fade">
                                      <p:cBhvr>
                                        <p:cTn id="50" dur="500"/>
                                        <p:tgtEl>
                                          <p:spTgt spid="5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ppt_w</p:attrName>
                                        </p:attrNameLst>
                                      </p:cBhvr>
                                      <p:tavLst>
                                        <p:tav tm="0">
                                          <p:val>
                                            <p:fltVal val="0"/>
                                          </p:val>
                                        </p:tav>
                                        <p:tav tm="100000">
                                          <p:val>
                                            <p:strVal val="#ppt_w"/>
                                          </p:val>
                                        </p:tav>
                                      </p:tavLst>
                                    </p:anim>
                                    <p:anim calcmode="lin" valueType="num">
                                      <p:cBhvr>
                                        <p:cTn id="54" dur="500" fill="hold"/>
                                        <p:tgtEl>
                                          <p:spTgt spid="53"/>
                                        </p:tgtEl>
                                        <p:attrNameLst>
                                          <p:attrName>ppt_h</p:attrName>
                                        </p:attrNameLst>
                                      </p:cBhvr>
                                      <p:tavLst>
                                        <p:tav tm="0">
                                          <p:val>
                                            <p:fltVal val="0"/>
                                          </p:val>
                                        </p:tav>
                                        <p:tav tm="100000">
                                          <p:val>
                                            <p:strVal val="#ppt_h"/>
                                          </p:val>
                                        </p:tav>
                                      </p:tavLst>
                                    </p:anim>
                                    <p:animEffect transition="in" filter="fade">
                                      <p:cBhvr>
                                        <p:cTn id="55" dur="500"/>
                                        <p:tgtEl>
                                          <p:spTgt spid="5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par>
                                <p:cTn id="65" presetID="22" presetClass="entr" presetSubtype="2"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right)">
                                      <p:cBhvr>
                                        <p:cTn id="67" dur="500"/>
                                        <p:tgtEl>
                                          <p:spTgt spid="33"/>
                                        </p:tgtEl>
                                      </p:cBhvr>
                                    </p:animEffect>
                                  </p:childTnLst>
                                </p:cTn>
                              </p:par>
                              <p:par>
                                <p:cTn id="68" presetID="22" presetClass="entr" presetSubtype="8"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par>
                                <p:cTn id="71" presetID="22" presetClass="entr" presetSubtype="2"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right)">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1" grpId="0" animBg="1"/>
      <p:bldP spid="32" grpId="0" animBg="1"/>
      <p:bldP spid="42" grpId="0" animBg="1"/>
      <p:bldP spid="43" grpId="0" animBg="1"/>
      <p:bldP spid="44" grpId="0" animBg="1"/>
      <p:bldP spid="45" grpId="0" animBg="1"/>
      <p:bldP spid="46" grpId="0" animBg="1"/>
      <p:bldP spid="50" grpId="0"/>
      <p:bldP spid="51" grpId="0"/>
      <p:bldP spid="52"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95073"/>
            <a:ext cx="12192000" cy="669414"/>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3</a:t>
            </a:r>
            <a:r>
              <a:rPr lang="zh-CN" altLang="en-US" sz="3600" b="1" dirty="0">
                <a:solidFill>
                  <a:schemeClr val="tx2">
                    <a:lumMod val="75000"/>
                  </a:schemeClr>
                </a:solidFill>
                <a:latin typeface="宋体" panose="02010600030101010101" pitchFamily="2" charset="-122"/>
                <a:ea typeface="宋体" panose="02010600030101010101" pitchFamily="2" charset="-122"/>
              </a:rPr>
              <a:t>、计算各类数据占比</a:t>
            </a:r>
          </a:p>
        </p:txBody>
      </p:sp>
      <p:sp>
        <p:nvSpPr>
          <p:cNvPr id="6" name="文本框 5"/>
          <p:cNvSpPr txBox="1"/>
          <p:nvPr/>
        </p:nvSpPr>
        <p:spPr>
          <a:xfrm>
            <a:off x="476655" y="1177735"/>
            <a:ext cx="11230153" cy="1323439"/>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3-6</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Northwind</a:t>
            </a:r>
            <a:r>
              <a:rPr lang="zh-CN" altLang="en-US" sz="2000" dirty="0">
                <a:solidFill>
                  <a:schemeClr val="tx2">
                    <a:lumMod val="75000"/>
                  </a:schemeClr>
                </a:solidFill>
                <a:latin typeface="宋体" panose="02010600030101010101" pitchFamily="2" charset="-122"/>
                <a:ea typeface="宋体" panose="02010600030101010101" pitchFamily="2" charset="-122"/>
              </a:rPr>
              <a:t>公司计划按照客户三年销售额之和把客户划分为不同级别。销售额</a:t>
            </a:r>
            <a:r>
              <a:rPr lang="en-US" altLang="zh-CN" sz="2000" dirty="0">
                <a:solidFill>
                  <a:schemeClr val="tx2">
                    <a:lumMod val="75000"/>
                  </a:schemeClr>
                </a:solidFill>
                <a:latin typeface="宋体" panose="02010600030101010101" pitchFamily="2" charset="-122"/>
                <a:ea typeface="宋体" panose="02010600030101010101" pitchFamily="2" charset="-122"/>
              </a:rPr>
              <a:t>20,000</a:t>
            </a:r>
            <a:r>
              <a:rPr lang="zh-CN" altLang="en-US" sz="2000" dirty="0">
                <a:solidFill>
                  <a:schemeClr val="tx2">
                    <a:lumMod val="75000"/>
                  </a:schemeClr>
                </a:solidFill>
                <a:latin typeface="宋体" panose="02010600030101010101" pitchFamily="2" charset="-122"/>
                <a:ea typeface="宋体" panose="02010600030101010101" pitchFamily="2" charset="-122"/>
              </a:rPr>
              <a:t>元及以上的客户为</a:t>
            </a:r>
            <a:r>
              <a:rPr lang="en-US" altLang="zh-CN" sz="2000" dirty="0">
                <a:solidFill>
                  <a:schemeClr val="tx2">
                    <a:lumMod val="75000"/>
                  </a:schemeClr>
                </a:solidFill>
                <a:latin typeface="宋体" panose="02010600030101010101" pitchFamily="2" charset="-122"/>
                <a:ea typeface="宋体" panose="02010600030101010101" pitchFamily="2" charset="-122"/>
              </a:rPr>
              <a:t>VIP</a:t>
            </a:r>
            <a:r>
              <a:rPr lang="zh-CN" altLang="en-US" sz="2000" dirty="0">
                <a:solidFill>
                  <a:schemeClr val="tx2">
                    <a:lumMod val="75000"/>
                  </a:schemeClr>
                </a:solidFill>
                <a:latin typeface="宋体" panose="02010600030101010101" pitchFamily="2" charset="-122"/>
                <a:ea typeface="宋体" panose="02010600030101010101" pitchFamily="2" charset="-122"/>
              </a:rPr>
              <a:t>客户，</a:t>
            </a:r>
            <a:r>
              <a:rPr lang="en-US" altLang="zh-CN" sz="2000" dirty="0">
                <a:solidFill>
                  <a:schemeClr val="tx2">
                    <a:lumMod val="75000"/>
                  </a:schemeClr>
                </a:solidFill>
                <a:latin typeface="宋体" panose="02010600030101010101" pitchFamily="2" charset="-122"/>
                <a:ea typeface="宋体" panose="02010600030101010101" pitchFamily="2" charset="-122"/>
              </a:rPr>
              <a:t>10,000—20,000</a:t>
            </a:r>
            <a:r>
              <a:rPr lang="zh-CN" altLang="en-US" sz="2000" dirty="0">
                <a:solidFill>
                  <a:schemeClr val="tx2">
                    <a:lumMod val="75000"/>
                  </a:schemeClr>
                </a:solidFill>
                <a:latin typeface="宋体" panose="02010600030101010101" pitchFamily="2" charset="-122"/>
                <a:ea typeface="宋体" panose="02010600030101010101" pitchFamily="2" charset="-122"/>
              </a:rPr>
              <a:t>元的为重要客户，</a:t>
            </a:r>
            <a:r>
              <a:rPr lang="en-US" altLang="zh-CN" sz="2000" dirty="0">
                <a:solidFill>
                  <a:schemeClr val="tx2">
                    <a:lumMod val="75000"/>
                  </a:schemeClr>
                </a:solidFill>
                <a:latin typeface="宋体" panose="02010600030101010101" pitchFamily="2" charset="-122"/>
                <a:ea typeface="宋体" panose="02010600030101010101" pitchFamily="2" charset="-122"/>
              </a:rPr>
              <a:t>10,000</a:t>
            </a:r>
            <a:r>
              <a:rPr lang="zh-CN" altLang="en-US" sz="2000" dirty="0">
                <a:solidFill>
                  <a:schemeClr val="tx2">
                    <a:lumMod val="75000"/>
                  </a:schemeClr>
                </a:solidFill>
                <a:latin typeface="宋体" panose="02010600030101010101" pitchFamily="2" charset="-122"/>
                <a:ea typeface="宋体" panose="02010600030101010101" pitchFamily="2" charset="-122"/>
              </a:rPr>
              <a:t>元以下的为普通客户。希望在不返回详细数据的情况下了解不同级别客户的销售情况，比如分年观察各级客户的销售额、销售额占总销售额的百分比和销售次数占总销售次数的百分比。</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3" name="文本框 2">
            <a:extLst>
              <a:ext uri="{FF2B5EF4-FFF2-40B4-BE49-F238E27FC236}">
                <a16:creationId xmlns:a16="http://schemas.microsoft.com/office/drawing/2014/main" id="{E7D0E375-2AFB-473A-8BE5-5EC4878620F1}"/>
              </a:ext>
            </a:extLst>
          </p:cNvPr>
          <p:cNvSpPr txBox="1"/>
          <p:nvPr/>
        </p:nvSpPr>
        <p:spPr>
          <a:xfrm>
            <a:off x="584719" y="2676800"/>
            <a:ext cx="5288627" cy="3139321"/>
          </a:xfrm>
          <a:prstGeom prst="rect">
            <a:avLst/>
          </a:prstGeom>
          <a:noFill/>
        </p:spPr>
        <p:txBody>
          <a:bodyPr wrap="none" rtlCol="0">
            <a:spAutoFit/>
          </a:bodyPr>
          <a:lstStyle/>
          <a:p>
            <a:pPr marL="0" lvl="1">
              <a:lnSpc>
                <a:spcPct val="150000"/>
              </a:lnSpc>
            </a:pPr>
            <a:r>
              <a:rPr lang="zh-CN" altLang="en-US" sz="2000" b="1" dirty="0">
                <a:latin typeface="+mn-ea"/>
              </a:rPr>
              <a:t>解题步骤：</a:t>
            </a:r>
            <a:endParaRPr lang="en-US" altLang="zh-CN" sz="2000" b="1" dirty="0">
              <a:latin typeface="+mn-ea"/>
            </a:endParaRPr>
          </a:p>
          <a:p>
            <a:pPr marL="0" lvl="1">
              <a:lnSpc>
                <a:spcPct val="150000"/>
              </a:lnSpc>
            </a:pPr>
            <a:r>
              <a:rPr lang="zh-CN" altLang="zh-CN" sz="2000" b="1" dirty="0">
                <a:latin typeface="+mn-ea"/>
              </a:rPr>
              <a:t>第一步，</a:t>
            </a:r>
            <a:r>
              <a:rPr lang="zh-CN" altLang="zh-CN" sz="2000" dirty="0">
                <a:latin typeface="+mn-ea"/>
              </a:rPr>
              <a:t>导入数据并创建数据透视表。</a:t>
            </a:r>
          </a:p>
          <a:p>
            <a:pPr marL="0" lvl="1">
              <a:lnSpc>
                <a:spcPct val="150000"/>
              </a:lnSpc>
            </a:pPr>
            <a:r>
              <a:rPr lang="zh-CN" altLang="zh-CN" sz="2000" b="1" dirty="0">
                <a:latin typeface="+mn-ea"/>
              </a:rPr>
              <a:t>第二步，</a:t>
            </a:r>
            <a:r>
              <a:rPr lang="zh-CN" altLang="zh-CN" sz="2000" dirty="0">
                <a:latin typeface="+mn-ea"/>
              </a:rPr>
              <a:t>设置时间维度分组。</a:t>
            </a:r>
          </a:p>
          <a:p>
            <a:pPr marL="0" lvl="1">
              <a:lnSpc>
                <a:spcPct val="150000"/>
              </a:lnSpc>
            </a:pPr>
            <a:r>
              <a:rPr lang="zh-CN" altLang="zh-CN" sz="2000" b="1" dirty="0">
                <a:latin typeface="+mn-ea"/>
              </a:rPr>
              <a:t>第三步，</a:t>
            </a:r>
            <a:r>
              <a:rPr lang="zh-CN" altLang="zh-CN" sz="2000" dirty="0">
                <a:latin typeface="+mn-ea"/>
              </a:rPr>
              <a:t>创建客户分组。</a:t>
            </a:r>
          </a:p>
          <a:p>
            <a:pPr marL="0" lvl="1">
              <a:lnSpc>
                <a:spcPct val="150000"/>
              </a:lnSpc>
            </a:pPr>
            <a:r>
              <a:rPr lang="zh-CN" altLang="zh-CN" sz="2000" b="1" dirty="0">
                <a:latin typeface="+mn-ea"/>
              </a:rPr>
              <a:t>第四步，</a:t>
            </a:r>
            <a:r>
              <a:rPr lang="zh-CN" altLang="zh-CN" sz="2000" dirty="0">
                <a:latin typeface="+mn-ea"/>
              </a:rPr>
              <a:t>计算百分比。</a:t>
            </a:r>
          </a:p>
          <a:p>
            <a:pPr marL="0" lvl="1">
              <a:lnSpc>
                <a:spcPct val="150000"/>
              </a:lnSpc>
            </a:pPr>
            <a:r>
              <a:rPr lang="zh-CN" altLang="zh-CN" sz="2000" b="1" dirty="0">
                <a:latin typeface="+mn-ea"/>
              </a:rPr>
              <a:t>第五步，</a:t>
            </a:r>
            <a:r>
              <a:rPr lang="zh-CN" altLang="zh-CN" sz="2000" dirty="0">
                <a:latin typeface="+mn-ea"/>
              </a:rPr>
              <a:t>创建数据透视图并设置主次坐标轴。</a:t>
            </a:r>
          </a:p>
          <a:p>
            <a:endParaRPr lang="zh-CN" altLang="en-US" dirty="0"/>
          </a:p>
        </p:txBody>
      </p:sp>
      <p:pic>
        <p:nvPicPr>
          <p:cNvPr id="9" name="图片 8">
            <a:extLst>
              <a:ext uri="{FF2B5EF4-FFF2-40B4-BE49-F238E27FC236}">
                <a16:creationId xmlns:a16="http://schemas.microsoft.com/office/drawing/2014/main" id="{46580C78-EC60-4B36-9AC9-89F1DCC82ED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3012" y="2676800"/>
            <a:ext cx="5934269" cy="3360053"/>
          </a:xfrm>
          <a:prstGeom prst="rect">
            <a:avLst/>
          </a:prstGeom>
          <a:noFill/>
          <a:ln>
            <a:solidFill>
              <a:schemeClr val="tx1"/>
            </a:solidFill>
          </a:ln>
        </p:spPr>
      </p:pic>
    </p:spTree>
    <p:extLst>
      <p:ext uri="{BB962C8B-B14F-4D97-AF65-F5344CB8AC3E}">
        <p14:creationId xmlns:p14="http://schemas.microsoft.com/office/powerpoint/2010/main" val="1387907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0" y="590292"/>
            <a:ext cx="12192000" cy="603050"/>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pPr>
              <a:lnSpc>
                <a:spcPts val="4500"/>
              </a:lnSpc>
            </a:pPr>
            <a:r>
              <a:rPr lang="zh-CN" altLang="zh-CN" sz="3600" dirty="0">
                <a:latin typeface="宋体" panose="02010600030101010101" pitchFamily="2" charset="-122"/>
                <a:ea typeface="宋体" panose="02010600030101010101" pitchFamily="2" charset="-122"/>
              </a:rPr>
              <a:t>【例</a:t>
            </a:r>
            <a:r>
              <a:rPr lang="en-US" altLang="zh-CN" sz="3600" dirty="0">
                <a:latin typeface="宋体" panose="02010600030101010101" pitchFamily="2" charset="-122"/>
                <a:ea typeface="宋体" panose="02010600030101010101" pitchFamily="2" charset="-122"/>
              </a:rPr>
              <a:t>3-6</a:t>
            </a:r>
            <a:r>
              <a:rPr lang="zh-CN" altLang="zh-CN" sz="36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建模关键技术</a:t>
            </a:r>
          </a:p>
        </p:txBody>
      </p:sp>
      <p:sp>
        <p:nvSpPr>
          <p:cNvPr id="26" name="文本框 10"/>
          <p:cNvSpPr txBox="1"/>
          <p:nvPr/>
        </p:nvSpPr>
        <p:spPr>
          <a:xfrm>
            <a:off x="1645320" y="1887678"/>
            <a:ext cx="2688558" cy="1200329"/>
          </a:xfrm>
          <a:prstGeom prst="rect">
            <a:avLst/>
          </a:prstGeom>
          <a:noFill/>
        </p:spPr>
        <p:txBody>
          <a:bodyPr wrap="square" rtlCol="0">
            <a:spAutoFit/>
          </a:bodyPr>
          <a:lstStyle/>
          <a:p>
            <a:r>
              <a:rPr lang="zh-CN" altLang="en-US" sz="2400" b="1" dirty="0">
                <a:solidFill>
                  <a:schemeClr val="tx2">
                    <a:lumMod val="75000"/>
                  </a:schemeClr>
                </a:solidFill>
                <a:latin typeface="宋体" panose="02010600030101010101" pitchFamily="2" charset="-122"/>
                <a:ea typeface="宋体" panose="02010600030101010101" pitchFamily="2" charset="-122"/>
              </a:rPr>
              <a:t>为统计订单的销售次数，获取数据时需按照订单</a:t>
            </a:r>
            <a:r>
              <a:rPr lang="en-US" altLang="zh-CN" sz="2400" b="1" dirty="0">
                <a:solidFill>
                  <a:schemeClr val="tx2">
                    <a:lumMod val="75000"/>
                  </a:schemeClr>
                </a:solidFill>
                <a:latin typeface="宋体" panose="02010600030101010101" pitchFamily="2" charset="-122"/>
                <a:ea typeface="宋体" panose="02010600030101010101" pitchFamily="2" charset="-122"/>
              </a:rPr>
              <a:t>ID</a:t>
            </a:r>
            <a:r>
              <a:rPr lang="zh-CN" altLang="en-US" sz="2400" b="1" dirty="0">
                <a:solidFill>
                  <a:schemeClr val="tx2">
                    <a:lumMod val="75000"/>
                  </a:schemeClr>
                </a:solidFill>
                <a:latin typeface="宋体" panose="02010600030101010101" pitchFamily="2" charset="-122"/>
                <a:ea typeface="宋体" panose="02010600030101010101" pitchFamily="2" charset="-122"/>
              </a:rPr>
              <a:t>汇总</a:t>
            </a:r>
          </a:p>
        </p:txBody>
      </p:sp>
      <p:sp>
        <p:nvSpPr>
          <p:cNvPr id="27" name="文本框 10"/>
          <p:cNvSpPr txBox="1"/>
          <p:nvPr/>
        </p:nvSpPr>
        <p:spPr>
          <a:xfrm>
            <a:off x="7634939" y="4788510"/>
            <a:ext cx="3510337" cy="1200329"/>
          </a:xfrm>
          <a:prstGeom prst="rect">
            <a:avLst/>
          </a:prstGeom>
          <a:noFill/>
        </p:spPr>
        <p:txBody>
          <a:bodyPr wrap="square" rtlCol="0">
            <a:spAutoFit/>
          </a:bodyPr>
          <a:lstStyle/>
          <a:p>
            <a:r>
              <a:rPr lang="zh-CN" altLang="en-US" sz="2400" b="1" dirty="0">
                <a:solidFill>
                  <a:schemeClr val="tx2">
                    <a:lumMod val="75000"/>
                  </a:schemeClr>
                </a:solidFill>
                <a:latin typeface="宋体" panose="02010600030101010101" pitchFamily="2" charset="-122"/>
                <a:ea typeface="宋体" panose="02010600030101010101" pitchFamily="2" charset="-122"/>
              </a:rPr>
              <a:t>将超过</a:t>
            </a:r>
            <a:r>
              <a:rPr lang="en-US" altLang="zh-CN" sz="2400" b="1" dirty="0">
                <a:solidFill>
                  <a:schemeClr val="tx2">
                    <a:lumMod val="75000"/>
                  </a:schemeClr>
                </a:solidFill>
                <a:latin typeface="宋体" panose="02010600030101010101" pitchFamily="2" charset="-122"/>
                <a:ea typeface="宋体" panose="02010600030101010101" pitchFamily="2" charset="-122"/>
              </a:rPr>
              <a:t>20000</a:t>
            </a:r>
            <a:r>
              <a:rPr lang="zh-CN" altLang="en-US" sz="2400" b="1" dirty="0">
                <a:solidFill>
                  <a:schemeClr val="tx2">
                    <a:lumMod val="75000"/>
                  </a:schemeClr>
                </a:solidFill>
                <a:latin typeface="宋体" panose="02010600030101010101" pitchFamily="2" charset="-122"/>
                <a:ea typeface="宋体" panose="02010600030101010101" pitchFamily="2" charset="-122"/>
              </a:rPr>
              <a:t>元客户组合，需设定</a:t>
            </a:r>
            <a:r>
              <a:rPr lang="zh-CN" altLang="zh-CN" sz="2400" b="1" dirty="0">
                <a:solidFill>
                  <a:schemeClr val="tx2">
                    <a:lumMod val="75000"/>
                  </a:schemeClr>
                </a:solidFill>
                <a:latin typeface="宋体" panose="02010600030101010101" pitchFamily="2" charset="-122"/>
                <a:ea typeface="宋体" panose="02010600030101010101" pitchFamily="2" charset="-122"/>
              </a:rPr>
              <a:t>显示所有分类汇总</a:t>
            </a:r>
            <a:r>
              <a:rPr lang="zh-CN" altLang="en-US" sz="2400" b="1" dirty="0">
                <a:solidFill>
                  <a:schemeClr val="tx2">
                    <a:lumMod val="75000"/>
                  </a:schemeClr>
                </a:solidFill>
                <a:latin typeface="宋体" panose="02010600030101010101" pitchFamily="2" charset="-122"/>
                <a:ea typeface="宋体" panose="02010600030101010101" pitchFamily="2" charset="-122"/>
              </a:rPr>
              <a:t>，并将</a:t>
            </a:r>
            <a:r>
              <a:rPr lang="en-US" altLang="zh-CN" sz="2400" b="1" dirty="0">
                <a:solidFill>
                  <a:schemeClr val="tx2">
                    <a:lumMod val="75000"/>
                  </a:schemeClr>
                </a:solidFill>
                <a:latin typeface="宋体" panose="02010600030101010101" pitchFamily="2" charset="-122"/>
                <a:ea typeface="宋体" panose="02010600030101010101" pitchFamily="2" charset="-122"/>
              </a:rPr>
              <a:t>VIP</a:t>
            </a:r>
            <a:r>
              <a:rPr lang="zh-CN" altLang="en-US" sz="2400" b="1" dirty="0">
                <a:solidFill>
                  <a:schemeClr val="tx2">
                    <a:lumMod val="75000"/>
                  </a:schemeClr>
                </a:solidFill>
                <a:latin typeface="宋体" panose="02010600030101010101" pitchFamily="2" charset="-122"/>
                <a:ea typeface="宋体" panose="02010600030101010101" pitchFamily="2" charset="-122"/>
              </a:rPr>
              <a:t>客户排序</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28" name="文本框 10"/>
          <p:cNvSpPr txBox="1"/>
          <p:nvPr/>
        </p:nvSpPr>
        <p:spPr>
          <a:xfrm>
            <a:off x="1443227" y="4736479"/>
            <a:ext cx="2821593" cy="830997"/>
          </a:xfrm>
          <a:prstGeom prst="rect">
            <a:avLst/>
          </a:prstGeom>
          <a:noFill/>
        </p:spPr>
        <p:txBody>
          <a:bodyPr wrap="square" rtlCol="0">
            <a:spAutoFit/>
          </a:bodyPr>
          <a:lstStyle/>
          <a:p>
            <a:r>
              <a:rPr lang="zh-CN" altLang="en-US" sz="2400" b="1" dirty="0">
                <a:solidFill>
                  <a:schemeClr val="tx2">
                    <a:lumMod val="75000"/>
                  </a:schemeClr>
                </a:solidFill>
                <a:latin typeface="宋体" panose="02010600030101010101" pitchFamily="2" charset="-122"/>
                <a:ea typeface="宋体" panose="02010600030101010101" pitchFamily="2" charset="-122"/>
              </a:rPr>
              <a:t>将百分比数据对应到次坐标轴</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30" name="文本框 10"/>
          <p:cNvSpPr txBox="1"/>
          <p:nvPr/>
        </p:nvSpPr>
        <p:spPr>
          <a:xfrm>
            <a:off x="7545487" y="2471610"/>
            <a:ext cx="3335240" cy="830997"/>
          </a:xfrm>
          <a:prstGeom prst="rect">
            <a:avLst/>
          </a:prstGeom>
          <a:noFill/>
        </p:spPr>
        <p:txBody>
          <a:bodyPr wrap="square" rtlCol="0">
            <a:spAutoFit/>
          </a:bodyPr>
          <a:lstStyle/>
          <a:p>
            <a:r>
              <a:rPr lang="zh-CN" altLang="en-US" sz="2400" b="1" dirty="0">
                <a:solidFill>
                  <a:schemeClr val="tx2">
                    <a:lumMod val="75000"/>
                  </a:schemeClr>
                </a:solidFill>
                <a:latin typeface="宋体" panose="02010600030101010101" pitchFamily="2" charset="-122"/>
                <a:ea typeface="宋体" panose="02010600030101010101" pitchFamily="2" charset="-122"/>
              </a:rPr>
              <a:t>为将客户按销售额分类，需首先按销售额排序</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24" name="Freeform 265">
            <a:extLst>
              <a:ext uri="{FF2B5EF4-FFF2-40B4-BE49-F238E27FC236}">
                <a16:creationId xmlns:a16="http://schemas.microsoft.com/office/drawing/2014/main" id="{BAF35E52-1911-4C76-BF01-C639AB914640}"/>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3607C0E8-229F-4B17-A3A0-2AF382AEB9A7}"/>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545B2E3E-D582-45B5-97CB-40C4C011F570}"/>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A9D7602E-F324-41F5-AF24-78852EA3C1FF}"/>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F0DDF3CE-2A25-4CC0-B49D-5D3C22FBDF23}"/>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F50D818C-6A04-4542-8BA3-9556E75FF6E3}"/>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0836199F-76D7-47CD-8F41-0226B9CE2814}"/>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1D2DC02B-9BD8-4AF0-8ADB-AE95F10FFFC1}"/>
              </a:ext>
            </a:extLst>
          </p:cNvPr>
          <p:cNvGrpSpPr/>
          <p:nvPr/>
        </p:nvGrpSpPr>
        <p:grpSpPr>
          <a:xfrm>
            <a:off x="1435102" y="5518036"/>
            <a:ext cx="3303588" cy="215888"/>
            <a:chOff x="1435102" y="5518036"/>
            <a:chExt cx="3303588" cy="215888"/>
          </a:xfrm>
        </p:grpSpPr>
        <p:sp>
          <p:nvSpPr>
            <p:cNvPr id="37" name="任意多边形 10">
              <a:extLst>
                <a:ext uri="{FF2B5EF4-FFF2-40B4-BE49-F238E27FC236}">
                  <a16:creationId xmlns:a16="http://schemas.microsoft.com/office/drawing/2014/main" id="{3E2C6209-FF94-4514-944E-7B0AD0853B39}"/>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95DBE4F2-AAF4-494B-860A-93BCBDF516AE}"/>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9677810D-5E74-4DE5-9C0F-65D091969AF1}"/>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329A4299-411D-49C0-A7D6-EC1E2073A214}"/>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5356758D-E64B-44CD-B452-553C5427D813}"/>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7">
            <a:extLst>
              <a:ext uri="{FF2B5EF4-FFF2-40B4-BE49-F238E27FC236}">
                <a16:creationId xmlns:a16="http://schemas.microsoft.com/office/drawing/2014/main" id="{055A45BB-D3AB-4F5A-822C-B70F5B9C9563}"/>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3">
            <a:extLst>
              <a:ext uri="{FF2B5EF4-FFF2-40B4-BE49-F238E27FC236}">
                <a16:creationId xmlns:a16="http://schemas.microsoft.com/office/drawing/2014/main" id="{0DB1ACE8-14CD-4ED9-A62E-B2532A6DC8E4}"/>
              </a:ext>
            </a:extLst>
          </p:cNvPr>
          <p:cNvSpPr>
            <a:spLocks noChangeArrowheads="1"/>
          </p:cNvSpPr>
          <p:nvPr/>
        </p:nvSpPr>
        <p:spPr bwMode="auto">
          <a:xfrm>
            <a:off x="5480049" y="5479405"/>
            <a:ext cx="958851" cy="588929"/>
          </a:xfrm>
          <a:custGeom>
            <a:avLst/>
            <a:gdLst>
              <a:gd name="T0" fmla="*/ 682816 w 958283"/>
              <a:gd name="T1" fmla="*/ 383 h 588461"/>
              <a:gd name="T2" fmla="*/ 773685 w 958283"/>
              <a:gd name="T3" fmla="*/ 9370 h 588461"/>
              <a:gd name="T4" fmla="*/ 936679 w 958283"/>
              <a:gd name="T5" fmla="*/ 397691 h 588461"/>
              <a:gd name="T6" fmla="*/ 460233 w 958283"/>
              <a:gd name="T7" fmla="*/ 573062 h 588461"/>
              <a:gd name="T8" fmla="*/ 456085 w 958283"/>
              <a:gd name="T9" fmla="*/ 571431 h 588461"/>
              <a:gd name="T10" fmla="*/ 364381 w 958283"/>
              <a:gd name="T11" fmla="*/ 517748 h 588461"/>
              <a:gd name="T12" fmla="*/ 71272 w 958283"/>
              <a:gd name="T13" fmla="*/ 241009 h 588461"/>
              <a:gd name="T14" fmla="*/ 0 w 958283"/>
              <a:gd name="T15" fmla="*/ 141405 h 588461"/>
              <a:gd name="T16" fmla="*/ 9811 w 958283"/>
              <a:gd name="T17" fmla="*/ 138631 h 588461"/>
              <a:gd name="T18" fmla="*/ 682816 w 958283"/>
              <a:gd name="T19" fmla="*/ 383 h 588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8283"/>
              <a:gd name="T31" fmla="*/ 0 h 588461"/>
              <a:gd name="T32" fmla="*/ 958283 w 958283"/>
              <a:gd name="T33" fmla="*/ 588461 h 588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8283" h="588461">
                <a:moveTo>
                  <a:pt x="682412" y="383"/>
                </a:moveTo>
                <a:cubicBezTo>
                  <a:pt x="722060" y="-1068"/>
                  <a:pt x="753387" y="1540"/>
                  <a:pt x="773227" y="9362"/>
                </a:cubicBezTo>
                <a:cubicBezTo>
                  <a:pt x="923594" y="71942"/>
                  <a:pt x="998778" y="247163"/>
                  <a:pt x="936125" y="397353"/>
                </a:cubicBezTo>
                <a:cubicBezTo>
                  <a:pt x="873472" y="551715"/>
                  <a:pt x="614506" y="622638"/>
                  <a:pt x="459961" y="572575"/>
                </a:cubicBezTo>
                <a:lnTo>
                  <a:pt x="455815" y="570945"/>
                </a:lnTo>
                <a:lnTo>
                  <a:pt x="364165" y="517308"/>
                </a:lnTo>
                <a:cubicBezTo>
                  <a:pt x="265785" y="450510"/>
                  <a:pt x="160136" y="352256"/>
                  <a:pt x="71230" y="240804"/>
                </a:cubicBezTo>
                <a:lnTo>
                  <a:pt x="0" y="141285"/>
                </a:lnTo>
                <a:lnTo>
                  <a:pt x="9805" y="138513"/>
                </a:lnTo>
                <a:cubicBezTo>
                  <a:pt x="232093" y="76912"/>
                  <a:pt x="523822" y="6185"/>
                  <a:pt x="682412" y="383"/>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41">
            <a:extLst>
              <a:ext uri="{FF2B5EF4-FFF2-40B4-BE49-F238E27FC236}">
                <a16:creationId xmlns:a16="http://schemas.microsoft.com/office/drawing/2014/main" id="{F4F077DE-E8EF-45E5-B982-6F1D4038F7CF}"/>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37">
            <a:extLst>
              <a:ext uri="{FF2B5EF4-FFF2-40B4-BE49-F238E27FC236}">
                <a16:creationId xmlns:a16="http://schemas.microsoft.com/office/drawing/2014/main" id="{3530514E-6A8E-4DD0-9109-C53C63ECB2D3}"/>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6" name="任意多边形 45">
            <a:extLst>
              <a:ext uri="{FF2B5EF4-FFF2-40B4-BE49-F238E27FC236}">
                <a16:creationId xmlns:a16="http://schemas.microsoft.com/office/drawing/2014/main" id="{921478A2-DE4D-4C8C-B37A-3C88C3ACCBE9}"/>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7" name="组合 46">
            <a:extLst>
              <a:ext uri="{FF2B5EF4-FFF2-40B4-BE49-F238E27FC236}">
                <a16:creationId xmlns:a16="http://schemas.microsoft.com/office/drawing/2014/main" id="{CFB7044C-916D-4ED8-B9EA-C18D4A17B4C6}"/>
              </a:ext>
            </a:extLst>
          </p:cNvPr>
          <p:cNvGrpSpPr/>
          <p:nvPr/>
        </p:nvGrpSpPr>
        <p:grpSpPr>
          <a:xfrm>
            <a:off x="7558090" y="2268603"/>
            <a:ext cx="3355975" cy="215888"/>
            <a:chOff x="7558090" y="2268603"/>
            <a:chExt cx="3355975" cy="215888"/>
          </a:xfrm>
        </p:grpSpPr>
        <p:sp>
          <p:nvSpPr>
            <p:cNvPr id="48" name="椭圆 12">
              <a:extLst>
                <a:ext uri="{FF2B5EF4-FFF2-40B4-BE49-F238E27FC236}">
                  <a16:creationId xmlns:a16="http://schemas.microsoft.com/office/drawing/2014/main" id="{D48DC490-F6FE-4533-82BD-2C8875D846C6}"/>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9" name="任意多边形 24">
              <a:extLst>
                <a:ext uri="{FF2B5EF4-FFF2-40B4-BE49-F238E27FC236}">
                  <a16:creationId xmlns:a16="http://schemas.microsoft.com/office/drawing/2014/main" id="{46A2D0DF-2C4E-43B8-91DD-47974CC02659}"/>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50" name="文本框 25">
            <a:extLst>
              <a:ext uri="{FF2B5EF4-FFF2-40B4-BE49-F238E27FC236}">
                <a16:creationId xmlns:a16="http://schemas.microsoft.com/office/drawing/2014/main" id="{50859C77-03B0-4849-8C5E-A7F55545CD85}"/>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1" name="文本框 26">
            <a:extLst>
              <a:ext uri="{FF2B5EF4-FFF2-40B4-BE49-F238E27FC236}">
                <a16:creationId xmlns:a16="http://schemas.microsoft.com/office/drawing/2014/main" id="{EC09662B-86AA-4D85-9760-B03A5B7589F8}"/>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2" name="文本框 27">
            <a:extLst>
              <a:ext uri="{FF2B5EF4-FFF2-40B4-BE49-F238E27FC236}">
                <a16:creationId xmlns:a16="http://schemas.microsoft.com/office/drawing/2014/main" id="{E898FF1B-660A-46B1-AACF-CF456C5CF27A}"/>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3" name="文本框 28">
            <a:extLst>
              <a:ext uri="{FF2B5EF4-FFF2-40B4-BE49-F238E27FC236}">
                <a16:creationId xmlns:a16="http://schemas.microsoft.com/office/drawing/2014/main" id="{96E47122-63E4-4F87-9ECE-60DEDF6211D7}"/>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410208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right)">
                                      <p:cBhvr>
                                        <p:cTn id="31" dur="500"/>
                                        <p:tgtEl>
                                          <p:spTgt spid="4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Effect transition="in" filter="fade">
                                      <p:cBhvr>
                                        <p:cTn id="50" dur="500"/>
                                        <p:tgtEl>
                                          <p:spTgt spid="5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ppt_w</p:attrName>
                                        </p:attrNameLst>
                                      </p:cBhvr>
                                      <p:tavLst>
                                        <p:tav tm="0">
                                          <p:val>
                                            <p:fltVal val="0"/>
                                          </p:val>
                                        </p:tav>
                                        <p:tav tm="100000">
                                          <p:val>
                                            <p:strVal val="#ppt_w"/>
                                          </p:val>
                                        </p:tav>
                                      </p:tavLst>
                                    </p:anim>
                                    <p:anim calcmode="lin" valueType="num">
                                      <p:cBhvr>
                                        <p:cTn id="54" dur="500" fill="hold"/>
                                        <p:tgtEl>
                                          <p:spTgt spid="53"/>
                                        </p:tgtEl>
                                        <p:attrNameLst>
                                          <p:attrName>ppt_h</p:attrName>
                                        </p:attrNameLst>
                                      </p:cBhvr>
                                      <p:tavLst>
                                        <p:tav tm="0">
                                          <p:val>
                                            <p:fltVal val="0"/>
                                          </p:val>
                                        </p:tav>
                                        <p:tav tm="100000">
                                          <p:val>
                                            <p:strVal val="#ppt_h"/>
                                          </p:val>
                                        </p:tav>
                                      </p:tavLst>
                                    </p:anim>
                                    <p:animEffect transition="in" filter="fade">
                                      <p:cBhvr>
                                        <p:cTn id="55" dur="500"/>
                                        <p:tgtEl>
                                          <p:spTgt spid="5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par>
                                <p:cTn id="65" presetID="22" presetClass="entr" presetSubtype="2"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right)">
                                      <p:cBhvr>
                                        <p:cTn id="67" dur="500"/>
                                        <p:tgtEl>
                                          <p:spTgt spid="33"/>
                                        </p:tgtEl>
                                      </p:cBhvr>
                                    </p:animEffect>
                                  </p:childTnLst>
                                </p:cTn>
                              </p:par>
                              <p:par>
                                <p:cTn id="68" presetID="22" presetClass="entr" presetSubtype="8"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par>
                                <p:cTn id="71" presetID="22" presetClass="entr" presetSubtype="2"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right)">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1" grpId="0" animBg="1"/>
      <p:bldP spid="32" grpId="0" animBg="1"/>
      <p:bldP spid="42" grpId="0" animBg="1"/>
      <p:bldP spid="43" grpId="0" animBg="1"/>
      <p:bldP spid="44" grpId="0" animBg="1"/>
      <p:bldP spid="45" grpId="0" animBg="1"/>
      <p:bldP spid="46" grpId="0" animBg="1"/>
      <p:bldP spid="50" grpId="0"/>
      <p:bldP spid="51" grpId="0"/>
      <p:bldP spid="52" grpId="0"/>
      <p:bldP spid="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02795"/>
            <a:ext cx="12192000" cy="669414"/>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4</a:t>
            </a:r>
            <a:r>
              <a:rPr lang="zh-CN" altLang="en-US" sz="3600" b="1" dirty="0">
                <a:solidFill>
                  <a:schemeClr val="tx2">
                    <a:lumMod val="75000"/>
                  </a:schemeClr>
                </a:solidFill>
                <a:latin typeface="宋体" panose="02010600030101010101" pitchFamily="2" charset="-122"/>
                <a:ea typeface="宋体" panose="02010600030101010101" pitchFamily="2" charset="-122"/>
              </a:rPr>
              <a:t>、绘制帕累托曲线</a:t>
            </a:r>
          </a:p>
        </p:txBody>
      </p:sp>
      <p:sp>
        <p:nvSpPr>
          <p:cNvPr id="5" name="圆角矩形 1"/>
          <p:cNvSpPr/>
          <p:nvPr/>
        </p:nvSpPr>
        <p:spPr>
          <a:xfrm>
            <a:off x="6421996" y="2770055"/>
            <a:ext cx="150065" cy="1552341"/>
          </a:xfrm>
          <a:prstGeom prst="roundRect">
            <a:avLst>
              <a:gd name="adj" fmla="val 0"/>
            </a:avLst>
          </a:pr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2">
                  <a:lumMod val="75000"/>
                </a:schemeClr>
              </a:solidFill>
            </a:endParaRPr>
          </a:p>
        </p:txBody>
      </p:sp>
      <p:sp>
        <p:nvSpPr>
          <p:cNvPr id="6" name="圆角矩形 2"/>
          <p:cNvSpPr/>
          <p:nvPr/>
        </p:nvSpPr>
        <p:spPr>
          <a:xfrm>
            <a:off x="6572061" y="2770055"/>
            <a:ext cx="4601500" cy="1552341"/>
          </a:xfrm>
          <a:prstGeom prst="roundRect">
            <a:avLst>
              <a:gd name="adj"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chemeClr val="tx2">
                  <a:lumMod val="75000"/>
                </a:schemeClr>
              </a:solidFill>
            </a:endParaRPr>
          </a:p>
        </p:txBody>
      </p:sp>
      <p:sp>
        <p:nvSpPr>
          <p:cNvPr id="8" name="任意多边形 69"/>
          <p:cNvSpPr/>
          <p:nvPr/>
        </p:nvSpPr>
        <p:spPr>
          <a:xfrm>
            <a:off x="6810419" y="3240438"/>
            <a:ext cx="611574" cy="611574"/>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2">
                  <a:lumMod val="75000"/>
                </a:schemeClr>
              </a:solidFill>
            </a:endParaRPr>
          </a:p>
        </p:txBody>
      </p:sp>
      <p:sp>
        <p:nvSpPr>
          <p:cNvPr id="11" name="圆角矩形 4"/>
          <p:cNvSpPr/>
          <p:nvPr/>
        </p:nvSpPr>
        <p:spPr>
          <a:xfrm>
            <a:off x="6421996" y="4547960"/>
            <a:ext cx="150065" cy="1552341"/>
          </a:xfrm>
          <a:prstGeom prst="roundRect">
            <a:avLst>
              <a:gd name="adj" fmla="val 0"/>
            </a:avLst>
          </a:pr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2">
                  <a:lumMod val="75000"/>
                </a:schemeClr>
              </a:solidFill>
            </a:endParaRPr>
          </a:p>
        </p:txBody>
      </p:sp>
      <p:sp>
        <p:nvSpPr>
          <p:cNvPr id="12" name="圆角矩形 5"/>
          <p:cNvSpPr/>
          <p:nvPr/>
        </p:nvSpPr>
        <p:spPr>
          <a:xfrm>
            <a:off x="6572061" y="4547960"/>
            <a:ext cx="4601500" cy="1552341"/>
          </a:xfrm>
          <a:prstGeom prst="roundRect">
            <a:avLst>
              <a:gd name="adj"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2">
                  <a:lumMod val="75000"/>
                </a:schemeClr>
              </a:solidFill>
            </a:endParaRPr>
          </a:p>
        </p:txBody>
      </p:sp>
      <p:sp>
        <p:nvSpPr>
          <p:cNvPr id="14" name="任意多边形 71"/>
          <p:cNvSpPr/>
          <p:nvPr/>
        </p:nvSpPr>
        <p:spPr>
          <a:xfrm>
            <a:off x="6810419" y="5022039"/>
            <a:ext cx="611574" cy="611574"/>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2">
                  <a:lumMod val="75000"/>
                </a:schemeClr>
              </a:solidFill>
            </a:endParaRPr>
          </a:p>
        </p:txBody>
      </p:sp>
      <p:sp>
        <p:nvSpPr>
          <p:cNvPr id="17" name="圆角矩形 10"/>
          <p:cNvSpPr/>
          <p:nvPr/>
        </p:nvSpPr>
        <p:spPr>
          <a:xfrm>
            <a:off x="1201320" y="4547960"/>
            <a:ext cx="150065" cy="1552341"/>
          </a:xfrm>
          <a:prstGeom prst="roundRect">
            <a:avLst>
              <a:gd name="adj" fmla="val 0"/>
            </a:avLst>
          </a:pr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2">
                  <a:lumMod val="75000"/>
                </a:schemeClr>
              </a:solidFill>
            </a:endParaRPr>
          </a:p>
        </p:txBody>
      </p:sp>
      <p:sp>
        <p:nvSpPr>
          <p:cNvPr id="18" name="圆角矩形 11"/>
          <p:cNvSpPr/>
          <p:nvPr/>
        </p:nvSpPr>
        <p:spPr>
          <a:xfrm>
            <a:off x="1351385" y="4547960"/>
            <a:ext cx="4601500" cy="1552341"/>
          </a:xfrm>
          <a:prstGeom prst="roundRect">
            <a:avLst>
              <a:gd name="adj"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2">
                  <a:lumMod val="75000"/>
                </a:schemeClr>
              </a:solidFill>
            </a:endParaRPr>
          </a:p>
        </p:txBody>
      </p:sp>
      <p:sp>
        <p:nvSpPr>
          <p:cNvPr id="20" name="任意多边形 70"/>
          <p:cNvSpPr/>
          <p:nvPr/>
        </p:nvSpPr>
        <p:spPr>
          <a:xfrm>
            <a:off x="1589742" y="5022039"/>
            <a:ext cx="611574" cy="611574"/>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2">
                  <a:lumMod val="75000"/>
                </a:schemeClr>
              </a:solidFill>
            </a:endParaRPr>
          </a:p>
        </p:txBody>
      </p:sp>
      <p:sp>
        <p:nvSpPr>
          <p:cNvPr id="23" name="圆角矩形 7"/>
          <p:cNvSpPr/>
          <p:nvPr/>
        </p:nvSpPr>
        <p:spPr>
          <a:xfrm>
            <a:off x="1201320" y="2770055"/>
            <a:ext cx="150065" cy="1552341"/>
          </a:xfrm>
          <a:prstGeom prst="roundRect">
            <a:avLst>
              <a:gd name="adj" fmla="val 0"/>
            </a:avLst>
          </a:pr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2">
                  <a:lumMod val="75000"/>
                </a:schemeClr>
              </a:solidFill>
            </a:endParaRPr>
          </a:p>
        </p:txBody>
      </p:sp>
      <p:sp>
        <p:nvSpPr>
          <p:cNvPr id="24" name="圆角矩形 8"/>
          <p:cNvSpPr/>
          <p:nvPr/>
        </p:nvSpPr>
        <p:spPr>
          <a:xfrm>
            <a:off x="1351385" y="2770055"/>
            <a:ext cx="4601500" cy="1552341"/>
          </a:xfrm>
          <a:prstGeom prst="roundRect">
            <a:avLst>
              <a:gd name="adj" fmla="val 0"/>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2">
                  <a:lumMod val="75000"/>
                </a:schemeClr>
              </a:solidFill>
            </a:endParaRPr>
          </a:p>
        </p:txBody>
      </p:sp>
      <p:sp>
        <p:nvSpPr>
          <p:cNvPr id="26" name="任意多边形 68"/>
          <p:cNvSpPr/>
          <p:nvPr/>
        </p:nvSpPr>
        <p:spPr>
          <a:xfrm>
            <a:off x="1589742" y="3240438"/>
            <a:ext cx="611574" cy="611574"/>
          </a:xfrm>
          <a:custGeom>
            <a:avLst/>
            <a:gdLst>
              <a:gd name="connsiteX0" fmla="*/ 102452 w 338138"/>
              <a:gd name="connsiteY0" fmla="*/ 116974 h 338138"/>
              <a:gd name="connsiteX1" fmla="*/ 158700 w 338138"/>
              <a:gd name="connsiteY1" fmla="*/ 150395 h 338138"/>
              <a:gd name="connsiteX2" fmla="*/ 169165 w 338138"/>
              <a:gd name="connsiteY2" fmla="*/ 147721 h 338138"/>
              <a:gd name="connsiteX3" fmla="*/ 183554 w 338138"/>
              <a:gd name="connsiteY3" fmla="*/ 154406 h 338138"/>
              <a:gd name="connsiteX4" fmla="*/ 238495 w 338138"/>
              <a:gd name="connsiteY4" fmla="*/ 122321 h 338138"/>
              <a:gd name="connsiteX5" fmla="*/ 246343 w 338138"/>
              <a:gd name="connsiteY5" fmla="*/ 123658 h 338138"/>
              <a:gd name="connsiteX6" fmla="*/ 243727 w 338138"/>
              <a:gd name="connsiteY6" fmla="*/ 130342 h 338138"/>
              <a:gd name="connsiteX7" fmla="*/ 188787 w 338138"/>
              <a:gd name="connsiteY7" fmla="*/ 163763 h 338138"/>
              <a:gd name="connsiteX8" fmla="*/ 190095 w 338138"/>
              <a:gd name="connsiteY8" fmla="*/ 169111 h 338138"/>
              <a:gd name="connsiteX9" fmla="*/ 169165 w 338138"/>
              <a:gd name="connsiteY9" fmla="*/ 190500 h 338138"/>
              <a:gd name="connsiteX10" fmla="*/ 148235 w 338138"/>
              <a:gd name="connsiteY10" fmla="*/ 169111 h 338138"/>
              <a:gd name="connsiteX11" fmla="*/ 91987 w 338138"/>
              <a:gd name="connsiteY11" fmla="*/ 135690 h 338138"/>
              <a:gd name="connsiteX12" fmla="*/ 88063 w 338138"/>
              <a:gd name="connsiteY12" fmla="*/ 120984 h 338138"/>
              <a:gd name="connsiteX13" fmla="*/ 102452 w 338138"/>
              <a:gd name="connsiteY13" fmla="*/ 116974 h 338138"/>
              <a:gd name="connsiteX14" fmla="*/ 159317 w 338138"/>
              <a:gd name="connsiteY14" fmla="*/ 22225 h 338138"/>
              <a:gd name="connsiteX15" fmla="*/ 22225 w 338138"/>
              <a:gd name="connsiteY15" fmla="*/ 158580 h 338138"/>
              <a:gd name="connsiteX16" fmla="*/ 43316 w 338138"/>
              <a:gd name="connsiteY16" fmla="*/ 158580 h 338138"/>
              <a:gd name="connsiteX17" fmla="*/ 43316 w 338138"/>
              <a:gd name="connsiteY17" fmla="*/ 179558 h 338138"/>
              <a:gd name="connsiteX18" fmla="*/ 22225 w 338138"/>
              <a:gd name="connsiteY18" fmla="*/ 179558 h 338138"/>
              <a:gd name="connsiteX19" fmla="*/ 159317 w 338138"/>
              <a:gd name="connsiteY19" fmla="*/ 315913 h 338138"/>
              <a:gd name="connsiteX20" fmla="*/ 159317 w 338138"/>
              <a:gd name="connsiteY20" fmla="*/ 294936 h 338138"/>
              <a:gd name="connsiteX21" fmla="*/ 180408 w 338138"/>
              <a:gd name="connsiteY21" fmla="*/ 294936 h 338138"/>
              <a:gd name="connsiteX22" fmla="*/ 180408 w 338138"/>
              <a:gd name="connsiteY22" fmla="*/ 315913 h 338138"/>
              <a:gd name="connsiteX23" fmla="*/ 317500 w 338138"/>
              <a:gd name="connsiteY23" fmla="*/ 179558 h 338138"/>
              <a:gd name="connsiteX24" fmla="*/ 296409 w 338138"/>
              <a:gd name="connsiteY24" fmla="*/ 179558 h 338138"/>
              <a:gd name="connsiteX25" fmla="*/ 296409 w 338138"/>
              <a:gd name="connsiteY25" fmla="*/ 158580 h 338138"/>
              <a:gd name="connsiteX26" fmla="*/ 317500 w 338138"/>
              <a:gd name="connsiteY26" fmla="*/ 158580 h 338138"/>
              <a:gd name="connsiteX27" fmla="*/ 180408 w 338138"/>
              <a:gd name="connsiteY27" fmla="*/ 22225 h 338138"/>
              <a:gd name="connsiteX28" fmla="*/ 180408 w 338138"/>
              <a:gd name="connsiteY28" fmla="*/ 43202 h 338138"/>
              <a:gd name="connsiteX29" fmla="*/ 159317 w 338138"/>
              <a:gd name="connsiteY29" fmla="*/ 43202 h 338138"/>
              <a:gd name="connsiteX30" fmla="*/ 159317 w 338138"/>
              <a:gd name="connsiteY30" fmla="*/ 22225 h 338138"/>
              <a:gd name="connsiteX31" fmla="*/ 169069 w 338138"/>
              <a:gd name="connsiteY31" fmla="*/ 0 h 338138"/>
              <a:gd name="connsiteX32" fmla="*/ 338138 w 338138"/>
              <a:gd name="connsiteY32" fmla="*/ 169069 h 338138"/>
              <a:gd name="connsiteX33" fmla="*/ 169069 w 338138"/>
              <a:gd name="connsiteY33" fmla="*/ 338138 h 338138"/>
              <a:gd name="connsiteX34" fmla="*/ 0 w 338138"/>
              <a:gd name="connsiteY34" fmla="*/ 169069 h 338138"/>
              <a:gd name="connsiteX35" fmla="*/ 169069 w 338138"/>
              <a:gd name="connsiteY35"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8138" h="338138">
                <a:moveTo>
                  <a:pt x="102452" y="116974"/>
                </a:moveTo>
                <a:cubicBezTo>
                  <a:pt x="158700" y="150395"/>
                  <a:pt x="158700" y="150395"/>
                  <a:pt x="158700" y="150395"/>
                </a:cubicBezTo>
                <a:cubicBezTo>
                  <a:pt x="162624" y="149058"/>
                  <a:pt x="165241" y="147721"/>
                  <a:pt x="169165" y="147721"/>
                </a:cubicBezTo>
                <a:cubicBezTo>
                  <a:pt x="174397" y="147721"/>
                  <a:pt x="179630" y="150395"/>
                  <a:pt x="183554" y="154406"/>
                </a:cubicBezTo>
                <a:cubicBezTo>
                  <a:pt x="238495" y="122321"/>
                  <a:pt x="238495" y="122321"/>
                  <a:pt x="238495" y="122321"/>
                </a:cubicBezTo>
                <a:cubicBezTo>
                  <a:pt x="241111" y="119648"/>
                  <a:pt x="245035" y="120984"/>
                  <a:pt x="246343" y="123658"/>
                </a:cubicBezTo>
                <a:cubicBezTo>
                  <a:pt x="247651" y="126332"/>
                  <a:pt x="246343" y="129006"/>
                  <a:pt x="243727" y="130342"/>
                </a:cubicBezTo>
                <a:cubicBezTo>
                  <a:pt x="188787" y="163763"/>
                  <a:pt x="188787" y="163763"/>
                  <a:pt x="188787" y="163763"/>
                </a:cubicBezTo>
                <a:cubicBezTo>
                  <a:pt x="190095" y="165100"/>
                  <a:pt x="190095" y="167774"/>
                  <a:pt x="190095" y="169111"/>
                </a:cubicBezTo>
                <a:cubicBezTo>
                  <a:pt x="190095" y="181142"/>
                  <a:pt x="180938" y="190500"/>
                  <a:pt x="169165" y="190500"/>
                </a:cubicBezTo>
                <a:cubicBezTo>
                  <a:pt x="157392" y="190500"/>
                  <a:pt x="148235" y="181142"/>
                  <a:pt x="148235" y="169111"/>
                </a:cubicBezTo>
                <a:cubicBezTo>
                  <a:pt x="91987" y="135690"/>
                  <a:pt x="91987" y="135690"/>
                  <a:pt x="91987" y="135690"/>
                </a:cubicBezTo>
                <a:cubicBezTo>
                  <a:pt x="86754" y="133016"/>
                  <a:pt x="84138" y="126332"/>
                  <a:pt x="88063" y="120984"/>
                </a:cubicBezTo>
                <a:cubicBezTo>
                  <a:pt x="90679" y="115637"/>
                  <a:pt x="97219" y="114300"/>
                  <a:pt x="102452" y="116974"/>
                </a:cubicBezTo>
                <a:close/>
                <a:moveTo>
                  <a:pt x="159317" y="22225"/>
                </a:moveTo>
                <a:cubicBezTo>
                  <a:pt x="86817" y="27469"/>
                  <a:pt x="27498" y="86469"/>
                  <a:pt x="22225" y="158580"/>
                </a:cubicBezTo>
                <a:cubicBezTo>
                  <a:pt x="22225" y="158580"/>
                  <a:pt x="22225" y="158580"/>
                  <a:pt x="43316" y="158580"/>
                </a:cubicBezTo>
                <a:cubicBezTo>
                  <a:pt x="43316" y="158580"/>
                  <a:pt x="43316" y="158580"/>
                  <a:pt x="43316" y="179558"/>
                </a:cubicBezTo>
                <a:cubicBezTo>
                  <a:pt x="43316" y="179558"/>
                  <a:pt x="43316" y="179558"/>
                  <a:pt x="22225" y="179558"/>
                </a:cubicBezTo>
                <a:cubicBezTo>
                  <a:pt x="27498" y="251669"/>
                  <a:pt x="86817" y="310669"/>
                  <a:pt x="159317" y="315913"/>
                </a:cubicBezTo>
                <a:cubicBezTo>
                  <a:pt x="159317" y="315913"/>
                  <a:pt x="159317" y="315913"/>
                  <a:pt x="159317" y="294936"/>
                </a:cubicBezTo>
                <a:cubicBezTo>
                  <a:pt x="159317" y="294936"/>
                  <a:pt x="159317" y="294936"/>
                  <a:pt x="180408" y="294936"/>
                </a:cubicBezTo>
                <a:cubicBezTo>
                  <a:pt x="180408" y="294936"/>
                  <a:pt x="180408" y="294936"/>
                  <a:pt x="180408" y="315913"/>
                </a:cubicBezTo>
                <a:cubicBezTo>
                  <a:pt x="252909" y="310669"/>
                  <a:pt x="312227" y="251669"/>
                  <a:pt x="317500" y="179558"/>
                </a:cubicBezTo>
                <a:cubicBezTo>
                  <a:pt x="317500" y="179558"/>
                  <a:pt x="317500" y="179558"/>
                  <a:pt x="296409" y="179558"/>
                </a:cubicBezTo>
                <a:cubicBezTo>
                  <a:pt x="296409" y="179558"/>
                  <a:pt x="296409" y="179558"/>
                  <a:pt x="296409" y="158580"/>
                </a:cubicBezTo>
                <a:cubicBezTo>
                  <a:pt x="296409" y="158580"/>
                  <a:pt x="296409" y="158580"/>
                  <a:pt x="317500" y="158580"/>
                </a:cubicBezTo>
                <a:cubicBezTo>
                  <a:pt x="312227" y="86469"/>
                  <a:pt x="252909" y="27469"/>
                  <a:pt x="180408" y="22225"/>
                </a:cubicBezTo>
                <a:cubicBezTo>
                  <a:pt x="180408" y="22225"/>
                  <a:pt x="180408" y="22225"/>
                  <a:pt x="180408" y="43202"/>
                </a:cubicBezTo>
                <a:cubicBezTo>
                  <a:pt x="180408" y="43202"/>
                  <a:pt x="180408" y="43202"/>
                  <a:pt x="159317" y="43202"/>
                </a:cubicBezTo>
                <a:cubicBezTo>
                  <a:pt x="159317" y="43202"/>
                  <a:pt x="159317" y="43202"/>
                  <a:pt x="159317" y="22225"/>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rgbClr val="235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2">
                  <a:lumMod val="75000"/>
                </a:schemeClr>
              </a:solidFill>
            </a:endParaRPr>
          </a:p>
        </p:txBody>
      </p:sp>
      <p:sp>
        <p:nvSpPr>
          <p:cNvPr id="30" name="文本框 29"/>
          <p:cNvSpPr txBox="1"/>
          <p:nvPr/>
        </p:nvSpPr>
        <p:spPr>
          <a:xfrm>
            <a:off x="2645217" y="3119731"/>
            <a:ext cx="2483624" cy="830997"/>
          </a:xfrm>
          <a:prstGeom prst="rect">
            <a:avLst/>
          </a:prstGeom>
          <a:noFill/>
        </p:spPr>
        <p:txBody>
          <a:bodyPr wrap="square" rtlCol="0">
            <a:spAutoFit/>
          </a:bodyPr>
          <a:lstStyle/>
          <a:p>
            <a:r>
              <a:rPr lang="en-US" altLang="zh-CN" sz="2400" dirty="0">
                <a:solidFill>
                  <a:schemeClr val="tx2">
                    <a:lumMod val="75000"/>
                  </a:schemeClr>
                </a:solidFill>
              </a:rPr>
              <a:t>80%</a:t>
            </a:r>
            <a:r>
              <a:rPr lang="zh-CN" altLang="zh-CN" sz="2400" dirty="0">
                <a:solidFill>
                  <a:schemeClr val="tx2">
                    <a:lumMod val="75000"/>
                  </a:schemeClr>
                </a:solidFill>
              </a:rPr>
              <a:t>的结果归结于</a:t>
            </a:r>
            <a:r>
              <a:rPr lang="en-US" altLang="zh-CN" sz="2400" dirty="0">
                <a:solidFill>
                  <a:schemeClr val="tx2">
                    <a:lumMod val="75000"/>
                  </a:schemeClr>
                </a:solidFill>
              </a:rPr>
              <a:t>20%</a:t>
            </a:r>
            <a:r>
              <a:rPr lang="zh-CN" altLang="zh-CN" sz="2400" dirty="0">
                <a:solidFill>
                  <a:schemeClr val="tx2">
                    <a:lumMod val="75000"/>
                  </a:schemeClr>
                </a:solidFill>
              </a:rPr>
              <a:t>的起因</a:t>
            </a:r>
            <a:endParaRPr lang="zh-CN" altLang="en-US" sz="2400" dirty="0">
              <a:solidFill>
                <a:schemeClr val="tx2">
                  <a:lumMod val="75000"/>
                </a:schemeClr>
              </a:solidFill>
              <a:latin typeface="FZZhengHeiS-DB-GB" panose="02000000000000000000" pitchFamily="2" charset="0"/>
              <a:ea typeface="FZZhengHeiS-DB-GB" panose="02000000000000000000" pitchFamily="2" charset="0"/>
            </a:endParaRPr>
          </a:p>
        </p:txBody>
      </p:sp>
      <p:sp>
        <p:nvSpPr>
          <p:cNvPr id="32" name="文本框 31"/>
          <p:cNvSpPr txBox="1"/>
          <p:nvPr/>
        </p:nvSpPr>
        <p:spPr>
          <a:xfrm>
            <a:off x="2645216" y="4896790"/>
            <a:ext cx="2693475" cy="830997"/>
          </a:xfrm>
          <a:prstGeom prst="rect">
            <a:avLst/>
          </a:prstGeom>
          <a:noFill/>
        </p:spPr>
        <p:txBody>
          <a:bodyPr wrap="square" rtlCol="0">
            <a:spAutoFit/>
          </a:bodyPr>
          <a:lstStyle/>
          <a:p>
            <a:r>
              <a:rPr lang="en-US" altLang="zh-CN" sz="2400" dirty="0">
                <a:solidFill>
                  <a:schemeClr val="tx2">
                    <a:lumMod val="75000"/>
                  </a:schemeClr>
                </a:solidFill>
              </a:rPr>
              <a:t>20%</a:t>
            </a:r>
            <a:r>
              <a:rPr lang="zh-CN" altLang="zh-CN" sz="2400" dirty="0">
                <a:solidFill>
                  <a:schemeClr val="tx2">
                    <a:lumMod val="75000"/>
                  </a:schemeClr>
                </a:solidFill>
              </a:rPr>
              <a:t>的网站，获得</a:t>
            </a:r>
            <a:r>
              <a:rPr lang="en-US" altLang="zh-CN" sz="2400" dirty="0">
                <a:solidFill>
                  <a:schemeClr val="tx2">
                    <a:lumMod val="75000"/>
                  </a:schemeClr>
                </a:solidFill>
              </a:rPr>
              <a:t>80%</a:t>
            </a:r>
            <a:r>
              <a:rPr lang="zh-CN" altLang="zh-CN" sz="2400" dirty="0">
                <a:solidFill>
                  <a:schemeClr val="tx2">
                    <a:lumMod val="75000"/>
                  </a:schemeClr>
                </a:solidFill>
              </a:rPr>
              <a:t>的点击</a:t>
            </a:r>
            <a:endParaRPr lang="zh-CN" altLang="en-US" sz="2400" dirty="0">
              <a:solidFill>
                <a:schemeClr val="tx2">
                  <a:lumMod val="75000"/>
                </a:schemeClr>
              </a:solidFill>
              <a:latin typeface="FZZhengHeiS-DB-GB" panose="02000000000000000000" pitchFamily="2" charset="0"/>
              <a:ea typeface="FZZhengHeiS-DB-GB" panose="02000000000000000000" pitchFamily="2" charset="0"/>
            </a:endParaRPr>
          </a:p>
        </p:txBody>
      </p:sp>
      <p:sp>
        <p:nvSpPr>
          <p:cNvPr id="34" name="文本框 33"/>
          <p:cNvSpPr txBox="1"/>
          <p:nvPr/>
        </p:nvSpPr>
        <p:spPr>
          <a:xfrm>
            <a:off x="7865216" y="4896790"/>
            <a:ext cx="2865119" cy="830997"/>
          </a:xfrm>
          <a:prstGeom prst="rect">
            <a:avLst/>
          </a:prstGeom>
          <a:noFill/>
        </p:spPr>
        <p:txBody>
          <a:bodyPr wrap="square" rtlCol="0">
            <a:spAutoFit/>
          </a:bodyPr>
          <a:lstStyle/>
          <a:p>
            <a:r>
              <a:rPr lang="en-US" altLang="zh-CN" sz="2400" dirty="0">
                <a:solidFill>
                  <a:schemeClr val="tx2">
                    <a:lumMod val="75000"/>
                  </a:schemeClr>
                </a:solidFill>
              </a:rPr>
              <a:t>20%</a:t>
            </a:r>
            <a:r>
              <a:rPr lang="zh-CN" altLang="zh-CN" sz="2400" dirty="0">
                <a:solidFill>
                  <a:schemeClr val="tx2">
                    <a:lumMod val="75000"/>
                  </a:schemeClr>
                </a:solidFill>
              </a:rPr>
              <a:t>的驾驶员，引起</a:t>
            </a:r>
            <a:r>
              <a:rPr lang="en-US" altLang="zh-CN" sz="2400" dirty="0">
                <a:solidFill>
                  <a:schemeClr val="tx2">
                    <a:lumMod val="75000"/>
                  </a:schemeClr>
                </a:solidFill>
              </a:rPr>
              <a:t>80%</a:t>
            </a:r>
            <a:r>
              <a:rPr lang="zh-CN" altLang="zh-CN" sz="2400" dirty="0">
                <a:solidFill>
                  <a:schemeClr val="tx2">
                    <a:lumMod val="75000"/>
                  </a:schemeClr>
                </a:solidFill>
              </a:rPr>
              <a:t>的交通事故</a:t>
            </a:r>
          </a:p>
        </p:txBody>
      </p:sp>
      <p:sp>
        <p:nvSpPr>
          <p:cNvPr id="36" name="文本框 35"/>
          <p:cNvSpPr txBox="1"/>
          <p:nvPr/>
        </p:nvSpPr>
        <p:spPr>
          <a:xfrm>
            <a:off x="7865216" y="3123958"/>
            <a:ext cx="2865120" cy="830997"/>
          </a:xfrm>
          <a:prstGeom prst="rect">
            <a:avLst/>
          </a:prstGeom>
          <a:noFill/>
        </p:spPr>
        <p:txBody>
          <a:bodyPr wrap="square" rtlCol="0">
            <a:spAutoFit/>
          </a:bodyPr>
          <a:lstStyle/>
          <a:p>
            <a:r>
              <a:rPr lang="en-US" altLang="zh-CN" sz="2400" dirty="0">
                <a:solidFill>
                  <a:schemeClr val="tx2">
                    <a:lumMod val="75000"/>
                  </a:schemeClr>
                </a:solidFill>
              </a:rPr>
              <a:t>20%</a:t>
            </a:r>
            <a:r>
              <a:rPr lang="zh-CN" altLang="zh-CN" sz="2400" dirty="0">
                <a:solidFill>
                  <a:schemeClr val="tx2">
                    <a:lumMod val="75000"/>
                  </a:schemeClr>
                </a:solidFill>
              </a:rPr>
              <a:t>的产品或客户，实现企业</a:t>
            </a:r>
            <a:r>
              <a:rPr lang="en-US" altLang="zh-CN" sz="2400" dirty="0">
                <a:solidFill>
                  <a:schemeClr val="tx2">
                    <a:lumMod val="75000"/>
                  </a:schemeClr>
                </a:solidFill>
              </a:rPr>
              <a:t>80%</a:t>
            </a:r>
            <a:r>
              <a:rPr lang="zh-CN" altLang="zh-CN" sz="2400" dirty="0">
                <a:solidFill>
                  <a:schemeClr val="tx2">
                    <a:lumMod val="75000"/>
                  </a:schemeClr>
                </a:solidFill>
              </a:rPr>
              <a:t>的利润</a:t>
            </a:r>
            <a:endParaRPr lang="zh-CN" altLang="en-US" sz="2400" dirty="0">
              <a:solidFill>
                <a:schemeClr val="tx2">
                  <a:lumMod val="75000"/>
                </a:schemeClr>
              </a:solidFill>
              <a:latin typeface="FZZhengHeiS-DB-GB" panose="02000000000000000000" pitchFamily="2" charset="0"/>
              <a:ea typeface="FZZhengHeiS-DB-GB" panose="02000000000000000000" pitchFamily="2" charset="0"/>
            </a:endParaRPr>
          </a:p>
        </p:txBody>
      </p:sp>
      <p:sp>
        <p:nvSpPr>
          <p:cNvPr id="4" name="文本框 3"/>
          <p:cNvSpPr txBox="1"/>
          <p:nvPr/>
        </p:nvSpPr>
        <p:spPr>
          <a:xfrm>
            <a:off x="1288395" y="1484300"/>
            <a:ext cx="9972241" cy="830997"/>
          </a:xfrm>
          <a:prstGeom prst="rect">
            <a:avLst/>
          </a:prstGeom>
          <a:noFill/>
        </p:spPr>
        <p:txBody>
          <a:bodyPr wrap="square" rtlCol="0">
            <a:spAutoFit/>
          </a:bodyPr>
          <a:lstStyle/>
          <a:p>
            <a:r>
              <a:rPr lang="zh-CN" altLang="en-US" sz="2400" b="1" dirty="0">
                <a:solidFill>
                  <a:schemeClr val="tx2">
                    <a:lumMod val="75000"/>
                  </a:schemeClr>
                </a:solidFill>
                <a:latin typeface="宋体" panose="02010600030101010101" pitchFamily="2" charset="-122"/>
                <a:ea typeface="宋体" panose="02010600030101010101" pitchFamily="2" charset="-122"/>
              </a:rPr>
              <a:t>帕累托法则</a:t>
            </a:r>
            <a:r>
              <a:rPr lang="zh-CN" altLang="en-US" sz="2400" dirty="0">
                <a:solidFill>
                  <a:schemeClr val="tx2">
                    <a:lumMod val="75000"/>
                  </a:schemeClr>
                </a:solidFill>
                <a:latin typeface="宋体" panose="02010600030101010101" pitchFamily="2" charset="-122"/>
                <a:ea typeface="宋体" panose="02010600030101010101" pitchFamily="2" charset="-122"/>
              </a:rPr>
              <a:t>、</a:t>
            </a:r>
            <a:r>
              <a:rPr lang="en-US" altLang="zh-CN" sz="2400" dirty="0">
                <a:solidFill>
                  <a:schemeClr val="tx2">
                    <a:lumMod val="75000"/>
                  </a:schemeClr>
                </a:solidFill>
                <a:latin typeface="宋体" panose="02010600030101010101" pitchFamily="2" charset="-122"/>
                <a:ea typeface="宋体" panose="02010600030101010101" pitchFamily="2" charset="-122"/>
              </a:rPr>
              <a:t>80/20</a:t>
            </a:r>
            <a:r>
              <a:rPr lang="zh-CN" altLang="en-US" sz="2400" dirty="0">
                <a:solidFill>
                  <a:schemeClr val="tx2">
                    <a:lumMod val="75000"/>
                  </a:schemeClr>
                </a:solidFill>
                <a:latin typeface="宋体" panose="02010600030101010101" pitchFamily="2" charset="-122"/>
                <a:ea typeface="宋体" panose="02010600030101010101" pitchFamily="2" charset="-122"/>
              </a:rPr>
              <a:t>定律：</a:t>
            </a:r>
            <a:r>
              <a:rPr lang="zh-CN" altLang="zh-CN" sz="2400" dirty="0">
                <a:solidFill>
                  <a:schemeClr val="tx2">
                    <a:lumMod val="75000"/>
                  </a:schemeClr>
                </a:solidFill>
                <a:latin typeface="宋体" panose="02010600030101010101" pitchFamily="2" charset="-122"/>
                <a:ea typeface="宋体" panose="02010600030101010101" pitchFamily="2" charset="-122"/>
              </a:rPr>
              <a:t>原因和结果、投入和产出，以及努力和报酬之间，本来就是不平衡的</a:t>
            </a:r>
            <a:r>
              <a:rPr lang="zh-CN" altLang="en-US" sz="2400" dirty="0">
                <a:solidFill>
                  <a:schemeClr val="tx2">
                    <a:lumMod val="75000"/>
                  </a:schemeClr>
                </a:solidFill>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2451540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328940"/>
            <a:ext cx="12192000" cy="669414"/>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4</a:t>
            </a:r>
            <a:r>
              <a:rPr lang="zh-CN" altLang="en-US" sz="3600" b="1" dirty="0">
                <a:solidFill>
                  <a:schemeClr val="tx2">
                    <a:lumMod val="75000"/>
                  </a:schemeClr>
                </a:solidFill>
                <a:latin typeface="宋体" panose="02010600030101010101" pitchFamily="2" charset="-122"/>
                <a:ea typeface="宋体" panose="02010600030101010101" pitchFamily="2" charset="-122"/>
              </a:rPr>
              <a:t>、绘制帕累托曲线</a:t>
            </a:r>
          </a:p>
        </p:txBody>
      </p:sp>
      <p:sp>
        <p:nvSpPr>
          <p:cNvPr id="6" name="文本框 5"/>
          <p:cNvSpPr txBox="1"/>
          <p:nvPr/>
        </p:nvSpPr>
        <p:spPr>
          <a:xfrm>
            <a:off x="612241" y="1107383"/>
            <a:ext cx="10740003" cy="943528"/>
          </a:xfrm>
          <a:prstGeom prst="rect">
            <a:avLst/>
          </a:prstGeom>
          <a:noFill/>
        </p:spPr>
        <p:txBody>
          <a:bodyPr wrap="square" rtlCol="0">
            <a:spAutoFit/>
          </a:bodyPr>
          <a:lstStyle/>
          <a:p>
            <a:pPr>
              <a:lnSpc>
                <a:spcPct val="150000"/>
              </a:lnSpc>
            </a:pPr>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3-7】</a:t>
            </a:r>
            <a:r>
              <a:rPr lang="zh-CN" altLang="en-US" sz="2000" dirty="0">
                <a:solidFill>
                  <a:schemeClr val="tx2">
                    <a:lumMod val="75000"/>
                  </a:schemeClr>
                </a:solidFill>
                <a:latin typeface="宋体" panose="02010600030101010101" pitchFamily="2" charset="-122"/>
                <a:ea typeface="宋体" panose="02010600030101010101" pitchFamily="2" charset="-122"/>
              </a:rPr>
              <a:t>汇总</a:t>
            </a:r>
            <a:r>
              <a:rPr lang="en-US" altLang="zh-CN" sz="2000" dirty="0">
                <a:solidFill>
                  <a:schemeClr val="tx2">
                    <a:lumMod val="75000"/>
                  </a:schemeClr>
                </a:solidFill>
                <a:latin typeface="宋体" panose="02010600030101010101" pitchFamily="2" charset="-122"/>
                <a:ea typeface="宋体" panose="02010600030101010101" pitchFamily="2" charset="-122"/>
              </a:rPr>
              <a:t>Northwind</a:t>
            </a:r>
            <a:r>
              <a:rPr lang="zh-CN" altLang="en-US" sz="2000" dirty="0">
                <a:solidFill>
                  <a:schemeClr val="tx2">
                    <a:lumMod val="75000"/>
                  </a:schemeClr>
                </a:solidFill>
                <a:latin typeface="宋体" panose="02010600030101010101" pitchFamily="2" charset="-122"/>
                <a:ea typeface="宋体" panose="02010600030101010101" pitchFamily="2" charset="-122"/>
              </a:rPr>
              <a:t>公司客户数与销售额数据，绘制累计客户数与累计销售额的帕累托曲线，分析前</a:t>
            </a:r>
            <a:r>
              <a:rPr lang="en-US" altLang="zh-CN" sz="2000" dirty="0">
                <a:solidFill>
                  <a:schemeClr val="tx2">
                    <a:lumMod val="75000"/>
                  </a:schemeClr>
                </a:solidFill>
                <a:latin typeface="宋体" panose="02010600030101010101" pitchFamily="2" charset="-122"/>
                <a:ea typeface="宋体" panose="02010600030101010101" pitchFamily="2" charset="-122"/>
              </a:rPr>
              <a:t>20</a:t>
            </a:r>
            <a:r>
              <a:rPr lang="zh-CN" altLang="en-US" sz="2000" dirty="0">
                <a:solidFill>
                  <a:schemeClr val="tx2">
                    <a:lumMod val="75000"/>
                  </a:schemeClr>
                </a:solidFill>
                <a:latin typeface="宋体" panose="02010600030101010101" pitchFamily="2" charset="-122"/>
                <a:ea typeface="宋体" panose="02010600030101010101" pitchFamily="2" charset="-122"/>
              </a:rPr>
              <a:t>％的客户是否实现了</a:t>
            </a:r>
            <a:r>
              <a:rPr lang="en-US" altLang="zh-CN" sz="2000" dirty="0">
                <a:solidFill>
                  <a:schemeClr val="tx2">
                    <a:lumMod val="75000"/>
                  </a:schemeClr>
                </a:solidFill>
                <a:latin typeface="宋体" panose="02010600030101010101" pitchFamily="2" charset="-122"/>
                <a:ea typeface="宋体" panose="02010600030101010101" pitchFamily="2" charset="-122"/>
              </a:rPr>
              <a:t>80%</a:t>
            </a:r>
            <a:r>
              <a:rPr lang="zh-CN" altLang="en-US" sz="2000" dirty="0">
                <a:solidFill>
                  <a:schemeClr val="tx2">
                    <a:lumMod val="75000"/>
                  </a:schemeClr>
                </a:solidFill>
                <a:latin typeface="宋体" panose="02010600030101010101" pitchFamily="2" charset="-122"/>
                <a:ea typeface="宋体" panose="02010600030101010101" pitchFamily="2" charset="-122"/>
              </a:rPr>
              <a:t>的销售额，并确定今后销售工作的重点。</a:t>
            </a:r>
            <a:endParaRPr lang="en-US"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3" name="文本框 2">
            <a:extLst>
              <a:ext uri="{FF2B5EF4-FFF2-40B4-BE49-F238E27FC236}">
                <a16:creationId xmlns:a16="http://schemas.microsoft.com/office/drawing/2014/main" id="{2DB4F328-26F9-4383-B517-F7D875533058}"/>
              </a:ext>
            </a:extLst>
          </p:cNvPr>
          <p:cNvSpPr txBox="1"/>
          <p:nvPr/>
        </p:nvSpPr>
        <p:spPr>
          <a:xfrm>
            <a:off x="701158" y="2611296"/>
            <a:ext cx="4544834" cy="3139321"/>
          </a:xfrm>
          <a:prstGeom prst="rect">
            <a:avLst/>
          </a:prstGeom>
          <a:noFill/>
        </p:spPr>
        <p:txBody>
          <a:bodyPr wrap="none" rtlCol="0">
            <a:spAutoFit/>
          </a:bodyPr>
          <a:lstStyle/>
          <a:p>
            <a:pPr marL="0" lvl="1">
              <a:lnSpc>
                <a:spcPct val="150000"/>
              </a:lnSpc>
            </a:pPr>
            <a:r>
              <a:rPr lang="zh-CN" altLang="en-US" sz="2000" b="1" dirty="0">
                <a:latin typeface="+mn-ea"/>
              </a:rPr>
              <a:t>方法一：数据透视表法。</a:t>
            </a:r>
            <a:endParaRPr lang="en-US" altLang="zh-CN" sz="2000" b="1" dirty="0">
              <a:latin typeface="+mn-ea"/>
            </a:endParaRPr>
          </a:p>
          <a:p>
            <a:pPr marL="0" lvl="1">
              <a:lnSpc>
                <a:spcPct val="150000"/>
              </a:lnSpc>
            </a:pPr>
            <a:r>
              <a:rPr lang="zh-CN" altLang="en-US" sz="2000" b="1" dirty="0">
                <a:latin typeface="+mn-ea"/>
              </a:rPr>
              <a:t>解题步骤：</a:t>
            </a:r>
            <a:endParaRPr lang="en-US" altLang="zh-CN" sz="2000" b="1" dirty="0">
              <a:latin typeface="+mn-ea"/>
            </a:endParaRPr>
          </a:p>
          <a:p>
            <a:pPr marL="0" lvl="1">
              <a:lnSpc>
                <a:spcPct val="150000"/>
              </a:lnSpc>
            </a:pPr>
            <a:r>
              <a:rPr lang="zh-CN" altLang="zh-CN" sz="2000" b="1" dirty="0">
                <a:latin typeface="+mn-ea"/>
              </a:rPr>
              <a:t>第一步，</a:t>
            </a:r>
            <a:r>
              <a:rPr lang="zh-CN" altLang="zh-CN" sz="2000" dirty="0">
                <a:latin typeface="+mn-ea"/>
              </a:rPr>
              <a:t>导入数据并创建数据透视表。</a:t>
            </a:r>
          </a:p>
          <a:p>
            <a:pPr marL="0" lvl="1">
              <a:lnSpc>
                <a:spcPct val="150000"/>
              </a:lnSpc>
            </a:pPr>
            <a:r>
              <a:rPr lang="zh-CN" altLang="zh-CN" sz="2000" b="1" dirty="0">
                <a:latin typeface="+mn-ea"/>
              </a:rPr>
              <a:t>第二步，</a:t>
            </a:r>
            <a:r>
              <a:rPr lang="zh-CN" altLang="zh-CN" sz="2000" dirty="0">
                <a:latin typeface="+mn-ea"/>
              </a:rPr>
              <a:t>计算累计百分比。</a:t>
            </a:r>
          </a:p>
          <a:p>
            <a:pPr marL="0" lvl="1">
              <a:lnSpc>
                <a:spcPct val="150000"/>
              </a:lnSpc>
            </a:pPr>
            <a:r>
              <a:rPr lang="zh-CN" altLang="zh-CN" sz="2000" b="1" dirty="0">
                <a:latin typeface="+mn-ea"/>
              </a:rPr>
              <a:t>第三步，</a:t>
            </a:r>
            <a:r>
              <a:rPr lang="zh-CN" altLang="zh-CN" sz="2000" dirty="0">
                <a:latin typeface="+mn-ea"/>
              </a:rPr>
              <a:t>绘制帕累托曲线。</a:t>
            </a:r>
          </a:p>
          <a:p>
            <a:pPr marL="0" lvl="1">
              <a:lnSpc>
                <a:spcPct val="150000"/>
              </a:lnSpc>
            </a:pPr>
            <a:r>
              <a:rPr lang="zh-CN" altLang="zh-CN" sz="2000" b="1" dirty="0">
                <a:latin typeface="+mn-ea"/>
              </a:rPr>
              <a:t>第四步，</a:t>
            </a:r>
            <a:r>
              <a:rPr lang="zh-CN" altLang="zh-CN" sz="2000" dirty="0">
                <a:latin typeface="+mn-ea"/>
              </a:rPr>
              <a:t>添加参考线。</a:t>
            </a:r>
          </a:p>
          <a:p>
            <a:endParaRPr lang="zh-CN" altLang="en-US" dirty="0"/>
          </a:p>
        </p:txBody>
      </p:sp>
      <p:pic>
        <p:nvPicPr>
          <p:cNvPr id="7" name="图片 6">
            <a:extLst>
              <a:ext uri="{FF2B5EF4-FFF2-40B4-BE49-F238E27FC236}">
                <a16:creationId xmlns:a16="http://schemas.microsoft.com/office/drawing/2014/main" id="{9A2DD72E-E8C1-403F-958F-FBE3AEA429DE}"/>
              </a:ext>
            </a:extLst>
          </p:cNvPr>
          <p:cNvPicPr/>
          <p:nvPr/>
        </p:nvPicPr>
        <p:blipFill rotWithShape="1">
          <a:blip r:embed="rId2" cstate="print">
            <a:extLst>
              <a:ext uri="{28A0092B-C50C-407E-A947-70E740481C1C}">
                <a14:useLocalDpi xmlns:a14="http://schemas.microsoft.com/office/drawing/2010/main" val="0"/>
              </a:ext>
            </a:extLst>
          </a:blip>
          <a:srcRect l="348" r="233"/>
          <a:stretch/>
        </p:blipFill>
        <p:spPr bwMode="auto">
          <a:xfrm>
            <a:off x="5484197" y="2314036"/>
            <a:ext cx="5314432" cy="3733840"/>
          </a:xfrm>
          <a:prstGeom prst="rect">
            <a:avLst/>
          </a:prstGeom>
          <a:noFill/>
          <a:ln>
            <a:solidFill>
              <a:schemeClr val="tx1"/>
            </a:solidFill>
          </a:ln>
        </p:spPr>
      </p:pic>
    </p:spTree>
    <p:extLst>
      <p:ext uri="{BB962C8B-B14F-4D97-AF65-F5344CB8AC3E}">
        <p14:creationId xmlns:p14="http://schemas.microsoft.com/office/powerpoint/2010/main" val="2980577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328940"/>
            <a:ext cx="12192000" cy="669414"/>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4</a:t>
            </a:r>
            <a:r>
              <a:rPr lang="zh-CN" altLang="en-US" sz="3600" b="1" dirty="0">
                <a:solidFill>
                  <a:schemeClr val="tx2">
                    <a:lumMod val="75000"/>
                  </a:schemeClr>
                </a:solidFill>
                <a:latin typeface="宋体" panose="02010600030101010101" pitchFamily="2" charset="-122"/>
                <a:ea typeface="宋体" panose="02010600030101010101" pitchFamily="2" charset="-122"/>
              </a:rPr>
              <a:t>、绘制帕累托曲线</a:t>
            </a:r>
          </a:p>
        </p:txBody>
      </p:sp>
      <p:sp>
        <p:nvSpPr>
          <p:cNvPr id="6" name="文本框 5"/>
          <p:cNvSpPr txBox="1"/>
          <p:nvPr/>
        </p:nvSpPr>
        <p:spPr>
          <a:xfrm>
            <a:off x="663835" y="1257162"/>
            <a:ext cx="10740003" cy="943528"/>
          </a:xfrm>
          <a:prstGeom prst="rect">
            <a:avLst/>
          </a:prstGeom>
          <a:noFill/>
        </p:spPr>
        <p:txBody>
          <a:bodyPr wrap="square" rtlCol="0">
            <a:spAutoFit/>
          </a:bodyPr>
          <a:lstStyle/>
          <a:p>
            <a:pPr>
              <a:lnSpc>
                <a:spcPct val="150000"/>
              </a:lnSpc>
            </a:pPr>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3-7】</a:t>
            </a:r>
            <a:r>
              <a:rPr lang="zh-CN" altLang="en-US" sz="2000" dirty="0">
                <a:solidFill>
                  <a:schemeClr val="tx2">
                    <a:lumMod val="75000"/>
                  </a:schemeClr>
                </a:solidFill>
                <a:latin typeface="宋体" panose="02010600030101010101" pitchFamily="2" charset="-122"/>
                <a:ea typeface="宋体" panose="02010600030101010101" pitchFamily="2" charset="-122"/>
              </a:rPr>
              <a:t>汇总</a:t>
            </a:r>
            <a:r>
              <a:rPr lang="en-US" altLang="zh-CN" sz="2000" dirty="0">
                <a:solidFill>
                  <a:schemeClr val="tx2">
                    <a:lumMod val="75000"/>
                  </a:schemeClr>
                </a:solidFill>
                <a:latin typeface="宋体" panose="02010600030101010101" pitchFamily="2" charset="-122"/>
                <a:ea typeface="宋体" panose="02010600030101010101" pitchFamily="2" charset="-122"/>
              </a:rPr>
              <a:t>Northwind</a:t>
            </a:r>
            <a:r>
              <a:rPr lang="zh-CN" altLang="en-US" sz="2000" dirty="0">
                <a:solidFill>
                  <a:schemeClr val="tx2">
                    <a:lumMod val="75000"/>
                  </a:schemeClr>
                </a:solidFill>
                <a:latin typeface="宋体" panose="02010600030101010101" pitchFamily="2" charset="-122"/>
                <a:ea typeface="宋体" panose="02010600030101010101" pitchFamily="2" charset="-122"/>
              </a:rPr>
              <a:t>公司客户数与销售额数据，绘制累计客户数与累计销售额的帕累托曲线，分析前</a:t>
            </a:r>
            <a:r>
              <a:rPr lang="en-US" altLang="zh-CN" sz="2000" dirty="0">
                <a:solidFill>
                  <a:schemeClr val="tx2">
                    <a:lumMod val="75000"/>
                  </a:schemeClr>
                </a:solidFill>
                <a:latin typeface="宋体" panose="02010600030101010101" pitchFamily="2" charset="-122"/>
                <a:ea typeface="宋体" panose="02010600030101010101" pitchFamily="2" charset="-122"/>
              </a:rPr>
              <a:t>20</a:t>
            </a:r>
            <a:r>
              <a:rPr lang="zh-CN" altLang="en-US" sz="2000" dirty="0">
                <a:solidFill>
                  <a:schemeClr val="tx2">
                    <a:lumMod val="75000"/>
                  </a:schemeClr>
                </a:solidFill>
                <a:latin typeface="宋体" panose="02010600030101010101" pitchFamily="2" charset="-122"/>
                <a:ea typeface="宋体" panose="02010600030101010101" pitchFamily="2" charset="-122"/>
              </a:rPr>
              <a:t>％的客户是否实现了</a:t>
            </a:r>
            <a:r>
              <a:rPr lang="en-US" altLang="zh-CN" sz="2000" dirty="0">
                <a:solidFill>
                  <a:schemeClr val="tx2">
                    <a:lumMod val="75000"/>
                  </a:schemeClr>
                </a:solidFill>
                <a:latin typeface="宋体" panose="02010600030101010101" pitchFamily="2" charset="-122"/>
                <a:ea typeface="宋体" panose="02010600030101010101" pitchFamily="2" charset="-122"/>
              </a:rPr>
              <a:t>80%</a:t>
            </a:r>
            <a:r>
              <a:rPr lang="zh-CN" altLang="en-US" sz="2000" dirty="0">
                <a:solidFill>
                  <a:schemeClr val="tx2">
                    <a:lumMod val="75000"/>
                  </a:schemeClr>
                </a:solidFill>
                <a:latin typeface="宋体" panose="02010600030101010101" pitchFamily="2" charset="-122"/>
                <a:ea typeface="宋体" panose="02010600030101010101" pitchFamily="2" charset="-122"/>
              </a:rPr>
              <a:t>的销售额，并确定今后销售工作的重点。</a:t>
            </a:r>
            <a:endParaRPr lang="en-US"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3" name="文本框 2">
            <a:extLst>
              <a:ext uri="{FF2B5EF4-FFF2-40B4-BE49-F238E27FC236}">
                <a16:creationId xmlns:a16="http://schemas.microsoft.com/office/drawing/2014/main" id="{2DB4F328-26F9-4383-B517-F7D875533058}"/>
              </a:ext>
            </a:extLst>
          </p:cNvPr>
          <p:cNvSpPr txBox="1"/>
          <p:nvPr/>
        </p:nvSpPr>
        <p:spPr>
          <a:xfrm>
            <a:off x="663835" y="2753204"/>
            <a:ext cx="4598630" cy="2215286"/>
          </a:xfrm>
          <a:prstGeom prst="rect">
            <a:avLst/>
          </a:prstGeom>
          <a:noFill/>
        </p:spPr>
        <p:txBody>
          <a:bodyPr wrap="square" rtlCol="0">
            <a:spAutoFit/>
          </a:bodyPr>
          <a:lstStyle/>
          <a:p>
            <a:pPr marL="0" lvl="1">
              <a:lnSpc>
                <a:spcPct val="150000"/>
              </a:lnSpc>
            </a:pPr>
            <a:r>
              <a:rPr lang="zh-CN" altLang="en-US" sz="2000" b="1" dirty="0">
                <a:latin typeface="+mn-ea"/>
              </a:rPr>
              <a:t>方法二：统计图表工具绘制帕累托曲线。</a:t>
            </a:r>
            <a:endParaRPr lang="en-US" altLang="zh-CN" sz="2000" b="1" dirty="0">
              <a:latin typeface="+mn-ea"/>
            </a:endParaRPr>
          </a:p>
          <a:p>
            <a:pPr marL="0" lvl="1">
              <a:lnSpc>
                <a:spcPct val="150000"/>
              </a:lnSpc>
            </a:pPr>
            <a:r>
              <a:rPr lang="zh-CN" altLang="en-US" sz="2000" b="1" dirty="0">
                <a:latin typeface="+mn-ea"/>
              </a:rPr>
              <a:t>解题步骤：</a:t>
            </a:r>
            <a:endParaRPr lang="en-US" altLang="zh-CN" sz="2000" b="1" dirty="0">
              <a:latin typeface="+mn-ea"/>
            </a:endParaRPr>
          </a:p>
          <a:p>
            <a:pPr marL="0" lvl="1">
              <a:lnSpc>
                <a:spcPct val="150000"/>
              </a:lnSpc>
            </a:pPr>
            <a:r>
              <a:rPr lang="zh-CN" altLang="zh-CN" sz="1800" dirty="0">
                <a:effectLst/>
                <a:ea typeface="宋体" panose="02010600030101010101" pitchFamily="2" charset="-122"/>
                <a:cs typeface="Times New Roman" panose="02020603050405020304" pitchFamily="18" charset="0"/>
              </a:rPr>
              <a:t>选中导入数据的任一单元格，选择“插入”</a:t>
            </a:r>
            <a:r>
              <a:rPr lang="en-US" altLang="zh-CN" sz="1800" dirty="0">
                <a:effectLst/>
                <a:ea typeface="宋体" panose="02010600030101010101" pitchFamily="2" charset="-122"/>
                <a:cs typeface="Times New Roman" panose="02020603050405020304" pitchFamily="18" charset="0"/>
              </a:rPr>
              <a:t>/</a:t>
            </a:r>
            <a:r>
              <a:rPr lang="zh-CN" altLang="zh-CN" sz="1800" dirty="0">
                <a:effectLst/>
                <a:ea typeface="宋体" panose="02010600030101010101" pitchFamily="2" charset="-122"/>
                <a:cs typeface="Times New Roman" panose="02020603050405020304" pitchFamily="18" charset="0"/>
              </a:rPr>
              <a:t>“插入统计图表”，选择“直方图”的“排列图”</a:t>
            </a:r>
            <a:r>
              <a:rPr lang="zh-CN" altLang="en-US" sz="1800" dirty="0">
                <a:effectLst/>
                <a:ea typeface="宋体" panose="02010600030101010101" pitchFamily="2" charset="-122"/>
                <a:cs typeface="Times New Roman" panose="02020603050405020304" pitchFamily="18" charset="0"/>
              </a:rPr>
              <a:t>，得到帕累托曲线。</a:t>
            </a:r>
            <a:endParaRPr lang="zh-CN" altLang="en-US" dirty="0"/>
          </a:p>
        </p:txBody>
      </p:sp>
      <p:pic>
        <p:nvPicPr>
          <p:cNvPr id="8" name="图片 7">
            <a:extLst>
              <a:ext uri="{FF2B5EF4-FFF2-40B4-BE49-F238E27FC236}">
                <a16:creationId xmlns:a16="http://schemas.microsoft.com/office/drawing/2014/main" id="{09AB2DD5-E48B-4000-BF9C-5E84B9EFC5F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7993" y="2562808"/>
            <a:ext cx="5865845" cy="3253295"/>
          </a:xfrm>
          <a:prstGeom prst="rect">
            <a:avLst/>
          </a:prstGeom>
          <a:noFill/>
          <a:ln>
            <a:solidFill>
              <a:schemeClr val="tx1"/>
            </a:solidFill>
          </a:ln>
        </p:spPr>
      </p:pic>
    </p:spTree>
    <p:extLst>
      <p:ext uri="{BB962C8B-B14F-4D97-AF65-F5344CB8AC3E}">
        <p14:creationId xmlns:p14="http://schemas.microsoft.com/office/powerpoint/2010/main" val="4187783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7311" y="3253875"/>
            <a:ext cx="3125452" cy="923330"/>
          </a:xfrm>
          <a:prstGeom prst="rect">
            <a:avLst/>
          </a:prstGeom>
          <a:noFill/>
        </p:spPr>
        <p:txBody>
          <a:bodyPr wrap="square" rtlCol="0">
            <a:spAutoFit/>
          </a:bodyPr>
          <a:lstStyle/>
          <a:p>
            <a:pPr algn="dist"/>
            <a:r>
              <a:rPr lang="zh-CN" altLang="en-US" sz="5400" dirty="0">
                <a:solidFill>
                  <a:schemeClr val="tx2">
                    <a:lumMod val="75000"/>
                  </a:schemeClr>
                </a:solidFill>
                <a:latin typeface="宋体" pitchFamily="2" charset="-122"/>
                <a:ea typeface="宋体" pitchFamily="2" charset="-122"/>
              </a:rPr>
              <a:t>主要内容</a:t>
            </a:r>
          </a:p>
        </p:txBody>
      </p:sp>
      <p:sp>
        <p:nvSpPr>
          <p:cNvPr id="3" name="文本框 2"/>
          <p:cNvSpPr txBox="1"/>
          <p:nvPr/>
        </p:nvSpPr>
        <p:spPr>
          <a:xfrm>
            <a:off x="7856044" y="2802113"/>
            <a:ext cx="2960140" cy="461665"/>
          </a:xfrm>
          <a:prstGeom prst="rect">
            <a:avLst/>
          </a:prstGeom>
          <a:noFill/>
        </p:spPr>
        <p:txBody>
          <a:bodyPr wrap="square" rtlCol="0">
            <a:spAutoFit/>
          </a:bodyPr>
          <a:lstStyle/>
          <a:p>
            <a:pPr algn="dist"/>
            <a:r>
              <a:rPr lang="en-US" altLang="zh-CN" sz="2400" dirty="0">
                <a:solidFill>
                  <a:schemeClr val="tx2">
                    <a:lumMod val="75000"/>
                  </a:schemeClr>
                </a:solidFill>
                <a:latin typeface="FuturaBookC" pitchFamily="2" charset="-52"/>
                <a:ea typeface="微软雅黑" panose="020B0503020204020204" pitchFamily="34" charset="-122"/>
              </a:rPr>
              <a:t>CONTENT</a:t>
            </a:r>
            <a:endParaRPr lang="zh-CN" altLang="en-US" sz="2400" dirty="0">
              <a:solidFill>
                <a:schemeClr val="tx2">
                  <a:lumMod val="75000"/>
                </a:schemeClr>
              </a:solidFill>
              <a:latin typeface="FuturaBookC" pitchFamily="2" charset="-52"/>
              <a:ea typeface="微软雅黑" panose="020B0503020204020204" pitchFamily="34" charset="-122"/>
            </a:endParaRPr>
          </a:p>
        </p:txBody>
      </p:sp>
      <p:sp>
        <p:nvSpPr>
          <p:cNvPr id="5" name="文本框 4"/>
          <p:cNvSpPr txBox="1"/>
          <p:nvPr/>
        </p:nvSpPr>
        <p:spPr>
          <a:xfrm>
            <a:off x="1836921" y="1109228"/>
            <a:ext cx="6441318" cy="523220"/>
          </a:xfrm>
          <a:prstGeom prst="rect">
            <a:avLst/>
          </a:prstGeom>
          <a:noFill/>
        </p:spPr>
        <p:txBody>
          <a:bodyPr wrap="square" rtlCol="0">
            <a:spAutoFit/>
          </a:bodyPr>
          <a:lstStyle/>
          <a:p>
            <a:pPr lvl="0"/>
            <a:r>
              <a:rPr lang="zh-CN" altLang="zh-CN" sz="2800" dirty="0">
                <a:solidFill>
                  <a:schemeClr val="tx2">
                    <a:lumMod val="75000"/>
                  </a:schemeClr>
                </a:solidFill>
                <a:latin typeface="宋体" panose="02010600030101010101" pitchFamily="2" charset="-122"/>
                <a:ea typeface="宋体" panose="02010600030101010101" pitchFamily="2" charset="-122"/>
              </a:rPr>
              <a:t>数据分类汇总分析的意义和作用</a:t>
            </a:r>
          </a:p>
        </p:txBody>
      </p:sp>
      <p:sp>
        <p:nvSpPr>
          <p:cNvPr id="8" name="文本框 7"/>
          <p:cNvSpPr txBox="1"/>
          <p:nvPr/>
        </p:nvSpPr>
        <p:spPr>
          <a:xfrm>
            <a:off x="1896203" y="3293140"/>
            <a:ext cx="5779837" cy="523220"/>
          </a:xfrm>
          <a:prstGeom prst="rect">
            <a:avLst/>
          </a:prstGeom>
          <a:noFill/>
        </p:spPr>
        <p:txBody>
          <a:bodyPr wrap="square" rtlCol="0">
            <a:spAutoFit/>
          </a:bodyPr>
          <a:lstStyle/>
          <a:p>
            <a:pPr lvl="0"/>
            <a:r>
              <a:rPr lang="zh-CN" altLang="zh-CN" sz="2800" dirty="0">
                <a:solidFill>
                  <a:schemeClr val="tx2">
                    <a:lumMod val="75000"/>
                  </a:schemeClr>
                </a:solidFill>
                <a:latin typeface="宋体" panose="02010600030101010101" pitchFamily="2" charset="-122"/>
                <a:ea typeface="宋体" panose="02010600030101010101" pitchFamily="2" charset="-122"/>
              </a:rPr>
              <a:t>数据透视表</a:t>
            </a:r>
            <a:r>
              <a:rPr lang="en-US" altLang="zh-CN" sz="2800" dirty="0">
                <a:solidFill>
                  <a:schemeClr val="tx2">
                    <a:lumMod val="75000"/>
                  </a:schemeClr>
                </a:solidFill>
                <a:latin typeface="宋体" panose="02010600030101010101" pitchFamily="2" charset="-122"/>
                <a:ea typeface="宋体" panose="02010600030101010101" pitchFamily="2" charset="-122"/>
              </a:rPr>
              <a:t>/</a:t>
            </a:r>
            <a:r>
              <a:rPr lang="zh-CN" altLang="zh-CN" sz="2800" dirty="0">
                <a:solidFill>
                  <a:schemeClr val="tx2">
                    <a:lumMod val="75000"/>
                  </a:schemeClr>
                </a:solidFill>
                <a:latin typeface="宋体" panose="02010600030101010101" pitchFamily="2" charset="-122"/>
                <a:ea typeface="宋体" panose="02010600030101010101" pitchFamily="2" charset="-122"/>
              </a:rPr>
              <a:t>图的多种应用</a:t>
            </a:r>
          </a:p>
        </p:txBody>
      </p:sp>
      <p:sp>
        <p:nvSpPr>
          <p:cNvPr id="11" name="文本框 10"/>
          <p:cNvSpPr txBox="1"/>
          <p:nvPr/>
        </p:nvSpPr>
        <p:spPr>
          <a:xfrm>
            <a:off x="1836921" y="2218616"/>
            <a:ext cx="6713692" cy="523220"/>
          </a:xfrm>
          <a:prstGeom prst="rect">
            <a:avLst/>
          </a:prstGeom>
          <a:noFill/>
        </p:spPr>
        <p:txBody>
          <a:bodyPr wrap="square" rtlCol="0">
            <a:spAutoFit/>
          </a:bodyPr>
          <a:lstStyle/>
          <a:p>
            <a:pPr lvl="0"/>
            <a:r>
              <a:rPr lang="zh-CN" altLang="zh-CN" sz="2800" dirty="0">
                <a:solidFill>
                  <a:schemeClr val="tx2">
                    <a:lumMod val="75000"/>
                  </a:schemeClr>
                </a:solidFill>
                <a:latin typeface="宋体" panose="02010600030101010101" pitchFamily="2" charset="-122"/>
                <a:ea typeface="宋体" panose="02010600030101010101" pitchFamily="2" charset="-122"/>
              </a:rPr>
              <a:t>利用数据透视表</a:t>
            </a:r>
            <a:r>
              <a:rPr lang="en-US" altLang="zh-CN" sz="2800" dirty="0">
                <a:solidFill>
                  <a:schemeClr val="tx2">
                    <a:lumMod val="75000"/>
                  </a:schemeClr>
                </a:solidFill>
                <a:latin typeface="宋体" panose="02010600030101010101" pitchFamily="2" charset="-122"/>
                <a:ea typeface="宋体" panose="02010600030101010101" pitchFamily="2" charset="-122"/>
              </a:rPr>
              <a:t>/</a:t>
            </a:r>
            <a:r>
              <a:rPr lang="zh-CN" altLang="zh-CN" sz="2800" dirty="0">
                <a:solidFill>
                  <a:schemeClr val="tx2">
                    <a:lumMod val="75000"/>
                  </a:schemeClr>
                </a:solidFill>
                <a:latin typeface="宋体" panose="02010600030101010101" pitchFamily="2" charset="-122"/>
                <a:ea typeface="宋体" panose="02010600030101010101" pitchFamily="2" charset="-122"/>
              </a:rPr>
              <a:t>图，分类汇总</a:t>
            </a:r>
            <a:r>
              <a:rPr lang="zh-CN" altLang="en-US" sz="2800" dirty="0">
                <a:solidFill>
                  <a:schemeClr val="tx2">
                    <a:lumMod val="75000"/>
                  </a:schemeClr>
                </a:solidFill>
                <a:latin typeface="宋体" panose="02010600030101010101" pitchFamily="2" charset="-122"/>
                <a:ea typeface="宋体" panose="02010600030101010101" pitchFamily="2" charset="-122"/>
              </a:rPr>
              <a:t>数据</a:t>
            </a:r>
            <a:endParaRPr lang="zh-CN" altLang="zh-CN" sz="2800" dirty="0">
              <a:solidFill>
                <a:schemeClr val="tx2">
                  <a:lumMod val="75000"/>
                </a:schemeClr>
              </a:solidFill>
              <a:latin typeface="宋体" panose="02010600030101010101" pitchFamily="2" charset="-122"/>
              <a:ea typeface="宋体" panose="02010600030101010101" pitchFamily="2" charset="-122"/>
            </a:endParaRPr>
          </a:p>
        </p:txBody>
      </p:sp>
      <p:sp>
        <p:nvSpPr>
          <p:cNvPr id="15" name="文本框 14"/>
          <p:cNvSpPr txBox="1"/>
          <p:nvPr/>
        </p:nvSpPr>
        <p:spPr>
          <a:xfrm>
            <a:off x="1836920" y="4138950"/>
            <a:ext cx="5633789" cy="954107"/>
          </a:xfrm>
          <a:prstGeom prst="rect">
            <a:avLst/>
          </a:prstGeom>
          <a:noFill/>
        </p:spPr>
        <p:txBody>
          <a:bodyPr wrap="square" rtlCol="0">
            <a:spAutoFit/>
          </a:bodyPr>
          <a:lstStyle/>
          <a:p>
            <a:pPr lvl="0"/>
            <a:r>
              <a:rPr lang="zh-CN" altLang="en-US" sz="2800" dirty="0">
                <a:solidFill>
                  <a:schemeClr val="tx2">
                    <a:lumMod val="75000"/>
                  </a:schemeClr>
                </a:solidFill>
                <a:latin typeface="宋体" panose="02010600030101010101" pitchFamily="2" charset="-122"/>
                <a:ea typeface="宋体" panose="02010600030101010101" pitchFamily="2" charset="-122"/>
              </a:rPr>
              <a:t>利用透视表，对</a:t>
            </a:r>
            <a:r>
              <a:rPr lang="zh-CN" altLang="zh-CN" sz="2800" dirty="0">
                <a:solidFill>
                  <a:schemeClr val="tx2">
                    <a:lumMod val="75000"/>
                  </a:schemeClr>
                </a:solidFill>
                <a:latin typeface="宋体" panose="02010600030101010101" pitchFamily="2" charset="-122"/>
                <a:ea typeface="宋体" panose="02010600030101010101" pitchFamily="2" charset="-122"/>
              </a:rPr>
              <a:t>多重区域数据合并汇总</a:t>
            </a:r>
            <a:endParaRPr lang="zh-CN" altLang="en-US" sz="2800" dirty="0">
              <a:solidFill>
                <a:schemeClr val="tx2">
                  <a:lumMod val="75000"/>
                </a:schemeClr>
              </a:solidFill>
              <a:latin typeface="宋体" panose="02010600030101010101" pitchFamily="2" charset="-122"/>
              <a:ea typeface="宋体" panose="02010600030101010101" pitchFamily="2" charset="-122"/>
            </a:endParaRPr>
          </a:p>
        </p:txBody>
      </p:sp>
      <p:sp>
        <p:nvSpPr>
          <p:cNvPr id="16" name="文本框 15"/>
          <p:cNvSpPr txBox="1"/>
          <p:nvPr/>
        </p:nvSpPr>
        <p:spPr>
          <a:xfrm>
            <a:off x="1896203" y="5415648"/>
            <a:ext cx="5493642" cy="954107"/>
          </a:xfrm>
          <a:prstGeom prst="rect">
            <a:avLst/>
          </a:prstGeom>
          <a:noFill/>
        </p:spPr>
        <p:txBody>
          <a:bodyPr wrap="square" rtlCol="0">
            <a:spAutoFit/>
          </a:bodyPr>
          <a:lstStyle/>
          <a:p>
            <a:r>
              <a:rPr lang="zh-CN" altLang="zh-CN" sz="2800" dirty="0">
                <a:solidFill>
                  <a:schemeClr val="tx2">
                    <a:lumMod val="75000"/>
                  </a:schemeClr>
                </a:solidFill>
                <a:latin typeface="宋体" panose="02010600030101010101" pitchFamily="2" charset="-122"/>
                <a:ea typeface="宋体" panose="02010600030101010101" pitchFamily="2" charset="-122"/>
              </a:rPr>
              <a:t>利用</a:t>
            </a:r>
            <a:r>
              <a:rPr lang="en-US" altLang="zh-CN" sz="2800" dirty="0">
                <a:solidFill>
                  <a:schemeClr val="tx2">
                    <a:lumMod val="75000"/>
                  </a:schemeClr>
                </a:solidFill>
                <a:latin typeface="宋体" panose="02010600030101010101" pitchFamily="2" charset="-122"/>
                <a:ea typeface="宋体" panose="02010600030101010101" pitchFamily="2" charset="-122"/>
              </a:rPr>
              <a:t>Power Pivot</a:t>
            </a:r>
            <a:r>
              <a:rPr lang="zh-CN" altLang="zh-CN" sz="2800" dirty="0">
                <a:solidFill>
                  <a:schemeClr val="tx2">
                    <a:lumMod val="75000"/>
                  </a:schemeClr>
                </a:solidFill>
                <a:latin typeface="宋体" panose="02010600030101010101" pitchFamily="2" charset="-122"/>
                <a:ea typeface="宋体" panose="02010600030101010101" pitchFamily="2" charset="-122"/>
              </a:rPr>
              <a:t>，对多来源数据进行合并汇总</a:t>
            </a:r>
            <a:r>
              <a:rPr lang="zh-CN" altLang="en-US" sz="2800" dirty="0">
                <a:solidFill>
                  <a:schemeClr val="tx2">
                    <a:lumMod val="75000"/>
                  </a:schemeClr>
                </a:solidFill>
                <a:latin typeface="宋体" panose="02010600030101010101" pitchFamily="2" charset="-122"/>
                <a:ea typeface="宋体" panose="02010600030101010101" pitchFamily="2" charset="-122"/>
              </a:rPr>
              <a:t>组织</a:t>
            </a:r>
          </a:p>
        </p:txBody>
      </p:sp>
      <p:sp>
        <p:nvSpPr>
          <p:cNvPr id="14" name="椭圆 1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810F1820-7889-4881-8A47-AE6CFB92F367}"/>
              </a:ext>
            </a:extLst>
          </p:cNvPr>
          <p:cNvSpPr/>
          <p:nvPr/>
        </p:nvSpPr>
        <p:spPr>
          <a:xfrm>
            <a:off x="972508" y="993985"/>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8" name="椭圆 1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022B1882-B2FF-4722-B74E-1159A45B6008}"/>
              </a:ext>
            </a:extLst>
          </p:cNvPr>
          <p:cNvSpPr/>
          <p:nvPr/>
        </p:nvSpPr>
        <p:spPr>
          <a:xfrm>
            <a:off x="972508" y="2103373"/>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9" name="椭圆 1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95872E61-D183-4729-9231-AE196FD9DEA5}"/>
              </a:ext>
            </a:extLst>
          </p:cNvPr>
          <p:cNvSpPr/>
          <p:nvPr/>
        </p:nvSpPr>
        <p:spPr>
          <a:xfrm>
            <a:off x="972508" y="3177897"/>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03</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20" name="椭圆 1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24D04356-E973-4F65-B6D3-39684E42C2D4}"/>
              </a:ext>
            </a:extLst>
          </p:cNvPr>
          <p:cNvSpPr/>
          <p:nvPr/>
        </p:nvSpPr>
        <p:spPr>
          <a:xfrm>
            <a:off x="942830" y="4177205"/>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04</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21" name="椭圆 2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17A7395B-CDCC-414C-90C8-24EFCC54C8D3}"/>
              </a:ext>
            </a:extLst>
          </p:cNvPr>
          <p:cNvSpPr/>
          <p:nvPr/>
        </p:nvSpPr>
        <p:spPr>
          <a:xfrm>
            <a:off x="942830" y="5409888"/>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05</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360"/>
                                          </p:val>
                                        </p:tav>
                                        <p:tav tm="100000">
                                          <p:val>
                                            <p:fltVal val="0"/>
                                          </p:val>
                                        </p:tav>
                                      </p:tavLst>
                                    </p:anim>
                                    <p:animEffect transition="in" filter="fade">
                                      <p:cBhvr>
                                        <p:cTn id="10" dur="1000"/>
                                        <p:tgtEl>
                                          <p:spTgt spid="14"/>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360"/>
                                          </p:val>
                                        </p:tav>
                                        <p:tav tm="100000">
                                          <p:val>
                                            <p:fltVal val="0"/>
                                          </p:val>
                                        </p:tav>
                                      </p:tavLst>
                                    </p:anim>
                                    <p:animEffect transition="in" filter="fade">
                                      <p:cBhvr>
                                        <p:cTn id="16" dur="1000"/>
                                        <p:tgtEl>
                                          <p:spTgt spid="18"/>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360"/>
                                          </p:val>
                                        </p:tav>
                                        <p:tav tm="100000">
                                          <p:val>
                                            <p:fltVal val="0"/>
                                          </p:val>
                                        </p:tav>
                                      </p:tavLst>
                                    </p:anim>
                                    <p:animEffect transition="in" filter="fade">
                                      <p:cBhvr>
                                        <p:cTn id="22" dur="1000"/>
                                        <p:tgtEl>
                                          <p:spTgt spid="19"/>
                                        </p:tgtEl>
                                      </p:cBhvr>
                                    </p:animEffect>
                                  </p:childTnLst>
                                </p:cTn>
                              </p:par>
                              <p:par>
                                <p:cTn id="23" presetID="49" presetClass="entr" presetSubtype="0" decel="1000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style.rotation</p:attrName>
                                        </p:attrNameLst>
                                      </p:cBhvr>
                                      <p:tavLst>
                                        <p:tav tm="0">
                                          <p:val>
                                            <p:fltVal val="360"/>
                                          </p:val>
                                        </p:tav>
                                        <p:tav tm="100000">
                                          <p:val>
                                            <p:fltVal val="0"/>
                                          </p:val>
                                        </p:tav>
                                      </p:tavLst>
                                    </p:anim>
                                    <p:animEffect transition="in" filter="fade">
                                      <p:cBhvr>
                                        <p:cTn id="28" dur="1000"/>
                                        <p:tgtEl>
                                          <p:spTgt spid="20"/>
                                        </p:tgtEl>
                                      </p:cBhvr>
                                    </p:animEffect>
                                  </p:childTnLst>
                                </p:cTn>
                              </p:par>
                              <p:par>
                                <p:cTn id="29" presetID="49" presetClass="entr" presetSubtype="0" decel="100000" fill="hold" grpId="0" nodeType="withEffect">
                                  <p:stCondLst>
                                    <p:cond delay="100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anim calcmode="lin" valueType="num">
                                      <p:cBhvr>
                                        <p:cTn id="33" dur="1000" fill="hold"/>
                                        <p:tgtEl>
                                          <p:spTgt spid="21"/>
                                        </p:tgtEl>
                                        <p:attrNameLst>
                                          <p:attrName>style.rotation</p:attrName>
                                        </p:attrNameLst>
                                      </p:cBhvr>
                                      <p:tavLst>
                                        <p:tav tm="0">
                                          <p:val>
                                            <p:fltVal val="360"/>
                                          </p:val>
                                        </p:tav>
                                        <p:tav tm="100000">
                                          <p:val>
                                            <p:fltVal val="0"/>
                                          </p:val>
                                        </p:tav>
                                      </p:tavLst>
                                    </p:anim>
                                    <p:animEffect transition="in" filter="fade">
                                      <p:cBhvr>
                                        <p:cTn id="3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40808" y="502743"/>
            <a:ext cx="12192000" cy="603050"/>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pPr>
              <a:lnSpc>
                <a:spcPts val="4500"/>
              </a:lnSpc>
            </a:pPr>
            <a:r>
              <a:rPr lang="zh-CN" altLang="zh-CN" sz="3600" dirty="0">
                <a:latin typeface="宋体" panose="02010600030101010101" pitchFamily="2" charset="-122"/>
                <a:ea typeface="宋体" panose="02010600030101010101" pitchFamily="2" charset="-122"/>
              </a:rPr>
              <a:t>【例</a:t>
            </a:r>
            <a:r>
              <a:rPr lang="en-US" altLang="zh-CN" sz="3600" dirty="0">
                <a:latin typeface="宋体" panose="02010600030101010101" pitchFamily="2" charset="-122"/>
                <a:ea typeface="宋体" panose="02010600030101010101" pitchFamily="2" charset="-122"/>
              </a:rPr>
              <a:t>3-7</a:t>
            </a:r>
            <a:r>
              <a:rPr lang="zh-CN" altLang="zh-CN" sz="36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建模关键技术</a:t>
            </a:r>
          </a:p>
        </p:txBody>
      </p:sp>
      <p:sp>
        <p:nvSpPr>
          <p:cNvPr id="26" name="文本框 10"/>
          <p:cNvSpPr txBox="1"/>
          <p:nvPr/>
        </p:nvSpPr>
        <p:spPr>
          <a:xfrm>
            <a:off x="1534663" y="1763293"/>
            <a:ext cx="2785834" cy="1200329"/>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为了得到前</a:t>
            </a:r>
            <a:r>
              <a:rPr lang="en-US" altLang="zh-CN" sz="2400" b="1" dirty="0">
                <a:solidFill>
                  <a:schemeClr val="tx2">
                    <a:lumMod val="75000"/>
                  </a:schemeClr>
                </a:solidFill>
                <a:latin typeface="宋体" panose="02010600030101010101" pitchFamily="2" charset="-122"/>
                <a:ea typeface="宋体" panose="02010600030101010101" pitchFamily="2" charset="-122"/>
              </a:rPr>
              <a:t>20%</a:t>
            </a:r>
            <a:r>
              <a:rPr lang="zh-CN" altLang="en-US" sz="2400" b="1" dirty="0">
                <a:solidFill>
                  <a:schemeClr val="tx2">
                    <a:lumMod val="75000"/>
                  </a:schemeClr>
                </a:solidFill>
                <a:latin typeface="宋体" panose="02010600030101010101" pitchFamily="2" charset="-122"/>
                <a:ea typeface="宋体" panose="02010600030101010101" pitchFamily="2" charset="-122"/>
              </a:rPr>
              <a:t>的客户销售情况，需按照销售额排序</a:t>
            </a:r>
          </a:p>
        </p:txBody>
      </p:sp>
      <p:sp>
        <p:nvSpPr>
          <p:cNvPr id="27" name="文本框 10"/>
          <p:cNvSpPr txBox="1"/>
          <p:nvPr/>
        </p:nvSpPr>
        <p:spPr>
          <a:xfrm>
            <a:off x="7597771" y="4635158"/>
            <a:ext cx="3383879" cy="1200329"/>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将帕累托曲线所需数据放在数据透视表外，准备垂直参考线数据</a:t>
            </a:r>
            <a:endParaRPr lang="zh-CN"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28" name="文本框 10"/>
          <p:cNvSpPr txBox="1"/>
          <p:nvPr/>
        </p:nvSpPr>
        <p:spPr>
          <a:xfrm>
            <a:off x="1540968" y="4559903"/>
            <a:ext cx="2779529" cy="830997"/>
          </a:xfrm>
          <a:prstGeom prst="rect">
            <a:avLst/>
          </a:prstGeom>
          <a:noFill/>
        </p:spPr>
        <p:txBody>
          <a:bodyPr wrap="square" rtlCol="0">
            <a:spAutoFit/>
          </a:bodyPr>
          <a:lstStyle/>
          <a:p>
            <a:r>
              <a:rPr lang="zh-CN" altLang="en-US" sz="2400" b="1" dirty="0">
                <a:solidFill>
                  <a:schemeClr val="tx2">
                    <a:lumMod val="75000"/>
                  </a:schemeClr>
                </a:solidFill>
                <a:latin typeface="宋体" panose="02010600030101010101" pitchFamily="2" charset="-122"/>
                <a:ea typeface="宋体" panose="02010600030101010101" pitchFamily="2" charset="-122"/>
              </a:rPr>
              <a:t>绘制帕累托曲线并添加垂直参考线</a:t>
            </a:r>
            <a:endParaRPr lang="en-US"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30" name="文本框 10"/>
          <p:cNvSpPr txBox="1"/>
          <p:nvPr/>
        </p:nvSpPr>
        <p:spPr>
          <a:xfrm>
            <a:off x="7698167" y="2543499"/>
            <a:ext cx="3383879"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将汇总方式改为“</a:t>
            </a:r>
            <a:r>
              <a:rPr lang="zh-CN" altLang="zh-CN" sz="2400" b="1" dirty="0">
                <a:solidFill>
                  <a:schemeClr val="tx2">
                    <a:lumMod val="75000"/>
                  </a:schemeClr>
                </a:solidFill>
                <a:latin typeface="宋体" panose="02010600030101010101" pitchFamily="2" charset="-122"/>
                <a:ea typeface="宋体" panose="02010600030101010101" pitchFamily="2" charset="-122"/>
              </a:rPr>
              <a:t>按某一字段汇总的百分比</a:t>
            </a:r>
            <a:r>
              <a:rPr lang="en-US" altLang="zh-CN" sz="2400" b="1" dirty="0">
                <a:solidFill>
                  <a:schemeClr val="tx2">
                    <a:lumMod val="75000"/>
                  </a:schemeClr>
                </a:solidFill>
                <a:latin typeface="宋体" panose="02010600030101010101" pitchFamily="2" charset="-122"/>
                <a:ea typeface="宋体" panose="02010600030101010101" pitchFamily="2" charset="-122"/>
              </a:rPr>
              <a:t>”</a:t>
            </a:r>
            <a:endParaRPr lang="zh-CN" altLang="en-US" sz="2400" b="1" dirty="0">
              <a:solidFill>
                <a:schemeClr val="tx2">
                  <a:lumMod val="75000"/>
                </a:schemeClr>
              </a:solidFill>
              <a:latin typeface="宋体" panose="02010600030101010101" pitchFamily="2" charset="-122"/>
              <a:ea typeface="宋体" panose="02010600030101010101" pitchFamily="2" charset="-122"/>
            </a:endParaRPr>
          </a:p>
        </p:txBody>
      </p:sp>
      <p:sp>
        <p:nvSpPr>
          <p:cNvPr id="24" name="Freeform 265">
            <a:extLst>
              <a:ext uri="{FF2B5EF4-FFF2-40B4-BE49-F238E27FC236}">
                <a16:creationId xmlns:a16="http://schemas.microsoft.com/office/drawing/2014/main" id="{538F4DEC-81D0-462E-B19B-B6DEDA11CD80}"/>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0A1DDD10-BE1F-4A4E-8C71-A3DB92D39F1E}"/>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1344D052-02B2-4793-BDB5-CF63DA5CAF01}"/>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D49C344F-A32E-45EC-AAC7-4C6C3CFBEC83}"/>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5764E448-BB41-4E1A-AD8B-D75E37E14580}"/>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52493882-75AF-4E09-9C8D-CCA7443BD93C}"/>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91458485-1FC8-4308-B4D1-133019EC4C5E}"/>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68F9CD0A-738C-4BCE-977F-90EF96DB474C}"/>
              </a:ext>
            </a:extLst>
          </p:cNvPr>
          <p:cNvGrpSpPr/>
          <p:nvPr/>
        </p:nvGrpSpPr>
        <p:grpSpPr>
          <a:xfrm>
            <a:off x="1435102" y="5518036"/>
            <a:ext cx="3303588" cy="215888"/>
            <a:chOff x="1435102" y="5518036"/>
            <a:chExt cx="3303588" cy="215888"/>
          </a:xfrm>
        </p:grpSpPr>
        <p:sp>
          <p:nvSpPr>
            <p:cNvPr id="37" name="任意多边形 10">
              <a:extLst>
                <a:ext uri="{FF2B5EF4-FFF2-40B4-BE49-F238E27FC236}">
                  <a16:creationId xmlns:a16="http://schemas.microsoft.com/office/drawing/2014/main" id="{DA731203-55EC-4518-8151-ACC4579E3CF9}"/>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8D51088B-FDDB-4B65-80A3-2A75F5506910}"/>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CA762A0C-5690-4F59-A9C7-C578D2F44AB7}"/>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0BE8AC47-7299-41FF-85D5-1B1BD981F102}"/>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EEE78179-49D7-4CFF-8E09-5322F218A94F}"/>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7">
            <a:extLst>
              <a:ext uri="{FF2B5EF4-FFF2-40B4-BE49-F238E27FC236}">
                <a16:creationId xmlns:a16="http://schemas.microsoft.com/office/drawing/2014/main" id="{0878E744-31A6-4F59-8846-735EAE1AB330}"/>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3">
            <a:extLst>
              <a:ext uri="{FF2B5EF4-FFF2-40B4-BE49-F238E27FC236}">
                <a16:creationId xmlns:a16="http://schemas.microsoft.com/office/drawing/2014/main" id="{B0DE7991-F2A1-42ED-BEBA-7ADD9B3C48CD}"/>
              </a:ext>
            </a:extLst>
          </p:cNvPr>
          <p:cNvSpPr>
            <a:spLocks noChangeArrowheads="1"/>
          </p:cNvSpPr>
          <p:nvPr/>
        </p:nvSpPr>
        <p:spPr bwMode="auto">
          <a:xfrm>
            <a:off x="5480049" y="5479405"/>
            <a:ext cx="958851" cy="588929"/>
          </a:xfrm>
          <a:custGeom>
            <a:avLst/>
            <a:gdLst>
              <a:gd name="T0" fmla="*/ 682816 w 958283"/>
              <a:gd name="T1" fmla="*/ 383 h 588461"/>
              <a:gd name="T2" fmla="*/ 773685 w 958283"/>
              <a:gd name="T3" fmla="*/ 9370 h 588461"/>
              <a:gd name="T4" fmla="*/ 936679 w 958283"/>
              <a:gd name="T5" fmla="*/ 397691 h 588461"/>
              <a:gd name="T6" fmla="*/ 460233 w 958283"/>
              <a:gd name="T7" fmla="*/ 573062 h 588461"/>
              <a:gd name="T8" fmla="*/ 456085 w 958283"/>
              <a:gd name="T9" fmla="*/ 571431 h 588461"/>
              <a:gd name="T10" fmla="*/ 364381 w 958283"/>
              <a:gd name="T11" fmla="*/ 517748 h 588461"/>
              <a:gd name="T12" fmla="*/ 71272 w 958283"/>
              <a:gd name="T13" fmla="*/ 241009 h 588461"/>
              <a:gd name="T14" fmla="*/ 0 w 958283"/>
              <a:gd name="T15" fmla="*/ 141405 h 588461"/>
              <a:gd name="T16" fmla="*/ 9811 w 958283"/>
              <a:gd name="T17" fmla="*/ 138631 h 588461"/>
              <a:gd name="T18" fmla="*/ 682816 w 958283"/>
              <a:gd name="T19" fmla="*/ 383 h 588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8283"/>
              <a:gd name="T31" fmla="*/ 0 h 588461"/>
              <a:gd name="T32" fmla="*/ 958283 w 958283"/>
              <a:gd name="T33" fmla="*/ 588461 h 588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8283" h="588461">
                <a:moveTo>
                  <a:pt x="682412" y="383"/>
                </a:moveTo>
                <a:cubicBezTo>
                  <a:pt x="722060" y="-1068"/>
                  <a:pt x="753387" y="1540"/>
                  <a:pt x="773227" y="9362"/>
                </a:cubicBezTo>
                <a:cubicBezTo>
                  <a:pt x="923594" y="71942"/>
                  <a:pt x="998778" y="247163"/>
                  <a:pt x="936125" y="397353"/>
                </a:cubicBezTo>
                <a:cubicBezTo>
                  <a:pt x="873472" y="551715"/>
                  <a:pt x="614506" y="622638"/>
                  <a:pt x="459961" y="572575"/>
                </a:cubicBezTo>
                <a:lnTo>
                  <a:pt x="455815" y="570945"/>
                </a:lnTo>
                <a:lnTo>
                  <a:pt x="364165" y="517308"/>
                </a:lnTo>
                <a:cubicBezTo>
                  <a:pt x="265785" y="450510"/>
                  <a:pt x="160136" y="352256"/>
                  <a:pt x="71230" y="240804"/>
                </a:cubicBezTo>
                <a:lnTo>
                  <a:pt x="0" y="141285"/>
                </a:lnTo>
                <a:lnTo>
                  <a:pt x="9805" y="138513"/>
                </a:lnTo>
                <a:cubicBezTo>
                  <a:pt x="232093" y="76912"/>
                  <a:pt x="523822" y="6185"/>
                  <a:pt x="682412" y="383"/>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41">
            <a:extLst>
              <a:ext uri="{FF2B5EF4-FFF2-40B4-BE49-F238E27FC236}">
                <a16:creationId xmlns:a16="http://schemas.microsoft.com/office/drawing/2014/main" id="{2911E36B-41BD-49E4-B5EB-27E4582F0400}"/>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37">
            <a:extLst>
              <a:ext uri="{FF2B5EF4-FFF2-40B4-BE49-F238E27FC236}">
                <a16:creationId xmlns:a16="http://schemas.microsoft.com/office/drawing/2014/main" id="{73A9EDCC-2B4E-4073-B547-ACBA73B38975}"/>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6" name="任意多边形 45">
            <a:extLst>
              <a:ext uri="{FF2B5EF4-FFF2-40B4-BE49-F238E27FC236}">
                <a16:creationId xmlns:a16="http://schemas.microsoft.com/office/drawing/2014/main" id="{33A9A4B6-576E-4AC0-A47F-492EE939A310}"/>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7" name="组合 46">
            <a:extLst>
              <a:ext uri="{FF2B5EF4-FFF2-40B4-BE49-F238E27FC236}">
                <a16:creationId xmlns:a16="http://schemas.microsoft.com/office/drawing/2014/main" id="{D4E1C6E7-F8E4-4960-859B-D727C271571C}"/>
              </a:ext>
            </a:extLst>
          </p:cNvPr>
          <p:cNvGrpSpPr/>
          <p:nvPr/>
        </p:nvGrpSpPr>
        <p:grpSpPr>
          <a:xfrm>
            <a:off x="7558090" y="2268603"/>
            <a:ext cx="3355975" cy="215888"/>
            <a:chOff x="7558090" y="2268603"/>
            <a:chExt cx="3355975" cy="215888"/>
          </a:xfrm>
        </p:grpSpPr>
        <p:sp>
          <p:nvSpPr>
            <p:cNvPr id="48" name="椭圆 12">
              <a:extLst>
                <a:ext uri="{FF2B5EF4-FFF2-40B4-BE49-F238E27FC236}">
                  <a16:creationId xmlns:a16="http://schemas.microsoft.com/office/drawing/2014/main" id="{EF0C3330-B59D-45F6-9A8E-A2200CD66716}"/>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9" name="任意多边形 24">
              <a:extLst>
                <a:ext uri="{FF2B5EF4-FFF2-40B4-BE49-F238E27FC236}">
                  <a16:creationId xmlns:a16="http://schemas.microsoft.com/office/drawing/2014/main" id="{53D2D5A3-D22A-447D-BD91-8B53950DA1DF}"/>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50" name="文本框 25">
            <a:extLst>
              <a:ext uri="{FF2B5EF4-FFF2-40B4-BE49-F238E27FC236}">
                <a16:creationId xmlns:a16="http://schemas.microsoft.com/office/drawing/2014/main" id="{9C6FA31F-3589-405C-B608-4B1B8921E4E0}"/>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1" name="文本框 26">
            <a:extLst>
              <a:ext uri="{FF2B5EF4-FFF2-40B4-BE49-F238E27FC236}">
                <a16:creationId xmlns:a16="http://schemas.microsoft.com/office/drawing/2014/main" id="{E32CE34F-4B61-4FDD-9DF1-15ABA0E56826}"/>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2" name="文本框 27">
            <a:extLst>
              <a:ext uri="{FF2B5EF4-FFF2-40B4-BE49-F238E27FC236}">
                <a16:creationId xmlns:a16="http://schemas.microsoft.com/office/drawing/2014/main" id="{81AD6A68-0170-484A-9CCA-973F11B756C5}"/>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3" name="文本框 28">
            <a:extLst>
              <a:ext uri="{FF2B5EF4-FFF2-40B4-BE49-F238E27FC236}">
                <a16:creationId xmlns:a16="http://schemas.microsoft.com/office/drawing/2014/main" id="{4F291188-CAB9-4055-B798-8E7458ACBC0B}"/>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129207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right)">
                                      <p:cBhvr>
                                        <p:cTn id="31" dur="500"/>
                                        <p:tgtEl>
                                          <p:spTgt spid="4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Effect transition="in" filter="fade">
                                      <p:cBhvr>
                                        <p:cTn id="50" dur="500"/>
                                        <p:tgtEl>
                                          <p:spTgt spid="5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ppt_w</p:attrName>
                                        </p:attrNameLst>
                                      </p:cBhvr>
                                      <p:tavLst>
                                        <p:tav tm="0">
                                          <p:val>
                                            <p:fltVal val="0"/>
                                          </p:val>
                                        </p:tav>
                                        <p:tav tm="100000">
                                          <p:val>
                                            <p:strVal val="#ppt_w"/>
                                          </p:val>
                                        </p:tav>
                                      </p:tavLst>
                                    </p:anim>
                                    <p:anim calcmode="lin" valueType="num">
                                      <p:cBhvr>
                                        <p:cTn id="54" dur="500" fill="hold"/>
                                        <p:tgtEl>
                                          <p:spTgt spid="53"/>
                                        </p:tgtEl>
                                        <p:attrNameLst>
                                          <p:attrName>ppt_h</p:attrName>
                                        </p:attrNameLst>
                                      </p:cBhvr>
                                      <p:tavLst>
                                        <p:tav tm="0">
                                          <p:val>
                                            <p:fltVal val="0"/>
                                          </p:val>
                                        </p:tav>
                                        <p:tav tm="100000">
                                          <p:val>
                                            <p:strVal val="#ppt_h"/>
                                          </p:val>
                                        </p:tav>
                                      </p:tavLst>
                                    </p:anim>
                                    <p:animEffect transition="in" filter="fade">
                                      <p:cBhvr>
                                        <p:cTn id="55" dur="500"/>
                                        <p:tgtEl>
                                          <p:spTgt spid="5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par>
                                <p:cTn id="65" presetID="22" presetClass="entr" presetSubtype="2"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right)">
                                      <p:cBhvr>
                                        <p:cTn id="67" dur="500"/>
                                        <p:tgtEl>
                                          <p:spTgt spid="33"/>
                                        </p:tgtEl>
                                      </p:cBhvr>
                                    </p:animEffect>
                                  </p:childTnLst>
                                </p:cTn>
                              </p:par>
                              <p:par>
                                <p:cTn id="68" presetID="22" presetClass="entr" presetSubtype="8"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par>
                                <p:cTn id="71" presetID="22" presetClass="entr" presetSubtype="2"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right)">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1" grpId="0" animBg="1"/>
      <p:bldP spid="32" grpId="0" animBg="1"/>
      <p:bldP spid="42" grpId="0" animBg="1"/>
      <p:bldP spid="43" grpId="0" animBg="1"/>
      <p:bldP spid="44" grpId="0" animBg="1"/>
      <p:bldP spid="45" grpId="0" animBg="1"/>
      <p:bldP spid="46" grpId="0" animBg="1"/>
      <p:bldP spid="50" grpId="0"/>
      <p:bldP spid="51" grpId="0"/>
      <p:bldP spid="52" grpId="0"/>
      <p:bldP spid="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821509"/>
            <a:ext cx="12192000" cy="923330"/>
          </a:xfrm>
          <a:prstGeom prst="rect">
            <a:avLst/>
          </a:prstGeom>
          <a:noFill/>
        </p:spPr>
        <p:txBody>
          <a:bodyPr wrap="square" rtlCol="0">
            <a:spAutoFit/>
          </a:bodyPr>
          <a:lstStyle/>
          <a:p>
            <a:pPr algn="ctr"/>
            <a:r>
              <a:rPr lang="zh-CN" altLang="zh-CN" sz="5400" b="1" dirty="0">
                <a:solidFill>
                  <a:schemeClr val="tx2">
                    <a:lumMod val="75000"/>
                  </a:schemeClr>
                </a:solidFill>
                <a:latin typeface="宋体" panose="02010600030101010101" pitchFamily="2" charset="-122"/>
                <a:ea typeface="宋体" panose="02010600030101010101" pitchFamily="2" charset="-122"/>
              </a:rPr>
              <a:t>多重区域数据的合并汇总</a:t>
            </a:r>
            <a:endParaRPr lang="zh-CN" altLang="en-US" sz="59500" b="1" dirty="0">
              <a:solidFill>
                <a:schemeClr val="tx2">
                  <a:lumMod val="75000"/>
                </a:schemeClr>
              </a:solidFill>
              <a:latin typeface="宋体" panose="02010600030101010101" pitchFamily="2" charset="-122"/>
              <a:ea typeface="宋体" panose="02010600030101010101" pitchFamily="2" charset="-122"/>
            </a:endParaRPr>
          </a:p>
        </p:txBody>
      </p:sp>
      <p:sp>
        <p:nvSpPr>
          <p:cNvPr id="4" name="文本框 3"/>
          <p:cNvSpPr txBox="1"/>
          <p:nvPr/>
        </p:nvSpPr>
        <p:spPr>
          <a:xfrm>
            <a:off x="0" y="1624519"/>
            <a:ext cx="12192000" cy="769441"/>
          </a:xfrm>
          <a:prstGeom prst="rect">
            <a:avLst/>
          </a:prstGeom>
          <a:noFill/>
        </p:spPr>
        <p:txBody>
          <a:bodyPr wrap="square" rtlCol="0">
            <a:spAutoFit/>
          </a:bodyPr>
          <a:lstStyle/>
          <a:p>
            <a:pPr algn="ctr"/>
            <a:r>
              <a:rPr lang="zh-CN" altLang="en-US" sz="4400" b="1" dirty="0">
                <a:solidFill>
                  <a:schemeClr val="tx2">
                    <a:lumMod val="75000"/>
                  </a:schemeClr>
                </a:solidFill>
                <a:latin typeface="方正清刻本悦宋简体" panose="02010600030101010101" charset="-122"/>
                <a:ea typeface="方正清刻本悦宋简体" panose="02010600030101010101" charset="-122"/>
              </a:rPr>
              <a:t>第四节</a:t>
            </a:r>
          </a:p>
        </p:txBody>
      </p:sp>
    </p:spTree>
    <p:extLst>
      <p:ext uri="{BB962C8B-B14F-4D97-AF65-F5344CB8AC3E}">
        <p14:creationId xmlns:p14="http://schemas.microsoft.com/office/powerpoint/2010/main" val="2092582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04953"/>
            <a:ext cx="12192000" cy="669414"/>
          </a:xfrm>
          <a:prstGeom prst="rect">
            <a:avLst/>
          </a:prstGeom>
          <a:noFill/>
        </p:spPr>
        <p:txBody>
          <a:bodyPr wrap="square" rtlCol="0">
            <a:spAutoFit/>
          </a:bodyPr>
          <a:lstStyle/>
          <a:p>
            <a:pPr algn="ctr">
              <a:lnSpc>
                <a:spcPts val="4500"/>
              </a:lnSpc>
            </a:pPr>
            <a:r>
              <a:rPr lang="zh-CN" altLang="zh-CN" sz="4000" b="1" dirty="0">
                <a:solidFill>
                  <a:schemeClr val="tx2">
                    <a:lumMod val="75000"/>
                  </a:schemeClr>
                </a:solidFill>
                <a:latin typeface="宋体" panose="02010600030101010101" pitchFamily="2" charset="-122"/>
                <a:ea typeface="宋体" panose="02010600030101010101" pitchFamily="2" charset="-122"/>
              </a:rPr>
              <a:t>多重区域数据的合并汇总</a:t>
            </a:r>
            <a:endParaRPr lang="zh-CN" altLang="en-US" sz="4000" b="1" dirty="0">
              <a:solidFill>
                <a:schemeClr val="tx2">
                  <a:lumMod val="75000"/>
                </a:schemeClr>
              </a:solidFill>
              <a:latin typeface="宋体" panose="02010600030101010101" pitchFamily="2" charset="-122"/>
              <a:ea typeface="宋体" panose="02010600030101010101" pitchFamily="2" charset="-122"/>
            </a:endParaRPr>
          </a:p>
        </p:txBody>
      </p:sp>
      <p:sp>
        <p:nvSpPr>
          <p:cNvPr id="5" name="椭圆 4"/>
          <p:cNvSpPr/>
          <p:nvPr/>
        </p:nvSpPr>
        <p:spPr>
          <a:xfrm>
            <a:off x="2498079" y="1896167"/>
            <a:ext cx="577016" cy="57701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tx2">
                  <a:lumMod val="75000"/>
                </a:schemeClr>
              </a:solidFill>
            </a:endParaRPr>
          </a:p>
        </p:txBody>
      </p:sp>
      <p:sp>
        <p:nvSpPr>
          <p:cNvPr id="7" name="椭圆 6"/>
          <p:cNvSpPr/>
          <p:nvPr/>
        </p:nvSpPr>
        <p:spPr>
          <a:xfrm>
            <a:off x="2635042" y="4333809"/>
            <a:ext cx="577016" cy="57701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3737" y="4489533"/>
            <a:ext cx="299624" cy="299622"/>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1713" y="2018263"/>
            <a:ext cx="334374" cy="334372"/>
          </a:xfrm>
          <a:prstGeom prst="rect">
            <a:avLst/>
          </a:prstGeom>
        </p:spPr>
      </p:pic>
      <p:sp>
        <p:nvSpPr>
          <p:cNvPr id="13" name="文本框 12"/>
          <p:cNvSpPr txBox="1"/>
          <p:nvPr/>
        </p:nvSpPr>
        <p:spPr>
          <a:xfrm>
            <a:off x="654441" y="2674653"/>
            <a:ext cx="4141295" cy="830997"/>
          </a:xfrm>
          <a:prstGeom prst="rect">
            <a:avLst/>
          </a:prstGeom>
          <a:noFill/>
        </p:spPr>
        <p:txBody>
          <a:bodyPr wrap="square" rtlCol="0">
            <a:spAutoFit/>
          </a:bodyPr>
          <a:lstStyle/>
          <a:p>
            <a:r>
              <a:rPr lang="zh-CN" altLang="zh-CN" sz="2400" dirty="0">
                <a:solidFill>
                  <a:schemeClr val="tx2">
                    <a:lumMod val="75000"/>
                  </a:schemeClr>
                </a:solidFill>
                <a:latin typeface="宋体" panose="02010600030101010101" pitchFamily="2" charset="-122"/>
                <a:ea typeface="宋体" panose="02010600030101010101" pitchFamily="2" charset="-122"/>
              </a:rPr>
              <a:t>利用“多重合并计算数据区域”的合并汇总</a:t>
            </a:r>
            <a:endParaRPr lang="zh-CN" altLang="en-US" sz="2400" dirty="0">
              <a:solidFill>
                <a:schemeClr val="tx2">
                  <a:lumMod val="75000"/>
                </a:schemeClr>
              </a:solidFill>
              <a:latin typeface="宋体" panose="02010600030101010101" pitchFamily="2" charset="-122"/>
              <a:ea typeface="宋体" panose="02010600030101010101" pitchFamily="2" charset="-122"/>
            </a:endParaRPr>
          </a:p>
        </p:txBody>
      </p:sp>
      <p:sp>
        <p:nvSpPr>
          <p:cNvPr id="17" name="文本框 16"/>
          <p:cNvSpPr txBox="1"/>
          <p:nvPr/>
        </p:nvSpPr>
        <p:spPr>
          <a:xfrm>
            <a:off x="788780" y="4985450"/>
            <a:ext cx="4006956" cy="461665"/>
          </a:xfrm>
          <a:prstGeom prst="rect">
            <a:avLst/>
          </a:prstGeom>
          <a:noFill/>
        </p:spPr>
        <p:txBody>
          <a:bodyPr wrap="square" rtlCol="0">
            <a:spAutoFit/>
          </a:bodyPr>
          <a:lstStyle/>
          <a:p>
            <a:r>
              <a:rPr lang="zh-CN" altLang="zh-CN" sz="2400" dirty="0">
                <a:solidFill>
                  <a:schemeClr val="tx2">
                    <a:lumMod val="75000"/>
                  </a:schemeClr>
                </a:solidFill>
                <a:latin typeface="宋体" panose="02010600030101010101" pitchFamily="2" charset="-122"/>
                <a:ea typeface="宋体" panose="02010600030101010101" pitchFamily="2" charset="-122"/>
              </a:rPr>
              <a:t>利用</a:t>
            </a:r>
            <a:r>
              <a:rPr lang="en-US" altLang="zh-CN" sz="2400" dirty="0">
                <a:solidFill>
                  <a:schemeClr val="tx2">
                    <a:lumMod val="75000"/>
                  </a:schemeClr>
                </a:solidFill>
                <a:latin typeface="宋体" panose="02010600030101010101" pitchFamily="2" charset="-122"/>
                <a:ea typeface="宋体" panose="02010600030101010101" pitchFamily="2" charset="-122"/>
              </a:rPr>
              <a:t>Power Query</a:t>
            </a:r>
            <a:r>
              <a:rPr lang="zh-CN" altLang="zh-CN" sz="2400" dirty="0">
                <a:solidFill>
                  <a:schemeClr val="tx2">
                    <a:lumMod val="75000"/>
                  </a:schemeClr>
                </a:solidFill>
                <a:latin typeface="宋体" panose="02010600030101010101" pitchFamily="2" charset="-122"/>
                <a:ea typeface="宋体" panose="02010600030101010101" pitchFamily="2" charset="-122"/>
              </a:rPr>
              <a:t>的合并汇总</a:t>
            </a:r>
            <a:endParaRPr lang="zh-CN" altLang="en-US" sz="2400" dirty="0">
              <a:solidFill>
                <a:schemeClr val="tx2">
                  <a:lumMod val="75000"/>
                </a:schemeClr>
              </a:solidFill>
              <a:latin typeface="宋体" panose="02010600030101010101" pitchFamily="2" charset="-122"/>
              <a:ea typeface="宋体" panose="02010600030101010101" pitchFamily="2" charset="-122"/>
            </a:endParaRPr>
          </a:p>
        </p:txBody>
      </p:sp>
      <p:grpSp>
        <p:nvGrpSpPr>
          <p:cNvPr id="21" name="组合 20"/>
          <p:cNvGrpSpPr/>
          <p:nvPr/>
        </p:nvGrpSpPr>
        <p:grpSpPr>
          <a:xfrm>
            <a:off x="5047207" y="1896167"/>
            <a:ext cx="6765964" cy="4373310"/>
            <a:chOff x="0" y="0"/>
            <a:chExt cx="5158740" cy="3204845"/>
          </a:xfrm>
        </p:grpSpPr>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73830" cy="1900555"/>
            </a:xfrm>
            <a:prstGeom prst="rect">
              <a:avLst/>
            </a:prstGeom>
            <a:ln>
              <a:solidFill>
                <a:schemeClr val="bg1">
                  <a:lumMod val="65000"/>
                </a:schemeClr>
              </a:solidFill>
            </a:ln>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200" y="647700"/>
              <a:ext cx="3977640" cy="1911350"/>
            </a:xfrm>
            <a:prstGeom prst="rect">
              <a:avLst/>
            </a:prstGeom>
            <a:ln>
              <a:solidFill>
                <a:schemeClr val="bg1">
                  <a:lumMod val="65000"/>
                </a:schemeClr>
              </a:solidFill>
            </a:ln>
          </p:spPr>
        </p:pic>
        <p:pic>
          <p:nvPicPr>
            <p:cNvPr id="24" name="图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1100" y="1308100"/>
              <a:ext cx="3977640" cy="1896745"/>
            </a:xfrm>
            <a:prstGeom prst="rect">
              <a:avLst/>
            </a:prstGeom>
            <a:ln>
              <a:solidFill>
                <a:schemeClr val="bg1">
                  <a:lumMod val="65000"/>
                </a:schemeClr>
              </a:solidFill>
            </a:ln>
          </p:spPr>
        </p:pic>
      </p:grpSp>
    </p:spTree>
    <p:extLst>
      <p:ext uri="{BB962C8B-B14F-4D97-AF65-F5344CB8AC3E}">
        <p14:creationId xmlns:p14="http://schemas.microsoft.com/office/powerpoint/2010/main" val="1515939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47089" y="420751"/>
            <a:ext cx="7279531" cy="603050"/>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1</a:t>
            </a:r>
            <a:r>
              <a:rPr lang="zh-CN" altLang="en-US" sz="3600" b="1" dirty="0">
                <a:solidFill>
                  <a:schemeClr val="tx2">
                    <a:lumMod val="75000"/>
                  </a:schemeClr>
                </a:solidFill>
                <a:latin typeface="宋体" panose="02010600030101010101" pitchFamily="2" charset="-122"/>
                <a:ea typeface="宋体" panose="02010600030101010101" pitchFamily="2" charset="-122"/>
              </a:rPr>
              <a:t>、</a:t>
            </a:r>
            <a:r>
              <a:rPr lang="zh-CN" altLang="zh-CN" sz="3600" b="1" dirty="0">
                <a:solidFill>
                  <a:schemeClr val="tx2">
                    <a:lumMod val="75000"/>
                  </a:schemeClr>
                </a:solidFill>
                <a:latin typeface="宋体" panose="02010600030101010101" pitchFamily="2" charset="-122"/>
                <a:ea typeface="宋体" panose="02010600030101010101" pitchFamily="2" charset="-122"/>
              </a:rPr>
              <a:t>利用“多重合并</a:t>
            </a:r>
            <a:r>
              <a:rPr lang="zh-CN" altLang="en-US" sz="3600" b="1" dirty="0">
                <a:solidFill>
                  <a:schemeClr val="tx2">
                    <a:lumMod val="75000"/>
                  </a:schemeClr>
                </a:solidFill>
                <a:latin typeface="宋体" panose="02010600030101010101" pitchFamily="2" charset="-122"/>
                <a:ea typeface="宋体" panose="02010600030101010101" pitchFamily="2" charset="-122"/>
              </a:rPr>
              <a:t>”</a:t>
            </a:r>
            <a:r>
              <a:rPr lang="zh-CN" altLang="zh-CN" sz="3600" b="1" dirty="0">
                <a:solidFill>
                  <a:schemeClr val="tx2">
                    <a:lumMod val="75000"/>
                  </a:schemeClr>
                </a:solidFill>
                <a:latin typeface="宋体" panose="02010600030101010101" pitchFamily="2" charset="-122"/>
                <a:ea typeface="宋体" panose="02010600030101010101" pitchFamily="2" charset="-122"/>
              </a:rPr>
              <a:t>汇总</a:t>
            </a:r>
            <a:endParaRPr lang="zh-CN" altLang="en-US" sz="3600" b="1"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392344" y="1338401"/>
            <a:ext cx="11233599" cy="1323439"/>
          </a:xfrm>
          <a:prstGeom prst="rect">
            <a:avLst/>
          </a:prstGeom>
          <a:noFill/>
        </p:spPr>
        <p:txBody>
          <a:bodyPr wrap="square" rtlCol="0">
            <a:spAutoFit/>
          </a:bodyPr>
          <a:lstStyle/>
          <a:p>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3-8】NorthLand</a:t>
            </a:r>
            <a:r>
              <a:rPr lang="zh-CN" altLang="en-US" sz="2000" dirty="0">
                <a:solidFill>
                  <a:schemeClr val="tx2">
                    <a:lumMod val="75000"/>
                  </a:schemeClr>
                </a:solidFill>
                <a:latin typeface="宋体" panose="02010600030101010101" pitchFamily="2" charset="-122"/>
                <a:ea typeface="宋体" panose="02010600030101010101" pitchFamily="2" charset="-122"/>
              </a:rPr>
              <a:t>公司南京、苏州和无锡的三个分公司</a:t>
            </a:r>
            <a:r>
              <a:rPr lang="en-US" altLang="zh-CN" sz="2000" dirty="0">
                <a:solidFill>
                  <a:schemeClr val="tx2">
                    <a:lumMod val="75000"/>
                  </a:schemeClr>
                </a:solidFill>
                <a:latin typeface="宋体" panose="02010600030101010101" pitchFamily="2" charset="-122"/>
                <a:ea typeface="宋体" panose="02010600030101010101" pitchFamily="2" charset="-122"/>
              </a:rPr>
              <a:t>2019</a:t>
            </a:r>
            <a:r>
              <a:rPr lang="zh-CN" altLang="en-US" sz="2000" dirty="0">
                <a:solidFill>
                  <a:schemeClr val="tx2">
                    <a:lumMod val="75000"/>
                  </a:schemeClr>
                </a:solidFill>
                <a:latin typeface="宋体" panose="02010600030101010101" pitchFamily="2" charset="-122"/>
                <a:ea typeface="宋体" panose="02010600030101010101" pitchFamily="2" charset="-122"/>
              </a:rPr>
              <a:t>年</a:t>
            </a:r>
            <a:r>
              <a:rPr lang="en-US" altLang="zh-CN" sz="2000" dirty="0">
                <a:solidFill>
                  <a:schemeClr val="tx2">
                    <a:lumMod val="75000"/>
                  </a:schemeClr>
                </a:solidFill>
                <a:latin typeface="宋体" panose="02010600030101010101" pitchFamily="2" charset="-122"/>
                <a:ea typeface="宋体" panose="02010600030101010101" pitchFamily="2" charset="-122"/>
              </a:rPr>
              <a:t>1</a:t>
            </a:r>
            <a:r>
              <a:rPr lang="zh-CN" altLang="en-US" sz="2000" dirty="0">
                <a:solidFill>
                  <a:schemeClr val="tx2">
                    <a:lumMod val="75000"/>
                  </a:schemeClr>
                </a:solidFill>
                <a:latin typeface="宋体" panose="02010600030101010101" pitchFamily="2" charset="-122"/>
                <a:ea typeface="宋体" panose="02010600030101010101" pitchFamily="2" charset="-122"/>
              </a:rPr>
              <a:t>季度的销售数据保存在 “</a:t>
            </a:r>
            <a:r>
              <a:rPr lang="en-US" altLang="zh-CN" sz="2000" dirty="0" err="1">
                <a:solidFill>
                  <a:schemeClr val="tx2">
                    <a:lumMod val="75000"/>
                  </a:schemeClr>
                </a:solidFill>
                <a:latin typeface="宋体" panose="02010600030101010101" pitchFamily="2" charset="-122"/>
                <a:ea typeface="宋体" panose="02010600030101010101" pitchFamily="2" charset="-122"/>
              </a:rPr>
              <a:t>NorthLand</a:t>
            </a:r>
            <a:r>
              <a:rPr lang="zh-CN" altLang="en-US" sz="2000" dirty="0">
                <a:solidFill>
                  <a:schemeClr val="tx2">
                    <a:lumMod val="75000"/>
                  </a:schemeClr>
                </a:solidFill>
                <a:latin typeface="宋体" panose="02010600030101010101" pitchFamily="2" charset="-122"/>
                <a:ea typeface="宋体" panose="02010600030101010101" pitchFamily="2" charset="-122"/>
              </a:rPr>
              <a:t>公司销售数据</a:t>
            </a:r>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xlsx</a:t>
            </a:r>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的三张工作表中，包括“类别”、“地区”、“客户名称”、“日期”、“产品名称”、“单价”、“数量”和“销售金额”等完全相同的字段。利用这些数据，汇总“家用”与“商用”两种类别品的销售数量和销售金额。</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8" name="文本框 7">
            <a:extLst>
              <a:ext uri="{FF2B5EF4-FFF2-40B4-BE49-F238E27FC236}">
                <a16:creationId xmlns:a16="http://schemas.microsoft.com/office/drawing/2014/main" id="{576D0C0C-C4E5-41B9-8959-5598F83E07A8}"/>
              </a:ext>
            </a:extLst>
          </p:cNvPr>
          <p:cNvSpPr txBox="1"/>
          <p:nvPr/>
        </p:nvSpPr>
        <p:spPr>
          <a:xfrm>
            <a:off x="615821" y="3088165"/>
            <a:ext cx="5057795" cy="2215991"/>
          </a:xfrm>
          <a:prstGeom prst="rect">
            <a:avLst/>
          </a:prstGeom>
          <a:noFill/>
        </p:spPr>
        <p:txBody>
          <a:bodyPr wrap="none" rtlCol="0">
            <a:spAutoFit/>
          </a:bodyPr>
          <a:lstStyle/>
          <a:p>
            <a:pPr marL="0" lvl="1">
              <a:lnSpc>
                <a:spcPct val="150000"/>
              </a:lnSpc>
            </a:pPr>
            <a:r>
              <a:rPr lang="zh-CN" altLang="en-US" sz="2000" b="1" dirty="0">
                <a:latin typeface="+mn-ea"/>
              </a:rPr>
              <a:t>解题步骤：</a:t>
            </a:r>
            <a:endParaRPr lang="en-US" altLang="zh-CN" sz="2000" b="1" dirty="0">
              <a:latin typeface="+mn-ea"/>
            </a:endParaRPr>
          </a:p>
          <a:p>
            <a:pPr marL="0" lvl="1">
              <a:lnSpc>
                <a:spcPct val="150000"/>
              </a:lnSpc>
            </a:pPr>
            <a:r>
              <a:rPr lang="zh-CN" altLang="zh-CN" sz="2000" b="1" dirty="0">
                <a:latin typeface="+mn-ea"/>
              </a:rPr>
              <a:t>第一步，</a:t>
            </a:r>
            <a:r>
              <a:rPr lang="zh-CN" altLang="zh-CN" sz="2000" dirty="0">
                <a:latin typeface="+mn-ea"/>
              </a:rPr>
              <a:t>启动数据透视表向导并导入数据。</a:t>
            </a:r>
          </a:p>
          <a:p>
            <a:pPr marL="0" lvl="1">
              <a:lnSpc>
                <a:spcPct val="150000"/>
              </a:lnSpc>
            </a:pPr>
            <a:r>
              <a:rPr lang="zh-CN" altLang="zh-CN" sz="2000" b="1" dirty="0">
                <a:latin typeface="+mn-ea"/>
              </a:rPr>
              <a:t>第二步，</a:t>
            </a:r>
            <a:r>
              <a:rPr lang="zh-CN" altLang="zh-CN" sz="2000" dirty="0">
                <a:latin typeface="+mn-ea"/>
              </a:rPr>
              <a:t>创建并设置数据透视表。</a:t>
            </a:r>
          </a:p>
          <a:p>
            <a:pPr marL="0" lvl="1">
              <a:lnSpc>
                <a:spcPct val="150000"/>
              </a:lnSpc>
            </a:pPr>
            <a:r>
              <a:rPr lang="zh-CN" altLang="zh-CN" sz="2000" b="1" dirty="0">
                <a:latin typeface="+mn-ea"/>
              </a:rPr>
              <a:t>第三步，</a:t>
            </a:r>
            <a:r>
              <a:rPr lang="zh-CN" altLang="zh-CN" sz="2000" dirty="0">
                <a:latin typeface="+mn-ea"/>
              </a:rPr>
              <a:t>优化数据显示。</a:t>
            </a:r>
          </a:p>
          <a:p>
            <a:endParaRPr lang="zh-CN" altLang="en-US" dirty="0"/>
          </a:p>
        </p:txBody>
      </p:sp>
      <p:pic>
        <p:nvPicPr>
          <p:cNvPr id="9" name="图片 8">
            <a:extLst>
              <a:ext uri="{FF2B5EF4-FFF2-40B4-BE49-F238E27FC236}">
                <a16:creationId xmlns:a16="http://schemas.microsoft.com/office/drawing/2014/main" id="{12B73BDB-48B6-4389-B00A-970A5A745CE3}"/>
              </a:ext>
            </a:extLst>
          </p:cNvPr>
          <p:cNvPicPr/>
          <p:nvPr/>
        </p:nvPicPr>
        <p:blipFill rotWithShape="1">
          <a:blip r:embed="rId2"/>
          <a:srcRect l="819" t="3502" r="3970" b="2574"/>
          <a:stretch/>
        </p:blipFill>
        <p:spPr>
          <a:xfrm>
            <a:off x="6027576" y="2976440"/>
            <a:ext cx="5057795" cy="2684131"/>
          </a:xfrm>
          <a:prstGeom prst="rect">
            <a:avLst/>
          </a:prstGeom>
          <a:ln>
            <a:solidFill>
              <a:schemeClr val="tx1"/>
            </a:solidFill>
          </a:ln>
        </p:spPr>
      </p:pic>
    </p:spTree>
    <p:extLst>
      <p:ext uri="{BB962C8B-B14F-4D97-AF65-F5344CB8AC3E}">
        <p14:creationId xmlns:p14="http://schemas.microsoft.com/office/powerpoint/2010/main" val="1691772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40808" y="551382"/>
            <a:ext cx="12192000" cy="603050"/>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pPr>
              <a:lnSpc>
                <a:spcPts val="4500"/>
              </a:lnSpc>
            </a:pPr>
            <a:r>
              <a:rPr lang="zh-CN" altLang="zh-CN" sz="3600" dirty="0">
                <a:latin typeface="宋体" panose="02010600030101010101" pitchFamily="2" charset="-122"/>
                <a:ea typeface="宋体" panose="02010600030101010101" pitchFamily="2" charset="-122"/>
              </a:rPr>
              <a:t>【例</a:t>
            </a:r>
            <a:r>
              <a:rPr lang="en-US" altLang="zh-CN" sz="3600" dirty="0">
                <a:latin typeface="宋体" panose="02010600030101010101" pitchFamily="2" charset="-122"/>
                <a:ea typeface="宋体" panose="02010600030101010101" pitchFamily="2" charset="-122"/>
              </a:rPr>
              <a:t>3-8</a:t>
            </a:r>
            <a:r>
              <a:rPr lang="zh-CN" altLang="zh-CN" sz="36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建模关键技术</a:t>
            </a:r>
          </a:p>
        </p:txBody>
      </p:sp>
      <p:sp>
        <p:nvSpPr>
          <p:cNvPr id="26" name="文本框 10"/>
          <p:cNvSpPr txBox="1"/>
          <p:nvPr/>
        </p:nvSpPr>
        <p:spPr>
          <a:xfrm>
            <a:off x="1343953" y="2208945"/>
            <a:ext cx="3492230"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利用 “多重合并计算数据区域</a:t>
            </a:r>
            <a:r>
              <a:rPr lang="en-US" altLang="zh-CN" sz="2400" b="1" dirty="0">
                <a:solidFill>
                  <a:schemeClr val="tx2">
                    <a:lumMod val="75000"/>
                  </a:schemeClr>
                </a:solidFill>
                <a:latin typeface="宋体" panose="02010600030101010101" pitchFamily="2" charset="-122"/>
                <a:ea typeface="宋体" panose="02010600030101010101" pitchFamily="2" charset="-122"/>
              </a:rPr>
              <a:t>(C)”</a:t>
            </a:r>
            <a:r>
              <a:rPr lang="zh-CN" altLang="en-US" sz="2400" b="1" dirty="0">
                <a:solidFill>
                  <a:schemeClr val="tx2">
                    <a:lumMod val="75000"/>
                  </a:schemeClr>
                </a:solidFill>
                <a:latin typeface="宋体" panose="02010600030101010101" pitchFamily="2" charset="-122"/>
                <a:ea typeface="宋体" panose="02010600030101010101" pitchFamily="2" charset="-122"/>
              </a:rPr>
              <a:t>进行汇总</a:t>
            </a:r>
          </a:p>
        </p:txBody>
      </p:sp>
      <p:sp>
        <p:nvSpPr>
          <p:cNvPr id="27" name="文本框 10"/>
          <p:cNvSpPr txBox="1"/>
          <p:nvPr/>
        </p:nvSpPr>
        <p:spPr>
          <a:xfrm>
            <a:off x="7672119" y="4602433"/>
            <a:ext cx="2960528"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制作数据透视表，将页字段名改为城市</a:t>
            </a:r>
            <a:endParaRPr lang="zh-CN"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28" name="文本框 10"/>
          <p:cNvSpPr txBox="1"/>
          <p:nvPr/>
        </p:nvSpPr>
        <p:spPr>
          <a:xfrm>
            <a:off x="1369879" y="4262941"/>
            <a:ext cx="3103123" cy="1200329"/>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在</a:t>
            </a:r>
            <a:r>
              <a:rPr lang="zh-CN" altLang="zh-CN" sz="2400" b="1" dirty="0">
                <a:solidFill>
                  <a:schemeClr val="tx2">
                    <a:lumMod val="75000"/>
                  </a:schemeClr>
                </a:solidFill>
                <a:latin typeface="宋体" panose="02010600030101010101" pitchFamily="2" charset="-122"/>
                <a:ea typeface="宋体" panose="02010600030101010101" pitchFamily="2" charset="-122"/>
              </a:rPr>
              <a:t>列标签</a:t>
            </a:r>
            <a:r>
              <a:rPr lang="zh-CN" altLang="en-US" sz="2400" b="1" dirty="0">
                <a:solidFill>
                  <a:schemeClr val="tx2">
                    <a:lumMod val="75000"/>
                  </a:schemeClr>
                </a:solidFill>
                <a:latin typeface="宋体" panose="02010600030101010101" pitchFamily="2" charset="-122"/>
                <a:ea typeface="宋体" panose="02010600030101010101" pitchFamily="2" charset="-122"/>
              </a:rPr>
              <a:t>中</a:t>
            </a:r>
            <a:r>
              <a:rPr lang="zh-CN" altLang="zh-CN" sz="2400" b="1" dirty="0">
                <a:solidFill>
                  <a:schemeClr val="tx2">
                    <a:lumMod val="75000"/>
                  </a:schemeClr>
                </a:solidFill>
                <a:latin typeface="宋体" panose="02010600030101010101" pitchFamily="2" charset="-122"/>
                <a:ea typeface="宋体" panose="02010600030101010101" pitchFamily="2" charset="-122"/>
              </a:rPr>
              <a:t>只选“销售金额”和“数量”两个字段</a:t>
            </a:r>
            <a:endParaRPr lang="en-US" altLang="zh-CN" sz="3200" b="1" dirty="0">
              <a:solidFill>
                <a:schemeClr val="tx2">
                  <a:lumMod val="75000"/>
                </a:schemeClr>
              </a:solidFill>
              <a:latin typeface="宋体" panose="02010600030101010101" pitchFamily="2" charset="-122"/>
              <a:ea typeface="宋体" panose="02010600030101010101" pitchFamily="2" charset="-122"/>
            </a:endParaRPr>
          </a:p>
        </p:txBody>
      </p:sp>
      <p:sp>
        <p:nvSpPr>
          <p:cNvPr id="30" name="文本框 10"/>
          <p:cNvSpPr txBox="1"/>
          <p:nvPr/>
        </p:nvSpPr>
        <p:spPr>
          <a:xfrm>
            <a:off x="7672119" y="2474102"/>
            <a:ext cx="3038746"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按照向导提示，</a:t>
            </a:r>
            <a:r>
              <a:rPr lang="zh-CN" altLang="zh-CN" sz="2400" b="1" dirty="0">
                <a:solidFill>
                  <a:schemeClr val="tx2">
                    <a:lumMod val="75000"/>
                  </a:schemeClr>
                </a:solidFill>
                <a:latin typeface="宋体" panose="02010600030101010101" pitchFamily="2" charset="-122"/>
                <a:ea typeface="宋体" panose="02010600030101010101" pitchFamily="2" charset="-122"/>
              </a:rPr>
              <a:t>合并的数据所在的区域</a:t>
            </a:r>
            <a:endParaRPr lang="zh-CN" altLang="en-US" sz="3200" b="1" dirty="0">
              <a:solidFill>
                <a:schemeClr val="tx2">
                  <a:lumMod val="75000"/>
                </a:schemeClr>
              </a:solidFill>
              <a:latin typeface="宋体" panose="02010600030101010101" pitchFamily="2" charset="-122"/>
              <a:ea typeface="宋体" panose="02010600030101010101" pitchFamily="2" charset="-122"/>
            </a:endParaRPr>
          </a:p>
        </p:txBody>
      </p:sp>
      <p:sp>
        <p:nvSpPr>
          <p:cNvPr id="24" name="Freeform 265">
            <a:extLst>
              <a:ext uri="{FF2B5EF4-FFF2-40B4-BE49-F238E27FC236}">
                <a16:creationId xmlns:a16="http://schemas.microsoft.com/office/drawing/2014/main" id="{5C75B5D8-874F-478F-BEE9-E7D3BC1638A4}"/>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962AC861-6B1A-437C-9D5A-ADD3BA45958F}"/>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8631767D-71B8-4EAB-AD87-6B4D2D4C3988}"/>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CDF4C48B-2CEE-4AEF-BBC9-028B002DA7B1}"/>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6508DD52-F9D1-40B0-9FE4-6BF92804DBC8}"/>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7D9E1F7E-2636-43F6-A58E-A231EE85F7AC}"/>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EB9629E6-95D2-402B-B956-F966E788F43A}"/>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72E6CD63-D24E-4427-BA7F-448DB907F086}"/>
              </a:ext>
            </a:extLst>
          </p:cNvPr>
          <p:cNvGrpSpPr/>
          <p:nvPr/>
        </p:nvGrpSpPr>
        <p:grpSpPr>
          <a:xfrm>
            <a:off x="1435102" y="5518036"/>
            <a:ext cx="3303588" cy="215888"/>
            <a:chOff x="1435102" y="5518036"/>
            <a:chExt cx="3303588" cy="215888"/>
          </a:xfrm>
        </p:grpSpPr>
        <p:sp>
          <p:nvSpPr>
            <p:cNvPr id="37" name="任意多边形 10">
              <a:extLst>
                <a:ext uri="{FF2B5EF4-FFF2-40B4-BE49-F238E27FC236}">
                  <a16:creationId xmlns:a16="http://schemas.microsoft.com/office/drawing/2014/main" id="{BEAF41FA-4E57-44FB-8749-C26054A38E8F}"/>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C2B90735-785F-43AE-90FA-B06C987B0521}"/>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BCDFD950-28F2-496F-8735-33221ABCC1BB}"/>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7B1516BD-AC00-491B-BE30-DFBDF57B9105}"/>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B3E39DF8-8F66-48BF-BDE1-1FDAA629C95E}"/>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7">
            <a:extLst>
              <a:ext uri="{FF2B5EF4-FFF2-40B4-BE49-F238E27FC236}">
                <a16:creationId xmlns:a16="http://schemas.microsoft.com/office/drawing/2014/main" id="{FB0A1772-BB14-4186-970A-0DFA9AFF0CB3}"/>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3">
            <a:extLst>
              <a:ext uri="{FF2B5EF4-FFF2-40B4-BE49-F238E27FC236}">
                <a16:creationId xmlns:a16="http://schemas.microsoft.com/office/drawing/2014/main" id="{8388A85E-366C-4DAA-951D-186ECE0EA9E7}"/>
              </a:ext>
            </a:extLst>
          </p:cNvPr>
          <p:cNvSpPr>
            <a:spLocks noChangeArrowheads="1"/>
          </p:cNvSpPr>
          <p:nvPr/>
        </p:nvSpPr>
        <p:spPr bwMode="auto">
          <a:xfrm>
            <a:off x="5480049" y="5479405"/>
            <a:ext cx="958851" cy="588929"/>
          </a:xfrm>
          <a:custGeom>
            <a:avLst/>
            <a:gdLst>
              <a:gd name="T0" fmla="*/ 682816 w 958283"/>
              <a:gd name="T1" fmla="*/ 383 h 588461"/>
              <a:gd name="T2" fmla="*/ 773685 w 958283"/>
              <a:gd name="T3" fmla="*/ 9370 h 588461"/>
              <a:gd name="T4" fmla="*/ 936679 w 958283"/>
              <a:gd name="T5" fmla="*/ 397691 h 588461"/>
              <a:gd name="T6" fmla="*/ 460233 w 958283"/>
              <a:gd name="T7" fmla="*/ 573062 h 588461"/>
              <a:gd name="T8" fmla="*/ 456085 w 958283"/>
              <a:gd name="T9" fmla="*/ 571431 h 588461"/>
              <a:gd name="T10" fmla="*/ 364381 w 958283"/>
              <a:gd name="T11" fmla="*/ 517748 h 588461"/>
              <a:gd name="T12" fmla="*/ 71272 w 958283"/>
              <a:gd name="T13" fmla="*/ 241009 h 588461"/>
              <a:gd name="T14" fmla="*/ 0 w 958283"/>
              <a:gd name="T15" fmla="*/ 141405 h 588461"/>
              <a:gd name="T16" fmla="*/ 9811 w 958283"/>
              <a:gd name="T17" fmla="*/ 138631 h 588461"/>
              <a:gd name="T18" fmla="*/ 682816 w 958283"/>
              <a:gd name="T19" fmla="*/ 383 h 588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8283"/>
              <a:gd name="T31" fmla="*/ 0 h 588461"/>
              <a:gd name="T32" fmla="*/ 958283 w 958283"/>
              <a:gd name="T33" fmla="*/ 588461 h 588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8283" h="588461">
                <a:moveTo>
                  <a:pt x="682412" y="383"/>
                </a:moveTo>
                <a:cubicBezTo>
                  <a:pt x="722060" y="-1068"/>
                  <a:pt x="753387" y="1540"/>
                  <a:pt x="773227" y="9362"/>
                </a:cubicBezTo>
                <a:cubicBezTo>
                  <a:pt x="923594" y="71942"/>
                  <a:pt x="998778" y="247163"/>
                  <a:pt x="936125" y="397353"/>
                </a:cubicBezTo>
                <a:cubicBezTo>
                  <a:pt x="873472" y="551715"/>
                  <a:pt x="614506" y="622638"/>
                  <a:pt x="459961" y="572575"/>
                </a:cubicBezTo>
                <a:lnTo>
                  <a:pt x="455815" y="570945"/>
                </a:lnTo>
                <a:lnTo>
                  <a:pt x="364165" y="517308"/>
                </a:lnTo>
                <a:cubicBezTo>
                  <a:pt x="265785" y="450510"/>
                  <a:pt x="160136" y="352256"/>
                  <a:pt x="71230" y="240804"/>
                </a:cubicBezTo>
                <a:lnTo>
                  <a:pt x="0" y="141285"/>
                </a:lnTo>
                <a:lnTo>
                  <a:pt x="9805" y="138513"/>
                </a:lnTo>
                <a:cubicBezTo>
                  <a:pt x="232093" y="76912"/>
                  <a:pt x="523822" y="6185"/>
                  <a:pt x="682412" y="383"/>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41">
            <a:extLst>
              <a:ext uri="{FF2B5EF4-FFF2-40B4-BE49-F238E27FC236}">
                <a16:creationId xmlns:a16="http://schemas.microsoft.com/office/drawing/2014/main" id="{A6CB6BED-9A3E-47AE-BBC4-E6DA35BABA9F}"/>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37">
            <a:extLst>
              <a:ext uri="{FF2B5EF4-FFF2-40B4-BE49-F238E27FC236}">
                <a16:creationId xmlns:a16="http://schemas.microsoft.com/office/drawing/2014/main" id="{47D27482-F665-4130-A090-FD7A6775EF9D}"/>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6" name="任意多边形 45">
            <a:extLst>
              <a:ext uri="{FF2B5EF4-FFF2-40B4-BE49-F238E27FC236}">
                <a16:creationId xmlns:a16="http://schemas.microsoft.com/office/drawing/2014/main" id="{D78FA05D-82AF-4219-93A4-B15CFB232B46}"/>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7" name="组合 46">
            <a:extLst>
              <a:ext uri="{FF2B5EF4-FFF2-40B4-BE49-F238E27FC236}">
                <a16:creationId xmlns:a16="http://schemas.microsoft.com/office/drawing/2014/main" id="{7FC44FCF-DBBE-414F-8291-6CF0C58F1BEA}"/>
              </a:ext>
            </a:extLst>
          </p:cNvPr>
          <p:cNvGrpSpPr/>
          <p:nvPr/>
        </p:nvGrpSpPr>
        <p:grpSpPr>
          <a:xfrm>
            <a:off x="7558090" y="2268603"/>
            <a:ext cx="3355975" cy="215888"/>
            <a:chOff x="7558090" y="2268603"/>
            <a:chExt cx="3355975" cy="215888"/>
          </a:xfrm>
        </p:grpSpPr>
        <p:sp>
          <p:nvSpPr>
            <p:cNvPr id="48" name="椭圆 12">
              <a:extLst>
                <a:ext uri="{FF2B5EF4-FFF2-40B4-BE49-F238E27FC236}">
                  <a16:creationId xmlns:a16="http://schemas.microsoft.com/office/drawing/2014/main" id="{3A7F246B-278E-48B1-96D3-6A41E49EB90E}"/>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9" name="任意多边形 24">
              <a:extLst>
                <a:ext uri="{FF2B5EF4-FFF2-40B4-BE49-F238E27FC236}">
                  <a16:creationId xmlns:a16="http://schemas.microsoft.com/office/drawing/2014/main" id="{1C8671C1-3BC4-4754-B6B4-74064F6DC05A}"/>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50" name="文本框 25">
            <a:extLst>
              <a:ext uri="{FF2B5EF4-FFF2-40B4-BE49-F238E27FC236}">
                <a16:creationId xmlns:a16="http://schemas.microsoft.com/office/drawing/2014/main" id="{703E5F20-752D-4FB1-AEED-95D728203848}"/>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1" name="文本框 26">
            <a:extLst>
              <a:ext uri="{FF2B5EF4-FFF2-40B4-BE49-F238E27FC236}">
                <a16:creationId xmlns:a16="http://schemas.microsoft.com/office/drawing/2014/main" id="{2D37C3CB-A722-4BE5-B9F3-1F7C85413EE9}"/>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2" name="文本框 27">
            <a:extLst>
              <a:ext uri="{FF2B5EF4-FFF2-40B4-BE49-F238E27FC236}">
                <a16:creationId xmlns:a16="http://schemas.microsoft.com/office/drawing/2014/main" id="{E81ECED8-7889-4059-9112-40FE2FF38614}"/>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3" name="文本框 28">
            <a:extLst>
              <a:ext uri="{FF2B5EF4-FFF2-40B4-BE49-F238E27FC236}">
                <a16:creationId xmlns:a16="http://schemas.microsoft.com/office/drawing/2014/main" id="{E4D70D52-CEF3-4465-8C6B-6BF8570C45BF}"/>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250365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right)">
                                      <p:cBhvr>
                                        <p:cTn id="31" dur="500"/>
                                        <p:tgtEl>
                                          <p:spTgt spid="4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Effect transition="in" filter="fade">
                                      <p:cBhvr>
                                        <p:cTn id="50" dur="500"/>
                                        <p:tgtEl>
                                          <p:spTgt spid="5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ppt_w</p:attrName>
                                        </p:attrNameLst>
                                      </p:cBhvr>
                                      <p:tavLst>
                                        <p:tav tm="0">
                                          <p:val>
                                            <p:fltVal val="0"/>
                                          </p:val>
                                        </p:tav>
                                        <p:tav tm="100000">
                                          <p:val>
                                            <p:strVal val="#ppt_w"/>
                                          </p:val>
                                        </p:tav>
                                      </p:tavLst>
                                    </p:anim>
                                    <p:anim calcmode="lin" valueType="num">
                                      <p:cBhvr>
                                        <p:cTn id="54" dur="500" fill="hold"/>
                                        <p:tgtEl>
                                          <p:spTgt spid="53"/>
                                        </p:tgtEl>
                                        <p:attrNameLst>
                                          <p:attrName>ppt_h</p:attrName>
                                        </p:attrNameLst>
                                      </p:cBhvr>
                                      <p:tavLst>
                                        <p:tav tm="0">
                                          <p:val>
                                            <p:fltVal val="0"/>
                                          </p:val>
                                        </p:tav>
                                        <p:tav tm="100000">
                                          <p:val>
                                            <p:strVal val="#ppt_h"/>
                                          </p:val>
                                        </p:tav>
                                      </p:tavLst>
                                    </p:anim>
                                    <p:animEffect transition="in" filter="fade">
                                      <p:cBhvr>
                                        <p:cTn id="55" dur="500"/>
                                        <p:tgtEl>
                                          <p:spTgt spid="5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par>
                                <p:cTn id="65" presetID="22" presetClass="entr" presetSubtype="2"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right)">
                                      <p:cBhvr>
                                        <p:cTn id="67" dur="500"/>
                                        <p:tgtEl>
                                          <p:spTgt spid="33"/>
                                        </p:tgtEl>
                                      </p:cBhvr>
                                    </p:animEffect>
                                  </p:childTnLst>
                                </p:cTn>
                              </p:par>
                              <p:par>
                                <p:cTn id="68" presetID="22" presetClass="entr" presetSubtype="8"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par>
                                <p:cTn id="71" presetID="22" presetClass="entr" presetSubtype="2"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right)">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1" grpId="0" animBg="1"/>
      <p:bldP spid="32" grpId="0" animBg="1"/>
      <p:bldP spid="42" grpId="0" animBg="1"/>
      <p:bldP spid="43" grpId="0" animBg="1"/>
      <p:bldP spid="44" grpId="0" animBg="1"/>
      <p:bldP spid="45" grpId="0" animBg="1"/>
      <p:bldP spid="46" grpId="0" animBg="1"/>
      <p:bldP spid="50" grpId="0"/>
      <p:bldP spid="51" grpId="0"/>
      <p:bldP spid="52" grpId="0"/>
      <p:bldP spid="5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54879"/>
            <a:ext cx="12192000" cy="669414"/>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2</a:t>
            </a:r>
            <a:r>
              <a:rPr lang="zh-CN" altLang="en-US" sz="3600" b="1" dirty="0">
                <a:solidFill>
                  <a:schemeClr val="tx2">
                    <a:lumMod val="75000"/>
                  </a:schemeClr>
                </a:solidFill>
                <a:latin typeface="宋体" panose="02010600030101010101" pitchFamily="2" charset="-122"/>
                <a:ea typeface="宋体" panose="02010600030101010101" pitchFamily="2" charset="-122"/>
              </a:rPr>
              <a:t>、利用</a:t>
            </a:r>
            <a:r>
              <a:rPr lang="en-US" altLang="zh-CN" sz="3600" b="1" dirty="0">
                <a:solidFill>
                  <a:schemeClr val="tx2">
                    <a:lumMod val="75000"/>
                  </a:schemeClr>
                </a:solidFill>
                <a:latin typeface="宋体" panose="02010600030101010101" pitchFamily="2" charset="-122"/>
                <a:ea typeface="宋体" panose="02010600030101010101" pitchFamily="2" charset="-122"/>
              </a:rPr>
              <a:t>Power Query</a:t>
            </a:r>
            <a:r>
              <a:rPr lang="zh-CN" altLang="en-US" sz="3600" b="1" dirty="0">
                <a:solidFill>
                  <a:schemeClr val="tx2">
                    <a:lumMod val="75000"/>
                  </a:schemeClr>
                </a:solidFill>
                <a:latin typeface="宋体" panose="02010600030101010101" pitchFamily="2" charset="-122"/>
                <a:ea typeface="宋体" panose="02010600030101010101" pitchFamily="2" charset="-122"/>
              </a:rPr>
              <a:t>的合并汇总</a:t>
            </a:r>
          </a:p>
        </p:txBody>
      </p:sp>
      <p:sp>
        <p:nvSpPr>
          <p:cNvPr id="6" name="文本框 5"/>
          <p:cNvSpPr txBox="1"/>
          <p:nvPr/>
        </p:nvSpPr>
        <p:spPr>
          <a:xfrm>
            <a:off x="667253" y="1608326"/>
            <a:ext cx="10908662" cy="4127540"/>
          </a:xfrm>
          <a:prstGeom prst="rect">
            <a:avLst/>
          </a:prstGeom>
          <a:noFill/>
        </p:spPr>
        <p:txBody>
          <a:bodyPr wrap="square" rtlCol="0">
            <a:spAutoFit/>
          </a:bodyPr>
          <a:lstStyle/>
          <a:p>
            <a:pPr marL="457200" indent="-457200">
              <a:lnSpc>
                <a:spcPts val="3500"/>
              </a:lnSpc>
              <a:spcBef>
                <a:spcPts val="2400"/>
              </a:spcBef>
              <a:buFont typeface="Arial" panose="020B0604020202020204" pitchFamily="34" charset="0"/>
              <a:buChar char="•"/>
            </a:pPr>
            <a:r>
              <a:rPr lang="zh-CN" altLang="zh-CN" sz="2400" b="1" dirty="0">
                <a:solidFill>
                  <a:schemeClr val="tx2">
                    <a:lumMod val="75000"/>
                  </a:schemeClr>
                </a:solidFill>
              </a:rPr>
              <a:t>查询增强版</a:t>
            </a:r>
            <a:r>
              <a:rPr lang="zh-CN" altLang="zh-CN" sz="2400" dirty="0">
                <a:solidFill>
                  <a:schemeClr val="tx2">
                    <a:lumMod val="75000"/>
                  </a:schemeClr>
                </a:solidFill>
              </a:rPr>
              <a:t>（</a:t>
            </a:r>
            <a:r>
              <a:rPr lang="en-US" altLang="zh-CN" sz="2400" dirty="0">
                <a:solidFill>
                  <a:schemeClr val="tx2">
                    <a:lumMod val="75000"/>
                  </a:schemeClr>
                </a:solidFill>
              </a:rPr>
              <a:t>Power Query</a:t>
            </a:r>
            <a:r>
              <a:rPr lang="zh-CN" altLang="zh-CN" sz="2400" dirty="0">
                <a:solidFill>
                  <a:schemeClr val="tx2">
                    <a:lumMod val="75000"/>
                  </a:schemeClr>
                </a:solidFill>
              </a:rPr>
              <a:t>）是</a:t>
            </a:r>
            <a:r>
              <a:rPr lang="en-US" altLang="zh-CN" sz="2400" dirty="0">
                <a:solidFill>
                  <a:schemeClr val="tx2">
                    <a:lumMod val="75000"/>
                  </a:schemeClr>
                </a:solidFill>
              </a:rPr>
              <a:t>Excel</a:t>
            </a:r>
            <a:r>
              <a:rPr lang="zh-CN" altLang="zh-CN" sz="2400" dirty="0">
                <a:solidFill>
                  <a:schemeClr val="tx2">
                    <a:lumMod val="75000"/>
                  </a:schemeClr>
                </a:solidFill>
              </a:rPr>
              <a:t>一个查询工具，是</a:t>
            </a:r>
            <a:r>
              <a:rPr lang="en-US" altLang="zh-CN" sz="2400" dirty="0">
                <a:solidFill>
                  <a:schemeClr val="tx2">
                    <a:lumMod val="75000"/>
                  </a:schemeClr>
                </a:solidFill>
              </a:rPr>
              <a:t>Power BI</a:t>
            </a:r>
            <a:r>
              <a:rPr lang="zh-CN" altLang="zh-CN" sz="2400" dirty="0">
                <a:solidFill>
                  <a:schemeClr val="tx2">
                    <a:lumMod val="75000"/>
                  </a:schemeClr>
                </a:solidFill>
              </a:rPr>
              <a:t>的组件之一。</a:t>
            </a:r>
            <a:endParaRPr lang="en-US" altLang="zh-CN" sz="2400" dirty="0">
              <a:solidFill>
                <a:schemeClr val="tx2">
                  <a:lumMod val="75000"/>
                </a:schemeClr>
              </a:solidFill>
            </a:endParaRPr>
          </a:p>
          <a:p>
            <a:pPr marL="457200" indent="-457200">
              <a:lnSpc>
                <a:spcPts val="3500"/>
              </a:lnSpc>
              <a:spcBef>
                <a:spcPts val="2400"/>
              </a:spcBef>
              <a:buFont typeface="Arial" panose="020B0604020202020204" pitchFamily="34" charset="0"/>
              <a:buChar char="•"/>
            </a:pPr>
            <a:r>
              <a:rPr lang="zh-CN" altLang="zh-CN" sz="2400" dirty="0">
                <a:solidFill>
                  <a:schemeClr val="tx2">
                    <a:lumMod val="75000"/>
                  </a:schemeClr>
                </a:solidFill>
              </a:rPr>
              <a:t>提供了一个</a:t>
            </a:r>
            <a:r>
              <a:rPr lang="zh-CN" altLang="zh-CN" sz="2400" b="1" dirty="0">
                <a:solidFill>
                  <a:schemeClr val="tx2">
                    <a:lumMod val="75000"/>
                  </a:schemeClr>
                </a:solidFill>
              </a:rPr>
              <a:t>基于</a:t>
            </a:r>
            <a:r>
              <a:rPr lang="en-US" altLang="zh-CN" sz="2400" b="1" dirty="0">
                <a:solidFill>
                  <a:schemeClr val="tx2">
                    <a:lumMod val="75000"/>
                  </a:schemeClr>
                </a:solidFill>
              </a:rPr>
              <a:t>Excel</a:t>
            </a:r>
            <a:r>
              <a:rPr lang="zh-CN" altLang="zh-CN" sz="2400" dirty="0">
                <a:solidFill>
                  <a:schemeClr val="tx2">
                    <a:lumMod val="75000"/>
                  </a:schemeClr>
                </a:solidFill>
              </a:rPr>
              <a:t>本身的数据发现和数据转换功能。</a:t>
            </a:r>
            <a:endParaRPr lang="en-US" altLang="zh-CN" sz="2400" dirty="0">
              <a:solidFill>
                <a:schemeClr val="tx2">
                  <a:lumMod val="75000"/>
                </a:schemeClr>
              </a:solidFill>
            </a:endParaRPr>
          </a:p>
          <a:p>
            <a:pPr marL="457200" indent="-457200">
              <a:lnSpc>
                <a:spcPts val="3500"/>
              </a:lnSpc>
              <a:spcBef>
                <a:spcPts val="2400"/>
              </a:spcBef>
              <a:buFont typeface="Arial" panose="020B0604020202020204" pitchFamily="34" charset="0"/>
              <a:buChar char="•"/>
            </a:pPr>
            <a:r>
              <a:rPr lang="zh-CN" altLang="en-US" sz="2400" dirty="0">
                <a:solidFill>
                  <a:schemeClr val="tx2">
                    <a:lumMod val="75000"/>
                  </a:schemeClr>
                </a:solidFill>
              </a:rPr>
              <a:t>可</a:t>
            </a:r>
            <a:r>
              <a:rPr lang="zh-CN" altLang="zh-CN" sz="2400" dirty="0">
                <a:solidFill>
                  <a:schemeClr val="tx2">
                    <a:lumMod val="75000"/>
                  </a:schemeClr>
                </a:solidFill>
              </a:rPr>
              <a:t>把</a:t>
            </a:r>
            <a:r>
              <a:rPr lang="zh-CN" altLang="zh-CN" sz="2400" b="1" dirty="0">
                <a:solidFill>
                  <a:schemeClr val="tx2">
                    <a:lumMod val="75000"/>
                  </a:schemeClr>
                </a:solidFill>
              </a:rPr>
              <a:t>不同来源的数据</a:t>
            </a:r>
            <a:r>
              <a:rPr lang="zh-CN" altLang="zh-CN" sz="2400" dirty="0">
                <a:solidFill>
                  <a:schemeClr val="tx2">
                    <a:lumMod val="75000"/>
                  </a:schemeClr>
                </a:solidFill>
              </a:rPr>
              <a:t>（关系型数据库、</a:t>
            </a:r>
            <a:r>
              <a:rPr lang="en-US" altLang="zh-CN" sz="2400" dirty="0">
                <a:solidFill>
                  <a:schemeClr val="tx2">
                    <a:lumMod val="75000"/>
                  </a:schemeClr>
                </a:solidFill>
              </a:rPr>
              <a:t>Excel</a:t>
            </a:r>
            <a:r>
              <a:rPr lang="zh-CN" altLang="zh-CN" sz="2400" dirty="0">
                <a:solidFill>
                  <a:schemeClr val="tx2">
                    <a:lumMod val="75000"/>
                  </a:schemeClr>
                </a:solidFill>
              </a:rPr>
              <a:t>文档、文本文件和</a:t>
            </a:r>
            <a:r>
              <a:rPr lang="en-US" altLang="zh-CN" sz="2400" dirty="0">
                <a:solidFill>
                  <a:schemeClr val="tx2">
                    <a:lumMod val="75000"/>
                  </a:schemeClr>
                </a:solidFill>
              </a:rPr>
              <a:t>XML</a:t>
            </a:r>
            <a:r>
              <a:rPr lang="zh-CN" altLang="zh-CN" sz="2400" dirty="0">
                <a:solidFill>
                  <a:schemeClr val="tx2">
                    <a:lumMod val="75000"/>
                  </a:schemeClr>
                </a:solidFill>
              </a:rPr>
              <a:t>文件等）</a:t>
            </a:r>
            <a:r>
              <a:rPr lang="zh-CN" altLang="zh-CN" sz="2400" b="1" dirty="0">
                <a:solidFill>
                  <a:schemeClr val="tx2">
                    <a:lumMod val="75000"/>
                  </a:schemeClr>
                </a:solidFill>
              </a:rPr>
              <a:t>整合</a:t>
            </a:r>
            <a:r>
              <a:rPr lang="zh-CN" altLang="zh-CN" sz="2400" dirty="0">
                <a:solidFill>
                  <a:schemeClr val="tx2">
                    <a:lumMod val="75000"/>
                  </a:schemeClr>
                </a:solidFill>
              </a:rPr>
              <a:t>在一起，建立数据模型，为利用</a:t>
            </a:r>
            <a:r>
              <a:rPr lang="en-US" altLang="zh-CN" sz="2400" dirty="0">
                <a:solidFill>
                  <a:schemeClr val="tx2">
                    <a:lumMod val="75000"/>
                  </a:schemeClr>
                </a:solidFill>
              </a:rPr>
              <a:t>Excel</a:t>
            </a:r>
            <a:r>
              <a:rPr lang="zh-CN" altLang="zh-CN" sz="2400" dirty="0">
                <a:solidFill>
                  <a:schemeClr val="tx2">
                    <a:lumMod val="75000"/>
                  </a:schemeClr>
                </a:solidFill>
              </a:rPr>
              <a:t>、</a:t>
            </a:r>
            <a:r>
              <a:rPr lang="en-US" altLang="zh-CN" sz="2400" dirty="0">
                <a:solidFill>
                  <a:schemeClr val="tx2">
                    <a:lumMod val="75000"/>
                  </a:schemeClr>
                </a:solidFill>
              </a:rPr>
              <a:t>Power Pivot</a:t>
            </a:r>
            <a:r>
              <a:rPr lang="zh-CN" altLang="zh-CN" sz="2400" dirty="0">
                <a:solidFill>
                  <a:schemeClr val="tx2">
                    <a:lumMod val="75000"/>
                  </a:schemeClr>
                </a:solidFill>
              </a:rPr>
              <a:t>、</a:t>
            </a:r>
            <a:r>
              <a:rPr lang="en-US" altLang="zh-CN" sz="2400" dirty="0">
                <a:solidFill>
                  <a:schemeClr val="tx2">
                    <a:lumMod val="75000"/>
                  </a:schemeClr>
                </a:solidFill>
              </a:rPr>
              <a:t>Power View</a:t>
            </a:r>
            <a:r>
              <a:rPr lang="zh-CN" altLang="zh-CN" sz="2400" dirty="0">
                <a:solidFill>
                  <a:schemeClr val="tx2">
                    <a:lumMod val="75000"/>
                  </a:schemeClr>
                </a:solidFill>
              </a:rPr>
              <a:t>或</a:t>
            </a:r>
            <a:r>
              <a:rPr lang="en-US" altLang="zh-CN" sz="2400" dirty="0">
                <a:solidFill>
                  <a:schemeClr val="tx2">
                    <a:lumMod val="75000"/>
                  </a:schemeClr>
                </a:solidFill>
              </a:rPr>
              <a:t>Power Map</a:t>
            </a:r>
            <a:r>
              <a:rPr lang="zh-CN" altLang="zh-CN" sz="2400" dirty="0">
                <a:solidFill>
                  <a:schemeClr val="tx2">
                    <a:lumMod val="75000"/>
                  </a:schemeClr>
                </a:solidFill>
              </a:rPr>
              <a:t>等数据分析，</a:t>
            </a:r>
            <a:r>
              <a:rPr lang="zh-CN" altLang="en-US" sz="2400" dirty="0">
                <a:solidFill>
                  <a:schemeClr val="tx2">
                    <a:lumMod val="75000"/>
                  </a:schemeClr>
                </a:solidFill>
              </a:rPr>
              <a:t>提供</a:t>
            </a:r>
            <a:r>
              <a:rPr lang="zh-CN" altLang="zh-CN" sz="2400" dirty="0">
                <a:solidFill>
                  <a:schemeClr val="tx2">
                    <a:lumMod val="75000"/>
                  </a:schemeClr>
                </a:solidFill>
              </a:rPr>
              <a:t>准备。</a:t>
            </a:r>
            <a:endParaRPr lang="en-US" altLang="zh-CN" sz="2400" dirty="0">
              <a:solidFill>
                <a:schemeClr val="tx2">
                  <a:lumMod val="75000"/>
                </a:schemeClr>
              </a:solidFill>
            </a:endParaRPr>
          </a:p>
          <a:p>
            <a:pPr marL="457200" indent="-457200">
              <a:lnSpc>
                <a:spcPts val="3500"/>
              </a:lnSpc>
              <a:spcBef>
                <a:spcPts val="2400"/>
              </a:spcBef>
              <a:buFont typeface="Arial" panose="020B0604020202020204" pitchFamily="34" charset="0"/>
              <a:buChar char="•"/>
            </a:pPr>
            <a:r>
              <a:rPr lang="en-US" altLang="zh-CN" sz="2400" dirty="0">
                <a:solidFill>
                  <a:schemeClr val="tx2">
                    <a:lumMod val="75000"/>
                  </a:schemeClr>
                </a:solidFill>
              </a:rPr>
              <a:t>Excel2016</a:t>
            </a:r>
            <a:r>
              <a:rPr lang="zh-CN" altLang="en-US" sz="2400" dirty="0">
                <a:solidFill>
                  <a:schemeClr val="tx2">
                    <a:lumMod val="75000"/>
                  </a:schemeClr>
                </a:solidFill>
              </a:rPr>
              <a:t>及后续版本，</a:t>
            </a:r>
            <a:r>
              <a:rPr lang="zh-CN" altLang="zh-CN" sz="2400" dirty="0">
                <a:solidFill>
                  <a:schemeClr val="tx2">
                    <a:lumMod val="75000"/>
                  </a:schemeClr>
                </a:solidFill>
              </a:rPr>
              <a:t>已内置了</a:t>
            </a:r>
            <a:r>
              <a:rPr lang="en-US" altLang="zh-CN" sz="2400" dirty="0">
                <a:solidFill>
                  <a:schemeClr val="tx2">
                    <a:lumMod val="75000"/>
                  </a:schemeClr>
                </a:solidFill>
              </a:rPr>
              <a:t>Power Query</a:t>
            </a:r>
            <a:r>
              <a:rPr lang="zh-CN" altLang="zh-CN" sz="2400" dirty="0">
                <a:solidFill>
                  <a:schemeClr val="tx2">
                    <a:lumMod val="75000"/>
                  </a:schemeClr>
                </a:solidFill>
              </a:rPr>
              <a:t>，即“数据”选项卡下 “</a:t>
            </a:r>
            <a:r>
              <a:rPr lang="zh-CN" altLang="zh-CN" sz="2400" b="1" dirty="0">
                <a:solidFill>
                  <a:schemeClr val="tx2">
                    <a:lumMod val="75000"/>
                  </a:schemeClr>
                </a:solidFill>
              </a:rPr>
              <a:t>获取与转换</a:t>
            </a:r>
            <a:r>
              <a:rPr lang="zh-CN" altLang="zh-CN" sz="2400" dirty="0">
                <a:solidFill>
                  <a:schemeClr val="tx2">
                    <a:lumMod val="75000"/>
                  </a:schemeClr>
                </a:solidFill>
              </a:rPr>
              <a:t>”组的相关命令。</a:t>
            </a:r>
          </a:p>
        </p:txBody>
      </p:sp>
    </p:spTree>
    <p:extLst>
      <p:ext uri="{BB962C8B-B14F-4D97-AF65-F5344CB8AC3E}">
        <p14:creationId xmlns:p14="http://schemas.microsoft.com/office/powerpoint/2010/main" val="3385719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36839"/>
            <a:ext cx="12192000" cy="669414"/>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2</a:t>
            </a:r>
            <a:r>
              <a:rPr lang="zh-CN" altLang="en-US" sz="3600" b="1" dirty="0">
                <a:solidFill>
                  <a:schemeClr val="tx2">
                    <a:lumMod val="75000"/>
                  </a:schemeClr>
                </a:solidFill>
                <a:latin typeface="宋体" panose="02010600030101010101" pitchFamily="2" charset="-122"/>
                <a:ea typeface="宋体" panose="02010600030101010101" pitchFamily="2" charset="-122"/>
              </a:rPr>
              <a:t>、利用</a:t>
            </a:r>
            <a:r>
              <a:rPr lang="en-US" altLang="zh-CN" sz="3600" b="1" dirty="0">
                <a:solidFill>
                  <a:schemeClr val="tx2">
                    <a:lumMod val="75000"/>
                  </a:schemeClr>
                </a:solidFill>
                <a:latin typeface="宋体" panose="02010600030101010101" pitchFamily="2" charset="-122"/>
                <a:ea typeface="宋体" panose="02010600030101010101" pitchFamily="2" charset="-122"/>
              </a:rPr>
              <a:t>Power Query</a:t>
            </a:r>
            <a:r>
              <a:rPr lang="zh-CN" altLang="en-US" sz="3600" b="1" dirty="0">
                <a:solidFill>
                  <a:schemeClr val="tx2">
                    <a:lumMod val="75000"/>
                  </a:schemeClr>
                </a:solidFill>
                <a:latin typeface="宋体" panose="02010600030101010101" pitchFamily="2" charset="-122"/>
                <a:ea typeface="宋体" panose="02010600030101010101" pitchFamily="2" charset="-122"/>
              </a:rPr>
              <a:t>的合并汇总</a:t>
            </a:r>
          </a:p>
        </p:txBody>
      </p:sp>
      <p:sp>
        <p:nvSpPr>
          <p:cNvPr id="6" name="文本框 5"/>
          <p:cNvSpPr txBox="1"/>
          <p:nvPr/>
        </p:nvSpPr>
        <p:spPr>
          <a:xfrm>
            <a:off x="778213" y="1324900"/>
            <a:ext cx="10907704" cy="646331"/>
          </a:xfrm>
          <a:prstGeom prst="rect">
            <a:avLst/>
          </a:prstGeom>
          <a:noFill/>
        </p:spPr>
        <p:txBody>
          <a:bodyPr wrap="square" rtlCol="0">
            <a:spAutoFit/>
          </a:bodyPr>
          <a:lstStyle/>
          <a:p>
            <a:pPr>
              <a:lnSpc>
                <a:spcPct val="150000"/>
              </a:lnSpc>
            </a:pPr>
            <a:r>
              <a:rPr lang="en-US" altLang="zh-CN" sz="2400" dirty="0">
                <a:solidFill>
                  <a:schemeClr val="tx2">
                    <a:lumMod val="75000"/>
                  </a:schemeClr>
                </a:solidFill>
                <a:latin typeface="宋体" panose="02010600030101010101" pitchFamily="2" charset="-122"/>
                <a:ea typeface="宋体" panose="02010600030101010101" pitchFamily="2" charset="-122"/>
              </a:rPr>
              <a:t>    Microsoft Query</a:t>
            </a:r>
            <a:r>
              <a:rPr lang="zh-CN" altLang="zh-CN" sz="2400" dirty="0">
                <a:solidFill>
                  <a:schemeClr val="tx2">
                    <a:lumMod val="75000"/>
                  </a:schemeClr>
                </a:solidFill>
                <a:latin typeface="宋体" panose="02010600030101010101" pitchFamily="2" charset="-122"/>
                <a:ea typeface="宋体" panose="02010600030101010101" pitchFamily="2" charset="-122"/>
              </a:rPr>
              <a:t>和</a:t>
            </a:r>
            <a:r>
              <a:rPr lang="en-US" altLang="zh-CN" sz="2400" dirty="0">
                <a:solidFill>
                  <a:schemeClr val="tx2">
                    <a:lumMod val="75000"/>
                  </a:schemeClr>
                </a:solidFill>
                <a:latin typeface="宋体" panose="02010600030101010101" pitchFamily="2" charset="-122"/>
                <a:ea typeface="宋体" panose="02010600030101010101" pitchFamily="2" charset="-122"/>
              </a:rPr>
              <a:t>Power Query</a:t>
            </a:r>
            <a:r>
              <a:rPr lang="zh-CN" altLang="zh-CN" sz="2400" dirty="0">
                <a:solidFill>
                  <a:schemeClr val="tx2">
                    <a:lumMod val="75000"/>
                  </a:schemeClr>
                </a:solidFill>
                <a:latin typeface="宋体" panose="02010600030101010101" pitchFamily="2" charset="-122"/>
                <a:ea typeface="宋体" panose="02010600030101010101" pitchFamily="2" charset="-122"/>
              </a:rPr>
              <a:t>都是查询工具</a:t>
            </a:r>
            <a:r>
              <a:rPr lang="zh-CN" altLang="en-US" sz="2400" dirty="0">
                <a:solidFill>
                  <a:schemeClr val="tx2">
                    <a:lumMod val="75000"/>
                  </a:schemeClr>
                </a:solidFill>
                <a:latin typeface="宋体" panose="02010600030101010101" pitchFamily="2" charset="-122"/>
                <a:ea typeface="宋体" panose="02010600030101010101" pitchFamily="2" charset="-122"/>
              </a:rPr>
              <a:t>，</a:t>
            </a:r>
            <a:r>
              <a:rPr lang="zh-CN" altLang="zh-CN" sz="2400" dirty="0">
                <a:solidFill>
                  <a:schemeClr val="tx2">
                    <a:lumMod val="75000"/>
                  </a:schemeClr>
                </a:solidFill>
                <a:latin typeface="宋体" panose="02010600030101010101" pitchFamily="2" charset="-122"/>
                <a:ea typeface="宋体" panose="02010600030101010101" pitchFamily="2" charset="-122"/>
              </a:rPr>
              <a:t>但是它们</a:t>
            </a:r>
            <a:r>
              <a:rPr lang="zh-CN" altLang="en-US" sz="2400" dirty="0">
                <a:solidFill>
                  <a:schemeClr val="tx2">
                    <a:lumMod val="75000"/>
                  </a:schemeClr>
                </a:solidFill>
                <a:latin typeface="宋体" panose="02010600030101010101" pitchFamily="2" charset="-122"/>
                <a:ea typeface="宋体" panose="02010600030101010101" pitchFamily="2" charset="-122"/>
              </a:rPr>
              <a:t>存在差异。</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4204517908"/>
              </p:ext>
            </p:extLst>
          </p:nvPr>
        </p:nvGraphicFramePr>
        <p:xfrm>
          <a:off x="1498060" y="2205866"/>
          <a:ext cx="8996720" cy="3567362"/>
        </p:xfrm>
        <a:graphic>
          <a:graphicData uri="http://schemas.openxmlformats.org/drawingml/2006/table">
            <a:tbl>
              <a:tblPr firstRow="1" bandRow="1">
                <a:tableStyleId>{5C22544A-7EE6-4342-B048-85BDC9FD1C3A}</a:tableStyleId>
              </a:tblPr>
              <a:tblGrid>
                <a:gridCol w="4363559">
                  <a:extLst>
                    <a:ext uri="{9D8B030D-6E8A-4147-A177-3AD203B41FA5}">
                      <a16:colId xmlns:a16="http://schemas.microsoft.com/office/drawing/2014/main" val="1202677448"/>
                    </a:ext>
                  </a:extLst>
                </a:gridCol>
                <a:gridCol w="4633161">
                  <a:extLst>
                    <a:ext uri="{9D8B030D-6E8A-4147-A177-3AD203B41FA5}">
                      <a16:colId xmlns:a16="http://schemas.microsoft.com/office/drawing/2014/main" val="2579263750"/>
                    </a:ext>
                  </a:extLst>
                </a:gridCol>
              </a:tblGrid>
              <a:tr h="915460">
                <a:tc>
                  <a:txBody>
                    <a:bodyPr/>
                    <a:lstStyle/>
                    <a:p>
                      <a:pPr algn="ctr"/>
                      <a:r>
                        <a:rPr lang="en-US" altLang="zh-CN" sz="2400" b="0" dirty="0">
                          <a:latin typeface="宋体" panose="02010600030101010101" pitchFamily="2" charset="-122"/>
                          <a:ea typeface="宋体" panose="02010600030101010101" pitchFamily="2" charset="-122"/>
                        </a:rPr>
                        <a:t>Power Query</a:t>
                      </a:r>
                      <a:endParaRPr lang="zh-CN" altLang="en-US" sz="2400" b="0" dirty="0">
                        <a:latin typeface="宋体" panose="02010600030101010101" pitchFamily="2" charset="-122"/>
                        <a:ea typeface="宋体"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dirty="0">
                          <a:latin typeface="宋体" panose="02010600030101010101" pitchFamily="2" charset="-122"/>
                          <a:ea typeface="宋体" panose="02010600030101010101" pitchFamily="2" charset="-122"/>
                        </a:rPr>
                        <a:t>Microsoft Query</a:t>
                      </a:r>
                      <a:endParaRPr lang="zh-CN" altLang="en-US" sz="2400" b="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4216389547"/>
                  </a:ext>
                </a:extLst>
              </a:tr>
              <a:tr h="928194">
                <a:tc>
                  <a:txBody>
                    <a:bodyPr/>
                    <a:lstStyle/>
                    <a:p>
                      <a:r>
                        <a:rPr lang="en-US" altLang="zh-CN" sz="2400" b="0" dirty="0">
                          <a:solidFill>
                            <a:schemeClr val="tx1"/>
                          </a:solidFill>
                          <a:latin typeface="宋体" panose="02010600030101010101" pitchFamily="2" charset="-122"/>
                          <a:ea typeface="宋体" panose="02010600030101010101" pitchFamily="2" charset="-122"/>
                        </a:rPr>
                        <a:t>Excel</a:t>
                      </a:r>
                      <a:r>
                        <a:rPr lang="zh-CN" altLang="zh-CN" sz="2400" b="0" dirty="0">
                          <a:solidFill>
                            <a:schemeClr val="tx1"/>
                          </a:solidFill>
                          <a:latin typeface="宋体" panose="02010600030101010101" pitchFamily="2" charset="-122"/>
                          <a:ea typeface="宋体" panose="02010600030101010101" pitchFamily="2" charset="-122"/>
                        </a:rPr>
                        <a:t>的一部分</a:t>
                      </a:r>
                      <a:endParaRPr lang="zh-CN" altLang="en-US" sz="2400" b="0" dirty="0">
                        <a:solidFill>
                          <a:schemeClr val="tx1"/>
                        </a:solidFill>
                        <a:latin typeface="宋体" panose="02010600030101010101" pitchFamily="2" charset="-122"/>
                        <a:ea typeface="宋体" panose="02010600030101010101" pitchFamily="2" charset="-122"/>
                      </a:endParaRPr>
                    </a:p>
                  </a:txBody>
                  <a:tcPr anchor="ctr"/>
                </a:tc>
                <a:tc>
                  <a:txBody>
                    <a:bodyPr/>
                    <a:lstStyle/>
                    <a:p>
                      <a:r>
                        <a:rPr lang="en-US" altLang="zh-CN" sz="2400" b="0" dirty="0">
                          <a:solidFill>
                            <a:schemeClr val="tx1"/>
                          </a:solidFill>
                          <a:latin typeface="宋体" panose="02010600030101010101" pitchFamily="2" charset="-122"/>
                          <a:ea typeface="宋体" panose="02010600030101010101" pitchFamily="2" charset="-122"/>
                        </a:rPr>
                        <a:t>Microsoft Office</a:t>
                      </a:r>
                      <a:r>
                        <a:rPr lang="zh-CN" altLang="zh-CN" sz="2400" b="0" dirty="0">
                          <a:solidFill>
                            <a:schemeClr val="tx1"/>
                          </a:solidFill>
                          <a:latin typeface="宋体" panose="02010600030101010101" pitchFamily="2" charset="-122"/>
                          <a:ea typeface="宋体" panose="02010600030101010101" pitchFamily="2" charset="-122"/>
                        </a:rPr>
                        <a:t>套装软件中的一部分，是</a:t>
                      </a:r>
                      <a:r>
                        <a:rPr lang="en-US" altLang="zh-CN" sz="2400" b="0" dirty="0">
                          <a:solidFill>
                            <a:schemeClr val="tx1"/>
                          </a:solidFill>
                          <a:latin typeface="宋体" panose="02010600030101010101" pitchFamily="2" charset="-122"/>
                          <a:ea typeface="宋体" panose="02010600030101010101" pitchFamily="2" charset="-122"/>
                        </a:rPr>
                        <a:t>Excel</a:t>
                      </a:r>
                      <a:r>
                        <a:rPr lang="zh-CN" altLang="zh-CN" sz="2400" b="0" dirty="0">
                          <a:solidFill>
                            <a:schemeClr val="tx1"/>
                          </a:solidFill>
                          <a:latin typeface="宋体" panose="02010600030101010101" pitchFamily="2" charset="-122"/>
                          <a:ea typeface="宋体" panose="02010600030101010101" pitchFamily="2" charset="-122"/>
                        </a:rPr>
                        <a:t>之外的软件</a:t>
                      </a:r>
                      <a:endParaRPr lang="zh-CN" altLang="en-US" sz="2400" b="0" dirty="0">
                        <a:solidFill>
                          <a:schemeClr val="tx1"/>
                        </a:solidFill>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3449017397"/>
                  </a:ext>
                </a:extLst>
              </a:tr>
              <a:tr h="861854">
                <a:tc>
                  <a:txBody>
                    <a:bodyPr/>
                    <a:lstStyle/>
                    <a:p>
                      <a:r>
                        <a:rPr lang="zh-CN" altLang="en-US" sz="2400" b="0" dirty="0">
                          <a:solidFill>
                            <a:schemeClr val="tx1"/>
                          </a:solidFill>
                          <a:latin typeface="宋体" panose="02010600030101010101" pitchFamily="2" charset="-122"/>
                          <a:ea typeface="宋体" panose="02010600030101010101" pitchFamily="2" charset="-122"/>
                        </a:rPr>
                        <a:t>可以</a:t>
                      </a:r>
                      <a:r>
                        <a:rPr lang="zh-CN" altLang="zh-CN" sz="2400" b="0" dirty="0">
                          <a:solidFill>
                            <a:schemeClr val="tx1"/>
                          </a:solidFill>
                          <a:latin typeface="宋体" panose="02010600030101010101" pitchFamily="2" charset="-122"/>
                          <a:ea typeface="宋体" panose="02010600030101010101" pitchFamily="2" charset="-122"/>
                        </a:rPr>
                        <a:t>同时查询多个不同来源的数据</a:t>
                      </a:r>
                      <a:endParaRPr lang="zh-CN" altLang="en-US" sz="2400" b="0" dirty="0">
                        <a:solidFill>
                          <a:schemeClr val="tx1"/>
                        </a:solidFill>
                        <a:latin typeface="宋体" panose="02010600030101010101" pitchFamily="2" charset="-122"/>
                        <a:ea typeface="宋体" panose="02010600030101010101" pitchFamily="2" charset="-122"/>
                      </a:endParaRPr>
                    </a:p>
                  </a:txBody>
                  <a:tcPr anchor="ctr"/>
                </a:tc>
                <a:tc>
                  <a:txBody>
                    <a:bodyPr/>
                    <a:lstStyle/>
                    <a:p>
                      <a:r>
                        <a:rPr lang="zh-CN" altLang="zh-CN" sz="2400" b="0" dirty="0">
                          <a:solidFill>
                            <a:schemeClr val="tx1"/>
                          </a:solidFill>
                          <a:latin typeface="宋体" panose="02010600030101010101" pitchFamily="2" charset="-122"/>
                          <a:ea typeface="宋体" panose="02010600030101010101" pitchFamily="2" charset="-122"/>
                        </a:rPr>
                        <a:t>一次只能查询一个数据库或一个文件</a:t>
                      </a:r>
                      <a:endParaRPr lang="zh-CN" altLang="en-US" sz="2400" b="0" dirty="0">
                        <a:solidFill>
                          <a:schemeClr val="tx1"/>
                        </a:solidFill>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2105896434"/>
                  </a:ext>
                </a:extLst>
              </a:tr>
              <a:tr h="861854">
                <a:tc>
                  <a:txBody>
                    <a:bodyPr/>
                    <a:lstStyle/>
                    <a:p>
                      <a:r>
                        <a:rPr lang="zh-CN" altLang="en-US" sz="2400" b="0" dirty="0">
                          <a:solidFill>
                            <a:schemeClr val="tx1"/>
                          </a:solidFill>
                          <a:latin typeface="宋体" panose="02010600030101010101" pitchFamily="2" charset="-122"/>
                          <a:ea typeface="宋体" panose="02010600030101010101" pitchFamily="2" charset="-122"/>
                        </a:rPr>
                        <a:t>多来源</a:t>
                      </a:r>
                      <a:r>
                        <a:rPr lang="zh-CN" altLang="zh-CN" sz="2400" b="0" dirty="0">
                          <a:solidFill>
                            <a:schemeClr val="tx1"/>
                          </a:solidFill>
                          <a:latin typeface="宋体" panose="02010600030101010101" pitchFamily="2" charset="-122"/>
                          <a:ea typeface="宋体" panose="02010600030101010101" pitchFamily="2" charset="-122"/>
                        </a:rPr>
                        <a:t>数据整合在一起，建立数据模型</a:t>
                      </a:r>
                      <a:endParaRPr lang="zh-CN" altLang="en-US" sz="2400" b="0" dirty="0">
                        <a:solidFill>
                          <a:schemeClr val="tx1"/>
                        </a:solidFill>
                        <a:latin typeface="宋体" panose="02010600030101010101" pitchFamily="2" charset="-122"/>
                        <a:ea typeface="宋体" panose="02010600030101010101" pitchFamily="2" charset="-122"/>
                      </a:endParaRPr>
                    </a:p>
                  </a:txBody>
                  <a:tcPr anchor="ctr"/>
                </a:tc>
                <a:tc>
                  <a:txBody>
                    <a:bodyPr/>
                    <a:lstStyle/>
                    <a:p>
                      <a:r>
                        <a:rPr lang="zh-CN" altLang="en-US" sz="2400" b="0" dirty="0">
                          <a:solidFill>
                            <a:schemeClr val="tx1"/>
                          </a:solidFill>
                          <a:latin typeface="宋体" panose="02010600030101010101" pitchFamily="2" charset="-122"/>
                          <a:ea typeface="宋体" panose="02010600030101010101" pitchFamily="2" charset="-122"/>
                        </a:rPr>
                        <a:t>无法整合多来源数据、构建数据模型</a:t>
                      </a:r>
                    </a:p>
                  </a:txBody>
                  <a:tcPr anchor="ctr"/>
                </a:tc>
                <a:extLst>
                  <a:ext uri="{0D108BD9-81ED-4DB2-BD59-A6C34878D82A}">
                    <a16:rowId xmlns:a16="http://schemas.microsoft.com/office/drawing/2014/main" val="3815044141"/>
                  </a:ext>
                </a:extLst>
              </a:tr>
            </a:tbl>
          </a:graphicData>
        </a:graphic>
      </p:graphicFrame>
    </p:spTree>
    <p:extLst>
      <p:ext uri="{BB962C8B-B14F-4D97-AF65-F5344CB8AC3E}">
        <p14:creationId xmlns:p14="http://schemas.microsoft.com/office/powerpoint/2010/main" val="3791598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5037" y="450610"/>
            <a:ext cx="12192000" cy="603050"/>
          </a:xfrm>
          <a:prstGeom prst="rect">
            <a:avLst/>
          </a:prstGeom>
          <a:noFill/>
        </p:spPr>
        <p:txBody>
          <a:bodyPr wrap="square" rtlCol="0">
            <a:spAutoFit/>
          </a:bodyPr>
          <a:lstStyle/>
          <a:p>
            <a:pP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         2</a:t>
            </a:r>
            <a:r>
              <a:rPr lang="zh-CN" altLang="en-US" sz="3600" b="1" dirty="0">
                <a:solidFill>
                  <a:schemeClr val="tx2">
                    <a:lumMod val="75000"/>
                  </a:schemeClr>
                </a:solidFill>
                <a:latin typeface="宋体" panose="02010600030101010101" pitchFamily="2" charset="-122"/>
                <a:ea typeface="宋体" panose="02010600030101010101" pitchFamily="2" charset="-122"/>
              </a:rPr>
              <a:t>、利用</a:t>
            </a:r>
            <a:r>
              <a:rPr lang="en-US" altLang="zh-CN" sz="3600" b="1" dirty="0">
                <a:solidFill>
                  <a:schemeClr val="tx2">
                    <a:lumMod val="75000"/>
                  </a:schemeClr>
                </a:solidFill>
                <a:latin typeface="宋体" panose="02010600030101010101" pitchFamily="2" charset="-122"/>
                <a:ea typeface="宋体" panose="02010600030101010101" pitchFamily="2" charset="-122"/>
              </a:rPr>
              <a:t>Power Query</a:t>
            </a:r>
            <a:r>
              <a:rPr lang="zh-CN" altLang="en-US" sz="3600" b="1" dirty="0">
                <a:solidFill>
                  <a:schemeClr val="tx2">
                    <a:lumMod val="75000"/>
                  </a:schemeClr>
                </a:solidFill>
                <a:latin typeface="宋体" panose="02010600030101010101" pitchFamily="2" charset="-122"/>
                <a:ea typeface="宋体" panose="02010600030101010101" pitchFamily="2" charset="-122"/>
              </a:rPr>
              <a:t>的合并汇总</a:t>
            </a:r>
          </a:p>
        </p:txBody>
      </p:sp>
      <p:sp>
        <p:nvSpPr>
          <p:cNvPr id="6" name="文本框 5"/>
          <p:cNvSpPr txBox="1"/>
          <p:nvPr/>
        </p:nvSpPr>
        <p:spPr>
          <a:xfrm>
            <a:off x="753380" y="1280068"/>
            <a:ext cx="10685240" cy="707886"/>
          </a:xfrm>
          <a:prstGeom prst="rect">
            <a:avLst/>
          </a:prstGeom>
          <a:noFill/>
        </p:spPr>
        <p:txBody>
          <a:bodyPr wrap="square" rtlCol="0">
            <a:spAutoFit/>
          </a:bodyPr>
          <a:lstStyle/>
          <a:p>
            <a:pPr>
              <a:spcBef>
                <a:spcPts val="2400"/>
              </a:spcBef>
            </a:pPr>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3-9</a:t>
            </a:r>
            <a:r>
              <a:rPr lang="zh-CN" altLang="zh-CN" sz="2000" dirty="0">
                <a:solidFill>
                  <a:schemeClr val="tx2">
                    <a:lumMod val="75000"/>
                  </a:schemeClr>
                </a:solidFill>
                <a:latin typeface="宋体" panose="02010600030101010101" pitchFamily="2" charset="-122"/>
                <a:ea typeface="宋体" panose="02010600030101010101" pitchFamily="2" charset="-122"/>
              </a:rPr>
              <a:t>】按照地区与客户名称，汇总</a:t>
            </a:r>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zh-CN" sz="2000" dirty="0">
                <a:solidFill>
                  <a:schemeClr val="tx2">
                    <a:lumMod val="75000"/>
                  </a:schemeClr>
                </a:solidFill>
                <a:latin typeface="宋体" panose="02010600030101010101" pitchFamily="2" charset="-122"/>
                <a:ea typeface="宋体" panose="02010600030101010101" pitchFamily="2" charset="-122"/>
              </a:rPr>
              <a:t>家用</a:t>
            </a:r>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zh-CN" sz="2000" dirty="0">
                <a:solidFill>
                  <a:schemeClr val="tx2">
                    <a:lumMod val="75000"/>
                  </a:schemeClr>
                </a:solidFill>
                <a:latin typeface="宋体" panose="02010600030101010101" pitchFamily="2" charset="-122"/>
                <a:ea typeface="宋体" panose="02010600030101010101" pitchFamily="2" charset="-122"/>
              </a:rPr>
              <a:t>与</a:t>
            </a:r>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zh-CN" sz="2000" dirty="0">
                <a:solidFill>
                  <a:schemeClr val="tx2">
                    <a:lumMod val="75000"/>
                  </a:schemeClr>
                </a:solidFill>
                <a:latin typeface="宋体" panose="02010600030101010101" pitchFamily="2" charset="-122"/>
                <a:ea typeface="宋体" panose="02010600030101010101" pitchFamily="2" charset="-122"/>
              </a:rPr>
              <a:t>商用</a:t>
            </a:r>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zh-CN" sz="2000" dirty="0">
                <a:solidFill>
                  <a:schemeClr val="tx2">
                    <a:lumMod val="75000"/>
                  </a:schemeClr>
                </a:solidFill>
                <a:latin typeface="宋体" panose="02010600030101010101" pitchFamily="2" charset="-122"/>
                <a:ea typeface="宋体" panose="02010600030101010101" pitchFamily="2" charset="-122"/>
              </a:rPr>
              <a:t>两种类别下</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zh-CN" altLang="zh-CN" sz="2000" dirty="0">
                <a:solidFill>
                  <a:schemeClr val="tx2">
                    <a:lumMod val="75000"/>
                  </a:schemeClr>
                </a:solidFill>
                <a:latin typeface="宋体" panose="02010600030101010101" pitchFamily="2" charset="-122"/>
                <a:ea typeface="宋体" panose="02010600030101010101" pitchFamily="2" charset="-122"/>
              </a:rPr>
              <a:t>各个产品</a:t>
            </a:r>
            <a:r>
              <a:rPr lang="en-US" altLang="zh-CN" sz="2000" dirty="0">
                <a:solidFill>
                  <a:schemeClr val="tx2">
                    <a:lumMod val="75000"/>
                  </a:schemeClr>
                </a:solidFill>
                <a:latin typeface="宋体" panose="02010600030101010101" pitchFamily="2" charset="-122"/>
                <a:ea typeface="宋体" panose="02010600030101010101" pitchFamily="2" charset="-122"/>
              </a:rPr>
              <a:t>1</a:t>
            </a:r>
            <a:r>
              <a:rPr lang="zh-CN" altLang="zh-CN" sz="2000" dirty="0">
                <a:solidFill>
                  <a:schemeClr val="tx2">
                    <a:lumMod val="75000"/>
                  </a:schemeClr>
                </a:solidFill>
                <a:latin typeface="宋体" panose="02010600030101010101" pitchFamily="2" charset="-122"/>
                <a:ea typeface="宋体" panose="02010600030101010101" pitchFamily="2" charset="-122"/>
              </a:rPr>
              <a:t>月到</a:t>
            </a:r>
            <a:r>
              <a:rPr lang="en-US" altLang="zh-CN" sz="2000" dirty="0">
                <a:solidFill>
                  <a:schemeClr val="tx2">
                    <a:lumMod val="75000"/>
                  </a:schemeClr>
                </a:solidFill>
                <a:latin typeface="宋体" panose="02010600030101010101" pitchFamily="2" charset="-122"/>
                <a:ea typeface="宋体" panose="02010600030101010101" pitchFamily="2" charset="-122"/>
              </a:rPr>
              <a:t>3</a:t>
            </a:r>
            <a:r>
              <a:rPr lang="zh-CN" altLang="zh-CN" sz="2000" dirty="0">
                <a:solidFill>
                  <a:schemeClr val="tx2">
                    <a:lumMod val="75000"/>
                  </a:schemeClr>
                </a:solidFill>
                <a:latin typeface="宋体" panose="02010600030101010101" pitchFamily="2" charset="-122"/>
                <a:ea typeface="宋体" panose="02010600030101010101" pitchFamily="2" charset="-122"/>
              </a:rPr>
              <a:t>月的整个公司的销售额。</a:t>
            </a:r>
          </a:p>
        </p:txBody>
      </p:sp>
      <p:sp>
        <p:nvSpPr>
          <p:cNvPr id="4" name="文本框 3">
            <a:extLst>
              <a:ext uri="{FF2B5EF4-FFF2-40B4-BE49-F238E27FC236}">
                <a16:creationId xmlns:a16="http://schemas.microsoft.com/office/drawing/2014/main" id="{2D39BC63-C68D-4132-BE3F-74A268C7426A}"/>
              </a:ext>
            </a:extLst>
          </p:cNvPr>
          <p:cNvSpPr txBox="1"/>
          <p:nvPr/>
        </p:nvSpPr>
        <p:spPr>
          <a:xfrm>
            <a:off x="839755" y="2345093"/>
            <a:ext cx="4253087" cy="2677656"/>
          </a:xfrm>
          <a:prstGeom prst="rect">
            <a:avLst/>
          </a:prstGeom>
          <a:noFill/>
        </p:spPr>
        <p:txBody>
          <a:bodyPr wrap="none" rtlCol="0">
            <a:spAutoFit/>
          </a:bodyPr>
          <a:lstStyle/>
          <a:p>
            <a:pPr marL="0" lvl="1">
              <a:lnSpc>
                <a:spcPct val="150000"/>
              </a:lnSpc>
            </a:pPr>
            <a:r>
              <a:rPr lang="zh-CN" altLang="en-US" sz="2000" b="1" dirty="0">
                <a:latin typeface="+mn-ea"/>
              </a:rPr>
              <a:t>解题步骤：</a:t>
            </a:r>
            <a:endParaRPr lang="en-US" altLang="zh-CN" sz="2000" b="1" dirty="0">
              <a:latin typeface="+mn-ea"/>
            </a:endParaRPr>
          </a:p>
          <a:p>
            <a:pPr marL="0" lvl="1">
              <a:lnSpc>
                <a:spcPct val="150000"/>
              </a:lnSpc>
            </a:pPr>
            <a:r>
              <a:rPr lang="zh-CN" altLang="zh-CN" sz="2000" b="1" dirty="0">
                <a:latin typeface="+mn-ea"/>
              </a:rPr>
              <a:t>第一步，</a:t>
            </a:r>
            <a:r>
              <a:rPr lang="zh-CN" altLang="zh-CN" sz="2000" dirty="0">
                <a:latin typeface="+mn-ea"/>
              </a:rPr>
              <a:t>导入数据至</a:t>
            </a:r>
            <a:r>
              <a:rPr lang="en-US" altLang="zh-CN" sz="2000" dirty="0">
                <a:latin typeface="+mn-ea"/>
              </a:rPr>
              <a:t>Power Query</a:t>
            </a:r>
            <a:r>
              <a:rPr lang="zh-CN" altLang="zh-CN" sz="2000" dirty="0">
                <a:latin typeface="+mn-ea"/>
              </a:rPr>
              <a:t>。</a:t>
            </a:r>
          </a:p>
          <a:p>
            <a:pPr marL="0" lvl="1">
              <a:lnSpc>
                <a:spcPct val="150000"/>
              </a:lnSpc>
            </a:pPr>
            <a:r>
              <a:rPr lang="zh-CN" altLang="zh-CN" sz="2000" b="1" dirty="0">
                <a:latin typeface="+mn-ea"/>
              </a:rPr>
              <a:t>第二步，</a:t>
            </a:r>
            <a:r>
              <a:rPr lang="zh-CN" altLang="zh-CN" sz="2000" dirty="0">
                <a:latin typeface="+mn-ea"/>
              </a:rPr>
              <a:t>追加查询并合并数据。</a:t>
            </a:r>
          </a:p>
          <a:p>
            <a:pPr marL="0" lvl="1">
              <a:lnSpc>
                <a:spcPct val="150000"/>
              </a:lnSpc>
            </a:pPr>
            <a:r>
              <a:rPr lang="zh-CN" altLang="zh-CN" sz="2000" b="1" dirty="0">
                <a:latin typeface="+mn-ea"/>
              </a:rPr>
              <a:t>第三步，</a:t>
            </a:r>
            <a:r>
              <a:rPr lang="zh-CN" altLang="zh-CN" sz="2000" dirty="0">
                <a:latin typeface="+mn-ea"/>
              </a:rPr>
              <a:t>将合并数据导回</a:t>
            </a:r>
            <a:r>
              <a:rPr lang="en-US" altLang="zh-CN" sz="2000" dirty="0">
                <a:latin typeface="+mn-ea"/>
              </a:rPr>
              <a:t>Excel</a:t>
            </a:r>
            <a:r>
              <a:rPr lang="zh-CN" altLang="zh-CN" sz="2000" dirty="0">
                <a:latin typeface="+mn-ea"/>
              </a:rPr>
              <a:t>。</a:t>
            </a:r>
          </a:p>
          <a:p>
            <a:pPr marL="0" lvl="1">
              <a:lnSpc>
                <a:spcPct val="150000"/>
              </a:lnSpc>
            </a:pPr>
            <a:r>
              <a:rPr lang="zh-CN" altLang="zh-CN" sz="2000" b="1" dirty="0">
                <a:latin typeface="+mn-ea"/>
              </a:rPr>
              <a:t>第四步，</a:t>
            </a:r>
            <a:r>
              <a:rPr lang="zh-CN" altLang="zh-CN" sz="2000" dirty="0">
                <a:latin typeface="+mn-ea"/>
              </a:rPr>
              <a:t>创建数据透视表。</a:t>
            </a:r>
          </a:p>
          <a:p>
            <a:endParaRPr lang="zh-CN" altLang="en-US" dirty="0"/>
          </a:p>
        </p:txBody>
      </p:sp>
      <p:pic>
        <p:nvPicPr>
          <p:cNvPr id="7" name="图片 6">
            <a:extLst>
              <a:ext uri="{FF2B5EF4-FFF2-40B4-BE49-F238E27FC236}">
                <a16:creationId xmlns:a16="http://schemas.microsoft.com/office/drawing/2014/main" id="{C835E3F8-A5C9-44E9-885F-E072675B4DB6}"/>
              </a:ext>
            </a:extLst>
          </p:cNvPr>
          <p:cNvPicPr/>
          <p:nvPr/>
        </p:nvPicPr>
        <p:blipFill rotWithShape="1">
          <a:blip r:embed="rId2"/>
          <a:srcRect l="-73" t="601" r="1075" b="1"/>
          <a:stretch/>
        </p:blipFill>
        <p:spPr>
          <a:xfrm>
            <a:off x="4994988" y="2107000"/>
            <a:ext cx="6145763" cy="3644192"/>
          </a:xfrm>
          <a:prstGeom prst="rect">
            <a:avLst/>
          </a:prstGeom>
          <a:ln>
            <a:solidFill>
              <a:schemeClr val="tx1"/>
            </a:solidFill>
          </a:ln>
        </p:spPr>
      </p:pic>
    </p:spTree>
    <p:extLst>
      <p:ext uri="{BB962C8B-B14F-4D97-AF65-F5344CB8AC3E}">
        <p14:creationId xmlns:p14="http://schemas.microsoft.com/office/powerpoint/2010/main" val="1439175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0" y="512551"/>
            <a:ext cx="12192000" cy="603050"/>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pPr>
              <a:lnSpc>
                <a:spcPts val="4500"/>
              </a:lnSpc>
            </a:pPr>
            <a:r>
              <a:rPr lang="zh-CN" altLang="zh-CN" sz="3600" dirty="0">
                <a:latin typeface="宋体" panose="02010600030101010101" pitchFamily="2" charset="-122"/>
                <a:ea typeface="宋体" panose="02010600030101010101" pitchFamily="2" charset="-122"/>
              </a:rPr>
              <a:t>【例</a:t>
            </a:r>
            <a:r>
              <a:rPr lang="en-US" altLang="zh-CN" sz="3600" dirty="0">
                <a:latin typeface="宋体" panose="02010600030101010101" pitchFamily="2" charset="-122"/>
                <a:ea typeface="宋体" panose="02010600030101010101" pitchFamily="2" charset="-122"/>
              </a:rPr>
              <a:t>3-9</a:t>
            </a:r>
            <a:r>
              <a:rPr lang="zh-CN" altLang="zh-CN" sz="36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建模关键技术</a:t>
            </a:r>
          </a:p>
        </p:txBody>
      </p:sp>
      <p:sp>
        <p:nvSpPr>
          <p:cNvPr id="26" name="文本框 10"/>
          <p:cNvSpPr txBox="1"/>
          <p:nvPr/>
        </p:nvSpPr>
        <p:spPr>
          <a:xfrm>
            <a:off x="1549267" y="2512939"/>
            <a:ext cx="3146421" cy="461665"/>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启动</a:t>
            </a:r>
            <a:r>
              <a:rPr lang="en-US" altLang="zh-CN" sz="2400" b="1" dirty="0">
                <a:solidFill>
                  <a:schemeClr val="tx2">
                    <a:lumMod val="75000"/>
                  </a:schemeClr>
                </a:solidFill>
                <a:latin typeface="宋体" panose="02010600030101010101" pitchFamily="2" charset="-122"/>
                <a:ea typeface="宋体" panose="02010600030101010101" pitchFamily="2" charset="-122"/>
              </a:rPr>
              <a:t>Power Query</a:t>
            </a:r>
            <a:r>
              <a:rPr lang="zh-CN" altLang="en-US" sz="2400" b="1" dirty="0">
                <a:solidFill>
                  <a:schemeClr val="tx2">
                    <a:lumMod val="75000"/>
                  </a:schemeClr>
                </a:solidFill>
                <a:latin typeface="宋体" panose="02010600030101010101" pitchFamily="2" charset="-122"/>
                <a:ea typeface="宋体" panose="02010600030101010101" pitchFamily="2" charset="-122"/>
              </a:rPr>
              <a:t>功能</a:t>
            </a:r>
            <a:endParaRPr lang="zh-CN" altLang="en-US" sz="3200" b="1" dirty="0">
              <a:solidFill>
                <a:schemeClr val="tx2">
                  <a:lumMod val="75000"/>
                </a:schemeClr>
              </a:solidFill>
              <a:latin typeface="宋体" panose="02010600030101010101" pitchFamily="2" charset="-122"/>
              <a:ea typeface="宋体" panose="02010600030101010101" pitchFamily="2" charset="-122"/>
            </a:endParaRPr>
          </a:p>
        </p:txBody>
      </p:sp>
      <p:sp>
        <p:nvSpPr>
          <p:cNvPr id="27" name="文本框 10"/>
          <p:cNvSpPr txBox="1"/>
          <p:nvPr/>
        </p:nvSpPr>
        <p:spPr>
          <a:xfrm>
            <a:off x="7889878" y="4685212"/>
            <a:ext cx="2888164"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将合并的数据返回</a:t>
            </a:r>
            <a:r>
              <a:rPr lang="en-US" altLang="zh-CN" sz="2400" b="1" dirty="0">
                <a:solidFill>
                  <a:schemeClr val="tx2">
                    <a:lumMod val="75000"/>
                  </a:schemeClr>
                </a:solidFill>
                <a:latin typeface="宋体" panose="02010600030101010101" pitchFamily="2" charset="-122"/>
                <a:ea typeface="宋体" panose="02010600030101010101" pitchFamily="2" charset="-122"/>
              </a:rPr>
              <a:t>Excel</a:t>
            </a:r>
            <a:endParaRPr lang="zh-CN"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28" name="文本框 10"/>
          <p:cNvSpPr txBox="1"/>
          <p:nvPr/>
        </p:nvSpPr>
        <p:spPr>
          <a:xfrm>
            <a:off x="1650998" y="4977440"/>
            <a:ext cx="2432487" cy="461665"/>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制作数据透视表</a:t>
            </a:r>
            <a:endParaRPr lang="en-US" altLang="zh-CN" sz="3200" b="1" dirty="0">
              <a:solidFill>
                <a:schemeClr val="tx2">
                  <a:lumMod val="75000"/>
                </a:schemeClr>
              </a:solidFill>
              <a:latin typeface="宋体" panose="02010600030101010101" pitchFamily="2" charset="-122"/>
              <a:ea typeface="宋体" panose="02010600030101010101" pitchFamily="2" charset="-122"/>
            </a:endParaRPr>
          </a:p>
        </p:txBody>
      </p:sp>
      <p:sp>
        <p:nvSpPr>
          <p:cNvPr id="30" name="文本框 10"/>
          <p:cNvSpPr txBox="1"/>
          <p:nvPr/>
        </p:nvSpPr>
        <p:spPr>
          <a:xfrm>
            <a:off x="7822701" y="2527904"/>
            <a:ext cx="2888164" cy="1200329"/>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用</a:t>
            </a:r>
            <a:r>
              <a:rPr lang="zh-CN" altLang="zh-CN" sz="2400" b="1" dirty="0">
                <a:solidFill>
                  <a:schemeClr val="tx2">
                    <a:lumMod val="75000"/>
                  </a:schemeClr>
                </a:solidFill>
                <a:latin typeface="宋体" panose="02010600030101010101" pitchFamily="2" charset="-122"/>
                <a:ea typeface="宋体" panose="02010600030101010101" pitchFamily="2" charset="-122"/>
              </a:rPr>
              <a:t>“追加查询”</a:t>
            </a:r>
            <a:r>
              <a:rPr lang="zh-CN" altLang="en-US" sz="2400" b="1" dirty="0">
                <a:solidFill>
                  <a:schemeClr val="tx2">
                    <a:lumMod val="75000"/>
                  </a:schemeClr>
                </a:solidFill>
                <a:latin typeface="宋体" panose="02010600030101010101" pitchFamily="2" charset="-122"/>
                <a:ea typeface="宋体" panose="02010600030101010101" pitchFamily="2" charset="-122"/>
              </a:rPr>
              <a:t>将</a:t>
            </a:r>
            <a:r>
              <a:rPr lang="zh-CN" altLang="zh-CN" sz="2400" b="1" dirty="0">
                <a:solidFill>
                  <a:schemeClr val="tx2">
                    <a:lumMod val="75000"/>
                  </a:schemeClr>
                </a:solidFill>
                <a:latin typeface="宋体" panose="02010600030101010101" pitchFamily="2" charset="-122"/>
                <a:ea typeface="宋体" panose="02010600030101010101" pitchFamily="2" charset="-122"/>
              </a:rPr>
              <a:t>苏州和无锡</a:t>
            </a:r>
            <a:r>
              <a:rPr lang="zh-CN" altLang="en-US" sz="2400" b="1" dirty="0">
                <a:solidFill>
                  <a:schemeClr val="tx2">
                    <a:lumMod val="75000"/>
                  </a:schemeClr>
                </a:solidFill>
                <a:latin typeface="宋体" panose="02010600030101010101" pitchFamily="2" charset="-122"/>
                <a:ea typeface="宋体" panose="02010600030101010101" pitchFamily="2" charset="-122"/>
              </a:rPr>
              <a:t>追加到南京数据的尾部</a:t>
            </a:r>
            <a:endParaRPr lang="zh-CN"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24" name="Freeform 265">
            <a:extLst>
              <a:ext uri="{FF2B5EF4-FFF2-40B4-BE49-F238E27FC236}">
                <a16:creationId xmlns:a16="http://schemas.microsoft.com/office/drawing/2014/main" id="{1734A03C-8EF0-44EF-9F5D-CB8AB7B8ED26}"/>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E058DA3D-97BF-41AD-BBA4-F5775E0200DC}"/>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A20B110F-CBA1-4D94-B8A2-95A4FC2239C9}"/>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02255C09-7327-4165-96C0-89FCC0141BE9}"/>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C529E7B9-F479-46FA-B458-052C849D84BB}"/>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75AC9587-DE9A-4EDC-B8C5-1B974A559E17}"/>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4421A63D-3A67-4717-9388-F62D55EB3539}"/>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49CD6CA5-D100-4668-A6D0-6E2C4499D3F5}"/>
              </a:ext>
            </a:extLst>
          </p:cNvPr>
          <p:cNvGrpSpPr/>
          <p:nvPr/>
        </p:nvGrpSpPr>
        <p:grpSpPr>
          <a:xfrm>
            <a:off x="1435102" y="5518036"/>
            <a:ext cx="3303588" cy="215888"/>
            <a:chOff x="1435102" y="5518036"/>
            <a:chExt cx="3303588" cy="215888"/>
          </a:xfrm>
        </p:grpSpPr>
        <p:sp>
          <p:nvSpPr>
            <p:cNvPr id="37" name="任意多边形 10">
              <a:extLst>
                <a:ext uri="{FF2B5EF4-FFF2-40B4-BE49-F238E27FC236}">
                  <a16:creationId xmlns:a16="http://schemas.microsoft.com/office/drawing/2014/main" id="{8550207B-C11C-4F03-A086-31EF2F798E8F}"/>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524FFF36-C959-4969-913D-8D06D4000CEC}"/>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930EA93C-67DF-4AAE-8AE7-95A3E0474F67}"/>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3A3702E9-53EE-4DF7-876C-B2F827CFC35D}"/>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F43C2CC8-290C-4DA1-9563-630694A9ACC6}"/>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3">
            <a:extLst>
              <a:ext uri="{FF2B5EF4-FFF2-40B4-BE49-F238E27FC236}">
                <a16:creationId xmlns:a16="http://schemas.microsoft.com/office/drawing/2014/main" id="{03351AE4-A6A1-4C9B-AD3B-1130D55B7AB9}"/>
              </a:ext>
            </a:extLst>
          </p:cNvPr>
          <p:cNvSpPr>
            <a:spLocks noChangeArrowheads="1"/>
          </p:cNvSpPr>
          <p:nvPr/>
        </p:nvSpPr>
        <p:spPr bwMode="auto">
          <a:xfrm>
            <a:off x="5480049" y="5479405"/>
            <a:ext cx="958851" cy="588929"/>
          </a:xfrm>
          <a:custGeom>
            <a:avLst/>
            <a:gdLst>
              <a:gd name="T0" fmla="*/ 682816 w 958283"/>
              <a:gd name="T1" fmla="*/ 383 h 588461"/>
              <a:gd name="T2" fmla="*/ 773685 w 958283"/>
              <a:gd name="T3" fmla="*/ 9370 h 588461"/>
              <a:gd name="T4" fmla="*/ 936679 w 958283"/>
              <a:gd name="T5" fmla="*/ 397691 h 588461"/>
              <a:gd name="T6" fmla="*/ 460233 w 958283"/>
              <a:gd name="T7" fmla="*/ 573062 h 588461"/>
              <a:gd name="T8" fmla="*/ 456085 w 958283"/>
              <a:gd name="T9" fmla="*/ 571431 h 588461"/>
              <a:gd name="T10" fmla="*/ 364381 w 958283"/>
              <a:gd name="T11" fmla="*/ 517748 h 588461"/>
              <a:gd name="T12" fmla="*/ 71272 w 958283"/>
              <a:gd name="T13" fmla="*/ 241009 h 588461"/>
              <a:gd name="T14" fmla="*/ 0 w 958283"/>
              <a:gd name="T15" fmla="*/ 141405 h 588461"/>
              <a:gd name="T16" fmla="*/ 9811 w 958283"/>
              <a:gd name="T17" fmla="*/ 138631 h 588461"/>
              <a:gd name="T18" fmla="*/ 682816 w 958283"/>
              <a:gd name="T19" fmla="*/ 383 h 588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8283"/>
              <a:gd name="T31" fmla="*/ 0 h 588461"/>
              <a:gd name="T32" fmla="*/ 958283 w 958283"/>
              <a:gd name="T33" fmla="*/ 588461 h 588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8283" h="588461">
                <a:moveTo>
                  <a:pt x="682412" y="383"/>
                </a:moveTo>
                <a:cubicBezTo>
                  <a:pt x="722060" y="-1068"/>
                  <a:pt x="753387" y="1540"/>
                  <a:pt x="773227" y="9362"/>
                </a:cubicBezTo>
                <a:cubicBezTo>
                  <a:pt x="923594" y="71942"/>
                  <a:pt x="998778" y="247163"/>
                  <a:pt x="936125" y="397353"/>
                </a:cubicBezTo>
                <a:cubicBezTo>
                  <a:pt x="873472" y="551715"/>
                  <a:pt x="614506" y="622638"/>
                  <a:pt x="459961" y="572575"/>
                </a:cubicBezTo>
                <a:lnTo>
                  <a:pt x="455815" y="570945"/>
                </a:lnTo>
                <a:lnTo>
                  <a:pt x="364165" y="517308"/>
                </a:lnTo>
                <a:cubicBezTo>
                  <a:pt x="265785" y="450510"/>
                  <a:pt x="160136" y="352256"/>
                  <a:pt x="71230" y="240804"/>
                </a:cubicBezTo>
                <a:lnTo>
                  <a:pt x="0" y="141285"/>
                </a:lnTo>
                <a:lnTo>
                  <a:pt x="9805" y="138513"/>
                </a:lnTo>
                <a:cubicBezTo>
                  <a:pt x="232093" y="76912"/>
                  <a:pt x="523822" y="6185"/>
                  <a:pt x="682412" y="383"/>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1">
            <a:extLst>
              <a:ext uri="{FF2B5EF4-FFF2-40B4-BE49-F238E27FC236}">
                <a16:creationId xmlns:a16="http://schemas.microsoft.com/office/drawing/2014/main" id="{8A06EC29-3B08-4AD9-9822-BF78E271B2B8}"/>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37">
            <a:extLst>
              <a:ext uri="{FF2B5EF4-FFF2-40B4-BE49-F238E27FC236}">
                <a16:creationId xmlns:a16="http://schemas.microsoft.com/office/drawing/2014/main" id="{F3883BA7-A5AC-46BC-BF76-5A8D276F4DB1}"/>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45">
            <a:extLst>
              <a:ext uri="{FF2B5EF4-FFF2-40B4-BE49-F238E27FC236}">
                <a16:creationId xmlns:a16="http://schemas.microsoft.com/office/drawing/2014/main" id="{3671BA21-E80E-417B-8F7C-D954DADD0EB3}"/>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6" name="组合 45">
            <a:extLst>
              <a:ext uri="{FF2B5EF4-FFF2-40B4-BE49-F238E27FC236}">
                <a16:creationId xmlns:a16="http://schemas.microsoft.com/office/drawing/2014/main" id="{639F4589-A127-40BE-A87D-64AD4D69493B}"/>
              </a:ext>
            </a:extLst>
          </p:cNvPr>
          <p:cNvGrpSpPr/>
          <p:nvPr/>
        </p:nvGrpSpPr>
        <p:grpSpPr>
          <a:xfrm>
            <a:off x="7558090" y="2268603"/>
            <a:ext cx="3355975" cy="215888"/>
            <a:chOff x="7558090" y="2268603"/>
            <a:chExt cx="3355975" cy="215888"/>
          </a:xfrm>
        </p:grpSpPr>
        <p:sp>
          <p:nvSpPr>
            <p:cNvPr id="47" name="椭圆 12">
              <a:extLst>
                <a:ext uri="{FF2B5EF4-FFF2-40B4-BE49-F238E27FC236}">
                  <a16:creationId xmlns:a16="http://schemas.microsoft.com/office/drawing/2014/main" id="{2DD9E21C-6651-4299-A323-45D551B88755}"/>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8" name="任意多边形 24">
              <a:extLst>
                <a:ext uri="{FF2B5EF4-FFF2-40B4-BE49-F238E27FC236}">
                  <a16:creationId xmlns:a16="http://schemas.microsoft.com/office/drawing/2014/main" id="{CCA301C1-E107-4E12-AE7F-D322F0AACCD2}"/>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49" name="文本框 25">
            <a:extLst>
              <a:ext uri="{FF2B5EF4-FFF2-40B4-BE49-F238E27FC236}">
                <a16:creationId xmlns:a16="http://schemas.microsoft.com/office/drawing/2014/main" id="{5CB3B0B7-1382-4499-B02A-E1475114E0E0}"/>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0" name="文本框 26">
            <a:extLst>
              <a:ext uri="{FF2B5EF4-FFF2-40B4-BE49-F238E27FC236}">
                <a16:creationId xmlns:a16="http://schemas.microsoft.com/office/drawing/2014/main" id="{AFBFF8DD-AF32-4E12-8E0F-F9F18B3D7496}"/>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1" name="文本框 27">
            <a:extLst>
              <a:ext uri="{FF2B5EF4-FFF2-40B4-BE49-F238E27FC236}">
                <a16:creationId xmlns:a16="http://schemas.microsoft.com/office/drawing/2014/main" id="{DC439976-AF09-48EA-89BD-F6EA5582CDC7}"/>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2" name="文本框 28">
            <a:extLst>
              <a:ext uri="{FF2B5EF4-FFF2-40B4-BE49-F238E27FC236}">
                <a16:creationId xmlns:a16="http://schemas.microsoft.com/office/drawing/2014/main" id="{62328AF5-28FA-4759-BCEC-C98903CD70F8}"/>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97045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right)">
                                      <p:cBhvr>
                                        <p:cTn id="11" dur="500"/>
                                        <p:tgtEl>
                                          <p:spTgt spid="4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right)">
                                      <p:cBhvr>
                                        <p:cTn id="27" dur="500"/>
                                        <p:tgtEl>
                                          <p:spTgt spid="4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500"/>
                                        <p:tgtEl>
                                          <p:spTgt spid="3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par>
                                <p:cTn id="61" presetID="22" presetClass="entr" presetSubtype="2"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right)">
                                      <p:cBhvr>
                                        <p:cTn id="63" dur="500"/>
                                        <p:tgtEl>
                                          <p:spTgt spid="33"/>
                                        </p:tgtEl>
                                      </p:cBhvr>
                                    </p:animEffect>
                                  </p:childTnLst>
                                </p:cTn>
                              </p:par>
                              <p:par>
                                <p:cTn id="64" presetID="22" presetClass="entr" presetSubtype="8"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par>
                                <p:cTn id="67" presetID="22" presetClass="entr" presetSubtype="2"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right)">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1" grpId="0" animBg="1"/>
      <p:bldP spid="32" grpId="0" animBg="1"/>
      <p:bldP spid="42" grpId="0" animBg="1"/>
      <p:bldP spid="43" grpId="0" animBg="1"/>
      <p:bldP spid="44" grpId="0" animBg="1"/>
      <p:bldP spid="45" grpId="0" animBg="1"/>
      <p:bldP spid="49" grpId="0"/>
      <p:bldP spid="50" grpId="0"/>
      <p:bldP spid="51" grpId="0"/>
      <p:bldP spid="5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81712"/>
            <a:ext cx="12192000" cy="603050"/>
          </a:xfrm>
          <a:prstGeom prst="rect">
            <a:avLst/>
          </a:prstGeom>
          <a:noFill/>
        </p:spPr>
        <p:txBody>
          <a:bodyPr wrap="square" rtlCol="0">
            <a:spAutoFit/>
          </a:bodyPr>
          <a:lstStyle/>
          <a:p>
            <a:pP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         2</a:t>
            </a:r>
            <a:r>
              <a:rPr lang="zh-CN" altLang="en-US" sz="3600" b="1" dirty="0">
                <a:solidFill>
                  <a:schemeClr val="tx2">
                    <a:lumMod val="75000"/>
                  </a:schemeClr>
                </a:solidFill>
                <a:latin typeface="宋体" panose="02010600030101010101" pitchFamily="2" charset="-122"/>
                <a:ea typeface="宋体" panose="02010600030101010101" pitchFamily="2" charset="-122"/>
              </a:rPr>
              <a:t>、利用</a:t>
            </a:r>
            <a:r>
              <a:rPr lang="en-US" altLang="zh-CN" sz="3600" b="1" dirty="0">
                <a:solidFill>
                  <a:schemeClr val="tx2">
                    <a:lumMod val="75000"/>
                  </a:schemeClr>
                </a:solidFill>
                <a:latin typeface="宋体" panose="02010600030101010101" pitchFamily="2" charset="-122"/>
                <a:ea typeface="宋体" panose="02010600030101010101" pitchFamily="2" charset="-122"/>
              </a:rPr>
              <a:t>Power Query</a:t>
            </a:r>
            <a:r>
              <a:rPr lang="zh-CN" altLang="en-US" sz="3600" b="1" dirty="0">
                <a:solidFill>
                  <a:schemeClr val="tx2">
                    <a:lumMod val="75000"/>
                  </a:schemeClr>
                </a:solidFill>
                <a:latin typeface="宋体" panose="02010600030101010101" pitchFamily="2" charset="-122"/>
                <a:ea typeface="宋体" panose="02010600030101010101" pitchFamily="2" charset="-122"/>
              </a:rPr>
              <a:t>的合并汇总</a:t>
            </a:r>
          </a:p>
        </p:txBody>
      </p:sp>
      <p:sp>
        <p:nvSpPr>
          <p:cNvPr id="6" name="文本框 5"/>
          <p:cNvSpPr txBox="1"/>
          <p:nvPr/>
        </p:nvSpPr>
        <p:spPr>
          <a:xfrm>
            <a:off x="768660" y="1241938"/>
            <a:ext cx="10685240" cy="707886"/>
          </a:xfrm>
          <a:prstGeom prst="rect">
            <a:avLst/>
          </a:prstGeom>
          <a:noFill/>
        </p:spPr>
        <p:txBody>
          <a:bodyPr wrap="square" rtlCol="0">
            <a:spAutoFit/>
          </a:bodyPr>
          <a:lstStyle/>
          <a:p>
            <a:pPr>
              <a:spcBef>
                <a:spcPts val="2400"/>
              </a:spcBef>
            </a:pPr>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3-10</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利用</a:t>
            </a:r>
            <a:r>
              <a:rPr lang="en-US" altLang="zh-CN" sz="2000" dirty="0">
                <a:solidFill>
                  <a:schemeClr val="tx2">
                    <a:lumMod val="75000"/>
                  </a:schemeClr>
                </a:solidFill>
                <a:latin typeface="宋体" panose="02010600030101010101" pitchFamily="2" charset="-122"/>
                <a:ea typeface="宋体" panose="02010600030101010101" pitchFamily="2" charset="-122"/>
              </a:rPr>
              <a:t>Northwind.accdb</a:t>
            </a:r>
            <a:r>
              <a:rPr lang="zh-CN" altLang="en-US" sz="2000" dirty="0">
                <a:solidFill>
                  <a:schemeClr val="tx2">
                    <a:lumMod val="75000"/>
                  </a:schemeClr>
                </a:solidFill>
                <a:latin typeface="宋体" panose="02010600030101010101" pitchFamily="2" charset="-122"/>
                <a:ea typeface="宋体" panose="02010600030101010101" pitchFamily="2" charset="-122"/>
              </a:rPr>
              <a:t>中的销售数据，使用</a:t>
            </a:r>
            <a:r>
              <a:rPr lang="en-US" altLang="zh-CN" sz="2000" dirty="0">
                <a:solidFill>
                  <a:schemeClr val="tx2">
                    <a:lumMod val="75000"/>
                  </a:schemeClr>
                </a:solidFill>
                <a:latin typeface="宋体" panose="02010600030101010101" pitchFamily="2" charset="-122"/>
                <a:ea typeface="宋体" panose="02010600030101010101" pitchFamily="2" charset="-122"/>
              </a:rPr>
              <a:t>Power Query</a:t>
            </a:r>
            <a:r>
              <a:rPr lang="zh-CN" altLang="en-US" sz="2000" dirty="0">
                <a:solidFill>
                  <a:schemeClr val="tx2">
                    <a:lumMod val="75000"/>
                  </a:schemeClr>
                </a:solidFill>
                <a:latin typeface="宋体" panose="02010600030101010101" pitchFamily="2" charset="-122"/>
                <a:ea typeface="宋体" panose="02010600030101010101" pitchFamily="2" charset="-122"/>
              </a:rPr>
              <a:t>查询数据，利用数据透视表为</a:t>
            </a:r>
            <a:r>
              <a:rPr lang="en-US" altLang="zh-CN" sz="2000" dirty="0">
                <a:solidFill>
                  <a:schemeClr val="tx2">
                    <a:lumMod val="75000"/>
                  </a:schemeClr>
                </a:solidFill>
                <a:latin typeface="宋体" panose="02010600030101010101" pitchFamily="2" charset="-122"/>
                <a:ea typeface="宋体" panose="02010600030101010101" pitchFamily="2" charset="-122"/>
              </a:rPr>
              <a:t>Northwind</a:t>
            </a:r>
            <a:r>
              <a:rPr lang="zh-CN" altLang="en-US" sz="2000" dirty="0">
                <a:solidFill>
                  <a:schemeClr val="tx2">
                    <a:lumMod val="75000"/>
                  </a:schemeClr>
                </a:solidFill>
                <a:latin typeface="宋体" panose="02010600030101010101" pitchFamily="2" charset="-122"/>
                <a:ea typeface="宋体" panose="02010600030101010101" pitchFamily="2" charset="-122"/>
              </a:rPr>
              <a:t>公司汇总</a:t>
            </a:r>
            <a:r>
              <a:rPr lang="en-US" altLang="zh-CN" sz="2000" dirty="0">
                <a:solidFill>
                  <a:schemeClr val="tx2">
                    <a:lumMod val="75000"/>
                  </a:schemeClr>
                </a:solidFill>
                <a:latin typeface="宋体" panose="02010600030101010101" pitchFamily="2" charset="-122"/>
                <a:ea typeface="宋体" panose="02010600030101010101" pitchFamily="2" charset="-122"/>
              </a:rPr>
              <a:t>1997</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1998</a:t>
            </a:r>
            <a:r>
              <a:rPr lang="zh-CN" altLang="en-US" sz="2000" dirty="0">
                <a:solidFill>
                  <a:schemeClr val="tx2">
                    <a:lumMod val="75000"/>
                  </a:schemeClr>
                </a:solidFill>
                <a:latin typeface="宋体" panose="02010600030101010101" pitchFamily="2" charset="-122"/>
                <a:ea typeface="宋体" panose="02010600030101010101" pitchFamily="2" charset="-122"/>
              </a:rPr>
              <a:t>年各产品的销售数量和销售额。</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pic>
        <p:nvPicPr>
          <p:cNvPr id="8" name="图片 7">
            <a:extLst>
              <a:ext uri="{FF2B5EF4-FFF2-40B4-BE49-F238E27FC236}">
                <a16:creationId xmlns:a16="http://schemas.microsoft.com/office/drawing/2014/main" id="{A2CDC064-6485-49AD-8FD3-7D77B415DF89}"/>
              </a:ext>
            </a:extLst>
          </p:cNvPr>
          <p:cNvPicPr/>
          <p:nvPr/>
        </p:nvPicPr>
        <p:blipFill rotWithShape="1">
          <a:blip r:embed="rId2"/>
          <a:srcRect l="798" t="1171" b="-1171"/>
          <a:stretch/>
        </p:blipFill>
        <p:spPr>
          <a:xfrm>
            <a:off x="5741437" y="2655147"/>
            <a:ext cx="5712463" cy="2656115"/>
          </a:xfrm>
          <a:prstGeom prst="rect">
            <a:avLst/>
          </a:prstGeom>
          <a:ln>
            <a:solidFill>
              <a:schemeClr val="tx1"/>
            </a:solidFill>
          </a:ln>
        </p:spPr>
      </p:pic>
      <p:sp>
        <p:nvSpPr>
          <p:cNvPr id="3" name="文本框 2">
            <a:extLst>
              <a:ext uri="{FF2B5EF4-FFF2-40B4-BE49-F238E27FC236}">
                <a16:creationId xmlns:a16="http://schemas.microsoft.com/office/drawing/2014/main" id="{0CE83DD8-A882-48F5-93FF-3DFC359436B6}"/>
              </a:ext>
            </a:extLst>
          </p:cNvPr>
          <p:cNvSpPr txBox="1"/>
          <p:nvPr/>
        </p:nvSpPr>
        <p:spPr>
          <a:xfrm>
            <a:off x="625551" y="2058955"/>
            <a:ext cx="4941714" cy="4200445"/>
          </a:xfrm>
          <a:prstGeom prst="rect">
            <a:avLst/>
          </a:prstGeom>
          <a:noFill/>
        </p:spPr>
        <p:txBody>
          <a:bodyPr wrap="square" rtlCol="0">
            <a:spAutoFit/>
          </a:bodyPr>
          <a:lstStyle/>
          <a:p>
            <a:pPr marL="0" lvl="1">
              <a:lnSpc>
                <a:spcPct val="150000"/>
              </a:lnSpc>
            </a:pPr>
            <a:r>
              <a:rPr lang="zh-CN" altLang="en-US" sz="2000" b="1" dirty="0">
                <a:latin typeface="+mn-ea"/>
              </a:rPr>
              <a:t>解题步骤：</a:t>
            </a:r>
            <a:endParaRPr lang="en-US" altLang="zh-CN" sz="2000" b="1" dirty="0">
              <a:latin typeface="+mn-ea"/>
            </a:endParaRPr>
          </a:p>
          <a:p>
            <a:pPr marL="0" lvl="1">
              <a:lnSpc>
                <a:spcPct val="150000"/>
              </a:lnSpc>
            </a:pPr>
            <a:r>
              <a:rPr lang="zh-CN" altLang="zh-CN" sz="2000" b="1" dirty="0">
                <a:latin typeface="+mn-ea"/>
              </a:rPr>
              <a:t>第一步，</a:t>
            </a:r>
            <a:r>
              <a:rPr lang="zh-CN" altLang="zh-CN" sz="2000" dirty="0">
                <a:latin typeface="+mn-ea"/>
              </a:rPr>
              <a:t>在</a:t>
            </a:r>
            <a:r>
              <a:rPr lang="en-US" altLang="zh-CN" sz="2000" dirty="0">
                <a:latin typeface="+mn-ea"/>
              </a:rPr>
              <a:t>Excel</a:t>
            </a:r>
            <a:r>
              <a:rPr lang="zh-CN" altLang="zh-CN" sz="2000" dirty="0">
                <a:latin typeface="+mn-ea"/>
              </a:rPr>
              <a:t>中导入数据。</a:t>
            </a:r>
          </a:p>
          <a:p>
            <a:pPr marL="0" lvl="1">
              <a:lnSpc>
                <a:spcPct val="150000"/>
              </a:lnSpc>
            </a:pPr>
            <a:r>
              <a:rPr lang="zh-CN" altLang="en-US" sz="2000" b="1" dirty="0">
                <a:latin typeface="+mn-ea"/>
              </a:rPr>
              <a:t>第二步，</a:t>
            </a:r>
            <a:r>
              <a:rPr lang="zh-CN" altLang="en-US" sz="2000" dirty="0">
                <a:latin typeface="+mn-ea"/>
              </a:rPr>
              <a:t>在</a:t>
            </a:r>
            <a:r>
              <a:rPr lang="en-US" altLang="zh-CN" sz="2000" dirty="0">
                <a:latin typeface="+mn-ea"/>
              </a:rPr>
              <a:t>Power Query</a:t>
            </a:r>
            <a:r>
              <a:rPr lang="zh-CN" altLang="en-US" sz="2000" dirty="0">
                <a:latin typeface="+mn-ea"/>
              </a:rPr>
              <a:t>编辑器中筛选数据。</a:t>
            </a:r>
            <a:endParaRPr lang="en-US" altLang="zh-CN" sz="2000" dirty="0">
              <a:latin typeface="+mn-ea"/>
            </a:endParaRPr>
          </a:p>
          <a:p>
            <a:pPr marL="0" lvl="1">
              <a:lnSpc>
                <a:spcPct val="150000"/>
              </a:lnSpc>
            </a:pPr>
            <a:r>
              <a:rPr lang="zh-CN" altLang="zh-CN" sz="2000" b="1" dirty="0">
                <a:latin typeface="+mn-ea"/>
              </a:rPr>
              <a:t>第三步，</a:t>
            </a:r>
            <a:r>
              <a:rPr lang="zh-CN" altLang="zh-CN" sz="2000" dirty="0">
                <a:latin typeface="+mn-ea"/>
              </a:rPr>
              <a:t>在</a:t>
            </a:r>
            <a:r>
              <a:rPr lang="en-US" altLang="zh-CN" sz="2000" dirty="0">
                <a:latin typeface="+mn-ea"/>
              </a:rPr>
              <a:t>Power Query</a:t>
            </a:r>
            <a:r>
              <a:rPr lang="zh-CN" altLang="zh-CN" sz="2000" dirty="0">
                <a:latin typeface="+mn-ea"/>
              </a:rPr>
              <a:t>编辑器中建立查询之间的关联。</a:t>
            </a:r>
          </a:p>
          <a:p>
            <a:pPr marL="0" lvl="1">
              <a:lnSpc>
                <a:spcPct val="150000"/>
              </a:lnSpc>
            </a:pPr>
            <a:r>
              <a:rPr lang="zh-CN" altLang="zh-CN" sz="2000" b="1" dirty="0">
                <a:latin typeface="+mn-ea"/>
              </a:rPr>
              <a:t>第四步，</a:t>
            </a:r>
            <a:r>
              <a:rPr lang="zh-CN" altLang="zh-CN" sz="2000" dirty="0">
                <a:latin typeface="+mn-ea"/>
              </a:rPr>
              <a:t>在</a:t>
            </a:r>
            <a:r>
              <a:rPr lang="en-US" altLang="zh-CN" sz="2000" dirty="0">
                <a:latin typeface="+mn-ea"/>
              </a:rPr>
              <a:t>Power Query</a:t>
            </a:r>
            <a:r>
              <a:rPr lang="zh-CN" altLang="zh-CN" sz="2000" dirty="0">
                <a:latin typeface="+mn-ea"/>
              </a:rPr>
              <a:t>编辑器中创建计算字段。</a:t>
            </a:r>
            <a:endParaRPr lang="en-US" altLang="zh-CN" sz="2000" dirty="0">
              <a:latin typeface="+mn-ea"/>
            </a:endParaRPr>
          </a:p>
          <a:p>
            <a:pPr marL="0" lvl="1">
              <a:lnSpc>
                <a:spcPct val="150000"/>
              </a:lnSpc>
            </a:pPr>
            <a:r>
              <a:rPr lang="zh-CN" altLang="zh-CN" sz="2000" b="1" dirty="0">
                <a:latin typeface="+mn-ea"/>
              </a:rPr>
              <a:t>第五步，</a:t>
            </a:r>
            <a:r>
              <a:rPr lang="zh-CN" altLang="zh-CN" sz="2000" dirty="0">
                <a:latin typeface="+mn-ea"/>
              </a:rPr>
              <a:t>将合并数据导回</a:t>
            </a:r>
            <a:r>
              <a:rPr lang="en-US" altLang="zh-CN" sz="2000" dirty="0">
                <a:latin typeface="+mn-ea"/>
              </a:rPr>
              <a:t>Excel</a:t>
            </a:r>
            <a:r>
              <a:rPr lang="zh-CN" altLang="zh-CN" sz="2000" dirty="0">
                <a:latin typeface="+mn-ea"/>
              </a:rPr>
              <a:t>。</a:t>
            </a:r>
          </a:p>
          <a:p>
            <a:pPr marL="0" lvl="1">
              <a:lnSpc>
                <a:spcPct val="150000"/>
              </a:lnSpc>
            </a:pPr>
            <a:r>
              <a:rPr lang="zh-CN" altLang="zh-CN" sz="2000" b="1" dirty="0">
                <a:latin typeface="+mn-ea"/>
              </a:rPr>
              <a:t>第六步，</a:t>
            </a:r>
            <a:r>
              <a:rPr lang="zh-CN" altLang="zh-CN" sz="2000" dirty="0">
                <a:latin typeface="+mn-ea"/>
              </a:rPr>
              <a:t>创建数据透视表。</a:t>
            </a:r>
            <a:endParaRPr lang="zh-CN" altLang="en-US" sz="2000" dirty="0">
              <a:latin typeface="+mn-ea"/>
            </a:endParaRPr>
          </a:p>
        </p:txBody>
      </p:sp>
    </p:spTree>
    <p:extLst>
      <p:ext uri="{BB962C8B-B14F-4D97-AF65-F5344CB8AC3E}">
        <p14:creationId xmlns:p14="http://schemas.microsoft.com/office/powerpoint/2010/main" val="660556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735193"/>
            <a:ext cx="12192000" cy="923330"/>
          </a:xfrm>
          <a:prstGeom prst="rect">
            <a:avLst/>
          </a:prstGeom>
          <a:noFill/>
        </p:spPr>
        <p:txBody>
          <a:bodyPr wrap="square" rtlCol="0">
            <a:spAutoFit/>
          </a:bodyPr>
          <a:lstStyle/>
          <a:p>
            <a:pPr algn="ctr"/>
            <a:r>
              <a:rPr lang="zh-CN" altLang="en-US" sz="5400" b="1" dirty="0">
                <a:solidFill>
                  <a:schemeClr val="tx2">
                    <a:lumMod val="75000"/>
                  </a:schemeClr>
                </a:solidFill>
                <a:latin typeface="宋体" pitchFamily="2" charset="-122"/>
                <a:ea typeface="宋体" pitchFamily="2" charset="-122"/>
              </a:rPr>
              <a:t> 数据分类汇总分析的意义和作用</a:t>
            </a:r>
          </a:p>
        </p:txBody>
      </p:sp>
      <p:sp>
        <p:nvSpPr>
          <p:cNvPr id="4" name="文本框 3"/>
          <p:cNvSpPr txBox="1"/>
          <p:nvPr/>
        </p:nvSpPr>
        <p:spPr>
          <a:xfrm>
            <a:off x="0" y="1637118"/>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00000000000000000" pitchFamily="2" charset="-122"/>
                <a:ea typeface="方正清刻本悦宋简体" panose="02000000000000000000" pitchFamily="2" charset="-122"/>
              </a:rPr>
              <a:t>第一节</a:t>
            </a:r>
          </a:p>
        </p:txBody>
      </p:sp>
    </p:spTree>
    <p:extLst>
      <p:ext uri="{BB962C8B-B14F-4D97-AF65-F5344CB8AC3E}">
        <p14:creationId xmlns:p14="http://schemas.microsoft.com/office/powerpoint/2010/main" val="3459509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56137"/>
            <a:ext cx="12192000" cy="923330"/>
          </a:xfrm>
          <a:prstGeom prst="rect">
            <a:avLst/>
          </a:prstGeom>
          <a:noFill/>
        </p:spPr>
        <p:txBody>
          <a:bodyPr wrap="square" rtlCol="0">
            <a:spAutoFit/>
          </a:bodyPr>
          <a:lstStyle/>
          <a:p>
            <a:pPr lvl="1" algn="ctr"/>
            <a:r>
              <a:rPr lang="en-US" altLang="zh-CN" sz="5400" b="1" dirty="0">
                <a:solidFill>
                  <a:schemeClr val="tx2">
                    <a:lumMod val="75000"/>
                  </a:schemeClr>
                </a:solidFill>
                <a:latin typeface="宋体" panose="02010600030101010101" pitchFamily="2" charset="-122"/>
                <a:ea typeface="宋体" panose="02010600030101010101" pitchFamily="2" charset="-122"/>
              </a:rPr>
              <a:t>Power Pivot</a:t>
            </a:r>
            <a:r>
              <a:rPr lang="zh-CN" altLang="zh-CN" sz="5400" b="1" dirty="0">
                <a:solidFill>
                  <a:schemeClr val="tx2">
                    <a:lumMod val="75000"/>
                  </a:schemeClr>
                </a:solidFill>
                <a:latin typeface="宋体" panose="02010600030101010101" pitchFamily="2" charset="-122"/>
                <a:ea typeface="宋体" panose="02010600030101010101" pitchFamily="2" charset="-122"/>
              </a:rPr>
              <a:t>合并汇总</a:t>
            </a:r>
          </a:p>
        </p:txBody>
      </p:sp>
      <p:sp>
        <p:nvSpPr>
          <p:cNvPr id="4" name="文本框 3"/>
          <p:cNvSpPr txBox="1"/>
          <p:nvPr/>
        </p:nvSpPr>
        <p:spPr>
          <a:xfrm>
            <a:off x="0" y="1687748"/>
            <a:ext cx="12192000" cy="769441"/>
          </a:xfrm>
          <a:prstGeom prst="rect">
            <a:avLst/>
          </a:prstGeom>
          <a:noFill/>
        </p:spPr>
        <p:txBody>
          <a:bodyPr wrap="square" rtlCol="0">
            <a:spAutoFit/>
          </a:bodyPr>
          <a:lstStyle/>
          <a:p>
            <a:pPr algn="ctr"/>
            <a:r>
              <a:rPr lang="zh-CN" altLang="en-US" sz="4400" b="1" dirty="0">
                <a:solidFill>
                  <a:schemeClr val="tx2">
                    <a:lumMod val="75000"/>
                  </a:schemeClr>
                </a:solidFill>
                <a:latin typeface="方正清刻本悦宋简体" panose="02010600030101010101" charset="-122"/>
                <a:ea typeface="方正清刻本悦宋简体" panose="02010600030101010101" charset="-122"/>
              </a:rPr>
              <a:t>第五节</a:t>
            </a:r>
          </a:p>
        </p:txBody>
      </p:sp>
    </p:spTree>
    <p:extLst>
      <p:ext uri="{BB962C8B-B14F-4D97-AF65-F5344CB8AC3E}">
        <p14:creationId xmlns:p14="http://schemas.microsoft.com/office/powerpoint/2010/main" val="2269017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51527"/>
            <a:ext cx="12192000" cy="669414"/>
          </a:xfrm>
          <a:prstGeom prst="rect">
            <a:avLst/>
          </a:prstGeom>
          <a:noFill/>
        </p:spPr>
        <p:txBody>
          <a:bodyPr wrap="square" rtlCol="0">
            <a:spAutoFit/>
          </a:bodyPr>
          <a:lstStyle/>
          <a:p>
            <a:pPr marL="0" lvl="1" algn="ctr">
              <a:lnSpc>
                <a:spcPts val="4500"/>
              </a:lnSpc>
            </a:pPr>
            <a:r>
              <a:rPr lang="en-US" altLang="zh-CN" sz="4000" b="1" dirty="0">
                <a:solidFill>
                  <a:schemeClr val="tx2">
                    <a:lumMod val="75000"/>
                  </a:schemeClr>
                </a:solidFill>
                <a:latin typeface="宋体" panose="02010600030101010101" pitchFamily="2" charset="-122"/>
                <a:ea typeface="宋体" panose="02010600030101010101" pitchFamily="2" charset="-122"/>
              </a:rPr>
              <a:t>Power Pivot</a:t>
            </a:r>
            <a:r>
              <a:rPr lang="zh-CN" altLang="zh-CN" sz="4000" b="1" dirty="0">
                <a:solidFill>
                  <a:schemeClr val="tx2">
                    <a:lumMod val="75000"/>
                  </a:schemeClr>
                </a:solidFill>
                <a:latin typeface="宋体" panose="02010600030101010101" pitchFamily="2" charset="-122"/>
                <a:ea typeface="宋体" panose="02010600030101010101" pitchFamily="2" charset="-122"/>
              </a:rPr>
              <a:t>合并汇总</a:t>
            </a:r>
          </a:p>
        </p:txBody>
      </p:sp>
      <p:sp>
        <p:nvSpPr>
          <p:cNvPr id="5" name="椭圆 4"/>
          <p:cNvSpPr/>
          <p:nvPr/>
        </p:nvSpPr>
        <p:spPr>
          <a:xfrm>
            <a:off x="2498079" y="1896167"/>
            <a:ext cx="577016" cy="57701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sp>
        <p:nvSpPr>
          <p:cNvPr id="7" name="椭圆 6"/>
          <p:cNvSpPr/>
          <p:nvPr/>
        </p:nvSpPr>
        <p:spPr>
          <a:xfrm>
            <a:off x="5807492" y="3197873"/>
            <a:ext cx="525984" cy="52322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6839" y="3309672"/>
            <a:ext cx="387289" cy="299622"/>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1713" y="2018263"/>
            <a:ext cx="334374" cy="334372"/>
          </a:xfrm>
          <a:prstGeom prst="rect">
            <a:avLst/>
          </a:prstGeom>
        </p:spPr>
      </p:pic>
      <p:sp>
        <p:nvSpPr>
          <p:cNvPr id="13" name="文本框 12"/>
          <p:cNvSpPr txBox="1"/>
          <p:nvPr/>
        </p:nvSpPr>
        <p:spPr>
          <a:xfrm>
            <a:off x="654441" y="2674653"/>
            <a:ext cx="4938963" cy="523220"/>
          </a:xfrm>
          <a:prstGeom prst="rect">
            <a:avLst/>
          </a:prstGeom>
          <a:noFill/>
        </p:spPr>
        <p:txBody>
          <a:bodyPr wrap="square" rtlCol="0">
            <a:spAutoFit/>
          </a:bodyPr>
          <a:lstStyle/>
          <a:p>
            <a:r>
              <a:rPr lang="zh-CN" altLang="en-US" sz="2800" dirty="0">
                <a:solidFill>
                  <a:schemeClr val="tx2">
                    <a:lumMod val="75000"/>
                  </a:schemeClr>
                </a:solidFill>
                <a:latin typeface="宋体" panose="02010600030101010101" pitchFamily="2" charset="-122"/>
                <a:ea typeface="宋体" panose="02010600030101010101" pitchFamily="2" charset="-122"/>
              </a:rPr>
              <a:t>利用</a:t>
            </a:r>
            <a:r>
              <a:rPr lang="en-US" altLang="zh-CN" sz="2800" dirty="0">
                <a:solidFill>
                  <a:schemeClr val="tx2">
                    <a:lumMod val="75000"/>
                  </a:schemeClr>
                </a:solidFill>
                <a:latin typeface="宋体" panose="02010600030101010101" pitchFamily="2" charset="-122"/>
                <a:ea typeface="宋体" panose="02010600030101010101" pitchFamily="2" charset="-122"/>
              </a:rPr>
              <a:t>Power Pivot</a:t>
            </a:r>
            <a:r>
              <a:rPr lang="zh-CN" altLang="en-US" sz="2800" dirty="0">
                <a:solidFill>
                  <a:schemeClr val="tx2">
                    <a:lumMod val="75000"/>
                  </a:schemeClr>
                </a:solidFill>
                <a:latin typeface="宋体" panose="02010600030101010101" pitchFamily="2" charset="-122"/>
                <a:ea typeface="宋体" panose="02010600030101010101" pitchFamily="2" charset="-122"/>
              </a:rPr>
              <a:t>汇总数据</a:t>
            </a:r>
          </a:p>
        </p:txBody>
      </p:sp>
      <p:sp>
        <p:nvSpPr>
          <p:cNvPr id="17" name="文本框 16"/>
          <p:cNvSpPr txBox="1"/>
          <p:nvPr/>
        </p:nvSpPr>
        <p:spPr>
          <a:xfrm>
            <a:off x="3961229" y="3849514"/>
            <a:ext cx="5680403" cy="523220"/>
          </a:xfrm>
          <a:prstGeom prst="rect">
            <a:avLst/>
          </a:prstGeom>
          <a:noFill/>
        </p:spPr>
        <p:txBody>
          <a:bodyPr wrap="square" rtlCol="0">
            <a:spAutoFit/>
          </a:bodyPr>
          <a:lstStyle/>
          <a:p>
            <a:r>
              <a:rPr lang="zh-CN" altLang="zh-CN" sz="2800" dirty="0">
                <a:solidFill>
                  <a:schemeClr val="tx2">
                    <a:lumMod val="75000"/>
                  </a:schemeClr>
                </a:solidFill>
                <a:latin typeface="宋体" panose="02010600030101010101" pitchFamily="2" charset="-122"/>
                <a:ea typeface="宋体" panose="02010600030101010101" pitchFamily="2" charset="-122"/>
              </a:rPr>
              <a:t>利用</a:t>
            </a:r>
            <a:r>
              <a:rPr lang="en-US" altLang="zh-CN" sz="2800" dirty="0">
                <a:solidFill>
                  <a:schemeClr val="tx2">
                    <a:lumMod val="75000"/>
                  </a:schemeClr>
                </a:solidFill>
                <a:latin typeface="宋体" panose="02010600030101010101" pitchFamily="2" charset="-122"/>
                <a:ea typeface="宋体" panose="02010600030101010101" pitchFamily="2" charset="-122"/>
              </a:rPr>
              <a:t>Power Pivot</a:t>
            </a:r>
            <a:r>
              <a:rPr lang="zh-CN" altLang="zh-CN" sz="2800" dirty="0">
                <a:solidFill>
                  <a:schemeClr val="tx2">
                    <a:lumMod val="75000"/>
                  </a:schemeClr>
                </a:solidFill>
                <a:latin typeface="宋体" panose="02010600030101010101" pitchFamily="2" charset="-122"/>
                <a:ea typeface="宋体" panose="02010600030101010101" pitchFamily="2" charset="-122"/>
              </a:rPr>
              <a:t>汇总</a:t>
            </a:r>
            <a:r>
              <a:rPr lang="zh-CN" altLang="en-US" sz="2800" dirty="0">
                <a:solidFill>
                  <a:schemeClr val="tx2">
                    <a:lumMod val="75000"/>
                  </a:schemeClr>
                </a:solidFill>
                <a:latin typeface="宋体" panose="02010600030101010101" pitchFamily="2" charset="-122"/>
                <a:ea typeface="宋体" panose="02010600030101010101" pitchFamily="2" charset="-122"/>
              </a:rPr>
              <a:t>多来源</a:t>
            </a:r>
            <a:r>
              <a:rPr lang="zh-CN" altLang="zh-CN" sz="2800" dirty="0">
                <a:solidFill>
                  <a:schemeClr val="tx2">
                    <a:lumMod val="75000"/>
                  </a:schemeClr>
                </a:solidFill>
                <a:latin typeface="宋体" panose="02010600030101010101" pitchFamily="2" charset="-122"/>
                <a:ea typeface="宋体" panose="02010600030101010101" pitchFamily="2" charset="-122"/>
              </a:rPr>
              <a:t>数据</a:t>
            </a:r>
            <a:endParaRPr lang="zh-CN" altLang="en-US" sz="4400" dirty="0">
              <a:solidFill>
                <a:schemeClr val="tx2">
                  <a:lumMod val="75000"/>
                </a:schemeClr>
              </a:solidFill>
              <a:latin typeface="宋体" panose="02010600030101010101" pitchFamily="2" charset="-122"/>
              <a:ea typeface="宋体" panose="02010600030101010101" pitchFamily="2" charset="-122"/>
            </a:endParaRPr>
          </a:p>
        </p:txBody>
      </p:sp>
      <p:sp>
        <p:nvSpPr>
          <p:cNvPr id="10" name="椭圆 9">
            <a:extLst>
              <a:ext uri="{FF2B5EF4-FFF2-40B4-BE49-F238E27FC236}">
                <a16:creationId xmlns:a16="http://schemas.microsoft.com/office/drawing/2014/main" id="{DEB92F34-3101-486B-85F3-9FA1AD540EA0}"/>
              </a:ext>
            </a:extLst>
          </p:cNvPr>
          <p:cNvSpPr/>
          <p:nvPr/>
        </p:nvSpPr>
        <p:spPr>
          <a:xfrm>
            <a:off x="9344119" y="4511801"/>
            <a:ext cx="577016" cy="57701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pic>
        <p:nvPicPr>
          <p:cNvPr id="11" name="图片 10">
            <a:extLst>
              <a:ext uri="{FF2B5EF4-FFF2-40B4-BE49-F238E27FC236}">
                <a16:creationId xmlns:a16="http://schemas.microsoft.com/office/drawing/2014/main" id="{900229AA-FBB4-4B4A-BC9C-178BDB2491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745406">
            <a:off x="9476593" y="4639344"/>
            <a:ext cx="299624" cy="299622"/>
          </a:xfrm>
          <a:prstGeom prst="rect">
            <a:avLst/>
          </a:prstGeom>
        </p:spPr>
      </p:pic>
      <p:sp>
        <p:nvSpPr>
          <p:cNvPr id="14" name="文本框 13">
            <a:extLst>
              <a:ext uri="{FF2B5EF4-FFF2-40B4-BE49-F238E27FC236}">
                <a16:creationId xmlns:a16="http://schemas.microsoft.com/office/drawing/2014/main" id="{4EFF21FD-C7E1-4012-964D-0418AE770C1E}"/>
              </a:ext>
            </a:extLst>
          </p:cNvPr>
          <p:cNvSpPr txBox="1"/>
          <p:nvPr/>
        </p:nvSpPr>
        <p:spPr>
          <a:xfrm>
            <a:off x="6892212" y="5163442"/>
            <a:ext cx="5000259" cy="523220"/>
          </a:xfrm>
          <a:prstGeom prst="rect">
            <a:avLst/>
          </a:prstGeom>
          <a:noFill/>
        </p:spPr>
        <p:txBody>
          <a:bodyPr wrap="square" rtlCol="0">
            <a:spAutoFit/>
          </a:bodyPr>
          <a:lstStyle/>
          <a:p>
            <a:r>
              <a:rPr lang="zh-CN" altLang="zh-CN" sz="2800" dirty="0">
                <a:solidFill>
                  <a:schemeClr val="tx2">
                    <a:lumMod val="75000"/>
                  </a:schemeClr>
                </a:solidFill>
                <a:latin typeface="宋体" panose="02010600030101010101" pitchFamily="2" charset="-122"/>
                <a:ea typeface="宋体" panose="02010600030101010101" pitchFamily="2" charset="-122"/>
              </a:rPr>
              <a:t>利用</a:t>
            </a:r>
            <a:r>
              <a:rPr lang="en-US" altLang="zh-CN" sz="2800" dirty="0">
                <a:solidFill>
                  <a:schemeClr val="tx2">
                    <a:lumMod val="75000"/>
                  </a:schemeClr>
                </a:solidFill>
                <a:latin typeface="宋体" panose="02010600030101010101" pitchFamily="2" charset="-122"/>
                <a:ea typeface="宋体" panose="02010600030101010101" pitchFamily="2" charset="-122"/>
              </a:rPr>
              <a:t>Power Pivot</a:t>
            </a:r>
            <a:r>
              <a:rPr lang="zh-CN" altLang="zh-CN" sz="2800" dirty="0">
                <a:solidFill>
                  <a:schemeClr val="tx2">
                    <a:lumMod val="75000"/>
                  </a:schemeClr>
                </a:solidFill>
                <a:latin typeface="宋体" panose="02010600030101010101" pitchFamily="2" charset="-122"/>
                <a:ea typeface="宋体" panose="02010600030101010101" pitchFamily="2" charset="-122"/>
              </a:rPr>
              <a:t>汇总</a:t>
            </a:r>
            <a:r>
              <a:rPr lang="zh-CN" altLang="en-US" sz="2800" dirty="0">
                <a:solidFill>
                  <a:schemeClr val="tx2">
                    <a:lumMod val="75000"/>
                  </a:schemeClr>
                </a:solidFill>
                <a:latin typeface="宋体" panose="02010600030101010101" pitchFamily="2" charset="-122"/>
                <a:ea typeface="宋体" panose="02010600030101010101" pitchFamily="2" charset="-122"/>
              </a:rPr>
              <a:t>大</a:t>
            </a:r>
            <a:r>
              <a:rPr lang="zh-CN" altLang="zh-CN" sz="2800" dirty="0">
                <a:solidFill>
                  <a:schemeClr val="tx2">
                    <a:lumMod val="75000"/>
                  </a:schemeClr>
                </a:solidFill>
                <a:latin typeface="宋体" panose="02010600030101010101" pitchFamily="2" charset="-122"/>
                <a:ea typeface="宋体" panose="02010600030101010101" pitchFamily="2" charset="-122"/>
              </a:rPr>
              <a:t>数据</a:t>
            </a:r>
            <a:endParaRPr lang="zh-CN" altLang="en-US" sz="4400" dirty="0">
              <a:solidFill>
                <a:schemeClr val="tx2">
                  <a:lumMod val="75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674378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8188" y="290124"/>
            <a:ext cx="12192000" cy="669414"/>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1</a:t>
            </a:r>
            <a:r>
              <a:rPr lang="zh-CN" altLang="en-US" sz="3600" b="1" dirty="0">
                <a:solidFill>
                  <a:schemeClr val="tx2">
                    <a:lumMod val="75000"/>
                  </a:schemeClr>
                </a:solidFill>
                <a:latin typeface="宋体" panose="02010600030101010101" pitchFamily="2" charset="-122"/>
                <a:ea typeface="宋体" panose="02010600030101010101" pitchFamily="2" charset="-122"/>
              </a:rPr>
              <a:t>、</a:t>
            </a:r>
            <a:r>
              <a:rPr lang="en-US" altLang="zh-CN" sz="3600" b="1" dirty="0">
                <a:solidFill>
                  <a:schemeClr val="tx2">
                    <a:lumMod val="75000"/>
                  </a:schemeClr>
                </a:solidFill>
                <a:latin typeface="宋体" panose="02010600030101010101" pitchFamily="2" charset="-122"/>
                <a:ea typeface="宋体" panose="02010600030101010101" pitchFamily="2" charset="-122"/>
              </a:rPr>
              <a:t>Power Pivot</a:t>
            </a:r>
            <a:endParaRPr lang="zh-CN" altLang="en-US" sz="3600" b="1" dirty="0">
              <a:solidFill>
                <a:schemeClr val="tx2">
                  <a:lumMod val="75000"/>
                </a:schemeClr>
              </a:solidFill>
              <a:latin typeface="宋体" panose="02010600030101010101" pitchFamily="2" charset="-122"/>
              <a:ea typeface="宋体" panose="02010600030101010101" pitchFamily="2" charset="-122"/>
            </a:endParaRPr>
          </a:p>
        </p:txBody>
      </p:sp>
      <p:sp>
        <p:nvSpPr>
          <p:cNvPr id="7" name="文本框 6"/>
          <p:cNvSpPr txBox="1"/>
          <p:nvPr/>
        </p:nvSpPr>
        <p:spPr>
          <a:xfrm>
            <a:off x="1470617" y="963512"/>
            <a:ext cx="9593079" cy="830997"/>
          </a:xfrm>
          <a:prstGeom prst="rect">
            <a:avLst/>
          </a:prstGeom>
          <a:noFill/>
        </p:spPr>
        <p:txBody>
          <a:bodyPr wrap="square" rtlCol="0">
            <a:spAutoFit/>
          </a:bodyPr>
          <a:lstStyle/>
          <a:p>
            <a:r>
              <a:rPr lang="zh-CN" altLang="zh-CN" sz="2400" dirty="0">
                <a:solidFill>
                  <a:schemeClr val="tx2">
                    <a:lumMod val="75000"/>
                  </a:schemeClr>
                </a:solidFill>
                <a:latin typeface="宋体" panose="02010600030101010101" pitchFamily="2" charset="-122"/>
                <a:ea typeface="宋体" panose="02010600030101010101" pitchFamily="2" charset="-122"/>
              </a:rPr>
              <a:t>可以存储大量数据，数据行可以达到数亿行，原本</a:t>
            </a:r>
            <a:r>
              <a:rPr lang="en-US" altLang="zh-CN" sz="2400" dirty="0">
                <a:solidFill>
                  <a:schemeClr val="tx2">
                    <a:lumMod val="75000"/>
                  </a:schemeClr>
                </a:solidFill>
                <a:latin typeface="宋体" panose="02010600030101010101" pitchFamily="2" charset="-122"/>
                <a:ea typeface="宋体" panose="02010600030101010101" pitchFamily="2" charset="-122"/>
              </a:rPr>
              <a:t>Excel</a:t>
            </a:r>
            <a:r>
              <a:rPr lang="zh-CN" altLang="zh-CN" sz="2400" dirty="0">
                <a:solidFill>
                  <a:schemeClr val="tx2">
                    <a:lumMod val="75000"/>
                  </a:schemeClr>
                </a:solidFill>
                <a:latin typeface="宋体" panose="02010600030101010101" pitchFamily="2" charset="-122"/>
                <a:ea typeface="宋体" panose="02010600030101010101" pitchFamily="2" charset="-122"/>
              </a:rPr>
              <a:t>本身只能存储</a:t>
            </a:r>
            <a:r>
              <a:rPr lang="en-US" altLang="zh-CN" sz="2400" dirty="0">
                <a:solidFill>
                  <a:schemeClr val="tx2">
                    <a:lumMod val="75000"/>
                  </a:schemeClr>
                </a:solidFill>
                <a:latin typeface="宋体" panose="02010600030101010101" pitchFamily="2" charset="-122"/>
                <a:ea typeface="宋体" panose="02010600030101010101" pitchFamily="2" charset="-122"/>
              </a:rPr>
              <a:t>1</a:t>
            </a:r>
            <a:r>
              <a:rPr lang="zh-CN" altLang="zh-CN" sz="2400" dirty="0">
                <a:solidFill>
                  <a:schemeClr val="tx2">
                    <a:lumMod val="75000"/>
                  </a:schemeClr>
                </a:solidFill>
                <a:latin typeface="宋体" panose="02010600030101010101" pitchFamily="2" charset="-122"/>
                <a:ea typeface="宋体" panose="02010600030101010101" pitchFamily="2" charset="-122"/>
              </a:rPr>
              <a:t>百多万行数据。</a:t>
            </a:r>
          </a:p>
        </p:txBody>
      </p:sp>
      <p:sp>
        <p:nvSpPr>
          <p:cNvPr id="9" name="文本框 8"/>
          <p:cNvSpPr txBox="1"/>
          <p:nvPr/>
        </p:nvSpPr>
        <p:spPr>
          <a:xfrm>
            <a:off x="1470617" y="2984506"/>
            <a:ext cx="9533796" cy="461665"/>
          </a:xfrm>
          <a:prstGeom prst="rect">
            <a:avLst/>
          </a:prstGeom>
          <a:noFill/>
        </p:spPr>
        <p:txBody>
          <a:bodyPr wrap="square" rtlCol="0">
            <a:spAutoFit/>
          </a:bodyPr>
          <a:lstStyle/>
          <a:p>
            <a:r>
              <a:rPr lang="zh-CN" altLang="en-US" sz="2400" dirty="0">
                <a:solidFill>
                  <a:schemeClr val="tx2">
                    <a:lumMod val="75000"/>
                  </a:schemeClr>
                </a:solidFill>
                <a:latin typeface="宋体" panose="02010600030101010101" pitchFamily="2" charset="-122"/>
                <a:ea typeface="宋体" panose="02010600030101010101" pitchFamily="2" charset="-122"/>
              </a:rPr>
              <a:t>作为</a:t>
            </a:r>
            <a:r>
              <a:rPr lang="zh-CN" altLang="zh-CN" sz="2400" dirty="0">
                <a:solidFill>
                  <a:schemeClr val="tx2">
                    <a:lumMod val="75000"/>
                  </a:schemeClr>
                </a:solidFill>
                <a:latin typeface="宋体" panose="02010600030101010101" pitchFamily="2" charset="-122"/>
                <a:ea typeface="宋体" panose="02010600030101010101" pitchFamily="2" charset="-122"/>
              </a:rPr>
              <a:t>数据来源，为数据透视表</a:t>
            </a:r>
            <a:r>
              <a:rPr lang="en-US" altLang="zh-CN" sz="2400" dirty="0">
                <a:solidFill>
                  <a:schemeClr val="tx2">
                    <a:lumMod val="75000"/>
                  </a:schemeClr>
                </a:solidFill>
                <a:latin typeface="宋体" panose="02010600030101010101" pitchFamily="2" charset="-122"/>
                <a:ea typeface="宋体" panose="02010600030101010101" pitchFamily="2" charset="-122"/>
              </a:rPr>
              <a:t>/</a:t>
            </a:r>
            <a:r>
              <a:rPr lang="zh-CN" altLang="zh-CN" sz="2400" dirty="0">
                <a:solidFill>
                  <a:schemeClr val="tx2">
                    <a:lumMod val="75000"/>
                  </a:schemeClr>
                </a:solidFill>
                <a:latin typeface="宋体" panose="02010600030101010101" pitchFamily="2" charset="-122"/>
                <a:ea typeface="宋体" panose="02010600030101010101" pitchFamily="2" charset="-122"/>
              </a:rPr>
              <a:t>图和</a:t>
            </a:r>
            <a:r>
              <a:rPr lang="en-US" altLang="zh-CN" sz="2400" dirty="0">
                <a:solidFill>
                  <a:schemeClr val="tx2">
                    <a:lumMod val="75000"/>
                  </a:schemeClr>
                </a:solidFill>
                <a:latin typeface="宋体" panose="02010600030101010101" pitchFamily="2" charset="-122"/>
                <a:ea typeface="宋体" panose="02010600030101010101" pitchFamily="2" charset="-122"/>
              </a:rPr>
              <a:t>CUBE</a:t>
            </a:r>
            <a:r>
              <a:rPr lang="zh-CN" altLang="zh-CN" sz="2400" dirty="0">
                <a:solidFill>
                  <a:schemeClr val="tx2">
                    <a:lumMod val="75000"/>
                  </a:schemeClr>
                </a:solidFill>
                <a:latin typeface="宋体" panose="02010600030101010101" pitchFamily="2" charset="-122"/>
                <a:ea typeface="宋体" panose="02010600030101010101" pitchFamily="2" charset="-122"/>
              </a:rPr>
              <a:t>等功能提供数据</a:t>
            </a:r>
            <a:r>
              <a:rPr lang="zh-CN" altLang="en-US" sz="2400" dirty="0">
                <a:solidFill>
                  <a:schemeClr val="tx2">
                    <a:lumMod val="75000"/>
                  </a:schemeClr>
                </a:solidFill>
                <a:latin typeface="宋体" panose="02010600030101010101" pitchFamily="2" charset="-122"/>
                <a:ea typeface="宋体" panose="02010600030101010101" pitchFamily="2" charset="-122"/>
              </a:rPr>
              <a:t>。</a:t>
            </a:r>
            <a:endParaRPr lang="zh-CN" altLang="zh-CN" sz="2400" dirty="0">
              <a:solidFill>
                <a:schemeClr val="tx2">
                  <a:lumMod val="75000"/>
                </a:schemeClr>
              </a:solidFill>
              <a:latin typeface="宋体" panose="02010600030101010101" pitchFamily="2" charset="-122"/>
              <a:ea typeface="宋体" panose="02010600030101010101" pitchFamily="2" charset="-122"/>
            </a:endParaRPr>
          </a:p>
        </p:txBody>
      </p:sp>
      <p:sp>
        <p:nvSpPr>
          <p:cNvPr id="11" name="文本框 10"/>
          <p:cNvSpPr txBox="1"/>
          <p:nvPr/>
        </p:nvSpPr>
        <p:spPr>
          <a:xfrm>
            <a:off x="1470617" y="1892095"/>
            <a:ext cx="9867399" cy="830997"/>
          </a:xfrm>
          <a:prstGeom prst="rect">
            <a:avLst/>
          </a:prstGeom>
          <a:noFill/>
        </p:spPr>
        <p:txBody>
          <a:bodyPr wrap="square" rtlCol="0">
            <a:spAutoFit/>
          </a:bodyPr>
          <a:lstStyle/>
          <a:p>
            <a:pPr lvl="0"/>
            <a:r>
              <a:rPr lang="zh-CN" altLang="zh-CN" sz="2400" dirty="0">
                <a:solidFill>
                  <a:schemeClr val="tx2">
                    <a:lumMod val="75000"/>
                  </a:schemeClr>
                </a:solidFill>
                <a:latin typeface="宋体" panose="02010600030101010101" pitchFamily="2" charset="-122"/>
                <a:ea typeface="宋体" panose="02010600030101010101" pitchFamily="2" charset="-122"/>
              </a:rPr>
              <a:t>可以导入不同来源的数据，</a:t>
            </a:r>
            <a:r>
              <a:rPr lang="zh-CN" altLang="en-US" sz="2400" dirty="0">
                <a:solidFill>
                  <a:schemeClr val="tx2">
                    <a:lumMod val="75000"/>
                  </a:schemeClr>
                </a:solidFill>
                <a:latin typeface="宋体" panose="02010600030101010101" pitchFamily="2" charset="-122"/>
                <a:ea typeface="宋体" panose="02010600030101010101" pitchFamily="2" charset="-122"/>
              </a:rPr>
              <a:t>可以</a:t>
            </a:r>
            <a:r>
              <a:rPr lang="zh-CN" altLang="zh-CN" sz="2400" dirty="0">
                <a:solidFill>
                  <a:schemeClr val="tx2">
                    <a:lumMod val="75000"/>
                  </a:schemeClr>
                </a:solidFill>
                <a:latin typeface="宋体" panose="02010600030101010101" pitchFamily="2" charset="-122"/>
                <a:ea typeface="宋体" panose="02010600030101010101" pitchFamily="2" charset="-122"/>
              </a:rPr>
              <a:t>导入全部数据或筛选部分数据，不同来源的数据</a:t>
            </a:r>
            <a:r>
              <a:rPr lang="zh-CN" altLang="en-US" sz="2400" dirty="0">
                <a:solidFill>
                  <a:schemeClr val="tx2">
                    <a:lumMod val="75000"/>
                  </a:schemeClr>
                </a:solidFill>
                <a:latin typeface="宋体" panose="02010600030101010101" pitchFamily="2" charset="-122"/>
                <a:ea typeface="宋体" panose="02010600030101010101" pitchFamily="2" charset="-122"/>
              </a:rPr>
              <a:t>可</a:t>
            </a:r>
            <a:r>
              <a:rPr lang="zh-CN" altLang="zh-CN" sz="2400" dirty="0">
                <a:solidFill>
                  <a:schemeClr val="tx2">
                    <a:lumMod val="75000"/>
                  </a:schemeClr>
                </a:solidFill>
                <a:latin typeface="宋体" panose="02010600030101010101" pitchFamily="2" charset="-122"/>
                <a:ea typeface="宋体" panose="02010600030101010101" pitchFamily="2" charset="-122"/>
              </a:rPr>
              <a:t>合并在一起。</a:t>
            </a:r>
          </a:p>
        </p:txBody>
      </p:sp>
      <p:sp>
        <p:nvSpPr>
          <p:cNvPr id="13" name="文本框 12"/>
          <p:cNvSpPr txBox="1"/>
          <p:nvPr/>
        </p:nvSpPr>
        <p:spPr>
          <a:xfrm>
            <a:off x="1470617" y="3916290"/>
            <a:ext cx="9867398" cy="461665"/>
          </a:xfrm>
          <a:prstGeom prst="rect">
            <a:avLst/>
          </a:prstGeom>
          <a:noFill/>
        </p:spPr>
        <p:txBody>
          <a:bodyPr wrap="square" rtlCol="0">
            <a:spAutoFit/>
          </a:bodyPr>
          <a:lstStyle/>
          <a:p>
            <a:r>
              <a:rPr lang="zh-CN" altLang="zh-CN" sz="2400" dirty="0">
                <a:solidFill>
                  <a:schemeClr val="tx2">
                    <a:lumMod val="75000"/>
                  </a:schemeClr>
                </a:solidFill>
                <a:latin typeface="宋体" panose="02010600030101010101" pitchFamily="2" charset="-122"/>
                <a:ea typeface="宋体" panose="02010600030101010101" pitchFamily="2" charset="-122"/>
              </a:rPr>
              <a:t>对字段进行计算，计算销售额，使用</a:t>
            </a:r>
            <a:r>
              <a:rPr lang="en-US" altLang="zh-CN" sz="2400" dirty="0">
                <a:solidFill>
                  <a:schemeClr val="tx2">
                    <a:lumMod val="75000"/>
                  </a:schemeClr>
                </a:solidFill>
                <a:latin typeface="宋体" panose="02010600030101010101" pitchFamily="2" charset="-122"/>
                <a:ea typeface="宋体" panose="02010600030101010101" pitchFamily="2" charset="-122"/>
              </a:rPr>
              <a:t>DAX</a:t>
            </a:r>
            <a:r>
              <a:rPr lang="zh-CN" altLang="zh-CN" sz="2400" dirty="0">
                <a:solidFill>
                  <a:schemeClr val="tx2">
                    <a:lumMod val="75000"/>
                  </a:schemeClr>
                </a:solidFill>
                <a:latin typeface="宋体" panose="02010600030101010101" pitchFamily="2" charset="-122"/>
                <a:ea typeface="宋体" panose="02010600030101010101" pitchFamily="2" charset="-122"/>
              </a:rPr>
              <a:t>函数计算</a:t>
            </a:r>
            <a:r>
              <a:rPr lang="zh-CN" altLang="en-US" sz="2400" dirty="0">
                <a:solidFill>
                  <a:schemeClr val="tx2">
                    <a:lumMod val="75000"/>
                  </a:schemeClr>
                </a:solidFill>
                <a:latin typeface="宋体" panose="02010600030101010101" pitchFamily="2" charset="-122"/>
                <a:ea typeface="宋体" panose="02010600030101010101" pitchFamily="2" charset="-122"/>
              </a:rPr>
              <a:t>。</a:t>
            </a:r>
            <a:endParaRPr lang="zh-CN" altLang="zh-CN" sz="2400" dirty="0">
              <a:solidFill>
                <a:schemeClr val="tx2">
                  <a:lumMod val="75000"/>
                </a:schemeClr>
              </a:solidFill>
              <a:latin typeface="宋体" panose="02010600030101010101" pitchFamily="2" charset="-122"/>
              <a:ea typeface="宋体" panose="02010600030101010101" pitchFamily="2" charset="-122"/>
            </a:endParaRPr>
          </a:p>
        </p:txBody>
      </p:sp>
      <p:sp>
        <p:nvSpPr>
          <p:cNvPr id="14" name="文本框 13"/>
          <p:cNvSpPr txBox="1"/>
          <p:nvPr/>
        </p:nvSpPr>
        <p:spPr>
          <a:xfrm>
            <a:off x="1470617" y="4841852"/>
            <a:ext cx="9533796" cy="461665"/>
          </a:xfrm>
          <a:prstGeom prst="rect">
            <a:avLst/>
          </a:prstGeom>
          <a:noFill/>
        </p:spPr>
        <p:txBody>
          <a:bodyPr wrap="square" rtlCol="0">
            <a:spAutoFit/>
          </a:bodyPr>
          <a:lstStyle/>
          <a:p>
            <a:r>
              <a:rPr lang="zh-CN" altLang="zh-CN" sz="2400" dirty="0">
                <a:solidFill>
                  <a:schemeClr val="tx2">
                    <a:lumMod val="75000"/>
                  </a:schemeClr>
                </a:solidFill>
                <a:latin typeface="宋体" panose="02010600030101010101" pitchFamily="2" charset="-122"/>
                <a:ea typeface="宋体" panose="02010600030101010101" pitchFamily="2" charset="-122"/>
              </a:rPr>
              <a:t>创建度量值，度量值</a:t>
            </a:r>
            <a:r>
              <a:rPr lang="zh-CN" altLang="en-US" sz="2400" dirty="0">
                <a:solidFill>
                  <a:schemeClr val="tx2">
                    <a:lumMod val="75000"/>
                  </a:schemeClr>
                </a:solidFill>
                <a:latin typeface="宋体" panose="02010600030101010101" pitchFamily="2" charset="-122"/>
                <a:ea typeface="宋体" panose="02010600030101010101" pitchFamily="2" charset="-122"/>
              </a:rPr>
              <a:t>可</a:t>
            </a:r>
            <a:r>
              <a:rPr lang="zh-CN" altLang="zh-CN" sz="2400" dirty="0">
                <a:solidFill>
                  <a:schemeClr val="tx2">
                    <a:lumMod val="75000"/>
                  </a:schemeClr>
                </a:solidFill>
                <a:latin typeface="宋体" panose="02010600030101010101" pitchFamily="2" charset="-122"/>
                <a:ea typeface="宋体" panose="02010600030101010101" pitchFamily="2" charset="-122"/>
              </a:rPr>
              <a:t>用于数据透视表</a:t>
            </a:r>
            <a:r>
              <a:rPr lang="en-US" altLang="zh-CN" sz="2400" dirty="0">
                <a:solidFill>
                  <a:schemeClr val="tx2">
                    <a:lumMod val="75000"/>
                  </a:schemeClr>
                </a:solidFill>
                <a:latin typeface="宋体" panose="02010600030101010101" pitchFamily="2" charset="-122"/>
                <a:ea typeface="宋体" panose="02010600030101010101" pitchFamily="2" charset="-122"/>
              </a:rPr>
              <a:t>/</a:t>
            </a:r>
            <a:r>
              <a:rPr lang="zh-CN" altLang="zh-CN" sz="2400" dirty="0">
                <a:solidFill>
                  <a:schemeClr val="tx2">
                    <a:lumMod val="75000"/>
                  </a:schemeClr>
                </a:solidFill>
                <a:latin typeface="宋体" panose="02010600030101010101" pitchFamily="2" charset="-122"/>
                <a:ea typeface="宋体" panose="02010600030101010101" pitchFamily="2" charset="-122"/>
              </a:rPr>
              <a:t>图。</a:t>
            </a:r>
            <a:endParaRPr lang="zh-CN" altLang="en-US" sz="2400" dirty="0">
              <a:solidFill>
                <a:schemeClr val="tx2">
                  <a:lumMod val="75000"/>
                </a:schemeClr>
              </a:solidFill>
              <a:latin typeface="宋体" panose="02010600030101010101" pitchFamily="2" charset="-122"/>
              <a:ea typeface="宋体" panose="02010600030101010101" pitchFamily="2" charset="-122"/>
            </a:endParaRPr>
          </a:p>
        </p:txBody>
      </p:sp>
      <p:sp>
        <p:nvSpPr>
          <p:cNvPr id="21" name="文本框 5"/>
          <p:cNvSpPr txBox="1"/>
          <p:nvPr/>
        </p:nvSpPr>
        <p:spPr>
          <a:xfrm>
            <a:off x="1470616" y="5600852"/>
            <a:ext cx="10828667" cy="830997"/>
          </a:xfrm>
          <a:prstGeom prst="rect">
            <a:avLst/>
          </a:prstGeom>
          <a:noFill/>
        </p:spPr>
        <p:txBody>
          <a:bodyPr wrap="square" rtlCol="0">
            <a:spAutoFit/>
          </a:bodyPr>
          <a:lstStyle/>
          <a:p>
            <a:r>
              <a:rPr lang="zh-CN" altLang="en-US" sz="2400" dirty="0">
                <a:solidFill>
                  <a:schemeClr val="tx2">
                    <a:lumMod val="75000"/>
                  </a:schemeClr>
                </a:solidFill>
                <a:latin typeface="宋体" panose="02010600030101010101" pitchFamily="2" charset="-122"/>
                <a:ea typeface="宋体" panose="02010600030101010101" pitchFamily="2" charset="-122"/>
              </a:rPr>
              <a:t>可与数据透视表配套使用，</a:t>
            </a:r>
            <a:r>
              <a:rPr lang="en-US" altLang="zh-CN" sz="2400" dirty="0">
                <a:solidFill>
                  <a:schemeClr val="tx2">
                    <a:lumMod val="75000"/>
                  </a:schemeClr>
                </a:solidFill>
                <a:latin typeface="宋体" panose="02010600030101010101" pitchFamily="2" charset="-122"/>
                <a:ea typeface="宋体" panose="02010600030101010101" pitchFamily="2" charset="-122"/>
              </a:rPr>
              <a:t>Power Pivot</a:t>
            </a:r>
            <a:r>
              <a:rPr lang="zh-CN" altLang="zh-CN" sz="2400" dirty="0">
                <a:solidFill>
                  <a:schemeClr val="tx2">
                    <a:lumMod val="75000"/>
                  </a:schemeClr>
                </a:solidFill>
                <a:latin typeface="宋体" panose="02010600030101010101" pitchFamily="2" charset="-122"/>
                <a:ea typeface="宋体" panose="02010600030101010101" pitchFamily="2" charset="-122"/>
              </a:rPr>
              <a:t>负责存储数据和构建数据模型，</a:t>
            </a:r>
            <a:endParaRPr lang="en-US" altLang="zh-CN" sz="2400" dirty="0">
              <a:solidFill>
                <a:schemeClr val="tx2">
                  <a:lumMod val="75000"/>
                </a:schemeClr>
              </a:solidFill>
              <a:latin typeface="宋体" panose="02010600030101010101" pitchFamily="2" charset="-122"/>
              <a:ea typeface="宋体" panose="02010600030101010101" pitchFamily="2" charset="-122"/>
            </a:endParaRPr>
          </a:p>
          <a:p>
            <a:r>
              <a:rPr lang="zh-CN" altLang="zh-CN" sz="2400" dirty="0">
                <a:solidFill>
                  <a:schemeClr val="tx2">
                    <a:lumMod val="75000"/>
                  </a:schemeClr>
                </a:solidFill>
                <a:latin typeface="宋体" panose="02010600030101010101" pitchFamily="2" charset="-122"/>
                <a:ea typeface="宋体" panose="02010600030101010101" pitchFamily="2" charset="-122"/>
              </a:rPr>
              <a:t>数据透视表负责汇总和</a:t>
            </a:r>
            <a:r>
              <a:rPr lang="zh-CN" altLang="en-US" sz="2400" dirty="0">
                <a:solidFill>
                  <a:schemeClr val="tx2">
                    <a:lumMod val="75000"/>
                  </a:schemeClr>
                </a:solidFill>
                <a:latin typeface="宋体" panose="02010600030101010101" pitchFamily="2" charset="-122"/>
                <a:ea typeface="宋体" panose="02010600030101010101" pitchFamily="2" charset="-122"/>
              </a:rPr>
              <a:t>呈现</a:t>
            </a:r>
            <a:r>
              <a:rPr lang="zh-CN" altLang="zh-CN" sz="2400" dirty="0">
                <a:solidFill>
                  <a:schemeClr val="tx2">
                    <a:lumMod val="75000"/>
                  </a:schemeClr>
                </a:solidFill>
                <a:latin typeface="宋体" panose="02010600030101010101" pitchFamily="2" charset="-122"/>
                <a:ea typeface="宋体" panose="02010600030101010101" pitchFamily="2" charset="-122"/>
              </a:rPr>
              <a:t>汇总结果。</a:t>
            </a:r>
          </a:p>
        </p:txBody>
      </p:sp>
      <p:sp>
        <p:nvSpPr>
          <p:cNvPr id="22" name="椭圆 2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A985B287-9571-4C45-AF08-C52F6141526F}"/>
              </a:ext>
            </a:extLst>
          </p:cNvPr>
          <p:cNvSpPr/>
          <p:nvPr/>
        </p:nvSpPr>
        <p:spPr>
          <a:xfrm>
            <a:off x="656048" y="1048964"/>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23" name="椭圆 22"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0C9A0941-7B6A-4D1C-9186-5CC205373C40}"/>
              </a:ext>
            </a:extLst>
          </p:cNvPr>
          <p:cNvSpPr/>
          <p:nvPr/>
        </p:nvSpPr>
        <p:spPr>
          <a:xfrm>
            <a:off x="656048" y="1900255"/>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24" name="椭圆 2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A7384A2E-163A-4CB8-A5C7-2666166A1410}"/>
              </a:ext>
            </a:extLst>
          </p:cNvPr>
          <p:cNvSpPr/>
          <p:nvPr/>
        </p:nvSpPr>
        <p:spPr>
          <a:xfrm>
            <a:off x="656048" y="2899457"/>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03</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25" name="椭圆 2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AF23A635-7887-4005-BEDB-D57EE5825CA0}"/>
              </a:ext>
            </a:extLst>
          </p:cNvPr>
          <p:cNvSpPr/>
          <p:nvPr/>
        </p:nvSpPr>
        <p:spPr>
          <a:xfrm>
            <a:off x="656048" y="3770269"/>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04</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26" name="椭圆 2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482D7F5B-C66E-4FBE-9357-B2E833972504}"/>
              </a:ext>
            </a:extLst>
          </p:cNvPr>
          <p:cNvSpPr/>
          <p:nvPr/>
        </p:nvSpPr>
        <p:spPr>
          <a:xfrm>
            <a:off x="646657" y="4647394"/>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05</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27" name="椭圆 2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EA55DAE7-EC0C-4F9C-A012-3C7B92F7ECF0}"/>
              </a:ext>
            </a:extLst>
          </p:cNvPr>
          <p:cNvSpPr/>
          <p:nvPr/>
        </p:nvSpPr>
        <p:spPr>
          <a:xfrm>
            <a:off x="646536" y="5637741"/>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06</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extLst>
      <p:ext uri="{BB962C8B-B14F-4D97-AF65-F5344CB8AC3E}">
        <p14:creationId xmlns:p14="http://schemas.microsoft.com/office/powerpoint/2010/main" val="50609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360"/>
                                          </p:val>
                                        </p:tav>
                                        <p:tav tm="100000">
                                          <p:val>
                                            <p:fltVal val="0"/>
                                          </p:val>
                                        </p:tav>
                                      </p:tavLst>
                                    </p:anim>
                                    <p:animEffect transition="in" filter="fade">
                                      <p:cBhvr>
                                        <p:cTn id="10" dur="1000"/>
                                        <p:tgtEl>
                                          <p:spTgt spid="22"/>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360"/>
                                          </p:val>
                                        </p:tav>
                                        <p:tav tm="100000">
                                          <p:val>
                                            <p:fltVal val="0"/>
                                          </p:val>
                                        </p:tav>
                                      </p:tavLst>
                                    </p:anim>
                                    <p:animEffect transition="in" filter="fade">
                                      <p:cBhvr>
                                        <p:cTn id="16" dur="1000"/>
                                        <p:tgtEl>
                                          <p:spTgt spid="23"/>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360"/>
                                          </p:val>
                                        </p:tav>
                                        <p:tav tm="100000">
                                          <p:val>
                                            <p:fltVal val="0"/>
                                          </p:val>
                                        </p:tav>
                                      </p:tavLst>
                                    </p:anim>
                                    <p:animEffect transition="in" filter="fade">
                                      <p:cBhvr>
                                        <p:cTn id="22" dur="1000"/>
                                        <p:tgtEl>
                                          <p:spTgt spid="24"/>
                                        </p:tgtEl>
                                      </p:cBhvr>
                                    </p:animEffect>
                                  </p:childTnLst>
                                </p:cTn>
                              </p:par>
                              <p:par>
                                <p:cTn id="23" presetID="49" presetClass="entr" presetSubtype="0" decel="100000" fill="hold" grpId="0" nodeType="withEffect">
                                  <p:stCondLst>
                                    <p:cond delay="10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fltVal val="0"/>
                                          </p:val>
                                        </p:tav>
                                        <p:tav tm="100000">
                                          <p:val>
                                            <p:strVal val="#ppt_w"/>
                                          </p:val>
                                        </p:tav>
                                      </p:tavLst>
                                    </p:anim>
                                    <p:anim calcmode="lin" valueType="num">
                                      <p:cBhvr>
                                        <p:cTn id="26" dur="1000" fill="hold"/>
                                        <p:tgtEl>
                                          <p:spTgt spid="25"/>
                                        </p:tgtEl>
                                        <p:attrNameLst>
                                          <p:attrName>ppt_h</p:attrName>
                                        </p:attrNameLst>
                                      </p:cBhvr>
                                      <p:tavLst>
                                        <p:tav tm="0">
                                          <p:val>
                                            <p:fltVal val="0"/>
                                          </p:val>
                                        </p:tav>
                                        <p:tav tm="100000">
                                          <p:val>
                                            <p:strVal val="#ppt_h"/>
                                          </p:val>
                                        </p:tav>
                                      </p:tavLst>
                                    </p:anim>
                                    <p:anim calcmode="lin" valueType="num">
                                      <p:cBhvr>
                                        <p:cTn id="27" dur="1000" fill="hold"/>
                                        <p:tgtEl>
                                          <p:spTgt spid="25"/>
                                        </p:tgtEl>
                                        <p:attrNameLst>
                                          <p:attrName>style.rotation</p:attrName>
                                        </p:attrNameLst>
                                      </p:cBhvr>
                                      <p:tavLst>
                                        <p:tav tm="0">
                                          <p:val>
                                            <p:fltVal val="360"/>
                                          </p:val>
                                        </p:tav>
                                        <p:tav tm="100000">
                                          <p:val>
                                            <p:fltVal val="0"/>
                                          </p:val>
                                        </p:tav>
                                      </p:tavLst>
                                    </p:anim>
                                    <p:animEffect transition="in" filter="fade">
                                      <p:cBhvr>
                                        <p:cTn id="28" dur="1000"/>
                                        <p:tgtEl>
                                          <p:spTgt spid="25"/>
                                        </p:tgtEl>
                                      </p:cBhvr>
                                    </p:animEffect>
                                  </p:childTnLst>
                                </p:cTn>
                              </p:par>
                              <p:par>
                                <p:cTn id="29" presetID="49" presetClass="entr" presetSubtype="0" decel="100000" fill="hold" grpId="0" nodeType="withEffect">
                                  <p:stCondLst>
                                    <p:cond delay="10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1000" fill="hold"/>
                                        <p:tgtEl>
                                          <p:spTgt spid="26"/>
                                        </p:tgtEl>
                                        <p:attrNameLst>
                                          <p:attrName>ppt_w</p:attrName>
                                        </p:attrNameLst>
                                      </p:cBhvr>
                                      <p:tavLst>
                                        <p:tav tm="0">
                                          <p:val>
                                            <p:fltVal val="0"/>
                                          </p:val>
                                        </p:tav>
                                        <p:tav tm="100000">
                                          <p:val>
                                            <p:strVal val="#ppt_w"/>
                                          </p:val>
                                        </p:tav>
                                      </p:tavLst>
                                    </p:anim>
                                    <p:anim calcmode="lin" valueType="num">
                                      <p:cBhvr>
                                        <p:cTn id="32" dur="1000" fill="hold"/>
                                        <p:tgtEl>
                                          <p:spTgt spid="26"/>
                                        </p:tgtEl>
                                        <p:attrNameLst>
                                          <p:attrName>ppt_h</p:attrName>
                                        </p:attrNameLst>
                                      </p:cBhvr>
                                      <p:tavLst>
                                        <p:tav tm="0">
                                          <p:val>
                                            <p:fltVal val="0"/>
                                          </p:val>
                                        </p:tav>
                                        <p:tav tm="100000">
                                          <p:val>
                                            <p:strVal val="#ppt_h"/>
                                          </p:val>
                                        </p:tav>
                                      </p:tavLst>
                                    </p:anim>
                                    <p:anim calcmode="lin" valueType="num">
                                      <p:cBhvr>
                                        <p:cTn id="33" dur="1000" fill="hold"/>
                                        <p:tgtEl>
                                          <p:spTgt spid="26"/>
                                        </p:tgtEl>
                                        <p:attrNameLst>
                                          <p:attrName>style.rotation</p:attrName>
                                        </p:attrNameLst>
                                      </p:cBhvr>
                                      <p:tavLst>
                                        <p:tav tm="0">
                                          <p:val>
                                            <p:fltVal val="360"/>
                                          </p:val>
                                        </p:tav>
                                        <p:tav tm="100000">
                                          <p:val>
                                            <p:fltVal val="0"/>
                                          </p:val>
                                        </p:tav>
                                      </p:tavLst>
                                    </p:anim>
                                    <p:animEffect transition="in" filter="fade">
                                      <p:cBhvr>
                                        <p:cTn id="34" dur="1000"/>
                                        <p:tgtEl>
                                          <p:spTgt spid="26"/>
                                        </p:tgtEl>
                                      </p:cBhvr>
                                    </p:animEffect>
                                  </p:childTnLst>
                                </p:cTn>
                              </p:par>
                              <p:par>
                                <p:cTn id="35" presetID="49" presetClass="entr" presetSubtype="0" decel="100000" fill="hold" grpId="0" nodeType="withEffect">
                                  <p:stCondLst>
                                    <p:cond delay="100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fltVal val="0"/>
                                          </p:val>
                                        </p:tav>
                                        <p:tav tm="100000">
                                          <p:val>
                                            <p:strVal val="#ppt_w"/>
                                          </p:val>
                                        </p:tav>
                                      </p:tavLst>
                                    </p:anim>
                                    <p:anim calcmode="lin" valueType="num">
                                      <p:cBhvr>
                                        <p:cTn id="38" dur="1000" fill="hold"/>
                                        <p:tgtEl>
                                          <p:spTgt spid="27"/>
                                        </p:tgtEl>
                                        <p:attrNameLst>
                                          <p:attrName>ppt_h</p:attrName>
                                        </p:attrNameLst>
                                      </p:cBhvr>
                                      <p:tavLst>
                                        <p:tav tm="0">
                                          <p:val>
                                            <p:fltVal val="0"/>
                                          </p:val>
                                        </p:tav>
                                        <p:tav tm="100000">
                                          <p:val>
                                            <p:strVal val="#ppt_h"/>
                                          </p:val>
                                        </p:tav>
                                      </p:tavLst>
                                    </p:anim>
                                    <p:anim calcmode="lin" valueType="num">
                                      <p:cBhvr>
                                        <p:cTn id="39" dur="1000" fill="hold"/>
                                        <p:tgtEl>
                                          <p:spTgt spid="27"/>
                                        </p:tgtEl>
                                        <p:attrNameLst>
                                          <p:attrName>style.rotation</p:attrName>
                                        </p:attrNameLst>
                                      </p:cBhvr>
                                      <p:tavLst>
                                        <p:tav tm="0">
                                          <p:val>
                                            <p:fltVal val="360"/>
                                          </p:val>
                                        </p:tav>
                                        <p:tav tm="100000">
                                          <p:val>
                                            <p:fltVal val="0"/>
                                          </p:val>
                                        </p:tav>
                                      </p:tavLst>
                                    </p:anim>
                                    <p:animEffect transition="in" filter="fade">
                                      <p:cBhvr>
                                        <p:cTn id="4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487" y="382029"/>
            <a:ext cx="12192000" cy="603050"/>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2</a:t>
            </a:r>
            <a:r>
              <a:rPr lang="zh-CN" altLang="en-US" sz="3600" b="1" dirty="0">
                <a:solidFill>
                  <a:schemeClr val="tx2">
                    <a:lumMod val="75000"/>
                  </a:schemeClr>
                </a:solidFill>
                <a:latin typeface="宋体" panose="02010600030101010101" pitchFamily="2" charset="-122"/>
                <a:ea typeface="宋体" panose="02010600030101010101" pitchFamily="2" charset="-122"/>
              </a:rPr>
              <a:t>、利用</a:t>
            </a:r>
            <a:r>
              <a:rPr lang="en-US" altLang="zh-CN" sz="3600" b="1" dirty="0">
                <a:solidFill>
                  <a:schemeClr val="tx2">
                    <a:lumMod val="75000"/>
                  </a:schemeClr>
                </a:solidFill>
                <a:latin typeface="宋体" panose="02010600030101010101" pitchFamily="2" charset="-122"/>
                <a:ea typeface="宋体" panose="02010600030101010101" pitchFamily="2" charset="-122"/>
              </a:rPr>
              <a:t>Power Pivot</a:t>
            </a:r>
            <a:r>
              <a:rPr lang="zh-CN" altLang="en-US" sz="3600" b="1" dirty="0">
                <a:solidFill>
                  <a:schemeClr val="tx2">
                    <a:lumMod val="75000"/>
                  </a:schemeClr>
                </a:solidFill>
                <a:latin typeface="宋体" panose="02010600030101010101" pitchFamily="2" charset="-122"/>
                <a:ea typeface="宋体" panose="02010600030101010101" pitchFamily="2" charset="-122"/>
              </a:rPr>
              <a:t>汇总数据</a:t>
            </a:r>
          </a:p>
        </p:txBody>
      </p:sp>
      <p:sp>
        <p:nvSpPr>
          <p:cNvPr id="6" name="文本框 5"/>
          <p:cNvSpPr txBox="1"/>
          <p:nvPr/>
        </p:nvSpPr>
        <p:spPr>
          <a:xfrm>
            <a:off x="682001" y="1396380"/>
            <a:ext cx="11179834" cy="707886"/>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3-11</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ABC</a:t>
            </a:r>
            <a:r>
              <a:rPr lang="zh-CN" altLang="en-US" sz="2000" dirty="0">
                <a:solidFill>
                  <a:schemeClr val="tx2">
                    <a:lumMod val="75000"/>
                  </a:schemeClr>
                </a:solidFill>
                <a:latin typeface="宋体" panose="02010600030101010101" pitchFamily="2" charset="-122"/>
                <a:ea typeface="宋体" panose="02010600030101010101" pitchFamily="2" charset="-122"/>
              </a:rPr>
              <a:t>公司希望了解各类别</a:t>
            </a:r>
            <a:r>
              <a:rPr lang="en-US" altLang="zh-CN" sz="2000" dirty="0">
                <a:solidFill>
                  <a:schemeClr val="tx2">
                    <a:lumMod val="75000"/>
                  </a:schemeClr>
                </a:solidFill>
                <a:latin typeface="宋体" panose="02010600030101010101" pitchFamily="2" charset="-122"/>
                <a:ea typeface="宋体" panose="02010600030101010101" pitchFamily="2" charset="-122"/>
              </a:rPr>
              <a:t>2018</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2019</a:t>
            </a:r>
            <a:r>
              <a:rPr lang="zh-CN" altLang="en-US" sz="2000" dirty="0">
                <a:solidFill>
                  <a:schemeClr val="tx2">
                    <a:lumMod val="75000"/>
                  </a:schemeClr>
                </a:solidFill>
                <a:latin typeface="宋体" panose="02010600030101010101" pitchFamily="2" charset="-122"/>
                <a:ea typeface="宋体" panose="02010600030101010101" pitchFamily="2" charset="-122"/>
              </a:rPr>
              <a:t>年的净销售额以及</a:t>
            </a:r>
            <a:r>
              <a:rPr lang="en-US" altLang="zh-CN" sz="2000" dirty="0">
                <a:solidFill>
                  <a:schemeClr val="tx2">
                    <a:lumMod val="75000"/>
                  </a:schemeClr>
                </a:solidFill>
                <a:latin typeface="宋体" panose="02010600030101010101" pitchFamily="2" charset="-122"/>
                <a:ea typeface="宋体" panose="02010600030101010101" pitchFamily="2" charset="-122"/>
              </a:rPr>
              <a:t>2019</a:t>
            </a:r>
            <a:r>
              <a:rPr lang="zh-CN" altLang="en-US" sz="2000" dirty="0">
                <a:solidFill>
                  <a:schemeClr val="tx2">
                    <a:lumMod val="75000"/>
                  </a:schemeClr>
                </a:solidFill>
                <a:latin typeface="宋体" panose="02010600030101010101" pitchFamily="2" charset="-122"/>
                <a:ea typeface="宋体" panose="02010600030101010101" pitchFamily="2" charset="-122"/>
              </a:rPr>
              <a:t>年净销售额比</a:t>
            </a:r>
            <a:r>
              <a:rPr lang="en-US" altLang="zh-CN" sz="2000" dirty="0">
                <a:solidFill>
                  <a:schemeClr val="tx2">
                    <a:lumMod val="75000"/>
                  </a:schemeClr>
                </a:solidFill>
                <a:latin typeface="宋体" panose="02010600030101010101" pitchFamily="2" charset="-122"/>
                <a:ea typeface="宋体" panose="02010600030101010101" pitchFamily="2" charset="-122"/>
              </a:rPr>
              <a:t>2018</a:t>
            </a:r>
            <a:r>
              <a:rPr lang="zh-CN" altLang="en-US" sz="2000" dirty="0">
                <a:solidFill>
                  <a:schemeClr val="tx2">
                    <a:lumMod val="75000"/>
                  </a:schemeClr>
                </a:solidFill>
                <a:latin typeface="宋体" panose="02010600030101010101" pitchFamily="2" charset="-122"/>
                <a:ea typeface="宋体" panose="02010600030101010101" pitchFamily="2" charset="-122"/>
              </a:rPr>
              <a:t>年增加了多少，并以条形长度来反映该增量的大小。</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3" name="文本框 2">
            <a:extLst>
              <a:ext uri="{FF2B5EF4-FFF2-40B4-BE49-F238E27FC236}">
                <a16:creationId xmlns:a16="http://schemas.microsoft.com/office/drawing/2014/main" id="{972076AA-5030-4012-9E46-04E4B63EEA47}"/>
              </a:ext>
            </a:extLst>
          </p:cNvPr>
          <p:cNvSpPr txBox="1"/>
          <p:nvPr/>
        </p:nvSpPr>
        <p:spPr>
          <a:xfrm>
            <a:off x="682001" y="2432179"/>
            <a:ext cx="5426486" cy="3139321"/>
          </a:xfrm>
          <a:prstGeom prst="rect">
            <a:avLst/>
          </a:prstGeom>
          <a:noFill/>
        </p:spPr>
        <p:txBody>
          <a:bodyPr wrap="none" rtlCol="0">
            <a:spAutoFit/>
          </a:bodyPr>
          <a:lstStyle/>
          <a:p>
            <a:pPr marL="0" lvl="1">
              <a:lnSpc>
                <a:spcPct val="150000"/>
              </a:lnSpc>
            </a:pPr>
            <a:r>
              <a:rPr lang="zh-CN" altLang="en-US" sz="2000" b="1" dirty="0">
                <a:latin typeface="+mn-ea"/>
              </a:rPr>
              <a:t>解题步骤：</a:t>
            </a:r>
            <a:endParaRPr lang="en-US" altLang="zh-CN" sz="2000" b="1" dirty="0">
              <a:latin typeface="+mn-ea"/>
            </a:endParaRPr>
          </a:p>
          <a:p>
            <a:pPr marL="0" lvl="1">
              <a:lnSpc>
                <a:spcPct val="150000"/>
              </a:lnSpc>
            </a:pPr>
            <a:r>
              <a:rPr lang="zh-CN" altLang="zh-CN" sz="2000" b="1" dirty="0">
                <a:latin typeface="+mn-ea"/>
              </a:rPr>
              <a:t>第一步，</a:t>
            </a:r>
            <a:r>
              <a:rPr lang="zh-CN" altLang="zh-CN" sz="2000" dirty="0">
                <a:latin typeface="+mn-ea"/>
              </a:rPr>
              <a:t>导入数据到</a:t>
            </a:r>
            <a:r>
              <a:rPr lang="en-US" altLang="zh-CN" sz="2000" dirty="0">
                <a:latin typeface="+mn-ea"/>
              </a:rPr>
              <a:t>Power Pivot</a:t>
            </a:r>
            <a:r>
              <a:rPr lang="zh-CN" altLang="zh-CN" sz="2000" dirty="0">
                <a:latin typeface="+mn-ea"/>
              </a:rPr>
              <a:t>。</a:t>
            </a:r>
          </a:p>
          <a:p>
            <a:pPr marL="0" lvl="1">
              <a:lnSpc>
                <a:spcPct val="150000"/>
              </a:lnSpc>
            </a:pPr>
            <a:r>
              <a:rPr lang="zh-CN" altLang="zh-CN" sz="2000" b="1" dirty="0">
                <a:latin typeface="+mn-ea"/>
              </a:rPr>
              <a:t>第二步，</a:t>
            </a:r>
            <a:r>
              <a:rPr lang="zh-CN" altLang="zh-CN" sz="2000" dirty="0">
                <a:latin typeface="+mn-ea"/>
              </a:rPr>
              <a:t>在</a:t>
            </a:r>
            <a:r>
              <a:rPr lang="en-US" altLang="zh-CN" sz="2000" dirty="0">
                <a:latin typeface="+mn-ea"/>
              </a:rPr>
              <a:t>Power Pivot</a:t>
            </a:r>
            <a:r>
              <a:rPr lang="zh-CN" altLang="zh-CN" sz="2000" dirty="0">
                <a:latin typeface="+mn-ea"/>
              </a:rPr>
              <a:t>中创建表之间的关联。</a:t>
            </a:r>
          </a:p>
          <a:p>
            <a:pPr marL="0" lvl="1">
              <a:lnSpc>
                <a:spcPct val="150000"/>
              </a:lnSpc>
            </a:pPr>
            <a:r>
              <a:rPr lang="zh-CN" altLang="zh-CN" sz="2000" b="1" dirty="0">
                <a:latin typeface="+mn-ea"/>
              </a:rPr>
              <a:t>第三步，</a:t>
            </a:r>
            <a:r>
              <a:rPr lang="zh-CN" altLang="zh-CN" sz="2000" dirty="0">
                <a:latin typeface="+mn-ea"/>
              </a:rPr>
              <a:t>创建度量值。</a:t>
            </a:r>
          </a:p>
          <a:p>
            <a:pPr marL="0" lvl="1">
              <a:lnSpc>
                <a:spcPct val="150000"/>
              </a:lnSpc>
            </a:pPr>
            <a:r>
              <a:rPr lang="zh-CN" altLang="zh-CN" sz="2000" b="1" dirty="0">
                <a:latin typeface="+mn-ea"/>
              </a:rPr>
              <a:t>第四步，</a:t>
            </a:r>
            <a:r>
              <a:rPr lang="zh-CN" altLang="zh-CN" sz="2000" dirty="0">
                <a:latin typeface="+mn-ea"/>
              </a:rPr>
              <a:t>创建数据透视表。</a:t>
            </a:r>
          </a:p>
          <a:p>
            <a:pPr marL="0" lvl="1">
              <a:lnSpc>
                <a:spcPct val="150000"/>
              </a:lnSpc>
            </a:pPr>
            <a:r>
              <a:rPr lang="zh-CN" altLang="zh-CN" sz="2000" b="1" dirty="0">
                <a:latin typeface="+mn-ea"/>
              </a:rPr>
              <a:t>第五步，</a:t>
            </a:r>
            <a:r>
              <a:rPr lang="zh-CN" altLang="zh-CN" sz="2000" dirty="0">
                <a:latin typeface="+mn-ea"/>
              </a:rPr>
              <a:t>设置条件格式。</a:t>
            </a:r>
          </a:p>
          <a:p>
            <a:endParaRPr lang="zh-CN" altLang="en-US" dirty="0"/>
          </a:p>
        </p:txBody>
      </p:sp>
      <p:pic>
        <p:nvPicPr>
          <p:cNvPr id="8" name="图片 7">
            <a:extLst>
              <a:ext uri="{FF2B5EF4-FFF2-40B4-BE49-F238E27FC236}">
                <a16:creationId xmlns:a16="http://schemas.microsoft.com/office/drawing/2014/main" id="{E8112797-80A1-4AAA-855C-05AB49B6A86E}"/>
              </a:ext>
            </a:extLst>
          </p:cNvPr>
          <p:cNvPicPr/>
          <p:nvPr/>
        </p:nvPicPr>
        <p:blipFill rotWithShape="1">
          <a:blip r:embed="rId2"/>
          <a:srcRect l="116" t="1804" r="855" b="3486"/>
          <a:stretch/>
        </p:blipFill>
        <p:spPr>
          <a:xfrm>
            <a:off x="5977812" y="2811624"/>
            <a:ext cx="5306008" cy="2338874"/>
          </a:xfrm>
          <a:prstGeom prst="rect">
            <a:avLst/>
          </a:prstGeom>
          <a:ln>
            <a:solidFill>
              <a:schemeClr val="tx1"/>
            </a:solidFill>
          </a:ln>
        </p:spPr>
      </p:pic>
    </p:spTree>
    <p:extLst>
      <p:ext uri="{BB962C8B-B14F-4D97-AF65-F5344CB8AC3E}">
        <p14:creationId xmlns:p14="http://schemas.microsoft.com/office/powerpoint/2010/main" val="3697428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40808" y="522198"/>
            <a:ext cx="12192000" cy="669414"/>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pPr>
              <a:lnSpc>
                <a:spcPts val="4500"/>
              </a:lnSpc>
            </a:pPr>
            <a:r>
              <a:rPr lang="zh-CN" altLang="zh-CN" sz="3600" dirty="0">
                <a:latin typeface="宋体" panose="02010600030101010101" pitchFamily="2" charset="-122"/>
                <a:ea typeface="宋体" panose="02010600030101010101" pitchFamily="2" charset="-122"/>
              </a:rPr>
              <a:t>【例</a:t>
            </a:r>
            <a:r>
              <a:rPr lang="en-US" altLang="zh-CN" sz="3600" dirty="0">
                <a:latin typeface="宋体" panose="02010600030101010101" pitchFamily="2" charset="-122"/>
                <a:ea typeface="宋体" panose="02010600030101010101" pitchFamily="2" charset="-122"/>
              </a:rPr>
              <a:t>3-11</a:t>
            </a:r>
            <a:r>
              <a:rPr lang="zh-CN" altLang="zh-CN" sz="3600" dirty="0">
                <a:latin typeface="宋体" panose="02010600030101010101" pitchFamily="2" charset="-122"/>
                <a:ea typeface="宋体" panose="02010600030101010101" pitchFamily="2" charset="-122"/>
              </a:rPr>
              <a:t>】</a:t>
            </a:r>
            <a:r>
              <a:rPr lang="zh-CN" altLang="en-US" sz="3600" dirty="0">
                <a:latin typeface="宋体" panose="02010600030101010101" pitchFamily="2" charset="-122"/>
                <a:ea typeface="宋体" panose="02010600030101010101" pitchFamily="2" charset="-122"/>
              </a:rPr>
              <a:t>建模关键技术</a:t>
            </a:r>
          </a:p>
        </p:txBody>
      </p:sp>
      <p:sp>
        <p:nvSpPr>
          <p:cNvPr id="26" name="文本框 10"/>
          <p:cNvSpPr txBox="1"/>
          <p:nvPr/>
        </p:nvSpPr>
        <p:spPr>
          <a:xfrm>
            <a:off x="1574006" y="2240807"/>
            <a:ext cx="2581555"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用</a:t>
            </a:r>
            <a:r>
              <a:rPr lang="en-US" altLang="zh-CN" sz="2400" b="1" dirty="0">
                <a:solidFill>
                  <a:schemeClr val="tx2">
                    <a:lumMod val="75000"/>
                  </a:schemeClr>
                </a:solidFill>
                <a:latin typeface="宋体" panose="02010600030101010101" pitchFamily="2" charset="-122"/>
                <a:ea typeface="宋体" panose="02010600030101010101" pitchFamily="2" charset="-122"/>
              </a:rPr>
              <a:t>Power Pivot</a:t>
            </a:r>
            <a:r>
              <a:rPr lang="zh-CN" altLang="en-US" sz="2400" b="1" dirty="0">
                <a:solidFill>
                  <a:schemeClr val="tx2">
                    <a:lumMod val="75000"/>
                  </a:schemeClr>
                </a:solidFill>
                <a:latin typeface="宋体" panose="02010600030101010101" pitchFamily="2" charset="-122"/>
                <a:ea typeface="宋体" panose="02010600030101010101" pitchFamily="2" charset="-122"/>
              </a:rPr>
              <a:t>获取外部数据</a:t>
            </a:r>
            <a:endParaRPr lang="zh-CN"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27" name="文本框 10"/>
          <p:cNvSpPr txBox="1"/>
          <p:nvPr/>
        </p:nvSpPr>
        <p:spPr>
          <a:xfrm>
            <a:off x="7759946" y="4676312"/>
            <a:ext cx="2985046"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导入四张表，创建表和表之间的联系</a:t>
            </a:r>
            <a:endParaRPr lang="zh-CN"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28" name="文本框 10"/>
          <p:cNvSpPr txBox="1"/>
          <p:nvPr/>
        </p:nvSpPr>
        <p:spPr>
          <a:xfrm>
            <a:off x="1688672" y="4726979"/>
            <a:ext cx="2808712" cy="830997"/>
          </a:xfrm>
          <a:prstGeom prst="rect">
            <a:avLst/>
          </a:prstGeom>
          <a:noFill/>
        </p:spPr>
        <p:txBody>
          <a:bodyPr wrap="square" rtlCol="0">
            <a:spAutoFit/>
          </a:bodyPr>
          <a:lstStyle/>
          <a:p>
            <a:pPr algn="just"/>
            <a:r>
              <a:rPr lang="zh-CN" altLang="zh-CN" sz="2400" b="1" dirty="0">
                <a:solidFill>
                  <a:schemeClr val="tx2">
                    <a:lumMod val="75000"/>
                  </a:schemeClr>
                </a:solidFill>
                <a:latin typeface="宋体" panose="02010600030101010101" pitchFamily="2" charset="-122"/>
                <a:ea typeface="宋体" panose="02010600030101010101" pitchFamily="2" charset="-122"/>
              </a:rPr>
              <a:t>创建度量值“</a:t>
            </a:r>
            <a:r>
              <a:rPr lang="en-US" altLang="zh-CN" sz="2400" b="1" dirty="0">
                <a:solidFill>
                  <a:schemeClr val="tx2">
                    <a:lumMod val="75000"/>
                  </a:schemeClr>
                </a:solidFill>
                <a:latin typeface="宋体" panose="02010600030101010101" pitchFamily="2" charset="-122"/>
                <a:ea typeface="宋体" panose="02010600030101010101" pitchFamily="2" charset="-122"/>
              </a:rPr>
              <a:t>2019</a:t>
            </a:r>
            <a:r>
              <a:rPr lang="zh-CN" altLang="zh-CN" sz="2400" b="1" dirty="0">
                <a:solidFill>
                  <a:schemeClr val="tx2">
                    <a:lumMod val="75000"/>
                  </a:schemeClr>
                </a:solidFill>
                <a:latin typeface="宋体" panose="02010600030101010101" pitchFamily="2" charset="-122"/>
                <a:ea typeface="宋体" panose="02010600030101010101" pitchFamily="2" charset="-122"/>
              </a:rPr>
              <a:t>年净销售额”</a:t>
            </a:r>
            <a:endParaRPr lang="en-US" altLang="zh-CN" sz="4000" b="1" dirty="0">
              <a:solidFill>
                <a:schemeClr val="tx2">
                  <a:lumMod val="75000"/>
                </a:schemeClr>
              </a:solidFill>
              <a:latin typeface="宋体" panose="02010600030101010101" pitchFamily="2" charset="-122"/>
              <a:ea typeface="宋体" panose="02010600030101010101" pitchFamily="2" charset="-122"/>
            </a:endParaRPr>
          </a:p>
        </p:txBody>
      </p:sp>
      <p:sp>
        <p:nvSpPr>
          <p:cNvPr id="30" name="文本框 10"/>
          <p:cNvSpPr txBox="1"/>
          <p:nvPr/>
        </p:nvSpPr>
        <p:spPr>
          <a:xfrm>
            <a:off x="7656151" y="2483522"/>
            <a:ext cx="3014229" cy="461665"/>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加载</a:t>
            </a:r>
            <a:r>
              <a:rPr lang="en-US" altLang="zh-CN" sz="2400" b="1" dirty="0">
                <a:solidFill>
                  <a:schemeClr val="tx2">
                    <a:lumMod val="75000"/>
                  </a:schemeClr>
                </a:solidFill>
                <a:latin typeface="宋体" panose="02010600030101010101" pitchFamily="2" charset="-122"/>
                <a:ea typeface="宋体" panose="02010600030101010101" pitchFamily="2" charset="-122"/>
              </a:rPr>
              <a:t>Power Pivot</a:t>
            </a:r>
            <a:endParaRPr lang="zh-CN" altLang="zh-CN" sz="2400" b="1" dirty="0">
              <a:solidFill>
                <a:schemeClr val="tx2">
                  <a:lumMod val="75000"/>
                </a:schemeClr>
              </a:solidFill>
              <a:latin typeface="宋体" panose="02010600030101010101" pitchFamily="2" charset="-122"/>
              <a:ea typeface="宋体" panose="02010600030101010101" pitchFamily="2" charset="-122"/>
            </a:endParaRPr>
          </a:p>
        </p:txBody>
      </p:sp>
      <p:sp>
        <p:nvSpPr>
          <p:cNvPr id="24" name="Freeform 265">
            <a:extLst>
              <a:ext uri="{FF2B5EF4-FFF2-40B4-BE49-F238E27FC236}">
                <a16:creationId xmlns:a16="http://schemas.microsoft.com/office/drawing/2014/main" id="{F00CAA11-A7FF-49FE-814E-353E7CCE9E95}"/>
              </a:ext>
            </a:extLst>
          </p:cNvPr>
          <p:cNvSpPr>
            <a:spLocks noChangeArrowheads="1"/>
          </p:cNvSpPr>
          <p:nvPr/>
        </p:nvSpPr>
        <p:spPr bwMode="auto">
          <a:xfrm>
            <a:off x="4607715" y="2349881"/>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434C00DB-A844-4BA5-938B-175537D9E687}"/>
              </a:ext>
            </a:extLst>
          </p:cNvPr>
          <p:cNvSpPr>
            <a:spLocks noChangeArrowheads="1"/>
          </p:cNvSpPr>
          <p:nvPr/>
        </p:nvSpPr>
        <p:spPr bwMode="auto">
          <a:xfrm>
            <a:off x="6279352" y="3405510"/>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00CAD185-0885-4E77-9971-F392444FF6B0}"/>
              </a:ext>
            </a:extLst>
          </p:cNvPr>
          <p:cNvSpPr>
            <a:spLocks noChangeArrowheads="1"/>
          </p:cNvSpPr>
          <p:nvPr/>
        </p:nvSpPr>
        <p:spPr bwMode="auto">
          <a:xfrm>
            <a:off x="4607715" y="4456378"/>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46EF1435-7022-495B-ACC9-924603108874}"/>
              </a:ext>
            </a:extLst>
          </p:cNvPr>
          <p:cNvSpPr>
            <a:spLocks noChangeArrowheads="1"/>
          </p:cNvSpPr>
          <p:nvPr/>
        </p:nvSpPr>
        <p:spPr bwMode="auto">
          <a:xfrm>
            <a:off x="6279352" y="1294250"/>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E6C3A15B-F4B3-46CA-AB06-5FE7AB3CBE17}"/>
              </a:ext>
            </a:extLst>
          </p:cNvPr>
          <p:cNvGrpSpPr/>
          <p:nvPr/>
        </p:nvGrpSpPr>
        <p:grpSpPr>
          <a:xfrm>
            <a:off x="1407317" y="3182218"/>
            <a:ext cx="3319464" cy="215888"/>
            <a:chOff x="1435102" y="3168665"/>
            <a:chExt cx="3319464" cy="215888"/>
          </a:xfrm>
        </p:grpSpPr>
        <p:sp>
          <p:nvSpPr>
            <p:cNvPr id="34" name="任意多边形 8">
              <a:extLst>
                <a:ext uri="{FF2B5EF4-FFF2-40B4-BE49-F238E27FC236}">
                  <a16:creationId xmlns:a16="http://schemas.microsoft.com/office/drawing/2014/main" id="{C74970C4-0763-4794-A77A-A0F09A8A99B9}"/>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82C7E0DF-AACE-41A8-A393-AB25F264B86F}"/>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FD71BEAC-DA90-42AB-B338-0B7EA1F9F1ED}"/>
              </a:ext>
            </a:extLst>
          </p:cNvPr>
          <p:cNvGrpSpPr/>
          <p:nvPr/>
        </p:nvGrpSpPr>
        <p:grpSpPr>
          <a:xfrm>
            <a:off x="1407317" y="5531589"/>
            <a:ext cx="3303588" cy="215888"/>
            <a:chOff x="1435102" y="5518036"/>
            <a:chExt cx="3303588" cy="215888"/>
          </a:xfrm>
        </p:grpSpPr>
        <p:sp>
          <p:nvSpPr>
            <p:cNvPr id="37" name="任意多边形 10">
              <a:extLst>
                <a:ext uri="{FF2B5EF4-FFF2-40B4-BE49-F238E27FC236}">
                  <a16:creationId xmlns:a16="http://schemas.microsoft.com/office/drawing/2014/main" id="{B6A40F88-59D2-40FF-95D5-9E47CF84796D}"/>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4A6A812F-77D6-4184-93C7-66F0940DE379}"/>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A776B298-8DA7-4621-9736-FA7E47A524A6}"/>
              </a:ext>
            </a:extLst>
          </p:cNvPr>
          <p:cNvGrpSpPr/>
          <p:nvPr/>
        </p:nvGrpSpPr>
        <p:grpSpPr>
          <a:xfrm>
            <a:off x="7530305" y="4363254"/>
            <a:ext cx="3322637" cy="215888"/>
            <a:chOff x="7558090" y="4349701"/>
            <a:chExt cx="3322637" cy="215888"/>
          </a:xfrm>
        </p:grpSpPr>
        <p:sp>
          <p:nvSpPr>
            <p:cNvPr id="40" name="任意多边形 13">
              <a:extLst>
                <a:ext uri="{FF2B5EF4-FFF2-40B4-BE49-F238E27FC236}">
                  <a16:creationId xmlns:a16="http://schemas.microsoft.com/office/drawing/2014/main" id="{51A66225-0E27-4807-BD9E-1A6ED99FA212}"/>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2D4758B7-BEE1-47D0-B3D3-065B570DB598}"/>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3">
            <a:extLst>
              <a:ext uri="{FF2B5EF4-FFF2-40B4-BE49-F238E27FC236}">
                <a16:creationId xmlns:a16="http://schemas.microsoft.com/office/drawing/2014/main" id="{268D1B92-BB16-45DA-9529-7EAAD28F864E}"/>
              </a:ext>
            </a:extLst>
          </p:cNvPr>
          <p:cNvSpPr>
            <a:spLocks noChangeArrowheads="1"/>
          </p:cNvSpPr>
          <p:nvPr/>
        </p:nvSpPr>
        <p:spPr bwMode="auto">
          <a:xfrm>
            <a:off x="5452264" y="5492958"/>
            <a:ext cx="958851" cy="588929"/>
          </a:xfrm>
          <a:custGeom>
            <a:avLst/>
            <a:gdLst>
              <a:gd name="T0" fmla="*/ 682816 w 958283"/>
              <a:gd name="T1" fmla="*/ 383 h 588461"/>
              <a:gd name="T2" fmla="*/ 773685 w 958283"/>
              <a:gd name="T3" fmla="*/ 9370 h 588461"/>
              <a:gd name="T4" fmla="*/ 936679 w 958283"/>
              <a:gd name="T5" fmla="*/ 397691 h 588461"/>
              <a:gd name="T6" fmla="*/ 460233 w 958283"/>
              <a:gd name="T7" fmla="*/ 573062 h 588461"/>
              <a:gd name="T8" fmla="*/ 456085 w 958283"/>
              <a:gd name="T9" fmla="*/ 571431 h 588461"/>
              <a:gd name="T10" fmla="*/ 364381 w 958283"/>
              <a:gd name="T11" fmla="*/ 517748 h 588461"/>
              <a:gd name="T12" fmla="*/ 71272 w 958283"/>
              <a:gd name="T13" fmla="*/ 241009 h 588461"/>
              <a:gd name="T14" fmla="*/ 0 w 958283"/>
              <a:gd name="T15" fmla="*/ 141405 h 588461"/>
              <a:gd name="T16" fmla="*/ 9811 w 958283"/>
              <a:gd name="T17" fmla="*/ 138631 h 588461"/>
              <a:gd name="T18" fmla="*/ 682816 w 958283"/>
              <a:gd name="T19" fmla="*/ 383 h 588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8283"/>
              <a:gd name="T31" fmla="*/ 0 h 588461"/>
              <a:gd name="T32" fmla="*/ 958283 w 958283"/>
              <a:gd name="T33" fmla="*/ 588461 h 588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8283" h="588461">
                <a:moveTo>
                  <a:pt x="682412" y="383"/>
                </a:moveTo>
                <a:cubicBezTo>
                  <a:pt x="722060" y="-1068"/>
                  <a:pt x="753387" y="1540"/>
                  <a:pt x="773227" y="9362"/>
                </a:cubicBezTo>
                <a:cubicBezTo>
                  <a:pt x="923594" y="71942"/>
                  <a:pt x="998778" y="247163"/>
                  <a:pt x="936125" y="397353"/>
                </a:cubicBezTo>
                <a:cubicBezTo>
                  <a:pt x="873472" y="551715"/>
                  <a:pt x="614506" y="622638"/>
                  <a:pt x="459961" y="572575"/>
                </a:cubicBezTo>
                <a:lnTo>
                  <a:pt x="455815" y="570945"/>
                </a:lnTo>
                <a:lnTo>
                  <a:pt x="364165" y="517308"/>
                </a:lnTo>
                <a:cubicBezTo>
                  <a:pt x="265785" y="450510"/>
                  <a:pt x="160136" y="352256"/>
                  <a:pt x="71230" y="240804"/>
                </a:cubicBezTo>
                <a:lnTo>
                  <a:pt x="0" y="141285"/>
                </a:lnTo>
                <a:lnTo>
                  <a:pt x="9805" y="138513"/>
                </a:lnTo>
                <a:cubicBezTo>
                  <a:pt x="232093" y="76912"/>
                  <a:pt x="523822" y="6185"/>
                  <a:pt x="682412" y="383"/>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1">
            <a:extLst>
              <a:ext uri="{FF2B5EF4-FFF2-40B4-BE49-F238E27FC236}">
                <a16:creationId xmlns:a16="http://schemas.microsoft.com/office/drawing/2014/main" id="{A172602E-B37D-4046-A6B0-54C023F8E83A}"/>
              </a:ext>
            </a:extLst>
          </p:cNvPr>
          <p:cNvSpPr>
            <a:spLocks noChangeArrowheads="1"/>
          </p:cNvSpPr>
          <p:nvPr/>
        </p:nvSpPr>
        <p:spPr bwMode="auto">
          <a:xfrm>
            <a:off x="5449090" y="4438917"/>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37">
            <a:extLst>
              <a:ext uri="{FF2B5EF4-FFF2-40B4-BE49-F238E27FC236}">
                <a16:creationId xmlns:a16="http://schemas.microsoft.com/office/drawing/2014/main" id="{0487FD86-7B07-49B5-9255-3754B1F57BF5}"/>
              </a:ext>
            </a:extLst>
          </p:cNvPr>
          <p:cNvSpPr>
            <a:spLocks noChangeArrowheads="1"/>
          </p:cNvSpPr>
          <p:nvPr/>
        </p:nvSpPr>
        <p:spPr bwMode="auto">
          <a:xfrm>
            <a:off x="5453856" y="3388049"/>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45">
            <a:extLst>
              <a:ext uri="{FF2B5EF4-FFF2-40B4-BE49-F238E27FC236}">
                <a16:creationId xmlns:a16="http://schemas.microsoft.com/office/drawing/2014/main" id="{A736D18E-A29A-417D-ADE4-4DACBF67D5E8}"/>
              </a:ext>
            </a:extLst>
          </p:cNvPr>
          <p:cNvSpPr>
            <a:spLocks noChangeArrowheads="1"/>
          </p:cNvSpPr>
          <p:nvPr/>
        </p:nvSpPr>
        <p:spPr bwMode="auto">
          <a:xfrm>
            <a:off x="5449090" y="2332417"/>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6" name="组合 45">
            <a:extLst>
              <a:ext uri="{FF2B5EF4-FFF2-40B4-BE49-F238E27FC236}">
                <a16:creationId xmlns:a16="http://schemas.microsoft.com/office/drawing/2014/main" id="{F2B22AED-02E0-43AF-8D45-9BE7117AA8C5}"/>
              </a:ext>
            </a:extLst>
          </p:cNvPr>
          <p:cNvGrpSpPr/>
          <p:nvPr/>
        </p:nvGrpSpPr>
        <p:grpSpPr>
          <a:xfrm>
            <a:off x="7530305" y="2282156"/>
            <a:ext cx="3355975" cy="215888"/>
            <a:chOff x="7558090" y="2268603"/>
            <a:chExt cx="3355975" cy="215888"/>
          </a:xfrm>
        </p:grpSpPr>
        <p:sp>
          <p:nvSpPr>
            <p:cNvPr id="47" name="椭圆 12">
              <a:extLst>
                <a:ext uri="{FF2B5EF4-FFF2-40B4-BE49-F238E27FC236}">
                  <a16:creationId xmlns:a16="http://schemas.microsoft.com/office/drawing/2014/main" id="{F603A223-9FAB-4412-B514-377C09BAE1FB}"/>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8" name="任意多边形 24">
              <a:extLst>
                <a:ext uri="{FF2B5EF4-FFF2-40B4-BE49-F238E27FC236}">
                  <a16:creationId xmlns:a16="http://schemas.microsoft.com/office/drawing/2014/main" id="{BD229696-7299-423E-B6EF-5DA1388C2C37}"/>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49" name="文本框 25">
            <a:extLst>
              <a:ext uri="{FF2B5EF4-FFF2-40B4-BE49-F238E27FC236}">
                <a16:creationId xmlns:a16="http://schemas.microsoft.com/office/drawing/2014/main" id="{F1133A61-5D6F-43C5-82FC-C6952C0C4A3E}"/>
              </a:ext>
            </a:extLst>
          </p:cNvPr>
          <p:cNvSpPr>
            <a:spLocks noChangeArrowheads="1"/>
          </p:cNvSpPr>
          <p:nvPr/>
        </p:nvSpPr>
        <p:spPr bwMode="auto">
          <a:xfrm>
            <a:off x="4726780" y="2880077"/>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0" name="文本框 26">
            <a:extLst>
              <a:ext uri="{FF2B5EF4-FFF2-40B4-BE49-F238E27FC236}">
                <a16:creationId xmlns:a16="http://schemas.microsoft.com/office/drawing/2014/main" id="{06D808BD-BE1E-486D-B70C-EA9AB34430DC}"/>
              </a:ext>
            </a:extLst>
          </p:cNvPr>
          <p:cNvSpPr>
            <a:spLocks noChangeArrowheads="1"/>
          </p:cNvSpPr>
          <p:nvPr/>
        </p:nvSpPr>
        <p:spPr bwMode="auto">
          <a:xfrm>
            <a:off x="4680740" y="4888153"/>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1" name="文本框 27">
            <a:extLst>
              <a:ext uri="{FF2B5EF4-FFF2-40B4-BE49-F238E27FC236}">
                <a16:creationId xmlns:a16="http://schemas.microsoft.com/office/drawing/2014/main" id="{82AD205E-19E7-40CC-90C0-02A670C78739}"/>
              </a:ext>
            </a:extLst>
          </p:cNvPr>
          <p:cNvSpPr>
            <a:spLocks noChangeArrowheads="1"/>
          </p:cNvSpPr>
          <p:nvPr/>
        </p:nvSpPr>
        <p:spPr bwMode="auto">
          <a:xfrm>
            <a:off x="6931815" y="1776823"/>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2" name="文本框 28">
            <a:extLst>
              <a:ext uri="{FF2B5EF4-FFF2-40B4-BE49-F238E27FC236}">
                <a16:creationId xmlns:a16="http://schemas.microsoft.com/office/drawing/2014/main" id="{2846ACD4-1921-4178-B7AF-6385A107B2CD}"/>
              </a:ext>
            </a:extLst>
          </p:cNvPr>
          <p:cNvSpPr>
            <a:spLocks noChangeArrowheads="1"/>
          </p:cNvSpPr>
          <p:nvPr/>
        </p:nvSpPr>
        <p:spPr bwMode="auto">
          <a:xfrm>
            <a:off x="6912767" y="385633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184817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right)">
                                      <p:cBhvr>
                                        <p:cTn id="11" dur="500"/>
                                        <p:tgtEl>
                                          <p:spTgt spid="4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right)">
                                      <p:cBhvr>
                                        <p:cTn id="27" dur="500"/>
                                        <p:tgtEl>
                                          <p:spTgt spid="4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500"/>
                                        <p:tgtEl>
                                          <p:spTgt spid="3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par>
                                <p:cTn id="61" presetID="22" presetClass="entr" presetSubtype="2"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right)">
                                      <p:cBhvr>
                                        <p:cTn id="63" dur="500"/>
                                        <p:tgtEl>
                                          <p:spTgt spid="33"/>
                                        </p:tgtEl>
                                      </p:cBhvr>
                                    </p:animEffect>
                                  </p:childTnLst>
                                </p:cTn>
                              </p:par>
                              <p:par>
                                <p:cTn id="64" presetID="22" presetClass="entr" presetSubtype="8"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par>
                                <p:cTn id="67" presetID="22" presetClass="entr" presetSubtype="2"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right)">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1" grpId="0" animBg="1"/>
      <p:bldP spid="32" grpId="0" animBg="1"/>
      <p:bldP spid="42" grpId="0" animBg="1"/>
      <p:bldP spid="43" grpId="0" animBg="1"/>
      <p:bldP spid="44" grpId="0" animBg="1"/>
      <p:bldP spid="45" grpId="0" animBg="1"/>
      <p:bldP spid="49" grpId="0"/>
      <p:bldP spid="50" grpId="0"/>
      <p:bldP spid="51" grpId="0"/>
      <p:bldP spid="5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1494" y="245180"/>
            <a:ext cx="12192000" cy="603050"/>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2</a:t>
            </a:r>
            <a:r>
              <a:rPr lang="zh-CN" altLang="en-US" sz="3600" b="1" dirty="0">
                <a:solidFill>
                  <a:schemeClr val="tx2">
                    <a:lumMod val="75000"/>
                  </a:schemeClr>
                </a:solidFill>
                <a:latin typeface="宋体" panose="02010600030101010101" pitchFamily="2" charset="-122"/>
                <a:ea typeface="宋体" panose="02010600030101010101" pitchFamily="2" charset="-122"/>
              </a:rPr>
              <a:t>、利用</a:t>
            </a:r>
            <a:r>
              <a:rPr lang="en-US" altLang="zh-CN" sz="3600" b="1" dirty="0">
                <a:solidFill>
                  <a:schemeClr val="tx2">
                    <a:lumMod val="75000"/>
                  </a:schemeClr>
                </a:solidFill>
                <a:latin typeface="宋体" panose="02010600030101010101" pitchFamily="2" charset="-122"/>
                <a:ea typeface="宋体" panose="02010600030101010101" pitchFamily="2" charset="-122"/>
              </a:rPr>
              <a:t>Power Pivot</a:t>
            </a:r>
            <a:r>
              <a:rPr lang="zh-CN" altLang="en-US" sz="3600" b="1" dirty="0">
                <a:solidFill>
                  <a:schemeClr val="tx2">
                    <a:lumMod val="75000"/>
                  </a:schemeClr>
                </a:solidFill>
                <a:latin typeface="宋体" panose="02010600030101010101" pitchFamily="2" charset="-122"/>
                <a:ea typeface="宋体" panose="02010600030101010101" pitchFamily="2" charset="-122"/>
              </a:rPr>
              <a:t>汇总多来源数据</a:t>
            </a:r>
          </a:p>
        </p:txBody>
      </p:sp>
      <p:sp>
        <p:nvSpPr>
          <p:cNvPr id="6" name="文本框 5"/>
          <p:cNvSpPr txBox="1"/>
          <p:nvPr/>
        </p:nvSpPr>
        <p:spPr>
          <a:xfrm>
            <a:off x="682001" y="1232146"/>
            <a:ext cx="11179834" cy="707886"/>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3-12</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利用</a:t>
            </a:r>
            <a:r>
              <a:rPr lang="en-US" altLang="zh-CN" sz="2000" dirty="0">
                <a:solidFill>
                  <a:schemeClr val="tx2">
                    <a:lumMod val="75000"/>
                  </a:schemeClr>
                </a:solidFill>
                <a:latin typeface="宋体" panose="02010600030101010101" pitchFamily="2" charset="-122"/>
                <a:ea typeface="宋体" panose="02010600030101010101" pitchFamily="2" charset="-122"/>
              </a:rPr>
              <a:t>Northwind</a:t>
            </a:r>
            <a:r>
              <a:rPr lang="zh-CN" altLang="en-US" sz="2000" dirty="0">
                <a:solidFill>
                  <a:schemeClr val="tx2">
                    <a:lumMod val="75000"/>
                  </a:schemeClr>
                </a:solidFill>
                <a:latin typeface="宋体" panose="02010600030101010101" pitchFamily="2" charset="-122"/>
                <a:ea typeface="宋体" panose="02010600030101010101" pitchFamily="2" charset="-122"/>
              </a:rPr>
              <a:t>公司的销售数据，为销售经理按照类别和省份汇总销售额，绘制反映各省销售情况的树状图。</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3" name="文本框 2">
            <a:extLst>
              <a:ext uri="{FF2B5EF4-FFF2-40B4-BE49-F238E27FC236}">
                <a16:creationId xmlns:a16="http://schemas.microsoft.com/office/drawing/2014/main" id="{972076AA-5030-4012-9E46-04E4B63EEA47}"/>
              </a:ext>
            </a:extLst>
          </p:cNvPr>
          <p:cNvSpPr txBox="1"/>
          <p:nvPr/>
        </p:nvSpPr>
        <p:spPr>
          <a:xfrm>
            <a:off x="682001" y="2233125"/>
            <a:ext cx="5497018" cy="3139321"/>
          </a:xfrm>
          <a:prstGeom prst="rect">
            <a:avLst/>
          </a:prstGeom>
          <a:noFill/>
        </p:spPr>
        <p:txBody>
          <a:bodyPr wrap="none" rtlCol="0">
            <a:spAutoFit/>
          </a:bodyPr>
          <a:lstStyle/>
          <a:p>
            <a:pPr marL="0" lvl="1">
              <a:lnSpc>
                <a:spcPct val="150000"/>
              </a:lnSpc>
            </a:pPr>
            <a:r>
              <a:rPr lang="zh-CN" altLang="en-US" sz="2000" b="1" dirty="0">
                <a:latin typeface="+mn-ea"/>
              </a:rPr>
              <a:t>解题步骤：</a:t>
            </a:r>
            <a:endParaRPr lang="en-US" altLang="zh-CN" sz="2000" b="1" dirty="0">
              <a:latin typeface="+mn-ea"/>
            </a:endParaRPr>
          </a:p>
          <a:p>
            <a:pPr marL="0" lvl="1">
              <a:lnSpc>
                <a:spcPct val="150000"/>
              </a:lnSpc>
            </a:pPr>
            <a:r>
              <a:rPr lang="zh-CN" altLang="zh-CN" sz="2000" b="1" dirty="0">
                <a:latin typeface="+mn-ea"/>
              </a:rPr>
              <a:t>第一步，</a:t>
            </a:r>
            <a:r>
              <a:rPr lang="zh-CN" altLang="zh-CN" sz="2000" dirty="0">
                <a:latin typeface="+mn-ea"/>
              </a:rPr>
              <a:t>在 </a:t>
            </a:r>
            <a:r>
              <a:rPr lang="en-US" altLang="zh-CN" sz="2000" dirty="0">
                <a:latin typeface="+mn-ea"/>
              </a:rPr>
              <a:t>Power Pivot</a:t>
            </a:r>
            <a:r>
              <a:rPr lang="zh-CN" altLang="zh-CN" sz="2000" dirty="0">
                <a:latin typeface="+mn-ea"/>
              </a:rPr>
              <a:t>中导入数据库数据。</a:t>
            </a:r>
          </a:p>
          <a:p>
            <a:pPr marL="0" lvl="1">
              <a:lnSpc>
                <a:spcPct val="150000"/>
              </a:lnSpc>
            </a:pPr>
            <a:r>
              <a:rPr lang="zh-CN" altLang="zh-CN" sz="2000" b="1" dirty="0">
                <a:latin typeface="+mn-ea"/>
              </a:rPr>
              <a:t>第二步，</a:t>
            </a:r>
            <a:r>
              <a:rPr lang="zh-CN" altLang="zh-CN" sz="2000" dirty="0">
                <a:latin typeface="+mn-ea"/>
              </a:rPr>
              <a:t>在</a:t>
            </a:r>
            <a:r>
              <a:rPr lang="en-US" altLang="zh-CN" sz="2000" dirty="0">
                <a:latin typeface="+mn-ea"/>
              </a:rPr>
              <a:t> Power Pivot</a:t>
            </a:r>
            <a:r>
              <a:rPr lang="zh-CN" altLang="zh-CN" sz="2000" dirty="0">
                <a:latin typeface="+mn-ea"/>
              </a:rPr>
              <a:t>中导入文本数据。</a:t>
            </a:r>
          </a:p>
          <a:p>
            <a:pPr marL="0" lvl="1">
              <a:lnSpc>
                <a:spcPct val="150000"/>
              </a:lnSpc>
            </a:pPr>
            <a:r>
              <a:rPr lang="zh-CN" altLang="zh-CN" sz="2000" b="1" dirty="0">
                <a:latin typeface="+mn-ea"/>
              </a:rPr>
              <a:t>第三步，</a:t>
            </a:r>
            <a:r>
              <a:rPr lang="zh-CN" altLang="zh-CN" sz="2000" dirty="0">
                <a:latin typeface="+mn-ea"/>
              </a:rPr>
              <a:t>在</a:t>
            </a:r>
            <a:r>
              <a:rPr lang="en-US" altLang="zh-CN" sz="2000" dirty="0">
                <a:latin typeface="+mn-ea"/>
              </a:rPr>
              <a:t> Power Pivot</a:t>
            </a:r>
            <a:r>
              <a:rPr lang="zh-CN" altLang="zh-CN" sz="2000" dirty="0">
                <a:latin typeface="+mn-ea"/>
              </a:rPr>
              <a:t>中创建表之间的关联。</a:t>
            </a:r>
          </a:p>
          <a:p>
            <a:pPr marL="0" lvl="1">
              <a:lnSpc>
                <a:spcPct val="150000"/>
              </a:lnSpc>
            </a:pPr>
            <a:r>
              <a:rPr lang="zh-CN" altLang="zh-CN" sz="2000" b="1" dirty="0">
                <a:latin typeface="+mn-ea"/>
              </a:rPr>
              <a:t>第四步，</a:t>
            </a:r>
            <a:r>
              <a:rPr lang="zh-CN" altLang="zh-CN" sz="2000" dirty="0">
                <a:latin typeface="+mn-ea"/>
              </a:rPr>
              <a:t>在</a:t>
            </a:r>
            <a:r>
              <a:rPr lang="en-US" altLang="zh-CN" sz="2000" dirty="0">
                <a:latin typeface="+mn-ea"/>
              </a:rPr>
              <a:t> Power Pivot</a:t>
            </a:r>
            <a:r>
              <a:rPr lang="zh-CN" altLang="zh-CN" sz="2000" dirty="0">
                <a:latin typeface="+mn-ea"/>
              </a:rPr>
              <a:t>中创建计算字段。</a:t>
            </a:r>
          </a:p>
          <a:p>
            <a:pPr marL="0" lvl="1">
              <a:lnSpc>
                <a:spcPct val="150000"/>
              </a:lnSpc>
            </a:pPr>
            <a:r>
              <a:rPr lang="zh-CN" altLang="zh-CN" sz="2000" b="1" dirty="0">
                <a:latin typeface="+mn-ea"/>
              </a:rPr>
              <a:t>第五步，</a:t>
            </a:r>
            <a:r>
              <a:rPr lang="zh-CN" altLang="zh-CN" sz="2000" dirty="0">
                <a:latin typeface="+mn-ea"/>
              </a:rPr>
              <a:t>绘制树状图。</a:t>
            </a:r>
          </a:p>
          <a:p>
            <a:endParaRPr lang="zh-CN" altLang="en-US" dirty="0"/>
          </a:p>
        </p:txBody>
      </p:sp>
      <p:pic>
        <p:nvPicPr>
          <p:cNvPr id="7" name="图片 6">
            <a:extLst>
              <a:ext uri="{FF2B5EF4-FFF2-40B4-BE49-F238E27FC236}">
                <a16:creationId xmlns:a16="http://schemas.microsoft.com/office/drawing/2014/main" id="{C677C7CA-EEC9-4A3A-9F86-5C6BD34E1230}"/>
              </a:ext>
            </a:extLst>
          </p:cNvPr>
          <p:cNvPicPr/>
          <p:nvPr/>
        </p:nvPicPr>
        <p:blipFill rotWithShape="1">
          <a:blip r:embed="rId2"/>
          <a:srcRect r="1004" b="1194"/>
          <a:stretch/>
        </p:blipFill>
        <p:spPr>
          <a:xfrm>
            <a:off x="5855395" y="2204141"/>
            <a:ext cx="5737623" cy="3197290"/>
          </a:xfrm>
          <a:prstGeom prst="rect">
            <a:avLst/>
          </a:prstGeom>
          <a:ln>
            <a:solidFill>
              <a:schemeClr val="tx1"/>
            </a:solidFill>
          </a:ln>
        </p:spPr>
      </p:pic>
    </p:spTree>
    <p:extLst>
      <p:ext uri="{BB962C8B-B14F-4D97-AF65-F5344CB8AC3E}">
        <p14:creationId xmlns:p14="http://schemas.microsoft.com/office/powerpoint/2010/main" val="2720499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8187" y="274001"/>
            <a:ext cx="12191999" cy="603050"/>
          </a:xfrm>
          <a:prstGeom prst="rect">
            <a:avLst/>
          </a:prstGeom>
          <a:noFill/>
        </p:spPr>
        <p:txBody>
          <a:bodyPr wrap="square" rtlCol="0">
            <a:spAutoFit/>
          </a:bodyPr>
          <a:lstStyle/>
          <a:p>
            <a:pP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       3</a:t>
            </a:r>
            <a:r>
              <a:rPr lang="zh-CN" altLang="en-US" sz="3600" b="1" dirty="0">
                <a:solidFill>
                  <a:schemeClr val="tx2">
                    <a:lumMod val="75000"/>
                  </a:schemeClr>
                </a:solidFill>
                <a:latin typeface="宋体" panose="02010600030101010101" pitchFamily="2" charset="-122"/>
                <a:ea typeface="宋体" panose="02010600030101010101" pitchFamily="2" charset="-122"/>
              </a:rPr>
              <a:t>、利用</a:t>
            </a:r>
            <a:r>
              <a:rPr lang="en-US" altLang="zh-CN" sz="3600" b="1" dirty="0">
                <a:solidFill>
                  <a:schemeClr val="tx2">
                    <a:lumMod val="75000"/>
                  </a:schemeClr>
                </a:solidFill>
                <a:latin typeface="宋体" panose="02010600030101010101" pitchFamily="2" charset="-122"/>
                <a:ea typeface="宋体" panose="02010600030101010101" pitchFamily="2" charset="-122"/>
              </a:rPr>
              <a:t>Power Pivot</a:t>
            </a:r>
            <a:r>
              <a:rPr lang="zh-CN" altLang="en-US" sz="3600" b="1" dirty="0">
                <a:solidFill>
                  <a:schemeClr val="tx2">
                    <a:lumMod val="75000"/>
                  </a:schemeClr>
                </a:solidFill>
                <a:latin typeface="宋体" panose="02010600030101010101" pitchFamily="2" charset="-122"/>
                <a:ea typeface="宋体" panose="02010600030101010101" pitchFamily="2" charset="-122"/>
              </a:rPr>
              <a:t>汇总大数据</a:t>
            </a:r>
          </a:p>
        </p:txBody>
      </p:sp>
      <p:sp>
        <p:nvSpPr>
          <p:cNvPr id="6" name="文本框 5"/>
          <p:cNvSpPr txBox="1"/>
          <p:nvPr/>
        </p:nvSpPr>
        <p:spPr>
          <a:xfrm>
            <a:off x="921970" y="998354"/>
            <a:ext cx="10447262" cy="1015663"/>
          </a:xfrm>
          <a:prstGeom prst="rect">
            <a:avLst/>
          </a:prstGeom>
          <a:noFill/>
        </p:spPr>
        <p:txBody>
          <a:bodyPr wrap="square" rtlCol="0">
            <a:spAutoFit/>
          </a:bodyPr>
          <a:lstStyle/>
          <a:p>
            <a:pPr>
              <a:spcBef>
                <a:spcPts val="2400"/>
              </a:spcBef>
            </a:pPr>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3-13】Census</a:t>
            </a:r>
            <a:r>
              <a:rPr lang="zh-CN" altLang="en-US" sz="2000" dirty="0">
                <a:solidFill>
                  <a:schemeClr val="tx2">
                    <a:lumMod val="75000"/>
                  </a:schemeClr>
                </a:solidFill>
                <a:latin typeface="宋体" panose="02010600030101010101" pitchFamily="2" charset="-122"/>
                <a:ea typeface="宋体" panose="02010600030101010101" pitchFamily="2" charset="-122"/>
              </a:rPr>
              <a:t>数据集保存了人口调查的</a:t>
            </a:r>
            <a:r>
              <a:rPr lang="en-US" altLang="zh-CN" sz="2000" dirty="0">
                <a:solidFill>
                  <a:schemeClr val="tx2">
                    <a:lumMod val="75000"/>
                  </a:schemeClr>
                </a:solidFill>
                <a:latin typeface="宋体" panose="02010600030101010101" pitchFamily="2" charset="-122"/>
                <a:ea typeface="宋体" panose="02010600030101010101" pitchFamily="2" charset="-122"/>
              </a:rPr>
              <a:t>1685316</a:t>
            </a:r>
            <a:r>
              <a:rPr lang="zh-CN" altLang="en-US" sz="2000" dirty="0">
                <a:solidFill>
                  <a:schemeClr val="tx2">
                    <a:lumMod val="75000"/>
                  </a:schemeClr>
                </a:solidFill>
                <a:latin typeface="宋体" panose="02010600030101010101" pitchFamily="2" charset="-122"/>
                <a:ea typeface="宋体" panose="02010600030101010101" pitchFamily="2" charset="-122"/>
              </a:rPr>
              <a:t>条记录，存放在“</a:t>
            </a:r>
            <a:r>
              <a:rPr lang="en-US" altLang="zh-CN" sz="2000" dirty="0">
                <a:solidFill>
                  <a:schemeClr val="tx2">
                    <a:lumMod val="75000"/>
                  </a:schemeClr>
                </a:solidFill>
                <a:latin typeface="宋体" panose="02010600030101010101" pitchFamily="2" charset="-122"/>
                <a:ea typeface="宋体" panose="02010600030101010101" pitchFamily="2" charset="-122"/>
              </a:rPr>
              <a:t>Census</a:t>
            </a:r>
            <a:r>
              <a:rPr lang="zh-CN" altLang="en-US" sz="2000" dirty="0">
                <a:solidFill>
                  <a:schemeClr val="tx2">
                    <a:lumMod val="75000"/>
                  </a:schemeClr>
                </a:solidFill>
                <a:latin typeface="宋体" panose="02010600030101010101" pitchFamily="2" charset="-122"/>
                <a:ea typeface="宋体" panose="02010600030101010101" pitchFamily="2" charset="-122"/>
              </a:rPr>
              <a:t>数据表</a:t>
            </a:r>
            <a:r>
              <a:rPr lang="en-US" altLang="zh-CN" sz="2000" dirty="0">
                <a:solidFill>
                  <a:schemeClr val="tx2">
                    <a:lumMod val="75000"/>
                  </a:schemeClr>
                </a:solidFill>
                <a:latin typeface="宋体" panose="02010600030101010101" pitchFamily="2" charset="-122"/>
                <a:ea typeface="宋体" panose="02010600030101010101" pitchFamily="2" charset="-122"/>
              </a:rPr>
              <a:t>.csv”</a:t>
            </a:r>
            <a:r>
              <a:rPr lang="zh-CN" altLang="en-US" sz="2000" dirty="0">
                <a:solidFill>
                  <a:schemeClr val="tx2">
                    <a:lumMod val="75000"/>
                  </a:schemeClr>
                </a:solidFill>
                <a:latin typeface="宋体" panose="02010600030101010101" pitchFamily="2" charset="-122"/>
                <a:ea typeface="宋体" panose="02010600030101010101" pitchFamily="2" charset="-122"/>
              </a:rPr>
              <a:t>文件，一些关于被调查人员属性的说明信息存放在“</a:t>
            </a:r>
            <a:r>
              <a:rPr lang="en-US" altLang="zh-CN" sz="2000" dirty="0">
                <a:solidFill>
                  <a:schemeClr val="tx2">
                    <a:lumMod val="75000"/>
                  </a:schemeClr>
                </a:solidFill>
                <a:latin typeface="宋体" panose="02010600030101010101" pitchFamily="2" charset="-122"/>
                <a:ea typeface="宋体" panose="02010600030101010101" pitchFamily="2" charset="-122"/>
              </a:rPr>
              <a:t>Census</a:t>
            </a:r>
            <a:r>
              <a:rPr lang="zh-CN" altLang="en-US" sz="2000" dirty="0">
                <a:solidFill>
                  <a:schemeClr val="tx2">
                    <a:lumMod val="75000"/>
                  </a:schemeClr>
                </a:solidFill>
                <a:latin typeface="宋体" panose="02010600030101010101" pitchFamily="2" charset="-122"/>
                <a:ea typeface="宋体" panose="02010600030101010101" pitchFamily="2" charset="-122"/>
              </a:rPr>
              <a:t>数据字段说明表</a:t>
            </a:r>
            <a:r>
              <a:rPr lang="en-US" altLang="zh-CN" sz="2000" dirty="0">
                <a:solidFill>
                  <a:schemeClr val="tx2">
                    <a:lumMod val="75000"/>
                  </a:schemeClr>
                </a:solidFill>
                <a:latin typeface="宋体" panose="02010600030101010101" pitchFamily="2" charset="-122"/>
                <a:ea typeface="宋体" panose="02010600030101010101" pitchFamily="2" charset="-122"/>
              </a:rPr>
              <a:t>.xlsx”</a:t>
            </a:r>
            <a:r>
              <a:rPr lang="zh-CN" altLang="en-US" sz="2000" dirty="0">
                <a:solidFill>
                  <a:schemeClr val="tx2">
                    <a:lumMod val="75000"/>
                  </a:schemeClr>
                </a:solidFill>
                <a:latin typeface="宋体" panose="02010600030101010101" pitchFamily="2" charset="-122"/>
                <a:ea typeface="宋体" panose="02010600030101010101" pitchFamily="2" charset="-122"/>
              </a:rPr>
              <a:t>文件的不同工作表，现需要各工作类型不同受教育程度人员的平均工作时长。</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3" name="文本框 2">
            <a:extLst>
              <a:ext uri="{FF2B5EF4-FFF2-40B4-BE49-F238E27FC236}">
                <a16:creationId xmlns:a16="http://schemas.microsoft.com/office/drawing/2014/main" id="{167BD420-2AA6-4F27-9F46-DE1292A84F27}"/>
              </a:ext>
            </a:extLst>
          </p:cNvPr>
          <p:cNvSpPr txBox="1"/>
          <p:nvPr/>
        </p:nvSpPr>
        <p:spPr>
          <a:xfrm>
            <a:off x="1642187" y="5238501"/>
            <a:ext cx="5293569" cy="1754326"/>
          </a:xfrm>
          <a:prstGeom prst="rect">
            <a:avLst/>
          </a:prstGeom>
          <a:noFill/>
        </p:spPr>
        <p:txBody>
          <a:bodyPr wrap="square" rtlCol="0">
            <a:spAutoFit/>
          </a:bodyPr>
          <a:lstStyle/>
          <a:p>
            <a:pPr marL="0" lvl="1">
              <a:lnSpc>
                <a:spcPct val="150000"/>
              </a:lnSpc>
            </a:pPr>
            <a:r>
              <a:rPr lang="zh-CN" altLang="en-US" sz="2000" b="1" dirty="0">
                <a:latin typeface="+mn-ea"/>
              </a:rPr>
              <a:t>解题步骤：</a:t>
            </a:r>
            <a:endParaRPr lang="en-US" altLang="zh-CN" sz="2000" b="1" dirty="0">
              <a:latin typeface="+mn-ea"/>
            </a:endParaRPr>
          </a:p>
          <a:p>
            <a:pPr marL="0" lvl="1">
              <a:lnSpc>
                <a:spcPct val="150000"/>
              </a:lnSpc>
            </a:pPr>
            <a:r>
              <a:rPr lang="zh-CN" altLang="zh-CN" sz="2000" b="1" dirty="0">
                <a:latin typeface="+mn-ea"/>
              </a:rPr>
              <a:t>第一步，</a:t>
            </a:r>
            <a:r>
              <a:rPr lang="zh-CN" altLang="zh-CN" sz="2000" dirty="0">
                <a:latin typeface="+mn-ea"/>
              </a:rPr>
              <a:t>在 </a:t>
            </a:r>
            <a:r>
              <a:rPr lang="en-US" altLang="zh-CN" sz="2000" dirty="0">
                <a:latin typeface="+mn-ea"/>
              </a:rPr>
              <a:t>Power Pivot</a:t>
            </a:r>
            <a:r>
              <a:rPr lang="zh-CN" altLang="zh-CN" sz="2000" dirty="0">
                <a:latin typeface="+mn-ea"/>
              </a:rPr>
              <a:t>中导入大数据。</a:t>
            </a:r>
          </a:p>
          <a:p>
            <a:pPr marL="0" lvl="1">
              <a:lnSpc>
                <a:spcPct val="150000"/>
              </a:lnSpc>
            </a:pPr>
            <a:r>
              <a:rPr lang="zh-CN" altLang="zh-CN" sz="2000" b="1" dirty="0">
                <a:latin typeface="+mn-ea"/>
              </a:rPr>
              <a:t>第二步，</a:t>
            </a:r>
            <a:r>
              <a:rPr lang="zh-CN" altLang="zh-CN" sz="2000" dirty="0">
                <a:latin typeface="+mn-ea"/>
              </a:rPr>
              <a:t>在</a:t>
            </a:r>
            <a:r>
              <a:rPr lang="en-US" altLang="zh-CN" sz="2000" dirty="0">
                <a:latin typeface="+mn-ea"/>
              </a:rPr>
              <a:t>Power Pivot</a:t>
            </a:r>
            <a:r>
              <a:rPr lang="zh-CN" altLang="zh-CN" sz="2000" dirty="0">
                <a:latin typeface="+mn-ea"/>
              </a:rPr>
              <a:t>中创建表之间的关联。</a:t>
            </a:r>
          </a:p>
          <a:p>
            <a:endParaRPr lang="zh-CN" altLang="en-US" dirty="0"/>
          </a:p>
        </p:txBody>
      </p:sp>
      <p:pic>
        <p:nvPicPr>
          <p:cNvPr id="10" name="图片 9">
            <a:extLst>
              <a:ext uri="{FF2B5EF4-FFF2-40B4-BE49-F238E27FC236}">
                <a16:creationId xmlns:a16="http://schemas.microsoft.com/office/drawing/2014/main" id="{DA8B96E6-84D9-4DCE-9E77-075F3AE09AE5}"/>
              </a:ext>
            </a:extLst>
          </p:cNvPr>
          <p:cNvPicPr>
            <a:picLocks noChangeAspect="1"/>
          </p:cNvPicPr>
          <p:nvPr/>
        </p:nvPicPr>
        <p:blipFill rotWithShape="1">
          <a:blip r:embed="rId2"/>
          <a:srcRect l="385" t="1" r="1385" b="429"/>
          <a:stretch/>
        </p:blipFill>
        <p:spPr>
          <a:xfrm>
            <a:off x="1772817" y="2190129"/>
            <a:ext cx="8559282" cy="3103438"/>
          </a:xfrm>
          <a:prstGeom prst="rect">
            <a:avLst/>
          </a:prstGeom>
          <a:ln>
            <a:solidFill>
              <a:schemeClr val="tx1"/>
            </a:solidFill>
          </a:ln>
        </p:spPr>
      </p:pic>
      <p:sp>
        <p:nvSpPr>
          <p:cNvPr id="11" name="文本框 10">
            <a:extLst>
              <a:ext uri="{FF2B5EF4-FFF2-40B4-BE49-F238E27FC236}">
                <a16:creationId xmlns:a16="http://schemas.microsoft.com/office/drawing/2014/main" id="{973F9B96-9A56-4DEB-89BF-C6700CA5FDEE}"/>
              </a:ext>
            </a:extLst>
          </p:cNvPr>
          <p:cNvSpPr txBox="1"/>
          <p:nvPr/>
        </p:nvSpPr>
        <p:spPr>
          <a:xfrm>
            <a:off x="7234335" y="5722617"/>
            <a:ext cx="2954655" cy="1246495"/>
          </a:xfrm>
          <a:prstGeom prst="rect">
            <a:avLst/>
          </a:prstGeom>
          <a:noFill/>
        </p:spPr>
        <p:txBody>
          <a:bodyPr wrap="none" rtlCol="0">
            <a:spAutoFit/>
          </a:bodyPr>
          <a:lstStyle/>
          <a:p>
            <a:pPr marL="0" lvl="1">
              <a:lnSpc>
                <a:spcPct val="150000"/>
              </a:lnSpc>
            </a:pPr>
            <a:r>
              <a:rPr lang="zh-CN" altLang="zh-CN" sz="1800" b="1" dirty="0">
                <a:latin typeface="+mn-ea"/>
              </a:rPr>
              <a:t>第三步，</a:t>
            </a:r>
            <a:r>
              <a:rPr lang="zh-CN" altLang="zh-CN" sz="1800" dirty="0">
                <a:latin typeface="+mn-ea"/>
              </a:rPr>
              <a:t>创建数据透视表。</a:t>
            </a:r>
          </a:p>
          <a:p>
            <a:pPr marL="0" lvl="1">
              <a:lnSpc>
                <a:spcPct val="150000"/>
              </a:lnSpc>
            </a:pPr>
            <a:r>
              <a:rPr lang="zh-CN" altLang="zh-CN" sz="1800" b="1" dirty="0">
                <a:latin typeface="+mn-ea"/>
              </a:rPr>
              <a:t>第四步，</a:t>
            </a:r>
            <a:r>
              <a:rPr lang="zh-CN" altLang="zh-CN" sz="1800" dirty="0">
                <a:latin typeface="+mn-ea"/>
              </a:rPr>
              <a:t>绘制</a:t>
            </a:r>
            <a:r>
              <a:rPr lang="zh-CN" altLang="zh-CN" sz="2000" dirty="0">
                <a:latin typeface="+mn-ea"/>
              </a:rPr>
              <a:t>折线图</a:t>
            </a:r>
            <a:r>
              <a:rPr lang="zh-CN" altLang="zh-CN" sz="1800" dirty="0">
                <a:latin typeface="+mn-ea"/>
              </a:rPr>
              <a:t>。</a:t>
            </a:r>
          </a:p>
          <a:p>
            <a:endParaRPr lang="zh-CN" altLang="en-US" dirty="0"/>
          </a:p>
        </p:txBody>
      </p:sp>
    </p:spTree>
    <p:extLst>
      <p:ext uri="{BB962C8B-B14F-4D97-AF65-F5344CB8AC3E}">
        <p14:creationId xmlns:p14="http://schemas.microsoft.com/office/powerpoint/2010/main" val="2672513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88960"/>
            <a:ext cx="12192000" cy="687368"/>
          </a:xfrm>
          <a:prstGeom prst="rect">
            <a:avLst/>
          </a:prstGeom>
          <a:noFill/>
        </p:spPr>
        <p:txBody>
          <a:bodyPr wrap="square" rtlCol="0">
            <a:spAutoFit/>
          </a:bodyPr>
          <a:lstStyle/>
          <a:p>
            <a:pPr algn="ctr">
              <a:lnSpc>
                <a:spcPts val="4500"/>
              </a:lnSpc>
            </a:pPr>
            <a:r>
              <a:rPr lang="zh-CN" altLang="en-US" sz="4000" b="1" dirty="0">
                <a:solidFill>
                  <a:schemeClr val="tx2">
                    <a:lumMod val="75000"/>
                  </a:schemeClr>
                </a:solidFill>
                <a:latin typeface="宋体" panose="02010600030101010101" pitchFamily="2" charset="-122"/>
                <a:ea typeface="宋体" panose="02010600030101010101" pitchFamily="2" charset="-122"/>
              </a:rPr>
              <a:t>本章小结</a:t>
            </a:r>
          </a:p>
        </p:txBody>
      </p:sp>
      <p:sp>
        <p:nvSpPr>
          <p:cNvPr id="35" name="文本框 34"/>
          <p:cNvSpPr txBox="1"/>
          <p:nvPr/>
        </p:nvSpPr>
        <p:spPr>
          <a:xfrm>
            <a:off x="5086718" y="1755205"/>
            <a:ext cx="2225040" cy="461665"/>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r>
              <a:rPr lang="zh-CN" altLang="en-US" sz="2400" b="1" dirty="0">
                <a:solidFill>
                  <a:schemeClr val="tx2">
                    <a:lumMod val="75000"/>
                  </a:schemeClr>
                </a:solidFill>
                <a:effectLst/>
                <a:latin typeface="宋体" pitchFamily="2" charset="-122"/>
                <a:ea typeface="宋体" pitchFamily="2" charset="-122"/>
              </a:rPr>
              <a:t>本章重点</a:t>
            </a:r>
          </a:p>
        </p:txBody>
      </p:sp>
      <p:sp>
        <p:nvSpPr>
          <p:cNvPr id="36" name="文本框 35"/>
          <p:cNvSpPr txBox="1"/>
          <p:nvPr/>
        </p:nvSpPr>
        <p:spPr>
          <a:xfrm>
            <a:off x="5086718" y="2243865"/>
            <a:ext cx="2626688" cy="923330"/>
          </a:xfrm>
          <a:prstGeom prst="rect">
            <a:avLst/>
          </a:prstGeom>
          <a:noFill/>
        </p:spPr>
        <p:txBody>
          <a:bodyPr wrap="square" rtlCol="0">
            <a:spAutoFit/>
          </a:bodyPr>
          <a:lstStyle/>
          <a:p>
            <a:r>
              <a:rPr lang="zh-CN" altLang="en-US" dirty="0">
                <a:solidFill>
                  <a:schemeClr val="tx2">
                    <a:lumMod val="75000"/>
                  </a:schemeClr>
                </a:solidFill>
                <a:latin typeface="宋体" panose="02010600030101010101" pitchFamily="2" charset="-122"/>
                <a:ea typeface="宋体" panose="02010600030101010101" pitchFamily="2" charset="-122"/>
              </a:rPr>
              <a:t>使用数据透视表及其他工具，对数据进行汇总的方法。</a:t>
            </a:r>
          </a:p>
        </p:txBody>
      </p:sp>
      <p:sp>
        <p:nvSpPr>
          <p:cNvPr id="37" name="文本框 36"/>
          <p:cNvSpPr txBox="1"/>
          <p:nvPr/>
        </p:nvSpPr>
        <p:spPr>
          <a:xfrm>
            <a:off x="8169131" y="1755204"/>
            <a:ext cx="2225040"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本章难点</a:t>
            </a:r>
          </a:p>
        </p:txBody>
      </p:sp>
      <p:sp>
        <p:nvSpPr>
          <p:cNvPr id="38" name="文本框 37"/>
          <p:cNvSpPr txBox="1"/>
          <p:nvPr/>
        </p:nvSpPr>
        <p:spPr>
          <a:xfrm>
            <a:off x="8169131" y="2243865"/>
            <a:ext cx="3066316" cy="1200329"/>
          </a:xfrm>
          <a:prstGeom prst="rect">
            <a:avLst/>
          </a:prstGeom>
          <a:noFill/>
        </p:spPr>
        <p:txBody>
          <a:bodyPr wrap="square" rtlCol="0">
            <a:spAutoFit/>
          </a:bodyPr>
          <a:lstStyle/>
          <a:p>
            <a:r>
              <a:rPr lang="en-US" altLang="zh-CN" dirty="0">
                <a:solidFill>
                  <a:schemeClr val="tx2">
                    <a:lumMod val="75000"/>
                  </a:schemeClr>
                </a:solidFill>
                <a:latin typeface="宋体" panose="02010600030101010101" pitchFamily="2" charset="-122"/>
                <a:ea typeface="宋体" panose="02010600030101010101" pitchFamily="2" charset="-122"/>
              </a:rPr>
              <a:t>Power Query</a:t>
            </a:r>
            <a:r>
              <a:rPr lang="zh-CN" altLang="en-US" dirty="0">
                <a:solidFill>
                  <a:schemeClr val="tx2">
                    <a:lumMod val="75000"/>
                  </a:schemeClr>
                </a:solidFill>
                <a:latin typeface="宋体" panose="02010600030101010101" pitchFamily="2" charset="-122"/>
                <a:ea typeface="宋体" panose="02010600030101010101" pitchFamily="2" charset="-122"/>
              </a:rPr>
              <a:t>和</a:t>
            </a:r>
            <a:r>
              <a:rPr lang="en-US" altLang="zh-CN" dirty="0">
                <a:solidFill>
                  <a:schemeClr val="tx2">
                    <a:lumMod val="75000"/>
                  </a:schemeClr>
                </a:solidFill>
                <a:latin typeface="宋体" panose="02010600030101010101" pitchFamily="2" charset="-122"/>
                <a:ea typeface="宋体" panose="02010600030101010101" pitchFamily="2" charset="-122"/>
              </a:rPr>
              <a:t>Power Pivot</a:t>
            </a:r>
            <a:r>
              <a:rPr lang="zh-CN" altLang="en-US" dirty="0">
                <a:solidFill>
                  <a:schemeClr val="tx2">
                    <a:lumMod val="75000"/>
                  </a:schemeClr>
                </a:solidFill>
                <a:latin typeface="宋体" panose="02010600030101010101" pitchFamily="2" charset="-122"/>
                <a:ea typeface="宋体" panose="02010600030101010101" pitchFamily="2" charset="-122"/>
              </a:rPr>
              <a:t>功能强大，但是将不同来源数据整合在一起，具有一定的难度。</a:t>
            </a:r>
          </a:p>
        </p:txBody>
      </p:sp>
      <p:sp>
        <p:nvSpPr>
          <p:cNvPr id="39" name="文本框 38"/>
          <p:cNvSpPr txBox="1"/>
          <p:nvPr/>
        </p:nvSpPr>
        <p:spPr>
          <a:xfrm>
            <a:off x="5086718" y="3711738"/>
            <a:ext cx="2225040"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本章所学技术</a:t>
            </a:r>
          </a:p>
        </p:txBody>
      </p:sp>
      <p:sp>
        <p:nvSpPr>
          <p:cNvPr id="40" name="文本框 39"/>
          <p:cNvSpPr txBox="1"/>
          <p:nvPr/>
        </p:nvSpPr>
        <p:spPr>
          <a:xfrm>
            <a:off x="5086718" y="4200398"/>
            <a:ext cx="2909418" cy="1477328"/>
          </a:xfrm>
          <a:prstGeom prst="rect">
            <a:avLst/>
          </a:prstGeom>
          <a:noFill/>
        </p:spPr>
        <p:txBody>
          <a:bodyPr wrap="square" rtlCol="0">
            <a:spAutoFit/>
          </a:bodyPr>
          <a:lstStyle/>
          <a:p>
            <a:r>
              <a:rPr lang="zh-CN" altLang="en-US" dirty="0">
                <a:solidFill>
                  <a:schemeClr val="tx2">
                    <a:lumMod val="75000"/>
                  </a:schemeClr>
                </a:solidFill>
                <a:latin typeface="宋体" panose="02010600030101010101" pitchFamily="2" charset="-122"/>
                <a:ea typeface="宋体" panose="02010600030101010101" pitchFamily="2" charset="-122"/>
              </a:rPr>
              <a:t>数据表格汇总</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数据透视表</a:t>
            </a:r>
            <a:r>
              <a:rPr lang="en-US" altLang="zh-CN" dirty="0">
                <a:solidFill>
                  <a:schemeClr val="tx2">
                    <a:lumMod val="75000"/>
                  </a:schemeClr>
                </a:solidFill>
                <a:latin typeface="宋体" panose="02010600030101010101" pitchFamily="2" charset="-122"/>
                <a:ea typeface="宋体" panose="02010600030101010101" pitchFamily="2" charset="-122"/>
              </a:rPr>
              <a:t>/</a:t>
            </a:r>
            <a:r>
              <a:rPr lang="zh-CN" altLang="en-US" dirty="0">
                <a:solidFill>
                  <a:schemeClr val="tx2">
                    <a:lumMod val="75000"/>
                  </a:schemeClr>
                </a:solidFill>
                <a:latin typeface="宋体" panose="02010600030101010101" pitchFamily="2" charset="-122"/>
                <a:ea typeface="宋体" panose="02010600030101010101" pitchFamily="2" charset="-122"/>
              </a:rPr>
              <a:t>图汇总</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en-US" altLang="zh-CN" dirty="0">
                <a:solidFill>
                  <a:schemeClr val="tx2">
                    <a:lumMod val="75000"/>
                  </a:schemeClr>
                </a:solidFill>
                <a:latin typeface="宋体" panose="02010600030101010101" pitchFamily="2" charset="-122"/>
                <a:ea typeface="宋体" panose="02010600030101010101" pitchFamily="2" charset="-122"/>
              </a:rPr>
              <a:t>Power Query</a:t>
            </a:r>
            <a:r>
              <a:rPr lang="zh-CN" altLang="en-US" dirty="0">
                <a:solidFill>
                  <a:schemeClr val="tx2">
                    <a:lumMod val="75000"/>
                  </a:schemeClr>
                </a:solidFill>
                <a:latin typeface="宋体" panose="02010600030101010101" pitchFamily="2" charset="-122"/>
                <a:ea typeface="宋体" panose="02010600030101010101" pitchFamily="2" charset="-122"/>
              </a:rPr>
              <a:t>的查询与汇总</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en-US" altLang="zh-CN" dirty="0">
                <a:solidFill>
                  <a:schemeClr val="tx2">
                    <a:lumMod val="75000"/>
                  </a:schemeClr>
                </a:solidFill>
                <a:latin typeface="宋体" panose="02010600030101010101" pitchFamily="2" charset="-122"/>
                <a:ea typeface="宋体" panose="02010600030101010101" pitchFamily="2" charset="-122"/>
              </a:rPr>
              <a:t>Power Pivot</a:t>
            </a:r>
            <a:r>
              <a:rPr lang="zh-CN" altLang="en-US" dirty="0">
                <a:solidFill>
                  <a:schemeClr val="tx2">
                    <a:lumMod val="75000"/>
                  </a:schemeClr>
                </a:solidFill>
                <a:latin typeface="宋体" panose="02010600030101010101" pitchFamily="2" charset="-122"/>
                <a:ea typeface="宋体" panose="02010600030101010101" pitchFamily="2" charset="-122"/>
              </a:rPr>
              <a:t>的查询与汇总</a:t>
            </a:r>
            <a:endParaRPr lang="en-US" altLang="zh-CN" dirty="0">
              <a:solidFill>
                <a:schemeClr val="tx2">
                  <a:lumMod val="75000"/>
                </a:schemeClr>
              </a:solidFill>
              <a:latin typeface="宋体" panose="02010600030101010101" pitchFamily="2" charset="-122"/>
              <a:ea typeface="宋体" panose="02010600030101010101" pitchFamily="2" charset="-122"/>
            </a:endParaRPr>
          </a:p>
          <a:p>
            <a:endParaRPr lang="zh-CN" altLang="en-US" dirty="0">
              <a:solidFill>
                <a:schemeClr val="tx2">
                  <a:lumMod val="75000"/>
                </a:schemeClr>
              </a:solidFill>
              <a:latin typeface="宋体" panose="02010600030101010101" pitchFamily="2" charset="-122"/>
              <a:ea typeface="宋体" panose="02010600030101010101" pitchFamily="2" charset="-122"/>
            </a:endParaRPr>
          </a:p>
        </p:txBody>
      </p:sp>
      <p:sp>
        <p:nvSpPr>
          <p:cNvPr id="41" name="文本框 40"/>
          <p:cNvSpPr txBox="1"/>
          <p:nvPr/>
        </p:nvSpPr>
        <p:spPr>
          <a:xfrm>
            <a:off x="8169131" y="3711738"/>
            <a:ext cx="2225040"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本章所学函数</a:t>
            </a:r>
          </a:p>
        </p:txBody>
      </p:sp>
      <p:sp>
        <p:nvSpPr>
          <p:cNvPr id="42" name="文本框 41"/>
          <p:cNvSpPr txBox="1"/>
          <p:nvPr/>
        </p:nvSpPr>
        <p:spPr>
          <a:xfrm>
            <a:off x="8169131" y="4200398"/>
            <a:ext cx="2626688" cy="1200329"/>
          </a:xfrm>
          <a:prstGeom prst="rect">
            <a:avLst/>
          </a:prstGeom>
          <a:noFill/>
        </p:spPr>
        <p:txBody>
          <a:bodyPr wrap="square" rtlCol="0">
            <a:spAutoFit/>
          </a:bodyPr>
          <a:lstStyle/>
          <a:p>
            <a:r>
              <a:rPr lang="en-US" altLang="zh-CN" dirty="0">
                <a:solidFill>
                  <a:schemeClr val="tx2">
                    <a:lumMod val="75000"/>
                  </a:schemeClr>
                </a:solidFill>
              </a:rPr>
              <a:t>COUNTA()</a:t>
            </a:r>
            <a:r>
              <a:rPr lang="zh-CN" altLang="en-US" dirty="0">
                <a:solidFill>
                  <a:schemeClr val="tx2">
                    <a:lumMod val="75000"/>
                  </a:schemeClr>
                </a:solidFill>
              </a:rPr>
              <a:t>、</a:t>
            </a:r>
            <a:endParaRPr lang="en-US" altLang="zh-CN" dirty="0">
              <a:solidFill>
                <a:schemeClr val="tx2">
                  <a:lumMod val="75000"/>
                </a:schemeClr>
              </a:solidFill>
            </a:endParaRPr>
          </a:p>
          <a:p>
            <a:r>
              <a:rPr lang="en-US" altLang="zh-CN" dirty="0">
                <a:solidFill>
                  <a:schemeClr val="tx2">
                    <a:lumMod val="75000"/>
                  </a:schemeClr>
                </a:solidFill>
              </a:rPr>
              <a:t>SUM()</a:t>
            </a:r>
            <a:r>
              <a:rPr lang="zh-CN" altLang="en-US" dirty="0">
                <a:solidFill>
                  <a:schemeClr val="tx2">
                    <a:lumMod val="75000"/>
                  </a:schemeClr>
                </a:solidFill>
              </a:rPr>
              <a:t>、</a:t>
            </a:r>
            <a:endParaRPr lang="en-US" altLang="zh-CN" dirty="0">
              <a:solidFill>
                <a:schemeClr val="tx2">
                  <a:lumMod val="75000"/>
                </a:schemeClr>
              </a:solidFill>
            </a:endParaRPr>
          </a:p>
          <a:p>
            <a:r>
              <a:rPr lang="en-US" altLang="zh-CN" dirty="0">
                <a:solidFill>
                  <a:schemeClr val="tx2">
                    <a:lumMod val="75000"/>
                  </a:schemeClr>
                </a:solidFill>
              </a:rPr>
              <a:t>AGGREGATE()</a:t>
            </a:r>
            <a:r>
              <a:rPr lang="zh-CN" altLang="en-US" dirty="0">
                <a:solidFill>
                  <a:schemeClr val="tx2">
                    <a:lumMod val="75000"/>
                  </a:schemeClr>
                </a:solidFill>
              </a:rPr>
              <a:t>、</a:t>
            </a:r>
            <a:endParaRPr lang="en-US" altLang="zh-CN" dirty="0">
              <a:solidFill>
                <a:schemeClr val="tx2">
                  <a:lumMod val="75000"/>
                </a:schemeClr>
              </a:solidFill>
            </a:endParaRPr>
          </a:p>
          <a:p>
            <a:r>
              <a:rPr lang="en-US" altLang="zh-CN" dirty="0">
                <a:solidFill>
                  <a:schemeClr val="tx2">
                    <a:lumMod val="75000"/>
                  </a:schemeClr>
                </a:solidFill>
              </a:rPr>
              <a:t>DAX</a:t>
            </a:r>
            <a:r>
              <a:rPr lang="zh-CN" altLang="zh-CN" dirty="0">
                <a:solidFill>
                  <a:schemeClr val="tx2">
                    <a:lumMod val="75000"/>
                  </a:schemeClr>
                </a:solidFill>
              </a:rPr>
              <a:t>中的</a:t>
            </a:r>
            <a:r>
              <a:rPr lang="en-US" altLang="zh-CN" dirty="0">
                <a:solidFill>
                  <a:schemeClr val="tx2">
                    <a:lumMod val="75000"/>
                  </a:schemeClr>
                </a:solidFill>
              </a:rPr>
              <a:t>CALCULATE</a:t>
            </a:r>
            <a:r>
              <a:rPr lang="zh-CN" altLang="zh-CN" dirty="0">
                <a:solidFill>
                  <a:schemeClr val="tx2">
                    <a:lumMod val="75000"/>
                  </a:schemeClr>
                </a:solidFill>
              </a:rPr>
              <a:t>等</a:t>
            </a:r>
            <a:r>
              <a:rPr lang="zh-CN" altLang="en-US" dirty="0">
                <a:solidFill>
                  <a:schemeClr val="tx2">
                    <a:lumMod val="75000"/>
                  </a:schemeClr>
                </a:solidFill>
              </a:rPr>
              <a:t>。</a:t>
            </a:r>
            <a:endParaRPr lang="zh-CN" altLang="zh-CN" dirty="0">
              <a:solidFill>
                <a:schemeClr val="tx2">
                  <a:lumMod val="75000"/>
                </a:schemeClr>
              </a:solidFill>
            </a:endParaRPr>
          </a:p>
        </p:txBody>
      </p:sp>
      <p:grpSp>
        <p:nvGrpSpPr>
          <p:cNvPr id="66" name="原创设计师QQ69613753    _1">
            <a:extLst>
              <a:ext uri="{FF2B5EF4-FFF2-40B4-BE49-F238E27FC236}">
                <a16:creationId xmlns:a16="http://schemas.microsoft.com/office/drawing/2014/main" id="{91E0DB00-431C-4D2E-B516-E0B76A8F7E40}"/>
              </a:ext>
            </a:extLst>
          </p:cNvPr>
          <p:cNvGrpSpPr/>
          <p:nvPr/>
        </p:nvGrpSpPr>
        <p:grpSpPr>
          <a:xfrm>
            <a:off x="674132" y="1986036"/>
            <a:ext cx="3346726" cy="3312208"/>
            <a:chOff x="1128878" y="910350"/>
            <a:chExt cx="4168006" cy="4401738"/>
          </a:xfrm>
        </p:grpSpPr>
        <p:sp>
          <p:nvSpPr>
            <p:cNvPr id="67" name="椭圆 66">
              <a:extLst>
                <a:ext uri="{FF2B5EF4-FFF2-40B4-BE49-F238E27FC236}">
                  <a16:creationId xmlns:a16="http://schemas.microsoft.com/office/drawing/2014/main" id="{BFD0D35F-B915-4658-84CC-208CB348FFA1}"/>
                </a:ext>
              </a:extLst>
            </p:cNvPr>
            <p:cNvSpPr/>
            <p:nvPr/>
          </p:nvSpPr>
          <p:spPr>
            <a:xfrm>
              <a:off x="1646537" y="1471617"/>
              <a:ext cx="3561613" cy="3561613"/>
            </a:xfrm>
            <a:prstGeom prst="ellipse">
              <a:avLst/>
            </a:prstGeom>
            <a:noFill/>
            <a:ln w="38100">
              <a:solidFill>
                <a:srgbClr val="1D7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8" name="椭圆 67">
              <a:extLst>
                <a:ext uri="{FF2B5EF4-FFF2-40B4-BE49-F238E27FC236}">
                  <a16:creationId xmlns:a16="http://schemas.microsoft.com/office/drawing/2014/main" id="{B02D066C-06C0-4FDC-8452-014BB2CD1658}"/>
                </a:ext>
              </a:extLst>
            </p:cNvPr>
            <p:cNvSpPr/>
            <p:nvPr/>
          </p:nvSpPr>
          <p:spPr>
            <a:xfrm>
              <a:off x="1128878" y="910350"/>
              <a:ext cx="1824106" cy="1824106"/>
            </a:xfrm>
            <a:prstGeom prst="ellipse">
              <a:avLst/>
            </a:prstGeom>
            <a:solidFill>
              <a:srgbClr val="1D7CA2"/>
            </a:solidFill>
            <a:ln>
              <a:solidFill>
                <a:srgbClr val="3BA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9" name="椭圆 68">
              <a:extLst>
                <a:ext uri="{FF2B5EF4-FFF2-40B4-BE49-F238E27FC236}">
                  <a16:creationId xmlns:a16="http://schemas.microsoft.com/office/drawing/2014/main" id="{F303DFFB-4D6E-4705-891B-6C72A6CE77A5}"/>
                </a:ext>
              </a:extLst>
            </p:cNvPr>
            <p:cNvSpPr/>
            <p:nvPr/>
          </p:nvSpPr>
          <p:spPr>
            <a:xfrm>
              <a:off x="3894974" y="1256027"/>
              <a:ext cx="575226" cy="575226"/>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0" name="椭圆 69">
              <a:extLst>
                <a:ext uri="{FF2B5EF4-FFF2-40B4-BE49-F238E27FC236}">
                  <a16:creationId xmlns:a16="http://schemas.microsoft.com/office/drawing/2014/main" id="{C2C77A6B-F32C-4D8A-A564-0B9970995A00}"/>
                </a:ext>
              </a:extLst>
            </p:cNvPr>
            <p:cNvSpPr/>
            <p:nvPr/>
          </p:nvSpPr>
          <p:spPr>
            <a:xfrm>
              <a:off x="1159786" y="2978139"/>
              <a:ext cx="1093186" cy="109318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1" name="椭圆 70">
              <a:extLst>
                <a:ext uri="{FF2B5EF4-FFF2-40B4-BE49-F238E27FC236}">
                  <a16:creationId xmlns:a16="http://schemas.microsoft.com/office/drawing/2014/main" id="{358F2921-D524-4D9D-B4A5-E5833CC8AAF2}"/>
                </a:ext>
              </a:extLst>
            </p:cNvPr>
            <p:cNvSpPr/>
            <p:nvPr/>
          </p:nvSpPr>
          <p:spPr>
            <a:xfrm>
              <a:off x="3867862" y="4191999"/>
              <a:ext cx="1093186" cy="1093186"/>
            </a:xfrm>
            <a:prstGeom prst="ellipse">
              <a:avLst/>
            </a:prstGeom>
            <a:gradFill>
              <a:gsLst>
                <a:gs pos="0">
                  <a:srgbClr val="1D7CA2"/>
                </a:gs>
                <a:gs pos="100000">
                  <a:schemeClr val="bg1">
                    <a:alpha val="0"/>
                  </a:schemeClr>
                </a:gs>
              </a:gsLst>
              <a:lin ang="96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2" name="椭圆 71">
              <a:extLst>
                <a:ext uri="{FF2B5EF4-FFF2-40B4-BE49-F238E27FC236}">
                  <a16:creationId xmlns:a16="http://schemas.microsoft.com/office/drawing/2014/main" id="{864200AF-473D-4951-9DDE-FA5A47A8D47E}"/>
                </a:ext>
              </a:extLst>
            </p:cNvPr>
            <p:cNvSpPr/>
            <p:nvPr/>
          </p:nvSpPr>
          <p:spPr>
            <a:xfrm>
              <a:off x="3451373" y="4895599"/>
              <a:ext cx="416489" cy="416489"/>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3" name="椭圆 72">
              <a:extLst>
                <a:ext uri="{FF2B5EF4-FFF2-40B4-BE49-F238E27FC236}">
                  <a16:creationId xmlns:a16="http://schemas.microsoft.com/office/drawing/2014/main" id="{5D115F62-B259-478B-AAF4-857C5DE57ACF}"/>
                </a:ext>
              </a:extLst>
            </p:cNvPr>
            <p:cNvSpPr/>
            <p:nvPr/>
          </p:nvSpPr>
          <p:spPr>
            <a:xfrm>
              <a:off x="4880395" y="2415320"/>
              <a:ext cx="416489" cy="416489"/>
            </a:xfrm>
            <a:prstGeom prst="ellipse">
              <a:avLst/>
            </a:prstGeom>
            <a:solidFill>
              <a:srgbClr val="86BACF"/>
            </a:solid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4" name="Group 4">
              <a:extLst>
                <a:ext uri="{FF2B5EF4-FFF2-40B4-BE49-F238E27FC236}">
                  <a16:creationId xmlns:a16="http://schemas.microsoft.com/office/drawing/2014/main" id="{C265BE7C-1357-4506-9B57-A3CA86B50DA9}"/>
                </a:ext>
              </a:extLst>
            </p:cNvPr>
            <p:cNvGrpSpPr>
              <a:grpSpLocks noChangeAspect="1"/>
            </p:cNvGrpSpPr>
            <p:nvPr/>
          </p:nvGrpSpPr>
          <p:grpSpPr bwMode="auto">
            <a:xfrm>
              <a:off x="2706688" y="2614613"/>
              <a:ext cx="1482725" cy="1343025"/>
              <a:chOff x="1753" y="2115"/>
              <a:chExt cx="934" cy="846"/>
            </a:xfrm>
          </p:grpSpPr>
          <p:sp>
            <p:nvSpPr>
              <p:cNvPr id="75" name="AutoShape 3">
                <a:extLst>
                  <a:ext uri="{FF2B5EF4-FFF2-40B4-BE49-F238E27FC236}">
                    <a16:creationId xmlns:a16="http://schemas.microsoft.com/office/drawing/2014/main" id="{61B3BC87-F27C-4460-A037-08FE05EB2D7C}"/>
                  </a:ext>
                </a:extLst>
              </p:cNvPr>
              <p:cNvSpPr>
                <a:spLocks noChangeAspect="1" noChangeArrowheads="1" noTextEdit="1"/>
              </p:cNvSpPr>
              <p:nvPr/>
            </p:nvSpPr>
            <p:spPr bwMode="auto">
              <a:xfrm>
                <a:off x="1753" y="2115"/>
                <a:ext cx="934"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6" name="Freeform 5">
                <a:extLst>
                  <a:ext uri="{FF2B5EF4-FFF2-40B4-BE49-F238E27FC236}">
                    <a16:creationId xmlns:a16="http://schemas.microsoft.com/office/drawing/2014/main" id="{290356A3-7A04-419E-BEF8-601BB24328AC}"/>
                  </a:ext>
                </a:extLst>
              </p:cNvPr>
              <p:cNvSpPr>
                <a:spLocks noEditPoints="1"/>
              </p:cNvSpPr>
              <p:nvPr/>
            </p:nvSpPr>
            <p:spPr bwMode="auto">
              <a:xfrm>
                <a:off x="1745" y="2122"/>
                <a:ext cx="949" cy="839"/>
              </a:xfrm>
              <a:custGeom>
                <a:avLst/>
                <a:gdLst>
                  <a:gd name="T0" fmla="*/ 101 w 128"/>
                  <a:gd name="T1" fmla="*/ 35 h 113"/>
                  <a:gd name="T2" fmla="*/ 104 w 128"/>
                  <a:gd name="T3" fmla="*/ 14 h 113"/>
                  <a:gd name="T4" fmla="*/ 97 w 128"/>
                  <a:gd name="T5" fmla="*/ 2 h 113"/>
                  <a:gd name="T6" fmla="*/ 63 w 128"/>
                  <a:gd name="T7" fmla="*/ 15 h 113"/>
                  <a:gd name="T8" fmla="*/ 36 w 128"/>
                  <a:gd name="T9" fmla="*/ 1 h 113"/>
                  <a:gd name="T10" fmla="*/ 23 w 128"/>
                  <a:gd name="T11" fmla="*/ 30 h 113"/>
                  <a:gd name="T12" fmla="*/ 19 w 128"/>
                  <a:gd name="T13" fmla="*/ 37 h 113"/>
                  <a:gd name="T14" fmla="*/ 19 w 128"/>
                  <a:gd name="T15" fmla="*/ 76 h 113"/>
                  <a:gd name="T16" fmla="*/ 24 w 128"/>
                  <a:gd name="T17" fmla="*/ 84 h 113"/>
                  <a:gd name="T18" fmla="*/ 37 w 128"/>
                  <a:gd name="T19" fmla="*/ 113 h 113"/>
                  <a:gd name="T20" fmla="*/ 67 w 128"/>
                  <a:gd name="T21" fmla="*/ 100 h 113"/>
                  <a:gd name="T22" fmla="*/ 99 w 128"/>
                  <a:gd name="T23" fmla="*/ 110 h 113"/>
                  <a:gd name="T24" fmla="*/ 102 w 128"/>
                  <a:gd name="T25" fmla="*/ 77 h 113"/>
                  <a:gd name="T26" fmla="*/ 128 w 128"/>
                  <a:gd name="T27" fmla="*/ 56 h 113"/>
                  <a:gd name="T28" fmla="*/ 90 w 128"/>
                  <a:gd name="T29" fmla="*/ 5 h 113"/>
                  <a:gd name="T30" fmla="*/ 89 w 128"/>
                  <a:gd name="T31" fmla="*/ 10 h 113"/>
                  <a:gd name="T32" fmla="*/ 99 w 128"/>
                  <a:gd name="T33" fmla="*/ 17 h 113"/>
                  <a:gd name="T34" fmla="*/ 97 w 128"/>
                  <a:gd name="T35" fmla="*/ 34 h 113"/>
                  <a:gd name="T36" fmla="*/ 66 w 128"/>
                  <a:gd name="T37" fmla="*/ 18 h 113"/>
                  <a:gd name="T38" fmla="*/ 36 w 128"/>
                  <a:gd name="T39" fmla="*/ 62 h 113"/>
                  <a:gd name="T40" fmla="*/ 46 w 128"/>
                  <a:gd name="T41" fmla="*/ 77 h 113"/>
                  <a:gd name="T42" fmla="*/ 36 w 128"/>
                  <a:gd name="T43" fmla="*/ 62 h 113"/>
                  <a:gd name="T44" fmla="*/ 31 w 128"/>
                  <a:gd name="T45" fmla="*/ 39 h 113"/>
                  <a:gd name="T46" fmla="*/ 41 w 128"/>
                  <a:gd name="T47" fmla="*/ 43 h 113"/>
                  <a:gd name="T48" fmla="*/ 46 w 128"/>
                  <a:gd name="T49" fmla="*/ 68 h 113"/>
                  <a:gd name="T50" fmla="*/ 45 w 128"/>
                  <a:gd name="T51" fmla="*/ 45 h 113"/>
                  <a:gd name="T52" fmla="*/ 64 w 128"/>
                  <a:gd name="T53" fmla="*/ 35 h 113"/>
                  <a:gd name="T54" fmla="*/ 75 w 128"/>
                  <a:gd name="T55" fmla="*/ 35 h 113"/>
                  <a:gd name="T56" fmla="*/ 88 w 128"/>
                  <a:gd name="T57" fmla="*/ 56 h 113"/>
                  <a:gd name="T58" fmla="*/ 75 w 128"/>
                  <a:gd name="T59" fmla="*/ 77 h 113"/>
                  <a:gd name="T60" fmla="*/ 63 w 128"/>
                  <a:gd name="T61" fmla="*/ 78 h 113"/>
                  <a:gd name="T62" fmla="*/ 46 w 128"/>
                  <a:gd name="T63" fmla="*/ 68 h 113"/>
                  <a:gd name="T64" fmla="*/ 91 w 128"/>
                  <a:gd name="T65" fmla="*/ 61 h 113"/>
                  <a:gd name="T66" fmla="*/ 82 w 128"/>
                  <a:gd name="T67" fmla="*/ 77 h 113"/>
                  <a:gd name="T68" fmla="*/ 91 w 128"/>
                  <a:gd name="T69" fmla="*/ 51 h 113"/>
                  <a:gd name="T70" fmla="*/ 81 w 128"/>
                  <a:gd name="T71" fmla="*/ 36 h 113"/>
                  <a:gd name="T72" fmla="*/ 91 w 128"/>
                  <a:gd name="T73" fmla="*/ 51 h 113"/>
                  <a:gd name="T74" fmla="*/ 71 w 128"/>
                  <a:gd name="T75" fmla="*/ 30 h 113"/>
                  <a:gd name="T76" fmla="*/ 64 w 128"/>
                  <a:gd name="T77" fmla="*/ 30 h 113"/>
                  <a:gd name="T78" fmla="*/ 63 w 128"/>
                  <a:gd name="T79" fmla="*/ 22 h 113"/>
                  <a:gd name="T80" fmla="*/ 36 w 128"/>
                  <a:gd name="T81" fmla="*/ 5 h 113"/>
                  <a:gd name="T82" fmla="*/ 49 w 128"/>
                  <a:gd name="T83" fmla="*/ 31 h 113"/>
                  <a:gd name="T84" fmla="*/ 28 w 128"/>
                  <a:gd name="T85" fmla="*/ 29 h 113"/>
                  <a:gd name="T86" fmla="*/ 4 w 128"/>
                  <a:gd name="T87" fmla="*/ 57 h 113"/>
                  <a:gd name="T88" fmla="*/ 26 w 128"/>
                  <a:gd name="T89" fmla="*/ 40 h 113"/>
                  <a:gd name="T90" fmla="*/ 27 w 128"/>
                  <a:gd name="T91" fmla="*/ 73 h 113"/>
                  <a:gd name="T92" fmla="*/ 37 w 128"/>
                  <a:gd name="T93" fmla="*/ 108 h 113"/>
                  <a:gd name="T94" fmla="*/ 29 w 128"/>
                  <a:gd name="T95" fmla="*/ 85 h 113"/>
                  <a:gd name="T96" fmla="*/ 50 w 128"/>
                  <a:gd name="T97" fmla="*/ 82 h 113"/>
                  <a:gd name="T98" fmla="*/ 37 w 128"/>
                  <a:gd name="T99" fmla="*/ 108 h 113"/>
                  <a:gd name="T100" fmla="*/ 56 w 128"/>
                  <a:gd name="T101" fmla="*/ 82 h 113"/>
                  <a:gd name="T102" fmla="*/ 64 w 128"/>
                  <a:gd name="T103" fmla="*/ 83 h 113"/>
                  <a:gd name="T104" fmla="*/ 64 w 128"/>
                  <a:gd name="T105" fmla="*/ 91 h 113"/>
                  <a:gd name="T106" fmla="*/ 91 w 128"/>
                  <a:gd name="T107" fmla="*/ 107 h 113"/>
                  <a:gd name="T108" fmla="*/ 78 w 128"/>
                  <a:gd name="T109" fmla="*/ 82 h 113"/>
                  <a:gd name="T110" fmla="*/ 99 w 128"/>
                  <a:gd name="T111" fmla="*/ 84 h 113"/>
                  <a:gd name="T112" fmla="*/ 106 w 128"/>
                  <a:gd name="T113" fmla="*/ 71 h 113"/>
                  <a:gd name="T114" fmla="*/ 94 w 128"/>
                  <a:gd name="T115" fmla="*/ 56 h 113"/>
                  <a:gd name="T116" fmla="*/ 123 w 128"/>
                  <a:gd name="T117"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13">
                    <a:moveTo>
                      <a:pt x="108" y="37"/>
                    </a:moveTo>
                    <a:cubicBezTo>
                      <a:pt x="106" y="36"/>
                      <a:pt x="104" y="36"/>
                      <a:pt x="101" y="35"/>
                    </a:cubicBezTo>
                    <a:cubicBezTo>
                      <a:pt x="102" y="33"/>
                      <a:pt x="103" y="30"/>
                      <a:pt x="103" y="28"/>
                    </a:cubicBezTo>
                    <a:cubicBezTo>
                      <a:pt x="104" y="23"/>
                      <a:pt x="104" y="18"/>
                      <a:pt x="104" y="14"/>
                    </a:cubicBezTo>
                    <a:cubicBezTo>
                      <a:pt x="104" y="12"/>
                      <a:pt x="105" y="11"/>
                      <a:pt x="105" y="10"/>
                    </a:cubicBezTo>
                    <a:cubicBezTo>
                      <a:pt x="105" y="5"/>
                      <a:pt x="101" y="2"/>
                      <a:pt x="97" y="2"/>
                    </a:cubicBezTo>
                    <a:cubicBezTo>
                      <a:pt x="95" y="0"/>
                      <a:pt x="93" y="0"/>
                      <a:pt x="90" y="0"/>
                    </a:cubicBezTo>
                    <a:cubicBezTo>
                      <a:pt x="82" y="0"/>
                      <a:pt x="73" y="5"/>
                      <a:pt x="63" y="15"/>
                    </a:cubicBezTo>
                    <a:cubicBezTo>
                      <a:pt x="62" y="14"/>
                      <a:pt x="61" y="13"/>
                      <a:pt x="60" y="12"/>
                    </a:cubicBezTo>
                    <a:cubicBezTo>
                      <a:pt x="51" y="5"/>
                      <a:pt x="43" y="1"/>
                      <a:pt x="36" y="1"/>
                    </a:cubicBezTo>
                    <a:cubicBezTo>
                      <a:pt x="33" y="1"/>
                      <a:pt x="31" y="1"/>
                      <a:pt x="29" y="3"/>
                    </a:cubicBezTo>
                    <a:cubicBezTo>
                      <a:pt x="22" y="7"/>
                      <a:pt x="21" y="16"/>
                      <a:pt x="23" y="30"/>
                    </a:cubicBezTo>
                    <a:cubicBezTo>
                      <a:pt x="24" y="31"/>
                      <a:pt x="24" y="33"/>
                      <a:pt x="25" y="35"/>
                    </a:cubicBezTo>
                    <a:cubicBezTo>
                      <a:pt x="23" y="36"/>
                      <a:pt x="21" y="37"/>
                      <a:pt x="19" y="37"/>
                    </a:cubicBezTo>
                    <a:cubicBezTo>
                      <a:pt x="6" y="42"/>
                      <a:pt x="0" y="49"/>
                      <a:pt x="0" y="57"/>
                    </a:cubicBezTo>
                    <a:cubicBezTo>
                      <a:pt x="0" y="64"/>
                      <a:pt x="7" y="71"/>
                      <a:pt x="19" y="76"/>
                    </a:cubicBezTo>
                    <a:cubicBezTo>
                      <a:pt x="21" y="76"/>
                      <a:pt x="23" y="77"/>
                      <a:pt x="26" y="78"/>
                    </a:cubicBezTo>
                    <a:cubicBezTo>
                      <a:pt x="25" y="80"/>
                      <a:pt x="25" y="82"/>
                      <a:pt x="24" y="84"/>
                    </a:cubicBezTo>
                    <a:cubicBezTo>
                      <a:pt x="22" y="98"/>
                      <a:pt x="24" y="107"/>
                      <a:pt x="30" y="111"/>
                    </a:cubicBezTo>
                    <a:cubicBezTo>
                      <a:pt x="32" y="112"/>
                      <a:pt x="35" y="113"/>
                      <a:pt x="37" y="113"/>
                    </a:cubicBezTo>
                    <a:cubicBezTo>
                      <a:pt x="45" y="113"/>
                      <a:pt x="54" y="107"/>
                      <a:pt x="64" y="98"/>
                    </a:cubicBezTo>
                    <a:cubicBezTo>
                      <a:pt x="65" y="99"/>
                      <a:pt x="66" y="100"/>
                      <a:pt x="67" y="100"/>
                    </a:cubicBezTo>
                    <a:cubicBezTo>
                      <a:pt x="76" y="108"/>
                      <a:pt x="85" y="112"/>
                      <a:pt x="91" y="112"/>
                    </a:cubicBezTo>
                    <a:cubicBezTo>
                      <a:pt x="94" y="112"/>
                      <a:pt x="97" y="111"/>
                      <a:pt x="99" y="110"/>
                    </a:cubicBezTo>
                    <a:cubicBezTo>
                      <a:pt x="105" y="106"/>
                      <a:pt x="107" y="96"/>
                      <a:pt x="104" y="83"/>
                    </a:cubicBezTo>
                    <a:cubicBezTo>
                      <a:pt x="103" y="81"/>
                      <a:pt x="103" y="79"/>
                      <a:pt x="102" y="77"/>
                    </a:cubicBezTo>
                    <a:cubicBezTo>
                      <a:pt x="104" y="77"/>
                      <a:pt x="106" y="76"/>
                      <a:pt x="108" y="75"/>
                    </a:cubicBezTo>
                    <a:cubicBezTo>
                      <a:pt x="121" y="70"/>
                      <a:pt x="128" y="64"/>
                      <a:pt x="128" y="56"/>
                    </a:cubicBezTo>
                    <a:cubicBezTo>
                      <a:pt x="128" y="49"/>
                      <a:pt x="121" y="42"/>
                      <a:pt x="108" y="37"/>
                    </a:cubicBezTo>
                    <a:close/>
                    <a:moveTo>
                      <a:pt x="90" y="5"/>
                    </a:moveTo>
                    <a:cubicBezTo>
                      <a:pt x="90" y="5"/>
                      <a:pt x="90" y="5"/>
                      <a:pt x="91" y="5"/>
                    </a:cubicBezTo>
                    <a:cubicBezTo>
                      <a:pt x="89" y="6"/>
                      <a:pt x="89" y="8"/>
                      <a:pt x="89" y="10"/>
                    </a:cubicBezTo>
                    <a:cubicBezTo>
                      <a:pt x="89" y="14"/>
                      <a:pt x="92" y="17"/>
                      <a:pt x="97" y="17"/>
                    </a:cubicBezTo>
                    <a:cubicBezTo>
                      <a:pt x="98" y="17"/>
                      <a:pt x="98" y="17"/>
                      <a:pt x="99" y="17"/>
                    </a:cubicBezTo>
                    <a:cubicBezTo>
                      <a:pt x="99" y="20"/>
                      <a:pt x="99" y="24"/>
                      <a:pt x="98" y="27"/>
                    </a:cubicBezTo>
                    <a:cubicBezTo>
                      <a:pt x="98" y="29"/>
                      <a:pt x="97" y="32"/>
                      <a:pt x="97" y="34"/>
                    </a:cubicBezTo>
                    <a:cubicBezTo>
                      <a:pt x="91" y="32"/>
                      <a:pt x="84" y="31"/>
                      <a:pt x="77" y="31"/>
                    </a:cubicBezTo>
                    <a:cubicBezTo>
                      <a:pt x="74" y="26"/>
                      <a:pt x="70" y="22"/>
                      <a:pt x="66" y="18"/>
                    </a:cubicBezTo>
                    <a:cubicBezTo>
                      <a:pt x="75" y="10"/>
                      <a:pt x="84" y="5"/>
                      <a:pt x="90" y="5"/>
                    </a:cubicBezTo>
                    <a:close/>
                    <a:moveTo>
                      <a:pt x="36" y="62"/>
                    </a:moveTo>
                    <a:cubicBezTo>
                      <a:pt x="38" y="65"/>
                      <a:pt x="40" y="68"/>
                      <a:pt x="42" y="71"/>
                    </a:cubicBezTo>
                    <a:cubicBezTo>
                      <a:pt x="43" y="73"/>
                      <a:pt x="44" y="75"/>
                      <a:pt x="46" y="77"/>
                    </a:cubicBezTo>
                    <a:cubicBezTo>
                      <a:pt x="41" y="76"/>
                      <a:pt x="36" y="75"/>
                      <a:pt x="32" y="74"/>
                    </a:cubicBezTo>
                    <a:cubicBezTo>
                      <a:pt x="33" y="70"/>
                      <a:pt x="35" y="66"/>
                      <a:pt x="36" y="62"/>
                    </a:cubicBezTo>
                    <a:close/>
                    <a:moveTo>
                      <a:pt x="36" y="51"/>
                    </a:moveTo>
                    <a:cubicBezTo>
                      <a:pt x="34" y="47"/>
                      <a:pt x="32" y="43"/>
                      <a:pt x="31" y="39"/>
                    </a:cubicBezTo>
                    <a:cubicBezTo>
                      <a:pt x="36" y="38"/>
                      <a:pt x="40" y="37"/>
                      <a:pt x="45" y="36"/>
                    </a:cubicBezTo>
                    <a:cubicBezTo>
                      <a:pt x="44" y="38"/>
                      <a:pt x="43" y="40"/>
                      <a:pt x="41" y="43"/>
                    </a:cubicBezTo>
                    <a:cubicBezTo>
                      <a:pt x="39" y="46"/>
                      <a:pt x="38" y="49"/>
                      <a:pt x="36" y="51"/>
                    </a:cubicBezTo>
                    <a:close/>
                    <a:moveTo>
                      <a:pt x="46" y="68"/>
                    </a:moveTo>
                    <a:cubicBezTo>
                      <a:pt x="43" y="64"/>
                      <a:pt x="41" y="61"/>
                      <a:pt x="39" y="57"/>
                    </a:cubicBezTo>
                    <a:cubicBezTo>
                      <a:pt x="41" y="53"/>
                      <a:pt x="43" y="49"/>
                      <a:pt x="45" y="45"/>
                    </a:cubicBezTo>
                    <a:cubicBezTo>
                      <a:pt x="47" y="42"/>
                      <a:pt x="50" y="39"/>
                      <a:pt x="52" y="35"/>
                    </a:cubicBezTo>
                    <a:cubicBezTo>
                      <a:pt x="56" y="35"/>
                      <a:pt x="60" y="35"/>
                      <a:pt x="64" y="35"/>
                    </a:cubicBezTo>
                    <a:cubicBezTo>
                      <a:pt x="64" y="35"/>
                      <a:pt x="64" y="35"/>
                      <a:pt x="64" y="35"/>
                    </a:cubicBezTo>
                    <a:cubicBezTo>
                      <a:pt x="68" y="35"/>
                      <a:pt x="72" y="35"/>
                      <a:pt x="75" y="35"/>
                    </a:cubicBezTo>
                    <a:cubicBezTo>
                      <a:pt x="77" y="38"/>
                      <a:pt x="79" y="41"/>
                      <a:pt x="82" y="45"/>
                    </a:cubicBezTo>
                    <a:cubicBezTo>
                      <a:pt x="84" y="48"/>
                      <a:pt x="86" y="52"/>
                      <a:pt x="88" y="56"/>
                    </a:cubicBezTo>
                    <a:cubicBezTo>
                      <a:pt x="86" y="60"/>
                      <a:pt x="84" y="64"/>
                      <a:pt x="82" y="67"/>
                    </a:cubicBezTo>
                    <a:cubicBezTo>
                      <a:pt x="80" y="71"/>
                      <a:pt x="78" y="74"/>
                      <a:pt x="75" y="77"/>
                    </a:cubicBezTo>
                    <a:cubicBezTo>
                      <a:pt x="72" y="78"/>
                      <a:pt x="68" y="78"/>
                      <a:pt x="64" y="78"/>
                    </a:cubicBezTo>
                    <a:cubicBezTo>
                      <a:pt x="63" y="78"/>
                      <a:pt x="63" y="78"/>
                      <a:pt x="63" y="78"/>
                    </a:cubicBezTo>
                    <a:cubicBezTo>
                      <a:pt x="59" y="78"/>
                      <a:pt x="56" y="78"/>
                      <a:pt x="52" y="77"/>
                    </a:cubicBezTo>
                    <a:cubicBezTo>
                      <a:pt x="50" y="74"/>
                      <a:pt x="48" y="71"/>
                      <a:pt x="46" y="68"/>
                    </a:cubicBezTo>
                    <a:close/>
                    <a:moveTo>
                      <a:pt x="86" y="70"/>
                    </a:moveTo>
                    <a:cubicBezTo>
                      <a:pt x="88" y="67"/>
                      <a:pt x="89" y="64"/>
                      <a:pt x="91" y="61"/>
                    </a:cubicBezTo>
                    <a:cubicBezTo>
                      <a:pt x="93" y="66"/>
                      <a:pt x="95" y="70"/>
                      <a:pt x="96" y="74"/>
                    </a:cubicBezTo>
                    <a:cubicBezTo>
                      <a:pt x="92" y="75"/>
                      <a:pt x="87" y="76"/>
                      <a:pt x="82" y="77"/>
                    </a:cubicBezTo>
                    <a:cubicBezTo>
                      <a:pt x="83" y="74"/>
                      <a:pt x="85" y="72"/>
                      <a:pt x="86" y="70"/>
                    </a:cubicBezTo>
                    <a:close/>
                    <a:moveTo>
                      <a:pt x="91" y="51"/>
                    </a:moveTo>
                    <a:cubicBezTo>
                      <a:pt x="89" y="48"/>
                      <a:pt x="87" y="45"/>
                      <a:pt x="86" y="42"/>
                    </a:cubicBezTo>
                    <a:cubicBezTo>
                      <a:pt x="84" y="40"/>
                      <a:pt x="83" y="38"/>
                      <a:pt x="81" y="36"/>
                    </a:cubicBezTo>
                    <a:cubicBezTo>
                      <a:pt x="86" y="36"/>
                      <a:pt x="91" y="37"/>
                      <a:pt x="95" y="38"/>
                    </a:cubicBezTo>
                    <a:cubicBezTo>
                      <a:pt x="94" y="42"/>
                      <a:pt x="93" y="46"/>
                      <a:pt x="91" y="51"/>
                    </a:cubicBezTo>
                    <a:close/>
                    <a:moveTo>
                      <a:pt x="63" y="22"/>
                    </a:moveTo>
                    <a:cubicBezTo>
                      <a:pt x="66" y="24"/>
                      <a:pt x="68" y="27"/>
                      <a:pt x="71" y="30"/>
                    </a:cubicBezTo>
                    <a:cubicBezTo>
                      <a:pt x="69" y="30"/>
                      <a:pt x="66" y="30"/>
                      <a:pt x="64" y="30"/>
                    </a:cubicBezTo>
                    <a:cubicBezTo>
                      <a:pt x="64" y="30"/>
                      <a:pt x="64" y="30"/>
                      <a:pt x="64" y="30"/>
                    </a:cubicBezTo>
                    <a:cubicBezTo>
                      <a:pt x="61" y="30"/>
                      <a:pt x="58" y="30"/>
                      <a:pt x="56" y="30"/>
                    </a:cubicBezTo>
                    <a:cubicBezTo>
                      <a:pt x="58" y="27"/>
                      <a:pt x="61" y="24"/>
                      <a:pt x="63" y="22"/>
                    </a:cubicBezTo>
                    <a:close/>
                    <a:moveTo>
                      <a:pt x="31" y="7"/>
                    </a:moveTo>
                    <a:cubicBezTo>
                      <a:pt x="33" y="6"/>
                      <a:pt x="34" y="5"/>
                      <a:pt x="36" y="5"/>
                    </a:cubicBezTo>
                    <a:cubicBezTo>
                      <a:pt x="42" y="5"/>
                      <a:pt x="51" y="10"/>
                      <a:pt x="60" y="18"/>
                    </a:cubicBezTo>
                    <a:cubicBezTo>
                      <a:pt x="56" y="22"/>
                      <a:pt x="53" y="26"/>
                      <a:pt x="49" y="31"/>
                    </a:cubicBezTo>
                    <a:cubicBezTo>
                      <a:pt x="42" y="32"/>
                      <a:pt x="36" y="33"/>
                      <a:pt x="30" y="34"/>
                    </a:cubicBezTo>
                    <a:cubicBezTo>
                      <a:pt x="29" y="32"/>
                      <a:pt x="28" y="30"/>
                      <a:pt x="28" y="29"/>
                    </a:cubicBezTo>
                    <a:cubicBezTo>
                      <a:pt x="26" y="18"/>
                      <a:pt x="27" y="10"/>
                      <a:pt x="31" y="7"/>
                    </a:cubicBezTo>
                    <a:close/>
                    <a:moveTo>
                      <a:pt x="4" y="57"/>
                    </a:moveTo>
                    <a:cubicBezTo>
                      <a:pt x="4" y="51"/>
                      <a:pt x="10" y="46"/>
                      <a:pt x="21" y="42"/>
                    </a:cubicBezTo>
                    <a:cubicBezTo>
                      <a:pt x="23" y="41"/>
                      <a:pt x="24" y="41"/>
                      <a:pt x="26" y="40"/>
                    </a:cubicBezTo>
                    <a:cubicBezTo>
                      <a:pt x="28" y="45"/>
                      <a:pt x="31" y="51"/>
                      <a:pt x="34" y="57"/>
                    </a:cubicBezTo>
                    <a:cubicBezTo>
                      <a:pt x="31" y="62"/>
                      <a:pt x="29" y="68"/>
                      <a:pt x="27" y="73"/>
                    </a:cubicBezTo>
                    <a:cubicBezTo>
                      <a:pt x="13" y="69"/>
                      <a:pt x="4" y="63"/>
                      <a:pt x="4" y="57"/>
                    </a:cubicBezTo>
                    <a:close/>
                    <a:moveTo>
                      <a:pt x="37" y="108"/>
                    </a:moveTo>
                    <a:cubicBezTo>
                      <a:pt x="36" y="108"/>
                      <a:pt x="34" y="108"/>
                      <a:pt x="33" y="107"/>
                    </a:cubicBezTo>
                    <a:cubicBezTo>
                      <a:pt x="28" y="104"/>
                      <a:pt x="27" y="96"/>
                      <a:pt x="29" y="85"/>
                    </a:cubicBezTo>
                    <a:cubicBezTo>
                      <a:pt x="29" y="83"/>
                      <a:pt x="30" y="81"/>
                      <a:pt x="30" y="79"/>
                    </a:cubicBezTo>
                    <a:cubicBezTo>
                      <a:pt x="36" y="80"/>
                      <a:pt x="43" y="81"/>
                      <a:pt x="50" y="82"/>
                    </a:cubicBezTo>
                    <a:cubicBezTo>
                      <a:pt x="53" y="87"/>
                      <a:pt x="57" y="91"/>
                      <a:pt x="61" y="94"/>
                    </a:cubicBezTo>
                    <a:cubicBezTo>
                      <a:pt x="52" y="103"/>
                      <a:pt x="44" y="108"/>
                      <a:pt x="37" y="108"/>
                    </a:cubicBezTo>
                    <a:close/>
                    <a:moveTo>
                      <a:pt x="64" y="91"/>
                    </a:moveTo>
                    <a:cubicBezTo>
                      <a:pt x="62" y="88"/>
                      <a:pt x="59" y="86"/>
                      <a:pt x="56" y="82"/>
                    </a:cubicBezTo>
                    <a:cubicBezTo>
                      <a:pt x="59" y="83"/>
                      <a:pt x="61" y="83"/>
                      <a:pt x="63" y="83"/>
                    </a:cubicBezTo>
                    <a:cubicBezTo>
                      <a:pt x="64" y="83"/>
                      <a:pt x="64" y="83"/>
                      <a:pt x="64" y="83"/>
                    </a:cubicBezTo>
                    <a:cubicBezTo>
                      <a:pt x="66" y="83"/>
                      <a:pt x="69" y="82"/>
                      <a:pt x="72" y="82"/>
                    </a:cubicBezTo>
                    <a:cubicBezTo>
                      <a:pt x="69" y="85"/>
                      <a:pt x="67" y="88"/>
                      <a:pt x="64" y="91"/>
                    </a:cubicBezTo>
                    <a:close/>
                    <a:moveTo>
                      <a:pt x="96" y="106"/>
                    </a:moveTo>
                    <a:cubicBezTo>
                      <a:pt x="95" y="107"/>
                      <a:pt x="93" y="107"/>
                      <a:pt x="91" y="107"/>
                    </a:cubicBezTo>
                    <a:cubicBezTo>
                      <a:pt x="85" y="107"/>
                      <a:pt x="77" y="102"/>
                      <a:pt x="68" y="94"/>
                    </a:cubicBezTo>
                    <a:cubicBezTo>
                      <a:pt x="71" y="91"/>
                      <a:pt x="75" y="86"/>
                      <a:pt x="78" y="82"/>
                    </a:cubicBezTo>
                    <a:cubicBezTo>
                      <a:pt x="85" y="81"/>
                      <a:pt x="92" y="80"/>
                      <a:pt x="98" y="79"/>
                    </a:cubicBezTo>
                    <a:cubicBezTo>
                      <a:pt x="98" y="80"/>
                      <a:pt x="99" y="82"/>
                      <a:pt x="99" y="84"/>
                    </a:cubicBezTo>
                    <a:cubicBezTo>
                      <a:pt x="101" y="95"/>
                      <a:pt x="100" y="103"/>
                      <a:pt x="96" y="106"/>
                    </a:cubicBezTo>
                    <a:close/>
                    <a:moveTo>
                      <a:pt x="106" y="71"/>
                    </a:moveTo>
                    <a:cubicBezTo>
                      <a:pt x="105" y="71"/>
                      <a:pt x="103" y="72"/>
                      <a:pt x="101" y="73"/>
                    </a:cubicBezTo>
                    <a:cubicBezTo>
                      <a:pt x="99" y="67"/>
                      <a:pt x="97" y="62"/>
                      <a:pt x="94" y="56"/>
                    </a:cubicBezTo>
                    <a:cubicBezTo>
                      <a:pt x="96" y="50"/>
                      <a:pt x="98" y="45"/>
                      <a:pt x="100" y="40"/>
                    </a:cubicBezTo>
                    <a:cubicBezTo>
                      <a:pt x="114" y="44"/>
                      <a:pt x="123" y="50"/>
                      <a:pt x="123" y="56"/>
                    </a:cubicBezTo>
                    <a:cubicBezTo>
                      <a:pt x="123" y="61"/>
                      <a:pt x="117" y="67"/>
                      <a:pt x="106" y="71"/>
                    </a:cubicBezTo>
                    <a:close/>
                  </a:path>
                </a:pathLst>
              </a:custGeom>
              <a:solidFill>
                <a:srgbClr val="86B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7" name="Oval 6">
                <a:extLst>
                  <a:ext uri="{FF2B5EF4-FFF2-40B4-BE49-F238E27FC236}">
                    <a16:creationId xmlns:a16="http://schemas.microsoft.com/office/drawing/2014/main" id="{E4B1DD26-EC71-46A0-BF60-FDEBF60000A4}"/>
                  </a:ext>
                </a:extLst>
              </p:cNvPr>
              <p:cNvSpPr>
                <a:spLocks noChangeArrowheads="1"/>
              </p:cNvSpPr>
              <p:nvPr/>
            </p:nvSpPr>
            <p:spPr bwMode="auto">
              <a:xfrm>
                <a:off x="2123" y="2449"/>
                <a:ext cx="186" cy="178"/>
              </a:xfrm>
              <a:prstGeom prst="ellipse">
                <a:avLst/>
              </a:prstGeom>
              <a:solidFill>
                <a:srgbClr val="1D7C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Tree>
    <p:extLst>
      <p:ext uri="{BB962C8B-B14F-4D97-AF65-F5344CB8AC3E}">
        <p14:creationId xmlns:p14="http://schemas.microsoft.com/office/powerpoint/2010/main" val="165308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heel(1)">
                                      <p:cBhvr>
                                        <p:cTn id="7" dur="2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62837" y="3834540"/>
            <a:ext cx="1588168" cy="707886"/>
          </a:xfrm>
          <a:prstGeom prst="rect">
            <a:avLst/>
          </a:prstGeom>
          <a:noFill/>
        </p:spPr>
        <p:txBody>
          <a:bodyPr wrap="square" rtlCol="0">
            <a:spAutoFit/>
          </a:bodyPr>
          <a:lstStyle/>
          <a:p>
            <a:pPr algn="ctr"/>
            <a:r>
              <a:rPr lang="en-US" altLang="zh-CN" sz="4000" b="1" i="1" dirty="0">
                <a:solidFill>
                  <a:schemeClr val="tx2">
                    <a:lumMod val="75000"/>
                  </a:schemeClr>
                </a:solidFill>
                <a:latin typeface="FuturaBookC" pitchFamily="2" charset="-52"/>
              </a:rPr>
              <a:t>Q%QQQQQQQ</a:t>
            </a:r>
            <a:r>
              <a:rPr lang="en-US" altLang="zh-CN" sz="4000" b="1" i="1" dirty="0">
                <a:solidFill>
                  <a:schemeClr val="tx2">
                    <a:lumMod val="75000"/>
                  </a:schemeClr>
                </a:solidFill>
                <a:latin typeface="宋体"/>
                <a:ea typeface="宋体"/>
              </a:rPr>
              <a:t>Q &amp; A</a:t>
            </a:r>
            <a:endParaRPr lang="zh-CN" altLang="en-US" sz="4000" b="1" i="1" dirty="0">
              <a:solidFill>
                <a:schemeClr val="tx2">
                  <a:lumMod val="75000"/>
                </a:schemeClr>
              </a:solidFill>
              <a:latin typeface="FuturaBookC" pitchFamily="2" charset="-52"/>
            </a:endParaRPr>
          </a:p>
        </p:txBody>
      </p:sp>
      <p:sp>
        <p:nvSpPr>
          <p:cNvPr id="3" name="文本框 2"/>
          <p:cNvSpPr txBox="1"/>
          <p:nvPr/>
        </p:nvSpPr>
        <p:spPr>
          <a:xfrm>
            <a:off x="3585029" y="2278195"/>
            <a:ext cx="5665976" cy="1200329"/>
          </a:xfrm>
          <a:prstGeom prst="rect">
            <a:avLst/>
          </a:prstGeom>
          <a:noFill/>
        </p:spPr>
        <p:txBody>
          <a:bodyPr wrap="square" rtlCol="0">
            <a:spAutoFit/>
          </a:bodyPr>
          <a:lstStyle/>
          <a:p>
            <a:pPr algn="dist"/>
            <a:r>
              <a:rPr lang="zh-CN" altLang="en-US" sz="7200" dirty="0">
                <a:solidFill>
                  <a:schemeClr val="tx2">
                    <a:lumMod val="75000"/>
                  </a:schemeClr>
                </a:solidFill>
                <a:latin typeface="方正清刻本悦宋简体" panose="02000000000000000000" pitchFamily="2" charset="-122"/>
                <a:ea typeface="方正清刻本悦宋简体" panose="02000000000000000000" pitchFamily="2" charset="-122"/>
              </a:rPr>
              <a:t>课堂答疑</a:t>
            </a:r>
          </a:p>
        </p:txBody>
      </p:sp>
    </p:spTree>
    <p:extLst>
      <p:ext uri="{BB962C8B-B14F-4D97-AF65-F5344CB8AC3E}">
        <p14:creationId xmlns:p14="http://schemas.microsoft.com/office/powerpoint/2010/main" val="3762562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2583212"/>
            <a:ext cx="12192000" cy="1446550"/>
          </a:xfrm>
          <a:prstGeom prst="rect">
            <a:avLst/>
          </a:prstGeom>
          <a:noFill/>
        </p:spPr>
        <p:txBody>
          <a:bodyPr wrap="square" rtlCol="0">
            <a:spAutoFit/>
          </a:bodyPr>
          <a:lstStyle/>
          <a:p>
            <a:pPr algn="ctr"/>
            <a:r>
              <a:rPr lang="zh-CN" altLang="en-US" sz="8800" i="1" dirty="0">
                <a:solidFill>
                  <a:schemeClr val="tx2">
                    <a:lumMod val="75000"/>
                  </a:schemeClr>
                </a:solidFill>
                <a:latin typeface="华文彩云" pitchFamily="2" charset="-122"/>
                <a:ea typeface="华文彩云" pitchFamily="2" charset="-122"/>
              </a:rPr>
              <a:t>谢  谢！</a:t>
            </a:r>
          </a:p>
        </p:txBody>
      </p:sp>
    </p:spTree>
    <p:extLst>
      <p:ext uri="{BB962C8B-B14F-4D97-AF65-F5344CB8AC3E}">
        <p14:creationId xmlns:p14="http://schemas.microsoft.com/office/powerpoint/2010/main" val="1837270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51553" y="520304"/>
            <a:ext cx="7380968" cy="707886"/>
          </a:xfrm>
          <a:prstGeom prst="rect">
            <a:avLst/>
          </a:prstGeom>
          <a:noFill/>
        </p:spPr>
        <p:txBody>
          <a:bodyPr wrap="square" rtlCol="0">
            <a:spAutoFit/>
          </a:bodyPr>
          <a:lstStyle/>
          <a:p>
            <a:pPr algn="ctr"/>
            <a:r>
              <a:rPr lang="zh-CN" altLang="zh-CN" sz="4000" b="1" dirty="0">
                <a:solidFill>
                  <a:schemeClr val="tx2">
                    <a:lumMod val="75000"/>
                  </a:schemeClr>
                </a:solidFill>
                <a:latin typeface="宋体" panose="02010600030101010101" pitchFamily="2" charset="-122"/>
                <a:ea typeface="宋体" panose="02010600030101010101" pitchFamily="2" charset="-122"/>
              </a:rPr>
              <a:t>数据分类汇总分析的意义和作用</a:t>
            </a:r>
            <a:endParaRPr lang="zh-CN" altLang="en-US" sz="6000" b="1"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1038808" y="2158240"/>
            <a:ext cx="4099376" cy="25766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zh-CN" sz="2800" dirty="0">
                <a:solidFill>
                  <a:schemeClr val="tx2">
                    <a:lumMod val="75000"/>
                  </a:schemeClr>
                </a:solidFill>
                <a:latin typeface="宋体" panose="02010600030101010101" pitchFamily="2" charset="-122"/>
                <a:ea typeface="宋体" panose="02010600030101010101" pitchFamily="2" charset="-122"/>
              </a:rPr>
              <a:t>获得各类分类汇总值</a:t>
            </a:r>
            <a:endParaRPr lang="en-US" altLang="zh-CN" sz="2800" dirty="0">
              <a:solidFill>
                <a:schemeClr val="tx2">
                  <a:lumMod val="75000"/>
                </a:schemeClr>
              </a:solidFill>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r>
              <a:rPr lang="zh-CN" altLang="zh-CN" sz="2800" dirty="0">
                <a:solidFill>
                  <a:schemeClr val="tx2">
                    <a:lumMod val="75000"/>
                  </a:schemeClr>
                </a:solidFill>
                <a:latin typeface="宋体" panose="02010600030101010101" pitchFamily="2" charset="-122"/>
                <a:ea typeface="宋体" panose="02010600030101010101" pitchFamily="2" charset="-122"/>
              </a:rPr>
              <a:t>获得各类排行榜</a:t>
            </a:r>
            <a:endParaRPr lang="en-US" altLang="zh-CN" sz="2800" dirty="0">
              <a:solidFill>
                <a:schemeClr val="tx2">
                  <a:lumMod val="75000"/>
                </a:schemeClr>
              </a:solidFill>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r>
              <a:rPr lang="zh-CN" altLang="zh-CN" sz="2800" dirty="0">
                <a:solidFill>
                  <a:schemeClr val="tx2">
                    <a:lumMod val="75000"/>
                  </a:schemeClr>
                </a:solidFill>
                <a:latin typeface="宋体" panose="02010600030101010101" pitchFamily="2" charset="-122"/>
                <a:ea typeface="宋体" panose="02010600030101010101" pitchFamily="2" charset="-122"/>
              </a:rPr>
              <a:t>获得各类时间序列</a:t>
            </a:r>
            <a:endParaRPr lang="en-US" altLang="zh-CN" sz="2800" dirty="0">
              <a:solidFill>
                <a:schemeClr val="tx2">
                  <a:lumMod val="75000"/>
                </a:schemeClr>
              </a:solidFill>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r>
              <a:rPr lang="zh-CN" altLang="zh-CN" sz="2800" dirty="0">
                <a:solidFill>
                  <a:schemeClr val="tx2">
                    <a:lumMod val="75000"/>
                  </a:schemeClr>
                </a:solidFill>
                <a:latin typeface="宋体" panose="02010600030101010101" pitchFamily="2" charset="-122"/>
                <a:ea typeface="宋体" panose="02010600030101010101" pitchFamily="2" charset="-122"/>
              </a:rPr>
              <a:t>获得变量之间的相关性</a:t>
            </a:r>
            <a:endParaRPr lang="en-US" altLang="zh-CN" sz="2800" dirty="0">
              <a:solidFill>
                <a:schemeClr val="tx2">
                  <a:lumMod val="75000"/>
                </a:schemeClr>
              </a:solidFill>
              <a:latin typeface="宋体" panose="02010600030101010101" pitchFamily="2" charset="-122"/>
              <a:ea typeface="宋体" panose="02010600030101010101" pitchFamily="2" charset="-122"/>
            </a:endParaRPr>
          </a:p>
        </p:txBody>
      </p:sp>
      <p:sp>
        <p:nvSpPr>
          <p:cNvPr id="4" name="文本框 3"/>
          <p:cNvSpPr txBox="1"/>
          <p:nvPr/>
        </p:nvSpPr>
        <p:spPr>
          <a:xfrm>
            <a:off x="6375735" y="2140666"/>
            <a:ext cx="4634387" cy="25766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zh-CN" sz="2800" dirty="0">
                <a:solidFill>
                  <a:schemeClr val="tx2">
                    <a:lumMod val="75000"/>
                  </a:schemeClr>
                </a:solidFill>
                <a:latin typeface="宋体" panose="02010600030101010101" pitchFamily="2" charset="-122"/>
                <a:ea typeface="宋体" panose="02010600030101010101" pitchFamily="2" charset="-122"/>
              </a:rPr>
              <a:t>获得各种频率分布</a:t>
            </a:r>
            <a:endParaRPr lang="en-US" altLang="zh-CN" sz="2800" dirty="0">
              <a:solidFill>
                <a:schemeClr val="tx2">
                  <a:lumMod val="75000"/>
                </a:schemeClr>
              </a:solidFill>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r>
              <a:rPr lang="zh-CN" altLang="zh-CN" sz="2800" dirty="0">
                <a:solidFill>
                  <a:schemeClr val="tx2">
                    <a:lumMod val="75000"/>
                  </a:schemeClr>
                </a:solidFill>
                <a:latin typeface="宋体" panose="02010600030101010101" pitchFamily="2" charset="-122"/>
                <a:ea typeface="宋体" panose="02010600030101010101" pitchFamily="2" charset="-122"/>
              </a:rPr>
              <a:t>获得帕累托曲线</a:t>
            </a:r>
            <a:endParaRPr lang="en-US" altLang="zh-CN" sz="2800" dirty="0">
              <a:solidFill>
                <a:schemeClr val="tx2">
                  <a:lumMod val="75000"/>
                </a:schemeClr>
              </a:solidFill>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r>
              <a:rPr lang="zh-CN" altLang="zh-CN" sz="2800" dirty="0">
                <a:solidFill>
                  <a:schemeClr val="tx2">
                    <a:lumMod val="75000"/>
                  </a:schemeClr>
                </a:solidFill>
                <a:latin typeface="宋体" panose="02010600030101010101" pitchFamily="2" charset="-122"/>
                <a:ea typeface="宋体" panose="02010600030101010101" pitchFamily="2" charset="-122"/>
              </a:rPr>
              <a:t>获得同期对比数据</a:t>
            </a:r>
            <a:endParaRPr lang="en-US" altLang="zh-CN" sz="2800" dirty="0">
              <a:solidFill>
                <a:schemeClr val="tx2">
                  <a:lumMod val="75000"/>
                </a:schemeClr>
              </a:solidFill>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r>
              <a:rPr lang="zh-CN" altLang="zh-CN" sz="2800" dirty="0">
                <a:solidFill>
                  <a:schemeClr val="tx2">
                    <a:lumMod val="75000"/>
                  </a:schemeClr>
                </a:solidFill>
                <a:latin typeface="宋体" panose="02010600030101010101" pitchFamily="2" charset="-122"/>
                <a:ea typeface="宋体" panose="02010600030101010101" pitchFamily="2" charset="-122"/>
              </a:rPr>
              <a:t>获得汇总数据绘制</a:t>
            </a:r>
            <a:r>
              <a:rPr lang="zh-CN" altLang="en-US" sz="2800" dirty="0">
                <a:solidFill>
                  <a:schemeClr val="tx2">
                    <a:lumMod val="75000"/>
                  </a:schemeClr>
                </a:solidFill>
                <a:latin typeface="宋体" panose="02010600030101010101" pitchFamily="2" charset="-122"/>
                <a:ea typeface="宋体" panose="02010600030101010101" pitchFamily="2" charset="-122"/>
              </a:rPr>
              <a:t>树状图</a:t>
            </a:r>
            <a:endParaRPr lang="en-US" altLang="zh-CN" sz="2800" dirty="0">
              <a:solidFill>
                <a:schemeClr val="tx2">
                  <a:lumMod val="75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00523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72236" y="816991"/>
            <a:ext cx="5806440" cy="646331"/>
          </a:xfrm>
          <a:prstGeom prst="rect">
            <a:avLst/>
          </a:prstGeom>
          <a:noFill/>
        </p:spPr>
        <p:txBody>
          <a:bodyPr wrap="square" rtlCol="0">
            <a:spAutoFit/>
          </a:bodyPr>
          <a:lstStyle/>
          <a:p>
            <a:pPr algn="ctr"/>
            <a:r>
              <a:rPr lang="en-US" altLang="zh-CN" sz="3600" b="1" dirty="0">
                <a:solidFill>
                  <a:schemeClr val="tx2">
                    <a:lumMod val="75000"/>
                  </a:schemeClr>
                </a:solidFill>
                <a:latin typeface="宋体" panose="02010600030101010101" pitchFamily="2" charset="-122"/>
                <a:ea typeface="宋体" panose="02010600030101010101" pitchFamily="2" charset="-122"/>
              </a:rPr>
              <a:t>2</a:t>
            </a:r>
            <a:r>
              <a:rPr lang="zh-CN" altLang="en-US" sz="3600" b="1" dirty="0">
                <a:solidFill>
                  <a:schemeClr val="tx2">
                    <a:lumMod val="75000"/>
                  </a:schemeClr>
                </a:solidFill>
                <a:latin typeface="宋体" panose="02010600030101010101" pitchFamily="2" charset="-122"/>
                <a:ea typeface="宋体" panose="02010600030101010101" pitchFamily="2" charset="-122"/>
              </a:rPr>
              <a:t>、获得各类排行榜</a:t>
            </a:r>
          </a:p>
        </p:txBody>
      </p:sp>
      <p:sp>
        <p:nvSpPr>
          <p:cNvPr id="5" name="文本框 4"/>
          <p:cNvSpPr txBox="1"/>
          <p:nvPr/>
        </p:nvSpPr>
        <p:spPr>
          <a:xfrm>
            <a:off x="407819" y="893736"/>
            <a:ext cx="5041437" cy="669414"/>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1</a:t>
            </a:r>
            <a:r>
              <a:rPr lang="zh-CN" altLang="en-US" sz="3600" b="1" dirty="0">
                <a:solidFill>
                  <a:schemeClr val="tx2">
                    <a:lumMod val="75000"/>
                  </a:schemeClr>
                </a:solidFill>
                <a:latin typeface="宋体" panose="02010600030101010101" pitchFamily="2" charset="-122"/>
                <a:ea typeface="宋体" panose="02010600030101010101" pitchFamily="2" charset="-122"/>
              </a:rPr>
              <a:t>、</a:t>
            </a:r>
            <a:r>
              <a:rPr lang="zh-CN" altLang="zh-CN" sz="3600" b="1" dirty="0">
                <a:solidFill>
                  <a:schemeClr val="tx2">
                    <a:lumMod val="75000"/>
                  </a:schemeClr>
                </a:solidFill>
                <a:latin typeface="宋体" panose="02010600030101010101" pitchFamily="2" charset="-122"/>
                <a:ea typeface="宋体" panose="02010600030101010101" pitchFamily="2" charset="-122"/>
              </a:rPr>
              <a:t>获得各类分类汇总值</a:t>
            </a:r>
            <a:endParaRPr lang="en-US" altLang="zh-CN" sz="3600" b="1" dirty="0">
              <a:solidFill>
                <a:schemeClr val="tx2">
                  <a:lumMod val="75000"/>
                </a:schemeClr>
              </a:solidFill>
              <a:latin typeface="宋体" panose="02010600030101010101" pitchFamily="2" charset="-122"/>
              <a:ea typeface="宋体" panose="02010600030101010101" pitchFamily="2" charset="-122"/>
            </a:endParaRPr>
          </a:p>
        </p:txBody>
      </p:sp>
      <p:pic>
        <p:nvPicPr>
          <p:cNvPr id="9" name="图片 8">
            <a:extLst>
              <a:ext uri="{FF2B5EF4-FFF2-40B4-BE49-F238E27FC236}">
                <a16:creationId xmlns:a16="http://schemas.microsoft.com/office/drawing/2014/main" id="{21880E26-DBC9-484F-B108-9E1C1C8F640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638" y="2406190"/>
            <a:ext cx="4835897" cy="3279263"/>
          </a:xfrm>
          <a:prstGeom prst="rect">
            <a:avLst/>
          </a:prstGeom>
          <a:noFill/>
          <a:ln>
            <a:solidFill>
              <a:schemeClr val="tx1"/>
            </a:solidFill>
          </a:ln>
        </p:spPr>
      </p:pic>
      <p:pic>
        <p:nvPicPr>
          <p:cNvPr id="10" name="图片 9">
            <a:extLst>
              <a:ext uri="{FF2B5EF4-FFF2-40B4-BE49-F238E27FC236}">
                <a16:creationId xmlns:a16="http://schemas.microsoft.com/office/drawing/2014/main" id="{ED977D4D-3A1B-44C1-9D31-40EA8BBEA5A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3396" y="2406190"/>
            <a:ext cx="4914122" cy="3217059"/>
          </a:xfrm>
          <a:prstGeom prst="rect">
            <a:avLst/>
          </a:prstGeom>
          <a:noFill/>
          <a:ln>
            <a:solidFill>
              <a:schemeClr val="tx1"/>
            </a:solidFill>
          </a:ln>
        </p:spPr>
      </p:pic>
    </p:spTree>
    <p:extLst>
      <p:ext uri="{BB962C8B-B14F-4D97-AF65-F5344CB8AC3E}">
        <p14:creationId xmlns:p14="http://schemas.microsoft.com/office/powerpoint/2010/main" val="1814235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6157" y="1139847"/>
            <a:ext cx="5781368" cy="646331"/>
          </a:xfrm>
          <a:prstGeom prst="rect">
            <a:avLst/>
          </a:prstGeom>
          <a:noFill/>
          <a:ln w="3175">
            <a:noFill/>
          </a:ln>
        </p:spPr>
        <p:txBody>
          <a:bodyPr wrap="square" rtlCol="0">
            <a:spAutoFit/>
          </a:bodyPr>
          <a:lstStyle/>
          <a:p>
            <a:pPr algn="ctr"/>
            <a:r>
              <a:rPr lang="en-US" altLang="zh-CN" sz="3600" b="1" dirty="0">
                <a:solidFill>
                  <a:schemeClr val="tx2">
                    <a:lumMod val="75000"/>
                  </a:schemeClr>
                </a:solidFill>
                <a:latin typeface="宋体" panose="02010600030101010101" pitchFamily="2" charset="-122"/>
                <a:ea typeface="宋体" panose="02010600030101010101" pitchFamily="2" charset="-122"/>
              </a:rPr>
              <a:t>3</a:t>
            </a:r>
            <a:r>
              <a:rPr lang="zh-CN" altLang="en-US" sz="3600" b="1" dirty="0">
                <a:solidFill>
                  <a:schemeClr val="tx2">
                    <a:lumMod val="75000"/>
                  </a:schemeClr>
                </a:solidFill>
                <a:latin typeface="宋体" panose="02010600030101010101" pitchFamily="2" charset="-122"/>
                <a:ea typeface="宋体" panose="02010600030101010101" pitchFamily="2" charset="-122"/>
              </a:rPr>
              <a:t>、获得各类各类时间序列</a:t>
            </a:r>
          </a:p>
        </p:txBody>
      </p:sp>
      <p:sp>
        <p:nvSpPr>
          <p:cNvPr id="7" name="文本框 6"/>
          <p:cNvSpPr txBox="1"/>
          <p:nvPr/>
        </p:nvSpPr>
        <p:spPr>
          <a:xfrm>
            <a:off x="6441193" y="1151285"/>
            <a:ext cx="5462034" cy="669414"/>
          </a:xfrm>
          <a:prstGeom prst="rect">
            <a:avLst/>
          </a:prstGeom>
          <a:noFill/>
          <a:ln w="3175">
            <a:noFill/>
          </a:ln>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4</a:t>
            </a:r>
            <a:r>
              <a:rPr lang="zh-CN" altLang="en-US" sz="3600" b="1" dirty="0">
                <a:solidFill>
                  <a:schemeClr val="tx2">
                    <a:lumMod val="75000"/>
                  </a:schemeClr>
                </a:solidFill>
                <a:latin typeface="宋体" panose="02010600030101010101" pitchFamily="2" charset="-122"/>
                <a:ea typeface="宋体" panose="02010600030101010101" pitchFamily="2" charset="-122"/>
              </a:rPr>
              <a:t>、获得</a:t>
            </a:r>
            <a:r>
              <a:rPr lang="zh-CN" altLang="en-US" sz="3200" b="1" dirty="0">
                <a:solidFill>
                  <a:schemeClr val="tx2">
                    <a:lumMod val="75000"/>
                  </a:schemeClr>
                </a:solidFill>
                <a:latin typeface="宋体" panose="02010600030101010101" pitchFamily="2" charset="-122"/>
                <a:ea typeface="宋体" panose="02010600030101010101" pitchFamily="2" charset="-122"/>
              </a:rPr>
              <a:t>变量之间的相关性</a:t>
            </a:r>
            <a:endParaRPr lang="en-US" altLang="zh-CN" sz="3200" b="1" dirty="0">
              <a:solidFill>
                <a:schemeClr val="tx2">
                  <a:lumMod val="75000"/>
                </a:schemeClr>
              </a:solidFill>
              <a:latin typeface="宋体" panose="02010600030101010101" pitchFamily="2" charset="-122"/>
              <a:ea typeface="宋体" panose="02010600030101010101" pitchFamily="2" charset="-122"/>
            </a:endParaRPr>
          </a:p>
        </p:txBody>
      </p:sp>
      <p:pic>
        <p:nvPicPr>
          <p:cNvPr id="10" name="图片 9">
            <a:extLst>
              <a:ext uri="{FF2B5EF4-FFF2-40B4-BE49-F238E27FC236}">
                <a16:creationId xmlns:a16="http://schemas.microsoft.com/office/drawing/2014/main" id="{4C46F788-52E7-4F60-AD48-1AEB9D6049D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755" y="2376197"/>
            <a:ext cx="5009391" cy="2898710"/>
          </a:xfrm>
          <a:prstGeom prst="rect">
            <a:avLst/>
          </a:prstGeom>
          <a:noFill/>
          <a:ln>
            <a:solidFill>
              <a:schemeClr val="tx1"/>
            </a:solidFill>
          </a:ln>
        </p:spPr>
      </p:pic>
      <p:pic>
        <p:nvPicPr>
          <p:cNvPr id="11" name="图片 10">
            <a:extLst>
              <a:ext uri="{FF2B5EF4-FFF2-40B4-BE49-F238E27FC236}">
                <a16:creationId xmlns:a16="http://schemas.microsoft.com/office/drawing/2014/main" id="{AB0769D1-300F-4005-8C99-F59C59763B6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3551" y="2282890"/>
            <a:ext cx="4814595" cy="2898711"/>
          </a:xfrm>
          <a:prstGeom prst="rect">
            <a:avLst/>
          </a:prstGeom>
          <a:noFill/>
          <a:ln>
            <a:solidFill>
              <a:schemeClr val="tx1"/>
            </a:solidFill>
          </a:ln>
        </p:spPr>
      </p:pic>
    </p:spTree>
    <p:extLst>
      <p:ext uri="{BB962C8B-B14F-4D97-AF65-F5344CB8AC3E}">
        <p14:creationId xmlns:p14="http://schemas.microsoft.com/office/powerpoint/2010/main" val="250997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8652" y="962539"/>
            <a:ext cx="5178958" cy="669414"/>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5</a:t>
            </a:r>
            <a:r>
              <a:rPr lang="zh-CN" altLang="en-US" sz="3600" b="1" dirty="0">
                <a:solidFill>
                  <a:schemeClr val="tx2">
                    <a:lumMod val="75000"/>
                  </a:schemeClr>
                </a:solidFill>
                <a:latin typeface="宋体" panose="02010600030101010101" pitchFamily="2" charset="-122"/>
                <a:ea typeface="宋体" panose="02010600030101010101" pitchFamily="2" charset="-122"/>
              </a:rPr>
              <a:t>、</a:t>
            </a:r>
            <a:r>
              <a:rPr lang="zh-CN" altLang="zh-CN" sz="3600" b="1" dirty="0">
                <a:solidFill>
                  <a:schemeClr val="tx2">
                    <a:lumMod val="75000"/>
                  </a:schemeClr>
                </a:solidFill>
                <a:latin typeface="宋体" panose="02010600030101010101" pitchFamily="2" charset="-122"/>
                <a:ea typeface="宋体" panose="02010600030101010101" pitchFamily="2" charset="-122"/>
              </a:rPr>
              <a:t>获得各种频率分布</a:t>
            </a:r>
            <a:endParaRPr lang="en-US" altLang="zh-CN" sz="3600" b="1" dirty="0">
              <a:solidFill>
                <a:schemeClr val="tx2">
                  <a:lumMod val="75000"/>
                </a:schemeClr>
              </a:solidFill>
              <a:latin typeface="宋体" panose="02010600030101010101" pitchFamily="2" charset="-122"/>
              <a:ea typeface="宋体" panose="02010600030101010101" pitchFamily="2" charset="-122"/>
            </a:endParaRPr>
          </a:p>
        </p:txBody>
      </p:sp>
      <p:sp>
        <p:nvSpPr>
          <p:cNvPr id="5" name="文本框 4"/>
          <p:cNvSpPr txBox="1"/>
          <p:nvPr/>
        </p:nvSpPr>
        <p:spPr>
          <a:xfrm>
            <a:off x="6427571" y="962539"/>
            <a:ext cx="5168618" cy="669414"/>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6</a:t>
            </a:r>
            <a:r>
              <a:rPr lang="zh-CN" altLang="en-US" sz="3600" b="1" dirty="0">
                <a:solidFill>
                  <a:schemeClr val="tx2">
                    <a:lumMod val="75000"/>
                  </a:schemeClr>
                </a:solidFill>
                <a:latin typeface="宋体" panose="02010600030101010101" pitchFamily="2" charset="-122"/>
                <a:ea typeface="宋体" panose="02010600030101010101" pitchFamily="2" charset="-122"/>
              </a:rPr>
              <a:t>、</a:t>
            </a:r>
            <a:r>
              <a:rPr lang="zh-CN" altLang="zh-CN" sz="3600" b="1" dirty="0">
                <a:solidFill>
                  <a:schemeClr val="tx2">
                    <a:lumMod val="75000"/>
                  </a:schemeClr>
                </a:solidFill>
                <a:latin typeface="宋体" panose="02010600030101010101" pitchFamily="2" charset="-122"/>
                <a:ea typeface="宋体" panose="02010600030101010101" pitchFamily="2" charset="-122"/>
              </a:rPr>
              <a:t>获得帕累托曲线</a:t>
            </a:r>
            <a:endParaRPr lang="en-US" altLang="zh-CN" sz="3600" b="1" dirty="0">
              <a:solidFill>
                <a:schemeClr val="tx2">
                  <a:lumMod val="75000"/>
                </a:schemeClr>
              </a:solidFill>
              <a:latin typeface="宋体" panose="02010600030101010101" pitchFamily="2" charset="-122"/>
              <a:ea typeface="宋体" panose="02010600030101010101" pitchFamily="2" charset="-122"/>
            </a:endParaRPr>
          </a:p>
        </p:txBody>
      </p:sp>
      <p:pic>
        <p:nvPicPr>
          <p:cNvPr id="8" name="图片 7">
            <a:extLst>
              <a:ext uri="{FF2B5EF4-FFF2-40B4-BE49-F238E27FC236}">
                <a16:creationId xmlns:a16="http://schemas.microsoft.com/office/drawing/2014/main" id="{5DBB51F6-7BD8-49BC-A115-E1852BFAD23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638" y="2133600"/>
            <a:ext cx="4696408" cy="3228392"/>
          </a:xfrm>
          <a:prstGeom prst="rect">
            <a:avLst/>
          </a:prstGeom>
          <a:noFill/>
          <a:ln>
            <a:solidFill>
              <a:schemeClr val="tx1"/>
            </a:solidFill>
          </a:ln>
        </p:spPr>
      </p:pic>
      <p:pic>
        <p:nvPicPr>
          <p:cNvPr id="9" name="图片 8">
            <a:extLst>
              <a:ext uri="{FF2B5EF4-FFF2-40B4-BE49-F238E27FC236}">
                <a16:creationId xmlns:a16="http://schemas.microsoft.com/office/drawing/2014/main" id="{7961C011-E160-4486-9244-112C0859E4B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8434" y="2090057"/>
            <a:ext cx="4783493" cy="3147527"/>
          </a:xfrm>
          <a:prstGeom prst="rect">
            <a:avLst/>
          </a:prstGeom>
          <a:noFill/>
          <a:ln>
            <a:solidFill>
              <a:schemeClr val="tx1"/>
            </a:solidFill>
          </a:ln>
        </p:spPr>
      </p:pic>
    </p:spTree>
    <p:extLst>
      <p:ext uri="{BB962C8B-B14F-4D97-AF65-F5344CB8AC3E}">
        <p14:creationId xmlns:p14="http://schemas.microsoft.com/office/powerpoint/2010/main" val="207219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2366" y="1162515"/>
            <a:ext cx="4619158" cy="669414"/>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7</a:t>
            </a:r>
            <a:r>
              <a:rPr lang="zh-CN" altLang="en-US" sz="3600" b="1" dirty="0">
                <a:solidFill>
                  <a:schemeClr val="tx2">
                    <a:lumMod val="75000"/>
                  </a:schemeClr>
                </a:solidFill>
                <a:latin typeface="宋体" panose="02010600030101010101" pitchFamily="2" charset="-122"/>
                <a:ea typeface="宋体" panose="02010600030101010101" pitchFamily="2" charset="-122"/>
              </a:rPr>
              <a:t>、获得同期对比数据</a:t>
            </a:r>
            <a:endParaRPr lang="en-US" altLang="zh-CN" sz="3600" b="1" dirty="0">
              <a:solidFill>
                <a:schemeClr val="tx2">
                  <a:lumMod val="75000"/>
                </a:schemeClr>
              </a:solidFill>
              <a:latin typeface="宋体" panose="02010600030101010101" pitchFamily="2" charset="-122"/>
              <a:ea typeface="宋体" panose="02010600030101010101" pitchFamily="2" charset="-122"/>
            </a:endParaRPr>
          </a:p>
        </p:txBody>
      </p:sp>
      <p:sp>
        <p:nvSpPr>
          <p:cNvPr id="4" name="文本框 3"/>
          <p:cNvSpPr txBox="1"/>
          <p:nvPr/>
        </p:nvSpPr>
        <p:spPr>
          <a:xfrm>
            <a:off x="5372100" y="1160361"/>
            <a:ext cx="6456106" cy="603050"/>
          </a:xfrm>
          <a:prstGeom prst="rect">
            <a:avLst/>
          </a:prstGeom>
          <a:noFill/>
        </p:spPr>
        <p:txBody>
          <a:bodyPr wrap="square" rtlCol="0">
            <a:spAutoFit/>
          </a:bodyPr>
          <a:lstStyle/>
          <a:p>
            <a:pPr algn="ctr">
              <a:lnSpc>
                <a:spcPts val="4500"/>
              </a:lnSpc>
            </a:pPr>
            <a:r>
              <a:rPr lang="en-US" altLang="zh-CN" sz="3600" b="1" dirty="0">
                <a:solidFill>
                  <a:schemeClr val="tx2">
                    <a:lumMod val="75000"/>
                  </a:schemeClr>
                </a:solidFill>
                <a:latin typeface="宋体" panose="02010600030101010101" pitchFamily="2" charset="-122"/>
                <a:ea typeface="宋体" panose="02010600030101010101" pitchFamily="2" charset="-122"/>
              </a:rPr>
              <a:t>8</a:t>
            </a:r>
            <a:r>
              <a:rPr lang="zh-CN" altLang="en-US" sz="3600" b="1" dirty="0">
                <a:solidFill>
                  <a:schemeClr val="tx2">
                    <a:lumMod val="75000"/>
                  </a:schemeClr>
                </a:solidFill>
                <a:latin typeface="宋体" panose="02010600030101010101" pitchFamily="2" charset="-122"/>
                <a:ea typeface="宋体" panose="02010600030101010101" pitchFamily="2" charset="-122"/>
              </a:rPr>
              <a:t>、获得汇总数据绘制树状图</a:t>
            </a:r>
            <a:endParaRPr lang="en-US" altLang="zh-CN" sz="3600" b="1" dirty="0">
              <a:solidFill>
                <a:schemeClr val="tx2">
                  <a:lumMod val="75000"/>
                </a:schemeClr>
              </a:solidFill>
              <a:latin typeface="宋体" panose="02010600030101010101" pitchFamily="2" charset="-122"/>
              <a:ea typeface="宋体" panose="02010600030101010101" pitchFamily="2" charset="-122"/>
            </a:endParaRPr>
          </a:p>
        </p:txBody>
      </p:sp>
      <p:pic>
        <p:nvPicPr>
          <p:cNvPr id="9" name="图片 8">
            <a:extLst>
              <a:ext uri="{FF2B5EF4-FFF2-40B4-BE49-F238E27FC236}">
                <a16:creationId xmlns:a16="http://schemas.microsoft.com/office/drawing/2014/main" id="{64FEC6D6-8424-4DD2-994C-103CA68C72C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6472" y="1996750"/>
            <a:ext cx="5225143" cy="3085323"/>
          </a:xfrm>
          <a:prstGeom prst="rect">
            <a:avLst/>
          </a:prstGeom>
          <a:noFill/>
          <a:ln>
            <a:solidFill>
              <a:schemeClr val="tx1"/>
            </a:solidFill>
          </a:ln>
        </p:spPr>
      </p:pic>
      <p:pic>
        <p:nvPicPr>
          <p:cNvPr id="11" name="图片 10">
            <a:extLst>
              <a:ext uri="{FF2B5EF4-FFF2-40B4-BE49-F238E27FC236}">
                <a16:creationId xmlns:a16="http://schemas.microsoft.com/office/drawing/2014/main" id="{A9E9C15D-FA23-41F7-BFB4-5498291F1610}"/>
              </a:ext>
            </a:extLst>
          </p:cNvPr>
          <p:cNvPicPr>
            <a:picLocks noChangeAspect="1"/>
          </p:cNvPicPr>
          <p:nvPr/>
        </p:nvPicPr>
        <p:blipFill rotWithShape="1">
          <a:blip r:embed="rId3"/>
          <a:srcRect t="2933" r="927" b="1977"/>
          <a:stretch/>
        </p:blipFill>
        <p:spPr>
          <a:xfrm>
            <a:off x="395525" y="2403410"/>
            <a:ext cx="4712317" cy="2051180"/>
          </a:xfrm>
          <a:prstGeom prst="rect">
            <a:avLst/>
          </a:prstGeom>
        </p:spPr>
      </p:pic>
    </p:spTree>
    <p:extLst>
      <p:ext uri="{BB962C8B-B14F-4D97-AF65-F5344CB8AC3E}">
        <p14:creationId xmlns:p14="http://schemas.microsoft.com/office/powerpoint/2010/main" val="218342198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16458</TotalTime>
  <Words>2923</Words>
  <Application>Microsoft Office PowerPoint</Application>
  <PresentationFormat>宽屏</PresentationFormat>
  <Paragraphs>326</Paragraphs>
  <Slides>49</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49</vt:i4>
      </vt:variant>
    </vt:vector>
  </HeadingPairs>
  <TitlesOfParts>
    <vt:vector size="61" baseType="lpstr">
      <vt:lpstr>华文彩云</vt:lpstr>
      <vt:lpstr>Times New Roman</vt:lpstr>
      <vt:lpstr>Wingdings</vt:lpstr>
      <vt:lpstr>黑体</vt:lpstr>
      <vt:lpstr>宋体</vt:lpstr>
      <vt:lpstr>FuturaBookC</vt:lpstr>
      <vt:lpstr>等线</vt:lpstr>
      <vt:lpstr>等线 Light</vt:lpstr>
      <vt:lpstr>方正清刻本悦宋简体</vt:lpstr>
      <vt:lpstr>FZZhengHeiS-DB-GB</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yuan chen</cp:lastModifiedBy>
  <cp:revision>348</cp:revision>
  <dcterms:created xsi:type="dcterms:W3CDTF">2018-11-02T04:58:00Z</dcterms:created>
  <dcterms:modified xsi:type="dcterms:W3CDTF">2024-06-30T10:58:15Z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