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5">
  <p:sldMasterIdLst>
    <p:sldMasterId id="2147483648" r:id="rId1"/>
  </p:sldMasterIdLst>
  <p:sldIdLst>
    <p:sldId id="328" r:id="rId2"/>
    <p:sldId id="258" r:id="rId3"/>
    <p:sldId id="257" r:id="rId4"/>
    <p:sldId id="276" r:id="rId5"/>
    <p:sldId id="429" r:id="rId6"/>
    <p:sldId id="428" r:id="rId7"/>
    <p:sldId id="441" r:id="rId8"/>
    <p:sldId id="444" r:id="rId9"/>
    <p:sldId id="294" r:id="rId10"/>
    <p:sldId id="373" r:id="rId11"/>
    <p:sldId id="298" r:id="rId12"/>
    <p:sldId id="376" r:id="rId13"/>
    <p:sldId id="299" r:id="rId14"/>
    <p:sldId id="377" r:id="rId15"/>
    <p:sldId id="378" r:id="rId16"/>
    <p:sldId id="306" r:id="rId17"/>
    <p:sldId id="331" r:id="rId18"/>
    <p:sldId id="379" r:id="rId19"/>
    <p:sldId id="382" r:id="rId20"/>
    <p:sldId id="311" r:id="rId21"/>
    <p:sldId id="384" r:id="rId22"/>
    <p:sldId id="386" r:id="rId23"/>
    <p:sldId id="454" r:id="rId24"/>
    <p:sldId id="424" r:id="rId25"/>
    <p:sldId id="456" r:id="rId26"/>
    <p:sldId id="390" r:id="rId27"/>
    <p:sldId id="455" r:id="rId28"/>
    <p:sldId id="399" r:id="rId29"/>
    <p:sldId id="459" r:id="rId30"/>
    <p:sldId id="460" r:id="rId31"/>
    <p:sldId id="396" r:id="rId32"/>
    <p:sldId id="400" r:id="rId33"/>
    <p:sldId id="401" r:id="rId34"/>
    <p:sldId id="402" r:id="rId35"/>
    <p:sldId id="463" r:id="rId36"/>
    <p:sldId id="405" r:id="rId37"/>
    <p:sldId id="406" r:id="rId38"/>
    <p:sldId id="409" r:id="rId39"/>
    <p:sldId id="410" r:id="rId40"/>
    <p:sldId id="466" r:id="rId41"/>
    <p:sldId id="464" r:id="rId42"/>
    <p:sldId id="413" r:id="rId43"/>
    <p:sldId id="418" r:id="rId44"/>
    <p:sldId id="417" r:id="rId45"/>
    <p:sldId id="430" r:id="rId46"/>
    <p:sldId id="423" r:id="rId47"/>
    <p:sldId id="419" r:id="rId48"/>
    <p:sldId id="426" r:id="rId49"/>
    <p:sldId id="427" r:id="rId50"/>
  </p:sldIdLst>
  <p:sldSz cx="12192000" cy="6858000"/>
  <p:notesSz cx="6858000" cy="9144000"/>
  <p:embeddedFontLst>
    <p:embeddedFont>
      <p:font typeface="方正清刻本悦宋简体" panose="02010600030101010101" charset="-122"/>
      <p:regular r:id="rId51"/>
    </p:embeddedFont>
    <p:embeddedFont>
      <p:font typeface="FuturaBookC" charset="-52"/>
      <p:regular r:id="rId52"/>
    </p:embeddedFont>
    <p:embeddedFont>
      <p:font typeface="华文彩云" panose="02010800040101010101" pitchFamily="2" charset="-122"/>
      <p:regular r:id="rId53"/>
    </p:embeddedFont>
    <p:embeddedFont>
      <p:font typeface="等线" panose="02010600030101010101" pitchFamily="2" charset="-122"/>
      <p:regular r:id="rId54"/>
      <p:bold r:id="rId55"/>
    </p:embeddedFont>
    <p:embeddedFont>
      <p:font typeface="等线 Light" panose="02010600030101010101" pitchFamily="2" charset="-122"/>
      <p:regular r:id="rId5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FF"/>
    <a:srgbClr val="CCFFFF"/>
    <a:srgbClr val="FFFFD9"/>
    <a:srgbClr val="FFFFCC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86" y="9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an chen" userId="08da5265628b68d8" providerId="LiveId" clId="{2CCB499D-5B62-409F-BC5A-B18E3A2E5502}"/>
    <pc:docChg chg="custSel modSld">
      <pc:chgData name="yuan chen" userId="08da5265628b68d8" providerId="LiveId" clId="{2CCB499D-5B62-409F-BC5A-B18E3A2E5502}" dt="2024-06-30T11:11:22.960" v="60" actId="1440"/>
      <pc:docMkLst>
        <pc:docMk/>
      </pc:docMkLst>
      <pc:sldChg chg="addSp delSp modSp mod">
        <pc:chgData name="yuan chen" userId="08da5265628b68d8" providerId="LiveId" clId="{2CCB499D-5B62-409F-BC5A-B18E3A2E5502}" dt="2024-06-30T11:01:25.793" v="8" actId="1076"/>
        <pc:sldMkLst>
          <pc:docMk/>
          <pc:sldMk cId="450221722" sldId="378"/>
        </pc:sldMkLst>
        <pc:picChg chg="del">
          <ac:chgData name="yuan chen" userId="08da5265628b68d8" providerId="LiveId" clId="{2CCB499D-5B62-409F-BC5A-B18E3A2E5502}" dt="2024-06-30T11:01:03.080" v="1" actId="478"/>
          <ac:picMkLst>
            <pc:docMk/>
            <pc:sldMk cId="450221722" sldId="378"/>
            <ac:picMk id="3" creationId="{548CCC19-6FA9-154C-45E9-5C95D30341DE}"/>
          </ac:picMkLst>
        </pc:picChg>
        <pc:picChg chg="add mod">
          <ac:chgData name="yuan chen" userId="08da5265628b68d8" providerId="LiveId" clId="{2CCB499D-5B62-409F-BC5A-B18E3A2E5502}" dt="2024-06-30T11:01:25.793" v="8" actId="1076"/>
          <ac:picMkLst>
            <pc:docMk/>
            <pc:sldMk cId="450221722" sldId="378"/>
            <ac:picMk id="5" creationId="{6B642394-CDBF-4AFA-86B9-C736749B9848}"/>
          </ac:picMkLst>
        </pc:picChg>
      </pc:sldChg>
      <pc:sldChg chg="modSp mod">
        <pc:chgData name="yuan chen" userId="08da5265628b68d8" providerId="LiveId" clId="{2CCB499D-5B62-409F-BC5A-B18E3A2E5502}" dt="2024-06-30T11:01:48.255" v="9" actId="403"/>
        <pc:sldMkLst>
          <pc:docMk/>
          <pc:sldMk cId="953045208" sldId="386"/>
        </pc:sldMkLst>
        <pc:spChg chg="mod">
          <ac:chgData name="yuan chen" userId="08da5265628b68d8" providerId="LiveId" clId="{2CCB499D-5B62-409F-BC5A-B18E3A2E5502}" dt="2024-06-30T11:01:48.255" v="9" actId="403"/>
          <ac:spMkLst>
            <pc:docMk/>
            <pc:sldMk cId="953045208" sldId="386"/>
            <ac:spMk id="7" creationId="{6F6332D2-6908-46F8-B1EF-C9CBD10064B2}"/>
          </ac:spMkLst>
        </pc:spChg>
      </pc:sldChg>
      <pc:sldChg chg="modSp mod">
        <pc:chgData name="yuan chen" userId="08da5265628b68d8" providerId="LiveId" clId="{2CCB499D-5B62-409F-BC5A-B18E3A2E5502}" dt="2024-06-30T11:04:08.012" v="20" actId="1076"/>
        <pc:sldMkLst>
          <pc:docMk/>
          <pc:sldMk cId="3603469785" sldId="396"/>
        </pc:sldMkLst>
        <pc:spChg chg="mod">
          <ac:chgData name="yuan chen" userId="08da5265628b68d8" providerId="LiveId" clId="{2CCB499D-5B62-409F-BC5A-B18E3A2E5502}" dt="2024-06-30T11:03:57.174" v="16" actId="123"/>
          <ac:spMkLst>
            <pc:docMk/>
            <pc:sldMk cId="3603469785" sldId="396"/>
            <ac:spMk id="19" creationId="{00000000-0000-0000-0000-000000000000}"/>
          </ac:spMkLst>
        </pc:spChg>
        <pc:spChg chg="mod">
          <ac:chgData name="yuan chen" userId="08da5265628b68d8" providerId="LiveId" clId="{2CCB499D-5B62-409F-BC5A-B18E3A2E5502}" dt="2024-06-30T11:04:03.197" v="18" actId="123"/>
          <ac:spMkLst>
            <pc:docMk/>
            <pc:sldMk cId="3603469785" sldId="396"/>
            <ac:spMk id="20" creationId="{00000000-0000-0000-0000-000000000000}"/>
          </ac:spMkLst>
        </pc:spChg>
        <pc:spChg chg="mod">
          <ac:chgData name="yuan chen" userId="08da5265628b68d8" providerId="LiveId" clId="{2CCB499D-5B62-409F-BC5A-B18E3A2E5502}" dt="2024-06-30T11:04:00.497" v="17" actId="1076"/>
          <ac:spMkLst>
            <pc:docMk/>
            <pc:sldMk cId="3603469785" sldId="396"/>
            <ac:spMk id="26" creationId="{00000000-0000-0000-0000-000000000000}"/>
          </ac:spMkLst>
        </pc:spChg>
        <pc:spChg chg="mod">
          <ac:chgData name="yuan chen" userId="08da5265628b68d8" providerId="LiveId" clId="{2CCB499D-5B62-409F-BC5A-B18E3A2E5502}" dt="2024-06-30T11:04:08.012" v="20" actId="1076"/>
          <ac:spMkLst>
            <pc:docMk/>
            <pc:sldMk cId="3603469785" sldId="396"/>
            <ac:spMk id="27" creationId="{00000000-0000-0000-0000-000000000000}"/>
          </ac:spMkLst>
        </pc:spChg>
      </pc:sldChg>
      <pc:sldChg chg="modSp mod">
        <pc:chgData name="yuan chen" userId="08da5265628b68d8" providerId="LiveId" clId="{2CCB499D-5B62-409F-BC5A-B18E3A2E5502}" dt="2024-06-30T11:08:04.419" v="25" actId="1076"/>
        <pc:sldMkLst>
          <pc:docMk/>
          <pc:sldMk cId="2775251363" sldId="409"/>
        </pc:sldMkLst>
        <pc:spChg chg="mod">
          <ac:chgData name="yuan chen" userId="08da5265628b68d8" providerId="LiveId" clId="{2CCB499D-5B62-409F-BC5A-B18E3A2E5502}" dt="2024-06-30T11:07:56.620" v="23" actId="123"/>
          <ac:spMkLst>
            <pc:docMk/>
            <pc:sldMk cId="2775251363" sldId="409"/>
            <ac:spMk id="19" creationId="{00000000-0000-0000-0000-000000000000}"/>
          </ac:spMkLst>
        </pc:spChg>
        <pc:spChg chg="mod">
          <ac:chgData name="yuan chen" userId="08da5265628b68d8" providerId="LiveId" clId="{2CCB499D-5B62-409F-BC5A-B18E3A2E5502}" dt="2024-06-30T11:07:59.407" v="24" actId="123"/>
          <ac:spMkLst>
            <pc:docMk/>
            <pc:sldMk cId="2775251363" sldId="409"/>
            <ac:spMk id="20" creationId="{00000000-0000-0000-0000-000000000000}"/>
          </ac:spMkLst>
        </pc:spChg>
        <pc:spChg chg="mod">
          <ac:chgData name="yuan chen" userId="08da5265628b68d8" providerId="LiveId" clId="{2CCB499D-5B62-409F-BC5A-B18E3A2E5502}" dt="2024-06-30T11:07:55.075" v="22" actId="1076"/>
          <ac:spMkLst>
            <pc:docMk/>
            <pc:sldMk cId="2775251363" sldId="409"/>
            <ac:spMk id="26" creationId="{00000000-0000-0000-0000-000000000000}"/>
          </ac:spMkLst>
        </pc:spChg>
        <pc:spChg chg="mod">
          <ac:chgData name="yuan chen" userId="08da5265628b68d8" providerId="LiveId" clId="{2CCB499D-5B62-409F-BC5A-B18E3A2E5502}" dt="2024-06-30T11:08:04.419" v="25" actId="1076"/>
          <ac:spMkLst>
            <pc:docMk/>
            <pc:sldMk cId="2775251363" sldId="409"/>
            <ac:spMk id="27" creationId="{00000000-0000-0000-0000-000000000000}"/>
          </ac:spMkLst>
        </pc:spChg>
      </pc:sldChg>
      <pc:sldChg chg="modSp mod">
        <pc:chgData name="yuan chen" userId="08da5265628b68d8" providerId="LiveId" clId="{2CCB499D-5B62-409F-BC5A-B18E3A2E5502}" dt="2024-06-30T11:09:20.848" v="44" actId="1076"/>
        <pc:sldMkLst>
          <pc:docMk/>
          <pc:sldMk cId="947581133" sldId="413"/>
        </pc:sldMkLst>
        <pc:spChg chg="mod">
          <ac:chgData name="yuan chen" userId="08da5265628b68d8" providerId="LiveId" clId="{2CCB499D-5B62-409F-BC5A-B18E3A2E5502}" dt="2024-06-30T11:09:09.671" v="41" actId="123"/>
          <ac:spMkLst>
            <pc:docMk/>
            <pc:sldMk cId="947581133" sldId="413"/>
            <ac:spMk id="19" creationId="{00000000-0000-0000-0000-000000000000}"/>
          </ac:spMkLst>
        </pc:spChg>
        <pc:spChg chg="mod">
          <ac:chgData name="yuan chen" userId="08da5265628b68d8" providerId="LiveId" clId="{2CCB499D-5B62-409F-BC5A-B18E3A2E5502}" dt="2024-06-30T11:09:12.579" v="42" actId="123"/>
          <ac:spMkLst>
            <pc:docMk/>
            <pc:sldMk cId="947581133" sldId="413"/>
            <ac:spMk id="20" creationId="{00000000-0000-0000-0000-000000000000}"/>
          </ac:spMkLst>
        </pc:spChg>
        <pc:spChg chg="mod">
          <ac:chgData name="yuan chen" userId="08da5265628b68d8" providerId="LiveId" clId="{2CCB499D-5B62-409F-BC5A-B18E3A2E5502}" dt="2024-06-30T11:09:08.039" v="40" actId="1076"/>
          <ac:spMkLst>
            <pc:docMk/>
            <pc:sldMk cId="947581133" sldId="413"/>
            <ac:spMk id="26" creationId="{00000000-0000-0000-0000-000000000000}"/>
          </ac:spMkLst>
        </pc:spChg>
        <pc:spChg chg="mod">
          <ac:chgData name="yuan chen" userId="08da5265628b68d8" providerId="LiveId" clId="{2CCB499D-5B62-409F-BC5A-B18E3A2E5502}" dt="2024-06-30T11:09:20.848" v="44" actId="1076"/>
          <ac:spMkLst>
            <pc:docMk/>
            <pc:sldMk cId="947581133" sldId="413"/>
            <ac:spMk id="27" creationId="{00000000-0000-0000-0000-000000000000}"/>
          </ac:spMkLst>
        </pc:spChg>
      </pc:sldChg>
      <pc:sldChg chg="modSp mod">
        <pc:chgData name="yuan chen" userId="08da5265628b68d8" providerId="LiveId" clId="{2CCB499D-5B62-409F-BC5A-B18E3A2E5502}" dt="2024-06-30T11:10:26.393" v="58" actId="1076"/>
        <pc:sldMkLst>
          <pc:docMk/>
          <pc:sldMk cId="1565719710" sldId="417"/>
        </pc:sldMkLst>
        <pc:spChg chg="mod">
          <ac:chgData name="yuan chen" userId="08da5265628b68d8" providerId="LiveId" clId="{2CCB499D-5B62-409F-BC5A-B18E3A2E5502}" dt="2024-06-30T11:10:13.662" v="53" actId="1076"/>
          <ac:spMkLst>
            <pc:docMk/>
            <pc:sldMk cId="1565719710" sldId="417"/>
            <ac:spMk id="19" creationId="{00000000-0000-0000-0000-000000000000}"/>
          </ac:spMkLst>
        </pc:spChg>
        <pc:spChg chg="mod">
          <ac:chgData name="yuan chen" userId="08da5265628b68d8" providerId="LiveId" clId="{2CCB499D-5B62-409F-BC5A-B18E3A2E5502}" dt="2024-06-30T11:10:19.509" v="55" actId="1076"/>
          <ac:spMkLst>
            <pc:docMk/>
            <pc:sldMk cId="1565719710" sldId="417"/>
            <ac:spMk id="20" creationId="{00000000-0000-0000-0000-000000000000}"/>
          </ac:spMkLst>
        </pc:spChg>
        <pc:spChg chg="mod">
          <ac:chgData name="yuan chen" userId="08da5265628b68d8" providerId="LiveId" clId="{2CCB499D-5B62-409F-BC5A-B18E3A2E5502}" dt="2024-06-30T11:10:08.595" v="51" actId="1076"/>
          <ac:spMkLst>
            <pc:docMk/>
            <pc:sldMk cId="1565719710" sldId="417"/>
            <ac:spMk id="26" creationId="{00000000-0000-0000-0000-000000000000}"/>
          </ac:spMkLst>
        </pc:spChg>
        <pc:spChg chg="mod">
          <ac:chgData name="yuan chen" userId="08da5265628b68d8" providerId="LiveId" clId="{2CCB499D-5B62-409F-BC5A-B18E3A2E5502}" dt="2024-06-30T11:10:26.393" v="58" actId="1076"/>
          <ac:spMkLst>
            <pc:docMk/>
            <pc:sldMk cId="1565719710" sldId="417"/>
            <ac:spMk id="27" creationId="{00000000-0000-0000-0000-000000000000}"/>
          </ac:spMkLst>
        </pc:spChg>
      </pc:sldChg>
      <pc:sldChg chg="addSp delSp modSp mod">
        <pc:chgData name="yuan chen" userId="08da5265628b68d8" providerId="LiveId" clId="{2CCB499D-5B62-409F-BC5A-B18E3A2E5502}" dt="2024-06-30T11:09:57.404" v="49" actId="1076"/>
        <pc:sldMkLst>
          <pc:docMk/>
          <pc:sldMk cId="4264074790" sldId="418"/>
        </pc:sldMkLst>
        <pc:spChg chg="mod">
          <ac:chgData name="yuan chen" userId="08da5265628b68d8" providerId="LiveId" clId="{2CCB499D-5B62-409F-BC5A-B18E3A2E5502}" dt="2024-06-30T11:09:33.481" v="45" actId="14100"/>
          <ac:spMkLst>
            <pc:docMk/>
            <pc:sldMk cId="4264074790" sldId="418"/>
            <ac:spMk id="5" creationId="{00000000-0000-0000-0000-000000000000}"/>
          </ac:spMkLst>
        </pc:spChg>
        <pc:picChg chg="del">
          <ac:chgData name="yuan chen" userId="08da5265628b68d8" providerId="LiveId" clId="{2CCB499D-5B62-409F-BC5A-B18E3A2E5502}" dt="2024-06-30T11:09:39.092" v="46" actId="478"/>
          <ac:picMkLst>
            <pc:docMk/>
            <pc:sldMk cId="4264074790" sldId="418"/>
            <ac:picMk id="3" creationId="{C0934C18-CFBC-B69F-B44B-18D431C480E0}"/>
          </ac:picMkLst>
        </pc:picChg>
        <pc:picChg chg="add mod">
          <ac:chgData name="yuan chen" userId="08da5265628b68d8" providerId="LiveId" clId="{2CCB499D-5B62-409F-BC5A-B18E3A2E5502}" dt="2024-06-30T11:09:57.404" v="49" actId="1076"/>
          <ac:picMkLst>
            <pc:docMk/>
            <pc:sldMk cId="4264074790" sldId="418"/>
            <ac:picMk id="7" creationId="{59168E28-BE4D-4469-9E0A-1ECAAA2A73D5}"/>
          </ac:picMkLst>
        </pc:picChg>
      </pc:sldChg>
      <pc:sldChg chg="modSp mod">
        <pc:chgData name="yuan chen" userId="08da5265628b68d8" providerId="LiveId" clId="{2CCB499D-5B62-409F-BC5A-B18E3A2E5502}" dt="2024-06-30T11:11:22.960" v="60" actId="1440"/>
        <pc:sldMkLst>
          <pc:docMk/>
          <pc:sldMk cId="3239771676" sldId="423"/>
        </pc:sldMkLst>
        <pc:picChg chg="mod">
          <ac:chgData name="yuan chen" userId="08da5265628b68d8" providerId="LiveId" clId="{2CCB499D-5B62-409F-BC5A-B18E3A2E5502}" dt="2024-06-30T11:11:22.960" v="60" actId="1440"/>
          <ac:picMkLst>
            <pc:docMk/>
            <pc:sldMk cId="3239771676" sldId="423"/>
            <ac:picMk id="4" creationId="{00000000-0000-0000-0000-000000000000}"/>
          </ac:picMkLst>
        </pc:picChg>
      </pc:sldChg>
      <pc:sldChg chg="modSp mod">
        <pc:chgData name="yuan chen" userId="08da5265628b68d8" providerId="LiveId" clId="{2CCB499D-5B62-409F-BC5A-B18E3A2E5502}" dt="2024-06-30T11:03:05.080" v="13" actId="1076"/>
        <pc:sldMkLst>
          <pc:docMk/>
          <pc:sldMk cId="662201583" sldId="424"/>
        </pc:sldMkLst>
        <pc:spChg chg="mod">
          <ac:chgData name="yuan chen" userId="08da5265628b68d8" providerId="LiveId" clId="{2CCB499D-5B62-409F-BC5A-B18E3A2E5502}" dt="2024-06-30T11:02:53.040" v="10" actId="123"/>
          <ac:spMkLst>
            <pc:docMk/>
            <pc:sldMk cId="662201583" sldId="424"/>
            <ac:spMk id="19" creationId="{00000000-0000-0000-0000-000000000000}"/>
          </ac:spMkLst>
        </pc:spChg>
        <pc:spChg chg="mod">
          <ac:chgData name="yuan chen" userId="08da5265628b68d8" providerId="LiveId" clId="{2CCB499D-5B62-409F-BC5A-B18E3A2E5502}" dt="2024-06-30T11:02:57.209" v="12" actId="123"/>
          <ac:spMkLst>
            <pc:docMk/>
            <pc:sldMk cId="662201583" sldId="424"/>
            <ac:spMk id="20" creationId="{00000000-0000-0000-0000-000000000000}"/>
          </ac:spMkLst>
        </pc:spChg>
        <pc:spChg chg="mod">
          <ac:chgData name="yuan chen" userId="08da5265628b68d8" providerId="LiveId" clId="{2CCB499D-5B62-409F-BC5A-B18E3A2E5502}" dt="2024-06-30T11:03:05.080" v="13" actId="1076"/>
          <ac:spMkLst>
            <pc:docMk/>
            <pc:sldMk cId="662201583" sldId="424"/>
            <ac:spMk id="26" creationId="{00000000-0000-0000-0000-000000000000}"/>
          </ac:spMkLst>
        </pc:spChg>
        <pc:spChg chg="mod">
          <ac:chgData name="yuan chen" userId="08da5265628b68d8" providerId="LiveId" clId="{2CCB499D-5B62-409F-BC5A-B18E3A2E5502}" dt="2024-06-30T11:02:55.290" v="11" actId="123"/>
          <ac:spMkLst>
            <pc:docMk/>
            <pc:sldMk cId="662201583" sldId="424"/>
            <ac:spMk id="27" creationId="{00000000-0000-0000-0000-000000000000}"/>
          </ac:spMkLst>
        </pc:spChg>
      </pc:sldChg>
      <pc:sldChg chg="modSp">
        <pc:chgData name="yuan chen" userId="08da5265628b68d8" providerId="LiveId" clId="{2CCB499D-5B62-409F-BC5A-B18E3A2E5502}" dt="2024-06-30T11:08:56.940" v="38" actId="20577"/>
        <pc:sldMkLst>
          <pc:docMk/>
          <pc:sldMk cId="3807243195" sldId="464"/>
        </pc:sldMkLst>
        <pc:spChg chg="mod">
          <ac:chgData name="yuan chen" userId="08da5265628b68d8" providerId="LiveId" clId="{2CCB499D-5B62-409F-BC5A-B18E3A2E5502}" dt="2024-06-30T11:08:56.940" v="38" actId="20577"/>
          <ac:spMkLst>
            <pc:docMk/>
            <pc:sldMk cId="3807243195" sldId="464"/>
            <ac:spMk id="5" creationId="{00000000-0000-0000-0000-000000000000}"/>
          </ac:spMkLst>
        </pc:spChg>
      </pc:sldChg>
      <pc:sldChg chg="modSp">
        <pc:chgData name="yuan chen" userId="08da5265628b68d8" providerId="LiveId" clId="{2CCB499D-5B62-409F-BC5A-B18E3A2E5502}" dt="2024-06-30T11:08:47.134" v="29" actId="20577"/>
        <pc:sldMkLst>
          <pc:docMk/>
          <pc:sldMk cId="2727322221" sldId="466"/>
        </pc:sldMkLst>
        <pc:spChg chg="mod">
          <ac:chgData name="yuan chen" userId="08da5265628b68d8" providerId="LiveId" clId="{2CCB499D-5B62-409F-BC5A-B18E3A2E5502}" dt="2024-06-30T11:08:47.134" v="29" actId="20577"/>
          <ac:spMkLst>
            <pc:docMk/>
            <pc:sldMk cId="2727322221" sldId="46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UFE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9533255" y="281305"/>
            <a:ext cx="2411095" cy="621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3E41-FB4D-4599-9520-1ED1E7068594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7A84-499B-4CAF-9D16-379BAF2795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3E41-FB4D-4599-9520-1ED1E7068594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7A84-499B-4CAF-9D16-379BAF2795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UFE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9533255" y="281305"/>
            <a:ext cx="2411095" cy="6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0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UFE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9533255" y="281305"/>
            <a:ext cx="2411095" cy="621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UFE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9533255" y="281305"/>
            <a:ext cx="2411095" cy="621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3E41-FB4D-4599-9520-1ED1E7068594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7A84-499B-4CAF-9D16-379BAF2795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3E41-FB4D-4599-9520-1ED1E7068594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7A84-499B-4CAF-9D16-379BAF2795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3E41-FB4D-4599-9520-1ED1E7068594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7A84-499B-4CAF-9D16-379BAF2795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3E41-FB4D-4599-9520-1ED1E7068594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7A84-499B-4CAF-9D16-379BAF2795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3E41-FB4D-4599-9520-1ED1E7068594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7A84-499B-4CAF-9D16-379BAF2795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3E41-FB4D-4599-9520-1ED1E7068594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7A84-499B-4CAF-9D16-379BAF2795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3E41-FB4D-4599-9520-1ED1E7068594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87A84-499B-4CAF-9D16-379BAF2795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FB86450-0B59-4CCC-A8B0-05BDF2ED5BF3}"/>
              </a:ext>
            </a:extLst>
          </p:cNvPr>
          <p:cNvSpPr/>
          <p:nvPr/>
        </p:nvSpPr>
        <p:spPr>
          <a:xfrm>
            <a:off x="6777554" y="4170073"/>
            <a:ext cx="5414446" cy="7278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9E001F1-EB2D-4C9C-8F40-F50259FA34B3}"/>
              </a:ext>
            </a:extLst>
          </p:cNvPr>
          <p:cNvSpPr/>
          <p:nvPr/>
        </p:nvSpPr>
        <p:spPr>
          <a:xfrm>
            <a:off x="1756229" y="2061029"/>
            <a:ext cx="10435770" cy="1828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043219" y="1102152"/>
            <a:ext cx="2087325" cy="118569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dist"/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FuturaBookC" pitchFamily="2" charset="-5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6271" y="2443566"/>
            <a:ext cx="8854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经济管理中的计算机应用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77554" y="4272366"/>
            <a:ext cx="477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BookC" pitchFamily="2" charset="-52"/>
                <a:ea typeface="锐字逼格青春粗黑体简2.0" panose="02010604000000000000" pitchFamily="2" charset="-122"/>
              </a:rPr>
              <a:t>信息管理与工程学院  刘兰娟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BookC" pitchFamily="2" charset="-52"/>
                <a:ea typeface="锐字逼格青春粗黑体简2.0" panose="02010604000000000000" pitchFamily="2" charset="-122"/>
              </a:rPr>
              <a:t>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095C7D-5074-4489-B9BB-E20820682930}"/>
              </a:ext>
            </a:extLst>
          </p:cNvPr>
          <p:cNvSpPr/>
          <p:nvPr/>
        </p:nvSpPr>
        <p:spPr>
          <a:xfrm>
            <a:off x="1531256" y="2068286"/>
            <a:ext cx="145143" cy="18215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72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36072" y="35285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、多维汇总的动态展示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6799" y="1143505"/>
            <a:ext cx="10038400" cy="349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分类汇总，可能涉及到很多</a:t>
            </a:r>
            <a:r>
              <a:rPr lang="zh-CN" altLang="zh-CN" sz="28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分类维度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多个参考字段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，比如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按照时间、类别、地点、客户类型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等。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多个汇总字段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，比如对销量或销售额字段进行汇总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多种汇总形式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，比如计算总计值、平均值、次数、最大值、最小值和标准差等。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多维汇总的动态展示，为管理人员使用汇总数据提供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多种便利。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55927" y="4704652"/>
            <a:ext cx="3860443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）呈现更多的维度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）调整汇总字段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）调整汇总形式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62841" y="4704652"/>
            <a:ext cx="3559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）实现多图联动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）提供数字化仪表板</a:t>
            </a:r>
            <a:endParaRPr lang="zh-CN" altLang="zh-CN" sz="2400" dirty="0">
              <a:solidFill>
                <a:schemeClr val="tx2">
                  <a:lumMod val="7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18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49730" y="38820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）呈现更多的维度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B7CE0B2-41AD-2B8A-CD74-8E51FC402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26" y="2514599"/>
            <a:ext cx="5429947" cy="3581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6429D4B-C180-4334-9D32-D5FC27B0A7B3}"/>
              </a:ext>
            </a:extLst>
          </p:cNvPr>
          <p:cNvSpPr txBox="1"/>
          <p:nvPr/>
        </p:nvSpPr>
        <p:spPr>
          <a:xfrm>
            <a:off x="2330291" y="1475012"/>
            <a:ext cx="73661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按照类别、省份、年份三个维度汇总净销售额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219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81000" y="32085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）调整汇总字段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BAE696-3045-32EA-75B5-1E3CB42CD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7" y="2271736"/>
            <a:ext cx="4921137" cy="3306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76B4AF5-AFDA-6F36-0931-65D3A3EA9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75" y="2271736"/>
            <a:ext cx="4921138" cy="3306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73AA543-257D-4E98-9415-CCF9056C7A15}"/>
              </a:ext>
            </a:extLst>
          </p:cNvPr>
          <p:cNvSpPr txBox="1"/>
          <p:nvPr/>
        </p:nvSpPr>
        <p:spPr>
          <a:xfrm>
            <a:off x="4387841" y="1279461"/>
            <a:ext cx="34163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净销售额和毛销售额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15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4874" y="380777"/>
            <a:ext cx="12192000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）调整汇总形式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52A21E-665E-B117-17D4-6B06623FA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 bwMode="auto">
          <a:xfrm>
            <a:off x="1382486" y="2472643"/>
            <a:ext cx="4348640" cy="3143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834DE2-A22D-F758-975E-23DFB100B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/>
          <a:stretch/>
        </p:blipFill>
        <p:spPr bwMode="auto">
          <a:xfrm>
            <a:off x="6553402" y="2473405"/>
            <a:ext cx="4392183" cy="31745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74AFAB6-3229-47B4-8BBE-FA5C0DE92CC4}"/>
              </a:ext>
            </a:extLst>
          </p:cNvPr>
          <p:cNvSpPr txBox="1"/>
          <p:nvPr/>
        </p:nvSpPr>
        <p:spPr>
          <a:xfrm>
            <a:off x="4028767" y="1382967"/>
            <a:ext cx="41344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总计销售额和平均销售额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426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06188" y="371062"/>
            <a:ext cx="12191999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）实现多图联动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53EE3C-EB12-7903-E26A-D4767304D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54" y="2374273"/>
            <a:ext cx="5177291" cy="3882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BC34AD0-DEF1-46D1-BCF7-2CF203401934}"/>
              </a:ext>
            </a:extLst>
          </p:cNvPr>
          <p:cNvSpPr txBox="1"/>
          <p:nvPr/>
        </p:nvSpPr>
        <p:spPr>
          <a:xfrm>
            <a:off x="2711889" y="1274083"/>
            <a:ext cx="66768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客户排行榜与销售额时间序列的两图联动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082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01678" y="396055"/>
            <a:ext cx="12191999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）提供数字化仪表板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90A7D1-DE1B-459F-86F5-B4C6C2FB18E4}"/>
              </a:ext>
            </a:extLst>
          </p:cNvPr>
          <p:cNvSpPr txBox="1"/>
          <p:nvPr/>
        </p:nvSpPr>
        <p:spPr>
          <a:xfrm>
            <a:off x="3988880" y="1170214"/>
            <a:ext cx="39741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显示工作相关的多项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KPI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642394-CDBF-4AFA-86B9-C736749B98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9765" y="1836742"/>
            <a:ext cx="9112469" cy="4543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022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75071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数据库函数、模拟运算表和控件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155788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第二节</a:t>
            </a:r>
          </a:p>
        </p:txBody>
      </p:sp>
    </p:spTree>
    <p:extLst>
      <p:ext uri="{BB962C8B-B14F-4D97-AF65-F5344CB8AC3E}">
        <p14:creationId xmlns:p14="http://schemas.microsoft.com/office/powerpoint/2010/main" val="226503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5260" y="360176"/>
            <a:ext cx="822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数据库函数、模拟运算表和控件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77784" y="2190356"/>
            <a:ext cx="248802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数据库函数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83527" y="3400686"/>
            <a:ext cx="3128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数据库函数加模拟运算表的汇总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19356" y="4895709"/>
            <a:ext cx="412601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控件实现的动态汇总</a:t>
            </a:r>
            <a:endParaRPr lang="en-US" altLang="zh-CN" sz="4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椭圆 1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6225C65-1D56-4993-A4D1-DFAA06376C3B}"/>
              </a:ext>
            </a:extLst>
          </p:cNvPr>
          <p:cNvSpPr/>
          <p:nvPr/>
        </p:nvSpPr>
        <p:spPr>
          <a:xfrm>
            <a:off x="1040933" y="2148210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椭圆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9F2D122-E27F-4AB8-B476-124B9558A403}"/>
              </a:ext>
            </a:extLst>
          </p:cNvPr>
          <p:cNvSpPr/>
          <p:nvPr/>
        </p:nvSpPr>
        <p:spPr>
          <a:xfrm>
            <a:off x="3437755" y="3400686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椭圆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4ADF7AB-61C8-431E-8917-794CFEBC82BB}"/>
              </a:ext>
            </a:extLst>
          </p:cNvPr>
          <p:cNvSpPr/>
          <p:nvPr/>
        </p:nvSpPr>
        <p:spPr>
          <a:xfrm>
            <a:off x="7068573" y="4895709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7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38143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、数据库函数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9625" y="1083356"/>
            <a:ext cx="1117983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>
              <a:lnSpc>
                <a:spcPct val="150000"/>
              </a:lnSpc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Excel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共有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个数据库内建函数，统称为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数据库函数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，简称为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，可用于对数据列表进行分类汇总分析。具体的数据库函数格式如下：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40000">
              <a:lnSpc>
                <a:spcPct val="150000"/>
              </a:lnSpc>
            </a:pP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数据库函数名称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数据列表或数据库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汇总字段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条件区域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。其中：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12000">
              <a:lnSpc>
                <a:spcPct val="150000"/>
              </a:lnSpc>
            </a:pPr>
            <a:r>
              <a:rPr lang="zh-CN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数据列表或数据库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一个数据列表或某个区域的名称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12000">
              <a:lnSpc>
                <a:spcPct val="150000"/>
              </a:lnSpc>
            </a:pPr>
            <a:r>
              <a:rPr lang="zh-CN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汇总字段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字段名、字段名所在单元格或者字段在数据列表中所在列的序号。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12000"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条件区域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：包含指定条件的单元格区域。条件区域首行是条件字段名，以后各行是条件字段的值或值的范围。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40000"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例如：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DSUM(ABC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公司销售数据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!A1:E3784,"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净销售额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",B2:E3)</a:t>
            </a:r>
            <a:endParaRPr lang="zh-CN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276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44589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、数据库函数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0113" y="1196846"/>
            <a:ext cx="11179834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2" y="1470091"/>
            <a:ext cx="10483156" cy="4547571"/>
          </a:xfrm>
          <a:prstGeom prst="rect">
            <a:avLst/>
          </a:prstGeom>
          <a:solidFill>
            <a:srgbClr val="FFFFD9"/>
          </a:solidFill>
          <a:effectLst>
            <a:outerShdw blurRad="50800" dist="127000" dir="276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3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67171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分析数据的动态展示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16203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>
                    <a:lumMod val="75000"/>
                  </a:schemeClr>
                </a:solidFill>
                <a:latin typeface="方正清刻本悦宋简体" charset="-122"/>
                <a:ea typeface="方正清刻本悦宋简体" charset="-122"/>
              </a:rPr>
              <a:t>第四章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44929" y="32507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、数据库函数实例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8827" y="1196846"/>
            <a:ext cx="10881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4-1】ABC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公司的销售经理希望了解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年安徽省儿童用品的净销售额总计值。</a:t>
            </a:r>
            <a:endParaRPr lang="en-US" altLang="zh-CN" sz="36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11185D-007B-3186-6C48-F37B365BE355}"/>
              </a:ext>
            </a:extLst>
          </p:cNvPr>
          <p:cNvSpPr txBox="1"/>
          <p:nvPr/>
        </p:nvSpPr>
        <p:spPr>
          <a:xfrm>
            <a:off x="1143984" y="2622611"/>
            <a:ext cx="3598137" cy="2815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effectLst/>
                <a:latin typeface="+mn-ea"/>
              </a:rPr>
              <a:t>解题</a:t>
            </a:r>
            <a:r>
              <a:rPr lang="zh-CN" altLang="en-US" sz="2000" b="1" dirty="0">
                <a:effectLst/>
                <a:latin typeface="+mn-ea"/>
              </a:rPr>
              <a:t>步骤</a:t>
            </a:r>
            <a:r>
              <a:rPr lang="zh-CN" altLang="en-US" sz="2000" b="1" dirty="0">
                <a:latin typeface="+mn-ea"/>
              </a:rPr>
              <a:t>：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effectLst/>
                <a:latin typeface="+mn-ea"/>
              </a:rPr>
              <a:t>第一步，</a:t>
            </a:r>
            <a:r>
              <a:rPr lang="zh-CN" altLang="zh-CN" sz="2000" dirty="0">
                <a:effectLst/>
                <a:latin typeface="+mn-ea"/>
              </a:rPr>
              <a:t>导入数据。</a:t>
            </a:r>
            <a:endParaRPr lang="en-US" altLang="zh-CN" sz="2000" dirty="0"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第二步，</a:t>
            </a:r>
            <a:r>
              <a:rPr lang="zh-CN" altLang="en-US" sz="2000" dirty="0">
                <a:latin typeface="+mn-ea"/>
              </a:rPr>
              <a:t>创建条件区域。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第三步，</a:t>
            </a:r>
            <a:r>
              <a:rPr lang="zh-CN" altLang="en-US" sz="2000" dirty="0">
                <a:latin typeface="+mn-ea"/>
              </a:rPr>
              <a:t>创建数据库函数。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zh-CN" sz="2000" b="1" dirty="0">
              <a:effectLst/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F378E6-EAF9-5D4A-2C9C-6AA0D069A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2" y="2074599"/>
            <a:ext cx="4781846" cy="1402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313171-088D-8474-AC90-5DE31432D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252" b="3444"/>
          <a:stretch/>
        </p:blipFill>
        <p:spPr>
          <a:xfrm>
            <a:off x="5455801" y="3569483"/>
            <a:ext cx="5506114" cy="28748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747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39450" y="330096"/>
            <a:ext cx="838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、数据库函数加模拟运算表的汇总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4377" y="2113060"/>
            <a:ext cx="10683246" cy="27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>
              <a:lnSpc>
                <a:spcPct val="150000"/>
              </a:lnSpc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Excel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模拟运算表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工具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允许用户自动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计算一系列自变量的函数值。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这种自动化功能使得一旦自变量的值发生变化，相应的函数值也会更新，无需手动干预。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40000"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模拟运算表分为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一维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二维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两种类型。一维模拟运算表能计算单个自变量的多个函数值，而二维模拟运算表则计算两个自变量的单个函数值。</a:t>
            </a:r>
          </a:p>
        </p:txBody>
      </p:sp>
    </p:spTree>
    <p:extLst>
      <p:ext uri="{BB962C8B-B14F-4D97-AF65-F5344CB8AC3E}">
        <p14:creationId xmlns:p14="http://schemas.microsoft.com/office/powerpoint/2010/main" val="180740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9212" y="434596"/>
            <a:ext cx="899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、数据库函数加模拟运算表的汇总实例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0113" y="1263057"/>
            <a:ext cx="10878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4-2】ABC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公司销售经理不仅关注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年安徽省儿童用品的销售情况，也希望了解其他省份并比较其他省份及其他类别商品的销售情况，并进行比较分析。</a:t>
            </a:r>
            <a:endParaRPr lang="en-US" altLang="zh-CN" sz="36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8171" y="4813933"/>
            <a:ext cx="3336472" cy="96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解题步骤：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n-ea"/>
              </a:rPr>
              <a:t>第一步，</a:t>
            </a:r>
            <a:r>
              <a:rPr lang="zh-CN" altLang="zh-CN" sz="2000" dirty="0">
                <a:latin typeface="+mn-ea"/>
              </a:rPr>
              <a:t>将</a:t>
            </a:r>
            <a:r>
              <a:rPr lang="zh-CN" altLang="en-US" sz="2000" dirty="0">
                <a:latin typeface="+mn-ea"/>
              </a:rPr>
              <a:t>建立基础模型。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8FF7B6-FB61-C47F-67EC-0EA12D652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" b="10279"/>
          <a:stretch/>
        </p:blipFill>
        <p:spPr bwMode="auto">
          <a:xfrm>
            <a:off x="1089761" y="2430871"/>
            <a:ext cx="10078814" cy="19962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F6332D2-6908-46F8-B1EF-C9CBD10064B2}"/>
              </a:ext>
            </a:extLst>
          </p:cNvPr>
          <p:cNvSpPr txBox="1"/>
          <p:nvPr/>
        </p:nvSpPr>
        <p:spPr>
          <a:xfrm>
            <a:off x="6438900" y="5330671"/>
            <a:ext cx="32624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第二步，</a:t>
            </a:r>
            <a:r>
              <a:rPr lang="zh-CN" altLang="en-US" sz="2000" dirty="0">
                <a:latin typeface="+mn-ea"/>
              </a:rPr>
              <a:t>构建模拟运算表。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0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25A76F7-8D54-5608-5EC1-9A1CADCCB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70" y="1818434"/>
            <a:ext cx="6047016" cy="3631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A2D7DC-7066-A005-204E-162B2DC175DC}"/>
              </a:ext>
            </a:extLst>
          </p:cNvPr>
          <p:cNvSpPr txBox="1"/>
          <p:nvPr/>
        </p:nvSpPr>
        <p:spPr>
          <a:xfrm>
            <a:off x="2793809" y="853980"/>
            <a:ext cx="6097772" cy="50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第三步，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绘制柱形图。</a:t>
            </a:r>
          </a:p>
        </p:txBody>
      </p:sp>
    </p:spTree>
    <p:extLst>
      <p:ext uri="{BB962C8B-B14F-4D97-AF65-F5344CB8AC3E}">
        <p14:creationId xmlns:p14="http://schemas.microsoft.com/office/powerpoint/2010/main" val="176010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1"/>
          <p:cNvSpPr txBox="1"/>
          <p:nvPr/>
        </p:nvSpPr>
        <p:spPr>
          <a:xfrm>
            <a:off x="0" y="36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tx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zh-CN" dirty="0"/>
              <a:t>【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4-2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建模关键技术</a:t>
            </a:r>
          </a:p>
        </p:txBody>
      </p:sp>
      <p:sp>
        <p:nvSpPr>
          <p:cNvPr id="26" name="文本框 10"/>
          <p:cNvSpPr txBox="1"/>
          <p:nvPr/>
        </p:nvSpPr>
        <p:spPr>
          <a:xfrm>
            <a:off x="1357749" y="2669249"/>
            <a:ext cx="272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准备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函数的条件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7558090" y="4598195"/>
            <a:ext cx="331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利用模拟运算表自动计算各省各类别净销售额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0"/>
          <p:cNvSpPr txBox="1"/>
          <p:nvPr/>
        </p:nvSpPr>
        <p:spPr>
          <a:xfrm>
            <a:off x="7704663" y="2462264"/>
            <a:ext cx="293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函数汇总满足条件的记录</a:t>
            </a:r>
          </a:p>
        </p:txBody>
      </p:sp>
      <p:sp>
        <p:nvSpPr>
          <p:cNvPr id="19" name="文本框 10"/>
          <p:cNvSpPr txBox="1"/>
          <p:nvPr/>
        </p:nvSpPr>
        <p:spPr>
          <a:xfrm>
            <a:off x="1543052" y="4764980"/>
            <a:ext cx="2465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绘制柱形图反映汇总结果</a:t>
            </a:r>
          </a:p>
        </p:txBody>
      </p:sp>
      <p:sp>
        <p:nvSpPr>
          <p:cNvPr id="28" name="Freeform 265">
            <a:extLst>
              <a:ext uri="{FF2B5EF4-FFF2-40B4-BE49-F238E27FC236}">
                <a16:creationId xmlns:a16="http://schemas.microsoft.com/office/drawing/2014/main" id="{63877CDE-197A-4ED8-AB90-14A9BC37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2336328"/>
            <a:ext cx="1304925" cy="1604873"/>
          </a:xfrm>
          <a:custGeom>
            <a:avLst/>
            <a:gdLst>
              <a:gd name="T0" fmla="*/ 706834 w 312"/>
              <a:gd name="T1" fmla="*/ 804565 h 385"/>
              <a:gd name="T2" fmla="*/ 1304925 w 312"/>
              <a:gd name="T3" fmla="*/ 1604962 h 385"/>
              <a:gd name="T4" fmla="*/ 242582 w 312"/>
              <a:gd name="T5" fmla="*/ 1183920 h 385"/>
              <a:gd name="T6" fmla="*/ 12547 w 312"/>
              <a:gd name="T7" fmla="*/ 904615 h 385"/>
              <a:gd name="T8" fmla="*/ 4182 w 312"/>
              <a:gd name="T9" fmla="*/ 804565 h 385"/>
              <a:gd name="T10" fmla="*/ 12547 w 312"/>
              <a:gd name="T11" fmla="*/ 700347 h 385"/>
              <a:gd name="T12" fmla="*/ 242582 w 312"/>
              <a:gd name="T13" fmla="*/ 425211 h 385"/>
              <a:gd name="T14" fmla="*/ 1304925 w 312"/>
              <a:gd name="T15" fmla="*/ 0 h 385"/>
              <a:gd name="T16" fmla="*/ 706834 w 312"/>
              <a:gd name="T17" fmla="*/ 804565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5"/>
              <a:gd name="T29" fmla="*/ 312 w 312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5">
                <a:moveTo>
                  <a:pt x="169" y="193"/>
                </a:moveTo>
                <a:cubicBezTo>
                  <a:pt x="170" y="265"/>
                  <a:pt x="254" y="358"/>
                  <a:pt x="312" y="385"/>
                </a:cubicBezTo>
                <a:cubicBezTo>
                  <a:pt x="304" y="385"/>
                  <a:pt x="104" y="302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09"/>
                  <a:pt x="1" y="202"/>
                  <a:pt x="1" y="193"/>
                </a:cubicBezTo>
                <a:cubicBezTo>
                  <a:pt x="1" y="184"/>
                  <a:pt x="0" y="176"/>
                  <a:pt x="3" y="168"/>
                </a:cubicBezTo>
                <a:cubicBezTo>
                  <a:pt x="9" y="139"/>
                  <a:pt x="28" y="113"/>
                  <a:pt x="58" y="102"/>
                </a:cubicBezTo>
                <a:cubicBezTo>
                  <a:pt x="104" y="83"/>
                  <a:pt x="304" y="0"/>
                  <a:pt x="312" y="0"/>
                </a:cubicBezTo>
                <a:cubicBezTo>
                  <a:pt x="254" y="27"/>
                  <a:pt x="170" y="116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Freeform 263">
            <a:extLst>
              <a:ext uri="{FF2B5EF4-FFF2-40B4-BE49-F238E27FC236}">
                <a16:creationId xmlns:a16="http://schemas.microsoft.com/office/drawing/2014/main" id="{BAAFF6C9-6579-4FD9-B036-68B6859C9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3391957"/>
            <a:ext cx="1300163" cy="1606463"/>
          </a:xfrm>
          <a:custGeom>
            <a:avLst/>
            <a:gdLst>
              <a:gd name="T0" fmla="*/ 597824 w 311"/>
              <a:gd name="T1" fmla="*/ 801189 h 385"/>
              <a:gd name="T2" fmla="*/ 0 w 311"/>
              <a:gd name="T3" fmla="*/ 0 h 385"/>
              <a:gd name="T4" fmla="*/ 1061868 w 311"/>
              <a:gd name="T5" fmla="*/ 421459 h 385"/>
              <a:gd name="T6" fmla="*/ 1291801 w 311"/>
              <a:gd name="T7" fmla="*/ 701040 h 385"/>
              <a:gd name="T8" fmla="*/ 1300162 w 311"/>
              <a:gd name="T9" fmla="*/ 801189 h 385"/>
              <a:gd name="T10" fmla="*/ 1291801 w 311"/>
              <a:gd name="T11" fmla="*/ 905510 h 385"/>
              <a:gd name="T12" fmla="*/ 1061868 w 311"/>
              <a:gd name="T13" fmla="*/ 1180919 h 385"/>
              <a:gd name="T14" fmla="*/ 0 w 311"/>
              <a:gd name="T15" fmla="*/ 1606550 h 385"/>
              <a:gd name="T16" fmla="*/ 597824 w 311"/>
              <a:gd name="T17" fmla="*/ 801189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5"/>
              <a:gd name="T29" fmla="*/ 311 w 311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5">
                <a:moveTo>
                  <a:pt x="143" y="192"/>
                </a:moveTo>
                <a:cubicBezTo>
                  <a:pt x="142" y="120"/>
                  <a:pt x="58" y="27"/>
                  <a:pt x="0" y="0"/>
                </a:cubicBezTo>
                <a:cubicBezTo>
                  <a:pt x="7" y="0"/>
                  <a:pt x="208" y="83"/>
                  <a:pt x="254" y="101"/>
                </a:cubicBezTo>
                <a:cubicBezTo>
                  <a:pt x="283" y="113"/>
                  <a:pt x="303" y="139"/>
                  <a:pt x="309" y="168"/>
                </a:cubicBezTo>
                <a:cubicBezTo>
                  <a:pt x="311" y="175"/>
                  <a:pt x="311" y="183"/>
                  <a:pt x="311" y="192"/>
                </a:cubicBezTo>
                <a:cubicBezTo>
                  <a:pt x="311" y="201"/>
                  <a:pt x="311" y="209"/>
                  <a:pt x="309" y="217"/>
                </a:cubicBezTo>
                <a:cubicBezTo>
                  <a:pt x="303" y="246"/>
                  <a:pt x="283" y="271"/>
                  <a:pt x="254" y="283"/>
                </a:cubicBezTo>
                <a:cubicBezTo>
                  <a:pt x="208" y="302"/>
                  <a:pt x="7" y="385"/>
                  <a:pt x="0" y="385"/>
                </a:cubicBezTo>
                <a:cubicBezTo>
                  <a:pt x="58" y="358"/>
                  <a:pt x="142" y="269"/>
                  <a:pt x="143" y="192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 266">
            <a:extLst>
              <a:ext uri="{FF2B5EF4-FFF2-40B4-BE49-F238E27FC236}">
                <a16:creationId xmlns:a16="http://schemas.microsoft.com/office/drawing/2014/main" id="{0FC4F156-639E-4797-ACC8-A8E0B1B2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4442825"/>
            <a:ext cx="1304925" cy="1609636"/>
          </a:xfrm>
          <a:custGeom>
            <a:avLst/>
            <a:gdLst>
              <a:gd name="T0" fmla="*/ 706834 w 312"/>
              <a:gd name="T1" fmla="*/ 804863 h 386"/>
              <a:gd name="T2" fmla="*/ 1304925 w 312"/>
              <a:gd name="T3" fmla="*/ 1609725 h 386"/>
              <a:gd name="T4" fmla="*/ 242582 w 312"/>
              <a:gd name="T5" fmla="*/ 1184357 h 386"/>
              <a:gd name="T6" fmla="*/ 12547 w 312"/>
              <a:gd name="T7" fmla="*/ 904949 h 386"/>
              <a:gd name="T8" fmla="*/ 4182 w 312"/>
              <a:gd name="T9" fmla="*/ 804863 h 386"/>
              <a:gd name="T10" fmla="*/ 12547 w 312"/>
              <a:gd name="T11" fmla="*/ 704776 h 386"/>
              <a:gd name="T12" fmla="*/ 242582 w 312"/>
              <a:gd name="T13" fmla="*/ 425368 h 386"/>
              <a:gd name="T14" fmla="*/ 1304925 w 312"/>
              <a:gd name="T15" fmla="*/ 4170 h 386"/>
              <a:gd name="T16" fmla="*/ 706834 w 312"/>
              <a:gd name="T17" fmla="*/ 804863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6"/>
              <a:gd name="T29" fmla="*/ 312 w 312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6">
                <a:moveTo>
                  <a:pt x="169" y="193"/>
                </a:moveTo>
                <a:cubicBezTo>
                  <a:pt x="170" y="266"/>
                  <a:pt x="254" y="358"/>
                  <a:pt x="312" y="386"/>
                </a:cubicBezTo>
                <a:cubicBezTo>
                  <a:pt x="304" y="386"/>
                  <a:pt x="104" y="303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10"/>
                  <a:pt x="1" y="203"/>
                  <a:pt x="1" y="193"/>
                </a:cubicBezTo>
                <a:cubicBezTo>
                  <a:pt x="1" y="185"/>
                  <a:pt x="0" y="176"/>
                  <a:pt x="3" y="169"/>
                </a:cubicBezTo>
                <a:cubicBezTo>
                  <a:pt x="9" y="140"/>
                  <a:pt x="28" y="114"/>
                  <a:pt x="58" y="102"/>
                </a:cubicBezTo>
                <a:cubicBezTo>
                  <a:pt x="104" y="83"/>
                  <a:pt x="304" y="0"/>
                  <a:pt x="312" y="1"/>
                </a:cubicBezTo>
                <a:cubicBezTo>
                  <a:pt x="254" y="28"/>
                  <a:pt x="170" y="117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Freeform 267">
            <a:extLst>
              <a:ext uri="{FF2B5EF4-FFF2-40B4-BE49-F238E27FC236}">
                <a16:creationId xmlns:a16="http://schemas.microsoft.com/office/drawing/2014/main" id="{12205F65-32C3-4EB8-A44E-BD1D928C3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1280697"/>
            <a:ext cx="1300163" cy="1611225"/>
          </a:xfrm>
          <a:custGeom>
            <a:avLst/>
            <a:gdLst>
              <a:gd name="T0" fmla="*/ 597824 w 311"/>
              <a:gd name="T1" fmla="*/ 805657 h 386"/>
              <a:gd name="T2" fmla="*/ 0 w 311"/>
              <a:gd name="T3" fmla="*/ 0 h 386"/>
              <a:gd name="T4" fmla="*/ 1061868 w 311"/>
              <a:gd name="T5" fmla="*/ 425787 h 386"/>
              <a:gd name="T6" fmla="*/ 1291801 w 311"/>
              <a:gd name="T7" fmla="*/ 705471 h 386"/>
              <a:gd name="T8" fmla="*/ 1300162 w 311"/>
              <a:gd name="T9" fmla="*/ 805657 h 386"/>
              <a:gd name="T10" fmla="*/ 1291801 w 311"/>
              <a:gd name="T11" fmla="*/ 905842 h 386"/>
              <a:gd name="T12" fmla="*/ 1061868 w 311"/>
              <a:gd name="T13" fmla="*/ 1185526 h 386"/>
              <a:gd name="T14" fmla="*/ 0 w 311"/>
              <a:gd name="T15" fmla="*/ 1607139 h 386"/>
              <a:gd name="T16" fmla="*/ 597824 w 311"/>
              <a:gd name="T17" fmla="*/ 805657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6"/>
              <a:gd name="T29" fmla="*/ 311 w 311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6">
                <a:moveTo>
                  <a:pt x="143" y="193"/>
                </a:moveTo>
                <a:cubicBezTo>
                  <a:pt x="142" y="120"/>
                  <a:pt x="58" y="28"/>
                  <a:pt x="0" y="0"/>
                </a:cubicBezTo>
                <a:cubicBezTo>
                  <a:pt x="7" y="0"/>
                  <a:pt x="208" y="83"/>
                  <a:pt x="254" y="102"/>
                </a:cubicBezTo>
                <a:cubicBezTo>
                  <a:pt x="283" y="114"/>
                  <a:pt x="303" y="140"/>
                  <a:pt x="309" y="169"/>
                </a:cubicBezTo>
                <a:cubicBezTo>
                  <a:pt x="311" y="176"/>
                  <a:pt x="311" y="183"/>
                  <a:pt x="311" y="193"/>
                </a:cubicBezTo>
                <a:cubicBezTo>
                  <a:pt x="311" y="201"/>
                  <a:pt x="311" y="210"/>
                  <a:pt x="309" y="217"/>
                </a:cubicBezTo>
                <a:cubicBezTo>
                  <a:pt x="303" y="246"/>
                  <a:pt x="283" y="272"/>
                  <a:pt x="254" y="284"/>
                </a:cubicBezTo>
                <a:cubicBezTo>
                  <a:pt x="208" y="303"/>
                  <a:pt x="7" y="386"/>
                  <a:pt x="0" y="385"/>
                </a:cubicBezTo>
                <a:cubicBezTo>
                  <a:pt x="58" y="358"/>
                  <a:pt x="142" y="269"/>
                  <a:pt x="143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8BA24C-819F-41FB-922E-EF48D1D49ECA}"/>
              </a:ext>
            </a:extLst>
          </p:cNvPr>
          <p:cNvGrpSpPr/>
          <p:nvPr/>
        </p:nvGrpSpPr>
        <p:grpSpPr>
          <a:xfrm>
            <a:off x="1435102" y="3168665"/>
            <a:ext cx="3319464" cy="215888"/>
            <a:chOff x="1435102" y="3168665"/>
            <a:chExt cx="3319464" cy="215888"/>
          </a:xfrm>
        </p:grpSpPr>
        <p:sp>
          <p:nvSpPr>
            <p:cNvPr id="33" name="任意多边形 8">
              <a:extLst>
                <a:ext uri="{FF2B5EF4-FFF2-40B4-BE49-F238E27FC236}">
                  <a16:creationId xmlns:a16="http://schemas.microsoft.com/office/drawing/2014/main" id="{0C5FD5D5-B40B-4140-BE49-976694F60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91" y="3276609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9">
              <a:extLst>
                <a:ext uri="{FF2B5EF4-FFF2-40B4-BE49-F238E27FC236}">
                  <a16:creationId xmlns:a16="http://schemas.microsoft.com/office/drawing/2014/main" id="{86D9631C-3C80-46C2-9DF1-9553FEC5BD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3168665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BEFD3B4-4156-46A1-ADB4-C19D21811C86}"/>
              </a:ext>
            </a:extLst>
          </p:cNvPr>
          <p:cNvGrpSpPr/>
          <p:nvPr/>
        </p:nvGrpSpPr>
        <p:grpSpPr>
          <a:xfrm>
            <a:off x="1435102" y="5518036"/>
            <a:ext cx="3303588" cy="215888"/>
            <a:chOff x="1435102" y="5518036"/>
            <a:chExt cx="3303588" cy="215888"/>
          </a:xfrm>
        </p:grpSpPr>
        <p:sp>
          <p:nvSpPr>
            <p:cNvPr id="36" name="任意多边形 10">
              <a:extLst>
                <a:ext uri="{FF2B5EF4-FFF2-40B4-BE49-F238E27FC236}">
                  <a16:creationId xmlns:a16="http://schemas.microsoft.com/office/drawing/2014/main" id="{D388C906-C105-45AF-84E5-60E291647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5" y="5627567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11">
              <a:extLst>
                <a:ext uri="{FF2B5EF4-FFF2-40B4-BE49-F238E27FC236}">
                  <a16:creationId xmlns:a16="http://schemas.microsoft.com/office/drawing/2014/main" id="{EA8131F0-D282-4BF0-932E-B48EE34022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5518036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6721D22-7D1C-4889-9934-1640D3834C22}"/>
              </a:ext>
            </a:extLst>
          </p:cNvPr>
          <p:cNvGrpSpPr/>
          <p:nvPr/>
        </p:nvGrpSpPr>
        <p:grpSpPr>
          <a:xfrm>
            <a:off x="7558090" y="4349701"/>
            <a:ext cx="3322637" cy="215888"/>
            <a:chOff x="7558090" y="4349701"/>
            <a:chExt cx="3322637" cy="215888"/>
          </a:xfrm>
        </p:grpSpPr>
        <p:sp>
          <p:nvSpPr>
            <p:cNvPr id="39" name="任意多边形 13">
              <a:extLst>
                <a:ext uri="{FF2B5EF4-FFF2-40B4-BE49-F238E27FC236}">
                  <a16:creationId xmlns:a16="http://schemas.microsoft.com/office/drawing/2014/main" id="{10098E81-4CCE-46BB-84D5-7B314979E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44465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32192D88-5875-4AC0-ACAF-A832EECC0D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64827" y="4349701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任意多边形 47">
            <a:extLst>
              <a:ext uri="{FF2B5EF4-FFF2-40B4-BE49-F238E27FC236}">
                <a16:creationId xmlns:a16="http://schemas.microsoft.com/office/drawing/2014/main" id="{660BCCDB-9512-4B4E-B262-EC52D489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1" y="1264823"/>
            <a:ext cx="955675" cy="587343"/>
          </a:xfrm>
          <a:custGeom>
            <a:avLst/>
            <a:gdLst>
              <a:gd name="T0" fmla="*/ 367229 w 956472"/>
              <a:gd name="T1" fmla="*/ 413 h 588502"/>
              <a:gd name="T2" fmla="*/ 497908 w 956472"/>
              <a:gd name="T3" fmla="*/ 15897 h 588502"/>
              <a:gd name="T4" fmla="*/ 507694 w 956472"/>
              <a:gd name="T5" fmla="*/ 19740 h 588502"/>
              <a:gd name="T6" fmla="*/ 497218 w 956472"/>
              <a:gd name="T7" fmla="*/ 16947 h 588502"/>
              <a:gd name="T8" fmla="*/ 885296 w 956472"/>
              <a:gd name="T9" fmla="*/ 348452 h 588502"/>
              <a:gd name="T10" fmla="*/ 955675 w 956472"/>
              <a:gd name="T11" fmla="*/ 446575 h 588502"/>
              <a:gd name="T12" fmla="*/ 946671 w 956472"/>
              <a:gd name="T13" fmla="*/ 449128 h 588502"/>
              <a:gd name="T14" fmla="*/ 184904 w 956472"/>
              <a:gd name="T15" fmla="*/ 578032 h 588502"/>
              <a:gd name="T16" fmla="*/ 22141 w 956472"/>
              <a:gd name="T17" fmla="*/ 186620 h 588502"/>
              <a:gd name="T18" fmla="*/ 367229 w 956472"/>
              <a:gd name="T19" fmla="*/ 413 h 5885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6472"/>
              <a:gd name="T31" fmla="*/ 0 h 588502"/>
              <a:gd name="T32" fmla="*/ 956472 w 956472"/>
              <a:gd name="T33" fmla="*/ 588502 h 5885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6472" h="588502">
                <a:moveTo>
                  <a:pt x="367535" y="414"/>
                </a:moveTo>
                <a:cubicBezTo>
                  <a:pt x="414525" y="-1542"/>
                  <a:pt x="459687" y="3413"/>
                  <a:pt x="498323" y="15928"/>
                </a:cubicBezTo>
                <a:lnTo>
                  <a:pt x="508117" y="19778"/>
                </a:lnTo>
                <a:lnTo>
                  <a:pt x="497633" y="16980"/>
                </a:lnTo>
                <a:cubicBezTo>
                  <a:pt x="618911" y="75378"/>
                  <a:pt x="767371" y="200518"/>
                  <a:pt x="886034" y="349121"/>
                </a:cubicBezTo>
                <a:lnTo>
                  <a:pt x="956472" y="447432"/>
                </a:lnTo>
                <a:lnTo>
                  <a:pt x="947460" y="449990"/>
                </a:lnTo>
                <a:cubicBezTo>
                  <a:pt x="670620" y="526992"/>
                  <a:pt x="284258" y="618253"/>
                  <a:pt x="185058" y="579141"/>
                </a:cubicBezTo>
                <a:cubicBezTo>
                  <a:pt x="34690" y="516562"/>
                  <a:pt x="-40494" y="341340"/>
                  <a:pt x="22159" y="186978"/>
                </a:cubicBezTo>
                <a:cubicBezTo>
                  <a:pt x="69149" y="74336"/>
                  <a:pt x="226565" y="6281"/>
                  <a:pt x="367535" y="41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3">
            <a:extLst>
              <a:ext uri="{FF2B5EF4-FFF2-40B4-BE49-F238E27FC236}">
                <a16:creationId xmlns:a16="http://schemas.microsoft.com/office/drawing/2014/main" id="{408769AA-9FB1-4EDF-8FBA-134C5D4E5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49" y="5479405"/>
            <a:ext cx="958851" cy="588929"/>
          </a:xfrm>
          <a:custGeom>
            <a:avLst/>
            <a:gdLst>
              <a:gd name="T0" fmla="*/ 682816 w 958283"/>
              <a:gd name="T1" fmla="*/ 383 h 588461"/>
              <a:gd name="T2" fmla="*/ 773685 w 958283"/>
              <a:gd name="T3" fmla="*/ 9370 h 588461"/>
              <a:gd name="T4" fmla="*/ 936679 w 958283"/>
              <a:gd name="T5" fmla="*/ 397691 h 588461"/>
              <a:gd name="T6" fmla="*/ 460233 w 958283"/>
              <a:gd name="T7" fmla="*/ 573062 h 588461"/>
              <a:gd name="T8" fmla="*/ 456085 w 958283"/>
              <a:gd name="T9" fmla="*/ 571431 h 588461"/>
              <a:gd name="T10" fmla="*/ 364381 w 958283"/>
              <a:gd name="T11" fmla="*/ 517748 h 588461"/>
              <a:gd name="T12" fmla="*/ 71272 w 958283"/>
              <a:gd name="T13" fmla="*/ 241009 h 588461"/>
              <a:gd name="T14" fmla="*/ 0 w 958283"/>
              <a:gd name="T15" fmla="*/ 141405 h 588461"/>
              <a:gd name="T16" fmla="*/ 9811 w 958283"/>
              <a:gd name="T17" fmla="*/ 138631 h 588461"/>
              <a:gd name="T18" fmla="*/ 682816 w 958283"/>
              <a:gd name="T19" fmla="*/ 383 h 5884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8283"/>
              <a:gd name="T31" fmla="*/ 0 h 588461"/>
              <a:gd name="T32" fmla="*/ 958283 w 958283"/>
              <a:gd name="T33" fmla="*/ 588461 h 5884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8283" h="588461">
                <a:moveTo>
                  <a:pt x="682412" y="383"/>
                </a:moveTo>
                <a:cubicBezTo>
                  <a:pt x="722060" y="-1068"/>
                  <a:pt x="753387" y="1540"/>
                  <a:pt x="773227" y="9362"/>
                </a:cubicBezTo>
                <a:cubicBezTo>
                  <a:pt x="923594" y="71942"/>
                  <a:pt x="998778" y="247163"/>
                  <a:pt x="936125" y="397353"/>
                </a:cubicBezTo>
                <a:cubicBezTo>
                  <a:pt x="873472" y="551715"/>
                  <a:pt x="614506" y="622638"/>
                  <a:pt x="459961" y="572575"/>
                </a:cubicBezTo>
                <a:lnTo>
                  <a:pt x="455815" y="570945"/>
                </a:lnTo>
                <a:lnTo>
                  <a:pt x="364165" y="517308"/>
                </a:lnTo>
                <a:cubicBezTo>
                  <a:pt x="265785" y="450510"/>
                  <a:pt x="160136" y="352256"/>
                  <a:pt x="71230" y="240804"/>
                </a:cubicBezTo>
                <a:lnTo>
                  <a:pt x="0" y="141285"/>
                </a:lnTo>
                <a:lnTo>
                  <a:pt x="9805" y="138513"/>
                </a:lnTo>
                <a:cubicBezTo>
                  <a:pt x="232093" y="76912"/>
                  <a:pt x="523822" y="6185"/>
                  <a:pt x="682412" y="383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任意多边形 41">
            <a:extLst>
              <a:ext uri="{FF2B5EF4-FFF2-40B4-BE49-F238E27FC236}">
                <a16:creationId xmlns:a16="http://schemas.microsoft.com/office/drawing/2014/main" id="{822FBD82-4D2D-4A89-97F2-EB4F48EC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425364"/>
            <a:ext cx="1295400" cy="588929"/>
          </a:xfrm>
          <a:custGeom>
            <a:avLst/>
            <a:gdLst>
              <a:gd name="T0" fmla="*/ 571549 w 1294816"/>
              <a:gd name="T1" fmla="*/ 494 h 589332"/>
              <a:gd name="T2" fmla="*/ 1162365 w 1294816"/>
              <a:gd name="T3" fmla="*/ 105788 h 589332"/>
              <a:gd name="T4" fmla="*/ 1295400 w 1294816"/>
              <a:gd name="T5" fmla="*/ 141991 h 589332"/>
              <a:gd name="T6" fmla="*/ 1218592 w 1294816"/>
              <a:gd name="T7" fmla="*/ 248503 h 589332"/>
              <a:gd name="T8" fmla="*/ 925224 w 1294816"/>
              <a:gd name="T9" fmla="*/ 518883 h 589332"/>
              <a:gd name="T10" fmla="*/ 833187 w 1294816"/>
              <a:gd name="T11" fmla="*/ 570811 h 589332"/>
              <a:gd name="T12" fmla="*/ 830650 w 1294816"/>
              <a:gd name="T13" fmla="*/ 571790 h 589332"/>
              <a:gd name="T14" fmla="*/ 721995 w 1294816"/>
              <a:gd name="T15" fmla="*/ 588469 h 589332"/>
              <a:gd name="T16" fmla="*/ 130657 w 1294816"/>
              <a:gd name="T17" fmla="*/ 483176 h 589332"/>
              <a:gd name="T18" fmla="*/ 0 w 1294816"/>
              <a:gd name="T19" fmla="*/ 447733 h 589332"/>
              <a:gd name="T20" fmla="*/ 73929 w 1294816"/>
              <a:gd name="T21" fmla="*/ 345546 h 589332"/>
              <a:gd name="T22" fmla="*/ 462105 w 1294816"/>
              <a:gd name="T23" fmla="*/ 21952 h 589332"/>
              <a:gd name="T24" fmla="*/ 460185 w 1294816"/>
              <a:gd name="T25" fmla="*/ 22349 h 589332"/>
              <a:gd name="T26" fmla="*/ 462893 w 1294816"/>
              <a:gd name="T27" fmla="*/ 21345 h 589332"/>
              <a:gd name="T28" fmla="*/ 571549 w 1294816"/>
              <a:gd name="T29" fmla="*/ 494 h 5893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4816"/>
              <a:gd name="T46" fmla="*/ 0 h 589332"/>
              <a:gd name="T47" fmla="*/ 1294816 w 1294816"/>
              <a:gd name="T48" fmla="*/ 589332 h 5893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4816" h="589332">
                <a:moveTo>
                  <a:pt x="571291" y="494"/>
                </a:moveTo>
                <a:cubicBezTo>
                  <a:pt x="692429" y="-5765"/>
                  <a:pt x="942016" y="48480"/>
                  <a:pt x="1161841" y="105854"/>
                </a:cubicBezTo>
                <a:lnTo>
                  <a:pt x="1294816" y="142080"/>
                </a:lnTo>
                <a:lnTo>
                  <a:pt x="1218043" y="248659"/>
                </a:lnTo>
                <a:cubicBezTo>
                  <a:pt x="1129046" y="358932"/>
                  <a:pt x="1023287" y="454541"/>
                  <a:pt x="924807" y="519209"/>
                </a:cubicBezTo>
                <a:lnTo>
                  <a:pt x="832811" y="571170"/>
                </a:lnTo>
                <a:lnTo>
                  <a:pt x="830276" y="572149"/>
                </a:lnTo>
                <a:cubicBezTo>
                  <a:pt x="796859" y="580494"/>
                  <a:pt x="759264" y="588839"/>
                  <a:pt x="721670" y="588839"/>
                </a:cubicBezTo>
                <a:cubicBezTo>
                  <a:pt x="600532" y="595098"/>
                  <a:pt x="350945" y="540854"/>
                  <a:pt x="130598" y="483480"/>
                </a:cubicBezTo>
                <a:lnTo>
                  <a:pt x="0" y="448014"/>
                </a:lnTo>
                <a:lnTo>
                  <a:pt x="73896" y="345763"/>
                </a:lnTo>
                <a:cubicBezTo>
                  <a:pt x="192437" y="199246"/>
                  <a:pt x="340745" y="78278"/>
                  <a:pt x="461897" y="21966"/>
                </a:cubicBezTo>
                <a:lnTo>
                  <a:pt x="459978" y="22363"/>
                </a:lnTo>
                <a:lnTo>
                  <a:pt x="462684" y="21358"/>
                </a:lnTo>
                <a:cubicBezTo>
                  <a:pt x="496101" y="8840"/>
                  <a:pt x="529519" y="494"/>
                  <a:pt x="571291" y="49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任意多边形 37">
            <a:extLst>
              <a:ext uri="{FF2B5EF4-FFF2-40B4-BE49-F238E27FC236}">
                <a16:creationId xmlns:a16="http://schemas.microsoft.com/office/drawing/2014/main" id="{F3E88D37-1C90-44F1-B5F3-2380A16EA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41" y="3374496"/>
            <a:ext cx="1284287" cy="584168"/>
          </a:xfrm>
          <a:custGeom>
            <a:avLst/>
            <a:gdLst>
              <a:gd name="T0" fmla="*/ 705317 w 1283353"/>
              <a:gd name="T1" fmla="*/ 1084 h 584886"/>
              <a:gd name="T2" fmla="*/ 826543 w 1283353"/>
              <a:gd name="T3" fmla="*/ 17742 h 584886"/>
              <a:gd name="T4" fmla="*/ 832479 w 1283353"/>
              <a:gd name="T5" fmla="*/ 19942 h 584886"/>
              <a:gd name="T6" fmla="*/ 825909 w 1283353"/>
              <a:gd name="T7" fmla="*/ 18192 h 584886"/>
              <a:gd name="T8" fmla="*/ 1214592 w 1283353"/>
              <a:gd name="T9" fmla="*/ 347842 h 584886"/>
              <a:gd name="T10" fmla="*/ 1284287 w 1283353"/>
              <a:gd name="T11" fmla="*/ 444898 h 584886"/>
              <a:gd name="T12" fmla="*/ 1170891 w 1283353"/>
              <a:gd name="T13" fmla="*/ 475860 h 584886"/>
              <a:gd name="T14" fmla="*/ 579910 w 1283353"/>
              <a:gd name="T15" fmla="*/ 584142 h 584886"/>
              <a:gd name="T16" fmla="*/ 458684 w 1283353"/>
              <a:gd name="T17" fmla="*/ 567483 h 584886"/>
              <a:gd name="T18" fmla="*/ 456777 w 1283353"/>
              <a:gd name="T19" fmla="*/ 566749 h 584886"/>
              <a:gd name="T20" fmla="*/ 457897 w 1283353"/>
              <a:gd name="T21" fmla="*/ 567034 h 584886"/>
              <a:gd name="T22" fmla="*/ 69614 w 1283353"/>
              <a:gd name="T23" fmla="*/ 237385 h 584886"/>
              <a:gd name="T24" fmla="*/ 0 w 1283353"/>
              <a:gd name="T25" fmla="*/ 140341 h 584886"/>
              <a:gd name="T26" fmla="*/ 113815 w 1283353"/>
              <a:gd name="T27" fmla="*/ 109366 h 584886"/>
              <a:gd name="T28" fmla="*/ 705317 w 1283353"/>
              <a:gd name="T29" fmla="*/ 1084 h 5848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3353"/>
              <a:gd name="T46" fmla="*/ 0 h 584886"/>
              <a:gd name="T47" fmla="*/ 1283353 w 1283353"/>
              <a:gd name="T48" fmla="*/ 584886 h 5848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3353" h="584886">
                <a:moveTo>
                  <a:pt x="704804" y="1085"/>
                </a:moveTo>
                <a:cubicBezTo>
                  <a:pt x="746576" y="-3085"/>
                  <a:pt x="788348" y="5254"/>
                  <a:pt x="825942" y="17763"/>
                </a:cubicBezTo>
                <a:lnTo>
                  <a:pt x="831874" y="19965"/>
                </a:lnTo>
                <a:lnTo>
                  <a:pt x="825308" y="18213"/>
                </a:lnTo>
                <a:cubicBezTo>
                  <a:pt x="946586" y="74523"/>
                  <a:pt x="1095046" y="199655"/>
                  <a:pt x="1213709" y="348250"/>
                </a:cubicBezTo>
                <a:lnTo>
                  <a:pt x="1283353" y="445420"/>
                </a:lnTo>
                <a:lnTo>
                  <a:pt x="1170039" y="476419"/>
                </a:lnTo>
                <a:cubicBezTo>
                  <a:pt x="955436" y="532708"/>
                  <a:pt x="708981" y="586913"/>
                  <a:pt x="579488" y="584828"/>
                </a:cubicBezTo>
                <a:cubicBezTo>
                  <a:pt x="537717" y="584828"/>
                  <a:pt x="495945" y="580658"/>
                  <a:pt x="458350" y="568149"/>
                </a:cubicBezTo>
                <a:lnTo>
                  <a:pt x="456445" y="567415"/>
                </a:lnTo>
                <a:lnTo>
                  <a:pt x="457564" y="567700"/>
                </a:lnTo>
                <a:cubicBezTo>
                  <a:pt x="336412" y="511391"/>
                  <a:pt x="188104" y="386258"/>
                  <a:pt x="69563" y="237664"/>
                </a:cubicBezTo>
                <a:lnTo>
                  <a:pt x="0" y="140506"/>
                </a:lnTo>
                <a:lnTo>
                  <a:pt x="113732" y="109494"/>
                </a:lnTo>
                <a:cubicBezTo>
                  <a:pt x="328857" y="53205"/>
                  <a:pt x="575311" y="-1000"/>
                  <a:pt x="704804" y="1085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任意多边形 45">
            <a:extLst>
              <a:ext uri="{FF2B5EF4-FFF2-40B4-BE49-F238E27FC236}">
                <a16:creationId xmlns:a16="http://schemas.microsoft.com/office/drawing/2014/main" id="{8206AC8B-C3FC-4212-971F-072D27718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318864"/>
            <a:ext cx="1293813" cy="588931"/>
          </a:xfrm>
          <a:custGeom>
            <a:avLst/>
            <a:gdLst>
              <a:gd name="T0" fmla="*/ 584750 w 1293475"/>
              <a:gd name="T1" fmla="*/ 59 h 589382"/>
              <a:gd name="T2" fmla="*/ 1175455 w 1293475"/>
              <a:gd name="T3" fmla="*/ 108652 h 589382"/>
              <a:gd name="T4" fmla="*/ 1293813 w 1293475"/>
              <a:gd name="T5" fmla="*/ 141076 h 589382"/>
              <a:gd name="T6" fmla="*/ 1219136 w 1293475"/>
              <a:gd name="T7" fmla="*/ 244201 h 589382"/>
              <a:gd name="T8" fmla="*/ 830633 w 1293475"/>
              <a:gd name="T9" fmla="*/ 567769 h 589382"/>
              <a:gd name="T10" fmla="*/ 834159 w 1293475"/>
              <a:gd name="T11" fmla="*/ 567006 h 589382"/>
              <a:gd name="T12" fmla="*/ 831268 w 1293475"/>
              <a:gd name="T13" fmla="*/ 568080 h 589382"/>
              <a:gd name="T14" fmla="*/ 710098 w 1293475"/>
              <a:gd name="T15" fmla="*/ 588963 h 589382"/>
              <a:gd name="T16" fmla="*/ 118872 w 1293475"/>
              <a:gd name="T17" fmla="*/ 477238 h 589382"/>
              <a:gd name="T18" fmla="*/ 0 w 1293475"/>
              <a:gd name="T19" fmla="*/ 444930 h 589382"/>
              <a:gd name="T20" fmla="*/ 74692 w 1293475"/>
              <a:gd name="T21" fmla="*/ 341235 h 589382"/>
              <a:gd name="T22" fmla="*/ 462794 w 1293475"/>
              <a:gd name="T23" fmla="*/ 17165 h 589382"/>
              <a:gd name="T24" fmla="*/ 462063 w 1293475"/>
              <a:gd name="T25" fmla="*/ 17352 h 589382"/>
              <a:gd name="T26" fmla="*/ 463580 w 1293475"/>
              <a:gd name="T27" fmla="*/ 16765 h 589382"/>
              <a:gd name="T28" fmla="*/ 584750 w 1293475"/>
              <a:gd name="T29" fmla="*/ 59 h 589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3475"/>
              <a:gd name="T46" fmla="*/ 0 h 589382"/>
              <a:gd name="T47" fmla="*/ 1293475 w 1293475"/>
              <a:gd name="T48" fmla="*/ 589382 h 58938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3475" h="589382">
                <a:moveTo>
                  <a:pt x="584597" y="59"/>
                </a:moveTo>
                <a:cubicBezTo>
                  <a:pt x="714090" y="-2031"/>
                  <a:pt x="960545" y="52304"/>
                  <a:pt x="1175148" y="108729"/>
                </a:cubicBezTo>
                <a:lnTo>
                  <a:pt x="1293475" y="141176"/>
                </a:lnTo>
                <a:lnTo>
                  <a:pt x="1218817" y="244375"/>
                </a:lnTo>
                <a:cubicBezTo>
                  <a:pt x="1100154" y="390892"/>
                  <a:pt x="951694" y="511860"/>
                  <a:pt x="830416" y="568173"/>
                </a:cubicBezTo>
                <a:lnTo>
                  <a:pt x="833941" y="567409"/>
                </a:lnTo>
                <a:lnTo>
                  <a:pt x="831051" y="568484"/>
                </a:lnTo>
                <a:cubicBezTo>
                  <a:pt x="793457" y="581023"/>
                  <a:pt x="751685" y="589382"/>
                  <a:pt x="709913" y="589382"/>
                </a:cubicBezTo>
                <a:cubicBezTo>
                  <a:pt x="580420" y="589382"/>
                  <a:pt x="333966" y="534002"/>
                  <a:pt x="118841" y="477578"/>
                </a:cubicBezTo>
                <a:lnTo>
                  <a:pt x="0" y="445247"/>
                </a:lnTo>
                <a:lnTo>
                  <a:pt x="74672" y="341478"/>
                </a:lnTo>
                <a:cubicBezTo>
                  <a:pt x="193213" y="194448"/>
                  <a:pt x="341521" y="73487"/>
                  <a:pt x="462673" y="17177"/>
                </a:cubicBezTo>
                <a:lnTo>
                  <a:pt x="461942" y="17364"/>
                </a:lnTo>
                <a:lnTo>
                  <a:pt x="463459" y="16777"/>
                </a:lnTo>
                <a:cubicBezTo>
                  <a:pt x="501054" y="4238"/>
                  <a:pt x="542826" y="59"/>
                  <a:pt x="584597" y="59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7E90C01-1223-42C8-B3AC-BE891C7CE393}"/>
              </a:ext>
            </a:extLst>
          </p:cNvPr>
          <p:cNvGrpSpPr/>
          <p:nvPr/>
        </p:nvGrpSpPr>
        <p:grpSpPr>
          <a:xfrm>
            <a:off x="7558090" y="2268603"/>
            <a:ext cx="3355975" cy="215888"/>
            <a:chOff x="7558090" y="2268603"/>
            <a:chExt cx="3355975" cy="215888"/>
          </a:xfrm>
        </p:grpSpPr>
        <p:sp>
          <p:nvSpPr>
            <p:cNvPr id="47" name="椭圆 12">
              <a:extLst>
                <a:ext uri="{FF2B5EF4-FFF2-40B4-BE49-F238E27FC236}">
                  <a16:creationId xmlns:a16="http://schemas.microsoft.com/office/drawing/2014/main" id="{BCB8BC5F-FFA9-4259-BEB5-E23887C4F3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98165" y="2268603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 24">
              <a:extLst>
                <a:ext uri="{FF2B5EF4-FFF2-40B4-BE49-F238E27FC236}">
                  <a16:creationId xmlns:a16="http://schemas.microsoft.com/office/drawing/2014/main" id="{E5F97B50-CA8A-4442-A7C0-6BEB6E2DD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23654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文本框 25">
            <a:extLst>
              <a:ext uri="{FF2B5EF4-FFF2-40B4-BE49-F238E27FC236}">
                <a16:creationId xmlns:a16="http://schemas.microsoft.com/office/drawing/2014/main" id="{DA386BE2-17E8-412F-B9AD-9EE431F36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5" y="2866524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文本框 26">
            <a:extLst>
              <a:ext uri="{FF2B5EF4-FFF2-40B4-BE49-F238E27FC236}">
                <a16:creationId xmlns:a16="http://schemas.microsoft.com/office/drawing/2014/main" id="{B9E039AC-A3FA-4BC0-90D9-07B0F86C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4874600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文本框 27">
            <a:extLst>
              <a:ext uri="{FF2B5EF4-FFF2-40B4-BE49-F238E27FC236}">
                <a16:creationId xmlns:a16="http://schemas.microsoft.com/office/drawing/2014/main" id="{4BC1E75F-112B-4FFB-9B27-D6CC9C83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1763270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文本框 28">
            <a:extLst>
              <a:ext uri="{FF2B5EF4-FFF2-40B4-BE49-F238E27FC236}">
                <a16:creationId xmlns:a16="http://schemas.microsoft.com/office/drawing/2014/main" id="{604CC995-3686-4778-A4B2-115775C49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2" y="3842781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22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" y="38143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、用控件实现的动态汇总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1A85E1-D0AA-BBBC-3C6D-CEB20453443C}"/>
              </a:ext>
            </a:extLst>
          </p:cNvPr>
          <p:cNvSpPr txBox="1"/>
          <p:nvPr/>
        </p:nvSpPr>
        <p:spPr>
          <a:xfrm>
            <a:off x="443048" y="1105606"/>
            <a:ext cx="11117439" cy="166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表单控件可实现用户界面的交互，通过改变单元格的值来调整数据库函数和模拟运算表的输出，进而影响图表的显示结果。比如，可以制作省份控件，通过在控件中选择不同省份，分省展示汇总结果。</a:t>
            </a:r>
            <a:endParaRPr lang="zh-CN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354D23-F9F9-7A95-3B27-94DBE4F1D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18" y="3176202"/>
            <a:ext cx="4047723" cy="2858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CCBF20-0CC0-CE17-81A5-2CEB0EABB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26" y="3176201"/>
            <a:ext cx="4048171" cy="2858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6767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" y="38143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、用控件实现的动态汇总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89B6F8-5320-AE9B-AA10-6152E7385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" t="1545" r="2333" b="2455"/>
          <a:stretch/>
        </p:blipFill>
        <p:spPr>
          <a:xfrm>
            <a:off x="1039587" y="3429000"/>
            <a:ext cx="9998528" cy="2705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18CE80A-E60A-404D-BA80-47CB1101C554}"/>
              </a:ext>
            </a:extLst>
          </p:cNvPr>
          <p:cNvSpPr txBox="1"/>
          <p:nvPr/>
        </p:nvSpPr>
        <p:spPr>
          <a:xfrm>
            <a:off x="816427" y="1015942"/>
            <a:ext cx="10221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>
              <a:lnSpc>
                <a:spcPct val="150000"/>
              </a:lnSpc>
            </a:pP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表单控件是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Excel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的工具，可以在不使用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VBA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程序代码的情况下，引用单元格或者改变单元格的数据，实现与单元格的交互。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40000">
              <a:lnSpc>
                <a:spcPct val="150000"/>
              </a:lnSpc>
            </a:pP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要使用这些控件，首先需要在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Excel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的“开发工具”选项卡中找到“插入控件”功能，可以看到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Excel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提供的表单控件。</a:t>
            </a:r>
          </a:p>
          <a:p>
            <a:endParaRPr lang="en-US" altLang="zh-CN" sz="18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669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36070" y="27234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、用控件实现的动态汇总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1A85E1-D0AA-BBBC-3C6D-CEB20453443C}"/>
              </a:ext>
            </a:extLst>
          </p:cNvPr>
          <p:cNvSpPr txBox="1"/>
          <p:nvPr/>
        </p:nvSpPr>
        <p:spPr>
          <a:xfrm>
            <a:off x="1197827" y="2738922"/>
            <a:ext cx="3701432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右表是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常用表单控件的名称、示例和功能。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FE343FC-9213-29F6-106F-A20FE2062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8" t="1431" r="1345" b="1596"/>
          <a:stretch/>
        </p:blipFill>
        <p:spPr>
          <a:xfrm>
            <a:off x="5448300" y="1191986"/>
            <a:ext cx="4191000" cy="5078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114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38782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、用控件实现的动态汇总实例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2342" y="1369984"/>
            <a:ext cx="1084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4-3】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4-2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的汇总结果，为</a:t>
            </a:r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公司销售经理提供了各省各类别产品净销售额的总计值。但是，图中数据较多，不利于观察和分析。因此，</a:t>
            </a:r>
            <a:r>
              <a:rPr lang="zh-CN" altLang="en-US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销售经理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希望能够分省展示销售情况。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A0389F-CF2D-435A-A9FC-F66B903EAFA4}"/>
              </a:ext>
            </a:extLst>
          </p:cNvPr>
          <p:cNvSpPr txBox="1"/>
          <p:nvPr/>
        </p:nvSpPr>
        <p:spPr>
          <a:xfrm>
            <a:off x="842049" y="3067367"/>
            <a:ext cx="3936379" cy="143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effectLst/>
                <a:latin typeface="+mn-ea"/>
              </a:rPr>
              <a:t>解题</a:t>
            </a:r>
            <a:r>
              <a:rPr lang="zh-CN" altLang="en-US" sz="2000" b="1" dirty="0">
                <a:effectLst/>
                <a:latin typeface="+mn-ea"/>
              </a:rPr>
              <a:t>步骤</a:t>
            </a:r>
            <a:r>
              <a:rPr lang="zh-CN" altLang="en-US" sz="2000" b="1" dirty="0">
                <a:latin typeface="+mn-ea"/>
              </a:rPr>
              <a:t>：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第一步</a:t>
            </a:r>
            <a:r>
              <a:rPr lang="zh-CN" altLang="en-US" sz="2000" b="1" dirty="0">
                <a:effectLst/>
                <a:latin typeface="+mn-ea"/>
              </a:rPr>
              <a:t>，</a:t>
            </a:r>
            <a:r>
              <a:rPr lang="zh-CN" altLang="en-US" sz="2000" dirty="0">
                <a:effectLst/>
                <a:latin typeface="+mn-ea"/>
              </a:rPr>
              <a:t>建立基础模型。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第二步</a:t>
            </a:r>
            <a:r>
              <a:rPr lang="zh-CN" altLang="en-US" sz="2000" b="1" dirty="0">
                <a:effectLst/>
                <a:latin typeface="+mn-ea"/>
              </a:rPr>
              <a:t>，</a:t>
            </a:r>
            <a:r>
              <a:rPr lang="zh-CN" altLang="en-US" sz="2000" dirty="0">
                <a:effectLst/>
                <a:latin typeface="+mn-ea"/>
              </a:rPr>
              <a:t>构建模拟运算表。</a:t>
            </a:r>
            <a:endParaRPr lang="en-US" altLang="zh-CN" sz="2000" dirty="0">
              <a:effectLst/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F77FA9-E27D-426D-9C75-DDF8E670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0" b="5346"/>
          <a:stretch/>
        </p:blipFill>
        <p:spPr bwMode="auto">
          <a:xfrm>
            <a:off x="4418482" y="2471609"/>
            <a:ext cx="6684947" cy="35917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7963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38782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、用控件实现的动态汇总实例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58A502-7032-D37F-B391-769C49281B94}"/>
              </a:ext>
            </a:extLst>
          </p:cNvPr>
          <p:cNvSpPr txBox="1"/>
          <p:nvPr/>
        </p:nvSpPr>
        <p:spPr>
          <a:xfrm>
            <a:off x="1296176" y="1509533"/>
            <a:ext cx="3936379" cy="50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第三步</a:t>
            </a:r>
            <a:r>
              <a:rPr lang="zh-CN" altLang="en-US" sz="2000" b="1" dirty="0">
                <a:effectLst/>
                <a:latin typeface="+mn-ea"/>
              </a:rPr>
              <a:t>，</a:t>
            </a:r>
            <a:r>
              <a:rPr lang="zh-CN" altLang="en-US" sz="2000" dirty="0">
                <a:latin typeface="+mn-ea"/>
              </a:rPr>
              <a:t>制作表单控件。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1C81D4-3C24-989E-9448-01AE070D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77" y="2218289"/>
            <a:ext cx="4097696" cy="1641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04AAD2E-90A6-3301-E177-FCD7BCA4B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" t="1213" r="4924" b="2317"/>
          <a:stretch/>
        </p:blipFill>
        <p:spPr>
          <a:xfrm>
            <a:off x="6680690" y="2103754"/>
            <a:ext cx="3351777" cy="28490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925D19B-16E6-9850-AE55-80E12D20E7B9}"/>
              </a:ext>
            </a:extLst>
          </p:cNvPr>
          <p:cNvSpPr txBox="1"/>
          <p:nvPr/>
        </p:nvSpPr>
        <p:spPr>
          <a:xfrm>
            <a:off x="6167984" y="1405426"/>
            <a:ext cx="6097604" cy="50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effectLst/>
                <a:latin typeface="+mn-ea"/>
              </a:rPr>
              <a:t>第四步，</a:t>
            </a:r>
            <a:r>
              <a:rPr lang="zh-CN" altLang="en-US" sz="2000" dirty="0">
                <a:effectLst/>
                <a:latin typeface="+mn-ea"/>
              </a:rPr>
              <a:t>设置表单控件以控制条件字段。</a:t>
            </a:r>
            <a:endParaRPr lang="en-US" altLang="zh-CN" sz="2000" dirty="0"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866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40057" y="3287039"/>
            <a:ext cx="3125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主要内容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48790" y="2835277"/>
            <a:ext cx="29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CONTENT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58697" y="2016999"/>
            <a:ext cx="644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8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动态展示概述</a:t>
            </a:r>
            <a:endParaRPr lang="zh-CN" altLang="zh-CN" sz="28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7979" y="4200911"/>
            <a:ext cx="577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8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动态展示的综合应用</a:t>
            </a:r>
            <a:endParaRPr lang="zh-CN" altLang="zh-CN" sz="28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58697" y="3126387"/>
            <a:ext cx="671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数据库函数、模拟运算表和控件</a:t>
            </a:r>
            <a:endParaRPr lang="zh-CN" altLang="zh-CN" sz="28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椭圆 1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57CBABF-44A2-491E-9773-4344A4B11021}"/>
              </a:ext>
            </a:extLst>
          </p:cNvPr>
          <p:cNvSpPr/>
          <p:nvPr/>
        </p:nvSpPr>
        <p:spPr>
          <a:xfrm>
            <a:off x="1105883" y="1901756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椭圆 1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C8FCD21-D171-4630-8A5B-1261D68F9F6F}"/>
              </a:ext>
            </a:extLst>
          </p:cNvPr>
          <p:cNvSpPr/>
          <p:nvPr/>
        </p:nvSpPr>
        <p:spPr>
          <a:xfrm>
            <a:off x="1105883" y="3011144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椭圆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5D99BC6-AE88-4695-B56D-BEAD27A19CA6}"/>
              </a:ext>
            </a:extLst>
          </p:cNvPr>
          <p:cNvSpPr/>
          <p:nvPr/>
        </p:nvSpPr>
        <p:spPr>
          <a:xfrm>
            <a:off x="1105883" y="4055959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462643" y="34427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、用控件实现的动态汇总实例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58A502-7032-D37F-B391-769C49281B94}"/>
              </a:ext>
            </a:extLst>
          </p:cNvPr>
          <p:cNvSpPr txBox="1"/>
          <p:nvPr/>
        </p:nvSpPr>
        <p:spPr>
          <a:xfrm>
            <a:off x="2908236" y="1286339"/>
            <a:ext cx="3936379" cy="50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第四步</a:t>
            </a:r>
            <a:r>
              <a:rPr lang="zh-CN" altLang="en-US" sz="2000" b="1" dirty="0">
                <a:effectLst/>
                <a:latin typeface="+mn-ea"/>
              </a:rPr>
              <a:t>，</a:t>
            </a:r>
            <a:r>
              <a:rPr lang="zh-CN" altLang="en-US" sz="2000" dirty="0">
                <a:latin typeface="+mn-ea"/>
              </a:rPr>
              <a:t>制作动态图表。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5A969B-EC3D-49D0-1AD8-0CD4E1232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92" y="2036487"/>
            <a:ext cx="6066880" cy="3644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4948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1"/>
          <p:cNvSpPr txBox="1"/>
          <p:nvPr/>
        </p:nvSpPr>
        <p:spPr>
          <a:xfrm>
            <a:off x="0" y="49240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tx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4-3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建模关键技术</a:t>
            </a:r>
          </a:p>
        </p:txBody>
      </p:sp>
      <p:sp>
        <p:nvSpPr>
          <p:cNvPr id="26" name="文本框 10"/>
          <p:cNvSpPr txBox="1"/>
          <p:nvPr/>
        </p:nvSpPr>
        <p:spPr>
          <a:xfrm>
            <a:off x="1556261" y="1994035"/>
            <a:ext cx="292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函数加模拟运算表自动计算各省各类别净销售额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7513634" y="4519423"/>
            <a:ext cx="331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INDEX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函数将控件的选择，反映到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函数的条件中</a:t>
            </a:r>
          </a:p>
        </p:txBody>
      </p:sp>
      <p:sp>
        <p:nvSpPr>
          <p:cNvPr id="20" name="文本框 10"/>
          <p:cNvSpPr txBox="1"/>
          <p:nvPr/>
        </p:nvSpPr>
        <p:spPr>
          <a:xfrm>
            <a:off x="7484914" y="2370874"/>
            <a:ext cx="3225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制作控制省份的控件，链接到到对应单元格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0"/>
          <p:cNvSpPr txBox="1"/>
          <p:nvPr/>
        </p:nvSpPr>
        <p:spPr>
          <a:xfrm>
            <a:off x="1538651" y="4714325"/>
            <a:ext cx="272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将图表与控件相结合，实现动态图表</a:t>
            </a:r>
          </a:p>
        </p:txBody>
      </p:sp>
      <p:sp>
        <p:nvSpPr>
          <p:cNvPr id="28" name="Freeform 265">
            <a:extLst>
              <a:ext uri="{FF2B5EF4-FFF2-40B4-BE49-F238E27FC236}">
                <a16:creationId xmlns:a16="http://schemas.microsoft.com/office/drawing/2014/main" id="{62ABAF0C-C343-48C1-8C01-6CF913223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2336328"/>
            <a:ext cx="1304925" cy="1604873"/>
          </a:xfrm>
          <a:custGeom>
            <a:avLst/>
            <a:gdLst>
              <a:gd name="T0" fmla="*/ 706834 w 312"/>
              <a:gd name="T1" fmla="*/ 804565 h 385"/>
              <a:gd name="T2" fmla="*/ 1304925 w 312"/>
              <a:gd name="T3" fmla="*/ 1604962 h 385"/>
              <a:gd name="T4" fmla="*/ 242582 w 312"/>
              <a:gd name="T5" fmla="*/ 1183920 h 385"/>
              <a:gd name="T6" fmla="*/ 12547 w 312"/>
              <a:gd name="T7" fmla="*/ 904615 h 385"/>
              <a:gd name="T8" fmla="*/ 4182 w 312"/>
              <a:gd name="T9" fmla="*/ 804565 h 385"/>
              <a:gd name="T10" fmla="*/ 12547 w 312"/>
              <a:gd name="T11" fmla="*/ 700347 h 385"/>
              <a:gd name="T12" fmla="*/ 242582 w 312"/>
              <a:gd name="T13" fmla="*/ 425211 h 385"/>
              <a:gd name="T14" fmla="*/ 1304925 w 312"/>
              <a:gd name="T15" fmla="*/ 0 h 385"/>
              <a:gd name="T16" fmla="*/ 706834 w 312"/>
              <a:gd name="T17" fmla="*/ 804565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5"/>
              <a:gd name="T29" fmla="*/ 312 w 312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5">
                <a:moveTo>
                  <a:pt x="169" y="193"/>
                </a:moveTo>
                <a:cubicBezTo>
                  <a:pt x="170" y="265"/>
                  <a:pt x="254" y="358"/>
                  <a:pt x="312" y="385"/>
                </a:cubicBezTo>
                <a:cubicBezTo>
                  <a:pt x="304" y="385"/>
                  <a:pt x="104" y="302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09"/>
                  <a:pt x="1" y="202"/>
                  <a:pt x="1" y="193"/>
                </a:cubicBezTo>
                <a:cubicBezTo>
                  <a:pt x="1" y="184"/>
                  <a:pt x="0" y="176"/>
                  <a:pt x="3" y="168"/>
                </a:cubicBezTo>
                <a:cubicBezTo>
                  <a:pt x="9" y="139"/>
                  <a:pt x="28" y="113"/>
                  <a:pt x="58" y="102"/>
                </a:cubicBezTo>
                <a:cubicBezTo>
                  <a:pt x="104" y="83"/>
                  <a:pt x="304" y="0"/>
                  <a:pt x="312" y="0"/>
                </a:cubicBezTo>
                <a:cubicBezTo>
                  <a:pt x="254" y="27"/>
                  <a:pt x="170" y="116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Freeform 263">
            <a:extLst>
              <a:ext uri="{FF2B5EF4-FFF2-40B4-BE49-F238E27FC236}">
                <a16:creationId xmlns:a16="http://schemas.microsoft.com/office/drawing/2014/main" id="{1D26E1DF-FE66-4E60-8B30-807BE88B4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3391957"/>
            <a:ext cx="1300163" cy="1606463"/>
          </a:xfrm>
          <a:custGeom>
            <a:avLst/>
            <a:gdLst>
              <a:gd name="T0" fmla="*/ 597824 w 311"/>
              <a:gd name="T1" fmla="*/ 801189 h 385"/>
              <a:gd name="T2" fmla="*/ 0 w 311"/>
              <a:gd name="T3" fmla="*/ 0 h 385"/>
              <a:gd name="T4" fmla="*/ 1061868 w 311"/>
              <a:gd name="T5" fmla="*/ 421459 h 385"/>
              <a:gd name="T6" fmla="*/ 1291801 w 311"/>
              <a:gd name="T7" fmla="*/ 701040 h 385"/>
              <a:gd name="T8" fmla="*/ 1300162 w 311"/>
              <a:gd name="T9" fmla="*/ 801189 h 385"/>
              <a:gd name="T10" fmla="*/ 1291801 w 311"/>
              <a:gd name="T11" fmla="*/ 905510 h 385"/>
              <a:gd name="T12" fmla="*/ 1061868 w 311"/>
              <a:gd name="T13" fmla="*/ 1180919 h 385"/>
              <a:gd name="T14" fmla="*/ 0 w 311"/>
              <a:gd name="T15" fmla="*/ 1606550 h 385"/>
              <a:gd name="T16" fmla="*/ 597824 w 311"/>
              <a:gd name="T17" fmla="*/ 801189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5"/>
              <a:gd name="T29" fmla="*/ 311 w 311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5">
                <a:moveTo>
                  <a:pt x="143" y="192"/>
                </a:moveTo>
                <a:cubicBezTo>
                  <a:pt x="142" y="120"/>
                  <a:pt x="58" y="27"/>
                  <a:pt x="0" y="0"/>
                </a:cubicBezTo>
                <a:cubicBezTo>
                  <a:pt x="7" y="0"/>
                  <a:pt x="208" y="83"/>
                  <a:pt x="254" y="101"/>
                </a:cubicBezTo>
                <a:cubicBezTo>
                  <a:pt x="283" y="113"/>
                  <a:pt x="303" y="139"/>
                  <a:pt x="309" y="168"/>
                </a:cubicBezTo>
                <a:cubicBezTo>
                  <a:pt x="311" y="175"/>
                  <a:pt x="311" y="183"/>
                  <a:pt x="311" y="192"/>
                </a:cubicBezTo>
                <a:cubicBezTo>
                  <a:pt x="311" y="201"/>
                  <a:pt x="311" y="209"/>
                  <a:pt x="309" y="217"/>
                </a:cubicBezTo>
                <a:cubicBezTo>
                  <a:pt x="303" y="246"/>
                  <a:pt x="283" y="271"/>
                  <a:pt x="254" y="283"/>
                </a:cubicBezTo>
                <a:cubicBezTo>
                  <a:pt x="208" y="302"/>
                  <a:pt x="7" y="385"/>
                  <a:pt x="0" y="385"/>
                </a:cubicBezTo>
                <a:cubicBezTo>
                  <a:pt x="58" y="358"/>
                  <a:pt x="142" y="269"/>
                  <a:pt x="143" y="192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 266">
            <a:extLst>
              <a:ext uri="{FF2B5EF4-FFF2-40B4-BE49-F238E27FC236}">
                <a16:creationId xmlns:a16="http://schemas.microsoft.com/office/drawing/2014/main" id="{4CDE6932-835D-4963-8172-C6B00A53D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4442825"/>
            <a:ext cx="1304925" cy="1609636"/>
          </a:xfrm>
          <a:custGeom>
            <a:avLst/>
            <a:gdLst>
              <a:gd name="T0" fmla="*/ 706834 w 312"/>
              <a:gd name="T1" fmla="*/ 804863 h 386"/>
              <a:gd name="T2" fmla="*/ 1304925 w 312"/>
              <a:gd name="T3" fmla="*/ 1609725 h 386"/>
              <a:gd name="T4" fmla="*/ 242582 w 312"/>
              <a:gd name="T5" fmla="*/ 1184357 h 386"/>
              <a:gd name="T6" fmla="*/ 12547 w 312"/>
              <a:gd name="T7" fmla="*/ 904949 h 386"/>
              <a:gd name="T8" fmla="*/ 4182 w 312"/>
              <a:gd name="T9" fmla="*/ 804863 h 386"/>
              <a:gd name="T10" fmla="*/ 12547 w 312"/>
              <a:gd name="T11" fmla="*/ 704776 h 386"/>
              <a:gd name="T12" fmla="*/ 242582 w 312"/>
              <a:gd name="T13" fmla="*/ 425368 h 386"/>
              <a:gd name="T14" fmla="*/ 1304925 w 312"/>
              <a:gd name="T15" fmla="*/ 4170 h 386"/>
              <a:gd name="T16" fmla="*/ 706834 w 312"/>
              <a:gd name="T17" fmla="*/ 804863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6"/>
              <a:gd name="T29" fmla="*/ 312 w 312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6">
                <a:moveTo>
                  <a:pt x="169" y="193"/>
                </a:moveTo>
                <a:cubicBezTo>
                  <a:pt x="170" y="266"/>
                  <a:pt x="254" y="358"/>
                  <a:pt x="312" y="386"/>
                </a:cubicBezTo>
                <a:cubicBezTo>
                  <a:pt x="304" y="386"/>
                  <a:pt x="104" y="303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10"/>
                  <a:pt x="1" y="203"/>
                  <a:pt x="1" y="193"/>
                </a:cubicBezTo>
                <a:cubicBezTo>
                  <a:pt x="1" y="185"/>
                  <a:pt x="0" y="176"/>
                  <a:pt x="3" y="169"/>
                </a:cubicBezTo>
                <a:cubicBezTo>
                  <a:pt x="9" y="140"/>
                  <a:pt x="28" y="114"/>
                  <a:pt x="58" y="102"/>
                </a:cubicBezTo>
                <a:cubicBezTo>
                  <a:pt x="104" y="83"/>
                  <a:pt x="304" y="0"/>
                  <a:pt x="312" y="1"/>
                </a:cubicBezTo>
                <a:cubicBezTo>
                  <a:pt x="254" y="28"/>
                  <a:pt x="170" y="117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Freeform 267">
            <a:extLst>
              <a:ext uri="{FF2B5EF4-FFF2-40B4-BE49-F238E27FC236}">
                <a16:creationId xmlns:a16="http://schemas.microsoft.com/office/drawing/2014/main" id="{F6B3915A-03FC-4C43-BE24-5B9CB8E5A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1280697"/>
            <a:ext cx="1300163" cy="1611225"/>
          </a:xfrm>
          <a:custGeom>
            <a:avLst/>
            <a:gdLst>
              <a:gd name="T0" fmla="*/ 597824 w 311"/>
              <a:gd name="T1" fmla="*/ 805657 h 386"/>
              <a:gd name="T2" fmla="*/ 0 w 311"/>
              <a:gd name="T3" fmla="*/ 0 h 386"/>
              <a:gd name="T4" fmla="*/ 1061868 w 311"/>
              <a:gd name="T5" fmla="*/ 425787 h 386"/>
              <a:gd name="T6" fmla="*/ 1291801 w 311"/>
              <a:gd name="T7" fmla="*/ 705471 h 386"/>
              <a:gd name="T8" fmla="*/ 1300162 w 311"/>
              <a:gd name="T9" fmla="*/ 805657 h 386"/>
              <a:gd name="T10" fmla="*/ 1291801 w 311"/>
              <a:gd name="T11" fmla="*/ 905842 h 386"/>
              <a:gd name="T12" fmla="*/ 1061868 w 311"/>
              <a:gd name="T13" fmla="*/ 1185526 h 386"/>
              <a:gd name="T14" fmla="*/ 0 w 311"/>
              <a:gd name="T15" fmla="*/ 1607139 h 386"/>
              <a:gd name="T16" fmla="*/ 597824 w 311"/>
              <a:gd name="T17" fmla="*/ 805657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6"/>
              <a:gd name="T29" fmla="*/ 311 w 311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6">
                <a:moveTo>
                  <a:pt x="143" y="193"/>
                </a:moveTo>
                <a:cubicBezTo>
                  <a:pt x="142" y="120"/>
                  <a:pt x="58" y="28"/>
                  <a:pt x="0" y="0"/>
                </a:cubicBezTo>
                <a:cubicBezTo>
                  <a:pt x="7" y="0"/>
                  <a:pt x="208" y="83"/>
                  <a:pt x="254" y="102"/>
                </a:cubicBezTo>
                <a:cubicBezTo>
                  <a:pt x="283" y="114"/>
                  <a:pt x="303" y="140"/>
                  <a:pt x="309" y="169"/>
                </a:cubicBezTo>
                <a:cubicBezTo>
                  <a:pt x="311" y="176"/>
                  <a:pt x="311" y="183"/>
                  <a:pt x="311" y="193"/>
                </a:cubicBezTo>
                <a:cubicBezTo>
                  <a:pt x="311" y="201"/>
                  <a:pt x="311" y="210"/>
                  <a:pt x="309" y="217"/>
                </a:cubicBezTo>
                <a:cubicBezTo>
                  <a:pt x="303" y="246"/>
                  <a:pt x="283" y="272"/>
                  <a:pt x="254" y="284"/>
                </a:cubicBezTo>
                <a:cubicBezTo>
                  <a:pt x="208" y="303"/>
                  <a:pt x="7" y="386"/>
                  <a:pt x="0" y="385"/>
                </a:cubicBezTo>
                <a:cubicBezTo>
                  <a:pt x="58" y="358"/>
                  <a:pt x="142" y="269"/>
                  <a:pt x="143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A45DA02-84CC-44C5-9011-9C3A4B2E389D}"/>
              </a:ext>
            </a:extLst>
          </p:cNvPr>
          <p:cNvGrpSpPr/>
          <p:nvPr/>
        </p:nvGrpSpPr>
        <p:grpSpPr>
          <a:xfrm>
            <a:off x="1435102" y="3168665"/>
            <a:ext cx="3319464" cy="215888"/>
            <a:chOff x="1435102" y="3168665"/>
            <a:chExt cx="3319464" cy="215888"/>
          </a:xfrm>
        </p:grpSpPr>
        <p:sp>
          <p:nvSpPr>
            <p:cNvPr id="33" name="任意多边形 8">
              <a:extLst>
                <a:ext uri="{FF2B5EF4-FFF2-40B4-BE49-F238E27FC236}">
                  <a16:creationId xmlns:a16="http://schemas.microsoft.com/office/drawing/2014/main" id="{621CC9B8-107F-4FA7-9C14-5CCE8E4CF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91" y="3276609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9">
              <a:extLst>
                <a:ext uri="{FF2B5EF4-FFF2-40B4-BE49-F238E27FC236}">
                  <a16:creationId xmlns:a16="http://schemas.microsoft.com/office/drawing/2014/main" id="{8098EA96-0728-4E9E-9AAA-05244A40C4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3168665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DE93577-6E57-4AC7-87B3-A78D4FAB8D1E}"/>
              </a:ext>
            </a:extLst>
          </p:cNvPr>
          <p:cNvGrpSpPr/>
          <p:nvPr/>
        </p:nvGrpSpPr>
        <p:grpSpPr>
          <a:xfrm>
            <a:off x="1435102" y="5518036"/>
            <a:ext cx="3303588" cy="215888"/>
            <a:chOff x="1435102" y="5518036"/>
            <a:chExt cx="3303588" cy="215888"/>
          </a:xfrm>
        </p:grpSpPr>
        <p:sp>
          <p:nvSpPr>
            <p:cNvPr id="36" name="任意多边形 10">
              <a:extLst>
                <a:ext uri="{FF2B5EF4-FFF2-40B4-BE49-F238E27FC236}">
                  <a16:creationId xmlns:a16="http://schemas.microsoft.com/office/drawing/2014/main" id="{8AE84519-9375-4988-818B-172885F50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5" y="5627567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11">
              <a:extLst>
                <a:ext uri="{FF2B5EF4-FFF2-40B4-BE49-F238E27FC236}">
                  <a16:creationId xmlns:a16="http://schemas.microsoft.com/office/drawing/2014/main" id="{2173E364-F31A-4309-9E5D-94C39DA2BA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5518036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8338C22-CA2A-457B-A355-C2EAEF9244BE}"/>
              </a:ext>
            </a:extLst>
          </p:cNvPr>
          <p:cNvGrpSpPr/>
          <p:nvPr/>
        </p:nvGrpSpPr>
        <p:grpSpPr>
          <a:xfrm>
            <a:off x="7558090" y="4349701"/>
            <a:ext cx="3322637" cy="215888"/>
            <a:chOff x="7558090" y="4349701"/>
            <a:chExt cx="3322637" cy="215888"/>
          </a:xfrm>
        </p:grpSpPr>
        <p:sp>
          <p:nvSpPr>
            <p:cNvPr id="39" name="任意多边形 13">
              <a:extLst>
                <a:ext uri="{FF2B5EF4-FFF2-40B4-BE49-F238E27FC236}">
                  <a16:creationId xmlns:a16="http://schemas.microsoft.com/office/drawing/2014/main" id="{A4ECCC61-7268-451E-BA20-D13C3E2C2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44465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DAD0FC91-B21C-4896-82E6-D29D8528A3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64827" y="4349701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任意多边形 47">
            <a:extLst>
              <a:ext uri="{FF2B5EF4-FFF2-40B4-BE49-F238E27FC236}">
                <a16:creationId xmlns:a16="http://schemas.microsoft.com/office/drawing/2014/main" id="{02C762E1-4D04-46AE-A053-CB987147D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1" y="1264823"/>
            <a:ext cx="955675" cy="587343"/>
          </a:xfrm>
          <a:custGeom>
            <a:avLst/>
            <a:gdLst>
              <a:gd name="T0" fmla="*/ 367229 w 956472"/>
              <a:gd name="T1" fmla="*/ 413 h 588502"/>
              <a:gd name="T2" fmla="*/ 497908 w 956472"/>
              <a:gd name="T3" fmla="*/ 15897 h 588502"/>
              <a:gd name="T4" fmla="*/ 507694 w 956472"/>
              <a:gd name="T5" fmla="*/ 19740 h 588502"/>
              <a:gd name="T6" fmla="*/ 497218 w 956472"/>
              <a:gd name="T7" fmla="*/ 16947 h 588502"/>
              <a:gd name="T8" fmla="*/ 885296 w 956472"/>
              <a:gd name="T9" fmla="*/ 348452 h 588502"/>
              <a:gd name="T10" fmla="*/ 955675 w 956472"/>
              <a:gd name="T11" fmla="*/ 446575 h 588502"/>
              <a:gd name="T12" fmla="*/ 946671 w 956472"/>
              <a:gd name="T13" fmla="*/ 449128 h 588502"/>
              <a:gd name="T14" fmla="*/ 184904 w 956472"/>
              <a:gd name="T15" fmla="*/ 578032 h 588502"/>
              <a:gd name="T16" fmla="*/ 22141 w 956472"/>
              <a:gd name="T17" fmla="*/ 186620 h 588502"/>
              <a:gd name="T18" fmla="*/ 367229 w 956472"/>
              <a:gd name="T19" fmla="*/ 413 h 5885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6472"/>
              <a:gd name="T31" fmla="*/ 0 h 588502"/>
              <a:gd name="T32" fmla="*/ 956472 w 956472"/>
              <a:gd name="T33" fmla="*/ 588502 h 5885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6472" h="588502">
                <a:moveTo>
                  <a:pt x="367535" y="414"/>
                </a:moveTo>
                <a:cubicBezTo>
                  <a:pt x="414525" y="-1542"/>
                  <a:pt x="459687" y="3413"/>
                  <a:pt x="498323" y="15928"/>
                </a:cubicBezTo>
                <a:lnTo>
                  <a:pt x="508117" y="19778"/>
                </a:lnTo>
                <a:lnTo>
                  <a:pt x="497633" y="16980"/>
                </a:lnTo>
                <a:cubicBezTo>
                  <a:pt x="618911" y="75378"/>
                  <a:pt x="767371" y="200518"/>
                  <a:pt x="886034" y="349121"/>
                </a:cubicBezTo>
                <a:lnTo>
                  <a:pt x="956472" y="447432"/>
                </a:lnTo>
                <a:lnTo>
                  <a:pt x="947460" y="449990"/>
                </a:lnTo>
                <a:cubicBezTo>
                  <a:pt x="670620" y="526992"/>
                  <a:pt x="284258" y="618253"/>
                  <a:pt x="185058" y="579141"/>
                </a:cubicBezTo>
                <a:cubicBezTo>
                  <a:pt x="34690" y="516562"/>
                  <a:pt x="-40494" y="341340"/>
                  <a:pt x="22159" y="186978"/>
                </a:cubicBezTo>
                <a:cubicBezTo>
                  <a:pt x="69149" y="74336"/>
                  <a:pt x="226565" y="6281"/>
                  <a:pt x="367535" y="41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3">
            <a:extLst>
              <a:ext uri="{FF2B5EF4-FFF2-40B4-BE49-F238E27FC236}">
                <a16:creationId xmlns:a16="http://schemas.microsoft.com/office/drawing/2014/main" id="{41CC1308-8383-4FED-AB12-2CC706AA9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49" y="5479405"/>
            <a:ext cx="958851" cy="588929"/>
          </a:xfrm>
          <a:custGeom>
            <a:avLst/>
            <a:gdLst>
              <a:gd name="T0" fmla="*/ 682816 w 958283"/>
              <a:gd name="T1" fmla="*/ 383 h 588461"/>
              <a:gd name="T2" fmla="*/ 773685 w 958283"/>
              <a:gd name="T3" fmla="*/ 9370 h 588461"/>
              <a:gd name="T4" fmla="*/ 936679 w 958283"/>
              <a:gd name="T5" fmla="*/ 397691 h 588461"/>
              <a:gd name="T6" fmla="*/ 460233 w 958283"/>
              <a:gd name="T7" fmla="*/ 573062 h 588461"/>
              <a:gd name="T8" fmla="*/ 456085 w 958283"/>
              <a:gd name="T9" fmla="*/ 571431 h 588461"/>
              <a:gd name="T10" fmla="*/ 364381 w 958283"/>
              <a:gd name="T11" fmla="*/ 517748 h 588461"/>
              <a:gd name="T12" fmla="*/ 71272 w 958283"/>
              <a:gd name="T13" fmla="*/ 241009 h 588461"/>
              <a:gd name="T14" fmla="*/ 0 w 958283"/>
              <a:gd name="T15" fmla="*/ 141405 h 588461"/>
              <a:gd name="T16" fmla="*/ 9811 w 958283"/>
              <a:gd name="T17" fmla="*/ 138631 h 588461"/>
              <a:gd name="T18" fmla="*/ 682816 w 958283"/>
              <a:gd name="T19" fmla="*/ 383 h 5884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8283"/>
              <a:gd name="T31" fmla="*/ 0 h 588461"/>
              <a:gd name="T32" fmla="*/ 958283 w 958283"/>
              <a:gd name="T33" fmla="*/ 588461 h 5884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8283" h="588461">
                <a:moveTo>
                  <a:pt x="682412" y="383"/>
                </a:moveTo>
                <a:cubicBezTo>
                  <a:pt x="722060" y="-1068"/>
                  <a:pt x="753387" y="1540"/>
                  <a:pt x="773227" y="9362"/>
                </a:cubicBezTo>
                <a:cubicBezTo>
                  <a:pt x="923594" y="71942"/>
                  <a:pt x="998778" y="247163"/>
                  <a:pt x="936125" y="397353"/>
                </a:cubicBezTo>
                <a:cubicBezTo>
                  <a:pt x="873472" y="551715"/>
                  <a:pt x="614506" y="622638"/>
                  <a:pt x="459961" y="572575"/>
                </a:cubicBezTo>
                <a:lnTo>
                  <a:pt x="455815" y="570945"/>
                </a:lnTo>
                <a:lnTo>
                  <a:pt x="364165" y="517308"/>
                </a:lnTo>
                <a:cubicBezTo>
                  <a:pt x="265785" y="450510"/>
                  <a:pt x="160136" y="352256"/>
                  <a:pt x="71230" y="240804"/>
                </a:cubicBezTo>
                <a:lnTo>
                  <a:pt x="0" y="141285"/>
                </a:lnTo>
                <a:lnTo>
                  <a:pt x="9805" y="138513"/>
                </a:lnTo>
                <a:cubicBezTo>
                  <a:pt x="232093" y="76912"/>
                  <a:pt x="523822" y="6185"/>
                  <a:pt x="682412" y="383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任意多边形 41">
            <a:extLst>
              <a:ext uri="{FF2B5EF4-FFF2-40B4-BE49-F238E27FC236}">
                <a16:creationId xmlns:a16="http://schemas.microsoft.com/office/drawing/2014/main" id="{E52AEAEB-5638-4811-9FA4-12FB7BB2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425364"/>
            <a:ext cx="1295400" cy="588929"/>
          </a:xfrm>
          <a:custGeom>
            <a:avLst/>
            <a:gdLst>
              <a:gd name="T0" fmla="*/ 571549 w 1294816"/>
              <a:gd name="T1" fmla="*/ 494 h 589332"/>
              <a:gd name="T2" fmla="*/ 1162365 w 1294816"/>
              <a:gd name="T3" fmla="*/ 105788 h 589332"/>
              <a:gd name="T4" fmla="*/ 1295400 w 1294816"/>
              <a:gd name="T5" fmla="*/ 141991 h 589332"/>
              <a:gd name="T6" fmla="*/ 1218592 w 1294816"/>
              <a:gd name="T7" fmla="*/ 248503 h 589332"/>
              <a:gd name="T8" fmla="*/ 925224 w 1294816"/>
              <a:gd name="T9" fmla="*/ 518883 h 589332"/>
              <a:gd name="T10" fmla="*/ 833187 w 1294816"/>
              <a:gd name="T11" fmla="*/ 570811 h 589332"/>
              <a:gd name="T12" fmla="*/ 830650 w 1294816"/>
              <a:gd name="T13" fmla="*/ 571790 h 589332"/>
              <a:gd name="T14" fmla="*/ 721995 w 1294816"/>
              <a:gd name="T15" fmla="*/ 588469 h 589332"/>
              <a:gd name="T16" fmla="*/ 130657 w 1294816"/>
              <a:gd name="T17" fmla="*/ 483176 h 589332"/>
              <a:gd name="T18" fmla="*/ 0 w 1294816"/>
              <a:gd name="T19" fmla="*/ 447733 h 589332"/>
              <a:gd name="T20" fmla="*/ 73929 w 1294816"/>
              <a:gd name="T21" fmla="*/ 345546 h 589332"/>
              <a:gd name="T22" fmla="*/ 462105 w 1294816"/>
              <a:gd name="T23" fmla="*/ 21952 h 589332"/>
              <a:gd name="T24" fmla="*/ 460185 w 1294816"/>
              <a:gd name="T25" fmla="*/ 22349 h 589332"/>
              <a:gd name="T26" fmla="*/ 462893 w 1294816"/>
              <a:gd name="T27" fmla="*/ 21345 h 589332"/>
              <a:gd name="T28" fmla="*/ 571549 w 1294816"/>
              <a:gd name="T29" fmla="*/ 494 h 5893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4816"/>
              <a:gd name="T46" fmla="*/ 0 h 589332"/>
              <a:gd name="T47" fmla="*/ 1294816 w 1294816"/>
              <a:gd name="T48" fmla="*/ 589332 h 5893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4816" h="589332">
                <a:moveTo>
                  <a:pt x="571291" y="494"/>
                </a:moveTo>
                <a:cubicBezTo>
                  <a:pt x="692429" y="-5765"/>
                  <a:pt x="942016" y="48480"/>
                  <a:pt x="1161841" y="105854"/>
                </a:cubicBezTo>
                <a:lnTo>
                  <a:pt x="1294816" y="142080"/>
                </a:lnTo>
                <a:lnTo>
                  <a:pt x="1218043" y="248659"/>
                </a:lnTo>
                <a:cubicBezTo>
                  <a:pt x="1129046" y="358932"/>
                  <a:pt x="1023287" y="454541"/>
                  <a:pt x="924807" y="519209"/>
                </a:cubicBezTo>
                <a:lnTo>
                  <a:pt x="832811" y="571170"/>
                </a:lnTo>
                <a:lnTo>
                  <a:pt x="830276" y="572149"/>
                </a:lnTo>
                <a:cubicBezTo>
                  <a:pt x="796859" y="580494"/>
                  <a:pt x="759264" y="588839"/>
                  <a:pt x="721670" y="588839"/>
                </a:cubicBezTo>
                <a:cubicBezTo>
                  <a:pt x="600532" y="595098"/>
                  <a:pt x="350945" y="540854"/>
                  <a:pt x="130598" y="483480"/>
                </a:cubicBezTo>
                <a:lnTo>
                  <a:pt x="0" y="448014"/>
                </a:lnTo>
                <a:lnTo>
                  <a:pt x="73896" y="345763"/>
                </a:lnTo>
                <a:cubicBezTo>
                  <a:pt x="192437" y="199246"/>
                  <a:pt x="340745" y="78278"/>
                  <a:pt x="461897" y="21966"/>
                </a:cubicBezTo>
                <a:lnTo>
                  <a:pt x="459978" y="22363"/>
                </a:lnTo>
                <a:lnTo>
                  <a:pt x="462684" y="21358"/>
                </a:lnTo>
                <a:cubicBezTo>
                  <a:pt x="496101" y="8840"/>
                  <a:pt x="529519" y="494"/>
                  <a:pt x="571291" y="49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任意多边形 37">
            <a:extLst>
              <a:ext uri="{FF2B5EF4-FFF2-40B4-BE49-F238E27FC236}">
                <a16:creationId xmlns:a16="http://schemas.microsoft.com/office/drawing/2014/main" id="{9ECA434E-24B3-48AF-881B-BB5825C7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41" y="3374496"/>
            <a:ext cx="1284287" cy="584168"/>
          </a:xfrm>
          <a:custGeom>
            <a:avLst/>
            <a:gdLst>
              <a:gd name="T0" fmla="*/ 705317 w 1283353"/>
              <a:gd name="T1" fmla="*/ 1084 h 584886"/>
              <a:gd name="T2" fmla="*/ 826543 w 1283353"/>
              <a:gd name="T3" fmla="*/ 17742 h 584886"/>
              <a:gd name="T4" fmla="*/ 832479 w 1283353"/>
              <a:gd name="T5" fmla="*/ 19942 h 584886"/>
              <a:gd name="T6" fmla="*/ 825909 w 1283353"/>
              <a:gd name="T7" fmla="*/ 18192 h 584886"/>
              <a:gd name="T8" fmla="*/ 1214592 w 1283353"/>
              <a:gd name="T9" fmla="*/ 347842 h 584886"/>
              <a:gd name="T10" fmla="*/ 1284287 w 1283353"/>
              <a:gd name="T11" fmla="*/ 444898 h 584886"/>
              <a:gd name="T12" fmla="*/ 1170891 w 1283353"/>
              <a:gd name="T13" fmla="*/ 475860 h 584886"/>
              <a:gd name="T14" fmla="*/ 579910 w 1283353"/>
              <a:gd name="T15" fmla="*/ 584142 h 584886"/>
              <a:gd name="T16" fmla="*/ 458684 w 1283353"/>
              <a:gd name="T17" fmla="*/ 567483 h 584886"/>
              <a:gd name="T18" fmla="*/ 456777 w 1283353"/>
              <a:gd name="T19" fmla="*/ 566749 h 584886"/>
              <a:gd name="T20" fmla="*/ 457897 w 1283353"/>
              <a:gd name="T21" fmla="*/ 567034 h 584886"/>
              <a:gd name="T22" fmla="*/ 69614 w 1283353"/>
              <a:gd name="T23" fmla="*/ 237385 h 584886"/>
              <a:gd name="T24" fmla="*/ 0 w 1283353"/>
              <a:gd name="T25" fmla="*/ 140341 h 584886"/>
              <a:gd name="T26" fmla="*/ 113815 w 1283353"/>
              <a:gd name="T27" fmla="*/ 109366 h 584886"/>
              <a:gd name="T28" fmla="*/ 705317 w 1283353"/>
              <a:gd name="T29" fmla="*/ 1084 h 5848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3353"/>
              <a:gd name="T46" fmla="*/ 0 h 584886"/>
              <a:gd name="T47" fmla="*/ 1283353 w 1283353"/>
              <a:gd name="T48" fmla="*/ 584886 h 5848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3353" h="584886">
                <a:moveTo>
                  <a:pt x="704804" y="1085"/>
                </a:moveTo>
                <a:cubicBezTo>
                  <a:pt x="746576" y="-3085"/>
                  <a:pt x="788348" y="5254"/>
                  <a:pt x="825942" y="17763"/>
                </a:cubicBezTo>
                <a:lnTo>
                  <a:pt x="831874" y="19965"/>
                </a:lnTo>
                <a:lnTo>
                  <a:pt x="825308" y="18213"/>
                </a:lnTo>
                <a:cubicBezTo>
                  <a:pt x="946586" y="74523"/>
                  <a:pt x="1095046" y="199655"/>
                  <a:pt x="1213709" y="348250"/>
                </a:cubicBezTo>
                <a:lnTo>
                  <a:pt x="1283353" y="445420"/>
                </a:lnTo>
                <a:lnTo>
                  <a:pt x="1170039" y="476419"/>
                </a:lnTo>
                <a:cubicBezTo>
                  <a:pt x="955436" y="532708"/>
                  <a:pt x="708981" y="586913"/>
                  <a:pt x="579488" y="584828"/>
                </a:cubicBezTo>
                <a:cubicBezTo>
                  <a:pt x="537717" y="584828"/>
                  <a:pt x="495945" y="580658"/>
                  <a:pt x="458350" y="568149"/>
                </a:cubicBezTo>
                <a:lnTo>
                  <a:pt x="456445" y="567415"/>
                </a:lnTo>
                <a:lnTo>
                  <a:pt x="457564" y="567700"/>
                </a:lnTo>
                <a:cubicBezTo>
                  <a:pt x="336412" y="511391"/>
                  <a:pt x="188104" y="386258"/>
                  <a:pt x="69563" y="237664"/>
                </a:cubicBezTo>
                <a:lnTo>
                  <a:pt x="0" y="140506"/>
                </a:lnTo>
                <a:lnTo>
                  <a:pt x="113732" y="109494"/>
                </a:lnTo>
                <a:cubicBezTo>
                  <a:pt x="328857" y="53205"/>
                  <a:pt x="575311" y="-1000"/>
                  <a:pt x="704804" y="1085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任意多边形 45">
            <a:extLst>
              <a:ext uri="{FF2B5EF4-FFF2-40B4-BE49-F238E27FC236}">
                <a16:creationId xmlns:a16="http://schemas.microsoft.com/office/drawing/2014/main" id="{ACB89720-8DD7-41CE-9795-BEFF2DE6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318864"/>
            <a:ext cx="1293813" cy="588931"/>
          </a:xfrm>
          <a:custGeom>
            <a:avLst/>
            <a:gdLst>
              <a:gd name="T0" fmla="*/ 584750 w 1293475"/>
              <a:gd name="T1" fmla="*/ 59 h 589382"/>
              <a:gd name="T2" fmla="*/ 1175455 w 1293475"/>
              <a:gd name="T3" fmla="*/ 108652 h 589382"/>
              <a:gd name="T4" fmla="*/ 1293813 w 1293475"/>
              <a:gd name="T5" fmla="*/ 141076 h 589382"/>
              <a:gd name="T6" fmla="*/ 1219136 w 1293475"/>
              <a:gd name="T7" fmla="*/ 244201 h 589382"/>
              <a:gd name="T8" fmla="*/ 830633 w 1293475"/>
              <a:gd name="T9" fmla="*/ 567769 h 589382"/>
              <a:gd name="T10" fmla="*/ 834159 w 1293475"/>
              <a:gd name="T11" fmla="*/ 567006 h 589382"/>
              <a:gd name="T12" fmla="*/ 831268 w 1293475"/>
              <a:gd name="T13" fmla="*/ 568080 h 589382"/>
              <a:gd name="T14" fmla="*/ 710098 w 1293475"/>
              <a:gd name="T15" fmla="*/ 588963 h 589382"/>
              <a:gd name="T16" fmla="*/ 118872 w 1293475"/>
              <a:gd name="T17" fmla="*/ 477238 h 589382"/>
              <a:gd name="T18" fmla="*/ 0 w 1293475"/>
              <a:gd name="T19" fmla="*/ 444930 h 589382"/>
              <a:gd name="T20" fmla="*/ 74692 w 1293475"/>
              <a:gd name="T21" fmla="*/ 341235 h 589382"/>
              <a:gd name="T22" fmla="*/ 462794 w 1293475"/>
              <a:gd name="T23" fmla="*/ 17165 h 589382"/>
              <a:gd name="T24" fmla="*/ 462063 w 1293475"/>
              <a:gd name="T25" fmla="*/ 17352 h 589382"/>
              <a:gd name="T26" fmla="*/ 463580 w 1293475"/>
              <a:gd name="T27" fmla="*/ 16765 h 589382"/>
              <a:gd name="T28" fmla="*/ 584750 w 1293475"/>
              <a:gd name="T29" fmla="*/ 59 h 589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3475"/>
              <a:gd name="T46" fmla="*/ 0 h 589382"/>
              <a:gd name="T47" fmla="*/ 1293475 w 1293475"/>
              <a:gd name="T48" fmla="*/ 589382 h 58938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3475" h="589382">
                <a:moveTo>
                  <a:pt x="584597" y="59"/>
                </a:moveTo>
                <a:cubicBezTo>
                  <a:pt x="714090" y="-2031"/>
                  <a:pt x="960545" y="52304"/>
                  <a:pt x="1175148" y="108729"/>
                </a:cubicBezTo>
                <a:lnTo>
                  <a:pt x="1293475" y="141176"/>
                </a:lnTo>
                <a:lnTo>
                  <a:pt x="1218817" y="244375"/>
                </a:lnTo>
                <a:cubicBezTo>
                  <a:pt x="1100154" y="390892"/>
                  <a:pt x="951694" y="511860"/>
                  <a:pt x="830416" y="568173"/>
                </a:cubicBezTo>
                <a:lnTo>
                  <a:pt x="833941" y="567409"/>
                </a:lnTo>
                <a:lnTo>
                  <a:pt x="831051" y="568484"/>
                </a:lnTo>
                <a:cubicBezTo>
                  <a:pt x="793457" y="581023"/>
                  <a:pt x="751685" y="589382"/>
                  <a:pt x="709913" y="589382"/>
                </a:cubicBezTo>
                <a:cubicBezTo>
                  <a:pt x="580420" y="589382"/>
                  <a:pt x="333966" y="534002"/>
                  <a:pt x="118841" y="477578"/>
                </a:cubicBezTo>
                <a:lnTo>
                  <a:pt x="0" y="445247"/>
                </a:lnTo>
                <a:lnTo>
                  <a:pt x="74672" y="341478"/>
                </a:lnTo>
                <a:cubicBezTo>
                  <a:pt x="193213" y="194448"/>
                  <a:pt x="341521" y="73487"/>
                  <a:pt x="462673" y="17177"/>
                </a:cubicBezTo>
                <a:lnTo>
                  <a:pt x="461942" y="17364"/>
                </a:lnTo>
                <a:lnTo>
                  <a:pt x="463459" y="16777"/>
                </a:lnTo>
                <a:cubicBezTo>
                  <a:pt x="501054" y="4238"/>
                  <a:pt x="542826" y="59"/>
                  <a:pt x="584597" y="59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4772BCC-D756-41AB-8480-E8CB825EFF3F}"/>
              </a:ext>
            </a:extLst>
          </p:cNvPr>
          <p:cNvGrpSpPr/>
          <p:nvPr/>
        </p:nvGrpSpPr>
        <p:grpSpPr>
          <a:xfrm>
            <a:off x="7558090" y="2268603"/>
            <a:ext cx="3355975" cy="215888"/>
            <a:chOff x="7558090" y="2268603"/>
            <a:chExt cx="3355975" cy="215888"/>
          </a:xfrm>
        </p:grpSpPr>
        <p:sp>
          <p:nvSpPr>
            <p:cNvPr id="47" name="椭圆 12">
              <a:extLst>
                <a:ext uri="{FF2B5EF4-FFF2-40B4-BE49-F238E27FC236}">
                  <a16:creationId xmlns:a16="http://schemas.microsoft.com/office/drawing/2014/main" id="{1506D226-681B-47E2-AC6D-62C4A35225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98165" y="2268603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 24">
              <a:extLst>
                <a:ext uri="{FF2B5EF4-FFF2-40B4-BE49-F238E27FC236}">
                  <a16:creationId xmlns:a16="http://schemas.microsoft.com/office/drawing/2014/main" id="{F1D7E266-78AB-4F5F-AB1E-C1EA78188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23654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文本框 25">
            <a:extLst>
              <a:ext uri="{FF2B5EF4-FFF2-40B4-BE49-F238E27FC236}">
                <a16:creationId xmlns:a16="http://schemas.microsoft.com/office/drawing/2014/main" id="{D8AE83E9-8108-4DC8-8390-EE1F17E3B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5" y="2866524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文本框 26">
            <a:extLst>
              <a:ext uri="{FF2B5EF4-FFF2-40B4-BE49-F238E27FC236}">
                <a16:creationId xmlns:a16="http://schemas.microsoft.com/office/drawing/2014/main" id="{C4331AEC-7EC1-4E0D-A8E0-B47A0BFA0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4874600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文本框 27">
            <a:extLst>
              <a:ext uri="{FF2B5EF4-FFF2-40B4-BE49-F238E27FC236}">
                <a16:creationId xmlns:a16="http://schemas.microsoft.com/office/drawing/2014/main" id="{75F8FC07-8369-44BA-8522-51F066564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1763270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文本框 28">
            <a:extLst>
              <a:ext uri="{FF2B5EF4-FFF2-40B4-BE49-F238E27FC236}">
                <a16:creationId xmlns:a16="http://schemas.microsoft.com/office/drawing/2014/main" id="{4FC091B2-70AE-468D-9DF4-681D0B1E5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2" y="3842781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34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68703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数据动态展示的综合应用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" y="166241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第三节</a:t>
            </a:r>
          </a:p>
        </p:txBody>
      </p:sp>
    </p:spTree>
    <p:extLst>
      <p:ext uri="{BB962C8B-B14F-4D97-AF65-F5344CB8AC3E}">
        <p14:creationId xmlns:p14="http://schemas.microsoft.com/office/powerpoint/2010/main" val="217462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4671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数据动态展示的综合应用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76151" y="1465863"/>
            <a:ext cx="369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多维分类汇总的展示</a:t>
            </a:r>
            <a:endParaRPr lang="zh-CN" altLang="zh-CN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7398" y="3358378"/>
            <a:ext cx="428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汇总数据的多图联动展示</a:t>
            </a:r>
            <a:endParaRPr lang="zh-CN" altLang="zh-CN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3814" y="2368002"/>
            <a:ext cx="434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时间序列汇总的动态展示</a:t>
            </a:r>
            <a:endParaRPr lang="zh-CN" altLang="zh-CN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14277" y="4360691"/>
            <a:ext cx="516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汇总相关项的数字化仪表板展示</a:t>
            </a:r>
            <a:endParaRPr lang="zh-CN" altLang="zh-CN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12214" y="5408919"/>
            <a:ext cx="3537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数据动态展示总结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21543" y="5481429"/>
            <a:ext cx="57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 5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椭圆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EA65C7B-D7FA-40C1-92AC-2E9E60BD9EA6}"/>
              </a:ext>
            </a:extLst>
          </p:cNvPr>
          <p:cNvSpPr/>
          <p:nvPr/>
        </p:nvSpPr>
        <p:spPr>
          <a:xfrm>
            <a:off x="1236876" y="1319842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椭圆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BD515AA-4A58-470C-974F-5248C8C61779}"/>
              </a:ext>
            </a:extLst>
          </p:cNvPr>
          <p:cNvSpPr/>
          <p:nvPr/>
        </p:nvSpPr>
        <p:spPr>
          <a:xfrm>
            <a:off x="2711891" y="2221981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椭圆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41A7708-013C-4AC9-96C7-FFECEC98CE4A}"/>
              </a:ext>
            </a:extLst>
          </p:cNvPr>
          <p:cNvSpPr/>
          <p:nvPr/>
        </p:nvSpPr>
        <p:spPr>
          <a:xfrm>
            <a:off x="4170577" y="3212357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椭圆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76370DF-6BFD-495B-BA39-5D6BB74B1196}"/>
              </a:ext>
            </a:extLst>
          </p:cNvPr>
          <p:cNvSpPr/>
          <p:nvPr/>
        </p:nvSpPr>
        <p:spPr>
          <a:xfrm>
            <a:off x="5407705" y="4214670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2" name="椭圆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0816234-58AD-4530-B19F-CF05B481711D}"/>
              </a:ext>
            </a:extLst>
          </p:cNvPr>
          <p:cNvSpPr/>
          <p:nvPr/>
        </p:nvSpPr>
        <p:spPr>
          <a:xfrm>
            <a:off x="6833915" y="5304631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0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" y="41400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、多维分类汇总的展示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8684" y="1373398"/>
            <a:ext cx="10174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4-4】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4-3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ABC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公司经理提供了基于地理维度省份的销售情况动态展示。在此题中，经理希望增加时间维度，对年份加以控制</a:t>
            </a:r>
            <a:r>
              <a:rPr lang="zh-CN" altLang="en-US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同时也增加对汇总字段的控制</a:t>
            </a:r>
            <a:r>
              <a:rPr lang="zh-CN" altLang="en-US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71E2DD-082B-4693-AF7F-2B81414711DB}"/>
              </a:ext>
            </a:extLst>
          </p:cNvPr>
          <p:cNvSpPr txBox="1"/>
          <p:nvPr/>
        </p:nvSpPr>
        <p:spPr>
          <a:xfrm>
            <a:off x="1329815" y="2902058"/>
            <a:ext cx="2986372" cy="143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effectLst/>
                <a:latin typeface="+mn-ea"/>
              </a:rPr>
              <a:t>解题</a:t>
            </a:r>
            <a:r>
              <a:rPr lang="zh-CN" altLang="en-US" sz="2000" b="1" dirty="0">
                <a:effectLst/>
                <a:latin typeface="+mn-ea"/>
              </a:rPr>
              <a:t>步骤</a:t>
            </a:r>
            <a:r>
              <a:rPr lang="zh-CN" altLang="en-US" sz="2000" b="1" dirty="0">
                <a:latin typeface="+mn-ea"/>
              </a:rPr>
              <a:t>：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第一步</a:t>
            </a:r>
            <a:r>
              <a:rPr lang="zh-CN" altLang="en-US" sz="2000" b="1" dirty="0">
                <a:effectLst/>
                <a:latin typeface="+mn-ea"/>
              </a:rPr>
              <a:t>，</a:t>
            </a:r>
            <a:r>
              <a:rPr lang="zh-CN" altLang="en-US" sz="2000" dirty="0">
                <a:effectLst/>
                <a:latin typeface="+mn-ea"/>
              </a:rPr>
              <a:t>制作表单控件并控制条件字段。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7AD0EF-8288-4B2A-96B1-F11D3F9EE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" b="5402"/>
          <a:stretch/>
        </p:blipFill>
        <p:spPr bwMode="auto">
          <a:xfrm>
            <a:off x="4889925" y="2547257"/>
            <a:ext cx="5928879" cy="3570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4727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" y="41400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、多维分类汇总的展示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DD4BE8-73DD-8CB0-147B-F4D31A825ECB}"/>
              </a:ext>
            </a:extLst>
          </p:cNvPr>
          <p:cNvSpPr txBox="1"/>
          <p:nvPr/>
        </p:nvSpPr>
        <p:spPr>
          <a:xfrm>
            <a:off x="1284131" y="2613124"/>
            <a:ext cx="3440269" cy="143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第二步，</a:t>
            </a:r>
            <a:r>
              <a:rPr lang="zh-CN" altLang="en-US" sz="2000" dirty="0">
                <a:latin typeface="+mn-ea"/>
              </a:rPr>
              <a:t>制作表单控件并控制汇总字段。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第三步，</a:t>
            </a:r>
            <a:r>
              <a:rPr lang="zh-CN" altLang="en-US" sz="2000" dirty="0">
                <a:latin typeface="+mn-ea"/>
              </a:rPr>
              <a:t>制作动态图表。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6D568D-D014-B30F-4869-5AB92AAC1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47" y="1966398"/>
            <a:ext cx="5553843" cy="3334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1546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1"/>
          <p:cNvSpPr txBox="1"/>
          <p:nvPr/>
        </p:nvSpPr>
        <p:spPr>
          <a:xfrm>
            <a:off x="0" y="48123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tx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4-4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建模关键技术</a:t>
            </a:r>
          </a:p>
        </p:txBody>
      </p:sp>
      <p:sp>
        <p:nvSpPr>
          <p:cNvPr id="26" name="文本框 10"/>
          <p:cNvSpPr txBox="1"/>
          <p:nvPr/>
        </p:nvSpPr>
        <p:spPr>
          <a:xfrm>
            <a:off x="1561048" y="2364925"/>
            <a:ext cx="2547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年份组合框链接到对应单元格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7490329" y="4565589"/>
            <a:ext cx="331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净毛销售额选择的列表框链接到对应单元格</a:t>
            </a:r>
          </a:p>
        </p:txBody>
      </p:sp>
      <p:sp>
        <p:nvSpPr>
          <p:cNvPr id="20" name="文本框 10"/>
          <p:cNvSpPr txBox="1"/>
          <p:nvPr/>
        </p:nvSpPr>
        <p:spPr>
          <a:xfrm>
            <a:off x="7553330" y="2343279"/>
            <a:ext cx="331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INDEX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函数选择年份与字符串合并为日期，作为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函数条件</a:t>
            </a:r>
          </a:p>
        </p:txBody>
      </p:sp>
      <p:sp>
        <p:nvSpPr>
          <p:cNvPr id="19" name="文本框 10"/>
          <p:cNvSpPr txBox="1"/>
          <p:nvPr/>
        </p:nvSpPr>
        <p:spPr>
          <a:xfrm>
            <a:off x="1577973" y="4741804"/>
            <a:ext cx="284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IF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函数实现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函数汇总字段的控制</a:t>
            </a:r>
          </a:p>
        </p:txBody>
      </p:sp>
      <p:sp>
        <p:nvSpPr>
          <p:cNvPr id="28" name="Freeform 265">
            <a:extLst>
              <a:ext uri="{FF2B5EF4-FFF2-40B4-BE49-F238E27FC236}">
                <a16:creationId xmlns:a16="http://schemas.microsoft.com/office/drawing/2014/main" id="{26BE5424-0670-45DF-AA0C-2DD5D786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2336328"/>
            <a:ext cx="1304925" cy="1604873"/>
          </a:xfrm>
          <a:custGeom>
            <a:avLst/>
            <a:gdLst>
              <a:gd name="T0" fmla="*/ 706834 w 312"/>
              <a:gd name="T1" fmla="*/ 804565 h 385"/>
              <a:gd name="T2" fmla="*/ 1304925 w 312"/>
              <a:gd name="T3" fmla="*/ 1604962 h 385"/>
              <a:gd name="T4" fmla="*/ 242582 w 312"/>
              <a:gd name="T5" fmla="*/ 1183920 h 385"/>
              <a:gd name="T6" fmla="*/ 12547 w 312"/>
              <a:gd name="T7" fmla="*/ 904615 h 385"/>
              <a:gd name="T8" fmla="*/ 4182 w 312"/>
              <a:gd name="T9" fmla="*/ 804565 h 385"/>
              <a:gd name="T10" fmla="*/ 12547 w 312"/>
              <a:gd name="T11" fmla="*/ 700347 h 385"/>
              <a:gd name="T12" fmla="*/ 242582 w 312"/>
              <a:gd name="T13" fmla="*/ 425211 h 385"/>
              <a:gd name="T14" fmla="*/ 1304925 w 312"/>
              <a:gd name="T15" fmla="*/ 0 h 385"/>
              <a:gd name="T16" fmla="*/ 706834 w 312"/>
              <a:gd name="T17" fmla="*/ 804565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5"/>
              <a:gd name="T29" fmla="*/ 312 w 312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5">
                <a:moveTo>
                  <a:pt x="169" y="193"/>
                </a:moveTo>
                <a:cubicBezTo>
                  <a:pt x="170" y="265"/>
                  <a:pt x="254" y="358"/>
                  <a:pt x="312" y="385"/>
                </a:cubicBezTo>
                <a:cubicBezTo>
                  <a:pt x="304" y="385"/>
                  <a:pt x="104" y="302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09"/>
                  <a:pt x="1" y="202"/>
                  <a:pt x="1" y="193"/>
                </a:cubicBezTo>
                <a:cubicBezTo>
                  <a:pt x="1" y="184"/>
                  <a:pt x="0" y="176"/>
                  <a:pt x="3" y="168"/>
                </a:cubicBezTo>
                <a:cubicBezTo>
                  <a:pt x="9" y="139"/>
                  <a:pt x="28" y="113"/>
                  <a:pt x="58" y="102"/>
                </a:cubicBezTo>
                <a:cubicBezTo>
                  <a:pt x="104" y="83"/>
                  <a:pt x="304" y="0"/>
                  <a:pt x="312" y="0"/>
                </a:cubicBezTo>
                <a:cubicBezTo>
                  <a:pt x="254" y="27"/>
                  <a:pt x="170" y="116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Freeform 263">
            <a:extLst>
              <a:ext uri="{FF2B5EF4-FFF2-40B4-BE49-F238E27FC236}">
                <a16:creationId xmlns:a16="http://schemas.microsoft.com/office/drawing/2014/main" id="{1E676C66-4372-418A-B593-AB13C367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3391957"/>
            <a:ext cx="1300163" cy="1606463"/>
          </a:xfrm>
          <a:custGeom>
            <a:avLst/>
            <a:gdLst>
              <a:gd name="T0" fmla="*/ 597824 w 311"/>
              <a:gd name="T1" fmla="*/ 801189 h 385"/>
              <a:gd name="T2" fmla="*/ 0 w 311"/>
              <a:gd name="T3" fmla="*/ 0 h 385"/>
              <a:gd name="T4" fmla="*/ 1061868 w 311"/>
              <a:gd name="T5" fmla="*/ 421459 h 385"/>
              <a:gd name="T6" fmla="*/ 1291801 w 311"/>
              <a:gd name="T7" fmla="*/ 701040 h 385"/>
              <a:gd name="T8" fmla="*/ 1300162 w 311"/>
              <a:gd name="T9" fmla="*/ 801189 h 385"/>
              <a:gd name="T10" fmla="*/ 1291801 w 311"/>
              <a:gd name="T11" fmla="*/ 905510 h 385"/>
              <a:gd name="T12" fmla="*/ 1061868 w 311"/>
              <a:gd name="T13" fmla="*/ 1180919 h 385"/>
              <a:gd name="T14" fmla="*/ 0 w 311"/>
              <a:gd name="T15" fmla="*/ 1606550 h 385"/>
              <a:gd name="T16" fmla="*/ 597824 w 311"/>
              <a:gd name="T17" fmla="*/ 801189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5"/>
              <a:gd name="T29" fmla="*/ 311 w 311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5">
                <a:moveTo>
                  <a:pt x="143" y="192"/>
                </a:moveTo>
                <a:cubicBezTo>
                  <a:pt x="142" y="120"/>
                  <a:pt x="58" y="27"/>
                  <a:pt x="0" y="0"/>
                </a:cubicBezTo>
                <a:cubicBezTo>
                  <a:pt x="7" y="0"/>
                  <a:pt x="208" y="83"/>
                  <a:pt x="254" y="101"/>
                </a:cubicBezTo>
                <a:cubicBezTo>
                  <a:pt x="283" y="113"/>
                  <a:pt x="303" y="139"/>
                  <a:pt x="309" y="168"/>
                </a:cubicBezTo>
                <a:cubicBezTo>
                  <a:pt x="311" y="175"/>
                  <a:pt x="311" y="183"/>
                  <a:pt x="311" y="192"/>
                </a:cubicBezTo>
                <a:cubicBezTo>
                  <a:pt x="311" y="201"/>
                  <a:pt x="311" y="209"/>
                  <a:pt x="309" y="217"/>
                </a:cubicBezTo>
                <a:cubicBezTo>
                  <a:pt x="303" y="246"/>
                  <a:pt x="283" y="271"/>
                  <a:pt x="254" y="283"/>
                </a:cubicBezTo>
                <a:cubicBezTo>
                  <a:pt x="208" y="302"/>
                  <a:pt x="7" y="385"/>
                  <a:pt x="0" y="385"/>
                </a:cubicBezTo>
                <a:cubicBezTo>
                  <a:pt x="58" y="358"/>
                  <a:pt x="142" y="269"/>
                  <a:pt x="143" y="192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 266">
            <a:extLst>
              <a:ext uri="{FF2B5EF4-FFF2-40B4-BE49-F238E27FC236}">
                <a16:creationId xmlns:a16="http://schemas.microsoft.com/office/drawing/2014/main" id="{718E9722-92A9-4E12-B16D-5BFEF49EA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4442825"/>
            <a:ext cx="1304925" cy="1609636"/>
          </a:xfrm>
          <a:custGeom>
            <a:avLst/>
            <a:gdLst>
              <a:gd name="T0" fmla="*/ 706834 w 312"/>
              <a:gd name="T1" fmla="*/ 804863 h 386"/>
              <a:gd name="T2" fmla="*/ 1304925 w 312"/>
              <a:gd name="T3" fmla="*/ 1609725 h 386"/>
              <a:gd name="T4" fmla="*/ 242582 w 312"/>
              <a:gd name="T5" fmla="*/ 1184357 h 386"/>
              <a:gd name="T6" fmla="*/ 12547 w 312"/>
              <a:gd name="T7" fmla="*/ 904949 h 386"/>
              <a:gd name="T8" fmla="*/ 4182 w 312"/>
              <a:gd name="T9" fmla="*/ 804863 h 386"/>
              <a:gd name="T10" fmla="*/ 12547 w 312"/>
              <a:gd name="T11" fmla="*/ 704776 h 386"/>
              <a:gd name="T12" fmla="*/ 242582 w 312"/>
              <a:gd name="T13" fmla="*/ 425368 h 386"/>
              <a:gd name="T14" fmla="*/ 1304925 w 312"/>
              <a:gd name="T15" fmla="*/ 4170 h 386"/>
              <a:gd name="T16" fmla="*/ 706834 w 312"/>
              <a:gd name="T17" fmla="*/ 804863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6"/>
              <a:gd name="T29" fmla="*/ 312 w 312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6">
                <a:moveTo>
                  <a:pt x="169" y="193"/>
                </a:moveTo>
                <a:cubicBezTo>
                  <a:pt x="170" y="266"/>
                  <a:pt x="254" y="358"/>
                  <a:pt x="312" y="386"/>
                </a:cubicBezTo>
                <a:cubicBezTo>
                  <a:pt x="304" y="386"/>
                  <a:pt x="104" y="303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10"/>
                  <a:pt x="1" y="203"/>
                  <a:pt x="1" y="193"/>
                </a:cubicBezTo>
                <a:cubicBezTo>
                  <a:pt x="1" y="185"/>
                  <a:pt x="0" y="176"/>
                  <a:pt x="3" y="169"/>
                </a:cubicBezTo>
                <a:cubicBezTo>
                  <a:pt x="9" y="140"/>
                  <a:pt x="28" y="114"/>
                  <a:pt x="58" y="102"/>
                </a:cubicBezTo>
                <a:cubicBezTo>
                  <a:pt x="104" y="83"/>
                  <a:pt x="304" y="0"/>
                  <a:pt x="312" y="1"/>
                </a:cubicBezTo>
                <a:cubicBezTo>
                  <a:pt x="254" y="28"/>
                  <a:pt x="170" y="117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Freeform 267">
            <a:extLst>
              <a:ext uri="{FF2B5EF4-FFF2-40B4-BE49-F238E27FC236}">
                <a16:creationId xmlns:a16="http://schemas.microsoft.com/office/drawing/2014/main" id="{5E086295-27F0-421B-9BB5-6F2475322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1280697"/>
            <a:ext cx="1300163" cy="1611225"/>
          </a:xfrm>
          <a:custGeom>
            <a:avLst/>
            <a:gdLst>
              <a:gd name="T0" fmla="*/ 597824 w 311"/>
              <a:gd name="T1" fmla="*/ 805657 h 386"/>
              <a:gd name="T2" fmla="*/ 0 w 311"/>
              <a:gd name="T3" fmla="*/ 0 h 386"/>
              <a:gd name="T4" fmla="*/ 1061868 w 311"/>
              <a:gd name="T5" fmla="*/ 425787 h 386"/>
              <a:gd name="T6" fmla="*/ 1291801 w 311"/>
              <a:gd name="T7" fmla="*/ 705471 h 386"/>
              <a:gd name="T8" fmla="*/ 1300162 w 311"/>
              <a:gd name="T9" fmla="*/ 805657 h 386"/>
              <a:gd name="T10" fmla="*/ 1291801 w 311"/>
              <a:gd name="T11" fmla="*/ 905842 h 386"/>
              <a:gd name="T12" fmla="*/ 1061868 w 311"/>
              <a:gd name="T13" fmla="*/ 1185526 h 386"/>
              <a:gd name="T14" fmla="*/ 0 w 311"/>
              <a:gd name="T15" fmla="*/ 1607139 h 386"/>
              <a:gd name="T16" fmla="*/ 597824 w 311"/>
              <a:gd name="T17" fmla="*/ 805657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6"/>
              <a:gd name="T29" fmla="*/ 311 w 311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6">
                <a:moveTo>
                  <a:pt x="143" y="193"/>
                </a:moveTo>
                <a:cubicBezTo>
                  <a:pt x="142" y="120"/>
                  <a:pt x="58" y="28"/>
                  <a:pt x="0" y="0"/>
                </a:cubicBezTo>
                <a:cubicBezTo>
                  <a:pt x="7" y="0"/>
                  <a:pt x="208" y="83"/>
                  <a:pt x="254" y="102"/>
                </a:cubicBezTo>
                <a:cubicBezTo>
                  <a:pt x="283" y="114"/>
                  <a:pt x="303" y="140"/>
                  <a:pt x="309" y="169"/>
                </a:cubicBezTo>
                <a:cubicBezTo>
                  <a:pt x="311" y="176"/>
                  <a:pt x="311" y="183"/>
                  <a:pt x="311" y="193"/>
                </a:cubicBezTo>
                <a:cubicBezTo>
                  <a:pt x="311" y="201"/>
                  <a:pt x="311" y="210"/>
                  <a:pt x="309" y="217"/>
                </a:cubicBezTo>
                <a:cubicBezTo>
                  <a:pt x="303" y="246"/>
                  <a:pt x="283" y="272"/>
                  <a:pt x="254" y="284"/>
                </a:cubicBezTo>
                <a:cubicBezTo>
                  <a:pt x="208" y="303"/>
                  <a:pt x="7" y="386"/>
                  <a:pt x="0" y="385"/>
                </a:cubicBezTo>
                <a:cubicBezTo>
                  <a:pt x="58" y="358"/>
                  <a:pt x="142" y="269"/>
                  <a:pt x="143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B11F91A-8338-4F64-8473-1F10FC5CF85A}"/>
              </a:ext>
            </a:extLst>
          </p:cNvPr>
          <p:cNvGrpSpPr/>
          <p:nvPr/>
        </p:nvGrpSpPr>
        <p:grpSpPr>
          <a:xfrm>
            <a:off x="1435102" y="3168665"/>
            <a:ext cx="3319464" cy="215888"/>
            <a:chOff x="1435102" y="3168665"/>
            <a:chExt cx="3319464" cy="215888"/>
          </a:xfrm>
        </p:grpSpPr>
        <p:sp>
          <p:nvSpPr>
            <p:cNvPr id="33" name="任意多边形 8">
              <a:extLst>
                <a:ext uri="{FF2B5EF4-FFF2-40B4-BE49-F238E27FC236}">
                  <a16:creationId xmlns:a16="http://schemas.microsoft.com/office/drawing/2014/main" id="{B5753CA9-E364-42B7-800E-7B5AA5093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91" y="3276609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9">
              <a:extLst>
                <a:ext uri="{FF2B5EF4-FFF2-40B4-BE49-F238E27FC236}">
                  <a16:creationId xmlns:a16="http://schemas.microsoft.com/office/drawing/2014/main" id="{8694C0D8-FF3C-4DBC-8725-B505683AD3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3168665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5AD57EE-692C-4E48-A905-ADDEA65D0354}"/>
              </a:ext>
            </a:extLst>
          </p:cNvPr>
          <p:cNvGrpSpPr/>
          <p:nvPr/>
        </p:nvGrpSpPr>
        <p:grpSpPr>
          <a:xfrm>
            <a:off x="1435102" y="5518036"/>
            <a:ext cx="3303588" cy="215888"/>
            <a:chOff x="1435102" y="5518036"/>
            <a:chExt cx="3303588" cy="215888"/>
          </a:xfrm>
        </p:grpSpPr>
        <p:sp>
          <p:nvSpPr>
            <p:cNvPr id="36" name="任意多边形 10">
              <a:extLst>
                <a:ext uri="{FF2B5EF4-FFF2-40B4-BE49-F238E27FC236}">
                  <a16:creationId xmlns:a16="http://schemas.microsoft.com/office/drawing/2014/main" id="{4F56D8DB-05E6-4219-AFFF-5E0C7D792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5" y="5627567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11">
              <a:extLst>
                <a:ext uri="{FF2B5EF4-FFF2-40B4-BE49-F238E27FC236}">
                  <a16:creationId xmlns:a16="http://schemas.microsoft.com/office/drawing/2014/main" id="{0ACB9C80-9DAF-4781-B782-09938B9C17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5518036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18011E7-693B-46E9-9E5F-4D5374A360BB}"/>
              </a:ext>
            </a:extLst>
          </p:cNvPr>
          <p:cNvGrpSpPr/>
          <p:nvPr/>
        </p:nvGrpSpPr>
        <p:grpSpPr>
          <a:xfrm>
            <a:off x="7558090" y="4349701"/>
            <a:ext cx="3322637" cy="215888"/>
            <a:chOff x="7558090" y="4349701"/>
            <a:chExt cx="3322637" cy="215888"/>
          </a:xfrm>
        </p:grpSpPr>
        <p:sp>
          <p:nvSpPr>
            <p:cNvPr id="39" name="任意多边形 13">
              <a:extLst>
                <a:ext uri="{FF2B5EF4-FFF2-40B4-BE49-F238E27FC236}">
                  <a16:creationId xmlns:a16="http://schemas.microsoft.com/office/drawing/2014/main" id="{AE0334BE-2AA2-447A-95B4-8CD8D7149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44465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641EE468-25AE-47CE-9174-9AD964F560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64827" y="4349701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任意多边形 43">
            <a:extLst>
              <a:ext uri="{FF2B5EF4-FFF2-40B4-BE49-F238E27FC236}">
                <a16:creationId xmlns:a16="http://schemas.microsoft.com/office/drawing/2014/main" id="{680F2CCE-6A38-4BA6-A16A-4D7438E73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49" y="5479405"/>
            <a:ext cx="958851" cy="588929"/>
          </a:xfrm>
          <a:custGeom>
            <a:avLst/>
            <a:gdLst>
              <a:gd name="T0" fmla="*/ 682816 w 958283"/>
              <a:gd name="T1" fmla="*/ 383 h 588461"/>
              <a:gd name="T2" fmla="*/ 773685 w 958283"/>
              <a:gd name="T3" fmla="*/ 9370 h 588461"/>
              <a:gd name="T4" fmla="*/ 936679 w 958283"/>
              <a:gd name="T5" fmla="*/ 397691 h 588461"/>
              <a:gd name="T6" fmla="*/ 460233 w 958283"/>
              <a:gd name="T7" fmla="*/ 573062 h 588461"/>
              <a:gd name="T8" fmla="*/ 456085 w 958283"/>
              <a:gd name="T9" fmla="*/ 571431 h 588461"/>
              <a:gd name="T10" fmla="*/ 364381 w 958283"/>
              <a:gd name="T11" fmla="*/ 517748 h 588461"/>
              <a:gd name="T12" fmla="*/ 71272 w 958283"/>
              <a:gd name="T13" fmla="*/ 241009 h 588461"/>
              <a:gd name="T14" fmla="*/ 0 w 958283"/>
              <a:gd name="T15" fmla="*/ 141405 h 588461"/>
              <a:gd name="T16" fmla="*/ 9811 w 958283"/>
              <a:gd name="T17" fmla="*/ 138631 h 588461"/>
              <a:gd name="T18" fmla="*/ 682816 w 958283"/>
              <a:gd name="T19" fmla="*/ 383 h 5884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8283"/>
              <a:gd name="T31" fmla="*/ 0 h 588461"/>
              <a:gd name="T32" fmla="*/ 958283 w 958283"/>
              <a:gd name="T33" fmla="*/ 588461 h 5884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8283" h="588461">
                <a:moveTo>
                  <a:pt x="682412" y="383"/>
                </a:moveTo>
                <a:cubicBezTo>
                  <a:pt x="722060" y="-1068"/>
                  <a:pt x="753387" y="1540"/>
                  <a:pt x="773227" y="9362"/>
                </a:cubicBezTo>
                <a:cubicBezTo>
                  <a:pt x="923594" y="71942"/>
                  <a:pt x="998778" y="247163"/>
                  <a:pt x="936125" y="397353"/>
                </a:cubicBezTo>
                <a:cubicBezTo>
                  <a:pt x="873472" y="551715"/>
                  <a:pt x="614506" y="622638"/>
                  <a:pt x="459961" y="572575"/>
                </a:cubicBezTo>
                <a:lnTo>
                  <a:pt x="455815" y="570945"/>
                </a:lnTo>
                <a:lnTo>
                  <a:pt x="364165" y="517308"/>
                </a:lnTo>
                <a:cubicBezTo>
                  <a:pt x="265785" y="450510"/>
                  <a:pt x="160136" y="352256"/>
                  <a:pt x="71230" y="240804"/>
                </a:cubicBezTo>
                <a:lnTo>
                  <a:pt x="0" y="141285"/>
                </a:lnTo>
                <a:lnTo>
                  <a:pt x="9805" y="138513"/>
                </a:lnTo>
                <a:cubicBezTo>
                  <a:pt x="232093" y="76912"/>
                  <a:pt x="523822" y="6185"/>
                  <a:pt x="682412" y="383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>
            <a:extLst>
              <a:ext uri="{FF2B5EF4-FFF2-40B4-BE49-F238E27FC236}">
                <a16:creationId xmlns:a16="http://schemas.microsoft.com/office/drawing/2014/main" id="{B8EE2792-5A14-435F-8487-863063030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425364"/>
            <a:ext cx="1295400" cy="588929"/>
          </a:xfrm>
          <a:custGeom>
            <a:avLst/>
            <a:gdLst>
              <a:gd name="T0" fmla="*/ 571549 w 1294816"/>
              <a:gd name="T1" fmla="*/ 494 h 589332"/>
              <a:gd name="T2" fmla="*/ 1162365 w 1294816"/>
              <a:gd name="T3" fmla="*/ 105788 h 589332"/>
              <a:gd name="T4" fmla="*/ 1295400 w 1294816"/>
              <a:gd name="T5" fmla="*/ 141991 h 589332"/>
              <a:gd name="T6" fmla="*/ 1218592 w 1294816"/>
              <a:gd name="T7" fmla="*/ 248503 h 589332"/>
              <a:gd name="T8" fmla="*/ 925224 w 1294816"/>
              <a:gd name="T9" fmla="*/ 518883 h 589332"/>
              <a:gd name="T10" fmla="*/ 833187 w 1294816"/>
              <a:gd name="T11" fmla="*/ 570811 h 589332"/>
              <a:gd name="T12" fmla="*/ 830650 w 1294816"/>
              <a:gd name="T13" fmla="*/ 571790 h 589332"/>
              <a:gd name="T14" fmla="*/ 721995 w 1294816"/>
              <a:gd name="T15" fmla="*/ 588469 h 589332"/>
              <a:gd name="T16" fmla="*/ 130657 w 1294816"/>
              <a:gd name="T17" fmla="*/ 483176 h 589332"/>
              <a:gd name="T18" fmla="*/ 0 w 1294816"/>
              <a:gd name="T19" fmla="*/ 447733 h 589332"/>
              <a:gd name="T20" fmla="*/ 73929 w 1294816"/>
              <a:gd name="T21" fmla="*/ 345546 h 589332"/>
              <a:gd name="T22" fmla="*/ 462105 w 1294816"/>
              <a:gd name="T23" fmla="*/ 21952 h 589332"/>
              <a:gd name="T24" fmla="*/ 460185 w 1294816"/>
              <a:gd name="T25" fmla="*/ 22349 h 589332"/>
              <a:gd name="T26" fmla="*/ 462893 w 1294816"/>
              <a:gd name="T27" fmla="*/ 21345 h 589332"/>
              <a:gd name="T28" fmla="*/ 571549 w 1294816"/>
              <a:gd name="T29" fmla="*/ 494 h 5893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4816"/>
              <a:gd name="T46" fmla="*/ 0 h 589332"/>
              <a:gd name="T47" fmla="*/ 1294816 w 1294816"/>
              <a:gd name="T48" fmla="*/ 589332 h 5893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4816" h="589332">
                <a:moveTo>
                  <a:pt x="571291" y="494"/>
                </a:moveTo>
                <a:cubicBezTo>
                  <a:pt x="692429" y="-5765"/>
                  <a:pt x="942016" y="48480"/>
                  <a:pt x="1161841" y="105854"/>
                </a:cubicBezTo>
                <a:lnTo>
                  <a:pt x="1294816" y="142080"/>
                </a:lnTo>
                <a:lnTo>
                  <a:pt x="1218043" y="248659"/>
                </a:lnTo>
                <a:cubicBezTo>
                  <a:pt x="1129046" y="358932"/>
                  <a:pt x="1023287" y="454541"/>
                  <a:pt x="924807" y="519209"/>
                </a:cubicBezTo>
                <a:lnTo>
                  <a:pt x="832811" y="571170"/>
                </a:lnTo>
                <a:lnTo>
                  <a:pt x="830276" y="572149"/>
                </a:lnTo>
                <a:cubicBezTo>
                  <a:pt x="796859" y="580494"/>
                  <a:pt x="759264" y="588839"/>
                  <a:pt x="721670" y="588839"/>
                </a:cubicBezTo>
                <a:cubicBezTo>
                  <a:pt x="600532" y="595098"/>
                  <a:pt x="350945" y="540854"/>
                  <a:pt x="130598" y="483480"/>
                </a:cubicBezTo>
                <a:lnTo>
                  <a:pt x="0" y="448014"/>
                </a:lnTo>
                <a:lnTo>
                  <a:pt x="73896" y="345763"/>
                </a:lnTo>
                <a:cubicBezTo>
                  <a:pt x="192437" y="199246"/>
                  <a:pt x="340745" y="78278"/>
                  <a:pt x="461897" y="21966"/>
                </a:cubicBezTo>
                <a:lnTo>
                  <a:pt x="459978" y="22363"/>
                </a:lnTo>
                <a:lnTo>
                  <a:pt x="462684" y="21358"/>
                </a:lnTo>
                <a:cubicBezTo>
                  <a:pt x="496101" y="8840"/>
                  <a:pt x="529519" y="494"/>
                  <a:pt x="571291" y="49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任意多边形 37">
            <a:extLst>
              <a:ext uri="{FF2B5EF4-FFF2-40B4-BE49-F238E27FC236}">
                <a16:creationId xmlns:a16="http://schemas.microsoft.com/office/drawing/2014/main" id="{4D252853-7BFE-4F96-B5FA-B26784105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41" y="3374496"/>
            <a:ext cx="1284287" cy="584168"/>
          </a:xfrm>
          <a:custGeom>
            <a:avLst/>
            <a:gdLst>
              <a:gd name="T0" fmla="*/ 705317 w 1283353"/>
              <a:gd name="T1" fmla="*/ 1084 h 584886"/>
              <a:gd name="T2" fmla="*/ 826543 w 1283353"/>
              <a:gd name="T3" fmla="*/ 17742 h 584886"/>
              <a:gd name="T4" fmla="*/ 832479 w 1283353"/>
              <a:gd name="T5" fmla="*/ 19942 h 584886"/>
              <a:gd name="T6" fmla="*/ 825909 w 1283353"/>
              <a:gd name="T7" fmla="*/ 18192 h 584886"/>
              <a:gd name="T8" fmla="*/ 1214592 w 1283353"/>
              <a:gd name="T9" fmla="*/ 347842 h 584886"/>
              <a:gd name="T10" fmla="*/ 1284287 w 1283353"/>
              <a:gd name="T11" fmla="*/ 444898 h 584886"/>
              <a:gd name="T12" fmla="*/ 1170891 w 1283353"/>
              <a:gd name="T13" fmla="*/ 475860 h 584886"/>
              <a:gd name="T14" fmla="*/ 579910 w 1283353"/>
              <a:gd name="T15" fmla="*/ 584142 h 584886"/>
              <a:gd name="T16" fmla="*/ 458684 w 1283353"/>
              <a:gd name="T17" fmla="*/ 567483 h 584886"/>
              <a:gd name="T18" fmla="*/ 456777 w 1283353"/>
              <a:gd name="T19" fmla="*/ 566749 h 584886"/>
              <a:gd name="T20" fmla="*/ 457897 w 1283353"/>
              <a:gd name="T21" fmla="*/ 567034 h 584886"/>
              <a:gd name="T22" fmla="*/ 69614 w 1283353"/>
              <a:gd name="T23" fmla="*/ 237385 h 584886"/>
              <a:gd name="T24" fmla="*/ 0 w 1283353"/>
              <a:gd name="T25" fmla="*/ 140341 h 584886"/>
              <a:gd name="T26" fmla="*/ 113815 w 1283353"/>
              <a:gd name="T27" fmla="*/ 109366 h 584886"/>
              <a:gd name="T28" fmla="*/ 705317 w 1283353"/>
              <a:gd name="T29" fmla="*/ 1084 h 5848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3353"/>
              <a:gd name="T46" fmla="*/ 0 h 584886"/>
              <a:gd name="T47" fmla="*/ 1283353 w 1283353"/>
              <a:gd name="T48" fmla="*/ 584886 h 5848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3353" h="584886">
                <a:moveTo>
                  <a:pt x="704804" y="1085"/>
                </a:moveTo>
                <a:cubicBezTo>
                  <a:pt x="746576" y="-3085"/>
                  <a:pt x="788348" y="5254"/>
                  <a:pt x="825942" y="17763"/>
                </a:cubicBezTo>
                <a:lnTo>
                  <a:pt x="831874" y="19965"/>
                </a:lnTo>
                <a:lnTo>
                  <a:pt x="825308" y="18213"/>
                </a:lnTo>
                <a:cubicBezTo>
                  <a:pt x="946586" y="74523"/>
                  <a:pt x="1095046" y="199655"/>
                  <a:pt x="1213709" y="348250"/>
                </a:cubicBezTo>
                <a:lnTo>
                  <a:pt x="1283353" y="445420"/>
                </a:lnTo>
                <a:lnTo>
                  <a:pt x="1170039" y="476419"/>
                </a:lnTo>
                <a:cubicBezTo>
                  <a:pt x="955436" y="532708"/>
                  <a:pt x="708981" y="586913"/>
                  <a:pt x="579488" y="584828"/>
                </a:cubicBezTo>
                <a:cubicBezTo>
                  <a:pt x="537717" y="584828"/>
                  <a:pt x="495945" y="580658"/>
                  <a:pt x="458350" y="568149"/>
                </a:cubicBezTo>
                <a:lnTo>
                  <a:pt x="456445" y="567415"/>
                </a:lnTo>
                <a:lnTo>
                  <a:pt x="457564" y="567700"/>
                </a:lnTo>
                <a:cubicBezTo>
                  <a:pt x="336412" y="511391"/>
                  <a:pt x="188104" y="386258"/>
                  <a:pt x="69563" y="237664"/>
                </a:cubicBezTo>
                <a:lnTo>
                  <a:pt x="0" y="140506"/>
                </a:lnTo>
                <a:lnTo>
                  <a:pt x="113732" y="109494"/>
                </a:lnTo>
                <a:cubicBezTo>
                  <a:pt x="328857" y="53205"/>
                  <a:pt x="575311" y="-1000"/>
                  <a:pt x="704804" y="1085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任意多边形 45">
            <a:extLst>
              <a:ext uri="{FF2B5EF4-FFF2-40B4-BE49-F238E27FC236}">
                <a16:creationId xmlns:a16="http://schemas.microsoft.com/office/drawing/2014/main" id="{13329024-6FB0-464A-95E2-DC9328A29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318864"/>
            <a:ext cx="1293813" cy="588931"/>
          </a:xfrm>
          <a:custGeom>
            <a:avLst/>
            <a:gdLst>
              <a:gd name="T0" fmla="*/ 584750 w 1293475"/>
              <a:gd name="T1" fmla="*/ 59 h 589382"/>
              <a:gd name="T2" fmla="*/ 1175455 w 1293475"/>
              <a:gd name="T3" fmla="*/ 108652 h 589382"/>
              <a:gd name="T4" fmla="*/ 1293813 w 1293475"/>
              <a:gd name="T5" fmla="*/ 141076 h 589382"/>
              <a:gd name="T6" fmla="*/ 1219136 w 1293475"/>
              <a:gd name="T7" fmla="*/ 244201 h 589382"/>
              <a:gd name="T8" fmla="*/ 830633 w 1293475"/>
              <a:gd name="T9" fmla="*/ 567769 h 589382"/>
              <a:gd name="T10" fmla="*/ 834159 w 1293475"/>
              <a:gd name="T11" fmla="*/ 567006 h 589382"/>
              <a:gd name="T12" fmla="*/ 831268 w 1293475"/>
              <a:gd name="T13" fmla="*/ 568080 h 589382"/>
              <a:gd name="T14" fmla="*/ 710098 w 1293475"/>
              <a:gd name="T15" fmla="*/ 588963 h 589382"/>
              <a:gd name="T16" fmla="*/ 118872 w 1293475"/>
              <a:gd name="T17" fmla="*/ 477238 h 589382"/>
              <a:gd name="T18" fmla="*/ 0 w 1293475"/>
              <a:gd name="T19" fmla="*/ 444930 h 589382"/>
              <a:gd name="T20" fmla="*/ 74692 w 1293475"/>
              <a:gd name="T21" fmla="*/ 341235 h 589382"/>
              <a:gd name="T22" fmla="*/ 462794 w 1293475"/>
              <a:gd name="T23" fmla="*/ 17165 h 589382"/>
              <a:gd name="T24" fmla="*/ 462063 w 1293475"/>
              <a:gd name="T25" fmla="*/ 17352 h 589382"/>
              <a:gd name="T26" fmla="*/ 463580 w 1293475"/>
              <a:gd name="T27" fmla="*/ 16765 h 589382"/>
              <a:gd name="T28" fmla="*/ 584750 w 1293475"/>
              <a:gd name="T29" fmla="*/ 59 h 589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3475"/>
              <a:gd name="T46" fmla="*/ 0 h 589382"/>
              <a:gd name="T47" fmla="*/ 1293475 w 1293475"/>
              <a:gd name="T48" fmla="*/ 589382 h 58938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3475" h="589382">
                <a:moveTo>
                  <a:pt x="584597" y="59"/>
                </a:moveTo>
                <a:cubicBezTo>
                  <a:pt x="714090" y="-2031"/>
                  <a:pt x="960545" y="52304"/>
                  <a:pt x="1175148" y="108729"/>
                </a:cubicBezTo>
                <a:lnTo>
                  <a:pt x="1293475" y="141176"/>
                </a:lnTo>
                <a:lnTo>
                  <a:pt x="1218817" y="244375"/>
                </a:lnTo>
                <a:cubicBezTo>
                  <a:pt x="1100154" y="390892"/>
                  <a:pt x="951694" y="511860"/>
                  <a:pt x="830416" y="568173"/>
                </a:cubicBezTo>
                <a:lnTo>
                  <a:pt x="833941" y="567409"/>
                </a:lnTo>
                <a:lnTo>
                  <a:pt x="831051" y="568484"/>
                </a:lnTo>
                <a:cubicBezTo>
                  <a:pt x="793457" y="581023"/>
                  <a:pt x="751685" y="589382"/>
                  <a:pt x="709913" y="589382"/>
                </a:cubicBezTo>
                <a:cubicBezTo>
                  <a:pt x="580420" y="589382"/>
                  <a:pt x="333966" y="534002"/>
                  <a:pt x="118841" y="477578"/>
                </a:cubicBezTo>
                <a:lnTo>
                  <a:pt x="0" y="445247"/>
                </a:lnTo>
                <a:lnTo>
                  <a:pt x="74672" y="341478"/>
                </a:lnTo>
                <a:cubicBezTo>
                  <a:pt x="193213" y="194448"/>
                  <a:pt x="341521" y="73487"/>
                  <a:pt x="462673" y="17177"/>
                </a:cubicBezTo>
                <a:lnTo>
                  <a:pt x="461942" y="17364"/>
                </a:lnTo>
                <a:lnTo>
                  <a:pt x="463459" y="16777"/>
                </a:lnTo>
                <a:cubicBezTo>
                  <a:pt x="501054" y="4238"/>
                  <a:pt x="542826" y="59"/>
                  <a:pt x="584597" y="59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2D405C2-9ADB-4E53-8982-9A503642586B}"/>
              </a:ext>
            </a:extLst>
          </p:cNvPr>
          <p:cNvGrpSpPr/>
          <p:nvPr/>
        </p:nvGrpSpPr>
        <p:grpSpPr>
          <a:xfrm>
            <a:off x="7558090" y="2268603"/>
            <a:ext cx="3355975" cy="215888"/>
            <a:chOff x="7558090" y="2268603"/>
            <a:chExt cx="3355975" cy="215888"/>
          </a:xfrm>
        </p:grpSpPr>
        <p:sp>
          <p:nvSpPr>
            <p:cNvPr id="46" name="椭圆 12">
              <a:extLst>
                <a:ext uri="{FF2B5EF4-FFF2-40B4-BE49-F238E27FC236}">
                  <a16:creationId xmlns:a16="http://schemas.microsoft.com/office/drawing/2014/main" id="{D9C3F97C-5840-4035-9A39-C08A0C1BDF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98165" y="2268603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 24">
              <a:extLst>
                <a:ext uri="{FF2B5EF4-FFF2-40B4-BE49-F238E27FC236}">
                  <a16:creationId xmlns:a16="http://schemas.microsoft.com/office/drawing/2014/main" id="{0885915D-B67C-4E78-B347-FC6D88701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23654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25">
            <a:extLst>
              <a:ext uri="{FF2B5EF4-FFF2-40B4-BE49-F238E27FC236}">
                <a16:creationId xmlns:a16="http://schemas.microsoft.com/office/drawing/2014/main" id="{350E63A8-F82B-4177-8C92-D881470F1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5" y="2866524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26">
            <a:extLst>
              <a:ext uri="{FF2B5EF4-FFF2-40B4-BE49-F238E27FC236}">
                <a16:creationId xmlns:a16="http://schemas.microsoft.com/office/drawing/2014/main" id="{887ED722-E93A-4E34-AE11-18DB4BFBD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4874600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文本框 27">
            <a:extLst>
              <a:ext uri="{FF2B5EF4-FFF2-40B4-BE49-F238E27FC236}">
                <a16:creationId xmlns:a16="http://schemas.microsoft.com/office/drawing/2014/main" id="{BDBA3816-D40E-4C2B-9062-62E5083C7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1763270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文本框 28">
            <a:extLst>
              <a:ext uri="{FF2B5EF4-FFF2-40B4-BE49-F238E27FC236}">
                <a16:creationId xmlns:a16="http://schemas.microsoft.com/office/drawing/2014/main" id="{B6F51691-6196-4CFF-8279-DFB2E4D7D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2" y="3842781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任意多边形 47">
            <a:extLst>
              <a:ext uri="{FF2B5EF4-FFF2-40B4-BE49-F238E27FC236}">
                <a16:creationId xmlns:a16="http://schemas.microsoft.com/office/drawing/2014/main" id="{6A644BA3-73BE-41FB-A08B-91F6DC54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1" y="1264823"/>
            <a:ext cx="955675" cy="587343"/>
          </a:xfrm>
          <a:custGeom>
            <a:avLst/>
            <a:gdLst>
              <a:gd name="T0" fmla="*/ 367229 w 956472"/>
              <a:gd name="T1" fmla="*/ 413 h 588502"/>
              <a:gd name="T2" fmla="*/ 497908 w 956472"/>
              <a:gd name="T3" fmla="*/ 15897 h 588502"/>
              <a:gd name="T4" fmla="*/ 507694 w 956472"/>
              <a:gd name="T5" fmla="*/ 19740 h 588502"/>
              <a:gd name="T6" fmla="*/ 497218 w 956472"/>
              <a:gd name="T7" fmla="*/ 16947 h 588502"/>
              <a:gd name="T8" fmla="*/ 885296 w 956472"/>
              <a:gd name="T9" fmla="*/ 348452 h 588502"/>
              <a:gd name="T10" fmla="*/ 955675 w 956472"/>
              <a:gd name="T11" fmla="*/ 446575 h 588502"/>
              <a:gd name="T12" fmla="*/ 946671 w 956472"/>
              <a:gd name="T13" fmla="*/ 449128 h 588502"/>
              <a:gd name="T14" fmla="*/ 184904 w 956472"/>
              <a:gd name="T15" fmla="*/ 578032 h 588502"/>
              <a:gd name="T16" fmla="*/ 22141 w 956472"/>
              <a:gd name="T17" fmla="*/ 186620 h 588502"/>
              <a:gd name="T18" fmla="*/ 367229 w 956472"/>
              <a:gd name="T19" fmla="*/ 413 h 5885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6472"/>
              <a:gd name="T31" fmla="*/ 0 h 588502"/>
              <a:gd name="T32" fmla="*/ 956472 w 956472"/>
              <a:gd name="T33" fmla="*/ 588502 h 5885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6472" h="588502">
                <a:moveTo>
                  <a:pt x="367535" y="414"/>
                </a:moveTo>
                <a:cubicBezTo>
                  <a:pt x="414525" y="-1542"/>
                  <a:pt x="459687" y="3413"/>
                  <a:pt x="498323" y="15928"/>
                </a:cubicBezTo>
                <a:lnTo>
                  <a:pt x="508117" y="19778"/>
                </a:lnTo>
                <a:lnTo>
                  <a:pt x="497633" y="16980"/>
                </a:lnTo>
                <a:cubicBezTo>
                  <a:pt x="618911" y="75378"/>
                  <a:pt x="767371" y="200518"/>
                  <a:pt x="886034" y="349121"/>
                </a:cubicBezTo>
                <a:lnTo>
                  <a:pt x="956472" y="447432"/>
                </a:lnTo>
                <a:lnTo>
                  <a:pt x="947460" y="449990"/>
                </a:lnTo>
                <a:cubicBezTo>
                  <a:pt x="670620" y="526992"/>
                  <a:pt x="284258" y="618253"/>
                  <a:pt x="185058" y="579141"/>
                </a:cubicBezTo>
                <a:cubicBezTo>
                  <a:pt x="34690" y="516562"/>
                  <a:pt x="-40494" y="341340"/>
                  <a:pt x="22159" y="186978"/>
                </a:cubicBezTo>
                <a:cubicBezTo>
                  <a:pt x="69149" y="74336"/>
                  <a:pt x="226565" y="6281"/>
                  <a:pt x="367535" y="41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8" grpId="0"/>
      <p:bldP spid="49" grpId="0"/>
      <p:bldP spid="50" grpId="0"/>
      <p:bldP spid="51" grpId="0"/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32894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、时间序列汇总的动态展示实例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0113" y="1196846"/>
            <a:ext cx="1100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4-5</a:t>
            </a:r>
            <a:r>
              <a:rPr lang="zh-CN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en-US" altLang="zh-CN" sz="2000" dirty="0" err="1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Northwind</a:t>
            </a:r>
            <a:r>
              <a:rPr lang="zh-CN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公司的销售经理，希望获得公司整体和单个产品的销售额时间序列展示模板，以分析公司整体或单个产品销售额随时间推移的变化规律。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316" y="2599483"/>
            <a:ext cx="4550753" cy="23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</a:rPr>
              <a:t>解题步骤：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</a:rPr>
              <a:t>第一步，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</a:rPr>
              <a:t>新增数据字段并建立基础模型。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</a:rPr>
              <a:t>第二步，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</a:rPr>
              <a:t>构建模拟运算表。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</a:rPr>
              <a:t>第三步，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</a:rPr>
              <a:t>制作表单控件。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</a:rPr>
              <a:t>第四步，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</a:rPr>
              <a:t>绘制时间序列动态展示图。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782655-6A8F-6990-02A3-D57993180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2227" r="1133" b="2146"/>
          <a:stretch/>
        </p:blipFill>
        <p:spPr bwMode="auto">
          <a:xfrm>
            <a:off x="5350329" y="2204357"/>
            <a:ext cx="6120828" cy="3586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27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1"/>
          <p:cNvSpPr txBox="1"/>
          <p:nvPr/>
        </p:nvSpPr>
        <p:spPr>
          <a:xfrm>
            <a:off x="0" y="3883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tx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4-5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建模关键技术</a:t>
            </a:r>
          </a:p>
        </p:txBody>
      </p:sp>
      <p:sp>
        <p:nvSpPr>
          <p:cNvPr id="26" name="文本框 10"/>
          <p:cNvSpPr txBox="1"/>
          <p:nvPr/>
        </p:nvSpPr>
        <p:spPr>
          <a:xfrm>
            <a:off x="1459948" y="2011853"/>
            <a:ext cx="348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DATE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YEAR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MONTH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等函数，将同月日期转为同一个值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7590733" y="4543366"/>
            <a:ext cx="2759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利用高级筛选获得产品名称</a:t>
            </a:r>
          </a:p>
        </p:txBody>
      </p:sp>
      <p:sp>
        <p:nvSpPr>
          <p:cNvPr id="20" name="文本框 10"/>
          <p:cNvSpPr txBox="1"/>
          <p:nvPr/>
        </p:nvSpPr>
        <p:spPr>
          <a:xfrm>
            <a:off x="7513959" y="2418822"/>
            <a:ext cx="3196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函数、模拟运算表汇总各月销售额</a:t>
            </a:r>
          </a:p>
        </p:txBody>
      </p:sp>
      <p:sp>
        <p:nvSpPr>
          <p:cNvPr id="19" name="文本框 10"/>
          <p:cNvSpPr txBox="1"/>
          <p:nvPr/>
        </p:nvSpPr>
        <p:spPr>
          <a:xfrm>
            <a:off x="1492207" y="4719828"/>
            <a:ext cx="294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产品组合框控制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函数的汇总条件</a:t>
            </a:r>
          </a:p>
        </p:txBody>
      </p:sp>
      <p:sp>
        <p:nvSpPr>
          <p:cNvPr id="53" name="Freeform 265">
            <a:extLst>
              <a:ext uri="{FF2B5EF4-FFF2-40B4-BE49-F238E27FC236}">
                <a16:creationId xmlns:a16="http://schemas.microsoft.com/office/drawing/2014/main" id="{3D533B23-0991-4287-8667-0DCF118FA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2336328"/>
            <a:ext cx="1304925" cy="1604873"/>
          </a:xfrm>
          <a:custGeom>
            <a:avLst/>
            <a:gdLst>
              <a:gd name="T0" fmla="*/ 706834 w 312"/>
              <a:gd name="T1" fmla="*/ 804565 h 385"/>
              <a:gd name="T2" fmla="*/ 1304925 w 312"/>
              <a:gd name="T3" fmla="*/ 1604962 h 385"/>
              <a:gd name="T4" fmla="*/ 242582 w 312"/>
              <a:gd name="T5" fmla="*/ 1183920 h 385"/>
              <a:gd name="T6" fmla="*/ 12547 w 312"/>
              <a:gd name="T7" fmla="*/ 904615 h 385"/>
              <a:gd name="T8" fmla="*/ 4182 w 312"/>
              <a:gd name="T9" fmla="*/ 804565 h 385"/>
              <a:gd name="T10" fmla="*/ 12547 w 312"/>
              <a:gd name="T11" fmla="*/ 700347 h 385"/>
              <a:gd name="T12" fmla="*/ 242582 w 312"/>
              <a:gd name="T13" fmla="*/ 425211 h 385"/>
              <a:gd name="T14" fmla="*/ 1304925 w 312"/>
              <a:gd name="T15" fmla="*/ 0 h 385"/>
              <a:gd name="T16" fmla="*/ 706834 w 312"/>
              <a:gd name="T17" fmla="*/ 804565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5"/>
              <a:gd name="T29" fmla="*/ 312 w 312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5">
                <a:moveTo>
                  <a:pt x="169" y="193"/>
                </a:moveTo>
                <a:cubicBezTo>
                  <a:pt x="170" y="265"/>
                  <a:pt x="254" y="358"/>
                  <a:pt x="312" y="385"/>
                </a:cubicBezTo>
                <a:cubicBezTo>
                  <a:pt x="304" y="385"/>
                  <a:pt x="104" y="302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09"/>
                  <a:pt x="1" y="202"/>
                  <a:pt x="1" y="193"/>
                </a:cubicBezTo>
                <a:cubicBezTo>
                  <a:pt x="1" y="184"/>
                  <a:pt x="0" y="176"/>
                  <a:pt x="3" y="168"/>
                </a:cubicBezTo>
                <a:cubicBezTo>
                  <a:pt x="9" y="139"/>
                  <a:pt x="28" y="113"/>
                  <a:pt x="58" y="102"/>
                </a:cubicBezTo>
                <a:cubicBezTo>
                  <a:pt x="104" y="83"/>
                  <a:pt x="304" y="0"/>
                  <a:pt x="312" y="0"/>
                </a:cubicBezTo>
                <a:cubicBezTo>
                  <a:pt x="254" y="27"/>
                  <a:pt x="170" y="116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Freeform 263">
            <a:extLst>
              <a:ext uri="{FF2B5EF4-FFF2-40B4-BE49-F238E27FC236}">
                <a16:creationId xmlns:a16="http://schemas.microsoft.com/office/drawing/2014/main" id="{833BDD77-F4E6-488D-92D6-151BA60A9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3391957"/>
            <a:ext cx="1300163" cy="1606463"/>
          </a:xfrm>
          <a:custGeom>
            <a:avLst/>
            <a:gdLst>
              <a:gd name="T0" fmla="*/ 597824 w 311"/>
              <a:gd name="T1" fmla="*/ 801189 h 385"/>
              <a:gd name="T2" fmla="*/ 0 w 311"/>
              <a:gd name="T3" fmla="*/ 0 h 385"/>
              <a:gd name="T4" fmla="*/ 1061868 w 311"/>
              <a:gd name="T5" fmla="*/ 421459 h 385"/>
              <a:gd name="T6" fmla="*/ 1291801 w 311"/>
              <a:gd name="T7" fmla="*/ 701040 h 385"/>
              <a:gd name="T8" fmla="*/ 1300162 w 311"/>
              <a:gd name="T9" fmla="*/ 801189 h 385"/>
              <a:gd name="T10" fmla="*/ 1291801 w 311"/>
              <a:gd name="T11" fmla="*/ 905510 h 385"/>
              <a:gd name="T12" fmla="*/ 1061868 w 311"/>
              <a:gd name="T13" fmla="*/ 1180919 h 385"/>
              <a:gd name="T14" fmla="*/ 0 w 311"/>
              <a:gd name="T15" fmla="*/ 1606550 h 385"/>
              <a:gd name="T16" fmla="*/ 597824 w 311"/>
              <a:gd name="T17" fmla="*/ 801189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5"/>
              <a:gd name="T29" fmla="*/ 311 w 311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5">
                <a:moveTo>
                  <a:pt x="143" y="192"/>
                </a:moveTo>
                <a:cubicBezTo>
                  <a:pt x="142" y="120"/>
                  <a:pt x="58" y="27"/>
                  <a:pt x="0" y="0"/>
                </a:cubicBezTo>
                <a:cubicBezTo>
                  <a:pt x="7" y="0"/>
                  <a:pt x="208" y="83"/>
                  <a:pt x="254" y="101"/>
                </a:cubicBezTo>
                <a:cubicBezTo>
                  <a:pt x="283" y="113"/>
                  <a:pt x="303" y="139"/>
                  <a:pt x="309" y="168"/>
                </a:cubicBezTo>
                <a:cubicBezTo>
                  <a:pt x="311" y="175"/>
                  <a:pt x="311" y="183"/>
                  <a:pt x="311" y="192"/>
                </a:cubicBezTo>
                <a:cubicBezTo>
                  <a:pt x="311" y="201"/>
                  <a:pt x="311" y="209"/>
                  <a:pt x="309" y="217"/>
                </a:cubicBezTo>
                <a:cubicBezTo>
                  <a:pt x="303" y="246"/>
                  <a:pt x="283" y="271"/>
                  <a:pt x="254" y="283"/>
                </a:cubicBezTo>
                <a:cubicBezTo>
                  <a:pt x="208" y="302"/>
                  <a:pt x="7" y="385"/>
                  <a:pt x="0" y="385"/>
                </a:cubicBezTo>
                <a:cubicBezTo>
                  <a:pt x="58" y="358"/>
                  <a:pt x="142" y="269"/>
                  <a:pt x="143" y="192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Freeform 266">
            <a:extLst>
              <a:ext uri="{FF2B5EF4-FFF2-40B4-BE49-F238E27FC236}">
                <a16:creationId xmlns:a16="http://schemas.microsoft.com/office/drawing/2014/main" id="{C086344F-1B77-4FE2-8903-1EDC457FA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4442825"/>
            <a:ext cx="1304925" cy="1609636"/>
          </a:xfrm>
          <a:custGeom>
            <a:avLst/>
            <a:gdLst>
              <a:gd name="T0" fmla="*/ 706834 w 312"/>
              <a:gd name="T1" fmla="*/ 804863 h 386"/>
              <a:gd name="T2" fmla="*/ 1304925 w 312"/>
              <a:gd name="T3" fmla="*/ 1609725 h 386"/>
              <a:gd name="T4" fmla="*/ 242582 w 312"/>
              <a:gd name="T5" fmla="*/ 1184357 h 386"/>
              <a:gd name="T6" fmla="*/ 12547 w 312"/>
              <a:gd name="T7" fmla="*/ 904949 h 386"/>
              <a:gd name="T8" fmla="*/ 4182 w 312"/>
              <a:gd name="T9" fmla="*/ 804863 h 386"/>
              <a:gd name="T10" fmla="*/ 12547 w 312"/>
              <a:gd name="T11" fmla="*/ 704776 h 386"/>
              <a:gd name="T12" fmla="*/ 242582 w 312"/>
              <a:gd name="T13" fmla="*/ 425368 h 386"/>
              <a:gd name="T14" fmla="*/ 1304925 w 312"/>
              <a:gd name="T15" fmla="*/ 4170 h 386"/>
              <a:gd name="T16" fmla="*/ 706834 w 312"/>
              <a:gd name="T17" fmla="*/ 804863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6"/>
              <a:gd name="T29" fmla="*/ 312 w 312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6">
                <a:moveTo>
                  <a:pt x="169" y="193"/>
                </a:moveTo>
                <a:cubicBezTo>
                  <a:pt x="170" y="266"/>
                  <a:pt x="254" y="358"/>
                  <a:pt x="312" y="386"/>
                </a:cubicBezTo>
                <a:cubicBezTo>
                  <a:pt x="304" y="386"/>
                  <a:pt x="104" y="303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10"/>
                  <a:pt x="1" y="203"/>
                  <a:pt x="1" y="193"/>
                </a:cubicBezTo>
                <a:cubicBezTo>
                  <a:pt x="1" y="185"/>
                  <a:pt x="0" y="176"/>
                  <a:pt x="3" y="169"/>
                </a:cubicBezTo>
                <a:cubicBezTo>
                  <a:pt x="9" y="140"/>
                  <a:pt x="28" y="114"/>
                  <a:pt x="58" y="102"/>
                </a:cubicBezTo>
                <a:cubicBezTo>
                  <a:pt x="104" y="83"/>
                  <a:pt x="304" y="0"/>
                  <a:pt x="312" y="1"/>
                </a:cubicBezTo>
                <a:cubicBezTo>
                  <a:pt x="254" y="28"/>
                  <a:pt x="170" y="117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Freeform 267">
            <a:extLst>
              <a:ext uri="{FF2B5EF4-FFF2-40B4-BE49-F238E27FC236}">
                <a16:creationId xmlns:a16="http://schemas.microsoft.com/office/drawing/2014/main" id="{C53FA352-C13A-4E53-BC5A-78A7C5EE7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1280697"/>
            <a:ext cx="1300163" cy="1611225"/>
          </a:xfrm>
          <a:custGeom>
            <a:avLst/>
            <a:gdLst>
              <a:gd name="T0" fmla="*/ 597824 w 311"/>
              <a:gd name="T1" fmla="*/ 805657 h 386"/>
              <a:gd name="T2" fmla="*/ 0 w 311"/>
              <a:gd name="T3" fmla="*/ 0 h 386"/>
              <a:gd name="T4" fmla="*/ 1061868 w 311"/>
              <a:gd name="T5" fmla="*/ 425787 h 386"/>
              <a:gd name="T6" fmla="*/ 1291801 w 311"/>
              <a:gd name="T7" fmla="*/ 705471 h 386"/>
              <a:gd name="T8" fmla="*/ 1300162 w 311"/>
              <a:gd name="T9" fmla="*/ 805657 h 386"/>
              <a:gd name="T10" fmla="*/ 1291801 w 311"/>
              <a:gd name="T11" fmla="*/ 905842 h 386"/>
              <a:gd name="T12" fmla="*/ 1061868 w 311"/>
              <a:gd name="T13" fmla="*/ 1185526 h 386"/>
              <a:gd name="T14" fmla="*/ 0 w 311"/>
              <a:gd name="T15" fmla="*/ 1607139 h 386"/>
              <a:gd name="T16" fmla="*/ 597824 w 311"/>
              <a:gd name="T17" fmla="*/ 805657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6"/>
              <a:gd name="T29" fmla="*/ 311 w 311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6">
                <a:moveTo>
                  <a:pt x="143" y="193"/>
                </a:moveTo>
                <a:cubicBezTo>
                  <a:pt x="142" y="120"/>
                  <a:pt x="58" y="28"/>
                  <a:pt x="0" y="0"/>
                </a:cubicBezTo>
                <a:cubicBezTo>
                  <a:pt x="7" y="0"/>
                  <a:pt x="208" y="83"/>
                  <a:pt x="254" y="102"/>
                </a:cubicBezTo>
                <a:cubicBezTo>
                  <a:pt x="283" y="114"/>
                  <a:pt x="303" y="140"/>
                  <a:pt x="309" y="169"/>
                </a:cubicBezTo>
                <a:cubicBezTo>
                  <a:pt x="311" y="176"/>
                  <a:pt x="311" y="183"/>
                  <a:pt x="311" y="193"/>
                </a:cubicBezTo>
                <a:cubicBezTo>
                  <a:pt x="311" y="201"/>
                  <a:pt x="311" y="210"/>
                  <a:pt x="309" y="217"/>
                </a:cubicBezTo>
                <a:cubicBezTo>
                  <a:pt x="303" y="246"/>
                  <a:pt x="283" y="272"/>
                  <a:pt x="254" y="284"/>
                </a:cubicBezTo>
                <a:cubicBezTo>
                  <a:pt x="208" y="303"/>
                  <a:pt x="7" y="386"/>
                  <a:pt x="0" y="385"/>
                </a:cubicBezTo>
                <a:cubicBezTo>
                  <a:pt x="58" y="358"/>
                  <a:pt x="142" y="269"/>
                  <a:pt x="143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F8DFB94-0D8F-4F4D-B12F-E3383B5B1E74}"/>
              </a:ext>
            </a:extLst>
          </p:cNvPr>
          <p:cNvGrpSpPr/>
          <p:nvPr/>
        </p:nvGrpSpPr>
        <p:grpSpPr>
          <a:xfrm>
            <a:off x="1435102" y="3168665"/>
            <a:ext cx="3319464" cy="215888"/>
            <a:chOff x="1435102" y="3168665"/>
            <a:chExt cx="3319464" cy="215888"/>
          </a:xfrm>
        </p:grpSpPr>
        <p:sp>
          <p:nvSpPr>
            <p:cNvPr id="58" name="任意多边形 8">
              <a:extLst>
                <a:ext uri="{FF2B5EF4-FFF2-40B4-BE49-F238E27FC236}">
                  <a16:creationId xmlns:a16="http://schemas.microsoft.com/office/drawing/2014/main" id="{DBDBC33F-0133-4C76-BC3A-D5411F171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91" y="3276609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9">
              <a:extLst>
                <a:ext uri="{FF2B5EF4-FFF2-40B4-BE49-F238E27FC236}">
                  <a16:creationId xmlns:a16="http://schemas.microsoft.com/office/drawing/2014/main" id="{9B4D8327-F588-4311-8ED9-4DD439AD20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3168665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CFB7B16-EBDA-4E58-95F1-6182ECFF63D7}"/>
              </a:ext>
            </a:extLst>
          </p:cNvPr>
          <p:cNvGrpSpPr/>
          <p:nvPr/>
        </p:nvGrpSpPr>
        <p:grpSpPr>
          <a:xfrm>
            <a:off x="1435102" y="5518036"/>
            <a:ext cx="3303588" cy="215888"/>
            <a:chOff x="1435102" y="5518036"/>
            <a:chExt cx="3303588" cy="215888"/>
          </a:xfrm>
        </p:grpSpPr>
        <p:sp>
          <p:nvSpPr>
            <p:cNvPr id="61" name="任意多边形 10">
              <a:extLst>
                <a:ext uri="{FF2B5EF4-FFF2-40B4-BE49-F238E27FC236}">
                  <a16:creationId xmlns:a16="http://schemas.microsoft.com/office/drawing/2014/main" id="{D33F57AF-034D-4860-A28B-62D142670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5" y="5627567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11">
              <a:extLst>
                <a:ext uri="{FF2B5EF4-FFF2-40B4-BE49-F238E27FC236}">
                  <a16:creationId xmlns:a16="http://schemas.microsoft.com/office/drawing/2014/main" id="{7CDC5AE5-1A72-438F-8756-0E86C83841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5518036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D682763-39DC-4D4A-B273-3B9E01E9775A}"/>
              </a:ext>
            </a:extLst>
          </p:cNvPr>
          <p:cNvGrpSpPr/>
          <p:nvPr/>
        </p:nvGrpSpPr>
        <p:grpSpPr>
          <a:xfrm>
            <a:off x="7558090" y="4349701"/>
            <a:ext cx="3322637" cy="215888"/>
            <a:chOff x="7558090" y="4349701"/>
            <a:chExt cx="3322637" cy="215888"/>
          </a:xfrm>
        </p:grpSpPr>
        <p:sp>
          <p:nvSpPr>
            <p:cNvPr id="64" name="任意多边形 13">
              <a:extLst>
                <a:ext uri="{FF2B5EF4-FFF2-40B4-BE49-F238E27FC236}">
                  <a16:creationId xmlns:a16="http://schemas.microsoft.com/office/drawing/2014/main" id="{CC888293-AB13-4F8B-9AB0-8444B37AC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44465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14">
              <a:extLst>
                <a:ext uri="{FF2B5EF4-FFF2-40B4-BE49-F238E27FC236}">
                  <a16:creationId xmlns:a16="http://schemas.microsoft.com/office/drawing/2014/main" id="{66EB2BDD-94EB-409E-955D-1C7562BD59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64827" y="4349701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任意多边形 43">
            <a:extLst>
              <a:ext uri="{FF2B5EF4-FFF2-40B4-BE49-F238E27FC236}">
                <a16:creationId xmlns:a16="http://schemas.microsoft.com/office/drawing/2014/main" id="{EB1088ED-9AA9-4225-9AE4-BA33CDEED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49" y="5479405"/>
            <a:ext cx="958851" cy="588929"/>
          </a:xfrm>
          <a:custGeom>
            <a:avLst/>
            <a:gdLst>
              <a:gd name="T0" fmla="*/ 682816 w 958283"/>
              <a:gd name="T1" fmla="*/ 383 h 588461"/>
              <a:gd name="T2" fmla="*/ 773685 w 958283"/>
              <a:gd name="T3" fmla="*/ 9370 h 588461"/>
              <a:gd name="T4" fmla="*/ 936679 w 958283"/>
              <a:gd name="T5" fmla="*/ 397691 h 588461"/>
              <a:gd name="T6" fmla="*/ 460233 w 958283"/>
              <a:gd name="T7" fmla="*/ 573062 h 588461"/>
              <a:gd name="T8" fmla="*/ 456085 w 958283"/>
              <a:gd name="T9" fmla="*/ 571431 h 588461"/>
              <a:gd name="T10" fmla="*/ 364381 w 958283"/>
              <a:gd name="T11" fmla="*/ 517748 h 588461"/>
              <a:gd name="T12" fmla="*/ 71272 w 958283"/>
              <a:gd name="T13" fmla="*/ 241009 h 588461"/>
              <a:gd name="T14" fmla="*/ 0 w 958283"/>
              <a:gd name="T15" fmla="*/ 141405 h 588461"/>
              <a:gd name="T16" fmla="*/ 9811 w 958283"/>
              <a:gd name="T17" fmla="*/ 138631 h 588461"/>
              <a:gd name="T18" fmla="*/ 682816 w 958283"/>
              <a:gd name="T19" fmla="*/ 383 h 5884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8283"/>
              <a:gd name="T31" fmla="*/ 0 h 588461"/>
              <a:gd name="T32" fmla="*/ 958283 w 958283"/>
              <a:gd name="T33" fmla="*/ 588461 h 5884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8283" h="588461">
                <a:moveTo>
                  <a:pt x="682412" y="383"/>
                </a:moveTo>
                <a:cubicBezTo>
                  <a:pt x="722060" y="-1068"/>
                  <a:pt x="753387" y="1540"/>
                  <a:pt x="773227" y="9362"/>
                </a:cubicBezTo>
                <a:cubicBezTo>
                  <a:pt x="923594" y="71942"/>
                  <a:pt x="998778" y="247163"/>
                  <a:pt x="936125" y="397353"/>
                </a:cubicBezTo>
                <a:cubicBezTo>
                  <a:pt x="873472" y="551715"/>
                  <a:pt x="614506" y="622638"/>
                  <a:pt x="459961" y="572575"/>
                </a:cubicBezTo>
                <a:lnTo>
                  <a:pt x="455815" y="570945"/>
                </a:lnTo>
                <a:lnTo>
                  <a:pt x="364165" y="517308"/>
                </a:lnTo>
                <a:cubicBezTo>
                  <a:pt x="265785" y="450510"/>
                  <a:pt x="160136" y="352256"/>
                  <a:pt x="71230" y="240804"/>
                </a:cubicBezTo>
                <a:lnTo>
                  <a:pt x="0" y="141285"/>
                </a:lnTo>
                <a:lnTo>
                  <a:pt x="9805" y="138513"/>
                </a:lnTo>
                <a:cubicBezTo>
                  <a:pt x="232093" y="76912"/>
                  <a:pt x="523822" y="6185"/>
                  <a:pt x="682412" y="383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任意多边形 41">
            <a:extLst>
              <a:ext uri="{FF2B5EF4-FFF2-40B4-BE49-F238E27FC236}">
                <a16:creationId xmlns:a16="http://schemas.microsoft.com/office/drawing/2014/main" id="{3757C679-EF69-4925-8C99-E95A13BE0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425364"/>
            <a:ext cx="1295400" cy="588929"/>
          </a:xfrm>
          <a:custGeom>
            <a:avLst/>
            <a:gdLst>
              <a:gd name="T0" fmla="*/ 571549 w 1294816"/>
              <a:gd name="T1" fmla="*/ 494 h 589332"/>
              <a:gd name="T2" fmla="*/ 1162365 w 1294816"/>
              <a:gd name="T3" fmla="*/ 105788 h 589332"/>
              <a:gd name="T4" fmla="*/ 1295400 w 1294816"/>
              <a:gd name="T5" fmla="*/ 141991 h 589332"/>
              <a:gd name="T6" fmla="*/ 1218592 w 1294816"/>
              <a:gd name="T7" fmla="*/ 248503 h 589332"/>
              <a:gd name="T8" fmla="*/ 925224 w 1294816"/>
              <a:gd name="T9" fmla="*/ 518883 h 589332"/>
              <a:gd name="T10" fmla="*/ 833187 w 1294816"/>
              <a:gd name="T11" fmla="*/ 570811 h 589332"/>
              <a:gd name="T12" fmla="*/ 830650 w 1294816"/>
              <a:gd name="T13" fmla="*/ 571790 h 589332"/>
              <a:gd name="T14" fmla="*/ 721995 w 1294816"/>
              <a:gd name="T15" fmla="*/ 588469 h 589332"/>
              <a:gd name="T16" fmla="*/ 130657 w 1294816"/>
              <a:gd name="T17" fmla="*/ 483176 h 589332"/>
              <a:gd name="T18" fmla="*/ 0 w 1294816"/>
              <a:gd name="T19" fmla="*/ 447733 h 589332"/>
              <a:gd name="T20" fmla="*/ 73929 w 1294816"/>
              <a:gd name="T21" fmla="*/ 345546 h 589332"/>
              <a:gd name="T22" fmla="*/ 462105 w 1294816"/>
              <a:gd name="T23" fmla="*/ 21952 h 589332"/>
              <a:gd name="T24" fmla="*/ 460185 w 1294816"/>
              <a:gd name="T25" fmla="*/ 22349 h 589332"/>
              <a:gd name="T26" fmla="*/ 462893 w 1294816"/>
              <a:gd name="T27" fmla="*/ 21345 h 589332"/>
              <a:gd name="T28" fmla="*/ 571549 w 1294816"/>
              <a:gd name="T29" fmla="*/ 494 h 5893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4816"/>
              <a:gd name="T46" fmla="*/ 0 h 589332"/>
              <a:gd name="T47" fmla="*/ 1294816 w 1294816"/>
              <a:gd name="T48" fmla="*/ 589332 h 5893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4816" h="589332">
                <a:moveTo>
                  <a:pt x="571291" y="494"/>
                </a:moveTo>
                <a:cubicBezTo>
                  <a:pt x="692429" y="-5765"/>
                  <a:pt x="942016" y="48480"/>
                  <a:pt x="1161841" y="105854"/>
                </a:cubicBezTo>
                <a:lnTo>
                  <a:pt x="1294816" y="142080"/>
                </a:lnTo>
                <a:lnTo>
                  <a:pt x="1218043" y="248659"/>
                </a:lnTo>
                <a:cubicBezTo>
                  <a:pt x="1129046" y="358932"/>
                  <a:pt x="1023287" y="454541"/>
                  <a:pt x="924807" y="519209"/>
                </a:cubicBezTo>
                <a:lnTo>
                  <a:pt x="832811" y="571170"/>
                </a:lnTo>
                <a:lnTo>
                  <a:pt x="830276" y="572149"/>
                </a:lnTo>
                <a:cubicBezTo>
                  <a:pt x="796859" y="580494"/>
                  <a:pt x="759264" y="588839"/>
                  <a:pt x="721670" y="588839"/>
                </a:cubicBezTo>
                <a:cubicBezTo>
                  <a:pt x="600532" y="595098"/>
                  <a:pt x="350945" y="540854"/>
                  <a:pt x="130598" y="483480"/>
                </a:cubicBezTo>
                <a:lnTo>
                  <a:pt x="0" y="448014"/>
                </a:lnTo>
                <a:lnTo>
                  <a:pt x="73896" y="345763"/>
                </a:lnTo>
                <a:cubicBezTo>
                  <a:pt x="192437" y="199246"/>
                  <a:pt x="340745" y="78278"/>
                  <a:pt x="461897" y="21966"/>
                </a:cubicBezTo>
                <a:lnTo>
                  <a:pt x="459978" y="22363"/>
                </a:lnTo>
                <a:lnTo>
                  <a:pt x="462684" y="21358"/>
                </a:lnTo>
                <a:cubicBezTo>
                  <a:pt x="496101" y="8840"/>
                  <a:pt x="529519" y="494"/>
                  <a:pt x="571291" y="49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任意多边形 37">
            <a:extLst>
              <a:ext uri="{FF2B5EF4-FFF2-40B4-BE49-F238E27FC236}">
                <a16:creationId xmlns:a16="http://schemas.microsoft.com/office/drawing/2014/main" id="{4F91080C-7132-40FF-AFFB-383A60E0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41" y="3374496"/>
            <a:ext cx="1284287" cy="584168"/>
          </a:xfrm>
          <a:custGeom>
            <a:avLst/>
            <a:gdLst>
              <a:gd name="T0" fmla="*/ 705317 w 1283353"/>
              <a:gd name="T1" fmla="*/ 1084 h 584886"/>
              <a:gd name="T2" fmla="*/ 826543 w 1283353"/>
              <a:gd name="T3" fmla="*/ 17742 h 584886"/>
              <a:gd name="T4" fmla="*/ 832479 w 1283353"/>
              <a:gd name="T5" fmla="*/ 19942 h 584886"/>
              <a:gd name="T6" fmla="*/ 825909 w 1283353"/>
              <a:gd name="T7" fmla="*/ 18192 h 584886"/>
              <a:gd name="T8" fmla="*/ 1214592 w 1283353"/>
              <a:gd name="T9" fmla="*/ 347842 h 584886"/>
              <a:gd name="T10" fmla="*/ 1284287 w 1283353"/>
              <a:gd name="T11" fmla="*/ 444898 h 584886"/>
              <a:gd name="T12" fmla="*/ 1170891 w 1283353"/>
              <a:gd name="T13" fmla="*/ 475860 h 584886"/>
              <a:gd name="T14" fmla="*/ 579910 w 1283353"/>
              <a:gd name="T15" fmla="*/ 584142 h 584886"/>
              <a:gd name="T16" fmla="*/ 458684 w 1283353"/>
              <a:gd name="T17" fmla="*/ 567483 h 584886"/>
              <a:gd name="T18" fmla="*/ 456777 w 1283353"/>
              <a:gd name="T19" fmla="*/ 566749 h 584886"/>
              <a:gd name="T20" fmla="*/ 457897 w 1283353"/>
              <a:gd name="T21" fmla="*/ 567034 h 584886"/>
              <a:gd name="T22" fmla="*/ 69614 w 1283353"/>
              <a:gd name="T23" fmla="*/ 237385 h 584886"/>
              <a:gd name="T24" fmla="*/ 0 w 1283353"/>
              <a:gd name="T25" fmla="*/ 140341 h 584886"/>
              <a:gd name="T26" fmla="*/ 113815 w 1283353"/>
              <a:gd name="T27" fmla="*/ 109366 h 584886"/>
              <a:gd name="T28" fmla="*/ 705317 w 1283353"/>
              <a:gd name="T29" fmla="*/ 1084 h 5848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3353"/>
              <a:gd name="T46" fmla="*/ 0 h 584886"/>
              <a:gd name="T47" fmla="*/ 1283353 w 1283353"/>
              <a:gd name="T48" fmla="*/ 584886 h 5848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3353" h="584886">
                <a:moveTo>
                  <a:pt x="704804" y="1085"/>
                </a:moveTo>
                <a:cubicBezTo>
                  <a:pt x="746576" y="-3085"/>
                  <a:pt x="788348" y="5254"/>
                  <a:pt x="825942" y="17763"/>
                </a:cubicBezTo>
                <a:lnTo>
                  <a:pt x="831874" y="19965"/>
                </a:lnTo>
                <a:lnTo>
                  <a:pt x="825308" y="18213"/>
                </a:lnTo>
                <a:cubicBezTo>
                  <a:pt x="946586" y="74523"/>
                  <a:pt x="1095046" y="199655"/>
                  <a:pt x="1213709" y="348250"/>
                </a:cubicBezTo>
                <a:lnTo>
                  <a:pt x="1283353" y="445420"/>
                </a:lnTo>
                <a:lnTo>
                  <a:pt x="1170039" y="476419"/>
                </a:lnTo>
                <a:cubicBezTo>
                  <a:pt x="955436" y="532708"/>
                  <a:pt x="708981" y="586913"/>
                  <a:pt x="579488" y="584828"/>
                </a:cubicBezTo>
                <a:cubicBezTo>
                  <a:pt x="537717" y="584828"/>
                  <a:pt x="495945" y="580658"/>
                  <a:pt x="458350" y="568149"/>
                </a:cubicBezTo>
                <a:lnTo>
                  <a:pt x="456445" y="567415"/>
                </a:lnTo>
                <a:lnTo>
                  <a:pt x="457564" y="567700"/>
                </a:lnTo>
                <a:cubicBezTo>
                  <a:pt x="336412" y="511391"/>
                  <a:pt x="188104" y="386258"/>
                  <a:pt x="69563" y="237664"/>
                </a:cubicBezTo>
                <a:lnTo>
                  <a:pt x="0" y="140506"/>
                </a:lnTo>
                <a:lnTo>
                  <a:pt x="113732" y="109494"/>
                </a:lnTo>
                <a:cubicBezTo>
                  <a:pt x="328857" y="53205"/>
                  <a:pt x="575311" y="-1000"/>
                  <a:pt x="704804" y="1085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9" name="任意多边形 45">
            <a:extLst>
              <a:ext uri="{FF2B5EF4-FFF2-40B4-BE49-F238E27FC236}">
                <a16:creationId xmlns:a16="http://schemas.microsoft.com/office/drawing/2014/main" id="{0E60A41A-7F64-43A3-87BC-011BC50C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318864"/>
            <a:ext cx="1293813" cy="588931"/>
          </a:xfrm>
          <a:custGeom>
            <a:avLst/>
            <a:gdLst>
              <a:gd name="T0" fmla="*/ 584750 w 1293475"/>
              <a:gd name="T1" fmla="*/ 59 h 589382"/>
              <a:gd name="T2" fmla="*/ 1175455 w 1293475"/>
              <a:gd name="T3" fmla="*/ 108652 h 589382"/>
              <a:gd name="T4" fmla="*/ 1293813 w 1293475"/>
              <a:gd name="T5" fmla="*/ 141076 h 589382"/>
              <a:gd name="T6" fmla="*/ 1219136 w 1293475"/>
              <a:gd name="T7" fmla="*/ 244201 h 589382"/>
              <a:gd name="T8" fmla="*/ 830633 w 1293475"/>
              <a:gd name="T9" fmla="*/ 567769 h 589382"/>
              <a:gd name="T10" fmla="*/ 834159 w 1293475"/>
              <a:gd name="T11" fmla="*/ 567006 h 589382"/>
              <a:gd name="T12" fmla="*/ 831268 w 1293475"/>
              <a:gd name="T13" fmla="*/ 568080 h 589382"/>
              <a:gd name="T14" fmla="*/ 710098 w 1293475"/>
              <a:gd name="T15" fmla="*/ 588963 h 589382"/>
              <a:gd name="T16" fmla="*/ 118872 w 1293475"/>
              <a:gd name="T17" fmla="*/ 477238 h 589382"/>
              <a:gd name="T18" fmla="*/ 0 w 1293475"/>
              <a:gd name="T19" fmla="*/ 444930 h 589382"/>
              <a:gd name="T20" fmla="*/ 74692 w 1293475"/>
              <a:gd name="T21" fmla="*/ 341235 h 589382"/>
              <a:gd name="T22" fmla="*/ 462794 w 1293475"/>
              <a:gd name="T23" fmla="*/ 17165 h 589382"/>
              <a:gd name="T24" fmla="*/ 462063 w 1293475"/>
              <a:gd name="T25" fmla="*/ 17352 h 589382"/>
              <a:gd name="T26" fmla="*/ 463580 w 1293475"/>
              <a:gd name="T27" fmla="*/ 16765 h 589382"/>
              <a:gd name="T28" fmla="*/ 584750 w 1293475"/>
              <a:gd name="T29" fmla="*/ 59 h 589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3475"/>
              <a:gd name="T46" fmla="*/ 0 h 589382"/>
              <a:gd name="T47" fmla="*/ 1293475 w 1293475"/>
              <a:gd name="T48" fmla="*/ 589382 h 58938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3475" h="589382">
                <a:moveTo>
                  <a:pt x="584597" y="59"/>
                </a:moveTo>
                <a:cubicBezTo>
                  <a:pt x="714090" y="-2031"/>
                  <a:pt x="960545" y="52304"/>
                  <a:pt x="1175148" y="108729"/>
                </a:cubicBezTo>
                <a:lnTo>
                  <a:pt x="1293475" y="141176"/>
                </a:lnTo>
                <a:lnTo>
                  <a:pt x="1218817" y="244375"/>
                </a:lnTo>
                <a:cubicBezTo>
                  <a:pt x="1100154" y="390892"/>
                  <a:pt x="951694" y="511860"/>
                  <a:pt x="830416" y="568173"/>
                </a:cubicBezTo>
                <a:lnTo>
                  <a:pt x="833941" y="567409"/>
                </a:lnTo>
                <a:lnTo>
                  <a:pt x="831051" y="568484"/>
                </a:lnTo>
                <a:cubicBezTo>
                  <a:pt x="793457" y="581023"/>
                  <a:pt x="751685" y="589382"/>
                  <a:pt x="709913" y="589382"/>
                </a:cubicBezTo>
                <a:cubicBezTo>
                  <a:pt x="580420" y="589382"/>
                  <a:pt x="333966" y="534002"/>
                  <a:pt x="118841" y="477578"/>
                </a:cubicBezTo>
                <a:lnTo>
                  <a:pt x="0" y="445247"/>
                </a:lnTo>
                <a:lnTo>
                  <a:pt x="74672" y="341478"/>
                </a:lnTo>
                <a:cubicBezTo>
                  <a:pt x="193213" y="194448"/>
                  <a:pt x="341521" y="73487"/>
                  <a:pt x="462673" y="17177"/>
                </a:cubicBezTo>
                <a:lnTo>
                  <a:pt x="461942" y="17364"/>
                </a:lnTo>
                <a:lnTo>
                  <a:pt x="463459" y="16777"/>
                </a:lnTo>
                <a:cubicBezTo>
                  <a:pt x="501054" y="4238"/>
                  <a:pt x="542826" y="59"/>
                  <a:pt x="584597" y="59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B7D81B4-6265-4454-8FE2-E77FDE30E0D7}"/>
              </a:ext>
            </a:extLst>
          </p:cNvPr>
          <p:cNvGrpSpPr/>
          <p:nvPr/>
        </p:nvGrpSpPr>
        <p:grpSpPr>
          <a:xfrm>
            <a:off x="7558090" y="2268603"/>
            <a:ext cx="3355975" cy="215888"/>
            <a:chOff x="7558090" y="2268603"/>
            <a:chExt cx="3355975" cy="215888"/>
          </a:xfrm>
        </p:grpSpPr>
        <p:sp>
          <p:nvSpPr>
            <p:cNvPr id="71" name="椭圆 12">
              <a:extLst>
                <a:ext uri="{FF2B5EF4-FFF2-40B4-BE49-F238E27FC236}">
                  <a16:creationId xmlns:a16="http://schemas.microsoft.com/office/drawing/2014/main" id="{FF0780B2-30F6-46FC-80D6-7147D4F1DD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98165" y="2268603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 24">
              <a:extLst>
                <a:ext uri="{FF2B5EF4-FFF2-40B4-BE49-F238E27FC236}">
                  <a16:creationId xmlns:a16="http://schemas.microsoft.com/office/drawing/2014/main" id="{13F33D57-FC4E-4B6F-991B-F65DF0A1E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23654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3" name="文本框 25">
            <a:extLst>
              <a:ext uri="{FF2B5EF4-FFF2-40B4-BE49-F238E27FC236}">
                <a16:creationId xmlns:a16="http://schemas.microsoft.com/office/drawing/2014/main" id="{F2C8C6D9-2DC8-4E00-86D1-7DBA4654A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5" y="2866524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文本框 26">
            <a:extLst>
              <a:ext uri="{FF2B5EF4-FFF2-40B4-BE49-F238E27FC236}">
                <a16:creationId xmlns:a16="http://schemas.microsoft.com/office/drawing/2014/main" id="{AF3DF9DB-147B-4F7E-830B-711B7E23B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4874600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文本框 27">
            <a:extLst>
              <a:ext uri="{FF2B5EF4-FFF2-40B4-BE49-F238E27FC236}">
                <a16:creationId xmlns:a16="http://schemas.microsoft.com/office/drawing/2014/main" id="{8E896E14-5D8B-4EF2-AA86-165A0E028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1763270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6" name="文本框 28">
            <a:extLst>
              <a:ext uri="{FF2B5EF4-FFF2-40B4-BE49-F238E27FC236}">
                <a16:creationId xmlns:a16="http://schemas.microsoft.com/office/drawing/2014/main" id="{58EC9805-B93C-408A-BB94-ADB8D35C4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2" y="3842781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任意多边形 47">
            <a:extLst>
              <a:ext uri="{FF2B5EF4-FFF2-40B4-BE49-F238E27FC236}">
                <a16:creationId xmlns:a16="http://schemas.microsoft.com/office/drawing/2014/main" id="{FC1B1934-64CB-484B-8BE8-B958A7F0F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1" y="1264823"/>
            <a:ext cx="955675" cy="587343"/>
          </a:xfrm>
          <a:custGeom>
            <a:avLst/>
            <a:gdLst>
              <a:gd name="T0" fmla="*/ 367229 w 956472"/>
              <a:gd name="T1" fmla="*/ 413 h 588502"/>
              <a:gd name="T2" fmla="*/ 497908 w 956472"/>
              <a:gd name="T3" fmla="*/ 15897 h 588502"/>
              <a:gd name="T4" fmla="*/ 507694 w 956472"/>
              <a:gd name="T5" fmla="*/ 19740 h 588502"/>
              <a:gd name="T6" fmla="*/ 497218 w 956472"/>
              <a:gd name="T7" fmla="*/ 16947 h 588502"/>
              <a:gd name="T8" fmla="*/ 885296 w 956472"/>
              <a:gd name="T9" fmla="*/ 348452 h 588502"/>
              <a:gd name="T10" fmla="*/ 955675 w 956472"/>
              <a:gd name="T11" fmla="*/ 446575 h 588502"/>
              <a:gd name="T12" fmla="*/ 946671 w 956472"/>
              <a:gd name="T13" fmla="*/ 449128 h 588502"/>
              <a:gd name="T14" fmla="*/ 184904 w 956472"/>
              <a:gd name="T15" fmla="*/ 578032 h 588502"/>
              <a:gd name="T16" fmla="*/ 22141 w 956472"/>
              <a:gd name="T17" fmla="*/ 186620 h 588502"/>
              <a:gd name="T18" fmla="*/ 367229 w 956472"/>
              <a:gd name="T19" fmla="*/ 413 h 5885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6472"/>
              <a:gd name="T31" fmla="*/ 0 h 588502"/>
              <a:gd name="T32" fmla="*/ 956472 w 956472"/>
              <a:gd name="T33" fmla="*/ 588502 h 5885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6472" h="588502">
                <a:moveTo>
                  <a:pt x="367535" y="414"/>
                </a:moveTo>
                <a:cubicBezTo>
                  <a:pt x="414525" y="-1542"/>
                  <a:pt x="459687" y="3413"/>
                  <a:pt x="498323" y="15928"/>
                </a:cubicBezTo>
                <a:lnTo>
                  <a:pt x="508117" y="19778"/>
                </a:lnTo>
                <a:lnTo>
                  <a:pt x="497633" y="16980"/>
                </a:lnTo>
                <a:cubicBezTo>
                  <a:pt x="618911" y="75378"/>
                  <a:pt x="767371" y="200518"/>
                  <a:pt x="886034" y="349121"/>
                </a:cubicBezTo>
                <a:lnTo>
                  <a:pt x="956472" y="447432"/>
                </a:lnTo>
                <a:lnTo>
                  <a:pt x="947460" y="449990"/>
                </a:lnTo>
                <a:cubicBezTo>
                  <a:pt x="670620" y="526992"/>
                  <a:pt x="284258" y="618253"/>
                  <a:pt x="185058" y="579141"/>
                </a:cubicBezTo>
                <a:cubicBezTo>
                  <a:pt x="34690" y="516562"/>
                  <a:pt x="-40494" y="341340"/>
                  <a:pt x="22159" y="186978"/>
                </a:cubicBezTo>
                <a:cubicBezTo>
                  <a:pt x="69149" y="74336"/>
                  <a:pt x="226565" y="6281"/>
                  <a:pt x="367535" y="41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2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66" grpId="0" animBg="1"/>
      <p:bldP spid="67" grpId="0" animBg="1"/>
      <p:bldP spid="68" grpId="0" animBg="1"/>
      <p:bldP spid="69" grpId="0" animBg="1"/>
      <p:bldP spid="73" grpId="0"/>
      <p:bldP spid="74" grpId="0"/>
      <p:bldP spid="75" grpId="0"/>
      <p:bldP spid="76" grpId="0"/>
      <p:bldP spid="7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49219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、汇总数据的多图联动展示实例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7325" y="1406857"/>
            <a:ext cx="10977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4-6</a:t>
            </a:r>
            <a:r>
              <a:rPr lang="zh-CN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Northwind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公司的销售经理发现，最重要十个客户的销售情况对公司整体的盈利有重大影响。他希望能了解前十大客户三年的总体销售情况，以及每个客户各季度销售额的变动情况。</a:t>
            </a:r>
            <a:endParaRPr lang="zh-CN" altLang="zh-CN" sz="36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0239" y="2891978"/>
            <a:ext cx="5019571" cy="189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解题步骤：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第一步，</a:t>
            </a:r>
            <a:r>
              <a:rPr lang="zh-CN" altLang="en-US" sz="2000" dirty="0">
                <a:latin typeface="+mn-ea"/>
              </a:rPr>
              <a:t>构建基础模型与模拟运算表。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第二步，</a:t>
            </a:r>
            <a:r>
              <a:rPr lang="zh-CN" altLang="en-US" sz="2000" dirty="0">
                <a:latin typeface="+mn-ea"/>
              </a:rPr>
              <a:t>利用函数识别十大客户。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第三步，</a:t>
            </a:r>
            <a:r>
              <a:rPr lang="zh-CN" altLang="en-US" sz="2000" dirty="0">
                <a:latin typeface="+mn-ea"/>
              </a:rPr>
              <a:t>利用函数提取文本信息。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5CB9CC7-D2AC-40EE-6054-A7B0CD699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20" b="-1"/>
          <a:stretch/>
        </p:blipFill>
        <p:spPr bwMode="auto">
          <a:xfrm>
            <a:off x="5094770" y="2742307"/>
            <a:ext cx="6313460" cy="237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62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" y="272056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数据动态展示概述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157170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第一节</a:t>
            </a:r>
          </a:p>
        </p:txBody>
      </p:sp>
    </p:spTree>
    <p:extLst>
      <p:ext uri="{BB962C8B-B14F-4D97-AF65-F5344CB8AC3E}">
        <p14:creationId xmlns:p14="http://schemas.microsoft.com/office/powerpoint/2010/main" val="3459509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49219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、汇总数据的多图联动展示实例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90812" y="1190807"/>
            <a:ext cx="5019571" cy="96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第四步，</a:t>
            </a:r>
            <a:r>
              <a:rPr lang="zh-CN" altLang="en-US" sz="2000" dirty="0">
                <a:latin typeface="+mn-ea"/>
              </a:rPr>
              <a:t>利用函数提取文本信息</a:t>
            </a:r>
            <a:r>
              <a:rPr lang="zh-CN" altLang="zh-CN" sz="2000" dirty="0">
                <a:latin typeface="+mn-ea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B71A31-8EED-493A-8705-E6ACA132D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14" y="1917359"/>
            <a:ext cx="7101914" cy="3869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732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14300" y="32249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、汇总数据的多图联动展示实例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6180" y="2585376"/>
            <a:ext cx="4546936" cy="96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第五步，</a:t>
            </a:r>
            <a:r>
              <a:rPr lang="zh-CN" altLang="en-US" sz="2000" dirty="0">
                <a:latin typeface="+mn-ea"/>
              </a:rPr>
              <a:t>构建时间序列模型。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第六步，</a:t>
            </a:r>
            <a:r>
              <a:rPr lang="zh-CN" altLang="zh-CN" sz="2000" dirty="0">
                <a:latin typeface="+mn-ea"/>
              </a:rPr>
              <a:t>制作表单控件</a:t>
            </a:r>
            <a:r>
              <a:rPr lang="zh-CN" altLang="en-US" sz="2000" dirty="0">
                <a:latin typeface="+mn-ea"/>
              </a:rPr>
              <a:t>，</a:t>
            </a:r>
            <a:r>
              <a:rPr lang="zh-CN" altLang="zh-CN" sz="2000" dirty="0">
                <a:latin typeface="+mn-ea"/>
              </a:rPr>
              <a:t>动态图与标题。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9108DB-84A0-8B01-A22E-87986073D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" b="638"/>
          <a:stretch/>
        </p:blipFill>
        <p:spPr bwMode="auto">
          <a:xfrm>
            <a:off x="5469178" y="1506734"/>
            <a:ext cx="5807530" cy="4382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72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1"/>
          <p:cNvSpPr txBox="1"/>
          <p:nvPr/>
        </p:nvSpPr>
        <p:spPr>
          <a:xfrm>
            <a:off x="-15851" y="49186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tx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4-6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建模关键技术</a:t>
            </a:r>
          </a:p>
        </p:txBody>
      </p:sp>
      <p:sp>
        <p:nvSpPr>
          <p:cNvPr id="26" name="文本框 10"/>
          <p:cNvSpPr txBox="1"/>
          <p:nvPr/>
        </p:nvSpPr>
        <p:spPr>
          <a:xfrm>
            <a:off x="1565585" y="1938435"/>
            <a:ext cx="2925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LARGE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函数对总销售额排序，用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MATCH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函数查找公司名称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7490329" y="4604311"/>
            <a:ext cx="331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制作反映十大销售额柱形图和当前客户的柱形</a:t>
            </a:r>
          </a:p>
        </p:txBody>
      </p:sp>
      <p:sp>
        <p:nvSpPr>
          <p:cNvPr id="20" name="文本框 10"/>
          <p:cNvSpPr txBox="1"/>
          <p:nvPr/>
        </p:nvSpPr>
        <p:spPr>
          <a:xfrm>
            <a:off x="7523213" y="2376485"/>
            <a:ext cx="3016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LEFT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MID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TEXT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函数将字符型的各季度名称转换为日期</a:t>
            </a:r>
          </a:p>
        </p:txBody>
      </p:sp>
      <p:sp>
        <p:nvSpPr>
          <p:cNvPr id="19" name="文本框 10"/>
          <p:cNvSpPr txBox="1"/>
          <p:nvPr/>
        </p:nvSpPr>
        <p:spPr>
          <a:xfrm>
            <a:off x="1585915" y="4687039"/>
            <a:ext cx="277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将柱形图和折线图组合实现多图联动</a:t>
            </a:r>
          </a:p>
        </p:txBody>
      </p:sp>
      <p:sp>
        <p:nvSpPr>
          <p:cNvPr id="28" name="Freeform 265">
            <a:extLst>
              <a:ext uri="{FF2B5EF4-FFF2-40B4-BE49-F238E27FC236}">
                <a16:creationId xmlns:a16="http://schemas.microsoft.com/office/drawing/2014/main" id="{406ECC5B-7D51-44B9-AE43-7A727A591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2336328"/>
            <a:ext cx="1304925" cy="1604873"/>
          </a:xfrm>
          <a:custGeom>
            <a:avLst/>
            <a:gdLst>
              <a:gd name="T0" fmla="*/ 706834 w 312"/>
              <a:gd name="T1" fmla="*/ 804565 h 385"/>
              <a:gd name="T2" fmla="*/ 1304925 w 312"/>
              <a:gd name="T3" fmla="*/ 1604962 h 385"/>
              <a:gd name="T4" fmla="*/ 242582 w 312"/>
              <a:gd name="T5" fmla="*/ 1183920 h 385"/>
              <a:gd name="T6" fmla="*/ 12547 w 312"/>
              <a:gd name="T7" fmla="*/ 904615 h 385"/>
              <a:gd name="T8" fmla="*/ 4182 w 312"/>
              <a:gd name="T9" fmla="*/ 804565 h 385"/>
              <a:gd name="T10" fmla="*/ 12547 w 312"/>
              <a:gd name="T11" fmla="*/ 700347 h 385"/>
              <a:gd name="T12" fmla="*/ 242582 w 312"/>
              <a:gd name="T13" fmla="*/ 425211 h 385"/>
              <a:gd name="T14" fmla="*/ 1304925 w 312"/>
              <a:gd name="T15" fmla="*/ 0 h 385"/>
              <a:gd name="T16" fmla="*/ 706834 w 312"/>
              <a:gd name="T17" fmla="*/ 804565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5"/>
              <a:gd name="T29" fmla="*/ 312 w 312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5">
                <a:moveTo>
                  <a:pt x="169" y="193"/>
                </a:moveTo>
                <a:cubicBezTo>
                  <a:pt x="170" y="265"/>
                  <a:pt x="254" y="358"/>
                  <a:pt x="312" y="385"/>
                </a:cubicBezTo>
                <a:cubicBezTo>
                  <a:pt x="304" y="385"/>
                  <a:pt x="104" y="302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09"/>
                  <a:pt x="1" y="202"/>
                  <a:pt x="1" y="193"/>
                </a:cubicBezTo>
                <a:cubicBezTo>
                  <a:pt x="1" y="184"/>
                  <a:pt x="0" y="176"/>
                  <a:pt x="3" y="168"/>
                </a:cubicBezTo>
                <a:cubicBezTo>
                  <a:pt x="9" y="139"/>
                  <a:pt x="28" y="113"/>
                  <a:pt x="58" y="102"/>
                </a:cubicBezTo>
                <a:cubicBezTo>
                  <a:pt x="104" y="83"/>
                  <a:pt x="304" y="0"/>
                  <a:pt x="312" y="0"/>
                </a:cubicBezTo>
                <a:cubicBezTo>
                  <a:pt x="254" y="27"/>
                  <a:pt x="170" y="116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Freeform 263">
            <a:extLst>
              <a:ext uri="{FF2B5EF4-FFF2-40B4-BE49-F238E27FC236}">
                <a16:creationId xmlns:a16="http://schemas.microsoft.com/office/drawing/2014/main" id="{6A5BE23C-BF07-49A0-8F67-FE183F5C6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3391957"/>
            <a:ext cx="1300163" cy="1606463"/>
          </a:xfrm>
          <a:custGeom>
            <a:avLst/>
            <a:gdLst>
              <a:gd name="T0" fmla="*/ 597824 w 311"/>
              <a:gd name="T1" fmla="*/ 801189 h 385"/>
              <a:gd name="T2" fmla="*/ 0 w 311"/>
              <a:gd name="T3" fmla="*/ 0 h 385"/>
              <a:gd name="T4" fmla="*/ 1061868 w 311"/>
              <a:gd name="T5" fmla="*/ 421459 h 385"/>
              <a:gd name="T6" fmla="*/ 1291801 w 311"/>
              <a:gd name="T7" fmla="*/ 701040 h 385"/>
              <a:gd name="T8" fmla="*/ 1300162 w 311"/>
              <a:gd name="T9" fmla="*/ 801189 h 385"/>
              <a:gd name="T10" fmla="*/ 1291801 w 311"/>
              <a:gd name="T11" fmla="*/ 905510 h 385"/>
              <a:gd name="T12" fmla="*/ 1061868 w 311"/>
              <a:gd name="T13" fmla="*/ 1180919 h 385"/>
              <a:gd name="T14" fmla="*/ 0 w 311"/>
              <a:gd name="T15" fmla="*/ 1606550 h 385"/>
              <a:gd name="T16" fmla="*/ 597824 w 311"/>
              <a:gd name="T17" fmla="*/ 801189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5"/>
              <a:gd name="T29" fmla="*/ 311 w 311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5">
                <a:moveTo>
                  <a:pt x="143" y="192"/>
                </a:moveTo>
                <a:cubicBezTo>
                  <a:pt x="142" y="120"/>
                  <a:pt x="58" y="27"/>
                  <a:pt x="0" y="0"/>
                </a:cubicBezTo>
                <a:cubicBezTo>
                  <a:pt x="7" y="0"/>
                  <a:pt x="208" y="83"/>
                  <a:pt x="254" y="101"/>
                </a:cubicBezTo>
                <a:cubicBezTo>
                  <a:pt x="283" y="113"/>
                  <a:pt x="303" y="139"/>
                  <a:pt x="309" y="168"/>
                </a:cubicBezTo>
                <a:cubicBezTo>
                  <a:pt x="311" y="175"/>
                  <a:pt x="311" y="183"/>
                  <a:pt x="311" y="192"/>
                </a:cubicBezTo>
                <a:cubicBezTo>
                  <a:pt x="311" y="201"/>
                  <a:pt x="311" y="209"/>
                  <a:pt x="309" y="217"/>
                </a:cubicBezTo>
                <a:cubicBezTo>
                  <a:pt x="303" y="246"/>
                  <a:pt x="283" y="271"/>
                  <a:pt x="254" y="283"/>
                </a:cubicBezTo>
                <a:cubicBezTo>
                  <a:pt x="208" y="302"/>
                  <a:pt x="7" y="385"/>
                  <a:pt x="0" y="385"/>
                </a:cubicBezTo>
                <a:cubicBezTo>
                  <a:pt x="58" y="358"/>
                  <a:pt x="142" y="269"/>
                  <a:pt x="143" y="192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 266">
            <a:extLst>
              <a:ext uri="{FF2B5EF4-FFF2-40B4-BE49-F238E27FC236}">
                <a16:creationId xmlns:a16="http://schemas.microsoft.com/office/drawing/2014/main" id="{6A2E6747-835C-4288-87CC-FEAC05E0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4442825"/>
            <a:ext cx="1304925" cy="1609636"/>
          </a:xfrm>
          <a:custGeom>
            <a:avLst/>
            <a:gdLst>
              <a:gd name="T0" fmla="*/ 706834 w 312"/>
              <a:gd name="T1" fmla="*/ 804863 h 386"/>
              <a:gd name="T2" fmla="*/ 1304925 w 312"/>
              <a:gd name="T3" fmla="*/ 1609725 h 386"/>
              <a:gd name="T4" fmla="*/ 242582 w 312"/>
              <a:gd name="T5" fmla="*/ 1184357 h 386"/>
              <a:gd name="T6" fmla="*/ 12547 w 312"/>
              <a:gd name="T7" fmla="*/ 904949 h 386"/>
              <a:gd name="T8" fmla="*/ 4182 w 312"/>
              <a:gd name="T9" fmla="*/ 804863 h 386"/>
              <a:gd name="T10" fmla="*/ 12547 w 312"/>
              <a:gd name="T11" fmla="*/ 704776 h 386"/>
              <a:gd name="T12" fmla="*/ 242582 w 312"/>
              <a:gd name="T13" fmla="*/ 425368 h 386"/>
              <a:gd name="T14" fmla="*/ 1304925 w 312"/>
              <a:gd name="T15" fmla="*/ 4170 h 386"/>
              <a:gd name="T16" fmla="*/ 706834 w 312"/>
              <a:gd name="T17" fmla="*/ 804863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6"/>
              <a:gd name="T29" fmla="*/ 312 w 312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6">
                <a:moveTo>
                  <a:pt x="169" y="193"/>
                </a:moveTo>
                <a:cubicBezTo>
                  <a:pt x="170" y="266"/>
                  <a:pt x="254" y="358"/>
                  <a:pt x="312" y="386"/>
                </a:cubicBezTo>
                <a:cubicBezTo>
                  <a:pt x="304" y="386"/>
                  <a:pt x="104" y="303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10"/>
                  <a:pt x="1" y="203"/>
                  <a:pt x="1" y="193"/>
                </a:cubicBezTo>
                <a:cubicBezTo>
                  <a:pt x="1" y="185"/>
                  <a:pt x="0" y="176"/>
                  <a:pt x="3" y="169"/>
                </a:cubicBezTo>
                <a:cubicBezTo>
                  <a:pt x="9" y="140"/>
                  <a:pt x="28" y="114"/>
                  <a:pt x="58" y="102"/>
                </a:cubicBezTo>
                <a:cubicBezTo>
                  <a:pt x="104" y="83"/>
                  <a:pt x="304" y="0"/>
                  <a:pt x="312" y="1"/>
                </a:cubicBezTo>
                <a:cubicBezTo>
                  <a:pt x="254" y="28"/>
                  <a:pt x="170" y="117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Freeform 267">
            <a:extLst>
              <a:ext uri="{FF2B5EF4-FFF2-40B4-BE49-F238E27FC236}">
                <a16:creationId xmlns:a16="http://schemas.microsoft.com/office/drawing/2014/main" id="{26A19960-A85D-4EA1-90E6-9B6216E9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1280697"/>
            <a:ext cx="1300163" cy="1611225"/>
          </a:xfrm>
          <a:custGeom>
            <a:avLst/>
            <a:gdLst>
              <a:gd name="T0" fmla="*/ 597824 w 311"/>
              <a:gd name="T1" fmla="*/ 805657 h 386"/>
              <a:gd name="T2" fmla="*/ 0 w 311"/>
              <a:gd name="T3" fmla="*/ 0 h 386"/>
              <a:gd name="T4" fmla="*/ 1061868 w 311"/>
              <a:gd name="T5" fmla="*/ 425787 h 386"/>
              <a:gd name="T6" fmla="*/ 1291801 w 311"/>
              <a:gd name="T7" fmla="*/ 705471 h 386"/>
              <a:gd name="T8" fmla="*/ 1300162 w 311"/>
              <a:gd name="T9" fmla="*/ 805657 h 386"/>
              <a:gd name="T10" fmla="*/ 1291801 w 311"/>
              <a:gd name="T11" fmla="*/ 905842 h 386"/>
              <a:gd name="T12" fmla="*/ 1061868 w 311"/>
              <a:gd name="T13" fmla="*/ 1185526 h 386"/>
              <a:gd name="T14" fmla="*/ 0 w 311"/>
              <a:gd name="T15" fmla="*/ 1607139 h 386"/>
              <a:gd name="T16" fmla="*/ 597824 w 311"/>
              <a:gd name="T17" fmla="*/ 805657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6"/>
              <a:gd name="T29" fmla="*/ 311 w 311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6">
                <a:moveTo>
                  <a:pt x="143" y="193"/>
                </a:moveTo>
                <a:cubicBezTo>
                  <a:pt x="142" y="120"/>
                  <a:pt x="58" y="28"/>
                  <a:pt x="0" y="0"/>
                </a:cubicBezTo>
                <a:cubicBezTo>
                  <a:pt x="7" y="0"/>
                  <a:pt x="208" y="83"/>
                  <a:pt x="254" y="102"/>
                </a:cubicBezTo>
                <a:cubicBezTo>
                  <a:pt x="283" y="114"/>
                  <a:pt x="303" y="140"/>
                  <a:pt x="309" y="169"/>
                </a:cubicBezTo>
                <a:cubicBezTo>
                  <a:pt x="311" y="176"/>
                  <a:pt x="311" y="183"/>
                  <a:pt x="311" y="193"/>
                </a:cubicBezTo>
                <a:cubicBezTo>
                  <a:pt x="311" y="201"/>
                  <a:pt x="311" y="210"/>
                  <a:pt x="309" y="217"/>
                </a:cubicBezTo>
                <a:cubicBezTo>
                  <a:pt x="303" y="246"/>
                  <a:pt x="283" y="272"/>
                  <a:pt x="254" y="284"/>
                </a:cubicBezTo>
                <a:cubicBezTo>
                  <a:pt x="208" y="303"/>
                  <a:pt x="7" y="386"/>
                  <a:pt x="0" y="385"/>
                </a:cubicBezTo>
                <a:cubicBezTo>
                  <a:pt x="58" y="358"/>
                  <a:pt x="142" y="269"/>
                  <a:pt x="143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1D0EBC4-CEAC-40C5-A53B-D47CFB3C5F8E}"/>
              </a:ext>
            </a:extLst>
          </p:cNvPr>
          <p:cNvGrpSpPr/>
          <p:nvPr/>
        </p:nvGrpSpPr>
        <p:grpSpPr>
          <a:xfrm>
            <a:off x="1435102" y="3168665"/>
            <a:ext cx="3319464" cy="215888"/>
            <a:chOff x="1435102" y="3168665"/>
            <a:chExt cx="3319464" cy="215888"/>
          </a:xfrm>
        </p:grpSpPr>
        <p:sp>
          <p:nvSpPr>
            <p:cNvPr id="33" name="任意多边形 8">
              <a:extLst>
                <a:ext uri="{FF2B5EF4-FFF2-40B4-BE49-F238E27FC236}">
                  <a16:creationId xmlns:a16="http://schemas.microsoft.com/office/drawing/2014/main" id="{B13AFC7B-15AA-424A-AB19-4EE241EB3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91" y="3276609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9">
              <a:extLst>
                <a:ext uri="{FF2B5EF4-FFF2-40B4-BE49-F238E27FC236}">
                  <a16:creationId xmlns:a16="http://schemas.microsoft.com/office/drawing/2014/main" id="{6CCF8BAF-5922-4D09-993D-B2496789AC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3168665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4FE816F-F7B7-43A4-9B82-82D3645969A8}"/>
              </a:ext>
            </a:extLst>
          </p:cNvPr>
          <p:cNvGrpSpPr/>
          <p:nvPr/>
        </p:nvGrpSpPr>
        <p:grpSpPr>
          <a:xfrm>
            <a:off x="1435102" y="5518036"/>
            <a:ext cx="3303588" cy="215888"/>
            <a:chOff x="1435102" y="5518036"/>
            <a:chExt cx="3303588" cy="215888"/>
          </a:xfrm>
        </p:grpSpPr>
        <p:sp>
          <p:nvSpPr>
            <p:cNvPr id="36" name="任意多边形 10">
              <a:extLst>
                <a:ext uri="{FF2B5EF4-FFF2-40B4-BE49-F238E27FC236}">
                  <a16:creationId xmlns:a16="http://schemas.microsoft.com/office/drawing/2014/main" id="{F730043B-4D08-4247-BD5D-7151C3504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5" y="5627567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11">
              <a:extLst>
                <a:ext uri="{FF2B5EF4-FFF2-40B4-BE49-F238E27FC236}">
                  <a16:creationId xmlns:a16="http://schemas.microsoft.com/office/drawing/2014/main" id="{C8412005-7D18-4AEC-84FD-638D69D2AA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5518036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F061BDF-0727-4BB0-952C-30D563344615}"/>
              </a:ext>
            </a:extLst>
          </p:cNvPr>
          <p:cNvGrpSpPr/>
          <p:nvPr/>
        </p:nvGrpSpPr>
        <p:grpSpPr>
          <a:xfrm>
            <a:off x="7558090" y="4349701"/>
            <a:ext cx="3322637" cy="215888"/>
            <a:chOff x="7558090" y="4349701"/>
            <a:chExt cx="3322637" cy="215888"/>
          </a:xfrm>
        </p:grpSpPr>
        <p:sp>
          <p:nvSpPr>
            <p:cNvPr id="39" name="任意多边形 13">
              <a:extLst>
                <a:ext uri="{FF2B5EF4-FFF2-40B4-BE49-F238E27FC236}">
                  <a16:creationId xmlns:a16="http://schemas.microsoft.com/office/drawing/2014/main" id="{452059BD-EA84-4846-AFB5-25B5590A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44465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FA6A4872-1811-4346-A173-92C26E0769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64827" y="4349701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任意多边形 43">
            <a:extLst>
              <a:ext uri="{FF2B5EF4-FFF2-40B4-BE49-F238E27FC236}">
                <a16:creationId xmlns:a16="http://schemas.microsoft.com/office/drawing/2014/main" id="{F0817EC6-0209-4274-A7DB-7F5ACC831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49" y="5479405"/>
            <a:ext cx="958851" cy="588929"/>
          </a:xfrm>
          <a:custGeom>
            <a:avLst/>
            <a:gdLst>
              <a:gd name="T0" fmla="*/ 682816 w 958283"/>
              <a:gd name="T1" fmla="*/ 383 h 588461"/>
              <a:gd name="T2" fmla="*/ 773685 w 958283"/>
              <a:gd name="T3" fmla="*/ 9370 h 588461"/>
              <a:gd name="T4" fmla="*/ 936679 w 958283"/>
              <a:gd name="T5" fmla="*/ 397691 h 588461"/>
              <a:gd name="T6" fmla="*/ 460233 w 958283"/>
              <a:gd name="T7" fmla="*/ 573062 h 588461"/>
              <a:gd name="T8" fmla="*/ 456085 w 958283"/>
              <a:gd name="T9" fmla="*/ 571431 h 588461"/>
              <a:gd name="T10" fmla="*/ 364381 w 958283"/>
              <a:gd name="T11" fmla="*/ 517748 h 588461"/>
              <a:gd name="T12" fmla="*/ 71272 w 958283"/>
              <a:gd name="T13" fmla="*/ 241009 h 588461"/>
              <a:gd name="T14" fmla="*/ 0 w 958283"/>
              <a:gd name="T15" fmla="*/ 141405 h 588461"/>
              <a:gd name="T16" fmla="*/ 9811 w 958283"/>
              <a:gd name="T17" fmla="*/ 138631 h 588461"/>
              <a:gd name="T18" fmla="*/ 682816 w 958283"/>
              <a:gd name="T19" fmla="*/ 383 h 5884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8283"/>
              <a:gd name="T31" fmla="*/ 0 h 588461"/>
              <a:gd name="T32" fmla="*/ 958283 w 958283"/>
              <a:gd name="T33" fmla="*/ 588461 h 5884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8283" h="588461">
                <a:moveTo>
                  <a:pt x="682412" y="383"/>
                </a:moveTo>
                <a:cubicBezTo>
                  <a:pt x="722060" y="-1068"/>
                  <a:pt x="753387" y="1540"/>
                  <a:pt x="773227" y="9362"/>
                </a:cubicBezTo>
                <a:cubicBezTo>
                  <a:pt x="923594" y="71942"/>
                  <a:pt x="998778" y="247163"/>
                  <a:pt x="936125" y="397353"/>
                </a:cubicBezTo>
                <a:cubicBezTo>
                  <a:pt x="873472" y="551715"/>
                  <a:pt x="614506" y="622638"/>
                  <a:pt x="459961" y="572575"/>
                </a:cubicBezTo>
                <a:lnTo>
                  <a:pt x="455815" y="570945"/>
                </a:lnTo>
                <a:lnTo>
                  <a:pt x="364165" y="517308"/>
                </a:lnTo>
                <a:cubicBezTo>
                  <a:pt x="265785" y="450510"/>
                  <a:pt x="160136" y="352256"/>
                  <a:pt x="71230" y="240804"/>
                </a:cubicBezTo>
                <a:lnTo>
                  <a:pt x="0" y="141285"/>
                </a:lnTo>
                <a:lnTo>
                  <a:pt x="9805" y="138513"/>
                </a:lnTo>
                <a:cubicBezTo>
                  <a:pt x="232093" y="76912"/>
                  <a:pt x="523822" y="6185"/>
                  <a:pt x="682412" y="383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>
            <a:extLst>
              <a:ext uri="{FF2B5EF4-FFF2-40B4-BE49-F238E27FC236}">
                <a16:creationId xmlns:a16="http://schemas.microsoft.com/office/drawing/2014/main" id="{9579F77F-5E63-40B5-91BA-8B1A77E09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425364"/>
            <a:ext cx="1295400" cy="588929"/>
          </a:xfrm>
          <a:custGeom>
            <a:avLst/>
            <a:gdLst>
              <a:gd name="T0" fmla="*/ 571549 w 1294816"/>
              <a:gd name="T1" fmla="*/ 494 h 589332"/>
              <a:gd name="T2" fmla="*/ 1162365 w 1294816"/>
              <a:gd name="T3" fmla="*/ 105788 h 589332"/>
              <a:gd name="T4" fmla="*/ 1295400 w 1294816"/>
              <a:gd name="T5" fmla="*/ 141991 h 589332"/>
              <a:gd name="T6" fmla="*/ 1218592 w 1294816"/>
              <a:gd name="T7" fmla="*/ 248503 h 589332"/>
              <a:gd name="T8" fmla="*/ 925224 w 1294816"/>
              <a:gd name="T9" fmla="*/ 518883 h 589332"/>
              <a:gd name="T10" fmla="*/ 833187 w 1294816"/>
              <a:gd name="T11" fmla="*/ 570811 h 589332"/>
              <a:gd name="T12" fmla="*/ 830650 w 1294816"/>
              <a:gd name="T13" fmla="*/ 571790 h 589332"/>
              <a:gd name="T14" fmla="*/ 721995 w 1294816"/>
              <a:gd name="T15" fmla="*/ 588469 h 589332"/>
              <a:gd name="T16" fmla="*/ 130657 w 1294816"/>
              <a:gd name="T17" fmla="*/ 483176 h 589332"/>
              <a:gd name="T18" fmla="*/ 0 w 1294816"/>
              <a:gd name="T19" fmla="*/ 447733 h 589332"/>
              <a:gd name="T20" fmla="*/ 73929 w 1294816"/>
              <a:gd name="T21" fmla="*/ 345546 h 589332"/>
              <a:gd name="T22" fmla="*/ 462105 w 1294816"/>
              <a:gd name="T23" fmla="*/ 21952 h 589332"/>
              <a:gd name="T24" fmla="*/ 460185 w 1294816"/>
              <a:gd name="T25" fmla="*/ 22349 h 589332"/>
              <a:gd name="T26" fmla="*/ 462893 w 1294816"/>
              <a:gd name="T27" fmla="*/ 21345 h 589332"/>
              <a:gd name="T28" fmla="*/ 571549 w 1294816"/>
              <a:gd name="T29" fmla="*/ 494 h 5893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4816"/>
              <a:gd name="T46" fmla="*/ 0 h 589332"/>
              <a:gd name="T47" fmla="*/ 1294816 w 1294816"/>
              <a:gd name="T48" fmla="*/ 589332 h 5893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4816" h="589332">
                <a:moveTo>
                  <a:pt x="571291" y="494"/>
                </a:moveTo>
                <a:cubicBezTo>
                  <a:pt x="692429" y="-5765"/>
                  <a:pt x="942016" y="48480"/>
                  <a:pt x="1161841" y="105854"/>
                </a:cubicBezTo>
                <a:lnTo>
                  <a:pt x="1294816" y="142080"/>
                </a:lnTo>
                <a:lnTo>
                  <a:pt x="1218043" y="248659"/>
                </a:lnTo>
                <a:cubicBezTo>
                  <a:pt x="1129046" y="358932"/>
                  <a:pt x="1023287" y="454541"/>
                  <a:pt x="924807" y="519209"/>
                </a:cubicBezTo>
                <a:lnTo>
                  <a:pt x="832811" y="571170"/>
                </a:lnTo>
                <a:lnTo>
                  <a:pt x="830276" y="572149"/>
                </a:lnTo>
                <a:cubicBezTo>
                  <a:pt x="796859" y="580494"/>
                  <a:pt x="759264" y="588839"/>
                  <a:pt x="721670" y="588839"/>
                </a:cubicBezTo>
                <a:cubicBezTo>
                  <a:pt x="600532" y="595098"/>
                  <a:pt x="350945" y="540854"/>
                  <a:pt x="130598" y="483480"/>
                </a:cubicBezTo>
                <a:lnTo>
                  <a:pt x="0" y="448014"/>
                </a:lnTo>
                <a:lnTo>
                  <a:pt x="73896" y="345763"/>
                </a:lnTo>
                <a:cubicBezTo>
                  <a:pt x="192437" y="199246"/>
                  <a:pt x="340745" y="78278"/>
                  <a:pt x="461897" y="21966"/>
                </a:cubicBezTo>
                <a:lnTo>
                  <a:pt x="459978" y="22363"/>
                </a:lnTo>
                <a:lnTo>
                  <a:pt x="462684" y="21358"/>
                </a:lnTo>
                <a:cubicBezTo>
                  <a:pt x="496101" y="8840"/>
                  <a:pt x="529519" y="494"/>
                  <a:pt x="571291" y="49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任意多边形 37">
            <a:extLst>
              <a:ext uri="{FF2B5EF4-FFF2-40B4-BE49-F238E27FC236}">
                <a16:creationId xmlns:a16="http://schemas.microsoft.com/office/drawing/2014/main" id="{2E587D5C-08AE-4EB4-B8B4-66FCCE805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41" y="3374496"/>
            <a:ext cx="1284287" cy="584168"/>
          </a:xfrm>
          <a:custGeom>
            <a:avLst/>
            <a:gdLst>
              <a:gd name="T0" fmla="*/ 705317 w 1283353"/>
              <a:gd name="T1" fmla="*/ 1084 h 584886"/>
              <a:gd name="T2" fmla="*/ 826543 w 1283353"/>
              <a:gd name="T3" fmla="*/ 17742 h 584886"/>
              <a:gd name="T4" fmla="*/ 832479 w 1283353"/>
              <a:gd name="T5" fmla="*/ 19942 h 584886"/>
              <a:gd name="T6" fmla="*/ 825909 w 1283353"/>
              <a:gd name="T7" fmla="*/ 18192 h 584886"/>
              <a:gd name="T8" fmla="*/ 1214592 w 1283353"/>
              <a:gd name="T9" fmla="*/ 347842 h 584886"/>
              <a:gd name="T10" fmla="*/ 1284287 w 1283353"/>
              <a:gd name="T11" fmla="*/ 444898 h 584886"/>
              <a:gd name="T12" fmla="*/ 1170891 w 1283353"/>
              <a:gd name="T13" fmla="*/ 475860 h 584886"/>
              <a:gd name="T14" fmla="*/ 579910 w 1283353"/>
              <a:gd name="T15" fmla="*/ 584142 h 584886"/>
              <a:gd name="T16" fmla="*/ 458684 w 1283353"/>
              <a:gd name="T17" fmla="*/ 567483 h 584886"/>
              <a:gd name="T18" fmla="*/ 456777 w 1283353"/>
              <a:gd name="T19" fmla="*/ 566749 h 584886"/>
              <a:gd name="T20" fmla="*/ 457897 w 1283353"/>
              <a:gd name="T21" fmla="*/ 567034 h 584886"/>
              <a:gd name="T22" fmla="*/ 69614 w 1283353"/>
              <a:gd name="T23" fmla="*/ 237385 h 584886"/>
              <a:gd name="T24" fmla="*/ 0 w 1283353"/>
              <a:gd name="T25" fmla="*/ 140341 h 584886"/>
              <a:gd name="T26" fmla="*/ 113815 w 1283353"/>
              <a:gd name="T27" fmla="*/ 109366 h 584886"/>
              <a:gd name="T28" fmla="*/ 705317 w 1283353"/>
              <a:gd name="T29" fmla="*/ 1084 h 5848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3353"/>
              <a:gd name="T46" fmla="*/ 0 h 584886"/>
              <a:gd name="T47" fmla="*/ 1283353 w 1283353"/>
              <a:gd name="T48" fmla="*/ 584886 h 5848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3353" h="584886">
                <a:moveTo>
                  <a:pt x="704804" y="1085"/>
                </a:moveTo>
                <a:cubicBezTo>
                  <a:pt x="746576" y="-3085"/>
                  <a:pt x="788348" y="5254"/>
                  <a:pt x="825942" y="17763"/>
                </a:cubicBezTo>
                <a:lnTo>
                  <a:pt x="831874" y="19965"/>
                </a:lnTo>
                <a:lnTo>
                  <a:pt x="825308" y="18213"/>
                </a:lnTo>
                <a:cubicBezTo>
                  <a:pt x="946586" y="74523"/>
                  <a:pt x="1095046" y="199655"/>
                  <a:pt x="1213709" y="348250"/>
                </a:cubicBezTo>
                <a:lnTo>
                  <a:pt x="1283353" y="445420"/>
                </a:lnTo>
                <a:lnTo>
                  <a:pt x="1170039" y="476419"/>
                </a:lnTo>
                <a:cubicBezTo>
                  <a:pt x="955436" y="532708"/>
                  <a:pt x="708981" y="586913"/>
                  <a:pt x="579488" y="584828"/>
                </a:cubicBezTo>
                <a:cubicBezTo>
                  <a:pt x="537717" y="584828"/>
                  <a:pt x="495945" y="580658"/>
                  <a:pt x="458350" y="568149"/>
                </a:cubicBezTo>
                <a:lnTo>
                  <a:pt x="456445" y="567415"/>
                </a:lnTo>
                <a:lnTo>
                  <a:pt x="457564" y="567700"/>
                </a:lnTo>
                <a:cubicBezTo>
                  <a:pt x="336412" y="511391"/>
                  <a:pt x="188104" y="386258"/>
                  <a:pt x="69563" y="237664"/>
                </a:cubicBezTo>
                <a:lnTo>
                  <a:pt x="0" y="140506"/>
                </a:lnTo>
                <a:lnTo>
                  <a:pt x="113732" y="109494"/>
                </a:lnTo>
                <a:cubicBezTo>
                  <a:pt x="328857" y="53205"/>
                  <a:pt x="575311" y="-1000"/>
                  <a:pt x="704804" y="1085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任意多边形 45">
            <a:extLst>
              <a:ext uri="{FF2B5EF4-FFF2-40B4-BE49-F238E27FC236}">
                <a16:creationId xmlns:a16="http://schemas.microsoft.com/office/drawing/2014/main" id="{7048614E-E1A6-4FBB-942B-AE9689330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318864"/>
            <a:ext cx="1293813" cy="588931"/>
          </a:xfrm>
          <a:custGeom>
            <a:avLst/>
            <a:gdLst>
              <a:gd name="T0" fmla="*/ 584750 w 1293475"/>
              <a:gd name="T1" fmla="*/ 59 h 589382"/>
              <a:gd name="T2" fmla="*/ 1175455 w 1293475"/>
              <a:gd name="T3" fmla="*/ 108652 h 589382"/>
              <a:gd name="T4" fmla="*/ 1293813 w 1293475"/>
              <a:gd name="T5" fmla="*/ 141076 h 589382"/>
              <a:gd name="T6" fmla="*/ 1219136 w 1293475"/>
              <a:gd name="T7" fmla="*/ 244201 h 589382"/>
              <a:gd name="T8" fmla="*/ 830633 w 1293475"/>
              <a:gd name="T9" fmla="*/ 567769 h 589382"/>
              <a:gd name="T10" fmla="*/ 834159 w 1293475"/>
              <a:gd name="T11" fmla="*/ 567006 h 589382"/>
              <a:gd name="T12" fmla="*/ 831268 w 1293475"/>
              <a:gd name="T13" fmla="*/ 568080 h 589382"/>
              <a:gd name="T14" fmla="*/ 710098 w 1293475"/>
              <a:gd name="T15" fmla="*/ 588963 h 589382"/>
              <a:gd name="T16" fmla="*/ 118872 w 1293475"/>
              <a:gd name="T17" fmla="*/ 477238 h 589382"/>
              <a:gd name="T18" fmla="*/ 0 w 1293475"/>
              <a:gd name="T19" fmla="*/ 444930 h 589382"/>
              <a:gd name="T20" fmla="*/ 74692 w 1293475"/>
              <a:gd name="T21" fmla="*/ 341235 h 589382"/>
              <a:gd name="T22" fmla="*/ 462794 w 1293475"/>
              <a:gd name="T23" fmla="*/ 17165 h 589382"/>
              <a:gd name="T24" fmla="*/ 462063 w 1293475"/>
              <a:gd name="T25" fmla="*/ 17352 h 589382"/>
              <a:gd name="T26" fmla="*/ 463580 w 1293475"/>
              <a:gd name="T27" fmla="*/ 16765 h 589382"/>
              <a:gd name="T28" fmla="*/ 584750 w 1293475"/>
              <a:gd name="T29" fmla="*/ 59 h 589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3475"/>
              <a:gd name="T46" fmla="*/ 0 h 589382"/>
              <a:gd name="T47" fmla="*/ 1293475 w 1293475"/>
              <a:gd name="T48" fmla="*/ 589382 h 58938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3475" h="589382">
                <a:moveTo>
                  <a:pt x="584597" y="59"/>
                </a:moveTo>
                <a:cubicBezTo>
                  <a:pt x="714090" y="-2031"/>
                  <a:pt x="960545" y="52304"/>
                  <a:pt x="1175148" y="108729"/>
                </a:cubicBezTo>
                <a:lnTo>
                  <a:pt x="1293475" y="141176"/>
                </a:lnTo>
                <a:lnTo>
                  <a:pt x="1218817" y="244375"/>
                </a:lnTo>
                <a:cubicBezTo>
                  <a:pt x="1100154" y="390892"/>
                  <a:pt x="951694" y="511860"/>
                  <a:pt x="830416" y="568173"/>
                </a:cubicBezTo>
                <a:lnTo>
                  <a:pt x="833941" y="567409"/>
                </a:lnTo>
                <a:lnTo>
                  <a:pt x="831051" y="568484"/>
                </a:lnTo>
                <a:cubicBezTo>
                  <a:pt x="793457" y="581023"/>
                  <a:pt x="751685" y="589382"/>
                  <a:pt x="709913" y="589382"/>
                </a:cubicBezTo>
                <a:cubicBezTo>
                  <a:pt x="580420" y="589382"/>
                  <a:pt x="333966" y="534002"/>
                  <a:pt x="118841" y="477578"/>
                </a:cubicBezTo>
                <a:lnTo>
                  <a:pt x="0" y="445247"/>
                </a:lnTo>
                <a:lnTo>
                  <a:pt x="74672" y="341478"/>
                </a:lnTo>
                <a:cubicBezTo>
                  <a:pt x="193213" y="194448"/>
                  <a:pt x="341521" y="73487"/>
                  <a:pt x="462673" y="17177"/>
                </a:cubicBezTo>
                <a:lnTo>
                  <a:pt x="461942" y="17364"/>
                </a:lnTo>
                <a:lnTo>
                  <a:pt x="463459" y="16777"/>
                </a:lnTo>
                <a:cubicBezTo>
                  <a:pt x="501054" y="4238"/>
                  <a:pt x="542826" y="59"/>
                  <a:pt x="584597" y="59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157ECE7-B92F-4A1E-AA07-933E56C07B62}"/>
              </a:ext>
            </a:extLst>
          </p:cNvPr>
          <p:cNvGrpSpPr/>
          <p:nvPr/>
        </p:nvGrpSpPr>
        <p:grpSpPr>
          <a:xfrm>
            <a:off x="7558090" y="2268603"/>
            <a:ext cx="3355975" cy="215888"/>
            <a:chOff x="7558090" y="2268603"/>
            <a:chExt cx="3355975" cy="215888"/>
          </a:xfrm>
        </p:grpSpPr>
        <p:sp>
          <p:nvSpPr>
            <p:cNvPr id="46" name="椭圆 12">
              <a:extLst>
                <a:ext uri="{FF2B5EF4-FFF2-40B4-BE49-F238E27FC236}">
                  <a16:creationId xmlns:a16="http://schemas.microsoft.com/office/drawing/2014/main" id="{DC27C0BE-BDBE-4126-AB41-C534C205B9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98165" y="2268603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 24">
              <a:extLst>
                <a:ext uri="{FF2B5EF4-FFF2-40B4-BE49-F238E27FC236}">
                  <a16:creationId xmlns:a16="http://schemas.microsoft.com/office/drawing/2014/main" id="{8F197FF5-08C6-40C2-99D0-80333EB3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23654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25">
            <a:extLst>
              <a:ext uri="{FF2B5EF4-FFF2-40B4-BE49-F238E27FC236}">
                <a16:creationId xmlns:a16="http://schemas.microsoft.com/office/drawing/2014/main" id="{D4C226B4-97CD-4A3A-8597-5BAFEFE6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5" y="2866524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26">
            <a:extLst>
              <a:ext uri="{FF2B5EF4-FFF2-40B4-BE49-F238E27FC236}">
                <a16:creationId xmlns:a16="http://schemas.microsoft.com/office/drawing/2014/main" id="{C6C59ABF-172E-4464-93AE-510EEB3FA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4874600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文本框 27">
            <a:extLst>
              <a:ext uri="{FF2B5EF4-FFF2-40B4-BE49-F238E27FC236}">
                <a16:creationId xmlns:a16="http://schemas.microsoft.com/office/drawing/2014/main" id="{07CCAD1E-A782-46D9-AEC4-E7F639813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1763270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文本框 28">
            <a:extLst>
              <a:ext uri="{FF2B5EF4-FFF2-40B4-BE49-F238E27FC236}">
                <a16:creationId xmlns:a16="http://schemas.microsoft.com/office/drawing/2014/main" id="{F3D71537-D5AB-4527-9E74-E2FEAEDDC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2" y="3842781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任意多边形 47">
            <a:extLst>
              <a:ext uri="{FF2B5EF4-FFF2-40B4-BE49-F238E27FC236}">
                <a16:creationId xmlns:a16="http://schemas.microsoft.com/office/drawing/2014/main" id="{86D5B0F1-AA29-4204-A634-A67D06986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1" y="1264823"/>
            <a:ext cx="955675" cy="587343"/>
          </a:xfrm>
          <a:custGeom>
            <a:avLst/>
            <a:gdLst>
              <a:gd name="T0" fmla="*/ 367229 w 956472"/>
              <a:gd name="T1" fmla="*/ 413 h 588502"/>
              <a:gd name="T2" fmla="*/ 497908 w 956472"/>
              <a:gd name="T3" fmla="*/ 15897 h 588502"/>
              <a:gd name="T4" fmla="*/ 507694 w 956472"/>
              <a:gd name="T5" fmla="*/ 19740 h 588502"/>
              <a:gd name="T6" fmla="*/ 497218 w 956472"/>
              <a:gd name="T7" fmla="*/ 16947 h 588502"/>
              <a:gd name="T8" fmla="*/ 885296 w 956472"/>
              <a:gd name="T9" fmla="*/ 348452 h 588502"/>
              <a:gd name="T10" fmla="*/ 955675 w 956472"/>
              <a:gd name="T11" fmla="*/ 446575 h 588502"/>
              <a:gd name="T12" fmla="*/ 946671 w 956472"/>
              <a:gd name="T13" fmla="*/ 449128 h 588502"/>
              <a:gd name="T14" fmla="*/ 184904 w 956472"/>
              <a:gd name="T15" fmla="*/ 578032 h 588502"/>
              <a:gd name="T16" fmla="*/ 22141 w 956472"/>
              <a:gd name="T17" fmla="*/ 186620 h 588502"/>
              <a:gd name="T18" fmla="*/ 367229 w 956472"/>
              <a:gd name="T19" fmla="*/ 413 h 5885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6472"/>
              <a:gd name="T31" fmla="*/ 0 h 588502"/>
              <a:gd name="T32" fmla="*/ 956472 w 956472"/>
              <a:gd name="T33" fmla="*/ 588502 h 5885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6472" h="588502">
                <a:moveTo>
                  <a:pt x="367535" y="414"/>
                </a:moveTo>
                <a:cubicBezTo>
                  <a:pt x="414525" y="-1542"/>
                  <a:pt x="459687" y="3413"/>
                  <a:pt x="498323" y="15928"/>
                </a:cubicBezTo>
                <a:lnTo>
                  <a:pt x="508117" y="19778"/>
                </a:lnTo>
                <a:lnTo>
                  <a:pt x="497633" y="16980"/>
                </a:lnTo>
                <a:cubicBezTo>
                  <a:pt x="618911" y="75378"/>
                  <a:pt x="767371" y="200518"/>
                  <a:pt x="886034" y="349121"/>
                </a:cubicBezTo>
                <a:lnTo>
                  <a:pt x="956472" y="447432"/>
                </a:lnTo>
                <a:lnTo>
                  <a:pt x="947460" y="449990"/>
                </a:lnTo>
                <a:cubicBezTo>
                  <a:pt x="670620" y="526992"/>
                  <a:pt x="284258" y="618253"/>
                  <a:pt x="185058" y="579141"/>
                </a:cubicBezTo>
                <a:cubicBezTo>
                  <a:pt x="34690" y="516562"/>
                  <a:pt x="-40494" y="341340"/>
                  <a:pt x="22159" y="186978"/>
                </a:cubicBezTo>
                <a:cubicBezTo>
                  <a:pt x="69149" y="74336"/>
                  <a:pt x="226565" y="6281"/>
                  <a:pt x="367535" y="41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5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8" grpId="0"/>
      <p:bldP spid="49" grpId="0"/>
      <p:bldP spid="50" grpId="0"/>
      <p:bldP spid="51" grpId="0"/>
      <p:bldP spid="5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8316" y="342047"/>
            <a:ext cx="834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、汇总相关项的数字化仪表板展示实例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6083" y="1135997"/>
            <a:ext cx="11179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4-7</a:t>
            </a:r>
            <a:r>
              <a:rPr lang="zh-CN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Northwind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司销售部门经理希望同时从多个角度观察销售业务状况，比如每个季度和每个地区的月销售额变动情况、员工完成任务情况、销售额排名前五的地区与产品的销售情况、最有价值产品的类别及其销售额。他希望多个图表放在一起，以便同时观察与比较，全面掌握销售业务状况。</a:t>
            </a:r>
            <a:endParaRPr lang="zh-CN" altLang="zh-CN" sz="20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6994" y="2497572"/>
            <a:ext cx="3381476" cy="373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解题步骤：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第一步，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构建基础模型。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第二步，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构建模拟运算表。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第三步，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制作表单控件。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第四步，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绘制动态组合图。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重复一到四步绘制多张图表。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第五步，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建立动态数字化仪表板。</a:t>
            </a:r>
            <a:endParaRPr lang="zh-CN" altLang="zh-CN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168E28-BE4D-4469-9E0A-1ECAAA2A7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59051" y="2321069"/>
            <a:ext cx="7316181" cy="40917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40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1"/>
          <p:cNvSpPr txBox="1"/>
          <p:nvPr/>
        </p:nvSpPr>
        <p:spPr>
          <a:xfrm>
            <a:off x="0" y="45996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tx2">
                    <a:lumMod val="75000"/>
                  </a:schemeClr>
                </a:solidFill>
                <a:latin typeface="+mn-ea"/>
              </a:defRPr>
            </a:lvl1pPr>
          </a:lstStyle>
          <a:p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4-7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建模关键技术</a:t>
            </a:r>
          </a:p>
        </p:txBody>
      </p:sp>
      <p:sp>
        <p:nvSpPr>
          <p:cNvPr id="26" name="文本框 10"/>
          <p:cNvSpPr txBox="1"/>
          <p:nvPr/>
        </p:nvSpPr>
        <p:spPr>
          <a:xfrm>
            <a:off x="1678925" y="2408781"/>
            <a:ext cx="2032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用两控件控制四个图形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7552742" y="4638733"/>
            <a:ext cx="331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LARGE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MATCH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函数得到前十产品的排行榜</a:t>
            </a:r>
          </a:p>
        </p:txBody>
      </p:sp>
      <p:sp>
        <p:nvSpPr>
          <p:cNvPr id="20" name="文本框 10"/>
          <p:cNvSpPr txBox="1"/>
          <p:nvPr/>
        </p:nvSpPr>
        <p:spPr>
          <a:xfrm>
            <a:off x="7558090" y="2448578"/>
            <a:ext cx="291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LEFT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MID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TEXT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等函数将季度名称转换为日期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0"/>
          <p:cNvSpPr txBox="1"/>
          <p:nvPr/>
        </p:nvSpPr>
        <p:spPr>
          <a:xfrm>
            <a:off x="1704743" y="4774349"/>
            <a:ext cx="243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绘制反映三个汇总项的气泡图</a:t>
            </a:r>
          </a:p>
        </p:txBody>
      </p:sp>
      <p:sp>
        <p:nvSpPr>
          <p:cNvPr id="28" name="Freeform 265">
            <a:extLst>
              <a:ext uri="{FF2B5EF4-FFF2-40B4-BE49-F238E27FC236}">
                <a16:creationId xmlns:a16="http://schemas.microsoft.com/office/drawing/2014/main" id="{D16CA89E-E720-4D0C-B8E5-3BD19D45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2336328"/>
            <a:ext cx="1304925" cy="1604873"/>
          </a:xfrm>
          <a:custGeom>
            <a:avLst/>
            <a:gdLst>
              <a:gd name="T0" fmla="*/ 706834 w 312"/>
              <a:gd name="T1" fmla="*/ 804565 h 385"/>
              <a:gd name="T2" fmla="*/ 1304925 w 312"/>
              <a:gd name="T3" fmla="*/ 1604962 h 385"/>
              <a:gd name="T4" fmla="*/ 242582 w 312"/>
              <a:gd name="T5" fmla="*/ 1183920 h 385"/>
              <a:gd name="T6" fmla="*/ 12547 w 312"/>
              <a:gd name="T7" fmla="*/ 904615 h 385"/>
              <a:gd name="T8" fmla="*/ 4182 w 312"/>
              <a:gd name="T9" fmla="*/ 804565 h 385"/>
              <a:gd name="T10" fmla="*/ 12547 w 312"/>
              <a:gd name="T11" fmla="*/ 700347 h 385"/>
              <a:gd name="T12" fmla="*/ 242582 w 312"/>
              <a:gd name="T13" fmla="*/ 425211 h 385"/>
              <a:gd name="T14" fmla="*/ 1304925 w 312"/>
              <a:gd name="T15" fmla="*/ 0 h 385"/>
              <a:gd name="T16" fmla="*/ 706834 w 312"/>
              <a:gd name="T17" fmla="*/ 804565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5"/>
              <a:gd name="T29" fmla="*/ 312 w 312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5">
                <a:moveTo>
                  <a:pt x="169" y="193"/>
                </a:moveTo>
                <a:cubicBezTo>
                  <a:pt x="170" y="265"/>
                  <a:pt x="254" y="358"/>
                  <a:pt x="312" y="385"/>
                </a:cubicBezTo>
                <a:cubicBezTo>
                  <a:pt x="304" y="385"/>
                  <a:pt x="104" y="302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09"/>
                  <a:pt x="1" y="202"/>
                  <a:pt x="1" y="193"/>
                </a:cubicBezTo>
                <a:cubicBezTo>
                  <a:pt x="1" y="184"/>
                  <a:pt x="0" y="176"/>
                  <a:pt x="3" y="168"/>
                </a:cubicBezTo>
                <a:cubicBezTo>
                  <a:pt x="9" y="139"/>
                  <a:pt x="28" y="113"/>
                  <a:pt x="58" y="102"/>
                </a:cubicBezTo>
                <a:cubicBezTo>
                  <a:pt x="104" y="83"/>
                  <a:pt x="304" y="0"/>
                  <a:pt x="312" y="0"/>
                </a:cubicBezTo>
                <a:cubicBezTo>
                  <a:pt x="254" y="27"/>
                  <a:pt x="170" y="116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Freeform 263">
            <a:extLst>
              <a:ext uri="{FF2B5EF4-FFF2-40B4-BE49-F238E27FC236}">
                <a16:creationId xmlns:a16="http://schemas.microsoft.com/office/drawing/2014/main" id="{09E945DF-EF2C-4374-879C-6B9A439EA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3391957"/>
            <a:ext cx="1300163" cy="1606463"/>
          </a:xfrm>
          <a:custGeom>
            <a:avLst/>
            <a:gdLst>
              <a:gd name="T0" fmla="*/ 597824 w 311"/>
              <a:gd name="T1" fmla="*/ 801189 h 385"/>
              <a:gd name="T2" fmla="*/ 0 w 311"/>
              <a:gd name="T3" fmla="*/ 0 h 385"/>
              <a:gd name="T4" fmla="*/ 1061868 w 311"/>
              <a:gd name="T5" fmla="*/ 421459 h 385"/>
              <a:gd name="T6" fmla="*/ 1291801 w 311"/>
              <a:gd name="T7" fmla="*/ 701040 h 385"/>
              <a:gd name="T8" fmla="*/ 1300162 w 311"/>
              <a:gd name="T9" fmla="*/ 801189 h 385"/>
              <a:gd name="T10" fmla="*/ 1291801 w 311"/>
              <a:gd name="T11" fmla="*/ 905510 h 385"/>
              <a:gd name="T12" fmla="*/ 1061868 w 311"/>
              <a:gd name="T13" fmla="*/ 1180919 h 385"/>
              <a:gd name="T14" fmla="*/ 0 w 311"/>
              <a:gd name="T15" fmla="*/ 1606550 h 385"/>
              <a:gd name="T16" fmla="*/ 597824 w 311"/>
              <a:gd name="T17" fmla="*/ 801189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5"/>
              <a:gd name="T29" fmla="*/ 311 w 311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5">
                <a:moveTo>
                  <a:pt x="143" y="192"/>
                </a:moveTo>
                <a:cubicBezTo>
                  <a:pt x="142" y="120"/>
                  <a:pt x="58" y="27"/>
                  <a:pt x="0" y="0"/>
                </a:cubicBezTo>
                <a:cubicBezTo>
                  <a:pt x="7" y="0"/>
                  <a:pt x="208" y="83"/>
                  <a:pt x="254" y="101"/>
                </a:cubicBezTo>
                <a:cubicBezTo>
                  <a:pt x="283" y="113"/>
                  <a:pt x="303" y="139"/>
                  <a:pt x="309" y="168"/>
                </a:cubicBezTo>
                <a:cubicBezTo>
                  <a:pt x="311" y="175"/>
                  <a:pt x="311" y="183"/>
                  <a:pt x="311" y="192"/>
                </a:cubicBezTo>
                <a:cubicBezTo>
                  <a:pt x="311" y="201"/>
                  <a:pt x="311" y="209"/>
                  <a:pt x="309" y="217"/>
                </a:cubicBezTo>
                <a:cubicBezTo>
                  <a:pt x="303" y="246"/>
                  <a:pt x="283" y="271"/>
                  <a:pt x="254" y="283"/>
                </a:cubicBezTo>
                <a:cubicBezTo>
                  <a:pt x="208" y="302"/>
                  <a:pt x="7" y="385"/>
                  <a:pt x="0" y="385"/>
                </a:cubicBezTo>
                <a:cubicBezTo>
                  <a:pt x="58" y="358"/>
                  <a:pt x="142" y="269"/>
                  <a:pt x="143" y="192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 267">
            <a:extLst>
              <a:ext uri="{FF2B5EF4-FFF2-40B4-BE49-F238E27FC236}">
                <a16:creationId xmlns:a16="http://schemas.microsoft.com/office/drawing/2014/main" id="{DA6AE96E-2FA6-4E29-9685-B742A1D58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7" y="1280697"/>
            <a:ext cx="1300163" cy="1611225"/>
          </a:xfrm>
          <a:custGeom>
            <a:avLst/>
            <a:gdLst>
              <a:gd name="T0" fmla="*/ 597824 w 311"/>
              <a:gd name="T1" fmla="*/ 805657 h 386"/>
              <a:gd name="T2" fmla="*/ 0 w 311"/>
              <a:gd name="T3" fmla="*/ 0 h 386"/>
              <a:gd name="T4" fmla="*/ 1061868 w 311"/>
              <a:gd name="T5" fmla="*/ 425787 h 386"/>
              <a:gd name="T6" fmla="*/ 1291801 w 311"/>
              <a:gd name="T7" fmla="*/ 705471 h 386"/>
              <a:gd name="T8" fmla="*/ 1300162 w 311"/>
              <a:gd name="T9" fmla="*/ 805657 h 386"/>
              <a:gd name="T10" fmla="*/ 1291801 w 311"/>
              <a:gd name="T11" fmla="*/ 905842 h 386"/>
              <a:gd name="T12" fmla="*/ 1061868 w 311"/>
              <a:gd name="T13" fmla="*/ 1185526 h 386"/>
              <a:gd name="T14" fmla="*/ 0 w 311"/>
              <a:gd name="T15" fmla="*/ 1607139 h 386"/>
              <a:gd name="T16" fmla="*/ 597824 w 311"/>
              <a:gd name="T17" fmla="*/ 805657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6"/>
              <a:gd name="T29" fmla="*/ 311 w 311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6">
                <a:moveTo>
                  <a:pt x="143" y="193"/>
                </a:moveTo>
                <a:cubicBezTo>
                  <a:pt x="142" y="120"/>
                  <a:pt x="58" y="28"/>
                  <a:pt x="0" y="0"/>
                </a:cubicBezTo>
                <a:cubicBezTo>
                  <a:pt x="7" y="0"/>
                  <a:pt x="208" y="83"/>
                  <a:pt x="254" y="102"/>
                </a:cubicBezTo>
                <a:cubicBezTo>
                  <a:pt x="283" y="114"/>
                  <a:pt x="303" y="140"/>
                  <a:pt x="309" y="169"/>
                </a:cubicBezTo>
                <a:cubicBezTo>
                  <a:pt x="311" y="176"/>
                  <a:pt x="311" y="183"/>
                  <a:pt x="311" y="193"/>
                </a:cubicBezTo>
                <a:cubicBezTo>
                  <a:pt x="311" y="201"/>
                  <a:pt x="311" y="210"/>
                  <a:pt x="309" y="217"/>
                </a:cubicBezTo>
                <a:cubicBezTo>
                  <a:pt x="303" y="246"/>
                  <a:pt x="283" y="272"/>
                  <a:pt x="254" y="284"/>
                </a:cubicBezTo>
                <a:cubicBezTo>
                  <a:pt x="208" y="303"/>
                  <a:pt x="7" y="386"/>
                  <a:pt x="0" y="385"/>
                </a:cubicBezTo>
                <a:cubicBezTo>
                  <a:pt x="58" y="358"/>
                  <a:pt x="142" y="269"/>
                  <a:pt x="143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ED71544-F611-4326-9A15-D3BA3BFDD990}"/>
              </a:ext>
            </a:extLst>
          </p:cNvPr>
          <p:cNvGrpSpPr/>
          <p:nvPr/>
        </p:nvGrpSpPr>
        <p:grpSpPr>
          <a:xfrm>
            <a:off x="1435102" y="3168665"/>
            <a:ext cx="3319464" cy="215888"/>
            <a:chOff x="1435102" y="3168665"/>
            <a:chExt cx="3319464" cy="215888"/>
          </a:xfrm>
        </p:grpSpPr>
        <p:sp>
          <p:nvSpPr>
            <p:cNvPr id="32" name="任意多边形 8">
              <a:extLst>
                <a:ext uri="{FF2B5EF4-FFF2-40B4-BE49-F238E27FC236}">
                  <a16:creationId xmlns:a16="http://schemas.microsoft.com/office/drawing/2014/main" id="{247C79A0-0407-4528-8096-B6BA2B641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91" y="3276609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9">
              <a:extLst>
                <a:ext uri="{FF2B5EF4-FFF2-40B4-BE49-F238E27FC236}">
                  <a16:creationId xmlns:a16="http://schemas.microsoft.com/office/drawing/2014/main" id="{497846B4-877F-483D-B38B-0BF0D6CB20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3168665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CA82B58-AAE4-40BB-9AC6-11963E5F68EC}"/>
              </a:ext>
            </a:extLst>
          </p:cNvPr>
          <p:cNvGrpSpPr/>
          <p:nvPr/>
        </p:nvGrpSpPr>
        <p:grpSpPr>
          <a:xfrm>
            <a:off x="1435102" y="5518036"/>
            <a:ext cx="3303588" cy="215888"/>
            <a:chOff x="1435102" y="5518036"/>
            <a:chExt cx="3303588" cy="215888"/>
          </a:xfrm>
        </p:grpSpPr>
        <p:sp>
          <p:nvSpPr>
            <p:cNvPr id="35" name="任意多边形 10">
              <a:extLst>
                <a:ext uri="{FF2B5EF4-FFF2-40B4-BE49-F238E27FC236}">
                  <a16:creationId xmlns:a16="http://schemas.microsoft.com/office/drawing/2014/main" id="{4F961EF3-C35B-4F94-9D95-7A35801ED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5" y="5627567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11">
              <a:extLst>
                <a:ext uri="{FF2B5EF4-FFF2-40B4-BE49-F238E27FC236}">
                  <a16:creationId xmlns:a16="http://schemas.microsoft.com/office/drawing/2014/main" id="{49C4437F-E8E6-4B61-BC02-43B02EAD51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5102" y="5518036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A407F31-FE1B-4013-A98C-9DE00D865168}"/>
              </a:ext>
            </a:extLst>
          </p:cNvPr>
          <p:cNvGrpSpPr/>
          <p:nvPr/>
        </p:nvGrpSpPr>
        <p:grpSpPr>
          <a:xfrm>
            <a:off x="7558090" y="4349701"/>
            <a:ext cx="3322637" cy="215888"/>
            <a:chOff x="7558090" y="4349701"/>
            <a:chExt cx="3322637" cy="215888"/>
          </a:xfrm>
        </p:grpSpPr>
        <p:sp>
          <p:nvSpPr>
            <p:cNvPr id="38" name="任意多边形 13">
              <a:extLst>
                <a:ext uri="{FF2B5EF4-FFF2-40B4-BE49-F238E27FC236}">
                  <a16:creationId xmlns:a16="http://schemas.microsoft.com/office/drawing/2014/main" id="{CB4F774B-21BB-4A4E-89C1-63B50046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44465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14">
              <a:extLst>
                <a:ext uri="{FF2B5EF4-FFF2-40B4-BE49-F238E27FC236}">
                  <a16:creationId xmlns:a16="http://schemas.microsoft.com/office/drawing/2014/main" id="{B4037409-164A-4268-83E7-75EFFDC25D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64827" y="4349701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任意多边形 41">
            <a:extLst>
              <a:ext uri="{FF2B5EF4-FFF2-40B4-BE49-F238E27FC236}">
                <a16:creationId xmlns:a16="http://schemas.microsoft.com/office/drawing/2014/main" id="{3E938046-29FF-4E1A-88F7-D68F92DA7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425364"/>
            <a:ext cx="1295400" cy="588929"/>
          </a:xfrm>
          <a:custGeom>
            <a:avLst/>
            <a:gdLst>
              <a:gd name="T0" fmla="*/ 571549 w 1294816"/>
              <a:gd name="T1" fmla="*/ 494 h 589332"/>
              <a:gd name="T2" fmla="*/ 1162365 w 1294816"/>
              <a:gd name="T3" fmla="*/ 105788 h 589332"/>
              <a:gd name="T4" fmla="*/ 1295400 w 1294816"/>
              <a:gd name="T5" fmla="*/ 141991 h 589332"/>
              <a:gd name="T6" fmla="*/ 1218592 w 1294816"/>
              <a:gd name="T7" fmla="*/ 248503 h 589332"/>
              <a:gd name="T8" fmla="*/ 925224 w 1294816"/>
              <a:gd name="T9" fmla="*/ 518883 h 589332"/>
              <a:gd name="T10" fmla="*/ 833187 w 1294816"/>
              <a:gd name="T11" fmla="*/ 570811 h 589332"/>
              <a:gd name="T12" fmla="*/ 830650 w 1294816"/>
              <a:gd name="T13" fmla="*/ 571790 h 589332"/>
              <a:gd name="T14" fmla="*/ 721995 w 1294816"/>
              <a:gd name="T15" fmla="*/ 588469 h 589332"/>
              <a:gd name="T16" fmla="*/ 130657 w 1294816"/>
              <a:gd name="T17" fmla="*/ 483176 h 589332"/>
              <a:gd name="T18" fmla="*/ 0 w 1294816"/>
              <a:gd name="T19" fmla="*/ 447733 h 589332"/>
              <a:gd name="T20" fmla="*/ 73929 w 1294816"/>
              <a:gd name="T21" fmla="*/ 345546 h 589332"/>
              <a:gd name="T22" fmla="*/ 462105 w 1294816"/>
              <a:gd name="T23" fmla="*/ 21952 h 589332"/>
              <a:gd name="T24" fmla="*/ 460185 w 1294816"/>
              <a:gd name="T25" fmla="*/ 22349 h 589332"/>
              <a:gd name="T26" fmla="*/ 462893 w 1294816"/>
              <a:gd name="T27" fmla="*/ 21345 h 589332"/>
              <a:gd name="T28" fmla="*/ 571549 w 1294816"/>
              <a:gd name="T29" fmla="*/ 494 h 5893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4816"/>
              <a:gd name="T46" fmla="*/ 0 h 589332"/>
              <a:gd name="T47" fmla="*/ 1294816 w 1294816"/>
              <a:gd name="T48" fmla="*/ 589332 h 5893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4816" h="589332">
                <a:moveTo>
                  <a:pt x="571291" y="494"/>
                </a:moveTo>
                <a:cubicBezTo>
                  <a:pt x="692429" y="-5765"/>
                  <a:pt x="942016" y="48480"/>
                  <a:pt x="1161841" y="105854"/>
                </a:cubicBezTo>
                <a:lnTo>
                  <a:pt x="1294816" y="142080"/>
                </a:lnTo>
                <a:lnTo>
                  <a:pt x="1218043" y="248659"/>
                </a:lnTo>
                <a:cubicBezTo>
                  <a:pt x="1129046" y="358932"/>
                  <a:pt x="1023287" y="454541"/>
                  <a:pt x="924807" y="519209"/>
                </a:cubicBezTo>
                <a:lnTo>
                  <a:pt x="832811" y="571170"/>
                </a:lnTo>
                <a:lnTo>
                  <a:pt x="830276" y="572149"/>
                </a:lnTo>
                <a:cubicBezTo>
                  <a:pt x="796859" y="580494"/>
                  <a:pt x="759264" y="588839"/>
                  <a:pt x="721670" y="588839"/>
                </a:cubicBezTo>
                <a:cubicBezTo>
                  <a:pt x="600532" y="595098"/>
                  <a:pt x="350945" y="540854"/>
                  <a:pt x="130598" y="483480"/>
                </a:cubicBezTo>
                <a:lnTo>
                  <a:pt x="0" y="448014"/>
                </a:lnTo>
                <a:lnTo>
                  <a:pt x="73896" y="345763"/>
                </a:lnTo>
                <a:cubicBezTo>
                  <a:pt x="192437" y="199246"/>
                  <a:pt x="340745" y="78278"/>
                  <a:pt x="461897" y="21966"/>
                </a:cubicBezTo>
                <a:lnTo>
                  <a:pt x="459978" y="22363"/>
                </a:lnTo>
                <a:lnTo>
                  <a:pt x="462684" y="21358"/>
                </a:lnTo>
                <a:cubicBezTo>
                  <a:pt x="496101" y="8840"/>
                  <a:pt x="529519" y="494"/>
                  <a:pt x="571291" y="49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任意多边形 37">
            <a:extLst>
              <a:ext uri="{FF2B5EF4-FFF2-40B4-BE49-F238E27FC236}">
                <a16:creationId xmlns:a16="http://schemas.microsoft.com/office/drawing/2014/main" id="{B63C64D6-F710-4303-A959-7E3131C50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41" y="3374496"/>
            <a:ext cx="1284287" cy="584168"/>
          </a:xfrm>
          <a:custGeom>
            <a:avLst/>
            <a:gdLst>
              <a:gd name="T0" fmla="*/ 705317 w 1283353"/>
              <a:gd name="T1" fmla="*/ 1084 h 584886"/>
              <a:gd name="T2" fmla="*/ 826543 w 1283353"/>
              <a:gd name="T3" fmla="*/ 17742 h 584886"/>
              <a:gd name="T4" fmla="*/ 832479 w 1283353"/>
              <a:gd name="T5" fmla="*/ 19942 h 584886"/>
              <a:gd name="T6" fmla="*/ 825909 w 1283353"/>
              <a:gd name="T7" fmla="*/ 18192 h 584886"/>
              <a:gd name="T8" fmla="*/ 1214592 w 1283353"/>
              <a:gd name="T9" fmla="*/ 347842 h 584886"/>
              <a:gd name="T10" fmla="*/ 1284287 w 1283353"/>
              <a:gd name="T11" fmla="*/ 444898 h 584886"/>
              <a:gd name="T12" fmla="*/ 1170891 w 1283353"/>
              <a:gd name="T13" fmla="*/ 475860 h 584886"/>
              <a:gd name="T14" fmla="*/ 579910 w 1283353"/>
              <a:gd name="T15" fmla="*/ 584142 h 584886"/>
              <a:gd name="T16" fmla="*/ 458684 w 1283353"/>
              <a:gd name="T17" fmla="*/ 567483 h 584886"/>
              <a:gd name="T18" fmla="*/ 456777 w 1283353"/>
              <a:gd name="T19" fmla="*/ 566749 h 584886"/>
              <a:gd name="T20" fmla="*/ 457897 w 1283353"/>
              <a:gd name="T21" fmla="*/ 567034 h 584886"/>
              <a:gd name="T22" fmla="*/ 69614 w 1283353"/>
              <a:gd name="T23" fmla="*/ 237385 h 584886"/>
              <a:gd name="T24" fmla="*/ 0 w 1283353"/>
              <a:gd name="T25" fmla="*/ 140341 h 584886"/>
              <a:gd name="T26" fmla="*/ 113815 w 1283353"/>
              <a:gd name="T27" fmla="*/ 109366 h 584886"/>
              <a:gd name="T28" fmla="*/ 705317 w 1283353"/>
              <a:gd name="T29" fmla="*/ 1084 h 5848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3353"/>
              <a:gd name="T46" fmla="*/ 0 h 584886"/>
              <a:gd name="T47" fmla="*/ 1283353 w 1283353"/>
              <a:gd name="T48" fmla="*/ 584886 h 5848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3353" h="584886">
                <a:moveTo>
                  <a:pt x="704804" y="1085"/>
                </a:moveTo>
                <a:cubicBezTo>
                  <a:pt x="746576" y="-3085"/>
                  <a:pt x="788348" y="5254"/>
                  <a:pt x="825942" y="17763"/>
                </a:cubicBezTo>
                <a:lnTo>
                  <a:pt x="831874" y="19965"/>
                </a:lnTo>
                <a:lnTo>
                  <a:pt x="825308" y="18213"/>
                </a:lnTo>
                <a:cubicBezTo>
                  <a:pt x="946586" y="74523"/>
                  <a:pt x="1095046" y="199655"/>
                  <a:pt x="1213709" y="348250"/>
                </a:cubicBezTo>
                <a:lnTo>
                  <a:pt x="1283353" y="445420"/>
                </a:lnTo>
                <a:lnTo>
                  <a:pt x="1170039" y="476419"/>
                </a:lnTo>
                <a:cubicBezTo>
                  <a:pt x="955436" y="532708"/>
                  <a:pt x="708981" y="586913"/>
                  <a:pt x="579488" y="584828"/>
                </a:cubicBezTo>
                <a:cubicBezTo>
                  <a:pt x="537717" y="584828"/>
                  <a:pt x="495945" y="580658"/>
                  <a:pt x="458350" y="568149"/>
                </a:cubicBezTo>
                <a:lnTo>
                  <a:pt x="456445" y="567415"/>
                </a:lnTo>
                <a:lnTo>
                  <a:pt x="457564" y="567700"/>
                </a:lnTo>
                <a:cubicBezTo>
                  <a:pt x="336412" y="511391"/>
                  <a:pt x="188104" y="386258"/>
                  <a:pt x="69563" y="237664"/>
                </a:cubicBezTo>
                <a:lnTo>
                  <a:pt x="0" y="140506"/>
                </a:lnTo>
                <a:lnTo>
                  <a:pt x="113732" y="109494"/>
                </a:lnTo>
                <a:cubicBezTo>
                  <a:pt x="328857" y="53205"/>
                  <a:pt x="575311" y="-1000"/>
                  <a:pt x="704804" y="1085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5">
            <a:extLst>
              <a:ext uri="{FF2B5EF4-FFF2-40B4-BE49-F238E27FC236}">
                <a16:creationId xmlns:a16="http://schemas.microsoft.com/office/drawing/2014/main" id="{297BC849-32D0-47AB-B775-931D5823D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318864"/>
            <a:ext cx="1293813" cy="588931"/>
          </a:xfrm>
          <a:custGeom>
            <a:avLst/>
            <a:gdLst>
              <a:gd name="T0" fmla="*/ 584750 w 1293475"/>
              <a:gd name="T1" fmla="*/ 59 h 589382"/>
              <a:gd name="T2" fmla="*/ 1175455 w 1293475"/>
              <a:gd name="T3" fmla="*/ 108652 h 589382"/>
              <a:gd name="T4" fmla="*/ 1293813 w 1293475"/>
              <a:gd name="T5" fmla="*/ 141076 h 589382"/>
              <a:gd name="T6" fmla="*/ 1219136 w 1293475"/>
              <a:gd name="T7" fmla="*/ 244201 h 589382"/>
              <a:gd name="T8" fmla="*/ 830633 w 1293475"/>
              <a:gd name="T9" fmla="*/ 567769 h 589382"/>
              <a:gd name="T10" fmla="*/ 834159 w 1293475"/>
              <a:gd name="T11" fmla="*/ 567006 h 589382"/>
              <a:gd name="T12" fmla="*/ 831268 w 1293475"/>
              <a:gd name="T13" fmla="*/ 568080 h 589382"/>
              <a:gd name="T14" fmla="*/ 710098 w 1293475"/>
              <a:gd name="T15" fmla="*/ 588963 h 589382"/>
              <a:gd name="T16" fmla="*/ 118872 w 1293475"/>
              <a:gd name="T17" fmla="*/ 477238 h 589382"/>
              <a:gd name="T18" fmla="*/ 0 w 1293475"/>
              <a:gd name="T19" fmla="*/ 444930 h 589382"/>
              <a:gd name="T20" fmla="*/ 74692 w 1293475"/>
              <a:gd name="T21" fmla="*/ 341235 h 589382"/>
              <a:gd name="T22" fmla="*/ 462794 w 1293475"/>
              <a:gd name="T23" fmla="*/ 17165 h 589382"/>
              <a:gd name="T24" fmla="*/ 462063 w 1293475"/>
              <a:gd name="T25" fmla="*/ 17352 h 589382"/>
              <a:gd name="T26" fmla="*/ 463580 w 1293475"/>
              <a:gd name="T27" fmla="*/ 16765 h 589382"/>
              <a:gd name="T28" fmla="*/ 584750 w 1293475"/>
              <a:gd name="T29" fmla="*/ 59 h 589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3475"/>
              <a:gd name="T46" fmla="*/ 0 h 589382"/>
              <a:gd name="T47" fmla="*/ 1293475 w 1293475"/>
              <a:gd name="T48" fmla="*/ 589382 h 58938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3475" h="589382">
                <a:moveTo>
                  <a:pt x="584597" y="59"/>
                </a:moveTo>
                <a:cubicBezTo>
                  <a:pt x="714090" y="-2031"/>
                  <a:pt x="960545" y="52304"/>
                  <a:pt x="1175148" y="108729"/>
                </a:cubicBezTo>
                <a:lnTo>
                  <a:pt x="1293475" y="141176"/>
                </a:lnTo>
                <a:lnTo>
                  <a:pt x="1218817" y="244375"/>
                </a:lnTo>
                <a:cubicBezTo>
                  <a:pt x="1100154" y="390892"/>
                  <a:pt x="951694" y="511860"/>
                  <a:pt x="830416" y="568173"/>
                </a:cubicBezTo>
                <a:lnTo>
                  <a:pt x="833941" y="567409"/>
                </a:lnTo>
                <a:lnTo>
                  <a:pt x="831051" y="568484"/>
                </a:lnTo>
                <a:cubicBezTo>
                  <a:pt x="793457" y="581023"/>
                  <a:pt x="751685" y="589382"/>
                  <a:pt x="709913" y="589382"/>
                </a:cubicBezTo>
                <a:cubicBezTo>
                  <a:pt x="580420" y="589382"/>
                  <a:pt x="333966" y="534002"/>
                  <a:pt x="118841" y="477578"/>
                </a:cubicBezTo>
                <a:lnTo>
                  <a:pt x="0" y="445247"/>
                </a:lnTo>
                <a:lnTo>
                  <a:pt x="74672" y="341478"/>
                </a:lnTo>
                <a:cubicBezTo>
                  <a:pt x="193213" y="194448"/>
                  <a:pt x="341521" y="73487"/>
                  <a:pt x="462673" y="17177"/>
                </a:cubicBezTo>
                <a:lnTo>
                  <a:pt x="461942" y="17364"/>
                </a:lnTo>
                <a:lnTo>
                  <a:pt x="463459" y="16777"/>
                </a:lnTo>
                <a:cubicBezTo>
                  <a:pt x="501054" y="4238"/>
                  <a:pt x="542826" y="59"/>
                  <a:pt x="584597" y="59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7C51336-AB99-4EC6-861A-E0EBD62F71BC}"/>
              </a:ext>
            </a:extLst>
          </p:cNvPr>
          <p:cNvGrpSpPr/>
          <p:nvPr/>
        </p:nvGrpSpPr>
        <p:grpSpPr>
          <a:xfrm>
            <a:off x="7558090" y="2268603"/>
            <a:ext cx="3355975" cy="215888"/>
            <a:chOff x="7558090" y="2268603"/>
            <a:chExt cx="3355975" cy="215888"/>
          </a:xfrm>
        </p:grpSpPr>
        <p:sp>
          <p:nvSpPr>
            <p:cNvPr id="44" name="椭圆 12">
              <a:extLst>
                <a:ext uri="{FF2B5EF4-FFF2-40B4-BE49-F238E27FC236}">
                  <a16:creationId xmlns:a16="http://schemas.microsoft.com/office/drawing/2014/main" id="{F72CD316-9A43-403E-A173-088E4AE598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98165" y="2268603"/>
              <a:ext cx="215900" cy="215888"/>
            </a:xfrm>
            <a:prstGeom prst="ellipse">
              <a:avLst/>
            </a:prstGeom>
            <a:solidFill>
              <a:srgbClr val="86BACF"/>
            </a:solidFill>
            <a:ln w="12700">
              <a:noFill/>
              <a:bevel/>
            </a:ln>
          </p:spPr>
          <p:txBody>
            <a:bodyPr lIns="91423" tIns="45712" rIns="91423" bIns="45712" anchor="ctr"/>
            <a:lstStyle/>
            <a:p>
              <a:pPr algn="ctr" defTabSz="1219200"/>
              <a:endParaRPr lang="zh-CN" altLang="zh-CN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 24">
              <a:extLst>
                <a:ext uri="{FF2B5EF4-FFF2-40B4-BE49-F238E27FC236}">
                  <a16:creationId xmlns:a16="http://schemas.microsoft.com/office/drawing/2014/main" id="{D58312A0-326C-4BAC-999B-3E224665E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90" y="2365433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1D7CA2"/>
              </a:solidFill>
              <a:prstDash val="sysDash"/>
              <a:bevel/>
            </a:ln>
          </p:spPr>
          <p:txBody>
            <a:bodyPr lIns="91423" tIns="45712" rIns="91423" bIns="45712" anchor="ctr"/>
            <a:lstStyle/>
            <a:p>
              <a:pPr defTabSz="1219200"/>
              <a:endParaRPr lang="zh-CN" altLang="en-US" sz="170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25">
            <a:extLst>
              <a:ext uri="{FF2B5EF4-FFF2-40B4-BE49-F238E27FC236}">
                <a16:creationId xmlns:a16="http://schemas.microsoft.com/office/drawing/2014/main" id="{C6D3D266-944E-49F5-8959-67FAFF7C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5" y="2866524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文本框 27">
            <a:extLst>
              <a:ext uri="{FF2B5EF4-FFF2-40B4-BE49-F238E27FC236}">
                <a16:creationId xmlns:a16="http://schemas.microsoft.com/office/drawing/2014/main" id="{908B01EE-EB65-43C7-8AB0-94BEF469A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1763270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28">
            <a:extLst>
              <a:ext uri="{FF2B5EF4-FFF2-40B4-BE49-F238E27FC236}">
                <a16:creationId xmlns:a16="http://schemas.microsoft.com/office/drawing/2014/main" id="{3A31E6AD-06CF-4893-9FB9-01566369C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2" y="3842781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任意多边形 47">
            <a:extLst>
              <a:ext uri="{FF2B5EF4-FFF2-40B4-BE49-F238E27FC236}">
                <a16:creationId xmlns:a16="http://schemas.microsoft.com/office/drawing/2014/main" id="{451C037E-7471-4AF0-A472-6B2E2A835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1" y="1264823"/>
            <a:ext cx="955675" cy="587343"/>
          </a:xfrm>
          <a:custGeom>
            <a:avLst/>
            <a:gdLst>
              <a:gd name="T0" fmla="*/ 367229 w 956472"/>
              <a:gd name="T1" fmla="*/ 413 h 588502"/>
              <a:gd name="T2" fmla="*/ 497908 w 956472"/>
              <a:gd name="T3" fmla="*/ 15897 h 588502"/>
              <a:gd name="T4" fmla="*/ 507694 w 956472"/>
              <a:gd name="T5" fmla="*/ 19740 h 588502"/>
              <a:gd name="T6" fmla="*/ 497218 w 956472"/>
              <a:gd name="T7" fmla="*/ 16947 h 588502"/>
              <a:gd name="T8" fmla="*/ 885296 w 956472"/>
              <a:gd name="T9" fmla="*/ 348452 h 588502"/>
              <a:gd name="T10" fmla="*/ 955675 w 956472"/>
              <a:gd name="T11" fmla="*/ 446575 h 588502"/>
              <a:gd name="T12" fmla="*/ 946671 w 956472"/>
              <a:gd name="T13" fmla="*/ 449128 h 588502"/>
              <a:gd name="T14" fmla="*/ 184904 w 956472"/>
              <a:gd name="T15" fmla="*/ 578032 h 588502"/>
              <a:gd name="T16" fmla="*/ 22141 w 956472"/>
              <a:gd name="T17" fmla="*/ 186620 h 588502"/>
              <a:gd name="T18" fmla="*/ 367229 w 956472"/>
              <a:gd name="T19" fmla="*/ 413 h 5885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6472"/>
              <a:gd name="T31" fmla="*/ 0 h 588502"/>
              <a:gd name="T32" fmla="*/ 956472 w 956472"/>
              <a:gd name="T33" fmla="*/ 588502 h 5885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6472" h="588502">
                <a:moveTo>
                  <a:pt x="367535" y="414"/>
                </a:moveTo>
                <a:cubicBezTo>
                  <a:pt x="414525" y="-1542"/>
                  <a:pt x="459687" y="3413"/>
                  <a:pt x="498323" y="15928"/>
                </a:cubicBezTo>
                <a:lnTo>
                  <a:pt x="508117" y="19778"/>
                </a:lnTo>
                <a:lnTo>
                  <a:pt x="497633" y="16980"/>
                </a:lnTo>
                <a:cubicBezTo>
                  <a:pt x="618911" y="75378"/>
                  <a:pt x="767371" y="200518"/>
                  <a:pt x="886034" y="349121"/>
                </a:cubicBezTo>
                <a:lnTo>
                  <a:pt x="956472" y="447432"/>
                </a:lnTo>
                <a:lnTo>
                  <a:pt x="947460" y="449990"/>
                </a:lnTo>
                <a:cubicBezTo>
                  <a:pt x="670620" y="526992"/>
                  <a:pt x="284258" y="618253"/>
                  <a:pt x="185058" y="579141"/>
                </a:cubicBezTo>
                <a:cubicBezTo>
                  <a:pt x="34690" y="516562"/>
                  <a:pt x="-40494" y="341340"/>
                  <a:pt x="22159" y="186978"/>
                </a:cubicBezTo>
                <a:cubicBezTo>
                  <a:pt x="69149" y="74336"/>
                  <a:pt x="226565" y="6281"/>
                  <a:pt x="367535" y="414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Freeform 266">
            <a:extLst>
              <a:ext uri="{FF2B5EF4-FFF2-40B4-BE49-F238E27FC236}">
                <a16:creationId xmlns:a16="http://schemas.microsoft.com/office/drawing/2014/main" id="{1E3BE6E0-BDF9-4F16-B9FF-3600F83E2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658" y="4423776"/>
            <a:ext cx="1304925" cy="1609636"/>
          </a:xfrm>
          <a:custGeom>
            <a:avLst/>
            <a:gdLst>
              <a:gd name="T0" fmla="*/ 706834 w 312"/>
              <a:gd name="T1" fmla="*/ 804863 h 386"/>
              <a:gd name="T2" fmla="*/ 1304925 w 312"/>
              <a:gd name="T3" fmla="*/ 1609725 h 386"/>
              <a:gd name="T4" fmla="*/ 242582 w 312"/>
              <a:gd name="T5" fmla="*/ 1184357 h 386"/>
              <a:gd name="T6" fmla="*/ 12547 w 312"/>
              <a:gd name="T7" fmla="*/ 904949 h 386"/>
              <a:gd name="T8" fmla="*/ 4182 w 312"/>
              <a:gd name="T9" fmla="*/ 804863 h 386"/>
              <a:gd name="T10" fmla="*/ 12547 w 312"/>
              <a:gd name="T11" fmla="*/ 704776 h 386"/>
              <a:gd name="T12" fmla="*/ 242582 w 312"/>
              <a:gd name="T13" fmla="*/ 425368 h 386"/>
              <a:gd name="T14" fmla="*/ 1304925 w 312"/>
              <a:gd name="T15" fmla="*/ 4170 h 386"/>
              <a:gd name="T16" fmla="*/ 706834 w 312"/>
              <a:gd name="T17" fmla="*/ 804863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6"/>
              <a:gd name="T29" fmla="*/ 312 w 312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6">
                <a:moveTo>
                  <a:pt x="169" y="193"/>
                </a:moveTo>
                <a:cubicBezTo>
                  <a:pt x="170" y="266"/>
                  <a:pt x="254" y="358"/>
                  <a:pt x="312" y="386"/>
                </a:cubicBezTo>
                <a:cubicBezTo>
                  <a:pt x="304" y="386"/>
                  <a:pt x="104" y="303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10"/>
                  <a:pt x="1" y="203"/>
                  <a:pt x="1" y="193"/>
                </a:cubicBezTo>
                <a:cubicBezTo>
                  <a:pt x="1" y="185"/>
                  <a:pt x="0" y="176"/>
                  <a:pt x="3" y="169"/>
                </a:cubicBezTo>
                <a:cubicBezTo>
                  <a:pt x="9" y="140"/>
                  <a:pt x="28" y="114"/>
                  <a:pt x="58" y="102"/>
                </a:cubicBezTo>
                <a:cubicBezTo>
                  <a:pt x="104" y="83"/>
                  <a:pt x="304" y="0"/>
                  <a:pt x="312" y="1"/>
                </a:cubicBezTo>
                <a:cubicBezTo>
                  <a:pt x="254" y="28"/>
                  <a:pt x="170" y="117"/>
                  <a:pt x="169" y="193"/>
                </a:cubicBezTo>
                <a:close/>
              </a:path>
            </a:pathLst>
          </a:custGeom>
          <a:solidFill>
            <a:srgbClr val="86BACF">
              <a:alpha val="3999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任意多边形 43">
            <a:extLst>
              <a:ext uri="{FF2B5EF4-FFF2-40B4-BE49-F238E27FC236}">
                <a16:creationId xmlns:a16="http://schemas.microsoft.com/office/drawing/2014/main" id="{D7EEF0A8-A048-41ED-83C9-FCD5D759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157" y="5439459"/>
            <a:ext cx="958851" cy="588929"/>
          </a:xfrm>
          <a:custGeom>
            <a:avLst/>
            <a:gdLst>
              <a:gd name="T0" fmla="*/ 682816 w 958283"/>
              <a:gd name="T1" fmla="*/ 383 h 588461"/>
              <a:gd name="T2" fmla="*/ 773685 w 958283"/>
              <a:gd name="T3" fmla="*/ 9370 h 588461"/>
              <a:gd name="T4" fmla="*/ 936679 w 958283"/>
              <a:gd name="T5" fmla="*/ 397691 h 588461"/>
              <a:gd name="T6" fmla="*/ 460233 w 958283"/>
              <a:gd name="T7" fmla="*/ 573062 h 588461"/>
              <a:gd name="T8" fmla="*/ 456085 w 958283"/>
              <a:gd name="T9" fmla="*/ 571431 h 588461"/>
              <a:gd name="T10" fmla="*/ 364381 w 958283"/>
              <a:gd name="T11" fmla="*/ 517748 h 588461"/>
              <a:gd name="T12" fmla="*/ 71272 w 958283"/>
              <a:gd name="T13" fmla="*/ 241009 h 588461"/>
              <a:gd name="T14" fmla="*/ 0 w 958283"/>
              <a:gd name="T15" fmla="*/ 141405 h 588461"/>
              <a:gd name="T16" fmla="*/ 9811 w 958283"/>
              <a:gd name="T17" fmla="*/ 138631 h 588461"/>
              <a:gd name="T18" fmla="*/ 682816 w 958283"/>
              <a:gd name="T19" fmla="*/ 383 h 5884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8283"/>
              <a:gd name="T31" fmla="*/ 0 h 588461"/>
              <a:gd name="T32" fmla="*/ 958283 w 958283"/>
              <a:gd name="T33" fmla="*/ 588461 h 5884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8283" h="588461">
                <a:moveTo>
                  <a:pt x="682412" y="383"/>
                </a:moveTo>
                <a:cubicBezTo>
                  <a:pt x="722060" y="-1068"/>
                  <a:pt x="753387" y="1540"/>
                  <a:pt x="773227" y="9362"/>
                </a:cubicBezTo>
                <a:cubicBezTo>
                  <a:pt x="923594" y="71942"/>
                  <a:pt x="998778" y="247163"/>
                  <a:pt x="936125" y="397353"/>
                </a:cubicBezTo>
                <a:cubicBezTo>
                  <a:pt x="873472" y="551715"/>
                  <a:pt x="614506" y="622638"/>
                  <a:pt x="459961" y="572575"/>
                </a:cubicBezTo>
                <a:lnTo>
                  <a:pt x="455815" y="570945"/>
                </a:lnTo>
                <a:lnTo>
                  <a:pt x="364165" y="517308"/>
                </a:lnTo>
                <a:cubicBezTo>
                  <a:pt x="265785" y="450510"/>
                  <a:pt x="160136" y="352256"/>
                  <a:pt x="71230" y="240804"/>
                </a:cubicBezTo>
                <a:lnTo>
                  <a:pt x="0" y="141285"/>
                </a:lnTo>
                <a:lnTo>
                  <a:pt x="9805" y="138513"/>
                </a:lnTo>
                <a:cubicBezTo>
                  <a:pt x="232093" y="76912"/>
                  <a:pt x="523822" y="6185"/>
                  <a:pt x="682412" y="383"/>
                </a:cubicBezTo>
                <a:close/>
              </a:path>
            </a:pathLst>
          </a:custGeom>
          <a:solidFill>
            <a:srgbClr val="1D7CA2">
              <a:alpha val="69019"/>
            </a:srgbClr>
          </a:solidFill>
          <a:ln w="9525" cmpd="sng">
            <a:noFill/>
            <a:bevel/>
          </a:ln>
        </p:spPr>
        <p:txBody>
          <a:bodyPr lIns="91423" tIns="45712" rIns="91423" bIns="45712"/>
          <a:lstStyle/>
          <a:p>
            <a:pPr defTabSz="1219200"/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文本框 26">
            <a:extLst>
              <a:ext uri="{FF2B5EF4-FFF2-40B4-BE49-F238E27FC236}">
                <a16:creationId xmlns:a16="http://schemas.microsoft.com/office/drawing/2014/main" id="{971392F4-442E-4278-AB9F-8B1EB971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0" y="4895609"/>
            <a:ext cx="694387" cy="588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3" tIns="45712" rIns="91423" bIns="45712">
            <a:spAutoFit/>
          </a:bodyPr>
          <a:lstStyle/>
          <a:p>
            <a:pPr defTabSz="1219200"/>
            <a:r>
              <a:rPr lang="en-US" altLang="zh-CN" sz="3225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2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57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40" grpId="0" animBg="1"/>
      <p:bldP spid="41" grpId="0" animBg="1"/>
      <p:bldP spid="42" grpId="0" animBg="1"/>
      <p:bldP spid="46" grpId="0"/>
      <p:bldP spid="48" grpId="0"/>
      <p:bldP spid="49" grpId="0"/>
      <p:bldP spid="50" grpId="0" animBg="1"/>
      <p:bldP spid="51" grpId="0" animBg="1"/>
      <p:bldP spid="52" grpId="0" animBg="1"/>
      <p:bldP spid="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"/>
          <p:cNvSpPr txBox="1"/>
          <p:nvPr/>
        </p:nvSpPr>
        <p:spPr>
          <a:xfrm>
            <a:off x="0" y="4889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本章小结</a:t>
            </a:r>
          </a:p>
        </p:txBody>
      </p:sp>
      <p:sp>
        <p:nvSpPr>
          <p:cNvPr id="19" name="文本框 5"/>
          <p:cNvSpPr txBox="1"/>
          <p:nvPr/>
        </p:nvSpPr>
        <p:spPr>
          <a:xfrm>
            <a:off x="451654" y="1239707"/>
            <a:ext cx="11179834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使用数据库函数、模拟运算表和控件的方法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汇总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展示数据，通常包括以下步骤：</a:t>
            </a:r>
          </a:p>
        </p:txBody>
      </p:sp>
      <p:sp>
        <p:nvSpPr>
          <p:cNvPr id="20" name="文本框 5"/>
          <p:cNvSpPr txBox="1"/>
          <p:nvPr/>
        </p:nvSpPr>
        <p:spPr>
          <a:xfrm>
            <a:off x="1023695" y="5307211"/>
            <a:ext cx="234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2pPr marL="0" lvl="1" algn="ctr">
              <a:defRPr sz="2000" b="1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</a:lstStyle>
          <a:p>
            <a:pPr lvl="1"/>
            <a:r>
              <a:rPr lang="zh-CN" altLang="zh-CN" dirty="0"/>
              <a:t>第一步</a:t>
            </a:r>
            <a:endParaRPr lang="en-US" altLang="zh-CN" dirty="0"/>
          </a:p>
          <a:p>
            <a:pPr lvl="1"/>
            <a:r>
              <a:rPr lang="zh-CN" altLang="en-US" dirty="0"/>
              <a:t>建立基础模型</a:t>
            </a:r>
            <a:endParaRPr lang="zh-CN" altLang="zh-CN" dirty="0"/>
          </a:p>
        </p:txBody>
      </p:sp>
      <p:sp>
        <p:nvSpPr>
          <p:cNvPr id="21" name="文本框 5"/>
          <p:cNvSpPr txBox="1"/>
          <p:nvPr/>
        </p:nvSpPr>
        <p:spPr>
          <a:xfrm>
            <a:off x="4145510" y="1886552"/>
            <a:ext cx="205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2pPr marL="0" lvl="1" algn="ctr">
              <a:defRPr sz="2000" b="1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</a:lstStyle>
          <a:p>
            <a:pPr lvl="1"/>
            <a:r>
              <a:rPr lang="zh-CN" altLang="zh-CN" dirty="0"/>
              <a:t>第二步</a:t>
            </a:r>
            <a:endParaRPr lang="en-US" altLang="zh-CN" dirty="0"/>
          </a:p>
          <a:p>
            <a:pPr lvl="1"/>
            <a:r>
              <a:rPr lang="zh-CN" altLang="en-US" dirty="0"/>
              <a:t>构建模拟运算表</a:t>
            </a:r>
            <a:endParaRPr lang="zh-CN" altLang="zh-CN" dirty="0"/>
          </a:p>
        </p:txBody>
      </p:sp>
      <p:sp>
        <p:nvSpPr>
          <p:cNvPr id="22" name="文本框 5"/>
          <p:cNvSpPr txBox="1"/>
          <p:nvPr/>
        </p:nvSpPr>
        <p:spPr>
          <a:xfrm>
            <a:off x="5769204" y="5550445"/>
            <a:ext cx="366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2pPr marL="0" lvl="1" algn="ctr">
              <a:defRPr sz="2000" b="1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</a:lstStyle>
          <a:p>
            <a:pPr lvl="1"/>
            <a:r>
              <a:rPr lang="zh-CN" altLang="zh-CN" dirty="0"/>
              <a:t>第三步</a:t>
            </a:r>
            <a:endParaRPr lang="en-US" altLang="zh-CN" dirty="0"/>
          </a:p>
          <a:p>
            <a:pPr lvl="1"/>
            <a:r>
              <a:rPr lang="zh-CN" altLang="en-US" dirty="0"/>
              <a:t>制作表单控件</a:t>
            </a:r>
            <a:endParaRPr lang="zh-CN" altLang="zh-CN" dirty="0"/>
          </a:p>
        </p:txBody>
      </p:sp>
      <p:sp>
        <p:nvSpPr>
          <p:cNvPr id="23" name="文本框 5"/>
          <p:cNvSpPr txBox="1"/>
          <p:nvPr/>
        </p:nvSpPr>
        <p:spPr>
          <a:xfrm>
            <a:off x="8720627" y="1755071"/>
            <a:ext cx="264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zh-CN" altLang="zh-CN" sz="20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第四步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1" algn="ctr"/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绘制动态图表</a:t>
            </a:r>
            <a:endParaRPr lang="zh-CN" altLang="zh-CN" sz="20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FB88B20-0087-4EED-9056-6CA3299EEEEB}"/>
              </a:ext>
            </a:extLst>
          </p:cNvPr>
          <p:cNvCxnSpPr/>
          <p:nvPr/>
        </p:nvCxnSpPr>
        <p:spPr>
          <a:xfrm>
            <a:off x="2293258" y="3441456"/>
            <a:ext cx="0" cy="1729484"/>
          </a:xfrm>
          <a:prstGeom prst="line">
            <a:avLst/>
          </a:prstGeom>
          <a:noFill/>
          <a:ln>
            <a:solidFill>
              <a:srgbClr val="86BACF"/>
            </a:solidFill>
            <a:prstDash val="sysDash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EDA922A-4604-4A74-B336-2AD2A1BED30C}"/>
              </a:ext>
            </a:extLst>
          </p:cNvPr>
          <p:cNvCxnSpPr/>
          <p:nvPr/>
        </p:nvCxnSpPr>
        <p:spPr>
          <a:xfrm>
            <a:off x="7504934" y="3142723"/>
            <a:ext cx="0" cy="2144759"/>
          </a:xfrm>
          <a:prstGeom prst="line">
            <a:avLst/>
          </a:prstGeom>
          <a:noFill/>
          <a:ln>
            <a:solidFill>
              <a:srgbClr val="86BACF"/>
            </a:solidFill>
            <a:prstDash val="sysDash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" name="组合 36">
            <a:extLst>
              <a:ext uri="{FF2B5EF4-FFF2-40B4-BE49-F238E27FC236}">
                <a16:creationId xmlns:a16="http://schemas.microsoft.com/office/drawing/2014/main" id="{328C9A10-13F6-4B17-A4B7-93E8A75C42C2}"/>
              </a:ext>
            </a:extLst>
          </p:cNvPr>
          <p:cNvGrpSpPr/>
          <p:nvPr/>
        </p:nvGrpSpPr>
        <p:grpSpPr>
          <a:xfrm>
            <a:off x="14513" y="3229799"/>
            <a:ext cx="12177487" cy="1711979"/>
            <a:chOff x="-1" y="3391836"/>
            <a:chExt cx="12177486" cy="1711978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E4B5AA39-DC13-437E-8DB4-9B2D3EDD3EF7}"/>
                </a:ext>
              </a:extLst>
            </p:cNvPr>
            <p:cNvSpPr/>
            <p:nvPr/>
          </p:nvSpPr>
          <p:spPr>
            <a:xfrm>
              <a:off x="0" y="3579814"/>
              <a:ext cx="12177485" cy="1524000"/>
            </a:xfrm>
            <a:custGeom>
              <a:avLst/>
              <a:gdLst>
                <a:gd name="connsiteX0" fmla="*/ 0 w 12177485"/>
                <a:gd name="connsiteY0" fmla="*/ 1791715 h 1791715"/>
                <a:gd name="connsiteX1" fmla="*/ 2699657 w 12177485"/>
                <a:gd name="connsiteY1" fmla="*/ 195144 h 1791715"/>
                <a:gd name="connsiteX2" fmla="*/ 6183085 w 12177485"/>
                <a:gd name="connsiteY2" fmla="*/ 1574001 h 1791715"/>
                <a:gd name="connsiteX3" fmla="*/ 9826171 w 12177485"/>
                <a:gd name="connsiteY3" fmla="*/ 20973 h 1791715"/>
                <a:gd name="connsiteX4" fmla="*/ 12177485 w 12177485"/>
                <a:gd name="connsiteY4" fmla="*/ 819258 h 179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7485" h="1791715">
                  <a:moveTo>
                    <a:pt x="0" y="1791715"/>
                  </a:moveTo>
                  <a:cubicBezTo>
                    <a:pt x="834571" y="1011572"/>
                    <a:pt x="1669143" y="231430"/>
                    <a:pt x="2699657" y="195144"/>
                  </a:cubicBezTo>
                  <a:cubicBezTo>
                    <a:pt x="3730171" y="158858"/>
                    <a:pt x="4995333" y="1603029"/>
                    <a:pt x="6183085" y="1574001"/>
                  </a:cubicBezTo>
                  <a:cubicBezTo>
                    <a:pt x="7370837" y="1544973"/>
                    <a:pt x="8827104" y="146763"/>
                    <a:pt x="9826171" y="20973"/>
                  </a:cubicBezTo>
                  <a:cubicBezTo>
                    <a:pt x="10825238" y="-104818"/>
                    <a:pt x="11501361" y="357220"/>
                    <a:pt x="12177485" y="819258"/>
                  </a:cubicBezTo>
                </a:path>
              </a:pathLst>
            </a:cu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6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46D3B00-76F6-4108-92CA-EC1485D85E07}"/>
                </a:ext>
              </a:extLst>
            </p:cNvPr>
            <p:cNvSpPr/>
            <p:nvPr/>
          </p:nvSpPr>
          <p:spPr>
            <a:xfrm flipH="1" flipV="1">
              <a:off x="-1" y="3391836"/>
              <a:ext cx="12177485" cy="1184928"/>
            </a:xfrm>
            <a:custGeom>
              <a:avLst/>
              <a:gdLst>
                <a:gd name="connsiteX0" fmla="*/ 0 w 12177485"/>
                <a:gd name="connsiteY0" fmla="*/ 1791715 h 1791715"/>
                <a:gd name="connsiteX1" fmla="*/ 2699657 w 12177485"/>
                <a:gd name="connsiteY1" fmla="*/ 195144 h 1791715"/>
                <a:gd name="connsiteX2" fmla="*/ 6183085 w 12177485"/>
                <a:gd name="connsiteY2" fmla="*/ 1574001 h 1791715"/>
                <a:gd name="connsiteX3" fmla="*/ 9826171 w 12177485"/>
                <a:gd name="connsiteY3" fmla="*/ 20973 h 1791715"/>
                <a:gd name="connsiteX4" fmla="*/ 12177485 w 12177485"/>
                <a:gd name="connsiteY4" fmla="*/ 819258 h 179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7485" h="1791715">
                  <a:moveTo>
                    <a:pt x="0" y="1791715"/>
                  </a:moveTo>
                  <a:cubicBezTo>
                    <a:pt x="834571" y="1011572"/>
                    <a:pt x="1669143" y="231430"/>
                    <a:pt x="2699657" y="195144"/>
                  </a:cubicBezTo>
                  <a:cubicBezTo>
                    <a:pt x="3730171" y="158858"/>
                    <a:pt x="4995333" y="1603029"/>
                    <a:pt x="6183085" y="1574001"/>
                  </a:cubicBezTo>
                  <a:cubicBezTo>
                    <a:pt x="7370837" y="1544973"/>
                    <a:pt x="8827104" y="146763"/>
                    <a:pt x="9826171" y="20973"/>
                  </a:cubicBezTo>
                  <a:cubicBezTo>
                    <a:pt x="10825238" y="-104818"/>
                    <a:pt x="11501361" y="357220"/>
                    <a:pt x="12177485" y="819258"/>
                  </a:cubicBezTo>
                </a:path>
              </a:pathLst>
            </a:custGeom>
            <a:noFill/>
            <a:ln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6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994FD23-2DFE-4D04-8545-EE4DD517C9C0}"/>
              </a:ext>
            </a:extLst>
          </p:cNvPr>
          <p:cNvCxnSpPr>
            <a:cxnSpLocks/>
          </p:cNvCxnSpPr>
          <p:nvPr/>
        </p:nvCxnSpPr>
        <p:spPr>
          <a:xfrm>
            <a:off x="10043885" y="2594438"/>
            <a:ext cx="0" cy="785472"/>
          </a:xfrm>
          <a:prstGeom prst="line">
            <a:avLst/>
          </a:prstGeom>
          <a:noFill/>
          <a:ln>
            <a:solidFill>
              <a:srgbClr val="1D7CA2"/>
            </a:solidFill>
            <a:prstDash val="sysDash"/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C59E018-0785-47B2-8A81-0D12FD635CCC}"/>
              </a:ext>
            </a:extLst>
          </p:cNvPr>
          <p:cNvCxnSpPr/>
          <p:nvPr/>
        </p:nvCxnSpPr>
        <p:spPr>
          <a:xfrm>
            <a:off x="5261480" y="2693617"/>
            <a:ext cx="0" cy="2075543"/>
          </a:xfrm>
          <a:prstGeom prst="line">
            <a:avLst/>
          </a:prstGeom>
          <a:noFill/>
          <a:ln>
            <a:solidFill>
              <a:srgbClr val="1D7CA2"/>
            </a:solidFill>
            <a:prstDash val="sysDash"/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5" name="组合 40">
            <a:extLst>
              <a:ext uri="{FF2B5EF4-FFF2-40B4-BE49-F238E27FC236}">
                <a16:creationId xmlns:a16="http://schemas.microsoft.com/office/drawing/2014/main" id="{27417DFB-2585-4CF0-8F5C-0CD96FB60BD3}"/>
              </a:ext>
            </a:extLst>
          </p:cNvPr>
          <p:cNvGrpSpPr/>
          <p:nvPr/>
        </p:nvGrpSpPr>
        <p:grpSpPr>
          <a:xfrm>
            <a:off x="9645381" y="3379884"/>
            <a:ext cx="798855" cy="798854"/>
            <a:chOff x="9645376" y="3379883"/>
            <a:chExt cx="798854" cy="798854"/>
          </a:xfrm>
        </p:grpSpPr>
        <p:sp>
          <p:nvSpPr>
            <p:cNvPr id="36" name="泪滴形 35">
              <a:extLst>
                <a:ext uri="{FF2B5EF4-FFF2-40B4-BE49-F238E27FC236}">
                  <a16:creationId xmlns:a16="http://schemas.microsoft.com/office/drawing/2014/main" id="{FE11250E-1B84-433A-A4C1-E4E8B8542DB1}"/>
                </a:ext>
              </a:extLst>
            </p:cNvPr>
            <p:cNvSpPr/>
            <p:nvPr/>
          </p:nvSpPr>
          <p:spPr>
            <a:xfrm rot="8100000">
              <a:off x="9645376" y="3379883"/>
              <a:ext cx="798854" cy="798854"/>
            </a:xfrm>
            <a:prstGeom prst="teardrop">
              <a:avLst/>
            </a:prstGeom>
            <a:solidFill>
              <a:srgbClr val="1D7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A0FAF3B-1D32-4960-972C-7CD10580644E}"/>
                </a:ext>
              </a:extLst>
            </p:cNvPr>
            <p:cNvSpPr txBox="1"/>
            <p:nvPr/>
          </p:nvSpPr>
          <p:spPr>
            <a:xfrm>
              <a:off x="9716209" y="3518268"/>
              <a:ext cx="6495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FuturaBookC" pitchFamily="2" charset="-52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FuturaBookC" pitchFamily="2" charset="-52"/>
                <a:sym typeface="+mn-lt"/>
              </a:endParaRPr>
            </a:p>
          </p:txBody>
        </p:sp>
      </p:grpSp>
      <p:grpSp>
        <p:nvGrpSpPr>
          <p:cNvPr id="38" name="组合 39">
            <a:extLst>
              <a:ext uri="{FF2B5EF4-FFF2-40B4-BE49-F238E27FC236}">
                <a16:creationId xmlns:a16="http://schemas.microsoft.com/office/drawing/2014/main" id="{C99639BE-9300-4B91-966D-9CB20DE30728}"/>
              </a:ext>
            </a:extLst>
          </p:cNvPr>
          <p:cNvGrpSpPr/>
          <p:nvPr/>
        </p:nvGrpSpPr>
        <p:grpSpPr>
          <a:xfrm>
            <a:off x="7152185" y="3019796"/>
            <a:ext cx="705521" cy="705520"/>
            <a:chOff x="7152175" y="3019795"/>
            <a:chExt cx="705520" cy="705520"/>
          </a:xfrm>
        </p:grpSpPr>
        <p:sp>
          <p:nvSpPr>
            <p:cNvPr id="39" name="泪滴形 38">
              <a:extLst>
                <a:ext uri="{FF2B5EF4-FFF2-40B4-BE49-F238E27FC236}">
                  <a16:creationId xmlns:a16="http://schemas.microsoft.com/office/drawing/2014/main" id="{12575A1D-379B-4D1E-B07B-D3418701D48A}"/>
                </a:ext>
              </a:extLst>
            </p:cNvPr>
            <p:cNvSpPr/>
            <p:nvPr/>
          </p:nvSpPr>
          <p:spPr>
            <a:xfrm rot="8100000">
              <a:off x="7152175" y="3019795"/>
              <a:ext cx="705520" cy="705520"/>
            </a:xfrm>
            <a:prstGeom prst="teardrop">
              <a:avLst/>
            </a:prstGeom>
            <a:solidFill>
              <a:srgbClr val="86B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52C2788-217C-49C9-A310-9EA8CC5296B6}"/>
                </a:ext>
              </a:extLst>
            </p:cNvPr>
            <p:cNvSpPr txBox="1"/>
            <p:nvPr/>
          </p:nvSpPr>
          <p:spPr>
            <a:xfrm>
              <a:off x="7180155" y="3091614"/>
              <a:ext cx="6495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FuturaBookC" pitchFamily="2" charset="-52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FuturaBookC" pitchFamily="2" charset="-52"/>
                <a:sym typeface="+mn-lt"/>
              </a:endParaRPr>
            </a:p>
          </p:txBody>
        </p:sp>
      </p:grpSp>
      <p:grpSp>
        <p:nvGrpSpPr>
          <p:cNvPr id="41" name="组合 38">
            <a:extLst>
              <a:ext uri="{FF2B5EF4-FFF2-40B4-BE49-F238E27FC236}">
                <a16:creationId xmlns:a16="http://schemas.microsoft.com/office/drawing/2014/main" id="{078F236C-D2CB-4BA0-9A11-CB0B5AE26739}"/>
              </a:ext>
            </a:extLst>
          </p:cNvPr>
          <p:cNvGrpSpPr/>
          <p:nvPr/>
        </p:nvGrpSpPr>
        <p:grpSpPr>
          <a:xfrm>
            <a:off x="4921926" y="3804857"/>
            <a:ext cx="798855" cy="798854"/>
            <a:chOff x="4921923" y="3804856"/>
            <a:chExt cx="798854" cy="798854"/>
          </a:xfrm>
        </p:grpSpPr>
        <p:sp>
          <p:nvSpPr>
            <p:cNvPr id="42" name="泪滴形 41">
              <a:extLst>
                <a:ext uri="{FF2B5EF4-FFF2-40B4-BE49-F238E27FC236}">
                  <a16:creationId xmlns:a16="http://schemas.microsoft.com/office/drawing/2014/main" id="{95A4971B-A26A-453A-AB49-A5D62BC33A81}"/>
                </a:ext>
              </a:extLst>
            </p:cNvPr>
            <p:cNvSpPr/>
            <p:nvPr/>
          </p:nvSpPr>
          <p:spPr>
            <a:xfrm rot="8100000">
              <a:off x="4921923" y="3804856"/>
              <a:ext cx="798854" cy="798854"/>
            </a:xfrm>
            <a:prstGeom prst="teardrop">
              <a:avLst/>
            </a:prstGeom>
            <a:solidFill>
              <a:srgbClr val="1D7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EE92BA0-E266-4F95-8E71-31AC10C405D6}"/>
                </a:ext>
              </a:extLst>
            </p:cNvPr>
            <p:cNvSpPr txBox="1"/>
            <p:nvPr/>
          </p:nvSpPr>
          <p:spPr>
            <a:xfrm>
              <a:off x="4996581" y="3952763"/>
              <a:ext cx="6495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FuturaBookC" pitchFamily="2" charset="-52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FuturaBookC" pitchFamily="2" charset="-52"/>
                <a:sym typeface="+mn-lt"/>
              </a:endParaRPr>
            </a:p>
          </p:txBody>
        </p:sp>
      </p:grpSp>
      <p:grpSp>
        <p:nvGrpSpPr>
          <p:cNvPr id="44" name="组合 37">
            <a:extLst>
              <a:ext uri="{FF2B5EF4-FFF2-40B4-BE49-F238E27FC236}">
                <a16:creationId xmlns:a16="http://schemas.microsoft.com/office/drawing/2014/main" id="{2C734427-B619-42C0-928F-B5AA591B6EEB}"/>
              </a:ext>
            </a:extLst>
          </p:cNvPr>
          <p:cNvGrpSpPr/>
          <p:nvPr/>
        </p:nvGrpSpPr>
        <p:grpSpPr>
          <a:xfrm>
            <a:off x="1943298" y="2945031"/>
            <a:ext cx="711028" cy="705520"/>
            <a:chOff x="1943294" y="2945030"/>
            <a:chExt cx="711027" cy="705520"/>
          </a:xfrm>
        </p:grpSpPr>
        <p:sp>
          <p:nvSpPr>
            <p:cNvPr id="45" name="泪滴形 44">
              <a:extLst>
                <a:ext uri="{FF2B5EF4-FFF2-40B4-BE49-F238E27FC236}">
                  <a16:creationId xmlns:a16="http://schemas.microsoft.com/office/drawing/2014/main" id="{B68B76B3-5599-4767-A971-F9FA5430DB10}"/>
                </a:ext>
              </a:extLst>
            </p:cNvPr>
            <p:cNvSpPr/>
            <p:nvPr/>
          </p:nvSpPr>
          <p:spPr>
            <a:xfrm rot="8100000">
              <a:off x="1943294" y="2945030"/>
              <a:ext cx="705520" cy="705520"/>
            </a:xfrm>
            <a:prstGeom prst="teardrop">
              <a:avLst/>
            </a:prstGeom>
            <a:solidFill>
              <a:srgbClr val="86B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6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5F05AAA-8DB5-4519-914B-222D261DEA6D}"/>
                </a:ext>
              </a:extLst>
            </p:cNvPr>
            <p:cNvSpPr txBox="1"/>
            <p:nvPr/>
          </p:nvSpPr>
          <p:spPr>
            <a:xfrm>
              <a:off x="2004785" y="3033961"/>
              <a:ext cx="6495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972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FuturaBookC" pitchFamily="2" charset="-52"/>
                  <a:sym typeface="+mn-lt"/>
                </a:rPr>
                <a:t>01</a:t>
              </a:r>
              <a:endParaRPr lang="zh-CN" altLang="en-US" sz="21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42170E6D-7D07-47B8-B728-8D4CD5FC181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800000" flipV="1">
            <a:off x="8784583" y="5986677"/>
            <a:ext cx="3468914" cy="8713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0A5DF8BF-9847-4FFB-9C8B-81987D836878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42255" y="-9065"/>
            <a:ext cx="2730711" cy="15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465" y="2073349"/>
            <a:ext cx="1180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数据动态展示的模型框架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33" y="1271076"/>
            <a:ext cx="9755642" cy="5164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文本框 1"/>
          <p:cNvSpPr txBox="1"/>
          <p:nvPr/>
        </p:nvSpPr>
        <p:spPr>
          <a:xfrm>
            <a:off x="35438" y="45863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本章小结</a:t>
            </a:r>
          </a:p>
        </p:txBody>
      </p:sp>
    </p:spTree>
    <p:extLst>
      <p:ext uri="{BB962C8B-B14F-4D97-AF65-F5344CB8AC3E}">
        <p14:creationId xmlns:p14="http://schemas.microsoft.com/office/powerpoint/2010/main" val="3239771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4889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本章小结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86718" y="1755205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/>
                <a:latin typeface="宋体" pitchFamily="2" charset="-122"/>
                <a:ea typeface="宋体" pitchFamily="2" charset="-122"/>
              </a:rPr>
              <a:t>本章重点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086718" y="2243865"/>
            <a:ext cx="202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数据动态展示的实现方法和综合应用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169131" y="1755204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effectLst/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本章难点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169131" y="2243865"/>
            <a:ext cx="222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建立控件和模型中的单元格的联系，实现数据动态展示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086718" y="3711738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effectLst/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本章所学技术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086718" y="4200398"/>
            <a:ext cx="262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函数汇总数据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模拟运算表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多种控件运用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动态图表的制作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169131" y="3711738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effectLst/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本章所学函数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169130" y="4200398"/>
            <a:ext cx="3153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DSUM()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DAVERAGE()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DCOUNT()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INDEX()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MATCH()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IF()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LARGE()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LEFT()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MID()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TEXT()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DATE()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YEAR()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MONTH()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等 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9" name="原创设计师QQ69613753    _1">
            <a:extLst>
              <a:ext uri="{FF2B5EF4-FFF2-40B4-BE49-F238E27FC236}">
                <a16:creationId xmlns:a16="http://schemas.microsoft.com/office/drawing/2014/main" id="{FCABAAAD-6FA2-41D0-9967-879C0E374757}"/>
              </a:ext>
            </a:extLst>
          </p:cNvPr>
          <p:cNvGrpSpPr/>
          <p:nvPr/>
        </p:nvGrpSpPr>
        <p:grpSpPr>
          <a:xfrm>
            <a:off x="674132" y="1986036"/>
            <a:ext cx="3346726" cy="3312208"/>
            <a:chOff x="1128878" y="910350"/>
            <a:chExt cx="4168006" cy="4401738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EE5C941-8905-42F7-9C72-2D0459E15DBE}"/>
                </a:ext>
              </a:extLst>
            </p:cNvPr>
            <p:cNvSpPr/>
            <p:nvPr/>
          </p:nvSpPr>
          <p:spPr>
            <a:xfrm>
              <a:off x="1646537" y="1471617"/>
              <a:ext cx="3561613" cy="3561613"/>
            </a:xfrm>
            <a:prstGeom prst="ellipse">
              <a:avLst/>
            </a:prstGeom>
            <a:noFill/>
            <a:ln w="38100">
              <a:solidFill>
                <a:srgbClr val="1D7C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5C520B9-0CFF-4644-B66B-49EF8ACC807F}"/>
                </a:ext>
              </a:extLst>
            </p:cNvPr>
            <p:cNvSpPr/>
            <p:nvPr/>
          </p:nvSpPr>
          <p:spPr>
            <a:xfrm>
              <a:off x="1128878" y="910350"/>
              <a:ext cx="1824106" cy="1824106"/>
            </a:xfrm>
            <a:prstGeom prst="ellipse">
              <a:avLst/>
            </a:prstGeom>
            <a:solidFill>
              <a:srgbClr val="1D7CA2"/>
            </a:solidFill>
            <a:ln>
              <a:solidFill>
                <a:srgbClr val="3BA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8D212D05-09ED-4AD6-9739-C4E0FBB4A4C1}"/>
                </a:ext>
              </a:extLst>
            </p:cNvPr>
            <p:cNvSpPr/>
            <p:nvPr/>
          </p:nvSpPr>
          <p:spPr>
            <a:xfrm>
              <a:off x="3894974" y="1256027"/>
              <a:ext cx="575226" cy="57522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9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4E7143B-0B5A-4CEC-958A-D9AAF641D54E}"/>
                </a:ext>
              </a:extLst>
            </p:cNvPr>
            <p:cNvSpPr/>
            <p:nvPr/>
          </p:nvSpPr>
          <p:spPr>
            <a:xfrm>
              <a:off x="1159786" y="2978139"/>
              <a:ext cx="1093186" cy="109318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3A30603-815B-4655-98BC-2EFB24AFEE6A}"/>
                </a:ext>
              </a:extLst>
            </p:cNvPr>
            <p:cNvSpPr/>
            <p:nvPr/>
          </p:nvSpPr>
          <p:spPr>
            <a:xfrm>
              <a:off x="3867862" y="4191999"/>
              <a:ext cx="1093186" cy="1093186"/>
            </a:xfrm>
            <a:prstGeom prst="ellipse">
              <a:avLst/>
            </a:prstGeom>
            <a:gradFill>
              <a:gsLst>
                <a:gs pos="0">
                  <a:srgbClr val="1D7CA2"/>
                </a:gs>
                <a:gs pos="100000">
                  <a:schemeClr val="bg1">
                    <a:alpha val="0"/>
                  </a:schemeClr>
                </a:gs>
              </a:gsLst>
              <a:lin ang="9600000" scaled="0"/>
            </a:gradFill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71C6D27D-97F5-48FF-BDA6-59E70F9B3681}"/>
                </a:ext>
              </a:extLst>
            </p:cNvPr>
            <p:cNvSpPr/>
            <p:nvPr/>
          </p:nvSpPr>
          <p:spPr>
            <a:xfrm>
              <a:off x="3451373" y="4895599"/>
              <a:ext cx="416489" cy="416489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9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0107109B-4DE1-4D2E-8C9F-86CC4C0D2772}"/>
                </a:ext>
              </a:extLst>
            </p:cNvPr>
            <p:cNvSpPr/>
            <p:nvPr/>
          </p:nvSpPr>
          <p:spPr>
            <a:xfrm>
              <a:off x="4880395" y="2415320"/>
              <a:ext cx="416489" cy="416489"/>
            </a:xfrm>
            <a:prstGeom prst="ellipse">
              <a:avLst/>
            </a:prstGeom>
            <a:solidFill>
              <a:srgbClr val="86BACF"/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9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1" name="Group 4">
              <a:extLst>
                <a:ext uri="{FF2B5EF4-FFF2-40B4-BE49-F238E27FC236}">
                  <a16:creationId xmlns:a16="http://schemas.microsoft.com/office/drawing/2014/main" id="{77D277F9-9C9C-41EA-B0CF-4CCA0A0D263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06688" y="2614613"/>
              <a:ext cx="1482725" cy="1343025"/>
              <a:chOff x="1753" y="2115"/>
              <a:chExt cx="934" cy="846"/>
            </a:xfrm>
          </p:grpSpPr>
          <p:sp>
            <p:nvSpPr>
              <p:cNvPr id="62" name="AutoShape 3">
                <a:extLst>
                  <a:ext uri="{FF2B5EF4-FFF2-40B4-BE49-F238E27FC236}">
                    <a16:creationId xmlns:a16="http://schemas.microsoft.com/office/drawing/2014/main" id="{65BA7F51-8048-4DCC-BCF0-583FDFE2918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753" y="2115"/>
                <a:ext cx="934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id="{5129FD9A-DC77-445F-91A9-99D8C82BA0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2122"/>
                <a:ext cx="949" cy="839"/>
              </a:xfrm>
              <a:custGeom>
                <a:avLst/>
                <a:gdLst>
                  <a:gd name="T0" fmla="*/ 101 w 128"/>
                  <a:gd name="T1" fmla="*/ 35 h 113"/>
                  <a:gd name="T2" fmla="*/ 104 w 128"/>
                  <a:gd name="T3" fmla="*/ 14 h 113"/>
                  <a:gd name="T4" fmla="*/ 97 w 128"/>
                  <a:gd name="T5" fmla="*/ 2 h 113"/>
                  <a:gd name="T6" fmla="*/ 63 w 128"/>
                  <a:gd name="T7" fmla="*/ 15 h 113"/>
                  <a:gd name="T8" fmla="*/ 36 w 128"/>
                  <a:gd name="T9" fmla="*/ 1 h 113"/>
                  <a:gd name="T10" fmla="*/ 23 w 128"/>
                  <a:gd name="T11" fmla="*/ 30 h 113"/>
                  <a:gd name="T12" fmla="*/ 19 w 128"/>
                  <a:gd name="T13" fmla="*/ 37 h 113"/>
                  <a:gd name="T14" fmla="*/ 19 w 128"/>
                  <a:gd name="T15" fmla="*/ 76 h 113"/>
                  <a:gd name="T16" fmla="*/ 24 w 128"/>
                  <a:gd name="T17" fmla="*/ 84 h 113"/>
                  <a:gd name="T18" fmla="*/ 37 w 128"/>
                  <a:gd name="T19" fmla="*/ 113 h 113"/>
                  <a:gd name="T20" fmla="*/ 67 w 128"/>
                  <a:gd name="T21" fmla="*/ 100 h 113"/>
                  <a:gd name="T22" fmla="*/ 99 w 128"/>
                  <a:gd name="T23" fmla="*/ 110 h 113"/>
                  <a:gd name="T24" fmla="*/ 102 w 128"/>
                  <a:gd name="T25" fmla="*/ 77 h 113"/>
                  <a:gd name="T26" fmla="*/ 128 w 128"/>
                  <a:gd name="T27" fmla="*/ 56 h 113"/>
                  <a:gd name="T28" fmla="*/ 90 w 128"/>
                  <a:gd name="T29" fmla="*/ 5 h 113"/>
                  <a:gd name="T30" fmla="*/ 89 w 128"/>
                  <a:gd name="T31" fmla="*/ 10 h 113"/>
                  <a:gd name="T32" fmla="*/ 99 w 128"/>
                  <a:gd name="T33" fmla="*/ 17 h 113"/>
                  <a:gd name="T34" fmla="*/ 97 w 128"/>
                  <a:gd name="T35" fmla="*/ 34 h 113"/>
                  <a:gd name="T36" fmla="*/ 66 w 128"/>
                  <a:gd name="T37" fmla="*/ 18 h 113"/>
                  <a:gd name="T38" fmla="*/ 36 w 128"/>
                  <a:gd name="T39" fmla="*/ 62 h 113"/>
                  <a:gd name="T40" fmla="*/ 46 w 128"/>
                  <a:gd name="T41" fmla="*/ 77 h 113"/>
                  <a:gd name="T42" fmla="*/ 36 w 128"/>
                  <a:gd name="T43" fmla="*/ 62 h 113"/>
                  <a:gd name="T44" fmla="*/ 31 w 128"/>
                  <a:gd name="T45" fmla="*/ 39 h 113"/>
                  <a:gd name="T46" fmla="*/ 41 w 128"/>
                  <a:gd name="T47" fmla="*/ 43 h 113"/>
                  <a:gd name="T48" fmla="*/ 46 w 128"/>
                  <a:gd name="T49" fmla="*/ 68 h 113"/>
                  <a:gd name="T50" fmla="*/ 45 w 128"/>
                  <a:gd name="T51" fmla="*/ 45 h 113"/>
                  <a:gd name="T52" fmla="*/ 64 w 128"/>
                  <a:gd name="T53" fmla="*/ 35 h 113"/>
                  <a:gd name="T54" fmla="*/ 75 w 128"/>
                  <a:gd name="T55" fmla="*/ 35 h 113"/>
                  <a:gd name="T56" fmla="*/ 88 w 128"/>
                  <a:gd name="T57" fmla="*/ 56 h 113"/>
                  <a:gd name="T58" fmla="*/ 75 w 128"/>
                  <a:gd name="T59" fmla="*/ 77 h 113"/>
                  <a:gd name="T60" fmla="*/ 63 w 128"/>
                  <a:gd name="T61" fmla="*/ 78 h 113"/>
                  <a:gd name="T62" fmla="*/ 46 w 128"/>
                  <a:gd name="T63" fmla="*/ 68 h 113"/>
                  <a:gd name="T64" fmla="*/ 91 w 128"/>
                  <a:gd name="T65" fmla="*/ 61 h 113"/>
                  <a:gd name="T66" fmla="*/ 82 w 128"/>
                  <a:gd name="T67" fmla="*/ 77 h 113"/>
                  <a:gd name="T68" fmla="*/ 91 w 128"/>
                  <a:gd name="T69" fmla="*/ 51 h 113"/>
                  <a:gd name="T70" fmla="*/ 81 w 128"/>
                  <a:gd name="T71" fmla="*/ 36 h 113"/>
                  <a:gd name="T72" fmla="*/ 91 w 128"/>
                  <a:gd name="T73" fmla="*/ 51 h 113"/>
                  <a:gd name="T74" fmla="*/ 71 w 128"/>
                  <a:gd name="T75" fmla="*/ 30 h 113"/>
                  <a:gd name="T76" fmla="*/ 64 w 128"/>
                  <a:gd name="T77" fmla="*/ 30 h 113"/>
                  <a:gd name="T78" fmla="*/ 63 w 128"/>
                  <a:gd name="T79" fmla="*/ 22 h 113"/>
                  <a:gd name="T80" fmla="*/ 36 w 128"/>
                  <a:gd name="T81" fmla="*/ 5 h 113"/>
                  <a:gd name="T82" fmla="*/ 49 w 128"/>
                  <a:gd name="T83" fmla="*/ 31 h 113"/>
                  <a:gd name="T84" fmla="*/ 28 w 128"/>
                  <a:gd name="T85" fmla="*/ 29 h 113"/>
                  <a:gd name="T86" fmla="*/ 4 w 128"/>
                  <a:gd name="T87" fmla="*/ 57 h 113"/>
                  <a:gd name="T88" fmla="*/ 26 w 128"/>
                  <a:gd name="T89" fmla="*/ 40 h 113"/>
                  <a:gd name="T90" fmla="*/ 27 w 128"/>
                  <a:gd name="T91" fmla="*/ 73 h 113"/>
                  <a:gd name="T92" fmla="*/ 37 w 128"/>
                  <a:gd name="T93" fmla="*/ 108 h 113"/>
                  <a:gd name="T94" fmla="*/ 29 w 128"/>
                  <a:gd name="T95" fmla="*/ 85 h 113"/>
                  <a:gd name="T96" fmla="*/ 50 w 128"/>
                  <a:gd name="T97" fmla="*/ 82 h 113"/>
                  <a:gd name="T98" fmla="*/ 37 w 128"/>
                  <a:gd name="T99" fmla="*/ 108 h 113"/>
                  <a:gd name="T100" fmla="*/ 56 w 128"/>
                  <a:gd name="T101" fmla="*/ 82 h 113"/>
                  <a:gd name="T102" fmla="*/ 64 w 128"/>
                  <a:gd name="T103" fmla="*/ 83 h 113"/>
                  <a:gd name="T104" fmla="*/ 64 w 128"/>
                  <a:gd name="T105" fmla="*/ 91 h 113"/>
                  <a:gd name="T106" fmla="*/ 91 w 128"/>
                  <a:gd name="T107" fmla="*/ 107 h 113"/>
                  <a:gd name="T108" fmla="*/ 78 w 128"/>
                  <a:gd name="T109" fmla="*/ 82 h 113"/>
                  <a:gd name="T110" fmla="*/ 99 w 128"/>
                  <a:gd name="T111" fmla="*/ 84 h 113"/>
                  <a:gd name="T112" fmla="*/ 106 w 128"/>
                  <a:gd name="T113" fmla="*/ 71 h 113"/>
                  <a:gd name="T114" fmla="*/ 94 w 128"/>
                  <a:gd name="T115" fmla="*/ 56 h 113"/>
                  <a:gd name="T116" fmla="*/ 123 w 128"/>
                  <a:gd name="T117" fmla="*/ 5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8" h="113">
                    <a:moveTo>
                      <a:pt x="108" y="37"/>
                    </a:moveTo>
                    <a:cubicBezTo>
                      <a:pt x="106" y="36"/>
                      <a:pt x="104" y="36"/>
                      <a:pt x="101" y="35"/>
                    </a:cubicBezTo>
                    <a:cubicBezTo>
                      <a:pt x="102" y="33"/>
                      <a:pt x="103" y="30"/>
                      <a:pt x="103" y="28"/>
                    </a:cubicBezTo>
                    <a:cubicBezTo>
                      <a:pt x="104" y="23"/>
                      <a:pt x="104" y="18"/>
                      <a:pt x="104" y="14"/>
                    </a:cubicBezTo>
                    <a:cubicBezTo>
                      <a:pt x="104" y="12"/>
                      <a:pt x="105" y="11"/>
                      <a:pt x="105" y="10"/>
                    </a:cubicBezTo>
                    <a:cubicBezTo>
                      <a:pt x="105" y="5"/>
                      <a:pt x="101" y="2"/>
                      <a:pt x="97" y="2"/>
                    </a:cubicBezTo>
                    <a:cubicBezTo>
                      <a:pt x="95" y="0"/>
                      <a:pt x="93" y="0"/>
                      <a:pt x="90" y="0"/>
                    </a:cubicBezTo>
                    <a:cubicBezTo>
                      <a:pt x="82" y="0"/>
                      <a:pt x="73" y="5"/>
                      <a:pt x="63" y="15"/>
                    </a:cubicBezTo>
                    <a:cubicBezTo>
                      <a:pt x="62" y="14"/>
                      <a:pt x="61" y="13"/>
                      <a:pt x="60" y="12"/>
                    </a:cubicBezTo>
                    <a:cubicBezTo>
                      <a:pt x="51" y="5"/>
                      <a:pt x="43" y="1"/>
                      <a:pt x="36" y="1"/>
                    </a:cubicBezTo>
                    <a:cubicBezTo>
                      <a:pt x="33" y="1"/>
                      <a:pt x="31" y="1"/>
                      <a:pt x="29" y="3"/>
                    </a:cubicBezTo>
                    <a:cubicBezTo>
                      <a:pt x="22" y="7"/>
                      <a:pt x="21" y="16"/>
                      <a:pt x="23" y="30"/>
                    </a:cubicBezTo>
                    <a:cubicBezTo>
                      <a:pt x="24" y="31"/>
                      <a:pt x="24" y="33"/>
                      <a:pt x="25" y="35"/>
                    </a:cubicBezTo>
                    <a:cubicBezTo>
                      <a:pt x="23" y="36"/>
                      <a:pt x="21" y="37"/>
                      <a:pt x="19" y="37"/>
                    </a:cubicBezTo>
                    <a:cubicBezTo>
                      <a:pt x="6" y="42"/>
                      <a:pt x="0" y="49"/>
                      <a:pt x="0" y="57"/>
                    </a:cubicBezTo>
                    <a:cubicBezTo>
                      <a:pt x="0" y="64"/>
                      <a:pt x="7" y="71"/>
                      <a:pt x="19" y="76"/>
                    </a:cubicBezTo>
                    <a:cubicBezTo>
                      <a:pt x="21" y="76"/>
                      <a:pt x="23" y="77"/>
                      <a:pt x="26" y="78"/>
                    </a:cubicBezTo>
                    <a:cubicBezTo>
                      <a:pt x="25" y="80"/>
                      <a:pt x="25" y="82"/>
                      <a:pt x="24" y="84"/>
                    </a:cubicBezTo>
                    <a:cubicBezTo>
                      <a:pt x="22" y="98"/>
                      <a:pt x="24" y="107"/>
                      <a:pt x="30" y="111"/>
                    </a:cubicBezTo>
                    <a:cubicBezTo>
                      <a:pt x="32" y="112"/>
                      <a:pt x="35" y="113"/>
                      <a:pt x="37" y="113"/>
                    </a:cubicBezTo>
                    <a:cubicBezTo>
                      <a:pt x="45" y="113"/>
                      <a:pt x="54" y="107"/>
                      <a:pt x="64" y="98"/>
                    </a:cubicBezTo>
                    <a:cubicBezTo>
                      <a:pt x="65" y="99"/>
                      <a:pt x="66" y="100"/>
                      <a:pt x="67" y="100"/>
                    </a:cubicBezTo>
                    <a:cubicBezTo>
                      <a:pt x="76" y="108"/>
                      <a:pt x="85" y="112"/>
                      <a:pt x="91" y="112"/>
                    </a:cubicBezTo>
                    <a:cubicBezTo>
                      <a:pt x="94" y="112"/>
                      <a:pt x="97" y="111"/>
                      <a:pt x="99" y="110"/>
                    </a:cubicBezTo>
                    <a:cubicBezTo>
                      <a:pt x="105" y="106"/>
                      <a:pt x="107" y="96"/>
                      <a:pt x="104" y="83"/>
                    </a:cubicBezTo>
                    <a:cubicBezTo>
                      <a:pt x="103" y="81"/>
                      <a:pt x="103" y="79"/>
                      <a:pt x="102" y="77"/>
                    </a:cubicBezTo>
                    <a:cubicBezTo>
                      <a:pt x="104" y="77"/>
                      <a:pt x="106" y="76"/>
                      <a:pt x="108" y="75"/>
                    </a:cubicBezTo>
                    <a:cubicBezTo>
                      <a:pt x="121" y="70"/>
                      <a:pt x="128" y="64"/>
                      <a:pt x="128" y="56"/>
                    </a:cubicBezTo>
                    <a:cubicBezTo>
                      <a:pt x="128" y="49"/>
                      <a:pt x="121" y="42"/>
                      <a:pt x="108" y="37"/>
                    </a:cubicBezTo>
                    <a:close/>
                    <a:moveTo>
                      <a:pt x="90" y="5"/>
                    </a:moveTo>
                    <a:cubicBezTo>
                      <a:pt x="90" y="5"/>
                      <a:pt x="90" y="5"/>
                      <a:pt x="91" y="5"/>
                    </a:cubicBezTo>
                    <a:cubicBezTo>
                      <a:pt x="89" y="6"/>
                      <a:pt x="89" y="8"/>
                      <a:pt x="89" y="10"/>
                    </a:cubicBezTo>
                    <a:cubicBezTo>
                      <a:pt x="89" y="14"/>
                      <a:pt x="92" y="17"/>
                      <a:pt x="97" y="17"/>
                    </a:cubicBezTo>
                    <a:cubicBezTo>
                      <a:pt x="98" y="17"/>
                      <a:pt x="98" y="17"/>
                      <a:pt x="99" y="17"/>
                    </a:cubicBezTo>
                    <a:cubicBezTo>
                      <a:pt x="99" y="20"/>
                      <a:pt x="99" y="24"/>
                      <a:pt x="98" y="27"/>
                    </a:cubicBezTo>
                    <a:cubicBezTo>
                      <a:pt x="98" y="29"/>
                      <a:pt x="97" y="32"/>
                      <a:pt x="97" y="34"/>
                    </a:cubicBezTo>
                    <a:cubicBezTo>
                      <a:pt x="91" y="32"/>
                      <a:pt x="84" y="31"/>
                      <a:pt x="77" y="31"/>
                    </a:cubicBezTo>
                    <a:cubicBezTo>
                      <a:pt x="74" y="26"/>
                      <a:pt x="70" y="22"/>
                      <a:pt x="66" y="18"/>
                    </a:cubicBezTo>
                    <a:cubicBezTo>
                      <a:pt x="75" y="10"/>
                      <a:pt x="84" y="5"/>
                      <a:pt x="90" y="5"/>
                    </a:cubicBezTo>
                    <a:close/>
                    <a:moveTo>
                      <a:pt x="36" y="62"/>
                    </a:moveTo>
                    <a:cubicBezTo>
                      <a:pt x="38" y="65"/>
                      <a:pt x="40" y="68"/>
                      <a:pt x="42" y="71"/>
                    </a:cubicBezTo>
                    <a:cubicBezTo>
                      <a:pt x="43" y="73"/>
                      <a:pt x="44" y="75"/>
                      <a:pt x="46" y="77"/>
                    </a:cubicBezTo>
                    <a:cubicBezTo>
                      <a:pt x="41" y="76"/>
                      <a:pt x="36" y="75"/>
                      <a:pt x="32" y="74"/>
                    </a:cubicBezTo>
                    <a:cubicBezTo>
                      <a:pt x="33" y="70"/>
                      <a:pt x="35" y="66"/>
                      <a:pt x="36" y="62"/>
                    </a:cubicBezTo>
                    <a:close/>
                    <a:moveTo>
                      <a:pt x="36" y="51"/>
                    </a:moveTo>
                    <a:cubicBezTo>
                      <a:pt x="34" y="47"/>
                      <a:pt x="32" y="43"/>
                      <a:pt x="31" y="39"/>
                    </a:cubicBezTo>
                    <a:cubicBezTo>
                      <a:pt x="36" y="38"/>
                      <a:pt x="40" y="37"/>
                      <a:pt x="45" y="36"/>
                    </a:cubicBezTo>
                    <a:cubicBezTo>
                      <a:pt x="44" y="38"/>
                      <a:pt x="43" y="40"/>
                      <a:pt x="41" y="43"/>
                    </a:cubicBezTo>
                    <a:cubicBezTo>
                      <a:pt x="39" y="46"/>
                      <a:pt x="38" y="49"/>
                      <a:pt x="36" y="51"/>
                    </a:cubicBezTo>
                    <a:close/>
                    <a:moveTo>
                      <a:pt x="46" y="68"/>
                    </a:moveTo>
                    <a:cubicBezTo>
                      <a:pt x="43" y="64"/>
                      <a:pt x="41" y="61"/>
                      <a:pt x="39" y="57"/>
                    </a:cubicBezTo>
                    <a:cubicBezTo>
                      <a:pt x="41" y="53"/>
                      <a:pt x="43" y="49"/>
                      <a:pt x="45" y="45"/>
                    </a:cubicBezTo>
                    <a:cubicBezTo>
                      <a:pt x="47" y="42"/>
                      <a:pt x="50" y="39"/>
                      <a:pt x="52" y="35"/>
                    </a:cubicBezTo>
                    <a:cubicBezTo>
                      <a:pt x="56" y="35"/>
                      <a:pt x="60" y="35"/>
                      <a:pt x="64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8" y="35"/>
                      <a:pt x="72" y="35"/>
                      <a:pt x="75" y="35"/>
                    </a:cubicBezTo>
                    <a:cubicBezTo>
                      <a:pt x="77" y="38"/>
                      <a:pt x="79" y="41"/>
                      <a:pt x="82" y="45"/>
                    </a:cubicBezTo>
                    <a:cubicBezTo>
                      <a:pt x="84" y="48"/>
                      <a:pt x="86" y="52"/>
                      <a:pt x="88" y="56"/>
                    </a:cubicBezTo>
                    <a:cubicBezTo>
                      <a:pt x="86" y="60"/>
                      <a:pt x="84" y="64"/>
                      <a:pt x="82" y="67"/>
                    </a:cubicBezTo>
                    <a:cubicBezTo>
                      <a:pt x="80" y="71"/>
                      <a:pt x="78" y="74"/>
                      <a:pt x="75" y="77"/>
                    </a:cubicBezTo>
                    <a:cubicBezTo>
                      <a:pt x="72" y="78"/>
                      <a:pt x="68" y="78"/>
                      <a:pt x="64" y="78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59" y="78"/>
                      <a:pt x="56" y="78"/>
                      <a:pt x="52" y="77"/>
                    </a:cubicBezTo>
                    <a:cubicBezTo>
                      <a:pt x="50" y="74"/>
                      <a:pt x="48" y="71"/>
                      <a:pt x="46" y="68"/>
                    </a:cubicBezTo>
                    <a:close/>
                    <a:moveTo>
                      <a:pt x="86" y="70"/>
                    </a:moveTo>
                    <a:cubicBezTo>
                      <a:pt x="88" y="67"/>
                      <a:pt x="89" y="64"/>
                      <a:pt x="91" y="61"/>
                    </a:cubicBezTo>
                    <a:cubicBezTo>
                      <a:pt x="93" y="66"/>
                      <a:pt x="95" y="70"/>
                      <a:pt x="96" y="74"/>
                    </a:cubicBezTo>
                    <a:cubicBezTo>
                      <a:pt x="92" y="75"/>
                      <a:pt x="87" y="76"/>
                      <a:pt x="82" y="77"/>
                    </a:cubicBezTo>
                    <a:cubicBezTo>
                      <a:pt x="83" y="74"/>
                      <a:pt x="85" y="72"/>
                      <a:pt x="86" y="70"/>
                    </a:cubicBezTo>
                    <a:close/>
                    <a:moveTo>
                      <a:pt x="91" y="51"/>
                    </a:moveTo>
                    <a:cubicBezTo>
                      <a:pt x="89" y="48"/>
                      <a:pt x="87" y="45"/>
                      <a:pt x="86" y="42"/>
                    </a:cubicBezTo>
                    <a:cubicBezTo>
                      <a:pt x="84" y="40"/>
                      <a:pt x="83" y="38"/>
                      <a:pt x="81" y="36"/>
                    </a:cubicBezTo>
                    <a:cubicBezTo>
                      <a:pt x="86" y="36"/>
                      <a:pt x="91" y="37"/>
                      <a:pt x="95" y="38"/>
                    </a:cubicBezTo>
                    <a:cubicBezTo>
                      <a:pt x="94" y="42"/>
                      <a:pt x="93" y="46"/>
                      <a:pt x="91" y="51"/>
                    </a:cubicBezTo>
                    <a:close/>
                    <a:moveTo>
                      <a:pt x="63" y="22"/>
                    </a:moveTo>
                    <a:cubicBezTo>
                      <a:pt x="66" y="24"/>
                      <a:pt x="68" y="27"/>
                      <a:pt x="71" y="30"/>
                    </a:cubicBezTo>
                    <a:cubicBezTo>
                      <a:pt x="69" y="30"/>
                      <a:pt x="66" y="30"/>
                      <a:pt x="64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1" y="30"/>
                      <a:pt x="58" y="30"/>
                      <a:pt x="56" y="30"/>
                    </a:cubicBezTo>
                    <a:cubicBezTo>
                      <a:pt x="58" y="27"/>
                      <a:pt x="61" y="24"/>
                      <a:pt x="63" y="22"/>
                    </a:cubicBezTo>
                    <a:close/>
                    <a:moveTo>
                      <a:pt x="31" y="7"/>
                    </a:moveTo>
                    <a:cubicBezTo>
                      <a:pt x="33" y="6"/>
                      <a:pt x="34" y="5"/>
                      <a:pt x="36" y="5"/>
                    </a:cubicBezTo>
                    <a:cubicBezTo>
                      <a:pt x="42" y="5"/>
                      <a:pt x="51" y="10"/>
                      <a:pt x="60" y="18"/>
                    </a:cubicBezTo>
                    <a:cubicBezTo>
                      <a:pt x="56" y="22"/>
                      <a:pt x="53" y="26"/>
                      <a:pt x="49" y="31"/>
                    </a:cubicBezTo>
                    <a:cubicBezTo>
                      <a:pt x="42" y="32"/>
                      <a:pt x="36" y="33"/>
                      <a:pt x="30" y="34"/>
                    </a:cubicBezTo>
                    <a:cubicBezTo>
                      <a:pt x="29" y="32"/>
                      <a:pt x="28" y="30"/>
                      <a:pt x="28" y="29"/>
                    </a:cubicBezTo>
                    <a:cubicBezTo>
                      <a:pt x="26" y="18"/>
                      <a:pt x="27" y="10"/>
                      <a:pt x="31" y="7"/>
                    </a:cubicBezTo>
                    <a:close/>
                    <a:moveTo>
                      <a:pt x="4" y="57"/>
                    </a:moveTo>
                    <a:cubicBezTo>
                      <a:pt x="4" y="51"/>
                      <a:pt x="10" y="46"/>
                      <a:pt x="21" y="42"/>
                    </a:cubicBezTo>
                    <a:cubicBezTo>
                      <a:pt x="23" y="41"/>
                      <a:pt x="24" y="41"/>
                      <a:pt x="26" y="40"/>
                    </a:cubicBezTo>
                    <a:cubicBezTo>
                      <a:pt x="28" y="45"/>
                      <a:pt x="31" y="51"/>
                      <a:pt x="34" y="57"/>
                    </a:cubicBezTo>
                    <a:cubicBezTo>
                      <a:pt x="31" y="62"/>
                      <a:pt x="29" y="68"/>
                      <a:pt x="27" y="73"/>
                    </a:cubicBezTo>
                    <a:cubicBezTo>
                      <a:pt x="13" y="69"/>
                      <a:pt x="4" y="63"/>
                      <a:pt x="4" y="57"/>
                    </a:cubicBezTo>
                    <a:close/>
                    <a:moveTo>
                      <a:pt x="37" y="108"/>
                    </a:moveTo>
                    <a:cubicBezTo>
                      <a:pt x="36" y="108"/>
                      <a:pt x="34" y="108"/>
                      <a:pt x="33" y="107"/>
                    </a:cubicBezTo>
                    <a:cubicBezTo>
                      <a:pt x="28" y="104"/>
                      <a:pt x="27" y="96"/>
                      <a:pt x="29" y="85"/>
                    </a:cubicBezTo>
                    <a:cubicBezTo>
                      <a:pt x="29" y="83"/>
                      <a:pt x="30" y="81"/>
                      <a:pt x="30" y="79"/>
                    </a:cubicBezTo>
                    <a:cubicBezTo>
                      <a:pt x="36" y="80"/>
                      <a:pt x="43" y="81"/>
                      <a:pt x="50" y="82"/>
                    </a:cubicBezTo>
                    <a:cubicBezTo>
                      <a:pt x="53" y="87"/>
                      <a:pt x="57" y="91"/>
                      <a:pt x="61" y="94"/>
                    </a:cubicBezTo>
                    <a:cubicBezTo>
                      <a:pt x="52" y="103"/>
                      <a:pt x="44" y="108"/>
                      <a:pt x="37" y="108"/>
                    </a:cubicBezTo>
                    <a:close/>
                    <a:moveTo>
                      <a:pt x="64" y="91"/>
                    </a:moveTo>
                    <a:cubicBezTo>
                      <a:pt x="62" y="88"/>
                      <a:pt x="59" y="86"/>
                      <a:pt x="56" y="82"/>
                    </a:cubicBezTo>
                    <a:cubicBezTo>
                      <a:pt x="59" y="83"/>
                      <a:pt x="61" y="83"/>
                      <a:pt x="63" y="83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6" y="83"/>
                      <a:pt x="69" y="82"/>
                      <a:pt x="72" y="82"/>
                    </a:cubicBezTo>
                    <a:cubicBezTo>
                      <a:pt x="69" y="85"/>
                      <a:pt x="67" y="88"/>
                      <a:pt x="64" y="91"/>
                    </a:cubicBezTo>
                    <a:close/>
                    <a:moveTo>
                      <a:pt x="96" y="106"/>
                    </a:moveTo>
                    <a:cubicBezTo>
                      <a:pt x="95" y="107"/>
                      <a:pt x="93" y="107"/>
                      <a:pt x="91" y="107"/>
                    </a:cubicBezTo>
                    <a:cubicBezTo>
                      <a:pt x="85" y="107"/>
                      <a:pt x="77" y="102"/>
                      <a:pt x="68" y="94"/>
                    </a:cubicBezTo>
                    <a:cubicBezTo>
                      <a:pt x="71" y="91"/>
                      <a:pt x="75" y="86"/>
                      <a:pt x="78" y="82"/>
                    </a:cubicBezTo>
                    <a:cubicBezTo>
                      <a:pt x="85" y="81"/>
                      <a:pt x="92" y="80"/>
                      <a:pt x="98" y="79"/>
                    </a:cubicBezTo>
                    <a:cubicBezTo>
                      <a:pt x="98" y="80"/>
                      <a:pt x="99" y="82"/>
                      <a:pt x="99" y="84"/>
                    </a:cubicBezTo>
                    <a:cubicBezTo>
                      <a:pt x="101" y="95"/>
                      <a:pt x="100" y="103"/>
                      <a:pt x="96" y="106"/>
                    </a:cubicBezTo>
                    <a:close/>
                    <a:moveTo>
                      <a:pt x="106" y="71"/>
                    </a:moveTo>
                    <a:cubicBezTo>
                      <a:pt x="105" y="71"/>
                      <a:pt x="103" y="72"/>
                      <a:pt x="101" y="73"/>
                    </a:cubicBezTo>
                    <a:cubicBezTo>
                      <a:pt x="99" y="67"/>
                      <a:pt x="97" y="62"/>
                      <a:pt x="94" y="56"/>
                    </a:cubicBezTo>
                    <a:cubicBezTo>
                      <a:pt x="96" y="50"/>
                      <a:pt x="98" y="45"/>
                      <a:pt x="100" y="40"/>
                    </a:cubicBezTo>
                    <a:cubicBezTo>
                      <a:pt x="114" y="44"/>
                      <a:pt x="123" y="50"/>
                      <a:pt x="123" y="56"/>
                    </a:cubicBezTo>
                    <a:cubicBezTo>
                      <a:pt x="123" y="61"/>
                      <a:pt x="117" y="67"/>
                      <a:pt x="106" y="71"/>
                    </a:cubicBezTo>
                    <a:close/>
                  </a:path>
                </a:pathLst>
              </a:custGeom>
              <a:solidFill>
                <a:srgbClr val="86B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Oval 6">
                <a:extLst>
                  <a:ext uri="{FF2B5EF4-FFF2-40B4-BE49-F238E27FC236}">
                    <a16:creationId xmlns:a16="http://schemas.microsoft.com/office/drawing/2014/main" id="{574FAC68-BECE-4FE4-A8B3-CE64D1A67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3" y="2449"/>
                <a:ext cx="186" cy="178"/>
              </a:xfrm>
              <a:prstGeom prst="ellipse">
                <a:avLst/>
              </a:prstGeom>
              <a:solidFill>
                <a:srgbClr val="1D7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33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62837" y="3834540"/>
            <a:ext cx="158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i="1" dirty="0">
                <a:solidFill>
                  <a:schemeClr val="tx2">
                    <a:lumMod val="75000"/>
                  </a:schemeClr>
                </a:solidFill>
                <a:latin typeface="FuturaBookC" pitchFamily="2" charset="-52"/>
              </a:rPr>
              <a:t>Q%QQQQQQQ</a:t>
            </a:r>
            <a:r>
              <a:rPr lang="en-US" altLang="zh-CN" sz="4000" b="1" i="1" dirty="0">
                <a:solidFill>
                  <a:schemeClr val="tx2">
                    <a:lumMod val="75000"/>
                  </a:schemeClr>
                </a:solidFill>
                <a:latin typeface="宋体"/>
                <a:ea typeface="宋体"/>
              </a:rPr>
              <a:t>Q &amp; A</a:t>
            </a:r>
            <a:endParaRPr lang="zh-CN" altLang="en-US" sz="4000" b="1" i="1" dirty="0">
              <a:solidFill>
                <a:schemeClr val="tx2">
                  <a:lumMod val="75000"/>
                </a:schemeClr>
              </a:solidFill>
              <a:latin typeface="FuturaBookC" pitchFamily="2" charset="-5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5029" y="2278195"/>
            <a:ext cx="566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课堂答疑</a:t>
            </a:r>
          </a:p>
        </p:txBody>
      </p:sp>
    </p:spTree>
    <p:extLst>
      <p:ext uri="{BB962C8B-B14F-4D97-AF65-F5344CB8AC3E}">
        <p14:creationId xmlns:p14="http://schemas.microsoft.com/office/powerpoint/2010/main" val="3499357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258321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i="1" dirty="0">
                <a:solidFill>
                  <a:schemeClr val="tx2">
                    <a:lumMod val="75000"/>
                  </a:schemeClr>
                </a:solidFill>
                <a:latin typeface="华文彩云" pitchFamily="2" charset="-122"/>
                <a:ea typeface="华文彩云" pitchFamily="2" charset="-122"/>
              </a:rPr>
              <a:t>谢  谢！</a:t>
            </a:r>
          </a:p>
        </p:txBody>
      </p:sp>
    </p:spTree>
    <p:extLst>
      <p:ext uri="{BB962C8B-B14F-4D97-AF65-F5344CB8AC3E}">
        <p14:creationId xmlns:p14="http://schemas.microsoft.com/office/powerpoint/2010/main" val="74323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58" y="1880772"/>
            <a:ext cx="407036" cy="407034"/>
          </a:xfrm>
          <a:prstGeom prst="rect">
            <a:avLst/>
          </a:prstGeom>
        </p:spPr>
      </p:pic>
      <p:sp>
        <p:nvSpPr>
          <p:cNvPr id="20" name="文本框 1"/>
          <p:cNvSpPr txBox="1"/>
          <p:nvPr/>
        </p:nvSpPr>
        <p:spPr>
          <a:xfrm>
            <a:off x="0" y="6648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动态展示概述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2497478" y="2003470"/>
            <a:ext cx="267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图表类型</a:t>
            </a:r>
          </a:p>
        </p:txBody>
      </p:sp>
      <p:sp>
        <p:nvSpPr>
          <p:cNvPr id="22" name="文本框 4"/>
          <p:cNvSpPr txBox="1"/>
          <p:nvPr/>
        </p:nvSpPr>
        <p:spPr>
          <a:xfrm>
            <a:off x="5818011" y="3165198"/>
            <a:ext cx="207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动态图表</a:t>
            </a:r>
          </a:p>
        </p:txBody>
      </p:sp>
      <p:sp>
        <p:nvSpPr>
          <p:cNvPr id="23" name="文本框 5"/>
          <p:cNvSpPr txBox="1"/>
          <p:nvPr/>
        </p:nvSpPr>
        <p:spPr>
          <a:xfrm>
            <a:off x="8179288" y="4495106"/>
            <a:ext cx="347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多维汇总的动态展示</a:t>
            </a:r>
          </a:p>
        </p:txBody>
      </p:sp>
      <p:sp>
        <p:nvSpPr>
          <p:cNvPr id="13" name="椭圆 1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D258362-8449-4322-BAF3-3CEE360B5B3D}"/>
              </a:ext>
            </a:extLst>
          </p:cNvPr>
          <p:cNvSpPr/>
          <p:nvPr/>
        </p:nvSpPr>
        <p:spPr>
          <a:xfrm>
            <a:off x="1500472" y="1907661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椭圆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6884E04-945F-4014-845C-5A3785659F2A}"/>
              </a:ext>
            </a:extLst>
          </p:cNvPr>
          <p:cNvSpPr/>
          <p:nvPr/>
        </p:nvSpPr>
        <p:spPr>
          <a:xfrm>
            <a:off x="7218211" y="4379863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椭圆 1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6AF6054-4D24-471E-BCC9-466A291CEB13}"/>
              </a:ext>
            </a:extLst>
          </p:cNvPr>
          <p:cNvSpPr/>
          <p:nvPr/>
        </p:nvSpPr>
        <p:spPr>
          <a:xfrm>
            <a:off x="4798362" y="3122257"/>
            <a:ext cx="752814" cy="753705"/>
          </a:xfrm>
          <a:prstGeom prst="ellipse">
            <a:avLst/>
          </a:prstGeom>
          <a:solidFill>
            <a:srgbClr val="86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59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"/>
          <p:cNvSpPr txBox="1"/>
          <p:nvPr/>
        </p:nvSpPr>
        <p:spPr>
          <a:xfrm>
            <a:off x="2313387" y="3323479"/>
            <a:ext cx="1472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柱形图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折线图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饼图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条形图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面积图</a:t>
            </a:r>
          </a:p>
        </p:txBody>
      </p:sp>
      <p:sp>
        <p:nvSpPr>
          <p:cNvPr id="26" name="文本框 6"/>
          <p:cNvSpPr txBox="1"/>
          <p:nvPr/>
        </p:nvSpPr>
        <p:spPr>
          <a:xfrm>
            <a:off x="5456511" y="3338356"/>
            <a:ext cx="1491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XY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散点图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股价图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曲面图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雷达图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树状图</a:t>
            </a:r>
          </a:p>
        </p:txBody>
      </p:sp>
      <p:sp>
        <p:nvSpPr>
          <p:cNvPr id="27" name="文本框 7"/>
          <p:cNvSpPr txBox="1"/>
          <p:nvPr/>
        </p:nvSpPr>
        <p:spPr>
          <a:xfrm>
            <a:off x="8695797" y="3315199"/>
            <a:ext cx="1297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旭日图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直方图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箱形图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瀑布图</a:t>
            </a:r>
          </a:p>
          <a:p>
            <a:pPr algn="ctr"/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组合图</a:t>
            </a:r>
          </a:p>
        </p:txBody>
      </p:sp>
      <p:sp>
        <p:nvSpPr>
          <p:cNvPr id="28" name="文本框 1"/>
          <p:cNvSpPr txBox="1"/>
          <p:nvPr/>
        </p:nvSpPr>
        <p:spPr>
          <a:xfrm>
            <a:off x="0" y="4458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、图表类型</a:t>
            </a:r>
            <a:endParaRPr lang="zh-CN" altLang="en-US" sz="54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文本框 5"/>
          <p:cNvSpPr txBox="1"/>
          <p:nvPr/>
        </p:nvSpPr>
        <p:spPr>
          <a:xfrm>
            <a:off x="702841" y="975271"/>
            <a:ext cx="10998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图表可以展示大量信息。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Excel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提供了丰富的图表类型，帮助用户展示数据。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Excel2016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提供了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种图表和多种子类图表。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Freeform 157">
            <a:extLst>
              <a:ext uri="{FF2B5EF4-FFF2-40B4-BE49-F238E27FC236}">
                <a16:creationId xmlns:a16="http://schemas.microsoft.com/office/drawing/2014/main" id="{F6475A06-A5C6-4A78-A3EE-B13B85AF258F}"/>
              </a:ext>
            </a:extLst>
          </p:cNvPr>
          <p:cNvSpPr/>
          <p:nvPr/>
        </p:nvSpPr>
        <p:spPr bwMode="auto">
          <a:xfrm>
            <a:off x="1775316" y="2864924"/>
            <a:ext cx="3021530" cy="2784554"/>
          </a:xfrm>
          <a:custGeom>
            <a:avLst/>
            <a:gdLst>
              <a:gd name="connsiteX0" fmla="*/ 846178 w 2542429"/>
              <a:gd name="connsiteY0" fmla="*/ 680 h 2343028"/>
              <a:gd name="connsiteX1" fmla="*/ 1576627 w 2542429"/>
              <a:gd name="connsiteY1" fmla="*/ 203148 h 2343028"/>
              <a:gd name="connsiteX2" fmla="*/ 2282560 w 2542429"/>
              <a:gd name="connsiteY2" fmla="*/ 712500 h 2343028"/>
              <a:gd name="connsiteX3" fmla="*/ 2542429 w 2542429"/>
              <a:gd name="connsiteY3" fmla="*/ 1161320 h 2343028"/>
              <a:gd name="connsiteX4" fmla="*/ 2275862 w 2542429"/>
              <a:gd name="connsiteY4" fmla="*/ 1744491 h 2343028"/>
              <a:gd name="connsiteX5" fmla="*/ 1577967 w 2542429"/>
              <a:gd name="connsiteY5" fmla="*/ 2215456 h 2343028"/>
              <a:gd name="connsiteX6" fmla="*/ 924845 w 2542429"/>
              <a:gd name="connsiteY6" fmla="*/ 2342702 h 2343028"/>
              <a:gd name="connsiteX7" fmla="*/ 431328 w 2542429"/>
              <a:gd name="connsiteY7" fmla="*/ 2206597 h 2343028"/>
              <a:gd name="connsiteX8" fmla="*/ 0 w 2542429"/>
              <a:gd name="connsiteY8" fmla="*/ 1161320 h 2343028"/>
              <a:gd name="connsiteX9" fmla="*/ 415255 w 2542429"/>
              <a:gd name="connsiteY9" fmla="*/ 92419 h 2343028"/>
              <a:gd name="connsiteX10" fmla="*/ 846178 w 2542429"/>
              <a:gd name="connsiteY10" fmla="*/ 680 h 234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2429" h="2343028">
                <a:moveTo>
                  <a:pt x="846178" y="680"/>
                </a:moveTo>
                <a:cubicBezTo>
                  <a:pt x="1101827" y="9489"/>
                  <a:pt x="1369838" y="102570"/>
                  <a:pt x="1576627" y="203148"/>
                </a:cubicBezTo>
                <a:cubicBezTo>
                  <a:pt x="1827120" y="327164"/>
                  <a:pt x="2082970" y="502854"/>
                  <a:pt x="2282560" y="712500"/>
                </a:cubicBezTo>
                <a:cubicBezTo>
                  <a:pt x="2372309" y="806989"/>
                  <a:pt x="2542429" y="1013682"/>
                  <a:pt x="2542429" y="1161320"/>
                </a:cubicBezTo>
                <a:cubicBezTo>
                  <a:pt x="2542429" y="1384254"/>
                  <a:pt x="2413834" y="1592423"/>
                  <a:pt x="2275862" y="1744491"/>
                </a:cubicBezTo>
                <a:cubicBezTo>
                  <a:pt x="2085650" y="1954136"/>
                  <a:pt x="1829799" y="2115063"/>
                  <a:pt x="1577967" y="2215456"/>
                </a:cubicBezTo>
                <a:cubicBezTo>
                  <a:pt x="1382061" y="2293519"/>
                  <a:pt x="1150129" y="2347759"/>
                  <a:pt x="924845" y="2342702"/>
                </a:cubicBezTo>
                <a:cubicBezTo>
                  <a:pt x="749625" y="2338768"/>
                  <a:pt x="578426" y="2298964"/>
                  <a:pt x="431328" y="2206597"/>
                </a:cubicBezTo>
                <a:cubicBezTo>
                  <a:pt x="91088" y="1992522"/>
                  <a:pt x="0" y="1564372"/>
                  <a:pt x="0" y="1161320"/>
                </a:cubicBezTo>
                <a:cubicBezTo>
                  <a:pt x="0" y="774508"/>
                  <a:pt x="68316" y="287302"/>
                  <a:pt x="415255" y="92419"/>
                </a:cubicBezTo>
                <a:cubicBezTo>
                  <a:pt x="543850" y="20446"/>
                  <a:pt x="692789" y="-4606"/>
                  <a:pt x="846178" y="680"/>
                </a:cubicBezTo>
                <a:close/>
              </a:path>
            </a:pathLst>
          </a:custGeom>
          <a:noFill/>
          <a:ln w="57150">
            <a:solidFill>
              <a:srgbClr val="1D7CA2"/>
            </a:solidFill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35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157">
            <a:extLst>
              <a:ext uri="{FF2B5EF4-FFF2-40B4-BE49-F238E27FC236}">
                <a16:creationId xmlns:a16="http://schemas.microsoft.com/office/drawing/2014/main" id="{6DE28AE6-ABE1-42DE-960E-BCC1BCC2A3EE}"/>
              </a:ext>
            </a:extLst>
          </p:cNvPr>
          <p:cNvSpPr/>
          <p:nvPr/>
        </p:nvSpPr>
        <p:spPr bwMode="auto">
          <a:xfrm>
            <a:off x="4949907" y="2947021"/>
            <a:ext cx="3021530" cy="2784554"/>
          </a:xfrm>
          <a:custGeom>
            <a:avLst/>
            <a:gdLst>
              <a:gd name="connsiteX0" fmla="*/ 846178 w 2542429"/>
              <a:gd name="connsiteY0" fmla="*/ 680 h 2343028"/>
              <a:gd name="connsiteX1" fmla="*/ 1576627 w 2542429"/>
              <a:gd name="connsiteY1" fmla="*/ 203148 h 2343028"/>
              <a:gd name="connsiteX2" fmla="*/ 2282560 w 2542429"/>
              <a:gd name="connsiteY2" fmla="*/ 712500 h 2343028"/>
              <a:gd name="connsiteX3" fmla="*/ 2542429 w 2542429"/>
              <a:gd name="connsiteY3" fmla="*/ 1161320 h 2343028"/>
              <a:gd name="connsiteX4" fmla="*/ 2275862 w 2542429"/>
              <a:gd name="connsiteY4" fmla="*/ 1744491 h 2343028"/>
              <a:gd name="connsiteX5" fmla="*/ 1577967 w 2542429"/>
              <a:gd name="connsiteY5" fmla="*/ 2215456 h 2343028"/>
              <a:gd name="connsiteX6" fmla="*/ 924845 w 2542429"/>
              <a:gd name="connsiteY6" fmla="*/ 2342702 h 2343028"/>
              <a:gd name="connsiteX7" fmla="*/ 431328 w 2542429"/>
              <a:gd name="connsiteY7" fmla="*/ 2206597 h 2343028"/>
              <a:gd name="connsiteX8" fmla="*/ 0 w 2542429"/>
              <a:gd name="connsiteY8" fmla="*/ 1161320 h 2343028"/>
              <a:gd name="connsiteX9" fmla="*/ 415255 w 2542429"/>
              <a:gd name="connsiteY9" fmla="*/ 92419 h 2343028"/>
              <a:gd name="connsiteX10" fmla="*/ 846178 w 2542429"/>
              <a:gd name="connsiteY10" fmla="*/ 680 h 234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2429" h="2343028">
                <a:moveTo>
                  <a:pt x="846178" y="680"/>
                </a:moveTo>
                <a:cubicBezTo>
                  <a:pt x="1101827" y="9489"/>
                  <a:pt x="1369838" y="102570"/>
                  <a:pt x="1576627" y="203148"/>
                </a:cubicBezTo>
                <a:cubicBezTo>
                  <a:pt x="1827120" y="327164"/>
                  <a:pt x="2082970" y="502854"/>
                  <a:pt x="2282560" y="712500"/>
                </a:cubicBezTo>
                <a:cubicBezTo>
                  <a:pt x="2372309" y="806989"/>
                  <a:pt x="2542429" y="1013682"/>
                  <a:pt x="2542429" y="1161320"/>
                </a:cubicBezTo>
                <a:cubicBezTo>
                  <a:pt x="2542429" y="1384254"/>
                  <a:pt x="2413834" y="1592423"/>
                  <a:pt x="2275862" y="1744491"/>
                </a:cubicBezTo>
                <a:cubicBezTo>
                  <a:pt x="2085650" y="1954136"/>
                  <a:pt x="1829799" y="2115063"/>
                  <a:pt x="1577967" y="2215456"/>
                </a:cubicBezTo>
                <a:cubicBezTo>
                  <a:pt x="1382061" y="2293519"/>
                  <a:pt x="1150129" y="2347759"/>
                  <a:pt x="924845" y="2342702"/>
                </a:cubicBezTo>
                <a:cubicBezTo>
                  <a:pt x="749625" y="2338768"/>
                  <a:pt x="578426" y="2298964"/>
                  <a:pt x="431328" y="2206597"/>
                </a:cubicBezTo>
                <a:cubicBezTo>
                  <a:pt x="91088" y="1992522"/>
                  <a:pt x="0" y="1564372"/>
                  <a:pt x="0" y="1161320"/>
                </a:cubicBezTo>
                <a:cubicBezTo>
                  <a:pt x="0" y="774508"/>
                  <a:pt x="68316" y="287302"/>
                  <a:pt x="415255" y="92419"/>
                </a:cubicBezTo>
                <a:cubicBezTo>
                  <a:pt x="543850" y="20446"/>
                  <a:pt x="692789" y="-4606"/>
                  <a:pt x="846178" y="680"/>
                </a:cubicBezTo>
                <a:close/>
              </a:path>
            </a:pathLst>
          </a:custGeom>
          <a:noFill/>
          <a:ln w="57150">
            <a:solidFill>
              <a:srgbClr val="86BACF"/>
            </a:solidFill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35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57">
            <a:extLst>
              <a:ext uri="{FF2B5EF4-FFF2-40B4-BE49-F238E27FC236}">
                <a16:creationId xmlns:a16="http://schemas.microsoft.com/office/drawing/2014/main" id="{AFC377F1-9D7B-4E87-85B7-F56147204B3F}"/>
              </a:ext>
            </a:extLst>
          </p:cNvPr>
          <p:cNvSpPr/>
          <p:nvPr/>
        </p:nvSpPr>
        <p:spPr bwMode="auto">
          <a:xfrm>
            <a:off x="8124498" y="2947021"/>
            <a:ext cx="3021530" cy="2784554"/>
          </a:xfrm>
          <a:custGeom>
            <a:avLst/>
            <a:gdLst>
              <a:gd name="connsiteX0" fmla="*/ 846178 w 2542429"/>
              <a:gd name="connsiteY0" fmla="*/ 680 h 2343028"/>
              <a:gd name="connsiteX1" fmla="*/ 1576627 w 2542429"/>
              <a:gd name="connsiteY1" fmla="*/ 203148 h 2343028"/>
              <a:gd name="connsiteX2" fmla="*/ 2282560 w 2542429"/>
              <a:gd name="connsiteY2" fmla="*/ 712500 h 2343028"/>
              <a:gd name="connsiteX3" fmla="*/ 2542429 w 2542429"/>
              <a:gd name="connsiteY3" fmla="*/ 1161320 h 2343028"/>
              <a:gd name="connsiteX4" fmla="*/ 2275862 w 2542429"/>
              <a:gd name="connsiteY4" fmla="*/ 1744491 h 2343028"/>
              <a:gd name="connsiteX5" fmla="*/ 1577967 w 2542429"/>
              <a:gd name="connsiteY5" fmla="*/ 2215456 h 2343028"/>
              <a:gd name="connsiteX6" fmla="*/ 924845 w 2542429"/>
              <a:gd name="connsiteY6" fmla="*/ 2342702 h 2343028"/>
              <a:gd name="connsiteX7" fmla="*/ 431328 w 2542429"/>
              <a:gd name="connsiteY7" fmla="*/ 2206597 h 2343028"/>
              <a:gd name="connsiteX8" fmla="*/ 0 w 2542429"/>
              <a:gd name="connsiteY8" fmla="*/ 1161320 h 2343028"/>
              <a:gd name="connsiteX9" fmla="*/ 415255 w 2542429"/>
              <a:gd name="connsiteY9" fmla="*/ 92419 h 2343028"/>
              <a:gd name="connsiteX10" fmla="*/ 846178 w 2542429"/>
              <a:gd name="connsiteY10" fmla="*/ 680 h 234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2429" h="2343028">
                <a:moveTo>
                  <a:pt x="846178" y="680"/>
                </a:moveTo>
                <a:cubicBezTo>
                  <a:pt x="1101827" y="9489"/>
                  <a:pt x="1369838" y="102570"/>
                  <a:pt x="1576627" y="203148"/>
                </a:cubicBezTo>
                <a:cubicBezTo>
                  <a:pt x="1827120" y="327164"/>
                  <a:pt x="2082970" y="502854"/>
                  <a:pt x="2282560" y="712500"/>
                </a:cubicBezTo>
                <a:cubicBezTo>
                  <a:pt x="2372309" y="806989"/>
                  <a:pt x="2542429" y="1013682"/>
                  <a:pt x="2542429" y="1161320"/>
                </a:cubicBezTo>
                <a:cubicBezTo>
                  <a:pt x="2542429" y="1384254"/>
                  <a:pt x="2413834" y="1592423"/>
                  <a:pt x="2275862" y="1744491"/>
                </a:cubicBezTo>
                <a:cubicBezTo>
                  <a:pt x="2085650" y="1954136"/>
                  <a:pt x="1829799" y="2115063"/>
                  <a:pt x="1577967" y="2215456"/>
                </a:cubicBezTo>
                <a:cubicBezTo>
                  <a:pt x="1382061" y="2293519"/>
                  <a:pt x="1150129" y="2347759"/>
                  <a:pt x="924845" y="2342702"/>
                </a:cubicBezTo>
                <a:cubicBezTo>
                  <a:pt x="749625" y="2338768"/>
                  <a:pt x="578426" y="2298964"/>
                  <a:pt x="431328" y="2206597"/>
                </a:cubicBezTo>
                <a:cubicBezTo>
                  <a:pt x="91088" y="1992522"/>
                  <a:pt x="0" y="1564372"/>
                  <a:pt x="0" y="1161320"/>
                </a:cubicBezTo>
                <a:cubicBezTo>
                  <a:pt x="0" y="774508"/>
                  <a:pt x="68316" y="287302"/>
                  <a:pt x="415255" y="92419"/>
                </a:cubicBezTo>
                <a:cubicBezTo>
                  <a:pt x="543850" y="20446"/>
                  <a:pt x="692789" y="-4606"/>
                  <a:pt x="846178" y="680"/>
                </a:cubicBezTo>
                <a:close/>
              </a:path>
            </a:pathLst>
          </a:custGeom>
          <a:noFill/>
          <a:ln w="57150">
            <a:solidFill>
              <a:srgbClr val="1D7CA2"/>
            </a:solidFill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35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18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426224"/>
            <a:ext cx="12192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、图表类型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229F9A-3F96-AF94-4C3F-2949CE6D9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99" y="2203193"/>
            <a:ext cx="4532077" cy="2828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70AE1C8-C30D-EA4F-4C82-3752D29BE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94" y="2203192"/>
            <a:ext cx="4553526" cy="2828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5286A60-31DE-44C6-971E-695338503BCF}"/>
              </a:ext>
            </a:extLst>
          </p:cNvPr>
          <p:cNvSpPr txBox="1"/>
          <p:nvPr/>
        </p:nvSpPr>
        <p:spPr>
          <a:xfrm>
            <a:off x="1518557" y="1064605"/>
            <a:ext cx="2906486" cy="60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、柱形图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B6C4C6-2FDA-40CC-BA31-74FB437401C7}"/>
              </a:ext>
            </a:extLst>
          </p:cNvPr>
          <p:cNvSpPr txBox="1"/>
          <p:nvPr/>
        </p:nvSpPr>
        <p:spPr>
          <a:xfrm>
            <a:off x="7260771" y="1102705"/>
            <a:ext cx="2906486" cy="60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、折线图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120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057" y="395191"/>
            <a:ext cx="12192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、图表类型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319E1E-389B-B18D-B3C2-03E26D76B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2" y="2231348"/>
            <a:ext cx="4609168" cy="2618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755CA1-7742-919C-EAE7-5AA38097B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b="3614"/>
          <a:stretch/>
        </p:blipFill>
        <p:spPr bwMode="auto">
          <a:xfrm>
            <a:off x="6654334" y="2231348"/>
            <a:ext cx="4906294" cy="2703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C35B8A3-7C4D-45A8-BE18-10C7A85C1CE0}"/>
              </a:ext>
            </a:extLst>
          </p:cNvPr>
          <p:cNvSpPr txBox="1"/>
          <p:nvPr/>
        </p:nvSpPr>
        <p:spPr>
          <a:xfrm>
            <a:off x="1328057" y="1151691"/>
            <a:ext cx="2906486" cy="60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、饼图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9B7DC2-F066-429D-A4BB-C09AAD3F3EC3}"/>
              </a:ext>
            </a:extLst>
          </p:cNvPr>
          <p:cNvSpPr txBox="1"/>
          <p:nvPr/>
        </p:nvSpPr>
        <p:spPr>
          <a:xfrm>
            <a:off x="7424057" y="1151691"/>
            <a:ext cx="2906486" cy="60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、气泡图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356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0126" y="468088"/>
            <a:ext cx="12192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、动态图表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119" y="1254460"/>
            <a:ext cx="11621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Excel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控件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，可以改变单元格的数值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，从而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改变函数、公式和模拟运算表的结果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，图表也因此而改变，从而实现了图表的动态化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。这样的图表称为</a:t>
            </a:r>
            <a:r>
              <a:rPr lang="zh-CN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动态图表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zh-CN" sz="2400" b="1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可调图表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65123A-3E35-A3A0-BBB9-07CF87236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64" y="2394857"/>
            <a:ext cx="4676016" cy="3208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DD8B5A-F0ED-B9D5-5D8F-5D45D7D82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12" y="2394857"/>
            <a:ext cx="4537960" cy="3203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754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2015</Words>
  <Application>Microsoft Office PowerPoint</Application>
  <PresentationFormat>宽屏</PresentationFormat>
  <Paragraphs>250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等线</vt:lpstr>
      <vt:lpstr>方正清刻本悦宋简体</vt:lpstr>
      <vt:lpstr>FuturaBookC</vt:lpstr>
      <vt:lpstr>华文彩云</vt:lpstr>
      <vt:lpstr>Arial</vt:lpstr>
      <vt:lpstr>等线 Light</vt:lpstr>
      <vt:lpstr>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yuan chen</cp:lastModifiedBy>
  <cp:revision>262</cp:revision>
  <dcterms:created xsi:type="dcterms:W3CDTF">2018-11-02T04:58:00Z</dcterms:created>
  <dcterms:modified xsi:type="dcterms:W3CDTF">2024-06-30T11:11:25Z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