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28" r:id="rId2"/>
    <p:sldId id="258" r:id="rId3"/>
    <p:sldId id="257" r:id="rId4"/>
    <p:sldId id="276" r:id="rId5"/>
    <p:sldId id="263" r:id="rId6"/>
    <p:sldId id="309" r:id="rId7"/>
    <p:sldId id="312" r:id="rId8"/>
    <p:sldId id="277" r:id="rId9"/>
    <p:sldId id="262" r:id="rId10"/>
    <p:sldId id="297" r:id="rId11"/>
    <p:sldId id="320" r:id="rId12"/>
    <p:sldId id="321" r:id="rId13"/>
    <p:sldId id="298" r:id="rId14"/>
    <p:sldId id="299" r:id="rId15"/>
    <p:sldId id="322" r:id="rId16"/>
    <p:sldId id="300" r:id="rId17"/>
    <p:sldId id="302" r:id="rId18"/>
    <p:sldId id="301" r:id="rId19"/>
    <p:sldId id="313" r:id="rId20"/>
    <p:sldId id="304" r:id="rId21"/>
    <p:sldId id="305" r:id="rId22"/>
    <p:sldId id="306" r:id="rId23"/>
    <p:sldId id="314" r:id="rId24"/>
    <p:sldId id="329" r:id="rId25"/>
    <p:sldId id="308" r:id="rId26"/>
    <p:sldId id="323" r:id="rId27"/>
    <p:sldId id="289" r:id="rId28"/>
    <p:sldId id="316" r:id="rId29"/>
    <p:sldId id="291" r:id="rId30"/>
  </p:sldIdLst>
  <p:sldSz cx="12192000" cy="6858000"/>
  <p:notesSz cx="6858000" cy="9144000"/>
  <p:embeddedFontLst>
    <p:embeddedFont>
      <p:font typeface="方正清刻本悦宋简体" panose="02010600030101010101" charset="-122"/>
      <p:regular r:id="rId31"/>
    </p:embeddedFont>
    <p:embeddedFont>
      <p:font typeface="Cambria Math" panose="02040503050406030204" pitchFamily="18" charset="0"/>
      <p:regular r:id="rId32"/>
    </p:embeddedFont>
    <p:embeddedFont>
      <p:font typeface="FuturaBookC" charset="-52"/>
      <p:regular r:id="rId33"/>
    </p:embeddedFont>
    <p:embeddedFont>
      <p:font typeface="FZZhengHeiS-DB-GB" panose="02010600030101010101" charset="0"/>
      <p:regular r:id="rId34"/>
    </p:embeddedFont>
    <p:embeddedFont>
      <p:font typeface="Tw Cen MT" panose="020B0602020104020603" pitchFamily="34" charset="0"/>
      <p:regular r:id="rId35"/>
      <p:bold r:id="rId36"/>
      <p:italic r:id="rId37"/>
      <p:boldItalic r:id="rId38"/>
    </p:embeddedFont>
    <p:embeddedFont>
      <p:font typeface="华文彩云" panose="02010800040101010101" pitchFamily="2" charset="-122"/>
      <p:regular r:id="rId39"/>
    </p:embeddedFont>
    <p:embeddedFont>
      <p:font typeface="宋体" panose="02010600030101010101" pitchFamily="2" charset="-122"/>
      <p:regular r:id="rId40"/>
    </p:embeddedFont>
    <p:embeddedFont>
      <p:font typeface="等线" panose="02010600030101010101" pitchFamily="2" charset="-122"/>
      <p:regular r:id="rId41"/>
      <p:bold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974"/>
    <a:srgbClr val="1D7CA2"/>
    <a:srgbClr val="86BAC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5" autoAdjust="0"/>
    <p:restoredTop sz="94676"/>
  </p:normalViewPr>
  <p:slideViewPr>
    <p:cSldViewPr snapToGrid="0">
      <p:cViewPr varScale="1">
        <p:scale>
          <a:sx n="76" d="100"/>
          <a:sy n="76" d="100"/>
        </p:scale>
        <p:origin x="55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9B848E1A-60DB-4E1C-ADBB-58DB6F530638}"/>
    <pc:docChg chg="modSld">
      <pc:chgData name="yuan chen" userId="08da5265628b68d8" providerId="LiveId" clId="{9B848E1A-60DB-4E1C-ADBB-58DB6F530638}" dt="2024-06-30T11:14:42.626" v="0" actId="113"/>
      <pc:docMkLst>
        <pc:docMk/>
      </pc:docMkLst>
      <pc:sldChg chg="modSp mod">
        <pc:chgData name="yuan chen" userId="08da5265628b68d8" providerId="LiveId" clId="{9B848E1A-60DB-4E1C-ADBB-58DB6F530638}" dt="2024-06-30T11:14:42.626" v="0" actId="113"/>
        <pc:sldMkLst>
          <pc:docMk/>
          <pc:sldMk cId="203549562" sldId="304"/>
        </pc:sldMkLst>
        <pc:spChg chg="mod">
          <ac:chgData name="yuan chen" userId="08da5265628b68d8" providerId="LiveId" clId="{9B848E1A-60DB-4E1C-ADBB-58DB6F530638}" dt="2024-06-30T11:14:42.626" v="0" actId="113"/>
          <ac:spMkLst>
            <pc:docMk/>
            <pc:sldMk cId="203549562" sldId="304"/>
            <ac:spMk id="2" creationId="{5F5BB72F-89F8-10E6-14B2-FEDBA46A99F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D:\&#25945;&#26448;\&#35745;&#31639;&#26426;&#24212;&#29992;&#25945;&#26448;&#28165;&#21326;&#29256;&#31532;&#20108;&#29256;\&#31532;4&#31456;&#21069;&#38754;&#30340;&#2227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5945;&#26448;\&#35745;&#31639;&#26426;&#24212;&#29992;&#25945;&#26448;&#28165;&#21326;&#29256;&#31532;&#20108;&#29256;\&#31532;4&#31456;&#21069;&#38754;&#30340;&#2227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5945;&#26448;\&#35745;&#31639;&#26426;&#24212;&#29992;&#25945;&#26448;&#28165;&#21326;&#29256;&#31532;&#20108;&#29256;\&#31532;4&#31456;&#21069;&#38754;&#30340;&#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84951881014874"/>
          <c:y val="5.4725902799636565E-2"/>
          <c:w val="0.85559492563429573"/>
          <c:h val="0.77440783616364095"/>
        </c:manualLayout>
      </c:layout>
      <c:lineChart>
        <c:grouping val="standard"/>
        <c:varyColors val="0"/>
        <c:ser>
          <c:idx val="0"/>
          <c:order val="0"/>
          <c:trendline>
            <c:spPr>
              <a:ln w="28575"/>
            </c:spPr>
            <c:trendlineType val="linear"/>
            <c:dispRSqr val="0"/>
            <c:dispEq val="0"/>
          </c:trendline>
          <c:val>
            <c:numRef>
              <c:f>第4章第1个图!$B$2:$B$13</c:f>
              <c:numCache>
                <c:formatCode>General</c:formatCode>
                <c:ptCount val="12"/>
                <c:pt idx="0">
                  <c:v>99</c:v>
                </c:pt>
                <c:pt idx="1">
                  <c:v>111</c:v>
                </c:pt>
                <c:pt idx="2">
                  <c:v>85</c:v>
                </c:pt>
                <c:pt idx="3">
                  <c:v>121</c:v>
                </c:pt>
                <c:pt idx="4">
                  <c:v>93</c:v>
                </c:pt>
                <c:pt idx="5">
                  <c:v>116</c:v>
                </c:pt>
                <c:pt idx="6">
                  <c:v>83</c:v>
                </c:pt>
                <c:pt idx="7">
                  <c:v>121</c:v>
                </c:pt>
                <c:pt idx="8">
                  <c:v>93</c:v>
                </c:pt>
                <c:pt idx="9">
                  <c:v>118</c:v>
                </c:pt>
                <c:pt idx="10">
                  <c:v>83</c:v>
                </c:pt>
                <c:pt idx="11">
                  <c:v>107</c:v>
                </c:pt>
              </c:numCache>
            </c:numRef>
          </c:val>
          <c:smooth val="0"/>
          <c:extLst>
            <c:ext xmlns:c16="http://schemas.microsoft.com/office/drawing/2014/chart" uri="{C3380CC4-5D6E-409C-BE32-E72D297353CC}">
              <c16:uniqueId val="{00000001-4BB4-40D0-8E96-A3C0CA9A1BD6}"/>
            </c:ext>
          </c:extLst>
        </c:ser>
        <c:dLbls>
          <c:showLegendKey val="0"/>
          <c:showVal val="0"/>
          <c:showCatName val="0"/>
          <c:showSerName val="0"/>
          <c:showPercent val="0"/>
          <c:showBubbleSize val="0"/>
        </c:dLbls>
        <c:marker val="1"/>
        <c:smooth val="0"/>
        <c:axId val="158159360"/>
        <c:axId val="56274880"/>
      </c:lineChart>
      <c:catAx>
        <c:axId val="158159360"/>
        <c:scaling>
          <c:orientation val="minMax"/>
        </c:scaling>
        <c:delete val="0"/>
        <c:axPos val="b"/>
        <c:title>
          <c:tx>
            <c:rich>
              <a:bodyPr/>
              <a:lstStyle/>
              <a:p>
                <a:pPr>
                  <a:defRPr/>
                </a:pPr>
                <a:r>
                  <a:rPr lang="zh-CN"/>
                  <a:t>月</a:t>
                </a:r>
              </a:p>
            </c:rich>
          </c:tx>
          <c:layout>
            <c:manualLayout>
              <c:xMode val="edge"/>
              <c:yMode val="edge"/>
              <c:x val="0.95441776027996506"/>
              <c:y val="0.79765675546756398"/>
            </c:manualLayout>
          </c:layout>
          <c:overlay val="0"/>
        </c:title>
        <c:majorTickMark val="out"/>
        <c:minorTickMark val="none"/>
        <c:tickLblPos val="nextTo"/>
        <c:crossAx val="56274880"/>
        <c:crosses val="autoZero"/>
        <c:auto val="1"/>
        <c:lblAlgn val="ctr"/>
        <c:lblOffset val="100"/>
        <c:noMultiLvlLbl val="0"/>
      </c:catAx>
      <c:valAx>
        <c:axId val="56274880"/>
        <c:scaling>
          <c:orientation val="minMax"/>
          <c:max val="130"/>
          <c:min val="40"/>
        </c:scaling>
        <c:delete val="0"/>
        <c:axPos val="l"/>
        <c:title>
          <c:tx>
            <c:rich>
              <a:bodyPr rot="0" vert="eaVert"/>
              <a:lstStyle/>
              <a:p>
                <a:pPr>
                  <a:defRPr/>
                </a:pPr>
                <a:r>
                  <a:rPr lang="zh-CN"/>
                  <a:t>销量</a:t>
                </a:r>
              </a:p>
            </c:rich>
          </c:tx>
          <c:layout>
            <c:manualLayout>
              <c:xMode val="edge"/>
              <c:yMode val="edge"/>
              <c:x val="5.5555555555555558E-3"/>
              <c:y val="0.40873886528032266"/>
            </c:manualLayout>
          </c:layout>
          <c:overlay val="0"/>
        </c:title>
        <c:numFmt formatCode="General" sourceLinked="1"/>
        <c:majorTickMark val="out"/>
        <c:minorTickMark val="none"/>
        <c:tickLblPos val="nextTo"/>
        <c:crossAx val="158159360"/>
        <c:crosses val="autoZero"/>
        <c:crossBetween val="between"/>
      </c:valAx>
    </c:plotArea>
    <c:plotVisOnly val="1"/>
    <c:dispBlanksAs val="gap"/>
    <c:showDLblsOverMax val="0"/>
  </c:chart>
  <c:txPr>
    <a:bodyPr/>
    <a:lstStyle/>
    <a:p>
      <a:pPr>
        <a:defRPr>
          <a:solidFill>
            <a:schemeClr val="tx2">
              <a:lumMod val="75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8285214348207"/>
          <c:y val="0.13172381953884429"/>
          <c:w val="0.84726159230096243"/>
          <c:h val="0.73764651568391082"/>
        </c:manualLayout>
      </c:layout>
      <c:lineChart>
        <c:grouping val="standard"/>
        <c:varyColors val="0"/>
        <c:ser>
          <c:idx val="0"/>
          <c:order val="0"/>
          <c:tx>
            <c:strRef>
              <c:f>第4章第2个图!$B$1</c:f>
              <c:strCache>
                <c:ptCount val="1"/>
                <c:pt idx="0">
                  <c:v>销量</c:v>
                </c:pt>
              </c:strCache>
            </c:strRef>
          </c:tx>
          <c:trendline>
            <c:spPr>
              <a:ln w="22225"/>
            </c:spPr>
            <c:trendlineType val="linear"/>
            <c:dispRSqr val="0"/>
            <c:dispEq val="0"/>
          </c:trendline>
          <c:val>
            <c:numRef>
              <c:f>第4章第2个图!$B$2:$B$25</c:f>
              <c:numCache>
                <c:formatCode>General</c:formatCode>
                <c:ptCount val="24"/>
                <c:pt idx="0">
                  <c:v>100</c:v>
                </c:pt>
                <c:pt idx="1">
                  <c:v>104</c:v>
                </c:pt>
                <c:pt idx="2">
                  <c:v>93</c:v>
                </c:pt>
                <c:pt idx="3">
                  <c:v>97</c:v>
                </c:pt>
                <c:pt idx="4">
                  <c:v>93</c:v>
                </c:pt>
                <c:pt idx="5">
                  <c:v>95</c:v>
                </c:pt>
                <c:pt idx="6">
                  <c:v>98</c:v>
                </c:pt>
                <c:pt idx="7">
                  <c:v>94</c:v>
                </c:pt>
                <c:pt idx="8">
                  <c:v>97</c:v>
                </c:pt>
                <c:pt idx="9">
                  <c:v>92</c:v>
                </c:pt>
                <c:pt idx="10">
                  <c:v>77</c:v>
                </c:pt>
                <c:pt idx="11">
                  <c:v>90</c:v>
                </c:pt>
                <c:pt idx="12">
                  <c:v>88</c:v>
                </c:pt>
                <c:pt idx="13">
                  <c:v>89</c:v>
                </c:pt>
                <c:pt idx="14">
                  <c:v>76</c:v>
                </c:pt>
                <c:pt idx="15">
                  <c:v>76</c:v>
                </c:pt>
                <c:pt idx="16">
                  <c:v>87</c:v>
                </c:pt>
                <c:pt idx="17">
                  <c:v>81</c:v>
                </c:pt>
                <c:pt idx="18">
                  <c:v>79</c:v>
                </c:pt>
                <c:pt idx="19">
                  <c:v>82</c:v>
                </c:pt>
                <c:pt idx="20">
                  <c:v>67</c:v>
                </c:pt>
                <c:pt idx="21">
                  <c:v>88</c:v>
                </c:pt>
                <c:pt idx="22">
                  <c:v>67</c:v>
                </c:pt>
                <c:pt idx="23">
                  <c:v>83</c:v>
                </c:pt>
              </c:numCache>
            </c:numRef>
          </c:val>
          <c:smooth val="0"/>
          <c:extLst>
            <c:ext xmlns:c16="http://schemas.microsoft.com/office/drawing/2014/chart" uri="{C3380CC4-5D6E-409C-BE32-E72D297353CC}">
              <c16:uniqueId val="{00000001-DEFE-4897-9E4B-C114F9FA3914}"/>
            </c:ext>
          </c:extLst>
        </c:ser>
        <c:dLbls>
          <c:showLegendKey val="0"/>
          <c:showVal val="0"/>
          <c:showCatName val="0"/>
          <c:showSerName val="0"/>
          <c:showPercent val="0"/>
          <c:showBubbleSize val="0"/>
        </c:dLbls>
        <c:marker val="1"/>
        <c:smooth val="0"/>
        <c:axId val="158160384"/>
        <c:axId val="124530048"/>
      </c:lineChart>
      <c:catAx>
        <c:axId val="158160384"/>
        <c:scaling>
          <c:orientation val="minMax"/>
        </c:scaling>
        <c:delete val="0"/>
        <c:axPos val="b"/>
        <c:title>
          <c:tx>
            <c:rich>
              <a:bodyPr/>
              <a:lstStyle/>
              <a:p>
                <a:pPr>
                  <a:defRPr/>
                </a:pPr>
                <a:r>
                  <a:rPr lang="zh-CN" altLang="en-US"/>
                  <a:t>月</a:t>
                </a:r>
              </a:p>
            </c:rich>
          </c:tx>
          <c:layout>
            <c:manualLayout>
              <c:xMode val="edge"/>
              <c:yMode val="edge"/>
              <c:x val="0.95270253718285214"/>
              <c:y val="0.83333333333333337"/>
            </c:manualLayout>
          </c:layout>
          <c:overlay val="0"/>
        </c:title>
        <c:majorTickMark val="out"/>
        <c:minorTickMark val="none"/>
        <c:tickLblPos val="nextTo"/>
        <c:crossAx val="124530048"/>
        <c:crosses val="autoZero"/>
        <c:auto val="1"/>
        <c:lblAlgn val="ctr"/>
        <c:lblOffset val="100"/>
        <c:noMultiLvlLbl val="0"/>
      </c:catAx>
      <c:valAx>
        <c:axId val="124530048"/>
        <c:scaling>
          <c:orientation val="minMax"/>
          <c:max val="105"/>
          <c:min val="60"/>
        </c:scaling>
        <c:delete val="0"/>
        <c:axPos val="l"/>
        <c:title>
          <c:tx>
            <c:rich>
              <a:bodyPr rot="0" vert="eaVert"/>
              <a:lstStyle/>
              <a:p>
                <a:pPr>
                  <a:defRPr/>
                </a:pPr>
                <a:r>
                  <a:rPr lang="zh-CN" altLang="en-US"/>
                  <a:t>销量</a:t>
                </a:r>
              </a:p>
            </c:rich>
          </c:tx>
          <c:layout>
            <c:manualLayout>
              <c:xMode val="edge"/>
              <c:yMode val="edge"/>
              <c:x val="8.3333333333333332E-3"/>
              <c:y val="0.36567330125400987"/>
            </c:manualLayout>
          </c:layout>
          <c:overlay val="0"/>
        </c:title>
        <c:numFmt formatCode="General" sourceLinked="1"/>
        <c:majorTickMark val="out"/>
        <c:minorTickMark val="none"/>
        <c:tickLblPos val="nextTo"/>
        <c:txPr>
          <a:bodyPr/>
          <a:lstStyle/>
          <a:p>
            <a:pPr>
              <a:defRPr>
                <a:solidFill>
                  <a:schemeClr val="tx2">
                    <a:lumMod val="75000"/>
                  </a:schemeClr>
                </a:solidFill>
              </a:defRPr>
            </a:pPr>
            <a:endParaRPr lang="en-US"/>
          </a:p>
        </c:txPr>
        <c:crossAx val="158160384"/>
        <c:crosses val="autoZero"/>
        <c:crossBetween val="between"/>
        <c:majorUnit val="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9843266037242"/>
          <c:y val="0.12571707985925576"/>
          <c:w val="0.84272941000858304"/>
          <c:h val="0.73225120227449159"/>
        </c:manualLayout>
      </c:layout>
      <c:lineChart>
        <c:grouping val="standard"/>
        <c:varyColors val="0"/>
        <c:ser>
          <c:idx val="0"/>
          <c:order val="0"/>
          <c:tx>
            <c:strRef>
              <c:f>第4章第3个图!$B$1</c:f>
              <c:strCache>
                <c:ptCount val="1"/>
                <c:pt idx="0">
                  <c:v>销量</c:v>
                </c:pt>
              </c:strCache>
            </c:strRef>
          </c:tx>
          <c:trendline>
            <c:spPr>
              <a:ln w="28575"/>
            </c:spPr>
            <c:trendlineType val="poly"/>
            <c:order val="4"/>
            <c:dispRSqr val="0"/>
            <c:dispEq val="0"/>
          </c:trendline>
          <c:val>
            <c:numRef>
              <c:f>第4章第3个图!$B$2:$B$25</c:f>
              <c:numCache>
                <c:formatCode>General</c:formatCode>
                <c:ptCount val="24"/>
                <c:pt idx="0">
                  <c:v>105</c:v>
                </c:pt>
                <c:pt idx="1">
                  <c:v>104</c:v>
                </c:pt>
                <c:pt idx="2">
                  <c:v>105</c:v>
                </c:pt>
                <c:pt idx="3">
                  <c:v>100</c:v>
                </c:pt>
                <c:pt idx="4">
                  <c:v>106</c:v>
                </c:pt>
                <c:pt idx="5">
                  <c:v>100</c:v>
                </c:pt>
                <c:pt idx="6">
                  <c:v>109</c:v>
                </c:pt>
                <c:pt idx="7">
                  <c:v>106</c:v>
                </c:pt>
                <c:pt idx="8">
                  <c:v>105</c:v>
                </c:pt>
                <c:pt idx="9">
                  <c:v>102</c:v>
                </c:pt>
                <c:pt idx="10">
                  <c:v>103</c:v>
                </c:pt>
                <c:pt idx="11">
                  <c:v>110</c:v>
                </c:pt>
                <c:pt idx="12">
                  <c:v>112</c:v>
                </c:pt>
                <c:pt idx="13">
                  <c:v>118</c:v>
                </c:pt>
                <c:pt idx="14">
                  <c:v>110</c:v>
                </c:pt>
                <c:pt idx="15">
                  <c:v>131</c:v>
                </c:pt>
                <c:pt idx="16">
                  <c:v>126</c:v>
                </c:pt>
                <c:pt idx="17">
                  <c:v>128</c:v>
                </c:pt>
                <c:pt idx="18">
                  <c:v>138</c:v>
                </c:pt>
                <c:pt idx="19">
                  <c:v>138</c:v>
                </c:pt>
                <c:pt idx="20">
                  <c:v>145</c:v>
                </c:pt>
                <c:pt idx="21">
                  <c:v>150</c:v>
                </c:pt>
                <c:pt idx="22">
                  <c:v>145</c:v>
                </c:pt>
                <c:pt idx="23">
                  <c:v>165</c:v>
                </c:pt>
              </c:numCache>
            </c:numRef>
          </c:val>
          <c:smooth val="0"/>
          <c:extLst>
            <c:ext xmlns:c16="http://schemas.microsoft.com/office/drawing/2014/chart" uri="{C3380CC4-5D6E-409C-BE32-E72D297353CC}">
              <c16:uniqueId val="{00000001-7CAB-488A-BC34-2B926D72F45C}"/>
            </c:ext>
          </c:extLst>
        </c:ser>
        <c:dLbls>
          <c:showLegendKey val="0"/>
          <c:showVal val="0"/>
          <c:showCatName val="0"/>
          <c:showSerName val="0"/>
          <c:showPercent val="0"/>
          <c:showBubbleSize val="0"/>
        </c:dLbls>
        <c:marker val="1"/>
        <c:smooth val="0"/>
        <c:axId val="158161408"/>
        <c:axId val="124531776"/>
      </c:lineChart>
      <c:catAx>
        <c:axId val="158161408"/>
        <c:scaling>
          <c:orientation val="minMax"/>
        </c:scaling>
        <c:delete val="0"/>
        <c:axPos val="b"/>
        <c:title>
          <c:tx>
            <c:rich>
              <a:bodyPr/>
              <a:lstStyle/>
              <a:p>
                <a:pPr>
                  <a:defRPr/>
                </a:pPr>
                <a:r>
                  <a:rPr lang="zh-CN"/>
                  <a:t>月</a:t>
                </a:r>
              </a:p>
            </c:rich>
          </c:tx>
          <c:layout>
            <c:manualLayout>
              <c:xMode val="edge"/>
              <c:yMode val="edge"/>
              <c:x val="0.95194847988438458"/>
              <c:y val="0.8091742306426204"/>
            </c:manualLayout>
          </c:layout>
          <c:overlay val="0"/>
        </c:title>
        <c:majorTickMark val="out"/>
        <c:minorTickMark val="none"/>
        <c:tickLblPos val="nextTo"/>
        <c:crossAx val="124531776"/>
        <c:crosses val="autoZero"/>
        <c:auto val="1"/>
        <c:lblAlgn val="ctr"/>
        <c:lblOffset val="100"/>
        <c:noMultiLvlLbl val="0"/>
      </c:catAx>
      <c:valAx>
        <c:axId val="124531776"/>
        <c:scaling>
          <c:orientation val="minMax"/>
          <c:max val="170"/>
          <c:min val="90"/>
        </c:scaling>
        <c:delete val="0"/>
        <c:axPos val="l"/>
        <c:title>
          <c:tx>
            <c:rich>
              <a:bodyPr rot="0" vert="eaVert"/>
              <a:lstStyle/>
              <a:p>
                <a:pPr>
                  <a:defRPr/>
                </a:pPr>
                <a:r>
                  <a:rPr lang="zh-CN"/>
                  <a:t>销量</a:t>
                </a:r>
              </a:p>
            </c:rich>
          </c:tx>
          <c:overlay val="0"/>
        </c:title>
        <c:numFmt formatCode="General" sourceLinked="1"/>
        <c:majorTickMark val="out"/>
        <c:minorTickMark val="none"/>
        <c:tickLblPos val="nextTo"/>
        <c:crossAx val="158161408"/>
        <c:crosses val="autoZero"/>
        <c:crossBetween val="between"/>
        <c:majorUnit val="10"/>
      </c:valAx>
    </c:plotArea>
    <c:plotVisOnly val="1"/>
    <c:dispBlanksAs val="gap"/>
    <c:showDLblsOverMax val="0"/>
  </c:chart>
  <c:txPr>
    <a:bodyPr/>
    <a:lstStyle/>
    <a:p>
      <a:pPr>
        <a:defRPr>
          <a:solidFill>
            <a:schemeClr val="tx2">
              <a:lumMod val="75000"/>
            </a:schemeClr>
          </a:solidFil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68965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93973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42058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367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84665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2440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14478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612975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23504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27550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4" name="图片 3"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402806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76531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1081233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35901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88617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36371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CN" altLang="en-US"/>
              <a:t>单击此处编辑母版标题样式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36743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74537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913774" y="3051012"/>
            <a:ext cx="5106027"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6172200" y="3051012"/>
            <a:ext cx="5105401" cy="274018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168204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2391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8841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300161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278541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6">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28C63E41-FB4D-4599-9520-1ED1E7068594}" type="datetimeFigureOut">
              <a:rPr lang="zh-CN" altLang="en-US" smtClean="0"/>
              <a:t>2024/6/30</a:t>
            </a:fld>
            <a:endParaRPr lang="zh-CN"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4987A84-499B-4CAF-9D16-379BAF2795DA}" type="slidenum">
              <a:rPr lang="zh-CN" altLang="en-US" smtClean="0"/>
              <a:t>‹#›</a:t>
            </a:fld>
            <a:endParaRPr lang="zh-CN" altLang="en-US"/>
          </a:p>
        </p:txBody>
      </p:sp>
    </p:spTree>
    <p:extLst>
      <p:ext uri="{BB962C8B-B14F-4D97-AF65-F5344CB8AC3E}">
        <p14:creationId xmlns:p14="http://schemas.microsoft.com/office/powerpoint/2010/main" val="439694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0.x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1" Type="http://schemas.openxmlformats.org/officeDocument/2006/relationships/slideLayout" Target="../slideLayouts/slideLayout20.xml"/><Relationship Id="rId5" Type="http://schemas.openxmlformats.org/officeDocument/2006/relationships/image" Target="../media/image190.png"/><Relationship Id="rId4" Type="http://schemas.openxmlformats.org/officeDocument/2006/relationships/image" Target="../media/image210.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1949" y="1202061"/>
            <a:ext cx="11358323" cy="707886"/>
          </a:xfrm>
          <a:prstGeom prst="rect">
            <a:avLst/>
          </a:prstGeom>
          <a:noFill/>
        </p:spPr>
        <p:txBody>
          <a:bodyPr wrap="square" rtlCol="0">
            <a:spAutoFit/>
          </a:bodyPr>
          <a:lstStyle>
            <a:defPPr>
              <a:defRPr lang="en-US"/>
            </a:defPPr>
            <a:lvl1pPr>
              <a:defRPr sz="2400"/>
            </a:lvl1p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从</a:t>
            </a:r>
            <a:r>
              <a:rPr lang="e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Wind</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数据库获取了</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2017</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日至</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日的加元兑人民币的中间价，共计</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1741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条数据，如图</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5-6</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所示。建立移动平均模型，预测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季度的加元兑人民币的中间价均值。 </a:t>
            </a:r>
            <a:endPar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文本框 1"/>
          <p:cNvSpPr txBox="1"/>
          <p:nvPr/>
        </p:nvSpPr>
        <p:spPr>
          <a:xfrm>
            <a:off x="-93345" y="321320"/>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移动平均预测模型</a:t>
            </a:r>
            <a:endParaRPr lang="zh-CN" altLang="en-US" sz="3600" dirty="0"/>
          </a:p>
        </p:txBody>
      </p:sp>
      <p:sp>
        <p:nvSpPr>
          <p:cNvPr id="5" name="文本框 4">
            <a:extLst>
              <a:ext uri="{FF2B5EF4-FFF2-40B4-BE49-F238E27FC236}">
                <a16:creationId xmlns:a16="http://schemas.microsoft.com/office/drawing/2014/main" id="{30EFB70E-9EEB-1AB6-F9DA-450A20E4CA79}"/>
              </a:ext>
            </a:extLst>
          </p:cNvPr>
          <p:cNvSpPr txBox="1"/>
          <p:nvPr/>
        </p:nvSpPr>
        <p:spPr>
          <a:xfrm>
            <a:off x="659259" y="2333003"/>
            <a:ext cx="5947735" cy="3277051"/>
          </a:xfrm>
          <a:prstGeom prst="rect">
            <a:avLst/>
          </a:prstGeom>
          <a:noFill/>
        </p:spPr>
        <p:txBody>
          <a:bodyPr wrap="square" rtlCol="0">
            <a:spAutoFit/>
          </a:bodyPr>
          <a:lstStyle/>
          <a:p>
            <a:pPr>
              <a:lnSpc>
                <a:spcPct val="150000"/>
              </a:lnSpc>
            </a:pPr>
            <a:r>
              <a:rPr lang="zh-CN" altLang="en-US" sz="2000" b="1" dirty="0">
                <a:latin typeface="DengXian" panose="02010600030101010101" pitchFamily="2" charset="-122"/>
                <a:ea typeface="DengXian" panose="02010600030101010101" pitchFamily="2" charset="-122"/>
              </a:rPr>
              <a:t>解题步骤：</a:t>
            </a:r>
            <a:endParaRPr lang="en-US" altLang="zh-CN" sz="2000" b="1"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第一步</a:t>
            </a:r>
            <a:r>
              <a:rPr lang="zh-CN" altLang="en-US" sz="2000" dirty="0">
                <a:latin typeface="DengXian" panose="02010600030101010101" pitchFamily="2" charset="-122"/>
                <a:ea typeface="DengXian" panose="02010600030101010101" pitchFamily="2" charset="-122"/>
              </a:rPr>
              <a:t>，准备时间序列数据。</a:t>
            </a:r>
            <a:endParaRPr lang="en-US" altLang="zh-CN" sz="2000"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第二步</a:t>
            </a:r>
            <a:r>
              <a:rPr lang="zh-CN" altLang="en-US" sz="2000" dirty="0">
                <a:latin typeface="DengXian" panose="02010600030101010101" pitchFamily="2" charset="-122"/>
                <a:ea typeface="DengXian" panose="02010600030101010101" pitchFamily="2" charset="-122"/>
              </a:rPr>
              <a:t>，选择合适的预测模型。</a:t>
            </a:r>
            <a:endParaRPr lang="en-US" altLang="zh-CN" sz="2000"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第三步</a:t>
            </a:r>
            <a:r>
              <a:rPr lang="zh-CN" altLang="en-US" sz="2000" dirty="0">
                <a:latin typeface="DengXian" panose="02010600030101010101" pitchFamily="2" charset="-122"/>
                <a:ea typeface="DengXian" panose="02010600030101010101" pitchFamily="2" charset="-122"/>
              </a:rPr>
              <a:t>，建立预测模型并计算预测值。</a:t>
            </a:r>
            <a:endParaRPr lang="en-US" altLang="zh-CN" sz="2000" dirty="0">
              <a:latin typeface="DengXian" panose="02010600030101010101" pitchFamily="2" charset="-122"/>
              <a:ea typeface="DengXian" panose="02010600030101010101" pitchFamily="2" charset="-122"/>
            </a:endParaRPr>
          </a:p>
          <a:p>
            <a:pPr>
              <a:lnSpc>
                <a:spcPct val="150000"/>
              </a:lnSpc>
            </a:pPr>
            <a:r>
              <a:rPr lang="en-US" altLang="zh-CN" sz="2000" b="1" dirty="0">
                <a:latin typeface="DengXian" panose="02010600030101010101" pitchFamily="2" charset="-122"/>
                <a:ea typeface="DengXian" panose="02010600030101010101" pitchFamily="2" charset="-122"/>
              </a:rPr>
              <a:t>	</a:t>
            </a:r>
            <a:r>
              <a:rPr lang="zh-CN" altLang="en-US" sz="2000" b="1" dirty="0">
                <a:latin typeface="DengXian" panose="02010600030101010101" pitchFamily="2" charset="-122"/>
                <a:ea typeface="DengXian" panose="02010600030101010101" pitchFamily="2" charset="-122"/>
              </a:rPr>
              <a:t>方法一：</a:t>
            </a:r>
            <a:r>
              <a:rPr lang="zh-CN" altLang="en-US" sz="2000" dirty="0">
                <a:latin typeface="DengXian" panose="02010600030101010101" pitchFamily="2" charset="-122"/>
                <a:ea typeface="DengXian" panose="02010600030101010101" pitchFamily="2" charset="-122"/>
              </a:rPr>
              <a:t>利用</a:t>
            </a:r>
            <a:r>
              <a:rPr lang="en" altLang="zh-CN" sz="2000" dirty="0">
                <a:latin typeface="DengXian" panose="02010600030101010101" pitchFamily="2" charset="-122"/>
                <a:ea typeface="DengXian" panose="02010600030101010101" pitchFamily="2" charset="-122"/>
              </a:rPr>
              <a:t>Excel</a:t>
            </a:r>
            <a:r>
              <a:rPr lang="zh-CN" altLang="en-US" sz="2000" dirty="0">
                <a:latin typeface="DengXian" panose="02010600030101010101" pitchFamily="2" charset="-122"/>
                <a:ea typeface="DengXian" panose="02010600030101010101" pitchFamily="2" charset="-122"/>
              </a:rPr>
              <a:t>工作表中的“数据分析”工具。</a:t>
            </a:r>
            <a:endParaRPr lang="en-US" altLang="zh-CN" sz="2000" dirty="0">
              <a:latin typeface="DengXian" panose="02010600030101010101" pitchFamily="2" charset="-122"/>
              <a:ea typeface="DengXian" panose="02010600030101010101" pitchFamily="2" charset="-122"/>
            </a:endParaRPr>
          </a:p>
          <a:p>
            <a:pPr>
              <a:lnSpc>
                <a:spcPct val="150000"/>
              </a:lnSpc>
            </a:pPr>
            <a:r>
              <a:rPr lang="en-US" altLang="zh-CN" sz="2000" dirty="0">
                <a:latin typeface="DengXian" panose="02010600030101010101" pitchFamily="2" charset="-122"/>
                <a:ea typeface="DengXian" panose="02010600030101010101" pitchFamily="2" charset="-122"/>
              </a:rPr>
              <a:t>	</a:t>
            </a:r>
            <a:r>
              <a:rPr lang="zh-CN" altLang="en-US" sz="2000" b="1" dirty="0">
                <a:latin typeface="DengXian" panose="02010600030101010101" pitchFamily="2" charset="-122"/>
                <a:ea typeface="DengXian" panose="02010600030101010101" pitchFamily="2" charset="-122"/>
              </a:rPr>
              <a:t>方法二：</a:t>
            </a:r>
            <a:r>
              <a:rPr lang="zh-CN" altLang="en-US" sz="2000" dirty="0">
                <a:latin typeface="DengXian" panose="02010600030101010101" pitchFamily="2" charset="-122"/>
                <a:ea typeface="DengXian" panose="02010600030101010101" pitchFamily="2" charset="-122"/>
              </a:rPr>
              <a:t>结合模拟运算表、函数和表单控件构建移动平均模型 。</a:t>
            </a:r>
            <a:endParaRPr lang="zh-CN" altLang="en-US" dirty="0">
              <a:latin typeface="DengXian" panose="02010600030101010101" pitchFamily="2" charset="-122"/>
              <a:ea typeface="DengXian" panose="02010600030101010101" pitchFamily="2" charset="-122"/>
            </a:endParaRPr>
          </a:p>
        </p:txBody>
      </p:sp>
      <p:pic>
        <p:nvPicPr>
          <p:cNvPr id="6" name="图片 5">
            <a:extLst>
              <a:ext uri="{FF2B5EF4-FFF2-40B4-BE49-F238E27FC236}">
                <a16:creationId xmlns:a16="http://schemas.microsoft.com/office/drawing/2014/main" id="{6CAB5D1C-FB07-BF54-ACC3-43B558872457}"/>
              </a:ext>
            </a:extLst>
          </p:cNvPr>
          <p:cNvPicPr>
            <a:picLocks noChangeAspect="1"/>
          </p:cNvPicPr>
          <p:nvPr/>
        </p:nvPicPr>
        <p:blipFill>
          <a:blip r:embed="rId2"/>
          <a:stretch>
            <a:fillRect/>
          </a:stretch>
        </p:blipFill>
        <p:spPr>
          <a:xfrm>
            <a:off x="6878218" y="2279266"/>
            <a:ext cx="4842054" cy="2797783"/>
          </a:xfrm>
          <a:prstGeom prst="rect">
            <a:avLst/>
          </a:prstGeom>
          <a:ln>
            <a:solidFill>
              <a:schemeClr val="tx1"/>
            </a:solidFill>
          </a:ln>
        </p:spPr>
      </p:pic>
    </p:spTree>
    <p:extLst>
      <p:ext uri="{BB962C8B-B14F-4D97-AF65-F5344CB8AC3E}">
        <p14:creationId xmlns:p14="http://schemas.microsoft.com/office/powerpoint/2010/main" val="368062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1949" y="1202061"/>
            <a:ext cx="11358323" cy="707886"/>
          </a:xfrm>
          <a:prstGeom prst="rect">
            <a:avLst/>
          </a:prstGeom>
          <a:noFill/>
        </p:spPr>
        <p:txBody>
          <a:bodyPr wrap="square" rtlCol="0">
            <a:spAutoFit/>
          </a:bodyPr>
          <a:lstStyle>
            <a:defPPr>
              <a:defRPr lang="en-US"/>
            </a:defPPr>
            <a:lvl1pPr>
              <a:defRPr sz="2400"/>
            </a:lvl1p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从</a:t>
            </a:r>
            <a:r>
              <a:rPr lang="e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Wind</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数据库获取了</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2017</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日至</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日的加元兑人民币的中间价，共计</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1741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条数据，如图</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5-6</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所示。建立移动平均模型，预测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季度的加元兑人民币的中间价均值。 </a:t>
            </a:r>
            <a:endPar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581256" y="2369952"/>
            <a:ext cx="5514744" cy="1238096"/>
          </a:xfrm>
          <a:prstGeom prst="rect">
            <a:avLst/>
          </a:prstGeom>
        </p:spPr>
        <p:txBody>
          <a:bodyPr wrap="square">
            <a:spAutoFit/>
          </a:bodyPr>
          <a:lstStyle/>
          <a:p>
            <a:pPr>
              <a:lnSpc>
                <a:spcPct val="200000"/>
              </a:lnSpc>
            </a:pPr>
            <a:r>
              <a:rPr lang="zh-CN" altLang="zh-CN" sz="2000" b="1" dirty="0">
                <a:latin typeface="DengXian" panose="02010600030101010101" pitchFamily="2" charset="-122"/>
                <a:ea typeface="DengXian" panose="02010600030101010101" pitchFamily="2" charset="-122"/>
              </a:rPr>
              <a:t>方法一：利用</a:t>
            </a:r>
            <a:r>
              <a:rPr lang="en-US" altLang="zh-CN" sz="2000" b="1" dirty="0">
                <a:latin typeface="DengXian" panose="02010600030101010101" pitchFamily="2" charset="-122"/>
                <a:ea typeface="DengXian" panose="02010600030101010101" pitchFamily="2" charset="-122"/>
              </a:rPr>
              <a:t> </a:t>
            </a:r>
            <a:r>
              <a:rPr lang="zh-CN" altLang="zh-CN" sz="2000" b="1" dirty="0">
                <a:latin typeface="DengXian" panose="02010600030101010101" pitchFamily="2" charset="-122"/>
                <a:ea typeface="DengXian" panose="02010600030101010101" pitchFamily="2" charset="-122"/>
              </a:rPr>
              <a:t>“数据分析”工具</a:t>
            </a:r>
            <a:r>
              <a:rPr lang="zh-CN" altLang="en-US" sz="2000" b="1" dirty="0">
                <a:latin typeface="DengXian" panose="02010600030101010101" pitchFamily="2" charset="-122"/>
                <a:ea typeface="DengXian" panose="02010600030101010101" pitchFamily="2" charset="-122"/>
              </a:rPr>
              <a:t>，</a:t>
            </a:r>
            <a:r>
              <a:rPr lang="zh-CN" altLang="zh-CN" sz="2000" b="1" dirty="0">
                <a:latin typeface="DengXian" panose="02010600030101010101" pitchFamily="2" charset="-122"/>
                <a:ea typeface="DengXian" panose="02010600030101010101" pitchFamily="2" charset="-122"/>
              </a:rPr>
              <a:t>建立和使用移动平均预测模型的方法。</a:t>
            </a:r>
          </a:p>
        </p:txBody>
      </p:sp>
      <p:sp>
        <p:nvSpPr>
          <p:cNvPr id="8" name="文本框 1"/>
          <p:cNvSpPr txBox="1"/>
          <p:nvPr/>
        </p:nvSpPr>
        <p:spPr>
          <a:xfrm>
            <a:off x="-93345" y="321320"/>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移动平均预测模型</a:t>
            </a:r>
            <a:endParaRPr lang="zh-CN" altLang="en-US" sz="3600" dirty="0"/>
          </a:p>
        </p:txBody>
      </p:sp>
      <p:sp>
        <p:nvSpPr>
          <p:cNvPr id="5" name="文本框 4">
            <a:extLst>
              <a:ext uri="{FF2B5EF4-FFF2-40B4-BE49-F238E27FC236}">
                <a16:creationId xmlns:a16="http://schemas.microsoft.com/office/drawing/2014/main" id="{30EFB70E-9EEB-1AB6-F9DA-450A20E4CA79}"/>
              </a:ext>
            </a:extLst>
          </p:cNvPr>
          <p:cNvSpPr txBox="1"/>
          <p:nvPr/>
        </p:nvSpPr>
        <p:spPr>
          <a:xfrm>
            <a:off x="581256" y="3608048"/>
            <a:ext cx="4979485" cy="2469202"/>
          </a:xfrm>
          <a:prstGeom prst="rect">
            <a:avLst/>
          </a:prstGeom>
          <a:noFill/>
        </p:spPr>
        <p:txBody>
          <a:bodyPr wrap="square" rtlCol="0">
            <a:spAutoFit/>
          </a:bodyPr>
          <a:lstStyle/>
          <a:p>
            <a:pPr>
              <a:lnSpc>
                <a:spcPct val="200000"/>
              </a:lnSpc>
            </a:pPr>
            <a:r>
              <a:rPr lang="zh-CN" altLang="en-US" sz="2000" b="1" dirty="0">
                <a:latin typeface="DengXian" panose="02010600030101010101" pitchFamily="2" charset="-122"/>
                <a:ea typeface="DengXian" panose="02010600030101010101" pitchFamily="2" charset="-122"/>
              </a:rPr>
              <a:t>第一步</a:t>
            </a:r>
            <a:r>
              <a:rPr lang="zh-CN" altLang="en-US" sz="2000" dirty="0">
                <a:latin typeface="DengXian" panose="02010600030101010101" pitchFamily="2" charset="-122"/>
                <a:ea typeface="DengXian" panose="02010600030101010101" pitchFamily="2" charset="-122"/>
              </a:rPr>
              <a:t>，启动数据分析工具。</a:t>
            </a:r>
            <a:endParaRPr lang="en-US" altLang="zh-CN" sz="2000"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第二步</a:t>
            </a:r>
            <a:r>
              <a:rPr lang="zh-CN" altLang="en-US" sz="2000" dirty="0">
                <a:latin typeface="DengXian" panose="02010600030101010101" pitchFamily="2" charset="-122"/>
                <a:ea typeface="DengXian" panose="02010600030101010101" pitchFamily="2" charset="-122"/>
              </a:rPr>
              <a:t>，使用“移动平均”工具计算预测值。 </a:t>
            </a:r>
            <a:endParaRPr lang="en-US" altLang="zh-CN" sz="2000"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第三步</a:t>
            </a:r>
            <a:r>
              <a:rPr lang="zh-CN" altLang="en-US" sz="2000" dirty="0">
                <a:latin typeface="DengXian" panose="02010600030101010101" pitchFamily="2" charset="-122"/>
                <a:ea typeface="DengXian" panose="02010600030101010101" pitchFamily="2" charset="-122"/>
              </a:rPr>
              <a:t>，根据预测结果，绘制观测值和预测值的折线图 。</a:t>
            </a:r>
            <a:endParaRPr lang="en-US" altLang="zh-CN" sz="2000" dirty="0">
              <a:latin typeface="DengXian" panose="02010600030101010101" pitchFamily="2" charset="-122"/>
              <a:ea typeface="DengXian" panose="02010600030101010101" pitchFamily="2" charset="-122"/>
            </a:endParaRPr>
          </a:p>
        </p:txBody>
      </p:sp>
      <p:pic>
        <p:nvPicPr>
          <p:cNvPr id="4" name="图片 3">
            <a:extLst>
              <a:ext uri="{FF2B5EF4-FFF2-40B4-BE49-F238E27FC236}">
                <a16:creationId xmlns:a16="http://schemas.microsoft.com/office/drawing/2014/main" id="{B9A91C79-9616-1A99-F5BF-9298AB0A1247}"/>
              </a:ext>
            </a:extLst>
          </p:cNvPr>
          <p:cNvPicPr>
            <a:picLocks noChangeAspect="1"/>
          </p:cNvPicPr>
          <p:nvPr/>
        </p:nvPicPr>
        <p:blipFill>
          <a:blip r:embed="rId2"/>
          <a:stretch>
            <a:fillRect/>
          </a:stretch>
        </p:blipFill>
        <p:spPr>
          <a:xfrm>
            <a:off x="6473438" y="2478917"/>
            <a:ext cx="4613060" cy="2803697"/>
          </a:xfrm>
          <a:prstGeom prst="rect">
            <a:avLst/>
          </a:prstGeom>
        </p:spPr>
      </p:pic>
    </p:spTree>
    <p:extLst>
      <p:ext uri="{BB962C8B-B14F-4D97-AF65-F5344CB8AC3E}">
        <p14:creationId xmlns:p14="http://schemas.microsoft.com/office/powerpoint/2010/main" val="302583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361949" y="1202061"/>
            <a:ext cx="11358323" cy="707886"/>
          </a:xfrm>
          <a:prstGeom prst="rect">
            <a:avLst/>
          </a:prstGeom>
          <a:noFill/>
        </p:spPr>
        <p:txBody>
          <a:bodyPr wrap="square" rtlCol="0">
            <a:spAutoFit/>
          </a:bodyPr>
          <a:lstStyle>
            <a:defPPr>
              <a:defRPr lang="en-US"/>
            </a:defPPr>
            <a:lvl1pPr>
              <a:defRPr sz="2400"/>
            </a:lvl1p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从</a:t>
            </a:r>
            <a:r>
              <a:rPr lang="e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Wind</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数据库获取了</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2017</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日至</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日的加元兑人民币的中间价，共计</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1741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条数据，如图</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5-6</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所示。建立移动平均模型，预测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季度的加元兑人民币的中间价均值。 </a:t>
            </a:r>
            <a:endPar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581256" y="2223687"/>
            <a:ext cx="5514744" cy="968791"/>
          </a:xfrm>
          <a:prstGeom prst="rect">
            <a:avLst/>
          </a:prstGeom>
        </p:spPr>
        <p:txBody>
          <a:bodyPr wrap="square">
            <a:spAutoFit/>
          </a:bodyPr>
          <a:lstStyle/>
          <a:p>
            <a:pPr>
              <a:lnSpc>
                <a:spcPct val="150000"/>
              </a:lnSpc>
            </a:pPr>
            <a:r>
              <a:rPr lang="zh-CN" altLang="zh-CN" sz="2000" b="1" dirty="0">
                <a:latin typeface="DengXian" panose="02010600030101010101" pitchFamily="2" charset="-122"/>
                <a:ea typeface="DengXian" panose="02010600030101010101" pitchFamily="2" charset="-122"/>
              </a:rPr>
              <a:t>方法</a:t>
            </a:r>
            <a:r>
              <a:rPr lang="zh-CN" altLang="en-US" sz="2000" b="1" dirty="0">
                <a:latin typeface="DengXian" panose="02010600030101010101" pitchFamily="2" charset="-122"/>
                <a:ea typeface="DengXian" panose="02010600030101010101" pitchFamily="2" charset="-122"/>
              </a:rPr>
              <a:t>二</a:t>
            </a:r>
            <a:r>
              <a:rPr lang="zh-CN" altLang="zh-CN" sz="2000" b="1" dirty="0">
                <a:latin typeface="DengXian" panose="02010600030101010101" pitchFamily="2" charset="-122"/>
                <a:ea typeface="DengXian" panose="02010600030101010101" pitchFamily="2" charset="-122"/>
              </a:rPr>
              <a:t>：结合模拟运算表、函数和表单控件构建移动平均模型 </a:t>
            </a:r>
            <a:r>
              <a:rPr lang="zh-CN" altLang="en-US" sz="2000" b="1" dirty="0">
                <a:latin typeface="DengXian" panose="02010600030101010101" pitchFamily="2" charset="-122"/>
                <a:ea typeface="DengXian" panose="02010600030101010101" pitchFamily="2" charset="-122"/>
              </a:rPr>
              <a:t>。</a:t>
            </a:r>
            <a:endParaRPr lang="zh-CN" altLang="zh-CN" sz="2000" b="1" dirty="0">
              <a:latin typeface="DengXian" panose="02010600030101010101" pitchFamily="2" charset="-122"/>
              <a:ea typeface="DengXian" panose="02010600030101010101" pitchFamily="2" charset="-122"/>
            </a:endParaRPr>
          </a:p>
        </p:txBody>
      </p:sp>
      <p:sp>
        <p:nvSpPr>
          <p:cNvPr id="8" name="文本框 1"/>
          <p:cNvSpPr txBox="1"/>
          <p:nvPr/>
        </p:nvSpPr>
        <p:spPr>
          <a:xfrm>
            <a:off x="-93345" y="321320"/>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移动平均预测模型</a:t>
            </a:r>
            <a:endParaRPr lang="zh-CN" altLang="en-US" sz="3600" dirty="0"/>
          </a:p>
        </p:txBody>
      </p:sp>
      <p:sp>
        <p:nvSpPr>
          <p:cNvPr id="5" name="文本框 4">
            <a:extLst>
              <a:ext uri="{FF2B5EF4-FFF2-40B4-BE49-F238E27FC236}">
                <a16:creationId xmlns:a16="http://schemas.microsoft.com/office/drawing/2014/main" id="{30EFB70E-9EEB-1AB6-F9DA-450A20E4CA79}"/>
              </a:ext>
            </a:extLst>
          </p:cNvPr>
          <p:cNvSpPr txBox="1"/>
          <p:nvPr/>
        </p:nvSpPr>
        <p:spPr>
          <a:xfrm>
            <a:off x="581256" y="3272675"/>
            <a:ext cx="4979485" cy="2815451"/>
          </a:xfrm>
          <a:prstGeom prst="rect">
            <a:avLst/>
          </a:prstGeom>
          <a:noFill/>
        </p:spPr>
        <p:txBody>
          <a:bodyPr wrap="square" rtlCol="0">
            <a:spAutoFit/>
          </a:bodyPr>
          <a:lstStyle/>
          <a:p>
            <a:pPr>
              <a:lnSpc>
                <a:spcPct val="150000"/>
              </a:lnSpc>
            </a:pPr>
            <a:r>
              <a:rPr lang="zh-CN" altLang="en-US" sz="2000" b="1" dirty="0">
                <a:latin typeface="DengXian" panose="02010600030101010101" pitchFamily="2" charset="-122"/>
                <a:ea typeface="DengXian" panose="02010600030101010101" pitchFamily="2" charset="-122"/>
              </a:rPr>
              <a:t>第一步</a:t>
            </a:r>
            <a:r>
              <a:rPr lang="zh-CN" altLang="en-US" sz="2000" dirty="0">
                <a:latin typeface="DengXian" panose="02010600030101010101" pitchFamily="2" charset="-122"/>
                <a:ea typeface="DengXian" panose="02010600030101010101" pitchFamily="2" charset="-122"/>
              </a:rPr>
              <a:t>，选择预测模型 。</a:t>
            </a:r>
            <a:endParaRPr lang="en-US" altLang="zh-CN" sz="2000"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第二步</a:t>
            </a:r>
            <a:r>
              <a:rPr lang="zh-CN" altLang="en-US" sz="2000" dirty="0">
                <a:latin typeface="DengXian" panose="02010600030101010101" pitchFamily="2" charset="-122"/>
                <a:ea typeface="DengXian" panose="02010600030101010101" pitchFamily="2" charset="-122"/>
              </a:rPr>
              <a:t>，构建移动平均模型 。 </a:t>
            </a:r>
            <a:endParaRPr lang="en-US" altLang="zh-CN" sz="2000"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第三步</a:t>
            </a:r>
            <a:r>
              <a:rPr lang="zh-CN" altLang="en-US" sz="2000" dirty="0">
                <a:latin typeface="DengXian" panose="02010600030101010101" pitchFamily="2" charset="-122"/>
                <a:ea typeface="DengXian" panose="02010600030101010101" pitchFamily="2" charset="-122"/>
              </a:rPr>
              <a:t>，</a:t>
            </a:r>
            <a:r>
              <a:rPr lang="zh-CN" altLang="zh-CN" sz="2000" dirty="0">
                <a:latin typeface="DengXian" panose="02010600030101010101" pitchFamily="2" charset="-122"/>
                <a:ea typeface="DengXian" panose="02010600030101010101" pitchFamily="2" charset="-122"/>
              </a:rPr>
              <a:t>构建模拟运算表并确定最佳移动平均跨度 </a:t>
            </a:r>
            <a:r>
              <a:rPr lang="zh-CN" altLang="en-US" sz="2000" dirty="0">
                <a:latin typeface="DengXian" panose="02010600030101010101" pitchFamily="2" charset="-122"/>
                <a:ea typeface="DengXian" panose="02010600030101010101" pitchFamily="2" charset="-122"/>
              </a:rPr>
              <a:t>。</a:t>
            </a:r>
            <a:endParaRPr lang="en-US" altLang="zh-CN" sz="2000"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第四步</a:t>
            </a:r>
            <a:r>
              <a:rPr lang="zh-CN" altLang="en-US" sz="2000" dirty="0">
                <a:latin typeface="DengXian" panose="02010600030101010101" pitchFamily="2" charset="-122"/>
                <a:ea typeface="DengXian" panose="02010600030101010101" pitchFamily="2" charset="-122"/>
              </a:rPr>
              <a:t>，利用移动平均模型计算预测值 。</a:t>
            </a:r>
            <a:endParaRPr lang="en-US" altLang="zh-CN" sz="2000"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第五步</a:t>
            </a:r>
            <a:r>
              <a:rPr lang="zh-CN" altLang="en-US" sz="2000" dirty="0">
                <a:latin typeface="DengXian" panose="02010600030101010101" pitchFamily="2" charset="-122"/>
                <a:ea typeface="DengXian" panose="02010600030101010101" pitchFamily="2" charset="-122"/>
              </a:rPr>
              <a:t>，绘图呈现观测值与预测值 。</a:t>
            </a:r>
            <a:endParaRPr lang="en-US" altLang="zh-CN" sz="2000" dirty="0">
              <a:latin typeface="DengXian" panose="02010600030101010101" pitchFamily="2" charset="-122"/>
              <a:ea typeface="DengXian" panose="02010600030101010101" pitchFamily="2" charset="-122"/>
            </a:endParaRPr>
          </a:p>
        </p:txBody>
      </p:sp>
      <p:pic>
        <p:nvPicPr>
          <p:cNvPr id="6" name="图片 5">
            <a:extLst>
              <a:ext uri="{FF2B5EF4-FFF2-40B4-BE49-F238E27FC236}">
                <a16:creationId xmlns:a16="http://schemas.microsoft.com/office/drawing/2014/main" id="{B1CE736B-0327-15BF-EA18-347994092BAE}"/>
              </a:ext>
            </a:extLst>
          </p:cNvPr>
          <p:cNvPicPr>
            <a:picLocks noChangeAspect="1"/>
          </p:cNvPicPr>
          <p:nvPr/>
        </p:nvPicPr>
        <p:blipFill rotWithShape="1">
          <a:blip r:embed="rId2"/>
          <a:srcRect t="762" b="1215"/>
          <a:stretch/>
        </p:blipFill>
        <p:spPr>
          <a:xfrm>
            <a:off x="6275835" y="2552466"/>
            <a:ext cx="4979485" cy="3337841"/>
          </a:xfrm>
          <a:prstGeom prst="rect">
            <a:avLst/>
          </a:prstGeom>
          <a:ln>
            <a:solidFill>
              <a:schemeClr val="tx1"/>
            </a:solidFill>
          </a:ln>
        </p:spPr>
      </p:pic>
    </p:spTree>
    <p:extLst>
      <p:ext uri="{BB962C8B-B14F-4D97-AF65-F5344CB8AC3E}">
        <p14:creationId xmlns:p14="http://schemas.microsoft.com/office/powerpoint/2010/main" val="324107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74" y="505478"/>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mn-ea"/>
                <a:ea typeface="+mn-ea"/>
              </a:rPr>
              <a:t>2</a:t>
            </a:r>
            <a:r>
              <a:rPr lang="zh-CN" altLang="en-US" sz="3600" dirty="0">
                <a:latin typeface="+mn-ea"/>
                <a:ea typeface="+mn-ea"/>
              </a:rPr>
              <a:t>、</a:t>
            </a:r>
            <a:r>
              <a:rPr lang="zh-CN" altLang="zh-CN" sz="3600" dirty="0">
                <a:latin typeface="+mn-ea"/>
                <a:ea typeface="+mn-ea"/>
              </a:rPr>
              <a:t>指数平滑预测模型</a:t>
            </a:r>
            <a:endParaRPr lang="zh-CN" altLang="en-US" sz="3600" dirty="0">
              <a:latin typeface="+mn-ea"/>
              <a:ea typeface="+mn-ea"/>
            </a:endParaRPr>
          </a:p>
        </p:txBody>
      </p:sp>
      <p:sp>
        <p:nvSpPr>
          <p:cNvPr id="11" name="文本框 10"/>
          <p:cNvSpPr txBox="1"/>
          <p:nvPr/>
        </p:nvSpPr>
        <p:spPr>
          <a:xfrm>
            <a:off x="811723" y="1389316"/>
            <a:ext cx="10805559" cy="1200329"/>
          </a:xfrm>
          <a:prstGeom prst="rect">
            <a:avLst/>
          </a:prstGeom>
          <a:noFill/>
        </p:spPr>
        <p:txBody>
          <a:bodyPr wrap="square" rtlCol="0">
            <a:spAutoFit/>
          </a:bodyPr>
          <a:lstStyle/>
          <a:p>
            <a:pPr indent="540000"/>
            <a:r>
              <a:rPr lang="zh-CN" altLang="en-US" sz="2400" dirty="0">
                <a:solidFill>
                  <a:schemeClr val="tx2">
                    <a:lumMod val="75000"/>
                  </a:schemeClr>
                </a:solidFill>
              </a:rPr>
              <a:t>指数平滑模型</a:t>
            </a:r>
            <a:r>
              <a:rPr lang="en-US" altLang="zh-CN" sz="2400" dirty="0">
                <a:solidFill>
                  <a:schemeClr val="tx2">
                    <a:lumMod val="75000"/>
                  </a:schemeClr>
                </a:solidFill>
              </a:rPr>
              <a:t>(</a:t>
            </a:r>
            <a:r>
              <a:rPr lang="en" altLang="zh-CN" sz="2400" dirty="0">
                <a:solidFill>
                  <a:schemeClr val="tx2">
                    <a:lumMod val="75000"/>
                  </a:schemeClr>
                </a:solidFill>
              </a:rPr>
              <a:t>Exponential Smoothing Model)</a:t>
            </a:r>
            <a:r>
              <a:rPr lang="zh-CN" altLang="en-US" sz="2400" dirty="0">
                <a:solidFill>
                  <a:schemeClr val="tx2">
                    <a:lumMod val="75000"/>
                  </a:schemeClr>
                </a:solidFill>
              </a:rPr>
              <a:t>也称为加权的移动平均预测模型。这个模型对应的预测方法是将过去所有时期的观测值的加权移动平均值作为下一个时刻的预测值 。</a:t>
            </a:r>
            <a:endParaRPr lang="zh-CN" altLang="en-US" sz="2400" dirty="0">
              <a:solidFill>
                <a:schemeClr val="tx2">
                  <a:lumMod val="75000"/>
                </a:schemeClr>
              </a:solidFill>
              <a:latin typeface="宋体" pitchFamily="2" charset="-122"/>
              <a:ea typeface="宋体"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A6B935C8-39FA-4729-8348-6311D831885B}"/>
              </a:ext>
            </a:extLst>
          </p:cNvPr>
          <p:cNvSpPr>
            <a:spLocks noChangeArrowheads="1"/>
          </p:cNvSpPr>
          <p:nvPr/>
        </p:nvSpPr>
        <p:spPr bwMode="auto">
          <a:xfrm>
            <a:off x="0" y="3414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67892BE7-8DC0-4A0A-8E9A-BD6DCA696011}"/>
              </a:ext>
            </a:extLst>
          </p:cNvPr>
          <p:cNvGraphicFramePr>
            <a:graphicFrameLocks noChangeAspect="1"/>
          </p:cNvGraphicFramePr>
          <p:nvPr>
            <p:extLst>
              <p:ext uri="{D42A27DB-BD31-4B8C-83A1-F6EECF244321}">
                <p14:modId xmlns:p14="http://schemas.microsoft.com/office/powerpoint/2010/main" val="392515824"/>
              </p:ext>
            </p:extLst>
          </p:nvPr>
        </p:nvGraphicFramePr>
        <p:xfrm>
          <a:off x="2286008" y="2971806"/>
          <a:ext cx="8030224" cy="671517"/>
        </p:xfrm>
        <a:graphic>
          <a:graphicData uri="http://schemas.openxmlformats.org/presentationml/2006/ole">
            <mc:AlternateContent xmlns:mc="http://schemas.openxmlformats.org/markup-compatibility/2006">
              <mc:Choice xmlns:v="urn:schemas-microsoft-com:vml" Requires="v">
                <p:oleObj name="公式" r:id="rId2" imgW="2730500" imgH="241300" progId="Equations">
                  <p:embed/>
                </p:oleObj>
              </mc:Choice>
              <mc:Fallback>
                <p:oleObj name="公式" r:id="rId2" imgW="2730500" imgH="241300" progId="Equations">
                  <p:embed/>
                  <p:pic>
                    <p:nvPicPr>
                      <p:cNvPr id="4" name="对象 3">
                        <a:extLst>
                          <a:ext uri="{FF2B5EF4-FFF2-40B4-BE49-F238E27FC236}">
                            <a16:creationId xmlns:a16="http://schemas.microsoft.com/office/drawing/2014/main" id="{67892BE7-8DC0-4A0A-8E9A-BD6DCA696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8" y="2971806"/>
                        <a:ext cx="8030224" cy="671517"/>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D3E9A0F2-BBD7-4B36-963B-1937320444B4}"/>
              </a:ext>
            </a:extLst>
          </p:cNvPr>
          <p:cNvSpPr>
            <a:spLocks noChangeArrowheads="1"/>
          </p:cNvSpPr>
          <p:nvPr/>
        </p:nvSpPr>
        <p:spPr bwMode="auto">
          <a:xfrm>
            <a:off x="2081320" y="4086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14587685-6179-4894-A190-25E102B3A1E2}"/>
              </a:ext>
            </a:extLst>
          </p:cNvPr>
          <p:cNvGraphicFramePr>
            <a:graphicFrameLocks noChangeAspect="1"/>
          </p:cNvGraphicFramePr>
          <p:nvPr>
            <p:extLst>
              <p:ext uri="{D42A27DB-BD31-4B8C-83A1-F6EECF244321}">
                <p14:modId xmlns:p14="http://schemas.microsoft.com/office/powerpoint/2010/main" val="4199685919"/>
              </p:ext>
            </p:extLst>
          </p:nvPr>
        </p:nvGraphicFramePr>
        <p:xfrm>
          <a:off x="2325474" y="4078680"/>
          <a:ext cx="3889029" cy="671487"/>
        </p:xfrm>
        <a:graphic>
          <a:graphicData uri="http://schemas.openxmlformats.org/presentationml/2006/ole">
            <mc:AlternateContent xmlns:mc="http://schemas.openxmlformats.org/markup-compatibility/2006">
              <mc:Choice xmlns:v="urn:schemas-microsoft-com:vml" Requires="v">
                <p:oleObj name="公式" r:id="rId4" imgW="1320800" imgH="228600" progId="Equations">
                  <p:embed/>
                </p:oleObj>
              </mc:Choice>
              <mc:Fallback>
                <p:oleObj name="公式" r:id="rId4" imgW="1320800" imgH="228600" progId="Equations">
                  <p:embed/>
                  <p:pic>
                    <p:nvPicPr>
                      <p:cNvPr id="6" name="对象 5">
                        <a:extLst>
                          <a:ext uri="{FF2B5EF4-FFF2-40B4-BE49-F238E27FC236}">
                            <a16:creationId xmlns:a16="http://schemas.microsoft.com/office/drawing/2014/main" id="{14587685-6179-4894-A190-25E102B3A1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474" y="4078680"/>
                        <a:ext cx="3889029" cy="671487"/>
                      </a:xfrm>
                      <a:prstGeom prst="rect">
                        <a:avLst/>
                      </a:prstGeom>
                      <a:noFill/>
                    </p:spPr>
                  </p:pic>
                </p:oleObj>
              </mc:Fallback>
            </mc:AlternateContent>
          </a:graphicData>
        </a:graphic>
      </p:graphicFrame>
      <p:sp>
        <p:nvSpPr>
          <p:cNvPr id="7" name="Rectangle 6">
            <a:extLst>
              <a:ext uri="{FF2B5EF4-FFF2-40B4-BE49-F238E27FC236}">
                <a16:creationId xmlns:a16="http://schemas.microsoft.com/office/drawing/2014/main" id="{D7410377-B359-4121-AEA6-F05F4FFD1BC2}"/>
              </a:ext>
            </a:extLst>
          </p:cNvPr>
          <p:cNvSpPr>
            <a:spLocks noChangeArrowheads="1"/>
          </p:cNvSpPr>
          <p:nvPr/>
        </p:nvSpPr>
        <p:spPr bwMode="auto">
          <a:xfrm>
            <a:off x="0" y="57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D0BB4C20-FC87-4D5B-A380-53CCF2D48F36}"/>
              </a:ext>
            </a:extLst>
          </p:cNvPr>
          <p:cNvGraphicFramePr>
            <a:graphicFrameLocks noChangeAspect="1"/>
          </p:cNvGraphicFramePr>
          <p:nvPr>
            <p:extLst>
              <p:ext uri="{D42A27DB-BD31-4B8C-83A1-F6EECF244321}">
                <p14:modId xmlns:p14="http://schemas.microsoft.com/office/powerpoint/2010/main" val="332519316"/>
              </p:ext>
            </p:extLst>
          </p:nvPr>
        </p:nvGraphicFramePr>
        <p:xfrm>
          <a:off x="2286008" y="5167324"/>
          <a:ext cx="4646833" cy="671487"/>
        </p:xfrm>
        <a:graphic>
          <a:graphicData uri="http://schemas.openxmlformats.org/presentationml/2006/ole">
            <mc:AlternateContent xmlns:mc="http://schemas.openxmlformats.org/markup-compatibility/2006">
              <mc:Choice xmlns:v="urn:schemas-microsoft-com:vml" Requires="v">
                <p:oleObj name="公式" r:id="rId6" imgW="1320800" imgH="228600" progId="Equations">
                  <p:embed/>
                </p:oleObj>
              </mc:Choice>
              <mc:Fallback>
                <p:oleObj name="公式" r:id="rId6" imgW="1320800" imgH="228600" progId="Equations">
                  <p:embed/>
                  <p:pic>
                    <p:nvPicPr>
                      <p:cNvPr id="8" name="对象 7">
                        <a:extLst>
                          <a:ext uri="{FF2B5EF4-FFF2-40B4-BE49-F238E27FC236}">
                            <a16:creationId xmlns:a16="http://schemas.microsoft.com/office/drawing/2014/main" id="{D0BB4C20-FC87-4D5B-A380-53CCF2D48F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8" y="5167324"/>
                        <a:ext cx="4646833" cy="671487"/>
                      </a:xfrm>
                      <a:prstGeom prst="rect">
                        <a:avLst/>
                      </a:prstGeom>
                      <a:noFill/>
                    </p:spPr>
                  </p:pic>
                </p:oleObj>
              </mc:Fallback>
            </mc:AlternateContent>
          </a:graphicData>
        </a:graphic>
      </p:graphicFrame>
      <p:sp>
        <p:nvSpPr>
          <p:cNvPr id="9" name="文本框 8">
            <a:extLst>
              <a:ext uri="{FF2B5EF4-FFF2-40B4-BE49-F238E27FC236}">
                <a16:creationId xmlns:a16="http://schemas.microsoft.com/office/drawing/2014/main" id="{F0D56874-F33F-4718-B8D3-CC223451A017}"/>
              </a:ext>
            </a:extLst>
          </p:cNvPr>
          <p:cNvSpPr txBox="1"/>
          <p:nvPr/>
        </p:nvSpPr>
        <p:spPr>
          <a:xfrm>
            <a:off x="4531865" y="5939567"/>
            <a:ext cx="3881120" cy="369332"/>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b="1" dirty="0">
                <a:solidFill>
                  <a:schemeClr val="tx1"/>
                </a:solidFill>
              </a:rPr>
              <a:t>平滑常数</a:t>
            </a:r>
            <a:r>
              <a:rPr lang="zh-CN" altLang="en-US" dirty="0">
                <a:solidFill>
                  <a:schemeClr val="tx1"/>
                </a:solidFill>
              </a:rPr>
              <a:t>：大于等于</a:t>
            </a:r>
            <a:r>
              <a:rPr lang="en-US" altLang="zh-CN" dirty="0">
                <a:solidFill>
                  <a:schemeClr val="tx1"/>
                </a:solidFill>
              </a:rPr>
              <a:t>0</a:t>
            </a:r>
            <a:r>
              <a:rPr lang="zh-CN" altLang="en-US" dirty="0">
                <a:solidFill>
                  <a:schemeClr val="tx1"/>
                </a:solidFill>
              </a:rPr>
              <a:t>，小于等于</a:t>
            </a:r>
            <a:r>
              <a:rPr lang="en-US" altLang="zh-CN" dirty="0">
                <a:solidFill>
                  <a:schemeClr val="tx1"/>
                </a:solidFill>
              </a:rPr>
              <a:t>1</a:t>
            </a:r>
            <a:endParaRPr lang="zh-CN" altLang="en-US" dirty="0">
              <a:solidFill>
                <a:schemeClr val="tx1"/>
              </a:solidFill>
            </a:endParaRPr>
          </a:p>
        </p:txBody>
      </p:sp>
      <p:sp>
        <p:nvSpPr>
          <p:cNvPr id="10" name="文本框 9">
            <a:extLst>
              <a:ext uri="{FF2B5EF4-FFF2-40B4-BE49-F238E27FC236}">
                <a16:creationId xmlns:a16="http://schemas.microsoft.com/office/drawing/2014/main" id="{37E8A560-208C-4C90-B923-6F08B73DC5AE}"/>
              </a:ext>
            </a:extLst>
          </p:cNvPr>
          <p:cNvSpPr txBox="1"/>
          <p:nvPr/>
        </p:nvSpPr>
        <p:spPr>
          <a:xfrm>
            <a:off x="5961364" y="2596059"/>
            <a:ext cx="5333434" cy="36933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zh-CN" altLang="zh-CN" sz="1800" kern="0" spc="40" dirty="0">
                <a:effectLst/>
                <a:ea typeface="宋体" panose="02010600030101010101" pitchFamily="2" charset="-122"/>
                <a:cs typeface="Segoe UI" panose="020B0502040204020203" pitchFamily="34" charset="0"/>
              </a:rPr>
              <a:t>权数随着期数的前推而减小，并且权数之和等于</a:t>
            </a:r>
            <a:r>
              <a:rPr lang="en-US" altLang="zh-CN" sz="1800" kern="0" spc="40" dirty="0">
                <a:effectLst/>
                <a:ea typeface="宋体" panose="02010600030101010101" pitchFamily="2" charset="-122"/>
                <a:cs typeface="Segoe UI" panose="020B0502040204020203" pitchFamily="34" charset="0"/>
              </a:rPr>
              <a:t>1</a:t>
            </a:r>
            <a:r>
              <a:rPr lang="zh-CN" altLang="zh-CN" dirty="0">
                <a:effectLst/>
              </a:rPr>
              <a:t> </a:t>
            </a:r>
            <a:endParaRPr lang="zh-CN" altLang="en-US" dirty="0"/>
          </a:p>
        </p:txBody>
      </p:sp>
      <p:sp>
        <p:nvSpPr>
          <p:cNvPr id="30" name="三角形 29">
            <a:extLst>
              <a:ext uri="{FF2B5EF4-FFF2-40B4-BE49-F238E27FC236}">
                <a16:creationId xmlns:a16="http://schemas.microsoft.com/office/drawing/2014/main" id="{D265F7B7-8F65-CF04-FA74-060905584FE8}"/>
              </a:ext>
            </a:extLst>
          </p:cNvPr>
          <p:cNvSpPr/>
          <p:nvPr/>
        </p:nvSpPr>
        <p:spPr>
          <a:xfrm>
            <a:off x="4775200" y="5677636"/>
            <a:ext cx="190500" cy="261931"/>
          </a:xfrm>
          <a:prstGeom prst="triangl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13251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14548"/>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、指数平滑</a:t>
            </a:r>
            <a:r>
              <a:rPr lang="zh-CN" altLang="zh-CN" sz="3600" dirty="0"/>
              <a:t>预测模型</a:t>
            </a:r>
            <a:endParaRPr lang="zh-CN" altLang="en-US" sz="3600" dirty="0"/>
          </a:p>
        </p:txBody>
      </p:sp>
      <p:sp>
        <p:nvSpPr>
          <p:cNvPr id="11" name="文本框 10"/>
          <p:cNvSpPr txBox="1"/>
          <p:nvPr/>
        </p:nvSpPr>
        <p:spPr>
          <a:xfrm>
            <a:off x="406828" y="1218321"/>
            <a:ext cx="11188661"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5-2</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】根据例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中的数据，使用指数平滑预测模型预测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季度的加元兑人民币中间价的季度均值。 </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a:extLst>
              <a:ext uri="{FF2B5EF4-FFF2-40B4-BE49-F238E27FC236}">
                <a16:creationId xmlns:a16="http://schemas.microsoft.com/office/drawing/2014/main" id="{8734950B-545D-2BA4-A7D7-1EE7DD51C3C0}"/>
              </a:ext>
            </a:extLst>
          </p:cNvPr>
          <p:cNvSpPr/>
          <p:nvPr/>
        </p:nvSpPr>
        <p:spPr>
          <a:xfrm>
            <a:off x="581256" y="2267468"/>
            <a:ext cx="5956022" cy="400110"/>
          </a:xfrm>
          <a:prstGeom prst="rect">
            <a:avLst/>
          </a:prstGeom>
        </p:spPr>
        <p:txBody>
          <a:bodyPr wrap="square">
            <a:spAutoFit/>
          </a:bodyPr>
          <a:lstStyle/>
          <a:p>
            <a:r>
              <a:rPr lang="zh-CN" altLang="zh-CN" sz="2000" b="1" dirty="0">
                <a:latin typeface="DengXian" panose="02010600030101010101" pitchFamily="2" charset="-122"/>
                <a:ea typeface="DengXian" panose="02010600030101010101" pitchFamily="2" charset="-122"/>
              </a:rPr>
              <a:t>方法一：</a:t>
            </a:r>
            <a:r>
              <a:rPr lang="zh-CN" altLang="en-US" sz="2000" b="1" dirty="0">
                <a:latin typeface="DengXian" panose="02010600030101010101" pitchFamily="2" charset="-122"/>
                <a:ea typeface="DengXian" panose="02010600030101010101" pitchFamily="2" charset="-122"/>
              </a:rPr>
              <a:t>利用“数据分析”工具生成预测值。</a:t>
            </a:r>
            <a:endParaRPr lang="zh-CN" altLang="zh-CN" sz="2000" b="1" dirty="0">
              <a:latin typeface="DengXian" panose="02010600030101010101" pitchFamily="2" charset="-122"/>
              <a:ea typeface="DengXian" panose="02010600030101010101" pitchFamily="2"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9B50630-BA7B-5909-A662-0457CCD01B5E}"/>
                  </a:ext>
                </a:extLst>
              </p:cNvPr>
              <p:cNvSpPr txBox="1"/>
              <p:nvPr/>
            </p:nvSpPr>
            <p:spPr>
              <a:xfrm>
                <a:off x="581256" y="2840795"/>
                <a:ext cx="4979485" cy="2623026"/>
              </a:xfrm>
              <a:prstGeom prst="rect">
                <a:avLst/>
              </a:prstGeom>
              <a:noFill/>
            </p:spPr>
            <p:txBody>
              <a:bodyPr wrap="square" rtlCol="0">
                <a:spAutoFit/>
              </a:bodyPr>
              <a:lstStyle/>
              <a:p>
                <a:pPr>
                  <a:lnSpc>
                    <a:spcPct val="150000"/>
                  </a:lnSpc>
                </a:pPr>
                <a:r>
                  <a:rPr lang="zh-CN" altLang="en-US" sz="2000" b="1" dirty="0">
                    <a:latin typeface="DengXian" panose="02010600030101010101" pitchFamily="2" charset="-122"/>
                    <a:ea typeface="DengXian" panose="02010600030101010101" pitchFamily="2" charset="-122"/>
                  </a:rPr>
                  <a:t>解题步骤：</a:t>
                </a:r>
                <a:endParaRPr lang="en-US" altLang="zh-CN" sz="2000" b="1" dirty="0">
                  <a:latin typeface="DengXian" panose="02010600030101010101" pitchFamily="2" charset="-122"/>
                  <a:ea typeface="DengXian" panose="02010600030101010101" pitchFamily="2" charset="-122"/>
                </a:endParaRPr>
              </a:p>
              <a:p>
                <a:pPr>
                  <a:lnSpc>
                    <a:spcPct val="150000"/>
                  </a:lnSpc>
                </a:pPr>
                <a:r>
                  <a:rPr lang="zh-CN" altLang="en-US" sz="2000" b="1" dirty="0">
                    <a:latin typeface="DengXian" panose="02010600030101010101" pitchFamily="2" charset="-122"/>
                    <a:ea typeface="DengXian" panose="02010600030101010101" pitchFamily="2" charset="-122"/>
                  </a:rPr>
                  <a:t>第一步</a:t>
                </a:r>
                <a:r>
                  <a:rPr lang="zh-CN" altLang="en-US" sz="2000" dirty="0">
                    <a:latin typeface="DengXian" panose="02010600030101010101" pitchFamily="2" charset="-122"/>
                    <a:ea typeface="DengXian" panose="02010600030101010101" pitchFamily="2" charset="-122"/>
                  </a:rPr>
                  <a:t>，设置“指数平滑”工具的模型参数。</a:t>
                </a:r>
                <a:endParaRPr lang="en-US" altLang="zh-CN" sz="2000" dirty="0">
                  <a:latin typeface="DengXian" panose="02010600030101010101" pitchFamily="2" charset="-122"/>
                  <a:ea typeface="DengXian" panose="02010600030101010101" pitchFamily="2" charset="-122"/>
                </a:endParaRPr>
              </a:p>
              <a:p>
                <a:pPr>
                  <a:lnSpc>
                    <a:spcPct val="150000"/>
                  </a:lnSpc>
                </a:pPr>
                <a:r>
                  <a:rPr lang="en-US" altLang="zh-CN" sz="2000" dirty="0">
                    <a:latin typeface="DengXian" panose="02010600030101010101" pitchFamily="2" charset="-122"/>
                    <a:ea typeface="DengXian" panose="02010600030101010101" pitchFamily="2" charset="-122"/>
                  </a:rPr>
                  <a:t>		</a:t>
                </a:r>
                <a:r>
                  <a:rPr lang="zh-CN" altLang="en-US" sz="2000" dirty="0">
                    <a:latin typeface="DengXian" panose="02010600030101010101" pitchFamily="2" charset="-122"/>
                    <a:ea typeface="DengXian" panose="02010600030101010101" pitchFamily="2" charset="-122"/>
                  </a:rPr>
                  <a:t>（</a:t>
                </a:r>
                <a14:m>
                  <m:oMath xmlns:m="http://schemas.openxmlformats.org/officeDocument/2006/math">
                    <m:r>
                      <a:rPr lang="zh-CN" altLang="en-US" i="1" dirty="0" smtClean="0">
                        <a:latin typeface="Cambria Math" panose="02040503050406030204" pitchFamily="18" charset="0"/>
                        <a:ea typeface="DengXian" panose="02010600030101010101" pitchFamily="2" charset="-122"/>
                      </a:rPr>
                      <m:t>阻尼系数</m:t>
                    </m:r>
                    <m:r>
                      <a:rPr lang="zh-CN" altLang="en-US" i="1" dirty="0" smtClean="0">
                        <a:latin typeface="Cambria Math" panose="02040503050406030204" pitchFamily="18" charset="0"/>
                        <a:ea typeface="DengXian" panose="02010600030101010101" pitchFamily="2" charset="-122"/>
                      </a:rPr>
                      <m:t> = 1 –</m:t>
                    </m:r>
                    <m:r>
                      <m:rPr>
                        <m:nor/>
                      </m:rPr>
                      <a:rPr lang="zh-CN" altLang="en-US">
                        <a:latin typeface="DengXian" panose="02010600030101010101" pitchFamily="2" charset="-122"/>
                        <a:ea typeface="DengXian" panose="02010600030101010101" pitchFamily="2" charset="-122"/>
                      </a:rPr>
                      <m:t>平滑常数</m:t>
                    </m:r>
                    <m:r>
                      <m:rPr>
                        <m:nor/>
                      </m:rPr>
                      <a:rPr lang="zh-CN" altLang="en-US" b="0" i="0" smtClean="0">
                        <a:latin typeface="DengXian" panose="02010600030101010101" pitchFamily="2" charset="-122"/>
                        <a:ea typeface="DengXian" panose="02010600030101010101" pitchFamily="2" charset="-122"/>
                      </a:rPr>
                      <m:t> </m:t>
                    </m:r>
                    <m:r>
                      <a:rPr lang="zh-CN" altLang="en-US" i="1" dirty="0" smtClean="0">
                        <a:latin typeface="Cambria Math" panose="02040503050406030204" pitchFamily="18" charset="0"/>
                        <a:ea typeface="DengXian" panose="02010600030101010101" pitchFamily="2" charset="-122"/>
                      </a:rPr>
                      <m:t>𝛼</m:t>
                    </m:r>
                  </m:oMath>
                </a14:m>
                <a:r>
                  <a:rPr lang="zh-CN" altLang="en-US" dirty="0">
                    <a:latin typeface="DengXian" panose="02010600030101010101" pitchFamily="2" charset="-122"/>
                    <a:ea typeface="DengXian" panose="02010600030101010101" pitchFamily="2" charset="-122"/>
                  </a:rPr>
                  <a:t>）</a:t>
                </a:r>
                <a:endParaRPr lang="en-US" altLang="zh-CN"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第二步</a:t>
                </a:r>
                <a:r>
                  <a:rPr lang="zh-CN" altLang="en-US" sz="2000" dirty="0">
                    <a:latin typeface="DengXian" panose="02010600030101010101" pitchFamily="2" charset="-122"/>
                    <a:ea typeface="DengXian" panose="02010600030101010101" pitchFamily="2" charset="-122"/>
                  </a:rPr>
                  <a:t>，利用指数平滑模型计算预测值 。 </a:t>
                </a:r>
                <a:endParaRPr lang="en-US" altLang="zh-CN" sz="2000"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第三步</a:t>
                </a:r>
                <a:r>
                  <a:rPr lang="zh-CN" altLang="en-US" sz="2000" dirty="0">
                    <a:latin typeface="DengXian" panose="02010600030101010101" pitchFamily="2" charset="-122"/>
                    <a:ea typeface="DengXian" panose="02010600030101010101" pitchFamily="2" charset="-122"/>
                  </a:rPr>
                  <a:t>，绘图呈现观测值与预测值 。</a:t>
                </a:r>
                <a:endParaRPr lang="en-US" altLang="zh-CN" sz="2000" dirty="0">
                  <a:latin typeface="DengXian" panose="02010600030101010101" pitchFamily="2" charset="-122"/>
                  <a:ea typeface="DengXian" panose="02010600030101010101" pitchFamily="2" charset="-122"/>
                </a:endParaRPr>
              </a:p>
            </p:txBody>
          </p:sp>
        </mc:Choice>
        <mc:Fallback xmlns="">
          <p:sp>
            <p:nvSpPr>
              <p:cNvPr id="9" name="文本框 8">
                <a:extLst>
                  <a:ext uri="{FF2B5EF4-FFF2-40B4-BE49-F238E27FC236}">
                    <a16:creationId xmlns:a16="http://schemas.microsoft.com/office/drawing/2014/main" id="{29B50630-BA7B-5909-A662-0457CCD01B5E}"/>
                  </a:ext>
                </a:extLst>
              </p:cNvPr>
              <p:cNvSpPr txBox="1">
                <a:spLocks noRot="1" noChangeAspect="1" noMove="1" noResize="1" noEditPoints="1" noAdjustHandles="1" noChangeArrowheads="1" noChangeShapeType="1" noTextEdit="1"/>
              </p:cNvSpPr>
              <p:nvPr/>
            </p:nvSpPr>
            <p:spPr>
              <a:xfrm>
                <a:off x="581256" y="2840795"/>
                <a:ext cx="4979485" cy="2623026"/>
              </a:xfrm>
              <a:prstGeom prst="rect">
                <a:avLst/>
              </a:prstGeom>
              <a:blipFill>
                <a:blip r:embed="rId2"/>
                <a:stretch>
                  <a:fillRect l="-1224" r="-857" b="-3256"/>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D07D86E8-DE16-52A8-BF87-AA178A93B302}"/>
              </a:ext>
            </a:extLst>
          </p:cNvPr>
          <p:cNvPicPr>
            <a:picLocks noChangeAspect="1"/>
          </p:cNvPicPr>
          <p:nvPr/>
        </p:nvPicPr>
        <p:blipFill rotWithShape="1">
          <a:blip r:embed="rId3"/>
          <a:srcRect l="2548" t="4332" r="4821" b="2527"/>
          <a:stretch/>
        </p:blipFill>
        <p:spPr>
          <a:xfrm>
            <a:off x="6333067" y="2551288"/>
            <a:ext cx="4846134" cy="2912533"/>
          </a:xfrm>
          <a:prstGeom prst="rect">
            <a:avLst/>
          </a:prstGeom>
        </p:spPr>
      </p:pic>
    </p:spTree>
    <p:extLst>
      <p:ext uri="{BB962C8B-B14F-4D97-AF65-F5344CB8AC3E}">
        <p14:creationId xmlns:p14="http://schemas.microsoft.com/office/powerpoint/2010/main" val="2263840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514548"/>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、指数平滑</a:t>
            </a:r>
            <a:r>
              <a:rPr lang="zh-CN" altLang="zh-CN" sz="3600" dirty="0"/>
              <a:t>预测模型</a:t>
            </a:r>
            <a:endParaRPr lang="zh-CN" altLang="en-US" sz="3600" dirty="0"/>
          </a:p>
        </p:txBody>
      </p:sp>
      <p:sp>
        <p:nvSpPr>
          <p:cNvPr id="11" name="文本框 10"/>
          <p:cNvSpPr txBox="1"/>
          <p:nvPr/>
        </p:nvSpPr>
        <p:spPr>
          <a:xfrm>
            <a:off x="552683" y="1375799"/>
            <a:ext cx="11177441" cy="70788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5-2</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】根据例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5-1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中的数据，使用指数平滑预测模型预测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2024</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1</a:t>
            </a:r>
            <a:r>
              <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季度的加元兑人民币中间价的季度均值。 </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a:extLst>
              <a:ext uri="{FF2B5EF4-FFF2-40B4-BE49-F238E27FC236}">
                <a16:creationId xmlns:a16="http://schemas.microsoft.com/office/drawing/2014/main" id="{8734950B-545D-2BA4-A7D7-1EE7DD51C3C0}"/>
              </a:ext>
            </a:extLst>
          </p:cNvPr>
          <p:cNvSpPr/>
          <p:nvPr/>
        </p:nvSpPr>
        <p:spPr>
          <a:xfrm>
            <a:off x="629578" y="2469842"/>
            <a:ext cx="7106478" cy="400110"/>
          </a:xfrm>
          <a:prstGeom prst="rect">
            <a:avLst/>
          </a:prstGeom>
        </p:spPr>
        <p:txBody>
          <a:bodyPr wrap="square">
            <a:spAutoFit/>
          </a:bodyPr>
          <a:lstStyle/>
          <a:p>
            <a:r>
              <a:rPr lang="zh-CN" altLang="zh-CN" sz="2000" b="1" dirty="0">
                <a:latin typeface="DengXian" panose="02010600030101010101" pitchFamily="2" charset="-122"/>
                <a:ea typeface="DengXian" panose="02010600030101010101" pitchFamily="2" charset="-122"/>
              </a:rPr>
              <a:t>方法</a:t>
            </a:r>
            <a:r>
              <a:rPr lang="zh-CN" altLang="en-US" sz="2000" b="1" dirty="0">
                <a:latin typeface="DengXian" panose="02010600030101010101" pitchFamily="2" charset="-122"/>
                <a:ea typeface="DengXian" panose="02010600030101010101" pitchFamily="2" charset="-122"/>
              </a:rPr>
              <a:t>二</a:t>
            </a:r>
            <a:r>
              <a:rPr lang="zh-CN" altLang="zh-CN" sz="2000" b="1" dirty="0">
                <a:latin typeface="DengXian" panose="02010600030101010101" pitchFamily="2" charset="-122"/>
                <a:ea typeface="DengXian" panose="02010600030101010101" pitchFamily="2" charset="-122"/>
              </a:rPr>
              <a:t>：</a:t>
            </a:r>
            <a:r>
              <a:rPr lang="zh-CN" altLang="en-US" sz="2000" b="1" dirty="0">
                <a:latin typeface="DengXian" panose="02010600030101010101" pitchFamily="2" charset="-122"/>
                <a:ea typeface="DengXian" panose="02010600030101010101" pitchFamily="2" charset="-122"/>
              </a:rPr>
              <a:t>结合模拟运算表与函数构建指数平滑模型。 </a:t>
            </a:r>
            <a:endParaRPr lang="zh-CN" altLang="zh-CN" sz="2000" b="1" dirty="0">
              <a:latin typeface="DengXian" panose="02010600030101010101" pitchFamily="2" charset="-122"/>
              <a:ea typeface="DengXian" panose="02010600030101010101" pitchFamily="2" charset="-122"/>
            </a:endParaRPr>
          </a:p>
        </p:txBody>
      </p:sp>
      <p:sp>
        <p:nvSpPr>
          <p:cNvPr id="9" name="文本框 8">
            <a:extLst>
              <a:ext uri="{FF2B5EF4-FFF2-40B4-BE49-F238E27FC236}">
                <a16:creationId xmlns:a16="http://schemas.microsoft.com/office/drawing/2014/main" id="{29B50630-BA7B-5909-A662-0457CCD01B5E}"/>
              </a:ext>
            </a:extLst>
          </p:cNvPr>
          <p:cNvSpPr txBox="1"/>
          <p:nvPr/>
        </p:nvSpPr>
        <p:spPr>
          <a:xfrm>
            <a:off x="629578" y="2869952"/>
            <a:ext cx="5364822" cy="2469137"/>
          </a:xfrm>
          <a:prstGeom prst="rect">
            <a:avLst/>
          </a:prstGeom>
          <a:noFill/>
        </p:spPr>
        <p:txBody>
          <a:bodyPr wrap="square" rtlCol="0">
            <a:spAutoFit/>
          </a:bodyPr>
          <a:lstStyle/>
          <a:p>
            <a:pPr>
              <a:lnSpc>
                <a:spcPct val="200000"/>
              </a:lnSpc>
            </a:pPr>
            <a:r>
              <a:rPr lang="zh-CN" altLang="en-US" sz="2000" b="1" dirty="0">
                <a:latin typeface="DengXian" panose="02010600030101010101" pitchFamily="2" charset="-122"/>
                <a:ea typeface="DengXian" panose="02010600030101010101" pitchFamily="2" charset="-122"/>
              </a:rPr>
              <a:t>解题步骤：</a:t>
            </a:r>
            <a:endParaRPr lang="en-US" altLang="zh-CN" sz="2000" b="1"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第一步</a:t>
            </a:r>
            <a:r>
              <a:rPr lang="zh-CN" altLang="en-US" sz="2000" dirty="0">
                <a:latin typeface="DengXian" panose="02010600030101010101" pitchFamily="2" charset="-122"/>
                <a:ea typeface="DengXian" panose="02010600030101010101" pitchFamily="2" charset="-122"/>
              </a:rPr>
              <a:t>，建立指数平滑模型 。</a:t>
            </a:r>
            <a:endParaRPr lang="en-US" altLang="zh-CN" sz="2000"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第二步</a:t>
            </a:r>
            <a:r>
              <a:rPr lang="zh-CN" altLang="en-US" sz="2000" dirty="0">
                <a:latin typeface="DengXian" panose="02010600030101010101" pitchFamily="2" charset="-122"/>
                <a:ea typeface="DengXian" panose="02010600030101010101" pitchFamily="2" charset="-122"/>
              </a:rPr>
              <a:t>，构建模拟运算表并确定最优平滑常数。 </a:t>
            </a:r>
            <a:endParaRPr lang="en-US" altLang="zh-CN" sz="2000" dirty="0">
              <a:latin typeface="DengXian" panose="02010600030101010101" pitchFamily="2" charset="-122"/>
              <a:ea typeface="DengXian" panose="02010600030101010101" pitchFamily="2" charset="-122"/>
            </a:endParaRPr>
          </a:p>
          <a:p>
            <a:pPr>
              <a:lnSpc>
                <a:spcPct val="200000"/>
              </a:lnSpc>
            </a:pPr>
            <a:r>
              <a:rPr lang="zh-CN" altLang="en-US" sz="2000" b="1" dirty="0">
                <a:latin typeface="DengXian" panose="02010600030101010101" pitchFamily="2" charset="-122"/>
                <a:ea typeface="DengXian" panose="02010600030101010101" pitchFamily="2" charset="-122"/>
              </a:rPr>
              <a:t>第三步</a:t>
            </a:r>
            <a:r>
              <a:rPr lang="zh-CN" altLang="en-US" sz="2000" dirty="0">
                <a:latin typeface="DengXian" panose="02010600030101010101" pitchFamily="2" charset="-122"/>
                <a:ea typeface="DengXian" panose="02010600030101010101" pitchFamily="2" charset="-122"/>
              </a:rPr>
              <a:t>，利用指数平滑模型计算预测值。 </a:t>
            </a:r>
            <a:endParaRPr lang="en-US" altLang="zh-CN" sz="2000" dirty="0">
              <a:latin typeface="DengXian" panose="02010600030101010101" pitchFamily="2" charset="-122"/>
              <a:ea typeface="DengXian" panose="02010600030101010101" pitchFamily="2" charset="-122"/>
            </a:endParaRPr>
          </a:p>
        </p:txBody>
      </p:sp>
      <p:pic>
        <p:nvPicPr>
          <p:cNvPr id="3" name="图片 2">
            <a:extLst>
              <a:ext uri="{FF2B5EF4-FFF2-40B4-BE49-F238E27FC236}">
                <a16:creationId xmlns:a16="http://schemas.microsoft.com/office/drawing/2014/main" id="{232C5A5E-AAB5-D109-30E4-A77D10BC603D}"/>
              </a:ext>
            </a:extLst>
          </p:cNvPr>
          <p:cNvPicPr>
            <a:picLocks noChangeAspect="1"/>
          </p:cNvPicPr>
          <p:nvPr/>
        </p:nvPicPr>
        <p:blipFill>
          <a:blip r:embed="rId2"/>
          <a:stretch>
            <a:fillRect/>
          </a:stretch>
        </p:blipFill>
        <p:spPr>
          <a:xfrm>
            <a:off x="6407180" y="2469842"/>
            <a:ext cx="4879359" cy="2825757"/>
          </a:xfrm>
          <a:prstGeom prst="rect">
            <a:avLst/>
          </a:prstGeom>
        </p:spPr>
      </p:pic>
    </p:spTree>
    <p:extLst>
      <p:ext uri="{BB962C8B-B14F-4D97-AF65-F5344CB8AC3E}">
        <p14:creationId xmlns:p14="http://schemas.microsoft.com/office/powerpoint/2010/main" val="349475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517452"/>
            <a:ext cx="12192000" cy="923330"/>
          </a:xfrm>
          <a:prstGeom prst="rect">
            <a:avLst/>
          </a:prstGeom>
          <a:noFill/>
        </p:spPr>
        <p:txBody>
          <a:bodyPr wrap="square" rtlCol="0">
            <a:spAutoFit/>
          </a:bodyPr>
          <a:lstStyle>
            <a:defPPr>
              <a:defRPr lang="en-US"/>
            </a:defPPr>
            <a:lvl1pPr algn="dist">
              <a:defRPr sz="5400">
                <a:solidFill>
                  <a:schemeClr val="tx2">
                    <a:lumMod val="75000"/>
                  </a:schemeClr>
                </a:solidFill>
                <a:latin typeface="宋体" pitchFamily="2" charset="-122"/>
                <a:ea typeface="宋体" pitchFamily="2" charset="-122"/>
              </a:defRPr>
            </a:lvl1pPr>
          </a:lstStyle>
          <a:p>
            <a:pPr algn="ctr"/>
            <a:r>
              <a:rPr lang="zh-CN" altLang="zh-CN" b="1" dirty="0"/>
              <a:t>趋势预测模型</a:t>
            </a:r>
            <a:endParaRPr lang="zh-CN" altLang="en-US" b="1" dirty="0"/>
          </a:p>
        </p:txBody>
      </p:sp>
      <p:sp>
        <p:nvSpPr>
          <p:cNvPr id="4" name="文本框 3"/>
          <p:cNvSpPr txBox="1"/>
          <p:nvPr/>
        </p:nvSpPr>
        <p:spPr>
          <a:xfrm>
            <a:off x="0" y="1600896"/>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第三节</a:t>
            </a:r>
          </a:p>
        </p:txBody>
      </p:sp>
    </p:spTree>
    <p:extLst>
      <p:ext uri="{BB962C8B-B14F-4D97-AF65-F5344CB8AC3E}">
        <p14:creationId xmlns:p14="http://schemas.microsoft.com/office/powerpoint/2010/main" val="4169977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94" y="457638"/>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、线性趋势</a:t>
            </a:r>
            <a:r>
              <a:rPr lang="zh-CN" altLang="zh-CN" sz="3600" dirty="0"/>
              <a:t>预测模型</a:t>
            </a:r>
            <a:endParaRPr lang="zh-CN" altLang="en-US" sz="3600" dirty="0"/>
          </a:p>
        </p:txBody>
      </p:sp>
      <p:sp>
        <p:nvSpPr>
          <p:cNvPr id="11" name="文本框 10"/>
          <p:cNvSpPr txBox="1"/>
          <p:nvPr/>
        </p:nvSpPr>
        <p:spPr>
          <a:xfrm>
            <a:off x="641804" y="1607048"/>
            <a:ext cx="11173959" cy="1137684"/>
          </a:xfrm>
          <a:prstGeom prst="rect">
            <a:avLst/>
          </a:prstGeom>
          <a:noFill/>
        </p:spPr>
        <p:txBody>
          <a:bodyPr wrap="square" rtlCol="0">
            <a:spAutoFit/>
          </a:bodyPr>
          <a:lstStyle/>
          <a:p>
            <a:pPr indent="540000">
              <a:lnSpc>
                <a:spcPct val="150000"/>
              </a:lnSpc>
            </a:pPr>
            <a:r>
              <a:rPr lang="zh-CN" altLang="en-US" sz="2400" dirty="0">
                <a:latin typeface="Times New Roman" panose="02020603050405020304" pitchFamily="18" charset="0"/>
                <a:cs typeface="Times New Roman" panose="02020603050405020304" pitchFamily="18" charset="0"/>
              </a:rPr>
              <a:t>对于包含线性趋势的时间序列，预测变量随着时间推移而递增或递减。可以将预测变量在每个时期的观测值𝑌</a:t>
            </a:r>
            <a:r>
              <a:rPr lang="en-US" altLang="zh-CN" sz="2400" baseline="-25000" dirty="0">
                <a:latin typeface="Times New Roman" panose="02020603050405020304" pitchFamily="18" charset="0"/>
                <a:cs typeface="Times New Roman" panose="02020603050405020304" pitchFamily="18" charset="0"/>
              </a:rPr>
              <a:t>t</a:t>
            </a:r>
            <a:r>
              <a:rPr lang="zh-CN" altLang="en-US" sz="2400" dirty="0">
                <a:latin typeface="Times New Roman" panose="02020603050405020304" pitchFamily="18" charset="0"/>
                <a:cs typeface="Times New Roman" panose="02020603050405020304" pitchFamily="18" charset="0"/>
              </a:rPr>
              <a:t>与其对应时刻</a:t>
            </a:r>
            <a:r>
              <a:rPr lang="en-US" altLang="zh-CN" sz="2400" dirty="0" err="1">
                <a:latin typeface="Times New Roman" panose="02020603050405020304" pitchFamily="18" charset="0"/>
                <a:cs typeface="Times New Roman" panose="02020603050405020304" pitchFamily="18" charset="0"/>
              </a:rPr>
              <a:t>X</a:t>
            </a:r>
            <a:r>
              <a:rPr lang="en-US" altLang="zh-CN" sz="2400" baseline="-25000" dirty="0" err="1">
                <a:latin typeface="Times New Roman" panose="02020603050405020304" pitchFamily="18" charset="0"/>
                <a:cs typeface="Times New Roman" panose="02020603050405020304" pitchFamily="18" charset="0"/>
              </a:rPr>
              <a:t>t</a:t>
            </a:r>
            <a:r>
              <a:rPr lang="zh-CN" altLang="en-US" sz="2400" dirty="0">
                <a:latin typeface="Times New Roman" panose="02020603050405020304" pitchFamily="18" charset="0"/>
                <a:cs typeface="Times New Roman" panose="02020603050405020304" pitchFamily="18" charset="0"/>
              </a:rPr>
              <a:t>之间的线性依赖关系表示为</a:t>
            </a:r>
            <a:r>
              <a:rPr lang="zh-CN" altLang="zh-CN" sz="2400" dirty="0">
                <a:latin typeface="Times New Roman" panose="02020603050405020304" pitchFamily="18" charset="0"/>
                <a:cs typeface="Times New Roman" panose="02020603050405020304" pitchFamily="18" charset="0"/>
              </a:rPr>
              <a:t>：</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A6B935C8-39FA-4729-8348-6311D831885B}"/>
              </a:ext>
            </a:extLst>
          </p:cNvPr>
          <p:cNvSpPr>
            <a:spLocks noChangeArrowheads="1"/>
          </p:cNvSpPr>
          <p:nvPr/>
        </p:nvSpPr>
        <p:spPr bwMode="auto">
          <a:xfrm>
            <a:off x="0" y="3414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a:extLst>
              <a:ext uri="{FF2B5EF4-FFF2-40B4-BE49-F238E27FC236}">
                <a16:creationId xmlns:a16="http://schemas.microsoft.com/office/drawing/2014/main" id="{D3E9A0F2-BBD7-4B36-963B-1937320444B4}"/>
              </a:ext>
            </a:extLst>
          </p:cNvPr>
          <p:cNvSpPr>
            <a:spLocks noChangeArrowheads="1"/>
          </p:cNvSpPr>
          <p:nvPr/>
        </p:nvSpPr>
        <p:spPr bwMode="auto">
          <a:xfrm>
            <a:off x="1400185" y="4086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id="{D7410377-B359-4121-AEA6-F05F4FFD1BC2}"/>
              </a:ext>
            </a:extLst>
          </p:cNvPr>
          <p:cNvSpPr>
            <a:spLocks noChangeArrowheads="1"/>
          </p:cNvSpPr>
          <p:nvPr/>
        </p:nvSpPr>
        <p:spPr bwMode="auto">
          <a:xfrm>
            <a:off x="0" y="57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01039EF6-F7F3-434E-B6EA-7BA3B039FA5A}"/>
                  </a:ext>
                </a:extLst>
              </p:cNvPr>
              <p:cNvSpPr/>
              <p:nvPr/>
            </p:nvSpPr>
            <p:spPr>
              <a:xfrm>
                <a:off x="2870572" y="2909802"/>
                <a:ext cx="5357813"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4000" i="1">
                              <a:latin typeface="Cambria Math" panose="02040503050406030204" pitchFamily="18" charset="0"/>
                            </a:rPr>
                          </m:ctrlPr>
                        </m:sSubPr>
                        <m:e>
                          <m:r>
                            <a:rPr lang="zh-CN" altLang="en-US" sz="4000" i="1">
                              <a:latin typeface="Cambria Math" panose="02040503050406030204" pitchFamily="18" charset="0"/>
                            </a:rPr>
                            <m:t>𝑌</m:t>
                          </m:r>
                        </m:e>
                        <m:sub>
                          <m:r>
                            <a:rPr lang="zh-CN" altLang="en-US" sz="4000" i="1">
                              <a:latin typeface="Cambria Math" panose="02040503050406030204" pitchFamily="18" charset="0"/>
                            </a:rPr>
                            <m:t>𝑡</m:t>
                          </m:r>
                        </m:sub>
                      </m:sSub>
                      <m:r>
                        <a:rPr lang="zh-CN" altLang="en-US" sz="4000" i="0">
                          <a:latin typeface="Cambria Math" panose="02040503050406030204" pitchFamily="18" charset="0"/>
                        </a:rPr>
                        <m:t>=</m:t>
                      </m:r>
                      <m:r>
                        <a:rPr lang="zh-CN" altLang="en-US" sz="4000" i="1">
                          <a:latin typeface="Cambria Math" panose="02040503050406030204" pitchFamily="18" charset="0"/>
                        </a:rPr>
                        <m:t>𝑎</m:t>
                      </m:r>
                      <m:r>
                        <a:rPr lang="zh-CN" altLang="en-US" sz="4000" i="0">
                          <a:latin typeface="Cambria Math" panose="02040503050406030204" pitchFamily="18" charset="0"/>
                        </a:rPr>
                        <m:t>+</m:t>
                      </m:r>
                      <m:r>
                        <a:rPr lang="zh-CN" altLang="en-US" sz="4000" i="1">
                          <a:latin typeface="Cambria Math" panose="02040503050406030204" pitchFamily="18" charset="0"/>
                        </a:rPr>
                        <m:t>𝑏</m:t>
                      </m:r>
                      <m:r>
                        <a:rPr lang="zh-CN" altLang="en-US" sz="4000" i="0">
                          <a:latin typeface="Cambria Math" panose="02040503050406030204" pitchFamily="18" charset="0"/>
                        </a:rPr>
                        <m:t>∗</m:t>
                      </m:r>
                      <m:sSub>
                        <m:sSubPr>
                          <m:ctrlPr>
                            <a:rPr lang="zh-CN" altLang="en-US" sz="4000" i="1">
                              <a:latin typeface="Cambria Math" panose="02040503050406030204" pitchFamily="18" charset="0"/>
                            </a:rPr>
                          </m:ctrlPr>
                        </m:sSubPr>
                        <m:e>
                          <m:r>
                            <a:rPr lang="zh-CN" altLang="en-US" sz="4000" i="1">
                              <a:latin typeface="Cambria Math" panose="02040503050406030204" pitchFamily="18" charset="0"/>
                            </a:rPr>
                            <m:t>𝑋</m:t>
                          </m:r>
                        </m:e>
                        <m:sub>
                          <m:r>
                            <a:rPr lang="zh-CN" altLang="en-US" sz="4000" i="1">
                              <a:latin typeface="Cambria Math" panose="02040503050406030204" pitchFamily="18" charset="0"/>
                            </a:rPr>
                            <m:t>𝑡</m:t>
                          </m:r>
                        </m:sub>
                      </m:sSub>
                      <m:r>
                        <a:rPr lang="zh-CN" altLang="en-US" sz="4000" i="0">
                          <a:latin typeface="Cambria Math" panose="02040503050406030204" pitchFamily="18" charset="0"/>
                        </a:rPr>
                        <m:t>+</m:t>
                      </m:r>
                      <m:sSub>
                        <m:sSubPr>
                          <m:ctrlPr>
                            <a:rPr lang="zh-CN" altLang="en-US" sz="4000" i="1">
                              <a:latin typeface="Cambria Math" panose="02040503050406030204" pitchFamily="18" charset="0"/>
                            </a:rPr>
                          </m:ctrlPr>
                        </m:sSubPr>
                        <m:e>
                          <m:r>
                            <a:rPr lang="zh-CN" altLang="en-US" sz="4000" i="1">
                              <a:latin typeface="Cambria Math" panose="02040503050406030204" pitchFamily="18" charset="0"/>
                            </a:rPr>
                            <m:t>𝜀</m:t>
                          </m:r>
                        </m:e>
                        <m:sub>
                          <m:r>
                            <a:rPr lang="zh-CN" altLang="en-US" sz="4000" i="1">
                              <a:latin typeface="Cambria Math" panose="02040503050406030204" pitchFamily="18" charset="0"/>
                            </a:rPr>
                            <m:t>𝑡</m:t>
                          </m:r>
                        </m:sub>
                      </m:sSub>
                    </m:oMath>
                  </m:oMathPara>
                </a14:m>
                <a:endParaRPr lang="zh-CN" altLang="en-US" sz="4000" dirty="0"/>
              </a:p>
            </p:txBody>
          </p:sp>
        </mc:Choice>
        <mc:Fallback xmlns="">
          <p:sp>
            <p:nvSpPr>
              <p:cNvPr id="9" name="矩形 8">
                <a:extLst>
                  <a:ext uri="{FF2B5EF4-FFF2-40B4-BE49-F238E27FC236}">
                    <a16:creationId xmlns:a16="http://schemas.microsoft.com/office/drawing/2014/main" id="{01039EF6-F7F3-434E-B6EA-7BA3B039FA5A}"/>
                  </a:ext>
                </a:extLst>
              </p:cNvPr>
              <p:cNvSpPr>
                <a:spLocks noRot="1" noChangeAspect="1" noMove="1" noResize="1" noEditPoints="1" noAdjustHandles="1" noChangeArrowheads="1" noChangeShapeType="1" noTextEdit="1"/>
              </p:cNvSpPr>
              <p:nvPr/>
            </p:nvSpPr>
            <p:spPr>
              <a:xfrm>
                <a:off x="2870572" y="2909802"/>
                <a:ext cx="5357813" cy="70788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2DEB259A-209C-48C2-AEF0-4E4A0EA799F0}"/>
                  </a:ext>
                </a:extLst>
              </p:cNvPr>
              <p:cNvSpPr/>
              <p:nvPr/>
            </p:nvSpPr>
            <p:spPr>
              <a:xfrm>
                <a:off x="3256820" y="4979311"/>
                <a:ext cx="362490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4000" i="1">
                              <a:latin typeface="Cambria Math" panose="02040503050406030204" pitchFamily="18" charset="0"/>
                            </a:rPr>
                          </m:ctrlPr>
                        </m:sSubPr>
                        <m:e>
                          <m:r>
                            <a:rPr lang="zh-CN" altLang="en-US" sz="4000" i="1">
                              <a:latin typeface="Cambria Math" panose="02040503050406030204" pitchFamily="18" charset="0"/>
                            </a:rPr>
                            <m:t>𝐹</m:t>
                          </m:r>
                        </m:e>
                        <m:sub>
                          <m:r>
                            <a:rPr lang="zh-CN" altLang="en-US" sz="4000" i="1">
                              <a:latin typeface="Cambria Math" panose="02040503050406030204" pitchFamily="18" charset="0"/>
                            </a:rPr>
                            <m:t>𝑡</m:t>
                          </m:r>
                        </m:sub>
                      </m:sSub>
                      <m:r>
                        <a:rPr lang="zh-CN" altLang="en-US" sz="4000" i="0">
                          <a:latin typeface="Cambria Math" panose="02040503050406030204" pitchFamily="18" charset="0"/>
                        </a:rPr>
                        <m:t>=</m:t>
                      </m:r>
                      <m:r>
                        <a:rPr lang="zh-CN" altLang="en-US" sz="4000" i="1">
                          <a:latin typeface="Cambria Math" panose="02040503050406030204" pitchFamily="18" charset="0"/>
                        </a:rPr>
                        <m:t>𝑎</m:t>
                      </m:r>
                      <m:r>
                        <a:rPr lang="zh-CN" altLang="en-US" sz="4000" i="0">
                          <a:latin typeface="Cambria Math" panose="02040503050406030204" pitchFamily="18" charset="0"/>
                        </a:rPr>
                        <m:t>+</m:t>
                      </m:r>
                      <m:r>
                        <a:rPr lang="zh-CN" altLang="en-US" sz="4000" i="1">
                          <a:latin typeface="Cambria Math" panose="02040503050406030204" pitchFamily="18" charset="0"/>
                        </a:rPr>
                        <m:t>𝑏</m:t>
                      </m:r>
                      <m:r>
                        <a:rPr lang="zh-CN" altLang="en-US" sz="4000" i="0">
                          <a:latin typeface="Cambria Math" panose="02040503050406030204" pitchFamily="18" charset="0"/>
                        </a:rPr>
                        <m:t>∗</m:t>
                      </m:r>
                      <m:sSub>
                        <m:sSubPr>
                          <m:ctrlPr>
                            <a:rPr lang="zh-CN" altLang="en-US" sz="4000" i="1">
                              <a:latin typeface="Cambria Math" panose="02040503050406030204" pitchFamily="18" charset="0"/>
                            </a:rPr>
                          </m:ctrlPr>
                        </m:sSubPr>
                        <m:e>
                          <m:r>
                            <a:rPr lang="zh-CN" altLang="en-US" sz="4000" i="1">
                              <a:latin typeface="Cambria Math" panose="02040503050406030204" pitchFamily="18" charset="0"/>
                            </a:rPr>
                            <m:t>𝑋</m:t>
                          </m:r>
                        </m:e>
                        <m:sub>
                          <m:r>
                            <a:rPr lang="zh-CN" altLang="en-US" sz="4000" i="1">
                              <a:latin typeface="Cambria Math" panose="02040503050406030204" pitchFamily="18" charset="0"/>
                            </a:rPr>
                            <m:t>𝑡</m:t>
                          </m:r>
                        </m:sub>
                      </m:sSub>
                    </m:oMath>
                  </m:oMathPara>
                </a14:m>
                <a:endParaRPr lang="zh-CN" altLang="en-US" sz="4000" dirty="0"/>
              </a:p>
            </p:txBody>
          </p:sp>
        </mc:Choice>
        <mc:Fallback xmlns="">
          <p:sp>
            <p:nvSpPr>
              <p:cNvPr id="10" name="矩形 9">
                <a:extLst>
                  <a:ext uri="{FF2B5EF4-FFF2-40B4-BE49-F238E27FC236}">
                    <a16:creationId xmlns:a16="http://schemas.microsoft.com/office/drawing/2014/main" xmlns:a14="http://schemas.microsoft.com/office/drawing/2010/main" xmlns="" id="{2DEB259A-209C-48C2-AEF0-4E4A0EA799F0}"/>
                  </a:ext>
                </a:extLst>
              </p:cNvPr>
              <p:cNvSpPr>
                <a:spLocks noRot="1" noChangeAspect="1" noMove="1" noResize="1" noEditPoints="1" noAdjustHandles="1" noChangeArrowheads="1" noChangeShapeType="1" noTextEdit="1"/>
              </p:cNvSpPr>
              <p:nvPr/>
            </p:nvSpPr>
            <p:spPr>
              <a:xfrm>
                <a:off x="3256820" y="4979311"/>
                <a:ext cx="3624903" cy="707886"/>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0"/>
              <p:cNvSpPr txBox="1"/>
              <p:nvPr/>
            </p:nvSpPr>
            <p:spPr>
              <a:xfrm>
                <a:off x="794202" y="4086233"/>
                <a:ext cx="11173959" cy="461665"/>
              </a:xfrm>
              <a:prstGeom prst="rect">
                <a:avLst/>
              </a:prstGeom>
              <a:noFill/>
            </p:spPr>
            <p:txBody>
              <a:bodyPr wrap="square" rtlCol="0">
                <a:spAutoFit/>
              </a:bodyPr>
              <a:lstStyle/>
              <a:p>
                <a:pPr indent="540000"/>
                <a:r>
                  <a:rPr lang="zh-CN" altLang="en-US" sz="2400" dirty="0"/>
                  <a:t>预测值</a:t>
                </a:r>
                <a14:m>
                  <m:oMath xmlns:m="http://schemas.openxmlformats.org/officeDocument/2006/math">
                    <m:sSub>
                      <m:sSubPr>
                        <m:ctrlPr>
                          <a:rPr lang="zh-CN" altLang="zh-CN" sz="2400" i="1">
                            <a:latin typeface="Cambria Math" panose="02040503050406030204" pitchFamily="18" charset="0"/>
                          </a:rPr>
                        </m:ctrlPr>
                      </m:sSubPr>
                      <m:e>
                        <m:r>
                          <a:rPr lang="en-US" altLang="zh-CN" sz="2400" b="0" i="1" smtClean="0">
                            <a:latin typeface="Cambria Math"/>
                          </a:rPr>
                          <m:t>𝐹</m:t>
                        </m:r>
                      </m:e>
                      <m:sub>
                        <m:r>
                          <a:rPr lang="en-US" altLang="zh-CN" sz="2400" i="1">
                            <a:latin typeface="Cambria Math" panose="02040503050406030204" pitchFamily="18" charset="0"/>
                          </a:rPr>
                          <m:t>𝑡</m:t>
                        </m:r>
                      </m:sub>
                    </m:sSub>
                  </m:oMath>
                </a14:m>
                <a:r>
                  <a:rPr lang="zh-CN" altLang="zh-CN" sz="2400" dirty="0"/>
                  <a:t>和对应时刻</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𝑡</m:t>
                        </m:r>
                      </m:sub>
                    </m:sSub>
                  </m:oMath>
                </a14:m>
                <a:r>
                  <a:rPr lang="zh-CN" altLang="zh-CN" sz="2400" dirty="0"/>
                  <a:t>之间的线性依赖关系表示为：</a:t>
                </a:r>
              </a:p>
            </p:txBody>
          </p:sp>
        </mc:Choice>
        <mc:Fallback xmlns="">
          <p:sp>
            <p:nvSpPr>
              <p:cNvPr id="12" name="文本框 10"/>
              <p:cNvSpPr txBox="1">
                <a:spLocks noRot="1" noChangeAspect="1" noMove="1" noResize="1" noEditPoints="1" noAdjustHandles="1" noChangeArrowheads="1" noChangeShapeType="1" noTextEdit="1"/>
              </p:cNvSpPr>
              <p:nvPr/>
            </p:nvSpPr>
            <p:spPr>
              <a:xfrm>
                <a:off x="794202" y="4086233"/>
                <a:ext cx="11173959" cy="461665"/>
              </a:xfrm>
              <a:prstGeom prst="rect">
                <a:avLst/>
              </a:prstGeom>
              <a:blipFill>
                <a:blip r:embed="rId5"/>
                <a:stretch>
                  <a:fillRect t="-15789" b="-236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244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44499" y="1184340"/>
            <a:ext cx="11303002" cy="1323439"/>
          </a:xfrm>
          <a:prstGeom prst="rect">
            <a:avLst/>
          </a:prstGeom>
          <a:noFill/>
        </p:spPr>
        <p:txBody>
          <a:bodyPr wrap="square" rtlCol="0">
            <a:spAutoFit/>
          </a:bodyPr>
          <a:lstStyle/>
          <a:p>
            <a:r>
              <a:rPr lang="en-US" altLang="zh-CN" sz="2000" dirty="0">
                <a:solidFill>
                  <a:schemeClr val="tx2">
                    <a:lumMod val="75000"/>
                  </a:schemeClr>
                </a:solidFill>
              </a:rPr>
              <a:t>【</a:t>
            </a:r>
            <a:r>
              <a:rPr lang="zh-CN" altLang="en-US" sz="2000" dirty="0">
                <a:solidFill>
                  <a:schemeClr val="tx2">
                    <a:lumMod val="75000"/>
                  </a:schemeClr>
                </a:solidFill>
              </a:rPr>
              <a:t>例</a:t>
            </a:r>
            <a:r>
              <a:rPr lang="en-US" altLang="zh-CN" sz="2000" dirty="0">
                <a:solidFill>
                  <a:schemeClr val="tx2">
                    <a:lumMod val="75000"/>
                  </a:schemeClr>
                </a:solidFill>
              </a:rPr>
              <a:t>5-3】</a:t>
            </a:r>
            <a:r>
              <a:rPr lang="zh-CN" altLang="en-US" sz="2000" dirty="0">
                <a:solidFill>
                  <a:schemeClr val="tx2">
                    <a:lumMod val="75000"/>
                  </a:schemeClr>
                </a:solidFill>
              </a:rPr>
              <a:t>社会消费品零售总额指数反映了特定时期内社会消费品零售总额的变动趋势和程度，是衡量宏观经济运行状况的重要指标，主要用于反映全社会实物商品的消费情况。根据中经网提供的数据，从</a:t>
            </a:r>
            <a:r>
              <a:rPr lang="en-US" altLang="zh-CN" sz="2000" dirty="0">
                <a:solidFill>
                  <a:schemeClr val="tx2">
                    <a:lumMod val="75000"/>
                  </a:schemeClr>
                </a:solidFill>
              </a:rPr>
              <a:t>2006</a:t>
            </a:r>
            <a:r>
              <a:rPr lang="zh-CN" altLang="en-US" sz="2000" dirty="0">
                <a:solidFill>
                  <a:schemeClr val="tx2">
                    <a:lumMod val="75000"/>
                  </a:schemeClr>
                </a:solidFill>
              </a:rPr>
              <a:t>年至</a:t>
            </a:r>
            <a:r>
              <a:rPr lang="en-US" altLang="zh-CN" sz="2000" dirty="0">
                <a:solidFill>
                  <a:schemeClr val="tx2">
                    <a:lumMod val="75000"/>
                  </a:schemeClr>
                </a:solidFill>
              </a:rPr>
              <a:t>2022</a:t>
            </a:r>
            <a:r>
              <a:rPr lang="zh-CN" altLang="en-US" sz="2000" dirty="0">
                <a:solidFill>
                  <a:schemeClr val="tx2">
                    <a:lumMod val="75000"/>
                  </a:schemeClr>
                </a:solidFill>
              </a:rPr>
              <a:t>年的社会消费品零售总额指数如图</a:t>
            </a:r>
            <a:r>
              <a:rPr lang="en-US" altLang="zh-CN" sz="2000" dirty="0">
                <a:solidFill>
                  <a:schemeClr val="tx2">
                    <a:lumMod val="75000"/>
                  </a:schemeClr>
                </a:solidFill>
              </a:rPr>
              <a:t>5-20</a:t>
            </a:r>
            <a:r>
              <a:rPr lang="zh-CN" altLang="en-US" sz="2000" dirty="0">
                <a:solidFill>
                  <a:schemeClr val="tx2">
                    <a:lumMod val="75000"/>
                  </a:schemeClr>
                </a:solidFill>
              </a:rPr>
              <a:t>所示。通过观察数据，发现其具有明显的线性趋势，因此采用线性趋势模型预测</a:t>
            </a:r>
            <a:r>
              <a:rPr lang="en-US" altLang="zh-CN" sz="2000" dirty="0">
                <a:solidFill>
                  <a:schemeClr val="tx2">
                    <a:lumMod val="75000"/>
                  </a:schemeClr>
                </a:solidFill>
              </a:rPr>
              <a:t>2023</a:t>
            </a:r>
            <a:r>
              <a:rPr lang="zh-CN" altLang="en-US" sz="2000" dirty="0">
                <a:solidFill>
                  <a:schemeClr val="tx2">
                    <a:lumMod val="75000"/>
                  </a:schemeClr>
                </a:solidFill>
              </a:rPr>
              <a:t>年的社会消费品零售总额指数。</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矩形 2">
            <a:extLst>
              <a:ext uri="{FF2B5EF4-FFF2-40B4-BE49-F238E27FC236}">
                <a16:creationId xmlns:a16="http://schemas.microsoft.com/office/drawing/2014/main" id="{143D86F6-D118-4885-9F35-065CEE24D4AA}"/>
              </a:ext>
            </a:extLst>
          </p:cNvPr>
          <p:cNvSpPr/>
          <p:nvPr/>
        </p:nvSpPr>
        <p:spPr>
          <a:xfrm>
            <a:off x="599232" y="2804618"/>
            <a:ext cx="5043923" cy="3738716"/>
          </a:xfrm>
          <a:prstGeom prst="rect">
            <a:avLst/>
          </a:prstGeom>
        </p:spPr>
        <p:txBody>
          <a:bodyPr wrap="square">
            <a:spAutoFit/>
          </a:bodyPr>
          <a:lstStyle/>
          <a:p>
            <a:pPr>
              <a:lnSpc>
                <a:spcPct val="150000"/>
              </a:lnSpc>
            </a:pPr>
            <a:r>
              <a:rPr lang="zh-CN" altLang="en-US" sz="2000" b="1" dirty="0">
                <a:latin typeface="DengXian" panose="02010600030101010101" pitchFamily="2" charset="-122"/>
                <a:ea typeface="DengXian" panose="02010600030101010101" pitchFamily="2" charset="-122"/>
              </a:rPr>
              <a:t>解题步骤：</a:t>
            </a:r>
            <a:endParaRPr lang="en-US" altLang="zh-CN" sz="2000"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zh-CN" sz="2000" b="1" kern="0" dirty="0">
                <a:latin typeface="DengXian" panose="02010600030101010101" pitchFamily="2" charset="-122"/>
                <a:ea typeface="DengXian" panose="02010600030101010101" pitchFamily="2" charset="-122"/>
                <a:cs typeface="Times New Roman" panose="02020603050405020304" pitchFamily="18" charset="0"/>
              </a:rPr>
              <a:t>方法一：</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绘图并添加趋势线。</a:t>
            </a:r>
            <a:endParaRPr lang="en-US" altLang="zh-CN" sz="2000"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zh-CN" sz="2000" b="1" kern="0" dirty="0">
                <a:latin typeface="DengXian" panose="02010600030101010101" pitchFamily="2" charset="-122"/>
                <a:ea typeface="DengXian" panose="02010600030101010101" pitchFamily="2" charset="-122"/>
                <a:cs typeface="Times New Roman" panose="02020603050405020304" pitchFamily="18" charset="0"/>
              </a:rPr>
              <a:t>方法二：</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使用线性方程函数</a:t>
            </a:r>
            <a:r>
              <a:rPr lang="en" altLang="zh-CN" sz="2000" kern="0" dirty="0">
                <a:latin typeface="DengXian" panose="02010600030101010101" pitchFamily="2" charset="-122"/>
                <a:ea typeface="DengXian" panose="02010600030101010101" pitchFamily="2" charset="-122"/>
                <a:cs typeface="Times New Roman" panose="02020603050405020304" pitchFamily="18" charset="0"/>
              </a:rPr>
              <a:t>INTERCEPT</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和</a:t>
            </a:r>
            <a:r>
              <a:rPr lang="en" altLang="zh-CN" sz="2000" kern="0" dirty="0">
                <a:latin typeface="DengXian" panose="02010600030101010101" pitchFamily="2" charset="-122"/>
                <a:ea typeface="DengXian" panose="02010600030101010101" pitchFamily="2" charset="-122"/>
                <a:cs typeface="Times New Roman" panose="02020603050405020304" pitchFamily="18" charset="0"/>
              </a:rPr>
              <a:t>LINEST </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a:t>
            </a:r>
            <a:endParaRPr lang="en-US" altLang="zh-CN" sz="2000"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zh-CN" sz="2000" b="1" kern="0" dirty="0">
                <a:latin typeface="DengXian" panose="02010600030101010101" pitchFamily="2" charset="-122"/>
                <a:ea typeface="DengXian" panose="02010600030101010101" pitchFamily="2" charset="-122"/>
                <a:cs typeface="Times New Roman" panose="02020603050405020304" pitchFamily="18" charset="0"/>
              </a:rPr>
              <a:t>方法三：</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使用线性预测函数</a:t>
            </a:r>
            <a:r>
              <a:rPr lang="en" altLang="zh-CN" sz="2000" kern="0" dirty="0">
                <a:latin typeface="DengXian" panose="02010600030101010101" pitchFamily="2" charset="-122"/>
                <a:ea typeface="DengXian" panose="02010600030101010101" pitchFamily="2" charset="-122"/>
                <a:cs typeface="Times New Roman" panose="02020603050405020304" pitchFamily="18" charset="0"/>
              </a:rPr>
              <a:t>FORECAST </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a:t>
            </a:r>
            <a:endParaRPr lang="zh-CN" altLang="zh-CN" sz="2000"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zh-CN" sz="2000" b="1" kern="0" dirty="0">
                <a:latin typeface="DengXian" panose="02010600030101010101" pitchFamily="2" charset="-122"/>
                <a:ea typeface="DengXian" panose="02010600030101010101" pitchFamily="2" charset="-122"/>
                <a:cs typeface="Times New Roman" panose="02020603050405020304" pitchFamily="18" charset="0"/>
              </a:rPr>
              <a:t>方法四：</a:t>
            </a:r>
            <a:r>
              <a:rPr lang="zh-CN" altLang="zh-CN" sz="2000" kern="0" dirty="0">
                <a:latin typeface="DengXian" panose="02010600030101010101" pitchFamily="2" charset="-122"/>
                <a:ea typeface="DengXian" panose="02010600030101010101" pitchFamily="2" charset="-122"/>
                <a:cs typeface="Times New Roman" panose="02020603050405020304" pitchFamily="18" charset="0"/>
              </a:rPr>
              <a:t>使用线性趋势函数</a:t>
            </a:r>
            <a:r>
              <a:rPr lang="en-US" altLang="zh-CN" sz="2000" kern="0" dirty="0">
                <a:latin typeface="DengXian" panose="02010600030101010101" pitchFamily="2" charset="-122"/>
                <a:ea typeface="DengXian" panose="02010600030101010101" pitchFamily="2" charset="-122"/>
                <a:cs typeface="Times New Roman" panose="02020603050405020304" pitchFamily="18" charset="0"/>
              </a:rPr>
              <a:t>TREND</a:t>
            </a:r>
            <a:r>
              <a:rPr lang="zh-CN" altLang="zh-CN" sz="2000" kern="0" dirty="0">
                <a:latin typeface="DengXian" panose="02010600030101010101" pitchFamily="2" charset="-122"/>
                <a:ea typeface="DengXian" panose="02010600030101010101" pitchFamily="2" charset="-122"/>
                <a:cs typeface="Times New Roman" panose="02020603050405020304" pitchFamily="18" charset="0"/>
              </a:rPr>
              <a:t> </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a:t>
            </a:r>
            <a:endParaRPr lang="zh-CN" altLang="zh-CN" sz="2000"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endParaRPr lang="zh-CN" altLang="zh-CN" sz="2000" b="1"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150000"/>
              </a:lnSpc>
            </a:pPr>
            <a:r>
              <a:rPr lang="zh-CN" altLang="en-US" sz="2000" b="1" kern="0" dirty="0">
                <a:latin typeface="DengXian" panose="02010600030101010101" pitchFamily="2" charset="-122"/>
                <a:ea typeface="DengXian" panose="02010600030101010101" pitchFamily="2" charset="-122"/>
                <a:cs typeface="Times New Roman" panose="02020603050405020304" pitchFamily="18" charset="0"/>
              </a:rPr>
              <a:t> </a:t>
            </a:r>
            <a:endParaRPr lang="zh-CN" altLang="zh-CN" sz="2000" b="1" kern="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10" name="文本框 1"/>
          <p:cNvSpPr txBox="1"/>
          <p:nvPr/>
        </p:nvSpPr>
        <p:spPr>
          <a:xfrm>
            <a:off x="-48894" y="457638"/>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、线性趋势</a:t>
            </a:r>
            <a:r>
              <a:rPr lang="zh-CN" altLang="zh-CN" sz="3600" dirty="0"/>
              <a:t>预测模型</a:t>
            </a:r>
            <a:endParaRPr lang="zh-CN" altLang="en-US" sz="3600" dirty="0"/>
          </a:p>
        </p:txBody>
      </p:sp>
      <p:pic>
        <p:nvPicPr>
          <p:cNvPr id="9" name="图片 8" descr="图表, 折线图&#10;&#10;描述已自动生成">
            <a:extLst>
              <a:ext uri="{FF2B5EF4-FFF2-40B4-BE49-F238E27FC236}">
                <a16:creationId xmlns:a16="http://schemas.microsoft.com/office/drawing/2014/main" id="{35141F78-E3A9-79FB-F63D-0C215226B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106" y="2804618"/>
            <a:ext cx="4978400" cy="3022600"/>
          </a:xfrm>
          <a:prstGeom prst="rect">
            <a:avLst/>
          </a:prstGeom>
        </p:spPr>
      </p:pic>
    </p:spTree>
    <p:extLst>
      <p:ext uri="{BB962C8B-B14F-4D97-AF65-F5344CB8AC3E}">
        <p14:creationId xmlns:p14="http://schemas.microsoft.com/office/powerpoint/2010/main" val="215226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
          <p:cNvSpPr txBox="1"/>
          <p:nvPr/>
        </p:nvSpPr>
        <p:spPr>
          <a:xfrm>
            <a:off x="7257"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、非线性趋势</a:t>
            </a:r>
            <a:r>
              <a:rPr lang="zh-CN" altLang="zh-CN" sz="3600" dirty="0"/>
              <a:t>预测模型</a:t>
            </a:r>
            <a:endParaRPr lang="zh-CN" altLang="en-US" sz="3600" dirty="0"/>
          </a:p>
        </p:txBody>
      </p:sp>
      <p:sp>
        <p:nvSpPr>
          <p:cNvPr id="4" name="文本框 3">
            <a:extLst>
              <a:ext uri="{FF2B5EF4-FFF2-40B4-BE49-F238E27FC236}">
                <a16:creationId xmlns:a16="http://schemas.microsoft.com/office/drawing/2014/main" id="{8402FC92-6224-4B8F-ACEF-993DD2631736}"/>
              </a:ext>
            </a:extLst>
          </p:cNvPr>
          <p:cNvSpPr txBox="1"/>
          <p:nvPr/>
        </p:nvSpPr>
        <p:spPr>
          <a:xfrm>
            <a:off x="1093914" y="1295868"/>
            <a:ext cx="9581566" cy="5355312"/>
          </a:xfrm>
          <a:prstGeom prst="rect">
            <a:avLst/>
          </a:prstGeom>
          <a:noFill/>
        </p:spPr>
        <p:txBody>
          <a:bodyPr wrap="square" rtlCol="0">
            <a:spAutoFit/>
          </a:bodyPr>
          <a:lstStyle/>
          <a:p>
            <a:pPr indent="540000">
              <a:lnSpc>
                <a:spcPct val="150000"/>
              </a:lnSpc>
            </a:pPr>
            <a:r>
              <a:rPr lang="zh-CN" altLang="zh-CN" sz="2400" spc="40" dirty="0">
                <a:effectLst/>
                <a:latin typeface="宋体" panose="02010600030101010101" pitchFamily="2" charset="-122"/>
                <a:ea typeface="宋体" panose="02010600030101010101" pitchFamily="2" charset="-122"/>
                <a:cs typeface="Segoe UI" panose="020B0502040204020203" pitchFamily="34" charset="0"/>
              </a:rPr>
              <a:t>线性趋势预测模型是一种简单而有效的方法，但在许多实际问题中，时间序列往往呈现出非线性的变化趋势。如果使用线性趋势预测方法进行分析，可能无法获得最佳效果，因此必须采用</a:t>
            </a:r>
            <a:r>
              <a:rPr lang="zh-CN" altLang="zh-CN" sz="2400" b="1" spc="40" dirty="0">
                <a:effectLst/>
                <a:latin typeface="宋体" panose="02010600030101010101" pitchFamily="2" charset="-122"/>
                <a:ea typeface="宋体" panose="02010600030101010101" pitchFamily="2" charset="-122"/>
                <a:cs typeface="Segoe UI" panose="020B0502040204020203" pitchFamily="34" charset="0"/>
              </a:rPr>
              <a:t>非线性趋势预测模型</a:t>
            </a:r>
            <a:r>
              <a:rPr lang="zh-CN" altLang="zh-CN" sz="2400" spc="40" dirty="0">
                <a:effectLst/>
                <a:latin typeface="宋体" panose="02010600030101010101" pitchFamily="2" charset="-122"/>
                <a:ea typeface="宋体" panose="02010600030101010101" pitchFamily="2" charset="-122"/>
                <a:cs typeface="Segoe UI" panose="020B0502040204020203" pitchFamily="34" charset="0"/>
              </a:rPr>
              <a:t>。</a:t>
            </a:r>
            <a:endParaRPr lang="en-US" altLang="zh-CN" sz="2400" spc="40" dirty="0">
              <a:effectLst/>
              <a:latin typeface="宋体" panose="02010600030101010101" pitchFamily="2" charset="-122"/>
              <a:ea typeface="宋体" panose="02010600030101010101" pitchFamily="2" charset="-122"/>
              <a:cs typeface="Segoe UI" panose="020B0502040204020203" pitchFamily="34" charset="0"/>
            </a:endParaRPr>
          </a:p>
          <a:p>
            <a:pPr indent="540000">
              <a:lnSpc>
                <a:spcPct val="150000"/>
              </a:lnSpc>
            </a:pPr>
            <a:r>
              <a:rPr lang="zh-CN" altLang="zh-CN" sz="2400" spc="40" dirty="0">
                <a:effectLst/>
                <a:latin typeface="宋体" panose="02010600030101010101" pitchFamily="2" charset="-122"/>
                <a:ea typeface="宋体" panose="02010600030101010101" pitchFamily="2" charset="-122"/>
                <a:cs typeface="Segoe UI" panose="020B0502040204020203" pitchFamily="34" charset="0"/>
              </a:rPr>
              <a:t>非线性趋势预测可以通过</a:t>
            </a:r>
            <a:r>
              <a:rPr lang="zh-CN" altLang="zh-CN" sz="2400" b="1" spc="40" dirty="0">
                <a:effectLst/>
                <a:latin typeface="宋体" panose="02010600030101010101" pitchFamily="2" charset="-122"/>
                <a:ea typeface="宋体" panose="02010600030101010101" pitchFamily="2" charset="-122"/>
                <a:cs typeface="Segoe UI" panose="020B0502040204020203" pitchFamily="34" charset="0"/>
              </a:rPr>
              <a:t>添加趋势线</a:t>
            </a:r>
            <a:r>
              <a:rPr lang="zh-CN" altLang="zh-CN" sz="2400" spc="40" dirty="0">
                <a:effectLst/>
                <a:latin typeface="宋体" panose="02010600030101010101" pitchFamily="2" charset="-122"/>
                <a:ea typeface="宋体" panose="02010600030101010101" pitchFamily="2" charset="-122"/>
                <a:cs typeface="Segoe UI" panose="020B0502040204020203" pitchFamily="34" charset="0"/>
              </a:rPr>
              <a:t>的方法进行预测。根据观测值的特点，可以选择指数曲线、对数曲线、幂函数曲线或多项式曲线等作为趋势线。如果数据与这些趋势线不匹配，还可以使用其他函数进行趋势预测。</a:t>
            </a:r>
          </a:p>
          <a:p>
            <a:endParaRPr lang="en-US" altLang="zh-CN" sz="1800" spc="40" dirty="0">
              <a:effectLst/>
              <a:latin typeface="宋体" panose="02010600030101010101" pitchFamily="2" charset="-122"/>
              <a:ea typeface="宋体" panose="02010600030101010101" pitchFamily="2" charset="-122"/>
              <a:cs typeface="Segoe UI" panose="020B0502040204020203" pitchFamily="34" charset="0"/>
            </a:endParaRPr>
          </a:p>
          <a:p>
            <a:endParaRPr lang="zh-CN" altLang="zh-CN" sz="1800" spc="40" dirty="0">
              <a:effectLst/>
              <a:latin typeface="宋体" panose="02010600030101010101" pitchFamily="2" charset="-122"/>
              <a:ea typeface="宋体" panose="02010600030101010101" pitchFamily="2" charset="-122"/>
              <a:cs typeface="Segoe UI" panose="020B0502040204020203" pitchFamily="34" charset="0"/>
            </a:endParaRPr>
          </a:p>
          <a:p>
            <a:endParaRPr lang="zh-CN" altLang="en-US" dirty="0"/>
          </a:p>
        </p:txBody>
      </p:sp>
    </p:spTree>
    <p:extLst>
      <p:ext uri="{BB962C8B-B14F-4D97-AF65-F5344CB8AC3E}">
        <p14:creationId xmlns:p14="http://schemas.microsoft.com/office/powerpoint/2010/main" val="315246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588779"/>
            <a:ext cx="12191999" cy="1015663"/>
          </a:xfrm>
          <a:prstGeom prst="rect">
            <a:avLst/>
          </a:prstGeom>
          <a:noFill/>
        </p:spPr>
        <p:txBody>
          <a:bodyPr wrap="square" rtlCol="0">
            <a:spAutoFit/>
          </a:bodyPr>
          <a:lstStyle/>
          <a:p>
            <a:pPr algn="ctr"/>
            <a:r>
              <a:rPr lang="zh-CN" altLang="zh-CN" sz="6000" b="1" dirty="0">
                <a:solidFill>
                  <a:schemeClr val="tx2">
                    <a:lumMod val="75000"/>
                  </a:schemeClr>
                </a:solidFill>
                <a:latin typeface="方正清刻本悦宋简体" panose="02000000000000000000" pitchFamily="2" charset="-122"/>
                <a:ea typeface="方正清刻本悦宋简体" panose="02000000000000000000" pitchFamily="2" charset="-122"/>
              </a:rPr>
              <a:t>时间序列预测模型</a:t>
            </a:r>
            <a:endParaRPr lang="zh-CN" altLang="en-US" sz="6000" b="1" dirty="0">
              <a:solidFill>
                <a:schemeClr val="tx2">
                  <a:lumMod val="75000"/>
                </a:schemeClr>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0" y="1386460"/>
            <a:ext cx="12191999"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00000000000000000" pitchFamily="2" charset="-122"/>
                <a:ea typeface="方正清刻本悦宋简体" panose="02000000000000000000" pitchFamily="2" charset="-122"/>
              </a:rPr>
              <a:t>第五章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2346" y="1570139"/>
            <a:ext cx="10581395" cy="707886"/>
          </a:xfrm>
          <a:prstGeom prst="rect">
            <a:avLst/>
          </a:prstGeom>
          <a:noFill/>
        </p:spPr>
        <p:txBody>
          <a:bodyPr wrap="square" rtlCol="0">
            <a:spAutoFit/>
          </a:bodyPr>
          <a:lstStyle/>
          <a:p>
            <a:r>
              <a:rPr lang="en-US" altLang="zh-CN" sz="2000" dirty="0">
                <a:solidFill>
                  <a:schemeClr val="tx2">
                    <a:lumMod val="75000"/>
                  </a:schemeClr>
                </a:solidFill>
              </a:rPr>
              <a:t>【</a:t>
            </a:r>
            <a:r>
              <a:rPr lang="zh-CN" altLang="en-US" sz="2000" dirty="0">
                <a:solidFill>
                  <a:schemeClr val="tx2">
                    <a:lumMod val="75000"/>
                  </a:schemeClr>
                </a:solidFill>
              </a:rPr>
              <a:t>例</a:t>
            </a:r>
            <a:r>
              <a:rPr lang="en-US" altLang="zh-CN" sz="2000" dirty="0">
                <a:solidFill>
                  <a:schemeClr val="tx2">
                    <a:lumMod val="75000"/>
                  </a:schemeClr>
                </a:solidFill>
              </a:rPr>
              <a:t>5-4】 </a:t>
            </a:r>
            <a:r>
              <a:rPr lang="zh-CN" altLang="en-US" sz="2000" dirty="0">
                <a:solidFill>
                  <a:schemeClr val="tx2">
                    <a:lumMod val="75000"/>
                  </a:schemeClr>
                </a:solidFill>
              </a:rPr>
              <a:t>根据中国统计年鉴上获取的人均电力消费量</a:t>
            </a:r>
            <a:r>
              <a:rPr lang="en-US" altLang="zh-CN" sz="2000" dirty="0">
                <a:solidFill>
                  <a:schemeClr val="tx2">
                    <a:lumMod val="75000"/>
                  </a:schemeClr>
                </a:solidFill>
              </a:rPr>
              <a:t>(</a:t>
            </a:r>
            <a:r>
              <a:rPr lang="zh-CN" altLang="en-US" sz="2000" dirty="0">
                <a:solidFill>
                  <a:schemeClr val="tx2">
                    <a:lumMod val="75000"/>
                  </a:schemeClr>
                </a:solidFill>
              </a:rPr>
              <a:t>实物量</a:t>
            </a:r>
            <a:r>
              <a:rPr lang="en-US" altLang="zh-CN" sz="2000" dirty="0">
                <a:solidFill>
                  <a:schemeClr val="tx2">
                    <a:lumMod val="75000"/>
                  </a:schemeClr>
                </a:solidFill>
              </a:rPr>
              <a:t>)_</a:t>
            </a:r>
            <a:r>
              <a:rPr lang="zh-CN" altLang="en-US" sz="2000" dirty="0">
                <a:solidFill>
                  <a:schemeClr val="tx2">
                    <a:lumMod val="75000"/>
                  </a:schemeClr>
                </a:solidFill>
              </a:rPr>
              <a:t>生活消费数据，如图</a:t>
            </a:r>
            <a:r>
              <a:rPr lang="en-US" altLang="zh-CN" sz="2000" dirty="0">
                <a:solidFill>
                  <a:schemeClr val="tx2">
                    <a:lumMod val="75000"/>
                  </a:schemeClr>
                </a:solidFill>
              </a:rPr>
              <a:t>5-24</a:t>
            </a:r>
            <a:r>
              <a:rPr lang="zh-CN" altLang="en-US" sz="2000" dirty="0">
                <a:solidFill>
                  <a:schemeClr val="tx2">
                    <a:lumMod val="75000"/>
                  </a:schemeClr>
                </a:solidFill>
              </a:rPr>
              <a:t>所示，建立合适的模型，预测</a:t>
            </a:r>
            <a:r>
              <a:rPr lang="en-US" altLang="zh-CN" sz="2000" dirty="0">
                <a:solidFill>
                  <a:schemeClr val="tx2">
                    <a:lumMod val="75000"/>
                  </a:schemeClr>
                </a:solidFill>
              </a:rPr>
              <a:t>2022</a:t>
            </a:r>
            <a:r>
              <a:rPr lang="zh-CN" altLang="en-US" sz="2000" dirty="0">
                <a:solidFill>
                  <a:schemeClr val="tx2">
                    <a:lumMod val="75000"/>
                  </a:schemeClr>
                </a:solidFill>
              </a:rPr>
              <a:t>年的数值</a:t>
            </a:r>
            <a:r>
              <a:rPr lang="zh-CN" altLang="zh-CN" sz="2000" dirty="0">
                <a:solidFill>
                  <a:schemeClr val="tx2">
                    <a:lumMod val="75000"/>
                  </a:schemeClr>
                </a:solidFill>
              </a:rPr>
              <a:t>。</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文本框 1"/>
          <p:cNvSpPr txBox="1"/>
          <p:nvPr/>
        </p:nvSpPr>
        <p:spPr>
          <a:xfrm>
            <a:off x="7257"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、非线性趋势</a:t>
            </a:r>
            <a:r>
              <a:rPr lang="zh-CN" altLang="zh-CN" sz="3600" dirty="0"/>
              <a:t>预测模型</a:t>
            </a:r>
            <a:endParaRPr lang="zh-CN" altLang="en-US" sz="3600" dirty="0"/>
          </a:p>
        </p:txBody>
      </p:sp>
      <p:sp>
        <p:nvSpPr>
          <p:cNvPr id="2" name="矩形 1">
            <a:extLst>
              <a:ext uri="{FF2B5EF4-FFF2-40B4-BE49-F238E27FC236}">
                <a16:creationId xmlns:a16="http://schemas.microsoft.com/office/drawing/2014/main" id="{5F5BB72F-89F8-10E6-14B2-FEDBA46A99F2}"/>
              </a:ext>
            </a:extLst>
          </p:cNvPr>
          <p:cNvSpPr/>
          <p:nvPr/>
        </p:nvSpPr>
        <p:spPr>
          <a:xfrm>
            <a:off x="938927" y="2608362"/>
            <a:ext cx="4858028" cy="2969339"/>
          </a:xfrm>
          <a:prstGeom prst="rect">
            <a:avLst/>
          </a:prstGeom>
        </p:spPr>
        <p:txBody>
          <a:bodyPr wrap="square">
            <a:spAutoFit/>
          </a:bodyPr>
          <a:lstStyle/>
          <a:p>
            <a:pPr>
              <a:lnSpc>
                <a:spcPct val="200000"/>
              </a:lnSpc>
            </a:pPr>
            <a:r>
              <a:rPr lang="zh-CN" altLang="en-US" sz="2000" b="1" dirty="0">
                <a:latin typeface="DengXian" panose="02010600030101010101" pitchFamily="2" charset="-122"/>
                <a:ea typeface="DengXian" panose="02010600030101010101" pitchFamily="2" charset="-122"/>
              </a:rPr>
              <a:t>解题步骤：</a:t>
            </a:r>
            <a:endParaRPr lang="en-US" altLang="zh-CN" sz="2000" b="1"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zh-CN" altLang="zh-CN" sz="2000" b="1" spc="40" dirty="0">
                <a:effectLst/>
                <a:latin typeface="DengXian" panose="02010600030101010101" pitchFamily="2" charset="-122"/>
                <a:ea typeface="DengXian" panose="02010600030101010101" pitchFamily="2" charset="-122"/>
                <a:cs typeface="Segoe UI" panose="020B0502040204020203" pitchFamily="34" charset="0"/>
              </a:rPr>
              <a:t>第一步</a:t>
            </a:r>
            <a:r>
              <a:rPr lang="zh-CN" altLang="zh-CN" sz="2000" spc="40" dirty="0">
                <a:effectLst/>
                <a:latin typeface="DengXian" panose="02010600030101010101" pitchFamily="2" charset="-122"/>
                <a:ea typeface="DengXian" panose="02010600030101010101" pitchFamily="2" charset="-122"/>
                <a:cs typeface="Segoe UI" panose="020B0502040204020203" pitchFamily="34" charset="0"/>
              </a:rPr>
              <a:t>，绘制时间序列图并选择预测模型。</a:t>
            </a:r>
          </a:p>
          <a:p>
            <a:pPr>
              <a:lnSpc>
                <a:spcPct val="200000"/>
              </a:lnSpc>
            </a:pPr>
            <a:r>
              <a:rPr lang="zh-CN" altLang="zh-CN" sz="2000" b="1" spc="40" dirty="0">
                <a:effectLst/>
                <a:latin typeface="DengXian" panose="02010600030101010101" pitchFamily="2" charset="-122"/>
                <a:ea typeface="DengXian" panose="02010600030101010101" pitchFamily="2" charset="-122"/>
                <a:cs typeface="Segoe UI" panose="020B0502040204020203" pitchFamily="34" charset="0"/>
              </a:rPr>
              <a:t>第二步</a:t>
            </a:r>
            <a:r>
              <a:rPr lang="zh-CN" altLang="zh-CN" sz="2000" spc="40" dirty="0">
                <a:effectLst/>
                <a:latin typeface="DengXian" panose="02010600030101010101" pitchFamily="2" charset="-122"/>
                <a:ea typeface="DengXian" panose="02010600030101010101" pitchFamily="2" charset="-122"/>
                <a:cs typeface="Segoe UI" panose="020B0502040204020203" pitchFamily="34" charset="0"/>
              </a:rPr>
              <a:t>，确定模型参数。</a:t>
            </a:r>
          </a:p>
          <a:p>
            <a:pPr>
              <a:lnSpc>
                <a:spcPct val="200000"/>
              </a:lnSpc>
            </a:pPr>
            <a:r>
              <a:rPr lang="zh-CN" altLang="en-US" sz="2000" b="1" kern="0" dirty="0">
                <a:latin typeface="DengXian" panose="02010600030101010101" pitchFamily="2" charset="-122"/>
                <a:ea typeface="DengXian" panose="02010600030101010101" pitchFamily="2" charset="-122"/>
                <a:cs typeface="Times New Roman" panose="02020603050405020304" pitchFamily="18" charset="0"/>
              </a:rPr>
              <a:t>第三步</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，利用预测模型计算预测值。 </a:t>
            </a:r>
          </a:p>
          <a:p>
            <a:pPr>
              <a:lnSpc>
                <a:spcPct val="150000"/>
              </a:lnSpc>
            </a:pPr>
            <a:endParaRPr lang="zh-CN" altLang="zh-CN" sz="2000" b="1" kern="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6" name="图片 5" descr="图表, 折线图&#10;&#10;描述已自动生成">
            <a:extLst>
              <a:ext uri="{FF2B5EF4-FFF2-40B4-BE49-F238E27FC236}">
                <a16:creationId xmlns:a16="http://schemas.microsoft.com/office/drawing/2014/main" id="{228C67BA-3096-987C-140B-5649559D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636" y="2458470"/>
            <a:ext cx="4731094" cy="3269125"/>
          </a:xfrm>
          <a:prstGeom prst="rect">
            <a:avLst/>
          </a:prstGeom>
        </p:spPr>
      </p:pic>
    </p:spTree>
    <p:extLst>
      <p:ext uri="{BB962C8B-B14F-4D97-AF65-F5344CB8AC3E}">
        <p14:creationId xmlns:p14="http://schemas.microsoft.com/office/powerpoint/2010/main" val="20354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56708"/>
            <a:ext cx="12192000"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en-US" sz="5400" b="1" dirty="0"/>
              <a:t>季节指数</a:t>
            </a:r>
            <a:r>
              <a:rPr lang="zh-CN" altLang="zh-CN" sz="5400" b="1" dirty="0"/>
              <a:t>预测模型</a:t>
            </a:r>
            <a:endParaRPr lang="zh-CN" altLang="en-US" sz="5400" b="1" dirty="0"/>
          </a:p>
        </p:txBody>
      </p:sp>
      <p:sp>
        <p:nvSpPr>
          <p:cNvPr id="4" name="文本框 3"/>
          <p:cNvSpPr txBox="1"/>
          <p:nvPr/>
        </p:nvSpPr>
        <p:spPr>
          <a:xfrm>
            <a:off x="0" y="1559458"/>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第四节</a:t>
            </a:r>
          </a:p>
        </p:txBody>
      </p:sp>
    </p:spTree>
    <p:extLst>
      <p:ext uri="{BB962C8B-B14F-4D97-AF65-F5344CB8AC3E}">
        <p14:creationId xmlns:p14="http://schemas.microsoft.com/office/powerpoint/2010/main" val="175300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43240"/>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、季节指数</a:t>
            </a:r>
            <a:r>
              <a:rPr lang="zh-CN" altLang="zh-CN" sz="3600" dirty="0"/>
              <a:t>预测模型</a:t>
            </a:r>
            <a:endParaRPr lang="zh-CN" altLang="en-US" sz="3600" dirty="0"/>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a:extLst>
              <a:ext uri="{FF2B5EF4-FFF2-40B4-BE49-F238E27FC236}">
                <a16:creationId xmlns:a16="http://schemas.microsoft.com/office/drawing/2014/main" id="{A6B935C8-39FA-4729-8348-6311D831885B}"/>
              </a:ext>
            </a:extLst>
          </p:cNvPr>
          <p:cNvSpPr>
            <a:spLocks noChangeArrowheads="1"/>
          </p:cNvSpPr>
          <p:nvPr/>
        </p:nvSpPr>
        <p:spPr bwMode="auto">
          <a:xfrm>
            <a:off x="0" y="34147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4">
            <a:extLst>
              <a:ext uri="{FF2B5EF4-FFF2-40B4-BE49-F238E27FC236}">
                <a16:creationId xmlns:a16="http://schemas.microsoft.com/office/drawing/2014/main" id="{D3E9A0F2-BBD7-4B36-963B-1937320444B4}"/>
              </a:ext>
            </a:extLst>
          </p:cNvPr>
          <p:cNvSpPr>
            <a:spLocks noChangeArrowheads="1"/>
          </p:cNvSpPr>
          <p:nvPr/>
        </p:nvSpPr>
        <p:spPr bwMode="auto">
          <a:xfrm>
            <a:off x="1400185" y="4086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a:extLst>
              <a:ext uri="{FF2B5EF4-FFF2-40B4-BE49-F238E27FC236}">
                <a16:creationId xmlns:a16="http://schemas.microsoft.com/office/drawing/2014/main" id="{D7410377-B359-4121-AEA6-F05F4FFD1BC2}"/>
              </a:ext>
            </a:extLst>
          </p:cNvPr>
          <p:cNvSpPr>
            <a:spLocks noChangeArrowheads="1"/>
          </p:cNvSpPr>
          <p:nvPr/>
        </p:nvSpPr>
        <p:spPr bwMode="auto">
          <a:xfrm>
            <a:off x="0" y="571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1">
            <a:extLst>
              <a:ext uri="{FF2B5EF4-FFF2-40B4-BE49-F238E27FC236}">
                <a16:creationId xmlns:a16="http://schemas.microsoft.com/office/drawing/2014/main" id="{DF1CF6CC-B496-40D9-BB2B-83BD56607FC8}"/>
              </a:ext>
            </a:extLst>
          </p:cNvPr>
          <p:cNvSpPr>
            <a:spLocks noChangeArrowheads="1"/>
          </p:cNvSpPr>
          <p:nvPr/>
        </p:nvSpPr>
        <p:spPr bwMode="auto">
          <a:xfrm>
            <a:off x="308728" y="1383982"/>
            <a:ext cx="11574539" cy="4481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lnSpc>
                <a:spcPct val="120000"/>
              </a:lnSpc>
            </a:pPr>
            <a:r>
              <a:rPr lang="zh-CN" altLang="en-US" sz="2400" dirty="0">
                <a:solidFill>
                  <a:schemeClr val="tx2">
                    <a:lumMod val="75000"/>
                  </a:schemeClr>
                </a:solidFill>
              </a:rPr>
              <a:t>季节指数</a:t>
            </a:r>
            <a:r>
              <a:rPr lang="zh-CN" altLang="zh-CN" sz="2400" dirty="0">
                <a:solidFill>
                  <a:schemeClr val="tx2">
                    <a:lumMod val="75000"/>
                  </a:schemeClr>
                </a:solidFill>
              </a:rPr>
              <a:t>预测</a:t>
            </a:r>
            <a:r>
              <a:rPr lang="zh-CN" altLang="en-US" sz="2400" dirty="0">
                <a:solidFill>
                  <a:schemeClr val="tx2">
                    <a:lumMod val="75000"/>
                  </a:schemeClr>
                </a:solidFill>
              </a:rPr>
              <a:t>是针对</a:t>
            </a:r>
            <a:r>
              <a:rPr lang="zh-CN" altLang="zh-CN" sz="2400" dirty="0">
                <a:solidFill>
                  <a:schemeClr val="tx2">
                    <a:lumMod val="75000"/>
                  </a:schemeClr>
                </a:solidFill>
              </a:rPr>
              <a:t>不仅含有趋势成分，而且含有季节成分</a:t>
            </a:r>
            <a:r>
              <a:rPr lang="zh-CN" altLang="en-US" sz="2400" dirty="0">
                <a:solidFill>
                  <a:schemeClr val="tx2">
                    <a:lumMod val="75000"/>
                  </a:schemeClr>
                </a:solidFill>
              </a:rPr>
              <a:t>的时间序列</a:t>
            </a:r>
            <a:r>
              <a:rPr lang="zh-CN" altLang="zh-CN" sz="2400" dirty="0">
                <a:solidFill>
                  <a:schemeClr val="tx2">
                    <a:lumMod val="75000"/>
                  </a:schemeClr>
                </a:solidFill>
              </a:rPr>
              <a:t>。</a:t>
            </a:r>
            <a:endParaRPr kumimoji="0" lang="en-US"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20000"/>
              </a:lnSpc>
              <a:spcBef>
                <a:spcPct val="0"/>
              </a:spcBef>
              <a:spcAft>
                <a:spcPct val="0"/>
              </a:spcAft>
              <a:buClrTx/>
              <a:buSzTx/>
              <a:buFontTx/>
              <a:buNone/>
              <a:tabLst/>
            </a:pPr>
            <a:r>
              <a:rPr kumimoji="0" lang="zh-CN"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这是一种对时间序列进行分解的方法，一般建立在下列乘法模型的基础上：</a:t>
            </a:r>
            <a:endParaRPr kumimoji="0" lang="en-US"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20000"/>
              </a:lnSpc>
              <a:spcBef>
                <a:spcPct val="0"/>
              </a:spcBef>
              <a:spcAft>
                <a:spcPct val="0"/>
              </a:spcAft>
              <a:buClrTx/>
              <a:buSzTx/>
              <a:buFontTx/>
              <a:buNone/>
              <a:tabLst/>
            </a:pPr>
            <a:endParaRPr kumimoji="0" lang="zh-CN" altLang="zh-CN" sz="2400" b="0" i="0" u="none" strike="noStrike" cap="none" normalizeH="0" baseline="0" dirty="0">
              <a:ln>
                <a:noFill/>
              </a:ln>
              <a:solidFill>
                <a:schemeClr val="tx2">
                  <a:lumMod val="75000"/>
                </a:schemeClr>
              </a:solidFill>
              <a:effectLst/>
            </a:endParaRPr>
          </a:p>
          <a:p>
            <a:pPr marL="0" marR="0" lvl="0" indent="266700" defTabSz="914400" rtl="0" eaLnBrk="0" fontAlgn="base" latinLnBrk="0" hangingPunct="0">
              <a:lnSpc>
                <a:spcPct val="120000"/>
              </a:lnSpc>
              <a:spcBef>
                <a:spcPct val="0"/>
              </a:spcBef>
              <a:spcAft>
                <a:spcPct val="0"/>
              </a:spcAft>
              <a:buClrTx/>
              <a:buSzTx/>
              <a:buFontTx/>
              <a:buNone/>
              <a:tabLst/>
            </a:pPr>
            <a:r>
              <a:rPr kumimoji="0" lang="zh-CN"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其中，</a:t>
            </a:r>
            <a:r>
              <a:rPr kumimoji="0" lang="en-US" altLang="zh-CN" sz="2400" b="0" i="1"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T</a:t>
            </a:r>
            <a:r>
              <a:rPr kumimoji="0" lang="en-US" altLang="zh-CN" sz="2400" b="0" i="1" u="none" strike="noStrike" cap="none" normalizeH="0" baseline="-2500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t</a:t>
            </a:r>
            <a:r>
              <a:rPr kumimoji="0" lang="zh-CN" altLang="en-US"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表示趋势成分，</a:t>
            </a:r>
            <a:r>
              <a:rPr lang="en-US" altLang="zh-CN" sz="2400" i="1" dirty="0">
                <a:solidFill>
                  <a:schemeClr val="tx2">
                    <a:lumMod val="75000"/>
                  </a:schemeClr>
                </a:solidFill>
                <a:latin typeface="Cambria Math" panose="02040503050406030204" pitchFamily="18" charset="0"/>
                <a:ea typeface="宋体" panose="02010600030101010101" pitchFamily="2" charset="-122"/>
                <a:cs typeface="Times New Roman" panose="02020603050405020304" pitchFamily="18" charset="0"/>
              </a:rPr>
              <a:t>S</a:t>
            </a:r>
            <a:r>
              <a:rPr kumimoji="0" lang="en-US" altLang="zh-CN" sz="2400" b="0" i="1" u="none" strike="noStrike" cap="none" normalizeH="0" baseline="-25000" dirty="0">
                <a:ln>
                  <a:noFill/>
                </a:ln>
                <a:solidFill>
                  <a:schemeClr val="tx2">
                    <a:lumMod val="75000"/>
                  </a:schemeClr>
                </a:solidFill>
                <a:effectLst/>
                <a:latin typeface="Cambria Math" panose="02040503050406030204" pitchFamily="18" charset="0"/>
                <a:ea typeface="宋体" panose="02010600030101010101" pitchFamily="2" charset="-122"/>
                <a:cs typeface="Times New Roman" panose="02020603050405020304" pitchFamily="18" charset="0"/>
              </a:rPr>
              <a:t>t</a:t>
            </a:r>
            <a:r>
              <a:rPr kumimoji="0" lang="zh-CN" altLang="en-US"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表示季节成分，</a:t>
            </a:r>
            <a:r>
              <a:rPr kumimoji="0" lang="en-US" altLang="zh-CN" sz="2400" b="0" i="1" u="none" strike="noStrike" cap="none" normalizeH="0" baseline="0" dirty="0">
                <a:ln>
                  <a:noFill/>
                </a:ln>
                <a:solidFill>
                  <a:schemeClr val="tx2">
                    <a:lumMod val="75000"/>
                  </a:schemeClr>
                </a:solidFill>
                <a:effectLst/>
                <a:latin typeface="Cambria Math" panose="02040503050406030204" pitchFamily="18" charset="0"/>
                <a:ea typeface="宋体" panose="02010600030101010101" pitchFamily="2" charset="-122"/>
                <a:cs typeface="Times New Roman" panose="02020603050405020304" pitchFamily="18" charset="0"/>
              </a:rPr>
              <a:t>I</a:t>
            </a:r>
            <a:r>
              <a:rPr kumimoji="0" lang="en-US" altLang="zh-CN" sz="2400" b="0" i="1" u="none" strike="noStrike" cap="none" normalizeH="0" baseline="-25000" dirty="0">
                <a:ln>
                  <a:noFill/>
                </a:ln>
                <a:solidFill>
                  <a:schemeClr val="tx2">
                    <a:lumMod val="75000"/>
                  </a:schemeClr>
                </a:solidFill>
                <a:effectLst/>
                <a:latin typeface="Cambria Math" panose="02040503050406030204" pitchFamily="18" charset="0"/>
                <a:ea typeface="宋体" panose="02010600030101010101" pitchFamily="2" charset="-122"/>
                <a:cs typeface="Times New Roman" panose="02020603050405020304" pitchFamily="18" charset="0"/>
              </a:rPr>
              <a:t>t</a:t>
            </a:r>
            <a:r>
              <a:rPr kumimoji="0" lang="zh-CN" altLang="en-US"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表示不规则成分。</a:t>
            </a:r>
            <a:endParaRPr kumimoji="0" lang="en-US" altLang="zh-CN" sz="2400" b="0"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defTabSz="914400" rtl="0" eaLnBrk="0" fontAlgn="base" latinLnBrk="0" hangingPunct="0">
              <a:lnSpc>
                <a:spcPct val="120000"/>
              </a:lnSpc>
              <a:spcBef>
                <a:spcPct val="0"/>
              </a:spcBef>
              <a:spcAft>
                <a:spcPct val="0"/>
              </a:spcAft>
              <a:buClrTx/>
              <a:buSzTx/>
              <a:buFontTx/>
              <a:buNone/>
              <a:tabLst/>
            </a:pPr>
            <a:endParaRPr kumimoji="0" lang="zh-CN" altLang="en-US" sz="2400" b="0" i="0" u="none" strike="noStrike" cap="none" normalizeH="0" baseline="0" dirty="0">
              <a:ln>
                <a:noFill/>
              </a:ln>
              <a:solidFill>
                <a:schemeClr val="tx2">
                  <a:lumMod val="75000"/>
                </a:schemeClr>
              </a:solidFill>
              <a:effectLst/>
            </a:endParaRPr>
          </a:p>
          <a:p>
            <a:pPr defTabSz="914400">
              <a:lnSpc>
                <a:spcPct val="120000"/>
              </a:lnSpc>
            </a:pPr>
            <a:r>
              <a:rPr kumimoji="0" lang="zh-CN" altLang="en-US" sz="2400" b="1"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季节指数法的一般步骤如下：</a:t>
            </a:r>
            <a:endParaRPr kumimoji="0" lang="en-US" altLang="zh-CN" sz="2400" b="1" i="0" u="none" strike="noStrike" cap="none" normalizeH="0" baseline="0" dirty="0">
              <a:ln>
                <a:noFill/>
              </a:ln>
              <a:solidFill>
                <a:schemeClr val="tx2">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defTabSz="914400">
              <a:lnSpc>
                <a:spcPct val="120000"/>
              </a:lnSpc>
            </a:pPr>
            <a:r>
              <a:rPr lang="zh-CN" altLang="en-US" sz="2400" b="1" dirty="0">
                <a:solidFill>
                  <a:schemeClr val="tx2">
                    <a:lumMod val="75000"/>
                  </a:schemeClr>
                </a:solidFill>
                <a:latin typeface="Times New Roman" panose="02020603050405020304" pitchFamily="18" charset="0"/>
                <a:cs typeface="Times New Roman" panose="02020603050405020304" pitchFamily="18" charset="0"/>
              </a:rPr>
              <a:t>首先，</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计算每一季</a:t>
            </a:r>
            <a:r>
              <a:rPr lang="en-US" altLang="zh-CN" sz="2400" dirty="0">
                <a:solidFill>
                  <a:schemeClr val="tx2">
                    <a:lumMod val="75000"/>
                  </a:schemeClr>
                </a:solidFill>
                <a:latin typeface="Times New Roman" panose="02020603050405020304" pitchFamily="18" charset="0"/>
                <a:cs typeface="Times New Roman" panose="02020603050405020304" pitchFamily="18" charset="0"/>
              </a:rPr>
              <a:t>(</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每季度，每月，每年等</a:t>
            </a:r>
            <a:r>
              <a:rPr lang="en-US" altLang="zh-CN" sz="2400" dirty="0">
                <a:solidFill>
                  <a:schemeClr val="tx2">
                    <a:lumMod val="75000"/>
                  </a:schemeClr>
                </a:solidFill>
                <a:latin typeface="Times New Roman" panose="02020603050405020304" pitchFamily="18" charset="0"/>
                <a:cs typeface="Times New Roman" panose="02020603050405020304" pitchFamily="18" charset="0"/>
              </a:rPr>
              <a:t>)</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的季节指数𝑆</a:t>
            </a:r>
            <a:r>
              <a:rPr lang="en-US" altLang="zh-CN" sz="2400" baseline="-25000" dirty="0">
                <a:solidFill>
                  <a:schemeClr val="tx2">
                    <a:lumMod val="75000"/>
                  </a:schemeClr>
                </a:solidFill>
                <a:latin typeface="Times New Roman" panose="02020603050405020304" pitchFamily="18" charset="0"/>
                <a:cs typeface="Times New Roman" panose="02020603050405020304" pitchFamily="18" charset="0"/>
              </a:rPr>
              <a:t>𝑡</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a:t>
            </a:r>
          </a:p>
          <a:p>
            <a:pPr lvl="0" defTabSz="914400">
              <a:lnSpc>
                <a:spcPct val="120000"/>
              </a:lnSpc>
            </a:pPr>
            <a:r>
              <a:rPr lang="zh-CN" altLang="en-US" sz="2400" b="1" dirty="0">
                <a:solidFill>
                  <a:schemeClr val="tx2">
                    <a:lumMod val="75000"/>
                  </a:schemeClr>
                </a:solidFill>
                <a:latin typeface="Times New Roman" panose="02020603050405020304" pitchFamily="18" charset="0"/>
                <a:cs typeface="Times New Roman" panose="02020603050405020304" pitchFamily="18" charset="0"/>
              </a:rPr>
              <a:t>其次，</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将时间序列的每一个观测值除以相应的季节指数，消除季节影响。</a:t>
            </a:r>
          </a:p>
          <a:p>
            <a:pPr lvl="0" defTabSz="914400">
              <a:lnSpc>
                <a:spcPct val="120000"/>
              </a:lnSpc>
            </a:pPr>
            <a:r>
              <a:rPr lang="zh-CN" altLang="en-US" sz="2400" b="1" dirty="0">
                <a:solidFill>
                  <a:schemeClr val="tx2">
                    <a:lumMod val="75000"/>
                  </a:schemeClr>
                </a:solidFill>
                <a:latin typeface="Times New Roman" panose="02020603050405020304" pitchFamily="18" charset="0"/>
                <a:cs typeface="Times New Roman" panose="02020603050405020304" pitchFamily="18" charset="0"/>
              </a:rPr>
              <a:t>接着，</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为消除了季节影响的时间序列建立趋势预测模型，并对未来时点进行预测。</a:t>
            </a:r>
          </a:p>
          <a:p>
            <a:pPr lvl="0" defTabSz="914400">
              <a:lnSpc>
                <a:spcPct val="120000"/>
              </a:lnSpc>
            </a:pPr>
            <a:r>
              <a:rPr lang="zh-CN" altLang="en-US" sz="2400" b="1" dirty="0">
                <a:solidFill>
                  <a:schemeClr val="tx2">
                    <a:lumMod val="75000"/>
                  </a:schemeClr>
                </a:solidFill>
                <a:latin typeface="Times New Roman" panose="02020603050405020304" pitchFamily="18" charset="0"/>
                <a:cs typeface="Times New Roman" panose="02020603050405020304" pitchFamily="18" charset="0"/>
              </a:rPr>
              <a:t>最后，</a:t>
            </a:r>
            <a:r>
              <a:rPr lang="zh-CN" altLang="en-US" sz="2400" dirty="0">
                <a:solidFill>
                  <a:schemeClr val="tx2">
                    <a:lumMod val="75000"/>
                  </a:schemeClr>
                </a:solidFill>
                <a:latin typeface="Times New Roman" panose="02020603050405020304" pitchFamily="18" charset="0"/>
                <a:cs typeface="Times New Roman" panose="02020603050405020304" pitchFamily="18" charset="0"/>
              </a:rPr>
              <a:t>用趋势预测值乘以季节指数，计算出最终的带季节影响的预测值。 </a:t>
            </a:r>
            <a:endParaRPr kumimoji="0" lang="zh-CN" altLang="en-US" sz="2400" i="0" u="none" strike="noStrike" cap="none" normalizeH="0" baseline="0" dirty="0">
              <a:ln>
                <a:noFill/>
              </a:ln>
              <a:solidFill>
                <a:schemeClr val="tx2">
                  <a:lumMod val="75000"/>
                </a:schemeClr>
              </a:solidFill>
              <a:effectLst/>
            </a:endParaRP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7F45C37-A107-4A7F-8EE4-2FD8DE6E0293}"/>
                  </a:ext>
                </a:extLst>
              </p:cNvPr>
              <p:cNvSpPr/>
              <p:nvPr/>
            </p:nvSpPr>
            <p:spPr>
              <a:xfrm>
                <a:off x="4092728" y="2294137"/>
                <a:ext cx="275498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800" i="1" smtClean="0">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𝑌</m:t>
                          </m:r>
                        </m:e>
                        <m:sub>
                          <m:r>
                            <a:rPr lang="zh-CN" altLang="en-US" sz="2800" i="1">
                              <a:solidFill>
                                <a:schemeClr val="tx2">
                                  <a:lumMod val="75000"/>
                                </a:schemeClr>
                              </a:solidFill>
                              <a:latin typeface="Cambria Math" panose="02040503050406030204" pitchFamily="18" charset="0"/>
                            </a:rPr>
                            <m:t>𝑡</m:t>
                          </m:r>
                        </m:sub>
                      </m:sSub>
                      <m:r>
                        <a:rPr lang="zh-CN" altLang="en-US" sz="2800" i="0">
                          <a:solidFill>
                            <a:schemeClr val="tx2">
                              <a:lumMod val="75000"/>
                            </a:schemeClr>
                          </a:solidFill>
                          <a:latin typeface="Cambria Math" panose="02040503050406030204" pitchFamily="18" charset="0"/>
                        </a:rPr>
                        <m:t>=</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𝑇</m:t>
                          </m:r>
                        </m:e>
                        <m:sub>
                          <m:r>
                            <a:rPr lang="zh-CN" altLang="en-US" sz="2800" i="1">
                              <a:solidFill>
                                <a:schemeClr val="tx2">
                                  <a:lumMod val="75000"/>
                                </a:schemeClr>
                              </a:solidFill>
                              <a:latin typeface="Cambria Math" panose="02040503050406030204" pitchFamily="18" charset="0"/>
                            </a:rPr>
                            <m:t>𝑡</m:t>
                          </m:r>
                        </m:sub>
                      </m:sSub>
                      <m:r>
                        <a:rPr lang="zh-CN" altLang="en-US" sz="2800" i="0">
                          <a:solidFill>
                            <a:schemeClr val="tx2">
                              <a:lumMod val="75000"/>
                            </a:schemeClr>
                          </a:solidFill>
                          <a:latin typeface="Cambria Math" panose="02040503050406030204" pitchFamily="18" charset="0"/>
                        </a:rPr>
                        <m:t>×</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𝑆</m:t>
                          </m:r>
                        </m:e>
                        <m:sub>
                          <m:r>
                            <a:rPr lang="zh-CN" altLang="en-US" sz="2800" i="1">
                              <a:solidFill>
                                <a:schemeClr val="tx2">
                                  <a:lumMod val="75000"/>
                                </a:schemeClr>
                              </a:solidFill>
                              <a:latin typeface="Cambria Math" panose="02040503050406030204" pitchFamily="18" charset="0"/>
                            </a:rPr>
                            <m:t>𝑡</m:t>
                          </m:r>
                        </m:sub>
                      </m:sSub>
                      <m:r>
                        <a:rPr lang="zh-CN" altLang="en-US" sz="2800" i="0">
                          <a:solidFill>
                            <a:schemeClr val="tx2">
                              <a:lumMod val="75000"/>
                            </a:schemeClr>
                          </a:solidFill>
                          <a:latin typeface="Cambria Math" panose="02040503050406030204" pitchFamily="18" charset="0"/>
                        </a:rPr>
                        <m:t>×</m:t>
                      </m:r>
                      <m:sSub>
                        <m:sSubPr>
                          <m:ctrlPr>
                            <a:rPr lang="zh-CN" altLang="en-US" sz="2800" i="1">
                              <a:solidFill>
                                <a:schemeClr val="tx2">
                                  <a:lumMod val="75000"/>
                                </a:schemeClr>
                              </a:solidFill>
                              <a:latin typeface="Cambria Math" panose="02040503050406030204" pitchFamily="18" charset="0"/>
                            </a:rPr>
                          </m:ctrlPr>
                        </m:sSubPr>
                        <m:e>
                          <m:r>
                            <a:rPr lang="zh-CN" altLang="en-US" sz="2800" i="1">
                              <a:solidFill>
                                <a:schemeClr val="tx2">
                                  <a:lumMod val="75000"/>
                                </a:schemeClr>
                              </a:solidFill>
                              <a:latin typeface="Cambria Math" panose="02040503050406030204" pitchFamily="18" charset="0"/>
                            </a:rPr>
                            <m:t>𝐼</m:t>
                          </m:r>
                        </m:e>
                        <m:sub>
                          <m:r>
                            <a:rPr lang="zh-CN" altLang="en-US" sz="2800" i="1">
                              <a:solidFill>
                                <a:schemeClr val="tx2">
                                  <a:lumMod val="75000"/>
                                </a:schemeClr>
                              </a:solidFill>
                              <a:latin typeface="Cambria Math" panose="02040503050406030204" pitchFamily="18" charset="0"/>
                            </a:rPr>
                            <m:t>𝑡</m:t>
                          </m:r>
                        </m:sub>
                      </m:sSub>
                    </m:oMath>
                  </m:oMathPara>
                </a14:m>
                <a:endParaRPr lang="zh-CN" altLang="en-US" sz="2800" dirty="0">
                  <a:solidFill>
                    <a:schemeClr val="tx2">
                      <a:lumMod val="75000"/>
                    </a:schemeClr>
                  </a:solidFill>
                </a:endParaRPr>
              </a:p>
            </p:txBody>
          </p:sp>
        </mc:Choice>
        <mc:Fallback xmlns="">
          <p:sp>
            <p:nvSpPr>
              <p:cNvPr id="10" name="矩形 9">
                <a:extLst>
                  <a:ext uri="{FF2B5EF4-FFF2-40B4-BE49-F238E27FC236}">
                    <a16:creationId xmlns:a16="http://schemas.microsoft.com/office/drawing/2014/main" id="{C7F45C37-A107-4A7F-8EE4-2FD8DE6E0293}"/>
                  </a:ext>
                </a:extLst>
              </p:cNvPr>
              <p:cNvSpPr>
                <a:spLocks noRot="1" noChangeAspect="1" noMove="1" noResize="1" noEditPoints="1" noAdjustHandles="1" noChangeArrowheads="1" noChangeShapeType="1" noTextEdit="1"/>
              </p:cNvSpPr>
              <p:nvPr/>
            </p:nvSpPr>
            <p:spPr>
              <a:xfrm>
                <a:off x="4092728" y="2294137"/>
                <a:ext cx="2754985" cy="523220"/>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7040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39497" y="2859341"/>
            <a:ext cx="2269377" cy="1015663"/>
          </a:xfrm>
          <a:prstGeom prst="rect">
            <a:avLst/>
          </a:prstGeom>
          <a:noFill/>
        </p:spPr>
        <p:txBody>
          <a:bodyPr wrap="square" rtlCol="0">
            <a:spAutoFit/>
          </a:bodyPr>
          <a:lstStyle/>
          <a:p>
            <a:pPr algn="ctr"/>
            <a:r>
              <a:rPr lang="zh-CN" altLang="en-US" sz="2000" b="1" dirty="0">
                <a:solidFill>
                  <a:schemeClr val="tx2">
                    <a:lumMod val="75000"/>
                  </a:schemeClr>
                </a:solidFill>
              </a:rPr>
              <a:t>计算各年同月或同季观察值的平均数</a:t>
            </a:r>
            <a:r>
              <a:rPr lang="en-US" altLang="zh-CN" sz="2000" b="1" dirty="0">
                <a:solidFill>
                  <a:schemeClr val="tx2">
                    <a:lumMod val="75000"/>
                  </a:schemeClr>
                </a:solidFill>
              </a:rPr>
              <a:t>(</a:t>
            </a:r>
            <a:r>
              <a:rPr lang="zh-CN" altLang="en-US" sz="2000" b="1" dirty="0">
                <a:solidFill>
                  <a:schemeClr val="tx2">
                    <a:lumMod val="75000"/>
                  </a:schemeClr>
                </a:solidFill>
              </a:rPr>
              <a:t>用</a:t>
            </a:r>
            <a:r>
              <a:rPr lang="en" altLang="zh-CN" sz="2000" b="1" dirty="0">
                <a:solidFill>
                  <a:schemeClr val="tx2">
                    <a:lumMod val="75000"/>
                  </a:schemeClr>
                </a:solidFill>
              </a:rPr>
              <a:t>A</a:t>
            </a:r>
            <a:r>
              <a:rPr lang="zh-CN" altLang="en-US" sz="2000" b="1" dirty="0">
                <a:solidFill>
                  <a:schemeClr val="tx2">
                    <a:lumMod val="75000"/>
                  </a:schemeClr>
                </a:solidFill>
              </a:rPr>
              <a:t>表示</a:t>
            </a:r>
            <a:r>
              <a:rPr lang="en-US" altLang="zh-CN" sz="2000" b="1" dirty="0">
                <a:solidFill>
                  <a:schemeClr val="tx2">
                    <a:lumMod val="75000"/>
                  </a:schemeClr>
                </a:solidFill>
              </a:rPr>
              <a:t>) </a:t>
            </a:r>
            <a:endParaRPr lang="zh-CN" altLang="en-US" sz="2000" b="1"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5" name="文本框 4"/>
          <p:cNvSpPr txBox="1"/>
          <p:nvPr/>
        </p:nvSpPr>
        <p:spPr>
          <a:xfrm>
            <a:off x="3612221" y="5337958"/>
            <a:ext cx="2209208" cy="1015663"/>
          </a:xfrm>
          <a:prstGeom prst="rect">
            <a:avLst/>
          </a:prstGeom>
          <a:noFill/>
        </p:spPr>
        <p:txBody>
          <a:bodyPr wrap="square" rtlCol="0">
            <a:spAutoFit/>
          </a:bodyPr>
          <a:lstStyle/>
          <a:p>
            <a:pPr algn="ctr"/>
            <a:r>
              <a:rPr lang="zh-CN" altLang="en-US" sz="2000" b="1" dirty="0">
                <a:solidFill>
                  <a:schemeClr val="tx2">
                    <a:lumMod val="75000"/>
                  </a:schemeClr>
                </a:solidFill>
              </a:rPr>
              <a:t>计算历年间所有月份或季度的平均值</a:t>
            </a:r>
            <a:r>
              <a:rPr lang="en-US" altLang="zh-CN" sz="2000" b="1" dirty="0">
                <a:solidFill>
                  <a:schemeClr val="tx2">
                    <a:lumMod val="75000"/>
                  </a:schemeClr>
                </a:solidFill>
              </a:rPr>
              <a:t>(</a:t>
            </a:r>
            <a:r>
              <a:rPr lang="zh-CN" altLang="en-US" sz="2000" b="1" dirty="0">
                <a:solidFill>
                  <a:schemeClr val="tx2">
                    <a:lumMod val="75000"/>
                  </a:schemeClr>
                </a:solidFill>
              </a:rPr>
              <a:t>用</a:t>
            </a:r>
            <a:r>
              <a:rPr lang="en" altLang="zh-CN" sz="2000" b="1" dirty="0">
                <a:solidFill>
                  <a:schemeClr val="tx2">
                    <a:lumMod val="75000"/>
                  </a:schemeClr>
                </a:solidFill>
              </a:rPr>
              <a:t>B</a:t>
            </a:r>
            <a:r>
              <a:rPr lang="zh-CN" altLang="en-US" sz="2000" b="1" dirty="0">
                <a:solidFill>
                  <a:schemeClr val="tx2">
                    <a:lumMod val="75000"/>
                  </a:schemeClr>
                </a:solidFill>
              </a:rPr>
              <a:t>表示</a:t>
            </a:r>
            <a:r>
              <a:rPr lang="en-US" altLang="zh-CN" sz="2000" b="1" dirty="0">
                <a:solidFill>
                  <a:schemeClr val="tx2">
                    <a:lumMod val="75000"/>
                  </a:schemeClr>
                </a:solidFill>
              </a:rPr>
              <a:t>)</a:t>
            </a:r>
            <a:r>
              <a:rPr lang="zh-CN" altLang="en-US" sz="2000" b="1" dirty="0">
                <a:solidFill>
                  <a:schemeClr val="tx2">
                    <a:lumMod val="75000"/>
                  </a:schemeClr>
                </a:solidFill>
              </a:rPr>
              <a:t>。 </a:t>
            </a:r>
            <a:endParaRPr lang="zh-CN" altLang="en-US" sz="2000" b="1"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6" name="文本框 5"/>
          <p:cNvSpPr txBox="1"/>
          <p:nvPr/>
        </p:nvSpPr>
        <p:spPr>
          <a:xfrm>
            <a:off x="6087918" y="2835733"/>
            <a:ext cx="2087243" cy="1015663"/>
          </a:xfrm>
          <a:prstGeom prst="rect">
            <a:avLst/>
          </a:prstGeom>
          <a:noFill/>
        </p:spPr>
        <p:txBody>
          <a:bodyPr wrap="square" rtlCol="0">
            <a:spAutoFit/>
          </a:bodyPr>
          <a:lstStyle/>
          <a:p>
            <a:pPr algn="ctr"/>
            <a:r>
              <a:rPr lang="zh-CN" altLang="en-US" sz="2000" b="1" dirty="0">
                <a:solidFill>
                  <a:schemeClr val="tx2">
                    <a:lumMod val="75000"/>
                  </a:schemeClr>
                </a:solidFill>
              </a:rPr>
              <a:t>计算各月或各季度的季节指数，即</a:t>
            </a:r>
            <a:r>
              <a:rPr lang="en" altLang="zh-CN" sz="2000" b="1" dirty="0">
                <a:solidFill>
                  <a:schemeClr val="tx2">
                    <a:lumMod val="75000"/>
                  </a:schemeClr>
                </a:solidFill>
              </a:rPr>
              <a:t>C=A/B</a:t>
            </a:r>
            <a:r>
              <a:rPr lang="zh-CN" altLang="en" sz="2000" b="1" dirty="0">
                <a:solidFill>
                  <a:schemeClr val="tx2">
                    <a:lumMod val="75000"/>
                  </a:schemeClr>
                </a:solidFill>
              </a:rPr>
              <a:t>。 </a:t>
            </a:r>
            <a:endParaRPr lang="zh-CN" altLang="en-US" sz="2000" b="1"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7" name="文本框 6"/>
          <p:cNvSpPr txBox="1"/>
          <p:nvPr/>
        </p:nvSpPr>
        <p:spPr>
          <a:xfrm>
            <a:off x="7971557" y="4862982"/>
            <a:ext cx="3846653" cy="1631216"/>
          </a:xfrm>
          <a:prstGeom prst="rect">
            <a:avLst/>
          </a:prstGeom>
          <a:noFill/>
        </p:spPr>
        <p:txBody>
          <a:bodyPr wrap="square" rtlCol="0">
            <a:spAutoFit/>
          </a:bodyPr>
          <a:lstStyle/>
          <a:p>
            <a:pPr algn="ctr"/>
            <a:r>
              <a:rPr lang="zh-CN" altLang="en-US" sz="2000" b="1" dirty="0">
                <a:solidFill>
                  <a:schemeClr val="tx2">
                    <a:lumMod val="75000"/>
                  </a:schemeClr>
                </a:solidFill>
              </a:rPr>
              <a:t>根据未来年度的全年趋势预测值，求出各月或各季度的平均趋势预测值，然后乘以相应季节指数，得到未来年度内各月和各季度包括季节变动的预测值。 </a:t>
            </a:r>
            <a:endParaRPr lang="zh-CN" altLang="en-US" sz="2000" b="1" dirty="0">
              <a:solidFill>
                <a:schemeClr val="tx2">
                  <a:lumMod val="75000"/>
                </a:schemeClr>
              </a:solidFill>
              <a:latin typeface="FZZhengHeiS-DB-GB" panose="02000000000000000000" pitchFamily="2" charset="0"/>
              <a:ea typeface="FZZhengHeiS-DB-GB" panose="02000000000000000000" pitchFamily="2" charset="0"/>
            </a:endParaRPr>
          </a:p>
        </p:txBody>
      </p:sp>
      <p:grpSp>
        <p:nvGrpSpPr>
          <p:cNvPr id="8" name="组合 7"/>
          <p:cNvGrpSpPr/>
          <p:nvPr/>
        </p:nvGrpSpPr>
        <p:grpSpPr>
          <a:xfrm>
            <a:off x="87278" y="4541542"/>
            <a:ext cx="11601451" cy="129877"/>
            <a:chOff x="0" y="3629964"/>
            <a:chExt cx="12192000" cy="129877"/>
          </a:xfrm>
          <a:solidFill>
            <a:srgbClr val="235974"/>
          </a:solidFill>
        </p:grpSpPr>
        <p:sp>
          <p:nvSpPr>
            <p:cNvPr id="9" name="矩形 8"/>
            <p:cNvSpPr/>
            <p:nvPr/>
          </p:nvSpPr>
          <p:spPr>
            <a:xfrm>
              <a:off x="0" y="3653500"/>
              <a:ext cx="2151042" cy="82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2262634" y="3629964"/>
              <a:ext cx="129877" cy="1298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4800266" y="3629964"/>
              <a:ext cx="129877" cy="1298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7337898" y="3629964"/>
              <a:ext cx="129877" cy="1298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9810591" y="3629964"/>
              <a:ext cx="129877" cy="1298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a:off x="2504102" y="3653500"/>
              <a:ext cx="2183327" cy="82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5057309" y="3653500"/>
              <a:ext cx="2183327" cy="82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7565037" y="3653500"/>
              <a:ext cx="2183327" cy="82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矩形 16"/>
            <p:cNvSpPr/>
            <p:nvPr/>
          </p:nvSpPr>
          <p:spPr>
            <a:xfrm>
              <a:off x="10002694" y="3653500"/>
              <a:ext cx="2189306" cy="828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8" name="组合 17"/>
          <p:cNvGrpSpPr/>
          <p:nvPr/>
        </p:nvGrpSpPr>
        <p:grpSpPr>
          <a:xfrm>
            <a:off x="1672834" y="2861987"/>
            <a:ext cx="8454962" cy="3448828"/>
            <a:chOff x="1885592" y="1876669"/>
            <a:chExt cx="8454962" cy="3448828"/>
          </a:xfrm>
          <a:solidFill>
            <a:schemeClr val="tx2">
              <a:lumMod val="75000"/>
            </a:schemeClr>
          </a:solidFill>
        </p:grpSpPr>
        <p:sp>
          <p:nvSpPr>
            <p:cNvPr id="19" name="椭圆 18"/>
            <p:cNvSpPr/>
            <p:nvPr/>
          </p:nvSpPr>
          <p:spPr>
            <a:xfrm>
              <a:off x="4400179" y="1876669"/>
              <a:ext cx="930050" cy="930050"/>
            </a:xfrm>
            <a:prstGeom prst="ellipse">
              <a:avLst/>
            </a:prstGeom>
            <a:solidFill>
              <a:srgbClr val="1D7CA2"/>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FuturaBookC" pitchFamily="2" charset="-52"/>
                </a:rPr>
                <a:t>02</a:t>
              </a:r>
              <a:endParaRPr lang="zh-CN" altLang="en-US" sz="3200" dirty="0">
                <a:solidFill>
                  <a:schemeClr val="bg1"/>
                </a:solidFill>
                <a:latin typeface="FuturaBookC" pitchFamily="2" charset="-52"/>
              </a:endParaRPr>
            </a:p>
          </p:txBody>
        </p:sp>
        <p:sp>
          <p:nvSpPr>
            <p:cNvPr id="20" name="椭圆 19"/>
            <p:cNvSpPr/>
            <p:nvPr/>
          </p:nvSpPr>
          <p:spPr>
            <a:xfrm>
              <a:off x="1885592" y="4395447"/>
              <a:ext cx="930050" cy="930050"/>
            </a:xfrm>
            <a:prstGeom prst="ellipse">
              <a:avLst/>
            </a:prstGeom>
            <a:solidFill>
              <a:srgbClr val="86BACF"/>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FuturaBookC" pitchFamily="2" charset="-52"/>
                </a:rPr>
                <a:t>01</a:t>
              </a:r>
              <a:endParaRPr lang="zh-CN" altLang="en-US" sz="3200" dirty="0">
                <a:solidFill>
                  <a:schemeClr val="bg1"/>
                </a:solidFill>
                <a:latin typeface="FuturaBookC" pitchFamily="2" charset="-52"/>
              </a:endParaRPr>
            </a:p>
          </p:txBody>
        </p:sp>
        <p:sp>
          <p:nvSpPr>
            <p:cNvPr id="21" name="椭圆 20"/>
            <p:cNvSpPr/>
            <p:nvPr/>
          </p:nvSpPr>
          <p:spPr>
            <a:xfrm>
              <a:off x="6929093" y="4374948"/>
              <a:ext cx="930050" cy="930050"/>
            </a:xfrm>
            <a:prstGeom prst="ellipse">
              <a:avLst/>
            </a:prstGeom>
            <a:solidFill>
              <a:srgbClr val="86BACF"/>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FuturaBookC" pitchFamily="2" charset="-52"/>
                </a:rPr>
                <a:t>03</a:t>
              </a:r>
              <a:endParaRPr lang="zh-CN" altLang="en-US" sz="3200" dirty="0">
                <a:solidFill>
                  <a:schemeClr val="bg1"/>
                </a:solidFill>
                <a:latin typeface="FuturaBookC" pitchFamily="2" charset="-52"/>
              </a:endParaRPr>
            </a:p>
          </p:txBody>
        </p:sp>
        <p:sp>
          <p:nvSpPr>
            <p:cNvPr id="22" name="椭圆 21"/>
            <p:cNvSpPr/>
            <p:nvPr/>
          </p:nvSpPr>
          <p:spPr>
            <a:xfrm>
              <a:off x="9410504" y="1876669"/>
              <a:ext cx="930050" cy="930050"/>
            </a:xfrm>
            <a:prstGeom prst="ellipse">
              <a:avLst/>
            </a:prstGeom>
            <a:solidFill>
              <a:srgbClr val="1D7CA2"/>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bg1"/>
                  </a:solidFill>
                  <a:latin typeface="FuturaBookC" pitchFamily="2" charset="-52"/>
                </a:rPr>
                <a:t>04</a:t>
              </a:r>
              <a:endParaRPr lang="zh-CN" altLang="en-US" sz="3200" dirty="0">
                <a:solidFill>
                  <a:schemeClr val="bg1"/>
                </a:solidFill>
                <a:latin typeface="FuturaBookC" pitchFamily="2" charset="-52"/>
              </a:endParaRPr>
            </a:p>
          </p:txBody>
        </p:sp>
      </p:grpSp>
      <p:sp>
        <p:nvSpPr>
          <p:cNvPr id="23" name="文本框 1"/>
          <p:cNvSpPr txBox="1"/>
          <p:nvPr/>
        </p:nvSpPr>
        <p:spPr>
          <a:xfrm>
            <a:off x="1" y="452252"/>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2</a:t>
            </a:r>
            <a:r>
              <a:rPr lang="zh-CN" altLang="en-US" sz="3600" dirty="0"/>
              <a:t>、季节指数计算</a:t>
            </a:r>
          </a:p>
        </p:txBody>
      </p:sp>
      <p:sp>
        <p:nvSpPr>
          <p:cNvPr id="24" name="Rectangle 1">
            <a:extLst>
              <a:ext uri="{FF2B5EF4-FFF2-40B4-BE49-F238E27FC236}">
                <a16:creationId xmlns:a16="http://schemas.microsoft.com/office/drawing/2014/main" id="{DF1CF6CC-B496-40D9-BB2B-83BD56607FC8}"/>
              </a:ext>
            </a:extLst>
          </p:cNvPr>
          <p:cNvSpPr>
            <a:spLocks noChangeArrowheads="1"/>
          </p:cNvSpPr>
          <p:nvPr/>
        </p:nvSpPr>
        <p:spPr bwMode="auto">
          <a:xfrm>
            <a:off x="406004" y="1179410"/>
            <a:ext cx="11530012" cy="1682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540000">
              <a:lnSpc>
                <a:spcPct val="150000"/>
              </a:lnSpc>
            </a:pPr>
            <a:r>
              <a:rPr lang="zh-CN" altLang="en-US" sz="2400" b="1" dirty="0">
                <a:solidFill>
                  <a:schemeClr val="tx2">
                    <a:lumMod val="75000"/>
                  </a:schemeClr>
                </a:solidFill>
              </a:rPr>
              <a:t>季节指数法</a:t>
            </a:r>
            <a:r>
              <a:rPr lang="zh-CN" altLang="en-US" sz="2400" dirty="0">
                <a:solidFill>
                  <a:schemeClr val="tx2">
                    <a:lumMod val="75000"/>
                  </a:schemeClr>
                </a:solidFill>
              </a:rPr>
              <a:t>是一种根据呈现季节变动的时间序列观测值，通过计算各月或各季的季节指数来预测未来的方法。</a:t>
            </a:r>
            <a:endParaRPr lang="en-US" altLang="zh-CN" sz="2400" dirty="0">
              <a:solidFill>
                <a:schemeClr val="tx2">
                  <a:lumMod val="75000"/>
                </a:schemeClr>
              </a:solidFill>
            </a:endParaRPr>
          </a:p>
          <a:p>
            <a:pPr indent="540000">
              <a:lnSpc>
                <a:spcPct val="150000"/>
              </a:lnSpc>
            </a:pPr>
            <a:r>
              <a:rPr lang="zh-CN" altLang="en-US" sz="2400" dirty="0">
                <a:solidFill>
                  <a:schemeClr val="tx2">
                    <a:lumMod val="75000"/>
                  </a:schemeClr>
                </a:solidFill>
              </a:rPr>
              <a:t>该方法的一般过程如下：</a:t>
            </a:r>
            <a:endParaRPr kumimoji="0" lang="zh-CN" altLang="en-US" sz="2400" b="0" i="0" u="none" strike="noStrike" cap="none" normalizeH="0" baseline="0" dirty="0">
              <a:ln>
                <a:noFill/>
              </a:ln>
              <a:solidFill>
                <a:schemeClr val="tx2">
                  <a:lumMod val="75000"/>
                </a:schemeClr>
              </a:solidFill>
              <a:effectLst/>
            </a:endParaRPr>
          </a:p>
        </p:txBody>
      </p:sp>
    </p:spTree>
    <p:extLst>
      <p:ext uri="{BB962C8B-B14F-4D97-AF65-F5344CB8AC3E}">
        <p14:creationId xmlns:p14="http://schemas.microsoft.com/office/powerpoint/2010/main" val="51997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、季节指数</a:t>
            </a:r>
            <a:r>
              <a:rPr lang="zh-CN" altLang="zh-CN" sz="3600" dirty="0"/>
              <a:t>预测模型</a:t>
            </a:r>
            <a:r>
              <a:rPr lang="zh-CN" altLang="en-US" sz="3600" dirty="0"/>
              <a:t>实例</a:t>
            </a:r>
          </a:p>
        </p:txBody>
      </p:sp>
      <p:sp>
        <p:nvSpPr>
          <p:cNvPr id="11" name="文本框 10"/>
          <p:cNvSpPr txBox="1"/>
          <p:nvPr/>
        </p:nvSpPr>
        <p:spPr>
          <a:xfrm>
            <a:off x="767807" y="1202299"/>
            <a:ext cx="10768580" cy="707886"/>
          </a:xfrm>
          <a:prstGeom prst="rect">
            <a:avLst/>
          </a:prstGeom>
          <a:noFill/>
        </p:spPr>
        <p:txBody>
          <a:bodyPr wrap="square" rtlCol="0">
            <a:spAutoFit/>
          </a:bodyPr>
          <a:lstStyle>
            <a:defPPr>
              <a:defRPr lang="en-US"/>
            </a:defPPr>
            <a:lvl1pPr>
              <a:defRPr sz="2400"/>
            </a:lvl1pPr>
          </a:lstStyle>
          <a:p>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5-5】</a:t>
            </a:r>
            <a:r>
              <a:rPr lang="zh-CN" altLang="en-US" sz="2000" dirty="0">
                <a:solidFill>
                  <a:schemeClr val="tx2">
                    <a:lumMod val="75000"/>
                  </a:schemeClr>
                </a:solidFill>
                <a:latin typeface="宋体" panose="02010600030101010101" pitchFamily="2" charset="-122"/>
                <a:ea typeface="宋体" panose="02010600030101010101" pitchFamily="2" charset="-122"/>
              </a:rPr>
              <a:t>根据中经网</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月至</a:t>
            </a:r>
            <a:r>
              <a:rPr lang="en-US" altLang="zh-CN" sz="2000" dirty="0">
                <a:solidFill>
                  <a:schemeClr val="tx2">
                    <a:lumMod val="75000"/>
                  </a:schemeClr>
                </a:solidFill>
                <a:latin typeface="宋体" panose="02010600030101010101" pitchFamily="2" charset="-122"/>
                <a:ea typeface="宋体" panose="02010600030101010101" pitchFamily="2" charset="-122"/>
              </a:rPr>
              <a:t>2023</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月的规模以上工业企业风力发电量</a:t>
            </a:r>
            <a:r>
              <a:rPr lang="en-US" altLang="zh-CN" sz="2000" dirty="0">
                <a:solidFill>
                  <a:schemeClr val="tx2">
                    <a:lumMod val="75000"/>
                  </a:schemeClr>
                </a:solidFill>
                <a:latin typeface="宋体" panose="02010600030101010101" pitchFamily="2" charset="-122"/>
                <a:ea typeface="宋体" panose="02010600030101010101" pitchFamily="2" charset="-122"/>
              </a:rPr>
              <a:t>_</a:t>
            </a:r>
            <a:r>
              <a:rPr lang="zh-CN" altLang="en-US" sz="2000" dirty="0">
                <a:solidFill>
                  <a:schemeClr val="tx2">
                    <a:lumMod val="75000"/>
                  </a:schemeClr>
                </a:solidFill>
                <a:latin typeface="宋体" panose="02010600030101010101" pitchFamily="2" charset="-122"/>
                <a:ea typeface="宋体" panose="02010600030101010101" pitchFamily="2" charset="-122"/>
              </a:rPr>
              <a:t>累计数据如图</a:t>
            </a:r>
            <a:r>
              <a:rPr lang="en-US" altLang="zh-CN" sz="2000" dirty="0">
                <a:solidFill>
                  <a:schemeClr val="tx2">
                    <a:lumMod val="75000"/>
                  </a:schemeClr>
                </a:solidFill>
                <a:latin typeface="宋体" panose="02010600030101010101" pitchFamily="2" charset="-122"/>
                <a:ea typeface="宋体" panose="02010600030101010101" pitchFamily="2" charset="-122"/>
              </a:rPr>
              <a:t>5-28</a:t>
            </a:r>
            <a:r>
              <a:rPr lang="zh-CN" altLang="en-US" sz="2000" dirty="0">
                <a:solidFill>
                  <a:schemeClr val="tx2">
                    <a:lumMod val="75000"/>
                  </a:schemeClr>
                </a:solidFill>
                <a:latin typeface="宋体" panose="02010600030101010101" pitchFamily="2" charset="-122"/>
                <a:ea typeface="宋体" panose="02010600030101010101" pitchFamily="2" charset="-122"/>
              </a:rPr>
              <a:t>所示，预测</a:t>
            </a:r>
            <a:r>
              <a:rPr lang="en-US" altLang="zh-CN" sz="2000" dirty="0">
                <a:solidFill>
                  <a:schemeClr val="tx2">
                    <a:lumMod val="75000"/>
                  </a:schemeClr>
                </a:solidFill>
                <a:latin typeface="宋体" panose="02010600030101010101" pitchFamily="2" charset="-122"/>
                <a:ea typeface="宋体" panose="02010600030101010101" pitchFamily="2" charset="-122"/>
              </a:rPr>
              <a:t>2024</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月</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月的估计值。</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a:extLst>
              <a:ext uri="{FF2B5EF4-FFF2-40B4-BE49-F238E27FC236}">
                <a16:creationId xmlns:a16="http://schemas.microsoft.com/office/drawing/2014/main" id="{D7CEFE1B-B31F-B1B6-6F10-3D862F00577F}"/>
              </a:ext>
            </a:extLst>
          </p:cNvPr>
          <p:cNvSpPr/>
          <p:nvPr/>
        </p:nvSpPr>
        <p:spPr>
          <a:xfrm>
            <a:off x="1182936" y="2081091"/>
            <a:ext cx="4727953" cy="3084755"/>
          </a:xfrm>
          <a:prstGeom prst="rect">
            <a:avLst/>
          </a:prstGeom>
        </p:spPr>
        <p:txBody>
          <a:bodyPr wrap="square">
            <a:spAutoFit/>
          </a:bodyPr>
          <a:lstStyle/>
          <a:p>
            <a:pPr>
              <a:lnSpc>
                <a:spcPct val="200000"/>
              </a:lnSpc>
            </a:pPr>
            <a:r>
              <a:rPr lang="zh-CN" altLang="en-US" sz="2000" b="1" dirty="0">
                <a:latin typeface="DengXian" panose="02010600030101010101" pitchFamily="2" charset="-122"/>
                <a:ea typeface="DengXian" panose="02010600030101010101" pitchFamily="2" charset="-122"/>
              </a:rPr>
              <a:t>解题步骤：</a:t>
            </a:r>
            <a:endParaRPr lang="en-US" altLang="zh-CN" sz="2000" b="1"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zh-CN" altLang="zh-CN" sz="2000" b="1" spc="40" dirty="0">
                <a:effectLst/>
                <a:latin typeface="DengXian" panose="02010600030101010101" pitchFamily="2" charset="-122"/>
                <a:ea typeface="DengXian" panose="02010600030101010101" pitchFamily="2" charset="-122"/>
                <a:cs typeface="Segoe UI" panose="020B0502040204020203" pitchFamily="34" charset="0"/>
              </a:rPr>
              <a:t>第一步</a:t>
            </a:r>
            <a:r>
              <a:rPr lang="zh-CN" altLang="zh-CN" sz="2000" spc="40" dirty="0">
                <a:effectLst/>
                <a:latin typeface="DengXian" panose="02010600030101010101" pitchFamily="2" charset="-122"/>
                <a:ea typeface="DengXian" panose="02010600030101010101" pitchFamily="2" charset="-122"/>
                <a:cs typeface="Segoe UI" panose="020B0502040204020203" pitchFamily="34" charset="0"/>
              </a:rPr>
              <a:t>，</a:t>
            </a:r>
            <a:r>
              <a:rPr lang="zh-CN" altLang="en-US" sz="2000" spc="40" dirty="0">
                <a:effectLst/>
                <a:latin typeface="DengXian" panose="02010600030101010101" pitchFamily="2" charset="-122"/>
                <a:ea typeface="DengXian" panose="02010600030101010101" pitchFamily="2" charset="-122"/>
                <a:cs typeface="Segoe UI" panose="020B0502040204020203" pitchFamily="34" charset="0"/>
              </a:rPr>
              <a:t>计算季节模式长度 </a:t>
            </a:r>
            <a:r>
              <a:rPr lang="zh-CN" altLang="zh-CN" sz="2000" spc="40" dirty="0">
                <a:effectLst/>
                <a:latin typeface="DengXian" panose="02010600030101010101" pitchFamily="2" charset="-122"/>
                <a:ea typeface="DengXian" panose="02010600030101010101" pitchFamily="2" charset="-122"/>
                <a:cs typeface="Segoe UI" panose="020B0502040204020203" pitchFamily="34" charset="0"/>
              </a:rPr>
              <a:t>。</a:t>
            </a:r>
          </a:p>
          <a:p>
            <a:pPr>
              <a:lnSpc>
                <a:spcPct val="200000"/>
              </a:lnSpc>
            </a:pPr>
            <a:r>
              <a:rPr lang="zh-CN" altLang="zh-CN" sz="2000" b="1" spc="40" dirty="0">
                <a:effectLst/>
                <a:latin typeface="DengXian" panose="02010600030101010101" pitchFamily="2" charset="-122"/>
                <a:ea typeface="DengXian" panose="02010600030101010101" pitchFamily="2" charset="-122"/>
                <a:cs typeface="Segoe UI" panose="020B0502040204020203" pitchFamily="34" charset="0"/>
              </a:rPr>
              <a:t>第二步</a:t>
            </a:r>
            <a:r>
              <a:rPr lang="zh-CN" altLang="zh-CN" sz="2000" spc="40" dirty="0">
                <a:effectLst/>
                <a:latin typeface="DengXian" panose="02010600030101010101" pitchFamily="2" charset="-122"/>
                <a:ea typeface="DengXian" panose="02010600030101010101" pitchFamily="2" charset="-122"/>
                <a:cs typeface="Segoe UI" panose="020B0502040204020203" pitchFamily="34" charset="0"/>
              </a:rPr>
              <a:t>，</a:t>
            </a:r>
            <a:r>
              <a:rPr lang="zh-CN" altLang="en-US" sz="2000" spc="40" dirty="0">
                <a:effectLst/>
                <a:latin typeface="DengXian" panose="02010600030101010101" pitchFamily="2" charset="-122"/>
                <a:ea typeface="DengXian" panose="02010600030101010101" pitchFamily="2" charset="-122"/>
                <a:cs typeface="Segoe UI" panose="020B0502040204020203" pitchFamily="34" charset="0"/>
              </a:rPr>
              <a:t>计算季节指数 </a:t>
            </a:r>
            <a:r>
              <a:rPr lang="zh-CN" altLang="zh-CN" sz="2000" spc="40" dirty="0">
                <a:effectLst/>
                <a:latin typeface="DengXian" panose="02010600030101010101" pitchFamily="2" charset="-122"/>
                <a:ea typeface="DengXian" panose="02010600030101010101" pitchFamily="2" charset="-122"/>
                <a:cs typeface="Segoe UI" panose="020B0502040204020203" pitchFamily="34" charset="0"/>
              </a:rPr>
              <a:t>。</a:t>
            </a:r>
          </a:p>
          <a:p>
            <a:pPr>
              <a:lnSpc>
                <a:spcPct val="200000"/>
              </a:lnSpc>
            </a:pPr>
            <a:r>
              <a:rPr lang="zh-CN" altLang="en-US" sz="2000" b="1" kern="0" dirty="0">
                <a:latin typeface="DengXian" panose="02010600030101010101" pitchFamily="2" charset="-122"/>
                <a:ea typeface="DengXian" panose="02010600030101010101" pitchFamily="2" charset="-122"/>
                <a:cs typeface="Times New Roman" panose="02020603050405020304" pitchFamily="18" charset="0"/>
              </a:rPr>
              <a:t>第三步，</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消除季节影响。 </a:t>
            </a:r>
            <a:endParaRPr lang="en-US" altLang="zh-CN" sz="2000"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zh-CN" altLang="en-US" sz="2000" b="1" kern="0" dirty="0">
                <a:latin typeface="DengXian" panose="02010600030101010101" pitchFamily="2" charset="-122"/>
                <a:ea typeface="DengXian" panose="02010600030101010101" pitchFamily="2" charset="-122"/>
                <a:cs typeface="Times New Roman" panose="02020603050405020304" pitchFamily="18" charset="0"/>
              </a:rPr>
              <a:t>第四步</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，计算趋势预测值。</a:t>
            </a:r>
            <a:endParaRPr lang="en-US" altLang="zh-CN" sz="2000" kern="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9" name="图片 8">
            <a:extLst>
              <a:ext uri="{FF2B5EF4-FFF2-40B4-BE49-F238E27FC236}">
                <a16:creationId xmlns:a16="http://schemas.microsoft.com/office/drawing/2014/main" id="{B424F76E-B6A3-AD3E-872A-583EBED464D8}"/>
              </a:ext>
            </a:extLst>
          </p:cNvPr>
          <p:cNvPicPr>
            <a:picLocks noChangeAspect="1"/>
          </p:cNvPicPr>
          <p:nvPr/>
        </p:nvPicPr>
        <p:blipFill rotWithShape="1">
          <a:blip r:embed="rId2"/>
          <a:srcRect l="656" t="1388" r="1016" b="1479"/>
          <a:stretch/>
        </p:blipFill>
        <p:spPr bwMode="auto">
          <a:xfrm>
            <a:off x="5728056" y="2782469"/>
            <a:ext cx="5016226" cy="2343958"/>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402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、季节指数</a:t>
            </a:r>
            <a:r>
              <a:rPr lang="zh-CN" altLang="zh-CN" sz="3600" dirty="0"/>
              <a:t>预测模型</a:t>
            </a:r>
            <a:r>
              <a:rPr lang="zh-CN" altLang="en-US" sz="3600" dirty="0"/>
              <a:t>实例</a:t>
            </a:r>
          </a:p>
        </p:txBody>
      </p:sp>
      <p:sp>
        <p:nvSpPr>
          <p:cNvPr id="11" name="文本框 10"/>
          <p:cNvSpPr txBox="1"/>
          <p:nvPr/>
        </p:nvSpPr>
        <p:spPr>
          <a:xfrm>
            <a:off x="655613" y="1178806"/>
            <a:ext cx="10768580" cy="707886"/>
          </a:xfrm>
          <a:prstGeom prst="rect">
            <a:avLst/>
          </a:prstGeom>
          <a:noFill/>
        </p:spPr>
        <p:txBody>
          <a:bodyPr wrap="square" rtlCol="0">
            <a:spAutoFit/>
          </a:bodyPr>
          <a:lstStyle>
            <a:defPPr>
              <a:defRPr lang="en-US"/>
            </a:defPPr>
            <a:lvl1pPr>
              <a:defRPr sz="2400"/>
            </a:lvl1pPr>
          </a:lstStyle>
          <a:p>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5-5】</a:t>
            </a:r>
            <a:r>
              <a:rPr lang="zh-CN" altLang="en-US" sz="2000" dirty="0">
                <a:solidFill>
                  <a:schemeClr val="tx2">
                    <a:lumMod val="75000"/>
                  </a:schemeClr>
                </a:solidFill>
                <a:latin typeface="宋体" panose="02010600030101010101" pitchFamily="2" charset="-122"/>
                <a:ea typeface="宋体" panose="02010600030101010101" pitchFamily="2" charset="-122"/>
              </a:rPr>
              <a:t>根据中经网</a:t>
            </a:r>
            <a:r>
              <a:rPr lang="en-US" altLang="zh-CN" sz="2000" dirty="0">
                <a:solidFill>
                  <a:schemeClr val="tx2">
                    <a:lumMod val="75000"/>
                  </a:schemeClr>
                </a:solidFill>
                <a:latin typeface="宋体" panose="02010600030101010101" pitchFamily="2" charset="-122"/>
                <a:ea typeface="宋体" panose="02010600030101010101" pitchFamily="2" charset="-122"/>
              </a:rPr>
              <a:t>2018</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月至</a:t>
            </a:r>
            <a:r>
              <a:rPr lang="en-US" altLang="zh-CN" sz="2000" dirty="0">
                <a:solidFill>
                  <a:schemeClr val="tx2">
                    <a:lumMod val="75000"/>
                  </a:schemeClr>
                </a:solidFill>
                <a:latin typeface="宋体" panose="02010600030101010101" pitchFamily="2" charset="-122"/>
                <a:ea typeface="宋体" panose="02010600030101010101" pitchFamily="2" charset="-122"/>
              </a:rPr>
              <a:t>2023</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月的规模以上工业企业风力发电量</a:t>
            </a:r>
            <a:r>
              <a:rPr lang="en-US" altLang="zh-CN" sz="2000" dirty="0">
                <a:solidFill>
                  <a:schemeClr val="tx2">
                    <a:lumMod val="75000"/>
                  </a:schemeClr>
                </a:solidFill>
                <a:latin typeface="宋体" panose="02010600030101010101" pitchFamily="2" charset="-122"/>
                <a:ea typeface="宋体" panose="02010600030101010101" pitchFamily="2" charset="-122"/>
              </a:rPr>
              <a:t>_</a:t>
            </a:r>
            <a:r>
              <a:rPr lang="zh-CN" altLang="en-US" sz="2000" dirty="0">
                <a:solidFill>
                  <a:schemeClr val="tx2">
                    <a:lumMod val="75000"/>
                  </a:schemeClr>
                </a:solidFill>
                <a:latin typeface="宋体" panose="02010600030101010101" pitchFamily="2" charset="-122"/>
                <a:ea typeface="宋体" panose="02010600030101010101" pitchFamily="2" charset="-122"/>
              </a:rPr>
              <a:t>累计数据如图</a:t>
            </a:r>
            <a:r>
              <a:rPr lang="en-US" altLang="zh-CN" sz="2000" dirty="0">
                <a:solidFill>
                  <a:schemeClr val="tx2">
                    <a:lumMod val="75000"/>
                  </a:schemeClr>
                </a:solidFill>
                <a:latin typeface="宋体" panose="02010600030101010101" pitchFamily="2" charset="-122"/>
                <a:ea typeface="宋体" panose="02010600030101010101" pitchFamily="2" charset="-122"/>
              </a:rPr>
              <a:t>5-28</a:t>
            </a:r>
            <a:r>
              <a:rPr lang="zh-CN" altLang="en-US" sz="2000" dirty="0">
                <a:solidFill>
                  <a:schemeClr val="tx2">
                    <a:lumMod val="75000"/>
                  </a:schemeClr>
                </a:solidFill>
                <a:latin typeface="宋体" panose="02010600030101010101" pitchFamily="2" charset="-122"/>
                <a:ea typeface="宋体" panose="02010600030101010101" pitchFamily="2" charset="-122"/>
              </a:rPr>
              <a:t>所示，预测</a:t>
            </a:r>
            <a:r>
              <a:rPr lang="en-US" altLang="zh-CN" sz="2000" dirty="0">
                <a:solidFill>
                  <a:schemeClr val="tx2">
                    <a:lumMod val="75000"/>
                  </a:schemeClr>
                </a:solidFill>
                <a:latin typeface="宋体" panose="02010600030101010101" pitchFamily="2" charset="-122"/>
                <a:ea typeface="宋体" panose="02010600030101010101" pitchFamily="2" charset="-122"/>
              </a:rPr>
              <a:t>2024</a:t>
            </a:r>
            <a:r>
              <a:rPr lang="zh-CN" altLang="en-US" sz="2000" dirty="0">
                <a:solidFill>
                  <a:schemeClr val="tx2">
                    <a:lumMod val="75000"/>
                  </a:schemeClr>
                </a:solidFill>
                <a:latin typeface="宋体" panose="02010600030101010101" pitchFamily="2" charset="-122"/>
                <a:ea typeface="宋体" panose="02010600030101010101" pitchFamily="2" charset="-122"/>
              </a:rPr>
              <a:t>年</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月</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月的估计值。</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a:extLst>
              <a:ext uri="{FF2B5EF4-FFF2-40B4-BE49-F238E27FC236}">
                <a16:creationId xmlns:a16="http://schemas.microsoft.com/office/drawing/2014/main" id="{D7CEFE1B-B31F-B1B6-6F10-3D862F00577F}"/>
              </a:ext>
            </a:extLst>
          </p:cNvPr>
          <p:cNvSpPr/>
          <p:nvPr/>
        </p:nvSpPr>
        <p:spPr>
          <a:xfrm>
            <a:off x="1203394" y="2228035"/>
            <a:ext cx="4727953" cy="622543"/>
          </a:xfrm>
          <a:prstGeom prst="rect">
            <a:avLst/>
          </a:prstGeom>
        </p:spPr>
        <p:txBody>
          <a:bodyPr wrap="square">
            <a:spAutoFit/>
          </a:bodyPr>
          <a:lstStyle/>
          <a:p>
            <a:pPr>
              <a:lnSpc>
                <a:spcPct val="200000"/>
              </a:lnSpc>
            </a:pPr>
            <a:r>
              <a:rPr lang="zh-CN" altLang="en-US" sz="2000" b="1" kern="0" dirty="0">
                <a:latin typeface="DengXian" panose="02010600030101010101" pitchFamily="2" charset="-122"/>
                <a:ea typeface="DengXian" panose="02010600030101010101" pitchFamily="2" charset="-122"/>
                <a:cs typeface="Times New Roman" panose="02020603050405020304" pitchFamily="18" charset="0"/>
              </a:rPr>
              <a:t>第五步</a:t>
            </a:r>
            <a:r>
              <a:rPr lang="zh-CN" altLang="en-US" sz="2000" kern="0" dirty="0">
                <a:latin typeface="DengXian" panose="02010600030101010101" pitchFamily="2" charset="-122"/>
                <a:ea typeface="DengXian" panose="02010600030101010101" pitchFamily="2" charset="-122"/>
                <a:cs typeface="Times New Roman" panose="02020603050405020304" pitchFamily="18" charset="0"/>
              </a:rPr>
              <a:t>，还原季节影响。</a:t>
            </a:r>
            <a:endParaRPr lang="en-US" altLang="zh-CN" sz="2000" kern="0" dirty="0">
              <a:latin typeface="DengXian" panose="02010600030101010101" pitchFamily="2" charset="-122"/>
              <a:ea typeface="DengXian" panose="02010600030101010101" pitchFamily="2" charset="-122"/>
              <a:cs typeface="Times New Roman" panose="02020603050405020304" pitchFamily="18" charset="0"/>
            </a:endParaRPr>
          </a:p>
        </p:txBody>
      </p:sp>
      <p:grpSp>
        <p:nvGrpSpPr>
          <p:cNvPr id="8" name="组合 7">
            <a:extLst>
              <a:ext uri="{FF2B5EF4-FFF2-40B4-BE49-F238E27FC236}">
                <a16:creationId xmlns:a16="http://schemas.microsoft.com/office/drawing/2014/main" id="{F85D02B6-B06F-EC2E-4964-F16E43E9E347}"/>
              </a:ext>
            </a:extLst>
          </p:cNvPr>
          <p:cNvGrpSpPr/>
          <p:nvPr/>
        </p:nvGrpSpPr>
        <p:grpSpPr>
          <a:xfrm>
            <a:off x="1273429" y="3494915"/>
            <a:ext cx="3905206" cy="2647801"/>
            <a:chOff x="4361379" y="2064691"/>
            <a:chExt cx="4253811" cy="2289650"/>
          </a:xfrm>
        </p:grpSpPr>
        <p:pic>
          <p:nvPicPr>
            <p:cNvPr id="6" name="图片 5" descr="图表, 折线图&#10;&#10;描述已自动生成">
              <a:extLst>
                <a:ext uri="{FF2B5EF4-FFF2-40B4-BE49-F238E27FC236}">
                  <a16:creationId xmlns:a16="http://schemas.microsoft.com/office/drawing/2014/main" id="{A365FB3C-5F55-3851-C044-D8A40343E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379" y="2064691"/>
              <a:ext cx="4253811" cy="2289650"/>
            </a:xfrm>
            <a:prstGeom prst="rect">
              <a:avLst/>
            </a:prstGeom>
          </p:spPr>
        </p:pic>
        <p:sp>
          <p:nvSpPr>
            <p:cNvPr id="7" name="文本框 6">
              <a:extLst>
                <a:ext uri="{FF2B5EF4-FFF2-40B4-BE49-F238E27FC236}">
                  <a16:creationId xmlns:a16="http://schemas.microsoft.com/office/drawing/2014/main" id="{C52F0523-0FA7-66BC-846F-4BCDFDD5F7A9}"/>
                </a:ext>
              </a:extLst>
            </p:cNvPr>
            <p:cNvSpPr txBox="1"/>
            <p:nvPr/>
          </p:nvSpPr>
          <p:spPr>
            <a:xfrm>
              <a:off x="7164371" y="2536134"/>
              <a:ext cx="1272620" cy="24668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zh-CN" altLang="en-US" sz="1200" dirty="0">
                  <a:latin typeface="DengXian" panose="02010600030101010101" pitchFamily="2" charset="-122"/>
                  <a:ea typeface="DengXian" panose="02010600030101010101" pitchFamily="2" charset="-122"/>
                </a:rPr>
                <a:t>长度为</a:t>
              </a:r>
              <a:r>
                <a:rPr kumimoji="1" lang="en-US" altLang="zh-CN" sz="1200" dirty="0">
                  <a:latin typeface="DengXian" panose="02010600030101010101" pitchFamily="2" charset="-122"/>
                  <a:ea typeface="DengXian" panose="02010600030101010101" pitchFamily="2" charset="-122"/>
                </a:rPr>
                <a:t>11</a:t>
              </a:r>
              <a:r>
                <a:rPr kumimoji="1" lang="zh-CN" altLang="en-US" sz="1200" dirty="0">
                  <a:latin typeface="DengXian" panose="02010600030101010101" pitchFamily="2" charset="-122"/>
                  <a:ea typeface="DengXian" panose="02010600030101010101" pitchFamily="2" charset="-122"/>
                </a:rPr>
                <a:t>个月</a:t>
              </a:r>
            </a:p>
          </p:txBody>
        </p:sp>
      </p:grpSp>
      <p:pic>
        <p:nvPicPr>
          <p:cNvPr id="12" name="图片 11" descr="图表&#10;&#10;描述已自动生成">
            <a:extLst>
              <a:ext uri="{FF2B5EF4-FFF2-40B4-BE49-F238E27FC236}">
                <a16:creationId xmlns:a16="http://schemas.microsoft.com/office/drawing/2014/main" id="{7BF08705-BDEC-11F0-D878-B3D5148E8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68" y="3601979"/>
            <a:ext cx="4230306" cy="2540737"/>
          </a:xfrm>
          <a:prstGeom prst="rect">
            <a:avLst/>
          </a:prstGeom>
        </p:spPr>
      </p:pic>
      <p:sp>
        <p:nvSpPr>
          <p:cNvPr id="3" name="文本框 2">
            <a:extLst>
              <a:ext uri="{FF2B5EF4-FFF2-40B4-BE49-F238E27FC236}">
                <a16:creationId xmlns:a16="http://schemas.microsoft.com/office/drawing/2014/main" id="{C077173A-D712-4F65-82E7-D6720E2B6217}"/>
              </a:ext>
            </a:extLst>
          </p:cNvPr>
          <p:cNvSpPr txBox="1"/>
          <p:nvPr/>
        </p:nvSpPr>
        <p:spPr>
          <a:xfrm>
            <a:off x="5884697" y="2425876"/>
            <a:ext cx="3877985" cy="646331"/>
          </a:xfrm>
          <a:prstGeom prst="rect">
            <a:avLst/>
          </a:prstGeom>
          <a:noFill/>
        </p:spPr>
        <p:txBody>
          <a:bodyPr wrap="none" rtlCol="0">
            <a:spAutoFit/>
          </a:bodyPr>
          <a:lstStyle/>
          <a:p>
            <a:r>
              <a:rPr lang="zh-CN" altLang="en-US" sz="1800" b="1" kern="0" dirty="0">
                <a:latin typeface="DengXian" panose="02010600030101010101" pitchFamily="2" charset="-122"/>
                <a:ea typeface="DengXian" panose="02010600030101010101" pitchFamily="2" charset="-122"/>
                <a:cs typeface="Times New Roman" panose="02020603050405020304" pitchFamily="18" charset="0"/>
              </a:rPr>
              <a:t>第六步</a:t>
            </a:r>
            <a:r>
              <a:rPr lang="zh-CN" altLang="en-US" sz="1800" kern="0" dirty="0">
                <a:latin typeface="DengXian" panose="02010600030101010101" pitchFamily="2" charset="-122"/>
                <a:ea typeface="DengXian" panose="02010600030101010101" pitchFamily="2" charset="-122"/>
                <a:cs typeface="Times New Roman" panose="02020603050405020304" pitchFamily="18" charset="0"/>
              </a:rPr>
              <a:t>，绘图呈现观测值与预测值。</a:t>
            </a:r>
            <a:endParaRPr lang="zh-CN" altLang="zh-CN" sz="1800" kern="0" dirty="0">
              <a:latin typeface="DengXian" panose="02010600030101010101" pitchFamily="2" charset="-122"/>
              <a:ea typeface="DengXian"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1237282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488960"/>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3</a:t>
            </a:r>
            <a:r>
              <a:rPr lang="zh-CN" altLang="en-US" sz="3600" dirty="0"/>
              <a:t>、季节指数</a:t>
            </a:r>
            <a:r>
              <a:rPr lang="zh-CN" altLang="zh-CN" sz="3600" dirty="0"/>
              <a:t>预测模型</a:t>
            </a:r>
            <a:r>
              <a:rPr lang="zh-CN" altLang="en-US" sz="3600" dirty="0"/>
              <a:t>实例</a:t>
            </a:r>
          </a:p>
        </p:txBody>
      </p:sp>
      <p:sp>
        <p:nvSpPr>
          <p:cNvPr id="11" name="文本框 10"/>
          <p:cNvSpPr txBox="1"/>
          <p:nvPr/>
        </p:nvSpPr>
        <p:spPr>
          <a:xfrm>
            <a:off x="711711" y="1246048"/>
            <a:ext cx="10768580" cy="1631216"/>
          </a:xfrm>
          <a:prstGeom prst="rect">
            <a:avLst/>
          </a:prstGeom>
          <a:noFill/>
        </p:spPr>
        <p:txBody>
          <a:bodyPr wrap="square" rtlCol="0">
            <a:spAutoFit/>
          </a:bodyPr>
          <a:lstStyle>
            <a:defPPr>
              <a:defRPr lang="en-US"/>
            </a:defPPr>
            <a:lvl1pPr>
              <a:defRPr sz="2400"/>
            </a:lvl1pPr>
          </a:lstStyle>
          <a:p>
            <a:pPr indent="540000"/>
            <a:r>
              <a:rPr lang="zh-CN" altLang="en-US" sz="2000" dirty="0">
                <a:solidFill>
                  <a:schemeClr val="tx2">
                    <a:lumMod val="75000"/>
                  </a:schemeClr>
                </a:solidFill>
                <a:latin typeface="宋体" panose="02010600030101010101" pitchFamily="2" charset="-122"/>
                <a:ea typeface="宋体" panose="02010600030101010101" pitchFamily="2" charset="-122"/>
              </a:rPr>
              <a:t>近年来，</a:t>
            </a:r>
            <a:r>
              <a:rPr lang="en-US" altLang="zh-CN" sz="2000" dirty="0">
                <a:solidFill>
                  <a:schemeClr val="tx2">
                    <a:lumMod val="75000"/>
                  </a:schemeClr>
                </a:solidFill>
                <a:latin typeface="宋体" panose="02010600030101010101" pitchFamily="2" charset="-122"/>
                <a:ea typeface="宋体" panose="02010600030101010101" pitchFamily="2" charset="-122"/>
              </a:rPr>
              <a:t>Excel</a:t>
            </a:r>
            <a:r>
              <a:rPr lang="zh-CN" altLang="en-US" sz="2000" dirty="0">
                <a:solidFill>
                  <a:schemeClr val="tx2">
                    <a:lumMod val="75000"/>
                  </a:schemeClr>
                </a:solidFill>
                <a:latin typeface="宋体" panose="02010600030101010101" pitchFamily="2" charset="-122"/>
                <a:ea typeface="宋体" panose="02010600030101010101" pitchFamily="2" charset="-122"/>
              </a:rPr>
              <a:t>中新增了</a:t>
            </a:r>
            <a:r>
              <a:rPr lang="en-US" altLang="zh-CN" sz="2000" dirty="0">
                <a:solidFill>
                  <a:schemeClr val="tx2">
                    <a:lumMod val="75000"/>
                  </a:schemeClr>
                </a:solidFill>
                <a:latin typeface="宋体" panose="02010600030101010101" pitchFamily="2" charset="-122"/>
                <a:ea typeface="宋体" panose="02010600030101010101" pitchFamily="2" charset="-122"/>
              </a:rPr>
              <a:t>FOREACAST</a:t>
            </a:r>
            <a:r>
              <a:rPr lang="zh-CN" altLang="en-US" sz="2000" dirty="0">
                <a:solidFill>
                  <a:schemeClr val="tx2">
                    <a:lumMod val="75000"/>
                  </a:schemeClr>
                </a:solidFill>
                <a:latin typeface="宋体" panose="02010600030101010101" pitchFamily="2" charset="-122"/>
                <a:ea typeface="宋体" panose="02010600030101010101" pitchFamily="2" charset="-122"/>
              </a:rPr>
              <a:t>的扩展函数，使得对具有季节特征的数据进行预测变得更加便捷，以下举例说明：</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5-6】</a:t>
            </a:r>
            <a:r>
              <a:rPr lang="zh-CN" altLang="en-US" sz="2000" dirty="0">
                <a:solidFill>
                  <a:schemeClr val="tx2">
                    <a:lumMod val="75000"/>
                  </a:schemeClr>
                </a:solidFill>
                <a:latin typeface="宋体" panose="02010600030101010101" pitchFamily="2" charset="-122"/>
                <a:ea typeface="宋体" panose="02010600030101010101" pitchFamily="2" charset="-122"/>
              </a:rPr>
              <a:t>负责空调销售的经理，发现空调销售数据整体上有增长趋势，但他不仅想预测第</a:t>
            </a:r>
            <a:r>
              <a:rPr lang="en-US" altLang="zh-CN" sz="2000" dirty="0">
                <a:solidFill>
                  <a:schemeClr val="tx2">
                    <a:lumMod val="75000"/>
                  </a:schemeClr>
                </a:solidFill>
                <a:latin typeface="宋体" panose="02010600030101010101" pitchFamily="2" charset="-122"/>
                <a:ea typeface="宋体" panose="02010600030101010101" pitchFamily="2" charset="-122"/>
              </a:rPr>
              <a:t>13</a:t>
            </a:r>
            <a:r>
              <a:rPr lang="zh-CN" altLang="en-US" sz="2000" dirty="0">
                <a:solidFill>
                  <a:schemeClr val="tx2">
                    <a:lumMod val="75000"/>
                  </a:schemeClr>
                </a:solidFill>
                <a:latin typeface="宋体" panose="02010600030101010101" pitchFamily="2" charset="-122"/>
                <a:ea typeface="宋体" panose="02010600030101010101" pitchFamily="2" charset="-122"/>
              </a:rPr>
              <a:t>个月以及第</a:t>
            </a:r>
            <a:r>
              <a:rPr lang="en-US" altLang="zh-CN" sz="2000" dirty="0">
                <a:solidFill>
                  <a:schemeClr val="tx2">
                    <a:lumMod val="75000"/>
                  </a:schemeClr>
                </a:solidFill>
                <a:latin typeface="宋体" panose="02010600030101010101" pitchFamily="2" charset="-122"/>
                <a:ea typeface="宋体" panose="02010600030101010101" pitchFamily="2" charset="-122"/>
              </a:rPr>
              <a:t>13</a:t>
            </a:r>
            <a:r>
              <a:rPr lang="zh-CN" altLang="en-US" sz="2000" dirty="0">
                <a:solidFill>
                  <a:schemeClr val="tx2">
                    <a:lumMod val="75000"/>
                  </a:schemeClr>
                </a:solidFill>
                <a:latin typeface="宋体" panose="02010600030101010101" pitchFamily="2" charset="-122"/>
                <a:ea typeface="宋体" panose="02010600030101010101" pitchFamily="2" charset="-122"/>
              </a:rPr>
              <a:t>个月每周的空调销量，为此他收集了过去</a:t>
            </a:r>
            <a:r>
              <a:rPr lang="en-US" altLang="zh-CN" sz="2000" dirty="0">
                <a:solidFill>
                  <a:schemeClr val="tx2">
                    <a:lumMod val="75000"/>
                  </a:schemeClr>
                </a:solidFill>
                <a:latin typeface="宋体" panose="02010600030101010101" pitchFamily="2" charset="-122"/>
                <a:ea typeface="宋体" panose="02010600030101010101" pitchFamily="2" charset="-122"/>
              </a:rPr>
              <a:t>12</a:t>
            </a:r>
            <a:r>
              <a:rPr lang="zh-CN" altLang="en-US" sz="2000" dirty="0">
                <a:solidFill>
                  <a:schemeClr val="tx2">
                    <a:lumMod val="75000"/>
                  </a:schemeClr>
                </a:solidFill>
                <a:latin typeface="宋体" panose="02010600030101010101" pitchFamily="2" charset="-122"/>
                <a:ea typeface="宋体" panose="02010600030101010101" pitchFamily="2" charset="-122"/>
              </a:rPr>
              <a:t>个月每周的空调销量的明细数据，如图</a:t>
            </a:r>
            <a:r>
              <a:rPr lang="en-US" altLang="zh-CN" sz="2000" dirty="0">
                <a:solidFill>
                  <a:schemeClr val="tx2">
                    <a:lumMod val="75000"/>
                  </a:schemeClr>
                </a:solidFill>
                <a:latin typeface="宋体" panose="02010600030101010101" pitchFamily="2" charset="-122"/>
                <a:ea typeface="宋体" panose="02010600030101010101" pitchFamily="2" charset="-122"/>
              </a:rPr>
              <a:t>5-33</a:t>
            </a:r>
            <a:r>
              <a:rPr lang="zh-CN" altLang="en-US" sz="2000" dirty="0">
                <a:solidFill>
                  <a:schemeClr val="tx2">
                    <a:lumMod val="75000"/>
                  </a:schemeClr>
                </a:solidFill>
                <a:latin typeface="宋体" panose="02010600030101010101" pitchFamily="2" charset="-122"/>
                <a:ea typeface="宋体" panose="02010600030101010101" pitchFamily="2" charset="-122"/>
              </a:rPr>
              <a:t>所示。下面将介绍运用</a:t>
            </a:r>
            <a:r>
              <a:rPr lang="en-US" altLang="zh-CN" sz="2000" dirty="0">
                <a:solidFill>
                  <a:schemeClr val="tx2">
                    <a:lumMod val="75000"/>
                  </a:schemeClr>
                </a:solidFill>
                <a:latin typeface="宋体" panose="02010600030101010101" pitchFamily="2" charset="-122"/>
                <a:ea typeface="宋体" panose="02010600030101010101" pitchFamily="2" charset="-122"/>
              </a:rPr>
              <a:t>FORECAST</a:t>
            </a:r>
            <a:r>
              <a:rPr lang="zh-CN" altLang="en-US" sz="2000" dirty="0">
                <a:solidFill>
                  <a:schemeClr val="tx2">
                    <a:lumMod val="75000"/>
                  </a:schemeClr>
                </a:solidFill>
                <a:latin typeface="宋体" panose="02010600030101010101" pitchFamily="2" charset="-122"/>
                <a:ea typeface="宋体" panose="02010600030101010101" pitchFamily="2" charset="-122"/>
              </a:rPr>
              <a:t>函数族来进行预测及其与季节指数法预测结果的对比。</a:t>
            </a: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a:extLst>
              <a:ext uri="{FF2B5EF4-FFF2-40B4-BE49-F238E27FC236}">
                <a16:creationId xmlns:a16="http://schemas.microsoft.com/office/drawing/2014/main" id="{D7CEFE1B-B31F-B1B6-6F10-3D862F00577F}"/>
              </a:ext>
            </a:extLst>
          </p:cNvPr>
          <p:cNvSpPr/>
          <p:nvPr/>
        </p:nvSpPr>
        <p:spPr>
          <a:xfrm>
            <a:off x="1447979" y="2877264"/>
            <a:ext cx="5047405" cy="3577198"/>
          </a:xfrm>
          <a:prstGeom prst="rect">
            <a:avLst/>
          </a:prstGeom>
        </p:spPr>
        <p:txBody>
          <a:bodyPr wrap="square">
            <a:spAutoFit/>
          </a:bodyPr>
          <a:lstStyle/>
          <a:p>
            <a:pPr>
              <a:lnSpc>
                <a:spcPct val="200000"/>
              </a:lnSpc>
            </a:pPr>
            <a:r>
              <a:rPr lang="zh-CN" altLang="en-US" sz="2000" b="1" dirty="0">
                <a:latin typeface="DengXian" panose="02010600030101010101" pitchFamily="2" charset="-122"/>
                <a:ea typeface="DengXian" panose="02010600030101010101" pitchFamily="2" charset="-122"/>
              </a:rPr>
              <a:t>解题步骤：</a:t>
            </a:r>
            <a:endParaRPr lang="en-US" altLang="zh-CN" sz="2000" b="1" kern="0" dirty="0">
              <a:latin typeface="DengXian" panose="02010600030101010101" pitchFamily="2" charset="-122"/>
              <a:ea typeface="DengXian" panose="02010600030101010101" pitchFamily="2" charset="-122"/>
              <a:cs typeface="Times New Roman" panose="02020603050405020304" pitchFamily="18" charset="0"/>
            </a:endParaRPr>
          </a:p>
          <a:p>
            <a:pPr>
              <a:lnSpc>
                <a:spcPct val="200000"/>
              </a:lnSpc>
            </a:pPr>
            <a:r>
              <a:rPr lang="zh-CN" altLang="zh-CN" sz="2000" b="1" spc="40" dirty="0">
                <a:latin typeface="DengXian" panose="02010600030101010101" pitchFamily="2" charset="-122"/>
                <a:ea typeface="DengXian" panose="02010600030101010101" pitchFamily="2" charset="-122"/>
                <a:cs typeface="Segoe UI" panose="020B0502040204020203" pitchFamily="34" charset="0"/>
              </a:rPr>
              <a:t>第一步，</a:t>
            </a:r>
            <a:r>
              <a:rPr lang="zh-CN" altLang="en-US" sz="2000" spc="40" dirty="0">
                <a:latin typeface="DengXian" panose="02010600030101010101" pitchFamily="2" charset="-122"/>
                <a:ea typeface="DengXian" panose="02010600030101010101" pitchFamily="2" charset="-122"/>
                <a:cs typeface="Segoe UI" panose="020B0502040204020203" pitchFamily="34" charset="0"/>
              </a:rPr>
              <a:t>计算季节模式长度。</a:t>
            </a:r>
            <a:r>
              <a:rPr lang="en-US" altLang="zh-CN" sz="1800" spc="40" dirty="0">
                <a:effectLst/>
                <a:latin typeface="DengXian" panose="02010600030101010101" pitchFamily="2" charset="-122"/>
                <a:ea typeface="DengXian" panose="02010600030101010101" pitchFamily="2" charset="-122"/>
                <a:cs typeface="Segoe UI" panose="020B0502040204020203" pitchFamily="34" charset="0"/>
              </a:rPr>
              <a:t>			</a:t>
            </a:r>
            <a:r>
              <a:rPr lang="en" altLang="zh-CN" kern="0" spc="40" dirty="0">
                <a:latin typeface="宋体" panose="02010600030101010101" pitchFamily="2" charset="-122"/>
                <a:cs typeface="Segoe UI" panose="020B0502040204020203" pitchFamily="34" charset="0"/>
              </a:rPr>
              <a:t>FORECAST.ETS.SEASONALITY </a:t>
            </a:r>
            <a:endParaRPr lang="zh-CN" altLang="zh-CN" kern="0" spc="40" dirty="0">
              <a:latin typeface="宋体" panose="02010600030101010101" pitchFamily="2" charset="-122"/>
              <a:cs typeface="Segoe UI" panose="020B0502040204020203" pitchFamily="34" charset="0"/>
            </a:endParaRPr>
          </a:p>
          <a:p>
            <a:pPr>
              <a:lnSpc>
                <a:spcPct val="200000"/>
              </a:lnSpc>
            </a:pPr>
            <a:r>
              <a:rPr lang="zh-CN" altLang="zh-CN" sz="1800" b="1" spc="40" dirty="0">
                <a:effectLst/>
                <a:latin typeface="DengXian" panose="02010600030101010101" pitchFamily="2" charset="-122"/>
                <a:ea typeface="DengXian" panose="02010600030101010101" pitchFamily="2" charset="-122"/>
                <a:cs typeface="Segoe UI" panose="020B0502040204020203" pitchFamily="34" charset="0"/>
              </a:rPr>
              <a:t>第二步</a:t>
            </a:r>
            <a:r>
              <a:rPr lang="zh-CN" altLang="zh-CN" sz="2000" b="1" spc="40" dirty="0">
                <a:latin typeface="DengXian" panose="02010600030101010101" pitchFamily="2" charset="-122"/>
                <a:ea typeface="DengXian" panose="02010600030101010101" pitchFamily="2" charset="-122"/>
                <a:cs typeface="Segoe UI" panose="020B0502040204020203" pitchFamily="34" charset="0"/>
              </a:rPr>
              <a:t>，</a:t>
            </a:r>
            <a:r>
              <a:rPr lang="zh-CN" altLang="en-US" sz="2000" spc="40" dirty="0">
                <a:latin typeface="DengXian" panose="02010600030101010101" pitchFamily="2" charset="-122"/>
                <a:ea typeface="DengXian" panose="02010600030101010101" pitchFamily="2" charset="-122"/>
                <a:cs typeface="Segoe UI" panose="020B0502040204020203" pitchFamily="34" charset="0"/>
              </a:rPr>
              <a:t>计算预测值。</a:t>
            </a:r>
            <a:endParaRPr lang="en-US" altLang="zh-CN" sz="2000" spc="40" dirty="0">
              <a:latin typeface="DengXian" panose="02010600030101010101" pitchFamily="2" charset="-122"/>
              <a:ea typeface="DengXian" panose="02010600030101010101" pitchFamily="2" charset="-122"/>
              <a:cs typeface="Segoe UI" panose="020B0502040204020203" pitchFamily="34" charset="0"/>
            </a:endParaRPr>
          </a:p>
          <a:p>
            <a:pPr>
              <a:lnSpc>
                <a:spcPct val="200000"/>
              </a:lnSpc>
            </a:pPr>
            <a:r>
              <a:rPr lang="en-US" altLang="zh-CN" kern="0" spc="40" dirty="0">
                <a:latin typeface="DengXian" panose="02010600030101010101" pitchFamily="2" charset="-122"/>
                <a:ea typeface="DengXian" panose="02010600030101010101" pitchFamily="2" charset="-122"/>
                <a:cs typeface="Segoe UI" panose="020B0502040204020203" pitchFamily="34" charset="0"/>
              </a:rPr>
              <a:t>	</a:t>
            </a:r>
            <a:r>
              <a:rPr lang="en-US" altLang="zh-CN" sz="1800" kern="0" spc="40" dirty="0">
                <a:effectLst/>
                <a:latin typeface="宋体" panose="02010600030101010101" pitchFamily="2" charset="-122"/>
                <a:cs typeface="Segoe UI" panose="020B0502040204020203" pitchFamily="34" charset="0"/>
              </a:rPr>
              <a:t>FORECAST.ETS</a:t>
            </a:r>
            <a:r>
              <a:rPr lang="zh-CN" altLang="zh-CN" dirty="0">
                <a:effectLst/>
              </a:rPr>
              <a:t> </a:t>
            </a:r>
            <a:endParaRPr lang="zh-CN" altLang="zh-CN" sz="1800" spc="40" dirty="0">
              <a:effectLst/>
              <a:latin typeface="DengXian" panose="02010600030101010101" pitchFamily="2" charset="-122"/>
              <a:ea typeface="DengXian" panose="02010600030101010101" pitchFamily="2" charset="-122"/>
              <a:cs typeface="Segoe UI" panose="020B0502040204020203" pitchFamily="34" charset="0"/>
            </a:endParaRPr>
          </a:p>
          <a:p>
            <a:pPr>
              <a:lnSpc>
                <a:spcPct val="200000"/>
              </a:lnSpc>
            </a:pPr>
            <a:r>
              <a:rPr lang="zh-CN" altLang="en-US" b="1" kern="0" dirty="0">
                <a:latin typeface="DengXian" panose="02010600030101010101" pitchFamily="2" charset="-122"/>
                <a:ea typeface="DengXian" panose="02010600030101010101" pitchFamily="2" charset="-122"/>
                <a:cs typeface="Times New Roman" panose="02020603050405020304" pitchFamily="18" charset="0"/>
              </a:rPr>
              <a:t>第三步</a:t>
            </a:r>
            <a:r>
              <a:rPr lang="zh-CN" altLang="en-US" sz="2000" b="1" spc="40" dirty="0">
                <a:latin typeface="DengXian" panose="02010600030101010101" pitchFamily="2" charset="-122"/>
                <a:ea typeface="DengXian" panose="02010600030101010101" pitchFamily="2" charset="-122"/>
                <a:cs typeface="Segoe UI" panose="020B0502040204020203" pitchFamily="34" charset="0"/>
              </a:rPr>
              <a:t>，</a:t>
            </a:r>
            <a:r>
              <a:rPr lang="zh-CN" altLang="en-US" sz="2000" spc="40" dirty="0">
                <a:latin typeface="DengXian" panose="02010600030101010101" pitchFamily="2" charset="-122"/>
                <a:ea typeface="DengXian" panose="02010600030101010101" pitchFamily="2" charset="-122"/>
                <a:cs typeface="Segoe UI" panose="020B0502040204020203" pitchFamily="34" charset="0"/>
              </a:rPr>
              <a:t>绘图比较 。</a:t>
            </a:r>
            <a:endParaRPr lang="zh-CN" altLang="zh-CN" sz="2000" spc="40" dirty="0">
              <a:latin typeface="DengXian" panose="02010600030101010101" pitchFamily="2" charset="-122"/>
              <a:ea typeface="DengXian" panose="02010600030101010101" pitchFamily="2" charset="-122"/>
              <a:cs typeface="Segoe UI" panose="020B0502040204020203" pitchFamily="34" charset="0"/>
            </a:endParaRPr>
          </a:p>
        </p:txBody>
      </p:sp>
      <p:pic>
        <p:nvPicPr>
          <p:cNvPr id="10" name="图片 9" descr="图表&#10;&#10;描述已自动生成">
            <a:extLst>
              <a:ext uri="{FF2B5EF4-FFF2-40B4-BE49-F238E27FC236}">
                <a16:creationId xmlns:a16="http://schemas.microsoft.com/office/drawing/2014/main" id="{E1DD0908-5F69-C666-AAE9-0B9E8D4C6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5511" y="3179567"/>
            <a:ext cx="5189972" cy="3138952"/>
          </a:xfrm>
          <a:prstGeom prst="rect">
            <a:avLst/>
          </a:prstGeom>
        </p:spPr>
      </p:pic>
    </p:spTree>
    <p:extLst>
      <p:ext uri="{BB962C8B-B14F-4D97-AF65-F5344CB8AC3E}">
        <p14:creationId xmlns:p14="http://schemas.microsoft.com/office/powerpoint/2010/main" val="358868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6275" y="488960"/>
            <a:ext cx="2839450" cy="707886"/>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en-US" dirty="0"/>
              <a:t>本章小结</a:t>
            </a:r>
          </a:p>
        </p:txBody>
      </p:sp>
      <p:sp>
        <p:nvSpPr>
          <p:cNvPr id="35" name="文本框 34"/>
          <p:cNvSpPr txBox="1"/>
          <p:nvPr/>
        </p:nvSpPr>
        <p:spPr>
          <a:xfrm>
            <a:off x="5086718" y="1755205"/>
            <a:ext cx="2225040" cy="461665"/>
          </a:xfrm>
          <a:prstGeom prst="rect">
            <a:avLst/>
          </a:prstGeom>
          <a:noFill/>
        </p:spPr>
        <p:txBody>
          <a:bodyPr wrap="square" rtlCol="0">
            <a:spAutoFit/>
          </a:bodyPr>
          <a:lstStyle>
            <a:defPPr>
              <a:defRPr lang="zh-CN"/>
            </a:defPPr>
            <a:lvl1pPr defTabSz="914400">
              <a:defRPr sz="2000" b="1">
                <a:effectLst/>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en-US" sz="2400" dirty="0">
                <a:solidFill>
                  <a:schemeClr val="tx2">
                    <a:lumMod val="75000"/>
                  </a:schemeClr>
                </a:solidFill>
              </a:rPr>
              <a:t>本章重点</a:t>
            </a:r>
          </a:p>
        </p:txBody>
      </p:sp>
      <p:sp>
        <p:nvSpPr>
          <p:cNvPr id="36" name="文本框 35"/>
          <p:cNvSpPr txBox="1"/>
          <p:nvPr/>
        </p:nvSpPr>
        <p:spPr>
          <a:xfrm>
            <a:off x="5086718" y="2243865"/>
            <a:ext cx="2626688"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根据时间序列的不同类型，建立合适的时间序列预测模型。</a:t>
            </a:r>
            <a:endParaRPr lang="zh-CN" altLang="en-US" sz="1400" dirty="0">
              <a:solidFill>
                <a:schemeClr val="tx2">
                  <a:lumMod val="75000"/>
                </a:schemeClr>
              </a:solidFill>
              <a:latin typeface="宋体" panose="02010600030101010101" pitchFamily="2" charset="-122"/>
              <a:ea typeface="宋体" panose="02010600030101010101" pitchFamily="2" charset="-122"/>
            </a:endParaRPr>
          </a:p>
        </p:txBody>
      </p:sp>
      <p:sp>
        <p:nvSpPr>
          <p:cNvPr id="37" name="文本框 36"/>
          <p:cNvSpPr txBox="1"/>
          <p:nvPr/>
        </p:nvSpPr>
        <p:spPr>
          <a:xfrm>
            <a:off x="8169131" y="1755205"/>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38" name="文本框 37"/>
          <p:cNvSpPr txBox="1"/>
          <p:nvPr/>
        </p:nvSpPr>
        <p:spPr>
          <a:xfrm>
            <a:off x="8064230" y="2250368"/>
            <a:ext cx="3910518" cy="923330"/>
          </a:xfrm>
          <a:prstGeom prst="rect">
            <a:avLst/>
          </a:prstGeom>
          <a:noFill/>
        </p:spPr>
        <p:txBody>
          <a:bodyPr wrap="square" rtlCol="0">
            <a:spAutoFit/>
          </a:bodyPr>
          <a:lstStyle/>
          <a:p>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1</a:t>
            </a:r>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OFFSET()</a:t>
            </a:r>
            <a:r>
              <a:rPr lang="zh-CN" altLang="en-US" dirty="0">
                <a:solidFill>
                  <a:schemeClr val="tx2">
                    <a:lumMod val="75000"/>
                  </a:schemeClr>
                </a:solidFill>
                <a:latin typeface="宋体" panose="02010600030101010101" pitchFamily="2" charset="-122"/>
                <a:ea typeface="宋体" panose="02010600030101010101" pitchFamily="2" charset="-122"/>
              </a:rPr>
              <a:t>的运用</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2</a:t>
            </a:r>
            <a:r>
              <a:rPr lang="zh-CN"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预测线随模型参数动态变化</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3</a:t>
            </a:r>
            <a:r>
              <a:rPr lang="zh-CN"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预测模型最优参数的确定方法</a:t>
            </a:r>
            <a:endParaRPr lang="en-US" altLang="zh-CN" dirty="0">
              <a:solidFill>
                <a:schemeClr val="tx2">
                  <a:lumMod val="75000"/>
                </a:schemeClr>
              </a:solidFill>
              <a:latin typeface="宋体" panose="02010600030101010101" pitchFamily="2" charset="-122"/>
              <a:ea typeface="宋体" panose="02010600030101010101" pitchFamily="2" charset="-122"/>
            </a:endParaRPr>
          </a:p>
        </p:txBody>
      </p:sp>
      <p:sp>
        <p:nvSpPr>
          <p:cNvPr id="39" name="文本框 38"/>
          <p:cNvSpPr txBox="1"/>
          <p:nvPr/>
        </p:nvSpPr>
        <p:spPr>
          <a:xfrm>
            <a:off x="5086718"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0" name="文本框 39"/>
          <p:cNvSpPr txBox="1"/>
          <p:nvPr/>
        </p:nvSpPr>
        <p:spPr>
          <a:xfrm>
            <a:off x="5086718" y="4200398"/>
            <a:ext cx="2321079" cy="646331"/>
          </a:xfrm>
          <a:prstGeom prst="rect">
            <a:avLst/>
          </a:prstGeom>
          <a:noFill/>
        </p:spPr>
        <p:txBody>
          <a:bodyPr wrap="square" rtlCol="0">
            <a:spAutoFit/>
          </a:bodyPr>
          <a:lstStyle/>
          <a:p>
            <a:r>
              <a:rPr lang="zh-CN" altLang="zh-CN" dirty="0">
                <a:solidFill>
                  <a:schemeClr val="tx2">
                    <a:lumMod val="75000"/>
                  </a:schemeClr>
                </a:solidFill>
                <a:latin typeface="宋体" panose="02010600030101010101" pitchFamily="2" charset="-122"/>
                <a:ea typeface="宋体" panose="02010600030101010101" pitchFamily="2" charset="-122"/>
              </a:rPr>
              <a:t>“数据分析”工具</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zh-CN" dirty="0">
                <a:solidFill>
                  <a:schemeClr val="tx2">
                    <a:lumMod val="75000"/>
                  </a:schemeClr>
                </a:solidFill>
                <a:latin typeface="宋体" panose="02010600030101010101" pitchFamily="2" charset="-122"/>
                <a:ea typeface="宋体" panose="02010600030101010101" pitchFamily="2" charset="-122"/>
              </a:rPr>
              <a:t>可调图形的制作</a:t>
            </a:r>
            <a:endParaRPr lang="zh-CN" altLang="en-US" sz="1400" dirty="0">
              <a:solidFill>
                <a:schemeClr val="tx2">
                  <a:lumMod val="75000"/>
                </a:schemeClr>
              </a:solidFill>
              <a:latin typeface="宋体" panose="02010600030101010101" pitchFamily="2" charset="-122"/>
              <a:ea typeface="宋体" panose="02010600030101010101" pitchFamily="2" charset="-122"/>
            </a:endParaRPr>
          </a:p>
        </p:txBody>
      </p:sp>
      <p:sp>
        <p:nvSpPr>
          <p:cNvPr id="41" name="文本框 40"/>
          <p:cNvSpPr txBox="1"/>
          <p:nvPr/>
        </p:nvSpPr>
        <p:spPr>
          <a:xfrm>
            <a:off x="8169131"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本章所学函数</a:t>
            </a:r>
          </a:p>
        </p:txBody>
      </p:sp>
      <p:sp>
        <p:nvSpPr>
          <p:cNvPr id="42" name="文本框 41"/>
          <p:cNvSpPr txBox="1"/>
          <p:nvPr/>
        </p:nvSpPr>
        <p:spPr>
          <a:xfrm>
            <a:off x="8169131" y="4200398"/>
            <a:ext cx="3475182" cy="1200329"/>
          </a:xfrm>
          <a:prstGeom prst="rect">
            <a:avLst/>
          </a:prstGeom>
          <a:noFill/>
        </p:spPr>
        <p:txBody>
          <a:bodyPr wrap="square" rtlCol="0">
            <a:spAutoFit/>
          </a:bodyPr>
          <a:lstStyle/>
          <a:p>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OFFSET()</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SUMXMY2()</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COUNT()</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INDEX()</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MATCH()</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INTERCPT()</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SLOPE()</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LINEST()</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TREND()</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FORECAST()</a:t>
            </a:r>
            <a:r>
              <a:rPr lang="zh-CN"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en-US" altLang="zh-CN" dirty="0">
                <a:solidFill>
                  <a:schemeClr val="tx2">
                    <a:lumMod val="75000"/>
                  </a:schemeClr>
                </a:solidFill>
                <a:latin typeface="宋体" panose="02010600030101010101" pitchFamily="2" charset="-122"/>
                <a:ea typeface="宋体" panose="02010600030101010101" pitchFamily="2" charset="-122"/>
                <a:cs typeface="Times New Roman" pitchFamily="18" charset="0"/>
              </a:rPr>
              <a:t>LOGEST()</a:t>
            </a:r>
            <a:endParaRPr lang="zh-CN" altLang="en-US" sz="14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p:txBody>
      </p:sp>
      <p:grpSp>
        <p:nvGrpSpPr>
          <p:cNvPr id="28" name="原创设计师QQ69613753    _1">
            <a:extLst>
              <a:ext uri="{FF2B5EF4-FFF2-40B4-BE49-F238E27FC236}">
                <a16:creationId xmlns:a16="http://schemas.microsoft.com/office/drawing/2014/main" id="{8C287364-A8BC-402C-8A31-E2733C87DF6D}"/>
              </a:ext>
            </a:extLst>
          </p:cNvPr>
          <p:cNvGrpSpPr/>
          <p:nvPr/>
        </p:nvGrpSpPr>
        <p:grpSpPr>
          <a:xfrm>
            <a:off x="676144" y="1694326"/>
            <a:ext cx="3346726" cy="3312208"/>
            <a:chOff x="1128878" y="910350"/>
            <a:chExt cx="4168006" cy="4401738"/>
          </a:xfrm>
        </p:grpSpPr>
        <p:sp>
          <p:nvSpPr>
            <p:cNvPr id="43" name="椭圆 42">
              <a:extLst>
                <a:ext uri="{FF2B5EF4-FFF2-40B4-BE49-F238E27FC236}">
                  <a16:creationId xmlns:a16="http://schemas.microsoft.com/office/drawing/2014/main" id="{7A476E70-50DB-4415-990F-DBC980E2F41F}"/>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4" name="椭圆 43">
              <a:extLst>
                <a:ext uri="{FF2B5EF4-FFF2-40B4-BE49-F238E27FC236}">
                  <a16:creationId xmlns:a16="http://schemas.microsoft.com/office/drawing/2014/main" id="{534DFE16-B916-446B-A4A3-FC0341BC2BDB}"/>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5" name="椭圆 44">
              <a:extLst>
                <a:ext uri="{FF2B5EF4-FFF2-40B4-BE49-F238E27FC236}">
                  <a16:creationId xmlns:a16="http://schemas.microsoft.com/office/drawing/2014/main" id="{E650D39E-236A-4169-9CE0-49BC1BB79849}"/>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椭圆 45">
              <a:extLst>
                <a:ext uri="{FF2B5EF4-FFF2-40B4-BE49-F238E27FC236}">
                  <a16:creationId xmlns:a16="http://schemas.microsoft.com/office/drawing/2014/main" id="{F4E2B00B-E9ED-4C73-B722-8727DF94784E}"/>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椭圆 46">
              <a:extLst>
                <a:ext uri="{FF2B5EF4-FFF2-40B4-BE49-F238E27FC236}">
                  <a16:creationId xmlns:a16="http://schemas.microsoft.com/office/drawing/2014/main" id="{35EABA01-AB47-4474-A872-732F51F6791E}"/>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椭圆 47">
              <a:extLst>
                <a:ext uri="{FF2B5EF4-FFF2-40B4-BE49-F238E27FC236}">
                  <a16:creationId xmlns:a16="http://schemas.microsoft.com/office/drawing/2014/main" id="{1EAD5187-4F55-4F84-941F-ED22419CB2E2}"/>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3D6B3169-AFE8-47F3-A61F-0E2C3301BD92}"/>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0" name="Group 4">
              <a:extLst>
                <a:ext uri="{FF2B5EF4-FFF2-40B4-BE49-F238E27FC236}">
                  <a16:creationId xmlns:a16="http://schemas.microsoft.com/office/drawing/2014/main" id="{F38C2750-3B15-4D1E-929A-7981D0117FF0}"/>
                </a:ext>
              </a:extLst>
            </p:cNvPr>
            <p:cNvGrpSpPr>
              <a:grpSpLocks noChangeAspect="1"/>
            </p:cNvGrpSpPr>
            <p:nvPr/>
          </p:nvGrpSpPr>
          <p:grpSpPr bwMode="auto">
            <a:xfrm>
              <a:off x="2706688" y="2614613"/>
              <a:ext cx="1482725" cy="1343025"/>
              <a:chOff x="1753" y="2115"/>
              <a:chExt cx="934" cy="846"/>
            </a:xfrm>
          </p:grpSpPr>
          <p:sp>
            <p:nvSpPr>
              <p:cNvPr id="51" name="AutoShape 3">
                <a:extLst>
                  <a:ext uri="{FF2B5EF4-FFF2-40B4-BE49-F238E27FC236}">
                    <a16:creationId xmlns:a16="http://schemas.microsoft.com/office/drawing/2014/main" id="{2F823C18-2765-4AF4-9644-E9F8752323E6}"/>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2" name="Freeform 5">
                <a:extLst>
                  <a:ext uri="{FF2B5EF4-FFF2-40B4-BE49-F238E27FC236}">
                    <a16:creationId xmlns:a16="http://schemas.microsoft.com/office/drawing/2014/main" id="{B5DB8B20-B69F-41A2-B2BD-F2D33540DF95}"/>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Oval 6">
                <a:extLst>
                  <a:ext uri="{FF2B5EF4-FFF2-40B4-BE49-F238E27FC236}">
                    <a16:creationId xmlns:a16="http://schemas.microsoft.com/office/drawing/2014/main" id="{7F61C4C8-4691-41FF-BE52-9C024DACFF6B}"/>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4106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Tree>
    <p:extLst>
      <p:ext uri="{BB962C8B-B14F-4D97-AF65-F5344CB8AC3E}">
        <p14:creationId xmlns:p14="http://schemas.microsoft.com/office/powerpoint/2010/main" val="8409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58504" y="2336380"/>
            <a:ext cx="4355812" cy="1446550"/>
          </a:xfrm>
          <a:prstGeom prst="rect">
            <a:avLst/>
          </a:prstGeom>
          <a:noFill/>
        </p:spPr>
        <p:txBody>
          <a:bodyPr wrap="square" rtlCol="0">
            <a:spAutoFit/>
          </a:bodyPr>
          <a:lstStyle/>
          <a:p>
            <a:pPr algn="dist"/>
            <a:r>
              <a:rPr lang="zh-CN" altLang="en-US" sz="8800" i="1" dirty="0">
                <a:solidFill>
                  <a:schemeClr val="tx2">
                    <a:lumMod val="75000"/>
                  </a:schemeClr>
                </a:solidFill>
                <a:latin typeface="华文彩云" pitchFamily="2" charset="-122"/>
                <a:ea typeface="华文彩云" pitchFamily="2" charset="-122"/>
              </a:rPr>
              <a:t>谢谢！</a:t>
            </a:r>
          </a:p>
        </p:txBody>
      </p:sp>
    </p:spTree>
    <p:extLst>
      <p:ext uri="{BB962C8B-B14F-4D97-AF65-F5344CB8AC3E}">
        <p14:creationId xmlns:p14="http://schemas.microsoft.com/office/powerpoint/2010/main" val="322564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25159" y="3282154"/>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方正清刻本悦宋简体" panose="02000000000000000000" pitchFamily="2" charset="-122"/>
                <a:ea typeface="方正清刻本悦宋简体" panose="02000000000000000000" pitchFamily="2" charset="-122"/>
              </a:rPr>
              <a:t>主要内容</a:t>
            </a:r>
          </a:p>
        </p:txBody>
      </p:sp>
      <p:sp>
        <p:nvSpPr>
          <p:cNvPr id="3" name="文本框 2"/>
          <p:cNvSpPr txBox="1"/>
          <p:nvPr/>
        </p:nvSpPr>
        <p:spPr>
          <a:xfrm>
            <a:off x="8325159" y="2571280"/>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sp>
        <p:nvSpPr>
          <p:cNvPr id="5" name="文本框 4"/>
          <p:cNvSpPr txBox="1"/>
          <p:nvPr/>
        </p:nvSpPr>
        <p:spPr>
          <a:xfrm>
            <a:off x="1838395" y="955339"/>
            <a:ext cx="5897911" cy="830997"/>
          </a:xfrm>
          <a:prstGeom prst="rect">
            <a:avLst/>
          </a:prstGeom>
          <a:noFill/>
        </p:spPr>
        <p:txBody>
          <a:bodyPr wrap="square" rtlCol="0">
            <a:spAutoFit/>
          </a:bodyPr>
          <a:lstStyle>
            <a:defPPr>
              <a:defRPr lang="en-US"/>
            </a:defPPr>
            <a:lvl1pPr defTabSz="914400">
              <a:defRPr sz="24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时间序列的概念和组成、时间序列预测的步骤及衡量预测准确性的指标</a:t>
            </a:r>
          </a:p>
        </p:txBody>
      </p:sp>
      <p:sp>
        <p:nvSpPr>
          <p:cNvPr id="8" name="文本框 7"/>
          <p:cNvSpPr txBox="1"/>
          <p:nvPr/>
        </p:nvSpPr>
        <p:spPr>
          <a:xfrm>
            <a:off x="1838395" y="3198264"/>
            <a:ext cx="5897910" cy="830997"/>
          </a:xfrm>
          <a:prstGeom prst="rect">
            <a:avLst/>
          </a:prstGeom>
          <a:noFill/>
        </p:spPr>
        <p:txBody>
          <a:bodyPr wrap="square" rtlCol="0">
            <a:spAutoFit/>
          </a:bodyPr>
          <a:lstStyle>
            <a:defPPr>
              <a:defRPr lang="en-US"/>
            </a:defPPr>
            <a:lvl1pPr defTabSz="914400">
              <a:defRPr sz="24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有线性增长</a:t>
            </a:r>
            <a:r>
              <a:rPr lang="zh-CN" altLang="en-US" dirty="0"/>
              <a:t>或</a:t>
            </a:r>
            <a:r>
              <a:rPr lang="zh-CN" altLang="zh-CN" dirty="0"/>
              <a:t>下降趋势的时间序列的预测模型的建立方法</a:t>
            </a:r>
          </a:p>
        </p:txBody>
      </p:sp>
      <p:sp>
        <p:nvSpPr>
          <p:cNvPr id="11" name="文本框 10"/>
          <p:cNvSpPr txBox="1"/>
          <p:nvPr/>
        </p:nvSpPr>
        <p:spPr>
          <a:xfrm>
            <a:off x="1836920" y="2064727"/>
            <a:ext cx="5815163" cy="830997"/>
          </a:xfrm>
          <a:prstGeom prst="rect">
            <a:avLst/>
          </a:prstGeom>
          <a:noFill/>
        </p:spPr>
        <p:txBody>
          <a:bodyPr wrap="square" rtlCol="0">
            <a:spAutoFit/>
          </a:bodyPr>
          <a:lstStyle>
            <a:defPPr>
              <a:defRPr lang="en-US"/>
            </a:defPPr>
            <a:lvl1pPr defTabSz="914400">
              <a:defRPr sz="24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没有趋势的时间序列，即移动平均和指数平滑模型的建立方法</a:t>
            </a:r>
          </a:p>
        </p:txBody>
      </p:sp>
      <p:sp>
        <p:nvSpPr>
          <p:cNvPr id="15" name="文本框 14"/>
          <p:cNvSpPr txBox="1"/>
          <p:nvPr/>
        </p:nvSpPr>
        <p:spPr>
          <a:xfrm>
            <a:off x="1917337" y="4374752"/>
            <a:ext cx="5897910" cy="830997"/>
          </a:xfrm>
          <a:prstGeom prst="rect">
            <a:avLst/>
          </a:prstGeom>
          <a:noFill/>
        </p:spPr>
        <p:txBody>
          <a:bodyPr wrap="square" rtlCol="0">
            <a:spAutoFit/>
          </a:bodyPr>
          <a:lstStyle>
            <a:defPPr>
              <a:defRPr lang="en-US"/>
            </a:defPPr>
            <a:lvl1pPr defTabSz="914400">
              <a:defRPr sz="24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有非线性增长</a:t>
            </a:r>
            <a:r>
              <a:rPr lang="en-US" altLang="zh-CN" dirty="0"/>
              <a:t>/</a:t>
            </a:r>
            <a:r>
              <a:rPr lang="zh-CN" altLang="zh-CN" dirty="0"/>
              <a:t>下降趋势的时间序列的预测模型的建立方法</a:t>
            </a:r>
          </a:p>
        </p:txBody>
      </p:sp>
      <p:sp>
        <p:nvSpPr>
          <p:cNvPr id="14" name="文本框 13">
            <a:extLst>
              <a:ext uri="{FF2B5EF4-FFF2-40B4-BE49-F238E27FC236}">
                <a16:creationId xmlns:a16="http://schemas.microsoft.com/office/drawing/2014/main" id="{CC9534F4-1E28-4EC5-97B2-FBB8E8F65E13}"/>
              </a:ext>
            </a:extLst>
          </p:cNvPr>
          <p:cNvSpPr txBox="1"/>
          <p:nvPr/>
        </p:nvSpPr>
        <p:spPr>
          <a:xfrm>
            <a:off x="1917337" y="5480190"/>
            <a:ext cx="6055795" cy="830997"/>
          </a:xfrm>
          <a:prstGeom prst="rect">
            <a:avLst/>
          </a:prstGeom>
          <a:noFill/>
        </p:spPr>
        <p:txBody>
          <a:bodyPr wrap="square" rtlCol="0">
            <a:spAutoFit/>
          </a:bodyPr>
          <a:lstStyle>
            <a:defPPr>
              <a:defRPr lang="en-US"/>
            </a:defPPr>
            <a:lvl1pPr defTabSz="914400">
              <a:defRPr sz="2400">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zh-CN" dirty="0"/>
              <a:t>既存在线性增长趋势又存在季节性波动的时间序列预测模型的建立方法</a:t>
            </a:r>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3DF725B-A252-4F80-A0D5-864AD2358744}"/>
              </a:ext>
            </a:extLst>
          </p:cNvPr>
          <p:cNvSpPr/>
          <p:nvPr/>
        </p:nvSpPr>
        <p:spPr>
          <a:xfrm>
            <a:off x="972508" y="99398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E7F2262-9F68-48C5-BEBE-F372330BFF9D}"/>
              </a:ext>
            </a:extLst>
          </p:cNvPr>
          <p:cNvSpPr/>
          <p:nvPr/>
        </p:nvSpPr>
        <p:spPr>
          <a:xfrm>
            <a:off x="992446" y="204840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57352648-B3AA-43E7-8F86-F8FA3C6E16DA}"/>
              </a:ext>
            </a:extLst>
          </p:cNvPr>
          <p:cNvSpPr/>
          <p:nvPr/>
        </p:nvSpPr>
        <p:spPr>
          <a:xfrm>
            <a:off x="992446" y="3116033"/>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9" name="椭圆 1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71AB3C9-D808-45BD-8ACD-C3C2D3869AD6}"/>
              </a:ext>
            </a:extLst>
          </p:cNvPr>
          <p:cNvSpPr/>
          <p:nvPr/>
        </p:nvSpPr>
        <p:spPr>
          <a:xfrm>
            <a:off x="992446" y="4356606"/>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EB9BF3B-EEB6-439C-ADB7-FD343DC44F99}"/>
              </a:ext>
            </a:extLst>
          </p:cNvPr>
          <p:cNvSpPr/>
          <p:nvPr/>
        </p:nvSpPr>
        <p:spPr>
          <a:xfrm>
            <a:off x="1003666" y="548716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360"/>
                                          </p:val>
                                        </p:tav>
                                        <p:tav tm="100000">
                                          <p:val>
                                            <p:fltVal val="0"/>
                                          </p:val>
                                        </p:tav>
                                      </p:tavLst>
                                    </p:anim>
                                    <p:animEffect transition="in" filter="fade">
                                      <p:cBhvr>
                                        <p:cTn id="10" dur="1000"/>
                                        <p:tgtEl>
                                          <p:spTgt spid="16"/>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360"/>
                                          </p:val>
                                        </p:tav>
                                        <p:tav tm="100000">
                                          <p:val>
                                            <p:fltVal val="0"/>
                                          </p:val>
                                        </p:tav>
                                      </p:tavLst>
                                    </p:anim>
                                    <p:animEffect transition="in" filter="fade">
                                      <p:cBhvr>
                                        <p:cTn id="16" dur="1000"/>
                                        <p:tgtEl>
                                          <p:spTgt spid="17"/>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360"/>
                                          </p:val>
                                        </p:tav>
                                        <p:tav tm="100000">
                                          <p:val>
                                            <p:fltVal val="0"/>
                                          </p:val>
                                        </p:tav>
                                      </p:tavLst>
                                    </p:anim>
                                    <p:animEffect transition="in" filter="fade">
                                      <p:cBhvr>
                                        <p:cTn id="22" dur="1000"/>
                                        <p:tgtEl>
                                          <p:spTgt spid="18"/>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360"/>
                                          </p:val>
                                        </p:tav>
                                        <p:tav tm="100000">
                                          <p:val>
                                            <p:fltVal val="0"/>
                                          </p:val>
                                        </p:tav>
                                      </p:tavLst>
                                    </p:anim>
                                    <p:animEffect transition="in" filter="fade">
                                      <p:cBhvr>
                                        <p:cTn id="28" dur="1000"/>
                                        <p:tgtEl>
                                          <p:spTgt spid="19"/>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360"/>
                                          </p:val>
                                        </p:tav>
                                        <p:tav tm="100000">
                                          <p:val>
                                            <p:fltVal val="0"/>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51681"/>
            <a:ext cx="12191999" cy="923330"/>
          </a:xfrm>
          <a:prstGeom prst="rect">
            <a:avLst/>
          </a:prstGeom>
          <a:noFill/>
        </p:spPr>
        <p:txBody>
          <a:bodyPr wrap="square" rtlCol="0">
            <a:spAutoFit/>
          </a:bodyPr>
          <a:lstStyle>
            <a:defPPr>
              <a:defRPr lang="zh-CN"/>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时间序列预测概述</a:t>
            </a:r>
            <a:endParaRPr lang="zh-CN" altLang="en-US" sz="5400" b="1" dirty="0"/>
          </a:p>
        </p:txBody>
      </p:sp>
      <p:sp>
        <p:nvSpPr>
          <p:cNvPr id="4" name="文本框 3"/>
          <p:cNvSpPr txBox="1"/>
          <p:nvPr/>
        </p:nvSpPr>
        <p:spPr>
          <a:xfrm>
            <a:off x="0" y="1667693"/>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第一节</a:t>
            </a:r>
          </a:p>
        </p:txBody>
      </p:sp>
    </p:spTree>
    <p:extLst>
      <p:ext uri="{BB962C8B-B14F-4D97-AF65-F5344CB8AC3E}">
        <p14:creationId xmlns:p14="http://schemas.microsoft.com/office/powerpoint/2010/main" val="345950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6275" y="488960"/>
            <a:ext cx="2839450" cy="707886"/>
          </a:xfrm>
          <a:prstGeom prst="rect">
            <a:avLst/>
          </a:prstGeom>
          <a:noFill/>
        </p:spPr>
        <p:txBody>
          <a:bodyPr wrap="square" rtlCol="0">
            <a:spAutoFit/>
          </a:bodyPr>
          <a:lstStyle/>
          <a:p>
            <a:pPr algn="ctr"/>
            <a:r>
              <a:rPr lang="zh-CN" altLang="en-US" sz="4000" b="1" dirty="0">
                <a:solidFill>
                  <a:schemeClr val="tx2">
                    <a:lumMod val="75000"/>
                  </a:schemeClr>
                </a:solidFill>
                <a:latin typeface="+mn-ea"/>
              </a:rPr>
              <a:t>概   述</a:t>
            </a:r>
          </a:p>
        </p:txBody>
      </p:sp>
      <p:sp>
        <p:nvSpPr>
          <p:cNvPr id="6" name="文本框 5"/>
          <p:cNvSpPr txBox="1"/>
          <p:nvPr/>
        </p:nvSpPr>
        <p:spPr>
          <a:xfrm>
            <a:off x="3239369" y="2044630"/>
            <a:ext cx="4749220" cy="523220"/>
          </a:xfrm>
          <a:prstGeom prst="rect">
            <a:avLst/>
          </a:prstGeom>
          <a:noFill/>
        </p:spPr>
        <p:txBody>
          <a:bodyPr wrap="square" rtlCol="0">
            <a:spAutoFit/>
          </a:bodyPr>
          <a:lstStyle/>
          <a:p>
            <a:r>
              <a:rPr lang="zh-CN" altLang="zh-CN" sz="2800" b="1" dirty="0">
                <a:solidFill>
                  <a:schemeClr val="tx2">
                    <a:lumMod val="75000"/>
                  </a:schemeClr>
                </a:solidFill>
                <a:latin typeface="宋体" panose="02010600030101010101" pitchFamily="2" charset="-122"/>
                <a:ea typeface="宋体" panose="02010600030101010101" pitchFamily="2" charset="-122"/>
              </a:rPr>
              <a:t>时间序列</a:t>
            </a:r>
            <a:r>
              <a:rPr lang="zh-CN" altLang="zh-CN" sz="2800" b="1" dirty="0">
                <a:solidFill>
                  <a:schemeClr val="tx2">
                    <a:lumMod val="75000"/>
                  </a:schemeClr>
                </a:solidFill>
              </a:rPr>
              <a:t>的成分</a:t>
            </a:r>
            <a:endParaRPr lang="zh-CN" altLang="en-US" sz="2800" b="1"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10" name="文本框 9"/>
          <p:cNvSpPr txBox="1"/>
          <p:nvPr/>
        </p:nvSpPr>
        <p:spPr>
          <a:xfrm>
            <a:off x="5803550" y="3167390"/>
            <a:ext cx="4749220" cy="523220"/>
          </a:xfrm>
          <a:prstGeom prst="rect">
            <a:avLst/>
          </a:prstGeom>
          <a:noFill/>
        </p:spPr>
        <p:txBody>
          <a:bodyPr wrap="square" rtlCol="0">
            <a:spAutoFit/>
          </a:bodyPr>
          <a:lstStyle/>
          <a:p>
            <a:r>
              <a:rPr lang="zh-CN" altLang="zh-CN" sz="2800" b="1" dirty="0">
                <a:solidFill>
                  <a:schemeClr val="tx2">
                    <a:lumMod val="75000"/>
                  </a:schemeClr>
                </a:solidFill>
              </a:rPr>
              <a:t>时间序列的预测步骤</a:t>
            </a:r>
            <a:endParaRPr lang="zh-CN" altLang="en-US" sz="2800" b="1" dirty="0">
              <a:solidFill>
                <a:schemeClr val="tx2">
                  <a:lumMod val="75000"/>
                </a:schemeClr>
              </a:solidFill>
            </a:endParaRPr>
          </a:p>
        </p:txBody>
      </p:sp>
      <p:sp>
        <p:nvSpPr>
          <p:cNvPr id="13" name="文本框 12"/>
          <p:cNvSpPr txBox="1"/>
          <p:nvPr/>
        </p:nvSpPr>
        <p:spPr>
          <a:xfrm>
            <a:off x="1424278" y="4248296"/>
            <a:ext cx="9043640" cy="1405193"/>
          </a:xfrm>
          <a:prstGeom prst="rect">
            <a:avLst/>
          </a:prstGeom>
          <a:noFill/>
        </p:spPr>
        <p:txBody>
          <a:bodyPr wrap="square" rtlCol="0">
            <a:spAutoFit/>
          </a:bodyPr>
          <a:lstStyle/>
          <a:p>
            <a:pPr indent="540000">
              <a:lnSpc>
                <a:spcPct val="150000"/>
              </a:lnSpc>
            </a:pPr>
            <a:r>
              <a:rPr lang="zh-CN" altLang="zh-CN" sz="2000" b="1" spc="300" dirty="0">
                <a:solidFill>
                  <a:schemeClr val="tx2">
                    <a:lumMod val="75000"/>
                  </a:schemeClr>
                </a:solidFill>
                <a:latin typeface="宋体" panose="02010600030101010101" pitchFamily="2" charset="-122"/>
                <a:ea typeface="宋体" panose="02010600030101010101" pitchFamily="2" charset="-122"/>
              </a:rPr>
              <a:t>时间序列存在着先后关系，为了便于时间序列的分析和预测，多数预测方法都把时间序列分为四种成分：趋势成分、季节成分、循环成分和不规则成分。</a:t>
            </a:r>
            <a:endParaRPr lang="zh-CN" altLang="en-US" sz="2000" b="1" spc="300" dirty="0">
              <a:solidFill>
                <a:schemeClr val="tx2">
                  <a:lumMod val="75000"/>
                </a:schemeClr>
              </a:solidFill>
              <a:latin typeface="宋体" panose="02010600030101010101" pitchFamily="2" charset="-122"/>
              <a:ea typeface="宋体" panose="02010600030101010101" pitchFamily="2" charset="-122"/>
            </a:endParaRPr>
          </a:p>
        </p:txBody>
      </p:sp>
      <p:sp>
        <p:nvSpPr>
          <p:cNvPr id="8" name="椭圆 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52FC78C4-BD9F-4F0C-AD96-73F73B7171C0}"/>
              </a:ext>
            </a:extLst>
          </p:cNvPr>
          <p:cNvSpPr/>
          <p:nvPr/>
        </p:nvSpPr>
        <p:spPr>
          <a:xfrm>
            <a:off x="2316363" y="192938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9" name="椭圆 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EA7A84B-E62C-4280-A46A-ADDA57BA67DD}"/>
              </a:ext>
            </a:extLst>
          </p:cNvPr>
          <p:cNvSpPr/>
          <p:nvPr/>
        </p:nvSpPr>
        <p:spPr>
          <a:xfrm>
            <a:off x="4908097" y="305214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36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524DB7A9-F2AA-4EB6-BEBF-1F16E8B0B1BD}"/>
              </a:ext>
            </a:extLst>
          </p:cNvPr>
          <p:cNvSpPr txBox="1">
            <a:spLocks/>
          </p:cNvSpPr>
          <p:nvPr/>
        </p:nvSpPr>
        <p:spPr>
          <a:xfrm>
            <a:off x="1" y="479621"/>
            <a:ext cx="12192000" cy="631549"/>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CN" b="1" dirty="0">
                <a:solidFill>
                  <a:schemeClr val="tx2">
                    <a:lumMod val="75000"/>
                  </a:schemeClr>
                </a:solidFill>
                <a:latin typeface="+mn-ea"/>
                <a:ea typeface="+mn-ea"/>
              </a:rPr>
              <a:t>1</a:t>
            </a:r>
            <a:r>
              <a:rPr lang="zh-CN" altLang="en-US" b="1" dirty="0">
                <a:solidFill>
                  <a:schemeClr val="tx2">
                    <a:lumMod val="75000"/>
                  </a:schemeClr>
                </a:solidFill>
                <a:latin typeface="+mn-ea"/>
                <a:ea typeface="+mn-ea"/>
              </a:rPr>
              <a:t>、</a:t>
            </a:r>
            <a:r>
              <a:rPr lang="zh-CN" altLang="zh-CN" b="1" dirty="0">
                <a:solidFill>
                  <a:schemeClr val="tx2">
                    <a:lumMod val="75000"/>
                  </a:schemeClr>
                </a:solidFill>
                <a:latin typeface="+mn-ea"/>
                <a:ea typeface="+mn-ea"/>
              </a:rPr>
              <a:t>时间序列的成分</a:t>
            </a:r>
            <a:endParaRPr lang="zh-CN" altLang="en-US" b="1" dirty="0">
              <a:solidFill>
                <a:schemeClr val="tx2">
                  <a:lumMod val="75000"/>
                </a:schemeClr>
              </a:solidFill>
              <a:latin typeface="+mn-ea"/>
              <a:ea typeface="+mn-ea"/>
            </a:endParaRPr>
          </a:p>
        </p:txBody>
      </p:sp>
      <p:sp>
        <p:nvSpPr>
          <p:cNvPr id="15" name="内容占位符 2">
            <a:extLst>
              <a:ext uri="{FF2B5EF4-FFF2-40B4-BE49-F238E27FC236}">
                <a16:creationId xmlns:a16="http://schemas.microsoft.com/office/drawing/2014/main" id="{81A808E8-75B1-45AF-988B-605FCA74B4DF}"/>
              </a:ext>
            </a:extLst>
          </p:cNvPr>
          <p:cNvSpPr txBox="1">
            <a:spLocks/>
          </p:cNvSpPr>
          <p:nvPr/>
        </p:nvSpPr>
        <p:spPr>
          <a:xfrm>
            <a:off x="838200" y="1250066"/>
            <a:ext cx="2263815" cy="2781099"/>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zh-CN" altLang="zh-CN" sz="2400" b="1" dirty="0">
                <a:solidFill>
                  <a:schemeClr val="tx2">
                    <a:lumMod val="75000"/>
                  </a:schemeClr>
                </a:solidFill>
              </a:rPr>
              <a:t>趋势成分</a:t>
            </a:r>
            <a:endParaRPr lang="en-US" altLang="zh-CN" sz="2400" b="1" dirty="0">
              <a:solidFill>
                <a:schemeClr val="tx2">
                  <a:lumMod val="75000"/>
                </a:schemeClr>
              </a:solidFill>
            </a:endParaRPr>
          </a:p>
          <a:p>
            <a:r>
              <a:rPr lang="zh-CN" altLang="zh-CN" sz="2400" b="1" dirty="0">
                <a:solidFill>
                  <a:schemeClr val="tx2">
                    <a:lumMod val="75000"/>
                  </a:schemeClr>
                </a:solidFill>
              </a:rPr>
              <a:t>季节成分</a:t>
            </a:r>
            <a:endParaRPr lang="en-US" altLang="zh-CN" sz="2400" b="1" dirty="0">
              <a:solidFill>
                <a:schemeClr val="tx2">
                  <a:lumMod val="75000"/>
                </a:schemeClr>
              </a:solidFill>
            </a:endParaRPr>
          </a:p>
          <a:p>
            <a:r>
              <a:rPr lang="zh-CN" altLang="zh-CN" sz="2400" b="1" dirty="0">
                <a:solidFill>
                  <a:schemeClr val="tx2">
                    <a:lumMod val="75000"/>
                  </a:schemeClr>
                </a:solidFill>
              </a:rPr>
              <a:t>循环成分</a:t>
            </a:r>
            <a:endParaRPr lang="en-US" altLang="zh-CN" sz="2400" b="1" dirty="0">
              <a:solidFill>
                <a:schemeClr val="tx2">
                  <a:lumMod val="75000"/>
                </a:schemeClr>
              </a:solidFill>
            </a:endParaRPr>
          </a:p>
          <a:p>
            <a:r>
              <a:rPr lang="zh-CN" altLang="zh-CN" sz="2400" b="1" dirty="0">
                <a:solidFill>
                  <a:schemeClr val="tx2">
                    <a:lumMod val="75000"/>
                  </a:schemeClr>
                </a:solidFill>
              </a:rPr>
              <a:t>不规则成分</a:t>
            </a:r>
            <a:endParaRPr lang="zh-CN" altLang="en-US" sz="2400" b="1" dirty="0">
              <a:solidFill>
                <a:schemeClr val="tx2">
                  <a:lumMod val="75000"/>
                </a:schemeClr>
              </a:solidFill>
            </a:endParaRPr>
          </a:p>
        </p:txBody>
      </p:sp>
      <p:graphicFrame>
        <p:nvGraphicFramePr>
          <p:cNvPr id="16" name="图表 15">
            <a:extLst>
              <a:ext uri="{FF2B5EF4-FFF2-40B4-BE49-F238E27FC236}">
                <a16:creationId xmlns:a16="http://schemas.microsoft.com/office/drawing/2014/main" id="{6B8139DF-31C8-4F84-AF30-4208EB35F810}"/>
              </a:ext>
            </a:extLst>
          </p:cNvPr>
          <p:cNvGraphicFramePr/>
          <p:nvPr>
            <p:extLst>
              <p:ext uri="{D42A27DB-BD31-4B8C-83A1-F6EECF244321}">
                <p14:modId xmlns:p14="http://schemas.microsoft.com/office/powerpoint/2010/main" val="1757952931"/>
              </p:ext>
            </p:extLst>
          </p:nvPr>
        </p:nvGraphicFramePr>
        <p:xfrm>
          <a:off x="3292002" y="1473079"/>
          <a:ext cx="4036695" cy="179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图表 16">
            <a:extLst>
              <a:ext uri="{FF2B5EF4-FFF2-40B4-BE49-F238E27FC236}">
                <a16:creationId xmlns:a16="http://schemas.microsoft.com/office/drawing/2014/main" id="{0343B34C-4A2E-4726-ADE6-E3CA120E874C}"/>
              </a:ext>
            </a:extLst>
          </p:cNvPr>
          <p:cNvGraphicFramePr/>
          <p:nvPr>
            <p:extLst>
              <p:ext uri="{D42A27DB-BD31-4B8C-83A1-F6EECF244321}">
                <p14:modId xmlns:p14="http://schemas.microsoft.com/office/powerpoint/2010/main" val="2299493341"/>
              </p:ext>
            </p:extLst>
          </p:nvPr>
        </p:nvGraphicFramePr>
        <p:xfrm>
          <a:off x="7697241" y="1396034"/>
          <a:ext cx="4071620" cy="1949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图表 18">
            <a:extLst>
              <a:ext uri="{FF2B5EF4-FFF2-40B4-BE49-F238E27FC236}">
                <a16:creationId xmlns:a16="http://schemas.microsoft.com/office/drawing/2014/main" id="{FC19B596-0C1C-4BF1-BAFC-04E36F454B3C}"/>
              </a:ext>
            </a:extLst>
          </p:cNvPr>
          <p:cNvGraphicFramePr/>
          <p:nvPr>
            <p:extLst>
              <p:ext uri="{D42A27DB-BD31-4B8C-83A1-F6EECF244321}">
                <p14:modId xmlns:p14="http://schemas.microsoft.com/office/powerpoint/2010/main" val="2155806396"/>
              </p:ext>
            </p:extLst>
          </p:nvPr>
        </p:nvGraphicFramePr>
        <p:xfrm>
          <a:off x="1703890" y="4031165"/>
          <a:ext cx="4097020" cy="1983740"/>
        </p:xfrm>
        <a:graphic>
          <a:graphicData uri="http://schemas.openxmlformats.org/drawingml/2006/chart">
            <c:chart xmlns:c="http://schemas.openxmlformats.org/drawingml/2006/chart" xmlns:r="http://schemas.openxmlformats.org/officeDocument/2006/relationships" r:id="rId4"/>
          </a:graphicData>
        </a:graphic>
      </p:graphicFrame>
      <p:sp>
        <p:nvSpPr>
          <p:cNvPr id="20" name="矩形 19">
            <a:extLst>
              <a:ext uri="{FF2B5EF4-FFF2-40B4-BE49-F238E27FC236}">
                <a16:creationId xmlns:a16="http://schemas.microsoft.com/office/drawing/2014/main" id="{2606BAF8-35A0-4BEB-AD64-C8ABC543D832}"/>
              </a:ext>
            </a:extLst>
          </p:cNvPr>
          <p:cNvSpPr/>
          <p:nvPr/>
        </p:nvSpPr>
        <p:spPr>
          <a:xfrm>
            <a:off x="4483004" y="3268704"/>
            <a:ext cx="2031326" cy="369332"/>
          </a:xfrm>
          <a:prstGeom prst="rect">
            <a:avLst/>
          </a:prstGeom>
        </p:spPr>
        <p:txBody>
          <a:bodyPr wrap="none">
            <a:spAutoFit/>
          </a:bodyPr>
          <a:lstStyle/>
          <a:p>
            <a:pPr algn="ctr">
              <a:spcAft>
                <a:spcPts val="600"/>
              </a:spcAft>
            </a:pPr>
            <a:r>
              <a:rPr lang="zh-CN" altLang="en-US"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无</a:t>
            </a:r>
            <a:r>
              <a:rPr lang="zh-CN" altLang="zh-CN"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趋势的时间序列</a:t>
            </a:r>
          </a:p>
        </p:txBody>
      </p:sp>
      <p:sp>
        <p:nvSpPr>
          <p:cNvPr id="21" name="矩形 20">
            <a:extLst>
              <a:ext uri="{FF2B5EF4-FFF2-40B4-BE49-F238E27FC236}">
                <a16:creationId xmlns:a16="http://schemas.microsoft.com/office/drawing/2014/main" id="{C72B80A1-B724-4A4B-B089-F8733CDD6689}"/>
              </a:ext>
            </a:extLst>
          </p:cNvPr>
          <p:cNvSpPr/>
          <p:nvPr/>
        </p:nvSpPr>
        <p:spPr>
          <a:xfrm>
            <a:off x="8779319" y="3351179"/>
            <a:ext cx="2262158" cy="369332"/>
          </a:xfrm>
          <a:prstGeom prst="rect">
            <a:avLst/>
          </a:prstGeom>
        </p:spPr>
        <p:txBody>
          <a:bodyPr wrap="none">
            <a:spAutoFit/>
          </a:bodyPr>
          <a:lstStyle/>
          <a:p>
            <a:pPr algn="ctr">
              <a:spcAft>
                <a:spcPts val="600"/>
              </a:spcAft>
            </a:pPr>
            <a:r>
              <a:rPr lang="zh-CN" altLang="zh-CN"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线性趋势的时间序列</a:t>
            </a:r>
          </a:p>
        </p:txBody>
      </p:sp>
      <p:sp>
        <p:nvSpPr>
          <p:cNvPr id="22" name="矩形 21">
            <a:extLst>
              <a:ext uri="{FF2B5EF4-FFF2-40B4-BE49-F238E27FC236}">
                <a16:creationId xmlns:a16="http://schemas.microsoft.com/office/drawing/2014/main" id="{4A2C843E-B09A-4EF8-96EF-5176ABC59776}"/>
              </a:ext>
            </a:extLst>
          </p:cNvPr>
          <p:cNvSpPr/>
          <p:nvPr/>
        </p:nvSpPr>
        <p:spPr>
          <a:xfrm>
            <a:off x="2631716" y="6027933"/>
            <a:ext cx="2492990" cy="369332"/>
          </a:xfrm>
          <a:prstGeom prst="rect">
            <a:avLst/>
          </a:prstGeom>
        </p:spPr>
        <p:txBody>
          <a:bodyPr wrap="none">
            <a:spAutoFit/>
          </a:bodyPr>
          <a:lstStyle/>
          <a:p>
            <a:pPr algn="ctr">
              <a:spcAft>
                <a:spcPts val="600"/>
              </a:spcAft>
            </a:pPr>
            <a:r>
              <a:rPr lang="zh-CN" altLang="zh-CN"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非线性趋势的时间序列</a:t>
            </a:r>
          </a:p>
        </p:txBody>
      </p:sp>
      <p:sp>
        <p:nvSpPr>
          <p:cNvPr id="23" name="矩形 22">
            <a:extLst>
              <a:ext uri="{FF2B5EF4-FFF2-40B4-BE49-F238E27FC236}">
                <a16:creationId xmlns:a16="http://schemas.microsoft.com/office/drawing/2014/main" id="{C95D2409-D1B2-4249-8C43-A0DDF7AED9BF}"/>
              </a:ext>
            </a:extLst>
          </p:cNvPr>
          <p:cNvSpPr/>
          <p:nvPr/>
        </p:nvSpPr>
        <p:spPr>
          <a:xfrm>
            <a:off x="7691960" y="6396308"/>
            <a:ext cx="2723823" cy="369332"/>
          </a:xfrm>
          <a:prstGeom prst="rect">
            <a:avLst/>
          </a:prstGeom>
        </p:spPr>
        <p:txBody>
          <a:bodyPr wrap="none">
            <a:spAutoFit/>
          </a:bodyPr>
          <a:lstStyle/>
          <a:p>
            <a:pPr algn="ctr">
              <a:spcAft>
                <a:spcPts val="600"/>
              </a:spcAft>
            </a:pPr>
            <a:r>
              <a:rPr lang="zh-CN" altLang="zh-CN" kern="100" dirty="0">
                <a:solidFill>
                  <a:schemeClr val="tx2">
                    <a:lumMod val="75000"/>
                  </a:schemeClr>
                </a:solidFill>
                <a:latin typeface="宋体" panose="02010600030101010101" pitchFamily="2" charset="-122"/>
                <a:ea typeface="宋体" panose="02010600030101010101" pitchFamily="2" charset="-122"/>
                <a:cs typeface="Times New Roman" panose="02020603050405020304" pitchFamily="18" charset="0"/>
              </a:rPr>
              <a:t>含有季节成分的时间序列</a:t>
            </a:r>
          </a:p>
        </p:txBody>
      </p:sp>
      <p:grpSp>
        <p:nvGrpSpPr>
          <p:cNvPr id="2" name="组合 1"/>
          <p:cNvGrpSpPr/>
          <p:nvPr/>
        </p:nvGrpSpPr>
        <p:grpSpPr>
          <a:xfrm>
            <a:off x="6420871" y="3966968"/>
            <a:ext cx="5265999" cy="2391547"/>
            <a:chOff x="2477464" y="3216174"/>
            <a:chExt cx="5265999" cy="2391547"/>
          </a:xfrm>
          <a:effectLst>
            <a:outerShdw blurRad="50800" dist="50800" dir="5400000" algn="ctr" rotWithShape="0">
              <a:srgbClr val="000000">
                <a:alpha val="0"/>
              </a:srgbClr>
            </a:outerShdw>
          </a:effectLst>
        </p:grpSpPr>
        <p:pic>
          <p:nvPicPr>
            <p:cNvPr id="13" name="图片 12"/>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7464" y="3216174"/>
              <a:ext cx="5265999" cy="2391547"/>
            </a:xfrm>
            <a:prstGeom prst="rect">
              <a:avLst/>
            </a:prstGeom>
            <a:noFill/>
            <a:ln>
              <a:noFill/>
            </a:ln>
          </p:spPr>
        </p:pic>
        <p:pic>
          <p:nvPicPr>
            <p:cNvPr id="14" name="chart">
              <a:extLst>
                <a:ext uri="{FF2B5EF4-FFF2-40B4-BE49-F238E27FC236}">
                  <a16:creationId xmlns:a16="http://schemas.microsoft.com/office/drawing/2014/main" id="{691E7C81-22DC-4C0C-8298-B0FB202672E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02015" y="3592294"/>
              <a:ext cx="2156241" cy="1321745"/>
            </a:xfrm>
            <a:prstGeom prst="rect">
              <a:avLst/>
            </a:prstGeom>
            <a:ln>
              <a:noFill/>
            </a:ln>
          </p:spPr>
        </p:pic>
      </p:grpSp>
    </p:spTree>
    <p:extLst>
      <p:ext uri="{BB962C8B-B14F-4D97-AF65-F5344CB8AC3E}">
        <p14:creationId xmlns:p14="http://schemas.microsoft.com/office/powerpoint/2010/main" val="354030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688098" y="1217977"/>
            <a:ext cx="2974281" cy="830997"/>
          </a:xfrm>
          <a:prstGeom prst="rect">
            <a:avLst/>
          </a:prstGeom>
          <a:noFill/>
        </p:spPr>
        <p:txBody>
          <a:bodyPr wrap="square" rtlCol="0">
            <a:spAutoFit/>
          </a:bodyPr>
          <a:lstStyle/>
          <a:p>
            <a:r>
              <a:rPr lang="zh-CN" altLang="zh-CN" sz="2400" b="1" dirty="0">
                <a:solidFill>
                  <a:schemeClr val="tx2">
                    <a:lumMod val="75000"/>
                  </a:schemeClr>
                </a:solidFill>
              </a:rPr>
              <a:t>选择合适的方法建立预测模型</a:t>
            </a:r>
            <a:endParaRPr lang="zh-CN" altLang="en-US" sz="2400" b="1" dirty="0">
              <a:solidFill>
                <a:schemeClr val="tx2">
                  <a:lumMod val="75000"/>
                </a:schemeClr>
              </a:solidFill>
              <a:latin typeface="FZZhengHeiS-DB-GB" panose="02000000000000000000" pitchFamily="2" charset="0"/>
              <a:ea typeface="FZZhengHeiS-DB-GB" panose="02000000000000000000" pitchFamily="2" charset="0"/>
            </a:endParaRPr>
          </a:p>
        </p:txBody>
      </p:sp>
      <p:sp>
        <p:nvSpPr>
          <p:cNvPr id="15" name="文本框 14"/>
          <p:cNvSpPr txBox="1"/>
          <p:nvPr/>
        </p:nvSpPr>
        <p:spPr>
          <a:xfrm>
            <a:off x="710319" y="4391660"/>
            <a:ext cx="3350354" cy="461665"/>
          </a:xfrm>
          <a:prstGeom prst="rect">
            <a:avLst/>
          </a:prstGeom>
          <a:noFill/>
        </p:spPr>
        <p:txBody>
          <a:bodyPr wrap="square" rtlCol="0">
            <a:spAutoFit/>
          </a:bodyPr>
          <a:lstStyle/>
          <a:p>
            <a:r>
              <a:rPr lang="zh-CN" altLang="en-US" sz="2400" b="1" dirty="0">
                <a:solidFill>
                  <a:schemeClr val="tx2">
                    <a:lumMod val="75000"/>
                  </a:schemeClr>
                </a:solidFill>
                <a:latin typeface="+mn-ea"/>
              </a:rPr>
              <a:t>确定时间序列的类型</a:t>
            </a:r>
          </a:p>
        </p:txBody>
      </p:sp>
      <p:sp>
        <p:nvSpPr>
          <p:cNvPr id="16" name="文本框 15"/>
          <p:cNvSpPr txBox="1"/>
          <p:nvPr/>
        </p:nvSpPr>
        <p:spPr>
          <a:xfrm>
            <a:off x="8952714" y="1415414"/>
            <a:ext cx="2390331" cy="461665"/>
          </a:xfrm>
          <a:prstGeom prst="rect">
            <a:avLst/>
          </a:prstGeom>
          <a:noFill/>
        </p:spPr>
        <p:txBody>
          <a:bodyPr wrap="square" rtlCol="0">
            <a:spAutoFit/>
          </a:bodyPr>
          <a:lstStyle>
            <a:defPPr>
              <a:defRPr lang="en-US"/>
            </a:defPPr>
            <a:lvl1pPr>
              <a:defRPr sz="2000" b="1"/>
            </a:lvl1pPr>
          </a:lstStyle>
          <a:p>
            <a:r>
              <a:rPr lang="zh-CN" altLang="zh-CN" sz="2400" dirty="0">
                <a:solidFill>
                  <a:schemeClr val="tx2">
                    <a:lumMod val="75000"/>
                  </a:schemeClr>
                </a:solidFill>
              </a:rPr>
              <a:t>按要求进行预测</a:t>
            </a:r>
          </a:p>
        </p:txBody>
      </p:sp>
      <p:sp>
        <p:nvSpPr>
          <p:cNvPr id="17" name="文本框 16"/>
          <p:cNvSpPr txBox="1"/>
          <p:nvPr/>
        </p:nvSpPr>
        <p:spPr>
          <a:xfrm>
            <a:off x="6135318" y="4736519"/>
            <a:ext cx="3279353" cy="830997"/>
          </a:xfrm>
          <a:prstGeom prst="rect">
            <a:avLst/>
          </a:prstGeom>
          <a:noFill/>
        </p:spPr>
        <p:txBody>
          <a:bodyPr wrap="square" rtlCol="0">
            <a:spAutoFit/>
          </a:bodyPr>
          <a:lstStyle>
            <a:defPPr>
              <a:defRPr lang="en-US"/>
            </a:defPPr>
            <a:lvl1pPr>
              <a:defRPr sz="2000" b="1"/>
            </a:lvl1pPr>
          </a:lstStyle>
          <a:p>
            <a:r>
              <a:rPr lang="zh-CN" altLang="zh-CN" sz="2400" dirty="0">
                <a:solidFill>
                  <a:schemeClr val="tx2">
                    <a:lumMod val="75000"/>
                  </a:schemeClr>
                </a:solidFill>
              </a:rPr>
              <a:t>评价模型准确性，确定最优模型参数</a:t>
            </a:r>
            <a:endParaRPr lang="zh-CN" altLang="en-US" sz="2400" dirty="0">
              <a:solidFill>
                <a:schemeClr val="tx2">
                  <a:lumMod val="75000"/>
                </a:schemeClr>
              </a:solidFill>
            </a:endParaRPr>
          </a:p>
        </p:txBody>
      </p:sp>
      <p:sp>
        <p:nvSpPr>
          <p:cNvPr id="18" name="标题 1">
            <a:extLst>
              <a:ext uri="{FF2B5EF4-FFF2-40B4-BE49-F238E27FC236}">
                <a16:creationId xmlns:a16="http://schemas.microsoft.com/office/drawing/2014/main" id="{FBE7B436-74C8-4F83-BC34-5E7BC3A05784}"/>
              </a:ext>
            </a:extLst>
          </p:cNvPr>
          <p:cNvSpPr txBox="1">
            <a:spLocks/>
          </p:cNvSpPr>
          <p:nvPr/>
        </p:nvSpPr>
        <p:spPr>
          <a:xfrm>
            <a:off x="-1" y="429316"/>
            <a:ext cx="12191999" cy="619974"/>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altLang="zh-CN" b="1" dirty="0">
                <a:solidFill>
                  <a:schemeClr val="tx2">
                    <a:lumMod val="75000"/>
                  </a:schemeClr>
                </a:solidFill>
                <a:latin typeface="+mn-ea"/>
                <a:ea typeface="+mn-ea"/>
              </a:rPr>
              <a:t>2</a:t>
            </a:r>
            <a:r>
              <a:rPr lang="zh-CN" altLang="en-US" b="1" dirty="0">
                <a:solidFill>
                  <a:schemeClr val="tx2">
                    <a:lumMod val="75000"/>
                  </a:schemeClr>
                </a:solidFill>
                <a:latin typeface="+mn-ea"/>
                <a:ea typeface="+mn-ea"/>
              </a:rPr>
              <a:t>、</a:t>
            </a:r>
            <a:r>
              <a:rPr lang="zh-CN" altLang="zh-CN" b="1" dirty="0">
                <a:solidFill>
                  <a:schemeClr val="tx2">
                    <a:lumMod val="75000"/>
                  </a:schemeClr>
                </a:solidFill>
                <a:latin typeface="+mn-ea"/>
                <a:ea typeface="+mn-ea"/>
              </a:rPr>
              <a:t>时间序列的预测步骤</a:t>
            </a:r>
            <a:endParaRPr lang="zh-CN" altLang="en-US" b="1" dirty="0">
              <a:solidFill>
                <a:schemeClr val="tx2">
                  <a:lumMod val="75000"/>
                </a:schemeClr>
              </a:solidFill>
              <a:latin typeface="+mn-ea"/>
              <a:ea typeface="+mn-ea"/>
            </a:endParaRPr>
          </a:p>
        </p:txBody>
      </p:sp>
      <p:graphicFrame>
        <p:nvGraphicFramePr>
          <p:cNvPr id="19" name="对象 18"/>
          <p:cNvGraphicFramePr>
            <a:graphicFrameLocks noChangeAspect="1"/>
          </p:cNvGraphicFramePr>
          <p:nvPr>
            <p:extLst>
              <p:ext uri="{D42A27DB-BD31-4B8C-83A1-F6EECF244321}">
                <p14:modId xmlns:p14="http://schemas.microsoft.com/office/powerpoint/2010/main" val="3633624925"/>
              </p:ext>
            </p:extLst>
          </p:nvPr>
        </p:nvGraphicFramePr>
        <p:xfrm>
          <a:off x="5896856" y="5447046"/>
          <a:ext cx="4092575" cy="865188"/>
        </p:xfrm>
        <a:graphic>
          <a:graphicData uri="http://schemas.openxmlformats.org/presentationml/2006/ole">
            <mc:AlternateContent xmlns:mc="http://schemas.openxmlformats.org/markup-compatibility/2006">
              <mc:Choice xmlns:v="urn:schemas-microsoft-com:vml" Requires="v">
                <p:oleObj name="公式" r:id="rId2" imgW="1981200" imgH="431800" progId="Equation.3">
                  <p:embed/>
                </p:oleObj>
              </mc:Choice>
              <mc:Fallback>
                <p:oleObj name="公式" r:id="rId2" imgW="1981200" imgH="431800" progId="Equation.3">
                  <p:embed/>
                  <p:pic>
                    <p:nvPicPr>
                      <p:cNvPr id="19" name="对象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856" y="5447046"/>
                        <a:ext cx="40925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直接连接符 23">
            <a:extLst>
              <a:ext uri="{FF2B5EF4-FFF2-40B4-BE49-F238E27FC236}">
                <a16:creationId xmlns:a16="http://schemas.microsoft.com/office/drawing/2014/main" id="{5556B462-B8E6-4578-985F-EBFA6DA3C227}"/>
              </a:ext>
            </a:extLst>
          </p:cNvPr>
          <p:cNvCxnSpPr>
            <a:cxnSpLocks/>
          </p:cNvCxnSpPr>
          <p:nvPr/>
        </p:nvCxnSpPr>
        <p:spPr>
          <a:xfrm flipH="1">
            <a:off x="2249536" y="2485515"/>
            <a:ext cx="41111" cy="1968679"/>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a:extLst>
              <a:ext uri="{FF2B5EF4-FFF2-40B4-BE49-F238E27FC236}">
                <a16:creationId xmlns:a16="http://schemas.microsoft.com/office/drawing/2014/main" id="{2A72F70E-F771-4B64-9F66-7629752360B5}"/>
              </a:ext>
            </a:extLst>
          </p:cNvPr>
          <p:cNvCxnSpPr/>
          <p:nvPr/>
        </p:nvCxnSpPr>
        <p:spPr>
          <a:xfrm>
            <a:off x="7600301" y="2509934"/>
            <a:ext cx="0" cy="2144759"/>
          </a:xfrm>
          <a:prstGeom prst="line">
            <a:avLst/>
          </a:prstGeom>
          <a:noFill/>
          <a:ln>
            <a:solidFill>
              <a:srgbClr val="86BACF"/>
            </a:solidFill>
            <a:prstDash val="sysDash"/>
            <a:tailEnd type="oval" w="lg" len="lg"/>
          </a:ln>
        </p:spPr>
        <p:style>
          <a:lnRef idx="2">
            <a:schemeClr val="accent1">
              <a:shade val="50000"/>
            </a:schemeClr>
          </a:lnRef>
          <a:fillRef idx="1">
            <a:schemeClr val="accent1"/>
          </a:fillRef>
          <a:effectRef idx="0">
            <a:schemeClr val="accent1"/>
          </a:effectRef>
          <a:fontRef idx="minor">
            <a:schemeClr val="lt1"/>
          </a:fontRef>
        </p:style>
      </p:cxnSp>
      <p:grpSp>
        <p:nvGrpSpPr>
          <p:cNvPr id="26" name="组合 36">
            <a:extLst>
              <a:ext uri="{FF2B5EF4-FFF2-40B4-BE49-F238E27FC236}">
                <a16:creationId xmlns:a16="http://schemas.microsoft.com/office/drawing/2014/main" id="{0BAE29F9-6F66-4079-84AA-0EA07AE919D4}"/>
              </a:ext>
            </a:extLst>
          </p:cNvPr>
          <p:cNvGrpSpPr/>
          <p:nvPr/>
        </p:nvGrpSpPr>
        <p:grpSpPr>
          <a:xfrm>
            <a:off x="14513" y="3229799"/>
            <a:ext cx="12177487" cy="1711979"/>
            <a:chOff x="-1" y="3391836"/>
            <a:chExt cx="12177486" cy="1711978"/>
          </a:xfrm>
        </p:grpSpPr>
        <p:sp>
          <p:nvSpPr>
            <p:cNvPr id="27" name="任意多边形: 形状 26">
              <a:extLst>
                <a:ext uri="{FF2B5EF4-FFF2-40B4-BE49-F238E27FC236}">
                  <a16:creationId xmlns:a16="http://schemas.microsoft.com/office/drawing/2014/main" id="{9E4BF5DD-0732-4033-BCB2-EF7576660572}"/>
                </a:ext>
              </a:extLst>
            </p:cNvPr>
            <p:cNvSpPr/>
            <p:nvPr/>
          </p:nvSpPr>
          <p:spPr>
            <a:xfrm>
              <a:off x="0" y="3579814"/>
              <a:ext cx="12177485" cy="1524000"/>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tx1">
                    <a:lumMod val="85000"/>
                    <a:lumOff val="15000"/>
                  </a:schemeClr>
                </a:solidFill>
                <a:cs typeface="+mn-ea"/>
                <a:sym typeface="+mn-lt"/>
              </a:endParaRPr>
            </a:p>
          </p:txBody>
        </p:sp>
        <p:sp>
          <p:nvSpPr>
            <p:cNvPr id="28" name="任意多边形: 形状 27">
              <a:extLst>
                <a:ext uri="{FF2B5EF4-FFF2-40B4-BE49-F238E27FC236}">
                  <a16:creationId xmlns:a16="http://schemas.microsoft.com/office/drawing/2014/main" id="{DDF3D6FC-E122-4597-BB01-180C01BF7A9D}"/>
                </a:ext>
              </a:extLst>
            </p:cNvPr>
            <p:cNvSpPr/>
            <p:nvPr/>
          </p:nvSpPr>
          <p:spPr>
            <a:xfrm flipH="1" flipV="1">
              <a:off x="-1" y="3391836"/>
              <a:ext cx="12177485" cy="1184928"/>
            </a:xfrm>
            <a:custGeom>
              <a:avLst/>
              <a:gdLst>
                <a:gd name="connsiteX0" fmla="*/ 0 w 12177485"/>
                <a:gd name="connsiteY0" fmla="*/ 1791715 h 1791715"/>
                <a:gd name="connsiteX1" fmla="*/ 2699657 w 12177485"/>
                <a:gd name="connsiteY1" fmla="*/ 195144 h 1791715"/>
                <a:gd name="connsiteX2" fmla="*/ 6183085 w 12177485"/>
                <a:gd name="connsiteY2" fmla="*/ 1574001 h 1791715"/>
                <a:gd name="connsiteX3" fmla="*/ 9826171 w 12177485"/>
                <a:gd name="connsiteY3" fmla="*/ 20973 h 1791715"/>
                <a:gd name="connsiteX4" fmla="*/ 12177485 w 12177485"/>
                <a:gd name="connsiteY4" fmla="*/ 819258 h 179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7485" h="1791715">
                  <a:moveTo>
                    <a:pt x="0" y="1791715"/>
                  </a:moveTo>
                  <a:cubicBezTo>
                    <a:pt x="834571" y="1011572"/>
                    <a:pt x="1669143" y="231430"/>
                    <a:pt x="2699657" y="195144"/>
                  </a:cubicBezTo>
                  <a:cubicBezTo>
                    <a:pt x="3730171" y="158858"/>
                    <a:pt x="4995333" y="1603029"/>
                    <a:pt x="6183085" y="1574001"/>
                  </a:cubicBezTo>
                  <a:cubicBezTo>
                    <a:pt x="7370837" y="1544973"/>
                    <a:pt x="8827104" y="146763"/>
                    <a:pt x="9826171" y="20973"/>
                  </a:cubicBezTo>
                  <a:cubicBezTo>
                    <a:pt x="10825238" y="-104818"/>
                    <a:pt x="11501361" y="357220"/>
                    <a:pt x="12177485" y="819258"/>
                  </a:cubicBezTo>
                </a:path>
              </a:pathLst>
            </a:custGeom>
            <a:noFill/>
            <a:ln cmpd="sng">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dirty="0">
                <a:solidFill>
                  <a:schemeClr val="tx1">
                    <a:lumMod val="85000"/>
                    <a:lumOff val="15000"/>
                  </a:schemeClr>
                </a:solidFill>
                <a:cs typeface="+mn-ea"/>
                <a:sym typeface="+mn-lt"/>
              </a:endParaRPr>
            </a:p>
          </p:txBody>
        </p:sp>
      </p:grpSp>
      <p:cxnSp>
        <p:nvCxnSpPr>
          <p:cNvPr id="29" name="直接连接符 28">
            <a:extLst>
              <a:ext uri="{FF2B5EF4-FFF2-40B4-BE49-F238E27FC236}">
                <a16:creationId xmlns:a16="http://schemas.microsoft.com/office/drawing/2014/main" id="{190A2609-E19F-456D-8CD4-D1DCF15CA0D1}"/>
              </a:ext>
            </a:extLst>
          </p:cNvPr>
          <p:cNvCxnSpPr/>
          <p:nvPr/>
        </p:nvCxnSpPr>
        <p:spPr>
          <a:xfrm>
            <a:off x="10043885" y="2110015"/>
            <a:ext cx="0" cy="1269895"/>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a:extLst>
              <a:ext uri="{FF2B5EF4-FFF2-40B4-BE49-F238E27FC236}">
                <a16:creationId xmlns:a16="http://schemas.microsoft.com/office/drawing/2014/main" id="{761D3D78-77E8-4265-96B9-303A38E08EB7}"/>
              </a:ext>
            </a:extLst>
          </p:cNvPr>
          <p:cNvCxnSpPr/>
          <p:nvPr/>
        </p:nvCxnSpPr>
        <p:spPr>
          <a:xfrm>
            <a:off x="5277808" y="2110016"/>
            <a:ext cx="0" cy="2075543"/>
          </a:xfrm>
          <a:prstGeom prst="line">
            <a:avLst/>
          </a:prstGeom>
          <a:noFill/>
          <a:ln>
            <a:solidFill>
              <a:srgbClr val="1D7CA2"/>
            </a:solidFill>
            <a:prstDash val="sysDash"/>
            <a:headEnd type="oval" w="lg" len="lg"/>
            <a:tailEnd type="none" w="lg" len="lg"/>
          </a:ln>
        </p:spPr>
        <p:style>
          <a:lnRef idx="2">
            <a:schemeClr val="accent1">
              <a:shade val="50000"/>
            </a:schemeClr>
          </a:lnRef>
          <a:fillRef idx="1">
            <a:schemeClr val="accent1"/>
          </a:fillRef>
          <a:effectRef idx="0">
            <a:schemeClr val="accent1"/>
          </a:effectRef>
          <a:fontRef idx="minor">
            <a:schemeClr val="lt1"/>
          </a:fontRef>
        </p:style>
      </p:cxnSp>
      <p:grpSp>
        <p:nvGrpSpPr>
          <p:cNvPr id="31" name="组合 40">
            <a:extLst>
              <a:ext uri="{FF2B5EF4-FFF2-40B4-BE49-F238E27FC236}">
                <a16:creationId xmlns:a16="http://schemas.microsoft.com/office/drawing/2014/main" id="{E374DD2B-4B63-4C64-A60D-418B31B95A0F}"/>
              </a:ext>
            </a:extLst>
          </p:cNvPr>
          <p:cNvGrpSpPr/>
          <p:nvPr/>
        </p:nvGrpSpPr>
        <p:grpSpPr>
          <a:xfrm>
            <a:off x="9645381" y="3379884"/>
            <a:ext cx="798855" cy="798854"/>
            <a:chOff x="9645376" y="3379883"/>
            <a:chExt cx="798854" cy="798854"/>
          </a:xfrm>
        </p:grpSpPr>
        <p:sp>
          <p:nvSpPr>
            <p:cNvPr id="32" name="泪滴形 31">
              <a:extLst>
                <a:ext uri="{FF2B5EF4-FFF2-40B4-BE49-F238E27FC236}">
                  <a16:creationId xmlns:a16="http://schemas.microsoft.com/office/drawing/2014/main" id="{093DA915-BD44-4873-80D8-4D586FC460C7}"/>
                </a:ext>
              </a:extLst>
            </p:cNvPr>
            <p:cNvSpPr/>
            <p:nvPr/>
          </p:nvSpPr>
          <p:spPr>
            <a:xfrm rot="8100000">
              <a:off x="9645376" y="3379883"/>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3" name="文本框 32">
              <a:extLst>
                <a:ext uri="{FF2B5EF4-FFF2-40B4-BE49-F238E27FC236}">
                  <a16:creationId xmlns:a16="http://schemas.microsoft.com/office/drawing/2014/main" id="{A548812C-B82B-4A68-B01D-6A24D2D7AB4F}"/>
                </a:ext>
              </a:extLst>
            </p:cNvPr>
            <p:cNvSpPr txBox="1"/>
            <p:nvPr/>
          </p:nvSpPr>
          <p:spPr>
            <a:xfrm>
              <a:off x="9716209" y="3518268"/>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04</a:t>
              </a:r>
              <a:endParaRPr lang="zh-CN" altLang="en-US" sz="3200" dirty="0">
                <a:solidFill>
                  <a:schemeClr val="bg1"/>
                </a:solidFill>
                <a:latin typeface="FuturaBookC" pitchFamily="2" charset="-52"/>
                <a:sym typeface="+mn-lt"/>
              </a:endParaRPr>
            </a:p>
          </p:txBody>
        </p:sp>
      </p:grpSp>
      <p:grpSp>
        <p:nvGrpSpPr>
          <p:cNvPr id="34" name="组合 39">
            <a:extLst>
              <a:ext uri="{FF2B5EF4-FFF2-40B4-BE49-F238E27FC236}">
                <a16:creationId xmlns:a16="http://schemas.microsoft.com/office/drawing/2014/main" id="{76706468-4EA5-46E0-81D8-812F09C1C368}"/>
              </a:ext>
            </a:extLst>
          </p:cNvPr>
          <p:cNvGrpSpPr/>
          <p:nvPr/>
        </p:nvGrpSpPr>
        <p:grpSpPr>
          <a:xfrm>
            <a:off x="7247552" y="2387007"/>
            <a:ext cx="705521" cy="705520"/>
            <a:chOff x="7152175" y="3019795"/>
            <a:chExt cx="705520" cy="705520"/>
          </a:xfrm>
        </p:grpSpPr>
        <p:sp>
          <p:nvSpPr>
            <p:cNvPr id="35" name="泪滴形 34">
              <a:extLst>
                <a:ext uri="{FF2B5EF4-FFF2-40B4-BE49-F238E27FC236}">
                  <a16:creationId xmlns:a16="http://schemas.microsoft.com/office/drawing/2014/main" id="{37035573-115C-4597-939F-6A38C9BC2275}"/>
                </a:ext>
              </a:extLst>
            </p:cNvPr>
            <p:cNvSpPr/>
            <p:nvPr/>
          </p:nvSpPr>
          <p:spPr>
            <a:xfrm rot="8100000">
              <a:off x="7152175" y="3019795"/>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6" name="文本框 35">
              <a:extLst>
                <a:ext uri="{FF2B5EF4-FFF2-40B4-BE49-F238E27FC236}">
                  <a16:creationId xmlns:a16="http://schemas.microsoft.com/office/drawing/2014/main" id="{D371807F-150B-49B9-9762-2DA60BA624C5}"/>
                </a:ext>
              </a:extLst>
            </p:cNvPr>
            <p:cNvSpPr txBox="1"/>
            <p:nvPr/>
          </p:nvSpPr>
          <p:spPr>
            <a:xfrm>
              <a:off x="7180155" y="3091614"/>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03</a:t>
              </a:r>
              <a:endParaRPr lang="zh-CN" altLang="en-US" sz="3200" dirty="0">
                <a:solidFill>
                  <a:schemeClr val="bg1"/>
                </a:solidFill>
                <a:latin typeface="FuturaBookC" pitchFamily="2" charset="-52"/>
                <a:sym typeface="+mn-lt"/>
              </a:endParaRPr>
            </a:p>
          </p:txBody>
        </p:sp>
      </p:grpSp>
      <p:grpSp>
        <p:nvGrpSpPr>
          <p:cNvPr id="37" name="组合 38">
            <a:extLst>
              <a:ext uri="{FF2B5EF4-FFF2-40B4-BE49-F238E27FC236}">
                <a16:creationId xmlns:a16="http://schemas.microsoft.com/office/drawing/2014/main" id="{29A79CEA-2C3E-432D-A2E8-AD9F2C6E3011}"/>
              </a:ext>
            </a:extLst>
          </p:cNvPr>
          <p:cNvGrpSpPr/>
          <p:nvPr/>
        </p:nvGrpSpPr>
        <p:grpSpPr>
          <a:xfrm>
            <a:off x="4921926" y="3804857"/>
            <a:ext cx="798855" cy="798854"/>
            <a:chOff x="4921923" y="3804856"/>
            <a:chExt cx="798854" cy="798854"/>
          </a:xfrm>
        </p:grpSpPr>
        <p:sp>
          <p:nvSpPr>
            <p:cNvPr id="38" name="泪滴形 37">
              <a:extLst>
                <a:ext uri="{FF2B5EF4-FFF2-40B4-BE49-F238E27FC236}">
                  <a16:creationId xmlns:a16="http://schemas.microsoft.com/office/drawing/2014/main" id="{8B2B541E-0C03-4673-86E2-EDFA4E707C62}"/>
                </a:ext>
              </a:extLst>
            </p:cNvPr>
            <p:cNvSpPr/>
            <p:nvPr/>
          </p:nvSpPr>
          <p:spPr>
            <a:xfrm rot="8100000">
              <a:off x="4921923" y="3804856"/>
              <a:ext cx="798854" cy="798854"/>
            </a:xfrm>
            <a:prstGeom prst="teardrop">
              <a:avLst/>
            </a:prstGeom>
            <a:solidFill>
              <a:srgbClr val="1D7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39" name="文本框 38">
              <a:extLst>
                <a:ext uri="{FF2B5EF4-FFF2-40B4-BE49-F238E27FC236}">
                  <a16:creationId xmlns:a16="http://schemas.microsoft.com/office/drawing/2014/main" id="{A9A1AA89-C602-4A14-963C-E216D8E16B90}"/>
                </a:ext>
              </a:extLst>
            </p:cNvPr>
            <p:cNvSpPr txBox="1"/>
            <p:nvPr/>
          </p:nvSpPr>
          <p:spPr>
            <a:xfrm>
              <a:off x="4996581" y="3952763"/>
              <a:ext cx="649537"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02</a:t>
              </a:r>
              <a:endParaRPr lang="zh-CN" altLang="en-US" sz="3200" dirty="0">
                <a:solidFill>
                  <a:schemeClr val="bg1"/>
                </a:solidFill>
                <a:latin typeface="FuturaBookC" pitchFamily="2" charset="-52"/>
                <a:sym typeface="+mn-lt"/>
              </a:endParaRPr>
            </a:p>
          </p:txBody>
        </p:sp>
      </p:grpSp>
      <p:grpSp>
        <p:nvGrpSpPr>
          <p:cNvPr id="40" name="组合 37">
            <a:extLst>
              <a:ext uri="{FF2B5EF4-FFF2-40B4-BE49-F238E27FC236}">
                <a16:creationId xmlns:a16="http://schemas.microsoft.com/office/drawing/2014/main" id="{4B4F0AB4-D996-4744-9D8B-14FC3A0E83AF}"/>
              </a:ext>
            </a:extLst>
          </p:cNvPr>
          <p:cNvGrpSpPr/>
          <p:nvPr/>
        </p:nvGrpSpPr>
        <p:grpSpPr>
          <a:xfrm>
            <a:off x="1940687" y="1989090"/>
            <a:ext cx="711028" cy="705520"/>
            <a:chOff x="1943294" y="2945030"/>
            <a:chExt cx="711027" cy="705520"/>
          </a:xfrm>
        </p:grpSpPr>
        <p:sp>
          <p:nvSpPr>
            <p:cNvPr id="41" name="泪滴形 40">
              <a:extLst>
                <a:ext uri="{FF2B5EF4-FFF2-40B4-BE49-F238E27FC236}">
                  <a16:creationId xmlns:a16="http://schemas.microsoft.com/office/drawing/2014/main" id="{3E93F223-5F93-4C20-A3A1-75E63670B1B5}"/>
                </a:ext>
              </a:extLst>
            </p:cNvPr>
            <p:cNvSpPr/>
            <p:nvPr/>
          </p:nvSpPr>
          <p:spPr>
            <a:xfrm rot="8100000">
              <a:off x="1943294" y="2945030"/>
              <a:ext cx="705520" cy="705520"/>
            </a:xfrm>
            <a:prstGeom prst="teardrop">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fontAlgn="base">
                <a:spcBef>
                  <a:spcPct val="0"/>
                </a:spcBef>
                <a:spcAft>
                  <a:spcPct val="0"/>
                </a:spcAft>
              </a:pPr>
              <a:endParaRPr lang="zh-CN" altLang="en-US" sz="2160">
                <a:solidFill>
                  <a:schemeClr val="bg1"/>
                </a:solidFill>
                <a:effectLst>
                  <a:outerShdw blurRad="38100" dist="38100" dir="2700000" algn="tl">
                    <a:srgbClr val="000000">
                      <a:alpha val="43137"/>
                    </a:srgbClr>
                  </a:outerShdw>
                </a:effectLst>
                <a:cs typeface="+mn-ea"/>
                <a:sym typeface="+mn-lt"/>
              </a:endParaRPr>
            </a:p>
          </p:txBody>
        </p:sp>
        <p:sp>
          <p:nvSpPr>
            <p:cNvPr id="42" name="文本框 41">
              <a:extLst>
                <a:ext uri="{FF2B5EF4-FFF2-40B4-BE49-F238E27FC236}">
                  <a16:creationId xmlns:a16="http://schemas.microsoft.com/office/drawing/2014/main" id="{99D6733B-0172-4A5B-9A46-9768968BDD13}"/>
                </a:ext>
              </a:extLst>
            </p:cNvPr>
            <p:cNvSpPr txBox="1"/>
            <p:nvPr/>
          </p:nvSpPr>
          <p:spPr>
            <a:xfrm>
              <a:off x="2004785" y="3033961"/>
              <a:ext cx="649536" cy="584775"/>
            </a:xfrm>
            <a:prstGeom prst="rect">
              <a:avLst/>
            </a:prstGeom>
            <a:noFill/>
          </p:spPr>
          <p:txBody>
            <a:bodyPr wrap="none" rtlCol="0">
              <a:spAutoFit/>
            </a:bodyPr>
            <a:lstStyle/>
            <a:p>
              <a:pPr algn="ctr" defTabSz="1097280" fontAlgn="base">
                <a:spcBef>
                  <a:spcPct val="0"/>
                </a:spcBef>
                <a:spcAft>
                  <a:spcPct val="0"/>
                </a:spcAft>
              </a:pPr>
              <a:r>
                <a:rPr lang="en-US" altLang="zh-CN" sz="3200" dirty="0">
                  <a:solidFill>
                    <a:schemeClr val="bg1"/>
                  </a:solidFill>
                  <a:latin typeface="FuturaBookC" pitchFamily="2" charset="-52"/>
                  <a:sym typeface="+mn-lt"/>
                </a:rPr>
                <a:t>01</a:t>
              </a:r>
              <a:endParaRPr lang="zh-CN" altLang="en-US" sz="2160" dirty="0">
                <a:solidFill>
                  <a:schemeClr val="bg1"/>
                </a:solidFill>
                <a:effectLst>
                  <a:outerShdw blurRad="38100" dist="38100" dir="2700000" algn="tl">
                    <a:srgbClr val="000000">
                      <a:alpha val="43137"/>
                    </a:srgbClr>
                  </a:outerShdw>
                </a:effectLst>
                <a:cs typeface="+mn-ea"/>
                <a:sym typeface="+mn-lt"/>
              </a:endParaRPr>
            </a:p>
          </p:txBody>
        </p:sp>
      </p:grpSp>
      <p:pic>
        <p:nvPicPr>
          <p:cNvPr id="43" name="图片 42">
            <a:extLst>
              <a:ext uri="{FF2B5EF4-FFF2-40B4-BE49-F238E27FC236}">
                <a16:creationId xmlns:a16="http://schemas.microsoft.com/office/drawing/2014/main" id="{1553B6A5-6333-49A8-8968-4C3D0AB58994}"/>
              </a:ext>
            </a:extLst>
          </p:cNvPr>
          <p:cNvPicPr>
            <a:picLocks noChangeAspect="1"/>
          </p:cNvPicPr>
          <p:nvPr/>
        </p:nvPicPr>
        <p:blipFill>
          <a:blip r:embed="rId4" cstate="screen"/>
          <a:stretch>
            <a:fillRect/>
          </a:stretch>
        </p:blipFill>
        <p:spPr>
          <a:xfrm rot="10800000" flipV="1">
            <a:off x="8784583" y="5986677"/>
            <a:ext cx="3468914" cy="871323"/>
          </a:xfrm>
          <a:prstGeom prst="rect">
            <a:avLst/>
          </a:prstGeom>
        </p:spPr>
      </p:pic>
      <p:pic>
        <p:nvPicPr>
          <p:cNvPr id="44" name="图片 43">
            <a:extLst>
              <a:ext uri="{FF2B5EF4-FFF2-40B4-BE49-F238E27FC236}">
                <a16:creationId xmlns:a16="http://schemas.microsoft.com/office/drawing/2014/main" id="{4CBCFF37-1BC2-4825-8347-C0A96887E788}"/>
              </a:ext>
            </a:extLst>
          </p:cNvPr>
          <p:cNvPicPr>
            <a:picLocks noChangeAspect="1"/>
          </p:cNvPicPr>
          <p:nvPr/>
        </p:nvPicPr>
        <p:blipFill>
          <a:blip r:embed="rId5" cstate="screen"/>
          <a:stretch>
            <a:fillRect/>
          </a:stretch>
        </p:blipFill>
        <p:spPr>
          <a:xfrm>
            <a:off x="-742255" y="-9065"/>
            <a:ext cx="2730711" cy="1522795"/>
          </a:xfrm>
          <a:prstGeom prst="rect">
            <a:avLst/>
          </a:prstGeom>
        </p:spPr>
      </p:pic>
    </p:spTree>
    <p:extLst>
      <p:ext uri="{BB962C8B-B14F-4D97-AF65-F5344CB8AC3E}">
        <p14:creationId xmlns:p14="http://schemas.microsoft.com/office/powerpoint/2010/main" val="6544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2" presetClass="entr" presetSubtype="1"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par>
                          <p:cTn id="42" fill="hold">
                            <p:stCondLst>
                              <p:cond delay="2750"/>
                            </p:stCondLst>
                            <p:childTnLst>
                              <p:par>
                                <p:cTn id="43" presetID="22" presetClass="entr" presetSubtype="8"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par>
                          <p:cTn id="46" fill="hold">
                            <p:stCondLst>
                              <p:cond delay="3250"/>
                            </p:stCondLst>
                            <p:childTnLst>
                              <p:par>
                                <p:cTn id="47" presetID="22" presetClass="entr" presetSubtype="4"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down)">
                                      <p:cBhvr>
                                        <p:cTn id="4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519170"/>
            <a:ext cx="12192000" cy="923330"/>
          </a:xfrm>
          <a:prstGeom prst="rect">
            <a:avLst/>
          </a:prstGeom>
          <a:noFill/>
        </p:spPr>
        <p:txBody>
          <a:bodyPr wrap="square" rtlCol="0">
            <a:spAutoFit/>
          </a:bodyPr>
          <a:lstStyle>
            <a:defPPr>
              <a:defRPr lang="en-US"/>
            </a:defPPr>
            <a:lvl1pPr algn="dist">
              <a:defRPr sz="6600">
                <a:solidFill>
                  <a:schemeClr val="tx2">
                    <a:lumMod val="75000"/>
                  </a:schemeClr>
                </a:solidFill>
                <a:latin typeface="宋体" pitchFamily="2" charset="-122"/>
                <a:ea typeface="宋体" pitchFamily="2" charset="-122"/>
              </a:defRPr>
            </a:lvl1pPr>
          </a:lstStyle>
          <a:p>
            <a:pPr algn="ctr"/>
            <a:r>
              <a:rPr lang="zh-CN" altLang="zh-CN" sz="5400" b="1" dirty="0"/>
              <a:t>移动平均和指数平滑预测模型</a:t>
            </a:r>
            <a:endParaRPr lang="zh-CN" altLang="en-US" sz="5400" b="1" dirty="0"/>
          </a:p>
        </p:txBody>
      </p:sp>
      <p:sp>
        <p:nvSpPr>
          <p:cNvPr id="4" name="文本框 3"/>
          <p:cNvSpPr txBox="1"/>
          <p:nvPr/>
        </p:nvSpPr>
        <p:spPr>
          <a:xfrm>
            <a:off x="0" y="1381134"/>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第二节</a:t>
            </a:r>
          </a:p>
        </p:txBody>
      </p:sp>
    </p:spTree>
    <p:extLst>
      <p:ext uri="{BB962C8B-B14F-4D97-AF65-F5344CB8AC3E}">
        <p14:creationId xmlns:p14="http://schemas.microsoft.com/office/powerpoint/2010/main" val="40242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321320"/>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en-US" altLang="zh-CN" sz="3600" dirty="0"/>
              <a:t>1</a:t>
            </a:r>
            <a:r>
              <a:rPr lang="zh-CN" altLang="en-US" sz="3600" dirty="0"/>
              <a:t>、</a:t>
            </a:r>
            <a:r>
              <a:rPr lang="zh-CN" altLang="zh-CN" sz="3600" dirty="0"/>
              <a:t>移动平均预测模型</a:t>
            </a:r>
            <a:endParaRPr lang="zh-CN" altLang="en-US" sz="3600" dirty="0"/>
          </a:p>
        </p:txBody>
      </p:sp>
      <p:sp>
        <p:nvSpPr>
          <p:cNvPr id="11" name="文本框 10"/>
          <p:cNvSpPr txBox="1"/>
          <p:nvPr/>
        </p:nvSpPr>
        <p:spPr>
          <a:xfrm>
            <a:off x="976341" y="1506979"/>
            <a:ext cx="10431357" cy="1866858"/>
          </a:xfrm>
          <a:prstGeom prst="rect">
            <a:avLst/>
          </a:prstGeom>
          <a:noFill/>
        </p:spPr>
        <p:txBody>
          <a:bodyPr wrap="square" rtlCol="0">
            <a:spAutoFit/>
          </a:bodyPr>
          <a:lstStyle/>
          <a:p>
            <a:pPr indent="540000">
              <a:lnSpc>
                <a:spcPct val="150000"/>
              </a:lnSpc>
            </a:pPr>
            <a:r>
              <a:rPr lang="zh-CN" altLang="en-US" sz="2000" b="1" dirty="0">
                <a:solidFill>
                  <a:schemeClr val="tx2">
                    <a:lumMod val="75000"/>
                  </a:schemeClr>
                </a:solidFill>
              </a:rPr>
              <a:t>移动平均模型</a:t>
            </a:r>
            <a:r>
              <a:rPr lang="zh-CN" altLang="en-US" sz="2000" dirty="0">
                <a:solidFill>
                  <a:schemeClr val="tx2">
                    <a:lumMod val="75000"/>
                  </a:schemeClr>
                </a:solidFill>
              </a:rPr>
              <a:t>通过计算时间序列中最近几个周期的观测值的平均数，利用这个均值来预测下一个周期的值。</a:t>
            </a:r>
            <a:endParaRPr lang="en-US" altLang="zh-CN" sz="2000" dirty="0">
              <a:solidFill>
                <a:schemeClr val="tx2">
                  <a:lumMod val="75000"/>
                </a:schemeClr>
              </a:solidFill>
            </a:endParaRPr>
          </a:p>
          <a:p>
            <a:pPr indent="540000">
              <a:lnSpc>
                <a:spcPct val="150000"/>
              </a:lnSpc>
            </a:pPr>
            <a:r>
              <a:rPr lang="zh-CN" altLang="en-US" sz="2000" dirty="0">
                <a:solidFill>
                  <a:schemeClr val="tx2">
                    <a:lumMod val="75000"/>
                  </a:schemeClr>
                </a:solidFill>
              </a:rPr>
              <a:t>这种方法基于这样的假设：通过取一段时间内数据的平均值，可以在一定程度上抵消掉随机波动的影响，从而揭示出序列的基本趋势或稳定水平。</a:t>
            </a:r>
            <a:endParaRPr lang="zh-CN" altLang="en-US" sz="2000" dirty="0">
              <a:solidFill>
                <a:schemeClr val="tx2">
                  <a:lumMod val="75000"/>
                </a:schemeClr>
              </a:solidFill>
              <a:latin typeface="宋体" pitchFamily="2" charset="-122"/>
              <a:ea typeface="宋体" pitchFamily="2" charset="-122"/>
            </a:endParaRPr>
          </a:p>
        </p:txBody>
      </p:sp>
      <p:sp>
        <p:nvSpPr>
          <p:cNvPr id="17" name="Rectangle 2">
            <a:extLst>
              <a:ext uri="{FF2B5EF4-FFF2-40B4-BE49-F238E27FC236}">
                <a16:creationId xmlns:a16="http://schemas.microsoft.com/office/drawing/2014/main" id="{19C90F35-F470-43FF-B03C-FD9DECDCEE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a:extLst>
              <a:ext uri="{FF2B5EF4-FFF2-40B4-BE49-F238E27FC236}">
                <a16:creationId xmlns:a16="http://schemas.microsoft.com/office/drawing/2014/main" id="{BB5D81B0-862D-404A-8F67-1D9291C381E4}"/>
              </a:ext>
            </a:extLst>
          </p:cNvPr>
          <p:cNvGraphicFramePr>
            <a:graphicFrameLocks noChangeAspect="1"/>
          </p:cNvGraphicFramePr>
          <p:nvPr>
            <p:extLst>
              <p:ext uri="{D42A27DB-BD31-4B8C-83A1-F6EECF244321}">
                <p14:modId xmlns:p14="http://schemas.microsoft.com/office/powerpoint/2010/main" val="3385069671"/>
              </p:ext>
            </p:extLst>
          </p:nvPr>
        </p:nvGraphicFramePr>
        <p:xfrm>
          <a:off x="3774279" y="3913165"/>
          <a:ext cx="4643438" cy="1824208"/>
        </p:xfrm>
        <a:graphic>
          <a:graphicData uri="http://schemas.openxmlformats.org/presentationml/2006/ole">
            <mc:AlternateContent xmlns:mc="http://schemas.openxmlformats.org/markup-compatibility/2006">
              <mc:Choice xmlns:v="urn:schemas-microsoft-com:vml" Requires="v">
                <p:oleObj name="公式" r:id="rId2" imgW="1079032" imgH="431613" progId="Equations">
                  <p:embed/>
                </p:oleObj>
              </mc:Choice>
              <mc:Fallback>
                <p:oleObj name="公式" r:id="rId2" imgW="1079032" imgH="431613" progId="Equations">
                  <p:embed/>
                  <p:pic>
                    <p:nvPicPr>
                      <p:cNvPr id="18" name="对象 17">
                        <a:extLst>
                          <a:ext uri="{FF2B5EF4-FFF2-40B4-BE49-F238E27FC236}">
                            <a16:creationId xmlns:a16="http://schemas.microsoft.com/office/drawing/2014/main" id="{BB5D81B0-862D-404A-8F67-1D9291C38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279" y="3913165"/>
                        <a:ext cx="4643438" cy="1824208"/>
                      </a:xfrm>
                      <a:prstGeom prst="rect">
                        <a:avLst/>
                      </a:prstGeom>
                      <a:noFill/>
                    </p:spPr>
                  </p:pic>
                </p:oleObj>
              </mc:Fallback>
            </mc:AlternateContent>
          </a:graphicData>
        </a:graphic>
      </p:graphicFrame>
    </p:spTree>
  </p:cSld>
  <p:clrMapOvr>
    <a:masterClrMapping/>
  </p:clrMapOvr>
</p:sld>
</file>

<file path=ppt/theme/theme1.xml><?xml version="1.0" encoding="utf-8"?>
<a:theme xmlns:a="http://schemas.openxmlformats.org/drawingml/2006/main" name="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
  <TotalTime>10026</TotalTime>
  <Words>2002</Words>
  <Application>Microsoft Office PowerPoint</Application>
  <PresentationFormat>宽屏</PresentationFormat>
  <Paragraphs>180</Paragraphs>
  <Slides>29</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41" baseType="lpstr">
      <vt:lpstr>Tw Cen MT</vt:lpstr>
      <vt:lpstr>FZZhengHeiS-DB-GB</vt:lpstr>
      <vt:lpstr>FuturaBookC</vt:lpstr>
      <vt:lpstr>方正清刻本悦宋简体</vt:lpstr>
      <vt:lpstr>等线</vt:lpstr>
      <vt:lpstr>Arial</vt:lpstr>
      <vt:lpstr>Cambria Math</vt:lpstr>
      <vt:lpstr>Times New Roman</vt:lpstr>
      <vt:lpstr>宋体</vt:lpstr>
      <vt:lpstr>华文彩云</vt:lpstr>
      <vt:lpstr>水滴</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yuan chen</cp:lastModifiedBy>
  <cp:revision>161</cp:revision>
  <dcterms:created xsi:type="dcterms:W3CDTF">2018-11-02T04:58:00Z</dcterms:created>
  <dcterms:modified xsi:type="dcterms:W3CDTF">2024-06-30T11:15:23Z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