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28" r:id="rId2"/>
    <p:sldId id="258" r:id="rId3"/>
    <p:sldId id="257" r:id="rId4"/>
    <p:sldId id="263" r:id="rId5"/>
    <p:sldId id="276" r:id="rId6"/>
    <p:sldId id="316" r:id="rId7"/>
    <p:sldId id="317" r:id="rId8"/>
    <p:sldId id="299" r:id="rId9"/>
    <p:sldId id="360" r:id="rId10"/>
    <p:sldId id="342" r:id="rId11"/>
    <p:sldId id="347" r:id="rId12"/>
    <p:sldId id="318" r:id="rId13"/>
    <p:sldId id="348" r:id="rId14"/>
    <p:sldId id="349" r:id="rId15"/>
    <p:sldId id="361" r:id="rId16"/>
    <p:sldId id="341" r:id="rId17"/>
    <p:sldId id="350" r:id="rId18"/>
    <p:sldId id="325" r:id="rId19"/>
    <p:sldId id="327" r:id="rId20"/>
    <p:sldId id="363" r:id="rId21"/>
    <p:sldId id="351" r:id="rId22"/>
    <p:sldId id="330" r:id="rId23"/>
    <p:sldId id="352" r:id="rId24"/>
    <p:sldId id="334" r:id="rId25"/>
    <p:sldId id="364" r:id="rId26"/>
    <p:sldId id="333" r:id="rId27"/>
    <p:sldId id="353" r:id="rId28"/>
    <p:sldId id="335" r:id="rId29"/>
    <p:sldId id="354" r:id="rId30"/>
    <p:sldId id="355" r:id="rId31"/>
    <p:sldId id="339" r:id="rId32"/>
    <p:sldId id="365" r:id="rId33"/>
    <p:sldId id="356" r:id="rId34"/>
    <p:sldId id="357" r:id="rId35"/>
    <p:sldId id="359" r:id="rId36"/>
    <p:sldId id="291" r:id="rId37"/>
  </p:sldIdLst>
  <p:sldSz cx="12192000" cy="6858000"/>
  <p:notesSz cx="6858000" cy="9144000"/>
  <p:embeddedFontLst>
    <p:embeddedFont>
      <p:font typeface="方正清刻本悦宋简体" panose="02010600030101010101" charset="-122"/>
      <p:regular r:id="rId38"/>
    </p:embeddedFont>
    <p:embeddedFont>
      <p:font typeface="FuturaBookC" charset="-52"/>
      <p:regular r:id="rId39"/>
    </p:embeddedFont>
    <p:embeddedFont>
      <p:font typeface="FZZhengHeiS-DB-GB" panose="02010600030101010101" charset="0"/>
      <p:regular r:id="rId40"/>
    </p:embeddedFont>
    <p:embeddedFont>
      <p:font typeface="Tw Cen MT" panose="020B0602020104020603" pitchFamily="34" charset="0"/>
      <p:regular r:id="rId41"/>
      <p:bold r:id="rId42"/>
      <p:italic r:id="rId43"/>
      <p:boldItalic r:id="rId44"/>
    </p:embeddedFont>
    <p:embeddedFont>
      <p:font typeface="等线" panose="02010600030101010101" pitchFamily="2" charset="-122"/>
      <p:regular r:id="rId45"/>
      <p:bold r:id="rId46"/>
    </p:embeddedFont>
    <p:embeddedFont>
      <p:font typeface="华文彩云" panose="02010800040101010101" pitchFamily="2" charset="-122"/>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97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5" autoAdjust="0"/>
    <p:restoredTop sz="94660"/>
  </p:normalViewPr>
  <p:slideViewPr>
    <p:cSldViewPr snapToGrid="0">
      <p:cViewPr varScale="1">
        <p:scale>
          <a:sx n="85" d="100"/>
          <a:sy n="85" d="100"/>
        </p:scale>
        <p:origin x="57" y="22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 chen" userId="08da5265628b68d8" providerId="LiveId" clId="{C1332328-9899-4E24-A94C-D577F3BA9B6C}"/>
    <pc:docChg chg="modSld">
      <pc:chgData name="yuan chen" userId="08da5265628b68d8" providerId="LiveId" clId="{C1332328-9899-4E24-A94C-D577F3BA9B6C}" dt="2024-06-30T11:30:52.920" v="111" actId="1076"/>
      <pc:docMkLst>
        <pc:docMk/>
      </pc:docMkLst>
      <pc:sldChg chg="modSp mod">
        <pc:chgData name="yuan chen" userId="08da5265628b68d8" providerId="LiveId" clId="{C1332328-9899-4E24-A94C-D577F3BA9B6C}" dt="2024-06-30T11:22:36.257" v="6" actId="948"/>
        <pc:sldMkLst>
          <pc:docMk/>
          <pc:sldMk cId="2263840497" sldId="299"/>
        </pc:sldMkLst>
        <pc:spChg chg="mod">
          <ac:chgData name="yuan chen" userId="08da5265628b68d8" providerId="LiveId" clId="{C1332328-9899-4E24-A94C-D577F3BA9B6C}" dt="2024-06-30T11:22:36.257" v="6" actId="948"/>
          <ac:spMkLst>
            <pc:docMk/>
            <pc:sldMk cId="2263840497" sldId="299"/>
            <ac:spMk id="3" creationId="{143D86F6-D118-4885-9F35-065CEE24D4AA}"/>
          </ac:spMkLst>
        </pc:spChg>
      </pc:sldChg>
      <pc:sldChg chg="modSp mod">
        <pc:chgData name="yuan chen" userId="08da5265628b68d8" providerId="LiveId" clId="{C1332328-9899-4E24-A94C-D577F3BA9B6C}" dt="2024-06-30T11:28:42.381" v="75" actId="113"/>
        <pc:sldMkLst>
          <pc:docMk/>
          <pc:sldMk cId="2306463567" sldId="334"/>
        </pc:sldMkLst>
        <pc:spChg chg="mod">
          <ac:chgData name="yuan chen" userId="08da5265628b68d8" providerId="LiveId" clId="{C1332328-9899-4E24-A94C-D577F3BA9B6C}" dt="2024-06-30T11:28:42.381" v="75" actId="113"/>
          <ac:spMkLst>
            <pc:docMk/>
            <pc:sldMk cId="2306463567" sldId="334"/>
            <ac:spMk id="4" creationId="{C6C77DA6-859C-8A37-6387-1CDBAA889BA6}"/>
          </ac:spMkLst>
        </pc:spChg>
      </pc:sldChg>
      <pc:sldChg chg="modSp mod">
        <pc:chgData name="yuan chen" userId="08da5265628b68d8" providerId="LiveId" clId="{C1332328-9899-4E24-A94C-D577F3BA9B6C}" dt="2024-06-30T11:26:05.863" v="44" actId="20577"/>
        <pc:sldMkLst>
          <pc:docMk/>
          <pc:sldMk cId="3292059697" sldId="341"/>
        </pc:sldMkLst>
        <pc:spChg chg="mod">
          <ac:chgData name="yuan chen" userId="08da5265628b68d8" providerId="LiveId" clId="{C1332328-9899-4E24-A94C-D577F3BA9B6C}" dt="2024-06-30T11:26:05.863" v="44" actId="20577"/>
          <ac:spMkLst>
            <pc:docMk/>
            <pc:sldMk cId="3292059697" sldId="341"/>
            <ac:spMk id="7" creationId="{3826D088-F656-68C1-C250-F2EE3102EAD6}"/>
          </ac:spMkLst>
        </pc:spChg>
      </pc:sldChg>
      <pc:sldChg chg="modSp mod">
        <pc:chgData name="yuan chen" userId="08da5265628b68d8" providerId="LiveId" clId="{C1332328-9899-4E24-A94C-D577F3BA9B6C}" dt="2024-06-30T11:25:13.318" v="29" actId="1076"/>
        <pc:sldMkLst>
          <pc:docMk/>
          <pc:sldMk cId="3424464037" sldId="347"/>
        </pc:sldMkLst>
        <pc:spChg chg="mod">
          <ac:chgData name="yuan chen" userId="08da5265628b68d8" providerId="LiveId" clId="{C1332328-9899-4E24-A94C-D577F3BA9B6C}" dt="2024-06-30T11:24:32.061" v="22" actId="1076"/>
          <ac:spMkLst>
            <pc:docMk/>
            <pc:sldMk cId="3424464037" sldId="347"/>
            <ac:spMk id="26" creationId="{00000000-0000-0000-0000-000000000000}"/>
          </ac:spMkLst>
        </pc:spChg>
        <pc:spChg chg="mod">
          <ac:chgData name="yuan chen" userId="08da5265628b68d8" providerId="LiveId" clId="{C1332328-9899-4E24-A94C-D577F3BA9B6C}" dt="2024-06-30T11:25:09.310" v="28" actId="1076"/>
          <ac:spMkLst>
            <pc:docMk/>
            <pc:sldMk cId="3424464037" sldId="347"/>
            <ac:spMk id="27" creationId="{00000000-0000-0000-0000-000000000000}"/>
          </ac:spMkLst>
        </pc:spChg>
        <pc:spChg chg="mod">
          <ac:chgData name="yuan chen" userId="08da5265628b68d8" providerId="LiveId" clId="{C1332328-9899-4E24-A94C-D577F3BA9B6C}" dt="2024-06-30T11:25:13.318" v="29" actId="1076"/>
          <ac:spMkLst>
            <pc:docMk/>
            <pc:sldMk cId="3424464037" sldId="347"/>
            <ac:spMk id="28" creationId="{00000000-0000-0000-0000-000000000000}"/>
          </ac:spMkLst>
        </pc:spChg>
        <pc:spChg chg="mod">
          <ac:chgData name="yuan chen" userId="08da5265628b68d8" providerId="LiveId" clId="{C1332328-9899-4E24-A94C-D577F3BA9B6C}" dt="2024-06-30T11:24:35.090" v="23" actId="1076"/>
          <ac:spMkLst>
            <pc:docMk/>
            <pc:sldMk cId="3424464037" sldId="347"/>
            <ac:spMk id="30" creationId="{00000000-0000-0000-0000-000000000000}"/>
          </ac:spMkLst>
        </pc:spChg>
        <pc:grpChg chg="mod">
          <ac:chgData name="yuan chen" userId="08da5265628b68d8" providerId="LiveId" clId="{C1332328-9899-4E24-A94C-D577F3BA9B6C}" dt="2024-06-30T11:25:00.282" v="26" actId="14100"/>
          <ac:grpSpMkLst>
            <pc:docMk/>
            <pc:sldMk cId="3424464037" sldId="347"/>
            <ac:grpSpMk id="62" creationId="{9852E148-1673-46A9-913A-6C2379E72C5D}"/>
          </ac:grpSpMkLst>
        </pc:grpChg>
      </pc:sldChg>
      <pc:sldChg chg="modSp mod">
        <pc:chgData name="yuan chen" userId="08da5265628b68d8" providerId="LiveId" clId="{C1332328-9899-4E24-A94C-D577F3BA9B6C}" dt="2024-06-30T11:26:35.446" v="52" actId="1076"/>
        <pc:sldMkLst>
          <pc:docMk/>
          <pc:sldMk cId="2854714577" sldId="350"/>
        </pc:sldMkLst>
        <pc:spChg chg="mod">
          <ac:chgData name="yuan chen" userId="08da5265628b68d8" providerId="LiveId" clId="{C1332328-9899-4E24-A94C-D577F3BA9B6C}" dt="2024-06-30T11:26:21.139" v="46" actId="1076"/>
          <ac:spMkLst>
            <pc:docMk/>
            <pc:sldMk cId="2854714577" sldId="350"/>
            <ac:spMk id="26" creationId="{00000000-0000-0000-0000-000000000000}"/>
          </ac:spMkLst>
        </pc:spChg>
        <pc:spChg chg="mod">
          <ac:chgData name="yuan chen" userId="08da5265628b68d8" providerId="LiveId" clId="{C1332328-9899-4E24-A94C-D577F3BA9B6C}" dt="2024-06-30T11:26:35.446" v="52" actId="1076"/>
          <ac:spMkLst>
            <pc:docMk/>
            <pc:sldMk cId="2854714577" sldId="350"/>
            <ac:spMk id="27" creationId="{00000000-0000-0000-0000-000000000000}"/>
          </ac:spMkLst>
        </pc:spChg>
        <pc:spChg chg="mod">
          <ac:chgData name="yuan chen" userId="08da5265628b68d8" providerId="LiveId" clId="{C1332328-9899-4E24-A94C-D577F3BA9B6C}" dt="2024-06-30T11:26:26.004" v="48" actId="1076"/>
          <ac:spMkLst>
            <pc:docMk/>
            <pc:sldMk cId="2854714577" sldId="350"/>
            <ac:spMk id="28" creationId="{00000000-0000-0000-0000-000000000000}"/>
          </ac:spMkLst>
        </pc:spChg>
        <pc:spChg chg="mod">
          <ac:chgData name="yuan chen" userId="08da5265628b68d8" providerId="LiveId" clId="{C1332328-9899-4E24-A94C-D577F3BA9B6C}" dt="2024-06-30T11:26:31.263" v="50" actId="1076"/>
          <ac:spMkLst>
            <pc:docMk/>
            <pc:sldMk cId="2854714577" sldId="350"/>
            <ac:spMk id="30" creationId="{00000000-0000-0000-0000-000000000000}"/>
          </ac:spMkLst>
        </pc:spChg>
      </pc:sldChg>
      <pc:sldChg chg="modSp mod">
        <pc:chgData name="yuan chen" userId="08da5265628b68d8" providerId="LiveId" clId="{C1332328-9899-4E24-A94C-D577F3BA9B6C}" dt="2024-06-30T11:27:39.775" v="64" actId="1076"/>
        <pc:sldMkLst>
          <pc:docMk/>
          <pc:sldMk cId="4109808134" sldId="351"/>
        </pc:sldMkLst>
        <pc:spChg chg="mod">
          <ac:chgData name="yuan chen" userId="08da5265628b68d8" providerId="LiveId" clId="{C1332328-9899-4E24-A94C-D577F3BA9B6C}" dt="2024-06-30T11:27:26.176" v="60" actId="1076"/>
          <ac:spMkLst>
            <pc:docMk/>
            <pc:sldMk cId="4109808134" sldId="351"/>
            <ac:spMk id="26" creationId="{00000000-0000-0000-0000-000000000000}"/>
          </ac:spMkLst>
        </pc:spChg>
        <pc:spChg chg="mod">
          <ac:chgData name="yuan chen" userId="08da5265628b68d8" providerId="LiveId" clId="{C1332328-9899-4E24-A94C-D577F3BA9B6C}" dt="2024-06-30T11:27:39.775" v="64" actId="1076"/>
          <ac:spMkLst>
            <pc:docMk/>
            <pc:sldMk cId="4109808134" sldId="351"/>
            <ac:spMk id="27" creationId="{00000000-0000-0000-0000-000000000000}"/>
          </ac:spMkLst>
        </pc:spChg>
        <pc:spChg chg="mod">
          <ac:chgData name="yuan chen" userId="08da5265628b68d8" providerId="LiveId" clId="{C1332328-9899-4E24-A94C-D577F3BA9B6C}" dt="2024-06-30T11:27:32.870" v="62" actId="14100"/>
          <ac:spMkLst>
            <pc:docMk/>
            <pc:sldMk cId="4109808134" sldId="351"/>
            <ac:spMk id="28" creationId="{00000000-0000-0000-0000-000000000000}"/>
          </ac:spMkLst>
        </pc:spChg>
        <pc:spChg chg="mod">
          <ac:chgData name="yuan chen" userId="08da5265628b68d8" providerId="LiveId" clId="{C1332328-9899-4E24-A94C-D577F3BA9B6C}" dt="2024-06-30T11:27:36.687" v="63" actId="1076"/>
          <ac:spMkLst>
            <pc:docMk/>
            <pc:sldMk cId="4109808134" sldId="351"/>
            <ac:spMk id="30" creationId="{00000000-0000-0000-0000-000000000000}"/>
          </ac:spMkLst>
        </pc:spChg>
      </pc:sldChg>
      <pc:sldChg chg="modSp mod">
        <pc:chgData name="yuan chen" userId="08da5265628b68d8" providerId="LiveId" clId="{C1332328-9899-4E24-A94C-D577F3BA9B6C}" dt="2024-06-30T11:28:22.644" v="70" actId="14100"/>
        <pc:sldMkLst>
          <pc:docMk/>
          <pc:sldMk cId="1247230066" sldId="352"/>
        </pc:sldMkLst>
        <pc:spChg chg="mod">
          <ac:chgData name="yuan chen" userId="08da5265628b68d8" providerId="LiveId" clId="{C1332328-9899-4E24-A94C-D577F3BA9B6C}" dt="2024-06-30T11:28:22.644" v="70" actId="14100"/>
          <ac:spMkLst>
            <pc:docMk/>
            <pc:sldMk cId="1247230066" sldId="352"/>
            <ac:spMk id="18" creationId="{00000000-0000-0000-0000-000000000000}"/>
          </ac:spMkLst>
        </pc:spChg>
        <pc:spChg chg="mod">
          <ac:chgData name="yuan chen" userId="08da5265628b68d8" providerId="LiveId" clId="{C1332328-9899-4E24-A94C-D577F3BA9B6C}" dt="2024-06-30T11:28:10.367" v="68" actId="20577"/>
          <ac:spMkLst>
            <pc:docMk/>
            <pc:sldMk cId="1247230066" sldId="352"/>
            <ac:spMk id="20" creationId="{00000000-0000-0000-0000-000000000000}"/>
          </ac:spMkLst>
        </pc:spChg>
        <pc:spChg chg="mod">
          <ac:chgData name="yuan chen" userId="08da5265628b68d8" providerId="LiveId" clId="{C1332328-9899-4E24-A94C-D577F3BA9B6C}" dt="2024-06-30T11:28:06.420" v="67" actId="14100"/>
          <ac:spMkLst>
            <pc:docMk/>
            <pc:sldMk cId="1247230066" sldId="352"/>
            <ac:spMk id="22" creationId="{00000000-0000-0000-0000-000000000000}"/>
          </ac:spMkLst>
        </pc:spChg>
      </pc:sldChg>
      <pc:sldChg chg="modSp mod">
        <pc:chgData name="yuan chen" userId="08da5265628b68d8" providerId="LiveId" clId="{C1332328-9899-4E24-A94C-D577F3BA9B6C}" dt="2024-06-30T11:29:49.558" v="97" actId="20577"/>
        <pc:sldMkLst>
          <pc:docMk/>
          <pc:sldMk cId="1358568441" sldId="353"/>
        </pc:sldMkLst>
        <pc:spChg chg="mod">
          <ac:chgData name="yuan chen" userId="08da5265628b68d8" providerId="LiveId" clId="{C1332328-9899-4E24-A94C-D577F3BA9B6C}" dt="2024-06-30T11:29:27.361" v="89" actId="123"/>
          <ac:spMkLst>
            <pc:docMk/>
            <pc:sldMk cId="1358568441" sldId="353"/>
            <ac:spMk id="20" creationId="{00000000-0000-0000-0000-000000000000}"/>
          </ac:spMkLst>
        </pc:spChg>
        <pc:spChg chg="mod">
          <ac:chgData name="yuan chen" userId="08da5265628b68d8" providerId="LiveId" clId="{C1332328-9899-4E24-A94C-D577F3BA9B6C}" dt="2024-06-30T11:29:37.103" v="93" actId="1076"/>
          <ac:spMkLst>
            <pc:docMk/>
            <pc:sldMk cId="1358568441" sldId="353"/>
            <ac:spMk id="26" creationId="{00000000-0000-0000-0000-000000000000}"/>
          </ac:spMkLst>
        </pc:spChg>
        <pc:spChg chg="mod">
          <ac:chgData name="yuan chen" userId="08da5265628b68d8" providerId="LiveId" clId="{C1332328-9899-4E24-A94C-D577F3BA9B6C}" dt="2024-06-30T11:29:32.294" v="91" actId="1076"/>
          <ac:spMkLst>
            <pc:docMk/>
            <pc:sldMk cId="1358568441" sldId="353"/>
            <ac:spMk id="27" creationId="{00000000-0000-0000-0000-000000000000}"/>
          </ac:spMkLst>
        </pc:spChg>
        <pc:spChg chg="mod">
          <ac:chgData name="yuan chen" userId="08da5265628b68d8" providerId="LiveId" clId="{C1332328-9899-4E24-A94C-D577F3BA9B6C}" dt="2024-06-30T11:29:49.558" v="97" actId="20577"/>
          <ac:spMkLst>
            <pc:docMk/>
            <pc:sldMk cId="1358568441" sldId="353"/>
            <ac:spMk id="30" creationId="{00000000-0000-0000-0000-000000000000}"/>
          </ac:spMkLst>
        </pc:spChg>
      </pc:sldChg>
      <pc:sldChg chg="modSp mod">
        <pc:chgData name="yuan chen" userId="08da5265628b68d8" providerId="LiveId" clId="{C1332328-9899-4E24-A94C-D577F3BA9B6C}" dt="2024-06-30T11:30:41.156" v="110" actId="123"/>
        <pc:sldMkLst>
          <pc:docMk/>
          <pc:sldMk cId="763177990" sldId="356"/>
        </pc:sldMkLst>
        <pc:spChg chg="mod">
          <ac:chgData name="yuan chen" userId="08da5265628b68d8" providerId="LiveId" clId="{C1332328-9899-4E24-A94C-D577F3BA9B6C}" dt="2024-06-30T11:30:38.749" v="109" actId="123"/>
          <ac:spMkLst>
            <pc:docMk/>
            <pc:sldMk cId="763177990" sldId="356"/>
            <ac:spMk id="20" creationId="{00000000-0000-0000-0000-000000000000}"/>
          </ac:spMkLst>
        </pc:spChg>
        <pc:spChg chg="mod">
          <ac:chgData name="yuan chen" userId="08da5265628b68d8" providerId="LiveId" clId="{C1332328-9899-4E24-A94C-D577F3BA9B6C}" dt="2024-06-30T11:30:34.450" v="107" actId="123"/>
          <ac:spMkLst>
            <pc:docMk/>
            <pc:sldMk cId="763177990" sldId="356"/>
            <ac:spMk id="26" creationId="{00000000-0000-0000-0000-000000000000}"/>
          </ac:spMkLst>
        </pc:spChg>
        <pc:spChg chg="mod">
          <ac:chgData name="yuan chen" userId="08da5265628b68d8" providerId="LiveId" clId="{C1332328-9899-4E24-A94C-D577F3BA9B6C}" dt="2024-06-30T11:30:41.156" v="110" actId="123"/>
          <ac:spMkLst>
            <pc:docMk/>
            <pc:sldMk cId="763177990" sldId="356"/>
            <ac:spMk id="27" creationId="{00000000-0000-0000-0000-000000000000}"/>
          </ac:spMkLst>
        </pc:spChg>
        <pc:spChg chg="mod">
          <ac:chgData name="yuan chen" userId="08da5265628b68d8" providerId="LiveId" clId="{C1332328-9899-4E24-A94C-D577F3BA9B6C}" dt="2024-06-30T11:30:36.255" v="108" actId="123"/>
          <ac:spMkLst>
            <pc:docMk/>
            <pc:sldMk cId="763177990" sldId="356"/>
            <ac:spMk id="30" creationId="{00000000-0000-0000-0000-000000000000}"/>
          </ac:spMkLst>
        </pc:spChg>
      </pc:sldChg>
      <pc:sldChg chg="modSp mod">
        <pc:chgData name="yuan chen" userId="08da5265628b68d8" providerId="LiveId" clId="{C1332328-9899-4E24-A94C-D577F3BA9B6C}" dt="2024-06-30T11:30:52.920" v="111" actId="1076"/>
        <pc:sldMkLst>
          <pc:docMk/>
          <pc:sldMk cId="1115851069" sldId="357"/>
        </pc:sldMkLst>
        <pc:spChg chg="mod">
          <ac:chgData name="yuan chen" userId="08da5265628b68d8" providerId="LiveId" clId="{C1332328-9899-4E24-A94C-D577F3BA9B6C}" dt="2024-06-30T11:30:52.920" v="111" actId="1076"/>
          <ac:spMkLst>
            <pc:docMk/>
            <pc:sldMk cId="1115851069" sldId="357"/>
            <ac:spMk id="41" creationId="{00000000-0000-0000-0000-000000000000}"/>
          </ac:spMkLst>
        </pc:spChg>
      </pc:sldChg>
      <pc:sldChg chg="modSp mod">
        <pc:chgData name="yuan chen" userId="08da5265628b68d8" providerId="LiveId" clId="{C1332328-9899-4E24-A94C-D577F3BA9B6C}" dt="2024-06-30T11:26:57.141" v="55" actId="113"/>
        <pc:sldMkLst>
          <pc:docMk/>
          <pc:sldMk cId="3942156672" sldId="363"/>
        </pc:sldMkLst>
        <pc:spChg chg="mod">
          <ac:chgData name="yuan chen" userId="08da5265628b68d8" providerId="LiveId" clId="{C1332328-9899-4E24-A94C-D577F3BA9B6C}" dt="2024-06-30T11:26:57.141" v="55" actId="113"/>
          <ac:spMkLst>
            <pc:docMk/>
            <pc:sldMk cId="3942156672" sldId="363"/>
            <ac:spMk id="5" creationId="{234687D1-0789-B475-46F9-0F0692AA03C1}"/>
          </ac:spMkLst>
        </pc:spChg>
      </pc:sldChg>
      <pc:sldChg chg="modSp mod">
        <pc:chgData name="yuan chen" userId="08da5265628b68d8" providerId="LiveId" clId="{C1332328-9899-4E24-A94C-D577F3BA9B6C}" dt="2024-06-30T11:29:12.052" v="86" actId="20577"/>
        <pc:sldMkLst>
          <pc:docMk/>
          <pc:sldMk cId="3013172410" sldId="364"/>
        </pc:sldMkLst>
        <pc:spChg chg="mod">
          <ac:chgData name="yuan chen" userId="08da5265628b68d8" providerId="LiveId" clId="{C1332328-9899-4E24-A94C-D577F3BA9B6C}" dt="2024-06-30T11:29:12.052" v="86" actId="20577"/>
          <ac:spMkLst>
            <pc:docMk/>
            <pc:sldMk cId="3013172410" sldId="364"/>
            <ac:spMk id="4" creationId="{216C90D3-1DE8-1FF3-258E-BEFBF3944E4A}"/>
          </ac:spMkLst>
        </pc:spChg>
      </pc:sldChg>
      <pc:sldChg chg="modSp mod">
        <pc:chgData name="yuan chen" userId="08da5265628b68d8" providerId="LiveId" clId="{C1332328-9899-4E24-A94C-D577F3BA9B6C}" dt="2024-06-30T11:30:26.099" v="106" actId="20577"/>
        <pc:sldMkLst>
          <pc:docMk/>
          <pc:sldMk cId="736712197" sldId="365"/>
        </pc:sldMkLst>
        <pc:spChg chg="mod">
          <ac:chgData name="yuan chen" userId="08da5265628b68d8" providerId="LiveId" clId="{C1332328-9899-4E24-A94C-D577F3BA9B6C}" dt="2024-06-30T11:30:26.099" v="106" actId="20577"/>
          <ac:spMkLst>
            <pc:docMk/>
            <pc:sldMk cId="736712197" sldId="365"/>
            <ac:spMk id="5" creationId="{296E8F90-6989-2866-17D3-10FB8BDCC047}"/>
          </ac:spMkLst>
        </pc:spChg>
      </pc:sldChg>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68965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93973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42058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367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84665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2440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14478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612975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23504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27550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402806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76531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081233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44005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619825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651384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102793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52483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36743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74537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68204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2391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8841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00161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78541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8">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8C63E41-FB4D-4599-9520-1ED1E7068594}" type="datetimeFigureOut">
              <a:rPr lang="zh-CN" altLang="en-US" smtClean="0"/>
              <a:t>2024/7/26</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43969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6.bin"/><Relationship Id="rId18" Type="http://schemas.openxmlformats.org/officeDocument/2006/relationships/image" Target="../media/image18.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5.wmf"/><Relationship Id="rId17" Type="http://schemas.openxmlformats.org/officeDocument/2006/relationships/oleObject" Target="../embeddings/oleObject8.bin"/><Relationship Id="rId2" Type="http://schemas.openxmlformats.org/officeDocument/2006/relationships/slideLayout" Target="../slideLayouts/slideLayout20.xml"/><Relationship Id="rId16" Type="http://schemas.openxmlformats.org/officeDocument/2006/relationships/image" Target="../media/image17.wmf"/><Relationship Id="rId20"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4.wmf"/><Relationship Id="rId19" Type="http://schemas.openxmlformats.org/officeDocument/2006/relationships/oleObject" Target="../embeddings/oleObject9.bin"/><Relationship Id="rId4" Type="http://schemas.openxmlformats.org/officeDocument/2006/relationships/image" Target="../media/image11.wmf"/><Relationship Id="rId9" Type="http://schemas.openxmlformats.org/officeDocument/2006/relationships/oleObject" Target="../embeddings/oleObject4.bin"/><Relationship Id="rId14" Type="http://schemas.openxmlformats.org/officeDocument/2006/relationships/image" Target="../media/image16.wmf"/><Relationship Id="rId22"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12.bin"/><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3</a:t>
            </a:r>
            <a:r>
              <a:rPr lang="zh-CN" altLang="en-US" sz="3600" dirty="0"/>
              <a:t>、</a:t>
            </a:r>
            <a:r>
              <a:rPr lang="zh-CN" altLang="zh-CN" sz="3600" dirty="0"/>
              <a:t>本</a:t>
            </a:r>
            <a:r>
              <a:rPr lang="en-US" altLang="zh-CN" sz="3600" dirty="0"/>
              <a:t>-</a:t>
            </a:r>
            <a:r>
              <a:rPr lang="zh-CN" altLang="zh-CN" sz="3600" dirty="0"/>
              <a:t>量</a:t>
            </a:r>
            <a:r>
              <a:rPr lang="en-US" altLang="zh-CN" sz="3600" dirty="0"/>
              <a:t>-</a:t>
            </a:r>
            <a:r>
              <a:rPr lang="zh-CN" altLang="zh-CN" sz="3600" dirty="0"/>
              <a:t>利分析模型</a:t>
            </a:r>
            <a:r>
              <a:rPr lang="zh-CN" altLang="en-US" sz="3600" dirty="0"/>
              <a:t>实例</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 name="图片 3">
            <a:extLst>
              <a:ext uri="{FF2B5EF4-FFF2-40B4-BE49-F238E27FC236}">
                <a16:creationId xmlns:a16="http://schemas.microsoft.com/office/drawing/2014/main" id="{A51057AC-571D-50A2-59BC-180DA3262502}"/>
              </a:ext>
            </a:extLst>
          </p:cNvPr>
          <p:cNvPicPr>
            <a:picLocks noChangeAspect="1"/>
          </p:cNvPicPr>
          <p:nvPr/>
        </p:nvPicPr>
        <p:blipFill>
          <a:blip r:embed="rId2"/>
          <a:stretch>
            <a:fillRect/>
          </a:stretch>
        </p:blipFill>
        <p:spPr>
          <a:xfrm>
            <a:off x="6170428" y="2020884"/>
            <a:ext cx="5638942" cy="3413051"/>
          </a:xfrm>
          <a:prstGeom prst="rect">
            <a:avLst/>
          </a:prstGeom>
        </p:spPr>
      </p:pic>
      <p:sp>
        <p:nvSpPr>
          <p:cNvPr id="6" name="文本框 5">
            <a:extLst>
              <a:ext uri="{FF2B5EF4-FFF2-40B4-BE49-F238E27FC236}">
                <a16:creationId xmlns:a16="http://schemas.microsoft.com/office/drawing/2014/main" id="{A1D8A273-CBA6-B2AA-978B-8A1F99FEA2EC}"/>
              </a:ext>
            </a:extLst>
          </p:cNvPr>
          <p:cNvSpPr txBox="1"/>
          <p:nvPr/>
        </p:nvSpPr>
        <p:spPr>
          <a:xfrm>
            <a:off x="156831" y="2732843"/>
            <a:ext cx="6097772" cy="1989134"/>
          </a:xfrm>
          <a:prstGeom prst="rect">
            <a:avLst/>
          </a:prstGeom>
          <a:noFill/>
        </p:spPr>
        <p:txBody>
          <a:bodyPr wrap="square">
            <a:spAutoFit/>
          </a:bodyPr>
          <a:lstStyle/>
          <a:p>
            <a:pPr indent="266700" algn="just">
              <a:lnSpc>
                <a:spcPct val="150000"/>
              </a:lnSpc>
              <a:spcBef>
                <a:spcPts val="300"/>
              </a:spcBef>
              <a:spcAft>
                <a:spcPts val="300"/>
              </a:spcAft>
            </a:pPr>
            <a:r>
              <a:rPr lang="zh-CN" altLang="en-US" sz="2000" b="1" dirty="0">
                <a:latin typeface="等线" panose="02010600030101010101" pitchFamily="2" charset="-122"/>
                <a:ea typeface="等线" panose="02010600030101010101" pitchFamily="2" charset="-122"/>
              </a:rPr>
              <a:t>第六步，</a:t>
            </a:r>
            <a:r>
              <a:rPr lang="zh-CN" altLang="en-US" sz="2000" dirty="0">
                <a:latin typeface="等线" panose="02010600030101010101" pitchFamily="2" charset="-122"/>
                <a:ea typeface="等线" panose="02010600030101010101" pitchFamily="2" charset="-122"/>
              </a:rPr>
              <a:t>制作利润参考线随销量变化的动态图。</a:t>
            </a:r>
            <a:endParaRPr lang="en-US" altLang="zh-CN" sz="2000" b="1" dirty="0">
              <a:effectLst/>
              <a:latin typeface="等线" panose="02010600030101010101" pitchFamily="2" charset="-122"/>
              <a:ea typeface="等线" panose="02010600030101010101" pitchFamily="2" charset="-122"/>
              <a:cs typeface="Times New Roman" panose="02020603050405020304" pitchFamily="18" charset="0"/>
            </a:endParaRPr>
          </a:p>
          <a:p>
            <a:pPr lvl="1" indent="266700" algn="just">
              <a:lnSpc>
                <a:spcPct val="150000"/>
              </a:lnSpc>
              <a:spcBef>
                <a:spcPts val="300"/>
              </a:spcBef>
              <a:spcAft>
                <a:spcPts val="300"/>
              </a:spcAft>
            </a:pPr>
            <a:r>
              <a:rPr lang="zh-CN" altLang="zh-CN" b="1" dirty="0">
                <a:effectLst/>
                <a:latin typeface="等线" panose="02010600030101010101" pitchFamily="2" charset="-122"/>
                <a:ea typeface="等线" panose="02010600030101010101" pitchFamily="2" charset="-122"/>
                <a:cs typeface="Times New Roman" panose="02020603050405020304" pitchFamily="18" charset="0"/>
              </a:rPr>
              <a:t>第一步，</a:t>
            </a:r>
            <a:r>
              <a:rPr lang="zh-CN" altLang="zh-CN" dirty="0">
                <a:effectLst/>
                <a:latin typeface="等线" panose="02010600030101010101" pitchFamily="2" charset="-122"/>
                <a:ea typeface="等线" panose="02010600030101010101" pitchFamily="2" charset="-122"/>
                <a:cs typeface="Times New Roman" panose="02020603050405020304" pitchFamily="18" charset="0"/>
              </a:rPr>
              <a:t>利用模拟运算表准备作图数据。</a:t>
            </a:r>
            <a:endParaRPr lang="en-US" altLang="zh-CN" dirty="0">
              <a:effectLst/>
              <a:latin typeface="等线" panose="02010600030101010101" pitchFamily="2" charset="-122"/>
              <a:ea typeface="等线" panose="02010600030101010101" pitchFamily="2" charset="-122"/>
              <a:cs typeface="Times New Roman" panose="02020603050405020304" pitchFamily="18" charset="0"/>
            </a:endParaRPr>
          </a:p>
          <a:p>
            <a:pPr lvl="1" indent="266700" algn="just">
              <a:lnSpc>
                <a:spcPct val="150000"/>
              </a:lnSpc>
              <a:spcBef>
                <a:spcPts val="300"/>
              </a:spcBef>
              <a:spcAft>
                <a:spcPts val="300"/>
              </a:spcAft>
            </a:pPr>
            <a:r>
              <a:rPr lang="zh-CN" altLang="zh-CN" b="1" dirty="0">
                <a:effectLst/>
                <a:latin typeface="等线" panose="02010600030101010101" pitchFamily="2" charset="-122"/>
                <a:ea typeface="等线" panose="02010600030101010101" pitchFamily="2" charset="-122"/>
                <a:cs typeface="Times New Roman" panose="02020603050405020304" pitchFamily="18" charset="0"/>
              </a:rPr>
              <a:t>第二步，</a:t>
            </a:r>
            <a:r>
              <a:rPr lang="zh-CN" altLang="zh-CN" dirty="0">
                <a:effectLst/>
                <a:latin typeface="等线" panose="02010600030101010101" pitchFamily="2" charset="-122"/>
                <a:ea typeface="等线" panose="02010600030101010101" pitchFamily="2" charset="-122"/>
                <a:cs typeface="Times New Roman" panose="02020603050405020304" pitchFamily="18" charset="0"/>
              </a:rPr>
              <a:t>创建分析图来反映利润分析模型。</a:t>
            </a:r>
          </a:p>
          <a:p>
            <a:pPr lvl="1" indent="266700" algn="just">
              <a:lnSpc>
                <a:spcPct val="150000"/>
              </a:lnSpc>
              <a:spcBef>
                <a:spcPts val="300"/>
              </a:spcBef>
              <a:spcAft>
                <a:spcPts val="300"/>
              </a:spcAft>
            </a:pPr>
            <a:r>
              <a:rPr lang="zh-CN" altLang="zh-CN" b="1" dirty="0">
                <a:effectLst/>
                <a:latin typeface="等线" panose="02010600030101010101" pitchFamily="2" charset="-122"/>
                <a:ea typeface="等线" panose="02010600030101010101" pitchFamily="2" charset="-122"/>
                <a:cs typeface="Times New Roman" panose="02020603050405020304" pitchFamily="18" charset="0"/>
              </a:rPr>
              <a:t>第三步，</a:t>
            </a:r>
            <a:r>
              <a:rPr lang="zh-CN" altLang="zh-CN" dirty="0">
                <a:effectLst/>
                <a:latin typeface="等线" panose="02010600030101010101" pitchFamily="2" charset="-122"/>
                <a:ea typeface="等线" panose="02010600030101010101" pitchFamily="2" charset="-122"/>
                <a:cs typeface="Times New Roman" panose="02020603050405020304" pitchFamily="18" charset="0"/>
              </a:rPr>
              <a:t>更换图形类型并动态呈现盈利与亏损。</a:t>
            </a:r>
          </a:p>
        </p:txBody>
      </p:sp>
    </p:spTree>
    <p:extLst>
      <p:ext uri="{BB962C8B-B14F-4D97-AF65-F5344CB8AC3E}">
        <p14:creationId xmlns:p14="http://schemas.microsoft.com/office/powerpoint/2010/main" val="302645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t>【例</a:t>
            </a:r>
            <a:r>
              <a:rPr lang="en-US" altLang="zh-CN" sz="3600" dirty="0"/>
              <a:t>7-1</a:t>
            </a:r>
            <a:r>
              <a:rPr lang="zh-CN" altLang="zh-CN" sz="3600" dirty="0"/>
              <a:t>】</a:t>
            </a:r>
            <a:r>
              <a:rPr lang="zh-CN" altLang="en-US" sz="3600" dirty="0"/>
              <a:t>建模关键技术</a:t>
            </a:r>
          </a:p>
        </p:txBody>
      </p:sp>
      <p:sp>
        <p:nvSpPr>
          <p:cNvPr id="26" name="文本框 10"/>
          <p:cNvSpPr txBox="1"/>
          <p:nvPr/>
        </p:nvSpPr>
        <p:spPr>
          <a:xfrm>
            <a:off x="7539994" y="4652414"/>
            <a:ext cx="2746251" cy="707886"/>
          </a:xfrm>
          <a:prstGeom prst="rect">
            <a:avLst/>
          </a:prstGeom>
          <a:noFill/>
        </p:spPr>
        <p:txBody>
          <a:bodyPr wrap="square" rtlCol="0">
            <a:spAutoFit/>
          </a:bodyPr>
          <a:lstStyle/>
          <a:p>
            <a:pPr algn="just"/>
            <a:r>
              <a:rPr lang="zh-CN" altLang="en-US" sz="2000" b="1" dirty="0">
                <a:solidFill>
                  <a:schemeClr val="tx2">
                    <a:lumMod val="75000"/>
                  </a:schemeClr>
                </a:solidFill>
              </a:rPr>
              <a:t>成本</a:t>
            </a:r>
            <a:r>
              <a:rPr lang="en-US" altLang="zh-CN" sz="2000" b="1" dirty="0">
                <a:solidFill>
                  <a:schemeClr val="tx2">
                    <a:lumMod val="75000"/>
                  </a:schemeClr>
                </a:solidFill>
              </a:rPr>
              <a:t>-</a:t>
            </a:r>
            <a:r>
              <a:rPr lang="zh-CN" altLang="en-US" sz="2000" b="1" dirty="0">
                <a:solidFill>
                  <a:schemeClr val="tx2">
                    <a:lumMod val="75000"/>
                  </a:schemeClr>
                </a:solidFill>
              </a:rPr>
              <a:t>销量</a:t>
            </a:r>
            <a:r>
              <a:rPr lang="en-US" altLang="zh-CN" sz="2000" b="1" dirty="0">
                <a:solidFill>
                  <a:schemeClr val="tx2">
                    <a:lumMod val="75000"/>
                  </a:schemeClr>
                </a:solidFill>
              </a:rPr>
              <a:t>-</a:t>
            </a:r>
            <a:r>
              <a:rPr lang="zh-CN" altLang="en-US" sz="2000" b="1" dirty="0">
                <a:solidFill>
                  <a:schemeClr val="tx2">
                    <a:lumMod val="75000"/>
                  </a:schemeClr>
                </a:solidFill>
              </a:rPr>
              <a:t>利润的概念及公式</a:t>
            </a:r>
            <a:endParaRPr lang="zh-CN" altLang="zh-CN" sz="2000" b="1" dirty="0">
              <a:solidFill>
                <a:schemeClr val="tx2">
                  <a:lumMod val="75000"/>
                </a:schemeClr>
              </a:solidFill>
            </a:endParaRPr>
          </a:p>
        </p:txBody>
      </p:sp>
      <p:sp>
        <p:nvSpPr>
          <p:cNvPr id="27" name="文本框 10"/>
          <p:cNvSpPr txBox="1"/>
          <p:nvPr/>
        </p:nvSpPr>
        <p:spPr>
          <a:xfrm>
            <a:off x="1435102" y="1600090"/>
            <a:ext cx="3211328" cy="2092881"/>
          </a:xfrm>
          <a:prstGeom prst="rect">
            <a:avLst/>
          </a:prstGeom>
          <a:noFill/>
        </p:spPr>
        <p:txBody>
          <a:bodyPr wrap="square" rtlCol="0">
            <a:spAutoFit/>
          </a:bodyPr>
          <a:lstStyle/>
          <a:p>
            <a:pPr algn="just"/>
            <a:r>
              <a:rPr lang="zh-CN" altLang="en-US" sz="2000" b="1" dirty="0">
                <a:solidFill>
                  <a:schemeClr val="tx2">
                    <a:lumMod val="75000"/>
                  </a:schemeClr>
                </a:solidFill>
              </a:rPr>
              <a:t>建立动态决策模型的一般步骤：</a:t>
            </a:r>
          </a:p>
          <a:p>
            <a:pPr algn="just"/>
            <a:r>
              <a:rPr lang="zh-CN" altLang="en-US" dirty="0">
                <a:solidFill>
                  <a:schemeClr val="tx2">
                    <a:lumMod val="75000"/>
                  </a:schemeClr>
                </a:solidFill>
              </a:rPr>
              <a:t>建立决策模型框架</a:t>
            </a:r>
            <a:r>
              <a:rPr lang="en-US" altLang="zh-CN" dirty="0">
                <a:solidFill>
                  <a:schemeClr val="tx2">
                    <a:lumMod val="75000"/>
                  </a:schemeClr>
                </a:solidFill>
              </a:rPr>
              <a:t>——</a:t>
            </a:r>
            <a:r>
              <a:rPr lang="zh-CN" altLang="en-US">
                <a:solidFill>
                  <a:schemeClr val="tx2">
                    <a:lumMod val="75000"/>
                  </a:schemeClr>
                </a:solidFill>
              </a:rPr>
              <a:t>模拟运算表灵敏度分析</a:t>
            </a:r>
            <a:r>
              <a:rPr lang="en-US" altLang="zh-CN" dirty="0">
                <a:solidFill>
                  <a:schemeClr val="tx2">
                    <a:lumMod val="75000"/>
                  </a:schemeClr>
                </a:solidFill>
              </a:rPr>
              <a:t>——</a:t>
            </a:r>
            <a:r>
              <a:rPr lang="zh-CN" altLang="en-US" dirty="0">
                <a:solidFill>
                  <a:schemeClr val="tx2">
                    <a:lumMod val="75000"/>
                  </a:schemeClr>
                </a:solidFill>
              </a:rPr>
              <a:t>绘制图表</a:t>
            </a:r>
            <a:r>
              <a:rPr lang="en-US" altLang="zh-CN" dirty="0">
                <a:solidFill>
                  <a:schemeClr val="tx2">
                    <a:lumMod val="75000"/>
                  </a:schemeClr>
                </a:solidFill>
              </a:rPr>
              <a:t>——</a:t>
            </a:r>
            <a:r>
              <a:rPr lang="zh-CN" altLang="en-US" dirty="0">
                <a:solidFill>
                  <a:schemeClr val="tx2">
                    <a:lumMod val="75000"/>
                  </a:schemeClr>
                </a:solidFill>
              </a:rPr>
              <a:t>添加参考线和参考点</a:t>
            </a:r>
            <a:r>
              <a:rPr lang="en-US" altLang="zh-CN" dirty="0">
                <a:solidFill>
                  <a:schemeClr val="tx2">
                    <a:lumMod val="75000"/>
                  </a:schemeClr>
                </a:solidFill>
              </a:rPr>
              <a:t>——</a:t>
            </a:r>
            <a:r>
              <a:rPr lang="zh-CN" altLang="en-US" dirty="0">
                <a:solidFill>
                  <a:schemeClr val="tx2">
                    <a:lumMod val="75000"/>
                  </a:schemeClr>
                </a:solidFill>
              </a:rPr>
              <a:t>创建控件</a:t>
            </a:r>
            <a:r>
              <a:rPr lang="en-US" altLang="zh-CN" dirty="0">
                <a:solidFill>
                  <a:schemeClr val="tx2">
                    <a:lumMod val="75000"/>
                  </a:schemeClr>
                </a:solidFill>
              </a:rPr>
              <a:t>——</a:t>
            </a:r>
            <a:r>
              <a:rPr lang="zh-CN" altLang="en-US" dirty="0">
                <a:solidFill>
                  <a:schemeClr val="tx2">
                    <a:lumMod val="75000"/>
                  </a:schemeClr>
                </a:solidFill>
              </a:rPr>
              <a:t>生成动态决策结论文本框</a:t>
            </a:r>
            <a:r>
              <a:rPr lang="en-US" altLang="zh-CN" dirty="0">
                <a:solidFill>
                  <a:schemeClr val="tx2">
                    <a:lumMod val="75000"/>
                  </a:schemeClr>
                </a:solidFill>
              </a:rPr>
              <a:t>——</a:t>
            </a:r>
            <a:r>
              <a:rPr lang="zh-CN" altLang="en-US" dirty="0">
                <a:solidFill>
                  <a:schemeClr val="tx2">
                    <a:lumMod val="75000"/>
                  </a:schemeClr>
                </a:solidFill>
              </a:rPr>
              <a:t>组合对象</a:t>
            </a:r>
            <a:endParaRPr lang="en-US" altLang="zh-CN" dirty="0">
              <a:solidFill>
                <a:schemeClr val="tx2">
                  <a:lumMod val="75000"/>
                </a:schemeClr>
              </a:solidFill>
            </a:endParaRPr>
          </a:p>
        </p:txBody>
      </p:sp>
      <p:sp>
        <p:nvSpPr>
          <p:cNvPr id="28" name="文本框 10"/>
          <p:cNvSpPr txBox="1"/>
          <p:nvPr/>
        </p:nvSpPr>
        <p:spPr>
          <a:xfrm>
            <a:off x="1435102" y="4814896"/>
            <a:ext cx="2647457" cy="707886"/>
          </a:xfrm>
          <a:prstGeom prst="rect">
            <a:avLst/>
          </a:prstGeom>
          <a:noFill/>
        </p:spPr>
        <p:txBody>
          <a:bodyPr wrap="square" rtlCol="0">
            <a:spAutoFit/>
          </a:bodyPr>
          <a:lstStyle/>
          <a:p>
            <a:pPr algn="just"/>
            <a:r>
              <a:rPr lang="zh-CN" altLang="en-US" sz="2000" b="1" dirty="0">
                <a:solidFill>
                  <a:schemeClr val="tx2">
                    <a:lumMod val="75000"/>
                  </a:schemeClr>
                </a:solidFill>
              </a:rPr>
              <a:t>各种可选动态图形处理技术</a:t>
            </a:r>
            <a:endParaRPr lang="en-US" altLang="zh-CN" sz="2000" b="1" dirty="0">
              <a:solidFill>
                <a:schemeClr val="tx2">
                  <a:lumMod val="75000"/>
                </a:schemeClr>
              </a:solidFill>
            </a:endParaRPr>
          </a:p>
        </p:txBody>
      </p:sp>
      <p:sp>
        <p:nvSpPr>
          <p:cNvPr id="30" name="文本框 10"/>
          <p:cNvSpPr txBox="1"/>
          <p:nvPr/>
        </p:nvSpPr>
        <p:spPr>
          <a:xfrm>
            <a:off x="7596188" y="1852166"/>
            <a:ext cx="3686110" cy="1508105"/>
          </a:xfrm>
          <a:prstGeom prst="rect">
            <a:avLst/>
          </a:prstGeom>
          <a:noFill/>
        </p:spPr>
        <p:txBody>
          <a:bodyPr wrap="square" rtlCol="0">
            <a:spAutoFit/>
          </a:bodyPr>
          <a:lstStyle/>
          <a:p>
            <a:pPr algn="just"/>
            <a:r>
              <a:rPr lang="zh-CN" altLang="en-US" sz="2000" b="1" dirty="0">
                <a:solidFill>
                  <a:schemeClr val="tx2">
                    <a:lumMod val="75000"/>
                  </a:schemeClr>
                </a:solidFill>
              </a:rPr>
              <a:t>确定决策判断点的方法：</a:t>
            </a:r>
            <a:endParaRPr lang="en-US" altLang="zh-CN" sz="2000" b="1" dirty="0">
              <a:solidFill>
                <a:schemeClr val="tx2">
                  <a:lumMod val="75000"/>
                </a:schemeClr>
              </a:solidFill>
            </a:endParaRPr>
          </a:p>
          <a:p>
            <a:r>
              <a:rPr lang="zh-CN" altLang="en-US" dirty="0">
                <a:solidFill>
                  <a:schemeClr val="tx2">
                    <a:lumMod val="75000"/>
                  </a:schemeClr>
                </a:solidFill>
              </a:rPr>
              <a:t>（</a:t>
            </a:r>
            <a:r>
              <a:rPr lang="en-US" altLang="zh-CN" dirty="0">
                <a:solidFill>
                  <a:schemeClr val="tx2">
                    <a:lumMod val="75000"/>
                  </a:schemeClr>
                </a:solidFill>
              </a:rPr>
              <a:t>1</a:t>
            </a:r>
            <a:r>
              <a:rPr lang="zh-CN" altLang="en-US" dirty="0">
                <a:solidFill>
                  <a:schemeClr val="tx2">
                    <a:lumMod val="75000"/>
                  </a:schemeClr>
                </a:solidFill>
              </a:rPr>
              <a:t>）公式法</a:t>
            </a:r>
            <a:endParaRPr lang="en-US" altLang="zh-CN" dirty="0">
              <a:solidFill>
                <a:schemeClr val="tx2">
                  <a:lumMod val="75000"/>
                </a:schemeClr>
              </a:solidFill>
            </a:endParaRPr>
          </a:p>
          <a:p>
            <a:r>
              <a:rPr lang="zh-CN" altLang="en-US" dirty="0">
                <a:solidFill>
                  <a:schemeClr val="tx2">
                    <a:lumMod val="75000"/>
                  </a:schemeClr>
                </a:solidFill>
              </a:rPr>
              <a:t>（</a:t>
            </a:r>
            <a:r>
              <a:rPr lang="en-US" altLang="zh-CN" dirty="0">
                <a:solidFill>
                  <a:schemeClr val="tx2">
                    <a:lumMod val="75000"/>
                  </a:schemeClr>
                </a:solidFill>
              </a:rPr>
              <a:t>2</a:t>
            </a:r>
            <a:r>
              <a:rPr lang="zh-CN" altLang="en-US" dirty="0">
                <a:solidFill>
                  <a:schemeClr val="tx2">
                    <a:lumMod val="75000"/>
                  </a:schemeClr>
                </a:solidFill>
              </a:rPr>
              <a:t>）查表加内插值法</a:t>
            </a:r>
            <a:endParaRPr lang="en-US" altLang="zh-CN" dirty="0">
              <a:solidFill>
                <a:schemeClr val="tx2">
                  <a:lumMod val="75000"/>
                </a:schemeClr>
              </a:solidFill>
            </a:endParaRPr>
          </a:p>
          <a:p>
            <a:r>
              <a:rPr lang="zh-CN" altLang="en-US" dirty="0">
                <a:solidFill>
                  <a:schemeClr val="tx2">
                    <a:lumMod val="75000"/>
                  </a:schemeClr>
                </a:solidFill>
              </a:rPr>
              <a:t>（</a:t>
            </a:r>
            <a:r>
              <a:rPr lang="en-US" altLang="zh-CN" dirty="0">
                <a:solidFill>
                  <a:schemeClr val="tx2">
                    <a:lumMod val="75000"/>
                  </a:schemeClr>
                </a:solidFill>
              </a:rPr>
              <a:t>3</a:t>
            </a:r>
            <a:r>
              <a:rPr lang="zh-CN" altLang="en-US" dirty="0">
                <a:solidFill>
                  <a:schemeClr val="tx2">
                    <a:lumMod val="75000"/>
                  </a:schemeClr>
                </a:solidFill>
              </a:rPr>
              <a:t>）单变量求解法</a:t>
            </a:r>
            <a:endParaRPr lang="en-US" altLang="zh-CN" dirty="0">
              <a:solidFill>
                <a:schemeClr val="tx2">
                  <a:lumMod val="75000"/>
                </a:schemeClr>
              </a:solidFill>
            </a:endParaRPr>
          </a:p>
          <a:p>
            <a:r>
              <a:rPr lang="zh-CN" altLang="en-US" dirty="0">
                <a:solidFill>
                  <a:schemeClr val="tx2">
                    <a:lumMod val="75000"/>
                  </a:schemeClr>
                </a:solidFill>
              </a:rPr>
              <a:t>（</a:t>
            </a:r>
            <a:r>
              <a:rPr lang="en-US" altLang="zh-CN" dirty="0">
                <a:solidFill>
                  <a:schemeClr val="tx2">
                    <a:lumMod val="75000"/>
                  </a:schemeClr>
                </a:solidFill>
              </a:rPr>
              <a:t>4</a:t>
            </a:r>
            <a:r>
              <a:rPr lang="zh-CN" altLang="en-US" dirty="0">
                <a:solidFill>
                  <a:schemeClr val="tx2">
                    <a:lumMod val="75000"/>
                  </a:schemeClr>
                </a:solidFill>
              </a:rPr>
              <a:t>）规划求解法</a:t>
            </a:r>
            <a:endParaRPr lang="zh-CN" altLang="zh-CN" sz="2000" b="1" dirty="0">
              <a:solidFill>
                <a:schemeClr val="tx2">
                  <a:lumMod val="75000"/>
                </a:schemeClr>
              </a:solidFill>
            </a:endParaRPr>
          </a:p>
        </p:txBody>
      </p:sp>
      <p:sp>
        <p:nvSpPr>
          <p:cNvPr id="58" name="Freeform 265">
            <a:extLst>
              <a:ext uri="{FF2B5EF4-FFF2-40B4-BE49-F238E27FC236}">
                <a16:creationId xmlns:a16="http://schemas.microsoft.com/office/drawing/2014/main" id="{FB214FB6-AA75-4B6C-96E3-151D9A64475E}"/>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59" name="Freeform 263">
            <a:extLst>
              <a:ext uri="{FF2B5EF4-FFF2-40B4-BE49-F238E27FC236}">
                <a16:creationId xmlns:a16="http://schemas.microsoft.com/office/drawing/2014/main" id="{7C386C42-C272-43C7-9ADF-D214BD8E9C69}"/>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60" name="Freeform 266">
            <a:extLst>
              <a:ext uri="{FF2B5EF4-FFF2-40B4-BE49-F238E27FC236}">
                <a16:creationId xmlns:a16="http://schemas.microsoft.com/office/drawing/2014/main" id="{C26571D5-7404-4EDB-AD11-14E98E63446B}"/>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61" name="Freeform 267">
            <a:extLst>
              <a:ext uri="{FF2B5EF4-FFF2-40B4-BE49-F238E27FC236}">
                <a16:creationId xmlns:a16="http://schemas.microsoft.com/office/drawing/2014/main" id="{0339DE83-A4A0-48CE-96B1-51691A9FDCEE}"/>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62" name="组合 61">
            <a:extLst>
              <a:ext uri="{FF2B5EF4-FFF2-40B4-BE49-F238E27FC236}">
                <a16:creationId xmlns:a16="http://schemas.microsoft.com/office/drawing/2014/main" id="{9852E148-1673-46A9-913A-6C2379E72C5D}"/>
              </a:ext>
            </a:extLst>
          </p:cNvPr>
          <p:cNvGrpSpPr/>
          <p:nvPr/>
        </p:nvGrpSpPr>
        <p:grpSpPr>
          <a:xfrm>
            <a:off x="1435102" y="3760236"/>
            <a:ext cx="3273423" cy="224941"/>
            <a:chOff x="1435102" y="3168665"/>
            <a:chExt cx="3319464" cy="215888"/>
          </a:xfrm>
        </p:grpSpPr>
        <p:sp>
          <p:nvSpPr>
            <p:cNvPr id="63" name="任意多边形 8">
              <a:extLst>
                <a:ext uri="{FF2B5EF4-FFF2-40B4-BE49-F238E27FC236}">
                  <a16:creationId xmlns:a16="http://schemas.microsoft.com/office/drawing/2014/main" id="{0F622EFC-A6D2-40F2-BC83-47FB46039FE5}"/>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64" name="椭圆 9">
              <a:extLst>
                <a:ext uri="{FF2B5EF4-FFF2-40B4-BE49-F238E27FC236}">
                  <a16:creationId xmlns:a16="http://schemas.microsoft.com/office/drawing/2014/main" id="{EBDBB204-5D52-4AEE-982B-6A8921B32F2D}"/>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65" name="组合 64">
            <a:extLst>
              <a:ext uri="{FF2B5EF4-FFF2-40B4-BE49-F238E27FC236}">
                <a16:creationId xmlns:a16="http://schemas.microsoft.com/office/drawing/2014/main" id="{CE451719-11F5-46B3-B45B-AB205B7FFA65}"/>
              </a:ext>
            </a:extLst>
          </p:cNvPr>
          <p:cNvGrpSpPr/>
          <p:nvPr/>
        </p:nvGrpSpPr>
        <p:grpSpPr>
          <a:xfrm>
            <a:off x="1435102" y="5518036"/>
            <a:ext cx="3303588" cy="215888"/>
            <a:chOff x="1435102" y="5518036"/>
            <a:chExt cx="3303588" cy="215888"/>
          </a:xfrm>
        </p:grpSpPr>
        <p:sp>
          <p:nvSpPr>
            <p:cNvPr id="66" name="任意多边形 10">
              <a:extLst>
                <a:ext uri="{FF2B5EF4-FFF2-40B4-BE49-F238E27FC236}">
                  <a16:creationId xmlns:a16="http://schemas.microsoft.com/office/drawing/2014/main" id="{0B2A4E08-3286-48BB-8A46-F263543882EA}"/>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67" name="椭圆 11">
              <a:extLst>
                <a:ext uri="{FF2B5EF4-FFF2-40B4-BE49-F238E27FC236}">
                  <a16:creationId xmlns:a16="http://schemas.microsoft.com/office/drawing/2014/main" id="{597D395C-E861-49F2-8E3C-184C873D8699}"/>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68" name="组合 67">
            <a:extLst>
              <a:ext uri="{FF2B5EF4-FFF2-40B4-BE49-F238E27FC236}">
                <a16:creationId xmlns:a16="http://schemas.microsoft.com/office/drawing/2014/main" id="{1F1295C5-C7DF-4115-95FE-0D20CAD69044}"/>
              </a:ext>
            </a:extLst>
          </p:cNvPr>
          <p:cNvGrpSpPr/>
          <p:nvPr/>
        </p:nvGrpSpPr>
        <p:grpSpPr>
          <a:xfrm>
            <a:off x="7539994" y="4377391"/>
            <a:ext cx="3322637" cy="215888"/>
            <a:chOff x="7558090" y="4349701"/>
            <a:chExt cx="3322637" cy="215888"/>
          </a:xfrm>
        </p:grpSpPr>
        <p:sp>
          <p:nvSpPr>
            <p:cNvPr id="69" name="任意多边形 13">
              <a:extLst>
                <a:ext uri="{FF2B5EF4-FFF2-40B4-BE49-F238E27FC236}">
                  <a16:creationId xmlns:a16="http://schemas.microsoft.com/office/drawing/2014/main" id="{F6B8D174-8D9D-4A80-9DCC-FB58C5382809}"/>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70" name="椭圆 14">
              <a:extLst>
                <a:ext uri="{FF2B5EF4-FFF2-40B4-BE49-F238E27FC236}">
                  <a16:creationId xmlns:a16="http://schemas.microsoft.com/office/drawing/2014/main" id="{082723BE-FF15-42D3-AC89-C58021744F28}"/>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71" name="任意多边形 47">
            <a:extLst>
              <a:ext uri="{FF2B5EF4-FFF2-40B4-BE49-F238E27FC236}">
                <a16:creationId xmlns:a16="http://schemas.microsoft.com/office/drawing/2014/main" id="{E69A246F-7D8B-432E-BF1D-042C29E93152}"/>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2" name="任意多边形 43">
            <a:extLst>
              <a:ext uri="{FF2B5EF4-FFF2-40B4-BE49-F238E27FC236}">
                <a16:creationId xmlns:a16="http://schemas.microsoft.com/office/drawing/2014/main" id="{49AF4689-BB32-4E8E-AFC9-01E0B2BAF6C7}"/>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3" name="任意多边形 41">
            <a:extLst>
              <a:ext uri="{FF2B5EF4-FFF2-40B4-BE49-F238E27FC236}">
                <a16:creationId xmlns:a16="http://schemas.microsoft.com/office/drawing/2014/main" id="{337CC795-60B5-4A36-8DF7-3023A57C7904}"/>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4" name="任意多边形 37">
            <a:extLst>
              <a:ext uri="{FF2B5EF4-FFF2-40B4-BE49-F238E27FC236}">
                <a16:creationId xmlns:a16="http://schemas.microsoft.com/office/drawing/2014/main" id="{7FD198BD-33F8-4A19-88CB-A52315F53E84}"/>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5" name="任意多边形 45">
            <a:extLst>
              <a:ext uri="{FF2B5EF4-FFF2-40B4-BE49-F238E27FC236}">
                <a16:creationId xmlns:a16="http://schemas.microsoft.com/office/drawing/2014/main" id="{CA5D267E-AF3A-445D-81C2-E1E3933E769C}"/>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76" name="组合 75">
            <a:extLst>
              <a:ext uri="{FF2B5EF4-FFF2-40B4-BE49-F238E27FC236}">
                <a16:creationId xmlns:a16="http://schemas.microsoft.com/office/drawing/2014/main" id="{A00DA934-A3F0-4756-A83E-1355C3CD8EE2}"/>
              </a:ext>
            </a:extLst>
          </p:cNvPr>
          <p:cNvGrpSpPr/>
          <p:nvPr/>
        </p:nvGrpSpPr>
        <p:grpSpPr>
          <a:xfrm>
            <a:off x="7539994" y="1621148"/>
            <a:ext cx="3355975" cy="215888"/>
            <a:chOff x="7558090" y="2268603"/>
            <a:chExt cx="3355975" cy="215888"/>
          </a:xfrm>
        </p:grpSpPr>
        <p:sp>
          <p:nvSpPr>
            <p:cNvPr id="77" name="椭圆 12">
              <a:extLst>
                <a:ext uri="{FF2B5EF4-FFF2-40B4-BE49-F238E27FC236}">
                  <a16:creationId xmlns:a16="http://schemas.microsoft.com/office/drawing/2014/main" id="{4B49404B-21F0-432C-BAF3-DE09BDD06DB7}"/>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78" name="任意多边形 24">
              <a:extLst>
                <a:ext uri="{FF2B5EF4-FFF2-40B4-BE49-F238E27FC236}">
                  <a16:creationId xmlns:a16="http://schemas.microsoft.com/office/drawing/2014/main" id="{64B74A3D-3C80-464B-AC15-49A6B432AD99}"/>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79" name="文本框 25">
            <a:extLst>
              <a:ext uri="{FF2B5EF4-FFF2-40B4-BE49-F238E27FC236}">
                <a16:creationId xmlns:a16="http://schemas.microsoft.com/office/drawing/2014/main" id="{B20EDC84-672F-4051-A230-76D326E05A7B}"/>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80" name="文本框 26">
            <a:extLst>
              <a:ext uri="{FF2B5EF4-FFF2-40B4-BE49-F238E27FC236}">
                <a16:creationId xmlns:a16="http://schemas.microsoft.com/office/drawing/2014/main" id="{D282F623-CE54-4426-B5CF-2983CF751900}"/>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81" name="文本框 27">
            <a:extLst>
              <a:ext uri="{FF2B5EF4-FFF2-40B4-BE49-F238E27FC236}">
                <a16:creationId xmlns:a16="http://schemas.microsoft.com/office/drawing/2014/main" id="{E7FCECE2-8E2B-4B7F-BBEE-BA5329EABE12}"/>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82" name="文本框 28">
            <a:extLst>
              <a:ext uri="{FF2B5EF4-FFF2-40B4-BE49-F238E27FC236}">
                <a16:creationId xmlns:a16="http://schemas.microsoft.com/office/drawing/2014/main" id="{A51E2279-C841-4BBC-9155-13C827EF8DCC}"/>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342446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right)">
                                      <p:cBhvr>
                                        <p:cTn id="15" dur="500"/>
                                        <p:tgtEl>
                                          <p:spTgt spid="7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up)">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right)">
                                      <p:cBhvr>
                                        <p:cTn id="31" dur="500"/>
                                        <p:tgtEl>
                                          <p:spTgt spid="7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up)">
                                      <p:cBhvr>
                                        <p:cTn id="35" dur="500"/>
                                        <p:tgtEl>
                                          <p:spTgt spid="6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p:cTn id="43" dur="500" fill="hold"/>
                                        <p:tgtEl>
                                          <p:spTgt spid="81"/>
                                        </p:tgtEl>
                                        <p:attrNameLst>
                                          <p:attrName>ppt_w</p:attrName>
                                        </p:attrNameLst>
                                      </p:cBhvr>
                                      <p:tavLst>
                                        <p:tav tm="0">
                                          <p:val>
                                            <p:fltVal val="0"/>
                                          </p:val>
                                        </p:tav>
                                        <p:tav tm="100000">
                                          <p:val>
                                            <p:strVal val="#ppt_w"/>
                                          </p:val>
                                        </p:tav>
                                      </p:tavLst>
                                    </p:anim>
                                    <p:anim calcmode="lin" valueType="num">
                                      <p:cBhvr>
                                        <p:cTn id="44" dur="500" fill="hold"/>
                                        <p:tgtEl>
                                          <p:spTgt spid="81"/>
                                        </p:tgtEl>
                                        <p:attrNameLst>
                                          <p:attrName>ppt_h</p:attrName>
                                        </p:attrNameLst>
                                      </p:cBhvr>
                                      <p:tavLst>
                                        <p:tav tm="0">
                                          <p:val>
                                            <p:fltVal val="0"/>
                                          </p:val>
                                        </p:tav>
                                        <p:tav tm="100000">
                                          <p:val>
                                            <p:strVal val="#ppt_h"/>
                                          </p:val>
                                        </p:tav>
                                      </p:tavLst>
                                    </p:anim>
                                    <p:animEffect transition="in" filter="fade">
                                      <p:cBhvr>
                                        <p:cTn id="45" dur="500"/>
                                        <p:tgtEl>
                                          <p:spTgt spid="8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500"/>
                                        <p:tgtEl>
                                          <p:spTgt spid="76"/>
                                        </p:tgtEl>
                                      </p:cBhvr>
                                    </p:animEffect>
                                  </p:childTnLst>
                                </p:cTn>
                              </p:par>
                              <p:par>
                                <p:cTn id="65" presetID="22" presetClass="entr" presetSubtype="2"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right)">
                                      <p:cBhvr>
                                        <p:cTn id="67" dur="500"/>
                                        <p:tgtEl>
                                          <p:spTgt spid="62"/>
                                        </p:tgtEl>
                                      </p:cBhvr>
                                    </p:animEffect>
                                  </p:childTnLst>
                                </p:cTn>
                              </p:par>
                              <p:par>
                                <p:cTn id="68" presetID="22" presetClass="entr" presetSubtype="8"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500"/>
                                        <p:tgtEl>
                                          <p:spTgt spid="68"/>
                                        </p:tgtEl>
                                      </p:cBhvr>
                                    </p:animEffect>
                                  </p:childTnLst>
                                </p:cTn>
                              </p:par>
                              <p:par>
                                <p:cTn id="71" presetID="22" presetClass="entr" presetSubtype="2"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right)">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71" grpId="0" animBg="1"/>
      <p:bldP spid="72" grpId="0" animBg="1"/>
      <p:bldP spid="73" grpId="0" animBg="1"/>
      <p:bldP spid="74" grpId="0" animBg="1"/>
      <p:bldP spid="75" grpId="0" animBg="1"/>
      <p:bldP spid="79" grpId="0"/>
      <p:bldP spid="80" grpId="0"/>
      <p:bldP spid="81" grpId="0"/>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655097"/>
            <a:ext cx="12191999" cy="923330"/>
          </a:xfrm>
          <a:prstGeom prst="rect">
            <a:avLst/>
          </a:prstGeom>
          <a:noFill/>
        </p:spPr>
        <p:txBody>
          <a:bodyPr wrap="square" rtlCol="0">
            <a:spAutoFit/>
          </a:bodyPr>
          <a:lstStyle>
            <a:defPPr>
              <a:defRPr lang="en-US"/>
            </a:defPPr>
            <a:lvl1pPr algn="dist">
              <a:defRPr sz="6600">
                <a:solidFill>
                  <a:schemeClr val="tx2">
                    <a:lumMod val="75000"/>
                  </a:schemeClr>
                </a:solidFill>
                <a:latin typeface="宋体" pitchFamily="2" charset="-122"/>
                <a:ea typeface="宋体" pitchFamily="2" charset="-122"/>
              </a:defRPr>
            </a:lvl1pPr>
          </a:lstStyle>
          <a:p>
            <a:pPr algn="ctr"/>
            <a:r>
              <a:rPr lang="zh-CN" altLang="zh-CN" sz="5400" b="1" dirty="0"/>
              <a:t>盈亏平衡分析</a:t>
            </a:r>
          </a:p>
        </p:txBody>
      </p:sp>
      <p:sp>
        <p:nvSpPr>
          <p:cNvPr id="4" name="文本框 3"/>
          <p:cNvSpPr txBox="1"/>
          <p:nvPr/>
        </p:nvSpPr>
        <p:spPr>
          <a:xfrm>
            <a:off x="2" y="1570808"/>
            <a:ext cx="12191998"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第二节</a:t>
            </a:r>
          </a:p>
        </p:txBody>
      </p:sp>
    </p:spTree>
    <p:extLst>
      <p:ext uri="{BB962C8B-B14F-4D97-AF65-F5344CB8AC3E}">
        <p14:creationId xmlns:p14="http://schemas.microsoft.com/office/powerpoint/2010/main" val="294581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
          <p:cNvSpPr txBox="1"/>
          <p:nvPr/>
        </p:nvSpPr>
        <p:spPr>
          <a:xfrm>
            <a:off x="1" y="546834"/>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盈亏平衡分析概述</a:t>
            </a:r>
            <a:endParaRPr lang="zh-CN" altLang="en-US" sz="3600" dirty="0"/>
          </a:p>
        </p:txBody>
      </p:sp>
      <p:sp>
        <p:nvSpPr>
          <p:cNvPr id="23" name="文本框 10"/>
          <p:cNvSpPr txBox="1"/>
          <p:nvPr/>
        </p:nvSpPr>
        <p:spPr>
          <a:xfrm>
            <a:off x="979166" y="3197149"/>
            <a:ext cx="2627339" cy="1015663"/>
          </a:xfrm>
          <a:prstGeom prst="rect">
            <a:avLst/>
          </a:prstGeom>
          <a:noFill/>
        </p:spPr>
        <p:txBody>
          <a:bodyPr wrap="square" rtlCol="0">
            <a:spAutoFit/>
          </a:bodyPr>
          <a:lstStyle/>
          <a:p>
            <a:pPr lvl="0">
              <a:spcAft>
                <a:spcPts val="1200"/>
              </a:spcAft>
            </a:pPr>
            <a:r>
              <a:rPr lang="zh-CN" altLang="zh-CN" sz="2000" dirty="0">
                <a:solidFill>
                  <a:schemeClr val="tx2">
                    <a:lumMod val="75000"/>
                  </a:schemeClr>
                </a:solidFill>
              </a:rPr>
              <a:t>在新产品经营决策时，计算达到盈利所需要完成的销量</a:t>
            </a:r>
            <a:r>
              <a:rPr lang="zh-CN" altLang="en-US" sz="2000" dirty="0">
                <a:solidFill>
                  <a:schemeClr val="tx2">
                    <a:lumMod val="75000"/>
                  </a:schemeClr>
                </a:solidFill>
              </a:rPr>
              <a:t>。</a:t>
            </a:r>
            <a:endParaRPr lang="zh-CN" altLang="zh-CN" sz="2000" dirty="0">
              <a:solidFill>
                <a:schemeClr val="tx2">
                  <a:lumMod val="75000"/>
                </a:schemeClr>
              </a:solidFill>
            </a:endParaRPr>
          </a:p>
        </p:txBody>
      </p:sp>
      <p:sp>
        <p:nvSpPr>
          <p:cNvPr id="24" name="文本框 10"/>
          <p:cNvSpPr txBox="1"/>
          <p:nvPr/>
        </p:nvSpPr>
        <p:spPr>
          <a:xfrm>
            <a:off x="3945388" y="3197149"/>
            <a:ext cx="3277717" cy="1310770"/>
          </a:xfrm>
          <a:prstGeom prst="rect">
            <a:avLst/>
          </a:prstGeom>
          <a:noFill/>
        </p:spPr>
        <p:txBody>
          <a:bodyPr wrap="square" rtlCol="0">
            <a:spAutoFit/>
          </a:bodyPr>
          <a:lstStyle/>
          <a:p>
            <a:pPr lvl="0" algn="just">
              <a:spcAft>
                <a:spcPts val="1200"/>
              </a:spcAft>
            </a:pPr>
            <a:r>
              <a:rPr lang="zh-CN" altLang="zh-CN" sz="2000" dirty="0">
                <a:solidFill>
                  <a:schemeClr val="tx2">
                    <a:lumMod val="75000"/>
                  </a:schemeClr>
                </a:solidFill>
              </a:rPr>
              <a:t>用于研究在现行经营水平上的扩张效应，扩张会引起固定成本和变动成本的增加，也会带来销售收入的变化。</a:t>
            </a:r>
          </a:p>
        </p:txBody>
      </p:sp>
      <p:sp>
        <p:nvSpPr>
          <p:cNvPr id="25" name="文本框 10"/>
          <p:cNvSpPr txBox="1"/>
          <p:nvPr/>
        </p:nvSpPr>
        <p:spPr>
          <a:xfrm>
            <a:off x="7561988" y="3197149"/>
            <a:ext cx="4118248" cy="1631216"/>
          </a:xfrm>
          <a:prstGeom prst="rect">
            <a:avLst/>
          </a:prstGeom>
          <a:noFill/>
        </p:spPr>
        <p:txBody>
          <a:bodyPr wrap="square" rtlCol="0">
            <a:spAutoFit/>
          </a:bodyPr>
          <a:lstStyle/>
          <a:p>
            <a:pPr lvl="0" algn="just">
              <a:spcAft>
                <a:spcPts val="1200"/>
              </a:spcAft>
            </a:pPr>
            <a:r>
              <a:rPr lang="zh-CN" altLang="en-US" sz="2000" dirty="0">
                <a:solidFill>
                  <a:schemeClr val="tx2">
                    <a:lumMod val="75000"/>
                  </a:schemeClr>
                </a:solidFill>
              </a:rPr>
              <a:t>在进行现代化和自动化改造时，为降低变动成本特别是降低劳动力成本，要进行大量的固定资产投资，盈亏平衡分析有助于决策层对这种固定资产购置效应进行分析。</a:t>
            </a:r>
          </a:p>
        </p:txBody>
      </p:sp>
      <p:sp>
        <p:nvSpPr>
          <p:cNvPr id="9" name="椭圆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17375318-EFAB-4097-B26F-732D608B67CD}"/>
              </a:ext>
            </a:extLst>
          </p:cNvPr>
          <p:cNvSpPr/>
          <p:nvPr/>
        </p:nvSpPr>
        <p:spPr>
          <a:xfrm>
            <a:off x="1796957" y="210659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0" name="椭圆 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B4EA267-053C-4D32-A9F7-439970432572}"/>
              </a:ext>
            </a:extLst>
          </p:cNvPr>
          <p:cNvSpPr/>
          <p:nvPr/>
        </p:nvSpPr>
        <p:spPr>
          <a:xfrm>
            <a:off x="5207839" y="211611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1" name="椭圆 1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7B37885-F65E-4957-89C4-92A5DE30A75D}"/>
              </a:ext>
            </a:extLst>
          </p:cNvPr>
          <p:cNvSpPr/>
          <p:nvPr/>
        </p:nvSpPr>
        <p:spPr>
          <a:xfrm>
            <a:off x="9164515" y="210659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4496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360"/>
                                          </p:val>
                                        </p:tav>
                                        <p:tav tm="100000">
                                          <p:val>
                                            <p:fltVal val="0"/>
                                          </p:val>
                                        </p:tav>
                                      </p:tavLst>
                                    </p:anim>
                                    <p:animEffect transition="in" filter="fade">
                                      <p:cBhvr>
                                        <p:cTn id="16" dur="1000"/>
                                        <p:tgtEl>
                                          <p:spTgt spid="10"/>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36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
          <p:cNvSpPr/>
          <p:nvPr/>
        </p:nvSpPr>
        <p:spPr>
          <a:xfrm>
            <a:off x="6330556" y="1832795"/>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圆角矩形 2"/>
          <p:cNvSpPr/>
          <p:nvPr/>
        </p:nvSpPr>
        <p:spPr>
          <a:xfrm>
            <a:off x="6480621" y="1832795"/>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任意多边形 69"/>
          <p:cNvSpPr/>
          <p:nvPr/>
        </p:nvSpPr>
        <p:spPr>
          <a:xfrm>
            <a:off x="6718979" y="2303178"/>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圆角矩形 4"/>
          <p:cNvSpPr/>
          <p:nvPr/>
        </p:nvSpPr>
        <p:spPr>
          <a:xfrm>
            <a:off x="6330556" y="3610700"/>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圆角矩形 5"/>
          <p:cNvSpPr/>
          <p:nvPr/>
        </p:nvSpPr>
        <p:spPr>
          <a:xfrm>
            <a:off x="6480621" y="3610700"/>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71"/>
          <p:cNvSpPr/>
          <p:nvPr/>
        </p:nvSpPr>
        <p:spPr>
          <a:xfrm>
            <a:off x="6718979" y="4084779"/>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圆角矩形 10"/>
          <p:cNvSpPr/>
          <p:nvPr/>
        </p:nvSpPr>
        <p:spPr>
          <a:xfrm>
            <a:off x="1109880" y="3610700"/>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圆角矩形 11"/>
          <p:cNvSpPr/>
          <p:nvPr/>
        </p:nvSpPr>
        <p:spPr>
          <a:xfrm>
            <a:off x="1259945" y="3610700"/>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任意多边形 70"/>
          <p:cNvSpPr/>
          <p:nvPr/>
        </p:nvSpPr>
        <p:spPr>
          <a:xfrm>
            <a:off x="1498302" y="4084779"/>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圆角矩形 7"/>
          <p:cNvSpPr/>
          <p:nvPr/>
        </p:nvSpPr>
        <p:spPr>
          <a:xfrm>
            <a:off x="1109880" y="1832795"/>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圆角矩形 8"/>
          <p:cNvSpPr/>
          <p:nvPr/>
        </p:nvSpPr>
        <p:spPr>
          <a:xfrm>
            <a:off x="1259945" y="1801392"/>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任意多边形 68"/>
          <p:cNvSpPr/>
          <p:nvPr/>
        </p:nvSpPr>
        <p:spPr>
          <a:xfrm>
            <a:off x="1498302" y="2303178"/>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文本框 31"/>
          <p:cNvSpPr txBox="1"/>
          <p:nvPr/>
        </p:nvSpPr>
        <p:spPr>
          <a:xfrm>
            <a:off x="2394178" y="3988467"/>
            <a:ext cx="2644749" cy="707886"/>
          </a:xfrm>
          <a:prstGeom prst="rect">
            <a:avLst/>
          </a:prstGeom>
          <a:noFill/>
        </p:spPr>
        <p:txBody>
          <a:bodyPr wrap="square" rtlCol="0">
            <a:spAutoFit/>
          </a:bodyPr>
          <a:lstStyle>
            <a:defPPr>
              <a:defRPr lang="en-US"/>
            </a:defPPr>
            <a:lvl1pPr>
              <a:defRPr sz="2000" b="1">
                <a:latin typeface="Times New Roman" pitchFamily="18" charset="0"/>
                <a:cs typeface="Times New Roman" pitchFamily="18" charset="0"/>
              </a:defRPr>
            </a:lvl1pPr>
          </a:lstStyle>
          <a:p>
            <a:r>
              <a:rPr lang="zh-CN" altLang="zh-CN" dirty="0"/>
              <a:t>使用</a:t>
            </a:r>
            <a:r>
              <a:rPr lang="en-US" altLang="zh-CN" dirty="0"/>
              <a:t>Excel</a:t>
            </a:r>
            <a:r>
              <a:rPr lang="zh-CN" altLang="zh-CN" dirty="0"/>
              <a:t>提供的规划求解</a:t>
            </a:r>
            <a:r>
              <a:rPr lang="en-US" altLang="zh-CN" dirty="0"/>
              <a:t>(Solver)</a:t>
            </a:r>
            <a:r>
              <a:rPr lang="zh-CN" altLang="zh-CN" dirty="0"/>
              <a:t>分析工具</a:t>
            </a:r>
            <a:endParaRPr lang="zh-CN" altLang="en-US" dirty="0"/>
          </a:p>
        </p:txBody>
      </p:sp>
      <p:sp>
        <p:nvSpPr>
          <p:cNvPr id="36" name="文本框 35"/>
          <p:cNvSpPr txBox="1"/>
          <p:nvPr/>
        </p:nvSpPr>
        <p:spPr>
          <a:xfrm>
            <a:off x="7627862" y="2223619"/>
            <a:ext cx="2865120" cy="707886"/>
          </a:xfrm>
          <a:prstGeom prst="rect">
            <a:avLst/>
          </a:prstGeom>
          <a:noFill/>
        </p:spPr>
        <p:txBody>
          <a:bodyPr wrap="square" rtlCol="0">
            <a:spAutoFit/>
          </a:bodyPr>
          <a:lstStyle>
            <a:defPPr>
              <a:defRPr lang="en-US"/>
            </a:defPPr>
            <a:lvl1pPr>
              <a:defRPr sz="2000" b="1">
                <a:latin typeface="Times New Roman" pitchFamily="18" charset="0"/>
                <a:cs typeface="Times New Roman" pitchFamily="18" charset="0"/>
              </a:defRPr>
            </a:lvl1pPr>
          </a:lstStyle>
          <a:p>
            <a:r>
              <a:rPr lang="zh-CN" altLang="zh-CN" dirty="0"/>
              <a:t>使用</a:t>
            </a:r>
            <a:r>
              <a:rPr lang="en-US" altLang="zh-CN" dirty="0"/>
              <a:t>Excel</a:t>
            </a:r>
            <a:r>
              <a:rPr lang="zh-CN" altLang="zh-CN" dirty="0"/>
              <a:t>提供的单变量求解</a:t>
            </a:r>
            <a:r>
              <a:rPr lang="en-US" altLang="zh-CN" dirty="0"/>
              <a:t>(Goal Seeking)</a:t>
            </a:r>
            <a:r>
              <a:rPr lang="zh-CN" altLang="zh-CN" dirty="0"/>
              <a:t>工具</a:t>
            </a:r>
            <a:endParaRPr lang="zh-CN" altLang="en-US" dirty="0"/>
          </a:p>
        </p:txBody>
      </p:sp>
      <p:sp>
        <p:nvSpPr>
          <p:cNvPr id="25" name="文本框 1"/>
          <p:cNvSpPr txBox="1"/>
          <p:nvPr/>
        </p:nvSpPr>
        <p:spPr>
          <a:xfrm>
            <a:off x="0" y="449558"/>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a:t>
            </a:r>
            <a:r>
              <a:rPr lang="zh-CN" altLang="zh-CN" sz="3600" dirty="0"/>
              <a:t>盈亏平衡点的计算方法</a:t>
            </a:r>
            <a:endParaRPr lang="zh-CN" altLang="en-US" sz="3600" dirty="0"/>
          </a:p>
        </p:txBody>
      </p:sp>
      <p:sp>
        <p:nvSpPr>
          <p:cNvPr id="27" name="矩形 26">
            <a:extLst>
              <a:ext uri="{FF2B5EF4-FFF2-40B4-BE49-F238E27FC236}">
                <a16:creationId xmlns:a16="http://schemas.microsoft.com/office/drawing/2014/main" id="{143D86F6-D118-4885-9F35-065CEE24D4AA}"/>
              </a:ext>
            </a:extLst>
          </p:cNvPr>
          <p:cNvSpPr/>
          <p:nvPr/>
        </p:nvSpPr>
        <p:spPr>
          <a:xfrm>
            <a:off x="2199626" y="2062661"/>
            <a:ext cx="3573419" cy="1092607"/>
          </a:xfrm>
          <a:prstGeom prst="rect">
            <a:avLst/>
          </a:prstGeom>
          <a:noFill/>
        </p:spPr>
        <p:txBody>
          <a:bodyPr wrap="square" rtlCol="0">
            <a:spAutoFit/>
          </a:bodyPr>
          <a:lstStyle/>
          <a:p>
            <a:pPr>
              <a:spcAft>
                <a:spcPts val="600"/>
              </a:spcAft>
            </a:pPr>
            <a:r>
              <a:rPr lang="zh-CN" altLang="en-US" sz="2000" b="1" dirty="0">
                <a:latin typeface="Times New Roman" pitchFamily="18" charset="0"/>
                <a:cs typeface="Times New Roman" pitchFamily="18" charset="0"/>
              </a:rPr>
              <a:t>公式法：</a:t>
            </a:r>
            <a:endParaRPr lang="en-US" altLang="zh-CN" sz="2000" b="1" dirty="0">
              <a:latin typeface="Times New Roman" pitchFamily="18" charset="0"/>
              <a:cs typeface="Times New Roman" pitchFamily="18" charset="0"/>
            </a:endParaRPr>
          </a:p>
          <a:p>
            <a:r>
              <a:rPr lang="zh-CN" altLang="zh-CN" sz="2000" b="1" dirty="0">
                <a:latin typeface="Times New Roman" pitchFamily="18" charset="0"/>
                <a:cs typeface="Times New Roman" pitchFamily="18" charset="0"/>
              </a:rPr>
              <a:t>盈亏平衡销量</a:t>
            </a:r>
            <a:r>
              <a:rPr lang="zh-CN" altLang="en-US" sz="2000" b="1" dirty="0">
                <a:latin typeface="Times New Roman" pitchFamily="18" charset="0"/>
                <a:cs typeface="Times New Roman" pitchFamily="18" charset="0"/>
              </a:rPr>
              <a:t>公式</a:t>
            </a:r>
            <a:r>
              <a:rPr lang="en-US" altLang="zh-CN" sz="2000" b="1" dirty="0">
                <a:latin typeface="Times New Roman" pitchFamily="18" charset="0"/>
                <a:cs typeface="Times New Roman" pitchFamily="18" charset="0"/>
              </a:rPr>
              <a:t>Q</a:t>
            </a:r>
            <a:r>
              <a:rPr lang="en-US" altLang="zh-CN" sz="2000" b="1" baseline="-25000" dirty="0">
                <a:latin typeface="Times New Roman" pitchFamily="18" charset="0"/>
                <a:cs typeface="Times New Roman" pitchFamily="18" charset="0"/>
              </a:rPr>
              <a:t>0</a:t>
            </a:r>
            <a:r>
              <a:rPr lang="en-US" altLang="zh-CN" sz="2000" b="1" dirty="0">
                <a:latin typeface="Times New Roman" pitchFamily="18" charset="0"/>
                <a:cs typeface="Times New Roman" pitchFamily="18" charset="0"/>
              </a:rPr>
              <a:t>=F/(p-v)</a:t>
            </a:r>
          </a:p>
          <a:p>
            <a:r>
              <a:rPr lang="zh-CN" altLang="zh-CN" sz="2000" b="1" dirty="0">
                <a:latin typeface="Times New Roman" pitchFamily="18" charset="0"/>
                <a:cs typeface="Times New Roman" pitchFamily="18" charset="0"/>
              </a:rPr>
              <a:t>盈亏平衡销售收入</a:t>
            </a:r>
            <a:r>
              <a:rPr lang="zh-CN" altLang="en-US" sz="2000" b="1" dirty="0">
                <a:latin typeface="Times New Roman" pitchFamily="18" charset="0"/>
                <a:cs typeface="Times New Roman" pitchFamily="18" charset="0"/>
              </a:rPr>
              <a:t>公式</a:t>
            </a:r>
            <a:r>
              <a:rPr lang="en-US" altLang="zh-CN" sz="2000" b="1" dirty="0">
                <a:latin typeface="Times New Roman" pitchFamily="18" charset="0"/>
                <a:cs typeface="Times New Roman" pitchFamily="18" charset="0"/>
              </a:rPr>
              <a:t>R</a:t>
            </a:r>
            <a:r>
              <a:rPr lang="en-US" altLang="zh-CN" sz="2000" b="1" baseline="-25000" dirty="0">
                <a:latin typeface="Times New Roman" pitchFamily="18" charset="0"/>
                <a:cs typeface="Times New Roman" pitchFamily="18" charset="0"/>
              </a:rPr>
              <a:t>0</a:t>
            </a:r>
            <a:r>
              <a:rPr lang="en-US" altLang="zh-CN" sz="2000" b="1" dirty="0">
                <a:latin typeface="Times New Roman" pitchFamily="18" charset="0"/>
                <a:cs typeface="Times New Roman" pitchFamily="18" charset="0"/>
              </a:rPr>
              <a:t>=F/k</a:t>
            </a:r>
            <a:endParaRPr lang="zh-CN" altLang="zh-CN" sz="2000" b="1" dirty="0">
              <a:latin typeface="Times New Roman" pitchFamily="18" charset="0"/>
              <a:cs typeface="Times New Roman" pitchFamily="18" charset="0"/>
            </a:endParaRPr>
          </a:p>
        </p:txBody>
      </p:sp>
      <p:sp>
        <p:nvSpPr>
          <p:cNvPr id="4" name="矩形 3"/>
          <p:cNvSpPr/>
          <p:nvPr/>
        </p:nvSpPr>
        <p:spPr>
          <a:xfrm>
            <a:off x="7695956" y="3988467"/>
            <a:ext cx="3054486" cy="707886"/>
          </a:xfrm>
          <a:prstGeom prst="rect">
            <a:avLst/>
          </a:prstGeom>
          <a:noFill/>
        </p:spPr>
        <p:txBody>
          <a:bodyPr wrap="square" rtlCol="0">
            <a:spAutoFit/>
          </a:bodyPr>
          <a:lstStyle/>
          <a:p>
            <a:r>
              <a:rPr lang="zh-CN" altLang="zh-CN" sz="2000" b="1" dirty="0">
                <a:latin typeface="Times New Roman" pitchFamily="18" charset="0"/>
                <a:cs typeface="Times New Roman" pitchFamily="18" charset="0"/>
              </a:rPr>
              <a:t>在灵敏度分析的基础上</a:t>
            </a:r>
            <a:r>
              <a:rPr lang="zh-CN" altLang="en-US" sz="2000" b="1" dirty="0">
                <a:latin typeface="Times New Roman" pitchFamily="18" charset="0"/>
                <a:cs typeface="Times New Roman" pitchFamily="18" charset="0"/>
              </a:rPr>
              <a:t>，</a:t>
            </a:r>
            <a:r>
              <a:rPr lang="zh-CN" altLang="zh-CN" sz="2000" b="1" dirty="0">
                <a:latin typeface="Times New Roman" pitchFamily="18" charset="0"/>
                <a:cs typeface="Times New Roman" pitchFamily="18" charset="0"/>
              </a:rPr>
              <a:t>使用查表加内插值的方法</a:t>
            </a:r>
            <a:endParaRPr lang="zh-CN" alt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6231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49557"/>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3</a:t>
            </a:r>
            <a:r>
              <a:rPr lang="zh-CN" altLang="en-US" sz="3600" dirty="0"/>
              <a:t>、</a:t>
            </a:r>
            <a:r>
              <a:rPr lang="zh-CN" altLang="zh-CN" sz="3600" dirty="0"/>
              <a:t>盈亏平衡分析模型</a:t>
            </a:r>
            <a:r>
              <a:rPr lang="zh-CN" altLang="en-US" sz="3600" dirty="0"/>
              <a:t>实例</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653663" y="1247759"/>
            <a:ext cx="10537585" cy="1015663"/>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7-2</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乐普公司从事芯片生产，年固定成本为</a:t>
            </a:r>
            <a:r>
              <a:rPr lang="en-US" altLang="zh-CN" sz="2000" dirty="0">
                <a:solidFill>
                  <a:schemeClr val="tx2">
                    <a:lumMod val="75000"/>
                  </a:schemeClr>
                </a:solidFill>
                <a:latin typeface="宋体" panose="02010600030101010101" pitchFamily="2" charset="-122"/>
                <a:ea typeface="宋体" panose="02010600030101010101" pitchFamily="2" charset="-122"/>
              </a:rPr>
              <a:t>640000</a:t>
            </a:r>
            <a:r>
              <a:rPr lang="zh-CN" altLang="en-US" sz="2000" dirty="0">
                <a:solidFill>
                  <a:schemeClr val="tx2">
                    <a:lumMod val="75000"/>
                  </a:schemeClr>
                </a:solidFill>
                <a:latin typeface="宋体" panose="02010600030101010101" pitchFamily="2" charset="-122"/>
                <a:ea typeface="宋体" panose="02010600030101010101" pitchFamily="2" charset="-122"/>
              </a:rPr>
              <a:t>元，生产一片芯片的可变成本为</a:t>
            </a:r>
            <a:r>
              <a:rPr lang="en-US" altLang="zh-CN" sz="2000" dirty="0">
                <a:solidFill>
                  <a:schemeClr val="tx2">
                    <a:lumMod val="75000"/>
                  </a:schemeClr>
                </a:solidFill>
                <a:latin typeface="宋体" panose="02010600030101010101" pitchFamily="2" charset="-122"/>
                <a:ea typeface="宋体" panose="02010600030101010101" pitchFamily="2" charset="-122"/>
              </a:rPr>
              <a:t>80</a:t>
            </a:r>
            <a:r>
              <a:rPr lang="zh-CN" altLang="en-US" sz="2000" dirty="0">
                <a:solidFill>
                  <a:schemeClr val="tx2">
                    <a:lumMod val="75000"/>
                  </a:schemeClr>
                </a:solidFill>
                <a:latin typeface="宋体" panose="02010600030101010101" pitchFamily="2" charset="-122"/>
                <a:ea typeface="宋体" panose="02010600030101010101" pitchFamily="2" charset="-122"/>
              </a:rPr>
              <a:t>元，每年的最大生产能力为</a:t>
            </a:r>
            <a:r>
              <a:rPr lang="en-US" altLang="zh-CN" sz="2000" dirty="0">
                <a:solidFill>
                  <a:schemeClr val="tx2">
                    <a:lumMod val="75000"/>
                  </a:schemeClr>
                </a:solidFill>
                <a:latin typeface="宋体" panose="02010600030101010101" pitchFamily="2" charset="-122"/>
                <a:ea typeface="宋体" panose="02010600030101010101" pitchFamily="2" charset="-122"/>
              </a:rPr>
              <a:t>20000</a:t>
            </a:r>
            <a:r>
              <a:rPr lang="zh-CN" altLang="en-US" sz="2000" dirty="0">
                <a:solidFill>
                  <a:schemeClr val="tx2">
                    <a:lumMod val="75000"/>
                  </a:schemeClr>
                </a:solidFill>
                <a:latin typeface="宋体" panose="02010600030101010101" pitchFamily="2" charset="-122"/>
                <a:ea typeface="宋体" panose="02010600030101010101" pitchFamily="2" charset="-122"/>
              </a:rPr>
              <a:t>片。一项销售调查显示，公司明年的销售价格可以暂定为每片</a:t>
            </a:r>
            <a:r>
              <a:rPr lang="en-US" altLang="zh-CN" sz="2000" dirty="0">
                <a:solidFill>
                  <a:schemeClr val="tx2">
                    <a:lumMod val="75000"/>
                  </a:schemeClr>
                </a:solidFill>
                <a:latin typeface="宋体" panose="02010600030101010101" pitchFamily="2" charset="-122"/>
                <a:ea typeface="宋体" panose="02010600030101010101" pitchFamily="2" charset="-122"/>
              </a:rPr>
              <a:t>200</a:t>
            </a:r>
            <a:r>
              <a:rPr lang="zh-CN" altLang="en-US" sz="2000" dirty="0">
                <a:solidFill>
                  <a:schemeClr val="tx2">
                    <a:lumMod val="75000"/>
                  </a:schemeClr>
                </a:solidFill>
                <a:latin typeface="宋体" panose="02010600030101010101" pitchFamily="2" charset="-122"/>
                <a:ea typeface="宋体" panose="02010600030101010101" pitchFamily="2" charset="-122"/>
              </a:rPr>
              <a:t>元，管理层希望借助于盈亏平衡模型进行盈亏分析。</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7" name="文本框 6">
            <a:extLst>
              <a:ext uri="{FF2B5EF4-FFF2-40B4-BE49-F238E27FC236}">
                <a16:creationId xmlns:a16="http://schemas.microsoft.com/office/drawing/2014/main" id="{01EBC45D-B1CE-187C-6A8E-8607A0D05B3B}"/>
              </a:ext>
            </a:extLst>
          </p:cNvPr>
          <p:cNvSpPr txBox="1"/>
          <p:nvPr/>
        </p:nvSpPr>
        <p:spPr>
          <a:xfrm>
            <a:off x="931236" y="2603629"/>
            <a:ext cx="6628514" cy="3277116"/>
          </a:xfrm>
          <a:prstGeom prst="rect">
            <a:avLst/>
          </a:prstGeom>
          <a:noFill/>
        </p:spPr>
        <p:txBody>
          <a:bodyPr wrap="square">
            <a:spAutoFit/>
          </a:bodyPr>
          <a:lstStyle/>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解题</a:t>
            </a:r>
            <a:r>
              <a:rPr lang="zh-CN" altLang="en-US" sz="2000" b="1" dirty="0">
                <a:latin typeface="等线" panose="02010600030101010101" pitchFamily="2" charset="-122"/>
                <a:ea typeface="等线" panose="02010600030101010101" pitchFamily="2" charset="-122"/>
                <a:cs typeface="Times New Roman" panose="02020603050405020304" pitchFamily="18" charset="0"/>
              </a:rPr>
              <a:t>步骤：</a:t>
            </a:r>
            <a:endParaRPr lang="en-US" altLang="zh-CN" sz="2000" b="1"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2000" b="1" dirty="0">
                <a:latin typeface="等线" panose="02010600030101010101" pitchFamily="2" charset="-122"/>
                <a:ea typeface="等线" panose="02010600030101010101" pitchFamily="2" charset="-122"/>
              </a:rPr>
              <a:t>第一步，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建立盈亏平衡分析基本模型。</a:t>
            </a:r>
          </a:p>
          <a:p>
            <a:pPr>
              <a:lnSpc>
                <a:spcPct val="150000"/>
              </a:lnSpc>
            </a:pPr>
            <a:r>
              <a:rPr lang="zh-CN" altLang="en-US" sz="2000" b="1" dirty="0">
                <a:latin typeface="等线" panose="02010600030101010101" pitchFamily="2" charset="-122"/>
                <a:ea typeface="等线" panose="02010600030101010101" pitchFamily="2" charset="-122"/>
              </a:rPr>
              <a:t>第二步，</a:t>
            </a:r>
            <a:r>
              <a:rPr lang="zh-CN" altLang="en-US" sz="2000" dirty="0">
                <a:latin typeface="等线" panose="02010600030101010101" pitchFamily="2" charset="-122"/>
                <a:ea typeface="等线" panose="02010600030101010101" pitchFamily="2" charset="-122"/>
              </a:rPr>
              <a:t>创建分析图来反映盈亏平衡分析模型。</a:t>
            </a:r>
            <a:endParaRPr lang="en-US" altLang="zh-CN" sz="2000" dirty="0">
              <a:latin typeface="等线" panose="02010600030101010101" pitchFamily="2" charset="-122"/>
              <a:ea typeface="等线" panose="02010600030101010101" pitchFamily="2" charset="-122"/>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第三步，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计算盈亏平衡点</a:t>
            </a:r>
            <a:r>
              <a:rPr lang="zh-CN" altLang="en-US" sz="20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en-US" altLang="zh-CN" sz="20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dirty="0">
                <a:latin typeface="等线" panose="02010600030101010101" pitchFamily="2" charset="-122"/>
                <a:ea typeface="等线" panose="02010600030101010101" pitchFamily="2" charset="-122"/>
                <a:cs typeface="Times New Roman" panose="02020603050405020304" pitchFamily="18" charset="0"/>
              </a:rPr>
              <a:t>公式法、单变量求解法、查表加内插值法</a:t>
            </a:r>
            <a:endParaRPr lang="zh-CN"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第四步，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添加决策依据——盈亏平衡垂直参考线</a:t>
            </a:r>
            <a:r>
              <a:rPr lang="zh-CN" altLang="en-US" sz="20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第五步，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在盈亏平衡分析图上给出决策结论</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20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6800167" y="2603629"/>
            <a:ext cx="4460597" cy="3413708"/>
          </a:xfrm>
          <a:prstGeom prst="rect">
            <a:avLst/>
          </a:prstGeom>
          <a:noFill/>
        </p:spPr>
      </p:pic>
    </p:spTree>
    <p:extLst>
      <p:ext uri="{BB962C8B-B14F-4D97-AF65-F5344CB8AC3E}">
        <p14:creationId xmlns:p14="http://schemas.microsoft.com/office/powerpoint/2010/main" val="214811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49557"/>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3</a:t>
            </a:r>
            <a:r>
              <a:rPr lang="zh-CN" altLang="en-US" sz="3600" dirty="0"/>
              <a:t>、</a:t>
            </a:r>
            <a:r>
              <a:rPr lang="zh-CN" altLang="zh-CN" sz="3600" dirty="0"/>
              <a:t>盈亏平衡分析模型</a:t>
            </a:r>
            <a:r>
              <a:rPr lang="zh-CN" altLang="en-US" sz="3600" dirty="0"/>
              <a:t>实例</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7006660" y="3773034"/>
            <a:ext cx="4263879" cy="2609046"/>
          </a:xfrm>
          <a:prstGeom prst="rect">
            <a:avLst/>
          </a:prstGeom>
          <a:noFill/>
        </p:spPr>
      </p:pic>
      <p:sp>
        <p:nvSpPr>
          <p:cNvPr id="7" name="文本框 6">
            <a:extLst>
              <a:ext uri="{FF2B5EF4-FFF2-40B4-BE49-F238E27FC236}">
                <a16:creationId xmlns:a16="http://schemas.microsoft.com/office/drawing/2014/main" id="{3826D088-F656-68C1-C250-F2EE3102EAD6}"/>
              </a:ext>
            </a:extLst>
          </p:cNvPr>
          <p:cNvSpPr txBox="1"/>
          <p:nvPr/>
        </p:nvSpPr>
        <p:spPr>
          <a:xfrm>
            <a:off x="671318" y="1352573"/>
            <a:ext cx="7171204" cy="2446824"/>
          </a:xfrm>
          <a:prstGeom prst="rect">
            <a:avLst/>
          </a:prstGeom>
          <a:noFill/>
        </p:spPr>
        <p:txBody>
          <a:bodyPr wrap="square">
            <a:spAutoFit/>
          </a:bodyPr>
          <a:lstStyle/>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第六步，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调整模型参数呈现可选的盈亏平衡动态分析模型</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lvl="1"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一</a:t>
            </a: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利用模拟运算表准备作图数据。</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lvl="1" indent="266700" algn="just">
              <a:lnSpc>
                <a:spcPct val="150000"/>
              </a:lnSpc>
              <a:spcBef>
                <a:spcPts val="300"/>
              </a:spcBef>
              <a:spcAft>
                <a:spcPts val="300"/>
              </a:spcAft>
            </a:pP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二</a:t>
            </a:r>
            <a:r>
              <a:rPr lang="zh-CN" altLang="en-US" sz="2000" b="1" dirty="0">
                <a:latin typeface="等线" panose="02010600030101010101" pitchFamily="2" charset="-122"/>
                <a:ea typeface="等线" panose="02010600030101010101" pitchFamily="2" charset="-122"/>
                <a:cs typeface="Times New Roman" panose="02020603050405020304" pitchFamily="18" charset="0"/>
              </a:rPr>
              <a:t>、</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绘制并调整堆积面积图</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a:t>
            </a:r>
          </a:p>
          <a:p>
            <a:pPr lvl="1" indent="266700" algn="just">
              <a:lnSpc>
                <a:spcPct val="150000"/>
              </a:lnSpc>
              <a:spcBef>
                <a:spcPts val="300"/>
              </a:spcBef>
              <a:spcAft>
                <a:spcPts val="300"/>
              </a:spcAft>
            </a:pP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三</a:t>
            </a:r>
            <a:r>
              <a:rPr lang="zh-CN" altLang="en-US" sz="2000" b="1" dirty="0">
                <a:latin typeface="等线" panose="02010600030101010101" pitchFamily="2" charset="-122"/>
                <a:ea typeface="等线" panose="02010600030101010101" pitchFamily="2" charset="-122"/>
                <a:cs typeface="Times New Roman" panose="02020603050405020304" pitchFamily="18" charset="0"/>
              </a:rPr>
              <a:t>、</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在盈亏平衡分析面积图上给出决策结论</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a:t>
            </a:r>
          </a:p>
          <a:p>
            <a:endParaRPr lang="zh-CN" altLang="en-US" dirty="0"/>
          </a:p>
        </p:txBody>
      </p:sp>
      <p:pic>
        <p:nvPicPr>
          <p:cNvPr id="9" name="图片 8">
            <a:extLst>
              <a:ext uri="{FF2B5EF4-FFF2-40B4-BE49-F238E27FC236}">
                <a16:creationId xmlns:a16="http://schemas.microsoft.com/office/drawing/2014/main" id="{A619F837-F4AB-2A3A-EB50-E97CF8CF5E3D}"/>
              </a:ext>
            </a:extLst>
          </p:cNvPr>
          <p:cNvPicPr>
            <a:picLocks noChangeAspect="1"/>
          </p:cNvPicPr>
          <p:nvPr/>
        </p:nvPicPr>
        <p:blipFill>
          <a:blip r:embed="rId3"/>
          <a:stretch>
            <a:fillRect/>
          </a:stretch>
        </p:blipFill>
        <p:spPr>
          <a:xfrm>
            <a:off x="1335433" y="3799397"/>
            <a:ext cx="4582923" cy="2556319"/>
          </a:xfrm>
          <a:prstGeom prst="rect">
            <a:avLst/>
          </a:prstGeom>
        </p:spPr>
      </p:pic>
    </p:spTree>
    <p:extLst>
      <p:ext uri="{BB962C8B-B14F-4D97-AF65-F5344CB8AC3E}">
        <p14:creationId xmlns:p14="http://schemas.microsoft.com/office/powerpoint/2010/main" val="329205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t>【例</a:t>
            </a:r>
            <a:r>
              <a:rPr lang="en-US" altLang="zh-CN" sz="3600" dirty="0"/>
              <a:t>7-2</a:t>
            </a:r>
            <a:r>
              <a:rPr lang="zh-CN" altLang="zh-CN" sz="3600" dirty="0"/>
              <a:t>】</a:t>
            </a:r>
            <a:r>
              <a:rPr lang="zh-CN" altLang="en-US" sz="3600" dirty="0"/>
              <a:t>建模关键技术</a:t>
            </a:r>
          </a:p>
        </p:txBody>
      </p:sp>
      <p:sp>
        <p:nvSpPr>
          <p:cNvPr id="26" name="文本框 10"/>
          <p:cNvSpPr txBox="1"/>
          <p:nvPr/>
        </p:nvSpPr>
        <p:spPr>
          <a:xfrm>
            <a:off x="1627680" y="2240569"/>
            <a:ext cx="1822123" cy="830997"/>
          </a:xfrm>
          <a:prstGeom prst="rect">
            <a:avLst/>
          </a:prstGeom>
          <a:noFill/>
        </p:spPr>
        <p:txBody>
          <a:bodyPr wrap="square" rtlCol="0">
            <a:spAutoFit/>
          </a:bodyPr>
          <a:lstStyle/>
          <a:p>
            <a:pPr algn="just"/>
            <a:r>
              <a:rPr lang="zh-CN" altLang="en-US" sz="2400" b="1" dirty="0">
                <a:solidFill>
                  <a:schemeClr val="tx2">
                    <a:lumMod val="75000"/>
                  </a:schemeClr>
                </a:solidFill>
              </a:rPr>
              <a:t>盈亏平衡的概念及公式</a:t>
            </a:r>
          </a:p>
        </p:txBody>
      </p:sp>
      <p:sp>
        <p:nvSpPr>
          <p:cNvPr id="27" name="文本框 10"/>
          <p:cNvSpPr txBox="1"/>
          <p:nvPr/>
        </p:nvSpPr>
        <p:spPr>
          <a:xfrm>
            <a:off x="7558090" y="4648408"/>
            <a:ext cx="2324238" cy="830997"/>
          </a:xfrm>
          <a:prstGeom prst="rect">
            <a:avLst/>
          </a:prstGeom>
          <a:noFill/>
        </p:spPr>
        <p:txBody>
          <a:bodyPr wrap="square" rtlCol="0">
            <a:spAutoFit/>
          </a:bodyPr>
          <a:lstStyle/>
          <a:p>
            <a:pPr algn="just"/>
            <a:r>
              <a:rPr lang="zh-CN" altLang="en-US" sz="2400" b="1" dirty="0">
                <a:solidFill>
                  <a:schemeClr val="tx2">
                    <a:lumMod val="75000"/>
                  </a:schemeClr>
                </a:solidFill>
              </a:rPr>
              <a:t>散点图表示利润的变化情况</a:t>
            </a:r>
          </a:p>
        </p:txBody>
      </p:sp>
      <p:sp>
        <p:nvSpPr>
          <p:cNvPr id="28" name="文本框 10"/>
          <p:cNvSpPr txBox="1"/>
          <p:nvPr/>
        </p:nvSpPr>
        <p:spPr>
          <a:xfrm>
            <a:off x="1639289" y="4714325"/>
            <a:ext cx="2387844" cy="830997"/>
          </a:xfrm>
          <a:prstGeom prst="rect">
            <a:avLst/>
          </a:prstGeom>
          <a:noFill/>
        </p:spPr>
        <p:txBody>
          <a:bodyPr wrap="square" rtlCol="0">
            <a:spAutoFit/>
          </a:bodyPr>
          <a:lstStyle/>
          <a:p>
            <a:pPr algn="just"/>
            <a:r>
              <a:rPr lang="zh-CN" altLang="en-US" sz="2400" b="1" dirty="0">
                <a:solidFill>
                  <a:schemeClr val="tx2">
                    <a:lumMod val="75000"/>
                  </a:schemeClr>
                </a:solidFill>
              </a:rPr>
              <a:t>堆积面积图与折线图的组合运用</a:t>
            </a:r>
            <a:endParaRPr lang="en-US" altLang="zh-CN" sz="2400" b="1" dirty="0">
              <a:solidFill>
                <a:schemeClr val="tx2">
                  <a:lumMod val="75000"/>
                </a:schemeClr>
              </a:solidFill>
            </a:endParaRPr>
          </a:p>
        </p:txBody>
      </p:sp>
      <p:sp>
        <p:nvSpPr>
          <p:cNvPr id="30" name="文本框 10"/>
          <p:cNvSpPr txBox="1"/>
          <p:nvPr/>
        </p:nvSpPr>
        <p:spPr>
          <a:xfrm>
            <a:off x="7558090" y="2526570"/>
            <a:ext cx="2518791" cy="830997"/>
          </a:xfrm>
          <a:prstGeom prst="rect">
            <a:avLst/>
          </a:prstGeom>
          <a:noFill/>
        </p:spPr>
        <p:txBody>
          <a:bodyPr wrap="square" rtlCol="0">
            <a:spAutoFit/>
          </a:bodyPr>
          <a:lstStyle/>
          <a:p>
            <a:pPr algn="just"/>
            <a:r>
              <a:rPr lang="zh-CN" altLang="en-US" sz="2400" b="1" dirty="0">
                <a:solidFill>
                  <a:schemeClr val="tx2">
                    <a:lumMod val="75000"/>
                  </a:schemeClr>
                </a:solidFill>
              </a:rPr>
              <a:t>查表加内插值法计算盈亏平衡点</a:t>
            </a:r>
            <a:endParaRPr lang="zh-CN" altLang="zh-CN" sz="2400" b="1" dirty="0">
              <a:solidFill>
                <a:schemeClr val="tx2">
                  <a:lumMod val="75000"/>
                </a:schemeClr>
              </a:solidFill>
            </a:endParaRPr>
          </a:p>
        </p:txBody>
      </p:sp>
      <p:sp>
        <p:nvSpPr>
          <p:cNvPr id="24" name="Freeform 265">
            <a:extLst>
              <a:ext uri="{FF2B5EF4-FFF2-40B4-BE49-F238E27FC236}">
                <a16:creationId xmlns:a16="http://schemas.microsoft.com/office/drawing/2014/main" id="{685BB311-6229-4743-B200-371CB30B11D5}"/>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55E521B5-7D52-41BE-AA37-3D0C34F70805}"/>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F9C1CE43-1478-43AA-BE7B-176974746F38}"/>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E5DA8D04-2C66-48E0-A302-CEF6B217EB21}"/>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FC6EFD87-4B0C-4F17-9AFA-94CA98A211F4}"/>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25F7BCDF-C2B7-43D4-B4E0-08A01233A13E}"/>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B7E50BF2-032D-4D5A-B523-08940CAE5D15}"/>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7E7F35EF-8546-4B2E-A587-2F46FBD3D649}"/>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BD3AF8F8-E7D2-4157-8DDE-FBAC1490634D}"/>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44796375-B5B6-40CD-8978-F284DA93E0DF}"/>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2C911CAF-E5CB-4AA2-940F-C36A2D8D5CE3}"/>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E0FEE366-C0A0-4B9D-B941-4C89D457CD7C}"/>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7D3D6D91-A997-45FB-BFCA-50587B97E488}"/>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39CF5501-E173-447C-95E6-9880AF418BFE}"/>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261FD15F-96C5-4F13-A683-DA7AF408360D}"/>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C45E09BB-36F8-436D-B8F4-730E83A9E2CC}"/>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D4F318D8-3307-411C-9033-1946862F5A76}"/>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B93E0B0F-1940-4794-BDC1-05B36078A2F1}"/>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26D01165-CDFC-415F-ABD8-D0988945425E}"/>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CFBE684D-15B5-4196-9ECE-ACF43B80C1F2}"/>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ACA7E2F5-8231-4C64-BBDD-27994F744772}"/>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039C83D9-4233-4837-B1FE-F7A65414C6DF}"/>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0A264553-0BCD-4893-B805-A9445CD6BEF3}"/>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2B3D74C5-90C5-4B91-8D45-FEF2B9E9E771}"/>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A2BDCFA1-4A00-47E8-8A2B-0EA9911416A1}"/>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285471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651032"/>
            <a:ext cx="12191999" cy="923330"/>
          </a:xfrm>
          <a:prstGeom prst="rect">
            <a:avLst/>
          </a:prstGeom>
          <a:noFill/>
        </p:spPr>
        <p:txBody>
          <a:bodyPr wrap="square" rtlCol="0">
            <a:spAutoFit/>
          </a:bodyPr>
          <a:lstStyle>
            <a:defPPr>
              <a:defRPr lang="en-US"/>
            </a:defPPr>
            <a:lvl1pPr algn="dist">
              <a:defRPr sz="6600">
                <a:solidFill>
                  <a:schemeClr val="tx2">
                    <a:lumMod val="75000"/>
                  </a:schemeClr>
                </a:solidFill>
                <a:latin typeface="宋体" pitchFamily="2" charset="-122"/>
                <a:ea typeface="宋体" pitchFamily="2" charset="-122"/>
              </a:defRPr>
            </a:lvl1pPr>
          </a:lstStyle>
          <a:p>
            <a:pPr algn="ctr"/>
            <a:r>
              <a:rPr lang="zh-CN" altLang="zh-CN" sz="5400" b="1" dirty="0"/>
              <a:t>安全边际分析</a:t>
            </a:r>
          </a:p>
        </p:txBody>
      </p:sp>
      <p:sp>
        <p:nvSpPr>
          <p:cNvPr id="4" name="文本框 3"/>
          <p:cNvSpPr txBox="1"/>
          <p:nvPr/>
        </p:nvSpPr>
        <p:spPr>
          <a:xfrm>
            <a:off x="1" y="1492985"/>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第三节</a:t>
            </a:r>
          </a:p>
        </p:txBody>
      </p:sp>
    </p:spTree>
    <p:extLst>
      <p:ext uri="{BB962C8B-B14F-4D97-AF65-F5344CB8AC3E}">
        <p14:creationId xmlns:p14="http://schemas.microsoft.com/office/powerpoint/2010/main" val="380101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46834"/>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安全边际分析概述</a:t>
            </a:r>
            <a:endParaRPr lang="zh-CN" altLang="en-US" sz="3600" dirty="0"/>
          </a:p>
        </p:txBody>
      </p:sp>
      <p:sp>
        <p:nvSpPr>
          <p:cNvPr id="11" name="文本框 10"/>
          <p:cNvSpPr txBox="1"/>
          <p:nvPr/>
        </p:nvSpPr>
        <p:spPr>
          <a:xfrm>
            <a:off x="1038958" y="1969050"/>
            <a:ext cx="9306521" cy="32539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zh-CN" sz="2400" b="1" dirty="0">
                <a:solidFill>
                  <a:schemeClr val="tx2">
                    <a:lumMod val="75000"/>
                  </a:schemeClr>
                </a:solidFill>
                <a:latin typeface="Times New Roman" pitchFamily="18" charset="0"/>
                <a:cs typeface="Times New Roman" pitchFamily="18" charset="0"/>
              </a:rPr>
              <a:t>盈亏平衡销量为</a:t>
            </a:r>
            <a:r>
              <a:rPr lang="en-US" altLang="zh-CN" sz="2400" b="1" dirty="0">
                <a:solidFill>
                  <a:schemeClr val="tx2">
                    <a:lumMod val="75000"/>
                  </a:schemeClr>
                </a:solidFill>
                <a:latin typeface="Times New Roman" pitchFamily="18" charset="0"/>
                <a:cs typeface="Times New Roman" pitchFamily="18" charset="0"/>
              </a:rPr>
              <a:t> </a:t>
            </a:r>
            <a:r>
              <a:rPr lang="en-US" altLang="zh-CN" sz="2400" dirty="0">
                <a:effectLst/>
                <a:latin typeface="宋体" panose="02010600030101010101" pitchFamily="2" charset="-122"/>
                <a:cs typeface="Times New Roman" panose="02020603050405020304" pitchFamily="18" charset="0"/>
              </a:rPr>
              <a:t>Q</a:t>
            </a:r>
            <a:r>
              <a:rPr lang="en-US" altLang="zh-CN" sz="2400" baseline="-25000" dirty="0">
                <a:effectLst/>
                <a:latin typeface="宋体" panose="02010600030101010101" pitchFamily="2" charset="-122"/>
                <a:cs typeface="Times New Roman" panose="02020603050405020304" pitchFamily="18" charset="0"/>
              </a:rPr>
              <a:t>0</a:t>
            </a:r>
            <a:r>
              <a:rPr lang="zh-CN" altLang="zh-CN" sz="2400" b="1" dirty="0">
                <a:solidFill>
                  <a:schemeClr val="tx2">
                    <a:lumMod val="75000"/>
                  </a:schemeClr>
                </a:solidFill>
                <a:latin typeface="Times New Roman" pitchFamily="18" charset="0"/>
                <a:cs typeface="Times New Roman" pitchFamily="18" charset="0"/>
              </a:rPr>
              <a:t>，目标销量为</a:t>
            </a:r>
            <a:r>
              <a:rPr lang="en-US" altLang="zh-CN" sz="2400" b="1" dirty="0">
                <a:solidFill>
                  <a:schemeClr val="tx2">
                    <a:lumMod val="75000"/>
                  </a:schemeClr>
                </a:solidFill>
                <a:latin typeface="Times New Roman" pitchFamily="18" charset="0"/>
                <a:cs typeface="Times New Roman" pitchFamily="18" charset="0"/>
              </a:rPr>
              <a:t> </a:t>
            </a:r>
            <a:r>
              <a:rPr lang="en-US" altLang="zh-CN" sz="2400" dirty="0">
                <a:effectLst/>
                <a:latin typeface="宋体" panose="02010600030101010101" pitchFamily="2" charset="-122"/>
                <a:cs typeface="Times New Roman" panose="02020603050405020304" pitchFamily="18" charset="0"/>
              </a:rPr>
              <a:t>Q</a:t>
            </a:r>
            <a:r>
              <a:rPr lang="en-US" altLang="zh-CN" sz="2400" baseline="-25000" dirty="0">
                <a:effectLst/>
                <a:latin typeface="宋体" panose="02010600030101010101" pitchFamily="2" charset="-122"/>
                <a:cs typeface="Times New Roman" panose="02020603050405020304" pitchFamily="18" charset="0"/>
              </a:rPr>
              <a:t>t</a:t>
            </a:r>
            <a:r>
              <a:rPr lang="zh-CN" altLang="zh-CN" sz="2400" b="1" dirty="0">
                <a:solidFill>
                  <a:schemeClr val="tx2">
                    <a:lumMod val="75000"/>
                  </a:schemeClr>
                </a:solidFill>
                <a:latin typeface="Times New Roman" pitchFamily="18" charset="0"/>
                <a:cs typeface="Times New Roman" pitchFamily="18" charset="0"/>
              </a:rPr>
              <a:t>，</a:t>
            </a:r>
            <a:r>
              <a:rPr lang="zh-CN" altLang="en-US" sz="2400" b="1" dirty="0">
                <a:solidFill>
                  <a:schemeClr val="tx2">
                    <a:lumMod val="75000"/>
                  </a:schemeClr>
                </a:solidFill>
                <a:latin typeface="Times New Roman" pitchFamily="18" charset="0"/>
                <a:cs typeface="Times New Roman" pitchFamily="18" charset="0"/>
              </a:rPr>
              <a:t>目标利润为</a:t>
            </a:r>
            <a:endParaRPr lang="en-US" altLang="zh-CN" sz="2400" b="1" dirty="0">
              <a:solidFill>
                <a:schemeClr val="tx2">
                  <a:lumMod val="75000"/>
                </a:schemeClr>
              </a:solidFill>
              <a:latin typeface="Times New Roman" pitchFamily="18" charset="0"/>
              <a:cs typeface="Times New Roman" pitchFamily="18" charset="0"/>
            </a:endParaRPr>
          </a:p>
          <a:p>
            <a:pPr marL="342900" indent="-342900">
              <a:lnSpc>
                <a:spcPct val="150000"/>
              </a:lnSpc>
              <a:spcAft>
                <a:spcPts val="1200"/>
              </a:spcAft>
              <a:buFont typeface="Arial" panose="020B0604020202020204" pitchFamily="34" charset="0"/>
              <a:buChar char="•"/>
            </a:pPr>
            <a:r>
              <a:rPr lang="zh-CN" altLang="zh-CN" sz="2400" b="1" dirty="0">
                <a:solidFill>
                  <a:schemeClr val="tx2">
                    <a:lumMod val="75000"/>
                  </a:schemeClr>
                </a:solidFill>
                <a:latin typeface="Times New Roman" pitchFamily="18" charset="0"/>
                <a:cs typeface="Times New Roman" pitchFamily="18" charset="0"/>
              </a:rPr>
              <a:t>目标销量</a:t>
            </a:r>
            <a:r>
              <a:rPr lang="en-US" altLang="zh-CN" sz="2400" b="1" dirty="0">
                <a:solidFill>
                  <a:schemeClr val="tx2">
                    <a:lumMod val="75000"/>
                  </a:schemeClr>
                </a:solidFill>
                <a:latin typeface="Times New Roman" pitchFamily="18" charset="0"/>
                <a:cs typeface="Times New Roman" pitchFamily="18" charset="0"/>
              </a:rPr>
              <a:t> </a:t>
            </a:r>
            <a:r>
              <a:rPr lang="en-US" altLang="zh-CN" sz="2400" dirty="0">
                <a:effectLst/>
                <a:latin typeface="宋体" panose="02010600030101010101" pitchFamily="2" charset="-122"/>
                <a:cs typeface="Times New Roman" panose="02020603050405020304" pitchFamily="18" charset="0"/>
              </a:rPr>
              <a:t>Q</a:t>
            </a:r>
            <a:r>
              <a:rPr lang="en-US" altLang="zh-CN" sz="2400" baseline="-25000" dirty="0">
                <a:effectLst/>
                <a:latin typeface="宋体" panose="02010600030101010101" pitchFamily="2" charset="-122"/>
                <a:cs typeface="Times New Roman" panose="02020603050405020304" pitchFamily="18" charset="0"/>
              </a:rPr>
              <a:t>t</a:t>
            </a:r>
            <a:r>
              <a:rPr lang="zh-CN" altLang="zh-CN" sz="2400" b="1" dirty="0">
                <a:solidFill>
                  <a:schemeClr val="tx2">
                    <a:lumMod val="75000"/>
                  </a:schemeClr>
                </a:solidFill>
                <a:latin typeface="Times New Roman" pitchFamily="18" charset="0"/>
                <a:cs typeface="Times New Roman" pitchFamily="18" charset="0"/>
              </a:rPr>
              <a:t>的计算公式</a:t>
            </a:r>
            <a:r>
              <a:rPr lang="zh-CN" altLang="en-US" sz="2400" b="1" dirty="0">
                <a:solidFill>
                  <a:schemeClr val="tx2">
                    <a:lumMod val="75000"/>
                  </a:schemeClr>
                </a:solidFill>
                <a:latin typeface="Times New Roman" pitchFamily="18" charset="0"/>
                <a:cs typeface="Times New Roman" pitchFamily="18" charset="0"/>
              </a:rPr>
              <a:t>为 </a:t>
            </a:r>
          </a:p>
          <a:p>
            <a:pPr marL="342900" indent="-342900">
              <a:lnSpc>
                <a:spcPct val="150000"/>
              </a:lnSpc>
              <a:spcAft>
                <a:spcPts val="1200"/>
              </a:spcAft>
              <a:buFont typeface="Arial" panose="020B0604020202020204" pitchFamily="34" charset="0"/>
              <a:buChar char="•"/>
            </a:pPr>
            <a:r>
              <a:rPr lang="zh-CN" altLang="zh-CN" sz="2400" b="1" dirty="0">
                <a:solidFill>
                  <a:schemeClr val="tx2">
                    <a:lumMod val="75000"/>
                  </a:schemeClr>
                </a:solidFill>
                <a:latin typeface="Times New Roman" pitchFamily="18" charset="0"/>
                <a:cs typeface="Times New Roman" pitchFamily="18" charset="0"/>
              </a:rPr>
              <a:t>目标销售收入</a:t>
            </a:r>
            <a:r>
              <a:rPr lang="en-US" altLang="zh-CN" sz="2400" b="1" dirty="0">
                <a:solidFill>
                  <a:schemeClr val="tx2">
                    <a:lumMod val="75000"/>
                  </a:schemeClr>
                </a:solidFill>
                <a:latin typeface="Times New Roman" pitchFamily="18" charset="0"/>
                <a:cs typeface="Times New Roman" pitchFamily="18" charset="0"/>
              </a:rPr>
              <a:t>    </a:t>
            </a:r>
            <a:r>
              <a:rPr lang="zh-CN" altLang="zh-CN" sz="2400" b="1" dirty="0">
                <a:solidFill>
                  <a:schemeClr val="tx2">
                    <a:lumMod val="75000"/>
                  </a:schemeClr>
                </a:solidFill>
                <a:latin typeface="Times New Roman" pitchFamily="18" charset="0"/>
                <a:cs typeface="Times New Roman" pitchFamily="18" charset="0"/>
              </a:rPr>
              <a:t>的计算公式</a:t>
            </a:r>
            <a:r>
              <a:rPr lang="zh-CN" altLang="en-US" sz="2400" b="1" dirty="0">
                <a:solidFill>
                  <a:schemeClr val="tx2">
                    <a:lumMod val="75000"/>
                  </a:schemeClr>
                </a:solidFill>
                <a:latin typeface="Times New Roman" pitchFamily="18" charset="0"/>
                <a:cs typeface="Times New Roman" pitchFamily="18" charset="0"/>
              </a:rPr>
              <a:t>为</a:t>
            </a:r>
          </a:p>
          <a:p>
            <a:pPr marL="342900" indent="-342900">
              <a:lnSpc>
                <a:spcPct val="150000"/>
              </a:lnSpc>
              <a:spcAft>
                <a:spcPts val="1200"/>
              </a:spcAft>
              <a:buFont typeface="Arial" panose="020B0604020202020204" pitchFamily="34" charset="0"/>
              <a:buChar char="•"/>
            </a:pPr>
            <a:r>
              <a:rPr lang="zh-CN" altLang="zh-CN" sz="2400" b="1" dirty="0">
                <a:solidFill>
                  <a:schemeClr val="tx2">
                    <a:lumMod val="75000"/>
                  </a:schemeClr>
                </a:solidFill>
                <a:latin typeface="Times New Roman" pitchFamily="18" charset="0"/>
                <a:cs typeface="Times New Roman" pitchFamily="18" charset="0"/>
              </a:rPr>
              <a:t>安全边际</a:t>
            </a:r>
            <a:r>
              <a:rPr lang="en-US" altLang="zh-CN" sz="2400" b="1" dirty="0">
                <a:solidFill>
                  <a:schemeClr val="tx2">
                    <a:lumMod val="75000"/>
                  </a:schemeClr>
                </a:solidFill>
                <a:latin typeface="Times New Roman" pitchFamily="18" charset="0"/>
                <a:cs typeface="Times New Roman" pitchFamily="18" charset="0"/>
              </a:rPr>
              <a:t>    </a:t>
            </a:r>
            <a:r>
              <a:rPr lang="zh-CN" altLang="zh-CN" sz="2400" b="1" dirty="0">
                <a:solidFill>
                  <a:schemeClr val="tx2">
                    <a:lumMod val="75000"/>
                  </a:schemeClr>
                </a:solidFill>
                <a:latin typeface="Times New Roman" pitchFamily="18" charset="0"/>
                <a:cs typeface="Times New Roman" pitchFamily="18" charset="0"/>
              </a:rPr>
              <a:t>的计算公式为</a:t>
            </a:r>
            <a:r>
              <a:rPr lang="en-US" altLang="zh-CN" sz="2400" b="1" dirty="0">
                <a:solidFill>
                  <a:schemeClr val="tx2">
                    <a:lumMod val="75000"/>
                  </a:schemeClr>
                </a:solidFill>
                <a:latin typeface="Times New Roman" pitchFamily="18" charset="0"/>
                <a:cs typeface="Times New Roman" pitchFamily="18" charset="0"/>
              </a:rPr>
              <a:t>              </a:t>
            </a:r>
            <a:r>
              <a:rPr lang="zh-CN" altLang="en-US" sz="2400" b="1" dirty="0">
                <a:solidFill>
                  <a:schemeClr val="tx2">
                    <a:lumMod val="75000"/>
                  </a:schemeClr>
                </a:solidFill>
                <a:latin typeface="Times New Roman" pitchFamily="18" charset="0"/>
                <a:cs typeface="Times New Roman" pitchFamily="18" charset="0"/>
              </a:rPr>
              <a:t>或</a:t>
            </a:r>
            <a:endParaRPr lang="en-US" altLang="zh-CN" sz="2400" b="1" dirty="0">
              <a:solidFill>
                <a:schemeClr val="tx2">
                  <a:lumMod val="75000"/>
                </a:schemeClr>
              </a:solidFill>
              <a:latin typeface="Times New Roman" pitchFamily="18" charset="0"/>
              <a:cs typeface="Times New Roman" pitchFamily="18" charset="0"/>
            </a:endParaRPr>
          </a:p>
          <a:p>
            <a:pPr marL="342900" indent="-342900">
              <a:lnSpc>
                <a:spcPct val="150000"/>
              </a:lnSpc>
              <a:spcAft>
                <a:spcPts val="1200"/>
              </a:spcAft>
              <a:buFont typeface="Arial" panose="020B0604020202020204" pitchFamily="34" charset="0"/>
              <a:buChar char="•"/>
            </a:pPr>
            <a:r>
              <a:rPr lang="zh-CN" altLang="en-US" sz="2400" b="1" dirty="0">
                <a:solidFill>
                  <a:schemeClr val="tx2">
                    <a:lumMod val="75000"/>
                  </a:schemeClr>
                </a:solidFill>
                <a:latin typeface="Times New Roman" pitchFamily="18" charset="0"/>
                <a:cs typeface="Times New Roman" pitchFamily="18" charset="0"/>
              </a:rPr>
              <a:t>安全边际率    的计算公式为          或</a:t>
            </a:r>
            <a:endParaRPr lang="en-US" altLang="zh-CN" sz="2400" b="1" dirty="0">
              <a:solidFill>
                <a:schemeClr val="tx2">
                  <a:lumMod val="75000"/>
                </a:schemeClr>
              </a:solidFill>
              <a:latin typeface="Times New Roman" pitchFamily="18" charset="0"/>
              <a:cs typeface="Times New Roman" pitchFamily="18" charset="0"/>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3" name="组合 2"/>
          <p:cNvGrpSpPr/>
          <p:nvPr/>
        </p:nvGrpSpPr>
        <p:grpSpPr>
          <a:xfrm>
            <a:off x="4885501" y="2026652"/>
            <a:ext cx="3456054" cy="2433091"/>
            <a:chOff x="2696495" y="2446930"/>
            <a:chExt cx="3421732" cy="2433091"/>
          </a:xfrm>
        </p:grpSpPr>
        <p:graphicFrame>
          <p:nvGraphicFramePr>
            <p:cNvPr id="46" name="对象 45"/>
            <p:cNvGraphicFramePr>
              <a:graphicFrameLocks noChangeAspect="1"/>
            </p:cNvGraphicFramePr>
            <p:nvPr>
              <p:extLst>
                <p:ext uri="{D42A27DB-BD31-4B8C-83A1-F6EECF244321}">
                  <p14:modId xmlns:p14="http://schemas.microsoft.com/office/powerpoint/2010/main" val="2442211097"/>
                </p:ext>
              </p:extLst>
            </p:nvPr>
          </p:nvGraphicFramePr>
          <p:xfrm>
            <a:off x="2696495" y="3046618"/>
            <a:ext cx="2160193" cy="490930"/>
          </p:xfrm>
          <a:graphic>
            <a:graphicData uri="http://schemas.openxmlformats.org/presentationml/2006/ole">
              <mc:AlternateContent xmlns:mc="http://schemas.openxmlformats.org/markup-compatibility/2006">
                <mc:Choice xmlns:v="urn:schemas-microsoft-com:vml" Requires="v">
                  <p:oleObj spid="_x0000_s1046" name="公式" r:id="rId3" imgW="1180800" imgH="228600" progId="Equation.3">
                    <p:embed/>
                  </p:oleObj>
                </mc:Choice>
                <mc:Fallback>
                  <p:oleObj name="公式" r:id="rId3" imgW="1180800" imgH="228600" progId="Equation.3">
                    <p:embed/>
                    <p:pic>
                      <p:nvPicPr>
                        <p:cNvPr id="46" name="对象 45"/>
                        <p:cNvPicPr/>
                        <p:nvPr/>
                      </p:nvPicPr>
                      <p:blipFill>
                        <a:blip r:embed="rId4"/>
                        <a:stretch>
                          <a:fillRect/>
                        </a:stretch>
                      </p:blipFill>
                      <p:spPr>
                        <a:xfrm>
                          <a:off x="2696495" y="3046618"/>
                          <a:ext cx="2160193" cy="490930"/>
                        </a:xfrm>
                        <a:prstGeom prst="rect">
                          <a:avLst/>
                        </a:prstGeom>
                      </p:spPr>
                    </p:pic>
                  </p:oleObj>
                </mc:Fallback>
              </mc:AlternateContent>
            </a:graphicData>
          </a:graphic>
        </p:graphicFrame>
        <p:graphicFrame>
          <p:nvGraphicFramePr>
            <p:cNvPr id="47" name="对象 46"/>
            <p:cNvGraphicFramePr>
              <a:graphicFrameLocks noChangeAspect="1"/>
            </p:cNvGraphicFramePr>
            <p:nvPr>
              <p:extLst>
                <p:ext uri="{D42A27DB-BD31-4B8C-83A1-F6EECF244321}">
                  <p14:modId xmlns:p14="http://schemas.microsoft.com/office/powerpoint/2010/main" val="2607255228"/>
                </p:ext>
              </p:extLst>
            </p:nvPr>
          </p:nvGraphicFramePr>
          <p:xfrm>
            <a:off x="3284937" y="3722076"/>
            <a:ext cx="1385077" cy="490537"/>
          </p:xfrm>
          <a:graphic>
            <a:graphicData uri="http://schemas.openxmlformats.org/presentationml/2006/ole">
              <mc:AlternateContent xmlns:mc="http://schemas.openxmlformats.org/markup-compatibility/2006">
                <mc:Choice xmlns:v="urn:schemas-microsoft-com:vml" Requires="v">
                  <p:oleObj spid="_x0000_s1047" name="公式" r:id="rId5" imgW="825480" imgH="228600" progId="Equation.3">
                    <p:embed/>
                  </p:oleObj>
                </mc:Choice>
                <mc:Fallback>
                  <p:oleObj name="公式" r:id="rId5" imgW="825480" imgH="228600" progId="Equation.3">
                    <p:embed/>
                    <p:pic>
                      <p:nvPicPr>
                        <p:cNvPr id="47" name="对象 46"/>
                        <p:cNvPicPr/>
                        <p:nvPr/>
                      </p:nvPicPr>
                      <p:blipFill>
                        <a:blip r:embed="rId6"/>
                        <a:stretch>
                          <a:fillRect/>
                        </a:stretch>
                      </p:blipFill>
                      <p:spPr>
                        <a:xfrm>
                          <a:off x="3284937" y="3722076"/>
                          <a:ext cx="1385077" cy="490537"/>
                        </a:xfrm>
                        <a:prstGeom prst="rect">
                          <a:avLst/>
                        </a:prstGeom>
                      </p:spPr>
                    </p:pic>
                  </p:oleObj>
                </mc:Fallback>
              </mc:AlternateContent>
            </a:graphicData>
          </a:graphic>
        </p:graphicFrame>
        <p:graphicFrame>
          <p:nvGraphicFramePr>
            <p:cNvPr id="48" name="对象 47"/>
            <p:cNvGraphicFramePr>
              <a:graphicFrameLocks noChangeAspect="1"/>
            </p:cNvGraphicFramePr>
            <p:nvPr>
              <p:extLst>
                <p:ext uri="{D42A27DB-BD31-4B8C-83A1-F6EECF244321}">
                  <p14:modId xmlns:p14="http://schemas.microsoft.com/office/powerpoint/2010/main" val="3717037129"/>
                </p:ext>
              </p:extLst>
            </p:nvPr>
          </p:nvGraphicFramePr>
          <p:xfrm>
            <a:off x="4103021" y="4389483"/>
            <a:ext cx="1224467" cy="490538"/>
          </p:xfrm>
          <a:graphic>
            <a:graphicData uri="http://schemas.openxmlformats.org/presentationml/2006/ole">
              <mc:AlternateContent xmlns:mc="http://schemas.openxmlformats.org/markup-compatibility/2006">
                <mc:Choice xmlns:v="urn:schemas-microsoft-com:vml" Requires="v">
                  <p:oleObj spid="_x0000_s1048" name="公式" r:id="rId7" imgW="799920" imgH="228600" progId="Equation.3">
                    <p:embed/>
                  </p:oleObj>
                </mc:Choice>
                <mc:Fallback>
                  <p:oleObj name="公式" r:id="rId7" imgW="799920" imgH="228600" progId="Equation.3">
                    <p:embed/>
                    <p:pic>
                      <p:nvPicPr>
                        <p:cNvPr id="48" name="对象 47"/>
                        <p:cNvPicPr/>
                        <p:nvPr/>
                      </p:nvPicPr>
                      <p:blipFill>
                        <a:blip r:embed="rId8"/>
                        <a:stretch>
                          <a:fillRect/>
                        </a:stretch>
                      </p:blipFill>
                      <p:spPr>
                        <a:xfrm>
                          <a:off x="4103021" y="4389483"/>
                          <a:ext cx="1224467" cy="490538"/>
                        </a:xfrm>
                        <a:prstGeom prst="rect">
                          <a:avLst/>
                        </a:prstGeom>
                      </p:spPr>
                    </p:pic>
                  </p:oleObj>
                </mc:Fallback>
              </mc:AlternateContent>
            </a:graphicData>
          </a:graphic>
        </p:graphicFrame>
        <p:graphicFrame>
          <p:nvGraphicFramePr>
            <p:cNvPr id="53" name="对象 52"/>
            <p:cNvGraphicFramePr>
              <a:graphicFrameLocks noChangeAspect="1"/>
            </p:cNvGraphicFramePr>
            <p:nvPr>
              <p:extLst>
                <p:ext uri="{D42A27DB-BD31-4B8C-83A1-F6EECF244321}">
                  <p14:modId xmlns:p14="http://schemas.microsoft.com/office/powerpoint/2010/main" val="2977775602"/>
                </p:ext>
              </p:extLst>
            </p:nvPr>
          </p:nvGraphicFramePr>
          <p:xfrm>
            <a:off x="5737227" y="2446930"/>
            <a:ext cx="381000" cy="490538"/>
          </p:xfrm>
          <a:graphic>
            <a:graphicData uri="http://schemas.openxmlformats.org/presentationml/2006/ole">
              <mc:AlternateContent xmlns:mc="http://schemas.openxmlformats.org/markup-compatibility/2006">
                <mc:Choice xmlns:v="urn:schemas-microsoft-com:vml" Requires="v">
                  <p:oleObj spid="_x0000_s1049" name="公式" r:id="rId9" imgW="177480" imgH="228600" progId="Equation.3">
                    <p:embed/>
                  </p:oleObj>
                </mc:Choice>
                <mc:Fallback>
                  <p:oleObj name="公式" r:id="rId9" imgW="177480" imgH="228600" progId="Equation.3">
                    <p:embed/>
                    <p:pic>
                      <p:nvPicPr>
                        <p:cNvPr id="53" name="对象 52"/>
                        <p:cNvPicPr/>
                        <p:nvPr/>
                      </p:nvPicPr>
                      <p:blipFill>
                        <a:blip r:embed="rId10"/>
                        <a:stretch>
                          <a:fillRect/>
                        </a:stretch>
                      </p:blipFill>
                      <p:spPr>
                        <a:xfrm>
                          <a:off x="5737227" y="2446930"/>
                          <a:ext cx="381000" cy="490538"/>
                        </a:xfrm>
                        <a:prstGeom prst="rect">
                          <a:avLst/>
                        </a:prstGeom>
                      </p:spPr>
                    </p:pic>
                  </p:oleObj>
                </mc:Fallback>
              </mc:AlternateContent>
            </a:graphicData>
          </a:graphic>
        </p:graphicFrame>
      </p:grpSp>
      <p:graphicFrame>
        <p:nvGraphicFramePr>
          <p:cNvPr id="14" name="对象 13"/>
          <p:cNvGraphicFramePr>
            <a:graphicFrameLocks noChangeAspect="1"/>
          </p:cNvGraphicFramePr>
          <p:nvPr>
            <p:extLst>
              <p:ext uri="{D42A27DB-BD31-4B8C-83A1-F6EECF244321}">
                <p14:modId xmlns:p14="http://schemas.microsoft.com/office/powerpoint/2010/main" val="2930018942"/>
              </p:ext>
            </p:extLst>
          </p:nvPr>
        </p:nvGraphicFramePr>
        <p:xfrm>
          <a:off x="4885501" y="3986247"/>
          <a:ext cx="980028" cy="490538"/>
        </p:xfrm>
        <a:graphic>
          <a:graphicData uri="http://schemas.openxmlformats.org/presentationml/2006/ole">
            <mc:AlternateContent xmlns:mc="http://schemas.openxmlformats.org/markup-compatibility/2006">
              <mc:Choice xmlns:v="urn:schemas-microsoft-com:vml" Requires="v">
                <p:oleObj spid="_x0000_s1050" name="公式" r:id="rId11" imgW="609480" imgH="228600" progId="Equation.3">
                  <p:embed/>
                </p:oleObj>
              </mc:Choice>
              <mc:Fallback>
                <p:oleObj name="公式" r:id="rId11" imgW="609480" imgH="228600" progId="Equation.3">
                  <p:embed/>
                  <p:pic>
                    <p:nvPicPr>
                      <p:cNvPr id="14" name="对象 13"/>
                      <p:cNvPicPr/>
                      <p:nvPr/>
                    </p:nvPicPr>
                    <p:blipFill>
                      <a:blip r:embed="rId12"/>
                      <a:stretch>
                        <a:fillRect/>
                      </a:stretch>
                    </p:blipFill>
                    <p:spPr>
                      <a:xfrm>
                        <a:off x="4885501" y="3986247"/>
                        <a:ext cx="980028" cy="490538"/>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576693475"/>
              </p:ext>
            </p:extLst>
          </p:nvPr>
        </p:nvGraphicFramePr>
        <p:xfrm>
          <a:off x="5125820" y="4689621"/>
          <a:ext cx="748726" cy="490537"/>
        </p:xfrm>
        <a:graphic>
          <a:graphicData uri="http://schemas.openxmlformats.org/presentationml/2006/ole">
            <mc:AlternateContent xmlns:mc="http://schemas.openxmlformats.org/markup-compatibility/2006">
              <mc:Choice xmlns:v="urn:schemas-microsoft-com:vml" Requires="v">
                <p:oleObj spid="_x0000_s1051" name="公式" r:id="rId13" imgW="406080" imgH="228600" progId="Equation.3">
                  <p:embed/>
                </p:oleObj>
              </mc:Choice>
              <mc:Fallback>
                <p:oleObj name="公式" r:id="rId13" imgW="406080" imgH="228600" progId="Equation.3">
                  <p:embed/>
                  <p:pic>
                    <p:nvPicPr>
                      <p:cNvPr id="16" name="对象 15"/>
                      <p:cNvPicPr/>
                      <p:nvPr/>
                    </p:nvPicPr>
                    <p:blipFill>
                      <a:blip r:embed="rId14"/>
                      <a:stretch>
                        <a:fillRect/>
                      </a:stretch>
                    </p:blipFill>
                    <p:spPr>
                      <a:xfrm>
                        <a:off x="5125820" y="4689621"/>
                        <a:ext cx="748726" cy="49053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684881881"/>
              </p:ext>
            </p:extLst>
          </p:nvPr>
        </p:nvGraphicFramePr>
        <p:xfrm>
          <a:off x="6248757" y="4689621"/>
          <a:ext cx="1528202" cy="490538"/>
        </p:xfrm>
        <a:graphic>
          <a:graphicData uri="http://schemas.openxmlformats.org/presentationml/2006/ole">
            <mc:AlternateContent xmlns:mc="http://schemas.openxmlformats.org/markup-compatibility/2006">
              <mc:Choice xmlns:v="urn:schemas-microsoft-com:vml" Requires="v">
                <p:oleObj spid="_x0000_s1052" name="公式" r:id="rId15" imgW="901440" imgH="228600" progId="Equation.3">
                  <p:embed/>
                </p:oleObj>
              </mc:Choice>
              <mc:Fallback>
                <p:oleObj name="公式" r:id="rId15" imgW="901440" imgH="228600" progId="Equation.3">
                  <p:embed/>
                  <p:pic>
                    <p:nvPicPr>
                      <p:cNvPr id="6" name="对象 5"/>
                      <p:cNvPicPr>
                        <a:picLocks noChangeAspect="1" noChangeArrowheads="1"/>
                      </p:cNvPicPr>
                      <p:nvPr/>
                    </p:nvPicPr>
                    <p:blipFill>
                      <a:blip r:embed="rId16"/>
                      <a:srcRect/>
                      <a:stretch>
                        <a:fillRect/>
                      </a:stretch>
                    </p:blipFill>
                    <p:spPr bwMode="auto">
                      <a:xfrm>
                        <a:off x="6248757" y="4689621"/>
                        <a:ext cx="1528202" cy="490538"/>
                      </a:xfrm>
                      <a:prstGeom prst="rect">
                        <a:avLst/>
                      </a:prstGeom>
                      <a:noFill/>
                      <a:ln>
                        <a:noFill/>
                      </a:ln>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734904385"/>
              </p:ext>
            </p:extLst>
          </p:nvPr>
        </p:nvGraphicFramePr>
        <p:xfrm>
          <a:off x="3273053" y="3296657"/>
          <a:ext cx="384822" cy="490538"/>
        </p:xfrm>
        <a:graphic>
          <a:graphicData uri="http://schemas.openxmlformats.org/presentationml/2006/ole">
            <mc:AlternateContent xmlns:mc="http://schemas.openxmlformats.org/markup-compatibility/2006">
              <mc:Choice xmlns:v="urn:schemas-microsoft-com:vml" Requires="v">
                <p:oleObj spid="_x0000_s1053" name="公式" r:id="rId17" imgW="177480" imgH="228600" progId="Equation.3">
                  <p:embed/>
                </p:oleObj>
              </mc:Choice>
              <mc:Fallback>
                <p:oleObj name="公式" r:id="rId17" imgW="177480" imgH="228600" progId="Equation.3">
                  <p:embed/>
                  <p:pic>
                    <p:nvPicPr>
                      <p:cNvPr id="19" name="对象 18"/>
                      <p:cNvPicPr/>
                      <p:nvPr/>
                    </p:nvPicPr>
                    <p:blipFill>
                      <a:blip r:embed="rId18"/>
                      <a:stretch>
                        <a:fillRect/>
                      </a:stretch>
                    </p:blipFill>
                    <p:spPr>
                      <a:xfrm>
                        <a:off x="3273053" y="3296657"/>
                        <a:ext cx="384822" cy="49053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018725804"/>
              </p:ext>
            </p:extLst>
          </p:nvPr>
        </p:nvGraphicFramePr>
        <p:xfrm>
          <a:off x="2735846" y="4059075"/>
          <a:ext cx="247650" cy="354013"/>
        </p:xfrm>
        <a:graphic>
          <a:graphicData uri="http://schemas.openxmlformats.org/presentationml/2006/ole">
            <mc:AlternateContent xmlns:mc="http://schemas.openxmlformats.org/markup-compatibility/2006">
              <mc:Choice xmlns:v="urn:schemas-microsoft-com:vml" Requires="v">
                <p:oleObj spid="_x0000_s1054" name="公式" r:id="rId19" imgW="114120" imgH="164880" progId="Equation.3">
                  <p:embed/>
                </p:oleObj>
              </mc:Choice>
              <mc:Fallback>
                <p:oleObj name="公式" r:id="rId19" imgW="114120" imgH="164880" progId="Equation.3">
                  <p:embed/>
                  <p:pic>
                    <p:nvPicPr>
                      <p:cNvPr id="8" name="对象 7"/>
                      <p:cNvPicPr>
                        <a:picLocks noChangeAspect="1" noChangeArrowheads="1"/>
                      </p:cNvPicPr>
                      <p:nvPr/>
                    </p:nvPicPr>
                    <p:blipFill>
                      <a:blip r:embed="rId20"/>
                      <a:srcRect/>
                      <a:stretch>
                        <a:fillRect/>
                      </a:stretch>
                    </p:blipFill>
                    <p:spPr bwMode="auto">
                      <a:xfrm>
                        <a:off x="2735846" y="4059075"/>
                        <a:ext cx="2476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06338383"/>
              </p:ext>
            </p:extLst>
          </p:nvPr>
        </p:nvGraphicFramePr>
        <p:xfrm>
          <a:off x="3014770" y="4808997"/>
          <a:ext cx="247650" cy="273050"/>
        </p:xfrm>
        <a:graphic>
          <a:graphicData uri="http://schemas.openxmlformats.org/presentationml/2006/ole">
            <mc:AlternateContent xmlns:mc="http://schemas.openxmlformats.org/markup-compatibility/2006">
              <mc:Choice xmlns:v="urn:schemas-microsoft-com:vml" Requires="v">
                <p:oleObj spid="_x0000_s1055" name="公式" r:id="rId21" imgW="114120" imgH="126720" progId="Equation.3">
                  <p:embed/>
                </p:oleObj>
              </mc:Choice>
              <mc:Fallback>
                <p:oleObj name="公式" r:id="rId21" imgW="114120" imgH="126720" progId="Equation.3">
                  <p:embed/>
                  <p:pic>
                    <p:nvPicPr>
                      <p:cNvPr id="10" name="对象 9"/>
                      <p:cNvPicPr>
                        <a:picLocks noChangeAspect="1" noChangeArrowheads="1"/>
                      </p:cNvPicPr>
                      <p:nvPr/>
                    </p:nvPicPr>
                    <p:blipFill>
                      <a:blip r:embed="rId22"/>
                      <a:srcRect/>
                      <a:stretch>
                        <a:fillRect/>
                      </a:stretch>
                    </p:blipFill>
                    <p:spPr bwMode="auto">
                      <a:xfrm>
                        <a:off x="3014770" y="4808997"/>
                        <a:ext cx="2476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492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159" y="2527819"/>
            <a:ext cx="12192000" cy="1015663"/>
          </a:xfrm>
          <a:prstGeom prst="rect">
            <a:avLst/>
          </a:prstGeom>
          <a:noFill/>
        </p:spPr>
        <p:txBody>
          <a:bodyPr wrap="square" rtlCol="0">
            <a:spAutoFit/>
          </a:bodyPr>
          <a:lstStyle/>
          <a:p>
            <a:pPr algn="ctr"/>
            <a:r>
              <a:rPr lang="zh-CN" altLang="zh-CN" sz="6000" b="1" dirty="0">
                <a:solidFill>
                  <a:schemeClr val="tx2">
                    <a:lumMod val="75000"/>
                  </a:schemeClr>
                </a:solidFill>
                <a:latin typeface="宋体" pitchFamily="2" charset="-122"/>
                <a:ea typeface="宋体" pitchFamily="2" charset="-122"/>
              </a:rPr>
              <a:t>成本管理决策模型</a:t>
            </a:r>
            <a:endParaRPr lang="zh-CN" altLang="en-US" sz="6000" b="1" dirty="0">
              <a:solidFill>
                <a:schemeClr val="tx2">
                  <a:lumMod val="75000"/>
                </a:schemeClr>
              </a:solidFill>
              <a:latin typeface="宋体" pitchFamily="2" charset="-122"/>
              <a:ea typeface="宋体" pitchFamily="2" charset="-122"/>
            </a:endParaRPr>
          </a:p>
        </p:txBody>
      </p:sp>
      <p:sp>
        <p:nvSpPr>
          <p:cNvPr id="4" name="文本框 3"/>
          <p:cNvSpPr txBox="1"/>
          <p:nvPr/>
        </p:nvSpPr>
        <p:spPr>
          <a:xfrm>
            <a:off x="0" y="1386460"/>
            <a:ext cx="12192000" cy="769441"/>
          </a:xfrm>
          <a:prstGeom prst="rect">
            <a:avLst/>
          </a:prstGeom>
          <a:noFill/>
        </p:spPr>
        <p:txBody>
          <a:bodyPr wrap="square" rtlCol="0">
            <a:spAutoFit/>
          </a:bodyPr>
          <a:lstStyle/>
          <a:p>
            <a:pPr algn="ctr"/>
            <a:r>
              <a:rPr lang="zh-CN" altLang="en-US" sz="4400" b="1" dirty="0">
                <a:solidFill>
                  <a:schemeClr val="tx2">
                    <a:lumMod val="75000"/>
                  </a:schemeClr>
                </a:solidFill>
                <a:latin typeface="方正清刻本悦宋简体" panose="02000000000000000000" pitchFamily="2" charset="-122"/>
                <a:ea typeface="方正清刻本悦宋简体" panose="02000000000000000000" pitchFamily="2" charset="-122"/>
              </a:rPr>
              <a:t>第七章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47501"/>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a:t>
            </a:r>
            <a:r>
              <a:rPr lang="zh-CN" altLang="zh-CN" sz="3600" dirty="0"/>
              <a:t>安全边际分析模型</a:t>
            </a:r>
            <a:r>
              <a:rPr lang="zh-CN" altLang="en-US" sz="3600" dirty="0"/>
              <a:t>实例</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367482" y="1355504"/>
            <a:ext cx="11110202" cy="1631216"/>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7-3</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乐普公司的财务主管根据上例的盈亏平衡分析模型已经了解，如果公司的芯片每片能卖到</a:t>
            </a:r>
            <a:r>
              <a:rPr lang="en-US" altLang="zh-CN" sz="2000" dirty="0">
                <a:solidFill>
                  <a:schemeClr val="tx2">
                    <a:lumMod val="75000"/>
                  </a:schemeClr>
                </a:solidFill>
                <a:latin typeface="宋体" panose="02010600030101010101" pitchFamily="2" charset="-122"/>
                <a:ea typeface="宋体" panose="02010600030101010101" pitchFamily="2" charset="-122"/>
              </a:rPr>
              <a:t>200</a:t>
            </a:r>
            <a:r>
              <a:rPr lang="zh-CN" altLang="en-US" sz="2000" dirty="0">
                <a:solidFill>
                  <a:schemeClr val="tx2">
                    <a:lumMod val="75000"/>
                  </a:schemeClr>
                </a:solidFill>
                <a:latin typeface="宋体" panose="02010600030101010101" pitchFamily="2" charset="-122"/>
                <a:ea typeface="宋体" panose="02010600030101010101" pitchFamily="2" charset="-122"/>
              </a:rPr>
              <a:t>元，销量能超过</a:t>
            </a:r>
            <a:r>
              <a:rPr lang="en-US" altLang="zh-CN" sz="2000" dirty="0">
                <a:solidFill>
                  <a:schemeClr val="tx2">
                    <a:lumMod val="75000"/>
                  </a:schemeClr>
                </a:solidFill>
                <a:latin typeface="宋体" panose="02010600030101010101" pitchFamily="2" charset="-122"/>
                <a:ea typeface="宋体" panose="02010600030101010101" pitchFamily="2" charset="-122"/>
              </a:rPr>
              <a:t>5333</a:t>
            </a:r>
            <a:r>
              <a:rPr lang="zh-CN" altLang="en-US" sz="2000" dirty="0">
                <a:solidFill>
                  <a:schemeClr val="tx2">
                    <a:lumMod val="75000"/>
                  </a:schemeClr>
                </a:solidFill>
                <a:latin typeface="宋体" panose="02010600030101010101" pitchFamily="2" charset="-122"/>
                <a:ea typeface="宋体" panose="02010600030101010101" pitchFamily="2" charset="-122"/>
              </a:rPr>
              <a:t>，公司就有盈利。他想进一步知道，如果公司希望达到</a:t>
            </a:r>
            <a:r>
              <a:rPr lang="en-US" altLang="zh-CN" sz="2000" dirty="0">
                <a:solidFill>
                  <a:schemeClr val="tx2">
                    <a:lumMod val="75000"/>
                  </a:schemeClr>
                </a:solidFill>
                <a:latin typeface="宋体" panose="02010600030101010101" pitchFamily="2" charset="-122"/>
                <a:ea typeface="宋体" panose="02010600030101010101" pitchFamily="2" charset="-122"/>
              </a:rPr>
              <a:t>1000000</a:t>
            </a:r>
            <a:r>
              <a:rPr lang="zh-CN" altLang="en-US" sz="2000" dirty="0">
                <a:solidFill>
                  <a:schemeClr val="tx2">
                    <a:lumMod val="75000"/>
                  </a:schemeClr>
                </a:solidFill>
                <a:latin typeface="宋体" panose="02010600030101010101" pitchFamily="2" charset="-122"/>
                <a:ea typeface="宋体" panose="02010600030101010101" pitchFamily="2" charset="-122"/>
              </a:rPr>
              <a:t>元利润，那么至少需要销售多少芯片，才能有足够大的安全边际和安全边际率。当然，他也想知道不同的目标利润需要销售多少芯片才能实现，相应的安全边际与安全变化率也会让他了解实现目标利润的安全程度。 </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234687D1-0789-B475-46F9-0F0692AA03C1}"/>
              </a:ext>
            </a:extLst>
          </p:cNvPr>
          <p:cNvSpPr txBox="1"/>
          <p:nvPr/>
        </p:nvSpPr>
        <p:spPr>
          <a:xfrm>
            <a:off x="535754" y="3429000"/>
            <a:ext cx="6097772" cy="1892121"/>
          </a:xfrm>
          <a:prstGeom prst="rect">
            <a:avLst/>
          </a:prstGeom>
          <a:noFill/>
        </p:spPr>
        <p:txBody>
          <a:bodyPr wrap="square">
            <a:spAutoFit/>
          </a:bodyPr>
          <a:lstStyle/>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解题</a:t>
            </a:r>
            <a:r>
              <a:rPr lang="zh-CN" altLang="en-US" sz="2000" b="1" dirty="0">
                <a:latin typeface="等线" panose="02010600030101010101" pitchFamily="2" charset="-122"/>
                <a:ea typeface="等线" panose="02010600030101010101" pitchFamily="2" charset="-122"/>
                <a:cs typeface="Times New Roman" panose="02020603050405020304" pitchFamily="18" charset="0"/>
              </a:rPr>
              <a:t>步骤：</a:t>
            </a:r>
            <a:endParaRPr lang="en-US" altLang="zh-CN" sz="2000" b="1"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2000" b="1" dirty="0">
                <a:latin typeface="等线" panose="02010600030101010101" pitchFamily="2" charset="-122"/>
                <a:ea typeface="等线" panose="02010600030101010101" pitchFamily="2" charset="-122"/>
              </a:rPr>
              <a:t>第一步</a:t>
            </a:r>
            <a:r>
              <a:rPr lang="zh-CN" altLang="en-US" sz="2000" dirty="0">
                <a:latin typeface="等线" panose="02010600030101010101" pitchFamily="2" charset="-122"/>
                <a:ea typeface="等线" panose="02010600030101010101" pitchFamily="2" charset="-122"/>
              </a:rPr>
              <a:t>，</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建立安全边际分析基本模型。</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2000" b="1" dirty="0">
                <a:latin typeface="等线" panose="02010600030101010101" pitchFamily="2" charset="-122"/>
                <a:ea typeface="等线" panose="02010600030101010101" pitchFamily="2" charset="-122"/>
              </a:rPr>
              <a:t>第二步</a:t>
            </a:r>
            <a:r>
              <a:rPr lang="zh-CN" altLang="en-US" sz="2000" dirty="0">
                <a:latin typeface="等线" panose="02010600030101010101" pitchFamily="2" charset="-122"/>
                <a:ea typeface="等线" panose="02010600030101010101" pitchFamily="2" charset="-122"/>
              </a:rPr>
              <a:t>，</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创建分析图来反映利润与销量的关系。</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第三步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，添加各种参考线。</a:t>
            </a:r>
          </a:p>
        </p:txBody>
      </p:sp>
      <p:pic>
        <p:nvPicPr>
          <p:cNvPr id="4" name="图片 3">
            <a:extLst>
              <a:ext uri="{FF2B5EF4-FFF2-40B4-BE49-F238E27FC236}">
                <a16:creationId xmlns:a16="http://schemas.microsoft.com/office/drawing/2014/main" id="{B954B2AF-A2BA-0CD0-481C-1DF63CAA11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8573" y="3258461"/>
            <a:ext cx="4909864" cy="2871627"/>
          </a:xfrm>
          <a:prstGeom prst="rect">
            <a:avLst/>
          </a:prstGeom>
          <a:noFill/>
        </p:spPr>
      </p:pic>
    </p:spTree>
    <p:extLst>
      <p:ext uri="{BB962C8B-B14F-4D97-AF65-F5344CB8AC3E}">
        <p14:creationId xmlns:p14="http://schemas.microsoft.com/office/powerpoint/2010/main" val="3942156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t>【例</a:t>
            </a:r>
            <a:r>
              <a:rPr lang="en-US" altLang="zh-CN" sz="3600" dirty="0"/>
              <a:t>7-3</a:t>
            </a:r>
            <a:r>
              <a:rPr lang="zh-CN" altLang="zh-CN" sz="3600" dirty="0"/>
              <a:t>】</a:t>
            </a:r>
            <a:r>
              <a:rPr lang="zh-CN" altLang="en-US" sz="3600" dirty="0"/>
              <a:t>建模关键技术</a:t>
            </a:r>
          </a:p>
        </p:txBody>
      </p:sp>
      <p:sp>
        <p:nvSpPr>
          <p:cNvPr id="26" name="文本框 10"/>
          <p:cNvSpPr txBox="1"/>
          <p:nvPr/>
        </p:nvSpPr>
        <p:spPr>
          <a:xfrm>
            <a:off x="1700768" y="2410039"/>
            <a:ext cx="3103948" cy="830997"/>
          </a:xfrm>
          <a:prstGeom prst="rect">
            <a:avLst/>
          </a:prstGeom>
          <a:noFill/>
        </p:spPr>
        <p:txBody>
          <a:bodyPr wrap="square" rtlCol="0">
            <a:spAutoFit/>
          </a:bodyPr>
          <a:lstStyle/>
          <a:p>
            <a:pPr algn="just"/>
            <a:r>
              <a:rPr lang="zh-CN" altLang="en-US" sz="2400" b="1" dirty="0">
                <a:solidFill>
                  <a:schemeClr val="tx2">
                    <a:lumMod val="75000"/>
                  </a:schemeClr>
                </a:solidFill>
              </a:rPr>
              <a:t>安全边际与安全边际率的概念及计算公式</a:t>
            </a:r>
          </a:p>
        </p:txBody>
      </p:sp>
      <p:sp>
        <p:nvSpPr>
          <p:cNvPr id="27" name="文本框 10"/>
          <p:cNvSpPr txBox="1"/>
          <p:nvPr/>
        </p:nvSpPr>
        <p:spPr>
          <a:xfrm>
            <a:off x="7531009" y="4685640"/>
            <a:ext cx="2576483" cy="461665"/>
          </a:xfrm>
          <a:prstGeom prst="rect">
            <a:avLst/>
          </a:prstGeom>
          <a:noFill/>
        </p:spPr>
        <p:txBody>
          <a:bodyPr wrap="square" rtlCol="0">
            <a:spAutoFit/>
          </a:bodyPr>
          <a:lstStyle/>
          <a:p>
            <a:r>
              <a:rPr lang="zh-CN" altLang="en-US" sz="2400" b="1" dirty="0">
                <a:solidFill>
                  <a:schemeClr val="tx2">
                    <a:lumMod val="75000"/>
                  </a:schemeClr>
                </a:solidFill>
              </a:rPr>
              <a:t>正函数反看技术</a:t>
            </a:r>
          </a:p>
        </p:txBody>
      </p:sp>
      <p:sp>
        <p:nvSpPr>
          <p:cNvPr id="28" name="文本框 10"/>
          <p:cNvSpPr txBox="1"/>
          <p:nvPr/>
        </p:nvSpPr>
        <p:spPr>
          <a:xfrm>
            <a:off x="1756636" y="4874599"/>
            <a:ext cx="2885213" cy="830997"/>
          </a:xfrm>
          <a:prstGeom prst="rect">
            <a:avLst/>
          </a:prstGeom>
          <a:noFill/>
        </p:spPr>
        <p:txBody>
          <a:bodyPr wrap="square" rtlCol="0">
            <a:spAutoFit/>
          </a:bodyPr>
          <a:lstStyle/>
          <a:p>
            <a:pPr algn="just"/>
            <a:r>
              <a:rPr lang="zh-CN" altLang="en-US" sz="2400" b="1" dirty="0">
                <a:solidFill>
                  <a:schemeClr val="tx2">
                    <a:lumMod val="75000"/>
                  </a:schemeClr>
                </a:solidFill>
              </a:rPr>
              <a:t>散点图中折角参考线技术</a:t>
            </a:r>
            <a:endParaRPr lang="en-US" altLang="zh-CN" sz="2400" b="1" dirty="0">
              <a:solidFill>
                <a:schemeClr val="tx2">
                  <a:lumMod val="75000"/>
                </a:schemeClr>
              </a:solidFill>
            </a:endParaRPr>
          </a:p>
        </p:txBody>
      </p:sp>
      <p:sp>
        <p:nvSpPr>
          <p:cNvPr id="30" name="文本框 10"/>
          <p:cNvSpPr txBox="1"/>
          <p:nvPr/>
        </p:nvSpPr>
        <p:spPr>
          <a:xfrm>
            <a:off x="7458580" y="2526570"/>
            <a:ext cx="3043411" cy="830997"/>
          </a:xfrm>
          <a:prstGeom prst="rect">
            <a:avLst/>
          </a:prstGeom>
          <a:noFill/>
        </p:spPr>
        <p:txBody>
          <a:bodyPr wrap="square" rtlCol="0">
            <a:spAutoFit/>
          </a:bodyPr>
          <a:lstStyle/>
          <a:p>
            <a:r>
              <a:rPr lang="zh-CN" altLang="en-US" sz="2400" b="1" dirty="0">
                <a:solidFill>
                  <a:schemeClr val="tx2">
                    <a:lumMod val="75000"/>
                  </a:schemeClr>
                </a:solidFill>
              </a:rPr>
              <a:t>反查表计算目标利润对应目标销量的方法</a:t>
            </a:r>
          </a:p>
        </p:txBody>
      </p:sp>
      <p:sp>
        <p:nvSpPr>
          <p:cNvPr id="24" name="Freeform 265">
            <a:extLst>
              <a:ext uri="{FF2B5EF4-FFF2-40B4-BE49-F238E27FC236}">
                <a16:creationId xmlns:a16="http://schemas.microsoft.com/office/drawing/2014/main" id="{2A732118-A106-4B92-94AD-10043D66516A}"/>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BF39C3A4-7966-489A-A52A-BD8E738A0F19}"/>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9E958AE6-5F90-4B53-8742-B017E0BC10C0}"/>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7C8A6F6A-ABA8-4A4B-BD42-66A4A216349A}"/>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62190D27-5A90-413D-B195-67052DB9F582}"/>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810B4EB2-0242-459D-A222-1ACB5CF9A4BE}"/>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558D93DF-70BF-4B91-AE22-D4781099456E}"/>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2C28AF2F-0BA8-4AC5-99C3-6FC5A5B7263C}"/>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E2EDAC5A-B080-403E-AF22-C965130DA74E}"/>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89E68A32-5894-4DB0-908E-373B6D606DF2}"/>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831BABEB-F02F-4C9D-8CE1-2F8BA48F7F55}"/>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E28875CD-B6C9-46BB-BC7F-8A1A147F4F93}"/>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3C09A3BD-30B3-4929-8E87-8FEE258DB29C}"/>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E15482CF-AFED-4FAC-9ED7-CAC5254BBF30}"/>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CDAA7F47-3214-4024-952D-8E0555A8AF0D}"/>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CC95B34F-F75C-4B04-975B-B27E21DCBA39}"/>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7EB8A94D-ED5C-4604-8E31-8E65F2B796F5}"/>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518EF047-B2CA-4380-9BD5-7C856FC0E441}"/>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084B9722-2D2E-4EA9-A68F-A67E2CDF49D8}"/>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F4A47A8A-BFBB-4A3C-BE4A-231BD37EF0F0}"/>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07DAEA72-0B9B-486C-918B-4971D0546E5E}"/>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04734642-156E-46B1-B051-E9775520B62D}"/>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2B646A7A-730C-4DB7-87B3-A3F3F22A96B8}"/>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BA7E7B6C-8FEC-4F80-B38D-F87FCCDF4F43}"/>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58B93CA6-1A50-44B6-A86C-E129F3946FC0}"/>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41098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692785"/>
            <a:ext cx="12191999" cy="923330"/>
          </a:xfrm>
          <a:prstGeom prst="rect">
            <a:avLst/>
          </a:prstGeom>
          <a:noFill/>
        </p:spPr>
        <p:txBody>
          <a:bodyPr wrap="square" rtlCol="0">
            <a:spAutoFit/>
          </a:bodyPr>
          <a:lstStyle>
            <a:defPPr>
              <a:defRPr lang="en-US"/>
            </a:defPPr>
            <a:lvl1pPr algn="dist">
              <a:defRPr sz="6600">
                <a:solidFill>
                  <a:schemeClr val="tx2">
                    <a:lumMod val="75000"/>
                  </a:schemeClr>
                </a:solidFill>
                <a:latin typeface="宋体" pitchFamily="2" charset="-122"/>
                <a:ea typeface="宋体" pitchFamily="2" charset="-122"/>
              </a:defRPr>
            </a:lvl1pPr>
          </a:lstStyle>
          <a:p>
            <a:pPr algn="ctr"/>
            <a:r>
              <a:rPr lang="zh-CN" altLang="zh-CN" sz="5400" b="1" dirty="0"/>
              <a:t>利润极大值分析</a:t>
            </a:r>
          </a:p>
        </p:txBody>
      </p:sp>
      <p:sp>
        <p:nvSpPr>
          <p:cNvPr id="4" name="文本框 3"/>
          <p:cNvSpPr txBox="1"/>
          <p:nvPr/>
        </p:nvSpPr>
        <p:spPr>
          <a:xfrm>
            <a:off x="0" y="1536550"/>
            <a:ext cx="12191999"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第四节</a:t>
            </a:r>
          </a:p>
        </p:txBody>
      </p:sp>
    </p:spTree>
    <p:extLst>
      <p:ext uri="{BB962C8B-B14F-4D97-AF65-F5344CB8AC3E}">
        <p14:creationId xmlns:p14="http://schemas.microsoft.com/office/powerpoint/2010/main" val="284941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469113" y="2108615"/>
            <a:ext cx="2225040" cy="523220"/>
          </a:xfrm>
          <a:prstGeom prst="rect">
            <a:avLst/>
          </a:prstGeom>
          <a:noFill/>
        </p:spPr>
        <p:txBody>
          <a:bodyPr wrap="square" rtlCol="0">
            <a:spAutoFit/>
          </a:bodyPr>
          <a:lstStyle/>
          <a:p>
            <a:pPr algn="ctr"/>
            <a:r>
              <a:rPr lang="zh-CN" altLang="en-US" sz="2800" dirty="0">
                <a:latin typeface="+mn-ea"/>
              </a:rPr>
              <a:t>方法一</a:t>
            </a:r>
          </a:p>
        </p:txBody>
      </p:sp>
      <p:sp>
        <p:nvSpPr>
          <p:cNvPr id="18" name="文本框 17"/>
          <p:cNvSpPr txBox="1"/>
          <p:nvPr/>
        </p:nvSpPr>
        <p:spPr>
          <a:xfrm>
            <a:off x="1587062" y="2914070"/>
            <a:ext cx="2107091" cy="1015663"/>
          </a:xfrm>
          <a:prstGeom prst="rect">
            <a:avLst/>
          </a:prstGeom>
          <a:noFill/>
        </p:spPr>
        <p:txBody>
          <a:bodyPr wrap="square" rtlCol="0">
            <a:spAutoFit/>
          </a:bodyPr>
          <a:lstStyle/>
          <a:p>
            <a:pPr algn="just"/>
            <a:r>
              <a:rPr lang="zh-CN" altLang="en-US" sz="2000" dirty="0">
                <a:latin typeface="+mn-ea"/>
              </a:rPr>
              <a:t>公式法。分析问题，推导出利润极大值公式。</a:t>
            </a:r>
          </a:p>
        </p:txBody>
      </p:sp>
      <p:sp>
        <p:nvSpPr>
          <p:cNvPr id="19" name="文本框 18"/>
          <p:cNvSpPr txBox="1"/>
          <p:nvPr/>
        </p:nvSpPr>
        <p:spPr>
          <a:xfrm>
            <a:off x="4806672" y="2108615"/>
            <a:ext cx="2225040" cy="523220"/>
          </a:xfrm>
          <a:prstGeom prst="rect">
            <a:avLst/>
          </a:prstGeom>
          <a:noFill/>
        </p:spPr>
        <p:txBody>
          <a:bodyPr wrap="square" rtlCol="0">
            <a:spAutoFit/>
          </a:bodyPr>
          <a:lstStyle/>
          <a:p>
            <a:pPr algn="ctr"/>
            <a:r>
              <a:rPr lang="zh-CN" altLang="en-US" sz="2800" dirty="0">
                <a:latin typeface="+mn-ea"/>
              </a:rPr>
              <a:t>方法二</a:t>
            </a:r>
          </a:p>
        </p:txBody>
      </p:sp>
      <p:sp>
        <p:nvSpPr>
          <p:cNvPr id="20" name="文本框 19"/>
          <p:cNvSpPr txBox="1"/>
          <p:nvPr/>
        </p:nvSpPr>
        <p:spPr>
          <a:xfrm>
            <a:off x="5240546" y="2924614"/>
            <a:ext cx="2022101" cy="707886"/>
          </a:xfrm>
          <a:prstGeom prst="rect">
            <a:avLst/>
          </a:prstGeom>
          <a:noFill/>
        </p:spPr>
        <p:txBody>
          <a:bodyPr wrap="square" rtlCol="0">
            <a:spAutoFit/>
          </a:bodyPr>
          <a:lstStyle/>
          <a:p>
            <a:pPr algn="just"/>
            <a:r>
              <a:rPr lang="zh-CN" altLang="en-US" sz="2000" dirty="0">
                <a:latin typeface="+mn-ea"/>
              </a:rPr>
              <a:t>用规划求解工具求解。</a:t>
            </a:r>
            <a:r>
              <a:rPr lang="zh-CN" altLang="en-US" sz="2000" dirty="0">
                <a:solidFill>
                  <a:schemeClr val="bg1"/>
                </a:solidFill>
                <a:latin typeface="+mn-ea"/>
              </a:rPr>
              <a:t>。</a:t>
            </a:r>
          </a:p>
        </p:txBody>
      </p:sp>
      <p:sp>
        <p:nvSpPr>
          <p:cNvPr id="21" name="文本框 20"/>
          <p:cNvSpPr txBox="1"/>
          <p:nvPr/>
        </p:nvSpPr>
        <p:spPr>
          <a:xfrm>
            <a:off x="8123111" y="2108615"/>
            <a:ext cx="2225040" cy="523220"/>
          </a:xfrm>
          <a:prstGeom prst="rect">
            <a:avLst/>
          </a:prstGeom>
          <a:noFill/>
        </p:spPr>
        <p:txBody>
          <a:bodyPr wrap="square" rtlCol="0">
            <a:spAutoFit/>
          </a:bodyPr>
          <a:lstStyle/>
          <a:p>
            <a:pPr algn="ctr"/>
            <a:r>
              <a:rPr lang="zh-CN" altLang="en-US" sz="2800" dirty="0">
                <a:latin typeface="+mn-ea"/>
              </a:rPr>
              <a:t>方法三</a:t>
            </a:r>
          </a:p>
        </p:txBody>
      </p:sp>
      <p:sp>
        <p:nvSpPr>
          <p:cNvPr id="22" name="文本框 21"/>
          <p:cNvSpPr txBox="1"/>
          <p:nvPr/>
        </p:nvSpPr>
        <p:spPr>
          <a:xfrm>
            <a:off x="8622623" y="2914069"/>
            <a:ext cx="1725527" cy="400110"/>
          </a:xfrm>
          <a:prstGeom prst="rect">
            <a:avLst/>
          </a:prstGeom>
          <a:noFill/>
        </p:spPr>
        <p:txBody>
          <a:bodyPr wrap="square" rtlCol="0">
            <a:spAutoFit/>
          </a:bodyPr>
          <a:lstStyle/>
          <a:p>
            <a:pPr algn="just"/>
            <a:r>
              <a:rPr lang="zh-CN" altLang="en-US" sz="2000" dirty="0">
                <a:latin typeface="+mn-ea"/>
              </a:rPr>
              <a:t>用查表法求解。</a:t>
            </a:r>
          </a:p>
        </p:txBody>
      </p:sp>
      <p:sp>
        <p:nvSpPr>
          <p:cNvPr id="25" name="文本框 1"/>
          <p:cNvSpPr txBox="1"/>
          <p:nvPr/>
        </p:nvSpPr>
        <p:spPr>
          <a:xfrm>
            <a:off x="1" y="546834"/>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利润极大值的概念及计算方法</a:t>
            </a:r>
            <a:endParaRPr lang="zh-CN" altLang="en-US" sz="3600" dirty="0"/>
          </a:p>
        </p:txBody>
      </p:sp>
      <p:sp>
        <p:nvSpPr>
          <p:cNvPr id="16" name="Freeform 157">
            <a:extLst>
              <a:ext uri="{FF2B5EF4-FFF2-40B4-BE49-F238E27FC236}">
                <a16:creationId xmlns:a16="http://schemas.microsoft.com/office/drawing/2014/main" id="{6706707D-5D25-44B6-AF60-B8F3A35B3491}"/>
              </a:ext>
            </a:extLst>
          </p:cNvPr>
          <p:cNvSpPr/>
          <p:nvPr/>
        </p:nvSpPr>
        <p:spPr bwMode="auto">
          <a:xfrm>
            <a:off x="1371787" y="1827108"/>
            <a:ext cx="3021530" cy="2784554"/>
          </a:xfrm>
          <a:custGeom>
            <a:avLst/>
            <a:gdLst>
              <a:gd name="connsiteX0" fmla="*/ 846178 w 2542429"/>
              <a:gd name="connsiteY0" fmla="*/ 680 h 2343028"/>
              <a:gd name="connsiteX1" fmla="*/ 1576627 w 2542429"/>
              <a:gd name="connsiteY1" fmla="*/ 203148 h 2343028"/>
              <a:gd name="connsiteX2" fmla="*/ 2282560 w 2542429"/>
              <a:gd name="connsiteY2" fmla="*/ 712500 h 2343028"/>
              <a:gd name="connsiteX3" fmla="*/ 2542429 w 2542429"/>
              <a:gd name="connsiteY3" fmla="*/ 1161320 h 2343028"/>
              <a:gd name="connsiteX4" fmla="*/ 2275862 w 2542429"/>
              <a:gd name="connsiteY4" fmla="*/ 1744491 h 2343028"/>
              <a:gd name="connsiteX5" fmla="*/ 1577967 w 2542429"/>
              <a:gd name="connsiteY5" fmla="*/ 2215456 h 2343028"/>
              <a:gd name="connsiteX6" fmla="*/ 924845 w 2542429"/>
              <a:gd name="connsiteY6" fmla="*/ 2342702 h 2343028"/>
              <a:gd name="connsiteX7" fmla="*/ 431328 w 2542429"/>
              <a:gd name="connsiteY7" fmla="*/ 2206597 h 2343028"/>
              <a:gd name="connsiteX8" fmla="*/ 0 w 2542429"/>
              <a:gd name="connsiteY8" fmla="*/ 1161320 h 2343028"/>
              <a:gd name="connsiteX9" fmla="*/ 415255 w 2542429"/>
              <a:gd name="connsiteY9" fmla="*/ 92419 h 2343028"/>
              <a:gd name="connsiteX10" fmla="*/ 846178 w 2542429"/>
              <a:gd name="connsiteY10" fmla="*/ 680 h 234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2429" h="2343028">
                <a:moveTo>
                  <a:pt x="846178" y="680"/>
                </a:moveTo>
                <a:cubicBezTo>
                  <a:pt x="1101827" y="9489"/>
                  <a:pt x="1369838" y="102570"/>
                  <a:pt x="1576627" y="203148"/>
                </a:cubicBezTo>
                <a:cubicBezTo>
                  <a:pt x="1827120" y="327164"/>
                  <a:pt x="2082970" y="502854"/>
                  <a:pt x="2282560" y="712500"/>
                </a:cubicBezTo>
                <a:cubicBezTo>
                  <a:pt x="2372309" y="806989"/>
                  <a:pt x="2542429" y="1013682"/>
                  <a:pt x="2542429" y="1161320"/>
                </a:cubicBezTo>
                <a:cubicBezTo>
                  <a:pt x="2542429" y="1384254"/>
                  <a:pt x="2413834" y="1592423"/>
                  <a:pt x="2275862" y="1744491"/>
                </a:cubicBezTo>
                <a:cubicBezTo>
                  <a:pt x="2085650" y="1954136"/>
                  <a:pt x="1829799" y="2115063"/>
                  <a:pt x="1577967" y="2215456"/>
                </a:cubicBezTo>
                <a:cubicBezTo>
                  <a:pt x="1382061" y="2293519"/>
                  <a:pt x="1150129" y="2347759"/>
                  <a:pt x="924845" y="2342702"/>
                </a:cubicBezTo>
                <a:cubicBezTo>
                  <a:pt x="749625" y="2338768"/>
                  <a:pt x="578426" y="2298964"/>
                  <a:pt x="431328" y="2206597"/>
                </a:cubicBezTo>
                <a:cubicBezTo>
                  <a:pt x="91088" y="1992522"/>
                  <a:pt x="0" y="1564372"/>
                  <a:pt x="0" y="1161320"/>
                </a:cubicBezTo>
                <a:cubicBezTo>
                  <a:pt x="0" y="774508"/>
                  <a:pt x="68316" y="287302"/>
                  <a:pt x="415255" y="92419"/>
                </a:cubicBezTo>
                <a:cubicBezTo>
                  <a:pt x="543850" y="20446"/>
                  <a:pt x="692789" y="-4606"/>
                  <a:pt x="846178" y="680"/>
                </a:cubicBezTo>
                <a:close/>
              </a:path>
            </a:pathLst>
          </a:custGeom>
          <a:noFill/>
          <a:ln w="57150">
            <a:solidFill>
              <a:srgbClr val="1D7CA2"/>
            </a:solidFill>
          </a:ln>
        </p:spPr>
        <p:txBody>
          <a:bodyPr vert="horz" wrap="square" lIns="121920" tIns="60960" rIns="121920" bIns="60960" numCol="1" anchor="t" anchorCtr="0" compatLnSpc="1">
            <a:noAutofit/>
          </a:bodyPr>
          <a:lstStyle/>
          <a:p>
            <a:pPr marL="0" marR="0" lvl="0" indent="0" algn="l" defTabSz="914400" rtl="0" eaLnBrk="1" fontAlgn="auto" latinLnBrk="0" hangingPunct="0">
              <a:lnSpc>
                <a:spcPct val="100000"/>
              </a:lnSpc>
              <a:spcBef>
                <a:spcPts val="0"/>
              </a:spcBef>
              <a:spcAft>
                <a:spcPts val="0"/>
              </a:spcAft>
              <a:buClrTx/>
              <a:buSzTx/>
              <a:buFontTx/>
              <a:buNone/>
              <a:defRPr/>
            </a:pPr>
            <a:endParaRPr kumimoji="0" lang="en-US" sz="2135"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3" name="Freeform 157">
            <a:extLst>
              <a:ext uri="{FF2B5EF4-FFF2-40B4-BE49-F238E27FC236}">
                <a16:creationId xmlns:a16="http://schemas.microsoft.com/office/drawing/2014/main" id="{5C5FB7CA-F087-4F5B-B5A7-BCC2F5C3B275}"/>
              </a:ext>
            </a:extLst>
          </p:cNvPr>
          <p:cNvSpPr/>
          <p:nvPr/>
        </p:nvSpPr>
        <p:spPr bwMode="auto">
          <a:xfrm>
            <a:off x="4675727" y="1827108"/>
            <a:ext cx="3021530" cy="2784554"/>
          </a:xfrm>
          <a:custGeom>
            <a:avLst/>
            <a:gdLst>
              <a:gd name="connsiteX0" fmla="*/ 846178 w 2542429"/>
              <a:gd name="connsiteY0" fmla="*/ 680 h 2343028"/>
              <a:gd name="connsiteX1" fmla="*/ 1576627 w 2542429"/>
              <a:gd name="connsiteY1" fmla="*/ 203148 h 2343028"/>
              <a:gd name="connsiteX2" fmla="*/ 2282560 w 2542429"/>
              <a:gd name="connsiteY2" fmla="*/ 712500 h 2343028"/>
              <a:gd name="connsiteX3" fmla="*/ 2542429 w 2542429"/>
              <a:gd name="connsiteY3" fmla="*/ 1161320 h 2343028"/>
              <a:gd name="connsiteX4" fmla="*/ 2275862 w 2542429"/>
              <a:gd name="connsiteY4" fmla="*/ 1744491 h 2343028"/>
              <a:gd name="connsiteX5" fmla="*/ 1577967 w 2542429"/>
              <a:gd name="connsiteY5" fmla="*/ 2215456 h 2343028"/>
              <a:gd name="connsiteX6" fmla="*/ 924845 w 2542429"/>
              <a:gd name="connsiteY6" fmla="*/ 2342702 h 2343028"/>
              <a:gd name="connsiteX7" fmla="*/ 431328 w 2542429"/>
              <a:gd name="connsiteY7" fmla="*/ 2206597 h 2343028"/>
              <a:gd name="connsiteX8" fmla="*/ 0 w 2542429"/>
              <a:gd name="connsiteY8" fmla="*/ 1161320 h 2343028"/>
              <a:gd name="connsiteX9" fmla="*/ 415255 w 2542429"/>
              <a:gd name="connsiteY9" fmla="*/ 92419 h 2343028"/>
              <a:gd name="connsiteX10" fmla="*/ 846178 w 2542429"/>
              <a:gd name="connsiteY10" fmla="*/ 680 h 234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2429" h="2343028">
                <a:moveTo>
                  <a:pt x="846178" y="680"/>
                </a:moveTo>
                <a:cubicBezTo>
                  <a:pt x="1101827" y="9489"/>
                  <a:pt x="1369838" y="102570"/>
                  <a:pt x="1576627" y="203148"/>
                </a:cubicBezTo>
                <a:cubicBezTo>
                  <a:pt x="1827120" y="327164"/>
                  <a:pt x="2082970" y="502854"/>
                  <a:pt x="2282560" y="712500"/>
                </a:cubicBezTo>
                <a:cubicBezTo>
                  <a:pt x="2372309" y="806989"/>
                  <a:pt x="2542429" y="1013682"/>
                  <a:pt x="2542429" y="1161320"/>
                </a:cubicBezTo>
                <a:cubicBezTo>
                  <a:pt x="2542429" y="1384254"/>
                  <a:pt x="2413834" y="1592423"/>
                  <a:pt x="2275862" y="1744491"/>
                </a:cubicBezTo>
                <a:cubicBezTo>
                  <a:pt x="2085650" y="1954136"/>
                  <a:pt x="1829799" y="2115063"/>
                  <a:pt x="1577967" y="2215456"/>
                </a:cubicBezTo>
                <a:cubicBezTo>
                  <a:pt x="1382061" y="2293519"/>
                  <a:pt x="1150129" y="2347759"/>
                  <a:pt x="924845" y="2342702"/>
                </a:cubicBezTo>
                <a:cubicBezTo>
                  <a:pt x="749625" y="2338768"/>
                  <a:pt x="578426" y="2298964"/>
                  <a:pt x="431328" y="2206597"/>
                </a:cubicBezTo>
                <a:cubicBezTo>
                  <a:pt x="91088" y="1992522"/>
                  <a:pt x="0" y="1564372"/>
                  <a:pt x="0" y="1161320"/>
                </a:cubicBezTo>
                <a:cubicBezTo>
                  <a:pt x="0" y="774508"/>
                  <a:pt x="68316" y="287302"/>
                  <a:pt x="415255" y="92419"/>
                </a:cubicBezTo>
                <a:cubicBezTo>
                  <a:pt x="543850" y="20446"/>
                  <a:pt x="692789" y="-4606"/>
                  <a:pt x="846178" y="680"/>
                </a:cubicBezTo>
                <a:close/>
              </a:path>
            </a:pathLst>
          </a:custGeom>
          <a:noFill/>
          <a:ln w="57150">
            <a:solidFill>
              <a:srgbClr val="86BACF"/>
            </a:solidFill>
          </a:ln>
        </p:spPr>
        <p:txBody>
          <a:bodyPr vert="horz" wrap="square" lIns="121920" tIns="60960" rIns="121920" bIns="60960" numCol="1" anchor="t" anchorCtr="0" compatLnSpc="1">
            <a:noAutofit/>
          </a:bodyPr>
          <a:lstStyle/>
          <a:p>
            <a:pPr marL="0" marR="0" lvl="0" indent="0" algn="l" defTabSz="914400" rtl="0" eaLnBrk="1" fontAlgn="auto" latinLnBrk="0" hangingPunct="0">
              <a:lnSpc>
                <a:spcPct val="100000"/>
              </a:lnSpc>
              <a:spcBef>
                <a:spcPts val="0"/>
              </a:spcBef>
              <a:spcAft>
                <a:spcPts val="0"/>
              </a:spcAft>
              <a:buClrTx/>
              <a:buSzTx/>
              <a:buFontTx/>
              <a:buNone/>
              <a:defRPr/>
            </a:pPr>
            <a:endParaRPr kumimoji="0" lang="en-US" sz="2135"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4" name="Freeform 157">
            <a:extLst>
              <a:ext uri="{FF2B5EF4-FFF2-40B4-BE49-F238E27FC236}">
                <a16:creationId xmlns:a16="http://schemas.microsoft.com/office/drawing/2014/main" id="{605735CE-6B9E-41D9-BFE9-32A959377296}"/>
              </a:ext>
            </a:extLst>
          </p:cNvPr>
          <p:cNvSpPr/>
          <p:nvPr/>
        </p:nvSpPr>
        <p:spPr bwMode="auto">
          <a:xfrm>
            <a:off x="7979667" y="1827108"/>
            <a:ext cx="3021530" cy="2784554"/>
          </a:xfrm>
          <a:custGeom>
            <a:avLst/>
            <a:gdLst>
              <a:gd name="connsiteX0" fmla="*/ 846178 w 2542429"/>
              <a:gd name="connsiteY0" fmla="*/ 680 h 2343028"/>
              <a:gd name="connsiteX1" fmla="*/ 1576627 w 2542429"/>
              <a:gd name="connsiteY1" fmla="*/ 203148 h 2343028"/>
              <a:gd name="connsiteX2" fmla="*/ 2282560 w 2542429"/>
              <a:gd name="connsiteY2" fmla="*/ 712500 h 2343028"/>
              <a:gd name="connsiteX3" fmla="*/ 2542429 w 2542429"/>
              <a:gd name="connsiteY3" fmla="*/ 1161320 h 2343028"/>
              <a:gd name="connsiteX4" fmla="*/ 2275862 w 2542429"/>
              <a:gd name="connsiteY4" fmla="*/ 1744491 h 2343028"/>
              <a:gd name="connsiteX5" fmla="*/ 1577967 w 2542429"/>
              <a:gd name="connsiteY5" fmla="*/ 2215456 h 2343028"/>
              <a:gd name="connsiteX6" fmla="*/ 924845 w 2542429"/>
              <a:gd name="connsiteY6" fmla="*/ 2342702 h 2343028"/>
              <a:gd name="connsiteX7" fmla="*/ 431328 w 2542429"/>
              <a:gd name="connsiteY7" fmla="*/ 2206597 h 2343028"/>
              <a:gd name="connsiteX8" fmla="*/ 0 w 2542429"/>
              <a:gd name="connsiteY8" fmla="*/ 1161320 h 2343028"/>
              <a:gd name="connsiteX9" fmla="*/ 415255 w 2542429"/>
              <a:gd name="connsiteY9" fmla="*/ 92419 h 2343028"/>
              <a:gd name="connsiteX10" fmla="*/ 846178 w 2542429"/>
              <a:gd name="connsiteY10" fmla="*/ 680 h 234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2429" h="2343028">
                <a:moveTo>
                  <a:pt x="846178" y="680"/>
                </a:moveTo>
                <a:cubicBezTo>
                  <a:pt x="1101827" y="9489"/>
                  <a:pt x="1369838" y="102570"/>
                  <a:pt x="1576627" y="203148"/>
                </a:cubicBezTo>
                <a:cubicBezTo>
                  <a:pt x="1827120" y="327164"/>
                  <a:pt x="2082970" y="502854"/>
                  <a:pt x="2282560" y="712500"/>
                </a:cubicBezTo>
                <a:cubicBezTo>
                  <a:pt x="2372309" y="806989"/>
                  <a:pt x="2542429" y="1013682"/>
                  <a:pt x="2542429" y="1161320"/>
                </a:cubicBezTo>
                <a:cubicBezTo>
                  <a:pt x="2542429" y="1384254"/>
                  <a:pt x="2413834" y="1592423"/>
                  <a:pt x="2275862" y="1744491"/>
                </a:cubicBezTo>
                <a:cubicBezTo>
                  <a:pt x="2085650" y="1954136"/>
                  <a:pt x="1829799" y="2115063"/>
                  <a:pt x="1577967" y="2215456"/>
                </a:cubicBezTo>
                <a:cubicBezTo>
                  <a:pt x="1382061" y="2293519"/>
                  <a:pt x="1150129" y="2347759"/>
                  <a:pt x="924845" y="2342702"/>
                </a:cubicBezTo>
                <a:cubicBezTo>
                  <a:pt x="749625" y="2338768"/>
                  <a:pt x="578426" y="2298964"/>
                  <a:pt x="431328" y="2206597"/>
                </a:cubicBezTo>
                <a:cubicBezTo>
                  <a:pt x="91088" y="1992522"/>
                  <a:pt x="0" y="1564372"/>
                  <a:pt x="0" y="1161320"/>
                </a:cubicBezTo>
                <a:cubicBezTo>
                  <a:pt x="0" y="774508"/>
                  <a:pt x="68316" y="287302"/>
                  <a:pt x="415255" y="92419"/>
                </a:cubicBezTo>
                <a:cubicBezTo>
                  <a:pt x="543850" y="20446"/>
                  <a:pt x="692789" y="-4606"/>
                  <a:pt x="846178" y="680"/>
                </a:cubicBezTo>
                <a:close/>
              </a:path>
            </a:pathLst>
          </a:custGeom>
          <a:noFill/>
          <a:ln w="57150">
            <a:solidFill>
              <a:srgbClr val="1D7CA2"/>
            </a:solidFill>
          </a:ln>
        </p:spPr>
        <p:txBody>
          <a:bodyPr vert="horz" wrap="square" lIns="121920" tIns="60960" rIns="121920" bIns="60960" numCol="1" anchor="t" anchorCtr="0" compatLnSpc="1">
            <a:noAutofit/>
          </a:bodyPr>
          <a:lstStyle/>
          <a:p>
            <a:pPr marL="0" marR="0" lvl="0" indent="0" algn="l" defTabSz="914400" rtl="0" eaLnBrk="1" fontAlgn="auto" latinLnBrk="0" hangingPunct="0">
              <a:lnSpc>
                <a:spcPct val="100000"/>
              </a:lnSpc>
              <a:spcBef>
                <a:spcPts val="0"/>
              </a:spcBef>
              <a:spcAft>
                <a:spcPts val="0"/>
              </a:spcAft>
              <a:buClrTx/>
              <a:buSzTx/>
              <a:buFontTx/>
              <a:buNone/>
              <a:defRPr/>
            </a:pPr>
            <a:endParaRPr kumimoji="0" lang="en-US" sz="2135" b="1" i="0" u="none" strike="noStrike" kern="0" cap="none" spc="0" normalizeH="0" baseline="0" noProof="0" dirty="0">
              <a:ln>
                <a:noFill/>
              </a:ln>
              <a:solidFill>
                <a:schemeClr val="tx1">
                  <a:lumMod val="85000"/>
                  <a:lumOff val="15000"/>
                </a:schemeClr>
              </a:solidFill>
              <a:effectLst/>
              <a:uLnTx/>
              <a:uFillTx/>
              <a:cs typeface="+mn-ea"/>
              <a:sym typeface="+mn-lt"/>
            </a:endParaRPr>
          </a:p>
        </p:txBody>
      </p:sp>
    </p:spTree>
    <p:extLst>
      <p:ext uri="{BB962C8B-B14F-4D97-AF65-F5344CB8AC3E}">
        <p14:creationId xmlns:p14="http://schemas.microsoft.com/office/powerpoint/2010/main" val="12472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anim calcmode="lin" valueType="num">
                                      <p:cBhvr>
                                        <p:cTn id="14" dur="750" fill="hold"/>
                                        <p:tgtEl>
                                          <p:spTgt spid="23"/>
                                        </p:tgtEl>
                                        <p:attrNameLst>
                                          <p:attrName>ppt_x</p:attrName>
                                        </p:attrNameLst>
                                      </p:cBhvr>
                                      <p:tavLst>
                                        <p:tav tm="0">
                                          <p:val>
                                            <p:strVal val="#ppt_x"/>
                                          </p:val>
                                        </p:tav>
                                        <p:tav tm="100000">
                                          <p:val>
                                            <p:strVal val="#ppt_x"/>
                                          </p:val>
                                        </p:tav>
                                      </p:tavLst>
                                    </p:anim>
                                    <p:anim calcmode="lin" valueType="num">
                                      <p:cBhvr>
                                        <p:cTn id="15" dur="75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750"/>
                                        <p:tgtEl>
                                          <p:spTgt spid="24"/>
                                        </p:tgtEl>
                                      </p:cBhvr>
                                    </p:animEffect>
                                    <p:anim calcmode="lin" valueType="num">
                                      <p:cBhvr>
                                        <p:cTn id="19" dur="750" fill="hold"/>
                                        <p:tgtEl>
                                          <p:spTgt spid="24"/>
                                        </p:tgtEl>
                                        <p:attrNameLst>
                                          <p:attrName>ppt_x</p:attrName>
                                        </p:attrNameLst>
                                      </p:cBhvr>
                                      <p:tavLst>
                                        <p:tav tm="0">
                                          <p:val>
                                            <p:strVal val="#ppt_x"/>
                                          </p:val>
                                        </p:tav>
                                        <p:tav tm="100000">
                                          <p:val>
                                            <p:strVal val="#ppt_x"/>
                                          </p:val>
                                        </p:tav>
                                      </p:tavLst>
                                    </p:anim>
                                    <p:anim calcmode="lin" valueType="num">
                                      <p:cBhvr>
                                        <p:cTn id="20"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a:t>
            </a:r>
            <a:r>
              <a:rPr lang="zh-CN" altLang="zh-CN" sz="3600" dirty="0"/>
              <a:t>利润极大值分析模型</a:t>
            </a:r>
            <a:r>
              <a:rPr lang="zh-CN" altLang="en-US" sz="3600" dirty="0"/>
              <a:t>实例</a:t>
            </a:r>
          </a:p>
        </p:txBody>
      </p:sp>
      <p:sp>
        <p:nvSpPr>
          <p:cNvPr id="11" name="文本框 10"/>
          <p:cNvSpPr txBox="1"/>
          <p:nvPr/>
        </p:nvSpPr>
        <p:spPr>
          <a:xfrm>
            <a:off x="830956" y="1421894"/>
            <a:ext cx="10530088" cy="1323439"/>
          </a:xfrm>
          <a:prstGeom prst="rect">
            <a:avLst/>
          </a:prstGeom>
          <a:noFill/>
        </p:spPr>
        <p:txBody>
          <a:bodyPr wrap="square" rtlCol="0">
            <a:spAutoFit/>
          </a:bodyPr>
          <a:lstStyle>
            <a:defPPr>
              <a:defRPr lang="en-US"/>
            </a:defPPr>
            <a:lvl1pPr algn="just">
              <a:defRPr sz="2400"/>
            </a:lvl1p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7-4</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乐普公司生产和销售一种垄断产品，固定成本为</a:t>
            </a:r>
            <a:r>
              <a:rPr lang="en-US" altLang="zh-CN" sz="2000" dirty="0">
                <a:solidFill>
                  <a:schemeClr val="tx2">
                    <a:lumMod val="75000"/>
                  </a:schemeClr>
                </a:solidFill>
                <a:latin typeface="宋体" panose="02010600030101010101" pitchFamily="2" charset="-122"/>
                <a:ea typeface="宋体" panose="02010600030101010101" pitchFamily="2" charset="-122"/>
              </a:rPr>
              <a:t>37800</a:t>
            </a:r>
            <a:r>
              <a:rPr lang="zh-CN" altLang="en-US" sz="2000" dirty="0">
                <a:solidFill>
                  <a:schemeClr val="tx2">
                    <a:lumMod val="75000"/>
                  </a:schemeClr>
                </a:solidFill>
                <a:latin typeface="宋体" panose="02010600030101010101" pitchFamily="2" charset="-122"/>
                <a:ea typeface="宋体" panose="02010600030101010101" pitchFamily="2" charset="-122"/>
              </a:rPr>
              <a:t>元。单位变动成本估计在</a:t>
            </a:r>
            <a:r>
              <a:rPr lang="en-US" altLang="zh-CN" sz="2000" dirty="0">
                <a:solidFill>
                  <a:schemeClr val="tx2">
                    <a:lumMod val="75000"/>
                  </a:schemeClr>
                </a:solidFill>
                <a:latin typeface="宋体" panose="02010600030101010101" pitchFamily="2" charset="-122"/>
                <a:ea typeface="宋体" panose="02010600030101010101" pitchFamily="2" charset="-122"/>
              </a:rPr>
              <a:t>25~60</a:t>
            </a:r>
            <a:r>
              <a:rPr lang="zh-CN" altLang="en-US" sz="2000" dirty="0">
                <a:solidFill>
                  <a:schemeClr val="tx2">
                    <a:lumMod val="75000"/>
                  </a:schemeClr>
                </a:solidFill>
                <a:latin typeface="宋体" panose="02010600030101010101" pitchFamily="2" charset="-122"/>
                <a:ea typeface="宋体" panose="02010600030101010101" pitchFamily="2" charset="-122"/>
              </a:rPr>
              <a:t>元，销量</a:t>
            </a:r>
            <a:r>
              <a:rPr lang="en-US" altLang="zh-CN" sz="2000" dirty="0">
                <a:solidFill>
                  <a:schemeClr val="tx2">
                    <a:lumMod val="75000"/>
                  </a:schemeClr>
                </a:solidFill>
                <a:latin typeface="宋体" panose="02010600030101010101" pitchFamily="2" charset="-122"/>
                <a:ea typeface="宋体" panose="02010600030101010101" pitchFamily="2" charset="-122"/>
              </a:rPr>
              <a:t>Q</a:t>
            </a:r>
            <a:r>
              <a:rPr lang="zh-CN" altLang="en-US" sz="2000" dirty="0">
                <a:solidFill>
                  <a:schemeClr val="tx2">
                    <a:lumMod val="75000"/>
                  </a:schemeClr>
                </a:solidFill>
                <a:latin typeface="宋体" panose="02010600030101010101" pitchFamily="2" charset="-122"/>
                <a:ea typeface="宋体" panose="02010600030101010101" pitchFamily="2" charset="-122"/>
              </a:rPr>
              <a:t>与单价</a:t>
            </a:r>
            <a:r>
              <a:rPr lang="en-US" altLang="zh-CN" sz="2000" dirty="0">
                <a:solidFill>
                  <a:schemeClr val="tx2">
                    <a:lumMod val="75000"/>
                  </a:schemeClr>
                </a:solidFill>
                <a:latin typeface="宋体" panose="02010600030101010101" pitchFamily="2" charset="-122"/>
                <a:ea typeface="宋体" panose="02010600030101010101" pitchFamily="2" charset="-122"/>
              </a:rPr>
              <a:t>p</a:t>
            </a:r>
            <a:r>
              <a:rPr lang="zh-CN" altLang="en-US" sz="2000" dirty="0">
                <a:solidFill>
                  <a:schemeClr val="tx2">
                    <a:lumMod val="75000"/>
                  </a:schemeClr>
                </a:solidFill>
                <a:latin typeface="宋体" panose="02010600030101010101" pitchFamily="2" charset="-122"/>
                <a:ea typeface="宋体" panose="02010600030101010101" pitchFamily="2" charset="-122"/>
              </a:rPr>
              <a:t>之间的关系为</a:t>
            </a:r>
            <a:r>
              <a:rPr lang="en-US" altLang="zh-CN" sz="2000" dirty="0">
                <a:solidFill>
                  <a:schemeClr val="tx2">
                    <a:lumMod val="75000"/>
                  </a:schemeClr>
                </a:solidFill>
                <a:latin typeface="宋体" panose="02010600030101010101" pitchFamily="2" charset="-122"/>
                <a:ea typeface="宋体" panose="02010600030101010101" pitchFamily="2" charset="-122"/>
              </a:rPr>
              <a:t>Q=3500-15p</a:t>
            </a:r>
            <a:r>
              <a:rPr lang="zh-CN" altLang="en-US" sz="2000" dirty="0">
                <a:solidFill>
                  <a:schemeClr val="tx2">
                    <a:lumMod val="75000"/>
                  </a:schemeClr>
                </a:solidFill>
                <a:latin typeface="宋体" panose="02010600030101010101" pitchFamily="2" charset="-122"/>
                <a:ea typeface="宋体" panose="02010600030101010101" pitchFamily="2" charset="-122"/>
              </a:rPr>
              <a:t>。根据市场预测，该产品销售单价可能的在</a:t>
            </a:r>
            <a:r>
              <a:rPr lang="en-US" altLang="zh-CN" sz="2000" dirty="0">
                <a:solidFill>
                  <a:schemeClr val="tx2">
                    <a:lumMod val="75000"/>
                  </a:schemeClr>
                </a:solidFill>
                <a:latin typeface="宋体" panose="02010600030101010101" pitchFamily="2" charset="-122"/>
                <a:ea typeface="宋体" panose="02010600030101010101" pitchFamily="2" charset="-122"/>
              </a:rPr>
              <a:t>50~250</a:t>
            </a:r>
            <a:r>
              <a:rPr lang="zh-CN" altLang="en-US" sz="2000" dirty="0">
                <a:solidFill>
                  <a:schemeClr val="tx2">
                    <a:lumMod val="75000"/>
                  </a:schemeClr>
                </a:solidFill>
                <a:latin typeface="宋体" panose="02010600030101010101" pitchFamily="2" charset="-122"/>
                <a:ea typeface="宋体" panose="02010600030101010101" pitchFamily="2" charset="-122"/>
              </a:rPr>
              <a:t>元之间，销售经理希望借助于利润极大值分析模型进行销售单价分析，以判断预定的销售单价为</a:t>
            </a:r>
            <a:r>
              <a:rPr lang="en-US" altLang="zh-CN" sz="2000" dirty="0">
                <a:solidFill>
                  <a:schemeClr val="tx2">
                    <a:lumMod val="75000"/>
                  </a:schemeClr>
                </a:solidFill>
                <a:latin typeface="宋体" panose="02010600030101010101" pitchFamily="2" charset="-122"/>
                <a:ea typeface="宋体" panose="02010600030101010101" pitchFamily="2" charset="-122"/>
              </a:rPr>
              <a:t>90</a:t>
            </a:r>
            <a:r>
              <a:rPr lang="zh-CN" altLang="en-US" sz="2000" dirty="0">
                <a:solidFill>
                  <a:schemeClr val="tx2">
                    <a:lumMod val="75000"/>
                  </a:schemeClr>
                </a:solidFill>
                <a:latin typeface="宋体" panose="02010600030101010101" pitchFamily="2" charset="-122"/>
                <a:ea typeface="宋体" panose="02010600030101010101" pitchFamily="2" charset="-122"/>
              </a:rPr>
              <a:t>元是否合适。</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文本框 3">
            <a:extLst>
              <a:ext uri="{FF2B5EF4-FFF2-40B4-BE49-F238E27FC236}">
                <a16:creationId xmlns:a16="http://schemas.microsoft.com/office/drawing/2014/main" id="{C6C77DA6-859C-8A37-6387-1CDBAA889BA6}"/>
              </a:ext>
            </a:extLst>
          </p:cNvPr>
          <p:cNvSpPr txBox="1"/>
          <p:nvPr/>
        </p:nvSpPr>
        <p:spPr>
          <a:xfrm>
            <a:off x="964903" y="2847469"/>
            <a:ext cx="6626743" cy="2815451"/>
          </a:xfrm>
          <a:prstGeom prst="rect">
            <a:avLst/>
          </a:prstGeom>
          <a:noFill/>
        </p:spPr>
        <p:txBody>
          <a:bodyPr wrap="square">
            <a:spAutoFit/>
          </a:bodyPr>
          <a:lstStyle/>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解题</a:t>
            </a:r>
            <a:r>
              <a:rPr lang="zh-CN" altLang="en-US" sz="2000" b="1" dirty="0">
                <a:latin typeface="等线" panose="02010600030101010101" pitchFamily="2" charset="-122"/>
                <a:ea typeface="等线" panose="02010600030101010101" pitchFamily="2" charset="-122"/>
                <a:cs typeface="Times New Roman" panose="02020603050405020304" pitchFamily="18" charset="0"/>
              </a:rPr>
              <a:t>步骤：</a:t>
            </a:r>
            <a:endParaRPr lang="en-US" altLang="zh-CN" sz="2000" b="1"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2000" b="1" dirty="0">
                <a:latin typeface="等线" panose="02010600030101010101" pitchFamily="2" charset="-122"/>
                <a:ea typeface="等线" panose="02010600030101010101" pitchFamily="2" charset="-122"/>
              </a:rPr>
              <a:t>第一步</a:t>
            </a:r>
            <a:r>
              <a:rPr lang="zh-CN" altLang="en-US" sz="2000" dirty="0">
                <a:latin typeface="等线" panose="02010600030101010101" pitchFamily="2" charset="-122"/>
                <a:ea typeface="等线" panose="02010600030101010101" pitchFamily="2" charset="-122"/>
              </a:rPr>
              <a:t>，</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建立利润极大值分析基本模型。</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2000" b="1" dirty="0">
                <a:latin typeface="等线" panose="02010600030101010101" pitchFamily="2" charset="-122"/>
                <a:ea typeface="等线" panose="02010600030101010101" pitchFamily="2" charset="-122"/>
              </a:rPr>
              <a:t>第二步</a:t>
            </a:r>
            <a:r>
              <a:rPr lang="zh-CN" altLang="en-US" sz="2000" dirty="0">
                <a:latin typeface="等线" panose="02010600030101010101" pitchFamily="2" charset="-122"/>
                <a:ea typeface="等线" panose="02010600030101010101" pitchFamily="2" charset="-122"/>
              </a:rPr>
              <a:t>，</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创建分析图来反映利润极大值分析模型。</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2000" b="1" dirty="0">
                <a:latin typeface="等线" panose="02010600030101010101" pitchFamily="2" charset="-122"/>
                <a:ea typeface="等线" panose="02010600030101010101" pitchFamily="2" charset="-122"/>
              </a:rPr>
              <a:t>第三步</a:t>
            </a:r>
            <a:r>
              <a:rPr lang="zh-CN" altLang="en-US" sz="2000" dirty="0">
                <a:latin typeface="等线" panose="02010600030101010101" pitchFamily="2" charset="-122"/>
                <a:ea typeface="等线" panose="02010600030101010101" pitchFamily="2" charset="-122"/>
              </a:rPr>
              <a:t>，计算最优单价和最大利润（三种方法）。</a:t>
            </a:r>
            <a:endParaRPr lang="en-US" altLang="zh-CN" sz="2000" dirty="0">
              <a:latin typeface="等线" panose="02010600030101010101" pitchFamily="2" charset="-122"/>
              <a:ea typeface="等线" panose="02010600030101010101" pitchFamily="2" charset="-122"/>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第四步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，添加决策依据——最优单价垂直参考线。</a:t>
            </a: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第五步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，在分析图上给出决策结论。</a:t>
            </a:r>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6648140" y="2748875"/>
            <a:ext cx="4846373" cy="3012638"/>
          </a:xfrm>
          <a:prstGeom prst="rect">
            <a:avLst/>
          </a:prstGeom>
          <a:noFill/>
        </p:spPr>
      </p:pic>
    </p:spTree>
    <p:extLst>
      <p:ext uri="{BB962C8B-B14F-4D97-AF65-F5344CB8AC3E}">
        <p14:creationId xmlns:p14="http://schemas.microsoft.com/office/powerpoint/2010/main" val="2306463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a:t>
            </a:r>
            <a:r>
              <a:rPr lang="zh-CN" altLang="zh-CN" sz="3600" dirty="0"/>
              <a:t>利润极大值分析模型</a:t>
            </a:r>
            <a:r>
              <a:rPr lang="zh-CN" altLang="en-US" sz="3600" dirty="0"/>
              <a:t>实例</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p:nvPr/>
        </p:nvPicPr>
        <p:blipFill>
          <a:blip r:embed="rId2">
            <a:extLst>
              <a:ext uri="{28A0092B-C50C-407E-A947-70E740481C1C}">
                <a14:useLocalDpi xmlns:a14="http://schemas.microsoft.com/office/drawing/2010/main" val="0"/>
              </a:ext>
            </a:extLst>
          </a:blip>
          <a:srcRect/>
          <a:stretch>
            <a:fillRect/>
          </a:stretch>
        </p:blipFill>
        <p:spPr bwMode="auto">
          <a:xfrm>
            <a:off x="5468417" y="2831275"/>
            <a:ext cx="5663609" cy="3375080"/>
          </a:xfrm>
          <a:prstGeom prst="rect">
            <a:avLst/>
          </a:prstGeom>
          <a:noFill/>
        </p:spPr>
      </p:pic>
      <p:sp>
        <p:nvSpPr>
          <p:cNvPr id="4" name="文本框 3">
            <a:extLst>
              <a:ext uri="{FF2B5EF4-FFF2-40B4-BE49-F238E27FC236}">
                <a16:creationId xmlns:a16="http://schemas.microsoft.com/office/drawing/2014/main" id="{216C90D3-1DE8-1FF3-258E-BEFBF3944E4A}"/>
              </a:ext>
            </a:extLst>
          </p:cNvPr>
          <p:cNvSpPr txBox="1"/>
          <p:nvPr/>
        </p:nvSpPr>
        <p:spPr>
          <a:xfrm>
            <a:off x="486438" y="1767007"/>
            <a:ext cx="6786231" cy="2661562"/>
          </a:xfrm>
          <a:prstGeom prst="rect">
            <a:avLst/>
          </a:prstGeom>
          <a:noFill/>
        </p:spPr>
        <p:txBody>
          <a:bodyPr wrap="square">
            <a:spAutoFit/>
          </a:bodyPr>
          <a:lstStyle/>
          <a:p>
            <a:pPr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第六步，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调整模型参数呈现可选的最大利润动态分析模型</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2000" b="1"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一</a:t>
            </a: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准备情景线数据。</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二</a:t>
            </a: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绘制情景分析曲线簇。</a:t>
            </a:r>
          </a:p>
          <a:p>
            <a:pPr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三步</a:t>
            </a: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添加参考线。</a:t>
            </a:r>
          </a:p>
          <a:p>
            <a:pPr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四步</a:t>
            </a: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添加轨迹线。</a:t>
            </a:r>
          </a:p>
        </p:txBody>
      </p:sp>
    </p:spTree>
    <p:extLst>
      <p:ext uri="{BB962C8B-B14F-4D97-AF65-F5344CB8AC3E}">
        <p14:creationId xmlns:p14="http://schemas.microsoft.com/office/powerpoint/2010/main" val="3013172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a:t>
            </a:r>
            <a:r>
              <a:rPr lang="zh-CN" altLang="zh-CN" sz="3600" dirty="0"/>
              <a:t>利润极大值分析模型</a:t>
            </a:r>
            <a:endParaRPr lang="zh-CN" altLang="en-US" sz="3600" dirty="0"/>
          </a:p>
        </p:txBody>
      </p:sp>
      <p:sp>
        <p:nvSpPr>
          <p:cNvPr id="11" name="文本框 10"/>
          <p:cNvSpPr txBox="1"/>
          <p:nvPr/>
        </p:nvSpPr>
        <p:spPr>
          <a:xfrm>
            <a:off x="265935" y="1720108"/>
            <a:ext cx="7791241" cy="523220"/>
          </a:xfrm>
          <a:prstGeom prst="rect">
            <a:avLst/>
          </a:prstGeom>
          <a:noFill/>
        </p:spPr>
        <p:txBody>
          <a:bodyPr wrap="square" rtlCol="0">
            <a:spAutoFit/>
          </a:bodyPr>
          <a:lstStyle/>
          <a:p>
            <a:pPr indent="540000"/>
            <a:r>
              <a:rPr lang="zh-CN" altLang="zh-CN" sz="2800" b="1" dirty="0">
                <a:solidFill>
                  <a:schemeClr val="tx2">
                    <a:lumMod val="75000"/>
                  </a:schemeClr>
                </a:solidFill>
              </a:rPr>
              <a:t>最优单价和利润极大值</a:t>
            </a:r>
            <a:r>
              <a:rPr lang="zh-CN" altLang="en-US" sz="2800" b="1" dirty="0">
                <a:solidFill>
                  <a:schemeClr val="tx2">
                    <a:lumMod val="75000"/>
                  </a:schemeClr>
                </a:solidFill>
              </a:rPr>
              <a:t>的公式推导：</a:t>
            </a:r>
            <a:endParaRPr lang="zh-CN" altLang="zh-CN" sz="2800" b="1" dirty="0">
              <a:solidFill>
                <a:schemeClr val="tx2">
                  <a:lumMod val="75000"/>
                </a:schemeClr>
              </a:solidFill>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5862380" y="3275155"/>
            <a:ext cx="15528990" cy="199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2159793474"/>
              </p:ext>
            </p:extLst>
          </p:nvPr>
        </p:nvGraphicFramePr>
        <p:xfrm>
          <a:off x="802608" y="2594315"/>
          <a:ext cx="5015932" cy="2040063"/>
        </p:xfrm>
        <a:graphic>
          <a:graphicData uri="http://schemas.openxmlformats.org/presentationml/2006/ole">
            <mc:AlternateContent xmlns:mc="http://schemas.openxmlformats.org/markup-compatibility/2006">
              <mc:Choice xmlns:v="urn:schemas-microsoft-com:vml" Requires="v">
                <p:oleObj spid="_x0000_s2054" name="公式" r:id="rId3" imgW="2362200" imgH="889000" progId="Equation.3">
                  <p:embed/>
                </p:oleObj>
              </mc:Choice>
              <mc:Fallback>
                <p:oleObj name="公式" r:id="rId3" imgW="2362200" imgH="889000" progId="Equation.3">
                  <p:embed/>
                  <p:pic>
                    <p:nvPicPr>
                      <p:cNvPr id="14" name="对象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08" y="2594315"/>
                        <a:ext cx="5015932" cy="2040063"/>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868706967"/>
              </p:ext>
            </p:extLst>
          </p:nvPr>
        </p:nvGraphicFramePr>
        <p:xfrm>
          <a:off x="6558553" y="2418615"/>
          <a:ext cx="4406413" cy="2916320"/>
        </p:xfrm>
        <a:graphic>
          <a:graphicData uri="http://schemas.openxmlformats.org/presentationml/2006/ole">
            <mc:AlternateContent xmlns:mc="http://schemas.openxmlformats.org/markup-compatibility/2006">
              <mc:Choice xmlns:v="urn:schemas-microsoft-com:vml" Requires="v">
                <p:oleObj spid="_x0000_s2055" name="公式" r:id="rId5" imgW="1968500" imgH="1282700" progId="Equation.3">
                  <p:embed/>
                </p:oleObj>
              </mc:Choice>
              <mc:Fallback>
                <p:oleObj name="公式" r:id="rId5" imgW="1968500" imgH="1282700" progId="Equation.3">
                  <p:embed/>
                  <p:pic>
                    <p:nvPicPr>
                      <p:cNvPr id="18" name="对象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553" y="2418615"/>
                        <a:ext cx="4406413" cy="2916320"/>
                      </a:xfrm>
                      <a:prstGeom prst="rect">
                        <a:avLst/>
                      </a:prstGeom>
                      <a:noFill/>
                    </p:spPr>
                  </p:pic>
                </p:oleObj>
              </mc:Fallback>
            </mc:AlternateContent>
          </a:graphicData>
        </a:graphic>
      </p:graphicFrame>
    </p:spTree>
    <p:extLst>
      <p:ext uri="{BB962C8B-B14F-4D97-AF65-F5344CB8AC3E}">
        <p14:creationId xmlns:p14="http://schemas.microsoft.com/office/powerpoint/2010/main" val="2263247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1" y="461409"/>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t>【例</a:t>
            </a:r>
            <a:r>
              <a:rPr lang="en-US" altLang="zh-CN" sz="3600" dirty="0"/>
              <a:t>7-4</a:t>
            </a:r>
            <a:r>
              <a:rPr lang="zh-CN" altLang="zh-CN" sz="3600" dirty="0"/>
              <a:t>】</a:t>
            </a:r>
            <a:r>
              <a:rPr lang="zh-CN" altLang="en-US" sz="3600" dirty="0"/>
              <a:t>建模关键技术</a:t>
            </a:r>
          </a:p>
        </p:txBody>
      </p:sp>
      <p:sp>
        <p:nvSpPr>
          <p:cNvPr id="26" name="文本框 10"/>
          <p:cNvSpPr txBox="1"/>
          <p:nvPr/>
        </p:nvSpPr>
        <p:spPr>
          <a:xfrm>
            <a:off x="1759719" y="2362410"/>
            <a:ext cx="2455094" cy="830997"/>
          </a:xfrm>
          <a:prstGeom prst="rect">
            <a:avLst/>
          </a:prstGeom>
          <a:noFill/>
        </p:spPr>
        <p:txBody>
          <a:bodyPr wrap="square" rtlCol="0">
            <a:spAutoFit/>
          </a:bodyPr>
          <a:lstStyle/>
          <a:p>
            <a:pPr algn="just"/>
            <a:r>
              <a:rPr lang="zh-CN" altLang="en-US" sz="2400" b="1" dirty="0">
                <a:solidFill>
                  <a:schemeClr val="tx2">
                    <a:lumMod val="75000"/>
                  </a:schemeClr>
                </a:solidFill>
              </a:rPr>
              <a:t>利润极大值的概念与计算公式</a:t>
            </a:r>
          </a:p>
        </p:txBody>
      </p:sp>
      <p:sp>
        <p:nvSpPr>
          <p:cNvPr id="27" name="文本框 10"/>
          <p:cNvSpPr txBox="1"/>
          <p:nvPr/>
        </p:nvSpPr>
        <p:spPr>
          <a:xfrm>
            <a:off x="7506258" y="4580305"/>
            <a:ext cx="2936407" cy="830997"/>
          </a:xfrm>
          <a:prstGeom prst="rect">
            <a:avLst/>
          </a:prstGeom>
          <a:noFill/>
        </p:spPr>
        <p:txBody>
          <a:bodyPr wrap="square" rtlCol="0">
            <a:spAutoFit/>
          </a:bodyPr>
          <a:lstStyle/>
          <a:p>
            <a:pPr algn="just"/>
            <a:r>
              <a:rPr lang="zh-CN" altLang="en-US" sz="2400" b="1" dirty="0">
                <a:solidFill>
                  <a:schemeClr val="tx2">
                    <a:lumMod val="75000"/>
                  </a:schemeClr>
                </a:solidFill>
              </a:rPr>
              <a:t>动态可选的</a:t>
            </a:r>
            <a:r>
              <a:rPr lang="en-US" altLang="zh-CN" sz="2400" b="1" dirty="0">
                <a:solidFill>
                  <a:schemeClr val="tx2">
                    <a:lumMod val="75000"/>
                  </a:schemeClr>
                </a:solidFill>
              </a:rPr>
              <a:t>What-if</a:t>
            </a:r>
            <a:r>
              <a:rPr lang="zh-CN" altLang="en-US" sz="2400" b="1" dirty="0">
                <a:solidFill>
                  <a:schemeClr val="tx2">
                    <a:lumMod val="75000"/>
                  </a:schemeClr>
                </a:solidFill>
              </a:rPr>
              <a:t>决策分析技术</a:t>
            </a:r>
          </a:p>
        </p:txBody>
      </p:sp>
      <p:sp>
        <p:nvSpPr>
          <p:cNvPr id="30" name="文本框 10"/>
          <p:cNvSpPr txBox="1"/>
          <p:nvPr/>
        </p:nvSpPr>
        <p:spPr>
          <a:xfrm>
            <a:off x="1803001" y="4834824"/>
            <a:ext cx="2590323" cy="830997"/>
          </a:xfrm>
          <a:prstGeom prst="rect">
            <a:avLst/>
          </a:prstGeom>
          <a:noFill/>
        </p:spPr>
        <p:txBody>
          <a:bodyPr wrap="square" rtlCol="0">
            <a:spAutoFit/>
          </a:bodyPr>
          <a:lstStyle/>
          <a:p>
            <a:pPr algn="just"/>
            <a:r>
              <a:rPr lang="zh-CN" altLang="en-US" sz="2400" b="1" dirty="0">
                <a:solidFill>
                  <a:schemeClr val="tx2">
                    <a:lumMod val="75000"/>
                  </a:schemeClr>
                </a:solidFill>
              </a:rPr>
              <a:t>决策点的移动轨迹技术</a:t>
            </a:r>
          </a:p>
        </p:txBody>
      </p:sp>
      <p:sp>
        <p:nvSpPr>
          <p:cNvPr id="20" name="文本框 10"/>
          <p:cNvSpPr txBox="1"/>
          <p:nvPr/>
        </p:nvSpPr>
        <p:spPr>
          <a:xfrm>
            <a:off x="7446933" y="2535783"/>
            <a:ext cx="3055058" cy="461665"/>
          </a:xfrm>
          <a:prstGeom prst="rect">
            <a:avLst/>
          </a:prstGeom>
          <a:noFill/>
        </p:spPr>
        <p:txBody>
          <a:bodyPr wrap="square" rtlCol="0">
            <a:spAutoFit/>
          </a:bodyPr>
          <a:lstStyle/>
          <a:p>
            <a:pPr algn="just"/>
            <a:r>
              <a:rPr lang="zh-CN" altLang="en-US" sz="2400" b="1" dirty="0">
                <a:solidFill>
                  <a:schemeClr val="tx2">
                    <a:lumMod val="75000"/>
                  </a:schemeClr>
                </a:solidFill>
              </a:rPr>
              <a:t>情景分析曲线簇技术</a:t>
            </a:r>
            <a:endParaRPr lang="en-US" altLang="zh-CN" sz="2400" b="1" dirty="0">
              <a:solidFill>
                <a:schemeClr val="tx2">
                  <a:lumMod val="75000"/>
                </a:schemeClr>
              </a:solidFill>
            </a:endParaRPr>
          </a:p>
        </p:txBody>
      </p:sp>
      <p:sp>
        <p:nvSpPr>
          <p:cNvPr id="58" name="Freeform 265">
            <a:extLst>
              <a:ext uri="{FF2B5EF4-FFF2-40B4-BE49-F238E27FC236}">
                <a16:creationId xmlns:a16="http://schemas.microsoft.com/office/drawing/2014/main" id="{98AC2ED8-4F93-4D65-8A8A-293C77DC2F12}"/>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59" name="Freeform 263">
            <a:extLst>
              <a:ext uri="{FF2B5EF4-FFF2-40B4-BE49-F238E27FC236}">
                <a16:creationId xmlns:a16="http://schemas.microsoft.com/office/drawing/2014/main" id="{7E2DD5B0-F29B-4B6F-9BDE-377F0122CF72}"/>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60" name="Freeform 266">
            <a:extLst>
              <a:ext uri="{FF2B5EF4-FFF2-40B4-BE49-F238E27FC236}">
                <a16:creationId xmlns:a16="http://schemas.microsoft.com/office/drawing/2014/main" id="{6D6A94F0-9527-4D6B-98D8-CBC3871687E1}"/>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61" name="Freeform 267">
            <a:extLst>
              <a:ext uri="{FF2B5EF4-FFF2-40B4-BE49-F238E27FC236}">
                <a16:creationId xmlns:a16="http://schemas.microsoft.com/office/drawing/2014/main" id="{67647555-C75A-474E-8351-EAC39896D849}"/>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62" name="组合 61">
            <a:extLst>
              <a:ext uri="{FF2B5EF4-FFF2-40B4-BE49-F238E27FC236}">
                <a16:creationId xmlns:a16="http://schemas.microsoft.com/office/drawing/2014/main" id="{6D7C8F38-F1FD-4633-8EA7-020A1AE9D8DF}"/>
              </a:ext>
            </a:extLst>
          </p:cNvPr>
          <p:cNvGrpSpPr/>
          <p:nvPr/>
        </p:nvGrpSpPr>
        <p:grpSpPr>
          <a:xfrm>
            <a:off x="1435102" y="3168665"/>
            <a:ext cx="3319464" cy="215888"/>
            <a:chOff x="1435102" y="3168665"/>
            <a:chExt cx="3319464" cy="215888"/>
          </a:xfrm>
        </p:grpSpPr>
        <p:sp>
          <p:nvSpPr>
            <p:cNvPr id="63" name="任意多边形 8">
              <a:extLst>
                <a:ext uri="{FF2B5EF4-FFF2-40B4-BE49-F238E27FC236}">
                  <a16:creationId xmlns:a16="http://schemas.microsoft.com/office/drawing/2014/main" id="{D796229E-1216-48CF-AB3F-419416E2DF46}"/>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64" name="椭圆 9">
              <a:extLst>
                <a:ext uri="{FF2B5EF4-FFF2-40B4-BE49-F238E27FC236}">
                  <a16:creationId xmlns:a16="http://schemas.microsoft.com/office/drawing/2014/main" id="{44B1391C-F115-4C31-B02D-8BC3D0645055}"/>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65" name="组合 64">
            <a:extLst>
              <a:ext uri="{FF2B5EF4-FFF2-40B4-BE49-F238E27FC236}">
                <a16:creationId xmlns:a16="http://schemas.microsoft.com/office/drawing/2014/main" id="{A77F0557-7B39-4030-AE25-143E03F6F3ED}"/>
              </a:ext>
            </a:extLst>
          </p:cNvPr>
          <p:cNvGrpSpPr/>
          <p:nvPr/>
        </p:nvGrpSpPr>
        <p:grpSpPr>
          <a:xfrm>
            <a:off x="1435102" y="5518036"/>
            <a:ext cx="3303588" cy="215888"/>
            <a:chOff x="1435102" y="5518036"/>
            <a:chExt cx="3303588" cy="215888"/>
          </a:xfrm>
        </p:grpSpPr>
        <p:sp>
          <p:nvSpPr>
            <p:cNvPr id="66" name="任意多边形 10">
              <a:extLst>
                <a:ext uri="{FF2B5EF4-FFF2-40B4-BE49-F238E27FC236}">
                  <a16:creationId xmlns:a16="http://schemas.microsoft.com/office/drawing/2014/main" id="{753E2216-95A5-4289-9B86-840AD7D66860}"/>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67" name="椭圆 11">
              <a:extLst>
                <a:ext uri="{FF2B5EF4-FFF2-40B4-BE49-F238E27FC236}">
                  <a16:creationId xmlns:a16="http://schemas.microsoft.com/office/drawing/2014/main" id="{1A192706-1C66-43C8-A53B-06F2A6FA9254}"/>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68" name="组合 67">
            <a:extLst>
              <a:ext uri="{FF2B5EF4-FFF2-40B4-BE49-F238E27FC236}">
                <a16:creationId xmlns:a16="http://schemas.microsoft.com/office/drawing/2014/main" id="{7BD1E20F-DD0F-416D-817F-41F470A7FF2B}"/>
              </a:ext>
            </a:extLst>
          </p:cNvPr>
          <p:cNvGrpSpPr/>
          <p:nvPr/>
        </p:nvGrpSpPr>
        <p:grpSpPr>
          <a:xfrm>
            <a:off x="7558090" y="4349701"/>
            <a:ext cx="3322637" cy="215888"/>
            <a:chOff x="7558090" y="4349701"/>
            <a:chExt cx="3322637" cy="215888"/>
          </a:xfrm>
        </p:grpSpPr>
        <p:sp>
          <p:nvSpPr>
            <p:cNvPr id="69" name="任意多边形 13">
              <a:extLst>
                <a:ext uri="{FF2B5EF4-FFF2-40B4-BE49-F238E27FC236}">
                  <a16:creationId xmlns:a16="http://schemas.microsoft.com/office/drawing/2014/main" id="{7338ED4B-A594-4DFD-BFE0-D9B051FC528F}"/>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70" name="椭圆 14">
              <a:extLst>
                <a:ext uri="{FF2B5EF4-FFF2-40B4-BE49-F238E27FC236}">
                  <a16:creationId xmlns:a16="http://schemas.microsoft.com/office/drawing/2014/main" id="{A1AFE7C7-5915-49E9-9D5E-CA9E50D08ED5}"/>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71" name="任意多边形 47">
            <a:extLst>
              <a:ext uri="{FF2B5EF4-FFF2-40B4-BE49-F238E27FC236}">
                <a16:creationId xmlns:a16="http://schemas.microsoft.com/office/drawing/2014/main" id="{89F44CFF-19D2-4047-9B00-77AAA26B4927}"/>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2" name="任意多边形 43">
            <a:extLst>
              <a:ext uri="{FF2B5EF4-FFF2-40B4-BE49-F238E27FC236}">
                <a16:creationId xmlns:a16="http://schemas.microsoft.com/office/drawing/2014/main" id="{C9879D83-A8C6-48EE-A44C-CA3FFCC49E15}"/>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3" name="任意多边形 41">
            <a:extLst>
              <a:ext uri="{FF2B5EF4-FFF2-40B4-BE49-F238E27FC236}">
                <a16:creationId xmlns:a16="http://schemas.microsoft.com/office/drawing/2014/main" id="{F3B9B702-9818-42FF-A76D-62A903672DE4}"/>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4" name="任意多边形 37">
            <a:extLst>
              <a:ext uri="{FF2B5EF4-FFF2-40B4-BE49-F238E27FC236}">
                <a16:creationId xmlns:a16="http://schemas.microsoft.com/office/drawing/2014/main" id="{E78DA639-0D30-4C5E-9F37-9E4064FBCACC}"/>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5" name="任意多边形 45">
            <a:extLst>
              <a:ext uri="{FF2B5EF4-FFF2-40B4-BE49-F238E27FC236}">
                <a16:creationId xmlns:a16="http://schemas.microsoft.com/office/drawing/2014/main" id="{CFCF190A-CF96-41BB-B47E-442DFB6C72A1}"/>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76" name="组合 75">
            <a:extLst>
              <a:ext uri="{FF2B5EF4-FFF2-40B4-BE49-F238E27FC236}">
                <a16:creationId xmlns:a16="http://schemas.microsoft.com/office/drawing/2014/main" id="{FA57E447-0DF6-4AE3-8E7E-625ED79B75AB}"/>
              </a:ext>
            </a:extLst>
          </p:cNvPr>
          <p:cNvGrpSpPr/>
          <p:nvPr/>
        </p:nvGrpSpPr>
        <p:grpSpPr>
          <a:xfrm>
            <a:off x="7558090" y="2268603"/>
            <a:ext cx="3355975" cy="215888"/>
            <a:chOff x="7558090" y="2268603"/>
            <a:chExt cx="3355975" cy="215888"/>
          </a:xfrm>
        </p:grpSpPr>
        <p:sp>
          <p:nvSpPr>
            <p:cNvPr id="77" name="椭圆 12">
              <a:extLst>
                <a:ext uri="{FF2B5EF4-FFF2-40B4-BE49-F238E27FC236}">
                  <a16:creationId xmlns:a16="http://schemas.microsoft.com/office/drawing/2014/main" id="{A1824183-AB2C-4C63-AFFA-66517CABD6EE}"/>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78" name="任意多边形 24">
              <a:extLst>
                <a:ext uri="{FF2B5EF4-FFF2-40B4-BE49-F238E27FC236}">
                  <a16:creationId xmlns:a16="http://schemas.microsoft.com/office/drawing/2014/main" id="{627CFAF8-7740-4ABA-A57C-5BDED0D5E25D}"/>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79" name="文本框 25">
            <a:extLst>
              <a:ext uri="{FF2B5EF4-FFF2-40B4-BE49-F238E27FC236}">
                <a16:creationId xmlns:a16="http://schemas.microsoft.com/office/drawing/2014/main" id="{5520BE08-FEDD-42B0-BFE6-CA729053605D}"/>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80" name="文本框 26">
            <a:extLst>
              <a:ext uri="{FF2B5EF4-FFF2-40B4-BE49-F238E27FC236}">
                <a16:creationId xmlns:a16="http://schemas.microsoft.com/office/drawing/2014/main" id="{0F87DA0C-1358-4477-BA07-B13E46DDB7CA}"/>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81" name="文本框 27">
            <a:extLst>
              <a:ext uri="{FF2B5EF4-FFF2-40B4-BE49-F238E27FC236}">
                <a16:creationId xmlns:a16="http://schemas.microsoft.com/office/drawing/2014/main" id="{ACCF82F8-D3EA-4A8F-BED5-2E8331FEE8B5}"/>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82" name="文本框 28">
            <a:extLst>
              <a:ext uri="{FF2B5EF4-FFF2-40B4-BE49-F238E27FC236}">
                <a16:creationId xmlns:a16="http://schemas.microsoft.com/office/drawing/2014/main" id="{F0BD0402-AF26-42C1-B743-7B125A718073}"/>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135856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right)">
                                      <p:cBhvr>
                                        <p:cTn id="15" dur="500"/>
                                        <p:tgtEl>
                                          <p:spTgt spid="7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up)">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right)">
                                      <p:cBhvr>
                                        <p:cTn id="31" dur="500"/>
                                        <p:tgtEl>
                                          <p:spTgt spid="7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up)">
                                      <p:cBhvr>
                                        <p:cTn id="35" dur="500"/>
                                        <p:tgtEl>
                                          <p:spTgt spid="6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p:cTn id="43" dur="500" fill="hold"/>
                                        <p:tgtEl>
                                          <p:spTgt spid="81"/>
                                        </p:tgtEl>
                                        <p:attrNameLst>
                                          <p:attrName>ppt_w</p:attrName>
                                        </p:attrNameLst>
                                      </p:cBhvr>
                                      <p:tavLst>
                                        <p:tav tm="0">
                                          <p:val>
                                            <p:fltVal val="0"/>
                                          </p:val>
                                        </p:tav>
                                        <p:tav tm="100000">
                                          <p:val>
                                            <p:strVal val="#ppt_w"/>
                                          </p:val>
                                        </p:tav>
                                      </p:tavLst>
                                    </p:anim>
                                    <p:anim calcmode="lin" valueType="num">
                                      <p:cBhvr>
                                        <p:cTn id="44" dur="500" fill="hold"/>
                                        <p:tgtEl>
                                          <p:spTgt spid="81"/>
                                        </p:tgtEl>
                                        <p:attrNameLst>
                                          <p:attrName>ppt_h</p:attrName>
                                        </p:attrNameLst>
                                      </p:cBhvr>
                                      <p:tavLst>
                                        <p:tav tm="0">
                                          <p:val>
                                            <p:fltVal val="0"/>
                                          </p:val>
                                        </p:tav>
                                        <p:tav tm="100000">
                                          <p:val>
                                            <p:strVal val="#ppt_h"/>
                                          </p:val>
                                        </p:tav>
                                      </p:tavLst>
                                    </p:anim>
                                    <p:animEffect transition="in" filter="fade">
                                      <p:cBhvr>
                                        <p:cTn id="45" dur="500"/>
                                        <p:tgtEl>
                                          <p:spTgt spid="8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500"/>
                                        <p:tgtEl>
                                          <p:spTgt spid="76"/>
                                        </p:tgtEl>
                                      </p:cBhvr>
                                    </p:animEffect>
                                  </p:childTnLst>
                                </p:cTn>
                              </p:par>
                              <p:par>
                                <p:cTn id="65" presetID="22" presetClass="entr" presetSubtype="2"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right)">
                                      <p:cBhvr>
                                        <p:cTn id="67" dur="500"/>
                                        <p:tgtEl>
                                          <p:spTgt spid="62"/>
                                        </p:tgtEl>
                                      </p:cBhvr>
                                    </p:animEffect>
                                  </p:childTnLst>
                                </p:cTn>
                              </p:par>
                              <p:par>
                                <p:cTn id="68" presetID="22" presetClass="entr" presetSubtype="8"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500"/>
                                        <p:tgtEl>
                                          <p:spTgt spid="68"/>
                                        </p:tgtEl>
                                      </p:cBhvr>
                                    </p:animEffect>
                                  </p:childTnLst>
                                </p:cTn>
                              </p:par>
                              <p:par>
                                <p:cTn id="71" presetID="22" presetClass="entr" presetSubtype="2"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right)">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71" grpId="0" animBg="1"/>
      <p:bldP spid="72" grpId="0" animBg="1"/>
      <p:bldP spid="73" grpId="0" animBg="1"/>
      <p:bldP spid="74" grpId="0" animBg="1"/>
      <p:bldP spid="75" grpId="0" animBg="1"/>
      <p:bldP spid="79" grpId="0"/>
      <p:bldP spid="80" grpId="0"/>
      <p:bldP spid="81" grpId="0"/>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34208"/>
            <a:ext cx="12192000" cy="923330"/>
          </a:xfrm>
          <a:prstGeom prst="rect">
            <a:avLst/>
          </a:prstGeom>
          <a:noFill/>
        </p:spPr>
        <p:txBody>
          <a:bodyPr wrap="square" rtlCol="0">
            <a:spAutoFit/>
          </a:bodyPr>
          <a:lstStyle>
            <a:defPPr>
              <a:defRPr lang="en-US"/>
            </a:defPPr>
            <a:lvl1pPr algn="dist">
              <a:defRPr sz="6600">
                <a:solidFill>
                  <a:schemeClr val="tx2">
                    <a:lumMod val="75000"/>
                  </a:schemeClr>
                </a:solidFill>
                <a:latin typeface="宋体" pitchFamily="2" charset="-122"/>
                <a:ea typeface="宋体" pitchFamily="2" charset="-122"/>
              </a:defRPr>
            </a:lvl1pPr>
          </a:lstStyle>
          <a:p>
            <a:pPr algn="ctr"/>
            <a:r>
              <a:rPr lang="zh-CN" altLang="zh-CN" sz="5400" b="1" dirty="0"/>
              <a:t>两种可选方案的成本决策分析</a:t>
            </a:r>
          </a:p>
        </p:txBody>
      </p:sp>
      <p:sp>
        <p:nvSpPr>
          <p:cNvPr id="4" name="文本框 3"/>
          <p:cNvSpPr txBox="1"/>
          <p:nvPr/>
        </p:nvSpPr>
        <p:spPr>
          <a:xfrm>
            <a:off x="0" y="1522168"/>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第五节</a:t>
            </a:r>
          </a:p>
        </p:txBody>
      </p:sp>
    </p:spTree>
    <p:extLst>
      <p:ext uri="{BB962C8B-B14F-4D97-AF65-F5344CB8AC3E}">
        <p14:creationId xmlns:p14="http://schemas.microsoft.com/office/powerpoint/2010/main" val="256429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5C185E-743C-8681-D34B-550835FA8061}"/>
              </a:ext>
            </a:extLst>
          </p:cNvPr>
          <p:cNvSpPr/>
          <p:nvPr/>
        </p:nvSpPr>
        <p:spPr>
          <a:xfrm>
            <a:off x="792773" y="1631782"/>
            <a:ext cx="6756919" cy="37908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4"/>
          <p:cNvSpPr/>
          <p:nvPr/>
        </p:nvSpPr>
        <p:spPr>
          <a:xfrm>
            <a:off x="7893410" y="1631783"/>
            <a:ext cx="3763350" cy="379082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文本框 31"/>
          <p:cNvSpPr txBox="1"/>
          <p:nvPr/>
        </p:nvSpPr>
        <p:spPr>
          <a:xfrm>
            <a:off x="8126133" y="2261676"/>
            <a:ext cx="3297903" cy="2308324"/>
          </a:xfrm>
          <a:prstGeom prst="rect">
            <a:avLst/>
          </a:prstGeom>
          <a:noFill/>
        </p:spPr>
        <p:txBody>
          <a:bodyPr wrap="square" rtlCol="0">
            <a:spAutoFit/>
          </a:bodyPr>
          <a:lstStyle/>
          <a:p>
            <a:pPr algn="just"/>
            <a:r>
              <a:rPr lang="zh-CN" altLang="en-US" sz="2400" b="1" dirty="0">
                <a:solidFill>
                  <a:schemeClr val="bg1"/>
                </a:solidFill>
                <a:latin typeface="+mn-ea"/>
              </a:rPr>
              <a:t>节约费用是降低成本的一个重要措施，对费用中重大项目的支出，需事先提出几种方案进行决策分析，以便用最少的费用取得最大的效果。</a:t>
            </a:r>
          </a:p>
        </p:txBody>
      </p:sp>
      <p:sp>
        <p:nvSpPr>
          <p:cNvPr id="35" name="文本框 34"/>
          <p:cNvSpPr txBox="1"/>
          <p:nvPr/>
        </p:nvSpPr>
        <p:spPr>
          <a:xfrm>
            <a:off x="1016058" y="1809898"/>
            <a:ext cx="6177515" cy="3416320"/>
          </a:xfrm>
          <a:prstGeom prst="rect">
            <a:avLst/>
          </a:prstGeom>
          <a:noFill/>
        </p:spPr>
        <p:txBody>
          <a:bodyPr wrap="square" rtlCol="0">
            <a:spAutoFit/>
          </a:bodyPr>
          <a:lstStyle/>
          <a:p>
            <a:pPr algn="just"/>
            <a:r>
              <a:rPr lang="zh-CN" altLang="zh-CN" sz="2400" dirty="0">
                <a:solidFill>
                  <a:schemeClr val="tx2">
                    <a:lumMod val="75000"/>
                  </a:schemeClr>
                </a:solidFill>
                <a:latin typeface="宋体" panose="02010600030101010101" pitchFamily="2" charset="-122"/>
                <a:ea typeface="宋体" panose="02010600030101010101" pitchFamily="2" charset="-122"/>
              </a:rPr>
              <a:t>对于零件是自制还是外购方案的决策</a:t>
            </a:r>
            <a:r>
              <a:rPr lang="zh-CN" altLang="en-US" sz="2400" dirty="0">
                <a:solidFill>
                  <a:schemeClr val="tx2">
                    <a:lumMod val="75000"/>
                  </a:schemeClr>
                </a:solidFill>
                <a:latin typeface="宋体" panose="02010600030101010101" pitchFamily="2" charset="-122"/>
                <a:ea typeface="宋体" panose="02010600030101010101" pitchFamily="2" charset="-122"/>
              </a:rPr>
              <a:t>，如果将产品需求量表示为</a:t>
            </a:r>
            <a:r>
              <a:rPr lang="en-US" altLang="zh-CN" sz="2400" dirty="0">
                <a:solidFill>
                  <a:schemeClr val="tx2">
                    <a:lumMod val="75000"/>
                  </a:schemeClr>
                </a:solidFill>
                <a:latin typeface="宋体" panose="02010600030101010101" pitchFamily="2" charset="-122"/>
                <a:ea typeface="宋体" panose="02010600030101010101" pitchFamily="2" charset="-122"/>
              </a:rPr>
              <a:t>Q</a:t>
            </a:r>
            <a:r>
              <a:rPr lang="zh-CN" altLang="en-US" sz="2400" dirty="0">
                <a:solidFill>
                  <a:schemeClr val="tx2">
                    <a:lumMod val="75000"/>
                  </a:schemeClr>
                </a:solidFill>
                <a:latin typeface="宋体" panose="02010600030101010101" pitchFamily="2" charset="-122"/>
                <a:ea typeface="宋体" panose="02010600030101010101" pitchFamily="2" charset="-122"/>
              </a:rPr>
              <a:t>，</a:t>
            </a:r>
            <a:r>
              <a:rPr lang="en-US" altLang="zh-CN" sz="2400" dirty="0">
                <a:solidFill>
                  <a:schemeClr val="tx2">
                    <a:lumMod val="75000"/>
                  </a:schemeClr>
                </a:solidFill>
                <a:latin typeface="宋体" panose="02010600030101010101" pitchFamily="2" charset="-122"/>
                <a:ea typeface="宋体" panose="02010600030101010101" pitchFamily="2" charset="-122"/>
              </a:rPr>
              <a:t>A</a:t>
            </a:r>
            <a:r>
              <a:rPr lang="zh-CN" altLang="en-US" sz="2400" dirty="0">
                <a:solidFill>
                  <a:schemeClr val="tx2">
                    <a:lumMod val="75000"/>
                  </a:schemeClr>
                </a:solidFill>
                <a:latin typeface="宋体" panose="02010600030101010101" pitchFamily="2" charset="-122"/>
                <a:ea typeface="宋体" panose="02010600030101010101" pitchFamily="2" charset="-122"/>
              </a:rPr>
              <a:t>方案的总成本表示为</a:t>
            </a:r>
            <a:r>
              <a:rPr lang="en-US" altLang="zh-CN" sz="2400" dirty="0">
                <a:effectLst/>
                <a:latin typeface="宋体" panose="02010600030101010101" pitchFamily="2" charset="-122"/>
                <a:ea typeface="宋体" panose="02010600030101010101" pitchFamily="2" charset="-122"/>
              </a:rPr>
              <a:t>C</a:t>
            </a:r>
            <a:r>
              <a:rPr lang="en-US" altLang="zh-CN" sz="2400" baseline="-25000" dirty="0">
                <a:effectLst/>
                <a:latin typeface="宋体" panose="02010600030101010101" pitchFamily="2" charset="-122"/>
                <a:ea typeface="宋体" panose="02010600030101010101" pitchFamily="2" charset="-122"/>
              </a:rPr>
              <a:t>A</a:t>
            </a:r>
            <a:r>
              <a:rPr lang="zh-CN" altLang="en-US" sz="2400" dirty="0">
                <a:solidFill>
                  <a:schemeClr val="tx2">
                    <a:lumMod val="75000"/>
                  </a:schemeClr>
                </a:solidFill>
                <a:latin typeface="宋体" panose="02010600030101010101" pitchFamily="2" charset="-122"/>
                <a:ea typeface="宋体" panose="02010600030101010101" pitchFamily="2" charset="-122"/>
              </a:rPr>
              <a:t>，固定成本为</a:t>
            </a:r>
            <a:r>
              <a:rPr lang="en-US" altLang="zh-CN" sz="2400" dirty="0">
                <a:effectLst/>
                <a:latin typeface="宋体" panose="02010600030101010101" pitchFamily="2" charset="-122"/>
                <a:ea typeface="宋体" panose="02010600030101010101" pitchFamily="2" charset="-122"/>
              </a:rPr>
              <a:t>F</a:t>
            </a:r>
            <a:r>
              <a:rPr lang="en-US" altLang="zh-CN" sz="2400" baseline="-25000" dirty="0">
                <a:effectLst/>
                <a:latin typeface="宋体" panose="02010600030101010101" pitchFamily="2" charset="-122"/>
                <a:ea typeface="宋体" panose="02010600030101010101" pitchFamily="2" charset="-122"/>
              </a:rPr>
              <a:t>A</a:t>
            </a:r>
            <a:r>
              <a:rPr lang="zh-CN" altLang="en-US" sz="2400" dirty="0">
                <a:solidFill>
                  <a:schemeClr val="tx2">
                    <a:lumMod val="75000"/>
                  </a:schemeClr>
                </a:solidFill>
                <a:latin typeface="宋体" panose="02010600030101010101" pitchFamily="2" charset="-122"/>
                <a:ea typeface="宋体" panose="02010600030101010101" pitchFamily="2" charset="-122"/>
              </a:rPr>
              <a:t>，单位变动成本为</a:t>
            </a:r>
            <a:r>
              <a:rPr lang="en-US" altLang="zh-CN" sz="2400" dirty="0" err="1">
                <a:effectLst/>
                <a:latin typeface="宋体" panose="02010600030101010101" pitchFamily="2" charset="-122"/>
                <a:ea typeface="宋体" panose="02010600030101010101" pitchFamily="2" charset="-122"/>
              </a:rPr>
              <a:t>v</a:t>
            </a:r>
            <a:r>
              <a:rPr lang="en-US" altLang="zh-CN" sz="2400" baseline="-25000" dirty="0" err="1">
                <a:effectLst/>
                <a:latin typeface="宋体" panose="02010600030101010101" pitchFamily="2" charset="-122"/>
                <a:ea typeface="宋体" panose="02010600030101010101" pitchFamily="2" charset="-122"/>
              </a:rPr>
              <a:t>A</a:t>
            </a:r>
            <a:r>
              <a:rPr lang="zh-CN" altLang="en-US" sz="2400" dirty="0">
                <a:solidFill>
                  <a:schemeClr val="tx2">
                    <a:lumMod val="75000"/>
                  </a:schemeClr>
                </a:solidFill>
                <a:latin typeface="宋体" panose="02010600030101010101" pitchFamily="2" charset="-122"/>
                <a:ea typeface="宋体" panose="02010600030101010101" pitchFamily="2" charset="-122"/>
              </a:rPr>
              <a:t>，</a:t>
            </a:r>
            <a:r>
              <a:rPr lang="en-US" altLang="zh-CN" sz="2400" dirty="0">
                <a:solidFill>
                  <a:schemeClr val="tx2">
                    <a:lumMod val="75000"/>
                  </a:schemeClr>
                </a:solidFill>
                <a:latin typeface="宋体" panose="02010600030101010101" pitchFamily="2" charset="-122"/>
                <a:ea typeface="宋体" panose="02010600030101010101" pitchFamily="2" charset="-122"/>
              </a:rPr>
              <a:t>B</a:t>
            </a:r>
            <a:r>
              <a:rPr lang="zh-CN" altLang="en-US" sz="2400" dirty="0">
                <a:solidFill>
                  <a:schemeClr val="tx2">
                    <a:lumMod val="75000"/>
                  </a:schemeClr>
                </a:solidFill>
                <a:latin typeface="宋体" panose="02010600030101010101" pitchFamily="2" charset="-122"/>
                <a:ea typeface="宋体" panose="02010600030101010101" pitchFamily="2" charset="-122"/>
              </a:rPr>
              <a:t>方案的总成本表示为</a:t>
            </a:r>
            <a:r>
              <a:rPr lang="en-US" altLang="zh-CN" sz="2400" dirty="0">
                <a:effectLst/>
                <a:latin typeface="宋体" panose="02010600030101010101" pitchFamily="2" charset="-122"/>
                <a:ea typeface="宋体" panose="02010600030101010101" pitchFamily="2" charset="-122"/>
              </a:rPr>
              <a:t>C</a:t>
            </a:r>
            <a:r>
              <a:rPr lang="en-US" altLang="zh-CN" sz="2400" baseline="-25000" dirty="0">
                <a:latin typeface="宋体" panose="02010600030101010101" pitchFamily="2" charset="-122"/>
                <a:ea typeface="宋体" panose="02010600030101010101" pitchFamily="2" charset="-122"/>
              </a:rPr>
              <a:t>B</a:t>
            </a:r>
            <a:r>
              <a:rPr lang="zh-CN" altLang="en-US" sz="2400" dirty="0">
                <a:solidFill>
                  <a:schemeClr val="tx2">
                    <a:lumMod val="75000"/>
                  </a:schemeClr>
                </a:solidFill>
                <a:latin typeface="宋体" panose="02010600030101010101" pitchFamily="2" charset="-122"/>
                <a:ea typeface="宋体" panose="02010600030101010101" pitchFamily="2" charset="-122"/>
              </a:rPr>
              <a:t>，固定成本为</a:t>
            </a:r>
            <a:r>
              <a:rPr lang="en-US" altLang="zh-CN" sz="2400" dirty="0">
                <a:effectLst/>
                <a:latin typeface="宋体" panose="02010600030101010101" pitchFamily="2" charset="-122"/>
                <a:ea typeface="宋体" panose="02010600030101010101" pitchFamily="2" charset="-122"/>
              </a:rPr>
              <a:t>F</a:t>
            </a:r>
            <a:r>
              <a:rPr lang="en-US" altLang="zh-CN" sz="2400" baseline="-25000" dirty="0">
                <a:effectLst/>
                <a:latin typeface="宋体" panose="02010600030101010101" pitchFamily="2" charset="-122"/>
                <a:ea typeface="宋体" panose="02010600030101010101" pitchFamily="2" charset="-122"/>
              </a:rPr>
              <a:t>B</a:t>
            </a:r>
            <a:r>
              <a:rPr lang="zh-CN" altLang="en-US" sz="2400" dirty="0">
                <a:solidFill>
                  <a:schemeClr val="tx2">
                    <a:lumMod val="75000"/>
                  </a:schemeClr>
                </a:solidFill>
                <a:latin typeface="宋体" panose="02010600030101010101" pitchFamily="2" charset="-122"/>
                <a:ea typeface="宋体" panose="02010600030101010101" pitchFamily="2" charset="-122"/>
              </a:rPr>
              <a:t>，单位变动成本为</a:t>
            </a:r>
            <a:r>
              <a:rPr lang="en-US" altLang="zh-CN" sz="2400" dirty="0" err="1">
                <a:effectLst/>
                <a:latin typeface="宋体" panose="02010600030101010101" pitchFamily="2" charset="-122"/>
                <a:ea typeface="宋体" panose="02010600030101010101" pitchFamily="2" charset="-122"/>
              </a:rPr>
              <a:t>v</a:t>
            </a:r>
            <a:r>
              <a:rPr lang="en-US" altLang="zh-CN" sz="2400" baseline="-25000" dirty="0" err="1">
                <a:latin typeface="宋体" panose="02010600030101010101" pitchFamily="2" charset="-122"/>
                <a:ea typeface="宋体" panose="02010600030101010101" pitchFamily="2" charset="-122"/>
              </a:rPr>
              <a:t>B</a:t>
            </a:r>
            <a:r>
              <a:rPr lang="zh-CN" altLang="en-US" sz="2400" dirty="0">
                <a:solidFill>
                  <a:schemeClr val="tx2">
                    <a:lumMod val="75000"/>
                  </a:schemeClr>
                </a:solidFill>
                <a:latin typeface="宋体" panose="02010600030101010101" pitchFamily="2" charset="-122"/>
                <a:ea typeface="宋体" panose="02010600030101010101" pitchFamily="2" charset="-122"/>
              </a:rPr>
              <a:t>，则相对平衡（</a:t>
            </a:r>
            <a:r>
              <a:rPr lang="en-US" altLang="zh-CN" sz="2400" dirty="0">
                <a:effectLst/>
                <a:latin typeface="宋体" panose="02010600030101010101" pitchFamily="2" charset="-122"/>
                <a:ea typeface="宋体" panose="02010600030101010101" pitchFamily="2" charset="-122"/>
              </a:rPr>
              <a:t>C</a:t>
            </a:r>
            <a:r>
              <a:rPr lang="en-US" altLang="zh-CN" sz="2400" baseline="-25000" dirty="0">
                <a:effectLst/>
                <a:latin typeface="宋体" panose="02010600030101010101" pitchFamily="2" charset="-122"/>
                <a:ea typeface="宋体" panose="02010600030101010101" pitchFamily="2" charset="-122"/>
              </a:rPr>
              <a:t>A</a:t>
            </a:r>
            <a:r>
              <a:rPr lang="en-US" altLang="zh-CN" sz="2400" dirty="0">
                <a:solidFill>
                  <a:schemeClr val="tx2">
                    <a:lumMod val="75000"/>
                  </a:schemeClr>
                </a:solidFill>
                <a:latin typeface="宋体" panose="02010600030101010101" pitchFamily="2" charset="-122"/>
                <a:ea typeface="宋体" panose="02010600030101010101" pitchFamily="2" charset="-122"/>
              </a:rPr>
              <a:t>=</a:t>
            </a:r>
            <a:r>
              <a:rPr lang="en-US" altLang="zh-CN" sz="2400" dirty="0">
                <a:effectLst/>
                <a:latin typeface="宋体" panose="02010600030101010101" pitchFamily="2" charset="-122"/>
                <a:ea typeface="宋体" panose="02010600030101010101" pitchFamily="2" charset="-122"/>
              </a:rPr>
              <a:t>C</a:t>
            </a:r>
            <a:r>
              <a:rPr lang="en-US" altLang="zh-CN" sz="2400" baseline="-25000" dirty="0">
                <a:latin typeface="宋体" panose="02010600030101010101" pitchFamily="2" charset="-122"/>
                <a:ea typeface="宋体" panose="02010600030101010101" pitchFamily="2" charset="-122"/>
              </a:rPr>
              <a:t>B</a:t>
            </a:r>
            <a:r>
              <a:rPr lang="zh-CN" altLang="en-US" sz="2400" dirty="0">
                <a:solidFill>
                  <a:schemeClr val="tx2">
                    <a:lumMod val="75000"/>
                  </a:schemeClr>
                </a:solidFill>
                <a:latin typeface="宋体" panose="02010600030101010101" pitchFamily="2" charset="-122"/>
                <a:ea typeface="宋体" panose="02010600030101010101" pitchFamily="2" charset="-122"/>
              </a:rPr>
              <a:t>）需求量</a:t>
            </a:r>
            <a:r>
              <a:rPr lang="en-US" altLang="zh-CN" sz="2400" dirty="0">
                <a:effectLst/>
                <a:latin typeface="宋体" panose="02010600030101010101" pitchFamily="2" charset="-122"/>
                <a:ea typeface="宋体" panose="02010600030101010101" pitchFamily="2" charset="-122"/>
              </a:rPr>
              <a:t>Q</a:t>
            </a:r>
            <a:r>
              <a:rPr lang="en-US" altLang="zh-CN" sz="2400" baseline="-25000" dirty="0">
                <a:effectLst/>
                <a:latin typeface="宋体" panose="02010600030101010101" pitchFamily="2" charset="-122"/>
                <a:ea typeface="宋体" panose="02010600030101010101" pitchFamily="2" charset="-122"/>
              </a:rPr>
              <a:t>0</a:t>
            </a:r>
            <a:r>
              <a:rPr lang="zh-CN" altLang="en-US" sz="2400" dirty="0">
                <a:solidFill>
                  <a:schemeClr val="tx2">
                    <a:lumMod val="75000"/>
                  </a:schemeClr>
                </a:solidFill>
                <a:latin typeface="宋体" panose="02010600030101010101" pitchFamily="2" charset="-122"/>
                <a:ea typeface="宋体" panose="02010600030101010101" pitchFamily="2" charset="-122"/>
              </a:rPr>
              <a:t>的计算公式为</a:t>
            </a:r>
            <a:r>
              <a:rPr lang="en-US" altLang="zh-CN" sz="2400" dirty="0">
                <a:solidFill>
                  <a:schemeClr val="tx2">
                    <a:lumMod val="75000"/>
                  </a:schemeClr>
                </a:solidFill>
                <a:latin typeface="宋体" panose="02010600030101010101" pitchFamily="2" charset="-122"/>
                <a:ea typeface="宋体" panose="02010600030101010101" pitchFamily="2" charset="-122"/>
              </a:rPr>
              <a:t>(</a:t>
            </a:r>
            <a:r>
              <a:rPr lang="en-US" altLang="zh-CN" sz="2400" dirty="0">
                <a:effectLst/>
                <a:latin typeface="宋体" panose="02010600030101010101" pitchFamily="2" charset="-122"/>
                <a:ea typeface="宋体" panose="02010600030101010101" pitchFamily="2" charset="-122"/>
              </a:rPr>
              <a:t>F</a:t>
            </a:r>
            <a:r>
              <a:rPr lang="en-US" altLang="zh-CN" sz="2400" baseline="-25000" dirty="0">
                <a:effectLst/>
                <a:latin typeface="宋体" panose="02010600030101010101" pitchFamily="2" charset="-122"/>
                <a:ea typeface="宋体" panose="02010600030101010101" pitchFamily="2" charset="-122"/>
              </a:rPr>
              <a:t>B</a:t>
            </a:r>
            <a:r>
              <a:rPr lang="en-US" altLang="zh-CN" sz="2400" dirty="0">
                <a:solidFill>
                  <a:schemeClr val="tx2">
                    <a:lumMod val="75000"/>
                  </a:schemeClr>
                </a:solidFill>
                <a:latin typeface="宋体" panose="02010600030101010101" pitchFamily="2" charset="-122"/>
                <a:ea typeface="宋体" panose="02010600030101010101" pitchFamily="2" charset="-122"/>
              </a:rPr>
              <a:t>-</a:t>
            </a:r>
            <a:r>
              <a:rPr lang="en-US" altLang="zh-CN" sz="2400" dirty="0">
                <a:effectLst/>
                <a:latin typeface="宋体" panose="02010600030101010101" pitchFamily="2" charset="-122"/>
                <a:ea typeface="宋体" panose="02010600030101010101" pitchFamily="2" charset="-122"/>
              </a:rPr>
              <a:t>F</a:t>
            </a:r>
            <a:r>
              <a:rPr lang="en-US" altLang="zh-CN" sz="2400" baseline="-25000" dirty="0">
                <a:effectLst/>
                <a:latin typeface="宋体" panose="02010600030101010101" pitchFamily="2" charset="-122"/>
                <a:ea typeface="宋体" panose="02010600030101010101" pitchFamily="2" charset="-122"/>
              </a:rPr>
              <a:t>A</a:t>
            </a:r>
            <a:r>
              <a:rPr lang="en-US" altLang="zh-CN" sz="2400" dirty="0">
                <a:solidFill>
                  <a:schemeClr val="tx2">
                    <a:lumMod val="75000"/>
                  </a:schemeClr>
                </a:solidFill>
                <a:latin typeface="宋体" panose="02010600030101010101" pitchFamily="2" charset="-122"/>
                <a:ea typeface="宋体" panose="02010600030101010101" pitchFamily="2" charset="-122"/>
              </a:rPr>
              <a:t>)/(</a:t>
            </a:r>
            <a:r>
              <a:rPr lang="en-US" altLang="zh-CN" sz="2400" dirty="0" err="1">
                <a:effectLst/>
                <a:latin typeface="宋体" panose="02010600030101010101" pitchFamily="2" charset="-122"/>
                <a:ea typeface="宋体" panose="02010600030101010101" pitchFamily="2" charset="-122"/>
              </a:rPr>
              <a:t>v</a:t>
            </a:r>
            <a:r>
              <a:rPr lang="en-US" altLang="zh-CN" sz="2400" baseline="-25000" dirty="0" err="1">
                <a:effectLst/>
                <a:latin typeface="宋体" panose="02010600030101010101" pitchFamily="2" charset="-122"/>
                <a:ea typeface="宋体" panose="02010600030101010101" pitchFamily="2" charset="-122"/>
              </a:rPr>
              <a:t>A</a:t>
            </a:r>
            <a:r>
              <a:rPr lang="en-US" altLang="zh-CN" sz="2400" dirty="0" err="1">
                <a:solidFill>
                  <a:schemeClr val="tx2">
                    <a:lumMod val="75000"/>
                  </a:schemeClr>
                </a:solidFill>
                <a:latin typeface="宋体" panose="02010600030101010101" pitchFamily="2" charset="-122"/>
                <a:ea typeface="宋体" panose="02010600030101010101" pitchFamily="2" charset="-122"/>
              </a:rPr>
              <a:t>-</a:t>
            </a:r>
            <a:r>
              <a:rPr lang="en-US" altLang="zh-CN" sz="2400" dirty="0" err="1">
                <a:effectLst/>
                <a:latin typeface="宋体" panose="02010600030101010101" pitchFamily="2" charset="-122"/>
                <a:ea typeface="宋体" panose="02010600030101010101" pitchFamily="2" charset="-122"/>
              </a:rPr>
              <a:t>v</a:t>
            </a:r>
            <a:r>
              <a:rPr lang="en-US" altLang="zh-CN" sz="2400" baseline="-25000" dirty="0" err="1">
                <a:latin typeface="宋体" panose="02010600030101010101" pitchFamily="2" charset="-122"/>
                <a:ea typeface="宋体" panose="02010600030101010101" pitchFamily="2" charset="-122"/>
              </a:rPr>
              <a:t>B</a:t>
            </a:r>
            <a:r>
              <a:rPr lang="en-US" altLang="zh-CN" sz="2400" dirty="0">
                <a:solidFill>
                  <a:schemeClr val="tx2">
                    <a:lumMod val="75000"/>
                  </a:schemeClr>
                </a:solidFill>
                <a:latin typeface="宋体" panose="02010600030101010101" pitchFamily="2" charset="-122"/>
                <a:ea typeface="宋体" panose="02010600030101010101" pitchFamily="2" charset="-122"/>
              </a:rPr>
              <a:t>)</a:t>
            </a:r>
            <a:r>
              <a:rPr lang="zh-CN" altLang="en-US" sz="2400" dirty="0">
                <a:solidFill>
                  <a:schemeClr val="tx2">
                    <a:lumMod val="75000"/>
                  </a:schemeClr>
                </a:solidFill>
                <a:latin typeface="宋体" panose="02010600030101010101" pitchFamily="2" charset="-122"/>
                <a:ea typeface="宋体" panose="02010600030101010101" pitchFamily="2" charset="-122"/>
              </a:rPr>
              <a:t>。如果</a:t>
            </a:r>
            <a:r>
              <a:rPr lang="en-US" altLang="zh-CN" sz="2400" dirty="0">
                <a:solidFill>
                  <a:schemeClr val="tx2">
                    <a:lumMod val="75000"/>
                  </a:schemeClr>
                </a:solidFill>
                <a:latin typeface="宋体" panose="02010600030101010101" pitchFamily="2" charset="-122"/>
                <a:ea typeface="宋体" panose="02010600030101010101" pitchFamily="2" charset="-122"/>
              </a:rPr>
              <a:t>Q0</a:t>
            </a:r>
            <a:r>
              <a:rPr lang="zh-CN" altLang="en-US" sz="2400" dirty="0">
                <a:solidFill>
                  <a:schemeClr val="tx2">
                    <a:lumMod val="75000"/>
                  </a:schemeClr>
                </a:solidFill>
                <a:latin typeface="宋体" panose="02010600030101010101" pitchFamily="2" charset="-122"/>
                <a:ea typeface="宋体" panose="02010600030101010101" pitchFamily="2" charset="-122"/>
              </a:rPr>
              <a:t>无解，说明两个备选方案的成本没有交点，其中有一个方案的成本始终低于另一个方案的成本，这个方案显然应该被选。</a:t>
            </a:r>
          </a:p>
        </p:txBody>
      </p:sp>
      <p:sp>
        <p:nvSpPr>
          <p:cNvPr id="10" name="文本框 1"/>
          <p:cNvSpPr txBox="1"/>
          <p:nvPr/>
        </p:nvSpPr>
        <p:spPr>
          <a:xfrm>
            <a:off x="0" y="546834"/>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gn="l"/>
            <a:r>
              <a:rPr lang="en-US" altLang="zh-CN" sz="3600" dirty="0"/>
              <a:t>        1</a:t>
            </a:r>
            <a:r>
              <a:rPr lang="zh-CN" altLang="en-US" sz="3600" dirty="0"/>
              <a:t>、</a:t>
            </a:r>
            <a:r>
              <a:rPr lang="zh-CN" altLang="zh-CN" sz="3600" dirty="0"/>
              <a:t>两种可选方案的成本决策分析概述</a:t>
            </a:r>
            <a:endParaRPr lang="zh-CN" altLang="en-US" sz="3600" dirty="0"/>
          </a:p>
        </p:txBody>
      </p:sp>
    </p:spTree>
    <p:extLst>
      <p:ext uri="{BB962C8B-B14F-4D97-AF65-F5344CB8AC3E}">
        <p14:creationId xmlns:p14="http://schemas.microsoft.com/office/powerpoint/2010/main" val="346347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90792" y="3113170"/>
            <a:ext cx="3125452" cy="923330"/>
          </a:xfrm>
          <a:prstGeom prst="rect">
            <a:avLst/>
          </a:prstGeom>
          <a:noFill/>
        </p:spPr>
        <p:txBody>
          <a:bodyPr wrap="square" rtlCol="0">
            <a:spAutoFit/>
          </a:bodyPr>
          <a:lstStyle/>
          <a:p>
            <a:pPr algn="dist"/>
            <a:r>
              <a:rPr lang="zh-CN" altLang="en-US" sz="5400" b="1" dirty="0">
                <a:solidFill>
                  <a:schemeClr val="tx2">
                    <a:lumMod val="75000"/>
                  </a:schemeClr>
                </a:solidFill>
                <a:latin typeface="方正清刻本悦宋简体" panose="02000000000000000000" pitchFamily="2" charset="-122"/>
                <a:ea typeface="方正清刻本悦宋简体" panose="02000000000000000000" pitchFamily="2" charset="-122"/>
              </a:rPr>
              <a:t>主要内容</a:t>
            </a:r>
          </a:p>
        </p:txBody>
      </p:sp>
      <p:sp>
        <p:nvSpPr>
          <p:cNvPr id="3" name="文本框 2"/>
          <p:cNvSpPr txBox="1"/>
          <p:nvPr/>
        </p:nvSpPr>
        <p:spPr>
          <a:xfrm>
            <a:off x="7690792" y="2503606"/>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sp>
        <p:nvSpPr>
          <p:cNvPr id="5" name="文本框 4"/>
          <p:cNvSpPr txBox="1"/>
          <p:nvPr/>
        </p:nvSpPr>
        <p:spPr>
          <a:xfrm>
            <a:off x="1917335" y="1109228"/>
            <a:ext cx="5897911" cy="523220"/>
          </a:xfrm>
          <a:prstGeom prst="rect">
            <a:avLst/>
          </a:prstGeom>
          <a:noFill/>
        </p:spPr>
        <p:txBody>
          <a:bodyPr wrap="square" rtlCol="0">
            <a:spAutoFit/>
          </a:bodyPr>
          <a:lstStyle>
            <a:defPPr>
              <a:defRPr lang="zh-CN"/>
            </a:defPPr>
            <a:lvl1pPr defTabSz="914400">
              <a:defRPr sz="28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本—量—利分析</a:t>
            </a:r>
          </a:p>
        </p:txBody>
      </p:sp>
      <p:sp>
        <p:nvSpPr>
          <p:cNvPr id="8" name="文本框 7"/>
          <p:cNvSpPr txBox="1"/>
          <p:nvPr/>
        </p:nvSpPr>
        <p:spPr>
          <a:xfrm>
            <a:off x="1915861" y="3191180"/>
            <a:ext cx="5897910" cy="523220"/>
          </a:xfrm>
          <a:prstGeom prst="rect">
            <a:avLst/>
          </a:prstGeom>
          <a:noFill/>
        </p:spPr>
        <p:txBody>
          <a:bodyPr wrap="square" rtlCol="0">
            <a:spAutoFit/>
          </a:bodyPr>
          <a:lstStyle>
            <a:defPPr>
              <a:defRPr lang="en-US"/>
            </a:defPPr>
            <a:lvl1pPr defTabSz="914400">
              <a:defRPr sz="28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安全边际分析</a:t>
            </a:r>
          </a:p>
        </p:txBody>
      </p:sp>
      <p:sp>
        <p:nvSpPr>
          <p:cNvPr id="11" name="文本框 10"/>
          <p:cNvSpPr txBox="1"/>
          <p:nvPr/>
        </p:nvSpPr>
        <p:spPr>
          <a:xfrm>
            <a:off x="1917335" y="2134263"/>
            <a:ext cx="5815163" cy="523220"/>
          </a:xfrm>
          <a:prstGeom prst="rect">
            <a:avLst/>
          </a:prstGeom>
          <a:noFill/>
        </p:spPr>
        <p:txBody>
          <a:bodyPr wrap="square" rtlCol="0">
            <a:spAutoFit/>
          </a:bodyPr>
          <a:lstStyle>
            <a:defPPr>
              <a:defRPr lang="en-US"/>
            </a:defPPr>
            <a:lvl1pPr defTabSz="914400">
              <a:defRPr sz="28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盈亏平衡分析</a:t>
            </a:r>
          </a:p>
        </p:txBody>
      </p:sp>
      <p:sp>
        <p:nvSpPr>
          <p:cNvPr id="15" name="文本框 14"/>
          <p:cNvSpPr txBox="1"/>
          <p:nvPr/>
        </p:nvSpPr>
        <p:spPr>
          <a:xfrm>
            <a:off x="1915861" y="4280252"/>
            <a:ext cx="5897910" cy="523220"/>
          </a:xfrm>
          <a:prstGeom prst="rect">
            <a:avLst/>
          </a:prstGeom>
          <a:noFill/>
        </p:spPr>
        <p:txBody>
          <a:bodyPr wrap="square" rtlCol="0">
            <a:spAutoFit/>
          </a:bodyPr>
          <a:lstStyle>
            <a:defPPr>
              <a:defRPr lang="en-US"/>
            </a:defPPr>
            <a:lvl1pPr defTabSz="914400">
              <a:defRPr sz="28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利润极大值分析</a:t>
            </a:r>
          </a:p>
        </p:txBody>
      </p:sp>
      <p:sp>
        <p:nvSpPr>
          <p:cNvPr id="14" name="文本框 13">
            <a:extLst>
              <a:ext uri="{FF2B5EF4-FFF2-40B4-BE49-F238E27FC236}">
                <a16:creationId xmlns:a16="http://schemas.microsoft.com/office/drawing/2014/main" id="{CC9534F4-1E28-4EC5-97B2-FBB8E8F65E13}"/>
              </a:ext>
            </a:extLst>
          </p:cNvPr>
          <p:cNvSpPr txBox="1"/>
          <p:nvPr/>
        </p:nvSpPr>
        <p:spPr>
          <a:xfrm>
            <a:off x="1876466" y="5369324"/>
            <a:ext cx="6055795" cy="523220"/>
          </a:xfrm>
          <a:prstGeom prst="rect">
            <a:avLst/>
          </a:prstGeom>
          <a:noFill/>
        </p:spPr>
        <p:txBody>
          <a:bodyPr wrap="square" rtlCol="0">
            <a:spAutoFit/>
          </a:bodyPr>
          <a:lstStyle>
            <a:defPPr>
              <a:defRPr lang="en-US"/>
            </a:defPPr>
            <a:lvl1pPr defTabSz="914400">
              <a:defRPr sz="28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两种可选方案的成本决策分析</a:t>
            </a:r>
          </a:p>
        </p:txBody>
      </p:sp>
      <p:sp>
        <p:nvSpPr>
          <p:cNvPr id="16" name="椭圆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776ACFC-0576-43E5-8021-A7E59CB88B0E}"/>
              </a:ext>
            </a:extLst>
          </p:cNvPr>
          <p:cNvSpPr/>
          <p:nvPr/>
        </p:nvSpPr>
        <p:spPr>
          <a:xfrm>
            <a:off x="1163047" y="99398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9F0044A7-BC61-4DA4-B8F5-A73474004060}"/>
              </a:ext>
            </a:extLst>
          </p:cNvPr>
          <p:cNvSpPr/>
          <p:nvPr/>
        </p:nvSpPr>
        <p:spPr>
          <a:xfrm>
            <a:off x="1123652" y="416500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9F94687-6C09-4B4D-A58A-C7F9413B4DEF}"/>
              </a:ext>
            </a:extLst>
          </p:cNvPr>
          <p:cNvSpPr/>
          <p:nvPr/>
        </p:nvSpPr>
        <p:spPr>
          <a:xfrm>
            <a:off x="1164661" y="307593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9" name="椭圆 1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4388FED-36BD-4787-9F22-DB483F6643B2}"/>
              </a:ext>
            </a:extLst>
          </p:cNvPr>
          <p:cNvSpPr/>
          <p:nvPr/>
        </p:nvSpPr>
        <p:spPr>
          <a:xfrm>
            <a:off x="1164661" y="206463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0" name="椭圆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38D56CE4-1708-4119-A4E6-DABBE222FE12}"/>
              </a:ext>
            </a:extLst>
          </p:cNvPr>
          <p:cNvSpPr/>
          <p:nvPr/>
        </p:nvSpPr>
        <p:spPr>
          <a:xfrm>
            <a:off x="1105191" y="5254080"/>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360"/>
                                          </p:val>
                                        </p:tav>
                                        <p:tav tm="100000">
                                          <p:val>
                                            <p:fltVal val="0"/>
                                          </p:val>
                                        </p:tav>
                                      </p:tavLst>
                                    </p:anim>
                                    <p:animEffect transition="in" filter="fade">
                                      <p:cBhvr>
                                        <p:cTn id="16" dur="1000"/>
                                        <p:tgtEl>
                                          <p:spTgt spid="17"/>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360"/>
                                          </p:val>
                                        </p:tav>
                                        <p:tav tm="100000">
                                          <p:val>
                                            <p:fltVal val="0"/>
                                          </p:val>
                                        </p:tav>
                                      </p:tavLst>
                                    </p:anim>
                                    <p:animEffect transition="in" filter="fade">
                                      <p:cBhvr>
                                        <p:cTn id="22" dur="1000"/>
                                        <p:tgtEl>
                                          <p:spTgt spid="1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360"/>
                                          </p:val>
                                        </p:tav>
                                        <p:tav tm="100000">
                                          <p:val>
                                            <p:fltVal val="0"/>
                                          </p:val>
                                        </p:tav>
                                      </p:tavLst>
                                    </p:anim>
                                    <p:animEffect transition="in" filter="fade">
                                      <p:cBhvr>
                                        <p:cTn id="28" dur="1000"/>
                                        <p:tgtEl>
                                          <p:spTgt spid="19"/>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360"/>
                                          </p:val>
                                        </p:tav>
                                        <p:tav tm="100000">
                                          <p:val>
                                            <p:fltVal val="0"/>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
          <p:cNvSpPr/>
          <p:nvPr/>
        </p:nvSpPr>
        <p:spPr>
          <a:xfrm>
            <a:off x="6330556" y="1832795"/>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圆角矩形 2"/>
          <p:cNvSpPr/>
          <p:nvPr/>
        </p:nvSpPr>
        <p:spPr>
          <a:xfrm>
            <a:off x="6480621" y="1832795"/>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8" name="任意多边形 69"/>
          <p:cNvSpPr/>
          <p:nvPr/>
        </p:nvSpPr>
        <p:spPr>
          <a:xfrm>
            <a:off x="6718979" y="2303178"/>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1" name="圆角矩形 4"/>
          <p:cNvSpPr/>
          <p:nvPr/>
        </p:nvSpPr>
        <p:spPr>
          <a:xfrm>
            <a:off x="6330556" y="3610700"/>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圆角矩形 5"/>
          <p:cNvSpPr/>
          <p:nvPr/>
        </p:nvSpPr>
        <p:spPr>
          <a:xfrm>
            <a:off x="6480621" y="3610700"/>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71"/>
          <p:cNvSpPr/>
          <p:nvPr/>
        </p:nvSpPr>
        <p:spPr>
          <a:xfrm>
            <a:off x="6718979" y="4084779"/>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圆角矩形 10"/>
          <p:cNvSpPr/>
          <p:nvPr/>
        </p:nvSpPr>
        <p:spPr>
          <a:xfrm>
            <a:off x="1109880" y="3610700"/>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圆角矩形 11"/>
          <p:cNvSpPr/>
          <p:nvPr/>
        </p:nvSpPr>
        <p:spPr>
          <a:xfrm>
            <a:off x="1259945" y="3610700"/>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任意多边形 70"/>
          <p:cNvSpPr/>
          <p:nvPr/>
        </p:nvSpPr>
        <p:spPr>
          <a:xfrm>
            <a:off x="1498302" y="4084779"/>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3" name="圆角矩形 7"/>
          <p:cNvSpPr/>
          <p:nvPr/>
        </p:nvSpPr>
        <p:spPr>
          <a:xfrm>
            <a:off x="1109880" y="1832795"/>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圆角矩形 8"/>
          <p:cNvSpPr/>
          <p:nvPr/>
        </p:nvSpPr>
        <p:spPr>
          <a:xfrm>
            <a:off x="1259945" y="1801392"/>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任意多边形 68"/>
          <p:cNvSpPr/>
          <p:nvPr/>
        </p:nvSpPr>
        <p:spPr>
          <a:xfrm>
            <a:off x="1498302" y="2303178"/>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36" name="文本框 35"/>
          <p:cNvSpPr txBox="1"/>
          <p:nvPr/>
        </p:nvSpPr>
        <p:spPr>
          <a:xfrm>
            <a:off x="7401864" y="2008800"/>
            <a:ext cx="3523052" cy="1200329"/>
          </a:xfrm>
          <a:prstGeom prst="rect">
            <a:avLst/>
          </a:prstGeom>
          <a:noFill/>
        </p:spPr>
        <p:txBody>
          <a:bodyPr wrap="square" rtlCol="0">
            <a:spAutoFit/>
          </a:bodyPr>
          <a:lstStyle>
            <a:defPPr>
              <a:defRPr lang="en-US"/>
            </a:defPPr>
            <a:lvl1pPr>
              <a:defRPr sz="2000" b="1">
                <a:latin typeface="Times New Roman" pitchFamily="18" charset="0"/>
                <a:cs typeface="Times New Roman" pitchFamily="18" charset="0"/>
              </a:defRPr>
            </a:lvl1pPr>
          </a:lstStyle>
          <a:p>
            <a:pPr algn="just"/>
            <a:r>
              <a:rPr lang="zh-CN" altLang="en-US" sz="1800" dirty="0"/>
              <a:t>设两个备选方案成本的差</a:t>
            </a:r>
            <a:r>
              <a:rPr lang="en-US" altLang="zh-CN" sz="1800" dirty="0"/>
              <a:t>(C</a:t>
            </a:r>
            <a:r>
              <a:rPr lang="en-US" altLang="zh-CN" sz="1800" baseline="-25000" dirty="0"/>
              <a:t>A</a:t>
            </a:r>
            <a:r>
              <a:rPr lang="en-US" altLang="zh-CN" sz="1800" dirty="0"/>
              <a:t>-C</a:t>
            </a:r>
            <a:r>
              <a:rPr lang="en-US" altLang="zh-CN" sz="1800" baseline="-25000" dirty="0"/>
              <a:t>B</a:t>
            </a:r>
            <a:r>
              <a:rPr lang="en-US" altLang="zh-CN" sz="1800" dirty="0"/>
              <a:t>)</a:t>
            </a:r>
            <a:r>
              <a:rPr lang="zh-CN" altLang="en-US" sz="1800" dirty="0"/>
              <a:t>为目标变量</a:t>
            </a:r>
            <a:r>
              <a:rPr lang="en-US" altLang="zh-CN" sz="1800" dirty="0"/>
              <a:t>(=0)</a:t>
            </a:r>
            <a:r>
              <a:rPr lang="zh-CN" altLang="en-US" sz="1800" dirty="0"/>
              <a:t>，需求量</a:t>
            </a:r>
            <a:r>
              <a:rPr lang="en-US" altLang="zh-CN" sz="1800" dirty="0"/>
              <a:t>(Q)</a:t>
            </a:r>
            <a:r>
              <a:rPr lang="zh-CN" altLang="en-US" sz="1800" dirty="0"/>
              <a:t>为决策变量，使用单变量求解工具求解相对平衡需求量</a:t>
            </a:r>
            <a:r>
              <a:rPr lang="en-US" altLang="zh-CN" sz="1800" dirty="0"/>
              <a:t>Q</a:t>
            </a:r>
            <a:r>
              <a:rPr lang="en-US" altLang="zh-CN" sz="1800" baseline="-25000" dirty="0"/>
              <a:t>0</a:t>
            </a:r>
            <a:r>
              <a:rPr lang="en-US" altLang="zh-CN" sz="1800" dirty="0"/>
              <a:t> </a:t>
            </a:r>
            <a:endParaRPr lang="zh-CN" altLang="en-US" sz="1800" dirty="0"/>
          </a:p>
        </p:txBody>
      </p:sp>
      <p:sp>
        <p:nvSpPr>
          <p:cNvPr id="27" name="矩形 26">
            <a:extLst>
              <a:ext uri="{FF2B5EF4-FFF2-40B4-BE49-F238E27FC236}">
                <a16:creationId xmlns:a16="http://schemas.microsoft.com/office/drawing/2014/main" id="{143D86F6-D118-4885-9F35-065CEE24D4AA}"/>
              </a:ext>
            </a:extLst>
          </p:cNvPr>
          <p:cNvSpPr/>
          <p:nvPr/>
        </p:nvSpPr>
        <p:spPr>
          <a:xfrm>
            <a:off x="2199626" y="2062661"/>
            <a:ext cx="3352453" cy="1092607"/>
          </a:xfrm>
          <a:prstGeom prst="rect">
            <a:avLst/>
          </a:prstGeom>
          <a:noFill/>
        </p:spPr>
        <p:txBody>
          <a:bodyPr wrap="square" rtlCol="0">
            <a:spAutoFit/>
          </a:bodyPr>
          <a:lstStyle/>
          <a:p>
            <a:pPr algn="just">
              <a:spcAft>
                <a:spcPts val="600"/>
              </a:spcAft>
            </a:pPr>
            <a:r>
              <a:rPr lang="zh-CN" altLang="en-US" sz="2000" b="1" dirty="0">
                <a:latin typeface="Times New Roman" pitchFamily="18" charset="0"/>
                <a:cs typeface="Times New Roman" pitchFamily="18" charset="0"/>
              </a:rPr>
              <a:t>公式推导：</a:t>
            </a:r>
            <a:endParaRPr lang="en-US" altLang="zh-CN" sz="2000" b="1" dirty="0">
              <a:latin typeface="Times New Roman" pitchFamily="18" charset="0"/>
              <a:cs typeface="Times New Roman" pitchFamily="18" charset="0"/>
            </a:endParaRPr>
          </a:p>
          <a:p>
            <a:pPr algn="just">
              <a:spcAft>
                <a:spcPts val="600"/>
              </a:spcAft>
            </a:pPr>
            <a:r>
              <a:rPr lang="zh-CN" altLang="en-US" sz="2000" b="1" dirty="0">
                <a:latin typeface="Times New Roman" pitchFamily="18" charset="0"/>
                <a:cs typeface="Times New Roman" pitchFamily="18" charset="0"/>
              </a:rPr>
              <a:t>相对平衡</a:t>
            </a:r>
            <a:r>
              <a:rPr lang="en-US" altLang="zh-CN" sz="2000" b="1" dirty="0">
                <a:latin typeface="Times New Roman" pitchFamily="18" charset="0"/>
                <a:cs typeface="Times New Roman" pitchFamily="18" charset="0"/>
              </a:rPr>
              <a:t>(C</a:t>
            </a:r>
            <a:r>
              <a:rPr lang="en-US" altLang="zh-CN" sz="2000" b="1" baseline="-25000" dirty="0">
                <a:latin typeface="Times New Roman" pitchFamily="18" charset="0"/>
                <a:cs typeface="Times New Roman" pitchFamily="18" charset="0"/>
              </a:rPr>
              <a:t>A</a:t>
            </a:r>
            <a:r>
              <a:rPr lang="en-US" altLang="zh-CN" sz="2000" b="1" dirty="0">
                <a:latin typeface="Times New Roman" pitchFamily="18" charset="0"/>
                <a:cs typeface="Times New Roman" pitchFamily="18" charset="0"/>
              </a:rPr>
              <a:t>=C</a:t>
            </a:r>
            <a:r>
              <a:rPr lang="en-US" altLang="zh-CN" sz="2000" b="1" baseline="-25000" dirty="0">
                <a:latin typeface="Times New Roman" pitchFamily="18" charset="0"/>
                <a:cs typeface="Times New Roman" pitchFamily="18" charset="0"/>
              </a:rPr>
              <a:t>B</a:t>
            </a:r>
            <a:r>
              <a:rPr lang="en-US" altLang="zh-CN" sz="2000" b="1" dirty="0">
                <a:latin typeface="Times New Roman" pitchFamily="18" charset="0"/>
                <a:cs typeface="Times New Roman" pitchFamily="18" charset="0"/>
              </a:rPr>
              <a:t>)</a:t>
            </a:r>
            <a:r>
              <a:rPr lang="zh-CN" altLang="en-US" sz="2000" b="1" dirty="0">
                <a:latin typeface="Times New Roman" pitchFamily="18" charset="0"/>
                <a:cs typeface="Times New Roman" pitchFamily="18" charset="0"/>
              </a:rPr>
              <a:t>需求量</a:t>
            </a:r>
            <a:r>
              <a:rPr lang="en-US" altLang="zh-CN" sz="2000" b="1" dirty="0">
                <a:latin typeface="Times New Roman" pitchFamily="18" charset="0"/>
                <a:cs typeface="Times New Roman" pitchFamily="18" charset="0"/>
              </a:rPr>
              <a:t>Q</a:t>
            </a:r>
            <a:r>
              <a:rPr lang="en-US" altLang="zh-CN" sz="2000" b="1" baseline="-25000" dirty="0">
                <a:latin typeface="Times New Roman" pitchFamily="18" charset="0"/>
                <a:cs typeface="Times New Roman" pitchFamily="18" charset="0"/>
              </a:rPr>
              <a:t>0</a:t>
            </a:r>
            <a:r>
              <a:rPr lang="zh-CN" altLang="en-US" sz="2000" b="1" dirty="0">
                <a:latin typeface="Times New Roman" pitchFamily="18" charset="0"/>
                <a:cs typeface="Times New Roman" pitchFamily="18" charset="0"/>
              </a:rPr>
              <a:t>的计算公式为</a:t>
            </a:r>
            <a:r>
              <a:rPr lang="en-US" altLang="zh-CN" sz="2000" b="1" dirty="0">
                <a:latin typeface="Times New Roman" pitchFamily="18" charset="0"/>
                <a:cs typeface="Times New Roman" pitchFamily="18" charset="0"/>
              </a:rPr>
              <a:t>(F</a:t>
            </a:r>
            <a:r>
              <a:rPr lang="en-US" altLang="zh-CN" sz="2000" b="1" baseline="-25000" dirty="0">
                <a:latin typeface="Times New Roman" pitchFamily="18" charset="0"/>
                <a:cs typeface="Times New Roman" pitchFamily="18" charset="0"/>
              </a:rPr>
              <a:t>B</a:t>
            </a:r>
            <a:r>
              <a:rPr lang="en-US" altLang="zh-CN" sz="2000" b="1" dirty="0">
                <a:latin typeface="Times New Roman" pitchFamily="18" charset="0"/>
                <a:cs typeface="Times New Roman" pitchFamily="18" charset="0"/>
              </a:rPr>
              <a:t>-F</a:t>
            </a:r>
            <a:r>
              <a:rPr lang="en-US" altLang="zh-CN" sz="2000" b="1" baseline="-25000" dirty="0">
                <a:latin typeface="Times New Roman" pitchFamily="18" charset="0"/>
                <a:cs typeface="Times New Roman" pitchFamily="18" charset="0"/>
              </a:rPr>
              <a:t>A</a:t>
            </a:r>
            <a:r>
              <a:rPr lang="en-US" altLang="zh-CN" sz="2000" b="1" dirty="0">
                <a:latin typeface="Times New Roman" pitchFamily="18" charset="0"/>
                <a:cs typeface="Times New Roman" pitchFamily="18" charset="0"/>
              </a:rPr>
              <a:t>)/(</a:t>
            </a:r>
            <a:r>
              <a:rPr lang="en-US" altLang="zh-CN" sz="2000" b="1" dirty="0" err="1">
                <a:latin typeface="Times New Roman" pitchFamily="18" charset="0"/>
                <a:cs typeface="Times New Roman" pitchFamily="18" charset="0"/>
              </a:rPr>
              <a:t>v</a:t>
            </a:r>
            <a:r>
              <a:rPr lang="en-US" altLang="zh-CN" sz="2000" b="1" baseline="-25000" dirty="0" err="1">
                <a:latin typeface="Times New Roman" pitchFamily="18" charset="0"/>
                <a:cs typeface="Times New Roman" pitchFamily="18" charset="0"/>
              </a:rPr>
              <a:t>A</a:t>
            </a:r>
            <a:r>
              <a:rPr lang="en-US" altLang="zh-CN" sz="2000" b="1" dirty="0" err="1">
                <a:latin typeface="Times New Roman" pitchFamily="18" charset="0"/>
                <a:cs typeface="Times New Roman" pitchFamily="18" charset="0"/>
              </a:rPr>
              <a:t>-v</a:t>
            </a:r>
            <a:r>
              <a:rPr lang="en-US" altLang="zh-CN" sz="2000" b="1" baseline="-25000" dirty="0" err="1">
                <a:latin typeface="Times New Roman" pitchFamily="18" charset="0"/>
                <a:cs typeface="Times New Roman" pitchFamily="18" charset="0"/>
              </a:rPr>
              <a:t>B</a:t>
            </a:r>
            <a:r>
              <a:rPr lang="en-US" altLang="zh-CN" sz="2000" b="1" dirty="0">
                <a:latin typeface="Times New Roman" pitchFamily="18" charset="0"/>
                <a:cs typeface="Times New Roman" pitchFamily="18" charset="0"/>
              </a:rPr>
              <a:t>)</a:t>
            </a:r>
            <a:endParaRPr lang="zh-CN" altLang="zh-CN" sz="2000" b="1" dirty="0">
              <a:latin typeface="Times New Roman" pitchFamily="18" charset="0"/>
              <a:cs typeface="Times New Roman" pitchFamily="18" charset="0"/>
            </a:endParaRPr>
          </a:p>
        </p:txBody>
      </p:sp>
      <p:sp>
        <p:nvSpPr>
          <p:cNvPr id="4" name="矩形 3"/>
          <p:cNvSpPr/>
          <p:nvPr/>
        </p:nvSpPr>
        <p:spPr>
          <a:xfrm>
            <a:off x="7460983" y="3880745"/>
            <a:ext cx="3404814" cy="923330"/>
          </a:xfrm>
          <a:prstGeom prst="rect">
            <a:avLst/>
          </a:prstGeom>
          <a:noFill/>
        </p:spPr>
        <p:txBody>
          <a:bodyPr wrap="square" rtlCol="0">
            <a:spAutoFit/>
          </a:bodyPr>
          <a:lstStyle/>
          <a:p>
            <a:r>
              <a:rPr lang="zh-CN" altLang="en-US" b="1" dirty="0">
                <a:latin typeface="Times New Roman" pitchFamily="18" charset="0"/>
                <a:cs typeface="Times New Roman" pitchFamily="18" charset="0"/>
              </a:rPr>
              <a:t>在两个备选方案成本差</a:t>
            </a:r>
            <a:r>
              <a:rPr lang="en-US" altLang="zh-CN" b="1" dirty="0">
                <a:latin typeface="Times New Roman" pitchFamily="18" charset="0"/>
                <a:cs typeface="Times New Roman" pitchFamily="18" charset="0"/>
              </a:rPr>
              <a:t>(C</a:t>
            </a:r>
            <a:r>
              <a:rPr lang="en-US" altLang="zh-CN" b="1" baseline="-25000" dirty="0">
                <a:latin typeface="Times New Roman" pitchFamily="18" charset="0"/>
                <a:cs typeface="Times New Roman" pitchFamily="18" charset="0"/>
              </a:rPr>
              <a:t>A</a:t>
            </a:r>
            <a:r>
              <a:rPr lang="en-US" altLang="zh-CN" b="1" dirty="0">
                <a:latin typeface="Times New Roman" pitchFamily="18" charset="0"/>
                <a:cs typeface="Times New Roman" pitchFamily="18" charset="0"/>
              </a:rPr>
              <a:t>-C</a:t>
            </a:r>
            <a:r>
              <a:rPr lang="en-US" altLang="zh-CN" b="1" baseline="-25000" dirty="0">
                <a:latin typeface="Times New Roman" pitchFamily="18" charset="0"/>
                <a:cs typeface="Times New Roman" pitchFamily="18" charset="0"/>
              </a:rPr>
              <a:t>B</a:t>
            </a:r>
            <a:r>
              <a:rPr lang="en-US" altLang="zh-CN" b="1" dirty="0">
                <a:latin typeface="Times New Roman" pitchFamily="18" charset="0"/>
                <a:cs typeface="Times New Roman" pitchFamily="18" charset="0"/>
              </a:rPr>
              <a:t>)</a:t>
            </a:r>
            <a:r>
              <a:rPr lang="zh-CN" altLang="en-US" b="1" dirty="0">
                <a:latin typeface="Times New Roman" pitchFamily="18" charset="0"/>
                <a:cs typeface="Times New Roman" pitchFamily="18" charset="0"/>
              </a:rPr>
              <a:t>关于需求量</a:t>
            </a:r>
            <a:r>
              <a:rPr lang="en-US" altLang="zh-CN" b="1" dirty="0">
                <a:latin typeface="Times New Roman" pitchFamily="18" charset="0"/>
                <a:cs typeface="Times New Roman" pitchFamily="18" charset="0"/>
              </a:rPr>
              <a:t>(Q)</a:t>
            </a:r>
            <a:r>
              <a:rPr lang="zh-CN" altLang="en-US" b="1" dirty="0">
                <a:latin typeface="Times New Roman" pitchFamily="18" charset="0"/>
                <a:cs typeface="Times New Roman" pitchFamily="18" charset="0"/>
              </a:rPr>
              <a:t>的</a:t>
            </a:r>
            <a:r>
              <a:rPr lang="zh-CN" altLang="zh-CN" b="1" dirty="0">
                <a:latin typeface="Times New Roman" pitchFamily="18" charset="0"/>
                <a:cs typeface="Times New Roman" pitchFamily="18" charset="0"/>
              </a:rPr>
              <a:t>灵敏度分析基础上</a:t>
            </a:r>
            <a:r>
              <a:rPr lang="zh-CN" altLang="en-US" b="1" dirty="0">
                <a:latin typeface="Times New Roman" pitchFamily="18" charset="0"/>
                <a:cs typeface="Times New Roman" pitchFamily="18" charset="0"/>
              </a:rPr>
              <a:t>，查找相对平衡需求量</a:t>
            </a:r>
            <a:r>
              <a:rPr lang="en-US" altLang="zh-CN" b="1" dirty="0">
                <a:latin typeface="Times New Roman" pitchFamily="18" charset="0"/>
                <a:cs typeface="Times New Roman" pitchFamily="18" charset="0"/>
              </a:rPr>
              <a:t>Q</a:t>
            </a:r>
            <a:r>
              <a:rPr lang="en-US" altLang="zh-CN" b="1" baseline="-25000" dirty="0">
                <a:latin typeface="Times New Roman" pitchFamily="18" charset="0"/>
                <a:cs typeface="Times New Roman" pitchFamily="18" charset="0"/>
              </a:rPr>
              <a:t>0</a:t>
            </a:r>
            <a:endParaRPr lang="zh-CN" altLang="en-US" b="1" baseline="-25000" dirty="0">
              <a:latin typeface="Times New Roman" pitchFamily="18" charset="0"/>
              <a:cs typeface="Times New Roman" pitchFamily="18" charset="0"/>
            </a:endParaRPr>
          </a:p>
        </p:txBody>
      </p:sp>
      <p:sp>
        <p:nvSpPr>
          <p:cNvPr id="19" name="文本框 1"/>
          <p:cNvSpPr txBox="1"/>
          <p:nvPr/>
        </p:nvSpPr>
        <p:spPr>
          <a:xfrm>
            <a:off x="0" y="584842"/>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a:t>
            </a:r>
            <a:r>
              <a:rPr lang="zh-CN" altLang="zh-CN" sz="3600" dirty="0"/>
              <a:t>成本相对平衡点的计算方法</a:t>
            </a:r>
            <a:endParaRPr lang="zh-CN" altLang="en-US" sz="3600" dirty="0"/>
          </a:p>
        </p:txBody>
      </p:sp>
      <p:sp>
        <p:nvSpPr>
          <p:cNvPr id="21" name="文本框 35"/>
          <p:cNvSpPr txBox="1"/>
          <p:nvPr/>
        </p:nvSpPr>
        <p:spPr>
          <a:xfrm>
            <a:off x="2240306" y="4019244"/>
            <a:ext cx="3150568" cy="646331"/>
          </a:xfrm>
          <a:prstGeom prst="rect">
            <a:avLst/>
          </a:prstGeom>
          <a:noFill/>
        </p:spPr>
        <p:txBody>
          <a:bodyPr wrap="square" rtlCol="0">
            <a:spAutoFit/>
          </a:bodyPr>
          <a:lstStyle>
            <a:defPPr>
              <a:defRPr lang="en-US"/>
            </a:defPPr>
            <a:lvl1pPr>
              <a:defRPr sz="2000" b="1">
                <a:latin typeface="Times New Roman" pitchFamily="18" charset="0"/>
                <a:cs typeface="Times New Roman" pitchFamily="18" charset="0"/>
              </a:defRPr>
            </a:lvl1pPr>
          </a:lstStyle>
          <a:p>
            <a:pPr algn="just"/>
            <a:r>
              <a:rPr lang="zh-CN" altLang="en-US" sz="1800" dirty="0"/>
              <a:t>使用</a:t>
            </a:r>
            <a:r>
              <a:rPr lang="en-US" altLang="zh-CN" sz="1800" dirty="0"/>
              <a:t>Excel</a:t>
            </a:r>
            <a:r>
              <a:rPr lang="zh-CN" altLang="en-US" sz="1800" dirty="0"/>
              <a:t>提供的规划求解</a:t>
            </a:r>
            <a:r>
              <a:rPr lang="en-US" altLang="zh-CN" sz="1800" dirty="0"/>
              <a:t>(Solver)</a:t>
            </a:r>
            <a:r>
              <a:rPr lang="zh-CN" altLang="en-US" sz="1800" dirty="0"/>
              <a:t>分析工具也可以</a:t>
            </a:r>
          </a:p>
        </p:txBody>
      </p:sp>
    </p:spTree>
    <p:extLst>
      <p:ext uri="{BB962C8B-B14F-4D97-AF65-F5344CB8AC3E}">
        <p14:creationId xmlns:p14="http://schemas.microsoft.com/office/powerpoint/2010/main" val="2232872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39829"/>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gn="l"/>
            <a:r>
              <a:rPr lang="en-US" altLang="zh-CN" sz="3600" dirty="0"/>
              <a:t>    3</a:t>
            </a:r>
            <a:r>
              <a:rPr lang="zh-CN" altLang="en-US" sz="3600" dirty="0"/>
              <a:t>、</a:t>
            </a:r>
            <a:r>
              <a:rPr lang="zh-CN" altLang="zh-CN" sz="3600" dirty="0"/>
              <a:t>两种可选方案的成本决策分析模型</a:t>
            </a:r>
            <a:r>
              <a:rPr lang="zh-CN" altLang="en-US" sz="3600" dirty="0"/>
              <a:t>实例</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537952" y="1258597"/>
            <a:ext cx="10921231" cy="1631216"/>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7-5</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特力公司生产的产品需要一种电容零件，零件可以自行生产，也可以外购。如果自行生产，需要的单位变动成本为</a:t>
            </a:r>
            <a:r>
              <a:rPr lang="en-US" altLang="zh-CN" sz="2000" dirty="0">
                <a:solidFill>
                  <a:schemeClr val="tx2">
                    <a:lumMod val="75000"/>
                  </a:schemeClr>
                </a:solidFill>
                <a:latin typeface="宋体" panose="02010600030101010101" pitchFamily="2" charset="-122"/>
                <a:ea typeface="宋体" panose="02010600030101010101" pitchFamily="2" charset="-122"/>
              </a:rPr>
              <a:t>140</a:t>
            </a:r>
            <a:r>
              <a:rPr lang="zh-CN" altLang="en-US" sz="2000" dirty="0">
                <a:solidFill>
                  <a:schemeClr val="tx2">
                    <a:lumMod val="75000"/>
                  </a:schemeClr>
                </a:solidFill>
                <a:latin typeface="宋体" panose="02010600030101010101" pitchFamily="2" charset="-122"/>
                <a:ea typeface="宋体" panose="02010600030101010101" pitchFamily="2" charset="-122"/>
              </a:rPr>
              <a:t>元</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件，固定成本为</a:t>
            </a:r>
            <a:r>
              <a:rPr lang="en-US" altLang="zh-CN" sz="2000" dirty="0">
                <a:solidFill>
                  <a:schemeClr val="tx2">
                    <a:lumMod val="75000"/>
                  </a:schemeClr>
                </a:solidFill>
                <a:latin typeface="宋体" panose="02010600030101010101" pitchFamily="2" charset="-122"/>
                <a:ea typeface="宋体" panose="02010600030101010101" pitchFamily="2" charset="-122"/>
              </a:rPr>
              <a:t>640000</a:t>
            </a:r>
            <a:r>
              <a:rPr lang="zh-CN" altLang="en-US" sz="2000" dirty="0">
                <a:solidFill>
                  <a:schemeClr val="tx2">
                    <a:lumMod val="75000"/>
                  </a:schemeClr>
                </a:solidFill>
                <a:latin typeface="宋体" panose="02010600030101010101" pitchFamily="2" charset="-122"/>
                <a:ea typeface="宋体" panose="02010600030101010101" pitchFamily="2" charset="-122"/>
              </a:rPr>
              <a:t>元。如果向其他公司采购，采购单价为</a:t>
            </a:r>
            <a:r>
              <a:rPr lang="en-US" altLang="zh-CN" sz="2000" dirty="0">
                <a:solidFill>
                  <a:schemeClr val="tx2">
                    <a:lumMod val="75000"/>
                  </a:schemeClr>
                </a:solidFill>
                <a:latin typeface="宋体" panose="02010600030101010101" pitchFamily="2" charset="-122"/>
                <a:ea typeface="宋体" panose="02010600030101010101" pitchFamily="2" charset="-122"/>
              </a:rPr>
              <a:t>260</a:t>
            </a:r>
            <a:r>
              <a:rPr lang="zh-CN" altLang="en-US" sz="2000" dirty="0">
                <a:solidFill>
                  <a:schemeClr val="tx2">
                    <a:lumMod val="75000"/>
                  </a:schemeClr>
                </a:solidFill>
                <a:latin typeface="宋体" panose="02010600030101010101" pitchFamily="2" charset="-122"/>
                <a:ea typeface="宋体" panose="02010600030101010101" pitchFamily="2" charset="-122"/>
              </a:rPr>
              <a:t>元。因无需自己组织生产，固定成本可降至</a:t>
            </a:r>
            <a:r>
              <a:rPr lang="en-US" altLang="zh-CN" sz="2000" dirty="0">
                <a:solidFill>
                  <a:schemeClr val="tx2">
                    <a:lumMod val="75000"/>
                  </a:schemeClr>
                </a:solidFill>
                <a:latin typeface="宋体" panose="02010600030101010101" pitchFamily="2" charset="-122"/>
                <a:ea typeface="宋体" panose="02010600030101010101" pitchFamily="2" charset="-122"/>
              </a:rPr>
              <a:t>200000</a:t>
            </a:r>
            <a:r>
              <a:rPr lang="zh-CN" altLang="en-US" sz="2000" dirty="0">
                <a:solidFill>
                  <a:schemeClr val="tx2">
                    <a:lumMod val="75000"/>
                  </a:schemeClr>
                </a:solidFill>
                <a:latin typeface="宋体" panose="02010600030101010101" pitchFamily="2" charset="-122"/>
                <a:ea typeface="宋体" panose="02010600030101010101" pitchFamily="2" charset="-122"/>
              </a:rPr>
              <a:t>元。目前公司对此零件的需求量为</a:t>
            </a:r>
            <a:r>
              <a:rPr lang="en-US" altLang="zh-CN" sz="2000" dirty="0">
                <a:solidFill>
                  <a:schemeClr val="tx2">
                    <a:lumMod val="75000"/>
                  </a:schemeClr>
                </a:solidFill>
                <a:latin typeface="宋体" panose="02010600030101010101" pitchFamily="2" charset="-122"/>
                <a:ea typeface="宋体" panose="02010600030101010101" pitchFamily="2" charset="-122"/>
              </a:rPr>
              <a:t>15000</a:t>
            </a:r>
            <a:r>
              <a:rPr lang="zh-CN" altLang="en-US" sz="2000" dirty="0">
                <a:solidFill>
                  <a:schemeClr val="tx2">
                    <a:lumMod val="75000"/>
                  </a:schemeClr>
                </a:solidFill>
                <a:latin typeface="宋体" panose="02010600030101010101" pitchFamily="2" charset="-122"/>
                <a:ea typeface="宋体" panose="02010600030101010101" pitchFamily="2" charset="-122"/>
              </a:rPr>
              <a:t>件，最大需要量不会超过</a:t>
            </a:r>
            <a:r>
              <a:rPr lang="en-US" altLang="zh-CN" sz="2000" dirty="0">
                <a:solidFill>
                  <a:schemeClr val="tx2">
                    <a:lumMod val="75000"/>
                  </a:schemeClr>
                </a:solidFill>
                <a:latin typeface="宋体" panose="02010600030101010101" pitchFamily="2" charset="-122"/>
                <a:ea typeface="宋体" panose="02010600030101010101" pitchFamily="2" charset="-122"/>
              </a:rPr>
              <a:t>20000</a:t>
            </a:r>
            <a:r>
              <a:rPr lang="zh-CN" altLang="en-US" sz="2000" dirty="0">
                <a:solidFill>
                  <a:schemeClr val="tx2">
                    <a:lumMod val="75000"/>
                  </a:schemeClr>
                </a:solidFill>
                <a:latin typeface="宋体" panose="02010600030101010101" pitchFamily="2" charset="-122"/>
                <a:ea typeface="宋体" panose="02010600030101010101" pitchFamily="2" charset="-122"/>
              </a:rPr>
              <a:t>件。公司需要依据成本决策分析模型判断“自制”有利</a:t>
            </a:r>
            <a:r>
              <a:rPr lang="zh-CN" altLang="en-US" sz="2000">
                <a:solidFill>
                  <a:schemeClr val="tx2">
                    <a:lumMod val="75000"/>
                  </a:schemeClr>
                </a:solidFill>
                <a:latin typeface="宋体" panose="02010600030101010101" pitchFamily="2" charset="-122"/>
                <a:ea typeface="宋体" panose="02010600030101010101" pitchFamily="2" charset="-122"/>
              </a:rPr>
              <a:t>，还是“外购”</a:t>
            </a:r>
            <a:r>
              <a:rPr lang="zh-CN" altLang="en-US" sz="2000" dirty="0">
                <a:solidFill>
                  <a:schemeClr val="tx2">
                    <a:lumMod val="75000"/>
                  </a:schemeClr>
                </a:solidFill>
                <a:latin typeface="宋体" panose="02010600030101010101" pitchFamily="2" charset="-122"/>
                <a:ea typeface="宋体" panose="02010600030101010101" pitchFamily="2" charset="-122"/>
              </a:rPr>
              <a:t>更好。</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3AEFE3EC-EACA-B416-619F-E044879AC295}"/>
              </a:ext>
            </a:extLst>
          </p:cNvPr>
          <p:cNvSpPr txBox="1"/>
          <p:nvPr/>
        </p:nvSpPr>
        <p:spPr>
          <a:xfrm>
            <a:off x="739849" y="3060007"/>
            <a:ext cx="6097772" cy="2815451"/>
          </a:xfrm>
          <a:prstGeom prst="rect">
            <a:avLst/>
          </a:prstGeom>
          <a:noFill/>
        </p:spPr>
        <p:txBody>
          <a:bodyPr wrap="square">
            <a:spAutoFit/>
          </a:bodyPr>
          <a:lstStyle/>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解题</a:t>
            </a:r>
            <a:r>
              <a:rPr lang="zh-CN" altLang="en-US" sz="2000" b="1" dirty="0">
                <a:latin typeface="等线" panose="02010600030101010101" pitchFamily="2" charset="-122"/>
                <a:ea typeface="等线" panose="02010600030101010101" pitchFamily="2" charset="-122"/>
                <a:cs typeface="Times New Roman" panose="02020603050405020304" pitchFamily="18" charset="0"/>
              </a:rPr>
              <a:t>步骤：</a:t>
            </a:r>
            <a:endParaRPr lang="en-US" altLang="zh-CN" sz="2000" b="1"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第一步，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建立成本决策分析基本模型。</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第二步，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创建分析图反映成本决策分析基本模型。</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第三步，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计算相对平衡点</a:t>
            </a:r>
            <a:r>
              <a:rPr lang="zh-CN" altLang="en-US" sz="2000" dirty="0">
                <a:effectLst/>
                <a:latin typeface="等线" panose="02010600030101010101" pitchFamily="2" charset="-122"/>
                <a:ea typeface="等线" panose="02010600030101010101" pitchFamily="2" charset="-122"/>
                <a:cs typeface="Times New Roman" panose="02020603050405020304" pitchFamily="18" charset="0"/>
              </a:rPr>
              <a:t>（有三个方法）</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第四步，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添加决策依据——相对平衡点参考线</a:t>
            </a:r>
            <a:r>
              <a:rPr lang="zh-CN" altLang="en-US" sz="20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第五步，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添加相对平衡点移动轨迹线。</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6473684" y="2955320"/>
            <a:ext cx="4856473" cy="3277116"/>
          </a:xfrm>
          <a:prstGeom prst="rect">
            <a:avLst/>
          </a:prstGeom>
          <a:noFill/>
        </p:spPr>
      </p:pic>
    </p:spTree>
    <p:extLst>
      <p:ext uri="{BB962C8B-B14F-4D97-AF65-F5344CB8AC3E}">
        <p14:creationId xmlns:p14="http://schemas.microsoft.com/office/powerpoint/2010/main" val="188996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39829"/>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gn="l"/>
            <a:r>
              <a:rPr lang="en-US" altLang="zh-CN" sz="3600" dirty="0"/>
              <a:t>    3</a:t>
            </a:r>
            <a:r>
              <a:rPr lang="zh-CN" altLang="en-US" sz="3600" dirty="0"/>
              <a:t>、</a:t>
            </a:r>
            <a:r>
              <a:rPr lang="zh-CN" altLang="zh-CN" sz="3600" dirty="0"/>
              <a:t>两种可选方案的成本决策分析模型</a:t>
            </a:r>
            <a:r>
              <a:rPr lang="zh-CN" altLang="en-US" sz="3600" dirty="0"/>
              <a:t>实例</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p:nvPr/>
        </p:nvPicPr>
        <p:blipFill>
          <a:blip r:embed="rId2">
            <a:extLst>
              <a:ext uri="{28A0092B-C50C-407E-A947-70E740481C1C}">
                <a14:useLocalDpi xmlns:a14="http://schemas.microsoft.com/office/drawing/2010/main" val="0"/>
              </a:ext>
            </a:extLst>
          </a:blip>
          <a:srcRect/>
          <a:stretch>
            <a:fillRect/>
          </a:stretch>
        </p:blipFill>
        <p:spPr bwMode="auto">
          <a:xfrm>
            <a:off x="6011266" y="1884897"/>
            <a:ext cx="5300566" cy="3489637"/>
          </a:xfrm>
          <a:prstGeom prst="rect">
            <a:avLst/>
          </a:prstGeom>
          <a:noFill/>
        </p:spPr>
      </p:pic>
      <p:sp>
        <p:nvSpPr>
          <p:cNvPr id="5" name="文本框 4">
            <a:extLst>
              <a:ext uri="{FF2B5EF4-FFF2-40B4-BE49-F238E27FC236}">
                <a16:creationId xmlns:a16="http://schemas.microsoft.com/office/drawing/2014/main" id="{296E8F90-6989-2866-17D3-10FB8BDCC047}"/>
              </a:ext>
            </a:extLst>
          </p:cNvPr>
          <p:cNvSpPr txBox="1"/>
          <p:nvPr/>
        </p:nvSpPr>
        <p:spPr>
          <a:xfrm>
            <a:off x="82401" y="2342964"/>
            <a:ext cx="5499366" cy="2507674"/>
          </a:xfrm>
          <a:prstGeom prst="rect">
            <a:avLst/>
          </a:prstGeom>
          <a:noFill/>
        </p:spPr>
        <p:txBody>
          <a:bodyPr wrap="square">
            <a:spAutoFit/>
          </a:bodyPr>
          <a:lstStyle/>
          <a:p>
            <a:pPr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第六步，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在成本决策分析图上给出决策结论。</a:t>
            </a:r>
            <a:endParaRPr lang="en-US" altLang="zh-CN" sz="2000" b="1" dirty="0">
              <a:effectLst/>
              <a:latin typeface="等线" panose="02010600030101010101" pitchFamily="2" charset="-122"/>
              <a:ea typeface="等线" panose="02010600030101010101" pitchFamily="2" charset="-122"/>
              <a:cs typeface="Times New Roman" panose="02020603050405020304" pitchFamily="18" charset="0"/>
            </a:endParaRPr>
          </a:p>
          <a:p>
            <a:pPr lvl="1"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一</a:t>
            </a: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增加折扣采购价并调整外购成本的计算方法。</a:t>
            </a: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lvl="1" indent="266700"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二</a:t>
            </a:r>
            <a:r>
              <a:rPr lang="zh-CN" altLang="en-US" sz="2000" b="1"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绘制分析图反映优惠条件下成本决策分析模型。</a:t>
            </a:r>
          </a:p>
        </p:txBody>
      </p:sp>
    </p:spTree>
    <p:extLst>
      <p:ext uri="{BB962C8B-B14F-4D97-AF65-F5344CB8AC3E}">
        <p14:creationId xmlns:p14="http://schemas.microsoft.com/office/powerpoint/2010/main" val="73671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t>【例</a:t>
            </a:r>
            <a:r>
              <a:rPr lang="en-US" altLang="zh-CN" sz="3600" dirty="0"/>
              <a:t>7-5</a:t>
            </a:r>
            <a:r>
              <a:rPr lang="zh-CN" altLang="zh-CN" sz="3600" dirty="0"/>
              <a:t>】</a:t>
            </a:r>
            <a:r>
              <a:rPr lang="zh-CN" altLang="en-US" sz="3600" dirty="0"/>
              <a:t>建模关键技术</a:t>
            </a:r>
          </a:p>
        </p:txBody>
      </p:sp>
      <p:sp>
        <p:nvSpPr>
          <p:cNvPr id="26" name="文本框 10"/>
          <p:cNvSpPr txBox="1"/>
          <p:nvPr/>
        </p:nvSpPr>
        <p:spPr>
          <a:xfrm>
            <a:off x="1633395" y="2318864"/>
            <a:ext cx="2727469" cy="830997"/>
          </a:xfrm>
          <a:prstGeom prst="rect">
            <a:avLst/>
          </a:prstGeom>
          <a:noFill/>
        </p:spPr>
        <p:txBody>
          <a:bodyPr wrap="square" rtlCol="0">
            <a:spAutoFit/>
          </a:bodyPr>
          <a:lstStyle/>
          <a:p>
            <a:pPr algn="just"/>
            <a:r>
              <a:rPr lang="zh-CN" altLang="en-US" sz="2400" b="1" dirty="0">
                <a:solidFill>
                  <a:schemeClr val="tx2">
                    <a:lumMod val="75000"/>
                  </a:schemeClr>
                </a:solidFill>
              </a:rPr>
              <a:t>两种可选方案成本的概念与计算公式</a:t>
            </a:r>
          </a:p>
        </p:txBody>
      </p:sp>
      <p:sp>
        <p:nvSpPr>
          <p:cNvPr id="27" name="文本框 10"/>
          <p:cNvSpPr txBox="1"/>
          <p:nvPr/>
        </p:nvSpPr>
        <p:spPr>
          <a:xfrm>
            <a:off x="7476584" y="4543366"/>
            <a:ext cx="3315786" cy="830997"/>
          </a:xfrm>
          <a:prstGeom prst="rect">
            <a:avLst/>
          </a:prstGeom>
          <a:noFill/>
        </p:spPr>
        <p:txBody>
          <a:bodyPr wrap="square" rtlCol="0">
            <a:spAutoFit/>
          </a:bodyPr>
          <a:lstStyle/>
          <a:p>
            <a:pPr algn="just"/>
            <a:r>
              <a:rPr lang="zh-CN" altLang="en-US" sz="2400" b="1" dirty="0">
                <a:solidFill>
                  <a:schemeClr val="tx2">
                    <a:lumMod val="75000"/>
                  </a:schemeClr>
                </a:solidFill>
              </a:rPr>
              <a:t>在优惠折扣阈限值位置成本曲线的陡变技术</a:t>
            </a:r>
          </a:p>
        </p:txBody>
      </p:sp>
      <p:sp>
        <p:nvSpPr>
          <p:cNvPr id="30" name="文本框 10"/>
          <p:cNvSpPr txBox="1"/>
          <p:nvPr/>
        </p:nvSpPr>
        <p:spPr>
          <a:xfrm>
            <a:off x="1742284" y="4680799"/>
            <a:ext cx="2571827" cy="830997"/>
          </a:xfrm>
          <a:prstGeom prst="rect">
            <a:avLst/>
          </a:prstGeom>
          <a:noFill/>
        </p:spPr>
        <p:txBody>
          <a:bodyPr wrap="square" rtlCol="0">
            <a:spAutoFit/>
          </a:bodyPr>
          <a:lstStyle/>
          <a:p>
            <a:pPr algn="just"/>
            <a:r>
              <a:rPr lang="zh-CN" altLang="en-US" sz="2400" b="1" dirty="0">
                <a:solidFill>
                  <a:schemeClr val="tx2">
                    <a:lumMod val="75000"/>
                  </a:schemeClr>
                </a:solidFill>
              </a:rPr>
              <a:t>优惠条件下最小成本确定技术</a:t>
            </a:r>
          </a:p>
        </p:txBody>
      </p:sp>
      <p:sp>
        <p:nvSpPr>
          <p:cNvPr id="20" name="文本框 10"/>
          <p:cNvSpPr txBox="1"/>
          <p:nvPr/>
        </p:nvSpPr>
        <p:spPr>
          <a:xfrm>
            <a:off x="7456719" y="2444623"/>
            <a:ext cx="2936407" cy="830997"/>
          </a:xfrm>
          <a:prstGeom prst="rect">
            <a:avLst/>
          </a:prstGeom>
          <a:noFill/>
        </p:spPr>
        <p:txBody>
          <a:bodyPr wrap="square" rtlCol="0">
            <a:spAutoFit/>
          </a:bodyPr>
          <a:lstStyle/>
          <a:p>
            <a:pPr algn="just"/>
            <a:r>
              <a:rPr lang="zh-CN" altLang="en-US" sz="2400" b="1" dirty="0">
                <a:solidFill>
                  <a:schemeClr val="tx2">
                    <a:lumMod val="75000"/>
                  </a:schemeClr>
                </a:solidFill>
              </a:rPr>
              <a:t>列表框控件控制模型参数可选的技术</a:t>
            </a:r>
            <a:endParaRPr lang="en-US" altLang="zh-CN" sz="2400" b="1" dirty="0">
              <a:solidFill>
                <a:schemeClr val="tx2">
                  <a:lumMod val="75000"/>
                </a:schemeClr>
              </a:solidFill>
            </a:endParaRPr>
          </a:p>
        </p:txBody>
      </p:sp>
      <p:sp>
        <p:nvSpPr>
          <p:cNvPr id="28" name="Freeform 265">
            <a:extLst>
              <a:ext uri="{FF2B5EF4-FFF2-40B4-BE49-F238E27FC236}">
                <a16:creationId xmlns:a16="http://schemas.microsoft.com/office/drawing/2014/main" id="{C46906AE-66ED-41EB-A643-D59902F00BF1}"/>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26FA0235-58B6-4DC3-8370-1C67110CB6CA}"/>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A10F6442-3875-4FD6-ACD0-C14D623BB417}"/>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9D36621C-0377-4914-A03C-1ADDEF86F88B}"/>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ED11A9C6-114B-4749-9CBD-C155E4FF2E52}"/>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FA34CA28-7F4E-428D-9ECD-93AD7DC7C750}"/>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CCE2CAE6-0979-4977-B385-03642437180C}"/>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C53E87E0-D1D0-4171-A9D5-30E269097121}"/>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7B37FF2D-2C78-404C-9DAC-F690D876E232}"/>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7F7135BE-73B6-4C1C-9FDD-22FE353B045F}"/>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DDCA5BD3-EBE5-40B4-A9CA-CCEF893BFFBE}"/>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C52629B8-AE46-49B1-9129-30E373551733}"/>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594D1D48-8BC5-4F15-9517-EC6CC96E7811}"/>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818DD300-819A-4118-A707-FE95552569AC}"/>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65974982-60D7-4084-A4F3-7D9913B9B095}"/>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95CF848F-E42F-4BB2-BAB9-D2D90E7C841F}"/>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AC4B9A86-C725-40C6-8E36-3EAE9DAFDBAE}"/>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C83C97CC-2F0E-4A98-9C14-DF3A33FEC943}"/>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7E443BF5-5638-4119-A764-9462DB2EE9FB}"/>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8FD4F441-52B0-45FC-B783-C07E8B4E651A}"/>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BD5A34B5-3D01-43A8-AB4A-B3AF0B6C8D62}"/>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44657A73-F633-42E1-BC43-DE828F082DF9}"/>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5499AC08-F3EB-456A-AFC9-E4C815AB9B3C}"/>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7A095E51-F52E-4749-878C-278E4BAED021}"/>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76317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55820" cy="707886"/>
          </a:xfrm>
          <a:prstGeom prst="rect">
            <a:avLst/>
          </a:prstGeom>
          <a:noFill/>
        </p:spPr>
        <p:txBody>
          <a:bodyPr wrap="square" rtlCol="0">
            <a:spAutoFit/>
          </a:bodyPr>
          <a:lstStyle>
            <a:defPPr>
              <a:defRPr lang="zh-CN"/>
            </a:defPPr>
            <a:lvl1pPr algn="ctr">
              <a:defRPr sz="4000" b="1">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en-US" dirty="0"/>
              <a:t>本章小结</a:t>
            </a:r>
          </a:p>
        </p:txBody>
      </p:sp>
      <p:sp>
        <p:nvSpPr>
          <p:cNvPr id="35" name="文本框 34"/>
          <p:cNvSpPr txBox="1"/>
          <p:nvPr/>
        </p:nvSpPr>
        <p:spPr>
          <a:xfrm>
            <a:off x="5086718" y="1755205"/>
            <a:ext cx="2225040" cy="461665"/>
          </a:xfrm>
          <a:prstGeom prst="rect">
            <a:avLst/>
          </a:prstGeom>
          <a:noFill/>
        </p:spPr>
        <p:txBody>
          <a:bodyPr wrap="square" rtlCol="0">
            <a:spAutoFit/>
          </a:bodyPr>
          <a:lstStyle>
            <a:defPPr>
              <a:defRPr lang="zh-CN"/>
            </a:defPPr>
            <a:lvl1pPr defTabSz="914400">
              <a:defRPr sz="2000" b="1">
                <a:effectLst/>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en-US" sz="2400" dirty="0">
                <a:solidFill>
                  <a:schemeClr val="tx2">
                    <a:lumMod val="75000"/>
                  </a:schemeClr>
                </a:solidFill>
              </a:rPr>
              <a:t>本章重点</a:t>
            </a:r>
          </a:p>
        </p:txBody>
      </p:sp>
      <p:sp>
        <p:nvSpPr>
          <p:cNvPr id="36" name="文本框 35"/>
          <p:cNvSpPr txBox="1"/>
          <p:nvPr/>
        </p:nvSpPr>
        <p:spPr>
          <a:xfrm>
            <a:off x="5086718" y="2214870"/>
            <a:ext cx="2626688" cy="1477328"/>
          </a:xfrm>
          <a:prstGeom prst="rect">
            <a:avLst/>
          </a:prstGeom>
          <a:noFill/>
        </p:spPr>
        <p:txBody>
          <a:bodyPr wrap="square" rtlCol="0">
            <a:spAutoFit/>
          </a:bodyPr>
          <a:lstStyle/>
          <a:p>
            <a:r>
              <a:rPr lang="zh-CN" altLang="en-US" dirty="0">
                <a:solidFill>
                  <a:schemeClr val="tx2">
                    <a:lumMod val="75000"/>
                  </a:schemeClr>
                </a:solidFill>
              </a:rPr>
              <a:t>建立</a:t>
            </a:r>
            <a:r>
              <a:rPr lang="zh-CN" altLang="zh-CN" dirty="0">
                <a:solidFill>
                  <a:schemeClr val="tx2">
                    <a:lumMod val="75000"/>
                  </a:schemeClr>
                </a:solidFill>
              </a:rPr>
              <a:t>各种管理决策模型的一般原则、方法和</a:t>
            </a:r>
            <a:r>
              <a:rPr lang="zh-CN" altLang="en-US" dirty="0">
                <a:solidFill>
                  <a:schemeClr val="tx2">
                    <a:lumMod val="75000"/>
                  </a:schemeClr>
                </a:solidFill>
              </a:rPr>
              <a:t>步骤，</a:t>
            </a:r>
            <a:r>
              <a:rPr lang="zh-CN" altLang="zh-CN" dirty="0">
                <a:solidFill>
                  <a:schemeClr val="tx2">
                    <a:lumMod val="75000"/>
                  </a:schemeClr>
                </a:solidFill>
              </a:rPr>
              <a:t>解决动态化决策分析模型的一整套思路与方法。</a:t>
            </a:r>
            <a:endParaRPr lang="zh-CN" altLang="en-US" sz="14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37" name="文本框 36"/>
          <p:cNvSpPr txBox="1"/>
          <p:nvPr/>
        </p:nvSpPr>
        <p:spPr>
          <a:xfrm>
            <a:off x="8028686" y="1747704"/>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本章难点</a:t>
            </a:r>
          </a:p>
        </p:txBody>
      </p:sp>
      <p:sp>
        <p:nvSpPr>
          <p:cNvPr id="38" name="文本框 37"/>
          <p:cNvSpPr txBox="1"/>
          <p:nvPr/>
        </p:nvSpPr>
        <p:spPr>
          <a:xfrm>
            <a:off x="8028686" y="2249674"/>
            <a:ext cx="3780693" cy="1754326"/>
          </a:xfrm>
          <a:prstGeom prst="rect">
            <a:avLst/>
          </a:prstGeom>
          <a:noFill/>
        </p:spPr>
        <p:txBody>
          <a:bodyPr wrap="square" rtlCol="0">
            <a:spAutoFit/>
          </a:bodyPr>
          <a:lstStyle/>
          <a:p>
            <a:r>
              <a:rPr lang="zh-CN" altLang="en-US" dirty="0">
                <a:solidFill>
                  <a:schemeClr val="tx2">
                    <a:lumMod val="75000"/>
                  </a:schemeClr>
                </a:solidFill>
              </a:rPr>
              <a:t>查表加内插法计算决策点</a:t>
            </a:r>
            <a:endParaRPr lang="en-US" altLang="zh-CN" dirty="0">
              <a:solidFill>
                <a:schemeClr val="tx2">
                  <a:lumMod val="75000"/>
                </a:schemeClr>
              </a:solidFill>
            </a:endParaRPr>
          </a:p>
          <a:p>
            <a:r>
              <a:rPr lang="zh-CN" altLang="en-US" dirty="0">
                <a:solidFill>
                  <a:schemeClr val="tx2">
                    <a:lumMod val="75000"/>
                  </a:schemeClr>
                </a:solidFill>
              </a:rPr>
              <a:t>面积图与折线图的组合运用</a:t>
            </a:r>
            <a:endParaRPr lang="en-US" altLang="zh-CN" dirty="0">
              <a:solidFill>
                <a:schemeClr val="tx2">
                  <a:lumMod val="75000"/>
                </a:schemeClr>
              </a:solidFill>
            </a:endParaRPr>
          </a:p>
          <a:p>
            <a:r>
              <a:rPr lang="zh-CN" altLang="en-US" dirty="0">
                <a:solidFill>
                  <a:schemeClr val="tx2">
                    <a:lumMod val="75000"/>
                  </a:schemeClr>
                </a:solidFill>
              </a:rPr>
              <a:t>柱形图、散点图中不同颜色的运用</a:t>
            </a:r>
            <a:endParaRPr lang="en-US" altLang="zh-CN" dirty="0">
              <a:solidFill>
                <a:schemeClr val="tx2">
                  <a:lumMod val="75000"/>
                </a:schemeClr>
              </a:solidFill>
            </a:endParaRPr>
          </a:p>
          <a:p>
            <a:r>
              <a:rPr lang="zh-CN" altLang="en-US" dirty="0">
                <a:solidFill>
                  <a:schemeClr val="tx2">
                    <a:lumMod val="75000"/>
                  </a:schemeClr>
                </a:solidFill>
              </a:rPr>
              <a:t>情景分析曲线簇绘制</a:t>
            </a:r>
            <a:endParaRPr lang="en-US" altLang="zh-CN" dirty="0">
              <a:solidFill>
                <a:schemeClr val="tx2">
                  <a:lumMod val="75000"/>
                </a:schemeClr>
              </a:solidFill>
            </a:endParaRPr>
          </a:p>
          <a:p>
            <a:r>
              <a:rPr lang="zh-CN" altLang="en-US" dirty="0">
                <a:solidFill>
                  <a:schemeClr val="tx2">
                    <a:lumMod val="75000"/>
                  </a:schemeClr>
                </a:solidFill>
              </a:rPr>
              <a:t>决策点的移动轨迹表示</a:t>
            </a:r>
            <a:endParaRPr lang="en-US" altLang="zh-CN" dirty="0">
              <a:solidFill>
                <a:schemeClr val="tx2">
                  <a:lumMod val="75000"/>
                </a:schemeClr>
              </a:solidFill>
            </a:endParaRPr>
          </a:p>
          <a:p>
            <a:r>
              <a:rPr lang="zh-CN" altLang="en-US" dirty="0">
                <a:solidFill>
                  <a:schemeClr val="tx2">
                    <a:lumMod val="75000"/>
                  </a:schemeClr>
                </a:solidFill>
              </a:rPr>
              <a:t>优惠条件下成本线的突降处理</a:t>
            </a:r>
            <a:endParaRPr lang="en-US" altLang="zh-CN" dirty="0">
              <a:solidFill>
                <a:schemeClr val="tx2">
                  <a:lumMod val="75000"/>
                </a:schemeClr>
              </a:solidFill>
            </a:endParaRPr>
          </a:p>
        </p:txBody>
      </p:sp>
      <p:sp>
        <p:nvSpPr>
          <p:cNvPr id="39" name="文本框 38"/>
          <p:cNvSpPr txBox="1"/>
          <p:nvPr/>
        </p:nvSpPr>
        <p:spPr>
          <a:xfrm>
            <a:off x="5086718" y="4372399"/>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本章所学技术</a:t>
            </a:r>
          </a:p>
        </p:txBody>
      </p:sp>
      <p:sp>
        <p:nvSpPr>
          <p:cNvPr id="40" name="文本框 39"/>
          <p:cNvSpPr txBox="1"/>
          <p:nvPr/>
        </p:nvSpPr>
        <p:spPr>
          <a:xfrm>
            <a:off x="5096498" y="4804344"/>
            <a:ext cx="2321079" cy="1200329"/>
          </a:xfrm>
          <a:prstGeom prst="rect">
            <a:avLst/>
          </a:prstGeom>
          <a:noFill/>
        </p:spPr>
        <p:txBody>
          <a:bodyPr wrap="square" rtlCol="0">
            <a:spAutoFit/>
          </a:bodyPr>
          <a:lstStyle/>
          <a:p>
            <a:r>
              <a:rPr lang="zh-CN" altLang="en-US" dirty="0">
                <a:solidFill>
                  <a:schemeClr val="tx2">
                    <a:lumMod val="75000"/>
                  </a:schemeClr>
                </a:solidFill>
              </a:rPr>
              <a:t>运用</a:t>
            </a:r>
            <a:r>
              <a:rPr lang="zh-CN" altLang="zh-CN" dirty="0">
                <a:solidFill>
                  <a:schemeClr val="tx2">
                    <a:lumMod val="75000"/>
                  </a:schemeClr>
                </a:solidFill>
              </a:rPr>
              <a:t>散点图、面积图、柱形图等多种作图方法创建可选动态决策分析图形</a:t>
            </a:r>
            <a:r>
              <a:rPr lang="zh-CN" altLang="en-US" dirty="0">
                <a:solidFill>
                  <a:schemeClr val="tx2">
                    <a:lumMod val="75000"/>
                  </a:schemeClr>
                </a:solidFill>
              </a:rPr>
              <a:t>。</a:t>
            </a:r>
            <a:endParaRPr lang="zh-CN" altLang="en-US" sz="14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41" name="文本框 40"/>
          <p:cNvSpPr txBox="1"/>
          <p:nvPr/>
        </p:nvSpPr>
        <p:spPr>
          <a:xfrm>
            <a:off x="8028686" y="4372398"/>
            <a:ext cx="253990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本章所学函数</a:t>
            </a:r>
          </a:p>
        </p:txBody>
      </p:sp>
      <p:sp>
        <p:nvSpPr>
          <p:cNvPr id="43" name="文本框 42"/>
          <p:cNvSpPr txBox="1"/>
          <p:nvPr/>
        </p:nvSpPr>
        <p:spPr>
          <a:xfrm>
            <a:off x="8028686" y="4990942"/>
            <a:ext cx="2935535" cy="369332"/>
          </a:xfrm>
          <a:prstGeom prst="rect">
            <a:avLst/>
          </a:prstGeom>
          <a:noFill/>
        </p:spPr>
        <p:txBody>
          <a:bodyPr wrap="square" rtlCol="0">
            <a:spAutoFit/>
          </a:bodyPr>
          <a:lstStyle/>
          <a:p>
            <a:r>
              <a:rPr lang="en-US" altLang="zh-CN" dirty="0">
                <a:solidFill>
                  <a:schemeClr val="tx2">
                    <a:lumMod val="75000"/>
                  </a:schemeClr>
                </a:solidFill>
                <a:latin typeface="Times New Roman" pitchFamily="18" charset="0"/>
                <a:cs typeface="Times New Roman" pitchFamily="18" charset="0"/>
              </a:rPr>
              <a:t>index()</a:t>
            </a:r>
            <a:r>
              <a:rPr lang="zh-CN" altLang="en-US"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match()</a:t>
            </a:r>
            <a:r>
              <a:rPr lang="zh-CN" altLang="en-US" dirty="0">
                <a:solidFill>
                  <a:schemeClr val="tx2">
                    <a:lumMod val="75000"/>
                  </a:schemeClr>
                </a:solidFill>
                <a:latin typeface="Times New Roman" pitchFamily="18" charset="0"/>
                <a:cs typeface="Times New Roman" pitchFamily="18" charset="0"/>
              </a:rPr>
              <a:t>、</a:t>
            </a:r>
            <a:r>
              <a:rPr lang="en-US" altLang="zh-CN" dirty="0">
                <a:solidFill>
                  <a:schemeClr val="tx2">
                    <a:lumMod val="75000"/>
                  </a:schemeClr>
                </a:solidFill>
                <a:latin typeface="Times New Roman" pitchFamily="18" charset="0"/>
                <a:cs typeface="Times New Roman" pitchFamily="18" charset="0"/>
              </a:rPr>
              <a:t>if()</a:t>
            </a:r>
          </a:p>
        </p:txBody>
      </p:sp>
      <p:grpSp>
        <p:nvGrpSpPr>
          <p:cNvPr id="28" name="原创设计师QQ69613753    _1">
            <a:extLst>
              <a:ext uri="{FF2B5EF4-FFF2-40B4-BE49-F238E27FC236}">
                <a16:creationId xmlns:a16="http://schemas.microsoft.com/office/drawing/2014/main" id="{EA0B568B-EA6D-41BC-9F1F-FA09E807F806}"/>
              </a:ext>
            </a:extLst>
          </p:cNvPr>
          <p:cNvGrpSpPr/>
          <p:nvPr/>
        </p:nvGrpSpPr>
        <p:grpSpPr>
          <a:xfrm>
            <a:off x="674132" y="1986036"/>
            <a:ext cx="3346726" cy="3312208"/>
            <a:chOff x="1128878" y="910350"/>
            <a:chExt cx="4168006" cy="4401738"/>
          </a:xfrm>
        </p:grpSpPr>
        <p:sp>
          <p:nvSpPr>
            <p:cNvPr id="42" name="椭圆 41">
              <a:extLst>
                <a:ext uri="{FF2B5EF4-FFF2-40B4-BE49-F238E27FC236}">
                  <a16:creationId xmlns:a16="http://schemas.microsoft.com/office/drawing/2014/main" id="{71E1E360-CF80-4580-A0E0-A49BEDC086FC}"/>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椭圆 43">
              <a:extLst>
                <a:ext uri="{FF2B5EF4-FFF2-40B4-BE49-F238E27FC236}">
                  <a16:creationId xmlns:a16="http://schemas.microsoft.com/office/drawing/2014/main" id="{52A9933F-E4EE-4400-96AC-9BB0F2C19E5A}"/>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id="{7CDF58B0-5DE1-40C8-8DAB-9C21A43ED2A9}"/>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椭圆 45">
              <a:extLst>
                <a:ext uri="{FF2B5EF4-FFF2-40B4-BE49-F238E27FC236}">
                  <a16:creationId xmlns:a16="http://schemas.microsoft.com/office/drawing/2014/main" id="{28FD9231-5CCB-4AE6-BC26-C92E4EE4A4EC}"/>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椭圆 46">
              <a:extLst>
                <a:ext uri="{FF2B5EF4-FFF2-40B4-BE49-F238E27FC236}">
                  <a16:creationId xmlns:a16="http://schemas.microsoft.com/office/drawing/2014/main" id="{E2AA4BB4-E55B-483A-B171-13A11C4831E5}"/>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椭圆 47">
              <a:extLst>
                <a:ext uri="{FF2B5EF4-FFF2-40B4-BE49-F238E27FC236}">
                  <a16:creationId xmlns:a16="http://schemas.microsoft.com/office/drawing/2014/main" id="{DCAF3043-54CE-4AE9-81F3-E8A4073D5940}"/>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椭圆 48">
              <a:extLst>
                <a:ext uri="{FF2B5EF4-FFF2-40B4-BE49-F238E27FC236}">
                  <a16:creationId xmlns:a16="http://schemas.microsoft.com/office/drawing/2014/main" id="{9844199D-3820-4474-B768-3726371A16AE}"/>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0" name="Group 4">
              <a:extLst>
                <a:ext uri="{FF2B5EF4-FFF2-40B4-BE49-F238E27FC236}">
                  <a16:creationId xmlns:a16="http://schemas.microsoft.com/office/drawing/2014/main" id="{766B15AE-0283-45F3-A7F3-08926EAF6992}"/>
                </a:ext>
              </a:extLst>
            </p:cNvPr>
            <p:cNvGrpSpPr>
              <a:grpSpLocks noChangeAspect="1"/>
            </p:cNvGrpSpPr>
            <p:nvPr/>
          </p:nvGrpSpPr>
          <p:grpSpPr bwMode="auto">
            <a:xfrm>
              <a:off x="2706688" y="2614613"/>
              <a:ext cx="1482725" cy="1343025"/>
              <a:chOff x="1753" y="2115"/>
              <a:chExt cx="934" cy="846"/>
            </a:xfrm>
          </p:grpSpPr>
          <p:sp>
            <p:nvSpPr>
              <p:cNvPr id="51" name="AutoShape 3">
                <a:extLst>
                  <a:ext uri="{FF2B5EF4-FFF2-40B4-BE49-F238E27FC236}">
                    <a16:creationId xmlns:a16="http://schemas.microsoft.com/office/drawing/2014/main" id="{D970C4D9-5750-4AFC-BBDC-B82A3B517912}"/>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2" name="Freeform 5">
                <a:extLst>
                  <a:ext uri="{FF2B5EF4-FFF2-40B4-BE49-F238E27FC236}">
                    <a16:creationId xmlns:a16="http://schemas.microsoft.com/office/drawing/2014/main" id="{42F80D54-7FAC-43D3-8EA4-FD386E6AC4C4}"/>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Oval 6">
                <a:extLst>
                  <a:ext uri="{FF2B5EF4-FFF2-40B4-BE49-F238E27FC236}">
                    <a16:creationId xmlns:a16="http://schemas.microsoft.com/office/drawing/2014/main" id="{415BD40C-BEF6-4083-B795-D491CA629E13}"/>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111585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834540"/>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方正清刻本悦宋简体" panose="02000000000000000000" pitchFamily="2" charset="-122"/>
                <a:ea typeface="方正清刻本悦宋简体" panose="02000000000000000000" pitchFamily="2" charset="-122"/>
              </a:rPr>
              <a:t>课堂答疑</a:t>
            </a:r>
          </a:p>
        </p:txBody>
      </p:sp>
    </p:spTree>
    <p:extLst>
      <p:ext uri="{BB962C8B-B14F-4D97-AF65-F5344CB8AC3E}">
        <p14:creationId xmlns:p14="http://schemas.microsoft.com/office/powerpoint/2010/main" val="84095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78263" y="2212964"/>
            <a:ext cx="4355812" cy="1446550"/>
          </a:xfrm>
          <a:prstGeom prst="rect">
            <a:avLst/>
          </a:prstGeom>
          <a:noFill/>
        </p:spPr>
        <p:txBody>
          <a:bodyPr wrap="square" rtlCol="0">
            <a:spAutoFit/>
          </a:bodyPr>
          <a:lstStyle/>
          <a:p>
            <a:pPr algn="dist"/>
            <a:r>
              <a:rPr lang="zh-CN" altLang="en-US" sz="8800" i="1" dirty="0">
                <a:solidFill>
                  <a:schemeClr val="tx2">
                    <a:lumMod val="75000"/>
                  </a:schemeClr>
                </a:solidFill>
                <a:latin typeface="华文彩云" pitchFamily="2" charset="-122"/>
                <a:ea typeface="华文彩云" pitchFamily="2" charset="-122"/>
              </a:rPr>
              <a:t>谢谢！</a:t>
            </a:r>
          </a:p>
        </p:txBody>
      </p:sp>
    </p:spTree>
    <p:extLst>
      <p:ext uri="{BB962C8B-B14F-4D97-AF65-F5344CB8AC3E}">
        <p14:creationId xmlns:p14="http://schemas.microsoft.com/office/powerpoint/2010/main" val="322564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09829"/>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mn-ea"/>
              </a:rPr>
              <a:t>概 述</a:t>
            </a:r>
          </a:p>
        </p:txBody>
      </p:sp>
      <p:sp>
        <p:nvSpPr>
          <p:cNvPr id="13" name="文本框 12"/>
          <p:cNvSpPr txBox="1"/>
          <p:nvPr/>
        </p:nvSpPr>
        <p:spPr>
          <a:xfrm>
            <a:off x="982688" y="1367496"/>
            <a:ext cx="10538752" cy="4770537"/>
          </a:xfrm>
          <a:prstGeom prst="rect">
            <a:avLst/>
          </a:prstGeom>
          <a:noFill/>
        </p:spPr>
        <p:txBody>
          <a:bodyPr wrap="square" rtlCol="0">
            <a:spAutoFit/>
          </a:bodyPr>
          <a:lstStyle/>
          <a:p>
            <a:pPr marL="342900" lvl="0" indent="-342900">
              <a:spcBef>
                <a:spcPts val="1200"/>
              </a:spcBef>
              <a:buFont typeface="Wingdings" panose="05000000000000000000" pitchFamily="2" charset="2"/>
              <a:buChar char="l"/>
            </a:pPr>
            <a:r>
              <a:rPr lang="zh-CN" altLang="en-US" sz="2400" dirty="0">
                <a:solidFill>
                  <a:schemeClr val="tx2">
                    <a:lumMod val="75000"/>
                  </a:schemeClr>
                </a:solidFill>
              </a:rPr>
              <a:t>本</a:t>
            </a:r>
            <a:r>
              <a:rPr lang="en-US" altLang="zh-CN" sz="2400" dirty="0">
                <a:solidFill>
                  <a:schemeClr val="tx2">
                    <a:lumMod val="75000"/>
                  </a:schemeClr>
                </a:solidFill>
              </a:rPr>
              <a:t>—</a:t>
            </a:r>
            <a:r>
              <a:rPr lang="zh-CN" altLang="en-US" sz="2400" dirty="0">
                <a:solidFill>
                  <a:schemeClr val="tx2">
                    <a:lumMod val="75000"/>
                  </a:schemeClr>
                </a:solidFill>
              </a:rPr>
              <a:t>量</a:t>
            </a:r>
            <a:r>
              <a:rPr lang="en-US" altLang="zh-CN" sz="2400" dirty="0">
                <a:solidFill>
                  <a:schemeClr val="tx2">
                    <a:lumMod val="75000"/>
                  </a:schemeClr>
                </a:solidFill>
              </a:rPr>
              <a:t>—</a:t>
            </a:r>
            <a:r>
              <a:rPr lang="zh-CN" altLang="en-US" sz="2400" dirty="0">
                <a:solidFill>
                  <a:schemeClr val="tx2">
                    <a:lumMod val="75000"/>
                  </a:schemeClr>
                </a:solidFill>
              </a:rPr>
              <a:t>利分析，分析成本、销量与利润之间的关系，为目标控制提供决策方案；</a:t>
            </a:r>
          </a:p>
          <a:p>
            <a:pPr marL="342900" lvl="0" indent="-342900">
              <a:spcBef>
                <a:spcPts val="1200"/>
              </a:spcBef>
              <a:buFont typeface="Wingdings" panose="05000000000000000000" pitchFamily="2" charset="2"/>
              <a:buChar char="l"/>
            </a:pPr>
            <a:r>
              <a:rPr lang="en-US" altLang="zh-CN" sz="2400" dirty="0">
                <a:solidFill>
                  <a:schemeClr val="tx2">
                    <a:lumMod val="75000"/>
                  </a:schemeClr>
                </a:solidFill>
              </a:rPr>
              <a:t>Excel</a:t>
            </a:r>
            <a:r>
              <a:rPr lang="zh-CN" altLang="en-US" sz="2400" dirty="0">
                <a:solidFill>
                  <a:schemeClr val="tx2">
                    <a:lumMod val="75000"/>
                  </a:schemeClr>
                </a:solidFill>
              </a:rPr>
              <a:t>电子表格建立盈亏平衡分析决策模型的方法，使用公式计算、查表加内插值和目标求解等寻找盈亏平衡点的多种方法，各种管理参数的变化对盈亏平衡点的影响分析；</a:t>
            </a:r>
          </a:p>
          <a:p>
            <a:pPr marL="342900" lvl="0" indent="-342900">
              <a:spcBef>
                <a:spcPts val="1200"/>
              </a:spcBef>
              <a:buFont typeface="Wingdings" panose="05000000000000000000" pitchFamily="2" charset="2"/>
              <a:buChar char="l"/>
            </a:pPr>
            <a:r>
              <a:rPr lang="zh-CN" altLang="en-US" sz="2400" dirty="0">
                <a:solidFill>
                  <a:schemeClr val="tx2">
                    <a:lumMod val="75000"/>
                  </a:schemeClr>
                </a:solidFill>
              </a:rPr>
              <a:t>利用相对平衡点分析模型进行成本决策分析的方法，两种备选决策方案的相对平衡点的求解方法；</a:t>
            </a:r>
          </a:p>
          <a:p>
            <a:pPr marL="342900" lvl="0" indent="-342900">
              <a:spcBef>
                <a:spcPts val="1200"/>
              </a:spcBef>
              <a:buFont typeface="Wingdings" panose="05000000000000000000" pitchFamily="2" charset="2"/>
              <a:buChar char="l"/>
            </a:pPr>
            <a:r>
              <a:rPr lang="zh-CN" altLang="en-US" sz="2400" dirty="0">
                <a:solidFill>
                  <a:schemeClr val="tx2">
                    <a:lumMod val="75000"/>
                  </a:schemeClr>
                </a:solidFill>
              </a:rPr>
              <a:t>运用利润柱、盈利区与亏损区、利润极大值变化轨迹等图形处理技术表达决策分析模型的方法；</a:t>
            </a:r>
          </a:p>
          <a:p>
            <a:pPr marL="342900" lvl="0" indent="-342900">
              <a:spcBef>
                <a:spcPts val="1200"/>
              </a:spcBef>
              <a:buFont typeface="Wingdings" panose="05000000000000000000" pitchFamily="2" charset="2"/>
              <a:buChar char="l"/>
            </a:pPr>
            <a:r>
              <a:rPr lang="zh-CN" altLang="en-US" sz="2400" dirty="0">
                <a:solidFill>
                  <a:schemeClr val="tx2">
                    <a:lumMod val="75000"/>
                  </a:schemeClr>
                </a:solidFill>
              </a:rPr>
              <a:t>控件调整模型参数引起决策点的变化，如果</a:t>
            </a:r>
            <a:r>
              <a:rPr lang="en-US" altLang="zh-CN" sz="2400" dirty="0">
                <a:solidFill>
                  <a:schemeClr val="tx2">
                    <a:lumMod val="75000"/>
                  </a:schemeClr>
                </a:solidFill>
              </a:rPr>
              <a:t>-</a:t>
            </a:r>
            <a:r>
              <a:rPr lang="zh-CN" altLang="en-US" sz="2400" dirty="0">
                <a:solidFill>
                  <a:schemeClr val="tx2">
                    <a:lumMod val="75000"/>
                  </a:schemeClr>
                </a:solidFill>
              </a:rPr>
              <a:t>怎样</a:t>
            </a:r>
            <a:r>
              <a:rPr lang="en-US" altLang="zh-CN" sz="2400" dirty="0">
                <a:solidFill>
                  <a:schemeClr val="tx2">
                    <a:lumMod val="75000"/>
                  </a:schemeClr>
                </a:solidFill>
              </a:rPr>
              <a:t>(what-if)</a:t>
            </a:r>
            <a:r>
              <a:rPr lang="zh-CN" altLang="en-US" sz="2400" dirty="0">
                <a:solidFill>
                  <a:schemeClr val="tx2">
                    <a:lumMod val="75000"/>
                  </a:schemeClr>
                </a:solidFill>
              </a:rPr>
              <a:t>决策分析的动态可调图形，折扣优惠条件下曲线产生陡变效果的</a:t>
            </a:r>
            <a:r>
              <a:rPr lang="en-US" altLang="zh-CN" sz="2400" dirty="0">
                <a:solidFill>
                  <a:schemeClr val="tx2">
                    <a:lumMod val="75000"/>
                  </a:schemeClr>
                </a:solidFill>
              </a:rPr>
              <a:t>XY</a:t>
            </a:r>
            <a:r>
              <a:rPr lang="zh-CN" altLang="en-US" sz="2400" dirty="0">
                <a:solidFill>
                  <a:schemeClr val="tx2">
                    <a:lumMod val="75000"/>
                  </a:schemeClr>
                </a:solidFill>
              </a:rPr>
              <a:t>散点图形等技术。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81" y="2777017"/>
            <a:ext cx="12192000" cy="923330"/>
          </a:xfrm>
          <a:prstGeom prst="rect">
            <a:avLst/>
          </a:prstGeom>
          <a:noFill/>
        </p:spPr>
        <p:txBody>
          <a:bodyPr wrap="square" rtlCol="0">
            <a:spAutoFit/>
          </a:bodyPr>
          <a:lstStyle>
            <a:defPPr>
              <a:defRPr lang="en-US"/>
            </a:defPPr>
            <a:lvl1pPr algn="dist">
              <a:defRPr sz="6600">
                <a:solidFill>
                  <a:schemeClr val="tx2">
                    <a:lumMod val="75000"/>
                  </a:schemeClr>
                </a:solidFill>
                <a:latin typeface="宋体" pitchFamily="2" charset="-122"/>
                <a:ea typeface="宋体" pitchFamily="2" charset="-122"/>
              </a:defRPr>
            </a:lvl1pPr>
          </a:lstStyle>
          <a:p>
            <a:pPr algn="ctr"/>
            <a:r>
              <a:rPr lang="zh-CN" altLang="zh-CN" sz="5400" b="1" dirty="0"/>
              <a:t>本—量—利分析</a:t>
            </a:r>
          </a:p>
        </p:txBody>
      </p:sp>
      <p:sp>
        <p:nvSpPr>
          <p:cNvPr id="4" name="文本框 3"/>
          <p:cNvSpPr txBox="1"/>
          <p:nvPr/>
        </p:nvSpPr>
        <p:spPr>
          <a:xfrm>
            <a:off x="0" y="1581021"/>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第一节</a:t>
            </a:r>
          </a:p>
        </p:txBody>
      </p:sp>
    </p:spTree>
    <p:extLst>
      <p:ext uri="{BB962C8B-B14F-4D97-AF65-F5344CB8AC3E}">
        <p14:creationId xmlns:p14="http://schemas.microsoft.com/office/powerpoint/2010/main" val="345950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46834"/>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本</a:t>
            </a:r>
            <a:r>
              <a:rPr lang="en-US" altLang="zh-CN" sz="3600" dirty="0"/>
              <a:t>-</a:t>
            </a:r>
            <a:r>
              <a:rPr lang="zh-CN" altLang="zh-CN" sz="3600" dirty="0"/>
              <a:t>量</a:t>
            </a:r>
            <a:r>
              <a:rPr lang="en-US" altLang="zh-CN" sz="3600" dirty="0"/>
              <a:t>-</a:t>
            </a:r>
            <a:r>
              <a:rPr lang="zh-CN" altLang="zh-CN" sz="3600" dirty="0"/>
              <a:t>利分析概述</a:t>
            </a:r>
            <a:endParaRPr lang="zh-CN" altLang="en-US" sz="3600" dirty="0"/>
          </a:p>
        </p:txBody>
      </p:sp>
      <p:sp>
        <p:nvSpPr>
          <p:cNvPr id="11" name="文本框 10"/>
          <p:cNvSpPr txBox="1"/>
          <p:nvPr/>
        </p:nvSpPr>
        <p:spPr>
          <a:xfrm>
            <a:off x="815392" y="1764121"/>
            <a:ext cx="10336823" cy="3329758"/>
          </a:xfrm>
          <a:prstGeom prst="rect">
            <a:avLst/>
          </a:prstGeom>
          <a:noFill/>
        </p:spPr>
        <p:txBody>
          <a:bodyPr wrap="square" rtlCol="0">
            <a:spAutoFit/>
          </a:bodyPr>
          <a:lstStyle/>
          <a:p>
            <a:pPr indent="540000">
              <a:lnSpc>
                <a:spcPct val="150000"/>
              </a:lnSpc>
            </a:pP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本—量—利模型为：</a:t>
            </a:r>
            <a:endPar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algn="ctr">
              <a:lnSpc>
                <a:spcPct val="150000"/>
              </a:lnSpc>
            </a:pP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R=</a:t>
            </a:r>
            <a:r>
              <a:rPr lang="zh-CN" altLang="en-US"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 </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p*Q</a:t>
            </a:r>
            <a:r>
              <a:rPr lang="zh-CN" altLang="en-US"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V=</a:t>
            </a:r>
            <a:r>
              <a:rPr lang="zh-CN" altLang="en-US"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 </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v*Q</a:t>
            </a:r>
            <a:r>
              <a:rPr lang="zh-CN" altLang="en-US"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C=F+V</a:t>
            </a:r>
            <a:r>
              <a:rPr lang="zh-CN" altLang="en-US"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π</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 </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R-C</a:t>
            </a:r>
            <a:r>
              <a:rPr lang="zh-CN" altLang="en-US"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endPar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indent="540000">
              <a:lnSpc>
                <a:spcPct val="150000"/>
              </a:lnSpc>
            </a:pP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其中 </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p</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：销售单价；</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Q</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销量</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 R</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销售收入</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 C</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总成本</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v:</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单位变动成本</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F</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：固定成本；</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π</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利润</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endPar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indent="540000">
              <a:lnSpc>
                <a:spcPct val="150000"/>
              </a:lnSpc>
            </a:pP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本—量—利模型可以用</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定量</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公式表示</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成</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利润与销量的关系：</a:t>
            </a:r>
            <a:endPar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algn="ctr">
              <a:lnSpc>
                <a:spcPct val="150000"/>
              </a:lnSpc>
            </a:pP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    </a:t>
            </a:r>
            <a:r>
              <a:rPr lang="zh-CN"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π</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=R-C= p*Q-(</a:t>
            </a:r>
            <a:r>
              <a:rPr lang="en-US" altLang="zh-CN" sz="2400" b="1" dirty="0" err="1">
                <a:solidFill>
                  <a:schemeClr val="tx2">
                    <a:lumMod val="75000"/>
                  </a:schemeClr>
                </a:solidFill>
                <a:latin typeface="宋体" panose="02010600030101010101" pitchFamily="2" charset="-122"/>
                <a:ea typeface="宋体" panose="02010600030101010101" pitchFamily="2" charset="-122"/>
                <a:cs typeface="Times New Roman" pitchFamily="18" charset="0"/>
              </a:rPr>
              <a:t>F+v</a:t>
            </a:r>
            <a:r>
              <a:rPr lang="en-US"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rPr>
              <a:t>*Q)=(p-v)*Q-F</a:t>
            </a:r>
            <a:endParaRPr lang="zh-CN" altLang="zh-CN" sz="2400" b="1"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02943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855884" y="1626577"/>
            <a:ext cx="10436955"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边际贡献是指产品销售收入减去变动成本后的余额，公式为</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(p-v)Q</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endPar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marL="3429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单位边际贡献是指每销售一件产品所获得的毛利，即边际贡献除以销量，公式为</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(p-v)</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endPar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marL="3429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边际贡献率</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(k)</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是产品的单位边际贡献与销售单价或边际贡献与销售收入之间的比率，公式为</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(p-v)/p</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或</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(p-v)Q/R</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endPar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marL="3429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边际贡献率</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(k)</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也可以表达为</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(1-v/p)</a:t>
            </a: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或</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(1-V/R)</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endPar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a:p>
            <a:pPr marL="3429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利润的计算公式可写为π</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sz="2400" dirty="0" err="1">
                <a:solidFill>
                  <a:schemeClr val="tx2">
                    <a:lumMod val="75000"/>
                  </a:schemeClr>
                </a:solidFill>
                <a:latin typeface="宋体" panose="02010600030101010101" pitchFamily="2" charset="-122"/>
                <a:ea typeface="宋体" panose="02010600030101010101" pitchFamily="2" charset="-122"/>
                <a:cs typeface="Times New Roman" pitchFamily="18" charset="0"/>
              </a:rPr>
              <a:t>kR</a:t>
            </a:r>
            <a:r>
              <a:rPr lang="en-US"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-F</a:t>
            </a:r>
            <a:r>
              <a:rPr lang="zh-CN" altLang="en-US" sz="24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endParaRPr lang="zh-CN" altLang="zh-CN" sz="2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p:txBody>
      </p:sp>
      <p:grpSp>
        <p:nvGrpSpPr>
          <p:cNvPr id="5" name="Group 2"/>
          <p:cNvGrpSpPr>
            <a:grpSpLocks/>
          </p:cNvGrpSpPr>
          <p:nvPr/>
        </p:nvGrpSpPr>
        <p:grpSpPr bwMode="auto">
          <a:xfrm>
            <a:off x="9037319" y="4534307"/>
            <a:ext cx="2033451" cy="1605235"/>
            <a:chOff x="1632" y="1248"/>
            <a:chExt cx="2682" cy="2286"/>
          </a:xfrm>
        </p:grpSpPr>
        <p:sp>
          <p:nvSpPr>
            <p:cNvPr id="6"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zh-CN" altLang="en-US" sz="2400">
                <a:solidFill>
                  <a:schemeClr val="tx2">
                    <a:lumMod val="75000"/>
                  </a:schemeClr>
                </a:solidFill>
              </a:endParaRPr>
            </a:p>
          </p:txBody>
        </p:sp>
        <p:sp>
          <p:nvSpPr>
            <p:cNvPr id="7"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zh-CN" altLang="en-US" sz="2400">
                <a:solidFill>
                  <a:schemeClr val="tx2">
                    <a:lumMod val="75000"/>
                  </a:schemeClr>
                </a:solidFill>
              </a:endParaRPr>
            </a:p>
          </p:txBody>
        </p:sp>
        <p:sp>
          <p:nvSpPr>
            <p:cNvPr id="8"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zh-CN" altLang="en-US" sz="2400">
                <a:solidFill>
                  <a:schemeClr val="tx2">
                    <a:lumMod val="75000"/>
                  </a:schemeClr>
                </a:solidFill>
              </a:endParaRPr>
            </a:p>
          </p:txBody>
        </p:sp>
      </p:grpSp>
      <p:sp>
        <p:nvSpPr>
          <p:cNvPr id="9" name="文本框 1"/>
          <p:cNvSpPr txBox="1"/>
          <p:nvPr/>
        </p:nvSpPr>
        <p:spPr>
          <a:xfrm>
            <a:off x="1" y="546834"/>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本</a:t>
            </a:r>
            <a:r>
              <a:rPr lang="en-US" altLang="zh-CN" sz="3600" dirty="0"/>
              <a:t>-</a:t>
            </a:r>
            <a:r>
              <a:rPr lang="zh-CN" altLang="zh-CN" sz="3600" dirty="0"/>
              <a:t>量</a:t>
            </a:r>
            <a:r>
              <a:rPr lang="en-US" altLang="zh-CN" sz="3600" dirty="0"/>
              <a:t>-</a:t>
            </a:r>
            <a:r>
              <a:rPr lang="zh-CN" altLang="zh-CN" sz="3600" dirty="0"/>
              <a:t>利分析概述</a:t>
            </a:r>
            <a:endParaRPr lang="zh-CN" altLang="en-US" sz="3600" dirty="0"/>
          </a:p>
        </p:txBody>
      </p:sp>
    </p:spTree>
    <p:extLst>
      <p:ext uri="{BB962C8B-B14F-4D97-AF65-F5344CB8AC3E}">
        <p14:creationId xmlns:p14="http://schemas.microsoft.com/office/powerpoint/2010/main" val="10416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46834"/>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a:t>
            </a:r>
            <a:r>
              <a:rPr lang="zh-CN" altLang="zh-CN" sz="3600" dirty="0"/>
              <a:t>本</a:t>
            </a:r>
            <a:r>
              <a:rPr lang="en-US" altLang="zh-CN" sz="3600" dirty="0"/>
              <a:t>-</a:t>
            </a:r>
            <a:r>
              <a:rPr lang="zh-CN" altLang="zh-CN" sz="3600" dirty="0"/>
              <a:t>量</a:t>
            </a:r>
            <a:r>
              <a:rPr lang="en-US" altLang="zh-CN" sz="3600" dirty="0"/>
              <a:t>-</a:t>
            </a:r>
            <a:r>
              <a:rPr lang="zh-CN" altLang="zh-CN" sz="3600" dirty="0"/>
              <a:t>利分析模型</a:t>
            </a:r>
            <a:endParaRPr lang="zh-CN" altLang="en-US" sz="3600" dirty="0"/>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571501" y="1330569"/>
            <a:ext cx="10790182" cy="4267515"/>
          </a:xfrm>
          <a:prstGeom prst="rect">
            <a:avLst/>
          </a:prstGeom>
          <a:noFill/>
        </p:spPr>
        <p:txBody>
          <a:bodyPr wrap="square" rtlCol="0">
            <a:spAutoFit/>
          </a:bodyPr>
          <a:lstStyle/>
          <a:p>
            <a:pPr>
              <a:spcAft>
                <a:spcPts val="1800"/>
              </a:spcAft>
            </a:pPr>
            <a:r>
              <a:rPr lang="zh-CN" altLang="zh-CN" sz="2400" b="1" dirty="0">
                <a:solidFill>
                  <a:schemeClr val="tx2">
                    <a:lumMod val="75000"/>
                  </a:schemeClr>
                </a:solidFill>
                <a:latin typeface="宋体" panose="02010600030101010101" pitchFamily="2" charset="-122"/>
                <a:ea typeface="宋体" panose="02010600030101010101" pitchFamily="2" charset="-122"/>
              </a:rPr>
              <a:t>在</a:t>
            </a:r>
            <a:r>
              <a:rPr lang="en-US" altLang="zh-CN" sz="2400" b="1" dirty="0">
                <a:solidFill>
                  <a:schemeClr val="tx2">
                    <a:lumMod val="75000"/>
                  </a:schemeClr>
                </a:solidFill>
                <a:latin typeface="宋体" panose="02010600030101010101" pitchFamily="2" charset="-122"/>
                <a:ea typeface="宋体" panose="02010600030101010101" pitchFamily="2" charset="-122"/>
              </a:rPr>
              <a:t>Excel</a:t>
            </a:r>
            <a:r>
              <a:rPr lang="zh-CN" altLang="zh-CN" sz="2400" b="1" dirty="0">
                <a:solidFill>
                  <a:schemeClr val="tx2">
                    <a:lumMod val="75000"/>
                  </a:schemeClr>
                </a:solidFill>
                <a:latin typeface="宋体" panose="02010600030101010101" pitchFamily="2" charset="-122"/>
                <a:ea typeface="宋体" panose="02010600030101010101" pitchFamily="2" charset="-122"/>
              </a:rPr>
              <a:t>中建立模型的基本原则一般包括以下三个方面：</a:t>
            </a:r>
          </a:p>
          <a:p>
            <a:pPr marL="342900" lvl="0" indent="-342900">
              <a:lnSpc>
                <a:spcPct val="114000"/>
              </a:lnSpc>
              <a:spcAft>
                <a:spcPts val="1800"/>
              </a:spcAft>
              <a:buFont typeface="Arial" panose="020B0604020202020204" pitchFamily="34" charset="0"/>
              <a:buChar char="•"/>
            </a:pPr>
            <a:r>
              <a:rPr lang="zh-CN" altLang="en-US" sz="2000" b="1" dirty="0">
                <a:solidFill>
                  <a:schemeClr val="tx2">
                    <a:lumMod val="75000"/>
                  </a:schemeClr>
                </a:solidFill>
                <a:latin typeface="宋体" panose="02010600030101010101" pitchFamily="2" charset="-122"/>
                <a:ea typeface="宋体" panose="02010600030101010101" pitchFamily="2" charset="-122"/>
              </a:rPr>
              <a:t>正确性。</a:t>
            </a:r>
            <a:r>
              <a:rPr lang="zh-CN" altLang="en-US" sz="2000" dirty="0">
                <a:solidFill>
                  <a:schemeClr val="tx2">
                    <a:lumMod val="75000"/>
                  </a:schemeClr>
                </a:solidFill>
                <a:latin typeface="宋体" panose="02010600030101010101" pitchFamily="2" charset="-122"/>
                <a:ea typeface="宋体" panose="02010600030101010101" pitchFamily="2" charset="-122"/>
              </a:rPr>
              <a:t>模型的逻辑</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模型公式中各种变量的关系</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必须正确与完备。在一个单元格中输入的公式应该能够计算出正确值，尤其在使用</a:t>
            </a:r>
            <a:r>
              <a:rPr lang="en-US" altLang="zh-CN" sz="2000" dirty="0">
                <a:solidFill>
                  <a:schemeClr val="tx2">
                    <a:lumMod val="75000"/>
                  </a:schemeClr>
                </a:solidFill>
                <a:latin typeface="宋体" panose="02010600030101010101" pitchFamily="2" charset="-122"/>
                <a:ea typeface="宋体" panose="02010600030101010101" pitchFamily="2" charset="-122"/>
              </a:rPr>
              <a:t>if()</a:t>
            </a:r>
            <a:r>
              <a:rPr lang="zh-CN" altLang="en-US" sz="2000" dirty="0">
                <a:solidFill>
                  <a:schemeClr val="tx2">
                    <a:lumMod val="75000"/>
                  </a:schemeClr>
                </a:solidFill>
                <a:latin typeface="宋体" panose="02010600030101010101" pitchFamily="2" charset="-122"/>
                <a:ea typeface="宋体" panose="02010600030101010101" pitchFamily="2" charset="-122"/>
              </a:rPr>
              <a:t>函数进行分档计算时，应该能正确计算出各个条件下的结果数据，正确进行四舍五入操作。</a:t>
            </a:r>
          </a:p>
          <a:p>
            <a:pPr marL="342900" lvl="0" indent="-342900">
              <a:lnSpc>
                <a:spcPct val="114000"/>
              </a:lnSpc>
              <a:spcAft>
                <a:spcPts val="1800"/>
              </a:spcAft>
              <a:buFont typeface="Arial" panose="020B0604020202020204" pitchFamily="34" charset="0"/>
              <a:buChar char="•"/>
            </a:pPr>
            <a:r>
              <a:rPr lang="zh-CN" altLang="en-US" sz="2000" b="1" dirty="0">
                <a:solidFill>
                  <a:schemeClr val="tx2">
                    <a:lumMod val="75000"/>
                  </a:schemeClr>
                </a:solidFill>
                <a:latin typeface="宋体" panose="02010600030101010101" pitchFamily="2" charset="-122"/>
                <a:ea typeface="宋体" panose="02010600030101010101" pitchFamily="2" charset="-122"/>
              </a:rPr>
              <a:t>可读性。</a:t>
            </a:r>
            <a:r>
              <a:rPr lang="zh-CN" altLang="en-US" sz="2000" dirty="0">
                <a:solidFill>
                  <a:schemeClr val="tx2">
                    <a:lumMod val="75000"/>
                  </a:schemeClr>
                </a:solidFill>
                <a:latin typeface="宋体" panose="02010600030101010101" pitchFamily="2" charset="-122"/>
                <a:ea typeface="宋体" panose="02010600030101010101" pitchFamily="2" charset="-122"/>
              </a:rPr>
              <a:t>模型的基本含义与结论应该便于建模者和其他决策者正确理解。模型应提供多方面的配套分析数据和图形以便决策者从各个方面去深入理解它所提供的含义与性质。</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342900" lvl="0" indent="-342900">
              <a:lnSpc>
                <a:spcPct val="114000"/>
              </a:lnSpc>
              <a:spcAft>
                <a:spcPts val="1800"/>
              </a:spcAft>
              <a:buFont typeface="Arial" panose="020B0604020202020204" pitchFamily="34" charset="0"/>
              <a:buChar char="•"/>
            </a:pPr>
            <a:r>
              <a:rPr lang="zh-CN" altLang="en-US" sz="2000" b="1" dirty="0">
                <a:solidFill>
                  <a:schemeClr val="tx2">
                    <a:lumMod val="75000"/>
                  </a:schemeClr>
                </a:solidFill>
                <a:latin typeface="宋体" panose="02010600030101010101" pitchFamily="2" charset="-122"/>
                <a:ea typeface="宋体" panose="02010600030101010101" pitchFamily="2" charset="-122"/>
              </a:rPr>
              <a:t>易维护性。</a:t>
            </a:r>
            <a:r>
              <a:rPr lang="zh-CN" altLang="en-US" sz="2000" dirty="0">
                <a:solidFill>
                  <a:schemeClr val="tx2">
                    <a:lumMod val="75000"/>
                  </a:schemeClr>
                </a:solidFill>
                <a:latin typeface="宋体" panose="02010600030101010101" pitchFamily="2" charset="-122"/>
                <a:ea typeface="宋体" panose="02010600030101010101" pitchFamily="2" charset="-122"/>
              </a:rPr>
              <a:t>模型应该让决策者在问题发生变化时可以方便地进行修改。应将决策问题中的所有已知参数集中安排在模型工作表的一个单元格区域，并设定决策变量单元格、中间变量单元格和目标变量单元格。在中间变量和目标变量的计算公式中，应使用参数单元格、决策变量单元格、中间变量单元格和函数，不应直接使用参数值和中间计算值。</a:t>
            </a:r>
          </a:p>
        </p:txBody>
      </p:sp>
    </p:spTree>
    <p:extLst>
      <p:ext uri="{BB962C8B-B14F-4D97-AF65-F5344CB8AC3E}">
        <p14:creationId xmlns:p14="http://schemas.microsoft.com/office/powerpoint/2010/main" val="226384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3</a:t>
            </a:r>
            <a:r>
              <a:rPr lang="zh-CN" altLang="en-US" sz="3600" dirty="0"/>
              <a:t>、</a:t>
            </a:r>
            <a:r>
              <a:rPr lang="zh-CN" altLang="zh-CN" sz="3600" dirty="0"/>
              <a:t>本</a:t>
            </a:r>
            <a:r>
              <a:rPr lang="en-US" altLang="zh-CN" sz="3600" dirty="0"/>
              <a:t>-</a:t>
            </a:r>
            <a:r>
              <a:rPr lang="zh-CN" altLang="zh-CN" sz="3600" dirty="0"/>
              <a:t>量</a:t>
            </a:r>
            <a:r>
              <a:rPr lang="en-US" altLang="zh-CN" sz="3600" dirty="0"/>
              <a:t>-</a:t>
            </a:r>
            <a:r>
              <a:rPr lang="zh-CN" altLang="zh-CN" sz="3600" dirty="0"/>
              <a:t>利分析模型</a:t>
            </a:r>
            <a:r>
              <a:rPr lang="zh-CN" altLang="en-US" sz="3600" dirty="0"/>
              <a:t>实例</a:t>
            </a:r>
          </a:p>
        </p:txBody>
      </p:sp>
      <p:sp>
        <p:nvSpPr>
          <p:cNvPr id="11" name="文本框 10"/>
          <p:cNvSpPr txBox="1"/>
          <p:nvPr/>
        </p:nvSpPr>
        <p:spPr>
          <a:xfrm>
            <a:off x="370824" y="1385508"/>
            <a:ext cx="11450351" cy="1015663"/>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7-1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康乐特公司生产与销售某种元件用于智能手机的生产，目前元件生产与销售的固定成本为</a:t>
            </a:r>
            <a:r>
              <a:rPr lang="en-US" altLang="zh-CN" sz="2000" dirty="0">
                <a:solidFill>
                  <a:schemeClr val="tx2">
                    <a:lumMod val="75000"/>
                  </a:schemeClr>
                </a:solidFill>
                <a:latin typeface="宋体" panose="02010600030101010101" pitchFamily="2" charset="-122"/>
                <a:ea typeface="宋体" panose="02010600030101010101" pitchFamily="2" charset="-122"/>
              </a:rPr>
              <a:t>80000</a:t>
            </a:r>
            <a:r>
              <a:rPr lang="zh-CN" altLang="en-US" sz="2000" dirty="0">
                <a:solidFill>
                  <a:schemeClr val="tx2">
                    <a:lumMod val="75000"/>
                  </a:schemeClr>
                </a:solidFill>
                <a:latin typeface="宋体" panose="02010600030101010101" pitchFamily="2" charset="-122"/>
                <a:ea typeface="宋体" panose="02010600030101010101" pitchFamily="2" charset="-122"/>
              </a:rPr>
              <a:t>元，单位可变成本为</a:t>
            </a:r>
            <a:r>
              <a:rPr lang="en-US" altLang="zh-CN" sz="2000" dirty="0">
                <a:solidFill>
                  <a:schemeClr val="tx2">
                    <a:lumMod val="75000"/>
                  </a:schemeClr>
                </a:solidFill>
                <a:latin typeface="宋体" panose="02010600030101010101" pitchFamily="2" charset="-122"/>
                <a:ea typeface="宋体" panose="02010600030101010101" pitchFamily="2" charset="-122"/>
              </a:rPr>
              <a:t>0.4</a:t>
            </a:r>
            <a:r>
              <a:rPr lang="zh-CN" altLang="en-US" sz="2000" dirty="0">
                <a:solidFill>
                  <a:schemeClr val="tx2">
                    <a:lumMod val="75000"/>
                  </a:schemeClr>
                </a:solidFill>
                <a:latin typeface="宋体" panose="02010600030101010101" pitchFamily="2" charset="-122"/>
                <a:ea typeface="宋体" panose="02010600030101010101" pitchFamily="2" charset="-122"/>
              </a:rPr>
              <a:t>元，销售单价为</a:t>
            </a:r>
            <a:r>
              <a:rPr lang="en-US" altLang="zh-CN" sz="2000" dirty="0">
                <a:solidFill>
                  <a:schemeClr val="tx2">
                    <a:lumMod val="75000"/>
                  </a:schemeClr>
                </a:solidFill>
                <a:latin typeface="宋体" panose="02010600030101010101" pitchFamily="2" charset="-122"/>
                <a:ea typeface="宋体" panose="02010600030101010101" pitchFamily="2" charset="-122"/>
              </a:rPr>
              <a:t>1</a:t>
            </a:r>
            <a:r>
              <a:rPr lang="zh-CN" altLang="en-US" sz="2000" dirty="0">
                <a:solidFill>
                  <a:schemeClr val="tx2">
                    <a:lumMod val="75000"/>
                  </a:schemeClr>
                </a:solidFill>
                <a:latin typeface="宋体" panose="02010600030101010101" pitchFamily="2" charset="-122"/>
                <a:ea typeface="宋体" panose="02010600030101010101" pitchFamily="2" charset="-122"/>
              </a:rPr>
              <a:t>元，销量最多为</a:t>
            </a:r>
            <a:r>
              <a:rPr lang="en-US" altLang="zh-CN" sz="2000" dirty="0">
                <a:solidFill>
                  <a:schemeClr val="tx2">
                    <a:lumMod val="75000"/>
                  </a:schemeClr>
                </a:solidFill>
                <a:latin typeface="宋体" panose="02010600030101010101" pitchFamily="2" charset="-122"/>
                <a:ea typeface="宋体" panose="02010600030101010101" pitchFamily="2" charset="-122"/>
              </a:rPr>
              <a:t>400000</a:t>
            </a:r>
            <a:r>
              <a:rPr lang="zh-CN" altLang="en-US" sz="2000" dirty="0">
                <a:solidFill>
                  <a:schemeClr val="tx2">
                    <a:lumMod val="75000"/>
                  </a:schemeClr>
                </a:solidFill>
                <a:latin typeface="宋体" panose="02010600030101010101" pitchFamily="2" charset="-122"/>
                <a:ea typeface="宋体" panose="02010600030101010101" pitchFamily="2" charset="-122"/>
              </a:rPr>
              <a:t>件。管理层想通过本</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量</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利模型分析元件的不同销量对公司利润的影响。</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文本框 5">
            <a:extLst>
              <a:ext uri="{FF2B5EF4-FFF2-40B4-BE49-F238E27FC236}">
                <a16:creationId xmlns:a16="http://schemas.microsoft.com/office/drawing/2014/main" id="{1C50A3A7-EDFF-888F-5D93-E564F401FF44}"/>
              </a:ext>
            </a:extLst>
          </p:cNvPr>
          <p:cNvSpPr txBox="1"/>
          <p:nvPr/>
        </p:nvSpPr>
        <p:spPr>
          <a:xfrm>
            <a:off x="635296" y="2554515"/>
            <a:ext cx="7870751" cy="2815451"/>
          </a:xfrm>
          <a:prstGeom prst="rect">
            <a:avLst/>
          </a:prstGeom>
          <a:noFill/>
        </p:spPr>
        <p:txBody>
          <a:bodyPr wrap="square">
            <a:spAutoFit/>
          </a:bodyPr>
          <a:lstStyle/>
          <a:p>
            <a:pPr>
              <a:lnSpc>
                <a:spcPct val="150000"/>
              </a:lnSpc>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解题</a:t>
            </a:r>
            <a:r>
              <a:rPr lang="zh-CN" altLang="en-US" sz="2000" b="1" dirty="0">
                <a:latin typeface="等线" panose="02010600030101010101" pitchFamily="2" charset="-122"/>
                <a:ea typeface="等线" panose="02010600030101010101" pitchFamily="2" charset="-122"/>
                <a:cs typeface="Times New Roman" panose="02020603050405020304" pitchFamily="18" charset="0"/>
              </a:rPr>
              <a:t>步骤：</a:t>
            </a:r>
            <a:endParaRPr lang="en-US" altLang="zh-CN" sz="2000" b="1"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2000" b="1" dirty="0">
                <a:latin typeface="等线" panose="02010600030101010101" pitchFamily="2" charset="-122"/>
                <a:ea typeface="等线" panose="02010600030101010101" pitchFamily="2" charset="-122"/>
              </a:rPr>
              <a:t>第一步，</a:t>
            </a:r>
            <a:r>
              <a:rPr lang="zh-CN" altLang="en-US" sz="2000" dirty="0">
                <a:latin typeface="等线" panose="02010600030101010101" pitchFamily="2" charset="-122"/>
                <a:ea typeface="等线" panose="02010600030101010101" pitchFamily="2" charset="-122"/>
              </a:rPr>
              <a:t>建立本</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量</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利分析基本模型。</a:t>
            </a:r>
            <a:endParaRPr lang="en-US" altLang="zh-CN" sz="2000" dirty="0">
              <a:latin typeface="等线" panose="02010600030101010101" pitchFamily="2" charset="-122"/>
              <a:ea typeface="等线" panose="02010600030101010101" pitchFamily="2" charset="-122"/>
            </a:endParaRPr>
          </a:p>
          <a:p>
            <a:pPr>
              <a:lnSpc>
                <a:spcPct val="150000"/>
              </a:lnSpc>
            </a:pPr>
            <a:r>
              <a:rPr lang="zh-CN" altLang="en-US" sz="2000" b="1" dirty="0">
                <a:latin typeface="等线" panose="02010600030101010101" pitchFamily="2" charset="-122"/>
                <a:ea typeface="等线" panose="02010600030101010101" pitchFamily="2" charset="-122"/>
              </a:rPr>
              <a:t>第二步，</a:t>
            </a:r>
            <a:r>
              <a:rPr lang="zh-CN" altLang="en-US" sz="2000" dirty="0">
                <a:latin typeface="等线" panose="02010600030101010101" pitchFamily="2" charset="-122"/>
                <a:ea typeface="等线" panose="02010600030101010101" pitchFamily="2" charset="-122"/>
              </a:rPr>
              <a:t>利用模拟运算表准备作图数据。</a:t>
            </a:r>
            <a:endParaRPr lang="en-US" altLang="zh-CN" sz="2000" dirty="0">
              <a:latin typeface="等线" panose="02010600030101010101" pitchFamily="2" charset="-122"/>
              <a:ea typeface="等线" panose="02010600030101010101" pitchFamily="2" charset="-122"/>
            </a:endParaRPr>
          </a:p>
          <a:p>
            <a:pPr>
              <a:lnSpc>
                <a:spcPct val="150000"/>
              </a:lnSpc>
            </a:pPr>
            <a:r>
              <a:rPr lang="zh-CN" altLang="en-US" sz="2000" b="1" dirty="0">
                <a:latin typeface="等线" panose="02010600030101010101" pitchFamily="2" charset="-122"/>
                <a:ea typeface="等线" panose="02010600030101010101" pitchFamily="2" charset="-122"/>
              </a:rPr>
              <a:t>第三步，</a:t>
            </a:r>
            <a:r>
              <a:rPr lang="zh-CN" altLang="en-US" sz="2000" dirty="0">
                <a:latin typeface="等线" panose="02010600030101010101" pitchFamily="2" charset="-122"/>
                <a:ea typeface="等线" panose="02010600030101010101" pitchFamily="2" charset="-122"/>
              </a:rPr>
              <a:t>创建分析图来反映本</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量</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利分析模型。</a:t>
            </a:r>
            <a:endParaRPr lang="en-US" altLang="zh-CN" sz="2000" dirty="0">
              <a:latin typeface="等线" panose="02010600030101010101" pitchFamily="2" charset="-122"/>
              <a:ea typeface="等线" panose="02010600030101010101" pitchFamily="2" charset="-122"/>
            </a:endParaRPr>
          </a:p>
          <a:p>
            <a:pPr>
              <a:lnSpc>
                <a:spcPct val="150000"/>
              </a:lnSpc>
            </a:pPr>
            <a:r>
              <a:rPr lang="zh-CN" altLang="en-US" sz="2000" b="1" dirty="0">
                <a:latin typeface="等线" panose="02010600030101010101" pitchFamily="2" charset="-122"/>
                <a:ea typeface="等线" panose="02010600030101010101" pitchFamily="2" charset="-122"/>
              </a:rPr>
              <a:t>第四步，</a:t>
            </a:r>
            <a:r>
              <a:rPr lang="zh-CN" altLang="en-US" sz="2000" dirty="0">
                <a:latin typeface="等线" panose="02010600030101010101" pitchFamily="2" charset="-122"/>
                <a:ea typeface="等线" panose="02010600030101010101" pitchFamily="2" charset="-122"/>
              </a:rPr>
              <a:t>在本</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量</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利分析图上添加参考线。</a:t>
            </a:r>
            <a:endParaRPr lang="en-US" altLang="zh-CN" sz="2000" dirty="0">
              <a:latin typeface="等线" panose="02010600030101010101" pitchFamily="2" charset="-122"/>
              <a:ea typeface="等线" panose="02010600030101010101" pitchFamily="2" charset="-122"/>
            </a:endParaRPr>
          </a:p>
          <a:p>
            <a:pPr>
              <a:lnSpc>
                <a:spcPct val="150000"/>
              </a:lnSpc>
            </a:pPr>
            <a:r>
              <a:rPr lang="zh-CN" altLang="en-US" sz="2000" b="1" dirty="0">
                <a:latin typeface="等线" panose="02010600030101010101" pitchFamily="2" charset="-122"/>
                <a:ea typeface="等线" panose="02010600030101010101" pitchFamily="2" charset="-122"/>
              </a:rPr>
              <a:t>第五步，</a:t>
            </a:r>
            <a:r>
              <a:rPr lang="zh-CN" altLang="en-US" sz="2000" dirty="0">
                <a:latin typeface="等线" panose="02010600030101010101" pitchFamily="2" charset="-122"/>
                <a:ea typeface="等线" panose="02010600030101010101" pitchFamily="2" charset="-122"/>
              </a:rPr>
              <a:t>在本</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量</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利分析图上给出决策结论。</a:t>
            </a:r>
            <a:endParaRPr lang="en-US" altLang="zh-CN" sz="2000" dirty="0">
              <a:latin typeface="等线" panose="02010600030101010101" pitchFamily="2" charset="-122"/>
              <a:ea typeface="等线" panose="02010600030101010101" pitchFamily="2" charset="-122"/>
            </a:endParaRPr>
          </a:p>
        </p:txBody>
      </p:sp>
      <p:pic>
        <p:nvPicPr>
          <p:cNvPr id="3" name="图片 2">
            <a:extLst>
              <a:ext uri="{FF2B5EF4-FFF2-40B4-BE49-F238E27FC236}">
                <a16:creationId xmlns:a16="http://schemas.microsoft.com/office/drawing/2014/main" id="{29AB8175-A9F9-AA39-5B4F-33F5211165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727" y="2651388"/>
            <a:ext cx="4975867" cy="3011715"/>
          </a:xfrm>
          <a:prstGeom prst="rect">
            <a:avLst/>
          </a:prstGeom>
          <a:noFill/>
        </p:spPr>
      </p:pic>
    </p:spTree>
    <p:extLst>
      <p:ext uri="{BB962C8B-B14F-4D97-AF65-F5344CB8AC3E}">
        <p14:creationId xmlns:p14="http://schemas.microsoft.com/office/powerpoint/2010/main" val="3788827447"/>
      </p:ext>
    </p:extLst>
  </p:cSld>
  <p:clrMapOvr>
    <a:masterClrMapping/>
  </p:clrMapOvr>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1523</TotalTime>
  <Words>2541</Words>
  <Application>Microsoft Office PowerPoint</Application>
  <PresentationFormat>宽屏</PresentationFormat>
  <Paragraphs>213</Paragraphs>
  <Slides>36</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48" baseType="lpstr">
      <vt:lpstr>宋体</vt:lpstr>
      <vt:lpstr>华文彩云</vt:lpstr>
      <vt:lpstr>FuturaBookC</vt:lpstr>
      <vt:lpstr>等线</vt:lpstr>
      <vt:lpstr>FZZhengHeiS-DB-GB</vt:lpstr>
      <vt:lpstr>Tw Cen MT</vt:lpstr>
      <vt:lpstr>Wingdings</vt:lpstr>
      <vt:lpstr>方正清刻本悦宋简体</vt:lpstr>
      <vt:lpstr>Arial</vt:lpstr>
      <vt:lpstr>Times New Roman</vt:lpstr>
      <vt:lpstr>水滴</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carl lee</cp:lastModifiedBy>
  <cp:revision>211</cp:revision>
  <dcterms:created xsi:type="dcterms:W3CDTF">2018-11-02T04:58:00Z</dcterms:created>
  <dcterms:modified xsi:type="dcterms:W3CDTF">2024-07-26T12:57:31Z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