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5">
  <p:sldMasterIdLst>
    <p:sldMasterId id="2147483648" r:id="rId1"/>
  </p:sldMasterIdLst>
  <p:sldIdLst>
    <p:sldId id="328" r:id="rId2"/>
    <p:sldId id="258" r:id="rId3"/>
    <p:sldId id="257" r:id="rId4"/>
    <p:sldId id="276" r:id="rId5"/>
    <p:sldId id="293" r:id="rId6"/>
    <p:sldId id="387" r:id="rId7"/>
    <p:sldId id="388" r:id="rId8"/>
    <p:sldId id="408" r:id="rId9"/>
    <p:sldId id="410" r:id="rId10"/>
    <p:sldId id="390" r:id="rId11"/>
    <p:sldId id="413" r:id="rId12"/>
    <p:sldId id="389" r:id="rId13"/>
    <p:sldId id="412" r:id="rId14"/>
    <p:sldId id="306" r:id="rId15"/>
    <p:sldId id="391" r:id="rId16"/>
    <p:sldId id="414" r:id="rId17"/>
    <p:sldId id="392" r:id="rId18"/>
    <p:sldId id="393" r:id="rId19"/>
    <p:sldId id="415" r:id="rId20"/>
    <p:sldId id="394" r:id="rId21"/>
    <p:sldId id="395" r:id="rId22"/>
    <p:sldId id="396" r:id="rId23"/>
    <p:sldId id="416" r:id="rId24"/>
    <p:sldId id="397" r:id="rId25"/>
    <p:sldId id="420" r:id="rId26"/>
    <p:sldId id="402" r:id="rId27"/>
    <p:sldId id="403" r:id="rId28"/>
    <p:sldId id="417" r:id="rId29"/>
    <p:sldId id="404" r:id="rId30"/>
    <p:sldId id="407" r:id="rId31"/>
    <p:sldId id="419" r:id="rId32"/>
    <p:sldId id="421" r:id="rId33"/>
    <p:sldId id="422" r:id="rId34"/>
    <p:sldId id="369" r:id="rId35"/>
    <p:sldId id="386" r:id="rId36"/>
    <p:sldId id="371" r:id="rId37"/>
  </p:sldIdLst>
  <p:sldSz cx="12192000" cy="6858000"/>
  <p:notesSz cx="6858000" cy="9144000"/>
  <p:embeddedFontLst>
    <p:embeddedFont>
      <p:font typeface="方正清刻本悦宋简体" panose="02010600030101010101" charset="-122"/>
      <p:regular r:id="rId38"/>
    </p:embeddedFont>
    <p:embeddedFont>
      <p:font typeface="FuturaBookC" charset="-52"/>
      <p:regular r:id="rId39"/>
    </p:embeddedFont>
    <p:embeddedFont>
      <p:font typeface="等线" panose="02010600030101010101" pitchFamily="2" charset="-122"/>
      <p:regular r:id="rId40"/>
      <p:bold r:id="rId41"/>
    </p:embeddedFont>
    <p:embeddedFont>
      <p:font typeface="等线 Light" panose="02010600030101010101" pitchFamily="2" charset="-122"/>
      <p:regular r:id="rId42"/>
    </p:embeddedFont>
    <p:embeddedFont>
      <p:font typeface="华文彩云" panose="02010800040101010101" pitchFamily="2" charset="-122"/>
      <p:regular r:id="rId43"/>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35" autoAdjust="0"/>
    <p:restoredTop sz="94660"/>
  </p:normalViewPr>
  <p:slideViewPr>
    <p:cSldViewPr snapToGrid="0">
      <p:cViewPr varScale="1">
        <p:scale>
          <a:sx n="84" d="100"/>
          <a:sy n="84" d="100"/>
        </p:scale>
        <p:origin x="63" y="24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uan chen" userId="08da5265628b68d8" providerId="LiveId" clId="{0389B7D3-695F-4964-9D7D-03C014A459B0}"/>
    <pc:docChg chg="undo custSel modSld">
      <pc:chgData name="yuan chen" userId="08da5265628b68d8" providerId="LiveId" clId="{0389B7D3-695F-4964-9D7D-03C014A459B0}" dt="2024-06-30T11:49:04.723" v="133" actId="1076"/>
      <pc:docMkLst>
        <pc:docMk/>
      </pc:docMkLst>
      <pc:sldChg chg="modSp mod">
        <pc:chgData name="yuan chen" userId="08da5265628b68d8" providerId="LiveId" clId="{0389B7D3-695F-4964-9D7D-03C014A459B0}" dt="2024-06-30T11:40:45.610" v="15" actId="1076"/>
        <pc:sldMkLst>
          <pc:docMk/>
          <pc:sldMk cId="2528330219" sldId="389"/>
        </pc:sldMkLst>
        <pc:spChg chg="mod">
          <ac:chgData name="yuan chen" userId="08da5265628b68d8" providerId="LiveId" clId="{0389B7D3-695F-4964-9D7D-03C014A459B0}" dt="2024-06-30T11:40:29.402" v="13" actId="1076"/>
          <ac:spMkLst>
            <pc:docMk/>
            <pc:sldMk cId="2528330219" sldId="389"/>
            <ac:spMk id="2" creationId="{00000000-0000-0000-0000-000000000000}"/>
          </ac:spMkLst>
        </pc:spChg>
        <pc:spChg chg="mod">
          <ac:chgData name="yuan chen" userId="08da5265628b68d8" providerId="LiveId" clId="{0389B7D3-695F-4964-9D7D-03C014A459B0}" dt="2024-06-30T11:40:24.713" v="12" actId="113"/>
          <ac:spMkLst>
            <pc:docMk/>
            <pc:sldMk cId="2528330219" sldId="389"/>
            <ac:spMk id="4" creationId="{55A6CC18-F0CB-AD9F-EA0C-E63140A24929}"/>
          </ac:spMkLst>
        </pc:spChg>
        <pc:spChg chg="mod">
          <ac:chgData name="yuan chen" userId="08da5265628b68d8" providerId="LiveId" clId="{0389B7D3-695F-4964-9D7D-03C014A459B0}" dt="2024-06-30T11:40:33.065" v="14" actId="1076"/>
          <ac:spMkLst>
            <pc:docMk/>
            <pc:sldMk cId="2528330219" sldId="389"/>
            <ac:spMk id="6" creationId="{00000000-0000-0000-0000-000000000000}"/>
          </ac:spMkLst>
        </pc:spChg>
        <pc:picChg chg="mod">
          <ac:chgData name="yuan chen" userId="08da5265628b68d8" providerId="LiveId" clId="{0389B7D3-695F-4964-9D7D-03C014A459B0}" dt="2024-06-30T11:40:45.610" v="15" actId="1076"/>
          <ac:picMkLst>
            <pc:docMk/>
            <pc:sldMk cId="2528330219" sldId="389"/>
            <ac:picMk id="7" creationId="{709EC346-B786-9F0D-3151-6D9DEDDB480E}"/>
          </ac:picMkLst>
        </pc:picChg>
      </pc:sldChg>
      <pc:sldChg chg="modSp mod">
        <pc:chgData name="yuan chen" userId="08da5265628b68d8" providerId="LiveId" clId="{0389B7D3-695F-4964-9D7D-03C014A459B0}" dt="2024-06-30T11:41:37.356" v="29" actId="1076"/>
        <pc:sldMkLst>
          <pc:docMk/>
          <pc:sldMk cId="2114383446" sldId="391"/>
        </pc:sldMkLst>
        <pc:spChg chg="mod">
          <ac:chgData name="yuan chen" userId="08da5265628b68d8" providerId="LiveId" clId="{0389B7D3-695F-4964-9D7D-03C014A459B0}" dt="2024-06-30T11:41:33.048" v="28" actId="1076"/>
          <ac:spMkLst>
            <pc:docMk/>
            <pc:sldMk cId="2114383446" sldId="391"/>
            <ac:spMk id="2" creationId="{00000000-0000-0000-0000-000000000000}"/>
          </ac:spMkLst>
        </pc:spChg>
        <pc:spChg chg="mod">
          <ac:chgData name="yuan chen" userId="08da5265628b68d8" providerId="LiveId" clId="{0389B7D3-695F-4964-9D7D-03C014A459B0}" dt="2024-06-30T11:41:27.502" v="27" actId="113"/>
          <ac:spMkLst>
            <pc:docMk/>
            <pc:sldMk cId="2114383446" sldId="391"/>
            <ac:spMk id="4" creationId="{2324B835-B914-50EC-2877-942014A4B971}"/>
          </ac:spMkLst>
        </pc:spChg>
        <pc:spChg chg="mod">
          <ac:chgData name="yuan chen" userId="08da5265628b68d8" providerId="LiveId" clId="{0389B7D3-695F-4964-9D7D-03C014A459B0}" dt="2024-06-30T11:41:37.356" v="29" actId="1076"/>
          <ac:spMkLst>
            <pc:docMk/>
            <pc:sldMk cId="2114383446" sldId="391"/>
            <ac:spMk id="6" creationId="{00000000-0000-0000-0000-000000000000}"/>
          </ac:spMkLst>
        </pc:spChg>
      </pc:sldChg>
      <pc:sldChg chg="modSp mod">
        <pc:chgData name="yuan chen" userId="08da5265628b68d8" providerId="LiveId" clId="{0389B7D3-695F-4964-9D7D-03C014A459B0}" dt="2024-06-30T11:42:29.441" v="41" actId="1076"/>
        <pc:sldMkLst>
          <pc:docMk/>
          <pc:sldMk cId="4283762100" sldId="393"/>
        </pc:sldMkLst>
        <pc:spChg chg="mod">
          <ac:chgData name="yuan chen" userId="08da5265628b68d8" providerId="LiveId" clId="{0389B7D3-695F-4964-9D7D-03C014A459B0}" dt="2024-06-30T11:42:18.225" v="37" actId="1076"/>
          <ac:spMkLst>
            <pc:docMk/>
            <pc:sldMk cId="4283762100" sldId="393"/>
            <ac:spMk id="2" creationId="{00000000-0000-0000-0000-000000000000}"/>
          </ac:spMkLst>
        </pc:spChg>
        <pc:spChg chg="mod">
          <ac:chgData name="yuan chen" userId="08da5265628b68d8" providerId="LiveId" clId="{0389B7D3-695F-4964-9D7D-03C014A459B0}" dt="2024-06-30T11:42:29.441" v="41" actId="1076"/>
          <ac:spMkLst>
            <pc:docMk/>
            <pc:sldMk cId="4283762100" sldId="393"/>
            <ac:spMk id="5" creationId="{24C4F8D0-1278-6F70-905A-6F5DCE8483F8}"/>
          </ac:spMkLst>
        </pc:spChg>
        <pc:spChg chg="mod">
          <ac:chgData name="yuan chen" userId="08da5265628b68d8" providerId="LiveId" clId="{0389B7D3-695F-4964-9D7D-03C014A459B0}" dt="2024-06-30T11:42:25.043" v="40" actId="14100"/>
          <ac:spMkLst>
            <pc:docMk/>
            <pc:sldMk cId="4283762100" sldId="393"/>
            <ac:spMk id="6" creationId="{00000000-0000-0000-0000-000000000000}"/>
          </ac:spMkLst>
        </pc:spChg>
      </pc:sldChg>
      <pc:sldChg chg="modSp mod">
        <pc:chgData name="yuan chen" userId="08da5265628b68d8" providerId="LiveId" clId="{0389B7D3-695F-4964-9D7D-03C014A459B0}" dt="2024-06-30T11:43:41.266" v="57" actId="1076"/>
        <pc:sldMkLst>
          <pc:docMk/>
          <pc:sldMk cId="2874576404" sldId="395"/>
        </pc:sldMkLst>
        <pc:spChg chg="mod">
          <ac:chgData name="yuan chen" userId="08da5265628b68d8" providerId="LiveId" clId="{0389B7D3-695F-4964-9D7D-03C014A459B0}" dt="2024-06-30T11:43:41.266" v="57" actId="1076"/>
          <ac:spMkLst>
            <pc:docMk/>
            <pc:sldMk cId="2874576404" sldId="395"/>
            <ac:spMk id="2" creationId="{00000000-0000-0000-0000-000000000000}"/>
          </ac:spMkLst>
        </pc:spChg>
        <pc:spChg chg="mod">
          <ac:chgData name="yuan chen" userId="08da5265628b68d8" providerId="LiveId" clId="{0389B7D3-695F-4964-9D7D-03C014A459B0}" dt="2024-06-30T11:43:32.303" v="55" actId="255"/>
          <ac:spMkLst>
            <pc:docMk/>
            <pc:sldMk cId="2874576404" sldId="395"/>
            <ac:spMk id="6" creationId="{00000000-0000-0000-0000-000000000000}"/>
          </ac:spMkLst>
        </pc:spChg>
      </pc:sldChg>
      <pc:sldChg chg="modSp mod">
        <pc:chgData name="yuan chen" userId="08da5265628b68d8" providerId="LiveId" clId="{0389B7D3-695F-4964-9D7D-03C014A459B0}" dt="2024-06-30T11:44:10.896" v="67" actId="113"/>
        <pc:sldMkLst>
          <pc:docMk/>
          <pc:sldMk cId="3093606818" sldId="396"/>
        </pc:sldMkLst>
        <pc:spChg chg="mod">
          <ac:chgData name="yuan chen" userId="08da5265628b68d8" providerId="LiveId" clId="{0389B7D3-695F-4964-9D7D-03C014A459B0}" dt="2024-06-30T11:44:10.896" v="67" actId="113"/>
          <ac:spMkLst>
            <pc:docMk/>
            <pc:sldMk cId="3093606818" sldId="396"/>
            <ac:spMk id="5" creationId="{9D8FF4CC-99F4-AE12-0794-DE8F9403760F}"/>
          </ac:spMkLst>
        </pc:spChg>
        <pc:spChg chg="mod">
          <ac:chgData name="yuan chen" userId="08da5265628b68d8" providerId="LiveId" clId="{0389B7D3-695F-4964-9D7D-03C014A459B0}" dt="2024-06-30T11:43:49.444" v="58" actId="1076"/>
          <ac:spMkLst>
            <pc:docMk/>
            <pc:sldMk cId="3093606818" sldId="396"/>
            <ac:spMk id="6" creationId="{00000000-0000-0000-0000-000000000000}"/>
          </ac:spMkLst>
        </pc:spChg>
      </pc:sldChg>
      <pc:sldChg chg="modSp mod">
        <pc:chgData name="yuan chen" userId="08da5265628b68d8" providerId="LiveId" clId="{0389B7D3-695F-4964-9D7D-03C014A459B0}" dt="2024-06-30T11:47:11.045" v="111" actId="14100"/>
        <pc:sldMkLst>
          <pc:docMk/>
          <pc:sldMk cId="2311579967" sldId="402"/>
        </pc:sldMkLst>
        <pc:spChg chg="mod">
          <ac:chgData name="yuan chen" userId="08da5265628b68d8" providerId="LiveId" clId="{0389B7D3-695F-4964-9D7D-03C014A459B0}" dt="2024-06-30T11:47:07.906" v="110" actId="404"/>
          <ac:spMkLst>
            <pc:docMk/>
            <pc:sldMk cId="2311579967" sldId="402"/>
            <ac:spMk id="2" creationId="{00000000-0000-0000-0000-000000000000}"/>
          </ac:spMkLst>
        </pc:spChg>
        <pc:picChg chg="mod">
          <ac:chgData name="yuan chen" userId="08da5265628b68d8" providerId="LiveId" clId="{0389B7D3-695F-4964-9D7D-03C014A459B0}" dt="2024-06-30T11:47:11.045" v="111" actId="14100"/>
          <ac:picMkLst>
            <pc:docMk/>
            <pc:sldMk cId="2311579967" sldId="402"/>
            <ac:picMk id="8" creationId="{00000000-0000-0000-0000-000000000000}"/>
          </ac:picMkLst>
        </pc:picChg>
      </pc:sldChg>
      <pc:sldChg chg="modSp mod">
        <pc:chgData name="yuan chen" userId="08da5265628b68d8" providerId="LiveId" clId="{0389B7D3-695F-4964-9D7D-03C014A459B0}" dt="2024-06-30T11:48:16.599" v="125" actId="1076"/>
        <pc:sldMkLst>
          <pc:docMk/>
          <pc:sldMk cId="3386279235" sldId="404"/>
        </pc:sldMkLst>
        <pc:spChg chg="mod">
          <ac:chgData name="yuan chen" userId="08da5265628b68d8" providerId="LiveId" clId="{0389B7D3-695F-4964-9D7D-03C014A459B0}" dt="2024-06-30T11:48:04.801" v="123" actId="1076"/>
          <ac:spMkLst>
            <pc:docMk/>
            <pc:sldMk cId="3386279235" sldId="404"/>
            <ac:spMk id="2" creationId="{00000000-0000-0000-0000-000000000000}"/>
          </ac:spMkLst>
        </pc:spChg>
        <pc:spChg chg="mod">
          <ac:chgData name="yuan chen" userId="08da5265628b68d8" providerId="LiveId" clId="{0389B7D3-695F-4964-9D7D-03C014A459B0}" dt="2024-06-30T11:48:09.801" v="124" actId="255"/>
          <ac:spMkLst>
            <pc:docMk/>
            <pc:sldMk cId="3386279235" sldId="404"/>
            <ac:spMk id="6" creationId="{00000000-0000-0000-0000-000000000000}"/>
          </ac:spMkLst>
        </pc:spChg>
        <pc:picChg chg="mod">
          <ac:chgData name="yuan chen" userId="08da5265628b68d8" providerId="LiveId" clId="{0389B7D3-695F-4964-9D7D-03C014A459B0}" dt="2024-06-30T11:48:16.599" v="125" actId="1076"/>
          <ac:picMkLst>
            <pc:docMk/>
            <pc:sldMk cId="3386279235" sldId="404"/>
            <ac:picMk id="4" creationId="{0EB5745C-1D78-A9B7-6895-81962D51E92F}"/>
          </ac:picMkLst>
        </pc:picChg>
      </pc:sldChg>
      <pc:sldChg chg="modSp mod">
        <pc:chgData name="yuan chen" userId="08da5265628b68d8" providerId="LiveId" clId="{0389B7D3-695F-4964-9D7D-03C014A459B0}" dt="2024-06-30T11:41:10.646" v="23" actId="1076"/>
        <pc:sldMkLst>
          <pc:docMk/>
          <pc:sldMk cId="3098501981" sldId="412"/>
        </pc:sldMkLst>
        <pc:spChg chg="mod">
          <ac:chgData name="yuan chen" userId="08da5265628b68d8" providerId="LiveId" clId="{0389B7D3-695F-4964-9D7D-03C014A459B0}" dt="2024-06-30T11:40:59.182" v="18" actId="1076"/>
          <ac:spMkLst>
            <pc:docMk/>
            <pc:sldMk cId="3098501981" sldId="412"/>
            <ac:spMk id="20" creationId="{A66750AF-967A-4222-95E5-F08A2C8493CD}"/>
          </ac:spMkLst>
        </pc:spChg>
        <pc:spChg chg="mod">
          <ac:chgData name="yuan chen" userId="08da5265628b68d8" providerId="LiveId" clId="{0389B7D3-695F-4964-9D7D-03C014A459B0}" dt="2024-06-30T11:41:06.173" v="21" actId="1076"/>
          <ac:spMkLst>
            <pc:docMk/>
            <pc:sldMk cId="3098501981" sldId="412"/>
            <ac:spMk id="26" creationId="{00000000-0000-0000-0000-000000000000}"/>
          </ac:spMkLst>
        </pc:spChg>
        <pc:spChg chg="mod">
          <ac:chgData name="yuan chen" userId="08da5265628b68d8" providerId="LiveId" clId="{0389B7D3-695F-4964-9D7D-03C014A459B0}" dt="2024-06-30T11:41:10.646" v="23" actId="1076"/>
          <ac:spMkLst>
            <pc:docMk/>
            <pc:sldMk cId="3098501981" sldId="412"/>
            <ac:spMk id="28" creationId="{00000000-0000-0000-0000-000000000000}"/>
          </ac:spMkLst>
        </pc:spChg>
        <pc:spChg chg="mod">
          <ac:chgData name="yuan chen" userId="08da5265628b68d8" providerId="LiveId" clId="{0389B7D3-695F-4964-9D7D-03C014A459B0}" dt="2024-06-30T11:41:01.462" v="19" actId="1076"/>
          <ac:spMkLst>
            <pc:docMk/>
            <pc:sldMk cId="3098501981" sldId="412"/>
            <ac:spMk id="30" creationId="{00000000-0000-0000-0000-000000000000}"/>
          </ac:spMkLst>
        </pc:spChg>
      </pc:sldChg>
      <pc:sldChg chg="modSp mod">
        <pc:chgData name="yuan chen" userId="08da5265628b68d8" providerId="LiveId" clId="{0389B7D3-695F-4964-9D7D-03C014A459B0}" dt="2024-06-30T11:40:07.310" v="7" actId="1076"/>
        <pc:sldMkLst>
          <pc:docMk/>
          <pc:sldMk cId="4227607495" sldId="413"/>
        </pc:sldMkLst>
        <pc:spChg chg="mod">
          <ac:chgData name="yuan chen" userId="08da5265628b68d8" providerId="LiveId" clId="{0389B7D3-695F-4964-9D7D-03C014A459B0}" dt="2024-06-30T11:39:53.022" v="1" actId="123"/>
          <ac:spMkLst>
            <pc:docMk/>
            <pc:sldMk cId="4227607495" sldId="413"/>
            <ac:spMk id="20" creationId="{A66750AF-967A-4222-95E5-F08A2C8493CD}"/>
          </ac:spMkLst>
        </pc:spChg>
        <pc:spChg chg="mod">
          <ac:chgData name="yuan chen" userId="08da5265628b68d8" providerId="LiveId" clId="{0389B7D3-695F-4964-9D7D-03C014A459B0}" dt="2024-06-30T11:40:07.310" v="7" actId="1076"/>
          <ac:spMkLst>
            <pc:docMk/>
            <pc:sldMk cId="4227607495" sldId="413"/>
            <ac:spMk id="26" creationId="{00000000-0000-0000-0000-000000000000}"/>
          </ac:spMkLst>
        </pc:spChg>
        <pc:spChg chg="mod">
          <ac:chgData name="yuan chen" userId="08da5265628b68d8" providerId="LiveId" clId="{0389B7D3-695F-4964-9D7D-03C014A459B0}" dt="2024-06-30T11:40:05.101" v="6" actId="1076"/>
          <ac:spMkLst>
            <pc:docMk/>
            <pc:sldMk cId="4227607495" sldId="413"/>
            <ac:spMk id="28" creationId="{00000000-0000-0000-0000-000000000000}"/>
          </ac:spMkLst>
        </pc:spChg>
        <pc:spChg chg="mod">
          <ac:chgData name="yuan chen" userId="08da5265628b68d8" providerId="LiveId" clId="{0389B7D3-695F-4964-9D7D-03C014A459B0}" dt="2024-06-30T11:39:50.715" v="0" actId="123"/>
          <ac:spMkLst>
            <pc:docMk/>
            <pc:sldMk cId="4227607495" sldId="413"/>
            <ac:spMk id="30" creationId="{00000000-0000-0000-0000-000000000000}"/>
          </ac:spMkLst>
        </pc:spChg>
      </pc:sldChg>
      <pc:sldChg chg="modSp mod">
        <pc:chgData name="yuan chen" userId="08da5265628b68d8" providerId="LiveId" clId="{0389B7D3-695F-4964-9D7D-03C014A459B0}" dt="2024-06-30T11:42:01.271" v="36" actId="20577"/>
        <pc:sldMkLst>
          <pc:docMk/>
          <pc:sldMk cId="3767542293" sldId="414"/>
        </pc:sldMkLst>
        <pc:spChg chg="mod">
          <ac:chgData name="yuan chen" userId="08da5265628b68d8" providerId="LiveId" clId="{0389B7D3-695F-4964-9D7D-03C014A459B0}" dt="2024-06-30T11:41:56.396" v="35" actId="14100"/>
          <ac:spMkLst>
            <pc:docMk/>
            <pc:sldMk cId="3767542293" sldId="414"/>
            <ac:spMk id="20" creationId="{A66750AF-967A-4222-95E5-F08A2C8493CD}"/>
          </ac:spMkLst>
        </pc:spChg>
        <pc:spChg chg="mod">
          <ac:chgData name="yuan chen" userId="08da5265628b68d8" providerId="LiveId" clId="{0389B7D3-695F-4964-9D7D-03C014A459B0}" dt="2024-06-30T11:42:01.271" v="36" actId="20577"/>
          <ac:spMkLst>
            <pc:docMk/>
            <pc:sldMk cId="3767542293" sldId="414"/>
            <ac:spMk id="26" creationId="{00000000-0000-0000-0000-000000000000}"/>
          </ac:spMkLst>
        </pc:spChg>
        <pc:spChg chg="mod">
          <ac:chgData name="yuan chen" userId="08da5265628b68d8" providerId="LiveId" clId="{0389B7D3-695F-4964-9D7D-03C014A459B0}" dt="2024-06-30T11:41:45.854" v="31" actId="123"/>
          <ac:spMkLst>
            <pc:docMk/>
            <pc:sldMk cId="3767542293" sldId="414"/>
            <ac:spMk id="28" creationId="{00000000-0000-0000-0000-000000000000}"/>
          </ac:spMkLst>
        </pc:spChg>
        <pc:spChg chg="mod">
          <ac:chgData name="yuan chen" userId="08da5265628b68d8" providerId="LiveId" clId="{0389B7D3-695F-4964-9D7D-03C014A459B0}" dt="2024-06-30T11:41:43.693" v="30" actId="123"/>
          <ac:spMkLst>
            <pc:docMk/>
            <pc:sldMk cId="3767542293" sldId="414"/>
            <ac:spMk id="30" creationId="{00000000-0000-0000-0000-000000000000}"/>
          </ac:spMkLst>
        </pc:spChg>
      </pc:sldChg>
      <pc:sldChg chg="modSp mod">
        <pc:chgData name="yuan chen" userId="08da5265628b68d8" providerId="LiveId" clId="{0389B7D3-695F-4964-9D7D-03C014A459B0}" dt="2024-06-30T11:43:17.442" v="54" actId="14100"/>
        <pc:sldMkLst>
          <pc:docMk/>
          <pc:sldMk cId="3494241270" sldId="415"/>
        </pc:sldMkLst>
        <pc:spChg chg="mod">
          <ac:chgData name="yuan chen" userId="08da5265628b68d8" providerId="LiveId" clId="{0389B7D3-695F-4964-9D7D-03C014A459B0}" dt="2024-06-30T11:43:17.442" v="54" actId="14100"/>
          <ac:spMkLst>
            <pc:docMk/>
            <pc:sldMk cId="3494241270" sldId="415"/>
            <ac:spMk id="20" creationId="{A66750AF-967A-4222-95E5-F08A2C8493CD}"/>
          </ac:spMkLst>
        </pc:spChg>
        <pc:spChg chg="mod">
          <ac:chgData name="yuan chen" userId="08da5265628b68d8" providerId="LiveId" clId="{0389B7D3-695F-4964-9D7D-03C014A459B0}" dt="2024-06-30T11:43:11.488" v="53" actId="14100"/>
          <ac:spMkLst>
            <pc:docMk/>
            <pc:sldMk cId="3494241270" sldId="415"/>
            <ac:spMk id="26" creationId="{00000000-0000-0000-0000-000000000000}"/>
          </ac:spMkLst>
        </pc:spChg>
        <pc:spChg chg="mod">
          <ac:chgData name="yuan chen" userId="08da5265628b68d8" providerId="LiveId" clId="{0389B7D3-695F-4964-9D7D-03C014A459B0}" dt="2024-06-30T11:42:35.220" v="43" actId="123"/>
          <ac:spMkLst>
            <pc:docMk/>
            <pc:sldMk cId="3494241270" sldId="415"/>
            <ac:spMk id="28" creationId="{00000000-0000-0000-0000-000000000000}"/>
          </ac:spMkLst>
        </pc:spChg>
        <pc:spChg chg="mod">
          <ac:chgData name="yuan chen" userId="08da5265628b68d8" providerId="LiveId" clId="{0389B7D3-695F-4964-9D7D-03C014A459B0}" dt="2024-06-30T11:42:33.016" v="42" actId="123"/>
          <ac:spMkLst>
            <pc:docMk/>
            <pc:sldMk cId="3494241270" sldId="415"/>
            <ac:spMk id="30" creationId="{00000000-0000-0000-0000-000000000000}"/>
          </ac:spMkLst>
        </pc:spChg>
      </pc:sldChg>
      <pc:sldChg chg="modSp mod">
        <pc:chgData name="yuan chen" userId="08da5265628b68d8" providerId="LiveId" clId="{0389B7D3-695F-4964-9D7D-03C014A459B0}" dt="2024-06-30T11:44:41.653" v="78" actId="14100"/>
        <pc:sldMkLst>
          <pc:docMk/>
          <pc:sldMk cId="2415395808" sldId="416"/>
        </pc:sldMkLst>
        <pc:spChg chg="mod">
          <ac:chgData name="yuan chen" userId="08da5265628b68d8" providerId="LiveId" clId="{0389B7D3-695F-4964-9D7D-03C014A459B0}" dt="2024-06-30T11:44:41.653" v="78" actId="14100"/>
          <ac:spMkLst>
            <pc:docMk/>
            <pc:sldMk cId="2415395808" sldId="416"/>
            <ac:spMk id="20" creationId="{A66750AF-967A-4222-95E5-F08A2C8493CD}"/>
          </ac:spMkLst>
        </pc:spChg>
        <pc:spChg chg="mod">
          <ac:chgData name="yuan chen" userId="08da5265628b68d8" providerId="LiveId" clId="{0389B7D3-695F-4964-9D7D-03C014A459B0}" dt="2024-06-30T11:44:35.142" v="75" actId="123"/>
          <ac:spMkLst>
            <pc:docMk/>
            <pc:sldMk cId="2415395808" sldId="416"/>
            <ac:spMk id="26" creationId="{00000000-0000-0000-0000-000000000000}"/>
          </ac:spMkLst>
        </pc:spChg>
        <pc:spChg chg="mod">
          <ac:chgData name="yuan chen" userId="08da5265628b68d8" providerId="LiveId" clId="{0389B7D3-695F-4964-9D7D-03C014A459B0}" dt="2024-06-30T11:44:30.120" v="73" actId="1076"/>
          <ac:spMkLst>
            <pc:docMk/>
            <pc:sldMk cId="2415395808" sldId="416"/>
            <ac:spMk id="28" creationId="{00000000-0000-0000-0000-000000000000}"/>
          </ac:spMkLst>
        </pc:spChg>
        <pc:spChg chg="mod">
          <ac:chgData name="yuan chen" userId="08da5265628b68d8" providerId="LiveId" clId="{0389B7D3-695F-4964-9D7D-03C014A459B0}" dt="2024-06-30T11:44:23.473" v="70" actId="1076"/>
          <ac:spMkLst>
            <pc:docMk/>
            <pc:sldMk cId="2415395808" sldId="416"/>
            <ac:spMk id="30" creationId="{00000000-0000-0000-0000-000000000000}"/>
          </ac:spMkLst>
        </pc:spChg>
      </pc:sldChg>
      <pc:sldChg chg="modSp mod">
        <pc:chgData name="yuan chen" userId="08da5265628b68d8" providerId="LiveId" clId="{0389B7D3-695F-4964-9D7D-03C014A459B0}" dt="2024-06-30T11:47:41.127" v="119" actId="1076"/>
        <pc:sldMkLst>
          <pc:docMk/>
          <pc:sldMk cId="2367977838" sldId="417"/>
        </pc:sldMkLst>
        <pc:spChg chg="mod">
          <ac:chgData name="yuan chen" userId="08da5265628b68d8" providerId="LiveId" clId="{0389B7D3-695F-4964-9D7D-03C014A459B0}" dt="2024-06-30T11:47:41.127" v="119" actId="1076"/>
          <ac:spMkLst>
            <pc:docMk/>
            <pc:sldMk cId="2367977838" sldId="417"/>
            <ac:spMk id="20" creationId="{A66750AF-967A-4222-95E5-F08A2C8493CD}"/>
          </ac:spMkLst>
        </pc:spChg>
        <pc:spChg chg="mod">
          <ac:chgData name="yuan chen" userId="08da5265628b68d8" providerId="LiveId" clId="{0389B7D3-695F-4964-9D7D-03C014A459B0}" dt="2024-06-30T11:47:36.628" v="117" actId="1076"/>
          <ac:spMkLst>
            <pc:docMk/>
            <pc:sldMk cId="2367977838" sldId="417"/>
            <ac:spMk id="26" creationId="{00000000-0000-0000-0000-000000000000}"/>
          </ac:spMkLst>
        </pc:spChg>
        <pc:spChg chg="mod">
          <ac:chgData name="yuan chen" userId="08da5265628b68d8" providerId="LiveId" clId="{0389B7D3-695F-4964-9D7D-03C014A459B0}" dt="2024-06-30T11:47:28.122" v="114" actId="1076"/>
          <ac:spMkLst>
            <pc:docMk/>
            <pc:sldMk cId="2367977838" sldId="417"/>
            <ac:spMk id="28" creationId="{00000000-0000-0000-0000-000000000000}"/>
          </ac:spMkLst>
        </pc:spChg>
        <pc:spChg chg="mod">
          <ac:chgData name="yuan chen" userId="08da5265628b68d8" providerId="LiveId" clId="{0389B7D3-695F-4964-9D7D-03C014A459B0}" dt="2024-06-30T11:47:31.537" v="115" actId="1076"/>
          <ac:spMkLst>
            <pc:docMk/>
            <pc:sldMk cId="2367977838" sldId="417"/>
            <ac:spMk id="30" creationId="{00000000-0000-0000-0000-000000000000}"/>
          </ac:spMkLst>
        </pc:spChg>
      </pc:sldChg>
      <pc:sldChg chg="modSp mod">
        <pc:chgData name="yuan chen" userId="08da5265628b68d8" providerId="LiveId" clId="{0389B7D3-695F-4964-9D7D-03C014A459B0}" dt="2024-06-30T11:49:04.723" v="133" actId="1076"/>
        <pc:sldMkLst>
          <pc:docMk/>
          <pc:sldMk cId="1880007486" sldId="419"/>
        </pc:sldMkLst>
        <pc:spChg chg="mod">
          <ac:chgData name="yuan chen" userId="08da5265628b68d8" providerId="LiveId" clId="{0389B7D3-695F-4964-9D7D-03C014A459B0}" dt="2024-06-30T11:49:04.723" v="133" actId="1076"/>
          <ac:spMkLst>
            <pc:docMk/>
            <pc:sldMk cId="1880007486" sldId="419"/>
            <ac:spMk id="20" creationId="{A66750AF-967A-4222-95E5-F08A2C8493CD}"/>
          </ac:spMkLst>
        </pc:spChg>
        <pc:spChg chg="mod">
          <ac:chgData name="yuan chen" userId="08da5265628b68d8" providerId="LiveId" clId="{0389B7D3-695F-4964-9D7D-03C014A459B0}" dt="2024-06-30T11:48:58.178" v="131" actId="1076"/>
          <ac:spMkLst>
            <pc:docMk/>
            <pc:sldMk cId="1880007486" sldId="419"/>
            <ac:spMk id="26" creationId="{00000000-0000-0000-0000-000000000000}"/>
          </ac:spMkLst>
        </pc:spChg>
        <pc:spChg chg="mod">
          <ac:chgData name="yuan chen" userId="08da5265628b68d8" providerId="LiveId" clId="{0389B7D3-695F-4964-9D7D-03C014A459B0}" dt="2024-06-30T11:48:46.047" v="128" actId="1076"/>
          <ac:spMkLst>
            <pc:docMk/>
            <pc:sldMk cId="1880007486" sldId="419"/>
            <ac:spMk id="28" creationId="{00000000-0000-0000-0000-000000000000}"/>
          </ac:spMkLst>
        </pc:spChg>
        <pc:spChg chg="mod">
          <ac:chgData name="yuan chen" userId="08da5265628b68d8" providerId="LiveId" clId="{0389B7D3-695F-4964-9D7D-03C014A459B0}" dt="2024-06-30T11:48:52.566" v="129" actId="1076"/>
          <ac:spMkLst>
            <pc:docMk/>
            <pc:sldMk cId="1880007486" sldId="419"/>
            <ac:spMk id="30" creationId="{00000000-0000-0000-0000-000000000000}"/>
          </ac:spMkLst>
        </pc:spChg>
      </pc:sldChg>
      <pc:sldChg chg="modSp mod">
        <pc:chgData name="yuan chen" userId="08da5265628b68d8" providerId="LiveId" clId="{0389B7D3-695F-4964-9D7D-03C014A459B0}" dt="2024-06-30T11:46:00.704" v="108" actId="20577"/>
        <pc:sldMkLst>
          <pc:docMk/>
          <pc:sldMk cId="1996148011" sldId="420"/>
        </pc:sldMkLst>
        <pc:spChg chg="mod">
          <ac:chgData name="yuan chen" userId="08da5265628b68d8" providerId="LiveId" clId="{0389B7D3-695F-4964-9D7D-03C014A459B0}" dt="2024-06-30T11:46:00.704" v="108" actId="20577"/>
          <ac:spMkLst>
            <pc:docMk/>
            <pc:sldMk cId="1996148011" sldId="420"/>
            <ac:spMk id="3" creationId="{9B53BA46-65B3-4D4F-9533-7BBEECFCDEED}"/>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63E41-FB4D-4599-9520-1ED1E7068594}" type="datetimeFigureOut">
              <a:rPr lang="zh-CN" altLang="en-US" smtClean="0"/>
              <a:t>2024/7/25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8C63E41-FB4D-4599-9520-1ED1E7068594}" type="datetimeFigureOut">
              <a:rPr lang="zh-CN" altLang="en-US" smtClean="0"/>
              <a:t>2024/7/25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2" name="图片 1"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extLst>
      <p:ext uri="{BB962C8B-B14F-4D97-AF65-F5344CB8AC3E}">
        <p14:creationId xmlns:p14="http://schemas.microsoft.com/office/powerpoint/2010/main" val="284880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4" name="图片 3"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descr="SUFE"/>
          <p:cNvPicPr>
            <a:picLocks noChangeAspect="1"/>
          </p:cNvPicPr>
          <p:nvPr userDrawn="1"/>
        </p:nvPicPr>
        <p:blipFill>
          <a:blip r:embed="rId2">
            <a:grayscl/>
          </a:blip>
          <a:stretch>
            <a:fillRect/>
          </a:stretch>
        </p:blipFill>
        <p:spPr>
          <a:xfrm>
            <a:off x="9533255" y="281305"/>
            <a:ext cx="2411095" cy="62166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8C63E41-FB4D-4599-9520-1ED1E7068594}" type="datetimeFigureOut">
              <a:rPr lang="zh-CN" altLang="en-US" smtClean="0"/>
              <a:t>2024/7/25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8C63E41-FB4D-4599-9520-1ED1E7068594}" type="datetimeFigureOut">
              <a:rPr lang="zh-CN" altLang="en-US" smtClean="0"/>
              <a:t>2024/7/25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8C63E41-FB4D-4599-9520-1ED1E7068594}" type="datetimeFigureOut">
              <a:rPr lang="zh-CN" altLang="en-US" smtClean="0"/>
              <a:t>2024/7/25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28C63E41-FB4D-4599-9520-1ED1E7068594}" type="datetimeFigureOut">
              <a:rPr lang="zh-CN" altLang="en-US" smtClean="0"/>
              <a:t>2024/7/25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4987A84-499B-4CAF-9D16-379BAF2795D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63E41-FB4D-4599-9520-1ED1E7068594}" type="datetimeFigureOut">
              <a:rPr lang="zh-CN" altLang="en-US" smtClean="0"/>
              <a:t>2024/7/25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87A84-499B-4CAF-9D16-379BAF2795D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FB86450-0B59-4CCC-A8B0-05BDF2ED5BF3}"/>
              </a:ext>
            </a:extLst>
          </p:cNvPr>
          <p:cNvSpPr/>
          <p:nvPr/>
        </p:nvSpPr>
        <p:spPr>
          <a:xfrm>
            <a:off x="6777554" y="4170073"/>
            <a:ext cx="5414446" cy="72780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a16="http://schemas.microsoft.com/office/drawing/2014/main" id="{89E001F1-EB2D-4C9C-8F40-F50259FA34B3}"/>
              </a:ext>
            </a:extLst>
          </p:cNvPr>
          <p:cNvSpPr/>
          <p:nvPr/>
        </p:nvSpPr>
        <p:spPr>
          <a:xfrm>
            <a:off x="1756229" y="2061029"/>
            <a:ext cx="10435770" cy="182880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043219" y="1102152"/>
            <a:ext cx="2087325" cy="1185698"/>
          </a:xfrm>
          <a:prstGeom prst="rect">
            <a:avLst/>
          </a:prstGeom>
          <a:noFill/>
        </p:spPr>
        <p:txBody>
          <a:bodyPr wrap="none" rtlCol="0" anchor="ctr" anchorCtr="0">
            <a:noAutofit/>
          </a:bodyPr>
          <a:lstStyle/>
          <a:p>
            <a:pPr algn="dist"/>
            <a:endParaRPr lang="zh-CN" altLang="en-US" sz="2400" dirty="0">
              <a:solidFill>
                <a:schemeClr val="tx2">
                  <a:lumMod val="75000"/>
                </a:schemeClr>
              </a:solidFill>
              <a:latin typeface="FuturaBookC" pitchFamily="2" charset="-52"/>
            </a:endParaRPr>
          </a:p>
        </p:txBody>
      </p:sp>
      <p:sp>
        <p:nvSpPr>
          <p:cNvPr id="9" name="文本框 8"/>
          <p:cNvSpPr txBox="1"/>
          <p:nvPr/>
        </p:nvSpPr>
        <p:spPr>
          <a:xfrm>
            <a:off x="2276271" y="2443566"/>
            <a:ext cx="8854273" cy="1015663"/>
          </a:xfrm>
          <a:prstGeom prst="rect">
            <a:avLst/>
          </a:prstGeom>
          <a:noFill/>
        </p:spPr>
        <p:txBody>
          <a:bodyPr wrap="square"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mn-ea"/>
              </a:rPr>
              <a:t>经济管理中的计算机应用</a:t>
            </a:r>
          </a:p>
        </p:txBody>
      </p:sp>
      <p:sp>
        <p:nvSpPr>
          <p:cNvPr id="10" name="文本框 9"/>
          <p:cNvSpPr txBox="1"/>
          <p:nvPr/>
        </p:nvSpPr>
        <p:spPr>
          <a:xfrm>
            <a:off x="6777554" y="4272366"/>
            <a:ext cx="4776950" cy="523220"/>
          </a:xfrm>
          <a:prstGeom prst="rect">
            <a:avLst/>
          </a:prstGeom>
          <a:noFill/>
        </p:spPr>
        <p:txBody>
          <a:bodyPr wrap="square" rtlCol="0">
            <a:spAutoFit/>
          </a:bodyPr>
          <a:lstStyle/>
          <a:p>
            <a:pPr algn="r"/>
            <a:r>
              <a:rPr lang="zh-CN" altLang="en-US"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信息管理与工程学院  刘兰娟</a:t>
            </a:r>
            <a:r>
              <a:rPr lang="en-US" altLang="zh-CN" sz="2800" dirty="0">
                <a:solidFill>
                  <a:schemeClr val="tx2">
                    <a:lumMod val="75000"/>
                  </a:schemeClr>
                </a:solidFill>
                <a:effectLst>
                  <a:outerShdw blurRad="38100" dist="38100" dir="2700000" algn="tl">
                    <a:srgbClr val="000000">
                      <a:alpha val="43137"/>
                    </a:srgbClr>
                  </a:outerShdw>
                </a:effectLst>
                <a:latin typeface="FuturaBookC" pitchFamily="2" charset="-52"/>
                <a:ea typeface="锐字逼格青春粗黑体简2.0" panose="02010604000000000000" pitchFamily="2" charset="-122"/>
              </a:rPr>
              <a:t> </a:t>
            </a:r>
          </a:p>
        </p:txBody>
      </p:sp>
      <p:sp>
        <p:nvSpPr>
          <p:cNvPr id="3" name="矩形 2">
            <a:extLst>
              <a:ext uri="{FF2B5EF4-FFF2-40B4-BE49-F238E27FC236}">
                <a16:creationId xmlns:a16="http://schemas.microsoft.com/office/drawing/2014/main" id="{7C095C7D-5074-4489-B9BB-E20820682930}"/>
              </a:ext>
            </a:extLst>
          </p:cNvPr>
          <p:cNvSpPr/>
          <p:nvPr/>
        </p:nvSpPr>
        <p:spPr>
          <a:xfrm>
            <a:off x="1531256" y="2068286"/>
            <a:ext cx="145143" cy="182154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48728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643" y="713398"/>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常用的财务函数</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956930" y="1490008"/>
            <a:ext cx="10132827" cy="1938992"/>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9-1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有一个贷款投资项目，当年投资</a:t>
            </a:r>
            <a:r>
              <a:rPr lang="en-US" altLang="zh-CN" sz="2000" dirty="0">
                <a:solidFill>
                  <a:schemeClr val="tx2">
                    <a:lumMod val="75000"/>
                  </a:schemeClr>
                </a:solidFill>
                <a:latin typeface="宋体" panose="02010600030101010101" pitchFamily="2" charset="-122"/>
                <a:ea typeface="宋体" panose="02010600030101010101" pitchFamily="2" charset="-122"/>
              </a:rPr>
              <a:t>21000</a:t>
            </a:r>
            <a:r>
              <a:rPr lang="zh-CN" altLang="en-US" sz="2000" dirty="0">
                <a:solidFill>
                  <a:schemeClr val="tx2">
                    <a:lumMod val="75000"/>
                  </a:schemeClr>
                </a:solidFill>
                <a:latin typeface="宋体" panose="02010600030101010101" pitchFamily="2" charset="-122"/>
                <a:ea typeface="宋体" panose="02010600030101010101" pitchFamily="2" charset="-122"/>
              </a:rPr>
              <a:t>元，第一年增加投资</a:t>
            </a:r>
            <a:r>
              <a:rPr lang="en-US" altLang="zh-CN" sz="2000" dirty="0">
                <a:solidFill>
                  <a:schemeClr val="tx2">
                    <a:lumMod val="75000"/>
                  </a:schemeClr>
                </a:solidFill>
                <a:latin typeface="宋体" panose="02010600030101010101" pitchFamily="2" charset="-122"/>
                <a:ea typeface="宋体" panose="02010600030101010101" pitchFamily="2" charset="-122"/>
              </a:rPr>
              <a:t>27000</a:t>
            </a:r>
            <a:r>
              <a:rPr lang="zh-CN" altLang="en-US" sz="2000" dirty="0">
                <a:solidFill>
                  <a:schemeClr val="tx2">
                    <a:lumMod val="75000"/>
                  </a:schemeClr>
                </a:solidFill>
                <a:latin typeface="宋体" panose="02010600030101010101" pitchFamily="2" charset="-122"/>
                <a:ea typeface="宋体" panose="02010600030101010101" pitchFamily="2" charset="-122"/>
              </a:rPr>
              <a:t>元，第二年可以回收投资回报</a:t>
            </a:r>
            <a:r>
              <a:rPr lang="en-US" altLang="zh-CN" sz="2000" dirty="0">
                <a:solidFill>
                  <a:schemeClr val="tx2">
                    <a:lumMod val="75000"/>
                  </a:schemeClr>
                </a:solidFill>
                <a:latin typeface="宋体" panose="02010600030101010101" pitchFamily="2" charset="-122"/>
                <a:ea typeface="宋体" panose="02010600030101010101" pitchFamily="2" charset="-122"/>
              </a:rPr>
              <a:t>78000</a:t>
            </a:r>
            <a:r>
              <a:rPr lang="zh-CN" altLang="en-US" sz="2000" dirty="0">
                <a:solidFill>
                  <a:schemeClr val="tx2">
                    <a:lumMod val="75000"/>
                  </a:schemeClr>
                </a:solidFill>
                <a:latin typeface="宋体" panose="02010600030101010101" pitchFamily="2" charset="-122"/>
                <a:ea typeface="宋体" panose="02010600030101010101" pitchFamily="2" charset="-122"/>
              </a:rPr>
              <a:t>元，那么，</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1</a:t>
            </a:r>
            <a:r>
              <a:rPr lang="zh-CN" altLang="en-US" sz="2000" dirty="0">
                <a:solidFill>
                  <a:schemeClr val="tx2">
                    <a:lumMod val="75000"/>
                  </a:schemeClr>
                </a:solidFill>
                <a:latin typeface="宋体" panose="02010600030101010101" pitchFamily="2" charset="-122"/>
                <a:ea typeface="宋体" panose="02010600030101010101" pitchFamily="2" charset="-122"/>
              </a:rPr>
              <a:t>）该项目的内部报酬率和净现值是多少？</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2</a:t>
            </a:r>
            <a:r>
              <a:rPr lang="zh-CN" altLang="en-US" sz="2000" dirty="0">
                <a:solidFill>
                  <a:schemeClr val="tx2">
                    <a:lumMod val="75000"/>
                  </a:schemeClr>
                </a:solidFill>
                <a:latin typeface="宋体" panose="02010600030101010101" pitchFamily="2" charset="-122"/>
                <a:ea typeface="宋体" panose="02010600030101010101" pitchFamily="2" charset="-122"/>
              </a:rPr>
              <a:t>）请验证</a:t>
            </a:r>
            <a:r>
              <a:rPr lang="en-US" altLang="zh-CN" sz="2000" dirty="0">
                <a:solidFill>
                  <a:schemeClr val="tx2">
                    <a:lumMod val="75000"/>
                  </a:schemeClr>
                </a:solidFill>
                <a:latin typeface="宋体" panose="02010600030101010101" pitchFamily="2" charset="-122"/>
                <a:ea typeface="宋体" panose="02010600030101010101" pitchFamily="2" charset="-122"/>
              </a:rPr>
              <a:t>IRR</a:t>
            </a:r>
            <a:r>
              <a:rPr lang="zh-CN" altLang="en-US" sz="2000" dirty="0">
                <a:solidFill>
                  <a:schemeClr val="tx2">
                    <a:lumMod val="75000"/>
                  </a:schemeClr>
                </a:solidFill>
                <a:latin typeface="宋体" panose="02010600030101010101" pitchFamily="2" charset="-122"/>
                <a:ea typeface="宋体" panose="02010600030101010101" pitchFamily="2" charset="-122"/>
              </a:rPr>
              <a:t>函数算出的收益率是净现值为</a:t>
            </a:r>
            <a:r>
              <a:rPr lang="en-US" altLang="zh-CN" sz="2000" dirty="0">
                <a:solidFill>
                  <a:schemeClr val="tx2">
                    <a:lumMod val="75000"/>
                  </a:schemeClr>
                </a:solidFill>
                <a:latin typeface="宋体" panose="02010600030101010101" pitchFamily="2" charset="-122"/>
                <a:ea typeface="宋体" panose="02010600030101010101" pitchFamily="2" charset="-122"/>
              </a:rPr>
              <a:t>0</a:t>
            </a:r>
            <a:r>
              <a:rPr lang="zh-CN" altLang="en-US" sz="2000" dirty="0">
                <a:solidFill>
                  <a:schemeClr val="tx2">
                    <a:lumMod val="75000"/>
                  </a:schemeClr>
                </a:solidFill>
                <a:latin typeface="宋体" panose="02010600030101010101" pitchFamily="2" charset="-122"/>
                <a:ea typeface="宋体" panose="02010600030101010101" pitchFamily="2" charset="-122"/>
              </a:rPr>
              <a:t>时的贴现率；</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3</a:t>
            </a:r>
            <a:r>
              <a:rPr lang="zh-CN" altLang="en-US" sz="2000" dirty="0">
                <a:solidFill>
                  <a:schemeClr val="tx2">
                    <a:lumMod val="75000"/>
                  </a:schemeClr>
                </a:solidFill>
                <a:latin typeface="宋体" panose="02010600030101010101" pitchFamily="2" charset="-122"/>
                <a:ea typeface="宋体" panose="02010600030101010101" pitchFamily="2" charset="-122"/>
              </a:rPr>
              <a:t>）如果银行贷款利率为</a:t>
            </a:r>
            <a:r>
              <a:rPr lang="en-US" altLang="zh-CN" sz="2000" dirty="0">
                <a:solidFill>
                  <a:schemeClr val="tx2">
                    <a:lumMod val="75000"/>
                  </a:schemeClr>
                </a:solidFill>
                <a:latin typeface="宋体" panose="02010600030101010101" pitchFamily="2" charset="-122"/>
                <a:ea typeface="宋体" panose="02010600030101010101" pitchFamily="2" charset="-122"/>
              </a:rPr>
              <a:t>15%</a:t>
            </a:r>
            <a:r>
              <a:rPr lang="zh-CN" altLang="en-US" sz="2000" dirty="0">
                <a:solidFill>
                  <a:schemeClr val="tx2">
                    <a:lumMod val="75000"/>
                  </a:schemeClr>
                </a:solidFill>
                <a:latin typeface="宋体" panose="02010600030101010101" pitchFamily="2" charset="-122"/>
                <a:ea typeface="宋体" panose="02010600030101010101" pitchFamily="2" charset="-122"/>
              </a:rPr>
              <a:t>，求出该贷款投资项目的净现值，以及第二年末的贷款余额，并验证第二年末的贷款余额的现值就是净现值。</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3" name="文本框 2">
            <a:extLst>
              <a:ext uri="{FF2B5EF4-FFF2-40B4-BE49-F238E27FC236}">
                <a16:creationId xmlns:a16="http://schemas.microsoft.com/office/drawing/2014/main" id="{8D40EAC0-C2A0-311C-79ED-F69966257B88}"/>
              </a:ext>
            </a:extLst>
          </p:cNvPr>
          <p:cNvSpPr txBox="1"/>
          <p:nvPr/>
        </p:nvSpPr>
        <p:spPr>
          <a:xfrm>
            <a:off x="956930" y="3620274"/>
            <a:ext cx="5050465" cy="2546146"/>
          </a:xfrm>
          <a:prstGeom prst="rect">
            <a:avLst/>
          </a:prstGeom>
          <a:noFill/>
        </p:spPr>
        <p:txBody>
          <a:bodyPr wrap="square" rtlCol="0">
            <a:spAutoFit/>
          </a:bodyPr>
          <a:lstStyle/>
          <a:p>
            <a:pPr>
              <a:lnSpc>
                <a:spcPct val="150000"/>
              </a:lnSpc>
            </a:pPr>
            <a:r>
              <a:rPr lang="zh-CN" altLang="en-US" sz="2000" b="1" dirty="0">
                <a:latin typeface="+mn-ea"/>
              </a:rPr>
              <a:t>解题步骤：</a:t>
            </a:r>
            <a:endParaRPr lang="en-US" altLang="zh-CN" sz="2000" b="1" dirty="0">
              <a:latin typeface="+mn-ea"/>
            </a:endParaRP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第一步，</a:t>
            </a:r>
            <a:r>
              <a:rPr lang="zh-CN" altLang="zh-CN" sz="2000" dirty="0">
                <a:effectLst/>
                <a:latin typeface="+mn-ea"/>
                <a:cs typeface="Times New Roman" panose="02020603050405020304" pitchFamily="18" charset="0"/>
              </a:rPr>
              <a:t>建立分析模型。</a:t>
            </a:r>
            <a:endParaRPr lang="en-US" altLang="zh-CN" sz="2000" dirty="0">
              <a:effectLst/>
              <a:latin typeface="+mn-ea"/>
              <a:cs typeface="Times New Roman" panose="02020603050405020304" pitchFamily="18" charset="0"/>
            </a:endParaRP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第二步，</a:t>
            </a:r>
            <a:r>
              <a:rPr lang="zh-CN" altLang="zh-CN" sz="2000" dirty="0">
                <a:effectLst/>
                <a:latin typeface="+mn-ea"/>
                <a:cs typeface="Times New Roman" panose="02020603050405020304" pitchFamily="18" charset="0"/>
              </a:rPr>
              <a:t>计算项目内部报酬率和净现值。</a:t>
            </a: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第三步，</a:t>
            </a:r>
            <a:r>
              <a:rPr lang="zh-CN" altLang="zh-CN" sz="2000" dirty="0">
                <a:effectLst/>
                <a:latin typeface="+mn-ea"/>
                <a:cs typeface="Times New Roman" panose="02020603050405020304" pitchFamily="18" charset="0"/>
              </a:rPr>
              <a:t>计算期初贷款余额、回报、贷款利息、期末贷款余额和项目净现值。</a:t>
            </a:r>
            <a:endParaRPr lang="zh-CN" altLang="en-US" sz="2000" dirty="0">
              <a:effectLst/>
              <a:latin typeface="+mn-ea"/>
              <a:cs typeface="Times New Roman" panose="02020603050405020304" pitchFamily="18" charset="0"/>
            </a:endParaRPr>
          </a:p>
        </p:txBody>
      </p:sp>
      <p:pic>
        <p:nvPicPr>
          <p:cNvPr id="5" name="图片 4">
            <a:extLst>
              <a:ext uri="{FF2B5EF4-FFF2-40B4-BE49-F238E27FC236}">
                <a16:creationId xmlns:a16="http://schemas.microsoft.com/office/drawing/2014/main" id="{E4609322-A20B-82A1-FE7F-43EABA8F8CEA}"/>
              </a:ext>
            </a:extLst>
          </p:cNvPr>
          <p:cNvPicPr>
            <a:picLocks noChangeAspect="1"/>
          </p:cNvPicPr>
          <p:nvPr/>
        </p:nvPicPr>
        <p:blipFill>
          <a:blip r:embed="rId2"/>
          <a:stretch>
            <a:fillRect/>
          </a:stretch>
        </p:blipFill>
        <p:spPr>
          <a:xfrm>
            <a:off x="6096000" y="3497724"/>
            <a:ext cx="5619899" cy="2789486"/>
          </a:xfrm>
          <a:prstGeom prst="rect">
            <a:avLst/>
          </a:prstGeom>
          <a:ln>
            <a:solidFill>
              <a:schemeClr val="tx1"/>
            </a:solidFill>
          </a:ln>
        </p:spPr>
      </p:pic>
    </p:spTree>
    <p:extLst>
      <p:ext uri="{BB962C8B-B14F-4D97-AF65-F5344CB8AC3E}">
        <p14:creationId xmlns:p14="http://schemas.microsoft.com/office/powerpoint/2010/main" val="968112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510139" y="773813"/>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9-1</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558090" y="2493362"/>
            <a:ext cx="2778766"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项目内部报酬率的</a:t>
            </a:r>
            <a:r>
              <a:rPr lang="zh-CN" altLang="zh-CN" sz="2400" b="1" dirty="0">
                <a:solidFill>
                  <a:schemeClr val="tx2">
                    <a:lumMod val="75000"/>
                  </a:schemeClr>
                </a:solidFill>
                <a:latin typeface="宋体" panose="02010600030101010101" pitchFamily="2" charset="-122"/>
                <a:ea typeface="宋体" panose="02010600030101010101" pitchFamily="2" charset="-122"/>
              </a:rPr>
              <a:t>计算</a:t>
            </a:r>
            <a:r>
              <a:rPr lang="zh-CN" altLang="en-US" sz="2400" b="1" dirty="0">
                <a:solidFill>
                  <a:schemeClr val="tx2">
                    <a:lumMod val="75000"/>
                  </a:schemeClr>
                </a:solidFill>
                <a:latin typeface="宋体" panose="02010600030101010101" pitchFamily="2" charset="-122"/>
                <a:ea typeface="宋体" panose="02010600030101010101" pitchFamily="2" charset="-122"/>
              </a:rPr>
              <a:t>方法及其函数</a:t>
            </a:r>
          </a:p>
        </p:txBody>
      </p:sp>
      <p:sp>
        <p:nvSpPr>
          <p:cNvPr id="28" name="文本框 10"/>
          <p:cNvSpPr txBox="1"/>
          <p:nvPr/>
        </p:nvSpPr>
        <p:spPr>
          <a:xfrm>
            <a:off x="7558090" y="4647478"/>
            <a:ext cx="2689153" cy="1200329"/>
          </a:xfrm>
          <a:prstGeom prst="rect">
            <a:avLst/>
          </a:prstGeom>
          <a:noFill/>
        </p:spPr>
        <p:txBody>
          <a:bodyPr wrap="square" rtlCol="0">
            <a:spAutoFit/>
          </a:bodyPr>
          <a:lstStyle/>
          <a:p>
            <a:pPr algn="just"/>
            <a:r>
              <a:rPr lang="zh-CN" altLang="zh-CN" sz="2400" b="1" dirty="0">
                <a:solidFill>
                  <a:schemeClr val="tx2">
                    <a:lumMod val="75000"/>
                  </a:schemeClr>
                </a:solidFill>
                <a:latin typeface="宋体" panose="02010600030101010101" pitchFamily="2" charset="-122"/>
                <a:ea typeface="宋体" panose="02010600030101010101" pitchFamily="2" charset="-122"/>
              </a:rPr>
              <a:t>期初</a:t>
            </a:r>
            <a:r>
              <a:rPr lang="zh-CN" altLang="en-US" sz="2400" b="1" dirty="0">
                <a:solidFill>
                  <a:schemeClr val="tx2">
                    <a:lumMod val="75000"/>
                  </a:schemeClr>
                </a:solidFill>
                <a:latin typeface="宋体" panose="02010600030101010101" pitchFamily="2" charset="-122"/>
                <a:ea typeface="宋体" panose="02010600030101010101" pitchFamily="2" charset="-122"/>
              </a:rPr>
              <a:t>现金流</a:t>
            </a:r>
            <a:r>
              <a:rPr lang="zh-CN" altLang="zh-CN" sz="2400" b="1" dirty="0">
                <a:solidFill>
                  <a:schemeClr val="tx2">
                    <a:lumMod val="75000"/>
                  </a:schemeClr>
                </a:solidFill>
                <a:latin typeface="宋体" panose="02010600030101010101" pitchFamily="2" charset="-122"/>
                <a:ea typeface="宋体" panose="02010600030101010101" pitchFamily="2" charset="-122"/>
              </a:rPr>
              <a:t>、回报、贷款利息、期末</a:t>
            </a:r>
            <a:r>
              <a:rPr lang="zh-CN" altLang="en-US" sz="2400" b="1" dirty="0">
                <a:solidFill>
                  <a:schemeClr val="tx2">
                    <a:lumMod val="75000"/>
                  </a:schemeClr>
                </a:solidFill>
                <a:latin typeface="宋体" panose="02010600030101010101" pitchFamily="2" charset="-122"/>
                <a:ea typeface="宋体" panose="02010600030101010101" pitchFamily="2" charset="-122"/>
              </a:rPr>
              <a:t>现金流等的计算方法</a:t>
            </a:r>
          </a:p>
        </p:txBody>
      </p:sp>
      <p:sp>
        <p:nvSpPr>
          <p:cNvPr id="30" name="文本框 10"/>
          <p:cNvSpPr txBox="1"/>
          <p:nvPr/>
        </p:nvSpPr>
        <p:spPr>
          <a:xfrm>
            <a:off x="1754299" y="2267220"/>
            <a:ext cx="2252313"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现金流框架的建立方法</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1876470" y="4653025"/>
            <a:ext cx="2392318"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现值的计算方法及其函数</a:t>
            </a:r>
          </a:p>
        </p:txBody>
      </p:sp>
      <p:sp>
        <p:nvSpPr>
          <p:cNvPr id="27" name="Freeform 265">
            <a:extLst>
              <a:ext uri="{FF2B5EF4-FFF2-40B4-BE49-F238E27FC236}">
                <a16:creationId xmlns:a16="http://schemas.microsoft.com/office/drawing/2014/main" id="{886A7ABB-C5A8-4CBD-8926-3DC220C02282}"/>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30A65A8D-7CFE-455A-889E-7D118972B06A}"/>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7983194E-92E7-40A5-AAE1-0C7E2D2E56C3}"/>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F072EB61-56E6-49F5-9FC4-E1FFF226B843}"/>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7AF32AD0-EF0F-4B62-BF47-A20117CDE8BB}"/>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C765C4CD-72CE-4BBF-B2A3-C38DCF3486E2}"/>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0CB30665-1A8C-4E54-B421-03E941616E5D}"/>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A8A0746F-08E3-4FB8-9661-B8488C1E1236}"/>
              </a:ext>
            </a:extLst>
          </p:cNvPr>
          <p:cNvGrpSpPr/>
          <p:nvPr/>
        </p:nvGrpSpPr>
        <p:grpSpPr>
          <a:xfrm>
            <a:off x="1526384" y="5464848"/>
            <a:ext cx="3303588" cy="215888"/>
            <a:chOff x="1435102" y="5518036"/>
            <a:chExt cx="3303588" cy="215888"/>
          </a:xfrm>
        </p:grpSpPr>
        <p:sp>
          <p:nvSpPr>
            <p:cNvPr id="37" name="任意多边形 10">
              <a:extLst>
                <a:ext uri="{FF2B5EF4-FFF2-40B4-BE49-F238E27FC236}">
                  <a16:creationId xmlns:a16="http://schemas.microsoft.com/office/drawing/2014/main" id="{12C74A18-BEDC-406F-B0CF-F1FA43AC8F55}"/>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8C7E1A74-4331-483B-A749-67DE413E5EAC}"/>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B7755F1D-8CD4-41DF-BF2C-6CB1C556F3CB}"/>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7B3DF246-801B-48CA-9BAC-94EE3287E86C}"/>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F481E0D9-F2A5-4DCD-8AD0-29A21F74106B}"/>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B9999EE8-827F-48ED-991B-94B54475DDC0}"/>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FF6C9349-A610-46C0-8DB8-293C3E440E93}"/>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CE81DDF4-DDC9-43A0-830D-6463C71DC2EE}"/>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BB31FE4F-6868-4869-9CEF-18B0AA500DB7}"/>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F54EF1CB-A0A2-439D-BD4C-8622143F8EA3}"/>
              </a:ext>
            </a:extLst>
          </p:cNvPr>
          <p:cNvGrpSpPr/>
          <p:nvPr/>
        </p:nvGrpSpPr>
        <p:grpSpPr>
          <a:xfrm>
            <a:off x="7558090" y="2268603"/>
            <a:ext cx="3355975" cy="215888"/>
            <a:chOff x="7558090" y="2268603"/>
            <a:chExt cx="3355975" cy="215888"/>
          </a:xfrm>
        </p:grpSpPr>
        <p:sp>
          <p:nvSpPr>
            <p:cNvPr id="47" name="椭圆 12">
              <a:extLst>
                <a:ext uri="{FF2B5EF4-FFF2-40B4-BE49-F238E27FC236}">
                  <a16:creationId xmlns:a16="http://schemas.microsoft.com/office/drawing/2014/main" id="{F9C4A422-5062-411F-8E39-E3D872426163}"/>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150E6313-DBFF-4267-8B19-BAD81CEFEF3B}"/>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576199D2-4E85-4817-B434-1E28581FC57A}"/>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7A149633-AE89-4033-A1B2-054098CF9C5C}"/>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335303B6-B229-4920-B294-583676555790}"/>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3F10039C-49CF-4D87-B768-1C6AFA48563C}"/>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422760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59643" y="257765"/>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常用的财务函数</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845811" y="1092969"/>
            <a:ext cx="10500377" cy="2139047"/>
          </a:xfrm>
          <a:prstGeom prst="rect">
            <a:avLst/>
          </a:prstGeom>
          <a:noFill/>
        </p:spPr>
        <p:txBody>
          <a:bodyPr wrap="square" rtlCol="0">
            <a:spAutoFit/>
          </a:bodyPr>
          <a:lstStyle/>
          <a:p>
            <a:r>
              <a:rPr lang="zh-CN" altLang="zh-CN" sz="1900" dirty="0">
                <a:solidFill>
                  <a:schemeClr val="tx2">
                    <a:lumMod val="75000"/>
                  </a:schemeClr>
                </a:solidFill>
                <a:latin typeface="宋体" panose="02010600030101010101" pitchFamily="2" charset="-122"/>
                <a:ea typeface="宋体" panose="02010600030101010101" pitchFamily="2" charset="-122"/>
              </a:rPr>
              <a:t>【例</a:t>
            </a:r>
            <a:r>
              <a:rPr lang="en-US" altLang="zh-CN" sz="1900" dirty="0">
                <a:solidFill>
                  <a:schemeClr val="tx2">
                    <a:lumMod val="75000"/>
                  </a:schemeClr>
                </a:solidFill>
                <a:latin typeface="宋体" panose="02010600030101010101" pitchFamily="2" charset="-122"/>
                <a:ea typeface="宋体" panose="02010600030101010101" pitchFamily="2" charset="-122"/>
              </a:rPr>
              <a:t>9-2</a:t>
            </a:r>
            <a:r>
              <a:rPr lang="zh-CN" altLang="zh-CN" sz="1900" dirty="0">
                <a:solidFill>
                  <a:schemeClr val="tx2">
                    <a:lumMod val="75000"/>
                  </a:schemeClr>
                </a:solidFill>
                <a:latin typeface="宋体" panose="02010600030101010101" pitchFamily="2" charset="-122"/>
                <a:ea typeface="宋体" panose="02010600030101010101" pitchFamily="2" charset="-122"/>
              </a:rPr>
              <a:t>】</a:t>
            </a:r>
            <a:r>
              <a:rPr lang="zh-CN" altLang="en-US" sz="1900" dirty="0">
                <a:solidFill>
                  <a:schemeClr val="tx2">
                    <a:lumMod val="75000"/>
                  </a:schemeClr>
                </a:solidFill>
                <a:latin typeface="宋体" panose="02010600030101010101" pitchFamily="2" charset="-122"/>
                <a:ea typeface="宋体" panose="02010600030101010101" pitchFamily="2" charset="-122"/>
              </a:rPr>
              <a:t>某公司准备投资</a:t>
            </a:r>
            <a:r>
              <a:rPr lang="en-US" altLang="zh-CN" sz="1900" dirty="0">
                <a:solidFill>
                  <a:schemeClr val="tx2">
                    <a:lumMod val="75000"/>
                  </a:schemeClr>
                </a:solidFill>
                <a:latin typeface="宋体" panose="02010600030101010101" pitchFamily="2" charset="-122"/>
                <a:ea typeface="宋体" panose="02010600030101010101" pitchFamily="2" charset="-122"/>
              </a:rPr>
              <a:t>5000</a:t>
            </a:r>
            <a:r>
              <a:rPr lang="zh-CN" altLang="en-US" sz="1900" dirty="0">
                <a:solidFill>
                  <a:schemeClr val="tx2">
                    <a:lumMod val="75000"/>
                  </a:schemeClr>
                </a:solidFill>
                <a:latin typeface="宋体" panose="02010600030101010101" pitchFamily="2" charset="-122"/>
                <a:ea typeface="宋体" panose="02010600030101010101" pitchFamily="2" charset="-122"/>
              </a:rPr>
              <a:t>万元建设一座商贸大厦，当年投资，当年建成，该大厦今后</a:t>
            </a:r>
            <a:r>
              <a:rPr lang="en-US" altLang="zh-CN" sz="1900" dirty="0">
                <a:solidFill>
                  <a:schemeClr val="tx2">
                    <a:lumMod val="75000"/>
                  </a:schemeClr>
                </a:solidFill>
                <a:latin typeface="宋体" panose="02010600030101010101" pitchFamily="2" charset="-122"/>
                <a:ea typeface="宋体" panose="02010600030101010101" pitchFamily="2" charset="-122"/>
              </a:rPr>
              <a:t>15</a:t>
            </a:r>
            <a:r>
              <a:rPr lang="zh-CN" altLang="en-US" sz="1900" dirty="0">
                <a:solidFill>
                  <a:schemeClr val="tx2">
                    <a:lumMod val="75000"/>
                  </a:schemeClr>
                </a:solidFill>
                <a:latin typeface="宋体" panose="02010600030101010101" pitchFamily="2" charset="-122"/>
                <a:ea typeface="宋体" panose="02010600030101010101" pitchFamily="2" charset="-122"/>
              </a:rPr>
              <a:t>年内预计每年收益</a:t>
            </a:r>
            <a:r>
              <a:rPr lang="en-US" altLang="zh-CN" sz="1900" dirty="0">
                <a:solidFill>
                  <a:schemeClr val="tx2">
                    <a:lumMod val="75000"/>
                  </a:schemeClr>
                </a:solidFill>
                <a:latin typeface="宋体" panose="02010600030101010101" pitchFamily="2" charset="-122"/>
                <a:ea typeface="宋体" panose="02010600030101010101" pitchFamily="2" charset="-122"/>
              </a:rPr>
              <a:t>500</a:t>
            </a:r>
            <a:r>
              <a:rPr lang="zh-CN" altLang="en-US" sz="1900" dirty="0">
                <a:solidFill>
                  <a:schemeClr val="tx2">
                    <a:lumMod val="75000"/>
                  </a:schemeClr>
                </a:solidFill>
                <a:latin typeface="宋体" panose="02010600030101010101" pitchFamily="2" charset="-122"/>
                <a:ea typeface="宋体" panose="02010600030101010101" pitchFamily="2" charset="-122"/>
              </a:rPr>
              <a:t>万元。公司事先评估这项投资的价值，需要了解以下情况，以便投资决策判断。</a:t>
            </a:r>
          </a:p>
          <a:p>
            <a:r>
              <a:rPr lang="en-US" altLang="zh-CN" sz="1900" dirty="0">
                <a:solidFill>
                  <a:schemeClr val="tx2">
                    <a:lumMod val="75000"/>
                  </a:schemeClr>
                </a:solidFill>
                <a:latin typeface="宋体" panose="02010600030101010101" pitchFamily="2" charset="-122"/>
                <a:ea typeface="宋体" panose="02010600030101010101" pitchFamily="2" charset="-122"/>
              </a:rPr>
              <a:t>(1)</a:t>
            </a:r>
            <a:r>
              <a:rPr lang="zh-CN" altLang="en-US" sz="1900" dirty="0">
                <a:solidFill>
                  <a:schemeClr val="tx2">
                    <a:lumMod val="75000"/>
                  </a:schemeClr>
                </a:solidFill>
                <a:latin typeface="宋体" panose="02010600030101010101" pitchFamily="2" charset="-122"/>
                <a:ea typeface="宋体" panose="02010600030101010101" pitchFamily="2" charset="-122"/>
              </a:rPr>
              <a:t>若公司资本成本率为</a:t>
            </a:r>
            <a:r>
              <a:rPr lang="en-US" altLang="zh-CN" sz="1900" dirty="0">
                <a:solidFill>
                  <a:schemeClr val="tx2">
                    <a:lumMod val="75000"/>
                  </a:schemeClr>
                </a:solidFill>
                <a:latin typeface="宋体" panose="02010600030101010101" pitchFamily="2" charset="-122"/>
                <a:ea typeface="宋体" panose="02010600030101010101" pitchFamily="2" charset="-122"/>
              </a:rPr>
              <a:t>8%</a:t>
            </a:r>
            <a:r>
              <a:rPr lang="zh-CN" altLang="en-US" sz="1900" dirty="0">
                <a:solidFill>
                  <a:schemeClr val="tx2">
                    <a:lumMod val="75000"/>
                  </a:schemeClr>
                </a:solidFill>
                <a:latin typeface="宋体" panose="02010600030101010101" pitchFamily="2" charset="-122"/>
                <a:ea typeface="宋体" panose="02010600030101010101" pitchFamily="2" charset="-122"/>
              </a:rPr>
              <a:t>，今后</a:t>
            </a:r>
            <a:r>
              <a:rPr lang="en-US" altLang="zh-CN" sz="1900" dirty="0">
                <a:solidFill>
                  <a:schemeClr val="tx2">
                    <a:lumMod val="75000"/>
                  </a:schemeClr>
                </a:solidFill>
                <a:latin typeface="宋体" panose="02010600030101010101" pitchFamily="2" charset="-122"/>
                <a:ea typeface="宋体" panose="02010600030101010101" pitchFamily="2" charset="-122"/>
              </a:rPr>
              <a:t>15</a:t>
            </a:r>
            <a:r>
              <a:rPr lang="zh-CN" altLang="en-US" sz="1900" dirty="0">
                <a:solidFill>
                  <a:schemeClr val="tx2">
                    <a:lumMod val="75000"/>
                  </a:schemeClr>
                </a:solidFill>
                <a:latin typeface="宋体" panose="02010600030101010101" pitchFamily="2" charset="-122"/>
                <a:ea typeface="宋体" panose="02010600030101010101" pitchFamily="2" charset="-122"/>
              </a:rPr>
              <a:t>年内预计收益相当于现值多少</a:t>
            </a:r>
            <a:r>
              <a:rPr lang="en-US" altLang="zh-CN" sz="1900" dirty="0">
                <a:solidFill>
                  <a:schemeClr val="tx2">
                    <a:lumMod val="75000"/>
                  </a:schemeClr>
                </a:solidFill>
                <a:latin typeface="宋体" panose="02010600030101010101" pitchFamily="2" charset="-122"/>
                <a:ea typeface="宋体" panose="02010600030101010101" pitchFamily="2" charset="-122"/>
              </a:rPr>
              <a:t>? </a:t>
            </a:r>
          </a:p>
          <a:p>
            <a:r>
              <a:rPr lang="en-US" altLang="zh-CN" sz="1900" dirty="0">
                <a:solidFill>
                  <a:schemeClr val="tx2">
                    <a:lumMod val="75000"/>
                  </a:schemeClr>
                </a:solidFill>
                <a:latin typeface="宋体" panose="02010600030101010101" pitchFamily="2" charset="-122"/>
                <a:ea typeface="宋体" panose="02010600030101010101" pitchFamily="2" charset="-122"/>
              </a:rPr>
              <a:t>(2)</a:t>
            </a:r>
            <a:r>
              <a:rPr lang="zh-CN" altLang="en-US" sz="1900" dirty="0">
                <a:solidFill>
                  <a:schemeClr val="tx2">
                    <a:lumMod val="75000"/>
                  </a:schemeClr>
                </a:solidFill>
                <a:latin typeface="宋体" panose="02010600030101010101" pitchFamily="2" charset="-122"/>
                <a:ea typeface="宋体" panose="02010600030101010101" pitchFamily="2" charset="-122"/>
              </a:rPr>
              <a:t>若该公司向银行贷款</a:t>
            </a:r>
            <a:r>
              <a:rPr lang="en-US" altLang="zh-CN" sz="1900" dirty="0">
                <a:solidFill>
                  <a:schemeClr val="tx2">
                    <a:lumMod val="75000"/>
                  </a:schemeClr>
                </a:solidFill>
                <a:latin typeface="宋体" panose="02010600030101010101" pitchFamily="2" charset="-122"/>
                <a:ea typeface="宋体" panose="02010600030101010101" pitchFamily="2" charset="-122"/>
              </a:rPr>
              <a:t>5000</a:t>
            </a:r>
            <a:r>
              <a:rPr lang="zh-CN" altLang="en-US" sz="1900" dirty="0">
                <a:solidFill>
                  <a:schemeClr val="tx2">
                    <a:lumMod val="75000"/>
                  </a:schemeClr>
                </a:solidFill>
                <a:latin typeface="宋体" panose="02010600030101010101" pitchFamily="2" charset="-122"/>
                <a:ea typeface="宋体" panose="02010600030101010101" pitchFamily="2" charset="-122"/>
              </a:rPr>
              <a:t>万元建设该商贸大厦，银行贷款利率为</a:t>
            </a:r>
            <a:r>
              <a:rPr lang="en-US" altLang="zh-CN" sz="1900" dirty="0">
                <a:solidFill>
                  <a:schemeClr val="tx2">
                    <a:lumMod val="75000"/>
                  </a:schemeClr>
                </a:solidFill>
                <a:latin typeface="宋体" panose="02010600030101010101" pitchFamily="2" charset="-122"/>
                <a:ea typeface="宋体" panose="02010600030101010101" pitchFamily="2" charset="-122"/>
              </a:rPr>
              <a:t>5%</a:t>
            </a:r>
            <a:r>
              <a:rPr lang="zh-CN" altLang="en-US" sz="1900" dirty="0">
                <a:solidFill>
                  <a:schemeClr val="tx2">
                    <a:lumMod val="75000"/>
                  </a:schemeClr>
                </a:solidFill>
                <a:latin typeface="宋体" panose="02010600030101010101" pitchFamily="2" charset="-122"/>
                <a:ea typeface="宋体" panose="02010600030101010101" pitchFamily="2" charset="-122"/>
              </a:rPr>
              <a:t>，按计划</a:t>
            </a:r>
            <a:r>
              <a:rPr lang="en-US" altLang="zh-CN" sz="1900" dirty="0">
                <a:solidFill>
                  <a:schemeClr val="tx2">
                    <a:lumMod val="75000"/>
                  </a:schemeClr>
                </a:solidFill>
                <a:latin typeface="宋体" panose="02010600030101010101" pitchFamily="2" charset="-122"/>
                <a:ea typeface="宋体" panose="02010600030101010101" pitchFamily="2" charset="-122"/>
              </a:rPr>
              <a:t>15</a:t>
            </a:r>
            <a:r>
              <a:rPr lang="zh-CN" altLang="en-US" sz="1900" dirty="0">
                <a:solidFill>
                  <a:schemeClr val="tx2">
                    <a:lumMod val="75000"/>
                  </a:schemeClr>
                </a:solidFill>
                <a:latin typeface="宋体" panose="02010600030101010101" pitchFamily="2" charset="-122"/>
                <a:ea typeface="宋体" panose="02010600030101010101" pitchFamily="2" charset="-122"/>
              </a:rPr>
              <a:t>年等</a:t>
            </a:r>
          </a:p>
          <a:p>
            <a:r>
              <a:rPr lang="zh-CN" altLang="en-US" sz="1900" dirty="0">
                <a:solidFill>
                  <a:schemeClr val="tx2">
                    <a:lumMod val="75000"/>
                  </a:schemeClr>
                </a:solidFill>
                <a:latin typeface="宋体" panose="02010600030101010101" pitchFamily="2" charset="-122"/>
                <a:ea typeface="宋体" panose="02010600030101010101" pitchFamily="2" charset="-122"/>
              </a:rPr>
              <a:t>额还清，每年还款额是多少？ </a:t>
            </a:r>
          </a:p>
          <a:p>
            <a:r>
              <a:rPr lang="en-US" altLang="zh-CN" sz="1900" dirty="0">
                <a:solidFill>
                  <a:schemeClr val="tx2">
                    <a:lumMod val="75000"/>
                  </a:schemeClr>
                </a:solidFill>
                <a:latin typeface="宋体" panose="02010600030101010101" pitchFamily="2" charset="-122"/>
                <a:ea typeface="宋体" panose="02010600030101010101" pitchFamily="2" charset="-122"/>
              </a:rPr>
              <a:t>(3)</a:t>
            </a:r>
            <a:r>
              <a:rPr lang="zh-CN" altLang="en-US" sz="1900" dirty="0">
                <a:solidFill>
                  <a:schemeClr val="tx2">
                    <a:lumMod val="75000"/>
                  </a:schemeClr>
                </a:solidFill>
                <a:latin typeface="宋体" panose="02010600030101010101" pitchFamily="2" charset="-122"/>
                <a:ea typeface="宋体" panose="02010600030101010101" pitchFamily="2" charset="-122"/>
              </a:rPr>
              <a:t>考虑</a:t>
            </a:r>
            <a:r>
              <a:rPr lang="en-US" altLang="zh-CN" sz="1900" dirty="0">
                <a:solidFill>
                  <a:schemeClr val="tx2">
                    <a:lumMod val="75000"/>
                  </a:schemeClr>
                </a:solidFill>
                <a:latin typeface="宋体" panose="02010600030101010101" pitchFamily="2" charset="-122"/>
                <a:ea typeface="宋体" panose="02010600030101010101" pitchFamily="2" charset="-122"/>
              </a:rPr>
              <a:t>15</a:t>
            </a:r>
            <a:r>
              <a:rPr lang="zh-CN" altLang="en-US" sz="1900" dirty="0">
                <a:solidFill>
                  <a:schemeClr val="tx2">
                    <a:lumMod val="75000"/>
                  </a:schemeClr>
                </a:solidFill>
                <a:latin typeface="宋体" panose="02010600030101010101" pitchFamily="2" charset="-122"/>
                <a:ea typeface="宋体" panose="02010600030101010101" pitchFamily="2" charset="-122"/>
              </a:rPr>
              <a:t>年的回报期，则该项目的内部报酬率是多少</a:t>
            </a:r>
            <a:r>
              <a:rPr lang="en-US" altLang="zh-CN" sz="1900" dirty="0">
                <a:solidFill>
                  <a:schemeClr val="tx2">
                    <a:lumMod val="75000"/>
                  </a:schemeClr>
                </a:solidFill>
                <a:latin typeface="宋体" panose="02010600030101010101" pitchFamily="2" charset="-122"/>
                <a:ea typeface="宋体" panose="02010600030101010101" pitchFamily="2" charset="-122"/>
              </a:rPr>
              <a:t>?</a:t>
            </a:r>
          </a:p>
          <a:p>
            <a:r>
              <a:rPr lang="en-US" altLang="zh-CN" sz="1900" dirty="0">
                <a:solidFill>
                  <a:schemeClr val="tx2">
                    <a:lumMod val="75000"/>
                  </a:schemeClr>
                </a:solidFill>
                <a:latin typeface="宋体" panose="02010600030101010101" pitchFamily="2" charset="-122"/>
                <a:ea typeface="宋体" panose="02010600030101010101" pitchFamily="2" charset="-122"/>
              </a:rPr>
              <a:t>(4)</a:t>
            </a:r>
            <a:r>
              <a:rPr lang="zh-CN" altLang="en-US" sz="1900" dirty="0">
                <a:solidFill>
                  <a:schemeClr val="tx2">
                    <a:lumMod val="75000"/>
                  </a:schemeClr>
                </a:solidFill>
                <a:latin typeface="宋体" panose="02010600030101010101" pitchFamily="2" charset="-122"/>
                <a:ea typeface="宋体" panose="02010600030101010101" pitchFamily="2" charset="-122"/>
              </a:rPr>
              <a:t>若银行贷款利率为</a:t>
            </a:r>
            <a:r>
              <a:rPr lang="en-US" altLang="zh-CN" sz="1900" dirty="0">
                <a:solidFill>
                  <a:schemeClr val="tx2">
                    <a:lumMod val="75000"/>
                  </a:schemeClr>
                </a:solidFill>
                <a:latin typeface="宋体" panose="02010600030101010101" pitchFamily="2" charset="-122"/>
                <a:ea typeface="宋体" panose="02010600030101010101" pitchFamily="2" charset="-122"/>
              </a:rPr>
              <a:t>6%</a:t>
            </a:r>
            <a:r>
              <a:rPr lang="zh-CN" altLang="en-US" sz="1900" dirty="0">
                <a:solidFill>
                  <a:schemeClr val="tx2">
                    <a:lumMod val="75000"/>
                  </a:schemeClr>
                </a:solidFill>
                <a:latin typeface="宋体" panose="02010600030101010101" pitchFamily="2" charset="-122"/>
                <a:ea typeface="宋体" panose="02010600030101010101" pitchFamily="2" charset="-122"/>
              </a:rPr>
              <a:t>，该公司每年还款</a:t>
            </a:r>
            <a:r>
              <a:rPr lang="en-US" altLang="zh-CN" sz="1900" dirty="0">
                <a:solidFill>
                  <a:schemeClr val="tx2">
                    <a:lumMod val="75000"/>
                  </a:schemeClr>
                </a:solidFill>
                <a:latin typeface="宋体" panose="02010600030101010101" pitchFamily="2" charset="-122"/>
                <a:ea typeface="宋体" panose="02010600030101010101" pitchFamily="2" charset="-122"/>
              </a:rPr>
              <a:t>500</a:t>
            </a:r>
            <a:r>
              <a:rPr lang="zh-CN" altLang="en-US" sz="1900" dirty="0">
                <a:solidFill>
                  <a:schemeClr val="tx2">
                    <a:lumMod val="75000"/>
                  </a:schemeClr>
                </a:solidFill>
                <a:latin typeface="宋体" panose="02010600030101010101" pitchFamily="2" charset="-122"/>
                <a:ea typeface="宋体" panose="02010600030101010101" pitchFamily="2" charset="-122"/>
              </a:rPr>
              <a:t>万元，几年能够还清贷款？</a:t>
            </a:r>
          </a:p>
        </p:txBody>
      </p:sp>
      <p:sp>
        <p:nvSpPr>
          <p:cNvPr id="4" name="文本框 3">
            <a:extLst>
              <a:ext uri="{FF2B5EF4-FFF2-40B4-BE49-F238E27FC236}">
                <a16:creationId xmlns:a16="http://schemas.microsoft.com/office/drawing/2014/main" id="{55A6CC18-F0CB-AD9F-EA0C-E63140A24929}"/>
              </a:ext>
            </a:extLst>
          </p:cNvPr>
          <p:cNvSpPr txBox="1"/>
          <p:nvPr/>
        </p:nvSpPr>
        <p:spPr>
          <a:xfrm>
            <a:off x="926078" y="3516986"/>
            <a:ext cx="3284415" cy="2889381"/>
          </a:xfrm>
          <a:prstGeom prst="rect">
            <a:avLst/>
          </a:prstGeom>
          <a:noFill/>
        </p:spPr>
        <p:txBody>
          <a:bodyPr wrap="square">
            <a:spAutoFit/>
          </a:bodyPr>
          <a:lstStyle/>
          <a:p>
            <a:pPr>
              <a:lnSpc>
                <a:spcPct val="150000"/>
              </a:lnSpc>
            </a:pPr>
            <a:r>
              <a:rPr lang="zh-CN" altLang="en-US" b="1" dirty="0">
                <a:latin typeface="+mn-ea"/>
              </a:rPr>
              <a:t>解题步骤：</a:t>
            </a:r>
            <a:endParaRPr lang="en-US" altLang="zh-CN" b="1" dirty="0">
              <a:latin typeface="+mn-ea"/>
            </a:endParaRPr>
          </a:p>
          <a:p>
            <a:pPr algn="just">
              <a:lnSpc>
                <a:spcPct val="150000"/>
              </a:lnSpc>
              <a:spcBef>
                <a:spcPts val="300"/>
              </a:spcBef>
              <a:spcAft>
                <a:spcPts val="300"/>
              </a:spcAft>
            </a:pPr>
            <a:r>
              <a:rPr lang="zh-CN" altLang="zh-CN" b="1" dirty="0">
                <a:effectLst/>
                <a:latin typeface="+mn-ea"/>
                <a:cs typeface="Times New Roman" panose="02020603050405020304" pitchFamily="18" charset="0"/>
              </a:rPr>
              <a:t>第一步</a:t>
            </a:r>
            <a:r>
              <a:rPr lang="zh-CN" altLang="zh-CN" dirty="0">
                <a:effectLst/>
                <a:latin typeface="+mn-ea"/>
                <a:cs typeface="Times New Roman" panose="02020603050405020304" pitchFamily="18" charset="0"/>
              </a:rPr>
              <a:t>，建立分析模型。</a:t>
            </a:r>
            <a:endParaRPr lang="en-US" altLang="zh-CN" dirty="0">
              <a:effectLst/>
              <a:latin typeface="+mn-ea"/>
              <a:cs typeface="Times New Roman" panose="02020603050405020304" pitchFamily="18" charset="0"/>
            </a:endParaRPr>
          </a:p>
          <a:p>
            <a:pPr algn="just">
              <a:lnSpc>
                <a:spcPct val="150000"/>
              </a:lnSpc>
              <a:spcBef>
                <a:spcPts val="300"/>
              </a:spcBef>
              <a:spcAft>
                <a:spcPts val="300"/>
              </a:spcAft>
            </a:pPr>
            <a:r>
              <a:rPr lang="zh-CN" altLang="zh-CN" b="1" dirty="0">
                <a:effectLst/>
                <a:latin typeface="+mn-ea"/>
                <a:cs typeface="Times New Roman" panose="02020603050405020304" pitchFamily="18" charset="0"/>
              </a:rPr>
              <a:t>第二步</a:t>
            </a:r>
            <a:r>
              <a:rPr lang="zh-CN" altLang="zh-CN" dirty="0">
                <a:effectLst/>
                <a:latin typeface="+mn-ea"/>
                <a:cs typeface="Times New Roman" panose="02020603050405020304" pitchFamily="18" charset="0"/>
              </a:rPr>
              <a:t>，计算收益的现值。</a:t>
            </a:r>
          </a:p>
          <a:p>
            <a:pPr algn="just">
              <a:lnSpc>
                <a:spcPct val="150000"/>
              </a:lnSpc>
              <a:spcBef>
                <a:spcPts val="300"/>
              </a:spcBef>
              <a:spcAft>
                <a:spcPts val="300"/>
              </a:spcAft>
            </a:pPr>
            <a:r>
              <a:rPr lang="zh-CN" altLang="zh-CN" b="1" dirty="0">
                <a:effectLst/>
                <a:latin typeface="+mn-ea"/>
                <a:cs typeface="Times New Roman" panose="02020603050405020304" pitchFamily="18" charset="0"/>
              </a:rPr>
              <a:t>第三步</a:t>
            </a:r>
            <a:r>
              <a:rPr lang="zh-CN" altLang="zh-CN" dirty="0">
                <a:effectLst/>
                <a:latin typeface="+mn-ea"/>
                <a:cs typeface="Times New Roman" panose="02020603050405020304" pitchFamily="18" charset="0"/>
              </a:rPr>
              <a:t>，计算每年还款额。</a:t>
            </a:r>
          </a:p>
          <a:p>
            <a:pPr algn="just">
              <a:lnSpc>
                <a:spcPct val="150000"/>
              </a:lnSpc>
              <a:spcBef>
                <a:spcPts val="300"/>
              </a:spcBef>
              <a:spcAft>
                <a:spcPts val="300"/>
              </a:spcAft>
            </a:pPr>
            <a:r>
              <a:rPr lang="zh-CN" altLang="zh-CN" b="1" dirty="0">
                <a:effectLst/>
                <a:latin typeface="+mn-ea"/>
                <a:cs typeface="Times New Roman" panose="02020603050405020304" pitchFamily="18" charset="0"/>
              </a:rPr>
              <a:t>第四步</a:t>
            </a:r>
            <a:r>
              <a:rPr lang="zh-CN" altLang="zh-CN" dirty="0">
                <a:effectLst/>
                <a:latin typeface="+mn-ea"/>
                <a:cs typeface="Times New Roman" panose="02020603050405020304" pitchFamily="18" charset="0"/>
              </a:rPr>
              <a:t>，计算内部报酬率。</a:t>
            </a:r>
          </a:p>
          <a:p>
            <a:pPr algn="just">
              <a:lnSpc>
                <a:spcPct val="150000"/>
              </a:lnSpc>
              <a:spcBef>
                <a:spcPts val="300"/>
              </a:spcBef>
              <a:spcAft>
                <a:spcPts val="300"/>
              </a:spcAft>
            </a:pPr>
            <a:r>
              <a:rPr lang="zh-CN" altLang="zh-CN" b="1" dirty="0">
                <a:effectLst/>
                <a:latin typeface="+mn-ea"/>
                <a:cs typeface="Times New Roman" panose="02020603050405020304" pitchFamily="18" charset="0"/>
              </a:rPr>
              <a:t>第五步</a:t>
            </a:r>
            <a:r>
              <a:rPr lang="zh-CN" altLang="zh-CN" dirty="0">
                <a:effectLst/>
                <a:latin typeface="+mn-ea"/>
                <a:cs typeface="Times New Roman" panose="02020603050405020304" pitchFamily="18" charset="0"/>
              </a:rPr>
              <a:t>，计算还款年限。</a:t>
            </a:r>
          </a:p>
        </p:txBody>
      </p:sp>
      <p:pic>
        <p:nvPicPr>
          <p:cNvPr id="7" name="图片 6">
            <a:extLst>
              <a:ext uri="{FF2B5EF4-FFF2-40B4-BE49-F238E27FC236}">
                <a16:creationId xmlns:a16="http://schemas.microsoft.com/office/drawing/2014/main" id="{709EC346-B786-9F0D-3151-6D9DEDDB480E}"/>
              </a:ext>
            </a:extLst>
          </p:cNvPr>
          <p:cNvPicPr>
            <a:picLocks noChangeAspect="1"/>
          </p:cNvPicPr>
          <p:nvPr/>
        </p:nvPicPr>
        <p:blipFill rotWithShape="1">
          <a:blip r:embed="rId2"/>
          <a:srcRect b="56703"/>
          <a:stretch/>
        </p:blipFill>
        <p:spPr>
          <a:xfrm>
            <a:off x="4293531" y="3625985"/>
            <a:ext cx="3223878" cy="2021903"/>
          </a:xfrm>
          <a:prstGeom prst="rect">
            <a:avLst/>
          </a:prstGeom>
        </p:spPr>
      </p:pic>
      <p:pic>
        <p:nvPicPr>
          <p:cNvPr id="8" name="图片 7">
            <a:extLst>
              <a:ext uri="{FF2B5EF4-FFF2-40B4-BE49-F238E27FC236}">
                <a16:creationId xmlns:a16="http://schemas.microsoft.com/office/drawing/2014/main" id="{670835F5-7FFE-43C4-9EBF-D41CECB29220}"/>
              </a:ext>
            </a:extLst>
          </p:cNvPr>
          <p:cNvPicPr>
            <a:picLocks noChangeAspect="1"/>
          </p:cNvPicPr>
          <p:nvPr/>
        </p:nvPicPr>
        <p:blipFill rotWithShape="1">
          <a:blip r:embed="rId2"/>
          <a:srcRect t="43297"/>
          <a:stretch/>
        </p:blipFill>
        <p:spPr>
          <a:xfrm>
            <a:off x="7898470" y="3674639"/>
            <a:ext cx="3284281" cy="2571653"/>
          </a:xfrm>
          <a:prstGeom prst="rect">
            <a:avLst/>
          </a:prstGeom>
        </p:spPr>
      </p:pic>
    </p:spTree>
    <p:extLst>
      <p:ext uri="{BB962C8B-B14F-4D97-AF65-F5344CB8AC3E}">
        <p14:creationId xmlns:p14="http://schemas.microsoft.com/office/powerpoint/2010/main" val="252833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510139" y="773813"/>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9-2</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600950" y="2441905"/>
            <a:ext cx="2501625"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每年还款额的计算方法及其函数</a:t>
            </a:r>
          </a:p>
        </p:txBody>
      </p:sp>
      <p:sp>
        <p:nvSpPr>
          <p:cNvPr id="28" name="文本框 10"/>
          <p:cNvSpPr txBox="1"/>
          <p:nvPr/>
        </p:nvSpPr>
        <p:spPr>
          <a:xfrm>
            <a:off x="7555311" y="4618247"/>
            <a:ext cx="2592901"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内部报酬率的计算方法及其函数</a:t>
            </a:r>
            <a:endParaRPr lang="en-US" altLang="zh-CN" sz="2400" b="1" dirty="0">
              <a:solidFill>
                <a:schemeClr val="tx2">
                  <a:lumMod val="75000"/>
                </a:schemeClr>
              </a:solidFill>
              <a:latin typeface="宋体" pitchFamily="2" charset="-122"/>
              <a:ea typeface="宋体" pitchFamily="2" charset="-122"/>
            </a:endParaRPr>
          </a:p>
        </p:txBody>
      </p:sp>
      <p:sp>
        <p:nvSpPr>
          <p:cNvPr id="30" name="文本框 10"/>
          <p:cNvSpPr txBox="1"/>
          <p:nvPr/>
        </p:nvSpPr>
        <p:spPr>
          <a:xfrm>
            <a:off x="1770769" y="2352957"/>
            <a:ext cx="2367815" cy="830997"/>
          </a:xfrm>
          <a:prstGeom prst="rect">
            <a:avLst/>
          </a:prstGeom>
          <a:noFill/>
        </p:spPr>
        <p:txBody>
          <a:bodyPr wrap="square" rtlCol="0">
            <a:spAutoFit/>
          </a:bodyPr>
          <a:lstStyle/>
          <a:p>
            <a:pPr algn="just"/>
            <a:r>
              <a:rPr lang="zh-CN" altLang="zh-CN" sz="2400" b="1" dirty="0">
                <a:solidFill>
                  <a:schemeClr val="tx2">
                    <a:lumMod val="75000"/>
                  </a:schemeClr>
                </a:solidFill>
                <a:latin typeface="宋体" panose="02010600030101010101" pitchFamily="2" charset="-122"/>
                <a:ea typeface="宋体" panose="02010600030101010101" pitchFamily="2" charset="-122"/>
              </a:rPr>
              <a:t>收益现值</a:t>
            </a:r>
            <a:r>
              <a:rPr lang="zh-CN" altLang="en-US" sz="2400" b="1" dirty="0">
                <a:solidFill>
                  <a:schemeClr val="tx2">
                    <a:lumMod val="75000"/>
                  </a:schemeClr>
                </a:solidFill>
                <a:latin typeface="宋体" panose="02010600030101010101" pitchFamily="2" charset="-122"/>
                <a:ea typeface="宋体" panose="02010600030101010101" pitchFamily="2" charset="-122"/>
              </a:rPr>
              <a:t>的</a:t>
            </a:r>
            <a:r>
              <a:rPr lang="zh-CN" altLang="zh-CN" sz="2400" b="1" dirty="0">
                <a:solidFill>
                  <a:schemeClr val="tx2">
                    <a:lumMod val="75000"/>
                  </a:schemeClr>
                </a:solidFill>
                <a:latin typeface="宋体" panose="02010600030101010101" pitchFamily="2" charset="-122"/>
                <a:ea typeface="宋体" panose="02010600030101010101" pitchFamily="2" charset="-122"/>
              </a:rPr>
              <a:t>计算</a:t>
            </a:r>
            <a:r>
              <a:rPr lang="zh-CN" altLang="en-US" sz="2400" b="1" dirty="0">
                <a:solidFill>
                  <a:schemeClr val="tx2">
                    <a:lumMod val="75000"/>
                  </a:schemeClr>
                </a:solidFill>
                <a:latin typeface="宋体" panose="02010600030101010101" pitchFamily="2" charset="-122"/>
                <a:ea typeface="宋体" panose="02010600030101010101" pitchFamily="2" charset="-122"/>
              </a:rPr>
              <a:t>方法及其函数</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1778694" y="4638998"/>
            <a:ext cx="2392318"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还款年限的计算方法及其函数</a:t>
            </a:r>
          </a:p>
        </p:txBody>
      </p:sp>
      <p:sp>
        <p:nvSpPr>
          <p:cNvPr id="27" name="Freeform 265">
            <a:extLst>
              <a:ext uri="{FF2B5EF4-FFF2-40B4-BE49-F238E27FC236}">
                <a16:creationId xmlns:a16="http://schemas.microsoft.com/office/drawing/2014/main" id="{B548DC44-4343-439C-9A28-CE7DF4715426}"/>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3A6E694F-A8CE-43D2-9A61-18F136EBAFB6}"/>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0D5CB604-BF8C-4B79-BA44-0402B7BC86D7}"/>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63E3D3CC-E863-4049-811A-F356AFC12979}"/>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63BE7A5E-F5F1-4164-A28B-E691037D8403}"/>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AA355B77-C4F9-48BF-85A5-5E5DD61A4ABC}"/>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DA4F65E2-BA77-47C8-9D2B-550188B64043}"/>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99A87DD3-BE65-4730-8360-8BA45A2F470D}"/>
              </a:ext>
            </a:extLst>
          </p:cNvPr>
          <p:cNvGrpSpPr/>
          <p:nvPr/>
        </p:nvGrpSpPr>
        <p:grpSpPr>
          <a:xfrm>
            <a:off x="1526384" y="5464848"/>
            <a:ext cx="3303588" cy="215888"/>
            <a:chOff x="1435102" y="5518036"/>
            <a:chExt cx="3303588" cy="215888"/>
          </a:xfrm>
        </p:grpSpPr>
        <p:sp>
          <p:nvSpPr>
            <p:cNvPr id="37" name="任意多边形 10">
              <a:extLst>
                <a:ext uri="{FF2B5EF4-FFF2-40B4-BE49-F238E27FC236}">
                  <a16:creationId xmlns:a16="http://schemas.microsoft.com/office/drawing/2014/main" id="{43BDDDE1-EC97-4128-8983-990E2DA5F59C}"/>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284DF541-B19D-436D-B92C-F6B11099D2D5}"/>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FFB4601B-D6B7-4A63-A324-C851B3824896}"/>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17608D07-7CDB-4263-A37D-7AFA3BFF0D6A}"/>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429C5B27-12EF-418B-8118-D0BE358CE49F}"/>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6A87EBAE-E524-41F5-BCBD-78A59A17604B}"/>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58A7A126-D38E-49E3-84AA-BBC9643EBB9B}"/>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5B1C16E0-8AD3-46AD-9E7F-9668727DDF3C}"/>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1B0607F2-F392-441E-A0F8-A5CACD0450F0}"/>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C33F42FD-89D6-40BF-8AFB-8177667F3DE4}"/>
              </a:ext>
            </a:extLst>
          </p:cNvPr>
          <p:cNvGrpSpPr/>
          <p:nvPr/>
        </p:nvGrpSpPr>
        <p:grpSpPr>
          <a:xfrm>
            <a:off x="7558090" y="2268603"/>
            <a:ext cx="3355975" cy="215888"/>
            <a:chOff x="7558090" y="2268603"/>
            <a:chExt cx="3355975" cy="215888"/>
          </a:xfrm>
        </p:grpSpPr>
        <p:sp>
          <p:nvSpPr>
            <p:cNvPr id="47" name="椭圆 12">
              <a:extLst>
                <a:ext uri="{FF2B5EF4-FFF2-40B4-BE49-F238E27FC236}">
                  <a16:creationId xmlns:a16="http://schemas.microsoft.com/office/drawing/2014/main" id="{5BCEED5D-A987-40B6-8209-22A54082BA7B}"/>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17D5A40E-3DD2-4B2F-896A-371DF9974A61}"/>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E31EE715-18DD-4488-94AB-744919ED24EC}"/>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7A88951A-CE65-44F3-A6A5-2D9FC6566B46}"/>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F19473EF-23F7-461F-B3E7-07A7976C7828}"/>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EF12C5EE-758F-4FB9-922C-9FD14CE7DB0B}"/>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3098501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00030"/>
            <a:ext cx="12192000" cy="923330"/>
          </a:xfrm>
          <a:prstGeom prst="rect">
            <a:avLst/>
          </a:prstGeom>
          <a:noFill/>
        </p:spPr>
        <p:txBody>
          <a:bodyPr wrap="square" rtlCol="0">
            <a:spAutoFit/>
          </a:bodyPr>
          <a:lstStyle/>
          <a:p>
            <a:pPr algn="ctr"/>
            <a:r>
              <a:rPr lang="zh-CN" altLang="en-US" sz="5400" b="1" dirty="0">
                <a:solidFill>
                  <a:schemeClr val="tx2">
                    <a:lumMod val="75000"/>
                  </a:schemeClr>
                </a:solidFill>
                <a:latin typeface="宋体" pitchFamily="2" charset="-122"/>
                <a:ea typeface="宋体" pitchFamily="2" charset="-122"/>
              </a:rPr>
              <a:t> </a:t>
            </a:r>
            <a:r>
              <a:rPr lang="zh-CN" altLang="zh-CN" sz="5400" b="1" dirty="0">
                <a:solidFill>
                  <a:schemeClr val="tx2">
                    <a:lumMod val="75000"/>
                  </a:schemeClr>
                </a:solidFill>
                <a:latin typeface="宋体" pitchFamily="2" charset="-122"/>
                <a:ea typeface="宋体" pitchFamily="2" charset="-122"/>
              </a:rPr>
              <a:t>基于投资回报率的投资决策分析</a:t>
            </a:r>
            <a:endParaRPr lang="zh-CN" altLang="en-US" sz="5400" b="1" dirty="0">
              <a:solidFill>
                <a:schemeClr val="tx2">
                  <a:lumMod val="75000"/>
                </a:schemeClr>
              </a:solidFill>
              <a:latin typeface="宋体" pitchFamily="2" charset="-122"/>
              <a:ea typeface="宋体" pitchFamily="2" charset="-122"/>
            </a:endParaRPr>
          </a:p>
        </p:txBody>
      </p:sp>
      <p:sp>
        <p:nvSpPr>
          <p:cNvPr id="4" name="文本框 3"/>
          <p:cNvSpPr txBox="1"/>
          <p:nvPr/>
        </p:nvSpPr>
        <p:spPr>
          <a:xfrm>
            <a:off x="0" y="1586247"/>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第二节</a:t>
            </a:r>
          </a:p>
        </p:txBody>
      </p:sp>
    </p:spTree>
    <p:extLst>
      <p:ext uri="{BB962C8B-B14F-4D97-AF65-F5344CB8AC3E}">
        <p14:creationId xmlns:p14="http://schemas.microsoft.com/office/powerpoint/2010/main" val="2265031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76445" y="634971"/>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基于投资回报率的投资决策分析</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861275" y="1469336"/>
            <a:ext cx="10866435" cy="1631216"/>
          </a:xfrm>
          <a:prstGeom prst="rect">
            <a:avLst/>
          </a:prstGeom>
          <a:noFill/>
        </p:spPr>
        <p:txBody>
          <a:bodyPr wrap="square" rtlCol="0">
            <a:spAutoFit/>
          </a:bodyPr>
          <a:lstStyle/>
          <a:p>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9-3</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某工厂投资建设生产线，现有</a:t>
            </a:r>
            <a:r>
              <a:rPr lang="en-US" altLang="zh-CN" sz="2000" dirty="0">
                <a:solidFill>
                  <a:schemeClr val="tx2">
                    <a:lumMod val="75000"/>
                  </a:schemeClr>
                </a:solidFill>
                <a:latin typeface="宋体" panose="02010600030101010101" pitchFamily="2" charset="-122"/>
                <a:ea typeface="宋体" panose="02010600030101010101" pitchFamily="2" charset="-122"/>
              </a:rPr>
              <a:t>A</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B</a:t>
            </a:r>
            <a:r>
              <a:rPr lang="zh-CN" altLang="en-US" sz="2000" dirty="0">
                <a:solidFill>
                  <a:schemeClr val="tx2">
                    <a:lumMod val="75000"/>
                  </a:schemeClr>
                </a:solidFill>
                <a:latin typeface="宋体" panose="02010600030101010101" pitchFamily="2" charset="-122"/>
                <a:ea typeface="宋体" panose="02010600030101010101" pitchFamily="2" charset="-122"/>
              </a:rPr>
              <a:t>与</a:t>
            </a:r>
            <a:r>
              <a:rPr lang="en-US" altLang="zh-CN" sz="2000" dirty="0">
                <a:solidFill>
                  <a:schemeClr val="tx2">
                    <a:lumMod val="75000"/>
                  </a:schemeClr>
                </a:solidFill>
                <a:latin typeface="宋体" panose="02010600030101010101" pitchFamily="2" charset="-122"/>
                <a:ea typeface="宋体" panose="02010600030101010101" pitchFamily="2" charset="-122"/>
              </a:rPr>
              <a:t>C</a:t>
            </a:r>
            <a:r>
              <a:rPr lang="zh-CN" altLang="en-US" sz="2000" dirty="0">
                <a:solidFill>
                  <a:schemeClr val="tx2">
                    <a:lumMod val="75000"/>
                  </a:schemeClr>
                </a:solidFill>
                <a:latin typeface="宋体" panose="02010600030101010101" pitchFamily="2" charset="-122"/>
                <a:ea typeface="宋体" panose="02010600030101010101" pitchFamily="2" charset="-122"/>
              </a:rPr>
              <a:t>三条生产线可供选择：假设</a:t>
            </a:r>
            <a:r>
              <a:rPr lang="en-US" altLang="zh-CN" sz="2000" dirty="0">
                <a:solidFill>
                  <a:schemeClr val="tx2">
                    <a:lumMod val="75000"/>
                  </a:schemeClr>
                </a:solidFill>
                <a:latin typeface="宋体" panose="02010600030101010101" pitchFamily="2" charset="-122"/>
                <a:ea typeface="宋体" panose="02010600030101010101" pitchFamily="2" charset="-122"/>
              </a:rPr>
              <a:t>A</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B</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C</a:t>
            </a:r>
            <a:r>
              <a:rPr lang="zh-CN" altLang="en-US" sz="2000" dirty="0">
                <a:solidFill>
                  <a:schemeClr val="tx2">
                    <a:lumMod val="75000"/>
                  </a:schemeClr>
                </a:solidFill>
                <a:latin typeface="宋体" panose="02010600030101010101" pitchFamily="2" charset="-122"/>
                <a:ea typeface="宋体" panose="02010600030101010101" pitchFamily="2" charset="-122"/>
              </a:rPr>
              <a:t>三条生产线的初期投资分别为</a:t>
            </a:r>
            <a:r>
              <a:rPr lang="en-US" altLang="zh-CN" sz="2000" dirty="0">
                <a:solidFill>
                  <a:schemeClr val="tx2">
                    <a:lumMod val="75000"/>
                  </a:schemeClr>
                </a:solidFill>
                <a:latin typeface="宋体" panose="02010600030101010101" pitchFamily="2" charset="-122"/>
                <a:ea typeface="宋体" panose="02010600030101010101" pitchFamily="2" charset="-122"/>
              </a:rPr>
              <a:t>20000</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25000</a:t>
            </a:r>
            <a:r>
              <a:rPr lang="zh-CN" altLang="en-US" sz="2000" dirty="0">
                <a:solidFill>
                  <a:schemeClr val="tx2">
                    <a:lumMod val="75000"/>
                  </a:schemeClr>
                </a:solidFill>
                <a:latin typeface="宋体" panose="02010600030101010101" pitchFamily="2" charset="-122"/>
                <a:ea typeface="宋体" panose="02010600030101010101" pitchFamily="2" charset="-122"/>
              </a:rPr>
              <a:t>和</a:t>
            </a:r>
            <a:r>
              <a:rPr lang="en-US" altLang="zh-CN" sz="2000" dirty="0">
                <a:solidFill>
                  <a:schemeClr val="tx2">
                    <a:lumMod val="75000"/>
                  </a:schemeClr>
                </a:solidFill>
                <a:latin typeface="宋体" panose="02010600030101010101" pitchFamily="2" charset="-122"/>
                <a:ea typeface="宋体" panose="02010600030101010101" pitchFamily="2" charset="-122"/>
              </a:rPr>
              <a:t>18000</a:t>
            </a:r>
            <a:r>
              <a:rPr lang="zh-CN" altLang="en-US" sz="2000" dirty="0">
                <a:solidFill>
                  <a:schemeClr val="tx2">
                    <a:lumMod val="75000"/>
                  </a:schemeClr>
                </a:solidFill>
                <a:latin typeface="宋体" panose="02010600030101010101" pitchFamily="2" charset="-122"/>
                <a:ea typeface="宋体" panose="02010600030101010101" pitchFamily="2" charset="-122"/>
              </a:rPr>
              <a:t>万元。在今后三年（第</a:t>
            </a:r>
            <a:r>
              <a:rPr lang="en-US" altLang="zh-CN" sz="2000" dirty="0">
                <a:solidFill>
                  <a:schemeClr val="tx2">
                    <a:lumMod val="75000"/>
                  </a:schemeClr>
                </a:solidFill>
                <a:latin typeface="宋体" panose="02010600030101010101" pitchFamily="2" charset="-122"/>
                <a:ea typeface="宋体" panose="02010600030101010101" pitchFamily="2" charset="-122"/>
              </a:rPr>
              <a:t>l~3</a:t>
            </a:r>
            <a:r>
              <a:rPr lang="zh-CN" altLang="en-US" sz="2000" dirty="0">
                <a:solidFill>
                  <a:schemeClr val="tx2">
                    <a:lumMod val="75000"/>
                  </a:schemeClr>
                </a:solidFill>
                <a:latin typeface="宋体" panose="02010600030101010101" pitchFamily="2" charset="-122"/>
                <a:ea typeface="宋体" panose="02010600030101010101" pitchFamily="2" charset="-122"/>
              </a:rPr>
              <a:t>年）中，生产线</a:t>
            </a:r>
            <a:r>
              <a:rPr lang="en-US" altLang="zh-CN" sz="2000" dirty="0">
                <a:solidFill>
                  <a:schemeClr val="tx2">
                    <a:lumMod val="75000"/>
                  </a:schemeClr>
                </a:solidFill>
                <a:latin typeface="宋体" panose="02010600030101010101" pitchFamily="2" charset="-122"/>
                <a:ea typeface="宋体" panose="02010600030101010101" pitchFamily="2" charset="-122"/>
              </a:rPr>
              <a:t>A</a:t>
            </a:r>
            <a:r>
              <a:rPr lang="zh-CN" altLang="en-US" sz="2000" dirty="0">
                <a:solidFill>
                  <a:schemeClr val="tx2">
                    <a:lumMod val="75000"/>
                  </a:schemeClr>
                </a:solidFill>
                <a:latin typeface="宋体" panose="02010600030101010101" pitchFamily="2" charset="-122"/>
                <a:ea typeface="宋体" panose="02010600030101010101" pitchFamily="2" charset="-122"/>
              </a:rPr>
              <a:t>的预期回报分别为</a:t>
            </a:r>
            <a:r>
              <a:rPr lang="en-US" altLang="zh-CN" sz="2000" dirty="0">
                <a:solidFill>
                  <a:schemeClr val="tx2">
                    <a:lumMod val="75000"/>
                  </a:schemeClr>
                </a:solidFill>
                <a:latin typeface="宋体" panose="02010600030101010101" pitchFamily="2" charset="-122"/>
                <a:ea typeface="宋体" panose="02010600030101010101" pitchFamily="2" charset="-122"/>
              </a:rPr>
              <a:t>13000</a:t>
            </a:r>
            <a:r>
              <a:rPr lang="zh-CN" altLang="en-US" sz="2000" dirty="0">
                <a:solidFill>
                  <a:schemeClr val="tx2">
                    <a:lumMod val="75000"/>
                  </a:schemeClr>
                </a:solidFill>
                <a:latin typeface="宋体" panose="02010600030101010101" pitchFamily="2" charset="-122"/>
                <a:ea typeface="宋体" panose="02010600030101010101" pitchFamily="2" charset="-122"/>
              </a:rPr>
              <a:t>万元、</a:t>
            </a:r>
            <a:r>
              <a:rPr lang="en-US" altLang="zh-CN" sz="2000" dirty="0">
                <a:solidFill>
                  <a:schemeClr val="tx2">
                    <a:lumMod val="75000"/>
                  </a:schemeClr>
                </a:solidFill>
                <a:latin typeface="宋体" panose="02010600030101010101" pitchFamily="2" charset="-122"/>
                <a:ea typeface="宋体" panose="02010600030101010101" pitchFamily="2" charset="-122"/>
              </a:rPr>
              <a:t>9000</a:t>
            </a:r>
            <a:r>
              <a:rPr lang="zh-CN" altLang="en-US" sz="2000" dirty="0">
                <a:solidFill>
                  <a:schemeClr val="tx2">
                    <a:lumMod val="75000"/>
                  </a:schemeClr>
                </a:solidFill>
                <a:latin typeface="宋体" panose="02010600030101010101" pitchFamily="2" charset="-122"/>
                <a:ea typeface="宋体" panose="02010600030101010101" pitchFamily="2" charset="-122"/>
              </a:rPr>
              <a:t>万元和</a:t>
            </a:r>
            <a:r>
              <a:rPr lang="en-US" altLang="zh-CN" sz="2000" dirty="0">
                <a:solidFill>
                  <a:schemeClr val="tx2">
                    <a:lumMod val="75000"/>
                  </a:schemeClr>
                </a:solidFill>
                <a:latin typeface="宋体" panose="02010600030101010101" pitchFamily="2" charset="-122"/>
                <a:ea typeface="宋体" panose="02010600030101010101" pitchFamily="2" charset="-122"/>
              </a:rPr>
              <a:t>5000</a:t>
            </a:r>
            <a:r>
              <a:rPr lang="zh-CN" altLang="en-US" sz="2000" dirty="0">
                <a:solidFill>
                  <a:schemeClr val="tx2">
                    <a:lumMod val="75000"/>
                  </a:schemeClr>
                </a:solidFill>
                <a:latin typeface="宋体" panose="02010600030101010101" pitchFamily="2" charset="-122"/>
                <a:ea typeface="宋体" panose="02010600030101010101" pitchFamily="2" charset="-122"/>
              </a:rPr>
              <a:t>万元；生产线</a:t>
            </a:r>
            <a:r>
              <a:rPr lang="en-US" altLang="zh-CN" sz="2000" dirty="0">
                <a:solidFill>
                  <a:schemeClr val="tx2">
                    <a:lumMod val="75000"/>
                  </a:schemeClr>
                </a:solidFill>
                <a:latin typeface="宋体" panose="02010600030101010101" pitchFamily="2" charset="-122"/>
                <a:ea typeface="宋体" panose="02010600030101010101" pitchFamily="2" charset="-122"/>
              </a:rPr>
              <a:t>B</a:t>
            </a:r>
            <a:r>
              <a:rPr lang="zh-CN" altLang="en-US" sz="2000" dirty="0">
                <a:solidFill>
                  <a:schemeClr val="tx2">
                    <a:lumMod val="75000"/>
                  </a:schemeClr>
                </a:solidFill>
                <a:latin typeface="宋体" panose="02010600030101010101" pitchFamily="2" charset="-122"/>
                <a:ea typeface="宋体" panose="02010600030101010101" pitchFamily="2" charset="-122"/>
              </a:rPr>
              <a:t>的预期回报分别为</a:t>
            </a:r>
            <a:r>
              <a:rPr lang="en-US" altLang="zh-CN" sz="2000" dirty="0">
                <a:solidFill>
                  <a:schemeClr val="tx2">
                    <a:lumMod val="75000"/>
                  </a:schemeClr>
                </a:solidFill>
                <a:latin typeface="宋体" panose="02010600030101010101" pitchFamily="2" charset="-122"/>
                <a:ea typeface="宋体" panose="02010600030101010101" pitchFamily="2" charset="-122"/>
              </a:rPr>
              <a:t>12000</a:t>
            </a:r>
            <a:r>
              <a:rPr lang="zh-CN" altLang="en-US" sz="2000" dirty="0">
                <a:solidFill>
                  <a:schemeClr val="tx2">
                    <a:lumMod val="75000"/>
                  </a:schemeClr>
                </a:solidFill>
                <a:latin typeface="宋体" panose="02010600030101010101" pitchFamily="2" charset="-122"/>
                <a:ea typeface="宋体" panose="02010600030101010101" pitchFamily="2" charset="-122"/>
              </a:rPr>
              <a:t>万元、</a:t>
            </a:r>
            <a:r>
              <a:rPr lang="en-US" altLang="zh-CN" sz="2000" dirty="0">
                <a:solidFill>
                  <a:schemeClr val="tx2">
                    <a:lumMod val="75000"/>
                  </a:schemeClr>
                </a:solidFill>
                <a:latin typeface="宋体" panose="02010600030101010101" pitchFamily="2" charset="-122"/>
                <a:ea typeface="宋体" panose="02010600030101010101" pitchFamily="2" charset="-122"/>
              </a:rPr>
              <a:t>10000</a:t>
            </a:r>
            <a:r>
              <a:rPr lang="zh-CN" altLang="en-US" sz="2000" dirty="0">
                <a:solidFill>
                  <a:schemeClr val="tx2">
                    <a:lumMod val="75000"/>
                  </a:schemeClr>
                </a:solidFill>
                <a:latin typeface="宋体" panose="02010600030101010101" pitchFamily="2" charset="-122"/>
                <a:ea typeface="宋体" panose="02010600030101010101" pitchFamily="2" charset="-122"/>
              </a:rPr>
              <a:t>万元和</a:t>
            </a:r>
            <a:r>
              <a:rPr lang="en-US" altLang="zh-CN" sz="2000" dirty="0">
                <a:solidFill>
                  <a:schemeClr val="tx2">
                    <a:lumMod val="75000"/>
                  </a:schemeClr>
                </a:solidFill>
                <a:latin typeface="宋体" panose="02010600030101010101" pitchFamily="2" charset="-122"/>
                <a:ea typeface="宋体" panose="02010600030101010101" pitchFamily="2" charset="-122"/>
              </a:rPr>
              <a:t>8000</a:t>
            </a:r>
            <a:r>
              <a:rPr lang="zh-CN" altLang="en-US" sz="2000" dirty="0">
                <a:solidFill>
                  <a:schemeClr val="tx2">
                    <a:lumMod val="75000"/>
                  </a:schemeClr>
                </a:solidFill>
                <a:latin typeface="宋体" panose="02010600030101010101" pitchFamily="2" charset="-122"/>
                <a:ea typeface="宋体" panose="02010600030101010101" pitchFamily="2" charset="-122"/>
              </a:rPr>
              <a:t>万元；生产线</a:t>
            </a:r>
            <a:r>
              <a:rPr lang="en-US" altLang="zh-CN" sz="2000" dirty="0">
                <a:solidFill>
                  <a:schemeClr val="tx2">
                    <a:lumMod val="75000"/>
                  </a:schemeClr>
                </a:solidFill>
                <a:latin typeface="宋体" panose="02010600030101010101" pitchFamily="2" charset="-122"/>
                <a:ea typeface="宋体" panose="02010600030101010101" pitchFamily="2" charset="-122"/>
              </a:rPr>
              <a:t>C</a:t>
            </a:r>
            <a:r>
              <a:rPr lang="zh-CN" altLang="en-US" sz="2000" dirty="0">
                <a:solidFill>
                  <a:schemeClr val="tx2">
                    <a:lumMod val="75000"/>
                  </a:schemeClr>
                </a:solidFill>
                <a:latin typeface="宋体" panose="02010600030101010101" pitchFamily="2" charset="-122"/>
                <a:ea typeface="宋体" panose="02010600030101010101" pitchFamily="2" charset="-122"/>
              </a:rPr>
              <a:t>的预期回报分别为</a:t>
            </a:r>
            <a:r>
              <a:rPr lang="en-US" altLang="zh-CN" sz="2000" dirty="0">
                <a:solidFill>
                  <a:schemeClr val="tx2">
                    <a:lumMod val="75000"/>
                  </a:schemeClr>
                </a:solidFill>
                <a:latin typeface="宋体" panose="02010600030101010101" pitchFamily="2" charset="-122"/>
                <a:ea typeface="宋体" panose="02010600030101010101" pitchFamily="2" charset="-122"/>
              </a:rPr>
              <a:t>10000</a:t>
            </a:r>
            <a:r>
              <a:rPr lang="zh-CN" altLang="en-US" sz="2000" dirty="0">
                <a:solidFill>
                  <a:schemeClr val="tx2">
                    <a:lumMod val="75000"/>
                  </a:schemeClr>
                </a:solidFill>
                <a:latin typeface="宋体" panose="02010600030101010101" pitchFamily="2" charset="-122"/>
                <a:ea typeface="宋体" panose="02010600030101010101" pitchFamily="2" charset="-122"/>
              </a:rPr>
              <a:t>万元、</a:t>
            </a:r>
            <a:r>
              <a:rPr lang="en-US" altLang="zh-CN" sz="2000" dirty="0">
                <a:solidFill>
                  <a:schemeClr val="tx2">
                    <a:lumMod val="75000"/>
                  </a:schemeClr>
                </a:solidFill>
                <a:latin typeface="宋体" panose="02010600030101010101" pitchFamily="2" charset="-122"/>
                <a:ea typeface="宋体" panose="02010600030101010101" pitchFamily="2" charset="-122"/>
              </a:rPr>
              <a:t>6000</a:t>
            </a:r>
            <a:r>
              <a:rPr lang="zh-CN" altLang="en-US" sz="2000" dirty="0">
                <a:solidFill>
                  <a:schemeClr val="tx2">
                    <a:lumMod val="75000"/>
                  </a:schemeClr>
                </a:solidFill>
                <a:latin typeface="宋体" panose="02010600030101010101" pitchFamily="2" charset="-122"/>
                <a:ea typeface="宋体" panose="02010600030101010101" pitchFamily="2" charset="-122"/>
              </a:rPr>
              <a:t>万元和</a:t>
            </a:r>
            <a:r>
              <a:rPr lang="en-US" altLang="zh-CN" sz="2000" dirty="0">
                <a:solidFill>
                  <a:schemeClr val="tx2">
                    <a:lumMod val="75000"/>
                  </a:schemeClr>
                </a:solidFill>
                <a:latin typeface="宋体" panose="02010600030101010101" pitchFamily="2" charset="-122"/>
                <a:ea typeface="宋体" panose="02010600030101010101" pitchFamily="2" charset="-122"/>
              </a:rPr>
              <a:t>3000</a:t>
            </a:r>
            <a:r>
              <a:rPr lang="zh-CN" altLang="en-US" sz="2000" dirty="0">
                <a:solidFill>
                  <a:schemeClr val="tx2">
                    <a:lumMod val="75000"/>
                  </a:schemeClr>
                </a:solidFill>
                <a:latin typeface="宋体" panose="02010600030101010101" pitchFamily="2" charset="-122"/>
                <a:ea typeface="宋体" panose="02010600030101010101" pitchFamily="2" charset="-122"/>
              </a:rPr>
              <a:t>万元。公司希望有一个投资决策模型能给出每条生产线的投资回报率，以便选出最优的投资生产线方案。</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4" name="文本框 3">
            <a:extLst>
              <a:ext uri="{FF2B5EF4-FFF2-40B4-BE49-F238E27FC236}">
                <a16:creationId xmlns:a16="http://schemas.microsoft.com/office/drawing/2014/main" id="{2324B835-B914-50EC-2877-942014A4B971}"/>
              </a:ext>
            </a:extLst>
          </p:cNvPr>
          <p:cNvSpPr txBox="1"/>
          <p:nvPr/>
        </p:nvSpPr>
        <p:spPr>
          <a:xfrm>
            <a:off x="861275" y="3429000"/>
            <a:ext cx="6097772" cy="2623090"/>
          </a:xfrm>
          <a:prstGeom prst="rect">
            <a:avLst/>
          </a:prstGeom>
          <a:noFill/>
        </p:spPr>
        <p:txBody>
          <a:bodyPr wrap="square">
            <a:spAutoFit/>
          </a:bodyPr>
          <a:lstStyle/>
          <a:p>
            <a:pPr>
              <a:lnSpc>
                <a:spcPct val="150000"/>
              </a:lnSpc>
            </a:pPr>
            <a:r>
              <a:rPr lang="zh-CN" altLang="en-US" sz="2000" b="1" dirty="0">
                <a:latin typeface="+mn-ea"/>
              </a:rPr>
              <a:t>解题步骤：</a:t>
            </a:r>
            <a:endParaRPr lang="en-US" altLang="zh-CN" sz="2000" b="1" dirty="0">
              <a:latin typeface="+mn-ea"/>
            </a:endParaRP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第一步</a:t>
            </a:r>
            <a:r>
              <a:rPr lang="zh-CN" altLang="zh-CN" sz="2000" dirty="0">
                <a:effectLst/>
                <a:latin typeface="+mn-ea"/>
                <a:cs typeface="Times New Roman" panose="02020603050405020304" pitchFamily="18" charset="0"/>
              </a:rPr>
              <a:t>，建立分析模型。</a:t>
            </a:r>
            <a:endParaRPr lang="en-US" altLang="zh-CN" sz="2000" dirty="0">
              <a:effectLst/>
              <a:latin typeface="+mn-ea"/>
              <a:cs typeface="Times New Roman" panose="02020603050405020304" pitchFamily="18" charset="0"/>
            </a:endParaRP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第二步</a:t>
            </a:r>
            <a:r>
              <a:rPr lang="zh-CN" altLang="zh-CN" sz="2000" dirty="0">
                <a:effectLst/>
                <a:latin typeface="+mn-ea"/>
                <a:cs typeface="Times New Roman" panose="02020603050405020304" pitchFamily="18" charset="0"/>
              </a:rPr>
              <a:t>，计算投资回报率。</a:t>
            </a: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第三步</a:t>
            </a:r>
            <a:r>
              <a:rPr lang="zh-CN" altLang="zh-CN" sz="2000" dirty="0">
                <a:effectLst/>
                <a:latin typeface="+mn-ea"/>
                <a:cs typeface="Times New Roman" panose="02020603050405020304" pitchFamily="18" charset="0"/>
              </a:rPr>
              <a:t>，识别最大投资回报率与最优投资项目。</a:t>
            </a: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第四步</a:t>
            </a:r>
            <a:r>
              <a:rPr lang="zh-CN" altLang="zh-CN" sz="2000" dirty="0">
                <a:effectLst/>
                <a:latin typeface="+mn-ea"/>
                <a:cs typeface="Times New Roman" panose="02020603050405020304" pitchFamily="18" charset="0"/>
              </a:rPr>
              <a:t>，给出投资决策结论。</a:t>
            </a:r>
          </a:p>
        </p:txBody>
      </p:sp>
      <p:pic>
        <p:nvPicPr>
          <p:cNvPr id="10" name="图片 9">
            <a:extLst>
              <a:ext uri="{FF2B5EF4-FFF2-40B4-BE49-F238E27FC236}">
                <a16:creationId xmlns:a16="http://schemas.microsoft.com/office/drawing/2014/main" id="{06781F67-8C77-E036-2E42-FD2996F05827}"/>
              </a:ext>
            </a:extLst>
          </p:cNvPr>
          <p:cNvPicPr>
            <a:picLocks noChangeAspect="1"/>
          </p:cNvPicPr>
          <p:nvPr/>
        </p:nvPicPr>
        <p:blipFill>
          <a:blip r:embed="rId2"/>
          <a:stretch>
            <a:fillRect/>
          </a:stretch>
        </p:blipFill>
        <p:spPr>
          <a:xfrm>
            <a:off x="6389800" y="3630969"/>
            <a:ext cx="5100084" cy="2292251"/>
          </a:xfrm>
          <a:prstGeom prst="rect">
            <a:avLst/>
          </a:prstGeom>
        </p:spPr>
      </p:pic>
    </p:spTree>
    <p:extLst>
      <p:ext uri="{BB962C8B-B14F-4D97-AF65-F5344CB8AC3E}">
        <p14:creationId xmlns:p14="http://schemas.microsoft.com/office/powerpoint/2010/main" val="211438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510139" y="773813"/>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9-3</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558090" y="2490790"/>
            <a:ext cx="2778766"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多个项目中最大投资回报率的选择方法及其函数</a:t>
            </a:r>
          </a:p>
        </p:txBody>
      </p:sp>
      <p:sp>
        <p:nvSpPr>
          <p:cNvPr id="28" name="文本框 10"/>
          <p:cNvSpPr txBox="1"/>
          <p:nvPr/>
        </p:nvSpPr>
        <p:spPr>
          <a:xfrm>
            <a:off x="1734933" y="4680799"/>
            <a:ext cx="2102012"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投资决策结论的输出方法</a:t>
            </a:r>
          </a:p>
        </p:txBody>
      </p:sp>
      <p:sp>
        <p:nvSpPr>
          <p:cNvPr id="30" name="文本框 10"/>
          <p:cNvSpPr txBox="1"/>
          <p:nvPr/>
        </p:nvSpPr>
        <p:spPr>
          <a:xfrm>
            <a:off x="1634334" y="2318864"/>
            <a:ext cx="2252313"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投资回报率的计算方法</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7558089" y="4647478"/>
            <a:ext cx="2898977"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对应</a:t>
            </a:r>
            <a:r>
              <a:rPr lang="zh-CN" altLang="zh-CN" sz="2400" b="1" dirty="0">
                <a:solidFill>
                  <a:schemeClr val="tx2">
                    <a:lumMod val="75000"/>
                  </a:schemeClr>
                </a:solidFill>
                <a:latin typeface="宋体" panose="02010600030101010101" pitchFamily="2" charset="-122"/>
                <a:ea typeface="宋体" panose="02010600030101010101" pitchFamily="2" charset="-122"/>
              </a:rPr>
              <a:t>最大投资回报率的</a:t>
            </a:r>
            <a:r>
              <a:rPr lang="zh-CN" altLang="en-US" sz="2400" b="1" dirty="0">
                <a:solidFill>
                  <a:schemeClr val="tx2">
                    <a:lumMod val="75000"/>
                  </a:schemeClr>
                </a:solidFill>
                <a:latin typeface="宋体" panose="02010600030101010101" pitchFamily="2" charset="-122"/>
                <a:ea typeface="宋体" panose="02010600030101010101" pitchFamily="2" charset="-122"/>
              </a:rPr>
              <a:t>项目名称的提取方法</a:t>
            </a:r>
          </a:p>
        </p:txBody>
      </p:sp>
      <p:sp>
        <p:nvSpPr>
          <p:cNvPr id="27" name="Freeform 265">
            <a:extLst>
              <a:ext uri="{FF2B5EF4-FFF2-40B4-BE49-F238E27FC236}">
                <a16:creationId xmlns:a16="http://schemas.microsoft.com/office/drawing/2014/main" id="{4673A11D-CD7B-47C6-9214-840502182CB5}"/>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B474BB78-2DC3-40B4-9A3F-EAD17E0E53BB}"/>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FE3AAC8F-17A8-488E-A7C5-2EF44FED6A6A}"/>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B3BF71E5-8699-4B37-A40D-083B2B19C04E}"/>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5DBD65C5-D7AE-41AA-89EC-14CD89926EA3}"/>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FB7AA7AE-3370-4FC4-B240-87B85B518C87}"/>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CE7647D0-0354-484B-9224-A7AE5A29380F}"/>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0BFF1C2E-2D1D-47C3-8E7C-B5435FB55230}"/>
              </a:ext>
            </a:extLst>
          </p:cNvPr>
          <p:cNvGrpSpPr/>
          <p:nvPr/>
        </p:nvGrpSpPr>
        <p:grpSpPr>
          <a:xfrm>
            <a:off x="1526384" y="5464848"/>
            <a:ext cx="3303588" cy="215888"/>
            <a:chOff x="1435102" y="5518036"/>
            <a:chExt cx="3303588" cy="215888"/>
          </a:xfrm>
        </p:grpSpPr>
        <p:sp>
          <p:nvSpPr>
            <p:cNvPr id="37" name="任意多边形 10">
              <a:extLst>
                <a:ext uri="{FF2B5EF4-FFF2-40B4-BE49-F238E27FC236}">
                  <a16:creationId xmlns:a16="http://schemas.microsoft.com/office/drawing/2014/main" id="{B704E6E3-4410-46D2-8BDF-9933C03C3519}"/>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D0164D5F-EB40-400C-8743-011EF9DDFED5}"/>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74FFB59D-CF18-413C-9DB9-FF15EAA1B017}"/>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3E6479A0-05EC-453B-9651-07471C64AD6B}"/>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AE792288-1131-444B-A9CB-B97B207150AA}"/>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ECDC55EB-DCC2-4D10-893B-41B2FA174970}"/>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BD6F1BFA-363A-412F-81C5-C634F27895DF}"/>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2DF3E4F0-230F-4A4B-9290-57BA2B098308}"/>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0E5B3435-0B82-449A-BB34-A69BBC2F07AB}"/>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D77E76C3-745B-4C7F-B7C4-93E6A26CD3ED}"/>
              </a:ext>
            </a:extLst>
          </p:cNvPr>
          <p:cNvGrpSpPr/>
          <p:nvPr/>
        </p:nvGrpSpPr>
        <p:grpSpPr>
          <a:xfrm>
            <a:off x="7558090" y="2268603"/>
            <a:ext cx="3355975" cy="215888"/>
            <a:chOff x="7558090" y="2268603"/>
            <a:chExt cx="3355975" cy="215888"/>
          </a:xfrm>
        </p:grpSpPr>
        <p:sp>
          <p:nvSpPr>
            <p:cNvPr id="47" name="椭圆 12">
              <a:extLst>
                <a:ext uri="{FF2B5EF4-FFF2-40B4-BE49-F238E27FC236}">
                  <a16:creationId xmlns:a16="http://schemas.microsoft.com/office/drawing/2014/main" id="{19A834A4-3F94-46FF-8131-0607453DB29E}"/>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79C75B6E-3203-4CE6-8554-76DCA45A71DF}"/>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9C9564AE-6C24-49B8-9083-80CE856ADE49}"/>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9B635D1D-0449-405A-B87C-F387C0E269A2}"/>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ED4DAA25-3354-46E5-B07E-051DDE239CB6}"/>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AFEDA6A9-C9BC-4504-B975-9EE230EBE947}"/>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376754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00030"/>
            <a:ext cx="12192000" cy="923330"/>
          </a:xfrm>
          <a:prstGeom prst="rect">
            <a:avLst/>
          </a:prstGeom>
          <a:noFill/>
        </p:spPr>
        <p:txBody>
          <a:bodyPr wrap="square" rtlCol="0">
            <a:spAutoFit/>
          </a:bodyPr>
          <a:lstStyle/>
          <a:p>
            <a:pPr algn="ctr"/>
            <a:r>
              <a:rPr lang="zh-CN" altLang="en-US" sz="5400" b="1" dirty="0">
                <a:solidFill>
                  <a:schemeClr val="tx2">
                    <a:lumMod val="75000"/>
                  </a:schemeClr>
                </a:solidFill>
                <a:latin typeface="宋体" pitchFamily="2" charset="-122"/>
                <a:ea typeface="宋体" pitchFamily="2" charset="-122"/>
              </a:rPr>
              <a:t> </a:t>
            </a:r>
            <a:r>
              <a:rPr lang="zh-CN" altLang="zh-CN" sz="5400" b="1" dirty="0">
                <a:solidFill>
                  <a:schemeClr val="tx2">
                    <a:lumMod val="75000"/>
                  </a:schemeClr>
                </a:solidFill>
                <a:latin typeface="宋体" pitchFamily="2" charset="-122"/>
                <a:ea typeface="宋体" pitchFamily="2" charset="-122"/>
              </a:rPr>
              <a:t>基于投资回收期的投资决策分析</a:t>
            </a:r>
            <a:endParaRPr lang="zh-CN" altLang="en-US" sz="5400" b="1" dirty="0">
              <a:solidFill>
                <a:schemeClr val="tx2">
                  <a:lumMod val="75000"/>
                </a:schemeClr>
              </a:solidFill>
              <a:latin typeface="宋体" pitchFamily="2" charset="-122"/>
              <a:ea typeface="宋体" pitchFamily="2" charset="-122"/>
            </a:endParaRPr>
          </a:p>
        </p:txBody>
      </p:sp>
      <p:sp>
        <p:nvSpPr>
          <p:cNvPr id="4" name="文本框 3"/>
          <p:cNvSpPr txBox="1"/>
          <p:nvPr/>
        </p:nvSpPr>
        <p:spPr>
          <a:xfrm>
            <a:off x="0" y="1586247"/>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第三节</a:t>
            </a:r>
          </a:p>
        </p:txBody>
      </p:sp>
    </p:spTree>
    <p:extLst>
      <p:ext uri="{BB962C8B-B14F-4D97-AF65-F5344CB8AC3E}">
        <p14:creationId xmlns:p14="http://schemas.microsoft.com/office/powerpoint/2010/main" val="88572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06206" y="517347"/>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基于投资回收期的投资决策分析</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944898" y="1382456"/>
            <a:ext cx="10259130" cy="1015663"/>
          </a:xfrm>
          <a:prstGeom prst="rect">
            <a:avLst/>
          </a:prstGeom>
          <a:noFill/>
        </p:spPr>
        <p:txBody>
          <a:bodyPr wrap="square" rtlCol="0">
            <a:spAutoFit/>
          </a:bodyPr>
          <a:lstStyle/>
          <a:p>
            <a:pPr algn="just"/>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9-4</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某公司用</a:t>
            </a:r>
            <a:r>
              <a:rPr lang="en-US" altLang="zh-CN" sz="2000" dirty="0">
                <a:solidFill>
                  <a:schemeClr val="tx2">
                    <a:lumMod val="75000"/>
                  </a:schemeClr>
                </a:solidFill>
                <a:latin typeface="宋体" panose="02010600030101010101" pitchFamily="2" charset="-122"/>
                <a:ea typeface="宋体" panose="02010600030101010101" pitchFamily="2" charset="-122"/>
              </a:rPr>
              <a:t>10</a:t>
            </a:r>
            <a:r>
              <a:rPr lang="zh-CN" altLang="en-US" sz="2000" dirty="0">
                <a:solidFill>
                  <a:schemeClr val="tx2">
                    <a:lumMod val="75000"/>
                  </a:schemeClr>
                </a:solidFill>
                <a:latin typeface="宋体" panose="02010600030101010101" pitchFamily="2" charset="-122"/>
                <a:ea typeface="宋体" panose="02010600030101010101" pitchFamily="2" charset="-122"/>
              </a:rPr>
              <a:t>万元投资</a:t>
            </a:r>
            <a:r>
              <a:rPr lang="en-US" altLang="zh-CN" sz="2000" dirty="0">
                <a:solidFill>
                  <a:schemeClr val="tx2">
                    <a:lumMod val="75000"/>
                  </a:schemeClr>
                </a:solidFill>
                <a:latin typeface="宋体" panose="02010600030101010101" pitchFamily="2" charset="-122"/>
                <a:ea typeface="宋体" panose="02010600030101010101" pitchFamily="2" charset="-122"/>
              </a:rPr>
              <a:t>A</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B</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C</a:t>
            </a:r>
            <a:r>
              <a:rPr lang="zh-CN" altLang="en-US" sz="2000" dirty="0">
                <a:solidFill>
                  <a:schemeClr val="tx2">
                    <a:lumMod val="75000"/>
                  </a:schemeClr>
                </a:solidFill>
                <a:latin typeface="宋体" panose="02010600030101010101" pitchFamily="2" charset="-122"/>
                <a:ea typeface="宋体" panose="02010600030101010101" pitchFamily="2" charset="-122"/>
              </a:rPr>
              <a:t>三个项目，项目</a:t>
            </a:r>
            <a:r>
              <a:rPr lang="en-US" altLang="zh-CN" sz="2000" dirty="0">
                <a:solidFill>
                  <a:schemeClr val="tx2">
                    <a:lumMod val="75000"/>
                  </a:schemeClr>
                </a:solidFill>
                <a:latin typeface="宋体" panose="02010600030101010101" pitchFamily="2" charset="-122"/>
                <a:ea typeface="宋体" panose="02010600030101010101" pitchFamily="2" charset="-122"/>
              </a:rPr>
              <a:t>A</a:t>
            </a:r>
            <a:r>
              <a:rPr lang="zh-CN" altLang="en-US" sz="2000" dirty="0">
                <a:solidFill>
                  <a:schemeClr val="tx2">
                    <a:lumMod val="75000"/>
                  </a:schemeClr>
                </a:solidFill>
                <a:latin typeface="宋体" panose="02010600030101010101" pitchFamily="2" charset="-122"/>
                <a:ea typeface="宋体" panose="02010600030101010101" pitchFamily="2" charset="-122"/>
              </a:rPr>
              <a:t>的贴现率是</a:t>
            </a:r>
            <a:r>
              <a:rPr lang="en-US" altLang="zh-CN" sz="2000" dirty="0">
                <a:solidFill>
                  <a:schemeClr val="tx2">
                    <a:lumMod val="75000"/>
                  </a:schemeClr>
                </a:solidFill>
                <a:latin typeface="宋体" panose="02010600030101010101" pitchFamily="2" charset="-122"/>
                <a:ea typeface="宋体" panose="02010600030101010101" pitchFamily="2" charset="-122"/>
              </a:rPr>
              <a:t>8%</a:t>
            </a:r>
            <a:r>
              <a:rPr lang="zh-CN" altLang="en-US" sz="2000" dirty="0">
                <a:solidFill>
                  <a:schemeClr val="tx2">
                    <a:lumMod val="75000"/>
                  </a:schemeClr>
                </a:solidFill>
                <a:latin typeface="宋体" panose="02010600030101010101" pitchFamily="2" charset="-122"/>
                <a:ea typeface="宋体" panose="02010600030101010101" pitchFamily="2" charset="-122"/>
              </a:rPr>
              <a:t>，每年回报</a:t>
            </a:r>
            <a:r>
              <a:rPr lang="en-US" altLang="zh-CN" sz="2000" dirty="0">
                <a:solidFill>
                  <a:schemeClr val="tx2">
                    <a:lumMod val="75000"/>
                  </a:schemeClr>
                </a:solidFill>
                <a:latin typeface="宋体" panose="02010600030101010101" pitchFamily="2" charset="-122"/>
                <a:ea typeface="宋体" panose="02010600030101010101" pitchFamily="2" charset="-122"/>
              </a:rPr>
              <a:t>18000</a:t>
            </a:r>
            <a:r>
              <a:rPr lang="zh-CN" altLang="en-US" sz="2000" dirty="0">
                <a:solidFill>
                  <a:schemeClr val="tx2">
                    <a:lumMod val="75000"/>
                  </a:schemeClr>
                </a:solidFill>
                <a:latin typeface="宋体" panose="02010600030101010101" pitchFamily="2" charset="-122"/>
                <a:ea typeface="宋体" panose="02010600030101010101" pitchFamily="2" charset="-122"/>
              </a:rPr>
              <a:t>元；项目</a:t>
            </a:r>
            <a:r>
              <a:rPr lang="en-US" altLang="zh-CN" sz="2000" dirty="0">
                <a:solidFill>
                  <a:schemeClr val="tx2">
                    <a:lumMod val="75000"/>
                  </a:schemeClr>
                </a:solidFill>
                <a:latin typeface="宋体" panose="02010600030101010101" pitchFamily="2" charset="-122"/>
                <a:ea typeface="宋体" panose="02010600030101010101" pitchFamily="2" charset="-122"/>
              </a:rPr>
              <a:t>B</a:t>
            </a:r>
            <a:r>
              <a:rPr lang="zh-CN" altLang="en-US" sz="2000" dirty="0">
                <a:solidFill>
                  <a:schemeClr val="tx2">
                    <a:lumMod val="75000"/>
                  </a:schemeClr>
                </a:solidFill>
                <a:latin typeface="宋体" panose="02010600030101010101" pitchFamily="2" charset="-122"/>
                <a:ea typeface="宋体" panose="02010600030101010101" pitchFamily="2" charset="-122"/>
              </a:rPr>
              <a:t>的贴现率是</a:t>
            </a:r>
            <a:r>
              <a:rPr lang="en-US" altLang="zh-CN" sz="2000" dirty="0">
                <a:solidFill>
                  <a:schemeClr val="tx2">
                    <a:lumMod val="75000"/>
                  </a:schemeClr>
                </a:solidFill>
                <a:latin typeface="宋体" panose="02010600030101010101" pitchFamily="2" charset="-122"/>
                <a:ea typeface="宋体" panose="02010600030101010101" pitchFamily="2" charset="-122"/>
              </a:rPr>
              <a:t>6%</a:t>
            </a:r>
            <a:r>
              <a:rPr lang="zh-CN" altLang="en-US" sz="2000" dirty="0">
                <a:solidFill>
                  <a:schemeClr val="tx2">
                    <a:lumMod val="75000"/>
                  </a:schemeClr>
                </a:solidFill>
                <a:latin typeface="宋体" panose="02010600030101010101" pitchFamily="2" charset="-122"/>
                <a:ea typeface="宋体" panose="02010600030101010101" pitchFamily="2" charset="-122"/>
              </a:rPr>
              <a:t>，每年回报</a:t>
            </a:r>
            <a:r>
              <a:rPr lang="en-US" altLang="zh-CN" sz="2000" dirty="0">
                <a:solidFill>
                  <a:schemeClr val="tx2">
                    <a:lumMod val="75000"/>
                  </a:schemeClr>
                </a:solidFill>
                <a:latin typeface="宋体" panose="02010600030101010101" pitchFamily="2" charset="-122"/>
                <a:ea typeface="宋体" panose="02010600030101010101" pitchFamily="2" charset="-122"/>
              </a:rPr>
              <a:t>10000</a:t>
            </a:r>
            <a:r>
              <a:rPr lang="zh-CN" altLang="en-US" sz="2000" dirty="0">
                <a:solidFill>
                  <a:schemeClr val="tx2">
                    <a:lumMod val="75000"/>
                  </a:schemeClr>
                </a:solidFill>
                <a:latin typeface="宋体" panose="02010600030101010101" pitchFamily="2" charset="-122"/>
                <a:ea typeface="宋体" panose="02010600030101010101" pitchFamily="2" charset="-122"/>
              </a:rPr>
              <a:t>元；项目</a:t>
            </a:r>
            <a:r>
              <a:rPr lang="en-US" altLang="zh-CN" sz="2000" dirty="0">
                <a:solidFill>
                  <a:schemeClr val="tx2">
                    <a:lumMod val="75000"/>
                  </a:schemeClr>
                </a:solidFill>
                <a:latin typeface="宋体" panose="02010600030101010101" pitchFamily="2" charset="-122"/>
                <a:ea typeface="宋体" panose="02010600030101010101" pitchFamily="2" charset="-122"/>
              </a:rPr>
              <a:t>C</a:t>
            </a:r>
            <a:r>
              <a:rPr lang="zh-CN" altLang="en-US" sz="2000" dirty="0">
                <a:solidFill>
                  <a:schemeClr val="tx2">
                    <a:lumMod val="75000"/>
                  </a:schemeClr>
                </a:solidFill>
                <a:latin typeface="宋体" panose="02010600030101010101" pitchFamily="2" charset="-122"/>
                <a:ea typeface="宋体" panose="02010600030101010101" pitchFamily="2" charset="-122"/>
              </a:rPr>
              <a:t>的贴现率是</a:t>
            </a:r>
            <a:r>
              <a:rPr lang="en-US" altLang="zh-CN" sz="2000" dirty="0">
                <a:solidFill>
                  <a:schemeClr val="tx2">
                    <a:lumMod val="75000"/>
                  </a:schemeClr>
                </a:solidFill>
                <a:latin typeface="宋体" panose="02010600030101010101" pitchFamily="2" charset="-122"/>
                <a:ea typeface="宋体" panose="02010600030101010101" pitchFamily="2" charset="-122"/>
              </a:rPr>
              <a:t>10%</a:t>
            </a:r>
            <a:r>
              <a:rPr lang="zh-CN" altLang="en-US" sz="2000" dirty="0">
                <a:solidFill>
                  <a:schemeClr val="tx2">
                    <a:lumMod val="75000"/>
                  </a:schemeClr>
                </a:solidFill>
                <a:latin typeface="宋体" panose="02010600030101010101" pitchFamily="2" charset="-122"/>
                <a:ea typeface="宋体" panose="02010600030101010101" pitchFamily="2" charset="-122"/>
              </a:rPr>
              <a:t>，每年回报</a:t>
            </a:r>
            <a:r>
              <a:rPr lang="en-US" altLang="zh-CN" sz="2000" dirty="0">
                <a:solidFill>
                  <a:schemeClr val="tx2">
                    <a:lumMod val="75000"/>
                  </a:schemeClr>
                </a:solidFill>
                <a:latin typeface="宋体" panose="02010600030101010101" pitchFamily="2" charset="-122"/>
                <a:ea typeface="宋体" panose="02010600030101010101" pitchFamily="2" charset="-122"/>
              </a:rPr>
              <a:t>15000</a:t>
            </a:r>
            <a:r>
              <a:rPr lang="zh-CN" altLang="en-US" sz="2000" dirty="0">
                <a:solidFill>
                  <a:schemeClr val="tx2">
                    <a:lumMod val="75000"/>
                  </a:schemeClr>
                </a:solidFill>
                <a:latin typeface="宋体" panose="02010600030101010101" pitchFamily="2" charset="-122"/>
                <a:ea typeface="宋体" panose="02010600030101010101" pitchFamily="2" charset="-122"/>
              </a:rPr>
              <a:t>元，该公司希望尽快收回资金，需要建立一个投资决策模型，分析哪个投资项目回收期最短。</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24C4F8D0-1278-6F70-905A-6F5DCE8483F8}"/>
              </a:ext>
            </a:extLst>
          </p:cNvPr>
          <p:cNvSpPr txBox="1"/>
          <p:nvPr/>
        </p:nvSpPr>
        <p:spPr>
          <a:xfrm>
            <a:off x="1321245" y="2877717"/>
            <a:ext cx="6097772" cy="2597827"/>
          </a:xfrm>
          <a:prstGeom prst="rect">
            <a:avLst/>
          </a:prstGeom>
          <a:noFill/>
        </p:spPr>
        <p:txBody>
          <a:bodyPr wrap="square">
            <a:spAutoFit/>
          </a:bodyPr>
          <a:lstStyle/>
          <a:p>
            <a:pPr>
              <a:lnSpc>
                <a:spcPct val="150000"/>
              </a:lnSpc>
            </a:pPr>
            <a:r>
              <a:rPr lang="zh-CN" altLang="en-US" sz="2000" b="1" dirty="0">
                <a:latin typeface="+mn-ea"/>
              </a:rPr>
              <a:t>解题步骤：</a:t>
            </a:r>
            <a:endParaRPr lang="en-US" altLang="zh-CN" sz="2000" b="1" dirty="0">
              <a:latin typeface="+mn-ea"/>
            </a:endParaRP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第一步，</a:t>
            </a:r>
            <a:r>
              <a:rPr lang="zh-CN" altLang="zh-CN" sz="2000" dirty="0">
                <a:effectLst/>
                <a:latin typeface="+mn-ea"/>
                <a:cs typeface="Times New Roman" panose="02020603050405020304" pitchFamily="18" charset="0"/>
              </a:rPr>
              <a:t>建立分析模型</a:t>
            </a:r>
            <a:r>
              <a:rPr lang="zh-CN" altLang="en-US" sz="2000" dirty="0">
                <a:latin typeface="+mn-ea"/>
                <a:cs typeface="Times New Roman" panose="02020603050405020304" pitchFamily="18" charset="0"/>
              </a:rPr>
              <a:t>。</a:t>
            </a:r>
            <a:endParaRPr lang="en-US" altLang="zh-CN" sz="2000" dirty="0">
              <a:latin typeface="+mn-ea"/>
              <a:cs typeface="Times New Roman" panose="02020603050405020304" pitchFamily="18" charset="0"/>
            </a:endParaRP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第二步，</a:t>
            </a:r>
            <a:r>
              <a:rPr lang="zh-CN" altLang="zh-CN" sz="2000" dirty="0">
                <a:effectLst/>
                <a:latin typeface="+mn-ea"/>
                <a:cs typeface="Times New Roman" panose="02020603050405020304" pitchFamily="18" charset="0"/>
              </a:rPr>
              <a:t>计算投资回收期。</a:t>
            </a: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第三步，</a:t>
            </a:r>
            <a:r>
              <a:rPr lang="zh-CN" altLang="zh-CN" sz="2000" dirty="0">
                <a:effectLst/>
                <a:latin typeface="+mn-ea"/>
                <a:cs typeface="Times New Roman" panose="02020603050405020304" pitchFamily="18" charset="0"/>
              </a:rPr>
              <a:t>识别最短的投资回收期与最优投资项目。</a:t>
            </a:r>
          </a:p>
          <a:p>
            <a:pPr algn="just">
              <a:lnSpc>
                <a:spcPct val="150000"/>
              </a:lnSpc>
              <a:spcBef>
                <a:spcPts val="300"/>
              </a:spcBef>
              <a:spcAft>
                <a:spcPts val="300"/>
              </a:spcAft>
            </a:pPr>
            <a:r>
              <a:rPr lang="zh-CN" altLang="zh-CN" sz="2000" b="1" dirty="0">
                <a:effectLst/>
                <a:latin typeface="+mn-ea"/>
                <a:cs typeface="Times New Roman" panose="02020603050405020304" pitchFamily="18" charset="0"/>
              </a:rPr>
              <a:t>第四步，</a:t>
            </a:r>
            <a:r>
              <a:rPr lang="zh-CN" altLang="zh-CN" sz="2000" dirty="0">
                <a:effectLst/>
                <a:latin typeface="+mn-ea"/>
                <a:cs typeface="Times New Roman" panose="02020603050405020304" pitchFamily="18" charset="0"/>
              </a:rPr>
              <a:t>给出投资决策结论。</a:t>
            </a:r>
          </a:p>
        </p:txBody>
      </p:sp>
    </p:spTree>
    <p:extLst>
      <p:ext uri="{BB962C8B-B14F-4D97-AF65-F5344CB8AC3E}">
        <p14:creationId xmlns:p14="http://schemas.microsoft.com/office/powerpoint/2010/main" val="4283762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510139" y="773813"/>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9-4</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519119" y="2490790"/>
            <a:ext cx="2995163" cy="1569660"/>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多个项目中最短投资回收期的选择方法及其函数</a:t>
            </a:r>
          </a:p>
          <a:p>
            <a:pPr algn="r"/>
            <a:endParaRPr lang="zh-CN" altLang="en-US" sz="2400" b="1" dirty="0">
              <a:solidFill>
                <a:schemeClr val="tx2">
                  <a:lumMod val="75000"/>
                </a:schemeClr>
              </a:solidFill>
              <a:latin typeface="宋体" panose="02010600030101010101" pitchFamily="2" charset="-122"/>
              <a:ea typeface="宋体" panose="02010600030101010101" pitchFamily="2" charset="-122"/>
            </a:endParaRPr>
          </a:p>
        </p:txBody>
      </p:sp>
      <p:sp>
        <p:nvSpPr>
          <p:cNvPr id="28" name="文本框 10"/>
          <p:cNvSpPr txBox="1"/>
          <p:nvPr/>
        </p:nvSpPr>
        <p:spPr>
          <a:xfrm>
            <a:off x="1738430" y="4717576"/>
            <a:ext cx="2130887"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投资决策结论的输出方法</a:t>
            </a:r>
          </a:p>
        </p:txBody>
      </p:sp>
      <p:sp>
        <p:nvSpPr>
          <p:cNvPr id="30" name="文本框 10"/>
          <p:cNvSpPr txBox="1"/>
          <p:nvPr/>
        </p:nvSpPr>
        <p:spPr>
          <a:xfrm>
            <a:off x="1677718" y="2291587"/>
            <a:ext cx="2252313"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投资回收期的计算方法</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7558091" y="4565589"/>
            <a:ext cx="2895480"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对应</a:t>
            </a:r>
            <a:r>
              <a:rPr lang="zh-CN" altLang="zh-CN" sz="2400" b="1" dirty="0">
                <a:solidFill>
                  <a:schemeClr val="tx2">
                    <a:lumMod val="75000"/>
                  </a:schemeClr>
                </a:solidFill>
                <a:latin typeface="宋体" panose="02010600030101010101" pitchFamily="2" charset="-122"/>
                <a:ea typeface="宋体" panose="02010600030101010101" pitchFamily="2" charset="-122"/>
              </a:rPr>
              <a:t>最</a:t>
            </a:r>
            <a:r>
              <a:rPr lang="zh-CN" altLang="en-US" sz="2400" b="1" dirty="0">
                <a:solidFill>
                  <a:schemeClr val="tx2">
                    <a:lumMod val="75000"/>
                  </a:schemeClr>
                </a:solidFill>
                <a:latin typeface="宋体" panose="02010600030101010101" pitchFamily="2" charset="-122"/>
                <a:ea typeface="宋体" panose="02010600030101010101" pitchFamily="2" charset="-122"/>
              </a:rPr>
              <a:t>短</a:t>
            </a:r>
            <a:r>
              <a:rPr lang="zh-CN" altLang="zh-CN" sz="2400" b="1" dirty="0">
                <a:solidFill>
                  <a:schemeClr val="tx2">
                    <a:lumMod val="75000"/>
                  </a:schemeClr>
                </a:solidFill>
                <a:latin typeface="宋体" panose="02010600030101010101" pitchFamily="2" charset="-122"/>
                <a:ea typeface="宋体" panose="02010600030101010101" pitchFamily="2" charset="-122"/>
              </a:rPr>
              <a:t>投资回</a:t>
            </a:r>
            <a:r>
              <a:rPr lang="zh-CN" altLang="en-US" sz="2400" b="1" dirty="0">
                <a:solidFill>
                  <a:schemeClr val="tx2">
                    <a:lumMod val="75000"/>
                  </a:schemeClr>
                </a:solidFill>
                <a:latin typeface="宋体" panose="02010600030101010101" pitchFamily="2" charset="-122"/>
                <a:ea typeface="宋体" panose="02010600030101010101" pitchFamily="2" charset="-122"/>
              </a:rPr>
              <a:t>收期</a:t>
            </a:r>
            <a:r>
              <a:rPr lang="zh-CN" altLang="zh-CN" sz="2400" b="1" dirty="0">
                <a:solidFill>
                  <a:schemeClr val="tx2">
                    <a:lumMod val="75000"/>
                  </a:schemeClr>
                </a:solidFill>
                <a:latin typeface="宋体" panose="02010600030101010101" pitchFamily="2" charset="-122"/>
                <a:ea typeface="宋体" panose="02010600030101010101" pitchFamily="2" charset="-122"/>
              </a:rPr>
              <a:t>的</a:t>
            </a:r>
            <a:r>
              <a:rPr lang="zh-CN" altLang="en-US" sz="2400" b="1" dirty="0">
                <a:solidFill>
                  <a:schemeClr val="tx2">
                    <a:lumMod val="75000"/>
                  </a:schemeClr>
                </a:solidFill>
                <a:latin typeface="宋体" panose="02010600030101010101" pitchFamily="2" charset="-122"/>
                <a:ea typeface="宋体" panose="02010600030101010101" pitchFamily="2" charset="-122"/>
              </a:rPr>
              <a:t>项目名称的提取方法</a:t>
            </a:r>
          </a:p>
        </p:txBody>
      </p:sp>
      <p:sp>
        <p:nvSpPr>
          <p:cNvPr id="27" name="Freeform 265">
            <a:extLst>
              <a:ext uri="{FF2B5EF4-FFF2-40B4-BE49-F238E27FC236}">
                <a16:creationId xmlns:a16="http://schemas.microsoft.com/office/drawing/2014/main" id="{C9F4F872-923A-4B40-A700-B62661BEFB61}"/>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BF09F1B6-5D31-475F-9BFE-A63B7A695A53}"/>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E3B4908A-5804-4394-8AA7-9AD9871A7553}"/>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9D355692-50B0-432A-87A7-A7D8F327B1D6}"/>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3D540A20-C813-4125-B8CA-42F017AD2575}"/>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459B3CEF-C68B-4EC4-9AB6-120EACA2298B}"/>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E35568AF-27AA-44FB-BEB4-69720A59298A}"/>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57D9E32F-F10F-4DDD-BB94-11719D431428}"/>
              </a:ext>
            </a:extLst>
          </p:cNvPr>
          <p:cNvGrpSpPr/>
          <p:nvPr/>
        </p:nvGrpSpPr>
        <p:grpSpPr>
          <a:xfrm>
            <a:off x="1526384" y="5464848"/>
            <a:ext cx="3303588" cy="215888"/>
            <a:chOff x="1435102" y="5518036"/>
            <a:chExt cx="3303588" cy="215888"/>
          </a:xfrm>
        </p:grpSpPr>
        <p:sp>
          <p:nvSpPr>
            <p:cNvPr id="37" name="任意多边形 10">
              <a:extLst>
                <a:ext uri="{FF2B5EF4-FFF2-40B4-BE49-F238E27FC236}">
                  <a16:creationId xmlns:a16="http://schemas.microsoft.com/office/drawing/2014/main" id="{8F09C064-25DC-4955-8A90-B7F920785E6E}"/>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D00A5DB0-D4A7-4BB2-9264-7A476FD0B317}"/>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4C99E956-4E85-49B6-AC8E-9B1BC138CCF6}"/>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07C45CD6-2096-4F84-9EBF-6F1C24AFDCCD}"/>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83FA2F61-B0CF-4CD1-875B-2ABC6FB7577A}"/>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25F09CB5-94F7-4CBD-9F70-2BC89D0A373E}"/>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8C9DE4DC-32FD-45F0-8FA0-E70216CFBAF7}"/>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9BD22BC2-8180-4BF1-A4C3-43C7956BE61B}"/>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83149F11-B1F3-4884-A8CC-05E8A1456141}"/>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0FDA7957-6950-4772-97CC-311EA36DC627}"/>
              </a:ext>
            </a:extLst>
          </p:cNvPr>
          <p:cNvGrpSpPr/>
          <p:nvPr/>
        </p:nvGrpSpPr>
        <p:grpSpPr>
          <a:xfrm>
            <a:off x="7558090" y="2268603"/>
            <a:ext cx="3355975" cy="215888"/>
            <a:chOff x="7558090" y="2268603"/>
            <a:chExt cx="3355975" cy="215888"/>
          </a:xfrm>
        </p:grpSpPr>
        <p:sp>
          <p:nvSpPr>
            <p:cNvPr id="47" name="椭圆 12">
              <a:extLst>
                <a:ext uri="{FF2B5EF4-FFF2-40B4-BE49-F238E27FC236}">
                  <a16:creationId xmlns:a16="http://schemas.microsoft.com/office/drawing/2014/main" id="{131B8784-B0C1-46E0-AE4D-A4F3F6BF3745}"/>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7242FAA4-9929-4D8B-8F87-B716725AF710}"/>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6879731C-B370-4B89-8557-BF9F27C3E9AA}"/>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CA16B29D-3191-4526-BB91-582A3950F49B}"/>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73E186BC-E362-467A-B7A8-49B39CA4327D}"/>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94E5D50A-88EB-47CB-A409-D487A4505D30}"/>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349424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2661985"/>
            <a:ext cx="12192000" cy="1015663"/>
          </a:xfrm>
          <a:prstGeom prst="rect">
            <a:avLst/>
          </a:prstGeom>
          <a:noFill/>
        </p:spPr>
        <p:txBody>
          <a:bodyPr wrap="square" rtlCol="0">
            <a:spAutoFit/>
          </a:bodyPr>
          <a:lstStyle/>
          <a:p>
            <a:pPr algn="ctr"/>
            <a:r>
              <a:rPr lang="zh-CN" altLang="zh-CN" sz="6000" b="1" dirty="0">
                <a:solidFill>
                  <a:schemeClr val="tx2">
                    <a:lumMod val="75000"/>
                  </a:schemeClr>
                </a:solidFill>
                <a:latin typeface="方正清刻本悦宋简体" panose="02000000000000000000" pitchFamily="2" charset="-122"/>
                <a:ea typeface="方正清刻本悦宋简体" panose="02000000000000000000" pitchFamily="2" charset="-122"/>
              </a:rPr>
              <a:t>投资决策模型</a:t>
            </a:r>
            <a:endParaRPr lang="zh-CN" altLang="en-US" sz="6000" b="1" dirty="0">
              <a:solidFill>
                <a:schemeClr val="tx2">
                  <a:lumMod val="75000"/>
                </a:schemeClr>
              </a:solidFill>
              <a:latin typeface="方正清刻本悦宋简体" panose="02000000000000000000" pitchFamily="2" charset="-122"/>
              <a:ea typeface="方正清刻本悦宋简体" panose="02000000000000000000" pitchFamily="2" charset="-122"/>
            </a:endParaRPr>
          </a:p>
        </p:txBody>
      </p:sp>
      <p:sp>
        <p:nvSpPr>
          <p:cNvPr id="4" name="文本框 3"/>
          <p:cNvSpPr txBox="1"/>
          <p:nvPr/>
        </p:nvSpPr>
        <p:spPr>
          <a:xfrm>
            <a:off x="0" y="1561558"/>
            <a:ext cx="12192000" cy="769441"/>
          </a:xfrm>
          <a:prstGeom prst="rect">
            <a:avLst/>
          </a:prstGeom>
          <a:noFill/>
        </p:spPr>
        <p:txBody>
          <a:bodyPr wrap="square" rtlCol="0">
            <a:spAutoFit/>
          </a:bodyPr>
          <a:lstStyle/>
          <a:p>
            <a:pPr algn="ctr"/>
            <a:r>
              <a:rPr lang="zh-CN" altLang="en-US" sz="4400" b="1" dirty="0">
                <a:solidFill>
                  <a:schemeClr val="tx2">
                    <a:lumMod val="75000"/>
                  </a:schemeClr>
                </a:solidFill>
                <a:latin typeface="方正清刻本悦宋简体" panose="02000000000000000000" pitchFamily="2" charset="-122"/>
                <a:ea typeface="方正清刻本悦宋简体" panose="02000000000000000000" pitchFamily="2" charset="-122"/>
              </a:rPr>
              <a:t>第九章</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00030"/>
            <a:ext cx="12192000" cy="923330"/>
          </a:xfrm>
          <a:prstGeom prst="rect">
            <a:avLst/>
          </a:prstGeom>
          <a:noFill/>
        </p:spPr>
        <p:txBody>
          <a:bodyPr wrap="square" rtlCol="0">
            <a:spAutoFit/>
          </a:bodyPr>
          <a:lstStyle/>
          <a:p>
            <a:pPr algn="ctr"/>
            <a:r>
              <a:rPr lang="zh-CN" altLang="en-US" sz="5400" b="1" dirty="0">
                <a:solidFill>
                  <a:schemeClr val="tx2">
                    <a:lumMod val="75000"/>
                  </a:schemeClr>
                </a:solidFill>
                <a:latin typeface="宋体" pitchFamily="2" charset="-122"/>
                <a:ea typeface="宋体" pitchFamily="2" charset="-122"/>
              </a:rPr>
              <a:t> </a:t>
            </a:r>
            <a:r>
              <a:rPr lang="zh-CN" altLang="zh-CN" sz="5400" b="1" dirty="0">
                <a:solidFill>
                  <a:schemeClr val="tx2">
                    <a:lumMod val="75000"/>
                  </a:schemeClr>
                </a:solidFill>
                <a:latin typeface="宋体" pitchFamily="2" charset="-122"/>
                <a:ea typeface="宋体" pitchFamily="2" charset="-122"/>
              </a:rPr>
              <a:t>基于</a:t>
            </a:r>
            <a:r>
              <a:rPr lang="zh-CN" altLang="en-US" sz="5400" b="1" dirty="0">
                <a:solidFill>
                  <a:schemeClr val="tx2">
                    <a:lumMod val="75000"/>
                  </a:schemeClr>
                </a:solidFill>
                <a:latin typeface="宋体" pitchFamily="2" charset="-122"/>
                <a:ea typeface="宋体" pitchFamily="2" charset="-122"/>
              </a:rPr>
              <a:t>净现值</a:t>
            </a:r>
            <a:r>
              <a:rPr lang="zh-CN" altLang="zh-CN" sz="5400" b="1" dirty="0">
                <a:solidFill>
                  <a:schemeClr val="tx2">
                    <a:lumMod val="75000"/>
                  </a:schemeClr>
                </a:solidFill>
                <a:latin typeface="宋体" pitchFamily="2" charset="-122"/>
                <a:ea typeface="宋体" pitchFamily="2" charset="-122"/>
              </a:rPr>
              <a:t>的投资决策分析</a:t>
            </a:r>
            <a:endParaRPr lang="zh-CN" altLang="en-US" sz="5400" b="1" dirty="0">
              <a:solidFill>
                <a:schemeClr val="tx2">
                  <a:lumMod val="75000"/>
                </a:schemeClr>
              </a:solidFill>
              <a:latin typeface="宋体" pitchFamily="2" charset="-122"/>
              <a:ea typeface="宋体" pitchFamily="2" charset="-122"/>
            </a:endParaRPr>
          </a:p>
        </p:txBody>
      </p:sp>
      <p:sp>
        <p:nvSpPr>
          <p:cNvPr id="4" name="文本框 3"/>
          <p:cNvSpPr txBox="1"/>
          <p:nvPr/>
        </p:nvSpPr>
        <p:spPr>
          <a:xfrm>
            <a:off x="0" y="1586247"/>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第四节</a:t>
            </a:r>
          </a:p>
        </p:txBody>
      </p:sp>
    </p:spTree>
    <p:extLst>
      <p:ext uri="{BB962C8B-B14F-4D97-AF65-F5344CB8AC3E}">
        <p14:creationId xmlns:p14="http://schemas.microsoft.com/office/powerpoint/2010/main" val="2028513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783" y="690351"/>
            <a:ext cx="10018069" cy="646331"/>
          </a:xfrm>
          <a:prstGeom prst="rect">
            <a:avLst/>
          </a:prstGeom>
          <a:noFill/>
        </p:spPr>
        <p:txBody>
          <a:bodyPr wrap="square" rtlCol="0">
            <a:spAutoFit/>
          </a:bodyPr>
          <a:lstStyle/>
          <a:p>
            <a:pPr algn="ctr"/>
            <a:r>
              <a:rPr lang="zh-CN" altLang="en-US" sz="3600" b="1" dirty="0">
                <a:solidFill>
                  <a:schemeClr val="tx2">
                    <a:lumMod val="75000"/>
                  </a:schemeClr>
                </a:solidFill>
                <a:latin typeface="宋体" panose="02010600030101010101" pitchFamily="2" charset="-122"/>
                <a:ea typeface="宋体" panose="02010600030101010101" pitchFamily="2" charset="-122"/>
              </a:rPr>
              <a:t>基于净现值的投资决策模型的一般建模步骤</a:t>
            </a:r>
            <a:endParaRPr lang="zh-CN" altLang="en-US" sz="54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646141" y="1423370"/>
            <a:ext cx="10789920" cy="5072864"/>
          </a:xfrm>
          <a:prstGeom prst="rect">
            <a:avLst/>
          </a:prstGeom>
          <a:noFill/>
        </p:spPr>
        <p:txBody>
          <a:bodyPr wrap="square" rtlCol="0">
            <a:spAutoFit/>
          </a:bodyPr>
          <a:lstStyle/>
          <a:p>
            <a:pPr indent="457200">
              <a:lnSpc>
                <a:spcPts val="2800"/>
              </a:lnSpc>
            </a:pPr>
            <a:r>
              <a:rPr lang="zh-CN" altLang="en-US" sz="1900" b="1" dirty="0">
                <a:solidFill>
                  <a:schemeClr val="tx2">
                    <a:lumMod val="75000"/>
                  </a:schemeClr>
                </a:solidFill>
                <a:latin typeface="宋体" panose="02010600030101010101" pitchFamily="2" charset="-122"/>
                <a:ea typeface="宋体" panose="02010600030101010101" pitchFamily="2" charset="-122"/>
              </a:rPr>
              <a:t>第一步，</a:t>
            </a:r>
            <a:r>
              <a:rPr lang="zh-CN" altLang="en-US" sz="1900" dirty="0">
                <a:solidFill>
                  <a:schemeClr val="tx2">
                    <a:lumMod val="75000"/>
                  </a:schemeClr>
                </a:solidFill>
                <a:latin typeface="宋体" panose="02010600030101010101" pitchFamily="2" charset="-122"/>
                <a:ea typeface="宋体" panose="02010600030101010101" pitchFamily="2" charset="-122"/>
              </a:rPr>
              <a:t>整理问题涉及的已知数据，列出各期的净现金流。在整理现金流时要注意现金流的方向，一般假定现金收入是正的，现金支出是负的；</a:t>
            </a:r>
          </a:p>
          <a:p>
            <a:pPr indent="457200">
              <a:lnSpc>
                <a:spcPts val="2800"/>
              </a:lnSpc>
            </a:pPr>
            <a:r>
              <a:rPr lang="zh-CN" altLang="en-US" sz="1900" b="1" dirty="0">
                <a:solidFill>
                  <a:schemeClr val="tx2">
                    <a:lumMod val="75000"/>
                  </a:schemeClr>
                </a:solidFill>
                <a:latin typeface="宋体" panose="02010600030101010101" pitchFamily="2" charset="-122"/>
                <a:ea typeface="宋体" panose="02010600030101010101" pitchFamily="2" charset="-122"/>
              </a:rPr>
              <a:t>第二步，</a:t>
            </a:r>
            <a:r>
              <a:rPr lang="zh-CN" altLang="en-US" sz="1900" dirty="0">
                <a:solidFill>
                  <a:schemeClr val="tx2">
                    <a:lumMod val="75000"/>
                  </a:schemeClr>
                </a:solidFill>
                <a:latin typeface="宋体" panose="02010600030101010101" pitchFamily="2" charset="-122"/>
                <a:ea typeface="宋体" panose="02010600030101010101" pitchFamily="2" charset="-122"/>
              </a:rPr>
              <a:t>建立投资评价模型框架，使决策者能清楚地看出哪些是已知参数，哪些是可变的决策变量，哪些是反映结果的目标变量；</a:t>
            </a:r>
          </a:p>
          <a:p>
            <a:pPr indent="457200">
              <a:lnSpc>
                <a:spcPts val="2800"/>
              </a:lnSpc>
            </a:pPr>
            <a:r>
              <a:rPr lang="zh-CN" altLang="en-US" sz="1900" b="1" dirty="0">
                <a:solidFill>
                  <a:schemeClr val="tx2">
                    <a:lumMod val="75000"/>
                  </a:schemeClr>
                </a:solidFill>
                <a:latin typeface="宋体" panose="02010600030101010101" pitchFamily="2" charset="-122"/>
                <a:ea typeface="宋体" panose="02010600030101010101" pitchFamily="2" charset="-122"/>
              </a:rPr>
              <a:t>第三步，</a:t>
            </a:r>
            <a:r>
              <a:rPr lang="zh-CN" altLang="en-US" sz="1900" dirty="0">
                <a:solidFill>
                  <a:schemeClr val="tx2">
                    <a:lumMod val="75000"/>
                  </a:schemeClr>
                </a:solidFill>
                <a:latin typeface="宋体" panose="02010600030101010101" pitchFamily="2" charset="-122"/>
                <a:ea typeface="宋体" panose="02010600030101010101" pitchFamily="2" charset="-122"/>
              </a:rPr>
              <a:t>利用</a:t>
            </a:r>
            <a:r>
              <a:rPr lang="en-US" altLang="zh-CN" sz="1900" dirty="0">
                <a:solidFill>
                  <a:schemeClr val="tx2">
                    <a:lumMod val="75000"/>
                  </a:schemeClr>
                </a:solidFill>
                <a:latin typeface="宋体" panose="02010600030101010101" pitchFamily="2" charset="-122"/>
                <a:ea typeface="宋体" panose="02010600030101010101" pitchFamily="2" charset="-122"/>
              </a:rPr>
              <a:t>Excel</a:t>
            </a:r>
            <a:r>
              <a:rPr lang="zh-CN" altLang="en-US" sz="1900" dirty="0">
                <a:solidFill>
                  <a:schemeClr val="tx2">
                    <a:lumMod val="75000"/>
                  </a:schemeClr>
                </a:solidFill>
                <a:latin typeface="宋体" panose="02010600030101010101" pitchFamily="2" charset="-122"/>
                <a:ea typeface="宋体" panose="02010600030101010101" pitchFamily="2" charset="-122"/>
              </a:rPr>
              <a:t>内建函数或数学表达式，求出所有投资项目净现值；</a:t>
            </a:r>
          </a:p>
          <a:p>
            <a:pPr indent="457200">
              <a:lnSpc>
                <a:spcPts val="2800"/>
              </a:lnSpc>
            </a:pPr>
            <a:r>
              <a:rPr lang="zh-CN" altLang="en-US" sz="1900" b="1" dirty="0">
                <a:solidFill>
                  <a:schemeClr val="tx2">
                    <a:lumMod val="75000"/>
                  </a:schemeClr>
                </a:solidFill>
                <a:latin typeface="宋体" panose="02010600030101010101" pitchFamily="2" charset="-122"/>
                <a:ea typeface="宋体" panose="02010600030101010101" pitchFamily="2" charset="-122"/>
              </a:rPr>
              <a:t>第四步，</a:t>
            </a:r>
            <a:r>
              <a:rPr lang="zh-CN" altLang="en-US" sz="1900" dirty="0">
                <a:solidFill>
                  <a:schemeClr val="tx2">
                    <a:lumMod val="75000"/>
                  </a:schemeClr>
                </a:solidFill>
                <a:latin typeface="宋体" panose="02010600030101010101" pitchFamily="2" charset="-122"/>
                <a:ea typeface="宋体" panose="02010600030101010101" pitchFamily="2" charset="-122"/>
              </a:rPr>
              <a:t>求出投资项目中最大的净现值，根据最大的净现值利用</a:t>
            </a:r>
            <a:r>
              <a:rPr lang="en-US" altLang="zh-CN" sz="1900" dirty="0">
                <a:solidFill>
                  <a:schemeClr val="tx2">
                    <a:lumMod val="75000"/>
                  </a:schemeClr>
                </a:solidFill>
                <a:latin typeface="宋体" panose="02010600030101010101" pitchFamily="2" charset="-122"/>
                <a:ea typeface="宋体" panose="02010600030101010101" pitchFamily="2" charset="-122"/>
              </a:rPr>
              <a:t>INDEX</a:t>
            </a:r>
            <a:r>
              <a:rPr lang="zh-CN" altLang="en-US" sz="1900" dirty="0">
                <a:solidFill>
                  <a:schemeClr val="tx2">
                    <a:lumMod val="75000"/>
                  </a:schemeClr>
                </a:solidFill>
                <a:latin typeface="宋体" panose="02010600030101010101" pitchFamily="2" charset="-122"/>
                <a:ea typeface="宋体" panose="02010600030101010101" pitchFamily="2" charset="-122"/>
              </a:rPr>
              <a:t>和</a:t>
            </a:r>
            <a:r>
              <a:rPr lang="en-US" altLang="zh-CN" sz="1900" dirty="0">
                <a:solidFill>
                  <a:schemeClr val="tx2">
                    <a:lumMod val="75000"/>
                  </a:schemeClr>
                </a:solidFill>
                <a:latin typeface="宋体" panose="02010600030101010101" pitchFamily="2" charset="-122"/>
                <a:ea typeface="宋体" panose="02010600030101010101" pitchFamily="2" charset="-122"/>
              </a:rPr>
              <a:t>MATCH</a:t>
            </a:r>
            <a:r>
              <a:rPr lang="zh-CN" altLang="en-US" sz="1900" dirty="0">
                <a:solidFill>
                  <a:schemeClr val="tx2">
                    <a:lumMod val="75000"/>
                  </a:schemeClr>
                </a:solidFill>
                <a:latin typeface="宋体" panose="02010600030101010101" pitchFamily="2" charset="-122"/>
                <a:ea typeface="宋体" panose="02010600030101010101" pitchFamily="2" charset="-122"/>
              </a:rPr>
              <a:t>函数找出最优投资项目名称；</a:t>
            </a:r>
          </a:p>
          <a:p>
            <a:pPr indent="457200">
              <a:lnSpc>
                <a:spcPts val="2800"/>
              </a:lnSpc>
            </a:pPr>
            <a:r>
              <a:rPr lang="zh-CN" altLang="en-US" sz="1900" b="1" dirty="0">
                <a:solidFill>
                  <a:schemeClr val="tx2">
                    <a:lumMod val="75000"/>
                  </a:schemeClr>
                </a:solidFill>
                <a:latin typeface="宋体" panose="02010600030101010101" pitchFamily="2" charset="-122"/>
                <a:ea typeface="宋体" panose="02010600030101010101" pitchFamily="2" charset="-122"/>
              </a:rPr>
              <a:t>第五步，</a:t>
            </a:r>
            <a:r>
              <a:rPr lang="zh-CN" altLang="en-US" sz="1900" dirty="0">
                <a:solidFill>
                  <a:schemeClr val="tx2">
                    <a:lumMod val="75000"/>
                  </a:schemeClr>
                </a:solidFill>
                <a:latin typeface="宋体" panose="02010600030101010101" pitchFamily="2" charset="-122"/>
                <a:ea typeface="宋体" panose="02010600030101010101" pitchFamily="2" charset="-122"/>
              </a:rPr>
              <a:t>分别求出每个项目的内部报酬率，通过内部报酬率来分析项目的投资价值；</a:t>
            </a:r>
          </a:p>
          <a:p>
            <a:pPr indent="457200">
              <a:lnSpc>
                <a:spcPts val="2800"/>
              </a:lnSpc>
            </a:pPr>
            <a:r>
              <a:rPr lang="zh-CN" altLang="en-US" sz="1900" b="1" dirty="0">
                <a:solidFill>
                  <a:schemeClr val="tx2">
                    <a:lumMod val="75000"/>
                  </a:schemeClr>
                </a:solidFill>
                <a:latin typeface="宋体" panose="02010600030101010101" pitchFamily="2" charset="-122"/>
                <a:ea typeface="宋体" panose="02010600030101010101" pitchFamily="2" charset="-122"/>
              </a:rPr>
              <a:t>第六步，</a:t>
            </a:r>
            <a:r>
              <a:rPr lang="zh-CN" altLang="en-US" sz="1900" dirty="0">
                <a:solidFill>
                  <a:schemeClr val="tx2">
                    <a:lumMod val="75000"/>
                  </a:schemeClr>
                </a:solidFill>
                <a:latin typeface="宋体" panose="02010600030101010101" pitchFamily="2" charset="-122"/>
                <a:ea typeface="宋体" panose="02010600030101010101" pitchFamily="2" charset="-122"/>
              </a:rPr>
              <a:t>建立不同投资项目的净现值随贴现率变化的模拟运算表，并画出各个投资项目净现值随贴现率变化的图形，可直观地观察贴现率的变化对项目净现值的影响；</a:t>
            </a:r>
          </a:p>
          <a:p>
            <a:pPr indent="457200">
              <a:lnSpc>
                <a:spcPts val="2800"/>
              </a:lnSpc>
            </a:pPr>
            <a:r>
              <a:rPr lang="zh-CN" altLang="en-US" sz="1900" b="1" dirty="0">
                <a:solidFill>
                  <a:schemeClr val="tx2">
                    <a:lumMod val="75000"/>
                  </a:schemeClr>
                </a:solidFill>
                <a:latin typeface="宋体" panose="02010600030101010101" pitchFamily="2" charset="-122"/>
                <a:ea typeface="宋体" panose="02010600030101010101" pitchFamily="2" charset="-122"/>
              </a:rPr>
              <a:t>第七步，</a:t>
            </a:r>
            <a:r>
              <a:rPr lang="zh-CN" altLang="en-US" sz="1900" dirty="0">
                <a:solidFill>
                  <a:schemeClr val="tx2">
                    <a:lumMod val="75000"/>
                  </a:schemeClr>
                </a:solidFill>
                <a:latin typeface="宋体" panose="02010600030101010101" pitchFamily="2" charset="-122"/>
                <a:ea typeface="宋体" panose="02010600030101010101" pitchFamily="2" charset="-122"/>
              </a:rPr>
              <a:t>建立贴现率或其它参数的可调控件，根据动态可调图形的变化观察贴现率或其它参数的变化对决策的影响；</a:t>
            </a:r>
          </a:p>
          <a:p>
            <a:pPr indent="457200">
              <a:lnSpc>
                <a:spcPts val="2800"/>
              </a:lnSpc>
            </a:pPr>
            <a:r>
              <a:rPr lang="zh-CN" altLang="en-US" sz="1900" b="1" dirty="0">
                <a:solidFill>
                  <a:schemeClr val="tx2">
                    <a:lumMod val="75000"/>
                  </a:schemeClr>
                </a:solidFill>
                <a:latin typeface="宋体" panose="02010600030101010101" pitchFamily="2" charset="-122"/>
                <a:ea typeface="宋体" panose="02010600030101010101" pitchFamily="2" charset="-122"/>
              </a:rPr>
              <a:t>第八步，</a:t>
            </a:r>
            <a:r>
              <a:rPr lang="zh-CN" altLang="en-US" sz="1900" dirty="0">
                <a:solidFill>
                  <a:schemeClr val="tx2">
                    <a:lumMod val="75000"/>
                  </a:schemeClr>
                </a:solidFill>
                <a:latin typeface="宋体" panose="02010600030101010101" pitchFamily="2" charset="-122"/>
                <a:ea typeface="宋体" panose="02010600030101010101" pitchFamily="2" charset="-122"/>
              </a:rPr>
              <a:t>利用</a:t>
            </a:r>
            <a:r>
              <a:rPr lang="en-US" altLang="zh-CN" sz="1900" dirty="0">
                <a:solidFill>
                  <a:schemeClr val="tx2">
                    <a:lumMod val="75000"/>
                  </a:schemeClr>
                </a:solidFill>
                <a:latin typeface="宋体" panose="02010600030101010101" pitchFamily="2" charset="-122"/>
                <a:ea typeface="宋体" panose="02010600030101010101" pitchFamily="2" charset="-122"/>
              </a:rPr>
              <a:t>IRR</a:t>
            </a:r>
            <a:r>
              <a:rPr lang="zh-CN" altLang="en-US" sz="1900" dirty="0">
                <a:solidFill>
                  <a:schemeClr val="tx2">
                    <a:lumMod val="75000"/>
                  </a:schemeClr>
                </a:solidFill>
                <a:latin typeface="宋体" panose="02010600030101010101" pitchFamily="2" charset="-122"/>
                <a:ea typeface="宋体" panose="02010600030101010101" pitchFamily="2" charset="-122"/>
              </a:rPr>
              <a:t>函数或查表加内插值等方法求出两个项目净现值相等的交点，画出交点垂直参考线，作为决策选择的依据。</a:t>
            </a:r>
          </a:p>
        </p:txBody>
      </p:sp>
    </p:spTree>
    <p:extLst>
      <p:ext uri="{BB962C8B-B14F-4D97-AF65-F5344CB8AC3E}">
        <p14:creationId xmlns:p14="http://schemas.microsoft.com/office/powerpoint/2010/main" val="2874576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9267" y="221164"/>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应用举例</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1034653" y="929050"/>
            <a:ext cx="10287579" cy="1938992"/>
          </a:xfrm>
          <a:prstGeom prst="rect">
            <a:avLst/>
          </a:prstGeom>
          <a:noFill/>
        </p:spPr>
        <p:txBody>
          <a:bodyPr wrap="square" rtlCol="0">
            <a:spAutoFit/>
          </a:bodyPr>
          <a:lstStyle/>
          <a:p>
            <a:pPr algn="just"/>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9-5</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某投资者现有</a:t>
            </a:r>
            <a:r>
              <a:rPr lang="en-US" altLang="zh-CN" sz="2000" dirty="0">
                <a:solidFill>
                  <a:schemeClr val="tx2">
                    <a:lumMod val="75000"/>
                  </a:schemeClr>
                </a:solidFill>
                <a:latin typeface="宋体" panose="02010600030101010101" pitchFamily="2" charset="-122"/>
                <a:ea typeface="宋体" panose="02010600030101010101" pitchFamily="2" charset="-122"/>
              </a:rPr>
              <a:t>10</a:t>
            </a:r>
            <a:r>
              <a:rPr lang="zh-CN" altLang="en-US" sz="2000" dirty="0">
                <a:solidFill>
                  <a:schemeClr val="tx2">
                    <a:lumMod val="75000"/>
                  </a:schemeClr>
                </a:solidFill>
                <a:latin typeface="宋体" panose="02010600030101010101" pitchFamily="2" charset="-122"/>
                <a:ea typeface="宋体" panose="02010600030101010101" pitchFamily="2" charset="-122"/>
              </a:rPr>
              <a:t>万元准备进行债券投资，有三种债券可供选择。债券</a:t>
            </a:r>
            <a:r>
              <a:rPr lang="en-US" altLang="zh-CN" sz="2000" dirty="0">
                <a:solidFill>
                  <a:schemeClr val="tx2">
                    <a:lumMod val="75000"/>
                  </a:schemeClr>
                </a:solidFill>
                <a:latin typeface="宋体" panose="02010600030101010101" pitchFamily="2" charset="-122"/>
                <a:ea typeface="宋体" panose="02010600030101010101" pitchFamily="2" charset="-122"/>
              </a:rPr>
              <a:t>A</a:t>
            </a:r>
            <a:r>
              <a:rPr lang="zh-CN" altLang="en-US" sz="2000" dirty="0">
                <a:solidFill>
                  <a:schemeClr val="tx2">
                    <a:lumMod val="75000"/>
                  </a:schemeClr>
                </a:solidFill>
                <a:latin typeface="宋体" panose="02010600030101010101" pitchFamily="2" charset="-122"/>
                <a:ea typeface="宋体" panose="02010600030101010101" pitchFamily="2" charset="-122"/>
              </a:rPr>
              <a:t>面值</a:t>
            </a:r>
            <a:r>
              <a:rPr lang="en-US" altLang="zh-CN" sz="2000" dirty="0">
                <a:solidFill>
                  <a:schemeClr val="tx2">
                    <a:lumMod val="75000"/>
                  </a:schemeClr>
                </a:solidFill>
                <a:latin typeface="宋体" panose="02010600030101010101" pitchFamily="2" charset="-122"/>
                <a:ea typeface="宋体" panose="02010600030101010101" pitchFamily="2" charset="-122"/>
              </a:rPr>
              <a:t>100</a:t>
            </a:r>
            <a:r>
              <a:rPr lang="zh-CN" altLang="en-US" sz="2000" dirty="0">
                <a:solidFill>
                  <a:schemeClr val="tx2">
                    <a:lumMod val="75000"/>
                  </a:schemeClr>
                </a:solidFill>
                <a:latin typeface="宋体" panose="02010600030101010101" pitchFamily="2" charset="-122"/>
                <a:ea typeface="宋体" panose="02010600030101010101" pitchFamily="2" charset="-122"/>
              </a:rPr>
              <a:t>元，售出价格</a:t>
            </a:r>
            <a:r>
              <a:rPr lang="en-US" altLang="zh-CN" sz="2000" dirty="0">
                <a:solidFill>
                  <a:schemeClr val="tx2">
                    <a:lumMod val="75000"/>
                  </a:schemeClr>
                </a:solidFill>
                <a:latin typeface="宋体" panose="02010600030101010101" pitchFamily="2" charset="-122"/>
                <a:ea typeface="宋体" panose="02010600030101010101" pitchFamily="2" charset="-122"/>
              </a:rPr>
              <a:t>100</a:t>
            </a:r>
            <a:r>
              <a:rPr lang="zh-CN" altLang="en-US" sz="2000" dirty="0">
                <a:solidFill>
                  <a:schemeClr val="tx2">
                    <a:lumMod val="75000"/>
                  </a:schemeClr>
                </a:solidFill>
                <a:latin typeface="宋体" panose="02010600030101010101" pitchFamily="2" charset="-122"/>
                <a:ea typeface="宋体" panose="02010600030101010101" pitchFamily="2" charset="-122"/>
              </a:rPr>
              <a:t>元，期限</a:t>
            </a:r>
            <a:r>
              <a:rPr lang="en-US" altLang="zh-CN" sz="2000" dirty="0">
                <a:solidFill>
                  <a:schemeClr val="tx2">
                    <a:lumMod val="75000"/>
                  </a:schemeClr>
                </a:solidFill>
                <a:latin typeface="宋体" panose="02010600030101010101" pitchFamily="2" charset="-122"/>
                <a:ea typeface="宋体" panose="02010600030101010101" pitchFamily="2" charset="-122"/>
              </a:rPr>
              <a:t>5</a:t>
            </a:r>
            <a:r>
              <a:rPr lang="zh-CN" altLang="en-US" sz="2000" dirty="0">
                <a:solidFill>
                  <a:schemeClr val="tx2">
                    <a:lumMod val="75000"/>
                  </a:schemeClr>
                </a:solidFill>
                <a:latin typeface="宋体" panose="02010600030101010101" pitchFamily="2" charset="-122"/>
                <a:ea typeface="宋体" panose="02010600030101010101" pitchFamily="2" charset="-122"/>
              </a:rPr>
              <a:t>年，按固定利率计息，年利率为</a:t>
            </a:r>
            <a:r>
              <a:rPr lang="en-US" altLang="zh-CN" sz="2000" dirty="0">
                <a:solidFill>
                  <a:schemeClr val="tx2">
                    <a:lumMod val="75000"/>
                  </a:schemeClr>
                </a:solidFill>
                <a:latin typeface="宋体" panose="02010600030101010101" pitchFamily="2" charset="-122"/>
                <a:ea typeface="宋体" panose="02010600030101010101" pitchFamily="2" charset="-122"/>
              </a:rPr>
              <a:t>4.15%</a:t>
            </a:r>
            <a:r>
              <a:rPr lang="zh-CN" altLang="en-US" sz="2000" dirty="0">
                <a:solidFill>
                  <a:schemeClr val="tx2">
                    <a:lumMod val="75000"/>
                  </a:schemeClr>
                </a:solidFill>
                <a:latin typeface="宋体" panose="02010600030101010101" pitchFamily="2" charset="-122"/>
                <a:ea typeface="宋体" panose="02010600030101010101" pitchFamily="2" charset="-122"/>
              </a:rPr>
              <a:t>每年付息一次，最后按面值还本；债券</a:t>
            </a:r>
            <a:r>
              <a:rPr lang="en-US" altLang="zh-CN" sz="2000" dirty="0">
                <a:solidFill>
                  <a:schemeClr val="tx2">
                    <a:lumMod val="75000"/>
                  </a:schemeClr>
                </a:solidFill>
                <a:latin typeface="宋体" panose="02010600030101010101" pitchFamily="2" charset="-122"/>
                <a:ea typeface="宋体" panose="02010600030101010101" pitchFamily="2" charset="-122"/>
              </a:rPr>
              <a:t>B</a:t>
            </a:r>
            <a:r>
              <a:rPr lang="zh-CN" altLang="en-US" sz="2000" dirty="0">
                <a:solidFill>
                  <a:schemeClr val="tx2">
                    <a:lumMod val="75000"/>
                  </a:schemeClr>
                </a:solidFill>
                <a:latin typeface="宋体" panose="02010600030101010101" pitchFamily="2" charset="-122"/>
                <a:ea typeface="宋体" panose="02010600030101010101" pitchFamily="2" charset="-122"/>
              </a:rPr>
              <a:t>面值</a:t>
            </a:r>
            <a:r>
              <a:rPr lang="en-US" altLang="zh-CN" sz="2000" dirty="0">
                <a:solidFill>
                  <a:schemeClr val="tx2">
                    <a:lumMod val="75000"/>
                  </a:schemeClr>
                </a:solidFill>
                <a:latin typeface="宋体" panose="02010600030101010101" pitchFamily="2" charset="-122"/>
                <a:ea typeface="宋体" panose="02010600030101010101" pitchFamily="2" charset="-122"/>
              </a:rPr>
              <a:t>100</a:t>
            </a:r>
            <a:r>
              <a:rPr lang="zh-CN" altLang="en-US" sz="2000" dirty="0">
                <a:solidFill>
                  <a:schemeClr val="tx2">
                    <a:lumMod val="75000"/>
                  </a:schemeClr>
                </a:solidFill>
                <a:latin typeface="宋体" panose="02010600030101010101" pitchFamily="2" charset="-122"/>
                <a:ea typeface="宋体" panose="02010600030101010101" pitchFamily="2" charset="-122"/>
              </a:rPr>
              <a:t>元，低于面值出售，售出价格</a:t>
            </a:r>
            <a:r>
              <a:rPr lang="en-US" altLang="zh-CN" sz="2000" dirty="0">
                <a:solidFill>
                  <a:schemeClr val="tx2">
                    <a:lumMod val="75000"/>
                  </a:schemeClr>
                </a:solidFill>
                <a:latin typeface="宋体" panose="02010600030101010101" pitchFamily="2" charset="-122"/>
                <a:ea typeface="宋体" panose="02010600030101010101" pitchFamily="2" charset="-122"/>
              </a:rPr>
              <a:t>82</a:t>
            </a:r>
            <a:r>
              <a:rPr lang="zh-CN" altLang="en-US" sz="2000" dirty="0">
                <a:solidFill>
                  <a:schemeClr val="tx2">
                    <a:lumMod val="75000"/>
                  </a:schemeClr>
                </a:solidFill>
                <a:latin typeface="宋体" panose="02010600030101010101" pitchFamily="2" charset="-122"/>
                <a:ea typeface="宋体" panose="02010600030101010101" pitchFamily="2" charset="-122"/>
              </a:rPr>
              <a:t>元，期限</a:t>
            </a:r>
            <a:r>
              <a:rPr lang="en-US" altLang="zh-CN" sz="2000" dirty="0">
                <a:solidFill>
                  <a:schemeClr val="tx2">
                    <a:lumMod val="75000"/>
                  </a:schemeClr>
                </a:solidFill>
                <a:latin typeface="宋体" panose="02010600030101010101" pitchFamily="2" charset="-122"/>
                <a:ea typeface="宋体" panose="02010600030101010101" pitchFamily="2" charset="-122"/>
              </a:rPr>
              <a:t>5</a:t>
            </a:r>
            <a:r>
              <a:rPr lang="zh-CN" altLang="en-US" sz="2000" dirty="0">
                <a:solidFill>
                  <a:schemeClr val="tx2">
                    <a:lumMod val="75000"/>
                  </a:schemeClr>
                </a:solidFill>
                <a:latin typeface="宋体" panose="02010600030101010101" pitchFamily="2" charset="-122"/>
                <a:ea typeface="宋体" panose="02010600030101010101" pitchFamily="2" charset="-122"/>
              </a:rPr>
              <a:t>年不付息，最后按面值还本；债券</a:t>
            </a:r>
            <a:r>
              <a:rPr lang="en-US" altLang="zh-CN" sz="2000" dirty="0">
                <a:solidFill>
                  <a:schemeClr val="tx2">
                    <a:lumMod val="75000"/>
                  </a:schemeClr>
                </a:solidFill>
                <a:latin typeface="宋体" panose="02010600030101010101" pitchFamily="2" charset="-122"/>
                <a:ea typeface="宋体" panose="02010600030101010101" pitchFamily="2" charset="-122"/>
              </a:rPr>
              <a:t>C</a:t>
            </a:r>
            <a:r>
              <a:rPr lang="zh-CN" altLang="en-US" sz="2000" dirty="0">
                <a:solidFill>
                  <a:schemeClr val="tx2">
                    <a:lumMod val="75000"/>
                  </a:schemeClr>
                </a:solidFill>
                <a:latin typeface="宋体" panose="02010600030101010101" pitchFamily="2" charset="-122"/>
                <a:ea typeface="宋体" panose="02010600030101010101" pitchFamily="2" charset="-122"/>
              </a:rPr>
              <a:t>面值</a:t>
            </a:r>
            <a:r>
              <a:rPr lang="en-US" altLang="zh-CN" sz="2000" dirty="0">
                <a:solidFill>
                  <a:schemeClr val="tx2">
                    <a:lumMod val="75000"/>
                  </a:schemeClr>
                </a:solidFill>
                <a:latin typeface="宋体" panose="02010600030101010101" pitchFamily="2" charset="-122"/>
                <a:ea typeface="宋体" panose="02010600030101010101" pitchFamily="2" charset="-122"/>
              </a:rPr>
              <a:t>100</a:t>
            </a:r>
            <a:r>
              <a:rPr lang="zh-CN" altLang="en-US" sz="2000" dirty="0">
                <a:solidFill>
                  <a:schemeClr val="tx2">
                    <a:lumMod val="75000"/>
                  </a:schemeClr>
                </a:solidFill>
                <a:latin typeface="宋体" panose="02010600030101010101" pitchFamily="2" charset="-122"/>
                <a:ea typeface="宋体" panose="02010600030101010101" pitchFamily="2" charset="-122"/>
              </a:rPr>
              <a:t>元，售出价格</a:t>
            </a:r>
            <a:r>
              <a:rPr lang="en-US" altLang="zh-CN" sz="2000" dirty="0">
                <a:solidFill>
                  <a:schemeClr val="tx2">
                    <a:lumMod val="75000"/>
                  </a:schemeClr>
                </a:solidFill>
                <a:latin typeface="宋体" panose="02010600030101010101" pitchFamily="2" charset="-122"/>
                <a:ea typeface="宋体" panose="02010600030101010101" pitchFamily="2" charset="-122"/>
              </a:rPr>
              <a:t>100</a:t>
            </a:r>
            <a:r>
              <a:rPr lang="zh-CN" altLang="en-US" sz="2000" dirty="0">
                <a:solidFill>
                  <a:schemeClr val="tx2">
                    <a:lumMod val="75000"/>
                  </a:schemeClr>
                </a:solidFill>
                <a:latin typeface="宋体" panose="02010600030101010101" pitchFamily="2" charset="-122"/>
                <a:ea typeface="宋体" panose="02010600030101010101" pitchFamily="2" charset="-122"/>
              </a:rPr>
              <a:t>元，期限</a:t>
            </a:r>
            <a:r>
              <a:rPr lang="en-US" altLang="zh-CN" sz="2000" dirty="0">
                <a:solidFill>
                  <a:schemeClr val="tx2">
                    <a:lumMod val="75000"/>
                  </a:schemeClr>
                </a:solidFill>
                <a:latin typeface="宋体" panose="02010600030101010101" pitchFamily="2" charset="-122"/>
                <a:ea typeface="宋体" panose="02010600030101010101" pitchFamily="2" charset="-122"/>
              </a:rPr>
              <a:t>5</a:t>
            </a:r>
            <a:r>
              <a:rPr lang="zh-CN" altLang="en-US" sz="2000" dirty="0">
                <a:solidFill>
                  <a:schemeClr val="tx2">
                    <a:lumMod val="75000"/>
                  </a:schemeClr>
                </a:solidFill>
                <a:latin typeface="宋体" panose="02010600030101010101" pitchFamily="2" charset="-122"/>
                <a:ea typeface="宋体" panose="02010600030101010101" pitchFamily="2" charset="-122"/>
              </a:rPr>
              <a:t>年，按变动利率每年付息，各年的利率分别是：</a:t>
            </a:r>
            <a:r>
              <a:rPr lang="en-US" altLang="zh-CN" sz="2000" dirty="0">
                <a:solidFill>
                  <a:schemeClr val="tx2">
                    <a:lumMod val="75000"/>
                  </a:schemeClr>
                </a:solidFill>
                <a:latin typeface="宋体" panose="02010600030101010101" pitchFamily="2" charset="-122"/>
                <a:ea typeface="宋体" panose="02010600030101010101" pitchFamily="2" charset="-122"/>
              </a:rPr>
              <a:t>8%</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6%</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4%</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2%</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0%</a:t>
            </a:r>
            <a:r>
              <a:rPr lang="zh-CN" altLang="en-US" sz="2000" dirty="0">
                <a:solidFill>
                  <a:schemeClr val="tx2">
                    <a:lumMod val="75000"/>
                  </a:schemeClr>
                </a:solidFill>
                <a:latin typeface="宋体" panose="02010600030101010101" pitchFamily="2" charset="-122"/>
                <a:ea typeface="宋体" panose="02010600030101010101" pitchFamily="2" charset="-122"/>
              </a:rPr>
              <a:t>，最后按面值还本。建立一个投资决策分析模型，分析贴现率在</a:t>
            </a:r>
            <a:r>
              <a:rPr lang="en-US" altLang="zh-CN" sz="2000" dirty="0">
                <a:solidFill>
                  <a:schemeClr val="tx2">
                    <a:lumMod val="75000"/>
                  </a:schemeClr>
                </a:solidFill>
                <a:latin typeface="宋体" panose="02010600030101010101" pitchFamily="2" charset="-122"/>
                <a:ea typeface="宋体" panose="02010600030101010101" pitchFamily="2" charset="-122"/>
              </a:rPr>
              <a:t>1%-5</a:t>
            </a:r>
            <a:r>
              <a:rPr lang="zh-CN" altLang="en-US" sz="2000" dirty="0">
                <a:solidFill>
                  <a:schemeClr val="tx2">
                    <a:lumMod val="75000"/>
                  </a:schemeClr>
                </a:solidFill>
                <a:latin typeface="宋体" panose="02010600030101010101" pitchFamily="2" charset="-122"/>
                <a:ea typeface="宋体" panose="02010600030101010101" pitchFamily="2" charset="-122"/>
              </a:rPr>
              <a:t>％范围内，三种债券中最优的投资品种，帮助投资者进行决策选择。</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5" name="文本框 4">
            <a:extLst>
              <a:ext uri="{FF2B5EF4-FFF2-40B4-BE49-F238E27FC236}">
                <a16:creationId xmlns:a16="http://schemas.microsoft.com/office/drawing/2014/main" id="{9D8FF4CC-99F4-AE12-0794-DE8F9403760F}"/>
              </a:ext>
            </a:extLst>
          </p:cNvPr>
          <p:cNvSpPr txBox="1"/>
          <p:nvPr/>
        </p:nvSpPr>
        <p:spPr>
          <a:xfrm>
            <a:off x="940060" y="2969845"/>
            <a:ext cx="6653960" cy="3536353"/>
          </a:xfrm>
          <a:prstGeom prst="rect">
            <a:avLst/>
          </a:prstGeom>
          <a:noFill/>
        </p:spPr>
        <p:txBody>
          <a:bodyPr wrap="square">
            <a:spAutoFit/>
          </a:bodyPr>
          <a:lstStyle/>
          <a:p>
            <a:pPr>
              <a:lnSpc>
                <a:spcPts val="2500"/>
              </a:lnSpc>
            </a:pPr>
            <a:r>
              <a:rPr lang="zh-CN" altLang="en-US" b="1" dirty="0">
                <a:latin typeface="+mn-ea"/>
              </a:rPr>
              <a:t>解题步骤：</a:t>
            </a:r>
            <a:endParaRPr lang="en-US" altLang="zh-CN" b="1" dirty="0">
              <a:latin typeface="+mn-ea"/>
            </a:endParaRPr>
          </a:p>
          <a:p>
            <a:pPr algn="just">
              <a:lnSpc>
                <a:spcPts val="2500"/>
              </a:lnSpc>
              <a:spcBef>
                <a:spcPts val="300"/>
              </a:spcBef>
              <a:spcAft>
                <a:spcPts val="300"/>
              </a:spcAft>
            </a:pPr>
            <a:r>
              <a:rPr lang="zh-CN" altLang="zh-CN" b="1" dirty="0">
                <a:effectLst/>
                <a:latin typeface="+mn-ea"/>
                <a:cs typeface="Times New Roman" panose="02020603050405020304" pitchFamily="18" charset="0"/>
              </a:rPr>
              <a:t>第一步</a:t>
            </a:r>
            <a:r>
              <a:rPr lang="zh-CN" altLang="zh-CN" dirty="0">
                <a:effectLst/>
                <a:latin typeface="+mn-ea"/>
                <a:cs typeface="Times New Roman" panose="02020603050405020304" pitchFamily="18" charset="0"/>
              </a:rPr>
              <a:t>，建立分析模型</a:t>
            </a:r>
            <a:r>
              <a:rPr lang="zh-CN" altLang="en-US" dirty="0">
                <a:latin typeface="+mn-ea"/>
                <a:cs typeface="Times New Roman" panose="02020603050405020304" pitchFamily="18" charset="0"/>
              </a:rPr>
              <a:t>。</a:t>
            </a:r>
            <a:endParaRPr lang="en-US" altLang="zh-CN" dirty="0">
              <a:latin typeface="+mn-ea"/>
              <a:cs typeface="Times New Roman" panose="02020603050405020304" pitchFamily="18" charset="0"/>
            </a:endParaRPr>
          </a:p>
          <a:p>
            <a:pPr algn="just">
              <a:lnSpc>
                <a:spcPts val="2500"/>
              </a:lnSpc>
              <a:spcBef>
                <a:spcPts val="300"/>
              </a:spcBef>
              <a:spcAft>
                <a:spcPts val="300"/>
              </a:spcAft>
            </a:pPr>
            <a:r>
              <a:rPr lang="zh-CN" altLang="zh-CN" b="1" dirty="0">
                <a:effectLst/>
                <a:latin typeface="+mn-ea"/>
                <a:cs typeface="Times New Roman" panose="02020603050405020304" pitchFamily="18" charset="0"/>
              </a:rPr>
              <a:t>第二步</a:t>
            </a:r>
            <a:r>
              <a:rPr lang="zh-CN" altLang="zh-CN" dirty="0">
                <a:effectLst/>
                <a:latin typeface="+mn-ea"/>
                <a:cs typeface="Times New Roman" panose="02020603050405020304" pitchFamily="18" charset="0"/>
              </a:rPr>
              <a:t>，计算债券净现金流。</a:t>
            </a:r>
            <a:endParaRPr lang="en-US" altLang="zh-CN" dirty="0">
              <a:effectLst/>
              <a:latin typeface="+mn-ea"/>
              <a:cs typeface="Times New Roman" panose="02020603050405020304" pitchFamily="18" charset="0"/>
            </a:endParaRPr>
          </a:p>
          <a:p>
            <a:pPr algn="just">
              <a:lnSpc>
                <a:spcPts val="2500"/>
              </a:lnSpc>
              <a:spcBef>
                <a:spcPts val="300"/>
              </a:spcBef>
              <a:spcAft>
                <a:spcPts val="300"/>
              </a:spcAft>
            </a:pPr>
            <a:r>
              <a:rPr lang="zh-CN" altLang="zh-CN" b="1" dirty="0">
                <a:effectLst/>
                <a:latin typeface="+mn-ea"/>
                <a:cs typeface="Times New Roman" panose="02020603050405020304" pitchFamily="18" charset="0"/>
              </a:rPr>
              <a:t>第三步</a:t>
            </a:r>
            <a:r>
              <a:rPr lang="zh-CN" altLang="zh-CN" dirty="0">
                <a:effectLst/>
                <a:latin typeface="+mn-ea"/>
                <a:cs typeface="Times New Roman" panose="02020603050405020304" pitchFamily="18" charset="0"/>
              </a:rPr>
              <a:t>，计算净现值和内部报酬率。</a:t>
            </a:r>
          </a:p>
          <a:p>
            <a:pPr algn="just">
              <a:lnSpc>
                <a:spcPts val="2500"/>
              </a:lnSpc>
              <a:spcBef>
                <a:spcPts val="300"/>
              </a:spcBef>
              <a:spcAft>
                <a:spcPts val="300"/>
              </a:spcAft>
            </a:pPr>
            <a:r>
              <a:rPr lang="zh-CN" altLang="zh-CN" b="1" dirty="0">
                <a:effectLst/>
                <a:latin typeface="+mn-ea"/>
                <a:cs typeface="Times New Roman" panose="02020603050405020304" pitchFamily="18" charset="0"/>
              </a:rPr>
              <a:t>第四步</a:t>
            </a:r>
            <a:r>
              <a:rPr lang="zh-CN" altLang="zh-CN" dirty="0">
                <a:effectLst/>
                <a:latin typeface="+mn-ea"/>
                <a:cs typeface="Times New Roman" panose="02020603050405020304" pitchFamily="18" charset="0"/>
              </a:rPr>
              <a:t>，基于净现值初步识别最优投资债券。</a:t>
            </a:r>
          </a:p>
          <a:p>
            <a:pPr algn="just">
              <a:lnSpc>
                <a:spcPts val="2500"/>
              </a:lnSpc>
              <a:spcBef>
                <a:spcPts val="300"/>
              </a:spcBef>
              <a:spcAft>
                <a:spcPts val="300"/>
              </a:spcAft>
            </a:pPr>
            <a:r>
              <a:rPr lang="zh-CN" altLang="zh-CN" b="1" dirty="0">
                <a:effectLst/>
                <a:latin typeface="+mn-ea"/>
                <a:cs typeface="Times New Roman" panose="02020603050405020304" pitchFamily="18" charset="0"/>
              </a:rPr>
              <a:t>第五步</a:t>
            </a:r>
            <a:r>
              <a:rPr lang="zh-CN" altLang="zh-CN" dirty="0">
                <a:effectLst/>
                <a:latin typeface="+mn-ea"/>
                <a:cs typeface="Times New Roman" panose="02020603050405020304" pitchFamily="18" charset="0"/>
              </a:rPr>
              <a:t>，绘制贴现率可调的柱形图。</a:t>
            </a:r>
          </a:p>
          <a:p>
            <a:pPr algn="just">
              <a:lnSpc>
                <a:spcPts val="2500"/>
              </a:lnSpc>
              <a:spcBef>
                <a:spcPts val="300"/>
              </a:spcBef>
              <a:spcAft>
                <a:spcPts val="300"/>
              </a:spcAft>
            </a:pPr>
            <a:r>
              <a:rPr lang="zh-CN" altLang="zh-CN" b="1" dirty="0">
                <a:effectLst/>
                <a:latin typeface="+mn-ea"/>
                <a:cs typeface="Times New Roman" panose="02020603050405020304" pitchFamily="18" charset="0"/>
              </a:rPr>
              <a:t>第六步</a:t>
            </a:r>
            <a:r>
              <a:rPr lang="zh-CN" altLang="zh-CN" dirty="0">
                <a:effectLst/>
                <a:latin typeface="+mn-ea"/>
                <a:cs typeface="Times New Roman" panose="02020603050405020304" pitchFamily="18" charset="0"/>
              </a:rPr>
              <a:t>，利用模拟运算表计算不同内部报酬率下的净现值。</a:t>
            </a:r>
          </a:p>
          <a:p>
            <a:pPr algn="just">
              <a:lnSpc>
                <a:spcPts val="2500"/>
              </a:lnSpc>
              <a:spcBef>
                <a:spcPts val="300"/>
              </a:spcBef>
              <a:spcAft>
                <a:spcPts val="300"/>
              </a:spcAft>
            </a:pPr>
            <a:r>
              <a:rPr lang="zh-CN" altLang="zh-CN" b="1" dirty="0">
                <a:effectLst/>
                <a:latin typeface="+mn-ea"/>
                <a:cs typeface="Times New Roman" panose="02020603050405020304" pitchFamily="18" charset="0"/>
              </a:rPr>
              <a:t>第七步</a:t>
            </a:r>
            <a:r>
              <a:rPr lang="zh-CN" altLang="zh-CN" dirty="0">
                <a:effectLst/>
                <a:latin typeface="+mn-ea"/>
                <a:cs typeface="Times New Roman" panose="02020603050405020304" pitchFamily="18" charset="0"/>
              </a:rPr>
              <a:t>，绘制可调的债券净现值</a:t>
            </a:r>
            <a:r>
              <a:rPr lang="en-US" altLang="zh-CN" dirty="0">
                <a:effectLst/>
                <a:latin typeface="+mn-ea"/>
                <a:cs typeface="Times New Roman" panose="02020603050405020304" pitchFamily="18" charset="0"/>
              </a:rPr>
              <a:t>XY</a:t>
            </a:r>
            <a:r>
              <a:rPr lang="zh-CN" altLang="zh-CN" dirty="0">
                <a:effectLst/>
                <a:latin typeface="+mn-ea"/>
                <a:cs typeface="Times New Roman" panose="02020603050405020304" pitchFamily="18" charset="0"/>
              </a:rPr>
              <a:t>散点图。</a:t>
            </a:r>
          </a:p>
          <a:p>
            <a:pPr algn="just">
              <a:lnSpc>
                <a:spcPts val="2500"/>
              </a:lnSpc>
              <a:spcBef>
                <a:spcPts val="300"/>
              </a:spcBef>
              <a:spcAft>
                <a:spcPts val="300"/>
              </a:spcAft>
            </a:pPr>
            <a:r>
              <a:rPr lang="zh-CN" altLang="zh-CN" b="1" dirty="0">
                <a:effectLst/>
                <a:latin typeface="+mn-ea"/>
                <a:cs typeface="Times New Roman" panose="02020603050405020304" pitchFamily="18" charset="0"/>
              </a:rPr>
              <a:t>第八步</a:t>
            </a:r>
            <a:r>
              <a:rPr lang="zh-CN" altLang="zh-CN" dirty="0">
                <a:effectLst/>
                <a:latin typeface="+mn-ea"/>
                <a:cs typeface="Times New Roman" panose="02020603050405020304" pitchFamily="18" charset="0"/>
              </a:rPr>
              <a:t>，添加垂直参考线并给出决策结论。</a:t>
            </a:r>
          </a:p>
        </p:txBody>
      </p:sp>
      <p:pic>
        <p:nvPicPr>
          <p:cNvPr id="7" name="图片 6">
            <a:extLst>
              <a:ext uri="{FF2B5EF4-FFF2-40B4-BE49-F238E27FC236}">
                <a16:creationId xmlns:a16="http://schemas.microsoft.com/office/drawing/2014/main" id="{7E9F8FB8-BEAB-A5C7-E8B9-6DE57CE9421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84908" y="3383564"/>
            <a:ext cx="4733089" cy="2884073"/>
          </a:xfrm>
          <a:prstGeom prst="rect">
            <a:avLst/>
          </a:prstGeom>
          <a:noFill/>
          <a:ln>
            <a:solidFill>
              <a:schemeClr val="tx1"/>
            </a:solidFill>
          </a:ln>
        </p:spPr>
      </p:pic>
    </p:spTree>
    <p:extLst>
      <p:ext uri="{BB962C8B-B14F-4D97-AF65-F5344CB8AC3E}">
        <p14:creationId xmlns:p14="http://schemas.microsoft.com/office/powerpoint/2010/main" val="309360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510139" y="773813"/>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9-5</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558090" y="2449970"/>
            <a:ext cx="2874663"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项目净现值的计算方法及其函数用法</a:t>
            </a:r>
          </a:p>
        </p:txBody>
      </p:sp>
      <p:sp>
        <p:nvSpPr>
          <p:cNvPr id="28" name="文本框 10"/>
          <p:cNvSpPr txBox="1"/>
          <p:nvPr/>
        </p:nvSpPr>
        <p:spPr>
          <a:xfrm>
            <a:off x="1795343" y="4047314"/>
            <a:ext cx="2743320"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投资决策结论的输出方法以及项目净现值柱形图的绘制</a:t>
            </a:r>
          </a:p>
        </p:txBody>
      </p:sp>
      <p:sp>
        <p:nvSpPr>
          <p:cNvPr id="30" name="文本框 10"/>
          <p:cNvSpPr txBox="1"/>
          <p:nvPr/>
        </p:nvSpPr>
        <p:spPr>
          <a:xfrm>
            <a:off x="1795781" y="2350117"/>
            <a:ext cx="2252313"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现金流的整理和计算方法</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7558090" y="4564222"/>
            <a:ext cx="3079098" cy="1569660"/>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多个项目中最大净现值的选择方法，以及</a:t>
            </a:r>
            <a:r>
              <a:rPr lang="zh-CN" altLang="zh-CN" sz="2400" b="1" dirty="0">
                <a:solidFill>
                  <a:schemeClr val="tx2">
                    <a:lumMod val="75000"/>
                  </a:schemeClr>
                </a:solidFill>
                <a:latin typeface="宋体" panose="02010600030101010101" pitchFamily="2" charset="-122"/>
                <a:ea typeface="宋体" panose="02010600030101010101" pitchFamily="2" charset="-122"/>
              </a:rPr>
              <a:t>最</a:t>
            </a:r>
            <a:r>
              <a:rPr lang="zh-CN" altLang="en-US" sz="2400" b="1" dirty="0">
                <a:solidFill>
                  <a:schemeClr val="tx2">
                    <a:lumMod val="75000"/>
                  </a:schemeClr>
                </a:solidFill>
                <a:latin typeface="宋体" panose="02010600030101010101" pitchFamily="2" charset="-122"/>
                <a:ea typeface="宋体" panose="02010600030101010101" pitchFamily="2" charset="-122"/>
              </a:rPr>
              <a:t>大净现值项目名称的提取方法</a:t>
            </a:r>
          </a:p>
        </p:txBody>
      </p:sp>
      <p:sp>
        <p:nvSpPr>
          <p:cNvPr id="27" name="Freeform 265">
            <a:extLst>
              <a:ext uri="{FF2B5EF4-FFF2-40B4-BE49-F238E27FC236}">
                <a16:creationId xmlns:a16="http://schemas.microsoft.com/office/drawing/2014/main" id="{A63B04CF-0520-4606-91F5-90168B2DBDD8}"/>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8AB3D936-A44F-45AB-BDE6-1A60B718AE0F}"/>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D35B0265-52AC-43B7-88B5-49F096FCEF30}"/>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700385F3-0565-4A0C-BBFB-AE28F3474916}"/>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8E9E6686-6A73-4ACD-AFB3-71788240082A}"/>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204356D7-0F58-45B4-B73F-3AFB8BEA9E21}"/>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5DCE2019-5CE5-425E-9B43-BF5A3E53E035}"/>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E609E0BD-C523-425A-B539-357A719AEC47}"/>
              </a:ext>
            </a:extLst>
          </p:cNvPr>
          <p:cNvGrpSpPr/>
          <p:nvPr/>
        </p:nvGrpSpPr>
        <p:grpSpPr>
          <a:xfrm>
            <a:off x="1526384" y="5464848"/>
            <a:ext cx="3303588" cy="215888"/>
            <a:chOff x="1435102" y="5518036"/>
            <a:chExt cx="3303588" cy="215888"/>
          </a:xfrm>
        </p:grpSpPr>
        <p:sp>
          <p:nvSpPr>
            <p:cNvPr id="37" name="任意多边形 10">
              <a:extLst>
                <a:ext uri="{FF2B5EF4-FFF2-40B4-BE49-F238E27FC236}">
                  <a16:creationId xmlns:a16="http://schemas.microsoft.com/office/drawing/2014/main" id="{9526C8A3-75B1-4E0B-9C0E-C90E4AD855CD}"/>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3DA66DC7-E53D-40B4-85AD-2F8795ED6CBD}"/>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2FDEE223-34CB-4C58-A857-744E0F227412}"/>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DC79A411-4814-43F0-B530-E6B39F2E1255}"/>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E1D8DEDF-BE5E-4D62-8C35-04FF532CD129}"/>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8F1D20EC-411C-4668-ACA1-4DB67287BB92}"/>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F57B47BE-BB3C-4DDE-8A23-B8BDD70BE01F}"/>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05FB156F-2524-4C4B-A8CC-F62C24476BBA}"/>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1A84EF1E-5C45-46B7-9110-FB8F618D8CA4}"/>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70F2943D-37C0-43E6-A5A1-F12C63E0372C}"/>
              </a:ext>
            </a:extLst>
          </p:cNvPr>
          <p:cNvGrpSpPr/>
          <p:nvPr/>
        </p:nvGrpSpPr>
        <p:grpSpPr>
          <a:xfrm>
            <a:off x="7558090" y="2268603"/>
            <a:ext cx="3355975" cy="215888"/>
            <a:chOff x="7558090" y="2268603"/>
            <a:chExt cx="3355975" cy="215888"/>
          </a:xfrm>
        </p:grpSpPr>
        <p:sp>
          <p:nvSpPr>
            <p:cNvPr id="47" name="椭圆 12">
              <a:extLst>
                <a:ext uri="{FF2B5EF4-FFF2-40B4-BE49-F238E27FC236}">
                  <a16:creationId xmlns:a16="http://schemas.microsoft.com/office/drawing/2014/main" id="{BB8EBB9A-95DA-4A3E-BEE9-216A25A10834}"/>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66A24B2E-5E31-4E4E-A599-48B614D44246}"/>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FE9C412D-F5D8-4870-B3EC-E31ABB99D1EA}"/>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39EE7DA6-76F2-4A8A-949E-2F4B0015A246}"/>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DBD22D24-9B99-4BC3-A059-85B6ADBCA200}"/>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B3763A28-6EA4-46AE-B755-39053F9A856C}"/>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2415395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00030"/>
            <a:ext cx="12192000" cy="923330"/>
          </a:xfrm>
          <a:prstGeom prst="rect">
            <a:avLst/>
          </a:prstGeom>
          <a:noFill/>
        </p:spPr>
        <p:txBody>
          <a:bodyPr wrap="square" rtlCol="0">
            <a:spAutoFit/>
          </a:bodyPr>
          <a:lstStyle/>
          <a:p>
            <a:pPr algn="ctr"/>
            <a:r>
              <a:rPr lang="zh-CN" altLang="en-US" sz="5400" b="1" dirty="0">
                <a:solidFill>
                  <a:schemeClr val="tx2">
                    <a:lumMod val="75000"/>
                  </a:schemeClr>
                </a:solidFill>
                <a:latin typeface="宋体" pitchFamily="2" charset="-122"/>
                <a:ea typeface="宋体" pitchFamily="2" charset="-122"/>
              </a:rPr>
              <a:t> </a:t>
            </a:r>
            <a:r>
              <a:rPr lang="zh-CN" altLang="zh-CN" sz="5400" b="1" dirty="0">
                <a:solidFill>
                  <a:schemeClr val="tx2">
                    <a:lumMod val="75000"/>
                  </a:schemeClr>
                </a:solidFill>
                <a:latin typeface="宋体" pitchFamily="2" charset="-122"/>
                <a:ea typeface="宋体" pitchFamily="2" charset="-122"/>
              </a:rPr>
              <a:t>投资项目的风险分析</a:t>
            </a:r>
            <a:endParaRPr lang="zh-CN" altLang="en-US" sz="5400" b="1" dirty="0">
              <a:solidFill>
                <a:schemeClr val="tx2">
                  <a:lumMod val="75000"/>
                </a:schemeClr>
              </a:solidFill>
              <a:latin typeface="宋体" pitchFamily="2" charset="-122"/>
              <a:ea typeface="宋体" pitchFamily="2" charset="-122"/>
            </a:endParaRPr>
          </a:p>
        </p:txBody>
      </p:sp>
      <p:sp>
        <p:nvSpPr>
          <p:cNvPr id="4" name="文本框 3"/>
          <p:cNvSpPr txBox="1"/>
          <p:nvPr/>
        </p:nvSpPr>
        <p:spPr>
          <a:xfrm>
            <a:off x="0" y="1586247"/>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第五节</a:t>
            </a:r>
          </a:p>
        </p:txBody>
      </p:sp>
    </p:spTree>
    <p:extLst>
      <p:ext uri="{BB962C8B-B14F-4D97-AF65-F5344CB8AC3E}">
        <p14:creationId xmlns:p14="http://schemas.microsoft.com/office/powerpoint/2010/main" val="1711126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61675"/>
            <a:ext cx="10308296" cy="923330"/>
          </a:xfrm>
          <a:prstGeom prst="rect">
            <a:avLst/>
          </a:prstGeom>
          <a:noFill/>
        </p:spPr>
        <p:txBody>
          <a:bodyPr wrap="square" rtlCol="0">
            <a:spAutoFit/>
          </a:bodyPr>
          <a:lstStyle/>
          <a:p>
            <a:pPr algn="ctr"/>
            <a:r>
              <a:rPr lang="zh-CN" altLang="en-US" sz="5400" b="1" dirty="0">
                <a:solidFill>
                  <a:schemeClr val="tx2">
                    <a:lumMod val="75000"/>
                  </a:schemeClr>
                </a:solidFill>
                <a:latin typeface="宋体" pitchFamily="2" charset="-122"/>
                <a:ea typeface="宋体" pitchFamily="2" charset="-122"/>
              </a:rPr>
              <a:t> </a:t>
            </a:r>
            <a:r>
              <a:rPr lang="zh-CN" altLang="zh-CN" sz="4000" b="1" dirty="0">
                <a:solidFill>
                  <a:schemeClr val="tx2">
                    <a:lumMod val="75000"/>
                  </a:schemeClr>
                </a:solidFill>
                <a:latin typeface="宋体" pitchFamily="2" charset="-122"/>
                <a:ea typeface="宋体" pitchFamily="2" charset="-122"/>
              </a:rPr>
              <a:t>投资项目的风险</a:t>
            </a:r>
            <a:r>
              <a:rPr lang="en-US" altLang="zh-CN" sz="4000" b="1" dirty="0">
                <a:solidFill>
                  <a:schemeClr val="tx2">
                    <a:lumMod val="75000"/>
                  </a:schemeClr>
                </a:solidFill>
                <a:latin typeface="宋体" pitchFamily="2" charset="-122"/>
                <a:ea typeface="宋体" pitchFamily="2" charset="-122"/>
              </a:rPr>
              <a:t>-Monte Carlo Simulation</a:t>
            </a:r>
            <a:endParaRPr lang="zh-CN" altLang="en-US" sz="5400" b="1" dirty="0">
              <a:solidFill>
                <a:schemeClr val="tx2">
                  <a:lumMod val="75000"/>
                </a:schemeClr>
              </a:solidFill>
              <a:latin typeface="宋体" pitchFamily="2" charset="-122"/>
              <a:ea typeface="宋体" pitchFamily="2" charset="-122"/>
            </a:endParaRPr>
          </a:p>
        </p:txBody>
      </p:sp>
      <p:sp>
        <p:nvSpPr>
          <p:cNvPr id="3" name="文本框 2">
            <a:extLst>
              <a:ext uri="{FF2B5EF4-FFF2-40B4-BE49-F238E27FC236}">
                <a16:creationId xmlns:a16="http://schemas.microsoft.com/office/drawing/2014/main" id="{9B53BA46-65B3-4D4F-9533-7BBEECFCDEED}"/>
              </a:ext>
            </a:extLst>
          </p:cNvPr>
          <p:cNvSpPr txBox="1"/>
          <p:nvPr/>
        </p:nvSpPr>
        <p:spPr>
          <a:xfrm>
            <a:off x="840566" y="2146390"/>
            <a:ext cx="10359414" cy="2815451"/>
          </a:xfrm>
          <a:prstGeom prst="rect">
            <a:avLst/>
          </a:prstGeom>
          <a:noFill/>
        </p:spPr>
        <p:txBody>
          <a:bodyPr wrap="square" rtlCol="0">
            <a:spAutoFit/>
          </a:bodyPr>
          <a:lstStyle/>
          <a:p>
            <a:pPr algn="just">
              <a:lnSpc>
                <a:spcPct val="150000"/>
              </a:lnSpc>
            </a:pPr>
            <a:r>
              <a:rPr lang="zh-CN" altLang="en-US" sz="2000" dirty="0"/>
              <a:t>       投资的风险是指为了获得预期收益时的不确定性。之前的投资决策问题有一个基本假定：假定各个投资方案在各个时期的现金流量是确定和已知的，不包括不确定因素。实际情况是，存在各种不确定性和随机因素，投资项目在有效期内以固定贴现率计算的净现值是一个随机变量。</a:t>
            </a:r>
            <a:endParaRPr lang="en-AU" altLang="zh-CN" sz="2000" dirty="0"/>
          </a:p>
          <a:p>
            <a:pPr algn="just">
              <a:lnSpc>
                <a:spcPct val="150000"/>
              </a:lnSpc>
            </a:pPr>
            <a:r>
              <a:rPr lang="en-AU" altLang="zh-CN" sz="2000" dirty="0"/>
              <a:t>     </a:t>
            </a:r>
            <a:r>
              <a:rPr lang="zh-CN" altLang="en-US" sz="2000" dirty="0"/>
              <a:t>这种情况可以用蒙特卡洛模拟（</a:t>
            </a:r>
            <a:r>
              <a:rPr lang="en-US" altLang="zh-CN" sz="2000" dirty="0"/>
              <a:t>Monte Carlo Simulation</a:t>
            </a:r>
            <a:r>
              <a:rPr lang="zh-CN" altLang="en-US" sz="2000" dirty="0"/>
              <a:t>）分析投资项目的风险，它是抽样实验，目的是估计依据若干概率输入变量而定的结果变量的分布。</a:t>
            </a:r>
          </a:p>
        </p:txBody>
      </p:sp>
    </p:spTree>
    <p:extLst>
      <p:ext uri="{BB962C8B-B14F-4D97-AF65-F5344CB8AC3E}">
        <p14:creationId xmlns:p14="http://schemas.microsoft.com/office/powerpoint/2010/main" val="199614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9268" y="266509"/>
            <a:ext cx="7380968" cy="646331"/>
          </a:xfrm>
          <a:prstGeom prst="rect">
            <a:avLst/>
          </a:prstGeom>
          <a:noFill/>
        </p:spPr>
        <p:txBody>
          <a:bodyPr wrap="square" rtlCol="0">
            <a:spAutoFit/>
          </a:bodyPr>
          <a:lstStyle/>
          <a:p>
            <a:pPr algn="ctr"/>
            <a:r>
              <a:rPr lang="zh-CN" altLang="zh-CN" sz="3600" b="1" dirty="0">
                <a:solidFill>
                  <a:schemeClr val="tx2">
                    <a:lumMod val="75000"/>
                  </a:schemeClr>
                </a:solidFill>
                <a:latin typeface="宋体" panose="02010600030101010101" pitchFamily="2" charset="-122"/>
                <a:ea typeface="宋体" panose="02010600030101010101" pitchFamily="2" charset="-122"/>
              </a:rPr>
              <a:t>蒙特卡洛风险分析模拟模型</a:t>
            </a:r>
            <a:endParaRPr lang="zh-CN" altLang="en-US" sz="5400" b="1" dirty="0">
              <a:solidFill>
                <a:schemeClr val="tx2">
                  <a:lumMod val="75000"/>
                </a:schemeClr>
              </a:solidFill>
              <a:latin typeface="宋体" panose="02010600030101010101" pitchFamily="2" charset="-122"/>
              <a:ea typeface="宋体" panose="02010600030101010101" pitchFamily="2" charset="-122"/>
            </a:endParaRPr>
          </a:p>
        </p:txBody>
      </p:sp>
      <p:pic>
        <p:nvPicPr>
          <p:cNvPr id="8" name="图片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585" y="1045029"/>
            <a:ext cx="6797701" cy="545036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11579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58506" y="230848"/>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应用举例</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1009313" y="1045783"/>
            <a:ext cx="10379514" cy="1323439"/>
          </a:xfrm>
          <a:prstGeom prst="rect">
            <a:avLst/>
          </a:prstGeom>
          <a:noFill/>
        </p:spPr>
        <p:txBody>
          <a:bodyPr wrap="square" rtlCol="0">
            <a:spAutoFit/>
          </a:bodyPr>
          <a:lstStyle/>
          <a:p>
            <a:pPr algn="just"/>
            <a:r>
              <a:rPr lang="zh-CN" altLang="zh-CN" sz="2000" dirty="0">
                <a:solidFill>
                  <a:schemeClr val="tx2">
                    <a:lumMod val="75000"/>
                  </a:schemeClr>
                </a:solidFill>
                <a:latin typeface="宋体" panose="02010600030101010101" pitchFamily="2" charset="-122"/>
                <a:ea typeface="宋体" panose="02010600030101010101" pitchFamily="2" charset="-122"/>
              </a:rPr>
              <a:t>【例</a:t>
            </a:r>
            <a:r>
              <a:rPr lang="en-US" altLang="zh-CN" sz="2000" dirty="0">
                <a:solidFill>
                  <a:schemeClr val="tx2">
                    <a:lumMod val="75000"/>
                  </a:schemeClr>
                </a:solidFill>
                <a:latin typeface="宋体" panose="02010600030101010101" pitchFamily="2" charset="-122"/>
                <a:ea typeface="宋体" panose="02010600030101010101" pitchFamily="2" charset="-122"/>
              </a:rPr>
              <a:t>9-6</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某公司准备投资一种新型设备，初始投资额为</a:t>
            </a:r>
            <a:r>
              <a:rPr lang="en-US" altLang="zh-CN" sz="2000" dirty="0">
                <a:solidFill>
                  <a:schemeClr val="tx2">
                    <a:lumMod val="75000"/>
                  </a:schemeClr>
                </a:solidFill>
                <a:latin typeface="宋体" panose="02010600030101010101" pitchFamily="2" charset="-122"/>
                <a:ea typeface="宋体" panose="02010600030101010101" pitchFamily="2" charset="-122"/>
              </a:rPr>
              <a:t>5</a:t>
            </a:r>
            <a:r>
              <a:rPr lang="zh-CN" altLang="en-US" sz="2000" dirty="0">
                <a:solidFill>
                  <a:schemeClr val="tx2">
                    <a:lumMod val="75000"/>
                  </a:schemeClr>
                </a:solidFill>
                <a:latin typeface="宋体" panose="02010600030101010101" pitchFamily="2" charset="-122"/>
                <a:ea typeface="宋体" panose="02010600030101010101" pitchFamily="2" charset="-122"/>
              </a:rPr>
              <a:t>万元，有效期为</a:t>
            </a:r>
            <a:r>
              <a:rPr lang="en-US" altLang="zh-CN" sz="2000" dirty="0">
                <a:solidFill>
                  <a:schemeClr val="tx2">
                    <a:lumMod val="75000"/>
                  </a:schemeClr>
                </a:solidFill>
                <a:latin typeface="宋体" panose="02010600030101010101" pitchFamily="2" charset="-122"/>
                <a:ea typeface="宋体" panose="02010600030101010101" pitchFamily="2" charset="-122"/>
              </a:rPr>
              <a:t>3</a:t>
            </a:r>
            <a:r>
              <a:rPr lang="zh-CN" altLang="en-US" sz="2000" dirty="0">
                <a:solidFill>
                  <a:schemeClr val="tx2">
                    <a:lumMod val="75000"/>
                  </a:schemeClr>
                </a:solidFill>
                <a:latin typeface="宋体" panose="02010600030101010101" pitchFamily="2" charset="-122"/>
                <a:ea typeface="宋体" panose="02010600030101010101" pitchFamily="2" charset="-122"/>
              </a:rPr>
              <a:t>年。该新型设备投入运营后，第一年的预期回报是</a:t>
            </a:r>
            <a:r>
              <a:rPr lang="en-US" altLang="zh-CN" sz="2000" dirty="0">
                <a:solidFill>
                  <a:schemeClr val="tx2">
                    <a:lumMod val="75000"/>
                  </a:schemeClr>
                </a:solidFill>
                <a:latin typeface="宋体" panose="02010600030101010101" pitchFamily="2" charset="-122"/>
                <a:ea typeface="宋体" panose="02010600030101010101" pitchFamily="2" charset="-122"/>
              </a:rPr>
              <a:t>3</a:t>
            </a:r>
            <a:r>
              <a:rPr lang="zh-CN" altLang="en-US" sz="2000" dirty="0">
                <a:solidFill>
                  <a:schemeClr val="tx2">
                    <a:lumMod val="75000"/>
                  </a:schemeClr>
                </a:solidFill>
                <a:latin typeface="宋体" panose="02010600030101010101" pitchFamily="2" charset="-122"/>
                <a:ea typeface="宋体" panose="02010600030101010101" pitchFamily="2" charset="-122"/>
              </a:rPr>
              <a:t>万元，第二年的预期回报是</a:t>
            </a:r>
            <a:r>
              <a:rPr lang="en-US" altLang="zh-CN" sz="2000" dirty="0">
                <a:solidFill>
                  <a:schemeClr val="tx2">
                    <a:lumMod val="75000"/>
                  </a:schemeClr>
                </a:solidFill>
                <a:latin typeface="宋体" panose="02010600030101010101" pitchFamily="2" charset="-122"/>
                <a:ea typeface="宋体" panose="02010600030101010101" pitchFamily="2" charset="-122"/>
              </a:rPr>
              <a:t>2.5</a:t>
            </a:r>
            <a:r>
              <a:rPr lang="zh-CN" altLang="en-US" sz="2000" dirty="0">
                <a:solidFill>
                  <a:schemeClr val="tx2">
                    <a:lumMod val="75000"/>
                  </a:schemeClr>
                </a:solidFill>
                <a:latin typeface="宋体" panose="02010600030101010101" pitchFamily="2" charset="-122"/>
                <a:ea typeface="宋体" panose="02010600030101010101" pitchFamily="2" charset="-122"/>
              </a:rPr>
              <a:t>万元，第三年的预期回报服从均值为</a:t>
            </a:r>
            <a:r>
              <a:rPr lang="en-US" altLang="zh-CN" sz="2000" dirty="0">
                <a:solidFill>
                  <a:schemeClr val="tx2">
                    <a:lumMod val="75000"/>
                  </a:schemeClr>
                </a:solidFill>
                <a:latin typeface="宋体" panose="02010600030101010101" pitchFamily="2" charset="-122"/>
                <a:ea typeface="宋体" panose="02010600030101010101" pitchFamily="2" charset="-122"/>
              </a:rPr>
              <a:t>2</a:t>
            </a:r>
            <a:r>
              <a:rPr lang="zh-CN" altLang="en-US" sz="2000" dirty="0">
                <a:solidFill>
                  <a:schemeClr val="tx2">
                    <a:lumMod val="75000"/>
                  </a:schemeClr>
                </a:solidFill>
                <a:latin typeface="宋体" panose="02010600030101010101" pitchFamily="2" charset="-122"/>
                <a:ea typeface="宋体" panose="02010600030101010101" pitchFamily="2" charset="-122"/>
              </a:rPr>
              <a:t>万元、标准差为</a:t>
            </a:r>
            <a:r>
              <a:rPr lang="en-US" altLang="zh-CN" sz="2000" dirty="0">
                <a:solidFill>
                  <a:schemeClr val="tx2">
                    <a:lumMod val="75000"/>
                  </a:schemeClr>
                </a:solidFill>
                <a:latin typeface="宋体" panose="02010600030101010101" pitchFamily="2" charset="-122"/>
                <a:ea typeface="宋体" panose="02010600030101010101" pitchFamily="2" charset="-122"/>
              </a:rPr>
              <a:t>0.2</a:t>
            </a:r>
            <a:r>
              <a:rPr lang="zh-CN" altLang="en-US" sz="2000" dirty="0">
                <a:solidFill>
                  <a:schemeClr val="tx2">
                    <a:lumMod val="75000"/>
                  </a:schemeClr>
                </a:solidFill>
                <a:latin typeface="宋体" panose="02010600030101010101" pitchFamily="2" charset="-122"/>
                <a:ea typeface="宋体" panose="02010600030101010101" pitchFamily="2" charset="-122"/>
              </a:rPr>
              <a:t>万元的正态分布随机数，如果此投资项目的贴现率为</a:t>
            </a:r>
            <a:r>
              <a:rPr lang="en-US" altLang="zh-CN" sz="2000" dirty="0">
                <a:solidFill>
                  <a:schemeClr val="tx2">
                    <a:lumMod val="75000"/>
                  </a:schemeClr>
                </a:solidFill>
                <a:latin typeface="宋体" panose="02010600030101010101" pitchFamily="2" charset="-122"/>
                <a:ea typeface="宋体" panose="02010600030101010101" pitchFamily="2" charset="-122"/>
              </a:rPr>
              <a:t>8%</a:t>
            </a:r>
            <a:r>
              <a:rPr lang="zh-CN" altLang="en-US" sz="2000" dirty="0">
                <a:solidFill>
                  <a:schemeClr val="tx2">
                    <a:lumMod val="75000"/>
                  </a:schemeClr>
                </a:solidFill>
                <a:latin typeface="宋体" panose="02010600030101010101" pitchFamily="2" charset="-122"/>
                <a:ea typeface="宋体" panose="02010600030101010101" pitchFamily="2" charset="-122"/>
              </a:rPr>
              <a:t>，公司需要对此投资项目的风险进行评估。</a:t>
            </a:r>
            <a:endParaRPr lang="zh-CN" altLang="zh-CN" sz="2000" dirty="0">
              <a:solidFill>
                <a:schemeClr val="tx2">
                  <a:lumMod val="75000"/>
                </a:schemeClr>
              </a:solidFill>
              <a:latin typeface="宋体" panose="02010600030101010101" pitchFamily="2" charset="-122"/>
              <a:ea typeface="宋体" panose="02010600030101010101" pitchFamily="2" charset="-122"/>
            </a:endParaRPr>
          </a:p>
        </p:txBody>
      </p:sp>
      <p:sp>
        <p:nvSpPr>
          <p:cNvPr id="5" name="文本框 5"/>
          <p:cNvSpPr txBox="1"/>
          <p:nvPr/>
        </p:nvSpPr>
        <p:spPr>
          <a:xfrm>
            <a:off x="706945" y="2578512"/>
            <a:ext cx="10097885" cy="2815451"/>
          </a:xfrm>
          <a:prstGeom prst="rect">
            <a:avLst/>
          </a:prstGeom>
          <a:noFill/>
        </p:spPr>
        <p:txBody>
          <a:bodyPr wrap="square" rtlCol="0">
            <a:spAutoFit/>
          </a:bodyPr>
          <a:lstStyle/>
          <a:p>
            <a:pPr lvl="1">
              <a:lnSpc>
                <a:spcPct val="150000"/>
              </a:lnSpc>
            </a:pPr>
            <a:r>
              <a:rPr lang="zh-CN" altLang="en-US" sz="2000" b="1" dirty="0">
                <a:solidFill>
                  <a:schemeClr val="tx2">
                    <a:lumMod val="75000"/>
                  </a:schemeClr>
                </a:solidFill>
                <a:latin typeface="等线" panose="02010600030101010101" pitchFamily="2" charset="-122"/>
                <a:ea typeface="等线" panose="02010600030101010101" pitchFamily="2" charset="-122"/>
              </a:rPr>
              <a:t>解题步骤：</a:t>
            </a:r>
            <a:endParaRPr lang="en-US" altLang="zh-CN" sz="2000" b="1" dirty="0">
              <a:solidFill>
                <a:schemeClr val="tx2">
                  <a:lumMod val="75000"/>
                </a:schemeClr>
              </a:solidFill>
              <a:latin typeface="等线" panose="02010600030101010101" pitchFamily="2" charset="-122"/>
              <a:ea typeface="等线" panose="02010600030101010101" pitchFamily="2" charset="-122"/>
            </a:endParaRPr>
          </a:p>
          <a:p>
            <a:pPr lvl="1">
              <a:lnSpc>
                <a:spcPct val="150000"/>
              </a:lnSpc>
            </a:pPr>
            <a:r>
              <a:rPr lang="zh-CN" altLang="zh-CN" sz="2000" b="1" dirty="0">
                <a:solidFill>
                  <a:schemeClr val="tx2">
                    <a:lumMod val="75000"/>
                  </a:schemeClr>
                </a:solidFill>
                <a:latin typeface="等线" panose="02010600030101010101" pitchFamily="2" charset="-122"/>
                <a:ea typeface="等线" panose="02010600030101010101" pitchFamily="2" charset="-122"/>
              </a:rPr>
              <a:t>第一步，</a:t>
            </a:r>
            <a:r>
              <a:rPr lang="zh-CN" altLang="en-US" sz="2000" dirty="0">
                <a:solidFill>
                  <a:schemeClr val="tx2">
                    <a:lumMod val="75000"/>
                  </a:schemeClr>
                </a:solidFill>
                <a:latin typeface="等线" panose="02010600030101010101" pitchFamily="2" charset="-122"/>
                <a:ea typeface="等线" panose="02010600030101010101" pitchFamily="2" charset="-122"/>
              </a:rPr>
              <a:t>建立输入区并输入初始参数。 </a:t>
            </a:r>
            <a:endParaRPr lang="en-US" altLang="zh-CN" sz="2000" dirty="0">
              <a:solidFill>
                <a:schemeClr val="tx2">
                  <a:lumMod val="75000"/>
                </a:schemeClr>
              </a:solidFill>
              <a:latin typeface="等线" panose="02010600030101010101" pitchFamily="2" charset="-122"/>
              <a:ea typeface="等线" panose="02010600030101010101" pitchFamily="2" charset="-122"/>
            </a:endParaRPr>
          </a:p>
          <a:p>
            <a:pPr lvl="1">
              <a:lnSpc>
                <a:spcPct val="150000"/>
              </a:lnSpc>
            </a:pPr>
            <a:r>
              <a:rPr lang="zh-CN" altLang="zh-CN" sz="2000" b="1" dirty="0">
                <a:solidFill>
                  <a:schemeClr val="tx2">
                    <a:lumMod val="75000"/>
                  </a:schemeClr>
                </a:solidFill>
                <a:latin typeface="等线" panose="02010600030101010101" pitchFamily="2" charset="-122"/>
                <a:ea typeface="等线" panose="02010600030101010101" pitchFamily="2" charset="-122"/>
              </a:rPr>
              <a:t>第二步，</a:t>
            </a:r>
            <a:r>
              <a:rPr lang="zh-CN" altLang="en-US" sz="2000" dirty="0">
                <a:solidFill>
                  <a:schemeClr val="tx2">
                    <a:lumMod val="75000"/>
                  </a:schemeClr>
                </a:solidFill>
                <a:latin typeface="等线" panose="02010600030101010101" pitchFamily="2" charset="-122"/>
                <a:ea typeface="等线" panose="02010600030101010101" pitchFamily="2" charset="-122"/>
              </a:rPr>
              <a:t>建立生成区并生成随机数。</a:t>
            </a:r>
            <a:endParaRPr lang="en-US" altLang="zh-CN" sz="2000" dirty="0">
              <a:solidFill>
                <a:schemeClr val="tx2">
                  <a:lumMod val="75000"/>
                </a:schemeClr>
              </a:solidFill>
              <a:latin typeface="等线" panose="02010600030101010101" pitchFamily="2" charset="-122"/>
              <a:ea typeface="等线" panose="02010600030101010101" pitchFamily="2" charset="-122"/>
            </a:endParaRPr>
          </a:p>
          <a:p>
            <a:pPr lvl="1">
              <a:lnSpc>
                <a:spcPct val="150000"/>
              </a:lnSpc>
            </a:pPr>
            <a:r>
              <a:rPr lang="zh-CN" altLang="zh-CN" sz="2000" b="1" dirty="0">
                <a:solidFill>
                  <a:schemeClr val="tx2">
                    <a:lumMod val="75000"/>
                  </a:schemeClr>
                </a:solidFill>
                <a:latin typeface="等线" panose="02010600030101010101" pitchFamily="2" charset="-122"/>
                <a:ea typeface="等线" panose="02010600030101010101" pitchFamily="2" charset="-122"/>
              </a:rPr>
              <a:t>第三步，</a:t>
            </a:r>
            <a:r>
              <a:rPr lang="zh-CN" altLang="zh-CN" sz="2000" dirty="0">
                <a:solidFill>
                  <a:schemeClr val="tx2">
                    <a:lumMod val="75000"/>
                  </a:schemeClr>
                </a:solidFill>
                <a:latin typeface="等线" panose="02010600030101010101" pitchFamily="2" charset="-122"/>
                <a:ea typeface="等线" panose="02010600030101010101" pitchFamily="2" charset="-122"/>
              </a:rPr>
              <a:t>建立输出区</a:t>
            </a:r>
            <a:r>
              <a:rPr lang="zh-CN" altLang="en-US" sz="2000" dirty="0">
                <a:solidFill>
                  <a:schemeClr val="tx2">
                    <a:lumMod val="75000"/>
                  </a:schemeClr>
                </a:solidFill>
                <a:latin typeface="等线" panose="02010600030101010101" pitchFamily="2" charset="-122"/>
                <a:ea typeface="等线" panose="02010600030101010101" pitchFamily="2" charset="-122"/>
              </a:rPr>
              <a:t>。</a:t>
            </a:r>
            <a:endParaRPr lang="en-US" altLang="zh-CN" sz="2000" dirty="0">
              <a:solidFill>
                <a:schemeClr val="tx2">
                  <a:lumMod val="75000"/>
                </a:schemeClr>
              </a:solidFill>
              <a:latin typeface="等线" panose="02010600030101010101" pitchFamily="2" charset="-122"/>
              <a:ea typeface="等线" panose="02010600030101010101" pitchFamily="2" charset="-122"/>
            </a:endParaRPr>
          </a:p>
          <a:p>
            <a:pPr lvl="1">
              <a:lnSpc>
                <a:spcPct val="150000"/>
              </a:lnSpc>
            </a:pPr>
            <a:r>
              <a:rPr lang="zh-CN" altLang="zh-CN" sz="2000" b="1" dirty="0">
                <a:solidFill>
                  <a:schemeClr val="tx2">
                    <a:lumMod val="75000"/>
                  </a:schemeClr>
                </a:solidFill>
                <a:latin typeface="等线" panose="02010600030101010101" pitchFamily="2" charset="-122"/>
                <a:ea typeface="等线" panose="02010600030101010101" pitchFamily="2" charset="-122"/>
              </a:rPr>
              <a:t>第四步，</a:t>
            </a:r>
            <a:r>
              <a:rPr lang="zh-CN" altLang="en-US" sz="2000" dirty="0">
                <a:solidFill>
                  <a:schemeClr val="tx2">
                    <a:lumMod val="75000"/>
                  </a:schemeClr>
                </a:solidFill>
                <a:latin typeface="等线" panose="02010600030101010101" pitchFamily="2" charset="-122"/>
                <a:ea typeface="等线" panose="02010600030101010101" pitchFamily="2" charset="-122"/>
              </a:rPr>
              <a:t>建立试验区并进行模拟试验。</a:t>
            </a:r>
            <a:endParaRPr lang="en-US" altLang="zh-CN" sz="2000" dirty="0">
              <a:solidFill>
                <a:schemeClr val="tx2">
                  <a:lumMod val="75000"/>
                </a:schemeClr>
              </a:solidFill>
              <a:latin typeface="等线" panose="02010600030101010101" pitchFamily="2" charset="-122"/>
              <a:ea typeface="等线" panose="02010600030101010101" pitchFamily="2" charset="-122"/>
            </a:endParaRPr>
          </a:p>
          <a:p>
            <a:pPr lvl="1">
              <a:lnSpc>
                <a:spcPct val="150000"/>
              </a:lnSpc>
            </a:pPr>
            <a:r>
              <a:rPr lang="zh-CN" altLang="zh-CN" sz="2000" b="1" dirty="0">
                <a:solidFill>
                  <a:schemeClr val="tx2">
                    <a:lumMod val="75000"/>
                  </a:schemeClr>
                </a:solidFill>
                <a:latin typeface="等线" panose="02010600030101010101" pitchFamily="2" charset="-122"/>
                <a:ea typeface="等线" panose="02010600030101010101" pitchFamily="2" charset="-122"/>
              </a:rPr>
              <a:t>第四步，</a:t>
            </a:r>
            <a:r>
              <a:rPr lang="zh-CN" altLang="zh-CN" sz="2000" dirty="0">
                <a:solidFill>
                  <a:schemeClr val="tx2">
                    <a:lumMod val="75000"/>
                  </a:schemeClr>
                </a:solidFill>
                <a:latin typeface="等线" panose="02010600030101010101" pitchFamily="2" charset="-122"/>
                <a:ea typeface="等线" panose="02010600030101010101" pitchFamily="2" charset="-122"/>
              </a:rPr>
              <a:t>建立统计区</a:t>
            </a:r>
            <a:r>
              <a:rPr lang="zh-CN" altLang="en-US" sz="2000" dirty="0">
                <a:solidFill>
                  <a:schemeClr val="tx2">
                    <a:lumMod val="75000"/>
                  </a:schemeClr>
                </a:solidFill>
                <a:latin typeface="等线" panose="02010600030101010101" pitchFamily="2" charset="-122"/>
                <a:ea typeface="等线" panose="02010600030101010101" pitchFamily="2" charset="-122"/>
              </a:rPr>
              <a:t>并</a:t>
            </a:r>
            <a:r>
              <a:rPr lang="zh-CN" altLang="zh-CN" sz="2000" dirty="0">
                <a:solidFill>
                  <a:schemeClr val="tx2">
                    <a:lumMod val="75000"/>
                  </a:schemeClr>
                </a:solidFill>
                <a:latin typeface="等线" panose="02010600030101010101" pitchFamily="2" charset="-122"/>
                <a:ea typeface="等线" panose="02010600030101010101" pitchFamily="2" charset="-122"/>
              </a:rPr>
              <a:t>计算统计量</a:t>
            </a:r>
            <a:r>
              <a:rPr lang="zh-CN" altLang="en-US" sz="2000" dirty="0">
                <a:solidFill>
                  <a:schemeClr val="tx2">
                    <a:lumMod val="75000"/>
                  </a:schemeClr>
                </a:solidFill>
                <a:latin typeface="等线" panose="02010600030101010101" pitchFamily="2" charset="-122"/>
                <a:ea typeface="等线" panose="02010600030101010101" pitchFamily="2" charset="-122"/>
              </a:rPr>
              <a:t>。</a:t>
            </a:r>
            <a:endParaRPr lang="en-US" altLang="zh-CN" sz="2000" dirty="0">
              <a:solidFill>
                <a:schemeClr val="tx2">
                  <a:lumMod val="75000"/>
                </a:schemeClr>
              </a:solidFill>
              <a:latin typeface="等线" panose="02010600030101010101" pitchFamily="2" charset="-122"/>
              <a:ea typeface="等线" panose="02010600030101010101" pitchFamily="2" charset="-122"/>
            </a:endParaRPr>
          </a:p>
        </p:txBody>
      </p:sp>
      <p:pic>
        <p:nvPicPr>
          <p:cNvPr id="7" name="图片 6">
            <a:extLst>
              <a:ext uri="{FF2B5EF4-FFF2-40B4-BE49-F238E27FC236}">
                <a16:creationId xmlns:a16="http://schemas.microsoft.com/office/drawing/2014/main" id="{688DD4DF-83A7-D54F-341E-BD65E06AC7C1}"/>
              </a:ext>
            </a:extLst>
          </p:cNvPr>
          <p:cNvPicPr>
            <a:picLocks noChangeAspect="1"/>
          </p:cNvPicPr>
          <p:nvPr/>
        </p:nvPicPr>
        <p:blipFill>
          <a:blip r:embed="rId2"/>
          <a:stretch>
            <a:fillRect/>
          </a:stretch>
        </p:blipFill>
        <p:spPr>
          <a:xfrm>
            <a:off x="5948990" y="2369222"/>
            <a:ext cx="5529075" cy="3660629"/>
          </a:xfrm>
          <a:prstGeom prst="rect">
            <a:avLst/>
          </a:prstGeom>
        </p:spPr>
      </p:pic>
    </p:spTree>
    <p:extLst>
      <p:ext uri="{BB962C8B-B14F-4D97-AF65-F5344CB8AC3E}">
        <p14:creationId xmlns:p14="http://schemas.microsoft.com/office/powerpoint/2010/main" val="732276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510139" y="773813"/>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9-6</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477632" y="2436284"/>
            <a:ext cx="3040639"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生成区的建立方法以及随机数的生成方法</a:t>
            </a:r>
          </a:p>
        </p:txBody>
      </p:sp>
      <p:sp>
        <p:nvSpPr>
          <p:cNvPr id="28" name="文本框 10"/>
          <p:cNvSpPr txBox="1"/>
          <p:nvPr/>
        </p:nvSpPr>
        <p:spPr>
          <a:xfrm>
            <a:off x="1788971" y="4687731"/>
            <a:ext cx="2246391"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对模拟结果的统计分析方法</a:t>
            </a:r>
          </a:p>
        </p:txBody>
      </p:sp>
      <p:sp>
        <p:nvSpPr>
          <p:cNvPr id="30" name="文本框 10"/>
          <p:cNvSpPr txBox="1"/>
          <p:nvPr/>
        </p:nvSpPr>
        <p:spPr>
          <a:xfrm>
            <a:off x="1720409" y="2351748"/>
            <a:ext cx="2974623"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蒙特卡洛风险评价模型框架的建立方法</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7558090" y="4530988"/>
            <a:ext cx="3010840" cy="1569660"/>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蒙特卡洛模拟试验区的建立方法以及引入虚拟变量的模拟运算表技术</a:t>
            </a:r>
          </a:p>
        </p:txBody>
      </p:sp>
      <p:sp>
        <p:nvSpPr>
          <p:cNvPr id="27" name="Freeform 265">
            <a:extLst>
              <a:ext uri="{FF2B5EF4-FFF2-40B4-BE49-F238E27FC236}">
                <a16:creationId xmlns:a16="http://schemas.microsoft.com/office/drawing/2014/main" id="{5C42C5DA-2FAA-4D35-8FF6-6BE376B88302}"/>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658E5B20-73EA-4133-B022-8192B56F9F7E}"/>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07234EA3-3DF0-45B1-BC7B-AAF79C4E037A}"/>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AFC2BBC5-3824-4C17-B6F2-43B4B1C15EF9}"/>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BF47D4EC-FF4C-4AF9-BCFA-07FAA82BE059}"/>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30FC678B-CAD5-46D3-920A-8D217E023616}"/>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C7AC33C0-32DB-41E7-A4E4-7EABC2165550}"/>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E7941372-5A00-4C43-B32B-1858C085611F}"/>
              </a:ext>
            </a:extLst>
          </p:cNvPr>
          <p:cNvGrpSpPr/>
          <p:nvPr/>
        </p:nvGrpSpPr>
        <p:grpSpPr>
          <a:xfrm>
            <a:off x="1526384" y="5464848"/>
            <a:ext cx="3303588" cy="215888"/>
            <a:chOff x="1435102" y="5518036"/>
            <a:chExt cx="3303588" cy="215888"/>
          </a:xfrm>
        </p:grpSpPr>
        <p:sp>
          <p:nvSpPr>
            <p:cNvPr id="37" name="任意多边形 10">
              <a:extLst>
                <a:ext uri="{FF2B5EF4-FFF2-40B4-BE49-F238E27FC236}">
                  <a16:creationId xmlns:a16="http://schemas.microsoft.com/office/drawing/2014/main" id="{B90E6960-D23B-4CEB-BB28-5D70CBD6C2E1}"/>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0C491751-3B45-4742-A0ED-34C6C1BF9F24}"/>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FD84168F-C634-4190-8E91-6B2B507C8E64}"/>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518C83D0-48D6-420E-A0DE-10D67965B7FC}"/>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B6FF3798-9C6A-4F01-9821-2628DCD27DAA}"/>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2ADC0787-E065-4071-B8E9-10EDD14C008C}"/>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77F8BBF0-4FC1-4784-9676-673E1B838776}"/>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63BD3177-A0A5-481D-9F5E-DD9C0A8F9185}"/>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1A35EB94-3246-4CAD-90D5-2C7E2EDB6147}"/>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F1AC644E-D4B5-4648-A280-3E8CA81A9111}"/>
              </a:ext>
            </a:extLst>
          </p:cNvPr>
          <p:cNvGrpSpPr/>
          <p:nvPr/>
        </p:nvGrpSpPr>
        <p:grpSpPr>
          <a:xfrm>
            <a:off x="7524752" y="2275832"/>
            <a:ext cx="3355975" cy="215888"/>
            <a:chOff x="7558090" y="2268603"/>
            <a:chExt cx="3355975" cy="215888"/>
          </a:xfrm>
        </p:grpSpPr>
        <p:sp>
          <p:nvSpPr>
            <p:cNvPr id="47" name="椭圆 12">
              <a:extLst>
                <a:ext uri="{FF2B5EF4-FFF2-40B4-BE49-F238E27FC236}">
                  <a16:creationId xmlns:a16="http://schemas.microsoft.com/office/drawing/2014/main" id="{87C27EDA-1CA1-42EF-89F8-9E452FB1AB72}"/>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3CE916FA-5AA0-4379-9F64-5155789B34DC}"/>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2976DD1B-57F2-4803-9072-2109514CA3DE}"/>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D63C7908-B195-48C8-A051-E47C9C0AC307}"/>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B64F8641-16A5-4AB6-9179-07AA4213C4B3}"/>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3AA6D113-0F63-44E0-B605-8165AD9F6431}"/>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236797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9268" y="349826"/>
            <a:ext cx="7380968" cy="646331"/>
          </a:xfrm>
          <a:prstGeom prst="rect">
            <a:avLst/>
          </a:prstGeom>
          <a:noFill/>
        </p:spPr>
        <p:txBody>
          <a:bodyPr wrap="square" rtlCol="0">
            <a:spAutoFit/>
          </a:bodyPr>
          <a:lstStyle/>
          <a:p>
            <a:pPr algn="ctr"/>
            <a:r>
              <a:rPr lang="zh-CN" altLang="en-US" sz="3600" b="1" dirty="0">
                <a:solidFill>
                  <a:schemeClr val="tx2">
                    <a:lumMod val="75000"/>
                  </a:schemeClr>
                </a:solidFill>
                <a:latin typeface="宋体" panose="02010600030101010101" pitchFamily="2" charset="-122"/>
                <a:ea typeface="宋体" panose="02010600030101010101" pitchFamily="2" charset="-122"/>
              </a:rPr>
              <a:t>应用举例</a:t>
            </a:r>
            <a:endParaRPr lang="zh-CN" altLang="en-US" sz="54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977711" y="1358345"/>
            <a:ext cx="10236578" cy="2139047"/>
          </a:xfrm>
          <a:prstGeom prst="rect">
            <a:avLst/>
          </a:prstGeom>
          <a:noFill/>
        </p:spPr>
        <p:txBody>
          <a:bodyPr wrap="square" rtlCol="0">
            <a:spAutoFit/>
          </a:bodyPr>
          <a:lstStyle/>
          <a:p>
            <a:pPr algn="just"/>
            <a:r>
              <a:rPr lang="zh-CN" altLang="zh-CN" sz="1900" dirty="0">
                <a:solidFill>
                  <a:schemeClr val="tx2">
                    <a:lumMod val="75000"/>
                  </a:schemeClr>
                </a:solidFill>
                <a:latin typeface="宋体" panose="02010600030101010101" pitchFamily="2" charset="-122"/>
                <a:ea typeface="宋体" panose="02010600030101010101" pitchFamily="2" charset="-122"/>
              </a:rPr>
              <a:t>【例</a:t>
            </a:r>
            <a:r>
              <a:rPr lang="en-US" altLang="zh-CN" sz="1900" dirty="0">
                <a:solidFill>
                  <a:schemeClr val="tx2">
                    <a:lumMod val="75000"/>
                  </a:schemeClr>
                </a:solidFill>
                <a:latin typeface="宋体" panose="02010600030101010101" pitchFamily="2" charset="-122"/>
                <a:ea typeface="宋体" panose="02010600030101010101" pitchFamily="2" charset="-122"/>
              </a:rPr>
              <a:t>9-7</a:t>
            </a:r>
            <a:r>
              <a:rPr lang="zh-CN" altLang="zh-CN" sz="1900" dirty="0">
                <a:solidFill>
                  <a:schemeClr val="tx2">
                    <a:lumMod val="75000"/>
                  </a:schemeClr>
                </a:solidFill>
                <a:latin typeface="宋体" panose="02010600030101010101" pitchFamily="2" charset="-122"/>
                <a:ea typeface="宋体" panose="02010600030101010101" pitchFamily="2" charset="-122"/>
              </a:rPr>
              <a:t>】</a:t>
            </a:r>
            <a:r>
              <a:rPr lang="zh-CN" altLang="en-US" sz="1900" dirty="0">
                <a:solidFill>
                  <a:schemeClr val="tx2">
                    <a:lumMod val="75000"/>
                  </a:schemeClr>
                </a:solidFill>
                <a:latin typeface="宋体" panose="02010600030101010101" pitchFamily="2" charset="-122"/>
                <a:ea typeface="宋体" panose="02010600030101010101" pitchFamily="2" charset="-122"/>
              </a:rPr>
              <a:t>银河公司有一个研究开发智能医疗可穿戴设备的投资项目，其初始投资额为</a:t>
            </a:r>
            <a:r>
              <a:rPr lang="en-US" altLang="zh-CN" sz="1900" dirty="0">
                <a:solidFill>
                  <a:schemeClr val="tx2">
                    <a:lumMod val="75000"/>
                  </a:schemeClr>
                </a:solidFill>
                <a:latin typeface="宋体" panose="02010600030101010101" pitchFamily="2" charset="-122"/>
                <a:ea typeface="宋体" panose="02010600030101010101" pitchFamily="2" charset="-122"/>
              </a:rPr>
              <a:t>1000</a:t>
            </a:r>
            <a:r>
              <a:rPr lang="zh-CN" altLang="en-US" sz="1900" dirty="0">
                <a:solidFill>
                  <a:schemeClr val="tx2">
                    <a:lumMod val="75000"/>
                  </a:schemeClr>
                </a:solidFill>
                <a:latin typeface="宋体" panose="02010600030101010101" pitchFamily="2" charset="-122"/>
                <a:ea typeface="宋体" panose="02010600030101010101" pitchFamily="2" charset="-122"/>
              </a:rPr>
              <a:t>万元，有效期为</a:t>
            </a:r>
            <a:r>
              <a:rPr lang="en-US" altLang="zh-CN" sz="1900" dirty="0">
                <a:solidFill>
                  <a:schemeClr val="tx2">
                    <a:lumMod val="75000"/>
                  </a:schemeClr>
                </a:solidFill>
                <a:latin typeface="宋体" panose="02010600030101010101" pitchFamily="2" charset="-122"/>
                <a:ea typeface="宋体" panose="02010600030101010101" pitchFamily="2" charset="-122"/>
              </a:rPr>
              <a:t>3</a:t>
            </a:r>
            <a:r>
              <a:rPr lang="zh-CN" altLang="en-US" sz="1900" dirty="0">
                <a:solidFill>
                  <a:schemeClr val="tx2">
                    <a:lumMod val="75000"/>
                  </a:schemeClr>
                </a:solidFill>
                <a:latin typeface="宋体" panose="02010600030101010101" pitchFamily="2" charset="-122"/>
                <a:ea typeface="宋体" panose="02010600030101010101" pitchFamily="2" charset="-122"/>
              </a:rPr>
              <a:t>年。该项目一旦投入运营后，第一年产品的销量服从均值为</a:t>
            </a:r>
            <a:r>
              <a:rPr lang="en-US" altLang="zh-CN" sz="1900" dirty="0">
                <a:solidFill>
                  <a:schemeClr val="tx2">
                    <a:lumMod val="75000"/>
                  </a:schemeClr>
                </a:solidFill>
                <a:latin typeface="宋体" panose="02010600030101010101" pitchFamily="2" charset="-122"/>
                <a:ea typeface="宋体" panose="02010600030101010101" pitchFamily="2" charset="-122"/>
              </a:rPr>
              <a:t>300</a:t>
            </a:r>
            <a:r>
              <a:rPr lang="zh-CN" altLang="en-US" sz="1900" dirty="0">
                <a:solidFill>
                  <a:schemeClr val="tx2">
                    <a:lumMod val="75000"/>
                  </a:schemeClr>
                </a:solidFill>
                <a:latin typeface="宋体" panose="02010600030101010101" pitchFamily="2" charset="-122"/>
                <a:ea typeface="宋体" panose="02010600030101010101" pitchFamily="2" charset="-122"/>
              </a:rPr>
              <a:t>万件而标准差为</a:t>
            </a:r>
            <a:r>
              <a:rPr lang="en-US" altLang="zh-CN" sz="1900" dirty="0">
                <a:solidFill>
                  <a:schemeClr val="tx2">
                    <a:lumMod val="75000"/>
                  </a:schemeClr>
                </a:solidFill>
                <a:latin typeface="宋体" panose="02010600030101010101" pitchFamily="2" charset="-122"/>
                <a:ea typeface="宋体" panose="02010600030101010101" pitchFamily="2" charset="-122"/>
              </a:rPr>
              <a:t>100</a:t>
            </a:r>
            <a:r>
              <a:rPr lang="zh-CN" altLang="en-US" sz="1900" dirty="0">
                <a:solidFill>
                  <a:schemeClr val="tx2">
                    <a:lumMod val="75000"/>
                  </a:schemeClr>
                </a:solidFill>
                <a:latin typeface="宋体" panose="02010600030101010101" pitchFamily="2" charset="-122"/>
                <a:ea typeface="宋体" panose="02010600030101010101" pitchFamily="2" charset="-122"/>
              </a:rPr>
              <a:t>万件的正态分布随机数，预期第二年销量将在第一年的基础上增长</a:t>
            </a:r>
            <a:r>
              <a:rPr lang="en-US" altLang="zh-CN" sz="1900" dirty="0">
                <a:solidFill>
                  <a:schemeClr val="tx2">
                    <a:lumMod val="75000"/>
                  </a:schemeClr>
                </a:solidFill>
                <a:latin typeface="宋体" panose="02010600030101010101" pitchFamily="2" charset="-122"/>
                <a:ea typeface="宋体" panose="02010600030101010101" pitchFamily="2" charset="-122"/>
              </a:rPr>
              <a:t>25%</a:t>
            </a:r>
            <a:r>
              <a:rPr lang="zh-CN" altLang="en-US" sz="1900" dirty="0">
                <a:solidFill>
                  <a:schemeClr val="tx2">
                    <a:lumMod val="75000"/>
                  </a:schemeClr>
                </a:solidFill>
                <a:latin typeface="宋体" panose="02010600030101010101" pitchFamily="2" charset="-122"/>
                <a:ea typeface="宋体" panose="02010600030101010101" pitchFamily="2" charset="-122"/>
              </a:rPr>
              <a:t>、第三年销量将在第二年基础上下降</a:t>
            </a:r>
            <a:r>
              <a:rPr lang="en-US" altLang="zh-CN" sz="1900" dirty="0">
                <a:solidFill>
                  <a:schemeClr val="tx2">
                    <a:lumMod val="75000"/>
                  </a:schemeClr>
                </a:solidFill>
                <a:latin typeface="宋体" panose="02010600030101010101" pitchFamily="2" charset="-122"/>
                <a:ea typeface="宋体" panose="02010600030101010101" pitchFamily="2" charset="-122"/>
              </a:rPr>
              <a:t>40%</a:t>
            </a:r>
            <a:r>
              <a:rPr lang="zh-CN" altLang="en-US" sz="1900" dirty="0">
                <a:solidFill>
                  <a:schemeClr val="tx2">
                    <a:lumMod val="75000"/>
                  </a:schemeClr>
                </a:solidFill>
                <a:latin typeface="宋体" panose="02010600030101010101" pitchFamily="2" charset="-122"/>
                <a:ea typeface="宋体" panose="02010600030101010101" pitchFamily="2" charset="-122"/>
              </a:rPr>
              <a:t>，三年内每年需要投入的固定成本为</a:t>
            </a:r>
            <a:r>
              <a:rPr lang="en-US" altLang="zh-CN" sz="1900" dirty="0">
                <a:solidFill>
                  <a:schemeClr val="tx2">
                    <a:lumMod val="75000"/>
                  </a:schemeClr>
                </a:solidFill>
                <a:latin typeface="宋体" panose="02010600030101010101" pitchFamily="2" charset="-122"/>
                <a:ea typeface="宋体" panose="02010600030101010101" pitchFamily="2" charset="-122"/>
              </a:rPr>
              <a:t>500</a:t>
            </a:r>
            <a:r>
              <a:rPr lang="zh-CN" altLang="en-US" sz="1900" dirty="0">
                <a:solidFill>
                  <a:schemeClr val="tx2">
                    <a:lumMod val="75000"/>
                  </a:schemeClr>
                </a:solidFill>
                <a:latin typeface="宋体" panose="02010600030101010101" pitchFamily="2" charset="-122"/>
                <a:ea typeface="宋体" panose="02010600030101010101" pitchFamily="2" charset="-122"/>
              </a:rPr>
              <a:t>万元。产品的单价与单位变动成本也都是随机变量，三年内每年的单位变动成本都是在</a:t>
            </a:r>
            <a:r>
              <a:rPr lang="en-US" altLang="zh-CN" sz="1900" dirty="0">
                <a:solidFill>
                  <a:schemeClr val="tx2">
                    <a:lumMod val="75000"/>
                  </a:schemeClr>
                </a:solidFill>
                <a:latin typeface="宋体" panose="02010600030101010101" pitchFamily="2" charset="-122"/>
                <a:ea typeface="宋体" panose="02010600030101010101" pitchFamily="2" charset="-122"/>
              </a:rPr>
              <a:t>200</a:t>
            </a:r>
            <a:r>
              <a:rPr lang="zh-CN" altLang="en-US" sz="1900" dirty="0">
                <a:solidFill>
                  <a:schemeClr val="tx2">
                    <a:lumMod val="75000"/>
                  </a:schemeClr>
                </a:solidFill>
                <a:latin typeface="宋体" panose="02010600030101010101" pitchFamily="2" charset="-122"/>
                <a:ea typeface="宋体" panose="02010600030101010101" pitchFamily="2" charset="-122"/>
              </a:rPr>
              <a:t>元</a:t>
            </a:r>
            <a:r>
              <a:rPr lang="en-US" altLang="zh-CN" sz="1900" dirty="0">
                <a:solidFill>
                  <a:schemeClr val="tx2">
                    <a:lumMod val="75000"/>
                  </a:schemeClr>
                </a:solidFill>
                <a:latin typeface="宋体" panose="02010600030101010101" pitchFamily="2" charset="-122"/>
                <a:ea typeface="宋体" panose="02010600030101010101" pitchFamily="2" charset="-122"/>
              </a:rPr>
              <a:t>/</a:t>
            </a:r>
            <a:r>
              <a:rPr lang="zh-CN" altLang="en-US" sz="1900" dirty="0">
                <a:solidFill>
                  <a:schemeClr val="tx2">
                    <a:lumMod val="75000"/>
                  </a:schemeClr>
                </a:solidFill>
                <a:latin typeface="宋体" panose="02010600030101010101" pitchFamily="2" charset="-122"/>
                <a:ea typeface="宋体" panose="02010600030101010101" pitchFamily="2" charset="-122"/>
              </a:rPr>
              <a:t>件～</a:t>
            </a:r>
            <a:r>
              <a:rPr lang="en-US" altLang="zh-CN" sz="1900" dirty="0">
                <a:solidFill>
                  <a:schemeClr val="tx2">
                    <a:lumMod val="75000"/>
                  </a:schemeClr>
                </a:solidFill>
                <a:latin typeface="宋体" panose="02010600030101010101" pitchFamily="2" charset="-122"/>
                <a:ea typeface="宋体" panose="02010600030101010101" pitchFamily="2" charset="-122"/>
              </a:rPr>
              <a:t>300</a:t>
            </a:r>
            <a:r>
              <a:rPr lang="zh-CN" altLang="en-US" sz="1900" dirty="0">
                <a:solidFill>
                  <a:schemeClr val="tx2">
                    <a:lumMod val="75000"/>
                  </a:schemeClr>
                </a:solidFill>
                <a:latin typeface="宋体" panose="02010600030101010101" pitchFamily="2" charset="-122"/>
                <a:ea typeface="宋体" panose="02010600030101010101" pitchFamily="2" charset="-122"/>
              </a:rPr>
              <a:t>元</a:t>
            </a:r>
            <a:r>
              <a:rPr lang="en-US" altLang="zh-CN" sz="1900" dirty="0">
                <a:solidFill>
                  <a:schemeClr val="tx2">
                    <a:lumMod val="75000"/>
                  </a:schemeClr>
                </a:solidFill>
                <a:latin typeface="宋体" panose="02010600030101010101" pitchFamily="2" charset="-122"/>
                <a:ea typeface="宋体" panose="02010600030101010101" pitchFamily="2" charset="-122"/>
              </a:rPr>
              <a:t>/</a:t>
            </a:r>
            <a:r>
              <a:rPr lang="zh-CN" altLang="en-US" sz="1900" dirty="0">
                <a:solidFill>
                  <a:schemeClr val="tx2">
                    <a:lumMod val="75000"/>
                  </a:schemeClr>
                </a:solidFill>
                <a:latin typeface="宋体" panose="02010600030101010101" pitchFamily="2" charset="-122"/>
                <a:ea typeface="宋体" panose="02010600030101010101" pitchFamily="2" charset="-122"/>
              </a:rPr>
              <a:t>件之间均匀随机变化的，三年内每年的产品销售价格是按照表</a:t>
            </a:r>
            <a:r>
              <a:rPr lang="en-US" altLang="zh-CN" sz="1900" dirty="0">
                <a:solidFill>
                  <a:schemeClr val="tx2">
                    <a:lumMod val="75000"/>
                  </a:schemeClr>
                </a:solidFill>
                <a:latin typeface="宋体" panose="02010600030101010101" pitchFamily="2" charset="-122"/>
                <a:ea typeface="宋体" panose="02010600030101010101" pitchFamily="2" charset="-122"/>
              </a:rPr>
              <a:t>9-1</a:t>
            </a:r>
            <a:r>
              <a:rPr lang="zh-CN" altLang="en-US" sz="1900" dirty="0">
                <a:solidFill>
                  <a:schemeClr val="tx2">
                    <a:lumMod val="75000"/>
                  </a:schemeClr>
                </a:solidFill>
                <a:latin typeface="宋体" panose="02010600030101010101" pitchFamily="2" charset="-122"/>
                <a:ea typeface="宋体" panose="02010600030101010101" pitchFamily="2" charset="-122"/>
              </a:rPr>
              <a:t>所示的离散分布随机数。如果该智能医疗可穿戴设备投资项目的贴现率为</a:t>
            </a:r>
            <a:r>
              <a:rPr lang="en-US" altLang="zh-CN" sz="1900" dirty="0">
                <a:solidFill>
                  <a:schemeClr val="tx2">
                    <a:lumMod val="75000"/>
                  </a:schemeClr>
                </a:solidFill>
                <a:latin typeface="宋体" panose="02010600030101010101" pitchFamily="2" charset="-122"/>
                <a:ea typeface="宋体" panose="02010600030101010101" pitchFamily="2" charset="-122"/>
              </a:rPr>
              <a:t>9</a:t>
            </a:r>
            <a:r>
              <a:rPr lang="zh-CN" altLang="en-US" sz="1900" dirty="0">
                <a:solidFill>
                  <a:schemeClr val="tx2">
                    <a:lumMod val="75000"/>
                  </a:schemeClr>
                </a:solidFill>
                <a:latin typeface="宋体" panose="02010600030101010101" pitchFamily="2" charset="-122"/>
                <a:ea typeface="宋体" panose="02010600030101010101" pitchFamily="2" charset="-122"/>
              </a:rPr>
              <a:t>％，银河公司投资决策前需要分析这项智能医疗可穿戴设备的投资风险。</a:t>
            </a:r>
            <a:endParaRPr lang="zh-CN" altLang="zh-CN" sz="1900" dirty="0">
              <a:solidFill>
                <a:schemeClr val="tx2">
                  <a:lumMod val="75000"/>
                </a:schemeClr>
              </a:solidFill>
              <a:latin typeface="宋体" panose="02010600030101010101" pitchFamily="2" charset="-122"/>
              <a:ea typeface="宋体" panose="02010600030101010101" pitchFamily="2" charset="-122"/>
            </a:endParaRPr>
          </a:p>
        </p:txBody>
      </p:sp>
      <p:pic>
        <p:nvPicPr>
          <p:cNvPr id="4" name="图片 3">
            <a:extLst>
              <a:ext uri="{FF2B5EF4-FFF2-40B4-BE49-F238E27FC236}">
                <a16:creationId xmlns:a16="http://schemas.microsoft.com/office/drawing/2014/main" id="{0EB5745C-1D78-A9B7-6895-81962D51E92F}"/>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77711" y="4075382"/>
            <a:ext cx="10236578" cy="1530299"/>
          </a:xfrm>
          <a:prstGeom prst="rect">
            <a:avLst/>
          </a:prstGeom>
        </p:spPr>
      </p:pic>
    </p:spTree>
    <p:extLst>
      <p:ext uri="{BB962C8B-B14F-4D97-AF65-F5344CB8AC3E}">
        <p14:creationId xmlns:p14="http://schemas.microsoft.com/office/powerpoint/2010/main" val="3386279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76040" y="3193598"/>
            <a:ext cx="3125452" cy="923330"/>
          </a:xfrm>
          <a:prstGeom prst="rect">
            <a:avLst/>
          </a:prstGeom>
          <a:noFill/>
        </p:spPr>
        <p:txBody>
          <a:bodyPr wrap="square" rtlCol="0">
            <a:spAutoFit/>
          </a:bodyPr>
          <a:lstStyle/>
          <a:p>
            <a:pPr algn="dist"/>
            <a:r>
              <a:rPr lang="zh-CN" altLang="en-US" sz="5400" dirty="0">
                <a:solidFill>
                  <a:schemeClr val="tx2">
                    <a:lumMod val="75000"/>
                  </a:schemeClr>
                </a:solidFill>
                <a:latin typeface="宋体" pitchFamily="2" charset="-122"/>
                <a:ea typeface="宋体" pitchFamily="2" charset="-122"/>
              </a:rPr>
              <a:t>主要内容</a:t>
            </a:r>
          </a:p>
        </p:txBody>
      </p:sp>
      <p:sp>
        <p:nvSpPr>
          <p:cNvPr id="3" name="文本框 2"/>
          <p:cNvSpPr txBox="1"/>
          <p:nvPr/>
        </p:nvSpPr>
        <p:spPr>
          <a:xfrm>
            <a:off x="7784773" y="2741836"/>
            <a:ext cx="2960140" cy="461665"/>
          </a:xfrm>
          <a:prstGeom prst="rect">
            <a:avLst/>
          </a:prstGeom>
          <a:noFill/>
        </p:spPr>
        <p:txBody>
          <a:bodyPr wrap="square" rtlCol="0">
            <a:spAutoFit/>
          </a:bodyPr>
          <a:lstStyle/>
          <a:p>
            <a:pPr algn="dist"/>
            <a:r>
              <a:rPr lang="en-US" altLang="zh-CN" sz="2400" dirty="0">
                <a:solidFill>
                  <a:schemeClr val="tx2">
                    <a:lumMod val="75000"/>
                  </a:schemeClr>
                </a:solidFill>
                <a:latin typeface="FuturaBookC" pitchFamily="2" charset="-52"/>
                <a:ea typeface="微软雅黑" panose="020B0503020204020204" pitchFamily="34" charset="-122"/>
              </a:rPr>
              <a:t>CONTENT</a:t>
            </a:r>
            <a:endParaRPr lang="zh-CN" altLang="en-US" sz="2400" dirty="0">
              <a:solidFill>
                <a:schemeClr val="tx2">
                  <a:lumMod val="75000"/>
                </a:schemeClr>
              </a:solidFill>
              <a:latin typeface="FuturaBookC" pitchFamily="2" charset="-52"/>
              <a:ea typeface="微软雅黑" panose="020B0503020204020204" pitchFamily="34" charset="-122"/>
            </a:endParaRPr>
          </a:p>
        </p:txBody>
      </p:sp>
      <p:sp>
        <p:nvSpPr>
          <p:cNvPr id="5" name="文本框 4"/>
          <p:cNvSpPr txBox="1"/>
          <p:nvPr/>
        </p:nvSpPr>
        <p:spPr>
          <a:xfrm>
            <a:off x="1836921" y="1109228"/>
            <a:ext cx="6441318" cy="523220"/>
          </a:xfrm>
          <a:prstGeom prst="rect">
            <a:avLst/>
          </a:prstGeom>
          <a:noFill/>
        </p:spPr>
        <p:txBody>
          <a:bodyPr wrap="square" rtlCol="0">
            <a:spAutoFit/>
          </a:bodyPr>
          <a:lstStyle/>
          <a:p>
            <a:pPr lvl="0"/>
            <a:r>
              <a:rPr lang="zh-CN" altLang="en-US" sz="2800" dirty="0">
                <a:solidFill>
                  <a:schemeClr val="tx2">
                    <a:lumMod val="75000"/>
                  </a:schemeClr>
                </a:solidFill>
                <a:latin typeface="宋体" panose="02010600030101010101" pitchFamily="2" charset="-122"/>
                <a:ea typeface="宋体" panose="02010600030101010101" pitchFamily="2" charset="-122"/>
              </a:rPr>
              <a:t>投资分析中常用</a:t>
            </a:r>
            <a:r>
              <a:rPr lang="zh-CN" altLang="zh-CN" sz="2800" dirty="0">
                <a:solidFill>
                  <a:schemeClr val="tx2">
                    <a:lumMod val="75000"/>
                  </a:schemeClr>
                </a:solidFill>
                <a:latin typeface="宋体" panose="02010600030101010101" pitchFamily="2" charset="-122"/>
                <a:ea typeface="宋体" panose="02010600030101010101" pitchFamily="2" charset="-122"/>
              </a:rPr>
              <a:t>的财务函数</a:t>
            </a:r>
          </a:p>
        </p:txBody>
      </p:sp>
      <p:sp>
        <p:nvSpPr>
          <p:cNvPr id="8" name="文本框 7"/>
          <p:cNvSpPr txBox="1"/>
          <p:nvPr/>
        </p:nvSpPr>
        <p:spPr>
          <a:xfrm>
            <a:off x="1896203" y="3293140"/>
            <a:ext cx="5779837" cy="523220"/>
          </a:xfrm>
          <a:prstGeom prst="rect">
            <a:avLst/>
          </a:prstGeom>
          <a:noFill/>
        </p:spPr>
        <p:txBody>
          <a:bodyPr wrap="square" rtlCol="0">
            <a:spAutoFit/>
          </a:bodyPr>
          <a:lstStyle/>
          <a:p>
            <a:pPr lvl="0"/>
            <a:r>
              <a:rPr lang="zh-CN" altLang="zh-CN" sz="2800" dirty="0">
                <a:solidFill>
                  <a:schemeClr val="tx2">
                    <a:lumMod val="75000"/>
                  </a:schemeClr>
                </a:solidFill>
                <a:latin typeface="宋体" panose="02010600030101010101" pitchFamily="2" charset="-122"/>
                <a:ea typeface="宋体" panose="02010600030101010101" pitchFamily="2" charset="-122"/>
              </a:rPr>
              <a:t>基于回收期的投资决策分析</a:t>
            </a:r>
          </a:p>
        </p:txBody>
      </p:sp>
      <p:sp>
        <p:nvSpPr>
          <p:cNvPr id="11" name="文本框 10"/>
          <p:cNvSpPr txBox="1"/>
          <p:nvPr/>
        </p:nvSpPr>
        <p:spPr>
          <a:xfrm>
            <a:off x="1836921" y="2218616"/>
            <a:ext cx="6713692" cy="523220"/>
          </a:xfrm>
          <a:prstGeom prst="rect">
            <a:avLst/>
          </a:prstGeom>
          <a:noFill/>
        </p:spPr>
        <p:txBody>
          <a:bodyPr wrap="square" rtlCol="0">
            <a:spAutoFit/>
          </a:bodyPr>
          <a:lstStyle/>
          <a:p>
            <a:pPr lvl="0"/>
            <a:r>
              <a:rPr lang="zh-CN" altLang="zh-CN" sz="2800" dirty="0">
                <a:solidFill>
                  <a:schemeClr val="tx2">
                    <a:lumMod val="75000"/>
                  </a:schemeClr>
                </a:solidFill>
                <a:latin typeface="宋体" panose="02010600030101010101" pitchFamily="2" charset="-122"/>
                <a:ea typeface="宋体" panose="02010600030101010101" pitchFamily="2" charset="-122"/>
              </a:rPr>
              <a:t>基于回报率的投资决策分析</a:t>
            </a:r>
          </a:p>
        </p:txBody>
      </p:sp>
      <p:sp>
        <p:nvSpPr>
          <p:cNvPr id="15" name="文本框 14"/>
          <p:cNvSpPr txBox="1"/>
          <p:nvPr/>
        </p:nvSpPr>
        <p:spPr>
          <a:xfrm>
            <a:off x="1836921" y="4341076"/>
            <a:ext cx="4833968" cy="523220"/>
          </a:xfrm>
          <a:prstGeom prst="rect">
            <a:avLst/>
          </a:prstGeom>
          <a:noFill/>
        </p:spPr>
        <p:txBody>
          <a:bodyPr wrap="square" rtlCol="0">
            <a:spAutoFit/>
          </a:bodyPr>
          <a:lstStyle/>
          <a:p>
            <a:pPr lvl="0"/>
            <a:r>
              <a:rPr lang="zh-CN" altLang="zh-CN" sz="2800" dirty="0">
                <a:solidFill>
                  <a:schemeClr val="tx2">
                    <a:lumMod val="75000"/>
                  </a:schemeClr>
                </a:solidFill>
                <a:latin typeface="宋体" panose="02010600030101010101" pitchFamily="2" charset="-122"/>
                <a:ea typeface="宋体" panose="02010600030101010101" pitchFamily="2" charset="-122"/>
              </a:rPr>
              <a:t>基于净现值的投资决策分析</a:t>
            </a:r>
            <a:endParaRPr lang="zh-CN" altLang="en-US" sz="2800" dirty="0">
              <a:solidFill>
                <a:schemeClr val="tx2">
                  <a:lumMod val="75000"/>
                </a:schemeClr>
              </a:solidFill>
              <a:latin typeface="宋体" panose="02010600030101010101" pitchFamily="2" charset="-122"/>
              <a:ea typeface="宋体" panose="02010600030101010101" pitchFamily="2" charset="-122"/>
            </a:endParaRPr>
          </a:p>
        </p:txBody>
      </p:sp>
      <p:sp>
        <p:nvSpPr>
          <p:cNvPr id="16" name="文本框 15"/>
          <p:cNvSpPr txBox="1"/>
          <p:nvPr/>
        </p:nvSpPr>
        <p:spPr>
          <a:xfrm>
            <a:off x="1896203" y="5511899"/>
            <a:ext cx="4895407" cy="523220"/>
          </a:xfrm>
          <a:prstGeom prst="rect">
            <a:avLst/>
          </a:prstGeom>
          <a:noFill/>
        </p:spPr>
        <p:txBody>
          <a:bodyPr wrap="square" rtlCol="0">
            <a:spAutoFit/>
          </a:bodyPr>
          <a:lstStyle/>
          <a:p>
            <a:r>
              <a:rPr lang="zh-CN" altLang="zh-CN" sz="2800" dirty="0">
                <a:solidFill>
                  <a:schemeClr val="tx2">
                    <a:lumMod val="75000"/>
                  </a:schemeClr>
                </a:solidFill>
                <a:latin typeface="宋体" panose="02010600030101010101" pitchFamily="2" charset="-122"/>
                <a:ea typeface="宋体" panose="02010600030101010101" pitchFamily="2" charset="-122"/>
              </a:rPr>
              <a:t>投资项目的风险分析</a:t>
            </a:r>
            <a:endParaRPr lang="zh-CN" altLang="en-US" sz="2800" dirty="0">
              <a:solidFill>
                <a:schemeClr val="tx2">
                  <a:lumMod val="75000"/>
                </a:schemeClr>
              </a:solidFill>
              <a:latin typeface="宋体" panose="02010600030101010101" pitchFamily="2" charset="-122"/>
              <a:ea typeface="宋体" panose="02010600030101010101" pitchFamily="2" charset="-122"/>
            </a:endParaRPr>
          </a:p>
        </p:txBody>
      </p:sp>
      <p:sp>
        <p:nvSpPr>
          <p:cNvPr id="14" name="椭圆 13"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C12B2811-F52B-4C68-979B-72C17FA77079}"/>
              </a:ext>
            </a:extLst>
          </p:cNvPr>
          <p:cNvSpPr/>
          <p:nvPr/>
        </p:nvSpPr>
        <p:spPr>
          <a:xfrm>
            <a:off x="972508" y="99398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01</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8" name="椭圆 17"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658D3E24-8CC2-4897-B180-B4A9483EA819}"/>
              </a:ext>
            </a:extLst>
          </p:cNvPr>
          <p:cNvSpPr/>
          <p:nvPr/>
        </p:nvSpPr>
        <p:spPr>
          <a:xfrm>
            <a:off x="972508" y="2103373"/>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02</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19" name="椭圆 18"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B2944A73-97B8-49A5-8961-5127A98143AE}"/>
              </a:ext>
            </a:extLst>
          </p:cNvPr>
          <p:cNvSpPr/>
          <p:nvPr/>
        </p:nvSpPr>
        <p:spPr>
          <a:xfrm>
            <a:off x="972508" y="3177897"/>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03</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0" name="椭圆 19"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DCFA1C60-896C-48ED-9449-32365A39318F}"/>
              </a:ext>
            </a:extLst>
          </p:cNvPr>
          <p:cNvSpPr/>
          <p:nvPr/>
        </p:nvSpPr>
        <p:spPr>
          <a:xfrm>
            <a:off x="942830" y="4177205"/>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04</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
        <p:nvSpPr>
          <p:cNvPr id="21" name="椭圆 20" descr="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
            <a:extLst>
              <a:ext uri="{FF2B5EF4-FFF2-40B4-BE49-F238E27FC236}">
                <a16:creationId xmlns:a16="http://schemas.microsoft.com/office/drawing/2014/main" id="{AD126D3B-FA1E-4C59-80E0-B8387B97317F}"/>
              </a:ext>
            </a:extLst>
          </p:cNvPr>
          <p:cNvSpPr/>
          <p:nvPr/>
        </p:nvSpPr>
        <p:spPr>
          <a:xfrm>
            <a:off x="942830" y="5409888"/>
            <a:ext cx="752814" cy="753705"/>
          </a:xfrm>
          <a:prstGeom prst="ellipse">
            <a:avLst/>
          </a:prstGeom>
          <a:solidFill>
            <a:srgbClr val="86BAC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rPr>
              <a:t>05</a:t>
            </a:r>
            <a:endParaRPr kumimoji="0" lang="zh-CN" altLang="en-US" sz="2400" b="1" i="0" u="none" strike="noStrike" kern="1200" cap="none" spc="0" normalizeH="0" baseline="0" noProof="0" dirty="0">
              <a:ln>
                <a:noFill/>
              </a:ln>
              <a:solidFill>
                <a:schemeClr val="bg1"/>
              </a:solidFill>
              <a:effectLst/>
              <a:uLnTx/>
              <a:uFillTx/>
              <a:latin typeface="宋体" panose="02010600030101010101" pitchFamily="2" charset="-122"/>
              <a:ea typeface="宋体" panose="02010600030101010101" pitchFamily="2"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360"/>
                                          </p:val>
                                        </p:tav>
                                        <p:tav tm="100000">
                                          <p:val>
                                            <p:fltVal val="0"/>
                                          </p:val>
                                        </p:tav>
                                      </p:tavLst>
                                    </p:anim>
                                    <p:animEffect transition="in" filter="fade">
                                      <p:cBhvr>
                                        <p:cTn id="10" dur="1000"/>
                                        <p:tgtEl>
                                          <p:spTgt spid="14"/>
                                        </p:tgtEl>
                                      </p:cBhvr>
                                    </p:animEffect>
                                  </p:childTnLst>
                                </p:cTn>
                              </p:par>
                              <p:par>
                                <p:cTn id="11" presetID="49" presetClass="entr" presetSubtype="0" decel="100000" fill="hold" grpId="0" nodeType="withEffect">
                                  <p:stCondLst>
                                    <p:cond delay="100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360"/>
                                          </p:val>
                                        </p:tav>
                                        <p:tav tm="100000">
                                          <p:val>
                                            <p:fltVal val="0"/>
                                          </p:val>
                                        </p:tav>
                                      </p:tavLst>
                                    </p:anim>
                                    <p:animEffect transition="in" filter="fade">
                                      <p:cBhvr>
                                        <p:cTn id="16" dur="1000"/>
                                        <p:tgtEl>
                                          <p:spTgt spid="18"/>
                                        </p:tgtEl>
                                      </p:cBhvr>
                                    </p:animEffect>
                                  </p:childTnLst>
                                </p:cTn>
                              </p:par>
                              <p:par>
                                <p:cTn id="17" presetID="49" presetClass="entr" presetSubtype="0" decel="100000" fill="hold" grpId="0" nodeType="withEffect">
                                  <p:stCondLst>
                                    <p:cond delay="100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360"/>
                                          </p:val>
                                        </p:tav>
                                        <p:tav tm="100000">
                                          <p:val>
                                            <p:fltVal val="0"/>
                                          </p:val>
                                        </p:tav>
                                      </p:tavLst>
                                    </p:anim>
                                    <p:animEffect transition="in" filter="fade">
                                      <p:cBhvr>
                                        <p:cTn id="22" dur="1000"/>
                                        <p:tgtEl>
                                          <p:spTgt spid="19"/>
                                        </p:tgtEl>
                                      </p:cBhvr>
                                    </p:animEffect>
                                  </p:childTnLst>
                                </p:cTn>
                              </p:par>
                              <p:par>
                                <p:cTn id="23" presetID="49" presetClass="entr" presetSubtype="0" decel="100000" fill="hold" grpId="0" nodeType="withEffect">
                                  <p:stCondLst>
                                    <p:cond delay="1000"/>
                                  </p:stCondLst>
                                  <p:childTnLst>
                                    <p:set>
                                      <p:cBhvr>
                                        <p:cTn id="24" dur="1" fill="hold">
                                          <p:stCondLst>
                                            <p:cond delay="0"/>
                                          </p:stCondLst>
                                        </p:cTn>
                                        <p:tgtEl>
                                          <p:spTgt spid="20"/>
                                        </p:tgtEl>
                                        <p:attrNameLst>
                                          <p:attrName>style.visibility</p:attrName>
                                        </p:attrNameLst>
                                      </p:cBhvr>
                                      <p:to>
                                        <p:strVal val="visible"/>
                                      </p:to>
                                    </p:set>
                                    <p:anim calcmode="lin" valueType="num">
                                      <p:cBhvr>
                                        <p:cTn id="25" dur="1000" fill="hold"/>
                                        <p:tgtEl>
                                          <p:spTgt spid="20"/>
                                        </p:tgtEl>
                                        <p:attrNameLst>
                                          <p:attrName>ppt_w</p:attrName>
                                        </p:attrNameLst>
                                      </p:cBhvr>
                                      <p:tavLst>
                                        <p:tav tm="0">
                                          <p:val>
                                            <p:fltVal val="0"/>
                                          </p:val>
                                        </p:tav>
                                        <p:tav tm="100000">
                                          <p:val>
                                            <p:strVal val="#ppt_w"/>
                                          </p:val>
                                        </p:tav>
                                      </p:tavLst>
                                    </p:anim>
                                    <p:anim calcmode="lin" valueType="num">
                                      <p:cBhvr>
                                        <p:cTn id="26" dur="1000" fill="hold"/>
                                        <p:tgtEl>
                                          <p:spTgt spid="20"/>
                                        </p:tgtEl>
                                        <p:attrNameLst>
                                          <p:attrName>ppt_h</p:attrName>
                                        </p:attrNameLst>
                                      </p:cBhvr>
                                      <p:tavLst>
                                        <p:tav tm="0">
                                          <p:val>
                                            <p:fltVal val="0"/>
                                          </p:val>
                                        </p:tav>
                                        <p:tav tm="100000">
                                          <p:val>
                                            <p:strVal val="#ppt_h"/>
                                          </p:val>
                                        </p:tav>
                                      </p:tavLst>
                                    </p:anim>
                                    <p:anim calcmode="lin" valueType="num">
                                      <p:cBhvr>
                                        <p:cTn id="27" dur="1000" fill="hold"/>
                                        <p:tgtEl>
                                          <p:spTgt spid="20"/>
                                        </p:tgtEl>
                                        <p:attrNameLst>
                                          <p:attrName>style.rotation</p:attrName>
                                        </p:attrNameLst>
                                      </p:cBhvr>
                                      <p:tavLst>
                                        <p:tav tm="0">
                                          <p:val>
                                            <p:fltVal val="360"/>
                                          </p:val>
                                        </p:tav>
                                        <p:tav tm="100000">
                                          <p:val>
                                            <p:fltVal val="0"/>
                                          </p:val>
                                        </p:tav>
                                      </p:tavLst>
                                    </p:anim>
                                    <p:animEffect transition="in" filter="fade">
                                      <p:cBhvr>
                                        <p:cTn id="28" dur="1000"/>
                                        <p:tgtEl>
                                          <p:spTgt spid="20"/>
                                        </p:tgtEl>
                                      </p:cBhvr>
                                    </p:animEffect>
                                  </p:childTnLst>
                                </p:cTn>
                              </p:par>
                              <p:par>
                                <p:cTn id="29" presetID="49" presetClass="entr" presetSubtype="0" decel="100000" fill="hold" grpId="0" nodeType="withEffect">
                                  <p:stCondLst>
                                    <p:cond delay="100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360"/>
                                          </p:val>
                                        </p:tav>
                                        <p:tav tm="100000">
                                          <p:val>
                                            <p:fltVal val="0"/>
                                          </p:val>
                                        </p:tav>
                                      </p:tavLst>
                                    </p:anim>
                                    <p:animEffect transition="in" filter="fade">
                                      <p:cBhvr>
                                        <p:cTn id="3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DC43F1F-7D40-772F-A9BD-8BBD95705DE9}"/>
              </a:ext>
            </a:extLst>
          </p:cNvPr>
          <p:cNvSpPr txBox="1"/>
          <p:nvPr/>
        </p:nvSpPr>
        <p:spPr>
          <a:xfrm>
            <a:off x="794783" y="1578846"/>
            <a:ext cx="6097772" cy="3700308"/>
          </a:xfrm>
          <a:prstGeom prst="rect">
            <a:avLst/>
          </a:prstGeom>
          <a:noFill/>
        </p:spPr>
        <p:txBody>
          <a:bodyPr wrap="square">
            <a:spAutoFit/>
          </a:bodyPr>
          <a:lstStyle/>
          <a:p>
            <a:pPr>
              <a:lnSpc>
                <a:spcPct val="150000"/>
              </a:lnSpc>
            </a:pPr>
            <a:r>
              <a:rPr lang="zh-CN" altLang="en-US" sz="2000" b="1" dirty="0">
                <a:latin typeface="等线" panose="02010600030101010101" pitchFamily="2" charset="-122"/>
                <a:ea typeface="等线" panose="02010600030101010101" pitchFamily="2" charset="-122"/>
              </a:rPr>
              <a:t>解题步骤：</a:t>
            </a:r>
            <a:endParaRPr lang="en-US" altLang="zh-CN" sz="2000" b="1" dirty="0">
              <a:latin typeface="等线" panose="02010600030101010101" pitchFamily="2" charset="-122"/>
              <a:ea typeface="等线" panose="02010600030101010101" pitchFamily="2" charset="-122"/>
            </a:endParaRPr>
          </a:p>
          <a:p>
            <a:pPr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第一步，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建立输入区并输入初始参数。  </a:t>
            </a:r>
          </a:p>
          <a:p>
            <a:pPr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第二步，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建立生成区并生成随机数。</a:t>
            </a:r>
          </a:p>
          <a:p>
            <a:pPr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第三步，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建立输出区。</a:t>
            </a:r>
          </a:p>
          <a:p>
            <a:pPr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第四步，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建立试验区并进行模拟试验。</a:t>
            </a:r>
          </a:p>
          <a:p>
            <a:pPr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第五步，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建立统计区并计算统计量。</a:t>
            </a:r>
            <a:endParaRPr lang="en-US" altLang="zh-CN" sz="2000" dirty="0">
              <a:effectLst/>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spcBef>
                <a:spcPts val="300"/>
              </a:spcBef>
              <a:spcAft>
                <a:spcPts val="300"/>
              </a:spcAft>
            </a:pPr>
            <a:r>
              <a:rPr lang="zh-CN" altLang="zh-CN" sz="2000" b="1" dirty="0">
                <a:effectLst/>
                <a:latin typeface="等线" panose="02010600030101010101" pitchFamily="2" charset="-122"/>
                <a:ea typeface="等线" panose="02010600030101010101" pitchFamily="2" charset="-122"/>
                <a:cs typeface="Times New Roman" panose="02020603050405020304" pitchFamily="18" charset="0"/>
              </a:rPr>
              <a:t>第六步，</a:t>
            </a:r>
            <a:r>
              <a:rPr lang="zh-CN" altLang="zh-CN" sz="2000" dirty="0">
                <a:effectLst/>
                <a:latin typeface="等线" panose="02010600030101010101" pitchFamily="2" charset="-122"/>
                <a:ea typeface="等线" panose="02010600030101010101" pitchFamily="2" charset="-122"/>
                <a:cs typeface="Times New Roman" panose="02020603050405020304" pitchFamily="18" charset="0"/>
              </a:rPr>
              <a:t>建立图形区并绘制图形。</a:t>
            </a:r>
            <a:endParaRPr lang="en-US" altLang="zh-CN" sz="20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E0602DE9-5D8C-3E47-A689-7BE825A7FC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040660"/>
            <a:ext cx="5165280" cy="2659469"/>
          </a:xfrm>
          <a:prstGeom prst="rect">
            <a:avLst/>
          </a:prstGeom>
          <a:noFill/>
          <a:ln>
            <a:solidFill>
              <a:schemeClr val="tx1"/>
            </a:solidFill>
          </a:ln>
        </p:spPr>
      </p:pic>
      <p:pic>
        <p:nvPicPr>
          <p:cNvPr id="6" name="图片 5">
            <a:extLst>
              <a:ext uri="{FF2B5EF4-FFF2-40B4-BE49-F238E27FC236}">
                <a16:creationId xmlns:a16="http://schemas.microsoft.com/office/drawing/2014/main" id="{2758ECDA-BF8F-BC8D-2777-ADFACCA17C8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5999" y="4014311"/>
            <a:ext cx="5165279" cy="2662391"/>
          </a:xfrm>
          <a:prstGeom prst="rect">
            <a:avLst/>
          </a:prstGeom>
          <a:noFill/>
          <a:ln>
            <a:solidFill>
              <a:schemeClr val="tx1"/>
            </a:solidFill>
          </a:ln>
        </p:spPr>
      </p:pic>
    </p:spTree>
    <p:extLst>
      <p:ext uri="{BB962C8B-B14F-4D97-AF65-F5344CB8AC3E}">
        <p14:creationId xmlns:p14="http://schemas.microsoft.com/office/powerpoint/2010/main" val="2599485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1"/>
          <p:cNvSpPr txBox="1"/>
          <p:nvPr/>
        </p:nvSpPr>
        <p:spPr>
          <a:xfrm>
            <a:off x="-504459" y="557923"/>
            <a:ext cx="12192000" cy="646331"/>
          </a:xfrm>
          <a:prstGeom prst="rect">
            <a:avLst/>
          </a:prstGeom>
          <a:noFill/>
        </p:spPr>
        <p:txBody>
          <a:bodyPr wrap="square" rtlCol="0">
            <a:spAutoFit/>
          </a:bodyPr>
          <a:lstStyle>
            <a:defPPr>
              <a:defRPr lang="en-US"/>
            </a:defPPr>
            <a:lvl1pPr algn="ctr">
              <a:defRPr sz="4000" b="1">
                <a:solidFill>
                  <a:schemeClr val="tx2">
                    <a:lumMod val="75000"/>
                  </a:schemeClr>
                </a:solidFill>
                <a:latin typeface="+mn-ea"/>
              </a:defRPr>
            </a:lvl1pPr>
          </a:lstStyle>
          <a:p>
            <a:r>
              <a:rPr lang="zh-CN" altLang="zh-CN" sz="3600" dirty="0">
                <a:latin typeface="宋体" pitchFamily="2" charset="-122"/>
                <a:ea typeface="宋体" pitchFamily="2" charset="-122"/>
              </a:rPr>
              <a:t>【例</a:t>
            </a:r>
            <a:r>
              <a:rPr lang="en-US" altLang="zh-CN" sz="3600" dirty="0">
                <a:latin typeface="宋体" pitchFamily="2" charset="-122"/>
                <a:ea typeface="宋体" pitchFamily="2" charset="-122"/>
              </a:rPr>
              <a:t>9-7</a:t>
            </a:r>
            <a:r>
              <a:rPr lang="zh-CN" altLang="zh-CN" sz="3600" dirty="0">
                <a:latin typeface="宋体" pitchFamily="2" charset="-122"/>
                <a:ea typeface="宋体" pitchFamily="2" charset="-122"/>
              </a:rPr>
              <a:t>】</a:t>
            </a:r>
            <a:r>
              <a:rPr lang="zh-CN" altLang="en-US" sz="3600" dirty="0">
                <a:latin typeface="宋体" pitchFamily="2" charset="-122"/>
                <a:ea typeface="宋体" pitchFamily="2" charset="-122"/>
              </a:rPr>
              <a:t>建模关键技术</a:t>
            </a:r>
          </a:p>
        </p:txBody>
      </p:sp>
      <p:sp>
        <p:nvSpPr>
          <p:cNvPr id="26" name="文本框 10"/>
          <p:cNvSpPr txBox="1"/>
          <p:nvPr/>
        </p:nvSpPr>
        <p:spPr>
          <a:xfrm>
            <a:off x="7501131" y="2454356"/>
            <a:ext cx="3271646" cy="830997"/>
          </a:xfrm>
          <a:prstGeom prst="rect">
            <a:avLst/>
          </a:prstGeom>
          <a:noFill/>
        </p:spPr>
        <p:txBody>
          <a:bodyPr wrap="square" rtlCol="0">
            <a:spAutoFit/>
          </a:bodyPr>
          <a:lstStyle/>
          <a:p>
            <a:pPr algn="just"/>
            <a:r>
              <a:rPr lang="zh-CN" altLang="en-US" sz="2400" b="1" dirty="0">
                <a:solidFill>
                  <a:schemeClr val="tx2">
                    <a:lumMod val="75000"/>
                  </a:schemeClr>
                </a:solidFill>
                <a:latin typeface="宋体" pitchFamily="2" charset="-122"/>
                <a:ea typeface="宋体" pitchFamily="2" charset="-122"/>
              </a:rPr>
              <a:t>反函数变换表技术以及特定随机数的生成方法</a:t>
            </a:r>
          </a:p>
        </p:txBody>
      </p:sp>
      <p:sp>
        <p:nvSpPr>
          <p:cNvPr id="28" name="文本框 10"/>
          <p:cNvSpPr txBox="1"/>
          <p:nvPr/>
        </p:nvSpPr>
        <p:spPr>
          <a:xfrm>
            <a:off x="1698752" y="4216891"/>
            <a:ext cx="2689153"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图形控制参数区以及图形数据区的建立方法与技术</a:t>
            </a:r>
          </a:p>
        </p:txBody>
      </p:sp>
      <p:sp>
        <p:nvSpPr>
          <p:cNvPr id="30" name="文本框 10"/>
          <p:cNvSpPr txBox="1"/>
          <p:nvPr/>
        </p:nvSpPr>
        <p:spPr>
          <a:xfrm>
            <a:off x="1742284" y="1960434"/>
            <a:ext cx="3108316"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蒙特卡洛风险评价模型六大区的完整框架建立方法</a:t>
            </a:r>
          </a:p>
        </p:txBody>
      </p:sp>
      <p:sp>
        <p:nvSpPr>
          <p:cNvPr id="20" name="文本框 10">
            <a:extLst>
              <a:ext uri="{FF2B5EF4-FFF2-40B4-BE49-F238E27FC236}">
                <a16:creationId xmlns:a16="http://schemas.microsoft.com/office/drawing/2014/main" id="{A66750AF-967A-4222-95E5-F08A2C8493CD}"/>
              </a:ext>
            </a:extLst>
          </p:cNvPr>
          <p:cNvSpPr txBox="1"/>
          <p:nvPr/>
        </p:nvSpPr>
        <p:spPr>
          <a:xfrm>
            <a:off x="7501131" y="4647478"/>
            <a:ext cx="3297351" cy="1200329"/>
          </a:xfrm>
          <a:prstGeom prst="rect">
            <a:avLst/>
          </a:prstGeom>
          <a:noFill/>
        </p:spPr>
        <p:txBody>
          <a:bodyPr wrap="square" rtlCol="0">
            <a:spAutoFit/>
          </a:bodyPr>
          <a:lstStyle/>
          <a:p>
            <a:pPr algn="just"/>
            <a:r>
              <a:rPr lang="zh-CN" altLang="en-US" sz="2400" b="1" dirty="0">
                <a:solidFill>
                  <a:schemeClr val="tx2">
                    <a:lumMod val="75000"/>
                  </a:schemeClr>
                </a:solidFill>
                <a:latin typeface="宋体" panose="02010600030101010101" pitchFamily="2" charset="-122"/>
                <a:ea typeface="宋体" panose="02010600030101010101" pitchFamily="2" charset="-122"/>
              </a:rPr>
              <a:t>引入虚拟变量的模拟运算表技术以及对模拟结果的统计分析方法</a:t>
            </a:r>
          </a:p>
        </p:txBody>
      </p:sp>
      <p:sp>
        <p:nvSpPr>
          <p:cNvPr id="27" name="Freeform 265">
            <a:extLst>
              <a:ext uri="{FF2B5EF4-FFF2-40B4-BE49-F238E27FC236}">
                <a16:creationId xmlns:a16="http://schemas.microsoft.com/office/drawing/2014/main" id="{784FB3C0-AE87-49C7-9CC6-A6B0A1720905}"/>
              </a:ext>
            </a:extLst>
          </p:cNvPr>
          <p:cNvSpPr>
            <a:spLocks noChangeArrowheads="1"/>
          </p:cNvSpPr>
          <p:nvPr/>
        </p:nvSpPr>
        <p:spPr bwMode="auto">
          <a:xfrm>
            <a:off x="4635500" y="2336328"/>
            <a:ext cx="1304925" cy="1604873"/>
          </a:xfrm>
          <a:custGeom>
            <a:avLst/>
            <a:gdLst>
              <a:gd name="T0" fmla="*/ 706834 w 312"/>
              <a:gd name="T1" fmla="*/ 804565 h 385"/>
              <a:gd name="T2" fmla="*/ 1304925 w 312"/>
              <a:gd name="T3" fmla="*/ 1604962 h 385"/>
              <a:gd name="T4" fmla="*/ 242582 w 312"/>
              <a:gd name="T5" fmla="*/ 1183920 h 385"/>
              <a:gd name="T6" fmla="*/ 12547 w 312"/>
              <a:gd name="T7" fmla="*/ 904615 h 385"/>
              <a:gd name="T8" fmla="*/ 4182 w 312"/>
              <a:gd name="T9" fmla="*/ 804565 h 385"/>
              <a:gd name="T10" fmla="*/ 12547 w 312"/>
              <a:gd name="T11" fmla="*/ 700347 h 385"/>
              <a:gd name="T12" fmla="*/ 242582 w 312"/>
              <a:gd name="T13" fmla="*/ 425211 h 385"/>
              <a:gd name="T14" fmla="*/ 1304925 w 312"/>
              <a:gd name="T15" fmla="*/ 0 h 385"/>
              <a:gd name="T16" fmla="*/ 706834 w 312"/>
              <a:gd name="T17" fmla="*/ 804565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5"/>
              <a:gd name="T29" fmla="*/ 312 w 312"/>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5">
                <a:moveTo>
                  <a:pt x="169" y="193"/>
                </a:moveTo>
                <a:cubicBezTo>
                  <a:pt x="170" y="265"/>
                  <a:pt x="254" y="358"/>
                  <a:pt x="312" y="385"/>
                </a:cubicBezTo>
                <a:cubicBezTo>
                  <a:pt x="304" y="385"/>
                  <a:pt x="104" y="302"/>
                  <a:pt x="58" y="284"/>
                </a:cubicBezTo>
                <a:cubicBezTo>
                  <a:pt x="28" y="272"/>
                  <a:pt x="9" y="246"/>
                  <a:pt x="3" y="217"/>
                </a:cubicBezTo>
                <a:cubicBezTo>
                  <a:pt x="0" y="209"/>
                  <a:pt x="1" y="202"/>
                  <a:pt x="1" y="193"/>
                </a:cubicBezTo>
                <a:cubicBezTo>
                  <a:pt x="1" y="184"/>
                  <a:pt x="0" y="176"/>
                  <a:pt x="3" y="168"/>
                </a:cubicBezTo>
                <a:cubicBezTo>
                  <a:pt x="9" y="139"/>
                  <a:pt x="28" y="113"/>
                  <a:pt x="58" y="102"/>
                </a:cubicBezTo>
                <a:cubicBezTo>
                  <a:pt x="104" y="83"/>
                  <a:pt x="304" y="0"/>
                  <a:pt x="312" y="0"/>
                </a:cubicBezTo>
                <a:cubicBezTo>
                  <a:pt x="254" y="27"/>
                  <a:pt x="170" y="116"/>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29" name="Freeform 263">
            <a:extLst>
              <a:ext uri="{FF2B5EF4-FFF2-40B4-BE49-F238E27FC236}">
                <a16:creationId xmlns:a16="http://schemas.microsoft.com/office/drawing/2014/main" id="{C010FBAF-A96E-4653-A99B-3D522CC1C5FC}"/>
              </a:ext>
            </a:extLst>
          </p:cNvPr>
          <p:cNvSpPr>
            <a:spLocks noChangeArrowheads="1"/>
          </p:cNvSpPr>
          <p:nvPr/>
        </p:nvSpPr>
        <p:spPr bwMode="auto">
          <a:xfrm>
            <a:off x="6307137" y="3391957"/>
            <a:ext cx="1300163" cy="1606463"/>
          </a:xfrm>
          <a:custGeom>
            <a:avLst/>
            <a:gdLst>
              <a:gd name="T0" fmla="*/ 597824 w 311"/>
              <a:gd name="T1" fmla="*/ 801189 h 385"/>
              <a:gd name="T2" fmla="*/ 0 w 311"/>
              <a:gd name="T3" fmla="*/ 0 h 385"/>
              <a:gd name="T4" fmla="*/ 1061868 w 311"/>
              <a:gd name="T5" fmla="*/ 421459 h 385"/>
              <a:gd name="T6" fmla="*/ 1291801 w 311"/>
              <a:gd name="T7" fmla="*/ 701040 h 385"/>
              <a:gd name="T8" fmla="*/ 1300162 w 311"/>
              <a:gd name="T9" fmla="*/ 801189 h 385"/>
              <a:gd name="T10" fmla="*/ 1291801 w 311"/>
              <a:gd name="T11" fmla="*/ 905510 h 385"/>
              <a:gd name="T12" fmla="*/ 1061868 w 311"/>
              <a:gd name="T13" fmla="*/ 1180919 h 385"/>
              <a:gd name="T14" fmla="*/ 0 w 311"/>
              <a:gd name="T15" fmla="*/ 1606550 h 385"/>
              <a:gd name="T16" fmla="*/ 597824 w 311"/>
              <a:gd name="T17" fmla="*/ 801189 h 3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5"/>
              <a:gd name="T29" fmla="*/ 311 w 311"/>
              <a:gd name="T30" fmla="*/ 385 h 3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5">
                <a:moveTo>
                  <a:pt x="143" y="192"/>
                </a:moveTo>
                <a:cubicBezTo>
                  <a:pt x="142" y="120"/>
                  <a:pt x="58" y="27"/>
                  <a:pt x="0" y="0"/>
                </a:cubicBezTo>
                <a:cubicBezTo>
                  <a:pt x="7" y="0"/>
                  <a:pt x="208" y="83"/>
                  <a:pt x="254" y="101"/>
                </a:cubicBezTo>
                <a:cubicBezTo>
                  <a:pt x="283" y="113"/>
                  <a:pt x="303" y="139"/>
                  <a:pt x="309" y="168"/>
                </a:cubicBezTo>
                <a:cubicBezTo>
                  <a:pt x="311" y="175"/>
                  <a:pt x="311" y="183"/>
                  <a:pt x="311" y="192"/>
                </a:cubicBezTo>
                <a:cubicBezTo>
                  <a:pt x="311" y="201"/>
                  <a:pt x="311" y="209"/>
                  <a:pt x="309" y="217"/>
                </a:cubicBezTo>
                <a:cubicBezTo>
                  <a:pt x="303" y="246"/>
                  <a:pt x="283" y="271"/>
                  <a:pt x="254" y="283"/>
                </a:cubicBezTo>
                <a:cubicBezTo>
                  <a:pt x="208" y="302"/>
                  <a:pt x="7" y="385"/>
                  <a:pt x="0" y="385"/>
                </a:cubicBezTo>
                <a:cubicBezTo>
                  <a:pt x="58" y="358"/>
                  <a:pt x="142" y="269"/>
                  <a:pt x="143" y="192"/>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1" name="Freeform 266">
            <a:extLst>
              <a:ext uri="{FF2B5EF4-FFF2-40B4-BE49-F238E27FC236}">
                <a16:creationId xmlns:a16="http://schemas.microsoft.com/office/drawing/2014/main" id="{8CDA7669-C710-4BD7-AED7-CFE3E71FCE98}"/>
              </a:ext>
            </a:extLst>
          </p:cNvPr>
          <p:cNvSpPr>
            <a:spLocks noChangeArrowheads="1"/>
          </p:cNvSpPr>
          <p:nvPr/>
        </p:nvSpPr>
        <p:spPr bwMode="auto">
          <a:xfrm>
            <a:off x="4635500" y="4442825"/>
            <a:ext cx="1304925" cy="1609636"/>
          </a:xfrm>
          <a:custGeom>
            <a:avLst/>
            <a:gdLst>
              <a:gd name="T0" fmla="*/ 706834 w 312"/>
              <a:gd name="T1" fmla="*/ 804863 h 386"/>
              <a:gd name="T2" fmla="*/ 1304925 w 312"/>
              <a:gd name="T3" fmla="*/ 1609725 h 386"/>
              <a:gd name="T4" fmla="*/ 242582 w 312"/>
              <a:gd name="T5" fmla="*/ 1184357 h 386"/>
              <a:gd name="T6" fmla="*/ 12547 w 312"/>
              <a:gd name="T7" fmla="*/ 904949 h 386"/>
              <a:gd name="T8" fmla="*/ 4182 w 312"/>
              <a:gd name="T9" fmla="*/ 804863 h 386"/>
              <a:gd name="T10" fmla="*/ 12547 w 312"/>
              <a:gd name="T11" fmla="*/ 704776 h 386"/>
              <a:gd name="T12" fmla="*/ 242582 w 312"/>
              <a:gd name="T13" fmla="*/ 425368 h 386"/>
              <a:gd name="T14" fmla="*/ 1304925 w 312"/>
              <a:gd name="T15" fmla="*/ 4170 h 386"/>
              <a:gd name="T16" fmla="*/ 706834 w 312"/>
              <a:gd name="T17" fmla="*/ 804863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2"/>
              <a:gd name="T28" fmla="*/ 0 h 386"/>
              <a:gd name="T29" fmla="*/ 312 w 312"/>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2" h="386">
                <a:moveTo>
                  <a:pt x="169" y="193"/>
                </a:moveTo>
                <a:cubicBezTo>
                  <a:pt x="170" y="266"/>
                  <a:pt x="254" y="358"/>
                  <a:pt x="312" y="386"/>
                </a:cubicBezTo>
                <a:cubicBezTo>
                  <a:pt x="304" y="386"/>
                  <a:pt x="104" y="303"/>
                  <a:pt x="58" y="284"/>
                </a:cubicBezTo>
                <a:cubicBezTo>
                  <a:pt x="28" y="272"/>
                  <a:pt x="9" y="246"/>
                  <a:pt x="3" y="217"/>
                </a:cubicBezTo>
                <a:cubicBezTo>
                  <a:pt x="0" y="210"/>
                  <a:pt x="1" y="203"/>
                  <a:pt x="1" y="193"/>
                </a:cubicBezTo>
                <a:cubicBezTo>
                  <a:pt x="1" y="185"/>
                  <a:pt x="0" y="176"/>
                  <a:pt x="3" y="169"/>
                </a:cubicBezTo>
                <a:cubicBezTo>
                  <a:pt x="9" y="140"/>
                  <a:pt x="28" y="114"/>
                  <a:pt x="58" y="102"/>
                </a:cubicBezTo>
                <a:cubicBezTo>
                  <a:pt x="104" y="83"/>
                  <a:pt x="304" y="0"/>
                  <a:pt x="312" y="1"/>
                </a:cubicBezTo>
                <a:cubicBezTo>
                  <a:pt x="254" y="28"/>
                  <a:pt x="170" y="117"/>
                  <a:pt x="169"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32" name="Freeform 267">
            <a:extLst>
              <a:ext uri="{FF2B5EF4-FFF2-40B4-BE49-F238E27FC236}">
                <a16:creationId xmlns:a16="http://schemas.microsoft.com/office/drawing/2014/main" id="{EE783354-AE29-4B50-8DD1-83E99F0B37AB}"/>
              </a:ext>
            </a:extLst>
          </p:cNvPr>
          <p:cNvSpPr>
            <a:spLocks noChangeArrowheads="1"/>
          </p:cNvSpPr>
          <p:nvPr/>
        </p:nvSpPr>
        <p:spPr bwMode="auto">
          <a:xfrm>
            <a:off x="6307137" y="1280697"/>
            <a:ext cx="1300163" cy="1611225"/>
          </a:xfrm>
          <a:custGeom>
            <a:avLst/>
            <a:gdLst>
              <a:gd name="T0" fmla="*/ 597824 w 311"/>
              <a:gd name="T1" fmla="*/ 805657 h 386"/>
              <a:gd name="T2" fmla="*/ 0 w 311"/>
              <a:gd name="T3" fmla="*/ 0 h 386"/>
              <a:gd name="T4" fmla="*/ 1061868 w 311"/>
              <a:gd name="T5" fmla="*/ 425787 h 386"/>
              <a:gd name="T6" fmla="*/ 1291801 w 311"/>
              <a:gd name="T7" fmla="*/ 705471 h 386"/>
              <a:gd name="T8" fmla="*/ 1300162 w 311"/>
              <a:gd name="T9" fmla="*/ 805657 h 386"/>
              <a:gd name="T10" fmla="*/ 1291801 w 311"/>
              <a:gd name="T11" fmla="*/ 905842 h 386"/>
              <a:gd name="T12" fmla="*/ 1061868 w 311"/>
              <a:gd name="T13" fmla="*/ 1185526 h 386"/>
              <a:gd name="T14" fmla="*/ 0 w 311"/>
              <a:gd name="T15" fmla="*/ 1607139 h 386"/>
              <a:gd name="T16" fmla="*/ 597824 w 311"/>
              <a:gd name="T17" fmla="*/ 805657 h 3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1"/>
              <a:gd name="T28" fmla="*/ 0 h 386"/>
              <a:gd name="T29" fmla="*/ 311 w 311"/>
              <a:gd name="T30" fmla="*/ 386 h 3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1" h="386">
                <a:moveTo>
                  <a:pt x="143" y="193"/>
                </a:moveTo>
                <a:cubicBezTo>
                  <a:pt x="142" y="120"/>
                  <a:pt x="58" y="28"/>
                  <a:pt x="0" y="0"/>
                </a:cubicBezTo>
                <a:cubicBezTo>
                  <a:pt x="7" y="0"/>
                  <a:pt x="208" y="83"/>
                  <a:pt x="254" y="102"/>
                </a:cubicBezTo>
                <a:cubicBezTo>
                  <a:pt x="283" y="114"/>
                  <a:pt x="303" y="140"/>
                  <a:pt x="309" y="169"/>
                </a:cubicBezTo>
                <a:cubicBezTo>
                  <a:pt x="311" y="176"/>
                  <a:pt x="311" y="183"/>
                  <a:pt x="311" y="193"/>
                </a:cubicBezTo>
                <a:cubicBezTo>
                  <a:pt x="311" y="201"/>
                  <a:pt x="311" y="210"/>
                  <a:pt x="309" y="217"/>
                </a:cubicBezTo>
                <a:cubicBezTo>
                  <a:pt x="303" y="246"/>
                  <a:pt x="283" y="272"/>
                  <a:pt x="254" y="284"/>
                </a:cubicBezTo>
                <a:cubicBezTo>
                  <a:pt x="208" y="303"/>
                  <a:pt x="7" y="386"/>
                  <a:pt x="0" y="385"/>
                </a:cubicBezTo>
                <a:cubicBezTo>
                  <a:pt x="58" y="358"/>
                  <a:pt x="142" y="269"/>
                  <a:pt x="143" y="193"/>
                </a:cubicBezTo>
                <a:close/>
              </a:path>
            </a:pathLst>
          </a:custGeom>
          <a:solidFill>
            <a:srgbClr val="86BACF">
              <a:alpha val="3999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33" name="组合 32">
            <a:extLst>
              <a:ext uri="{FF2B5EF4-FFF2-40B4-BE49-F238E27FC236}">
                <a16:creationId xmlns:a16="http://schemas.microsoft.com/office/drawing/2014/main" id="{EC6C6FE9-89B0-425A-AA0B-D89AB63B291D}"/>
              </a:ext>
            </a:extLst>
          </p:cNvPr>
          <p:cNvGrpSpPr/>
          <p:nvPr/>
        </p:nvGrpSpPr>
        <p:grpSpPr>
          <a:xfrm>
            <a:off x="1435102" y="3168665"/>
            <a:ext cx="3319464" cy="215888"/>
            <a:chOff x="1435102" y="3168665"/>
            <a:chExt cx="3319464" cy="215888"/>
          </a:xfrm>
        </p:grpSpPr>
        <p:sp>
          <p:nvSpPr>
            <p:cNvPr id="34" name="任意多边形 8">
              <a:extLst>
                <a:ext uri="{FF2B5EF4-FFF2-40B4-BE49-F238E27FC236}">
                  <a16:creationId xmlns:a16="http://schemas.microsoft.com/office/drawing/2014/main" id="{3C73D01F-1B8C-40F6-B8E0-50C47E40619C}"/>
                </a:ext>
              </a:extLst>
            </p:cNvPr>
            <p:cNvSpPr>
              <a:spLocks noChangeArrowheads="1"/>
            </p:cNvSpPr>
            <p:nvPr/>
          </p:nvSpPr>
          <p:spPr bwMode="auto">
            <a:xfrm>
              <a:off x="1601791" y="3276609"/>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5" name="椭圆 9">
              <a:extLst>
                <a:ext uri="{FF2B5EF4-FFF2-40B4-BE49-F238E27FC236}">
                  <a16:creationId xmlns:a16="http://schemas.microsoft.com/office/drawing/2014/main" id="{996F10BA-6902-4870-990C-207698477A1C}"/>
                </a:ext>
              </a:extLst>
            </p:cNvPr>
            <p:cNvSpPr>
              <a:spLocks noChangeAspect="1" noChangeArrowheads="1"/>
            </p:cNvSpPr>
            <p:nvPr/>
          </p:nvSpPr>
          <p:spPr bwMode="auto">
            <a:xfrm>
              <a:off x="1435102" y="3168665"/>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6" name="组合 35">
            <a:extLst>
              <a:ext uri="{FF2B5EF4-FFF2-40B4-BE49-F238E27FC236}">
                <a16:creationId xmlns:a16="http://schemas.microsoft.com/office/drawing/2014/main" id="{79698952-6DDA-4BBD-8580-FABDAC17448A}"/>
              </a:ext>
            </a:extLst>
          </p:cNvPr>
          <p:cNvGrpSpPr/>
          <p:nvPr/>
        </p:nvGrpSpPr>
        <p:grpSpPr>
          <a:xfrm>
            <a:off x="1526384" y="5464848"/>
            <a:ext cx="3303588" cy="215888"/>
            <a:chOff x="1435102" y="5518036"/>
            <a:chExt cx="3303588" cy="215888"/>
          </a:xfrm>
        </p:grpSpPr>
        <p:sp>
          <p:nvSpPr>
            <p:cNvPr id="37" name="任意多边形 10">
              <a:extLst>
                <a:ext uri="{FF2B5EF4-FFF2-40B4-BE49-F238E27FC236}">
                  <a16:creationId xmlns:a16="http://schemas.microsoft.com/office/drawing/2014/main" id="{0A22EDD1-9715-4FEE-9AE5-EC247DDF9264}"/>
                </a:ext>
              </a:extLst>
            </p:cNvPr>
            <p:cNvSpPr>
              <a:spLocks noChangeArrowheads="1"/>
            </p:cNvSpPr>
            <p:nvPr/>
          </p:nvSpPr>
          <p:spPr bwMode="auto">
            <a:xfrm>
              <a:off x="1585915" y="5627567"/>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38" name="椭圆 11">
              <a:extLst>
                <a:ext uri="{FF2B5EF4-FFF2-40B4-BE49-F238E27FC236}">
                  <a16:creationId xmlns:a16="http://schemas.microsoft.com/office/drawing/2014/main" id="{09796F31-E233-4E7D-A86C-20F57BF14785}"/>
                </a:ext>
              </a:extLst>
            </p:cNvPr>
            <p:cNvSpPr>
              <a:spLocks noChangeAspect="1" noChangeArrowheads="1"/>
            </p:cNvSpPr>
            <p:nvPr/>
          </p:nvSpPr>
          <p:spPr bwMode="auto">
            <a:xfrm>
              <a:off x="1435102" y="5518036"/>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grpSp>
        <p:nvGrpSpPr>
          <p:cNvPr id="39" name="组合 38">
            <a:extLst>
              <a:ext uri="{FF2B5EF4-FFF2-40B4-BE49-F238E27FC236}">
                <a16:creationId xmlns:a16="http://schemas.microsoft.com/office/drawing/2014/main" id="{246BFA7D-AD1E-4234-9B10-D75D583FC998}"/>
              </a:ext>
            </a:extLst>
          </p:cNvPr>
          <p:cNvGrpSpPr/>
          <p:nvPr/>
        </p:nvGrpSpPr>
        <p:grpSpPr>
          <a:xfrm>
            <a:off x="7558090" y="4349701"/>
            <a:ext cx="3322637" cy="215888"/>
            <a:chOff x="7558090" y="4349701"/>
            <a:chExt cx="3322637" cy="215888"/>
          </a:xfrm>
        </p:grpSpPr>
        <p:sp>
          <p:nvSpPr>
            <p:cNvPr id="40" name="任意多边形 13">
              <a:extLst>
                <a:ext uri="{FF2B5EF4-FFF2-40B4-BE49-F238E27FC236}">
                  <a16:creationId xmlns:a16="http://schemas.microsoft.com/office/drawing/2014/main" id="{9F6D6967-711C-44AA-9B1F-13981AA63158}"/>
                </a:ext>
              </a:extLst>
            </p:cNvPr>
            <p:cNvSpPr>
              <a:spLocks noChangeArrowheads="1"/>
            </p:cNvSpPr>
            <p:nvPr/>
          </p:nvSpPr>
          <p:spPr bwMode="auto">
            <a:xfrm>
              <a:off x="7558090" y="44465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sp>
          <p:nvSpPr>
            <p:cNvPr id="41" name="椭圆 14">
              <a:extLst>
                <a:ext uri="{FF2B5EF4-FFF2-40B4-BE49-F238E27FC236}">
                  <a16:creationId xmlns:a16="http://schemas.microsoft.com/office/drawing/2014/main" id="{7F3FF6DC-3DAB-433A-A133-AFA6250A5327}"/>
                </a:ext>
              </a:extLst>
            </p:cNvPr>
            <p:cNvSpPr>
              <a:spLocks noChangeAspect="1" noChangeArrowheads="1"/>
            </p:cNvSpPr>
            <p:nvPr/>
          </p:nvSpPr>
          <p:spPr bwMode="auto">
            <a:xfrm>
              <a:off x="10664827" y="4349701"/>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grpSp>
      <p:sp>
        <p:nvSpPr>
          <p:cNvPr id="42" name="任意多边形 47">
            <a:extLst>
              <a:ext uri="{FF2B5EF4-FFF2-40B4-BE49-F238E27FC236}">
                <a16:creationId xmlns:a16="http://schemas.microsoft.com/office/drawing/2014/main" id="{181C2E6D-7D80-4CB6-BE99-39F8B39E3588}"/>
              </a:ext>
            </a:extLst>
          </p:cNvPr>
          <p:cNvSpPr>
            <a:spLocks noChangeArrowheads="1"/>
          </p:cNvSpPr>
          <p:nvPr/>
        </p:nvSpPr>
        <p:spPr bwMode="auto">
          <a:xfrm>
            <a:off x="5810251" y="1264823"/>
            <a:ext cx="955675" cy="587343"/>
          </a:xfrm>
          <a:custGeom>
            <a:avLst/>
            <a:gdLst>
              <a:gd name="T0" fmla="*/ 367229 w 956472"/>
              <a:gd name="T1" fmla="*/ 413 h 588502"/>
              <a:gd name="T2" fmla="*/ 497908 w 956472"/>
              <a:gd name="T3" fmla="*/ 15897 h 588502"/>
              <a:gd name="T4" fmla="*/ 507694 w 956472"/>
              <a:gd name="T5" fmla="*/ 19740 h 588502"/>
              <a:gd name="T6" fmla="*/ 497218 w 956472"/>
              <a:gd name="T7" fmla="*/ 16947 h 588502"/>
              <a:gd name="T8" fmla="*/ 885296 w 956472"/>
              <a:gd name="T9" fmla="*/ 348452 h 588502"/>
              <a:gd name="T10" fmla="*/ 955675 w 956472"/>
              <a:gd name="T11" fmla="*/ 446575 h 588502"/>
              <a:gd name="T12" fmla="*/ 946671 w 956472"/>
              <a:gd name="T13" fmla="*/ 449128 h 588502"/>
              <a:gd name="T14" fmla="*/ 184904 w 956472"/>
              <a:gd name="T15" fmla="*/ 578032 h 588502"/>
              <a:gd name="T16" fmla="*/ 22141 w 956472"/>
              <a:gd name="T17" fmla="*/ 186620 h 588502"/>
              <a:gd name="T18" fmla="*/ 367229 w 956472"/>
              <a:gd name="T19" fmla="*/ 413 h 5885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56472"/>
              <a:gd name="T31" fmla="*/ 0 h 588502"/>
              <a:gd name="T32" fmla="*/ 956472 w 956472"/>
              <a:gd name="T33" fmla="*/ 588502 h 5885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56472" h="588502">
                <a:moveTo>
                  <a:pt x="367535" y="414"/>
                </a:moveTo>
                <a:cubicBezTo>
                  <a:pt x="414525" y="-1542"/>
                  <a:pt x="459687" y="3413"/>
                  <a:pt x="498323" y="15928"/>
                </a:cubicBezTo>
                <a:lnTo>
                  <a:pt x="508117" y="19778"/>
                </a:lnTo>
                <a:lnTo>
                  <a:pt x="497633" y="16980"/>
                </a:lnTo>
                <a:cubicBezTo>
                  <a:pt x="618911" y="75378"/>
                  <a:pt x="767371" y="200518"/>
                  <a:pt x="886034" y="349121"/>
                </a:cubicBezTo>
                <a:lnTo>
                  <a:pt x="956472" y="447432"/>
                </a:lnTo>
                <a:lnTo>
                  <a:pt x="947460" y="449990"/>
                </a:lnTo>
                <a:cubicBezTo>
                  <a:pt x="670620" y="526992"/>
                  <a:pt x="284258" y="618253"/>
                  <a:pt x="185058" y="579141"/>
                </a:cubicBezTo>
                <a:cubicBezTo>
                  <a:pt x="34690" y="516562"/>
                  <a:pt x="-40494" y="341340"/>
                  <a:pt x="22159" y="186978"/>
                </a:cubicBezTo>
                <a:cubicBezTo>
                  <a:pt x="69149" y="74336"/>
                  <a:pt x="226565" y="6281"/>
                  <a:pt x="367535" y="41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3" name="任意多边形 41">
            <a:extLst>
              <a:ext uri="{FF2B5EF4-FFF2-40B4-BE49-F238E27FC236}">
                <a16:creationId xmlns:a16="http://schemas.microsoft.com/office/drawing/2014/main" id="{15F33DB6-C2F5-427D-AABE-0CD1BCE96E08}"/>
              </a:ext>
            </a:extLst>
          </p:cNvPr>
          <p:cNvSpPr>
            <a:spLocks noChangeArrowheads="1"/>
          </p:cNvSpPr>
          <p:nvPr/>
        </p:nvSpPr>
        <p:spPr bwMode="auto">
          <a:xfrm>
            <a:off x="5476875" y="4425364"/>
            <a:ext cx="1295400" cy="588929"/>
          </a:xfrm>
          <a:custGeom>
            <a:avLst/>
            <a:gdLst>
              <a:gd name="T0" fmla="*/ 571549 w 1294816"/>
              <a:gd name="T1" fmla="*/ 494 h 589332"/>
              <a:gd name="T2" fmla="*/ 1162365 w 1294816"/>
              <a:gd name="T3" fmla="*/ 105788 h 589332"/>
              <a:gd name="T4" fmla="*/ 1295400 w 1294816"/>
              <a:gd name="T5" fmla="*/ 141991 h 589332"/>
              <a:gd name="T6" fmla="*/ 1218592 w 1294816"/>
              <a:gd name="T7" fmla="*/ 248503 h 589332"/>
              <a:gd name="T8" fmla="*/ 925224 w 1294816"/>
              <a:gd name="T9" fmla="*/ 518883 h 589332"/>
              <a:gd name="T10" fmla="*/ 833187 w 1294816"/>
              <a:gd name="T11" fmla="*/ 570811 h 589332"/>
              <a:gd name="T12" fmla="*/ 830650 w 1294816"/>
              <a:gd name="T13" fmla="*/ 571790 h 589332"/>
              <a:gd name="T14" fmla="*/ 721995 w 1294816"/>
              <a:gd name="T15" fmla="*/ 588469 h 589332"/>
              <a:gd name="T16" fmla="*/ 130657 w 1294816"/>
              <a:gd name="T17" fmla="*/ 483176 h 589332"/>
              <a:gd name="T18" fmla="*/ 0 w 1294816"/>
              <a:gd name="T19" fmla="*/ 447733 h 589332"/>
              <a:gd name="T20" fmla="*/ 73929 w 1294816"/>
              <a:gd name="T21" fmla="*/ 345546 h 589332"/>
              <a:gd name="T22" fmla="*/ 462105 w 1294816"/>
              <a:gd name="T23" fmla="*/ 21952 h 589332"/>
              <a:gd name="T24" fmla="*/ 460185 w 1294816"/>
              <a:gd name="T25" fmla="*/ 22349 h 589332"/>
              <a:gd name="T26" fmla="*/ 462893 w 1294816"/>
              <a:gd name="T27" fmla="*/ 21345 h 589332"/>
              <a:gd name="T28" fmla="*/ 571549 w 1294816"/>
              <a:gd name="T29" fmla="*/ 494 h 5893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4816"/>
              <a:gd name="T46" fmla="*/ 0 h 589332"/>
              <a:gd name="T47" fmla="*/ 1294816 w 1294816"/>
              <a:gd name="T48" fmla="*/ 589332 h 58933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4816" h="589332">
                <a:moveTo>
                  <a:pt x="571291" y="494"/>
                </a:moveTo>
                <a:cubicBezTo>
                  <a:pt x="692429" y="-5765"/>
                  <a:pt x="942016" y="48480"/>
                  <a:pt x="1161841" y="105854"/>
                </a:cubicBezTo>
                <a:lnTo>
                  <a:pt x="1294816" y="142080"/>
                </a:lnTo>
                <a:lnTo>
                  <a:pt x="1218043" y="248659"/>
                </a:lnTo>
                <a:cubicBezTo>
                  <a:pt x="1129046" y="358932"/>
                  <a:pt x="1023287" y="454541"/>
                  <a:pt x="924807" y="519209"/>
                </a:cubicBezTo>
                <a:lnTo>
                  <a:pt x="832811" y="571170"/>
                </a:lnTo>
                <a:lnTo>
                  <a:pt x="830276" y="572149"/>
                </a:lnTo>
                <a:cubicBezTo>
                  <a:pt x="796859" y="580494"/>
                  <a:pt x="759264" y="588839"/>
                  <a:pt x="721670" y="588839"/>
                </a:cubicBezTo>
                <a:cubicBezTo>
                  <a:pt x="600532" y="595098"/>
                  <a:pt x="350945" y="540854"/>
                  <a:pt x="130598" y="483480"/>
                </a:cubicBezTo>
                <a:lnTo>
                  <a:pt x="0" y="448014"/>
                </a:lnTo>
                <a:lnTo>
                  <a:pt x="73896" y="345763"/>
                </a:lnTo>
                <a:cubicBezTo>
                  <a:pt x="192437" y="199246"/>
                  <a:pt x="340745" y="78278"/>
                  <a:pt x="461897" y="21966"/>
                </a:cubicBezTo>
                <a:lnTo>
                  <a:pt x="459978" y="22363"/>
                </a:lnTo>
                <a:lnTo>
                  <a:pt x="462684" y="21358"/>
                </a:lnTo>
                <a:cubicBezTo>
                  <a:pt x="496101" y="8840"/>
                  <a:pt x="529519" y="494"/>
                  <a:pt x="571291" y="494"/>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4" name="任意多边形 37">
            <a:extLst>
              <a:ext uri="{FF2B5EF4-FFF2-40B4-BE49-F238E27FC236}">
                <a16:creationId xmlns:a16="http://schemas.microsoft.com/office/drawing/2014/main" id="{F3D802A0-1C29-470A-8B72-0026BC2273E7}"/>
              </a:ext>
            </a:extLst>
          </p:cNvPr>
          <p:cNvSpPr>
            <a:spLocks noChangeArrowheads="1"/>
          </p:cNvSpPr>
          <p:nvPr/>
        </p:nvSpPr>
        <p:spPr bwMode="auto">
          <a:xfrm>
            <a:off x="5481641" y="3374496"/>
            <a:ext cx="1284287" cy="584168"/>
          </a:xfrm>
          <a:custGeom>
            <a:avLst/>
            <a:gdLst>
              <a:gd name="T0" fmla="*/ 705317 w 1283353"/>
              <a:gd name="T1" fmla="*/ 1084 h 584886"/>
              <a:gd name="T2" fmla="*/ 826543 w 1283353"/>
              <a:gd name="T3" fmla="*/ 17742 h 584886"/>
              <a:gd name="T4" fmla="*/ 832479 w 1283353"/>
              <a:gd name="T5" fmla="*/ 19942 h 584886"/>
              <a:gd name="T6" fmla="*/ 825909 w 1283353"/>
              <a:gd name="T7" fmla="*/ 18192 h 584886"/>
              <a:gd name="T8" fmla="*/ 1214592 w 1283353"/>
              <a:gd name="T9" fmla="*/ 347842 h 584886"/>
              <a:gd name="T10" fmla="*/ 1284287 w 1283353"/>
              <a:gd name="T11" fmla="*/ 444898 h 584886"/>
              <a:gd name="T12" fmla="*/ 1170891 w 1283353"/>
              <a:gd name="T13" fmla="*/ 475860 h 584886"/>
              <a:gd name="T14" fmla="*/ 579910 w 1283353"/>
              <a:gd name="T15" fmla="*/ 584142 h 584886"/>
              <a:gd name="T16" fmla="*/ 458684 w 1283353"/>
              <a:gd name="T17" fmla="*/ 567483 h 584886"/>
              <a:gd name="T18" fmla="*/ 456777 w 1283353"/>
              <a:gd name="T19" fmla="*/ 566749 h 584886"/>
              <a:gd name="T20" fmla="*/ 457897 w 1283353"/>
              <a:gd name="T21" fmla="*/ 567034 h 584886"/>
              <a:gd name="T22" fmla="*/ 69614 w 1283353"/>
              <a:gd name="T23" fmla="*/ 237385 h 584886"/>
              <a:gd name="T24" fmla="*/ 0 w 1283353"/>
              <a:gd name="T25" fmla="*/ 140341 h 584886"/>
              <a:gd name="T26" fmla="*/ 113815 w 1283353"/>
              <a:gd name="T27" fmla="*/ 109366 h 584886"/>
              <a:gd name="T28" fmla="*/ 705317 w 1283353"/>
              <a:gd name="T29" fmla="*/ 1084 h 584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3353"/>
              <a:gd name="T46" fmla="*/ 0 h 584886"/>
              <a:gd name="T47" fmla="*/ 1283353 w 1283353"/>
              <a:gd name="T48" fmla="*/ 584886 h 584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3353" h="584886">
                <a:moveTo>
                  <a:pt x="704804" y="1085"/>
                </a:moveTo>
                <a:cubicBezTo>
                  <a:pt x="746576" y="-3085"/>
                  <a:pt x="788348" y="5254"/>
                  <a:pt x="825942" y="17763"/>
                </a:cubicBezTo>
                <a:lnTo>
                  <a:pt x="831874" y="19965"/>
                </a:lnTo>
                <a:lnTo>
                  <a:pt x="825308" y="18213"/>
                </a:lnTo>
                <a:cubicBezTo>
                  <a:pt x="946586" y="74523"/>
                  <a:pt x="1095046" y="199655"/>
                  <a:pt x="1213709" y="348250"/>
                </a:cubicBezTo>
                <a:lnTo>
                  <a:pt x="1283353" y="445420"/>
                </a:lnTo>
                <a:lnTo>
                  <a:pt x="1170039" y="476419"/>
                </a:lnTo>
                <a:cubicBezTo>
                  <a:pt x="955436" y="532708"/>
                  <a:pt x="708981" y="586913"/>
                  <a:pt x="579488" y="584828"/>
                </a:cubicBezTo>
                <a:cubicBezTo>
                  <a:pt x="537717" y="584828"/>
                  <a:pt x="495945" y="580658"/>
                  <a:pt x="458350" y="568149"/>
                </a:cubicBezTo>
                <a:lnTo>
                  <a:pt x="456445" y="567415"/>
                </a:lnTo>
                <a:lnTo>
                  <a:pt x="457564" y="567700"/>
                </a:lnTo>
                <a:cubicBezTo>
                  <a:pt x="336412" y="511391"/>
                  <a:pt x="188104" y="386258"/>
                  <a:pt x="69563" y="237664"/>
                </a:cubicBezTo>
                <a:lnTo>
                  <a:pt x="0" y="140506"/>
                </a:lnTo>
                <a:lnTo>
                  <a:pt x="113732" y="109494"/>
                </a:lnTo>
                <a:cubicBezTo>
                  <a:pt x="328857" y="53205"/>
                  <a:pt x="575311" y="-1000"/>
                  <a:pt x="704804" y="1085"/>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sp>
        <p:nvSpPr>
          <p:cNvPr id="45" name="任意多边形 45">
            <a:extLst>
              <a:ext uri="{FF2B5EF4-FFF2-40B4-BE49-F238E27FC236}">
                <a16:creationId xmlns:a16="http://schemas.microsoft.com/office/drawing/2014/main" id="{A3AF5D99-C304-4B28-A09D-1449AF53FAE5}"/>
              </a:ext>
            </a:extLst>
          </p:cNvPr>
          <p:cNvSpPr>
            <a:spLocks noChangeArrowheads="1"/>
          </p:cNvSpPr>
          <p:nvPr/>
        </p:nvSpPr>
        <p:spPr bwMode="auto">
          <a:xfrm>
            <a:off x="5476875" y="2318864"/>
            <a:ext cx="1293813" cy="588931"/>
          </a:xfrm>
          <a:custGeom>
            <a:avLst/>
            <a:gdLst>
              <a:gd name="T0" fmla="*/ 584750 w 1293475"/>
              <a:gd name="T1" fmla="*/ 59 h 589382"/>
              <a:gd name="T2" fmla="*/ 1175455 w 1293475"/>
              <a:gd name="T3" fmla="*/ 108652 h 589382"/>
              <a:gd name="T4" fmla="*/ 1293813 w 1293475"/>
              <a:gd name="T5" fmla="*/ 141076 h 589382"/>
              <a:gd name="T6" fmla="*/ 1219136 w 1293475"/>
              <a:gd name="T7" fmla="*/ 244201 h 589382"/>
              <a:gd name="T8" fmla="*/ 830633 w 1293475"/>
              <a:gd name="T9" fmla="*/ 567769 h 589382"/>
              <a:gd name="T10" fmla="*/ 834159 w 1293475"/>
              <a:gd name="T11" fmla="*/ 567006 h 589382"/>
              <a:gd name="T12" fmla="*/ 831268 w 1293475"/>
              <a:gd name="T13" fmla="*/ 568080 h 589382"/>
              <a:gd name="T14" fmla="*/ 710098 w 1293475"/>
              <a:gd name="T15" fmla="*/ 588963 h 589382"/>
              <a:gd name="T16" fmla="*/ 118872 w 1293475"/>
              <a:gd name="T17" fmla="*/ 477238 h 589382"/>
              <a:gd name="T18" fmla="*/ 0 w 1293475"/>
              <a:gd name="T19" fmla="*/ 444930 h 589382"/>
              <a:gd name="T20" fmla="*/ 74692 w 1293475"/>
              <a:gd name="T21" fmla="*/ 341235 h 589382"/>
              <a:gd name="T22" fmla="*/ 462794 w 1293475"/>
              <a:gd name="T23" fmla="*/ 17165 h 589382"/>
              <a:gd name="T24" fmla="*/ 462063 w 1293475"/>
              <a:gd name="T25" fmla="*/ 17352 h 589382"/>
              <a:gd name="T26" fmla="*/ 463580 w 1293475"/>
              <a:gd name="T27" fmla="*/ 16765 h 589382"/>
              <a:gd name="T28" fmla="*/ 584750 w 1293475"/>
              <a:gd name="T29" fmla="*/ 59 h 5893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93475"/>
              <a:gd name="T46" fmla="*/ 0 h 589382"/>
              <a:gd name="T47" fmla="*/ 1293475 w 1293475"/>
              <a:gd name="T48" fmla="*/ 589382 h 5893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93475" h="589382">
                <a:moveTo>
                  <a:pt x="584597" y="59"/>
                </a:moveTo>
                <a:cubicBezTo>
                  <a:pt x="714090" y="-2031"/>
                  <a:pt x="960545" y="52304"/>
                  <a:pt x="1175148" y="108729"/>
                </a:cubicBezTo>
                <a:lnTo>
                  <a:pt x="1293475" y="141176"/>
                </a:lnTo>
                <a:lnTo>
                  <a:pt x="1218817" y="244375"/>
                </a:lnTo>
                <a:cubicBezTo>
                  <a:pt x="1100154" y="390892"/>
                  <a:pt x="951694" y="511860"/>
                  <a:pt x="830416" y="568173"/>
                </a:cubicBezTo>
                <a:lnTo>
                  <a:pt x="833941" y="567409"/>
                </a:lnTo>
                <a:lnTo>
                  <a:pt x="831051" y="568484"/>
                </a:lnTo>
                <a:cubicBezTo>
                  <a:pt x="793457" y="581023"/>
                  <a:pt x="751685" y="589382"/>
                  <a:pt x="709913" y="589382"/>
                </a:cubicBezTo>
                <a:cubicBezTo>
                  <a:pt x="580420" y="589382"/>
                  <a:pt x="333966" y="534002"/>
                  <a:pt x="118841" y="477578"/>
                </a:cubicBezTo>
                <a:lnTo>
                  <a:pt x="0" y="445247"/>
                </a:lnTo>
                <a:lnTo>
                  <a:pt x="74672" y="341478"/>
                </a:lnTo>
                <a:cubicBezTo>
                  <a:pt x="193213" y="194448"/>
                  <a:pt x="341521" y="73487"/>
                  <a:pt x="462673" y="17177"/>
                </a:cubicBezTo>
                <a:lnTo>
                  <a:pt x="461942" y="17364"/>
                </a:lnTo>
                <a:lnTo>
                  <a:pt x="463459" y="16777"/>
                </a:lnTo>
                <a:cubicBezTo>
                  <a:pt x="501054" y="4238"/>
                  <a:pt x="542826" y="59"/>
                  <a:pt x="584597" y="59"/>
                </a:cubicBezTo>
                <a:close/>
              </a:path>
            </a:pathLst>
          </a:custGeom>
          <a:solidFill>
            <a:srgbClr val="1D7CA2">
              <a:alpha val="69019"/>
            </a:srgbClr>
          </a:solidFill>
          <a:ln w="9525" cmpd="sng">
            <a:noFill/>
            <a:bevel/>
          </a:ln>
        </p:spPr>
        <p:txBody>
          <a:bodyPr lIns="91423" tIns="45712" rIns="91423" bIns="45712"/>
          <a:lstStyle/>
          <a:p>
            <a:pPr defTabSz="1219200"/>
            <a:endParaRPr lang="zh-CN" altLang="en-US" sz="1705">
              <a:solidFill>
                <a:schemeClr val="bg1"/>
              </a:solidFill>
              <a:cs typeface="+mn-ea"/>
              <a:sym typeface="+mn-lt"/>
            </a:endParaRPr>
          </a:p>
        </p:txBody>
      </p:sp>
      <p:grpSp>
        <p:nvGrpSpPr>
          <p:cNvPr id="46" name="组合 45">
            <a:extLst>
              <a:ext uri="{FF2B5EF4-FFF2-40B4-BE49-F238E27FC236}">
                <a16:creationId xmlns:a16="http://schemas.microsoft.com/office/drawing/2014/main" id="{67CD2D8F-1CA7-4A2A-86FA-8A269065E766}"/>
              </a:ext>
            </a:extLst>
          </p:cNvPr>
          <p:cNvGrpSpPr/>
          <p:nvPr/>
        </p:nvGrpSpPr>
        <p:grpSpPr>
          <a:xfrm>
            <a:off x="7558090" y="2268603"/>
            <a:ext cx="3355975" cy="215888"/>
            <a:chOff x="7558090" y="2268603"/>
            <a:chExt cx="3355975" cy="215888"/>
          </a:xfrm>
        </p:grpSpPr>
        <p:sp>
          <p:nvSpPr>
            <p:cNvPr id="47" name="椭圆 12">
              <a:extLst>
                <a:ext uri="{FF2B5EF4-FFF2-40B4-BE49-F238E27FC236}">
                  <a16:creationId xmlns:a16="http://schemas.microsoft.com/office/drawing/2014/main" id="{A855A5F6-83DA-43A6-9119-8BC2CCC872B4}"/>
                </a:ext>
              </a:extLst>
            </p:cNvPr>
            <p:cNvSpPr>
              <a:spLocks noChangeAspect="1" noChangeArrowheads="1"/>
            </p:cNvSpPr>
            <p:nvPr/>
          </p:nvSpPr>
          <p:spPr bwMode="auto">
            <a:xfrm>
              <a:off x="10698165" y="2268603"/>
              <a:ext cx="215900" cy="215888"/>
            </a:xfrm>
            <a:prstGeom prst="ellipse">
              <a:avLst/>
            </a:prstGeom>
            <a:solidFill>
              <a:srgbClr val="86BACF"/>
            </a:solidFill>
            <a:ln w="12700">
              <a:noFill/>
              <a:bevel/>
            </a:ln>
          </p:spPr>
          <p:txBody>
            <a:bodyPr lIns="91423" tIns="45712" rIns="91423" bIns="45712" anchor="ctr"/>
            <a:lstStyle/>
            <a:p>
              <a:pPr algn="ctr" defTabSz="1219200"/>
              <a:endParaRPr lang="zh-CN" altLang="zh-CN" sz="1705">
                <a:solidFill>
                  <a:schemeClr val="tx1">
                    <a:lumMod val="85000"/>
                    <a:lumOff val="15000"/>
                  </a:schemeClr>
                </a:solidFill>
                <a:cs typeface="+mn-ea"/>
                <a:sym typeface="+mn-lt"/>
              </a:endParaRPr>
            </a:p>
          </p:txBody>
        </p:sp>
        <p:sp>
          <p:nvSpPr>
            <p:cNvPr id="48" name="任意多边形 24">
              <a:extLst>
                <a:ext uri="{FF2B5EF4-FFF2-40B4-BE49-F238E27FC236}">
                  <a16:creationId xmlns:a16="http://schemas.microsoft.com/office/drawing/2014/main" id="{18BE5699-3819-4512-8FD2-A6DB14BB0DA7}"/>
                </a:ext>
              </a:extLst>
            </p:cNvPr>
            <p:cNvSpPr>
              <a:spLocks noChangeArrowheads="1"/>
            </p:cNvSpPr>
            <p:nvPr/>
          </p:nvSpPr>
          <p:spPr bwMode="auto">
            <a:xfrm>
              <a:off x="7558090" y="2365433"/>
              <a:ext cx="3152775" cy="0"/>
            </a:xfrm>
            <a:custGeom>
              <a:avLst/>
              <a:gdLst>
                <a:gd name="T0" fmla="*/ 3152775 w 3152775"/>
                <a:gd name="T1" fmla="*/ 0 h 635"/>
                <a:gd name="T2" fmla="*/ 0 w 3152775"/>
                <a:gd name="T3" fmla="*/ 0 h 635"/>
                <a:gd name="T4" fmla="*/ 0 60000 65536"/>
                <a:gd name="T5" fmla="*/ 0 60000 65536"/>
                <a:gd name="T6" fmla="*/ 0 w 3152775"/>
                <a:gd name="T7" fmla="*/ 0 h 635"/>
                <a:gd name="T8" fmla="*/ 3152775 w 3152775"/>
                <a:gd name="T9" fmla="*/ 0 h 635"/>
              </a:gdLst>
              <a:ahLst/>
              <a:cxnLst>
                <a:cxn ang="T4">
                  <a:pos x="T0" y="T1"/>
                </a:cxn>
                <a:cxn ang="T5">
                  <a:pos x="T2" y="T3"/>
                </a:cxn>
              </a:cxnLst>
              <a:rect l="T6" t="T7" r="T8" b="T9"/>
              <a:pathLst>
                <a:path w="3152775" h="635">
                  <a:moveTo>
                    <a:pt x="3152775" y="0"/>
                  </a:moveTo>
                  <a:lnTo>
                    <a:pt x="0" y="0"/>
                  </a:lnTo>
                </a:path>
              </a:pathLst>
            </a:custGeom>
            <a:noFill/>
            <a:ln w="12700" cap="flat" cmpd="sng">
              <a:solidFill>
                <a:srgbClr val="1D7CA2"/>
              </a:solidFill>
              <a:prstDash val="sysDash"/>
              <a:bevel/>
            </a:ln>
          </p:spPr>
          <p:txBody>
            <a:bodyPr lIns="91423" tIns="45712" rIns="91423" bIns="45712" anchor="ctr"/>
            <a:lstStyle/>
            <a:p>
              <a:pPr defTabSz="1219200"/>
              <a:endParaRPr lang="zh-CN" altLang="en-US" sz="1705">
                <a:solidFill>
                  <a:schemeClr val="tx1">
                    <a:lumMod val="85000"/>
                    <a:lumOff val="15000"/>
                  </a:schemeClr>
                </a:solidFill>
                <a:cs typeface="+mn-ea"/>
                <a:sym typeface="+mn-lt"/>
              </a:endParaRPr>
            </a:p>
          </p:txBody>
        </p:sp>
      </p:grpSp>
      <p:sp>
        <p:nvSpPr>
          <p:cNvPr id="49" name="文本框 25">
            <a:extLst>
              <a:ext uri="{FF2B5EF4-FFF2-40B4-BE49-F238E27FC236}">
                <a16:creationId xmlns:a16="http://schemas.microsoft.com/office/drawing/2014/main" id="{7023D27D-F23D-43A7-ADD4-EF4AB2DB6095}"/>
              </a:ext>
            </a:extLst>
          </p:cNvPr>
          <p:cNvSpPr>
            <a:spLocks noChangeArrowheads="1"/>
          </p:cNvSpPr>
          <p:nvPr/>
        </p:nvSpPr>
        <p:spPr bwMode="auto">
          <a:xfrm>
            <a:off x="4754565" y="2866524"/>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02</a:t>
            </a:r>
            <a:endParaRPr lang="zh-CN" altLang="en-US" sz="3225" b="1" dirty="0">
              <a:solidFill>
                <a:schemeClr val="bg1"/>
              </a:solidFill>
              <a:cs typeface="+mn-ea"/>
              <a:sym typeface="+mn-lt"/>
            </a:endParaRPr>
          </a:p>
        </p:txBody>
      </p:sp>
      <p:sp>
        <p:nvSpPr>
          <p:cNvPr id="50" name="文本框 26">
            <a:extLst>
              <a:ext uri="{FF2B5EF4-FFF2-40B4-BE49-F238E27FC236}">
                <a16:creationId xmlns:a16="http://schemas.microsoft.com/office/drawing/2014/main" id="{BEEB9B08-9195-4ADD-BA26-DF1DBDD71943}"/>
              </a:ext>
            </a:extLst>
          </p:cNvPr>
          <p:cNvSpPr>
            <a:spLocks noChangeArrowheads="1"/>
          </p:cNvSpPr>
          <p:nvPr/>
        </p:nvSpPr>
        <p:spPr bwMode="auto">
          <a:xfrm>
            <a:off x="4708525" y="487460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04</a:t>
            </a:r>
            <a:endParaRPr lang="zh-CN" altLang="en-US" sz="3225" b="1" dirty="0">
              <a:solidFill>
                <a:schemeClr val="bg1"/>
              </a:solidFill>
              <a:cs typeface="+mn-ea"/>
              <a:sym typeface="+mn-lt"/>
            </a:endParaRPr>
          </a:p>
        </p:txBody>
      </p:sp>
      <p:sp>
        <p:nvSpPr>
          <p:cNvPr id="51" name="文本框 27">
            <a:extLst>
              <a:ext uri="{FF2B5EF4-FFF2-40B4-BE49-F238E27FC236}">
                <a16:creationId xmlns:a16="http://schemas.microsoft.com/office/drawing/2014/main" id="{553FA074-C40F-4F65-B800-77AEAEE78FF8}"/>
              </a:ext>
            </a:extLst>
          </p:cNvPr>
          <p:cNvSpPr>
            <a:spLocks noChangeArrowheads="1"/>
          </p:cNvSpPr>
          <p:nvPr/>
        </p:nvSpPr>
        <p:spPr bwMode="auto">
          <a:xfrm>
            <a:off x="6959600" y="1763270"/>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01</a:t>
            </a:r>
            <a:endParaRPr lang="zh-CN" altLang="en-US" sz="3225" b="1" dirty="0">
              <a:solidFill>
                <a:schemeClr val="bg1"/>
              </a:solidFill>
              <a:cs typeface="+mn-ea"/>
              <a:sym typeface="+mn-lt"/>
            </a:endParaRPr>
          </a:p>
        </p:txBody>
      </p:sp>
      <p:sp>
        <p:nvSpPr>
          <p:cNvPr id="52" name="文本框 28">
            <a:extLst>
              <a:ext uri="{FF2B5EF4-FFF2-40B4-BE49-F238E27FC236}">
                <a16:creationId xmlns:a16="http://schemas.microsoft.com/office/drawing/2014/main" id="{4F02F9F7-BB06-44D6-95EE-18206F393FBD}"/>
              </a:ext>
            </a:extLst>
          </p:cNvPr>
          <p:cNvSpPr>
            <a:spLocks noChangeArrowheads="1"/>
          </p:cNvSpPr>
          <p:nvPr/>
        </p:nvSpPr>
        <p:spPr bwMode="auto">
          <a:xfrm>
            <a:off x="6940552" y="3842781"/>
            <a:ext cx="694387" cy="588478"/>
          </a:xfrm>
          <a:prstGeom prst="rect">
            <a:avLst/>
          </a:prstGeom>
          <a:noFill/>
          <a:ln w="9525">
            <a:noFill/>
            <a:miter lim="800000"/>
          </a:ln>
        </p:spPr>
        <p:txBody>
          <a:bodyPr wrap="none" lIns="91423" tIns="45712" rIns="91423" bIns="45712">
            <a:spAutoFit/>
          </a:bodyPr>
          <a:lstStyle/>
          <a:p>
            <a:pPr defTabSz="1219200"/>
            <a:r>
              <a:rPr lang="en-US" altLang="zh-CN" sz="3225" b="1" dirty="0">
                <a:solidFill>
                  <a:schemeClr val="bg1"/>
                </a:solidFill>
                <a:cs typeface="+mn-ea"/>
                <a:sym typeface="+mn-lt"/>
              </a:rPr>
              <a:t>03</a:t>
            </a:r>
            <a:endParaRPr lang="zh-CN" altLang="en-US" sz="3225" b="1" dirty="0">
              <a:solidFill>
                <a:schemeClr val="bg1"/>
              </a:solidFill>
              <a:cs typeface="+mn-ea"/>
              <a:sym typeface="+mn-lt"/>
            </a:endParaRPr>
          </a:p>
        </p:txBody>
      </p:sp>
    </p:spTree>
    <p:extLst>
      <p:ext uri="{BB962C8B-B14F-4D97-AF65-F5344CB8AC3E}">
        <p14:creationId xmlns:p14="http://schemas.microsoft.com/office/powerpoint/2010/main" val="18800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500"/>
                                        <p:tgtEl>
                                          <p:spTgt spid="32"/>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right)">
                                      <p:cBhvr>
                                        <p:cTn id="15" dur="500"/>
                                        <p:tgtEl>
                                          <p:spTgt spid="4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up)">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wipe(left)">
                                      <p:cBhvr>
                                        <p:cTn id="23" dur="500"/>
                                        <p:tgtEl>
                                          <p:spTgt spid="4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500"/>
                                        <p:tgtEl>
                                          <p:spTgt spid="3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0"/>
                                        </p:tgtEl>
                                        <p:attrNameLst>
                                          <p:attrName>style.visibility</p:attrName>
                                        </p:attrNameLst>
                                      </p:cBhvr>
                                      <p:to>
                                        <p:strVal val="visible"/>
                                      </p:to>
                                    </p:set>
                                    <p:anim calcmode="lin" valueType="num">
                                      <p:cBhvr>
                                        <p:cTn id="54" dur="500" fill="hold"/>
                                        <p:tgtEl>
                                          <p:spTgt spid="50"/>
                                        </p:tgtEl>
                                        <p:attrNameLst>
                                          <p:attrName>ppt_w</p:attrName>
                                        </p:attrNameLst>
                                      </p:cBhvr>
                                      <p:tavLst>
                                        <p:tav tm="0">
                                          <p:val>
                                            <p:fltVal val="0"/>
                                          </p:val>
                                        </p:tav>
                                        <p:tav tm="100000">
                                          <p:val>
                                            <p:strVal val="#ppt_w"/>
                                          </p:val>
                                        </p:tav>
                                      </p:tavLst>
                                    </p:anim>
                                    <p:anim calcmode="lin" valueType="num">
                                      <p:cBhvr>
                                        <p:cTn id="55" dur="500" fill="hold"/>
                                        <p:tgtEl>
                                          <p:spTgt spid="50"/>
                                        </p:tgtEl>
                                        <p:attrNameLst>
                                          <p:attrName>ppt_h</p:attrName>
                                        </p:attrNameLst>
                                      </p:cBhvr>
                                      <p:tavLst>
                                        <p:tav tm="0">
                                          <p:val>
                                            <p:fltVal val="0"/>
                                          </p:val>
                                        </p:tav>
                                        <p:tav tm="100000">
                                          <p:val>
                                            <p:strVal val="#ppt_h"/>
                                          </p:val>
                                        </p:tav>
                                      </p:tavLst>
                                    </p:anim>
                                    <p:animEffect transition="in" filter="fade">
                                      <p:cBhvr>
                                        <p:cTn id="56" dur="500"/>
                                        <p:tgtEl>
                                          <p:spTgt spid="50"/>
                                        </p:tgtEl>
                                      </p:cBhvr>
                                    </p:animEffect>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left)">
                                      <p:cBhvr>
                                        <p:cTn id="60" dur="500"/>
                                        <p:tgtEl>
                                          <p:spTgt spid="46"/>
                                        </p:tgtEl>
                                      </p:cBhvr>
                                    </p:animEffect>
                                  </p:childTnLst>
                                </p:cTn>
                              </p:par>
                              <p:par>
                                <p:cTn id="61" presetID="22" presetClass="entr" presetSubtype="2"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right)">
                                      <p:cBhvr>
                                        <p:cTn id="63" dur="500"/>
                                        <p:tgtEl>
                                          <p:spTgt spid="33"/>
                                        </p:tgtEl>
                                      </p:cBhvr>
                                    </p:animEffect>
                                  </p:childTnLst>
                                </p:cTn>
                              </p:par>
                              <p:par>
                                <p:cTn id="64" presetID="22" presetClass="entr" presetSubtype="8"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ipe(left)">
                                      <p:cBhvr>
                                        <p:cTn id="66" dur="500"/>
                                        <p:tgtEl>
                                          <p:spTgt spid="39"/>
                                        </p:tgtEl>
                                      </p:cBhvr>
                                    </p:animEffect>
                                  </p:childTnLst>
                                </p:cTn>
                              </p:par>
                              <p:par>
                                <p:cTn id="67" presetID="22" presetClass="entr" presetSubtype="2" fill="hold" nodeType="with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wipe(right)">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1" grpId="0" animBg="1"/>
      <p:bldP spid="32" grpId="0" animBg="1"/>
      <p:bldP spid="42" grpId="0" animBg="1"/>
      <p:bldP spid="43" grpId="0" animBg="1"/>
      <p:bldP spid="44" grpId="0" animBg="1"/>
      <p:bldP spid="45" grpId="0" animBg="1"/>
      <p:bldP spid="49" grpId="0"/>
      <p:bldP spid="50" grpId="0"/>
      <p:bldP spid="51"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图片 4">
            <a:extLst>
              <a:ext uri="{FF2B5EF4-FFF2-40B4-BE49-F238E27FC236}">
                <a16:creationId xmlns:a16="http://schemas.microsoft.com/office/drawing/2014/main" id="{D865526E-2B5C-4C74-BB00-966589687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311" y="4406546"/>
            <a:ext cx="8402354" cy="92556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a:extLst>
              <a:ext uri="{FF2B5EF4-FFF2-40B4-BE49-F238E27FC236}">
                <a16:creationId xmlns:a16="http://schemas.microsoft.com/office/drawing/2014/main" id="{23804ED7-A8A6-4CF8-B2D5-8520FBC37236}"/>
              </a:ext>
            </a:extLst>
          </p:cNvPr>
          <p:cNvSpPr txBox="1"/>
          <p:nvPr/>
        </p:nvSpPr>
        <p:spPr>
          <a:xfrm>
            <a:off x="971195" y="965516"/>
            <a:ext cx="9551031" cy="3585597"/>
          </a:xfrm>
          <a:prstGeom prst="rect">
            <a:avLst/>
          </a:prstGeom>
          <a:noFill/>
        </p:spPr>
        <p:txBody>
          <a:bodyPr wrap="square" rtlCol="0">
            <a:spAutoFit/>
          </a:bodyPr>
          <a:lstStyle/>
          <a:p>
            <a:pPr marR="0" lvl="0" algn="just" fontAlgn="base">
              <a:lnSpc>
                <a:spcPct val="100000"/>
              </a:lnSpc>
              <a:spcBef>
                <a:spcPct val="0"/>
              </a:spcBef>
              <a:spcAft>
                <a:spcPct val="0"/>
              </a:spcAft>
              <a:buClrTx/>
              <a:buSzTx/>
              <a:buFontTx/>
              <a:buNone/>
              <a:tabLst/>
            </a:pPr>
            <a:r>
              <a:rPr lang="zh-CN" altLang="zh-CN" sz="1900" dirty="0">
                <a:solidFill>
                  <a:schemeClr val="tx2">
                    <a:lumMod val="75000"/>
                  </a:schemeClr>
                </a:solidFill>
                <a:latin typeface="宋体" panose="02010600030101010101" pitchFamily="2" charset="-122"/>
                <a:ea typeface="宋体" panose="02010600030101010101" pitchFamily="2" charset="-122"/>
              </a:rPr>
              <a:t>【例</a:t>
            </a:r>
            <a:r>
              <a:rPr lang="en-US" altLang="zh-CN" sz="1900" dirty="0">
                <a:solidFill>
                  <a:schemeClr val="tx2">
                    <a:lumMod val="75000"/>
                  </a:schemeClr>
                </a:solidFill>
                <a:latin typeface="宋体" panose="02010600030101010101" pitchFamily="2" charset="-122"/>
                <a:ea typeface="宋体" panose="02010600030101010101" pitchFamily="2" charset="-122"/>
              </a:rPr>
              <a:t>9-8】</a:t>
            </a:r>
            <a:r>
              <a:rPr lang="zh-CN" altLang="en-US" sz="1900" dirty="0">
                <a:solidFill>
                  <a:schemeClr val="tx2">
                    <a:lumMod val="75000"/>
                  </a:schemeClr>
                </a:solidFill>
                <a:latin typeface="宋体" panose="02010600030101010101" pitchFamily="2" charset="-122"/>
                <a:ea typeface="宋体" panose="02010600030101010101" pitchFamily="2" charset="-122"/>
              </a:rPr>
              <a:t>甲公司是一家制造业企业，产品市场需求处于上升阶段。为提高产能，公司拟新建一个生产车间。该车间运营期</a:t>
            </a:r>
            <a:r>
              <a:rPr lang="en-US" altLang="zh-CN" sz="1900" dirty="0">
                <a:solidFill>
                  <a:schemeClr val="tx2">
                    <a:lumMod val="75000"/>
                  </a:schemeClr>
                </a:solidFill>
                <a:latin typeface="宋体" panose="02010600030101010101" pitchFamily="2" charset="-122"/>
                <a:ea typeface="宋体" panose="02010600030101010101" pitchFamily="2" charset="-122"/>
              </a:rPr>
              <a:t>6</a:t>
            </a:r>
            <a:r>
              <a:rPr lang="zh-CN" altLang="en-US" sz="1900" dirty="0">
                <a:solidFill>
                  <a:schemeClr val="tx2">
                    <a:lumMod val="75000"/>
                  </a:schemeClr>
                </a:solidFill>
                <a:latin typeface="宋体" panose="02010600030101010101" pitchFamily="2" charset="-122"/>
                <a:ea typeface="宋体" panose="02010600030101010101" pitchFamily="2" charset="-122"/>
              </a:rPr>
              <a:t>年，第一年收入</a:t>
            </a:r>
            <a:r>
              <a:rPr lang="en-US" altLang="zh-CN" sz="1900" dirty="0">
                <a:solidFill>
                  <a:schemeClr val="tx2">
                    <a:lumMod val="75000"/>
                  </a:schemeClr>
                </a:solidFill>
                <a:latin typeface="宋体" panose="02010600030101010101" pitchFamily="2" charset="-122"/>
                <a:ea typeface="宋体" panose="02010600030101010101" pitchFamily="2" charset="-122"/>
              </a:rPr>
              <a:t>60</a:t>
            </a:r>
            <a:r>
              <a:rPr lang="zh-CN" altLang="en-US" sz="1900" dirty="0">
                <a:solidFill>
                  <a:schemeClr val="tx2">
                    <a:lumMod val="75000"/>
                  </a:schemeClr>
                </a:solidFill>
                <a:latin typeface="宋体" panose="02010600030101010101" pitchFamily="2" charset="-122"/>
                <a:ea typeface="宋体" panose="02010600030101010101" pitchFamily="2" charset="-122"/>
              </a:rPr>
              <a:t>万元，之后每年收入较上年增加，增加率服从均值为</a:t>
            </a:r>
            <a:r>
              <a:rPr lang="en-US" altLang="zh-CN" sz="1900" dirty="0">
                <a:solidFill>
                  <a:schemeClr val="tx2">
                    <a:lumMod val="75000"/>
                  </a:schemeClr>
                </a:solidFill>
                <a:latin typeface="宋体" panose="02010600030101010101" pitchFamily="2" charset="-122"/>
                <a:ea typeface="宋体" panose="02010600030101010101" pitchFamily="2" charset="-122"/>
              </a:rPr>
              <a:t>5</a:t>
            </a:r>
            <a:r>
              <a:rPr lang="zh-CN" altLang="en-US" sz="1900" dirty="0">
                <a:solidFill>
                  <a:schemeClr val="tx2">
                    <a:lumMod val="75000"/>
                  </a:schemeClr>
                </a:solidFill>
                <a:latin typeface="宋体" panose="02010600030101010101" pitchFamily="2" charset="-122"/>
                <a:ea typeface="宋体" panose="02010600030101010101" pitchFamily="2" charset="-122"/>
              </a:rPr>
              <a:t>、标准差为</a:t>
            </a:r>
            <a:r>
              <a:rPr lang="en-US" altLang="zh-CN" sz="1900" dirty="0">
                <a:solidFill>
                  <a:schemeClr val="tx2">
                    <a:lumMod val="75000"/>
                  </a:schemeClr>
                </a:solidFill>
                <a:latin typeface="宋体" panose="02010600030101010101" pitchFamily="2" charset="-122"/>
                <a:ea typeface="宋体" panose="02010600030101010101" pitchFamily="2" charset="-122"/>
              </a:rPr>
              <a:t>2</a:t>
            </a:r>
            <a:r>
              <a:rPr lang="zh-CN" altLang="en-US" sz="1900" dirty="0">
                <a:solidFill>
                  <a:schemeClr val="tx2">
                    <a:lumMod val="75000"/>
                  </a:schemeClr>
                </a:solidFill>
                <a:latin typeface="宋体" panose="02010600030101010101" pitchFamily="2" charset="-122"/>
                <a:ea typeface="宋体" panose="02010600030101010101" pitchFamily="2" charset="-122"/>
              </a:rPr>
              <a:t>的正态分布，贴现率为</a:t>
            </a:r>
            <a:r>
              <a:rPr lang="en-US" altLang="zh-CN" sz="1900" dirty="0">
                <a:solidFill>
                  <a:schemeClr val="tx2">
                    <a:lumMod val="75000"/>
                  </a:schemeClr>
                </a:solidFill>
                <a:latin typeface="宋体" panose="02010600030101010101" pitchFamily="2" charset="-122"/>
                <a:ea typeface="宋体" panose="02010600030101010101" pitchFamily="2" charset="-122"/>
              </a:rPr>
              <a:t>6%</a:t>
            </a:r>
            <a:r>
              <a:rPr lang="zh-CN" altLang="en-US" sz="1900" dirty="0">
                <a:solidFill>
                  <a:schemeClr val="tx2">
                    <a:lumMod val="75000"/>
                  </a:schemeClr>
                </a:solidFill>
                <a:latin typeface="宋体" panose="02010600030101010101" pitchFamily="2" charset="-122"/>
                <a:ea typeface="宋体" panose="02010600030101010101" pitchFamily="2" charset="-122"/>
              </a:rPr>
              <a:t>。有两个方案可供选择</a:t>
            </a:r>
            <a:r>
              <a:rPr lang="en-US" altLang="zh-CN" sz="1900" dirty="0">
                <a:solidFill>
                  <a:schemeClr val="tx2">
                    <a:lumMod val="75000"/>
                  </a:schemeClr>
                </a:solidFill>
                <a:latin typeface="宋体" panose="02010600030101010101" pitchFamily="2" charset="-122"/>
                <a:ea typeface="宋体" panose="02010600030101010101" pitchFamily="2" charset="-122"/>
              </a:rPr>
              <a:t>:</a:t>
            </a:r>
          </a:p>
          <a:p>
            <a:pPr marR="0" lvl="0" indent="360000" algn="just" fontAlgn="base">
              <a:lnSpc>
                <a:spcPct val="100000"/>
              </a:lnSpc>
              <a:spcBef>
                <a:spcPct val="0"/>
              </a:spcBef>
              <a:spcAft>
                <a:spcPct val="0"/>
              </a:spcAft>
              <a:buClrTx/>
              <a:buSzTx/>
              <a:buFontTx/>
              <a:buNone/>
              <a:tabLst/>
            </a:pPr>
            <a:r>
              <a:rPr lang="zh-CN" altLang="en-US" sz="1900" dirty="0">
                <a:solidFill>
                  <a:schemeClr val="tx2">
                    <a:lumMod val="75000"/>
                  </a:schemeClr>
                </a:solidFill>
                <a:latin typeface="宋体" panose="02010600030101010101" pitchFamily="2" charset="-122"/>
                <a:ea typeface="宋体" panose="02010600030101010101" pitchFamily="2" charset="-122"/>
              </a:rPr>
              <a:t>方案一：设备购置。预计购置成本 </a:t>
            </a:r>
            <a:r>
              <a:rPr lang="en-US" altLang="zh-CN" sz="1900" dirty="0">
                <a:solidFill>
                  <a:schemeClr val="tx2">
                    <a:lumMod val="75000"/>
                  </a:schemeClr>
                </a:solidFill>
                <a:latin typeface="宋体" panose="02010600030101010101" pitchFamily="2" charset="-122"/>
                <a:ea typeface="宋体" panose="02010600030101010101" pitchFamily="2" charset="-122"/>
              </a:rPr>
              <a:t>320 </a:t>
            </a:r>
            <a:r>
              <a:rPr lang="zh-CN" altLang="en-US" sz="1900" dirty="0">
                <a:solidFill>
                  <a:schemeClr val="tx2">
                    <a:lumMod val="75000"/>
                  </a:schemeClr>
                </a:solidFill>
                <a:latin typeface="宋体" panose="02010600030101010101" pitchFamily="2" charset="-122"/>
                <a:ea typeface="宋体" panose="02010600030101010101" pitchFamily="2" charset="-122"/>
              </a:rPr>
              <a:t>万元，首年年初支付；设备维护费用第一年 </a:t>
            </a:r>
            <a:r>
              <a:rPr lang="en-US" altLang="zh-CN" sz="1900" dirty="0">
                <a:solidFill>
                  <a:schemeClr val="tx2">
                    <a:lumMod val="75000"/>
                  </a:schemeClr>
                </a:solidFill>
                <a:latin typeface="宋体" panose="02010600030101010101" pitchFamily="2" charset="-122"/>
                <a:ea typeface="宋体" panose="02010600030101010101" pitchFamily="2" charset="-122"/>
              </a:rPr>
              <a:t>2</a:t>
            </a:r>
            <a:r>
              <a:rPr lang="zh-CN" altLang="en-US" sz="1900" dirty="0">
                <a:solidFill>
                  <a:schemeClr val="tx2">
                    <a:lumMod val="75000"/>
                  </a:schemeClr>
                </a:solidFill>
                <a:latin typeface="宋体" panose="02010600030101010101" pitchFamily="2" charset="-122"/>
                <a:ea typeface="宋体" panose="02010600030101010101" pitchFamily="2" charset="-122"/>
              </a:rPr>
              <a:t>万元，之后每年较上一年增加</a:t>
            </a:r>
            <a:r>
              <a:rPr lang="en-US" altLang="zh-CN" sz="1900" dirty="0">
                <a:solidFill>
                  <a:schemeClr val="tx2">
                    <a:lumMod val="75000"/>
                  </a:schemeClr>
                </a:solidFill>
                <a:latin typeface="宋体" panose="02010600030101010101" pitchFamily="2" charset="-122"/>
                <a:ea typeface="宋体" panose="02010600030101010101" pitchFamily="2" charset="-122"/>
              </a:rPr>
              <a:t>5%</a:t>
            </a:r>
            <a:r>
              <a:rPr lang="zh-CN" altLang="en-US" sz="1900" dirty="0">
                <a:solidFill>
                  <a:schemeClr val="tx2">
                    <a:lumMod val="75000"/>
                  </a:schemeClr>
                </a:solidFill>
                <a:latin typeface="宋体" panose="02010600030101010101" pitchFamily="2" charset="-122"/>
                <a:ea typeface="宋体" panose="02010600030101010101" pitchFamily="2" charset="-122"/>
              </a:rPr>
              <a:t>，到期处置费</a:t>
            </a:r>
            <a:r>
              <a:rPr lang="en-US" altLang="zh-CN" sz="1900" dirty="0">
                <a:solidFill>
                  <a:schemeClr val="tx2">
                    <a:lumMod val="75000"/>
                  </a:schemeClr>
                </a:solidFill>
                <a:latin typeface="宋体" panose="02010600030101010101" pitchFamily="2" charset="-122"/>
                <a:ea typeface="宋体" panose="02010600030101010101" pitchFamily="2" charset="-122"/>
              </a:rPr>
              <a:t>5</a:t>
            </a:r>
            <a:r>
              <a:rPr lang="zh-CN" altLang="en-US" sz="1900" dirty="0">
                <a:solidFill>
                  <a:schemeClr val="tx2">
                    <a:lumMod val="75000"/>
                  </a:schemeClr>
                </a:solidFill>
                <a:latin typeface="宋体" panose="02010600030101010101" pitchFamily="2" charset="-122"/>
                <a:ea typeface="宋体" panose="02010600030101010101" pitchFamily="2" charset="-122"/>
              </a:rPr>
              <a:t>万元，到期后出售设备的价格服从下表所示的离散分布。</a:t>
            </a:r>
            <a:endParaRPr lang="en-US" altLang="zh-CN" sz="1900" dirty="0">
              <a:solidFill>
                <a:schemeClr val="tx2">
                  <a:lumMod val="75000"/>
                </a:schemeClr>
              </a:solidFill>
              <a:latin typeface="宋体" panose="02010600030101010101" pitchFamily="2" charset="-122"/>
              <a:ea typeface="宋体" panose="02010600030101010101" pitchFamily="2" charset="-122"/>
            </a:endParaRPr>
          </a:p>
          <a:p>
            <a:pPr marR="0" lvl="0" indent="360000" algn="just" fontAlgn="base">
              <a:lnSpc>
                <a:spcPct val="100000"/>
              </a:lnSpc>
              <a:spcBef>
                <a:spcPct val="0"/>
              </a:spcBef>
              <a:spcAft>
                <a:spcPct val="0"/>
              </a:spcAft>
              <a:buClrTx/>
              <a:buSzTx/>
              <a:buFontTx/>
              <a:buNone/>
              <a:tabLst/>
            </a:pPr>
            <a:r>
              <a:rPr lang="zh-CN" altLang="en-US" sz="1900" dirty="0">
                <a:solidFill>
                  <a:schemeClr val="tx2">
                    <a:lumMod val="75000"/>
                  </a:schemeClr>
                </a:solidFill>
                <a:latin typeface="宋体" panose="02010600030101010101" pitchFamily="2" charset="-122"/>
                <a:ea typeface="宋体" panose="02010600030101010101" pitchFamily="2" charset="-122"/>
              </a:rPr>
              <a:t>方案二：设备租赁。租赁期</a:t>
            </a:r>
            <a:r>
              <a:rPr lang="en-US" altLang="zh-CN" sz="1900" dirty="0">
                <a:solidFill>
                  <a:schemeClr val="tx2">
                    <a:lumMod val="75000"/>
                  </a:schemeClr>
                </a:solidFill>
                <a:latin typeface="宋体" panose="02010600030101010101" pitchFamily="2" charset="-122"/>
                <a:ea typeface="宋体" panose="02010600030101010101" pitchFamily="2" charset="-122"/>
              </a:rPr>
              <a:t>6</a:t>
            </a:r>
            <a:r>
              <a:rPr lang="zh-CN" altLang="en-US" sz="1900" dirty="0">
                <a:solidFill>
                  <a:schemeClr val="tx2">
                    <a:lumMod val="75000"/>
                  </a:schemeClr>
                </a:solidFill>
                <a:latin typeface="宋体" panose="02010600030101010101" pitchFamily="2" charset="-122"/>
                <a:ea typeface="宋体" panose="02010600030101010101" pitchFamily="2" charset="-122"/>
              </a:rPr>
              <a:t>年，租赁费每年</a:t>
            </a:r>
            <a:r>
              <a:rPr lang="en-US" altLang="zh-CN" sz="1900">
                <a:solidFill>
                  <a:schemeClr val="tx2">
                    <a:lumMod val="75000"/>
                  </a:schemeClr>
                </a:solidFill>
                <a:latin typeface="宋体" panose="02010600030101010101" pitchFamily="2" charset="-122"/>
                <a:ea typeface="宋体" panose="02010600030101010101" pitchFamily="2" charset="-122"/>
              </a:rPr>
              <a:t>56</a:t>
            </a:r>
            <a:r>
              <a:rPr lang="zh-CN" altLang="en-US" sz="1900">
                <a:solidFill>
                  <a:schemeClr val="tx2">
                    <a:lumMod val="75000"/>
                  </a:schemeClr>
                </a:solidFill>
                <a:latin typeface="宋体" panose="02010600030101010101" pitchFamily="2" charset="-122"/>
                <a:ea typeface="宋体" panose="02010600030101010101" pitchFamily="2" charset="-122"/>
              </a:rPr>
              <a:t>万</a:t>
            </a:r>
            <a:r>
              <a:rPr lang="zh-CN" altLang="en-US" sz="1900" dirty="0">
                <a:solidFill>
                  <a:schemeClr val="tx2">
                    <a:lumMod val="75000"/>
                  </a:schemeClr>
                </a:solidFill>
                <a:latin typeface="宋体" panose="02010600030101010101" pitchFamily="2" charset="-122"/>
                <a:ea typeface="宋体" panose="02010600030101010101" pitchFamily="2" charset="-122"/>
              </a:rPr>
              <a:t>元。租赁公司负责设备的维护，不再另外收费，租赁期内不得撤租。</a:t>
            </a:r>
          </a:p>
          <a:p>
            <a:pPr marR="0" lvl="0" indent="360000" algn="just" fontAlgn="base">
              <a:lnSpc>
                <a:spcPct val="100000"/>
              </a:lnSpc>
              <a:spcBef>
                <a:spcPct val="0"/>
              </a:spcBef>
              <a:spcAft>
                <a:spcPct val="0"/>
              </a:spcAft>
              <a:buClrTx/>
              <a:buSzTx/>
              <a:buFontTx/>
              <a:buNone/>
              <a:tabLst/>
            </a:pPr>
            <a:r>
              <a:rPr lang="zh-CN" altLang="en-US" sz="1900" dirty="0">
                <a:solidFill>
                  <a:schemeClr val="tx2">
                    <a:lumMod val="75000"/>
                  </a:schemeClr>
                </a:solidFill>
                <a:latin typeface="宋体" panose="02010600030101010101" pitchFamily="2" charset="-122"/>
                <a:ea typeface="宋体" panose="02010600030101010101" pitchFamily="2" charset="-122"/>
              </a:rPr>
              <a:t>请计算两种方案的净现值，并基于净现值做出方案选择决策。进一步，考虑购置成本、租赁费在一定范围内变动情形下，如果公司有既定的净现值，如何做出投资方案的选择决策？</a:t>
            </a:r>
          </a:p>
          <a:p>
            <a:endParaRPr lang="zh-CN" altLang="en-US" dirty="0"/>
          </a:p>
        </p:txBody>
      </p:sp>
    </p:spTree>
    <p:extLst>
      <p:ext uri="{BB962C8B-B14F-4D97-AF65-F5344CB8AC3E}">
        <p14:creationId xmlns:p14="http://schemas.microsoft.com/office/powerpoint/2010/main" val="569743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9F925AC-F001-4E2F-AA9C-616F0C1CE85A}"/>
              </a:ext>
            </a:extLst>
          </p:cNvPr>
          <p:cNvSpPr txBox="1"/>
          <p:nvPr/>
        </p:nvSpPr>
        <p:spPr>
          <a:xfrm>
            <a:off x="993913" y="1573222"/>
            <a:ext cx="4233851" cy="3247043"/>
          </a:xfrm>
          <a:prstGeom prst="rect">
            <a:avLst/>
          </a:prstGeom>
          <a:noFill/>
        </p:spPr>
        <p:txBody>
          <a:bodyPr wrap="none" rtlCol="0">
            <a:spAutoFit/>
          </a:bodyPr>
          <a:lstStyle/>
          <a:p>
            <a:pPr>
              <a:lnSpc>
                <a:spcPct val="150000"/>
              </a:lnSpc>
            </a:pPr>
            <a:r>
              <a:rPr lang="zh-CN" altLang="en-US" sz="1800" b="1" dirty="0">
                <a:latin typeface="等线" panose="02010600030101010101" pitchFamily="2" charset="-122"/>
                <a:ea typeface="等线" panose="02010600030101010101" pitchFamily="2" charset="-122"/>
              </a:rPr>
              <a:t>解题步骤：</a:t>
            </a:r>
            <a:endParaRPr lang="en-US" altLang="zh-CN" sz="1800" b="1" dirty="0">
              <a:latin typeface="等线" panose="02010600030101010101" pitchFamily="2" charset="-122"/>
              <a:ea typeface="等线" panose="02010600030101010101" pitchFamily="2" charset="-122"/>
            </a:endParaRPr>
          </a:p>
          <a:p>
            <a:pPr algn="just">
              <a:lnSpc>
                <a:spcPct val="150000"/>
              </a:lnSpc>
              <a:spcBef>
                <a:spcPts val="300"/>
              </a:spcBef>
              <a:spcAft>
                <a:spcPts val="300"/>
              </a:spcAft>
            </a:pPr>
            <a:r>
              <a:rPr lang="zh-CN" altLang="zh-CN" sz="1800" b="1" dirty="0">
                <a:effectLst/>
                <a:latin typeface="等线" panose="02010600030101010101" pitchFamily="2" charset="-122"/>
                <a:ea typeface="等线" panose="02010600030101010101" pitchFamily="2" charset="-122"/>
                <a:cs typeface="Times New Roman" panose="02020603050405020304" pitchFamily="18" charset="0"/>
              </a:rPr>
              <a:t>第一步，</a:t>
            </a:r>
            <a:r>
              <a:rPr lang="zh-CN" altLang="zh-CN" sz="1800" dirty="0">
                <a:effectLst/>
                <a:latin typeface="等线" panose="02010600030101010101" pitchFamily="2" charset="-122"/>
                <a:ea typeface="等线" panose="02010600030101010101" pitchFamily="2" charset="-122"/>
                <a:cs typeface="Times New Roman" panose="02020603050405020304" pitchFamily="18" charset="0"/>
              </a:rPr>
              <a:t>建立输入区并输入初始参数。  </a:t>
            </a:r>
          </a:p>
          <a:p>
            <a:pPr algn="just">
              <a:lnSpc>
                <a:spcPct val="150000"/>
              </a:lnSpc>
              <a:spcBef>
                <a:spcPts val="300"/>
              </a:spcBef>
              <a:spcAft>
                <a:spcPts val="300"/>
              </a:spcAft>
            </a:pPr>
            <a:r>
              <a:rPr lang="zh-CN" altLang="zh-CN" sz="1800" b="1" dirty="0">
                <a:effectLst/>
                <a:latin typeface="等线" panose="02010600030101010101" pitchFamily="2" charset="-122"/>
                <a:ea typeface="等线" panose="02010600030101010101" pitchFamily="2" charset="-122"/>
                <a:cs typeface="Times New Roman" panose="02020603050405020304" pitchFamily="18" charset="0"/>
              </a:rPr>
              <a:t>第二步，</a:t>
            </a:r>
            <a:r>
              <a:rPr lang="zh-CN" altLang="zh-CN" sz="1800" dirty="0">
                <a:effectLst/>
                <a:latin typeface="等线" panose="02010600030101010101" pitchFamily="2" charset="-122"/>
                <a:ea typeface="等线" panose="02010600030101010101" pitchFamily="2" charset="-122"/>
                <a:cs typeface="Times New Roman" panose="02020603050405020304" pitchFamily="18" charset="0"/>
              </a:rPr>
              <a:t>建立生成区。</a:t>
            </a:r>
          </a:p>
          <a:p>
            <a:pPr algn="just">
              <a:lnSpc>
                <a:spcPct val="150000"/>
              </a:lnSpc>
              <a:spcBef>
                <a:spcPts val="300"/>
              </a:spcBef>
              <a:spcAft>
                <a:spcPts val="300"/>
              </a:spcAft>
            </a:pPr>
            <a:r>
              <a:rPr lang="zh-CN" altLang="zh-CN" sz="1800" b="1" dirty="0">
                <a:effectLst/>
                <a:latin typeface="等线" panose="02010600030101010101" pitchFamily="2" charset="-122"/>
                <a:ea typeface="等线" panose="02010600030101010101" pitchFamily="2" charset="-122"/>
                <a:cs typeface="Times New Roman" panose="02020603050405020304" pitchFamily="18" charset="0"/>
              </a:rPr>
              <a:t>第三步，</a:t>
            </a:r>
            <a:r>
              <a:rPr lang="zh-CN" altLang="zh-CN" sz="1800" dirty="0">
                <a:effectLst/>
                <a:latin typeface="等线" panose="02010600030101010101" pitchFamily="2" charset="-122"/>
                <a:ea typeface="等线" panose="02010600030101010101" pitchFamily="2" charset="-122"/>
                <a:cs typeface="Times New Roman" panose="02020603050405020304" pitchFamily="18" charset="0"/>
              </a:rPr>
              <a:t>建立输出区。</a:t>
            </a:r>
          </a:p>
          <a:p>
            <a:pPr algn="just">
              <a:lnSpc>
                <a:spcPct val="150000"/>
              </a:lnSpc>
              <a:spcBef>
                <a:spcPts val="300"/>
              </a:spcBef>
              <a:spcAft>
                <a:spcPts val="300"/>
              </a:spcAft>
            </a:pPr>
            <a:r>
              <a:rPr lang="zh-CN" altLang="zh-CN" sz="1800" b="1" dirty="0">
                <a:effectLst/>
                <a:latin typeface="等线" panose="02010600030101010101" pitchFamily="2" charset="-122"/>
                <a:ea typeface="等线" panose="02010600030101010101" pitchFamily="2" charset="-122"/>
                <a:cs typeface="Times New Roman" panose="02020603050405020304" pitchFamily="18" charset="0"/>
              </a:rPr>
              <a:t>第四步，</a:t>
            </a:r>
            <a:r>
              <a:rPr lang="zh-CN" altLang="zh-CN" sz="1800" dirty="0">
                <a:effectLst/>
                <a:latin typeface="等线" panose="02010600030101010101" pitchFamily="2" charset="-122"/>
                <a:ea typeface="等线" panose="02010600030101010101" pitchFamily="2" charset="-122"/>
                <a:cs typeface="Times New Roman" panose="02020603050405020304" pitchFamily="18" charset="0"/>
              </a:rPr>
              <a:t>建立试验区并进行模拟试验。</a:t>
            </a:r>
          </a:p>
          <a:p>
            <a:pPr algn="just">
              <a:lnSpc>
                <a:spcPct val="150000"/>
              </a:lnSpc>
              <a:spcBef>
                <a:spcPts val="300"/>
              </a:spcBef>
              <a:spcAft>
                <a:spcPts val="300"/>
              </a:spcAft>
            </a:pPr>
            <a:r>
              <a:rPr lang="zh-CN" altLang="zh-CN" sz="1800" b="1" dirty="0">
                <a:effectLst/>
                <a:latin typeface="等线" panose="02010600030101010101" pitchFamily="2" charset="-122"/>
                <a:ea typeface="等线" panose="02010600030101010101" pitchFamily="2" charset="-122"/>
                <a:cs typeface="Times New Roman" panose="02020603050405020304" pitchFamily="18" charset="0"/>
              </a:rPr>
              <a:t>第五步，</a:t>
            </a:r>
            <a:r>
              <a:rPr lang="zh-CN" altLang="zh-CN" sz="1800" dirty="0">
                <a:effectLst/>
                <a:latin typeface="等线" panose="02010600030101010101" pitchFamily="2" charset="-122"/>
                <a:ea typeface="等线" panose="02010600030101010101" pitchFamily="2" charset="-122"/>
                <a:cs typeface="Times New Roman" panose="02020603050405020304" pitchFamily="18" charset="0"/>
              </a:rPr>
              <a:t>建立图形区并绘制图形。</a:t>
            </a:r>
            <a:endParaRPr lang="en-US" altLang="zh-CN" sz="18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pic>
        <p:nvPicPr>
          <p:cNvPr id="4" name="图片 3">
            <a:extLst>
              <a:ext uri="{FF2B5EF4-FFF2-40B4-BE49-F238E27FC236}">
                <a16:creationId xmlns:a16="http://schemas.microsoft.com/office/drawing/2014/main" id="{DEE56A1F-B759-4250-B1EF-21517665EE03}"/>
              </a:ext>
            </a:extLst>
          </p:cNvPr>
          <p:cNvPicPr/>
          <p:nvPr/>
        </p:nvPicPr>
        <p:blipFill rotWithShape="1">
          <a:blip r:embed="rId2"/>
          <a:srcRect t="247" r="316"/>
          <a:stretch/>
        </p:blipFill>
        <p:spPr bwMode="auto">
          <a:xfrm>
            <a:off x="5778907" y="1002607"/>
            <a:ext cx="5089525" cy="2734505"/>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5" name="图片 4">
            <a:extLst>
              <a:ext uri="{FF2B5EF4-FFF2-40B4-BE49-F238E27FC236}">
                <a16:creationId xmlns:a16="http://schemas.microsoft.com/office/drawing/2014/main" id="{5BFDFAC5-6A25-4717-81CD-A82F6C7D86B0}"/>
              </a:ext>
            </a:extLst>
          </p:cNvPr>
          <p:cNvPicPr/>
          <p:nvPr/>
        </p:nvPicPr>
        <p:blipFill rotWithShape="1">
          <a:blip r:embed="rId3"/>
          <a:srcRect l="351" t="770"/>
          <a:stretch/>
        </p:blipFill>
        <p:spPr bwMode="auto">
          <a:xfrm>
            <a:off x="5778908" y="3866107"/>
            <a:ext cx="5089525" cy="265176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21895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488960"/>
            <a:ext cx="12192000" cy="687368"/>
          </a:xfrm>
          <a:prstGeom prst="rect">
            <a:avLst/>
          </a:prstGeom>
          <a:noFill/>
        </p:spPr>
        <p:txBody>
          <a:bodyPr wrap="square" rtlCol="0">
            <a:spAutoFit/>
          </a:bodyPr>
          <a:lstStyle/>
          <a:p>
            <a:pPr algn="ctr">
              <a:lnSpc>
                <a:spcPts val="4500"/>
              </a:lnSpc>
            </a:pPr>
            <a:r>
              <a:rPr lang="zh-CN" altLang="en-US" sz="4000" b="1" dirty="0">
                <a:solidFill>
                  <a:schemeClr val="tx2">
                    <a:lumMod val="75000"/>
                  </a:schemeClr>
                </a:solidFill>
                <a:latin typeface="宋体" panose="02010600030101010101" pitchFamily="2" charset="-122"/>
                <a:ea typeface="宋体" panose="02010600030101010101" pitchFamily="2" charset="-122"/>
              </a:rPr>
              <a:t>本章小结</a:t>
            </a:r>
          </a:p>
        </p:txBody>
      </p:sp>
      <p:sp>
        <p:nvSpPr>
          <p:cNvPr id="35" name="文本框 34"/>
          <p:cNvSpPr txBox="1"/>
          <p:nvPr/>
        </p:nvSpPr>
        <p:spPr>
          <a:xfrm>
            <a:off x="5086718" y="1755205"/>
            <a:ext cx="2225040" cy="461665"/>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zh-CN" altLang="en-US" sz="2400" b="1" dirty="0">
                <a:solidFill>
                  <a:schemeClr val="tx2">
                    <a:lumMod val="75000"/>
                  </a:schemeClr>
                </a:solidFill>
                <a:effectLst/>
                <a:latin typeface="宋体" pitchFamily="2" charset="-122"/>
                <a:ea typeface="宋体" pitchFamily="2" charset="-122"/>
              </a:rPr>
              <a:t>本章重点</a:t>
            </a:r>
          </a:p>
        </p:txBody>
      </p:sp>
      <p:sp>
        <p:nvSpPr>
          <p:cNvPr id="36" name="文本框 35"/>
          <p:cNvSpPr txBox="1"/>
          <p:nvPr/>
        </p:nvSpPr>
        <p:spPr>
          <a:xfrm>
            <a:off x="5086718" y="2243865"/>
            <a:ext cx="2626688" cy="923330"/>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常用的财务函数</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投资决策模型</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zh-CN" dirty="0">
                <a:solidFill>
                  <a:schemeClr val="tx2">
                    <a:lumMod val="75000"/>
                  </a:schemeClr>
                </a:solidFill>
                <a:latin typeface="宋体" panose="02010600030101010101" pitchFamily="2" charset="-122"/>
                <a:ea typeface="宋体" panose="02010600030101010101" pitchFamily="2" charset="-122"/>
              </a:rPr>
              <a:t>投资项目的风险分析</a:t>
            </a:r>
            <a:endParaRPr lang="zh-CN" altLang="en-US" dirty="0">
              <a:solidFill>
                <a:schemeClr val="tx2">
                  <a:lumMod val="75000"/>
                </a:schemeClr>
              </a:solidFill>
              <a:latin typeface="宋体" panose="02010600030101010101" pitchFamily="2" charset="-122"/>
              <a:ea typeface="宋体" panose="02010600030101010101" pitchFamily="2" charset="-122"/>
            </a:endParaRPr>
          </a:p>
        </p:txBody>
      </p:sp>
      <p:sp>
        <p:nvSpPr>
          <p:cNvPr id="37" name="文本框 36"/>
          <p:cNvSpPr txBox="1"/>
          <p:nvPr/>
        </p:nvSpPr>
        <p:spPr>
          <a:xfrm>
            <a:off x="8169131" y="1755204"/>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本章难点</a:t>
            </a:r>
          </a:p>
        </p:txBody>
      </p:sp>
      <p:sp>
        <p:nvSpPr>
          <p:cNvPr id="38" name="文本框 37"/>
          <p:cNvSpPr txBox="1"/>
          <p:nvPr/>
        </p:nvSpPr>
        <p:spPr>
          <a:xfrm>
            <a:off x="8169131" y="2243865"/>
            <a:ext cx="3066316" cy="923330"/>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根据要求</a:t>
            </a:r>
            <a:r>
              <a:rPr lang="en-US" altLang="zh-CN" dirty="0">
                <a:solidFill>
                  <a:schemeClr val="tx2">
                    <a:lumMod val="75000"/>
                  </a:schemeClr>
                </a:solidFill>
                <a:latin typeface="宋体" panose="02010600030101010101" pitchFamily="2" charset="-122"/>
                <a:ea typeface="宋体" panose="02010600030101010101" pitchFamily="2" charset="-122"/>
              </a:rPr>
              <a:t>,</a:t>
            </a:r>
            <a:r>
              <a:rPr lang="zh-CN" altLang="en-US" dirty="0">
                <a:solidFill>
                  <a:schemeClr val="tx2">
                    <a:lumMod val="75000"/>
                  </a:schemeClr>
                </a:solidFill>
                <a:latin typeface="宋体" panose="02010600030101010101" pitchFamily="2" charset="-122"/>
                <a:ea typeface="宋体" panose="02010600030101010101" pitchFamily="2" charset="-122"/>
              </a:rPr>
              <a:t>分析条件</a:t>
            </a:r>
            <a:r>
              <a:rPr lang="en-US" altLang="zh-CN" dirty="0">
                <a:solidFill>
                  <a:schemeClr val="tx2">
                    <a:lumMod val="75000"/>
                  </a:schemeClr>
                </a:solidFill>
                <a:latin typeface="宋体" panose="02010600030101010101" pitchFamily="2" charset="-122"/>
                <a:ea typeface="宋体" panose="02010600030101010101" pitchFamily="2" charset="-122"/>
              </a:rPr>
              <a:t>,</a:t>
            </a:r>
            <a:r>
              <a:rPr lang="zh-CN" altLang="en-US" dirty="0">
                <a:solidFill>
                  <a:schemeClr val="tx2">
                    <a:lumMod val="75000"/>
                  </a:schemeClr>
                </a:solidFill>
                <a:latin typeface="宋体" panose="02010600030101010101" pitchFamily="2" charset="-122"/>
                <a:ea typeface="宋体" panose="02010600030101010101" pitchFamily="2" charset="-122"/>
              </a:rPr>
              <a:t>建立投资决策模型</a:t>
            </a:r>
            <a:r>
              <a:rPr lang="en-US" altLang="zh-CN" dirty="0">
                <a:solidFill>
                  <a:schemeClr val="tx2">
                    <a:lumMod val="75000"/>
                  </a:schemeClr>
                </a:solidFill>
                <a:latin typeface="宋体" panose="02010600030101010101" pitchFamily="2" charset="-122"/>
                <a:ea typeface="宋体" panose="02010600030101010101" pitchFamily="2" charset="-122"/>
              </a:rPr>
              <a:t>,</a:t>
            </a:r>
            <a:r>
              <a:rPr lang="zh-CN" altLang="en-US" dirty="0">
                <a:solidFill>
                  <a:schemeClr val="tx2">
                    <a:lumMod val="75000"/>
                  </a:schemeClr>
                </a:solidFill>
                <a:latin typeface="宋体" panose="02010600030101010101" pitchFamily="2" charset="-122"/>
                <a:ea typeface="宋体" panose="02010600030101010101" pitchFamily="2" charset="-122"/>
              </a:rPr>
              <a:t>综合运用财务函数</a:t>
            </a:r>
            <a:r>
              <a:rPr lang="en-US" altLang="zh-CN" dirty="0">
                <a:solidFill>
                  <a:schemeClr val="tx2">
                    <a:lumMod val="75000"/>
                  </a:schemeClr>
                </a:solidFill>
                <a:latin typeface="宋体" panose="02010600030101010101" pitchFamily="2" charset="-122"/>
                <a:ea typeface="宋体" panose="02010600030101010101" pitchFamily="2" charset="-122"/>
              </a:rPr>
              <a:t>,</a:t>
            </a:r>
            <a:r>
              <a:rPr lang="zh-CN" altLang="en-US" dirty="0">
                <a:solidFill>
                  <a:schemeClr val="tx2">
                    <a:lumMod val="75000"/>
                  </a:schemeClr>
                </a:solidFill>
                <a:latin typeface="宋体" panose="02010600030101010101" pitchFamily="2" charset="-122"/>
                <a:ea typeface="宋体" panose="02010600030101010101" pitchFamily="2" charset="-122"/>
              </a:rPr>
              <a:t>进行投资决策分析。</a:t>
            </a:r>
          </a:p>
        </p:txBody>
      </p:sp>
      <p:sp>
        <p:nvSpPr>
          <p:cNvPr id="39" name="文本框 38"/>
          <p:cNvSpPr txBox="1"/>
          <p:nvPr/>
        </p:nvSpPr>
        <p:spPr>
          <a:xfrm>
            <a:off x="5086718" y="3711738"/>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本章所学技术</a:t>
            </a:r>
          </a:p>
        </p:txBody>
      </p:sp>
      <p:sp>
        <p:nvSpPr>
          <p:cNvPr id="40" name="文本框 39"/>
          <p:cNvSpPr txBox="1"/>
          <p:nvPr/>
        </p:nvSpPr>
        <p:spPr>
          <a:xfrm>
            <a:off x="5086718" y="4200398"/>
            <a:ext cx="2909418" cy="1200329"/>
          </a:xfrm>
          <a:prstGeom prst="rect">
            <a:avLst/>
          </a:prstGeom>
          <a:noFill/>
        </p:spPr>
        <p:txBody>
          <a:bodyPr wrap="square" rtlCol="0">
            <a:spAutoFit/>
          </a:bodyPr>
          <a:lstStyle/>
          <a:p>
            <a:r>
              <a:rPr lang="zh-CN" altLang="en-US" dirty="0">
                <a:solidFill>
                  <a:schemeClr val="tx2">
                    <a:lumMod val="75000"/>
                  </a:schemeClr>
                </a:solidFill>
                <a:latin typeface="宋体" panose="02010600030101010101" pitchFamily="2" charset="-122"/>
                <a:ea typeface="宋体" panose="02010600030101010101" pitchFamily="2" charset="-122"/>
              </a:rPr>
              <a:t>建立投资决策模型</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模拟运算表虚变量引用</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en-US" dirty="0">
                <a:solidFill>
                  <a:schemeClr val="tx2">
                    <a:lumMod val="75000"/>
                  </a:schemeClr>
                </a:solidFill>
                <a:latin typeface="宋体" panose="02010600030101010101" pitchFamily="2" charset="-122"/>
                <a:ea typeface="宋体" panose="02010600030101010101" pitchFamily="2" charset="-122"/>
              </a:rPr>
              <a:t>模拟求解</a:t>
            </a:r>
            <a:endParaRPr lang="en-US" altLang="zh-CN" dirty="0">
              <a:solidFill>
                <a:schemeClr val="tx2">
                  <a:lumMod val="75000"/>
                </a:schemeClr>
              </a:solidFill>
              <a:latin typeface="宋体" panose="02010600030101010101" pitchFamily="2" charset="-122"/>
              <a:ea typeface="宋体" panose="02010600030101010101" pitchFamily="2" charset="-122"/>
            </a:endParaRPr>
          </a:p>
          <a:p>
            <a:r>
              <a:rPr lang="zh-CN" altLang="zh-CN" dirty="0">
                <a:solidFill>
                  <a:schemeClr val="tx2">
                    <a:lumMod val="75000"/>
                  </a:schemeClr>
                </a:solidFill>
                <a:latin typeface="宋体" panose="02010600030101010101" pitchFamily="2" charset="-122"/>
                <a:ea typeface="宋体" panose="02010600030101010101" pitchFamily="2" charset="-122"/>
              </a:rPr>
              <a:t>蒙特卡洛风险分析模拟</a:t>
            </a:r>
            <a:endParaRPr lang="zh-CN" altLang="en-US" dirty="0">
              <a:solidFill>
                <a:schemeClr val="tx2">
                  <a:lumMod val="75000"/>
                </a:schemeClr>
              </a:solidFill>
              <a:latin typeface="宋体" panose="02010600030101010101" pitchFamily="2" charset="-122"/>
              <a:ea typeface="宋体" panose="02010600030101010101" pitchFamily="2" charset="-122"/>
            </a:endParaRPr>
          </a:p>
        </p:txBody>
      </p:sp>
      <p:sp>
        <p:nvSpPr>
          <p:cNvPr id="41" name="文本框 40"/>
          <p:cNvSpPr txBox="1"/>
          <p:nvPr/>
        </p:nvSpPr>
        <p:spPr>
          <a:xfrm>
            <a:off x="8169131" y="3711738"/>
            <a:ext cx="2225040" cy="461665"/>
          </a:xfrm>
          <a:prstGeom prst="rect">
            <a:avLst/>
          </a:prstGeom>
          <a:noFill/>
        </p:spPr>
        <p:txBody>
          <a:bodyPr wrap="square" rtlCol="0">
            <a:spAutoFit/>
          </a:bodyPr>
          <a:lstStyle>
            <a:defPPr>
              <a:defRPr lang="zh-CN"/>
            </a:defPPr>
            <a:lvl1pPr>
              <a:defRPr sz="2000" b="1">
                <a:effectLst/>
                <a:latin typeface="宋体" pitchFamily="2" charset="-122"/>
                <a:ea typeface="宋体" pitchFamily="2" charset="-122"/>
              </a:defRPr>
            </a:lvl1pPr>
          </a:lstStyle>
          <a:p>
            <a:r>
              <a:rPr lang="zh-CN" altLang="en-US" sz="2400" dirty="0">
                <a:solidFill>
                  <a:schemeClr val="tx2">
                    <a:lumMod val="75000"/>
                  </a:schemeClr>
                </a:solidFill>
              </a:rPr>
              <a:t>本章所学函数</a:t>
            </a:r>
          </a:p>
        </p:txBody>
      </p:sp>
      <p:sp>
        <p:nvSpPr>
          <p:cNvPr id="42" name="文本框 41"/>
          <p:cNvSpPr txBox="1"/>
          <p:nvPr/>
        </p:nvSpPr>
        <p:spPr>
          <a:xfrm>
            <a:off x="8169130" y="4200398"/>
            <a:ext cx="3066317" cy="1477328"/>
          </a:xfrm>
          <a:prstGeom prst="rect">
            <a:avLst/>
          </a:prstGeom>
          <a:noFill/>
        </p:spPr>
        <p:txBody>
          <a:bodyPr wrap="square" rtlCol="0">
            <a:spAutoFit/>
          </a:bodyPr>
          <a:lstStyle/>
          <a:p>
            <a:r>
              <a:rPr lang="en-US" altLang="zh-CN" dirty="0">
                <a:solidFill>
                  <a:schemeClr val="tx2">
                    <a:lumMod val="75000"/>
                  </a:schemeClr>
                </a:solidFill>
                <a:latin typeface="宋体" panose="02010600030101010101" pitchFamily="2" charset="-122"/>
                <a:ea typeface="宋体" panose="02010600030101010101" pitchFamily="2" charset="-122"/>
              </a:rPr>
              <a:t>FV()</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PV()</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NPV()</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 PMT()</a:t>
            </a:r>
            <a:r>
              <a:rPr lang="zh-CN" altLang="zh-CN"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PPMT()</a:t>
            </a:r>
            <a:r>
              <a:rPr lang="zh-CN" altLang="zh-CN"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IPMT()</a:t>
            </a:r>
            <a:r>
              <a:rPr lang="zh-CN" altLang="zh-CN"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ISPMT()</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 RATE()</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IRR()</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NPER()</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RANDBETWEEN()</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NORMINV()</a:t>
            </a:r>
            <a:r>
              <a:rPr lang="zh-CN" altLang="en-US" dirty="0">
                <a:solidFill>
                  <a:schemeClr val="tx2">
                    <a:lumMod val="75000"/>
                  </a:schemeClr>
                </a:solidFill>
                <a:latin typeface="宋体" panose="02010600030101010101" pitchFamily="2" charset="-122"/>
                <a:ea typeface="宋体" panose="02010600030101010101" pitchFamily="2" charset="-122"/>
              </a:rPr>
              <a:t>、</a:t>
            </a:r>
            <a:r>
              <a:rPr lang="en-US" altLang="zh-CN" dirty="0">
                <a:solidFill>
                  <a:schemeClr val="tx2">
                    <a:lumMod val="75000"/>
                  </a:schemeClr>
                </a:solidFill>
                <a:latin typeface="宋体" panose="02010600030101010101" pitchFamily="2" charset="-122"/>
                <a:ea typeface="宋体" panose="02010600030101010101" pitchFamily="2" charset="-122"/>
              </a:rPr>
              <a:t>VLOOKUP()</a:t>
            </a:r>
            <a:r>
              <a:rPr lang="zh-CN" altLang="zh-CN" dirty="0">
                <a:solidFill>
                  <a:schemeClr val="tx2">
                    <a:lumMod val="75000"/>
                  </a:schemeClr>
                </a:solidFill>
                <a:latin typeface="宋体" panose="02010600030101010101" pitchFamily="2" charset="-122"/>
                <a:ea typeface="宋体" panose="02010600030101010101" pitchFamily="2" charset="-122"/>
              </a:rPr>
              <a:t>等</a:t>
            </a:r>
          </a:p>
        </p:txBody>
      </p:sp>
      <p:grpSp>
        <p:nvGrpSpPr>
          <p:cNvPr id="29" name="原创设计师QQ69613753    _1">
            <a:extLst>
              <a:ext uri="{FF2B5EF4-FFF2-40B4-BE49-F238E27FC236}">
                <a16:creationId xmlns:a16="http://schemas.microsoft.com/office/drawing/2014/main" id="{30874BEC-C1E7-4E66-9A3B-A38E57647CB6}"/>
              </a:ext>
            </a:extLst>
          </p:cNvPr>
          <p:cNvGrpSpPr/>
          <p:nvPr/>
        </p:nvGrpSpPr>
        <p:grpSpPr>
          <a:xfrm>
            <a:off x="674132" y="1986036"/>
            <a:ext cx="3346726" cy="3312208"/>
            <a:chOff x="1128878" y="910350"/>
            <a:chExt cx="4168006" cy="4401738"/>
          </a:xfrm>
        </p:grpSpPr>
        <p:sp>
          <p:nvSpPr>
            <p:cNvPr id="30" name="椭圆 29">
              <a:extLst>
                <a:ext uri="{FF2B5EF4-FFF2-40B4-BE49-F238E27FC236}">
                  <a16:creationId xmlns:a16="http://schemas.microsoft.com/office/drawing/2014/main" id="{C440B03C-4529-40F1-BCC9-13E7C1FCA331}"/>
                </a:ext>
              </a:extLst>
            </p:cNvPr>
            <p:cNvSpPr/>
            <p:nvPr/>
          </p:nvSpPr>
          <p:spPr>
            <a:xfrm>
              <a:off x="1646537" y="1471617"/>
              <a:ext cx="3561613" cy="3561613"/>
            </a:xfrm>
            <a:prstGeom prst="ellipse">
              <a:avLst/>
            </a:prstGeom>
            <a:noFill/>
            <a:ln w="38100">
              <a:solidFill>
                <a:srgbClr val="1D7C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椭圆 30">
              <a:extLst>
                <a:ext uri="{FF2B5EF4-FFF2-40B4-BE49-F238E27FC236}">
                  <a16:creationId xmlns:a16="http://schemas.microsoft.com/office/drawing/2014/main" id="{21538DC8-4978-4C94-AA53-929B7C1C0449}"/>
                </a:ext>
              </a:extLst>
            </p:cNvPr>
            <p:cNvSpPr/>
            <p:nvPr/>
          </p:nvSpPr>
          <p:spPr>
            <a:xfrm>
              <a:off x="1128878" y="910350"/>
              <a:ext cx="1824106" cy="1824106"/>
            </a:xfrm>
            <a:prstGeom prst="ellipse">
              <a:avLst/>
            </a:prstGeom>
            <a:solidFill>
              <a:srgbClr val="1D7CA2"/>
            </a:solidFill>
            <a:ln>
              <a:solidFill>
                <a:srgbClr val="3BAC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2" name="椭圆 31">
              <a:extLst>
                <a:ext uri="{FF2B5EF4-FFF2-40B4-BE49-F238E27FC236}">
                  <a16:creationId xmlns:a16="http://schemas.microsoft.com/office/drawing/2014/main" id="{55F25E09-F340-407D-9389-A23F5D09290C}"/>
                </a:ext>
              </a:extLst>
            </p:cNvPr>
            <p:cNvSpPr/>
            <p:nvPr/>
          </p:nvSpPr>
          <p:spPr>
            <a:xfrm>
              <a:off x="3894974" y="1256027"/>
              <a:ext cx="575226" cy="575226"/>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3" name="椭圆 32">
              <a:extLst>
                <a:ext uri="{FF2B5EF4-FFF2-40B4-BE49-F238E27FC236}">
                  <a16:creationId xmlns:a16="http://schemas.microsoft.com/office/drawing/2014/main" id="{9A415CB7-A716-428E-A83C-F1DFBD2D3341}"/>
                </a:ext>
              </a:extLst>
            </p:cNvPr>
            <p:cNvSpPr/>
            <p:nvPr/>
          </p:nvSpPr>
          <p:spPr>
            <a:xfrm>
              <a:off x="1159786" y="2978139"/>
              <a:ext cx="1093186" cy="1093186"/>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4" name="椭圆 33">
              <a:extLst>
                <a:ext uri="{FF2B5EF4-FFF2-40B4-BE49-F238E27FC236}">
                  <a16:creationId xmlns:a16="http://schemas.microsoft.com/office/drawing/2014/main" id="{11910D08-2F01-459F-9C10-E0682D9A8186}"/>
                </a:ext>
              </a:extLst>
            </p:cNvPr>
            <p:cNvSpPr/>
            <p:nvPr/>
          </p:nvSpPr>
          <p:spPr>
            <a:xfrm>
              <a:off x="3867862" y="4191999"/>
              <a:ext cx="1093186" cy="1093186"/>
            </a:xfrm>
            <a:prstGeom prst="ellipse">
              <a:avLst/>
            </a:prstGeom>
            <a:gradFill>
              <a:gsLst>
                <a:gs pos="0">
                  <a:srgbClr val="1D7CA2"/>
                </a:gs>
                <a:gs pos="100000">
                  <a:schemeClr val="bg1">
                    <a:alpha val="0"/>
                  </a:schemeClr>
                </a:gs>
              </a:gsLst>
              <a:lin ang="9600000" scaled="0"/>
            </a:gradFill>
            <a:ln>
              <a:gradFill>
                <a:gsLst>
                  <a:gs pos="0">
                    <a:schemeClr val="bg1"/>
                  </a:gs>
                  <a:gs pos="100000">
                    <a:schemeClr val="bg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9" name="椭圆 58">
              <a:extLst>
                <a:ext uri="{FF2B5EF4-FFF2-40B4-BE49-F238E27FC236}">
                  <a16:creationId xmlns:a16="http://schemas.microsoft.com/office/drawing/2014/main" id="{689C66AF-461A-470B-B6D4-8A3E24616420}"/>
                </a:ext>
              </a:extLst>
            </p:cNvPr>
            <p:cNvSpPr/>
            <p:nvPr/>
          </p:nvSpPr>
          <p:spPr>
            <a:xfrm>
              <a:off x="3451373" y="4895599"/>
              <a:ext cx="416489" cy="416489"/>
            </a:xfrm>
            <a:prstGeom prst="ellipse">
              <a:avLst/>
            </a:prstGeom>
            <a:no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0" name="椭圆 59">
              <a:extLst>
                <a:ext uri="{FF2B5EF4-FFF2-40B4-BE49-F238E27FC236}">
                  <a16:creationId xmlns:a16="http://schemas.microsoft.com/office/drawing/2014/main" id="{FD48DE0E-9167-406C-9AD2-04743D6E7E95}"/>
                </a:ext>
              </a:extLst>
            </p:cNvPr>
            <p:cNvSpPr/>
            <p:nvPr/>
          </p:nvSpPr>
          <p:spPr>
            <a:xfrm>
              <a:off x="4880395" y="2415320"/>
              <a:ext cx="416489" cy="416489"/>
            </a:xfrm>
            <a:prstGeom prst="ellipse">
              <a:avLst/>
            </a:prstGeom>
            <a:solidFill>
              <a:srgbClr val="86BACF"/>
            </a:solidFill>
            <a:ln w="12700">
              <a:gradFill>
                <a:gsLst>
                  <a:gs pos="0">
                    <a:schemeClr val="bg1"/>
                  </a:gs>
                  <a:gs pos="100000">
                    <a:schemeClr val="bg1">
                      <a:alpha val="0"/>
                    </a:schemeClr>
                  </a:gs>
                </a:gsLst>
                <a:lin ang="9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61" name="Group 4">
              <a:extLst>
                <a:ext uri="{FF2B5EF4-FFF2-40B4-BE49-F238E27FC236}">
                  <a16:creationId xmlns:a16="http://schemas.microsoft.com/office/drawing/2014/main" id="{E0A59571-0531-4708-B121-E6E04DA7A5B4}"/>
                </a:ext>
              </a:extLst>
            </p:cNvPr>
            <p:cNvGrpSpPr>
              <a:grpSpLocks noChangeAspect="1"/>
            </p:cNvGrpSpPr>
            <p:nvPr/>
          </p:nvGrpSpPr>
          <p:grpSpPr bwMode="auto">
            <a:xfrm>
              <a:off x="2706688" y="2614613"/>
              <a:ext cx="1482725" cy="1343025"/>
              <a:chOff x="1753" y="2115"/>
              <a:chExt cx="934" cy="846"/>
            </a:xfrm>
          </p:grpSpPr>
          <p:sp>
            <p:nvSpPr>
              <p:cNvPr id="62" name="AutoShape 3">
                <a:extLst>
                  <a:ext uri="{FF2B5EF4-FFF2-40B4-BE49-F238E27FC236}">
                    <a16:creationId xmlns:a16="http://schemas.microsoft.com/office/drawing/2014/main" id="{A01EF044-AC60-473C-A4F6-E82C03168755}"/>
                  </a:ext>
                </a:extLst>
              </p:cNvPr>
              <p:cNvSpPr>
                <a:spLocks noChangeAspect="1" noChangeArrowheads="1" noTextEdit="1"/>
              </p:cNvSpPr>
              <p:nvPr/>
            </p:nvSpPr>
            <p:spPr bwMode="auto">
              <a:xfrm>
                <a:off x="1753" y="2115"/>
                <a:ext cx="934" cy="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3" name="Freeform 5">
                <a:extLst>
                  <a:ext uri="{FF2B5EF4-FFF2-40B4-BE49-F238E27FC236}">
                    <a16:creationId xmlns:a16="http://schemas.microsoft.com/office/drawing/2014/main" id="{5D82B6AB-9D19-41AA-9172-F42B7CC7B301}"/>
                  </a:ext>
                </a:extLst>
              </p:cNvPr>
              <p:cNvSpPr>
                <a:spLocks noEditPoints="1"/>
              </p:cNvSpPr>
              <p:nvPr/>
            </p:nvSpPr>
            <p:spPr bwMode="auto">
              <a:xfrm>
                <a:off x="1745" y="2122"/>
                <a:ext cx="949" cy="839"/>
              </a:xfrm>
              <a:custGeom>
                <a:avLst/>
                <a:gdLst>
                  <a:gd name="T0" fmla="*/ 101 w 128"/>
                  <a:gd name="T1" fmla="*/ 35 h 113"/>
                  <a:gd name="T2" fmla="*/ 104 w 128"/>
                  <a:gd name="T3" fmla="*/ 14 h 113"/>
                  <a:gd name="T4" fmla="*/ 97 w 128"/>
                  <a:gd name="T5" fmla="*/ 2 h 113"/>
                  <a:gd name="T6" fmla="*/ 63 w 128"/>
                  <a:gd name="T7" fmla="*/ 15 h 113"/>
                  <a:gd name="T8" fmla="*/ 36 w 128"/>
                  <a:gd name="T9" fmla="*/ 1 h 113"/>
                  <a:gd name="T10" fmla="*/ 23 w 128"/>
                  <a:gd name="T11" fmla="*/ 30 h 113"/>
                  <a:gd name="T12" fmla="*/ 19 w 128"/>
                  <a:gd name="T13" fmla="*/ 37 h 113"/>
                  <a:gd name="T14" fmla="*/ 19 w 128"/>
                  <a:gd name="T15" fmla="*/ 76 h 113"/>
                  <a:gd name="T16" fmla="*/ 24 w 128"/>
                  <a:gd name="T17" fmla="*/ 84 h 113"/>
                  <a:gd name="T18" fmla="*/ 37 w 128"/>
                  <a:gd name="T19" fmla="*/ 113 h 113"/>
                  <a:gd name="T20" fmla="*/ 67 w 128"/>
                  <a:gd name="T21" fmla="*/ 100 h 113"/>
                  <a:gd name="T22" fmla="*/ 99 w 128"/>
                  <a:gd name="T23" fmla="*/ 110 h 113"/>
                  <a:gd name="T24" fmla="*/ 102 w 128"/>
                  <a:gd name="T25" fmla="*/ 77 h 113"/>
                  <a:gd name="T26" fmla="*/ 128 w 128"/>
                  <a:gd name="T27" fmla="*/ 56 h 113"/>
                  <a:gd name="T28" fmla="*/ 90 w 128"/>
                  <a:gd name="T29" fmla="*/ 5 h 113"/>
                  <a:gd name="T30" fmla="*/ 89 w 128"/>
                  <a:gd name="T31" fmla="*/ 10 h 113"/>
                  <a:gd name="T32" fmla="*/ 99 w 128"/>
                  <a:gd name="T33" fmla="*/ 17 h 113"/>
                  <a:gd name="T34" fmla="*/ 97 w 128"/>
                  <a:gd name="T35" fmla="*/ 34 h 113"/>
                  <a:gd name="T36" fmla="*/ 66 w 128"/>
                  <a:gd name="T37" fmla="*/ 18 h 113"/>
                  <a:gd name="T38" fmla="*/ 36 w 128"/>
                  <a:gd name="T39" fmla="*/ 62 h 113"/>
                  <a:gd name="T40" fmla="*/ 46 w 128"/>
                  <a:gd name="T41" fmla="*/ 77 h 113"/>
                  <a:gd name="T42" fmla="*/ 36 w 128"/>
                  <a:gd name="T43" fmla="*/ 62 h 113"/>
                  <a:gd name="T44" fmla="*/ 31 w 128"/>
                  <a:gd name="T45" fmla="*/ 39 h 113"/>
                  <a:gd name="T46" fmla="*/ 41 w 128"/>
                  <a:gd name="T47" fmla="*/ 43 h 113"/>
                  <a:gd name="T48" fmla="*/ 46 w 128"/>
                  <a:gd name="T49" fmla="*/ 68 h 113"/>
                  <a:gd name="T50" fmla="*/ 45 w 128"/>
                  <a:gd name="T51" fmla="*/ 45 h 113"/>
                  <a:gd name="T52" fmla="*/ 64 w 128"/>
                  <a:gd name="T53" fmla="*/ 35 h 113"/>
                  <a:gd name="T54" fmla="*/ 75 w 128"/>
                  <a:gd name="T55" fmla="*/ 35 h 113"/>
                  <a:gd name="T56" fmla="*/ 88 w 128"/>
                  <a:gd name="T57" fmla="*/ 56 h 113"/>
                  <a:gd name="T58" fmla="*/ 75 w 128"/>
                  <a:gd name="T59" fmla="*/ 77 h 113"/>
                  <a:gd name="T60" fmla="*/ 63 w 128"/>
                  <a:gd name="T61" fmla="*/ 78 h 113"/>
                  <a:gd name="T62" fmla="*/ 46 w 128"/>
                  <a:gd name="T63" fmla="*/ 68 h 113"/>
                  <a:gd name="T64" fmla="*/ 91 w 128"/>
                  <a:gd name="T65" fmla="*/ 61 h 113"/>
                  <a:gd name="T66" fmla="*/ 82 w 128"/>
                  <a:gd name="T67" fmla="*/ 77 h 113"/>
                  <a:gd name="T68" fmla="*/ 91 w 128"/>
                  <a:gd name="T69" fmla="*/ 51 h 113"/>
                  <a:gd name="T70" fmla="*/ 81 w 128"/>
                  <a:gd name="T71" fmla="*/ 36 h 113"/>
                  <a:gd name="T72" fmla="*/ 91 w 128"/>
                  <a:gd name="T73" fmla="*/ 51 h 113"/>
                  <a:gd name="T74" fmla="*/ 71 w 128"/>
                  <a:gd name="T75" fmla="*/ 30 h 113"/>
                  <a:gd name="T76" fmla="*/ 64 w 128"/>
                  <a:gd name="T77" fmla="*/ 30 h 113"/>
                  <a:gd name="T78" fmla="*/ 63 w 128"/>
                  <a:gd name="T79" fmla="*/ 22 h 113"/>
                  <a:gd name="T80" fmla="*/ 36 w 128"/>
                  <a:gd name="T81" fmla="*/ 5 h 113"/>
                  <a:gd name="T82" fmla="*/ 49 w 128"/>
                  <a:gd name="T83" fmla="*/ 31 h 113"/>
                  <a:gd name="T84" fmla="*/ 28 w 128"/>
                  <a:gd name="T85" fmla="*/ 29 h 113"/>
                  <a:gd name="T86" fmla="*/ 4 w 128"/>
                  <a:gd name="T87" fmla="*/ 57 h 113"/>
                  <a:gd name="T88" fmla="*/ 26 w 128"/>
                  <a:gd name="T89" fmla="*/ 40 h 113"/>
                  <a:gd name="T90" fmla="*/ 27 w 128"/>
                  <a:gd name="T91" fmla="*/ 73 h 113"/>
                  <a:gd name="T92" fmla="*/ 37 w 128"/>
                  <a:gd name="T93" fmla="*/ 108 h 113"/>
                  <a:gd name="T94" fmla="*/ 29 w 128"/>
                  <a:gd name="T95" fmla="*/ 85 h 113"/>
                  <a:gd name="T96" fmla="*/ 50 w 128"/>
                  <a:gd name="T97" fmla="*/ 82 h 113"/>
                  <a:gd name="T98" fmla="*/ 37 w 128"/>
                  <a:gd name="T99" fmla="*/ 108 h 113"/>
                  <a:gd name="T100" fmla="*/ 56 w 128"/>
                  <a:gd name="T101" fmla="*/ 82 h 113"/>
                  <a:gd name="T102" fmla="*/ 64 w 128"/>
                  <a:gd name="T103" fmla="*/ 83 h 113"/>
                  <a:gd name="T104" fmla="*/ 64 w 128"/>
                  <a:gd name="T105" fmla="*/ 91 h 113"/>
                  <a:gd name="T106" fmla="*/ 91 w 128"/>
                  <a:gd name="T107" fmla="*/ 107 h 113"/>
                  <a:gd name="T108" fmla="*/ 78 w 128"/>
                  <a:gd name="T109" fmla="*/ 82 h 113"/>
                  <a:gd name="T110" fmla="*/ 99 w 128"/>
                  <a:gd name="T111" fmla="*/ 84 h 113"/>
                  <a:gd name="T112" fmla="*/ 106 w 128"/>
                  <a:gd name="T113" fmla="*/ 71 h 113"/>
                  <a:gd name="T114" fmla="*/ 94 w 128"/>
                  <a:gd name="T115" fmla="*/ 56 h 113"/>
                  <a:gd name="T116" fmla="*/ 123 w 128"/>
                  <a:gd name="T117"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13">
                    <a:moveTo>
                      <a:pt x="108" y="37"/>
                    </a:moveTo>
                    <a:cubicBezTo>
                      <a:pt x="106" y="36"/>
                      <a:pt x="104" y="36"/>
                      <a:pt x="101" y="35"/>
                    </a:cubicBezTo>
                    <a:cubicBezTo>
                      <a:pt x="102" y="33"/>
                      <a:pt x="103" y="30"/>
                      <a:pt x="103" y="28"/>
                    </a:cubicBezTo>
                    <a:cubicBezTo>
                      <a:pt x="104" y="23"/>
                      <a:pt x="104" y="18"/>
                      <a:pt x="104" y="14"/>
                    </a:cubicBezTo>
                    <a:cubicBezTo>
                      <a:pt x="104" y="12"/>
                      <a:pt x="105" y="11"/>
                      <a:pt x="105" y="10"/>
                    </a:cubicBezTo>
                    <a:cubicBezTo>
                      <a:pt x="105" y="5"/>
                      <a:pt x="101" y="2"/>
                      <a:pt x="97" y="2"/>
                    </a:cubicBezTo>
                    <a:cubicBezTo>
                      <a:pt x="95" y="0"/>
                      <a:pt x="93" y="0"/>
                      <a:pt x="90" y="0"/>
                    </a:cubicBezTo>
                    <a:cubicBezTo>
                      <a:pt x="82" y="0"/>
                      <a:pt x="73" y="5"/>
                      <a:pt x="63" y="15"/>
                    </a:cubicBezTo>
                    <a:cubicBezTo>
                      <a:pt x="62" y="14"/>
                      <a:pt x="61" y="13"/>
                      <a:pt x="60" y="12"/>
                    </a:cubicBezTo>
                    <a:cubicBezTo>
                      <a:pt x="51" y="5"/>
                      <a:pt x="43" y="1"/>
                      <a:pt x="36" y="1"/>
                    </a:cubicBezTo>
                    <a:cubicBezTo>
                      <a:pt x="33" y="1"/>
                      <a:pt x="31" y="1"/>
                      <a:pt x="29" y="3"/>
                    </a:cubicBezTo>
                    <a:cubicBezTo>
                      <a:pt x="22" y="7"/>
                      <a:pt x="21" y="16"/>
                      <a:pt x="23" y="30"/>
                    </a:cubicBezTo>
                    <a:cubicBezTo>
                      <a:pt x="24" y="31"/>
                      <a:pt x="24" y="33"/>
                      <a:pt x="25" y="35"/>
                    </a:cubicBezTo>
                    <a:cubicBezTo>
                      <a:pt x="23" y="36"/>
                      <a:pt x="21" y="37"/>
                      <a:pt x="19" y="37"/>
                    </a:cubicBezTo>
                    <a:cubicBezTo>
                      <a:pt x="6" y="42"/>
                      <a:pt x="0" y="49"/>
                      <a:pt x="0" y="57"/>
                    </a:cubicBezTo>
                    <a:cubicBezTo>
                      <a:pt x="0" y="64"/>
                      <a:pt x="7" y="71"/>
                      <a:pt x="19" y="76"/>
                    </a:cubicBezTo>
                    <a:cubicBezTo>
                      <a:pt x="21" y="76"/>
                      <a:pt x="23" y="77"/>
                      <a:pt x="26" y="78"/>
                    </a:cubicBezTo>
                    <a:cubicBezTo>
                      <a:pt x="25" y="80"/>
                      <a:pt x="25" y="82"/>
                      <a:pt x="24" y="84"/>
                    </a:cubicBezTo>
                    <a:cubicBezTo>
                      <a:pt x="22" y="98"/>
                      <a:pt x="24" y="107"/>
                      <a:pt x="30" y="111"/>
                    </a:cubicBezTo>
                    <a:cubicBezTo>
                      <a:pt x="32" y="112"/>
                      <a:pt x="35" y="113"/>
                      <a:pt x="37" y="113"/>
                    </a:cubicBezTo>
                    <a:cubicBezTo>
                      <a:pt x="45" y="113"/>
                      <a:pt x="54" y="107"/>
                      <a:pt x="64" y="98"/>
                    </a:cubicBezTo>
                    <a:cubicBezTo>
                      <a:pt x="65" y="99"/>
                      <a:pt x="66" y="100"/>
                      <a:pt x="67" y="100"/>
                    </a:cubicBezTo>
                    <a:cubicBezTo>
                      <a:pt x="76" y="108"/>
                      <a:pt x="85" y="112"/>
                      <a:pt x="91" y="112"/>
                    </a:cubicBezTo>
                    <a:cubicBezTo>
                      <a:pt x="94" y="112"/>
                      <a:pt x="97" y="111"/>
                      <a:pt x="99" y="110"/>
                    </a:cubicBezTo>
                    <a:cubicBezTo>
                      <a:pt x="105" y="106"/>
                      <a:pt x="107" y="96"/>
                      <a:pt x="104" y="83"/>
                    </a:cubicBezTo>
                    <a:cubicBezTo>
                      <a:pt x="103" y="81"/>
                      <a:pt x="103" y="79"/>
                      <a:pt x="102" y="77"/>
                    </a:cubicBezTo>
                    <a:cubicBezTo>
                      <a:pt x="104" y="77"/>
                      <a:pt x="106" y="76"/>
                      <a:pt x="108" y="75"/>
                    </a:cubicBezTo>
                    <a:cubicBezTo>
                      <a:pt x="121" y="70"/>
                      <a:pt x="128" y="64"/>
                      <a:pt x="128" y="56"/>
                    </a:cubicBezTo>
                    <a:cubicBezTo>
                      <a:pt x="128" y="49"/>
                      <a:pt x="121" y="42"/>
                      <a:pt x="108" y="37"/>
                    </a:cubicBezTo>
                    <a:close/>
                    <a:moveTo>
                      <a:pt x="90" y="5"/>
                    </a:moveTo>
                    <a:cubicBezTo>
                      <a:pt x="90" y="5"/>
                      <a:pt x="90" y="5"/>
                      <a:pt x="91" y="5"/>
                    </a:cubicBezTo>
                    <a:cubicBezTo>
                      <a:pt x="89" y="6"/>
                      <a:pt x="89" y="8"/>
                      <a:pt x="89" y="10"/>
                    </a:cubicBezTo>
                    <a:cubicBezTo>
                      <a:pt x="89" y="14"/>
                      <a:pt x="92" y="17"/>
                      <a:pt x="97" y="17"/>
                    </a:cubicBezTo>
                    <a:cubicBezTo>
                      <a:pt x="98" y="17"/>
                      <a:pt x="98" y="17"/>
                      <a:pt x="99" y="17"/>
                    </a:cubicBezTo>
                    <a:cubicBezTo>
                      <a:pt x="99" y="20"/>
                      <a:pt x="99" y="24"/>
                      <a:pt x="98" y="27"/>
                    </a:cubicBezTo>
                    <a:cubicBezTo>
                      <a:pt x="98" y="29"/>
                      <a:pt x="97" y="32"/>
                      <a:pt x="97" y="34"/>
                    </a:cubicBezTo>
                    <a:cubicBezTo>
                      <a:pt x="91" y="32"/>
                      <a:pt x="84" y="31"/>
                      <a:pt x="77" y="31"/>
                    </a:cubicBezTo>
                    <a:cubicBezTo>
                      <a:pt x="74" y="26"/>
                      <a:pt x="70" y="22"/>
                      <a:pt x="66" y="18"/>
                    </a:cubicBezTo>
                    <a:cubicBezTo>
                      <a:pt x="75" y="10"/>
                      <a:pt x="84" y="5"/>
                      <a:pt x="90" y="5"/>
                    </a:cubicBezTo>
                    <a:close/>
                    <a:moveTo>
                      <a:pt x="36" y="62"/>
                    </a:moveTo>
                    <a:cubicBezTo>
                      <a:pt x="38" y="65"/>
                      <a:pt x="40" y="68"/>
                      <a:pt x="42" y="71"/>
                    </a:cubicBezTo>
                    <a:cubicBezTo>
                      <a:pt x="43" y="73"/>
                      <a:pt x="44" y="75"/>
                      <a:pt x="46" y="77"/>
                    </a:cubicBezTo>
                    <a:cubicBezTo>
                      <a:pt x="41" y="76"/>
                      <a:pt x="36" y="75"/>
                      <a:pt x="32" y="74"/>
                    </a:cubicBezTo>
                    <a:cubicBezTo>
                      <a:pt x="33" y="70"/>
                      <a:pt x="35" y="66"/>
                      <a:pt x="36" y="62"/>
                    </a:cubicBezTo>
                    <a:close/>
                    <a:moveTo>
                      <a:pt x="36" y="51"/>
                    </a:moveTo>
                    <a:cubicBezTo>
                      <a:pt x="34" y="47"/>
                      <a:pt x="32" y="43"/>
                      <a:pt x="31" y="39"/>
                    </a:cubicBezTo>
                    <a:cubicBezTo>
                      <a:pt x="36" y="38"/>
                      <a:pt x="40" y="37"/>
                      <a:pt x="45" y="36"/>
                    </a:cubicBezTo>
                    <a:cubicBezTo>
                      <a:pt x="44" y="38"/>
                      <a:pt x="43" y="40"/>
                      <a:pt x="41" y="43"/>
                    </a:cubicBezTo>
                    <a:cubicBezTo>
                      <a:pt x="39" y="46"/>
                      <a:pt x="38" y="49"/>
                      <a:pt x="36" y="51"/>
                    </a:cubicBezTo>
                    <a:close/>
                    <a:moveTo>
                      <a:pt x="46" y="68"/>
                    </a:moveTo>
                    <a:cubicBezTo>
                      <a:pt x="43" y="64"/>
                      <a:pt x="41" y="61"/>
                      <a:pt x="39" y="57"/>
                    </a:cubicBezTo>
                    <a:cubicBezTo>
                      <a:pt x="41" y="53"/>
                      <a:pt x="43" y="49"/>
                      <a:pt x="45" y="45"/>
                    </a:cubicBezTo>
                    <a:cubicBezTo>
                      <a:pt x="47" y="42"/>
                      <a:pt x="50" y="39"/>
                      <a:pt x="52" y="35"/>
                    </a:cubicBezTo>
                    <a:cubicBezTo>
                      <a:pt x="56" y="35"/>
                      <a:pt x="60" y="35"/>
                      <a:pt x="64" y="35"/>
                    </a:cubicBezTo>
                    <a:cubicBezTo>
                      <a:pt x="64" y="35"/>
                      <a:pt x="64" y="35"/>
                      <a:pt x="64" y="35"/>
                    </a:cubicBezTo>
                    <a:cubicBezTo>
                      <a:pt x="68" y="35"/>
                      <a:pt x="72" y="35"/>
                      <a:pt x="75" y="35"/>
                    </a:cubicBezTo>
                    <a:cubicBezTo>
                      <a:pt x="77" y="38"/>
                      <a:pt x="79" y="41"/>
                      <a:pt x="82" y="45"/>
                    </a:cubicBezTo>
                    <a:cubicBezTo>
                      <a:pt x="84" y="48"/>
                      <a:pt x="86" y="52"/>
                      <a:pt x="88" y="56"/>
                    </a:cubicBezTo>
                    <a:cubicBezTo>
                      <a:pt x="86" y="60"/>
                      <a:pt x="84" y="64"/>
                      <a:pt x="82" y="67"/>
                    </a:cubicBezTo>
                    <a:cubicBezTo>
                      <a:pt x="80" y="71"/>
                      <a:pt x="78" y="74"/>
                      <a:pt x="75" y="77"/>
                    </a:cubicBezTo>
                    <a:cubicBezTo>
                      <a:pt x="72" y="78"/>
                      <a:pt x="68" y="78"/>
                      <a:pt x="64" y="78"/>
                    </a:cubicBezTo>
                    <a:cubicBezTo>
                      <a:pt x="63" y="78"/>
                      <a:pt x="63" y="78"/>
                      <a:pt x="63" y="78"/>
                    </a:cubicBezTo>
                    <a:cubicBezTo>
                      <a:pt x="59" y="78"/>
                      <a:pt x="56" y="78"/>
                      <a:pt x="52" y="77"/>
                    </a:cubicBezTo>
                    <a:cubicBezTo>
                      <a:pt x="50" y="74"/>
                      <a:pt x="48" y="71"/>
                      <a:pt x="46" y="68"/>
                    </a:cubicBezTo>
                    <a:close/>
                    <a:moveTo>
                      <a:pt x="86" y="70"/>
                    </a:moveTo>
                    <a:cubicBezTo>
                      <a:pt x="88" y="67"/>
                      <a:pt x="89" y="64"/>
                      <a:pt x="91" y="61"/>
                    </a:cubicBezTo>
                    <a:cubicBezTo>
                      <a:pt x="93" y="66"/>
                      <a:pt x="95" y="70"/>
                      <a:pt x="96" y="74"/>
                    </a:cubicBezTo>
                    <a:cubicBezTo>
                      <a:pt x="92" y="75"/>
                      <a:pt x="87" y="76"/>
                      <a:pt x="82" y="77"/>
                    </a:cubicBezTo>
                    <a:cubicBezTo>
                      <a:pt x="83" y="74"/>
                      <a:pt x="85" y="72"/>
                      <a:pt x="86" y="70"/>
                    </a:cubicBezTo>
                    <a:close/>
                    <a:moveTo>
                      <a:pt x="91" y="51"/>
                    </a:moveTo>
                    <a:cubicBezTo>
                      <a:pt x="89" y="48"/>
                      <a:pt x="87" y="45"/>
                      <a:pt x="86" y="42"/>
                    </a:cubicBezTo>
                    <a:cubicBezTo>
                      <a:pt x="84" y="40"/>
                      <a:pt x="83" y="38"/>
                      <a:pt x="81" y="36"/>
                    </a:cubicBezTo>
                    <a:cubicBezTo>
                      <a:pt x="86" y="36"/>
                      <a:pt x="91" y="37"/>
                      <a:pt x="95" y="38"/>
                    </a:cubicBezTo>
                    <a:cubicBezTo>
                      <a:pt x="94" y="42"/>
                      <a:pt x="93" y="46"/>
                      <a:pt x="91" y="51"/>
                    </a:cubicBezTo>
                    <a:close/>
                    <a:moveTo>
                      <a:pt x="63" y="22"/>
                    </a:moveTo>
                    <a:cubicBezTo>
                      <a:pt x="66" y="24"/>
                      <a:pt x="68" y="27"/>
                      <a:pt x="71" y="30"/>
                    </a:cubicBezTo>
                    <a:cubicBezTo>
                      <a:pt x="69" y="30"/>
                      <a:pt x="66" y="30"/>
                      <a:pt x="64" y="30"/>
                    </a:cubicBezTo>
                    <a:cubicBezTo>
                      <a:pt x="64" y="30"/>
                      <a:pt x="64" y="30"/>
                      <a:pt x="64" y="30"/>
                    </a:cubicBezTo>
                    <a:cubicBezTo>
                      <a:pt x="61" y="30"/>
                      <a:pt x="58" y="30"/>
                      <a:pt x="56" y="30"/>
                    </a:cubicBezTo>
                    <a:cubicBezTo>
                      <a:pt x="58" y="27"/>
                      <a:pt x="61" y="24"/>
                      <a:pt x="63" y="22"/>
                    </a:cubicBezTo>
                    <a:close/>
                    <a:moveTo>
                      <a:pt x="31" y="7"/>
                    </a:moveTo>
                    <a:cubicBezTo>
                      <a:pt x="33" y="6"/>
                      <a:pt x="34" y="5"/>
                      <a:pt x="36" y="5"/>
                    </a:cubicBezTo>
                    <a:cubicBezTo>
                      <a:pt x="42" y="5"/>
                      <a:pt x="51" y="10"/>
                      <a:pt x="60" y="18"/>
                    </a:cubicBezTo>
                    <a:cubicBezTo>
                      <a:pt x="56" y="22"/>
                      <a:pt x="53" y="26"/>
                      <a:pt x="49" y="31"/>
                    </a:cubicBezTo>
                    <a:cubicBezTo>
                      <a:pt x="42" y="32"/>
                      <a:pt x="36" y="33"/>
                      <a:pt x="30" y="34"/>
                    </a:cubicBezTo>
                    <a:cubicBezTo>
                      <a:pt x="29" y="32"/>
                      <a:pt x="28" y="30"/>
                      <a:pt x="28" y="29"/>
                    </a:cubicBezTo>
                    <a:cubicBezTo>
                      <a:pt x="26" y="18"/>
                      <a:pt x="27" y="10"/>
                      <a:pt x="31" y="7"/>
                    </a:cubicBezTo>
                    <a:close/>
                    <a:moveTo>
                      <a:pt x="4" y="57"/>
                    </a:moveTo>
                    <a:cubicBezTo>
                      <a:pt x="4" y="51"/>
                      <a:pt x="10" y="46"/>
                      <a:pt x="21" y="42"/>
                    </a:cubicBezTo>
                    <a:cubicBezTo>
                      <a:pt x="23" y="41"/>
                      <a:pt x="24" y="41"/>
                      <a:pt x="26" y="40"/>
                    </a:cubicBezTo>
                    <a:cubicBezTo>
                      <a:pt x="28" y="45"/>
                      <a:pt x="31" y="51"/>
                      <a:pt x="34" y="57"/>
                    </a:cubicBezTo>
                    <a:cubicBezTo>
                      <a:pt x="31" y="62"/>
                      <a:pt x="29" y="68"/>
                      <a:pt x="27" y="73"/>
                    </a:cubicBezTo>
                    <a:cubicBezTo>
                      <a:pt x="13" y="69"/>
                      <a:pt x="4" y="63"/>
                      <a:pt x="4" y="57"/>
                    </a:cubicBezTo>
                    <a:close/>
                    <a:moveTo>
                      <a:pt x="37" y="108"/>
                    </a:moveTo>
                    <a:cubicBezTo>
                      <a:pt x="36" y="108"/>
                      <a:pt x="34" y="108"/>
                      <a:pt x="33" y="107"/>
                    </a:cubicBezTo>
                    <a:cubicBezTo>
                      <a:pt x="28" y="104"/>
                      <a:pt x="27" y="96"/>
                      <a:pt x="29" y="85"/>
                    </a:cubicBezTo>
                    <a:cubicBezTo>
                      <a:pt x="29" y="83"/>
                      <a:pt x="30" y="81"/>
                      <a:pt x="30" y="79"/>
                    </a:cubicBezTo>
                    <a:cubicBezTo>
                      <a:pt x="36" y="80"/>
                      <a:pt x="43" y="81"/>
                      <a:pt x="50" y="82"/>
                    </a:cubicBezTo>
                    <a:cubicBezTo>
                      <a:pt x="53" y="87"/>
                      <a:pt x="57" y="91"/>
                      <a:pt x="61" y="94"/>
                    </a:cubicBezTo>
                    <a:cubicBezTo>
                      <a:pt x="52" y="103"/>
                      <a:pt x="44" y="108"/>
                      <a:pt x="37" y="108"/>
                    </a:cubicBezTo>
                    <a:close/>
                    <a:moveTo>
                      <a:pt x="64" y="91"/>
                    </a:moveTo>
                    <a:cubicBezTo>
                      <a:pt x="62" y="88"/>
                      <a:pt x="59" y="86"/>
                      <a:pt x="56" y="82"/>
                    </a:cubicBezTo>
                    <a:cubicBezTo>
                      <a:pt x="59" y="83"/>
                      <a:pt x="61" y="83"/>
                      <a:pt x="63" y="83"/>
                    </a:cubicBezTo>
                    <a:cubicBezTo>
                      <a:pt x="64" y="83"/>
                      <a:pt x="64" y="83"/>
                      <a:pt x="64" y="83"/>
                    </a:cubicBezTo>
                    <a:cubicBezTo>
                      <a:pt x="66" y="83"/>
                      <a:pt x="69" y="82"/>
                      <a:pt x="72" y="82"/>
                    </a:cubicBezTo>
                    <a:cubicBezTo>
                      <a:pt x="69" y="85"/>
                      <a:pt x="67" y="88"/>
                      <a:pt x="64" y="91"/>
                    </a:cubicBezTo>
                    <a:close/>
                    <a:moveTo>
                      <a:pt x="96" y="106"/>
                    </a:moveTo>
                    <a:cubicBezTo>
                      <a:pt x="95" y="107"/>
                      <a:pt x="93" y="107"/>
                      <a:pt x="91" y="107"/>
                    </a:cubicBezTo>
                    <a:cubicBezTo>
                      <a:pt x="85" y="107"/>
                      <a:pt x="77" y="102"/>
                      <a:pt x="68" y="94"/>
                    </a:cubicBezTo>
                    <a:cubicBezTo>
                      <a:pt x="71" y="91"/>
                      <a:pt x="75" y="86"/>
                      <a:pt x="78" y="82"/>
                    </a:cubicBezTo>
                    <a:cubicBezTo>
                      <a:pt x="85" y="81"/>
                      <a:pt x="92" y="80"/>
                      <a:pt x="98" y="79"/>
                    </a:cubicBezTo>
                    <a:cubicBezTo>
                      <a:pt x="98" y="80"/>
                      <a:pt x="99" y="82"/>
                      <a:pt x="99" y="84"/>
                    </a:cubicBezTo>
                    <a:cubicBezTo>
                      <a:pt x="101" y="95"/>
                      <a:pt x="100" y="103"/>
                      <a:pt x="96" y="106"/>
                    </a:cubicBezTo>
                    <a:close/>
                    <a:moveTo>
                      <a:pt x="106" y="71"/>
                    </a:moveTo>
                    <a:cubicBezTo>
                      <a:pt x="105" y="71"/>
                      <a:pt x="103" y="72"/>
                      <a:pt x="101" y="73"/>
                    </a:cubicBezTo>
                    <a:cubicBezTo>
                      <a:pt x="99" y="67"/>
                      <a:pt x="97" y="62"/>
                      <a:pt x="94" y="56"/>
                    </a:cubicBezTo>
                    <a:cubicBezTo>
                      <a:pt x="96" y="50"/>
                      <a:pt x="98" y="45"/>
                      <a:pt x="100" y="40"/>
                    </a:cubicBezTo>
                    <a:cubicBezTo>
                      <a:pt x="114" y="44"/>
                      <a:pt x="123" y="50"/>
                      <a:pt x="123" y="56"/>
                    </a:cubicBezTo>
                    <a:cubicBezTo>
                      <a:pt x="123" y="61"/>
                      <a:pt x="117" y="67"/>
                      <a:pt x="106" y="71"/>
                    </a:cubicBezTo>
                    <a:close/>
                  </a:path>
                </a:pathLst>
              </a:custGeom>
              <a:solidFill>
                <a:srgbClr val="86BAC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4" name="Oval 6">
                <a:extLst>
                  <a:ext uri="{FF2B5EF4-FFF2-40B4-BE49-F238E27FC236}">
                    <a16:creationId xmlns:a16="http://schemas.microsoft.com/office/drawing/2014/main" id="{90CD371C-204B-4426-9B26-39F7A2FD7A3A}"/>
                  </a:ext>
                </a:extLst>
              </p:cNvPr>
              <p:cNvSpPr>
                <a:spLocks noChangeArrowheads="1"/>
              </p:cNvSpPr>
              <p:nvPr/>
            </p:nvSpPr>
            <p:spPr bwMode="auto">
              <a:xfrm>
                <a:off x="2123" y="2449"/>
                <a:ext cx="186" cy="178"/>
              </a:xfrm>
              <a:prstGeom prst="ellipse">
                <a:avLst/>
              </a:prstGeom>
              <a:solidFill>
                <a:srgbClr val="1D7CA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grpSp>
    </p:spTree>
    <p:extLst>
      <p:ext uri="{BB962C8B-B14F-4D97-AF65-F5344CB8AC3E}">
        <p14:creationId xmlns:p14="http://schemas.microsoft.com/office/powerpoint/2010/main" val="165308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heel(1)">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62837" y="3834540"/>
            <a:ext cx="1588168" cy="707886"/>
          </a:xfrm>
          <a:prstGeom prst="rect">
            <a:avLst/>
          </a:prstGeom>
          <a:noFill/>
        </p:spPr>
        <p:txBody>
          <a:bodyPr wrap="square" rtlCol="0">
            <a:spAutoFit/>
          </a:bodyPr>
          <a:lstStyle/>
          <a:p>
            <a:pPr algn="ctr"/>
            <a:r>
              <a:rPr lang="en-US" altLang="zh-CN" sz="4000" b="1" i="1" dirty="0">
                <a:solidFill>
                  <a:schemeClr val="tx2">
                    <a:lumMod val="75000"/>
                  </a:schemeClr>
                </a:solidFill>
                <a:latin typeface="FuturaBookC" pitchFamily="2" charset="-52"/>
              </a:rPr>
              <a:t>Q%QQQQQQQ</a:t>
            </a:r>
            <a:r>
              <a:rPr lang="en-US" altLang="zh-CN" sz="4000" b="1" i="1" dirty="0">
                <a:solidFill>
                  <a:schemeClr val="tx2">
                    <a:lumMod val="75000"/>
                  </a:schemeClr>
                </a:solidFill>
                <a:latin typeface="宋体"/>
                <a:ea typeface="宋体"/>
              </a:rPr>
              <a:t>Q &amp; A</a:t>
            </a:r>
            <a:endParaRPr lang="zh-CN" altLang="en-US" sz="4000" b="1" i="1" dirty="0">
              <a:solidFill>
                <a:schemeClr val="tx2">
                  <a:lumMod val="75000"/>
                </a:schemeClr>
              </a:solidFill>
              <a:latin typeface="FuturaBookC" pitchFamily="2" charset="-52"/>
            </a:endParaRPr>
          </a:p>
        </p:txBody>
      </p:sp>
      <p:sp>
        <p:nvSpPr>
          <p:cNvPr id="3" name="文本框 2"/>
          <p:cNvSpPr txBox="1"/>
          <p:nvPr/>
        </p:nvSpPr>
        <p:spPr>
          <a:xfrm>
            <a:off x="3585029" y="2278195"/>
            <a:ext cx="5665976" cy="1200329"/>
          </a:xfrm>
          <a:prstGeom prst="rect">
            <a:avLst/>
          </a:prstGeom>
          <a:noFill/>
        </p:spPr>
        <p:txBody>
          <a:bodyPr wrap="square" rtlCol="0">
            <a:spAutoFit/>
          </a:bodyPr>
          <a:lstStyle/>
          <a:p>
            <a:pPr algn="dist"/>
            <a:r>
              <a:rPr lang="zh-CN" altLang="en-US" sz="7200" dirty="0">
                <a:solidFill>
                  <a:schemeClr val="tx2">
                    <a:lumMod val="75000"/>
                  </a:schemeClr>
                </a:solidFill>
                <a:latin typeface="方正清刻本悦宋简体" panose="02000000000000000000" pitchFamily="2" charset="-122"/>
                <a:ea typeface="方正清刻本悦宋简体" panose="02000000000000000000" pitchFamily="2" charset="-122"/>
              </a:rPr>
              <a:t>课堂答疑</a:t>
            </a:r>
          </a:p>
        </p:txBody>
      </p:sp>
    </p:spTree>
    <p:extLst>
      <p:ext uri="{BB962C8B-B14F-4D97-AF65-F5344CB8AC3E}">
        <p14:creationId xmlns:p14="http://schemas.microsoft.com/office/powerpoint/2010/main" val="37625622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2583212"/>
            <a:ext cx="12192000" cy="1446550"/>
          </a:xfrm>
          <a:prstGeom prst="rect">
            <a:avLst/>
          </a:prstGeom>
          <a:noFill/>
        </p:spPr>
        <p:txBody>
          <a:bodyPr wrap="square" rtlCol="0">
            <a:spAutoFit/>
          </a:bodyPr>
          <a:lstStyle/>
          <a:p>
            <a:pPr algn="ctr"/>
            <a:r>
              <a:rPr lang="zh-CN" altLang="en-US" sz="8800" i="1" dirty="0">
                <a:solidFill>
                  <a:schemeClr val="tx2">
                    <a:lumMod val="75000"/>
                  </a:schemeClr>
                </a:solidFill>
                <a:latin typeface="华文彩云" pitchFamily="2" charset="-122"/>
                <a:ea typeface="华文彩云" pitchFamily="2" charset="-122"/>
              </a:rPr>
              <a:t>谢  谢！</a:t>
            </a:r>
          </a:p>
        </p:txBody>
      </p:sp>
    </p:spTree>
    <p:extLst>
      <p:ext uri="{BB962C8B-B14F-4D97-AF65-F5344CB8AC3E}">
        <p14:creationId xmlns:p14="http://schemas.microsoft.com/office/powerpoint/2010/main" val="183727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2735193"/>
            <a:ext cx="12192000" cy="923330"/>
          </a:xfrm>
          <a:prstGeom prst="rect">
            <a:avLst/>
          </a:prstGeom>
          <a:noFill/>
        </p:spPr>
        <p:txBody>
          <a:bodyPr wrap="square" rtlCol="0">
            <a:spAutoFit/>
          </a:bodyPr>
          <a:lstStyle/>
          <a:p>
            <a:pPr lvl="0" algn="ctr"/>
            <a:r>
              <a:rPr lang="zh-CN" altLang="en-US" sz="5400" b="1" dirty="0">
                <a:solidFill>
                  <a:schemeClr val="tx2">
                    <a:lumMod val="75000"/>
                  </a:schemeClr>
                </a:solidFill>
                <a:latin typeface="宋体" pitchFamily="2" charset="-122"/>
                <a:ea typeface="宋体" pitchFamily="2" charset="-122"/>
              </a:rPr>
              <a:t> </a:t>
            </a:r>
            <a:r>
              <a:rPr lang="zh-CN" altLang="zh-CN" sz="5400" b="1" dirty="0">
                <a:solidFill>
                  <a:schemeClr val="tx2">
                    <a:lumMod val="75000"/>
                  </a:schemeClr>
                </a:solidFill>
                <a:latin typeface="宋体" pitchFamily="2" charset="-122"/>
                <a:ea typeface="宋体" pitchFamily="2" charset="-122"/>
              </a:rPr>
              <a:t>常用的财务函数</a:t>
            </a:r>
          </a:p>
        </p:txBody>
      </p:sp>
      <p:sp>
        <p:nvSpPr>
          <p:cNvPr id="4" name="文本框 3"/>
          <p:cNvSpPr txBox="1"/>
          <p:nvPr/>
        </p:nvSpPr>
        <p:spPr>
          <a:xfrm>
            <a:off x="0" y="1637118"/>
            <a:ext cx="12192000" cy="707886"/>
          </a:xfrm>
          <a:prstGeom prst="rect">
            <a:avLst/>
          </a:prstGeom>
          <a:noFill/>
        </p:spPr>
        <p:txBody>
          <a:bodyPr wrap="square" rtlCol="0">
            <a:spAutoFit/>
          </a:bodyPr>
          <a:lstStyle/>
          <a:p>
            <a:pPr algn="ctr"/>
            <a:r>
              <a:rPr lang="zh-CN" altLang="en-US" sz="4000" b="1" dirty="0">
                <a:solidFill>
                  <a:schemeClr val="tx2">
                    <a:lumMod val="75000"/>
                  </a:schemeClr>
                </a:solidFill>
                <a:latin typeface="方正清刻本悦宋简体" panose="02000000000000000000" pitchFamily="2" charset="-122"/>
                <a:ea typeface="方正清刻本悦宋简体" panose="02000000000000000000" pitchFamily="2" charset="-122"/>
              </a:rPr>
              <a:t>第一节</a:t>
            </a:r>
          </a:p>
        </p:txBody>
      </p:sp>
    </p:spTree>
    <p:extLst>
      <p:ext uri="{BB962C8B-B14F-4D97-AF65-F5344CB8AC3E}">
        <p14:creationId xmlns:p14="http://schemas.microsoft.com/office/powerpoint/2010/main" val="345950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9268" y="501643"/>
            <a:ext cx="7380968" cy="707886"/>
          </a:xfrm>
          <a:prstGeom prst="rect">
            <a:avLst/>
          </a:prstGeom>
          <a:noFill/>
        </p:spPr>
        <p:txBody>
          <a:bodyPr wrap="square" rtlCol="0">
            <a:spAutoFit/>
          </a:bodyPr>
          <a:lstStyle/>
          <a:p>
            <a:pPr algn="ctr"/>
            <a:r>
              <a:rPr lang="zh-CN" altLang="zh-CN" sz="4000" b="1" dirty="0">
                <a:solidFill>
                  <a:schemeClr val="tx2">
                    <a:lumMod val="75000"/>
                  </a:schemeClr>
                </a:solidFill>
                <a:latin typeface="宋体" panose="02010600030101010101" pitchFamily="2" charset="-122"/>
                <a:ea typeface="宋体" panose="02010600030101010101" pitchFamily="2" charset="-122"/>
              </a:rPr>
              <a:t>投资决策的基本概念</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1714174" y="1878445"/>
            <a:ext cx="8763652" cy="2914259"/>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投资是</a:t>
            </a:r>
            <a:r>
              <a:rPr lang="zh-CN" altLang="zh-CN" sz="2400" b="1" dirty="0">
                <a:solidFill>
                  <a:schemeClr val="tx2">
                    <a:lumMod val="75000"/>
                  </a:schemeClr>
                </a:solidFill>
                <a:latin typeface="宋体" panose="02010600030101010101" pitchFamily="2" charset="-122"/>
                <a:ea typeface="宋体" panose="02010600030101010101" pitchFamily="2" charset="-122"/>
              </a:rPr>
              <a:t>企业（投资者）</a:t>
            </a:r>
            <a:r>
              <a:rPr lang="zh-CN" altLang="zh-CN" sz="2400" dirty="0">
                <a:solidFill>
                  <a:schemeClr val="tx2">
                    <a:lumMod val="75000"/>
                  </a:schemeClr>
                </a:solidFill>
                <a:latin typeface="宋体" panose="02010600030101010101" pitchFamily="2" charset="-122"/>
                <a:ea typeface="宋体" panose="02010600030101010101" pitchFamily="2" charset="-122"/>
              </a:rPr>
              <a:t>为今后的长远需要而投入的资金。</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200000"/>
              </a:lnSpc>
              <a:buFont typeface="Arial" panose="020B0604020202020204" pitchFamily="34" charset="0"/>
              <a:buChar char="•"/>
            </a:pPr>
            <a:r>
              <a:rPr lang="zh-CN" altLang="zh-CN" sz="2400" dirty="0">
                <a:solidFill>
                  <a:schemeClr val="tx2">
                    <a:lumMod val="75000"/>
                  </a:schemeClr>
                </a:solidFill>
                <a:latin typeface="宋体" panose="02010600030101010101" pitchFamily="2" charset="-122"/>
                <a:ea typeface="宋体" panose="02010600030101010101" pitchFamily="2" charset="-122"/>
              </a:rPr>
              <a:t>投资决策是指对一个投资项目的各种方案的投资支出和投资后的收入进行对比分析，以选择投资效益最佳的方案。</a:t>
            </a:r>
            <a:endParaRPr lang="en-US" altLang="zh-CN" sz="24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200000"/>
              </a:lnSpc>
              <a:buFont typeface="Arial" panose="020B0604020202020204" pitchFamily="34" charset="0"/>
              <a:buChar char="•"/>
            </a:pPr>
            <a:r>
              <a:rPr lang="zh-CN" altLang="zh-CN" sz="2400" b="1" dirty="0">
                <a:solidFill>
                  <a:schemeClr val="tx2">
                    <a:lumMod val="75000"/>
                  </a:schemeClr>
                </a:solidFill>
                <a:latin typeface="宋体" panose="02010600030101010101" pitchFamily="2" charset="-122"/>
                <a:ea typeface="宋体" panose="02010600030101010101" pitchFamily="2" charset="-122"/>
              </a:rPr>
              <a:t>净现金流量</a:t>
            </a:r>
            <a:r>
              <a:rPr lang="en-US" altLang="zh-CN" sz="2400" b="1" dirty="0">
                <a:solidFill>
                  <a:schemeClr val="tx2">
                    <a:lumMod val="75000"/>
                  </a:schemeClr>
                </a:solidFill>
                <a:latin typeface="宋体" panose="02010600030101010101" pitchFamily="2" charset="-122"/>
                <a:ea typeface="宋体" panose="02010600030101010101" pitchFamily="2" charset="-122"/>
              </a:rPr>
              <a:t>=</a:t>
            </a:r>
            <a:r>
              <a:rPr lang="zh-CN" altLang="zh-CN" sz="2400" b="1" dirty="0">
                <a:solidFill>
                  <a:schemeClr val="tx2">
                    <a:lumMod val="75000"/>
                  </a:schemeClr>
                </a:solidFill>
                <a:latin typeface="宋体" panose="02010600030101010101" pitchFamily="2" charset="-122"/>
                <a:ea typeface="宋体" panose="02010600030101010101" pitchFamily="2" charset="-122"/>
              </a:rPr>
              <a:t>现金流入量－现金流出量</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4005233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9268" y="501643"/>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货币的时间价值</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a:extLst>
              <a:ext uri="{FF2B5EF4-FFF2-40B4-BE49-F238E27FC236}">
                <a16:creationId xmlns:a16="http://schemas.microsoft.com/office/drawing/2014/main" id="{CCF817BD-BB05-4E5F-952F-8B098029FEC6}"/>
              </a:ext>
            </a:extLst>
          </p:cNvPr>
          <p:cNvSpPr txBox="1"/>
          <p:nvPr/>
        </p:nvSpPr>
        <p:spPr>
          <a:xfrm>
            <a:off x="5462116" y="1702432"/>
            <a:ext cx="4460240" cy="646331"/>
          </a:xfrm>
          <a:prstGeom prst="rect">
            <a:avLst/>
          </a:prstGeom>
          <a:solidFill>
            <a:schemeClr val="accent1">
              <a:lumMod val="40000"/>
              <a:lumOff val="60000"/>
            </a:schemeClr>
          </a:solidFill>
        </p:spPr>
        <p:txBody>
          <a:bodyPr wrap="square" rtlCol="0">
            <a:spAutoFit/>
          </a:bodyPr>
          <a:lstStyle/>
          <a:p>
            <a:r>
              <a:rPr lang="en-US" altLang="zh-CN" b="1" dirty="0">
                <a:latin typeface="宋体" panose="02010600030101010101" pitchFamily="2" charset="-122"/>
                <a:ea typeface="宋体" panose="02010600030101010101" pitchFamily="2" charset="-122"/>
              </a:rPr>
              <a:t>1</a:t>
            </a:r>
            <a:r>
              <a:rPr lang="zh-CN" altLang="en-US" b="1" dirty="0">
                <a:latin typeface="宋体" panose="02010600030101010101" pitchFamily="2" charset="-122"/>
                <a:ea typeface="宋体" panose="02010600030101010101" pitchFamily="2" charset="-122"/>
              </a:rPr>
              <a:t>元存入银行，银行的年利率为</a:t>
            </a:r>
            <a:r>
              <a:rPr lang="en-US" altLang="zh-CN" b="1" dirty="0">
                <a:latin typeface="宋体" panose="02010600030101010101" pitchFamily="2" charset="-122"/>
                <a:ea typeface="宋体" panose="02010600030101010101" pitchFamily="2" charset="-122"/>
              </a:rPr>
              <a:t>r,</a:t>
            </a:r>
            <a:r>
              <a:rPr lang="zh-CN" altLang="en-US" b="1" dirty="0">
                <a:latin typeface="宋体" panose="02010600030101010101" pitchFamily="2" charset="-122"/>
                <a:ea typeface="宋体" panose="02010600030101010101" pitchFamily="2" charset="-122"/>
              </a:rPr>
              <a:t> 今年</a:t>
            </a:r>
            <a:r>
              <a:rPr lang="en-US" altLang="zh-CN" b="1" dirty="0">
                <a:latin typeface="宋体" panose="02010600030101010101" pitchFamily="2" charset="-122"/>
                <a:ea typeface="宋体" panose="02010600030101010101" pitchFamily="2" charset="-122"/>
              </a:rPr>
              <a:t>1</a:t>
            </a:r>
            <a:r>
              <a:rPr lang="zh-CN" altLang="en-US" b="1" dirty="0">
                <a:latin typeface="宋体" panose="02010600030101010101" pitchFamily="2" charset="-122"/>
                <a:ea typeface="宋体" panose="02010600030101010101" pitchFamily="2" charset="-122"/>
              </a:rPr>
              <a:t>元钱，明年为</a:t>
            </a:r>
            <a:r>
              <a:rPr lang="en-US" altLang="zh-CN" b="1" dirty="0">
                <a:latin typeface="宋体" panose="02010600030101010101" pitchFamily="2" charset="-122"/>
                <a:ea typeface="宋体" panose="02010600030101010101" pitchFamily="2" charset="-122"/>
              </a:rPr>
              <a:t>1+r, </a:t>
            </a:r>
            <a:r>
              <a:rPr lang="zh-CN" altLang="en-US" b="1" dirty="0">
                <a:latin typeface="宋体" panose="02010600030101010101" pitchFamily="2" charset="-122"/>
                <a:ea typeface="宋体" panose="02010600030101010101" pitchFamily="2" charset="-122"/>
              </a:rPr>
              <a:t>后年（</a:t>
            </a:r>
            <a:r>
              <a:rPr lang="en-US" altLang="zh-CN" b="1" dirty="0">
                <a:latin typeface="宋体" panose="02010600030101010101" pitchFamily="2" charset="-122"/>
                <a:ea typeface="宋体" panose="02010600030101010101" pitchFamily="2" charset="-122"/>
              </a:rPr>
              <a:t>1+r</a:t>
            </a:r>
            <a:r>
              <a:rPr lang="zh-CN" altLang="en-US" b="1" dirty="0">
                <a:latin typeface="宋体" panose="02010600030101010101" pitchFamily="2" charset="-122"/>
                <a:ea typeface="宋体" panose="02010600030101010101" pitchFamily="2" charset="-122"/>
              </a:rPr>
              <a:t>）</a:t>
            </a:r>
            <a:r>
              <a:rPr lang="en-US" altLang="zh-CN" b="1" dirty="0">
                <a:latin typeface="宋体" panose="02010600030101010101" pitchFamily="2" charset="-122"/>
                <a:ea typeface="宋体" panose="02010600030101010101" pitchFamily="2" charset="-122"/>
              </a:rPr>
              <a:t>^2</a:t>
            </a:r>
          </a:p>
        </p:txBody>
      </p:sp>
      <p:cxnSp>
        <p:nvCxnSpPr>
          <p:cNvPr id="9" name="直接连接符 8">
            <a:extLst>
              <a:ext uri="{FF2B5EF4-FFF2-40B4-BE49-F238E27FC236}">
                <a16:creationId xmlns:a16="http://schemas.microsoft.com/office/drawing/2014/main" id="{69245400-BFBA-4710-882F-5BB96D2540A1}"/>
              </a:ext>
            </a:extLst>
          </p:cNvPr>
          <p:cNvCxnSpPr>
            <a:cxnSpLocks/>
          </p:cNvCxnSpPr>
          <p:nvPr/>
        </p:nvCxnSpPr>
        <p:spPr>
          <a:xfrm>
            <a:off x="489098" y="2977630"/>
            <a:ext cx="11227981" cy="9361"/>
          </a:xfrm>
          <a:prstGeom prst="line">
            <a:avLst/>
          </a:prstGeom>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a16="http://schemas.microsoft.com/office/drawing/2014/main" id="{6FA801F8-094E-4666-A057-0DB6F5DE9326}"/>
              </a:ext>
            </a:extLst>
          </p:cNvPr>
          <p:cNvSpPr txBox="1"/>
          <p:nvPr/>
        </p:nvSpPr>
        <p:spPr>
          <a:xfrm>
            <a:off x="288331" y="3270845"/>
            <a:ext cx="3981436" cy="923330"/>
          </a:xfrm>
          <a:prstGeom prst="rect">
            <a:avLst/>
          </a:prstGeom>
          <a:solidFill>
            <a:schemeClr val="accent2">
              <a:lumMod val="40000"/>
              <a:lumOff val="60000"/>
            </a:schemeClr>
          </a:solidFill>
        </p:spPr>
        <p:txBody>
          <a:bodyPr wrap="square" rtlCol="0">
            <a:spAutoFit/>
          </a:bodyPr>
          <a:lstStyle/>
          <a:p>
            <a:r>
              <a:rPr lang="zh-CN" altLang="en-US" b="1" dirty="0">
                <a:latin typeface="宋体" panose="02010600030101010101" pitchFamily="2" charset="-122"/>
                <a:ea typeface="宋体" panose="02010600030101010101" pitchFamily="2" charset="-122"/>
              </a:rPr>
              <a:t>现金流量串的现值 </a:t>
            </a:r>
            <a:endParaRPr lang="en-US" altLang="zh-CN" b="1" dirty="0">
              <a:latin typeface="宋体" panose="02010600030101010101" pitchFamily="2" charset="-122"/>
              <a:ea typeface="宋体" panose="02010600030101010101" pitchFamily="2" charset="-122"/>
            </a:endParaRPr>
          </a:p>
          <a:p>
            <a:r>
              <a:rPr lang="zh-CN" altLang="en-US" b="1" dirty="0">
                <a:latin typeface="宋体" panose="02010600030101010101" pitchFamily="2" charset="-122"/>
                <a:ea typeface="宋体" panose="02010600030101010101" pitchFamily="2" charset="-122"/>
              </a:rPr>
              <a:t>如果各年现金流量数值都等于</a:t>
            </a:r>
            <a:r>
              <a:rPr lang="en-US" altLang="zh-CN" b="1" dirty="0">
                <a:latin typeface="宋体" panose="02010600030101010101" pitchFamily="2" charset="-122"/>
                <a:ea typeface="宋体" panose="02010600030101010101" pitchFamily="2" charset="-122"/>
              </a:rPr>
              <a:t>Y, </a:t>
            </a:r>
            <a:r>
              <a:rPr lang="zh-CN" altLang="en-US" b="1" dirty="0">
                <a:latin typeface="宋体" panose="02010600030101010101" pitchFamily="2" charset="-122"/>
                <a:ea typeface="宋体" panose="02010600030101010101" pitchFamily="2" charset="-122"/>
              </a:rPr>
              <a:t>年利率等于</a:t>
            </a:r>
            <a:r>
              <a:rPr lang="en-US" altLang="zh-CN" b="1" dirty="0">
                <a:latin typeface="宋体" panose="02010600030101010101" pitchFamily="2" charset="-122"/>
                <a:ea typeface="宋体" panose="02010600030101010101" pitchFamily="2" charset="-122"/>
              </a:rPr>
              <a:t>r,</a:t>
            </a:r>
            <a:r>
              <a:rPr lang="zh-CN" altLang="en-US" b="1" dirty="0">
                <a:latin typeface="宋体" panose="02010600030101010101" pitchFamily="2" charset="-122"/>
                <a:ea typeface="宋体" panose="02010600030101010101" pitchFamily="2" charset="-122"/>
              </a:rPr>
              <a:t> 则现值为：</a:t>
            </a:r>
          </a:p>
        </p:txBody>
      </p:sp>
      <p:sp>
        <p:nvSpPr>
          <p:cNvPr id="12" name="文本框 11">
            <a:extLst>
              <a:ext uri="{FF2B5EF4-FFF2-40B4-BE49-F238E27FC236}">
                <a16:creationId xmlns:a16="http://schemas.microsoft.com/office/drawing/2014/main" id="{B5B9E31D-A18E-4358-9A2F-B20EBC628C85}"/>
              </a:ext>
            </a:extLst>
          </p:cNvPr>
          <p:cNvSpPr txBox="1"/>
          <p:nvPr/>
        </p:nvSpPr>
        <p:spPr>
          <a:xfrm>
            <a:off x="288331" y="5265460"/>
            <a:ext cx="3981436" cy="369332"/>
          </a:xfrm>
          <a:prstGeom prst="rect">
            <a:avLst/>
          </a:prstGeom>
          <a:solidFill>
            <a:schemeClr val="accent2">
              <a:lumMod val="40000"/>
              <a:lumOff val="60000"/>
            </a:schemeClr>
          </a:solidFill>
        </p:spPr>
        <p:txBody>
          <a:bodyPr wrap="square" rtlCol="0">
            <a:spAutoFit/>
          </a:bodyPr>
          <a:lstStyle/>
          <a:p>
            <a:r>
              <a:rPr lang="zh-CN" altLang="en-US" b="1" dirty="0">
                <a:latin typeface="宋体" panose="02010600030101010101" pitchFamily="2" charset="-122"/>
                <a:ea typeface="宋体" panose="02010600030101010101" pitchFamily="2" charset="-122"/>
              </a:rPr>
              <a:t>若现金流串为不等额数值：</a:t>
            </a:r>
            <a:endParaRPr lang="en-US" altLang="zh-CN" b="1" dirty="0">
              <a:latin typeface="宋体" panose="02010600030101010101" pitchFamily="2" charset="-122"/>
              <a:ea typeface="宋体" panose="02010600030101010101" pitchFamily="2" charset="-122"/>
            </a:endParaRPr>
          </a:p>
        </p:txBody>
      </p:sp>
      <p:pic>
        <p:nvPicPr>
          <p:cNvPr id="20" name="图片 19">
            <a:extLst>
              <a:ext uri="{FF2B5EF4-FFF2-40B4-BE49-F238E27FC236}">
                <a16:creationId xmlns:a16="http://schemas.microsoft.com/office/drawing/2014/main" id="{80604886-17BC-9984-5F7C-1FC0983C1ED7}"/>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2491045" y="1990383"/>
            <a:ext cx="1735294" cy="809803"/>
          </a:xfrm>
          <a:prstGeom prst="rect">
            <a:avLst/>
          </a:prstGeom>
        </p:spPr>
      </p:pic>
      <p:pic>
        <p:nvPicPr>
          <p:cNvPr id="22" name="图片 21">
            <a:extLst>
              <a:ext uri="{FF2B5EF4-FFF2-40B4-BE49-F238E27FC236}">
                <a16:creationId xmlns:a16="http://schemas.microsoft.com/office/drawing/2014/main" id="{EBBBF878-48F6-A178-2533-737BAB0F5F0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44409" y="1250140"/>
            <a:ext cx="1735294" cy="857439"/>
          </a:xfrm>
          <a:prstGeom prst="rect">
            <a:avLst/>
          </a:prstGeom>
        </p:spPr>
      </p:pic>
      <p:pic>
        <p:nvPicPr>
          <p:cNvPr id="26" name="图片 25">
            <a:extLst>
              <a:ext uri="{FF2B5EF4-FFF2-40B4-BE49-F238E27FC236}">
                <a16:creationId xmlns:a16="http://schemas.microsoft.com/office/drawing/2014/main" id="{93D5F4FF-DA83-589F-A190-35E0B8DCB412}"/>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582371" y="3141512"/>
            <a:ext cx="6633916" cy="1460050"/>
          </a:xfrm>
          <a:prstGeom prst="rect">
            <a:avLst/>
          </a:prstGeom>
        </p:spPr>
      </p:pic>
      <p:pic>
        <p:nvPicPr>
          <p:cNvPr id="28" name="图片 27">
            <a:extLst>
              <a:ext uri="{FF2B5EF4-FFF2-40B4-BE49-F238E27FC236}">
                <a16:creationId xmlns:a16="http://schemas.microsoft.com/office/drawing/2014/main" id="{9872180F-7D93-D6C2-B599-519B58CC67D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486677" y="4796483"/>
            <a:ext cx="6507387" cy="1307287"/>
          </a:xfrm>
          <a:prstGeom prst="rect">
            <a:avLst/>
          </a:prstGeom>
        </p:spPr>
      </p:pic>
    </p:spTree>
    <p:extLst>
      <p:ext uri="{BB962C8B-B14F-4D97-AF65-F5344CB8AC3E}">
        <p14:creationId xmlns:p14="http://schemas.microsoft.com/office/powerpoint/2010/main" val="19669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9268" y="501643"/>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常用的财务函数</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1477926" y="1209529"/>
            <a:ext cx="8763652" cy="5098512"/>
          </a:xfrm>
          <a:prstGeom prst="rect">
            <a:avLst/>
          </a:prstGeom>
          <a:noFill/>
        </p:spPr>
        <p:txBody>
          <a:bodyPr wrap="square" rtlCol="0">
            <a:spAutoFit/>
          </a:bodyPr>
          <a:lstStyle/>
          <a:p>
            <a:pPr>
              <a:lnSpc>
                <a:spcPct val="150000"/>
              </a:lnSpc>
            </a:pPr>
            <a:r>
              <a:rPr lang="en-US" altLang="zh-CN" sz="2000" b="1" dirty="0">
                <a:solidFill>
                  <a:schemeClr val="tx2">
                    <a:lumMod val="75000"/>
                  </a:schemeClr>
                </a:solidFill>
                <a:latin typeface="宋体" panose="02010600030101010101" pitchFamily="2" charset="-122"/>
                <a:ea typeface="宋体" panose="02010600030101010101" pitchFamily="2" charset="-122"/>
              </a:rPr>
              <a:t>1.FV()</a:t>
            </a:r>
            <a:r>
              <a:rPr lang="zh-CN" altLang="zh-CN" sz="2000" b="1" dirty="0">
                <a:solidFill>
                  <a:schemeClr val="tx2">
                    <a:lumMod val="75000"/>
                  </a:schemeClr>
                </a:solidFill>
                <a:latin typeface="宋体" panose="02010600030101010101" pitchFamily="2" charset="-122"/>
                <a:ea typeface="宋体" panose="02010600030101010101" pitchFamily="2" charset="-122"/>
              </a:rPr>
              <a:t>函数</a:t>
            </a:r>
            <a:r>
              <a:rPr lang="zh-CN" altLang="en-US" sz="2000" b="1" dirty="0">
                <a:solidFill>
                  <a:schemeClr val="tx2">
                    <a:lumMod val="75000"/>
                  </a:schemeClr>
                </a:solidFill>
                <a:latin typeface="宋体" panose="02010600030101010101" pitchFamily="2" charset="-122"/>
                <a:ea typeface="宋体" panose="02010600030101010101" pitchFamily="2" charset="-122"/>
              </a:rPr>
              <a:t>：</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FV(rate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nper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pmt</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type)</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基于固定利率及等额分期付款方式，返回某项投资的未来值。</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a:lnSpc>
                <a:spcPct val="150000"/>
              </a:lnSpc>
            </a:pPr>
            <a:r>
              <a:rPr lang="en-US" altLang="zh-CN" sz="2000" b="1" dirty="0">
                <a:solidFill>
                  <a:schemeClr val="tx2">
                    <a:lumMod val="75000"/>
                  </a:schemeClr>
                </a:solidFill>
                <a:latin typeface="宋体" panose="02010600030101010101" pitchFamily="2" charset="-122"/>
                <a:ea typeface="宋体" panose="02010600030101010101" pitchFamily="2" charset="-122"/>
              </a:rPr>
              <a:t>2.PV()</a:t>
            </a:r>
            <a:r>
              <a:rPr lang="zh-CN" altLang="zh-CN" sz="2000" b="1" dirty="0">
                <a:solidFill>
                  <a:schemeClr val="tx2">
                    <a:lumMod val="75000"/>
                  </a:schemeClr>
                </a:solidFill>
                <a:latin typeface="宋体" panose="02010600030101010101" pitchFamily="2" charset="-122"/>
                <a:ea typeface="宋体" panose="02010600030101010101" pitchFamily="2" charset="-122"/>
              </a:rPr>
              <a:t>函数</a:t>
            </a:r>
            <a:r>
              <a:rPr lang="zh-CN" altLang="en-US" sz="2000" b="1" dirty="0">
                <a:solidFill>
                  <a:schemeClr val="tx2">
                    <a:lumMod val="75000"/>
                  </a:schemeClr>
                </a:solidFill>
                <a:latin typeface="宋体" panose="02010600030101010101" pitchFamily="2" charset="-122"/>
                <a:ea typeface="宋体" panose="02010600030101010101" pitchFamily="2" charset="-122"/>
              </a:rPr>
              <a:t>：</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PV(rate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nper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pmt</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fv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type)</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返回投资的现值</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现值为一系列未来付款当前值的累计和</a:t>
            </a:r>
            <a:r>
              <a:rPr lang="zh-CN" altLang="en-US"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a:lnSpc>
                <a:spcPct val="150000"/>
              </a:lnSpc>
            </a:pPr>
            <a:r>
              <a:rPr lang="en-US" altLang="zh-CN" sz="2000" b="1" dirty="0">
                <a:solidFill>
                  <a:schemeClr val="tx2">
                    <a:lumMod val="75000"/>
                  </a:schemeClr>
                </a:solidFill>
                <a:latin typeface="宋体" panose="02010600030101010101" pitchFamily="2" charset="-122"/>
                <a:ea typeface="宋体" panose="02010600030101010101" pitchFamily="2" charset="-122"/>
              </a:rPr>
              <a:t>3.</a:t>
            </a:r>
            <a:r>
              <a:rPr lang="zh-CN" altLang="en-US" sz="2000" b="1" dirty="0">
                <a:solidFill>
                  <a:schemeClr val="tx2">
                    <a:lumMod val="75000"/>
                  </a:schemeClr>
                </a:solidFill>
                <a:latin typeface="宋体" panose="02010600030101010101" pitchFamily="2" charset="-122"/>
                <a:ea typeface="宋体" panose="02010600030101010101" pitchFamily="2" charset="-122"/>
              </a:rPr>
              <a:t>净现值与</a:t>
            </a:r>
            <a:r>
              <a:rPr lang="en-US" altLang="zh-CN" sz="2000" b="1" dirty="0">
                <a:solidFill>
                  <a:schemeClr val="tx2">
                    <a:lumMod val="75000"/>
                  </a:schemeClr>
                </a:solidFill>
                <a:latin typeface="宋体" panose="02010600030101010101" pitchFamily="2" charset="-122"/>
                <a:ea typeface="宋体" panose="02010600030101010101" pitchFamily="2" charset="-122"/>
              </a:rPr>
              <a:t>NPV</a:t>
            </a:r>
            <a:r>
              <a:rPr lang="zh-CN" altLang="en-US" sz="2000" b="1" dirty="0">
                <a:solidFill>
                  <a:schemeClr val="tx2">
                    <a:lumMod val="75000"/>
                  </a:schemeClr>
                </a:solidFill>
                <a:latin typeface="宋体" panose="02010600030101010101" pitchFamily="2" charset="-122"/>
                <a:ea typeface="宋体" panose="02010600030101010101" pitchFamily="2" charset="-122"/>
              </a:rPr>
              <a:t>函数（</a:t>
            </a:r>
            <a:r>
              <a:rPr lang="en-US" altLang="zh-CN" sz="2000" b="1" dirty="0">
                <a:solidFill>
                  <a:schemeClr val="tx2">
                    <a:lumMod val="75000"/>
                  </a:schemeClr>
                </a:solidFill>
                <a:latin typeface="宋体" panose="02010600030101010101" pitchFamily="2" charset="-122"/>
                <a:ea typeface="宋体" panose="02010600030101010101" pitchFamily="2" charset="-122"/>
              </a:rPr>
              <a:t>Net Present Value</a:t>
            </a:r>
            <a:r>
              <a:rPr lang="zh-CN" altLang="en-US" sz="2000" b="1" dirty="0">
                <a:solidFill>
                  <a:schemeClr val="tx2">
                    <a:lumMod val="75000"/>
                  </a:schemeClr>
                </a:solidFill>
                <a:latin typeface="宋体" panose="02010600030101010101" pitchFamily="2" charset="-122"/>
                <a:ea typeface="宋体" panose="02010600030101010101" pitchFamily="2" charset="-122"/>
              </a:rPr>
              <a:t>）：</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a:lnSpc>
                <a:spcPct val="150000"/>
              </a:lnSpc>
            </a:pPr>
            <a:r>
              <a:rPr lang="zh-CN" altLang="en-US" sz="2000" dirty="0">
                <a:solidFill>
                  <a:schemeClr val="tx2">
                    <a:lumMod val="75000"/>
                  </a:schemeClr>
                </a:solidFill>
                <a:latin typeface="宋体" panose="02010600030101010101" pitchFamily="2" charset="-122"/>
                <a:ea typeface="宋体" panose="02010600030101010101" pitchFamily="2" charset="-122"/>
              </a:rPr>
              <a:t>   净现值：</a:t>
            </a:r>
            <a:r>
              <a:rPr lang="zh-CN" altLang="zh-CN" sz="2000" dirty="0">
                <a:solidFill>
                  <a:schemeClr val="tx2">
                    <a:lumMod val="75000"/>
                  </a:schemeClr>
                </a:solidFill>
                <a:latin typeface="宋体" panose="02010600030101010101" pitchFamily="2" charset="-122"/>
                <a:ea typeface="宋体" panose="02010600030101010101" pitchFamily="2" charset="-122"/>
              </a:rPr>
              <a:t>投资的净现值是指未来各期支出（负值）和收入（正值）的现值总和</a:t>
            </a:r>
            <a:r>
              <a:rPr lang="zh-CN" altLang="en-US" sz="2000" dirty="0">
                <a:solidFill>
                  <a:schemeClr val="tx2">
                    <a:lumMod val="75000"/>
                  </a:schemeClr>
                </a:solidFill>
                <a:latin typeface="宋体" panose="02010600030101010101" pitchFamily="2" charset="-122"/>
                <a:ea typeface="宋体" panose="02010600030101010101" pitchFamily="2" charset="-122"/>
              </a:rPr>
              <a:t>。</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NPV(rate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value1</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value2</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基于一串现金流和固定的贴现率，返回一项投资的净现值。</a:t>
            </a: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2506139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9268" y="318768"/>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常用的财务函数</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1210209" y="938121"/>
            <a:ext cx="10096901" cy="609397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b="1" dirty="0">
                <a:solidFill>
                  <a:schemeClr val="tx2">
                    <a:lumMod val="75000"/>
                  </a:schemeClr>
                </a:solidFill>
                <a:latin typeface="宋体" panose="02010600030101010101" pitchFamily="2" charset="-122"/>
                <a:ea typeface="宋体" panose="02010600030101010101" pitchFamily="2" charset="-122"/>
              </a:rPr>
              <a:t>PMT()</a:t>
            </a:r>
            <a:r>
              <a:rPr lang="zh-CN" altLang="zh-CN" sz="2000" b="1" dirty="0">
                <a:solidFill>
                  <a:schemeClr val="tx2">
                    <a:lumMod val="75000"/>
                  </a:schemeClr>
                </a:solidFill>
                <a:latin typeface="宋体" panose="02010600030101010101" pitchFamily="2" charset="-122"/>
                <a:ea typeface="宋体" panose="02010600030101010101" pitchFamily="2" charset="-122"/>
              </a:rPr>
              <a:t>函数</a:t>
            </a:r>
            <a:r>
              <a:rPr lang="zh-CN" altLang="en-US" sz="2000" b="1" dirty="0">
                <a:solidFill>
                  <a:schemeClr val="tx2">
                    <a:lumMod val="75000"/>
                  </a:schemeClr>
                </a:solidFill>
                <a:latin typeface="宋体" panose="02010600030101010101" pitchFamily="2" charset="-122"/>
                <a:ea typeface="宋体" panose="02010600030101010101" pitchFamily="2" charset="-122"/>
              </a:rPr>
              <a:t>（</a:t>
            </a:r>
            <a:r>
              <a:rPr lang="en-US" altLang="zh-CN" sz="2000" b="1" dirty="0">
                <a:solidFill>
                  <a:schemeClr val="tx2">
                    <a:lumMod val="75000"/>
                  </a:schemeClr>
                </a:solidFill>
                <a:latin typeface="宋体" panose="02010600030101010101" pitchFamily="2" charset="-122"/>
                <a:ea typeface="宋体" panose="02010600030101010101" pitchFamily="2" charset="-122"/>
              </a:rPr>
              <a:t>Payment</a:t>
            </a:r>
            <a:r>
              <a:rPr lang="zh-CN" altLang="en-US" sz="2000" b="1" dirty="0">
                <a:solidFill>
                  <a:schemeClr val="tx2">
                    <a:lumMod val="75000"/>
                  </a:schemeClr>
                </a:solidFill>
                <a:latin typeface="宋体" panose="02010600030101010101" pitchFamily="2" charset="-122"/>
                <a:ea typeface="宋体" panose="02010600030101010101" pitchFamily="2" charset="-122"/>
              </a:rPr>
              <a:t>）</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2"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PMT(rate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nper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fv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type)</a:t>
            </a:r>
          </a:p>
          <a:p>
            <a:pPr marL="742950" lvl="2"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基于固定利率及等额分期付款方式，返回贷款（或投资）的每期偿还（或回报）额。</a:t>
            </a:r>
          </a:p>
          <a:p>
            <a:pPr marL="285750" indent="-285750">
              <a:lnSpc>
                <a:spcPct val="150000"/>
              </a:lnSpc>
              <a:buFont typeface="Arial" panose="020B0604020202020204" pitchFamily="34" charset="0"/>
              <a:buChar char="•"/>
            </a:pPr>
            <a:r>
              <a:rPr lang="en-US" altLang="zh-CN" sz="2000" b="1" dirty="0">
                <a:solidFill>
                  <a:schemeClr val="tx2">
                    <a:lumMod val="75000"/>
                  </a:schemeClr>
                </a:solidFill>
                <a:latin typeface="宋体" panose="02010600030101010101" pitchFamily="2" charset="-122"/>
                <a:ea typeface="宋体" panose="02010600030101010101" pitchFamily="2" charset="-122"/>
              </a:rPr>
              <a:t>PPMT()</a:t>
            </a:r>
            <a:r>
              <a:rPr lang="zh-CN" altLang="en-US" sz="2000" b="1" dirty="0">
                <a:solidFill>
                  <a:schemeClr val="tx2">
                    <a:lumMod val="75000"/>
                  </a:schemeClr>
                </a:solidFill>
                <a:latin typeface="宋体" panose="02010600030101010101" pitchFamily="2" charset="-122"/>
                <a:ea typeface="宋体" panose="02010600030101010101" pitchFamily="2" charset="-122"/>
              </a:rPr>
              <a:t>函数</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PPMT(rate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nper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fv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type)</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基于固定利率及等额分期付款方式，返回某一给定期次内的本金偿还（或回报）额。</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en-US" altLang="zh-CN" sz="2000" b="1" dirty="0">
                <a:solidFill>
                  <a:schemeClr val="tx2">
                    <a:lumMod val="75000"/>
                  </a:schemeClr>
                </a:solidFill>
                <a:latin typeface="宋体" panose="02010600030101010101" pitchFamily="2" charset="-122"/>
                <a:ea typeface="宋体" panose="02010600030101010101" pitchFamily="2" charset="-122"/>
              </a:rPr>
              <a:t>IPMT()</a:t>
            </a:r>
            <a:r>
              <a:rPr lang="zh-CN" altLang="en-US" sz="2000" b="1" dirty="0">
                <a:solidFill>
                  <a:schemeClr val="tx2">
                    <a:lumMod val="75000"/>
                  </a:schemeClr>
                </a:solidFill>
                <a:latin typeface="宋体" panose="02010600030101010101" pitchFamily="2" charset="-122"/>
                <a:ea typeface="宋体" panose="02010600030101010101" pitchFamily="2" charset="-122"/>
              </a:rPr>
              <a:t>函数</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IPMT(rate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nper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fv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type)</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基于固定利率及等额分期付款方式，返回某一给定期次内的利息偿还（或回报）额。</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en-US" altLang="zh-CN" sz="2000" b="1" dirty="0">
                <a:solidFill>
                  <a:schemeClr val="tx2">
                    <a:lumMod val="75000"/>
                  </a:schemeClr>
                </a:solidFill>
                <a:latin typeface="宋体" panose="02010600030101010101" pitchFamily="2" charset="-122"/>
                <a:ea typeface="宋体" panose="02010600030101010101" pitchFamily="2" charset="-122"/>
              </a:rPr>
              <a:t>ISPMT()</a:t>
            </a:r>
            <a:r>
              <a:rPr lang="zh-CN" altLang="zh-CN" sz="2000" b="1" dirty="0">
                <a:solidFill>
                  <a:schemeClr val="tx2">
                    <a:lumMod val="75000"/>
                  </a:schemeClr>
                </a:solidFill>
                <a:latin typeface="宋体" panose="02010600030101010101" pitchFamily="2" charset="-122"/>
                <a:ea typeface="宋体" panose="02010600030101010101" pitchFamily="2" charset="-122"/>
              </a:rPr>
              <a:t>函数</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ISPMT(rate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nper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pv</a:t>
            </a:r>
            <a:r>
              <a:rPr lang="en-US" altLang="zh-CN" sz="2000" dirty="0">
                <a:solidFill>
                  <a:schemeClr val="tx2">
                    <a:lumMod val="75000"/>
                  </a:schemeClr>
                </a:solidFill>
                <a:latin typeface="宋体" panose="02010600030101010101" pitchFamily="2" charset="-122"/>
                <a:ea typeface="宋体" panose="02010600030101010101" pitchFamily="2" charset="-122"/>
              </a:rPr>
              <a:t>)</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基于等本分期付款方式，返回特定期次内的利息偿还（或回报）额。</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1758362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169268" y="501643"/>
            <a:ext cx="7380968" cy="707886"/>
          </a:xfrm>
          <a:prstGeom prst="rect">
            <a:avLst/>
          </a:prstGeom>
          <a:noFill/>
        </p:spPr>
        <p:txBody>
          <a:bodyPr wrap="square" rtlCol="0">
            <a:spAutoFit/>
          </a:bodyPr>
          <a:lstStyle/>
          <a:p>
            <a:pPr algn="ctr"/>
            <a:r>
              <a:rPr lang="zh-CN" altLang="en-US" sz="4000" b="1" dirty="0">
                <a:solidFill>
                  <a:schemeClr val="tx2">
                    <a:lumMod val="75000"/>
                  </a:schemeClr>
                </a:solidFill>
                <a:latin typeface="宋体" panose="02010600030101010101" pitchFamily="2" charset="-122"/>
                <a:ea typeface="宋体" panose="02010600030101010101" pitchFamily="2" charset="-122"/>
              </a:rPr>
              <a:t>常用的财务函数</a:t>
            </a:r>
            <a:endParaRPr lang="zh-CN" altLang="en-US" sz="6000" b="1" dirty="0">
              <a:solidFill>
                <a:schemeClr val="tx2">
                  <a:lumMod val="75000"/>
                </a:schemeClr>
              </a:solidFill>
              <a:latin typeface="宋体" panose="02010600030101010101" pitchFamily="2" charset="-122"/>
              <a:ea typeface="宋体" panose="02010600030101010101" pitchFamily="2" charset="-122"/>
            </a:endParaRPr>
          </a:p>
        </p:txBody>
      </p:sp>
      <p:sp>
        <p:nvSpPr>
          <p:cNvPr id="6" name="文本框 5"/>
          <p:cNvSpPr txBox="1"/>
          <p:nvPr/>
        </p:nvSpPr>
        <p:spPr>
          <a:xfrm>
            <a:off x="1483167" y="990047"/>
            <a:ext cx="9225665" cy="586795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altLang="zh-CN" sz="2000" b="1" dirty="0">
                <a:solidFill>
                  <a:schemeClr val="tx2">
                    <a:lumMod val="75000"/>
                  </a:schemeClr>
                </a:solidFill>
                <a:latin typeface="宋体" panose="02010600030101010101" pitchFamily="2" charset="-122"/>
                <a:ea typeface="宋体" panose="02010600030101010101" pitchFamily="2" charset="-122"/>
              </a:rPr>
              <a:t>RATE()</a:t>
            </a:r>
            <a:r>
              <a:rPr lang="zh-CN" altLang="zh-CN" sz="2000" b="1" dirty="0">
                <a:solidFill>
                  <a:schemeClr val="tx2">
                    <a:lumMod val="75000"/>
                  </a:schemeClr>
                </a:solidFill>
                <a:latin typeface="宋体" panose="02010600030101010101" pitchFamily="2" charset="-122"/>
                <a:ea typeface="宋体" panose="02010600030101010101" pitchFamily="2" charset="-122"/>
              </a:rPr>
              <a:t>函数</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RATE(</a:t>
            </a:r>
            <a:r>
              <a:rPr lang="en-US" altLang="zh-CN" sz="2000" dirty="0" err="1">
                <a:solidFill>
                  <a:schemeClr val="tx2">
                    <a:lumMod val="75000"/>
                  </a:schemeClr>
                </a:solidFill>
                <a:latin typeface="宋体" panose="02010600030101010101" pitchFamily="2" charset="-122"/>
                <a:ea typeface="宋体" panose="02010600030101010101" pitchFamily="2" charset="-122"/>
              </a:rPr>
              <a:t>nper</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pmt</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pv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err="1">
                <a:solidFill>
                  <a:schemeClr val="tx2">
                    <a:lumMod val="75000"/>
                  </a:schemeClr>
                </a:solidFill>
                <a:latin typeface="宋体" panose="02010600030101010101" pitchFamily="2" charset="-122"/>
                <a:ea typeface="宋体" panose="02010600030101010101" pitchFamily="2" charset="-122"/>
              </a:rPr>
              <a:t>fv</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en-US" sz="2000" dirty="0">
                <a:solidFill>
                  <a:schemeClr val="tx2">
                    <a:lumMod val="75000"/>
                  </a:schemeClr>
                </a:solidFill>
                <a:latin typeface="宋体" panose="02010600030101010101" pitchFamily="2" charset="-122"/>
                <a:ea typeface="宋体" panose="02010600030101010101" pitchFamily="2" charset="-122"/>
              </a:rPr>
              <a:t>未来值</a:t>
            </a:r>
            <a:r>
              <a:rPr lang="en-US" altLang="zh-CN" sz="2000" dirty="0">
                <a:solidFill>
                  <a:schemeClr val="tx2">
                    <a:lumMod val="75000"/>
                  </a:schemeClr>
                </a:solidFill>
                <a:latin typeface="宋体" panose="02010600030101010101" pitchFamily="2" charset="-122"/>
                <a:ea typeface="宋体" panose="02010600030101010101" pitchFamily="2" charset="-122"/>
              </a:rPr>
              <a:t>)</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type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guess)</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返回年金的各期利率。</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r>
              <a:rPr lang="zh-CN" altLang="zh-CN" sz="2000" b="1" dirty="0">
                <a:solidFill>
                  <a:schemeClr val="tx2">
                    <a:lumMod val="75000"/>
                  </a:schemeClr>
                </a:solidFill>
                <a:latin typeface="宋体" panose="02010600030101010101" pitchFamily="2" charset="-122"/>
                <a:ea typeface="宋体" panose="02010600030101010101" pitchFamily="2" charset="-122"/>
              </a:rPr>
              <a:t>内部收益率</a:t>
            </a:r>
            <a:r>
              <a:rPr lang="en-US" altLang="zh-CN" sz="2000" b="1" dirty="0">
                <a:solidFill>
                  <a:schemeClr val="tx2">
                    <a:lumMod val="75000"/>
                  </a:schemeClr>
                </a:solidFill>
                <a:latin typeface="宋体" panose="02010600030101010101" pitchFamily="2" charset="-122"/>
                <a:ea typeface="宋体" panose="02010600030101010101" pitchFamily="2" charset="-122"/>
              </a:rPr>
              <a:t>&amp;IRR</a:t>
            </a:r>
            <a:r>
              <a:rPr lang="zh-CN" altLang="zh-CN" sz="2000" b="1" dirty="0">
                <a:solidFill>
                  <a:schemeClr val="tx2">
                    <a:lumMod val="75000"/>
                  </a:schemeClr>
                </a:solidFill>
                <a:latin typeface="宋体" panose="02010600030101010101" pitchFamily="2" charset="-122"/>
                <a:ea typeface="宋体" panose="02010600030101010101" pitchFamily="2" charset="-122"/>
              </a:rPr>
              <a:t>函数</a:t>
            </a:r>
            <a:r>
              <a:rPr lang="en-US" altLang="zh-CN" sz="2000" b="1" dirty="0">
                <a:solidFill>
                  <a:schemeClr val="tx2">
                    <a:lumMod val="75000"/>
                  </a:schemeClr>
                </a:solidFill>
                <a:latin typeface="宋体" panose="02010600030101010101" pitchFamily="2" charset="-122"/>
                <a:ea typeface="宋体" panose="02010600030101010101" pitchFamily="2" charset="-122"/>
              </a:rPr>
              <a:t>(Internal Rate of Return)</a:t>
            </a:r>
            <a:r>
              <a:rPr lang="zh-CN" altLang="en-US" sz="2000" b="1" dirty="0">
                <a:solidFill>
                  <a:schemeClr val="tx2">
                    <a:lumMod val="75000"/>
                  </a:schemeClr>
                </a:solidFill>
                <a:latin typeface="宋体" panose="02010600030101010101" pitchFamily="2" charset="-122"/>
                <a:ea typeface="宋体" panose="02010600030101010101" pitchFamily="2" charset="-122"/>
              </a:rPr>
              <a:t>：</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zh-CN" altLang="en-US" sz="2000" dirty="0">
                <a:solidFill>
                  <a:schemeClr val="tx2">
                    <a:lumMod val="75000"/>
                  </a:schemeClr>
                </a:solidFill>
                <a:latin typeface="宋体" panose="02010600030101010101" pitchFamily="2" charset="-122"/>
                <a:ea typeface="宋体" panose="02010600030101010101" pitchFamily="2" charset="-122"/>
              </a:rPr>
              <a:t>资金流入现值总额与资金流出现值总额相等、</a:t>
            </a:r>
            <a:r>
              <a:rPr lang="zh-CN" altLang="en-US" sz="2000" b="1" dirty="0">
                <a:solidFill>
                  <a:schemeClr val="tx2">
                    <a:lumMod val="75000"/>
                  </a:schemeClr>
                </a:solidFill>
                <a:latin typeface="宋体" panose="02010600030101010101" pitchFamily="2" charset="-122"/>
                <a:ea typeface="宋体" panose="02010600030101010101" pitchFamily="2" charset="-122"/>
              </a:rPr>
              <a:t>净现值等于零时</a:t>
            </a:r>
            <a:r>
              <a:rPr lang="zh-CN" altLang="en-US" sz="2000" dirty="0">
                <a:solidFill>
                  <a:schemeClr val="tx2">
                    <a:lumMod val="75000"/>
                  </a:schemeClr>
                </a:solidFill>
                <a:latin typeface="宋体" panose="02010600030101010101" pitchFamily="2" charset="-122"/>
                <a:ea typeface="宋体" panose="02010600030101010101" pitchFamily="2" charset="-122"/>
              </a:rPr>
              <a:t>的折现率</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IRR(values</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guess)</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返回由数值代表的一组现金流的内部收益率，即投资回报利率。</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zh-CN" altLang="en-US" sz="2000" dirty="0">
                <a:solidFill>
                  <a:schemeClr val="tx2">
                    <a:lumMod val="75000"/>
                  </a:schemeClr>
                </a:solidFill>
                <a:latin typeface="宋体" panose="02010600030101010101" pitchFamily="2" charset="-122"/>
                <a:ea typeface="宋体" panose="02010600030101010101" pitchFamily="2" charset="-122"/>
              </a:rPr>
              <a:t>注意点：</a:t>
            </a:r>
            <a:r>
              <a:rPr lang="zh-CN" altLang="zh-CN" sz="2000" dirty="0">
                <a:solidFill>
                  <a:schemeClr val="tx2">
                    <a:lumMod val="75000"/>
                  </a:schemeClr>
                </a:solidFill>
                <a:latin typeface="宋体" panose="02010600030101010101" pitchFamily="2" charset="-122"/>
                <a:ea typeface="宋体" panose="02010600030101010101" pitchFamily="2" charset="-122"/>
              </a:rPr>
              <a:t>这些现金流不一定必须为均衡的，其中包含定期支付（负值）和收入（正值）。但作为年金，它们必须按固定的间隔发生，如按月或按年。</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285750" indent="-285750">
              <a:buFont typeface="Arial" panose="020B0604020202020204" pitchFamily="34" charset="0"/>
              <a:buChar char="•"/>
            </a:pPr>
            <a:r>
              <a:rPr lang="en-US" altLang="zh-CN" sz="2000" b="1" dirty="0">
                <a:solidFill>
                  <a:schemeClr val="tx2">
                    <a:lumMod val="75000"/>
                  </a:schemeClr>
                </a:solidFill>
                <a:latin typeface="宋体" panose="02010600030101010101" pitchFamily="2" charset="-122"/>
                <a:ea typeface="宋体" panose="02010600030101010101" pitchFamily="2" charset="-122"/>
              </a:rPr>
              <a:t>NPER()</a:t>
            </a:r>
            <a:r>
              <a:rPr lang="zh-CN" altLang="zh-CN" sz="2000" b="1" dirty="0">
                <a:solidFill>
                  <a:schemeClr val="tx2">
                    <a:lumMod val="75000"/>
                  </a:schemeClr>
                </a:solidFill>
                <a:latin typeface="宋体" panose="02010600030101010101" pitchFamily="2" charset="-122"/>
                <a:ea typeface="宋体" panose="02010600030101010101" pitchFamily="2" charset="-122"/>
              </a:rPr>
              <a:t>函数</a:t>
            </a:r>
            <a:r>
              <a:rPr lang="zh-CN" altLang="en-US" sz="2000" b="1" dirty="0">
                <a:solidFill>
                  <a:schemeClr val="tx2">
                    <a:lumMod val="75000"/>
                  </a:schemeClr>
                </a:solidFill>
                <a:latin typeface="宋体" panose="02010600030101010101" pitchFamily="2" charset="-122"/>
                <a:ea typeface="宋体" panose="02010600030101010101" pitchFamily="2" charset="-122"/>
              </a:rPr>
              <a:t>：</a:t>
            </a:r>
            <a:endParaRPr lang="en-US" altLang="zh-CN" sz="2000" b="1" dirty="0">
              <a:solidFill>
                <a:schemeClr val="tx2">
                  <a:lumMod val="75000"/>
                </a:schemeClr>
              </a:solidFill>
              <a:latin typeface="宋体" panose="02010600030101010101" pitchFamily="2" charset="-122"/>
              <a:ea typeface="宋体" panose="02010600030101010101" pitchFamily="2" charset="-122"/>
            </a:endParaRPr>
          </a:p>
          <a:p>
            <a:pPr marL="742950" lvl="1" indent="-285750">
              <a:lnSpc>
                <a:spcPct val="150000"/>
              </a:lnSpc>
              <a:buFont typeface="Arial" panose="020B0604020202020204" pitchFamily="34" charset="0"/>
              <a:buChar char="•"/>
            </a:pPr>
            <a:r>
              <a:rPr lang="en-US" altLang="zh-CN" sz="2000" dirty="0">
                <a:solidFill>
                  <a:schemeClr val="tx2">
                    <a:lumMod val="75000"/>
                  </a:schemeClr>
                </a:solidFill>
                <a:latin typeface="宋体" panose="02010600030101010101" pitchFamily="2" charset="-122"/>
                <a:ea typeface="宋体" panose="02010600030101010101" pitchFamily="2" charset="-122"/>
              </a:rPr>
              <a:t>NPER(rate</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en-US" altLang="zh-CN" sz="2000" dirty="0" err="1">
                <a:solidFill>
                  <a:schemeClr val="tx2">
                    <a:lumMod val="75000"/>
                  </a:schemeClr>
                </a:solidFill>
                <a:latin typeface="宋体" panose="02010600030101010101" pitchFamily="2" charset="-122"/>
                <a:ea typeface="宋体" panose="02010600030101010101" pitchFamily="2" charset="-122"/>
              </a:rPr>
              <a:t>pmt</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en-US" altLang="zh-CN" sz="2000" dirty="0" err="1">
                <a:solidFill>
                  <a:schemeClr val="tx2">
                    <a:lumMod val="75000"/>
                  </a:schemeClr>
                </a:solidFill>
                <a:latin typeface="宋体" panose="02010600030101010101" pitchFamily="2" charset="-122"/>
                <a:ea typeface="宋体" panose="02010600030101010101" pitchFamily="2" charset="-122"/>
              </a:rPr>
              <a:t>pv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 </a:t>
            </a:r>
            <a:r>
              <a:rPr lang="en-US" altLang="zh-CN" sz="2000" dirty="0" err="1">
                <a:solidFill>
                  <a:schemeClr val="tx2">
                    <a:lumMod val="75000"/>
                  </a:schemeClr>
                </a:solidFill>
                <a:latin typeface="宋体" panose="02010600030101010101" pitchFamily="2" charset="-122"/>
                <a:ea typeface="宋体" panose="02010600030101010101" pitchFamily="2" charset="-122"/>
              </a:rPr>
              <a:t>fv</a:t>
            </a:r>
            <a:r>
              <a:rPr lang="zh-CN" altLang="zh-CN" sz="2000" dirty="0">
                <a:solidFill>
                  <a:schemeClr val="tx2">
                    <a:lumMod val="75000"/>
                  </a:schemeClr>
                </a:solidFill>
                <a:latin typeface="宋体" panose="02010600030101010101" pitchFamily="2" charset="-122"/>
                <a:ea typeface="宋体" panose="02010600030101010101" pitchFamily="2" charset="-122"/>
              </a:rPr>
              <a:t>，</a:t>
            </a:r>
            <a:r>
              <a:rPr lang="en-US" altLang="zh-CN" sz="2000" dirty="0">
                <a:solidFill>
                  <a:schemeClr val="tx2">
                    <a:lumMod val="75000"/>
                  </a:schemeClr>
                </a:solidFill>
                <a:latin typeface="宋体" panose="02010600030101010101" pitchFamily="2" charset="-122"/>
                <a:ea typeface="宋体" panose="02010600030101010101" pitchFamily="2" charset="-122"/>
              </a:rPr>
              <a:t> type)</a:t>
            </a:r>
          </a:p>
          <a:p>
            <a:pPr marL="742950" lvl="1" indent="-285750">
              <a:lnSpc>
                <a:spcPct val="150000"/>
              </a:lnSpc>
              <a:buFont typeface="Arial" panose="020B0604020202020204" pitchFamily="34" charset="0"/>
              <a:buChar char="•"/>
            </a:pPr>
            <a:r>
              <a:rPr lang="zh-CN" altLang="zh-CN" sz="2000" dirty="0">
                <a:solidFill>
                  <a:schemeClr val="tx2">
                    <a:lumMod val="75000"/>
                  </a:schemeClr>
                </a:solidFill>
                <a:latin typeface="宋体" panose="02010600030101010101" pitchFamily="2" charset="-122"/>
                <a:ea typeface="宋体" panose="02010600030101010101" pitchFamily="2" charset="-122"/>
              </a:rPr>
              <a:t>基于固定利率及等额分期付款方式，返回某项投资（或贷款）的总期数。</a:t>
            </a:r>
            <a:endParaRPr lang="en-US" altLang="zh-CN" sz="2000" dirty="0">
              <a:solidFill>
                <a:schemeClr val="tx2">
                  <a:lumMod val="75000"/>
                </a:schemeClr>
              </a:solidFill>
              <a:latin typeface="宋体" panose="02010600030101010101" pitchFamily="2" charset="-122"/>
              <a:ea typeface="宋体" panose="02010600030101010101" pitchFamily="2" charset="-122"/>
            </a:endParaRPr>
          </a:p>
          <a:p>
            <a:pPr marL="285750" indent="-285750">
              <a:lnSpc>
                <a:spcPct val="150000"/>
              </a:lnSpc>
              <a:buFont typeface="Arial" panose="020B0604020202020204" pitchFamily="34" charset="0"/>
              <a:buChar char="•"/>
            </a:pPr>
            <a:endParaRPr lang="en-US" altLang="zh-CN" sz="2000" dirty="0">
              <a:solidFill>
                <a:schemeClr val="tx2">
                  <a:lumMod val="75000"/>
                </a:schemeClr>
              </a:solidFill>
              <a:latin typeface="宋体" panose="02010600030101010101" pitchFamily="2" charset="-122"/>
              <a:ea typeface="宋体" panose="02010600030101010101" pitchFamily="2" charset="-122"/>
            </a:endParaRPr>
          </a:p>
        </p:txBody>
      </p:sp>
    </p:spTree>
    <p:extLst>
      <p:ext uri="{BB962C8B-B14F-4D97-AF65-F5344CB8AC3E}">
        <p14:creationId xmlns:p14="http://schemas.microsoft.com/office/powerpoint/2010/main" val="84896439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3876</TotalTime>
  <Words>3020</Words>
  <Application>Microsoft Office PowerPoint</Application>
  <PresentationFormat>宽屏</PresentationFormat>
  <Paragraphs>238</Paragraphs>
  <Slides>36</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36</vt:i4>
      </vt:variant>
    </vt:vector>
  </HeadingPairs>
  <TitlesOfParts>
    <vt:vector size="44" baseType="lpstr">
      <vt:lpstr>方正清刻本悦宋简体</vt:lpstr>
      <vt:lpstr>Arial</vt:lpstr>
      <vt:lpstr>等线 Light</vt:lpstr>
      <vt:lpstr>宋体</vt:lpstr>
      <vt:lpstr>华文彩云</vt:lpstr>
      <vt:lpstr>FuturaBookC</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carl lee</cp:lastModifiedBy>
  <cp:revision>315</cp:revision>
  <dcterms:created xsi:type="dcterms:W3CDTF">2018-11-02T04:58:00Z</dcterms:created>
  <dcterms:modified xsi:type="dcterms:W3CDTF">2024-07-25T07:51:45Z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