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8" r:id="rId1"/>
  </p:sldMasterIdLst>
  <p:notesMasterIdLst>
    <p:notesMasterId r:id="rId57"/>
  </p:notesMasterIdLst>
  <p:sldIdLst>
    <p:sldId id="328" r:id="rId2"/>
    <p:sldId id="258" r:id="rId3"/>
    <p:sldId id="330" r:id="rId4"/>
    <p:sldId id="331" r:id="rId5"/>
    <p:sldId id="359" r:id="rId6"/>
    <p:sldId id="292" r:id="rId7"/>
    <p:sldId id="294" r:id="rId8"/>
    <p:sldId id="266" r:id="rId9"/>
    <p:sldId id="295" r:id="rId10"/>
    <p:sldId id="355" r:id="rId11"/>
    <p:sldId id="360" r:id="rId12"/>
    <p:sldId id="297" r:id="rId13"/>
    <p:sldId id="268" r:id="rId14"/>
    <p:sldId id="363" r:id="rId15"/>
    <p:sldId id="298" r:id="rId16"/>
    <p:sldId id="364" r:id="rId17"/>
    <p:sldId id="299" r:id="rId18"/>
    <p:sldId id="382" r:id="rId19"/>
    <p:sldId id="284" r:id="rId20"/>
    <p:sldId id="356" r:id="rId21"/>
    <p:sldId id="361" r:id="rId22"/>
    <p:sldId id="285" r:id="rId23"/>
    <p:sldId id="365" r:id="rId24"/>
    <p:sldId id="302" r:id="rId25"/>
    <p:sldId id="366" r:id="rId26"/>
    <p:sldId id="367" r:id="rId27"/>
    <p:sldId id="368" r:id="rId28"/>
    <p:sldId id="306" r:id="rId29"/>
    <p:sldId id="303" r:id="rId30"/>
    <p:sldId id="369" r:id="rId31"/>
    <p:sldId id="304" r:id="rId32"/>
    <p:sldId id="370" r:id="rId33"/>
    <p:sldId id="371" r:id="rId34"/>
    <p:sldId id="372" r:id="rId35"/>
    <p:sldId id="373" r:id="rId36"/>
    <p:sldId id="374" r:id="rId37"/>
    <p:sldId id="375" r:id="rId38"/>
    <p:sldId id="270" r:id="rId39"/>
    <p:sldId id="357" r:id="rId40"/>
    <p:sldId id="334" r:id="rId41"/>
    <p:sldId id="286" r:id="rId42"/>
    <p:sldId id="307" r:id="rId43"/>
    <p:sldId id="376" r:id="rId44"/>
    <p:sldId id="377" r:id="rId45"/>
    <p:sldId id="378" r:id="rId46"/>
    <p:sldId id="379" r:id="rId47"/>
    <p:sldId id="380" r:id="rId48"/>
    <p:sldId id="381" r:id="rId49"/>
    <p:sldId id="358" r:id="rId50"/>
    <p:sldId id="362" r:id="rId51"/>
    <p:sldId id="308" r:id="rId52"/>
    <p:sldId id="309" r:id="rId53"/>
    <p:sldId id="289" r:id="rId54"/>
    <p:sldId id="352" r:id="rId55"/>
    <p:sldId id="353" r:id="rId56"/>
  </p:sldIdLst>
  <p:sldSz cx="12192000" cy="6858000"/>
  <p:notesSz cx="6858000" cy="9144000"/>
  <p:embeddedFontLst>
    <p:embeddedFont>
      <p:font typeface="方正清刻本悦宋简体" panose="02010600030101010101" charset="-122"/>
      <p:regular r:id="rId58"/>
    </p:embeddedFont>
    <p:embeddedFont>
      <p:font typeface="Calibri" panose="020F0502020204030204" pitchFamily="34" charset="0"/>
      <p:regular r:id="rId59"/>
      <p:bold r:id="rId60"/>
      <p:italic r:id="rId61"/>
      <p:boldItalic r:id="rId62"/>
    </p:embeddedFont>
    <p:embeddedFont>
      <p:font typeface="Cambria Math" panose="02040503050406030204" pitchFamily="18" charset="0"/>
      <p:regular r:id="rId63"/>
    </p:embeddedFont>
    <p:embeddedFont>
      <p:font typeface="FuturaBookC" charset="-52"/>
      <p:regular r:id="rId64"/>
    </p:embeddedFont>
    <p:embeddedFont>
      <p:font typeface="FZZhengHeiS-DB-GB" panose="02010600030101010101" charset="0"/>
      <p:regular r:id="rId65"/>
    </p:embeddedFont>
    <p:embeddedFont>
      <p:font typeface="等线" panose="02010600030101010101" pitchFamily="2" charset="-122"/>
      <p:regular r:id="rId66"/>
      <p:bold r:id="rId67"/>
    </p:embeddedFont>
    <p:embeddedFont>
      <p:font typeface="等线 Light" panose="02010600030101010101" pitchFamily="2" charset="-122"/>
      <p:regular r:id="rId68"/>
    </p:embeddedFont>
    <p:embeddedFont>
      <p:font typeface="黑体" panose="02010609060101010101" pitchFamily="49" charset="-122"/>
      <p:regular r:id="rId69"/>
    </p:embeddedFont>
    <p:embeddedFont>
      <p:font typeface="华文彩云" panose="02010800040101010101" pitchFamily="2" charset="-122"/>
      <p:regular r:id="rId7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974"/>
    <a:srgbClr val="1D7CA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660"/>
  </p:normalViewPr>
  <p:slideViewPr>
    <p:cSldViewPr snapToGrid="0">
      <p:cViewPr varScale="1">
        <p:scale>
          <a:sx n="89" d="100"/>
          <a:sy n="89" d="100"/>
        </p:scale>
        <p:origin x="84"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an chen" userId="08da5265628b68d8" providerId="LiveId" clId="{66C06EA9-E0EC-4AF7-8F38-DB07ED0B3298}"/>
    <pc:docChg chg="modSld">
      <pc:chgData name="yuan chen" userId="08da5265628b68d8" providerId="LiveId" clId="{66C06EA9-E0EC-4AF7-8F38-DB07ED0B3298}" dt="2024-06-30T11:53:23.320" v="15" actId="123"/>
      <pc:docMkLst>
        <pc:docMk/>
      </pc:docMkLst>
      <pc:sldChg chg="modSp mod">
        <pc:chgData name="yuan chen" userId="08da5265628b68d8" providerId="LiveId" clId="{66C06EA9-E0EC-4AF7-8F38-DB07ED0B3298}" dt="2024-06-30T11:53:23.320" v="15" actId="123"/>
        <pc:sldMkLst>
          <pc:docMk/>
          <pc:sldMk cId="4262973062" sldId="286"/>
        </pc:sldMkLst>
        <pc:spChg chg="mod">
          <ac:chgData name="yuan chen" userId="08da5265628b68d8" providerId="LiveId" clId="{66C06EA9-E0EC-4AF7-8F38-DB07ED0B3298}" dt="2024-06-30T11:53:23.320" v="15" actId="123"/>
          <ac:spMkLst>
            <pc:docMk/>
            <pc:sldMk cId="4262973062" sldId="286"/>
            <ac:spMk id="4" creationId="{A8FDF5C3-A169-4B67-8FA6-43FE84981412}"/>
          </ac:spMkLst>
        </pc:spChg>
      </pc:sldChg>
      <pc:sldChg chg="modSp mod">
        <pc:chgData name="yuan chen" userId="08da5265628b68d8" providerId="LiveId" clId="{66C06EA9-E0EC-4AF7-8F38-DB07ED0B3298}" dt="2024-06-30T11:49:40.873" v="0" actId="404"/>
        <pc:sldMkLst>
          <pc:docMk/>
          <pc:sldMk cId="3327422209" sldId="292"/>
        </pc:sldMkLst>
        <pc:spChg chg="mod">
          <ac:chgData name="yuan chen" userId="08da5265628b68d8" providerId="LiveId" clId="{66C06EA9-E0EC-4AF7-8F38-DB07ED0B3298}" dt="2024-06-30T11:49:40.873" v="0" actId="404"/>
          <ac:spMkLst>
            <pc:docMk/>
            <pc:sldMk cId="3327422209" sldId="292"/>
            <ac:spMk id="9" creationId="{7909546A-B40E-47F3-8C21-5739924E3D0B}"/>
          </ac:spMkLst>
        </pc:spChg>
      </pc:sldChg>
      <pc:sldChg chg="modSp mod">
        <pc:chgData name="yuan chen" userId="08da5265628b68d8" providerId="LiveId" clId="{66C06EA9-E0EC-4AF7-8F38-DB07ED0B3298}" dt="2024-06-30T11:51:15.845" v="8" actId="404"/>
        <pc:sldMkLst>
          <pc:docMk/>
          <pc:sldMk cId="3587273659" sldId="302"/>
        </pc:sldMkLst>
        <pc:spChg chg="mod">
          <ac:chgData name="yuan chen" userId="08da5265628b68d8" providerId="LiveId" clId="{66C06EA9-E0EC-4AF7-8F38-DB07ED0B3298}" dt="2024-06-30T11:50:56.512" v="5" actId="1076"/>
          <ac:spMkLst>
            <pc:docMk/>
            <pc:sldMk cId="3587273659" sldId="302"/>
            <ac:spMk id="2" creationId="{00000000-0000-0000-0000-000000000000}"/>
          </ac:spMkLst>
        </pc:spChg>
        <pc:spChg chg="mod">
          <ac:chgData name="yuan chen" userId="08da5265628b68d8" providerId="LiveId" clId="{66C06EA9-E0EC-4AF7-8F38-DB07ED0B3298}" dt="2024-06-30T11:51:05.959" v="6" actId="948"/>
          <ac:spMkLst>
            <pc:docMk/>
            <pc:sldMk cId="3587273659" sldId="302"/>
            <ac:spMk id="3" creationId="{C97DE00F-FA5C-4E3E-8077-72C7A8DCF273}"/>
          </ac:spMkLst>
        </pc:spChg>
        <pc:spChg chg="mod">
          <ac:chgData name="yuan chen" userId="08da5265628b68d8" providerId="LiveId" clId="{66C06EA9-E0EC-4AF7-8F38-DB07ED0B3298}" dt="2024-06-30T11:51:15.845" v="8" actId="404"/>
          <ac:spMkLst>
            <pc:docMk/>
            <pc:sldMk cId="3587273659" sldId="302"/>
            <ac:spMk id="9" creationId="{FF395ACB-075C-29F1-C91B-6846F562513C}"/>
          </ac:spMkLst>
        </pc:spChg>
        <pc:picChg chg="mod">
          <ac:chgData name="yuan chen" userId="08da5265628b68d8" providerId="LiveId" clId="{66C06EA9-E0EC-4AF7-8F38-DB07ED0B3298}" dt="2024-06-30T11:51:12.483" v="7" actId="14100"/>
          <ac:picMkLst>
            <pc:docMk/>
            <pc:sldMk cId="3587273659" sldId="302"/>
            <ac:picMk id="10" creationId="{A99344E1-4B22-6C7E-9146-7601D8171258}"/>
          </ac:picMkLst>
        </pc:picChg>
      </pc:sldChg>
      <pc:sldChg chg="modSp mod">
        <pc:chgData name="yuan chen" userId="08da5265628b68d8" providerId="LiveId" clId="{66C06EA9-E0EC-4AF7-8F38-DB07ED0B3298}" dt="2024-06-30T11:52:24.047" v="13" actId="123"/>
        <pc:sldMkLst>
          <pc:docMk/>
          <pc:sldMk cId="675216440" sldId="303"/>
        </pc:sldMkLst>
        <pc:spChg chg="mod">
          <ac:chgData name="yuan chen" userId="08da5265628b68d8" providerId="LiveId" clId="{66C06EA9-E0EC-4AF7-8F38-DB07ED0B3298}" dt="2024-06-30T11:52:24.047" v="13" actId="123"/>
          <ac:spMkLst>
            <pc:docMk/>
            <pc:sldMk cId="675216440" sldId="303"/>
            <ac:spMk id="3" creationId="{19264495-DBCF-435E-8FFC-3F2403E9D506}"/>
          </ac:spMkLst>
        </pc:spChg>
      </pc:sldChg>
      <pc:sldChg chg="modSp mod">
        <pc:chgData name="yuan chen" userId="08da5265628b68d8" providerId="LiveId" clId="{66C06EA9-E0EC-4AF7-8F38-DB07ED0B3298}" dt="2024-06-30T11:50:08.279" v="1" actId="1076"/>
        <pc:sldMkLst>
          <pc:docMk/>
          <pc:sldMk cId="3294142260" sldId="364"/>
        </pc:sldMkLst>
        <pc:picChg chg="mod">
          <ac:chgData name="yuan chen" userId="08da5265628b68d8" providerId="LiveId" clId="{66C06EA9-E0EC-4AF7-8F38-DB07ED0B3298}" dt="2024-06-30T11:50:08.279" v="1" actId="1076"/>
          <ac:picMkLst>
            <pc:docMk/>
            <pc:sldMk cId="3294142260" sldId="364"/>
            <ac:picMk id="8" creationId="{230F9D32-5ECB-B5BF-3A17-3A85EAE08DAA}"/>
          </ac:picMkLst>
        </pc:picChg>
      </pc:sldChg>
      <pc:sldChg chg="modSp mod">
        <pc:chgData name="yuan chen" userId="08da5265628b68d8" providerId="LiveId" clId="{66C06EA9-E0EC-4AF7-8F38-DB07ED0B3298}" dt="2024-06-30T11:51:53.254" v="11" actId="20577"/>
        <pc:sldMkLst>
          <pc:docMk/>
          <pc:sldMk cId="1881042167" sldId="367"/>
        </pc:sldMkLst>
        <pc:spChg chg="mod">
          <ac:chgData name="yuan chen" userId="08da5265628b68d8" providerId="LiveId" clId="{66C06EA9-E0EC-4AF7-8F38-DB07ED0B3298}" dt="2024-06-30T11:51:53.254" v="11" actId="20577"/>
          <ac:spMkLst>
            <pc:docMk/>
            <pc:sldMk cId="1881042167" sldId="367"/>
            <ac:spMk id="4" creationId="{B371B593-F84A-C304-24D2-7BE811336A7A}"/>
          </ac:spMkLst>
        </pc:spChg>
      </pc:sldChg>
      <pc:sldChg chg="modSp mod">
        <pc:chgData name="yuan chen" userId="08da5265628b68d8" providerId="LiveId" clId="{66C06EA9-E0EC-4AF7-8F38-DB07ED0B3298}" dt="2024-06-30T11:52:10.654" v="12" actId="1076"/>
        <pc:sldMkLst>
          <pc:docMk/>
          <pc:sldMk cId="2878765607" sldId="368"/>
        </pc:sldMkLst>
        <pc:spChg chg="mod">
          <ac:chgData name="yuan chen" userId="08da5265628b68d8" providerId="LiveId" clId="{66C06EA9-E0EC-4AF7-8F38-DB07ED0B3298}" dt="2024-06-30T11:52:10.654" v="12" actId="1076"/>
          <ac:spMkLst>
            <pc:docMk/>
            <pc:sldMk cId="2878765607" sldId="368"/>
            <ac:spMk id="4" creationId="{B371B593-F84A-C304-24D2-7BE811336A7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67CE5-272A-486B-94E0-23819E7DF649}" type="doc">
      <dgm:prSet loTypeId="urn:microsoft.com/office/officeart/2005/8/layout/radial3" loCatId="relationship" qsTypeId="urn:microsoft.com/office/officeart/2005/8/quickstyle/simple3" qsCatId="simple" csTypeId="urn:microsoft.com/office/officeart/2005/8/colors/colorful1" csCatId="colorful" phldr="1"/>
      <dgm:spPr/>
      <dgm:t>
        <a:bodyPr/>
        <a:lstStyle/>
        <a:p>
          <a:endParaRPr lang="zh-CN" altLang="en-US"/>
        </a:p>
      </dgm:t>
    </dgm:pt>
    <dgm:pt modelId="{68A772C6-5F19-4CD5-A38B-418111B1C0D5}">
      <dgm:prSet phldrT="[文本]" custT="1"/>
      <dgm:spPr/>
      <dgm:t>
        <a:bodyPr/>
        <a:lstStyle/>
        <a:p>
          <a:r>
            <a:rPr lang="zh-CN" altLang="en-US" sz="2000" dirty="0">
              <a:latin typeface="宋体" panose="02010600030101010101" pitchFamily="2" charset="-122"/>
              <a:ea typeface="宋体" panose="02010600030101010101" pitchFamily="2" charset="-122"/>
            </a:rPr>
            <a:t>多目标规划问题的求解方法</a:t>
          </a:r>
        </a:p>
      </dgm:t>
    </dgm:pt>
    <dgm:pt modelId="{DC9540F1-120A-47D0-87A0-3BDB7C243C1C}" type="parTrans" cxnId="{5572B60B-7CB7-4046-8081-480DCDED28AF}">
      <dgm:prSet/>
      <dgm:spPr/>
      <dgm:t>
        <a:bodyPr/>
        <a:lstStyle/>
        <a:p>
          <a:endParaRPr lang="zh-CN" altLang="en-US">
            <a:latin typeface="宋体" panose="02010600030101010101" pitchFamily="2" charset="-122"/>
            <a:ea typeface="宋体" panose="02010600030101010101" pitchFamily="2" charset="-122"/>
          </a:endParaRPr>
        </a:p>
      </dgm:t>
    </dgm:pt>
    <dgm:pt modelId="{3F247C23-EBDB-4F22-BA79-DCE7EDF6CFEB}" type="sibTrans" cxnId="{5572B60B-7CB7-4046-8081-480DCDED28AF}">
      <dgm:prSet/>
      <dgm:spPr/>
      <dgm:t>
        <a:bodyPr/>
        <a:lstStyle/>
        <a:p>
          <a:endParaRPr lang="zh-CN" altLang="en-US">
            <a:latin typeface="宋体" panose="02010600030101010101" pitchFamily="2" charset="-122"/>
            <a:ea typeface="宋体" panose="02010600030101010101" pitchFamily="2" charset="-122"/>
          </a:endParaRPr>
        </a:p>
      </dgm:t>
    </dgm:pt>
    <dgm:pt modelId="{FB2F946E-2B35-4AA3-A645-F50FDA37B067}">
      <dgm:prSet phldrT="[文本]"/>
      <dgm:spPr/>
      <dgm:t>
        <a:bodyPr/>
        <a:lstStyle/>
        <a:p>
          <a:r>
            <a:rPr lang="zh-CN" altLang="en-US" dirty="0">
              <a:latin typeface="宋体" panose="02010600030101010101" pitchFamily="2" charset="-122"/>
              <a:ea typeface="宋体" panose="02010600030101010101" pitchFamily="2" charset="-122"/>
            </a:rPr>
            <a:t>分层序列法</a:t>
          </a:r>
        </a:p>
      </dgm:t>
    </dgm:pt>
    <dgm:pt modelId="{11F6A80F-8BFC-4E61-81A7-BE0C2DF55C84}" type="parTrans" cxnId="{53AFCAFF-7D57-42FF-87AD-6AA0C76755F8}">
      <dgm:prSet/>
      <dgm:spPr/>
      <dgm:t>
        <a:bodyPr/>
        <a:lstStyle/>
        <a:p>
          <a:endParaRPr lang="zh-CN" altLang="en-US">
            <a:latin typeface="宋体" panose="02010600030101010101" pitchFamily="2" charset="-122"/>
            <a:ea typeface="宋体" panose="02010600030101010101" pitchFamily="2" charset="-122"/>
          </a:endParaRPr>
        </a:p>
      </dgm:t>
    </dgm:pt>
    <dgm:pt modelId="{B00C5EB1-086E-4C2D-9840-91EC973DEE95}" type="sibTrans" cxnId="{53AFCAFF-7D57-42FF-87AD-6AA0C76755F8}">
      <dgm:prSet/>
      <dgm:spPr/>
      <dgm:t>
        <a:bodyPr/>
        <a:lstStyle/>
        <a:p>
          <a:endParaRPr lang="zh-CN" altLang="en-US">
            <a:latin typeface="宋体" panose="02010600030101010101" pitchFamily="2" charset="-122"/>
            <a:ea typeface="宋体" panose="02010600030101010101" pitchFamily="2" charset="-122"/>
          </a:endParaRPr>
        </a:p>
      </dgm:t>
    </dgm:pt>
    <dgm:pt modelId="{99DAF7A0-3F4C-417F-A140-F6518148577B}">
      <dgm:prSet phldrT="[文本]"/>
      <dgm:spPr/>
      <dgm:t>
        <a:bodyPr/>
        <a:lstStyle/>
        <a:p>
          <a:r>
            <a:rPr lang="zh-CN" altLang="en-US" dirty="0">
              <a:latin typeface="宋体" panose="02010600030101010101" pitchFamily="2" charset="-122"/>
              <a:ea typeface="宋体" panose="02010600030101010101" pitchFamily="2" charset="-122"/>
            </a:rPr>
            <a:t>化多为少法</a:t>
          </a:r>
        </a:p>
      </dgm:t>
    </dgm:pt>
    <dgm:pt modelId="{EC89C538-D1F5-45E7-B5EE-24DEF71054F8}" type="parTrans" cxnId="{EDCC2296-7CB8-49EC-8A7E-46B6452D8873}">
      <dgm:prSet/>
      <dgm:spPr/>
      <dgm:t>
        <a:bodyPr/>
        <a:lstStyle/>
        <a:p>
          <a:endParaRPr lang="zh-CN" altLang="en-US">
            <a:latin typeface="宋体" panose="02010600030101010101" pitchFamily="2" charset="-122"/>
            <a:ea typeface="宋体" panose="02010600030101010101" pitchFamily="2" charset="-122"/>
          </a:endParaRPr>
        </a:p>
      </dgm:t>
    </dgm:pt>
    <dgm:pt modelId="{2A901892-C39D-40AF-A4A6-B46D509F03A6}" type="sibTrans" cxnId="{EDCC2296-7CB8-49EC-8A7E-46B6452D8873}">
      <dgm:prSet/>
      <dgm:spPr/>
      <dgm:t>
        <a:bodyPr/>
        <a:lstStyle/>
        <a:p>
          <a:endParaRPr lang="zh-CN" altLang="en-US">
            <a:latin typeface="宋体" panose="02010600030101010101" pitchFamily="2" charset="-122"/>
            <a:ea typeface="宋体" panose="02010600030101010101" pitchFamily="2" charset="-122"/>
          </a:endParaRPr>
        </a:p>
      </dgm:t>
    </dgm:pt>
    <dgm:pt modelId="{6100155C-8213-4EDB-9FCA-D3125632F24C}">
      <dgm:prSet phldrT="[文本]"/>
      <dgm:spPr/>
      <dgm:t>
        <a:bodyPr/>
        <a:lstStyle/>
        <a:p>
          <a:r>
            <a:rPr lang="zh-CN" altLang="en-US" dirty="0">
              <a:latin typeface="宋体" panose="02010600030101010101" pitchFamily="2" charset="-122"/>
              <a:ea typeface="宋体" panose="02010600030101010101" pitchFamily="2" charset="-122"/>
            </a:rPr>
            <a:t>直接求非劣解法</a:t>
          </a:r>
        </a:p>
      </dgm:t>
    </dgm:pt>
    <dgm:pt modelId="{4A7CD277-2F82-4CA5-BBD7-CC3BFB9B8891}" type="parTrans" cxnId="{01D1E548-5D68-4393-A75E-238E62EC6557}">
      <dgm:prSet/>
      <dgm:spPr/>
      <dgm:t>
        <a:bodyPr/>
        <a:lstStyle/>
        <a:p>
          <a:endParaRPr lang="zh-CN" altLang="en-US">
            <a:latin typeface="宋体" panose="02010600030101010101" pitchFamily="2" charset="-122"/>
            <a:ea typeface="宋体" panose="02010600030101010101" pitchFamily="2" charset="-122"/>
          </a:endParaRPr>
        </a:p>
      </dgm:t>
    </dgm:pt>
    <dgm:pt modelId="{15378AFB-FA05-4F9E-B964-4CA953EFC624}" type="sibTrans" cxnId="{01D1E548-5D68-4393-A75E-238E62EC6557}">
      <dgm:prSet/>
      <dgm:spPr/>
      <dgm:t>
        <a:bodyPr/>
        <a:lstStyle/>
        <a:p>
          <a:endParaRPr lang="zh-CN" altLang="en-US">
            <a:latin typeface="宋体" panose="02010600030101010101" pitchFamily="2" charset="-122"/>
            <a:ea typeface="宋体" panose="02010600030101010101" pitchFamily="2" charset="-122"/>
          </a:endParaRPr>
        </a:p>
      </dgm:t>
    </dgm:pt>
    <dgm:pt modelId="{9D3F4BEB-F41D-4F03-A8DF-AE0F4285F87B}">
      <dgm:prSet phldrT="[文本]"/>
      <dgm:spPr/>
      <dgm:t>
        <a:bodyPr/>
        <a:lstStyle/>
        <a:p>
          <a:r>
            <a:rPr lang="zh-CN" altLang="en-US" dirty="0">
              <a:latin typeface="宋体" panose="02010600030101010101" pitchFamily="2" charset="-122"/>
              <a:ea typeface="宋体" panose="02010600030101010101" pitchFamily="2" charset="-122"/>
            </a:rPr>
            <a:t>重排序法</a:t>
          </a:r>
        </a:p>
      </dgm:t>
    </dgm:pt>
    <dgm:pt modelId="{7E5B7E3A-6D7C-459A-B72B-CEDCE101F097}" type="parTrans" cxnId="{BF86C519-2154-4715-892A-ABC7F1F009D4}">
      <dgm:prSet/>
      <dgm:spPr/>
      <dgm:t>
        <a:bodyPr/>
        <a:lstStyle/>
        <a:p>
          <a:endParaRPr lang="zh-CN" altLang="en-US">
            <a:latin typeface="宋体" panose="02010600030101010101" pitchFamily="2" charset="-122"/>
            <a:ea typeface="宋体" panose="02010600030101010101" pitchFamily="2" charset="-122"/>
          </a:endParaRPr>
        </a:p>
      </dgm:t>
    </dgm:pt>
    <dgm:pt modelId="{249425C8-8006-404D-85CD-1FB4F072222E}" type="sibTrans" cxnId="{BF86C519-2154-4715-892A-ABC7F1F009D4}">
      <dgm:prSet/>
      <dgm:spPr/>
      <dgm:t>
        <a:bodyPr/>
        <a:lstStyle/>
        <a:p>
          <a:endParaRPr lang="zh-CN" altLang="en-US">
            <a:latin typeface="宋体" panose="02010600030101010101" pitchFamily="2" charset="-122"/>
            <a:ea typeface="宋体" panose="02010600030101010101" pitchFamily="2" charset="-122"/>
          </a:endParaRPr>
        </a:p>
      </dgm:t>
    </dgm:pt>
    <dgm:pt modelId="{63B1F64B-1A6D-47C6-9F87-6EDEE7B2CE0D}">
      <dgm:prSet/>
      <dgm:spPr/>
      <dgm:t>
        <a:bodyPr/>
        <a:lstStyle/>
        <a:p>
          <a:r>
            <a:rPr lang="zh-CN" altLang="en-US" dirty="0">
              <a:latin typeface="宋体" panose="02010600030101010101" pitchFamily="2" charset="-122"/>
              <a:ea typeface="宋体" panose="02010600030101010101" pitchFamily="2" charset="-122"/>
            </a:rPr>
            <a:t>目标规划法</a:t>
          </a:r>
        </a:p>
      </dgm:t>
    </dgm:pt>
    <dgm:pt modelId="{361B05CC-53DD-4293-A228-ED03DC1165C2}" type="parTrans" cxnId="{3BDBF412-5EA9-48FD-871C-6B733DA2FD1D}">
      <dgm:prSet/>
      <dgm:spPr/>
      <dgm:t>
        <a:bodyPr/>
        <a:lstStyle/>
        <a:p>
          <a:endParaRPr lang="zh-CN" altLang="en-US">
            <a:latin typeface="宋体" panose="02010600030101010101" pitchFamily="2" charset="-122"/>
            <a:ea typeface="宋体" panose="02010600030101010101" pitchFamily="2" charset="-122"/>
          </a:endParaRPr>
        </a:p>
      </dgm:t>
    </dgm:pt>
    <dgm:pt modelId="{C7FAC0C5-B3C4-4D1C-95AB-D7E70F86F12E}" type="sibTrans" cxnId="{3BDBF412-5EA9-48FD-871C-6B733DA2FD1D}">
      <dgm:prSet/>
      <dgm:spPr/>
      <dgm:t>
        <a:bodyPr/>
        <a:lstStyle/>
        <a:p>
          <a:endParaRPr lang="zh-CN" altLang="en-US">
            <a:latin typeface="宋体" panose="02010600030101010101" pitchFamily="2" charset="-122"/>
            <a:ea typeface="宋体" panose="02010600030101010101" pitchFamily="2" charset="-122"/>
          </a:endParaRPr>
        </a:p>
      </dgm:t>
    </dgm:pt>
    <dgm:pt modelId="{6F2C3F54-47D9-409A-AD9C-B805F7C4B0B6}">
      <dgm:prSet/>
      <dgm:spPr/>
      <dgm:t>
        <a:bodyPr/>
        <a:lstStyle/>
        <a:p>
          <a:r>
            <a:rPr lang="zh-CN" altLang="en-US" dirty="0">
              <a:latin typeface="宋体" panose="02010600030101010101" pitchFamily="2" charset="-122"/>
              <a:ea typeface="宋体" panose="02010600030101010101" pitchFamily="2" charset="-122"/>
            </a:rPr>
            <a:t>多属性效用法</a:t>
          </a:r>
        </a:p>
      </dgm:t>
    </dgm:pt>
    <dgm:pt modelId="{33134999-6F9E-4120-84BF-CB853241F89D}" type="parTrans" cxnId="{F0500B59-A0CE-4B95-9670-8E5F0E620B8B}">
      <dgm:prSet/>
      <dgm:spPr/>
      <dgm:t>
        <a:bodyPr/>
        <a:lstStyle/>
        <a:p>
          <a:endParaRPr lang="zh-CN" altLang="en-US">
            <a:latin typeface="宋体" panose="02010600030101010101" pitchFamily="2" charset="-122"/>
            <a:ea typeface="宋体" panose="02010600030101010101" pitchFamily="2" charset="-122"/>
          </a:endParaRPr>
        </a:p>
      </dgm:t>
    </dgm:pt>
    <dgm:pt modelId="{93EC441C-6C70-4470-BEE1-1F33A096F6E1}" type="sibTrans" cxnId="{F0500B59-A0CE-4B95-9670-8E5F0E620B8B}">
      <dgm:prSet/>
      <dgm:spPr/>
      <dgm:t>
        <a:bodyPr/>
        <a:lstStyle/>
        <a:p>
          <a:endParaRPr lang="zh-CN" altLang="en-US">
            <a:latin typeface="宋体" panose="02010600030101010101" pitchFamily="2" charset="-122"/>
            <a:ea typeface="宋体" panose="02010600030101010101" pitchFamily="2" charset="-122"/>
          </a:endParaRPr>
        </a:p>
      </dgm:t>
    </dgm:pt>
    <dgm:pt modelId="{D60E4996-06DC-4115-83AF-C1AFA21906AE}">
      <dgm:prSet/>
      <dgm:spPr/>
      <dgm:t>
        <a:bodyPr/>
        <a:lstStyle/>
        <a:p>
          <a:r>
            <a:rPr lang="zh-CN" altLang="en-US" dirty="0">
              <a:latin typeface="宋体" panose="02010600030101010101" pitchFamily="2" charset="-122"/>
              <a:ea typeface="宋体" panose="02010600030101010101" pitchFamily="2" charset="-122"/>
            </a:rPr>
            <a:t>层次分析法</a:t>
          </a:r>
        </a:p>
      </dgm:t>
    </dgm:pt>
    <dgm:pt modelId="{26D14015-176C-4680-9BFF-86A3496162B5}" type="parTrans" cxnId="{5056E807-9B21-4FA9-ACE3-2F00694F76C0}">
      <dgm:prSet/>
      <dgm:spPr/>
      <dgm:t>
        <a:bodyPr/>
        <a:lstStyle/>
        <a:p>
          <a:endParaRPr lang="zh-CN" altLang="en-US">
            <a:latin typeface="宋体" panose="02010600030101010101" pitchFamily="2" charset="-122"/>
            <a:ea typeface="宋体" panose="02010600030101010101" pitchFamily="2" charset="-122"/>
          </a:endParaRPr>
        </a:p>
      </dgm:t>
    </dgm:pt>
    <dgm:pt modelId="{8D35CF49-E9EF-444F-A845-5D9C1EA1A00B}" type="sibTrans" cxnId="{5056E807-9B21-4FA9-ACE3-2F00694F76C0}">
      <dgm:prSet/>
      <dgm:spPr/>
      <dgm:t>
        <a:bodyPr/>
        <a:lstStyle/>
        <a:p>
          <a:endParaRPr lang="zh-CN" altLang="en-US">
            <a:latin typeface="宋体" panose="02010600030101010101" pitchFamily="2" charset="-122"/>
            <a:ea typeface="宋体" panose="02010600030101010101" pitchFamily="2" charset="-122"/>
          </a:endParaRPr>
        </a:p>
      </dgm:t>
    </dgm:pt>
    <dgm:pt modelId="{C656940E-00FF-4933-B181-5CCFE2261C08}">
      <dgm:prSet/>
      <dgm:spPr/>
      <dgm:t>
        <a:bodyPr/>
        <a:lstStyle/>
        <a:p>
          <a:r>
            <a:rPr lang="zh-CN" altLang="en-US" dirty="0">
              <a:latin typeface="宋体" panose="02010600030101010101" pitchFamily="2" charset="-122"/>
              <a:ea typeface="宋体" panose="02010600030101010101" pitchFamily="2" charset="-122"/>
            </a:rPr>
            <a:t>多目标群决策和多目标模糊决策法</a:t>
          </a:r>
        </a:p>
      </dgm:t>
    </dgm:pt>
    <dgm:pt modelId="{78872867-CE01-44E8-A657-07B4043C35D6}" type="parTrans" cxnId="{B1921AA7-0A18-4F5C-B0F2-FC12ECB202B0}">
      <dgm:prSet/>
      <dgm:spPr/>
      <dgm:t>
        <a:bodyPr/>
        <a:lstStyle/>
        <a:p>
          <a:endParaRPr lang="zh-CN" altLang="en-US">
            <a:latin typeface="宋体" panose="02010600030101010101" pitchFamily="2" charset="-122"/>
            <a:ea typeface="宋体" panose="02010600030101010101" pitchFamily="2" charset="-122"/>
          </a:endParaRPr>
        </a:p>
      </dgm:t>
    </dgm:pt>
    <dgm:pt modelId="{CDDE70CE-4A15-4BC1-902A-9BB3CDE4CF74}" type="sibTrans" cxnId="{B1921AA7-0A18-4F5C-B0F2-FC12ECB202B0}">
      <dgm:prSet/>
      <dgm:spPr/>
      <dgm:t>
        <a:bodyPr/>
        <a:lstStyle/>
        <a:p>
          <a:endParaRPr lang="zh-CN" altLang="en-US">
            <a:latin typeface="宋体" panose="02010600030101010101" pitchFamily="2" charset="-122"/>
            <a:ea typeface="宋体" panose="02010600030101010101" pitchFamily="2" charset="-122"/>
          </a:endParaRPr>
        </a:p>
      </dgm:t>
    </dgm:pt>
    <dgm:pt modelId="{7186950C-5B89-4A03-975E-DA5F50076C80}" type="pres">
      <dgm:prSet presAssocID="{6AB67CE5-272A-486B-94E0-23819E7DF649}" presName="composite" presStyleCnt="0">
        <dgm:presLayoutVars>
          <dgm:chMax val="1"/>
          <dgm:dir/>
          <dgm:resizeHandles val="exact"/>
        </dgm:presLayoutVars>
      </dgm:prSet>
      <dgm:spPr/>
    </dgm:pt>
    <dgm:pt modelId="{CB2717FA-603A-4727-BC60-A6C0C540B0FF}" type="pres">
      <dgm:prSet presAssocID="{6AB67CE5-272A-486B-94E0-23819E7DF649}" presName="radial" presStyleCnt="0">
        <dgm:presLayoutVars>
          <dgm:animLvl val="ctr"/>
        </dgm:presLayoutVars>
      </dgm:prSet>
      <dgm:spPr/>
    </dgm:pt>
    <dgm:pt modelId="{5F81C718-58F4-4C0A-A8A3-484EDC7B8F07}" type="pres">
      <dgm:prSet presAssocID="{68A772C6-5F19-4CD5-A38B-418111B1C0D5}" presName="centerShape" presStyleLbl="vennNode1" presStyleIdx="0" presStyleCnt="9"/>
      <dgm:spPr/>
    </dgm:pt>
    <dgm:pt modelId="{E9F68F97-F8BD-4EB3-8EE5-17278843A3C7}" type="pres">
      <dgm:prSet presAssocID="{FB2F946E-2B35-4AA3-A645-F50FDA37B067}" presName="node" presStyleLbl="vennNode1" presStyleIdx="1" presStyleCnt="9">
        <dgm:presLayoutVars>
          <dgm:bulletEnabled val="1"/>
        </dgm:presLayoutVars>
      </dgm:prSet>
      <dgm:spPr/>
    </dgm:pt>
    <dgm:pt modelId="{25A6A673-66F1-4A0A-890D-BC40CADF0CF7}" type="pres">
      <dgm:prSet presAssocID="{99DAF7A0-3F4C-417F-A140-F6518148577B}" presName="node" presStyleLbl="vennNode1" presStyleIdx="2" presStyleCnt="9">
        <dgm:presLayoutVars>
          <dgm:bulletEnabled val="1"/>
        </dgm:presLayoutVars>
      </dgm:prSet>
      <dgm:spPr/>
    </dgm:pt>
    <dgm:pt modelId="{A6A2A048-9B79-4B44-9CE3-6EDFDB55CE1F}" type="pres">
      <dgm:prSet presAssocID="{6100155C-8213-4EDB-9FCA-D3125632F24C}" presName="node" presStyleLbl="vennNode1" presStyleIdx="3" presStyleCnt="9">
        <dgm:presLayoutVars>
          <dgm:bulletEnabled val="1"/>
        </dgm:presLayoutVars>
      </dgm:prSet>
      <dgm:spPr/>
    </dgm:pt>
    <dgm:pt modelId="{A2A7DAEE-7477-467B-8C5F-E6C9A01A5DB4}" type="pres">
      <dgm:prSet presAssocID="{63B1F64B-1A6D-47C6-9F87-6EDEE7B2CE0D}" presName="node" presStyleLbl="vennNode1" presStyleIdx="4" presStyleCnt="9">
        <dgm:presLayoutVars>
          <dgm:bulletEnabled val="1"/>
        </dgm:presLayoutVars>
      </dgm:prSet>
      <dgm:spPr/>
    </dgm:pt>
    <dgm:pt modelId="{C37B3207-75BB-4EE5-A174-0E4D98CB2D6E}" type="pres">
      <dgm:prSet presAssocID="{6F2C3F54-47D9-409A-AD9C-B805F7C4B0B6}" presName="node" presStyleLbl="vennNode1" presStyleIdx="5" presStyleCnt="9">
        <dgm:presLayoutVars>
          <dgm:bulletEnabled val="1"/>
        </dgm:presLayoutVars>
      </dgm:prSet>
      <dgm:spPr/>
    </dgm:pt>
    <dgm:pt modelId="{E3E75998-444D-46A9-9D33-BE39269CF399}" type="pres">
      <dgm:prSet presAssocID="{D60E4996-06DC-4115-83AF-C1AFA21906AE}" presName="node" presStyleLbl="vennNode1" presStyleIdx="6" presStyleCnt="9">
        <dgm:presLayoutVars>
          <dgm:bulletEnabled val="1"/>
        </dgm:presLayoutVars>
      </dgm:prSet>
      <dgm:spPr/>
    </dgm:pt>
    <dgm:pt modelId="{9D73E646-A211-4489-92B7-BED4E75DB32D}" type="pres">
      <dgm:prSet presAssocID="{9D3F4BEB-F41D-4F03-A8DF-AE0F4285F87B}" presName="node" presStyleLbl="vennNode1" presStyleIdx="7" presStyleCnt="9">
        <dgm:presLayoutVars>
          <dgm:bulletEnabled val="1"/>
        </dgm:presLayoutVars>
      </dgm:prSet>
      <dgm:spPr/>
    </dgm:pt>
    <dgm:pt modelId="{903BD114-F05D-44DC-9F99-94E8282B9A30}" type="pres">
      <dgm:prSet presAssocID="{C656940E-00FF-4933-B181-5CCFE2261C08}" presName="node" presStyleLbl="vennNode1" presStyleIdx="8" presStyleCnt="9">
        <dgm:presLayoutVars>
          <dgm:bulletEnabled val="1"/>
        </dgm:presLayoutVars>
      </dgm:prSet>
      <dgm:spPr/>
    </dgm:pt>
  </dgm:ptLst>
  <dgm:cxnLst>
    <dgm:cxn modelId="{8AEF9C03-B802-4627-8F2B-DADFBE37B8FA}" type="presOf" srcId="{63B1F64B-1A6D-47C6-9F87-6EDEE7B2CE0D}" destId="{A2A7DAEE-7477-467B-8C5F-E6C9A01A5DB4}" srcOrd="0" destOrd="0" presId="urn:microsoft.com/office/officeart/2005/8/layout/radial3"/>
    <dgm:cxn modelId="{0CD91B07-5AFC-4C4F-8BC7-D66309E9671F}" type="presOf" srcId="{99DAF7A0-3F4C-417F-A140-F6518148577B}" destId="{25A6A673-66F1-4A0A-890D-BC40CADF0CF7}" srcOrd="0" destOrd="0" presId="urn:microsoft.com/office/officeart/2005/8/layout/radial3"/>
    <dgm:cxn modelId="{5056E807-9B21-4FA9-ACE3-2F00694F76C0}" srcId="{68A772C6-5F19-4CD5-A38B-418111B1C0D5}" destId="{D60E4996-06DC-4115-83AF-C1AFA21906AE}" srcOrd="5" destOrd="0" parTransId="{26D14015-176C-4680-9BFF-86A3496162B5}" sibTransId="{8D35CF49-E9EF-444F-A845-5D9C1EA1A00B}"/>
    <dgm:cxn modelId="{5572B60B-7CB7-4046-8081-480DCDED28AF}" srcId="{6AB67CE5-272A-486B-94E0-23819E7DF649}" destId="{68A772C6-5F19-4CD5-A38B-418111B1C0D5}" srcOrd="0" destOrd="0" parTransId="{DC9540F1-120A-47D0-87A0-3BDB7C243C1C}" sibTransId="{3F247C23-EBDB-4F22-BA79-DCE7EDF6CFEB}"/>
    <dgm:cxn modelId="{3BDBF412-5EA9-48FD-871C-6B733DA2FD1D}" srcId="{68A772C6-5F19-4CD5-A38B-418111B1C0D5}" destId="{63B1F64B-1A6D-47C6-9F87-6EDEE7B2CE0D}" srcOrd="3" destOrd="0" parTransId="{361B05CC-53DD-4293-A228-ED03DC1165C2}" sibTransId="{C7FAC0C5-B3C4-4D1C-95AB-D7E70F86F12E}"/>
    <dgm:cxn modelId="{BF86C519-2154-4715-892A-ABC7F1F009D4}" srcId="{68A772C6-5F19-4CD5-A38B-418111B1C0D5}" destId="{9D3F4BEB-F41D-4F03-A8DF-AE0F4285F87B}" srcOrd="6" destOrd="0" parTransId="{7E5B7E3A-6D7C-459A-B72B-CEDCE101F097}" sibTransId="{249425C8-8006-404D-85CD-1FB4F072222E}"/>
    <dgm:cxn modelId="{7BE77A3F-4660-46A9-9363-D1605F801CDC}" type="presOf" srcId="{6100155C-8213-4EDB-9FCA-D3125632F24C}" destId="{A6A2A048-9B79-4B44-9CE3-6EDFDB55CE1F}" srcOrd="0" destOrd="0" presId="urn:microsoft.com/office/officeart/2005/8/layout/radial3"/>
    <dgm:cxn modelId="{08088044-2B14-4249-A030-84837BD3D6E7}" type="presOf" srcId="{FB2F946E-2B35-4AA3-A645-F50FDA37B067}" destId="{E9F68F97-F8BD-4EB3-8EE5-17278843A3C7}" srcOrd="0" destOrd="0" presId="urn:microsoft.com/office/officeart/2005/8/layout/radial3"/>
    <dgm:cxn modelId="{AAB2C068-B2FA-4EA9-8032-3F2342C70A6B}" type="presOf" srcId="{6F2C3F54-47D9-409A-AD9C-B805F7C4B0B6}" destId="{C37B3207-75BB-4EE5-A174-0E4D98CB2D6E}" srcOrd="0" destOrd="0" presId="urn:microsoft.com/office/officeart/2005/8/layout/radial3"/>
    <dgm:cxn modelId="{01D1E548-5D68-4393-A75E-238E62EC6557}" srcId="{68A772C6-5F19-4CD5-A38B-418111B1C0D5}" destId="{6100155C-8213-4EDB-9FCA-D3125632F24C}" srcOrd="2" destOrd="0" parTransId="{4A7CD277-2F82-4CA5-BBD7-CC3BFB9B8891}" sibTransId="{15378AFB-FA05-4F9E-B964-4CA953EFC624}"/>
    <dgm:cxn modelId="{F0500B59-A0CE-4B95-9670-8E5F0E620B8B}" srcId="{68A772C6-5F19-4CD5-A38B-418111B1C0D5}" destId="{6F2C3F54-47D9-409A-AD9C-B805F7C4B0B6}" srcOrd="4" destOrd="0" parTransId="{33134999-6F9E-4120-84BF-CB853241F89D}" sibTransId="{93EC441C-6C70-4470-BEE1-1F33A096F6E1}"/>
    <dgm:cxn modelId="{FCDF7B7A-8546-401D-AE9D-F633F85942CB}" type="presOf" srcId="{D60E4996-06DC-4115-83AF-C1AFA21906AE}" destId="{E3E75998-444D-46A9-9D33-BE39269CF399}" srcOrd="0" destOrd="0" presId="urn:microsoft.com/office/officeart/2005/8/layout/radial3"/>
    <dgm:cxn modelId="{3276FA91-87CE-4CCE-BCB3-E60FD9699CCF}" type="presOf" srcId="{9D3F4BEB-F41D-4F03-A8DF-AE0F4285F87B}" destId="{9D73E646-A211-4489-92B7-BED4E75DB32D}" srcOrd="0" destOrd="0" presId="urn:microsoft.com/office/officeart/2005/8/layout/radial3"/>
    <dgm:cxn modelId="{EDCC2296-7CB8-49EC-8A7E-46B6452D8873}" srcId="{68A772C6-5F19-4CD5-A38B-418111B1C0D5}" destId="{99DAF7A0-3F4C-417F-A140-F6518148577B}" srcOrd="1" destOrd="0" parTransId="{EC89C538-D1F5-45E7-B5EE-24DEF71054F8}" sibTransId="{2A901892-C39D-40AF-A4A6-B46D509F03A6}"/>
    <dgm:cxn modelId="{3894CA9B-1A8D-4A0E-BA87-E3BB31510450}" type="presOf" srcId="{68A772C6-5F19-4CD5-A38B-418111B1C0D5}" destId="{5F81C718-58F4-4C0A-A8A3-484EDC7B8F07}" srcOrd="0" destOrd="0" presId="urn:microsoft.com/office/officeart/2005/8/layout/radial3"/>
    <dgm:cxn modelId="{B1921AA7-0A18-4F5C-B0F2-FC12ECB202B0}" srcId="{68A772C6-5F19-4CD5-A38B-418111B1C0D5}" destId="{C656940E-00FF-4933-B181-5CCFE2261C08}" srcOrd="7" destOrd="0" parTransId="{78872867-CE01-44E8-A657-07B4043C35D6}" sibTransId="{CDDE70CE-4A15-4BC1-902A-9BB3CDE4CF74}"/>
    <dgm:cxn modelId="{8B701BA9-0104-4996-87B8-91066C118793}" type="presOf" srcId="{C656940E-00FF-4933-B181-5CCFE2261C08}" destId="{903BD114-F05D-44DC-9F99-94E8282B9A30}" srcOrd="0" destOrd="0" presId="urn:microsoft.com/office/officeart/2005/8/layout/radial3"/>
    <dgm:cxn modelId="{809D65DD-42D8-46F3-BC24-0ED7E1E31199}" type="presOf" srcId="{6AB67CE5-272A-486B-94E0-23819E7DF649}" destId="{7186950C-5B89-4A03-975E-DA5F50076C80}" srcOrd="0" destOrd="0" presId="urn:microsoft.com/office/officeart/2005/8/layout/radial3"/>
    <dgm:cxn modelId="{53AFCAFF-7D57-42FF-87AD-6AA0C76755F8}" srcId="{68A772C6-5F19-4CD5-A38B-418111B1C0D5}" destId="{FB2F946E-2B35-4AA3-A645-F50FDA37B067}" srcOrd="0" destOrd="0" parTransId="{11F6A80F-8BFC-4E61-81A7-BE0C2DF55C84}" sibTransId="{B00C5EB1-086E-4C2D-9840-91EC973DEE95}"/>
    <dgm:cxn modelId="{7E263A0F-A3D6-48DE-ABA3-8598D2E24DE6}" type="presParOf" srcId="{7186950C-5B89-4A03-975E-DA5F50076C80}" destId="{CB2717FA-603A-4727-BC60-A6C0C540B0FF}" srcOrd="0" destOrd="0" presId="urn:microsoft.com/office/officeart/2005/8/layout/radial3"/>
    <dgm:cxn modelId="{C6F99197-472A-4087-AA18-55241B1F9721}" type="presParOf" srcId="{CB2717FA-603A-4727-BC60-A6C0C540B0FF}" destId="{5F81C718-58F4-4C0A-A8A3-484EDC7B8F07}" srcOrd="0" destOrd="0" presId="urn:microsoft.com/office/officeart/2005/8/layout/radial3"/>
    <dgm:cxn modelId="{C5E3A683-CFDD-4A2F-BDD6-74B85DA9A5CB}" type="presParOf" srcId="{CB2717FA-603A-4727-BC60-A6C0C540B0FF}" destId="{E9F68F97-F8BD-4EB3-8EE5-17278843A3C7}" srcOrd="1" destOrd="0" presId="urn:microsoft.com/office/officeart/2005/8/layout/radial3"/>
    <dgm:cxn modelId="{A40CACC7-717C-4010-A332-284165C9EAE2}" type="presParOf" srcId="{CB2717FA-603A-4727-BC60-A6C0C540B0FF}" destId="{25A6A673-66F1-4A0A-890D-BC40CADF0CF7}" srcOrd="2" destOrd="0" presId="urn:microsoft.com/office/officeart/2005/8/layout/radial3"/>
    <dgm:cxn modelId="{71404D8F-AA2A-486D-9103-B80CAAABC40E}" type="presParOf" srcId="{CB2717FA-603A-4727-BC60-A6C0C540B0FF}" destId="{A6A2A048-9B79-4B44-9CE3-6EDFDB55CE1F}" srcOrd="3" destOrd="0" presId="urn:microsoft.com/office/officeart/2005/8/layout/radial3"/>
    <dgm:cxn modelId="{732B6549-57F0-4B2D-9D4F-FB41CBC785B8}" type="presParOf" srcId="{CB2717FA-603A-4727-BC60-A6C0C540B0FF}" destId="{A2A7DAEE-7477-467B-8C5F-E6C9A01A5DB4}" srcOrd="4" destOrd="0" presId="urn:microsoft.com/office/officeart/2005/8/layout/radial3"/>
    <dgm:cxn modelId="{81288748-5DC3-4919-BE43-3F1F16677031}" type="presParOf" srcId="{CB2717FA-603A-4727-BC60-A6C0C540B0FF}" destId="{C37B3207-75BB-4EE5-A174-0E4D98CB2D6E}" srcOrd="5" destOrd="0" presId="urn:microsoft.com/office/officeart/2005/8/layout/radial3"/>
    <dgm:cxn modelId="{A0C54849-22FE-4F6C-AF07-488501BCBDDD}" type="presParOf" srcId="{CB2717FA-603A-4727-BC60-A6C0C540B0FF}" destId="{E3E75998-444D-46A9-9D33-BE39269CF399}" srcOrd="6" destOrd="0" presId="urn:microsoft.com/office/officeart/2005/8/layout/radial3"/>
    <dgm:cxn modelId="{967397F7-7503-439A-98B3-94C7F5128612}" type="presParOf" srcId="{CB2717FA-603A-4727-BC60-A6C0C540B0FF}" destId="{9D73E646-A211-4489-92B7-BED4E75DB32D}" srcOrd="7" destOrd="0" presId="urn:microsoft.com/office/officeart/2005/8/layout/radial3"/>
    <dgm:cxn modelId="{6D7EB8AD-12BE-4E42-AD28-C602C12D4E9D}" type="presParOf" srcId="{CB2717FA-603A-4727-BC60-A6C0C540B0FF}" destId="{903BD114-F05D-44DC-9F99-94E8282B9A30}"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1C718-58F4-4C0A-A8A3-484EDC7B8F07}">
      <dsp:nvSpPr>
        <dsp:cNvPr id="0" name=""/>
        <dsp:cNvSpPr/>
      </dsp:nvSpPr>
      <dsp:spPr>
        <a:xfrm>
          <a:off x="2561166" y="1206500"/>
          <a:ext cx="3005666" cy="3005666"/>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宋体" panose="02010600030101010101" pitchFamily="2" charset="-122"/>
              <a:ea typeface="宋体" panose="02010600030101010101" pitchFamily="2" charset="-122"/>
            </a:rPr>
            <a:t>多目标规划问题的求解方法</a:t>
          </a:r>
        </a:p>
      </dsp:txBody>
      <dsp:txXfrm>
        <a:off x="3001336" y="1646670"/>
        <a:ext cx="2125326" cy="2125326"/>
      </dsp:txXfrm>
    </dsp:sp>
    <dsp:sp modelId="{E9F68F97-F8BD-4EB3-8EE5-17278843A3C7}">
      <dsp:nvSpPr>
        <dsp:cNvPr id="0" name=""/>
        <dsp:cNvSpPr/>
      </dsp:nvSpPr>
      <dsp:spPr>
        <a:xfrm>
          <a:off x="3312583" y="536"/>
          <a:ext cx="1502833" cy="1502833"/>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宋体" panose="02010600030101010101" pitchFamily="2" charset="-122"/>
              <a:ea typeface="宋体" panose="02010600030101010101" pitchFamily="2" charset="-122"/>
            </a:rPr>
            <a:t>分层序列法</a:t>
          </a:r>
        </a:p>
      </dsp:txBody>
      <dsp:txXfrm>
        <a:off x="3532668" y="220621"/>
        <a:ext cx="1062663" cy="1062663"/>
      </dsp:txXfrm>
    </dsp:sp>
    <dsp:sp modelId="{25A6A673-66F1-4A0A-890D-BC40CADF0CF7}">
      <dsp:nvSpPr>
        <dsp:cNvPr id="0" name=""/>
        <dsp:cNvSpPr/>
      </dsp:nvSpPr>
      <dsp:spPr>
        <a:xfrm>
          <a:off x="4696660" y="573839"/>
          <a:ext cx="1502833" cy="1502833"/>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宋体" panose="02010600030101010101" pitchFamily="2" charset="-122"/>
              <a:ea typeface="宋体" panose="02010600030101010101" pitchFamily="2" charset="-122"/>
            </a:rPr>
            <a:t>化多为少法</a:t>
          </a:r>
        </a:p>
      </dsp:txBody>
      <dsp:txXfrm>
        <a:off x="4916745" y="793924"/>
        <a:ext cx="1062663" cy="1062663"/>
      </dsp:txXfrm>
    </dsp:sp>
    <dsp:sp modelId="{A6A2A048-9B79-4B44-9CE3-6EDFDB55CE1F}">
      <dsp:nvSpPr>
        <dsp:cNvPr id="0" name=""/>
        <dsp:cNvSpPr/>
      </dsp:nvSpPr>
      <dsp:spPr>
        <a:xfrm>
          <a:off x="5269963" y="1957916"/>
          <a:ext cx="1502833" cy="1502833"/>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宋体" panose="02010600030101010101" pitchFamily="2" charset="-122"/>
              <a:ea typeface="宋体" panose="02010600030101010101" pitchFamily="2" charset="-122"/>
            </a:rPr>
            <a:t>直接求非劣解法</a:t>
          </a:r>
        </a:p>
      </dsp:txBody>
      <dsp:txXfrm>
        <a:off x="5490048" y="2178001"/>
        <a:ext cx="1062663" cy="1062663"/>
      </dsp:txXfrm>
    </dsp:sp>
    <dsp:sp modelId="{A2A7DAEE-7477-467B-8C5F-E6C9A01A5DB4}">
      <dsp:nvSpPr>
        <dsp:cNvPr id="0" name=""/>
        <dsp:cNvSpPr/>
      </dsp:nvSpPr>
      <dsp:spPr>
        <a:xfrm>
          <a:off x="4696660" y="3341993"/>
          <a:ext cx="1502833" cy="1502833"/>
        </a:xfrm>
        <a:prstGeom prst="ellipse">
          <a:avLst/>
        </a:prstGeom>
        <a:gradFill rotWithShape="0">
          <a:gsLst>
            <a:gs pos="0">
              <a:schemeClr val="accent6">
                <a:alpha val="50000"/>
                <a:hueOff val="0"/>
                <a:satOff val="0"/>
                <a:lumOff val="0"/>
                <a:alphaOff val="0"/>
                <a:lumMod val="110000"/>
                <a:satMod val="105000"/>
                <a:tint val="67000"/>
              </a:schemeClr>
            </a:gs>
            <a:gs pos="50000">
              <a:schemeClr val="accent6">
                <a:alpha val="50000"/>
                <a:hueOff val="0"/>
                <a:satOff val="0"/>
                <a:lumOff val="0"/>
                <a:alphaOff val="0"/>
                <a:lumMod val="105000"/>
                <a:satMod val="103000"/>
                <a:tint val="73000"/>
              </a:schemeClr>
            </a:gs>
            <a:gs pos="100000">
              <a:schemeClr val="accent6">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宋体" panose="02010600030101010101" pitchFamily="2" charset="-122"/>
              <a:ea typeface="宋体" panose="02010600030101010101" pitchFamily="2" charset="-122"/>
            </a:rPr>
            <a:t>目标规划法</a:t>
          </a:r>
        </a:p>
      </dsp:txBody>
      <dsp:txXfrm>
        <a:off x="4916745" y="3562078"/>
        <a:ext cx="1062663" cy="1062663"/>
      </dsp:txXfrm>
    </dsp:sp>
    <dsp:sp modelId="{C37B3207-75BB-4EE5-A174-0E4D98CB2D6E}">
      <dsp:nvSpPr>
        <dsp:cNvPr id="0" name=""/>
        <dsp:cNvSpPr/>
      </dsp:nvSpPr>
      <dsp:spPr>
        <a:xfrm>
          <a:off x="3312583" y="3915297"/>
          <a:ext cx="1502833" cy="1502833"/>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宋体" panose="02010600030101010101" pitchFamily="2" charset="-122"/>
              <a:ea typeface="宋体" panose="02010600030101010101" pitchFamily="2" charset="-122"/>
            </a:rPr>
            <a:t>多属性效用法</a:t>
          </a:r>
        </a:p>
      </dsp:txBody>
      <dsp:txXfrm>
        <a:off x="3532668" y="4135382"/>
        <a:ext cx="1062663" cy="1062663"/>
      </dsp:txXfrm>
    </dsp:sp>
    <dsp:sp modelId="{E3E75998-444D-46A9-9D33-BE39269CF399}">
      <dsp:nvSpPr>
        <dsp:cNvPr id="0" name=""/>
        <dsp:cNvSpPr/>
      </dsp:nvSpPr>
      <dsp:spPr>
        <a:xfrm>
          <a:off x="1928506" y="3341993"/>
          <a:ext cx="1502833" cy="1502833"/>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宋体" panose="02010600030101010101" pitchFamily="2" charset="-122"/>
              <a:ea typeface="宋体" panose="02010600030101010101" pitchFamily="2" charset="-122"/>
            </a:rPr>
            <a:t>层次分析法</a:t>
          </a:r>
        </a:p>
      </dsp:txBody>
      <dsp:txXfrm>
        <a:off x="2148591" y="3562078"/>
        <a:ext cx="1062663" cy="1062663"/>
      </dsp:txXfrm>
    </dsp:sp>
    <dsp:sp modelId="{9D73E646-A211-4489-92B7-BED4E75DB32D}">
      <dsp:nvSpPr>
        <dsp:cNvPr id="0" name=""/>
        <dsp:cNvSpPr/>
      </dsp:nvSpPr>
      <dsp:spPr>
        <a:xfrm>
          <a:off x="1355202" y="1957916"/>
          <a:ext cx="1502833" cy="1502833"/>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宋体" panose="02010600030101010101" pitchFamily="2" charset="-122"/>
              <a:ea typeface="宋体" panose="02010600030101010101" pitchFamily="2" charset="-122"/>
            </a:rPr>
            <a:t>重排序法</a:t>
          </a:r>
        </a:p>
      </dsp:txBody>
      <dsp:txXfrm>
        <a:off x="1575287" y="2178001"/>
        <a:ext cx="1062663" cy="1062663"/>
      </dsp:txXfrm>
    </dsp:sp>
    <dsp:sp modelId="{903BD114-F05D-44DC-9F99-94E8282B9A30}">
      <dsp:nvSpPr>
        <dsp:cNvPr id="0" name=""/>
        <dsp:cNvSpPr/>
      </dsp:nvSpPr>
      <dsp:spPr>
        <a:xfrm>
          <a:off x="1928506" y="573839"/>
          <a:ext cx="1502833" cy="1502833"/>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latin typeface="宋体" panose="02010600030101010101" pitchFamily="2" charset="-122"/>
              <a:ea typeface="宋体" panose="02010600030101010101" pitchFamily="2" charset="-122"/>
            </a:rPr>
            <a:t>多目标群决策和多目标模糊决策法</a:t>
          </a:r>
        </a:p>
      </dsp:txBody>
      <dsp:txXfrm>
        <a:off x="2148591" y="793924"/>
        <a:ext cx="1062663" cy="106266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4204F-5618-4DFC-84F0-D9CDF8647C98}" type="datetimeFigureOut">
              <a:rPr lang="zh-CN" altLang="en-US" smtClean="0"/>
              <a:t>2024/7/26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F4056-0298-4850-ADE6-05AC16846904}" type="slidenum">
              <a:rPr lang="zh-CN" altLang="en-US" smtClean="0"/>
              <a:t>‹#›</a:t>
            </a:fld>
            <a:endParaRPr lang="zh-CN" altLang="en-US"/>
          </a:p>
        </p:txBody>
      </p:sp>
    </p:spTree>
    <p:extLst>
      <p:ext uri="{BB962C8B-B14F-4D97-AF65-F5344CB8AC3E}">
        <p14:creationId xmlns:p14="http://schemas.microsoft.com/office/powerpoint/2010/main" val="368131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AF4056-0298-4850-ADE6-05AC16846904}" type="slidenum">
              <a:rPr lang="zh-CN" altLang="en-US" smtClean="0"/>
              <a:t>6</a:t>
            </a:fld>
            <a:endParaRPr lang="zh-CN" altLang="en-US"/>
          </a:p>
        </p:txBody>
      </p:sp>
    </p:spTree>
    <p:extLst>
      <p:ext uri="{BB962C8B-B14F-4D97-AF65-F5344CB8AC3E}">
        <p14:creationId xmlns:p14="http://schemas.microsoft.com/office/powerpoint/2010/main" val="337486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AF4056-0298-4850-ADE6-05AC16846904}" type="slidenum">
              <a:rPr lang="zh-CN" altLang="en-US" smtClean="0"/>
              <a:t>7</a:t>
            </a:fld>
            <a:endParaRPr lang="zh-CN" altLang="en-US"/>
          </a:p>
        </p:txBody>
      </p:sp>
    </p:spTree>
    <p:extLst>
      <p:ext uri="{BB962C8B-B14F-4D97-AF65-F5344CB8AC3E}">
        <p14:creationId xmlns:p14="http://schemas.microsoft.com/office/powerpoint/2010/main" val="383893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AF4056-0298-4850-ADE6-05AC16846904}" type="slidenum">
              <a:rPr lang="zh-CN" altLang="en-US" smtClean="0"/>
              <a:t>12</a:t>
            </a:fld>
            <a:endParaRPr lang="zh-CN" altLang="en-US"/>
          </a:p>
        </p:txBody>
      </p:sp>
    </p:spTree>
    <p:extLst>
      <p:ext uri="{BB962C8B-B14F-4D97-AF65-F5344CB8AC3E}">
        <p14:creationId xmlns:p14="http://schemas.microsoft.com/office/powerpoint/2010/main" val="43604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AF4056-0298-4850-ADE6-05AC16846904}" type="slidenum">
              <a:rPr lang="zh-CN" altLang="en-US" smtClean="0"/>
              <a:t>31</a:t>
            </a:fld>
            <a:endParaRPr lang="zh-CN" altLang="en-US"/>
          </a:p>
        </p:txBody>
      </p:sp>
    </p:spTree>
    <p:extLst>
      <p:ext uri="{BB962C8B-B14F-4D97-AF65-F5344CB8AC3E}">
        <p14:creationId xmlns:p14="http://schemas.microsoft.com/office/powerpoint/2010/main" val="366575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AF4056-0298-4850-ADE6-05AC16846904}" type="slidenum">
              <a:rPr lang="zh-CN" altLang="en-US" smtClean="0"/>
              <a:t>33</a:t>
            </a:fld>
            <a:endParaRPr lang="zh-CN" altLang="en-US"/>
          </a:p>
        </p:txBody>
      </p:sp>
    </p:spTree>
    <p:extLst>
      <p:ext uri="{BB962C8B-B14F-4D97-AF65-F5344CB8AC3E}">
        <p14:creationId xmlns:p14="http://schemas.microsoft.com/office/powerpoint/2010/main" val="28060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AF4056-0298-4850-ADE6-05AC16846904}" type="slidenum">
              <a:rPr lang="zh-CN" altLang="en-US" smtClean="0"/>
              <a:t>34</a:t>
            </a:fld>
            <a:endParaRPr lang="zh-CN" altLang="en-US"/>
          </a:p>
        </p:txBody>
      </p:sp>
    </p:spTree>
    <p:extLst>
      <p:ext uri="{BB962C8B-B14F-4D97-AF65-F5344CB8AC3E}">
        <p14:creationId xmlns:p14="http://schemas.microsoft.com/office/powerpoint/2010/main" val="340814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AF4056-0298-4850-ADE6-05AC16846904}" type="slidenum">
              <a:rPr lang="zh-CN" altLang="en-US" smtClean="0"/>
              <a:t>35</a:t>
            </a:fld>
            <a:endParaRPr lang="zh-CN" altLang="en-US"/>
          </a:p>
        </p:txBody>
      </p:sp>
    </p:spTree>
    <p:extLst>
      <p:ext uri="{BB962C8B-B14F-4D97-AF65-F5344CB8AC3E}">
        <p14:creationId xmlns:p14="http://schemas.microsoft.com/office/powerpoint/2010/main" val="218706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AF4056-0298-4850-ADE6-05AC16846904}" type="slidenum">
              <a:rPr lang="zh-CN" altLang="en-US" smtClean="0"/>
              <a:t>36</a:t>
            </a:fld>
            <a:endParaRPr lang="zh-CN" altLang="en-US"/>
          </a:p>
        </p:txBody>
      </p:sp>
    </p:spTree>
    <p:extLst>
      <p:ext uri="{BB962C8B-B14F-4D97-AF65-F5344CB8AC3E}">
        <p14:creationId xmlns:p14="http://schemas.microsoft.com/office/powerpoint/2010/main" val="13885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9AF4056-0298-4850-ADE6-05AC16846904}" type="slidenum">
              <a:rPr lang="zh-CN" altLang="en-US" smtClean="0"/>
              <a:t>37</a:t>
            </a:fld>
            <a:endParaRPr lang="zh-CN" altLang="en-US"/>
          </a:p>
        </p:txBody>
      </p:sp>
    </p:spTree>
    <p:extLst>
      <p:ext uri="{BB962C8B-B14F-4D97-AF65-F5344CB8AC3E}">
        <p14:creationId xmlns:p14="http://schemas.microsoft.com/office/powerpoint/2010/main" val="58595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9FAF60-CD6D-4EB0-AB58-738B505B8D59}" type="datetime1">
              <a:rPr lang="zh-CN" altLang="en-US" smtClean="0"/>
              <a:t>2024/7/26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34739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847DDF9-F8B0-4F3A-9989-7DBD96829511}" type="datetime1">
              <a:rPr lang="zh-CN" altLang="en-US" smtClean="0"/>
              <a:t>2024/7/26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01169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B065B6-D73B-4D8B-9573-F9568EDD7310}" type="datetime1">
              <a:rPr lang="zh-CN" altLang="en-US" smtClean="0"/>
              <a:t>2024/7/26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822677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p:blipFill>
        <p:spPr>
          <a:xfrm>
            <a:off x="468" y="-594"/>
            <a:ext cx="12190006" cy="6858594"/>
          </a:xfrm>
          <a:prstGeom prst="rect">
            <a:avLst/>
          </a:prstGeom>
        </p:spPr>
      </p:pic>
      <p:pic>
        <p:nvPicPr>
          <p:cNvPr id="2" name="图片 1" descr="SUFE"/>
          <p:cNvPicPr>
            <a:picLocks noChangeAspect="1"/>
          </p:cNvPicPr>
          <p:nvPr/>
        </p:nvPicPr>
        <p:blipFill>
          <a:blip r:embed="rId3">
            <a:grayscl/>
          </a:blip>
          <a:stretch>
            <a:fillRect/>
          </a:stretch>
        </p:blipFill>
        <p:spPr>
          <a:xfrm>
            <a:off x="9533255" y="281305"/>
            <a:ext cx="2411095" cy="621665"/>
          </a:xfrm>
          <a:prstGeom prst="rect">
            <a:avLst/>
          </a:prstGeom>
        </p:spPr>
      </p:pic>
      <p:pic>
        <p:nvPicPr>
          <p:cNvPr id="3" name="图片 2">
            <a:extLst>
              <a:ext uri="{FF2B5EF4-FFF2-40B4-BE49-F238E27FC236}">
                <a16:creationId xmlns:a16="http://schemas.microsoft.com/office/drawing/2014/main" id="{E8FF8A49-F457-2CA8-853B-14953C00BEF6}"/>
              </a:ext>
            </a:extLst>
          </p:cNvPr>
          <p:cNvPicPr>
            <a:picLocks noChangeAspect="1"/>
          </p:cNvPicPr>
          <p:nvPr userDrawn="1"/>
        </p:nvPicPr>
        <p:blipFill>
          <a:blip r:embed="rId4"/>
          <a:stretch>
            <a:fillRect/>
          </a:stretch>
        </p:blipFill>
        <p:spPr>
          <a:xfrm>
            <a:off x="-1057" y="-594"/>
            <a:ext cx="12193057" cy="6858594"/>
          </a:xfrm>
          <a:prstGeom prst="rect">
            <a:avLst/>
          </a:prstGeom>
        </p:spPr>
      </p:pic>
      <p:pic>
        <p:nvPicPr>
          <p:cNvPr id="4" name="图片 3">
            <a:extLst>
              <a:ext uri="{FF2B5EF4-FFF2-40B4-BE49-F238E27FC236}">
                <a16:creationId xmlns:a16="http://schemas.microsoft.com/office/drawing/2014/main" id="{5EDC54AF-0255-ED4A-87F4-A234BC844294}"/>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63437"/>
          <a:stretch>
            <a:fillRect/>
          </a:stretch>
        </p:blipFill>
        <p:spPr>
          <a:xfrm flipH="1">
            <a:off x="-503456" y="2101011"/>
            <a:ext cx="3478548" cy="4756989"/>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5" name="图片 4">
            <a:extLst>
              <a:ext uri="{FF2B5EF4-FFF2-40B4-BE49-F238E27FC236}">
                <a16:creationId xmlns:a16="http://schemas.microsoft.com/office/drawing/2014/main" id="{C36C22DB-CC8A-2718-D5FF-B681E597662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63437"/>
          <a:stretch>
            <a:fillRect/>
          </a:stretch>
        </p:blipFill>
        <p:spPr>
          <a:xfrm>
            <a:off x="1149928" y="3921708"/>
            <a:ext cx="2147134" cy="293625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6" name="图片 5">
            <a:extLst>
              <a:ext uri="{FF2B5EF4-FFF2-40B4-BE49-F238E27FC236}">
                <a16:creationId xmlns:a16="http://schemas.microsoft.com/office/drawing/2014/main" id="{96CAC42D-96C9-27BE-CC32-9164500FAE4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63437"/>
          <a:stretch>
            <a:fillRect/>
          </a:stretch>
        </p:blipFill>
        <p:spPr>
          <a:xfrm>
            <a:off x="10044546" y="3542382"/>
            <a:ext cx="2424545" cy="3315618"/>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8" name="图片 7" descr="SUFE">
            <a:extLst>
              <a:ext uri="{FF2B5EF4-FFF2-40B4-BE49-F238E27FC236}">
                <a16:creationId xmlns:a16="http://schemas.microsoft.com/office/drawing/2014/main" id="{9CCFFBAD-5A0B-8265-DDDB-9299A938BBDB}"/>
              </a:ext>
            </a:extLst>
          </p:cNvPr>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238466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9" name="图片 8"/>
          <p:cNvPicPr>
            <a:picLocks noChangeAspect="1"/>
          </p:cNvPicPr>
          <p:nvPr userDrawn="1"/>
        </p:nvPicPr>
        <p:blipFill rotWithShape="1">
          <a:blip r:embed="rId3" cstate="screen">
            <a:extLst>
              <a:ext uri="{28A0092B-C50C-407E-A947-70E740481C1C}">
                <a14:useLocalDpi xmlns:a14="http://schemas.microsoft.com/office/drawing/2010/main" val="0"/>
              </a:ext>
            </a:extLst>
          </a:blip>
          <a:srcRect l="63437"/>
          <a:stretch>
            <a:fillRect/>
          </a:stretch>
        </p:blipFill>
        <p:spPr>
          <a:xfrm flipH="1">
            <a:off x="-503456" y="2101011"/>
            <a:ext cx="3478548" cy="4756989"/>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l="63437"/>
          <a:stretch>
            <a:fillRect/>
          </a:stretch>
        </p:blipFill>
        <p:spPr>
          <a:xfrm>
            <a:off x="1149928" y="3921708"/>
            <a:ext cx="2147134" cy="293625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63437"/>
          <a:stretch>
            <a:fillRect/>
          </a:stretch>
        </p:blipFill>
        <p:spPr>
          <a:xfrm>
            <a:off x="10044546" y="3542382"/>
            <a:ext cx="2424545" cy="3315618"/>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2" name="图片 1" descr="SUFE"/>
          <p:cNvPicPr>
            <a:picLocks noChangeAspect="1"/>
          </p:cNvPicPr>
          <p:nvPr userDrawn="1"/>
        </p:nvPicPr>
        <p:blipFill>
          <a:blip r:embed="rId6">
            <a:grayscl/>
          </a:blip>
          <a:stretch>
            <a:fillRect/>
          </a:stretch>
        </p:blipFill>
        <p:spPr>
          <a:xfrm>
            <a:off x="9533255" y="281305"/>
            <a:ext cx="2411095" cy="6216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9" name="图片 8"/>
          <p:cNvPicPr>
            <a:picLocks noChangeAspect="1"/>
          </p:cNvPicPr>
          <p:nvPr userDrawn="1"/>
        </p:nvPicPr>
        <p:blipFill rotWithShape="1">
          <a:blip r:embed="rId3" cstate="screen">
            <a:extLst>
              <a:ext uri="{28A0092B-C50C-407E-A947-70E740481C1C}">
                <a14:useLocalDpi xmlns:a14="http://schemas.microsoft.com/office/drawing/2010/main" val="0"/>
              </a:ext>
            </a:extLst>
          </a:blip>
          <a:srcRect l="63437"/>
          <a:stretch>
            <a:fillRect/>
          </a:stretch>
        </p:blipFill>
        <p:spPr>
          <a:xfrm>
            <a:off x="7029953" y="234868"/>
            <a:ext cx="4884956" cy="668028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4" name="图片 3" descr="SUFE"/>
          <p:cNvPicPr>
            <a:picLocks noChangeAspect="1"/>
          </p:cNvPicPr>
          <p:nvPr userDrawn="1"/>
        </p:nvPicPr>
        <p:blipFill>
          <a:blip r:embed="rId4">
            <a:grayscl/>
          </a:blip>
          <a:stretch>
            <a:fillRect/>
          </a:stretch>
        </p:blipFill>
        <p:spPr>
          <a:xfrm>
            <a:off x="9533255" y="281305"/>
            <a:ext cx="2411095" cy="62166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3" name="图片 2" descr="SUFE"/>
          <p:cNvPicPr>
            <a:picLocks noChangeAspect="1"/>
          </p:cNvPicPr>
          <p:nvPr userDrawn="1"/>
        </p:nvPicPr>
        <p:blipFill>
          <a:blip r:embed="rId3">
            <a:grayscl/>
          </a:blip>
          <a:stretch>
            <a:fillRect/>
          </a:stretch>
        </p:blipFill>
        <p:spPr>
          <a:xfrm>
            <a:off x="9533255" y="281305"/>
            <a:ext cx="2411095" cy="62166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9" name="图片 8"/>
          <p:cNvPicPr>
            <a:picLocks noChangeAspect="1"/>
          </p:cNvPicPr>
          <p:nvPr userDrawn="1"/>
        </p:nvPicPr>
        <p:blipFill rotWithShape="1">
          <a:blip r:embed="rId3" cstate="screen">
            <a:extLst>
              <a:ext uri="{28A0092B-C50C-407E-A947-70E740481C1C}">
                <a14:useLocalDpi xmlns:a14="http://schemas.microsoft.com/office/drawing/2010/main" val="0"/>
              </a:ext>
            </a:extLst>
          </a:blip>
          <a:srcRect l="63437"/>
          <a:stretch>
            <a:fillRect/>
          </a:stretch>
        </p:blipFill>
        <p:spPr>
          <a:xfrm flipH="1">
            <a:off x="-503456" y="2101011"/>
            <a:ext cx="3478548" cy="4756989"/>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l="63437"/>
          <a:stretch>
            <a:fillRect/>
          </a:stretch>
        </p:blipFill>
        <p:spPr>
          <a:xfrm>
            <a:off x="1149928" y="3921708"/>
            <a:ext cx="2147134" cy="293625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63437"/>
          <a:stretch>
            <a:fillRect/>
          </a:stretch>
        </p:blipFill>
        <p:spPr>
          <a:xfrm>
            <a:off x="10044546" y="3542382"/>
            <a:ext cx="2424545" cy="3315618"/>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2" name="图片 1" descr="SUFE"/>
          <p:cNvPicPr>
            <a:picLocks noChangeAspect="1"/>
          </p:cNvPicPr>
          <p:nvPr userDrawn="1"/>
        </p:nvPicPr>
        <p:blipFill>
          <a:blip r:embed="rId6">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427373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9" name="图片 8"/>
          <p:cNvPicPr>
            <a:picLocks noChangeAspect="1"/>
          </p:cNvPicPr>
          <p:nvPr userDrawn="1"/>
        </p:nvPicPr>
        <p:blipFill rotWithShape="1">
          <a:blip r:embed="rId3" cstate="screen">
            <a:extLst>
              <a:ext uri="{28A0092B-C50C-407E-A947-70E740481C1C}">
                <a14:useLocalDpi xmlns:a14="http://schemas.microsoft.com/office/drawing/2010/main" val="0"/>
              </a:ext>
            </a:extLst>
          </a:blip>
          <a:srcRect l="63437"/>
          <a:stretch>
            <a:fillRect/>
          </a:stretch>
        </p:blipFill>
        <p:spPr>
          <a:xfrm>
            <a:off x="7029953" y="234868"/>
            <a:ext cx="4884956" cy="668028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4" name="图片 3" descr="SUFE"/>
          <p:cNvPicPr>
            <a:picLocks noChangeAspect="1"/>
          </p:cNvPicPr>
          <p:nvPr userDrawn="1"/>
        </p:nvPicPr>
        <p:blipFill>
          <a:blip r:embed="rId4">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20539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9" name="图片 8"/>
          <p:cNvPicPr>
            <a:picLocks noChangeAspect="1"/>
          </p:cNvPicPr>
          <p:nvPr userDrawn="1"/>
        </p:nvPicPr>
        <p:blipFill rotWithShape="1">
          <a:blip r:embed="rId3" cstate="screen">
            <a:extLst>
              <a:ext uri="{28A0092B-C50C-407E-A947-70E740481C1C}">
                <a14:useLocalDpi xmlns:a14="http://schemas.microsoft.com/office/drawing/2010/main" val="0"/>
              </a:ext>
            </a:extLst>
          </a:blip>
          <a:srcRect l="63437"/>
          <a:stretch>
            <a:fillRect/>
          </a:stretch>
        </p:blipFill>
        <p:spPr>
          <a:xfrm flipH="1">
            <a:off x="-503456" y="2101011"/>
            <a:ext cx="3478548" cy="4756989"/>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l="63437"/>
          <a:stretch>
            <a:fillRect/>
          </a:stretch>
        </p:blipFill>
        <p:spPr>
          <a:xfrm>
            <a:off x="1149928" y="3921708"/>
            <a:ext cx="2147134" cy="293625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63437"/>
          <a:stretch>
            <a:fillRect/>
          </a:stretch>
        </p:blipFill>
        <p:spPr>
          <a:xfrm>
            <a:off x="10044546" y="3542382"/>
            <a:ext cx="2424545" cy="3315618"/>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2" name="图片 1" descr="SUFE"/>
          <p:cNvPicPr>
            <a:picLocks noChangeAspect="1"/>
          </p:cNvPicPr>
          <p:nvPr userDrawn="1"/>
        </p:nvPicPr>
        <p:blipFill>
          <a:blip r:embed="rId6">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848518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9" name="图片 8"/>
          <p:cNvPicPr>
            <a:picLocks noChangeAspect="1"/>
          </p:cNvPicPr>
          <p:nvPr userDrawn="1"/>
        </p:nvPicPr>
        <p:blipFill rotWithShape="1">
          <a:blip r:embed="rId3" cstate="screen">
            <a:extLst>
              <a:ext uri="{28A0092B-C50C-407E-A947-70E740481C1C}">
                <a14:useLocalDpi xmlns:a14="http://schemas.microsoft.com/office/drawing/2010/main" val="0"/>
              </a:ext>
            </a:extLst>
          </a:blip>
          <a:srcRect l="63437"/>
          <a:stretch>
            <a:fillRect/>
          </a:stretch>
        </p:blipFill>
        <p:spPr>
          <a:xfrm>
            <a:off x="7029953" y="234868"/>
            <a:ext cx="4884956" cy="668028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4" name="图片 3" descr="SUFE"/>
          <p:cNvPicPr>
            <a:picLocks noChangeAspect="1"/>
          </p:cNvPicPr>
          <p:nvPr userDrawn="1"/>
        </p:nvPicPr>
        <p:blipFill>
          <a:blip r:embed="rId4">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999965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p:blipFill>
        <p:spPr>
          <a:xfrm>
            <a:off x="468" y="-594"/>
            <a:ext cx="12190006" cy="6858594"/>
          </a:xfrm>
          <a:prstGeom prst="rect">
            <a:avLst/>
          </a:prstGeom>
        </p:spPr>
      </p:pic>
      <p:pic>
        <p:nvPicPr>
          <p:cNvPr id="2" name="图片 1" descr="SUFE"/>
          <p:cNvPicPr>
            <a:picLocks noChangeAspect="1"/>
          </p:cNvPicPr>
          <p:nvPr/>
        </p:nvPicPr>
        <p:blipFill>
          <a:blip r:embed="rId3">
            <a:grayscl/>
          </a:blip>
          <a:stretch>
            <a:fillRect/>
          </a:stretch>
        </p:blipFill>
        <p:spPr>
          <a:xfrm>
            <a:off x="9533255" y="281305"/>
            <a:ext cx="2411095" cy="621665"/>
          </a:xfrm>
          <a:prstGeom prst="rect">
            <a:avLst/>
          </a:prstGeom>
        </p:spPr>
      </p:pic>
      <p:pic>
        <p:nvPicPr>
          <p:cNvPr id="3" name="图片 2">
            <a:extLst>
              <a:ext uri="{FF2B5EF4-FFF2-40B4-BE49-F238E27FC236}">
                <a16:creationId xmlns:a16="http://schemas.microsoft.com/office/drawing/2014/main" id="{7C54B600-832B-CFE8-3171-0D542CC8C800}"/>
              </a:ext>
            </a:extLst>
          </p:cNvPr>
          <p:cNvPicPr>
            <a:picLocks noChangeAspect="1"/>
          </p:cNvPicPr>
          <p:nvPr userDrawn="1"/>
        </p:nvPicPr>
        <p:blipFill>
          <a:blip r:embed="rId4"/>
          <a:stretch>
            <a:fillRect/>
          </a:stretch>
        </p:blipFill>
        <p:spPr>
          <a:xfrm>
            <a:off x="-1057" y="-594"/>
            <a:ext cx="12193057" cy="6858594"/>
          </a:xfrm>
          <a:prstGeom prst="rect">
            <a:avLst/>
          </a:prstGeom>
        </p:spPr>
      </p:pic>
      <p:pic>
        <p:nvPicPr>
          <p:cNvPr id="4" name="图片 3">
            <a:extLst>
              <a:ext uri="{FF2B5EF4-FFF2-40B4-BE49-F238E27FC236}">
                <a16:creationId xmlns:a16="http://schemas.microsoft.com/office/drawing/2014/main" id="{E5EE6637-92AA-C713-B4F9-34913F48590D}"/>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63437"/>
          <a:stretch>
            <a:fillRect/>
          </a:stretch>
        </p:blipFill>
        <p:spPr>
          <a:xfrm flipH="1">
            <a:off x="-503456" y="2101011"/>
            <a:ext cx="3478548" cy="4756989"/>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5" name="图片 4">
            <a:extLst>
              <a:ext uri="{FF2B5EF4-FFF2-40B4-BE49-F238E27FC236}">
                <a16:creationId xmlns:a16="http://schemas.microsoft.com/office/drawing/2014/main" id="{F12E3B82-C75C-F7C6-1E9F-F92CA2BD0D6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63437"/>
          <a:stretch>
            <a:fillRect/>
          </a:stretch>
        </p:blipFill>
        <p:spPr>
          <a:xfrm>
            <a:off x="1149928" y="3921708"/>
            <a:ext cx="2147134" cy="293625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6" name="图片 5">
            <a:extLst>
              <a:ext uri="{FF2B5EF4-FFF2-40B4-BE49-F238E27FC236}">
                <a16:creationId xmlns:a16="http://schemas.microsoft.com/office/drawing/2014/main" id="{67056C8B-7847-D8FB-59A4-2A9451258512}"/>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63437"/>
          <a:stretch>
            <a:fillRect/>
          </a:stretch>
        </p:blipFill>
        <p:spPr>
          <a:xfrm>
            <a:off x="10044546" y="3542382"/>
            <a:ext cx="2424545" cy="3315618"/>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8" name="图片 7" descr="SUFE">
            <a:extLst>
              <a:ext uri="{FF2B5EF4-FFF2-40B4-BE49-F238E27FC236}">
                <a16:creationId xmlns:a16="http://schemas.microsoft.com/office/drawing/2014/main" id="{CE2901FA-10AA-468D-28BE-97A818DACC51}"/>
              </a:ext>
            </a:extLst>
          </p:cNvPr>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3620349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3" name="图片 2" descr="SUFE"/>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207293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3" name="图片 2" descr="SUFE"/>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1963160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3" name="图片 2" descr="SUFE"/>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3699251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3" name="图片 2" descr="SUFE"/>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4042915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3" name="图片 2" descr="SUFE"/>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3085261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57" y="-594"/>
            <a:ext cx="12193057" cy="6858594"/>
          </a:xfrm>
          <a:prstGeom prst="rect">
            <a:avLst/>
          </a:prstGeom>
        </p:spPr>
      </p:pic>
      <p:pic>
        <p:nvPicPr>
          <p:cNvPr id="3" name="图片 2" descr="SUFE"/>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23686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p:blipFill>
        <p:spPr>
          <a:xfrm>
            <a:off x="468" y="-594"/>
            <a:ext cx="12190006" cy="6858594"/>
          </a:xfrm>
          <a:prstGeom prst="rect">
            <a:avLst/>
          </a:prstGeom>
        </p:spPr>
      </p:pic>
      <p:pic>
        <p:nvPicPr>
          <p:cNvPr id="4" name="图片 3" descr="SUFE"/>
          <p:cNvPicPr>
            <a:picLocks noChangeAspect="1"/>
          </p:cNvPicPr>
          <p:nvPr/>
        </p:nvPicPr>
        <p:blipFill>
          <a:blip r:embed="rId3">
            <a:grayscl/>
          </a:blip>
          <a:stretch>
            <a:fillRect/>
          </a:stretch>
        </p:blipFill>
        <p:spPr>
          <a:xfrm>
            <a:off x="9533255" y="281305"/>
            <a:ext cx="2411095" cy="621665"/>
          </a:xfrm>
          <a:prstGeom prst="rect">
            <a:avLst/>
          </a:prstGeom>
        </p:spPr>
      </p:pic>
      <p:pic>
        <p:nvPicPr>
          <p:cNvPr id="2" name="图片 1">
            <a:extLst>
              <a:ext uri="{FF2B5EF4-FFF2-40B4-BE49-F238E27FC236}">
                <a16:creationId xmlns:a16="http://schemas.microsoft.com/office/drawing/2014/main" id="{4AFC38C6-D830-14F5-09ED-EA9C8DF4CB93}"/>
              </a:ext>
            </a:extLst>
          </p:cNvPr>
          <p:cNvPicPr>
            <a:picLocks noChangeAspect="1"/>
          </p:cNvPicPr>
          <p:nvPr userDrawn="1"/>
        </p:nvPicPr>
        <p:blipFill>
          <a:blip r:embed="rId4"/>
          <a:stretch>
            <a:fillRect/>
          </a:stretch>
        </p:blipFill>
        <p:spPr>
          <a:xfrm>
            <a:off x="-1057" y="-594"/>
            <a:ext cx="12193057" cy="6858594"/>
          </a:xfrm>
          <a:prstGeom prst="rect">
            <a:avLst/>
          </a:prstGeom>
        </p:spPr>
      </p:pic>
      <p:pic>
        <p:nvPicPr>
          <p:cNvPr id="3" name="图片 2">
            <a:extLst>
              <a:ext uri="{FF2B5EF4-FFF2-40B4-BE49-F238E27FC236}">
                <a16:creationId xmlns:a16="http://schemas.microsoft.com/office/drawing/2014/main" id="{8E5005DD-A425-5EBC-5BB5-FE2324D48ACB}"/>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l="63437"/>
          <a:stretch>
            <a:fillRect/>
          </a:stretch>
        </p:blipFill>
        <p:spPr>
          <a:xfrm>
            <a:off x="7029953" y="234868"/>
            <a:ext cx="4884956" cy="6680282"/>
          </a:xfrm>
          <a:custGeom>
            <a:avLst/>
            <a:gdLst>
              <a:gd name="connsiteX0" fmla="*/ 0 w 4457700"/>
              <a:gd name="connsiteY0" fmla="*/ 0 h 6096000"/>
              <a:gd name="connsiteX1" fmla="*/ 4457700 w 4457700"/>
              <a:gd name="connsiteY1" fmla="*/ 0 h 6096000"/>
              <a:gd name="connsiteX2" fmla="*/ 4457700 w 4457700"/>
              <a:gd name="connsiteY2" fmla="*/ 6096000 h 6096000"/>
              <a:gd name="connsiteX3" fmla="*/ 2565400 w 4457700"/>
              <a:gd name="connsiteY3" fmla="*/ 6096000 h 6096000"/>
              <a:gd name="connsiteX4" fmla="*/ 2565400 w 4457700"/>
              <a:gd name="connsiteY4" fmla="*/ 3835400 h 6096000"/>
              <a:gd name="connsiteX5" fmla="*/ 0 w 4457700"/>
              <a:gd name="connsiteY5" fmla="*/ 38354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6096000">
                <a:moveTo>
                  <a:pt x="0" y="0"/>
                </a:moveTo>
                <a:lnTo>
                  <a:pt x="4457700" y="0"/>
                </a:lnTo>
                <a:lnTo>
                  <a:pt x="4457700" y="6096000"/>
                </a:lnTo>
                <a:lnTo>
                  <a:pt x="2565400" y="6096000"/>
                </a:lnTo>
                <a:lnTo>
                  <a:pt x="2565400" y="3835400"/>
                </a:lnTo>
                <a:lnTo>
                  <a:pt x="0" y="3835400"/>
                </a:lnTo>
                <a:close/>
              </a:path>
            </a:pathLst>
          </a:custGeom>
        </p:spPr>
      </p:pic>
      <p:pic>
        <p:nvPicPr>
          <p:cNvPr id="5" name="图片 4" descr="SUFE">
            <a:extLst>
              <a:ext uri="{FF2B5EF4-FFF2-40B4-BE49-F238E27FC236}">
                <a16:creationId xmlns:a16="http://schemas.microsoft.com/office/drawing/2014/main" id="{53678602-79D2-7270-7081-A2B2309173E1}"/>
              </a:ext>
            </a:extLst>
          </p:cNvPr>
          <p:cNvPicPr>
            <a:picLocks noChangeAspect="1"/>
          </p:cNvPicPr>
          <p:nvPr userDrawn="1"/>
        </p:nvPicPr>
        <p:blipFill>
          <a:blip r:embed="rId3">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154964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pic>
        <p:nvPicPr>
          <p:cNvPr id="3" name="图片 2" descr="SUFE"/>
          <p:cNvPicPr>
            <a:picLocks noChangeAspect="1"/>
          </p:cNvPicPr>
          <p:nvPr/>
        </p:nvPicPr>
        <p:blipFill>
          <a:blip r:embed="rId2">
            <a:grayscl/>
          </a:blip>
          <a:stretch>
            <a:fillRect/>
          </a:stretch>
        </p:blipFill>
        <p:spPr>
          <a:xfrm>
            <a:off x="9533255" y="281305"/>
            <a:ext cx="2411095" cy="621665"/>
          </a:xfrm>
          <a:prstGeom prst="rect">
            <a:avLst/>
          </a:prstGeom>
        </p:spPr>
      </p:pic>
      <p:pic>
        <p:nvPicPr>
          <p:cNvPr id="2" name="图片 1">
            <a:extLst>
              <a:ext uri="{FF2B5EF4-FFF2-40B4-BE49-F238E27FC236}">
                <a16:creationId xmlns:a16="http://schemas.microsoft.com/office/drawing/2014/main" id="{B6BF8325-A160-69F7-20F4-7F317E9B1C6A}"/>
              </a:ext>
            </a:extLst>
          </p:cNvPr>
          <p:cNvPicPr>
            <a:picLocks noChangeAspect="1"/>
          </p:cNvPicPr>
          <p:nvPr userDrawn="1"/>
        </p:nvPicPr>
        <p:blipFill>
          <a:blip r:embed="rId3"/>
          <a:stretch>
            <a:fillRect/>
          </a:stretch>
        </p:blipFill>
        <p:spPr>
          <a:xfrm>
            <a:off x="-1057" y="-594"/>
            <a:ext cx="12193057" cy="6858594"/>
          </a:xfrm>
          <a:prstGeom prst="rect">
            <a:avLst/>
          </a:prstGeom>
        </p:spPr>
      </p:pic>
      <p:pic>
        <p:nvPicPr>
          <p:cNvPr id="4" name="图片 3" descr="SUFE">
            <a:extLst>
              <a:ext uri="{FF2B5EF4-FFF2-40B4-BE49-F238E27FC236}">
                <a16:creationId xmlns:a16="http://schemas.microsoft.com/office/drawing/2014/main" id="{50CC754D-6321-21C7-09AB-AB06D612D2D9}"/>
              </a:ext>
            </a:extLst>
          </p:cNvPr>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43069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4D682DF-B80A-42F3-A088-97A34E9827A6}" type="datetime1">
              <a:rPr lang="zh-CN" altLang="en-US" smtClean="0"/>
              <a:t>2024/7/26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94582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A05DEB-4B2D-4741-93FE-EBFFD18A5BD1}" type="datetime1">
              <a:rPr lang="zh-CN" altLang="en-US" smtClean="0"/>
              <a:t>2024/7/26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72078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853DD88-E9B8-4386-B70D-53DC909B7511}" type="datetime1">
              <a:rPr lang="zh-CN" altLang="en-US" smtClean="0"/>
              <a:t>2024/7/26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052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F41C2F8-BB57-4CE5-9BD4-F19E6104E07A}" type="datetime1">
              <a:rPr lang="zh-CN" altLang="en-US" smtClean="0"/>
              <a:t>2024/7/26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21729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A4288B-3700-4925-A7A0-9AC082EBAC0A}" type="datetime1">
              <a:rPr lang="zh-CN" altLang="en-US" smtClean="0"/>
              <a:t>2024/7/26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21917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F3DB0-5893-4510-9EEA-0B2E1A4556D4}" type="datetime1">
              <a:rPr lang="zh-CN" altLang="en-US" smtClean="0"/>
              <a:t>2024/7/26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26642252"/>
      </p:ext>
    </p:extLst>
  </p:cSld>
  <p:clrMap bg1="lt1" tx1="dk1" bg2="lt2" tx2="dk2" accent1="accent1" accent2="accent2" accent3="accent3" accent4="accent4" accent5="accent5" accent6="accent6" hlink="hlink" folHlink="folHlink"/>
  <p:sldLayoutIdLst>
    <p:sldLayoutId id="2147483692" r:id="rId1"/>
    <p:sldLayoutId id="2147483689" r:id="rId2"/>
    <p:sldLayoutId id="2147483690" r:id="rId3"/>
    <p:sldLayoutId id="2147483691"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649" r:id="rId13"/>
    <p:sldLayoutId id="2147483650" r:id="rId14"/>
    <p:sldLayoutId id="2147483651" r:id="rId15"/>
    <p:sldLayoutId id="2147483686" r:id="rId16"/>
    <p:sldLayoutId id="214748368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B86450-0B59-4CCC-A8B0-05BDF2ED5BF3}"/>
              </a:ext>
            </a:extLst>
          </p:cNvPr>
          <p:cNvSpPr/>
          <p:nvPr/>
        </p:nvSpPr>
        <p:spPr>
          <a:xfrm>
            <a:off x="6777554" y="4170073"/>
            <a:ext cx="5414446" cy="7278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9E001F1-EB2D-4C9C-8F40-F50259FA34B3}"/>
              </a:ext>
            </a:extLst>
          </p:cNvPr>
          <p:cNvSpPr/>
          <p:nvPr/>
        </p:nvSpPr>
        <p:spPr>
          <a:xfrm>
            <a:off x="1756229" y="2061029"/>
            <a:ext cx="10435770" cy="1828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043219" y="1102152"/>
            <a:ext cx="2087325" cy="1185698"/>
          </a:xfrm>
          <a:prstGeom prst="rect">
            <a:avLst/>
          </a:prstGeom>
          <a:noFill/>
        </p:spPr>
        <p:txBody>
          <a:bodyPr wrap="none" rtlCol="0" anchor="ctr" anchorCtr="0">
            <a:noAutofit/>
          </a:bodyPr>
          <a:lstStyle/>
          <a:p>
            <a:pPr algn="dist"/>
            <a:endParaRPr lang="zh-CN" altLang="en-US" sz="2400" dirty="0">
              <a:solidFill>
                <a:schemeClr val="tx2">
                  <a:lumMod val="75000"/>
                </a:schemeClr>
              </a:solidFill>
              <a:latin typeface="FuturaBookC" pitchFamily="2" charset="-52"/>
            </a:endParaRPr>
          </a:p>
        </p:txBody>
      </p:sp>
      <p:sp>
        <p:nvSpPr>
          <p:cNvPr id="9" name="文本框 8"/>
          <p:cNvSpPr txBox="1"/>
          <p:nvPr/>
        </p:nvSpPr>
        <p:spPr>
          <a:xfrm>
            <a:off x="2276271" y="2443566"/>
            <a:ext cx="8854273" cy="1015663"/>
          </a:xfrm>
          <a:prstGeom prst="rect">
            <a:avLst/>
          </a:prstGeom>
          <a:noFill/>
        </p:spPr>
        <p:txBody>
          <a:bodyPr wrap="square"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mn-ea"/>
              </a:rPr>
              <a:t>经济管理中的计算机应用</a:t>
            </a:r>
          </a:p>
        </p:txBody>
      </p:sp>
      <p:sp>
        <p:nvSpPr>
          <p:cNvPr id="10" name="文本框 9"/>
          <p:cNvSpPr txBox="1"/>
          <p:nvPr/>
        </p:nvSpPr>
        <p:spPr>
          <a:xfrm>
            <a:off x="6777554" y="4272366"/>
            <a:ext cx="4776950" cy="523220"/>
          </a:xfrm>
          <a:prstGeom prst="rect">
            <a:avLst/>
          </a:prstGeom>
          <a:noFill/>
        </p:spPr>
        <p:txBody>
          <a:bodyPr wrap="square" rtlCol="0">
            <a:spAutoFit/>
          </a:bodyPr>
          <a:lstStyle/>
          <a:p>
            <a:pPr algn="r"/>
            <a:r>
              <a:rPr lang="zh-CN" altLang="en-US"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信息管理与工程学院  刘兰娟</a:t>
            </a:r>
            <a:r>
              <a:rPr lang="en-US" altLang="zh-CN"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 </a:t>
            </a:r>
          </a:p>
        </p:txBody>
      </p:sp>
      <p:sp>
        <p:nvSpPr>
          <p:cNvPr id="3" name="矩形 2">
            <a:extLst>
              <a:ext uri="{FF2B5EF4-FFF2-40B4-BE49-F238E27FC236}">
                <a16:creationId xmlns:a16="http://schemas.microsoft.com/office/drawing/2014/main" id="{7C095C7D-5074-4489-B9BB-E20820682930}"/>
              </a:ext>
            </a:extLst>
          </p:cNvPr>
          <p:cNvSpPr/>
          <p:nvPr/>
        </p:nvSpPr>
        <p:spPr>
          <a:xfrm>
            <a:off x="1531256" y="2068286"/>
            <a:ext cx="145143" cy="18215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a:extLst>
              <a:ext uri="{FF2B5EF4-FFF2-40B4-BE49-F238E27FC236}">
                <a16:creationId xmlns:a16="http://schemas.microsoft.com/office/drawing/2014/main" id="{63F5100A-FD2B-462D-8372-88C8EC21BBC4}"/>
              </a:ext>
            </a:extLst>
          </p:cNvPr>
          <p:cNvSpPr>
            <a:spLocks noGrp="1"/>
          </p:cNvSpPr>
          <p:nvPr>
            <p:ph type="sldNum" sz="quarter" idx="12"/>
          </p:nvPr>
        </p:nvSpPr>
        <p:spPr/>
        <p:txBody>
          <a:bodyPr/>
          <a:lstStyle/>
          <a:p>
            <a:fld id="{D4987A84-499B-4CAF-9D16-379BAF2795DA}" type="slidenum">
              <a:rPr lang="zh-CN" altLang="en-US" smtClean="0"/>
              <a:t>1</a:t>
            </a:fld>
            <a:endParaRPr lang="zh-CN" altLang="en-US"/>
          </a:p>
        </p:txBody>
      </p:sp>
    </p:spTree>
    <p:extLst>
      <p:ext uri="{BB962C8B-B14F-4D97-AF65-F5344CB8AC3E}">
        <p14:creationId xmlns:p14="http://schemas.microsoft.com/office/powerpoint/2010/main" val="104872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02394"/>
            <a:ext cx="12192000" cy="923330"/>
          </a:xfrm>
          <a:prstGeom prst="rect">
            <a:avLst/>
          </a:prstGeom>
          <a:noFill/>
        </p:spPr>
        <p:txBody>
          <a:bodyPr wrap="square" rtlCol="0">
            <a:spAutoFit/>
          </a:bodyPr>
          <a:lstStyle>
            <a:defPPr>
              <a:defRPr lang="en-US"/>
            </a:defPPr>
            <a:lvl1pPr algn="dist" defTabSz="457200">
              <a:defRPr sz="6600">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5400" b="1" dirty="0">
                <a:latin typeface="宋体" pitchFamily="2" charset="-122"/>
                <a:ea typeface="宋体" pitchFamily="2" charset="-122"/>
              </a:rPr>
              <a:t>线性规划决策模型</a:t>
            </a:r>
          </a:p>
        </p:txBody>
      </p:sp>
      <p:sp>
        <p:nvSpPr>
          <p:cNvPr id="4" name="文本框 3"/>
          <p:cNvSpPr txBox="1"/>
          <p:nvPr/>
        </p:nvSpPr>
        <p:spPr>
          <a:xfrm>
            <a:off x="0" y="1551352"/>
            <a:ext cx="12192000" cy="707886"/>
          </a:xfrm>
          <a:prstGeom prst="rect">
            <a:avLst/>
          </a:prstGeom>
          <a:noFill/>
        </p:spPr>
        <p:txBody>
          <a:bodyPr wrap="square" rtlCol="0">
            <a:spAutoFit/>
          </a:bodyPr>
          <a:lstStyle>
            <a:defPPr>
              <a:defRPr lang="en-US"/>
            </a:defPPr>
            <a:lvl1pPr algn="dist" defTabSz="457200">
              <a:defRPr sz="40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dirty="0"/>
              <a:t>第二节</a:t>
            </a:r>
          </a:p>
        </p:txBody>
      </p:sp>
      <p:sp>
        <p:nvSpPr>
          <p:cNvPr id="3" name="灯片编号占位符 2">
            <a:extLst>
              <a:ext uri="{FF2B5EF4-FFF2-40B4-BE49-F238E27FC236}">
                <a16:creationId xmlns:a16="http://schemas.microsoft.com/office/drawing/2014/main" id="{01549404-4A34-92BE-FD64-0B885C80F8D5}"/>
              </a:ext>
            </a:extLst>
          </p:cNvPr>
          <p:cNvSpPr>
            <a:spLocks noGrp="1"/>
          </p:cNvSpPr>
          <p:nvPr>
            <p:ph type="sldNum" sz="quarter" idx="12"/>
          </p:nvPr>
        </p:nvSpPr>
        <p:spPr/>
        <p:txBody>
          <a:bodyPr/>
          <a:lstStyle/>
          <a:p>
            <a:fld id="{D4987A84-499B-4CAF-9D16-379BAF2795DA}" type="slidenum">
              <a:rPr lang="zh-CN" altLang="en-US" smtClean="0"/>
              <a:t>10</a:t>
            </a:fld>
            <a:endParaRPr lang="zh-CN" altLang="en-US"/>
          </a:p>
        </p:txBody>
      </p:sp>
    </p:spTree>
    <p:extLst>
      <p:ext uri="{BB962C8B-B14F-4D97-AF65-F5344CB8AC3E}">
        <p14:creationId xmlns:p14="http://schemas.microsoft.com/office/powerpoint/2010/main" val="108419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65740" y="488960"/>
            <a:ext cx="5366472" cy="707886"/>
          </a:xfrm>
          <a:prstGeom prst="rect">
            <a:avLst/>
          </a:prstGeom>
          <a:noFill/>
        </p:spPr>
        <p:txBody>
          <a:bodyPr wrap="square" rtlCol="0">
            <a:spAutoFit/>
          </a:bodyPr>
          <a:lstStyle>
            <a:defPPr>
              <a:defRPr lang="en-US"/>
            </a:defPPr>
            <a:lvl1pPr algn="ctr" defTabSz="457200">
              <a:defRPr sz="4000" b="1">
                <a:solidFill>
                  <a:schemeClr val="tx2">
                    <a:lumMod val="75000"/>
                  </a:schemeClr>
                </a:solidFill>
                <a:latin typeface="+mn-ea"/>
              </a:defRPr>
            </a:lvl1pPr>
            <a:lvl2pPr defTabSz="457200"/>
            <a:lvl3pPr defTabSz="457200"/>
            <a:lvl4pPr defTabSz="457200"/>
            <a:lvl5pPr defTabSz="457200"/>
            <a:lvl6pPr defTabSz="457200"/>
            <a:lvl7pPr defTabSz="457200"/>
            <a:lvl8pPr defTabSz="457200"/>
            <a:lvl9pPr defTabSz="457200"/>
          </a:lstStyle>
          <a:p>
            <a:r>
              <a:rPr lang="zh-CN" altLang="en-US" dirty="0">
                <a:latin typeface="宋体" pitchFamily="2" charset="-122"/>
                <a:ea typeface="宋体" pitchFamily="2" charset="-122"/>
              </a:rPr>
              <a:t>线性规划决策模型</a:t>
            </a:r>
          </a:p>
        </p:txBody>
      </p:sp>
      <p:sp>
        <p:nvSpPr>
          <p:cNvPr id="13" name="文本框 12"/>
          <p:cNvSpPr txBox="1"/>
          <p:nvPr/>
        </p:nvSpPr>
        <p:spPr>
          <a:xfrm>
            <a:off x="2909584" y="1832197"/>
            <a:ext cx="3515764"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线性规划的一般形式</a:t>
            </a:r>
          </a:p>
        </p:txBody>
      </p:sp>
      <p:sp>
        <p:nvSpPr>
          <p:cNvPr id="14" name="文本框 13"/>
          <p:cNvSpPr txBox="1"/>
          <p:nvPr/>
        </p:nvSpPr>
        <p:spPr>
          <a:xfrm>
            <a:off x="4312239" y="3132429"/>
            <a:ext cx="5199969"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线性规划决策建模的方法和步骤</a:t>
            </a:r>
          </a:p>
        </p:txBody>
      </p:sp>
      <p:sp>
        <p:nvSpPr>
          <p:cNvPr id="15" name="文本框 14"/>
          <p:cNvSpPr txBox="1"/>
          <p:nvPr/>
        </p:nvSpPr>
        <p:spPr>
          <a:xfrm>
            <a:off x="7036618" y="4328811"/>
            <a:ext cx="4616184"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生产计划安排问题</a:t>
            </a:r>
          </a:p>
        </p:txBody>
      </p:sp>
      <p:sp>
        <p:nvSpPr>
          <p:cNvPr id="3" name="灯片编号占位符 2">
            <a:extLst>
              <a:ext uri="{FF2B5EF4-FFF2-40B4-BE49-F238E27FC236}">
                <a16:creationId xmlns:a16="http://schemas.microsoft.com/office/drawing/2014/main" id="{CF067CC0-C067-A367-5C10-0875A48EB0B1}"/>
              </a:ext>
            </a:extLst>
          </p:cNvPr>
          <p:cNvSpPr>
            <a:spLocks noGrp="1"/>
          </p:cNvSpPr>
          <p:nvPr>
            <p:ph type="sldNum" sz="quarter" idx="12"/>
          </p:nvPr>
        </p:nvSpPr>
        <p:spPr/>
        <p:txBody>
          <a:bodyPr/>
          <a:lstStyle/>
          <a:p>
            <a:fld id="{D4987A84-499B-4CAF-9D16-379BAF2795DA}" type="slidenum">
              <a:rPr lang="zh-CN" altLang="en-US" smtClean="0"/>
              <a:t>11</a:t>
            </a:fld>
            <a:endParaRPr lang="zh-CN" altLang="en-US"/>
          </a:p>
        </p:txBody>
      </p:sp>
      <p:sp>
        <p:nvSpPr>
          <p:cNvPr id="16" name="椭圆 1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4A92FED5-DFE5-417B-AFB9-863446EA2B42}"/>
              </a:ext>
            </a:extLst>
          </p:cNvPr>
          <p:cNvSpPr/>
          <p:nvPr/>
        </p:nvSpPr>
        <p:spPr>
          <a:xfrm>
            <a:off x="1929938" y="1716954"/>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7" name="椭圆 1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6D9DCB8F-831F-4CB6-A67E-35BCEE32C266}"/>
              </a:ext>
            </a:extLst>
          </p:cNvPr>
          <p:cNvSpPr/>
          <p:nvPr/>
        </p:nvSpPr>
        <p:spPr>
          <a:xfrm>
            <a:off x="3440950" y="3017186"/>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8" name="椭圆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4C3BABF1-0947-4B85-98BD-6AE36AABFA11}"/>
              </a:ext>
            </a:extLst>
          </p:cNvPr>
          <p:cNvSpPr/>
          <p:nvPr/>
        </p:nvSpPr>
        <p:spPr>
          <a:xfrm>
            <a:off x="6159409" y="4213568"/>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350945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360"/>
                                          </p:val>
                                        </p:tav>
                                        <p:tav tm="100000">
                                          <p:val>
                                            <p:fltVal val="0"/>
                                          </p:val>
                                        </p:tav>
                                      </p:tavLst>
                                    </p:anim>
                                    <p:animEffect transition="in" filter="fade">
                                      <p:cBhvr>
                                        <p:cTn id="10" dur="1000"/>
                                        <p:tgtEl>
                                          <p:spTgt spid="16"/>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360"/>
                                          </p:val>
                                        </p:tav>
                                        <p:tav tm="100000">
                                          <p:val>
                                            <p:fltVal val="0"/>
                                          </p:val>
                                        </p:tav>
                                      </p:tavLst>
                                    </p:anim>
                                    <p:animEffect transition="in" filter="fade">
                                      <p:cBhvr>
                                        <p:cTn id="16" dur="1000"/>
                                        <p:tgtEl>
                                          <p:spTgt spid="17"/>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360"/>
                                          </p:val>
                                        </p:tav>
                                        <p:tav tm="100000">
                                          <p:val>
                                            <p:fltVal val="0"/>
                                          </p:val>
                                        </p:tav>
                                      </p:tavLst>
                                    </p:anim>
                                    <p:animEffect transition="in" filter="fade">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960"/>
            <a:ext cx="12192000"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1</a:t>
            </a:r>
            <a:r>
              <a:rPr lang="zh-CN" altLang="en-US" sz="3600" b="1" dirty="0">
                <a:solidFill>
                  <a:schemeClr val="tx2">
                    <a:lumMod val="75000"/>
                  </a:schemeClr>
                </a:solidFill>
                <a:latin typeface="宋体" panose="02010600030101010101" pitchFamily="2" charset="-122"/>
                <a:ea typeface="宋体" panose="02010600030101010101" pitchFamily="2" charset="-122"/>
              </a:rPr>
              <a:t>、线性规划的一般形式</a:t>
            </a:r>
          </a:p>
        </p:txBody>
      </p:sp>
      <p:graphicFrame>
        <p:nvGraphicFramePr>
          <p:cNvPr id="3" name="表格 3">
            <a:extLst>
              <a:ext uri="{FF2B5EF4-FFF2-40B4-BE49-F238E27FC236}">
                <a16:creationId xmlns:a16="http://schemas.microsoft.com/office/drawing/2014/main" id="{479341D2-6256-4AFD-8BF0-09A43B5048DC}"/>
              </a:ext>
            </a:extLst>
          </p:cNvPr>
          <p:cNvGraphicFramePr>
            <a:graphicFrameLocks noGrp="1"/>
          </p:cNvGraphicFramePr>
          <p:nvPr>
            <p:extLst>
              <p:ext uri="{D42A27DB-BD31-4B8C-83A1-F6EECF244321}">
                <p14:modId xmlns:p14="http://schemas.microsoft.com/office/powerpoint/2010/main" val="1924072307"/>
              </p:ext>
            </p:extLst>
          </p:nvPr>
        </p:nvGraphicFramePr>
        <p:xfrm>
          <a:off x="3157870" y="2668772"/>
          <a:ext cx="6081822" cy="2290870"/>
        </p:xfrm>
        <a:graphic>
          <a:graphicData uri="http://schemas.openxmlformats.org/drawingml/2006/table">
            <a:tbl>
              <a:tblPr firstRow="1" bandRow="1">
                <a:tableStyleId>{00A15C55-8517-42AA-B614-E9B94910E393}</a:tableStyleId>
              </a:tblPr>
              <a:tblGrid>
                <a:gridCol w="1668092">
                  <a:extLst>
                    <a:ext uri="{9D8B030D-6E8A-4147-A177-3AD203B41FA5}">
                      <a16:colId xmlns:a16="http://schemas.microsoft.com/office/drawing/2014/main" val="135135840"/>
                    </a:ext>
                  </a:extLst>
                </a:gridCol>
                <a:gridCol w="4413730">
                  <a:extLst>
                    <a:ext uri="{9D8B030D-6E8A-4147-A177-3AD203B41FA5}">
                      <a16:colId xmlns:a16="http://schemas.microsoft.com/office/drawing/2014/main" val="1660726764"/>
                    </a:ext>
                  </a:extLst>
                </a:gridCol>
              </a:tblGrid>
              <a:tr h="534579">
                <a:tc>
                  <a:txBody>
                    <a:bodyPr/>
                    <a:lstStyle/>
                    <a:p>
                      <a:r>
                        <a:rPr lang="zh-CN" altLang="en-US" sz="2400" dirty="0">
                          <a:latin typeface="宋体" panose="02010600030101010101" pitchFamily="2" charset="-122"/>
                          <a:ea typeface="宋体" panose="02010600030101010101" pitchFamily="2" charset="-122"/>
                        </a:rPr>
                        <a:t>目标函数</a:t>
                      </a:r>
                    </a:p>
                  </a:txBody>
                  <a:tcPr>
                    <a:solidFill>
                      <a:schemeClr val="accent1">
                        <a:lumMod val="60000"/>
                        <a:lumOff val="40000"/>
                      </a:schemeClr>
                    </a:solidFill>
                  </a:tcPr>
                </a:tc>
                <a:tc>
                  <a:txBody>
                    <a:bodyPr/>
                    <a:lstStyle/>
                    <a:p>
                      <a:r>
                        <a:rPr lang="zh-CN" altLang="zh-CN" sz="2400" b="1" kern="1200" dirty="0">
                          <a:solidFill>
                            <a:schemeClr val="lt1"/>
                          </a:solidFill>
                          <a:effectLst/>
                          <a:latin typeface="宋体" panose="02010600030101010101" pitchFamily="2" charset="-122"/>
                          <a:ea typeface="宋体" panose="02010600030101010101" pitchFamily="2" charset="-122"/>
                          <a:cs typeface="+mn-cs"/>
                        </a:rPr>
                        <a:t> </a:t>
                      </a:r>
                      <a:r>
                        <a:rPr lang="en-US" altLang="zh-CN" sz="2400" b="1" kern="1200" dirty="0">
                          <a:solidFill>
                            <a:schemeClr val="lt1"/>
                          </a:solidFill>
                          <a:effectLst/>
                          <a:latin typeface="宋体" panose="02010600030101010101" pitchFamily="2" charset="-122"/>
                          <a:ea typeface="宋体" panose="02010600030101010101" pitchFamily="2" charset="-122"/>
                          <a:cs typeface="+mn-cs"/>
                        </a:rPr>
                        <a:t>Max/Min: y=f(x</a:t>
                      </a:r>
                      <a:r>
                        <a:rPr lang="en-US" altLang="zh-CN" sz="2400" b="1" kern="1200" baseline="-25000" dirty="0">
                          <a:solidFill>
                            <a:schemeClr val="lt1"/>
                          </a:solidFill>
                          <a:effectLst/>
                          <a:latin typeface="宋体" panose="02010600030101010101" pitchFamily="2" charset="-122"/>
                          <a:ea typeface="宋体" panose="02010600030101010101" pitchFamily="2" charset="-122"/>
                          <a:cs typeface="+mn-cs"/>
                        </a:rPr>
                        <a:t>1</a:t>
                      </a:r>
                      <a:r>
                        <a:rPr lang="en-US" altLang="zh-CN" sz="2400" b="1" kern="1200" dirty="0">
                          <a:solidFill>
                            <a:schemeClr val="lt1"/>
                          </a:solidFill>
                          <a:effectLst/>
                          <a:latin typeface="宋体" panose="02010600030101010101" pitchFamily="2" charset="-122"/>
                          <a:ea typeface="宋体" panose="02010600030101010101" pitchFamily="2" charset="-122"/>
                          <a:cs typeface="+mn-cs"/>
                        </a:rPr>
                        <a:t>,x</a:t>
                      </a:r>
                      <a:r>
                        <a:rPr lang="en-US" altLang="zh-CN" sz="2400" b="1" kern="1200" baseline="-25000" dirty="0">
                          <a:solidFill>
                            <a:schemeClr val="lt1"/>
                          </a:solidFill>
                          <a:effectLst/>
                          <a:latin typeface="宋体" panose="02010600030101010101" pitchFamily="2" charset="-122"/>
                          <a:ea typeface="宋体" panose="02010600030101010101" pitchFamily="2" charset="-122"/>
                          <a:cs typeface="+mn-cs"/>
                        </a:rPr>
                        <a:t>2</a:t>
                      </a:r>
                      <a:r>
                        <a:rPr lang="en-US" altLang="zh-CN" sz="2400" b="1" kern="1200" dirty="0">
                          <a:solidFill>
                            <a:schemeClr val="lt1"/>
                          </a:solidFill>
                          <a:effectLst/>
                          <a:latin typeface="宋体" panose="02010600030101010101" pitchFamily="2" charset="-122"/>
                          <a:ea typeface="宋体" panose="02010600030101010101" pitchFamily="2" charset="-122"/>
                          <a:cs typeface="+mn-cs"/>
                        </a:rPr>
                        <a:t>,</a:t>
                      </a:r>
                      <a:r>
                        <a:rPr lang="zh-CN" altLang="zh-CN" sz="2400" b="1" kern="1200" dirty="0">
                          <a:solidFill>
                            <a:schemeClr val="lt1"/>
                          </a:solidFill>
                          <a:effectLst/>
                          <a:latin typeface="宋体" panose="02010600030101010101" pitchFamily="2" charset="-122"/>
                          <a:ea typeface="宋体" panose="02010600030101010101" pitchFamily="2" charset="-122"/>
                          <a:cs typeface="+mn-cs"/>
                        </a:rPr>
                        <a:t>…</a:t>
                      </a:r>
                      <a:r>
                        <a:rPr lang="en-US" altLang="zh-CN" sz="2400" b="1" kern="1200" dirty="0">
                          <a:solidFill>
                            <a:schemeClr val="lt1"/>
                          </a:solidFill>
                          <a:effectLst/>
                          <a:latin typeface="宋体" panose="02010600030101010101" pitchFamily="2" charset="-122"/>
                          <a:ea typeface="宋体" panose="02010600030101010101" pitchFamily="2" charset="-122"/>
                          <a:cs typeface="+mn-cs"/>
                        </a:rPr>
                        <a:t>,</a:t>
                      </a:r>
                      <a:r>
                        <a:rPr lang="en-US" altLang="zh-CN" sz="2400" b="1" kern="1200" dirty="0" err="1">
                          <a:solidFill>
                            <a:schemeClr val="lt1"/>
                          </a:solidFill>
                          <a:effectLst/>
                          <a:latin typeface="宋体" panose="02010600030101010101" pitchFamily="2" charset="-122"/>
                          <a:ea typeface="宋体" panose="02010600030101010101" pitchFamily="2" charset="-122"/>
                          <a:cs typeface="+mn-cs"/>
                        </a:rPr>
                        <a:t>x</a:t>
                      </a:r>
                      <a:r>
                        <a:rPr lang="en-US" altLang="zh-CN" sz="2400" b="1" kern="1200" baseline="-25000" dirty="0" err="1">
                          <a:solidFill>
                            <a:schemeClr val="lt1"/>
                          </a:solidFill>
                          <a:effectLst/>
                          <a:latin typeface="宋体" panose="02010600030101010101" pitchFamily="2" charset="-122"/>
                          <a:ea typeface="宋体" panose="02010600030101010101" pitchFamily="2" charset="-122"/>
                          <a:cs typeface="+mn-cs"/>
                        </a:rPr>
                        <a:t>n</a:t>
                      </a:r>
                      <a:r>
                        <a:rPr lang="en-US" altLang="zh-CN" sz="2400" b="1" kern="1200" dirty="0">
                          <a:solidFill>
                            <a:schemeClr val="lt1"/>
                          </a:solidFill>
                          <a:effectLst/>
                          <a:latin typeface="宋体" panose="02010600030101010101" pitchFamily="2" charset="-122"/>
                          <a:ea typeface="宋体" panose="02010600030101010101" pitchFamily="2" charset="-122"/>
                          <a:cs typeface="+mn-cs"/>
                        </a:rPr>
                        <a:t>)</a:t>
                      </a:r>
                      <a:endParaRPr lang="zh-CN" altLang="zh-CN" sz="2400" b="1" kern="1200" dirty="0">
                        <a:solidFill>
                          <a:schemeClr val="lt1"/>
                        </a:solidFill>
                        <a:effectLst/>
                        <a:latin typeface="宋体" panose="02010600030101010101" pitchFamily="2" charset="-122"/>
                        <a:ea typeface="宋体" panose="02010600030101010101" pitchFamily="2" charset="-122"/>
                        <a:cs typeface="+mn-cs"/>
                      </a:endParaRPr>
                    </a:p>
                  </a:txBody>
                  <a:tcPr>
                    <a:solidFill>
                      <a:schemeClr val="accent1">
                        <a:lumMod val="60000"/>
                        <a:lumOff val="40000"/>
                      </a:schemeClr>
                    </a:solidFill>
                  </a:tcPr>
                </a:tc>
                <a:extLst>
                  <a:ext uri="{0D108BD9-81ED-4DB2-BD59-A6C34878D82A}">
                    <a16:rowId xmlns:a16="http://schemas.microsoft.com/office/drawing/2014/main" val="3245698298"/>
                  </a:ext>
                </a:extLst>
              </a:tr>
              <a:tr h="1756291">
                <a:tc>
                  <a:txBody>
                    <a:bodyPr/>
                    <a:lstStyle/>
                    <a:p>
                      <a:r>
                        <a:rPr lang="zh-CN" altLang="en-US" sz="2400" dirty="0">
                          <a:latin typeface="宋体" panose="02010600030101010101" pitchFamily="2" charset="-122"/>
                          <a:ea typeface="宋体" panose="02010600030101010101" pitchFamily="2" charset="-122"/>
                        </a:rPr>
                        <a:t>约束条件</a:t>
                      </a:r>
                    </a:p>
                  </a:txBody>
                  <a:tcPr>
                    <a:solidFill>
                      <a:schemeClr val="accent1">
                        <a:lumMod val="20000"/>
                        <a:lumOff val="80000"/>
                      </a:schemeClr>
                    </a:solidFill>
                  </a:tcPr>
                </a:tc>
                <a:tc>
                  <a:txBody>
                    <a:bodyPr/>
                    <a:lstStyle/>
                    <a:p>
                      <a:r>
                        <a:rPr lang="en-US" altLang="zh-CN" sz="2400" kern="1200" dirty="0">
                          <a:solidFill>
                            <a:schemeClr val="dk1"/>
                          </a:solidFill>
                          <a:effectLst/>
                          <a:latin typeface="宋体" panose="02010600030101010101" pitchFamily="2" charset="-122"/>
                          <a:ea typeface="宋体" panose="02010600030101010101" pitchFamily="2" charset="-122"/>
                          <a:cs typeface="+mn-cs"/>
                        </a:rPr>
                        <a:t>St</a:t>
                      </a:r>
                      <a:r>
                        <a:rPr lang="zh-CN" altLang="en-US" sz="2400" kern="1200" dirty="0">
                          <a:solidFill>
                            <a:schemeClr val="dk1"/>
                          </a:solidFill>
                          <a:effectLst/>
                          <a:latin typeface="宋体" panose="02010600030101010101" pitchFamily="2" charset="-122"/>
                          <a:ea typeface="宋体" panose="02010600030101010101" pitchFamily="2" charset="-122"/>
                          <a:cs typeface="+mn-cs"/>
                        </a:rPr>
                        <a:t>：</a:t>
                      </a:r>
                      <a:r>
                        <a:rPr lang="en-US" altLang="zh-CN" sz="2400" kern="1200" dirty="0">
                          <a:solidFill>
                            <a:schemeClr val="dk1"/>
                          </a:solidFill>
                          <a:effectLst/>
                          <a:latin typeface="宋体" panose="02010600030101010101" pitchFamily="2" charset="-122"/>
                          <a:ea typeface="宋体" panose="02010600030101010101" pitchFamily="2" charset="-122"/>
                          <a:cs typeface="+mn-cs"/>
                        </a:rPr>
                        <a:t>s</a:t>
                      </a:r>
                      <a:r>
                        <a:rPr lang="en-US" altLang="zh-CN" sz="2400" kern="1200" baseline="-25000" dirty="0">
                          <a:solidFill>
                            <a:schemeClr val="dk1"/>
                          </a:solidFill>
                          <a:effectLst/>
                          <a:latin typeface="宋体" panose="02010600030101010101" pitchFamily="2" charset="-122"/>
                          <a:ea typeface="宋体" panose="02010600030101010101" pitchFamily="2" charset="-122"/>
                          <a:cs typeface="+mn-cs"/>
                        </a:rPr>
                        <a:t>1</a:t>
                      </a:r>
                      <a:r>
                        <a:rPr lang="en-US" altLang="zh-CN" sz="2400" kern="1200" dirty="0">
                          <a:solidFill>
                            <a:schemeClr val="dk1"/>
                          </a:solidFill>
                          <a:effectLst/>
                          <a:latin typeface="宋体" panose="02010600030101010101" pitchFamily="2" charset="-122"/>
                          <a:ea typeface="宋体" panose="02010600030101010101" pitchFamily="2" charset="-122"/>
                          <a:cs typeface="+mn-cs"/>
                        </a:rPr>
                        <a:t>(x</a:t>
                      </a:r>
                      <a:r>
                        <a:rPr lang="en-US" altLang="zh-CN" sz="2400" kern="1200" baseline="-25000" dirty="0">
                          <a:solidFill>
                            <a:schemeClr val="dk1"/>
                          </a:solidFill>
                          <a:effectLst/>
                          <a:latin typeface="宋体" panose="02010600030101010101" pitchFamily="2" charset="-122"/>
                          <a:ea typeface="宋体" panose="02010600030101010101" pitchFamily="2" charset="-122"/>
                          <a:cs typeface="+mn-cs"/>
                        </a:rPr>
                        <a:t>1</a:t>
                      </a:r>
                      <a:r>
                        <a:rPr lang="en-US" altLang="zh-CN" sz="2400" kern="1200" dirty="0">
                          <a:solidFill>
                            <a:schemeClr val="dk1"/>
                          </a:solidFill>
                          <a:effectLst/>
                          <a:latin typeface="宋体" panose="02010600030101010101" pitchFamily="2" charset="-122"/>
                          <a:ea typeface="宋体" panose="02010600030101010101" pitchFamily="2" charset="-122"/>
                          <a:cs typeface="+mn-cs"/>
                        </a:rPr>
                        <a:t>,x</a:t>
                      </a:r>
                      <a:r>
                        <a:rPr lang="en-US" altLang="zh-CN" sz="2400" kern="1200" baseline="-25000" dirty="0">
                          <a:solidFill>
                            <a:schemeClr val="dk1"/>
                          </a:solidFill>
                          <a:effectLst/>
                          <a:latin typeface="宋体" panose="02010600030101010101" pitchFamily="2" charset="-122"/>
                          <a:ea typeface="宋体" panose="02010600030101010101" pitchFamily="2" charset="-122"/>
                          <a:cs typeface="+mn-cs"/>
                        </a:rPr>
                        <a:t>2</a:t>
                      </a:r>
                      <a:r>
                        <a:rPr lang="en-US" altLang="zh-CN" sz="2400" kern="1200" dirty="0">
                          <a:solidFill>
                            <a:schemeClr val="dk1"/>
                          </a:solidFill>
                          <a:effectLst/>
                          <a:latin typeface="宋体" panose="02010600030101010101" pitchFamily="2" charset="-122"/>
                          <a:ea typeface="宋体" panose="02010600030101010101" pitchFamily="2" charset="-122"/>
                          <a:cs typeface="+mn-cs"/>
                        </a:rPr>
                        <a:t>,</a:t>
                      </a:r>
                      <a:r>
                        <a:rPr lang="zh-CN" altLang="zh-CN" sz="2400" kern="1200" dirty="0">
                          <a:solidFill>
                            <a:schemeClr val="dk1"/>
                          </a:solidFill>
                          <a:effectLst/>
                          <a:latin typeface="宋体" panose="02010600030101010101" pitchFamily="2" charset="-122"/>
                          <a:ea typeface="宋体" panose="02010600030101010101" pitchFamily="2" charset="-122"/>
                          <a:cs typeface="+mn-cs"/>
                        </a:rPr>
                        <a:t>…</a:t>
                      </a:r>
                      <a:r>
                        <a:rPr lang="en-US" altLang="zh-CN" sz="2400" kern="1200" dirty="0">
                          <a:solidFill>
                            <a:schemeClr val="dk1"/>
                          </a:solidFill>
                          <a:effectLst/>
                          <a:latin typeface="宋体" panose="02010600030101010101" pitchFamily="2" charset="-122"/>
                          <a:ea typeface="宋体" panose="02010600030101010101" pitchFamily="2" charset="-122"/>
                          <a:cs typeface="+mn-cs"/>
                        </a:rPr>
                        <a:t>,</a:t>
                      </a:r>
                      <a:r>
                        <a:rPr lang="en-US" altLang="zh-CN" sz="2400" kern="1200" dirty="0" err="1">
                          <a:solidFill>
                            <a:schemeClr val="dk1"/>
                          </a:solidFill>
                          <a:effectLst/>
                          <a:latin typeface="宋体" panose="02010600030101010101" pitchFamily="2" charset="-122"/>
                          <a:ea typeface="宋体" panose="02010600030101010101" pitchFamily="2" charset="-122"/>
                          <a:cs typeface="+mn-cs"/>
                        </a:rPr>
                        <a:t>x</a:t>
                      </a:r>
                      <a:r>
                        <a:rPr lang="en-US" altLang="zh-CN" sz="2400" kern="1200" baseline="-25000" dirty="0" err="1">
                          <a:solidFill>
                            <a:schemeClr val="dk1"/>
                          </a:solidFill>
                          <a:effectLst/>
                          <a:latin typeface="宋体" panose="02010600030101010101" pitchFamily="2" charset="-122"/>
                          <a:ea typeface="宋体" panose="02010600030101010101" pitchFamily="2" charset="-122"/>
                          <a:cs typeface="+mn-cs"/>
                        </a:rPr>
                        <a:t>n</a:t>
                      </a:r>
                      <a:r>
                        <a:rPr lang="en-US" altLang="zh-CN" sz="2400" kern="1200" dirty="0">
                          <a:solidFill>
                            <a:schemeClr val="dk1"/>
                          </a:solidFill>
                          <a:effectLst/>
                          <a:latin typeface="宋体" panose="02010600030101010101" pitchFamily="2" charset="-122"/>
                          <a:ea typeface="宋体" panose="02010600030101010101" pitchFamily="2" charset="-122"/>
                          <a:cs typeface="+mn-cs"/>
                        </a:rPr>
                        <a:t>)</a:t>
                      </a:r>
                      <a:r>
                        <a:rPr lang="zh-CN" altLang="zh-CN" sz="2400" kern="1200" dirty="0">
                          <a:solidFill>
                            <a:schemeClr val="dk1"/>
                          </a:solidFill>
                          <a:effectLst/>
                          <a:latin typeface="宋体" panose="02010600030101010101" pitchFamily="2" charset="-122"/>
                          <a:ea typeface="宋体" panose="02010600030101010101" pitchFamily="2" charset="-122"/>
                          <a:cs typeface="+mn-cs"/>
                        </a:rPr>
                        <a:t>≥</a:t>
                      </a:r>
                      <a:r>
                        <a:rPr lang="en-US" altLang="zh-CN" sz="2400" kern="1200" dirty="0">
                          <a:solidFill>
                            <a:schemeClr val="dk1"/>
                          </a:solidFill>
                          <a:effectLst/>
                          <a:latin typeface="宋体" panose="02010600030101010101" pitchFamily="2" charset="-122"/>
                          <a:ea typeface="宋体" panose="02010600030101010101" pitchFamily="2" charset="-122"/>
                          <a:cs typeface="+mn-cs"/>
                        </a:rPr>
                        <a:t>0</a:t>
                      </a:r>
                    </a:p>
                    <a:p>
                      <a:r>
                        <a:rPr lang="en-US" altLang="zh-CN" sz="2400" kern="1200" dirty="0">
                          <a:solidFill>
                            <a:schemeClr val="dk1"/>
                          </a:solidFill>
                          <a:effectLst/>
                          <a:latin typeface="宋体" panose="02010600030101010101" pitchFamily="2" charset="-122"/>
                          <a:ea typeface="宋体" panose="02010600030101010101" pitchFamily="2" charset="-122"/>
                          <a:cs typeface="+mn-cs"/>
                        </a:rPr>
                        <a:t>    s</a:t>
                      </a:r>
                      <a:r>
                        <a:rPr lang="en-US" altLang="zh-CN" sz="2400" kern="1200" baseline="-25000" dirty="0">
                          <a:solidFill>
                            <a:schemeClr val="dk1"/>
                          </a:solidFill>
                          <a:effectLst/>
                          <a:latin typeface="宋体" panose="02010600030101010101" pitchFamily="2" charset="-122"/>
                          <a:ea typeface="宋体" panose="02010600030101010101" pitchFamily="2" charset="-122"/>
                          <a:cs typeface="+mn-cs"/>
                        </a:rPr>
                        <a:t>2</a:t>
                      </a:r>
                      <a:r>
                        <a:rPr lang="en-US" altLang="zh-CN" sz="2400" kern="1200" dirty="0">
                          <a:solidFill>
                            <a:schemeClr val="dk1"/>
                          </a:solidFill>
                          <a:effectLst/>
                          <a:latin typeface="宋体" panose="02010600030101010101" pitchFamily="2" charset="-122"/>
                          <a:ea typeface="宋体" panose="02010600030101010101" pitchFamily="2" charset="-122"/>
                          <a:cs typeface="+mn-cs"/>
                        </a:rPr>
                        <a:t>(x</a:t>
                      </a:r>
                      <a:r>
                        <a:rPr lang="en-US" altLang="zh-CN" sz="2400" kern="1200" baseline="-25000" dirty="0">
                          <a:solidFill>
                            <a:schemeClr val="dk1"/>
                          </a:solidFill>
                          <a:effectLst/>
                          <a:latin typeface="宋体" panose="02010600030101010101" pitchFamily="2" charset="-122"/>
                          <a:ea typeface="宋体" panose="02010600030101010101" pitchFamily="2" charset="-122"/>
                          <a:cs typeface="+mn-cs"/>
                        </a:rPr>
                        <a:t>1</a:t>
                      </a:r>
                      <a:r>
                        <a:rPr lang="en-US" altLang="zh-CN" sz="2400" kern="1200" dirty="0">
                          <a:solidFill>
                            <a:schemeClr val="dk1"/>
                          </a:solidFill>
                          <a:effectLst/>
                          <a:latin typeface="宋体" panose="02010600030101010101" pitchFamily="2" charset="-122"/>
                          <a:ea typeface="宋体" panose="02010600030101010101" pitchFamily="2" charset="-122"/>
                          <a:cs typeface="+mn-cs"/>
                        </a:rPr>
                        <a:t>,x</a:t>
                      </a:r>
                      <a:r>
                        <a:rPr lang="en-US" altLang="zh-CN" sz="2400" kern="1200" baseline="-25000" dirty="0">
                          <a:solidFill>
                            <a:schemeClr val="dk1"/>
                          </a:solidFill>
                          <a:effectLst/>
                          <a:latin typeface="宋体" panose="02010600030101010101" pitchFamily="2" charset="-122"/>
                          <a:ea typeface="宋体" panose="02010600030101010101" pitchFamily="2" charset="-122"/>
                          <a:cs typeface="+mn-cs"/>
                        </a:rPr>
                        <a:t>2</a:t>
                      </a:r>
                      <a:r>
                        <a:rPr lang="en-US" altLang="zh-CN" sz="2400" kern="1200" dirty="0">
                          <a:solidFill>
                            <a:schemeClr val="dk1"/>
                          </a:solidFill>
                          <a:effectLst/>
                          <a:latin typeface="宋体" panose="02010600030101010101" pitchFamily="2" charset="-122"/>
                          <a:ea typeface="宋体" panose="02010600030101010101" pitchFamily="2" charset="-122"/>
                          <a:cs typeface="+mn-cs"/>
                        </a:rPr>
                        <a:t>,</a:t>
                      </a:r>
                      <a:r>
                        <a:rPr lang="zh-CN" altLang="zh-CN" sz="2400" kern="1200" dirty="0">
                          <a:solidFill>
                            <a:schemeClr val="dk1"/>
                          </a:solidFill>
                          <a:effectLst/>
                          <a:latin typeface="宋体" panose="02010600030101010101" pitchFamily="2" charset="-122"/>
                          <a:ea typeface="宋体" panose="02010600030101010101" pitchFamily="2" charset="-122"/>
                          <a:cs typeface="+mn-cs"/>
                        </a:rPr>
                        <a:t>…</a:t>
                      </a:r>
                      <a:r>
                        <a:rPr lang="en-US" altLang="zh-CN" sz="2400" kern="1200" dirty="0">
                          <a:solidFill>
                            <a:schemeClr val="dk1"/>
                          </a:solidFill>
                          <a:effectLst/>
                          <a:latin typeface="宋体" panose="02010600030101010101" pitchFamily="2" charset="-122"/>
                          <a:ea typeface="宋体" panose="02010600030101010101" pitchFamily="2" charset="-122"/>
                          <a:cs typeface="+mn-cs"/>
                        </a:rPr>
                        <a:t>,</a:t>
                      </a:r>
                      <a:r>
                        <a:rPr lang="en-US" altLang="zh-CN" sz="2400" kern="1200" dirty="0" err="1">
                          <a:solidFill>
                            <a:schemeClr val="dk1"/>
                          </a:solidFill>
                          <a:effectLst/>
                          <a:latin typeface="宋体" panose="02010600030101010101" pitchFamily="2" charset="-122"/>
                          <a:ea typeface="宋体" panose="02010600030101010101" pitchFamily="2" charset="-122"/>
                          <a:cs typeface="+mn-cs"/>
                        </a:rPr>
                        <a:t>x</a:t>
                      </a:r>
                      <a:r>
                        <a:rPr lang="en-US" altLang="zh-CN" sz="2400" kern="1200" baseline="-25000" dirty="0" err="1">
                          <a:solidFill>
                            <a:schemeClr val="dk1"/>
                          </a:solidFill>
                          <a:effectLst/>
                          <a:latin typeface="宋体" panose="02010600030101010101" pitchFamily="2" charset="-122"/>
                          <a:ea typeface="宋体" panose="02010600030101010101" pitchFamily="2" charset="-122"/>
                          <a:cs typeface="+mn-cs"/>
                        </a:rPr>
                        <a:t>n</a:t>
                      </a:r>
                      <a:r>
                        <a:rPr lang="en-US" altLang="zh-CN" sz="2400" kern="1200" dirty="0">
                          <a:solidFill>
                            <a:schemeClr val="dk1"/>
                          </a:solidFill>
                          <a:effectLst/>
                          <a:latin typeface="宋体" panose="02010600030101010101" pitchFamily="2" charset="-122"/>
                          <a:ea typeface="宋体" panose="02010600030101010101" pitchFamily="2" charset="-122"/>
                          <a:cs typeface="+mn-cs"/>
                        </a:rPr>
                        <a:t>)</a:t>
                      </a:r>
                      <a:r>
                        <a:rPr lang="zh-CN" altLang="zh-CN" sz="2400" kern="1200" dirty="0">
                          <a:solidFill>
                            <a:schemeClr val="dk1"/>
                          </a:solidFill>
                          <a:effectLst/>
                          <a:latin typeface="宋体" panose="02010600030101010101" pitchFamily="2" charset="-122"/>
                          <a:ea typeface="宋体" panose="02010600030101010101" pitchFamily="2" charset="-122"/>
                          <a:cs typeface="+mn-cs"/>
                        </a:rPr>
                        <a:t>≥</a:t>
                      </a:r>
                      <a:r>
                        <a:rPr lang="en-US" altLang="zh-CN" sz="2400" kern="1200" dirty="0">
                          <a:solidFill>
                            <a:schemeClr val="dk1"/>
                          </a:solidFill>
                          <a:effectLst/>
                          <a:latin typeface="宋体" panose="02010600030101010101" pitchFamily="2" charset="-122"/>
                          <a:ea typeface="宋体" panose="02010600030101010101" pitchFamily="2" charset="-122"/>
                          <a:cs typeface="+mn-cs"/>
                        </a:rPr>
                        <a:t>0 </a:t>
                      </a:r>
                      <a:endParaRPr lang="zh-CN" altLang="zh-CN" sz="2400" kern="1200" dirty="0">
                        <a:solidFill>
                          <a:schemeClr val="dk1"/>
                        </a:solidFill>
                        <a:effectLst/>
                        <a:latin typeface="宋体" panose="02010600030101010101" pitchFamily="2" charset="-122"/>
                        <a:ea typeface="宋体" panose="02010600030101010101" pitchFamily="2" charset="-122"/>
                        <a:cs typeface="+mn-cs"/>
                      </a:endParaRPr>
                    </a:p>
                    <a:p>
                      <a:r>
                        <a:rPr lang="en-US" altLang="zh-CN" sz="2400" kern="1200" dirty="0">
                          <a:solidFill>
                            <a:schemeClr val="dk1"/>
                          </a:solidFill>
                          <a:effectLst/>
                          <a:latin typeface="宋体" panose="02010600030101010101" pitchFamily="2" charset="-122"/>
                          <a:ea typeface="宋体" panose="02010600030101010101" pitchFamily="2" charset="-122"/>
                          <a:cs typeface="+mn-cs"/>
                        </a:rPr>
                        <a:t>     </a:t>
                      </a:r>
                      <a:r>
                        <a:rPr lang="zh-CN" altLang="zh-CN" sz="2400" kern="1200" dirty="0">
                          <a:solidFill>
                            <a:schemeClr val="dk1"/>
                          </a:solidFill>
                          <a:effectLst/>
                          <a:latin typeface="宋体" panose="02010600030101010101" pitchFamily="2" charset="-122"/>
                          <a:ea typeface="宋体" panose="02010600030101010101" pitchFamily="2" charset="-122"/>
                          <a:cs typeface="+mn-cs"/>
                        </a:rPr>
                        <a:t>……</a:t>
                      </a:r>
                    </a:p>
                    <a:p>
                      <a:r>
                        <a:rPr lang="en-US" altLang="zh-CN" sz="2400" kern="1200" dirty="0">
                          <a:solidFill>
                            <a:schemeClr val="dk1"/>
                          </a:solidFill>
                          <a:effectLst/>
                          <a:latin typeface="宋体" panose="02010600030101010101" pitchFamily="2" charset="-122"/>
                          <a:ea typeface="宋体" panose="02010600030101010101" pitchFamily="2" charset="-122"/>
                          <a:cs typeface="+mn-cs"/>
                        </a:rPr>
                        <a:t>    </a:t>
                      </a:r>
                      <a:r>
                        <a:rPr lang="en-US" altLang="zh-CN" sz="2400" kern="1200" dirty="0" err="1">
                          <a:solidFill>
                            <a:schemeClr val="dk1"/>
                          </a:solidFill>
                          <a:effectLst/>
                          <a:latin typeface="宋体" panose="02010600030101010101" pitchFamily="2" charset="-122"/>
                          <a:ea typeface="宋体" panose="02010600030101010101" pitchFamily="2" charset="-122"/>
                          <a:cs typeface="+mn-cs"/>
                        </a:rPr>
                        <a:t>s</a:t>
                      </a:r>
                      <a:r>
                        <a:rPr lang="en-US" altLang="zh-CN" sz="2400" kern="1200" baseline="-25000" dirty="0" err="1">
                          <a:solidFill>
                            <a:schemeClr val="dk1"/>
                          </a:solidFill>
                          <a:effectLst/>
                          <a:latin typeface="宋体" panose="02010600030101010101" pitchFamily="2" charset="-122"/>
                          <a:ea typeface="宋体" panose="02010600030101010101" pitchFamily="2" charset="-122"/>
                          <a:cs typeface="+mn-cs"/>
                        </a:rPr>
                        <a:t>m</a:t>
                      </a:r>
                      <a:r>
                        <a:rPr lang="en-US" altLang="zh-CN" sz="2400" kern="1200" dirty="0">
                          <a:solidFill>
                            <a:schemeClr val="dk1"/>
                          </a:solidFill>
                          <a:effectLst/>
                          <a:latin typeface="宋体" panose="02010600030101010101" pitchFamily="2" charset="-122"/>
                          <a:ea typeface="宋体" panose="02010600030101010101" pitchFamily="2" charset="-122"/>
                          <a:cs typeface="+mn-cs"/>
                        </a:rPr>
                        <a:t>(x</a:t>
                      </a:r>
                      <a:r>
                        <a:rPr lang="en-US" altLang="zh-CN" sz="2400" kern="1200" baseline="-25000" dirty="0">
                          <a:solidFill>
                            <a:schemeClr val="dk1"/>
                          </a:solidFill>
                          <a:effectLst/>
                          <a:latin typeface="宋体" panose="02010600030101010101" pitchFamily="2" charset="-122"/>
                          <a:ea typeface="宋体" panose="02010600030101010101" pitchFamily="2" charset="-122"/>
                          <a:cs typeface="+mn-cs"/>
                        </a:rPr>
                        <a:t>1</a:t>
                      </a:r>
                      <a:r>
                        <a:rPr lang="en-US" altLang="zh-CN" sz="2400" kern="1200" dirty="0">
                          <a:solidFill>
                            <a:schemeClr val="dk1"/>
                          </a:solidFill>
                          <a:effectLst/>
                          <a:latin typeface="宋体" panose="02010600030101010101" pitchFamily="2" charset="-122"/>
                          <a:ea typeface="宋体" panose="02010600030101010101" pitchFamily="2" charset="-122"/>
                          <a:cs typeface="+mn-cs"/>
                        </a:rPr>
                        <a:t>,x</a:t>
                      </a:r>
                      <a:r>
                        <a:rPr lang="en-US" altLang="zh-CN" sz="2400" kern="1200" baseline="-25000" dirty="0">
                          <a:solidFill>
                            <a:schemeClr val="dk1"/>
                          </a:solidFill>
                          <a:effectLst/>
                          <a:latin typeface="宋体" panose="02010600030101010101" pitchFamily="2" charset="-122"/>
                          <a:ea typeface="宋体" panose="02010600030101010101" pitchFamily="2" charset="-122"/>
                          <a:cs typeface="+mn-cs"/>
                        </a:rPr>
                        <a:t>2</a:t>
                      </a:r>
                      <a:r>
                        <a:rPr lang="en-US" altLang="zh-CN" sz="2400" kern="1200" dirty="0">
                          <a:solidFill>
                            <a:schemeClr val="dk1"/>
                          </a:solidFill>
                          <a:effectLst/>
                          <a:latin typeface="宋体" panose="02010600030101010101" pitchFamily="2" charset="-122"/>
                          <a:ea typeface="宋体" panose="02010600030101010101" pitchFamily="2" charset="-122"/>
                          <a:cs typeface="+mn-cs"/>
                        </a:rPr>
                        <a:t>,</a:t>
                      </a:r>
                      <a:r>
                        <a:rPr lang="zh-CN" altLang="zh-CN" sz="2400" kern="1200" dirty="0">
                          <a:solidFill>
                            <a:schemeClr val="dk1"/>
                          </a:solidFill>
                          <a:effectLst/>
                          <a:latin typeface="宋体" panose="02010600030101010101" pitchFamily="2" charset="-122"/>
                          <a:ea typeface="宋体" panose="02010600030101010101" pitchFamily="2" charset="-122"/>
                          <a:cs typeface="+mn-cs"/>
                        </a:rPr>
                        <a:t>…</a:t>
                      </a:r>
                      <a:r>
                        <a:rPr lang="en-US" altLang="zh-CN" sz="2400" kern="1200" dirty="0">
                          <a:solidFill>
                            <a:schemeClr val="dk1"/>
                          </a:solidFill>
                          <a:effectLst/>
                          <a:latin typeface="宋体" panose="02010600030101010101" pitchFamily="2" charset="-122"/>
                          <a:ea typeface="宋体" panose="02010600030101010101" pitchFamily="2" charset="-122"/>
                          <a:cs typeface="+mn-cs"/>
                        </a:rPr>
                        <a:t>,</a:t>
                      </a:r>
                      <a:r>
                        <a:rPr lang="en-US" altLang="zh-CN" sz="2400" kern="1200" dirty="0" err="1">
                          <a:solidFill>
                            <a:schemeClr val="dk1"/>
                          </a:solidFill>
                          <a:effectLst/>
                          <a:latin typeface="宋体" panose="02010600030101010101" pitchFamily="2" charset="-122"/>
                          <a:ea typeface="宋体" panose="02010600030101010101" pitchFamily="2" charset="-122"/>
                          <a:cs typeface="+mn-cs"/>
                        </a:rPr>
                        <a:t>x</a:t>
                      </a:r>
                      <a:r>
                        <a:rPr lang="en-US" altLang="zh-CN" sz="2400" kern="1200" baseline="-25000" dirty="0" err="1">
                          <a:solidFill>
                            <a:schemeClr val="dk1"/>
                          </a:solidFill>
                          <a:effectLst/>
                          <a:latin typeface="宋体" panose="02010600030101010101" pitchFamily="2" charset="-122"/>
                          <a:ea typeface="宋体" panose="02010600030101010101" pitchFamily="2" charset="-122"/>
                          <a:cs typeface="+mn-cs"/>
                        </a:rPr>
                        <a:t>n</a:t>
                      </a:r>
                      <a:r>
                        <a:rPr lang="en-US" altLang="zh-CN" sz="2400" kern="1200" dirty="0">
                          <a:solidFill>
                            <a:schemeClr val="dk1"/>
                          </a:solidFill>
                          <a:effectLst/>
                          <a:latin typeface="宋体" panose="02010600030101010101" pitchFamily="2" charset="-122"/>
                          <a:ea typeface="宋体" panose="02010600030101010101" pitchFamily="2" charset="-122"/>
                          <a:cs typeface="+mn-cs"/>
                        </a:rPr>
                        <a:t>)</a:t>
                      </a:r>
                      <a:r>
                        <a:rPr lang="zh-CN" altLang="zh-CN" sz="2400" kern="1200" dirty="0">
                          <a:solidFill>
                            <a:schemeClr val="dk1"/>
                          </a:solidFill>
                          <a:effectLst/>
                          <a:latin typeface="宋体" panose="02010600030101010101" pitchFamily="2" charset="-122"/>
                          <a:ea typeface="宋体" panose="02010600030101010101" pitchFamily="2" charset="-122"/>
                          <a:cs typeface="+mn-cs"/>
                        </a:rPr>
                        <a:t>≥</a:t>
                      </a:r>
                      <a:r>
                        <a:rPr lang="en-US" altLang="zh-CN" sz="2400" kern="1200" dirty="0">
                          <a:solidFill>
                            <a:schemeClr val="dk1"/>
                          </a:solidFill>
                          <a:effectLst/>
                          <a:latin typeface="宋体" panose="02010600030101010101" pitchFamily="2" charset="-122"/>
                          <a:ea typeface="宋体" panose="02010600030101010101" pitchFamily="2" charset="-122"/>
                          <a:cs typeface="+mn-cs"/>
                        </a:rPr>
                        <a:t>0 </a:t>
                      </a:r>
                      <a:endParaRPr lang="zh-CN" altLang="en-US" sz="2400" dirty="0">
                        <a:latin typeface="宋体" panose="02010600030101010101" pitchFamily="2" charset="-122"/>
                        <a:ea typeface="宋体" panose="02010600030101010101" pitchFamily="2" charset="-122"/>
                      </a:endParaRPr>
                    </a:p>
                  </a:txBody>
                  <a:tcPr>
                    <a:solidFill>
                      <a:schemeClr val="accent1">
                        <a:lumMod val="20000"/>
                        <a:lumOff val="80000"/>
                      </a:schemeClr>
                    </a:solidFill>
                  </a:tcPr>
                </a:tc>
                <a:extLst>
                  <a:ext uri="{0D108BD9-81ED-4DB2-BD59-A6C34878D82A}">
                    <a16:rowId xmlns:a16="http://schemas.microsoft.com/office/drawing/2014/main" val="1624659425"/>
                  </a:ext>
                </a:extLst>
              </a:tr>
            </a:tbl>
          </a:graphicData>
        </a:graphic>
      </p:graphicFrame>
      <p:sp>
        <p:nvSpPr>
          <p:cNvPr id="7" name="矩形 6">
            <a:extLst>
              <a:ext uri="{FF2B5EF4-FFF2-40B4-BE49-F238E27FC236}">
                <a16:creationId xmlns:a16="http://schemas.microsoft.com/office/drawing/2014/main" id="{62D63D43-BEEF-4EDB-AE4E-21931E137F6C}"/>
              </a:ext>
            </a:extLst>
          </p:cNvPr>
          <p:cNvSpPr/>
          <p:nvPr/>
        </p:nvSpPr>
        <p:spPr>
          <a:xfrm>
            <a:off x="1337570" y="1573374"/>
            <a:ext cx="9794838" cy="830997"/>
          </a:xfrm>
          <a:prstGeom prst="rect">
            <a:avLst/>
          </a:prstGeom>
        </p:spPr>
        <p:txBody>
          <a:bodyPr wrap="square">
            <a:spAutoFit/>
          </a:bodyPr>
          <a:lstStyle/>
          <a:p>
            <a:pPr indent="540000"/>
            <a:r>
              <a:rPr lang="zh-CN" altLang="en-US" sz="2400" dirty="0">
                <a:latin typeface="Calibri" panose="020F0502020204030204" pitchFamily="34" charset="0"/>
                <a:ea typeface="宋体" panose="02010600030101010101" pitchFamily="2" charset="-122"/>
                <a:cs typeface="Times New Roman" panose="02020603050405020304" pitchFamily="18" charset="0"/>
              </a:rPr>
              <a:t>线性规划就是研究在一组线性约束条件下，求解一个线性函数的极大化或极小化的问题。</a:t>
            </a:r>
            <a:endParaRPr lang="zh-CN" altLang="en-US" sz="2400" dirty="0"/>
          </a:p>
        </p:txBody>
      </p:sp>
      <p:sp>
        <p:nvSpPr>
          <p:cNvPr id="11" name="矩形 10">
            <a:extLst>
              <a:ext uri="{FF2B5EF4-FFF2-40B4-BE49-F238E27FC236}">
                <a16:creationId xmlns:a16="http://schemas.microsoft.com/office/drawing/2014/main" id="{1D452DF6-B5DF-48AE-AB86-AB2C40B9D3C7}"/>
              </a:ext>
            </a:extLst>
          </p:cNvPr>
          <p:cNvSpPr/>
          <p:nvPr/>
        </p:nvSpPr>
        <p:spPr>
          <a:xfrm>
            <a:off x="1337570" y="5161660"/>
            <a:ext cx="9629851" cy="461665"/>
          </a:xfrm>
          <a:prstGeom prst="rect">
            <a:avLst/>
          </a:prstGeom>
        </p:spPr>
        <p:txBody>
          <a:bodyPr wrap="square">
            <a:spAutoFit/>
          </a:bodyPr>
          <a:lstStyle/>
          <a:p>
            <a:pPr indent="540000"/>
            <a:r>
              <a:rPr lang="zh-CN" altLang="en-US" sz="2400" dirty="0">
                <a:latin typeface="Calibri" panose="020F0502020204030204" pitchFamily="34" charset="0"/>
                <a:ea typeface="宋体" panose="02010600030101010101" pitchFamily="2" charset="-122"/>
                <a:cs typeface="Times New Roman" panose="02020603050405020304" pitchFamily="18" charset="0"/>
              </a:rPr>
              <a:t>线性规划指目标变量</a:t>
            </a:r>
            <a:r>
              <a:rPr lang="en-US" altLang="zh-CN" sz="2400" dirty="0">
                <a:latin typeface="Times New Roman" pitchFamily="18" charset="0"/>
                <a:ea typeface="宋体" panose="02010600030101010101" pitchFamily="2" charset="-122"/>
                <a:cs typeface="Times New Roman" pitchFamily="18" charset="0"/>
              </a:rPr>
              <a:t>y</a:t>
            </a:r>
            <a:r>
              <a:rPr lang="zh-CN" altLang="en-US" sz="2400" dirty="0">
                <a:latin typeface="Calibri" panose="020F0502020204030204" pitchFamily="34" charset="0"/>
                <a:ea typeface="宋体" panose="02010600030101010101" pitchFamily="2" charset="-122"/>
                <a:cs typeface="Times New Roman" panose="02020603050405020304" pitchFamily="18" charset="0"/>
              </a:rPr>
              <a:t>与决策变量</a:t>
            </a:r>
            <a:r>
              <a:rPr lang="en-US" altLang="zh-CN" sz="2400" dirty="0">
                <a:latin typeface="Times New Roman" pitchFamily="18" charset="0"/>
                <a:ea typeface="宋体" panose="02010600030101010101" pitchFamily="2" charset="-122"/>
                <a:cs typeface="Times New Roman" pitchFamily="18" charset="0"/>
              </a:rPr>
              <a:t>x</a:t>
            </a:r>
            <a:r>
              <a:rPr lang="en-US" altLang="zh-CN" sz="2400" baseline="-25000" dirty="0">
                <a:latin typeface="Times New Roman" pitchFamily="18" charset="0"/>
                <a:ea typeface="宋体" panose="02010600030101010101" pitchFamily="2" charset="-122"/>
                <a:cs typeface="Times New Roman" pitchFamily="18" charset="0"/>
              </a:rPr>
              <a:t>i</a:t>
            </a:r>
            <a:r>
              <a:rPr lang="zh-CN" altLang="en-US" sz="2400" dirty="0">
                <a:latin typeface="Calibri" panose="020F0502020204030204" pitchFamily="34" charset="0"/>
                <a:ea typeface="宋体" panose="02010600030101010101" pitchFamily="2" charset="-122"/>
                <a:cs typeface="Times New Roman" panose="02020603050405020304" pitchFamily="18" charset="0"/>
              </a:rPr>
              <a:t>之间，以及约束条件</a:t>
            </a:r>
            <a:r>
              <a:rPr lang="en-US" altLang="zh-CN" sz="2400" dirty="0">
                <a:latin typeface="Times New Roman" pitchFamily="18" charset="0"/>
                <a:ea typeface="宋体" panose="02010600030101010101" pitchFamily="2" charset="-122"/>
                <a:cs typeface="Times New Roman" pitchFamily="18" charset="0"/>
              </a:rPr>
              <a:t>St</a:t>
            </a:r>
            <a:r>
              <a:rPr lang="zh-CN" altLang="en-US" sz="2400" dirty="0">
                <a:latin typeface="Calibri" panose="020F0502020204030204" pitchFamily="34" charset="0"/>
                <a:ea typeface="宋体" panose="02010600030101010101" pitchFamily="2" charset="-122"/>
                <a:cs typeface="Times New Roman" panose="02020603050405020304" pitchFamily="18" charset="0"/>
              </a:rPr>
              <a:t>都是线性。</a:t>
            </a:r>
            <a:endParaRPr lang="zh-CN" altLang="en-US" sz="2400" b="1" dirty="0"/>
          </a:p>
        </p:txBody>
      </p:sp>
      <p:sp>
        <p:nvSpPr>
          <p:cNvPr id="4" name="灯片编号占位符 3">
            <a:extLst>
              <a:ext uri="{FF2B5EF4-FFF2-40B4-BE49-F238E27FC236}">
                <a16:creationId xmlns:a16="http://schemas.microsoft.com/office/drawing/2014/main" id="{03CFDA4E-AD14-92E3-FB26-055B17B93FBB}"/>
              </a:ext>
            </a:extLst>
          </p:cNvPr>
          <p:cNvSpPr>
            <a:spLocks noGrp="1"/>
          </p:cNvSpPr>
          <p:nvPr>
            <p:ph type="sldNum" sz="quarter" idx="12"/>
          </p:nvPr>
        </p:nvSpPr>
        <p:spPr/>
        <p:txBody>
          <a:bodyPr/>
          <a:lstStyle/>
          <a:p>
            <a:fld id="{D4987A84-499B-4CAF-9D16-379BAF2795DA}" type="slidenum">
              <a:rPr lang="zh-CN" altLang="en-US" smtClean="0"/>
              <a:t>12</a:t>
            </a:fld>
            <a:endParaRPr lang="zh-CN" altLang="en-US"/>
          </a:p>
        </p:txBody>
      </p:sp>
    </p:spTree>
    <p:extLst>
      <p:ext uri="{BB962C8B-B14F-4D97-AF65-F5344CB8AC3E}">
        <p14:creationId xmlns:p14="http://schemas.microsoft.com/office/powerpoint/2010/main" val="64464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959"/>
            <a:ext cx="12192000" cy="646331"/>
          </a:xfrm>
          <a:prstGeom prst="rect">
            <a:avLst/>
          </a:prstGeom>
          <a:noFill/>
        </p:spPr>
        <p:txBody>
          <a:bodyPr wrap="square" rtlCol="0">
            <a:spAutoFit/>
          </a:bodyPr>
          <a:lstStyle/>
          <a:p>
            <a:r>
              <a:rPr lang="en-US" altLang="zh-CN" sz="3600" b="1" dirty="0">
                <a:solidFill>
                  <a:schemeClr val="tx2">
                    <a:lumMod val="75000"/>
                  </a:schemeClr>
                </a:solidFill>
                <a:latin typeface="宋体" panose="02010600030101010101" pitchFamily="2" charset="-122"/>
                <a:ea typeface="宋体" panose="02010600030101010101" pitchFamily="2" charset="-122"/>
              </a:rPr>
              <a:t>          2</a:t>
            </a:r>
            <a:r>
              <a:rPr lang="zh-CN" altLang="en-US" sz="3600" b="1" dirty="0">
                <a:solidFill>
                  <a:schemeClr val="tx2">
                    <a:lumMod val="75000"/>
                  </a:schemeClr>
                </a:solidFill>
                <a:latin typeface="宋体" panose="02010600030101010101" pitchFamily="2" charset="-122"/>
                <a:ea typeface="宋体" panose="02010600030101010101" pitchFamily="2" charset="-122"/>
              </a:rPr>
              <a:t>、线性规划决策建模的方法和步骤</a:t>
            </a:r>
          </a:p>
        </p:txBody>
      </p:sp>
      <p:sp>
        <p:nvSpPr>
          <p:cNvPr id="25" name="文本框 24">
            <a:extLst>
              <a:ext uri="{FF2B5EF4-FFF2-40B4-BE49-F238E27FC236}">
                <a16:creationId xmlns:a16="http://schemas.microsoft.com/office/drawing/2014/main" id="{30669421-1C3A-EF5E-ABCC-EF5A00E3F12A}"/>
              </a:ext>
            </a:extLst>
          </p:cNvPr>
          <p:cNvSpPr txBox="1"/>
          <p:nvPr/>
        </p:nvSpPr>
        <p:spPr>
          <a:xfrm>
            <a:off x="1457791" y="1255173"/>
            <a:ext cx="6095064" cy="1094402"/>
          </a:xfrm>
          <a:prstGeom prst="rect">
            <a:avLst/>
          </a:prstGeom>
          <a:noFill/>
        </p:spPr>
        <p:txBody>
          <a:bodyPr wrap="square">
            <a:spAutoFit/>
          </a:bodyPr>
          <a:lstStyle/>
          <a:p>
            <a:pPr algn="just">
              <a:lnSpc>
                <a:spcPct val="150000"/>
              </a:lnSpc>
              <a:spcBef>
                <a:spcPts val="300"/>
              </a:spcBef>
              <a:spcAft>
                <a:spcPts val="300"/>
              </a:spcAft>
            </a:pPr>
            <a:r>
              <a:rPr lang="zh-CN" altLang="zh-CN" sz="2400" dirty="0">
                <a:effectLst/>
                <a:latin typeface="黑体" panose="02010609060101010101" pitchFamily="49" charset="-122"/>
                <a:ea typeface="黑体" panose="02010609060101010101" pitchFamily="49" charset="-122"/>
                <a:cs typeface="Times New Roman" panose="02020603050405020304" pitchFamily="18" charset="0"/>
              </a:rPr>
              <a:t>第一步，设置目标</a:t>
            </a:r>
            <a:r>
              <a:rPr lang="zh-CN" altLang="zh-CN" sz="1800" dirty="0">
                <a:effectLst/>
                <a:latin typeface="黑体" panose="02010609060101010101" pitchFamily="49" charset="-122"/>
                <a:ea typeface="黑体" panose="02010609060101010101" pitchFamily="49" charset="-122"/>
                <a:cs typeface="Times New Roman" panose="02020603050405020304" pitchFamily="18" charset="0"/>
              </a:rPr>
              <a:t>。</a:t>
            </a:r>
          </a:p>
          <a:p>
            <a:pPr>
              <a:lnSpc>
                <a:spcPct val="150000"/>
              </a:lnSpc>
            </a:pPr>
            <a:r>
              <a:rPr lang="zh-CN" altLang="zh-CN" sz="2000" dirty="0">
                <a:effectLst/>
                <a:latin typeface="Times New Roman" panose="02020603050405020304" pitchFamily="18" charset="0"/>
                <a:ea typeface="宋体" panose="02010600030101010101" pitchFamily="2" charset="-122"/>
                <a:cs typeface="Times New Roman" panose="02020603050405020304" pitchFamily="18" charset="0"/>
              </a:rPr>
              <a:t>启动“数据”</a:t>
            </a:r>
            <a:r>
              <a:rPr lang="en-US" altLang="zh-CN" sz="2000" dirty="0">
                <a:effectLst/>
                <a:latin typeface="Times New Roman" panose="02020603050405020304" pitchFamily="18" charset="0"/>
                <a:ea typeface="宋体" panose="02010600030101010101" pitchFamily="2" charset="-122"/>
              </a:rPr>
              <a:t>/</a:t>
            </a:r>
            <a:r>
              <a:rPr lang="en-US" altLang="zh-CN" sz="2000" dirty="0">
                <a:effectLst/>
                <a:latin typeface="宋体" panose="02010600030101010101" pitchFamily="2" charset="-122"/>
                <a:cs typeface="Times New Roman" panose="02020603050405020304" pitchFamily="18" charset="0"/>
              </a:rPr>
              <a:t>“</a:t>
            </a:r>
            <a:r>
              <a:rPr lang="zh-CN" altLang="zh-CN" sz="2000" dirty="0">
                <a:effectLst/>
                <a:latin typeface="Times New Roman" panose="02020603050405020304" pitchFamily="18" charset="0"/>
                <a:ea typeface="宋体" panose="02010600030101010101" pitchFamily="2" charset="-122"/>
                <a:cs typeface="Times New Roman" panose="02020603050405020304" pitchFamily="18" charset="0"/>
              </a:rPr>
              <a:t>规划求解</a:t>
            </a:r>
            <a:r>
              <a:rPr lang="en-US" altLang="zh-CN" sz="20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a:effectLst/>
                <a:latin typeface="Times New Roman" panose="02020603050405020304" pitchFamily="18" charset="0"/>
                <a:ea typeface="宋体" panose="02010600030101010101" pitchFamily="2" charset="-122"/>
                <a:cs typeface="Times New Roman" panose="02020603050405020304" pitchFamily="18" charset="0"/>
              </a:rPr>
              <a:t>工具</a:t>
            </a:r>
            <a:r>
              <a:rPr lang="zh-CN" altLang="en-US" sz="20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dirty="0"/>
          </a:p>
        </p:txBody>
      </p:sp>
      <p:pic>
        <p:nvPicPr>
          <p:cNvPr id="26" name="图片 25">
            <a:extLst>
              <a:ext uri="{FF2B5EF4-FFF2-40B4-BE49-F238E27FC236}">
                <a16:creationId xmlns:a16="http://schemas.microsoft.com/office/drawing/2014/main" id="{86F9B4D3-CEB8-B6AB-E3F9-E17499560A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12" b="420"/>
          <a:stretch/>
        </p:blipFill>
        <p:spPr bwMode="auto">
          <a:xfrm>
            <a:off x="4325809" y="2469458"/>
            <a:ext cx="3882170" cy="359475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27" name="灯片编号占位符 26">
            <a:extLst>
              <a:ext uri="{FF2B5EF4-FFF2-40B4-BE49-F238E27FC236}">
                <a16:creationId xmlns:a16="http://schemas.microsoft.com/office/drawing/2014/main" id="{E38D564B-8F65-5A4F-4A0F-BED87A3BA6B4}"/>
              </a:ext>
            </a:extLst>
          </p:cNvPr>
          <p:cNvSpPr>
            <a:spLocks noGrp="1"/>
          </p:cNvSpPr>
          <p:nvPr>
            <p:ph type="sldNum" sz="quarter" idx="12"/>
          </p:nvPr>
        </p:nvSpPr>
        <p:spPr/>
        <p:txBody>
          <a:bodyPr/>
          <a:lstStyle/>
          <a:p>
            <a:fld id="{D4987A84-499B-4CAF-9D16-379BAF2795DA}" type="slidenum">
              <a:rPr lang="zh-CN" altLang="en-US" smtClean="0"/>
              <a:t>13</a:t>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30669421-1C3A-EF5E-ABCC-EF5A00E3F12A}"/>
              </a:ext>
            </a:extLst>
          </p:cNvPr>
          <p:cNvSpPr txBox="1"/>
          <p:nvPr/>
        </p:nvSpPr>
        <p:spPr>
          <a:xfrm>
            <a:off x="1057895" y="817759"/>
            <a:ext cx="6095064" cy="461665"/>
          </a:xfrm>
          <a:prstGeom prst="rect">
            <a:avLst/>
          </a:prstGeom>
          <a:noFill/>
        </p:spPr>
        <p:txBody>
          <a:bodyPr wrap="square">
            <a:spAutoFit/>
          </a:bodyPr>
          <a:lstStyle/>
          <a:p>
            <a:pPr algn="just">
              <a:spcBef>
                <a:spcPts val="300"/>
              </a:spcBef>
              <a:spcAft>
                <a:spcPts val="300"/>
              </a:spcAft>
            </a:pPr>
            <a:r>
              <a:rPr lang="zh-CN" altLang="en-US" sz="2400" dirty="0">
                <a:effectLst/>
                <a:latin typeface="黑体" panose="02010609060101010101" pitchFamily="49" charset="-122"/>
                <a:ea typeface="黑体" panose="02010609060101010101" pitchFamily="49" charset="-122"/>
                <a:cs typeface="Times New Roman" panose="02020603050405020304" pitchFamily="18" charset="0"/>
              </a:rPr>
              <a:t>第二步，设置约束条件。</a:t>
            </a:r>
            <a:endParaRPr lang="zh-CN" altLang="en-US" sz="2000" dirty="0"/>
          </a:p>
        </p:txBody>
      </p:sp>
      <p:pic>
        <p:nvPicPr>
          <p:cNvPr id="3" name="图片 2">
            <a:extLst>
              <a:ext uri="{FF2B5EF4-FFF2-40B4-BE49-F238E27FC236}">
                <a16:creationId xmlns:a16="http://schemas.microsoft.com/office/drawing/2014/main" id="{9039D988-0102-86D7-2C40-DE04C67BEBC0}"/>
              </a:ext>
            </a:extLst>
          </p:cNvPr>
          <p:cNvPicPr>
            <a:picLocks/>
          </p:cNvPicPr>
          <p:nvPr/>
        </p:nvPicPr>
        <p:blipFill rotWithShape="1">
          <a:blip r:embed="rId2" cstate="print"/>
          <a:srcRect l="533" t="1072"/>
          <a:stretch/>
        </p:blipFill>
        <p:spPr bwMode="auto">
          <a:xfrm>
            <a:off x="3904632" y="1754683"/>
            <a:ext cx="4212772" cy="1549499"/>
          </a:xfrm>
          <a:prstGeom prst="rect">
            <a:avLst/>
          </a:prstGeom>
          <a:ln>
            <a:solidFill>
              <a:schemeClr val="tx1"/>
            </a:solidFill>
          </a:ln>
          <a:effectLst/>
          <a:extLst>
            <a:ext uri="{53640926-AAD7-44D8-BBD7-CCE9431645EC}">
              <a14:shadowObscured xmlns:a14="http://schemas.microsoft.com/office/drawing/2010/main"/>
            </a:ext>
          </a:extLst>
        </p:spPr>
      </p:pic>
      <p:sp>
        <p:nvSpPr>
          <p:cNvPr id="5" name="文本框 4">
            <a:extLst>
              <a:ext uri="{FF2B5EF4-FFF2-40B4-BE49-F238E27FC236}">
                <a16:creationId xmlns:a16="http://schemas.microsoft.com/office/drawing/2014/main" id="{2FC016DE-BB31-6352-A432-2CA9DA91A088}"/>
              </a:ext>
            </a:extLst>
          </p:cNvPr>
          <p:cNvSpPr txBox="1"/>
          <p:nvPr/>
        </p:nvSpPr>
        <p:spPr>
          <a:xfrm>
            <a:off x="1057895" y="4028856"/>
            <a:ext cx="10017103" cy="1549720"/>
          </a:xfrm>
          <a:prstGeom prst="rect">
            <a:avLst/>
          </a:prstGeom>
          <a:noFill/>
        </p:spPr>
        <p:txBody>
          <a:bodyPr wrap="square">
            <a:spAutoFit/>
          </a:bodyPr>
          <a:lstStyle/>
          <a:p>
            <a:pPr algn="just">
              <a:lnSpc>
                <a:spcPct val="150000"/>
              </a:lnSpc>
              <a:spcBef>
                <a:spcPts val="300"/>
              </a:spcBef>
              <a:spcAft>
                <a:spcPts val="300"/>
              </a:spcAft>
            </a:pPr>
            <a:r>
              <a:rPr lang="zh-CN" altLang="zh-CN" sz="2400" dirty="0">
                <a:effectLst/>
                <a:latin typeface="黑体" panose="02010609060101010101" pitchFamily="49" charset="-122"/>
                <a:ea typeface="黑体" panose="02010609060101010101" pitchFamily="49" charset="-122"/>
                <a:cs typeface="Times New Roman" panose="02020603050405020304" pitchFamily="18" charset="0"/>
              </a:rPr>
              <a:t>第三步，求解。</a:t>
            </a:r>
          </a:p>
          <a:p>
            <a:pPr indent="540000" algn="just">
              <a:lnSpc>
                <a:spcPct val="150000"/>
              </a:lnSpc>
            </a:pPr>
            <a:r>
              <a:rPr lang="zh-CN" altLang="zh-CN" sz="2000" dirty="0">
                <a:effectLst/>
                <a:latin typeface="Times New Roman" panose="02020603050405020304" pitchFamily="18" charset="0"/>
                <a:ea typeface="宋体" panose="02010600030101010101" pitchFamily="2" charset="-122"/>
              </a:rPr>
              <a:t>在正确地完成了对需要求解问题的相关参数的设置后，单击“求解”按钮，规划求解工具就开始求解。</a:t>
            </a:r>
          </a:p>
        </p:txBody>
      </p:sp>
      <p:sp>
        <p:nvSpPr>
          <p:cNvPr id="6" name="灯片编号占位符 5">
            <a:extLst>
              <a:ext uri="{FF2B5EF4-FFF2-40B4-BE49-F238E27FC236}">
                <a16:creationId xmlns:a16="http://schemas.microsoft.com/office/drawing/2014/main" id="{805F5EA4-8007-42B8-E6B2-BD7DAFA172ED}"/>
              </a:ext>
            </a:extLst>
          </p:cNvPr>
          <p:cNvSpPr>
            <a:spLocks noGrp="1"/>
          </p:cNvSpPr>
          <p:nvPr>
            <p:ph type="sldNum" sz="quarter" idx="12"/>
          </p:nvPr>
        </p:nvSpPr>
        <p:spPr/>
        <p:txBody>
          <a:bodyPr/>
          <a:lstStyle/>
          <a:p>
            <a:fld id="{D4987A84-499B-4CAF-9D16-379BAF2795DA}" type="slidenum">
              <a:rPr lang="zh-CN" altLang="en-US" smtClean="0"/>
              <a:t>14</a:t>
            </a:fld>
            <a:endParaRPr lang="zh-CN" altLang="en-US"/>
          </a:p>
        </p:txBody>
      </p:sp>
    </p:spTree>
    <p:extLst>
      <p:ext uri="{BB962C8B-B14F-4D97-AF65-F5344CB8AC3E}">
        <p14:creationId xmlns:p14="http://schemas.microsoft.com/office/powerpoint/2010/main" val="168466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819A3D0-2103-4B2C-8ADC-AD1F016E3464}"/>
              </a:ext>
            </a:extLst>
          </p:cNvPr>
          <p:cNvSpPr/>
          <p:nvPr/>
        </p:nvSpPr>
        <p:spPr>
          <a:xfrm>
            <a:off x="859680" y="1266655"/>
            <a:ext cx="10573125" cy="1015663"/>
          </a:xfrm>
          <a:prstGeom prst="rect">
            <a:avLst/>
          </a:prstGeom>
        </p:spPr>
        <p:txBody>
          <a:bodyPr wrap="square">
            <a:spAutoFit/>
          </a:bodyPr>
          <a:lstStyle/>
          <a:p>
            <a:pPr algn="just">
              <a:spcAft>
                <a:spcPts val="0"/>
              </a:spcAft>
            </a:pPr>
            <a:r>
              <a:rPr lang="zh-CN" altLang="zh-CN" sz="2000" dirty="0">
                <a:latin typeface="宋体" panose="02010600030101010101" pitchFamily="2" charset="-122"/>
                <a:ea typeface="宋体" panose="02010600030101010101" pitchFamily="2" charset="-122"/>
              </a:rPr>
              <a:t>【例</a:t>
            </a:r>
            <a:r>
              <a:rPr lang="en-US" altLang="zh-CN" sz="2000" dirty="0">
                <a:latin typeface="宋体" panose="02010600030101010101" pitchFamily="2" charset="-122"/>
                <a:ea typeface="宋体" panose="02010600030101010101" pitchFamily="2" charset="-122"/>
              </a:rPr>
              <a:t>10-1</a:t>
            </a:r>
            <a:r>
              <a:rPr lang="zh-CN"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某工厂计划生产</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两种产品，分别需要由机器、人工和原材料三种资源，相关数据如下表</a:t>
            </a:r>
            <a:r>
              <a:rPr lang="en-US" altLang="zh-CN" sz="2000" dirty="0">
                <a:latin typeface="宋体" panose="02010600030101010101" pitchFamily="2" charset="-122"/>
                <a:ea typeface="宋体" panose="02010600030101010101" pitchFamily="2" charset="-122"/>
              </a:rPr>
              <a:t>10-1</a:t>
            </a:r>
            <a:r>
              <a:rPr lang="zh-CN" altLang="en-US" sz="2000" dirty="0">
                <a:latin typeface="宋体" panose="02010600030101010101" pitchFamily="2" charset="-122"/>
                <a:ea typeface="宋体" panose="02010600030101010101" pitchFamily="2" charset="-122"/>
              </a:rPr>
              <a:t>所示。要求在不超过资源限制的情况下安排</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两种产品，使得该工厂获得的利润最大。</a:t>
            </a:r>
            <a:endParaRPr lang="zh-CN" altLang="zh-CN" sz="2000" dirty="0">
              <a:latin typeface="宋体" panose="02010600030101010101" pitchFamily="2" charset="-122"/>
              <a:ea typeface="宋体" panose="02010600030101010101" pitchFamily="2" charset="-122"/>
            </a:endParaRPr>
          </a:p>
        </p:txBody>
      </p:sp>
      <p:pic>
        <p:nvPicPr>
          <p:cNvPr id="2" name="图片 1">
            <a:extLst>
              <a:ext uri="{FF2B5EF4-FFF2-40B4-BE49-F238E27FC236}">
                <a16:creationId xmlns:a16="http://schemas.microsoft.com/office/drawing/2014/main" id="{6AF5F26E-DE26-4407-C582-63067226A1E2}"/>
              </a:ext>
            </a:extLst>
          </p:cNvPr>
          <p:cNvPicPr>
            <a:picLocks/>
          </p:cNvPicPr>
          <p:nvPr/>
        </p:nvPicPr>
        <p:blipFill rotWithShape="1">
          <a:blip r:embed="rId2" cstate="print"/>
          <a:srcRect l="4652" r="5351" b="15893"/>
          <a:stretch/>
        </p:blipFill>
        <p:spPr bwMode="auto">
          <a:xfrm>
            <a:off x="2711110" y="3158835"/>
            <a:ext cx="5967276" cy="1637558"/>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1" name="文本框 10">
            <a:extLst>
              <a:ext uri="{FF2B5EF4-FFF2-40B4-BE49-F238E27FC236}">
                <a16:creationId xmlns:a16="http://schemas.microsoft.com/office/drawing/2014/main" id="{56B26947-C4B2-FD02-A788-2BF1C6C2DEE3}"/>
              </a:ext>
            </a:extLst>
          </p:cNvPr>
          <p:cNvSpPr txBox="1"/>
          <p:nvPr/>
        </p:nvSpPr>
        <p:spPr>
          <a:xfrm>
            <a:off x="4264863" y="2583777"/>
            <a:ext cx="3050337" cy="369332"/>
          </a:xfrm>
          <a:prstGeom prst="rect">
            <a:avLst/>
          </a:prstGeom>
          <a:noFill/>
        </p:spPr>
        <p:txBody>
          <a:bodyPr wrap="square">
            <a:spAutoFit/>
          </a:bodyPr>
          <a:lstStyle/>
          <a:p>
            <a:r>
              <a:rPr lang="zh-CN" altLang="en-US" dirty="0">
                <a:latin typeface="宋体" panose="02010600030101010101" pitchFamily="2" charset="-122"/>
                <a:ea typeface="宋体" panose="02010600030101010101" pitchFamily="2" charset="-122"/>
              </a:rPr>
              <a:t>表</a:t>
            </a:r>
            <a:r>
              <a:rPr lang="en-US" altLang="zh-CN" dirty="0">
                <a:latin typeface="宋体" panose="02010600030101010101" pitchFamily="2" charset="-122"/>
                <a:ea typeface="宋体" panose="02010600030101010101" pitchFamily="2" charset="-122"/>
              </a:rPr>
              <a:t>10-1</a:t>
            </a:r>
            <a:r>
              <a:rPr lang="zh-CN" altLang="en-US" dirty="0">
                <a:latin typeface="宋体" panose="02010600030101010101" pitchFamily="2" charset="-122"/>
                <a:ea typeface="宋体" panose="02010600030101010101" pitchFamily="2" charset="-122"/>
              </a:rPr>
              <a:t>产品及其生产资源表</a:t>
            </a:r>
          </a:p>
        </p:txBody>
      </p:sp>
      <p:sp>
        <p:nvSpPr>
          <p:cNvPr id="14" name="文本框 13">
            <a:extLst>
              <a:ext uri="{FF2B5EF4-FFF2-40B4-BE49-F238E27FC236}">
                <a16:creationId xmlns:a16="http://schemas.microsoft.com/office/drawing/2014/main" id="{756771E9-EDCA-0AC5-B51F-464A69E4FA15}"/>
              </a:ext>
            </a:extLst>
          </p:cNvPr>
          <p:cNvSpPr txBox="1"/>
          <p:nvPr/>
        </p:nvSpPr>
        <p:spPr>
          <a:xfrm>
            <a:off x="0" y="467557"/>
            <a:ext cx="12191999"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3</a:t>
            </a:r>
            <a:r>
              <a:rPr lang="zh-CN" altLang="en-US" sz="3600" b="1" dirty="0">
                <a:solidFill>
                  <a:schemeClr val="tx2">
                    <a:lumMod val="75000"/>
                  </a:schemeClr>
                </a:solidFill>
                <a:latin typeface="宋体" panose="02010600030101010101" pitchFamily="2" charset="-122"/>
                <a:ea typeface="宋体" panose="02010600030101010101" pitchFamily="2" charset="-122"/>
              </a:rPr>
              <a:t>、生产计划安排问题</a:t>
            </a:r>
          </a:p>
        </p:txBody>
      </p:sp>
      <p:sp>
        <p:nvSpPr>
          <p:cNvPr id="15" name="灯片编号占位符 14">
            <a:extLst>
              <a:ext uri="{FF2B5EF4-FFF2-40B4-BE49-F238E27FC236}">
                <a16:creationId xmlns:a16="http://schemas.microsoft.com/office/drawing/2014/main" id="{163F581D-92C8-76FA-C7F6-C66C43D61AD3}"/>
              </a:ext>
            </a:extLst>
          </p:cNvPr>
          <p:cNvSpPr>
            <a:spLocks noGrp="1"/>
          </p:cNvSpPr>
          <p:nvPr>
            <p:ph type="sldNum" sz="quarter" idx="12"/>
          </p:nvPr>
        </p:nvSpPr>
        <p:spPr/>
        <p:txBody>
          <a:bodyPr/>
          <a:lstStyle/>
          <a:p>
            <a:fld id="{D4987A84-499B-4CAF-9D16-379BAF2795DA}" type="slidenum">
              <a:rPr lang="zh-CN" altLang="en-US" smtClean="0"/>
              <a:t>15</a:t>
            </a:fld>
            <a:endParaRPr lang="zh-CN" altLang="en-US"/>
          </a:p>
        </p:txBody>
      </p:sp>
    </p:spTree>
    <p:extLst>
      <p:ext uri="{BB962C8B-B14F-4D97-AF65-F5344CB8AC3E}">
        <p14:creationId xmlns:p14="http://schemas.microsoft.com/office/powerpoint/2010/main" val="388960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819A3D0-2103-4B2C-8ADC-AD1F016E3464}"/>
              </a:ext>
            </a:extLst>
          </p:cNvPr>
          <p:cNvSpPr/>
          <p:nvPr/>
        </p:nvSpPr>
        <p:spPr>
          <a:xfrm>
            <a:off x="622024" y="375250"/>
            <a:ext cx="10947952" cy="400110"/>
          </a:xfrm>
          <a:prstGeom prst="rect">
            <a:avLst/>
          </a:prstGeom>
        </p:spPr>
        <p:txBody>
          <a:bodyPr wrap="square">
            <a:spAutoFit/>
          </a:bodyPr>
          <a:lstStyle/>
          <a:p>
            <a:pPr algn="just">
              <a:spcAft>
                <a:spcPts val="0"/>
              </a:spcAft>
            </a:pPr>
            <a:r>
              <a:rPr lang="zh-CN" altLang="zh-CN" sz="2000" dirty="0">
                <a:latin typeface="宋体" panose="02010600030101010101" pitchFamily="2" charset="-122"/>
                <a:ea typeface="宋体" panose="02010600030101010101" pitchFamily="2" charset="-122"/>
              </a:rPr>
              <a:t>【例</a:t>
            </a:r>
            <a:r>
              <a:rPr lang="en-US" altLang="zh-CN" sz="2000" dirty="0">
                <a:latin typeface="宋体" panose="02010600030101010101" pitchFamily="2" charset="-122"/>
                <a:ea typeface="宋体" panose="02010600030101010101" pitchFamily="2" charset="-122"/>
              </a:rPr>
              <a:t>10-1</a:t>
            </a:r>
            <a:r>
              <a:rPr lang="zh-CN" altLang="zh-CN" sz="2000" dirty="0">
                <a:latin typeface="宋体" panose="02010600030101010101" pitchFamily="2" charset="-122"/>
                <a:ea typeface="宋体" panose="02010600030101010101" pitchFamily="2" charset="-122"/>
              </a:rPr>
              <a:t>】</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4E45D402-0304-DF0C-F7B7-15FA5E819490}"/>
                  </a:ext>
                </a:extLst>
              </p:cNvPr>
              <p:cNvSpPr txBox="1"/>
              <p:nvPr/>
            </p:nvSpPr>
            <p:spPr>
              <a:xfrm>
                <a:off x="737310" y="775360"/>
                <a:ext cx="10235490" cy="6146170"/>
              </a:xfrm>
              <a:prstGeom prst="rect">
                <a:avLst/>
              </a:prstGeom>
              <a:noFill/>
            </p:spPr>
            <p:txBody>
              <a:bodyPr wrap="square">
                <a:spAutoFit/>
              </a:bodyPr>
              <a:lstStyle/>
              <a:p>
                <a:pPr algn="just">
                  <a:lnSpc>
                    <a:spcPct val="150000"/>
                  </a:lnSpc>
                </a:pPr>
                <a:r>
                  <a:rPr lang="zh-CN" altLang="en-US" sz="1800" b="1" dirty="0">
                    <a:latin typeface="+mn-ea"/>
                  </a:rPr>
                  <a:t>解题步骤：</a:t>
                </a:r>
                <a:endParaRPr lang="en-US" altLang="zh-CN" sz="1800" b="1" dirty="0">
                  <a:latin typeface="+mn-ea"/>
                </a:endParaRPr>
              </a:p>
              <a:p>
                <a:pPr algn="just">
                  <a:lnSpc>
                    <a:spcPct val="150000"/>
                  </a:lnSpc>
                </a:pPr>
                <a:r>
                  <a:rPr lang="zh-CN" altLang="zh-CN" sz="1800" b="1" dirty="0">
                    <a:latin typeface="+mn-ea"/>
                  </a:rPr>
                  <a:t>第一步</a:t>
                </a:r>
                <a:r>
                  <a:rPr lang="zh-CN" altLang="zh-CN" sz="1800" dirty="0">
                    <a:latin typeface="+mn-ea"/>
                  </a:rPr>
                  <a:t>，</a:t>
                </a:r>
                <a:r>
                  <a:rPr lang="zh-CN" altLang="en-US" sz="1800" dirty="0">
                    <a:latin typeface="+mn-ea"/>
                  </a:rPr>
                  <a:t>建立生产计划安排的线性数学模型。</a:t>
                </a:r>
                <a:endParaRPr lang="en-US" altLang="zh-CN" sz="1800" dirty="0">
                  <a:latin typeface="+mn-ea"/>
                </a:endParaRPr>
              </a:p>
              <a:p>
                <a:pPr indent="266700" algn="just"/>
                <a14:m>
                  <m:oMathPara xmlns:m="http://schemas.openxmlformats.org/officeDocument/2006/math">
                    <m:oMathParaPr>
                      <m:jc m:val="centerGroup"/>
                    </m:oMathParaPr>
                    <m:oMath xmlns:m="http://schemas.openxmlformats.org/officeDocument/2006/math">
                      <m:func>
                        <m:funcPr>
                          <m:ctrlPr>
                            <a:rPr lang="zh-CN" altLang="zh-CN" sz="1800" i="1" smtClean="0">
                              <a:effectLst/>
                              <a:latin typeface="Cambria Math" panose="02040503050406030204" pitchFamily="18" charset="0"/>
                              <a:ea typeface="Cambria Math" panose="02040503050406030204" pitchFamily="18" charset="0"/>
                            </a:rPr>
                          </m:ctrlPr>
                        </m:funcPr>
                        <m:fName>
                          <m:r>
                            <m:rPr>
                              <m:sty m:val="p"/>
                            </m:rPr>
                            <a:rPr lang="en-US" altLang="zh-CN" sz="1800">
                              <a:effectLst/>
                              <a:latin typeface="Cambria Math" panose="02040503050406030204" pitchFamily="18" charset="0"/>
                              <a:ea typeface="宋体" panose="02010600030101010101" pitchFamily="2" charset="-122"/>
                            </a:rPr>
                            <m:t>max</m:t>
                          </m:r>
                        </m:fName>
                        <m:e>
                          <m:r>
                            <a:rPr lang="en-US" altLang="zh-CN" sz="1800">
                              <a:effectLst/>
                              <a:latin typeface="Cambria Math" panose="02040503050406030204" pitchFamily="18" charset="0"/>
                              <a:ea typeface="宋体" panose="02010600030101010101" pitchFamily="2" charset="-122"/>
                            </a:rPr>
                            <m:t>  </m:t>
                          </m:r>
                        </m:e>
                      </m:func>
                      <m:r>
                        <a:rPr lang="en-US" altLang="zh-CN" sz="1800" i="1">
                          <a:effectLst/>
                          <a:latin typeface="Cambria Math" panose="02040503050406030204" pitchFamily="18" charset="0"/>
                          <a:ea typeface="宋体" panose="02010600030101010101" pitchFamily="2" charset="-122"/>
                        </a:rPr>
                        <m:t>𝑧</m:t>
                      </m:r>
                      <m:r>
                        <a:rPr lang="en-US" altLang="zh-CN" sz="1800">
                          <a:effectLst/>
                          <a:latin typeface="Cambria Math" panose="02040503050406030204" pitchFamily="18" charset="0"/>
                          <a:ea typeface="宋体" panose="02010600030101010101" pitchFamily="2" charset="-122"/>
                        </a:rPr>
                        <m:t>=12</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𝑥</m:t>
                          </m:r>
                        </m:e>
                        <m:sub>
                          <m:r>
                            <a:rPr lang="en-US" altLang="zh-CN" sz="1800">
                              <a:effectLst/>
                              <a:latin typeface="Cambria Math" panose="02040503050406030204" pitchFamily="18" charset="0"/>
                              <a:ea typeface="宋体" panose="02010600030101010101" pitchFamily="2" charset="-122"/>
                            </a:rPr>
                            <m:t>1</m:t>
                          </m:r>
                        </m:sub>
                      </m:sSub>
                      <m:r>
                        <a:rPr lang="en-US" altLang="zh-CN" sz="1800">
                          <a:effectLst/>
                          <a:latin typeface="Cambria Math" panose="02040503050406030204" pitchFamily="18" charset="0"/>
                          <a:ea typeface="宋体" panose="02010600030101010101" pitchFamily="2" charset="-122"/>
                        </a:rPr>
                        <m:t>+8</m:t>
                      </m:r>
                      <m:sSub>
                        <m:sSubPr>
                          <m:ctrlPr>
                            <a:rPr lang="zh-CN" altLang="zh-CN" sz="18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rPr>
                            <m:t>𝑥</m:t>
                          </m:r>
                        </m:e>
                        <m:sub>
                          <m:r>
                            <a:rPr lang="en-US" altLang="zh-CN" sz="1800">
                              <a:effectLst/>
                              <a:latin typeface="Cambria Math" panose="02040503050406030204" pitchFamily="18" charset="0"/>
                              <a:ea typeface="宋体" panose="02010600030101010101" pitchFamily="2" charset="-122"/>
                            </a:rPr>
                            <m:t>2</m:t>
                          </m:r>
                        </m:sub>
                      </m:sSub>
                    </m:oMath>
                  </m:oMathPara>
                </a14:m>
                <a:endParaRPr lang="zh-CN" altLang="zh-CN" sz="1800" dirty="0">
                  <a:effectLst/>
                  <a:latin typeface="Times New Roman" panose="02020603050405020304" pitchFamily="18" charset="0"/>
                  <a:ea typeface="宋体" panose="02010600030101010101" pitchFamily="2" charset="-122"/>
                </a:endParaRPr>
              </a:p>
              <a:p>
                <a:pPr/>
                <a14:m>
                  <m:oMathPara xmlns:m="http://schemas.openxmlformats.org/officeDocument/2006/math">
                    <m:oMathParaPr>
                      <m:jc m:val="centerGroup"/>
                    </m:oMathParaPr>
                    <m:oMath xmlns:m="http://schemas.openxmlformats.org/officeDocument/2006/math">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𝑠</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zh-CN" altLang="zh-CN" i="1">
                              <a:effectLst/>
                              <a:latin typeface="Cambria Math" panose="02040503050406030204" pitchFamily="18" charset="0"/>
                              <a:ea typeface="Cambria Math" panose="02040503050406030204" pitchFamily="18" charset="0"/>
                            </a:rPr>
                          </m:ctrlPr>
                        </m:dPr>
                        <m:e>
                          <m:eqArr>
                            <m:eqArrPr>
                              <m:ctrlPr>
                                <a:rPr lang="zh-CN" altLang="zh-CN" i="1">
                                  <a:effectLst/>
                                  <a:latin typeface="Cambria Math" panose="02040503050406030204" pitchFamily="18" charset="0"/>
                                  <a:ea typeface="Cambria Math" panose="02040503050406030204" pitchFamily="18" charset="0"/>
                                </a:rPr>
                              </m:ctrlPr>
                            </m:eqArrPr>
                            <m:e>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&amp;5</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≤120</m:t>
                              </m:r>
                            </m:e>
                            <m:e>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&amp;2</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+3</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≤90</m:t>
                              </m:r>
                            </m:e>
                            <m:e>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&amp;4</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+2</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≤100</m:t>
                              </m:r>
                            </m:e>
                            <m:e>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&amp;</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≥0&amp;&amp;</m:t>
                              </m:r>
                            </m:e>
                          </m:eqArr>
                        </m:e>
                      </m:d>
                    </m:oMath>
                  </m:oMathPara>
                </a14:m>
                <a:endParaRPr lang="en-US" altLang="zh-CN" b="1" dirty="0">
                  <a:latin typeface="+mn-ea"/>
                </a:endParaRPr>
              </a:p>
              <a:p>
                <a:pPr algn="just">
                  <a:lnSpc>
                    <a:spcPct val="150000"/>
                  </a:lnSpc>
                </a:pPr>
                <a:r>
                  <a:rPr lang="zh-CN" altLang="en-US" b="1" dirty="0">
                    <a:latin typeface="+mn-ea"/>
                  </a:rPr>
                  <a:t>第二步</a:t>
                </a:r>
                <a:r>
                  <a:rPr lang="zh-CN" altLang="en-US" dirty="0">
                    <a:latin typeface="+mn-ea"/>
                  </a:rPr>
                  <a:t>，建立电子表格模型。</a:t>
                </a: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r>
                  <a:rPr lang="zh-CN" altLang="en-US" b="1" dirty="0"/>
                  <a:t>第三步</a:t>
                </a:r>
                <a:r>
                  <a:rPr lang="zh-CN" altLang="en-US" dirty="0"/>
                  <a:t>，使用规划求解工具求总利润最大值。</a:t>
                </a:r>
                <a:endParaRPr lang="en-US" altLang="zh-CN" dirty="0">
                  <a:latin typeface="+mn-ea"/>
                </a:endParaRPr>
              </a:p>
              <a:p>
                <a:pPr algn="just">
                  <a:lnSpc>
                    <a:spcPct val="150000"/>
                  </a:lnSpc>
                </a:pPr>
                <a:r>
                  <a:rPr lang="zh-CN" altLang="en-US" dirty="0">
                    <a:latin typeface="+mn-ea"/>
                  </a:rPr>
                  <a:t>得到</a:t>
                </a:r>
                <a:r>
                  <a:rPr lang="en-US" altLang="zh-CN" dirty="0" err="1">
                    <a:latin typeface="+mn-ea"/>
                  </a:rPr>
                  <a:t>X1</a:t>
                </a:r>
                <a:r>
                  <a:rPr lang="zh-CN" altLang="en-US" dirty="0">
                    <a:latin typeface="+mn-ea"/>
                  </a:rPr>
                  <a:t>和</a:t>
                </a:r>
                <a:r>
                  <a:rPr lang="en-US" altLang="zh-CN" dirty="0" err="1">
                    <a:latin typeface="+mn-ea"/>
                  </a:rPr>
                  <a:t>X2</a:t>
                </a:r>
                <a:r>
                  <a:rPr lang="zh-CN" altLang="en-US" dirty="0">
                    <a:latin typeface="+mn-ea"/>
                  </a:rPr>
                  <a:t>的最优产量分别为</a:t>
                </a:r>
                <a:r>
                  <a:rPr lang="en-US" altLang="zh-CN" dirty="0">
                    <a:latin typeface="+mn-ea"/>
                  </a:rPr>
                  <a:t>15</a:t>
                </a:r>
                <a:r>
                  <a:rPr lang="zh-CN" altLang="en-US" dirty="0">
                    <a:latin typeface="+mn-ea"/>
                  </a:rPr>
                  <a:t>和</a:t>
                </a:r>
                <a:r>
                  <a:rPr lang="en-US" altLang="zh-CN" dirty="0">
                    <a:latin typeface="+mn-ea"/>
                  </a:rPr>
                  <a:t>20, </a:t>
                </a:r>
                <a:r>
                  <a:rPr lang="zh-CN" altLang="en-US" dirty="0">
                    <a:latin typeface="+mn-ea"/>
                  </a:rPr>
                  <a:t>此时的总利润为</a:t>
                </a:r>
                <a:r>
                  <a:rPr lang="en-US" altLang="zh-CN" dirty="0">
                    <a:latin typeface="+mn-ea"/>
                  </a:rPr>
                  <a:t>340</a:t>
                </a:r>
                <a:r>
                  <a:rPr lang="zh-CN" altLang="en-US" dirty="0">
                    <a:latin typeface="+mn-ea"/>
                  </a:rPr>
                  <a:t>元。</a:t>
                </a: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p>
            </p:txBody>
          </p:sp>
        </mc:Choice>
        <mc:Fallback xmlns="">
          <p:sp>
            <p:nvSpPr>
              <p:cNvPr id="2" name="文本框 1">
                <a:extLst>
                  <a:ext uri="{FF2B5EF4-FFF2-40B4-BE49-F238E27FC236}">
                    <a16:creationId xmlns:a16="http://schemas.microsoft.com/office/drawing/2014/main" id="{4E45D402-0304-DF0C-F7B7-15FA5E819490}"/>
                  </a:ext>
                </a:extLst>
              </p:cNvPr>
              <p:cNvSpPr txBox="1">
                <a:spLocks noRot="1" noChangeAspect="1" noMove="1" noResize="1" noEditPoints="1" noAdjustHandles="1" noChangeArrowheads="1" noChangeShapeType="1" noTextEdit="1"/>
              </p:cNvSpPr>
              <p:nvPr/>
            </p:nvSpPr>
            <p:spPr>
              <a:xfrm>
                <a:off x="737310" y="775360"/>
                <a:ext cx="10235490" cy="6146170"/>
              </a:xfrm>
              <a:prstGeom prst="rect">
                <a:avLst/>
              </a:prstGeom>
              <a:blipFill>
                <a:blip r:embed="rId2"/>
                <a:stretch>
                  <a:fillRect l="-536"/>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230F9D32-5ECB-B5BF-3A17-3A85EAE08DAA}"/>
              </a:ext>
            </a:extLst>
          </p:cNvPr>
          <p:cNvPicPr>
            <a:picLocks/>
          </p:cNvPicPr>
          <p:nvPr/>
        </p:nvPicPr>
        <p:blipFill rotWithShape="1">
          <a:blip r:embed="rId3" cstate="print"/>
          <a:srcRect l="403" r="107"/>
          <a:stretch/>
        </p:blipFill>
        <p:spPr bwMode="auto">
          <a:xfrm>
            <a:off x="4350163" y="3184219"/>
            <a:ext cx="5969319" cy="1981384"/>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23" name="灯片编号占位符 22">
            <a:extLst>
              <a:ext uri="{FF2B5EF4-FFF2-40B4-BE49-F238E27FC236}">
                <a16:creationId xmlns:a16="http://schemas.microsoft.com/office/drawing/2014/main" id="{28F1ED70-86FF-15DB-F1D8-E4C6FB506884}"/>
              </a:ext>
            </a:extLst>
          </p:cNvPr>
          <p:cNvSpPr>
            <a:spLocks noGrp="1"/>
          </p:cNvSpPr>
          <p:nvPr>
            <p:ph type="sldNum" sz="quarter" idx="12"/>
          </p:nvPr>
        </p:nvSpPr>
        <p:spPr/>
        <p:txBody>
          <a:bodyPr/>
          <a:lstStyle/>
          <a:p>
            <a:fld id="{D4987A84-499B-4CAF-9D16-379BAF2795DA}" type="slidenum">
              <a:rPr lang="zh-CN" altLang="en-US" smtClean="0"/>
              <a:t>16</a:t>
            </a:fld>
            <a:endParaRPr lang="zh-CN" altLang="en-US"/>
          </a:p>
        </p:txBody>
      </p:sp>
    </p:spTree>
    <p:extLst>
      <p:ext uri="{BB962C8B-B14F-4D97-AF65-F5344CB8AC3E}">
        <p14:creationId xmlns:p14="http://schemas.microsoft.com/office/powerpoint/2010/main" val="329414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819A3D0-2103-4B2C-8ADC-AD1F016E3464}"/>
              </a:ext>
            </a:extLst>
          </p:cNvPr>
          <p:cNvSpPr/>
          <p:nvPr/>
        </p:nvSpPr>
        <p:spPr>
          <a:xfrm>
            <a:off x="622024" y="836441"/>
            <a:ext cx="10947952" cy="1631216"/>
          </a:xfrm>
          <a:prstGeom prst="rect">
            <a:avLst/>
          </a:prstGeom>
        </p:spPr>
        <p:txBody>
          <a:bodyPr wrap="square">
            <a:spAutoFit/>
          </a:bodyPr>
          <a:lstStyle/>
          <a:p>
            <a:pPr algn="just">
              <a:spcAft>
                <a:spcPts val="0"/>
              </a:spcAft>
            </a:pPr>
            <a:r>
              <a:rPr lang="zh-CN" altLang="zh-CN" sz="2000" dirty="0">
                <a:latin typeface="宋体" panose="02010600030101010101" pitchFamily="2" charset="-122"/>
                <a:ea typeface="宋体" panose="02010600030101010101" pitchFamily="2" charset="-122"/>
              </a:rPr>
              <a:t>【例</a:t>
            </a:r>
            <a:r>
              <a:rPr lang="en-US" altLang="zh-CN" sz="2000" dirty="0">
                <a:latin typeface="宋体" panose="02010600030101010101" pitchFamily="2" charset="-122"/>
                <a:ea typeface="宋体" panose="02010600030101010101" pitchFamily="2" charset="-122"/>
              </a:rPr>
              <a:t>10-2</a:t>
            </a:r>
            <a:r>
              <a:rPr lang="zh-CN"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设某工厂计划生产</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两种产品。已知生产一个</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类产品消耗原材料</a:t>
            </a:r>
            <a:r>
              <a:rPr lang="en-US" altLang="zh-CN" sz="2000" dirty="0">
                <a:latin typeface="宋体" panose="02010600030101010101" pitchFamily="2" charset="-122"/>
                <a:ea typeface="宋体" panose="02010600030101010101" pitchFamily="2" charset="-122"/>
              </a:rPr>
              <a:t>50</a:t>
            </a:r>
            <a:r>
              <a:rPr lang="zh-CN" altLang="en-US" sz="2000" dirty="0">
                <a:latin typeface="宋体" panose="02010600030101010101" pitchFamily="2" charset="-122"/>
                <a:ea typeface="宋体" panose="02010600030101010101" pitchFamily="2" charset="-122"/>
              </a:rPr>
              <a:t>公斤，需要</a:t>
            </a:r>
            <a:r>
              <a:rPr lang="en-US" altLang="zh-CN" sz="2000" dirty="0">
                <a:latin typeface="宋体" panose="02010600030101010101" pitchFamily="2" charset="-122"/>
                <a:ea typeface="宋体" panose="02010600030101010101" pitchFamily="2" charset="-122"/>
              </a:rPr>
              <a:t>20</a:t>
            </a:r>
            <a:r>
              <a:rPr lang="zh-CN" altLang="en-US" sz="2000" dirty="0">
                <a:latin typeface="宋体" panose="02010600030101010101" pitchFamily="2" charset="-122"/>
                <a:ea typeface="宋体" panose="02010600030101010101" pitchFamily="2" charset="-122"/>
              </a:rPr>
              <a:t>个工人，产品销售的单价与销量之间存在这样的关系：</a:t>
            </a:r>
            <a:r>
              <a:rPr lang="en-US" altLang="zh-CN" sz="2000" dirty="0">
                <a:latin typeface="宋体" panose="02010600030101010101" pitchFamily="2" charset="-122"/>
                <a:ea typeface="宋体" panose="02010600030101010101" pitchFamily="2" charset="-122"/>
              </a:rPr>
              <a:t>P=6000-</a:t>
            </a:r>
            <a:r>
              <a:rPr lang="en-US" altLang="zh-CN" sz="2000" dirty="0" err="1">
                <a:latin typeface="宋体" panose="02010600030101010101" pitchFamily="2" charset="-122"/>
                <a:ea typeface="宋体" panose="02010600030101010101" pitchFamily="2" charset="-122"/>
              </a:rPr>
              <a:t>90Q</a:t>
            </a:r>
            <a:r>
              <a:rPr lang="zh-CN" altLang="en-US" sz="2000" dirty="0">
                <a:latin typeface="宋体" panose="02010600030101010101" pitchFamily="2" charset="-122"/>
                <a:ea typeface="宋体" panose="02010600030101010101" pitchFamily="2" charset="-122"/>
              </a:rPr>
              <a:t>；生产一个</a:t>
            </a: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类产品消耗原材料</a:t>
            </a:r>
            <a:r>
              <a:rPr lang="en-US" altLang="zh-CN" sz="2000" dirty="0">
                <a:latin typeface="宋体" panose="02010600030101010101" pitchFamily="2" charset="-122"/>
                <a:ea typeface="宋体" panose="02010600030101010101" pitchFamily="2" charset="-122"/>
              </a:rPr>
              <a:t>80</a:t>
            </a:r>
            <a:r>
              <a:rPr lang="zh-CN" altLang="en-US" sz="2000" dirty="0">
                <a:latin typeface="宋体" panose="02010600030101010101" pitchFamily="2" charset="-122"/>
                <a:ea typeface="宋体" panose="02010600030101010101" pitchFamily="2" charset="-122"/>
              </a:rPr>
              <a:t>公斤，需要</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个工人，产品销售的单价与销量之间的关系：</a:t>
            </a:r>
            <a:r>
              <a:rPr lang="en-US" altLang="zh-CN" sz="2000" dirty="0">
                <a:latin typeface="宋体" panose="02010600030101010101" pitchFamily="2" charset="-122"/>
                <a:ea typeface="宋体" panose="02010600030101010101" pitchFamily="2" charset="-122"/>
              </a:rPr>
              <a:t>P=9250-</a:t>
            </a:r>
            <a:r>
              <a:rPr lang="en-US" altLang="zh-CN" sz="2000" dirty="0" err="1">
                <a:latin typeface="宋体" panose="02010600030101010101" pitchFamily="2" charset="-122"/>
                <a:ea typeface="宋体" panose="02010600030101010101" pitchFamily="2" charset="-122"/>
              </a:rPr>
              <a:t>240Q</a:t>
            </a:r>
            <a:r>
              <a:rPr lang="zh-CN" altLang="en-US" sz="2000" dirty="0">
                <a:latin typeface="宋体" panose="02010600030101010101" pitchFamily="2" charset="-122"/>
                <a:ea typeface="宋体" panose="02010600030101010101" pitchFamily="2" charset="-122"/>
              </a:rPr>
              <a:t>。已知该工厂现有</a:t>
            </a:r>
            <a:r>
              <a:rPr lang="en-US" altLang="zh-CN" sz="2000" dirty="0">
                <a:latin typeface="宋体" panose="02010600030101010101" pitchFamily="2" charset="-122"/>
                <a:ea typeface="宋体" panose="02010600030101010101" pitchFamily="2" charset="-122"/>
              </a:rPr>
              <a:t>300</a:t>
            </a:r>
            <a:r>
              <a:rPr lang="zh-CN" altLang="en-US" sz="2000" dirty="0">
                <a:latin typeface="宋体" panose="02010600030101010101" pitchFamily="2" charset="-122"/>
                <a:ea typeface="宋体" panose="02010600030101010101" pitchFamily="2" charset="-122"/>
              </a:rPr>
              <a:t>位工人，可以提供的原材料为</a:t>
            </a:r>
            <a:r>
              <a:rPr lang="en-US" altLang="zh-CN" sz="2000" dirty="0">
                <a:latin typeface="宋体" panose="02010600030101010101" pitchFamily="2" charset="-122"/>
                <a:ea typeface="宋体" panose="02010600030101010101" pitchFamily="2" charset="-122"/>
              </a:rPr>
              <a:t>1440</a:t>
            </a:r>
            <a:r>
              <a:rPr lang="zh-CN" altLang="en-US" sz="2000" dirty="0">
                <a:latin typeface="宋体" panose="02010600030101010101" pitchFamily="2" charset="-122"/>
                <a:ea typeface="宋体" panose="02010600030101010101" pitchFamily="2" charset="-122"/>
              </a:rPr>
              <a:t>公斤；工人的单位成本为</a:t>
            </a: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，原材料的单位成本为</a:t>
            </a:r>
            <a:r>
              <a:rPr lang="en-US" altLang="zh-CN" sz="2000" dirty="0">
                <a:latin typeface="宋体" panose="02010600030101010101" pitchFamily="2" charset="-122"/>
                <a:ea typeface="宋体" panose="02010600030101010101" pitchFamily="2" charset="-122"/>
              </a:rPr>
              <a:t>12</a:t>
            </a:r>
            <a:r>
              <a:rPr lang="zh-CN" altLang="en-US" sz="2000" dirty="0">
                <a:latin typeface="宋体" panose="02010600030101010101" pitchFamily="2" charset="-122"/>
                <a:ea typeface="宋体" panose="02010600030101010101" pitchFamily="2" charset="-122"/>
              </a:rPr>
              <a:t>，总固定成本是</a:t>
            </a:r>
            <a:r>
              <a:rPr lang="en-US" altLang="zh-CN" sz="2000" dirty="0">
                <a:latin typeface="宋体" panose="02010600030101010101" pitchFamily="2" charset="-122"/>
                <a:ea typeface="宋体" panose="02010600030101010101" pitchFamily="2" charset="-122"/>
              </a:rPr>
              <a:t>10000</a:t>
            </a:r>
            <a:r>
              <a:rPr lang="zh-CN" altLang="en-US" sz="2000" dirty="0">
                <a:latin typeface="宋体" panose="02010600030101010101" pitchFamily="2" charset="-122"/>
                <a:ea typeface="宋体" panose="02010600030101010101" pitchFamily="2" charset="-122"/>
              </a:rPr>
              <a:t>。那么，该工厂每天生产</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产品、</a:t>
            </a: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产品各多少才能获利最多？</a:t>
            </a:r>
            <a:endParaRPr lang="zh-CN" altLang="zh-CN" sz="2000" dirty="0">
              <a:latin typeface="宋体" panose="02010600030101010101" pitchFamily="2" charset="-122"/>
              <a:ea typeface="宋体" panose="02010600030101010101" pitchFamily="2" charset="-122"/>
            </a:endParaRPr>
          </a:p>
        </p:txBody>
      </p:sp>
      <p:sp>
        <p:nvSpPr>
          <p:cNvPr id="2" name="文本框 1">
            <a:extLst>
              <a:ext uri="{FF2B5EF4-FFF2-40B4-BE49-F238E27FC236}">
                <a16:creationId xmlns:a16="http://schemas.microsoft.com/office/drawing/2014/main" id="{3D06BD2D-F2FF-6C46-157C-FF22477C416F}"/>
              </a:ext>
            </a:extLst>
          </p:cNvPr>
          <p:cNvSpPr txBox="1"/>
          <p:nvPr/>
        </p:nvSpPr>
        <p:spPr>
          <a:xfrm>
            <a:off x="756366" y="2648543"/>
            <a:ext cx="6094990" cy="3143296"/>
          </a:xfrm>
          <a:prstGeom prst="rect">
            <a:avLst/>
          </a:prstGeom>
          <a:noFill/>
        </p:spPr>
        <p:txBody>
          <a:bodyPr wrap="square">
            <a:spAutoFit/>
          </a:bodyPr>
          <a:lstStyle/>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zh-CN" sz="2000" b="1" dirty="0">
                <a:latin typeface="+mn-ea"/>
              </a:rPr>
              <a:t>第一步</a:t>
            </a:r>
            <a:r>
              <a:rPr lang="zh-CN" altLang="zh-CN" sz="2000" dirty="0">
                <a:latin typeface="+mn-ea"/>
              </a:rPr>
              <a:t>，</a:t>
            </a:r>
            <a:r>
              <a:rPr lang="zh-CN" altLang="en-US" sz="2000" dirty="0">
                <a:latin typeface="+mn-ea"/>
              </a:rPr>
              <a:t>建立生产计划安排的非线性数学模型。</a:t>
            </a:r>
            <a:endParaRPr lang="en-US" altLang="zh-CN" sz="2000" dirty="0">
              <a:latin typeface="+mn-ea"/>
            </a:endParaRPr>
          </a:p>
          <a:p>
            <a:pPr algn="just">
              <a:lnSpc>
                <a:spcPct val="150000"/>
              </a:lnSpc>
            </a:pPr>
            <a:endParaRPr lang="en-US" altLang="zh-CN" sz="2000" b="1" dirty="0">
              <a:latin typeface="+mn-ea"/>
            </a:endParaRPr>
          </a:p>
          <a:p>
            <a:pPr algn="just">
              <a:lnSpc>
                <a:spcPct val="150000"/>
              </a:lnSpc>
            </a:pPr>
            <a:endParaRPr lang="en-US" altLang="zh-CN" sz="2000" b="1" dirty="0">
              <a:latin typeface="+mn-ea"/>
            </a:endParaRPr>
          </a:p>
          <a:p>
            <a:pPr algn="just">
              <a:lnSpc>
                <a:spcPct val="150000"/>
              </a:lnSpc>
            </a:pPr>
            <a:endParaRPr lang="en-US" altLang="zh-CN" b="1" dirty="0">
              <a:latin typeface="+mn-ea"/>
            </a:endParaRPr>
          </a:p>
          <a:p>
            <a:pPr algn="just">
              <a:lnSpc>
                <a:spcPct val="150000"/>
              </a:lnSpc>
            </a:pPr>
            <a:endParaRPr lang="en-US" altLang="zh-CN" b="1" dirty="0">
              <a:latin typeface="+mn-ea"/>
            </a:endParaRPr>
          </a:p>
          <a:p>
            <a:pPr algn="just">
              <a:lnSpc>
                <a:spcPct val="150000"/>
              </a:lnSpc>
            </a:pPr>
            <a:endParaRPr lang="en-US" altLang="zh-CN" dirty="0"/>
          </a:p>
        </p:txBody>
      </p:sp>
      <p:pic>
        <p:nvPicPr>
          <p:cNvPr id="17" name="图片 16">
            <a:extLst>
              <a:ext uri="{FF2B5EF4-FFF2-40B4-BE49-F238E27FC236}">
                <a16:creationId xmlns:a16="http://schemas.microsoft.com/office/drawing/2014/main" id="{B4D68E0F-0D98-9F41-B8B0-9722021D285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803861" y="3917986"/>
            <a:ext cx="4731622" cy="1467120"/>
          </a:xfrm>
          <a:prstGeom prst="rect">
            <a:avLst/>
          </a:prstGeom>
        </p:spPr>
      </p:pic>
      <p:sp>
        <p:nvSpPr>
          <p:cNvPr id="22" name="灯片编号占位符 21">
            <a:extLst>
              <a:ext uri="{FF2B5EF4-FFF2-40B4-BE49-F238E27FC236}">
                <a16:creationId xmlns:a16="http://schemas.microsoft.com/office/drawing/2014/main" id="{3ECA0FE2-ACE4-D569-2FDE-440864A00F67}"/>
              </a:ext>
            </a:extLst>
          </p:cNvPr>
          <p:cNvSpPr>
            <a:spLocks noGrp="1"/>
          </p:cNvSpPr>
          <p:nvPr>
            <p:ph type="sldNum" sz="quarter" idx="12"/>
          </p:nvPr>
        </p:nvSpPr>
        <p:spPr/>
        <p:txBody>
          <a:bodyPr/>
          <a:lstStyle/>
          <a:p>
            <a:fld id="{D4987A84-499B-4CAF-9D16-379BAF2795DA}" type="slidenum">
              <a:rPr lang="zh-CN" altLang="en-US" smtClean="0"/>
              <a:t>17</a:t>
            </a:fld>
            <a:endParaRPr lang="zh-CN" altLang="en-US"/>
          </a:p>
        </p:txBody>
      </p:sp>
    </p:spTree>
    <p:extLst>
      <p:ext uri="{BB962C8B-B14F-4D97-AF65-F5344CB8AC3E}">
        <p14:creationId xmlns:p14="http://schemas.microsoft.com/office/powerpoint/2010/main" val="2481439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D06BD2D-F2FF-6C46-157C-FF22477C416F}"/>
              </a:ext>
            </a:extLst>
          </p:cNvPr>
          <p:cNvSpPr txBox="1"/>
          <p:nvPr/>
        </p:nvSpPr>
        <p:spPr>
          <a:xfrm>
            <a:off x="958320" y="550912"/>
            <a:ext cx="6094990" cy="3881960"/>
          </a:xfrm>
          <a:prstGeom prst="rect">
            <a:avLst/>
          </a:prstGeom>
          <a:noFill/>
        </p:spPr>
        <p:txBody>
          <a:bodyPr wrap="square">
            <a:spAutoFit/>
          </a:bodyPr>
          <a:lstStyle/>
          <a:p>
            <a:pPr algn="just">
              <a:lnSpc>
                <a:spcPct val="150000"/>
              </a:lnSpc>
            </a:pPr>
            <a:r>
              <a:rPr lang="zh-CN" altLang="en-US" sz="2000" b="1" dirty="0">
                <a:latin typeface="+mn-ea"/>
              </a:rPr>
              <a:t>第二步</a:t>
            </a:r>
            <a:r>
              <a:rPr lang="zh-CN" altLang="en-US" sz="2000" dirty="0">
                <a:latin typeface="+mn-ea"/>
              </a:rPr>
              <a:t>，建立电子表格模型。</a:t>
            </a:r>
            <a:endParaRPr lang="en-US" altLang="zh-CN" sz="2000"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r>
              <a:rPr lang="zh-CN" altLang="en-US" sz="2000" b="1" dirty="0"/>
              <a:t>第三步</a:t>
            </a:r>
            <a:r>
              <a:rPr lang="zh-CN" altLang="en-US" sz="2000" dirty="0"/>
              <a:t>，使用规划求解工具求最大利润值。</a:t>
            </a:r>
            <a:endParaRPr lang="en-US" altLang="zh-CN" sz="2000" dirty="0"/>
          </a:p>
          <a:p>
            <a:pPr algn="just">
              <a:lnSpc>
                <a:spcPct val="150000"/>
              </a:lnSpc>
            </a:pPr>
            <a:endParaRPr lang="en-US" altLang="zh-CN" dirty="0"/>
          </a:p>
        </p:txBody>
      </p:sp>
      <p:pic>
        <p:nvPicPr>
          <p:cNvPr id="14" name="图片 13">
            <a:extLst>
              <a:ext uri="{FF2B5EF4-FFF2-40B4-BE49-F238E27FC236}">
                <a16:creationId xmlns:a16="http://schemas.microsoft.com/office/drawing/2014/main" id="{59F1E3B9-4C0E-07C9-D0D9-23123387169B}"/>
              </a:ext>
            </a:extLst>
          </p:cNvPr>
          <p:cNvPicPr>
            <a:picLocks/>
          </p:cNvPicPr>
          <p:nvPr/>
        </p:nvPicPr>
        <p:blipFill>
          <a:blip r:embed="rId2" cstate="print"/>
          <a:srcRect/>
          <a:stretch/>
        </p:blipFill>
        <p:spPr>
          <a:xfrm>
            <a:off x="3630826" y="1301603"/>
            <a:ext cx="5501955" cy="1996027"/>
          </a:xfrm>
          <a:prstGeom prst="rect">
            <a:avLst/>
          </a:prstGeom>
          <a:ln>
            <a:solidFill>
              <a:schemeClr val="tx1"/>
            </a:solidFill>
          </a:ln>
        </p:spPr>
      </p:pic>
      <p:pic>
        <p:nvPicPr>
          <p:cNvPr id="15" name="图片 14">
            <a:extLst>
              <a:ext uri="{FF2B5EF4-FFF2-40B4-BE49-F238E27FC236}">
                <a16:creationId xmlns:a16="http://schemas.microsoft.com/office/drawing/2014/main" id="{865D808F-F355-65C9-0A0C-22BBD3659B59}"/>
              </a:ext>
            </a:extLst>
          </p:cNvPr>
          <p:cNvPicPr>
            <a:picLocks/>
          </p:cNvPicPr>
          <p:nvPr/>
        </p:nvPicPr>
        <p:blipFill>
          <a:blip r:embed="rId3" cstate="print"/>
          <a:srcRect/>
          <a:stretch/>
        </p:blipFill>
        <p:spPr>
          <a:xfrm>
            <a:off x="4005815" y="4146151"/>
            <a:ext cx="3661935" cy="1890158"/>
          </a:xfrm>
          <a:prstGeom prst="rect">
            <a:avLst/>
          </a:prstGeom>
          <a:ln>
            <a:solidFill>
              <a:schemeClr val="tx1"/>
            </a:solidFill>
          </a:ln>
        </p:spPr>
      </p:pic>
      <p:sp>
        <p:nvSpPr>
          <p:cNvPr id="22" name="灯片编号占位符 21">
            <a:extLst>
              <a:ext uri="{FF2B5EF4-FFF2-40B4-BE49-F238E27FC236}">
                <a16:creationId xmlns:a16="http://schemas.microsoft.com/office/drawing/2014/main" id="{3ECA0FE2-ACE4-D569-2FDE-440864A00F67}"/>
              </a:ext>
            </a:extLst>
          </p:cNvPr>
          <p:cNvSpPr>
            <a:spLocks noGrp="1"/>
          </p:cNvSpPr>
          <p:nvPr>
            <p:ph type="sldNum" sz="quarter" idx="12"/>
          </p:nvPr>
        </p:nvSpPr>
        <p:spPr/>
        <p:txBody>
          <a:bodyPr/>
          <a:lstStyle/>
          <a:p>
            <a:fld id="{D4987A84-499B-4CAF-9D16-379BAF2795DA}" type="slidenum">
              <a:rPr lang="zh-CN" altLang="en-US" smtClean="0"/>
              <a:t>18</a:t>
            </a:fld>
            <a:endParaRPr lang="zh-CN" altLang="en-US"/>
          </a:p>
        </p:txBody>
      </p:sp>
      <p:sp>
        <p:nvSpPr>
          <p:cNvPr id="4" name="椭圆 3">
            <a:extLst>
              <a:ext uri="{FF2B5EF4-FFF2-40B4-BE49-F238E27FC236}">
                <a16:creationId xmlns:a16="http://schemas.microsoft.com/office/drawing/2014/main" id="{2AA5721B-6523-BEBE-E59D-BEBFE18F1A6A}"/>
              </a:ext>
            </a:extLst>
          </p:cNvPr>
          <p:cNvSpPr/>
          <p:nvPr/>
        </p:nvSpPr>
        <p:spPr>
          <a:xfrm>
            <a:off x="4005815" y="5839819"/>
            <a:ext cx="1649285" cy="360516"/>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426268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960"/>
            <a:ext cx="12192000" cy="646331"/>
          </a:xfrm>
          <a:prstGeom prst="rect">
            <a:avLst/>
          </a:prstGeom>
          <a:noFill/>
        </p:spPr>
        <p:txBody>
          <a:bodyPr wrap="square" rtlCol="0">
            <a:spAutoFit/>
          </a:bodyPr>
          <a:lstStyle/>
          <a:p>
            <a:pPr algn="ctr"/>
            <a:r>
              <a:rPr lang="zh-CN" altLang="en-US" sz="3600" b="1" dirty="0">
                <a:solidFill>
                  <a:schemeClr val="tx2">
                    <a:lumMod val="75000"/>
                  </a:schemeClr>
                </a:solidFill>
                <a:latin typeface="宋体" panose="02010600030101010101" pitchFamily="2" charset="-122"/>
                <a:ea typeface="宋体" panose="02010600030101010101" pitchFamily="2" charset="-122"/>
              </a:rPr>
              <a:t>例</a:t>
            </a:r>
            <a:r>
              <a:rPr lang="en-US" altLang="zh-CN" sz="3600" b="1" dirty="0">
                <a:solidFill>
                  <a:schemeClr val="tx2">
                    <a:lumMod val="75000"/>
                  </a:schemeClr>
                </a:solidFill>
                <a:latin typeface="宋体" panose="02010600030101010101" pitchFamily="2" charset="-122"/>
                <a:ea typeface="宋体" panose="02010600030101010101" pitchFamily="2" charset="-122"/>
              </a:rPr>
              <a:t>10-1/10-2</a:t>
            </a:r>
            <a:r>
              <a:rPr lang="zh-CN" altLang="en-US" sz="3600" b="1" dirty="0">
                <a:solidFill>
                  <a:schemeClr val="tx2">
                    <a:lumMod val="75000"/>
                  </a:schemeClr>
                </a:solidFill>
                <a:latin typeface="宋体" panose="02010600030101010101" pitchFamily="2" charset="-122"/>
                <a:ea typeface="宋体" panose="02010600030101010101" pitchFamily="2" charset="-122"/>
              </a:rPr>
              <a:t>关键技术</a:t>
            </a:r>
          </a:p>
        </p:txBody>
      </p:sp>
      <p:sp>
        <p:nvSpPr>
          <p:cNvPr id="5" name="圆角矩形 6">
            <a:extLst>
              <a:ext uri="{FF2B5EF4-FFF2-40B4-BE49-F238E27FC236}">
                <a16:creationId xmlns:a16="http://schemas.microsoft.com/office/drawing/2014/main" id="{2727F494-EC9D-4158-A643-CD8D96083556}"/>
              </a:ext>
            </a:extLst>
          </p:cNvPr>
          <p:cNvSpPr/>
          <p:nvPr/>
        </p:nvSpPr>
        <p:spPr>
          <a:xfrm flipH="1">
            <a:off x="779149" y="3075295"/>
            <a:ext cx="756040" cy="756040"/>
          </a:xfrm>
          <a:prstGeom prst="roundRect">
            <a:avLst/>
          </a:prstGeom>
          <a:solidFill>
            <a:srgbClr val="235974"/>
          </a:solidFill>
          <a:ln w="25400" cap="flat" cmpd="sng" algn="ctr">
            <a:noFill/>
            <a:prstDash val="solid"/>
          </a:ln>
          <a:effectLst/>
        </p:spPr>
        <p:txBody>
          <a:bodyPr rtlCol="0" anchor="ctr"/>
          <a:lstStyle/>
          <a:p>
            <a:pPr algn="ctr">
              <a:defRPr/>
            </a:pPr>
            <a:endParaRPr lang="zh-CN" altLang="en-US" sz="1600" kern="0">
              <a:solidFill>
                <a:schemeClr val="bg2">
                  <a:lumMod val="25000"/>
                </a:schemeClr>
              </a:solidFill>
              <a:latin typeface="宋体" panose="02010600030101010101" pitchFamily="2" charset="-122"/>
              <a:ea typeface="宋体" panose="02010600030101010101" pitchFamily="2" charset="-122"/>
            </a:endParaRPr>
          </a:p>
        </p:txBody>
      </p:sp>
      <p:sp>
        <p:nvSpPr>
          <p:cNvPr id="6" name="圆角矩形 7">
            <a:extLst>
              <a:ext uri="{FF2B5EF4-FFF2-40B4-BE49-F238E27FC236}">
                <a16:creationId xmlns:a16="http://schemas.microsoft.com/office/drawing/2014/main" id="{B9A7D7E7-AB41-43C0-866C-97658988CD5C}"/>
              </a:ext>
            </a:extLst>
          </p:cNvPr>
          <p:cNvSpPr/>
          <p:nvPr/>
        </p:nvSpPr>
        <p:spPr>
          <a:xfrm flipH="1">
            <a:off x="779149" y="1706269"/>
            <a:ext cx="756040" cy="756040"/>
          </a:xfrm>
          <a:prstGeom prst="roundRect">
            <a:avLst/>
          </a:prstGeom>
          <a:solidFill>
            <a:srgbClr val="235974"/>
          </a:solidFill>
          <a:ln w="25400" cap="flat" cmpd="sng" algn="ctr">
            <a:noFill/>
            <a:prstDash val="solid"/>
          </a:ln>
          <a:effectLst/>
        </p:spPr>
        <p:txBody>
          <a:bodyPr rtlCol="0" anchor="ctr"/>
          <a:lstStyle/>
          <a:p>
            <a:pPr algn="ctr">
              <a:defRPr/>
            </a:pPr>
            <a:endParaRPr lang="zh-CN" altLang="en-US" sz="1600" kern="0">
              <a:solidFill>
                <a:schemeClr val="bg2">
                  <a:lumMod val="25000"/>
                </a:schemeClr>
              </a:solidFill>
              <a:latin typeface="宋体" panose="02010600030101010101" pitchFamily="2" charset="-122"/>
              <a:ea typeface="宋体" panose="02010600030101010101" pitchFamily="2" charset="-122"/>
            </a:endParaRPr>
          </a:p>
        </p:txBody>
      </p:sp>
      <p:sp>
        <p:nvSpPr>
          <p:cNvPr id="7" name="圆角矩形 8">
            <a:extLst>
              <a:ext uri="{FF2B5EF4-FFF2-40B4-BE49-F238E27FC236}">
                <a16:creationId xmlns:a16="http://schemas.microsoft.com/office/drawing/2014/main" id="{92A4296A-6A89-44C3-8D42-9906C986D21C}"/>
              </a:ext>
            </a:extLst>
          </p:cNvPr>
          <p:cNvSpPr/>
          <p:nvPr/>
        </p:nvSpPr>
        <p:spPr>
          <a:xfrm flipH="1">
            <a:off x="779149" y="4447303"/>
            <a:ext cx="756040" cy="756040"/>
          </a:xfrm>
          <a:prstGeom prst="roundRect">
            <a:avLst/>
          </a:prstGeom>
          <a:solidFill>
            <a:srgbClr val="235974"/>
          </a:solidFill>
          <a:ln w="25400" cap="flat" cmpd="sng" algn="ctr">
            <a:noFill/>
            <a:prstDash val="solid"/>
          </a:ln>
          <a:effectLst/>
        </p:spPr>
        <p:txBody>
          <a:bodyPr rtlCol="0" anchor="ctr"/>
          <a:lstStyle/>
          <a:p>
            <a:pPr algn="ctr">
              <a:defRPr/>
            </a:pPr>
            <a:endParaRPr lang="zh-CN" altLang="en-US" sz="1600" kern="0">
              <a:solidFill>
                <a:schemeClr val="bg2">
                  <a:lumMod val="25000"/>
                </a:schemeClr>
              </a:solidFill>
              <a:latin typeface="宋体" panose="02010600030101010101" pitchFamily="2" charset="-122"/>
              <a:ea typeface="宋体" panose="02010600030101010101" pitchFamily="2" charset="-122"/>
            </a:endParaRPr>
          </a:p>
        </p:txBody>
      </p:sp>
      <p:sp>
        <p:nvSpPr>
          <p:cNvPr id="8" name="文本框 7">
            <a:extLst>
              <a:ext uri="{FF2B5EF4-FFF2-40B4-BE49-F238E27FC236}">
                <a16:creationId xmlns:a16="http://schemas.microsoft.com/office/drawing/2014/main" id="{0DDFB759-EE47-471E-A1BB-1D00B02D9CD0}"/>
              </a:ext>
            </a:extLst>
          </p:cNvPr>
          <p:cNvSpPr txBox="1"/>
          <p:nvPr/>
        </p:nvSpPr>
        <p:spPr>
          <a:xfrm>
            <a:off x="1882483" y="1866935"/>
            <a:ext cx="4773498" cy="646331"/>
          </a:xfrm>
          <a:prstGeom prst="rect">
            <a:avLst/>
          </a:prstGeom>
          <a:noFill/>
        </p:spPr>
        <p:txBody>
          <a:bodyPr wrap="square" rtlCol="0">
            <a:spAutoFit/>
          </a:bodyPr>
          <a:lstStyle/>
          <a:p>
            <a:pPr algn="just"/>
            <a:r>
              <a:rPr lang="zh-CN" altLang="zh-CN" dirty="0">
                <a:latin typeface="宋体" panose="02010600030101010101" pitchFamily="2" charset="-122"/>
                <a:ea typeface="宋体" panose="02010600030101010101" pitchFamily="2" charset="-122"/>
              </a:rPr>
              <a:t>用规划求解工具求解最优化问题时，并不一定</a:t>
            </a:r>
            <a:r>
              <a:rPr lang="zh-CN" altLang="en-US" dirty="0">
                <a:latin typeface="宋体" panose="02010600030101010101" pitchFamily="2" charset="-122"/>
                <a:ea typeface="宋体" panose="02010600030101010101" pitchFamily="2" charset="-122"/>
              </a:rPr>
              <a:t>需</a:t>
            </a:r>
            <a:r>
              <a:rPr lang="zh-CN" altLang="zh-CN" dirty="0">
                <a:latin typeface="宋体" panose="02010600030101010101" pitchFamily="2" charset="-122"/>
                <a:ea typeface="宋体" panose="02010600030101010101" pitchFamily="2" charset="-122"/>
              </a:rPr>
              <a:t>要列出目标函数和约束条件的数学表达式</a:t>
            </a:r>
            <a:endParaRPr lang="zh-CN" altLang="en-US" sz="1400" dirty="0">
              <a:latin typeface="宋体" panose="02010600030101010101" pitchFamily="2" charset="-122"/>
              <a:ea typeface="宋体" panose="02010600030101010101" pitchFamily="2" charset="-122"/>
            </a:endParaRPr>
          </a:p>
        </p:txBody>
      </p:sp>
      <p:sp>
        <p:nvSpPr>
          <p:cNvPr id="9" name="文本框 8">
            <a:extLst>
              <a:ext uri="{FF2B5EF4-FFF2-40B4-BE49-F238E27FC236}">
                <a16:creationId xmlns:a16="http://schemas.microsoft.com/office/drawing/2014/main" id="{2BFE7312-1837-4D9D-A960-AD4F9D68AEE3}"/>
              </a:ext>
            </a:extLst>
          </p:cNvPr>
          <p:cNvSpPr txBox="1"/>
          <p:nvPr/>
        </p:nvSpPr>
        <p:spPr>
          <a:xfrm>
            <a:off x="1865358" y="3301701"/>
            <a:ext cx="4790624" cy="646331"/>
          </a:xfrm>
          <a:prstGeom prst="rect">
            <a:avLst/>
          </a:prstGeom>
          <a:noFill/>
        </p:spPr>
        <p:txBody>
          <a:bodyPr wrap="square" rtlCol="0">
            <a:spAutoFit/>
          </a:bodyPr>
          <a:lstStyle/>
          <a:p>
            <a:pPr algn="just"/>
            <a:r>
              <a:rPr lang="zh-CN" altLang="zh-CN" dirty="0">
                <a:latin typeface="宋体" panose="02010600030101010101" pitchFamily="2" charset="-122"/>
                <a:ea typeface="宋体" panose="02010600030101010101" pitchFamily="2" charset="-122"/>
              </a:rPr>
              <a:t>根据所要求解问题的含义，正确地设置目标变量</a:t>
            </a:r>
            <a:r>
              <a:rPr lang="zh-CN" altLang="en-US" dirty="0">
                <a:latin typeface="宋体" panose="02010600030101010101" pitchFamily="2" charset="-122"/>
                <a:ea typeface="宋体" panose="02010600030101010101" pitchFamily="2" charset="-122"/>
              </a:rPr>
              <a:t>及取值、</a:t>
            </a:r>
            <a:r>
              <a:rPr lang="zh-CN" altLang="zh-CN" dirty="0">
                <a:latin typeface="宋体" panose="02010600030101010101" pitchFamily="2" charset="-122"/>
                <a:ea typeface="宋体" panose="02010600030101010101" pitchFamily="2" charset="-122"/>
              </a:rPr>
              <a:t>决策变量和约束条件</a:t>
            </a:r>
            <a:endParaRPr lang="zh-CN" altLang="en-US" dirty="0">
              <a:latin typeface="宋体" panose="02010600030101010101" pitchFamily="2" charset="-122"/>
              <a:ea typeface="宋体" panose="02010600030101010101" pitchFamily="2" charset="-122"/>
            </a:endParaRPr>
          </a:p>
        </p:txBody>
      </p:sp>
      <p:sp>
        <p:nvSpPr>
          <p:cNvPr id="10" name="文本框 9">
            <a:extLst>
              <a:ext uri="{FF2B5EF4-FFF2-40B4-BE49-F238E27FC236}">
                <a16:creationId xmlns:a16="http://schemas.microsoft.com/office/drawing/2014/main" id="{4C91B02B-A04A-48E8-9770-5C40800430BD}"/>
              </a:ext>
            </a:extLst>
          </p:cNvPr>
          <p:cNvSpPr txBox="1"/>
          <p:nvPr/>
        </p:nvSpPr>
        <p:spPr>
          <a:xfrm>
            <a:off x="1899604" y="4735292"/>
            <a:ext cx="4893883" cy="646331"/>
          </a:xfrm>
          <a:prstGeom prst="rect">
            <a:avLst/>
          </a:prstGeom>
          <a:noFill/>
        </p:spPr>
        <p:txBody>
          <a:bodyPr wrap="square" rtlCol="0">
            <a:spAutoFit/>
          </a:bodyPr>
          <a:lstStyle/>
          <a:p>
            <a:pPr algn="just"/>
            <a:r>
              <a:rPr lang="zh-CN" altLang="zh-CN" dirty="0">
                <a:latin typeface="宋体" panose="02010600030101010101" pitchFamily="2" charset="-122"/>
                <a:ea typeface="宋体" panose="02010600030101010101" pitchFamily="2" charset="-122"/>
              </a:rPr>
              <a:t>如果不能确定所求问题是线性的还是非线性</a:t>
            </a:r>
            <a:r>
              <a:rPr lang="zh-CN" altLang="en-US" dirty="0">
                <a:latin typeface="宋体" panose="02010600030101010101" pitchFamily="2" charset="-122"/>
                <a:ea typeface="宋体" panose="02010600030101010101" pitchFamily="2" charset="-122"/>
              </a:rPr>
              <a:t>的</a:t>
            </a:r>
            <a:r>
              <a:rPr lang="zh-CN" altLang="zh-CN" dirty="0">
                <a:latin typeface="宋体" panose="02010600030101010101" pitchFamily="2" charset="-122"/>
                <a:ea typeface="宋体" panose="02010600030101010101" pitchFamily="2" charset="-122"/>
              </a:rPr>
              <a:t>，不妨将“选择求解方法”设置为“非线性</a:t>
            </a:r>
            <a:r>
              <a:rPr lang="en-US" altLang="zh-CN" dirty="0">
                <a:latin typeface="宋体" panose="02010600030101010101" pitchFamily="2" charset="-122"/>
                <a:ea typeface="宋体" panose="02010600030101010101" pitchFamily="2" charset="-122"/>
              </a:rPr>
              <a:t>GRG</a:t>
            </a:r>
            <a:r>
              <a:rPr lang="zh-CN" altLang="zh-CN" dirty="0">
                <a:latin typeface="宋体" panose="02010600030101010101" pitchFamily="2" charset="-122"/>
                <a:ea typeface="宋体" panose="02010600030101010101" pitchFamily="2" charset="-122"/>
              </a:rPr>
              <a:t>”</a:t>
            </a:r>
            <a:endParaRPr lang="zh-CN" altLang="en-US" sz="1400" dirty="0">
              <a:latin typeface="宋体" panose="02010600030101010101" pitchFamily="2" charset="-122"/>
              <a:ea typeface="宋体" panose="02010600030101010101" pitchFamily="2" charset="-122"/>
            </a:endParaRPr>
          </a:p>
        </p:txBody>
      </p:sp>
      <p:sp>
        <p:nvSpPr>
          <p:cNvPr id="11" name="文本框 10">
            <a:extLst>
              <a:ext uri="{FF2B5EF4-FFF2-40B4-BE49-F238E27FC236}">
                <a16:creationId xmlns:a16="http://schemas.microsoft.com/office/drawing/2014/main" id="{885744A0-93E2-40E3-8319-3AACDEBCC8DB}"/>
              </a:ext>
            </a:extLst>
          </p:cNvPr>
          <p:cNvSpPr txBox="1"/>
          <p:nvPr/>
        </p:nvSpPr>
        <p:spPr>
          <a:xfrm>
            <a:off x="1888091" y="1413342"/>
            <a:ext cx="2488027"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关于数学公式</a:t>
            </a:r>
          </a:p>
        </p:txBody>
      </p:sp>
      <p:sp>
        <p:nvSpPr>
          <p:cNvPr id="12" name="文本框 11">
            <a:extLst>
              <a:ext uri="{FF2B5EF4-FFF2-40B4-BE49-F238E27FC236}">
                <a16:creationId xmlns:a16="http://schemas.microsoft.com/office/drawing/2014/main" id="{49BECFC7-E77D-434B-8177-C82586313D71}"/>
              </a:ext>
            </a:extLst>
          </p:cNvPr>
          <p:cNvSpPr txBox="1"/>
          <p:nvPr/>
        </p:nvSpPr>
        <p:spPr>
          <a:xfrm>
            <a:off x="1888090" y="2835970"/>
            <a:ext cx="2488027"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关于对话框设置</a:t>
            </a:r>
          </a:p>
        </p:txBody>
      </p:sp>
      <p:sp>
        <p:nvSpPr>
          <p:cNvPr id="13" name="文本框 12">
            <a:extLst>
              <a:ext uri="{FF2B5EF4-FFF2-40B4-BE49-F238E27FC236}">
                <a16:creationId xmlns:a16="http://schemas.microsoft.com/office/drawing/2014/main" id="{51167213-037E-4FE1-95B4-E15BAD2463CE}"/>
              </a:ext>
            </a:extLst>
          </p:cNvPr>
          <p:cNvSpPr txBox="1"/>
          <p:nvPr/>
        </p:nvSpPr>
        <p:spPr>
          <a:xfrm>
            <a:off x="1910824" y="4242561"/>
            <a:ext cx="2488027"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关于求解方法</a:t>
            </a:r>
          </a:p>
        </p:txBody>
      </p:sp>
      <p:pic>
        <p:nvPicPr>
          <p:cNvPr id="14" name="图片 13">
            <a:extLst>
              <a:ext uri="{FF2B5EF4-FFF2-40B4-BE49-F238E27FC236}">
                <a16:creationId xmlns:a16="http://schemas.microsoft.com/office/drawing/2014/main" id="{ED53F5CF-9DD4-48ED-852A-624AB124A4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949" y="1880772"/>
            <a:ext cx="407036" cy="407034"/>
          </a:xfrm>
          <a:prstGeom prst="rect">
            <a:avLst/>
          </a:prstGeom>
        </p:spPr>
      </p:pic>
      <p:pic>
        <p:nvPicPr>
          <p:cNvPr id="15" name="图片 14">
            <a:extLst>
              <a:ext uri="{FF2B5EF4-FFF2-40B4-BE49-F238E27FC236}">
                <a16:creationId xmlns:a16="http://schemas.microsoft.com/office/drawing/2014/main" id="{0AB3489C-DDDB-4FCA-9FC5-EA6840605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137" y="4621806"/>
            <a:ext cx="407036" cy="407034"/>
          </a:xfrm>
          <a:prstGeom prst="rect">
            <a:avLst/>
          </a:prstGeom>
        </p:spPr>
      </p:pic>
      <p:pic>
        <p:nvPicPr>
          <p:cNvPr id="16" name="图片 15">
            <a:extLst>
              <a:ext uri="{FF2B5EF4-FFF2-40B4-BE49-F238E27FC236}">
                <a16:creationId xmlns:a16="http://schemas.microsoft.com/office/drawing/2014/main" id="{80EEECCB-819C-4350-A8D4-D49E171DD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435" y="3249798"/>
            <a:ext cx="407036" cy="407034"/>
          </a:xfrm>
          <a:prstGeom prst="rect">
            <a:avLst/>
          </a:prstGeom>
        </p:spPr>
      </p:pic>
      <p:pic>
        <p:nvPicPr>
          <p:cNvPr id="4" name="图片 3">
            <a:extLst>
              <a:ext uri="{FF2B5EF4-FFF2-40B4-BE49-F238E27FC236}">
                <a16:creationId xmlns:a16="http://schemas.microsoft.com/office/drawing/2014/main" id="{2E252CC1-C2D6-0EE7-286F-4F354747EB2F}"/>
              </a:ext>
            </a:extLst>
          </p:cNvPr>
          <p:cNvPicPr>
            <a:picLocks/>
          </p:cNvPicPr>
          <p:nvPr/>
        </p:nvPicPr>
        <p:blipFill>
          <a:blip r:embed="rId5" cstate="print"/>
          <a:srcRect t="717"/>
          <a:stretch/>
        </p:blipFill>
        <p:spPr>
          <a:xfrm>
            <a:off x="6940475" y="1373097"/>
            <a:ext cx="4472376" cy="4458658"/>
          </a:xfrm>
          <a:prstGeom prst="rect">
            <a:avLst/>
          </a:prstGeom>
          <a:ln>
            <a:solidFill>
              <a:schemeClr val="tx1"/>
            </a:solidFill>
          </a:ln>
        </p:spPr>
      </p:pic>
      <p:sp>
        <p:nvSpPr>
          <p:cNvPr id="18" name="灯片编号占位符 17">
            <a:extLst>
              <a:ext uri="{FF2B5EF4-FFF2-40B4-BE49-F238E27FC236}">
                <a16:creationId xmlns:a16="http://schemas.microsoft.com/office/drawing/2014/main" id="{66782EC0-D70E-411A-AB47-323937084F71}"/>
              </a:ext>
            </a:extLst>
          </p:cNvPr>
          <p:cNvSpPr>
            <a:spLocks noGrp="1"/>
          </p:cNvSpPr>
          <p:nvPr>
            <p:ph type="sldNum" sz="quarter" idx="12"/>
          </p:nvPr>
        </p:nvSpPr>
        <p:spPr/>
        <p:txBody>
          <a:bodyPr/>
          <a:lstStyle/>
          <a:p>
            <a:fld id="{D4987A84-499B-4CAF-9D16-379BAF2795DA}" type="slidenum">
              <a:rPr lang="zh-CN" altLang="en-US" smtClean="0"/>
              <a:t>19</a:t>
            </a:fld>
            <a:endParaRPr lang="zh-CN" altLang="en-US"/>
          </a:p>
        </p:txBody>
      </p:sp>
      <p:cxnSp>
        <p:nvCxnSpPr>
          <p:cNvPr id="19" name="直接连接符 18">
            <a:extLst>
              <a:ext uri="{FF2B5EF4-FFF2-40B4-BE49-F238E27FC236}">
                <a16:creationId xmlns:a16="http://schemas.microsoft.com/office/drawing/2014/main" id="{633265EE-3AB0-9537-7802-AFFE66ED2FD3}"/>
              </a:ext>
            </a:extLst>
          </p:cNvPr>
          <p:cNvCxnSpPr>
            <a:cxnSpLocks/>
          </p:cNvCxnSpPr>
          <p:nvPr/>
        </p:nvCxnSpPr>
        <p:spPr>
          <a:xfrm>
            <a:off x="1956302" y="1857525"/>
            <a:ext cx="4590353" cy="12027"/>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直接连接符 22">
            <a:extLst>
              <a:ext uri="{FF2B5EF4-FFF2-40B4-BE49-F238E27FC236}">
                <a16:creationId xmlns:a16="http://schemas.microsoft.com/office/drawing/2014/main" id="{B376DF18-29EF-6FE2-839C-003538D6AB91}"/>
              </a:ext>
            </a:extLst>
          </p:cNvPr>
          <p:cNvCxnSpPr>
            <a:cxnSpLocks/>
          </p:cNvCxnSpPr>
          <p:nvPr/>
        </p:nvCxnSpPr>
        <p:spPr>
          <a:xfrm>
            <a:off x="1961912" y="3275350"/>
            <a:ext cx="4590353" cy="12027"/>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直接连接符 23">
            <a:extLst>
              <a:ext uri="{FF2B5EF4-FFF2-40B4-BE49-F238E27FC236}">
                <a16:creationId xmlns:a16="http://schemas.microsoft.com/office/drawing/2014/main" id="{9C94BEF0-7B44-3E68-972D-0CC19FD2E0A2}"/>
              </a:ext>
            </a:extLst>
          </p:cNvPr>
          <p:cNvCxnSpPr>
            <a:cxnSpLocks/>
          </p:cNvCxnSpPr>
          <p:nvPr/>
        </p:nvCxnSpPr>
        <p:spPr>
          <a:xfrm>
            <a:off x="1956302" y="4691161"/>
            <a:ext cx="4590353" cy="12027"/>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8290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2554755"/>
            <a:ext cx="12191999" cy="1015663"/>
          </a:xfrm>
          <a:prstGeom prst="rect">
            <a:avLst/>
          </a:prstGeom>
          <a:noFill/>
        </p:spPr>
        <p:txBody>
          <a:bodyPr wrap="square" rtlCol="0">
            <a:spAutoFit/>
          </a:bodyPr>
          <a:lstStyle/>
          <a:p>
            <a:pPr algn="ctr"/>
            <a:r>
              <a:rPr lang="zh-CN" altLang="en-US" sz="6000" b="1" dirty="0">
                <a:solidFill>
                  <a:schemeClr val="tx2">
                    <a:lumMod val="75000"/>
                  </a:schemeClr>
                </a:solidFill>
                <a:latin typeface="宋体" panose="02010600030101010101" pitchFamily="2" charset="-122"/>
                <a:ea typeface="宋体" panose="02010600030101010101" pitchFamily="2" charset="-122"/>
              </a:rPr>
              <a:t>最优化决策模型</a:t>
            </a:r>
          </a:p>
        </p:txBody>
      </p:sp>
      <p:sp>
        <p:nvSpPr>
          <p:cNvPr id="4" name="文本框 3"/>
          <p:cNvSpPr txBox="1"/>
          <p:nvPr/>
        </p:nvSpPr>
        <p:spPr>
          <a:xfrm>
            <a:off x="0" y="1535316"/>
            <a:ext cx="12192001" cy="769441"/>
          </a:xfrm>
          <a:prstGeom prst="rect">
            <a:avLst/>
          </a:prstGeom>
          <a:noFill/>
        </p:spPr>
        <p:txBody>
          <a:bodyPr wrap="square" rtlCol="0">
            <a:spAutoFit/>
          </a:bodyPr>
          <a:lstStyle/>
          <a:p>
            <a:pPr algn="ctr"/>
            <a:r>
              <a:rPr lang="zh-CN" altLang="en-US" sz="4400" b="1" dirty="0">
                <a:solidFill>
                  <a:schemeClr val="tx2">
                    <a:lumMod val="75000"/>
                  </a:schemeClr>
                </a:solidFill>
                <a:latin typeface="方正清刻本悦宋简体" panose="02000000000000000000" pitchFamily="2" charset="-122"/>
                <a:ea typeface="方正清刻本悦宋简体" panose="02000000000000000000" pitchFamily="2" charset="-122"/>
              </a:rPr>
              <a:t>第十章</a:t>
            </a:r>
          </a:p>
        </p:txBody>
      </p:sp>
      <p:sp>
        <p:nvSpPr>
          <p:cNvPr id="3" name="灯片编号占位符 2">
            <a:extLst>
              <a:ext uri="{FF2B5EF4-FFF2-40B4-BE49-F238E27FC236}">
                <a16:creationId xmlns:a16="http://schemas.microsoft.com/office/drawing/2014/main" id="{92E338C6-448F-DF89-FE50-E26B1A1F6B2D}"/>
              </a:ext>
            </a:extLst>
          </p:cNvPr>
          <p:cNvSpPr>
            <a:spLocks noGrp="1"/>
          </p:cNvSpPr>
          <p:nvPr>
            <p:ph type="sldNum" sz="quarter" idx="12"/>
          </p:nvPr>
        </p:nvSpPr>
        <p:spPr/>
        <p:txBody>
          <a:bodyPr/>
          <a:lstStyle/>
          <a:p>
            <a:fld id="{D4987A84-499B-4CAF-9D16-379BAF2795DA}" type="slidenum">
              <a:rPr lang="zh-CN" altLang="en-US" smtClean="0"/>
              <a:t>2</a:t>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02394"/>
            <a:ext cx="12192000" cy="923330"/>
          </a:xfrm>
          <a:prstGeom prst="rect">
            <a:avLst/>
          </a:prstGeom>
          <a:noFill/>
        </p:spPr>
        <p:txBody>
          <a:bodyPr wrap="square" rtlCol="0">
            <a:spAutoFit/>
          </a:bodyPr>
          <a:lstStyle>
            <a:defPPr>
              <a:defRPr lang="en-US"/>
            </a:defPPr>
            <a:lvl1pPr algn="dist" defTabSz="457200">
              <a:defRPr sz="6600">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5400" b="1" dirty="0">
                <a:latin typeface="宋体" pitchFamily="2" charset="-122"/>
                <a:ea typeface="宋体" pitchFamily="2" charset="-122"/>
              </a:rPr>
              <a:t>常见规划问题的最优化决策模型</a:t>
            </a:r>
          </a:p>
        </p:txBody>
      </p:sp>
      <p:sp>
        <p:nvSpPr>
          <p:cNvPr id="4" name="文本框 3"/>
          <p:cNvSpPr txBox="1"/>
          <p:nvPr/>
        </p:nvSpPr>
        <p:spPr>
          <a:xfrm>
            <a:off x="0" y="1551352"/>
            <a:ext cx="12192000" cy="707886"/>
          </a:xfrm>
          <a:prstGeom prst="rect">
            <a:avLst/>
          </a:prstGeom>
          <a:noFill/>
        </p:spPr>
        <p:txBody>
          <a:bodyPr wrap="square" rtlCol="0">
            <a:spAutoFit/>
          </a:bodyPr>
          <a:lstStyle>
            <a:defPPr>
              <a:defRPr lang="en-US"/>
            </a:defPPr>
            <a:lvl1pPr algn="dist" defTabSz="457200">
              <a:defRPr sz="40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dirty="0"/>
              <a:t>第三节</a:t>
            </a:r>
          </a:p>
        </p:txBody>
      </p:sp>
      <p:sp>
        <p:nvSpPr>
          <p:cNvPr id="3" name="灯片编号占位符 2">
            <a:extLst>
              <a:ext uri="{FF2B5EF4-FFF2-40B4-BE49-F238E27FC236}">
                <a16:creationId xmlns:a16="http://schemas.microsoft.com/office/drawing/2014/main" id="{766AA4A4-B7E3-CB28-BBC3-14B7471402BA}"/>
              </a:ext>
            </a:extLst>
          </p:cNvPr>
          <p:cNvSpPr>
            <a:spLocks noGrp="1"/>
          </p:cNvSpPr>
          <p:nvPr>
            <p:ph type="sldNum" sz="quarter" idx="12"/>
          </p:nvPr>
        </p:nvSpPr>
        <p:spPr/>
        <p:txBody>
          <a:bodyPr/>
          <a:lstStyle/>
          <a:p>
            <a:fld id="{D4987A84-499B-4CAF-9D16-379BAF2795DA}" type="slidenum">
              <a:rPr lang="zh-CN" altLang="en-US" smtClean="0"/>
              <a:t>20</a:t>
            </a:fld>
            <a:endParaRPr lang="zh-CN" altLang="en-US"/>
          </a:p>
        </p:txBody>
      </p:sp>
    </p:spTree>
    <p:extLst>
      <p:ext uri="{BB962C8B-B14F-4D97-AF65-F5344CB8AC3E}">
        <p14:creationId xmlns:p14="http://schemas.microsoft.com/office/powerpoint/2010/main" val="414189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3097" y="488960"/>
            <a:ext cx="7484601" cy="707886"/>
          </a:xfrm>
          <a:prstGeom prst="rect">
            <a:avLst/>
          </a:prstGeom>
          <a:noFill/>
        </p:spPr>
        <p:txBody>
          <a:bodyPr wrap="square" rtlCol="0">
            <a:spAutoFit/>
          </a:bodyPr>
          <a:lstStyle>
            <a:defPPr>
              <a:defRPr lang="en-US"/>
            </a:defPPr>
            <a:lvl1pPr algn="ctr" defTabSz="457200">
              <a:defRPr sz="4000" b="1">
                <a:solidFill>
                  <a:schemeClr val="tx2">
                    <a:lumMod val="75000"/>
                  </a:schemeClr>
                </a:solidFill>
                <a:latin typeface="+mn-ea"/>
              </a:defRPr>
            </a:lvl1pPr>
            <a:lvl2pPr defTabSz="457200"/>
            <a:lvl3pPr defTabSz="457200"/>
            <a:lvl4pPr defTabSz="457200"/>
            <a:lvl5pPr defTabSz="457200"/>
            <a:lvl6pPr defTabSz="457200"/>
            <a:lvl7pPr defTabSz="457200"/>
            <a:lvl8pPr defTabSz="457200"/>
            <a:lvl9pPr defTabSz="457200"/>
          </a:lstStyle>
          <a:p>
            <a:r>
              <a:rPr lang="zh-CN" altLang="en-US" dirty="0">
                <a:latin typeface="宋体" pitchFamily="2" charset="-122"/>
                <a:ea typeface="宋体" pitchFamily="2" charset="-122"/>
              </a:rPr>
              <a:t>常见规划问题的最优化决策模型</a:t>
            </a:r>
          </a:p>
        </p:txBody>
      </p:sp>
      <p:sp>
        <p:nvSpPr>
          <p:cNvPr id="13" name="文本框 12"/>
          <p:cNvSpPr txBox="1"/>
          <p:nvPr/>
        </p:nvSpPr>
        <p:spPr>
          <a:xfrm>
            <a:off x="2248061" y="1583290"/>
            <a:ext cx="3303180"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选址问题</a:t>
            </a:r>
          </a:p>
        </p:txBody>
      </p:sp>
      <p:sp>
        <p:nvSpPr>
          <p:cNvPr id="14" name="文本框 13"/>
          <p:cNvSpPr txBox="1"/>
          <p:nvPr/>
        </p:nvSpPr>
        <p:spPr>
          <a:xfrm>
            <a:off x="3403231" y="2362165"/>
            <a:ext cx="3770576"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运输问题</a:t>
            </a:r>
          </a:p>
        </p:txBody>
      </p:sp>
      <p:sp>
        <p:nvSpPr>
          <p:cNvPr id="15" name="文本框 14"/>
          <p:cNvSpPr txBox="1"/>
          <p:nvPr/>
        </p:nvSpPr>
        <p:spPr>
          <a:xfrm>
            <a:off x="4321908" y="3149264"/>
            <a:ext cx="3499591"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选址</a:t>
            </a:r>
            <a:r>
              <a:rPr lang="en-US" altLang="zh-CN" sz="2800" b="1" dirty="0">
                <a:solidFill>
                  <a:schemeClr val="tx2">
                    <a:lumMod val="75000"/>
                  </a:schemeClr>
                </a:solidFill>
                <a:latin typeface="宋体" pitchFamily="2" charset="-122"/>
                <a:ea typeface="宋体" pitchFamily="2" charset="-122"/>
              </a:rPr>
              <a:t>-</a:t>
            </a:r>
            <a:r>
              <a:rPr lang="zh-CN" altLang="en-US" sz="2800" b="1" dirty="0">
                <a:solidFill>
                  <a:schemeClr val="tx2">
                    <a:lumMod val="75000"/>
                  </a:schemeClr>
                </a:solidFill>
                <a:latin typeface="宋体" pitchFamily="2" charset="-122"/>
                <a:ea typeface="宋体" pitchFamily="2" charset="-122"/>
              </a:rPr>
              <a:t>运输综合应用</a:t>
            </a:r>
          </a:p>
        </p:txBody>
      </p:sp>
      <p:sp>
        <p:nvSpPr>
          <p:cNvPr id="23" name="文本框 22">
            <a:extLst>
              <a:ext uri="{FF2B5EF4-FFF2-40B4-BE49-F238E27FC236}">
                <a16:creationId xmlns:a16="http://schemas.microsoft.com/office/drawing/2014/main" id="{0BE75200-EDE9-4BC7-A36B-E2F8CA74ECE1}"/>
              </a:ext>
            </a:extLst>
          </p:cNvPr>
          <p:cNvSpPr txBox="1"/>
          <p:nvPr/>
        </p:nvSpPr>
        <p:spPr>
          <a:xfrm>
            <a:off x="5607045" y="4001588"/>
            <a:ext cx="3852073"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采购管理问题</a:t>
            </a:r>
            <a:endParaRPr lang="en-US" altLang="zh-CN" sz="2800" b="1" dirty="0">
              <a:solidFill>
                <a:schemeClr val="tx2">
                  <a:lumMod val="75000"/>
                </a:schemeClr>
              </a:solidFill>
              <a:latin typeface="宋体" pitchFamily="2" charset="-122"/>
              <a:ea typeface="宋体" pitchFamily="2" charset="-122"/>
            </a:endParaRPr>
          </a:p>
        </p:txBody>
      </p:sp>
      <p:grpSp>
        <p:nvGrpSpPr>
          <p:cNvPr id="6" name="组合 5">
            <a:extLst>
              <a:ext uri="{FF2B5EF4-FFF2-40B4-BE49-F238E27FC236}">
                <a16:creationId xmlns:a16="http://schemas.microsoft.com/office/drawing/2014/main" id="{4655B12E-37E7-EF66-15BF-1A183118723D}"/>
              </a:ext>
            </a:extLst>
          </p:cNvPr>
          <p:cNvGrpSpPr/>
          <p:nvPr/>
        </p:nvGrpSpPr>
        <p:grpSpPr>
          <a:xfrm>
            <a:off x="5133004" y="4886411"/>
            <a:ext cx="5528946" cy="569712"/>
            <a:chOff x="5247468" y="4754374"/>
            <a:chExt cx="5528946" cy="569712"/>
          </a:xfrm>
        </p:grpSpPr>
        <p:sp>
          <p:nvSpPr>
            <p:cNvPr id="7" name="文本框 6">
              <a:extLst>
                <a:ext uri="{FF2B5EF4-FFF2-40B4-BE49-F238E27FC236}">
                  <a16:creationId xmlns:a16="http://schemas.microsoft.com/office/drawing/2014/main" id="{E0D46A88-F025-BAF8-FA53-7999667A5F51}"/>
                </a:ext>
              </a:extLst>
            </p:cNvPr>
            <p:cNvSpPr txBox="1"/>
            <p:nvPr/>
          </p:nvSpPr>
          <p:spPr>
            <a:xfrm>
              <a:off x="6924341" y="4754374"/>
              <a:ext cx="3852073"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资金管理问题</a:t>
              </a:r>
              <a:endParaRPr lang="en-US" altLang="zh-CN" sz="2800" b="1" dirty="0">
                <a:solidFill>
                  <a:schemeClr val="tx2">
                    <a:lumMod val="75000"/>
                  </a:schemeClr>
                </a:solidFill>
                <a:latin typeface="宋体" pitchFamily="2" charset="-122"/>
                <a:ea typeface="宋体" pitchFamily="2" charset="-122"/>
              </a:endParaRPr>
            </a:p>
          </p:txBody>
        </p:sp>
        <p:sp>
          <p:nvSpPr>
            <p:cNvPr id="10" name="文本框 9">
              <a:extLst>
                <a:ext uri="{FF2B5EF4-FFF2-40B4-BE49-F238E27FC236}">
                  <a16:creationId xmlns:a16="http://schemas.microsoft.com/office/drawing/2014/main" id="{098DC8DF-67EB-3BD9-AA03-AD162E413BA7}"/>
                </a:ext>
              </a:extLst>
            </p:cNvPr>
            <p:cNvSpPr txBox="1"/>
            <p:nvPr/>
          </p:nvSpPr>
          <p:spPr>
            <a:xfrm>
              <a:off x="5247468" y="4800866"/>
              <a:ext cx="2344057" cy="523220"/>
            </a:xfrm>
            <a:prstGeom prst="rect">
              <a:avLst/>
            </a:prstGeom>
            <a:noFill/>
          </p:spPr>
          <p:txBody>
            <a:bodyPr wrap="square">
              <a:spAutoFit/>
            </a:bodyPr>
            <a:lstStyle/>
            <a:p>
              <a:pPr algn="ctr"/>
              <a:endParaRPr lang="zh-CN" altLang="en-US" sz="2800" b="1" dirty="0">
                <a:solidFill>
                  <a:schemeClr val="bg1"/>
                </a:solidFill>
                <a:latin typeface="FuturaBookC" pitchFamily="2" charset="-52"/>
              </a:endParaRPr>
            </a:p>
          </p:txBody>
        </p:sp>
      </p:grpSp>
      <p:sp>
        <p:nvSpPr>
          <p:cNvPr id="12" name="文本框 11">
            <a:extLst>
              <a:ext uri="{FF2B5EF4-FFF2-40B4-BE49-F238E27FC236}">
                <a16:creationId xmlns:a16="http://schemas.microsoft.com/office/drawing/2014/main" id="{51E3647D-CC5D-C56F-2AEE-098E90E2AA77}"/>
              </a:ext>
            </a:extLst>
          </p:cNvPr>
          <p:cNvSpPr txBox="1"/>
          <p:nvPr/>
        </p:nvSpPr>
        <p:spPr>
          <a:xfrm>
            <a:off x="8136207" y="5798416"/>
            <a:ext cx="3852073"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投资组合问题</a:t>
            </a:r>
            <a:endParaRPr lang="en-US" altLang="zh-CN" sz="2800" b="1" dirty="0">
              <a:solidFill>
                <a:schemeClr val="tx2">
                  <a:lumMod val="75000"/>
                </a:schemeClr>
              </a:solidFill>
              <a:latin typeface="宋体" pitchFamily="2" charset="-122"/>
              <a:ea typeface="宋体" pitchFamily="2" charset="-122"/>
            </a:endParaRPr>
          </a:p>
        </p:txBody>
      </p:sp>
      <p:sp>
        <p:nvSpPr>
          <p:cNvPr id="18" name="灯片编号占位符 17">
            <a:extLst>
              <a:ext uri="{FF2B5EF4-FFF2-40B4-BE49-F238E27FC236}">
                <a16:creationId xmlns:a16="http://schemas.microsoft.com/office/drawing/2014/main" id="{23496D34-3841-A55F-FAA8-584EC10053DE}"/>
              </a:ext>
            </a:extLst>
          </p:cNvPr>
          <p:cNvSpPr>
            <a:spLocks noGrp="1"/>
          </p:cNvSpPr>
          <p:nvPr>
            <p:ph type="sldNum" sz="quarter" idx="12"/>
          </p:nvPr>
        </p:nvSpPr>
        <p:spPr/>
        <p:txBody>
          <a:bodyPr/>
          <a:lstStyle/>
          <a:p>
            <a:fld id="{D4987A84-499B-4CAF-9D16-379BAF2795DA}" type="slidenum">
              <a:rPr lang="zh-CN" altLang="en-US" smtClean="0"/>
              <a:t>21</a:t>
            </a:fld>
            <a:endParaRPr lang="zh-CN" altLang="en-US"/>
          </a:p>
        </p:txBody>
      </p:sp>
      <p:sp>
        <p:nvSpPr>
          <p:cNvPr id="30" name="椭圆 2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129F2C09-13EA-42C5-885E-21C3F432DF74}"/>
              </a:ext>
            </a:extLst>
          </p:cNvPr>
          <p:cNvSpPr/>
          <p:nvPr/>
        </p:nvSpPr>
        <p:spPr>
          <a:xfrm>
            <a:off x="1495247" y="1487032"/>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31" name="椭圆 3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0C905DEE-6448-41F5-AE7E-BA6DEF828EB3}"/>
              </a:ext>
            </a:extLst>
          </p:cNvPr>
          <p:cNvSpPr/>
          <p:nvPr/>
        </p:nvSpPr>
        <p:spPr>
          <a:xfrm>
            <a:off x="2650417" y="224073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32" name="椭圆 3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91D9D41-6A0B-49E3-A759-01036162D293}"/>
              </a:ext>
            </a:extLst>
          </p:cNvPr>
          <p:cNvSpPr/>
          <p:nvPr/>
        </p:nvSpPr>
        <p:spPr>
          <a:xfrm>
            <a:off x="3569094" y="305214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33" name="椭圆 3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0048BAB-A82D-438E-9A95-6C6E845E664C}"/>
              </a:ext>
            </a:extLst>
          </p:cNvPr>
          <p:cNvSpPr/>
          <p:nvPr/>
        </p:nvSpPr>
        <p:spPr>
          <a:xfrm>
            <a:off x="4798427" y="388634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04</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34" name="椭圆 3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83226D2-BDBB-43F1-B23E-E43FC0A98966}"/>
              </a:ext>
            </a:extLst>
          </p:cNvPr>
          <p:cNvSpPr/>
          <p:nvPr/>
        </p:nvSpPr>
        <p:spPr>
          <a:xfrm>
            <a:off x="5972030" y="4771168"/>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05</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40" name="椭圆 3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7E3C3962-C539-41E3-8983-C1A7B3C868DB}"/>
              </a:ext>
            </a:extLst>
          </p:cNvPr>
          <p:cNvSpPr/>
          <p:nvPr/>
        </p:nvSpPr>
        <p:spPr>
          <a:xfrm>
            <a:off x="7383393" y="5683173"/>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06</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48664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360"/>
                                          </p:val>
                                        </p:tav>
                                        <p:tav tm="100000">
                                          <p:val>
                                            <p:fltVal val="0"/>
                                          </p:val>
                                        </p:tav>
                                      </p:tavLst>
                                    </p:anim>
                                    <p:animEffect transition="in" filter="fade">
                                      <p:cBhvr>
                                        <p:cTn id="10" dur="1000"/>
                                        <p:tgtEl>
                                          <p:spTgt spid="30"/>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360"/>
                                          </p:val>
                                        </p:tav>
                                        <p:tav tm="100000">
                                          <p:val>
                                            <p:fltVal val="0"/>
                                          </p:val>
                                        </p:tav>
                                      </p:tavLst>
                                    </p:anim>
                                    <p:animEffect transition="in" filter="fade">
                                      <p:cBhvr>
                                        <p:cTn id="16" dur="1000"/>
                                        <p:tgtEl>
                                          <p:spTgt spid="31"/>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32"/>
                                        </p:tgtEl>
                                        <p:attrNameLst>
                                          <p:attrName>style.visibility</p:attrName>
                                        </p:attrNameLst>
                                      </p:cBhvr>
                                      <p:to>
                                        <p:strVal val="visible"/>
                                      </p:to>
                                    </p:set>
                                    <p:anim calcmode="lin" valueType="num">
                                      <p:cBhvr>
                                        <p:cTn id="19" dur="1000" fill="hold"/>
                                        <p:tgtEl>
                                          <p:spTgt spid="32"/>
                                        </p:tgtEl>
                                        <p:attrNameLst>
                                          <p:attrName>ppt_w</p:attrName>
                                        </p:attrNameLst>
                                      </p:cBhvr>
                                      <p:tavLst>
                                        <p:tav tm="0">
                                          <p:val>
                                            <p:fltVal val="0"/>
                                          </p:val>
                                        </p:tav>
                                        <p:tav tm="100000">
                                          <p:val>
                                            <p:strVal val="#ppt_w"/>
                                          </p:val>
                                        </p:tav>
                                      </p:tavLst>
                                    </p:anim>
                                    <p:anim calcmode="lin" valueType="num">
                                      <p:cBhvr>
                                        <p:cTn id="20" dur="1000" fill="hold"/>
                                        <p:tgtEl>
                                          <p:spTgt spid="32"/>
                                        </p:tgtEl>
                                        <p:attrNameLst>
                                          <p:attrName>ppt_h</p:attrName>
                                        </p:attrNameLst>
                                      </p:cBhvr>
                                      <p:tavLst>
                                        <p:tav tm="0">
                                          <p:val>
                                            <p:fltVal val="0"/>
                                          </p:val>
                                        </p:tav>
                                        <p:tav tm="100000">
                                          <p:val>
                                            <p:strVal val="#ppt_h"/>
                                          </p:val>
                                        </p:tav>
                                      </p:tavLst>
                                    </p:anim>
                                    <p:anim calcmode="lin" valueType="num">
                                      <p:cBhvr>
                                        <p:cTn id="21" dur="1000" fill="hold"/>
                                        <p:tgtEl>
                                          <p:spTgt spid="32"/>
                                        </p:tgtEl>
                                        <p:attrNameLst>
                                          <p:attrName>style.rotation</p:attrName>
                                        </p:attrNameLst>
                                      </p:cBhvr>
                                      <p:tavLst>
                                        <p:tav tm="0">
                                          <p:val>
                                            <p:fltVal val="360"/>
                                          </p:val>
                                        </p:tav>
                                        <p:tav tm="100000">
                                          <p:val>
                                            <p:fltVal val="0"/>
                                          </p:val>
                                        </p:tav>
                                      </p:tavLst>
                                    </p:anim>
                                    <p:animEffect transition="in" filter="fade">
                                      <p:cBhvr>
                                        <p:cTn id="22" dur="1000"/>
                                        <p:tgtEl>
                                          <p:spTgt spid="32"/>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360"/>
                                          </p:val>
                                        </p:tav>
                                        <p:tav tm="100000">
                                          <p:val>
                                            <p:fltVal val="0"/>
                                          </p:val>
                                        </p:tav>
                                      </p:tavLst>
                                    </p:anim>
                                    <p:animEffect transition="in" filter="fade">
                                      <p:cBhvr>
                                        <p:cTn id="28" dur="1000"/>
                                        <p:tgtEl>
                                          <p:spTgt spid="33"/>
                                        </p:tgtEl>
                                      </p:cBhvr>
                                    </p:animEffect>
                                  </p:childTnLst>
                                </p:cTn>
                              </p:par>
                              <p:par>
                                <p:cTn id="29" presetID="49" presetClass="entr" presetSubtype="0" decel="100000" fill="hold" grpId="0" nodeType="withEffect">
                                  <p:stCondLst>
                                    <p:cond delay="10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style.rotation</p:attrName>
                                        </p:attrNameLst>
                                      </p:cBhvr>
                                      <p:tavLst>
                                        <p:tav tm="0">
                                          <p:val>
                                            <p:fltVal val="360"/>
                                          </p:val>
                                        </p:tav>
                                        <p:tav tm="100000">
                                          <p:val>
                                            <p:fltVal val="0"/>
                                          </p:val>
                                        </p:tav>
                                      </p:tavLst>
                                    </p:anim>
                                    <p:animEffect transition="in" filter="fade">
                                      <p:cBhvr>
                                        <p:cTn id="34" dur="1000"/>
                                        <p:tgtEl>
                                          <p:spTgt spid="34"/>
                                        </p:tgtEl>
                                      </p:cBhvr>
                                    </p:animEffect>
                                  </p:childTnLst>
                                </p:cTn>
                              </p:par>
                              <p:par>
                                <p:cTn id="35" presetID="49" presetClass="entr" presetSubtype="0" decel="100000" fill="hold" grpId="0" nodeType="withEffect">
                                  <p:stCondLst>
                                    <p:cond delay="10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360"/>
                                          </p:val>
                                        </p:tav>
                                        <p:tav tm="100000">
                                          <p:val>
                                            <p:fltVal val="0"/>
                                          </p:val>
                                        </p:tav>
                                      </p:tavLst>
                                    </p:anim>
                                    <p:animEffect transition="in" filter="fade">
                                      <p:cBhvr>
                                        <p:cTn id="4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18839"/>
            <a:ext cx="12191999"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1</a:t>
            </a:r>
            <a:r>
              <a:rPr lang="zh-CN" altLang="en-US" sz="3600" b="1" dirty="0">
                <a:solidFill>
                  <a:schemeClr val="tx2">
                    <a:lumMod val="75000"/>
                  </a:schemeClr>
                </a:solidFill>
                <a:latin typeface="宋体" panose="02010600030101010101" pitchFamily="2" charset="-122"/>
                <a:ea typeface="宋体" panose="02010600030101010101" pitchFamily="2" charset="-122"/>
              </a:rPr>
              <a:t>、选址问题</a:t>
            </a:r>
          </a:p>
        </p:txBody>
      </p:sp>
      <p:sp>
        <p:nvSpPr>
          <p:cNvPr id="3" name="矩形 2">
            <a:extLst>
              <a:ext uri="{FF2B5EF4-FFF2-40B4-BE49-F238E27FC236}">
                <a16:creationId xmlns:a16="http://schemas.microsoft.com/office/drawing/2014/main" id="{5255A097-55CC-4ECB-B3D7-C63BC3CEBE2B}"/>
              </a:ext>
            </a:extLst>
          </p:cNvPr>
          <p:cNvSpPr/>
          <p:nvPr/>
        </p:nvSpPr>
        <p:spPr>
          <a:xfrm>
            <a:off x="573155" y="1141129"/>
            <a:ext cx="11045687" cy="1323439"/>
          </a:xfrm>
          <a:prstGeom prst="rect">
            <a:avLst/>
          </a:prstGeom>
        </p:spPr>
        <p:txBody>
          <a:bodyPr wrap="square">
            <a:spAutoFit/>
          </a:bodyPr>
          <a:lstStyle/>
          <a:p>
            <a:r>
              <a:rPr lang="zh-CN" altLang="zh-CN"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【例</a:t>
            </a:r>
            <a:r>
              <a:rPr lang="en-US" altLang="zh-CN"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10-3 </a:t>
            </a:r>
            <a:r>
              <a:rPr lang="zh-CN" altLang="zh-CN"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a:t>
            </a:r>
            <a:r>
              <a:rPr lang="zh-CN" altLang="en-US"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一家生鲜配送型连锁店准备在十六个城市栅格中挑选</a:t>
            </a:r>
            <a:r>
              <a:rPr lang="en-US" altLang="zh-CN"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2</a:t>
            </a:r>
            <a:r>
              <a:rPr lang="zh-CN" altLang="en-US"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个建立门店的位置，以便覆盖城市</a:t>
            </a:r>
            <a:r>
              <a:rPr lang="en-US" altLang="zh-CN"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CBD</a:t>
            </a:r>
            <a:r>
              <a:rPr lang="zh-CN" altLang="en-US"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地区</a:t>
            </a:r>
            <a:r>
              <a:rPr lang="en-US" altLang="zh-CN" sz="2000" dirty="0" err="1">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1km</a:t>
            </a:r>
            <a:r>
              <a:rPr lang="zh-CN" altLang="en-US"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范围内的四个区域。这十六个栅格对于城市</a:t>
            </a:r>
            <a:r>
              <a:rPr lang="en-US" altLang="zh-CN"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CBD</a:t>
            </a:r>
            <a:r>
              <a:rPr lang="zh-CN" altLang="en-US"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四个区域的覆盖与开设店铺的成本费用如表</a:t>
            </a:r>
            <a:r>
              <a:rPr lang="en-US" altLang="zh-CN"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10-2</a:t>
            </a:r>
            <a:r>
              <a:rPr lang="zh-CN" altLang="en-US"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所示。在一个栅格所在列与一个地区所在行的交叉点处有数字“</a:t>
            </a:r>
            <a:r>
              <a:rPr lang="en-US" altLang="zh-CN"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1”</a:t>
            </a:r>
            <a:r>
              <a:rPr lang="zh-CN" altLang="en-US"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表明在该位置开设店铺时可以覆盖到该地区。我们需要构造一个规划模型，用于确定最优的门店建设方案。</a:t>
            </a:r>
            <a:endParaRPr lang="zh-CN" altLang="en-US" sz="2000" dirty="0">
              <a:solidFill>
                <a:schemeClr val="tx2">
                  <a:lumMod val="75000"/>
                </a:schemeClr>
              </a:solidFill>
            </a:endParaRPr>
          </a:p>
        </p:txBody>
      </p:sp>
      <p:pic>
        <p:nvPicPr>
          <p:cNvPr id="5" name="图片 4">
            <a:extLst>
              <a:ext uri="{FF2B5EF4-FFF2-40B4-BE49-F238E27FC236}">
                <a16:creationId xmlns:a16="http://schemas.microsoft.com/office/drawing/2014/main" id="{86C30B40-C17C-9379-6278-AC0B7EC399AD}"/>
              </a:ext>
            </a:extLst>
          </p:cNvPr>
          <p:cNvPicPr>
            <a:picLocks/>
          </p:cNvPicPr>
          <p:nvPr/>
        </p:nvPicPr>
        <p:blipFill>
          <a:blip r:embed="rId2" cstate="print"/>
          <a:srcRect/>
          <a:stretch/>
        </p:blipFill>
        <p:spPr>
          <a:xfrm>
            <a:off x="699875" y="3496889"/>
            <a:ext cx="10974151" cy="1860485"/>
          </a:xfrm>
          <a:prstGeom prst="rect">
            <a:avLst/>
          </a:prstGeom>
          <a:ln>
            <a:noFill/>
          </a:ln>
        </p:spPr>
      </p:pic>
      <p:sp>
        <p:nvSpPr>
          <p:cNvPr id="9" name="文本框 8">
            <a:extLst>
              <a:ext uri="{FF2B5EF4-FFF2-40B4-BE49-F238E27FC236}">
                <a16:creationId xmlns:a16="http://schemas.microsoft.com/office/drawing/2014/main" id="{53D60B56-A8B0-CAA6-08C2-CDC1A5A966A2}"/>
              </a:ext>
            </a:extLst>
          </p:cNvPr>
          <p:cNvSpPr txBox="1"/>
          <p:nvPr/>
        </p:nvSpPr>
        <p:spPr>
          <a:xfrm>
            <a:off x="4090959" y="2991779"/>
            <a:ext cx="6095064" cy="369332"/>
          </a:xfrm>
          <a:prstGeom prst="rect">
            <a:avLst/>
          </a:prstGeom>
          <a:noFill/>
        </p:spPr>
        <p:txBody>
          <a:bodyPr wrap="square">
            <a:spAutoFit/>
          </a:bodyPr>
          <a:lstStyle/>
          <a:p>
            <a:r>
              <a:rPr lang="zh-CN" altLang="zh-CN" sz="1800" dirty="0">
                <a:effectLst/>
                <a:latin typeface="宋体" panose="02010600030101010101" pitchFamily="2" charset="-122"/>
                <a:ea typeface="宋体" panose="02010600030101010101" pitchFamily="2" charset="-122"/>
                <a:cs typeface="Times New Roman" panose="02020603050405020304" pitchFamily="18" charset="0"/>
              </a:rPr>
              <a:t>表</a:t>
            </a:r>
            <a:r>
              <a:rPr lang="en-US" altLang="zh-CN" sz="1800" dirty="0">
                <a:effectLst/>
                <a:latin typeface="宋体" panose="02010600030101010101" pitchFamily="2" charset="-122"/>
                <a:ea typeface="宋体" panose="02010600030101010101" pitchFamily="2" charset="-122"/>
              </a:rPr>
              <a:t>10-2 </a:t>
            </a:r>
            <a:r>
              <a:rPr lang="zh-CN" altLang="zh-CN" sz="1800" dirty="0">
                <a:effectLst/>
                <a:latin typeface="宋体" panose="02010600030101010101" pitchFamily="2" charset="-122"/>
                <a:ea typeface="宋体" panose="02010600030101010101" pitchFamily="2" charset="-122"/>
                <a:cs typeface="Times New Roman" panose="02020603050405020304" pitchFamily="18" charset="0"/>
              </a:rPr>
              <a:t>开店位置</a:t>
            </a:r>
            <a:r>
              <a:rPr lang="en-US" altLang="zh-CN" sz="1800" dirty="0">
                <a:effectLst/>
                <a:latin typeface="宋体" panose="02010600030101010101" pitchFamily="2" charset="-122"/>
                <a:ea typeface="宋体" panose="02010600030101010101" pitchFamily="2" charset="-122"/>
              </a:rPr>
              <a:t>-</a:t>
            </a:r>
            <a:r>
              <a:rPr lang="zh-CN" altLang="zh-CN" sz="1800" dirty="0">
                <a:effectLst/>
                <a:latin typeface="宋体" panose="02010600030101010101" pitchFamily="2" charset="-122"/>
                <a:ea typeface="宋体" panose="02010600030101010101" pitchFamily="2" charset="-122"/>
                <a:cs typeface="Times New Roman" panose="02020603050405020304" pitchFamily="18" charset="0"/>
              </a:rPr>
              <a:t>覆盖范围</a:t>
            </a:r>
            <a:r>
              <a:rPr lang="en-US" altLang="zh-CN" sz="1800" dirty="0">
                <a:effectLst/>
                <a:latin typeface="宋体" panose="02010600030101010101" pitchFamily="2" charset="-122"/>
                <a:ea typeface="宋体" panose="02010600030101010101" pitchFamily="2" charset="-122"/>
              </a:rPr>
              <a:t>-</a:t>
            </a:r>
            <a:r>
              <a:rPr lang="zh-CN" altLang="zh-CN" sz="1800" dirty="0">
                <a:effectLst/>
                <a:latin typeface="宋体" panose="02010600030101010101" pitchFamily="2" charset="-122"/>
                <a:ea typeface="宋体" panose="02010600030101010101" pitchFamily="2" charset="-122"/>
                <a:cs typeface="Times New Roman" panose="02020603050405020304" pitchFamily="18" charset="0"/>
              </a:rPr>
              <a:t>费用</a:t>
            </a:r>
            <a:r>
              <a:rPr lang="zh-CN" altLang="en-US" sz="1800" dirty="0">
                <a:effectLst/>
                <a:latin typeface="宋体" panose="02010600030101010101" pitchFamily="2" charset="-122"/>
                <a:ea typeface="宋体" panose="02010600030101010101" pitchFamily="2" charset="-122"/>
                <a:cs typeface="Times New Roman" panose="02020603050405020304" pitchFamily="18" charset="0"/>
              </a:rPr>
              <a:t>表</a:t>
            </a:r>
            <a:endParaRPr lang="zh-CN" altLang="en-US" dirty="0">
              <a:latin typeface="宋体" panose="02010600030101010101" pitchFamily="2" charset="-122"/>
              <a:ea typeface="宋体" panose="02010600030101010101" pitchFamily="2" charset="-122"/>
            </a:endParaRPr>
          </a:p>
        </p:txBody>
      </p:sp>
      <p:sp>
        <p:nvSpPr>
          <p:cNvPr id="10" name="灯片编号占位符 9">
            <a:extLst>
              <a:ext uri="{FF2B5EF4-FFF2-40B4-BE49-F238E27FC236}">
                <a16:creationId xmlns:a16="http://schemas.microsoft.com/office/drawing/2014/main" id="{8623B1CA-B8EF-ADA7-471B-06BC3C7F920F}"/>
              </a:ext>
            </a:extLst>
          </p:cNvPr>
          <p:cNvSpPr>
            <a:spLocks noGrp="1"/>
          </p:cNvSpPr>
          <p:nvPr>
            <p:ph type="sldNum" sz="quarter" idx="12"/>
          </p:nvPr>
        </p:nvSpPr>
        <p:spPr/>
        <p:txBody>
          <a:bodyPr/>
          <a:lstStyle/>
          <a:p>
            <a:fld id="{D4987A84-499B-4CAF-9D16-379BAF2795DA}" type="slidenum">
              <a:rPr lang="zh-CN" altLang="en-US" smtClean="0"/>
              <a:t>22</a:t>
            </a:fld>
            <a:endParaRPr lang="zh-CN" altLang="en-US"/>
          </a:p>
        </p:txBody>
      </p:sp>
    </p:spTree>
    <p:extLst>
      <p:ext uri="{BB962C8B-B14F-4D97-AF65-F5344CB8AC3E}">
        <p14:creationId xmlns:p14="http://schemas.microsoft.com/office/powerpoint/2010/main" val="282691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255A097-55CC-4ECB-B3D7-C63BC3CEBE2B}"/>
              </a:ext>
            </a:extLst>
          </p:cNvPr>
          <p:cNvSpPr/>
          <p:nvPr/>
        </p:nvSpPr>
        <p:spPr>
          <a:xfrm>
            <a:off x="724620" y="664294"/>
            <a:ext cx="11045687" cy="400110"/>
          </a:xfrm>
          <a:prstGeom prst="rect">
            <a:avLst/>
          </a:prstGeom>
        </p:spPr>
        <p:txBody>
          <a:bodyPr wrap="square">
            <a:spAutoFit/>
          </a:bodyPr>
          <a:lstStyle/>
          <a:p>
            <a:r>
              <a:rPr lang="zh-CN" altLang="zh-CN"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【例</a:t>
            </a:r>
            <a:r>
              <a:rPr lang="en-US" altLang="zh-CN"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10-3 </a:t>
            </a:r>
            <a:r>
              <a:rPr lang="zh-CN" altLang="zh-CN" sz="2000" dirty="0">
                <a:solidFill>
                  <a:schemeClr val="tx2">
                    <a:lumMod val="75000"/>
                  </a:schemeClr>
                </a:solidFill>
                <a:latin typeface="Calibri" panose="020F0502020204030204" pitchFamily="34" charset="0"/>
                <a:ea typeface="宋体" panose="02010600030101010101" pitchFamily="2" charset="-122"/>
                <a:cs typeface="Times New Roman" panose="02020603050405020304" pitchFamily="18" charset="0"/>
              </a:rPr>
              <a:t>】</a:t>
            </a:r>
            <a:endParaRPr lang="zh-CN" altLang="en-US" sz="2000" dirty="0">
              <a:solidFill>
                <a:schemeClr val="tx2">
                  <a:lumMod val="75000"/>
                </a:schemeClr>
              </a:solidFill>
            </a:endParaRPr>
          </a:p>
        </p:txBody>
      </p:sp>
      <p:sp>
        <p:nvSpPr>
          <p:cNvPr id="4" name="文本框 3">
            <a:extLst>
              <a:ext uri="{FF2B5EF4-FFF2-40B4-BE49-F238E27FC236}">
                <a16:creationId xmlns:a16="http://schemas.microsoft.com/office/drawing/2014/main" id="{EAF8BE1E-AE2B-AED9-A4AB-28C282291795}"/>
              </a:ext>
            </a:extLst>
          </p:cNvPr>
          <p:cNvSpPr txBox="1"/>
          <p:nvPr/>
        </p:nvSpPr>
        <p:spPr>
          <a:xfrm>
            <a:off x="832677" y="1249742"/>
            <a:ext cx="6094990" cy="1712135"/>
          </a:xfrm>
          <a:prstGeom prst="rect">
            <a:avLst/>
          </a:prstGeom>
          <a:noFill/>
        </p:spPr>
        <p:txBody>
          <a:bodyPr wrap="square">
            <a:spAutoFit/>
          </a:bodyPr>
          <a:lstStyle/>
          <a:p>
            <a:pPr algn="just">
              <a:lnSpc>
                <a:spcPct val="150000"/>
              </a:lnSpc>
            </a:pPr>
            <a:r>
              <a:rPr lang="zh-CN" altLang="en-US" sz="1800" b="1" dirty="0">
                <a:latin typeface="+mn-ea"/>
              </a:rPr>
              <a:t>解题步骤：</a:t>
            </a:r>
            <a:endParaRPr lang="en-US" altLang="zh-CN" sz="1800" b="1" dirty="0">
              <a:latin typeface="+mn-ea"/>
            </a:endParaRPr>
          </a:p>
          <a:p>
            <a:pPr algn="just">
              <a:lnSpc>
                <a:spcPct val="150000"/>
              </a:lnSpc>
            </a:pPr>
            <a:r>
              <a:rPr lang="zh-CN" altLang="zh-CN" sz="1800" b="1" dirty="0">
                <a:latin typeface="+mn-ea"/>
              </a:rPr>
              <a:t>第一步</a:t>
            </a:r>
            <a:r>
              <a:rPr lang="zh-CN" altLang="zh-CN" sz="1800" dirty="0">
                <a:latin typeface="+mn-ea"/>
              </a:rPr>
              <a:t>，</a:t>
            </a:r>
            <a:r>
              <a:rPr lang="zh-CN" altLang="en-US" sz="1800" dirty="0">
                <a:latin typeface="+mn-ea"/>
              </a:rPr>
              <a:t>建立门店选址规划决策的电子表格模型。</a:t>
            </a:r>
            <a:endParaRPr lang="en-US" altLang="zh-CN" b="1" dirty="0">
              <a:latin typeface="+mn-ea"/>
            </a:endParaRPr>
          </a:p>
          <a:p>
            <a:pPr algn="just">
              <a:lnSpc>
                <a:spcPct val="150000"/>
              </a:lnSpc>
            </a:pPr>
            <a:r>
              <a:rPr lang="zh-CN" altLang="en-US" b="1" dirty="0">
                <a:latin typeface="+mn-ea"/>
              </a:rPr>
              <a:t>第二步</a:t>
            </a:r>
            <a:r>
              <a:rPr lang="zh-CN" altLang="en-US" dirty="0">
                <a:latin typeface="+mn-ea"/>
              </a:rPr>
              <a:t>，使用规划求解工具求建站费用最小值。</a:t>
            </a:r>
            <a:endParaRPr lang="en-US" altLang="zh-CN" dirty="0">
              <a:latin typeface="+mn-ea"/>
            </a:endParaRPr>
          </a:p>
          <a:p>
            <a:pPr algn="just">
              <a:lnSpc>
                <a:spcPct val="150000"/>
              </a:lnSpc>
            </a:pPr>
            <a:endParaRPr lang="en-US" altLang="zh-CN" dirty="0"/>
          </a:p>
        </p:txBody>
      </p:sp>
      <p:pic>
        <p:nvPicPr>
          <p:cNvPr id="6" name="图片 5">
            <a:extLst>
              <a:ext uri="{FF2B5EF4-FFF2-40B4-BE49-F238E27FC236}">
                <a16:creationId xmlns:a16="http://schemas.microsoft.com/office/drawing/2014/main" id="{7A1DCFE8-3C46-CBE9-CF35-473FB371ABE2}"/>
              </a:ext>
            </a:extLst>
          </p:cNvPr>
          <p:cNvPicPr>
            <a:picLocks/>
          </p:cNvPicPr>
          <p:nvPr/>
        </p:nvPicPr>
        <p:blipFill>
          <a:blip r:embed="rId2" cstate="print"/>
          <a:srcRect/>
          <a:stretch/>
        </p:blipFill>
        <p:spPr>
          <a:xfrm>
            <a:off x="2562921" y="2737699"/>
            <a:ext cx="6412785" cy="2204548"/>
          </a:xfrm>
          <a:prstGeom prst="rect">
            <a:avLst/>
          </a:prstGeom>
          <a:ln>
            <a:solidFill>
              <a:schemeClr val="tx1"/>
            </a:solidFill>
          </a:ln>
          <a:effectLst/>
        </p:spPr>
      </p:pic>
      <p:sp>
        <p:nvSpPr>
          <p:cNvPr id="8" name="文本框 7">
            <a:extLst>
              <a:ext uri="{FF2B5EF4-FFF2-40B4-BE49-F238E27FC236}">
                <a16:creationId xmlns:a16="http://schemas.microsoft.com/office/drawing/2014/main" id="{4A76C952-483D-77D8-B609-43BB1ED3CD7D}"/>
              </a:ext>
            </a:extLst>
          </p:cNvPr>
          <p:cNvSpPr txBox="1"/>
          <p:nvPr/>
        </p:nvSpPr>
        <p:spPr>
          <a:xfrm>
            <a:off x="832676" y="5182869"/>
            <a:ext cx="10897449" cy="369332"/>
          </a:xfrm>
          <a:prstGeom prst="rect">
            <a:avLst/>
          </a:prstGeom>
          <a:noFill/>
        </p:spPr>
        <p:txBody>
          <a:bodyPr wrap="square">
            <a:spAutoFit/>
          </a:bodyPr>
          <a:lstStyle/>
          <a:p>
            <a:r>
              <a:rPr lang="zh-CN" altLang="zh-CN" dirty="0">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在栅格</a:t>
            </a:r>
            <a:r>
              <a:rPr lang="en-US" altLang="zh-CN" dirty="0">
                <a:solidFill>
                  <a:schemeClr val="tx2">
                    <a:lumMod val="75000"/>
                  </a:schemeClr>
                </a:solidFill>
                <a:effectLst/>
                <a:latin typeface="Times New Roman" panose="02020603050405020304" pitchFamily="18" charset="0"/>
                <a:ea typeface="宋体" panose="02010600030101010101" pitchFamily="2" charset="-122"/>
              </a:rPr>
              <a:t>2</a:t>
            </a:r>
            <a:r>
              <a:rPr lang="zh-CN" altLang="zh-CN" dirty="0">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和栅格</a:t>
            </a:r>
            <a:r>
              <a:rPr lang="en-US" altLang="zh-CN" dirty="0">
                <a:solidFill>
                  <a:schemeClr val="tx2">
                    <a:lumMod val="75000"/>
                  </a:schemeClr>
                </a:solidFill>
                <a:effectLst/>
                <a:latin typeface="Times New Roman" panose="02020603050405020304" pitchFamily="18" charset="0"/>
                <a:ea typeface="宋体" panose="02010600030101010101" pitchFamily="2" charset="-122"/>
              </a:rPr>
              <a:t>4</a:t>
            </a:r>
            <a:r>
              <a:rPr lang="zh-CN" altLang="zh-CN" dirty="0">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建门店是最优方案，四个地区都被覆盖一次，总费用为</a:t>
            </a:r>
            <a:r>
              <a:rPr lang="en-US" altLang="zh-CN" dirty="0">
                <a:solidFill>
                  <a:schemeClr val="tx2">
                    <a:lumMod val="75000"/>
                  </a:schemeClr>
                </a:solidFill>
                <a:effectLst/>
                <a:latin typeface="Times New Roman" panose="02020603050405020304" pitchFamily="18" charset="0"/>
                <a:ea typeface="宋体" panose="02010600030101010101" pitchFamily="2" charset="-122"/>
              </a:rPr>
              <a:t>40</a:t>
            </a:r>
            <a:r>
              <a:rPr lang="zh-CN" altLang="zh-CN" dirty="0">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，达到最低。</a:t>
            </a:r>
            <a:endParaRPr lang="zh-CN" altLang="en-US" dirty="0">
              <a:solidFill>
                <a:schemeClr val="tx2">
                  <a:lumMod val="75000"/>
                </a:schemeClr>
              </a:solidFill>
            </a:endParaRPr>
          </a:p>
        </p:txBody>
      </p:sp>
      <p:sp>
        <p:nvSpPr>
          <p:cNvPr id="10" name="灯片编号占位符 9">
            <a:extLst>
              <a:ext uri="{FF2B5EF4-FFF2-40B4-BE49-F238E27FC236}">
                <a16:creationId xmlns:a16="http://schemas.microsoft.com/office/drawing/2014/main" id="{B3CF7F10-6BF3-B9C9-7B23-18103E485BAB}"/>
              </a:ext>
            </a:extLst>
          </p:cNvPr>
          <p:cNvSpPr>
            <a:spLocks noGrp="1"/>
          </p:cNvSpPr>
          <p:nvPr>
            <p:ph type="sldNum" sz="quarter" idx="12"/>
          </p:nvPr>
        </p:nvSpPr>
        <p:spPr/>
        <p:txBody>
          <a:bodyPr/>
          <a:lstStyle/>
          <a:p>
            <a:fld id="{D4987A84-499B-4CAF-9D16-379BAF2795DA}" type="slidenum">
              <a:rPr lang="zh-CN" altLang="en-US" smtClean="0"/>
              <a:t>23</a:t>
            </a:fld>
            <a:endParaRPr lang="zh-CN" altLang="en-US"/>
          </a:p>
        </p:txBody>
      </p:sp>
    </p:spTree>
    <p:extLst>
      <p:ext uri="{BB962C8B-B14F-4D97-AF65-F5344CB8AC3E}">
        <p14:creationId xmlns:p14="http://schemas.microsoft.com/office/powerpoint/2010/main" val="285963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61511" y="215754"/>
            <a:ext cx="4877920"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2</a:t>
            </a:r>
            <a:r>
              <a:rPr lang="zh-CN" altLang="en-US" sz="3600" b="1" dirty="0">
                <a:solidFill>
                  <a:schemeClr val="tx2">
                    <a:lumMod val="75000"/>
                  </a:schemeClr>
                </a:solidFill>
                <a:latin typeface="宋体" panose="02010600030101010101" pitchFamily="2" charset="-122"/>
                <a:ea typeface="宋体" panose="02010600030101010101" pitchFamily="2" charset="-122"/>
              </a:rPr>
              <a:t>、运输问题</a:t>
            </a:r>
          </a:p>
        </p:txBody>
      </p:sp>
      <p:sp>
        <p:nvSpPr>
          <p:cNvPr id="3" name="矩形 2">
            <a:extLst>
              <a:ext uri="{FF2B5EF4-FFF2-40B4-BE49-F238E27FC236}">
                <a16:creationId xmlns:a16="http://schemas.microsoft.com/office/drawing/2014/main" id="{C97DE00F-FA5C-4E3E-8077-72C7A8DCF273}"/>
              </a:ext>
            </a:extLst>
          </p:cNvPr>
          <p:cNvSpPr/>
          <p:nvPr/>
        </p:nvSpPr>
        <p:spPr>
          <a:xfrm>
            <a:off x="765658" y="921079"/>
            <a:ext cx="10588142" cy="3524042"/>
          </a:xfrm>
          <a:prstGeom prst="rect">
            <a:avLst/>
          </a:prstGeom>
        </p:spPr>
        <p:txBody>
          <a:bodyPr wrap="square">
            <a:spAutoFit/>
          </a:bodyPr>
          <a:lstStyle/>
          <a:p>
            <a:pPr algn="just">
              <a:spcAft>
                <a:spcPts val="0"/>
              </a:spcAft>
            </a:pPr>
            <a:r>
              <a:rPr lang="zh-CN" altLang="zh-CN" dirty="0">
                <a:latin typeface="Times New Roman" panose="02020603050405020304" pitchFamily="18" charset="0"/>
                <a:ea typeface="宋体" panose="02010600030101010101" pitchFamily="2" charset="-122"/>
              </a:rPr>
              <a:t>【例</a:t>
            </a:r>
            <a:r>
              <a:rPr lang="en-US" altLang="zh-CN" dirty="0">
                <a:latin typeface="Times New Roman" panose="02020603050405020304" pitchFamily="18" charset="0"/>
                <a:ea typeface="宋体" panose="02010600030101010101" pitchFamily="2" charset="-122"/>
              </a:rPr>
              <a:t>10-4</a:t>
            </a:r>
            <a:r>
              <a:rPr lang="zh-CN"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生鲜新零售连锁店的猪肉在市内有三个供应商甲、乙、丙，分别向</a:t>
            </a:r>
            <a:r>
              <a:rPr lang="en-US" altLang="zh-CN" dirty="0">
                <a:latin typeface="Times New Roman" panose="02020603050405020304" pitchFamily="18" charset="0"/>
                <a:ea typeface="宋体" panose="02010600030101010101" pitchFamily="2" charset="-122"/>
              </a:rPr>
              <a:t>A</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B</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C</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D</a:t>
            </a:r>
            <a:r>
              <a:rPr lang="zh-CN" altLang="en-US" dirty="0">
                <a:latin typeface="Times New Roman" panose="02020603050405020304" pitchFamily="18" charset="0"/>
                <a:ea typeface="宋体" panose="02010600030101010101" pitchFamily="2" charset="-122"/>
              </a:rPr>
              <a:t>四个销地提供产品，供应商每日最大产能分别是</a:t>
            </a:r>
            <a:r>
              <a:rPr lang="en-US" altLang="zh-CN" dirty="0">
                <a:latin typeface="Times New Roman" panose="02020603050405020304" pitchFamily="18" charset="0"/>
                <a:ea typeface="宋体" panose="02010600030101010101" pitchFamily="2" charset="-122"/>
              </a:rPr>
              <a:t>150</a:t>
            </a:r>
            <a:r>
              <a:rPr lang="zh-CN" altLang="en-US" dirty="0">
                <a:latin typeface="Times New Roman" panose="02020603050405020304" pitchFamily="18" charset="0"/>
                <a:ea typeface="宋体" panose="02010600030101010101" pitchFamily="2" charset="-122"/>
              </a:rPr>
              <a:t>千克、</a:t>
            </a:r>
            <a:r>
              <a:rPr lang="en-US" altLang="zh-CN" dirty="0">
                <a:latin typeface="Times New Roman" panose="02020603050405020304" pitchFamily="18" charset="0"/>
                <a:ea typeface="宋体" panose="02010600030101010101" pitchFamily="2" charset="-122"/>
              </a:rPr>
              <a:t>200</a:t>
            </a:r>
            <a:r>
              <a:rPr lang="zh-CN" altLang="en-US" dirty="0">
                <a:latin typeface="Times New Roman" panose="02020603050405020304" pitchFamily="18" charset="0"/>
                <a:ea typeface="宋体" panose="02010600030101010101" pitchFamily="2" charset="-122"/>
              </a:rPr>
              <a:t>千克和</a:t>
            </a:r>
            <a:r>
              <a:rPr lang="en-US" altLang="zh-CN" dirty="0">
                <a:latin typeface="Times New Roman" panose="02020603050405020304" pitchFamily="18" charset="0"/>
                <a:ea typeface="宋体" panose="02010600030101010101" pitchFamily="2" charset="-122"/>
              </a:rPr>
              <a:t>100</a:t>
            </a:r>
            <a:r>
              <a:rPr lang="zh-CN" altLang="en-US" dirty="0">
                <a:latin typeface="Times New Roman" panose="02020603050405020304" pitchFamily="18" charset="0"/>
                <a:ea typeface="宋体" panose="02010600030101010101" pitchFamily="2" charset="-122"/>
              </a:rPr>
              <a:t>千克。每天要向市内</a:t>
            </a:r>
            <a:r>
              <a:rPr lang="en-US" altLang="zh-CN" dirty="0">
                <a:latin typeface="Times New Roman" panose="02020603050405020304" pitchFamily="18" charset="0"/>
                <a:ea typeface="宋体" panose="02010600030101010101" pitchFamily="2" charset="-122"/>
              </a:rPr>
              <a:t>A</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B</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C</a:t>
            </a:r>
            <a:r>
              <a:rPr lang="zh-CN" altLang="en-US" dirty="0">
                <a:latin typeface="Times New Roman" panose="02020603050405020304" pitchFamily="18" charset="0"/>
                <a:ea typeface="宋体" panose="02010600030101010101" pitchFamily="2" charset="-122"/>
              </a:rPr>
              <a:t>和</a:t>
            </a:r>
            <a:r>
              <a:rPr lang="en-US" altLang="zh-CN" dirty="0">
                <a:latin typeface="Times New Roman" panose="02020603050405020304" pitchFamily="18" charset="0"/>
                <a:ea typeface="宋体" panose="02010600030101010101" pitchFamily="2" charset="-122"/>
              </a:rPr>
              <a:t>D</a:t>
            </a:r>
            <a:r>
              <a:rPr lang="zh-CN" altLang="en-US" dirty="0">
                <a:latin typeface="Times New Roman" panose="02020603050405020304" pitchFamily="18" charset="0"/>
                <a:ea typeface="宋体" panose="02010600030101010101" pitchFamily="2" charset="-122"/>
              </a:rPr>
              <a:t>四个门店供货，四个门店的日需要量分别是</a:t>
            </a:r>
            <a:r>
              <a:rPr lang="en-US" altLang="zh-CN" dirty="0">
                <a:latin typeface="Times New Roman" panose="02020603050405020304" pitchFamily="18" charset="0"/>
                <a:ea typeface="宋体" panose="02010600030101010101" pitchFamily="2" charset="-122"/>
              </a:rPr>
              <a:t>120</a:t>
            </a:r>
            <a:r>
              <a:rPr lang="zh-CN" altLang="en-US" dirty="0">
                <a:latin typeface="Times New Roman" panose="02020603050405020304" pitchFamily="18" charset="0"/>
                <a:ea typeface="宋体" panose="02010600030101010101" pitchFamily="2" charset="-122"/>
              </a:rPr>
              <a:t>千克，</a:t>
            </a:r>
            <a:r>
              <a:rPr lang="en-US" altLang="zh-CN" dirty="0">
                <a:latin typeface="Times New Roman" panose="02020603050405020304" pitchFamily="18" charset="0"/>
                <a:ea typeface="宋体" panose="02010600030101010101" pitchFamily="2" charset="-122"/>
              </a:rPr>
              <a:t>150</a:t>
            </a:r>
            <a:r>
              <a:rPr lang="zh-CN" altLang="en-US" dirty="0">
                <a:latin typeface="Times New Roman" panose="02020603050405020304" pitchFamily="18" charset="0"/>
                <a:ea typeface="宋体" panose="02010600030101010101" pitchFamily="2" charset="-122"/>
              </a:rPr>
              <a:t>千克，</a:t>
            </a:r>
            <a:r>
              <a:rPr lang="en-US" altLang="zh-CN" dirty="0">
                <a:latin typeface="Times New Roman" panose="02020603050405020304" pitchFamily="18" charset="0"/>
                <a:ea typeface="宋体" panose="02010600030101010101" pitchFamily="2" charset="-122"/>
              </a:rPr>
              <a:t>100</a:t>
            </a:r>
            <a:r>
              <a:rPr lang="zh-CN" altLang="en-US" dirty="0">
                <a:latin typeface="Times New Roman" panose="02020603050405020304" pitchFamily="18" charset="0"/>
                <a:ea typeface="宋体" panose="02010600030101010101" pitchFamily="2" charset="-122"/>
              </a:rPr>
              <a:t>千克和</a:t>
            </a:r>
            <a:r>
              <a:rPr lang="en-US" altLang="zh-CN" dirty="0">
                <a:latin typeface="Times New Roman" panose="02020603050405020304" pitchFamily="18" charset="0"/>
                <a:ea typeface="宋体" panose="02010600030101010101" pitchFamily="2" charset="-122"/>
              </a:rPr>
              <a:t>80</a:t>
            </a:r>
            <a:r>
              <a:rPr lang="zh-CN" altLang="en-US" dirty="0">
                <a:latin typeface="Times New Roman" panose="02020603050405020304" pitchFamily="18" charset="0"/>
                <a:ea typeface="宋体" panose="02010600030101010101" pitchFamily="2" charset="-122"/>
              </a:rPr>
              <a:t>千克。供应商仓库到门店的运费（单位：元</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千克）如表</a:t>
            </a:r>
            <a:r>
              <a:rPr lang="en-US" altLang="zh-CN" dirty="0">
                <a:latin typeface="Times New Roman" panose="02020603050405020304" pitchFamily="18" charset="0"/>
                <a:ea typeface="宋体" panose="02010600030101010101" pitchFamily="2" charset="-122"/>
              </a:rPr>
              <a:t>10-3</a:t>
            </a:r>
            <a:r>
              <a:rPr lang="zh-CN" altLang="en-US" dirty="0">
                <a:latin typeface="Times New Roman" panose="02020603050405020304" pitchFamily="18" charset="0"/>
                <a:ea typeface="宋体" panose="02010600030101010101" pitchFamily="2" charset="-122"/>
              </a:rPr>
              <a:t>所示。请根据以上信息完成下列问题。</a:t>
            </a:r>
            <a:endParaRPr lang="en-US" altLang="zh-CN" dirty="0">
              <a:latin typeface="Times New Roman" panose="02020603050405020304" pitchFamily="18" charset="0"/>
              <a:ea typeface="宋体" panose="02010600030101010101" pitchFamily="2" charset="-122"/>
            </a:endParaRPr>
          </a:p>
          <a:p>
            <a:pPr algn="just">
              <a:spcBef>
                <a:spcPts val="600"/>
              </a:spcBef>
              <a:spcAft>
                <a:spcPts val="0"/>
              </a:spcAft>
            </a:pPr>
            <a:r>
              <a:rPr lang="en-US" altLang="zh-CN" dirty="0">
                <a:latin typeface="Times New Roman" panose="02020603050405020304" pitchFamily="18" charset="0"/>
                <a:ea typeface="宋体" panose="02010600030101010101" pitchFamily="2" charset="-122"/>
              </a:rPr>
              <a:t>(1) </a:t>
            </a:r>
            <a:r>
              <a:rPr lang="zh-CN" altLang="en-US" dirty="0">
                <a:latin typeface="Times New Roman" panose="02020603050405020304" pitchFamily="18" charset="0"/>
                <a:ea typeface="宋体" panose="02010600030101010101" pitchFamily="2" charset="-122"/>
              </a:rPr>
              <a:t>该连锁店怎样安排运输，能够使总费用最小，要求每个供应商的实际供应量不能超过其最大产能，同时又要满足各门店的需求量。</a:t>
            </a:r>
          </a:p>
          <a:p>
            <a:pPr algn="just">
              <a:spcAft>
                <a:spcPts val="0"/>
              </a:spcAft>
            </a:pPr>
            <a:r>
              <a:rPr lang="en-US" altLang="zh-CN" dirty="0">
                <a:latin typeface="Times New Roman" panose="02020603050405020304" pitchFamily="18" charset="0"/>
                <a:ea typeface="宋体" panose="02010600030101010101" pitchFamily="2" charset="-122"/>
              </a:rPr>
              <a:t>(2) </a:t>
            </a:r>
            <a:r>
              <a:rPr lang="zh-CN" altLang="en-US" dirty="0">
                <a:latin typeface="Times New Roman" panose="02020603050405020304" pitchFamily="18" charset="0"/>
                <a:ea typeface="宋体" panose="02010600030101010101" pitchFamily="2" charset="-122"/>
              </a:rPr>
              <a:t>由于推广活动，门店</a:t>
            </a:r>
            <a:r>
              <a:rPr lang="en-US" altLang="zh-CN" dirty="0">
                <a:latin typeface="Times New Roman" panose="02020603050405020304" pitchFamily="18" charset="0"/>
                <a:ea typeface="宋体" panose="02010600030101010101" pitchFamily="2" charset="-122"/>
              </a:rPr>
              <a:t>A</a:t>
            </a:r>
            <a:r>
              <a:rPr lang="zh-CN" altLang="en-US" dirty="0">
                <a:latin typeface="Times New Roman" panose="02020603050405020304" pitchFamily="18" charset="0"/>
                <a:ea typeface="宋体" panose="02010600030101010101" pitchFamily="2" charset="-122"/>
              </a:rPr>
              <a:t>的猪肉需求量上升到</a:t>
            </a:r>
            <a:r>
              <a:rPr lang="en-US" altLang="zh-CN" dirty="0">
                <a:latin typeface="Times New Roman" panose="02020603050405020304" pitchFamily="18" charset="0"/>
                <a:ea typeface="宋体" panose="02010600030101010101" pitchFamily="2" charset="-122"/>
              </a:rPr>
              <a:t>200</a:t>
            </a:r>
            <a:r>
              <a:rPr lang="zh-CN" altLang="en-US" dirty="0">
                <a:latin typeface="Times New Roman" panose="02020603050405020304" pitchFamily="18" charset="0"/>
                <a:ea typeface="宋体" panose="02010600030101010101" pitchFamily="2" charset="-122"/>
              </a:rPr>
              <a:t>千克，但供应商的产量并未发生变化，试问此时连锁店怎样安排运输，能够使总费用最小。 </a:t>
            </a:r>
          </a:p>
          <a:p>
            <a:pPr algn="just">
              <a:spcAft>
                <a:spcPts val="0"/>
              </a:spcAft>
            </a:pPr>
            <a:r>
              <a:rPr lang="en-US" altLang="zh-CN" dirty="0">
                <a:latin typeface="Times New Roman" panose="02020603050405020304" pitchFamily="18" charset="0"/>
                <a:ea typeface="宋体" panose="02010600030101010101" pitchFamily="2" charset="-122"/>
              </a:rPr>
              <a:t>(3) </a:t>
            </a:r>
            <a:r>
              <a:rPr lang="zh-CN" altLang="en-US" dirty="0">
                <a:latin typeface="Times New Roman" panose="02020603050405020304" pitchFamily="18" charset="0"/>
                <a:ea typeface="宋体" panose="02010600030101010101" pitchFamily="2" charset="-122"/>
              </a:rPr>
              <a:t>在问题（</a:t>
            </a:r>
            <a:r>
              <a:rPr lang="en-US" altLang="zh-CN"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）的基础上，考虑到门店</a:t>
            </a:r>
            <a:r>
              <a:rPr lang="en-US" altLang="zh-CN" dirty="0">
                <a:latin typeface="Times New Roman" panose="02020603050405020304" pitchFamily="18" charset="0"/>
                <a:ea typeface="宋体" panose="02010600030101010101" pitchFamily="2" charset="-122"/>
              </a:rPr>
              <a:t>A</a:t>
            </a:r>
            <a:r>
              <a:rPr lang="zh-CN" altLang="en-US" dirty="0">
                <a:latin typeface="Times New Roman" panose="02020603050405020304" pitchFamily="18" charset="0"/>
                <a:ea typeface="宋体" panose="02010600030101010101" pitchFamily="2" charset="-122"/>
              </a:rPr>
              <a:t>位于黄金地段，是生鲜新零售连锁店的重要门店，所以要满足门店</a:t>
            </a:r>
            <a:r>
              <a:rPr lang="en-US" altLang="zh-CN" dirty="0">
                <a:latin typeface="Times New Roman" panose="02020603050405020304" pitchFamily="18" charset="0"/>
                <a:ea typeface="宋体" panose="02010600030101010101" pitchFamily="2" charset="-122"/>
              </a:rPr>
              <a:t>A</a:t>
            </a:r>
            <a:r>
              <a:rPr lang="zh-CN" altLang="en-US" dirty="0">
                <a:latin typeface="Times New Roman" panose="02020603050405020304" pitchFamily="18" charset="0"/>
                <a:ea typeface="宋体" panose="02010600030101010101" pitchFamily="2" charset="-122"/>
              </a:rPr>
              <a:t>的全部需求，门店</a:t>
            </a:r>
            <a:r>
              <a:rPr lang="en-US" altLang="zh-CN" dirty="0">
                <a:latin typeface="Times New Roman" panose="02020603050405020304" pitchFamily="18" charset="0"/>
                <a:ea typeface="宋体" panose="02010600030101010101" pitchFamily="2" charset="-122"/>
              </a:rPr>
              <a:t>B</a:t>
            </a:r>
            <a:r>
              <a:rPr lang="zh-CN" altLang="en-US" dirty="0">
                <a:latin typeface="Times New Roman" panose="02020603050405020304" pitchFamily="18" charset="0"/>
                <a:ea typeface="宋体" panose="02010600030101010101" pitchFamily="2" charset="-122"/>
              </a:rPr>
              <a:t>与</a:t>
            </a:r>
            <a:r>
              <a:rPr lang="en-US" altLang="zh-CN" dirty="0">
                <a:latin typeface="Times New Roman" panose="02020603050405020304" pitchFamily="18" charset="0"/>
                <a:ea typeface="宋体" panose="02010600030101010101" pitchFamily="2" charset="-122"/>
              </a:rPr>
              <a:t>C</a:t>
            </a:r>
            <a:r>
              <a:rPr lang="zh-CN" altLang="en-US" dirty="0">
                <a:latin typeface="Times New Roman" panose="02020603050405020304" pitchFamily="18" charset="0"/>
                <a:ea typeface="宋体" panose="02010600030101010101" pitchFamily="2" charset="-122"/>
              </a:rPr>
              <a:t>拥有较稳定的客源，至少要满足他们订单的</a:t>
            </a:r>
            <a:r>
              <a:rPr lang="en-US" altLang="zh-CN" dirty="0">
                <a:latin typeface="Times New Roman" panose="02020603050405020304" pitchFamily="18" charset="0"/>
                <a:ea typeface="宋体" panose="02010600030101010101" pitchFamily="2" charset="-122"/>
              </a:rPr>
              <a:t>1/2</a:t>
            </a:r>
            <a:r>
              <a:rPr lang="zh-CN" altLang="en-US" dirty="0">
                <a:latin typeface="Times New Roman" panose="02020603050405020304" pitchFamily="18" charset="0"/>
                <a:ea typeface="宋体" panose="02010600030101010101" pitchFamily="2" charset="-122"/>
              </a:rPr>
              <a:t>，门店</a:t>
            </a:r>
            <a:r>
              <a:rPr lang="en-US" altLang="zh-CN" dirty="0">
                <a:latin typeface="Times New Roman" panose="02020603050405020304" pitchFamily="18" charset="0"/>
                <a:ea typeface="宋体" panose="02010600030101010101" pitchFamily="2" charset="-122"/>
              </a:rPr>
              <a:t>D</a:t>
            </a:r>
            <a:r>
              <a:rPr lang="zh-CN" altLang="en-US" dirty="0">
                <a:latin typeface="Times New Roman" panose="02020603050405020304" pitchFamily="18" charset="0"/>
                <a:ea typeface="宋体" panose="02010600030101010101" pitchFamily="2" charset="-122"/>
              </a:rPr>
              <a:t>满足不满足订单均可。试问此时连锁店怎样安排运输，能够使总费用最小。</a:t>
            </a:r>
          </a:p>
          <a:p>
            <a:pPr algn="just">
              <a:spcAft>
                <a:spcPts val="0"/>
              </a:spcAft>
            </a:pPr>
            <a:endParaRPr lang="zh-CN" altLang="zh-CN" sz="2000" dirty="0">
              <a:latin typeface="Times New Roman" panose="02020603050405020304" pitchFamily="18" charset="0"/>
              <a:ea typeface="宋体" panose="02010600030101010101" pitchFamily="2" charset="-122"/>
            </a:endParaRPr>
          </a:p>
        </p:txBody>
      </p:sp>
      <p:sp>
        <p:nvSpPr>
          <p:cNvPr id="9" name="文本框 8">
            <a:extLst>
              <a:ext uri="{FF2B5EF4-FFF2-40B4-BE49-F238E27FC236}">
                <a16:creationId xmlns:a16="http://schemas.microsoft.com/office/drawing/2014/main" id="{FF395ACB-075C-29F1-C91B-6846F562513C}"/>
              </a:ext>
            </a:extLst>
          </p:cNvPr>
          <p:cNvSpPr txBox="1"/>
          <p:nvPr/>
        </p:nvSpPr>
        <p:spPr>
          <a:xfrm>
            <a:off x="2800986" y="4455387"/>
            <a:ext cx="6095064" cy="338554"/>
          </a:xfrm>
          <a:prstGeom prst="rect">
            <a:avLst/>
          </a:prstGeom>
          <a:noFill/>
        </p:spPr>
        <p:txBody>
          <a:bodyPr wrap="square">
            <a:spAutoFit/>
          </a:bodyPr>
          <a:lstStyle/>
          <a:p>
            <a:pPr indent="270510" algn="ctr">
              <a:spcBef>
                <a:spcPts val="600"/>
              </a:spcBef>
              <a:spcAft>
                <a:spcPts val="600"/>
              </a:spcAft>
            </a:pP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表</a:t>
            </a:r>
            <a:r>
              <a:rPr lang="en-US" altLang="zh-CN" sz="1600" kern="100" dirty="0">
                <a:effectLst/>
                <a:latin typeface="宋体" panose="02010600030101010101" pitchFamily="2" charset="-122"/>
                <a:ea typeface="宋体" panose="02010600030101010101" pitchFamily="2" charset="-122"/>
                <a:cs typeface="Times New Roman" panose="02020603050405020304" pitchFamily="18" charset="0"/>
              </a:rPr>
              <a:t>10-3 </a:t>
            </a:r>
            <a:r>
              <a:rPr lang="zh-CN" altLang="zh-CN" sz="1600" kern="100" dirty="0">
                <a:effectLst/>
                <a:latin typeface="宋体" panose="02010600030101010101" pitchFamily="2" charset="-122"/>
                <a:ea typeface="宋体" panose="02010600030101010101" pitchFamily="2" charset="-122"/>
                <a:cs typeface="Times New Roman" panose="02020603050405020304" pitchFamily="18" charset="0"/>
              </a:rPr>
              <a:t>供应商仓库到门店的运费表</a:t>
            </a:r>
          </a:p>
        </p:txBody>
      </p:sp>
      <p:pic>
        <p:nvPicPr>
          <p:cNvPr id="10" name="图片 9">
            <a:extLst>
              <a:ext uri="{FF2B5EF4-FFF2-40B4-BE49-F238E27FC236}">
                <a16:creationId xmlns:a16="http://schemas.microsoft.com/office/drawing/2014/main" id="{A99344E1-4B22-6C7E-9146-7601D8171258}"/>
              </a:ext>
            </a:extLst>
          </p:cNvPr>
          <p:cNvPicPr>
            <a:picLocks/>
          </p:cNvPicPr>
          <p:nvPr/>
        </p:nvPicPr>
        <p:blipFill>
          <a:blip r:embed="rId2" cstate="print"/>
          <a:srcRect/>
          <a:stretch/>
        </p:blipFill>
        <p:spPr>
          <a:xfrm>
            <a:off x="4130566" y="4942706"/>
            <a:ext cx="4110254" cy="1237377"/>
          </a:xfrm>
          <a:prstGeom prst="rect">
            <a:avLst/>
          </a:prstGeom>
          <a:ln>
            <a:noFill/>
          </a:ln>
        </p:spPr>
      </p:pic>
      <p:sp>
        <p:nvSpPr>
          <p:cNvPr id="11" name="灯片编号占位符 10">
            <a:extLst>
              <a:ext uri="{FF2B5EF4-FFF2-40B4-BE49-F238E27FC236}">
                <a16:creationId xmlns:a16="http://schemas.microsoft.com/office/drawing/2014/main" id="{F49A62C3-AAEF-47F0-BDCB-87A61166BDA5}"/>
              </a:ext>
            </a:extLst>
          </p:cNvPr>
          <p:cNvSpPr>
            <a:spLocks noGrp="1"/>
          </p:cNvSpPr>
          <p:nvPr>
            <p:ph type="sldNum" sz="quarter" idx="12"/>
          </p:nvPr>
        </p:nvSpPr>
        <p:spPr/>
        <p:txBody>
          <a:bodyPr/>
          <a:lstStyle/>
          <a:p>
            <a:fld id="{D4987A84-499B-4CAF-9D16-379BAF2795DA}" type="slidenum">
              <a:rPr lang="zh-CN" altLang="en-US" smtClean="0"/>
              <a:t>24</a:t>
            </a:fld>
            <a:endParaRPr lang="zh-CN" altLang="en-US"/>
          </a:p>
        </p:txBody>
      </p:sp>
    </p:spTree>
    <p:extLst>
      <p:ext uri="{BB962C8B-B14F-4D97-AF65-F5344CB8AC3E}">
        <p14:creationId xmlns:p14="http://schemas.microsoft.com/office/powerpoint/2010/main" val="3587273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97DE00F-FA5C-4E3E-8077-72C7A8DCF273}"/>
              </a:ext>
            </a:extLst>
          </p:cNvPr>
          <p:cNvSpPr/>
          <p:nvPr/>
        </p:nvSpPr>
        <p:spPr>
          <a:xfrm>
            <a:off x="1096638" y="543822"/>
            <a:ext cx="11018412" cy="400110"/>
          </a:xfrm>
          <a:prstGeom prst="rect">
            <a:avLst/>
          </a:prstGeom>
        </p:spPr>
        <p:txBody>
          <a:bodyPr wrap="square">
            <a:spAutoFit/>
          </a:bodyPr>
          <a:lstStyle/>
          <a:p>
            <a:pPr algn="just">
              <a:spcAft>
                <a:spcPts val="0"/>
              </a:spcAft>
            </a:pPr>
            <a:r>
              <a:rPr lang="zh-CN" altLang="zh-CN" sz="2000" dirty="0">
                <a:latin typeface="Times New Roman" panose="02020603050405020304" pitchFamily="18" charset="0"/>
                <a:ea typeface="宋体" panose="02010600030101010101" pitchFamily="2" charset="-122"/>
              </a:rPr>
              <a:t>【例</a:t>
            </a:r>
            <a:r>
              <a:rPr lang="en-US" altLang="zh-CN" sz="2000" dirty="0">
                <a:latin typeface="Times New Roman" panose="02020603050405020304" pitchFamily="18" charset="0"/>
                <a:ea typeface="宋体" panose="02010600030101010101" pitchFamily="2" charset="-122"/>
              </a:rPr>
              <a:t>10-4</a:t>
            </a:r>
            <a:r>
              <a:rPr lang="zh-CN" altLang="zh-CN" sz="2000" dirty="0">
                <a:latin typeface="Times New Roman" panose="02020603050405020304" pitchFamily="18" charset="0"/>
                <a:ea typeface="宋体" panose="02010600030101010101" pitchFamily="2" charset="-122"/>
              </a:rPr>
              <a:t>】</a:t>
            </a:r>
          </a:p>
        </p:txBody>
      </p:sp>
      <p:sp>
        <p:nvSpPr>
          <p:cNvPr id="4" name="文本框 3">
            <a:extLst>
              <a:ext uri="{FF2B5EF4-FFF2-40B4-BE49-F238E27FC236}">
                <a16:creationId xmlns:a16="http://schemas.microsoft.com/office/drawing/2014/main" id="{B371B593-F84A-C304-24D2-7BE811336A7A}"/>
              </a:ext>
            </a:extLst>
          </p:cNvPr>
          <p:cNvSpPr txBox="1"/>
          <p:nvPr/>
        </p:nvSpPr>
        <p:spPr>
          <a:xfrm>
            <a:off x="1197315" y="915761"/>
            <a:ext cx="6094990" cy="4205126"/>
          </a:xfrm>
          <a:prstGeom prst="rect">
            <a:avLst/>
          </a:prstGeom>
          <a:noFill/>
        </p:spPr>
        <p:txBody>
          <a:bodyPr wrap="square">
            <a:spAutoFit/>
          </a:bodyPr>
          <a:lstStyle/>
          <a:p>
            <a:pPr algn="just">
              <a:lnSpc>
                <a:spcPct val="150000"/>
              </a:lnSpc>
            </a:pPr>
            <a:r>
              <a:rPr lang="zh-CN" altLang="en-US" sz="1800" b="1" dirty="0">
                <a:latin typeface="+mn-ea"/>
              </a:rPr>
              <a:t>解题步骤：</a:t>
            </a:r>
            <a:endParaRPr lang="en-US" altLang="zh-CN" sz="1800" b="1" dirty="0">
              <a:latin typeface="+mn-ea"/>
            </a:endParaRPr>
          </a:p>
          <a:p>
            <a:pPr algn="just">
              <a:lnSpc>
                <a:spcPct val="150000"/>
              </a:lnSpc>
            </a:pPr>
            <a:r>
              <a:rPr lang="zh-CN" altLang="en-US" sz="1800" b="1" dirty="0">
                <a:latin typeface="+mn-ea"/>
              </a:rPr>
              <a:t>问题</a:t>
            </a:r>
            <a:r>
              <a:rPr lang="en-US" altLang="zh-CN" sz="1800" b="1" dirty="0">
                <a:latin typeface="+mn-ea"/>
              </a:rPr>
              <a:t>(1):  </a:t>
            </a:r>
            <a:r>
              <a:rPr lang="zh-CN" altLang="en-US" sz="1800" dirty="0">
                <a:latin typeface="+mn-ea"/>
              </a:rPr>
              <a:t>建立各供应商向各门店运输猪肉的运输规划模型。</a:t>
            </a:r>
          </a:p>
          <a:p>
            <a:pPr algn="just">
              <a:lnSpc>
                <a:spcPct val="150000"/>
              </a:lnSpc>
            </a:pPr>
            <a:r>
              <a:rPr lang="zh-CN" altLang="en-US" sz="1800" b="1" dirty="0">
                <a:latin typeface="+mn-ea"/>
              </a:rPr>
              <a:t>第一步，</a:t>
            </a:r>
            <a:r>
              <a:rPr lang="zh-CN" altLang="en-US" sz="1800" dirty="0">
                <a:latin typeface="+mn-ea"/>
              </a:rPr>
              <a:t>建立运输规划模型。</a:t>
            </a:r>
            <a:endParaRPr lang="en-US" altLang="zh-CN" sz="1800" dirty="0">
              <a:latin typeface="+mn-ea"/>
            </a:endParaRPr>
          </a:p>
          <a:p>
            <a:pPr algn="just">
              <a:lnSpc>
                <a:spcPct val="150000"/>
              </a:lnSpc>
            </a:pPr>
            <a:endParaRPr lang="en-US" altLang="zh-CN" dirty="0">
              <a:latin typeface="+mn-ea"/>
            </a:endParaRPr>
          </a:p>
          <a:p>
            <a:pPr algn="just">
              <a:lnSpc>
                <a:spcPct val="150000"/>
              </a:lnSpc>
            </a:pPr>
            <a:endParaRPr lang="en-US" altLang="zh-CN" sz="1800" dirty="0">
              <a:latin typeface="+mn-ea"/>
            </a:endParaRPr>
          </a:p>
          <a:p>
            <a:pPr algn="just">
              <a:lnSpc>
                <a:spcPct val="150000"/>
              </a:lnSpc>
            </a:pPr>
            <a:endParaRPr lang="en-US" altLang="zh-CN" dirty="0">
              <a:latin typeface="+mn-ea"/>
            </a:endParaRPr>
          </a:p>
          <a:p>
            <a:pPr algn="just">
              <a:lnSpc>
                <a:spcPct val="150000"/>
              </a:lnSpc>
            </a:pPr>
            <a:endParaRPr lang="en-US" altLang="zh-CN" sz="1800" dirty="0">
              <a:latin typeface="+mn-ea"/>
            </a:endParaRPr>
          </a:p>
          <a:p>
            <a:pPr algn="just">
              <a:lnSpc>
                <a:spcPct val="150000"/>
              </a:lnSpc>
            </a:pPr>
            <a:endParaRPr lang="en-US" altLang="zh-CN" sz="1800" dirty="0">
              <a:latin typeface="+mn-ea"/>
            </a:endParaRPr>
          </a:p>
          <a:p>
            <a:pPr algn="just">
              <a:lnSpc>
                <a:spcPct val="150000"/>
              </a:lnSpc>
            </a:pPr>
            <a:r>
              <a:rPr lang="zh-CN" altLang="en-US" sz="1800" b="1" dirty="0">
                <a:latin typeface="+mn-ea"/>
              </a:rPr>
              <a:t>第二步，</a:t>
            </a:r>
            <a:r>
              <a:rPr lang="zh-CN" altLang="en-US" sz="1800" dirty="0">
                <a:latin typeface="+mn-ea"/>
              </a:rPr>
              <a:t>使用规划求解工具求总运费最小值。</a:t>
            </a:r>
          </a:p>
          <a:p>
            <a:pPr algn="just">
              <a:lnSpc>
                <a:spcPct val="150000"/>
              </a:lnSpc>
            </a:pPr>
            <a:endParaRPr lang="en-US" altLang="zh-CN" dirty="0"/>
          </a:p>
        </p:txBody>
      </p:sp>
      <p:pic>
        <p:nvPicPr>
          <p:cNvPr id="5" name="图片 4">
            <a:extLst>
              <a:ext uri="{FF2B5EF4-FFF2-40B4-BE49-F238E27FC236}">
                <a16:creationId xmlns:a16="http://schemas.microsoft.com/office/drawing/2014/main" id="{92CD3C66-9AB0-C726-4163-88F029B52F14}"/>
              </a:ext>
            </a:extLst>
          </p:cNvPr>
          <p:cNvPicPr>
            <a:picLocks/>
          </p:cNvPicPr>
          <p:nvPr/>
        </p:nvPicPr>
        <p:blipFill>
          <a:blip r:embed="rId2" cstate="print"/>
          <a:srcRect/>
          <a:stretch/>
        </p:blipFill>
        <p:spPr>
          <a:xfrm>
            <a:off x="3166174" y="2397823"/>
            <a:ext cx="6452994" cy="1742221"/>
          </a:xfrm>
          <a:prstGeom prst="rect">
            <a:avLst/>
          </a:prstGeom>
          <a:ln>
            <a:solidFill>
              <a:schemeClr val="tx1"/>
            </a:solidFill>
          </a:ln>
        </p:spPr>
      </p:pic>
      <p:pic>
        <p:nvPicPr>
          <p:cNvPr id="6" name="图片 5">
            <a:extLst>
              <a:ext uri="{FF2B5EF4-FFF2-40B4-BE49-F238E27FC236}">
                <a16:creationId xmlns:a16="http://schemas.microsoft.com/office/drawing/2014/main" id="{B0F564A3-47C3-EF79-911E-BE58BB2A80C5}"/>
              </a:ext>
            </a:extLst>
          </p:cNvPr>
          <p:cNvPicPr>
            <a:picLocks/>
          </p:cNvPicPr>
          <p:nvPr/>
        </p:nvPicPr>
        <p:blipFill>
          <a:blip r:embed="rId3" cstate="print"/>
          <a:srcRect l="43" r="107"/>
          <a:stretch/>
        </p:blipFill>
        <p:spPr>
          <a:xfrm>
            <a:off x="3166174" y="4850003"/>
            <a:ext cx="6337830" cy="1285646"/>
          </a:xfrm>
          <a:prstGeom prst="rect">
            <a:avLst/>
          </a:prstGeom>
          <a:ln w="9525" cap="flat" cmpd="sng">
            <a:solidFill>
              <a:srgbClr val="000000"/>
            </a:solidFill>
            <a:prstDash val="solid"/>
            <a:round/>
            <a:headEnd type="none" w="med" len="med"/>
            <a:tailEnd type="none" w="med" len="med"/>
          </a:ln>
        </p:spPr>
      </p:pic>
      <p:sp>
        <p:nvSpPr>
          <p:cNvPr id="7" name="灯片编号占位符 6">
            <a:extLst>
              <a:ext uri="{FF2B5EF4-FFF2-40B4-BE49-F238E27FC236}">
                <a16:creationId xmlns:a16="http://schemas.microsoft.com/office/drawing/2014/main" id="{29BD774F-6BA7-DC95-8E04-FB7EEBCD543F}"/>
              </a:ext>
            </a:extLst>
          </p:cNvPr>
          <p:cNvSpPr>
            <a:spLocks noGrp="1"/>
          </p:cNvSpPr>
          <p:nvPr>
            <p:ph type="sldNum" sz="quarter" idx="12"/>
          </p:nvPr>
        </p:nvSpPr>
        <p:spPr/>
        <p:txBody>
          <a:bodyPr/>
          <a:lstStyle/>
          <a:p>
            <a:fld id="{D4987A84-499B-4CAF-9D16-379BAF2795DA}" type="slidenum">
              <a:rPr lang="zh-CN" altLang="en-US" smtClean="0"/>
              <a:t>25</a:t>
            </a:fld>
            <a:endParaRPr lang="zh-CN" altLang="en-US"/>
          </a:p>
        </p:txBody>
      </p:sp>
      <p:sp>
        <p:nvSpPr>
          <p:cNvPr id="8" name="椭圆 7">
            <a:extLst>
              <a:ext uri="{FF2B5EF4-FFF2-40B4-BE49-F238E27FC236}">
                <a16:creationId xmlns:a16="http://schemas.microsoft.com/office/drawing/2014/main" id="{D599BB08-EC10-5705-A5A3-A74D0EC9325E}"/>
              </a:ext>
            </a:extLst>
          </p:cNvPr>
          <p:cNvSpPr/>
          <p:nvPr/>
        </p:nvSpPr>
        <p:spPr>
          <a:xfrm>
            <a:off x="8184722" y="5776621"/>
            <a:ext cx="1273429" cy="265152"/>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1843979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371B593-F84A-C304-24D2-7BE811336A7A}"/>
              </a:ext>
            </a:extLst>
          </p:cNvPr>
          <p:cNvSpPr txBox="1"/>
          <p:nvPr/>
        </p:nvSpPr>
        <p:spPr>
          <a:xfrm>
            <a:off x="1202924" y="1179423"/>
            <a:ext cx="10515981" cy="1712135"/>
          </a:xfrm>
          <a:prstGeom prst="rect">
            <a:avLst/>
          </a:prstGeom>
          <a:noFill/>
        </p:spPr>
        <p:txBody>
          <a:bodyPr wrap="square">
            <a:spAutoFit/>
          </a:bodyPr>
          <a:lstStyle/>
          <a:p>
            <a:pPr algn="just">
              <a:lnSpc>
                <a:spcPct val="150000"/>
              </a:lnSpc>
            </a:pPr>
            <a:r>
              <a:rPr lang="zh-CN" altLang="en-US" sz="1800" b="1" dirty="0">
                <a:latin typeface="宋体" panose="02010600030101010101" pitchFamily="2" charset="-122"/>
                <a:ea typeface="宋体" panose="02010600030101010101" pitchFamily="2" charset="-122"/>
              </a:rPr>
              <a:t>问题</a:t>
            </a:r>
            <a:r>
              <a:rPr lang="en-US" altLang="zh-CN" sz="1800" b="1" dirty="0">
                <a:latin typeface="宋体" panose="02010600030101010101" pitchFamily="2" charset="-122"/>
                <a:ea typeface="宋体" panose="02010600030101010101" pitchFamily="2" charset="-122"/>
              </a:rPr>
              <a:t>(2): </a:t>
            </a:r>
            <a:r>
              <a:rPr lang="zh-CN" altLang="en-US" sz="1800" dirty="0">
                <a:latin typeface="宋体" panose="02010600030101010101" pitchFamily="2" charset="-122"/>
                <a:ea typeface="宋体" panose="02010600030101010101" pitchFamily="2" charset="-122"/>
              </a:rPr>
              <a:t>当门店</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需求量增加，但供应商产能不变时，该问题就由产销平衡问题转变为了销量大于产量的问题。在单位运价不变的情况下，更改原始模型中</a:t>
            </a:r>
            <a:r>
              <a:rPr lang="en-US" altLang="zh-CN" sz="1800" dirty="0" err="1">
                <a:latin typeface="宋体" panose="02010600030101010101" pitchFamily="2" charset="-122"/>
                <a:ea typeface="宋体" panose="02010600030101010101" pitchFamily="2" charset="-122"/>
              </a:rPr>
              <a:t>B12</a:t>
            </a:r>
            <a:r>
              <a:rPr lang="zh-CN" altLang="en-US" sz="1800" dirty="0">
                <a:latin typeface="宋体" panose="02010600030101010101" pitchFamily="2" charset="-122"/>
                <a:ea typeface="宋体" panose="02010600030101010101" pitchFamily="2" charset="-122"/>
              </a:rPr>
              <a:t>单元格处门店</a:t>
            </a:r>
            <a:r>
              <a:rPr lang="en-US" altLang="zh-CN" sz="1800" dirty="0">
                <a:latin typeface="宋体" panose="02010600030101010101" pitchFamily="2" charset="-122"/>
                <a:ea typeface="宋体" panose="02010600030101010101" pitchFamily="2" charset="-122"/>
              </a:rPr>
              <a:t>A</a:t>
            </a:r>
            <a:r>
              <a:rPr lang="zh-CN" altLang="en-US" sz="1800" dirty="0">
                <a:latin typeface="宋体" panose="02010600030101010101" pitchFamily="2" charset="-122"/>
                <a:ea typeface="宋体" panose="02010600030101010101" pitchFamily="2" charset="-122"/>
              </a:rPr>
              <a:t>的需求量为</a:t>
            </a:r>
            <a:r>
              <a:rPr lang="en-US" altLang="zh-CN" sz="1800" dirty="0">
                <a:latin typeface="宋体" panose="02010600030101010101" pitchFamily="2" charset="-122"/>
                <a:ea typeface="宋体" panose="02010600030101010101" pitchFamily="2" charset="-122"/>
              </a:rPr>
              <a:t>200</a:t>
            </a:r>
            <a:r>
              <a:rPr lang="zh-CN" altLang="en-US" sz="1800" dirty="0">
                <a:latin typeface="宋体" panose="02010600030101010101" pitchFamily="2" charset="-122"/>
                <a:ea typeface="宋体" panose="02010600030101010101" pitchFamily="2" charset="-122"/>
              </a:rPr>
              <a:t>千克，调整规划求解参数设置，将原本的</a:t>
            </a:r>
            <a:r>
              <a:rPr lang="en-US" altLang="zh-CN" sz="1800" dirty="0">
                <a:latin typeface="宋体" panose="02010600030101010101" pitchFamily="2" charset="-122"/>
                <a:ea typeface="宋体" panose="02010600030101010101" pitchFamily="2" charset="-122"/>
              </a:rPr>
              <a:t>$</a:t>
            </a:r>
            <a:r>
              <a:rPr lang="en-US" altLang="zh-CN" sz="1800" dirty="0" err="1">
                <a:latin typeface="宋体" panose="02010600030101010101" pitchFamily="2" charset="-122"/>
                <a:ea typeface="宋体" panose="02010600030101010101" pitchFamily="2" charset="-122"/>
              </a:rPr>
              <a:t>B$11</a:t>
            </a:r>
            <a:r>
              <a:rPr lang="en-US" altLang="zh-CN" sz="1800" dirty="0">
                <a:latin typeface="宋体" panose="02010600030101010101" pitchFamily="2" charset="-122"/>
                <a:ea typeface="宋体" panose="02010600030101010101" pitchFamily="2" charset="-122"/>
              </a:rPr>
              <a:t>:$</a:t>
            </a:r>
            <a:r>
              <a:rPr lang="en-US" altLang="zh-CN" sz="1800" dirty="0" err="1">
                <a:latin typeface="宋体" panose="02010600030101010101" pitchFamily="2" charset="-122"/>
                <a:ea typeface="宋体" panose="02010600030101010101" pitchFamily="2" charset="-122"/>
              </a:rPr>
              <a:t>E$11</a:t>
            </a:r>
            <a:r>
              <a:rPr lang="en-US" altLang="zh-CN" sz="1800" dirty="0">
                <a:latin typeface="宋体" panose="02010600030101010101" pitchFamily="2" charset="-122"/>
                <a:ea typeface="宋体" panose="02010600030101010101" pitchFamily="2" charset="-122"/>
              </a:rPr>
              <a:t>=$</a:t>
            </a:r>
            <a:r>
              <a:rPr lang="en-US" altLang="zh-CN" sz="1800" dirty="0" err="1">
                <a:latin typeface="宋体" panose="02010600030101010101" pitchFamily="2" charset="-122"/>
                <a:ea typeface="宋体" panose="02010600030101010101" pitchFamily="2" charset="-122"/>
              </a:rPr>
              <a:t>B$12</a:t>
            </a:r>
            <a:r>
              <a:rPr lang="en-US" altLang="zh-CN" sz="1800" dirty="0">
                <a:latin typeface="宋体" panose="02010600030101010101" pitchFamily="2" charset="-122"/>
                <a:ea typeface="宋体" panose="02010600030101010101" pitchFamily="2" charset="-122"/>
              </a:rPr>
              <a:t>:$</a:t>
            </a:r>
            <a:r>
              <a:rPr lang="en-US" altLang="zh-CN" sz="1800" dirty="0" err="1">
                <a:latin typeface="宋体" panose="02010600030101010101" pitchFamily="2" charset="-122"/>
                <a:ea typeface="宋体" panose="02010600030101010101" pitchFamily="2" charset="-122"/>
              </a:rPr>
              <a:t>E$12</a:t>
            </a:r>
            <a:r>
              <a:rPr lang="zh-CN" altLang="en-US" sz="1800" dirty="0">
                <a:latin typeface="宋体" panose="02010600030101010101" pitchFamily="2" charset="-122"/>
                <a:ea typeface="宋体" panose="02010600030101010101" pitchFamily="2" charset="-122"/>
              </a:rPr>
              <a:t>（各门店的运到量等于它的需要量）约束条件更改为</a:t>
            </a:r>
            <a:r>
              <a:rPr lang="en-US" altLang="zh-CN" sz="1800" dirty="0">
                <a:latin typeface="宋体" panose="02010600030101010101" pitchFamily="2" charset="-122"/>
                <a:ea typeface="宋体" panose="02010600030101010101" pitchFamily="2" charset="-122"/>
              </a:rPr>
              <a:t>$</a:t>
            </a:r>
            <a:r>
              <a:rPr lang="en-US" altLang="zh-CN" sz="1800" dirty="0" err="1">
                <a:latin typeface="宋体" panose="02010600030101010101" pitchFamily="2" charset="-122"/>
                <a:ea typeface="宋体" panose="02010600030101010101" pitchFamily="2" charset="-122"/>
              </a:rPr>
              <a:t>B$11</a:t>
            </a:r>
            <a:r>
              <a:rPr lang="en-US" altLang="zh-CN" sz="1800" dirty="0">
                <a:latin typeface="宋体" panose="02010600030101010101" pitchFamily="2" charset="-122"/>
                <a:ea typeface="宋体" panose="02010600030101010101" pitchFamily="2" charset="-122"/>
              </a:rPr>
              <a:t>:$</a:t>
            </a:r>
            <a:r>
              <a:rPr lang="en-US" altLang="zh-CN" sz="1800" dirty="0" err="1">
                <a:latin typeface="宋体" panose="02010600030101010101" pitchFamily="2" charset="-122"/>
                <a:ea typeface="宋体" panose="02010600030101010101" pitchFamily="2" charset="-122"/>
              </a:rPr>
              <a:t>E$11</a:t>
            </a:r>
            <a:r>
              <a:rPr lang="en-US" altLang="zh-CN" sz="1800" dirty="0">
                <a:latin typeface="宋体" panose="02010600030101010101" pitchFamily="2" charset="-122"/>
                <a:ea typeface="宋体" panose="02010600030101010101" pitchFamily="2" charset="-122"/>
              </a:rPr>
              <a:t>&lt;=$</a:t>
            </a:r>
            <a:r>
              <a:rPr lang="en-US" altLang="zh-CN" sz="1800" dirty="0" err="1">
                <a:latin typeface="宋体" panose="02010600030101010101" pitchFamily="2" charset="-122"/>
                <a:ea typeface="宋体" panose="02010600030101010101" pitchFamily="2" charset="-122"/>
              </a:rPr>
              <a:t>B$12</a:t>
            </a:r>
            <a:r>
              <a:rPr lang="en-US" altLang="zh-CN" sz="1800" dirty="0">
                <a:latin typeface="宋体" panose="02010600030101010101" pitchFamily="2" charset="-122"/>
                <a:ea typeface="宋体" panose="02010600030101010101" pitchFamily="2" charset="-122"/>
              </a:rPr>
              <a:t>:$</a:t>
            </a:r>
            <a:r>
              <a:rPr lang="en-US" altLang="zh-CN" sz="1800" dirty="0" err="1">
                <a:latin typeface="宋体" panose="02010600030101010101" pitchFamily="2" charset="-122"/>
                <a:ea typeface="宋体" panose="02010600030101010101" pitchFamily="2" charset="-122"/>
              </a:rPr>
              <a:t>E$12</a:t>
            </a:r>
            <a:r>
              <a:rPr lang="zh-CN" altLang="en-US" sz="1800" dirty="0">
                <a:latin typeface="宋体" panose="02010600030101010101" pitchFamily="2" charset="-122"/>
                <a:ea typeface="宋体" panose="02010600030101010101" pitchFamily="2" charset="-122"/>
              </a:rPr>
              <a:t>（超出需求无法满足）。</a:t>
            </a:r>
            <a:endParaRPr lang="en-US" altLang="zh-CN" dirty="0">
              <a:latin typeface="宋体" panose="02010600030101010101" pitchFamily="2" charset="-122"/>
              <a:ea typeface="宋体" panose="02010600030101010101" pitchFamily="2" charset="-122"/>
            </a:endParaRPr>
          </a:p>
        </p:txBody>
      </p:sp>
      <p:pic>
        <p:nvPicPr>
          <p:cNvPr id="2" name="图片 1">
            <a:extLst>
              <a:ext uri="{FF2B5EF4-FFF2-40B4-BE49-F238E27FC236}">
                <a16:creationId xmlns:a16="http://schemas.microsoft.com/office/drawing/2014/main" id="{C8945C29-969F-2829-AE81-71BD2F60A7B6}"/>
              </a:ext>
            </a:extLst>
          </p:cNvPr>
          <p:cNvPicPr>
            <a:picLocks/>
          </p:cNvPicPr>
          <p:nvPr/>
        </p:nvPicPr>
        <p:blipFill>
          <a:blip r:embed="rId2" cstate="print"/>
          <a:srcRect/>
          <a:stretch/>
        </p:blipFill>
        <p:spPr>
          <a:xfrm>
            <a:off x="2414034" y="3570346"/>
            <a:ext cx="7885588" cy="1725321"/>
          </a:xfrm>
          <a:prstGeom prst="rect">
            <a:avLst/>
          </a:prstGeom>
          <a:ln w="9525" cap="flat" cmpd="sng">
            <a:solidFill>
              <a:srgbClr val="000000"/>
            </a:solidFill>
            <a:prstDash val="solid"/>
            <a:round/>
            <a:headEnd/>
            <a:tailEnd/>
          </a:ln>
        </p:spPr>
      </p:pic>
      <p:sp>
        <p:nvSpPr>
          <p:cNvPr id="7" name="灯片编号占位符 6">
            <a:extLst>
              <a:ext uri="{FF2B5EF4-FFF2-40B4-BE49-F238E27FC236}">
                <a16:creationId xmlns:a16="http://schemas.microsoft.com/office/drawing/2014/main" id="{C505CD14-F058-C59B-1B6B-5479BD73FC4F}"/>
              </a:ext>
            </a:extLst>
          </p:cNvPr>
          <p:cNvSpPr>
            <a:spLocks noGrp="1"/>
          </p:cNvSpPr>
          <p:nvPr>
            <p:ph type="sldNum" sz="quarter" idx="12"/>
          </p:nvPr>
        </p:nvSpPr>
        <p:spPr/>
        <p:txBody>
          <a:bodyPr/>
          <a:lstStyle/>
          <a:p>
            <a:fld id="{D4987A84-499B-4CAF-9D16-379BAF2795DA}" type="slidenum">
              <a:rPr lang="zh-CN" altLang="en-US" smtClean="0"/>
              <a:t>26</a:t>
            </a:fld>
            <a:endParaRPr lang="zh-CN" altLang="en-US"/>
          </a:p>
        </p:txBody>
      </p:sp>
      <p:sp>
        <p:nvSpPr>
          <p:cNvPr id="8" name="椭圆 7">
            <a:extLst>
              <a:ext uri="{FF2B5EF4-FFF2-40B4-BE49-F238E27FC236}">
                <a16:creationId xmlns:a16="http://schemas.microsoft.com/office/drawing/2014/main" id="{CD0E4757-29B3-B2AE-9983-41D12FB52EBD}"/>
              </a:ext>
            </a:extLst>
          </p:cNvPr>
          <p:cNvSpPr/>
          <p:nvPr/>
        </p:nvSpPr>
        <p:spPr>
          <a:xfrm>
            <a:off x="8874728" y="4748924"/>
            <a:ext cx="1273429" cy="406498"/>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1881042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371B593-F84A-C304-24D2-7BE811336A7A}"/>
              </a:ext>
            </a:extLst>
          </p:cNvPr>
          <p:cNvSpPr txBox="1"/>
          <p:nvPr/>
        </p:nvSpPr>
        <p:spPr>
          <a:xfrm>
            <a:off x="837819" y="601869"/>
            <a:ext cx="10515981" cy="2958630"/>
          </a:xfrm>
          <a:prstGeom prst="rect">
            <a:avLst/>
          </a:prstGeom>
          <a:noFill/>
        </p:spPr>
        <p:txBody>
          <a:bodyPr wrap="square">
            <a:spAutoFit/>
          </a:bodyPr>
          <a:lstStyle/>
          <a:p>
            <a:pPr algn="just">
              <a:lnSpc>
                <a:spcPct val="150000"/>
              </a:lnSpc>
            </a:pPr>
            <a:r>
              <a:rPr lang="zh-CN" altLang="en-US" sz="1800" b="1" dirty="0">
                <a:latin typeface="+mn-ea"/>
              </a:rPr>
              <a:t>问题</a:t>
            </a:r>
            <a:r>
              <a:rPr lang="en-US" altLang="zh-CN" sz="1800" b="1" dirty="0">
                <a:latin typeface="+mn-ea"/>
              </a:rPr>
              <a:t>(3): </a:t>
            </a:r>
            <a:r>
              <a:rPr lang="zh-CN" altLang="en-US" sz="1800" dirty="0">
                <a:latin typeface="+mn-ea"/>
              </a:rPr>
              <a:t>在问题（</a:t>
            </a:r>
            <a:r>
              <a:rPr lang="en-US" altLang="zh-CN" sz="1800" dirty="0">
                <a:latin typeface="+mn-ea"/>
              </a:rPr>
              <a:t>2</a:t>
            </a:r>
            <a:r>
              <a:rPr lang="zh-CN" altLang="en-US" sz="1800" dirty="0">
                <a:latin typeface="+mn-ea"/>
              </a:rPr>
              <a:t>）中，总需求量大于供应商能够提供的总产量，是销大于产的问题，则无法满足所有门店的需求。根据题意可知门店</a:t>
            </a:r>
            <a:r>
              <a:rPr lang="en-US" altLang="zh-CN" sz="1800" dirty="0">
                <a:latin typeface="+mn-ea"/>
              </a:rPr>
              <a:t>A</a:t>
            </a:r>
            <a:r>
              <a:rPr lang="zh-CN" altLang="en-US" sz="1800" dirty="0">
                <a:latin typeface="+mn-ea"/>
              </a:rPr>
              <a:t>、</a:t>
            </a:r>
            <a:r>
              <a:rPr lang="en-US" altLang="zh-CN" sz="1800" dirty="0">
                <a:latin typeface="+mn-ea"/>
              </a:rPr>
              <a:t>B</a:t>
            </a:r>
            <a:r>
              <a:rPr lang="zh-CN" altLang="en-US" sz="1800" dirty="0">
                <a:latin typeface="+mn-ea"/>
              </a:rPr>
              <a:t>、</a:t>
            </a:r>
            <a:r>
              <a:rPr lang="en-US" altLang="zh-CN" sz="1800" dirty="0">
                <a:latin typeface="+mn-ea"/>
              </a:rPr>
              <a:t>C</a:t>
            </a:r>
            <a:r>
              <a:rPr lang="zh-CN" altLang="en-US" sz="1800" dirty="0">
                <a:latin typeface="+mn-ea"/>
              </a:rPr>
              <a:t>、</a:t>
            </a:r>
            <a:r>
              <a:rPr lang="en-US" altLang="zh-CN" sz="1800" dirty="0">
                <a:latin typeface="+mn-ea"/>
              </a:rPr>
              <a:t>D</a:t>
            </a:r>
            <a:r>
              <a:rPr lang="zh-CN" altLang="en-US" sz="1800" dirty="0">
                <a:latin typeface="+mn-ea"/>
              </a:rPr>
              <a:t>除需求量外，还有最小采购量，其中门店</a:t>
            </a:r>
            <a:r>
              <a:rPr lang="en-US" altLang="zh-CN" sz="1800" dirty="0">
                <a:latin typeface="+mn-ea"/>
              </a:rPr>
              <a:t>A</a:t>
            </a:r>
            <a:r>
              <a:rPr lang="zh-CN" altLang="en-US" sz="1800" dirty="0">
                <a:latin typeface="+mn-ea"/>
              </a:rPr>
              <a:t>要全部满足，门店</a:t>
            </a:r>
            <a:r>
              <a:rPr lang="en-US" altLang="zh-CN" sz="1800" dirty="0">
                <a:latin typeface="+mn-ea"/>
              </a:rPr>
              <a:t>B</a:t>
            </a:r>
            <a:r>
              <a:rPr lang="zh-CN" altLang="en-US" sz="1800" dirty="0">
                <a:latin typeface="+mn-ea"/>
              </a:rPr>
              <a:t>、</a:t>
            </a:r>
            <a:r>
              <a:rPr lang="en-US" altLang="zh-CN" sz="1800" dirty="0">
                <a:latin typeface="+mn-ea"/>
              </a:rPr>
              <a:t>C</a:t>
            </a:r>
            <a:r>
              <a:rPr lang="zh-CN" altLang="en-US" sz="1800" dirty="0">
                <a:latin typeface="+mn-ea"/>
              </a:rPr>
              <a:t>为原来的</a:t>
            </a:r>
            <a:r>
              <a:rPr lang="en-US" altLang="zh-CN" sz="1800" dirty="0">
                <a:latin typeface="+mn-ea"/>
              </a:rPr>
              <a:t>1/2</a:t>
            </a:r>
            <a:r>
              <a:rPr lang="zh-CN" altLang="en-US" sz="1800" dirty="0">
                <a:latin typeface="+mn-ea"/>
              </a:rPr>
              <a:t>，门店</a:t>
            </a:r>
            <a:r>
              <a:rPr lang="en-US" altLang="zh-CN" sz="1800" dirty="0">
                <a:latin typeface="+mn-ea"/>
              </a:rPr>
              <a:t>D</a:t>
            </a:r>
            <a:r>
              <a:rPr lang="zh-CN" altLang="en-US" sz="1800" dirty="0">
                <a:latin typeface="+mn-ea"/>
              </a:rPr>
              <a:t>不作要求。则门店</a:t>
            </a:r>
            <a:r>
              <a:rPr lang="en-US" altLang="zh-CN" sz="1800" dirty="0">
                <a:latin typeface="+mn-ea"/>
              </a:rPr>
              <a:t>A</a:t>
            </a:r>
            <a:r>
              <a:rPr lang="zh-CN" altLang="en-US" sz="1800" dirty="0">
                <a:latin typeface="+mn-ea"/>
              </a:rPr>
              <a:t>、</a:t>
            </a:r>
            <a:r>
              <a:rPr lang="en-US" altLang="zh-CN" sz="1800" dirty="0">
                <a:latin typeface="+mn-ea"/>
              </a:rPr>
              <a:t>B</a:t>
            </a:r>
            <a:r>
              <a:rPr lang="zh-CN" altLang="en-US" sz="1800" dirty="0">
                <a:latin typeface="+mn-ea"/>
              </a:rPr>
              <a:t>、</a:t>
            </a:r>
            <a:r>
              <a:rPr lang="en-US" altLang="zh-CN" sz="1800" dirty="0">
                <a:latin typeface="+mn-ea"/>
              </a:rPr>
              <a:t>C</a:t>
            </a:r>
            <a:r>
              <a:rPr lang="zh-CN" altLang="en-US" sz="1800" dirty="0">
                <a:latin typeface="+mn-ea"/>
              </a:rPr>
              <a:t>、</a:t>
            </a:r>
            <a:r>
              <a:rPr lang="en-US" altLang="zh-CN" sz="1800" dirty="0">
                <a:latin typeface="+mn-ea"/>
              </a:rPr>
              <a:t>D</a:t>
            </a:r>
            <a:r>
              <a:rPr lang="zh-CN" altLang="en-US" sz="1800" dirty="0">
                <a:latin typeface="+mn-ea"/>
              </a:rPr>
              <a:t>的最小需求量分别为</a:t>
            </a:r>
            <a:r>
              <a:rPr lang="en-US" altLang="zh-CN" sz="1800" dirty="0">
                <a:latin typeface="+mn-ea"/>
              </a:rPr>
              <a:t>200</a:t>
            </a:r>
            <a:r>
              <a:rPr lang="zh-CN" altLang="en-US" sz="1800" dirty="0">
                <a:latin typeface="+mn-ea"/>
              </a:rPr>
              <a:t>千克、</a:t>
            </a:r>
            <a:r>
              <a:rPr lang="en-US" altLang="zh-CN" sz="1800" dirty="0">
                <a:latin typeface="+mn-ea"/>
              </a:rPr>
              <a:t>75</a:t>
            </a:r>
            <a:r>
              <a:rPr lang="zh-CN" altLang="en-US" sz="1800" dirty="0">
                <a:latin typeface="+mn-ea"/>
              </a:rPr>
              <a:t>千克、</a:t>
            </a:r>
            <a:r>
              <a:rPr lang="en-US" altLang="zh-CN" sz="1800" dirty="0">
                <a:latin typeface="+mn-ea"/>
              </a:rPr>
              <a:t>50</a:t>
            </a:r>
            <a:r>
              <a:rPr lang="zh-CN" altLang="en-US" sz="1800" dirty="0">
                <a:latin typeface="+mn-ea"/>
              </a:rPr>
              <a:t>千克和</a:t>
            </a:r>
            <a:r>
              <a:rPr lang="en-US" altLang="zh-CN" sz="1800" dirty="0">
                <a:latin typeface="+mn-ea"/>
              </a:rPr>
              <a:t>0</a:t>
            </a:r>
            <a:r>
              <a:rPr lang="zh-CN" altLang="en-US" sz="1800" dirty="0">
                <a:latin typeface="+mn-ea"/>
              </a:rPr>
              <a:t>千克。 </a:t>
            </a:r>
            <a:endParaRPr lang="en-US" altLang="zh-CN" dirty="0">
              <a:latin typeface="+mn-ea"/>
            </a:endParaRPr>
          </a:p>
          <a:p>
            <a:pPr algn="just">
              <a:lnSpc>
                <a:spcPct val="150000"/>
              </a:lnSpc>
            </a:pPr>
            <a:r>
              <a:rPr lang="zh-CN" altLang="en-US" dirty="0">
                <a:latin typeface="+mn-ea"/>
              </a:rPr>
              <a:t>在问题（</a:t>
            </a:r>
            <a:r>
              <a:rPr lang="en-US" altLang="zh-CN" dirty="0">
                <a:latin typeface="+mn-ea"/>
              </a:rPr>
              <a:t>2</a:t>
            </a:r>
            <a:r>
              <a:rPr lang="zh-CN" altLang="en-US" dirty="0">
                <a:latin typeface="+mn-ea"/>
              </a:rPr>
              <a:t>）的基础上调整约束条件，保留目标函数、决策变量和产量限制不变，更改有关需求量的约束。要求必须满足各门店的最小需求量，即</a:t>
            </a:r>
            <a:r>
              <a:rPr lang="en-US" altLang="zh-CN" dirty="0">
                <a:latin typeface="+mn-ea"/>
              </a:rPr>
              <a:t>$</a:t>
            </a:r>
            <a:r>
              <a:rPr lang="en-US" altLang="zh-CN" dirty="0" err="1">
                <a:latin typeface="+mn-ea"/>
              </a:rPr>
              <a:t>B$11</a:t>
            </a:r>
            <a:r>
              <a:rPr lang="en-US" altLang="zh-CN" dirty="0">
                <a:latin typeface="+mn-ea"/>
              </a:rPr>
              <a:t>:$</a:t>
            </a:r>
            <a:r>
              <a:rPr lang="en-US" altLang="zh-CN" dirty="0" err="1">
                <a:latin typeface="+mn-ea"/>
              </a:rPr>
              <a:t>E$11</a:t>
            </a:r>
            <a:r>
              <a:rPr lang="en-US" altLang="zh-CN" dirty="0">
                <a:latin typeface="+mn-ea"/>
              </a:rPr>
              <a:t>&gt;=$</a:t>
            </a:r>
            <a:r>
              <a:rPr lang="en-US" altLang="zh-CN" dirty="0" err="1">
                <a:latin typeface="+mn-ea"/>
              </a:rPr>
              <a:t>B$12</a:t>
            </a:r>
            <a:r>
              <a:rPr lang="en-US" altLang="zh-CN" dirty="0">
                <a:latin typeface="+mn-ea"/>
              </a:rPr>
              <a:t>:$</a:t>
            </a:r>
            <a:r>
              <a:rPr lang="en-US" altLang="zh-CN" dirty="0" err="1">
                <a:latin typeface="+mn-ea"/>
              </a:rPr>
              <a:t>E$12</a:t>
            </a:r>
            <a:r>
              <a:rPr lang="zh-CN" altLang="en-US" dirty="0">
                <a:latin typeface="+mn-ea"/>
              </a:rPr>
              <a:t>，且不超过门店的最大需求，即</a:t>
            </a:r>
            <a:r>
              <a:rPr lang="en-US" altLang="zh-CN" dirty="0">
                <a:latin typeface="+mn-ea"/>
              </a:rPr>
              <a:t>$</a:t>
            </a:r>
            <a:r>
              <a:rPr lang="en-US" altLang="zh-CN" dirty="0" err="1">
                <a:latin typeface="+mn-ea"/>
              </a:rPr>
              <a:t>B$11</a:t>
            </a:r>
            <a:r>
              <a:rPr lang="en-US" altLang="zh-CN" dirty="0">
                <a:latin typeface="+mn-ea"/>
              </a:rPr>
              <a:t>:$</a:t>
            </a:r>
            <a:r>
              <a:rPr lang="en-US" altLang="zh-CN" dirty="0" err="1">
                <a:latin typeface="+mn-ea"/>
              </a:rPr>
              <a:t>E$11</a:t>
            </a:r>
            <a:r>
              <a:rPr lang="en-US" altLang="zh-CN" dirty="0">
                <a:latin typeface="+mn-ea"/>
              </a:rPr>
              <a:t>&lt;=$</a:t>
            </a:r>
            <a:r>
              <a:rPr lang="en-US" altLang="zh-CN" dirty="0" err="1">
                <a:latin typeface="+mn-ea"/>
              </a:rPr>
              <a:t>B$13</a:t>
            </a:r>
            <a:r>
              <a:rPr lang="en-US" altLang="zh-CN" dirty="0">
                <a:latin typeface="+mn-ea"/>
              </a:rPr>
              <a:t>:$</a:t>
            </a:r>
            <a:r>
              <a:rPr lang="en-US" altLang="zh-CN" dirty="0" err="1">
                <a:latin typeface="+mn-ea"/>
              </a:rPr>
              <a:t>E$13</a:t>
            </a:r>
            <a:r>
              <a:rPr lang="zh-CN" altLang="en-US" dirty="0">
                <a:latin typeface="+mn-ea"/>
              </a:rPr>
              <a:t>。</a:t>
            </a:r>
            <a:endParaRPr lang="en-US" altLang="zh-CN" dirty="0">
              <a:latin typeface="+mn-ea"/>
            </a:endParaRPr>
          </a:p>
        </p:txBody>
      </p:sp>
      <p:pic>
        <p:nvPicPr>
          <p:cNvPr id="6" name="图片 5">
            <a:extLst>
              <a:ext uri="{FF2B5EF4-FFF2-40B4-BE49-F238E27FC236}">
                <a16:creationId xmlns:a16="http://schemas.microsoft.com/office/drawing/2014/main" id="{57063AA7-E67A-3230-20C8-4E46A481C3DE}"/>
              </a:ext>
            </a:extLst>
          </p:cNvPr>
          <p:cNvPicPr>
            <a:picLocks/>
          </p:cNvPicPr>
          <p:nvPr/>
        </p:nvPicPr>
        <p:blipFill>
          <a:blip r:embed="rId2" cstate="print"/>
          <a:srcRect/>
          <a:stretch/>
        </p:blipFill>
        <p:spPr>
          <a:xfrm>
            <a:off x="3219169" y="4455325"/>
            <a:ext cx="5318972" cy="1569617"/>
          </a:xfrm>
          <a:prstGeom prst="rect">
            <a:avLst/>
          </a:prstGeom>
          <a:ln w="9525" cap="flat" cmpd="sng">
            <a:solidFill>
              <a:srgbClr val="000000"/>
            </a:solidFill>
            <a:prstDash val="solid"/>
            <a:round/>
            <a:headEnd/>
            <a:tailEnd/>
          </a:ln>
        </p:spPr>
      </p:pic>
      <p:sp>
        <p:nvSpPr>
          <p:cNvPr id="7" name="灯片编号占位符 6">
            <a:extLst>
              <a:ext uri="{FF2B5EF4-FFF2-40B4-BE49-F238E27FC236}">
                <a16:creationId xmlns:a16="http://schemas.microsoft.com/office/drawing/2014/main" id="{AF1CE8B6-EADE-03B8-5324-C9566F815EE3}"/>
              </a:ext>
            </a:extLst>
          </p:cNvPr>
          <p:cNvSpPr>
            <a:spLocks noGrp="1"/>
          </p:cNvSpPr>
          <p:nvPr>
            <p:ph type="sldNum" sz="quarter" idx="12"/>
          </p:nvPr>
        </p:nvSpPr>
        <p:spPr/>
        <p:txBody>
          <a:bodyPr/>
          <a:lstStyle/>
          <a:p>
            <a:fld id="{D4987A84-499B-4CAF-9D16-379BAF2795DA}" type="slidenum">
              <a:rPr lang="zh-CN" altLang="en-US" smtClean="0"/>
              <a:t>27</a:t>
            </a:fld>
            <a:endParaRPr lang="zh-CN" altLang="en-US"/>
          </a:p>
        </p:txBody>
      </p:sp>
      <p:sp>
        <p:nvSpPr>
          <p:cNvPr id="8" name="椭圆 7">
            <a:extLst>
              <a:ext uri="{FF2B5EF4-FFF2-40B4-BE49-F238E27FC236}">
                <a16:creationId xmlns:a16="http://schemas.microsoft.com/office/drawing/2014/main" id="{39301786-C16A-159C-9E09-0A9AD399429C}"/>
              </a:ext>
            </a:extLst>
          </p:cNvPr>
          <p:cNvSpPr/>
          <p:nvPr/>
        </p:nvSpPr>
        <p:spPr>
          <a:xfrm>
            <a:off x="7337171" y="5416317"/>
            <a:ext cx="1273429" cy="365125"/>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2878765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960"/>
            <a:ext cx="12192000" cy="646331"/>
          </a:xfrm>
          <a:prstGeom prst="rect">
            <a:avLst/>
          </a:prstGeom>
          <a:noFill/>
        </p:spPr>
        <p:txBody>
          <a:bodyPr wrap="square" rtlCol="0">
            <a:spAutoFit/>
          </a:bodyPr>
          <a:lstStyle/>
          <a:p>
            <a:pPr algn="ctr"/>
            <a:r>
              <a:rPr lang="zh-CN" altLang="en-US" sz="3600" b="1" dirty="0">
                <a:solidFill>
                  <a:schemeClr val="tx2">
                    <a:lumMod val="75000"/>
                  </a:schemeClr>
                </a:solidFill>
                <a:latin typeface="宋体" panose="02010600030101010101" pitchFamily="2" charset="-122"/>
                <a:ea typeface="宋体" panose="02010600030101010101" pitchFamily="2" charset="-122"/>
              </a:rPr>
              <a:t>规划求解模型的保存</a:t>
            </a:r>
            <a:r>
              <a:rPr lang="en-US" altLang="zh-CN" sz="3600" b="1" dirty="0">
                <a:solidFill>
                  <a:schemeClr val="tx2">
                    <a:lumMod val="75000"/>
                  </a:schemeClr>
                </a:solidFill>
                <a:latin typeface="宋体" panose="02010600030101010101" pitchFamily="2" charset="-122"/>
                <a:ea typeface="宋体" panose="02010600030101010101" pitchFamily="2" charset="-122"/>
              </a:rPr>
              <a:t>/</a:t>
            </a:r>
            <a:r>
              <a:rPr lang="zh-CN" altLang="en-US" sz="3600" b="1" dirty="0">
                <a:solidFill>
                  <a:schemeClr val="tx2">
                    <a:lumMod val="75000"/>
                  </a:schemeClr>
                </a:solidFill>
                <a:latin typeface="宋体" panose="02010600030101010101" pitchFamily="2" charset="-122"/>
                <a:ea typeface="宋体" panose="02010600030101010101" pitchFamily="2" charset="-122"/>
              </a:rPr>
              <a:t>装入</a:t>
            </a:r>
          </a:p>
        </p:txBody>
      </p:sp>
      <p:sp>
        <p:nvSpPr>
          <p:cNvPr id="3" name="矩形 2">
            <a:extLst>
              <a:ext uri="{FF2B5EF4-FFF2-40B4-BE49-F238E27FC236}">
                <a16:creationId xmlns:a16="http://schemas.microsoft.com/office/drawing/2014/main" id="{C97DE00F-FA5C-4E3E-8077-72C7A8DCF273}"/>
              </a:ext>
            </a:extLst>
          </p:cNvPr>
          <p:cNvSpPr/>
          <p:nvPr/>
        </p:nvSpPr>
        <p:spPr>
          <a:xfrm>
            <a:off x="532504" y="1313766"/>
            <a:ext cx="11025087" cy="1015663"/>
          </a:xfrm>
          <a:prstGeom prst="rect">
            <a:avLst/>
          </a:prstGeom>
        </p:spPr>
        <p:txBody>
          <a:bodyPr wrap="square">
            <a:spAutoFit/>
          </a:bodyPr>
          <a:lstStyle/>
          <a:p>
            <a:pPr indent="540000" algn="just">
              <a:spcAft>
                <a:spcPts val="0"/>
              </a:spcAft>
            </a:pPr>
            <a:r>
              <a:rPr lang="zh-CN" altLang="en-US" sz="2000" dirty="0">
                <a:solidFill>
                  <a:schemeClr val="tx2">
                    <a:lumMod val="75000"/>
                  </a:schemeClr>
                </a:solidFill>
                <a:latin typeface="Times New Roman" panose="02020603050405020304" pitchFamily="18" charset="0"/>
                <a:ea typeface="宋体" panose="02010600030101010101" pitchFamily="2" charset="-122"/>
              </a:rPr>
              <a:t>规划求解工具只能保持最近一次使用时所设置的参数，而在求解最优化问题的过程中可能要多次使用它来求解不同的问题。为了能把每次使用时所设置的参数保存下来，可以在“规划求解参数”窗口中单击“装入</a:t>
            </a:r>
            <a:r>
              <a:rPr lang="en-US" altLang="zh-CN" sz="2000" dirty="0">
                <a:solidFill>
                  <a:schemeClr val="tx2">
                    <a:lumMod val="75000"/>
                  </a:schemeClr>
                </a:solidFill>
                <a:latin typeface="Times New Roman" panose="02020603050405020304" pitchFamily="18" charset="0"/>
                <a:ea typeface="宋体" panose="02010600030101010101" pitchFamily="2" charset="-122"/>
              </a:rPr>
              <a:t>/</a:t>
            </a:r>
            <a:r>
              <a:rPr lang="zh-CN" altLang="en-US" sz="2000" dirty="0">
                <a:solidFill>
                  <a:schemeClr val="tx2">
                    <a:lumMod val="75000"/>
                  </a:schemeClr>
                </a:solidFill>
                <a:latin typeface="Times New Roman" panose="02020603050405020304" pitchFamily="18" charset="0"/>
                <a:ea typeface="宋体" panose="02010600030101010101" pitchFamily="2" charset="-122"/>
              </a:rPr>
              <a:t>保存”按钮，在弹出的“装入</a:t>
            </a:r>
            <a:r>
              <a:rPr lang="en-US" altLang="zh-CN" sz="2000" dirty="0">
                <a:solidFill>
                  <a:schemeClr val="tx2">
                    <a:lumMod val="75000"/>
                  </a:schemeClr>
                </a:solidFill>
                <a:latin typeface="Times New Roman" panose="02020603050405020304" pitchFamily="18" charset="0"/>
                <a:ea typeface="宋体" panose="02010600030101010101" pitchFamily="2" charset="-122"/>
              </a:rPr>
              <a:t>/</a:t>
            </a:r>
            <a:r>
              <a:rPr lang="zh-CN" altLang="en-US" sz="2000" dirty="0">
                <a:solidFill>
                  <a:schemeClr val="tx2">
                    <a:lumMod val="75000"/>
                  </a:schemeClr>
                </a:solidFill>
                <a:latin typeface="Times New Roman" panose="02020603050405020304" pitchFamily="18" charset="0"/>
                <a:ea typeface="宋体" panose="02010600030101010101" pitchFamily="2" charset="-122"/>
              </a:rPr>
              <a:t>保存”窗口中填入要保存模型的起始位置。</a:t>
            </a:r>
            <a:endParaRPr lang="zh-CN" altLang="zh-CN" sz="2000" dirty="0">
              <a:solidFill>
                <a:schemeClr val="tx2">
                  <a:lumMod val="75000"/>
                </a:schemeClr>
              </a:solidFill>
              <a:latin typeface="Times New Roman" panose="02020603050405020304" pitchFamily="18" charset="0"/>
              <a:ea typeface="宋体" panose="02010600030101010101" pitchFamily="2" charset="-122"/>
            </a:endParaRPr>
          </a:p>
        </p:txBody>
      </p:sp>
      <p:pic>
        <p:nvPicPr>
          <p:cNvPr id="7" name="图片 6">
            <a:extLst>
              <a:ext uri="{FF2B5EF4-FFF2-40B4-BE49-F238E27FC236}">
                <a16:creationId xmlns:a16="http://schemas.microsoft.com/office/drawing/2014/main" id="{931E1F21-83CF-4254-8754-B17AADD96B5B}"/>
              </a:ext>
            </a:extLst>
          </p:cNvPr>
          <p:cNvPicPr/>
          <p:nvPr/>
        </p:nvPicPr>
        <p:blipFill>
          <a:blip r:embed="rId2">
            <a:extLst>
              <a:ext uri="{28A0092B-C50C-407E-A947-70E740481C1C}">
                <a14:useLocalDpi xmlns:a14="http://schemas.microsoft.com/office/drawing/2010/main" val="0"/>
              </a:ext>
            </a:extLst>
          </a:blip>
          <a:stretch>
            <a:fillRect/>
          </a:stretch>
        </p:blipFill>
        <p:spPr>
          <a:xfrm>
            <a:off x="882127" y="3096449"/>
            <a:ext cx="3711388" cy="1855694"/>
          </a:xfrm>
          <a:prstGeom prst="rect">
            <a:avLst/>
          </a:prstGeom>
        </p:spPr>
      </p:pic>
      <p:pic>
        <p:nvPicPr>
          <p:cNvPr id="8" name="图片 7">
            <a:extLst>
              <a:ext uri="{FF2B5EF4-FFF2-40B4-BE49-F238E27FC236}">
                <a16:creationId xmlns:a16="http://schemas.microsoft.com/office/drawing/2014/main" id="{75EE8559-FAA2-4CFF-87C2-5076208AC5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827" y="3134582"/>
            <a:ext cx="6417973" cy="2409652"/>
          </a:xfrm>
          <a:prstGeom prst="rect">
            <a:avLst/>
          </a:prstGeom>
          <a:noFill/>
          <a:ln>
            <a:noFill/>
          </a:ln>
        </p:spPr>
      </p:pic>
      <p:sp>
        <p:nvSpPr>
          <p:cNvPr id="4" name="灯片编号占位符 3">
            <a:extLst>
              <a:ext uri="{FF2B5EF4-FFF2-40B4-BE49-F238E27FC236}">
                <a16:creationId xmlns:a16="http://schemas.microsoft.com/office/drawing/2014/main" id="{9D91926A-B7C1-5CF6-6477-37A2B3D041F1}"/>
              </a:ext>
            </a:extLst>
          </p:cNvPr>
          <p:cNvSpPr>
            <a:spLocks noGrp="1"/>
          </p:cNvSpPr>
          <p:nvPr>
            <p:ph type="sldNum" sz="quarter" idx="12"/>
          </p:nvPr>
        </p:nvSpPr>
        <p:spPr/>
        <p:txBody>
          <a:bodyPr/>
          <a:lstStyle/>
          <a:p>
            <a:fld id="{D4987A84-499B-4CAF-9D16-379BAF2795DA}" type="slidenum">
              <a:rPr lang="zh-CN" altLang="en-US" smtClean="0"/>
              <a:t>28</a:t>
            </a:fld>
            <a:endParaRPr lang="zh-CN" altLang="en-US"/>
          </a:p>
        </p:txBody>
      </p:sp>
      <p:sp>
        <p:nvSpPr>
          <p:cNvPr id="6" name="文本框 5">
            <a:extLst>
              <a:ext uri="{FF2B5EF4-FFF2-40B4-BE49-F238E27FC236}">
                <a16:creationId xmlns:a16="http://schemas.microsoft.com/office/drawing/2014/main" id="{78FB51D4-3092-47A2-2287-E22F1803FC2C}"/>
              </a:ext>
            </a:extLst>
          </p:cNvPr>
          <p:cNvSpPr txBox="1"/>
          <p:nvPr/>
        </p:nvSpPr>
        <p:spPr>
          <a:xfrm>
            <a:off x="1832196" y="2648316"/>
            <a:ext cx="2016137" cy="369332"/>
          </a:xfrm>
          <a:prstGeom prst="rect">
            <a:avLst/>
          </a:prstGeom>
          <a:noFill/>
        </p:spPr>
        <p:txBody>
          <a:bodyPr wrap="square">
            <a:spAutoFit/>
          </a:bodyPr>
          <a:lstStyle/>
          <a:p>
            <a:r>
              <a:rPr lang="zh-CN" altLang="en-US" sz="1800" dirty="0">
                <a:solidFill>
                  <a:schemeClr val="tx2">
                    <a:lumMod val="75000"/>
                  </a:schemeClr>
                </a:solidFill>
                <a:latin typeface="Times New Roman" panose="02020603050405020304" pitchFamily="18" charset="0"/>
                <a:ea typeface="宋体" panose="02010600030101010101" pitchFamily="2" charset="-122"/>
              </a:rPr>
              <a:t>模型保存</a:t>
            </a:r>
            <a:endParaRPr lang="zh-CN" altLang="en-US" dirty="0"/>
          </a:p>
        </p:txBody>
      </p:sp>
      <p:sp>
        <p:nvSpPr>
          <p:cNvPr id="10" name="文本框 9">
            <a:extLst>
              <a:ext uri="{FF2B5EF4-FFF2-40B4-BE49-F238E27FC236}">
                <a16:creationId xmlns:a16="http://schemas.microsoft.com/office/drawing/2014/main" id="{DBA8AFEE-EC7A-87DF-C03C-3BCBB4F905D8}"/>
              </a:ext>
            </a:extLst>
          </p:cNvPr>
          <p:cNvSpPr txBox="1"/>
          <p:nvPr/>
        </p:nvSpPr>
        <p:spPr>
          <a:xfrm>
            <a:off x="7784522" y="2671766"/>
            <a:ext cx="1251901" cy="369332"/>
          </a:xfrm>
          <a:prstGeom prst="rect">
            <a:avLst/>
          </a:prstGeom>
          <a:noFill/>
        </p:spPr>
        <p:txBody>
          <a:bodyPr wrap="square">
            <a:spAutoFit/>
          </a:bodyPr>
          <a:lstStyle/>
          <a:p>
            <a:r>
              <a:rPr lang="zh-CN" altLang="en-US" sz="1800" dirty="0">
                <a:solidFill>
                  <a:schemeClr val="tx2">
                    <a:lumMod val="75000"/>
                  </a:schemeClr>
                </a:solidFill>
                <a:latin typeface="Times New Roman" panose="02020603050405020304" pitchFamily="18" charset="0"/>
                <a:ea typeface="宋体" panose="02010600030101010101" pitchFamily="2" charset="-122"/>
              </a:rPr>
              <a:t>模型</a:t>
            </a:r>
            <a:r>
              <a:rPr lang="zh-CN" altLang="en-US" dirty="0">
                <a:solidFill>
                  <a:schemeClr val="tx2">
                    <a:lumMod val="75000"/>
                  </a:schemeClr>
                </a:solidFill>
                <a:latin typeface="Times New Roman" panose="02020603050405020304" pitchFamily="18" charset="0"/>
                <a:ea typeface="宋体" panose="02010600030101010101" pitchFamily="2" charset="-122"/>
              </a:rPr>
              <a:t>内容</a:t>
            </a:r>
            <a:endParaRPr lang="zh-CN" altLang="en-US" dirty="0"/>
          </a:p>
        </p:txBody>
      </p:sp>
    </p:spTree>
    <p:extLst>
      <p:ext uri="{BB962C8B-B14F-4D97-AF65-F5344CB8AC3E}">
        <p14:creationId xmlns:p14="http://schemas.microsoft.com/office/powerpoint/2010/main" val="1952780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960"/>
            <a:ext cx="12191999"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3</a:t>
            </a:r>
            <a:r>
              <a:rPr lang="zh-CN" altLang="en-US" sz="3600" b="1" dirty="0">
                <a:solidFill>
                  <a:schemeClr val="tx2">
                    <a:lumMod val="75000"/>
                  </a:schemeClr>
                </a:solidFill>
                <a:latin typeface="宋体" panose="02010600030101010101" pitchFamily="2" charset="-122"/>
                <a:ea typeface="宋体" panose="02010600030101010101" pitchFamily="2" charset="-122"/>
              </a:rPr>
              <a:t>、选址</a:t>
            </a:r>
            <a:r>
              <a:rPr lang="en-US" altLang="zh-CN" sz="3600" b="1" dirty="0">
                <a:solidFill>
                  <a:schemeClr val="tx2">
                    <a:lumMod val="75000"/>
                  </a:schemeClr>
                </a:solidFill>
                <a:latin typeface="宋体" panose="02010600030101010101" pitchFamily="2" charset="-122"/>
                <a:ea typeface="宋体" panose="02010600030101010101" pitchFamily="2" charset="-122"/>
              </a:rPr>
              <a:t>-</a:t>
            </a:r>
            <a:r>
              <a:rPr lang="zh-CN" altLang="en-US" sz="3600" b="1" dirty="0">
                <a:solidFill>
                  <a:schemeClr val="tx2">
                    <a:lumMod val="75000"/>
                  </a:schemeClr>
                </a:solidFill>
                <a:latin typeface="宋体" panose="02010600030101010101" pitchFamily="2" charset="-122"/>
                <a:ea typeface="宋体" panose="02010600030101010101" pitchFamily="2" charset="-122"/>
              </a:rPr>
              <a:t>运输综合应用</a:t>
            </a:r>
          </a:p>
        </p:txBody>
      </p:sp>
      <p:sp>
        <p:nvSpPr>
          <p:cNvPr id="3" name="矩形 2">
            <a:extLst>
              <a:ext uri="{FF2B5EF4-FFF2-40B4-BE49-F238E27FC236}">
                <a16:creationId xmlns:a16="http://schemas.microsoft.com/office/drawing/2014/main" id="{19264495-DBCF-435E-8FFC-3F2403E9D506}"/>
              </a:ext>
            </a:extLst>
          </p:cNvPr>
          <p:cNvSpPr/>
          <p:nvPr/>
        </p:nvSpPr>
        <p:spPr>
          <a:xfrm>
            <a:off x="498612" y="1300612"/>
            <a:ext cx="11249439" cy="2862322"/>
          </a:xfrm>
          <a:prstGeom prst="rect">
            <a:avLst/>
          </a:prstGeom>
        </p:spPr>
        <p:txBody>
          <a:bodyPr wrap="square">
            <a:spAutoFit/>
          </a:bodyPr>
          <a:lstStyle/>
          <a:p>
            <a:pPr algn="just"/>
            <a:r>
              <a:rPr lang="zh-CN" altLang="zh-CN" sz="2000" dirty="0">
                <a:latin typeface="Calibri" panose="020F0502020204030204" pitchFamily="34" charset="0"/>
                <a:ea typeface="宋体" panose="02010600030101010101" pitchFamily="2" charset="-122"/>
                <a:cs typeface="Times New Roman" panose="02020603050405020304" pitchFamily="18" charset="0"/>
              </a:rPr>
              <a:t>【例</a:t>
            </a:r>
            <a:r>
              <a:rPr lang="en-US" altLang="zh-CN" sz="2000" dirty="0">
                <a:latin typeface="Calibri" panose="020F0502020204030204" pitchFamily="34" charset="0"/>
                <a:ea typeface="宋体" panose="02010600030101010101" pitchFamily="2" charset="-122"/>
                <a:cs typeface="Times New Roman" panose="02020603050405020304" pitchFamily="18" charset="0"/>
              </a:rPr>
              <a:t>10-5</a:t>
            </a:r>
            <a:r>
              <a:rPr lang="zh-CN" altLang="zh-CN" sz="2000" dirty="0">
                <a:latin typeface="Calibri" panose="020F0502020204030204" pitchFamily="34" charset="0"/>
                <a:ea typeface="宋体" panose="02010600030101010101" pitchFamily="2" charset="-122"/>
                <a:cs typeface="Times New Roman" panose="02020603050405020304" pitchFamily="18" charset="0"/>
              </a:rPr>
              <a:t>】</a:t>
            </a:r>
            <a:r>
              <a:rPr lang="zh-CN" altLang="en-US" sz="2000" dirty="0">
                <a:latin typeface="Calibri" panose="020F0502020204030204" pitchFamily="34" charset="0"/>
                <a:ea typeface="宋体" panose="02010600030101010101" pitchFamily="2" charset="-122"/>
                <a:cs typeface="Times New Roman" panose="02020603050405020304" pitchFamily="18" charset="0"/>
              </a:rPr>
              <a:t>某公司考虑在天津、杭州、深圳、重庆</a:t>
            </a:r>
            <a:r>
              <a:rPr lang="en-US" altLang="zh-CN" sz="2000" dirty="0">
                <a:latin typeface="Calibri" panose="020F0502020204030204" pitchFamily="34" charset="0"/>
                <a:ea typeface="宋体" panose="02010600030101010101" pitchFamily="2" charset="-122"/>
                <a:cs typeface="Times New Roman" panose="02020603050405020304" pitchFamily="18" charset="0"/>
              </a:rPr>
              <a:t>4</a:t>
            </a:r>
            <a:r>
              <a:rPr lang="zh-CN" altLang="en-US" sz="2000" dirty="0">
                <a:latin typeface="Calibri" panose="020F0502020204030204" pitchFamily="34" charset="0"/>
                <a:ea typeface="宋体" panose="02010600030101010101" pitchFamily="2" charset="-122"/>
                <a:cs typeface="Times New Roman" panose="02020603050405020304" pitchFamily="18" charset="0"/>
              </a:rPr>
              <a:t>个城市设立库房，这些库房负责向华北、华中、华南地区供货，每个库房每月可处理货物</a:t>
            </a:r>
            <a:r>
              <a:rPr lang="en-US" altLang="zh-CN" sz="2000" dirty="0">
                <a:latin typeface="Calibri" panose="020F0502020204030204" pitchFamily="34" charset="0"/>
                <a:ea typeface="宋体" panose="02010600030101010101" pitchFamily="2" charset="-122"/>
                <a:cs typeface="Times New Roman" panose="02020603050405020304" pitchFamily="18" charset="0"/>
              </a:rPr>
              <a:t>1000</a:t>
            </a:r>
            <a:r>
              <a:rPr lang="zh-CN" altLang="en-US" sz="2000" dirty="0">
                <a:latin typeface="Calibri" panose="020F0502020204030204" pitchFamily="34" charset="0"/>
                <a:ea typeface="宋体" panose="02010600030101010101" pitchFamily="2" charset="-122"/>
                <a:cs typeface="Times New Roman" panose="02020603050405020304" pitchFamily="18" charset="0"/>
              </a:rPr>
              <a:t>件。在天津、杭州、深圳、重庆设立库房的成本分别为</a:t>
            </a:r>
            <a:r>
              <a:rPr lang="en-US" altLang="zh-CN" sz="2000" dirty="0">
                <a:latin typeface="Calibri" panose="020F0502020204030204" pitchFamily="34" charset="0"/>
                <a:ea typeface="宋体" panose="02010600030101010101" pitchFamily="2" charset="-122"/>
                <a:cs typeface="Times New Roman" panose="02020603050405020304" pitchFamily="18" charset="0"/>
              </a:rPr>
              <a:t>5</a:t>
            </a:r>
            <a:r>
              <a:rPr lang="zh-CN" altLang="en-US" sz="2000" dirty="0">
                <a:latin typeface="Calibri" panose="020F0502020204030204" pitchFamily="34" charset="0"/>
                <a:ea typeface="宋体" panose="02010600030101010101" pitchFamily="2" charset="-122"/>
                <a:cs typeface="Times New Roman" panose="02020603050405020304" pitchFamily="18" charset="0"/>
              </a:rPr>
              <a:t>万元、</a:t>
            </a:r>
            <a:r>
              <a:rPr lang="en-US" altLang="zh-CN" sz="2000" dirty="0">
                <a:latin typeface="Calibri" panose="020F0502020204030204" pitchFamily="34" charset="0"/>
                <a:ea typeface="宋体" panose="02010600030101010101" pitchFamily="2" charset="-122"/>
                <a:cs typeface="Times New Roman" panose="02020603050405020304" pitchFamily="18" charset="0"/>
              </a:rPr>
              <a:t>6</a:t>
            </a:r>
            <a:r>
              <a:rPr lang="zh-CN" altLang="en-US" sz="2000" dirty="0">
                <a:latin typeface="Calibri" panose="020F0502020204030204" pitchFamily="34" charset="0"/>
                <a:ea typeface="宋体" panose="02010600030101010101" pitchFamily="2" charset="-122"/>
                <a:cs typeface="Times New Roman" panose="02020603050405020304" pitchFamily="18" charset="0"/>
              </a:rPr>
              <a:t>万元、</a:t>
            </a:r>
            <a:r>
              <a:rPr lang="en-US" altLang="zh-CN" sz="2000" dirty="0">
                <a:latin typeface="Calibri" panose="020F0502020204030204" pitchFamily="34" charset="0"/>
                <a:ea typeface="宋体" panose="02010600030101010101" pitchFamily="2" charset="-122"/>
                <a:cs typeface="Times New Roman" panose="02020603050405020304" pitchFamily="18" charset="0"/>
              </a:rPr>
              <a:t>7</a:t>
            </a:r>
            <a:r>
              <a:rPr lang="zh-CN" altLang="en-US" sz="2000" dirty="0">
                <a:latin typeface="Calibri" panose="020F0502020204030204" pitchFamily="34" charset="0"/>
                <a:ea typeface="宋体" panose="02010600030101010101" pitchFamily="2" charset="-122"/>
                <a:cs typeface="Times New Roman" panose="02020603050405020304" pitchFamily="18" charset="0"/>
              </a:rPr>
              <a:t>万元、</a:t>
            </a:r>
            <a:r>
              <a:rPr lang="en-US" altLang="zh-CN" sz="2000" dirty="0">
                <a:latin typeface="Calibri" panose="020F0502020204030204" pitchFamily="34" charset="0"/>
                <a:ea typeface="宋体" panose="02010600030101010101" pitchFamily="2" charset="-122"/>
                <a:cs typeface="Times New Roman" panose="02020603050405020304" pitchFamily="18" charset="0"/>
              </a:rPr>
              <a:t>4</a:t>
            </a:r>
            <a:r>
              <a:rPr lang="zh-CN" altLang="en-US" sz="2000" dirty="0">
                <a:latin typeface="Calibri" panose="020F0502020204030204" pitchFamily="34" charset="0"/>
                <a:ea typeface="宋体" panose="02010600030101010101" pitchFamily="2" charset="-122"/>
                <a:cs typeface="Times New Roman" panose="02020603050405020304" pitchFamily="18" charset="0"/>
              </a:rPr>
              <a:t>万元。每个的地区月平均需求量为：华北每月</a:t>
            </a:r>
            <a:r>
              <a:rPr lang="en-US" altLang="zh-CN" sz="2000" dirty="0">
                <a:latin typeface="Calibri" panose="020F0502020204030204" pitchFamily="34" charset="0"/>
                <a:ea typeface="宋体" panose="02010600030101010101" pitchFamily="2" charset="-122"/>
                <a:cs typeface="Times New Roman" panose="02020603050405020304" pitchFamily="18" charset="0"/>
              </a:rPr>
              <a:t>500</a:t>
            </a:r>
            <a:r>
              <a:rPr lang="zh-CN" altLang="en-US" sz="2000" dirty="0">
                <a:latin typeface="Calibri" panose="020F0502020204030204" pitchFamily="34" charset="0"/>
                <a:ea typeface="宋体" panose="02010600030101010101" pitchFamily="2" charset="-122"/>
                <a:cs typeface="Times New Roman" panose="02020603050405020304" pitchFamily="18" charset="0"/>
              </a:rPr>
              <a:t>件，华中每月</a:t>
            </a:r>
            <a:r>
              <a:rPr lang="en-US" altLang="zh-CN" sz="2000" dirty="0">
                <a:latin typeface="Calibri" panose="020F0502020204030204" pitchFamily="34" charset="0"/>
                <a:ea typeface="宋体" panose="02010600030101010101" pitchFamily="2" charset="-122"/>
                <a:cs typeface="Times New Roman" panose="02020603050405020304" pitchFamily="18" charset="0"/>
              </a:rPr>
              <a:t>700</a:t>
            </a:r>
            <a:r>
              <a:rPr lang="zh-CN" altLang="en-US" sz="2000" dirty="0">
                <a:latin typeface="Calibri" panose="020F0502020204030204" pitchFamily="34" charset="0"/>
                <a:ea typeface="宋体" panose="02010600030101010101" pitchFamily="2" charset="-122"/>
                <a:cs typeface="Times New Roman" panose="02020603050405020304" pitchFamily="18" charset="0"/>
              </a:rPr>
              <a:t>件，华南每月</a:t>
            </a:r>
            <a:r>
              <a:rPr lang="en-US" altLang="zh-CN" sz="2000" dirty="0">
                <a:latin typeface="Calibri" panose="020F0502020204030204" pitchFamily="34" charset="0"/>
                <a:ea typeface="宋体" panose="02010600030101010101" pitchFamily="2" charset="-122"/>
                <a:cs typeface="Times New Roman" panose="02020603050405020304" pitchFamily="18" charset="0"/>
              </a:rPr>
              <a:t>800</a:t>
            </a:r>
            <a:r>
              <a:rPr lang="zh-CN" altLang="en-US" sz="2000" dirty="0">
                <a:latin typeface="Calibri" panose="020F0502020204030204" pitchFamily="34" charset="0"/>
                <a:ea typeface="宋体" panose="02010600030101010101" pitchFamily="2" charset="-122"/>
                <a:cs typeface="Times New Roman" panose="02020603050405020304" pitchFamily="18" charset="0"/>
              </a:rPr>
              <a:t>件。发运货物的单位费用如表</a:t>
            </a:r>
            <a:r>
              <a:rPr lang="en-US" altLang="zh-CN" sz="2000" dirty="0">
                <a:latin typeface="Calibri" panose="020F0502020204030204" pitchFamily="34" charset="0"/>
                <a:ea typeface="宋体" panose="02010600030101010101" pitchFamily="2" charset="-122"/>
                <a:cs typeface="Times New Roman" panose="02020603050405020304" pitchFamily="18" charset="0"/>
              </a:rPr>
              <a:t>10-4</a:t>
            </a:r>
            <a:r>
              <a:rPr lang="zh-CN" altLang="en-US" sz="2000" dirty="0">
                <a:latin typeface="Calibri" panose="020F0502020204030204" pitchFamily="34" charset="0"/>
                <a:ea typeface="宋体" panose="02010600030101010101" pitchFamily="2" charset="-122"/>
                <a:cs typeface="Times New Roman" panose="02020603050405020304" pitchFamily="18" charset="0"/>
              </a:rPr>
              <a:t>所示。公司希望在满足月需求条件的情况下成本最小，且还要满足以下条件：</a:t>
            </a:r>
          </a:p>
          <a:p>
            <a:r>
              <a:rPr lang="en-US" altLang="zh-CN" sz="2000" dirty="0">
                <a:latin typeface="Calibri" panose="020F0502020204030204" pitchFamily="34" charset="0"/>
                <a:ea typeface="宋体" panose="02010600030101010101" pitchFamily="2" charset="-122"/>
                <a:cs typeface="Times New Roman" panose="02020603050405020304" pitchFamily="18" charset="0"/>
              </a:rPr>
              <a:t>(1) </a:t>
            </a:r>
            <a:r>
              <a:rPr lang="zh-CN" altLang="en-US" sz="2000" dirty="0">
                <a:latin typeface="Calibri" panose="020F0502020204030204" pitchFamily="34" charset="0"/>
                <a:ea typeface="宋体" panose="02010600030101010101" pitchFamily="2" charset="-122"/>
                <a:cs typeface="Times New Roman" panose="02020603050405020304" pitchFamily="18" charset="0"/>
              </a:rPr>
              <a:t>如果在杭州设库房，则必须在重庆设库房；</a:t>
            </a:r>
          </a:p>
          <a:p>
            <a:r>
              <a:rPr lang="en-US" altLang="zh-CN" sz="2000" dirty="0">
                <a:latin typeface="Calibri" panose="020F0502020204030204" pitchFamily="34" charset="0"/>
                <a:ea typeface="宋体" panose="02010600030101010101" pitchFamily="2" charset="-122"/>
                <a:cs typeface="Times New Roman" panose="02020603050405020304" pitchFamily="18" charset="0"/>
              </a:rPr>
              <a:t>(2) </a:t>
            </a:r>
            <a:r>
              <a:rPr lang="zh-CN" altLang="en-US" sz="2000" dirty="0">
                <a:latin typeface="Calibri" panose="020F0502020204030204" pitchFamily="34" charset="0"/>
                <a:ea typeface="宋体" panose="02010600030101010101" pitchFamily="2" charset="-122"/>
                <a:cs typeface="Times New Roman" panose="02020603050405020304" pitchFamily="18" charset="0"/>
              </a:rPr>
              <a:t>最多设两个库房；</a:t>
            </a:r>
          </a:p>
          <a:p>
            <a:r>
              <a:rPr lang="en-US" altLang="zh-CN" sz="2000" dirty="0">
                <a:latin typeface="Calibri" panose="020F0502020204030204" pitchFamily="34" charset="0"/>
                <a:ea typeface="宋体" panose="02010600030101010101" pitchFamily="2" charset="-122"/>
                <a:cs typeface="Times New Roman" panose="02020603050405020304" pitchFamily="18" charset="0"/>
              </a:rPr>
              <a:t>(3) </a:t>
            </a:r>
            <a:r>
              <a:rPr lang="zh-CN" altLang="en-US" sz="2000" dirty="0">
                <a:latin typeface="Calibri" panose="020F0502020204030204" pitchFamily="34" charset="0"/>
                <a:ea typeface="宋体" panose="02010600030101010101" pitchFamily="2" charset="-122"/>
                <a:cs typeface="Times New Roman" panose="02020603050405020304" pitchFamily="18" charset="0"/>
              </a:rPr>
              <a:t>重庆和深圳不能同时设库房。</a:t>
            </a:r>
          </a:p>
          <a:p>
            <a:endParaRPr lang="zh-CN" altLang="en-US" sz="2000" dirty="0"/>
          </a:p>
        </p:txBody>
      </p:sp>
      <p:pic>
        <p:nvPicPr>
          <p:cNvPr id="6" name="图片 5">
            <a:extLst>
              <a:ext uri="{FF2B5EF4-FFF2-40B4-BE49-F238E27FC236}">
                <a16:creationId xmlns:a16="http://schemas.microsoft.com/office/drawing/2014/main" id="{A02D7BC7-15F5-8E65-556D-98D635F8EAEF}"/>
              </a:ext>
            </a:extLst>
          </p:cNvPr>
          <p:cNvPicPr>
            <a:picLocks noChangeAspect="1"/>
          </p:cNvPicPr>
          <p:nvPr/>
        </p:nvPicPr>
        <p:blipFill>
          <a:blip r:embed="rId2"/>
          <a:stretch>
            <a:fillRect/>
          </a:stretch>
        </p:blipFill>
        <p:spPr>
          <a:xfrm>
            <a:off x="4071463" y="4480523"/>
            <a:ext cx="4049074" cy="1679055"/>
          </a:xfrm>
          <a:prstGeom prst="rect">
            <a:avLst/>
          </a:prstGeom>
        </p:spPr>
      </p:pic>
      <p:sp>
        <p:nvSpPr>
          <p:cNvPr id="9" name="文本框 8">
            <a:extLst>
              <a:ext uri="{FF2B5EF4-FFF2-40B4-BE49-F238E27FC236}">
                <a16:creationId xmlns:a16="http://schemas.microsoft.com/office/drawing/2014/main" id="{1769B668-5420-975E-A013-E8B50BB02AFE}"/>
              </a:ext>
            </a:extLst>
          </p:cNvPr>
          <p:cNvSpPr txBox="1"/>
          <p:nvPr/>
        </p:nvSpPr>
        <p:spPr>
          <a:xfrm>
            <a:off x="3137290" y="3978268"/>
            <a:ext cx="6095064" cy="369332"/>
          </a:xfrm>
          <a:prstGeom prst="rect">
            <a:avLst/>
          </a:prstGeom>
          <a:noFill/>
        </p:spPr>
        <p:txBody>
          <a:bodyPr wrap="square">
            <a:spAutoFit/>
          </a:bodyPr>
          <a:lstStyle/>
          <a:p>
            <a:pPr indent="270510" algn="ctr">
              <a:spcBef>
                <a:spcPts val="600"/>
              </a:spcBef>
              <a:spcAft>
                <a:spcPts val="600"/>
              </a:spcAft>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表</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10-4 </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单位费用（单位：元）</a:t>
            </a:r>
          </a:p>
        </p:txBody>
      </p:sp>
      <p:sp>
        <p:nvSpPr>
          <p:cNvPr id="10" name="灯片编号占位符 9">
            <a:extLst>
              <a:ext uri="{FF2B5EF4-FFF2-40B4-BE49-F238E27FC236}">
                <a16:creationId xmlns:a16="http://schemas.microsoft.com/office/drawing/2014/main" id="{496CB1B5-E929-6BCE-4046-D61342E57BEF}"/>
              </a:ext>
            </a:extLst>
          </p:cNvPr>
          <p:cNvSpPr>
            <a:spLocks noGrp="1"/>
          </p:cNvSpPr>
          <p:nvPr>
            <p:ph type="sldNum" sz="quarter" idx="12"/>
          </p:nvPr>
        </p:nvSpPr>
        <p:spPr/>
        <p:txBody>
          <a:bodyPr/>
          <a:lstStyle/>
          <a:p>
            <a:fld id="{D4987A84-499B-4CAF-9D16-379BAF2795DA}" type="slidenum">
              <a:rPr lang="zh-CN" altLang="en-US" smtClean="0"/>
              <a:t>29</a:t>
            </a:fld>
            <a:endParaRPr lang="zh-CN" altLang="en-US"/>
          </a:p>
        </p:txBody>
      </p:sp>
    </p:spTree>
    <p:extLst>
      <p:ext uri="{BB962C8B-B14F-4D97-AF65-F5344CB8AC3E}">
        <p14:creationId xmlns:p14="http://schemas.microsoft.com/office/powerpoint/2010/main" val="67521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70806" y="934404"/>
            <a:ext cx="4017477" cy="523220"/>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en-US" dirty="0"/>
              <a:t>最优化决策概述</a:t>
            </a:r>
          </a:p>
        </p:txBody>
      </p:sp>
      <p:sp>
        <p:nvSpPr>
          <p:cNvPr id="8" name="文本框 7"/>
          <p:cNvSpPr txBox="1"/>
          <p:nvPr/>
        </p:nvSpPr>
        <p:spPr>
          <a:xfrm>
            <a:off x="1970803" y="3209198"/>
            <a:ext cx="5292433" cy="523220"/>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en-US" dirty="0"/>
              <a:t>常见规划问题的最优化决策模型</a:t>
            </a:r>
          </a:p>
        </p:txBody>
      </p:sp>
      <p:sp>
        <p:nvSpPr>
          <p:cNvPr id="11" name="文本框 10"/>
          <p:cNvSpPr txBox="1"/>
          <p:nvPr/>
        </p:nvSpPr>
        <p:spPr>
          <a:xfrm>
            <a:off x="1970805" y="2043792"/>
            <a:ext cx="3746607" cy="523220"/>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en-US" dirty="0"/>
              <a:t>线性规划决策模型</a:t>
            </a:r>
          </a:p>
        </p:txBody>
      </p:sp>
      <p:grpSp>
        <p:nvGrpSpPr>
          <p:cNvPr id="3" name="组合 2">
            <a:extLst>
              <a:ext uri="{FF2B5EF4-FFF2-40B4-BE49-F238E27FC236}">
                <a16:creationId xmlns:a16="http://schemas.microsoft.com/office/drawing/2014/main" id="{DEC07AD3-7625-A772-11AE-18147661DD56}"/>
              </a:ext>
            </a:extLst>
          </p:cNvPr>
          <p:cNvGrpSpPr/>
          <p:nvPr/>
        </p:nvGrpSpPr>
        <p:grpSpPr>
          <a:xfrm>
            <a:off x="7947787" y="2731722"/>
            <a:ext cx="3125452" cy="1384995"/>
            <a:chOff x="6716183" y="2762002"/>
            <a:chExt cx="3125452" cy="1384995"/>
          </a:xfrm>
        </p:grpSpPr>
        <p:sp>
          <p:nvSpPr>
            <p:cNvPr id="2" name="文本框 1"/>
            <p:cNvSpPr txBox="1"/>
            <p:nvPr/>
          </p:nvSpPr>
          <p:spPr>
            <a:xfrm>
              <a:off x="6716183" y="3223667"/>
              <a:ext cx="3125452" cy="923330"/>
            </a:xfrm>
            <a:prstGeom prst="rect">
              <a:avLst/>
            </a:prstGeom>
            <a:noFill/>
          </p:spPr>
          <p:txBody>
            <a:bodyPr wrap="square" rtlCol="0">
              <a:spAutoFit/>
            </a:bodyPr>
            <a:lstStyle/>
            <a:p>
              <a:pPr algn="dist"/>
              <a:r>
                <a:rPr lang="zh-CN" altLang="en-US" sz="5400" dirty="0">
                  <a:solidFill>
                    <a:schemeClr val="tx2">
                      <a:lumMod val="75000"/>
                    </a:schemeClr>
                  </a:solidFill>
                  <a:latin typeface="方正清刻本悦宋简体" panose="02000000000000000000" pitchFamily="2" charset="-122"/>
                  <a:ea typeface="方正清刻本悦宋简体" panose="02000000000000000000" pitchFamily="2" charset="-122"/>
                </a:rPr>
                <a:t>主要内容</a:t>
              </a:r>
            </a:p>
          </p:txBody>
        </p:sp>
        <p:sp>
          <p:nvSpPr>
            <p:cNvPr id="9" name="文本框 2"/>
            <p:cNvSpPr txBox="1"/>
            <p:nvPr/>
          </p:nvSpPr>
          <p:spPr>
            <a:xfrm>
              <a:off x="6798839" y="2762002"/>
              <a:ext cx="2960140" cy="461665"/>
            </a:xfrm>
            <a:prstGeom prst="rect">
              <a:avLst/>
            </a:prstGeom>
            <a:noFill/>
          </p:spPr>
          <p:txBody>
            <a:bodyPr wrap="square" rtlCol="0">
              <a:spAutoFit/>
            </a:bodyPr>
            <a:lstStyle/>
            <a:p>
              <a:pPr algn="dist"/>
              <a:r>
                <a:rPr lang="en-US" altLang="zh-CN" sz="2400" dirty="0">
                  <a:solidFill>
                    <a:schemeClr val="tx2">
                      <a:lumMod val="75000"/>
                    </a:schemeClr>
                  </a:solidFill>
                  <a:latin typeface="FuturaBookC" pitchFamily="2" charset="-52"/>
                  <a:ea typeface="微软雅黑" panose="020B0503020204020204" pitchFamily="34" charset="-122"/>
                </a:rPr>
                <a:t>CONTENT</a:t>
              </a:r>
              <a:endParaRPr lang="zh-CN" altLang="en-US" sz="2400" dirty="0">
                <a:solidFill>
                  <a:schemeClr val="tx2">
                    <a:lumMod val="75000"/>
                  </a:schemeClr>
                </a:solidFill>
                <a:latin typeface="FuturaBookC" pitchFamily="2" charset="-52"/>
                <a:ea typeface="微软雅黑" panose="020B0503020204020204" pitchFamily="34" charset="-122"/>
              </a:endParaRPr>
            </a:p>
          </p:txBody>
        </p:sp>
      </p:grpSp>
      <p:sp>
        <p:nvSpPr>
          <p:cNvPr id="13" name="文本框 12">
            <a:extLst>
              <a:ext uri="{FF2B5EF4-FFF2-40B4-BE49-F238E27FC236}">
                <a16:creationId xmlns:a16="http://schemas.microsoft.com/office/drawing/2014/main" id="{ACA28FB2-81BB-472F-B9F1-3AF6F1678A97}"/>
              </a:ext>
            </a:extLst>
          </p:cNvPr>
          <p:cNvSpPr txBox="1"/>
          <p:nvPr/>
        </p:nvSpPr>
        <p:spPr>
          <a:xfrm>
            <a:off x="1970803" y="4318586"/>
            <a:ext cx="5550672" cy="523220"/>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en-US" dirty="0"/>
              <a:t>多目标规划问题的最优化决策模型</a:t>
            </a:r>
          </a:p>
        </p:txBody>
      </p:sp>
      <p:sp>
        <p:nvSpPr>
          <p:cNvPr id="15" name="文本框 14">
            <a:extLst>
              <a:ext uri="{FF2B5EF4-FFF2-40B4-BE49-F238E27FC236}">
                <a16:creationId xmlns:a16="http://schemas.microsoft.com/office/drawing/2014/main" id="{C9F44CDD-6E86-9488-45C1-5366DF4ACE30}"/>
              </a:ext>
            </a:extLst>
          </p:cNvPr>
          <p:cNvSpPr txBox="1"/>
          <p:nvPr/>
        </p:nvSpPr>
        <p:spPr>
          <a:xfrm>
            <a:off x="1970803" y="5427974"/>
            <a:ext cx="4146281" cy="523220"/>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en-US" dirty="0"/>
              <a:t>规划求解报告</a:t>
            </a:r>
          </a:p>
        </p:txBody>
      </p:sp>
      <p:sp>
        <p:nvSpPr>
          <p:cNvPr id="6" name="灯片编号占位符 5">
            <a:extLst>
              <a:ext uri="{FF2B5EF4-FFF2-40B4-BE49-F238E27FC236}">
                <a16:creationId xmlns:a16="http://schemas.microsoft.com/office/drawing/2014/main" id="{E0A81006-7CD9-7258-BA5D-F230F201F50F}"/>
              </a:ext>
            </a:extLst>
          </p:cNvPr>
          <p:cNvSpPr>
            <a:spLocks noGrp="1"/>
          </p:cNvSpPr>
          <p:nvPr>
            <p:ph type="sldNum" sz="quarter" idx="12"/>
          </p:nvPr>
        </p:nvSpPr>
        <p:spPr/>
        <p:txBody>
          <a:bodyPr/>
          <a:lstStyle/>
          <a:p>
            <a:fld id="{D4987A84-499B-4CAF-9D16-379BAF2795DA}" type="slidenum">
              <a:rPr lang="zh-CN" altLang="en-US" smtClean="0"/>
              <a:t>3</a:t>
            </a:fld>
            <a:endParaRPr lang="zh-CN" altLang="en-US"/>
          </a:p>
        </p:txBody>
      </p:sp>
      <p:sp>
        <p:nvSpPr>
          <p:cNvPr id="16" name="椭圆 1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92E78483-FAC4-435B-9370-F757D8938075}"/>
              </a:ext>
            </a:extLst>
          </p:cNvPr>
          <p:cNvSpPr/>
          <p:nvPr/>
        </p:nvSpPr>
        <p:spPr>
          <a:xfrm>
            <a:off x="972508" y="99398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7" name="椭圆 1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7DADFA00-CFE0-455E-A003-F55D83F824ED}"/>
              </a:ext>
            </a:extLst>
          </p:cNvPr>
          <p:cNvSpPr/>
          <p:nvPr/>
        </p:nvSpPr>
        <p:spPr>
          <a:xfrm>
            <a:off x="972508" y="2103373"/>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8" name="椭圆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F7AB0E3-492D-4B96-BFD9-85112AA5B724}"/>
              </a:ext>
            </a:extLst>
          </p:cNvPr>
          <p:cNvSpPr/>
          <p:nvPr/>
        </p:nvSpPr>
        <p:spPr>
          <a:xfrm>
            <a:off x="972508" y="317789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9" name="椭圆 1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A8A43C28-5076-4F60-BE5B-CC02BF5DA633}"/>
              </a:ext>
            </a:extLst>
          </p:cNvPr>
          <p:cNvSpPr/>
          <p:nvPr/>
        </p:nvSpPr>
        <p:spPr>
          <a:xfrm>
            <a:off x="942830" y="417720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04</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0" name="椭圆 1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BF63ABC1-BEC9-425E-B612-91565BA4785F}"/>
              </a:ext>
            </a:extLst>
          </p:cNvPr>
          <p:cNvSpPr/>
          <p:nvPr/>
        </p:nvSpPr>
        <p:spPr>
          <a:xfrm>
            <a:off x="942830" y="5409888"/>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05</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360"/>
                                          </p:val>
                                        </p:tav>
                                        <p:tav tm="100000">
                                          <p:val>
                                            <p:fltVal val="0"/>
                                          </p:val>
                                        </p:tav>
                                      </p:tavLst>
                                    </p:anim>
                                    <p:animEffect transition="in" filter="fade">
                                      <p:cBhvr>
                                        <p:cTn id="10" dur="1000"/>
                                        <p:tgtEl>
                                          <p:spTgt spid="16"/>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360"/>
                                          </p:val>
                                        </p:tav>
                                        <p:tav tm="100000">
                                          <p:val>
                                            <p:fltVal val="0"/>
                                          </p:val>
                                        </p:tav>
                                      </p:tavLst>
                                    </p:anim>
                                    <p:animEffect transition="in" filter="fade">
                                      <p:cBhvr>
                                        <p:cTn id="16" dur="1000"/>
                                        <p:tgtEl>
                                          <p:spTgt spid="17"/>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360"/>
                                          </p:val>
                                        </p:tav>
                                        <p:tav tm="100000">
                                          <p:val>
                                            <p:fltVal val="0"/>
                                          </p:val>
                                        </p:tav>
                                      </p:tavLst>
                                    </p:anim>
                                    <p:animEffect transition="in" filter="fade">
                                      <p:cBhvr>
                                        <p:cTn id="22" dur="1000"/>
                                        <p:tgtEl>
                                          <p:spTgt spid="18"/>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360"/>
                                          </p:val>
                                        </p:tav>
                                        <p:tav tm="100000">
                                          <p:val>
                                            <p:fltVal val="0"/>
                                          </p:val>
                                        </p:tav>
                                      </p:tavLst>
                                    </p:anim>
                                    <p:animEffect transition="in" filter="fade">
                                      <p:cBhvr>
                                        <p:cTn id="28" dur="1000"/>
                                        <p:tgtEl>
                                          <p:spTgt spid="19"/>
                                        </p:tgtEl>
                                      </p:cBhvr>
                                    </p:animEffect>
                                  </p:childTnLst>
                                </p:cTn>
                              </p:par>
                              <p:par>
                                <p:cTn id="29" presetID="49" presetClass="entr" presetSubtype="0" decel="10000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360"/>
                                          </p:val>
                                        </p:tav>
                                        <p:tav tm="100000">
                                          <p:val>
                                            <p:fltVal val="0"/>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9264495-DBCF-435E-8FFC-3F2403E9D506}"/>
              </a:ext>
            </a:extLst>
          </p:cNvPr>
          <p:cNvSpPr/>
          <p:nvPr/>
        </p:nvSpPr>
        <p:spPr>
          <a:xfrm>
            <a:off x="745445" y="447920"/>
            <a:ext cx="11249439" cy="400110"/>
          </a:xfrm>
          <a:prstGeom prst="rect">
            <a:avLst/>
          </a:prstGeom>
        </p:spPr>
        <p:txBody>
          <a:bodyPr wrap="square">
            <a:spAutoFit/>
          </a:bodyPr>
          <a:lstStyle/>
          <a:p>
            <a:r>
              <a:rPr lang="zh-CN" altLang="zh-CN" sz="2000" dirty="0">
                <a:latin typeface="Calibri" panose="020F0502020204030204" pitchFamily="34" charset="0"/>
                <a:ea typeface="宋体" panose="02010600030101010101" pitchFamily="2" charset="-122"/>
                <a:cs typeface="Times New Roman" panose="02020603050405020304" pitchFamily="18" charset="0"/>
              </a:rPr>
              <a:t>【例</a:t>
            </a:r>
            <a:r>
              <a:rPr lang="en-US" altLang="zh-CN" sz="2000" dirty="0">
                <a:latin typeface="Calibri" panose="020F0502020204030204" pitchFamily="34" charset="0"/>
                <a:ea typeface="宋体" panose="02010600030101010101" pitchFamily="2" charset="-122"/>
                <a:cs typeface="Times New Roman" panose="02020603050405020304" pitchFamily="18" charset="0"/>
              </a:rPr>
              <a:t>10-5</a:t>
            </a:r>
            <a:r>
              <a:rPr lang="zh-CN" altLang="zh-CN" sz="2000" dirty="0">
                <a:latin typeface="Calibri" panose="020F0502020204030204" pitchFamily="34" charset="0"/>
                <a:ea typeface="宋体" panose="02010600030101010101" pitchFamily="2" charset="-122"/>
                <a:cs typeface="Times New Roman" panose="02020603050405020304" pitchFamily="18" charset="0"/>
              </a:rPr>
              <a:t>】</a:t>
            </a:r>
            <a:endParaRPr lang="zh-CN" altLang="en-US" sz="2000" dirty="0"/>
          </a:p>
        </p:txBody>
      </p:sp>
      <p:sp>
        <p:nvSpPr>
          <p:cNvPr id="4" name="文本框 3">
            <a:extLst>
              <a:ext uri="{FF2B5EF4-FFF2-40B4-BE49-F238E27FC236}">
                <a16:creationId xmlns:a16="http://schemas.microsoft.com/office/drawing/2014/main" id="{A35EC0C0-35CF-B4AD-D92B-7753DF746AF5}"/>
              </a:ext>
            </a:extLst>
          </p:cNvPr>
          <p:cNvSpPr txBox="1"/>
          <p:nvPr/>
        </p:nvSpPr>
        <p:spPr>
          <a:xfrm>
            <a:off x="827068" y="806566"/>
            <a:ext cx="6094990" cy="3374129"/>
          </a:xfrm>
          <a:prstGeom prst="rect">
            <a:avLst/>
          </a:prstGeom>
          <a:noFill/>
        </p:spPr>
        <p:txBody>
          <a:bodyPr wrap="square">
            <a:spAutoFit/>
          </a:bodyPr>
          <a:lstStyle/>
          <a:p>
            <a:pPr algn="just">
              <a:lnSpc>
                <a:spcPct val="150000"/>
              </a:lnSpc>
            </a:pPr>
            <a:r>
              <a:rPr lang="zh-CN" altLang="en-US" sz="1800" b="1" dirty="0">
                <a:latin typeface="+mn-ea"/>
              </a:rPr>
              <a:t>解题步骤：</a:t>
            </a:r>
            <a:endParaRPr lang="en-US" altLang="zh-CN" sz="1800" b="1" dirty="0">
              <a:latin typeface="+mn-ea"/>
            </a:endParaRPr>
          </a:p>
          <a:p>
            <a:pPr algn="just">
              <a:lnSpc>
                <a:spcPct val="150000"/>
              </a:lnSpc>
            </a:pPr>
            <a:r>
              <a:rPr lang="zh-CN" altLang="zh-CN" sz="1800" b="1" dirty="0">
                <a:latin typeface="+mn-ea"/>
              </a:rPr>
              <a:t>第一步，</a:t>
            </a:r>
            <a:r>
              <a:rPr lang="zh-CN" altLang="en-US" sz="1800" dirty="0">
                <a:latin typeface="+mn-ea"/>
              </a:rPr>
              <a:t>构建库房选址规划决策模型。</a:t>
            </a:r>
            <a:endParaRPr lang="en-US" altLang="zh-CN" sz="1800" dirty="0">
              <a:latin typeface="+mn-ea"/>
            </a:endParaRPr>
          </a:p>
          <a:p>
            <a:pPr algn="just">
              <a:lnSpc>
                <a:spcPct val="150000"/>
              </a:lnSpc>
            </a:pPr>
            <a:endParaRPr lang="en-US" altLang="zh-CN" dirty="0">
              <a:latin typeface="+mn-ea"/>
            </a:endParaRPr>
          </a:p>
          <a:p>
            <a:pPr algn="just">
              <a:lnSpc>
                <a:spcPct val="150000"/>
              </a:lnSpc>
            </a:pPr>
            <a:endParaRPr lang="en-US" altLang="zh-CN" sz="1800" dirty="0">
              <a:latin typeface="+mn-ea"/>
            </a:endParaRPr>
          </a:p>
          <a:p>
            <a:pPr algn="just">
              <a:lnSpc>
                <a:spcPct val="150000"/>
              </a:lnSpc>
            </a:pPr>
            <a:endParaRPr lang="en-US" altLang="zh-CN" dirty="0">
              <a:latin typeface="+mn-ea"/>
            </a:endParaRPr>
          </a:p>
          <a:p>
            <a:pPr algn="just">
              <a:lnSpc>
                <a:spcPct val="150000"/>
              </a:lnSpc>
            </a:pPr>
            <a:endParaRPr lang="en-US" altLang="zh-CN" sz="1800" dirty="0">
              <a:latin typeface="+mn-ea"/>
            </a:endParaRPr>
          </a:p>
          <a:p>
            <a:pPr algn="just">
              <a:lnSpc>
                <a:spcPct val="150000"/>
              </a:lnSpc>
            </a:pPr>
            <a:endParaRPr lang="en-US" altLang="zh-CN" b="1" dirty="0">
              <a:latin typeface="+mn-ea"/>
            </a:endParaRPr>
          </a:p>
          <a:p>
            <a:pPr algn="just">
              <a:lnSpc>
                <a:spcPct val="150000"/>
              </a:lnSpc>
            </a:pPr>
            <a:r>
              <a:rPr lang="zh-CN" altLang="en-US" b="1" dirty="0">
                <a:latin typeface="+mn-ea"/>
              </a:rPr>
              <a:t>第二步，</a:t>
            </a:r>
            <a:r>
              <a:rPr lang="zh-CN" altLang="en-US" dirty="0">
                <a:latin typeface="+mn-ea"/>
              </a:rPr>
              <a:t>使用规划求解工具求设立库房费用最小值。</a:t>
            </a:r>
            <a:endParaRPr lang="en-US" altLang="zh-CN" dirty="0"/>
          </a:p>
        </p:txBody>
      </p:sp>
      <p:pic>
        <p:nvPicPr>
          <p:cNvPr id="5" name="图片 4">
            <a:extLst>
              <a:ext uri="{FF2B5EF4-FFF2-40B4-BE49-F238E27FC236}">
                <a16:creationId xmlns:a16="http://schemas.microsoft.com/office/drawing/2014/main" id="{818F7411-A2B2-8B56-0D29-E4B40CAFEC5D}"/>
              </a:ext>
            </a:extLst>
          </p:cNvPr>
          <p:cNvPicPr>
            <a:picLocks/>
          </p:cNvPicPr>
          <p:nvPr/>
        </p:nvPicPr>
        <p:blipFill>
          <a:blip r:embed="rId2" cstate="print"/>
          <a:srcRect/>
          <a:stretch/>
        </p:blipFill>
        <p:spPr>
          <a:xfrm>
            <a:off x="2436001" y="1851140"/>
            <a:ext cx="7868326" cy="1820456"/>
          </a:xfrm>
          <a:prstGeom prst="rect">
            <a:avLst/>
          </a:prstGeom>
          <a:ln w="9525" cap="flat" cmpd="sng">
            <a:solidFill>
              <a:srgbClr val="000000"/>
            </a:solidFill>
            <a:prstDash val="solid"/>
            <a:round/>
            <a:headEnd/>
            <a:tailEnd/>
          </a:ln>
        </p:spPr>
      </p:pic>
      <p:pic>
        <p:nvPicPr>
          <p:cNvPr id="7" name="图片 6">
            <a:extLst>
              <a:ext uri="{FF2B5EF4-FFF2-40B4-BE49-F238E27FC236}">
                <a16:creationId xmlns:a16="http://schemas.microsoft.com/office/drawing/2014/main" id="{B2B6D16E-1F9E-7F69-25E5-F86625D7D8EA}"/>
              </a:ext>
            </a:extLst>
          </p:cNvPr>
          <p:cNvPicPr>
            <a:picLocks/>
          </p:cNvPicPr>
          <p:nvPr/>
        </p:nvPicPr>
        <p:blipFill>
          <a:blip r:embed="rId3" cstate="print"/>
          <a:srcRect/>
          <a:stretch/>
        </p:blipFill>
        <p:spPr>
          <a:xfrm>
            <a:off x="2436000" y="4227095"/>
            <a:ext cx="7868325" cy="2016630"/>
          </a:xfrm>
          <a:prstGeom prst="rect">
            <a:avLst/>
          </a:prstGeom>
          <a:ln w="9525" cap="flat" cmpd="sng">
            <a:solidFill>
              <a:srgbClr val="000000"/>
            </a:solidFill>
            <a:prstDash val="solid"/>
            <a:round/>
            <a:headEnd/>
            <a:tailEnd/>
          </a:ln>
        </p:spPr>
      </p:pic>
      <p:sp>
        <p:nvSpPr>
          <p:cNvPr id="8" name="灯片编号占位符 7">
            <a:extLst>
              <a:ext uri="{FF2B5EF4-FFF2-40B4-BE49-F238E27FC236}">
                <a16:creationId xmlns:a16="http://schemas.microsoft.com/office/drawing/2014/main" id="{8E38E566-9666-1E44-6C95-D256224962E6}"/>
              </a:ext>
            </a:extLst>
          </p:cNvPr>
          <p:cNvSpPr>
            <a:spLocks noGrp="1"/>
          </p:cNvSpPr>
          <p:nvPr>
            <p:ph type="sldNum" sz="quarter" idx="12"/>
          </p:nvPr>
        </p:nvSpPr>
        <p:spPr/>
        <p:txBody>
          <a:bodyPr/>
          <a:lstStyle/>
          <a:p>
            <a:fld id="{D4987A84-499B-4CAF-9D16-379BAF2795DA}" type="slidenum">
              <a:rPr lang="zh-CN" altLang="en-US" smtClean="0"/>
              <a:t>30</a:t>
            </a:fld>
            <a:endParaRPr lang="zh-CN" altLang="en-US"/>
          </a:p>
        </p:txBody>
      </p:sp>
      <p:sp>
        <p:nvSpPr>
          <p:cNvPr id="10" name="椭圆 9">
            <a:extLst>
              <a:ext uri="{FF2B5EF4-FFF2-40B4-BE49-F238E27FC236}">
                <a16:creationId xmlns:a16="http://schemas.microsoft.com/office/drawing/2014/main" id="{DFEAF3E5-20F8-BB71-CE4A-19C2B164B4AA}"/>
              </a:ext>
            </a:extLst>
          </p:cNvPr>
          <p:cNvSpPr/>
          <p:nvPr/>
        </p:nvSpPr>
        <p:spPr>
          <a:xfrm>
            <a:off x="7236662" y="5941009"/>
            <a:ext cx="1273429" cy="469071"/>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2252853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51446"/>
            <a:ext cx="12191999"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4</a:t>
            </a:r>
            <a:r>
              <a:rPr lang="zh-CN" altLang="en-US" sz="3600" b="1" dirty="0">
                <a:solidFill>
                  <a:schemeClr val="tx2">
                    <a:lumMod val="75000"/>
                  </a:schemeClr>
                </a:solidFill>
                <a:latin typeface="宋体" panose="02010600030101010101" pitchFamily="2" charset="-122"/>
                <a:ea typeface="宋体" panose="02010600030101010101" pitchFamily="2" charset="-122"/>
              </a:rPr>
              <a:t>、采购管理问题</a:t>
            </a:r>
          </a:p>
        </p:txBody>
      </p:sp>
      <p:sp>
        <p:nvSpPr>
          <p:cNvPr id="3" name="矩形 2">
            <a:extLst>
              <a:ext uri="{FF2B5EF4-FFF2-40B4-BE49-F238E27FC236}">
                <a16:creationId xmlns:a16="http://schemas.microsoft.com/office/drawing/2014/main" id="{145CBE66-65D4-4731-891C-F194368F9AE1}"/>
              </a:ext>
            </a:extLst>
          </p:cNvPr>
          <p:cNvSpPr/>
          <p:nvPr/>
        </p:nvSpPr>
        <p:spPr>
          <a:xfrm>
            <a:off x="299686" y="1408325"/>
            <a:ext cx="11438657" cy="1938992"/>
          </a:xfrm>
          <a:prstGeom prst="rect">
            <a:avLst/>
          </a:prstGeom>
        </p:spPr>
        <p:txBody>
          <a:bodyPr wrap="square">
            <a:spAutoFit/>
          </a:bodyPr>
          <a:lstStyle/>
          <a:p>
            <a:pPr algn="just">
              <a:spcAft>
                <a:spcPts val="0"/>
              </a:spcAft>
            </a:pPr>
            <a:r>
              <a:rPr lang="zh-CN" altLang="zh-CN" sz="2000" dirty="0">
                <a:latin typeface="Times New Roman" panose="02020603050405020304" pitchFamily="18" charset="0"/>
                <a:ea typeface="宋体" panose="02010600030101010101" pitchFamily="2" charset="-122"/>
              </a:rPr>
              <a:t>【例</a:t>
            </a:r>
            <a:r>
              <a:rPr lang="en-US" altLang="zh-CN" sz="2000" dirty="0">
                <a:latin typeface="Times New Roman" panose="02020603050405020304" pitchFamily="18" charset="0"/>
                <a:ea typeface="宋体" panose="02010600030101010101" pitchFamily="2" charset="-122"/>
              </a:rPr>
              <a:t>10-6</a:t>
            </a:r>
            <a:r>
              <a:rPr lang="zh-CN" altLang="zh-CN"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生鲜新零售连锁店销售的袋装大米随着季节的变化，在不同月份的需求量、单位采购成本与供应能力不同，见下表</a:t>
            </a:r>
            <a:r>
              <a:rPr lang="en-US" altLang="zh-CN" sz="2000" dirty="0">
                <a:latin typeface="Times New Roman" panose="02020603050405020304" pitchFamily="18" charset="0"/>
                <a:ea typeface="宋体" panose="02010600030101010101" pitchFamily="2" charset="-122"/>
              </a:rPr>
              <a:t>10-5</a:t>
            </a:r>
            <a:r>
              <a:rPr lang="zh-CN" altLang="en-US" sz="2000" dirty="0">
                <a:latin typeface="Times New Roman" panose="02020603050405020304" pitchFamily="18" charset="0"/>
                <a:ea typeface="宋体" panose="02010600030101010101" pitchFamily="2" charset="-122"/>
              </a:rPr>
              <a:t>。每月的储存成本等于单位储存成本与月平均库存量（月初库存量与月末库存量的平均值）的乘积，而每月的单位储存成本等于当月单位采购成本的</a:t>
            </a:r>
            <a:r>
              <a:rPr lang="en-US" altLang="zh-CN" sz="2000" dirty="0">
                <a:latin typeface="Times New Roman" panose="02020603050405020304" pitchFamily="18" charset="0"/>
                <a:ea typeface="宋体" panose="02010600030101010101" pitchFamily="2" charset="-122"/>
              </a:rPr>
              <a:t>1.5%</a:t>
            </a:r>
            <a:r>
              <a:rPr lang="zh-CN" altLang="en-US" sz="2000" dirty="0">
                <a:latin typeface="Times New Roman" panose="02020603050405020304" pitchFamily="18" charset="0"/>
                <a:ea typeface="宋体" panose="02010600030101010101" pitchFamily="2" charset="-122"/>
              </a:rPr>
              <a:t>。因为受到流动资金调度的限制，公司每月的采购量既不超过当月供应能力又不低于当月供应能力的一半。为防备急需，管理人员还要求每月末库存量不能低于安全库存量</a:t>
            </a:r>
            <a:r>
              <a:rPr lang="en-US" altLang="zh-CN" sz="2000" dirty="0">
                <a:latin typeface="Times New Roman" panose="02020603050405020304" pitchFamily="18" charset="0"/>
                <a:ea typeface="宋体" panose="02010600030101010101" pitchFamily="2" charset="-122"/>
              </a:rPr>
              <a:t>1500</a:t>
            </a:r>
            <a:r>
              <a:rPr lang="zh-CN" altLang="en-US" sz="2000" dirty="0">
                <a:latin typeface="Times New Roman" panose="02020603050405020304" pitchFamily="18" charset="0"/>
                <a:ea typeface="宋体" panose="02010600030101010101" pitchFamily="2" charset="-122"/>
              </a:rPr>
              <a:t>件，仓库容量有限，最多只能储存</a:t>
            </a:r>
            <a:r>
              <a:rPr lang="en-US" altLang="zh-CN" sz="2000" dirty="0">
                <a:latin typeface="Times New Roman" panose="02020603050405020304" pitchFamily="18" charset="0"/>
                <a:ea typeface="宋体" panose="02010600030101010101" pitchFamily="2" charset="-122"/>
              </a:rPr>
              <a:t>6000</a:t>
            </a:r>
            <a:r>
              <a:rPr lang="zh-CN" altLang="en-US" sz="2000" dirty="0">
                <a:latin typeface="Times New Roman" panose="02020603050405020304" pitchFamily="18" charset="0"/>
                <a:ea typeface="宋体" panose="02010600030101010101" pitchFamily="2" charset="-122"/>
              </a:rPr>
              <a:t>件。目前库存已有存量</a:t>
            </a:r>
            <a:r>
              <a:rPr lang="en-US" altLang="zh-CN" sz="2000" dirty="0">
                <a:latin typeface="Times New Roman" panose="02020603050405020304" pitchFamily="18" charset="0"/>
                <a:ea typeface="宋体" panose="02010600030101010101" pitchFamily="2" charset="-122"/>
              </a:rPr>
              <a:t>2750</a:t>
            </a:r>
            <a:r>
              <a:rPr lang="zh-CN" altLang="en-US" sz="2000" dirty="0">
                <a:latin typeface="Times New Roman" panose="02020603050405020304" pitchFamily="18" charset="0"/>
                <a:ea typeface="宋体" panose="02010600030101010101" pitchFamily="2" charset="-122"/>
              </a:rPr>
              <a:t>件。需要建立一个采购模型来规划每月的最优采购量，使</a:t>
            </a:r>
            <a:r>
              <a:rPr lang="en-US" altLang="zh-CN" sz="2000" dirty="0">
                <a:latin typeface="Times New Roman" panose="02020603050405020304" pitchFamily="18" charset="0"/>
                <a:ea typeface="宋体" panose="02010600030101010101" pitchFamily="2" charset="-122"/>
              </a:rPr>
              <a:t>6</a:t>
            </a:r>
            <a:r>
              <a:rPr lang="zh-CN" altLang="en-US" sz="2000" dirty="0">
                <a:latin typeface="Times New Roman" panose="02020603050405020304" pitchFamily="18" charset="0"/>
                <a:ea typeface="宋体" panose="02010600030101010101" pitchFamily="2" charset="-122"/>
              </a:rPr>
              <a:t>个月总成本达到最小。</a:t>
            </a:r>
            <a:endParaRPr lang="zh-CN" altLang="zh-CN" sz="2000" dirty="0">
              <a:latin typeface="Times New Roman" panose="02020603050405020304" pitchFamily="18" charset="0"/>
              <a:ea typeface="宋体" panose="02010600030101010101" pitchFamily="2" charset="-122"/>
            </a:endParaRPr>
          </a:p>
        </p:txBody>
      </p:sp>
      <p:sp>
        <p:nvSpPr>
          <p:cNvPr id="8" name="Rectangle 2">
            <a:extLst>
              <a:ext uri="{FF2B5EF4-FFF2-40B4-BE49-F238E27FC236}">
                <a16:creationId xmlns:a16="http://schemas.microsoft.com/office/drawing/2014/main" id="{76A4D782-2496-991C-C54D-11985D660AC6}"/>
              </a:ext>
            </a:extLst>
          </p:cNvPr>
          <p:cNvSpPr>
            <a:spLocks noChangeArrowheads="1"/>
          </p:cNvSpPr>
          <p:nvPr/>
        </p:nvSpPr>
        <p:spPr bwMode="auto">
          <a:xfrm>
            <a:off x="2529671" y="4462007"/>
            <a:ext cx="156990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1" name="文本框 10">
            <a:extLst>
              <a:ext uri="{FF2B5EF4-FFF2-40B4-BE49-F238E27FC236}">
                <a16:creationId xmlns:a16="http://schemas.microsoft.com/office/drawing/2014/main" id="{198FF74C-2CD3-38B4-7780-FE86C3E2E61E}"/>
              </a:ext>
            </a:extLst>
          </p:cNvPr>
          <p:cNvSpPr txBox="1"/>
          <p:nvPr/>
        </p:nvSpPr>
        <p:spPr>
          <a:xfrm>
            <a:off x="1364126" y="3970192"/>
            <a:ext cx="9113146" cy="246671"/>
          </a:xfrm>
          <a:prstGeom prst="rect">
            <a:avLst/>
          </a:prstGeom>
          <a:noFill/>
        </p:spPr>
        <p:txBody>
          <a:bodyPr wrap="square">
            <a:spAutoFit/>
          </a:bodyPr>
          <a:lstStyle/>
          <a:p>
            <a:pPr indent="252095" algn="ctr">
              <a:lnSpc>
                <a:spcPts val="1200"/>
              </a:lnSpc>
              <a:spcBef>
                <a:spcPts val="600"/>
              </a:spcBef>
              <a:spcAft>
                <a:spcPts val="600"/>
              </a:spcAft>
            </a:pP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表</a:t>
            </a:r>
            <a:r>
              <a:rPr lang="en-US" altLang="zh-CN" sz="1800" kern="100" dirty="0">
                <a:effectLst/>
                <a:latin typeface="宋体" panose="02010600030101010101" pitchFamily="2" charset="-122"/>
                <a:ea typeface="宋体" panose="02010600030101010101" pitchFamily="2" charset="-122"/>
                <a:cs typeface="Times New Roman" panose="02020603050405020304" pitchFamily="18" charset="0"/>
              </a:rPr>
              <a:t>10-5 1-6</a:t>
            </a:r>
            <a:r>
              <a:rPr lang="zh-CN" altLang="zh-CN" sz="1800" kern="100" dirty="0">
                <a:effectLst/>
                <a:latin typeface="宋体" panose="02010600030101010101" pitchFamily="2" charset="-122"/>
                <a:ea typeface="宋体" panose="02010600030101010101" pitchFamily="2" charset="-122"/>
                <a:cs typeface="Times New Roman" panose="02020603050405020304" pitchFamily="18" charset="0"/>
              </a:rPr>
              <a:t>月大米需求量、单位采购成本与供应能力</a:t>
            </a:r>
          </a:p>
        </p:txBody>
      </p:sp>
      <p:sp>
        <p:nvSpPr>
          <p:cNvPr id="15" name="灯片编号占位符 14">
            <a:extLst>
              <a:ext uri="{FF2B5EF4-FFF2-40B4-BE49-F238E27FC236}">
                <a16:creationId xmlns:a16="http://schemas.microsoft.com/office/drawing/2014/main" id="{AF267B51-4262-F5AF-C56E-80ECA07C7BFD}"/>
              </a:ext>
            </a:extLst>
          </p:cNvPr>
          <p:cNvSpPr>
            <a:spLocks noGrp="1"/>
          </p:cNvSpPr>
          <p:nvPr>
            <p:ph type="sldNum" sz="quarter" idx="12"/>
          </p:nvPr>
        </p:nvSpPr>
        <p:spPr/>
        <p:txBody>
          <a:bodyPr/>
          <a:lstStyle/>
          <a:p>
            <a:fld id="{D4987A84-499B-4CAF-9D16-379BAF2795DA}" type="slidenum">
              <a:rPr lang="zh-CN" altLang="en-US" smtClean="0"/>
              <a:t>31</a:t>
            </a:fld>
            <a:endParaRPr lang="zh-CN" altLang="en-US"/>
          </a:p>
        </p:txBody>
      </p:sp>
      <p:pic>
        <p:nvPicPr>
          <p:cNvPr id="9" name="图片 8">
            <a:extLst>
              <a:ext uri="{FF2B5EF4-FFF2-40B4-BE49-F238E27FC236}">
                <a16:creationId xmlns:a16="http://schemas.microsoft.com/office/drawing/2014/main" id="{00000000-0008-0000-0000-000005000000}"/>
              </a:ext>
            </a:extLst>
          </p:cNvPr>
          <p:cNvPicPr/>
          <p:nvPr/>
        </p:nvPicPr>
        <p:blipFill>
          <a:blip r:embed="rId3">
            <a:extLst>
              <a:ext uri="{28A0092B-C50C-407E-A947-70E740481C1C}">
                <a14:useLocalDpi xmlns:a14="http://schemas.microsoft.com/office/drawing/2010/main" val="0"/>
              </a:ext>
            </a:extLst>
          </a:blip>
          <a:stretch>
            <a:fillRect/>
          </a:stretch>
        </p:blipFill>
        <p:spPr>
          <a:xfrm>
            <a:off x="2995737" y="4332641"/>
            <a:ext cx="6200526" cy="1434511"/>
          </a:xfrm>
          <a:prstGeom prst="rect">
            <a:avLst/>
          </a:prstGeom>
        </p:spPr>
      </p:pic>
    </p:spTree>
    <p:extLst>
      <p:ext uri="{BB962C8B-B14F-4D97-AF65-F5344CB8AC3E}">
        <p14:creationId xmlns:p14="http://schemas.microsoft.com/office/powerpoint/2010/main" val="959911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9264495-DBCF-435E-8FFC-3F2403E9D506}"/>
              </a:ext>
            </a:extLst>
          </p:cNvPr>
          <p:cNvSpPr/>
          <p:nvPr/>
        </p:nvSpPr>
        <p:spPr>
          <a:xfrm>
            <a:off x="745445" y="447920"/>
            <a:ext cx="11249439" cy="400110"/>
          </a:xfrm>
          <a:prstGeom prst="rect">
            <a:avLst/>
          </a:prstGeom>
        </p:spPr>
        <p:txBody>
          <a:bodyPr wrap="square">
            <a:spAutoFit/>
          </a:bodyPr>
          <a:lstStyle/>
          <a:p>
            <a:r>
              <a:rPr lang="zh-CN" altLang="zh-CN" sz="2000" dirty="0">
                <a:latin typeface="Calibri" panose="020F0502020204030204" pitchFamily="34" charset="0"/>
                <a:ea typeface="宋体" panose="02010600030101010101" pitchFamily="2" charset="-122"/>
                <a:cs typeface="Times New Roman" panose="02020603050405020304" pitchFamily="18" charset="0"/>
              </a:rPr>
              <a:t>【例</a:t>
            </a:r>
            <a:r>
              <a:rPr lang="en-US" altLang="zh-CN" sz="2000" dirty="0">
                <a:latin typeface="Calibri" panose="020F0502020204030204" pitchFamily="34" charset="0"/>
                <a:ea typeface="宋体" panose="02010600030101010101" pitchFamily="2" charset="-122"/>
                <a:cs typeface="Times New Roman" panose="02020603050405020304" pitchFamily="18" charset="0"/>
              </a:rPr>
              <a:t>10-6</a:t>
            </a:r>
            <a:r>
              <a:rPr lang="zh-CN" altLang="zh-CN" sz="2000" dirty="0">
                <a:latin typeface="Calibri" panose="020F0502020204030204" pitchFamily="34" charset="0"/>
                <a:ea typeface="宋体" panose="02010600030101010101" pitchFamily="2" charset="-122"/>
                <a:cs typeface="Times New Roman" panose="02020603050405020304" pitchFamily="18" charset="0"/>
              </a:rPr>
              <a:t>】</a:t>
            </a:r>
            <a:endParaRPr lang="zh-CN" altLang="en-US" sz="2000" dirty="0"/>
          </a:p>
        </p:txBody>
      </p:sp>
      <p:sp>
        <p:nvSpPr>
          <p:cNvPr id="4" name="文本框 3">
            <a:extLst>
              <a:ext uri="{FF2B5EF4-FFF2-40B4-BE49-F238E27FC236}">
                <a16:creationId xmlns:a16="http://schemas.microsoft.com/office/drawing/2014/main" id="{A35EC0C0-35CF-B4AD-D92B-7753DF746AF5}"/>
              </a:ext>
            </a:extLst>
          </p:cNvPr>
          <p:cNvSpPr txBox="1"/>
          <p:nvPr/>
        </p:nvSpPr>
        <p:spPr>
          <a:xfrm>
            <a:off x="827068" y="806566"/>
            <a:ext cx="6094990" cy="3789627"/>
          </a:xfrm>
          <a:prstGeom prst="rect">
            <a:avLst/>
          </a:prstGeom>
          <a:noFill/>
        </p:spPr>
        <p:txBody>
          <a:bodyPr wrap="square">
            <a:spAutoFit/>
          </a:bodyPr>
          <a:lstStyle/>
          <a:p>
            <a:pPr algn="just">
              <a:lnSpc>
                <a:spcPct val="150000"/>
              </a:lnSpc>
            </a:pPr>
            <a:r>
              <a:rPr lang="zh-CN" altLang="en-US" sz="1800" b="1" dirty="0">
                <a:latin typeface="+mn-ea"/>
              </a:rPr>
              <a:t>解题步骤：</a:t>
            </a:r>
            <a:endParaRPr lang="en-US" altLang="zh-CN" sz="1800" b="1" dirty="0">
              <a:latin typeface="+mn-ea"/>
            </a:endParaRPr>
          </a:p>
          <a:p>
            <a:pPr algn="just">
              <a:lnSpc>
                <a:spcPct val="150000"/>
              </a:lnSpc>
            </a:pPr>
            <a:r>
              <a:rPr lang="zh-CN" altLang="zh-CN" sz="1800" b="1" dirty="0">
                <a:latin typeface="+mn-ea"/>
              </a:rPr>
              <a:t>第一步，</a:t>
            </a:r>
            <a:r>
              <a:rPr lang="zh-CN" altLang="en-US" sz="1800" dirty="0">
                <a:latin typeface="+mn-ea"/>
              </a:rPr>
              <a:t>建立采购量安排规划模型。</a:t>
            </a:r>
            <a:endParaRPr lang="en-US" altLang="zh-CN" dirty="0">
              <a:latin typeface="+mn-ea"/>
            </a:endParaRPr>
          </a:p>
          <a:p>
            <a:pPr algn="just">
              <a:lnSpc>
                <a:spcPct val="150000"/>
              </a:lnSpc>
            </a:pPr>
            <a:endParaRPr lang="en-US" altLang="zh-CN" sz="1800" dirty="0">
              <a:latin typeface="+mn-ea"/>
            </a:endParaRPr>
          </a:p>
          <a:p>
            <a:pPr algn="just">
              <a:lnSpc>
                <a:spcPct val="150000"/>
              </a:lnSpc>
            </a:pPr>
            <a:endParaRPr lang="en-US" altLang="zh-CN" dirty="0">
              <a:latin typeface="+mn-ea"/>
            </a:endParaRPr>
          </a:p>
          <a:p>
            <a:pPr algn="just">
              <a:lnSpc>
                <a:spcPct val="150000"/>
              </a:lnSpc>
            </a:pPr>
            <a:endParaRPr lang="en-US" altLang="zh-CN" sz="1800" dirty="0">
              <a:latin typeface="+mn-ea"/>
            </a:endParaRPr>
          </a:p>
          <a:p>
            <a:pPr algn="just">
              <a:lnSpc>
                <a:spcPct val="150000"/>
              </a:lnSpc>
            </a:pPr>
            <a:endParaRPr lang="en-US" altLang="zh-CN" b="1" dirty="0">
              <a:latin typeface="+mn-ea"/>
            </a:endParaRPr>
          </a:p>
          <a:p>
            <a:pPr algn="just">
              <a:lnSpc>
                <a:spcPct val="150000"/>
              </a:lnSpc>
            </a:pPr>
            <a:endParaRPr lang="en-US" altLang="zh-CN" b="1" dirty="0">
              <a:latin typeface="+mn-ea"/>
            </a:endParaRPr>
          </a:p>
          <a:p>
            <a:pPr algn="just">
              <a:lnSpc>
                <a:spcPct val="150000"/>
              </a:lnSpc>
            </a:pPr>
            <a:endParaRPr lang="en-US" altLang="zh-CN" b="1" dirty="0">
              <a:latin typeface="+mn-ea"/>
            </a:endParaRPr>
          </a:p>
          <a:p>
            <a:pPr algn="just">
              <a:lnSpc>
                <a:spcPct val="150000"/>
              </a:lnSpc>
            </a:pPr>
            <a:r>
              <a:rPr lang="zh-CN" altLang="en-US" b="1" dirty="0">
                <a:latin typeface="+mn-ea"/>
              </a:rPr>
              <a:t>第二步，</a:t>
            </a:r>
            <a:r>
              <a:rPr lang="zh-CN" altLang="en-US" dirty="0">
                <a:latin typeface="+mn-ea"/>
              </a:rPr>
              <a:t>使用规划求解工具求总成本最小值。</a:t>
            </a:r>
            <a:endParaRPr lang="en-US" altLang="zh-CN" dirty="0"/>
          </a:p>
        </p:txBody>
      </p:sp>
      <p:pic>
        <p:nvPicPr>
          <p:cNvPr id="2" name="图片 1">
            <a:extLst>
              <a:ext uri="{FF2B5EF4-FFF2-40B4-BE49-F238E27FC236}">
                <a16:creationId xmlns:a16="http://schemas.microsoft.com/office/drawing/2014/main" id="{14072D40-46A8-2316-981E-1F5B9A7BB860}"/>
              </a:ext>
            </a:extLst>
          </p:cNvPr>
          <p:cNvPicPr>
            <a:picLocks/>
          </p:cNvPicPr>
          <p:nvPr/>
        </p:nvPicPr>
        <p:blipFill rotWithShape="1">
          <a:blip r:embed="rId2" cstate="print"/>
          <a:srcRect r="523" b="1050"/>
          <a:stretch/>
        </p:blipFill>
        <p:spPr bwMode="auto">
          <a:xfrm>
            <a:off x="3452156" y="1758457"/>
            <a:ext cx="4917440" cy="2140585"/>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图片 5">
            <a:extLst>
              <a:ext uri="{FF2B5EF4-FFF2-40B4-BE49-F238E27FC236}">
                <a16:creationId xmlns:a16="http://schemas.microsoft.com/office/drawing/2014/main" id="{823BC8E7-AE3D-1C40-BF58-779A5E962ED6}"/>
              </a:ext>
            </a:extLst>
          </p:cNvPr>
          <p:cNvPicPr>
            <a:picLocks/>
          </p:cNvPicPr>
          <p:nvPr/>
        </p:nvPicPr>
        <p:blipFill rotWithShape="1">
          <a:blip r:embed="rId3" cstate="print"/>
          <a:srcRect r="430" b="1047"/>
          <a:stretch/>
        </p:blipFill>
        <p:spPr bwMode="auto">
          <a:xfrm>
            <a:off x="3452156" y="4685386"/>
            <a:ext cx="4090035" cy="1818005"/>
          </a:xfrm>
          <a:prstGeom prst="rect">
            <a:avLst/>
          </a:prstGeom>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8" name="灯片编号占位符 7">
            <a:extLst>
              <a:ext uri="{FF2B5EF4-FFF2-40B4-BE49-F238E27FC236}">
                <a16:creationId xmlns:a16="http://schemas.microsoft.com/office/drawing/2014/main" id="{7E07BA8C-0C52-2AB8-F657-7EE47D77F624}"/>
              </a:ext>
            </a:extLst>
          </p:cNvPr>
          <p:cNvSpPr>
            <a:spLocks noGrp="1"/>
          </p:cNvSpPr>
          <p:nvPr>
            <p:ph type="sldNum" sz="quarter" idx="12"/>
          </p:nvPr>
        </p:nvSpPr>
        <p:spPr/>
        <p:txBody>
          <a:bodyPr/>
          <a:lstStyle/>
          <a:p>
            <a:fld id="{D4987A84-499B-4CAF-9D16-379BAF2795DA}" type="slidenum">
              <a:rPr lang="zh-CN" altLang="en-US" smtClean="0"/>
              <a:t>32</a:t>
            </a:fld>
            <a:endParaRPr lang="zh-CN" altLang="en-US"/>
          </a:p>
        </p:txBody>
      </p:sp>
      <p:sp>
        <p:nvSpPr>
          <p:cNvPr id="9" name="椭圆 8">
            <a:extLst>
              <a:ext uri="{FF2B5EF4-FFF2-40B4-BE49-F238E27FC236}">
                <a16:creationId xmlns:a16="http://schemas.microsoft.com/office/drawing/2014/main" id="{6306C40C-085B-F445-44D7-1905741F12EE}"/>
              </a:ext>
            </a:extLst>
          </p:cNvPr>
          <p:cNvSpPr/>
          <p:nvPr/>
        </p:nvSpPr>
        <p:spPr>
          <a:xfrm>
            <a:off x="3581401" y="6338320"/>
            <a:ext cx="1545971" cy="365126"/>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4039626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51446"/>
            <a:ext cx="12191999"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5</a:t>
            </a:r>
            <a:r>
              <a:rPr lang="zh-CN" altLang="en-US" sz="3600" b="1" dirty="0">
                <a:solidFill>
                  <a:schemeClr val="tx2">
                    <a:lumMod val="75000"/>
                  </a:schemeClr>
                </a:solidFill>
                <a:latin typeface="宋体" panose="02010600030101010101" pitchFamily="2" charset="-122"/>
                <a:ea typeface="宋体" panose="02010600030101010101" pitchFamily="2" charset="-122"/>
              </a:rPr>
              <a:t>、资金管理问题</a:t>
            </a:r>
          </a:p>
        </p:txBody>
      </p:sp>
      <p:sp>
        <p:nvSpPr>
          <p:cNvPr id="3" name="矩形 2">
            <a:extLst>
              <a:ext uri="{FF2B5EF4-FFF2-40B4-BE49-F238E27FC236}">
                <a16:creationId xmlns:a16="http://schemas.microsoft.com/office/drawing/2014/main" id="{145CBE66-65D4-4731-891C-F194368F9AE1}"/>
              </a:ext>
            </a:extLst>
          </p:cNvPr>
          <p:cNvSpPr/>
          <p:nvPr/>
        </p:nvSpPr>
        <p:spPr>
          <a:xfrm>
            <a:off x="299686" y="1408325"/>
            <a:ext cx="11438657" cy="1938992"/>
          </a:xfrm>
          <a:prstGeom prst="rect">
            <a:avLst/>
          </a:prstGeom>
        </p:spPr>
        <p:txBody>
          <a:bodyPr wrap="square">
            <a:spAutoFit/>
          </a:bodyPr>
          <a:lstStyle/>
          <a:p>
            <a:pPr algn="just">
              <a:spcAft>
                <a:spcPts val="0"/>
              </a:spcAft>
            </a:pPr>
            <a:r>
              <a:rPr lang="zh-CN" altLang="zh-CN" sz="2000" dirty="0">
                <a:latin typeface="宋体" panose="02010600030101010101" pitchFamily="2" charset="-122"/>
                <a:ea typeface="宋体" panose="02010600030101010101" pitchFamily="2" charset="-122"/>
              </a:rPr>
              <a:t>【例</a:t>
            </a:r>
            <a:r>
              <a:rPr lang="en-US" altLang="zh-CN" sz="2000" dirty="0">
                <a:latin typeface="宋体" panose="02010600030101010101" pitchFamily="2" charset="-122"/>
                <a:ea typeface="宋体" panose="02010600030101010101" pitchFamily="2" charset="-122"/>
              </a:rPr>
              <a:t>10-7</a:t>
            </a:r>
            <a:r>
              <a:rPr lang="zh-CN"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王伟现有资金</a:t>
            </a:r>
            <a:r>
              <a:rPr lang="en-US" altLang="zh-CN" sz="2000" dirty="0">
                <a:latin typeface="宋体" panose="02010600030101010101" pitchFamily="2" charset="-122"/>
                <a:ea typeface="宋体" panose="02010600030101010101" pitchFamily="2" charset="-122"/>
              </a:rPr>
              <a:t>10000</a:t>
            </a:r>
            <a:r>
              <a:rPr lang="zh-CN" altLang="en-US" sz="2000" dirty="0">
                <a:latin typeface="宋体" panose="02010600030101010101" pitchFamily="2" charset="-122"/>
                <a:ea typeface="宋体" panose="02010600030101010101" pitchFamily="2" charset="-122"/>
              </a:rPr>
              <a:t>元，其考虑在保障日常开销的同时，通过购买银行理财产品，使得资金适当的保值增值。可供选择的理财产品有单月、双月和季度三种，三种理财产品的年回报率分别为</a:t>
            </a:r>
            <a:r>
              <a:rPr lang="en-US" altLang="zh-CN" sz="2000" dirty="0">
                <a:latin typeface="宋体" panose="02010600030101010101" pitchFamily="2" charset="-122"/>
                <a:ea typeface="宋体" panose="02010600030101010101" pitchFamily="2" charset="-122"/>
              </a:rPr>
              <a:t>2.5%</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2.7%</a:t>
            </a:r>
            <a:r>
              <a:rPr lang="zh-CN" altLang="en-US" sz="2000" dirty="0">
                <a:latin typeface="宋体" panose="02010600030101010101" pitchFamily="2" charset="-122"/>
                <a:ea typeface="宋体" panose="02010600030101010101" pitchFamily="2" charset="-122"/>
              </a:rPr>
              <a:t>和</a:t>
            </a:r>
            <a:r>
              <a:rPr lang="en-US" altLang="zh-CN" sz="2000" dirty="0">
                <a:latin typeface="宋体" panose="02010600030101010101" pitchFamily="2" charset="-122"/>
                <a:ea typeface="宋体" panose="02010600030101010101" pitchFamily="2" charset="-122"/>
              </a:rPr>
              <a:t>2.9%</a:t>
            </a:r>
            <a:r>
              <a:rPr lang="zh-CN" altLang="en-US" sz="2000" dirty="0">
                <a:latin typeface="宋体" panose="02010600030101010101" pitchFamily="2" charset="-122"/>
                <a:ea typeface="宋体" panose="02010600030101010101" pitchFamily="2" charset="-122"/>
              </a:rPr>
              <a:t>。产品都是在每月</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号发布，月利率等于年利率除以</a:t>
            </a:r>
            <a:r>
              <a:rPr lang="en-US" altLang="zh-CN" sz="2000" dirty="0">
                <a:latin typeface="宋体" panose="02010600030101010101" pitchFamily="2" charset="-122"/>
                <a:ea typeface="宋体" panose="02010600030101010101" pitchFamily="2" charset="-122"/>
              </a:rPr>
              <a:t>12</a:t>
            </a:r>
            <a:r>
              <a:rPr lang="zh-CN" altLang="en-US" sz="2000" dirty="0">
                <a:latin typeface="宋体" panose="02010600030101010101" pitchFamily="2" charset="-122"/>
                <a:ea typeface="宋体" panose="02010600030101010101" pitchFamily="2" charset="-122"/>
              </a:rPr>
              <a:t>。王伟在第</a:t>
            </a: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月初和第</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月初需要使用现金</a:t>
            </a:r>
            <a:r>
              <a:rPr lang="en-US" altLang="zh-CN" sz="2000" dirty="0">
                <a:latin typeface="宋体" panose="02010600030101010101" pitchFamily="2" charset="-122"/>
                <a:ea typeface="宋体" panose="02010600030101010101" pitchFamily="2" charset="-122"/>
              </a:rPr>
              <a:t>1000</a:t>
            </a:r>
            <a:r>
              <a:rPr lang="zh-CN" altLang="en-US" sz="2000" dirty="0">
                <a:latin typeface="宋体" panose="02010600030101010101" pitchFamily="2" charset="-122"/>
                <a:ea typeface="宋体" panose="02010600030101010101" pitchFamily="2" charset="-122"/>
              </a:rPr>
              <a:t>元和</a:t>
            </a:r>
            <a:r>
              <a:rPr lang="en-US" altLang="zh-CN" sz="2000" dirty="0">
                <a:latin typeface="宋体" panose="02010600030101010101" pitchFamily="2" charset="-122"/>
                <a:ea typeface="宋体" panose="02010600030101010101" pitchFamily="2" charset="-122"/>
              </a:rPr>
              <a:t>2000</a:t>
            </a:r>
            <a:r>
              <a:rPr lang="zh-CN" altLang="en-US" sz="2000" dirty="0">
                <a:latin typeface="宋体" panose="02010600030101010101" pitchFamily="2" charset="-122"/>
                <a:ea typeface="宋体" panose="02010600030101010101" pitchFamily="2" charset="-122"/>
              </a:rPr>
              <a:t>元，</a:t>
            </a:r>
            <a:r>
              <a:rPr lang="en-US" altLang="zh-CN" sz="2000" dirty="0">
                <a:latin typeface="宋体" panose="02010600030101010101" pitchFamily="2" charset="-122"/>
                <a:ea typeface="宋体" panose="02010600030101010101" pitchFamily="2" charset="-122"/>
              </a:rPr>
              <a:t>4</a:t>
            </a:r>
            <a:r>
              <a:rPr lang="zh-CN" altLang="en-US" sz="2000" dirty="0">
                <a:latin typeface="宋体" panose="02010600030101010101" pitchFamily="2" charset="-122"/>
                <a:ea typeface="宋体" panose="02010600030101010101" pitchFamily="2" charset="-122"/>
              </a:rPr>
              <a:t>月初有</a:t>
            </a:r>
            <a:r>
              <a:rPr lang="en-US" altLang="zh-CN" sz="2000" dirty="0">
                <a:latin typeface="宋体" panose="02010600030101010101" pitchFamily="2" charset="-122"/>
                <a:ea typeface="宋体" panose="02010600030101010101" pitchFamily="2" charset="-122"/>
              </a:rPr>
              <a:t>5000</a:t>
            </a:r>
            <a:r>
              <a:rPr lang="zh-CN" altLang="en-US" sz="2000" dirty="0">
                <a:latin typeface="宋体" panose="02010600030101010101" pitchFamily="2" charset="-122"/>
                <a:ea typeface="宋体" panose="02010600030101010101" pitchFamily="2" charset="-122"/>
              </a:rPr>
              <a:t>元的资金收入。三种理财产品均为到期还本付息，逾期不付利息。王伟一定会将到期产品赎出再继续购买理财产品。现需要为王伟建立理财规划模型，用规划求解工具寻求最优的组合投资方案。</a:t>
            </a:r>
            <a:endParaRPr lang="zh-CN" altLang="zh-CN" sz="2000" dirty="0">
              <a:latin typeface="宋体" panose="02010600030101010101" pitchFamily="2" charset="-122"/>
              <a:ea typeface="宋体" panose="02010600030101010101" pitchFamily="2" charset="-122"/>
            </a:endParaRPr>
          </a:p>
        </p:txBody>
      </p:sp>
      <p:sp>
        <p:nvSpPr>
          <p:cNvPr id="8" name="Rectangle 2">
            <a:extLst>
              <a:ext uri="{FF2B5EF4-FFF2-40B4-BE49-F238E27FC236}">
                <a16:creationId xmlns:a16="http://schemas.microsoft.com/office/drawing/2014/main" id="{76A4D782-2496-991C-C54D-11985D660AC6}"/>
              </a:ext>
            </a:extLst>
          </p:cNvPr>
          <p:cNvSpPr>
            <a:spLocks noChangeArrowheads="1"/>
          </p:cNvSpPr>
          <p:nvPr/>
        </p:nvSpPr>
        <p:spPr bwMode="auto">
          <a:xfrm>
            <a:off x="2529671" y="4462007"/>
            <a:ext cx="156990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4" name="文本框 3">
            <a:extLst>
              <a:ext uri="{FF2B5EF4-FFF2-40B4-BE49-F238E27FC236}">
                <a16:creationId xmlns:a16="http://schemas.microsoft.com/office/drawing/2014/main" id="{1A55FBCF-8A25-AB6A-AD66-67E91E61A72C}"/>
              </a:ext>
            </a:extLst>
          </p:cNvPr>
          <p:cNvSpPr txBox="1"/>
          <p:nvPr/>
        </p:nvSpPr>
        <p:spPr>
          <a:xfrm>
            <a:off x="453657" y="3347317"/>
            <a:ext cx="6094990" cy="881139"/>
          </a:xfrm>
          <a:prstGeom prst="rect">
            <a:avLst/>
          </a:prstGeom>
          <a:noFill/>
        </p:spPr>
        <p:txBody>
          <a:bodyPr wrap="square">
            <a:spAutoFit/>
          </a:bodyPr>
          <a:lstStyle/>
          <a:p>
            <a:pPr algn="just">
              <a:lnSpc>
                <a:spcPct val="150000"/>
              </a:lnSpc>
            </a:pPr>
            <a:r>
              <a:rPr lang="zh-CN" altLang="en-US" sz="1800" b="1" dirty="0">
                <a:latin typeface="+mn-ea"/>
              </a:rPr>
              <a:t>解题步骤：</a:t>
            </a:r>
            <a:endParaRPr lang="en-US" altLang="zh-CN" sz="1800" b="1" dirty="0">
              <a:latin typeface="+mn-ea"/>
            </a:endParaRPr>
          </a:p>
          <a:p>
            <a:pPr algn="just">
              <a:lnSpc>
                <a:spcPct val="150000"/>
              </a:lnSpc>
            </a:pPr>
            <a:r>
              <a:rPr lang="zh-CN" altLang="zh-CN" sz="1800" b="1" dirty="0">
                <a:latin typeface="+mn-ea"/>
              </a:rPr>
              <a:t>第一步，</a:t>
            </a:r>
            <a:r>
              <a:rPr lang="zh-CN" altLang="en-US" sz="1800" dirty="0">
                <a:latin typeface="+mn-ea"/>
              </a:rPr>
              <a:t>建立资金管理规划模型。</a:t>
            </a:r>
            <a:endParaRPr lang="en-US" altLang="zh-CN" dirty="0">
              <a:latin typeface="+mn-ea"/>
            </a:endParaRPr>
          </a:p>
        </p:txBody>
      </p:sp>
      <p:pic>
        <p:nvPicPr>
          <p:cNvPr id="5" name="图片 4">
            <a:extLst>
              <a:ext uri="{FF2B5EF4-FFF2-40B4-BE49-F238E27FC236}">
                <a16:creationId xmlns:a16="http://schemas.microsoft.com/office/drawing/2014/main" id="{224354DF-F40A-F644-6B88-032A593A440B}"/>
              </a:ext>
            </a:extLst>
          </p:cNvPr>
          <p:cNvPicPr>
            <a:picLocks/>
          </p:cNvPicPr>
          <p:nvPr/>
        </p:nvPicPr>
        <p:blipFill>
          <a:blip r:embed="rId3" cstate="print"/>
          <a:srcRect/>
          <a:stretch/>
        </p:blipFill>
        <p:spPr>
          <a:xfrm>
            <a:off x="560098" y="4317616"/>
            <a:ext cx="4227830" cy="1937385"/>
          </a:xfrm>
          <a:prstGeom prst="rect">
            <a:avLst/>
          </a:prstGeom>
          <a:ln>
            <a:solidFill>
              <a:srgbClr val="000000"/>
            </a:solidFill>
          </a:ln>
        </p:spPr>
      </p:pic>
      <p:pic>
        <p:nvPicPr>
          <p:cNvPr id="6" name="图片 5">
            <a:extLst>
              <a:ext uri="{FF2B5EF4-FFF2-40B4-BE49-F238E27FC236}">
                <a16:creationId xmlns:a16="http://schemas.microsoft.com/office/drawing/2014/main" id="{6CFD3D36-48F8-74E4-C15E-4EA1EE6BD349}"/>
              </a:ext>
            </a:extLst>
          </p:cNvPr>
          <p:cNvPicPr>
            <a:picLocks/>
          </p:cNvPicPr>
          <p:nvPr/>
        </p:nvPicPr>
        <p:blipFill>
          <a:blip r:embed="rId4" cstate="print"/>
          <a:srcRect/>
          <a:stretch/>
        </p:blipFill>
        <p:spPr>
          <a:xfrm>
            <a:off x="4986417" y="4317616"/>
            <a:ext cx="6799805" cy="1937385"/>
          </a:xfrm>
          <a:prstGeom prst="rect">
            <a:avLst/>
          </a:prstGeom>
          <a:ln>
            <a:solidFill>
              <a:srgbClr val="000000"/>
            </a:solidFill>
          </a:ln>
        </p:spPr>
      </p:pic>
      <p:sp>
        <p:nvSpPr>
          <p:cNvPr id="7" name="灯片编号占位符 6">
            <a:extLst>
              <a:ext uri="{FF2B5EF4-FFF2-40B4-BE49-F238E27FC236}">
                <a16:creationId xmlns:a16="http://schemas.microsoft.com/office/drawing/2014/main" id="{DB191982-700F-C3F1-A221-017F5ED7C9B6}"/>
              </a:ext>
            </a:extLst>
          </p:cNvPr>
          <p:cNvSpPr>
            <a:spLocks noGrp="1"/>
          </p:cNvSpPr>
          <p:nvPr>
            <p:ph type="sldNum" sz="quarter" idx="12"/>
          </p:nvPr>
        </p:nvSpPr>
        <p:spPr/>
        <p:txBody>
          <a:bodyPr/>
          <a:lstStyle/>
          <a:p>
            <a:fld id="{D4987A84-499B-4CAF-9D16-379BAF2795DA}" type="slidenum">
              <a:rPr lang="zh-CN" altLang="en-US" smtClean="0"/>
              <a:t>33</a:t>
            </a:fld>
            <a:endParaRPr lang="zh-CN" altLang="en-US"/>
          </a:p>
        </p:txBody>
      </p:sp>
    </p:spTree>
    <p:extLst>
      <p:ext uri="{BB962C8B-B14F-4D97-AF65-F5344CB8AC3E}">
        <p14:creationId xmlns:p14="http://schemas.microsoft.com/office/powerpoint/2010/main" val="2986174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A4D782-2496-991C-C54D-11985D660AC6}"/>
              </a:ext>
            </a:extLst>
          </p:cNvPr>
          <p:cNvSpPr>
            <a:spLocks noChangeArrowheads="1"/>
          </p:cNvSpPr>
          <p:nvPr/>
        </p:nvSpPr>
        <p:spPr bwMode="auto">
          <a:xfrm>
            <a:off x="2529671" y="4462007"/>
            <a:ext cx="156990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4" name="文本框 3">
            <a:extLst>
              <a:ext uri="{FF2B5EF4-FFF2-40B4-BE49-F238E27FC236}">
                <a16:creationId xmlns:a16="http://schemas.microsoft.com/office/drawing/2014/main" id="{1A55FBCF-8A25-AB6A-AD66-67E91E61A72C}"/>
              </a:ext>
            </a:extLst>
          </p:cNvPr>
          <p:cNvSpPr txBox="1"/>
          <p:nvPr/>
        </p:nvSpPr>
        <p:spPr>
          <a:xfrm>
            <a:off x="1137909" y="1260465"/>
            <a:ext cx="7198278" cy="465640"/>
          </a:xfrm>
          <a:prstGeom prst="rect">
            <a:avLst/>
          </a:prstGeom>
          <a:noFill/>
        </p:spPr>
        <p:txBody>
          <a:bodyPr wrap="square">
            <a:spAutoFit/>
          </a:bodyPr>
          <a:lstStyle/>
          <a:p>
            <a:pPr algn="just">
              <a:lnSpc>
                <a:spcPct val="150000"/>
              </a:lnSpc>
            </a:pPr>
            <a:r>
              <a:rPr lang="zh-CN" altLang="zh-CN" sz="1800" b="1" dirty="0">
                <a:latin typeface="+mn-ea"/>
              </a:rPr>
              <a:t>第</a:t>
            </a:r>
            <a:r>
              <a:rPr lang="zh-CN" altLang="en-US" sz="1800" b="1" dirty="0">
                <a:latin typeface="+mn-ea"/>
              </a:rPr>
              <a:t>二</a:t>
            </a:r>
            <a:r>
              <a:rPr lang="zh-CN" altLang="zh-CN" sz="1800" b="1" dirty="0">
                <a:latin typeface="+mn-ea"/>
              </a:rPr>
              <a:t>步，</a:t>
            </a:r>
            <a:r>
              <a:rPr lang="zh-CN" altLang="en-US" sz="1800" dirty="0">
                <a:latin typeface="+mn-ea"/>
              </a:rPr>
              <a:t>使用规划求解工具计算期末本金与利息之和的最大值。</a:t>
            </a:r>
            <a:endParaRPr lang="en-US" altLang="zh-CN" dirty="0">
              <a:latin typeface="+mn-ea"/>
            </a:endParaRPr>
          </a:p>
        </p:txBody>
      </p:sp>
      <p:pic>
        <p:nvPicPr>
          <p:cNvPr id="7" name="图片 6">
            <a:extLst>
              <a:ext uri="{FF2B5EF4-FFF2-40B4-BE49-F238E27FC236}">
                <a16:creationId xmlns:a16="http://schemas.microsoft.com/office/drawing/2014/main" id="{A1D00E79-94F9-ABE0-018E-7BA2C74EA80D}"/>
              </a:ext>
            </a:extLst>
          </p:cNvPr>
          <p:cNvPicPr>
            <a:picLocks/>
          </p:cNvPicPr>
          <p:nvPr/>
        </p:nvPicPr>
        <p:blipFill rotWithShape="1">
          <a:blip r:embed="rId3" cstate="print"/>
          <a:srcRect r="579" b="602"/>
          <a:stretch/>
        </p:blipFill>
        <p:spPr bwMode="auto">
          <a:xfrm>
            <a:off x="1530752" y="2218282"/>
            <a:ext cx="8594966" cy="2511194"/>
          </a:xfrm>
          <a:prstGeom prst="rect">
            <a:avLst/>
          </a:prstGeom>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9" name="灯片编号占位符 8">
            <a:extLst>
              <a:ext uri="{FF2B5EF4-FFF2-40B4-BE49-F238E27FC236}">
                <a16:creationId xmlns:a16="http://schemas.microsoft.com/office/drawing/2014/main" id="{D60B0C74-70B9-8F98-1FDD-D1645178214A}"/>
              </a:ext>
            </a:extLst>
          </p:cNvPr>
          <p:cNvSpPr>
            <a:spLocks noGrp="1"/>
          </p:cNvSpPr>
          <p:nvPr>
            <p:ph type="sldNum" sz="quarter" idx="12"/>
          </p:nvPr>
        </p:nvSpPr>
        <p:spPr/>
        <p:txBody>
          <a:bodyPr/>
          <a:lstStyle/>
          <a:p>
            <a:fld id="{D4987A84-499B-4CAF-9D16-379BAF2795DA}" type="slidenum">
              <a:rPr lang="zh-CN" altLang="en-US" smtClean="0"/>
              <a:t>34</a:t>
            </a:fld>
            <a:endParaRPr lang="zh-CN" altLang="en-US"/>
          </a:p>
        </p:txBody>
      </p:sp>
      <p:sp>
        <p:nvSpPr>
          <p:cNvPr id="10" name="椭圆 9">
            <a:extLst>
              <a:ext uri="{FF2B5EF4-FFF2-40B4-BE49-F238E27FC236}">
                <a16:creationId xmlns:a16="http://schemas.microsoft.com/office/drawing/2014/main" id="{84646C39-AF4C-9943-FB96-4E2D241B347B}"/>
              </a:ext>
            </a:extLst>
          </p:cNvPr>
          <p:cNvSpPr/>
          <p:nvPr/>
        </p:nvSpPr>
        <p:spPr>
          <a:xfrm>
            <a:off x="8801801" y="3371498"/>
            <a:ext cx="1273429" cy="718057"/>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2668320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51446"/>
            <a:ext cx="12191999"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6</a:t>
            </a:r>
            <a:r>
              <a:rPr lang="zh-CN" altLang="en-US" sz="3600" b="1" dirty="0">
                <a:solidFill>
                  <a:schemeClr val="tx2">
                    <a:lumMod val="75000"/>
                  </a:schemeClr>
                </a:solidFill>
                <a:latin typeface="宋体" panose="02010600030101010101" pitchFamily="2" charset="-122"/>
                <a:ea typeface="宋体" panose="02010600030101010101" pitchFamily="2" charset="-122"/>
              </a:rPr>
              <a:t>、投资组合问题</a:t>
            </a:r>
          </a:p>
        </p:txBody>
      </p:sp>
      <p:sp>
        <p:nvSpPr>
          <p:cNvPr id="3" name="矩形 2">
            <a:extLst>
              <a:ext uri="{FF2B5EF4-FFF2-40B4-BE49-F238E27FC236}">
                <a16:creationId xmlns:a16="http://schemas.microsoft.com/office/drawing/2014/main" id="{145CBE66-65D4-4731-891C-F194368F9AE1}"/>
              </a:ext>
            </a:extLst>
          </p:cNvPr>
          <p:cNvSpPr/>
          <p:nvPr/>
        </p:nvSpPr>
        <p:spPr>
          <a:xfrm>
            <a:off x="472571" y="1373434"/>
            <a:ext cx="11092884" cy="1938992"/>
          </a:xfrm>
          <a:prstGeom prst="rect">
            <a:avLst/>
          </a:prstGeom>
        </p:spPr>
        <p:txBody>
          <a:bodyPr wrap="square">
            <a:spAutoFit/>
          </a:bodyPr>
          <a:lstStyle/>
          <a:p>
            <a:pPr algn="just">
              <a:spcAft>
                <a:spcPts val="0"/>
              </a:spcAft>
            </a:pPr>
            <a:r>
              <a:rPr lang="zh-CN" altLang="zh-CN" sz="2000" dirty="0">
                <a:latin typeface="宋体" panose="02010600030101010101" pitchFamily="2" charset="-122"/>
                <a:ea typeface="宋体" panose="02010600030101010101" pitchFamily="2" charset="-122"/>
              </a:rPr>
              <a:t>【例</a:t>
            </a:r>
            <a:r>
              <a:rPr lang="en-US" altLang="zh-CN" sz="2000" dirty="0">
                <a:latin typeface="宋体" panose="02010600030101010101" pitchFamily="2" charset="-122"/>
                <a:ea typeface="宋体" panose="02010600030101010101" pitchFamily="2" charset="-122"/>
              </a:rPr>
              <a:t>10-8</a:t>
            </a:r>
            <a:r>
              <a:rPr lang="zh-CN"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一位投资者计划投资于四支股票，它们的代码分别是：</a:t>
            </a:r>
            <a:r>
              <a:rPr lang="en-US" altLang="zh-CN" sz="2000" dirty="0">
                <a:latin typeface="宋体" panose="02010600030101010101" pitchFamily="2" charset="-122"/>
                <a:ea typeface="宋体" panose="02010600030101010101" pitchFamily="2" charset="-122"/>
              </a:rPr>
              <a:t>BABA</a:t>
            </a:r>
            <a:r>
              <a:rPr lang="zh-CN" altLang="en-US" sz="2000" dirty="0">
                <a:latin typeface="宋体" panose="02010600030101010101" pitchFamily="2" charset="-122"/>
                <a:ea typeface="宋体" panose="02010600030101010101" pitchFamily="2" charset="-122"/>
              </a:rPr>
              <a:t>、</a:t>
            </a:r>
            <a:r>
              <a:rPr lang="en-US" altLang="zh-CN" sz="2000" dirty="0" err="1">
                <a:latin typeface="宋体" panose="02010600030101010101" pitchFamily="2" charset="-122"/>
                <a:ea typeface="宋体" panose="02010600030101010101" pitchFamily="2" charset="-122"/>
              </a:rPr>
              <a:t>BYDDY</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IBM</a:t>
            </a:r>
            <a:r>
              <a:rPr lang="zh-CN" altLang="en-US" sz="2000" dirty="0">
                <a:latin typeface="宋体" panose="02010600030101010101" pitchFamily="2" charset="-122"/>
                <a:ea typeface="宋体" panose="02010600030101010101" pitchFamily="2" charset="-122"/>
              </a:rPr>
              <a:t>、和 </a:t>
            </a:r>
            <a:r>
              <a:rPr lang="en-US" altLang="zh-CN" sz="2000" dirty="0">
                <a:latin typeface="宋体" panose="02010600030101010101" pitchFamily="2" charset="-122"/>
                <a:ea typeface="宋体" panose="02010600030101010101" pitchFamily="2" charset="-122"/>
              </a:rPr>
              <a:t>TSLA</a:t>
            </a:r>
            <a:r>
              <a:rPr lang="zh-CN" altLang="en-US" sz="2000" dirty="0">
                <a:latin typeface="宋体" panose="02010600030101010101" pitchFamily="2" charset="-122"/>
                <a:ea typeface="宋体" panose="02010600030101010101" pitchFamily="2" charset="-122"/>
              </a:rPr>
              <a:t>。他收集了</a:t>
            </a:r>
            <a:r>
              <a:rPr lang="en-US" altLang="zh-CN" sz="2000" dirty="0">
                <a:latin typeface="宋体" panose="02010600030101010101" pitchFamily="2" charset="-122"/>
                <a:ea typeface="宋体" panose="02010600030101010101" pitchFamily="2" charset="-122"/>
              </a:rPr>
              <a:t>2019</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6</a:t>
            </a:r>
            <a:r>
              <a:rPr lang="zh-CN" altLang="en-US" sz="2000" dirty="0">
                <a:latin typeface="宋体" panose="02010600030101010101" pitchFamily="2" charset="-122"/>
                <a:ea typeface="宋体" panose="02010600030101010101" pitchFamily="2" charset="-122"/>
              </a:rPr>
              <a:t>月至</a:t>
            </a:r>
            <a:r>
              <a:rPr lang="en-US" altLang="zh-CN" sz="2000" dirty="0">
                <a:latin typeface="宋体" panose="02010600030101010101" pitchFamily="2" charset="-122"/>
                <a:ea typeface="宋体" panose="02010600030101010101" pitchFamily="2" charset="-122"/>
              </a:rPr>
              <a:t>2024</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4</a:t>
            </a:r>
            <a:r>
              <a:rPr lang="zh-CN" altLang="en-US" sz="2000" dirty="0">
                <a:latin typeface="宋体" panose="02010600030101010101" pitchFamily="2" charset="-122"/>
                <a:ea typeface="宋体" panose="02010600030101010101" pitchFamily="2" charset="-122"/>
              </a:rPr>
              <a:t>月的股票月度价格数据</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如表</a:t>
            </a:r>
            <a:r>
              <a:rPr lang="en-US" altLang="zh-CN" sz="2000" dirty="0">
                <a:latin typeface="宋体" panose="02010600030101010101" pitchFamily="2" charset="-122"/>
                <a:ea typeface="宋体" panose="02010600030101010101" pitchFamily="2" charset="-122"/>
              </a:rPr>
              <a:t>10-6</a:t>
            </a:r>
            <a:r>
              <a:rPr lang="zh-CN" altLang="en-US" sz="2000" dirty="0">
                <a:latin typeface="宋体" panose="02010600030101010101" pitchFamily="2" charset="-122"/>
                <a:ea typeface="宋体" panose="02010600030101010101" pitchFamily="2" charset="-122"/>
              </a:rPr>
              <a:t>所示</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，已知无风险利率为</a:t>
            </a:r>
            <a:r>
              <a:rPr lang="en-US" altLang="zh-CN" sz="2000" dirty="0">
                <a:latin typeface="宋体" panose="02010600030101010101" pitchFamily="2" charset="-122"/>
                <a:ea typeface="宋体" panose="02010600030101010101" pitchFamily="2" charset="-122"/>
              </a:rPr>
              <a:t>4%</a:t>
            </a:r>
            <a:r>
              <a:rPr lang="zh-CN" altLang="en-US" sz="2000" dirty="0">
                <a:latin typeface="宋体" panose="02010600030101010101" pitchFamily="2" charset="-122"/>
                <a:ea typeface="宋体" panose="02010600030101010101" pitchFamily="2" charset="-122"/>
              </a:rPr>
              <a:t>。该投资者希望了解在以下三种策略下的最优资产组合，并对这些资产组合进行图形化展示。</a:t>
            </a:r>
          </a:p>
          <a:p>
            <a:pPr algn="just">
              <a:spcAft>
                <a:spcPts val="0"/>
              </a:spcAft>
            </a:pPr>
            <a:r>
              <a:rPr lang="en-US" altLang="zh-CN" sz="2000" dirty="0">
                <a:latin typeface="宋体" panose="02010600030101010101" pitchFamily="2" charset="-122"/>
                <a:ea typeface="宋体" panose="02010600030101010101" pitchFamily="2" charset="-122"/>
              </a:rPr>
              <a:t>(1) </a:t>
            </a:r>
            <a:r>
              <a:rPr lang="zh-CN" altLang="en-US" sz="2000" dirty="0">
                <a:latin typeface="宋体" panose="02010600030101010101" pitchFamily="2" charset="-122"/>
                <a:ea typeface="宋体" panose="02010600030101010101" pitchFamily="2" charset="-122"/>
              </a:rPr>
              <a:t>给定</a:t>
            </a:r>
            <a:r>
              <a:rPr lang="en-US" altLang="zh-CN" sz="2000" dirty="0">
                <a:latin typeface="宋体" panose="02010600030101010101" pitchFamily="2" charset="-122"/>
                <a:ea typeface="宋体" panose="02010600030101010101" pitchFamily="2" charset="-122"/>
              </a:rPr>
              <a:t>35%</a:t>
            </a:r>
            <a:r>
              <a:rPr lang="zh-CN" altLang="en-US" sz="2000" dirty="0">
                <a:latin typeface="宋体" panose="02010600030101010101" pitchFamily="2" charset="-122"/>
                <a:ea typeface="宋体" panose="02010600030101010101" pitchFamily="2" charset="-122"/>
              </a:rPr>
              <a:t>的风险容忍度下的最大夏普比率。</a:t>
            </a:r>
          </a:p>
          <a:p>
            <a:pPr algn="just">
              <a:spcAft>
                <a:spcPts val="0"/>
              </a:spcAft>
            </a:pPr>
            <a:r>
              <a:rPr lang="en-US" altLang="zh-CN" sz="2000" dirty="0">
                <a:latin typeface="宋体" panose="02010600030101010101" pitchFamily="2" charset="-122"/>
                <a:ea typeface="宋体" panose="02010600030101010101" pitchFamily="2" charset="-122"/>
              </a:rPr>
              <a:t>(2) </a:t>
            </a:r>
            <a:r>
              <a:rPr lang="zh-CN" altLang="en-US" sz="2000" dirty="0">
                <a:latin typeface="宋体" panose="02010600030101010101" pitchFamily="2" charset="-122"/>
                <a:ea typeface="宋体" panose="02010600030101010101" pitchFamily="2" charset="-122"/>
              </a:rPr>
              <a:t>给定</a:t>
            </a:r>
            <a:r>
              <a:rPr lang="en-US" altLang="zh-CN" sz="2000" dirty="0">
                <a:latin typeface="宋体" panose="02010600030101010101" pitchFamily="2" charset="-122"/>
                <a:ea typeface="宋体" panose="02010600030101010101" pitchFamily="2" charset="-122"/>
              </a:rPr>
              <a:t>35%</a:t>
            </a:r>
            <a:r>
              <a:rPr lang="zh-CN" altLang="en-US" sz="2000" dirty="0">
                <a:latin typeface="宋体" panose="02010600030101010101" pitchFamily="2" charset="-122"/>
                <a:ea typeface="宋体" panose="02010600030101010101" pitchFamily="2" charset="-122"/>
              </a:rPr>
              <a:t>风险容忍度下的最大年化收益。</a:t>
            </a:r>
          </a:p>
          <a:p>
            <a:pPr algn="just">
              <a:spcAft>
                <a:spcPts val="0"/>
              </a:spcAft>
            </a:pPr>
            <a:r>
              <a:rPr lang="en-US" altLang="zh-CN" sz="2000" dirty="0">
                <a:latin typeface="宋体" panose="02010600030101010101" pitchFamily="2" charset="-122"/>
                <a:ea typeface="宋体" panose="02010600030101010101" pitchFamily="2" charset="-122"/>
              </a:rPr>
              <a:t>(3) </a:t>
            </a:r>
            <a:r>
              <a:rPr lang="zh-CN" altLang="en-US" sz="2000" dirty="0">
                <a:latin typeface="宋体" panose="02010600030101010101" pitchFamily="2" charset="-122"/>
                <a:ea typeface="宋体" panose="02010600030101010101" pitchFamily="2" charset="-122"/>
              </a:rPr>
              <a:t>最小投资组合波动率。</a:t>
            </a:r>
          </a:p>
        </p:txBody>
      </p:sp>
      <p:sp>
        <p:nvSpPr>
          <p:cNvPr id="8" name="Rectangle 2">
            <a:extLst>
              <a:ext uri="{FF2B5EF4-FFF2-40B4-BE49-F238E27FC236}">
                <a16:creationId xmlns:a16="http://schemas.microsoft.com/office/drawing/2014/main" id="{76A4D782-2496-991C-C54D-11985D660AC6}"/>
              </a:ext>
            </a:extLst>
          </p:cNvPr>
          <p:cNvSpPr>
            <a:spLocks noChangeArrowheads="1"/>
          </p:cNvSpPr>
          <p:nvPr/>
        </p:nvSpPr>
        <p:spPr bwMode="auto">
          <a:xfrm>
            <a:off x="2529671" y="4462007"/>
            <a:ext cx="156990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文本框 8">
            <a:extLst>
              <a:ext uri="{FF2B5EF4-FFF2-40B4-BE49-F238E27FC236}">
                <a16:creationId xmlns:a16="http://schemas.microsoft.com/office/drawing/2014/main" id="{6235B054-7606-228F-C342-152597632709}"/>
              </a:ext>
            </a:extLst>
          </p:cNvPr>
          <p:cNvSpPr txBox="1"/>
          <p:nvPr/>
        </p:nvSpPr>
        <p:spPr>
          <a:xfrm>
            <a:off x="3686031" y="3543573"/>
            <a:ext cx="4665965" cy="369332"/>
          </a:xfrm>
          <a:prstGeom prst="rect">
            <a:avLst/>
          </a:prstGeom>
          <a:noFill/>
        </p:spPr>
        <p:txBody>
          <a:bodyPr wrap="square">
            <a:spAutoFit/>
          </a:bodyPr>
          <a:lstStyle/>
          <a:p>
            <a:r>
              <a:rPr lang="zh-CN" altLang="en-US" dirty="0">
                <a:latin typeface="宋体" panose="02010600030101010101" pitchFamily="2" charset="-122"/>
                <a:ea typeface="宋体" panose="02010600030101010101" pitchFamily="2" charset="-122"/>
              </a:rPr>
              <a:t>表</a:t>
            </a:r>
            <a:r>
              <a:rPr lang="en-US" altLang="zh-CN" dirty="0">
                <a:latin typeface="宋体" panose="02010600030101010101" pitchFamily="2" charset="-122"/>
                <a:ea typeface="宋体" panose="02010600030101010101" pitchFamily="2" charset="-122"/>
              </a:rPr>
              <a:t>10-6 </a:t>
            </a:r>
            <a:r>
              <a:rPr lang="zh-CN" altLang="en-US" dirty="0">
                <a:latin typeface="宋体" panose="02010600030101010101" pitchFamily="2" charset="-122"/>
                <a:ea typeface="宋体" panose="02010600030101010101" pitchFamily="2" charset="-122"/>
              </a:rPr>
              <a:t>四支股票的月度价格</a:t>
            </a:r>
            <a:r>
              <a:rPr lang="en-US" altLang="zh-CN" dirty="0">
                <a:latin typeface="宋体" panose="02010600030101010101" pitchFamily="2" charset="-122"/>
                <a:ea typeface="宋体" panose="02010600030101010101" pitchFamily="2" charset="-122"/>
              </a:rPr>
              <a:t>(yahoo.com.cn) </a:t>
            </a:r>
            <a:endParaRPr lang="zh-CN" altLang="en-US" dirty="0">
              <a:latin typeface="宋体" panose="02010600030101010101" pitchFamily="2" charset="-122"/>
              <a:ea typeface="宋体" panose="02010600030101010101" pitchFamily="2" charset="-122"/>
            </a:endParaRPr>
          </a:p>
        </p:txBody>
      </p:sp>
      <p:pic>
        <p:nvPicPr>
          <p:cNvPr id="10" name="图片 9">
            <a:extLst>
              <a:ext uri="{FF2B5EF4-FFF2-40B4-BE49-F238E27FC236}">
                <a16:creationId xmlns:a16="http://schemas.microsoft.com/office/drawing/2014/main" id="{90D77F29-750B-A664-5E97-4441562F2A2E}"/>
              </a:ext>
            </a:extLst>
          </p:cNvPr>
          <p:cNvPicPr>
            <a:picLocks/>
          </p:cNvPicPr>
          <p:nvPr/>
        </p:nvPicPr>
        <p:blipFill>
          <a:blip r:embed="rId3" cstate="print"/>
          <a:srcRect/>
          <a:stretch/>
        </p:blipFill>
        <p:spPr>
          <a:xfrm>
            <a:off x="3955843" y="3999713"/>
            <a:ext cx="3801512" cy="2490844"/>
          </a:xfrm>
          <a:prstGeom prst="rect">
            <a:avLst/>
          </a:prstGeom>
          <a:ln>
            <a:solidFill>
              <a:srgbClr val="000000"/>
            </a:solidFill>
          </a:ln>
        </p:spPr>
      </p:pic>
      <p:sp>
        <p:nvSpPr>
          <p:cNvPr id="11" name="灯片编号占位符 10">
            <a:extLst>
              <a:ext uri="{FF2B5EF4-FFF2-40B4-BE49-F238E27FC236}">
                <a16:creationId xmlns:a16="http://schemas.microsoft.com/office/drawing/2014/main" id="{5274AB13-979B-018C-E68E-9C3D2505ADB3}"/>
              </a:ext>
            </a:extLst>
          </p:cNvPr>
          <p:cNvSpPr>
            <a:spLocks noGrp="1"/>
          </p:cNvSpPr>
          <p:nvPr>
            <p:ph type="sldNum" sz="quarter" idx="12"/>
          </p:nvPr>
        </p:nvSpPr>
        <p:spPr/>
        <p:txBody>
          <a:bodyPr/>
          <a:lstStyle/>
          <a:p>
            <a:fld id="{D4987A84-499B-4CAF-9D16-379BAF2795DA}" type="slidenum">
              <a:rPr lang="zh-CN" altLang="en-US" smtClean="0"/>
              <a:t>35</a:t>
            </a:fld>
            <a:endParaRPr lang="zh-CN" altLang="en-US"/>
          </a:p>
        </p:txBody>
      </p:sp>
    </p:spTree>
    <p:extLst>
      <p:ext uri="{BB962C8B-B14F-4D97-AF65-F5344CB8AC3E}">
        <p14:creationId xmlns:p14="http://schemas.microsoft.com/office/powerpoint/2010/main" val="908020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45CBE66-65D4-4731-891C-F194368F9AE1}"/>
              </a:ext>
            </a:extLst>
          </p:cNvPr>
          <p:cNvSpPr/>
          <p:nvPr/>
        </p:nvSpPr>
        <p:spPr>
          <a:xfrm>
            <a:off x="675544" y="296657"/>
            <a:ext cx="11438657" cy="3584892"/>
          </a:xfrm>
          <a:prstGeom prst="rect">
            <a:avLst/>
          </a:prstGeom>
        </p:spPr>
        <p:txBody>
          <a:bodyPr wrap="square">
            <a:spAutoFit/>
          </a:bodyPr>
          <a:lstStyle/>
          <a:p>
            <a:pPr algn="just">
              <a:spcAft>
                <a:spcPts val="0"/>
              </a:spcAft>
            </a:pPr>
            <a:r>
              <a:rPr lang="zh-CN" altLang="zh-CN" sz="2000" dirty="0">
                <a:latin typeface="Times New Roman" panose="02020603050405020304" pitchFamily="18" charset="0"/>
                <a:ea typeface="宋体" panose="02010600030101010101" pitchFamily="2" charset="-122"/>
              </a:rPr>
              <a:t>【例</a:t>
            </a:r>
            <a:r>
              <a:rPr lang="en-US" altLang="zh-CN" sz="2000" dirty="0">
                <a:latin typeface="Times New Roman" panose="02020603050405020304" pitchFamily="18" charset="0"/>
                <a:ea typeface="宋体" panose="02010600030101010101" pitchFamily="2" charset="-122"/>
              </a:rPr>
              <a:t>10-8</a:t>
            </a:r>
            <a:r>
              <a:rPr lang="zh-CN" altLang="zh-CN" sz="2000" dirty="0">
                <a:latin typeface="Times New Roman" panose="02020603050405020304" pitchFamily="18" charset="0"/>
                <a:ea typeface="宋体" panose="02010600030101010101" pitchFamily="2" charset="-122"/>
              </a:rPr>
              <a:t>】</a:t>
            </a:r>
            <a:endParaRPr lang="en-US" altLang="zh-CN" sz="2000" dirty="0">
              <a:latin typeface="Times New Roman" panose="02020603050405020304" pitchFamily="18" charset="0"/>
              <a:ea typeface="宋体" panose="02010600030101010101" pitchFamily="2" charset="-122"/>
            </a:endParaRPr>
          </a:p>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zh-CN" sz="2000" b="1" dirty="0">
                <a:latin typeface="+mn-ea"/>
              </a:rPr>
              <a:t>第一步，</a:t>
            </a:r>
            <a:r>
              <a:rPr lang="zh-CN" altLang="en-US" sz="2000" dirty="0">
                <a:latin typeface="+mn-ea"/>
              </a:rPr>
              <a:t>建立投资组合模型。</a:t>
            </a:r>
            <a:endParaRPr lang="en-US" altLang="zh-CN" sz="2000" dirty="0">
              <a:latin typeface="+mn-ea"/>
            </a:endParaRPr>
          </a:p>
          <a:p>
            <a:pPr algn="just">
              <a:lnSpc>
                <a:spcPct val="150000"/>
              </a:lnSpc>
            </a:pPr>
            <a:endParaRPr lang="en-US" altLang="zh-CN" sz="2000" dirty="0">
              <a:latin typeface="+mn-ea"/>
            </a:endParaRPr>
          </a:p>
          <a:p>
            <a:pPr algn="just">
              <a:lnSpc>
                <a:spcPct val="150000"/>
              </a:lnSpc>
            </a:pPr>
            <a:endParaRPr lang="en-US" altLang="zh-CN" sz="2000" dirty="0">
              <a:latin typeface="+mn-ea"/>
            </a:endParaRPr>
          </a:p>
          <a:p>
            <a:pPr algn="just">
              <a:lnSpc>
                <a:spcPct val="150000"/>
              </a:lnSpc>
            </a:pPr>
            <a:endParaRPr lang="en-US" altLang="zh-CN" sz="2000" b="1" dirty="0">
              <a:latin typeface="+mn-ea"/>
            </a:endParaRPr>
          </a:p>
          <a:p>
            <a:pPr algn="just">
              <a:lnSpc>
                <a:spcPct val="150000"/>
              </a:lnSpc>
            </a:pPr>
            <a:endParaRPr lang="en-US" altLang="zh-CN" sz="2000" b="1" dirty="0">
              <a:latin typeface="+mn-ea"/>
            </a:endParaRPr>
          </a:p>
          <a:p>
            <a:pPr algn="just">
              <a:lnSpc>
                <a:spcPct val="150000"/>
              </a:lnSpc>
            </a:pPr>
            <a:endParaRPr lang="en-US" altLang="zh-CN" sz="2000" b="1" dirty="0">
              <a:latin typeface="+mn-ea"/>
            </a:endParaRPr>
          </a:p>
        </p:txBody>
      </p:sp>
      <p:sp>
        <p:nvSpPr>
          <p:cNvPr id="8" name="Rectangle 2">
            <a:extLst>
              <a:ext uri="{FF2B5EF4-FFF2-40B4-BE49-F238E27FC236}">
                <a16:creationId xmlns:a16="http://schemas.microsoft.com/office/drawing/2014/main" id="{76A4D782-2496-991C-C54D-11985D660AC6}"/>
              </a:ext>
            </a:extLst>
          </p:cNvPr>
          <p:cNvSpPr>
            <a:spLocks noChangeArrowheads="1"/>
          </p:cNvSpPr>
          <p:nvPr/>
        </p:nvSpPr>
        <p:spPr bwMode="auto">
          <a:xfrm>
            <a:off x="2529671" y="4462007"/>
            <a:ext cx="156990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4" name="图片 3">
            <a:extLst>
              <a:ext uri="{FF2B5EF4-FFF2-40B4-BE49-F238E27FC236}">
                <a16:creationId xmlns:a16="http://schemas.microsoft.com/office/drawing/2014/main" id="{B32F353A-12DD-2FC5-DF05-53797040BF97}"/>
              </a:ext>
            </a:extLst>
          </p:cNvPr>
          <p:cNvPicPr>
            <a:picLocks noChangeAspect="1"/>
          </p:cNvPicPr>
          <p:nvPr/>
        </p:nvPicPr>
        <p:blipFill>
          <a:blip r:embed="rId3"/>
          <a:stretch>
            <a:fillRect/>
          </a:stretch>
        </p:blipFill>
        <p:spPr>
          <a:xfrm>
            <a:off x="2529671" y="1704324"/>
            <a:ext cx="6960475" cy="4701147"/>
          </a:xfrm>
          <a:prstGeom prst="rect">
            <a:avLst/>
          </a:prstGeom>
          <a:ln>
            <a:solidFill>
              <a:srgbClr val="000000"/>
            </a:solidFill>
          </a:ln>
        </p:spPr>
      </p:pic>
      <p:sp>
        <p:nvSpPr>
          <p:cNvPr id="6" name="灯片编号占位符 5">
            <a:extLst>
              <a:ext uri="{FF2B5EF4-FFF2-40B4-BE49-F238E27FC236}">
                <a16:creationId xmlns:a16="http://schemas.microsoft.com/office/drawing/2014/main" id="{34E3D406-D14E-70BA-D46F-A5276BDD499B}"/>
              </a:ext>
            </a:extLst>
          </p:cNvPr>
          <p:cNvSpPr>
            <a:spLocks noGrp="1"/>
          </p:cNvSpPr>
          <p:nvPr>
            <p:ph type="sldNum" sz="quarter" idx="12"/>
          </p:nvPr>
        </p:nvSpPr>
        <p:spPr/>
        <p:txBody>
          <a:bodyPr/>
          <a:lstStyle/>
          <a:p>
            <a:fld id="{D4987A84-499B-4CAF-9D16-379BAF2795DA}" type="slidenum">
              <a:rPr lang="zh-CN" altLang="en-US" smtClean="0"/>
              <a:t>36</a:t>
            </a:fld>
            <a:endParaRPr lang="zh-CN" altLang="en-US"/>
          </a:p>
        </p:txBody>
      </p:sp>
    </p:spTree>
    <p:extLst>
      <p:ext uri="{BB962C8B-B14F-4D97-AF65-F5344CB8AC3E}">
        <p14:creationId xmlns:p14="http://schemas.microsoft.com/office/powerpoint/2010/main" val="3237407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45CBE66-65D4-4731-891C-F194368F9AE1}"/>
              </a:ext>
            </a:extLst>
          </p:cNvPr>
          <p:cNvSpPr/>
          <p:nvPr/>
        </p:nvSpPr>
        <p:spPr>
          <a:xfrm>
            <a:off x="675544" y="296657"/>
            <a:ext cx="11438657" cy="505267"/>
          </a:xfrm>
          <a:prstGeom prst="rect">
            <a:avLst/>
          </a:prstGeom>
        </p:spPr>
        <p:txBody>
          <a:bodyPr wrap="square">
            <a:spAutoFit/>
          </a:bodyPr>
          <a:lstStyle/>
          <a:p>
            <a:pPr algn="just">
              <a:lnSpc>
                <a:spcPct val="150000"/>
              </a:lnSpc>
            </a:pPr>
            <a:r>
              <a:rPr lang="zh-CN" altLang="en-US" sz="2000" b="1" dirty="0">
                <a:latin typeface="+mn-ea"/>
              </a:rPr>
              <a:t>第二步，</a:t>
            </a:r>
            <a:r>
              <a:rPr lang="zh-CN" altLang="en-US" sz="2000" dirty="0">
                <a:latin typeface="+mn-ea"/>
              </a:rPr>
              <a:t>利用规划求解工具分别求三种策略下的最优权重组合。</a:t>
            </a:r>
            <a:endParaRPr lang="zh-CN" altLang="en-US" sz="2000" dirty="0">
              <a:latin typeface="Times New Roman" panose="02020603050405020304" pitchFamily="18" charset="0"/>
              <a:ea typeface="宋体" panose="02010600030101010101" pitchFamily="2" charset="-122"/>
            </a:endParaRPr>
          </a:p>
        </p:txBody>
      </p:sp>
      <p:sp>
        <p:nvSpPr>
          <p:cNvPr id="8" name="Rectangle 2">
            <a:extLst>
              <a:ext uri="{FF2B5EF4-FFF2-40B4-BE49-F238E27FC236}">
                <a16:creationId xmlns:a16="http://schemas.microsoft.com/office/drawing/2014/main" id="{76A4D782-2496-991C-C54D-11985D660AC6}"/>
              </a:ext>
            </a:extLst>
          </p:cNvPr>
          <p:cNvSpPr>
            <a:spLocks noChangeArrowheads="1"/>
          </p:cNvSpPr>
          <p:nvPr/>
        </p:nvSpPr>
        <p:spPr bwMode="auto">
          <a:xfrm>
            <a:off x="2529671" y="4462007"/>
            <a:ext cx="156990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5" name="图片 4">
            <a:extLst>
              <a:ext uri="{FF2B5EF4-FFF2-40B4-BE49-F238E27FC236}">
                <a16:creationId xmlns:a16="http://schemas.microsoft.com/office/drawing/2014/main" id="{AB1F6385-6E63-BDEC-995D-195FC740FACD}"/>
              </a:ext>
            </a:extLst>
          </p:cNvPr>
          <p:cNvPicPr>
            <a:picLocks/>
          </p:cNvPicPr>
          <p:nvPr/>
        </p:nvPicPr>
        <p:blipFill>
          <a:blip r:embed="rId3" cstate="print"/>
          <a:srcRect/>
          <a:stretch/>
        </p:blipFill>
        <p:spPr>
          <a:xfrm>
            <a:off x="2172305" y="1014511"/>
            <a:ext cx="7490024" cy="5128237"/>
          </a:xfrm>
          <a:prstGeom prst="rect">
            <a:avLst/>
          </a:prstGeom>
          <a:ln>
            <a:solidFill>
              <a:srgbClr val="000000"/>
            </a:solidFill>
          </a:ln>
        </p:spPr>
      </p:pic>
      <p:sp>
        <p:nvSpPr>
          <p:cNvPr id="2" name="灯片编号占位符 1">
            <a:extLst>
              <a:ext uri="{FF2B5EF4-FFF2-40B4-BE49-F238E27FC236}">
                <a16:creationId xmlns:a16="http://schemas.microsoft.com/office/drawing/2014/main" id="{F1D5F7EF-A960-C6C5-5D9F-C621B3822255}"/>
              </a:ext>
            </a:extLst>
          </p:cNvPr>
          <p:cNvSpPr>
            <a:spLocks noGrp="1"/>
          </p:cNvSpPr>
          <p:nvPr>
            <p:ph type="sldNum" sz="quarter" idx="12"/>
          </p:nvPr>
        </p:nvSpPr>
        <p:spPr/>
        <p:txBody>
          <a:bodyPr/>
          <a:lstStyle/>
          <a:p>
            <a:fld id="{D4987A84-499B-4CAF-9D16-379BAF2795DA}" type="slidenum">
              <a:rPr lang="zh-CN" altLang="en-US" smtClean="0"/>
              <a:t>37</a:t>
            </a:fld>
            <a:endParaRPr lang="zh-CN" altLang="en-US"/>
          </a:p>
        </p:txBody>
      </p:sp>
    </p:spTree>
    <p:extLst>
      <p:ext uri="{BB962C8B-B14F-4D97-AF65-F5344CB8AC3E}">
        <p14:creationId xmlns:p14="http://schemas.microsoft.com/office/powerpoint/2010/main" val="4023677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p>
            <a:pPr algn="ctr"/>
            <a:r>
              <a:rPr lang="zh-CN" altLang="en-US" sz="3600" b="1" dirty="0">
                <a:solidFill>
                  <a:schemeClr val="tx2">
                    <a:lumMod val="75000"/>
                  </a:schemeClr>
                </a:solidFill>
                <a:latin typeface="宋体" panose="02010600030101010101" pitchFamily="2" charset="-122"/>
                <a:ea typeface="宋体" panose="02010600030101010101" pitchFamily="2" charset="-122"/>
              </a:rPr>
              <a:t>常见规划问题的求解要点</a:t>
            </a:r>
          </a:p>
        </p:txBody>
      </p:sp>
      <p:sp>
        <p:nvSpPr>
          <p:cNvPr id="7" name="圆角矩形 6"/>
          <p:cNvSpPr/>
          <p:nvPr/>
        </p:nvSpPr>
        <p:spPr>
          <a:xfrm flipH="1">
            <a:off x="833720" y="3179510"/>
            <a:ext cx="756040" cy="756040"/>
          </a:xfrm>
          <a:prstGeom prst="roundRect">
            <a:avLst/>
          </a:prstGeom>
          <a:solidFill>
            <a:srgbClr val="235974"/>
          </a:solidFill>
          <a:ln w="25400" cap="flat" cmpd="sng" algn="ctr">
            <a:noFill/>
            <a:prstDash val="solid"/>
          </a:ln>
          <a:effectLst/>
        </p:spPr>
        <p:txBody>
          <a:bodyPr rtlCol="0" anchor="ctr"/>
          <a:lstStyle/>
          <a:p>
            <a:pPr algn="ctr">
              <a:defRPr/>
            </a:pPr>
            <a:endParaRPr lang="zh-CN" altLang="en-US" sz="1600" kern="0" dirty="0">
              <a:solidFill>
                <a:schemeClr val="bg2">
                  <a:lumMod val="25000"/>
                </a:schemeClr>
              </a:solidFill>
            </a:endParaRPr>
          </a:p>
        </p:txBody>
      </p:sp>
      <p:sp>
        <p:nvSpPr>
          <p:cNvPr id="8" name="圆角矩形 7"/>
          <p:cNvSpPr/>
          <p:nvPr/>
        </p:nvSpPr>
        <p:spPr>
          <a:xfrm flipH="1">
            <a:off x="846018" y="1721527"/>
            <a:ext cx="756040" cy="756040"/>
          </a:xfrm>
          <a:prstGeom prst="roundRect">
            <a:avLst/>
          </a:prstGeom>
          <a:solidFill>
            <a:srgbClr val="235974"/>
          </a:solidFill>
          <a:ln w="25400" cap="flat" cmpd="sng" algn="ctr">
            <a:noFill/>
            <a:prstDash val="solid"/>
          </a:ln>
          <a:effectLst/>
        </p:spPr>
        <p:txBody>
          <a:bodyPr rtlCol="0" anchor="ctr"/>
          <a:lstStyle/>
          <a:p>
            <a:pPr algn="ctr">
              <a:defRPr/>
            </a:pPr>
            <a:endParaRPr lang="zh-CN" altLang="en-US" sz="1600" kern="0" dirty="0">
              <a:solidFill>
                <a:schemeClr val="bg2">
                  <a:lumMod val="25000"/>
                </a:schemeClr>
              </a:solidFill>
            </a:endParaRPr>
          </a:p>
        </p:txBody>
      </p:sp>
      <p:sp>
        <p:nvSpPr>
          <p:cNvPr id="9" name="圆角矩形 8"/>
          <p:cNvSpPr/>
          <p:nvPr/>
        </p:nvSpPr>
        <p:spPr>
          <a:xfrm flipH="1">
            <a:off x="846018" y="4681225"/>
            <a:ext cx="756040" cy="756040"/>
          </a:xfrm>
          <a:prstGeom prst="roundRect">
            <a:avLst/>
          </a:prstGeom>
          <a:solidFill>
            <a:srgbClr val="235974"/>
          </a:solidFill>
          <a:ln w="25400" cap="flat" cmpd="sng" algn="ctr">
            <a:noFill/>
            <a:prstDash val="solid"/>
          </a:ln>
          <a:effectLst/>
        </p:spPr>
        <p:txBody>
          <a:bodyPr rtlCol="0" anchor="ctr"/>
          <a:lstStyle/>
          <a:p>
            <a:pPr algn="ctr">
              <a:defRPr/>
            </a:pPr>
            <a:endParaRPr lang="zh-CN" altLang="en-US" sz="1600" kern="0">
              <a:solidFill>
                <a:schemeClr val="bg2">
                  <a:lumMod val="25000"/>
                </a:schemeClr>
              </a:solidFill>
            </a:endParaRPr>
          </a:p>
        </p:txBody>
      </p:sp>
      <p:sp>
        <p:nvSpPr>
          <p:cNvPr id="10" name="文本框 9"/>
          <p:cNvSpPr txBox="1"/>
          <p:nvPr/>
        </p:nvSpPr>
        <p:spPr>
          <a:xfrm>
            <a:off x="1931947" y="2108516"/>
            <a:ext cx="8956704" cy="400110"/>
          </a:xfrm>
          <a:prstGeom prst="rect">
            <a:avLst/>
          </a:prstGeom>
          <a:noFill/>
        </p:spPr>
        <p:txBody>
          <a:bodyPr wrap="square" rtlCol="0">
            <a:spAutoFit/>
          </a:bodyPr>
          <a:lstStyle/>
          <a:p>
            <a:r>
              <a:rPr lang="zh-CN" altLang="en-US" sz="2000" dirty="0">
                <a:latin typeface="宋体" pitchFamily="2" charset="-122"/>
                <a:ea typeface="宋体" pitchFamily="2" charset="-122"/>
              </a:rPr>
              <a:t>从问题中抽取出决策目标和相应的决策变量，罗列限制条件。</a:t>
            </a:r>
          </a:p>
        </p:txBody>
      </p:sp>
      <p:sp>
        <p:nvSpPr>
          <p:cNvPr id="11" name="文本框 10"/>
          <p:cNvSpPr txBox="1"/>
          <p:nvPr/>
        </p:nvSpPr>
        <p:spPr>
          <a:xfrm>
            <a:off x="1931947" y="3384888"/>
            <a:ext cx="9018414" cy="707886"/>
          </a:xfrm>
          <a:prstGeom prst="rect">
            <a:avLst/>
          </a:prstGeom>
          <a:noFill/>
        </p:spPr>
        <p:txBody>
          <a:bodyPr wrap="square" rtlCol="0">
            <a:spAutoFit/>
          </a:bodyPr>
          <a:lstStyle/>
          <a:p>
            <a:r>
              <a:rPr lang="zh-CN" altLang="en-US" sz="2000" dirty="0">
                <a:latin typeface="宋体" pitchFamily="2" charset="-122"/>
                <a:ea typeface="宋体" pitchFamily="2" charset="-122"/>
              </a:rPr>
              <a:t>对于与时间、地点相关的问题，罗列表格，表格的构建可参考单位费用分布或地点覆盖及时间周期等。</a:t>
            </a:r>
          </a:p>
        </p:txBody>
      </p:sp>
      <p:sp>
        <p:nvSpPr>
          <p:cNvPr id="12" name="文本框 11"/>
          <p:cNvSpPr txBox="1"/>
          <p:nvPr/>
        </p:nvSpPr>
        <p:spPr>
          <a:xfrm>
            <a:off x="1931947" y="5077699"/>
            <a:ext cx="9102558" cy="400110"/>
          </a:xfrm>
          <a:prstGeom prst="rect">
            <a:avLst/>
          </a:prstGeom>
          <a:noFill/>
        </p:spPr>
        <p:txBody>
          <a:bodyPr wrap="square" rtlCol="0">
            <a:spAutoFit/>
          </a:bodyPr>
          <a:lstStyle/>
          <a:p>
            <a:pPr algn="just"/>
            <a:r>
              <a:rPr lang="zh-CN" altLang="en-US" sz="2000" dirty="0">
                <a:latin typeface="宋体" panose="02010600030101010101" pitchFamily="2" charset="-122"/>
                <a:ea typeface="宋体" panose="02010600030101010101" pitchFamily="2" charset="-122"/>
              </a:rPr>
              <a:t>规划求解工具可通过“保存</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装入”功能实现多次求解不同模型。</a:t>
            </a:r>
          </a:p>
        </p:txBody>
      </p:sp>
      <p:sp>
        <p:nvSpPr>
          <p:cNvPr id="13" name="文本框 12"/>
          <p:cNvSpPr txBox="1"/>
          <p:nvPr/>
        </p:nvSpPr>
        <p:spPr>
          <a:xfrm>
            <a:off x="1931949" y="1585954"/>
            <a:ext cx="2488027"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解读问题</a:t>
            </a:r>
          </a:p>
        </p:txBody>
      </p:sp>
      <p:sp>
        <p:nvSpPr>
          <p:cNvPr id="14" name="文本框 13"/>
          <p:cNvSpPr txBox="1"/>
          <p:nvPr/>
        </p:nvSpPr>
        <p:spPr>
          <a:xfrm>
            <a:off x="1931947" y="2859720"/>
            <a:ext cx="2488027"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求解模型构建</a:t>
            </a:r>
          </a:p>
        </p:txBody>
      </p:sp>
      <p:sp>
        <p:nvSpPr>
          <p:cNvPr id="15" name="文本框 14"/>
          <p:cNvSpPr txBox="1"/>
          <p:nvPr/>
        </p:nvSpPr>
        <p:spPr>
          <a:xfrm>
            <a:off x="1931950" y="4501029"/>
            <a:ext cx="2488027"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模型的保存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装入</a:t>
            </a: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818" y="1896030"/>
            <a:ext cx="407036" cy="407034"/>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006" y="4855728"/>
            <a:ext cx="407036" cy="407034"/>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006" y="3354013"/>
            <a:ext cx="407036" cy="407034"/>
          </a:xfrm>
          <a:prstGeom prst="rect">
            <a:avLst/>
          </a:prstGeom>
        </p:spPr>
      </p:pic>
      <p:cxnSp>
        <p:nvCxnSpPr>
          <p:cNvPr id="4" name="直接连接符 3">
            <a:extLst>
              <a:ext uri="{FF2B5EF4-FFF2-40B4-BE49-F238E27FC236}">
                <a16:creationId xmlns:a16="http://schemas.microsoft.com/office/drawing/2014/main" id="{3419F4F1-9E3C-9249-90DB-44E838D8C425}"/>
              </a:ext>
            </a:extLst>
          </p:cNvPr>
          <p:cNvCxnSpPr/>
          <p:nvPr/>
        </p:nvCxnSpPr>
        <p:spPr>
          <a:xfrm>
            <a:off x="2053193" y="2069815"/>
            <a:ext cx="8835458" cy="33091"/>
          </a:xfrm>
          <a:prstGeom prst="line">
            <a:avLst/>
          </a:prstGeom>
        </p:spPr>
        <p:style>
          <a:lnRef idx="1">
            <a:schemeClr val="accent3"/>
          </a:lnRef>
          <a:fillRef idx="0">
            <a:schemeClr val="accent3"/>
          </a:fillRef>
          <a:effectRef idx="0">
            <a:schemeClr val="accent3"/>
          </a:effectRef>
          <a:fontRef idx="minor">
            <a:schemeClr val="tx1"/>
          </a:fontRef>
        </p:style>
      </p:cxnSp>
      <p:cxnSp>
        <p:nvCxnSpPr>
          <p:cNvPr id="6" name="直接连接符 5">
            <a:extLst>
              <a:ext uri="{FF2B5EF4-FFF2-40B4-BE49-F238E27FC236}">
                <a16:creationId xmlns:a16="http://schemas.microsoft.com/office/drawing/2014/main" id="{A4E0E40E-70FE-EEE8-F412-AAF00878F2C0}"/>
              </a:ext>
            </a:extLst>
          </p:cNvPr>
          <p:cNvCxnSpPr/>
          <p:nvPr/>
        </p:nvCxnSpPr>
        <p:spPr>
          <a:xfrm>
            <a:off x="1992570" y="3351029"/>
            <a:ext cx="8835458" cy="33091"/>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直接连接符 19">
            <a:extLst>
              <a:ext uri="{FF2B5EF4-FFF2-40B4-BE49-F238E27FC236}">
                <a16:creationId xmlns:a16="http://schemas.microsoft.com/office/drawing/2014/main" id="{5D686B36-4D2E-EB0B-F698-7007DFA69894}"/>
              </a:ext>
            </a:extLst>
          </p:cNvPr>
          <p:cNvCxnSpPr/>
          <p:nvPr/>
        </p:nvCxnSpPr>
        <p:spPr>
          <a:xfrm>
            <a:off x="1975740" y="4993310"/>
            <a:ext cx="8835458" cy="33091"/>
          </a:xfrm>
          <a:prstGeom prst="line">
            <a:avLst/>
          </a:prstGeom>
        </p:spPr>
        <p:style>
          <a:lnRef idx="1">
            <a:schemeClr val="accent3"/>
          </a:lnRef>
          <a:fillRef idx="0">
            <a:schemeClr val="accent3"/>
          </a:fillRef>
          <a:effectRef idx="0">
            <a:schemeClr val="accent3"/>
          </a:effectRef>
          <a:fontRef idx="minor">
            <a:schemeClr val="tx1"/>
          </a:fontRef>
        </p:style>
      </p:cxnSp>
      <p:sp>
        <p:nvSpPr>
          <p:cNvPr id="21" name="灯片编号占位符 20">
            <a:extLst>
              <a:ext uri="{FF2B5EF4-FFF2-40B4-BE49-F238E27FC236}">
                <a16:creationId xmlns:a16="http://schemas.microsoft.com/office/drawing/2014/main" id="{F07AAC06-5F54-A1A7-48FC-03B8F1A8C548}"/>
              </a:ext>
            </a:extLst>
          </p:cNvPr>
          <p:cNvSpPr>
            <a:spLocks noGrp="1"/>
          </p:cNvSpPr>
          <p:nvPr>
            <p:ph type="sldNum" sz="quarter" idx="12"/>
          </p:nvPr>
        </p:nvSpPr>
        <p:spPr/>
        <p:txBody>
          <a:bodyPr/>
          <a:lstStyle/>
          <a:p>
            <a:fld id="{D4987A84-499B-4CAF-9D16-379BAF2795DA}" type="slidenum">
              <a:rPr lang="zh-CN" altLang="en-US" smtClean="0"/>
              <a:t>38</a:t>
            </a:fld>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02394"/>
            <a:ext cx="12192000" cy="923330"/>
          </a:xfrm>
          <a:prstGeom prst="rect">
            <a:avLst/>
          </a:prstGeom>
          <a:noFill/>
        </p:spPr>
        <p:txBody>
          <a:bodyPr wrap="square" rtlCol="0">
            <a:spAutoFit/>
          </a:bodyPr>
          <a:lstStyle>
            <a:defPPr>
              <a:defRPr lang="en-US"/>
            </a:defPPr>
            <a:lvl1pPr algn="dist" defTabSz="457200">
              <a:defRPr sz="6600">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5400" b="1" dirty="0">
                <a:latin typeface="宋体" pitchFamily="2" charset="-122"/>
                <a:ea typeface="宋体" pitchFamily="2" charset="-122"/>
              </a:rPr>
              <a:t>多目标规划问题的最优化决策模型</a:t>
            </a:r>
          </a:p>
        </p:txBody>
      </p:sp>
      <p:sp>
        <p:nvSpPr>
          <p:cNvPr id="4" name="文本框 3"/>
          <p:cNvSpPr txBox="1"/>
          <p:nvPr/>
        </p:nvSpPr>
        <p:spPr>
          <a:xfrm>
            <a:off x="0" y="1551352"/>
            <a:ext cx="12192000" cy="707886"/>
          </a:xfrm>
          <a:prstGeom prst="rect">
            <a:avLst/>
          </a:prstGeom>
          <a:noFill/>
        </p:spPr>
        <p:txBody>
          <a:bodyPr wrap="square" rtlCol="0">
            <a:spAutoFit/>
          </a:bodyPr>
          <a:lstStyle>
            <a:defPPr>
              <a:defRPr lang="en-US"/>
            </a:defPPr>
            <a:lvl1pPr algn="dist" defTabSz="457200">
              <a:defRPr sz="40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dirty="0"/>
              <a:t>第四节</a:t>
            </a:r>
          </a:p>
        </p:txBody>
      </p:sp>
      <p:sp>
        <p:nvSpPr>
          <p:cNvPr id="3" name="灯片编号占位符 2">
            <a:extLst>
              <a:ext uri="{FF2B5EF4-FFF2-40B4-BE49-F238E27FC236}">
                <a16:creationId xmlns:a16="http://schemas.microsoft.com/office/drawing/2014/main" id="{FCD40510-B48E-1090-45E5-6DA114266DD3}"/>
              </a:ext>
            </a:extLst>
          </p:cNvPr>
          <p:cNvSpPr>
            <a:spLocks noGrp="1"/>
          </p:cNvSpPr>
          <p:nvPr>
            <p:ph type="sldNum" sz="quarter" idx="12"/>
          </p:nvPr>
        </p:nvSpPr>
        <p:spPr/>
        <p:txBody>
          <a:bodyPr/>
          <a:lstStyle/>
          <a:p>
            <a:fld id="{D4987A84-499B-4CAF-9D16-379BAF2795DA}" type="slidenum">
              <a:rPr lang="zh-CN" altLang="en-US" smtClean="0"/>
              <a:t>39</a:t>
            </a:fld>
            <a:endParaRPr lang="zh-CN" altLang="en-US"/>
          </a:p>
        </p:txBody>
      </p:sp>
    </p:spTree>
    <p:extLst>
      <p:ext uri="{BB962C8B-B14F-4D97-AF65-F5344CB8AC3E}">
        <p14:creationId xmlns:p14="http://schemas.microsoft.com/office/powerpoint/2010/main" val="81857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02394"/>
            <a:ext cx="12192000" cy="923330"/>
          </a:xfrm>
          <a:prstGeom prst="rect">
            <a:avLst/>
          </a:prstGeom>
          <a:noFill/>
        </p:spPr>
        <p:txBody>
          <a:bodyPr wrap="square" rtlCol="0">
            <a:spAutoFit/>
          </a:bodyPr>
          <a:lstStyle>
            <a:defPPr>
              <a:defRPr lang="en-US"/>
            </a:defPPr>
            <a:lvl1pPr algn="dist" defTabSz="457200">
              <a:defRPr sz="6600">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5400" b="1" dirty="0">
                <a:latin typeface="宋体" pitchFamily="2" charset="-122"/>
                <a:ea typeface="宋体" pitchFamily="2" charset="-122"/>
              </a:rPr>
              <a:t>最优化决策概述</a:t>
            </a:r>
          </a:p>
        </p:txBody>
      </p:sp>
      <p:sp>
        <p:nvSpPr>
          <p:cNvPr id="4" name="文本框 3"/>
          <p:cNvSpPr txBox="1"/>
          <p:nvPr/>
        </p:nvSpPr>
        <p:spPr>
          <a:xfrm>
            <a:off x="0" y="1551352"/>
            <a:ext cx="12192000" cy="707886"/>
          </a:xfrm>
          <a:prstGeom prst="rect">
            <a:avLst/>
          </a:prstGeom>
          <a:noFill/>
        </p:spPr>
        <p:txBody>
          <a:bodyPr wrap="square" rtlCol="0">
            <a:spAutoFit/>
          </a:bodyPr>
          <a:lstStyle>
            <a:defPPr>
              <a:defRPr lang="en-US"/>
            </a:defPPr>
            <a:lvl1pPr algn="dist" defTabSz="457200">
              <a:defRPr sz="40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dirty="0"/>
              <a:t>第一节</a:t>
            </a:r>
          </a:p>
        </p:txBody>
      </p:sp>
      <p:sp>
        <p:nvSpPr>
          <p:cNvPr id="3" name="灯片编号占位符 2">
            <a:extLst>
              <a:ext uri="{FF2B5EF4-FFF2-40B4-BE49-F238E27FC236}">
                <a16:creationId xmlns:a16="http://schemas.microsoft.com/office/drawing/2014/main" id="{DDCE70F4-4828-F7E0-A151-E38C951BD708}"/>
              </a:ext>
            </a:extLst>
          </p:cNvPr>
          <p:cNvSpPr>
            <a:spLocks noGrp="1"/>
          </p:cNvSpPr>
          <p:nvPr>
            <p:ph type="sldNum" sz="quarter" idx="12"/>
          </p:nvPr>
        </p:nvSpPr>
        <p:spPr/>
        <p:txBody>
          <a:bodyPr/>
          <a:lstStyle/>
          <a:p>
            <a:fld id="{D4987A84-499B-4CAF-9D16-379BAF2795DA}" type="slidenum">
              <a:rPr lang="zh-CN" altLang="en-US" smtClean="0"/>
              <a:t>4</a:t>
            </a:fld>
            <a:endParaRPr lang="zh-CN" altLang="en-US"/>
          </a:p>
        </p:txBody>
      </p:sp>
    </p:spTree>
    <p:extLst>
      <p:ext uri="{BB962C8B-B14F-4D97-AF65-F5344CB8AC3E}">
        <p14:creationId xmlns:p14="http://schemas.microsoft.com/office/powerpoint/2010/main" val="1322346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19085" y="470939"/>
            <a:ext cx="8010472" cy="707886"/>
          </a:xfrm>
          <a:prstGeom prst="rect">
            <a:avLst/>
          </a:prstGeom>
          <a:noFill/>
        </p:spPr>
        <p:txBody>
          <a:bodyPr wrap="square" rtlCol="0">
            <a:spAutoFit/>
          </a:bodyPr>
          <a:lstStyle>
            <a:defPPr>
              <a:defRPr lang="en-US"/>
            </a:defPPr>
            <a:lvl1pPr algn="ctr" defTabSz="457200">
              <a:defRPr sz="4000" b="1">
                <a:solidFill>
                  <a:schemeClr val="tx2">
                    <a:lumMod val="75000"/>
                  </a:schemeClr>
                </a:solidFill>
                <a:latin typeface="+mn-ea"/>
              </a:defRPr>
            </a:lvl1pPr>
            <a:lvl2pPr defTabSz="457200"/>
            <a:lvl3pPr defTabSz="457200"/>
            <a:lvl4pPr defTabSz="457200"/>
            <a:lvl5pPr defTabSz="457200"/>
            <a:lvl6pPr defTabSz="457200"/>
            <a:lvl7pPr defTabSz="457200"/>
            <a:lvl8pPr defTabSz="457200"/>
            <a:lvl9pPr defTabSz="457200"/>
          </a:lstStyle>
          <a:p>
            <a:r>
              <a:rPr lang="zh-CN" altLang="en-US" dirty="0">
                <a:latin typeface="宋体" pitchFamily="2" charset="-122"/>
                <a:ea typeface="宋体" pitchFamily="2" charset="-122"/>
              </a:rPr>
              <a:t>多目标规划问题的最优化决策模型</a:t>
            </a:r>
          </a:p>
        </p:txBody>
      </p:sp>
      <p:sp>
        <p:nvSpPr>
          <p:cNvPr id="13" name="文本框 12"/>
          <p:cNvSpPr txBox="1"/>
          <p:nvPr/>
        </p:nvSpPr>
        <p:spPr>
          <a:xfrm>
            <a:off x="3033408" y="2060797"/>
            <a:ext cx="4681841"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多目标规划概述</a:t>
            </a:r>
          </a:p>
        </p:txBody>
      </p:sp>
      <p:sp>
        <p:nvSpPr>
          <p:cNvPr id="14" name="文本框 13"/>
          <p:cNvSpPr txBox="1"/>
          <p:nvPr/>
        </p:nvSpPr>
        <p:spPr>
          <a:xfrm>
            <a:off x="5647716" y="3836750"/>
            <a:ext cx="4681841"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多目标规划问题决策模型</a:t>
            </a:r>
          </a:p>
        </p:txBody>
      </p:sp>
      <p:sp>
        <p:nvSpPr>
          <p:cNvPr id="3" name="灯片编号占位符 2">
            <a:extLst>
              <a:ext uri="{FF2B5EF4-FFF2-40B4-BE49-F238E27FC236}">
                <a16:creationId xmlns:a16="http://schemas.microsoft.com/office/drawing/2014/main" id="{46D94A18-5DD6-94C2-B197-DB98C2478B3C}"/>
              </a:ext>
            </a:extLst>
          </p:cNvPr>
          <p:cNvSpPr>
            <a:spLocks noGrp="1"/>
          </p:cNvSpPr>
          <p:nvPr>
            <p:ph type="sldNum" sz="quarter" idx="12"/>
          </p:nvPr>
        </p:nvSpPr>
        <p:spPr/>
        <p:txBody>
          <a:bodyPr/>
          <a:lstStyle/>
          <a:p>
            <a:fld id="{D4987A84-499B-4CAF-9D16-379BAF2795DA}" type="slidenum">
              <a:rPr lang="zh-CN" altLang="en-US" smtClean="0"/>
              <a:t>40</a:t>
            </a:fld>
            <a:endParaRPr lang="zh-CN" altLang="en-US"/>
          </a:p>
        </p:txBody>
      </p:sp>
      <p:sp>
        <p:nvSpPr>
          <p:cNvPr id="12" name="椭圆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91AD8A96-1E62-4ACB-8B4C-A6B8C9552881}"/>
              </a:ext>
            </a:extLst>
          </p:cNvPr>
          <p:cNvSpPr/>
          <p:nvPr/>
        </p:nvSpPr>
        <p:spPr>
          <a:xfrm>
            <a:off x="2205252" y="1945554"/>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5" name="椭圆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FF49D9BD-4236-469A-963D-E81D38F9A15C}"/>
              </a:ext>
            </a:extLst>
          </p:cNvPr>
          <p:cNvSpPr/>
          <p:nvPr/>
        </p:nvSpPr>
        <p:spPr>
          <a:xfrm>
            <a:off x="4796568" y="3762944"/>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390637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360"/>
                                          </p:val>
                                        </p:tav>
                                        <p:tav tm="100000">
                                          <p:val>
                                            <p:fltVal val="0"/>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382634"/>
            <a:ext cx="12192000"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itchFamily="2" charset="-122"/>
                <a:ea typeface="宋体" pitchFamily="2" charset="-122"/>
              </a:rPr>
              <a:t>1</a:t>
            </a:r>
            <a:r>
              <a:rPr lang="zh-CN" altLang="en-US" sz="3600" b="1" dirty="0">
                <a:solidFill>
                  <a:schemeClr val="tx2">
                    <a:lumMod val="75000"/>
                  </a:schemeClr>
                </a:solidFill>
                <a:latin typeface="宋体" pitchFamily="2" charset="-122"/>
                <a:ea typeface="宋体" pitchFamily="2" charset="-122"/>
              </a:rPr>
              <a:t>、多目标规划概述</a:t>
            </a:r>
          </a:p>
        </p:txBody>
      </p:sp>
      <p:graphicFrame>
        <p:nvGraphicFramePr>
          <p:cNvPr id="3" name="图示 2">
            <a:extLst>
              <a:ext uri="{FF2B5EF4-FFF2-40B4-BE49-F238E27FC236}">
                <a16:creationId xmlns:a16="http://schemas.microsoft.com/office/drawing/2014/main" id="{7BA3DA39-826C-4DD7-B49F-28A388CEA9B2}"/>
              </a:ext>
            </a:extLst>
          </p:cNvPr>
          <p:cNvGraphicFramePr/>
          <p:nvPr>
            <p:extLst>
              <p:ext uri="{D42A27DB-BD31-4B8C-83A1-F6EECF244321}">
                <p14:modId xmlns:p14="http://schemas.microsoft.com/office/powerpoint/2010/main" val="2170255345"/>
              </p:ext>
            </p:extLst>
          </p:nvPr>
        </p:nvGraphicFramePr>
        <p:xfrm>
          <a:off x="3890617" y="127625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a:extLst>
              <a:ext uri="{FF2B5EF4-FFF2-40B4-BE49-F238E27FC236}">
                <a16:creationId xmlns:a16="http://schemas.microsoft.com/office/drawing/2014/main" id="{A8FDF5C3-A169-4B67-8FA6-43FE84981412}"/>
              </a:ext>
            </a:extLst>
          </p:cNvPr>
          <p:cNvSpPr/>
          <p:nvPr/>
        </p:nvSpPr>
        <p:spPr>
          <a:xfrm>
            <a:off x="871330" y="1720840"/>
            <a:ext cx="3864666" cy="2862322"/>
          </a:xfrm>
          <a:prstGeom prst="rect">
            <a:avLst/>
          </a:prstGeom>
        </p:spPr>
        <p:txBody>
          <a:bodyPr wrap="square">
            <a:spAutoFit/>
          </a:bodyPr>
          <a:lstStyle/>
          <a:p>
            <a:pPr algn="just"/>
            <a:r>
              <a:rPr lang="zh-CN" altLang="zh-CN" sz="2000" dirty="0">
                <a:solidFill>
                  <a:srgbClr val="000000"/>
                </a:solidFill>
                <a:ea typeface="宋体" panose="02010600030101010101" pitchFamily="2" charset="-122"/>
                <a:cs typeface="Times New Roman" panose="02020603050405020304" pitchFamily="18" charset="0"/>
              </a:rPr>
              <a:t>大部分现实中需要解决的财经管理问题更多会面临多目标决策问题</a:t>
            </a:r>
            <a:r>
              <a:rPr lang="zh-CN" altLang="en-US" sz="2000" dirty="0">
                <a:solidFill>
                  <a:srgbClr val="000000"/>
                </a:solidFill>
                <a:ea typeface="宋体" panose="02010600030101010101" pitchFamily="2" charset="-122"/>
                <a:cs typeface="Times New Roman" panose="02020603050405020304" pitchFamily="18" charset="0"/>
              </a:rPr>
              <a:t>。</a:t>
            </a:r>
            <a:endParaRPr lang="en-US" altLang="zh-CN" sz="2000" dirty="0">
              <a:solidFill>
                <a:srgbClr val="000000"/>
              </a:solidFill>
              <a:ea typeface="宋体" panose="02010600030101010101" pitchFamily="2" charset="-122"/>
              <a:cs typeface="Times New Roman" panose="02020603050405020304" pitchFamily="18" charset="0"/>
            </a:endParaRPr>
          </a:p>
          <a:p>
            <a:pPr algn="just"/>
            <a:endParaRPr lang="en-US" altLang="zh-CN" sz="2000" dirty="0">
              <a:solidFill>
                <a:srgbClr val="000000"/>
              </a:solidFill>
              <a:ea typeface="宋体" panose="02010600030101010101" pitchFamily="2" charset="-122"/>
              <a:cs typeface="Times New Roman" panose="02020603050405020304" pitchFamily="18" charset="0"/>
            </a:endParaRPr>
          </a:p>
          <a:p>
            <a:pPr algn="just"/>
            <a:endParaRPr lang="en-US" altLang="zh-CN" sz="2000" dirty="0">
              <a:solidFill>
                <a:srgbClr val="000000"/>
              </a:solidFill>
              <a:ea typeface="宋体" panose="02010600030101010101" pitchFamily="2" charset="-122"/>
              <a:cs typeface="Times New Roman" panose="02020603050405020304" pitchFamily="18" charset="0"/>
            </a:endParaRPr>
          </a:p>
          <a:p>
            <a:pPr algn="just"/>
            <a:r>
              <a:rPr lang="zh-CN" altLang="zh-CN" sz="2000" dirty="0">
                <a:solidFill>
                  <a:srgbClr val="000000"/>
                </a:solidFill>
                <a:ea typeface="宋体" panose="02010600030101010101" pitchFamily="2" charset="-122"/>
                <a:cs typeface="Times New Roman" panose="02020603050405020304" pitchFamily="18" charset="0"/>
              </a:rPr>
              <a:t>生鲜新零售企业要进驻城市</a:t>
            </a:r>
            <a:r>
              <a:rPr lang="en-US" altLang="zh-CN" sz="2000" dirty="0">
                <a:solidFill>
                  <a:srgbClr val="000000"/>
                </a:solidFill>
                <a:ea typeface="宋体" panose="02010600030101010101" pitchFamily="2" charset="-122"/>
                <a:cs typeface="Times New Roman" panose="02020603050405020304" pitchFamily="18" charset="0"/>
              </a:rPr>
              <a:t>CBD</a:t>
            </a:r>
            <a:r>
              <a:rPr lang="zh-CN" altLang="zh-CN" sz="2000" dirty="0">
                <a:solidFill>
                  <a:srgbClr val="000000"/>
                </a:solidFill>
                <a:ea typeface="宋体" panose="02010600030101010101" pitchFamily="2" charset="-122"/>
                <a:cs typeface="Times New Roman" panose="02020603050405020304" pitchFamily="18" charset="0"/>
              </a:rPr>
              <a:t>和大型商圈开设连锁店时，选址目标需要考察</a:t>
            </a:r>
            <a:r>
              <a:rPr lang="zh-CN" altLang="en-US" sz="2000" dirty="0">
                <a:solidFill>
                  <a:srgbClr val="000000"/>
                </a:solidFill>
                <a:ea typeface="宋体" panose="02010600030101010101" pitchFamily="2" charset="-122"/>
                <a:cs typeface="Times New Roman" panose="02020603050405020304" pitchFamily="18" charset="0"/>
              </a:rPr>
              <a:t>：</a:t>
            </a:r>
            <a:endParaRPr lang="en-US" altLang="zh-CN" sz="2000" dirty="0">
              <a:solidFill>
                <a:srgbClr val="000000"/>
              </a:solidFill>
              <a:ea typeface="宋体" panose="02010600030101010101" pitchFamily="2" charset="-122"/>
              <a:cs typeface="Times New Roman" panose="02020603050405020304" pitchFamily="18" charset="0"/>
            </a:endParaRPr>
          </a:p>
          <a:p>
            <a:pPr algn="just"/>
            <a:r>
              <a:rPr lang="zh-CN" altLang="zh-CN" sz="2000" b="1" dirty="0">
                <a:ea typeface="宋体" panose="02010600030101010101" pitchFamily="2" charset="-122"/>
                <a:cs typeface="Times New Roman" panose="02020603050405020304" pitchFamily="18" charset="0"/>
              </a:rPr>
              <a:t>人口覆盖</a:t>
            </a:r>
            <a:r>
              <a:rPr lang="zh-CN" altLang="zh-CN" sz="2000" dirty="0">
                <a:solidFill>
                  <a:srgbClr val="000000"/>
                </a:solidFill>
                <a:ea typeface="宋体" panose="02010600030101010101" pitchFamily="2" charset="-122"/>
                <a:cs typeface="Times New Roman" panose="02020603050405020304" pitchFamily="18" charset="0"/>
              </a:rPr>
              <a:t>和</a:t>
            </a:r>
            <a:r>
              <a:rPr lang="zh-CN" altLang="zh-CN" sz="2000" b="1" dirty="0">
                <a:ea typeface="宋体" panose="02010600030101010101" pitchFamily="2" charset="-122"/>
                <a:cs typeface="Times New Roman" panose="02020603050405020304" pitchFamily="18" charset="0"/>
              </a:rPr>
              <a:t>消费力覆盖</a:t>
            </a:r>
            <a:endParaRPr lang="zh-CN" altLang="en-US" sz="2000" b="1" dirty="0"/>
          </a:p>
        </p:txBody>
      </p:sp>
      <p:sp>
        <p:nvSpPr>
          <p:cNvPr id="5" name="灯片编号占位符 4">
            <a:extLst>
              <a:ext uri="{FF2B5EF4-FFF2-40B4-BE49-F238E27FC236}">
                <a16:creationId xmlns:a16="http://schemas.microsoft.com/office/drawing/2014/main" id="{83B722B6-8BF0-ED15-F78A-84BDD2A1919B}"/>
              </a:ext>
            </a:extLst>
          </p:cNvPr>
          <p:cNvSpPr>
            <a:spLocks noGrp="1"/>
          </p:cNvSpPr>
          <p:nvPr>
            <p:ph type="sldNum" sz="quarter" idx="12"/>
          </p:nvPr>
        </p:nvSpPr>
        <p:spPr/>
        <p:txBody>
          <a:bodyPr/>
          <a:lstStyle/>
          <a:p>
            <a:fld id="{D4987A84-499B-4CAF-9D16-379BAF2795DA}" type="slidenum">
              <a:rPr lang="zh-CN" altLang="en-US" smtClean="0"/>
              <a:t>41</a:t>
            </a:fld>
            <a:endParaRPr lang="zh-CN" altLang="en-US"/>
          </a:p>
        </p:txBody>
      </p:sp>
    </p:spTree>
    <p:extLst>
      <p:ext uri="{BB962C8B-B14F-4D97-AF65-F5344CB8AC3E}">
        <p14:creationId xmlns:p14="http://schemas.microsoft.com/office/powerpoint/2010/main" val="4262973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6C3E9F8-960C-4643-A89A-B68975CCF5F3}"/>
              </a:ext>
            </a:extLst>
          </p:cNvPr>
          <p:cNvSpPr txBox="1"/>
          <p:nvPr/>
        </p:nvSpPr>
        <p:spPr>
          <a:xfrm>
            <a:off x="0" y="488961"/>
            <a:ext cx="12191999"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itchFamily="2" charset="-122"/>
                <a:ea typeface="宋体" pitchFamily="2" charset="-122"/>
              </a:rPr>
              <a:t>2</a:t>
            </a:r>
            <a:r>
              <a:rPr lang="zh-CN" altLang="en-US" sz="3600" b="1" dirty="0">
                <a:solidFill>
                  <a:schemeClr val="tx2">
                    <a:lumMod val="75000"/>
                  </a:schemeClr>
                </a:solidFill>
                <a:latin typeface="宋体" pitchFamily="2" charset="-122"/>
                <a:ea typeface="宋体" pitchFamily="2" charset="-122"/>
              </a:rPr>
              <a:t>、多目标规划问题决策模型</a:t>
            </a:r>
          </a:p>
        </p:txBody>
      </p:sp>
      <p:sp>
        <p:nvSpPr>
          <p:cNvPr id="3" name="矩形 2">
            <a:extLst>
              <a:ext uri="{FF2B5EF4-FFF2-40B4-BE49-F238E27FC236}">
                <a16:creationId xmlns:a16="http://schemas.microsoft.com/office/drawing/2014/main" id="{2DA0850A-7807-4CDA-9A55-FE62194C3FDB}"/>
              </a:ext>
            </a:extLst>
          </p:cNvPr>
          <p:cNvSpPr/>
          <p:nvPr/>
        </p:nvSpPr>
        <p:spPr>
          <a:xfrm>
            <a:off x="586409" y="1318255"/>
            <a:ext cx="10691192" cy="1631216"/>
          </a:xfrm>
          <a:prstGeom prst="rect">
            <a:avLst/>
          </a:prstGeom>
        </p:spPr>
        <p:txBody>
          <a:bodyPr wrap="square">
            <a:spAutoFit/>
          </a:bodyPr>
          <a:lstStyle/>
          <a:p>
            <a:pPr algn="just">
              <a:spcAft>
                <a:spcPts val="0"/>
              </a:spcAft>
            </a:pPr>
            <a:r>
              <a:rPr lang="zh-CN" altLang="zh-CN" sz="2000" dirty="0">
                <a:solidFill>
                  <a:srgbClr val="000000"/>
                </a:solidFill>
                <a:latin typeface="Times New Roman" panose="02020603050405020304" pitchFamily="18" charset="0"/>
                <a:ea typeface="宋体" panose="02010600030101010101" pitchFamily="2" charset="-122"/>
              </a:rPr>
              <a:t>【例</a:t>
            </a:r>
            <a:r>
              <a:rPr lang="en-US" altLang="zh-CN" sz="2000" dirty="0">
                <a:solidFill>
                  <a:srgbClr val="000000"/>
                </a:solidFill>
                <a:latin typeface="Times New Roman" panose="02020603050405020304" pitchFamily="18" charset="0"/>
                <a:ea typeface="宋体" panose="02010600030101010101" pitchFamily="2" charset="-122"/>
              </a:rPr>
              <a:t>10-9</a:t>
            </a:r>
            <a:r>
              <a:rPr lang="zh-CN" altLang="zh-CN" sz="2000" dirty="0">
                <a:solidFill>
                  <a:srgbClr val="000000"/>
                </a:solidFill>
                <a:latin typeface="Times New Roman" panose="02020603050405020304" pitchFamily="18" charset="0"/>
                <a:ea typeface="宋体" panose="02010600030101010101" pitchFamily="2" charset="-122"/>
              </a:rPr>
              <a:t>】</a:t>
            </a:r>
            <a:r>
              <a:rPr lang="zh-CN" altLang="en-US" sz="2000" dirty="0">
                <a:solidFill>
                  <a:srgbClr val="000000"/>
                </a:solidFill>
                <a:latin typeface="Times New Roman" panose="02020603050405020304" pitchFamily="18" charset="0"/>
                <a:ea typeface="宋体" panose="02010600030101010101" pitchFamily="2" charset="-122"/>
              </a:rPr>
              <a:t>生鲜新零售企业自产和销售黑豆芽和花生芽（产品</a:t>
            </a:r>
            <a:r>
              <a:rPr lang="en-US" altLang="zh-CN" sz="2000" dirty="0">
                <a:solidFill>
                  <a:srgbClr val="000000"/>
                </a:solidFill>
                <a:latin typeface="Times New Roman" panose="02020603050405020304" pitchFamily="18" charset="0"/>
                <a:ea typeface="宋体" panose="02010600030101010101" pitchFamily="2" charset="-122"/>
              </a:rPr>
              <a:t>1</a:t>
            </a:r>
            <a:r>
              <a:rPr lang="zh-CN" altLang="en-US" sz="2000" dirty="0">
                <a:solidFill>
                  <a:srgbClr val="000000"/>
                </a:solidFill>
                <a:latin typeface="Times New Roman" panose="02020603050405020304" pitchFamily="18" charset="0"/>
                <a:ea typeface="宋体" panose="02010600030101010101" pitchFamily="2" charset="-122"/>
              </a:rPr>
              <a:t>和产品</a:t>
            </a:r>
            <a:r>
              <a:rPr lang="en-US" altLang="zh-CN" sz="2000" dirty="0">
                <a:solidFill>
                  <a:srgbClr val="000000"/>
                </a:solidFill>
                <a:latin typeface="Times New Roman" panose="02020603050405020304" pitchFamily="18" charset="0"/>
                <a:ea typeface="宋体" panose="02010600030101010101" pitchFamily="2" charset="-122"/>
              </a:rPr>
              <a:t>2</a:t>
            </a:r>
            <a:r>
              <a:rPr lang="zh-CN" altLang="en-US" sz="2000" dirty="0">
                <a:solidFill>
                  <a:srgbClr val="000000"/>
                </a:solidFill>
                <a:latin typeface="Times New Roman" panose="02020603050405020304" pitchFamily="18" charset="0"/>
                <a:ea typeface="宋体" panose="02010600030101010101" pitchFamily="2" charset="-122"/>
              </a:rPr>
              <a:t>）。两种产品各生产一个单位需要人工</a:t>
            </a:r>
            <a:r>
              <a:rPr lang="en-US" altLang="zh-CN" sz="2000" dirty="0">
                <a:solidFill>
                  <a:srgbClr val="000000"/>
                </a:solidFill>
                <a:latin typeface="Times New Roman" panose="02020603050405020304" pitchFamily="18" charset="0"/>
                <a:ea typeface="宋体" panose="02010600030101010101" pitchFamily="2" charset="-122"/>
              </a:rPr>
              <a:t>3</a:t>
            </a:r>
            <a:r>
              <a:rPr lang="zh-CN" altLang="en-US" sz="2000" dirty="0">
                <a:solidFill>
                  <a:srgbClr val="000000"/>
                </a:solidFill>
                <a:latin typeface="Times New Roman" panose="02020603050405020304" pitchFamily="18" charset="0"/>
                <a:ea typeface="宋体" panose="02010600030101010101" pitchFamily="2" charset="-122"/>
              </a:rPr>
              <a:t>小时和</a:t>
            </a:r>
            <a:r>
              <a:rPr lang="en-US" altLang="zh-CN" sz="2000" dirty="0">
                <a:solidFill>
                  <a:srgbClr val="000000"/>
                </a:solidFill>
                <a:latin typeface="Times New Roman" panose="02020603050405020304" pitchFamily="18" charset="0"/>
                <a:ea typeface="宋体" panose="02010600030101010101" pitchFamily="2" charset="-122"/>
              </a:rPr>
              <a:t>7</a:t>
            </a:r>
            <a:r>
              <a:rPr lang="zh-CN" altLang="en-US" sz="2000" dirty="0">
                <a:solidFill>
                  <a:srgbClr val="000000"/>
                </a:solidFill>
                <a:latin typeface="Times New Roman" panose="02020603050405020304" pitchFamily="18" charset="0"/>
                <a:ea typeface="宋体" panose="02010600030101010101" pitchFamily="2" charset="-122"/>
              </a:rPr>
              <a:t>小时，用电量</a:t>
            </a:r>
            <a:r>
              <a:rPr lang="en-US" altLang="zh-CN" sz="2000" dirty="0">
                <a:solidFill>
                  <a:srgbClr val="000000"/>
                </a:solidFill>
                <a:latin typeface="Times New Roman" panose="02020603050405020304" pitchFamily="18" charset="0"/>
                <a:ea typeface="宋体" panose="02010600030101010101" pitchFamily="2" charset="-122"/>
              </a:rPr>
              <a:t>4</a:t>
            </a:r>
            <a:r>
              <a:rPr lang="zh-CN" altLang="en-US" sz="2000" dirty="0">
                <a:solidFill>
                  <a:srgbClr val="000000"/>
                </a:solidFill>
                <a:latin typeface="Times New Roman" panose="02020603050405020304" pitchFamily="18" charset="0"/>
                <a:ea typeface="宋体" panose="02010600030101010101" pitchFamily="2" charset="-122"/>
              </a:rPr>
              <a:t>千瓦时和</a:t>
            </a:r>
            <a:r>
              <a:rPr lang="en-US" altLang="zh-CN" sz="2000" dirty="0">
                <a:solidFill>
                  <a:srgbClr val="000000"/>
                </a:solidFill>
                <a:latin typeface="Times New Roman" panose="02020603050405020304" pitchFamily="18" charset="0"/>
                <a:ea typeface="宋体" panose="02010600030101010101" pitchFamily="2" charset="-122"/>
              </a:rPr>
              <a:t>5</a:t>
            </a:r>
            <a:r>
              <a:rPr lang="zh-CN" altLang="en-US" sz="2000" dirty="0">
                <a:solidFill>
                  <a:srgbClr val="000000"/>
                </a:solidFill>
                <a:latin typeface="Times New Roman" panose="02020603050405020304" pitchFamily="18" charset="0"/>
                <a:ea typeface="宋体" panose="02010600030101010101" pitchFamily="2" charset="-122"/>
              </a:rPr>
              <a:t>千瓦时，需要原材料</a:t>
            </a:r>
            <a:r>
              <a:rPr lang="en-US" altLang="zh-CN" sz="2000" dirty="0">
                <a:solidFill>
                  <a:srgbClr val="000000"/>
                </a:solidFill>
                <a:latin typeface="Times New Roman" panose="02020603050405020304" pitchFamily="18" charset="0"/>
                <a:ea typeface="宋体" panose="02010600030101010101" pitchFamily="2" charset="-122"/>
              </a:rPr>
              <a:t>9</a:t>
            </a:r>
            <a:r>
              <a:rPr lang="zh-CN" altLang="en-US" sz="2000" dirty="0">
                <a:solidFill>
                  <a:srgbClr val="000000"/>
                </a:solidFill>
                <a:latin typeface="Times New Roman" panose="02020603050405020304" pitchFamily="18" charset="0"/>
                <a:ea typeface="宋体" panose="02010600030101010101" pitchFamily="2" charset="-122"/>
              </a:rPr>
              <a:t>公斤和</a:t>
            </a:r>
            <a:r>
              <a:rPr lang="en-US" altLang="zh-CN" sz="2000" dirty="0">
                <a:solidFill>
                  <a:srgbClr val="000000"/>
                </a:solidFill>
                <a:latin typeface="Times New Roman" panose="02020603050405020304" pitchFamily="18" charset="0"/>
                <a:ea typeface="宋体" panose="02010600030101010101" pitchFamily="2" charset="-122"/>
              </a:rPr>
              <a:t>4</a:t>
            </a:r>
            <a:r>
              <a:rPr lang="zh-CN" altLang="en-US" sz="2000" dirty="0">
                <a:solidFill>
                  <a:srgbClr val="000000"/>
                </a:solidFill>
                <a:latin typeface="Times New Roman" panose="02020603050405020304" pitchFamily="18" charset="0"/>
                <a:ea typeface="宋体" panose="02010600030101010101" pitchFamily="2" charset="-122"/>
              </a:rPr>
              <a:t>公斤。公司可提供的总人工为</a:t>
            </a:r>
            <a:r>
              <a:rPr lang="en-US" altLang="zh-CN" sz="2000" dirty="0">
                <a:solidFill>
                  <a:srgbClr val="000000"/>
                </a:solidFill>
                <a:latin typeface="Times New Roman" panose="02020603050405020304" pitchFamily="18" charset="0"/>
                <a:ea typeface="宋体" panose="02010600030101010101" pitchFamily="2" charset="-122"/>
              </a:rPr>
              <a:t>300</a:t>
            </a:r>
            <a:r>
              <a:rPr lang="zh-CN" altLang="en-US" sz="2000" dirty="0">
                <a:solidFill>
                  <a:srgbClr val="000000"/>
                </a:solidFill>
                <a:latin typeface="Times New Roman" panose="02020603050405020304" pitchFamily="18" charset="0"/>
                <a:ea typeface="宋体" panose="02010600030101010101" pitchFamily="2" charset="-122"/>
              </a:rPr>
              <a:t>小时，可提供的用电量为</a:t>
            </a:r>
            <a:r>
              <a:rPr lang="en-US" altLang="zh-CN" sz="2000" dirty="0">
                <a:solidFill>
                  <a:srgbClr val="000000"/>
                </a:solidFill>
                <a:latin typeface="Times New Roman" panose="02020603050405020304" pitchFamily="18" charset="0"/>
                <a:ea typeface="宋体" panose="02010600030101010101" pitchFamily="2" charset="-122"/>
              </a:rPr>
              <a:t>250</a:t>
            </a:r>
            <a:r>
              <a:rPr lang="zh-CN" altLang="en-US" sz="2000" dirty="0">
                <a:solidFill>
                  <a:srgbClr val="000000"/>
                </a:solidFill>
                <a:latin typeface="Times New Roman" panose="02020603050405020304" pitchFamily="18" charset="0"/>
                <a:ea typeface="宋体" panose="02010600030101010101" pitchFamily="2" charset="-122"/>
              </a:rPr>
              <a:t>千瓦时，可提供的原材料为</a:t>
            </a:r>
            <a:r>
              <a:rPr lang="en-US" altLang="zh-CN" sz="2000" dirty="0">
                <a:solidFill>
                  <a:srgbClr val="000000"/>
                </a:solidFill>
                <a:latin typeface="Times New Roman" panose="02020603050405020304" pitchFamily="18" charset="0"/>
                <a:ea typeface="宋体" panose="02010600030101010101" pitchFamily="2" charset="-122"/>
              </a:rPr>
              <a:t>420</a:t>
            </a:r>
            <a:r>
              <a:rPr lang="zh-CN" altLang="en-US" sz="2000" dirty="0">
                <a:solidFill>
                  <a:srgbClr val="000000"/>
                </a:solidFill>
                <a:latin typeface="Times New Roman" panose="02020603050405020304" pitchFamily="18" charset="0"/>
                <a:ea typeface="宋体" panose="02010600030101010101" pitchFamily="2" charset="-122"/>
              </a:rPr>
              <a:t>公斤，两种芽菜的单位利润分别为</a:t>
            </a:r>
            <a:r>
              <a:rPr lang="en-US" altLang="zh-CN" sz="2000" dirty="0">
                <a:solidFill>
                  <a:srgbClr val="000000"/>
                </a:solidFill>
                <a:latin typeface="Times New Roman" panose="02020603050405020304" pitchFamily="18" charset="0"/>
                <a:ea typeface="宋体" panose="02010600030101010101" pitchFamily="2" charset="-122"/>
              </a:rPr>
              <a:t>12</a:t>
            </a:r>
            <a:r>
              <a:rPr lang="zh-CN" altLang="en-US" sz="2000" dirty="0">
                <a:solidFill>
                  <a:srgbClr val="000000"/>
                </a:solidFill>
                <a:latin typeface="Times New Roman" panose="02020603050405020304" pitchFamily="18" charset="0"/>
                <a:ea typeface="宋体" panose="02010600030101010101" pitchFamily="2" charset="-122"/>
              </a:rPr>
              <a:t>元和</a:t>
            </a:r>
            <a:r>
              <a:rPr lang="en-US" altLang="zh-CN" sz="2000" dirty="0">
                <a:solidFill>
                  <a:srgbClr val="000000"/>
                </a:solidFill>
                <a:latin typeface="Times New Roman" panose="02020603050405020304" pitchFamily="18" charset="0"/>
                <a:ea typeface="宋体" panose="02010600030101010101" pitchFamily="2" charset="-122"/>
              </a:rPr>
              <a:t>15</a:t>
            </a:r>
            <a:r>
              <a:rPr lang="zh-CN" altLang="en-US" sz="2000" dirty="0">
                <a:solidFill>
                  <a:srgbClr val="000000"/>
                </a:solidFill>
                <a:latin typeface="Times New Roman" panose="02020603050405020304" pitchFamily="18" charset="0"/>
                <a:ea typeface="宋体" panose="02010600030101010101" pitchFamily="2" charset="-122"/>
              </a:rPr>
              <a:t>元。需要建立产品组合线性规划模型求解两种芽菜的最优生产量，使总利润最大，同时尽量减少用工成本，总工时最少。</a:t>
            </a:r>
            <a:endParaRPr lang="zh-CN" altLang="zh-CN" sz="2000" dirty="0">
              <a:latin typeface="Times New Roman" panose="02020603050405020304" pitchFamily="18" charset="0"/>
              <a:ea typeface="宋体" panose="02010600030101010101" pitchFamily="2" charset="-122"/>
            </a:endParaRPr>
          </a:p>
        </p:txBody>
      </p:sp>
      <p:sp>
        <p:nvSpPr>
          <p:cNvPr id="13" name="文本框 12">
            <a:extLst>
              <a:ext uri="{FF2B5EF4-FFF2-40B4-BE49-F238E27FC236}">
                <a16:creationId xmlns:a16="http://schemas.microsoft.com/office/drawing/2014/main" id="{DE1B1DC5-1F48-56B1-4AAB-BDF73DB37B00}"/>
              </a:ext>
            </a:extLst>
          </p:cNvPr>
          <p:cNvSpPr txBox="1"/>
          <p:nvPr/>
        </p:nvSpPr>
        <p:spPr>
          <a:xfrm>
            <a:off x="661220" y="2949471"/>
            <a:ext cx="6094990" cy="881139"/>
          </a:xfrm>
          <a:prstGeom prst="rect">
            <a:avLst/>
          </a:prstGeom>
          <a:noFill/>
        </p:spPr>
        <p:txBody>
          <a:bodyPr wrap="square">
            <a:spAutoFit/>
          </a:bodyPr>
          <a:lstStyle/>
          <a:p>
            <a:pPr algn="just">
              <a:lnSpc>
                <a:spcPct val="150000"/>
              </a:lnSpc>
            </a:pPr>
            <a:r>
              <a:rPr lang="zh-CN" altLang="en-US" sz="1800" b="1" dirty="0">
                <a:latin typeface="+mn-ea"/>
              </a:rPr>
              <a:t>解题步骤：</a:t>
            </a:r>
            <a:endParaRPr lang="en-US" altLang="zh-CN" sz="1800" b="1" dirty="0">
              <a:latin typeface="+mn-ea"/>
            </a:endParaRPr>
          </a:p>
          <a:p>
            <a:pPr algn="just">
              <a:lnSpc>
                <a:spcPct val="150000"/>
              </a:lnSpc>
            </a:pPr>
            <a:r>
              <a:rPr lang="zh-CN" altLang="zh-CN" sz="1800" b="1" dirty="0">
                <a:latin typeface="+mn-ea"/>
              </a:rPr>
              <a:t>第一步，</a:t>
            </a:r>
            <a:r>
              <a:rPr lang="zh-CN" altLang="en-US" sz="1800" dirty="0">
                <a:latin typeface="+mn-ea"/>
              </a:rPr>
              <a:t>建立两种产品的产量安排规划模型。</a:t>
            </a:r>
            <a:endParaRPr lang="en-US" altLang="zh-CN" dirty="0">
              <a:latin typeface="+mn-ea"/>
            </a:endParaRPr>
          </a:p>
        </p:txBody>
      </p:sp>
      <p:pic>
        <p:nvPicPr>
          <p:cNvPr id="14" name="图片 13">
            <a:extLst>
              <a:ext uri="{FF2B5EF4-FFF2-40B4-BE49-F238E27FC236}">
                <a16:creationId xmlns:a16="http://schemas.microsoft.com/office/drawing/2014/main" id="{794A83B2-9E24-DC4D-82DD-0DC558ABFE35}"/>
              </a:ext>
            </a:extLst>
          </p:cNvPr>
          <p:cNvPicPr>
            <a:picLocks/>
          </p:cNvPicPr>
          <p:nvPr/>
        </p:nvPicPr>
        <p:blipFill rotWithShape="1">
          <a:blip r:embed="rId2" cstate="print"/>
          <a:srcRect r="709" b="488"/>
          <a:stretch/>
        </p:blipFill>
        <p:spPr bwMode="auto">
          <a:xfrm>
            <a:off x="3396021" y="3927826"/>
            <a:ext cx="5399958" cy="2037862"/>
          </a:xfrm>
          <a:prstGeom prst="rect">
            <a:avLst/>
          </a:prstGeom>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5" name="灯片编号占位符 14">
            <a:extLst>
              <a:ext uri="{FF2B5EF4-FFF2-40B4-BE49-F238E27FC236}">
                <a16:creationId xmlns:a16="http://schemas.microsoft.com/office/drawing/2014/main" id="{661C9917-2CEE-FB97-444C-C89149BC4678}"/>
              </a:ext>
            </a:extLst>
          </p:cNvPr>
          <p:cNvSpPr>
            <a:spLocks noGrp="1"/>
          </p:cNvSpPr>
          <p:nvPr>
            <p:ph type="sldNum" sz="quarter" idx="12"/>
          </p:nvPr>
        </p:nvSpPr>
        <p:spPr/>
        <p:txBody>
          <a:bodyPr/>
          <a:lstStyle/>
          <a:p>
            <a:fld id="{D4987A84-499B-4CAF-9D16-379BAF2795DA}" type="slidenum">
              <a:rPr lang="zh-CN" altLang="en-US" smtClean="0"/>
              <a:t>42</a:t>
            </a:fld>
            <a:endParaRPr lang="zh-CN" altLang="en-US"/>
          </a:p>
        </p:txBody>
      </p:sp>
    </p:spTree>
    <p:extLst>
      <p:ext uri="{BB962C8B-B14F-4D97-AF65-F5344CB8AC3E}">
        <p14:creationId xmlns:p14="http://schemas.microsoft.com/office/powerpoint/2010/main" val="2514673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DE1B1DC5-1F48-56B1-4AAB-BDF73DB37B00}"/>
              </a:ext>
            </a:extLst>
          </p:cNvPr>
          <p:cNvSpPr txBox="1"/>
          <p:nvPr/>
        </p:nvSpPr>
        <p:spPr>
          <a:xfrm>
            <a:off x="773416" y="570909"/>
            <a:ext cx="11063296" cy="5867119"/>
          </a:xfrm>
          <a:prstGeom prst="rect">
            <a:avLst/>
          </a:prstGeom>
          <a:noFill/>
        </p:spPr>
        <p:txBody>
          <a:bodyPr wrap="square">
            <a:spAutoFit/>
          </a:bodyPr>
          <a:lstStyle/>
          <a:p>
            <a:pPr algn="just">
              <a:lnSpc>
                <a:spcPct val="150000"/>
              </a:lnSpc>
            </a:pPr>
            <a:r>
              <a:rPr lang="zh-CN" altLang="zh-CN" sz="1800" b="1" dirty="0">
                <a:latin typeface="+mn-ea"/>
              </a:rPr>
              <a:t>第</a:t>
            </a:r>
            <a:r>
              <a:rPr lang="zh-CN" altLang="en-US" sz="1800" b="1" dirty="0">
                <a:latin typeface="+mn-ea"/>
              </a:rPr>
              <a:t>二</a:t>
            </a:r>
            <a:r>
              <a:rPr lang="zh-CN" altLang="zh-CN" sz="1800" b="1" dirty="0">
                <a:latin typeface="+mn-ea"/>
              </a:rPr>
              <a:t>步，</a:t>
            </a:r>
            <a:r>
              <a:rPr lang="zh-CN" altLang="en-US" sz="1800" dirty="0">
                <a:latin typeface="+mn-ea"/>
              </a:rPr>
              <a:t>使用规划计算工具求利润极大值。</a:t>
            </a:r>
            <a:endParaRPr lang="en-US" altLang="zh-CN" sz="1800"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r>
              <a:rPr lang="zh-CN" altLang="en-US" b="1" dirty="0">
                <a:latin typeface="+mn-ea"/>
              </a:rPr>
              <a:t>第三步，</a:t>
            </a:r>
            <a:r>
              <a:rPr lang="zh-CN" altLang="en-US" dirty="0">
                <a:latin typeface="+mn-ea"/>
              </a:rPr>
              <a:t>使用规划求解工具求总工时的最小需要量。</a:t>
            </a: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endParaRPr lang="en-US" altLang="zh-CN" dirty="0">
              <a:latin typeface="+mn-ea"/>
            </a:endParaRPr>
          </a:p>
          <a:p>
            <a:pPr algn="just">
              <a:lnSpc>
                <a:spcPct val="150000"/>
              </a:lnSpc>
            </a:pPr>
            <a:r>
              <a:rPr lang="zh-CN" altLang="en-US" dirty="0">
                <a:latin typeface="+mn-ea"/>
              </a:rPr>
              <a:t>注意：像上述例题所述的情况，并不是总是能够有解的，只有在满足一定约束条件的情况下，多目标中的每一个目标才可能有最优解。</a:t>
            </a:r>
            <a:endParaRPr lang="en-US" altLang="zh-CN" dirty="0">
              <a:latin typeface="+mn-ea"/>
            </a:endParaRPr>
          </a:p>
        </p:txBody>
      </p:sp>
      <p:pic>
        <p:nvPicPr>
          <p:cNvPr id="4" name="图片 3">
            <a:extLst>
              <a:ext uri="{FF2B5EF4-FFF2-40B4-BE49-F238E27FC236}">
                <a16:creationId xmlns:a16="http://schemas.microsoft.com/office/drawing/2014/main" id="{037D4DA4-18CB-3D8C-800B-B66B0C418643}"/>
              </a:ext>
            </a:extLst>
          </p:cNvPr>
          <p:cNvPicPr>
            <a:picLocks/>
          </p:cNvPicPr>
          <p:nvPr/>
        </p:nvPicPr>
        <p:blipFill rotWithShape="1">
          <a:blip r:embed="rId2" cstate="print"/>
          <a:srcRect l="-144" t="1174" r="422" b="1338"/>
          <a:stretch/>
        </p:blipFill>
        <p:spPr bwMode="auto">
          <a:xfrm>
            <a:off x="3967098" y="1232663"/>
            <a:ext cx="4335429" cy="1650781"/>
          </a:xfrm>
          <a:prstGeom prst="rect">
            <a:avLst/>
          </a:prstGeom>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5" name="图片 4">
            <a:extLst>
              <a:ext uri="{FF2B5EF4-FFF2-40B4-BE49-F238E27FC236}">
                <a16:creationId xmlns:a16="http://schemas.microsoft.com/office/drawing/2014/main" id="{06F9ADFD-9666-F2E7-BAF8-8C00C6608B68}"/>
              </a:ext>
            </a:extLst>
          </p:cNvPr>
          <p:cNvPicPr>
            <a:picLocks/>
          </p:cNvPicPr>
          <p:nvPr/>
        </p:nvPicPr>
        <p:blipFill rotWithShape="1">
          <a:blip r:embed="rId3" cstate="print"/>
          <a:srcRect l="-1" r="165" b="717"/>
          <a:stretch/>
        </p:blipFill>
        <p:spPr bwMode="auto">
          <a:xfrm>
            <a:off x="3967098" y="3651988"/>
            <a:ext cx="4335429" cy="1856851"/>
          </a:xfrm>
          <a:prstGeom prst="rect">
            <a:avLst/>
          </a:prstGeom>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 name="灯片编号占位符 5">
            <a:extLst>
              <a:ext uri="{FF2B5EF4-FFF2-40B4-BE49-F238E27FC236}">
                <a16:creationId xmlns:a16="http://schemas.microsoft.com/office/drawing/2014/main" id="{8334E0E7-A87A-7DEC-C921-CDC663B48DA1}"/>
              </a:ext>
            </a:extLst>
          </p:cNvPr>
          <p:cNvSpPr>
            <a:spLocks noGrp="1"/>
          </p:cNvSpPr>
          <p:nvPr>
            <p:ph type="sldNum" sz="quarter" idx="12"/>
          </p:nvPr>
        </p:nvSpPr>
        <p:spPr/>
        <p:txBody>
          <a:bodyPr/>
          <a:lstStyle/>
          <a:p>
            <a:fld id="{D4987A84-499B-4CAF-9D16-379BAF2795DA}" type="slidenum">
              <a:rPr lang="zh-CN" altLang="en-US" smtClean="0"/>
              <a:t>43</a:t>
            </a:fld>
            <a:endParaRPr lang="zh-CN" altLang="en-US"/>
          </a:p>
        </p:txBody>
      </p:sp>
      <p:sp>
        <p:nvSpPr>
          <p:cNvPr id="9" name="椭圆 8">
            <a:extLst>
              <a:ext uri="{FF2B5EF4-FFF2-40B4-BE49-F238E27FC236}">
                <a16:creationId xmlns:a16="http://schemas.microsoft.com/office/drawing/2014/main" id="{7CEB2566-5722-E295-0BEF-191AB7A4E926}"/>
              </a:ext>
            </a:extLst>
          </p:cNvPr>
          <p:cNvSpPr/>
          <p:nvPr/>
        </p:nvSpPr>
        <p:spPr>
          <a:xfrm>
            <a:off x="6501778" y="3651988"/>
            <a:ext cx="1043426" cy="1290257"/>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586882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DA0850A-7807-4CDA-9A55-FE62194C3FDB}"/>
              </a:ext>
            </a:extLst>
          </p:cNvPr>
          <p:cNvSpPr/>
          <p:nvPr/>
        </p:nvSpPr>
        <p:spPr>
          <a:xfrm>
            <a:off x="603239" y="713193"/>
            <a:ext cx="10691192" cy="2246769"/>
          </a:xfrm>
          <a:prstGeom prst="rect">
            <a:avLst/>
          </a:prstGeom>
        </p:spPr>
        <p:txBody>
          <a:bodyPr wrap="square">
            <a:spAutoFit/>
          </a:bodyPr>
          <a:lstStyle/>
          <a:p>
            <a:pPr algn="just">
              <a:spcAft>
                <a:spcPts val="0"/>
              </a:spcAft>
            </a:pPr>
            <a:r>
              <a:rPr lang="zh-CN" altLang="zh-CN" sz="2000" dirty="0">
                <a:solidFill>
                  <a:srgbClr val="000000"/>
                </a:solidFill>
                <a:latin typeface="Times New Roman" panose="02020603050405020304" pitchFamily="18" charset="0"/>
                <a:ea typeface="宋体" panose="02010600030101010101" pitchFamily="2" charset="-122"/>
              </a:rPr>
              <a:t>【例</a:t>
            </a:r>
            <a:r>
              <a:rPr lang="en-US" altLang="zh-CN" sz="2000" dirty="0">
                <a:solidFill>
                  <a:srgbClr val="000000"/>
                </a:solidFill>
                <a:latin typeface="Times New Roman" panose="02020603050405020304" pitchFamily="18" charset="0"/>
                <a:ea typeface="宋体" panose="02010600030101010101" pitchFamily="2" charset="-122"/>
              </a:rPr>
              <a:t>10-10</a:t>
            </a:r>
            <a:r>
              <a:rPr lang="zh-CN" altLang="zh-CN" sz="2000" dirty="0">
                <a:solidFill>
                  <a:srgbClr val="000000"/>
                </a:solidFill>
                <a:latin typeface="Times New Roman" panose="02020603050405020304" pitchFamily="18" charset="0"/>
                <a:ea typeface="宋体" panose="02010600030101010101" pitchFamily="2" charset="-122"/>
              </a:rPr>
              <a:t>】</a:t>
            </a:r>
            <a:r>
              <a:rPr lang="zh-CN" altLang="en-US" sz="2000" dirty="0">
                <a:solidFill>
                  <a:srgbClr val="000000"/>
                </a:solidFill>
                <a:latin typeface="Times New Roman" panose="02020603050405020304" pitchFamily="18" charset="0"/>
                <a:ea typeface="宋体" panose="02010600030101010101" pitchFamily="2" charset="-122"/>
              </a:rPr>
              <a:t>如今，即时需求的满足已经成为零售领域的新商机。例如，在足球赛期间，深夜看球必然离不开啤酒的陪伴。某即时电商平台构建了一个闪送物流网络，目前有两个闪送仓库和多个配送中转站或中途配送点。当一位客户下单了一箱啤酒时，为了以最快速度送达订单，平台需要决定从哪个仓库配送该订单。具体网络如下所示：圆圈</a:t>
            </a:r>
            <a:r>
              <a:rPr lang="en-US" altLang="zh-CN" sz="2000" dirty="0">
                <a:solidFill>
                  <a:srgbClr val="000000"/>
                </a:solidFill>
                <a:latin typeface="Times New Roman" panose="02020603050405020304" pitchFamily="18" charset="0"/>
                <a:ea typeface="宋体" panose="02010600030101010101" pitchFamily="2" charset="-122"/>
              </a:rPr>
              <a:t>0</a:t>
            </a:r>
            <a:r>
              <a:rPr lang="zh-CN" altLang="en-US" sz="2000" dirty="0">
                <a:solidFill>
                  <a:srgbClr val="000000"/>
                </a:solidFill>
                <a:latin typeface="Times New Roman" panose="02020603050405020304" pitchFamily="18" charset="0"/>
                <a:ea typeface="宋体" panose="02010600030101010101" pitchFamily="2" charset="-122"/>
              </a:rPr>
              <a:t>和</a:t>
            </a:r>
            <a:r>
              <a:rPr lang="en-US" altLang="zh-CN" sz="2000" dirty="0">
                <a:solidFill>
                  <a:srgbClr val="000000"/>
                </a:solidFill>
                <a:latin typeface="Times New Roman" panose="02020603050405020304" pitchFamily="18" charset="0"/>
                <a:ea typeface="宋体" panose="02010600030101010101" pitchFamily="2" charset="-122"/>
              </a:rPr>
              <a:t>1</a:t>
            </a:r>
            <a:r>
              <a:rPr lang="zh-CN" altLang="en-US" sz="2000" dirty="0">
                <a:solidFill>
                  <a:srgbClr val="000000"/>
                </a:solidFill>
                <a:latin typeface="Times New Roman" panose="02020603050405020304" pitchFamily="18" charset="0"/>
                <a:ea typeface="宋体" panose="02010600030101010101" pitchFamily="2" charset="-122"/>
              </a:rPr>
              <a:t>代表仓库（源节点），圆圈</a:t>
            </a:r>
            <a:r>
              <a:rPr lang="en-US" altLang="zh-CN" sz="2000" dirty="0">
                <a:solidFill>
                  <a:srgbClr val="000000"/>
                </a:solidFill>
                <a:latin typeface="Times New Roman" panose="02020603050405020304" pitchFamily="18" charset="0"/>
                <a:ea typeface="宋体" panose="02010600030101010101" pitchFamily="2" charset="-122"/>
              </a:rPr>
              <a:t>10</a:t>
            </a:r>
            <a:r>
              <a:rPr lang="zh-CN" altLang="en-US" sz="2000" dirty="0">
                <a:solidFill>
                  <a:srgbClr val="000000"/>
                </a:solidFill>
                <a:latin typeface="Times New Roman" panose="02020603050405020304" pitchFamily="18" charset="0"/>
                <a:ea typeface="宋体" panose="02010600030101010101" pitchFamily="2" charset="-122"/>
              </a:rPr>
              <a:t>代表客户（目标节点），其余圆圈代表中转站或中途配送点，路径（直线）上的数字代表该路径所需的运送时间。现在我们希望找到一个从仓库到客户的最短路径来运送啤酒订单，请求出发货的仓库、具体路径和所需要的最短时间是多少？</a:t>
            </a:r>
            <a:endParaRPr lang="zh-CN" altLang="zh-CN" sz="2000" dirty="0">
              <a:latin typeface="Times New Roman" panose="02020603050405020304" pitchFamily="18" charset="0"/>
              <a:ea typeface="宋体" panose="02010600030101010101" pitchFamily="2" charset="-122"/>
            </a:endParaRPr>
          </a:p>
        </p:txBody>
      </p:sp>
      <p:pic>
        <p:nvPicPr>
          <p:cNvPr id="5" name="图片 4" descr="蓝色的地图&#10;&#10;描述已自动生成">
            <a:extLst>
              <a:ext uri="{FF2B5EF4-FFF2-40B4-BE49-F238E27FC236}">
                <a16:creationId xmlns:a16="http://schemas.microsoft.com/office/drawing/2014/main" id="{738D57C7-274F-2135-FD63-17B7064D37A0}"/>
              </a:ext>
            </a:extLst>
          </p:cNvPr>
          <p:cNvPicPr>
            <a:picLocks/>
          </p:cNvPicPr>
          <p:nvPr/>
        </p:nvPicPr>
        <p:blipFill>
          <a:blip r:embed="rId2" cstate="print">
            <a:clrChange>
              <a:clrFrom>
                <a:srgbClr val="FFFFFF"/>
              </a:clrFrom>
              <a:clrTo>
                <a:srgbClr val="FFFFFF">
                  <a:alpha val="0"/>
                </a:srgbClr>
              </a:clrTo>
            </a:clrChange>
          </a:blip>
          <a:srcRect/>
          <a:stretch/>
        </p:blipFill>
        <p:spPr>
          <a:xfrm>
            <a:off x="3136539" y="3099276"/>
            <a:ext cx="6153316" cy="2246769"/>
          </a:xfrm>
          <a:prstGeom prst="rect">
            <a:avLst/>
          </a:prstGeom>
          <a:ln>
            <a:noFill/>
          </a:ln>
        </p:spPr>
      </p:pic>
      <p:sp>
        <p:nvSpPr>
          <p:cNvPr id="7" name="文本框 6">
            <a:extLst>
              <a:ext uri="{FF2B5EF4-FFF2-40B4-BE49-F238E27FC236}">
                <a16:creationId xmlns:a16="http://schemas.microsoft.com/office/drawing/2014/main" id="{08B341D2-36E2-E7FF-1E26-2165EADE97A1}"/>
              </a:ext>
            </a:extLst>
          </p:cNvPr>
          <p:cNvSpPr txBox="1"/>
          <p:nvPr/>
        </p:nvSpPr>
        <p:spPr>
          <a:xfrm>
            <a:off x="4713649" y="5472833"/>
            <a:ext cx="2779052" cy="369332"/>
          </a:xfrm>
          <a:prstGeom prst="rect">
            <a:avLst/>
          </a:prstGeom>
          <a:noFill/>
        </p:spPr>
        <p:txBody>
          <a:bodyPr wrap="square">
            <a:spAutoFit/>
          </a:bodyPr>
          <a:lstStyle/>
          <a:p>
            <a:r>
              <a:rPr lang="zh-CN" altLang="en-US" dirty="0">
                <a:latin typeface="宋体" panose="02010600030101010101" pitchFamily="2" charset="-122"/>
                <a:ea typeface="宋体" panose="02010600030101010101" pitchFamily="2" charset="-122"/>
              </a:rPr>
              <a:t>图</a:t>
            </a:r>
            <a:r>
              <a:rPr lang="en-US" altLang="zh-CN" dirty="0">
                <a:latin typeface="宋体" panose="02010600030101010101" pitchFamily="2" charset="-122"/>
                <a:ea typeface="宋体" panose="02010600030101010101" pitchFamily="2" charset="-122"/>
              </a:rPr>
              <a:t>10-31 </a:t>
            </a:r>
            <a:r>
              <a:rPr lang="zh-CN" altLang="en-US" dirty="0">
                <a:latin typeface="宋体" panose="02010600030101010101" pitchFamily="2" charset="-122"/>
                <a:ea typeface="宋体" panose="02010600030101010101" pitchFamily="2" charset="-122"/>
              </a:rPr>
              <a:t>仓库距离示意图</a:t>
            </a:r>
          </a:p>
        </p:txBody>
      </p:sp>
      <p:sp>
        <p:nvSpPr>
          <p:cNvPr id="8" name="灯片编号占位符 7">
            <a:extLst>
              <a:ext uri="{FF2B5EF4-FFF2-40B4-BE49-F238E27FC236}">
                <a16:creationId xmlns:a16="http://schemas.microsoft.com/office/drawing/2014/main" id="{F75468EE-4AAB-BE41-10C1-EFE1C53D36A8}"/>
              </a:ext>
            </a:extLst>
          </p:cNvPr>
          <p:cNvSpPr>
            <a:spLocks noGrp="1"/>
          </p:cNvSpPr>
          <p:nvPr>
            <p:ph type="sldNum" sz="quarter" idx="12"/>
          </p:nvPr>
        </p:nvSpPr>
        <p:spPr/>
        <p:txBody>
          <a:bodyPr/>
          <a:lstStyle/>
          <a:p>
            <a:fld id="{D4987A84-499B-4CAF-9D16-379BAF2795DA}" type="slidenum">
              <a:rPr lang="zh-CN" altLang="en-US" smtClean="0"/>
              <a:t>44</a:t>
            </a:fld>
            <a:endParaRPr lang="zh-CN" altLang="en-US"/>
          </a:p>
        </p:txBody>
      </p:sp>
    </p:spTree>
    <p:extLst>
      <p:ext uri="{BB962C8B-B14F-4D97-AF65-F5344CB8AC3E}">
        <p14:creationId xmlns:p14="http://schemas.microsoft.com/office/powerpoint/2010/main" val="3696820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DA0850A-7807-4CDA-9A55-FE62194C3FDB}"/>
              </a:ext>
            </a:extLst>
          </p:cNvPr>
          <p:cNvSpPr/>
          <p:nvPr/>
        </p:nvSpPr>
        <p:spPr>
          <a:xfrm>
            <a:off x="603239" y="611418"/>
            <a:ext cx="10691192" cy="4038093"/>
          </a:xfrm>
          <a:prstGeom prst="rect">
            <a:avLst/>
          </a:prstGeom>
        </p:spPr>
        <p:txBody>
          <a:bodyPr wrap="square">
            <a:spAutoFit/>
          </a:bodyPr>
          <a:lstStyle/>
          <a:p>
            <a:pPr algn="just">
              <a:spcAft>
                <a:spcPts val="0"/>
              </a:spcAft>
            </a:pPr>
            <a:r>
              <a:rPr lang="zh-CN" altLang="zh-CN" sz="2000" dirty="0">
                <a:solidFill>
                  <a:srgbClr val="000000"/>
                </a:solidFill>
                <a:latin typeface="Times New Roman" panose="02020603050405020304" pitchFamily="18" charset="0"/>
                <a:ea typeface="宋体" panose="02010600030101010101" pitchFamily="2" charset="-122"/>
              </a:rPr>
              <a:t>【例</a:t>
            </a:r>
            <a:r>
              <a:rPr lang="en-US" altLang="zh-CN" sz="2000" dirty="0">
                <a:solidFill>
                  <a:srgbClr val="000000"/>
                </a:solidFill>
                <a:latin typeface="Times New Roman" panose="02020603050405020304" pitchFamily="18" charset="0"/>
                <a:ea typeface="宋体" panose="02010600030101010101" pitchFamily="2" charset="-122"/>
              </a:rPr>
              <a:t>10-10</a:t>
            </a:r>
            <a:r>
              <a:rPr lang="zh-CN" altLang="zh-CN" sz="2000" dirty="0">
                <a:solidFill>
                  <a:srgbClr val="000000"/>
                </a:solidFill>
                <a:latin typeface="Times New Roman" panose="02020603050405020304" pitchFamily="18" charset="0"/>
                <a:ea typeface="宋体" panose="02010600030101010101" pitchFamily="2" charset="-122"/>
              </a:rPr>
              <a:t>】</a:t>
            </a:r>
            <a:endParaRPr lang="en-US" altLang="zh-CN" sz="2000" dirty="0">
              <a:solidFill>
                <a:srgbClr val="000000"/>
              </a:solidFill>
              <a:latin typeface="Times New Roman" panose="02020603050405020304" pitchFamily="18" charset="0"/>
              <a:ea typeface="宋体" panose="02010600030101010101" pitchFamily="2" charset="-122"/>
            </a:endParaRPr>
          </a:p>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zh-CN" sz="2000" b="1" dirty="0">
                <a:latin typeface="+mn-ea"/>
              </a:rPr>
              <a:t>第一步，</a:t>
            </a:r>
            <a:r>
              <a:rPr lang="zh-CN" altLang="en-US" sz="2000" dirty="0">
                <a:latin typeface="+mn-ea"/>
              </a:rPr>
              <a:t>建立仓库</a:t>
            </a:r>
            <a:r>
              <a:rPr lang="en-US" altLang="zh-CN" sz="2000" dirty="0">
                <a:latin typeface="+mn-ea"/>
              </a:rPr>
              <a:t>1</a:t>
            </a:r>
            <a:r>
              <a:rPr lang="zh-CN" altLang="en-US" sz="2000" dirty="0">
                <a:latin typeface="+mn-ea"/>
              </a:rPr>
              <a:t>向客户运送订单的最短路模型。</a:t>
            </a:r>
            <a:endParaRPr lang="en-US" altLang="zh-CN" sz="2000" dirty="0">
              <a:latin typeface="+mn-ea"/>
            </a:endParaRPr>
          </a:p>
          <a:p>
            <a:pPr algn="just">
              <a:lnSpc>
                <a:spcPct val="150000"/>
              </a:lnSpc>
            </a:pPr>
            <a:endParaRPr lang="en-US" altLang="zh-CN" sz="2000" dirty="0">
              <a:latin typeface="+mn-ea"/>
            </a:endParaRPr>
          </a:p>
          <a:p>
            <a:pPr algn="just">
              <a:lnSpc>
                <a:spcPct val="150000"/>
              </a:lnSpc>
            </a:pPr>
            <a:endParaRPr lang="en-US" altLang="zh-CN" sz="2000" dirty="0">
              <a:latin typeface="+mn-ea"/>
            </a:endParaRPr>
          </a:p>
          <a:p>
            <a:pPr algn="just">
              <a:lnSpc>
                <a:spcPct val="150000"/>
              </a:lnSpc>
            </a:pPr>
            <a:endParaRPr lang="en-US" altLang="zh-CN" sz="2000" dirty="0">
              <a:latin typeface="+mn-ea"/>
            </a:endParaRPr>
          </a:p>
          <a:p>
            <a:pPr algn="just">
              <a:lnSpc>
                <a:spcPct val="150000"/>
              </a:lnSpc>
            </a:pPr>
            <a:endParaRPr lang="en-US" altLang="zh-CN" sz="2000" b="1" dirty="0">
              <a:latin typeface="+mn-ea"/>
            </a:endParaRPr>
          </a:p>
          <a:p>
            <a:pPr algn="just">
              <a:lnSpc>
                <a:spcPct val="150000"/>
              </a:lnSpc>
            </a:pPr>
            <a:r>
              <a:rPr lang="zh-CN" altLang="en-US" sz="2000" b="1" dirty="0">
                <a:latin typeface="+mn-ea"/>
              </a:rPr>
              <a:t>第二步，</a:t>
            </a:r>
            <a:r>
              <a:rPr lang="zh-CN" altLang="en-US" sz="2000" dirty="0">
                <a:latin typeface="+mn-ea"/>
              </a:rPr>
              <a:t>使用规划计算工具求时间最小值。</a:t>
            </a:r>
            <a:endParaRPr lang="en-US" altLang="zh-CN" sz="2000" dirty="0">
              <a:latin typeface="+mn-ea"/>
            </a:endParaRPr>
          </a:p>
          <a:p>
            <a:pPr algn="just">
              <a:lnSpc>
                <a:spcPct val="150000"/>
              </a:lnSpc>
            </a:pPr>
            <a:endParaRPr lang="zh-CN" altLang="zh-CN" sz="2000" dirty="0">
              <a:latin typeface="Times New Roman" panose="02020603050405020304" pitchFamily="18" charset="0"/>
              <a:ea typeface="宋体" panose="02010600030101010101" pitchFamily="2" charset="-122"/>
            </a:endParaRPr>
          </a:p>
        </p:txBody>
      </p:sp>
      <p:pic>
        <p:nvPicPr>
          <p:cNvPr id="2" name="图片 1" descr="图形用户界面, 应用程序, 表格, Excel&#10;&#10;描述已自动生成">
            <a:extLst>
              <a:ext uri="{FF2B5EF4-FFF2-40B4-BE49-F238E27FC236}">
                <a16:creationId xmlns:a16="http://schemas.microsoft.com/office/drawing/2014/main" id="{B2BE5149-417C-E283-CC6D-54E5D9B6C5EE}"/>
              </a:ext>
            </a:extLst>
          </p:cNvPr>
          <p:cNvPicPr>
            <a:picLocks/>
          </p:cNvPicPr>
          <p:nvPr/>
        </p:nvPicPr>
        <p:blipFill rotWithShape="1">
          <a:blip r:embed="rId2" cstate="print"/>
          <a:srcRect l="184" t="2903" r="482" b="8168"/>
          <a:stretch/>
        </p:blipFill>
        <p:spPr bwMode="auto">
          <a:xfrm>
            <a:off x="3685649" y="1929776"/>
            <a:ext cx="4886150" cy="1787495"/>
          </a:xfrm>
          <a:prstGeom prst="rect">
            <a:avLst/>
          </a:prstGeom>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5" name="图片 4" descr="图形用户界面, 文本, 应用程序, 电子邮件&#10;&#10;描述已自动生成">
            <a:extLst>
              <a:ext uri="{FF2B5EF4-FFF2-40B4-BE49-F238E27FC236}">
                <a16:creationId xmlns:a16="http://schemas.microsoft.com/office/drawing/2014/main" id="{1975A011-AB1D-9283-542C-182839499175}"/>
              </a:ext>
            </a:extLst>
          </p:cNvPr>
          <p:cNvPicPr>
            <a:picLocks/>
          </p:cNvPicPr>
          <p:nvPr/>
        </p:nvPicPr>
        <p:blipFill>
          <a:blip r:embed="rId3" cstate="print"/>
          <a:srcRect/>
          <a:stretch/>
        </p:blipFill>
        <p:spPr>
          <a:xfrm>
            <a:off x="712716" y="4266874"/>
            <a:ext cx="5042956" cy="1787495"/>
          </a:xfrm>
          <a:prstGeom prst="rect">
            <a:avLst/>
          </a:prstGeom>
          <a:ln>
            <a:solidFill>
              <a:srgbClr val="000000"/>
            </a:solidFill>
          </a:ln>
        </p:spPr>
      </p:pic>
      <p:pic>
        <p:nvPicPr>
          <p:cNvPr id="6" name="图片 5" descr="图形用户界面, 应用程序, 表格, Excel&#10;&#10;描述已自动生成">
            <a:extLst>
              <a:ext uri="{FF2B5EF4-FFF2-40B4-BE49-F238E27FC236}">
                <a16:creationId xmlns:a16="http://schemas.microsoft.com/office/drawing/2014/main" id="{8B98B713-7211-481F-F5E3-6727C4C1BF8D}"/>
              </a:ext>
            </a:extLst>
          </p:cNvPr>
          <p:cNvPicPr>
            <a:picLocks/>
          </p:cNvPicPr>
          <p:nvPr/>
        </p:nvPicPr>
        <p:blipFill rotWithShape="1">
          <a:blip r:embed="rId4" cstate="print"/>
          <a:srcRect r="365" b="343"/>
          <a:stretch/>
        </p:blipFill>
        <p:spPr bwMode="auto">
          <a:xfrm>
            <a:off x="6096000" y="4315104"/>
            <a:ext cx="4967605" cy="1739265"/>
          </a:xfrm>
          <a:prstGeom prst="rect">
            <a:avLst/>
          </a:prstGeom>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灯片编号占位符 6">
            <a:extLst>
              <a:ext uri="{FF2B5EF4-FFF2-40B4-BE49-F238E27FC236}">
                <a16:creationId xmlns:a16="http://schemas.microsoft.com/office/drawing/2014/main" id="{6B1FF57C-8AE0-4835-8C7C-0B0AC86C67D6}"/>
              </a:ext>
            </a:extLst>
          </p:cNvPr>
          <p:cNvSpPr>
            <a:spLocks noGrp="1"/>
          </p:cNvSpPr>
          <p:nvPr>
            <p:ph type="sldNum" sz="quarter" idx="12"/>
          </p:nvPr>
        </p:nvSpPr>
        <p:spPr/>
        <p:txBody>
          <a:bodyPr/>
          <a:lstStyle/>
          <a:p>
            <a:fld id="{D4987A84-499B-4CAF-9D16-379BAF2795DA}" type="slidenum">
              <a:rPr lang="zh-CN" altLang="en-US" smtClean="0"/>
              <a:t>45</a:t>
            </a:fld>
            <a:endParaRPr lang="zh-CN" altLang="en-US"/>
          </a:p>
        </p:txBody>
      </p:sp>
    </p:spTree>
    <p:extLst>
      <p:ext uri="{BB962C8B-B14F-4D97-AF65-F5344CB8AC3E}">
        <p14:creationId xmlns:p14="http://schemas.microsoft.com/office/powerpoint/2010/main" val="2976738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DA0850A-7807-4CDA-9A55-FE62194C3FDB}"/>
              </a:ext>
            </a:extLst>
          </p:cNvPr>
          <p:cNvSpPr/>
          <p:nvPr/>
        </p:nvSpPr>
        <p:spPr>
          <a:xfrm>
            <a:off x="603239" y="611418"/>
            <a:ext cx="10691192" cy="505267"/>
          </a:xfrm>
          <a:prstGeom prst="rect">
            <a:avLst/>
          </a:prstGeom>
        </p:spPr>
        <p:txBody>
          <a:bodyPr wrap="square">
            <a:spAutoFit/>
          </a:bodyPr>
          <a:lstStyle/>
          <a:p>
            <a:pPr algn="just">
              <a:lnSpc>
                <a:spcPct val="150000"/>
              </a:lnSpc>
            </a:pPr>
            <a:r>
              <a:rPr lang="zh-CN" altLang="en-US" sz="2000" b="1" dirty="0">
                <a:latin typeface="+mn-ea"/>
              </a:rPr>
              <a:t>第三步，</a:t>
            </a:r>
            <a:r>
              <a:rPr lang="zh-CN" altLang="en-US" sz="2000" dirty="0">
                <a:latin typeface="+mn-ea"/>
              </a:rPr>
              <a:t>使用同方法求解仓库</a:t>
            </a:r>
            <a:r>
              <a:rPr lang="en-US" altLang="zh-CN" sz="2000" dirty="0">
                <a:latin typeface="+mn-ea"/>
              </a:rPr>
              <a:t>2</a:t>
            </a:r>
            <a:r>
              <a:rPr lang="zh-CN" altLang="en-US" sz="2000" dirty="0">
                <a:latin typeface="+mn-ea"/>
              </a:rPr>
              <a:t>的最短路径。</a:t>
            </a:r>
            <a:endParaRPr lang="zh-CN" altLang="zh-CN" sz="2000" dirty="0">
              <a:latin typeface="Times New Roman" panose="02020603050405020304" pitchFamily="18" charset="0"/>
              <a:ea typeface="宋体" panose="02010600030101010101" pitchFamily="2" charset="-122"/>
            </a:endParaRPr>
          </a:p>
        </p:txBody>
      </p:sp>
      <p:pic>
        <p:nvPicPr>
          <p:cNvPr id="4" name="图片 3" descr="图形用户界面, 应用程序, 表格, Excel&#10;&#10;描述已自动生成">
            <a:extLst>
              <a:ext uri="{FF2B5EF4-FFF2-40B4-BE49-F238E27FC236}">
                <a16:creationId xmlns:a16="http://schemas.microsoft.com/office/drawing/2014/main" id="{986BC92B-3475-E72B-3A94-BABE19F3BD86}"/>
              </a:ext>
            </a:extLst>
          </p:cNvPr>
          <p:cNvPicPr>
            <a:picLocks/>
          </p:cNvPicPr>
          <p:nvPr/>
        </p:nvPicPr>
        <p:blipFill rotWithShape="1">
          <a:blip r:embed="rId2" cstate="print"/>
          <a:srcRect r="1153" b="3050"/>
          <a:stretch/>
        </p:blipFill>
        <p:spPr bwMode="auto">
          <a:xfrm>
            <a:off x="958249" y="1385222"/>
            <a:ext cx="5454669" cy="1743387"/>
          </a:xfrm>
          <a:prstGeom prst="rect">
            <a:avLst/>
          </a:prstGeom>
          <a:ln w="9525" cap="flat" cmpd="sng" algn="ctr">
            <a:solidFill>
              <a:srgbClr val="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7" name="图片 6" descr="图表, 雷达图&#10;&#10;描述已自动生成">
            <a:extLst>
              <a:ext uri="{FF2B5EF4-FFF2-40B4-BE49-F238E27FC236}">
                <a16:creationId xmlns:a16="http://schemas.microsoft.com/office/drawing/2014/main" id="{3BD42549-37AA-1D9A-B38E-87AAE5E72146}"/>
              </a:ext>
            </a:extLst>
          </p:cNvPr>
          <p:cNvPicPr>
            <a:picLocks/>
          </p:cNvPicPr>
          <p:nvPr/>
        </p:nvPicPr>
        <p:blipFill>
          <a:blip r:embed="rId3" cstate="print"/>
          <a:srcRect/>
          <a:stretch/>
        </p:blipFill>
        <p:spPr>
          <a:xfrm>
            <a:off x="7140264" y="1328227"/>
            <a:ext cx="3983355" cy="1857375"/>
          </a:xfrm>
          <a:prstGeom prst="rect">
            <a:avLst/>
          </a:prstGeom>
          <a:ln>
            <a:solidFill>
              <a:srgbClr val="000000"/>
            </a:solidFill>
          </a:ln>
        </p:spPr>
      </p:pic>
      <p:sp>
        <p:nvSpPr>
          <p:cNvPr id="8" name="箭头: 右 7">
            <a:extLst>
              <a:ext uri="{FF2B5EF4-FFF2-40B4-BE49-F238E27FC236}">
                <a16:creationId xmlns:a16="http://schemas.microsoft.com/office/drawing/2014/main" id="{3E73712C-F139-234B-CE36-47163F42F0CD}"/>
              </a:ext>
            </a:extLst>
          </p:cNvPr>
          <p:cNvSpPr/>
          <p:nvPr/>
        </p:nvSpPr>
        <p:spPr>
          <a:xfrm>
            <a:off x="6523050" y="2054961"/>
            <a:ext cx="617214" cy="201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9" name="矩形 8">
            <a:extLst>
              <a:ext uri="{FF2B5EF4-FFF2-40B4-BE49-F238E27FC236}">
                <a16:creationId xmlns:a16="http://schemas.microsoft.com/office/drawing/2014/main" id="{7F76F4BA-0B4D-EF44-1D97-CB1EC9DB7D10}"/>
              </a:ext>
            </a:extLst>
          </p:cNvPr>
          <p:cNvSpPr/>
          <p:nvPr/>
        </p:nvSpPr>
        <p:spPr>
          <a:xfrm>
            <a:off x="603239" y="3307337"/>
            <a:ext cx="10691192" cy="505267"/>
          </a:xfrm>
          <a:prstGeom prst="rect">
            <a:avLst/>
          </a:prstGeom>
        </p:spPr>
        <p:txBody>
          <a:bodyPr wrap="square">
            <a:spAutoFit/>
          </a:bodyPr>
          <a:lstStyle/>
          <a:p>
            <a:pPr algn="just">
              <a:lnSpc>
                <a:spcPct val="150000"/>
              </a:lnSpc>
            </a:pPr>
            <a:r>
              <a:rPr lang="zh-CN" altLang="en-US" sz="2000" b="1" dirty="0">
                <a:latin typeface="+mn-ea"/>
              </a:rPr>
              <a:t>第四步，</a:t>
            </a:r>
            <a:r>
              <a:rPr lang="zh-CN" altLang="en-US" sz="2000" dirty="0">
                <a:latin typeface="+mn-ea"/>
              </a:rPr>
              <a:t>建立仓库向客户运送订单的最大流模型。</a:t>
            </a:r>
            <a:endParaRPr lang="zh-CN" altLang="zh-CN" sz="2000" dirty="0">
              <a:latin typeface="Times New Roman" panose="02020603050405020304" pitchFamily="18" charset="0"/>
              <a:ea typeface="宋体" panose="02010600030101010101" pitchFamily="2" charset="-122"/>
            </a:endParaRPr>
          </a:p>
        </p:txBody>
      </p:sp>
      <p:pic>
        <p:nvPicPr>
          <p:cNvPr id="10" name="图片 9" descr="表格, Excel&#10;&#10;描述已自动生成">
            <a:extLst>
              <a:ext uri="{FF2B5EF4-FFF2-40B4-BE49-F238E27FC236}">
                <a16:creationId xmlns:a16="http://schemas.microsoft.com/office/drawing/2014/main" id="{82509EF6-C98C-C09E-91F5-153CE558CFFB}"/>
              </a:ext>
            </a:extLst>
          </p:cNvPr>
          <p:cNvPicPr>
            <a:picLocks/>
          </p:cNvPicPr>
          <p:nvPr/>
        </p:nvPicPr>
        <p:blipFill rotWithShape="1">
          <a:blip r:embed="rId4" cstate="print"/>
          <a:srcRect r="549" b="2593"/>
          <a:stretch/>
        </p:blipFill>
        <p:spPr bwMode="auto">
          <a:xfrm>
            <a:off x="3272887" y="4066885"/>
            <a:ext cx="4914265" cy="1713865"/>
          </a:xfrm>
          <a:prstGeom prst="rect">
            <a:avLst/>
          </a:prstGeom>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1" name="灯片编号占位符 10">
            <a:extLst>
              <a:ext uri="{FF2B5EF4-FFF2-40B4-BE49-F238E27FC236}">
                <a16:creationId xmlns:a16="http://schemas.microsoft.com/office/drawing/2014/main" id="{AB9EB4CF-BA10-4B56-73DF-93B53EA35181}"/>
              </a:ext>
            </a:extLst>
          </p:cNvPr>
          <p:cNvSpPr>
            <a:spLocks noGrp="1"/>
          </p:cNvSpPr>
          <p:nvPr>
            <p:ph type="sldNum" sz="quarter" idx="12"/>
          </p:nvPr>
        </p:nvSpPr>
        <p:spPr/>
        <p:txBody>
          <a:bodyPr/>
          <a:lstStyle/>
          <a:p>
            <a:fld id="{D4987A84-499B-4CAF-9D16-379BAF2795DA}" type="slidenum">
              <a:rPr lang="zh-CN" altLang="en-US" smtClean="0"/>
              <a:t>46</a:t>
            </a:fld>
            <a:endParaRPr lang="zh-CN" altLang="en-US"/>
          </a:p>
        </p:txBody>
      </p:sp>
    </p:spTree>
    <p:extLst>
      <p:ext uri="{BB962C8B-B14F-4D97-AF65-F5344CB8AC3E}">
        <p14:creationId xmlns:p14="http://schemas.microsoft.com/office/powerpoint/2010/main" val="1221563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DA0850A-7807-4CDA-9A55-FE62194C3FDB}"/>
              </a:ext>
            </a:extLst>
          </p:cNvPr>
          <p:cNvSpPr/>
          <p:nvPr/>
        </p:nvSpPr>
        <p:spPr>
          <a:xfrm>
            <a:off x="603239" y="611418"/>
            <a:ext cx="10691192" cy="3268652"/>
          </a:xfrm>
          <a:prstGeom prst="rect">
            <a:avLst/>
          </a:prstGeom>
        </p:spPr>
        <p:txBody>
          <a:bodyPr wrap="square">
            <a:spAutoFit/>
          </a:bodyPr>
          <a:lstStyle/>
          <a:p>
            <a:pPr algn="just">
              <a:lnSpc>
                <a:spcPct val="150000"/>
              </a:lnSpc>
            </a:pPr>
            <a:r>
              <a:rPr lang="zh-CN" altLang="zh-CN" sz="2000" b="1" dirty="0">
                <a:latin typeface="+mn-ea"/>
              </a:rPr>
              <a:t>第</a:t>
            </a:r>
            <a:r>
              <a:rPr lang="zh-CN" altLang="en-US" sz="2000" b="1" dirty="0">
                <a:latin typeface="+mn-ea"/>
              </a:rPr>
              <a:t>五</a:t>
            </a:r>
            <a:r>
              <a:rPr lang="zh-CN" altLang="zh-CN" sz="2000" b="1" dirty="0">
                <a:latin typeface="+mn-ea"/>
              </a:rPr>
              <a:t>步，</a:t>
            </a:r>
            <a:r>
              <a:rPr lang="zh-CN" altLang="en-US" sz="2000" dirty="0">
                <a:latin typeface="+mn-ea"/>
              </a:rPr>
              <a:t>使用规划计算工具求流量最大值。</a:t>
            </a:r>
            <a:endParaRPr lang="en-US" altLang="zh-CN" sz="2000" dirty="0">
              <a:latin typeface="+mn-ea"/>
            </a:endParaRPr>
          </a:p>
          <a:p>
            <a:pPr algn="just">
              <a:lnSpc>
                <a:spcPct val="150000"/>
              </a:lnSpc>
            </a:pPr>
            <a:endParaRPr lang="en-US" altLang="zh-CN" sz="2000" dirty="0">
              <a:latin typeface="+mn-ea"/>
            </a:endParaRPr>
          </a:p>
          <a:p>
            <a:pPr algn="just">
              <a:lnSpc>
                <a:spcPct val="150000"/>
              </a:lnSpc>
            </a:pPr>
            <a:endParaRPr lang="en-US" altLang="zh-CN" sz="2000" dirty="0">
              <a:latin typeface="+mn-ea"/>
            </a:endParaRPr>
          </a:p>
          <a:p>
            <a:pPr algn="just">
              <a:lnSpc>
                <a:spcPct val="150000"/>
              </a:lnSpc>
            </a:pPr>
            <a:endParaRPr lang="en-US" altLang="zh-CN" sz="2000" b="1" dirty="0">
              <a:latin typeface="+mn-ea"/>
            </a:endParaRPr>
          </a:p>
          <a:p>
            <a:pPr algn="just">
              <a:lnSpc>
                <a:spcPct val="150000"/>
              </a:lnSpc>
            </a:pPr>
            <a:endParaRPr lang="en-US" altLang="zh-CN" sz="2000" b="1" dirty="0">
              <a:latin typeface="+mn-ea"/>
            </a:endParaRPr>
          </a:p>
          <a:p>
            <a:pPr algn="just">
              <a:lnSpc>
                <a:spcPct val="150000"/>
              </a:lnSpc>
            </a:pPr>
            <a:endParaRPr lang="en-US" altLang="zh-CN" sz="2000" b="1" dirty="0">
              <a:latin typeface="+mn-ea"/>
            </a:endParaRPr>
          </a:p>
          <a:p>
            <a:pPr algn="just">
              <a:lnSpc>
                <a:spcPct val="150000"/>
              </a:lnSpc>
            </a:pPr>
            <a:endParaRPr lang="zh-CN" altLang="zh-CN" sz="2000" dirty="0">
              <a:latin typeface="Times New Roman" panose="02020603050405020304" pitchFamily="18" charset="0"/>
              <a:ea typeface="宋体" panose="02010600030101010101" pitchFamily="2" charset="-122"/>
            </a:endParaRPr>
          </a:p>
        </p:txBody>
      </p:sp>
      <p:pic>
        <p:nvPicPr>
          <p:cNvPr id="4" name="图片 3" descr="图形用户界面, 表格, Excel&#10;&#10;描述已自动生成">
            <a:extLst>
              <a:ext uri="{FF2B5EF4-FFF2-40B4-BE49-F238E27FC236}">
                <a16:creationId xmlns:a16="http://schemas.microsoft.com/office/drawing/2014/main" id="{0AD70507-F1BE-C920-15C7-E56D2CA7FAE2}"/>
              </a:ext>
            </a:extLst>
          </p:cNvPr>
          <p:cNvPicPr>
            <a:picLocks/>
          </p:cNvPicPr>
          <p:nvPr/>
        </p:nvPicPr>
        <p:blipFill rotWithShape="1">
          <a:blip r:embed="rId2" cstate="print"/>
          <a:srcRect l="222" t="1601" r="437" b="3638"/>
          <a:stretch/>
        </p:blipFill>
        <p:spPr bwMode="auto">
          <a:xfrm>
            <a:off x="3868245" y="1262658"/>
            <a:ext cx="5083810" cy="1830705"/>
          </a:xfrm>
          <a:prstGeom prst="rect">
            <a:avLst/>
          </a:prstGeom>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7" name="图片 6" descr="图示&#10;&#10;描述已自动生成">
            <a:extLst>
              <a:ext uri="{FF2B5EF4-FFF2-40B4-BE49-F238E27FC236}">
                <a16:creationId xmlns:a16="http://schemas.microsoft.com/office/drawing/2014/main" id="{1366E386-A4AB-B5A6-4E2D-DCD42A37C3A7}"/>
              </a:ext>
            </a:extLst>
          </p:cNvPr>
          <p:cNvPicPr>
            <a:picLocks/>
          </p:cNvPicPr>
          <p:nvPr/>
        </p:nvPicPr>
        <p:blipFill>
          <a:blip r:embed="rId3" cstate="print"/>
          <a:srcRect/>
          <a:stretch/>
        </p:blipFill>
        <p:spPr>
          <a:xfrm>
            <a:off x="1625090" y="3506482"/>
            <a:ext cx="3780790" cy="1875790"/>
          </a:xfrm>
          <a:prstGeom prst="rect">
            <a:avLst/>
          </a:prstGeom>
          <a:ln>
            <a:solidFill>
              <a:schemeClr val="tx1"/>
            </a:solidFill>
          </a:ln>
        </p:spPr>
      </p:pic>
      <p:pic>
        <p:nvPicPr>
          <p:cNvPr id="8" name="图片 7" descr="地图上的钟表&#10;&#10;描述已自动生成">
            <a:extLst>
              <a:ext uri="{FF2B5EF4-FFF2-40B4-BE49-F238E27FC236}">
                <a16:creationId xmlns:a16="http://schemas.microsoft.com/office/drawing/2014/main" id="{3F69BE45-456D-8E16-F9E8-3C7D6E53F079}"/>
              </a:ext>
            </a:extLst>
          </p:cNvPr>
          <p:cNvPicPr>
            <a:picLocks/>
          </p:cNvPicPr>
          <p:nvPr/>
        </p:nvPicPr>
        <p:blipFill>
          <a:blip r:embed="rId4" cstate="print"/>
          <a:srcRect/>
          <a:stretch/>
        </p:blipFill>
        <p:spPr>
          <a:xfrm>
            <a:off x="6562578" y="3524262"/>
            <a:ext cx="3857625" cy="1858010"/>
          </a:xfrm>
          <a:prstGeom prst="rect">
            <a:avLst/>
          </a:prstGeom>
          <a:ln>
            <a:solidFill>
              <a:srgbClr val="000000"/>
            </a:solidFill>
          </a:ln>
        </p:spPr>
      </p:pic>
      <p:sp>
        <p:nvSpPr>
          <p:cNvPr id="10" name="文本框 9">
            <a:extLst>
              <a:ext uri="{FF2B5EF4-FFF2-40B4-BE49-F238E27FC236}">
                <a16:creationId xmlns:a16="http://schemas.microsoft.com/office/drawing/2014/main" id="{5B2D7BC1-DD11-FEE4-B46F-999D5FDF4601}"/>
              </a:ext>
            </a:extLst>
          </p:cNvPr>
          <p:cNvSpPr txBox="1"/>
          <p:nvPr/>
        </p:nvSpPr>
        <p:spPr>
          <a:xfrm>
            <a:off x="2458502" y="5443839"/>
            <a:ext cx="2046180"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配送网络单位时间</a:t>
            </a:r>
            <a:endParaRPr lang="zh-CN" altLang="en-US" dirty="0"/>
          </a:p>
        </p:txBody>
      </p:sp>
      <p:sp>
        <p:nvSpPr>
          <p:cNvPr id="12" name="文本框 11">
            <a:extLst>
              <a:ext uri="{FF2B5EF4-FFF2-40B4-BE49-F238E27FC236}">
                <a16:creationId xmlns:a16="http://schemas.microsoft.com/office/drawing/2014/main" id="{CA1FC51F-4E46-AAE4-D8A8-4BAA92C51CB1}"/>
              </a:ext>
            </a:extLst>
          </p:cNvPr>
          <p:cNvSpPr txBox="1"/>
          <p:nvPr/>
        </p:nvSpPr>
        <p:spPr>
          <a:xfrm>
            <a:off x="7281541" y="5443839"/>
            <a:ext cx="2569296" cy="369332"/>
          </a:xfrm>
          <a:prstGeom prst="rect">
            <a:avLst/>
          </a:prstGeom>
          <a:noFill/>
        </p:spPr>
        <p:txBody>
          <a:bodyPr wrap="square">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配送网络路径最大容量</a:t>
            </a:r>
            <a:endParaRPr lang="zh-CN" altLang="en-US" dirty="0"/>
          </a:p>
        </p:txBody>
      </p:sp>
      <p:sp>
        <p:nvSpPr>
          <p:cNvPr id="13" name="灯片编号占位符 12">
            <a:extLst>
              <a:ext uri="{FF2B5EF4-FFF2-40B4-BE49-F238E27FC236}">
                <a16:creationId xmlns:a16="http://schemas.microsoft.com/office/drawing/2014/main" id="{5D4E4BD2-D2D4-7F42-C03D-2EE1E9691497}"/>
              </a:ext>
            </a:extLst>
          </p:cNvPr>
          <p:cNvSpPr>
            <a:spLocks noGrp="1"/>
          </p:cNvSpPr>
          <p:nvPr>
            <p:ph type="sldNum" sz="quarter" idx="12"/>
          </p:nvPr>
        </p:nvSpPr>
        <p:spPr/>
        <p:txBody>
          <a:bodyPr/>
          <a:lstStyle/>
          <a:p>
            <a:fld id="{D4987A84-499B-4CAF-9D16-379BAF2795DA}" type="slidenum">
              <a:rPr lang="zh-CN" altLang="en-US" smtClean="0"/>
              <a:t>47</a:t>
            </a:fld>
            <a:endParaRPr lang="zh-CN" altLang="en-US"/>
          </a:p>
        </p:txBody>
      </p:sp>
    </p:spTree>
    <p:extLst>
      <p:ext uri="{BB962C8B-B14F-4D97-AF65-F5344CB8AC3E}">
        <p14:creationId xmlns:p14="http://schemas.microsoft.com/office/powerpoint/2010/main" val="40881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DA0850A-7807-4CDA-9A55-FE62194C3FDB}"/>
              </a:ext>
            </a:extLst>
          </p:cNvPr>
          <p:cNvSpPr/>
          <p:nvPr/>
        </p:nvSpPr>
        <p:spPr>
          <a:xfrm>
            <a:off x="603239" y="611418"/>
            <a:ext cx="10691192" cy="4653646"/>
          </a:xfrm>
          <a:prstGeom prst="rect">
            <a:avLst/>
          </a:prstGeom>
        </p:spPr>
        <p:txBody>
          <a:bodyPr wrap="square">
            <a:spAutoFit/>
          </a:bodyPr>
          <a:lstStyle/>
          <a:p>
            <a:pPr algn="just">
              <a:lnSpc>
                <a:spcPct val="150000"/>
              </a:lnSpc>
            </a:pPr>
            <a:r>
              <a:rPr lang="zh-CN" altLang="zh-CN" sz="2000" b="1" dirty="0">
                <a:latin typeface="+mn-ea"/>
              </a:rPr>
              <a:t>第</a:t>
            </a:r>
            <a:r>
              <a:rPr lang="zh-CN" altLang="en-US" sz="2000" b="1" dirty="0">
                <a:latin typeface="+mn-ea"/>
              </a:rPr>
              <a:t>六</a:t>
            </a:r>
            <a:r>
              <a:rPr lang="zh-CN" altLang="zh-CN" sz="2000" b="1" dirty="0">
                <a:latin typeface="+mn-ea"/>
              </a:rPr>
              <a:t>步，</a:t>
            </a:r>
            <a:r>
              <a:rPr lang="zh-CN" altLang="en-US" sz="2000" dirty="0">
                <a:latin typeface="+mn-ea"/>
              </a:rPr>
              <a:t>建立仓库向客户运送订单的最短路和最大流模型。</a:t>
            </a:r>
            <a:endParaRPr lang="en-US" altLang="zh-CN" sz="2000" dirty="0">
              <a:latin typeface="+mn-ea"/>
            </a:endParaRPr>
          </a:p>
          <a:p>
            <a:pPr algn="just">
              <a:lnSpc>
                <a:spcPct val="150000"/>
              </a:lnSpc>
            </a:pPr>
            <a:endParaRPr lang="en-US" altLang="zh-CN" sz="2000" dirty="0">
              <a:latin typeface="+mn-ea"/>
            </a:endParaRPr>
          </a:p>
          <a:p>
            <a:pPr algn="just">
              <a:lnSpc>
                <a:spcPct val="150000"/>
              </a:lnSpc>
            </a:pPr>
            <a:endParaRPr lang="en-US" altLang="zh-CN" sz="2000" dirty="0">
              <a:latin typeface="+mn-ea"/>
            </a:endParaRPr>
          </a:p>
          <a:p>
            <a:pPr algn="just">
              <a:lnSpc>
                <a:spcPct val="150000"/>
              </a:lnSpc>
            </a:pPr>
            <a:endParaRPr lang="en-US" altLang="zh-CN" sz="2000" b="1" dirty="0">
              <a:latin typeface="+mn-ea"/>
            </a:endParaRPr>
          </a:p>
          <a:p>
            <a:pPr algn="just">
              <a:lnSpc>
                <a:spcPct val="150000"/>
              </a:lnSpc>
            </a:pPr>
            <a:r>
              <a:rPr lang="zh-CN" altLang="en-US" sz="2000" b="1" dirty="0">
                <a:latin typeface="+mn-ea"/>
              </a:rPr>
              <a:t>第七步，</a:t>
            </a:r>
            <a:r>
              <a:rPr lang="zh-CN" altLang="en-US" sz="2000" dirty="0">
                <a:latin typeface="+mn-ea"/>
              </a:rPr>
              <a:t>使用规划计算工具求最小值。</a:t>
            </a:r>
            <a:endParaRPr lang="en-US" altLang="zh-CN" sz="2000" dirty="0">
              <a:latin typeface="+mn-ea"/>
            </a:endParaRPr>
          </a:p>
          <a:p>
            <a:pPr algn="just">
              <a:lnSpc>
                <a:spcPct val="150000"/>
              </a:lnSpc>
            </a:pPr>
            <a:endParaRPr lang="en-US" altLang="zh-CN" sz="2000" dirty="0">
              <a:latin typeface="+mn-ea"/>
            </a:endParaRPr>
          </a:p>
          <a:p>
            <a:pPr algn="just">
              <a:lnSpc>
                <a:spcPct val="150000"/>
              </a:lnSpc>
            </a:pPr>
            <a:endParaRPr lang="en-US" altLang="zh-CN" sz="2000" b="1" dirty="0">
              <a:latin typeface="+mn-ea"/>
            </a:endParaRPr>
          </a:p>
          <a:p>
            <a:pPr algn="just">
              <a:lnSpc>
                <a:spcPct val="150000"/>
              </a:lnSpc>
            </a:pPr>
            <a:endParaRPr lang="en-US" altLang="zh-CN" sz="2000" b="1" dirty="0">
              <a:latin typeface="+mn-ea"/>
            </a:endParaRPr>
          </a:p>
          <a:p>
            <a:pPr algn="just">
              <a:lnSpc>
                <a:spcPct val="150000"/>
              </a:lnSpc>
            </a:pPr>
            <a:r>
              <a:rPr lang="zh-CN" altLang="en-US" sz="2000" b="1" dirty="0">
                <a:latin typeface="+mn-ea"/>
              </a:rPr>
              <a:t>第八步，</a:t>
            </a:r>
            <a:r>
              <a:rPr lang="zh-CN" altLang="en-US" sz="2000" dirty="0">
                <a:latin typeface="+mn-ea"/>
              </a:rPr>
              <a:t>设置不同的权重比。</a:t>
            </a:r>
            <a:endParaRPr lang="en-US" altLang="zh-CN" sz="2000" dirty="0">
              <a:latin typeface="+mn-ea"/>
            </a:endParaRPr>
          </a:p>
          <a:p>
            <a:pPr algn="just">
              <a:lnSpc>
                <a:spcPct val="150000"/>
              </a:lnSpc>
            </a:pPr>
            <a:endParaRPr lang="zh-CN" altLang="zh-CN" sz="2000" dirty="0">
              <a:latin typeface="Times New Roman" panose="02020603050405020304" pitchFamily="18" charset="0"/>
              <a:ea typeface="宋体" panose="02010600030101010101" pitchFamily="2" charset="-122"/>
            </a:endParaRPr>
          </a:p>
        </p:txBody>
      </p:sp>
      <p:pic>
        <p:nvPicPr>
          <p:cNvPr id="2" name="图片 1">
            <a:extLst>
              <a:ext uri="{FF2B5EF4-FFF2-40B4-BE49-F238E27FC236}">
                <a16:creationId xmlns:a16="http://schemas.microsoft.com/office/drawing/2014/main" id="{4FE367A9-B0A8-7F2C-23C3-B124B2928CE6}"/>
              </a:ext>
            </a:extLst>
          </p:cNvPr>
          <p:cNvPicPr>
            <a:picLocks/>
          </p:cNvPicPr>
          <p:nvPr/>
        </p:nvPicPr>
        <p:blipFill rotWithShape="1">
          <a:blip r:embed="rId2" cstate="print"/>
          <a:srcRect t="2723" r="444" b="7864"/>
          <a:stretch/>
        </p:blipFill>
        <p:spPr bwMode="auto">
          <a:xfrm>
            <a:off x="1783921" y="1169556"/>
            <a:ext cx="8156673" cy="1360471"/>
          </a:xfrm>
          <a:prstGeom prst="rect">
            <a:avLst/>
          </a:prstGeom>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5" name="图片 4">
            <a:extLst>
              <a:ext uri="{FF2B5EF4-FFF2-40B4-BE49-F238E27FC236}">
                <a16:creationId xmlns:a16="http://schemas.microsoft.com/office/drawing/2014/main" id="{29EA93C0-5E90-B54E-B234-40ED2BC41FC8}"/>
              </a:ext>
            </a:extLst>
          </p:cNvPr>
          <p:cNvPicPr>
            <a:picLocks/>
          </p:cNvPicPr>
          <p:nvPr/>
        </p:nvPicPr>
        <p:blipFill rotWithShape="1">
          <a:blip r:embed="rId3" cstate="print"/>
          <a:srcRect l="250" t="756" r="248" b="4208"/>
          <a:stretch/>
        </p:blipFill>
        <p:spPr bwMode="auto">
          <a:xfrm>
            <a:off x="1783921" y="2985825"/>
            <a:ext cx="8156673" cy="1223072"/>
          </a:xfrm>
          <a:prstGeom prst="rect">
            <a:avLst/>
          </a:prstGeom>
          <a:ln>
            <a:solidFill>
              <a:schemeClr val="tx1"/>
            </a:solidFill>
          </a:ln>
          <a:extLst>
            <a:ext uri="{53640926-AAD7-44D8-BBD7-CCE9431645EC}">
              <a14:shadowObscured xmlns:a14="http://schemas.microsoft.com/office/drawing/2010/main"/>
            </a:ext>
          </a:extLst>
        </p:spPr>
      </p:pic>
      <p:pic>
        <p:nvPicPr>
          <p:cNvPr id="6" name="图片 5">
            <a:extLst>
              <a:ext uri="{FF2B5EF4-FFF2-40B4-BE49-F238E27FC236}">
                <a16:creationId xmlns:a16="http://schemas.microsoft.com/office/drawing/2014/main" id="{541E4FD3-E5C7-5B40-EEF7-432873786286}"/>
              </a:ext>
            </a:extLst>
          </p:cNvPr>
          <p:cNvPicPr>
            <a:picLocks/>
          </p:cNvPicPr>
          <p:nvPr/>
        </p:nvPicPr>
        <p:blipFill rotWithShape="1">
          <a:blip r:embed="rId4" cstate="print"/>
          <a:srcRect l="727" t="5349" r="5244" b="1763"/>
          <a:stretch/>
        </p:blipFill>
        <p:spPr bwMode="auto">
          <a:xfrm>
            <a:off x="4308337" y="4905014"/>
            <a:ext cx="1845629" cy="1052609"/>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9" name="灯片编号占位符 8">
            <a:extLst>
              <a:ext uri="{FF2B5EF4-FFF2-40B4-BE49-F238E27FC236}">
                <a16:creationId xmlns:a16="http://schemas.microsoft.com/office/drawing/2014/main" id="{5C6754DE-744C-2A3F-0DE8-15E49343A6FC}"/>
              </a:ext>
            </a:extLst>
          </p:cNvPr>
          <p:cNvSpPr>
            <a:spLocks noGrp="1"/>
          </p:cNvSpPr>
          <p:nvPr>
            <p:ph type="sldNum" sz="quarter" idx="12"/>
          </p:nvPr>
        </p:nvSpPr>
        <p:spPr/>
        <p:txBody>
          <a:bodyPr/>
          <a:lstStyle/>
          <a:p>
            <a:fld id="{D4987A84-499B-4CAF-9D16-379BAF2795DA}" type="slidenum">
              <a:rPr lang="zh-CN" altLang="en-US" smtClean="0"/>
              <a:t>48</a:t>
            </a:fld>
            <a:endParaRPr lang="zh-CN" altLang="en-US"/>
          </a:p>
        </p:txBody>
      </p:sp>
    </p:spTree>
    <p:extLst>
      <p:ext uri="{BB962C8B-B14F-4D97-AF65-F5344CB8AC3E}">
        <p14:creationId xmlns:p14="http://schemas.microsoft.com/office/powerpoint/2010/main" val="58502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02394"/>
            <a:ext cx="12192000" cy="923330"/>
          </a:xfrm>
          <a:prstGeom prst="rect">
            <a:avLst/>
          </a:prstGeom>
          <a:noFill/>
        </p:spPr>
        <p:txBody>
          <a:bodyPr wrap="square" rtlCol="0">
            <a:spAutoFit/>
          </a:bodyPr>
          <a:lstStyle>
            <a:defPPr>
              <a:defRPr lang="en-US"/>
            </a:defPPr>
            <a:lvl1pPr algn="dist" defTabSz="457200">
              <a:defRPr sz="6600">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sz="5400" b="1" dirty="0">
                <a:latin typeface="宋体" pitchFamily="2" charset="-122"/>
                <a:ea typeface="宋体" pitchFamily="2" charset="-122"/>
              </a:rPr>
              <a:t>规划求解报告</a:t>
            </a:r>
          </a:p>
        </p:txBody>
      </p:sp>
      <p:sp>
        <p:nvSpPr>
          <p:cNvPr id="4" name="文本框 3"/>
          <p:cNvSpPr txBox="1"/>
          <p:nvPr/>
        </p:nvSpPr>
        <p:spPr>
          <a:xfrm>
            <a:off x="0" y="1551352"/>
            <a:ext cx="12192000" cy="707886"/>
          </a:xfrm>
          <a:prstGeom prst="rect">
            <a:avLst/>
          </a:prstGeom>
          <a:noFill/>
        </p:spPr>
        <p:txBody>
          <a:bodyPr wrap="square" rtlCol="0">
            <a:spAutoFit/>
          </a:bodyPr>
          <a:lstStyle>
            <a:defPPr>
              <a:defRPr lang="en-US"/>
            </a:defPPr>
            <a:lvl1pPr algn="dist" defTabSz="457200">
              <a:defRPr sz="4000" b="1">
                <a:solidFill>
                  <a:schemeClr val="tx2">
                    <a:lumMod val="75000"/>
                  </a:schemeClr>
                </a:solidFill>
                <a:latin typeface="方正清刻本悦宋简体" panose="02000000000000000000" pitchFamily="2" charset="-122"/>
                <a:ea typeface="方正清刻本悦宋简体" panose="02000000000000000000" pitchFamily="2" charset="-122"/>
              </a:defRPr>
            </a:lvl1pPr>
            <a:lvl2pPr defTabSz="457200"/>
            <a:lvl3pPr defTabSz="457200"/>
            <a:lvl4pPr defTabSz="457200"/>
            <a:lvl5pPr defTabSz="457200"/>
            <a:lvl6pPr defTabSz="457200"/>
            <a:lvl7pPr defTabSz="457200"/>
            <a:lvl8pPr defTabSz="457200"/>
            <a:lvl9pPr defTabSz="457200"/>
          </a:lstStyle>
          <a:p>
            <a:pPr algn="ctr"/>
            <a:r>
              <a:rPr lang="zh-CN" altLang="en-US" dirty="0"/>
              <a:t>第五节</a:t>
            </a:r>
          </a:p>
        </p:txBody>
      </p:sp>
      <p:sp>
        <p:nvSpPr>
          <p:cNvPr id="3" name="灯片编号占位符 2">
            <a:extLst>
              <a:ext uri="{FF2B5EF4-FFF2-40B4-BE49-F238E27FC236}">
                <a16:creationId xmlns:a16="http://schemas.microsoft.com/office/drawing/2014/main" id="{3365865A-328B-5364-9701-B5BC296CA31B}"/>
              </a:ext>
            </a:extLst>
          </p:cNvPr>
          <p:cNvSpPr>
            <a:spLocks noGrp="1"/>
          </p:cNvSpPr>
          <p:nvPr>
            <p:ph type="sldNum" sz="quarter" idx="12"/>
          </p:nvPr>
        </p:nvSpPr>
        <p:spPr/>
        <p:txBody>
          <a:bodyPr/>
          <a:lstStyle/>
          <a:p>
            <a:fld id="{D4987A84-499B-4CAF-9D16-379BAF2795DA}" type="slidenum">
              <a:rPr lang="zh-CN" altLang="en-US" smtClean="0"/>
              <a:t>49</a:t>
            </a:fld>
            <a:endParaRPr lang="zh-CN" altLang="en-US"/>
          </a:p>
        </p:txBody>
      </p:sp>
    </p:spTree>
    <p:extLst>
      <p:ext uri="{BB962C8B-B14F-4D97-AF65-F5344CB8AC3E}">
        <p14:creationId xmlns:p14="http://schemas.microsoft.com/office/powerpoint/2010/main" val="135798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44140" y="488960"/>
            <a:ext cx="3770576" cy="707886"/>
          </a:xfrm>
          <a:prstGeom prst="rect">
            <a:avLst/>
          </a:prstGeom>
          <a:noFill/>
        </p:spPr>
        <p:txBody>
          <a:bodyPr wrap="square" rtlCol="0">
            <a:spAutoFit/>
          </a:bodyPr>
          <a:lstStyle>
            <a:defPPr>
              <a:defRPr lang="en-US"/>
            </a:defPPr>
            <a:lvl1pPr algn="ctr" defTabSz="457200">
              <a:defRPr sz="4000" b="1">
                <a:solidFill>
                  <a:schemeClr val="tx2">
                    <a:lumMod val="75000"/>
                  </a:schemeClr>
                </a:solidFill>
                <a:latin typeface="+mn-ea"/>
              </a:defRPr>
            </a:lvl1pPr>
            <a:lvl2pPr defTabSz="457200"/>
            <a:lvl3pPr defTabSz="457200"/>
            <a:lvl4pPr defTabSz="457200"/>
            <a:lvl5pPr defTabSz="457200"/>
            <a:lvl6pPr defTabSz="457200"/>
            <a:lvl7pPr defTabSz="457200"/>
            <a:lvl8pPr defTabSz="457200"/>
            <a:lvl9pPr defTabSz="457200"/>
          </a:lstStyle>
          <a:p>
            <a:r>
              <a:rPr lang="zh-CN" altLang="en-US" dirty="0">
                <a:latin typeface="宋体" pitchFamily="2" charset="-122"/>
                <a:ea typeface="宋体" pitchFamily="2" charset="-122"/>
              </a:rPr>
              <a:t>最优化决策概述</a:t>
            </a:r>
          </a:p>
        </p:txBody>
      </p:sp>
      <p:sp>
        <p:nvSpPr>
          <p:cNvPr id="13" name="文本框 12"/>
          <p:cNvSpPr txBox="1"/>
          <p:nvPr/>
        </p:nvSpPr>
        <p:spPr>
          <a:xfrm>
            <a:off x="2312095" y="1720598"/>
            <a:ext cx="3303180"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最优化问题的概念</a:t>
            </a:r>
          </a:p>
        </p:txBody>
      </p:sp>
      <p:sp>
        <p:nvSpPr>
          <p:cNvPr id="14" name="文本框 13"/>
          <p:cNvSpPr txBox="1"/>
          <p:nvPr/>
        </p:nvSpPr>
        <p:spPr>
          <a:xfrm>
            <a:off x="3919321" y="2820805"/>
            <a:ext cx="3770576"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最优化问题的数学模型</a:t>
            </a:r>
          </a:p>
        </p:txBody>
      </p:sp>
      <p:sp>
        <p:nvSpPr>
          <p:cNvPr id="15" name="文本框 14"/>
          <p:cNvSpPr txBox="1"/>
          <p:nvPr/>
        </p:nvSpPr>
        <p:spPr>
          <a:xfrm>
            <a:off x="5466439" y="3950512"/>
            <a:ext cx="3058991"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最优化问题分类</a:t>
            </a:r>
          </a:p>
        </p:txBody>
      </p:sp>
      <p:sp>
        <p:nvSpPr>
          <p:cNvPr id="23" name="文本框 22">
            <a:extLst>
              <a:ext uri="{FF2B5EF4-FFF2-40B4-BE49-F238E27FC236}">
                <a16:creationId xmlns:a16="http://schemas.microsoft.com/office/drawing/2014/main" id="{0BE75200-EDE9-4BC7-A36B-E2F8CA74ECE1}"/>
              </a:ext>
            </a:extLst>
          </p:cNvPr>
          <p:cNvSpPr txBox="1"/>
          <p:nvPr/>
        </p:nvSpPr>
        <p:spPr>
          <a:xfrm>
            <a:off x="7685319" y="4981439"/>
            <a:ext cx="3852073"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最优化问题的求解方法</a:t>
            </a:r>
          </a:p>
        </p:txBody>
      </p:sp>
      <p:sp>
        <p:nvSpPr>
          <p:cNvPr id="3" name="灯片编号占位符 2">
            <a:extLst>
              <a:ext uri="{FF2B5EF4-FFF2-40B4-BE49-F238E27FC236}">
                <a16:creationId xmlns:a16="http://schemas.microsoft.com/office/drawing/2014/main" id="{E442BC8C-8C94-5EDB-7599-3D800F6F812B}"/>
              </a:ext>
            </a:extLst>
          </p:cNvPr>
          <p:cNvSpPr>
            <a:spLocks noGrp="1"/>
          </p:cNvSpPr>
          <p:nvPr>
            <p:ph type="sldNum" sz="quarter" idx="12"/>
          </p:nvPr>
        </p:nvSpPr>
        <p:spPr/>
        <p:txBody>
          <a:bodyPr/>
          <a:lstStyle/>
          <a:p>
            <a:fld id="{D4987A84-499B-4CAF-9D16-379BAF2795DA}" type="slidenum">
              <a:rPr lang="zh-CN" altLang="en-US" smtClean="0"/>
              <a:t>5</a:t>
            </a:fld>
            <a:endParaRPr lang="zh-CN" altLang="en-US"/>
          </a:p>
        </p:txBody>
      </p:sp>
      <p:sp>
        <p:nvSpPr>
          <p:cNvPr id="16" name="椭圆 1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DC30566-D2EA-4D91-9D0E-32C708F920D9}"/>
              </a:ext>
            </a:extLst>
          </p:cNvPr>
          <p:cNvSpPr/>
          <p:nvPr/>
        </p:nvSpPr>
        <p:spPr>
          <a:xfrm>
            <a:off x="1505011" y="1603719"/>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7" name="椭圆 1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4E647C1C-7C42-4BCA-82DA-71F449A2ABB4}"/>
              </a:ext>
            </a:extLst>
          </p:cNvPr>
          <p:cNvSpPr/>
          <p:nvPr/>
        </p:nvSpPr>
        <p:spPr>
          <a:xfrm>
            <a:off x="3091326" y="2708804"/>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8" name="椭圆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2DA7B7C2-6965-458B-80ED-B813B16898F2}"/>
              </a:ext>
            </a:extLst>
          </p:cNvPr>
          <p:cNvSpPr/>
          <p:nvPr/>
        </p:nvSpPr>
        <p:spPr>
          <a:xfrm>
            <a:off x="4640866" y="386777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0" name="椭圆 1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9F524DC7-C1B2-4E8A-8841-25EB2F4AD634}"/>
              </a:ext>
            </a:extLst>
          </p:cNvPr>
          <p:cNvSpPr/>
          <p:nvPr/>
        </p:nvSpPr>
        <p:spPr>
          <a:xfrm>
            <a:off x="6804067" y="4866196"/>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04</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28488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360"/>
                                          </p:val>
                                        </p:tav>
                                        <p:tav tm="100000">
                                          <p:val>
                                            <p:fltVal val="0"/>
                                          </p:val>
                                        </p:tav>
                                      </p:tavLst>
                                    </p:anim>
                                    <p:animEffect transition="in" filter="fade">
                                      <p:cBhvr>
                                        <p:cTn id="10" dur="1000"/>
                                        <p:tgtEl>
                                          <p:spTgt spid="16"/>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360"/>
                                          </p:val>
                                        </p:tav>
                                        <p:tav tm="100000">
                                          <p:val>
                                            <p:fltVal val="0"/>
                                          </p:val>
                                        </p:tav>
                                      </p:tavLst>
                                    </p:anim>
                                    <p:animEffect transition="in" filter="fade">
                                      <p:cBhvr>
                                        <p:cTn id="16" dur="1000"/>
                                        <p:tgtEl>
                                          <p:spTgt spid="17"/>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360"/>
                                          </p:val>
                                        </p:tav>
                                        <p:tav tm="100000">
                                          <p:val>
                                            <p:fltVal val="0"/>
                                          </p:val>
                                        </p:tav>
                                      </p:tavLst>
                                    </p:anim>
                                    <p:animEffect transition="in" filter="fade">
                                      <p:cBhvr>
                                        <p:cTn id="22" dur="1000"/>
                                        <p:tgtEl>
                                          <p:spTgt spid="18"/>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360"/>
                                          </p:val>
                                        </p:tav>
                                        <p:tav tm="100000">
                                          <p:val>
                                            <p:fltVal val="0"/>
                                          </p:val>
                                        </p:tav>
                                      </p:tavLst>
                                    </p:anim>
                                    <p:animEffect transition="in" filter="fade">
                                      <p:cBhvr>
                                        <p:cTn id="2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19085" y="470939"/>
            <a:ext cx="8010472" cy="707886"/>
          </a:xfrm>
          <a:prstGeom prst="rect">
            <a:avLst/>
          </a:prstGeom>
          <a:noFill/>
        </p:spPr>
        <p:txBody>
          <a:bodyPr wrap="square" rtlCol="0">
            <a:spAutoFit/>
          </a:bodyPr>
          <a:lstStyle>
            <a:defPPr>
              <a:defRPr lang="en-US"/>
            </a:defPPr>
            <a:lvl1pPr algn="ctr" defTabSz="457200">
              <a:defRPr sz="4000" b="1">
                <a:solidFill>
                  <a:schemeClr val="tx2">
                    <a:lumMod val="75000"/>
                  </a:schemeClr>
                </a:solidFill>
                <a:latin typeface="+mn-ea"/>
              </a:defRPr>
            </a:lvl1pPr>
            <a:lvl2pPr defTabSz="457200"/>
            <a:lvl3pPr defTabSz="457200"/>
            <a:lvl4pPr defTabSz="457200"/>
            <a:lvl5pPr defTabSz="457200"/>
            <a:lvl6pPr defTabSz="457200"/>
            <a:lvl7pPr defTabSz="457200"/>
            <a:lvl8pPr defTabSz="457200"/>
            <a:lvl9pPr defTabSz="457200"/>
          </a:lstStyle>
          <a:p>
            <a:pPr algn="ctr"/>
            <a:r>
              <a:rPr lang="zh-CN" altLang="en-US" sz="4000" b="1" dirty="0">
                <a:latin typeface="宋体" pitchFamily="2" charset="-122"/>
                <a:ea typeface="宋体" pitchFamily="2" charset="-122"/>
              </a:rPr>
              <a:t>规划求解报告</a:t>
            </a:r>
          </a:p>
        </p:txBody>
      </p:sp>
      <p:sp>
        <p:nvSpPr>
          <p:cNvPr id="13" name="文本框 12"/>
          <p:cNvSpPr txBox="1"/>
          <p:nvPr/>
        </p:nvSpPr>
        <p:spPr>
          <a:xfrm>
            <a:off x="3033408" y="2060797"/>
            <a:ext cx="4681841"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规划求解报告的生成</a:t>
            </a:r>
          </a:p>
        </p:txBody>
      </p:sp>
      <p:sp>
        <p:nvSpPr>
          <p:cNvPr id="14" name="文本框 13"/>
          <p:cNvSpPr txBox="1"/>
          <p:nvPr/>
        </p:nvSpPr>
        <p:spPr>
          <a:xfrm>
            <a:off x="5647716" y="3836750"/>
            <a:ext cx="4681841" cy="523220"/>
          </a:xfrm>
          <a:prstGeom prst="rect">
            <a:avLst/>
          </a:prstGeom>
          <a:noFill/>
        </p:spPr>
        <p:txBody>
          <a:bodyPr wrap="square" rtlCol="0">
            <a:spAutoFit/>
          </a:bodyPr>
          <a:lstStyle/>
          <a:p>
            <a:r>
              <a:rPr lang="zh-CN" altLang="en-US" sz="2800" b="1" dirty="0">
                <a:solidFill>
                  <a:schemeClr val="tx2">
                    <a:lumMod val="75000"/>
                  </a:schemeClr>
                </a:solidFill>
                <a:latin typeface="宋体" pitchFamily="2" charset="-122"/>
                <a:ea typeface="宋体" pitchFamily="2" charset="-122"/>
              </a:rPr>
              <a:t>规划求解报告的分析</a:t>
            </a:r>
          </a:p>
        </p:txBody>
      </p:sp>
      <p:sp>
        <p:nvSpPr>
          <p:cNvPr id="3" name="灯片编号占位符 2">
            <a:extLst>
              <a:ext uri="{FF2B5EF4-FFF2-40B4-BE49-F238E27FC236}">
                <a16:creationId xmlns:a16="http://schemas.microsoft.com/office/drawing/2014/main" id="{B7A88954-C2B6-6032-B37F-0CB33C4EE168}"/>
              </a:ext>
            </a:extLst>
          </p:cNvPr>
          <p:cNvSpPr>
            <a:spLocks noGrp="1"/>
          </p:cNvSpPr>
          <p:nvPr>
            <p:ph type="sldNum" sz="quarter" idx="12"/>
          </p:nvPr>
        </p:nvSpPr>
        <p:spPr/>
        <p:txBody>
          <a:bodyPr/>
          <a:lstStyle/>
          <a:p>
            <a:fld id="{D4987A84-499B-4CAF-9D16-379BAF2795DA}" type="slidenum">
              <a:rPr lang="zh-CN" altLang="en-US" smtClean="0"/>
              <a:t>50</a:t>
            </a:fld>
            <a:endParaRPr lang="zh-CN" altLang="en-US"/>
          </a:p>
        </p:txBody>
      </p:sp>
      <p:sp>
        <p:nvSpPr>
          <p:cNvPr id="12" name="椭圆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67B717CD-CC9F-4BE8-A2C5-F4119E80D9CF}"/>
              </a:ext>
            </a:extLst>
          </p:cNvPr>
          <p:cNvSpPr/>
          <p:nvPr/>
        </p:nvSpPr>
        <p:spPr>
          <a:xfrm>
            <a:off x="1821568" y="1990238"/>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5" name="椭圆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CDCC6EA7-C6A9-435C-9D64-A851ACE5658A}"/>
              </a:ext>
            </a:extLst>
          </p:cNvPr>
          <p:cNvSpPr/>
          <p:nvPr/>
        </p:nvSpPr>
        <p:spPr>
          <a:xfrm>
            <a:off x="4412884" y="3807628"/>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154589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360"/>
                                          </p:val>
                                        </p:tav>
                                        <p:tav tm="100000">
                                          <p:val>
                                            <p:fltVal val="0"/>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9B7D95-5EC9-B00E-F07B-190BC4E31B08}"/>
              </a:ext>
            </a:extLst>
          </p:cNvPr>
          <p:cNvPicPr>
            <a:picLocks/>
          </p:cNvPicPr>
          <p:nvPr/>
        </p:nvPicPr>
        <p:blipFill>
          <a:blip r:embed="rId2" cstate="print"/>
          <a:srcRect/>
          <a:stretch/>
        </p:blipFill>
        <p:spPr>
          <a:xfrm>
            <a:off x="5427027" y="4554220"/>
            <a:ext cx="4575275" cy="2037314"/>
          </a:xfrm>
          <a:prstGeom prst="rect">
            <a:avLst/>
          </a:prstGeom>
          <a:ln>
            <a:solidFill>
              <a:schemeClr val="tx1"/>
            </a:solidFill>
          </a:ln>
        </p:spPr>
      </p:pic>
      <p:pic>
        <p:nvPicPr>
          <p:cNvPr id="8" name="图片 7">
            <a:extLst>
              <a:ext uri="{FF2B5EF4-FFF2-40B4-BE49-F238E27FC236}">
                <a16:creationId xmlns:a16="http://schemas.microsoft.com/office/drawing/2014/main" id="{6C66891F-028F-2A04-5D71-BBF86D6FD2BC}"/>
              </a:ext>
            </a:extLst>
          </p:cNvPr>
          <p:cNvPicPr>
            <a:picLocks/>
          </p:cNvPicPr>
          <p:nvPr/>
        </p:nvPicPr>
        <p:blipFill>
          <a:blip r:embed="rId3" cstate="print"/>
          <a:srcRect/>
          <a:stretch/>
        </p:blipFill>
        <p:spPr>
          <a:xfrm>
            <a:off x="775536" y="4092026"/>
            <a:ext cx="4245249" cy="2219018"/>
          </a:xfrm>
          <a:prstGeom prst="rect">
            <a:avLst/>
          </a:prstGeom>
          <a:ln>
            <a:solidFill>
              <a:schemeClr val="tx1"/>
            </a:solidFill>
          </a:ln>
        </p:spPr>
      </p:pic>
      <p:pic>
        <p:nvPicPr>
          <p:cNvPr id="6" name="图片 5">
            <a:extLst>
              <a:ext uri="{FF2B5EF4-FFF2-40B4-BE49-F238E27FC236}">
                <a16:creationId xmlns:a16="http://schemas.microsoft.com/office/drawing/2014/main" id="{715A4EC6-B315-1130-BAB4-2CEA21A5DB11}"/>
              </a:ext>
            </a:extLst>
          </p:cNvPr>
          <p:cNvPicPr>
            <a:picLocks/>
          </p:cNvPicPr>
          <p:nvPr/>
        </p:nvPicPr>
        <p:blipFill>
          <a:blip r:embed="rId4" cstate="print"/>
          <a:srcRect/>
          <a:stretch/>
        </p:blipFill>
        <p:spPr>
          <a:xfrm>
            <a:off x="5414738" y="1172658"/>
            <a:ext cx="5956359" cy="3229220"/>
          </a:xfrm>
          <a:prstGeom prst="rect">
            <a:avLst/>
          </a:prstGeom>
          <a:ln>
            <a:solidFill>
              <a:schemeClr val="tx1"/>
            </a:solidFill>
          </a:ln>
        </p:spPr>
      </p:pic>
      <p:pic>
        <p:nvPicPr>
          <p:cNvPr id="5" name="图片 4">
            <a:extLst>
              <a:ext uri="{FF2B5EF4-FFF2-40B4-BE49-F238E27FC236}">
                <a16:creationId xmlns:a16="http://schemas.microsoft.com/office/drawing/2014/main" id="{E7318FBB-EB12-803A-6CCF-32BC637E7E27}"/>
              </a:ext>
            </a:extLst>
          </p:cNvPr>
          <p:cNvPicPr>
            <a:picLocks/>
          </p:cNvPicPr>
          <p:nvPr/>
        </p:nvPicPr>
        <p:blipFill>
          <a:blip r:embed="rId5" cstate="print"/>
          <a:srcRect l="551"/>
          <a:stretch/>
        </p:blipFill>
        <p:spPr>
          <a:xfrm>
            <a:off x="775536" y="1224974"/>
            <a:ext cx="3853183" cy="2657189"/>
          </a:xfrm>
          <a:prstGeom prst="rect">
            <a:avLst/>
          </a:prstGeom>
          <a:ln>
            <a:solidFill>
              <a:srgbClr val="000000"/>
            </a:solidFill>
          </a:ln>
        </p:spPr>
      </p:pic>
      <p:sp>
        <p:nvSpPr>
          <p:cNvPr id="2" name="文本框 1">
            <a:extLst>
              <a:ext uri="{FF2B5EF4-FFF2-40B4-BE49-F238E27FC236}">
                <a16:creationId xmlns:a16="http://schemas.microsoft.com/office/drawing/2014/main" id="{96C3E9F8-960C-4643-A89A-B68975CCF5F3}"/>
              </a:ext>
            </a:extLst>
          </p:cNvPr>
          <p:cNvSpPr txBox="1"/>
          <p:nvPr/>
        </p:nvSpPr>
        <p:spPr>
          <a:xfrm>
            <a:off x="0" y="329777"/>
            <a:ext cx="12191999"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itchFamily="2" charset="-122"/>
                <a:ea typeface="宋体" pitchFamily="2" charset="-122"/>
              </a:rPr>
              <a:t>1</a:t>
            </a:r>
            <a:r>
              <a:rPr lang="zh-CN" altLang="en-US" sz="3600" b="1" dirty="0">
                <a:solidFill>
                  <a:schemeClr val="tx2">
                    <a:lumMod val="75000"/>
                  </a:schemeClr>
                </a:solidFill>
                <a:latin typeface="宋体" pitchFamily="2" charset="-122"/>
                <a:ea typeface="宋体" pitchFamily="2" charset="-122"/>
              </a:rPr>
              <a:t>、规划求解报告的生成</a:t>
            </a:r>
          </a:p>
        </p:txBody>
      </p:sp>
      <p:sp>
        <p:nvSpPr>
          <p:cNvPr id="14" name="矩形: 圆角 13">
            <a:extLst>
              <a:ext uri="{FF2B5EF4-FFF2-40B4-BE49-F238E27FC236}">
                <a16:creationId xmlns:a16="http://schemas.microsoft.com/office/drawing/2014/main" id="{BBD754B0-D0B5-4410-B831-263A5B92B805}"/>
              </a:ext>
            </a:extLst>
          </p:cNvPr>
          <p:cNvSpPr/>
          <p:nvPr/>
        </p:nvSpPr>
        <p:spPr>
          <a:xfrm>
            <a:off x="2753139" y="1679713"/>
            <a:ext cx="983974" cy="5963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a:extLst>
              <a:ext uri="{FF2B5EF4-FFF2-40B4-BE49-F238E27FC236}">
                <a16:creationId xmlns:a16="http://schemas.microsoft.com/office/drawing/2014/main" id="{8AC929C2-EB66-4C4F-B150-5449A7D8A1AE}"/>
              </a:ext>
            </a:extLst>
          </p:cNvPr>
          <p:cNvCxnSpPr>
            <a:cxnSpLocks/>
          </p:cNvCxnSpPr>
          <p:nvPr/>
        </p:nvCxnSpPr>
        <p:spPr>
          <a:xfrm flipV="1">
            <a:off x="3448878" y="1324984"/>
            <a:ext cx="4646086" cy="4719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E38038EA-7356-4C24-A62A-944EB4F9A4F2}"/>
              </a:ext>
            </a:extLst>
          </p:cNvPr>
          <p:cNvCxnSpPr>
            <a:cxnSpLocks/>
          </p:cNvCxnSpPr>
          <p:nvPr/>
        </p:nvCxnSpPr>
        <p:spPr>
          <a:xfrm flipH="1">
            <a:off x="2448406" y="1918251"/>
            <a:ext cx="507445" cy="24836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90140553-00BE-4262-8E92-E7D063939FCD}"/>
              </a:ext>
            </a:extLst>
          </p:cNvPr>
          <p:cNvCxnSpPr>
            <a:cxnSpLocks/>
          </p:cNvCxnSpPr>
          <p:nvPr/>
        </p:nvCxnSpPr>
        <p:spPr>
          <a:xfrm>
            <a:off x="3349256" y="1977887"/>
            <a:ext cx="4423144" cy="3089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D1DB5AD0-6C4D-D093-D7F0-66A4C75982AF}"/>
              </a:ext>
            </a:extLst>
          </p:cNvPr>
          <p:cNvSpPr txBox="1"/>
          <p:nvPr/>
        </p:nvSpPr>
        <p:spPr>
          <a:xfrm>
            <a:off x="652495" y="678281"/>
            <a:ext cx="2545100" cy="400110"/>
          </a:xfrm>
          <a:prstGeom prst="rect">
            <a:avLst/>
          </a:prstGeom>
          <a:noFill/>
        </p:spPr>
        <p:txBody>
          <a:bodyPr wrap="square">
            <a:spAutoFit/>
          </a:bodyPr>
          <a:lstStyle/>
          <a:p>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以例题</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10-1</a:t>
            </a:r>
            <a:r>
              <a:rPr lang="zh-CN"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为例</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lang="zh-CN" altLang="en-US" sz="2000" dirty="0">
              <a:latin typeface="宋体" panose="02010600030101010101" pitchFamily="2" charset="-122"/>
              <a:ea typeface="宋体" panose="02010600030101010101" pitchFamily="2" charset="-122"/>
            </a:endParaRPr>
          </a:p>
        </p:txBody>
      </p:sp>
      <p:sp>
        <p:nvSpPr>
          <p:cNvPr id="15" name="灯片编号占位符 14">
            <a:extLst>
              <a:ext uri="{FF2B5EF4-FFF2-40B4-BE49-F238E27FC236}">
                <a16:creationId xmlns:a16="http://schemas.microsoft.com/office/drawing/2014/main" id="{83DC1851-43A3-AE5E-38AE-BDE352C4268B}"/>
              </a:ext>
            </a:extLst>
          </p:cNvPr>
          <p:cNvSpPr>
            <a:spLocks noGrp="1"/>
          </p:cNvSpPr>
          <p:nvPr>
            <p:ph type="sldNum" sz="quarter" idx="12"/>
          </p:nvPr>
        </p:nvSpPr>
        <p:spPr/>
        <p:txBody>
          <a:bodyPr/>
          <a:lstStyle/>
          <a:p>
            <a:fld id="{D4987A84-499B-4CAF-9D16-379BAF2795DA}" type="slidenum">
              <a:rPr lang="zh-CN" altLang="en-US" smtClean="0"/>
              <a:t>51</a:t>
            </a:fld>
            <a:endParaRPr lang="zh-CN" altLang="en-US"/>
          </a:p>
        </p:txBody>
      </p:sp>
    </p:spTree>
    <p:extLst>
      <p:ext uri="{BB962C8B-B14F-4D97-AF65-F5344CB8AC3E}">
        <p14:creationId xmlns:p14="http://schemas.microsoft.com/office/powerpoint/2010/main" val="1408227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6C3E9F8-960C-4643-A89A-B68975CCF5F3}"/>
              </a:ext>
            </a:extLst>
          </p:cNvPr>
          <p:cNvSpPr txBox="1"/>
          <p:nvPr/>
        </p:nvSpPr>
        <p:spPr>
          <a:xfrm>
            <a:off x="0" y="488960"/>
            <a:ext cx="12191999"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itchFamily="2" charset="-122"/>
                <a:ea typeface="宋体" pitchFamily="2" charset="-122"/>
              </a:rPr>
              <a:t>2</a:t>
            </a:r>
            <a:r>
              <a:rPr lang="zh-CN" altLang="en-US" sz="3600" b="1" dirty="0">
                <a:solidFill>
                  <a:schemeClr val="tx2">
                    <a:lumMod val="75000"/>
                  </a:schemeClr>
                </a:solidFill>
                <a:latin typeface="宋体" pitchFamily="2" charset="-122"/>
                <a:ea typeface="宋体" pitchFamily="2" charset="-122"/>
              </a:rPr>
              <a:t>、规划求解报告的分析</a:t>
            </a:r>
          </a:p>
        </p:txBody>
      </p:sp>
      <p:graphicFrame>
        <p:nvGraphicFramePr>
          <p:cNvPr id="3" name="表格 3">
            <a:extLst>
              <a:ext uri="{FF2B5EF4-FFF2-40B4-BE49-F238E27FC236}">
                <a16:creationId xmlns:a16="http://schemas.microsoft.com/office/drawing/2014/main" id="{B2E82DF3-2876-4D7D-808E-AAE75C2102B3}"/>
              </a:ext>
            </a:extLst>
          </p:cNvPr>
          <p:cNvGraphicFramePr>
            <a:graphicFrameLocks noGrp="1"/>
          </p:cNvGraphicFramePr>
          <p:nvPr>
            <p:extLst>
              <p:ext uri="{D42A27DB-BD31-4B8C-83A1-F6EECF244321}">
                <p14:modId xmlns:p14="http://schemas.microsoft.com/office/powerpoint/2010/main" val="1276839749"/>
              </p:ext>
            </p:extLst>
          </p:nvPr>
        </p:nvGraphicFramePr>
        <p:xfrm>
          <a:off x="1016341" y="1944375"/>
          <a:ext cx="9924561" cy="3553488"/>
        </p:xfrm>
        <a:graphic>
          <a:graphicData uri="http://schemas.openxmlformats.org/drawingml/2006/table">
            <a:tbl>
              <a:tblPr firstRow="1" bandRow="1">
                <a:tableStyleId>{00A15C55-8517-42AA-B614-E9B94910E393}</a:tableStyleId>
              </a:tblPr>
              <a:tblGrid>
                <a:gridCol w="2205324">
                  <a:extLst>
                    <a:ext uri="{9D8B030D-6E8A-4147-A177-3AD203B41FA5}">
                      <a16:colId xmlns:a16="http://schemas.microsoft.com/office/drawing/2014/main" val="1274075956"/>
                    </a:ext>
                  </a:extLst>
                </a:gridCol>
                <a:gridCol w="7719237">
                  <a:extLst>
                    <a:ext uri="{9D8B030D-6E8A-4147-A177-3AD203B41FA5}">
                      <a16:colId xmlns:a16="http://schemas.microsoft.com/office/drawing/2014/main" val="2718514847"/>
                    </a:ext>
                  </a:extLst>
                </a:gridCol>
              </a:tblGrid>
              <a:tr h="557544">
                <a:tc>
                  <a:txBody>
                    <a:bodyPr/>
                    <a:lstStyle/>
                    <a:p>
                      <a:pPr algn="ctr"/>
                      <a:r>
                        <a:rPr lang="zh-CN" altLang="en-US" sz="2400" b="1" dirty="0">
                          <a:latin typeface="宋体" panose="02010600030101010101" pitchFamily="2" charset="-122"/>
                          <a:ea typeface="宋体" panose="02010600030101010101" pitchFamily="2" charset="-122"/>
                        </a:rPr>
                        <a:t>规划求解报告类型</a:t>
                      </a:r>
                    </a:p>
                  </a:txBody>
                  <a:tcPr anchor="ctr">
                    <a:solidFill>
                      <a:schemeClr val="accent1">
                        <a:lumMod val="60000"/>
                        <a:lumOff val="40000"/>
                      </a:schemeClr>
                    </a:solidFill>
                  </a:tcPr>
                </a:tc>
                <a:tc>
                  <a:txBody>
                    <a:bodyPr/>
                    <a:lstStyle/>
                    <a:p>
                      <a:pPr algn="ctr"/>
                      <a:r>
                        <a:rPr lang="zh-CN" altLang="en-US" sz="2400" b="1" dirty="0">
                          <a:latin typeface="宋体" panose="02010600030101010101" pitchFamily="2" charset="-122"/>
                          <a:ea typeface="宋体" panose="02010600030101010101" pitchFamily="2" charset="-122"/>
                        </a:rPr>
                        <a:t>作用说明</a:t>
                      </a:r>
                    </a:p>
                  </a:txBody>
                  <a:tcPr anchor="ctr">
                    <a:solidFill>
                      <a:schemeClr val="accent1">
                        <a:lumMod val="60000"/>
                        <a:lumOff val="40000"/>
                      </a:schemeClr>
                    </a:solidFill>
                  </a:tcPr>
                </a:tc>
                <a:extLst>
                  <a:ext uri="{0D108BD9-81ED-4DB2-BD59-A6C34878D82A}">
                    <a16:rowId xmlns:a16="http://schemas.microsoft.com/office/drawing/2014/main" val="3209890919"/>
                  </a:ext>
                </a:extLst>
              </a:tr>
              <a:tr h="557544">
                <a:tc>
                  <a:txBody>
                    <a:bodyPr/>
                    <a:lstStyle/>
                    <a:p>
                      <a:pPr algn="ctr"/>
                      <a:r>
                        <a:rPr lang="zh-CN" altLang="en-US" sz="2000" dirty="0">
                          <a:latin typeface="宋体" panose="02010600030101010101" pitchFamily="2" charset="-122"/>
                          <a:ea typeface="宋体" panose="02010600030101010101" pitchFamily="2" charset="-122"/>
                        </a:rPr>
                        <a:t>运算结果报告</a:t>
                      </a:r>
                    </a:p>
                  </a:txBody>
                  <a:tcPr anchor="ctr">
                    <a:solidFill>
                      <a:schemeClr val="accent1">
                        <a:lumMod val="40000"/>
                        <a:lumOff val="60000"/>
                      </a:schemeClr>
                    </a:solidFill>
                  </a:tcPr>
                </a:tc>
                <a:tc>
                  <a:txBody>
                    <a:bodyPr/>
                    <a:lstStyle/>
                    <a:p>
                      <a:r>
                        <a:rPr lang="zh-CN" altLang="zh-CN" sz="2000" kern="1200" dirty="0">
                          <a:solidFill>
                            <a:schemeClr val="dk1"/>
                          </a:solidFill>
                          <a:effectLst/>
                          <a:latin typeface="宋体" panose="02010600030101010101" pitchFamily="2" charset="-122"/>
                          <a:ea typeface="宋体" panose="02010600030101010101" pitchFamily="2" charset="-122"/>
                          <a:cs typeface="+mn-cs"/>
                        </a:rPr>
                        <a:t>目标变量、可变单元格和约束条件在求解前后的变化情况</a:t>
                      </a:r>
                      <a:r>
                        <a:rPr lang="zh-CN" altLang="en-US" sz="2000" kern="1200" dirty="0">
                          <a:solidFill>
                            <a:schemeClr val="dk1"/>
                          </a:solidFill>
                          <a:effectLst/>
                          <a:latin typeface="宋体" panose="02010600030101010101" pitchFamily="2" charset="-122"/>
                          <a:ea typeface="宋体" panose="02010600030101010101" pitchFamily="2" charset="-122"/>
                          <a:cs typeface="+mn-cs"/>
                        </a:rPr>
                        <a:t>。</a:t>
                      </a:r>
                      <a:endParaRPr lang="zh-CN" altLang="en-US" sz="2000" dirty="0">
                        <a:latin typeface="宋体" panose="02010600030101010101" pitchFamily="2" charset="-122"/>
                        <a:ea typeface="宋体" panose="02010600030101010101" pitchFamily="2" charset="-122"/>
                      </a:endParaRPr>
                    </a:p>
                  </a:txBody>
                  <a:tcPr anchor="ctr">
                    <a:solidFill>
                      <a:schemeClr val="accent1">
                        <a:lumMod val="40000"/>
                        <a:lumOff val="60000"/>
                      </a:schemeClr>
                    </a:solidFill>
                  </a:tcPr>
                </a:tc>
                <a:extLst>
                  <a:ext uri="{0D108BD9-81ED-4DB2-BD59-A6C34878D82A}">
                    <a16:rowId xmlns:a16="http://schemas.microsoft.com/office/drawing/2014/main" val="3897602929"/>
                  </a:ext>
                </a:extLst>
              </a:tr>
              <a:tr h="1581692">
                <a:tc>
                  <a:txBody>
                    <a:bodyPr/>
                    <a:lstStyle/>
                    <a:p>
                      <a:pPr algn="ctr"/>
                      <a:r>
                        <a:rPr lang="zh-CN" altLang="en-US" sz="2000" dirty="0">
                          <a:latin typeface="宋体" panose="02010600030101010101" pitchFamily="2" charset="-122"/>
                          <a:ea typeface="宋体" panose="02010600030101010101" pitchFamily="2" charset="-122"/>
                        </a:rPr>
                        <a:t>敏感性报告</a:t>
                      </a:r>
                    </a:p>
                  </a:txBody>
                  <a:tcPr anchor="ctr">
                    <a:solidFill>
                      <a:schemeClr val="accent1">
                        <a:lumMod val="20000"/>
                        <a:lumOff val="80000"/>
                      </a:schemeClr>
                    </a:solidFill>
                  </a:tcPr>
                </a:tc>
                <a:tc>
                  <a:txBody>
                    <a:bodyPr/>
                    <a:lstStyle/>
                    <a:p>
                      <a:r>
                        <a:rPr lang="zh-CN" altLang="zh-CN" sz="2000" kern="1200" dirty="0">
                          <a:solidFill>
                            <a:schemeClr val="dk1"/>
                          </a:solidFill>
                          <a:effectLst/>
                          <a:latin typeface="宋体" panose="02010600030101010101" pitchFamily="2" charset="-122"/>
                          <a:ea typeface="宋体" panose="02010600030101010101" pitchFamily="2" charset="-122"/>
                          <a:cs typeface="+mn-cs"/>
                        </a:rPr>
                        <a:t>求解结果对目标函数和约束条件微小变化的敏感性信息</a:t>
                      </a:r>
                      <a:r>
                        <a:rPr lang="zh-CN" altLang="en-US" sz="2000" kern="1200" dirty="0">
                          <a:solidFill>
                            <a:schemeClr val="dk1"/>
                          </a:solidFill>
                          <a:effectLst/>
                          <a:latin typeface="宋体" panose="02010600030101010101" pitchFamily="2" charset="-122"/>
                          <a:ea typeface="宋体" panose="02010600030101010101" pitchFamily="2" charset="-122"/>
                          <a:cs typeface="+mn-cs"/>
                        </a:rPr>
                        <a:t>。</a:t>
                      </a:r>
                      <a:r>
                        <a:rPr lang="zh-CN" altLang="zh-CN" sz="2000" kern="1200" dirty="0">
                          <a:solidFill>
                            <a:schemeClr val="dk1"/>
                          </a:solidFill>
                          <a:effectLst/>
                          <a:latin typeface="宋体" panose="02010600030101010101" pitchFamily="2" charset="-122"/>
                          <a:ea typeface="宋体" panose="02010600030101010101" pitchFamily="2" charset="-122"/>
                          <a:cs typeface="+mn-cs"/>
                        </a:rPr>
                        <a:t>线性规划和非线性规划</a:t>
                      </a:r>
                      <a:r>
                        <a:rPr lang="zh-CN" altLang="en-US" sz="2000" kern="1200" dirty="0">
                          <a:solidFill>
                            <a:schemeClr val="dk1"/>
                          </a:solidFill>
                          <a:effectLst/>
                          <a:latin typeface="宋体" panose="02010600030101010101" pitchFamily="2" charset="-122"/>
                          <a:ea typeface="宋体" panose="02010600030101010101" pitchFamily="2" charset="-122"/>
                          <a:cs typeface="+mn-cs"/>
                        </a:rPr>
                        <a:t>问题的敏感性报告是不同的，其中</a:t>
                      </a:r>
                      <a:r>
                        <a:rPr lang="zh-CN" altLang="zh-CN" sz="2000" kern="1200" dirty="0">
                          <a:solidFill>
                            <a:schemeClr val="dk1"/>
                          </a:solidFill>
                          <a:effectLst/>
                          <a:latin typeface="宋体" panose="02010600030101010101" pitchFamily="2" charset="-122"/>
                          <a:ea typeface="宋体" panose="02010600030101010101" pitchFamily="2" charset="-122"/>
                          <a:cs typeface="+mn-cs"/>
                        </a:rPr>
                        <a:t>整数规划则不能生成敏感性报告。</a:t>
                      </a:r>
                      <a:endParaRPr lang="en-US" altLang="zh-CN" sz="2000" kern="1200" dirty="0">
                        <a:solidFill>
                          <a:schemeClr val="dk1"/>
                        </a:solidFill>
                        <a:effectLst/>
                        <a:latin typeface="宋体" panose="02010600030101010101" pitchFamily="2" charset="-122"/>
                        <a:ea typeface="宋体" panose="02010600030101010101" pitchFamily="2" charset="-122"/>
                        <a:cs typeface="+mn-cs"/>
                      </a:endParaRPr>
                    </a:p>
                    <a:p>
                      <a:r>
                        <a:rPr lang="zh-CN" altLang="zh-CN" sz="2000" kern="1200" dirty="0">
                          <a:solidFill>
                            <a:schemeClr val="dk1"/>
                          </a:solidFill>
                          <a:effectLst/>
                          <a:latin typeface="宋体" panose="02010600030101010101" pitchFamily="2" charset="-122"/>
                          <a:ea typeface="宋体" panose="02010600030101010101" pitchFamily="2" charset="-122"/>
                          <a:cs typeface="+mn-cs"/>
                        </a:rPr>
                        <a:t>对于线性规划，该报告提供可变单元格的递减成本、目标式系数和变量的增减量，约束条件值的阴影价格、可变范围的上下限。</a:t>
                      </a:r>
                      <a:endParaRPr lang="zh-CN" altLang="en-US" sz="2000" dirty="0">
                        <a:latin typeface="宋体" panose="02010600030101010101" pitchFamily="2" charset="-122"/>
                        <a:ea typeface="宋体" panose="02010600030101010101" pitchFamily="2" charset="-122"/>
                      </a:endParaRPr>
                    </a:p>
                  </a:txBody>
                  <a:tcPr anchor="ctr">
                    <a:solidFill>
                      <a:schemeClr val="accent1">
                        <a:lumMod val="20000"/>
                        <a:lumOff val="80000"/>
                      </a:schemeClr>
                    </a:solidFill>
                  </a:tcPr>
                </a:tc>
                <a:extLst>
                  <a:ext uri="{0D108BD9-81ED-4DB2-BD59-A6C34878D82A}">
                    <a16:rowId xmlns:a16="http://schemas.microsoft.com/office/drawing/2014/main" val="1781196440"/>
                  </a:ext>
                </a:extLst>
              </a:tr>
              <a:tr h="557544">
                <a:tc>
                  <a:txBody>
                    <a:bodyPr/>
                    <a:lstStyle/>
                    <a:p>
                      <a:pPr algn="ctr"/>
                      <a:r>
                        <a:rPr lang="zh-CN" altLang="en-US" sz="2000" dirty="0">
                          <a:latin typeface="宋体" panose="02010600030101010101" pitchFamily="2" charset="-122"/>
                          <a:ea typeface="宋体" panose="02010600030101010101" pitchFamily="2" charset="-122"/>
                        </a:rPr>
                        <a:t>极限值报告</a:t>
                      </a:r>
                    </a:p>
                  </a:txBody>
                  <a:tcPr anchor="ctr">
                    <a:solidFill>
                      <a:schemeClr val="accent1">
                        <a:lumMod val="40000"/>
                        <a:lumOff val="60000"/>
                      </a:schemeClr>
                    </a:solidFill>
                  </a:tcPr>
                </a:tc>
                <a:tc>
                  <a:txBody>
                    <a:bodyPr/>
                    <a:lstStyle/>
                    <a:p>
                      <a:r>
                        <a:rPr lang="zh-CN" altLang="zh-CN" sz="2000" kern="1200" dirty="0">
                          <a:solidFill>
                            <a:schemeClr val="dk1"/>
                          </a:solidFill>
                          <a:effectLst/>
                          <a:latin typeface="宋体" panose="02010600030101010101" pitchFamily="2" charset="-122"/>
                          <a:ea typeface="宋体" panose="02010600030101010101" pitchFamily="2" charset="-122"/>
                          <a:cs typeface="+mn-cs"/>
                        </a:rPr>
                        <a:t>目标单元格的极限值和可变单元格的数值、上下限和目标值</a:t>
                      </a:r>
                      <a:endParaRPr lang="zh-CN" altLang="en-US" sz="2000" dirty="0">
                        <a:latin typeface="宋体" panose="02010600030101010101" pitchFamily="2" charset="-122"/>
                        <a:ea typeface="宋体" panose="02010600030101010101" pitchFamily="2" charset="-122"/>
                      </a:endParaRPr>
                    </a:p>
                  </a:txBody>
                  <a:tcPr anchor="ctr">
                    <a:solidFill>
                      <a:schemeClr val="accent1">
                        <a:lumMod val="40000"/>
                        <a:lumOff val="60000"/>
                      </a:schemeClr>
                    </a:solidFill>
                  </a:tcPr>
                </a:tc>
                <a:extLst>
                  <a:ext uri="{0D108BD9-81ED-4DB2-BD59-A6C34878D82A}">
                    <a16:rowId xmlns:a16="http://schemas.microsoft.com/office/drawing/2014/main" val="2484803395"/>
                  </a:ext>
                </a:extLst>
              </a:tr>
            </a:tbl>
          </a:graphicData>
        </a:graphic>
      </p:graphicFrame>
      <p:sp>
        <p:nvSpPr>
          <p:cNvPr id="4" name="灯片编号占位符 3">
            <a:extLst>
              <a:ext uri="{FF2B5EF4-FFF2-40B4-BE49-F238E27FC236}">
                <a16:creationId xmlns:a16="http://schemas.microsoft.com/office/drawing/2014/main" id="{F0AE5776-FD15-14C9-AF1F-C4AEA3BD995C}"/>
              </a:ext>
            </a:extLst>
          </p:cNvPr>
          <p:cNvSpPr>
            <a:spLocks noGrp="1"/>
          </p:cNvSpPr>
          <p:nvPr>
            <p:ph type="sldNum" sz="quarter" idx="12"/>
          </p:nvPr>
        </p:nvSpPr>
        <p:spPr/>
        <p:txBody>
          <a:bodyPr/>
          <a:lstStyle/>
          <a:p>
            <a:fld id="{D4987A84-499B-4CAF-9D16-379BAF2795DA}" type="slidenum">
              <a:rPr lang="zh-CN" altLang="en-US" smtClean="0"/>
              <a:t>52</a:t>
            </a:fld>
            <a:endParaRPr lang="zh-CN" altLang="en-US"/>
          </a:p>
        </p:txBody>
      </p:sp>
    </p:spTree>
    <p:extLst>
      <p:ext uri="{BB962C8B-B14F-4D97-AF65-F5344CB8AC3E}">
        <p14:creationId xmlns:p14="http://schemas.microsoft.com/office/powerpoint/2010/main" val="106857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82634"/>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FZZhengHeiS-DB-GB" panose="02000000000000000000" pitchFamily="2" charset="0"/>
                <a:ea typeface="FZZhengHeiS-DB-GB" panose="02000000000000000000" pitchFamily="2" charset="0"/>
              </a:rPr>
              <a:t>本章小结</a:t>
            </a:r>
          </a:p>
        </p:txBody>
      </p:sp>
      <p:sp>
        <p:nvSpPr>
          <p:cNvPr id="35" name="文本框 34"/>
          <p:cNvSpPr txBox="1"/>
          <p:nvPr/>
        </p:nvSpPr>
        <p:spPr>
          <a:xfrm>
            <a:off x="4626602" y="1755205"/>
            <a:ext cx="2225040" cy="461665"/>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sz="2400" b="1" dirty="0">
                <a:solidFill>
                  <a:schemeClr val="tx2">
                    <a:lumMod val="75000"/>
                  </a:schemeClr>
                </a:solidFill>
                <a:effectLst/>
                <a:latin typeface="宋体" pitchFamily="2" charset="-122"/>
                <a:ea typeface="宋体" pitchFamily="2" charset="-122"/>
              </a:rPr>
              <a:t>本章重点</a:t>
            </a:r>
          </a:p>
        </p:txBody>
      </p:sp>
      <p:sp>
        <p:nvSpPr>
          <p:cNvPr id="36" name="文本框 35"/>
          <p:cNvSpPr txBox="1"/>
          <p:nvPr/>
        </p:nvSpPr>
        <p:spPr>
          <a:xfrm>
            <a:off x="4623686" y="2198364"/>
            <a:ext cx="3546920" cy="923330"/>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最优化决策的概念、分类与应用</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最优化决策建模步骤</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最优化决策模型的求解方法</a:t>
            </a:r>
          </a:p>
        </p:txBody>
      </p:sp>
      <p:sp>
        <p:nvSpPr>
          <p:cNvPr id="37" name="文本框 36"/>
          <p:cNvSpPr txBox="1"/>
          <p:nvPr/>
        </p:nvSpPr>
        <p:spPr>
          <a:xfrm>
            <a:off x="8170606" y="1640602"/>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本章难点</a:t>
            </a:r>
          </a:p>
        </p:txBody>
      </p:sp>
      <p:sp>
        <p:nvSpPr>
          <p:cNvPr id="38" name="文本框 37"/>
          <p:cNvSpPr txBox="1"/>
          <p:nvPr/>
        </p:nvSpPr>
        <p:spPr>
          <a:xfrm>
            <a:off x="8170606" y="2138685"/>
            <a:ext cx="3658509" cy="923330"/>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不同最优化决策模型的布局</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求解非线性规划模型全局最优解</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最优化模拟模型的构建</a:t>
            </a:r>
          </a:p>
        </p:txBody>
      </p:sp>
      <p:sp>
        <p:nvSpPr>
          <p:cNvPr id="39" name="文本框 38"/>
          <p:cNvSpPr txBox="1"/>
          <p:nvPr/>
        </p:nvSpPr>
        <p:spPr>
          <a:xfrm>
            <a:off x="4626602" y="3711738"/>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本章所学技术</a:t>
            </a:r>
          </a:p>
        </p:txBody>
      </p:sp>
      <p:sp>
        <p:nvSpPr>
          <p:cNvPr id="40" name="文本框 39"/>
          <p:cNvSpPr txBox="1"/>
          <p:nvPr/>
        </p:nvSpPr>
        <p:spPr>
          <a:xfrm>
            <a:off x="4626602" y="4200398"/>
            <a:ext cx="3086804" cy="923330"/>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规划求解工具</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模拟运算表虚变量引用</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模拟求解</a:t>
            </a:r>
          </a:p>
        </p:txBody>
      </p:sp>
      <p:sp>
        <p:nvSpPr>
          <p:cNvPr id="41" name="文本框 40"/>
          <p:cNvSpPr txBox="1"/>
          <p:nvPr/>
        </p:nvSpPr>
        <p:spPr>
          <a:xfrm>
            <a:off x="8170606" y="3738733"/>
            <a:ext cx="2225040" cy="461665"/>
          </a:xfrm>
          <a:prstGeom prst="rect">
            <a:avLst/>
          </a:prstGeom>
          <a:noFill/>
        </p:spPr>
        <p:txBody>
          <a:bodyPr wrap="square" rtlCol="0">
            <a:spAutoFit/>
          </a:bodyPr>
          <a:lstStyle>
            <a:defPPr>
              <a:defRPr lang="zh-CN"/>
            </a:defPPr>
            <a:lvl1pPr>
              <a:defRPr sz="2400" b="1">
                <a:solidFill>
                  <a:schemeClr val="tx2">
                    <a:lumMod val="75000"/>
                  </a:schemeClr>
                </a:solidFill>
                <a:effectLst/>
                <a:latin typeface="宋体" pitchFamily="2" charset="-122"/>
                <a:ea typeface="宋体" pitchFamily="2" charset="-122"/>
              </a:defRPr>
            </a:lvl1pPr>
          </a:lstStyle>
          <a:p>
            <a:r>
              <a:rPr lang="zh-CN" altLang="en-US" dirty="0"/>
              <a:t>本章所学函数</a:t>
            </a:r>
          </a:p>
        </p:txBody>
      </p:sp>
      <p:sp>
        <p:nvSpPr>
          <p:cNvPr id="42" name="文本框 41"/>
          <p:cNvSpPr txBox="1"/>
          <p:nvPr/>
        </p:nvSpPr>
        <p:spPr>
          <a:xfrm>
            <a:off x="8286088" y="4242275"/>
            <a:ext cx="2626688" cy="646331"/>
          </a:xfrm>
          <a:prstGeom prst="rect">
            <a:avLst/>
          </a:prstGeom>
          <a:noFill/>
        </p:spPr>
        <p:txBody>
          <a:bodyPr wrap="square" rtlCol="0">
            <a:spAutoFit/>
          </a:bodyPr>
          <a:lstStyle/>
          <a:p>
            <a:r>
              <a:rPr lang="en-US" altLang="zh-CN" dirty="0">
                <a:solidFill>
                  <a:schemeClr val="tx2">
                    <a:lumMod val="75000"/>
                  </a:schemeClr>
                </a:solidFill>
                <a:latin typeface="宋体" panose="02010600030101010101" pitchFamily="2" charset="-122"/>
                <a:ea typeface="宋体" panose="02010600030101010101" pitchFamily="2" charset="-122"/>
              </a:rPr>
              <a:t>SUM()</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MAX()</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MIN()</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INDEX()</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MATCH()</a:t>
            </a:r>
          </a:p>
        </p:txBody>
      </p:sp>
      <p:sp>
        <p:nvSpPr>
          <p:cNvPr id="3" name="灯片编号占位符 2">
            <a:extLst>
              <a:ext uri="{FF2B5EF4-FFF2-40B4-BE49-F238E27FC236}">
                <a16:creationId xmlns:a16="http://schemas.microsoft.com/office/drawing/2014/main" id="{8551C5C3-F9C4-6E1D-DE94-AAD08E8A16C0}"/>
              </a:ext>
            </a:extLst>
          </p:cNvPr>
          <p:cNvSpPr>
            <a:spLocks noGrp="1"/>
          </p:cNvSpPr>
          <p:nvPr>
            <p:ph type="sldNum" sz="quarter" idx="12"/>
          </p:nvPr>
        </p:nvSpPr>
        <p:spPr/>
        <p:txBody>
          <a:bodyPr/>
          <a:lstStyle/>
          <a:p>
            <a:fld id="{D4987A84-499B-4CAF-9D16-379BAF2795DA}" type="slidenum">
              <a:rPr lang="zh-CN" altLang="en-US" smtClean="0"/>
              <a:t>53</a:t>
            </a:fld>
            <a:endParaRPr lang="zh-CN" altLang="en-US"/>
          </a:p>
        </p:txBody>
      </p:sp>
      <p:grpSp>
        <p:nvGrpSpPr>
          <p:cNvPr id="43" name="原创设计师QQ69613753    _1">
            <a:extLst>
              <a:ext uri="{FF2B5EF4-FFF2-40B4-BE49-F238E27FC236}">
                <a16:creationId xmlns:a16="http://schemas.microsoft.com/office/drawing/2014/main" id="{D6E31866-C9BE-4B7B-AC98-903EFF1D4923}"/>
              </a:ext>
            </a:extLst>
          </p:cNvPr>
          <p:cNvGrpSpPr/>
          <p:nvPr/>
        </p:nvGrpSpPr>
        <p:grpSpPr>
          <a:xfrm>
            <a:off x="674132" y="1986036"/>
            <a:ext cx="3346726" cy="3312208"/>
            <a:chOff x="1128878" y="910350"/>
            <a:chExt cx="4168006" cy="4401738"/>
          </a:xfrm>
        </p:grpSpPr>
        <p:sp>
          <p:nvSpPr>
            <p:cNvPr id="44" name="椭圆 43">
              <a:extLst>
                <a:ext uri="{FF2B5EF4-FFF2-40B4-BE49-F238E27FC236}">
                  <a16:creationId xmlns:a16="http://schemas.microsoft.com/office/drawing/2014/main" id="{6712FAFE-8138-442F-89D0-4CD7862D9D7F}"/>
                </a:ext>
              </a:extLst>
            </p:cNvPr>
            <p:cNvSpPr/>
            <p:nvPr/>
          </p:nvSpPr>
          <p:spPr>
            <a:xfrm>
              <a:off x="1646537" y="1471617"/>
              <a:ext cx="3561613" cy="3561613"/>
            </a:xfrm>
            <a:prstGeom prst="ellipse">
              <a:avLst/>
            </a:prstGeom>
            <a:noFill/>
            <a:ln w="38100">
              <a:solidFill>
                <a:srgbClr val="1D7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5" name="椭圆 44">
              <a:extLst>
                <a:ext uri="{FF2B5EF4-FFF2-40B4-BE49-F238E27FC236}">
                  <a16:creationId xmlns:a16="http://schemas.microsoft.com/office/drawing/2014/main" id="{58438BD8-B06E-4AA5-BA59-9A2558C57018}"/>
                </a:ext>
              </a:extLst>
            </p:cNvPr>
            <p:cNvSpPr/>
            <p:nvPr/>
          </p:nvSpPr>
          <p:spPr>
            <a:xfrm>
              <a:off x="1128878" y="910350"/>
              <a:ext cx="1824106" cy="1824106"/>
            </a:xfrm>
            <a:prstGeom prst="ellipse">
              <a:avLst/>
            </a:prstGeom>
            <a:solidFill>
              <a:srgbClr val="1D7CA2"/>
            </a:solidFill>
            <a:ln>
              <a:solidFill>
                <a:srgbClr val="3B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椭圆 45">
              <a:extLst>
                <a:ext uri="{FF2B5EF4-FFF2-40B4-BE49-F238E27FC236}">
                  <a16:creationId xmlns:a16="http://schemas.microsoft.com/office/drawing/2014/main" id="{A79D489F-118E-4E4C-99AD-8357644AC783}"/>
                </a:ext>
              </a:extLst>
            </p:cNvPr>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椭圆 46">
              <a:extLst>
                <a:ext uri="{FF2B5EF4-FFF2-40B4-BE49-F238E27FC236}">
                  <a16:creationId xmlns:a16="http://schemas.microsoft.com/office/drawing/2014/main" id="{437FB0F8-1EA8-4ADC-8CAB-6238186F5063}"/>
                </a:ext>
              </a:extLst>
            </p:cNvPr>
            <p:cNvSpPr/>
            <p:nvPr/>
          </p:nvSpPr>
          <p:spPr>
            <a:xfrm>
              <a:off x="1159786" y="2978139"/>
              <a:ext cx="1093186" cy="1093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椭圆 47">
              <a:extLst>
                <a:ext uri="{FF2B5EF4-FFF2-40B4-BE49-F238E27FC236}">
                  <a16:creationId xmlns:a16="http://schemas.microsoft.com/office/drawing/2014/main" id="{33BDE5C8-8F5D-40AD-98E4-7E3E1940DC30}"/>
                </a:ext>
              </a:extLst>
            </p:cNvPr>
            <p:cNvSpPr/>
            <p:nvPr/>
          </p:nvSpPr>
          <p:spPr>
            <a:xfrm>
              <a:off x="3867862" y="4191999"/>
              <a:ext cx="1093186" cy="1093186"/>
            </a:xfrm>
            <a:prstGeom prst="ellipse">
              <a:avLst/>
            </a:prstGeom>
            <a:gradFill>
              <a:gsLst>
                <a:gs pos="0">
                  <a:srgbClr val="1D7CA2"/>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椭圆 48">
              <a:extLst>
                <a:ext uri="{FF2B5EF4-FFF2-40B4-BE49-F238E27FC236}">
                  <a16:creationId xmlns:a16="http://schemas.microsoft.com/office/drawing/2014/main" id="{068C5D84-E0AA-41A0-82B6-EB324AC645FC}"/>
                </a:ext>
              </a:extLst>
            </p:cNvPr>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0" name="椭圆 49">
              <a:extLst>
                <a:ext uri="{FF2B5EF4-FFF2-40B4-BE49-F238E27FC236}">
                  <a16:creationId xmlns:a16="http://schemas.microsoft.com/office/drawing/2014/main" id="{253BE8FA-FC2A-4D2C-9B8B-53C418F438AA}"/>
                </a:ext>
              </a:extLst>
            </p:cNvPr>
            <p:cNvSpPr/>
            <p:nvPr/>
          </p:nvSpPr>
          <p:spPr>
            <a:xfrm>
              <a:off x="4880395" y="2415320"/>
              <a:ext cx="416489" cy="416489"/>
            </a:xfrm>
            <a:prstGeom prst="ellipse">
              <a:avLst/>
            </a:prstGeom>
            <a:solidFill>
              <a:srgbClr val="86BACF"/>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1" name="Group 4">
              <a:extLst>
                <a:ext uri="{FF2B5EF4-FFF2-40B4-BE49-F238E27FC236}">
                  <a16:creationId xmlns:a16="http://schemas.microsoft.com/office/drawing/2014/main" id="{C3B22E93-B6B1-4A61-B855-B439209E5673}"/>
                </a:ext>
              </a:extLst>
            </p:cNvPr>
            <p:cNvGrpSpPr>
              <a:grpSpLocks noChangeAspect="1"/>
            </p:cNvGrpSpPr>
            <p:nvPr/>
          </p:nvGrpSpPr>
          <p:grpSpPr bwMode="auto">
            <a:xfrm>
              <a:off x="2706688" y="2614613"/>
              <a:ext cx="1482725" cy="1343025"/>
              <a:chOff x="1753" y="2115"/>
              <a:chExt cx="934" cy="846"/>
            </a:xfrm>
          </p:grpSpPr>
          <p:sp>
            <p:nvSpPr>
              <p:cNvPr id="52" name="AutoShape 3">
                <a:extLst>
                  <a:ext uri="{FF2B5EF4-FFF2-40B4-BE49-F238E27FC236}">
                    <a16:creationId xmlns:a16="http://schemas.microsoft.com/office/drawing/2014/main" id="{7FB07DD7-C9CB-4272-BDAD-B6EF24A1D2C5}"/>
                  </a:ext>
                </a:extLst>
              </p:cNvPr>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3" name="Freeform 5">
                <a:extLst>
                  <a:ext uri="{FF2B5EF4-FFF2-40B4-BE49-F238E27FC236}">
                    <a16:creationId xmlns:a16="http://schemas.microsoft.com/office/drawing/2014/main" id="{FB04D586-8E91-4BAA-8305-183C7CB256CE}"/>
                  </a:ext>
                </a:extLst>
              </p:cNvPr>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86B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4" name="Oval 6">
                <a:extLst>
                  <a:ext uri="{FF2B5EF4-FFF2-40B4-BE49-F238E27FC236}">
                    <a16:creationId xmlns:a16="http://schemas.microsoft.com/office/drawing/2014/main" id="{183D3F32-FE11-4EB6-91FB-93FFB7EC2763}"/>
                  </a:ext>
                </a:extLst>
              </p:cNvPr>
              <p:cNvSpPr>
                <a:spLocks noChangeArrowheads="1"/>
              </p:cNvSpPr>
              <p:nvPr/>
            </p:nvSpPr>
            <p:spPr bwMode="auto">
              <a:xfrm>
                <a:off x="2123" y="2449"/>
                <a:ext cx="186" cy="178"/>
              </a:xfrm>
              <a:prstGeom prst="ellipse">
                <a:avLst/>
              </a:prstGeom>
              <a:solidFill>
                <a:srgbClr val="1D7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extLst>
      <p:ext uri="{BB962C8B-B14F-4D97-AF65-F5344CB8AC3E}">
        <p14:creationId xmlns:p14="http://schemas.microsoft.com/office/powerpoint/2010/main" val="41065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62837" y="3834540"/>
            <a:ext cx="1588168" cy="707886"/>
          </a:xfrm>
          <a:prstGeom prst="rect">
            <a:avLst/>
          </a:prstGeom>
          <a:noFill/>
        </p:spPr>
        <p:txBody>
          <a:bodyPr wrap="square" rtlCol="0">
            <a:spAutoFit/>
          </a:bodyPr>
          <a:lstStyle/>
          <a:p>
            <a:pPr algn="ctr"/>
            <a:r>
              <a:rPr lang="en-US" altLang="zh-CN" sz="4000" b="1" i="1" dirty="0">
                <a:solidFill>
                  <a:schemeClr val="tx2">
                    <a:lumMod val="75000"/>
                  </a:schemeClr>
                </a:solidFill>
                <a:latin typeface="FuturaBookC" pitchFamily="2" charset="-52"/>
              </a:rPr>
              <a:t>Q%QQQQQQQ</a:t>
            </a:r>
            <a:r>
              <a:rPr lang="en-US" altLang="zh-CN" sz="4000" b="1" i="1" dirty="0">
                <a:solidFill>
                  <a:schemeClr val="tx2">
                    <a:lumMod val="75000"/>
                  </a:schemeClr>
                </a:solidFill>
                <a:latin typeface="宋体"/>
                <a:ea typeface="宋体"/>
              </a:rPr>
              <a:t>Q &amp; A</a:t>
            </a:r>
            <a:endParaRPr lang="zh-CN" altLang="en-US" sz="4000" b="1" i="1" dirty="0">
              <a:solidFill>
                <a:schemeClr val="tx2">
                  <a:lumMod val="75000"/>
                </a:schemeClr>
              </a:solidFill>
              <a:latin typeface="FuturaBookC" pitchFamily="2" charset="-52"/>
            </a:endParaRPr>
          </a:p>
        </p:txBody>
      </p:sp>
      <p:sp>
        <p:nvSpPr>
          <p:cNvPr id="3" name="文本框 2"/>
          <p:cNvSpPr txBox="1"/>
          <p:nvPr/>
        </p:nvSpPr>
        <p:spPr>
          <a:xfrm>
            <a:off x="3585029" y="2278195"/>
            <a:ext cx="5665976" cy="1200329"/>
          </a:xfrm>
          <a:prstGeom prst="rect">
            <a:avLst/>
          </a:prstGeom>
          <a:noFill/>
        </p:spPr>
        <p:txBody>
          <a:bodyPr wrap="square" rtlCol="0">
            <a:spAutoFit/>
          </a:bodyPr>
          <a:lstStyle/>
          <a:p>
            <a:pPr algn="dist"/>
            <a:r>
              <a:rPr lang="zh-CN" altLang="en-US" sz="7200" dirty="0">
                <a:solidFill>
                  <a:schemeClr val="tx2">
                    <a:lumMod val="75000"/>
                  </a:schemeClr>
                </a:solidFill>
                <a:latin typeface="方正清刻本悦宋简体" panose="02000000000000000000" pitchFamily="2" charset="-122"/>
                <a:ea typeface="方正清刻本悦宋简体" panose="02000000000000000000" pitchFamily="2" charset="-122"/>
              </a:rPr>
              <a:t>课堂答疑</a:t>
            </a:r>
          </a:p>
        </p:txBody>
      </p:sp>
      <p:sp>
        <p:nvSpPr>
          <p:cNvPr id="4" name="灯片编号占位符 3">
            <a:extLst>
              <a:ext uri="{FF2B5EF4-FFF2-40B4-BE49-F238E27FC236}">
                <a16:creationId xmlns:a16="http://schemas.microsoft.com/office/drawing/2014/main" id="{CCA06C5F-161A-EC6D-1478-AE4ACB9DA2C4}"/>
              </a:ext>
            </a:extLst>
          </p:cNvPr>
          <p:cNvSpPr>
            <a:spLocks noGrp="1"/>
          </p:cNvSpPr>
          <p:nvPr>
            <p:ph type="sldNum" sz="quarter" idx="12"/>
          </p:nvPr>
        </p:nvSpPr>
        <p:spPr/>
        <p:txBody>
          <a:bodyPr/>
          <a:lstStyle/>
          <a:p>
            <a:fld id="{D4987A84-499B-4CAF-9D16-379BAF2795DA}" type="slidenum">
              <a:rPr lang="zh-CN" altLang="en-US" smtClean="0"/>
              <a:t>54</a:t>
            </a:fld>
            <a:endParaRPr lang="zh-CN" altLang="en-US"/>
          </a:p>
        </p:txBody>
      </p:sp>
    </p:spTree>
    <p:extLst>
      <p:ext uri="{BB962C8B-B14F-4D97-AF65-F5344CB8AC3E}">
        <p14:creationId xmlns:p14="http://schemas.microsoft.com/office/powerpoint/2010/main" val="2100208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54788" y="2308892"/>
            <a:ext cx="4355812" cy="1446550"/>
          </a:xfrm>
          <a:prstGeom prst="rect">
            <a:avLst/>
          </a:prstGeom>
          <a:noFill/>
        </p:spPr>
        <p:txBody>
          <a:bodyPr wrap="square" rtlCol="0">
            <a:spAutoFit/>
          </a:bodyPr>
          <a:lstStyle/>
          <a:p>
            <a:pPr algn="dist"/>
            <a:r>
              <a:rPr lang="zh-CN" altLang="en-US" sz="8800" i="1" dirty="0">
                <a:solidFill>
                  <a:schemeClr val="tx2">
                    <a:lumMod val="75000"/>
                  </a:schemeClr>
                </a:solidFill>
                <a:latin typeface="华文彩云" pitchFamily="2" charset="-122"/>
                <a:ea typeface="华文彩云" pitchFamily="2" charset="-122"/>
              </a:rPr>
              <a:t>谢谢！</a:t>
            </a:r>
          </a:p>
        </p:txBody>
      </p:sp>
      <p:sp>
        <p:nvSpPr>
          <p:cNvPr id="2" name="灯片编号占位符 1">
            <a:extLst>
              <a:ext uri="{FF2B5EF4-FFF2-40B4-BE49-F238E27FC236}">
                <a16:creationId xmlns:a16="http://schemas.microsoft.com/office/drawing/2014/main" id="{E6ED47E5-B83D-E1D5-2112-CAE5595CC739}"/>
              </a:ext>
            </a:extLst>
          </p:cNvPr>
          <p:cNvSpPr>
            <a:spLocks noGrp="1"/>
          </p:cNvSpPr>
          <p:nvPr>
            <p:ph type="sldNum" sz="quarter" idx="12"/>
          </p:nvPr>
        </p:nvSpPr>
        <p:spPr/>
        <p:txBody>
          <a:bodyPr/>
          <a:lstStyle/>
          <a:p>
            <a:fld id="{D4987A84-499B-4CAF-9D16-379BAF2795DA}" type="slidenum">
              <a:rPr lang="zh-CN" altLang="en-US" smtClean="0"/>
              <a:t>55</a:t>
            </a:fld>
            <a:endParaRPr lang="zh-CN" altLang="en-US"/>
          </a:p>
        </p:txBody>
      </p:sp>
    </p:spTree>
    <p:extLst>
      <p:ext uri="{BB962C8B-B14F-4D97-AF65-F5344CB8AC3E}">
        <p14:creationId xmlns:p14="http://schemas.microsoft.com/office/powerpoint/2010/main" val="13143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ED7486-2543-5F98-7A32-BB117AEDB666}"/>
              </a:ext>
            </a:extLst>
          </p:cNvPr>
          <p:cNvSpPr/>
          <p:nvPr/>
        </p:nvSpPr>
        <p:spPr>
          <a:xfrm>
            <a:off x="6166462" y="2873867"/>
            <a:ext cx="5735997" cy="3635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4" name="图片 3">
            <a:extLst>
              <a:ext uri="{FF2B5EF4-FFF2-40B4-BE49-F238E27FC236}">
                <a16:creationId xmlns:a16="http://schemas.microsoft.com/office/drawing/2014/main" id="{221189FC-236D-4EB9-B285-E1DBF9A8440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0196" y="2121556"/>
            <a:ext cx="5331577" cy="3519911"/>
          </a:xfrm>
          <a:prstGeom prst="rect">
            <a:avLst/>
          </a:prstGeom>
        </p:spPr>
      </p:pic>
      <p:sp>
        <p:nvSpPr>
          <p:cNvPr id="5" name="矩形 4">
            <a:extLst>
              <a:ext uri="{FF2B5EF4-FFF2-40B4-BE49-F238E27FC236}">
                <a16:creationId xmlns:a16="http://schemas.microsoft.com/office/drawing/2014/main" id="{C934FC7D-2054-4C23-A178-4ECA6432714A}"/>
              </a:ext>
            </a:extLst>
          </p:cNvPr>
          <p:cNvSpPr/>
          <p:nvPr/>
        </p:nvSpPr>
        <p:spPr>
          <a:xfrm>
            <a:off x="6478390" y="1294028"/>
            <a:ext cx="3570208" cy="461665"/>
          </a:xfrm>
          <a:prstGeom prst="rect">
            <a:avLst/>
          </a:prstGeom>
        </p:spPr>
        <p:txBody>
          <a:bodyPr wrap="none">
            <a:spAutoFit/>
          </a:bodyPr>
          <a:lstStyle/>
          <a:p>
            <a:r>
              <a:rPr lang="zh-CN" altLang="zh-CN" sz="2400" dirty="0">
                <a:latin typeface="宋体" panose="02010600030101010101" pitchFamily="2" charset="-122"/>
                <a:ea typeface="宋体" panose="02010600030101010101" pitchFamily="2" charset="-122"/>
                <a:cs typeface="Times New Roman" panose="02020603050405020304" pitchFamily="18" charset="0"/>
              </a:rPr>
              <a:t>开多少家店</a:t>
            </a:r>
            <a:r>
              <a:rPr lang="zh-CN" altLang="en-US" sz="24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dirty="0">
                <a:latin typeface="宋体" panose="02010600030101010101" pitchFamily="2" charset="-122"/>
                <a:ea typeface="宋体" panose="02010600030101010101" pitchFamily="2" charset="-122"/>
                <a:cs typeface="Times New Roman" panose="02020603050405020304" pitchFamily="18" charset="0"/>
              </a:rPr>
              <a:t>开在哪里</a:t>
            </a:r>
            <a:r>
              <a:rPr lang="zh-CN" altLang="en-US" sz="24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400" dirty="0">
              <a:latin typeface="宋体" panose="02010600030101010101" pitchFamily="2" charset="-122"/>
              <a:ea typeface="宋体" panose="02010600030101010101" pitchFamily="2" charset="-122"/>
            </a:endParaRPr>
          </a:p>
        </p:txBody>
      </p:sp>
      <p:sp>
        <p:nvSpPr>
          <p:cNvPr id="6" name="矩形 5">
            <a:extLst>
              <a:ext uri="{FF2B5EF4-FFF2-40B4-BE49-F238E27FC236}">
                <a16:creationId xmlns:a16="http://schemas.microsoft.com/office/drawing/2014/main" id="{D06C07F5-E14B-4640-8748-73E571F90687}"/>
              </a:ext>
            </a:extLst>
          </p:cNvPr>
          <p:cNvSpPr/>
          <p:nvPr/>
        </p:nvSpPr>
        <p:spPr>
          <a:xfrm>
            <a:off x="6478390" y="1777625"/>
            <a:ext cx="4801314" cy="461665"/>
          </a:xfrm>
          <a:prstGeom prst="rect">
            <a:avLst/>
          </a:prstGeom>
        </p:spPr>
        <p:txBody>
          <a:bodyPr wrap="none">
            <a:spAutoFit/>
          </a:bodyPr>
          <a:lstStyle/>
          <a:p>
            <a:r>
              <a:rPr lang="zh-CN" altLang="zh-CN" sz="2400" dirty="0">
                <a:latin typeface="宋体" panose="02010600030101010101" pitchFamily="2" charset="-122"/>
                <a:ea typeface="宋体" panose="02010600030101010101" pitchFamily="2" charset="-122"/>
                <a:cs typeface="Times New Roman" panose="02020603050405020304" pitchFamily="18" charset="0"/>
              </a:rPr>
              <a:t>由选址目标和约束条件共同决定</a:t>
            </a:r>
            <a:r>
              <a:rPr lang="zh-CN" altLang="en-US" sz="24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400" dirty="0">
              <a:latin typeface="宋体" panose="02010600030101010101" pitchFamily="2" charset="-122"/>
              <a:ea typeface="宋体" panose="02010600030101010101" pitchFamily="2" charset="-122"/>
            </a:endParaRPr>
          </a:p>
        </p:txBody>
      </p:sp>
      <p:sp>
        <p:nvSpPr>
          <p:cNvPr id="7" name="矩形 6">
            <a:extLst>
              <a:ext uri="{FF2B5EF4-FFF2-40B4-BE49-F238E27FC236}">
                <a16:creationId xmlns:a16="http://schemas.microsoft.com/office/drawing/2014/main" id="{F556A791-94D3-4A1A-8187-62602377DBEF}"/>
              </a:ext>
            </a:extLst>
          </p:cNvPr>
          <p:cNvSpPr/>
          <p:nvPr/>
        </p:nvSpPr>
        <p:spPr>
          <a:xfrm>
            <a:off x="6282701" y="2875269"/>
            <a:ext cx="5503521" cy="3785652"/>
          </a:xfrm>
          <a:prstGeom prst="rect">
            <a:avLst/>
          </a:prstGeom>
        </p:spPr>
        <p:txBody>
          <a:bodyPr wrap="square">
            <a:spAutoFit/>
          </a:bodyPr>
          <a:lstStyle/>
          <a:p>
            <a:r>
              <a:rPr lang="zh-CN" altLang="en-US" sz="2000" b="1"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目标：</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开店地点覆盖的人口数量和人均消费</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能</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力</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最大</a:t>
            </a:r>
            <a:endPar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endParaRPr>
          </a:p>
          <a:p>
            <a:endPar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endParaRPr>
          </a:p>
          <a:p>
            <a:r>
              <a:rPr lang="zh-CN" altLang="zh-CN" sz="2000" b="1"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约束条件</a:t>
            </a:r>
            <a:r>
              <a:rPr lang="zh-CN" altLang="en-US" sz="2000" b="1"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000" b="1"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单个店铺的服务范围</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步行</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15</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分钟</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电动车</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30</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分钟左右</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路程；</a:t>
            </a:r>
            <a:endPar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店铺周围的人口规模</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根据夜间常住人口</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数量、日间就业人口数量，进行筛选</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3</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商圈业态活跃度</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避让空间范围内的特殊设施，如河流、道路、轨道等</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000" dirty="0">
              <a:solidFill>
                <a:schemeClr val="tx2">
                  <a:lumMod val="75000"/>
                </a:schemeClr>
              </a:solidFill>
              <a:latin typeface="宋体" panose="02010600030101010101" pitchFamily="2" charset="-122"/>
              <a:ea typeface="宋体" panose="02010600030101010101" pitchFamily="2" charset="-122"/>
            </a:endParaRPr>
          </a:p>
          <a:p>
            <a:endParaRPr lang="zh-CN" altLang="en-US" sz="2000" dirty="0">
              <a:latin typeface="宋体" panose="02010600030101010101" pitchFamily="2" charset="-122"/>
              <a:ea typeface="宋体" panose="02010600030101010101" pitchFamily="2" charset="-122"/>
            </a:endParaRPr>
          </a:p>
        </p:txBody>
      </p:sp>
      <p:sp>
        <p:nvSpPr>
          <p:cNvPr id="9" name="矩形 8">
            <a:extLst>
              <a:ext uri="{FF2B5EF4-FFF2-40B4-BE49-F238E27FC236}">
                <a16:creationId xmlns:a16="http://schemas.microsoft.com/office/drawing/2014/main" id="{7909546A-B40E-47F3-8C21-5739924E3D0B}"/>
              </a:ext>
            </a:extLst>
          </p:cNvPr>
          <p:cNvSpPr/>
          <p:nvPr/>
        </p:nvSpPr>
        <p:spPr>
          <a:xfrm>
            <a:off x="7868995" y="2163565"/>
            <a:ext cx="2236510" cy="584775"/>
          </a:xfrm>
          <a:prstGeom prst="rect">
            <a:avLst/>
          </a:prstGeom>
          <a:noFill/>
        </p:spPr>
        <p:txBody>
          <a:bodyPr wrap="none" lIns="91440" tIns="45720" rIns="91440" bIns="45720">
            <a:spAutoFit/>
          </a:bodyPr>
          <a:lstStyle/>
          <a:p>
            <a:pPr algn="ctr"/>
            <a:r>
              <a:rPr lang="zh-CN" altLang="en-US" sz="3200" dirty="0">
                <a:ln w="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最优化问题</a:t>
            </a:r>
          </a:p>
        </p:txBody>
      </p:sp>
      <p:sp>
        <p:nvSpPr>
          <p:cNvPr id="10" name="矩形 9">
            <a:extLst>
              <a:ext uri="{FF2B5EF4-FFF2-40B4-BE49-F238E27FC236}">
                <a16:creationId xmlns:a16="http://schemas.microsoft.com/office/drawing/2014/main" id="{A6209DE5-48C0-4F3F-9623-EA74DB893172}"/>
              </a:ext>
            </a:extLst>
          </p:cNvPr>
          <p:cNvSpPr/>
          <p:nvPr/>
        </p:nvSpPr>
        <p:spPr>
          <a:xfrm>
            <a:off x="547879" y="1524861"/>
            <a:ext cx="2954655" cy="461665"/>
          </a:xfrm>
          <a:prstGeom prst="rect">
            <a:avLst/>
          </a:prstGeom>
        </p:spPr>
        <p:txBody>
          <a:bodyPr wrap="none">
            <a:spAutoFit/>
          </a:bodyPr>
          <a:lstStyle/>
          <a:p>
            <a:r>
              <a:rPr lang="zh-CN" altLang="en-US" sz="2400" dirty="0">
                <a:latin typeface="宋体" panose="02010600030101010101" pitchFamily="2" charset="-122"/>
                <a:ea typeface="宋体" panose="02010600030101010101" pitchFamily="2" charset="-122"/>
                <a:cs typeface="Times New Roman" panose="02020603050405020304" pitchFamily="18" charset="0"/>
              </a:rPr>
              <a:t>生鲜新零售开店选址</a:t>
            </a:r>
            <a:endParaRPr lang="zh-CN" altLang="en-US" sz="2400" dirty="0">
              <a:latin typeface="宋体" panose="02010600030101010101" pitchFamily="2" charset="-122"/>
              <a:ea typeface="宋体" panose="02010600030101010101" pitchFamily="2" charset="-122"/>
            </a:endParaRPr>
          </a:p>
        </p:txBody>
      </p:sp>
      <p:sp>
        <p:nvSpPr>
          <p:cNvPr id="11" name="文本框 1"/>
          <p:cNvSpPr txBox="1"/>
          <p:nvPr/>
        </p:nvSpPr>
        <p:spPr>
          <a:xfrm>
            <a:off x="0" y="488960"/>
            <a:ext cx="12192000"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1</a:t>
            </a:r>
            <a:r>
              <a:rPr lang="zh-CN" altLang="en-US" sz="3600" b="1" dirty="0">
                <a:solidFill>
                  <a:schemeClr val="tx2">
                    <a:lumMod val="75000"/>
                  </a:schemeClr>
                </a:solidFill>
                <a:latin typeface="宋体" panose="02010600030101010101" pitchFamily="2" charset="-122"/>
                <a:ea typeface="宋体" panose="02010600030101010101" pitchFamily="2" charset="-122"/>
              </a:rPr>
              <a:t>、最优化问题的概念</a:t>
            </a:r>
          </a:p>
        </p:txBody>
      </p:sp>
      <p:sp>
        <p:nvSpPr>
          <p:cNvPr id="3" name="灯片编号占位符 2">
            <a:extLst>
              <a:ext uri="{FF2B5EF4-FFF2-40B4-BE49-F238E27FC236}">
                <a16:creationId xmlns:a16="http://schemas.microsoft.com/office/drawing/2014/main" id="{F7748ABA-0AED-C83F-C153-40626CD4DF86}"/>
              </a:ext>
            </a:extLst>
          </p:cNvPr>
          <p:cNvSpPr>
            <a:spLocks noGrp="1"/>
          </p:cNvSpPr>
          <p:nvPr>
            <p:ph type="sldNum" sz="quarter" idx="12"/>
          </p:nvPr>
        </p:nvSpPr>
        <p:spPr/>
        <p:txBody>
          <a:bodyPr/>
          <a:lstStyle/>
          <a:p>
            <a:fld id="{D4987A84-499B-4CAF-9D16-379BAF2795DA}" type="slidenum">
              <a:rPr lang="zh-CN" altLang="en-US" smtClean="0"/>
              <a:t>6</a:t>
            </a:fld>
            <a:endParaRPr lang="zh-CN" altLang="en-US"/>
          </a:p>
        </p:txBody>
      </p:sp>
    </p:spTree>
    <p:extLst>
      <p:ext uri="{BB962C8B-B14F-4D97-AF65-F5344CB8AC3E}">
        <p14:creationId xmlns:p14="http://schemas.microsoft.com/office/powerpoint/2010/main" val="332742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56650"/>
            <a:ext cx="12191999"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2</a:t>
            </a:r>
            <a:r>
              <a:rPr lang="zh-CN" altLang="en-US" sz="3600" b="1" dirty="0">
                <a:solidFill>
                  <a:schemeClr val="tx2">
                    <a:lumMod val="75000"/>
                  </a:schemeClr>
                </a:solidFill>
                <a:latin typeface="宋体" panose="02010600030101010101" pitchFamily="2" charset="-122"/>
                <a:ea typeface="宋体" panose="02010600030101010101" pitchFamily="2" charset="-122"/>
              </a:rPr>
              <a:t>、最优化问题的数学模型</a:t>
            </a:r>
          </a:p>
        </p:txBody>
      </p:sp>
      <p:graphicFrame>
        <p:nvGraphicFramePr>
          <p:cNvPr id="3" name="表格 3">
            <a:extLst>
              <a:ext uri="{FF2B5EF4-FFF2-40B4-BE49-F238E27FC236}">
                <a16:creationId xmlns:a16="http://schemas.microsoft.com/office/drawing/2014/main" id="{479341D2-6256-4AFD-8BF0-09A43B5048DC}"/>
              </a:ext>
            </a:extLst>
          </p:cNvPr>
          <p:cNvGraphicFramePr>
            <a:graphicFrameLocks noGrp="1"/>
          </p:cNvGraphicFramePr>
          <p:nvPr>
            <p:extLst>
              <p:ext uri="{D42A27DB-BD31-4B8C-83A1-F6EECF244321}">
                <p14:modId xmlns:p14="http://schemas.microsoft.com/office/powerpoint/2010/main" val="1461394150"/>
              </p:ext>
            </p:extLst>
          </p:nvPr>
        </p:nvGraphicFramePr>
        <p:xfrm>
          <a:off x="757469" y="2216863"/>
          <a:ext cx="3846997" cy="1561917"/>
        </p:xfrm>
        <a:graphic>
          <a:graphicData uri="http://schemas.openxmlformats.org/drawingml/2006/table">
            <a:tbl>
              <a:tblPr firstRow="1" bandRow="1">
                <a:tableStyleId>{00A15C55-8517-42AA-B614-E9B94910E393}</a:tableStyleId>
              </a:tblPr>
              <a:tblGrid>
                <a:gridCol w="1352275">
                  <a:extLst>
                    <a:ext uri="{9D8B030D-6E8A-4147-A177-3AD203B41FA5}">
                      <a16:colId xmlns:a16="http://schemas.microsoft.com/office/drawing/2014/main" val="135135840"/>
                    </a:ext>
                  </a:extLst>
                </a:gridCol>
                <a:gridCol w="2494722">
                  <a:extLst>
                    <a:ext uri="{9D8B030D-6E8A-4147-A177-3AD203B41FA5}">
                      <a16:colId xmlns:a16="http://schemas.microsoft.com/office/drawing/2014/main" val="1660726764"/>
                    </a:ext>
                  </a:extLst>
                </a:gridCol>
              </a:tblGrid>
              <a:tr h="373197">
                <a:tc>
                  <a:txBody>
                    <a:bodyPr/>
                    <a:lstStyle/>
                    <a:p>
                      <a:r>
                        <a:rPr lang="zh-CN" altLang="en-US" dirty="0"/>
                        <a:t>目标函数</a:t>
                      </a:r>
                    </a:p>
                  </a:txBody>
                  <a:tcPr>
                    <a:solidFill>
                      <a:schemeClr val="accent1">
                        <a:lumMod val="60000"/>
                        <a:lumOff val="40000"/>
                      </a:schemeClr>
                    </a:solidFill>
                  </a:tcPr>
                </a:tc>
                <a:tc>
                  <a:txBody>
                    <a:bodyPr/>
                    <a:lstStyle/>
                    <a:p>
                      <a:r>
                        <a:rPr lang="en-US" altLang="zh-CN" sz="1800" b="1" kern="1200" dirty="0">
                          <a:solidFill>
                            <a:schemeClr val="lt1"/>
                          </a:solidFill>
                          <a:effectLst/>
                          <a:latin typeface="+mn-lt"/>
                          <a:ea typeface="+mn-ea"/>
                          <a:cs typeface="+mn-cs"/>
                        </a:rPr>
                        <a:t>Max: y=f(x</a:t>
                      </a:r>
                      <a:r>
                        <a:rPr lang="en-US" altLang="zh-CN" sz="1800" b="1" kern="1200" baseline="-25000" dirty="0">
                          <a:solidFill>
                            <a:schemeClr val="lt1"/>
                          </a:solidFill>
                          <a:effectLst/>
                          <a:latin typeface="+mn-lt"/>
                          <a:ea typeface="+mn-ea"/>
                          <a:cs typeface="+mn-cs"/>
                        </a:rPr>
                        <a:t>1</a:t>
                      </a:r>
                      <a:r>
                        <a:rPr lang="en-US" altLang="zh-CN" sz="1800" b="1" kern="1200" dirty="0">
                          <a:solidFill>
                            <a:schemeClr val="lt1"/>
                          </a:solidFill>
                          <a:effectLst/>
                          <a:latin typeface="+mn-lt"/>
                          <a:ea typeface="+mn-ea"/>
                          <a:cs typeface="+mn-cs"/>
                        </a:rPr>
                        <a:t>,x</a:t>
                      </a:r>
                      <a:r>
                        <a:rPr lang="en-US" altLang="zh-CN" sz="1800" b="1" kern="1200" baseline="-25000" dirty="0">
                          <a:solidFill>
                            <a:schemeClr val="lt1"/>
                          </a:solidFill>
                          <a:effectLst/>
                          <a:latin typeface="+mn-lt"/>
                          <a:ea typeface="+mn-ea"/>
                          <a:cs typeface="+mn-cs"/>
                        </a:rPr>
                        <a:t>2</a:t>
                      </a:r>
                      <a:r>
                        <a:rPr lang="en-US" altLang="zh-CN" sz="1800" b="1" kern="1200" dirty="0">
                          <a:solidFill>
                            <a:schemeClr val="lt1"/>
                          </a:solidFill>
                          <a:effectLst/>
                          <a:latin typeface="+mn-lt"/>
                          <a:ea typeface="+mn-ea"/>
                          <a:cs typeface="+mn-cs"/>
                        </a:rPr>
                        <a:t>,</a:t>
                      </a:r>
                      <a:r>
                        <a:rPr lang="zh-CN" altLang="zh-CN" sz="1800" b="1" kern="1200" dirty="0">
                          <a:solidFill>
                            <a:schemeClr val="lt1"/>
                          </a:solidFill>
                          <a:effectLst/>
                          <a:latin typeface="+mn-lt"/>
                          <a:ea typeface="+mn-ea"/>
                          <a:cs typeface="+mn-cs"/>
                        </a:rPr>
                        <a:t>…</a:t>
                      </a:r>
                      <a:r>
                        <a:rPr lang="en-US" altLang="zh-CN" sz="1800" b="1" kern="1200" dirty="0">
                          <a:solidFill>
                            <a:schemeClr val="lt1"/>
                          </a:solidFill>
                          <a:effectLst/>
                          <a:latin typeface="+mn-lt"/>
                          <a:ea typeface="+mn-ea"/>
                          <a:cs typeface="+mn-cs"/>
                        </a:rPr>
                        <a:t>,</a:t>
                      </a:r>
                      <a:r>
                        <a:rPr lang="en-US" altLang="zh-CN" sz="1800" b="1" kern="1200" dirty="0" err="1">
                          <a:solidFill>
                            <a:schemeClr val="lt1"/>
                          </a:solidFill>
                          <a:effectLst/>
                          <a:latin typeface="+mn-lt"/>
                          <a:ea typeface="+mn-ea"/>
                          <a:cs typeface="+mn-cs"/>
                        </a:rPr>
                        <a:t>x</a:t>
                      </a:r>
                      <a:r>
                        <a:rPr lang="en-US" altLang="zh-CN" sz="1800" b="1" kern="1200" baseline="-25000" dirty="0" err="1">
                          <a:solidFill>
                            <a:schemeClr val="lt1"/>
                          </a:solidFill>
                          <a:effectLst/>
                          <a:latin typeface="+mn-lt"/>
                          <a:ea typeface="+mn-ea"/>
                          <a:cs typeface="+mn-cs"/>
                        </a:rPr>
                        <a:t>n</a:t>
                      </a:r>
                      <a:r>
                        <a:rPr lang="en-US" altLang="zh-CN" sz="1800" b="1" kern="1200" dirty="0">
                          <a:solidFill>
                            <a:schemeClr val="lt1"/>
                          </a:solidFill>
                          <a:effectLst/>
                          <a:latin typeface="+mn-lt"/>
                          <a:ea typeface="+mn-ea"/>
                          <a:cs typeface="+mn-cs"/>
                        </a:rPr>
                        <a:t>)</a:t>
                      </a:r>
                      <a:endParaRPr lang="zh-CN" altLang="en-US" dirty="0"/>
                    </a:p>
                  </a:txBody>
                  <a:tcPr>
                    <a:solidFill>
                      <a:schemeClr val="accent1">
                        <a:lumMod val="60000"/>
                        <a:lumOff val="40000"/>
                      </a:schemeClr>
                    </a:solidFill>
                  </a:tcPr>
                </a:tc>
                <a:extLst>
                  <a:ext uri="{0D108BD9-81ED-4DB2-BD59-A6C34878D82A}">
                    <a16:rowId xmlns:a16="http://schemas.microsoft.com/office/drawing/2014/main" val="3245698298"/>
                  </a:ext>
                </a:extLst>
              </a:tr>
              <a:tr h="1132086">
                <a:tc>
                  <a:txBody>
                    <a:bodyPr/>
                    <a:lstStyle/>
                    <a:p>
                      <a:r>
                        <a:rPr lang="zh-CN" altLang="en-US" dirty="0"/>
                        <a:t>约束条件</a:t>
                      </a:r>
                    </a:p>
                  </a:txBody>
                  <a:tcPr>
                    <a:solidFill>
                      <a:schemeClr val="accent1">
                        <a:lumMod val="20000"/>
                        <a:lumOff val="80000"/>
                      </a:schemeClr>
                    </a:solidFill>
                  </a:tcPr>
                </a:tc>
                <a:tc>
                  <a:txBody>
                    <a:bodyPr/>
                    <a:lstStyle/>
                    <a:p>
                      <a:r>
                        <a:rPr lang="en-US" altLang="zh-CN" sz="1800" kern="1200" dirty="0">
                          <a:solidFill>
                            <a:schemeClr val="dk1"/>
                          </a:solidFill>
                          <a:effectLst/>
                          <a:latin typeface="+mn-lt"/>
                          <a:ea typeface="+mn-ea"/>
                          <a:cs typeface="+mn-cs"/>
                        </a:rPr>
                        <a:t>St</a:t>
                      </a:r>
                      <a:r>
                        <a:rPr lang="zh-CN" altLang="en-US"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s</a:t>
                      </a:r>
                      <a:r>
                        <a:rPr lang="en-US" altLang="zh-CN" sz="1800" kern="1200" baseline="-25000" dirty="0">
                          <a:solidFill>
                            <a:schemeClr val="dk1"/>
                          </a:solidFill>
                          <a:effectLst/>
                          <a:latin typeface="+mn-lt"/>
                          <a:ea typeface="+mn-ea"/>
                          <a:cs typeface="+mn-cs"/>
                        </a:rPr>
                        <a:t>1</a:t>
                      </a:r>
                      <a:r>
                        <a:rPr lang="en-US" altLang="zh-CN" sz="1800" kern="1200" dirty="0">
                          <a:solidFill>
                            <a:schemeClr val="dk1"/>
                          </a:solidFill>
                          <a:effectLst/>
                          <a:latin typeface="+mn-lt"/>
                          <a:ea typeface="+mn-ea"/>
                          <a:cs typeface="+mn-cs"/>
                        </a:rPr>
                        <a:t>(x</a:t>
                      </a:r>
                      <a:r>
                        <a:rPr lang="en-US" altLang="zh-CN" sz="1800" kern="1200" baseline="-25000" dirty="0">
                          <a:solidFill>
                            <a:schemeClr val="dk1"/>
                          </a:solidFill>
                          <a:effectLst/>
                          <a:latin typeface="+mn-lt"/>
                          <a:ea typeface="+mn-ea"/>
                          <a:cs typeface="+mn-cs"/>
                        </a:rPr>
                        <a:t>1</a:t>
                      </a:r>
                      <a:r>
                        <a:rPr lang="en-US" altLang="zh-CN" sz="1800" kern="1200" dirty="0">
                          <a:solidFill>
                            <a:schemeClr val="dk1"/>
                          </a:solidFill>
                          <a:effectLst/>
                          <a:latin typeface="+mn-lt"/>
                          <a:ea typeface="+mn-ea"/>
                          <a:cs typeface="+mn-cs"/>
                        </a:rPr>
                        <a:t>,x</a:t>
                      </a:r>
                      <a:r>
                        <a:rPr lang="en-US" altLang="zh-CN" sz="1800" kern="1200" baseline="-25000" dirty="0">
                          <a:solidFill>
                            <a:schemeClr val="dk1"/>
                          </a:solidFill>
                          <a:effectLst/>
                          <a:latin typeface="+mn-lt"/>
                          <a:ea typeface="+mn-ea"/>
                          <a:cs typeface="+mn-cs"/>
                        </a:rPr>
                        <a:t>2</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a:t>
                      </a:r>
                      <a:r>
                        <a:rPr lang="en-US" altLang="zh-CN" sz="1800" kern="1200" dirty="0" err="1">
                          <a:solidFill>
                            <a:schemeClr val="dk1"/>
                          </a:solidFill>
                          <a:effectLst/>
                          <a:latin typeface="+mn-lt"/>
                          <a:ea typeface="+mn-ea"/>
                          <a:cs typeface="+mn-cs"/>
                        </a:rPr>
                        <a:t>x</a:t>
                      </a:r>
                      <a:r>
                        <a:rPr lang="en-US" altLang="zh-CN" sz="1800" kern="1200" baseline="-25000" dirty="0" err="1">
                          <a:solidFill>
                            <a:schemeClr val="dk1"/>
                          </a:solidFill>
                          <a:effectLst/>
                          <a:latin typeface="+mn-lt"/>
                          <a:ea typeface="+mn-ea"/>
                          <a:cs typeface="+mn-cs"/>
                        </a:rPr>
                        <a:t>n</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0</a:t>
                      </a:r>
                    </a:p>
                    <a:p>
                      <a:r>
                        <a:rPr lang="en-US" altLang="zh-CN" sz="1800" kern="1200" dirty="0">
                          <a:solidFill>
                            <a:schemeClr val="dk1"/>
                          </a:solidFill>
                          <a:effectLst/>
                          <a:latin typeface="+mn-lt"/>
                          <a:ea typeface="+mn-ea"/>
                          <a:cs typeface="+mn-cs"/>
                        </a:rPr>
                        <a:t>       s</a:t>
                      </a:r>
                      <a:r>
                        <a:rPr lang="en-US" altLang="zh-CN" sz="1800" kern="1200" baseline="-25000" dirty="0">
                          <a:solidFill>
                            <a:schemeClr val="dk1"/>
                          </a:solidFill>
                          <a:effectLst/>
                          <a:latin typeface="+mn-lt"/>
                          <a:ea typeface="+mn-ea"/>
                          <a:cs typeface="+mn-cs"/>
                        </a:rPr>
                        <a:t>2</a:t>
                      </a:r>
                      <a:r>
                        <a:rPr lang="en-US" altLang="zh-CN" sz="1800" kern="1200" dirty="0">
                          <a:solidFill>
                            <a:schemeClr val="dk1"/>
                          </a:solidFill>
                          <a:effectLst/>
                          <a:latin typeface="+mn-lt"/>
                          <a:ea typeface="+mn-ea"/>
                          <a:cs typeface="+mn-cs"/>
                        </a:rPr>
                        <a:t>(x</a:t>
                      </a:r>
                      <a:r>
                        <a:rPr lang="en-US" altLang="zh-CN" sz="1800" kern="1200" baseline="-25000" dirty="0">
                          <a:solidFill>
                            <a:schemeClr val="dk1"/>
                          </a:solidFill>
                          <a:effectLst/>
                          <a:latin typeface="+mn-lt"/>
                          <a:ea typeface="+mn-ea"/>
                          <a:cs typeface="+mn-cs"/>
                        </a:rPr>
                        <a:t>1</a:t>
                      </a:r>
                      <a:r>
                        <a:rPr lang="en-US" altLang="zh-CN" sz="1800" kern="1200" dirty="0">
                          <a:solidFill>
                            <a:schemeClr val="dk1"/>
                          </a:solidFill>
                          <a:effectLst/>
                          <a:latin typeface="+mn-lt"/>
                          <a:ea typeface="+mn-ea"/>
                          <a:cs typeface="+mn-cs"/>
                        </a:rPr>
                        <a:t>,x</a:t>
                      </a:r>
                      <a:r>
                        <a:rPr lang="en-US" altLang="zh-CN" sz="1800" kern="1200" baseline="-25000" dirty="0">
                          <a:solidFill>
                            <a:schemeClr val="dk1"/>
                          </a:solidFill>
                          <a:effectLst/>
                          <a:latin typeface="+mn-lt"/>
                          <a:ea typeface="+mn-ea"/>
                          <a:cs typeface="+mn-cs"/>
                        </a:rPr>
                        <a:t>2</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a:t>
                      </a:r>
                      <a:r>
                        <a:rPr lang="en-US" altLang="zh-CN" sz="1800" kern="1200" dirty="0" err="1">
                          <a:solidFill>
                            <a:schemeClr val="dk1"/>
                          </a:solidFill>
                          <a:effectLst/>
                          <a:latin typeface="+mn-lt"/>
                          <a:ea typeface="+mn-ea"/>
                          <a:cs typeface="+mn-cs"/>
                        </a:rPr>
                        <a:t>x</a:t>
                      </a:r>
                      <a:r>
                        <a:rPr lang="en-US" altLang="zh-CN" sz="1800" kern="1200" baseline="-25000" dirty="0" err="1">
                          <a:solidFill>
                            <a:schemeClr val="dk1"/>
                          </a:solidFill>
                          <a:effectLst/>
                          <a:latin typeface="+mn-lt"/>
                          <a:ea typeface="+mn-ea"/>
                          <a:cs typeface="+mn-cs"/>
                        </a:rPr>
                        <a:t>n</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0 </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       </a:t>
                      </a:r>
                      <a:r>
                        <a:rPr lang="zh-CN" altLang="zh-CN" sz="1800" kern="1200" dirty="0">
                          <a:solidFill>
                            <a:schemeClr val="dk1"/>
                          </a:solidFill>
                          <a:effectLst/>
                          <a:latin typeface="+mn-lt"/>
                          <a:ea typeface="+mn-ea"/>
                          <a:cs typeface="+mn-cs"/>
                        </a:rPr>
                        <a:t>……</a:t>
                      </a:r>
                    </a:p>
                    <a:p>
                      <a:r>
                        <a:rPr lang="en-US" altLang="zh-CN" sz="1800" kern="1200" dirty="0">
                          <a:solidFill>
                            <a:schemeClr val="dk1"/>
                          </a:solidFill>
                          <a:effectLst/>
                          <a:latin typeface="+mn-lt"/>
                          <a:ea typeface="+mn-ea"/>
                          <a:cs typeface="+mn-cs"/>
                        </a:rPr>
                        <a:t>       </a:t>
                      </a:r>
                      <a:r>
                        <a:rPr lang="en-US" altLang="zh-CN" sz="1800" kern="1200" dirty="0" err="1">
                          <a:solidFill>
                            <a:schemeClr val="dk1"/>
                          </a:solidFill>
                          <a:effectLst/>
                          <a:latin typeface="+mn-lt"/>
                          <a:ea typeface="+mn-ea"/>
                          <a:cs typeface="+mn-cs"/>
                        </a:rPr>
                        <a:t>s</a:t>
                      </a:r>
                      <a:r>
                        <a:rPr lang="en-US" altLang="zh-CN" sz="1800" kern="1200" baseline="-25000" dirty="0" err="1">
                          <a:solidFill>
                            <a:schemeClr val="dk1"/>
                          </a:solidFill>
                          <a:effectLst/>
                          <a:latin typeface="+mn-lt"/>
                          <a:ea typeface="+mn-ea"/>
                          <a:cs typeface="+mn-cs"/>
                        </a:rPr>
                        <a:t>m</a:t>
                      </a:r>
                      <a:r>
                        <a:rPr lang="en-US" altLang="zh-CN" sz="1800" kern="1200" dirty="0">
                          <a:solidFill>
                            <a:schemeClr val="dk1"/>
                          </a:solidFill>
                          <a:effectLst/>
                          <a:latin typeface="+mn-lt"/>
                          <a:ea typeface="+mn-ea"/>
                          <a:cs typeface="+mn-cs"/>
                        </a:rPr>
                        <a:t>(x</a:t>
                      </a:r>
                      <a:r>
                        <a:rPr lang="en-US" altLang="zh-CN" sz="1800" kern="1200" baseline="-25000" dirty="0">
                          <a:solidFill>
                            <a:schemeClr val="dk1"/>
                          </a:solidFill>
                          <a:effectLst/>
                          <a:latin typeface="+mn-lt"/>
                          <a:ea typeface="+mn-ea"/>
                          <a:cs typeface="+mn-cs"/>
                        </a:rPr>
                        <a:t>1</a:t>
                      </a:r>
                      <a:r>
                        <a:rPr lang="en-US" altLang="zh-CN" sz="1800" kern="1200" dirty="0">
                          <a:solidFill>
                            <a:schemeClr val="dk1"/>
                          </a:solidFill>
                          <a:effectLst/>
                          <a:latin typeface="+mn-lt"/>
                          <a:ea typeface="+mn-ea"/>
                          <a:cs typeface="+mn-cs"/>
                        </a:rPr>
                        <a:t>,x</a:t>
                      </a:r>
                      <a:r>
                        <a:rPr lang="en-US" altLang="zh-CN" sz="1800" kern="1200" baseline="-25000" dirty="0">
                          <a:solidFill>
                            <a:schemeClr val="dk1"/>
                          </a:solidFill>
                          <a:effectLst/>
                          <a:latin typeface="+mn-lt"/>
                          <a:ea typeface="+mn-ea"/>
                          <a:cs typeface="+mn-cs"/>
                        </a:rPr>
                        <a:t>2</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a:t>
                      </a:r>
                      <a:r>
                        <a:rPr lang="en-US" altLang="zh-CN" sz="1800" kern="1200" dirty="0" err="1">
                          <a:solidFill>
                            <a:schemeClr val="dk1"/>
                          </a:solidFill>
                          <a:effectLst/>
                          <a:latin typeface="+mn-lt"/>
                          <a:ea typeface="+mn-ea"/>
                          <a:cs typeface="+mn-cs"/>
                        </a:rPr>
                        <a:t>x</a:t>
                      </a:r>
                      <a:r>
                        <a:rPr lang="en-US" altLang="zh-CN" sz="1800" kern="1200" baseline="-25000" dirty="0" err="1">
                          <a:solidFill>
                            <a:schemeClr val="dk1"/>
                          </a:solidFill>
                          <a:effectLst/>
                          <a:latin typeface="+mn-lt"/>
                          <a:ea typeface="+mn-ea"/>
                          <a:cs typeface="+mn-cs"/>
                        </a:rPr>
                        <a:t>n</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0 </a:t>
                      </a:r>
                      <a:endParaRPr lang="zh-CN" altLang="en-US" dirty="0"/>
                    </a:p>
                  </a:txBody>
                  <a:tcPr>
                    <a:solidFill>
                      <a:schemeClr val="accent1">
                        <a:lumMod val="20000"/>
                        <a:lumOff val="80000"/>
                      </a:schemeClr>
                    </a:solidFill>
                  </a:tcPr>
                </a:tc>
                <a:extLst>
                  <a:ext uri="{0D108BD9-81ED-4DB2-BD59-A6C34878D82A}">
                    <a16:rowId xmlns:a16="http://schemas.microsoft.com/office/drawing/2014/main" val="1624659425"/>
                  </a:ext>
                </a:extLst>
              </a:tr>
            </a:tbl>
          </a:graphicData>
        </a:graphic>
      </p:graphicFrame>
      <p:sp>
        <p:nvSpPr>
          <p:cNvPr id="7" name="矩形 6">
            <a:extLst>
              <a:ext uri="{FF2B5EF4-FFF2-40B4-BE49-F238E27FC236}">
                <a16:creationId xmlns:a16="http://schemas.microsoft.com/office/drawing/2014/main" id="{62D63D43-BEEF-4EDB-AE4E-21931E137F6C}"/>
              </a:ext>
            </a:extLst>
          </p:cNvPr>
          <p:cNvSpPr/>
          <p:nvPr/>
        </p:nvSpPr>
        <p:spPr>
          <a:xfrm>
            <a:off x="812354" y="1424642"/>
            <a:ext cx="7928774" cy="461665"/>
          </a:xfrm>
          <a:prstGeom prst="rect">
            <a:avLst/>
          </a:prstGeom>
        </p:spPr>
        <p:txBody>
          <a:bodyPr wrap="none">
            <a:spAutoFit/>
          </a:bodyPr>
          <a:lstStyle/>
          <a:p>
            <a:r>
              <a:rPr lang="zh-CN" altLang="zh-CN" sz="2400" dirty="0">
                <a:latin typeface="Calibri" panose="020F0502020204030204" pitchFamily="34" charset="0"/>
                <a:ea typeface="宋体" panose="02010600030101010101" pitchFamily="2" charset="-122"/>
                <a:cs typeface="Times New Roman" panose="02020603050405020304" pitchFamily="18" charset="0"/>
              </a:rPr>
              <a:t>假设问题中的决策变量为</a:t>
            </a:r>
            <a:r>
              <a:rPr lang="en-US" altLang="zh-CN" sz="2400" dirty="0">
                <a:latin typeface="Calibri" panose="020F0502020204030204" pitchFamily="34" charset="0"/>
                <a:ea typeface="宋体" panose="02010600030101010101" pitchFamily="2" charset="-122"/>
                <a:cs typeface="Times New Roman" panose="02020603050405020304" pitchFamily="18" charset="0"/>
              </a:rPr>
              <a:t>x</a:t>
            </a:r>
            <a:r>
              <a:rPr lang="en-US" altLang="zh-CN" sz="2400" baseline="-25000" dirty="0">
                <a:latin typeface="Calibri" panose="020F0502020204030204" pitchFamily="34" charset="0"/>
                <a:ea typeface="宋体" panose="02010600030101010101" pitchFamily="2" charset="-122"/>
                <a:cs typeface="Times New Roman" panose="02020603050405020304" pitchFamily="18" charset="0"/>
              </a:rPr>
              <a:t>1</a:t>
            </a:r>
            <a:r>
              <a:rPr lang="zh-CN" altLang="zh-CN" sz="2400" dirty="0">
                <a:latin typeface="Calibri" panose="020F0502020204030204" pitchFamily="34" charset="0"/>
                <a:ea typeface="宋体" panose="02010600030101010101" pitchFamily="2" charset="-122"/>
                <a:cs typeface="Times New Roman" panose="02020603050405020304" pitchFamily="18" charset="0"/>
              </a:rPr>
              <a:t>、</a:t>
            </a:r>
            <a:r>
              <a:rPr lang="en-US" altLang="zh-CN" sz="2400" dirty="0">
                <a:latin typeface="Calibri" panose="020F0502020204030204" pitchFamily="34" charset="0"/>
                <a:ea typeface="宋体" panose="02010600030101010101" pitchFamily="2" charset="-122"/>
                <a:cs typeface="Times New Roman" panose="02020603050405020304" pitchFamily="18" charset="0"/>
              </a:rPr>
              <a:t>x</a:t>
            </a:r>
            <a:r>
              <a:rPr lang="en-US" altLang="zh-CN" sz="2400" baseline="-25000" dirty="0">
                <a:latin typeface="Calibri" panose="020F0502020204030204" pitchFamily="34" charset="0"/>
                <a:ea typeface="宋体" panose="02010600030101010101" pitchFamily="2" charset="-122"/>
                <a:cs typeface="Times New Roman" panose="02020603050405020304" pitchFamily="18" charset="0"/>
              </a:rPr>
              <a:t>2</a:t>
            </a:r>
            <a:r>
              <a:rPr lang="zh-CN" altLang="zh-CN" sz="2400" dirty="0">
                <a:latin typeface="Calibri" panose="020F0502020204030204" pitchFamily="34" charset="0"/>
                <a:ea typeface="宋体" panose="02010600030101010101" pitchFamily="2" charset="-122"/>
                <a:cs typeface="Times New Roman" panose="02020603050405020304" pitchFamily="18" charset="0"/>
              </a:rPr>
              <a:t>、……、</a:t>
            </a:r>
            <a:r>
              <a:rPr lang="en-US" altLang="zh-CN" sz="2400" dirty="0" err="1">
                <a:latin typeface="Calibri" panose="020F0502020204030204" pitchFamily="34" charset="0"/>
                <a:ea typeface="宋体" panose="02010600030101010101" pitchFamily="2" charset="-122"/>
                <a:cs typeface="Times New Roman" panose="02020603050405020304" pitchFamily="18" charset="0"/>
              </a:rPr>
              <a:t>x</a:t>
            </a:r>
            <a:r>
              <a:rPr lang="en-US" altLang="zh-CN" sz="2400" baseline="-25000" dirty="0" err="1">
                <a:latin typeface="Calibri" panose="020F0502020204030204" pitchFamily="34" charset="0"/>
                <a:ea typeface="宋体" panose="02010600030101010101" pitchFamily="2" charset="-122"/>
                <a:cs typeface="Times New Roman" panose="02020603050405020304" pitchFamily="18" charset="0"/>
              </a:rPr>
              <a:t>n</a:t>
            </a:r>
            <a:r>
              <a:rPr lang="zh-CN" altLang="zh-CN" sz="2400" dirty="0">
                <a:latin typeface="Calibri" panose="020F0502020204030204" pitchFamily="34" charset="0"/>
                <a:ea typeface="宋体" panose="02010600030101010101" pitchFamily="2" charset="-122"/>
                <a:cs typeface="Times New Roman" panose="02020603050405020304" pitchFamily="18" charset="0"/>
              </a:rPr>
              <a:t>，目标变量为</a:t>
            </a:r>
            <a:r>
              <a:rPr lang="en-US" altLang="zh-CN" sz="2400" dirty="0">
                <a:latin typeface="Calibri" panose="020F0502020204030204" pitchFamily="34" charset="0"/>
                <a:ea typeface="宋体" panose="02010600030101010101" pitchFamily="2" charset="-122"/>
                <a:cs typeface="Times New Roman" panose="02020603050405020304" pitchFamily="18" charset="0"/>
              </a:rPr>
              <a:t>y</a:t>
            </a:r>
            <a:r>
              <a:rPr lang="zh-CN" altLang="en-US" sz="2400" dirty="0">
                <a:latin typeface="Calibri" panose="020F0502020204030204" pitchFamily="34" charset="0"/>
                <a:ea typeface="宋体" panose="02010600030101010101" pitchFamily="2" charset="-122"/>
                <a:cs typeface="Times New Roman" panose="02020603050405020304" pitchFamily="18" charset="0"/>
              </a:rPr>
              <a:t>。</a:t>
            </a:r>
            <a:endParaRPr lang="zh-CN" altLang="en-US" sz="2400" dirty="0"/>
          </a:p>
        </p:txBody>
      </p:sp>
      <p:sp>
        <p:nvSpPr>
          <p:cNvPr id="8" name="箭头: 右 7">
            <a:extLst>
              <a:ext uri="{FF2B5EF4-FFF2-40B4-BE49-F238E27FC236}">
                <a16:creationId xmlns:a16="http://schemas.microsoft.com/office/drawing/2014/main" id="{8A97FB66-71DB-4555-804E-4F8B7A0AC7DF}"/>
              </a:ext>
            </a:extLst>
          </p:cNvPr>
          <p:cNvSpPr/>
          <p:nvPr/>
        </p:nvSpPr>
        <p:spPr>
          <a:xfrm>
            <a:off x="4823127" y="2883706"/>
            <a:ext cx="2352224" cy="34290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ln w="0"/>
              <a:gradFill>
                <a:gsLst>
                  <a:gs pos="21000">
                    <a:srgbClr val="53575C"/>
                  </a:gs>
                  <a:gs pos="88000">
                    <a:srgbClr val="C5C7CA"/>
                  </a:gs>
                </a:gsLst>
                <a:lin ang="5400000"/>
              </a:gradFill>
            </a:endParaRPr>
          </a:p>
        </p:txBody>
      </p:sp>
      <p:sp>
        <p:nvSpPr>
          <p:cNvPr id="9" name="矩形 8">
            <a:extLst>
              <a:ext uri="{FF2B5EF4-FFF2-40B4-BE49-F238E27FC236}">
                <a16:creationId xmlns:a16="http://schemas.microsoft.com/office/drawing/2014/main" id="{60EA2ACA-2B25-4357-9BD9-407ACCE5D0ED}"/>
              </a:ext>
            </a:extLst>
          </p:cNvPr>
          <p:cNvSpPr/>
          <p:nvPr/>
        </p:nvSpPr>
        <p:spPr>
          <a:xfrm>
            <a:off x="5169707" y="2535044"/>
            <a:ext cx="1818126" cy="369332"/>
          </a:xfrm>
          <a:prstGeom prst="rect">
            <a:avLst/>
          </a:prstGeom>
        </p:spPr>
        <p:txBody>
          <a:bodyPr wrap="none">
            <a:spAutoFit/>
          </a:bodyPr>
          <a:lstStyle/>
          <a:p>
            <a:r>
              <a:rPr lang="zh-CN" altLang="zh-CN" dirty="0">
                <a:latin typeface="Calibri" panose="020F0502020204030204" pitchFamily="34" charset="0"/>
                <a:ea typeface="宋体" panose="02010600030101010101" pitchFamily="2" charset="-122"/>
                <a:cs typeface="Times New Roman" panose="02020603050405020304" pitchFamily="18" charset="0"/>
              </a:rPr>
              <a:t>令</a:t>
            </a:r>
            <a:r>
              <a:rPr lang="en-US" altLang="zh-CN" dirty="0">
                <a:latin typeface="Calibri" panose="020F0502020204030204" pitchFamily="34" charset="0"/>
                <a:ea typeface="宋体" panose="02010600030101010101" pitchFamily="2" charset="-122"/>
                <a:cs typeface="Times New Roman" panose="02020603050405020304" pitchFamily="18" charset="0"/>
              </a:rPr>
              <a:t>X=(x</a:t>
            </a:r>
            <a:r>
              <a:rPr lang="en-US" altLang="zh-CN" baseline="-25000" dirty="0">
                <a:latin typeface="Calibri" panose="020F0502020204030204" pitchFamily="34" charset="0"/>
                <a:ea typeface="宋体" panose="02010600030101010101" pitchFamily="2" charset="-122"/>
                <a:cs typeface="Times New Roman" panose="02020603050405020304" pitchFamily="18" charset="0"/>
              </a:rPr>
              <a:t>1</a:t>
            </a:r>
            <a:r>
              <a:rPr lang="en-US" altLang="zh-CN" dirty="0">
                <a:latin typeface="Calibri" panose="020F0502020204030204" pitchFamily="34" charset="0"/>
                <a:ea typeface="宋体" panose="02010600030101010101" pitchFamily="2" charset="-122"/>
                <a:cs typeface="Times New Roman" panose="02020603050405020304" pitchFamily="18" charset="0"/>
              </a:rPr>
              <a:t>,x</a:t>
            </a:r>
            <a:r>
              <a:rPr lang="en-US" altLang="zh-CN" baseline="-25000" dirty="0">
                <a:latin typeface="Calibri" panose="020F0502020204030204" pitchFamily="34" charset="0"/>
                <a:ea typeface="宋体" panose="02010600030101010101" pitchFamily="2" charset="-122"/>
                <a:cs typeface="Times New Roman" panose="02020603050405020304" pitchFamily="18" charset="0"/>
              </a:rPr>
              <a:t>2</a:t>
            </a:r>
            <a:r>
              <a:rPr lang="en-US" altLang="zh-CN" dirty="0">
                <a:latin typeface="Calibri" panose="020F0502020204030204" pitchFamily="34" charset="0"/>
                <a:ea typeface="宋体" panose="02010600030101010101" pitchFamily="2" charset="-122"/>
                <a:cs typeface="Times New Roman" panose="02020603050405020304" pitchFamily="18" charset="0"/>
              </a:rPr>
              <a:t>,</a:t>
            </a:r>
            <a:r>
              <a:rPr lang="zh-CN" altLang="zh-CN" dirty="0">
                <a:latin typeface="Calibri" panose="020F0502020204030204" pitchFamily="34" charset="0"/>
                <a:ea typeface="宋体" panose="02010600030101010101" pitchFamily="2" charset="-122"/>
                <a:cs typeface="Times New Roman" panose="02020603050405020304" pitchFamily="18" charset="0"/>
              </a:rPr>
              <a:t>……</a:t>
            </a:r>
            <a:r>
              <a:rPr lang="en-US" altLang="zh-CN" dirty="0">
                <a:latin typeface="Calibri" panose="020F0502020204030204" pitchFamily="34" charset="0"/>
                <a:ea typeface="宋体" panose="02010600030101010101" pitchFamily="2" charset="-122"/>
                <a:cs typeface="Times New Roman" panose="02020603050405020304" pitchFamily="18" charset="0"/>
              </a:rPr>
              <a:t>,</a:t>
            </a:r>
            <a:r>
              <a:rPr lang="en-US" altLang="zh-CN" dirty="0" err="1">
                <a:latin typeface="Calibri" panose="020F0502020204030204" pitchFamily="34" charset="0"/>
                <a:ea typeface="宋体" panose="02010600030101010101" pitchFamily="2" charset="-122"/>
                <a:cs typeface="Times New Roman" panose="02020603050405020304" pitchFamily="18" charset="0"/>
              </a:rPr>
              <a:t>x</a:t>
            </a:r>
            <a:r>
              <a:rPr lang="en-US" altLang="zh-CN" baseline="-25000" dirty="0" err="1">
                <a:latin typeface="Calibri" panose="020F0502020204030204" pitchFamily="34" charset="0"/>
                <a:ea typeface="宋体" panose="02010600030101010101" pitchFamily="2" charset="-122"/>
                <a:cs typeface="Times New Roman" panose="02020603050405020304" pitchFamily="18" charset="0"/>
              </a:rPr>
              <a:t>n</a:t>
            </a:r>
            <a:r>
              <a:rPr lang="en-US" altLang="zh-CN" dirty="0">
                <a:latin typeface="Calibri" panose="020F0502020204030204" pitchFamily="34" charset="0"/>
                <a:ea typeface="宋体" panose="02010600030101010101" pitchFamily="2" charset="-122"/>
                <a:cs typeface="Times New Roman" panose="02020603050405020304" pitchFamily="18" charset="0"/>
              </a:rPr>
              <a:t>)</a:t>
            </a:r>
            <a:endParaRPr lang="zh-CN" altLang="en-US" dirty="0"/>
          </a:p>
        </p:txBody>
      </p:sp>
      <p:graphicFrame>
        <p:nvGraphicFramePr>
          <p:cNvPr id="22" name="表格 3">
            <a:extLst>
              <a:ext uri="{FF2B5EF4-FFF2-40B4-BE49-F238E27FC236}">
                <a16:creationId xmlns:a16="http://schemas.microsoft.com/office/drawing/2014/main" id="{E63BF220-DF06-4CB6-9C99-18B8957D93EF}"/>
              </a:ext>
            </a:extLst>
          </p:cNvPr>
          <p:cNvGraphicFramePr>
            <a:graphicFrameLocks noGrp="1"/>
          </p:cNvGraphicFramePr>
          <p:nvPr>
            <p:extLst>
              <p:ext uri="{D42A27DB-BD31-4B8C-83A1-F6EECF244321}">
                <p14:modId xmlns:p14="http://schemas.microsoft.com/office/powerpoint/2010/main" val="3234996409"/>
              </p:ext>
            </p:extLst>
          </p:nvPr>
        </p:nvGraphicFramePr>
        <p:xfrm>
          <a:off x="7295859" y="2228511"/>
          <a:ext cx="3846997" cy="1554480"/>
        </p:xfrm>
        <a:graphic>
          <a:graphicData uri="http://schemas.openxmlformats.org/drawingml/2006/table">
            <a:tbl>
              <a:tblPr firstRow="1" bandRow="1">
                <a:tableStyleId>{00A15C55-8517-42AA-B614-E9B94910E393}</a:tableStyleId>
              </a:tblPr>
              <a:tblGrid>
                <a:gridCol w="1352275">
                  <a:extLst>
                    <a:ext uri="{9D8B030D-6E8A-4147-A177-3AD203B41FA5}">
                      <a16:colId xmlns:a16="http://schemas.microsoft.com/office/drawing/2014/main" val="135135840"/>
                    </a:ext>
                  </a:extLst>
                </a:gridCol>
                <a:gridCol w="2494722">
                  <a:extLst>
                    <a:ext uri="{9D8B030D-6E8A-4147-A177-3AD203B41FA5}">
                      <a16:colId xmlns:a16="http://schemas.microsoft.com/office/drawing/2014/main" val="1660726764"/>
                    </a:ext>
                  </a:extLst>
                </a:gridCol>
              </a:tblGrid>
              <a:tr h="301049">
                <a:tc>
                  <a:txBody>
                    <a:bodyPr/>
                    <a:lstStyle/>
                    <a:p>
                      <a:r>
                        <a:rPr lang="zh-CN" altLang="en-US" dirty="0"/>
                        <a:t>目标函数</a:t>
                      </a:r>
                    </a:p>
                  </a:txBody>
                  <a:tcPr>
                    <a:solidFill>
                      <a:schemeClr val="accent1">
                        <a:lumMod val="60000"/>
                        <a:lumOff val="40000"/>
                      </a:schemeClr>
                    </a:solidFill>
                  </a:tcPr>
                </a:tc>
                <a:tc>
                  <a:txBody>
                    <a:bodyPr/>
                    <a:lstStyle/>
                    <a:p>
                      <a:r>
                        <a:rPr lang="en-US" altLang="zh-CN" sz="1800" b="1" kern="1200" dirty="0">
                          <a:solidFill>
                            <a:schemeClr val="lt1"/>
                          </a:solidFill>
                          <a:effectLst/>
                          <a:latin typeface="+mn-lt"/>
                          <a:ea typeface="+mn-ea"/>
                          <a:cs typeface="+mn-cs"/>
                        </a:rPr>
                        <a:t>Max: y=f(X)</a:t>
                      </a:r>
                      <a:endParaRPr lang="zh-CN" altLang="en-US" dirty="0"/>
                    </a:p>
                  </a:txBody>
                  <a:tcPr>
                    <a:solidFill>
                      <a:schemeClr val="accent1">
                        <a:lumMod val="60000"/>
                        <a:lumOff val="40000"/>
                      </a:schemeClr>
                    </a:solidFill>
                  </a:tcPr>
                </a:tc>
                <a:extLst>
                  <a:ext uri="{0D108BD9-81ED-4DB2-BD59-A6C34878D82A}">
                    <a16:rowId xmlns:a16="http://schemas.microsoft.com/office/drawing/2014/main" val="3245698298"/>
                  </a:ext>
                </a:extLst>
              </a:tr>
              <a:tr h="370840">
                <a:tc>
                  <a:txBody>
                    <a:bodyPr/>
                    <a:lstStyle/>
                    <a:p>
                      <a:r>
                        <a:rPr lang="zh-CN" altLang="en-US" dirty="0"/>
                        <a:t>约束条件</a:t>
                      </a:r>
                    </a:p>
                  </a:txBody>
                  <a:tcPr>
                    <a:solidFill>
                      <a:schemeClr val="accent1">
                        <a:lumMod val="20000"/>
                        <a:lumOff val="80000"/>
                      </a:schemeClr>
                    </a:solidFill>
                  </a:tcPr>
                </a:tc>
                <a:tc>
                  <a:txBody>
                    <a:bodyPr/>
                    <a:lstStyle/>
                    <a:p>
                      <a:r>
                        <a:rPr lang="en-US" altLang="zh-CN" sz="1800" kern="1200" dirty="0">
                          <a:solidFill>
                            <a:schemeClr val="dk1"/>
                          </a:solidFill>
                          <a:effectLst/>
                          <a:latin typeface="+mn-lt"/>
                          <a:ea typeface="+mn-ea"/>
                          <a:cs typeface="+mn-cs"/>
                        </a:rPr>
                        <a:t>St</a:t>
                      </a:r>
                      <a:r>
                        <a:rPr lang="zh-CN" altLang="en-US"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s</a:t>
                      </a:r>
                      <a:r>
                        <a:rPr lang="en-US" altLang="zh-CN" sz="1800" kern="1200" baseline="-25000" dirty="0">
                          <a:solidFill>
                            <a:schemeClr val="dk1"/>
                          </a:solidFill>
                          <a:effectLst/>
                          <a:latin typeface="+mn-lt"/>
                          <a:ea typeface="+mn-ea"/>
                          <a:cs typeface="+mn-cs"/>
                        </a:rPr>
                        <a:t>1</a:t>
                      </a:r>
                      <a:r>
                        <a:rPr lang="en-US" altLang="zh-CN" sz="1800" kern="1200" dirty="0">
                          <a:solidFill>
                            <a:schemeClr val="dk1"/>
                          </a:solidFill>
                          <a:effectLst/>
                          <a:latin typeface="+mn-lt"/>
                          <a:ea typeface="+mn-ea"/>
                          <a:cs typeface="+mn-cs"/>
                        </a:rPr>
                        <a:t>(X)</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0</a:t>
                      </a:r>
                    </a:p>
                    <a:p>
                      <a:r>
                        <a:rPr lang="en-US" altLang="zh-CN" sz="1800" kern="1200" dirty="0">
                          <a:solidFill>
                            <a:schemeClr val="dk1"/>
                          </a:solidFill>
                          <a:effectLst/>
                          <a:latin typeface="+mn-lt"/>
                          <a:ea typeface="+mn-ea"/>
                          <a:cs typeface="+mn-cs"/>
                        </a:rPr>
                        <a:t>       s</a:t>
                      </a:r>
                      <a:r>
                        <a:rPr lang="en-US" altLang="zh-CN" sz="1800" kern="1200" baseline="-25000" dirty="0">
                          <a:solidFill>
                            <a:schemeClr val="dk1"/>
                          </a:solidFill>
                          <a:effectLst/>
                          <a:latin typeface="+mn-lt"/>
                          <a:ea typeface="+mn-ea"/>
                          <a:cs typeface="+mn-cs"/>
                        </a:rPr>
                        <a:t>2</a:t>
                      </a:r>
                      <a:r>
                        <a:rPr lang="en-US" altLang="zh-CN" sz="1800" kern="1200" dirty="0">
                          <a:solidFill>
                            <a:schemeClr val="dk1"/>
                          </a:solidFill>
                          <a:effectLst/>
                          <a:latin typeface="+mn-lt"/>
                          <a:ea typeface="+mn-ea"/>
                          <a:cs typeface="+mn-cs"/>
                        </a:rPr>
                        <a:t>(X)</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0 </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       </a:t>
                      </a:r>
                      <a:r>
                        <a:rPr lang="zh-CN" altLang="zh-CN" sz="1800" kern="1200" dirty="0">
                          <a:solidFill>
                            <a:schemeClr val="dk1"/>
                          </a:solidFill>
                          <a:effectLst/>
                          <a:latin typeface="+mn-lt"/>
                          <a:ea typeface="+mn-ea"/>
                          <a:cs typeface="+mn-cs"/>
                        </a:rPr>
                        <a:t>……</a:t>
                      </a:r>
                    </a:p>
                    <a:p>
                      <a:r>
                        <a:rPr lang="en-US" altLang="zh-CN" sz="1800" kern="1200" dirty="0">
                          <a:solidFill>
                            <a:schemeClr val="dk1"/>
                          </a:solidFill>
                          <a:effectLst/>
                          <a:latin typeface="+mn-lt"/>
                          <a:ea typeface="+mn-ea"/>
                          <a:cs typeface="+mn-cs"/>
                        </a:rPr>
                        <a:t>       </a:t>
                      </a:r>
                      <a:r>
                        <a:rPr lang="en-US" altLang="zh-CN" sz="1800" kern="1200" dirty="0" err="1">
                          <a:solidFill>
                            <a:schemeClr val="dk1"/>
                          </a:solidFill>
                          <a:effectLst/>
                          <a:latin typeface="+mn-lt"/>
                          <a:ea typeface="+mn-ea"/>
                          <a:cs typeface="+mn-cs"/>
                        </a:rPr>
                        <a:t>s</a:t>
                      </a:r>
                      <a:r>
                        <a:rPr lang="en-US" altLang="zh-CN" sz="1800" kern="1200" baseline="-25000" dirty="0" err="1">
                          <a:solidFill>
                            <a:schemeClr val="dk1"/>
                          </a:solidFill>
                          <a:effectLst/>
                          <a:latin typeface="+mn-lt"/>
                          <a:ea typeface="+mn-ea"/>
                          <a:cs typeface="+mn-cs"/>
                        </a:rPr>
                        <a:t>m</a:t>
                      </a:r>
                      <a:r>
                        <a:rPr lang="en-US" altLang="zh-CN" sz="1800" kern="1200" dirty="0">
                          <a:solidFill>
                            <a:schemeClr val="dk1"/>
                          </a:solidFill>
                          <a:effectLst/>
                          <a:latin typeface="+mn-lt"/>
                          <a:ea typeface="+mn-ea"/>
                          <a:cs typeface="+mn-cs"/>
                        </a:rPr>
                        <a:t>(X)</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0 </a:t>
                      </a:r>
                      <a:endParaRPr lang="zh-CN" altLang="en-US" dirty="0"/>
                    </a:p>
                  </a:txBody>
                  <a:tcPr>
                    <a:solidFill>
                      <a:schemeClr val="accent1">
                        <a:lumMod val="20000"/>
                        <a:lumOff val="80000"/>
                      </a:schemeClr>
                    </a:solidFill>
                  </a:tcPr>
                </a:tc>
                <a:extLst>
                  <a:ext uri="{0D108BD9-81ED-4DB2-BD59-A6C34878D82A}">
                    <a16:rowId xmlns:a16="http://schemas.microsoft.com/office/drawing/2014/main" val="1624659425"/>
                  </a:ext>
                </a:extLst>
              </a:tr>
            </a:tbl>
          </a:graphicData>
        </a:graphic>
      </p:graphicFrame>
      <p:sp>
        <p:nvSpPr>
          <p:cNvPr id="26" name="椭圆 25">
            <a:extLst>
              <a:ext uri="{FF2B5EF4-FFF2-40B4-BE49-F238E27FC236}">
                <a16:creationId xmlns:a16="http://schemas.microsoft.com/office/drawing/2014/main" id="{F2BBDD4A-3AF3-4F2A-9A7B-9034539A95DD}"/>
              </a:ext>
            </a:extLst>
          </p:cNvPr>
          <p:cNvSpPr/>
          <p:nvPr/>
        </p:nvSpPr>
        <p:spPr>
          <a:xfrm>
            <a:off x="1400604" y="4987930"/>
            <a:ext cx="628708" cy="577014"/>
          </a:xfrm>
          <a:prstGeom prst="ellipse">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7" name="椭圆 26">
            <a:extLst>
              <a:ext uri="{FF2B5EF4-FFF2-40B4-BE49-F238E27FC236}">
                <a16:creationId xmlns:a16="http://schemas.microsoft.com/office/drawing/2014/main" id="{F9318819-AA04-4174-AC98-CE4E7587326A}"/>
              </a:ext>
            </a:extLst>
          </p:cNvPr>
          <p:cNvSpPr/>
          <p:nvPr/>
        </p:nvSpPr>
        <p:spPr>
          <a:xfrm>
            <a:off x="4301488" y="4987930"/>
            <a:ext cx="628708" cy="577014"/>
          </a:xfrm>
          <a:prstGeom prst="ellipse">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 name="椭圆 27">
            <a:extLst>
              <a:ext uri="{FF2B5EF4-FFF2-40B4-BE49-F238E27FC236}">
                <a16:creationId xmlns:a16="http://schemas.microsoft.com/office/drawing/2014/main" id="{88C922EF-BE7B-42A6-9401-350020B53ED9}"/>
              </a:ext>
            </a:extLst>
          </p:cNvPr>
          <p:cNvSpPr/>
          <p:nvPr/>
        </p:nvSpPr>
        <p:spPr>
          <a:xfrm>
            <a:off x="6981505" y="4987930"/>
            <a:ext cx="628708" cy="577014"/>
          </a:xfrm>
          <a:prstGeom prst="ellipse">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9" name="椭圆 28">
            <a:extLst>
              <a:ext uri="{FF2B5EF4-FFF2-40B4-BE49-F238E27FC236}">
                <a16:creationId xmlns:a16="http://schemas.microsoft.com/office/drawing/2014/main" id="{4D12E789-5ABD-48CB-B787-12E671559F8A}"/>
              </a:ext>
            </a:extLst>
          </p:cNvPr>
          <p:cNvSpPr/>
          <p:nvPr/>
        </p:nvSpPr>
        <p:spPr>
          <a:xfrm>
            <a:off x="9546650" y="4992036"/>
            <a:ext cx="628708" cy="577014"/>
          </a:xfrm>
          <a:prstGeom prst="ellipse">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34" name="图片 33">
            <a:extLst>
              <a:ext uri="{FF2B5EF4-FFF2-40B4-BE49-F238E27FC236}">
                <a16:creationId xmlns:a16="http://schemas.microsoft.com/office/drawing/2014/main" id="{38E70399-D64D-42B4-92FE-F4F2213AFA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7031" y="5093712"/>
            <a:ext cx="326466" cy="349564"/>
          </a:xfrm>
          <a:prstGeom prst="rect">
            <a:avLst/>
          </a:prstGeom>
        </p:spPr>
      </p:pic>
      <p:pic>
        <p:nvPicPr>
          <p:cNvPr id="35" name="图片 34">
            <a:extLst>
              <a:ext uri="{FF2B5EF4-FFF2-40B4-BE49-F238E27FC236}">
                <a16:creationId xmlns:a16="http://schemas.microsoft.com/office/drawing/2014/main" id="{4A6AF5B3-5D26-4DD6-ACC6-5A182F641B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6906" y="5086156"/>
            <a:ext cx="312228" cy="372062"/>
          </a:xfrm>
          <a:prstGeom prst="rect">
            <a:avLst/>
          </a:prstGeom>
        </p:spPr>
      </p:pic>
      <p:pic>
        <p:nvPicPr>
          <p:cNvPr id="38" name="图片 37">
            <a:extLst>
              <a:ext uri="{FF2B5EF4-FFF2-40B4-BE49-F238E27FC236}">
                <a16:creationId xmlns:a16="http://schemas.microsoft.com/office/drawing/2014/main" id="{DA698CB3-9BDF-4EDB-9EEF-5D1FF179B3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7852" y="5103306"/>
            <a:ext cx="279467" cy="333025"/>
          </a:xfrm>
          <a:prstGeom prst="rect">
            <a:avLst/>
          </a:prstGeom>
        </p:spPr>
      </p:pic>
      <p:pic>
        <p:nvPicPr>
          <p:cNvPr id="39" name="图片 38">
            <a:extLst>
              <a:ext uri="{FF2B5EF4-FFF2-40B4-BE49-F238E27FC236}">
                <a16:creationId xmlns:a16="http://schemas.microsoft.com/office/drawing/2014/main" id="{B2910C82-3A93-4383-B5E3-7919565BFA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6679" y="5127397"/>
            <a:ext cx="306020" cy="294560"/>
          </a:xfrm>
          <a:prstGeom prst="rect">
            <a:avLst/>
          </a:prstGeom>
        </p:spPr>
      </p:pic>
      <p:sp>
        <p:nvSpPr>
          <p:cNvPr id="40" name="文本框 39">
            <a:extLst>
              <a:ext uri="{FF2B5EF4-FFF2-40B4-BE49-F238E27FC236}">
                <a16:creationId xmlns:a16="http://schemas.microsoft.com/office/drawing/2014/main" id="{14EB6F26-1867-4F8B-9E42-7AC81D5AE722}"/>
              </a:ext>
            </a:extLst>
          </p:cNvPr>
          <p:cNvSpPr txBox="1"/>
          <p:nvPr/>
        </p:nvSpPr>
        <p:spPr>
          <a:xfrm>
            <a:off x="244222" y="5790181"/>
            <a:ext cx="2941472" cy="646331"/>
          </a:xfrm>
          <a:prstGeom prst="rect">
            <a:avLst/>
          </a:prstGeom>
          <a:noFill/>
        </p:spPr>
        <p:txBody>
          <a:bodyPr wrap="square" rtlCol="0">
            <a:spAutoFit/>
          </a:bodyPr>
          <a:lstStyle/>
          <a:p>
            <a:pPr algn="ctr"/>
            <a:r>
              <a:rPr lang="zh-CN" altLang="en-US" dirty="0">
                <a:latin typeface="宋体" panose="02010600030101010101" pitchFamily="2" charset="-122"/>
                <a:ea typeface="宋体" panose="02010600030101010101" pitchFamily="2" charset="-122"/>
              </a:rPr>
              <a:t>满足约束条件的解</a:t>
            </a:r>
            <a:endParaRPr lang="en-US" altLang="zh-CN" dirty="0">
              <a:latin typeface="宋体" panose="02010600030101010101" pitchFamily="2" charset="-122"/>
              <a:ea typeface="宋体" panose="02010600030101010101" pitchFamily="2" charset="-122"/>
            </a:endParaRPr>
          </a:p>
          <a:p>
            <a:pPr algn="ctr"/>
            <a:r>
              <a:rPr lang="zh-CN" altLang="en-US" dirty="0">
                <a:latin typeface="宋体" panose="02010600030101010101" pitchFamily="2" charset="-122"/>
                <a:ea typeface="宋体" panose="02010600030101010101" pitchFamily="2" charset="-122"/>
              </a:rPr>
              <a:t>称为</a:t>
            </a:r>
            <a:r>
              <a:rPr lang="zh-CN" altLang="en-US" b="1" dirty="0">
                <a:latin typeface="宋体" panose="02010600030101010101" pitchFamily="2" charset="-122"/>
                <a:ea typeface="宋体" panose="02010600030101010101" pitchFamily="2" charset="-122"/>
              </a:rPr>
              <a:t>可行解</a:t>
            </a:r>
          </a:p>
        </p:txBody>
      </p:sp>
      <p:sp>
        <p:nvSpPr>
          <p:cNvPr id="42" name="文本框 41">
            <a:extLst>
              <a:ext uri="{FF2B5EF4-FFF2-40B4-BE49-F238E27FC236}">
                <a16:creationId xmlns:a16="http://schemas.microsoft.com/office/drawing/2014/main" id="{745E8D0F-D873-4691-9958-3727E11EF812}"/>
              </a:ext>
            </a:extLst>
          </p:cNvPr>
          <p:cNvSpPr txBox="1"/>
          <p:nvPr/>
        </p:nvSpPr>
        <p:spPr>
          <a:xfrm>
            <a:off x="3310399" y="5790181"/>
            <a:ext cx="2587840" cy="646331"/>
          </a:xfrm>
          <a:prstGeom prst="rect">
            <a:avLst/>
          </a:prstGeom>
          <a:noFill/>
        </p:spPr>
        <p:txBody>
          <a:bodyPr wrap="square" rtlCol="0">
            <a:spAutoFit/>
          </a:bodyPr>
          <a:lstStyle/>
          <a:p>
            <a:pPr algn="ctr"/>
            <a:r>
              <a:rPr lang="zh-CN" altLang="en-US" dirty="0">
                <a:latin typeface="宋体" panose="02010600030101010101" pitchFamily="2" charset="-122"/>
                <a:ea typeface="宋体" panose="02010600030101010101" pitchFamily="2" charset="-122"/>
              </a:rPr>
              <a:t>使目标函数达到最大值的解称为</a:t>
            </a:r>
            <a:r>
              <a:rPr lang="zh-CN" altLang="en-US" b="1" dirty="0">
                <a:latin typeface="宋体" panose="02010600030101010101" pitchFamily="2" charset="-122"/>
                <a:ea typeface="宋体" panose="02010600030101010101" pitchFamily="2" charset="-122"/>
              </a:rPr>
              <a:t>最优解</a:t>
            </a:r>
          </a:p>
        </p:txBody>
      </p:sp>
      <p:sp>
        <p:nvSpPr>
          <p:cNvPr id="44" name="文本框 43">
            <a:extLst>
              <a:ext uri="{FF2B5EF4-FFF2-40B4-BE49-F238E27FC236}">
                <a16:creationId xmlns:a16="http://schemas.microsoft.com/office/drawing/2014/main" id="{A05D3C2F-5A1B-4BAE-8FFF-940F13CE2F7D}"/>
              </a:ext>
            </a:extLst>
          </p:cNvPr>
          <p:cNvSpPr txBox="1"/>
          <p:nvPr/>
        </p:nvSpPr>
        <p:spPr>
          <a:xfrm>
            <a:off x="5956278" y="5790181"/>
            <a:ext cx="2654311" cy="646331"/>
          </a:xfrm>
          <a:prstGeom prst="rect">
            <a:avLst/>
          </a:prstGeom>
          <a:noFill/>
        </p:spPr>
        <p:txBody>
          <a:bodyPr wrap="square" rtlCol="0">
            <a:spAutoFit/>
          </a:bodyPr>
          <a:lstStyle/>
          <a:p>
            <a:pPr algn="ctr"/>
            <a:r>
              <a:rPr lang="zh-CN" altLang="en-US" dirty="0">
                <a:latin typeface="宋体" panose="02010600030101010101" pitchFamily="2" charset="-122"/>
                <a:ea typeface="宋体" panose="02010600030101010101" pitchFamily="2" charset="-122"/>
              </a:rPr>
              <a:t>真正的最优解</a:t>
            </a:r>
            <a:endParaRPr lang="en-US" altLang="zh-CN" dirty="0">
              <a:latin typeface="宋体" panose="02010600030101010101" pitchFamily="2" charset="-122"/>
              <a:ea typeface="宋体" panose="02010600030101010101" pitchFamily="2" charset="-122"/>
            </a:endParaRPr>
          </a:p>
          <a:p>
            <a:pPr algn="ctr"/>
            <a:r>
              <a:rPr lang="zh-CN" altLang="en-US" dirty="0">
                <a:latin typeface="宋体" panose="02010600030101010101" pitchFamily="2" charset="-122"/>
                <a:ea typeface="宋体" panose="02010600030101010101" pitchFamily="2" charset="-122"/>
              </a:rPr>
              <a:t>称为</a:t>
            </a:r>
            <a:r>
              <a:rPr lang="zh-CN" altLang="en-US" b="1" dirty="0">
                <a:latin typeface="宋体" panose="02010600030101010101" pitchFamily="2" charset="-122"/>
                <a:ea typeface="宋体" panose="02010600030101010101" pitchFamily="2" charset="-122"/>
              </a:rPr>
              <a:t>全局最优解</a:t>
            </a:r>
          </a:p>
        </p:txBody>
      </p:sp>
      <p:sp>
        <p:nvSpPr>
          <p:cNvPr id="46" name="文本框 45">
            <a:extLst>
              <a:ext uri="{FF2B5EF4-FFF2-40B4-BE49-F238E27FC236}">
                <a16:creationId xmlns:a16="http://schemas.microsoft.com/office/drawing/2014/main" id="{933E69C9-E28B-4D74-843B-D70189384BF9}"/>
              </a:ext>
            </a:extLst>
          </p:cNvPr>
          <p:cNvSpPr txBox="1"/>
          <p:nvPr/>
        </p:nvSpPr>
        <p:spPr>
          <a:xfrm>
            <a:off x="8433351" y="5790181"/>
            <a:ext cx="2937232" cy="646331"/>
          </a:xfrm>
          <a:prstGeom prst="rect">
            <a:avLst/>
          </a:prstGeom>
          <a:noFill/>
        </p:spPr>
        <p:txBody>
          <a:bodyPr wrap="square" rtlCol="0">
            <a:spAutoFit/>
          </a:bodyPr>
          <a:lstStyle/>
          <a:p>
            <a:pPr algn="ctr"/>
            <a:r>
              <a:rPr lang="zh-CN" altLang="en-US" dirty="0">
                <a:latin typeface="宋体" panose="02010600030101010101" pitchFamily="2" charset="-122"/>
                <a:ea typeface="宋体" panose="02010600030101010101" pitchFamily="2" charset="-122"/>
              </a:rPr>
              <a:t>局部范围的最优解</a:t>
            </a:r>
            <a:endParaRPr lang="en-US" altLang="zh-CN" dirty="0">
              <a:latin typeface="宋体" panose="02010600030101010101" pitchFamily="2" charset="-122"/>
              <a:ea typeface="宋体" panose="02010600030101010101" pitchFamily="2" charset="-122"/>
            </a:endParaRPr>
          </a:p>
          <a:p>
            <a:pPr algn="ctr"/>
            <a:r>
              <a:rPr lang="zh-CN" altLang="en-US" dirty="0">
                <a:latin typeface="宋体" panose="02010600030101010101" pitchFamily="2" charset="-122"/>
                <a:ea typeface="宋体" panose="02010600030101010101" pitchFamily="2" charset="-122"/>
              </a:rPr>
              <a:t>称为</a:t>
            </a:r>
            <a:r>
              <a:rPr lang="zh-CN" altLang="en-US" b="1" dirty="0">
                <a:latin typeface="宋体" panose="02010600030101010101" pitchFamily="2" charset="-122"/>
                <a:ea typeface="宋体" panose="02010600030101010101" pitchFamily="2" charset="-122"/>
              </a:rPr>
              <a:t>局部最优解</a:t>
            </a:r>
          </a:p>
        </p:txBody>
      </p:sp>
      <p:sp>
        <p:nvSpPr>
          <p:cNvPr id="11" name="矩形 10">
            <a:extLst>
              <a:ext uri="{FF2B5EF4-FFF2-40B4-BE49-F238E27FC236}">
                <a16:creationId xmlns:a16="http://schemas.microsoft.com/office/drawing/2014/main" id="{1D452DF6-B5DF-48AE-AB86-AB2C40B9D3C7}"/>
              </a:ext>
            </a:extLst>
          </p:cNvPr>
          <p:cNvSpPr/>
          <p:nvPr/>
        </p:nvSpPr>
        <p:spPr>
          <a:xfrm>
            <a:off x="744355" y="4261554"/>
            <a:ext cx="10776503" cy="461665"/>
          </a:xfrm>
          <a:prstGeom prst="rect">
            <a:avLst/>
          </a:prstGeom>
        </p:spPr>
        <p:txBody>
          <a:bodyPr wrap="square">
            <a:spAutoFit/>
          </a:bodyPr>
          <a:lstStyle/>
          <a:p>
            <a:r>
              <a:rPr lang="zh-CN" altLang="zh-CN" sz="2400" dirty="0">
                <a:latin typeface="宋体" pitchFamily="2" charset="-122"/>
                <a:ea typeface="宋体" pitchFamily="2" charset="-122"/>
                <a:cs typeface="Times New Roman" panose="02020603050405020304" pitchFamily="18" charset="0"/>
              </a:rPr>
              <a:t>决策变量</a:t>
            </a:r>
            <a:r>
              <a:rPr lang="en-US" altLang="zh-CN" sz="2400" dirty="0">
                <a:latin typeface="宋体" pitchFamily="2" charset="-122"/>
                <a:ea typeface="宋体" pitchFamily="2" charset="-122"/>
                <a:cs typeface="Times New Roman" panose="02020603050405020304" pitchFamily="18" charset="0"/>
              </a:rPr>
              <a:t>x</a:t>
            </a:r>
            <a:r>
              <a:rPr lang="en-US" altLang="zh-CN" sz="2400" baseline="-25000" dirty="0">
                <a:latin typeface="宋体" pitchFamily="2" charset="-122"/>
                <a:ea typeface="宋体" pitchFamily="2" charset="-122"/>
                <a:cs typeface="Times New Roman" panose="02020603050405020304" pitchFamily="18" charset="0"/>
              </a:rPr>
              <a:t>1</a:t>
            </a:r>
            <a:r>
              <a:rPr lang="zh-CN" altLang="zh-CN" sz="2400" dirty="0">
                <a:latin typeface="宋体" pitchFamily="2" charset="-122"/>
                <a:ea typeface="宋体" pitchFamily="2" charset="-122"/>
                <a:cs typeface="Times New Roman" panose="02020603050405020304" pitchFamily="18" charset="0"/>
              </a:rPr>
              <a:t>、</a:t>
            </a:r>
            <a:r>
              <a:rPr lang="en-US" altLang="zh-CN" sz="2400" dirty="0">
                <a:latin typeface="宋体" pitchFamily="2" charset="-122"/>
                <a:ea typeface="宋体" pitchFamily="2" charset="-122"/>
                <a:cs typeface="Times New Roman" panose="02020603050405020304" pitchFamily="18" charset="0"/>
              </a:rPr>
              <a:t>x</a:t>
            </a:r>
            <a:r>
              <a:rPr lang="en-US" altLang="zh-CN" sz="2400" baseline="-25000" dirty="0">
                <a:latin typeface="宋体" pitchFamily="2" charset="-122"/>
                <a:ea typeface="宋体" pitchFamily="2" charset="-122"/>
                <a:cs typeface="Times New Roman" panose="02020603050405020304" pitchFamily="18" charset="0"/>
              </a:rPr>
              <a:t>2</a:t>
            </a:r>
            <a:r>
              <a:rPr lang="zh-CN" altLang="zh-CN" sz="2400" dirty="0">
                <a:latin typeface="宋体" pitchFamily="2" charset="-122"/>
                <a:ea typeface="宋体" pitchFamily="2" charset="-122"/>
                <a:cs typeface="Times New Roman" panose="02020603050405020304" pitchFamily="18" charset="0"/>
              </a:rPr>
              <a:t>、</a:t>
            </a:r>
            <a:r>
              <a:rPr lang="en-US" altLang="zh-CN" sz="2400" dirty="0">
                <a:latin typeface="宋体" pitchFamily="2" charset="-122"/>
                <a:ea typeface="宋体" pitchFamily="2" charset="-122"/>
                <a:cs typeface="Times New Roman" panose="02020603050405020304" pitchFamily="18" charset="0"/>
              </a:rPr>
              <a:t>……</a:t>
            </a:r>
            <a:r>
              <a:rPr lang="zh-CN" altLang="zh-CN" sz="2400" dirty="0">
                <a:latin typeface="宋体" pitchFamily="2" charset="-122"/>
                <a:ea typeface="宋体" pitchFamily="2" charset="-122"/>
                <a:cs typeface="Times New Roman" panose="02020603050405020304" pitchFamily="18" charset="0"/>
              </a:rPr>
              <a:t>、</a:t>
            </a:r>
            <a:r>
              <a:rPr lang="en-US" altLang="zh-CN" sz="2400" dirty="0" err="1">
                <a:latin typeface="宋体" pitchFamily="2" charset="-122"/>
                <a:ea typeface="宋体" pitchFamily="2" charset="-122"/>
                <a:cs typeface="Times New Roman" panose="02020603050405020304" pitchFamily="18" charset="0"/>
              </a:rPr>
              <a:t>x</a:t>
            </a:r>
            <a:r>
              <a:rPr lang="en-US" altLang="zh-CN" sz="2400" baseline="-25000" dirty="0" err="1">
                <a:latin typeface="宋体" pitchFamily="2" charset="-122"/>
                <a:ea typeface="宋体" pitchFamily="2" charset="-122"/>
                <a:cs typeface="Times New Roman" panose="02020603050405020304" pitchFamily="18" charset="0"/>
              </a:rPr>
              <a:t>n</a:t>
            </a:r>
            <a:r>
              <a:rPr lang="zh-CN" altLang="zh-CN" sz="2400" dirty="0">
                <a:latin typeface="宋体" pitchFamily="2" charset="-122"/>
                <a:ea typeface="宋体" pitchFamily="2" charset="-122"/>
                <a:cs typeface="Times New Roman" panose="02020603050405020304" pitchFamily="18" charset="0"/>
              </a:rPr>
              <a:t>的每一个取值组合都称为目标变量</a:t>
            </a:r>
            <a:r>
              <a:rPr lang="en-US" altLang="zh-CN" sz="2400" dirty="0">
                <a:latin typeface="宋体" pitchFamily="2" charset="-122"/>
                <a:ea typeface="宋体" pitchFamily="2" charset="-122"/>
                <a:cs typeface="Times New Roman" panose="02020603050405020304" pitchFamily="18" charset="0"/>
              </a:rPr>
              <a:t>y</a:t>
            </a:r>
            <a:r>
              <a:rPr lang="zh-CN" altLang="zh-CN" sz="2400" dirty="0">
                <a:latin typeface="宋体" pitchFamily="2" charset="-122"/>
                <a:ea typeface="宋体" pitchFamily="2" charset="-122"/>
                <a:cs typeface="Times New Roman" panose="02020603050405020304" pitchFamily="18" charset="0"/>
              </a:rPr>
              <a:t>的一个解</a:t>
            </a:r>
            <a:r>
              <a:rPr lang="zh-CN" altLang="en-US" sz="2400" dirty="0">
                <a:latin typeface="宋体" pitchFamily="2" charset="-122"/>
                <a:ea typeface="宋体" pitchFamily="2" charset="-122"/>
                <a:cs typeface="Times New Roman" panose="02020603050405020304" pitchFamily="18" charset="0"/>
              </a:rPr>
              <a:t>。</a:t>
            </a:r>
          </a:p>
        </p:txBody>
      </p:sp>
      <p:sp>
        <p:nvSpPr>
          <p:cNvPr id="4" name="灯片编号占位符 3">
            <a:extLst>
              <a:ext uri="{FF2B5EF4-FFF2-40B4-BE49-F238E27FC236}">
                <a16:creationId xmlns:a16="http://schemas.microsoft.com/office/drawing/2014/main" id="{D2526EE6-16A9-423F-19FF-73B6471138E5}"/>
              </a:ext>
            </a:extLst>
          </p:cNvPr>
          <p:cNvSpPr>
            <a:spLocks noGrp="1"/>
          </p:cNvSpPr>
          <p:nvPr>
            <p:ph type="sldNum" sz="quarter" idx="12"/>
          </p:nvPr>
        </p:nvSpPr>
        <p:spPr/>
        <p:txBody>
          <a:bodyPr/>
          <a:lstStyle/>
          <a:p>
            <a:fld id="{D4987A84-499B-4CAF-9D16-379BAF2795DA}" type="slidenum">
              <a:rPr lang="zh-CN" altLang="en-US" smtClean="0"/>
              <a:t>7</a:t>
            </a:fld>
            <a:endParaRPr lang="zh-CN" altLang="en-US"/>
          </a:p>
        </p:txBody>
      </p:sp>
    </p:spTree>
    <p:extLst>
      <p:ext uri="{BB962C8B-B14F-4D97-AF65-F5344CB8AC3E}">
        <p14:creationId xmlns:p14="http://schemas.microsoft.com/office/powerpoint/2010/main" val="106993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822"/>
            <a:ext cx="12192000"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3</a:t>
            </a:r>
            <a:r>
              <a:rPr lang="zh-CN" altLang="en-US" sz="3600" b="1" dirty="0">
                <a:solidFill>
                  <a:schemeClr val="tx2">
                    <a:lumMod val="75000"/>
                  </a:schemeClr>
                </a:solidFill>
                <a:latin typeface="宋体" panose="02010600030101010101" pitchFamily="2" charset="-122"/>
                <a:ea typeface="宋体" panose="02010600030101010101" pitchFamily="2" charset="-122"/>
              </a:rPr>
              <a:t>、最优化问题的分类</a:t>
            </a:r>
          </a:p>
        </p:txBody>
      </p:sp>
      <p:grpSp>
        <p:nvGrpSpPr>
          <p:cNvPr id="11" name="组合 10">
            <a:extLst>
              <a:ext uri="{FF2B5EF4-FFF2-40B4-BE49-F238E27FC236}">
                <a16:creationId xmlns:a16="http://schemas.microsoft.com/office/drawing/2014/main" id="{DC4D70C1-9702-23BD-F5F4-93D016F15074}"/>
              </a:ext>
            </a:extLst>
          </p:cNvPr>
          <p:cNvGrpSpPr/>
          <p:nvPr/>
        </p:nvGrpSpPr>
        <p:grpSpPr>
          <a:xfrm>
            <a:off x="2282579" y="4340446"/>
            <a:ext cx="6356538" cy="1082327"/>
            <a:chOff x="1945990" y="1549232"/>
            <a:chExt cx="6356538" cy="1082327"/>
          </a:xfrm>
        </p:grpSpPr>
        <p:sp>
          <p:nvSpPr>
            <p:cNvPr id="30" name="文本框 29"/>
            <p:cNvSpPr txBox="1"/>
            <p:nvPr/>
          </p:nvSpPr>
          <p:spPr>
            <a:xfrm>
              <a:off x="3182974" y="1549232"/>
              <a:ext cx="5119554"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目标函数在最优化问题中的数量</a:t>
              </a:r>
            </a:p>
          </p:txBody>
        </p:sp>
        <p:sp>
          <p:nvSpPr>
            <p:cNvPr id="31" name="文本框 30"/>
            <p:cNvSpPr txBox="1"/>
            <p:nvPr/>
          </p:nvSpPr>
          <p:spPr>
            <a:xfrm>
              <a:off x="3190454" y="1985228"/>
              <a:ext cx="2865120"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宋体" panose="02010600030101010101" pitchFamily="2" charset="-122"/>
                  <a:ea typeface="宋体" panose="02010600030101010101" pitchFamily="2" charset="-122"/>
                </a:rPr>
                <a:t>单目标规划问题</a:t>
              </a:r>
              <a:endParaRPr lang="en-US" altLang="zh-CN"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zh-CN" altLang="en-US" dirty="0">
                  <a:latin typeface="宋体" panose="02010600030101010101" pitchFamily="2" charset="-122"/>
                  <a:ea typeface="宋体" panose="02010600030101010101" pitchFamily="2" charset="-122"/>
                </a:rPr>
                <a:t>多目标规划问题</a:t>
              </a:r>
            </a:p>
          </p:txBody>
        </p:sp>
        <p:sp>
          <p:nvSpPr>
            <p:cNvPr id="4" name="圆角矩形 7">
              <a:extLst>
                <a:ext uri="{FF2B5EF4-FFF2-40B4-BE49-F238E27FC236}">
                  <a16:creationId xmlns:a16="http://schemas.microsoft.com/office/drawing/2014/main" id="{ADF79A43-E501-0A32-F4A3-72ADBC012A0C}"/>
                </a:ext>
              </a:extLst>
            </p:cNvPr>
            <p:cNvSpPr/>
            <p:nvPr/>
          </p:nvSpPr>
          <p:spPr>
            <a:xfrm flipH="1">
              <a:off x="1945990" y="1711879"/>
              <a:ext cx="756040" cy="756040"/>
            </a:xfrm>
            <a:prstGeom prst="roundRect">
              <a:avLst/>
            </a:prstGeom>
            <a:solidFill>
              <a:srgbClr val="235974"/>
            </a:solidFill>
            <a:ln w="25400" cap="flat" cmpd="sng" algn="ctr">
              <a:noFill/>
              <a:prstDash val="solid"/>
            </a:ln>
            <a:effectLst/>
          </p:spPr>
          <p:txBody>
            <a:bodyPr rtlCol="0" anchor="ctr"/>
            <a:lstStyle/>
            <a:p>
              <a:pPr algn="ctr">
                <a:defRPr/>
              </a:pPr>
              <a:endParaRPr lang="zh-CN" altLang="en-US" sz="1600" kern="0">
                <a:solidFill>
                  <a:schemeClr val="bg2">
                    <a:lumMod val="25000"/>
                  </a:schemeClr>
                </a:solidFill>
                <a:latin typeface="宋体" panose="02010600030101010101" pitchFamily="2" charset="-122"/>
                <a:ea typeface="宋体" panose="02010600030101010101" pitchFamily="2" charset="-122"/>
              </a:endParaRPr>
            </a:p>
          </p:txBody>
        </p:sp>
        <p:pic>
          <p:nvPicPr>
            <p:cNvPr id="8" name="图片 7">
              <a:extLst>
                <a:ext uri="{FF2B5EF4-FFF2-40B4-BE49-F238E27FC236}">
                  <a16:creationId xmlns:a16="http://schemas.microsoft.com/office/drawing/2014/main" id="{DAF5AB60-ECF1-1A87-DD08-4DBE1D1589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790" y="1886382"/>
              <a:ext cx="407036" cy="407034"/>
            </a:xfrm>
            <a:prstGeom prst="rect">
              <a:avLst/>
            </a:prstGeom>
          </p:spPr>
        </p:pic>
      </p:grpSp>
      <p:grpSp>
        <p:nvGrpSpPr>
          <p:cNvPr id="12" name="组合 11">
            <a:extLst>
              <a:ext uri="{FF2B5EF4-FFF2-40B4-BE49-F238E27FC236}">
                <a16:creationId xmlns:a16="http://schemas.microsoft.com/office/drawing/2014/main" id="{A1F0421F-8806-1469-A7BA-49A9612C6C5B}"/>
              </a:ext>
            </a:extLst>
          </p:cNvPr>
          <p:cNvGrpSpPr/>
          <p:nvPr/>
        </p:nvGrpSpPr>
        <p:grpSpPr>
          <a:xfrm>
            <a:off x="2282579" y="1475779"/>
            <a:ext cx="8920223" cy="2528539"/>
            <a:chOff x="1945990" y="2909764"/>
            <a:chExt cx="8920223" cy="2528539"/>
          </a:xfrm>
        </p:grpSpPr>
        <p:sp>
          <p:nvSpPr>
            <p:cNvPr id="32" name="文本框 31"/>
            <p:cNvSpPr txBox="1"/>
            <p:nvPr/>
          </p:nvSpPr>
          <p:spPr>
            <a:xfrm>
              <a:off x="3190454" y="4305071"/>
              <a:ext cx="3378640"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决策变量是否为整数</a:t>
              </a:r>
            </a:p>
          </p:txBody>
        </p:sp>
        <p:sp>
          <p:nvSpPr>
            <p:cNvPr id="33" name="文本框 32"/>
            <p:cNvSpPr txBox="1"/>
            <p:nvPr/>
          </p:nvSpPr>
          <p:spPr>
            <a:xfrm>
              <a:off x="3177523" y="4791972"/>
              <a:ext cx="7688690"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宋体" panose="02010600030101010101" pitchFamily="2" charset="-122"/>
                  <a:ea typeface="宋体" panose="02010600030101010101" pitchFamily="2" charset="-122"/>
                </a:rPr>
                <a:t>整数规划问题（特殊的整数规划问题，</a:t>
              </a:r>
              <a:r>
                <a:rPr lang="en-US" altLang="zh-CN" dirty="0">
                  <a:latin typeface="宋体" panose="02010600030101010101" pitchFamily="2" charset="-122"/>
                  <a:ea typeface="宋体" panose="02010600030101010101" pitchFamily="2" charset="-122"/>
                </a:rPr>
                <a:t>0-1</a:t>
              </a:r>
              <a:r>
                <a:rPr lang="zh-CN" altLang="en-US" dirty="0">
                  <a:latin typeface="宋体" panose="02010600030101010101" pitchFamily="2" charset="-122"/>
                  <a:ea typeface="宋体" panose="02010600030101010101" pitchFamily="2" charset="-122"/>
                </a:rPr>
                <a:t>规划问题）</a:t>
              </a:r>
              <a:endParaRPr lang="en-US" altLang="zh-CN"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zh-CN" altLang="en-US" dirty="0">
                  <a:latin typeface="宋体" panose="02010600030101010101" pitchFamily="2" charset="-122"/>
                  <a:ea typeface="宋体" panose="02010600030101010101" pitchFamily="2" charset="-122"/>
                </a:rPr>
                <a:t>任意规划问题</a:t>
              </a:r>
            </a:p>
          </p:txBody>
        </p:sp>
        <p:sp>
          <p:nvSpPr>
            <p:cNvPr id="36" name="文本框 35"/>
            <p:cNvSpPr txBox="1"/>
            <p:nvPr/>
          </p:nvSpPr>
          <p:spPr>
            <a:xfrm>
              <a:off x="3171913" y="2909764"/>
              <a:ext cx="4233044"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目标函数和约束条件的形式</a:t>
              </a:r>
            </a:p>
          </p:txBody>
        </p:sp>
        <p:sp>
          <p:nvSpPr>
            <p:cNvPr id="37" name="文本框 36"/>
            <p:cNvSpPr txBox="1"/>
            <p:nvPr/>
          </p:nvSpPr>
          <p:spPr>
            <a:xfrm>
              <a:off x="3190454" y="3408437"/>
              <a:ext cx="2865120"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宋体" panose="02010600030101010101" pitchFamily="2" charset="-122"/>
                  <a:ea typeface="宋体" panose="02010600030101010101" pitchFamily="2" charset="-122"/>
                </a:rPr>
                <a:t>线性规划问题</a:t>
              </a:r>
              <a:endParaRPr lang="en-US" altLang="zh-CN"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zh-CN" altLang="en-US" dirty="0">
                  <a:latin typeface="宋体" panose="02010600030101010101" pitchFamily="2" charset="-122"/>
                  <a:ea typeface="宋体" panose="02010600030101010101" pitchFamily="2" charset="-122"/>
                </a:rPr>
                <a:t>非线性规划问题</a:t>
              </a:r>
            </a:p>
          </p:txBody>
        </p:sp>
        <p:sp>
          <p:nvSpPr>
            <p:cNvPr id="3" name="圆角矩形 6">
              <a:extLst>
                <a:ext uri="{FF2B5EF4-FFF2-40B4-BE49-F238E27FC236}">
                  <a16:creationId xmlns:a16="http://schemas.microsoft.com/office/drawing/2014/main" id="{3BC95D42-9959-4E93-3FD6-88DA43FEA798}"/>
                </a:ext>
              </a:extLst>
            </p:cNvPr>
            <p:cNvSpPr/>
            <p:nvPr/>
          </p:nvSpPr>
          <p:spPr>
            <a:xfrm flipH="1">
              <a:off x="1945990" y="3080905"/>
              <a:ext cx="756040" cy="756040"/>
            </a:xfrm>
            <a:prstGeom prst="roundRect">
              <a:avLst/>
            </a:prstGeom>
            <a:solidFill>
              <a:srgbClr val="235974"/>
            </a:solidFill>
            <a:ln w="25400" cap="flat" cmpd="sng" algn="ctr">
              <a:noFill/>
              <a:prstDash val="solid"/>
            </a:ln>
            <a:effectLst/>
          </p:spPr>
          <p:txBody>
            <a:bodyPr rtlCol="0" anchor="ctr"/>
            <a:lstStyle/>
            <a:p>
              <a:pPr algn="ctr">
                <a:defRPr/>
              </a:pPr>
              <a:endParaRPr lang="zh-CN" altLang="en-US" sz="1600" kern="0">
                <a:solidFill>
                  <a:schemeClr val="bg2">
                    <a:lumMod val="25000"/>
                  </a:schemeClr>
                </a:solidFill>
                <a:latin typeface="宋体" panose="02010600030101010101" pitchFamily="2" charset="-122"/>
                <a:ea typeface="宋体" panose="02010600030101010101" pitchFamily="2" charset="-122"/>
              </a:endParaRPr>
            </a:p>
          </p:txBody>
        </p:sp>
        <p:sp>
          <p:nvSpPr>
            <p:cNvPr id="7" name="圆角矩形 8">
              <a:extLst>
                <a:ext uri="{FF2B5EF4-FFF2-40B4-BE49-F238E27FC236}">
                  <a16:creationId xmlns:a16="http://schemas.microsoft.com/office/drawing/2014/main" id="{F2BD6C83-2DAF-A8C4-88BC-26BB866B7259}"/>
                </a:ext>
              </a:extLst>
            </p:cNvPr>
            <p:cNvSpPr/>
            <p:nvPr/>
          </p:nvSpPr>
          <p:spPr>
            <a:xfrm flipH="1">
              <a:off x="1945990" y="4452913"/>
              <a:ext cx="756040" cy="756040"/>
            </a:xfrm>
            <a:prstGeom prst="roundRect">
              <a:avLst/>
            </a:prstGeom>
            <a:solidFill>
              <a:srgbClr val="235974"/>
            </a:solidFill>
            <a:ln w="25400" cap="flat" cmpd="sng" algn="ctr">
              <a:noFill/>
              <a:prstDash val="solid"/>
            </a:ln>
            <a:effectLst/>
          </p:spPr>
          <p:txBody>
            <a:bodyPr rtlCol="0" anchor="ctr"/>
            <a:lstStyle/>
            <a:p>
              <a:pPr algn="ctr">
                <a:defRPr/>
              </a:pPr>
              <a:endParaRPr lang="zh-CN" altLang="en-US" sz="1600" kern="0">
                <a:solidFill>
                  <a:schemeClr val="bg2">
                    <a:lumMod val="25000"/>
                  </a:schemeClr>
                </a:solidFill>
                <a:latin typeface="宋体" panose="02010600030101010101" pitchFamily="2" charset="-122"/>
                <a:ea typeface="宋体" panose="02010600030101010101" pitchFamily="2" charset="-122"/>
              </a:endParaRPr>
            </a:p>
          </p:txBody>
        </p:sp>
        <p:pic>
          <p:nvPicPr>
            <p:cNvPr id="9" name="图片 8">
              <a:extLst>
                <a:ext uri="{FF2B5EF4-FFF2-40B4-BE49-F238E27FC236}">
                  <a16:creationId xmlns:a16="http://schemas.microsoft.com/office/drawing/2014/main" id="{91A137AE-569F-A485-3E2F-736AA37B6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978" y="4627416"/>
              <a:ext cx="407036" cy="407034"/>
            </a:xfrm>
            <a:prstGeom prst="rect">
              <a:avLst/>
            </a:prstGeom>
          </p:spPr>
        </p:pic>
        <p:pic>
          <p:nvPicPr>
            <p:cNvPr id="10" name="图片 9">
              <a:extLst>
                <a:ext uri="{FF2B5EF4-FFF2-40B4-BE49-F238E27FC236}">
                  <a16:creationId xmlns:a16="http://schemas.microsoft.com/office/drawing/2014/main" id="{E985452B-277D-770B-868B-3E2D167D9F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276" y="3255408"/>
              <a:ext cx="407036" cy="407034"/>
            </a:xfrm>
            <a:prstGeom prst="rect">
              <a:avLst/>
            </a:prstGeom>
          </p:spPr>
        </p:pic>
      </p:grpSp>
      <p:sp>
        <p:nvSpPr>
          <p:cNvPr id="13" name="灯片编号占位符 12">
            <a:extLst>
              <a:ext uri="{FF2B5EF4-FFF2-40B4-BE49-F238E27FC236}">
                <a16:creationId xmlns:a16="http://schemas.microsoft.com/office/drawing/2014/main" id="{A2E17974-B094-00C5-D152-108AF6D4B672}"/>
              </a:ext>
            </a:extLst>
          </p:cNvPr>
          <p:cNvSpPr>
            <a:spLocks noGrp="1"/>
          </p:cNvSpPr>
          <p:nvPr>
            <p:ph type="sldNum" sz="quarter" idx="12"/>
          </p:nvPr>
        </p:nvSpPr>
        <p:spPr/>
        <p:txBody>
          <a:bodyPr/>
          <a:lstStyle/>
          <a:p>
            <a:fld id="{D4987A84-499B-4CAF-9D16-379BAF2795DA}" type="slidenum">
              <a:rPr lang="zh-CN" altLang="en-US" smtClean="0"/>
              <a:t>8</a:t>
            </a:fld>
            <a:endParaRPr lang="zh-CN" altLang="en-US"/>
          </a:p>
        </p:txBody>
      </p:sp>
      <p:cxnSp>
        <p:nvCxnSpPr>
          <p:cNvPr id="14" name="直接连接符 13">
            <a:extLst>
              <a:ext uri="{FF2B5EF4-FFF2-40B4-BE49-F238E27FC236}">
                <a16:creationId xmlns:a16="http://schemas.microsoft.com/office/drawing/2014/main" id="{AEF1F36F-61AA-2D1D-972E-E922AEB8E833}"/>
              </a:ext>
            </a:extLst>
          </p:cNvPr>
          <p:cNvCxnSpPr>
            <a:cxnSpLocks/>
          </p:cNvCxnSpPr>
          <p:nvPr/>
        </p:nvCxnSpPr>
        <p:spPr>
          <a:xfrm>
            <a:off x="3616807" y="1929294"/>
            <a:ext cx="5572072" cy="12027"/>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直接连接符 15">
            <a:extLst>
              <a:ext uri="{FF2B5EF4-FFF2-40B4-BE49-F238E27FC236}">
                <a16:creationId xmlns:a16="http://schemas.microsoft.com/office/drawing/2014/main" id="{18E13A74-6AA9-7722-7A2F-DCF727BC3658}"/>
              </a:ext>
            </a:extLst>
          </p:cNvPr>
          <p:cNvCxnSpPr>
            <a:cxnSpLocks/>
          </p:cNvCxnSpPr>
          <p:nvPr/>
        </p:nvCxnSpPr>
        <p:spPr>
          <a:xfrm>
            <a:off x="3611737" y="3320879"/>
            <a:ext cx="5572072" cy="12027"/>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直接连接符 18">
            <a:extLst>
              <a:ext uri="{FF2B5EF4-FFF2-40B4-BE49-F238E27FC236}">
                <a16:creationId xmlns:a16="http://schemas.microsoft.com/office/drawing/2014/main" id="{C0A90410-AD04-ED0C-CFB9-7B829CE2B068}"/>
              </a:ext>
            </a:extLst>
          </p:cNvPr>
          <p:cNvCxnSpPr>
            <a:cxnSpLocks/>
          </p:cNvCxnSpPr>
          <p:nvPr/>
        </p:nvCxnSpPr>
        <p:spPr>
          <a:xfrm>
            <a:off x="3640180" y="4797661"/>
            <a:ext cx="5572072" cy="12027"/>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428" y="470058"/>
            <a:ext cx="12266428"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4</a:t>
            </a:r>
            <a:r>
              <a:rPr lang="zh-CN" altLang="en-US" sz="3600" b="1" dirty="0">
                <a:solidFill>
                  <a:schemeClr val="tx2">
                    <a:lumMod val="75000"/>
                  </a:schemeClr>
                </a:solidFill>
                <a:latin typeface="宋体" panose="02010600030101010101" pitchFamily="2" charset="-122"/>
                <a:ea typeface="宋体" panose="02010600030101010101" pitchFamily="2" charset="-122"/>
              </a:rPr>
              <a:t>、最优化问题的求解方法</a:t>
            </a:r>
          </a:p>
        </p:txBody>
      </p:sp>
      <p:graphicFrame>
        <p:nvGraphicFramePr>
          <p:cNvPr id="4" name="表格 4">
            <a:extLst>
              <a:ext uri="{FF2B5EF4-FFF2-40B4-BE49-F238E27FC236}">
                <a16:creationId xmlns:a16="http://schemas.microsoft.com/office/drawing/2014/main" id="{DBCA83AC-E0A0-4673-871A-C8370BCD09D7}"/>
              </a:ext>
            </a:extLst>
          </p:cNvPr>
          <p:cNvGraphicFramePr>
            <a:graphicFrameLocks noGrp="1"/>
          </p:cNvGraphicFramePr>
          <p:nvPr>
            <p:extLst>
              <p:ext uri="{D42A27DB-BD31-4B8C-83A1-F6EECF244321}">
                <p14:modId xmlns:p14="http://schemas.microsoft.com/office/powerpoint/2010/main" val="373866406"/>
              </p:ext>
            </p:extLst>
          </p:nvPr>
        </p:nvGraphicFramePr>
        <p:xfrm>
          <a:off x="1256928" y="1805459"/>
          <a:ext cx="9678143" cy="3617145"/>
        </p:xfrm>
        <a:graphic>
          <a:graphicData uri="http://schemas.openxmlformats.org/drawingml/2006/table">
            <a:tbl>
              <a:tblPr firstRow="1" bandRow="1">
                <a:tableStyleId>{00A15C55-8517-42AA-B614-E9B94910E393}</a:tableStyleId>
              </a:tblPr>
              <a:tblGrid>
                <a:gridCol w="1365372">
                  <a:extLst>
                    <a:ext uri="{9D8B030D-6E8A-4147-A177-3AD203B41FA5}">
                      <a16:colId xmlns:a16="http://schemas.microsoft.com/office/drawing/2014/main" val="2633834387"/>
                    </a:ext>
                  </a:extLst>
                </a:gridCol>
                <a:gridCol w="2332139">
                  <a:extLst>
                    <a:ext uri="{9D8B030D-6E8A-4147-A177-3AD203B41FA5}">
                      <a16:colId xmlns:a16="http://schemas.microsoft.com/office/drawing/2014/main" val="4120548125"/>
                    </a:ext>
                  </a:extLst>
                </a:gridCol>
                <a:gridCol w="2992884">
                  <a:extLst>
                    <a:ext uri="{9D8B030D-6E8A-4147-A177-3AD203B41FA5}">
                      <a16:colId xmlns:a16="http://schemas.microsoft.com/office/drawing/2014/main" val="3302096915"/>
                    </a:ext>
                  </a:extLst>
                </a:gridCol>
                <a:gridCol w="2987748">
                  <a:extLst>
                    <a:ext uri="{9D8B030D-6E8A-4147-A177-3AD203B41FA5}">
                      <a16:colId xmlns:a16="http://schemas.microsoft.com/office/drawing/2014/main" val="3711938405"/>
                    </a:ext>
                  </a:extLst>
                </a:gridCol>
              </a:tblGrid>
              <a:tr h="443784">
                <a:tc>
                  <a:txBody>
                    <a:bodyPr/>
                    <a:lstStyle/>
                    <a:p>
                      <a:endParaRPr lang="zh-CN" altLang="en-US" sz="2000" dirty="0">
                        <a:latin typeface="宋体" panose="02010600030101010101" pitchFamily="2" charset="-122"/>
                        <a:ea typeface="宋体" panose="02010600030101010101" pitchFamily="2" charset="-122"/>
                      </a:endParaRPr>
                    </a:p>
                  </a:txBody>
                  <a:tcPr>
                    <a:solidFill>
                      <a:schemeClr val="accent1">
                        <a:lumMod val="60000"/>
                        <a:lumOff val="40000"/>
                      </a:schemeClr>
                    </a:solidFill>
                  </a:tcPr>
                </a:tc>
                <a:tc>
                  <a:txBody>
                    <a:bodyPr/>
                    <a:lstStyle/>
                    <a:p>
                      <a:r>
                        <a:rPr lang="zh-CN" altLang="en-US" sz="2000" dirty="0">
                          <a:latin typeface="宋体" panose="02010600030101010101" pitchFamily="2" charset="-122"/>
                          <a:ea typeface="宋体" panose="02010600030101010101" pitchFamily="2" charset="-122"/>
                        </a:rPr>
                        <a:t>方法一：公式法</a:t>
                      </a:r>
                    </a:p>
                  </a:txBody>
                  <a:tcPr>
                    <a:solidFill>
                      <a:schemeClr val="accent1">
                        <a:lumMod val="60000"/>
                        <a:lumOff val="40000"/>
                      </a:schemeClr>
                    </a:solidFill>
                  </a:tcPr>
                </a:tc>
                <a:tc>
                  <a:txBody>
                    <a:bodyPr/>
                    <a:lstStyle/>
                    <a:p>
                      <a:r>
                        <a:rPr lang="zh-CN" altLang="en-US" sz="2000" dirty="0">
                          <a:latin typeface="宋体" panose="02010600030101010101" pitchFamily="2" charset="-122"/>
                          <a:ea typeface="宋体" panose="02010600030101010101" pitchFamily="2" charset="-122"/>
                        </a:rPr>
                        <a:t>方法二：查表求解法</a:t>
                      </a:r>
                    </a:p>
                  </a:txBody>
                  <a:tcPr>
                    <a:solidFill>
                      <a:schemeClr val="accent1">
                        <a:lumMod val="60000"/>
                        <a:lumOff val="40000"/>
                      </a:schemeClr>
                    </a:solidFill>
                  </a:tcPr>
                </a:tc>
                <a:tc>
                  <a:txBody>
                    <a:bodyPr/>
                    <a:lstStyle/>
                    <a:p>
                      <a:r>
                        <a:rPr lang="zh-CN" altLang="en-US" sz="2000" dirty="0">
                          <a:latin typeface="宋体" panose="02010600030101010101" pitchFamily="2" charset="-122"/>
                          <a:ea typeface="宋体" panose="02010600030101010101" pitchFamily="2" charset="-122"/>
                        </a:rPr>
                        <a:t>方法三：规划求解法</a:t>
                      </a:r>
                    </a:p>
                  </a:txBody>
                  <a:tcPr>
                    <a:solidFill>
                      <a:schemeClr val="accent1">
                        <a:lumMod val="60000"/>
                        <a:lumOff val="40000"/>
                      </a:schemeClr>
                    </a:solidFill>
                  </a:tcPr>
                </a:tc>
                <a:extLst>
                  <a:ext uri="{0D108BD9-81ED-4DB2-BD59-A6C34878D82A}">
                    <a16:rowId xmlns:a16="http://schemas.microsoft.com/office/drawing/2014/main" val="3257053081"/>
                  </a:ext>
                </a:extLst>
              </a:tr>
              <a:tr h="1422541">
                <a:tc>
                  <a:txBody>
                    <a:bodyPr/>
                    <a:lstStyle/>
                    <a:p>
                      <a:r>
                        <a:rPr lang="zh-CN" altLang="en-US" sz="2000" dirty="0">
                          <a:latin typeface="宋体" panose="02010600030101010101" pitchFamily="2" charset="-122"/>
                          <a:ea typeface="宋体" panose="02010600030101010101" pitchFamily="2" charset="-122"/>
                        </a:rPr>
                        <a:t>求解方式</a:t>
                      </a:r>
                    </a:p>
                  </a:txBody>
                  <a:tcPr anchor="ctr">
                    <a:solidFill>
                      <a:schemeClr val="accent1">
                        <a:lumMod val="40000"/>
                        <a:lumOff val="60000"/>
                      </a:schemeClr>
                    </a:solidFill>
                  </a:tcPr>
                </a:tc>
                <a:tc>
                  <a:txBody>
                    <a:bodyPr/>
                    <a:lstStyle/>
                    <a:p>
                      <a:r>
                        <a:rPr lang="zh-CN" altLang="zh-CN" sz="2000" kern="1200" dirty="0">
                          <a:solidFill>
                            <a:schemeClr val="dk1"/>
                          </a:solidFill>
                          <a:effectLst/>
                          <a:latin typeface="宋体" panose="02010600030101010101" pitchFamily="2" charset="-122"/>
                          <a:ea typeface="宋体" panose="02010600030101010101" pitchFamily="2" charset="-122"/>
                          <a:cs typeface="+mn-cs"/>
                        </a:rPr>
                        <a:t>通过</a:t>
                      </a:r>
                      <a:r>
                        <a:rPr lang="zh-CN" altLang="zh-CN" sz="2000" b="1" kern="1200" dirty="0">
                          <a:solidFill>
                            <a:schemeClr val="dk1"/>
                          </a:solidFill>
                          <a:effectLst/>
                          <a:latin typeface="宋体" panose="02010600030101010101" pitchFamily="2" charset="-122"/>
                          <a:ea typeface="宋体" panose="02010600030101010101" pitchFamily="2" charset="-122"/>
                          <a:cs typeface="+mn-cs"/>
                        </a:rPr>
                        <a:t>求导</a:t>
                      </a:r>
                      <a:r>
                        <a:rPr lang="zh-CN" altLang="zh-CN" sz="2000" kern="1200" dirty="0">
                          <a:solidFill>
                            <a:schemeClr val="dk1"/>
                          </a:solidFill>
                          <a:effectLst/>
                          <a:latin typeface="宋体" panose="02010600030101010101" pitchFamily="2" charset="-122"/>
                          <a:ea typeface="宋体" panose="02010600030101010101" pitchFamily="2" charset="-122"/>
                          <a:cs typeface="+mn-cs"/>
                        </a:rPr>
                        <a:t>推导出计算最优解的公式</a:t>
                      </a:r>
                      <a:r>
                        <a:rPr lang="zh-CN" altLang="en-US" sz="2000" kern="1200" dirty="0">
                          <a:solidFill>
                            <a:schemeClr val="dk1"/>
                          </a:solidFill>
                          <a:effectLst/>
                          <a:latin typeface="宋体" panose="02010600030101010101" pitchFamily="2" charset="-122"/>
                          <a:ea typeface="宋体" panose="02010600030101010101" pitchFamily="2" charset="-122"/>
                          <a:cs typeface="+mn-cs"/>
                        </a:rPr>
                        <a:t>，然后求解。</a:t>
                      </a:r>
                      <a:endParaRPr lang="zh-CN" altLang="en-US" sz="2000" dirty="0">
                        <a:latin typeface="宋体" panose="02010600030101010101" pitchFamily="2" charset="-122"/>
                        <a:ea typeface="宋体" panose="02010600030101010101" pitchFamily="2" charset="-122"/>
                      </a:endParaRPr>
                    </a:p>
                  </a:txBody>
                  <a:tcPr anchor="ctr">
                    <a:solidFill>
                      <a:schemeClr val="accent1">
                        <a:lumMod val="40000"/>
                        <a:lumOff val="60000"/>
                      </a:schemeClr>
                    </a:solidFill>
                  </a:tcPr>
                </a:tc>
                <a:tc>
                  <a:txBody>
                    <a:bodyPr/>
                    <a:lstStyle/>
                    <a:p>
                      <a:r>
                        <a:rPr lang="zh-CN" altLang="zh-CN" sz="2000" kern="1200" dirty="0">
                          <a:solidFill>
                            <a:schemeClr val="dk1"/>
                          </a:solidFill>
                          <a:effectLst/>
                          <a:latin typeface="宋体" panose="02010600030101010101" pitchFamily="2" charset="-122"/>
                          <a:ea typeface="宋体" panose="02010600030101010101" pitchFamily="2" charset="-122"/>
                          <a:cs typeface="+mn-cs"/>
                        </a:rPr>
                        <a:t>用</a:t>
                      </a:r>
                      <a:r>
                        <a:rPr lang="zh-CN" altLang="zh-CN" sz="2000" b="1" kern="1200" dirty="0">
                          <a:solidFill>
                            <a:schemeClr val="dk1"/>
                          </a:solidFill>
                          <a:effectLst/>
                          <a:latin typeface="宋体" panose="02010600030101010101" pitchFamily="2" charset="-122"/>
                          <a:ea typeface="宋体" panose="02010600030101010101" pitchFamily="2" charset="-122"/>
                          <a:cs typeface="+mn-cs"/>
                        </a:rPr>
                        <a:t>模拟运算表</a:t>
                      </a:r>
                      <a:r>
                        <a:rPr lang="zh-CN" altLang="zh-CN" sz="2000" kern="1200" dirty="0">
                          <a:solidFill>
                            <a:schemeClr val="dk1"/>
                          </a:solidFill>
                          <a:effectLst/>
                          <a:latin typeface="宋体" panose="02010600030101010101" pitchFamily="2" charset="-122"/>
                          <a:ea typeface="宋体" panose="02010600030101010101" pitchFamily="2" charset="-122"/>
                          <a:cs typeface="+mn-cs"/>
                        </a:rPr>
                        <a:t>制作</a:t>
                      </a:r>
                      <a:r>
                        <a:rPr lang="zh-CN" altLang="zh-CN" sz="2000" b="1" kern="1200" dirty="0">
                          <a:solidFill>
                            <a:schemeClr val="dk1"/>
                          </a:solidFill>
                          <a:effectLst/>
                          <a:latin typeface="宋体" panose="02010600030101010101" pitchFamily="2" charset="-122"/>
                          <a:ea typeface="宋体" panose="02010600030101010101" pitchFamily="2" charset="-122"/>
                          <a:cs typeface="+mn-cs"/>
                        </a:rPr>
                        <a:t>决策变量</a:t>
                      </a:r>
                      <a:r>
                        <a:rPr lang="en-US" altLang="zh-CN" sz="2000" b="1" kern="1200" dirty="0">
                          <a:solidFill>
                            <a:schemeClr val="dk1"/>
                          </a:solidFill>
                          <a:effectLst/>
                          <a:latin typeface="宋体" panose="02010600030101010101" pitchFamily="2" charset="-122"/>
                          <a:ea typeface="宋体" panose="02010600030101010101" pitchFamily="2" charset="-122"/>
                          <a:cs typeface="+mn-cs"/>
                        </a:rPr>
                        <a:t>-</a:t>
                      </a:r>
                      <a:r>
                        <a:rPr lang="zh-CN" altLang="zh-CN" sz="2000" b="1" kern="1200" dirty="0">
                          <a:solidFill>
                            <a:schemeClr val="dk1"/>
                          </a:solidFill>
                          <a:effectLst/>
                          <a:latin typeface="宋体" panose="02010600030101010101" pitchFamily="2" charset="-122"/>
                          <a:ea typeface="宋体" panose="02010600030101010101" pitchFamily="2" charset="-122"/>
                          <a:cs typeface="+mn-cs"/>
                        </a:rPr>
                        <a:t>目标变量对照表</a:t>
                      </a:r>
                      <a:r>
                        <a:rPr lang="zh-CN" altLang="zh-CN" sz="2000" kern="1200" dirty="0">
                          <a:solidFill>
                            <a:schemeClr val="dk1"/>
                          </a:solidFill>
                          <a:effectLst/>
                          <a:latin typeface="宋体" panose="02010600030101010101" pitchFamily="2" charset="-122"/>
                          <a:ea typeface="宋体" panose="02010600030101010101" pitchFamily="2" charset="-122"/>
                          <a:cs typeface="+mn-cs"/>
                        </a:rPr>
                        <a:t>，</a:t>
                      </a:r>
                      <a:r>
                        <a:rPr lang="zh-CN" altLang="en-US" sz="2000" kern="1200" dirty="0">
                          <a:solidFill>
                            <a:schemeClr val="dk1"/>
                          </a:solidFill>
                          <a:effectLst/>
                          <a:latin typeface="宋体" panose="02010600030101010101" pitchFamily="2" charset="-122"/>
                          <a:ea typeface="宋体" panose="02010600030101010101" pitchFamily="2" charset="-122"/>
                          <a:cs typeface="+mn-cs"/>
                        </a:rPr>
                        <a:t>通过函数</a:t>
                      </a:r>
                      <a:r>
                        <a:rPr lang="zh-CN" altLang="zh-CN" sz="2000" kern="1200" dirty="0">
                          <a:solidFill>
                            <a:schemeClr val="dk1"/>
                          </a:solidFill>
                          <a:effectLst/>
                          <a:latin typeface="宋体" panose="02010600030101010101" pitchFamily="2" charset="-122"/>
                          <a:ea typeface="宋体" panose="02010600030101010101" pitchFamily="2" charset="-122"/>
                          <a:cs typeface="+mn-cs"/>
                        </a:rPr>
                        <a:t>找出最优目标值</a:t>
                      </a:r>
                      <a:r>
                        <a:rPr lang="zh-CN" altLang="en-US" sz="2000" kern="1200" dirty="0">
                          <a:solidFill>
                            <a:schemeClr val="dk1"/>
                          </a:solidFill>
                          <a:effectLst/>
                          <a:latin typeface="宋体" panose="02010600030101010101" pitchFamily="2" charset="-122"/>
                          <a:ea typeface="宋体" panose="02010600030101010101" pitchFamily="2" charset="-122"/>
                          <a:cs typeface="+mn-cs"/>
                        </a:rPr>
                        <a:t>及</a:t>
                      </a:r>
                      <a:r>
                        <a:rPr lang="zh-CN" altLang="zh-CN" sz="2000" kern="1200" dirty="0">
                          <a:solidFill>
                            <a:schemeClr val="dk1"/>
                          </a:solidFill>
                          <a:effectLst/>
                          <a:latin typeface="宋体" panose="02010600030101010101" pitchFamily="2" charset="-122"/>
                          <a:ea typeface="宋体" panose="02010600030101010101" pitchFamily="2" charset="-122"/>
                          <a:cs typeface="+mn-cs"/>
                        </a:rPr>
                        <a:t>对应的决策变量值</a:t>
                      </a:r>
                      <a:r>
                        <a:rPr lang="zh-CN" altLang="en-US" sz="2000" kern="1200" dirty="0">
                          <a:solidFill>
                            <a:schemeClr val="dk1"/>
                          </a:solidFill>
                          <a:effectLst/>
                          <a:latin typeface="宋体" panose="02010600030101010101" pitchFamily="2" charset="-122"/>
                          <a:ea typeface="宋体" panose="02010600030101010101" pitchFamily="2" charset="-122"/>
                          <a:cs typeface="+mn-cs"/>
                        </a:rPr>
                        <a:t>。</a:t>
                      </a:r>
                      <a:endParaRPr lang="zh-CN" altLang="en-US" sz="2000" dirty="0">
                        <a:latin typeface="宋体" panose="02010600030101010101" pitchFamily="2" charset="-122"/>
                        <a:ea typeface="宋体" panose="02010600030101010101" pitchFamily="2" charset="-122"/>
                      </a:endParaRPr>
                    </a:p>
                  </a:txBody>
                  <a:tcPr anchor="ctr">
                    <a:solidFill>
                      <a:schemeClr val="accent1">
                        <a:lumMod val="40000"/>
                        <a:lumOff val="60000"/>
                      </a:schemeClr>
                    </a:solidFill>
                  </a:tcPr>
                </a:tc>
                <a:tc>
                  <a:txBody>
                    <a:bodyPr/>
                    <a:lstStyle/>
                    <a:p>
                      <a:r>
                        <a:rPr lang="zh-CN" altLang="en-US" sz="2000" kern="1200" dirty="0">
                          <a:solidFill>
                            <a:schemeClr val="dk1"/>
                          </a:solidFill>
                          <a:effectLst/>
                          <a:latin typeface="宋体" panose="02010600030101010101" pitchFamily="2" charset="-122"/>
                          <a:ea typeface="宋体" panose="02010600030101010101" pitchFamily="2" charset="-122"/>
                          <a:cs typeface="+mn-cs"/>
                        </a:rPr>
                        <a:t>运用</a:t>
                      </a:r>
                      <a:r>
                        <a:rPr lang="zh-CN" altLang="zh-CN" sz="2000" b="1" kern="1200" dirty="0">
                          <a:solidFill>
                            <a:schemeClr val="dk1"/>
                          </a:solidFill>
                          <a:effectLst/>
                          <a:latin typeface="宋体" panose="02010600030101010101" pitchFamily="2" charset="-122"/>
                          <a:ea typeface="宋体" panose="02010600030101010101" pitchFamily="2" charset="-122"/>
                          <a:cs typeface="+mn-cs"/>
                        </a:rPr>
                        <a:t>规划求解</a:t>
                      </a:r>
                      <a:r>
                        <a:rPr lang="zh-CN" altLang="zh-CN" sz="2000" kern="1200" dirty="0">
                          <a:solidFill>
                            <a:schemeClr val="dk1"/>
                          </a:solidFill>
                          <a:effectLst/>
                          <a:latin typeface="宋体" panose="02010600030101010101" pitchFamily="2" charset="-122"/>
                          <a:ea typeface="宋体" panose="02010600030101010101" pitchFamily="2" charset="-122"/>
                          <a:cs typeface="+mn-cs"/>
                        </a:rPr>
                        <a:t>工具，设置目标变量</a:t>
                      </a:r>
                      <a:r>
                        <a:rPr lang="zh-CN" altLang="en-US" sz="2000" kern="1200" dirty="0">
                          <a:solidFill>
                            <a:schemeClr val="dk1"/>
                          </a:solidFill>
                          <a:effectLst/>
                          <a:latin typeface="宋体" panose="02010600030101010101" pitchFamily="2" charset="-122"/>
                          <a:ea typeface="宋体" panose="02010600030101010101" pitchFamily="2" charset="-122"/>
                          <a:cs typeface="+mn-cs"/>
                        </a:rPr>
                        <a:t>、</a:t>
                      </a:r>
                      <a:r>
                        <a:rPr lang="zh-CN" altLang="zh-CN" sz="2000" kern="1200" dirty="0">
                          <a:solidFill>
                            <a:schemeClr val="dk1"/>
                          </a:solidFill>
                          <a:effectLst/>
                          <a:latin typeface="宋体" panose="02010600030101010101" pitchFamily="2" charset="-122"/>
                          <a:ea typeface="宋体" panose="02010600030101010101" pitchFamily="2" charset="-122"/>
                          <a:cs typeface="+mn-cs"/>
                        </a:rPr>
                        <a:t>决策变量</a:t>
                      </a:r>
                      <a:r>
                        <a:rPr lang="zh-CN" altLang="en-US" sz="2000" kern="1200" dirty="0">
                          <a:solidFill>
                            <a:schemeClr val="dk1"/>
                          </a:solidFill>
                          <a:effectLst/>
                          <a:latin typeface="宋体" panose="02010600030101010101" pitchFamily="2" charset="-122"/>
                          <a:ea typeface="宋体" panose="02010600030101010101" pitchFamily="2" charset="-122"/>
                          <a:cs typeface="+mn-cs"/>
                        </a:rPr>
                        <a:t>，</a:t>
                      </a:r>
                      <a:r>
                        <a:rPr lang="zh-CN" altLang="zh-CN" sz="2000" kern="1200" dirty="0">
                          <a:solidFill>
                            <a:schemeClr val="dk1"/>
                          </a:solidFill>
                          <a:effectLst/>
                          <a:latin typeface="宋体" panose="02010600030101010101" pitchFamily="2" charset="-122"/>
                          <a:ea typeface="宋体" panose="02010600030101010101" pitchFamily="2" charset="-122"/>
                          <a:cs typeface="+mn-cs"/>
                        </a:rPr>
                        <a:t>添加约束条件</a:t>
                      </a:r>
                      <a:r>
                        <a:rPr lang="zh-CN" altLang="en-US" sz="2000" kern="1200" dirty="0">
                          <a:solidFill>
                            <a:schemeClr val="dk1"/>
                          </a:solidFill>
                          <a:effectLst/>
                          <a:latin typeface="宋体" panose="02010600030101010101" pitchFamily="2" charset="-122"/>
                          <a:ea typeface="宋体" panose="02010600030101010101" pitchFamily="2" charset="-122"/>
                          <a:cs typeface="+mn-cs"/>
                        </a:rPr>
                        <a:t>及</a:t>
                      </a:r>
                      <a:r>
                        <a:rPr lang="zh-CN" altLang="zh-CN" sz="2000" kern="1200" dirty="0">
                          <a:solidFill>
                            <a:schemeClr val="dk1"/>
                          </a:solidFill>
                          <a:effectLst/>
                          <a:latin typeface="宋体" panose="02010600030101010101" pitchFamily="2" charset="-122"/>
                          <a:ea typeface="宋体" panose="02010600030101010101" pitchFamily="2" charset="-122"/>
                          <a:cs typeface="+mn-cs"/>
                        </a:rPr>
                        <a:t>一些附加参数</a:t>
                      </a:r>
                      <a:r>
                        <a:rPr lang="zh-CN" altLang="en-US" sz="2000" kern="1200" dirty="0">
                          <a:solidFill>
                            <a:schemeClr val="dk1"/>
                          </a:solidFill>
                          <a:effectLst/>
                          <a:latin typeface="宋体" panose="02010600030101010101" pitchFamily="2" charset="-122"/>
                          <a:ea typeface="宋体" panose="02010600030101010101" pitchFamily="2" charset="-122"/>
                          <a:cs typeface="+mn-cs"/>
                        </a:rPr>
                        <a:t>，然后求解。</a:t>
                      </a:r>
                      <a:endParaRPr lang="zh-CN" altLang="en-US" sz="2000" dirty="0">
                        <a:latin typeface="宋体" panose="02010600030101010101" pitchFamily="2" charset="-122"/>
                        <a:ea typeface="宋体" panose="02010600030101010101" pitchFamily="2" charset="-122"/>
                      </a:endParaRPr>
                    </a:p>
                  </a:txBody>
                  <a:tcPr anchor="ctr">
                    <a:solidFill>
                      <a:schemeClr val="accent1">
                        <a:lumMod val="40000"/>
                        <a:lumOff val="60000"/>
                      </a:schemeClr>
                    </a:solidFill>
                  </a:tcPr>
                </a:tc>
                <a:extLst>
                  <a:ext uri="{0D108BD9-81ED-4DB2-BD59-A6C34878D82A}">
                    <a16:rowId xmlns:a16="http://schemas.microsoft.com/office/drawing/2014/main" val="694554571"/>
                  </a:ext>
                </a:extLst>
              </a:tr>
              <a:tr h="1750820">
                <a:tc>
                  <a:txBody>
                    <a:bodyPr/>
                    <a:lstStyle/>
                    <a:p>
                      <a:r>
                        <a:rPr lang="zh-CN" altLang="en-US" sz="2000" dirty="0">
                          <a:latin typeface="宋体" panose="02010600030101010101" pitchFamily="2" charset="-122"/>
                          <a:ea typeface="宋体" panose="02010600030101010101" pitchFamily="2" charset="-122"/>
                        </a:rPr>
                        <a:t>适用情境及特点</a:t>
                      </a:r>
                    </a:p>
                  </a:txBody>
                  <a:tcPr anchor="ctr">
                    <a:solidFill>
                      <a:schemeClr val="accent1">
                        <a:lumMod val="20000"/>
                        <a:lumOff val="80000"/>
                      </a:schemeClr>
                    </a:solidFill>
                  </a:tcPr>
                </a:tc>
                <a:tc>
                  <a:txBody>
                    <a:bodyPr/>
                    <a:lstStyle/>
                    <a:p>
                      <a:r>
                        <a:rPr lang="zh-CN" altLang="en-US" sz="2000" kern="1200" dirty="0">
                          <a:solidFill>
                            <a:schemeClr val="dk1"/>
                          </a:solidFill>
                          <a:effectLst/>
                          <a:latin typeface="宋体" panose="02010600030101010101" pitchFamily="2" charset="-122"/>
                          <a:ea typeface="宋体" panose="02010600030101010101" pitchFamily="2" charset="-122"/>
                          <a:cs typeface="+mn-cs"/>
                        </a:rPr>
                        <a:t>适用于易于推导出计算公式的</a:t>
                      </a:r>
                      <a:r>
                        <a:rPr lang="zh-CN" altLang="zh-CN" sz="2000" kern="1200" dirty="0">
                          <a:solidFill>
                            <a:schemeClr val="dk1"/>
                          </a:solidFill>
                          <a:effectLst/>
                          <a:latin typeface="宋体" panose="02010600030101010101" pitchFamily="2" charset="-122"/>
                          <a:ea typeface="宋体" panose="02010600030101010101" pitchFamily="2" charset="-122"/>
                          <a:cs typeface="+mn-cs"/>
                        </a:rPr>
                        <a:t>无约束条件最优化问题</a:t>
                      </a:r>
                      <a:r>
                        <a:rPr lang="zh-CN" altLang="en-US" sz="2000" kern="1200" dirty="0">
                          <a:solidFill>
                            <a:schemeClr val="dk1"/>
                          </a:solidFill>
                          <a:effectLst/>
                          <a:latin typeface="宋体" panose="02010600030101010101" pitchFamily="2" charset="-122"/>
                          <a:ea typeface="宋体" panose="02010600030101010101" pitchFamily="2" charset="-122"/>
                          <a:cs typeface="+mn-cs"/>
                        </a:rPr>
                        <a:t>。</a:t>
                      </a:r>
                      <a:endParaRPr lang="zh-CN" altLang="en-US" sz="2000" dirty="0">
                        <a:latin typeface="宋体" panose="02010600030101010101" pitchFamily="2" charset="-122"/>
                        <a:ea typeface="宋体" panose="02010600030101010101" pitchFamily="2" charset="-122"/>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宋体" panose="02010600030101010101" pitchFamily="2" charset="-122"/>
                          <a:ea typeface="宋体" panose="02010600030101010101" pitchFamily="2" charset="-122"/>
                          <a:cs typeface="+mn-cs"/>
                        </a:rPr>
                        <a:t>适用于</a:t>
                      </a:r>
                      <a:r>
                        <a:rPr lang="zh-CN" altLang="zh-CN" sz="2000" kern="1200" dirty="0">
                          <a:solidFill>
                            <a:schemeClr val="dk1"/>
                          </a:solidFill>
                          <a:effectLst/>
                          <a:latin typeface="宋体" panose="02010600030101010101" pitchFamily="2" charset="-122"/>
                          <a:ea typeface="宋体" panose="02010600030101010101" pitchFamily="2" charset="-122"/>
                          <a:cs typeface="+mn-cs"/>
                        </a:rPr>
                        <a:t>无约束条件最优化问题</a:t>
                      </a:r>
                      <a:r>
                        <a:rPr lang="zh-CN" altLang="en-US" sz="2000" kern="1200" dirty="0">
                          <a:solidFill>
                            <a:schemeClr val="dk1"/>
                          </a:solidFill>
                          <a:effectLst/>
                          <a:latin typeface="宋体" panose="02010600030101010101" pitchFamily="2" charset="-122"/>
                          <a:ea typeface="宋体" panose="02010600030101010101" pitchFamily="2" charset="-122"/>
                          <a:cs typeface="+mn-cs"/>
                        </a:rPr>
                        <a:t>；</a:t>
                      </a:r>
                      <a:endParaRPr lang="en-US" altLang="zh-CN" sz="2000" kern="1200" dirty="0">
                        <a:solidFill>
                          <a:schemeClr val="dk1"/>
                        </a:solidFill>
                        <a:effectLst/>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宋体" panose="02010600030101010101" pitchFamily="2" charset="-122"/>
                          <a:ea typeface="宋体" panose="02010600030101010101" pitchFamily="2" charset="-122"/>
                          <a:cs typeface="+mn-cs"/>
                        </a:rPr>
                        <a:t>精度较高但操作复杂；</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可结合图表有助寻找全局最优解。</a:t>
                      </a:r>
                    </a:p>
                  </a:txBody>
                  <a:tcPr anchor="ctr">
                    <a:solidFill>
                      <a:schemeClr val="accent1">
                        <a:lumMod val="20000"/>
                        <a:lumOff val="80000"/>
                      </a:schemeClr>
                    </a:solidFill>
                  </a:tcPr>
                </a:tc>
                <a:tc>
                  <a:txBody>
                    <a:bodyPr/>
                    <a:lstStyle/>
                    <a:p>
                      <a:r>
                        <a:rPr lang="zh-CN" altLang="zh-CN" sz="2000" kern="1200" dirty="0">
                          <a:solidFill>
                            <a:schemeClr val="dk1"/>
                          </a:solidFill>
                          <a:effectLst/>
                          <a:latin typeface="宋体" panose="02010600030101010101" pitchFamily="2" charset="-122"/>
                          <a:ea typeface="宋体" panose="02010600030101010101" pitchFamily="2" charset="-122"/>
                          <a:cs typeface="+mn-cs"/>
                        </a:rPr>
                        <a:t>可求解最多</a:t>
                      </a:r>
                      <a:r>
                        <a:rPr lang="en-US" altLang="zh-CN" sz="2000" kern="1200" dirty="0">
                          <a:solidFill>
                            <a:schemeClr val="dk1"/>
                          </a:solidFill>
                          <a:effectLst/>
                          <a:latin typeface="宋体" panose="02010600030101010101" pitchFamily="2" charset="-122"/>
                          <a:ea typeface="宋体" panose="02010600030101010101" pitchFamily="2" charset="-122"/>
                          <a:cs typeface="+mn-cs"/>
                        </a:rPr>
                        <a:t>200</a:t>
                      </a:r>
                      <a:r>
                        <a:rPr lang="zh-CN" altLang="zh-CN" sz="2000" kern="1200" dirty="0">
                          <a:solidFill>
                            <a:schemeClr val="dk1"/>
                          </a:solidFill>
                          <a:effectLst/>
                          <a:latin typeface="宋体" panose="02010600030101010101" pitchFamily="2" charset="-122"/>
                          <a:ea typeface="宋体" panose="02010600030101010101" pitchFamily="2" charset="-122"/>
                          <a:cs typeface="+mn-cs"/>
                        </a:rPr>
                        <a:t>个决策变量的规划问题</a:t>
                      </a:r>
                      <a:r>
                        <a:rPr lang="zh-CN" altLang="en-US" sz="2000" kern="1200" dirty="0">
                          <a:solidFill>
                            <a:schemeClr val="dk1"/>
                          </a:solidFill>
                          <a:effectLst/>
                          <a:latin typeface="宋体" panose="02010600030101010101" pitchFamily="2" charset="-122"/>
                          <a:ea typeface="宋体" panose="02010600030101010101" pitchFamily="2" charset="-122"/>
                          <a:cs typeface="+mn-cs"/>
                        </a:rPr>
                        <a:t>；</a:t>
                      </a:r>
                      <a:endParaRPr lang="en-US" altLang="zh-CN" sz="2000" kern="1200" dirty="0">
                        <a:solidFill>
                          <a:schemeClr val="dk1"/>
                        </a:solidFill>
                        <a:effectLst/>
                        <a:latin typeface="宋体" panose="02010600030101010101" pitchFamily="2" charset="-122"/>
                        <a:ea typeface="宋体" panose="02010600030101010101" pitchFamily="2" charset="-122"/>
                        <a:cs typeface="+mn-cs"/>
                      </a:endParaRPr>
                    </a:p>
                    <a:p>
                      <a:r>
                        <a:rPr lang="zh-CN" altLang="en-US" sz="2000" kern="1200" dirty="0">
                          <a:solidFill>
                            <a:schemeClr val="dk1"/>
                          </a:solidFill>
                          <a:effectLst/>
                          <a:latin typeface="宋体" panose="02010600030101010101" pitchFamily="2" charset="-122"/>
                          <a:ea typeface="宋体" panose="02010600030101010101" pitchFamily="2" charset="-122"/>
                          <a:cs typeface="+mn-cs"/>
                        </a:rPr>
                        <a:t>精度高、操作简单；</a:t>
                      </a:r>
                      <a:endParaRPr lang="en-US" altLang="zh-CN" sz="2000" kern="1200" dirty="0">
                        <a:solidFill>
                          <a:schemeClr val="dk1"/>
                        </a:solidFill>
                        <a:effectLst/>
                        <a:latin typeface="宋体" panose="02010600030101010101" pitchFamily="2" charset="-122"/>
                        <a:ea typeface="宋体" panose="02010600030101010101" pitchFamily="2" charset="-122"/>
                        <a:cs typeface="+mn-cs"/>
                      </a:endParaRPr>
                    </a:p>
                    <a:p>
                      <a:r>
                        <a:rPr lang="zh-CN" altLang="en-US" sz="2000" kern="1200" dirty="0">
                          <a:solidFill>
                            <a:schemeClr val="dk1"/>
                          </a:solidFill>
                          <a:effectLst/>
                          <a:latin typeface="宋体" panose="02010600030101010101" pitchFamily="2" charset="-122"/>
                          <a:ea typeface="宋体" panose="02010600030101010101" pitchFamily="2" charset="-122"/>
                          <a:cs typeface="+mn-cs"/>
                        </a:rPr>
                        <a:t>非线性规划不能找到全局最优解。</a:t>
                      </a:r>
                      <a:endParaRPr lang="zh-CN" altLang="en-US" sz="2000" dirty="0">
                        <a:latin typeface="宋体" panose="02010600030101010101" pitchFamily="2" charset="-122"/>
                        <a:ea typeface="宋体" panose="02010600030101010101" pitchFamily="2" charset="-122"/>
                      </a:endParaRPr>
                    </a:p>
                  </a:txBody>
                  <a:tcPr anchor="ctr">
                    <a:solidFill>
                      <a:schemeClr val="accent1">
                        <a:lumMod val="20000"/>
                        <a:lumOff val="80000"/>
                      </a:schemeClr>
                    </a:solidFill>
                  </a:tcPr>
                </a:tc>
                <a:extLst>
                  <a:ext uri="{0D108BD9-81ED-4DB2-BD59-A6C34878D82A}">
                    <a16:rowId xmlns:a16="http://schemas.microsoft.com/office/drawing/2014/main" val="3301439649"/>
                  </a:ext>
                </a:extLst>
              </a:tr>
            </a:tbl>
          </a:graphicData>
        </a:graphic>
      </p:graphicFrame>
      <p:sp>
        <p:nvSpPr>
          <p:cNvPr id="3" name="灯片编号占位符 2">
            <a:extLst>
              <a:ext uri="{FF2B5EF4-FFF2-40B4-BE49-F238E27FC236}">
                <a16:creationId xmlns:a16="http://schemas.microsoft.com/office/drawing/2014/main" id="{19F1F28B-03BA-F82A-9A49-DE9C50D38A47}"/>
              </a:ext>
            </a:extLst>
          </p:cNvPr>
          <p:cNvSpPr>
            <a:spLocks noGrp="1"/>
          </p:cNvSpPr>
          <p:nvPr>
            <p:ph type="sldNum" sz="quarter" idx="12"/>
          </p:nvPr>
        </p:nvSpPr>
        <p:spPr/>
        <p:txBody>
          <a:bodyPr/>
          <a:lstStyle/>
          <a:p>
            <a:fld id="{D4987A84-499B-4CAF-9D16-379BAF2795DA}" type="slidenum">
              <a:rPr lang="zh-CN" altLang="en-US" smtClean="0"/>
              <a:t>9</a:t>
            </a:fld>
            <a:endParaRPr lang="zh-CN" altLang="en-US"/>
          </a:p>
        </p:txBody>
      </p:sp>
    </p:spTree>
    <p:extLst>
      <p:ext uri="{BB962C8B-B14F-4D97-AF65-F5344CB8AC3E}">
        <p14:creationId xmlns:p14="http://schemas.microsoft.com/office/powerpoint/2010/main" val="3521240737"/>
      </p:ext>
    </p:extLst>
  </p:cSld>
  <p:clrMapOvr>
    <a:masterClrMapping/>
  </p:clrMapOvr>
</p:sld>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6B366711-E557-4C9C-BEE4-1B78F50BC664}" vid="{6B2BCD6C-F664-470F-953E-1DBF61CA0D1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10149</TotalTime>
  <Words>3866</Words>
  <Application>Microsoft Office PowerPoint</Application>
  <PresentationFormat>宽屏</PresentationFormat>
  <Paragraphs>418</Paragraphs>
  <Slides>55</Slides>
  <Notes>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55</vt:i4>
      </vt:variant>
    </vt:vector>
  </HeadingPairs>
  <TitlesOfParts>
    <vt:vector size="68" baseType="lpstr">
      <vt:lpstr>宋体</vt:lpstr>
      <vt:lpstr>FuturaBookC</vt:lpstr>
      <vt:lpstr>华文彩云</vt:lpstr>
      <vt:lpstr>Cambria Math</vt:lpstr>
      <vt:lpstr>等线</vt:lpstr>
      <vt:lpstr>Calibri</vt:lpstr>
      <vt:lpstr>方正清刻本悦宋简体</vt:lpstr>
      <vt:lpstr>FZZhengHeiS-DB-GB</vt:lpstr>
      <vt:lpstr>黑体</vt:lpstr>
      <vt:lpstr>Arial</vt:lpstr>
      <vt:lpstr>Times New Roman</vt:lpstr>
      <vt:lpstr>等线 Light</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carl lee</cp:lastModifiedBy>
  <cp:revision>176</cp:revision>
  <dcterms:created xsi:type="dcterms:W3CDTF">2018-11-02T04:58:00Z</dcterms:created>
  <dcterms:modified xsi:type="dcterms:W3CDTF">2024-07-26T13:07:44Z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