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1" r:id="rId1"/>
  </p:sldMasterIdLst>
  <p:notesMasterIdLst>
    <p:notesMasterId r:id="rId32"/>
  </p:notesMasterIdLst>
  <p:sldIdLst>
    <p:sldId id="328" r:id="rId2"/>
    <p:sldId id="329" r:id="rId3"/>
    <p:sldId id="330" r:id="rId4"/>
    <p:sldId id="331" r:id="rId5"/>
    <p:sldId id="294" r:id="rId6"/>
    <p:sldId id="309" r:id="rId7"/>
    <p:sldId id="337" r:id="rId8"/>
    <p:sldId id="336" r:id="rId9"/>
    <p:sldId id="310" r:id="rId10"/>
    <p:sldId id="332" r:id="rId11"/>
    <p:sldId id="334" r:id="rId12"/>
    <p:sldId id="262" r:id="rId13"/>
    <p:sldId id="297" r:id="rId14"/>
    <p:sldId id="344" r:id="rId15"/>
    <p:sldId id="343" r:id="rId16"/>
    <p:sldId id="298" r:id="rId17"/>
    <p:sldId id="312" r:id="rId18"/>
    <p:sldId id="338" r:id="rId19"/>
    <p:sldId id="333" r:id="rId20"/>
    <p:sldId id="335" r:id="rId21"/>
    <p:sldId id="315" r:id="rId22"/>
    <p:sldId id="316" r:id="rId23"/>
    <p:sldId id="317" r:id="rId24"/>
    <p:sldId id="339" r:id="rId25"/>
    <p:sldId id="319" r:id="rId26"/>
    <p:sldId id="341" r:id="rId27"/>
    <p:sldId id="342" r:id="rId28"/>
    <p:sldId id="289" r:id="rId29"/>
    <p:sldId id="323" r:id="rId30"/>
    <p:sldId id="321" r:id="rId31"/>
  </p:sldIdLst>
  <p:sldSz cx="12192000" cy="6858000"/>
  <p:notesSz cx="6858000" cy="9144000"/>
  <p:embeddedFontLst>
    <p:embeddedFont>
      <p:font typeface="方正清刻本悦宋简体" panose="02010600030101010101" charset="-122"/>
      <p:regular r:id="rId33"/>
    </p:embeddedFont>
    <p:embeddedFont>
      <p:font typeface="Cambria Math" panose="02040503050406030204" pitchFamily="18" charset="0"/>
      <p:regular r:id="rId34"/>
    </p:embeddedFont>
    <p:embeddedFont>
      <p:font typeface="FuturaBookC" charset="-52"/>
      <p:regular r:id="rId35"/>
    </p:embeddedFont>
    <p:embeddedFont>
      <p:font typeface="FZZhengHeiS-DB-GB" panose="02010600030101010101" charset="0"/>
      <p:regular r:id="rId36"/>
    </p:embeddedFont>
    <p:embeddedFont>
      <p:font typeface="等线" panose="02010600030101010101" pitchFamily="2" charset="-122"/>
      <p:regular r:id="rId37"/>
      <p:bold r:id="rId38"/>
    </p:embeddedFont>
    <p:embeddedFont>
      <p:font typeface="等线 Light" panose="02010600030101010101" pitchFamily="2" charset="-122"/>
      <p:regular r:id="rId39"/>
    </p:embeddedFont>
    <p:embeddedFont>
      <p:font typeface="华文彩云" panose="02010800040101010101" pitchFamily="2" charset="-122"/>
      <p:regular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974"/>
    <a:srgbClr val="12779C"/>
    <a:srgbClr val="1D7CA2"/>
    <a:srgbClr val="86BAC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7" autoAdjust="0"/>
    <p:restoredTop sz="94660"/>
  </p:normalViewPr>
  <p:slideViewPr>
    <p:cSldViewPr snapToGrid="0">
      <p:cViewPr varScale="1">
        <p:scale>
          <a:sx n="83" d="100"/>
          <a:sy n="83" d="100"/>
        </p:scale>
        <p:origin x="51" y="27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an chen" userId="08da5265628b68d8" providerId="LiveId" clId="{61DB3987-12BC-4540-872E-43933E490F7F}"/>
    <pc:docChg chg="undo custSel modSld">
      <pc:chgData name="yuan chen" userId="08da5265628b68d8" providerId="LiveId" clId="{61DB3987-12BC-4540-872E-43933E490F7F}" dt="2024-06-30T11:19:06.710" v="17" actId="14100"/>
      <pc:docMkLst>
        <pc:docMk/>
      </pc:docMkLst>
      <pc:sldChg chg="modSp mod">
        <pc:chgData name="yuan chen" userId="08da5265628b68d8" providerId="LiveId" clId="{61DB3987-12BC-4540-872E-43933E490F7F}" dt="2024-06-30T11:16:46.042" v="1" actId="113"/>
        <pc:sldMkLst>
          <pc:docMk/>
          <pc:sldMk cId="3680620319" sldId="297"/>
        </pc:sldMkLst>
        <pc:spChg chg="mod">
          <ac:chgData name="yuan chen" userId="08da5265628b68d8" providerId="LiveId" clId="{61DB3987-12BC-4540-872E-43933E490F7F}" dt="2024-06-30T11:16:46.042" v="1" actId="113"/>
          <ac:spMkLst>
            <pc:docMk/>
            <pc:sldMk cId="3680620319" sldId="297"/>
            <ac:spMk id="6" creationId="{7B31F2AA-1C03-2220-53E7-486F0857E26B}"/>
          </ac:spMkLst>
        </pc:spChg>
      </pc:sldChg>
      <pc:sldChg chg="modSp mod">
        <pc:chgData name="yuan chen" userId="08da5265628b68d8" providerId="LiveId" clId="{61DB3987-12BC-4540-872E-43933E490F7F}" dt="2024-06-30T11:19:06.710" v="17" actId="14100"/>
        <pc:sldMkLst>
          <pc:docMk/>
          <pc:sldMk cId="3188925599" sldId="312"/>
        </pc:sldMkLst>
        <pc:spChg chg="mod">
          <ac:chgData name="yuan chen" userId="08da5265628b68d8" providerId="LiveId" clId="{61DB3987-12BC-4540-872E-43933E490F7F}" dt="2024-06-30T11:19:06.710" v="17" actId="14100"/>
          <ac:spMkLst>
            <pc:docMk/>
            <pc:sldMk cId="3188925599" sldId="312"/>
            <ac:spMk id="2" creationId="{0EB4D2AC-969F-7E53-9F49-7A4ABDFE9E0A}"/>
          </ac:spMkLst>
        </pc:spChg>
        <pc:spChg chg="mod">
          <ac:chgData name="yuan chen" userId="08da5265628b68d8" providerId="LiveId" clId="{61DB3987-12BC-4540-872E-43933E490F7F}" dt="2024-06-30T11:19:02.311" v="16" actId="20577"/>
          <ac:spMkLst>
            <pc:docMk/>
            <pc:sldMk cId="3188925599" sldId="312"/>
            <ac:spMk id="25" creationId="{00000000-0000-0000-0000-000000000000}"/>
          </ac:spMkLst>
        </pc:spChg>
      </pc:sldChg>
      <pc:sldChg chg="modSp mod">
        <pc:chgData name="yuan chen" userId="08da5265628b68d8" providerId="LiveId" clId="{61DB3987-12BC-4540-872E-43933E490F7F}" dt="2024-06-30T11:18:45.160" v="13" actId="20577"/>
        <pc:sldMkLst>
          <pc:docMk/>
          <pc:sldMk cId="3779812739" sldId="338"/>
        </pc:sldMkLst>
        <pc:spChg chg="mod">
          <ac:chgData name="yuan chen" userId="08da5265628b68d8" providerId="LiveId" clId="{61DB3987-12BC-4540-872E-43933E490F7F}" dt="2024-06-30T11:18:31.009" v="12" actId="14100"/>
          <ac:spMkLst>
            <pc:docMk/>
            <pc:sldMk cId="3779812739" sldId="338"/>
            <ac:spMk id="2" creationId="{9672FD89-87E4-44CF-2943-542F11888D1C}"/>
          </ac:spMkLst>
        </pc:spChg>
        <pc:spChg chg="mod">
          <ac:chgData name="yuan chen" userId="08da5265628b68d8" providerId="LiveId" clId="{61DB3987-12BC-4540-872E-43933E490F7F}" dt="2024-06-30T11:18:45.160" v="13" actId="20577"/>
          <ac:spMkLst>
            <pc:docMk/>
            <pc:sldMk cId="3779812739" sldId="338"/>
            <ac:spMk id="8" creationId="{9D9251FD-3A44-C45C-8D43-4DB3FABCE4B1}"/>
          </ac:spMkLst>
        </pc:spChg>
      </pc:sldChg>
      <pc:sldChg chg="modSp mod">
        <pc:chgData name="yuan chen" userId="08da5265628b68d8" providerId="LiveId" clId="{61DB3987-12BC-4540-872E-43933E490F7F}" dt="2024-06-30T11:17:42.064" v="5" actId="1440"/>
        <pc:sldMkLst>
          <pc:docMk/>
          <pc:sldMk cId="2622170562" sldId="343"/>
        </pc:sldMkLst>
        <pc:picChg chg="mod">
          <ac:chgData name="yuan chen" userId="08da5265628b68d8" providerId="LiveId" clId="{61DB3987-12BC-4540-872E-43933E490F7F}" dt="2024-06-30T11:17:42.064" v="5" actId="1440"/>
          <ac:picMkLst>
            <pc:docMk/>
            <pc:sldMk cId="2622170562" sldId="343"/>
            <ac:picMk id="7" creationId="{FDD5BCA5-C040-431E-82D5-490DD82CB754}"/>
          </ac:picMkLst>
        </pc:picChg>
      </pc:sldChg>
      <pc:sldChg chg="modSp mod">
        <pc:chgData name="yuan chen" userId="08da5265628b68d8" providerId="LiveId" clId="{61DB3987-12BC-4540-872E-43933E490F7F}" dt="2024-06-30T11:16:51.845" v="3" actId="113"/>
        <pc:sldMkLst>
          <pc:docMk/>
          <pc:sldMk cId="3591777421" sldId="344"/>
        </pc:sldMkLst>
        <pc:spChg chg="mod">
          <ac:chgData name="yuan chen" userId="08da5265628b68d8" providerId="LiveId" clId="{61DB3987-12BC-4540-872E-43933E490F7F}" dt="2024-06-30T11:16:51.845" v="3" actId="113"/>
          <ac:spMkLst>
            <pc:docMk/>
            <pc:sldMk cId="3591777421" sldId="344"/>
            <ac:spMk id="6" creationId="{7B31F2AA-1C03-2220-53E7-486F0857E26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35745;&#31639;&#26426;&#24212;&#29992;&#25945;&#26448;\&#31532;6&#31456;\&#20363;6-1%20NorthWind&#20844;&#21496;&#38144;&#21806;&#39069;&#19968;&#20803;&#32447;&#24615;&#22238;&#24402;&#20998;&#26512;&#27169;&#2241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zh-CN" altLang="en-US" b="1"/>
              <a:t>销售额与数量的关系图</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1558070866141733"/>
                  <c:y val="1.6185476815398076E-4"/>
                </c:manualLayout>
              </c:layout>
              <c:numFmt formatCode="General"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trendlineLbl>
          </c:trendline>
          <c:xVal>
            <c:numRef>
              <c:f>'一元线性回归模型（1）'!$C$2:$C$23</c:f>
              <c:numCache>
                <c:formatCode>General</c:formatCode>
                <c:ptCount val="22"/>
                <c:pt idx="0">
                  <c:v>1462</c:v>
                </c:pt>
                <c:pt idx="1">
                  <c:v>1322</c:v>
                </c:pt>
                <c:pt idx="2">
                  <c:v>1124</c:v>
                </c:pt>
                <c:pt idx="3">
                  <c:v>1738</c:v>
                </c:pt>
                <c:pt idx="4">
                  <c:v>1735</c:v>
                </c:pt>
                <c:pt idx="5">
                  <c:v>2200</c:v>
                </c:pt>
                <c:pt idx="6">
                  <c:v>2401</c:v>
                </c:pt>
                <c:pt idx="7">
                  <c:v>2132</c:v>
                </c:pt>
                <c:pt idx="8">
                  <c:v>1770</c:v>
                </c:pt>
                <c:pt idx="9">
                  <c:v>1912</c:v>
                </c:pt>
                <c:pt idx="10">
                  <c:v>2164</c:v>
                </c:pt>
                <c:pt idx="11">
                  <c:v>1635</c:v>
                </c:pt>
                <c:pt idx="12">
                  <c:v>2054</c:v>
                </c:pt>
                <c:pt idx="13">
                  <c:v>1861</c:v>
                </c:pt>
                <c:pt idx="14">
                  <c:v>2343</c:v>
                </c:pt>
                <c:pt idx="15">
                  <c:v>2679</c:v>
                </c:pt>
                <c:pt idx="16">
                  <c:v>1856</c:v>
                </c:pt>
                <c:pt idx="17">
                  <c:v>2682</c:v>
                </c:pt>
                <c:pt idx="18">
                  <c:v>3466</c:v>
                </c:pt>
                <c:pt idx="19">
                  <c:v>3115</c:v>
                </c:pt>
                <c:pt idx="20">
                  <c:v>4067</c:v>
                </c:pt>
                <c:pt idx="21">
                  <c:v>4680</c:v>
                </c:pt>
              </c:numCache>
            </c:numRef>
          </c:xVal>
          <c:yVal>
            <c:numRef>
              <c:f>'一元线性回归模型（1）'!$D$2:$D$23</c:f>
              <c:numCache>
                <c:formatCode>General</c:formatCode>
                <c:ptCount val="22"/>
                <c:pt idx="0">
                  <c:v>27861.894956517222</c:v>
                </c:pt>
                <c:pt idx="1">
                  <c:v>25485.274986581506</c:v>
                </c:pt>
                <c:pt idx="2">
                  <c:v>26381.399988487363</c:v>
                </c:pt>
                <c:pt idx="3">
                  <c:v>37515.724914484468</c:v>
                </c:pt>
                <c:pt idx="4">
                  <c:v>45600.044943125919</c:v>
                </c:pt>
                <c:pt idx="5">
                  <c:v>45239.629965431996</c:v>
                </c:pt>
                <c:pt idx="6">
                  <c:v>61258.069930484889</c:v>
                </c:pt>
                <c:pt idx="7">
                  <c:v>38483.634942942852</c:v>
                </c:pt>
                <c:pt idx="8">
                  <c:v>38547.219969889513</c:v>
                </c:pt>
                <c:pt idx="9">
                  <c:v>53032.952426935888</c:v>
                </c:pt>
                <c:pt idx="10">
                  <c:v>53781.28992798589</c:v>
                </c:pt>
                <c:pt idx="11">
                  <c:v>36362.802448423223</c:v>
                </c:pt>
                <c:pt idx="12">
                  <c:v>51020.857452724988</c:v>
                </c:pt>
                <c:pt idx="13">
                  <c:v>47287.669948245915</c:v>
                </c:pt>
                <c:pt idx="14">
                  <c:v>55629.242456566542</c:v>
                </c:pt>
                <c:pt idx="15">
                  <c:v>66749.225951800239</c:v>
                </c:pt>
                <c:pt idx="16">
                  <c:v>43533.808967249279</c:v>
                </c:pt>
                <c:pt idx="17">
                  <c:v>71398.428446732898</c:v>
                </c:pt>
                <c:pt idx="18">
                  <c:v>94225.310382874901</c:v>
                </c:pt>
                <c:pt idx="19">
                  <c:v>99415.287455868907</c:v>
                </c:pt>
                <c:pt idx="20">
                  <c:v>104901.65493767225</c:v>
                </c:pt>
                <c:pt idx="21">
                  <c:v>123798.68242121949</c:v>
                </c:pt>
              </c:numCache>
            </c:numRef>
          </c:yVal>
          <c:smooth val="0"/>
          <c:extLst>
            <c:ext xmlns:c16="http://schemas.microsoft.com/office/drawing/2014/chart" uri="{C3380CC4-5D6E-409C-BE32-E72D297353CC}">
              <c16:uniqueId val="{00000001-D071-437A-BC1B-20CE59D251B6}"/>
            </c:ext>
          </c:extLst>
        </c:ser>
        <c:dLbls>
          <c:showLegendKey val="0"/>
          <c:showVal val="0"/>
          <c:showCatName val="0"/>
          <c:showSerName val="0"/>
          <c:showPercent val="0"/>
          <c:showBubbleSize val="0"/>
        </c:dLbls>
        <c:axId val="98648640"/>
        <c:axId val="98652096"/>
      </c:scatterChart>
      <c:valAx>
        <c:axId val="98648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98652096"/>
        <c:crosses val="autoZero"/>
        <c:crossBetween val="midCat"/>
      </c:valAx>
      <c:valAx>
        <c:axId val="9865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98648640"/>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7E5FA-AE52-494B-9AEA-FF08D753DA95}" type="datetimeFigureOut">
              <a:rPr lang="zh-CN" altLang="en-US" smtClean="0"/>
              <a:t>2024/8/8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CD839-A5B7-41C0-AF9A-65ACBB95A097}" type="slidenum">
              <a:rPr lang="zh-CN" altLang="en-US" smtClean="0"/>
              <a:t>‹#›</a:t>
            </a:fld>
            <a:endParaRPr lang="zh-CN" altLang="en-US"/>
          </a:p>
        </p:txBody>
      </p:sp>
    </p:spTree>
    <p:extLst>
      <p:ext uri="{BB962C8B-B14F-4D97-AF65-F5344CB8AC3E}">
        <p14:creationId xmlns:p14="http://schemas.microsoft.com/office/powerpoint/2010/main" val="87996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DCD839-A5B7-41C0-AF9A-65ACBB95A097}" type="slidenum">
              <a:rPr lang="zh-CN" altLang="en-US" smtClean="0"/>
              <a:t>17</a:t>
            </a:fld>
            <a:endParaRPr lang="zh-CN" altLang="en-US"/>
          </a:p>
        </p:txBody>
      </p:sp>
    </p:spTree>
    <p:extLst>
      <p:ext uri="{BB962C8B-B14F-4D97-AF65-F5344CB8AC3E}">
        <p14:creationId xmlns:p14="http://schemas.microsoft.com/office/powerpoint/2010/main" val="1151743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p:blipFill>
        <p:spPr>
          <a:xfrm>
            <a:off x="468" y="-594"/>
            <a:ext cx="12190006" cy="6858594"/>
          </a:xfrm>
          <a:prstGeom prst="rect">
            <a:avLst/>
          </a:prstGeom>
        </p:spPr>
      </p:pic>
      <p:pic>
        <p:nvPicPr>
          <p:cNvPr id="2" name="图片 1" descr="SUFE"/>
          <p:cNvPicPr>
            <a:picLocks noChangeAspect="1"/>
          </p:cNvPicPr>
          <p:nvPr/>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142723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3819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67287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p:blipFill>
        <p:spPr>
          <a:xfrm>
            <a:off x="468" y="-594"/>
            <a:ext cx="12190006" cy="6858594"/>
          </a:xfrm>
          <a:prstGeom prst="rect">
            <a:avLst/>
          </a:prstGeom>
        </p:spPr>
      </p:pic>
      <p:pic>
        <p:nvPicPr>
          <p:cNvPr id="2" name="图片 1" descr="SUFE"/>
          <p:cNvPicPr>
            <a:picLocks noChangeAspect="1"/>
          </p:cNvPicPr>
          <p:nvPr/>
        </p:nvPicPr>
        <p:blipFill>
          <a:blip r:embed="rId3">
            <a:grayscl/>
          </a:blip>
          <a:stretch>
            <a:fillRect/>
          </a:stretch>
        </p:blipFill>
        <p:spPr>
          <a:xfrm>
            <a:off x="9533255" y="281305"/>
            <a:ext cx="2411095" cy="621665"/>
          </a:xfrm>
          <a:prstGeom prst="rect">
            <a:avLst/>
          </a:prstGeom>
        </p:spPr>
      </p:pic>
      <p:pic>
        <p:nvPicPr>
          <p:cNvPr id="3" name="图片 2">
            <a:extLst>
              <a:ext uri="{FF2B5EF4-FFF2-40B4-BE49-F238E27FC236}">
                <a16:creationId xmlns:a16="http://schemas.microsoft.com/office/drawing/2014/main" id="{FB2EAB32-1A0F-9ED4-C9A0-45D800B74CE7}"/>
              </a:ext>
            </a:extLst>
          </p:cNvPr>
          <p:cNvPicPr>
            <a:picLocks noChangeAspect="1"/>
          </p:cNvPicPr>
          <p:nvPr userDrawn="1"/>
        </p:nvPicPr>
        <p:blipFill>
          <a:blip r:embed="rId4"/>
          <a:stretch>
            <a:fillRect/>
          </a:stretch>
        </p:blipFill>
        <p:spPr>
          <a:xfrm>
            <a:off x="-1057" y="-594"/>
            <a:ext cx="12193057" cy="6858594"/>
          </a:xfrm>
          <a:prstGeom prst="rect">
            <a:avLst/>
          </a:prstGeom>
        </p:spPr>
      </p:pic>
      <p:pic>
        <p:nvPicPr>
          <p:cNvPr id="4" name="图片 3">
            <a:extLst>
              <a:ext uri="{FF2B5EF4-FFF2-40B4-BE49-F238E27FC236}">
                <a16:creationId xmlns:a16="http://schemas.microsoft.com/office/drawing/2014/main" id="{76A32A95-096C-DDA6-2728-EDEB549083BA}"/>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63437"/>
          <a:stretch>
            <a:fillRect/>
          </a:stretch>
        </p:blipFill>
        <p:spPr>
          <a:xfrm flipH="1">
            <a:off x="-503456" y="2101011"/>
            <a:ext cx="3478548" cy="4756989"/>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5" name="图片 4">
            <a:extLst>
              <a:ext uri="{FF2B5EF4-FFF2-40B4-BE49-F238E27FC236}">
                <a16:creationId xmlns:a16="http://schemas.microsoft.com/office/drawing/2014/main" id="{8874D6DA-3D23-6770-FCDA-EA1FED1360E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63437"/>
          <a:stretch>
            <a:fillRect/>
          </a:stretch>
        </p:blipFill>
        <p:spPr>
          <a:xfrm>
            <a:off x="1149928" y="3921708"/>
            <a:ext cx="2147134" cy="293625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6" name="图片 5">
            <a:extLst>
              <a:ext uri="{FF2B5EF4-FFF2-40B4-BE49-F238E27FC236}">
                <a16:creationId xmlns:a16="http://schemas.microsoft.com/office/drawing/2014/main" id="{22E164FD-5CB4-F174-611A-5D97AF54947B}"/>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63437"/>
          <a:stretch>
            <a:fillRect/>
          </a:stretch>
        </p:blipFill>
        <p:spPr>
          <a:xfrm>
            <a:off x="10044546" y="3542382"/>
            <a:ext cx="2424545" cy="3315618"/>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8" name="图片 7" descr="SUFE">
            <a:extLst>
              <a:ext uri="{FF2B5EF4-FFF2-40B4-BE49-F238E27FC236}">
                <a16:creationId xmlns:a16="http://schemas.microsoft.com/office/drawing/2014/main" id="{4244B21F-5C5C-4043-9F4D-95EA3AEFFE97}"/>
              </a:ext>
            </a:extLst>
          </p:cNvPr>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378673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9" name="图片 8"/>
          <p:cNvPicPr>
            <a:picLocks noChangeAspect="1"/>
          </p:cNvPicPr>
          <p:nvPr userDrawn="1"/>
        </p:nvPicPr>
        <p:blipFill rotWithShape="1">
          <a:blip r:embed="rId3" cstate="screen">
            <a:extLst>
              <a:ext uri="{28A0092B-C50C-407E-A947-70E740481C1C}">
                <a14:useLocalDpi xmlns:a14="http://schemas.microsoft.com/office/drawing/2010/main" val="0"/>
              </a:ext>
            </a:extLst>
          </a:blip>
          <a:srcRect l="63437"/>
          <a:stretch>
            <a:fillRect/>
          </a:stretch>
        </p:blipFill>
        <p:spPr>
          <a:xfrm flipH="1">
            <a:off x="-503456" y="2101011"/>
            <a:ext cx="3478548" cy="4756989"/>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l="63437"/>
          <a:stretch>
            <a:fillRect/>
          </a:stretch>
        </p:blipFill>
        <p:spPr>
          <a:xfrm>
            <a:off x="1149928" y="3921708"/>
            <a:ext cx="2147134" cy="293625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63437"/>
          <a:stretch>
            <a:fillRect/>
          </a:stretch>
        </p:blipFill>
        <p:spPr>
          <a:xfrm>
            <a:off x="10044546" y="3542382"/>
            <a:ext cx="2424545" cy="3315618"/>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2" name="图片 1" descr="SUFE"/>
          <p:cNvPicPr>
            <a:picLocks noChangeAspect="1"/>
          </p:cNvPicPr>
          <p:nvPr userDrawn="1"/>
        </p:nvPicPr>
        <p:blipFill>
          <a:blip r:embed="rId6">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127550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9" name="图片 8"/>
          <p:cNvPicPr>
            <a:picLocks noChangeAspect="1"/>
          </p:cNvPicPr>
          <p:nvPr userDrawn="1"/>
        </p:nvPicPr>
        <p:blipFill rotWithShape="1">
          <a:blip r:embed="rId3" cstate="screen">
            <a:extLst>
              <a:ext uri="{28A0092B-C50C-407E-A947-70E740481C1C}">
                <a14:useLocalDpi xmlns:a14="http://schemas.microsoft.com/office/drawing/2010/main" val="0"/>
              </a:ext>
            </a:extLst>
          </a:blip>
          <a:srcRect l="63437"/>
          <a:stretch>
            <a:fillRect/>
          </a:stretch>
        </p:blipFill>
        <p:spPr>
          <a:xfrm>
            <a:off x="7029953" y="234868"/>
            <a:ext cx="4884956" cy="668028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4" name="图片 3" descr="SUFE"/>
          <p:cNvPicPr>
            <a:picLocks noChangeAspect="1"/>
          </p:cNvPicPr>
          <p:nvPr userDrawn="1"/>
        </p:nvPicPr>
        <p:blipFill>
          <a:blip r:embed="rId4">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4028066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3" name="图片 2" descr="SUFE"/>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108123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p:blipFill>
        <p:spPr>
          <a:xfrm>
            <a:off x="468" y="-594"/>
            <a:ext cx="12190006" cy="6858594"/>
          </a:xfrm>
          <a:prstGeom prst="rect">
            <a:avLst/>
          </a:prstGeom>
        </p:spPr>
      </p:pic>
      <p:pic>
        <p:nvPicPr>
          <p:cNvPr id="4" name="图片 3" descr="SUFE"/>
          <p:cNvPicPr>
            <a:picLocks noChangeAspect="1"/>
          </p:cNvPicPr>
          <p:nvPr/>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121775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pic>
        <p:nvPicPr>
          <p:cNvPr id="3" name="图片 2" descr="SUFE"/>
          <p:cNvPicPr>
            <a:picLocks noChangeAspect="1"/>
          </p:cNvPicPr>
          <p:nvPr/>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379765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13631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7298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94531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42864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5780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32109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42386207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78" r:id="rId13"/>
    <p:sldLayoutId id="2147483679" r:id="rId14"/>
    <p:sldLayoutId id="214748368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4.wmf"/><Relationship Id="rId2" Type="http://schemas.openxmlformats.org/officeDocument/2006/relationships/image" Target="../media/image130.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3.xml"/><Relationship Id="rId7" Type="http://schemas.openxmlformats.org/officeDocument/2006/relationships/image" Target="../media/image10.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B86450-0B59-4CCC-A8B0-05BDF2ED5BF3}"/>
              </a:ext>
            </a:extLst>
          </p:cNvPr>
          <p:cNvSpPr/>
          <p:nvPr/>
        </p:nvSpPr>
        <p:spPr>
          <a:xfrm>
            <a:off x="6777554" y="4170073"/>
            <a:ext cx="5414446" cy="7278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9E001F1-EB2D-4C9C-8F40-F50259FA34B3}"/>
              </a:ext>
            </a:extLst>
          </p:cNvPr>
          <p:cNvSpPr/>
          <p:nvPr/>
        </p:nvSpPr>
        <p:spPr>
          <a:xfrm>
            <a:off x="1756229" y="2061029"/>
            <a:ext cx="10435770" cy="1828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043219" y="1102152"/>
            <a:ext cx="2087325" cy="1185698"/>
          </a:xfrm>
          <a:prstGeom prst="rect">
            <a:avLst/>
          </a:prstGeom>
          <a:noFill/>
        </p:spPr>
        <p:txBody>
          <a:bodyPr wrap="none" rtlCol="0" anchor="ctr" anchorCtr="0">
            <a:noAutofit/>
          </a:bodyPr>
          <a:lstStyle/>
          <a:p>
            <a:pPr algn="dist"/>
            <a:endParaRPr lang="zh-CN" altLang="en-US" sz="2400" dirty="0">
              <a:solidFill>
                <a:schemeClr val="tx2">
                  <a:lumMod val="75000"/>
                </a:schemeClr>
              </a:solidFill>
              <a:latin typeface="FuturaBookC" pitchFamily="2" charset="-52"/>
            </a:endParaRPr>
          </a:p>
        </p:txBody>
      </p:sp>
      <p:sp>
        <p:nvSpPr>
          <p:cNvPr id="9" name="文本框 8"/>
          <p:cNvSpPr txBox="1"/>
          <p:nvPr/>
        </p:nvSpPr>
        <p:spPr>
          <a:xfrm>
            <a:off x="2276271" y="2443566"/>
            <a:ext cx="8854273" cy="1015663"/>
          </a:xfrm>
          <a:prstGeom prst="rect">
            <a:avLst/>
          </a:prstGeom>
          <a:noFill/>
        </p:spPr>
        <p:txBody>
          <a:bodyPr wrap="square"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mn-ea"/>
              </a:rPr>
              <a:t>经济管理中的计算机应用</a:t>
            </a:r>
          </a:p>
        </p:txBody>
      </p:sp>
      <p:sp>
        <p:nvSpPr>
          <p:cNvPr id="10" name="文本框 9"/>
          <p:cNvSpPr txBox="1"/>
          <p:nvPr/>
        </p:nvSpPr>
        <p:spPr>
          <a:xfrm>
            <a:off x="6777554" y="4272366"/>
            <a:ext cx="4776950" cy="523220"/>
          </a:xfrm>
          <a:prstGeom prst="rect">
            <a:avLst/>
          </a:prstGeom>
          <a:noFill/>
        </p:spPr>
        <p:txBody>
          <a:bodyPr wrap="square" rtlCol="0">
            <a:spAutoFit/>
          </a:bodyPr>
          <a:lstStyle/>
          <a:p>
            <a:pPr algn="r"/>
            <a:r>
              <a:rPr lang="zh-CN" altLang="en-US"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信息管理与工程学院  刘兰娟</a:t>
            </a:r>
            <a:r>
              <a:rPr lang="en-US" altLang="zh-CN"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 </a:t>
            </a:r>
          </a:p>
        </p:txBody>
      </p:sp>
      <p:sp>
        <p:nvSpPr>
          <p:cNvPr id="3" name="矩形 2">
            <a:extLst>
              <a:ext uri="{FF2B5EF4-FFF2-40B4-BE49-F238E27FC236}">
                <a16:creationId xmlns:a16="http://schemas.microsoft.com/office/drawing/2014/main" id="{7C095C7D-5074-4489-B9BB-E20820682930}"/>
              </a:ext>
            </a:extLst>
          </p:cNvPr>
          <p:cNvSpPr/>
          <p:nvPr/>
        </p:nvSpPr>
        <p:spPr>
          <a:xfrm>
            <a:off x="1531256" y="2068286"/>
            <a:ext cx="145143" cy="18215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872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02394"/>
            <a:ext cx="12192000" cy="923330"/>
          </a:xfrm>
          <a:prstGeom prst="rect">
            <a:avLst/>
          </a:prstGeom>
          <a:noFill/>
        </p:spPr>
        <p:txBody>
          <a:bodyPr wrap="square" rtlCol="0">
            <a:spAutoFit/>
          </a:bodyPr>
          <a:lstStyle>
            <a:defPPr>
              <a:defRPr lang="en-US"/>
            </a:defPPr>
            <a:lvl1pPr algn="dist" defTabSz="457200">
              <a:defRPr sz="6600">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5400" b="1" dirty="0">
                <a:latin typeface="宋体" pitchFamily="2" charset="-122"/>
                <a:ea typeface="宋体" pitchFamily="2" charset="-122"/>
              </a:rPr>
              <a:t>线性回归分析预测模型</a:t>
            </a:r>
          </a:p>
        </p:txBody>
      </p:sp>
      <p:sp>
        <p:nvSpPr>
          <p:cNvPr id="4" name="文本框 3"/>
          <p:cNvSpPr txBox="1"/>
          <p:nvPr/>
        </p:nvSpPr>
        <p:spPr>
          <a:xfrm>
            <a:off x="0" y="1551352"/>
            <a:ext cx="12192000" cy="707886"/>
          </a:xfrm>
          <a:prstGeom prst="rect">
            <a:avLst/>
          </a:prstGeom>
          <a:noFill/>
        </p:spPr>
        <p:txBody>
          <a:bodyPr wrap="square" rtlCol="0">
            <a:spAutoFit/>
          </a:bodyPr>
          <a:lstStyle>
            <a:defPPr>
              <a:defRPr lang="en-US"/>
            </a:defPPr>
            <a:lvl1pPr algn="dist" defTabSz="457200">
              <a:defRPr sz="40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dirty="0"/>
              <a:t>第二节</a:t>
            </a:r>
          </a:p>
        </p:txBody>
      </p:sp>
    </p:spTree>
    <p:extLst>
      <p:ext uri="{BB962C8B-B14F-4D97-AF65-F5344CB8AC3E}">
        <p14:creationId xmlns:p14="http://schemas.microsoft.com/office/powerpoint/2010/main" val="90225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65740" y="488960"/>
            <a:ext cx="5366472" cy="707886"/>
          </a:xfrm>
          <a:prstGeom prst="rect">
            <a:avLst/>
          </a:prstGeom>
          <a:noFill/>
        </p:spPr>
        <p:txBody>
          <a:bodyPr wrap="square" rtlCol="0">
            <a:spAutoFit/>
          </a:bodyPr>
          <a:lstStyle>
            <a:defPPr>
              <a:defRPr lang="en-US"/>
            </a:defPPr>
            <a:lvl1pPr algn="ctr" defTabSz="457200">
              <a:defRPr sz="4000" b="1">
                <a:solidFill>
                  <a:schemeClr val="tx2">
                    <a:lumMod val="75000"/>
                  </a:schemeClr>
                </a:solidFill>
                <a:latin typeface="+mn-ea"/>
              </a:defRPr>
            </a:lvl1pPr>
            <a:lvl2pPr defTabSz="457200"/>
            <a:lvl3pPr defTabSz="457200"/>
            <a:lvl4pPr defTabSz="457200"/>
            <a:lvl5pPr defTabSz="457200"/>
            <a:lvl6pPr defTabSz="457200"/>
            <a:lvl7pPr defTabSz="457200"/>
            <a:lvl8pPr defTabSz="457200"/>
            <a:lvl9pPr defTabSz="457200"/>
          </a:lstStyle>
          <a:p>
            <a:r>
              <a:rPr lang="zh-CN" altLang="en-US" dirty="0">
                <a:latin typeface="宋体" pitchFamily="2" charset="-122"/>
                <a:ea typeface="宋体" pitchFamily="2" charset="-122"/>
              </a:rPr>
              <a:t>线性回归分析预测模型</a:t>
            </a:r>
          </a:p>
        </p:txBody>
      </p:sp>
      <p:grpSp>
        <p:nvGrpSpPr>
          <p:cNvPr id="5" name="组合 4">
            <a:extLst>
              <a:ext uri="{FF2B5EF4-FFF2-40B4-BE49-F238E27FC236}">
                <a16:creationId xmlns:a16="http://schemas.microsoft.com/office/drawing/2014/main" id="{7E0F3CA4-9F22-996A-2E58-56D67F521D5D}"/>
              </a:ext>
            </a:extLst>
          </p:cNvPr>
          <p:cNvGrpSpPr/>
          <p:nvPr/>
        </p:nvGrpSpPr>
        <p:grpSpPr>
          <a:xfrm>
            <a:off x="979305" y="2278166"/>
            <a:ext cx="6735944" cy="523854"/>
            <a:chOff x="855480" y="1831563"/>
            <a:chExt cx="6735944" cy="523854"/>
          </a:xfrm>
        </p:grpSpPr>
        <p:sp>
          <p:nvSpPr>
            <p:cNvPr id="13" name="文本框 12"/>
            <p:cNvSpPr txBox="1"/>
            <p:nvPr/>
          </p:nvSpPr>
          <p:spPr>
            <a:xfrm>
              <a:off x="2909583" y="1832197"/>
              <a:ext cx="4681841"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一元线性回归分析预测模型</a:t>
              </a:r>
            </a:p>
          </p:txBody>
        </p:sp>
        <p:sp>
          <p:nvSpPr>
            <p:cNvPr id="19" name="文本框 18">
              <a:extLst>
                <a:ext uri="{FF2B5EF4-FFF2-40B4-BE49-F238E27FC236}">
                  <a16:creationId xmlns:a16="http://schemas.microsoft.com/office/drawing/2014/main" id="{59404854-0EBE-417A-A261-E9E2FA0DB7C7}"/>
                </a:ext>
              </a:extLst>
            </p:cNvPr>
            <p:cNvSpPr txBox="1"/>
            <p:nvPr/>
          </p:nvSpPr>
          <p:spPr>
            <a:xfrm>
              <a:off x="855480" y="1831563"/>
              <a:ext cx="2881085" cy="523220"/>
            </a:xfrm>
            <a:prstGeom prst="rect">
              <a:avLst/>
            </a:prstGeom>
            <a:noFill/>
          </p:spPr>
          <p:txBody>
            <a:bodyPr wrap="square">
              <a:spAutoFit/>
            </a:bodyPr>
            <a:lstStyle/>
            <a:p>
              <a:pPr algn="ctr"/>
              <a:endParaRPr lang="zh-CN" altLang="en-US" sz="2800" b="1" dirty="0">
                <a:solidFill>
                  <a:schemeClr val="bg1"/>
                </a:solidFill>
                <a:latin typeface="FuturaBookC" pitchFamily="2" charset="-52"/>
              </a:endParaRPr>
            </a:p>
          </p:txBody>
        </p:sp>
      </p:grpSp>
      <p:sp>
        <p:nvSpPr>
          <p:cNvPr id="14" name="文本框 13"/>
          <p:cNvSpPr txBox="1"/>
          <p:nvPr/>
        </p:nvSpPr>
        <p:spPr>
          <a:xfrm>
            <a:off x="5647716" y="4309085"/>
            <a:ext cx="4681841"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多元线性回归分析预测模型</a:t>
            </a:r>
          </a:p>
        </p:txBody>
      </p:sp>
      <p:sp>
        <p:nvSpPr>
          <p:cNvPr id="11" name="椭圆 1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F6E988DB-E3E4-4EF0-A8FF-379A8C537E8E}"/>
              </a:ext>
            </a:extLst>
          </p:cNvPr>
          <p:cNvSpPr/>
          <p:nvPr/>
        </p:nvSpPr>
        <p:spPr>
          <a:xfrm>
            <a:off x="2280594" y="2162923"/>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2" name="椭圆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4D6A2B7B-A493-43F2-9ADF-FCF5C409DAC9}"/>
              </a:ext>
            </a:extLst>
          </p:cNvPr>
          <p:cNvSpPr/>
          <p:nvPr/>
        </p:nvSpPr>
        <p:spPr>
          <a:xfrm>
            <a:off x="4863343" y="4193842"/>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390637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360"/>
                                          </p:val>
                                        </p:tav>
                                        <p:tav tm="100000">
                                          <p:val>
                                            <p:fltVal val="0"/>
                                          </p:val>
                                        </p:tav>
                                      </p:tavLst>
                                    </p:anim>
                                    <p:animEffect transition="in" filter="fade">
                                      <p:cBhvr>
                                        <p:cTn id="10" dur="1000"/>
                                        <p:tgtEl>
                                          <p:spTgt spid="11"/>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36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1</a:t>
            </a:r>
            <a:r>
              <a:rPr lang="zh-CN" altLang="en-US" sz="3600" dirty="0">
                <a:latin typeface="宋体" pitchFamily="2" charset="-122"/>
                <a:ea typeface="宋体" pitchFamily="2" charset="-122"/>
              </a:rPr>
              <a:t>、一元线性回归分析</a:t>
            </a:r>
            <a:r>
              <a:rPr lang="zh-CN" altLang="zh-CN" sz="3600" dirty="0">
                <a:latin typeface="宋体" pitchFamily="2" charset="-122"/>
                <a:ea typeface="宋体" pitchFamily="2" charset="-122"/>
              </a:rPr>
              <a:t>预测模型</a:t>
            </a:r>
            <a:endParaRPr lang="zh-CN" altLang="en-US" sz="3600" dirty="0">
              <a:latin typeface="宋体" pitchFamily="2" charset="-122"/>
              <a:ea typeface="宋体" pitchFamily="2" charset="-122"/>
            </a:endParaRPr>
          </a:p>
        </p:txBody>
      </p:sp>
      <mc:AlternateContent xmlns:mc="http://schemas.openxmlformats.org/markup-compatibility/2006" xmlns:a14="http://schemas.microsoft.com/office/drawing/2010/main">
        <mc:Choice Requires="a14">
          <p:sp>
            <p:nvSpPr>
              <p:cNvPr id="11" name="文本框 10"/>
              <p:cNvSpPr txBox="1"/>
              <p:nvPr/>
            </p:nvSpPr>
            <p:spPr>
              <a:xfrm>
                <a:off x="791315" y="1305319"/>
                <a:ext cx="10175132" cy="523220"/>
              </a:xfrm>
              <a:prstGeom prst="rect">
                <a:avLst/>
              </a:prstGeom>
              <a:noFill/>
            </p:spPr>
            <p:txBody>
              <a:bodyPr wrap="square" rtlCol="0">
                <a:spAutoFit/>
              </a:bodyPr>
              <a:lstStyle/>
              <a:p>
                <a:r>
                  <a:rPr lang="zh-CN" altLang="zh-CN" sz="2800" dirty="0">
                    <a:solidFill>
                      <a:schemeClr val="tx2">
                        <a:lumMod val="75000"/>
                      </a:schemeClr>
                    </a:solidFill>
                    <a:latin typeface="+mn-ea"/>
                  </a:rPr>
                  <a:t>一元线性回归就是用一条直线来表示</a:t>
                </a:r>
                <a14:m>
                  <m:oMath xmlns:m="http://schemas.openxmlformats.org/officeDocument/2006/math">
                    <m:r>
                      <a:rPr lang="en-US" altLang="zh-CN" sz="2800" i="1" dirty="0" smtClean="0">
                        <a:solidFill>
                          <a:schemeClr val="tx2">
                            <a:lumMod val="75000"/>
                          </a:schemeClr>
                        </a:solidFill>
                        <a:latin typeface="Cambria Math" panose="02040503050406030204" pitchFamily="18" charset="0"/>
                      </a:rPr>
                      <m:t>𝑋</m:t>
                    </m:r>
                  </m:oMath>
                </a14:m>
                <a:r>
                  <a:rPr lang="zh-CN" altLang="zh-CN" sz="2800" dirty="0">
                    <a:solidFill>
                      <a:schemeClr val="tx2">
                        <a:lumMod val="75000"/>
                      </a:schemeClr>
                    </a:solidFill>
                    <a:latin typeface="+mn-ea"/>
                  </a:rPr>
                  <a:t>和</a:t>
                </a:r>
                <a14:m>
                  <m:oMath xmlns:m="http://schemas.openxmlformats.org/officeDocument/2006/math">
                    <m:r>
                      <a:rPr lang="en-US" altLang="zh-CN" sz="2800" i="1" dirty="0" smtClean="0">
                        <a:solidFill>
                          <a:schemeClr val="tx2">
                            <a:lumMod val="75000"/>
                          </a:schemeClr>
                        </a:solidFill>
                        <a:latin typeface="Cambria Math" panose="02040503050406030204" pitchFamily="18" charset="0"/>
                      </a:rPr>
                      <m:t>𝑌</m:t>
                    </m:r>
                  </m:oMath>
                </a14:m>
                <a:r>
                  <a:rPr lang="zh-CN" altLang="zh-CN" sz="2800" dirty="0">
                    <a:solidFill>
                      <a:schemeClr val="tx2">
                        <a:lumMod val="75000"/>
                      </a:schemeClr>
                    </a:solidFill>
                    <a:latin typeface="+mn-ea"/>
                  </a:rPr>
                  <a:t>之间的关系</a:t>
                </a:r>
                <a:r>
                  <a:rPr lang="en-US" altLang="zh-CN" sz="2800" dirty="0">
                    <a:solidFill>
                      <a:schemeClr val="tx2">
                        <a:lumMod val="75000"/>
                      </a:schemeClr>
                    </a:solidFill>
                    <a:latin typeface="+mn-ea"/>
                  </a:rPr>
                  <a:t>,</a:t>
                </a:r>
                <a:endParaRPr lang="zh-CN" altLang="zh-CN" sz="2800" dirty="0">
                  <a:solidFill>
                    <a:schemeClr val="tx2">
                      <a:lumMod val="75000"/>
                    </a:schemeClr>
                  </a:solidFill>
                  <a:latin typeface="+mn-ea"/>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791315" y="1305319"/>
                <a:ext cx="10175132" cy="523220"/>
              </a:xfrm>
              <a:prstGeom prst="rect">
                <a:avLst/>
              </a:prstGeom>
              <a:blipFill>
                <a:blip r:embed="rId2"/>
                <a:stretch>
                  <a:fillRect l="-1258" t="-11628" b="-31395"/>
                </a:stretch>
              </a:blipFill>
            </p:spPr>
            <p:txBody>
              <a:bodyPr/>
              <a:lstStyle/>
              <a:p>
                <a:r>
                  <a:rPr lang="zh-CN" altLang="en-US">
                    <a:noFill/>
                  </a:rPr>
                  <a:t> </a:t>
                </a:r>
              </a:p>
            </p:txBody>
          </p:sp>
        </mc:Fallback>
      </mc:AlternateContent>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373CB688-363F-45BD-9657-BFA5D2C2DB7F}"/>
                  </a:ext>
                </a:extLst>
              </p:cNvPr>
              <p:cNvSpPr/>
              <p:nvPr/>
            </p:nvSpPr>
            <p:spPr>
              <a:xfrm>
                <a:off x="791315" y="1945271"/>
                <a:ext cx="408114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zh-CN" altLang="zh-CN" sz="2800" dirty="0" smtClean="0">
                          <a:solidFill>
                            <a:schemeClr val="tx2">
                              <a:lumMod val="75000"/>
                            </a:schemeClr>
                          </a:solidFill>
                          <a:latin typeface="+mn-ea"/>
                        </a:rPr>
                        <m:t>即</m:t>
                      </m:r>
                      <m:r>
                        <a:rPr lang="en-US" altLang="zh-CN" sz="2800" b="0" i="1" dirty="0" smtClean="0">
                          <a:solidFill>
                            <a:schemeClr val="tx2">
                              <a:lumMod val="75000"/>
                            </a:schemeClr>
                          </a:solidFill>
                          <a:latin typeface="Cambria Math"/>
                        </a:rPr>
                        <m:t>  </m:t>
                      </m:r>
                      <m:r>
                        <a:rPr lang="en-US" altLang="zh-CN" sz="2800" b="0" i="1" smtClean="0">
                          <a:solidFill>
                            <a:schemeClr val="tx2">
                              <a:lumMod val="75000"/>
                            </a:schemeClr>
                          </a:solidFill>
                          <a:latin typeface="Cambria Math"/>
                        </a:rPr>
                        <m:t>𝑌</m:t>
                      </m:r>
                      <m:r>
                        <a:rPr lang="zh-CN" altLang="en-US" sz="2800" i="1">
                          <a:solidFill>
                            <a:schemeClr val="tx2">
                              <a:lumMod val="75000"/>
                            </a:schemeClr>
                          </a:solidFill>
                          <a:latin typeface="Cambria Math" panose="02040503050406030204" pitchFamily="18" charset="0"/>
                        </a:rPr>
                        <m:t>=</m:t>
                      </m:r>
                      <m:r>
                        <a:rPr lang="zh-CN" altLang="en-US" sz="2800" i="1">
                          <a:solidFill>
                            <a:schemeClr val="tx2">
                              <a:lumMod val="75000"/>
                            </a:schemeClr>
                          </a:solidFill>
                          <a:latin typeface="Cambria Math" panose="02040503050406030204" pitchFamily="18" charset="0"/>
                        </a:rPr>
                        <m:t>𝑎</m:t>
                      </m:r>
                      <m:r>
                        <a:rPr lang="zh-CN" altLang="en-US" sz="2800">
                          <a:solidFill>
                            <a:schemeClr val="tx2">
                              <a:lumMod val="75000"/>
                            </a:schemeClr>
                          </a:solidFill>
                          <a:latin typeface="Cambria Math" panose="02040503050406030204" pitchFamily="18" charset="0"/>
                        </a:rPr>
                        <m:t>+</m:t>
                      </m:r>
                      <m:r>
                        <a:rPr lang="zh-CN" altLang="en-US" sz="2800" i="1">
                          <a:solidFill>
                            <a:schemeClr val="tx2">
                              <a:lumMod val="75000"/>
                            </a:schemeClr>
                          </a:solidFill>
                          <a:latin typeface="Cambria Math" panose="02040503050406030204" pitchFamily="18" charset="0"/>
                        </a:rPr>
                        <m:t>𝑏</m:t>
                      </m:r>
                      <m:r>
                        <m:rPr>
                          <m:nor/>
                        </m:rPr>
                        <a:rPr lang="en-US" altLang="zh-CN" sz="2800" i="1" dirty="0">
                          <a:solidFill>
                            <a:schemeClr val="tx2">
                              <a:lumMod val="75000"/>
                            </a:schemeClr>
                          </a:solidFill>
                          <a:latin typeface="Cambria Math" panose="02040503050406030204" pitchFamily="18" charset="0"/>
                        </a:rPr>
                        <m:t>X</m:t>
                      </m:r>
                      <m:r>
                        <a:rPr lang="zh-CN" altLang="en-US" sz="2800">
                          <a:solidFill>
                            <a:schemeClr val="tx2">
                              <a:lumMod val="75000"/>
                            </a:schemeClr>
                          </a:solidFill>
                          <a:latin typeface="Cambria Math" panose="02040503050406030204" pitchFamily="18" charset="0"/>
                        </a:rPr>
                        <m:t>+</m:t>
                      </m:r>
                      <m:r>
                        <m:rPr>
                          <m:nor/>
                        </m:rPr>
                        <a:rPr lang="en-US" altLang="zh-CN" sz="2800" i="1" dirty="0">
                          <a:solidFill>
                            <a:schemeClr val="tx2">
                              <a:lumMod val="75000"/>
                            </a:schemeClr>
                          </a:solidFill>
                          <a:latin typeface="Cambria Math" panose="02040503050406030204" pitchFamily="18" charset="0"/>
                        </a:rPr>
                        <m:t>e</m:t>
                      </m:r>
                    </m:oMath>
                  </m:oMathPara>
                </a14:m>
                <a:endParaRPr lang="zh-CN" altLang="en-US" sz="2800" i="1" dirty="0">
                  <a:solidFill>
                    <a:schemeClr val="tx2">
                      <a:lumMod val="75000"/>
                    </a:schemeClr>
                  </a:solidFill>
                  <a:latin typeface="Cambria Math" panose="02040503050406030204" pitchFamily="18" charset="0"/>
                </a:endParaRPr>
              </a:p>
            </p:txBody>
          </p:sp>
        </mc:Choice>
        <mc:Fallback xmlns="">
          <p:sp>
            <p:nvSpPr>
              <p:cNvPr id="19" name="矩形 18">
                <a:extLst>
                  <a:ext uri="{FF2B5EF4-FFF2-40B4-BE49-F238E27FC236}">
                    <a16:creationId xmlns:a16="http://schemas.microsoft.com/office/drawing/2014/main" id="{373CB688-363F-45BD-9657-BFA5D2C2DB7F}"/>
                  </a:ext>
                </a:extLst>
              </p:cNvPr>
              <p:cNvSpPr>
                <a:spLocks noRot="1" noChangeAspect="1" noMove="1" noResize="1" noEditPoints="1" noAdjustHandles="1" noChangeArrowheads="1" noChangeShapeType="1" noTextEdit="1"/>
              </p:cNvSpPr>
              <p:nvPr/>
            </p:nvSpPr>
            <p:spPr>
              <a:xfrm>
                <a:off x="791315" y="1945271"/>
                <a:ext cx="4081142" cy="52322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8198EAFD-8525-4DBD-9ACF-ADDFE54BAABE}"/>
                  </a:ext>
                </a:extLst>
              </p:cNvPr>
              <p:cNvSpPr/>
              <p:nvPr/>
            </p:nvSpPr>
            <p:spPr>
              <a:xfrm>
                <a:off x="791315" y="2833231"/>
                <a:ext cx="10959121" cy="1386855"/>
              </a:xfrm>
              <a:prstGeom prst="rect">
                <a:avLst/>
              </a:prstGeom>
            </p:spPr>
            <p:txBody>
              <a:bodyPr wrap="square">
                <a:spAutoFit/>
              </a:bodyPr>
              <a:lstStyle/>
              <a:p>
                <a:r>
                  <a:rPr lang="zh-CN" altLang="en-US" sz="2800" dirty="0">
                    <a:solidFill>
                      <a:schemeClr val="tx2">
                        <a:lumMod val="75000"/>
                      </a:schemeClr>
                    </a:solidFill>
                  </a:rPr>
                  <a:t>预测值域观测值的均方</a:t>
                </a:r>
                <a14:m>
                  <m:oMath xmlns:m="http://schemas.openxmlformats.org/officeDocument/2006/math">
                    <m:r>
                      <a:rPr lang="zh-CN" altLang="en-US" sz="2800" i="1">
                        <a:solidFill>
                          <a:schemeClr val="tx2">
                            <a:lumMod val="75000"/>
                          </a:schemeClr>
                        </a:solidFill>
                        <a:latin typeface="Cambria Math"/>
                      </a:rPr>
                      <m:t>误差</m:t>
                    </m:r>
                    <m:r>
                      <a:rPr lang="zh-CN" altLang="en-US" sz="2800" b="0" i="1" smtClean="0">
                        <a:solidFill>
                          <a:schemeClr val="tx2">
                            <a:lumMod val="75000"/>
                          </a:schemeClr>
                        </a:solidFill>
                        <a:latin typeface="Cambria Math"/>
                      </a:rPr>
                      <m:t>：</m:t>
                    </m:r>
                    <m:r>
                      <a:rPr lang="en-US" altLang="zh-CN" sz="2800" b="0" i="1" smtClean="0">
                        <a:solidFill>
                          <a:schemeClr val="tx2">
                            <a:lumMod val="75000"/>
                          </a:schemeClr>
                        </a:solidFill>
                        <a:latin typeface="Cambria Math"/>
                      </a:rPr>
                      <m:t>  </m:t>
                    </m:r>
                  </m:oMath>
                </a14:m>
                <a:endParaRPr lang="en-US" altLang="zh-CN" sz="2800" b="0" i="1" dirty="0">
                  <a:solidFill>
                    <a:schemeClr val="tx2">
                      <a:lumMod val="75000"/>
                    </a:schemeClr>
                  </a:solidFill>
                  <a:latin typeface="Cambria Math"/>
                </a:endParaRPr>
              </a:p>
              <a:p>
                <a:pPr/>
                <a14:m>
                  <m:oMathPara xmlns:m="http://schemas.openxmlformats.org/officeDocument/2006/math">
                    <m:oMathParaPr>
                      <m:jc m:val="centerGroup"/>
                    </m:oMathParaPr>
                    <m:oMath xmlns:m="http://schemas.openxmlformats.org/officeDocument/2006/math">
                      <m:r>
                        <a:rPr lang="zh-CN" altLang="en-US" sz="2800" i="1">
                          <a:solidFill>
                            <a:schemeClr val="tx2">
                              <a:lumMod val="75000"/>
                            </a:schemeClr>
                          </a:solidFill>
                          <a:latin typeface="Cambria Math" panose="02040503050406030204" pitchFamily="18" charset="0"/>
                        </a:rPr>
                        <m:t>𝑀𝑆𝐸</m:t>
                      </m:r>
                      <m:r>
                        <a:rPr lang="zh-CN" altLang="en-US" sz="2800" i="0">
                          <a:solidFill>
                            <a:schemeClr val="tx2">
                              <a:lumMod val="75000"/>
                            </a:schemeClr>
                          </a:solidFill>
                          <a:latin typeface="Cambria Math" panose="02040503050406030204" pitchFamily="18" charset="0"/>
                        </a:rPr>
                        <m:t>=</m:t>
                      </m:r>
                      <m:f>
                        <m:fPr>
                          <m:ctrlPr>
                            <a:rPr lang="zh-CN" altLang="en-US" sz="2800" i="1">
                              <a:solidFill>
                                <a:schemeClr val="tx2">
                                  <a:lumMod val="75000"/>
                                </a:schemeClr>
                              </a:solidFill>
                              <a:latin typeface="Cambria Math" panose="02040503050406030204" pitchFamily="18" charset="0"/>
                            </a:rPr>
                          </m:ctrlPr>
                        </m:fPr>
                        <m:num>
                          <m:r>
                            <a:rPr lang="zh-CN" altLang="en-US" sz="2800" i="0">
                              <a:solidFill>
                                <a:schemeClr val="tx2">
                                  <a:lumMod val="75000"/>
                                </a:schemeClr>
                              </a:solidFill>
                              <a:latin typeface="Cambria Math" panose="02040503050406030204" pitchFamily="18" charset="0"/>
                            </a:rPr>
                            <m:t>1</m:t>
                          </m:r>
                        </m:num>
                        <m:den>
                          <m:r>
                            <a:rPr lang="zh-CN" altLang="en-US" sz="2800" i="1">
                              <a:solidFill>
                                <a:schemeClr val="tx2">
                                  <a:lumMod val="75000"/>
                                </a:schemeClr>
                              </a:solidFill>
                              <a:latin typeface="Cambria Math" panose="02040503050406030204" pitchFamily="18" charset="0"/>
                            </a:rPr>
                            <m:t>𝑛</m:t>
                          </m:r>
                        </m:den>
                      </m:f>
                      <m:limUpp>
                        <m:limUppPr>
                          <m:ctrlPr>
                            <a:rPr lang="zh-CN" altLang="en-US" sz="2800" i="1">
                              <a:solidFill>
                                <a:schemeClr val="tx2">
                                  <a:lumMod val="75000"/>
                                </a:schemeClr>
                              </a:solidFill>
                              <a:latin typeface="Cambria Math" panose="02040503050406030204" pitchFamily="18" charset="0"/>
                            </a:rPr>
                          </m:ctrlPr>
                        </m:limUppPr>
                        <m:e>
                          <m:limLow>
                            <m:limLowPr>
                              <m:ctrlPr>
                                <a:rPr lang="zh-CN" altLang="en-US" sz="2800" i="1">
                                  <a:solidFill>
                                    <a:schemeClr val="tx2">
                                      <a:lumMod val="75000"/>
                                    </a:schemeClr>
                                  </a:solidFill>
                                  <a:latin typeface="Cambria Math" panose="02040503050406030204" pitchFamily="18" charset="0"/>
                                </a:rPr>
                              </m:ctrlPr>
                            </m:limLowPr>
                            <m:e>
                              <m:r>
                                <m:rPr>
                                  <m:nor/>
                                </m:rPr>
                                <a:rPr lang="zh-CN" altLang="en-US" sz="2800" i="1">
                                  <a:solidFill>
                                    <a:schemeClr val="tx2">
                                      <a:lumMod val="75000"/>
                                    </a:schemeClr>
                                  </a:solidFill>
                                  <a:latin typeface="Times New Roman" pitchFamily="18" charset="0"/>
                                  <a:cs typeface="Times New Roman" pitchFamily="18" charset="0"/>
                                </a:rPr>
                                <m:t>∑</m:t>
                              </m:r>
                            </m:e>
                            <m:lim>
                              <m:r>
                                <a:rPr lang="zh-CN" altLang="en-US" sz="2800" i="1">
                                  <a:solidFill>
                                    <a:schemeClr val="tx2">
                                      <a:lumMod val="75000"/>
                                    </a:schemeClr>
                                  </a:solidFill>
                                  <a:latin typeface="Cambria Math" panose="02040503050406030204" pitchFamily="18" charset="0"/>
                                </a:rPr>
                                <m:t>𝑖</m:t>
                              </m:r>
                              <m:r>
                                <a:rPr lang="zh-CN" altLang="en-US" sz="2800" i="0">
                                  <a:solidFill>
                                    <a:schemeClr val="tx2">
                                      <a:lumMod val="75000"/>
                                    </a:schemeClr>
                                  </a:solidFill>
                                  <a:latin typeface="Cambria Math" panose="02040503050406030204" pitchFamily="18" charset="0"/>
                                </a:rPr>
                                <m:t>=1</m:t>
                              </m:r>
                            </m:lim>
                          </m:limLow>
                        </m:e>
                        <m:lim>
                          <m:r>
                            <a:rPr lang="zh-CN" altLang="en-US" sz="2800" i="1">
                              <a:solidFill>
                                <a:schemeClr val="tx2">
                                  <a:lumMod val="75000"/>
                                </a:schemeClr>
                              </a:solidFill>
                              <a:latin typeface="Cambria Math" panose="02040503050406030204" pitchFamily="18" charset="0"/>
                            </a:rPr>
                            <m:t>𝑛</m:t>
                          </m:r>
                        </m:lim>
                      </m:limUpp>
                      <m:r>
                        <m:rPr>
                          <m:nor/>
                        </m:rPr>
                        <a:rPr lang="zh-CN" altLang="en-US" sz="2800" i="1">
                          <a:solidFill>
                            <a:schemeClr val="tx2">
                              <a:lumMod val="75000"/>
                            </a:schemeClr>
                          </a:solidFill>
                          <a:latin typeface="Times New Roman" pitchFamily="18" charset="0"/>
                          <a:cs typeface="Times New Roman" pitchFamily="18" charset="0"/>
                        </a:rPr>
                        <m:t>(</m:t>
                      </m:r>
                      <m:sSub>
                        <m:sSubPr>
                          <m:ctrlPr>
                            <a:rPr lang="zh-CN" altLang="en-US" sz="2800" i="1">
                              <a:solidFill>
                                <a:schemeClr val="tx2">
                                  <a:lumMod val="75000"/>
                                </a:schemeClr>
                              </a:solidFill>
                              <a:latin typeface="Cambria Math" panose="02040503050406030204" pitchFamily="18" charset="0"/>
                            </a:rPr>
                          </m:ctrlPr>
                        </m:sSubPr>
                        <m:e>
                          <m:r>
                            <a:rPr lang="zh-CN" altLang="en-US" sz="2800" i="1">
                              <a:solidFill>
                                <a:schemeClr val="tx2">
                                  <a:lumMod val="75000"/>
                                </a:schemeClr>
                              </a:solidFill>
                              <a:latin typeface="Cambria Math" panose="02040503050406030204" pitchFamily="18" charset="0"/>
                            </a:rPr>
                            <m:t>𝐹</m:t>
                          </m:r>
                        </m:e>
                        <m:sub>
                          <m:r>
                            <a:rPr lang="zh-CN" altLang="en-US" sz="2800" i="1">
                              <a:solidFill>
                                <a:schemeClr val="tx2">
                                  <a:lumMod val="75000"/>
                                </a:schemeClr>
                              </a:solidFill>
                              <a:latin typeface="Cambria Math" panose="02040503050406030204" pitchFamily="18" charset="0"/>
                            </a:rPr>
                            <m:t>𝑖</m:t>
                          </m:r>
                        </m:sub>
                      </m:sSub>
                      <m:r>
                        <m:rPr>
                          <m:nor/>
                        </m:rPr>
                        <a:rPr lang="zh-CN" altLang="en-US" sz="2800" i="1">
                          <a:solidFill>
                            <a:schemeClr val="tx2">
                              <a:lumMod val="75000"/>
                            </a:schemeClr>
                          </a:solidFill>
                          <a:latin typeface="Times New Roman" pitchFamily="18" charset="0"/>
                          <a:cs typeface="Times New Roman" pitchFamily="18" charset="0"/>
                        </a:rPr>
                        <m:t>−</m:t>
                      </m:r>
                      <m:sSub>
                        <m:sSubPr>
                          <m:ctrlPr>
                            <a:rPr lang="zh-CN" altLang="en-US" sz="2800" i="1">
                              <a:solidFill>
                                <a:schemeClr val="tx2">
                                  <a:lumMod val="75000"/>
                                </a:schemeClr>
                              </a:solidFill>
                              <a:latin typeface="Cambria Math" panose="02040503050406030204" pitchFamily="18" charset="0"/>
                            </a:rPr>
                          </m:ctrlPr>
                        </m:sSubPr>
                        <m:e>
                          <m:r>
                            <a:rPr lang="zh-CN" altLang="en-US" sz="2800" i="1">
                              <a:solidFill>
                                <a:schemeClr val="tx2">
                                  <a:lumMod val="75000"/>
                                </a:schemeClr>
                              </a:solidFill>
                              <a:latin typeface="Cambria Math" panose="02040503050406030204" pitchFamily="18" charset="0"/>
                            </a:rPr>
                            <m:t>𝑌</m:t>
                          </m:r>
                        </m:e>
                        <m:sub>
                          <m:r>
                            <a:rPr lang="zh-CN" altLang="en-US" sz="2800" i="1">
                              <a:solidFill>
                                <a:schemeClr val="tx2">
                                  <a:lumMod val="75000"/>
                                </a:schemeClr>
                              </a:solidFill>
                              <a:latin typeface="Cambria Math" panose="02040503050406030204" pitchFamily="18" charset="0"/>
                            </a:rPr>
                            <m:t>𝑖</m:t>
                          </m:r>
                        </m:sub>
                      </m:sSub>
                      <m:sSup>
                        <m:sSupPr>
                          <m:ctrlPr>
                            <a:rPr lang="zh-CN" altLang="en-US" sz="2800" i="1">
                              <a:solidFill>
                                <a:schemeClr val="tx2">
                                  <a:lumMod val="75000"/>
                                </a:schemeClr>
                              </a:solidFill>
                              <a:latin typeface="Cambria Math" panose="02040503050406030204" pitchFamily="18" charset="0"/>
                            </a:rPr>
                          </m:ctrlPr>
                        </m:sSupPr>
                        <m:e>
                          <m:r>
                            <m:rPr>
                              <m:nor/>
                            </m:rPr>
                            <a:rPr lang="zh-CN" altLang="en-US" sz="2800" i="1">
                              <a:solidFill>
                                <a:schemeClr val="tx2">
                                  <a:lumMod val="75000"/>
                                </a:schemeClr>
                              </a:solidFill>
                              <a:latin typeface="Times New Roman" pitchFamily="18" charset="0"/>
                              <a:cs typeface="Times New Roman" pitchFamily="18" charset="0"/>
                            </a:rPr>
                            <m:t>)</m:t>
                          </m:r>
                        </m:e>
                        <m:sup>
                          <m:r>
                            <a:rPr lang="zh-CN" altLang="en-US" sz="2800" i="0">
                              <a:solidFill>
                                <a:schemeClr val="tx2">
                                  <a:lumMod val="75000"/>
                                </a:schemeClr>
                              </a:solidFill>
                              <a:latin typeface="Cambria Math" panose="02040503050406030204" pitchFamily="18" charset="0"/>
                            </a:rPr>
                            <m:t>2</m:t>
                          </m:r>
                        </m:sup>
                      </m:sSup>
                      <m:r>
                        <a:rPr lang="zh-CN" altLang="en-US" sz="2800" i="0">
                          <a:solidFill>
                            <a:schemeClr val="tx2">
                              <a:lumMod val="75000"/>
                            </a:schemeClr>
                          </a:solidFill>
                          <a:latin typeface="Cambria Math" panose="02040503050406030204" pitchFamily="18" charset="0"/>
                        </a:rPr>
                        <m:t>=</m:t>
                      </m:r>
                      <m:f>
                        <m:fPr>
                          <m:ctrlPr>
                            <a:rPr lang="zh-CN" altLang="en-US" sz="2800" i="1">
                              <a:solidFill>
                                <a:schemeClr val="tx2">
                                  <a:lumMod val="75000"/>
                                </a:schemeClr>
                              </a:solidFill>
                              <a:latin typeface="Cambria Math" panose="02040503050406030204" pitchFamily="18" charset="0"/>
                            </a:rPr>
                          </m:ctrlPr>
                        </m:fPr>
                        <m:num>
                          <m:r>
                            <a:rPr lang="zh-CN" altLang="en-US" sz="2800" i="0">
                              <a:solidFill>
                                <a:schemeClr val="tx2">
                                  <a:lumMod val="75000"/>
                                </a:schemeClr>
                              </a:solidFill>
                              <a:latin typeface="Cambria Math" panose="02040503050406030204" pitchFamily="18" charset="0"/>
                            </a:rPr>
                            <m:t>1</m:t>
                          </m:r>
                        </m:num>
                        <m:den>
                          <m:r>
                            <a:rPr lang="zh-CN" altLang="en-US" sz="2800" i="1">
                              <a:solidFill>
                                <a:schemeClr val="tx2">
                                  <a:lumMod val="75000"/>
                                </a:schemeClr>
                              </a:solidFill>
                              <a:latin typeface="Cambria Math" panose="02040503050406030204" pitchFamily="18" charset="0"/>
                            </a:rPr>
                            <m:t>𝑛</m:t>
                          </m:r>
                        </m:den>
                      </m:f>
                      <m:limUpp>
                        <m:limUppPr>
                          <m:ctrlPr>
                            <a:rPr lang="zh-CN" altLang="en-US" sz="2800" i="1">
                              <a:solidFill>
                                <a:schemeClr val="tx2">
                                  <a:lumMod val="75000"/>
                                </a:schemeClr>
                              </a:solidFill>
                              <a:latin typeface="Cambria Math" panose="02040503050406030204" pitchFamily="18" charset="0"/>
                            </a:rPr>
                          </m:ctrlPr>
                        </m:limUppPr>
                        <m:e>
                          <m:limLow>
                            <m:limLowPr>
                              <m:ctrlPr>
                                <a:rPr lang="zh-CN" altLang="en-US" sz="2800" i="1">
                                  <a:solidFill>
                                    <a:schemeClr val="tx2">
                                      <a:lumMod val="75000"/>
                                    </a:schemeClr>
                                  </a:solidFill>
                                  <a:latin typeface="Cambria Math" panose="02040503050406030204" pitchFamily="18" charset="0"/>
                                </a:rPr>
                              </m:ctrlPr>
                            </m:limLowPr>
                            <m:e>
                              <m:r>
                                <m:rPr>
                                  <m:nor/>
                                </m:rPr>
                                <a:rPr lang="zh-CN" altLang="en-US" sz="2800" i="1">
                                  <a:solidFill>
                                    <a:schemeClr val="tx2">
                                      <a:lumMod val="75000"/>
                                    </a:schemeClr>
                                  </a:solidFill>
                                  <a:latin typeface="Times New Roman" pitchFamily="18" charset="0"/>
                                  <a:cs typeface="Times New Roman" pitchFamily="18" charset="0"/>
                                </a:rPr>
                                <m:t>∑</m:t>
                              </m:r>
                            </m:e>
                            <m:lim>
                              <m:r>
                                <a:rPr lang="zh-CN" altLang="en-US" sz="2800" i="1">
                                  <a:solidFill>
                                    <a:schemeClr val="tx2">
                                      <a:lumMod val="75000"/>
                                    </a:schemeClr>
                                  </a:solidFill>
                                  <a:latin typeface="Cambria Math" panose="02040503050406030204" pitchFamily="18" charset="0"/>
                                </a:rPr>
                                <m:t>𝑖</m:t>
                              </m:r>
                              <m:r>
                                <a:rPr lang="zh-CN" altLang="en-US" sz="2800" i="0">
                                  <a:solidFill>
                                    <a:schemeClr val="tx2">
                                      <a:lumMod val="75000"/>
                                    </a:schemeClr>
                                  </a:solidFill>
                                  <a:latin typeface="Cambria Math" panose="02040503050406030204" pitchFamily="18" charset="0"/>
                                </a:rPr>
                                <m:t>=1</m:t>
                              </m:r>
                            </m:lim>
                          </m:limLow>
                        </m:e>
                        <m:lim>
                          <m:r>
                            <a:rPr lang="zh-CN" altLang="en-US" sz="2800" i="1">
                              <a:solidFill>
                                <a:schemeClr val="tx2">
                                  <a:lumMod val="75000"/>
                                </a:schemeClr>
                              </a:solidFill>
                              <a:latin typeface="Cambria Math" panose="02040503050406030204" pitchFamily="18" charset="0"/>
                            </a:rPr>
                            <m:t>𝑛</m:t>
                          </m:r>
                        </m:lim>
                      </m:limUpp>
                      <m:r>
                        <m:rPr>
                          <m:nor/>
                        </m:rPr>
                        <a:rPr lang="zh-CN" altLang="en-US" sz="2800" i="1">
                          <a:solidFill>
                            <a:schemeClr val="tx2">
                              <a:lumMod val="75000"/>
                            </a:schemeClr>
                          </a:solidFill>
                          <a:latin typeface="Times New Roman" pitchFamily="18" charset="0"/>
                          <a:cs typeface="Times New Roman" pitchFamily="18" charset="0"/>
                        </a:rPr>
                        <m:t>(</m:t>
                      </m:r>
                      <m:r>
                        <a:rPr lang="zh-CN" altLang="en-US" sz="2800" i="1">
                          <a:solidFill>
                            <a:schemeClr val="tx2">
                              <a:lumMod val="75000"/>
                            </a:schemeClr>
                          </a:solidFill>
                          <a:latin typeface="Cambria Math" panose="02040503050406030204" pitchFamily="18" charset="0"/>
                        </a:rPr>
                        <m:t>𝑎</m:t>
                      </m:r>
                      <m:r>
                        <a:rPr lang="zh-CN" altLang="en-US" sz="2800" i="0">
                          <a:solidFill>
                            <a:schemeClr val="tx2">
                              <a:lumMod val="75000"/>
                            </a:schemeClr>
                          </a:solidFill>
                          <a:latin typeface="Cambria Math" panose="02040503050406030204" pitchFamily="18" charset="0"/>
                        </a:rPr>
                        <m:t>+</m:t>
                      </m:r>
                      <m:r>
                        <a:rPr lang="zh-CN" altLang="en-US" sz="2800" i="1">
                          <a:solidFill>
                            <a:schemeClr val="tx2">
                              <a:lumMod val="75000"/>
                            </a:schemeClr>
                          </a:solidFill>
                          <a:latin typeface="Cambria Math" panose="02040503050406030204" pitchFamily="18" charset="0"/>
                        </a:rPr>
                        <m:t>𝑏</m:t>
                      </m:r>
                      <m:sSub>
                        <m:sSubPr>
                          <m:ctrlPr>
                            <a:rPr lang="zh-CN" altLang="en-US" sz="2800" i="1">
                              <a:solidFill>
                                <a:schemeClr val="tx2">
                                  <a:lumMod val="75000"/>
                                </a:schemeClr>
                              </a:solidFill>
                              <a:latin typeface="Cambria Math" panose="02040503050406030204" pitchFamily="18" charset="0"/>
                            </a:rPr>
                          </m:ctrlPr>
                        </m:sSubPr>
                        <m:e>
                          <m:r>
                            <a:rPr lang="zh-CN" altLang="en-US" sz="2800" i="1">
                              <a:solidFill>
                                <a:schemeClr val="tx2">
                                  <a:lumMod val="75000"/>
                                </a:schemeClr>
                              </a:solidFill>
                              <a:latin typeface="Cambria Math" panose="02040503050406030204" pitchFamily="18" charset="0"/>
                            </a:rPr>
                            <m:t>𝑋</m:t>
                          </m:r>
                        </m:e>
                        <m:sub>
                          <m:r>
                            <a:rPr lang="zh-CN" altLang="en-US" sz="2800" i="1">
                              <a:solidFill>
                                <a:schemeClr val="tx2">
                                  <a:lumMod val="75000"/>
                                </a:schemeClr>
                              </a:solidFill>
                              <a:latin typeface="Cambria Math" panose="02040503050406030204" pitchFamily="18" charset="0"/>
                            </a:rPr>
                            <m:t>𝑖</m:t>
                          </m:r>
                        </m:sub>
                      </m:sSub>
                      <m:r>
                        <m:rPr>
                          <m:nor/>
                        </m:rPr>
                        <a:rPr lang="zh-CN" altLang="en-US" sz="2800" i="1">
                          <a:solidFill>
                            <a:schemeClr val="tx2">
                              <a:lumMod val="75000"/>
                            </a:schemeClr>
                          </a:solidFill>
                          <a:latin typeface="Times New Roman" pitchFamily="18" charset="0"/>
                          <a:cs typeface="Times New Roman" pitchFamily="18" charset="0"/>
                        </a:rPr>
                        <m:t>−</m:t>
                      </m:r>
                      <m:sSub>
                        <m:sSubPr>
                          <m:ctrlPr>
                            <a:rPr lang="zh-CN" altLang="en-US" sz="2800" i="1">
                              <a:solidFill>
                                <a:schemeClr val="tx2">
                                  <a:lumMod val="75000"/>
                                </a:schemeClr>
                              </a:solidFill>
                              <a:latin typeface="Cambria Math" panose="02040503050406030204" pitchFamily="18" charset="0"/>
                            </a:rPr>
                          </m:ctrlPr>
                        </m:sSubPr>
                        <m:e>
                          <m:r>
                            <a:rPr lang="zh-CN" altLang="en-US" sz="2800" i="1">
                              <a:solidFill>
                                <a:schemeClr val="tx2">
                                  <a:lumMod val="75000"/>
                                </a:schemeClr>
                              </a:solidFill>
                              <a:latin typeface="Cambria Math" panose="02040503050406030204" pitchFamily="18" charset="0"/>
                            </a:rPr>
                            <m:t>𝑌</m:t>
                          </m:r>
                        </m:e>
                        <m:sub>
                          <m:r>
                            <a:rPr lang="zh-CN" altLang="en-US" sz="2800" i="1">
                              <a:solidFill>
                                <a:schemeClr val="tx2">
                                  <a:lumMod val="75000"/>
                                </a:schemeClr>
                              </a:solidFill>
                              <a:latin typeface="Cambria Math" panose="02040503050406030204" pitchFamily="18" charset="0"/>
                            </a:rPr>
                            <m:t>𝑖</m:t>
                          </m:r>
                        </m:sub>
                      </m:sSub>
                      <m:sSup>
                        <m:sSupPr>
                          <m:ctrlPr>
                            <a:rPr lang="zh-CN" altLang="en-US" sz="2800" i="1">
                              <a:solidFill>
                                <a:schemeClr val="tx2">
                                  <a:lumMod val="75000"/>
                                </a:schemeClr>
                              </a:solidFill>
                              <a:latin typeface="Cambria Math" panose="02040503050406030204" pitchFamily="18" charset="0"/>
                            </a:rPr>
                          </m:ctrlPr>
                        </m:sSupPr>
                        <m:e>
                          <m:r>
                            <m:rPr>
                              <m:nor/>
                            </m:rPr>
                            <a:rPr lang="zh-CN" altLang="en-US" sz="2800" i="1">
                              <a:solidFill>
                                <a:schemeClr val="tx2">
                                  <a:lumMod val="75000"/>
                                </a:schemeClr>
                              </a:solidFill>
                              <a:latin typeface="Times New Roman" pitchFamily="18" charset="0"/>
                              <a:cs typeface="Times New Roman" pitchFamily="18" charset="0"/>
                            </a:rPr>
                            <m:t>)</m:t>
                          </m:r>
                        </m:e>
                        <m:sup>
                          <m:r>
                            <a:rPr lang="zh-CN" altLang="en-US" sz="2800" i="0">
                              <a:solidFill>
                                <a:schemeClr val="tx2">
                                  <a:lumMod val="75000"/>
                                </a:schemeClr>
                              </a:solidFill>
                              <a:latin typeface="Cambria Math" panose="02040503050406030204" pitchFamily="18" charset="0"/>
                            </a:rPr>
                            <m:t>2</m:t>
                          </m:r>
                        </m:sup>
                      </m:sSup>
                    </m:oMath>
                  </m:oMathPara>
                </a14:m>
                <a:endParaRPr lang="zh-CN" altLang="en-US" sz="2800" dirty="0">
                  <a:solidFill>
                    <a:schemeClr val="tx2">
                      <a:lumMod val="75000"/>
                    </a:schemeClr>
                  </a:solidFill>
                  <a:latin typeface="Times New Roman" pitchFamily="18" charset="0"/>
                  <a:cs typeface="Times New Roman" pitchFamily="18" charset="0"/>
                </a:endParaRPr>
              </a:p>
            </p:txBody>
          </p:sp>
        </mc:Choice>
        <mc:Fallback xmlns="">
          <p:sp>
            <p:nvSpPr>
              <p:cNvPr id="20" name="矩形 19">
                <a:extLst>
                  <a:ext uri="{FF2B5EF4-FFF2-40B4-BE49-F238E27FC236}">
                    <a16:creationId xmlns="" xmlns:a16="http://schemas.microsoft.com/office/drawing/2014/main" xmlns:a14="http://schemas.microsoft.com/office/drawing/2010/main" id="{8198EAFD-8525-4DBD-9ACF-ADDFE54BAABE}"/>
                  </a:ext>
                </a:extLst>
              </p:cNvPr>
              <p:cNvSpPr>
                <a:spLocks noRot="1" noChangeAspect="1" noMove="1" noResize="1" noEditPoints="1" noAdjustHandles="1" noChangeArrowheads="1" noChangeShapeType="1" noTextEdit="1"/>
              </p:cNvSpPr>
              <p:nvPr/>
            </p:nvSpPr>
            <p:spPr>
              <a:xfrm>
                <a:off x="791315" y="2833231"/>
                <a:ext cx="10959121" cy="1386855"/>
              </a:xfrm>
              <a:prstGeom prst="rect">
                <a:avLst/>
              </a:prstGeom>
              <a:blipFill rotWithShape="1">
                <a:blip r:embed="rId4"/>
                <a:stretch>
                  <a:fillRect l="-1168" t="-5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5499E6B4-FDDC-48DD-B737-19A37B56ABD0}"/>
                  </a:ext>
                </a:extLst>
              </p:cNvPr>
              <p:cNvSpPr/>
              <p:nvPr/>
            </p:nvSpPr>
            <p:spPr>
              <a:xfrm>
                <a:off x="5176365" y="4300339"/>
                <a:ext cx="4234571" cy="15460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solidFill>
                            <a:schemeClr val="tx2">
                              <a:lumMod val="75000"/>
                            </a:schemeClr>
                          </a:solidFill>
                          <a:latin typeface="Cambria Math" panose="02040503050406030204" pitchFamily="18" charset="0"/>
                        </a:rPr>
                        <m:t>𝑏</m:t>
                      </m:r>
                      <m:r>
                        <a:rPr lang="zh-CN" altLang="en-US" sz="2400" i="0">
                          <a:solidFill>
                            <a:schemeClr val="tx2">
                              <a:lumMod val="75000"/>
                            </a:schemeClr>
                          </a:solidFill>
                          <a:latin typeface="Cambria Math" panose="02040503050406030204" pitchFamily="18" charset="0"/>
                        </a:rPr>
                        <m:t>=</m:t>
                      </m:r>
                      <m:f>
                        <m:fPr>
                          <m:ctrlPr>
                            <a:rPr lang="zh-CN" altLang="en-US" sz="2400" i="1">
                              <a:solidFill>
                                <a:schemeClr val="tx2">
                                  <a:lumMod val="75000"/>
                                </a:schemeClr>
                              </a:solidFill>
                              <a:latin typeface="Cambria Math" panose="02040503050406030204" pitchFamily="18" charset="0"/>
                            </a:rPr>
                          </m:ctrlPr>
                        </m:fPr>
                        <m:num>
                          <m:limUpp>
                            <m:limUppPr>
                              <m:ctrlPr>
                                <a:rPr lang="zh-CN" altLang="en-US" sz="2400" i="1">
                                  <a:solidFill>
                                    <a:schemeClr val="tx2">
                                      <a:lumMod val="75000"/>
                                    </a:schemeClr>
                                  </a:solidFill>
                                  <a:latin typeface="Cambria Math" panose="02040503050406030204" pitchFamily="18" charset="0"/>
                                </a:rPr>
                              </m:ctrlPr>
                            </m:limUppPr>
                            <m:e>
                              <m:limLow>
                                <m:limLowPr>
                                  <m:ctrlPr>
                                    <a:rPr lang="zh-CN" altLang="en-US" sz="2400" i="1">
                                      <a:solidFill>
                                        <a:schemeClr val="tx2">
                                          <a:lumMod val="75000"/>
                                        </a:schemeClr>
                                      </a:solidFill>
                                      <a:latin typeface="Cambria Math" panose="02040503050406030204" pitchFamily="18" charset="0"/>
                                    </a:rPr>
                                  </m:ctrlPr>
                                </m:limLowPr>
                                <m:e>
                                  <m:r>
                                    <m:rPr>
                                      <m:nor/>
                                    </m:rPr>
                                    <a:rPr lang="zh-CN" altLang="en-US" sz="2400" i="1">
                                      <a:solidFill>
                                        <a:schemeClr val="tx2">
                                          <a:lumMod val="75000"/>
                                        </a:schemeClr>
                                      </a:solidFill>
                                      <a:latin typeface="Times New Roman" pitchFamily="18" charset="0"/>
                                      <a:cs typeface="Times New Roman" pitchFamily="18" charset="0"/>
                                    </a:rPr>
                                    <m:t>∑</m:t>
                                  </m:r>
                                </m:e>
                                <m:lim>
                                  <m:r>
                                    <a:rPr lang="zh-CN" altLang="en-US" sz="2400" i="1">
                                      <a:solidFill>
                                        <a:schemeClr val="tx2">
                                          <a:lumMod val="75000"/>
                                        </a:schemeClr>
                                      </a:solidFill>
                                      <a:latin typeface="Cambria Math" panose="02040503050406030204" pitchFamily="18" charset="0"/>
                                    </a:rPr>
                                    <m:t>𝑖</m:t>
                                  </m:r>
                                  <m:r>
                                    <a:rPr lang="zh-CN" altLang="en-US" sz="2400" i="0">
                                      <a:solidFill>
                                        <a:schemeClr val="tx2">
                                          <a:lumMod val="75000"/>
                                        </a:schemeClr>
                                      </a:solidFill>
                                      <a:latin typeface="Cambria Math" panose="02040503050406030204" pitchFamily="18" charset="0"/>
                                    </a:rPr>
                                    <m:t>=1</m:t>
                                  </m:r>
                                </m:lim>
                              </m:limLow>
                            </m:e>
                            <m:lim>
                              <m:r>
                                <a:rPr lang="zh-CN" altLang="en-US" sz="2400" i="1">
                                  <a:solidFill>
                                    <a:schemeClr val="tx2">
                                      <a:lumMod val="75000"/>
                                    </a:schemeClr>
                                  </a:solidFill>
                                  <a:latin typeface="Cambria Math" panose="02040503050406030204" pitchFamily="18" charset="0"/>
                                </a:rPr>
                                <m:t>𝑛</m:t>
                              </m:r>
                            </m:lim>
                          </m:limUpp>
                          <m:r>
                            <m:rPr>
                              <m:nor/>
                            </m:rPr>
                            <a:rPr lang="zh-CN" altLang="en-US" sz="2400" i="1">
                              <a:solidFill>
                                <a:schemeClr val="tx2">
                                  <a:lumMod val="75000"/>
                                </a:schemeClr>
                              </a:solidFill>
                              <a:latin typeface="Times New Roman" pitchFamily="18" charset="0"/>
                              <a:cs typeface="Times New Roman" pitchFamily="18" charset="0"/>
                            </a:rPr>
                            <m:t>(</m:t>
                          </m:r>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𝑌</m:t>
                              </m:r>
                            </m:e>
                            <m:sub>
                              <m:r>
                                <a:rPr lang="zh-CN" altLang="en-US" sz="2400" i="1">
                                  <a:solidFill>
                                    <a:schemeClr val="tx2">
                                      <a:lumMod val="75000"/>
                                    </a:schemeClr>
                                  </a:solidFill>
                                  <a:latin typeface="Cambria Math" panose="02040503050406030204" pitchFamily="18" charset="0"/>
                                </a:rPr>
                                <m:t>𝑖</m:t>
                              </m:r>
                            </m:sub>
                          </m:sSub>
                          <m:r>
                            <m:rPr>
                              <m:nor/>
                            </m:rPr>
                            <a:rPr lang="zh-CN" altLang="en-US" sz="2400" i="1">
                              <a:solidFill>
                                <a:schemeClr val="tx2">
                                  <a:lumMod val="75000"/>
                                </a:schemeClr>
                              </a:solidFill>
                              <a:latin typeface="Times New Roman" pitchFamily="18" charset="0"/>
                              <a:cs typeface="Times New Roman" pitchFamily="18" charset="0"/>
                            </a:rPr>
                            <m:t>−</m:t>
                          </m:r>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𝑀</m:t>
                              </m:r>
                            </m:e>
                            <m:sub>
                              <m:r>
                                <a:rPr lang="zh-CN" altLang="en-US" sz="2400" i="1">
                                  <a:solidFill>
                                    <a:schemeClr val="tx2">
                                      <a:lumMod val="75000"/>
                                    </a:schemeClr>
                                  </a:solidFill>
                                  <a:latin typeface="Cambria Math" panose="02040503050406030204" pitchFamily="18" charset="0"/>
                                </a:rPr>
                                <m:t>𝑦</m:t>
                              </m:r>
                            </m:sub>
                          </m:sSub>
                          <m:r>
                            <m:rPr>
                              <m:nor/>
                            </m:rPr>
                            <a:rPr lang="zh-CN" altLang="en-US" sz="2400" i="1">
                              <a:solidFill>
                                <a:schemeClr val="tx2">
                                  <a:lumMod val="75000"/>
                                </a:schemeClr>
                              </a:solidFill>
                              <a:latin typeface="Times New Roman" pitchFamily="18" charset="0"/>
                              <a:cs typeface="Times New Roman" pitchFamily="18" charset="0"/>
                            </a:rPr>
                            <m:t>)(</m:t>
                          </m:r>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𝑋</m:t>
                              </m:r>
                            </m:e>
                            <m:sub>
                              <m:r>
                                <a:rPr lang="zh-CN" altLang="en-US" sz="2400" i="1">
                                  <a:solidFill>
                                    <a:schemeClr val="tx2">
                                      <a:lumMod val="75000"/>
                                    </a:schemeClr>
                                  </a:solidFill>
                                  <a:latin typeface="Cambria Math" panose="02040503050406030204" pitchFamily="18" charset="0"/>
                                </a:rPr>
                                <m:t>𝑖</m:t>
                              </m:r>
                            </m:sub>
                          </m:sSub>
                          <m:r>
                            <m:rPr>
                              <m:nor/>
                            </m:rPr>
                            <a:rPr lang="zh-CN" altLang="en-US" sz="2400" i="1">
                              <a:solidFill>
                                <a:schemeClr val="tx2">
                                  <a:lumMod val="75000"/>
                                </a:schemeClr>
                              </a:solidFill>
                              <a:latin typeface="Times New Roman" pitchFamily="18" charset="0"/>
                              <a:cs typeface="Times New Roman" pitchFamily="18" charset="0"/>
                            </a:rPr>
                            <m:t>−</m:t>
                          </m:r>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𝑀</m:t>
                              </m:r>
                            </m:e>
                            <m:sub>
                              <m:r>
                                <a:rPr lang="zh-CN" altLang="en-US" sz="2400" i="1">
                                  <a:solidFill>
                                    <a:schemeClr val="tx2">
                                      <a:lumMod val="75000"/>
                                    </a:schemeClr>
                                  </a:solidFill>
                                  <a:latin typeface="Cambria Math" panose="02040503050406030204" pitchFamily="18" charset="0"/>
                                </a:rPr>
                                <m:t>𝑥</m:t>
                              </m:r>
                            </m:sub>
                          </m:sSub>
                          <m:r>
                            <m:rPr>
                              <m:nor/>
                            </m:rPr>
                            <a:rPr lang="zh-CN" altLang="en-US" sz="2400" i="1">
                              <a:solidFill>
                                <a:schemeClr val="tx2">
                                  <a:lumMod val="75000"/>
                                </a:schemeClr>
                              </a:solidFill>
                              <a:latin typeface="Times New Roman" pitchFamily="18" charset="0"/>
                              <a:cs typeface="Times New Roman" pitchFamily="18" charset="0"/>
                            </a:rPr>
                            <m:t>)</m:t>
                          </m:r>
                        </m:num>
                        <m:den>
                          <m:limUpp>
                            <m:limUppPr>
                              <m:ctrlPr>
                                <a:rPr lang="zh-CN" altLang="en-US" sz="2400" i="1">
                                  <a:solidFill>
                                    <a:schemeClr val="tx2">
                                      <a:lumMod val="75000"/>
                                    </a:schemeClr>
                                  </a:solidFill>
                                  <a:latin typeface="Cambria Math" panose="02040503050406030204" pitchFamily="18" charset="0"/>
                                </a:rPr>
                              </m:ctrlPr>
                            </m:limUppPr>
                            <m:e>
                              <m:limLow>
                                <m:limLowPr>
                                  <m:ctrlPr>
                                    <a:rPr lang="zh-CN" altLang="en-US" sz="2400" i="1">
                                      <a:solidFill>
                                        <a:schemeClr val="tx2">
                                          <a:lumMod val="75000"/>
                                        </a:schemeClr>
                                      </a:solidFill>
                                      <a:latin typeface="Cambria Math" panose="02040503050406030204" pitchFamily="18" charset="0"/>
                                    </a:rPr>
                                  </m:ctrlPr>
                                </m:limLowPr>
                                <m:e>
                                  <m:r>
                                    <m:rPr>
                                      <m:nor/>
                                    </m:rPr>
                                    <a:rPr lang="zh-CN" altLang="en-US" sz="2400" i="1">
                                      <a:solidFill>
                                        <a:schemeClr val="tx2">
                                          <a:lumMod val="75000"/>
                                        </a:schemeClr>
                                      </a:solidFill>
                                      <a:latin typeface="Times New Roman" pitchFamily="18" charset="0"/>
                                      <a:cs typeface="Times New Roman" pitchFamily="18" charset="0"/>
                                    </a:rPr>
                                    <m:t>∑</m:t>
                                  </m:r>
                                </m:e>
                                <m:lim>
                                  <m:r>
                                    <a:rPr lang="zh-CN" altLang="en-US" sz="2400" i="1">
                                      <a:solidFill>
                                        <a:schemeClr val="tx2">
                                          <a:lumMod val="75000"/>
                                        </a:schemeClr>
                                      </a:solidFill>
                                      <a:latin typeface="Cambria Math" panose="02040503050406030204" pitchFamily="18" charset="0"/>
                                    </a:rPr>
                                    <m:t>𝑖</m:t>
                                  </m:r>
                                  <m:r>
                                    <a:rPr lang="zh-CN" altLang="en-US" sz="2400" i="0">
                                      <a:solidFill>
                                        <a:schemeClr val="tx2">
                                          <a:lumMod val="75000"/>
                                        </a:schemeClr>
                                      </a:solidFill>
                                      <a:latin typeface="Cambria Math" panose="02040503050406030204" pitchFamily="18" charset="0"/>
                                    </a:rPr>
                                    <m:t>=1</m:t>
                                  </m:r>
                                </m:lim>
                              </m:limLow>
                            </m:e>
                            <m:lim>
                              <m:r>
                                <a:rPr lang="zh-CN" altLang="en-US" sz="2400" i="1">
                                  <a:solidFill>
                                    <a:schemeClr val="tx2">
                                      <a:lumMod val="75000"/>
                                    </a:schemeClr>
                                  </a:solidFill>
                                  <a:latin typeface="Cambria Math" panose="02040503050406030204" pitchFamily="18" charset="0"/>
                                </a:rPr>
                                <m:t>𝑛</m:t>
                              </m:r>
                            </m:lim>
                          </m:limUpp>
                          <m:r>
                            <m:rPr>
                              <m:nor/>
                            </m:rPr>
                            <a:rPr lang="zh-CN" altLang="en-US" sz="2400" i="1">
                              <a:solidFill>
                                <a:schemeClr val="tx2">
                                  <a:lumMod val="75000"/>
                                </a:schemeClr>
                              </a:solidFill>
                              <a:latin typeface="Times New Roman" pitchFamily="18" charset="0"/>
                              <a:cs typeface="Times New Roman" pitchFamily="18" charset="0"/>
                            </a:rPr>
                            <m:t>(</m:t>
                          </m:r>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𝑋</m:t>
                              </m:r>
                            </m:e>
                            <m:sub>
                              <m:r>
                                <a:rPr lang="zh-CN" altLang="en-US" sz="2400" i="1">
                                  <a:solidFill>
                                    <a:schemeClr val="tx2">
                                      <a:lumMod val="75000"/>
                                    </a:schemeClr>
                                  </a:solidFill>
                                  <a:latin typeface="Cambria Math" panose="02040503050406030204" pitchFamily="18" charset="0"/>
                                </a:rPr>
                                <m:t>𝑖</m:t>
                              </m:r>
                            </m:sub>
                          </m:sSub>
                          <m:r>
                            <m:rPr>
                              <m:nor/>
                            </m:rPr>
                            <a:rPr lang="zh-CN" altLang="en-US" sz="2400" i="1">
                              <a:solidFill>
                                <a:schemeClr val="tx2">
                                  <a:lumMod val="75000"/>
                                </a:schemeClr>
                              </a:solidFill>
                              <a:latin typeface="Times New Roman" pitchFamily="18" charset="0"/>
                              <a:cs typeface="Times New Roman" pitchFamily="18" charset="0"/>
                            </a:rPr>
                            <m:t>−</m:t>
                          </m:r>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𝑀</m:t>
                              </m:r>
                            </m:e>
                            <m:sub>
                              <m:r>
                                <a:rPr lang="zh-CN" altLang="en-US" sz="2400" i="1">
                                  <a:solidFill>
                                    <a:schemeClr val="tx2">
                                      <a:lumMod val="75000"/>
                                    </a:schemeClr>
                                  </a:solidFill>
                                  <a:latin typeface="Cambria Math" panose="02040503050406030204" pitchFamily="18" charset="0"/>
                                </a:rPr>
                                <m:t>𝑥</m:t>
                              </m:r>
                            </m:sub>
                          </m:sSub>
                          <m:sSup>
                            <m:sSupPr>
                              <m:ctrlPr>
                                <a:rPr lang="zh-CN" altLang="en-US" sz="2400" i="1">
                                  <a:solidFill>
                                    <a:schemeClr val="tx2">
                                      <a:lumMod val="75000"/>
                                    </a:schemeClr>
                                  </a:solidFill>
                                  <a:latin typeface="Cambria Math" panose="02040503050406030204" pitchFamily="18" charset="0"/>
                                </a:rPr>
                              </m:ctrlPr>
                            </m:sSupPr>
                            <m:e>
                              <m:r>
                                <m:rPr>
                                  <m:nor/>
                                </m:rPr>
                                <a:rPr lang="zh-CN" altLang="en-US" sz="2400" i="1">
                                  <a:solidFill>
                                    <a:schemeClr val="tx2">
                                      <a:lumMod val="75000"/>
                                    </a:schemeClr>
                                  </a:solidFill>
                                  <a:latin typeface="Times New Roman" pitchFamily="18" charset="0"/>
                                  <a:cs typeface="Times New Roman" pitchFamily="18" charset="0"/>
                                </a:rPr>
                                <m:t>)</m:t>
                              </m:r>
                            </m:e>
                            <m:sup>
                              <m:r>
                                <a:rPr lang="zh-CN" altLang="en-US" sz="2400" i="0">
                                  <a:solidFill>
                                    <a:schemeClr val="tx2">
                                      <a:lumMod val="75000"/>
                                    </a:schemeClr>
                                  </a:solidFill>
                                  <a:latin typeface="Cambria Math" panose="02040503050406030204" pitchFamily="18" charset="0"/>
                                </a:rPr>
                                <m:t>2</m:t>
                              </m:r>
                            </m:sup>
                          </m:sSup>
                        </m:den>
                      </m:f>
                    </m:oMath>
                  </m:oMathPara>
                </a14:m>
                <a:endParaRPr lang="zh-CN" altLang="en-US" sz="2400" dirty="0">
                  <a:solidFill>
                    <a:schemeClr val="tx2">
                      <a:lumMod val="75000"/>
                    </a:schemeClr>
                  </a:solidFill>
                  <a:latin typeface="Times New Roman" pitchFamily="18" charset="0"/>
                  <a:cs typeface="Times New Roman" pitchFamily="18" charset="0"/>
                </a:endParaRPr>
              </a:p>
            </p:txBody>
          </p:sp>
        </mc:Choice>
        <mc:Fallback xmlns="">
          <p:sp>
            <p:nvSpPr>
              <p:cNvPr id="21" name="矩形 20">
                <a:extLst>
                  <a:ext uri="{FF2B5EF4-FFF2-40B4-BE49-F238E27FC236}">
                    <a16:creationId xmlns="" xmlns:a16="http://schemas.microsoft.com/office/drawing/2014/main" xmlns:a14="http://schemas.microsoft.com/office/drawing/2010/main" id="{5499E6B4-FDDC-48DD-B737-19A37B56ABD0}"/>
                  </a:ext>
                </a:extLst>
              </p:cNvPr>
              <p:cNvSpPr>
                <a:spLocks noRot="1" noChangeAspect="1" noMove="1" noResize="1" noEditPoints="1" noAdjustHandles="1" noChangeArrowheads="1" noChangeShapeType="1" noTextEdit="1"/>
              </p:cNvSpPr>
              <p:nvPr/>
            </p:nvSpPr>
            <p:spPr>
              <a:xfrm>
                <a:off x="5176365" y="4300339"/>
                <a:ext cx="4234571" cy="1546001"/>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518719FC-FFCB-4726-9D54-2458819FDE4F}"/>
                  </a:ext>
                </a:extLst>
              </p:cNvPr>
              <p:cNvSpPr/>
              <p:nvPr/>
            </p:nvSpPr>
            <p:spPr>
              <a:xfrm>
                <a:off x="5632994" y="6036071"/>
                <a:ext cx="2241768"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i="1" smtClean="0">
                          <a:solidFill>
                            <a:schemeClr val="tx2">
                              <a:lumMod val="75000"/>
                            </a:schemeClr>
                          </a:solidFill>
                          <a:latin typeface="Cambria Math" panose="02040503050406030204" pitchFamily="18" charset="0"/>
                        </a:rPr>
                        <m:t>𝑎</m:t>
                      </m:r>
                      <m:r>
                        <a:rPr lang="zh-CN" altLang="en-US" sz="2400" i="0">
                          <a:solidFill>
                            <a:schemeClr val="tx2">
                              <a:lumMod val="75000"/>
                            </a:schemeClr>
                          </a:solidFill>
                          <a:latin typeface="Cambria Math" panose="02040503050406030204" pitchFamily="18" charset="0"/>
                        </a:rPr>
                        <m:t>=</m:t>
                      </m:r>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𝑀</m:t>
                          </m:r>
                        </m:e>
                        <m:sub>
                          <m:r>
                            <a:rPr lang="zh-CN" altLang="en-US" sz="2400" i="1">
                              <a:solidFill>
                                <a:schemeClr val="tx2">
                                  <a:lumMod val="75000"/>
                                </a:schemeClr>
                              </a:solidFill>
                              <a:latin typeface="Cambria Math" panose="02040503050406030204" pitchFamily="18" charset="0"/>
                            </a:rPr>
                            <m:t>𝑦</m:t>
                          </m:r>
                        </m:sub>
                      </m:sSub>
                      <m:r>
                        <a:rPr lang="zh-CN" altLang="en-US" sz="2400" i="0">
                          <a:solidFill>
                            <a:schemeClr val="tx2">
                              <a:lumMod val="75000"/>
                            </a:schemeClr>
                          </a:solidFill>
                          <a:latin typeface="Cambria Math" panose="02040503050406030204" pitchFamily="18" charset="0"/>
                        </a:rPr>
                        <m:t>−</m:t>
                      </m:r>
                      <m:r>
                        <m:rPr>
                          <m:sty m:val="p"/>
                        </m:rPr>
                        <a:rPr lang="zh-CN" altLang="en-US" sz="2400" i="0">
                          <a:solidFill>
                            <a:schemeClr val="tx2">
                              <a:lumMod val="75000"/>
                            </a:schemeClr>
                          </a:solidFill>
                          <a:latin typeface="Cambria Math" panose="02040503050406030204" pitchFamily="18" charset="0"/>
                        </a:rPr>
                        <m:t>b</m:t>
                      </m:r>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𝑀</m:t>
                          </m:r>
                        </m:e>
                        <m:sub>
                          <m:r>
                            <a:rPr lang="zh-CN" altLang="en-US" sz="2400" i="1">
                              <a:solidFill>
                                <a:schemeClr val="tx2">
                                  <a:lumMod val="75000"/>
                                </a:schemeClr>
                              </a:solidFill>
                              <a:latin typeface="Cambria Math" panose="02040503050406030204" pitchFamily="18" charset="0"/>
                            </a:rPr>
                            <m:t>𝑥</m:t>
                          </m:r>
                        </m:sub>
                      </m:sSub>
                      <m:r>
                        <a:rPr lang="zh-CN" altLang="en-US" sz="2400" i="0">
                          <a:solidFill>
                            <a:schemeClr val="tx2">
                              <a:lumMod val="75000"/>
                            </a:schemeClr>
                          </a:solidFill>
                          <a:latin typeface="Cambria Math" panose="02040503050406030204" pitchFamily="18" charset="0"/>
                        </a:rPr>
                        <m:t> </m:t>
                      </m:r>
                    </m:oMath>
                  </m:oMathPara>
                </a14:m>
                <a:endParaRPr lang="zh-CN" altLang="en-US" sz="2400" dirty="0">
                  <a:solidFill>
                    <a:schemeClr val="tx2">
                      <a:lumMod val="75000"/>
                    </a:schemeClr>
                  </a:solidFill>
                  <a:latin typeface="Times New Roman" pitchFamily="18" charset="0"/>
                  <a:cs typeface="Times New Roman" pitchFamily="18" charset="0"/>
                </a:endParaRPr>
              </a:p>
            </p:txBody>
          </p:sp>
        </mc:Choice>
        <mc:Fallback xmlns="">
          <p:sp>
            <p:nvSpPr>
              <p:cNvPr id="22" name="矩形 21">
                <a:extLst>
                  <a:ext uri="{FF2B5EF4-FFF2-40B4-BE49-F238E27FC236}">
                    <a16:creationId xmlns="" xmlns:a16="http://schemas.microsoft.com/office/drawing/2014/main" xmlns:a14="http://schemas.microsoft.com/office/drawing/2010/main" id="{518719FC-FFCB-4726-9D54-2458819FDE4F}"/>
                  </a:ext>
                </a:extLst>
              </p:cNvPr>
              <p:cNvSpPr>
                <a:spLocks noRot="1" noChangeAspect="1" noMove="1" noResize="1" noEditPoints="1" noAdjustHandles="1" noChangeArrowheads="1" noChangeShapeType="1" noTextEdit="1"/>
              </p:cNvSpPr>
              <p:nvPr/>
            </p:nvSpPr>
            <p:spPr>
              <a:xfrm>
                <a:off x="5632994" y="6036071"/>
                <a:ext cx="2241768" cy="490840"/>
              </a:xfrm>
              <a:prstGeom prst="rect">
                <a:avLst/>
              </a:prstGeom>
              <a:blipFill rotWithShape="1">
                <a:blip r:embed="rId6"/>
                <a:stretch>
                  <a:fillRect b="-4938"/>
                </a:stretch>
              </a:blipFill>
            </p:spPr>
            <p:txBody>
              <a:bodyPr/>
              <a:lstStyle/>
              <a:p>
                <a:r>
                  <a:rPr lang="zh-CN" altLang="en-US">
                    <a:noFill/>
                  </a:rPr>
                  <a:t> </a:t>
                </a:r>
              </a:p>
            </p:txBody>
          </p:sp>
        </mc:Fallback>
      </mc:AlternateContent>
      <p:sp>
        <p:nvSpPr>
          <p:cNvPr id="23" name="左大括号 22">
            <a:extLst>
              <a:ext uri="{FF2B5EF4-FFF2-40B4-BE49-F238E27FC236}">
                <a16:creationId xmlns:a16="http://schemas.microsoft.com/office/drawing/2014/main" id="{4D714FF6-82AD-4926-81C9-07E83CBA682C}"/>
              </a:ext>
            </a:extLst>
          </p:cNvPr>
          <p:cNvSpPr/>
          <p:nvPr/>
        </p:nvSpPr>
        <p:spPr>
          <a:xfrm>
            <a:off x="5109572" y="4997938"/>
            <a:ext cx="523422" cy="138839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solidFill>
                <a:schemeClr val="tx2">
                  <a:lumMod val="75000"/>
                </a:schemeClr>
              </a:solidFill>
              <a:latin typeface="Times New Roman" pitchFamily="18" charset="0"/>
              <a:cs typeface="Times New Roman" pitchFamily="18" charset="0"/>
            </a:endParaRPr>
          </a:p>
        </p:txBody>
      </p:sp>
      <p:sp>
        <p:nvSpPr>
          <p:cNvPr id="10" name="文本框 10"/>
          <p:cNvSpPr txBox="1"/>
          <p:nvPr/>
        </p:nvSpPr>
        <p:spPr>
          <a:xfrm>
            <a:off x="791315" y="5413234"/>
            <a:ext cx="5314048" cy="523220"/>
          </a:xfrm>
          <a:prstGeom prst="rect">
            <a:avLst/>
          </a:prstGeom>
          <a:noFill/>
        </p:spPr>
        <p:txBody>
          <a:bodyPr wrap="square" rtlCol="0">
            <a:spAutoFit/>
          </a:bodyPr>
          <a:lstStyle/>
          <a:p>
            <a:r>
              <a:rPr lang="zh-CN" altLang="en-US" sz="2800" dirty="0">
                <a:solidFill>
                  <a:schemeClr val="tx2">
                    <a:lumMod val="75000"/>
                  </a:schemeClr>
                </a:solidFill>
                <a:latin typeface="+mn-ea"/>
              </a:rPr>
              <a:t>线性回归模型的最优参数：</a:t>
            </a:r>
            <a:endParaRPr lang="zh-CN" altLang="zh-CN" sz="2800" dirty="0">
              <a:solidFill>
                <a:schemeClr val="tx2">
                  <a:lumMod val="75000"/>
                </a:schemeClr>
              </a:solidFill>
              <a:latin typeface="+mn-ea"/>
            </a:endParaRPr>
          </a:p>
        </p:txBody>
      </p:sp>
      <p:pic>
        <p:nvPicPr>
          <p:cNvPr id="12" name="Picture 2" descr="C:\Program Files\Microsoft Office\MEDIA\CAGCAT10\j0298653.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410936" y="4980648"/>
            <a:ext cx="2391674" cy="14229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28891" y="1126220"/>
            <a:ext cx="10940435" cy="707886"/>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6-1</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Northwind</a:t>
            </a:r>
            <a:r>
              <a:rPr lang="zh-CN" altLang="en-US" sz="2000" dirty="0">
                <a:solidFill>
                  <a:schemeClr val="tx2">
                    <a:lumMod val="75000"/>
                  </a:schemeClr>
                </a:solidFill>
                <a:latin typeface="宋体" panose="02010600030101010101" pitchFamily="2" charset="-122"/>
                <a:ea typeface="宋体" panose="02010600030101010101" pitchFamily="2" charset="-122"/>
              </a:rPr>
              <a:t>公司销售经理观察到销售数量影响销售额，他想估计销售数量在</a:t>
            </a:r>
            <a:r>
              <a:rPr lang="en-US" altLang="zh-CN" sz="2000" dirty="0">
                <a:solidFill>
                  <a:schemeClr val="tx2">
                    <a:lumMod val="75000"/>
                  </a:schemeClr>
                </a:solidFill>
                <a:latin typeface="宋体" panose="02010600030101010101" pitchFamily="2" charset="-122"/>
                <a:ea typeface="宋体" panose="02010600030101010101" pitchFamily="2" charset="-122"/>
              </a:rPr>
              <a:t>3510</a:t>
            </a:r>
            <a:r>
              <a:rPr lang="zh-CN" altLang="en-US" sz="2000" dirty="0">
                <a:solidFill>
                  <a:schemeClr val="tx2">
                    <a:lumMod val="75000"/>
                  </a:schemeClr>
                </a:solidFill>
                <a:latin typeface="宋体" panose="02010600030101010101" pitchFamily="2" charset="-122"/>
                <a:ea typeface="宋体" panose="02010600030101010101" pitchFamily="2" charset="-122"/>
              </a:rPr>
              <a:t>时，销售额能达到多少？</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图表 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672537902"/>
              </p:ext>
            </p:extLst>
          </p:nvPr>
        </p:nvGraphicFramePr>
        <p:xfrm>
          <a:off x="6317342" y="4031411"/>
          <a:ext cx="4623759" cy="2116347"/>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a:extLst>
              <a:ext uri="{FF2B5EF4-FFF2-40B4-BE49-F238E27FC236}">
                <a16:creationId xmlns:a16="http://schemas.microsoft.com/office/drawing/2014/main" id="{7B31F2AA-1C03-2220-53E7-486F0857E26B}"/>
              </a:ext>
            </a:extLst>
          </p:cNvPr>
          <p:cNvSpPr txBox="1"/>
          <p:nvPr/>
        </p:nvSpPr>
        <p:spPr>
          <a:xfrm>
            <a:off x="746552" y="2430810"/>
            <a:ext cx="4498308" cy="2353786"/>
          </a:xfrm>
          <a:prstGeom prst="rect">
            <a:avLst/>
          </a:prstGeom>
          <a:noFill/>
        </p:spPr>
        <p:txBody>
          <a:bodyPr wrap="square">
            <a:spAutoFit/>
          </a:bodyPr>
          <a:lstStyle/>
          <a:p>
            <a:pPr algn="just">
              <a:lnSpc>
                <a:spcPct val="150000"/>
              </a:lnSpc>
            </a:pPr>
            <a:r>
              <a:rPr lang="zh-CN" altLang="en-US" sz="2000" b="1" dirty="0">
                <a:latin typeface="等线" panose="02010600030101010101" pitchFamily="2" charset="-122"/>
                <a:ea typeface="等线" panose="02010600030101010101" pitchFamily="2" charset="-122"/>
              </a:rPr>
              <a:t>解题步骤：</a:t>
            </a:r>
            <a:endParaRPr lang="en-US" altLang="zh-CN" sz="2000" b="1" dirty="0">
              <a:latin typeface="等线" panose="02010600030101010101" pitchFamily="2" charset="-122"/>
              <a:ea typeface="等线" panose="02010600030101010101" pitchFamily="2" charset="-122"/>
            </a:endParaRPr>
          </a:p>
          <a:p>
            <a:pPr algn="just">
              <a:lnSpc>
                <a:spcPct val="150000"/>
              </a:lnSpc>
            </a:pPr>
            <a:r>
              <a:rPr lang="zh-CN" altLang="en-US" sz="2000" b="1" dirty="0">
                <a:latin typeface="等线" panose="02010600030101010101" pitchFamily="2" charset="-122"/>
                <a:ea typeface="等线" panose="02010600030101010101" pitchFamily="2" charset="-122"/>
              </a:rPr>
              <a:t>方法一：利用“数据分析”中的“回归”工具建模预测。</a:t>
            </a:r>
            <a:endParaRPr lang="en-US" altLang="zh-CN" sz="2000" b="1" dirty="0">
              <a:latin typeface="等线" panose="02010600030101010101" pitchFamily="2" charset="-122"/>
              <a:ea typeface="等线" panose="02010600030101010101" pitchFamily="2" charset="-122"/>
            </a:endParaRPr>
          </a:p>
          <a:p>
            <a:pPr algn="just">
              <a:lnSpc>
                <a:spcPct val="150000"/>
              </a:lnSpc>
            </a:pPr>
            <a:r>
              <a:rPr lang="zh-CN" altLang="zh-CN" sz="2000" b="1" dirty="0">
                <a:latin typeface="等线" panose="02010600030101010101" pitchFamily="2" charset="-122"/>
                <a:ea typeface="等线" panose="02010600030101010101" pitchFamily="2" charset="-122"/>
              </a:rPr>
              <a:t>第一步</a:t>
            </a:r>
            <a:r>
              <a:rPr lang="zh-CN"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绘制散点图并选择预测模型。</a:t>
            </a:r>
            <a:endParaRPr lang="en-US" altLang="zh-CN" sz="2000" dirty="0">
              <a:latin typeface="等线" panose="02010600030101010101" pitchFamily="2" charset="-122"/>
              <a:ea typeface="等线" panose="02010600030101010101" pitchFamily="2" charset="-122"/>
            </a:endParaRPr>
          </a:p>
          <a:p>
            <a:pPr algn="just">
              <a:lnSpc>
                <a:spcPct val="150000"/>
              </a:lnSpc>
            </a:pPr>
            <a:r>
              <a:rPr lang="zh-CN" altLang="en-US" sz="2000" b="1" dirty="0">
                <a:latin typeface="等线" panose="02010600030101010101" pitchFamily="2" charset="-122"/>
                <a:ea typeface="等线" panose="02010600030101010101" pitchFamily="2" charset="-122"/>
              </a:rPr>
              <a:t>第二步</a:t>
            </a:r>
            <a:r>
              <a:rPr lang="zh-CN" altLang="en-US" sz="2000" dirty="0">
                <a:latin typeface="等线" panose="02010600030101010101" pitchFamily="2" charset="-122"/>
                <a:ea typeface="等线" panose="02010600030101010101" pitchFamily="2" charset="-122"/>
              </a:rPr>
              <a:t>，设置“回归“工具的参数。</a:t>
            </a:r>
            <a:endParaRPr lang="en-US" altLang="zh-CN" sz="2000" dirty="0">
              <a:latin typeface="等线" panose="02010600030101010101" pitchFamily="2" charset="-122"/>
              <a:ea typeface="等线" panose="02010600030101010101" pitchFamily="2" charset="-122"/>
            </a:endParaRPr>
          </a:p>
        </p:txBody>
      </p:sp>
      <p:pic>
        <p:nvPicPr>
          <p:cNvPr id="3" name="图片 2">
            <a:extLst>
              <a:ext uri="{FF2B5EF4-FFF2-40B4-BE49-F238E27FC236}">
                <a16:creationId xmlns:a16="http://schemas.microsoft.com/office/drawing/2014/main" id="{D8311062-4666-465C-B75C-1488789CBCD1}"/>
              </a:ext>
            </a:extLst>
          </p:cNvPr>
          <p:cNvPicPr>
            <a:picLocks noChangeAspect="1"/>
          </p:cNvPicPr>
          <p:nvPr/>
        </p:nvPicPr>
        <p:blipFill>
          <a:blip r:embed="rId3"/>
          <a:stretch>
            <a:fillRect/>
          </a:stretch>
        </p:blipFill>
        <p:spPr>
          <a:xfrm>
            <a:off x="6291532" y="1979632"/>
            <a:ext cx="4675381" cy="1854938"/>
          </a:xfrm>
          <a:prstGeom prst="rect">
            <a:avLst/>
          </a:prstGeom>
        </p:spPr>
      </p:pic>
    </p:spTree>
    <p:extLst>
      <p:ext uri="{BB962C8B-B14F-4D97-AF65-F5344CB8AC3E}">
        <p14:creationId xmlns:p14="http://schemas.microsoft.com/office/powerpoint/2010/main" val="368062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28891" y="1126220"/>
            <a:ext cx="10940435" cy="707886"/>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6-1</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Northwind</a:t>
            </a:r>
            <a:r>
              <a:rPr lang="zh-CN" altLang="en-US" sz="2000" dirty="0">
                <a:solidFill>
                  <a:schemeClr val="tx2">
                    <a:lumMod val="75000"/>
                  </a:schemeClr>
                </a:solidFill>
                <a:latin typeface="宋体" panose="02010600030101010101" pitchFamily="2" charset="-122"/>
                <a:ea typeface="宋体" panose="02010600030101010101" pitchFamily="2" charset="-122"/>
              </a:rPr>
              <a:t>公司销售经理观察到销售数量影响销售额，他想估计销售数量在</a:t>
            </a:r>
            <a:r>
              <a:rPr lang="en-US" altLang="zh-CN" sz="2000" dirty="0">
                <a:solidFill>
                  <a:schemeClr val="tx2">
                    <a:lumMod val="75000"/>
                  </a:schemeClr>
                </a:solidFill>
                <a:latin typeface="宋体" panose="02010600030101010101" pitchFamily="2" charset="-122"/>
                <a:ea typeface="宋体" panose="02010600030101010101" pitchFamily="2" charset="-122"/>
              </a:rPr>
              <a:t>3510</a:t>
            </a:r>
            <a:r>
              <a:rPr lang="zh-CN" altLang="en-US" sz="2000" dirty="0">
                <a:solidFill>
                  <a:schemeClr val="tx2">
                    <a:lumMod val="75000"/>
                  </a:schemeClr>
                </a:solidFill>
                <a:latin typeface="宋体" panose="02010600030101010101" pitchFamily="2" charset="-122"/>
                <a:ea typeface="宋体" panose="02010600030101010101" pitchFamily="2" charset="-122"/>
              </a:rPr>
              <a:t>时，销售额能达到多少？</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文本框 5">
            <a:extLst>
              <a:ext uri="{FF2B5EF4-FFF2-40B4-BE49-F238E27FC236}">
                <a16:creationId xmlns:a16="http://schemas.microsoft.com/office/drawing/2014/main" id="{7B31F2AA-1C03-2220-53E7-486F0857E26B}"/>
              </a:ext>
            </a:extLst>
          </p:cNvPr>
          <p:cNvSpPr txBox="1"/>
          <p:nvPr/>
        </p:nvSpPr>
        <p:spPr>
          <a:xfrm>
            <a:off x="1062854" y="3063414"/>
            <a:ext cx="3491893" cy="968791"/>
          </a:xfrm>
          <a:prstGeom prst="rect">
            <a:avLst/>
          </a:prstGeom>
          <a:noFill/>
        </p:spPr>
        <p:txBody>
          <a:bodyPr wrap="square">
            <a:spAutoFit/>
          </a:bodyPr>
          <a:lstStyle/>
          <a:p>
            <a:pPr algn="just">
              <a:lnSpc>
                <a:spcPct val="150000"/>
              </a:lnSpc>
            </a:pPr>
            <a:r>
              <a:rPr lang="zh-CN" altLang="en-US" sz="2000" b="1" dirty="0">
                <a:latin typeface="等线" panose="02010600030101010101" pitchFamily="2" charset="-122"/>
                <a:ea typeface="等线" panose="02010600030101010101" pitchFamily="2" charset="-122"/>
              </a:rPr>
              <a:t>第三步</a:t>
            </a:r>
            <a:r>
              <a:rPr lang="zh-CN" altLang="en-US" sz="2000" dirty="0">
                <a:latin typeface="等线" panose="02010600030101010101" pitchFamily="2" charset="-122"/>
                <a:ea typeface="等线" panose="02010600030101010101" pitchFamily="2" charset="-122"/>
              </a:rPr>
              <a:t>，生成回归分析报告。</a:t>
            </a:r>
            <a:endParaRPr lang="en-US" altLang="zh-CN" sz="2000" dirty="0">
              <a:latin typeface="等线" panose="02010600030101010101" pitchFamily="2" charset="-122"/>
              <a:ea typeface="等线" panose="02010600030101010101" pitchFamily="2" charset="-122"/>
            </a:endParaRPr>
          </a:p>
          <a:p>
            <a:pPr algn="just">
              <a:lnSpc>
                <a:spcPct val="150000"/>
              </a:lnSpc>
            </a:pPr>
            <a:r>
              <a:rPr lang="zh-CN" altLang="en-US" sz="2000" b="1" dirty="0">
                <a:latin typeface="等线" panose="02010600030101010101" pitchFamily="2" charset="-122"/>
                <a:ea typeface="等线" panose="02010600030101010101" pitchFamily="2" charset="-122"/>
              </a:rPr>
              <a:t>第四步</a:t>
            </a:r>
            <a:r>
              <a:rPr lang="zh-CN" altLang="en-US" sz="2000" dirty="0">
                <a:latin typeface="等线" panose="02010600030101010101" pitchFamily="2" charset="-122"/>
                <a:ea typeface="等线" panose="02010600030101010101" pitchFamily="2" charset="-122"/>
              </a:rPr>
              <a:t>，评估回归结果。</a:t>
            </a:r>
            <a:endParaRPr lang="en-US" altLang="zh-CN" sz="2000" dirty="0">
              <a:latin typeface="等线" panose="02010600030101010101" pitchFamily="2" charset="-122"/>
              <a:ea typeface="等线" panose="02010600030101010101" pitchFamily="2" charset="-122"/>
            </a:endParaRPr>
          </a:p>
        </p:txBody>
      </p:sp>
      <p:pic>
        <p:nvPicPr>
          <p:cNvPr id="7" name="图片 6">
            <a:extLst>
              <a:ext uri="{FF2B5EF4-FFF2-40B4-BE49-F238E27FC236}">
                <a16:creationId xmlns:a16="http://schemas.microsoft.com/office/drawing/2014/main" id="{45159DAD-CFD9-4B54-AAE3-167FC60331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5849" y="2260122"/>
            <a:ext cx="5718120" cy="3081996"/>
          </a:xfrm>
          <a:prstGeom prst="rect">
            <a:avLst/>
          </a:prstGeom>
          <a:noFill/>
          <a:ln>
            <a:solidFill>
              <a:schemeClr val="tx1"/>
            </a:solidFill>
          </a:ln>
        </p:spPr>
      </p:pic>
    </p:spTree>
    <p:extLst>
      <p:ext uri="{BB962C8B-B14F-4D97-AF65-F5344CB8AC3E}">
        <p14:creationId xmlns:p14="http://schemas.microsoft.com/office/powerpoint/2010/main" val="359177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28891" y="1126220"/>
            <a:ext cx="10940435" cy="707886"/>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6-1</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Northwind</a:t>
            </a:r>
            <a:r>
              <a:rPr lang="zh-CN" altLang="en-US" sz="2000" dirty="0">
                <a:solidFill>
                  <a:schemeClr val="tx2">
                    <a:lumMod val="75000"/>
                  </a:schemeClr>
                </a:solidFill>
                <a:latin typeface="宋体" panose="02010600030101010101" pitchFamily="2" charset="-122"/>
                <a:ea typeface="宋体" panose="02010600030101010101" pitchFamily="2" charset="-122"/>
              </a:rPr>
              <a:t>公司销售经理观察到销售数量影响销售额，他想估计销售数量在</a:t>
            </a:r>
            <a:r>
              <a:rPr lang="en-US" altLang="zh-CN" sz="2000" dirty="0">
                <a:solidFill>
                  <a:schemeClr val="tx2">
                    <a:lumMod val="75000"/>
                  </a:schemeClr>
                </a:solidFill>
                <a:latin typeface="宋体" panose="02010600030101010101" pitchFamily="2" charset="-122"/>
                <a:ea typeface="宋体" panose="02010600030101010101" pitchFamily="2" charset="-122"/>
              </a:rPr>
              <a:t>3510</a:t>
            </a:r>
            <a:r>
              <a:rPr lang="zh-CN" altLang="en-US" sz="2000" dirty="0">
                <a:solidFill>
                  <a:schemeClr val="tx2">
                    <a:lumMod val="75000"/>
                  </a:schemeClr>
                </a:solidFill>
                <a:latin typeface="宋体" panose="02010600030101010101" pitchFamily="2" charset="-122"/>
                <a:ea typeface="宋体" panose="02010600030101010101" pitchFamily="2" charset="-122"/>
              </a:rPr>
              <a:t>时，销售额能达到多少？</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文本框 5">
            <a:extLst>
              <a:ext uri="{FF2B5EF4-FFF2-40B4-BE49-F238E27FC236}">
                <a16:creationId xmlns:a16="http://schemas.microsoft.com/office/drawing/2014/main" id="{7B31F2AA-1C03-2220-53E7-486F0857E26B}"/>
              </a:ext>
            </a:extLst>
          </p:cNvPr>
          <p:cNvSpPr txBox="1"/>
          <p:nvPr/>
        </p:nvSpPr>
        <p:spPr>
          <a:xfrm>
            <a:off x="729298" y="2338795"/>
            <a:ext cx="6094990" cy="2815451"/>
          </a:xfrm>
          <a:prstGeom prst="rect">
            <a:avLst/>
          </a:prstGeom>
          <a:noFill/>
        </p:spPr>
        <p:txBody>
          <a:bodyPr wrap="square">
            <a:spAutoFit/>
          </a:bodyPr>
          <a:lstStyle/>
          <a:p>
            <a:pPr algn="just">
              <a:lnSpc>
                <a:spcPct val="150000"/>
              </a:lnSpc>
            </a:pPr>
            <a:r>
              <a:rPr lang="zh-CN" altLang="en-US" sz="2000" b="1" dirty="0">
                <a:latin typeface="等线" panose="02010600030101010101" pitchFamily="2" charset="-122"/>
                <a:ea typeface="等线" panose="02010600030101010101" pitchFamily="2" charset="-122"/>
              </a:rPr>
              <a:t>解题步骤：</a:t>
            </a:r>
            <a:endParaRPr lang="en-US" altLang="zh-CN" sz="2000" b="1" dirty="0">
              <a:latin typeface="等线" panose="02010600030101010101" pitchFamily="2" charset="-122"/>
              <a:ea typeface="等线" panose="02010600030101010101" pitchFamily="2" charset="-122"/>
            </a:endParaRPr>
          </a:p>
          <a:p>
            <a:pPr algn="just">
              <a:lnSpc>
                <a:spcPct val="150000"/>
              </a:lnSpc>
            </a:pPr>
            <a:r>
              <a:rPr lang="zh-CN" altLang="en-US" sz="2000" b="1" dirty="0">
                <a:latin typeface="等线" panose="02010600030101010101" pitchFamily="2" charset="-122"/>
                <a:ea typeface="等线" panose="02010600030101010101" pitchFamily="2" charset="-122"/>
              </a:rPr>
              <a:t>方法二：利用“规划求解”工具进行建模预测。</a:t>
            </a:r>
          </a:p>
          <a:p>
            <a:pPr algn="just">
              <a:lnSpc>
                <a:spcPct val="150000"/>
              </a:lnSpc>
            </a:pPr>
            <a:r>
              <a:rPr lang="zh-CN" altLang="en-US" sz="2000" b="1" dirty="0">
                <a:latin typeface="等线" panose="02010600030101010101" pitchFamily="2" charset="-122"/>
                <a:ea typeface="等线" panose="02010600030101010101" pitchFamily="2" charset="-122"/>
              </a:rPr>
              <a:t>第一步</a:t>
            </a:r>
            <a:r>
              <a:rPr lang="zh-CN" altLang="en-US" sz="2000" dirty="0">
                <a:latin typeface="等线" panose="02010600030101010101" pitchFamily="2" charset="-122"/>
                <a:ea typeface="等线" panose="02010600030101010101" pitchFamily="2" charset="-122"/>
              </a:rPr>
              <a:t>，设定初始参数值并计算初始预测值。</a:t>
            </a:r>
          </a:p>
          <a:p>
            <a:pPr algn="just">
              <a:lnSpc>
                <a:spcPct val="150000"/>
              </a:lnSpc>
            </a:pPr>
            <a:r>
              <a:rPr lang="zh-CN" altLang="en-US" sz="2000" b="1" dirty="0">
                <a:latin typeface="等线" panose="02010600030101010101" pitchFamily="2" charset="-122"/>
                <a:ea typeface="等线" panose="02010600030101010101" pitchFamily="2" charset="-122"/>
              </a:rPr>
              <a:t>第二步</a:t>
            </a:r>
            <a:r>
              <a:rPr lang="zh-CN" altLang="en-US" sz="2000" dirty="0">
                <a:latin typeface="等线" panose="02010600030101010101" pitchFamily="2" charset="-122"/>
                <a:ea typeface="等线" panose="02010600030101010101" pitchFamily="2" charset="-122"/>
              </a:rPr>
              <a:t>，设置“规划求解”工具的参数。</a:t>
            </a:r>
            <a:endParaRPr lang="en-US" altLang="zh-CN" sz="2000" dirty="0">
              <a:latin typeface="等线" panose="02010600030101010101" pitchFamily="2" charset="-122"/>
              <a:ea typeface="等线" panose="02010600030101010101" pitchFamily="2" charset="-122"/>
            </a:endParaRPr>
          </a:p>
          <a:p>
            <a:pPr algn="just">
              <a:lnSpc>
                <a:spcPct val="150000"/>
              </a:lnSpc>
            </a:pPr>
            <a:r>
              <a:rPr lang="zh-CN" altLang="en-US" sz="2000" b="1" dirty="0">
                <a:latin typeface="等线" panose="02010600030101010101" pitchFamily="2" charset="-122"/>
                <a:ea typeface="等线" panose="02010600030101010101" pitchFamily="2" charset="-122"/>
              </a:rPr>
              <a:t>第三步</a:t>
            </a:r>
            <a:r>
              <a:rPr lang="zh-CN" altLang="en-US" sz="2000" dirty="0">
                <a:latin typeface="等线" panose="02010600030101010101" pitchFamily="2" charset="-122"/>
                <a:ea typeface="等线" panose="02010600030101010101" pitchFamily="2" charset="-122"/>
              </a:rPr>
              <a:t>，评估回归结果。</a:t>
            </a:r>
            <a:endParaRPr lang="en-US" altLang="zh-CN" sz="2000" dirty="0">
              <a:latin typeface="等线" panose="02010600030101010101" pitchFamily="2" charset="-122"/>
              <a:ea typeface="等线" panose="02010600030101010101" pitchFamily="2" charset="-122"/>
            </a:endParaRPr>
          </a:p>
          <a:p>
            <a:pPr algn="just">
              <a:lnSpc>
                <a:spcPct val="150000"/>
              </a:lnSpc>
            </a:pPr>
            <a:r>
              <a:rPr lang="zh-CN" altLang="en-US" sz="2000" b="1" dirty="0">
                <a:latin typeface="等线" panose="02010600030101010101" pitchFamily="2" charset="-122"/>
                <a:ea typeface="等线" panose="02010600030101010101" pitchFamily="2" charset="-122"/>
              </a:rPr>
              <a:t>第四步</a:t>
            </a:r>
            <a:r>
              <a:rPr lang="zh-CN" altLang="en-US" sz="2000" dirty="0">
                <a:latin typeface="等线" panose="02010600030101010101" pitchFamily="2" charset="-122"/>
                <a:ea typeface="等线" panose="02010600030101010101" pitchFamily="2" charset="-122"/>
              </a:rPr>
              <a:t>，计算预测值。</a:t>
            </a:r>
          </a:p>
        </p:txBody>
      </p:sp>
      <p:pic>
        <p:nvPicPr>
          <p:cNvPr id="7" name="图片 6">
            <a:extLst>
              <a:ext uri="{FF2B5EF4-FFF2-40B4-BE49-F238E27FC236}">
                <a16:creationId xmlns:a16="http://schemas.microsoft.com/office/drawing/2014/main" id="{FDD5BCA5-C040-431E-82D5-490DD82CB75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9261" y="2484567"/>
            <a:ext cx="5060830" cy="2858060"/>
          </a:xfrm>
          <a:prstGeom prst="rect">
            <a:avLst/>
          </a:prstGeom>
          <a:noFill/>
          <a:ln>
            <a:solidFill>
              <a:schemeClr val="tx1"/>
            </a:solidFill>
          </a:ln>
          <a:effectLst/>
        </p:spPr>
      </p:pic>
    </p:spTree>
    <p:extLst>
      <p:ext uri="{BB962C8B-B14F-4D97-AF65-F5344CB8AC3E}">
        <p14:creationId xmlns:p14="http://schemas.microsoft.com/office/powerpoint/2010/main" val="2622170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75" y="515455"/>
            <a:ext cx="12208275" cy="646331"/>
          </a:xfrm>
          <a:prstGeom prst="rect">
            <a:avLst/>
          </a:prstGeom>
          <a:noFill/>
        </p:spPr>
        <p:txBody>
          <a:bodyPr wrap="square" rtlCol="0">
            <a:spAutoFit/>
          </a:bodyPr>
          <a:lstStyle>
            <a:defPPr>
              <a:defRPr lang="en-US"/>
            </a:defPPr>
            <a:lvl1pPr algn="ctr">
              <a:defRPr sz="3600" b="1">
                <a:solidFill>
                  <a:schemeClr val="tx2">
                    <a:lumMod val="75000"/>
                  </a:schemeClr>
                </a:solidFill>
                <a:latin typeface="宋体" pitchFamily="2" charset="-122"/>
                <a:ea typeface="宋体" pitchFamily="2" charset="-122"/>
              </a:defRPr>
            </a:lvl1pPr>
          </a:lstStyle>
          <a:p>
            <a:r>
              <a:rPr lang="en-US" altLang="zh-CN" dirty="0"/>
              <a:t>2</a:t>
            </a:r>
            <a:r>
              <a:rPr lang="zh-CN" altLang="en-US" dirty="0"/>
              <a:t>、多元线性回归分析</a:t>
            </a:r>
            <a:r>
              <a:rPr lang="zh-CN" altLang="zh-CN" dirty="0"/>
              <a:t>预测模型</a:t>
            </a:r>
            <a:endParaRPr lang="zh-CN" altLang="en-US" dirty="0"/>
          </a:p>
        </p:txBody>
      </p:sp>
      <mc:AlternateContent xmlns:mc="http://schemas.openxmlformats.org/markup-compatibility/2006" xmlns:a14="http://schemas.microsoft.com/office/drawing/2010/main">
        <mc:Choice Requires="a14">
          <p:sp>
            <p:nvSpPr>
              <p:cNvPr id="11" name="文本框 10"/>
              <p:cNvSpPr txBox="1"/>
              <p:nvPr/>
            </p:nvSpPr>
            <p:spPr>
              <a:xfrm>
                <a:off x="704647" y="1518290"/>
                <a:ext cx="10766430" cy="3970318"/>
              </a:xfrm>
              <a:prstGeom prst="rect">
                <a:avLst/>
              </a:prstGeom>
              <a:noFill/>
            </p:spPr>
            <p:txBody>
              <a:bodyPr wrap="square" rtlCol="0">
                <a:spAutoFit/>
              </a:bodyPr>
              <a:lstStyle/>
              <a:p>
                <a:pPr indent="540000"/>
                <a:r>
                  <a:rPr lang="zh-CN" altLang="zh-CN" sz="2400" dirty="0">
                    <a:solidFill>
                      <a:schemeClr val="tx2">
                        <a:lumMod val="75000"/>
                      </a:schemeClr>
                    </a:solidFill>
                    <a:latin typeface="宋体" panose="02010600030101010101" pitchFamily="2" charset="-122"/>
                    <a:ea typeface="宋体" panose="02010600030101010101" pitchFamily="2" charset="-122"/>
                  </a:rPr>
                  <a:t>多元线性回归分析模型的一般形式是：</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endParaRPr lang="en-US" altLang="zh-CN" sz="2400" dirty="0">
                  <a:solidFill>
                    <a:schemeClr val="tx2">
                      <a:lumMod val="75000"/>
                    </a:schemeClr>
                  </a:solidFill>
                  <a:latin typeface="宋体" panose="02010600030101010101" pitchFamily="2" charset="-122"/>
                  <a:ea typeface="宋体" panose="02010600030101010101" pitchFamily="2" charset="-122"/>
                </a:endParaRPr>
              </a:p>
              <a:p>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indent="540000">
                  <a:lnSpc>
                    <a:spcPct val="150000"/>
                  </a:lnSpc>
                </a:pPr>
                <a:r>
                  <a:rPr lang="zh-CN" altLang="en-US" sz="2400" dirty="0">
                    <a:solidFill>
                      <a:schemeClr val="tx2">
                        <a:lumMod val="75000"/>
                      </a:schemeClr>
                    </a:solidFill>
                    <a:latin typeface="宋体" pitchFamily="2" charset="-122"/>
                    <a:ea typeface="宋体" pitchFamily="2" charset="-122"/>
                  </a:rPr>
                  <a:t>进行多元线性回归分析预测，可以采用</a:t>
                </a:r>
                <a:r>
                  <a:rPr lang="zh-CN" altLang="en-US" sz="2400" dirty="0">
                    <a:solidFill>
                      <a:srgbClr val="FF0000"/>
                    </a:solidFill>
                    <a:latin typeface="宋体" pitchFamily="2" charset="-122"/>
                    <a:ea typeface="宋体" pitchFamily="2" charset="-122"/>
                  </a:rPr>
                  <a:t>最优子集法</a:t>
                </a:r>
                <a:r>
                  <a:rPr lang="zh-CN" altLang="en-US" sz="2400" dirty="0">
                    <a:solidFill>
                      <a:schemeClr val="tx2">
                        <a:lumMod val="75000"/>
                      </a:schemeClr>
                    </a:solidFill>
                    <a:latin typeface="宋体" pitchFamily="2" charset="-122"/>
                    <a:ea typeface="宋体" pitchFamily="2" charset="-122"/>
                  </a:rPr>
                  <a:t>和</a:t>
                </a:r>
                <a:r>
                  <a:rPr lang="zh-CN" altLang="en-US" sz="2400" dirty="0">
                    <a:solidFill>
                      <a:srgbClr val="FF0000"/>
                    </a:solidFill>
                    <a:latin typeface="宋体" pitchFamily="2" charset="-122"/>
                    <a:ea typeface="宋体" pitchFamily="2" charset="-122"/>
                  </a:rPr>
                  <a:t>向前增选法</a:t>
                </a:r>
                <a:r>
                  <a:rPr lang="zh-CN" altLang="en-US" sz="2400" dirty="0">
                    <a:solidFill>
                      <a:schemeClr val="tx2">
                        <a:lumMod val="75000"/>
                      </a:schemeClr>
                    </a:solidFill>
                    <a:latin typeface="宋体" pitchFamily="2" charset="-122"/>
                    <a:ea typeface="宋体" pitchFamily="2" charset="-122"/>
                  </a:rPr>
                  <a:t>，从候选自变量中选择合适的自变量。</a:t>
                </a:r>
                <a:endParaRPr lang="en-US" altLang="zh-CN" sz="2400" dirty="0">
                  <a:solidFill>
                    <a:schemeClr val="tx2">
                      <a:lumMod val="75000"/>
                    </a:schemeClr>
                  </a:solidFill>
                  <a:latin typeface="宋体" pitchFamily="2" charset="-122"/>
                  <a:ea typeface="宋体" pitchFamily="2" charset="-122"/>
                </a:endParaRPr>
              </a:p>
              <a:p>
                <a:pPr indent="540000">
                  <a:lnSpc>
                    <a:spcPct val="150000"/>
                  </a:lnSpc>
                </a:pPr>
                <a:r>
                  <a:rPr lang="zh-CN" altLang="en-US" sz="2400" dirty="0">
                    <a:solidFill>
                      <a:schemeClr val="tx2">
                        <a:lumMod val="75000"/>
                      </a:schemeClr>
                    </a:solidFill>
                    <a:latin typeface="宋体" pitchFamily="2" charset="-122"/>
                    <a:ea typeface="宋体" pitchFamily="2" charset="-122"/>
                  </a:rPr>
                  <a:t>在选择自变量后，相应的回归系数通常也已确定，如果自变量的取值分别为</a:t>
                </a:r>
                <a14:m>
                  <m:oMath xmlns:m="http://schemas.openxmlformats.org/officeDocument/2006/math">
                    <m:sSub>
                      <m:sSubPr>
                        <m:ctrlPr>
                          <a:rPr lang="zh-CN" altLang="zh-CN" sz="2400" i="1" smtClean="0">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zh-CN" sz="2400" dirty="0">
                    <a:effectLst/>
                    <a:latin typeface="Cambria Math" panose="020405030504060302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zh-CN" sz="2400" dirty="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2400" dirty="0">
                    <a:effectLst/>
                    <a:latin typeface="Cambria Math" panose="02040503050406030204" pitchFamily="18" charset="0"/>
                    <a:ea typeface="宋体" panose="02010600030101010101" pitchFamily="2" charset="-122"/>
                    <a:cs typeface="Times New Roman" panose="02020603050405020304" pitchFamily="18" charset="0"/>
                  </a:rPr>
                  <a:t>…</a:t>
                </a:r>
                <a:r>
                  <a:rPr lang="zh-CN" altLang="zh-CN" sz="2400" dirty="0">
                    <a:effectLst/>
                    <a:latin typeface="Cambria Math" panose="020405030504060302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𝑚𝑖</m:t>
                        </m:r>
                      </m:sub>
                    </m:s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sz="2400" dirty="0">
                    <a:solidFill>
                      <a:schemeClr val="tx2">
                        <a:lumMod val="75000"/>
                      </a:schemeClr>
                    </a:solidFill>
                    <a:latin typeface="宋体" pitchFamily="2" charset="-122"/>
                    <a:ea typeface="宋体" pitchFamily="2" charset="-122"/>
                  </a:rPr>
                  <a:t>，那么因变量</a:t>
                </a:r>
                <a14:m>
                  <m:oMath xmlns:m="http://schemas.openxmlformats.org/officeDocument/2006/math">
                    <m:r>
                      <a:rPr lang="en-US" altLang="zh-CN" sz="2400" i="1" dirty="0" smtClean="0">
                        <a:solidFill>
                          <a:schemeClr val="tx2">
                            <a:lumMod val="75000"/>
                          </a:schemeClr>
                        </a:solidFill>
                        <a:latin typeface="Cambria Math" panose="02040503050406030204" pitchFamily="18" charset="0"/>
                        <a:ea typeface="宋体" pitchFamily="2" charset="-122"/>
                      </a:rPr>
                      <m:t>𝑌</m:t>
                    </m:r>
                  </m:oMath>
                </a14:m>
                <a:r>
                  <a:rPr lang="zh-CN" altLang="en-US" sz="2400" dirty="0">
                    <a:solidFill>
                      <a:schemeClr val="tx2">
                        <a:lumMod val="75000"/>
                      </a:schemeClr>
                    </a:solidFill>
                    <a:latin typeface="宋体" pitchFamily="2" charset="-122"/>
                    <a:ea typeface="宋体" pitchFamily="2" charset="-122"/>
                  </a:rPr>
                  <a:t>的预测值为：</a:t>
                </a:r>
                <a:endParaRPr lang="en-US" altLang="zh-CN" sz="2400" dirty="0">
                  <a:solidFill>
                    <a:schemeClr val="tx2">
                      <a:lumMod val="75000"/>
                    </a:schemeClr>
                  </a:solidFill>
                  <a:latin typeface="宋体" pitchFamily="2" charset="-122"/>
                  <a:ea typeface="宋体" pitchFamily="2" charset="-122"/>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zh-CN" altLang="zh-CN" sz="2400" i="1" smtClean="0">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𝑌</m:t>
                          </m:r>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4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a:effectLst/>
                          <a:latin typeface="Cambria Math" panose="02040503050406030204" pitchFamily="18" charset="0"/>
                          <a:ea typeface="宋体" panose="02010600030101010101" pitchFamily="2" charset="-122"/>
                          <a:cs typeface="Times New Roman" panose="02020603050405020304" pitchFamily="18" charset="0"/>
                        </a:rPr>
                        <m:t>a</m:t>
                      </m:r>
                      <m:r>
                        <a:rPr lang="en-US" altLang="zh-CN" sz="24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𝑏</m:t>
                          </m:r>
                        </m:e>
                        <m:sub>
                          <m:r>
                            <a:rPr lang="en-US" altLang="zh-CN" sz="2400">
                              <a:effectLst/>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400">
                              <a:effectLst/>
                              <a:latin typeface="Cambria Math" panose="02040503050406030204" pitchFamily="18" charset="0"/>
                              <a:ea typeface="宋体" panose="02010600030101010101" pitchFamily="2" charset="-122"/>
                              <a:cs typeface="Times New Roman" panose="02020603050405020304" pitchFamily="18" charset="0"/>
                            </a:rPr>
                            <m:t>1</m:t>
                          </m:r>
                          <m:r>
                            <m:rPr>
                              <m:sty m:val="p"/>
                            </m:rPr>
                            <a:rPr lang="en-US" altLang="zh-CN" sz="2400">
                              <a:effectLst/>
                              <a:latin typeface="Cambria Math" panose="02040503050406030204" pitchFamily="18" charset="0"/>
                              <a:ea typeface="宋体" panose="02010600030101010101" pitchFamily="2" charset="-122"/>
                              <a:cs typeface="Times New Roman" panose="02020603050405020304" pitchFamily="18" charset="0"/>
                            </a:rPr>
                            <m:t>i</m:t>
                          </m:r>
                        </m:sub>
                      </m:sSub>
                      <m:r>
                        <a:rPr lang="en-US" altLang="zh-CN" sz="24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𝑏</m:t>
                          </m:r>
                        </m:e>
                        <m:sub>
                          <m:r>
                            <a:rPr lang="en-US" altLang="zh-CN" sz="2400">
                              <a:effectLst/>
                              <a:latin typeface="Cambria Math" panose="02040503050406030204" pitchFamily="18" charset="0"/>
                              <a:ea typeface="宋体" panose="02010600030101010101" pitchFamily="2" charset="-122"/>
                              <a:cs typeface="Times New Roman" panose="02020603050405020304" pitchFamily="18" charset="0"/>
                            </a:rPr>
                            <m:t>2</m:t>
                          </m:r>
                        </m:sub>
                      </m:sSub>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4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2400">
                              <a:effectLst/>
                              <a:latin typeface="Cambria Math" panose="02040503050406030204" pitchFamily="18" charset="0"/>
                              <a:ea typeface="宋体" panose="02010600030101010101" pitchFamily="2" charset="-122"/>
                              <a:cs typeface="Times New Roman" panose="02020603050405020304" pitchFamily="18" charset="0"/>
                            </a:rPr>
                            <m:t>i</m:t>
                          </m:r>
                        </m:sub>
                      </m:sSub>
                      <m:r>
                        <a:rPr lang="en-US" altLang="zh-CN" sz="24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𝑏</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𝑚</m:t>
                          </m:r>
                        </m:sub>
                      </m:sSub>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𝑚𝑖</m:t>
                          </m:r>
                        </m:sub>
                      </m:sSub>
                    </m:oMath>
                  </m:oMathPara>
                </a14:m>
                <a:endParaRPr lang="zh-CN" altLang="en-US" sz="2400" dirty="0">
                  <a:solidFill>
                    <a:schemeClr val="tx2">
                      <a:lumMod val="75000"/>
                    </a:schemeClr>
                  </a:solidFill>
                  <a:latin typeface="宋体" pitchFamily="2" charset="-122"/>
                  <a:ea typeface="宋体" pitchFamily="2" charset="-122"/>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704647" y="1518290"/>
                <a:ext cx="10766430" cy="3970318"/>
              </a:xfrm>
              <a:prstGeom prst="rect">
                <a:avLst/>
              </a:prstGeom>
              <a:blipFill>
                <a:blip r:embed="rId2"/>
                <a:stretch>
                  <a:fillRect l="-906" t="-1229"/>
                </a:stretch>
              </a:blipFill>
            </p:spPr>
            <p:txBody>
              <a:bodyPr/>
              <a:lstStyle/>
              <a:p>
                <a:r>
                  <a:rPr lang="zh-CN" altLang="en-US">
                    <a:noFill/>
                  </a:rPr>
                  <a:t> </a:t>
                </a:r>
              </a:p>
            </p:txBody>
          </p:sp>
        </mc:Fallback>
      </mc:AlternateContent>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a:extLst>
              <a:ext uri="{FF2B5EF4-FFF2-40B4-BE49-F238E27FC236}">
                <a16:creationId xmlns:a16="http://schemas.microsoft.com/office/drawing/2014/main" id="{A6B935C8-39FA-4729-8348-6311D831885B}"/>
              </a:ext>
            </a:extLst>
          </p:cNvPr>
          <p:cNvSpPr>
            <a:spLocks noChangeArrowheads="1"/>
          </p:cNvSpPr>
          <p:nvPr/>
        </p:nvSpPr>
        <p:spPr bwMode="auto">
          <a:xfrm>
            <a:off x="0" y="34147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a:extLst>
              <a:ext uri="{FF2B5EF4-FFF2-40B4-BE49-F238E27FC236}">
                <a16:creationId xmlns:a16="http://schemas.microsoft.com/office/drawing/2014/main" id="{D3E9A0F2-BBD7-4B36-963B-1937320444B4}"/>
              </a:ext>
            </a:extLst>
          </p:cNvPr>
          <p:cNvSpPr>
            <a:spLocks noChangeArrowheads="1"/>
          </p:cNvSpPr>
          <p:nvPr/>
        </p:nvSpPr>
        <p:spPr bwMode="auto">
          <a:xfrm>
            <a:off x="1400185" y="40862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a16="http://schemas.microsoft.com/office/drawing/2014/main" id="{D7410377-B359-4121-AEA6-F05F4FFD1BC2}"/>
              </a:ext>
            </a:extLst>
          </p:cNvPr>
          <p:cNvSpPr>
            <a:spLocks noChangeArrowheads="1"/>
          </p:cNvSpPr>
          <p:nvPr/>
        </p:nvSpPr>
        <p:spPr bwMode="auto">
          <a:xfrm>
            <a:off x="0" y="571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4AD6823F-1FEC-4CF4-ABD9-A3CE6CD616E5}"/>
                  </a:ext>
                </a:extLst>
              </p:cNvPr>
              <p:cNvSpPr/>
              <p:nvPr/>
            </p:nvSpPr>
            <p:spPr>
              <a:xfrm>
                <a:off x="2115153" y="2079256"/>
                <a:ext cx="699553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z="2400" smtClean="0">
                          <a:solidFill>
                            <a:schemeClr val="tx2">
                              <a:lumMod val="75000"/>
                            </a:schemeClr>
                          </a:solidFill>
                          <a:latin typeface="Cambria Math" panose="02040503050406030204" pitchFamily="18" charset="0"/>
                        </a:rPr>
                        <m:t>Y</m:t>
                      </m:r>
                      <m:r>
                        <a:rPr lang="zh-CN" altLang="en-US" sz="2400" i="0">
                          <a:solidFill>
                            <a:schemeClr val="tx2">
                              <a:lumMod val="75000"/>
                            </a:schemeClr>
                          </a:solidFill>
                          <a:latin typeface="Cambria Math" panose="02040503050406030204" pitchFamily="18" charset="0"/>
                        </a:rPr>
                        <m:t>=</m:t>
                      </m:r>
                      <m:r>
                        <a:rPr lang="zh-CN" altLang="en-US" sz="2400" i="1">
                          <a:solidFill>
                            <a:schemeClr val="tx2">
                              <a:lumMod val="75000"/>
                            </a:schemeClr>
                          </a:solidFill>
                          <a:latin typeface="Cambria Math" panose="02040503050406030204" pitchFamily="18" charset="0"/>
                        </a:rPr>
                        <m:t>𝑎</m:t>
                      </m:r>
                      <m:r>
                        <a:rPr lang="zh-CN" altLang="en-US" sz="2400" i="0">
                          <a:solidFill>
                            <a:schemeClr val="tx2">
                              <a:lumMod val="75000"/>
                            </a:schemeClr>
                          </a:solidFill>
                          <a:latin typeface="Cambria Math" panose="02040503050406030204" pitchFamily="18" charset="0"/>
                        </a:rPr>
                        <m:t>+</m:t>
                      </m:r>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𝑏</m:t>
                          </m:r>
                        </m:e>
                        <m:sub>
                          <m:r>
                            <a:rPr lang="zh-CN" altLang="en-US" sz="2400" i="0">
                              <a:solidFill>
                                <a:schemeClr val="tx2">
                                  <a:lumMod val="75000"/>
                                </a:schemeClr>
                              </a:solidFill>
                              <a:latin typeface="Cambria Math" panose="02040503050406030204" pitchFamily="18" charset="0"/>
                            </a:rPr>
                            <m:t>1</m:t>
                          </m:r>
                        </m:sub>
                      </m:sSub>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𝑋</m:t>
                          </m:r>
                        </m:e>
                        <m:sub>
                          <m:r>
                            <a:rPr lang="zh-CN" altLang="en-US" sz="2400" i="0">
                              <a:solidFill>
                                <a:schemeClr val="tx2">
                                  <a:lumMod val="75000"/>
                                </a:schemeClr>
                              </a:solidFill>
                              <a:latin typeface="Cambria Math" panose="02040503050406030204" pitchFamily="18" charset="0"/>
                            </a:rPr>
                            <m:t>1</m:t>
                          </m:r>
                        </m:sub>
                      </m:sSub>
                      <m:r>
                        <a:rPr lang="zh-CN" altLang="en-US" sz="2400" i="0">
                          <a:solidFill>
                            <a:schemeClr val="tx2">
                              <a:lumMod val="75000"/>
                            </a:schemeClr>
                          </a:solidFill>
                          <a:latin typeface="Cambria Math" panose="02040503050406030204" pitchFamily="18" charset="0"/>
                        </a:rPr>
                        <m:t>+</m:t>
                      </m:r>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𝑏</m:t>
                          </m:r>
                        </m:e>
                        <m:sub>
                          <m:r>
                            <a:rPr lang="zh-CN" altLang="en-US" sz="2400" i="0">
                              <a:solidFill>
                                <a:schemeClr val="tx2">
                                  <a:lumMod val="75000"/>
                                </a:schemeClr>
                              </a:solidFill>
                              <a:latin typeface="Cambria Math" panose="02040503050406030204" pitchFamily="18" charset="0"/>
                            </a:rPr>
                            <m:t>2</m:t>
                          </m:r>
                        </m:sub>
                      </m:sSub>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𝑋</m:t>
                          </m:r>
                        </m:e>
                        <m:sub>
                          <m:r>
                            <a:rPr lang="zh-CN" altLang="en-US" sz="2400" i="0">
                              <a:solidFill>
                                <a:schemeClr val="tx2">
                                  <a:lumMod val="75000"/>
                                </a:schemeClr>
                              </a:solidFill>
                              <a:latin typeface="Cambria Math" panose="02040503050406030204" pitchFamily="18" charset="0"/>
                            </a:rPr>
                            <m:t>2</m:t>
                          </m:r>
                        </m:sub>
                      </m:sSub>
                      <m:r>
                        <a:rPr lang="zh-CN" altLang="en-US" sz="2400" i="0">
                          <a:solidFill>
                            <a:schemeClr val="tx2">
                              <a:lumMod val="75000"/>
                            </a:schemeClr>
                          </a:solidFill>
                          <a:latin typeface="Cambria Math" panose="02040503050406030204" pitchFamily="18" charset="0"/>
                        </a:rPr>
                        <m:t>+⋯+</m:t>
                      </m:r>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𝑏</m:t>
                          </m:r>
                        </m:e>
                        <m:sub>
                          <m:r>
                            <a:rPr lang="zh-CN" altLang="en-US" sz="2400" i="1">
                              <a:solidFill>
                                <a:schemeClr val="tx2">
                                  <a:lumMod val="75000"/>
                                </a:schemeClr>
                              </a:solidFill>
                              <a:latin typeface="Cambria Math" panose="02040503050406030204" pitchFamily="18" charset="0"/>
                            </a:rPr>
                            <m:t>𝑚</m:t>
                          </m:r>
                        </m:sub>
                      </m:sSub>
                      <m:sSub>
                        <m:sSubPr>
                          <m:ctrlPr>
                            <a:rPr lang="zh-CN" altLang="en-US" sz="2400" i="1">
                              <a:solidFill>
                                <a:schemeClr val="tx2">
                                  <a:lumMod val="75000"/>
                                </a:schemeClr>
                              </a:solidFill>
                              <a:latin typeface="Cambria Math" panose="02040503050406030204" pitchFamily="18" charset="0"/>
                            </a:rPr>
                          </m:ctrlPr>
                        </m:sSubPr>
                        <m:e>
                          <m:r>
                            <a:rPr lang="zh-CN" altLang="en-US" sz="2400" i="1">
                              <a:solidFill>
                                <a:schemeClr val="tx2">
                                  <a:lumMod val="75000"/>
                                </a:schemeClr>
                              </a:solidFill>
                              <a:latin typeface="Cambria Math" panose="02040503050406030204" pitchFamily="18" charset="0"/>
                            </a:rPr>
                            <m:t>𝑋</m:t>
                          </m:r>
                        </m:e>
                        <m:sub>
                          <m:r>
                            <a:rPr lang="zh-CN" altLang="en-US" sz="2400" i="1">
                              <a:solidFill>
                                <a:schemeClr val="tx2">
                                  <a:lumMod val="75000"/>
                                </a:schemeClr>
                              </a:solidFill>
                              <a:latin typeface="Cambria Math" panose="02040503050406030204" pitchFamily="18" charset="0"/>
                            </a:rPr>
                            <m:t>𝑚</m:t>
                          </m:r>
                        </m:sub>
                      </m:sSub>
                    </m:oMath>
                  </m:oMathPara>
                </a14:m>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mc:Choice>
        <mc:Fallback xmlns="">
          <p:sp>
            <p:nvSpPr>
              <p:cNvPr id="9" name="矩形 8">
                <a:extLst>
                  <a:ext uri="{FF2B5EF4-FFF2-40B4-BE49-F238E27FC236}">
                    <a16:creationId xmlns:a16="http://schemas.microsoft.com/office/drawing/2014/main" id="{4AD6823F-1FEC-4CF4-ABD9-A3CE6CD616E5}"/>
                  </a:ext>
                </a:extLst>
              </p:cNvPr>
              <p:cNvSpPr>
                <a:spLocks noRot="1" noChangeAspect="1" noMove="1" noResize="1" noEditPoints="1" noAdjustHandles="1" noChangeArrowheads="1" noChangeShapeType="1" noTextEdit="1"/>
              </p:cNvSpPr>
              <p:nvPr/>
            </p:nvSpPr>
            <p:spPr>
              <a:xfrm>
                <a:off x="2115153" y="2079256"/>
                <a:ext cx="6995534" cy="461665"/>
              </a:xfrm>
              <a:prstGeom prst="rect">
                <a:avLst/>
              </a:prstGeom>
              <a:blipFill>
                <a:blip r:embed="rId3"/>
                <a:stretch>
                  <a:fillRect b="-3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3251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EB4D2AC-969F-7E53-9F49-7A4ABDFE9E0A}"/>
              </a:ext>
            </a:extLst>
          </p:cNvPr>
          <p:cNvSpPr/>
          <p:nvPr/>
        </p:nvSpPr>
        <p:spPr>
          <a:xfrm>
            <a:off x="1293481" y="5024190"/>
            <a:ext cx="10389498" cy="131540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09020" y="1115434"/>
            <a:ext cx="11173959" cy="1015663"/>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6-2</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根据表</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6-1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中的数据，</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Northwind</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公司的销售经理需要分析销售额与单价、折扣、数量这三个变量之间的关系，并想了解如果未来某月单价为</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21.5</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，折扣为</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0.15</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，数量为</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3510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元，销售额可能是多少。</a:t>
            </a:r>
            <a:endPar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a:extLst>
              <a:ext uri="{FF2B5EF4-FFF2-40B4-BE49-F238E27FC236}">
                <a16:creationId xmlns:a16="http://schemas.microsoft.com/office/drawing/2014/main" id="{A6B935C8-39FA-4729-8348-6311D831885B}"/>
              </a:ext>
            </a:extLst>
          </p:cNvPr>
          <p:cNvSpPr>
            <a:spLocks noChangeArrowheads="1"/>
          </p:cNvSpPr>
          <p:nvPr/>
        </p:nvSpPr>
        <p:spPr bwMode="auto">
          <a:xfrm>
            <a:off x="0" y="34147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a:extLst>
              <a:ext uri="{FF2B5EF4-FFF2-40B4-BE49-F238E27FC236}">
                <a16:creationId xmlns:a16="http://schemas.microsoft.com/office/drawing/2014/main" id="{D3E9A0F2-BBD7-4B36-963B-1937320444B4}"/>
              </a:ext>
            </a:extLst>
          </p:cNvPr>
          <p:cNvSpPr>
            <a:spLocks noChangeArrowheads="1"/>
          </p:cNvSpPr>
          <p:nvPr/>
        </p:nvSpPr>
        <p:spPr bwMode="auto">
          <a:xfrm>
            <a:off x="1400185" y="40862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a16="http://schemas.microsoft.com/office/drawing/2014/main" id="{D7410377-B359-4121-AEA6-F05F4FFD1BC2}"/>
              </a:ext>
            </a:extLst>
          </p:cNvPr>
          <p:cNvSpPr>
            <a:spLocks noChangeArrowheads="1"/>
          </p:cNvSpPr>
          <p:nvPr/>
        </p:nvSpPr>
        <p:spPr bwMode="auto">
          <a:xfrm>
            <a:off x="0" y="571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25" name="文本框 10"/>
              <p:cNvSpPr txBox="1"/>
              <p:nvPr/>
            </p:nvSpPr>
            <p:spPr>
              <a:xfrm>
                <a:off x="1775859" y="4868258"/>
                <a:ext cx="9991788" cy="1405193"/>
              </a:xfrm>
              <a:prstGeom prst="rect">
                <a:avLst/>
              </a:prstGeom>
              <a:noFill/>
            </p:spPr>
            <p:txBody>
              <a:bodyPr wrap="square" rtlCol="0">
                <a:spAutoFit/>
              </a:bodyPr>
              <a:lstStyle/>
              <a:p>
                <a:pPr>
                  <a:lnSpc>
                    <a:spcPct val="150000"/>
                  </a:lnSpc>
                </a:pPr>
                <a:r>
                  <a:rPr lang="zh-CN" altLang="en-US" sz="2000" dirty="0">
                    <a:solidFill>
                      <a:schemeClr val="tx2">
                        <a:lumMod val="75000"/>
                      </a:schemeClr>
                    </a:solidFill>
                    <a:latin typeface="宋体" panose="02010600030101010101" pitchFamily="2" charset="-122"/>
                    <a:ea typeface="宋体" panose="02010600030101010101" pitchFamily="2" charset="-122"/>
                  </a:rPr>
                  <a:t>销售额的预测模型为：</a:t>
                </a:r>
                <a:endParaRPr lang="en-AU" altLang="zh-CN" sz="2000" dirty="0">
                  <a:solidFill>
                    <a:schemeClr val="tx2">
                      <a:lumMod val="75000"/>
                    </a:schemeClr>
                  </a:solidFill>
                  <a:latin typeface="宋体" panose="02010600030101010101" pitchFamily="2" charset="-122"/>
                  <a:ea typeface="宋体" panose="02010600030101010101" pitchFamily="2" charset="-122"/>
                </a:endParaRPr>
              </a:p>
              <a:p>
                <a:pPr>
                  <a:lnSpc>
                    <a:spcPct val="150000"/>
                  </a:lnSpc>
                </a:pPr>
                <a14:m>
                  <m:oMathPara xmlns:m="http://schemas.openxmlformats.org/officeDocument/2006/math">
                    <m:oMathParaPr>
                      <m:jc m:val="centerGroup"/>
                    </m:oMathParaPr>
                    <m:oMath xmlns:m="http://schemas.openxmlformats.org/officeDocument/2006/math">
                      <m:sSup>
                        <m:sSupPr>
                          <m:ctrlPr>
                            <a:rPr lang="zh-CN" altLang="zh-CN" sz="2000" i="1" smtClean="0">
                              <a:effectLst/>
                              <a:latin typeface="Cambria Math" panose="02040503050406030204" pitchFamily="18" charset="0"/>
                              <a:ea typeface="Cambria Math" panose="02040503050406030204" pitchFamily="18" charset="0"/>
                            </a:rPr>
                          </m:ctrlPr>
                        </m:sSupPr>
                        <m:e>
                          <m:r>
                            <m:rPr>
                              <m:sty m:val="p"/>
                            </m:rPr>
                            <a:rPr lang="en-US" altLang="zh-CN" sz="2000">
                              <a:effectLst/>
                              <a:latin typeface="Cambria Math" panose="02040503050406030204" pitchFamily="18" charset="0"/>
                              <a:ea typeface="宋体" panose="02010600030101010101" pitchFamily="2" charset="-122"/>
                              <a:cs typeface="Times New Roman" panose="02020603050405020304" pitchFamily="18" charset="0"/>
                            </a:rPr>
                            <m:t>Y</m:t>
                          </m:r>
                        </m:e>
                        <m:sup>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2000">
                          <a:effectLst/>
                          <a:latin typeface="Cambria Math" panose="02040503050406030204" pitchFamily="18" charset="0"/>
                          <a:ea typeface="宋体" panose="02010600030101010101" pitchFamily="2" charset="-122"/>
                          <a:cs typeface="Times New Roman" panose="02020603050405020304" pitchFamily="18" charset="0"/>
                        </a:rPr>
                        <m:t>=</m:t>
                      </m:r>
                      <m:r>
                        <a:rPr lang="zh-CN" altLang="en-US" sz="20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a:effectLst/>
                          <a:latin typeface="Cambria Math" panose="02040503050406030204" pitchFamily="18" charset="0"/>
                          <a:ea typeface="微软雅黑" panose="020B0503020204020204" pitchFamily="34" charset="-122"/>
                          <a:cs typeface="微软雅黑" panose="020B0503020204020204" pitchFamily="34" charset="-122"/>
                        </a:rPr>
                        <m:t>29090.99</m:t>
                      </m:r>
                      <m:r>
                        <a:rPr lang="en-US" altLang="zh-CN" sz="2000">
                          <a:effectLst/>
                          <a:latin typeface="Cambria Math" panose="02040503050406030204" pitchFamily="18" charset="0"/>
                          <a:ea typeface="宋体" panose="02010600030101010101" pitchFamily="2" charset="-122"/>
                          <a:cs typeface="Times New Roman" panose="02020603050405020304" pitchFamily="18" charset="0"/>
                        </a:rPr>
                        <m:t>+1359.3479</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a:effectLst/>
                          <a:latin typeface="Cambria Math" panose="02040503050406030204" pitchFamily="18" charset="0"/>
                          <a:ea typeface="宋体" panose="02010600030101010101" pitchFamily="2" charset="-122"/>
                          <a:cs typeface="Times New Roman" panose="02020603050405020304" pitchFamily="18" charset="0"/>
                        </a:rPr>
                        <m:t>213521.6</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+27.4036</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3</m:t>
                          </m:r>
                        </m:sub>
                      </m:sSub>
                    </m:oMath>
                  </m:oMathPara>
                </a14:m>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a:lnSpc>
                    <a:spcPct val="150000"/>
                  </a:lnSpc>
                </a:pPr>
                <a:r>
                  <a:rPr lang="zh-CN" altLang="en-US" sz="2000" dirty="0">
                    <a:solidFill>
                      <a:schemeClr val="tx2">
                        <a:lumMod val="75000"/>
                      </a:schemeClr>
                    </a:solidFill>
                    <a:latin typeface="宋体" panose="02010600030101010101" pitchFamily="2" charset="-122"/>
                    <a:ea typeface="宋体" panose="02010600030101010101" pitchFamily="2" charset="-122"/>
                  </a:rPr>
                  <a:t>当单价为</a:t>
                </a:r>
                <a:r>
                  <a:rPr lang="en-US" altLang="zh-CN" sz="2000" dirty="0">
                    <a:solidFill>
                      <a:schemeClr val="tx2">
                        <a:lumMod val="75000"/>
                      </a:schemeClr>
                    </a:solidFill>
                    <a:latin typeface="宋体" panose="02010600030101010101" pitchFamily="2" charset="-122"/>
                    <a:ea typeface="宋体" panose="02010600030101010101" pitchFamily="2" charset="-122"/>
                  </a:rPr>
                  <a:t>21.5</a:t>
                </a:r>
                <a:r>
                  <a:rPr lang="zh-CN" altLang="en-US" sz="2000" dirty="0">
                    <a:solidFill>
                      <a:schemeClr val="tx2">
                        <a:lumMod val="75000"/>
                      </a:schemeClr>
                    </a:solidFill>
                    <a:latin typeface="宋体" panose="02010600030101010101" pitchFamily="2" charset="-122"/>
                    <a:ea typeface="宋体" panose="02010600030101010101" pitchFamily="2" charset="-122"/>
                  </a:rPr>
                  <a:t>，折扣为</a:t>
                </a:r>
                <a:r>
                  <a:rPr lang="en-US" altLang="zh-CN" sz="2000" dirty="0">
                    <a:solidFill>
                      <a:schemeClr val="tx2">
                        <a:lumMod val="75000"/>
                      </a:schemeClr>
                    </a:solidFill>
                    <a:latin typeface="宋体" panose="02010600030101010101" pitchFamily="2" charset="-122"/>
                    <a:ea typeface="宋体" panose="02010600030101010101" pitchFamily="2" charset="-122"/>
                  </a:rPr>
                  <a:t>0.15</a:t>
                </a:r>
                <a:r>
                  <a:rPr lang="zh-CN" altLang="en-US" sz="2000" dirty="0">
                    <a:solidFill>
                      <a:schemeClr val="tx2">
                        <a:lumMod val="75000"/>
                      </a:schemeClr>
                    </a:solidFill>
                    <a:latin typeface="宋体" panose="02010600030101010101" pitchFamily="2" charset="-122"/>
                    <a:ea typeface="宋体" panose="02010600030101010101" pitchFamily="2" charset="-122"/>
                  </a:rPr>
                  <a:t>，数量为</a:t>
                </a:r>
                <a:r>
                  <a:rPr lang="en-US" altLang="zh-CN" sz="2000" dirty="0">
                    <a:solidFill>
                      <a:schemeClr val="tx2">
                        <a:lumMod val="75000"/>
                      </a:schemeClr>
                    </a:solidFill>
                    <a:latin typeface="宋体" panose="02010600030101010101" pitchFamily="2" charset="-122"/>
                    <a:ea typeface="宋体" panose="02010600030101010101" pitchFamily="2" charset="-122"/>
                  </a:rPr>
                  <a:t>3510</a:t>
                </a:r>
                <a:r>
                  <a:rPr lang="zh-CN" altLang="en-US" sz="2000" dirty="0">
                    <a:solidFill>
                      <a:schemeClr val="tx2">
                        <a:lumMod val="75000"/>
                      </a:schemeClr>
                    </a:solidFill>
                    <a:latin typeface="宋体" panose="02010600030101010101" pitchFamily="2" charset="-122"/>
                    <a:ea typeface="宋体" panose="02010600030101010101" pitchFamily="2" charset="-122"/>
                  </a:rPr>
                  <a:t>时，销售额的预测值为</a:t>
                </a:r>
                <a:r>
                  <a:rPr lang="en-US" altLang="zh-CN" sz="2000" dirty="0">
                    <a:solidFill>
                      <a:schemeClr val="tx2">
                        <a:lumMod val="75000"/>
                      </a:schemeClr>
                    </a:solidFill>
                    <a:latin typeface="宋体" panose="02010600030101010101" pitchFamily="2" charset="-122"/>
                    <a:ea typeface="宋体" panose="02010600030101010101" pitchFamily="2" charset="-122"/>
                  </a:rPr>
                  <a:t>64293.37533</a:t>
                </a:r>
                <a:r>
                  <a:rPr lang="zh-CN" altLang="en-US" sz="2000" dirty="0">
                    <a:solidFill>
                      <a:schemeClr val="tx2">
                        <a:lumMod val="75000"/>
                      </a:schemeClr>
                    </a:solidFill>
                    <a:latin typeface="宋体" panose="02010600030101010101" pitchFamily="2" charset="-122"/>
                    <a:ea typeface="宋体" panose="02010600030101010101" pitchFamily="2" charset="-122"/>
                  </a:rPr>
                  <a:t>元。</a:t>
                </a: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mc:Choice>
        <mc:Fallback xmlns="">
          <p:sp>
            <p:nvSpPr>
              <p:cNvPr id="25" name="文本框 10"/>
              <p:cNvSpPr txBox="1">
                <a:spLocks noRot="1" noChangeAspect="1" noMove="1" noResize="1" noEditPoints="1" noAdjustHandles="1" noChangeArrowheads="1" noChangeShapeType="1" noTextEdit="1"/>
              </p:cNvSpPr>
              <p:nvPr/>
            </p:nvSpPr>
            <p:spPr>
              <a:xfrm>
                <a:off x="1775859" y="4868258"/>
                <a:ext cx="9991788" cy="1405193"/>
              </a:xfrm>
              <a:prstGeom prst="rect">
                <a:avLst/>
              </a:prstGeom>
              <a:blipFill>
                <a:blip r:embed="rId3"/>
                <a:stretch>
                  <a:fillRect l="-610" b="-6957"/>
                </a:stretch>
              </a:blipFill>
            </p:spPr>
            <p:txBody>
              <a:bodyPr/>
              <a:lstStyle/>
              <a:p>
                <a:r>
                  <a:rPr lang="en-AU">
                    <a:noFill/>
                  </a:rPr>
                  <a:t> </a:t>
                </a:r>
              </a:p>
            </p:txBody>
          </p:sp>
        </mc:Fallback>
      </mc:AlternateContent>
      <p:sp>
        <p:nvSpPr>
          <p:cNvPr id="6" name="文本框 5">
            <a:extLst>
              <a:ext uri="{FF2B5EF4-FFF2-40B4-BE49-F238E27FC236}">
                <a16:creationId xmlns:a16="http://schemas.microsoft.com/office/drawing/2014/main" id="{FD837DBC-A910-A296-57EB-1D900477043E}"/>
              </a:ext>
            </a:extLst>
          </p:cNvPr>
          <p:cNvSpPr txBox="1"/>
          <p:nvPr/>
        </p:nvSpPr>
        <p:spPr>
          <a:xfrm>
            <a:off x="676763" y="2290427"/>
            <a:ext cx="6094990" cy="2773965"/>
          </a:xfrm>
          <a:prstGeom prst="rect">
            <a:avLst/>
          </a:prstGeom>
          <a:noFill/>
        </p:spPr>
        <p:txBody>
          <a:bodyPr wrap="square">
            <a:spAutoFit/>
          </a:bodyPr>
          <a:lstStyle/>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zh-CN" sz="2000" b="1" dirty="0">
                <a:latin typeface="+mn-ea"/>
              </a:rPr>
              <a:t>第一步</a:t>
            </a:r>
            <a:r>
              <a:rPr lang="zh-CN" altLang="zh-CN" sz="2000" dirty="0">
                <a:latin typeface="+mn-ea"/>
              </a:rPr>
              <a:t>，</a:t>
            </a:r>
            <a:r>
              <a:rPr lang="zh-CN" altLang="en-US" sz="2000" dirty="0">
                <a:latin typeface="+mn-ea"/>
              </a:rPr>
              <a:t>绘制散点图。</a:t>
            </a:r>
            <a:endParaRPr lang="en-US" altLang="zh-CN" sz="2000" dirty="0">
              <a:latin typeface="+mn-ea"/>
            </a:endParaRPr>
          </a:p>
          <a:p>
            <a:pPr algn="just">
              <a:lnSpc>
                <a:spcPct val="150000"/>
              </a:lnSpc>
            </a:pPr>
            <a:r>
              <a:rPr lang="zh-CN" altLang="en-US" sz="2000" b="1" dirty="0">
                <a:latin typeface="+mn-ea"/>
              </a:rPr>
              <a:t>第二步</a:t>
            </a:r>
            <a:r>
              <a:rPr lang="zh-CN" altLang="en-US" sz="2000" dirty="0">
                <a:latin typeface="+mn-ea"/>
              </a:rPr>
              <a:t>，利用最优子集法选择自变量。</a:t>
            </a:r>
            <a:endParaRPr lang="en-US" altLang="zh-CN" sz="2000" dirty="0">
              <a:latin typeface="+mn-ea"/>
            </a:endParaRPr>
          </a:p>
          <a:p>
            <a:pPr algn="just">
              <a:lnSpc>
                <a:spcPct val="150000"/>
              </a:lnSpc>
            </a:pPr>
            <a:r>
              <a:rPr lang="zh-CN" altLang="en-US" sz="2000" b="1" dirty="0"/>
              <a:t>第三步</a:t>
            </a:r>
            <a:r>
              <a:rPr lang="zh-CN" altLang="en-US" sz="2000" dirty="0"/>
              <a:t>，生成回归分析报告并评估回归结果。</a:t>
            </a:r>
            <a:endParaRPr lang="en-US" altLang="zh-CN" sz="2000" dirty="0"/>
          </a:p>
          <a:p>
            <a:pPr algn="just">
              <a:lnSpc>
                <a:spcPct val="150000"/>
              </a:lnSpc>
            </a:pPr>
            <a:r>
              <a:rPr lang="zh-CN" altLang="en-US" sz="2000" b="1" dirty="0"/>
              <a:t>第四步</a:t>
            </a:r>
            <a:r>
              <a:rPr lang="zh-CN" altLang="en-US" sz="2000" dirty="0"/>
              <a:t>，计算预测值。</a:t>
            </a:r>
            <a:endParaRPr lang="en-US" altLang="zh-CN" sz="2000" dirty="0"/>
          </a:p>
          <a:p>
            <a:pPr algn="just">
              <a:lnSpc>
                <a:spcPct val="150000"/>
              </a:lnSpc>
            </a:pPr>
            <a:endParaRPr lang="en-US" altLang="zh-CN" dirty="0"/>
          </a:p>
        </p:txBody>
      </p:sp>
      <p:sp>
        <p:nvSpPr>
          <p:cNvPr id="9" name="文本框 8">
            <a:extLst>
              <a:ext uri="{FF2B5EF4-FFF2-40B4-BE49-F238E27FC236}">
                <a16:creationId xmlns:a16="http://schemas.microsoft.com/office/drawing/2014/main" id="{CA3DC168-4391-0E38-564D-F0863EAC70A8}"/>
              </a:ext>
            </a:extLst>
          </p:cNvPr>
          <p:cNvSpPr txBox="1"/>
          <p:nvPr/>
        </p:nvSpPr>
        <p:spPr>
          <a:xfrm>
            <a:off x="5587989" y="2160495"/>
            <a:ext cx="6094990" cy="264752"/>
          </a:xfrm>
          <a:prstGeom prst="rect">
            <a:avLst/>
          </a:prstGeom>
          <a:noFill/>
        </p:spPr>
        <p:txBody>
          <a:bodyPr wrap="square">
            <a:spAutoFit/>
          </a:bodyPr>
          <a:lstStyle/>
          <a:p>
            <a:pPr indent="252095" algn="ctr">
              <a:lnSpc>
                <a:spcPts val="1200"/>
              </a:lnSpc>
              <a:spcBef>
                <a:spcPts val="600"/>
              </a:spcBef>
              <a:spcAft>
                <a:spcPts val="600"/>
              </a:spcAft>
            </a:pPr>
            <a:r>
              <a:rPr lang="zh-CN" altLang="zh-CN" sz="1800" kern="100" dirty="0">
                <a:effectLst/>
                <a:ea typeface="黑体" panose="02010609060101010101" pitchFamily="49" charset="-122"/>
                <a:cs typeface="Times New Roman" panose="02020603050405020304" pitchFamily="18" charset="0"/>
              </a:rPr>
              <a:t>表</a:t>
            </a:r>
            <a:r>
              <a:rPr lang="en-US" altLang="zh-CN" sz="1800" kern="100" dirty="0">
                <a:effectLst/>
                <a:ea typeface="黑体" panose="02010609060101010101" pitchFamily="49" charset="-122"/>
                <a:cs typeface="Times New Roman" panose="02020603050405020304" pitchFamily="18" charset="0"/>
              </a:rPr>
              <a:t>6-1 Northwind</a:t>
            </a:r>
            <a:r>
              <a:rPr lang="zh-CN" altLang="zh-CN" sz="1800" kern="100" dirty="0">
                <a:effectLst/>
                <a:ea typeface="黑体" panose="02010609060101010101" pitchFamily="49" charset="-122"/>
                <a:cs typeface="Times New Roman" panose="02020603050405020304" pitchFamily="18" charset="0"/>
              </a:rPr>
              <a:t>公司的销售数据</a:t>
            </a:r>
          </a:p>
        </p:txBody>
      </p:sp>
      <p:pic>
        <p:nvPicPr>
          <p:cNvPr id="10" name="图片 9">
            <a:extLst>
              <a:ext uri="{FF2B5EF4-FFF2-40B4-BE49-F238E27FC236}">
                <a16:creationId xmlns:a16="http://schemas.microsoft.com/office/drawing/2014/main" id="{C4FFB38B-8323-D0CC-44FB-152EB4ACAD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9577" y="2552707"/>
            <a:ext cx="5750739" cy="2249406"/>
          </a:xfrm>
          <a:prstGeom prst="rect">
            <a:avLst/>
          </a:prstGeom>
          <a:noFill/>
          <a:ln>
            <a:noFill/>
          </a:ln>
        </p:spPr>
      </p:pic>
    </p:spTree>
    <p:extLst>
      <p:ext uri="{BB962C8B-B14F-4D97-AF65-F5344CB8AC3E}">
        <p14:creationId xmlns:p14="http://schemas.microsoft.com/office/powerpoint/2010/main" val="3188925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72FD89-87E4-44CF-2943-542F11888D1C}"/>
              </a:ext>
            </a:extLst>
          </p:cNvPr>
          <p:cNvSpPr/>
          <p:nvPr/>
        </p:nvSpPr>
        <p:spPr>
          <a:xfrm>
            <a:off x="466283" y="4757744"/>
            <a:ext cx="7399979" cy="149795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66283" y="979581"/>
            <a:ext cx="11096932" cy="1323439"/>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6-3</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根据中国统计年鉴汇总了</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2018</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月至</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2023</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12</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月共计</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72</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个月全国的居民消费价格指数（单位：上年同月</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=100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），选取了其中的</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种价格指数与总的居民消费价格指数。这</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种价格指数分别为：食品烟酒类、居住类、教育文化和娱乐、医疗保健类。查询的数据示例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只展示</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2</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如表</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6-2</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所示，根据这些数据建立多元线性回归模型，并分析</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种价格指数对居民消费价格指数的影响。</a:t>
            </a:r>
            <a:endPar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a:extLst>
              <a:ext uri="{FF2B5EF4-FFF2-40B4-BE49-F238E27FC236}">
                <a16:creationId xmlns:a16="http://schemas.microsoft.com/office/drawing/2014/main" id="{A6B935C8-39FA-4729-8348-6311D831885B}"/>
              </a:ext>
            </a:extLst>
          </p:cNvPr>
          <p:cNvSpPr>
            <a:spLocks noChangeArrowheads="1"/>
          </p:cNvSpPr>
          <p:nvPr/>
        </p:nvSpPr>
        <p:spPr bwMode="auto">
          <a:xfrm>
            <a:off x="0" y="34147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a:extLst>
              <a:ext uri="{FF2B5EF4-FFF2-40B4-BE49-F238E27FC236}">
                <a16:creationId xmlns:a16="http://schemas.microsoft.com/office/drawing/2014/main" id="{D3E9A0F2-BBD7-4B36-963B-1937320444B4}"/>
              </a:ext>
            </a:extLst>
          </p:cNvPr>
          <p:cNvSpPr>
            <a:spLocks noChangeArrowheads="1"/>
          </p:cNvSpPr>
          <p:nvPr/>
        </p:nvSpPr>
        <p:spPr bwMode="auto">
          <a:xfrm>
            <a:off x="1400185" y="40862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a16="http://schemas.microsoft.com/office/drawing/2014/main" id="{D7410377-B359-4121-AEA6-F05F4FFD1BC2}"/>
              </a:ext>
            </a:extLst>
          </p:cNvPr>
          <p:cNvSpPr>
            <a:spLocks noChangeArrowheads="1"/>
          </p:cNvSpPr>
          <p:nvPr/>
        </p:nvSpPr>
        <p:spPr bwMode="auto">
          <a:xfrm>
            <a:off x="0" y="571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文本框 5">
            <a:extLst>
              <a:ext uri="{FF2B5EF4-FFF2-40B4-BE49-F238E27FC236}">
                <a16:creationId xmlns:a16="http://schemas.microsoft.com/office/drawing/2014/main" id="{494D4229-23A8-A622-010C-14B1FD3AD220}"/>
              </a:ext>
            </a:extLst>
          </p:cNvPr>
          <p:cNvSpPr txBox="1"/>
          <p:nvPr/>
        </p:nvSpPr>
        <p:spPr>
          <a:xfrm>
            <a:off x="727982" y="2303020"/>
            <a:ext cx="6094990" cy="2773965"/>
          </a:xfrm>
          <a:prstGeom prst="rect">
            <a:avLst/>
          </a:prstGeom>
          <a:noFill/>
        </p:spPr>
        <p:txBody>
          <a:bodyPr wrap="square">
            <a:spAutoFit/>
          </a:bodyPr>
          <a:lstStyle/>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zh-CN" sz="2000" b="1" dirty="0">
                <a:latin typeface="+mn-ea"/>
              </a:rPr>
              <a:t>第一步</a:t>
            </a:r>
            <a:r>
              <a:rPr lang="zh-CN" altLang="zh-CN" sz="2000" dirty="0">
                <a:latin typeface="+mn-ea"/>
              </a:rPr>
              <a:t>，</a:t>
            </a:r>
            <a:r>
              <a:rPr lang="zh-CN" altLang="en-US" sz="2000" dirty="0">
                <a:latin typeface="+mn-ea"/>
              </a:rPr>
              <a:t>绘制散点图。</a:t>
            </a:r>
            <a:endParaRPr lang="en-US" altLang="zh-CN" sz="2000" dirty="0">
              <a:latin typeface="+mn-ea"/>
            </a:endParaRPr>
          </a:p>
          <a:p>
            <a:pPr algn="just">
              <a:lnSpc>
                <a:spcPct val="150000"/>
              </a:lnSpc>
            </a:pPr>
            <a:r>
              <a:rPr lang="zh-CN" altLang="en-US" sz="2000" b="1" dirty="0">
                <a:latin typeface="+mn-ea"/>
              </a:rPr>
              <a:t>第二步</a:t>
            </a:r>
            <a:r>
              <a:rPr lang="zh-CN" altLang="en-US" sz="2000" dirty="0">
                <a:latin typeface="+mn-ea"/>
              </a:rPr>
              <a:t>，利用向前增选法选择自变量。</a:t>
            </a:r>
            <a:endParaRPr lang="en-US" altLang="zh-CN" sz="2000" dirty="0">
              <a:latin typeface="+mn-ea"/>
            </a:endParaRPr>
          </a:p>
          <a:p>
            <a:pPr algn="just">
              <a:lnSpc>
                <a:spcPct val="150000"/>
              </a:lnSpc>
            </a:pPr>
            <a:r>
              <a:rPr lang="zh-CN" altLang="en-US" sz="2000" b="1" dirty="0"/>
              <a:t>第三步</a:t>
            </a:r>
            <a:r>
              <a:rPr lang="zh-CN" altLang="en-US" sz="2000" dirty="0"/>
              <a:t>，生成回归分析报告并评估回归结果。</a:t>
            </a:r>
            <a:endParaRPr lang="en-US" altLang="zh-CN" sz="2000" dirty="0"/>
          </a:p>
          <a:p>
            <a:pPr algn="just">
              <a:lnSpc>
                <a:spcPct val="150000"/>
              </a:lnSpc>
            </a:pPr>
            <a:r>
              <a:rPr lang="zh-CN" altLang="en-US" sz="2000" b="1" dirty="0"/>
              <a:t>第四步</a:t>
            </a:r>
            <a:r>
              <a:rPr lang="zh-CN" altLang="en-US" sz="2000" dirty="0"/>
              <a:t>，计算预测值。</a:t>
            </a:r>
            <a:endParaRPr lang="en-US" altLang="zh-CN" sz="2000" dirty="0"/>
          </a:p>
          <a:p>
            <a:pPr algn="just">
              <a:lnSpc>
                <a:spcPct val="150000"/>
              </a:lnSpc>
            </a:pPr>
            <a:endParaRPr lang="en-US" altLang="zh-CN" dirty="0"/>
          </a:p>
        </p:txBody>
      </p:sp>
      <mc:AlternateContent xmlns:mc="http://schemas.openxmlformats.org/markup-compatibility/2006" xmlns:a14="http://schemas.microsoft.com/office/drawing/2010/main">
        <mc:Choice Requires="a14">
          <p:sp>
            <p:nvSpPr>
              <p:cNvPr id="8" name="文本框 10">
                <a:extLst>
                  <a:ext uri="{FF2B5EF4-FFF2-40B4-BE49-F238E27FC236}">
                    <a16:creationId xmlns:a16="http://schemas.microsoft.com/office/drawing/2014/main" id="{9D9251FD-3A44-C45C-8D43-4DB3FABCE4B1}"/>
                  </a:ext>
                </a:extLst>
              </p:cNvPr>
              <p:cNvSpPr txBox="1"/>
              <p:nvPr/>
            </p:nvSpPr>
            <p:spPr>
              <a:xfrm>
                <a:off x="540866" y="4681347"/>
                <a:ext cx="7829581" cy="1405193"/>
              </a:xfrm>
              <a:prstGeom prst="rect">
                <a:avLst/>
              </a:prstGeom>
              <a:noFill/>
            </p:spPr>
            <p:txBody>
              <a:bodyPr wrap="square" rtlCol="0">
                <a:spAutoFit/>
              </a:bodyPr>
              <a:lstStyle/>
              <a:p>
                <a:pPr>
                  <a:lnSpc>
                    <a:spcPct val="150000"/>
                  </a:lnSpc>
                </a:pPr>
                <a:r>
                  <a:rPr lang="zh-CN" altLang="en-US" sz="2000" dirty="0">
                    <a:solidFill>
                      <a:schemeClr val="tx2">
                        <a:lumMod val="75000"/>
                      </a:schemeClr>
                    </a:solidFill>
                    <a:latin typeface="宋体" panose="02010600030101010101" pitchFamily="2" charset="-122"/>
                    <a:ea typeface="宋体" panose="02010600030101010101" pitchFamily="2" charset="-122"/>
                  </a:rPr>
                  <a:t>构建预测模型：</a:t>
                </a:r>
                <a:endParaRPr lang="en-AU" altLang="zh-CN" sz="2000" dirty="0">
                  <a:solidFill>
                    <a:schemeClr val="tx2">
                      <a:lumMod val="75000"/>
                    </a:schemeClr>
                  </a:solidFill>
                  <a:latin typeface="宋体" panose="02010600030101010101" pitchFamily="2" charset="-122"/>
                  <a:ea typeface="宋体" panose="02010600030101010101" pitchFamily="2" charset="-122"/>
                </a:endParaRPr>
              </a:p>
              <a:p>
                <a:pPr>
                  <a:lnSpc>
                    <a:spcPct val="150000"/>
                  </a:lnSpc>
                </a:pPr>
                <a14:m>
                  <m:oMathPara xmlns:m="http://schemas.openxmlformats.org/officeDocument/2006/math">
                    <m:oMathParaPr>
                      <m:jc m:val="centerGroup"/>
                    </m:oMathParaPr>
                    <m:oMath xmlns:m="http://schemas.openxmlformats.org/officeDocument/2006/math">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𝑌</m:t>
                          </m:r>
                        </m:e>
                        <m:sup>
                          <m:r>
                            <a:rPr lang="en-US" altLang="zh-CN" sz="2000" i="1">
                              <a:latin typeface="Cambria Math" panose="02040503050406030204" pitchFamily="18" charset="0"/>
                            </a:rPr>
                            <m:t>′</m:t>
                          </m:r>
                        </m:sup>
                      </m:sSup>
                      <m:r>
                        <a:rPr lang="en-US" altLang="zh-CN" sz="2000" i="1">
                          <a:latin typeface="Cambria Math" panose="02040503050406030204" pitchFamily="18" charset="0"/>
                        </a:rPr>
                        <m:t>=7.5329+0.3∗</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+0.667∗</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+0.1∗</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3</m:t>
                          </m:r>
                        </m:sub>
                      </m:sSub>
                      <m:r>
                        <a:rPr lang="en-US" altLang="zh-CN" sz="2000" i="1">
                          <a:latin typeface="Cambria Math" panose="02040503050406030204" pitchFamily="18" charset="0"/>
                        </a:rPr>
                        <m:t>−0.143∗</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4</m:t>
                          </m:r>
                        </m:sub>
                      </m:sSub>
                    </m:oMath>
                  </m:oMathPara>
                </a14:m>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a:lnSpc>
                    <a:spcPct val="150000"/>
                  </a:lnSpc>
                </a:pPr>
                <a:r>
                  <a:rPr lang="zh-CN" altLang="en-US" sz="2000" dirty="0">
                    <a:solidFill>
                      <a:schemeClr val="tx2">
                        <a:lumMod val="75000"/>
                      </a:schemeClr>
                    </a:solidFill>
                    <a:latin typeface="宋体" panose="02010600030101010101" pitchFamily="2" charset="-122"/>
                    <a:ea typeface="宋体" panose="02010600030101010101" pitchFamily="2" charset="-122"/>
                  </a:rPr>
                  <a:t>根据模型计算预测结果为</a:t>
                </a:r>
                <a:r>
                  <a:rPr lang="en-US" altLang="zh-CN" sz="2000" dirty="0">
                    <a:solidFill>
                      <a:schemeClr val="tx2">
                        <a:lumMod val="75000"/>
                      </a:schemeClr>
                    </a:solidFill>
                    <a:latin typeface="宋体" panose="02010600030101010101" pitchFamily="2" charset="-122"/>
                    <a:ea typeface="宋体" panose="02010600030101010101" pitchFamily="2" charset="-122"/>
                  </a:rPr>
                  <a:t>98.9971</a:t>
                </a:r>
                <a:r>
                  <a:rPr lang="zh-CN" altLang="en-US" sz="2000" dirty="0">
                    <a:solidFill>
                      <a:schemeClr val="tx2">
                        <a:lumMod val="75000"/>
                      </a:schemeClr>
                    </a:solidFill>
                    <a:latin typeface="宋体" panose="02010600030101010101" pitchFamily="2" charset="-122"/>
                    <a:ea typeface="宋体" panose="02010600030101010101" pitchFamily="2" charset="-122"/>
                  </a:rPr>
                  <a:t>。</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mc:Choice>
        <mc:Fallback xmlns="">
          <p:sp>
            <p:nvSpPr>
              <p:cNvPr id="8" name="文本框 10">
                <a:extLst>
                  <a:ext uri="{FF2B5EF4-FFF2-40B4-BE49-F238E27FC236}">
                    <a16:creationId xmlns:a16="http://schemas.microsoft.com/office/drawing/2014/main" id="{9D9251FD-3A44-C45C-8D43-4DB3FABCE4B1}"/>
                  </a:ext>
                </a:extLst>
              </p:cNvPr>
              <p:cNvSpPr txBox="1">
                <a:spLocks noRot="1" noChangeAspect="1" noMove="1" noResize="1" noEditPoints="1" noAdjustHandles="1" noChangeArrowheads="1" noChangeShapeType="1" noTextEdit="1"/>
              </p:cNvSpPr>
              <p:nvPr/>
            </p:nvSpPr>
            <p:spPr>
              <a:xfrm>
                <a:off x="540866" y="4681347"/>
                <a:ext cx="7829581" cy="1405193"/>
              </a:xfrm>
              <a:prstGeom prst="rect">
                <a:avLst/>
              </a:prstGeom>
              <a:blipFill>
                <a:blip r:embed="rId2"/>
                <a:stretch>
                  <a:fillRect l="-857" b="-6957"/>
                </a:stretch>
              </a:blipFill>
            </p:spPr>
            <p:txBody>
              <a:bodyPr/>
              <a:lstStyle/>
              <a:p>
                <a:r>
                  <a:rPr lang="en-AU">
                    <a:noFill/>
                  </a:rPr>
                  <a:t> </a:t>
                </a:r>
              </a:p>
            </p:txBody>
          </p:sp>
        </mc:Fallback>
      </mc:AlternateContent>
      <p:pic>
        <p:nvPicPr>
          <p:cNvPr id="9" name="图片 8">
            <a:extLst>
              <a:ext uri="{FF2B5EF4-FFF2-40B4-BE49-F238E27FC236}">
                <a16:creationId xmlns:a16="http://schemas.microsoft.com/office/drawing/2014/main" id="{1423420F-E7DA-4F2A-A5F9-20C9DF173DB7}"/>
              </a:ext>
            </a:extLst>
          </p:cNvPr>
          <p:cNvPicPr>
            <a:picLocks noChangeAspect="1"/>
          </p:cNvPicPr>
          <p:nvPr/>
        </p:nvPicPr>
        <p:blipFill>
          <a:blip r:embed="rId3"/>
          <a:stretch>
            <a:fillRect/>
          </a:stretch>
        </p:blipFill>
        <p:spPr>
          <a:xfrm>
            <a:off x="8416524" y="2958825"/>
            <a:ext cx="2538762" cy="3265020"/>
          </a:xfrm>
          <a:prstGeom prst="rect">
            <a:avLst/>
          </a:prstGeom>
          <a:ln>
            <a:solidFill>
              <a:schemeClr val="tx1"/>
            </a:solidFill>
          </a:ln>
        </p:spPr>
      </p:pic>
      <p:sp>
        <p:nvSpPr>
          <p:cNvPr id="12" name="文本框 11">
            <a:extLst>
              <a:ext uri="{FF2B5EF4-FFF2-40B4-BE49-F238E27FC236}">
                <a16:creationId xmlns:a16="http://schemas.microsoft.com/office/drawing/2014/main" id="{1D9F5E13-2852-D2AF-B733-55FFABB7A9F8}"/>
              </a:ext>
            </a:extLst>
          </p:cNvPr>
          <p:cNvSpPr txBox="1"/>
          <p:nvPr/>
        </p:nvSpPr>
        <p:spPr>
          <a:xfrm>
            <a:off x="6718090" y="2633381"/>
            <a:ext cx="6094990" cy="264752"/>
          </a:xfrm>
          <a:prstGeom prst="rect">
            <a:avLst/>
          </a:prstGeom>
          <a:noFill/>
        </p:spPr>
        <p:txBody>
          <a:bodyPr wrap="square">
            <a:spAutoFit/>
          </a:bodyPr>
          <a:lstStyle/>
          <a:p>
            <a:pPr indent="252095" algn="ctr">
              <a:lnSpc>
                <a:spcPts val="1200"/>
              </a:lnSpc>
              <a:spcBef>
                <a:spcPts val="600"/>
              </a:spcBef>
              <a:spcAft>
                <a:spcPts val="600"/>
              </a:spcAft>
            </a:pPr>
            <a:r>
              <a:rPr lang="zh-CN" altLang="zh-CN" sz="1800" kern="100" dirty="0">
                <a:effectLst/>
                <a:ea typeface="黑体" panose="02010609060101010101" pitchFamily="49" charset="-122"/>
                <a:cs typeface="Times New Roman" panose="02020603050405020304" pitchFamily="18" charset="0"/>
              </a:rPr>
              <a:t>表</a:t>
            </a:r>
            <a:r>
              <a:rPr lang="en-US" altLang="zh-CN" sz="1800" kern="100" dirty="0">
                <a:effectLst/>
                <a:ea typeface="黑体" panose="02010609060101010101" pitchFamily="49" charset="-122"/>
                <a:cs typeface="Times New Roman" panose="02020603050405020304" pitchFamily="18" charset="0"/>
              </a:rPr>
              <a:t>6-2 </a:t>
            </a:r>
            <a:r>
              <a:rPr lang="zh-CN" altLang="zh-CN" sz="1800" kern="100" dirty="0">
                <a:effectLst/>
                <a:ea typeface="黑体" panose="02010609060101010101" pitchFamily="49" charset="-122"/>
                <a:cs typeface="Times New Roman" panose="02020603050405020304" pitchFamily="18" charset="0"/>
              </a:rPr>
              <a:t>居民消费价格指数示例</a:t>
            </a:r>
          </a:p>
        </p:txBody>
      </p:sp>
    </p:spTree>
    <p:extLst>
      <p:ext uri="{BB962C8B-B14F-4D97-AF65-F5344CB8AC3E}">
        <p14:creationId xmlns:p14="http://schemas.microsoft.com/office/powerpoint/2010/main" val="3779812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02394"/>
            <a:ext cx="12192000" cy="923330"/>
          </a:xfrm>
          <a:prstGeom prst="rect">
            <a:avLst/>
          </a:prstGeom>
          <a:noFill/>
        </p:spPr>
        <p:txBody>
          <a:bodyPr wrap="square" rtlCol="0">
            <a:spAutoFit/>
          </a:bodyPr>
          <a:lstStyle>
            <a:defPPr>
              <a:defRPr lang="en-US"/>
            </a:defPPr>
            <a:lvl1pPr algn="dist" defTabSz="457200">
              <a:defRPr sz="6600">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5400" b="1" dirty="0">
                <a:latin typeface="宋体" pitchFamily="2" charset="-122"/>
                <a:ea typeface="宋体" pitchFamily="2" charset="-122"/>
              </a:rPr>
              <a:t>非线性回归分析预测模型</a:t>
            </a:r>
          </a:p>
        </p:txBody>
      </p:sp>
      <p:sp>
        <p:nvSpPr>
          <p:cNvPr id="4" name="文本框 3"/>
          <p:cNvSpPr txBox="1"/>
          <p:nvPr/>
        </p:nvSpPr>
        <p:spPr>
          <a:xfrm>
            <a:off x="0" y="1551352"/>
            <a:ext cx="12192000" cy="707886"/>
          </a:xfrm>
          <a:prstGeom prst="rect">
            <a:avLst/>
          </a:prstGeom>
          <a:noFill/>
        </p:spPr>
        <p:txBody>
          <a:bodyPr wrap="square" rtlCol="0">
            <a:spAutoFit/>
          </a:bodyPr>
          <a:lstStyle>
            <a:defPPr>
              <a:defRPr lang="en-US"/>
            </a:defPPr>
            <a:lvl1pPr algn="dist" defTabSz="457200">
              <a:defRPr sz="40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dirty="0"/>
              <a:t>第三节</a:t>
            </a:r>
          </a:p>
        </p:txBody>
      </p:sp>
    </p:spTree>
    <p:extLst>
      <p:ext uri="{BB962C8B-B14F-4D97-AF65-F5344CB8AC3E}">
        <p14:creationId xmlns:p14="http://schemas.microsoft.com/office/powerpoint/2010/main" val="380664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71457"/>
            <a:ext cx="12260094" cy="1015663"/>
          </a:xfrm>
          <a:prstGeom prst="rect">
            <a:avLst/>
          </a:prstGeom>
          <a:noFill/>
        </p:spPr>
        <p:txBody>
          <a:bodyPr wrap="square" rtlCol="0">
            <a:spAutoFit/>
          </a:bodyPr>
          <a:lstStyle>
            <a:defPPr>
              <a:defRPr lang="en-US"/>
            </a:defPPr>
            <a:lvl1pPr algn="dist" defTabSz="457200">
              <a:defRPr sz="66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6000" b="1" dirty="0">
                <a:solidFill>
                  <a:schemeClr val="tx2">
                    <a:lumMod val="75000"/>
                  </a:schemeClr>
                </a:solidFill>
                <a:latin typeface="方正清刻本悦宋简体" panose="02000000000000000000" pitchFamily="2" charset="-122"/>
                <a:ea typeface="方正清刻本悦宋简体" panose="02000000000000000000" pitchFamily="2" charset="-122"/>
              </a:rPr>
              <a:t>回归分析</a:t>
            </a:r>
            <a:r>
              <a:rPr lang="zh-CN" altLang="zh-CN" sz="6000" b="1" dirty="0">
                <a:solidFill>
                  <a:schemeClr val="tx2">
                    <a:lumMod val="75000"/>
                  </a:schemeClr>
                </a:solidFill>
                <a:latin typeface="方正清刻本悦宋简体" panose="02000000000000000000" pitchFamily="2" charset="-122"/>
                <a:ea typeface="方正清刻本悦宋简体" panose="02000000000000000000" pitchFamily="2" charset="-122"/>
              </a:rPr>
              <a:t>预测模型</a:t>
            </a:r>
            <a:endParaRPr lang="zh-CN" altLang="en-US" sz="6000" b="1" dirty="0">
              <a:solidFill>
                <a:schemeClr val="tx2">
                  <a:lumMod val="75000"/>
                </a:schemeClr>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1" y="1506776"/>
            <a:ext cx="12192000" cy="769441"/>
          </a:xfrm>
          <a:prstGeom prst="rect">
            <a:avLst/>
          </a:prstGeom>
          <a:noFill/>
        </p:spPr>
        <p:txBody>
          <a:bodyPr wrap="square" rtlCol="0">
            <a:spAutoFit/>
          </a:bodyPr>
          <a:lstStyle>
            <a:defPPr>
              <a:defRPr lang="en-US"/>
            </a:defPPr>
            <a:lvl1pPr algn="dist" defTabSz="457200">
              <a:defRPr sz="40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4400" b="1" dirty="0">
                <a:solidFill>
                  <a:schemeClr val="tx2">
                    <a:lumMod val="75000"/>
                  </a:schemeClr>
                </a:solidFill>
                <a:latin typeface="方正清刻本悦宋简体" panose="02000000000000000000" pitchFamily="2" charset="-122"/>
                <a:ea typeface="方正清刻本悦宋简体" panose="02000000000000000000" pitchFamily="2" charset="-122"/>
              </a:rPr>
              <a:t>第六章</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08590" y="488960"/>
            <a:ext cx="5892560" cy="707886"/>
          </a:xfrm>
          <a:prstGeom prst="rect">
            <a:avLst/>
          </a:prstGeom>
          <a:noFill/>
        </p:spPr>
        <p:txBody>
          <a:bodyPr wrap="square" rtlCol="0">
            <a:spAutoFit/>
          </a:bodyPr>
          <a:lstStyle>
            <a:defPPr>
              <a:defRPr lang="en-US"/>
            </a:defPPr>
            <a:lvl1pPr algn="ctr" defTabSz="457200">
              <a:defRPr sz="4000" b="1">
                <a:solidFill>
                  <a:schemeClr val="tx2">
                    <a:lumMod val="75000"/>
                  </a:schemeClr>
                </a:solidFill>
                <a:latin typeface="+mn-ea"/>
              </a:defRPr>
            </a:lvl1pPr>
            <a:lvl2pPr defTabSz="457200"/>
            <a:lvl3pPr defTabSz="457200"/>
            <a:lvl4pPr defTabSz="457200"/>
            <a:lvl5pPr defTabSz="457200"/>
            <a:lvl6pPr defTabSz="457200"/>
            <a:lvl7pPr defTabSz="457200"/>
            <a:lvl8pPr defTabSz="457200"/>
            <a:lvl9pPr defTabSz="457200"/>
          </a:lstStyle>
          <a:p>
            <a:r>
              <a:rPr lang="zh-CN" altLang="en-US" dirty="0">
                <a:latin typeface="宋体" pitchFamily="2" charset="-122"/>
                <a:ea typeface="宋体" pitchFamily="2" charset="-122"/>
              </a:rPr>
              <a:t>非线性回归分析预测模型</a:t>
            </a:r>
          </a:p>
        </p:txBody>
      </p:sp>
      <p:grpSp>
        <p:nvGrpSpPr>
          <p:cNvPr id="5" name="组合 4">
            <a:extLst>
              <a:ext uri="{FF2B5EF4-FFF2-40B4-BE49-F238E27FC236}">
                <a16:creationId xmlns:a16="http://schemas.microsoft.com/office/drawing/2014/main" id="{79AE7CB4-8A8F-ADC1-E145-B56478E79E13}"/>
              </a:ext>
            </a:extLst>
          </p:cNvPr>
          <p:cNvGrpSpPr/>
          <p:nvPr/>
        </p:nvGrpSpPr>
        <p:grpSpPr>
          <a:xfrm>
            <a:off x="979305" y="2278168"/>
            <a:ext cx="7012170" cy="523854"/>
            <a:chOff x="979305" y="2060163"/>
            <a:chExt cx="7012170" cy="523854"/>
          </a:xfrm>
        </p:grpSpPr>
        <p:sp>
          <p:nvSpPr>
            <p:cNvPr id="13" name="文本框 12"/>
            <p:cNvSpPr txBox="1"/>
            <p:nvPr/>
          </p:nvSpPr>
          <p:spPr>
            <a:xfrm>
              <a:off x="3033408" y="2060797"/>
              <a:ext cx="4958067"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一元非线性回归分析预测模型</a:t>
              </a:r>
            </a:p>
          </p:txBody>
        </p:sp>
        <p:sp>
          <p:nvSpPr>
            <p:cNvPr id="19" name="文本框 18">
              <a:extLst>
                <a:ext uri="{FF2B5EF4-FFF2-40B4-BE49-F238E27FC236}">
                  <a16:creationId xmlns:a16="http://schemas.microsoft.com/office/drawing/2014/main" id="{59404854-0EBE-417A-A261-E9E2FA0DB7C7}"/>
                </a:ext>
              </a:extLst>
            </p:cNvPr>
            <p:cNvSpPr txBox="1"/>
            <p:nvPr/>
          </p:nvSpPr>
          <p:spPr>
            <a:xfrm>
              <a:off x="979305" y="2060163"/>
              <a:ext cx="2881085" cy="523220"/>
            </a:xfrm>
            <a:prstGeom prst="rect">
              <a:avLst/>
            </a:prstGeom>
            <a:noFill/>
          </p:spPr>
          <p:txBody>
            <a:bodyPr wrap="square">
              <a:spAutoFit/>
            </a:bodyPr>
            <a:lstStyle/>
            <a:p>
              <a:pPr algn="ctr"/>
              <a:endParaRPr lang="zh-CN" altLang="en-US" sz="2800" b="1" dirty="0">
                <a:solidFill>
                  <a:schemeClr val="bg1"/>
                </a:solidFill>
                <a:latin typeface="FuturaBookC" pitchFamily="2" charset="-52"/>
              </a:endParaRPr>
            </a:p>
          </p:txBody>
        </p:sp>
      </p:grpSp>
      <p:sp>
        <p:nvSpPr>
          <p:cNvPr id="14" name="文本框 13"/>
          <p:cNvSpPr txBox="1"/>
          <p:nvPr/>
        </p:nvSpPr>
        <p:spPr>
          <a:xfrm>
            <a:off x="5726440" y="4133483"/>
            <a:ext cx="5029809"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多元非线性回归分析预测模型</a:t>
            </a:r>
          </a:p>
        </p:txBody>
      </p:sp>
      <p:sp>
        <p:nvSpPr>
          <p:cNvPr id="12" name="椭圆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F7717EE-3967-4B71-B24F-FF5ADA230F74}"/>
              </a:ext>
            </a:extLst>
          </p:cNvPr>
          <p:cNvSpPr/>
          <p:nvPr/>
        </p:nvSpPr>
        <p:spPr>
          <a:xfrm>
            <a:off x="2228835" y="216292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5" name="椭圆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10D017FA-72F4-487B-9ACE-E1B609F038C9}"/>
              </a:ext>
            </a:extLst>
          </p:cNvPr>
          <p:cNvSpPr/>
          <p:nvPr/>
        </p:nvSpPr>
        <p:spPr>
          <a:xfrm>
            <a:off x="4888646" y="4055979"/>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396778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360"/>
                                          </p:val>
                                        </p:tav>
                                        <p:tav tm="100000">
                                          <p:val>
                                            <p:fltVal val="0"/>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960"/>
            <a:ext cx="12191999" cy="646331"/>
          </a:xfrm>
          <a:prstGeom prst="rect">
            <a:avLst/>
          </a:prstGeom>
          <a:noFill/>
        </p:spPr>
        <p:txBody>
          <a:bodyPr wrap="square" rtlCol="0">
            <a:spAutoFit/>
          </a:bodyPr>
          <a:lstStyle>
            <a:defPPr>
              <a:defRPr lang="en-US"/>
            </a:defPPr>
            <a:lvl1pPr algn="ctr">
              <a:defRPr sz="3600" b="1">
                <a:solidFill>
                  <a:schemeClr val="tx2">
                    <a:lumMod val="75000"/>
                  </a:schemeClr>
                </a:solidFill>
                <a:latin typeface="宋体" pitchFamily="2" charset="-122"/>
                <a:ea typeface="宋体" pitchFamily="2" charset="-122"/>
              </a:defRPr>
            </a:lvl1pPr>
          </a:lstStyle>
          <a:p>
            <a:r>
              <a:rPr lang="en-US" altLang="zh-CN" dirty="0"/>
              <a:t>1</a:t>
            </a:r>
            <a:r>
              <a:rPr lang="zh-CN" altLang="en-US" dirty="0"/>
              <a:t>、一元非线性回归分析</a:t>
            </a:r>
            <a:r>
              <a:rPr lang="zh-CN" altLang="zh-CN" dirty="0"/>
              <a:t>预测模型</a:t>
            </a:r>
            <a:endParaRPr lang="zh-CN" altLang="en-US" dirty="0"/>
          </a:p>
        </p:txBody>
      </p:sp>
      <p:sp>
        <p:nvSpPr>
          <p:cNvPr id="11" name="文本框 10"/>
          <p:cNvSpPr txBox="1"/>
          <p:nvPr/>
        </p:nvSpPr>
        <p:spPr>
          <a:xfrm>
            <a:off x="1050366" y="2041120"/>
            <a:ext cx="4683676" cy="2775760"/>
          </a:xfrm>
          <a:prstGeom prst="rect">
            <a:avLst/>
          </a:prstGeom>
          <a:noFill/>
        </p:spPr>
        <p:txBody>
          <a:bodyPr wrap="square" rtlCol="0">
            <a:spAutoFit/>
          </a:bodyPr>
          <a:lstStyle/>
          <a:p>
            <a:pPr indent="540000" algn="just">
              <a:lnSpc>
                <a:spcPct val="150000"/>
              </a:lnSpc>
            </a:pPr>
            <a:r>
              <a:rPr lang="zh-CN" altLang="zh-CN" sz="2400" dirty="0">
                <a:solidFill>
                  <a:schemeClr val="tx2">
                    <a:lumMod val="75000"/>
                  </a:schemeClr>
                </a:solidFill>
                <a:latin typeface="宋体" panose="02010600030101010101" pitchFamily="2" charset="-122"/>
                <a:ea typeface="宋体" panose="02010600030101010101" pitchFamily="2" charset="-122"/>
              </a:rPr>
              <a:t>一元非线性回归分析是指只有一个自变量，因变量与自变量之间呈现非线性的函数依赖关系</a:t>
            </a:r>
            <a:r>
              <a:rPr lang="zh-CN" altLang="en-US" sz="2400" dirty="0">
                <a:solidFill>
                  <a:schemeClr val="tx2">
                    <a:lumMod val="75000"/>
                  </a:schemeClr>
                </a:solidFill>
                <a:latin typeface="宋体" panose="02010600030101010101" pitchFamily="2" charset="-122"/>
                <a:ea typeface="宋体" panose="02010600030101010101" pitchFamily="2" charset="-122"/>
              </a:rPr>
              <a:t>。常见的模型包括幂函数、指数函数、对数函数和多项式等。</a:t>
            </a:r>
            <a:endParaRPr lang="zh-CN" altLang="zh-CN" sz="2400" dirty="0">
              <a:solidFill>
                <a:schemeClr val="tx2">
                  <a:lumMod val="75000"/>
                </a:schemeClr>
              </a:solidFill>
              <a:latin typeface="宋体" panose="02010600030101010101" pitchFamily="2" charset="-122"/>
              <a:ea typeface="宋体" panose="02010600030101010101" pitchFamily="2" charset="-122"/>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3" name="组合 12">
            <a:extLst>
              <a:ext uri="{FF2B5EF4-FFF2-40B4-BE49-F238E27FC236}">
                <a16:creationId xmlns:a16="http://schemas.microsoft.com/office/drawing/2014/main" id="{ED27F2B3-1BD2-25C8-9AAD-A20561CE60CF}"/>
              </a:ext>
            </a:extLst>
          </p:cNvPr>
          <p:cNvGrpSpPr/>
          <p:nvPr/>
        </p:nvGrpSpPr>
        <p:grpSpPr>
          <a:xfrm>
            <a:off x="6457958" y="1577706"/>
            <a:ext cx="3842668" cy="4259920"/>
            <a:chOff x="6942052" y="1412894"/>
            <a:chExt cx="2752726" cy="3702588"/>
          </a:xfrm>
        </p:grpSpPr>
        <p:pic>
          <p:nvPicPr>
            <p:cNvPr id="7" name="x1.jpg">
              <a:extLst>
                <a:ext uri="{FF2B5EF4-FFF2-40B4-BE49-F238E27FC236}">
                  <a16:creationId xmlns:a16="http://schemas.microsoft.com/office/drawing/2014/main" id="{40975444-7837-4FFF-75EA-7B8A02F7CF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942053" y="1412894"/>
              <a:ext cx="2752725" cy="975360"/>
            </a:xfrm>
            <a:prstGeom prst="rect">
              <a:avLst/>
            </a:prstGeom>
            <a:ln>
              <a:solidFill>
                <a:schemeClr val="tx1"/>
              </a:solidFill>
            </a:ln>
          </p:spPr>
        </p:pic>
        <p:pic>
          <p:nvPicPr>
            <p:cNvPr id="8" name="x2.jpg">
              <a:extLst>
                <a:ext uri="{FF2B5EF4-FFF2-40B4-BE49-F238E27FC236}">
                  <a16:creationId xmlns:a16="http://schemas.microsoft.com/office/drawing/2014/main" id="{DFAD7D2C-84EA-2447-1EC4-A6C629109CF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42053" y="2388254"/>
              <a:ext cx="2752725" cy="910590"/>
            </a:xfrm>
            <a:prstGeom prst="rect">
              <a:avLst/>
            </a:prstGeom>
            <a:ln>
              <a:solidFill>
                <a:schemeClr val="tx1"/>
              </a:solidFill>
            </a:ln>
          </p:spPr>
        </p:pic>
        <p:pic>
          <p:nvPicPr>
            <p:cNvPr id="9" name="x3.jpg">
              <a:extLst>
                <a:ext uri="{FF2B5EF4-FFF2-40B4-BE49-F238E27FC236}">
                  <a16:creationId xmlns:a16="http://schemas.microsoft.com/office/drawing/2014/main" id="{3D5BCB5A-4774-8FF7-7BBC-E8ABA77711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942053" y="3298844"/>
              <a:ext cx="2752725" cy="910590"/>
            </a:xfrm>
            <a:prstGeom prst="rect">
              <a:avLst/>
            </a:prstGeom>
            <a:ln>
              <a:solidFill>
                <a:schemeClr val="tx1"/>
              </a:solidFill>
            </a:ln>
          </p:spPr>
        </p:pic>
        <p:pic>
          <p:nvPicPr>
            <p:cNvPr id="10" name="x4.jpg">
              <a:extLst>
                <a:ext uri="{FF2B5EF4-FFF2-40B4-BE49-F238E27FC236}">
                  <a16:creationId xmlns:a16="http://schemas.microsoft.com/office/drawing/2014/main" id="{0CC90993-8716-C517-7D06-FE285496A1E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942052" y="4204892"/>
              <a:ext cx="2752725" cy="910590"/>
            </a:xfrm>
            <a:prstGeom prst="rect">
              <a:avLst/>
            </a:prstGeom>
            <a:ln>
              <a:solidFill>
                <a:schemeClr val="tx1"/>
              </a:solidFill>
            </a:ln>
          </p:spPr>
        </p:pic>
      </p:grpSp>
      <p:sp>
        <p:nvSpPr>
          <p:cNvPr id="14" name="文本框 13">
            <a:extLst>
              <a:ext uri="{FF2B5EF4-FFF2-40B4-BE49-F238E27FC236}">
                <a16:creationId xmlns:a16="http://schemas.microsoft.com/office/drawing/2014/main" id="{7E74793B-3FAB-21AF-FB3B-3D81513A9435}"/>
              </a:ext>
            </a:extLst>
          </p:cNvPr>
          <p:cNvSpPr txBox="1"/>
          <p:nvPr/>
        </p:nvSpPr>
        <p:spPr>
          <a:xfrm>
            <a:off x="8072153" y="5985228"/>
            <a:ext cx="508473" cy="369332"/>
          </a:xfrm>
          <a:prstGeom prst="rect">
            <a:avLst/>
          </a:prstGeom>
          <a:noFill/>
        </p:spPr>
        <p:txBody>
          <a:bodyPr wrap="none" rtlCol="0">
            <a:spAutoFit/>
          </a:bodyPr>
          <a:lstStyle/>
          <a:p>
            <a:r>
              <a:rPr lang="en-US" altLang="zh-CN" dirty="0"/>
              <a:t>……</a:t>
            </a:r>
            <a:endParaRPr lang="zh-CN" altLang="en-US" dirty="0"/>
          </a:p>
        </p:txBody>
      </p:sp>
    </p:spTree>
    <p:extLst>
      <p:ext uri="{BB962C8B-B14F-4D97-AF65-F5344CB8AC3E}">
        <p14:creationId xmlns:p14="http://schemas.microsoft.com/office/powerpoint/2010/main" val="420710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33953" y="1315218"/>
            <a:ext cx="11445989" cy="1015663"/>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6-4</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某品牌的服装公司为了解销售额与流通率之间的关系，流通率是指每元商品流转额所分摊的流通费用，收集了</a:t>
            </a:r>
            <a:r>
              <a:rPr lang="en-US" altLang="zh-CN" sz="2000" dirty="0">
                <a:solidFill>
                  <a:schemeClr val="tx2">
                    <a:lumMod val="75000"/>
                  </a:schemeClr>
                </a:solidFill>
                <a:latin typeface="宋体" panose="02010600030101010101" pitchFamily="2" charset="-122"/>
                <a:ea typeface="宋体" panose="02010600030101010101" pitchFamily="2" charset="-122"/>
              </a:rPr>
              <a:t>12</a:t>
            </a:r>
            <a:r>
              <a:rPr lang="zh-CN" altLang="en-US" sz="2000" dirty="0">
                <a:solidFill>
                  <a:schemeClr val="tx2">
                    <a:lumMod val="75000"/>
                  </a:schemeClr>
                </a:solidFill>
                <a:latin typeface="宋体" panose="02010600030101010101" pitchFamily="2" charset="-122"/>
                <a:ea typeface="宋体" panose="02010600030101010101" pitchFamily="2" charset="-122"/>
              </a:rPr>
              <a:t>个分店的有关数据，如表</a:t>
            </a:r>
            <a:r>
              <a:rPr lang="en-US" altLang="zh-CN" sz="2000" dirty="0">
                <a:solidFill>
                  <a:schemeClr val="tx2">
                    <a:lumMod val="75000"/>
                  </a:schemeClr>
                </a:solidFill>
                <a:latin typeface="宋体" panose="02010600030101010101" pitchFamily="2" charset="-122"/>
                <a:ea typeface="宋体" panose="02010600030101010101" pitchFamily="2" charset="-122"/>
              </a:rPr>
              <a:t>6-4</a:t>
            </a:r>
            <a:r>
              <a:rPr lang="zh-CN" altLang="en-US" sz="2000" dirty="0">
                <a:solidFill>
                  <a:schemeClr val="tx2">
                    <a:lumMod val="75000"/>
                  </a:schemeClr>
                </a:solidFill>
                <a:latin typeface="宋体" panose="02010600030101010101" pitchFamily="2" charset="-122"/>
                <a:ea typeface="宋体" panose="02010600030101010101" pitchFamily="2" charset="-122"/>
              </a:rPr>
              <a:t>所示，试根据这些数据建立适当的模型，并预测当销售额为</a:t>
            </a:r>
            <a:r>
              <a:rPr lang="en-US" altLang="zh-CN" sz="2000" dirty="0">
                <a:solidFill>
                  <a:schemeClr val="tx2">
                    <a:lumMod val="75000"/>
                  </a:schemeClr>
                </a:solidFill>
                <a:latin typeface="宋体" panose="02010600030101010101" pitchFamily="2" charset="-122"/>
                <a:ea typeface="宋体" panose="02010600030101010101" pitchFamily="2" charset="-122"/>
              </a:rPr>
              <a:t>29.5</a:t>
            </a:r>
            <a:r>
              <a:rPr lang="zh-CN" altLang="en-US" sz="2000" dirty="0">
                <a:solidFill>
                  <a:schemeClr val="tx2">
                    <a:lumMod val="75000"/>
                  </a:schemeClr>
                </a:solidFill>
                <a:latin typeface="宋体" panose="02010600030101010101" pitchFamily="2" charset="-122"/>
                <a:ea typeface="宋体" panose="02010600030101010101" pitchFamily="2" charset="-122"/>
              </a:rPr>
              <a:t>万元时所对应的流通率。</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a:extLst>
              <a:ext uri="{FF2B5EF4-FFF2-40B4-BE49-F238E27FC236}">
                <a16:creationId xmlns:a16="http://schemas.microsoft.com/office/drawing/2014/main" id="{B5CF66DF-2946-4F02-A458-256EC005F3A4}"/>
              </a:ext>
            </a:extLst>
          </p:cNvPr>
          <p:cNvSpPr>
            <a:spLocks noChangeArrowheads="1"/>
          </p:cNvSpPr>
          <p:nvPr/>
        </p:nvSpPr>
        <p:spPr bwMode="auto">
          <a:xfrm>
            <a:off x="1449237" y="59177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文本框 5">
            <a:extLst>
              <a:ext uri="{FF2B5EF4-FFF2-40B4-BE49-F238E27FC236}">
                <a16:creationId xmlns:a16="http://schemas.microsoft.com/office/drawing/2014/main" id="{9F5DA59A-A65F-1749-531D-F963457B753C}"/>
              </a:ext>
            </a:extLst>
          </p:cNvPr>
          <p:cNvSpPr txBox="1"/>
          <p:nvPr/>
        </p:nvSpPr>
        <p:spPr>
          <a:xfrm>
            <a:off x="4804271" y="2672717"/>
            <a:ext cx="2063456" cy="369332"/>
          </a:xfrm>
          <a:prstGeom prst="rect">
            <a:avLst/>
          </a:prstGeom>
          <a:noFill/>
        </p:spPr>
        <p:txBody>
          <a:bodyPr wrap="square">
            <a:spAutoFit/>
          </a:bodyPr>
          <a:lstStyle/>
          <a:p>
            <a:r>
              <a:rPr lang="zh-CN" altLang="en-US" dirty="0"/>
              <a:t>表</a:t>
            </a:r>
            <a:r>
              <a:rPr lang="en-US" altLang="zh-CN" dirty="0"/>
              <a:t>6-4</a:t>
            </a:r>
            <a:r>
              <a:rPr lang="zh-CN" altLang="en-US" dirty="0"/>
              <a:t>销售额数据</a:t>
            </a:r>
          </a:p>
        </p:txBody>
      </p:sp>
      <p:pic>
        <p:nvPicPr>
          <p:cNvPr id="7" name="图片 6">
            <a:extLst>
              <a:ext uri="{FF2B5EF4-FFF2-40B4-BE49-F238E27FC236}">
                <a16:creationId xmlns:a16="http://schemas.microsoft.com/office/drawing/2014/main" id="{1760D48B-0B07-DF12-0809-38AFEF88C81D}"/>
              </a:ext>
            </a:extLst>
          </p:cNvPr>
          <p:cNvPicPr>
            <a:picLocks noChangeAspect="1"/>
          </p:cNvPicPr>
          <p:nvPr/>
        </p:nvPicPr>
        <p:blipFill>
          <a:blip r:embed="rId2"/>
          <a:stretch>
            <a:fillRect/>
          </a:stretch>
        </p:blipFill>
        <p:spPr>
          <a:xfrm>
            <a:off x="1896755" y="3209904"/>
            <a:ext cx="7792605" cy="2710863"/>
          </a:xfrm>
          <a:prstGeom prst="rect">
            <a:avLst/>
          </a:prstGeom>
        </p:spPr>
      </p:pic>
    </p:spTree>
    <p:extLst>
      <p:ext uri="{BB962C8B-B14F-4D97-AF65-F5344CB8AC3E}">
        <p14:creationId xmlns:p14="http://schemas.microsoft.com/office/powerpoint/2010/main" val="332849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id="{958B11BD-38C4-1123-E54F-BA116C56308B}"/>
              </a:ext>
            </a:extLst>
          </p:cNvPr>
          <p:cNvSpPr txBox="1"/>
          <p:nvPr/>
        </p:nvSpPr>
        <p:spPr>
          <a:xfrm>
            <a:off x="754759" y="2302302"/>
            <a:ext cx="6094990" cy="3235629"/>
          </a:xfrm>
          <a:prstGeom prst="rect">
            <a:avLst/>
          </a:prstGeom>
          <a:noFill/>
        </p:spPr>
        <p:txBody>
          <a:bodyPr wrap="square">
            <a:spAutoFit/>
          </a:bodyPr>
          <a:lstStyle/>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en-US" sz="2000" b="1" dirty="0">
                <a:latin typeface="+mn-ea"/>
              </a:rPr>
              <a:t>方法一：规划求解法。</a:t>
            </a:r>
          </a:p>
          <a:p>
            <a:pPr algn="just">
              <a:lnSpc>
                <a:spcPct val="150000"/>
              </a:lnSpc>
            </a:pPr>
            <a:r>
              <a:rPr lang="zh-CN" altLang="en-US" sz="2000" b="1" dirty="0">
                <a:latin typeface="+mn-ea"/>
              </a:rPr>
              <a:t>第一步，</a:t>
            </a:r>
            <a:r>
              <a:rPr lang="zh-CN" altLang="en-US" sz="2000" dirty="0">
                <a:latin typeface="+mn-ea"/>
              </a:rPr>
              <a:t>绘制散点图。</a:t>
            </a:r>
          </a:p>
          <a:p>
            <a:pPr algn="just">
              <a:lnSpc>
                <a:spcPct val="150000"/>
              </a:lnSpc>
            </a:pPr>
            <a:r>
              <a:rPr lang="zh-CN" altLang="en-US" sz="2000" b="1" dirty="0">
                <a:latin typeface="+mn-ea"/>
              </a:rPr>
              <a:t>第二步</a:t>
            </a:r>
            <a:r>
              <a:rPr lang="zh-CN" altLang="en-US" sz="2000" dirty="0">
                <a:latin typeface="+mn-ea"/>
              </a:rPr>
              <a:t>，设定初始参数值并计算初始</a:t>
            </a:r>
            <a:r>
              <a:rPr lang="en-US" altLang="zh-CN" sz="2000" dirty="0" err="1">
                <a:latin typeface="+mn-ea"/>
              </a:rPr>
              <a:t>MSE</a:t>
            </a:r>
            <a:r>
              <a:rPr lang="zh-CN" altLang="en-US" sz="2000" dirty="0">
                <a:latin typeface="+mn-ea"/>
              </a:rPr>
              <a:t>。</a:t>
            </a:r>
            <a:endParaRPr lang="en-US" altLang="zh-CN" sz="2000" dirty="0">
              <a:latin typeface="+mn-ea"/>
            </a:endParaRPr>
          </a:p>
          <a:p>
            <a:pPr algn="just">
              <a:lnSpc>
                <a:spcPct val="150000"/>
              </a:lnSpc>
            </a:pPr>
            <a:r>
              <a:rPr lang="zh-CN" altLang="en-US" sz="2000" b="1" dirty="0"/>
              <a:t>第三步</a:t>
            </a:r>
            <a:r>
              <a:rPr lang="zh-CN" altLang="en-US" sz="2000" dirty="0"/>
              <a:t>，利用“规划求解”工具获取最优参数值。</a:t>
            </a:r>
            <a:endParaRPr lang="en-US" altLang="zh-CN" sz="2000" dirty="0"/>
          </a:p>
          <a:p>
            <a:pPr algn="just">
              <a:lnSpc>
                <a:spcPct val="150000"/>
              </a:lnSpc>
            </a:pPr>
            <a:r>
              <a:rPr lang="zh-CN" altLang="en-US" sz="2000" b="1" dirty="0"/>
              <a:t>第四步</a:t>
            </a:r>
            <a:r>
              <a:rPr lang="zh-CN" altLang="en-US" sz="2000" dirty="0"/>
              <a:t>，计算预测值。</a:t>
            </a:r>
            <a:endParaRPr lang="en-US" altLang="zh-CN" sz="2000" dirty="0"/>
          </a:p>
          <a:p>
            <a:pPr algn="just">
              <a:lnSpc>
                <a:spcPct val="150000"/>
              </a:lnSpc>
            </a:pPr>
            <a:endParaRPr lang="en-US" altLang="zh-CN" dirty="0"/>
          </a:p>
        </p:txBody>
      </p:sp>
      <p:pic>
        <p:nvPicPr>
          <p:cNvPr id="3" name="图片 2">
            <a:extLst>
              <a:ext uri="{FF2B5EF4-FFF2-40B4-BE49-F238E27FC236}">
                <a16:creationId xmlns:a16="http://schemas.microsoft.com/office/drawing/2014/main" id="{CD8EEA8A-1892-A399-6E0C-C6CAACCF775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1425" y="2621677"/>
            <a:ext cx="5125249" cy="2457902"/>
          </a:xfrm>
          <a:prstGeom prst="rect">
            <a:avLst/>
          </a:prstGeom>
          <a:ln>
            <a:noFill/>
          </a:ln>
          <a:effectLst/>
        </p:spPr>
      </p:pic>
      <p:sp>
        <p:nvSpPr>
          <p:cNvPr id="6" name="文本框 5">
            <a:extLst>
              <a:ext uri="{FF2B5EF4-FFF2-40B4-BE49-F238E27FC236}">
                <a16:creationId xmlns:a16="http://schemas.microsoft.com/office/drawing/2014/main" id="{E47477B5-87C9-4DC0-B2F4-DD5031D184B4}"/>
              </a:ext>
            </a:extLst>
          </p:cNvPr>
          <p:cNvSpPr txBox="1"/>
          <p:nvPr/>
        </p:nvSpPr>
        <p:spPr>
          <a:xfrm>
            <a:off x="428431" y="863390"/>
            <a:ext cx="11445989" cy="1015663"/>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6-4</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某品牌的服装公司为了解销售额与流通率之间的关系，流通率是指每元商品流转额所分摊的流通费用，收集了</a:t>
            </a:r>
            <a:r>
              <a:rPr lang="en-US" altLang="zh-CN" sz="2000" dirty="0">
                <a:solidFill>
                  <a:schemeClr val="tx2">
                    <a:lumMod val="75000"/>
                  </a:schemeClr>
                </a:solidFill>
                <a:latin typeface="宋体" panose="02010600030101010101" pitchFamily="2" charset="-122"/>
                <a:ea typeface="宋体" panose="02010600030101010101" pitchFamily="2" charset="-122"/>
              </a:rPr>
              <a:t>12</a:t>
            </a:r>
            <a:r>
              <a:rPr lang="zh-CN" altLang="en-US" sz="2000" dirty="0">
                <a:solidFill>
                  <a:schemeClr val="tx2">
                    <a:lumMod val="75000"/>
                  </a:schemeClr>
                </a:solidFill>
                <a:latin typeface="宋体" panose="02010600030101010101" pitchFamily="2" charset="-122"/>
                <a:ea typeface="宋体" panose="02010600030101010101" pitchFamily="2" charset="-122"/>
              </a:rPr>
              <a:t>个分店的有关数据，如表</a:t>
            </a:r>
            <a:r>
              <a:rPr lang="en-US" altLang="zh-CN" sz="2000" dirty="0">
                <a:solidFill>
                  <a:schemeClr val="tx2">
                    <a:lumMod val="75000"/>
                  </a:schemeClr>
                </a:solidFill>
                <a:latin typeface="宋体" panose="02010600030101010101" pitchFamily="2" charset="-122"/>
                <a:ea typeface="宋体" panose="02010600030101010101" pitchFamily="2" charset="-122"/>
              </a:rPr>
              <a:t>6-4</a:t>
            </a:r>
            <a:r>
              <a:rPr lang="zh-CN" altLang="en-US" sz="2000" dirty="0">
                <a:solidFill>
                  <a:schemeClr val="tx2">
                    <a:lumMod val="75000"/>
                  </a:schemeClr>
                </a:solidFill>
                <a:latin typeface="宋体" panose="02010600030101010101" pitchFamily="2" charset="-122"/>
                <a:ea typeface="宋体" panose="02010600030101010101" pitchFamily="2" charset="-122"/>
              </a:rPr>
              <a:t>所示，试根据这些数据建立适当的模型，并预测当销售额为</a:t>
            </a:r>
            <a:r>
              <a:rPr lang="en-US" altLang="zh-CN" sz="2000" dirty="0">
                <a:solidFill>
                  <a:schemeClr val="tx2">
                    <a:lumMod val="75000"/>
                  </a:schemeClr>
                </a:solidFill>
                <a:latin typeface="宋体" panose="02010600030101010101" pitchFamily="2" charset="-122"/>
                <a:ea typeface="宋体" panose="02010600030101010101" pitchFamily="2" charset="-122"/>
              </a:rPr>
              <a:t>29.5</a:t>
            </a:r>
            <a:r>
              <a:rPr lang="zh-CN" altLang="en-US" sz="2000" dirty="0">
                <a:solidFill>
                  <a:schemeClr val="tx2">
                    <a:lumMod val="75000"/>
                  </a:schemeClr>
                </a:solidFill>
                <a:latin typeface="宋体" panose="02010600030101010101" pitchFamily="2" charset="-122"/>
                <a:ea typeface="宋体" panose="02010600030101010101" pitchFamily="2" charset="-122"/>
              </a:rPr>
              <a:t>万元时所对应的流通率。</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88610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id="{958B11BD-38C4-1123-E54F-BA116C56308B}"/>
              </a:ext>
            </a:extLst>
          </p:cNvPr>
          <p:cNvSpPr txBox="1"/>
          <p:nvPr/>
        </p:nvSpPr>
        <p:spPr>
          <a:xfrm>
            <a:off x="797769" y="2515767"/>
            <a:ext cx="6094990" cy="2312300"/>
          </a:xfrm>
          <a:prstGeom prst="rect">
            <a:avLst/>
          </a:prstGeom>
          <a:noFill/>
        </p:spPr>
        <p:txBody>
          <a:bodyPr wrap="square">
            <a:spAutoFit/>
          </a:bodyPr>
          <a:lstStyle/>
          <a:p>
            <a:pPr algn="just">
              <a:lnSpc>
                <a:spcPct val="150000"/>
              </a:lnSpc>
            </a:pPr>
            <a:r>
              <a:rPr lang="zh-CN" altLang="en-US" sz="2000" b="1" dirty="0"/>
              <a:t>方法二：变换法。</a:t>
            </a:r>
            <a:endParaRPr lang="en-US" altLang="zh-CN" sz="2000" b="1" dirty="0"/>
          </a:p>
          <a:p>
            <a:pPr algn="just">
              <a:lnSpc>
                <a:spcPct val="150000"/>
              </a:lnSpc>
            </a:pPr>
            <a:r>
              <a:rPr lang="zh-CN" altLang="en-US" sz="2000" b="1" dirty="0"/>
              <a:t>第一步</a:t>
            </a:r>
            <a:r>
              <a:rPr lang="zh-CN" altLang="en-US" sz="2000" dirty="0"/>
              <a:t>，引入替代变量并变换回归模型。</a:t>
            </a:r>
            <a:endParaRPr lang="en-US" altLang="zh-CN" sz="2000" dirty="0"/>
          </a:p>
          <a:p>
            <a:pPr algn="just">
              <a:lnSpc>
                <a:spcPct val="150000"/>
              </a:lnSpc>
            </a:pPr>
            <a:r>
              <a:rPr lang="zh-CN" altLang="en-US" sz="2000" b="1" dirty="0"/>
              <a:t>第二步</a:t>
            </a:r>
            <a:r>
              <a:rPr lang="zh-CN" altLang="en-US" sz="2000" dirty="0"/>
              <a:t>，生成回归分析报告。</a:t>
            </a:r>
            <a:endParaRPr lang="en-US" altLang="zh-CN" sz="2000" dirty="0"/>
          </a:p>
          <a:p>
            <a:pPr algn="just">
              <a:lnSpc>
                <a:spcPct val="150000"/>
              </a:lnSpc>
            </a:pPr>
            <a:r>
              <a:rPr lang="zh-CN" altLang="en-US" sz="2000" b="1" dirty="0"/>
              <a:t>第三步</a:t>
            </a:r>
            <a:r>
              <a:rPr lang="zh-CN" altLang="en-US" sz="2000" dirty="0"/>
              <a:t>，计算预测值。</a:t>
            </a:r>
            <a:endParaRPr lang="en-US" altLang="zh-CN" sz="2000" dirty="0"/>
          </a:p>
          <a:p>
            <a:pPr algn="just">
              <a:lnSpc>
                <a:spcPct val="150000"/>
              </a:lnSpc>
            </a:pPr>
            <a:endParaRPr lang="en-US" altLang="zh-CN" dirty="0"/>
          </a:p>
        </p:txBody>
      </p:sp>
      <p:pic>
        <p:nvPicPr>
          <p:cNvPr id="3" name="图片 2">
            <a:extLst>
              <a:ext uri="{FF2B5EF4-FFF2-40B4-BE49-F238E27FC236}">
                <a16:creationId xmlns:a16="http://schemas.microsoft.com/office/drawing/2014/main" id="{E6912240-04F8-5895-91B3-81949447BFD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4029" y="2452420"/>
            <a:ext cx="5025562" cy="2773911"/>
          </a:xfrm>
          <a:prstGeom prst="rect">
            <a:avLst/>
          </a:prstGeom>
          <a:ln>
            <a:noFill/>
          </a:ln>
          <a:effectLst/>
        </p:spPr>
      </p:pic>
      <p:sp>
        <p:nvSpPr>
          <p:cNvPr id="6" name="文本框 5">
            <a:extLst>
              <a:ext uri="{FF2B5EF4-FFF2-40B4-BE49-F238E27FC236}">
                <a16:creationId xmlns:a16="http://schemas.microsoft.com/office/drawing/2014/main" id="{B2E7E0B9-06E7-4B0E-AF63-DF52C2A15B40}"/>
              </a:ext>
            </a:extLst>
          </p:cNvPr>
          <p:cNvSpPr txBox="1"/>
          <p:nvPr/>
        </p:nvSpPr>
        <p:spPr>
          <a:xfrm>
            <a:off x="428431" y="960599"/>
            <a:ext cx="11445989" cy="1015663"/>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6-4</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某品牌的服装公司为了解销售额与流通率之间的关系，流通率是指每元商品流转额所分摊的流通费用，收集了</a:t>
            </a:r>
            <a:r>
              <a:rPr lang="en-US" altLang="zh-CN" sz="2000" dirty="0">
                <a:solidFill>
                  <a:schemeClr val="tx2">
                    <a:lumMod val="75000"/>
                  </a:schemeClr>
                </a:solidFill>
                <a:latin typeface="宋体" panose="02010600030101010101" pitchFamily="2" charset="-122"/>
                <a:ea typeface="宋体" panose="02010600030101010101" pitchFamily="2" charset="-122"/>
              </a:rPr>
              <a:t>12</a:t>
            </a:r>
            <a:r>
              <a:rPr lang="zh-CN" altLang="en-US" sz="2000" dirty="0">
                <a:solidFill>
                  <a:schemeClr val="tx2">
                    <a:lumMod val="75000"/>
                  </a:schemeClr>
                </a:solidFill>
                <a:latin typeface="宋体" panose="02010600030101010101" pitchFamily="2" charset="-122"/>
                <a:ea typeface="宋体" panose="02010600030101010101" pitchFamily="2" charset="-122"/>
              </a:rPr>
              <a:t>个分店的有关数据，如表</a:t>
            </a:r>
            <a:r>
              <a:rPr lang="en-US" altLang="zh-CN" sz="2000" dirty="0">
                <a:solidFill>
                  <a:schemeClr val="tx2">
                    <a:lumMod val="75000"/>
                  </a:schemeClr>
                </a:solidFill>
                <a:latin typeface="宋体" panose="02010600030101010101" pitchFamily="2" charset="-122"/>
                <a:ea typeface="宋体" panose="02010600030101010101" pitchFamily="2" charset="-122"/>
              </a:rPr>
              <a:t>6-4</a:t>
            </a:r>
            <a:r>
              <a:rPr lang="zh-CN" altLang="en-US" sz="2000" dirty="0">
                <a:solidFill>
                  <a:schemeClr val="tx2">
                    <a:lumMod val="75000"/>
                  </a:schemeClr>
                </a:solidFill>
                <a:latin typeface="宋体" panose="02010600030101010101" pitchFamily="2" charset="-122"/>
                <a:ea typeface="宋体" panose="02010600030101010101" pitchFamily="2" charset="-122"/>
              </a:rPr>
              <a:t>所示，试根据这些数据建立适当的模型，并预测当销售额为</a:t>
            </a:r>
            <a:r>
              <a:rPr lang="en-US" altLang="zh-CN" sz="2000" dirty="0">
                <a:solidFill>
                  <a:schemeClr val="tx2">
                    <a:lumMod val="75000"/>
                  </a:schemeClr>
                </a:solidFill>
                <a:latin typeface="宋体" panose="02010600030101010101" pitchFamily="2" charset="-122"/>
                <a:ea typeface="宋体" panose="02010600030101010101" pitchFamily="2" charset="-122"/>
              </a:rPr>
              <a:t>29.5</a:t>
            </a:r>
            <a:r>
              <a:rPr lang="zh-CN" altLang="en-US" sz="2000" dirty="0">
                <a:solidFill>
                  <a:schemeClr val="tx2">
                    <a:lumMod val="75000"/>
                  </a:schemeClr>
                </a:solidFill>
                <a:latin typeface="宋体" panose="02010600030101010101" pitchFamily="2" charset="-122"/>
                <a:ea typeface="宋体" panose="02010600030101010101" pitchFamily="2" charset="-122"/>
              </a:rPr>
              <a:t>万元时所对应的流通率。</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979512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38050" y="1135291"/>
            <a:ext cx="10836834" cy="1015663"/>
          </a:xfrm>
          <a:prstGeom prst="rect">
            <a:avLst/>
          </a:prstGeom>
          <a:noFill/>
        </p:spPr>
        <p:txBody>
          <a:bodyPr wrap="square" rtlCol="0">
            <a:spAutoFit/>
          </a:bodyPr>
          <a:lstStyle/>
          <a:p>
            <a:pPr algn="just"/>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6-5</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房产经纪人发现加州房价与下列三个因素有关</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en-US" altLang="zh-CN" sz="2000" dirty="0" err="1">
                <a:solidFill>
                  <a:schemeClr val="tx2">
                    <a:lumMod val="75000"/>
                  </a:schemeClr>
                </a:solidFill>
                <a:latin typeface="宋体" panose="02010600030101010101" pitchFamily="2" charset="-122"/>
                <a:ea typeface="宋体" panose="02010600030101010101" pitchFamily="2" charset="-122"/>
              </a:rPr>
              <a:t>X1</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zh-CN" altLang="en-US" sz="2000" dirty="0">
                <a:solidFill>
                  <a:schemeClr val="tx2">
                    <a:lumMod val="75000"/>
                  </a:schemeClr>
                </a:solidFill>
                <a:latin typeface="宋体" panose="02010600030101010101" pitchFamily="2" charset="-122"/>
                <a:ea typeface="宋体" panose="02010600030101010101" pitchFamily="2" charset="-122"/>
              </a:rPr>
              <a:t>居民收入， </a:t>
            </a:r>
            <a:r>
              <a:rPr lang="en-US" altLang="zh-CN" sz="2000" dirty="0" err="1">
                <a:solidFill>
                  <a:schemeClr val="tx2">
                    <a:lumMod val="75000"/>
                  </a:schemeClr>
                </a:solidFill>
                <a:latin typeface="宋体" panose="02010600030101010101" pitchFamily="2" charset="-122"/>
                <a:ea typeface="宋体" panose="02010600030101010101" pitchFamily="2" charset="-122"/>
              </a:rPr>
              <a:t>X2</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zh-CN" altLang="en-US" sz="2000" dirty="0">
                <a:solidFill>
                  <a:schemeClr val="tx2">
                    <a:lumMod val="75000"/>
                  </a:schemeClr>
                </a:solidFill>
                <a:latin typeface="宋体" panose="02010600030101010101" pitchFamily="2" charset="-122"/>
                <a:ea typeface="宋体" panose="02010600030101010101" pitchFamily="2" charset="-122"/>
              </a:rPr>
              <a:t>总房间数，</a:t>
            </a:r>
            <a:r>
              <a:rPr lang="en-US" altLang="zh-CN" sz="2000" dirty="0" err="1">
                <a:solidFill>
                  <a:schemeClr val="tx2">
                    <a:lumMod val="75000"/>
                  </a:schemeClr>
                </a:solidFill>
                <a:latin typeface="宋体" panose="02010600030101010101" pitchFamily="2" charset="-122"/>
                <a:ea typeface="宋体" panose="02010600030101010101" pitchFamily="2" charset="-122"/>
              </a:rPr>
              <a:t>X3</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zh-CN" altLang="en-US" sz="2000" dirty="0">
                <a:solidFill>
                  <a:schemeClr val="tx2">
                    <a:lumMod val="75000"/>
                  </a:schemeClr>
                </a:solidFill>
                <a:latin typeface="宋体" panose="02010600030101010101" pitchFamily="2" charset="-122"/>
                <a:ea typeface="宋体" panose="02010600030101010101" pitchFamily="2" charset="-122"/>
              </a:rPr>
              <a:t>距离最近海岸的距离，他想知道当</a:t>
            </a:r>
            <a:r>
              <a:rPr lang="en-US" altLang="zh-CN" sz="2000" dirty="0" err="1">
                <a:solidFill>
                  <a:schemeClr val="tx2">
                    <a:lumMod val="75000"/>
                  </a:schemeClr>
                </a:solidFill>
                <a:latin typeface="宋体" panose="02010600030101010101" pitchFamily="2" charset="-122"/>
                <a:ea typeface="宋体" panose="02010600030101010101" pitchFamily="2" charset="-122"/>
              </a:rPr>
              <a:t>X1</a:t>
            </a:r>
            <a:r>
              <a:rPr lang="zh-CN" altLang="en-US" sz="2000" dirty="0">
                <a:solidFill>
                  <a:schemeClr val="tx2">
                    <a:lumMod val="75000"/>
                  </a:schemeClr>
                </a:solidFill>
                <a:latin typeface="宋体" panose="02010600030101010101" pitchFamily="2" charset="-122"/>
                <a:ea typeface="宋体" panose="02010600030101010101" pitchFamily="2" charset="-122"/>
              </a:rPr>
              <a:t>为</a:t>
            </a:r>
            <a:r>
              <a:rPr lang="en-US" altLang="zh-CN" sz="2000" dirty="0">
                <a:solidFill>
                  <a:schemeClr val="tx2">
                    <a:lumMod val="75000"/>
                  </a:schemeClr>
                </a:solidFill>
                <a:latin typeface="宋体" panose="02010600030101010101" pitchFamily="2" charset="-122"/>
                <a:ea typeface="宋体" panose="02010600030101010101" pitchFamily="2" charset="-122"/>
              </a:rPr>
              <a:t>19167</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X2</a:t>
            </a:r>
            <a:r>
              <a:rPr lang="zh-CN" altLang="en-US" sz="2000" dirty="0">
                <a:solidFill>
                  <a:schemeClr val="tx2">
                    <a:lumMod val="75000"/>
                  </a:schemeClr>
                </a:solidFill>
                <a:latin typeface="宋体" panose="02010600030101010101" pitchFamily="2" charset="-122"/>
                <a:ea typeface="宋体" panose="02010600030101010101" pitchFamily="2" charset="-122"/>
              </a:rPr>
              <a:t>为</a:t>
            </a:r>
            <a:r>
              <a:rPr lang="en-US" altLang="zh-CN" sz="2000" dirty="0">
                <a:solidFill>
                  <a:schemeClr val="tx2">
                    <a:lumMod val="75000"/>
                  </a:schemeClr>
                </a:solidFill>
                <a:latin typeface="宋体" panose="02010600030101010101" pitchFamily="2" charset="-122"/>
                <a:ea typeface="宋体" panose="02010600030101010101" pitchFamily="2" charset="-122"/>
              </a:rPr>
              <a:t>2643</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X3</a:t>
            </a:r>
            <a:r>
              <a:rPr lang="zh-CN" altLang="en-US" sz="2000" dirty="0">
                <a:solidFill>
                  <a:schemeClr val="tx2">
                    <a:lumMod val="75000"/>
                  </a:schemeClr>
                </a:solidFill>
                <a:latin typeface="宋体" panose="02010600030101010101" pitchFamily="2" charset="-122"/>
                <a:ea typeface="宋体" panose="02010600030101010101" pitchFamily="2" charset="-122"/>
              </a:rPr>
              <a:t>为</a:t>
            </a:r>
            <a:r>
              <a:rPr lang="en-US" altLang="zh-CN" sz="2000" dirty="0">
                <a:solidFill>
                  <a:schemeClr val="tx2">
                    <a:lumMod val="75000"/>
                  </a:schemeClr>
                </a:solidFill>
                <a:latin typeface="宋体" panose="02010600030101010101" pitchFamily="2" charset="-122"/>
                <a:ea typeface="宋体" panose="02010600030101010101" pitchFamily="2" charset="-122"/>
              </a:rPr>
              <a:t>7349.62</a:t>
            </a:r>
            <a:r>
              <a:rPr lang="zh-CN" altLang="en-US" sz="2000" dirty="0">
                <a:solidFill>
                  <a:schemeClr val="tx2">
                    <a:lumMod val="75000"/>
                  </a:schemeClr>
                </a:solidFill>
                <a:latin typeface="宋体" panose="02010600030101010101" pitchFamily="2" charset="-122"/>
                <a:ea typeface="宋体" panose="02010600030101010101" pitchFamily="2" charset="-122"/>
              </a:rPr>
              <a:t>时的房价。表</a:t>
            </a:r>
            <a:r>
              <a:rPr lang="en-US" altLang="zh-CN" sz="2000" dirty="0">
                <a:solidFill>
                  <a:schemeClr val="tx2">
                    <a:lumMod val="75000"/>
                  </a:schemeClr>
                </a:solidFill>
                <a:latin typeface="宋体" panose="02010600030101010101" pitchFamily="2" charset="-122"/>
                <a:ea typeface="宋体" panose="02010600030101010101" pitchFamily="2" charset="-122"/>
              </a:rPr>
              <a:t>6-5</a:t>
            </a:r>
            <a:r>
              <a:rPr lang="zh-CN" altLang="en-US" sz="2000" dirty="0">
                <a:solidFill>
                  <a:schemeClr val="tx2">
                    <a:lumMod val="75000"/>
                  </a:schemeClr>
                </a:solidFill>
                <a:latin typeface="宋体" panose="02010600030101010101" pitchFamily="2" charset="-122"/>
                <a:ea typeface="宋体" panose="02010600030101010101" pitchFamily="2" charset="-122"/>
              </a:rPr>
              <a:t>中给出了三个因素与加州房价的示例数据。</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文本框 5">
            <a:extLst>
              <a:ext uri="{FF2B5EF4-FFF2-40B4-BE49-F238E27FC236}">
                <a16:creationId xmlns:a16="http://schemas.microsoft.com/office/drawing/2014/main" id="{2C502DD9-1B74-4E6C-F143-288065856BE6}"/>
              </a:ext>
            </a:extLst>
          </p:cNvPr>
          <p:cNvSpPr txBox="1"/>
          <p:nvPr/>
        </p:nvSpPr>
        <p:spPr>
          <a:xfrm>
            <a:off x="4910052" y="2237707"/>
            <a:ext cx="2402571" cy="369332"/>
          </a:xfrm>
          <a:prstGeom prst="rect">
            <a:avLst/>
          </a:prstGeom>
          <a:noFill/>
        </p:spPr>
        <p:txBody>
          <a:bodyPr wrap="square">
            <a:spAutoFit/>
          </a:bodyPr>
          <a:lstStyle/>
          <a:p>
            <a:r>
              <a:rPr lang="zh-CN" altLang="en-US" dirty="0"/>
              <a:t>表</a:t>
            </a:r>
            <a:r>
              <a:rPr lang="en-US" altLang="zh-CN" dirty="0"/>
              <a:t>6-5 </a:t>
            </a:r>
            <a:r>
              <a:rPr lang="zh-CN" altLang="en-US" dirty="0"/>
              <a:t>加州房价数据</a:t>
            </a:r>
          </a:p>
        </p:txBody>
      </p:sp>
      <p:pic>
        <p:nvPicPr>
          <p:cNvPr id="7" name="图片 6">
            <a:extLst>
              <a:ext uri="{FF2B5EF4-FFF2-40B4-BE49-F238E27FC236}">
                <a16:creationId xmlns:a16="http://schemas.microsoft.com/office/drawing/2014/main" id="{E75A6454-B7D6-C615-1619-CD5C0D85E129}"/>
              </a:ext>
            </a:extLst>
          </p:cNvPr>
          <p:cNvPicPr>
            <a:picLocks noChangeAspect="1"/>
          </p:cNvPicPr>
          <p:nvPr/>
        </p:nvPicPr>
        <p:blipFill>
          <a:blip r:embed="rId2"/>
          <a:stretch>
            <a:fillRect/>
          </a:stretch>
        </p:blipFill>
        <p:spPr>
          <a:xfrm>
            <a:off x="4151584" y="2658180"/>
            <a:ext cx="3793399" cy="3713649"/>
          </a:xfrm>
          <a:prstGeom prst="rect">
            <a:avLst/>
          </a:prstGeom>
          <a:ln>
            <a:solidFill>
              <a:schemeClr val="tx1"/>
            </a:solidFill>
          </a:ln>
        </p:spPr>
      </p:pic>
      <p:sp>
        <p:nvSpPr>
          <p:cNvPr id="2" name="文本框 1">
            <a:extLst>
              <a:ext uri="{FF2B5EF4-FFF2-40B4-BE49-F238E27FC236}">
                <a16:creationId xmlns:a16="http://schemas.microsoft.com/office/drawing/2014/main" id="{A03B1173-3927-0DD5-7B52-56D8202AB9FF}"/>
              </a:ext>
            </a:extLst>
          </p:cNvPr>
          <p:cNvSpPr txBox="1"/>
          <p:nvPr/>
        </p:nvSpPr>
        <p:spPr>
          <a:xfrm>
            <a:off x="1" y="488960"/>
            <a:ext cx="12192000" cy="646331"/>
          </a:xfrm>
          <a:prstGeom prst="rect">
            <a:avLst/>
          </a:prstGeom>
          <a:noFill/>
        </p:spPr>
        <p:txBody>
          <a:bodyPr wrap="square" rtlCol="0">
            <a:spAutoFit/>
          </a:bodyPr>
          <a:lstStyle>
            <a:defPPr>
              <a:defRPr lang="en-US"/>
            </a:defPPr>
            <a:lvl1pPr algn="ctr">
              <a:defRPr sz="3600" b="1">
                <a:solidFill>
                  <a:schemeClr val="tx2">
                    <a:lumMod val="75000"/>
                  </a:schemeClr>
                </a:solidFill>
                <a:latin typeface="宋体" pitchFamily="2" charset="-122"/>
                <a:ea typeface="宋体" pitchFamily="2" charset="-122"/>
              </a:defRPr>
            </a:lvl1pPr>
          </a:lstStyle>
          <a:p>
            <a:r>
              <a:rPr lang="en-US" altLang="zh-CN" dirty="0"/>
              <a:t>2</a:t>
            </a:r>
            <a:r>
              <a:rPr lang="zh-CN" altLang="en-US" dirty="0"/>
              <a:t>、多元非线性回归分析</a:t>
            </a:r>
            <a:r>
              <a:rPr lang="zh-CN" altLang="zh-CN" dirty="0"/>
              <a:t>预测模型</a:t>
            </a:r>
            <a:endParaRPr lang="zh-CN" altLang="en-US" dirty="0"/>
          </a:p>
        </p:txBody>
      </p:sp>
    </p:spTree>
    <p:extLst>
      <p:ext uri="{BB962C8B-B14F-4D97-AF65-F5344CB8AC3E}">
        <p14:creationId xmlns:p14="http://schemas.microsoft.com/office/powerpoint/2010/main" val="28912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文本框 7">
            <a:extLst>
              <a:ext uri="{FF2B5EF4-FFF2-40B4-BE49-F238E27FC236}">
                <a16:creationId xmlns:a16="http://schemas.microsoft.com/office/drawing/2014/main" id="{C2118C4D-52FB-4783-FC90-A0DB504AF896}"/>
              </a:ext>
            </a:extLst>
          </p:cNvPr>
          <p:cNvSpPr txBox="1"/>
          <p:nvPr/>
        </p:nvSpPr>
        <p:spPr>
          <a:xfrm>
            <a:off x="703266" y="2344800"/>
            <a:ext cx="4415073" cy="3738780"/>
          </a:xfrm>
          <a:prstGeom prst="rect">
            <a:avLst/>
          </a:prstGeom>
          <a:noFill/>
        </p:spPr>
        <p:txBody>
          <a:bodyPr wrap="square">
            <a:spAutoFit/>
          </a:bodyPr>
          <a:lstStyle/>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en-US" sz="2000" b="1" dirty="0">
                <a:latin typeface="+mn-ea"/>
              </a:rPr>
              <a:t>方法一：规划求解法。</a:t>
            </a:r>
            <a:endParaRPr lang="en-US" altLang="zh-CN" sz="2000" b="1" dirty="0">
              <a:latin typeface="+mn-ea"/>
            </a:endParaRPr>
          </a:p>
          <a:p>
            <a:pPr algn="just">
              <a:lnSpc>
                <a:spcPct val="150000"/>
              </a:lnSpc>
            </a:pPr>
            <a:r>
              <a:rPr lang="zh-CN" altLang="en-US" sz="2000" b="1" dirty="0">
                <a:latin typeface="+mn-ea"/>
              </a:rPr>
              <a:t>第一步，</a:t>
            </a:r>
            <a:r>
              <a:rPr lang="zh-CN" altLang="en-US" sz="2000" dirty="0">
                <a:latin typeface="+mn-ea"/>
              </a:rPr>
              <a:t>选择模型。</a:t>
            </a:r>
            <a:endParaRPr lang="en-US" altLang="zh-CN" sz="2000" dirty="0">
              <a:latin typeface="+mn-ea"/>
            </a:endParaRPr>
          </a:p>
          <a:p>
            <a:pPr algn="just">
              <a:lnSpc>
                <a:spcPct val="150000"/>
              </a:lnSpc>
            </a:pPr>
            <a:r>
              <a:rPr lang="zh-CN" altLang="en-US" sz="2000" b="1" dirty="0">
                <a:latin typeface="+mn-ea"/>
              </a:rPr>
              <a:t>第二步，</a:t>
            </a:r>
            <a:r>
              <a:rPr lang="zh-CN" altLang="en-US" sz="2000" dirty="0">
                <a:latin typeface="+mn-ea"/>
              </a:rPr>
              <a:t>利用向前增选法选择自变量。</a:t>
            </a:r>
            <a:endParaRPr lang="en-US" altLang="zh-CN" sz="2000" dirty="0">
              <a:latin typeface="+mn-ea"/>
            </a:endParaRPr>
          </a:p>
          <a:p>
            <a:pPr algn="just">
              <a:lnSpc>
                <a:spcPct val="150000"/>
              </a:lnSpc>
            </a:pPr>
            <a:r>
              <a:rPr lang="zh-CN" altLang="en-US" sz="2000" b="1" dirty="0">
                <a:latin typeface="+mn-ea"/>
              </a:rPr>
              <a:t>第三步，</a:t>
            </a:r>
            <a:r>
              <a:rPr lang="zh-CN" altLang="en-US" sz="2000" dirty="0"/>
              <a:t>利用“规划求解”工具获取最优参数值。</a:t>
            </a:r>
            <a:endParaRPr lang="en-US" altLang="zh-CN" sz="2000" dirty="0"/>
          </a:p>
          <a:p>
            <a:pPr algn="just">
              <a:lnSpc>
                <a:spcPct val="150000"/>
              </a:lnSpc>
            </a:pPr>
            <a:r>
              <a:rPr lang="zh-CN" altLang="en-US" sz="2000" b="1" dirty="0">
                <a:latin typeface="+mn-ea"/>
              </a:rPr>
              <a:t>第四步，</a:t>
            </a:r>
            <a:r>
              <a:rPr lang="zh-CN" altLang="en-US" sz="2000" dirty="0"/>
              <a:t>计算预测值预测结果为</a:t>
            </a:r>
            <a:r>
              <a:rPr lang="en-US" altLang="zh-CN" sz="2000" dirty="0"/>
              <a:t>150867.23</a:t>
            </a:r>
            <a:r>
              <a:rPr lang="zh-CN" altLang="en-US" sz="2000" dirty="0"/>
              <a:t>。</a:t>
            </a:r>
            <a:endParaRPr lang="en-US" altLang="zh-CN" dirty="0"/>
          </a:p>
        </p:txBody>
      </p:sp>
      <p:pic>
        <p:nvPicPr>
          <p:cNvPr id="3" name="图片 2">
            <a:extLst>
              <a:ext uri="{FF2B5EF4-FFF2-40B4-BE49-F238E27FC236}">
                <a16:creationId xmlns:a16="http://schemas.microsoft.com/office/drawing/2014/main" id="{8727577C-5C11-DE2F-AD20-AF21D8E16EE0}"/>
              </a:ext>
            </a:extLst>
          </p:cNvPr>
          <p:cNvPicPr>
            <a:picLocks noChangeAspect="1"/>
          </p:cNvPicPr>
          <p:nvPr/>
        </p:nvPicPr>
        <p:blipFill>
          <a:blip r:embed="rId2"/>
          <a:stretch>
            <a:fillRect/>
          </a:stretch>
        </p:blipFill>
        <p:spPr>
          <a:xfrm>
            <a:off x="5506225" y="2165231"/>
            <a:ext cx="5836767" cy="4054413"/>
          </a:xfrm>
          <a:prstGeom prst="rect">
            <a:avLst/>
          </a:prstGeom>
          <a:ln>
            <a:noFill/>
          </a:ln>
          <a:effectLst/>
        </p:spPr>
      </p:pic>
      <p:sp>
        <p:nvSpPr>
          <p:cNvPr id="6" name="文本框 5">
            <a:extLst>
              <a:ext uri="{FF2B5EF4-FFF2-40B4-BE49-F238E27FC236}">
                <a16:creationId xmlns:a16="http://schemas.microsoft.com/office/drawing/2014/main" id="{CDE387BC-BD1C-4CDB-A56F-2FBE32F2C049}"/>
              </a:ext>
            </a:extLst>
          </p:cNvPr>
          <p:cNvSpPr txBox="1"/>
          <p:nvPr/>
        </p:nvSpPr>
        <p:spPr>
          <a:xfrm>
            <a:off x="566805" y="1037525"/>
            <a:ext cx="10836834" cy="1015663"/>
          </a:xfrm>
          <a:prstGeom prst="rect">
            <a:avLst/>
          </a:prstGeom>
          <a:noFill/>
        </p:spPr>
        <p:txBody>
          <a:bodyPr wrap="square" rtlCol="0">
            <a:spAutoFit/>
          </a:bodyPr>
          <a:lstStyle/>
          <a:p>
            <a:pPr algn="just"/>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6-5</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房产经纪人发现加州房价与下列三个因素有关</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en-US" altLang="zh-CN" sz="2000" dirty="0" err="1">
                <a:solidFill>
                  <a:schemeClr val="tx2">
                    <a:lumMod val="75000"/>
                  </a:schemeClr>
                </a:solidFill>
                <a:latin typeface="宋体" panose="02010600030101010101" pitchFamily="2" charset="-122"/>
                <a:ea typeface="宋体" panose="02010600030101010101" pitchFamily="2" charset="-122"/>
              </a:rPr>
              <a:t>X1</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zh-CN" altLang="en-US" sz="2000" dirty="0">
                <a:solidFill>
                  <a:schemeClr val="tx2">
                    <a:lumMod val="75000"/>
                  </a:schemeClr>
                </a:solidFill>
                <a:latin typeface="宋体" panose="02010600030101010101" pitchFamily="2" charset="-122"/>
                <a:ea typeface="宋体" panose="02010600030101010101" pitchFamily="2" charset="-122"/>
              </a:rPr>
              <a:t>居民收入， </a:t>
            </a:r>
            <a:r>
              <a:rPr lang="en-US" altLang="zh-CN" sz="2000" dirty="0" err="1">
                <a:solidFill>
                  <a:schemeClr val="tx2">
                    <a:lumMod val="75000"/>
                  </a:schemeClr>
                </a:solidFill>
                <a:latin typeface="宋体" panose="02010600030101010101" pitchFamily="2" charset="-122"/>
                <a:ea typeface="宋体" panose="02010600030101010101" pitchFamily="2" charset="-122"/>
              </a:rPr>
              <a:t>X2</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zh-CN" altLang="en-US" sz="2000" dirty="0">
                <a:solidFill>
                  <a:schemeClr val="tx2">
                    <a:lumMod val="75000"/>
                  </a:schemeClr>
                </a:solidFill>
                <a:latin typeface="宋体" panose="02010600030101010101" pitchFamily="2" charset="-122"/>
                <a:ea typeface="宋体" panose="02010600030101010101" pitchFamily="2" charset="-122"/>
              </a:rPr>
              <a:t>总房间数，</a:t>
            </a:r>
            <a:r>
              <a:rPr lang="en-US" altLang="zh-CN" sz="2000" dirty="0" err="1">
                <a:solidFill>
                  <a:schemeClr val="tx2">
                    <a:lumMod val="75000"/>
                  </a:schemeClr>
                </a:solidFill>
                <a:latin typeface="宋体" panose="02010600030101010101" pitchFamily="2" charset="-122"/>
                <a:ea typeface="宋体" panose="02010600030101010101" pitchFamily="2" charset="-122"/>
              </a:rPr>
              <a:t>X3</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zh-CN" altLang="en-US" sz="2000" dirty="0">
                <a:solidFill>
                  <a:schemeClr val="tx2">
                    <a:lumMod val="75000"/>
                  </a:schemeClr>
                </a:solidFill>
                <a:latin typeface="宋体" panose="02010600030101010101" pitchFamily="2" charset="-122"/>
                <a:ea typeface="宋体" panose="02010600030101010101" pitchFamily="2" charset="-122"/>
              </a:rPr>
              <a:t>距离最近海岸的距离，他想知道当</a:t>
            </a:r>
            <a:r>
              <a:rPr lang="en-US" altLang="zh-CN" sz="2000" dirty="0" err="1">
                <a:solidFill>
                  <a:schemeClr val="tx2">
                    <a:lumMod val="75000"/>
                  </a:schemeClr>
                </a:solidFill>
                <a:latin typeface="宋体" panose="02010600030101010101" pitchFamily="2" charset="-122"/>
                <a:ea typeface="宋体" panose="02010600030101010101" pitchFamily="2" charset="-122"/>
              </a:rPr>
              <a:t>X1</a:t>
            </a:r>
            <a:r>
              <a:rPr lang="zh-CN" altLang="en-US" sz="2000" dirty="0">
                <a:solidFill>
                  <a:schemeClr val="tx2">
                    <a:lumMod val="75000"/>
                  </a:schemeClr>
                </a:solidFill>
                <a:latin typeface="宋体" panose="02010600030101010101" pitchFamily="2" charset="-122"/>
                <a:ea typeface="宋体" panose="02010600030101010101" pitchFamily="2" charset="-122"/>
              </a:rPr>
              <a:t>为</a:t>
            </a:r>
            <a:r>
              <a:rPr lang="en-US" altLang="zh-CN" sz="2000" dirty="0">
                <a:solidFill>
                  <a:schemeClr val="tx2">
                    <a:lumMod val="75000"/>
                  </a:schemeClr>
                </a:solidFill>
                <a:latin typeface="宋体" panose="02010600030101010101" pitchFamily="2" charset="-122"/>
                <a:ea typeface="宋体" panose="02010600030101010101" pitchFamily="2" charset="-122"/>
              </a:rPr>
              <a:t>19167</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X2</a:t>
            </a:r>
            <a:r>
              <a:rPr lang="zh-CN" altLang="en-US" sz="2000" dirty="0">
                <a:solidFill>
                  <a:schemeClr val="tx2">
                    <a:lumMod val="75000"/>
                  </a:schemeClr>
                </a:solidFill>
                <a:latin typeface="宋体" panose="02010600030101010101" pitchFamily="2" charset="-122"/>
                <a:ea typeface="宋体" panose="02010600030101010101" pitchFamily="2" charset="-122"/>
              </a:rPr>
              <a:t>为</a:t>
            </a:r>
            <a:r>
              <a:rPr lang="en-US" altLang="zh-CN" sz="2000" dirty="0">
                <a:solidFill>
                  <a:schemeClr val="tx2">
                    <a:lumMod val="75000"/>
                  </a:schemeClr>
                </a:solidFill>
                <a:latin typeface="宋体" panose="02010600030101010101" pitchFamily="2" charset="-122"/>
                <a:ea typeface="宋体" panose="02010600030101010101" pitchFamily="2" charset="-122"/>
              </a:rPr>
              <a:t>2643</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X3</a:t>
            </a:r>
            <a:r>
              <a:rPr lang="zh-CN" altLang="en-US" sz="2000" dirty="0">
                <a:solidFill>
                  <a:schemeClr val="tx2">
                    <a:lumMod val="75000"/>
                  </a:schemeClr>
                </a:solidFill>
                <a:latin typeface="宋体" panose="02010600030101010101" pitchFamily="2" charset="-122"/>
                <a:ea typeface="宋体" panose="02010600030101010101" pitchFamily="2" charset="-122"/>
              </a:rPr>
              <a:t>为</a:t>
            </a:r>
            <a:r>
              <a:rPr lang="en-US" altLang="zh-CN" sz="2000" dirty="0">
                <a:solidFill>
                  <a:schemeClr val="tx2">
                    <a:lumMod val="75000"/>
                  </a:schemeClr>
                </a:solidFill>
                <a:latin typeface="宋体" panose="02010600030101010101" pitchFamily="2" charset="-122"/>
                <a:ea typeface="宋体" panose="02010600030101010101" pitchFamily="2" charset="-122"/>
              </a:rPr>
              <a:t>7349.62</a:t>
            </a:r>
            <a:r>
              <a:rPr lang="zh-CN" altLang="en-US" sz="2000" dirty="0">
                <a:solidFill>
                  <a:schemeClr val="tx2">
                    <a:lumMod val="75000"/>
                  </a:schemeClr>
                </a:solidFill>
                <a:latin typeface="宋体" panose="02010600030101010101" pitchFamily="2" charset="-122"/>
                <a:ea typeface="宋体" panose="02010600030101010101" pitchFamily="2" charset="-122"/>
              </a:rPr>
              <a:t>时的房价。表</a:t>
            </a:r>
            <a:r>
              <a:rPr lang="en-US" altLang="zh-CN" sz="2000" dirty="0">
                <a:solidFill>
                  <a:schemeClr val="tx2">
                    <a:lumMod val="75000"/>
                  </a:schemeClr>
                </a:solidFill>
                <a:latin typeface="宋体" panose="02010600030101010101" pitchFamily="2" charset="-122"/>
                <a:ea typeface="宋体" panose="02010600030101010101" pitchFamily="2" charset="-122"/>
              </a:rPr>
              <a:t>6-5</a:t>
            </a:r>
            <a:r>
              <a:rPr lang="zh-CN" altLang="en-US" sz="2000" dirty="0">
                <a:solidFill>
                  <a:schemeClr val="tx2">
                    <a:lumMod val="75000"/>
                  </a:schemeClr>
                </a:solidFill>
                <a:latin typeface="宋体" panose="02010600030101010101" pitchFamily="2" charset="-122"/>
                <a:ea typeface="宋体" panose="02010600030101010101" pitchFamily="2" charset="-122"/>
              </a:rPr>
              <a:t>中给出了三个因素与加州房价的示例数据。</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563103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文本框 7">
            <a:extLst>
              <a:ext uri="{FF2B5EF4-FFF2-40B4-BE49-F238E27FC236}">
                <a16:creationId xmlns:a16="http://schemas.microsoft.com/office/drawing/2014/main" id="{C2118C4D-52FB-4783-FC90-A0DB504AF896}"/>
              </a:ext>
            </a:extLst>
          </p:cNvPr>
          <p:cNvSpPr txBox="1"/>
          <p:nvPr/>
        </p:nvSpPr>
        <p:spPr>
          <a:xfrm>
            <a:off x="806174" y="2234274"/>
            <a:ext cx="4685977" cy="4158959"/>
          </a:xfrm>
          <a:prstGeom prst="rect">
            <a:avLst/>
          </a:prstGeom>
          <a:noFill/>
        </p:spPr>
        <p:txBody>
          <a:bodyPr wrap="square">
            <a:spAutoFit/>
          </a:bodyPr>
          <a:lstStyle/>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en-US" sz="2000" b="1" dirty="0"/>
              <a:t>方法二：变换法。</a:t>
            </a:r>
            <a:endParaRPr lang="en-US" altLang="zh-CN" sz="2000" b="1" dirty="0"/>
          </a:p>
          <a:p>
            <a:pPr algn="just">
              <a:lnSpc>
                <a:spcPct val="150000"/>
              </a:lnSpc>
            </a:pPr>
            <a:r>
              <a:rPr lang="zh-CN" altLang="en-US" sz="2000" b="1" dirty="0">
                <a:latin typeface="+mn-ea"/>
              </a:rPr>
              <a:t>第一步，</a:t>
            </a:r>
            <a:r>
              <a:rPr lang="zh-CN" altLang="en-US" sz="2000" dirty="0">
                <a:latin typeface="+mn-ea"/>
              </a:rPr>
              <a:t>选择模型。</a:t>
            </a:r>
            <a:endParaRPr lang="en-US" altLang="zh-CN" sz="2000" dirty="0">
              <a:latin typeface="+mn-ea"/>
            </a:endParaRPr>
          </a:p>
          <a:p>
            <a:pPr algn="just">
              <a:lnSpc>
                <a:spcPct val="150000"/>
              </a:lnSpc>
            </a:pPr>
            <a:r>
              <a:rPr lang="zh-CN" altLang="en-US" sz="2000" b="1" dirty="0">
                <a:latin typeface="+mn-ea"/>
              </a:rPr>
              <a:t>第二步</a:t>
            </a:r>
            <a:r>
              <a:rPr lang="zh-CN" altLang="en-US" sz="2000" dirty="0">
                <a:latin typeface="+mn-ea"/>
              </a:rPr>
              <a:t>，利用向前增选法选择自变量。</a:t>
            </a:r>
            <a:endParaRPr lang="en-US" altLang="zh-CN" sz="2000" dirty="0">
              <a:latin typeface="+mn-ea"/>
            </a:endParaRPr>
          </a:p>
          <a:p>
            <a:pPr algn="just">
              <a:lnSpc>
                <a:spcPct val="150000"/>
              </a:lnSpc>
            </a:pPr>
            <a:r>
              <a:rPr lang="zh-CN" altLang="en-US" sz="2000" b="1" dirty="0"/>
              <a:t>第三步</a:t>
            </a:r>
            <a:r>
              <a:rPr lang="zh-CN" altLang="en-US" sz="2000" dirty="0"/>
              <a:t>，引入替代变量并变换回归模型。</a:t>
            </a:r>
            <a:endParaRPr lang="en-US" altLang="zh-CN" sz="2000" dirty="0"/>
          </a:p>
          <a:p>
            <a:pPr algn="just">
              <a:lnSpc>
                <a:spcPct val="150000"/>
              </a:lnSpc>
            </a:pPr>
            <a:r>
              <a:rPr lang="zh-CN" altLang="en-US" sz="2000" b="1" dirty="0"/>
              <a:t>第四步</a:t>
            </a:r>
            <a:r>
              <a:rPr lang="zh-CN" altLang="en-US" sz="2000" dirty="0"/>
              <a:t>，生成回归分析报告。</a:t>
            </a:r>
            <a:endParaRPr lang="en-US" altLang="zh-CN" sz="2000" dirty="0"/>
          </a:p>
          <a:p>
            <a:pPr algn="just">
              <a:lnSpc>
                <a:spcPct val="150000"/>
              </a:lnSpc>
            </a:pPr>
            <a:r>
              <a:rPr lang="zh-CN" altLang="en-US" sz="2000" b="1" dirty="0"/>
              <a:t>第五步</a:t>
            </a:r>
            <a:r>
              <a:rPr lang="zh-CN" altLang="en-US" sz="2000" dirty="0"/>
              <a:t>，计算预测值。预测结果为</a:t>
            </a:r>
            <a:r>
              <a:rPr lang="en-US" altLang="zh-CN" sz="2000" dirty="0"/>
              <a:t>161392.16</a:t>
            </a:r>
            <a:r>
              <a:rPr lang="zh-CN" altLang="en-US" sz="2000" dirty="0"/>
              <a:t>。</a:t>
            </a:r>
            <a:endParaRPr lang="en-US" altLang="zh-CN" sz="2000" dirty="0"/>
          </a:p>
          <a:p>
            <a:pPr algn="just">
              <a:lnSpc>
                <a:spcPct val="150000"/>
              </a:lnSpc>
            </a:pPr>
            <a:endParaRPr lang="en-US" altLang="zh-CN" dirty="0"/>
          </a:p>
        </p:txBody>
      </p:sp>
      <p:pic>
        <p:nvPicPr>
          <p:cNvPr id="3" name="图片 2">
            <a:extLst>
              <a:ext uri="{FF2B5EF4-FFF2-40B4-BE49-F238E27FC236}">
                <a16:creationId xmlns:a16="http://schemas.microsoft.com/office/drawing/2014/main" id="{E617A45C-D796-C7E7-6EDD-E988492C1F30}"/>
              </a:ext>
            </a:extLst>
          </p:cNvPr>
          <p:cNvPicPr>
            <a:picLocks noChangeAspect="1"/>
          </p:cNvPicPr>
          <p:nvPr/>
        </p:nvPicPr>
        <p:blipFill>
          <a:blip r:embed="rId2"/>
          <a:stretch>
            <a:fillRect/>
          </a:stretch>
        </p:blipFill>
        <p:spPr>
          <a:xfrm>
            <a:off x="5940724" y="2015476"/>
            <a:ext cx="5058183" cy="3943241"/>
          </a:xfrm>
          <a:prstGeom prst="rect">
            <a:avLst/>
          </a:prstGeom>
          <a:ln>
            <a:noFill/>
          </a:ln>
          <a:effectLst/>
        </p:spPr>
      </p:pic>
      <p:sp>
        <p:nvSpPr>
          <p:cNvPr id="6" name="文本框 5">
            <a:extLst>
              <a:ext uri="{FF2B5EF4-FFF2-40B4-BE49-F238E27FC236}">
                <a16:creationId xmlns:a16="http://schemas.microsoft.com/office/drawing/2014/main" id="{69A52317-F94A-47B1-A6E5-DBD67B2B85AA}"/>
              </a:ext>
            </a:extLst>
          </p:cNvPr>
          <p:cNvSpPr txBox="1"/>
          <p:nvPr/>
        </p:nvSpPr>
        <p:spPr>
          <a:xfrm>
            <a:off x="497793" y="899283"/>
            <a:ext cx="10836834" cy="1015663"/>
          </a:xfrm>
          <a:prstGeom prst="rect">
            <a:avLst/>
          </a:prstGeom>
          <a:noFill/>
        </p:spPr>
        <p:txBody>
          <a:bodyPr wrap="square" rtlCol="0">
            <a:spAutoFit/>
          </a:bodyPr>
          <a:lstStyle/>
          <a:p>
            <a:pPr algn="just"/>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6-5</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房产经纪人发现加州房价与下列三个因素有关</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en-US" altLang="zh-CN" sz="2000" dirty="0" err="1">
                <a:solidFill>
                  <a:schemeClr val="tx2">
                    <a:lumMod val="75000"/>
                  </a:schemeClr>
                </a:solidFill>
                <a:latin typeface="宋体" panose="02010600030101010101" pitchFamily="2" charset="-122"/>
                <a:ea typeface="宋体" panose="02010600030101010101" pitchFamily="2" charset="-122"/>
              </a:rPr>
              <a:t>X1</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zh-CN" altLang="en-US" sz="2000" dirty="0">
                <a:solidFill>
                  <a:schemeClr val="tx2">
                    <a:lumMod val="75000"/>
                  </a:schemeClr>
                </a:solidFill>
                <a:latin typeface="宋体" panose="02010600030101010101" pitchFamily="2" charset="-122"/>
                <a:ea typeface="宋体" panose="02010600030101010101" pitchFamily="2" charset="-122"/>
              </a:rPr>
              <a:t>居民收入， </a:t>
            </a:r>
            <a:r>
              <a:rPr lang="en-US" altLang="zh-CN" sz="2000" dirty="0" err="1">
                <a:solidFill>
                  <a:schemeClr val="tx2">
                    <a:lumMod val="75000"/>
                  </a:schemeClr>
                </a:solidFill>
                <a:latin typeface="宋体" panose="02010600030101010101" pitchFamily="2" charset="-122"/>
                <a:ea typeface="宋体" panose="02010600030101010101" pitchFamily="2" charset="-122"/>
              </a:rPr>
              <a:t>X2</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zh-CN" altLang="en-US" sz="2000" dirty="0">
                <a:solidFill>
                  <a:schemeClr val="tx2">
                    <a:lumMod val="75000"/>
                  </a:schemeClr>
                </a:solidFill>
                <a:latin typeface="宋体" panose="02010600030101010101" pitchFamily="2" charset="-122"/>
                <a:ea typeface="宋体" panose="02010600030101010101" pitchFamily="2" charset="-122"/>
              </a:rPr>
              <a:t>总房间数，</a:t>
            </a:r>
            <a:r>
              <a:rPr lang="en-US" altLang="zh-CN" sz="2000" dirty="0" err="1">
                <a:solidFill>
                  <a:schemeClr val="tx2">
                    <a:lumMod val="75000"/>
                  </a:schemeClr>
                </a:solidFill>
                <a:latin typeface="宋体" panose="02010600030101010101" pitchFamily="2" charset="-122"/>
                <a:ea typeface="宋体" panose="02010600030101010101" pitchFamily="2" charset="-122"/>
              </a:rPr>
              <a:t>X3</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zh-CN" altLang="en-US" sz="2000" dirty="0">
                <a:solidFill>
                  <a:schemeClr val="tx2">
                    <a:lumMod val="75000"/>
                  </a:schemeClr>
                </a:solidFill>
                <a:latin typeface="宋体" panose="02010600030101010101" pitchFamily="2" charset="-122"/>
                <a:ea typeface="宋体" panose="02010600030101010101" pitchFamily="2" charset="-122"/>
              </a:rPr>
              <a:t>距离最近海岸的距离，他想知道当</a:t>
            </a:r>
            <a:r>
              <a:rPr lang="en-US" altLang="zh-CN" sz="2000" dirty="0" err="1">
                <a:solidFill>
                  <a:schemeClr val="tx2">
                    <a:lumMod val="75000"/>
                  </a:schemeClr>
                </a:solidFill>
                <a:latin typeface="宋体" panose="02010600030101010101" pitchFamily="2" charset="-122"/>
                <a:ea typeface="宋体" panose="02010600030101010101" pitchFamily="2" charset="-122"/>
              </a:rPr>
              <a:t>X1</a:t>
            </a:r>
            <a:r>
              <a:rPr lang="zh-CN" altLang="en-US" sz="2000" dirty="0">
                <a:solidFill>
                  <a:schemeClr val="tx2">
                    <a:lumMod val="75000"/>
                  </a:schemeClr>
                </a:solidFill>
                <a:latin typeface="宋体" panose="02010600030101010101" pitchFamily="2" charset="-122"/>
                <a:ea typeface="宋体" panose="02010600030101010101" pitchFamily="2" charset="-122"/>
              </a:rPr>
              <a:t>为</a:t>
            </a:r>
            <a:r>
              <a:rPr lang="en-US" altLang="zh-CN" sz="2000" dirty="0">
                <a:solidFill>
                  <a:schemeClr val="tx2">
                    <a:lumMod val="75000"/>
                  </a:schemeClr>
                </a:solidFill>
                <a:latin typeface="宋体" panose="02010600030101010101" pitchFamily="2" charset="-122"/>
                <a:ea typeface="宋体" panose="02010600030101010101" pitchFamily="2" charset="-122"/>
              </a:rPr>
              <a:t>19167</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X2</a:t>
            </a:r>
            <a:r>
              <a:rPr lang="zh-CN" altLang="en-US" sz="2000" dirty="0">
                <a:solidFill>
                  <a:schemeClr val="tx2">
                    <a:lumMod val="75000"/>
                  </a:schemeClr>
                </a:solidFill>
                <a:latin typeface="宋体" panose="02010600030101010101" pitchFamily="2" charset="-122"/>
                <a:ea typeface="宋体" panose="02010600030101010101" pitchFamily="2" charset="-122"/>
              </a:rPr>
              <a:t>为</a:t>
            </a:r>
            <a:r>
              <a:rPr lang="en-US" altLang="zh-CN" sz="2000" dirty="0">
                <a:solidFill>
                  <a:schemeClr val="tx2">
                    <a:lumMod val="75000"/>
                  </a:schemeClr>
                </a:solidFill>
                <a:latin typeface="宋体" panose="02010600030101010101" pitchFamily="2" charset="-122"/>
                <a:ea typeface="宋体" panose="02010600030101010101" pitchFamily="2" charset="-122"/>
              </a:rPr>
              <a:t>2643</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X3</a:t>
            </a:r>
            <a:r>
              <a:rPr lang="zh-CN" altLang="en-US" sz="2000" dirty="0">
                <a:solidFill>
                  <a:schemeClr val="tx2">
                    <a:lumMod val="75000"/>
                  </a:schemeClr>
                </a:solidFill>
                <a:latin typeface="宋体" panose="02010600030101010101" pitchFamily="2" charset="-122"/>
                <a:ea typeface="宋体" panose="02010600030101010101" pitchFamily="2" charset="-122"/>
              </a:rPr>
              <a:t>为</a:t>
            </a:r>
            <a:r>
              <a:rPr lang="en-US" altLang="zh-CN" sz="2000" dirty="0">
                <a:solidFill>
                  <a:schemeClr val="tx2">
                    <a:lumMod val="75000"/>
                  </a:schemeClr>
                </a:solidFill>
                <a:latin typeface="宋体" panose="02010600030101010101" pitchFamily="2" charset="-122"/>
                <a:ea typeface="宋体" panose="02010600030101010101" pitchFamily="2" charset="-122"/>
              </a:rPr>
              <a:t>7349.62</a:t>
            </a:r>
            <a:r>
              <a:rPr lang="zh-CN" altLang="en-US" sz="2000" dirty="0">
                <a:solidFill>
                  <a:schemeClr val="tx2">
                    <a:lumMod val="75000"/>
                  </a:schemeClr>
                </a:solidFill>
                <a:latin typeface="宋体" panose="02010600030101010101" pitchFamily="2" charset="-122"/>
                <a:ea typeface="宋体" panose="02010600030101010101" pitchFamily="2" charset="-122"/>
              </a:rPr>
              <a:t>时的房价。表</a:t>
            </a:r>
            <a:r>
              <a:rPr lang="en-US" altLang="zh-CN" sz="2000" dirty="0">
                <a:solidFill>
                  <a:schemeClr val="tx2">
                    <a:lumMod val="75000"/>
                  </a:schemeClr>
                </a:solidFill>
                <a:latin typeface="宋体" panose="02010600030101010101" pitchFamily="2" charset="-122"/>
                <a:ea typeface="宋体" panose="02010600030101010101" pitchFamily="2" charset="-122"/>
              </a:rPr>
              <a:t>6-5</a:t>
            </a:r>
            <a:r>
              <a:rPr lang="zh-CN" altLang="en-US" sz="2000" dirty="0">
                <a:solidFill>
                  <a:schemeClr val="tx2">
                    <a:lumMod val="75000"/>
                  </a:schemeClr>
                </a:solidFill>
                <a:latin typeface="宋体" panose="02010600030101010101" pitchFamily="2" charset="-122"/>
                <a:ea typeface="宋体" panose="02010600030101010101" pitchFamily="2" charset="-122"/>
              </a:rPr>
              <a:t>中给出了三个因素与加州房价的示例数据。</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185718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6275" y="488960"/>
            <a:ext cx="2839450" cy="707886"/>
          </a:xfrm>
          <a:prstGeom prst="rect">
            <a:avLst/>
          </a:prstGeom>
          <a:noFill/>
        </p:spPr>
        <p:txBody>
          <a:bodyPr wrap="square" rtlCol="0">
            <a:spAutoFit/>
          </a:bodyPr>
          <a:lstStyle/>
          <a:p>
            <a:pPr algn="ctr"/>
            <a:r>
              <a:rPr lang="zh-CN" altLang="en-US" sz="4000" b="1" dirty="0">
                <a:solidFill>
                  <a:schemeClr val="tx2">
                    <a:lumMod val="75000"/>
                  </a:schemeClr>
                </a:solidFill>
                <a:latin typeface="FZZhengHeiS-DB-GB" panose="02000000000000000000" pitchFamily="2" charset="0"/>
                <a:ea typeface="FZZhengHeiS-DB-GB" panose="02000000000000000000" pitchFamily="2" charset="0"/>
              </a:rPr>
              <a:t>本章小结</a:t>
            </a:r>
          </a:p>
        </p:txBody>
      </p:sp>
      <p:sp>
        <p:nvSpPr>
          <p:cNvPr id="35" name="文本框 34"/>
          <p:cNvSpPr txBox="1"/>
          <p:nvPr/>
        </p:nvSpPr>
        <p:spPr>
          <a:xfrm>
            <a:off x="5086718" y="1755205"/>
            <a:ext cx="2225040" cy="461665"/>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sz="2400" b="1" dirty="0">
                <a:solidFill>
                  <a:schemeClr val="tx2">
                    <a:lumMod val="75000"/>
                  </a:schemeClr>
                </a:solidFill>
                <a:effectLst/>
                <a:latin typeface="宋体" pitchFamily="2" charset="-122"/>
                <a:ea typeface="宋体" pitchFamily="2" charset="-122"/>
              </a:rPr>
              <a:t>本章重点</a:t>
            </a:r>
          </a:p>
        </p:txBody>
      </p:sp>
      <p:sp>
        <p:nvSpPr>
          <p:cNvPr id="36" name="文本框 35"/>
          <p:cNvSpPr txBox="1"/>
          <p:nvPr/>
        </p:nvSpPr>
        <p:spPr>
          <a:xfrm>
            <a:off x="5086718" y="2243865"/>
            <a:ext cx="2626688" cy="1200329"/>
          </a:xfrm>
          <a:prstGeom prst="rect">
            <a:avLst/>
          </a:prstGeom>
          <a:noFill/>
        </p:spPr>
        <p:txBody>
          <a:bodyPr wrap="square" rtlCol="0">
            <a:spAutoFit/>
          </a:bodyPr>
          <a:lstStyle/>
          <a:p>
            <a:r>
              <a:rPr lang="zh-CN" altLang="zh-CN" dirty="0">
                <a:solidFill>
                  <a:schemeClr val="tx2">
                    <a:lumMod val="75000"/>
                  </a:schemeClr>
                </a:solidFill>
              </a:rPr>
              <a:t>一元线性、多元线性、一元非线性</a:t>
            </a:r>
            <a:r>
              <a:rPr lang="zh-CN" altLang="en-US" dirty="0">
                <a:solidFill>
                  <a:schemeClr val="tx2">
                    <a:lumMod val="75000"/>
                  </a:schemeClr>
                </a:solidFill>
              </a:rPr>
              <a:t>和</a:t>
            </a:r>
            <a:r>
              <a:rPr lang="zh-CN" altLang="zh-CN" dirty="0">
                <a:solidFill>
                  <a:schemeClr val="tx2">
                    <a:lumMod val="75000"/>
                  </a:schemeClr>
                </a:solidFill>
              </a:rPr>
              <a:t>多元非线性回归分析</a:t>
            </a:r>
            <a:r>
              <a:rPr lang="zh-CN" altLang="en-US" dirty="0">
                <a:solidFill>
                  <a:schemeClr val="tx2">
                    <a:lumMod val="75000"/>
                  </a:schemeClr>
                </a:solidFill>
              </a:rPr>
              <a:t>预测模型的建立方法。</a:t>
            </a:r>
            <a:endParaRPr lang="zh-CN" altLang="en-US" sz="1400"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37" name="文本框 36"/>
          <p:cNvSpPr txBox="1"/>
          <p:nvPr/>
        </p:nvSpPr>
        <p:spPr>
          <a:xfrm>
            <a:off x="8169131" y="1720645"/>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本章难点</a:t>
            </a:r>
          </a:p>
        </p:txBody>
      </p:sp>
      <p:sp>
        <p:nvSpPr>
          <p:cNvPr id="38" name="文本框 37"/>
          <p:cNvSpPr txBox="1"/>
          <p:nvPr/>
        </p:nvSpPr>
        <p:spPr>
          <a:xfrm>
            <a:off x="8032943" y="2243865"/>
            <a:ext cx="3475183" cy="923330"/>
          </a:xfrm>
          <a:prstGeom prst="rect">
            <a:avLst/>
          </a:prstGeom>
          <a:noFill/>
        </p:spPr>
        <p:txBody>
          <a:bodyPr wrap="square" rtlCol="0">
            <a:spAutoFit/>
          </a:bodyPr>
          <a:lstStyle/>
          <a:p>
            <a:r>
              <a:rPr lang="zh-CN" altLang="zh-CN" sz="1600" dirty="0">
                <a:solidFill>
                  <a:schemeClr val="tx2">
                    <a:lumMod val="75000"/>
                  </a:schemeClr>
                </a:solidFill>
              </a:rPr>
              <a:t>（</a:t>
            </a:r>
            <a:r>
              <a:rPr lang="en-US" altLang="zh-CN" sz="1600" dirty="0">
                <a:solidFill>
                  <a:schemeClr val="tx2">
                    <a:lumMod val="75000"/>
                  </a:schemeClr>
                </a:solidFill>
              </a:rPr>
              <a:t>1</a:t>
            </a:r>
            <a:r>
              <a:rPr lang="zh-CN" altLang="zh-CN" sz="1600" dirty="0">
                <a:solidFill>
                  <a:schemeClr val="tx2">
                    <a:lumMod val="75000"/>
                  </a:schemeClr>
                </a:solidFill>
              </a:rPr>
              <a:t>）</a:t>
            </a:r>
            <a:r>
              <a:rPr lang="zh-CN" altLang="zh-CN" dirty="0">
                <a:solidFill>
                  <a:schemeClr val="tx2">
                    <a:lumMod val="75000"/>
                  </a:schemeClr>
                </a:solidFill>
              </a:rPr>
              <a:t>规划求解法</a:t>
            </a:r>
            <a:r>
              <a:rPr lang="zh-CN" altLang="zh-CN" sz="1600" dirty="0">
                <a:solidFill>
                  <a:schemeClr val="tx2">
                    <a:lumMod val="75000"/>
                  </a:schemeClr>
                </a:solidFill>
              </a:rPr>
              <a:t>；</a:t>
            </a:r>
            <a:endParaRPr lang="en-US" altLang="zh-CN" sz="1600" dirty="0">
              <a:solidFill>
                <a:schemeClr val="tx2">
                  <a:lumMod val="75000"/>
                </a:schemeClr>
              </a:solidFill>
            </a:endParaRPr>
          </a:p>
          <a:p>
            <a:r>
              <a:rPr lang="zh-CN" altLang="zh-CN" sz="1600" dirty="0">
                <a:solidFill>
                  <a:schemeClr val="tx2">
                    <a:lumMod val="75000"/>
                  </a:schemeClr>
                </a:solidFill>
              </a:rPr>
              <a:t>（</a:t>
            </a:r>
            <a:r>
              <a:rPr lang="en-US" altLang="zh-CN" sz="1600" dirty="0">
                <a:solidFill>
                  <a:schemeClr val="tx2">
                    <a:lumMod val="75000"/>
                  </a:schemeClr>
                </a:solidFill>
              </a:rPr>
              <a:t>2</a:t>
            </a:r>
            <a:r>
              <a:rPr lang="zh-CN" altLang="zh-CN" sz="1600" dirty="0">
                <a:solidFill>
                  <a:schemeClr val="tx2">
                    <a:lumMod val="75000"/>
                  </a:schemeClr>
                </a:solidFill>
              </a:rPr>
              <a:t>）</a:t>
            </a:r>
            <a:r>
              <a:rPr lang="zh-CN" altLang="zh-CN" dirty="0">
                <a:solidFill>
                  <a:schemeClr val="tx2">
                    <a:lumMod val="75000"/>
                  </a:schemeClr>
                </a:solidFill>
              </a:rPr>
              <a:t>变换法</a:t>
            </a:r>
            <a:r>
              <a:rPr lang="zh-CN" altLang="en-US" dirty="0">
                <a:solidFill>
                  <a:schemeClr val="tx2">
                    <a:lumMod val="75000"/>
                  </a:schemeClr>
                </a:solidFill>
              </a:rPr>
              <a:t>；</a:t>
            </a:r>
            <a:endParaRPr lang="en-US" altLang="zh-CN" dirty="0">
              <a:solidFill>
                <a:schemeClr val="tx2">
                  <a:lumMod val="75000"/>
                </a:schemeClr>
              </a:solidFill>
            </a:endParaRPr>
          </a:p>
          <a:p>
            <a:r>
              <a:rPr lang="zh-CN" altLang="zh-CN" dirty="0">
                <a:solidFill>
                  <a:schemeClr val="tx2">
                    <a:lumMod val="75000"/>
                  </a:schemeClr>
                </a:solidFill>
              </a:rPr>
              <a:t>（</a:t>
            </a:r>
            <a:r>
              <a:rPr lang="en-US" altLang="zh-CN" dirty="0">
                <a:solidFill>
                  <a:schemeClr val="tx2">
                    <a:lumMod val="75000"/>
                  </a:schemeClr>
                </a:solidFill>
              </a:rPr>
              <a:t>3</a:t>
            </a:r>
            <a:r>
              <a:rPr lang="zh-CN" altLang="zh-CN" dirty="0">
                <a:solidFill>
                  <a:schemeClr val="tx2">
                    <a:lumMod val="75000"/>
                  </a:schemeClr>
                </a:solidFill>
              </a:rPr>
              <a:t>）解读回归分析报告</a:t>
            </a:r>
            <a:r>
              <a:rPr lang="zh-CN" altLang="zh-CN" sz="1600" dirty="0">
                <a:solidFill>
                  <a:schemeClr val="tx2">
                    <a:lumMod val="75000"/>
                  </a:schemeClr>
                </a:solidFill>
              </a:rPr>
              <a:t>。</a:t>
            </a:r>
            <a:endParaRPr lang="zh-CN" altLang="en-US" sz="1600"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39" name="文本框 38"/>
          <p:cNvSpPr txBox="1"/>
          <p:nvPr/>
        </p:nvSpPr>
        <p:spPr>
          <a:xfrm>
            <a:off x="5108892" y="3709812"/>
            <a:ext cx="2512656"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本章所学技术</a:t>
            </a:r>
          </a:p>
        </p:txBody>
      </p:sp>
      <p:sp>
        <p:nvSpPr>
          <p:cNvPr id="40" name="文本框 39"/>
          <p:cNvSpPr txBox="1"/>
          <p:nvPr/>
        </p:nvSpPr>
        <p:spPr>
          <a:xfrm>
            <a:off x="5086718" y="4200398"/>
            <a:ext cx="2534830" cy="646331"/>
          </a:xfrm>
          <a:prstGeom prst="rect">
            <a:avLst/>
          </a:prstGeom>
          <a:noFill/>
        </p:spPr>
        <p:txBody>
          <a:bodyPr wrap="square" rtlCol="0">
            <a:spAutoFit/>
          </a:bodyPr>
          <a:lstStyle/>
          <a:p>
            <a:r>
              <a:rPr lang="zh-CN" altLang="zh-CN" dirty="0">
                <a:solidFill>
                  <a:schemeClr val="tx2">
                    <a:lumMod val="75000"/>
                  </a:schemeClr>
                </a:solidFill>
              </a:rPr>
              <a:t>规划求解工具、内建函数、回归分析报告</a:t>
            </a:r>
            <a:r>
              <a:rPr lang="zh-CN" altLang="en-US" dirty="0">
                <a:solidFill>
                  <a:schemeClr val="tx2">
                    <a:lumMod val="75000"/>
                  </a:schemeClr>
                </a:solidFill>
              </a:rPr>
              <a:t>。</a:t>
            </a:r>
            <a:endParaRPr lang="zh-CN" altLang="en-US" sz="1400"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41" name="文本框 40"/>
          <p:cNvSpPr txBox="1"/>
          <p:nvPr/>
        </p:nvSpPr>
        <p:spPr>
          <a:xfrm>
            <a:off x="8169131" y="3713620"/>
            <a:ext cx="2626688"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本章所学函数</a:t>
            </a:r>
          </a:p>
        </p:txBody>
      </p:sp>
      <p:sp>
        <p:nvSpPr>
          <p:cNvPr id="28" name="文本框 41"/>
          <p:cNvSpPr txBox="1"/>
          <p:nvPr/>
        </p:nvSpPr>
        <p:spPr>
          <a:xfrm>
            <a:off x="8242250" y="4246564"/>
            <a:ext cx="3475182" cy="1200329"/>
          </a:xfrm>
          <a:prstGeom prst="rect">
            <a:avLst/>
          </a:prstGeom>
          <a:noFill/>
        </p:spPr>
        <p:txBody>
          <a:bodyPr wrap="square" rtlCol="0">
            <a:spAutoFit/>
          </a:bodyPr>
          <a:lstStyle/>
          <a:p>
            <a:r>
              <a:rPr lang="en-US" altLang="zh-CN" dirty="0">
                <a:solidFill>
                  <a:schemeClr val="tx2">
                    <a:lumMod val="75000"/>
                  </a:schemeClr>
                </a:solidFill>
                <a:latin typeface="Times New Roman" pitchFamily="18" charset="0"/>
                <a:cs typeface="Times New Roman" pitchFamily="18" charset="0"/>
              </a:rPr>
              <a:t>SUMXMY2()</a:t>
            </a:r>
            <a:r>
              <a:rPr lang="zh-CN" altLang="zh-CN" dirty="0">
                <a:solidFill>
                  <a:schemeClr val="tx2">
                    <a:lumMod val="75000"/>
                  </a:schemeClr>
                </a:solidFill>
                <a:latin typeface="Times New Roman" pitchFamily="18" charset="0"/>
                <a:cs typeface="Times New Roman" pitchFamily="18" charset="0"/>
              </a:rPr>
              <a:t>、</a:t>
            </a:r>
            <a:r>
              <a:rPr lang="en-US" altLang="zh-CN" dirty="0">
                <a:solidFill>
                  <a:schemeClr val="tx2">
                    <a:lumMod val="75000"/>
                  </a:schemeClr>
                </a:solidFill>
                <a:latin typeface="Times New Roman" pitchFamily="18" charset="0"/>
                <a:cs typeface="Times New Roman" pitchFamily="18" charset="0"/>
              </a:rPr>
              <a:t>COUNT()</a:t>
            </a:r>
            <a:r>
              <a:rPr lang="zh-CN" altLang="zh-CN" dirty="0">
                <a:solidFill>
                  <a:schemeClr val="tx2">
                    <a:lumMod val="75000"/>
                  </a:schemeClr>
                </a:solidFill>
                <a:latin typeface="Times New Roman" pitchFamily="18" charset="0"/>
                <a:cs typeface="Times New Roman" pitchFamily="18" charset="0"/>
              </a:rPr>
              <a:t>、</a:t>
            </a:r>
            <a:r>
              <a:rPr lang="en-US" altLang="zh-CN" dirty="0">
                <a:solidFill>
                  <a:schemeClr val="tx2">
                    <a:lumMod val="75000"/>
                  </a:schemeClr>
                </a:solidFill>
                <a:latin typeface="Times New Roman" pitchFamily="18" charset="0"/>
                <a:cs typeface="Times New Roman" pitchFamily="18" charset="0"/>
              </a:rPr>
              <a:t>INTERCPT()</a:t>
            </a:r>
            <a:r>
              <a:rPr lang="zh-CN" altLang="zh-CN" dirty="0">
                <a:solidFill>
                  <a:schemeClr val="tx2">
                    <a:lumMod val="75000"/>
                  </a:schemeClr>
                </a:solidFill>
                <a:latin typeface="Times New Roman" pitchFamily="18" charset="0"/>
                <a:cs typeface="Times New Roman" pitchFamily="18" charset="0"/>
              </a:rPr>
              <a:t>、</a:t>
            </a:r>
            <a:r>
              <a:rPr lang="en-US" altLang="zh-CN" dirty="0">
                <a:solidFill>
                  <a:schemeClr val="tx2">
                    <a:lumMod val="75000"/>
                  </a:schemeClr>
                </a:solidFill>
                <a:latin typeface="Times New Roman" pitchFamily="18" charset="0"/>
                <a:cs typeface="Times New Roman" pitchFamily="18" charset="0"/>
              </a:rPr>
              <a:t>SLOPE()</a:t>
            </a:r>
            <a:r>
              <a:rPr lang="zh-CN" altLang="zh-CN" dirty="0">
                <a:solidFill>
                  <a:schemeClr val="tx2">
                    <a:lumMod val="75000"/>
                  </a:schemeClr>
                </a:solidFill>
                <a:latin typeface="Times New Roman" pitchFamily="18" charset="0"/>
                <a:cs typeface="Times New Roman" pitchFamily="18" charset="0"/>
              </a:rPr>
              <a:t>、</a:t>
            </a:r>
            <a:r>
              <a:rPr lang="en-US" altLang="zh-CN" dirty="0">
                <a:solidFill>
                  <a:schemeClr val="tx2">
                    <a:lumMod val="75000"/>
                  </a:schemeClr>
                </a:solidFill>
                <a:latin typeface="Times New Roman" pitchFamily="18" charset="0"/>
                <a:cs typeface="Times New Roman" pitchFamily="18" charset="0"/>
              </a:rPr>
              <a:t>LINEST()</a:t>
            </a:r>
            <a:r>
              <a:rPr lang="zh-CN" altLang="zh-CN" dirty="0">
                <a:solidFill>
                  <a:schemeClr val="tx2">
                    <a:lumMod val="75000"/>
                  </a:schemeClr>
                </a:solidFill>
                <a:latin typeface="Times New Roman" pitchFamily="18" charset="0"/>
                <a:cs typeface="Times New Roman" pitchFamily="18" charset="0"/>
              </a:rPr>
              <a:t>、</a:t>
            </a:r>
            <a:r>
              <a:rPr lang="en-US" altLang="zh-CN" dirty="0">
                <a:solidFill>
                  <a:schemeClr val="tx2">
                    <a:lumMod val="75000"/>
                  </a:schemeClr>
                </a:solidFill>
                <a:latin typeface="Times New Roman" pitchFamily="18" charset="0"/>
                <a:cs typeface="Times New Roman" pitchFamily="18" charset="0"/>
              </a:rPr>
              <a:t>TREND()</a:t>
            </a:r>
            <a:r>
              <a:rPr lang="zh-CN" altLang="zh-CN" dirty="0">
                <a:solidFill>
                  <a:schemeClr val="tx2">
                    <a:lumMod val="75000"/>
                  </a:schemeClr>
                </a:solidFill>
                <a:latin typeface="Times New Roman" pitchFamily="18" charset="0"/>
                <a:cs typeface="Times New Roman" pitchFamily="18" charset="0"/>
              </a:rPr>
              <a:t>、</a:t>
            </a:r>
            <a:r>
              <a:rPr lang="en-US" altLang="zh-CN" dirty="0">
                <a:solidFill>
                  <a:schemeClr val="tx2">
                    <a:lumMod val="75000"/>
                  </a:schemeClr>
                </a:solidFill>
                <a:latin typeface="Times New Roman" pitchFamily="18" charset="0"/>
                <a:cs typeface="Times New Roman" pitchFamily="18" charset="0"/>
              </a:rPr>
              <a:t>FORECAST()</a:t>
            </a:r>
            <a:r>
              <a:rPr lang="zh-CN" altLang="zh-CN" dirty="0">
                <a:solidFill>
                  <a:schemeClr val="tx2">
                    <a:lumMod val="75000"/>
                  </a:schemeClr>
                </a:solidFill>
                <a:latin typeface="Times New Roman" pitchFamily="18" charset="0"/>
                <a:cs typeface="Times New Roman" pitchFamily="18" charset="0"/>
              </a:rPr>
              <a:t>、</a:t>
            </a:r>
            <a:r>
              <a:rPr lang="en-US" altLang="zh-CN" dirty="0">
                <a:solidFill>
                  <a:schemeClr val="tx2">
                    <a:lumMod val="75000"/>
                  </a:schemeClr>
                </a:solidFill>
                <a:latin typeface="Times New Roman" pitchFamily="18" charset="0"/>
                <a:cs typeface="Times New Roman" pitchFamily="18" charset="0"/>
              </a:rPr>
              <a:t>LOGEST()</a:t>
            </a:r>
            <a:endParaRPr lang="zh-CN" altLang="en-US" sz="1400" dirty="0">
              <a:solidFill>
                <a:schemeClr val="tx2">
                  <a:lumMod val="75000"/>
                </a:schemeClr>
              </a:solidFill>
              <a:latin typeface="Times New Roman" pitchFamily="18" charset="0"/>
              <a:ea typeface="FZZhengHeiS-DB-GB" panose="02000000000000000000" pitchFamily="2" charset="0"/>
              <a:cs typeface="Times New Roman" pitchFamily="18" charset="0"/>
            </a:endParaRPr>
          </a:p>
        </p:txBody>
      </p:sp>
      <p:grpSp>
        <p:nvGrpSpPr>
          <p:cNvPr id="42" name="原创设计师QQ69613753    _1">
            <a:extLst>
              <a:ext uri="{FF2B5EF4-FFF2-40B4-BE49-F238E27FC236}">
                <a16:creationId xmlns:a16="http://schemas.microsoft.com/office/drawing/2014/main" id="{C35A12D6-C4D7-499A-9D65-7B73ED585FBA}"/>
              </a:ext>
            </a:extLst>
          </p:cNvPr>
          <p:cNvGrpSpPr/>
          <p:nvPr/>
        </p:nvGrpSpPr>
        <p:grpSpPr>
          <a:xfrm>
            <a:off x="674132" y="1986036"/>
            <a:ext cx="3346726" cy="3312208"/>
            <a:chOff x="1128878" y="910350"/>
            <a:chExt cx="4168006" cy="4401738"/>
          </a:xfrm>
        </p:grpSpPr>
        <p:sp>
          <p:nvSpPr>
            <p:cNvPr id="43" name="椭圆 42">
              <a:extLst>
                <a:ext uri="{FF2B5EF4-FFF2-40B4-BE49-F238E27FC236}">
                  <a16:creationId xmlns:a16="http://schemas.microsoft.com/office/drawing/2014/main" id="{CC464E82-3F7D-432A-B811-9828D6C13ED8}"/>
                </a:ext>
              </a:extLst>
            </p:cNvPr>
            <p:cNvSpPr/>
            <p:nvPr/>
          </p:nvSpPr>
          <p:spPr>
            <a:xfrm>
              <a:off x="1646537" y="1471617"/>
              <a:ext cx="3561613" cy="3561613"/>
            </a:xfrm>
            <a:prstGeom prst="ellipse">
              <a:avLst/>
            </a:prstGeom>
            <a:noFill/>
            <a:ln w="38100">
              <a:solidFill>
                <a:srgbClr val="1D7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椭圆 43">
              <a:extLst>
                <a:ext uri="{FF2B5EF4-FFF2-40B4-BE49-F238E27FC236}">
                  <a16:creationId xmlns:a16="http://schemas.microsoft.com/office/drawing/2014/main" id="{893B7023-00C8-4589-BAB1-C1788B6F34E3}"/>
                </a:ext>
              </a:extLst>
            </p:cNvPr>
            <p:cNvSpPr/>
            <p:nvPr/>
          </p:nvSpPr>
          <p:spPr>
            <a:xfrm>
              <a:off x="1128878" y="910350"/>
              <a:ext cx="1824106" cy="1824106"/>
            </a:xfrm>
            <a:prstGeom prst="ellipse">
              <a:avLst/>
            </a:prstGeom>
            <a:solidFill>
              <a:srgbClr val="1D7CA2"/>
            </a:solidFill>
            <a:ln>
              <a:solidFill>
                <a:srgbClr val="3B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5" name="椭圆 44">
              <a:extLst>
                <a:ext uri="{FF2B5EF4-FFF2-40B4-BE49-F238E27FC236}">
                  <a16:creationId xmlns:a16="http://schemas.microsoft.com/office/drawing/2014/main" id="{4F45F127-9F45-4C8C-9D52-944327948DF3}"/>
                </a:ext>
              </a:extLst>
            </p:cNvPr>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椭圆 45">
              <a:extLst>
                <a:ext uri="{FF2B5EF4-FFF2-40B4-BE49-F238E27FC236}">
                  <a16:creationId xmlns:a16="http://schemas.microsoft.com/office/drawing/2014/main" id="{7F04F0EF-21AB-4C29-8323-F7EF5123255B}"/>
                </a:ext>
              </a:extLst>
            </p:cNvPr>
            <p:cNvSpPr/>
            <p:nvPr/>
          </p:nvSpPr>
          <p:spPr>
            <a:xfrm>
              <a:off x="1159786" y="2978139"/>
              <a:ext cx="1093186" cy="1093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椭圆 46">
              <a:extLst>
                <a:ext uri="{FF2B5EF4-FFF2-40B4-BE49-F238E27FC236}">
                  <a16:creationId xmlns:a16="http://schemas.microsoft.com/office/drawing/2014/main" id="{5CC0B267-B79E-4351-A209-52F6DE1C06D1}"/>
                </a:ext>
              </a:extLst>
            </p:cNvPr>
            <p:cNvSpPr/>
            <p:nvPr/>
          </p:nvSpPr>
          <p:spPr>
            <a:xfrm>
              <a:off x="3867862" y="4191999"/>
              <a:ext cx="1093186" cy="1093186"/>
            </a:xfrm>
            <a:prstGeom prst="ellipse">
              <a:avLst/>
            </a:prstGeom>
            <a:gradFill>
              <a:gsLst>
                <a:gs pos="0">
                  <a:srgbClr val="1D7CA2"/>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椭圆 47">
              <a:extLst>
                <a:ext uri="{FF2B5EF4-FFF2-40B4-BE49-F238E27FC236}">
                  <a16:creationId xmlns:a16="http://schemas.microsoft.com/office/drawing/2014/main" id="{7BA34C47-3501-4AE9-A9CF-DD92D9429BA9}"/>
                </a:ext>
              </a:extLst>
            </p:cNvPr>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椭圆 48">
              <a:extLst>
                <a:ext uri="{FF2B5EF4-FFF2-40B4-BE49-F238E27FC236}">
                  <a16:creationId xmlns:a16="http://schemas.microsoft.com/office/drawing/2014/main" id="{F1DF9F05-F9E2-41E0-939A-F6C417B4D665}"/>
                </a:ext>
              </a:extLst>
            </p:cNvPr>
            <p:cNvSpPr/>
            <p:nvPr/>
          </p:nvSpPr>
          <p:spPr>
            <a:xfrm>
              <a:off x="4880395" y="2415320"/>
              <a:ext cx="416489" cy="416489"/>
            </a:xfrm>
            <a:prstGeom prst="ellipse">
              <a:avLst/>
            </a:prstGeom>
            <a:solidFill>
              <a:srgbClr val="86BACF"/>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0" name="Group 4">
              <a:extLst>
                <a:ext uri="{FF2B5EF4-FFF2-40B4-BE49-F238E27FC236}">
                  <a16:creationId xmlns:a16="http://schemas.microsoft.com/office/drawing/2014/main" id="{414D0442-363C-4594-95A7-8B6A40FE1A3D}"/>
                </a:ext>
              </a:extLst>
            </p:cNvPr>
            <p:cNvGrpSpPr>
              <a:grpSpLocks noChangeAspect="1"/>
            </p:cNvGrpSpPr>
            <p:nvPr/>
          </p:nvGrpSpPr>
          <p:grpSpPr bwMode="auto">
            <a:xfrm>
              <a:off x="2706688" y="2614613"/>
              <a:ext cx="1482725" cy="1343025"/>
              <a:chOff x="1753" y="2115"/>
              <a:chExt cx="934" cy="846"/>
            </a:xfrm>
          </p:grpSpPr>
          <p:sp>
            <p:nvSpPr>
              <p:cNvPr id="51" name="AutoShape 3">
                <a:extLst>
                  <a:ext uri="{FF2B5EF4-FFF2-40B4-BE49-F238E27FC236}">
                    <a16:creationId xmlns:a16="http://schemas.microsoft.com/office/drawing/2014/main" id="{21C389FB-E5C3-4C39-8020-1D64F6A3062F}"/>
                  </a:ext>
                </a:extLst>
              </p:cNvPr>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2" name="Freeform 5">
                <a:extLst>
                  <a:ext uri="{FF2B5EF4-FFF2-40B4-BE49-F238E27FC236}">
                    <a16:creationId xmlns:a16="http://schemas.microsoft.com/office/drawing/2014/main" id="{AF9C815B-4CFF-4866-8152-5902AAFB4274}"/>
                  </a:ext>
                </a:extLst>
              </p:cNvPr>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86B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3" name="Oval 6">
                <a:extLst>
                  <a:ext uri="{FF2B5EF4-FFF2-40B4-BE49-F238E27FC236}">
                    <a16:creationId xmlns:a16="http://schemas.microsoft.com/office/drawing/2014/main" id="{6C223485-D4F7-410C-958A-9646B8135484}"/>
                  </a:ext>
                </a:extLst>
              </p:cNvPr>
              <p:cNvSpPr>
                <a:spLocks noChangeArrowheads="1"/>
              </p:cNvSpPr>
              <p:nvPr/>
            </p:nvSpPr>
            <p:spPr bwMode="auto">
              <a:xfrm>
                <a:off x="2123" y="2449"/>
                <a:ext cx="186" cy="178"/>
              </a:xfrm>
              <a:prstGeom prst="ellipse">
                <a:avLst/>
              </a:prstGeom>
              <a:solidFill>
                <a:srgbClr val="1D7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extLst>
      <p:ext uri="{BB962C8B-B14F-4D97-AF65-F5344CB8AC3E}">
        <p14:creationId xmlns:p14="http://schemas.microsoft.com/office/powerpoint/2010/main" val="41065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62837" y="3834540"/>
            <a:ext cx="1588168" cy="707886"/>
          </a:xfrm>
          <a:prstGeom prst="rect">
            <a:avLst/>
          </a:prstGeom>
          <a:noFill/>
        </p:spPr>
        <p:txBody>
          <a:bodyPr wrap="square" rtlCol="0">
            <a:spAutoFit/>
          </a:bodyPr>
          <a:lstStyle/>
          <a:p>
            <a:pPr algn="ctr"/>
            <a:r>
              <a:rPr lang="en-US" altLang="zh-CN" sz="4000" b="1" i="1" dirty="0">
                <a:solidFill>
                  <a:schemeClr val="tx2">
                    <a:lumMod val="75000"/>
                  </a:schemeClr>
                </a:solidFill>
                <a:latin typeface="FuturaBookC" pitchFamily="2" charset="-52"/>
              </a:rPr>
              <a:t>Q%QQQQQQQ</a:t>
            </a:r>
            <a:r>
              <a:rPr lang="en-US" altLang="zh-CN" sz="4000" b="1" i="1" dirty="0">
                <a:solidFill>
                  <a:schemeClr val="tx2">
                    <a:lumMod val="75000"/>
                  </a:schemeClr>
                </a:solidFill>
                <a:latin typeface="宋体"/>
                <a:ea typeface="宋体"/>
              </a:rPr>
              <a:t>Q &amp; A</a:t>
            </a:r>
            <a:endParaRPr lang="zh-CN" altLang="en-US" sz="4000" b="1" i="1" dirty="0">
              <a:solidFill>
                <a:schemeClr val="tx2">
                  <a:lumMod val="75000"/>
                </a:schemeClr>
              </a:solidFill>
              <a:latin typeface="FuturaBookC" pitchFamily="2" charset="-52"/>
            </a:endParaRPr>
          </a:p>
        </p:txBody>
      </p:sp>
      <p:sp>
        <p:nvSpPr>
          <p:cNvPr id="3" name="文本框 2"/>
          <p:cNvSpPr txBox="1"/>
          <p:nvPr/>
        </p:nvSpPr>
        <p:spPr>
          <a:xfrm>
            <a:off x="3585029" y="2278195"/>
            <a:ext cx="5665976" cy="1200329"/>
          </a:xfrm>
          <a:prstGeom prst="rect">
            <a:avLst/>
          </a:prstGeom>
          <a:noFill/>
        </p:spPr>
        <p:txBody>
          <a:bodyPr wrap="square" rtlCol="0">
            <a:spAutoFit/>
          </a:bodyPr>
          <a:lstStyle/>
          <a:p>
            <a:pPr algn="dist"/>
            <a:r>
              <a:rPr lang="zh-CN" altLang="en-US" sz="7200" dirty="0">
                <a:solidFill>
                  <a:schemeClr val="tx2">
                    <a:lumMod val="75000"/>
                  </a:schemeClr>
                </a:solidFill>
                <a:latin typeface="方正清刻本悦宋简体" panose="02000000000000000000" pitchFamily="2" charset="-122"/>
                <a:ea typeface="方正清刻本悦宋简体" panose="02000000000000000000" pitchFamily="2" charset="-122"/>
              </a:rPr>
              <a:t>课堂答疑</a:t>
            </a:r>
          </a:p>
        </p:txBody>
      </p:sp>
      <p:sp>
        <p:nvSpPr>
          <p:cNvPr id="4" name="灯片编号占位符 3">
            <a:extLst>
              <a:ext uri="{FF2B5EF4-FFF2-40B4-BE49-F238E27FC236}">
                <a16:creationId xmlns:a16="http://schemas.microsoft.com/office/drawing/2014/main" id="{A782CFA9-5001-AFB8-5D6A-0D734EEB40EE}"/>
              </a:ext>
            </a:extLst>
          </p:cNvPr>
          <p:cNvSpPr>
            <a:spLocks noGrp="1"/>
          </p:cNvSpPr>
          <p:nvPr>
            <p:ph type="sldNum" sz="quarter" idx="12"/>
          </p:nvPr>
        </p:nvSpPr>
        <p:spPr/>
        <p:txBody>
          <a:bodyPr/>
          <a:lstStyle/>
          <a:p>
            <a:fld id="{D4987A84-499B-4CAF-9D16-379BAF2795DA}" type="slidenum">
              <a:rPr lang="zh-CN" altLang="en-US" smtClean="0"/>
              <a:t>29</a:t>
            </a:fld>
            <a:endParaRPr lang="zh-CN" altLang="en-US"/>
          </a:p>
        </p:txBody>
      </p:sp>
    </p:spTree>
    <p:extLst>
      <p:ext uri="{BB962C8B-B14F-4D97-AF65-F5344CB8AC3E}">
        <p14:creationId xmlns:p14="http://schemas.microsoft.com/office/powerpoint/2010/main" val="8409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6AACCAD-FB4A-2CA6-F08A-6DAD46556E1D}"/>
              </a:ext>
            </a:extLst>
          </p:cNvPr>
          <p:cNvGrpSpPr/>
          <p:nvPr/>
        </p:nvGrpSpPr>
        <p:grpSpPr>
          <a:xfrm>
            <a:off x="2502798" y="2114279"/>
            <a:ext cx="4146281" cy="2798014"/>
            <a:chOff x="2781359" y="2114279"/>
            <a:chExt cx="4146281" cy="2798014"/>
          </a:xfrm>
        </p:grpSpPr>
        <p:sp>
          <p:nvSpPr>
            <p:cNvPr id="5" name="文本框 4"/>
            <p:cNvSpPr txBox="1"/>
            <p:nvPr/>
          </p:nvSpPr>
          <p:spPr>
            <a:xfrm>
              <a:off x="2781362" y="2114279"/>
              <a:ext cx="4017477" cy="523220"/>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en-US" dirty="0"/>
                <a:t>回归分析预测方法概述</a:t>
              </a:r>
            </a:p>
          </p:txBody>
        </p:sp>
        <p:sp>
          <p:nvSpPr>
            <p:cNvPr id="8" name="文本框 7"/>
            <p:cNvSpPr txBox="1"/>
            <p:nvPr/>
          </p:nvSpPr>
          <p:spPr>
            <a:xfrm>
              <a:off x="2781359" y="4389073"/>
              <a:ext cx="4146281" cy="523220"/>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en-US" dirty="0"/>
                <a:t>非线性回归分析预测模型</a:t>
              </a:r>
            </a:p>
          </p:txBody>
        </p:sp>
        <p:sp>
          <p:nvSpPr>
            <p:cNvPr id="11" name="文本框 10"/>
            <p:cNvSpPr txBox="1"/>
            <p:nvPr/>
          </p:nvSpPr>
          <p:spPr>
            <a:xfrm>
              <a:off x="2781361" y="3223667"/>
              <a:ext cx="3746607" cy="523220"/>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en-US" dirty="0"/>
                <a:t>线性回归分析预测模型</a:t>
              </a:r>
            </a:p>
          </p:txBody>
        </p:sp>
      </p:grpSp>
      <p:grpSp>
        <p:nvGrpSpPr>
          <p:cNvPr id="3" name="组合 2">
            <a:extLst>
              <a:ext uri="{FF2B5EF4-FFF2-40B4-BE49-F238E27FC236}">
                <a16:creationId xmlns:a16="http://schemas.microsoft.com/office/drawing/2014/main" id="{DEC07AD3-7625-A772-11AE-18147661DD56}"/>
              </a:ext>
            </a:extLst>
          </p:cNvPr>
          <p:cNvGrpSpPr/>
          <p:nvPr/>
        </p:nvGrpSpPr>
        <p:grpSpPr>
          <a:xfrm>
            <a:off x="7315692" y="2731722"/>
            <a:ext cx="3125452" cy="1384995"/>
            <a:chOff x="6716183" y="2762002"/>
            <a:chExt cx="3125452" cy="1384995"/>
          </a:xfrm>
        </p:grpSpPr>
        <p:sp>
          <p:nvSpPr>
            <p:cNvPr id="2" name="文本框 1"/>
            <p:cNvSpPr txBox="1"/>
            <p:nvPr/>
          </p:nvSpPr>
          <p:spPr>
            <a:xfrm>
              <a:off x="6716183" y="3223667"/>
              <a:ext cx="3125452" cy="923330"/>
            </a:xfrm>
            <a:prstGeom prst="rect">
              <a:avLst/>
            </a:prstGeom>
            <a:noFill/>
          </p:spPr>
          <p:txBody>
            <a:bodyPr wrap="square" rtlCol="0">
              <a:spAutoFit/>
            </a:bodyPr>
            <a:lstStyle/>
            <a:p>
              <a:pPr algn="dist"/>
              <a:r>
                <a:rPr lang="zh-CN" altLang="en-US" sz="5400" dirty="0">
                  <a:solidFill>
                    <a:schemeClr val="tx2">
                      <a:lumMod val="75000"/>
                    </a:schemeClr>
                  </a:solidFill>
                  <a:latin typeface="方正清刻本悦宋简体" panose="02000000000000000000" pitchFamily="2" charset="-122"/>
                  <a:ea typeface="方正清刻本悦宋简体" panose="02000000000000000000" pitchFamily="2" charset="-122"/>
                </a:rPr>
                <a:t>主要内容</a:t>
              </a:r>
            </a:p>
          </p:txBody>
        </p:sp>
        <p:sp>
          <p:nvSpPr>
            <p:cNvPr id="9" name="文本框 2"/>
            <p:cNvSpPr txBox="1"/>
            <p:nvPr/>
          </p:nvSpPr>
          <p:spPr>
            <a:xfrm>
              <a:off x="6798839" y="2762002"/>
              <a:ext cx="2960140" cy="461665"/>
            </a:xfrm>
            <a:prstGeom prst="rect">
              <a:avLst/>
            </a:prstGeom>
            <a:noFill/>
          </p:spPr>
          <p:txBody>
            <a:bodyPr wrap="square" rtlCol="0">
              <a:spAutoFit/>
            </a:bodyPr>
            <a:lstStyle/>
            <a:p>
              <a:pPr algn="dist"/>
              <a:r>
                <a:rPr lang="en-US" altLang="zh-CN" sz="2400" dirty="0">
                  <a:solidFill>
                    <a:schemeClr val="tx2">
                      <a:lumMod val="75000"/>
                    </a:schemeClr>
                  </a:solidFill>
                  <a:latin typeface="FuturaBookC" pitchFamily="2" charset="-52"/>
                  <a:ea typeface="微软雅黑" panose="020B0503020204020204" pitchFamily="34" charset="-122"/>
                </a:rPr>
                <a:t>CONTENT</a:t>
              </a:r>
              <a:endParaRPr lang="zh-CN" altLang="en-US" sz="2400" dirty="0">
                <a:solidFill>
                  <a:schemeClr val="tx2">
                    <a:lumMod val="75000"/>
                  </a:schemeClr>
                </a:solidFill>
                <a:latin typeface="FuturaBookC" pitchFamily="2" charset="-52"/>
                <a:ea typeface="微软雅黑" panose="020B0503020204020204" pitchFamily="34" charset="-122"/>
              </a:endParaRPr>
            </a:p>
          </p:txBody>
        </p:sp>
      </p:grpSp>
      <p:sp>
        <p:nvSpPr>
          <p:cNvPr id="12" name="椭圆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D74C0688-86C8-47A5-92DB-49B434798BA2}"/>
              </a:ext>
            </a:extLst>
          </p:cNvPr>
          <p:cNvSpPr/>
          <p:nvPr/>
        </p:nvSpPr>
        <p:spPr>
          <a:xfrm>
            <a:off x="1661618" y="1997382"/>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3" name="椭圆 1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D0293BE8-4E48-4F26-A2B9-0C4BF3CBB992}"/>
              </a:ext>
            </a:extLst>
          </p:cNvPr>
          <p:cNvSpPr/>
          <p:nvPr/>
        </p:nvSpPr>
        <p:spPr>
          <a:xfrm>
            <a:off x="1661618" y="4273830"/>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4" name="椭圆 1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0EB62BCA-53B4-463C-B8B8-A053B3F6DD78}"/>
              </a:ext>
            </a:extLst>
          </p:cNvPr>
          <p:cNvSpPr/>
          <p:nvPr/>
        </p:nvSpPr>
        <p:spPr>
          <a:xfrm>
            <a:off x="1667330" y="3108424"/>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360"/>
                                          </p:val>
                                        </p:tav>
                                        <p:tav tm="100000">
                                          <p:val>
                                            <p:fltVal val="0"/>
                                          </p:val>
                                        </p:tav>
                                      </p:tavLst>
                                    </p:anim>
                                    <p:animEffect transition="in" filter="fade">
                                      <p:cBhvr>
                                        <p:cTn id="16" dur="1000"/>
                                        <p:tgtEl>
                                          <p:spTgt spid="13"/>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36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45250" y="2353174"/>
            <a:ext cx="4355812" cy="1446550"/>
          </a:xfrm>
          <a:prstGeom prst="rect">
            <a:avLst/>
          </a:prstGeom>
          <a:noFill/>
        </p:spPr>
        <p:txBody>
          <a:bodyPr wrap="square" rtlCol="0">
            <a:spAutoFit/>
          </a:bodyPr>
          <a:lstStyle/>
          <a:p>
            <a:pPr algn="dist"/>
            <a:r>
              <a:rPr lang="zh-CN" altLang="en-US" sz="8800" i="1" dirty="0">
                <a:solidFill>
                  <a:schemeClr val="tx2">
                    <a:lumMod val="75000"/>
                  </a:schemeClr>
                </a:solidFill>
                <a:latin typeface="华文彩云" pitchFamily="2" charset="-122"/>
                <a:ea typeface="华文彩云" pitchFamily="2" charset="-122"/>
              </a:rPr>
              <a:t>谢谢！</a:t>
            </a:r>
          </a:p>
        </p:txBody>
      </p:sp>
    </p:spTree>
    <p:extLst>
      <p:ext uri="{BB962C8B-B14F-4D97-AF65-F5344CB8AC3E}">
        <p14:creationId xmlns:p14="http://schemas.microsoft.com/office/powerpoint/2010/main" val="110474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02394"/>
            <a:ext cx="12192000" cy="923330"/>
          </a:xfrm>
          <a:prstGeom prst="rect">
            <a:avLst/>
          </a:prstGeom>
          <a:noFill/>
        </p:spPr>
        <p:txBody>
          <a:bodyPr wrap="square" rtlCol="0">
            <a:spAutoFit/>
          </a:bodyPr>
          <a:lstStyle>
            <a:defPPr>
              <a:defRPr lang="en-US"/>
            </a:defPPr>
            <a:lvl1pPr algn="dist" defTabSz="457200">
              <a:defRPr sz="6600">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5400" b="1" dirty="0">
                <a:latin typeface="宋体" pitchFamily="2" charset="-122"/>
                <a:ea typeface="宋体" pitchFamily="2" charset="-122"/>
              </a:rPr>
              <a:t>回归分析预测方法概述</a:t>
            </a:r>
          </a:p>
        </p:txBody>
      </p:sp>
      <p:sp>
        <p:nvSpPr>
          <p:cNvPr id="4" name="文本框 3"/>
          <p:cNvSpPr txBox="1"/>
          <p:nvPr/>
        </p:nvSpPr>
        <p:spPr>
          <a:xfrm>
            <a:off x="0" y="1551352"/>
            <a:ext cx="12192000" cy="707886"/>
          </a:xfrm>
          <a:prstGeom prst="rect">
            <a:avLst/>
          </a:prstGeom>
          <a:noFill/>
        </p:spPr>
        <p:txBody>
          <a:bodyPr wrap="square" rtlCol="0">
            <a:spAutoFit/>
          </a:bodyPr>
          <a:lstStyle>
            <a:defPPr>
              <a:defRPr lang="en-US"/>
            </a:defPPr>
            <a:lvl1pPr algn="dist" defTabSz="457200">
              <a:defRPr sz="40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dirty="0"/>
              <a:t>第一节</a:t>
            </a:r>
          </a:p>
        </p:txBody>
      </p:sp>
    </p:spTree>
    <p:extLst>
      <p:ext uri="{BB962C8B-B14F-4D97-AF65-F5344CB8AC3E}">
        <p14:creationId xmlns:p14="http://schemas.microsoft.com/office/powerpoint/2010/main" val="132234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65740" y="488960"/>
            <a:ext cx="5366472" cy="707886"/>
          </a:xfrm>
          <a:prstGeom prst="rect">
            <a:avLst/>
          </a:prstGeom>
          <a:noFill/>
        </p:spPr>
        <p:txBody>
          <a:bodyPr wrap="square" rtlCol="0">
            <a:spAutoFit/>
          </a:bodyPr>
          <a:lstStyle>
            <a:defPPr>
              <a:defRPr lang="en-US"/>
            </a:defPPr>
            <a:lvl1pPr algn="ctr" defTabSz="457200">
              <a:defRPr sz="4000" b="1">
                <a:solidFill>
                  <a:schemeClr val="tx2">
                    <a:lumMod val="75000"/>
                  </a:schemeClr>
                </a:solidFill>
                <a:latin typeface="+mn-ea"/>
              </a:defRPr>
            </a:lvl1pPr>
            <a:lvl2pPr defTabSz="457200"/>
            <a:lvl3pPr defTabSz="457200"/>
            <a:lvl4pPr defTabSz="457200"/>
            <a:lvl5pPr defTabSz="457200"/>
            <a:lvl6pPr defTabSz="457200"/>
            <a:lvl7pPr defTabSz="457200"/>
            <a:lvl8pPr defTabSz="457200"/>
            <a:lvl9pPr defTabSz="457200"/>
          </a:lstStyle>
          <a:p>
            <a:r>
              <a:rPr lang="zh-CN" altLang="en-US" dirty="0">
                <a:latin typeface="宋体" pitchFamily="2" charset="-122"/>
                <a:ea typeface="宋体" pitchFamily="2" charset="-122"/>
              </a:rPr>
              <a:t>回归分析预测方法概述</a:t>
            </a:r>
          </a:p>
        </p:txBody>
      </p:sp>
      <p:grpSp>
        <p:nvGrpSpPr>
          <p:cNvPr id="9" name="组合 8">
            <a:extLst>
              <a:ext uri="{FF2B5EF4-FFF2-40B4-BE49-F238E27FC236}">
                <a16:creationId xmlns:a16="http://schemas.microsoft.com/office/drawing/2014/main" id="{BE2703A4-C497-3033-7877-D8559D1B1124}"/>
              </a:ext>
            </a:extLst>
          </p:cNvPr>
          <p:cNvGrpSpPr/>
          <p:nvPr/>
        </p:nvGrpSpPr>
        <p:grpSpPr>
          <a:xfrm>
            <a:off x="855480" y="1831563"/>
            <a:ext cx="5016462" cy="523854"/>
            <a:chOff x="1160280" y="1831563"/>
            <a:chExt cx="5016462" cy="523854"/>
          </a:xfrm>
        </p:grpSpPr>
        <p:sp>
          <p:nvSpPr>
            <p:cNvPr id="13" name="文本框 12"/>
            <p:cNvSpPr txBox="1"/>
            <p:nvPr/>
          </p:nvSpPr>
          <p:spPr>
            <a:xfrm>
              <a:off x="3214384" y="1832197"/>
              <a:ext cx="2962358"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回归分析的概念</a:t>
              </a:r>
            </a:p>
          </p:txBody>
        </p:sp>
        <p:sp>
          <p:nvSpPr>
            <p:cNvPr id="19" name="文本框 18">
              <a:extLst>
                <a:ext uri="{FF2B5EF4-FFF2-40B4-BE49-F238E27FC236}">
                  <a16:creationId xmlns:a16="http://schemas.microsoft.com/office/drawing/2014/main" id="{59404854-0EBE-417A-A261-E9E2FA0DB7C7}"/>
                </a:ext>
              </a:extLst>
            </p:cNvPr>
            <p:cNvSpPr txBox="1"/>
            <p:nvPr/>
          </p:nvSpPr>
          <p:spPr>
            <a:xfrm>
              <a:off x="1160280" y="1831563"/>
              <a:ext cx="2881085" cy="523220"/>
            </a:xfrm>
            <a:prstGeom prst="rect">
              <a:avLst/>
            </a:prstGeom>
            <a:noFill/>
          </p:spPr>
          <p:txBody>
            <a:bodyPr wrap="square">
              <a:spAutoFit/>
            </a:bodyPr>
            <a:lstStyle/>
            <a:p>
              <a:pPr algn="ctr"/>
              <a:endParaRPr lang="zh-CN" altLang="en-US" sz="2800" b="1" dirty="0">
                <a:solidFill>
                  <a:schemeClr val="bg1"/>
                </a:solidFill>
                <a:latin typeface="FuturaBookC" pitchFamily="2" charset="-52"/>
              </a:endParaRPr>
            </a:p>
          </p:txBody>
        </p:sp>
      </p:grpSp>
      <p:grpSp>
        <p:nvGrpSpPr>
          <p:cNvPr id="4" name="组合 3">
            <a:extLst>
              <a:ext uri="{FF2B5EF4-FFF2-40B4-BE49-F238E27FC236}">
                <a16:creationId xmlns:a16="http://schemas.microsoft.com/office/drawing/2014/main" id="{525646A6-4AF5-58AA-BA04-91013C49DB05}"/>
              </a:ext>
            </a:extLst>
          </p:cNvPr>
          <p:cNvGrpSpPr/>
          <p:nvPr/>
        </p:nvGrpSpPr>
        <p:grpSpPr>
          <a:xfrm>
            <a:off x="3046544" y="3114977"/>
            <a:ext cx="4737424" cy="540672"/>
            <a:chOff x="3046544" y="2914952"/>
            <a:chExt cx="4737424" cy="540672"/>
          </a:xfrm>
        </p:grpSpPr>
        <p:sp>
          <p:nvSpPr>
            <p:cNvPr id="14" name="文本框 13"/>
            <p:cNvSpPr txBox="1"/>
            <p:nvPr/>
          </p:nvSpPr>
          <p:spPr>
            <a:xfrm>
              <a:off x="4821610" y="2932404"/>
              <a:ext cx="2962358"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回归模型的检验</a:t>
              </a:r>
            </a:p>
          </p:txBody>
        </p:sp>
        <p:sp>
          <p:nvSpPr>
            <p:cNvPr id="25" name="文本框 24">
              <a:extLst>
                <a:ext uri="{FF2B5EF4-FFF2-40B4-BE49-F238E27FC236}">
                  <a16:creationId xmlns:a16="http://schemas.microsoft.com/office/drawing/2014/main" id="{D12B5504-97D8-447A-996E-7D4184E4D39F}"/>
                </a:ext>
              </a:extLst>
            </p:cNvPr>
            <p:cNvSpPr txBox="1"/>
            <p:nvPr/>
          </p:nvSpPr>
          <p:spPr>
            <a:xfrm>
              <a:off x="3046544" y="2914952"/>
              <a:ext cx="2162630" cy="523220"/>
            </a:xfrm>
            <a:prstGeom prst="rect">
              <a:avLst/>
            </a:prstGeom>
            <a:noFill/>
          </p:spPr>
          <p:txBody>
            <a:bodyPr wrap="square">
              <a:spAutoFit/>
            </a:bodyPr>
            <a:lstStyle/>
            <a:p>
              <a:pPr algn="ctr"/>
              <a:endParaRPr lang="zh-CN" altLang="en-US" sz="2800" b="1" dirty="0">
                <a:solidFill>
                  <a:schemeClr val="bg1"/>
                </a:solidFill>
                <a:latin typeface="FuturaBookC" pitchFamily="2" charset="-52"/>
              </a:endParaRPr>
            </a:p>
          </p:txBody>
        </p:sp>
      </p:grpSp>
      <p:sp>
        <p:nvSpPr>
          <p:cNvPr id="15" name="文本框 14"/>
          <p:cNvSpPr txBox="1"/>
          <p:nvPr/>
        </p:nvSpPr>
        <p:spPr>
          <a:xfrm>
            <a:off x="6368728" y="4328811"/>
            <a:ext cx="4616184"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回归分析预测的方法与步骤</a:t>
            </a:r>
          </a:p>
        </p:txBody>
      </p:sp>
      <p:sp>
        <p:nvSpPr>
          <p:cNvPr id="17" name="椭圆 1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BDA7AB71-1ADC-4A88-89A3-DB0810CB6E7F}"/>
              </a:ext>
            </a:extLst>
          </p:cNvPr>
          <p:cNvSpPr/>
          <p:nvPr/>
        </p:nvSpPr>
        <p:spPr>
          <a:xfrm>
            <a:off x="5446866" y="4213568"/>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8" name="椭圆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37EA8CC9-5FBF-4624-98F2-765489B4D633}"/>
              </a:ext>
            </a:extLst>
          </p:cNvPr>
          <p:cNvSpPr/>
          <p:nvPr/>
        </p:nvSpPr>
        <p:spPr>
          <a:xfrm>
            <a:off x="3891112" y="3017186"/>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0" name="椭圆 1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B79FD89E-4BA6-44C1-81B5-435652CB2D56}"/>
              </a:ext>
            </a:extLst>
          </p:cNvPr>
          <p:cNvSpPr/>
          <p:nvPr/>
        </p:nvSpPr>
        <p:spPr>
          <a:xfrm>
            <a:off x="2017246" y="1716320"/>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28488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360"/>
                                          </p:val>
                                        </p:tav>
                                        <p:tav tm="100000">
                                          <p:val>
                                            <p:fltVal val="0"/>
                                          </p:val>
                                        </p:tav>
                                      </p:tavLst>
                                    </p:anim>
                                    <p:animEffect transition="in" filter="fade">
                                      <p:cBhvr>
                                        <p:cTn id="10" dur="1000"/>
                                        <p:tgtEl>
                                          <p:spTgt spid="17"/>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360"/>
                                          </p:val>
                                        </p:tav>
                                        <p:tav tm="100000">
                                          <p:val>
                                            <p:fltVal val="0"/>
                                          </p:val>
                                        </p:tav>
                                      </p:tavLst>
                                    </p:anim>
                                    <p:animEffect transition="in" filter="fade">
                                      <p:cBhvr>
                                        <p:cTn id="16" dur="1000"/>
                                        <p:tgtEl>
                                          <p:spTgt spid="18"/>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360"/>
                                          </p:val>
                                        </p:tav>
                                        <p:tav tm="100000">
                                          <p:val>
                                            <p:fltVal val="0"/>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1</a:t>
            </a:r>
            <a:r>
              <a:rPr lang="zh-CN" altLang="en-US" sz="3600" dirty="0">
                <a:latin typeface="宋体" pitchFamily="2" charset="-122"/>
                <a:ea typeface="宋体" pitchFamily="2" charset="-122"/>
              </a:rPr>
              <a:t>、回归分析的概念</a:t>
            </a:r>
          </a:p>
        </p:txBody>
      </p:sp>
      <p:sp>
        <p:nvSpPr>
          <p:cNvPr id="3" name="Rectangle 2">
            <a:extLst>
              <a:ext uri="{FF2B5EF4-FFF2-40B4-BE49-F238E27FC236}">
                <a16:creationId xmlns:a16="http://schemas.microsoft.com/office/drawing/2014/main" id="{70E39185-34CE-4182-8939-57E70BB2395A}"/>
              </a:ext>
            </a:extLst>
          </p:cNvPr>
          <p:cNvSpPr>
            <a:spLocks noChangeArrowheads="1"/>
          </p:cNvSpPr>
          <p:nvPr/>
        </p:nvSpPr>
        <p:spPr bwMode="auto">
          <a:xfrm>
            <a:off x="0" y="11144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FB17032-3ACC-C8C9-412D-34A552FEEA53}"/>
                  </a:ext>
                </a:extLst>
              </p:cNvPr>
              <p:cNvSpPr txBox="1"/>
              <p:nvPr/>
            </p:nvSpPr>
            <p:spPr>
              <a:xfrm>
                <a:off x="311892" y="1252113"/>
                <a:ext cx="11361181" cy="2308324"/>
              </a:xfrm>
              <a:prstGeom prst="rect">
                <a:avLst/>
              </a:prstGeom>
              <a:noFill/>
            </p:spPr>
            <p:txBody>
              <a:bodyPr wrap="square" rtlCol="0">
                <a:spAutoFit/>
              </a:bodyPr>
              <a:lstStyle/>
              <a:p>
                <a:pPr indent="540000" algn="just"/>
                <a:r>
                  <a:rPr lang="zh-CN" altLang="en-US" sz="2400" dirty="0">
                    <a:solidFill>
                      <a:schemeClr val="tx2">
                        <a:lumMod val="75000"/>
                      </a:schemeClr>
                    </a:solidFill>
                    <a:latin typeface="宋体" panose="02010600030101010101" pitchFamily="2" charset="-122"/>
                    <a:ea typeface="宋体" panose="02010600030101010101" pitchFamily="2" charset="-122"/>
                  </a:rPr>
                  <a:t>回归分析是用于确定两个或更多变量之间的相互依赖的定量关系的统计分析方法。</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indent="540000" algn="just"/>
                <a:r>
                  <a:rPr lang="zh-CN" altLang="en-US" sz="2400" dirty="0">
                    <a:solidFill>
                      <a:schemeClr val="tx2">
                        <a:lumMod val="75000"/>
                      </a:schemeClr>
                    </a:solidFill>
                    <a:latin typeface="宋体" panose="02010600030101010101" pitchFamily="2" charset="-122"/>
                    <a:ea typeface="宋体" panose="02010600030101010101" pitchFamily="2" charset="-122"/>
                  </a:rPr>
                  <a:t>如果问题中涉及到若干个自变量</a:t>
                </a:r>
                <a14:m>
                  <m:oMath xmlns:m="http://schemas.openxmlformats.org/officeDocument/2006/math">
                    <m:sSub>
                      <m:sSubPr>
                        <m:ctrlPr>
                          <a:rPr lang="zh-CN" altLang="zh-CN" sz="2400" i="1" smtClean="0">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1</m:t>
                        </m:r>
                      </m:sub>
                    </m:sSub>
                  </m:oMath>
                </a14:m>
                <a:r>
                  <a:rPr lang="zh-CN" altLang="zh-CN" sz="2400" dirty="0">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2</m:t>
                        </m:r>
                      </m:sub>
                    </m:sSub>
                  </m:oMath>
                </a14:m>
                <a:r>
                  <a:rPr lang="zh-CN" altLang="zh-CN" sz="24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4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dirty="0">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𝑚</m:t>
                        </m:r>
                      </m:sub>
                    </m:sSub>
                  </m:oMath>
                </a14:m>
                <a:r>
                  <a:rPr lang="zh-CN" altLang="en-US" sz="2400" dirty="0">
                    <a:solidFill>
                      <a:schemeClr val="tx2">
                        <a:lumMod val="75000"/>
                      </a:schemeClr>
                    </a:solidFill>
                    <a:latin typeface="宋体" panose="02010600030101010101" pitchFamily="2" charset="-122"/>
                    <a:ea typeface="宋体" panose="02010600030101010101" pitchFamily="2" charset="-122"/>
                  </a:rPr>
                  <a:t>和因变量</a:t>
                </a:r>
                <a14:m>
                  <m:oMath xmlns:m="http://schemas.openxmlformats.org/officeDocument/2006/math">
                    <m:r>
                      <a:rPr lang="en-US" altLang="zh-CN" sz="2400" i="1" dirty="0" smtClean="0">
                        <a:latin typeface="Cambria Math" panose="02040503050406030204" pitchFamily="18" charset="0"/>
                      </a:rPr>
                      <m:t>𝑌</m:t>
                    </m:r>
                  </m:oMath>
                </a14:m>
                <a:r>
                  <a:rPr lang="zh-CN" altLang="en-US" sz="2400" dirty="0">
                    <a:solidFill>
                      <a:schemeClr val="tx2">
                        <a:lumMod val="75000"/>
                      </a:schemeClr>
                    </a:solidFill>
                    <a:latin typeface="宋体" panose="02010600030101010101" pitchFamily="2" charset="-122"/>
                    <a:ea typeface="宋体" panose="02010600030101010101" pitchFamily="2" charset="-122"/>
                  </a:rPr>
                  <a:t>，每一个自变量都有</a:t>
                </a:r>
                <a:r>
                  <a:rPr lang="en-US" altLang="zh-CN" sz="2400" dirty="0">
                    <a:solidFill>
                      <a:schemeClr val="tx2">
                        <a:lumMod val="75000"/>
                      </a:schemeClr>
                    </a:solidFill>
                    <a:latin typeface="宋体" panose="02010600030101010101" pitchFamily="2" charset="-122"/>
                    <a:ea typeface="宋体" panose="02010600030101010101" pitchFamily="2" charset="-122"/>
                  </a:rPr>
                  <a:t>n</a:t>
                </a:r>
                <a:r>
                  <a:rPr lang="zh-CN" altLang="en-US" sz="2400" dirty="0">
                    <a:solidFill>
                      <a:schemeClr val="tx2">
                        <a:lumMod val="75000"/>
                      </a:schemeClr>
                    </a:solidFill>
                    <a:latin typeface="宋体" panose="02010600030101010101" pitchFamily="2" charset="-122"/>
                    <a:ea typeface="宋体" panose="02010600030101010101" pitchFamily="2" charset="-122"/>
                  </a:rPr>
                  <a:t>个观测值，如自变量</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𝑘</m:t>
                        </m:r>
                      </m:sub>
                    </m:sSub>
                  </m:oMath>
                </a14:m>
                <a:r>
                  <a:rPr lang="zh-CN" altLang="en-US" sz="2400" dirty="0">
                    <a:solidFill>
                      <a:schemeClr val="tx2">
                        <a:lumMod val="75000"/>
                      </a:schemeClr>
                    </a:solidFill>
                    <a:latin typeface="宋体" panose="02010600030101010101" pitchFamily="2" charset="-122"/>
                    <a:ea typeface="宋体" panose="02010600030101010101" pitchFamily="2" charset="-122"/>
                  </a:rPr>
                  <a:t>的观测值有：</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𝑘</m:t>
                        </m:r>
                        <m:r>
                          <a:rPr lang="en-US" altLang="zh-CN" sz="2400" i="1">
                            <a:latin typeface="Cambria Math" panose="02040503050406030204" pitchFamily="18" charset="0"/>
                          </a:rPr>
                          <m:t>1</m:t>
                        </m:r>
                      </m:sub>
                    </m:sSub>
                  </m:oMath>
                </a14:m>
                <a:r>
                  <a:rPr lang="zh-CN" altLang="zh-CN" sz="2400" dirty="0">
                    <a:latin typeface="宋体" panose="02010600030101010101" pitchFamily="2" charset="-122"/>
                    <a:ea typeface="宋体" panose="02010600030101010101" pitchFamily="2" charset="-122"/>
                  </a:rPr>
                  <a:t>，</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𝑘</m:t>
                        </m:r>
                        <m:r>
                          <a:rPr lang="en-US" altLang="zh-CN" sz="2400" i="1">
                            <a:latin typeface="Cambria Math" panose="02040503050406030204" pitchFamily="18" charset="0"/>
                          </a:rPr>
                          <m:t>2</m:t>
                        </m:r>
                      </m:sub>
                    </m:sSub>
                  </m:oMath>
                </a14:m>
                <a:r>
                  <a:rPr lang="zh-CN" altLang="zh-CN"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𝑘𝑛</m:t>
                        </m:r>
                      </m:sub>
                    </m:sSub>
                  </m:oMath>
                </a14:m>
                <a:r>
                  <a:rPr lang="zh-CN" altLang="en-US" sz="2400" dirty="0">
                    <a:solidFill>
                      <a:schemeClr val="tx2">
                        <a:lumMod val="75000"/>
                      </a:schemeClr>
                    </a:solidFill>
                    <a:latin typeface="宋体" panose="02010600030101010101" pitchFamily="2" charset="-122"/>
                    <a:ea typeface="宋体" panose="02010600030101010101" pitchFamily="2" charset="-122"/>
                  </a:rPr>
                  <a:t>，所对应的因变量</a:t>
                </a:r>
                <a14:m>
                  <m:oMath xmlns:m="http://schemas.openxmlformats.org/officeDocument/2006/math">
                    <m:r>
                      <a:rPr lang="en-US" altLang="zh-CN" sz="2400" i="1" dirty="0" smtClean="0">
                        <a:latin typeface="Cambria Math" panose="02040503050406030204" pitchFamily="18" charset="0"/>
                      </a:rPr>
                      <m:t>𝑌</m:t>
                    </m:r>
                  </m:oMath>
                </a14:m>
                <a:r>
                  <a:rPr lang="zh-CN" altLang="en-US" sz="2400" dirty="0">
                    <a:solidFill>
                      <a:schemeClr val="tx2">
                        <a:lumMod val="75000"/>
                      </a:schemeClr>
                    </a:solidFill>
                    <a:latin typeface="宋体" panose="02010600030101010101" pitchFamily="2" charset="-122"/>
                    <a:ea typeface="宋体" panose="02010600030101010101" pitchFamily="2" charset="-122"/>
                  </a:rPr>
                  <a:t>的</a:t>
                </a:r>
                <a:r>
                  <a:rPr lang="en-US" altLang="zh-CN" sz="2400" dirty="0">
                    <a:solidFill>
                      <a:schemeClr val="tx2">
                        <a:lumMod val="75000"/>
                      </a:schemeClr>
                    </a:solidFill>
                    <a:latin typeface="宋体" panose="02010600030101010101" pitchFamily="2" charset="-122"/>
                    <a:ea typeface="宋体" panose="02010600030101010101" pitchFamily="2" charset="-122"/>
                  </a:rPr>
                  <a:t>n</a:t>
                </a:r>
                <a:r>
                  <a:rPr lang="zh-CN" altLang="en-US" sz="2400" dirty="0">
                    <a:solidFill>
                      <a:schemeClr val="tx2">
                        <a:lumMod val="75000"/>
                      </a:schemeClr>
                    </a:solidFill>
                    <a:latin typeface="宋体" panose="02010600030101010101" pitchFamily="2" charset="-122"/>
                    <a:ea typeface="宋体" panose="02010600030101010101" pitchFamily="2" charset="-122"/>
                  </a:rPr>
                  <a:t>个观测值为：</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𝑌</m:t>
                        </m:r>
                      </m:e>
                      <m:sub>
                        <m:r>
                          <a:rPr lang="en-US" altLang="zh-CN" sz="2400" i="1">
                            <a:latin typeface="Cambria Math" panose="02040503050406030204" pitchFamily="18" charset="0"/>
                          </a:rPr>
                          <m:t>1</m:t>
                        </m:r>
                      </m:sub>
                    </m:sSub>
                  </m:oMath>
                </a14:m>
                <a:r>
                  <a:rPr lang="zh-CN" altLang="zh-CN" sz="2400" dirty="0">
                    <a:latin typeface="宋体" panose="02010600030101010101" pitchFamily="2" charset="-122"/>
                    <a:ea typeface="宋体" panose="02010600030101010101" pitchFamily="2" charset="-122"/>
                  </a:rPr>
                  <a:t>，</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𝑌</m:t>
                        </m:r>
                      </m:e>
                      <m:sub>
                        <m:r>
                          <a:rPr lang="en-US" altLang="zh-CN" sz="2400" i="1">
                            <a:latin typeface="Cambria Math" panose="02040503050406030204" pitchFamily="18" charset="0"/>
                          </a:rPr>
                          <m:t>2</m:t>
                        </m:r>
                      </m:sub>
                    </m:sSub>
                  </m:oMath>
                </a14:m>
                <a:r>
                  <a:rPr lang="zh-CN" altLang="zh-CN"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𝑌</m:t>
                        </m:r>
                      </m:e>
                      <m:sub>
                        <m:r>
                          <a:rPr lang="en-US" altLang="zh-CN" sz="2400" i="1">
                            <a:latin typeface="Cambria Math" panose="02040503050406030204" pitchFamily="18" charset="0"/>
                          </a:rPr>
                          <m:t>𝑛</m:t>
                        </m:r>
                      </m:sub>
                    </m:sSub>
                    <m:r>
                      <a:rPr lang="en-US" altLang="zh-CN" sz="2400" i="1">
                        <a:latin typeface="Cambria Math" panose="02040503050406030204" pitchFamily="18" charset="0"/>
                      </a:rPr>
                      <m:t> </m:t>
                    </m:r>
                  </m:oMath>
                </a14:m>
                <a:r>
                  <a:rPr lang="zh-CN" altLang="en-US" sz="2400" dirty="0">
                    <a:solidFill>
                      <a:schemeClr val="tx2">
                        <a:lumMod val="75000"/>
                      </a:schemeClr>
                    </a:solidFill>
                    <a:latin typeface="宋体" panose="02010600030101010101" pitchFamily="2" charset="-122"/>
                    <a:ea typeface="宋体" panose="02010600030101010101" pitchFamily="2" charset="-122"/>
                  </a:rPr>
                  <a:t>。以</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𝑘</m:t>
                        </m:r>
                      </m:sub>
                    </m:sSub>
                  </m:oMath>
                </a14:m>
                <a:r>
                  <a:rPr lang="zh-CN" altLang="en-US" sz="2400" dirty="0">
                    <a:solidFill>
                      <a:schemeClr val="tx2">
                        <a:lumMod val="75000"/>
                      </a:schemeClr>
                    </a:solidFill>
                    <a:latin typeface="宋体" panose="02010600030101010101" pitchFamily="2" charset="-122"/>
                    <a:ea typeface="宋体" panose="02010600030101010101" pitchFamily="2" charset="-122"/>
                  </a:rPr>
                  <a:t>和</a:t>
                </a:r>
                <a14:m>
                  <m:oMath xmlns:m="http://schemas.openxmlformats.org/officeDocument/2006/math">
                    <m:r>
                      <a:rPr lang="en-US" altLang="zh-CN" sz="2400" i="1" dirty="0" smtClean="0">
                        <a:latin typeface="Cambria Math" panose="02040503050406030204" pitchFamily="18" charset="0"/>
                      </a:rPr>
                      <m:t>𝑌</m:t>
                    </m:r>
                  </m:oMath>
                </a14:m>
                <a:r>
                  <a:rPr lang="zh-CN" altLang="en-US" sz="2400" dirty="0">
                    <a:solidFill>
                      <a:schemeClr val="tx2">
                        <a:lumMod val="75000"/>
                      </a:schemeClr>
                    </a:solidFill>
                    <a:latin typeface="宋体" panose="02010600030101010101" pitchFamily="2" charset="-122"/>
                    <a:ea typeface="宋体" panose="02010600030101010101" pitchFamily="2" charset="-122"/>
                  </a:rPr>
                  <a:t>分别作为横坐标和纵坐标做出的</a:t>
                </a:r>
                <a:r>
                  <a:rPr lang="en-US" altLang="zh-CN" sz="2400" b="1" dirty="0" err="1">
                    <a:solidFill>
                      <a:schemeClr val="tx2">
                        <a:lumMod val="75000"/>
                      </a:schemeClr>
                    </a:solidFill>
                    <a:latin typeface="宋体" panose="02010600030101010101" pitchFamily="2" charset="-122"/>
                    <a:ea typeface="宋体" panose="02010600030101010101" pitchFamily="2" charset="-122"/>
                  </a:rPr>
                  <a:t>XY</a:t>
                </a:r>
                <a:r>
                  <a:rPr lang="zh-CN" altLang="en-US" sz="2400" dirty="0">
                    <a:solidFill>
                      <a:schemeClr val="tx2">
                        <a:lumMod val="75000"/>
                      </a:schemeClr>
                    </a:solidFill>
                    <a:latin typeface="宋体" panose="02010600030101010101" pitchFamily="2" charset="-122"/>
                    <a:ea typeface="宋体" panose="02010600030101010101" pitchFamily="2" charset="-122"/>
                  </a:rPr>
                  <a:t>散点图体现出</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𝑘</m:t>
                        </m:r>
                      </m:sub>
                    </m:sSub>
                  </m:oMath>
                </a14:m>
                <a:r>
                  <a:rPr lang="zh-CN" altLang="en-US" sz="2400" dirty="0">
                    <a:solidFill>
                      <a:schemeClr val="tx2">
                        <a:lumMod val="75000"/>
                      </a:schemeClr>
                    </a:solidFill>
                    <a:latin typeface="宋体" panose="02010600030101010101" pitchFamily="2" charset="-122"/>
                    <a:ea typeface="宋体" panose="02010600030101010101" pitchFamily="2" charset="-122"/>
                  </a:rPr>
                  <a:t>和</a:t>
                </a:r>
                <a14:m>
                  <m:oMath xmlns:m="http://schemas.openxmlformats.org/officeDocument/2006/math">
                    <m:r>
                      <a:rPr lang="en-US" altLang="zh-CN" sz="2400" i="1" dirty="0" smtClean="0">
                        <a:latin typeface="Cambria Math" panose="02040503050406030204" pitchFamily="18" charset="0"/>
                      </a:rPr>
                      <m:t>𝑌</m:t>
                    </m:r>
                  </m:oMath>
                </a14:m>
                <a:r>
                  <a:rPr lang="zh-CN" altLang="en-US" sz="2400" dirty="0">
                    <a:solidFill>
                      <a:schemeClr val="tx2">
                        <a:lumMod val="75000"/>
                      </a:schemeClr>
                    </a:solidFill>
                    <a:latin typeface="宋体" panose="02010600030101010101" pitchFamily="2" charset="-122"/>
                    <a:ea typeface="宋体" panose="02010600030101010101" pitchFamily="2" charset="-122"/>
                  </a:rPr>
                  <a:t>之间的关系。</a:t>
                </a:r>
                <a:endParaRPr lang="en-US" altLang="zh-CN" sz="2400" dirty="0">
                  <a:solidFill>
                    <a:schemeClr val="tx2">
                      <a:lumMod val="75000"/>
                    </a:schemeClr>
                  </a:solidFill>
                  <a:latin typeface="宋体" panose="02010600030101010101" pitchFamily="2" charset="-122"/>
                  <a:ea typeface="宋体" panose="02010600030101010101" pitchFamily="2" charset="-122"/>
                </a:endParaRPr>
              </a:p>
            </p:txBody>
          </p:sp>
        </mc:Choice>
        <mc:Fallback xmlns="">
          <p:sp>
            <p:nvSpPr>
              <p:cNvPr id="12" name="文本框 11">
                <a:extLst>
                  <a:ext uri="{FF2B5EF4-FFF2-40B4-BE49-F238E27FC236}">
                    <a16:creationId xmlns:a16="http://schemas.microsoft.com/office/drawing/2014/main" id="{AFB17032-3ACC-C8C9-412D-34A552FEEA53}"/>
                  </a:ext>
                </a:extLst>
              </p:cNvPr>
              <p:cNvSpPr txBox="1">
                <a:spLocks noRot="1" noChangeAspect="1" noMove="1" noResize="1" noEditPoints="1" noAdjustHandles="1" noChangeArrowheads="1" noChangeShapeType="1" noTextEdit="1"/>
              </p:cNvSpPr>
              <p:nvPr/>
            </p:nvSpPr>
            <p:spPr>
              <a:xfrm>
                <a:off x="311892" y="1252113"/>
                <a:ext cx="11361181" cy="2308324"/>
              </a:xfrm>
              <a:prstGeom prst="rect">
                <a:avLst/>
              </a:prstGeom>
              <a:blipFill>
                <a:blip r:embed="rId2"/>
                <a:stretch>
                  <a:fillRect l="-805" t="-2111" r="-858" b="-4222"/>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FB1E37FE-61A2-A91F-417A-E69B463E4BE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4714" b="7551"/>
          <a:stretch/>
        </p:blipFill>
        <p:spPr bwMode="auto">
          <a:xfrm>
            <a:off x="1704883" y="3677259"/>
            <a:ext cx="8209664" cy="2458981"/>
          </a:xfrm>
          <a:prstGeom prst="rect">
            <a:avLst/>
          </a:prstGeom>
          <a:ln>
            <a:noFill/>
          </a:ln>
          <a:effectLst/>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E39185-34CE-4182-8939-57E70BB2395A}"/>
              </a:ext>
            </a:extLst>
          </p:cNvPr>
          <p:cNvSpPr>
            <a:spLocks noChangeArrowheads="1"/>
          </p:cNvSpPr>
          <p:nvPr/>
        </p:nvSpPr>
        <p:spPr bwMode="auto">
          <a:xfrm>
            <a:off x="0" y="11144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4">
            <a:extLst>
              <a:ext uri="{FF2B5EF4-FFF2-40B4-BE49-F238E27FC236}">
                <a16:creationId xmlns:a16="http://schemas.microsoft.com/office/drawing/2014/main" id="{BC47E313-340B-4E3E-85FA-C71466969372}"/>
              </a:ext>
            </a:extLst>
          </p:cNvPr>
          <p:cNvSpPr>
            <a:spLocks noChangeArrowheads="1"/>
          </p:cNvSpPr>
          <p:nvPr/>
        </p:nvSpPr>
        <p:spPr bwMode="auto">
          <a:xfrm>
            <a:off x="1430053" y="4995535"/>
            <a:ext cx="22078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6" name="图片 5">
            <a:extLst>
              <a:ext uri="{FF2B5EF4-FFF2-40B4-BE49-F238E27FC236}">
                <a16:creationId xmlns:a16="http://schemas.microsoft.com/office/drawing/2014/main" id="{05C7716A-CF81-A742-0F90-0F29FB78EFA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084" t="14159" r="5836" b="6233"/>
          <a:stretch/>
        </p:blipFill>
        <p:spPr bwMode="auto">
          <a:xfrm>
            <a:off x="2805311" y="3331234"/>
            <a:ext cx="5957338" cy="2614916"/>
          </a:xfrm>
          <a:prstGeom prst="rect">
            <a:avLst/>
          </a:prstGeom>
          <a:ln>
            <a:solidFill>
              <a:schemeClr val="tx1"/>
            </a:solidFill>
          </a:ln>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E4489C9-B12A-1ABE-3F1E-8ABCDD97F3BA}"/>
                  </a:ext>
                </a:extLst>
              </p:cNvPr>
              <p:cNvSpPr txBox="1"/>
              <p:nvPr/>
            </p:nvSpPr>
            <p:spPr>
              <a:xfrm>
                <a:off x="955609" y="1058482"/>
                <a:ext cx="10385251" cy="1938992"/>
              </a:xfrm>
              <a:prstGeom prst="rect">
                <a:avLst/>
              </a:prstGeom>
              <a:noFill/>
            </p:spPr>
            <p:txBody>
              <a:bodyPr wrap="square">
                <a:spAutoFit/>
              </a:bodyPr>
              <a:lstStyle/>
              <a:p>
                <a:pPr indent="540000"/>
                <a:r>
                  <a:rPr lang="zh-CN" altLang="en-US" sz="2400" dirty="0">
                    <a:solidFill>
                      <a:schemeClr val="tx2">
                        <a:lumMod val="75000"/>
                      </a:schemeClr>
                    </a:solidFill>
                    <a:latin typeface="宋体" panose="02010600030101010101" pitchFamily="2" charset="-122"/>
                    <a:ea typeface="宋体" panose="02010600030101010101" pitchFamily="2" charset="-122"/>
                  </a:rPr>
                  <a:t>如果每个自变量都与因变量相关，则可以近似用一条曲线来表示自变量</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1</m:t>
                        </m:r>
                      </m:sub>
                    </m:sSub>
                  </m:oMath>
                </a14:m>
                <a:r>
                  <a:rPr lang="zh-CN" altLang="zh-CN" sz="2400" dirty="0">
                    <a:latin typeface="宋体" panose="02010600030101010101" pitchFamily="2" charset="-122"/>
                    <a:ea typeface="宋体" panose="02010600030101010101" pitchFamily="2" charset="-122"/>
                  </a:rPr>
                  <a:t>，</a:t>
                </a:r>
                <a14:m>
                  <m:oMath xmlns:m="http://schemas.openxmlformats.org/officeDocument/2006/math">
                    <m:sSub>
                      <m:sSubPr>
                        <m:ctrlPr>
                          <a:rPr lang="zh-CN" altLang="zh-CN" sz="2400" i="1" smtClean="0">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2</m:t>
                        </m:r>
                      </m:sub>
                    </m:sSub>
                  </m:oMath>
                </a14:m>
                <a:r>
                  <a:rPr lang="zh-CN" altLang="zh-CN"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𝑚</m:t>
                        </m:r>
                      </m:sub>
                    </m:sSub>
                  </m:oMath>
                </a14:m>
                <a:r>
                  <a:rPr lang="zh-CN" altLang="en-US" sz="2400" dirty="0">
                    <a:solidFill>
                      <a:schemeClr val="tx2">
                        <a:lumMod val="75000"/>
                      </a:schemeClr>
                    </a:solidFill>
                    <a:latin typeface="宋体" panose="02010600030101010101" pitchFamily="2" charset="-122"/>
                    <a:ea typeface="宋体" panose="02010600030101010101" pitchFamily="2" charset="-122"/>
                  </a:rPr>
                  <a:t>与因变量</a:t>
                </a:r>
                <a14:m>
                  <m:oMath xmlns:m="http://schemas.openxmlformats.org/officeDocument/2006/math">
                    <m:r>
                      <a:rPr lang="en-US" altLang="zh-CN" sz="2400" i="1" dirty="0" smtClean="0">
                        <a:latin typeface="Cambria Math" panose="02040503050406030204" pitchFamily="18" charset="0"/>
                      </a:rPr>
                      <m:t>𝑌</m:t>
                    </m:r>
                  </m:oMath>
                </a14:m>
                <a:r>
                  <a:rPr lang="zh-CN" altLang="en-US" sz="2400" dirty="0">
                    <a:solidFill>
                      <a:schemeClr val="tx2">
                        <a:lumMod val="75000"/>
                      </a:schemeClr>
                    </a:solidFill>
                    <a:latin typeface="宋体" panose="02010600030101010101" pitchFamily="2" charset="-122"/>
                    <a:ea typeface="宋体" panose="02010600030101010101" pitchFamily="2" charset="-122"/>
                  </a:rPr>
                  <a:t>的这种相关关系，这条拟合曲线方程可表示为：</a:t>
                </a:r>
              </a:p>
              <a:p>
                <a:pPr/>
                <a14:m>
                  <m:oMathPara xmlns:m="http://schemas.openxmlformats.org/officeDocument/2006/math">
                    <m:oMathParaPr>
                      <m:jc m:val="centerGroup"/>
                    </m:oMathParaPr>
                    <m:oMath xmlns:m="http://schemas.openxmlformats.org/officeDocument/2006/math">
                      <m:r>
                        <m:rPr>
                          <m:sty m:val="p"/>
                        </m:rPr>
                        <a:rPr lang="en-US" altLang="zh-CN" sz="2400" kern="100" smtClean="0">
                          <a:effectLst/>
                          <a:latin typeface="Cambria Math" panose="02040503050406030204" pitchFamily="18" charset="0"/>
                          <a:ea typeface="宋体" panose="02010600030101010101" pitchFamily="2" charset="-122"/>
                          <a:cs typeface="Times New Roman" panose="02020603050405020304" pitchFamily="18" charset="0"/>
                        </a:rPr>
                        <m:t>Y</m:t>
                      </m:r>
                      <m:r>
                        <a:rPr lang="en-US" altLang="zh-CN" sz="2400" kern="100" smtClean="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kern="100" smtClean="0">
                          <a:effectLst/>
                          <a:latin typeface="Cambria Math" panose="02040503050406030204" pitchFamily="18" charset="0"/>
                          <a:ea typeface="宋体" panose="02010600030101010101" pitchFamily="2" charset="-122"/>
                          <a:cs typeface="Times New Roman" panose="02020603050405020304" pitchFamily="18" charset="0"/>
                        </a:rPr>
                        <m:t>f</m:t>
                      </m:r>
                      <m:r>
                        <a:rPr lang="en-US" altLang="zh-CN" sz="2400" kern="100"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2400" kern="1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kern="100">
                          <a:effectLst/>
                          <a:latin typeface="Cambria Math" panose="02040503050406030204" pitchFamily="18" charset="0"/>
                          <a:ea typeface="宋体" panose="02010600030101010101" pitchFamily="2" charset="-122"/>
                          <a:cs typeface="Times New Roman" panose="02020603050405020304" pitchFamily="18" charset="0"/>
                        </a:rPr>
                        <m:t>a</m:t>
                      </m:r>
                      <m:r>
                        <a:rPr lang="en-US" altLang="zh-CN" sz="2400"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𝑏</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2400" kern="100">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sty m:val="p"/>
                        </m:rPr>
                        <a:rPr lang="en-US" altLang="zh-CN" sz="2400" smtClean="0">
                          <a:effectLst/>
                          <a:latin typeface="Cambria Math" panose="02040503050406030204" pitchFamily="18" charset="0"/>
                          <a:ea typeface="宋体" panose="02010600030101010101" pitchFamily="2" charset="-122"/>
                          <a:cs typeface="Times New Roman" panose="02020603050405020304" pitchFamily="18" charset="0"/>
                        </a:rPr>
                        <m:t>k</m:t>
                      </m:r>
                      <m:r>
                        <a:rPr lang="en-US" altLang="zh-CN" sz="2400" smtClean="0">
                          <a:effectLst/>
                          <a:latin typeface="Cambria Math" panose="02040503050406030204" pitchFamily="18" charset="0"/>
                          <a:ea typeface="宋体" panose="02010600030101010101" pitchFamily="2" charset="-122"/>
                          <a:cs typeface="Times New Roman" panose="02020603050405020304" pitchFamily="18" charset="0"/>
                        </a:rPr>
                        <m:t>=1,2,⋯,</m:t>
                      </m:r>
                      <m:r>
                        <m:rPr>
                          <m:sty m:val="p"/>
                        </m:rPr>
                        <a:rPr lang="en-US" altLang="zh-CN" sz="2400" smtClean="0">
                          <a:effectLst/>
                          <a:latin typeface="Cambria Math" panose="02040503050406030204" pitchFamily="18" charset="0"/>
                          <a:ea typeface="宋体" panose="02010600030101010101" pitchFamily="2" charset="-122"/>
                          <a:cs typeface="Times New Roman" panose="02020603050405020304" pitchFamily="18" charset="0"/>
                        </a:rPr>
                        <m:t>m</m:t>
                      </m:r>
                    </m:oMath>
                  </m:oMathPara>
                </a14:m>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indent="540000"/>
                <a:r>
                  <a:rPr lang="zh-CN" altLang="en-US" sz="2400" dirty="0">
                    <a:solidFill>
                      <a:schemeClr val="tx2">
                        <a:lumMod val="75000"/>
                      </a:schemeClr>
                    </a:solidFill>
                    <a:latin typeface="宋体" panose="02010600030101010101" pitchFamily="2" charset="-122"/>
                    <a:ea typeface="宋体" panose="02010600030101010101" pitchFamily="2" charset="-122"/>
                  </a:rPr>
                  <a:t>其中</a:t>
                </a:r>
                <a14:m>
                  <m:oMath xmlns:m="http://schemas.openxmlformats.org/officeDocument/2006/math">
                    <m:r>
                      <m:rPr>
                        <m:sty m:val="p"/>
                      </m:rPr>
                      <a:rPr lang="en-US" altLang="zh-CN" sz="2400" kern="100">
                        <a:latin typeface="Cambria Math" panose="02040503050406030204" pitchFamily="18" charset="0"/>
                        <a:ea typeface="宋体" panose="02010600030101010101" pitchFamily="2" charset="-122"/>
                        <a:cs typeface="Times New Roman" panose="02020603050405020304" pitchFamily="18" charset="0"/>
                      </a:rPr>
                      <m:t>a</m:t>
                    </m:r>
                    <m:r>
                      <a:rPr lang="en-US" altLang="zh-CN" sz="2400" i="1" kern="100">
                        <a:latin typeface="Cambria Math" panose="02040503050406030204" pitchFamily="18" charset="0"/>
                        <a:ea typeface="宋体" panose="02010600030101010101" pitchFamily="2" charset="-122"/>
                        <a:cs typeface="Times New Roman" panose="02020603050405020304" pitchFamily="18" charset="0"/>
                      </a:rPr>
                      <m:t> </m:t>
                    </m:r>
                  </m:oMath>
                </a14:m>
                <a:r>
                  <a:rPr lang="zh-CN" altLang="zh-CN" sz="2400" dirty="0">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𝑏</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𝑘</m:t>
                        </m:r>
                      </m:sub>
                    </m:sSub>
                  </m:oMath>
                </a14:m>
                <a:r>
                  <a:rPr lang="zh-CN" altLang="en-US" sz="2400" dirty="0">
                    <a:solidFill>
                      <a:schemeClr val="tx2">
                        <a:lumMod val="75000"/>
                      </a:schemeClr>
                    </a:solidFill>
                    <a:latin typeface="宋体" panose="02010600030101010101" pitchFamily="2" charset="-122"/>
                    <a:ea typeface="宋体" panose="02010600030101010101" pitchFamily="2" charset="-122"/>
                  </a:rPr>
                  <a:t>称为拟合曲线方程的系数。</a:t>
                </a:r>
              </a:p>
            </p:txBody>
          </p:sp>
        </mc:Choice>
        <mc:Fallback xmlns="">
          <p:sp>
            <p:nvSpPr>
              <p:cNvPr id="7" name="文本框 6">
                <a:extLst>
                  <a:ext uri="{FF2B5EF4-FFF2-40B4-BE49-F238E27FC236}">
                    <a16:creationId xmlns:a16="http://schemas.microsoft.com/office/drawing/2014/main" id="{DE4489C9-B12A-1ABE-3F1E-8ABCDD97F3BA}"/>
                  </a:ext>
                </a:extLst>
              </p:cNvPr>
              <p:cNvSpPr txBox="1">
                <a:spLocks noRot="1" noChangeAspect="1" noMove="1" noResize="1" noEditPoints="1" noAdjustHandles="1" noChangeArrowheads="1" noChangeShapeType="1" noTextEdit="1"/>
              </p:cNvSpPr>
              <p:nvPr/>
            </p:nvSpPr>
            <p:spPr>
              <a:xfrm>
                <a:off x="955609" y="1058482"/>
                <a:ext cx="10385251" cy="1938992"/>
              </a:xfrm>
              <a:prstGeom prst="rect">
                <a:avLst/>
              </a:prstGeom>
              <a:blipFill>
                <a:blip r:embed="rId3"/>
                <a:stretch>
                  <a:fillRect l="-176" t="-2516" b="-53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3253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2</a:t>
            </a:r>
            <a:r>
              <a:rPr lang="zh-CN" altLang="en-US" sz="3600" dirty="0">
                <a:latin typeface="宋体" pitchFamily="2" charset="-122"/>
                <a:ea typeface="宋体" pitchFamily="2" charset="-122"/>
              </a:rPr>
              <a:t>、回归模型的检验</a:t>
            </a:r>
          </a:p>
        </p:txBody>
      </p:sp>
      <p:grpSp>
        <p:nvGrpSpPr>
          <p:cNvPr id="4" name="千图PPT彼岸天：ID 8661124库_组合 33"/>
          <p:cNvGrpSpPr/>
          <p:nvPr>
            <p:custDataLst>
              <p:tags r:id="rId2"/>
            </p:custDataLst>
          </p:nvPr>
        </p:nvGrpSpPr>
        <p:grpSpPr>
          <a:xfrm>
            <a:off x="4956083" y="2357102"/>
            <a:ext cx="2132571" cy="2080619"/>
            <a:chOff x="5040311" y="1685926"/>
            <a:chExt cx="8732441" cy="8764191"/>
          </a:xfrm>
          <a:solidFill>
            <a:srgbClr val="12779C"/>
          </a:solidFill>
        </p:grpSpPr>
        <p:sp>
          <p:nvSpPr>
            <p:cNvPr id="5" name="Freeform: Shape 34"/>
            <p:cNvSpPr/>
            <p:nvPr/>
          </p:nvSpPr>
          <p:spPr bwMode="auto">
            <a:xfrm>
              <a:off x="5195886" y="1685926"/>
              <a:ext cx="6788151" cy="6938962"/>
            </a:xfrm>
            <a:custGeom>
              <a:avLst/>
              <a:gdLst>
                <a:gd name="T0" fmla="*/ 2100 w 2100"/>
                <a:gd name="T1" fmla="*/ 630 h 2147"/>
                <a:gd name="T2" fmla="*/ 634 w 2100"/>
                <a:gd name="T3" fmla="*/ 510 h 2147"/>
                <a:gd name="T4" fmla="*/ 1574 w 2100"/>
                <a:gd name="T5" fmla="*/ 1621 h 2147"/>
                <a:gd name="T6" fmla="*/ 991 w 2100"/>
                <a:gd name="T7" fmla="*/ 1572 h 2147"/>
                <a:gd name="T8" fmla="*/ 2100 w 2100"/>
                <a:gd name="T9" fmla="*/ 630 h 2147"/>
              </a:gdLst>
              <a:ahLst/>
              <a:cxnLst>
                <a:cxn ang="0">
                  <a:pos x="T0" y="T1"/>
                </a:cxn>
                <a:cxn ang="0">
                  <a:pos x="T2" y="T3"/>
                </a:cxn>
                <a:cxn ang="0">
                  <a:pos x="T4" y="T5"/>
                </a:cxn>
                <a:cxn ang="0">
                  <a:pos x="T6" y="T7"/>
                </a:cxn>
                <a:cxn ang="0">
                  <a:pos x="T8" y="T9"/>
                </a:cxn>
              </a:cxnLst>
              <a:rect l="0" t="0" r="r" b="b"/>
              <a:pathLst>
                <a:path w="2100" h="2147">
                  <a:moveTo>
                    <a:pt x="2100" y="630"/>
                  </a:moveTo>
                  <a:cubicBezTo>
                    <a:pt x="1728" y="193"/>
                    <a:pt x="1072" y="139"/>
                    <a:pt x="634" y="510"/>
                  </a:cubicBezTo>
                  <a:cubicBezTo>
                    <a:pt x="0" y="1047"/>
                    <a:pt x="953" y="2147"/>
                    <a:pt x="1574" y="1621"/>
                  </a:cubicBezTo>
                  <a:cubicBezTo>
                    <a:pt x="1400" y="1768"/>
                    <a:pt x="1139" y="1747"/>
                    <a:pt x="991" y="1572"/>
                  </a:cubicBezTo>
                  <a:cubicBezTo>
                    <a:pt x="466" y="952"/>
                    <a:pt x="1563" y="0"/>
                    <a:pt x="2100" y="630"/>
                  </a:cubicBezTo>
                  <a:close/>
                </a:path>
              </a:pathLst>
            </a:custGeom>
            <a:grpFill/>
            <a:ln>
              <a:noFill/>
            </a:ln>
          </p:spPr>
          <p:txBody>
            <a:bodyPr anchor="ctr"/>
            <a:lstStyle/>
            <a:p>
              <a:pPr algn="ctr"/>
              <a:endParaRPr/>
            </a:p>
          </p:txBody>
        </p:sp>
        <p:sp>
          <p:nvSpPr>
            <p:cNvPr id="6" name="Freeform: Shape 35"/>
            <p:cNvSpPr/>
            <p:nvPr/>
          </p:nvSpPr>
          <p:spPr bwMode="auto">
            <a:xfrm>
              <a:off x="6849664" y="1846264"/>
              <a:ext cx="6923088" cy="6778624"/>
            </a:xfrm>
            <a:custGeom>
              <a:avLst/>
              <a:gdLst>
                <a:gd name="T0" fmla="*/ 1521 w 2142"/>
                <a:gd name="T1" fmla="*/ 2097 h 2097"/>
                <a:gd name="T2" fmla="*/ 1637 w 2142"/>
                <a:gd name="T3" fmla="*/ 634 h 2097"/>
                <a:gd name="T4" fmla="*/ 526 w 2142"/>
                <a:gd name="T5" fmla="*/ 1574 h 2097"/>
                <a:gd name="T6" fmla="*/ 575 w 2142"/>
                <a:gd name="T7" fmla="*/ 991 h 2097"/>
                <a:gd name="T8" fmla="*/ 1521 w 2142"/>
                <a:gd name="T9" fmla="*/ 2097 h 2097"/>
              </a:gdLst>
              <a:ahLst/>
              <a:cxnLst>
                <a:cxn ang="0">
                  <a:pos x="T0" y="T1"/>
                </a:cxn>
                <a:cxn ang="0">
                  <a:pos x="T2" y="T3"/>
                </a:cxn>
                <a:cxn ang="0">
                  <a:pos x="T4" y="T5"/>
                </a:cxn>
                <a:cxn ang="0">
                  <a:pos x="T6" y="T7"/>
                </a:cxn>
                <a:cxn ang="0">
                  <a:pos x="T8" y="T9"/>
                </a:cxn>
              </a:cxnLst>
              <a:rect l="0" t="0" r="r" b="b"/>
              <a:pathLst>
                <a:path w="2142" h="2097">
                  <a:moveTo>
                    <a:pt x="1521" y="2097"/>
                  </a:moveTo>
                  <a:cubicBezTo>
                    <a:pt x="1954" y="1724"/>
                    <a:pt x="2007" y="1071"/>
                    <a:pt x="1637" y="634"/>
                  </a:cubicBezTo>
                  <a:cubicBezTo>
                    <a:pt x="1100" y="0"/>
                    <a:pt x="0" y="953"/>
                    <a:pt x="526" y="1574"/>
                  </a:cubicBezTo>
                  <a:cubicBezTo>
                    <a:pt x="379" y="1400"/>
                    <a:pt x="400" y="1139"/>
                    <a:pt x="575" y="991"/>
                  </a:cubicBezTo>
                  <a:cubicBezTo>
                    <a:pt x="1194" y="467"/>
                    <a:pt x="2142" y="1558"/>
                    <a:pt x="1521" y="2097"/>
                  </a:cubicBezTo>
                  <a:close/>
                </a:path>
              </a:pathLst>
            </a:custGeom>
            <a:grpFill/>
            <a:ln>
              <a:noFill/>
            </a:ln>
          </p:spPr>
          <p:txBody>
            <a:bodyPr anchor="ctr"/>
            <a:lstStyle/>
            <a:p>
              <a:pPr algn="ctr"/>
              <a:endParaRPr/>
            </a:p>
          </p:txBody>
        </p:sp>
        <p:sp>
          <p:nvSpPr>
            <p:cNvPr id="7" name="Freeform: Shape 36"/>
            <p:cNvSpPr/>
            <p:nvPr/>
          </p:nvSpPr>
          <p:spPr bwMode="auto">
            <a:xfrm>
              <a:off x="5040311" y="3564336"/>
              <a:ext cx="6943726" cy="6791324"/>
            </a:xfrm>
            <a:custGeom>
              <a:avLst/>
              <a:gdLst>
                <a:gd name="T0" fmla="*/ 633 w 2148"/>
                <a:gd name="T1" fmla="*/ 0 h 2101"/>
                <a:gd name="T2" fmla="*/ 512 w 2148"/>
                <a:gd name="T3" fmla="*/ 1467 h 2101"/>
                <a:gd name="T4" fmla="*/ 1623 w 2148"/>
                <a:gd name="T5" fmla="*/ 527 h 2101"/>
                <a:gd name="T6" fmla="*/ 1574 w 2148"/>
                <a:gd name="T7" fmla="*/ 1110 h 2101"/>
                <a:gd name="T8" fmla="*/ 633 w 2148"/>
                <a:gd name="T9" fmla="*/ 0 h 2101"/>
              </a:gdLst>
              <a:ahLst/>
              <a:cxnLst>
                <a:cxn ang="0">
                  <a:pos x="T0" y="T1"/>
                </a:cxn>
                <a:cxn ang="0">
                  <a:pos x="T2" y="T3"/>
                </a:cxn>
                <a:cxn ang="0">
                  <a:pos x="T4" y="T5"/>
                </a:cxn>
                <a:cxn ang="0">
                  <a:pos x="T6" y="T7"/>
                </a:cxn>
                <a:cxn ang="0">
                  <a:pos x="T8" y="T9"/>
                </a:cxn>
              </a:cxnLst>
              <a:rect l="0" t="0" r="r" b="b"/>
              <a:pathLst>
                <a:path w="2148" h="2101">
                  <a:moveTo>
                    <a:pt x="633" y="0"/>
                  </a:moveTo>
                  <a:cubicBezTo>
                    <a:pt x="195" y="371"/>
                    <a:pt x="140" y="1028"/>
                    <a:pt x="512" y="1467"/>
                  </a:cubicBezTo>
                  <a:cubicBezTo>
                    <a:pt x="1048" y="2101"/>
                    <a:pt x="2148" y="1148"/>
                    <a:pt x="1623" y="527"/>
                  </a:cubicBezTo>
                  <a:cubicBezTo>
                    <a:pt x="1770" y="701"/>
                    <a:pt x="1748" y="962"/>
                    <a:pt x="1574" y="1110"/>
                  </a:cubicBezTo>
                  <a:cubicBezTo>
                    <a:pt x="953" y="1636"/>
                    <a:pt x="0" y="536"/>
                    <a:pt x="633" y="0"/>
                  </a:cubicBezTo>
                  <a:close/>
                </a:path>
              </a:pathLst>
            </a:custGeom>
            <a:grpFill/>
            <a:ln>
              <a:noFill/>
            </a:ln>
          </p:spPr>
          <p:txBody>
            <a:bodyPr anchor="ctr"/>
            <a:lstStyle/>
            <a:p>
              <a:pPr algn="ctr"/>
              <a:endParaRPr/>
            </a:p>
          </p:txBody>
        </p:sp>
        <p:sp>
          <p:nvSpPr>
            <p:cNvPr id="8" name="Freeform: Shape 37"/>
            <p:cNvSpPr/>
            <p:nvPr/>
          </p:nvSpPr>
          <p:spPr bwMode="auto">
            <a:xfrm>
              <a:off x="6829026" y="3525443"/>
              <a:ext cx="6778626" cy="6924674"/>
            </a:xfrm>
            <a:custGeom>
              <a:avLst/>
              <a:gdLst>
                <a:gd name="T0" fmla="*/ 0 w 2097"/>
                <a:gd name="T1" fmla="*/ 1520 h 2142"/>
                <a:gd name="T2" fmla="*/ 1463 w 2097"/>
                <a:gd name="T3" fmla="*/ 1636 h 2142"/>
                <a:gd name="T4" fmla="*/ 523 w 2097"/>
                <a:gd name="T5" fmla="*/ 525 h 2142"/>
                <a:gd name="T6" fmla="*/ 1106 w 2097"/>
                <a:gd name="T7" fmla="*/ 574 h 2142"/>
                <a:gd name="T8" fmla="*/ 0 w 2097"/>
                <a:gd name="T9" fmla="*/ 1520 h 2142"/>
              </a:gdLst>
              <a:ahLst/>
              <a:cxnLst>
                <a:cxn ang="0">
                  <a:pos x="T0" y="T1"/>
                </a:cxn>
                <a:cxn ang="0">
                  <a:pos x="T2" y="T3"/>
                </a:cxn>
                <a:cxn ang="0">
                  <a:pos x="T4" y="T5"/>
                </a:cxn>
                <a:cxn ang="0">
                  <a:pos x="T6" y="T7"/>
                </a:cxn>
                <a:cxn ang="0">
                  <a:pos x="T8" y="T9"/>
                </a:cxn>
              </a:cxnLst>
              <a:rect l="0" t="0" r="r" b="b"/>
              <a:pathLst>
                <a:path w="2097" h="2142">
                  <a:moveTo>
                    <a:pt x="0" y="1520"/>
                  </a:moveTo>
                  <a:cubicBezTo>
                    <a:pt x="373" y="1954"/>
                    <a:pt x="1026" y="2006"/>
                    <a:pt x="1463" y="1636"/>
                  </a:cubicBezTo>
                  <a:cubicBezTo>
                    <a:pt x="2097" y="1100"/>
                    <a:pt x="1144" y="0"/>
                    <a:pt x="523" y="525"/>
                  </a:cubicBezTo>
                  <a:cubicBezTo>
                    <a:pt x="697" y="378"/>
                    <a:pt x="958" y="400"/>
                    <a:pt x="1106" y="574"/>
                  </a:cubicBezTo>
                  <a:cubicBezTo>
                    <a:pt x="1630" y="1193"/>
                    <a:pt x="539" y="2142"/>
                    <a:pt x="0" y="1520"/>
                  </a:cubicBezTo>
                  <a:close/>
                </a:path>
              </a:pathLst>
            </a:custGeom>
            <a:grpFill/>
            <a:ln>
              <a:noFill/>
            </a:ln>
          </p:spPr>
          <p:txBody>
            <a:bodyPr anchor="ctr"/>
            <a:lstStyle/>
            <a:p>
              <a:pPr algn="ctr"/>
              <a:endParaRPr/>
            </a:p>
          </p:txBody>
        </p:sp>
      </p:grpSp>
      <p:grpSp>
        <p:nvGrpSpPr>
          <p:cNvPr id="21" name="组合 20">
            <a:extLst>
              <a:ext uri="{FF2B5EF4-FFF2-40B4-BE49-F238E27FC236}">
                <a16:creationId xmlns:a16="http://schemas.microsoft.com/office/drawing/2014/main" id="{7D1B6CF7-5145-0E18-CCAD-86E41CE90BD2}"/>
              </a:ext>
            </a:extLst>
          </p:cNvPr>
          <p:cNvGrpSpPr/>
          <p:nvPr/>
        </p:nvGrpSpPr>
        <p:grpSpPr>
          <a:xfrm>
            <a:off x="7623812" y="1760762"/>
            <a:ext cx="3498838" cy="1784650"/>
            <a:chOff x="7799426" y="1900360"/>
            <a:chExt cx="3498838" cy="1784650"/>
          </a:xfrm>
        </p:grpSpPr>
        <p:sp>
          <p:nvSpPr>
            <p:cNvPr id="13" name="文本框 12"/>
            <p:cNvSpPr txBox="1"/>
            <p:nvPr/>
          </p:nvSpPr>
          <p:spPr>
            <a:xfrm>
              <a:off x="7919078" y="1900360"/>
              <a:ext cx="2996063" cy="523220"/>
            </a:xfrm>
            <a:prstGeom prst="rect">
              <a:avLst/>
            </a:prstGeom>
            <a:noFill/>
          </p:spPr>
          <p:txBody>
            <a:bodyPr wrap="square" rtlCol="0">
              <a:spAutoFit/>
            </a:bodyPr>
            <a:lstStyle>
              <a:defPPr>
                <a:defRPr lang="en-US"/>
              </a:defPPr>
              <a:lvl1pPr algn="ctr">
                <a:defRPr sz="2800" b="1">
                  <a:solidFill>
                    <a:schemeClr val="tx2">
                      <a:lumMod val="75000"/>
                    </a:schemeClr>
                  </a:solidFill>
                  <a:latin typeface="宋体" pitchFamily="2" charset="-122"/>
                  <a:ea typeface="宋体" pitchFamily="2" charset="-122"/>
                </a:defRPr>
              </a:lvl1pPr>
            </a:lstStyle>
            <a:p>
              <a:r>
                <a:rPr lang="en-US" altLang="zh-CN" dirty="0"/>
                <a:t>t</a:t>
              </a:r>
              <a:r>
                <a:rPr lang="zh-CN" altLang="zh-CN" dirty="0"/>
                <a:t>统计量</a:t>
              </a:r>
            </a:p>
          </p:txBody>
        </p:sp>
        <p:sp>
          <p:nvSpPr>
            <p:cNvPr id="14" name="文本框 13"/>
            <p:cNvSpPr txBox="1"/>
            <p:nvPr/>
          </p:nvSpPr>
          <p:spPr>
            <a:xfrm>
              <a:off x="7799426" y="2484681"/>
              <a:ext cx="3498838" cy="1200329"/>
            </a:xfrm>
            <a:prstGeom prst="rect">
              <a:avLst/>
            </a:prstGeom>
            <a:noFill/>
          </p:spPr>
          <p:txBody>
            <a:bodyPr wrap="square" rtlCol="0">
              <a:spAutoFit/>
            </a:bodyPr>
            <a:lstStyle/>
            <a:p>
              <a:pPr algn="just"/>
              <a:r>
                <a:rPr lang="en-US" altLang="zh-CN" sz="2400" dirty="0">
                  <a:solidFill>
                    <a:schemeClr val="tx2">
                      <a:lumMod val="75000"/>
                    </a:schemeClr>
                  </a:solidFill>
                  <a:latin typeface="宋体" panose="02010600030101010101" pitchFamily="2" charset="-122"/>
                  <a:ea typeface="宋体" panose="02010600030101010101" pitchFamily="2" charset="-122"/>
                </a:rPr>
                <a:t>t</a:t>
              </a:r>
              <a:r>
                <a:rPr lang="zh-CN" altLang="zh-CN" sz="2400" dirty="0">
                  <a:solidFill>
                    <a:schemeClr val="tx2">
                      <a:lumMod val="75000"/>
                    </a:schemeClr>
                  </a:solidFill>
                  <a:latin typeface="宋体" panose="02010600030101010101" pitchFamily="2" charset="-122"/>
                  <a:ea typeface="宋体" panose="02010600030101010101" pitchFamily="2" charset="-122"/>
                </a:rPr>
                <a:t>统计量可以用来确定因变量和每个自变量之间是否存在显著的关系</a:t>
              </a:r>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p:grpSp>
      <p:grpSp>
        <p:nvGrpSpPr>
          <p:cNvPr id="22" name="组合 21">
            <a:extLst>
              <a:ext uri="{FF2B5EF4-FFF2-40B4-BE49-F238E27FC236}">
                <a16:creationId xmlns:a16="http://schemas.microsoft.com/office/drawing/2014/main" id="{B3AD8CCC-04B2-3B75-0DEE-ED75A0539FB2}"/>
              </a:ext>
            </a:extLst>
          </p:cNvPr>
          <p:cNvGrpSpPr/>
          <p:nvPr/>
        </p:nvGrpSpPr>
        <p:grpSpPr>
          <a:xfrm>
            <a:off x="4478316" y="4580674"/>
            <a:ext cx="3235368" cy="1723549"/>
            <a:chOff x="7799426" y="3876885"/>
            <a:chExt cx="3235368" cy="1723549"/>
          </a:xfrm>
        </p:grpSpPr>
        <p:sp>
          <p:nvSpPr>
            <p:cNvPr id="15" name="文本框 14"/>
            <p:cNvSpPr txBox="1"/>
            <p:nvPr/>
          </p:nvSpPr>
          <p:spPr>
            <a:xfrm>
              <a:off x="8196794" y="3876885"/>
              <a:ext cx="2440632" cy="523220"/>
            </a:xfrm>
            <a:prstGeom prst="rect">
              <a:avLst/>
            </a:prstGeom>
            <a:noFill/>
          </p:spPr>
          <p:txBody>
            <a:bodyPr wrap="square" rtlCol="0">
              <a:spAutoFit/>
            </a:bodyPr>
            <a:lstStyle>
              <a:defPPr>
                <a:defRPr lang="en-US"/>
              </a:defPPr>
              <a:lvl1pPr algn="ctr">
                <a:defRPr sz="2800" b="1">
                  <a:solidFill>
                    <a:schemeClr val="tx2">
                      <a:lumMod val="75000"/>
                    </a:schemeClr>
                  </a:solidFill>
                  <a:latin typeface="宋体" pitchFamily="2" charset="-122"/>
                  <a:ea typeface="宋体" pitchFamily="2" charset="-122"/>
                </a:defRPr>
              </a:lvl1pPr>
            </a:lstStyle>
            <a:p>
              <a:r>
                <a:rPr lang="en-US" altLang="zh-CN" dirty="0"/>
                <a:t>F</a:t>
              </a:r>
              <a:r>
                <a:rPr lang="zh-CN" altLang="zh-CN" dirty="0"/>
                <a:t>统计量</a:t>
              </a:r>
            </a:p>
          </p:txBody>
        </p:sp>
        <p:sp>
          <p:nvSpPr>
            <p:cNvPr id="16" name="文本框 15"/>
            <p:cNvSpPr txBox="1"/>
            <p:nvPr/>
          </p:nvSpPr>
          <p:spPr>
            <a:xfrm>
              <a:off x="7799426" y="4400105"/>
              <a:ext cx="3235368" cy="1200329"/>
            </a:xfrm>
            <a:prstGeom prst="rect">
              <a:avLst/>
            </a:prstGeom>
            <a:noFill/>
          </p:spPr>
          <p:txBody>
            <a:bodyPr wrap="square" rtlCol="0">
              <a:spAutoFit/>
            </a:bodyPr>
            <a:lstStyle/>
            <a:p>
              <a:pPr algn="just"/>
              <a:r>
                <a:rPr lang="en-US" altLang="zh-CN" sz="2400" dirty="0">
                  <a:solidFill>
                    <a:schemeClr val="tx2">
                      <a:lumMod val="75000"/>
                    </a:schemeClr>
                  </a:solidFill>
                  <a:latin typeface="宋体" panose="02010600030101010101" pitchFamily="2" charset="-122"/>
                  <a:ea typeface="宋体" panose="02010600030101010101" pitchFamily="2" charset="-122"/>
                </a:rPr>
                <a:t>F-</a:t>
              </a:r>
              <a:r>
                <a:rPr lang="zh-CN" altLang="zh-CN" sz="2400" dirty="0">
                  <a:solidFill>
                    <a:schemeClr val="tx2">
                      <a:lumMod val="75000"/>
                    </a:schemeClr>
                  </a:solidFill>
                  <a:latin typeface="宋体" panose="02010600030101010101" pitchFamily="2" charset="-122"/>
                  <a:ea typeface="宋体" panose="02010600030101010101" pitchFamily="2" charset="-122"/>
                </a:rPr>
                <a:t>检验可以用来确定自变量的全体与因变量之间的关系是否显著</a:t>
              </a:r>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p:grpSp>
      <p:sp>
        <p:nvSpPr>
          <p:cNvPr id="3" name="Rectangle 2">
            <a:extLst>
              <a:ext uri="{FF2B5EF4-FFF2-40B4-BE49-F238E27FC236}">
                <a16:creationId xmlns:a16="http://schemas.microsoft.com/office/drawing/2014/main" id="{70E39185-34CE-4182-8939-57E70BB2395A}"/>
              </a:ext>
            </a:extLst>
          </p:cNvPr>
          <p:cNvSpPr>
            <a:spLocks noChangeArrowheads="1"/>
          </p:cNvSpPr>
          <p:nvPr/>
        </p:nvSpPr>
        <p:spPr bwMode="auto">
          <a:xfrm>
            <a:off x="0" y="11144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4">
            <a:extLst>
              <a:ext uri="{FF2B5EF4-FFF2-40B4-BE49-F238E27FC236}">
                <a16:creationId xmlns:a16="http://schemas.microsoft.com/office/drawing/2014/main" id="{BC47E313-340B-4E3E-85FA-C71466969372}"/>
              </a:ext>
            </a:extLst>
          </p:cNvPr>
          <p:cNvSpPr>
            <a:spLocks noChangeArrowheads="1"/>
          </p:cNvSpPr>
          <p:nvPr/>
        </p:nvSpPr>
        <p:spPr bwMode="auto">
          <a:xfrm>
            <a:off x="1430053" y="4995535"/>
            <a:ext cx="22078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pSp>
        <p:nvGrpSpPr>
          <p:cNvPr id="12" name="组合 11">
            <a:extLst>
              <a:ext uri="{FF2B5EF4-FFF2-40B4-BE49-F238E27FC236}">
                <a16:creationId xmlns:a16="http://schemas.microsoft.com/office/drawing/2014/main" id="{61426389-FF53-8656-B7DA-D275FBBBAC3A}"/>
              </a:ext>
            </a:extLst>
          </p:cNvPr>
          <p:cNvGrpSpPr/>
          <p:nvPr/>
        </p:nvGrpSpPr>
        <p:grpSpPr>
          <a:xfrm>
            <a:off x="1007103" y="1411030"/>
            <a:ext cx="3861455" cy="2350043"/>
            <a:chOff x="725177" y="3966633"/>
            <a:chExt cx="3861455" cy="2350043"/>
          </a:xfrm>
        </p:grpSpPr>
        <p:sp>
          <p:nvSpPr>
            <p:cNvPr id="11" name="文本框 10"/>
            <p:cNvSpPr txBox="1"/>
            <p:nvPr/>
          </p:nvSpPr>
          <p:spPr>
            <a:xfrm>
              <a:off x="1311343" y="3966633"/>
              <a:ext cx="2225040" cy="523220"/>
            </a:xfrm>
            <a:prstGeom prst="rect">
              <a:avLst/>
            </a:prstGeom>
            <a:noFill/>
          </p:spPr>
          <p:txBody>
            <a:bodyPr wrap="square" rtlCol="0">
              <a:spAutoFit/>
            </a:bodyPr>
            <a:lstStyle>
              <a:defPPr>
                <a:defRPr lang="en-US"/>
              </a:defPPr>
              <a:lvl1pPr algn="ctr">
                <a:defRPr sz="2800" b="1">
                  <a:solidFill>
                    <a:schemeClr val="tx2">
                      <a:lumMod val="75000"/>
                    </a:schemeClr>
                  </a:solidFill>
                  <a:latin typeface="宋体" pitchFamily="2" charset="-122"/>
                  <a:ea typeface="宋体" pitchFamily="2" charset="-122"/>
                </a:defRPr>
              </a:lvl1pPr>
            </a:lstStyle>
            <a:p>
              <a:r>
                <a:rPr lang="zh-CN" altLang="en-US" dirty="0"/>
                <a:t>判定系数</a:t>
              </a:r>
            </a:p>
          </p:txBody>
        </p:sp>
        <p:graphicFrame>
          <p:nvGraphicFramePr>
            <p:cNvPr id="17" name="对象 16">
              <a:extLst>
                <a:ext uri="{FF2B5EF4-FFF2-40B4-BE49-F238E27FC236}">
                  <a16:creationId xmlns:a16="http://schemas.microsoft.com/office/drawing/2014/main" id="{CE4B7D15-E3AE-46A4-B7F4-78B97A04FB88}"/>
                </a:ext>
              </a:extLst>
            </p:cNvPr>
            <p:cNvGraphicFramePr>
              <a:graphicFrameLocks noChangeAspect="1"/>
            </p:cNvGraphicFramePr>
            <p:nvPr>
              <p:extLst>
                <p:ext uri="{D42A27DB-BD31-4B8C-83A1-F6EECF244321}">
                  <p14:modId xmlns:p14="http://schemas.microsoft.com/office/powerpoint/2010/main" val="1570403762"/>
                </p:ext>
              </p:extLst>
            </p:nvPr>
          </p:nvGraphicFramePr>
          <p:xfrm>
            <a:off x="1211912" y="4617766"/>
            <a:ext cx="2406650" cy="325437"/>
          </p:xfrm>
          <a:graphic>
            <a:graphicData uri="http://schemas.openxmlformats.org/presentationml/2006/ole">
              <mc:AlternateContent xmlns:mc="http://schemas.openxmlformats.org/markup-compatibility/2006">
                <mc:Choice xmlns:v="urn:schemas-microsoft-com:vml" Requires="v">
                  <p:oleObj spid="_x0000_s1035" name="公式" r:id="rId4" imgW="1244520" imgH="164880" progId="Equation.3">
                    <p:embed/>
                  </p:oleObj>
                </mc:Choice>
                <mc:Fallback>
                  <p:oleObj name="公式" r:id="rId4" imgW="1244520" imgH="164880" progId="Equation.3">
                    <p:embed/>
                    <p:pic>
                      <p:nvPicPr>
                        <p:cNvPr id="17" name="对象 16">
                          <a:extLst>
                            <a:ext uri="{FF2B5EF4-FFF2-40B4-BE49-F238E27FC236}">
                              <a16:creationId xmlns:a16="http://schemas.microsoft.com/office/drawing/2014/main" id="{CE4B7D15-E3AE-46A4-B7F4-78B97A04FB88}"/>
                            </a:ext>
                          </a:extLst>
                        </p:cNvPr>
                        <p:cNvPicPr>
                          <a:picLocks noChangeAspect="1" noChangeArrowheads="1"/>
                        </p:cNvPicPr>
                        <p:nvPr/>
                      </p:nvPicPr>
                      <p:blipFill>
                        <a:blip r:embed="rId5"/>
                        <a:srcRect/>
                        <a:stretch>
                          <a:fillRect/>
                        </a:stretch>
                      </p:blipFill>
                      <p:spPr bwMode="auto">
                        <a:xfrm>
                          <a:off x="1211912" y="4617766"/>
                          <a:ext cx="2406650" cy="325437"/>
                        </a:xfrm>
                        <a:prstGeom prst="rect">
                          <a:avLst/>
                        </a:prstGeom>
                        <a:noFill/>
                      </p:spPr>
                    </p:pic>
                  </p:oleObj>
                </mc:Fallback>
              </mc:AlternateContent>
            </a:graphicData>
          </a:graphic>
        </p:graphicFrame>
        <p:graphicFrame>
          <p:nvGraphicFramePr>
            <p:cNvPr id="19" name="对象 18">
              <a:extLst>
                <a:ext uri="{FF2B5EF4-FFF2-40B4-BE49-F238E27FC236}">
                  <a16:creationId xmlns:a16="http://schemas.microsoft.com/office/drawing/2014/main" id="{B523F86C-7FA2-4BC9-B51E-4116A92CF739}"/>
                </a:ext>
              </a:extLst>
            </p:cNvPr>
            <p:cNvGraphicFramePr>
              <a:graphicFrameLocks noChangeAspect="1"/>
            </p:cNvGraphicFramePr>
            <p:nvPr>
              <p:extLst>
                <p:ext uri="{D42A27DB-BD31-4B8C-83A1-F6EECF244321}">
                  <p14:modId xmlns:p14="http://schemas.microsoft.com/office/powerpoint/2010/main" val="1433059782"/>
                </p:ext>
              </p:extLst>
            </p:nvPr>
          </p:nvGraphicFramePr>
          <p:xfrm>
            <a:off x="1042049" y="4944791"/>
            <a:ext cx="3119438" cy="714375"/>
          </p:xfrm>
          <a:graphic>
            <a:graphicData uri="http://schemas.openxmlformats.org/presentationml/2006/ole">
              <mc:AlternateContent xmlns:mc="http://schemas.openxmlformats.org/markup-compatibility/2006">
                <mc:Choice xmlns:v="urn:schemas-microsoft-com:vml" Requires="v">
                  <p:oleObj spid="_x0000_s1036" name="公式" r:id="rId6" imgW="1498320" imgH="406080" progId="Equation.3">
                    <p:embed/>
                  </p:oleObj>
                </mc:Choice>
                <mc:Fallback>
                  <p:oleObj name="公式" r:id="rId6" imgW="1498320" imgH="406080" progId="Equation.3">
                    <p:embed/>
                    <p:pic>
                      <p:nvPicPr>
                        <p:cNvPr id="19" name="对象 18">
                          <a:extLst>
                            <a:ext uri="{FF2B5EF4-FFF2-40B4-BE49-F238E27FC236}">
                              <a16:creationId xmlns:a16="http://schemas.microsoft.com/office/drawing/2014/main" id="{B523F86C-7FA2-4BC9-B51E-4116A92CF739}"/>
                            </a:ext>
                          </a:extLst>
                        </p:cNvPr>
                        <p:cNvPicPr>
                          <a:picLocks noChangeAspect="1" noChangeArrowheads="1"/>
                        </p:cNvPicPr>
                        <p:nvPr/>
                      </p:nvPicPr>
                      <p:blipFill>
                        <a:blip r:embed="rId7"/>
                        <a:srcRect/>
                        <a:stretch>
                          <a:fillRect/>
                        </a:stretch>
                      </p:blipFill>
                      <p:spPr bwMode="auto">
                        <a:xfrm>
                          <a:off x="1042049" y="4944791"/>
                          <a:ext cx="3119438" cy="714375"/>
                        </a:xfrm>
                        <a:prstGeom prst="rect">
                          <a:avLst/>
                        </a:prstGeom>
                        <a:noFill/>
                      </p:spPr>
                    </p:pic>
                  </p:oleObj>
                </mc:Fallback>
              </mc:AlternateContent>
            </a:graphicData>
          </a:graphic>
        </p:graphicFrame>
        <p:sp>
          <p:nvSpPr>
            <p:cNvPr id="20" name="矩形 19">
              <a:extLst>
                <a:ext uri="{FF2B5EF4-FFF2-40B4-BE49-F238E27FC236}">
                  <a16:creationId xmlns:a16="http://schemas.microsoft.com/office/drawing/2014/main" id="{4D588BBE-15EE-4B14-B813-0688DD7D431B}"/>
                </a:ext>
              </a:extLst>
            </p:cNvPr>
            <p:cNvSpPr/>
            <p:nvPr/>
          </p:nvSpPr>
          <p:spPr>
            <a:xfrm>
              <a:off x="725177" y="5608790"/>
              <a:ext cx="3861455" cy="707886"/>
            </a:xfrm>
            <a:prstGeom prst="rect">
              <a:avLst/>
            </a:prstGeom>
          </p:spPr>
          <p:txBody>
            <a:bodyPr wrap="square">
              <a:spAutoFit/>
            </a:bodyPr>
            <a:lstStyle/>
            <a:p>
              <a:endParaRPr lang="en-US" altLang="zh-CN" sz="2000" i="1" dirty="0">
                <a:effectLst/>
                <a:latin typeface="Cambria Math" panose="02040503050406030204" pitchFamily="18" charset="0"/>
                <a:ea typeface="Cambria Math" panose="02040503050406030204" pitchFamily="18" charset="0"/>
              </a:endParaRPr>
            </a:p>
            <a:p>
              <a:endParaRPr lang="zh-CN" altLang="en-US" sz="2000" dirty="0">
                <a:solidFill>
                  <a:schemeClr val="tx1"/>
                </a:solidFill>
                <a:latin typeface="Times New Roman" panose="02020603050405020304" pitchFamily="18" charset="0"/>
                <a:cs typeface="Times New Roman" panose="02020603050405020304" pitchFamily="18" charset="0"/>
              </a:endParaRPr>
            </a:p>
          </p:txBody>
        </p:sp>
      </p:grpSp>
      <p:graphicFrame>
        <p:nvGraphicFramePr>
          <p:cNvPr id="9" name="对象 8">
            <a:extLst>
              <a:ext uri="{FF2B5EF4-FFF2-40B4-BE49-F238E27FC236}">
                <a16:creationId xmlns:a16="http://schemas.microsoft.com/office/drawing/2014/main" id="{D3E1A681-B44F-CC10-1CBA-518902831D1C}"/>
              </a:ext>
            </a:extLst>
          </p:cNvPr>
          <p:cNvGraphicFramePr>
            <a:graphicFrameLocks noChangeAspect="1"/>
          </p:cNvGraphicFramePr>
          <p:nvPr>
            <p:extLst>
              <p:ext uri="{D42A27DB-BD31-4B8C-83A1-F6EECF244321}">
                <p14:modId xmlns:p14="http://schemas.microsoft.com/office/powerpoint/2010/main" val="3887557143"/>
              </p:ext>
            </p:extLst>
          </p:nvPr>
        </p:nvGraphicFramePr>
        <p:xfrm>
          <a:off x="1116013" y="3124200"/>
          <a:ext cx="3568700" cy="714375"/>
        </p:xfrm>
        <a:graphic>
          <a:graphicData uri="http://schemas.openxmlformats.org/presentationml/2006/ole">
            <mc:AlternateContent xmlns:mc="http://schemas.openxmlformats.org/markup-compatibility/2006">
              <mc:Choice xmlns:v="urn:schemas-microsoft-com:vml" Requires="v">
                <p:oleObj spid="_x0000_s1037" name="公式" r:id="rId8" imgW="1714320" imgH="406080" progId="Equation.3">
                  <p:embed/>
                </p:oleObj>
              </mc:Choice>
              <mc:Fallback>
                <p:oleObj name="公式" r:id="rId8" imgW="1714320" imgH="406080" progId="Equation.3">
                  <p:embed/>
                  <p:pic>
                    <p:nvPicPr>
                      <p:cNvPr id="9" name="对象 8">
                        <a:extLst>
                          <a:ext uri="{FF2B5EF4-FFF2-40B4-BE49-F238E27FC236}">
                            <a16:creationId xmlns:a16="http://schemas.microsoft.com/office/drawing/2014/main" id="{D3E1A681-B44F-CC10-1CBA-518902831D1C}"/>
                          </a:ext>
                        </a:extLst>
                      </p:cNvPr>
                      <p:cNvPicPr>
                        <a:picLocks noChangeAspect="1" noChangeArrowheads="1"/>
                      </p:cNvPicPr>
                      <p:nvPr/>
                    </p:nvPicPr>
                    <p:blipFill>
                      <a:blip r:embed="rId9"/>
                      <a:srcRect/>
                      <a:stretch>
                        <a:fillRect/>
                      </a:stretch>
                    </p:blipFill>
                    <p:spPr bwMode="auto">
                      <a:xfrm>
                        <a:off x="1116013" y="3124200"/>
                        <a:ext cx="3568700" cy="714375"/>
                      </a:xfrm>
                      <a:prstGeom prst="rect">
                        <a:avLst/>
                      </a:prstGeom>
                      <a:noFill/>
                    </p:spPr>
                  </p:pic>
                </p:oleObj>
              </mc:Fallback>
            </mc:AlternateContent>
          </a:graphicData>
        </a:graphic>
      </p:graphicFrame>
    </p:spTree>
    <p:extLst>
      <p:ext uri="{BB962C8B-B14F-4D97-AF65-F5344CB8AC3E}">
        <p14:creationId xmlns:p14="http://schemas.microsoft.com/office/powerpoint/2010/main" val="944581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3</a:t>
            </a:r>
            <a:r>
              <a:rPr lang="zh-CN" altLang="en-US" sz="3600" dirty="0">
                <a:latin typeface="宋体" pitchFamily="2" charset="-122"/>
                <a:ea typeface="宋体" pitchFamily="2" charset="-122"/>
              </a:rPr>
              <a:t>、回归分析预测的方法与步骤</a:t>
            </a:r>
          </a:p>
        </p:txBody>
      </p:sp>
      <p:cxnSp>
        <p:nvCxnSpPr>
          <p:cNvPr id="15" name="直接连接符 14">
            <a:extLst>
              <a:ext uri="{FF2B5EF4-FFF2-40B4-BE49-F238E27FC236}">
                <a16:creationId xmlns:a16="http://schemas.microsoft.com/office/drawing/2014/main" id="{90561C27-5157-4313-81AA-21783F89AAD5}"/>
              </a:ext>
            </a:extLst>
          </p:cNvPr>
          <p:cNvCxnSpPr>
            <a:cxnSpLocks/>
          </p:cNvCxnSpPr>
          <p:nvPr/>
        </p:nvCxnSpPr>
        <p:spPr>
          <a:xfrm>
            <a:off x="298106" y="3553785"/>
            <a:ext cx="11483586" cy="0"/>
          </a:xfrm>
          <a:prstGeom prst="line">
            <a:avLst/>
          </a:prstGeom>
          <a:solidFill>
            <a:schemeClr val="tx2">
              <a:lumMod val="75000"/>
            </a:schemeClr>
          </a:solid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3542073D-FA80-4DDA-8C03-BA6ABEB8F8FE}"/>
              </a:ext>
            </a:extLst>
          </p:cNvPr>
          <p:cNvSpPr/>
          <p:nvPr/>
        </p:nvSpPr>
        <p:spPr>
          <a:xfrm>
            <a:off x="1363649" y="3402467"/>
            <a:ext cx="237835" cy="302638"/>
          </a:xfrm>
          <a:prstGeom prst="ellipse">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FuturaBookC" pitchFamily="2" charset="-52"/>
            </a:endParaRPr>
          </a:p>
        </p:txBody>
      </p:sp>
      <p:sp>
        <p:nvSpPr>
          <p:cNvPr id="17" name="椭圆 16">
            <a:extLst>
              <a:ext uri="{FF2B5EF4-FFF2-40B4-BE49-F238E27FC236}">
                <a16:creationId xmlns:a16="http://schemas.microsoft.com/office/drawing/2014/main" id="{BD14AD2D-E31C-4376-97C4-8E49BC4D5E6B}"/>
              </a:ext>
            </a:extLst>
          </p:cNvPr>
          <p:cNvSpPr/>
          <p:nvPr/>
        </p:nvSpPr>
        <p:spPr>
          <a:xfrm>
            <a:off x="3636049" y="3402467"/>
            <a:ext cx="237835" cy="302638"/>
          </a:xfrm>
          <a:prstGeom prst="ellipse">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FuturaBookC" pitchFamily="2" charset="-52"/>
            </a:endParaRPr>
          </a:p>
        </p:txBody>
      </p:sp>
      <p:sp>
        <p:nvSpPr>
          <p:cNvPr id="18" name="椭圆 17">
            <a:extLst>
              <a:ext uri="{FF2B5EF4-FFF2-40B4-BE49-F238E27FC236}">
                <a16:creationId xmlns:a16="http://schemas.microsoft.com/office/drawing/2014/main" id="{A7B4069F-5A29-4F21-8399-0314AFA9479B}"/>
              </a:ext>
            </a:extLst>
          </p:cNvPr>
          <p:cNvSpPr/>
          <p:nvPr/>
        </p:nvSpPr>
        <p:spPr>
          <a:xfrm>
            <a:off x="5954073" y="3402467"/>
            <a:ext cx="237835" cy="302638"/>
          </a:xfrm>
          <a:prstGeom prst="ellipse">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FuturaBookC" pitchFamily="2" charset="-52"/>
            </a:endParaRPr>
          </a:p>
        </p:txBody>
      </p:sp>
      <p:sp>
        <p:nvSpPr>
          <p:cNvPr id="19" name="椭圆 18">
            <a:extLst>
              <a:ext uri="{FF2B5EF4-FFF2-40B4-BE49-F238E27FC236}">
                <a16:creationId xmlns:a16="http://schemas.microsoft.com/office/drawing/2014/main" id="{151AADA7-21F7-4E4A-B358-48C4F9EF2489}"/>
              </a:ext>
            </a:extLst>
          </p:cNvPr>
          <p:cNvSpPr/>
          <p:nvPr/>
        </p:nvSpPr>
        <p:spPr>
          <a:xfrm>
            <a:off x="8269923" y="3402467"/>
            <a:ext cx="237835" cy="302638"/>
          </a:xfrm>
          <a:prstGeom prst="ellipse">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FuturaBookC" pitchFamily="2" charset="-52"/>
            </a:endParaRPr>
          </a:p>
        </p:txBody>
      </p:sp>
      <p:sp>
        <p:nvSpPr>
          <p:cNvPr id="26" name="文本框 25">
            <a:extLst>
              <a:ext uri="{FF2B5EF4-FFF2-40B4-BE49-F238E27FC236}">
                <a16:creationId xmlns:a16="http://schemas.microsoft.com/office/drawing/2014/main" id="{AC033658-6F14-4E3D-A053-8300068556D7}"/>
              </a:ext>
            </a:extLst>
          </p:cNvPr>
          <p:cNvSpPr txBox="1"/>
          <p:nvPr/>
        </p:nvSpPr>
        <p:spPr>
          <a:xfrm>
            <a:off x="2627300" y="2153077"/>
            <a:ext cx="2255329" cy="830997"/>
          </a:xfrm>
          <a:prstGeom prst="rect">
            <a:avLst/>
          </a:prstGeom>
          <a:noFill/>
        </p:spPr>
        <p:txBody>
          <a:bodyPr wrap="square" rtlCol="0">
            <a:spAutoFit/>
          </a:bodyPr>
          <a:lstStyle/>
          <a:p>
            <a:pPr algn="just"/>
            <a:r>
              <a:rPr lang="zh-CN" altLang="zh-CN" sz="2400" b="1" dirty="0">
                <a:solidFill>
                  <a:schemeClr val="tx2">
                    <a:lumMod val="75000"/>
                  </a:schemeClr>
                </a:solidFill>
                <a:latin typeface="宋体" panose="02010600030101010101" pitchFamily="2" charset="-122"/>
                <a:ea typeface="宋体" panose="02010600030101010101" pitchFamily="2" charset="-122"/>
              </a:rPr>
              <a:t>第二步，绘制</a:t>
            </a:r>
            <a:r>
              <a:rPr lang="en-US" altLang="zh-CN" sz="2400" b="1" dirty="0" err="1">
                <a:solidFill>
                  <a:schemeClr val="tx2">
                    <a:lumMod val="75000"/>
                  </a:schemeClr>
                </a:solidFill>
                <a:latin typeface="宋体" panose="02010600030101010101" pitchFamily="2" charset="-122"/>
                <a:ea typeface="宋体" panose="02010600030101010101" pitchFamily="2" charset="-122"/>
              </a:rPr>
              <a:t>XY</a:t>
            </a:r>
            <a:r>
              <a:rPr lang="zh-CN" altLang="zh-CN" sz="2400" b="1" dirty="0">
                <a:solidFill>
                  <a:schemeClr val="tx2">
                    <a:lumMod val="75000"/>
                  </a:schemeClr>
                </a:solidFill>
                <a:latin typeface="宋体" panose="02010600030101010101" pitchFamily="2" charset="-122"/>
                <a:ea typeface="宋体" panose="02010600030101010101" pitchFamily="2" charset="-122"/>
              </a:rPr>
              <a:t>散点图</a:t>
            </a:r>
            <a:endParaRPr lang="zh-CN" altLang="en-US" sz="2400" b="1" dirty="0">
              <a:solidFill>
                <a:schemeClr val="tx2">
                  <a:lumMod val="75000"/>
                </a:schemeClr>
              </a:solidFill>
              <a:latin typeface="宋体" panose="02010600030101010101" pitchFamily="2" charset="-122"/>
              <a:ea typeface="宋体" panose="02010600030101010101" pitchFamily="2" charset="-122"/>
            </a:endParaRPr>
          </a:p>
        </p:txBody>
      </p:sp>
      <p:sp>
        <p:nvSpPr>
          <p:cNvPr id="27" name="文本框 26">
            <a:extLst>
              <a:ext uri="{FF2B5EF4-FFF2-40B4-BE49-F238E27FC236}">
                <a16:creationId xmlns:a16="http://schemas.microsoft.com/office/drawing/2014/main" id="{9A196FBD-50E2-464D-8FA3-CDCA9EDA686E}"/>
              </a:ext>
            </a:extLst>
          </p:cNvPr>
          <p:cNvSpPr txBox="1"/>
          <p:nvPr/>
        </p:nvSpPr>
        <p:spPr>
          <a:xfrm>
            <a:off x="117154" y="4224408"/>
            <a:ext cx="2730824"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第一步，</a:t>
            </a:r>
            <a:r>
              <a:rPr lang="zh-CN" altLang="zh-CN" sz="2400" b="1" dirty="0">
                <a:solidFill>
                  <a:schemeClr val="tx2">
                    <a:lumMod val="75000"/>
                  </a:schemeClr>
                </a:solidFill>
                <a:latin typeface="宋体" panose="02010600030101010101" pitchFamily="2" charset="-122"/>
                <a:ea typeface="宋体" panose="02010600030101010101" pitchFamily="2" charset="-122"/>
              </a:rPr>
              <a:t>获取观测值，并确定变量</a:t>
            </a:r>
            <a:endParaRPr lang="zh-CN" altLang="en-US" sz="2400" b="1" dirty="0">
              <a:solidFill>
                <a:schemeClr val="tx2">
                  <a:lumMod val="75000"/>
                </a:schemeClr>
              </a:solidFill>
              <a:latin typeface="宋体" panose="02010600030101010101" pitchFamily="2" charset="-122"/>
              <a:ea typeface="宋体" panose="02010600030101010101" pitchFamily="2" charset="-122"/>
            </a:endParaRPr>
          </a:p>
        </p:txBody>
      </p:sp>
      <p:sp>
        <p:nvSpPr>
          <p:cNvPr id="28" name="文本框 27">
            <a:extLst>
              <a:ext uri="{FF2B5EF4-FFF2-40B4-BE49-F238E27FC236}">
                <a16:creationId xmlns:a16="http://schemas.microsoft.com/office/drawing/2014/main" id="{B5C66B80-0217-4049-BF4F-C1FAABB3D12D}"/>
              </a:ext>
            </a:extLst>
          </p:cNvPr>
          <p:cNvSpPr txBox="1"/>
          <p:nvPr/>
        </p:nvSpPr>
        <p:spPr>
          <a:xfrm>
            <a:off x="7241804" y="1905365"/>
            <a:ext cx="2294072" cy="830997"/>
          </a:xfrm>
          <a:prstGeom prst="rect">
            <a:avLst/>
          </a:prstGeom>
          <a:noFill/>
        </p:spPr>
        <p:txBody>
          <a:bodyPr wrap="square" rtlCol="0">
            <a:spAutoFit/>
          </a:bodyPr>
          <a:lstStyle>
            <a:defPPr>
              <a:defRPr lang="en-US"/>
            </a:defPPr>
            <a:lvl1pPr>
              <a:defRPr sz="2000" b="1"/>
            </a:lvl1pPr>
          </a:lstStyle>
          <a:p>
            <a:pPr algn="just"/>
            <a:r>
              <a:rPr lang="zh-CN" altLang="zh-CN" sz="2400" dirty="0">
                <a:solidFill>
                  <a:schemeClr val="tx2">
                    <a:lumMod val="75000"/>
                  </a:schemeClr>
                </a:solidFill>
                <a:latin typeface="宋体" panose="02010600030101010101" pitchFamily="2" charset="-122"/>
                <a:ea typeface="宋体" panose="02010600030101010101" pitchFamily="2" charset="-122"/>
              </a:rPr>
              <a:t>第四步，</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评估回归结果</a:t>
            </a:r>
            <a:endParaRPr lang="zh-CN" altLang="zh-CN" sz="2400" dirty="0">
              <a:solidFill>
                <a:schemeClr val="tx2">
                  <a:lumMod val="75000"/>
                </a:schemeClr>
              </a:solidFill>
              <a:latin typeface="宋体" panose="02010600030101010101" pitchFamily="2" charset="-122"/>
              <a:ea typeface="宋体" panose="02010600030101010101" pitchFamily="2" charset="-122"/>
            </a:endParaRPr>
          </a:p>
        </p:txBody>
      </p:sp>
      <p:sp>
        <p:nvSpPr>
          <p:cNvPr id="29" name="文本框 28">
            <a:extLst>
              <a:ext uri="{FF2B5EF4-FFF2-40B4-BE49-F238E27FC236}">
                <a16:creationId xmlns:a16="http://schemas.microsoft.com/office/drawing/2014/main" id="{E680684B-CDB1-427D-910D-44527FCED820}"/>
              </a:ext>
            </a:extLst>
          </p:cNvPr>
          <p:cNvSpPr txBox="1"/>
          <p:nvPr/>
        </p:nvSpPr>
        <p:spPr>
          <a:xfrm>
            <a:off x="4683365" y="4262408"/>
            <a:ext cx="2825272" cy="830997"/>
          </a:xfrm>
          <a:prstGeom prst="rect">
            <a:avLst/>
          </a:prstGeom>
          <a:noFill/>
        </p:spPr>
        <p:txBody>
          <a:bodyPr wrap="square" rtlCol="0">
            <a:spAutoFit/>
          </a:bodyPr>
          <a:lstStyle>
            <a:defPPr>
              <a:defRPr lang="en-US"/>
            </a:defPPr>
            <a:lvl1pPr>
              <a:defRPr sz="2000" b="1"/>
            </a:lvl1pPr>
          </a:lstStyle>
          <a:p>
            <a:pPr algn="just"/>
            <a:r>
              <a:rPr lang="zh-CN" altLang="zh-CN" sz="2400" dirty="0">
                <a:solidFill>
                  <a:schemeClr val="tx2">
                    <a:lumMod val="75000"/>
                  </a:schemeClr>
                </a:solidFill>
                <a:latin typeface="宋体" panose="02010600030101010101" pitchFamily="2" charset="-122"/>
                <a:ea typeface="宋体" panose="02010600030101010101" pitchFamily="2" charset="-122"/>
              </a:rPr>
              <a:t>第三步，</a:t>
            </a:r>
            <a:r>
              <a:rPr lang="zh-CN" altLang="en-US" sz="2400" dirty="0">
                <a:solidFill>
                  <a:schemeClr val="tx2">
                    <a:lumMod val="75000"/>
                  </a:schemeClr>
                </a:solidFill>
                <a:latin typeface="宋体" panose="02010600030101010101" pitchFamily="2" charset="-122"/>
                <a:ea typeface="宋体" panose="02010600030101010101" pitchFamily="2" charset="-122"/>
              </a:rPr>
              <a:t>构建回归模型</a:t>
            </a:r>
          </a:p>
        </p:txBody>
      </p:sp>
      <p:sp>
        <p:nvSpPr>
          <p:cNvPr id="30" name="椭圆 29">
            <a:extLst>
              <a:ext uri="{FF2B5EF4-FFF2-40B4-BE49-F238E27FC236}">
                <a16:creationId xmlns:a16="http://schemas.microsoft.com/office/drawing/2014/main" id="{F93ECC6D-C6EF-44E4-A32B-B4154972B149}"/>
              </a:ext>
            </a:extLst>
          </p:cNvPr>
          <p:cNvSpPr/>
          <p:nvPr/>
        </p:nvSpPr>
        <p:spPr>
          <a:xfrm>
            <a:off x="10357452" y="3414190"/>
            <a:ext cx="245555" cy="302638"/>
          </a:xfrm>
          <a:prstGeom prst="ellipse">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FuturaBookC" pitchFamily="2" charset="-52"/>
            </a:endParaRPr>
          </a:p>
        </p:txBody>
      </p:sp>
      <p:sp>
        <p:nvSpPr>
          <p:cNvPr id="32" name="文本框 31">
            <a:extLst>
              <a:ext uri="{FF2B5EF4-FFF2-40B4-BE49-F238E27FC236}">
                <a16:creationId xmlns:a16="http://schemas.microsoft.com/office/drawing/2014/main" id="{CB13F7C6-F387-4A96-9366-BAE7E4388A0B}"/>
              </a:ext>
            </a:extLst>
          </p:cNvPr>
          <p:cNvSpPr txBox="1"/>
          <p:nvPr/>
        </p:nvSpPr>
        <p:spPr>
          <a:xfrm>
            <a:off x="9387837" y="4269151"/>
            <a:ext cx="2184783" cy="830997"/>
          </a:xfrm>
          <a:prstGeom prst="rect">
            <a:avLst/>
          </a:prstGeom>
          <a:noFill/>
        </p:spPr>
        <p:txBody>
          <a:bodyPr wrap="square" rtlCol="0">
            <a:spAutoFit/>
          </a:bodyPr>
          <a:lstStyle>
            <a:defPPr>
              <a:defRPr lang="en-US"/>
            </a:defPPr>
            <a:lvl1pPr>
              <a:defRPr sz="2000" b="1"/>
            </a:lvl1pPr>
          </a:lstStyle>
          <a:p>
            <a:pPr algn="just"/>
            <a:r>
              <a:rPr lang="zh-CN" altLang="zh-CN" sz="2400" dirty="0">
                <a:solidFill>
                  <a:schemeClr val="tx2">
                    <a:lumMod val="75000"/>
                  </a:schemeClr>
                </a:solidFill>
                <a:latin typeface="宋体" panose="02010600030101010101" pitchFamily="2" charset="-122"/>
                <a:ea typeface="宋体" panose="02010600030101010101" pitchFamily="2" charset="-122"/>
              </a:rPr>
              <a:t>第</a:t>
            </a:r>
            <a:r>
              <a:rPr lang="zh-CN" altLang="en-US" sz="2400" dirty="0">
                <a:solidFill>
                  <a:schemeClr val="tx2">
                    <a:lumMod val="75000"/>
                  </a:schemeClr>
                </a:solidFill>
                <a:latin typeface="宋体" panose="02010600030101010101" pitchFamily="2" charset="-122"/>
                <a:ea typeface="宋体" panose="02010600030101010101" pitchFamily="2" charset="-122"/>
              </a:rPr>
              <a:t>五</a:t>
            </a:r>
            <a:r>
              <a:rPr lang="zh-CN" altLang="zh-CN" sz="2400" dirty="0">
                <a:solidFill>
                  <a:schemeClr val="tx2">
                    <a:lumMod val="75000"/>
                  </a:schemeClr>
                </a:solidFill>
                <a:latin typeface="宋体" panose="02010600030101010101" pitchFamily="2" charset="-122"/>
                <a:ea typeface="宋体" panose="02010600030101010101" pitchFamily="2" charset="-122"/>
              </a:rPr>
              <a:t>步，</a:t>
            </a:r>
            <a:r>
              <a:rPr lang="zh-CN" altLang="en-US" sz="2400" kern="1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计算</a:t>
            </a:r>
            <a:r>
              <a:rPr lang="zh-CN" altLang="zh-CN" sz="2400" kern="1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预测值</a:t>
            </a:r>
            <a:endParaRPr lang="zh-CN" altLang="zh-CN" sz="2400" dirty="0">
              <a:solidFill>
                <a:schemeClr val="tx2">
                  <a:lumMod val="75000"/>
                </a:schemeClr>
              </a:solidFill>
              <a:latin typeface="宋体" panose="02010600030101010101" pitchFamily="2" charset="-122"/>
              <a:ea typeface="宋体" panose="02010600030101010101" pitchFamily="2" charset="-122"/>
            </a:endParaRPr>
          </a:p>
        </p:txBody>
      </p:sp>
      <p:grpSp>
        <p:nvGrpSpPr>
          <p:cNvPr id="5" name="组合 4"/>
          <p:cNvGrpSpPr/>
          <p:nvPr/>
        </p:nvGrpSpPr>
        <p:grpSpPr>
          <a:xfrm>
            <a:off x="1060097" y="2114551"/>
            <a:ext cx="768703" cy="1075161"/>
            <a:chOff x="1060097" y="2114551"/>
            <a:chExt cx="768703" cy="1075161"/>
          </a:xfrm>
          <a:solidFill>
            <a:srgbClr val="86BACF"/>
          </a:solidFill>
        </p:grpSpPr>
        <p:sp>
          <p:nvSpPr>
            <p:cNvPr id="20" name="菱形 19">
              <a:extLst>
                <a:ext uri="{FF2B5EF4-FFF2-40B4-BE49-F238E27FC236}">
                  <a16:creationId xmlns:a16="http://schemas.microsoft.com/office/drawing/2014/main" id="{A0B20A00-E34B-48F8-97AD-CE01B8EABB72}"/>
                </a:ext>
              </a:extLst>
            </p:cNvPr>
            <p:cNvSpPr/>
            <p:nvPr/>
          </p:nvSpPr>
          <p:spPr>
            <a:xfrm>
              <a:off x="1060097" y="2114551"/>
              <a:ext cx="768703" cy="107516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FuturaBookC" pitchFamily="2" charset="-52"/>
              </a:endParaRPr>
            </a:p>
          </p:txBody>
        </p:sp>
        <p:sp>
          <p:nvSpPr>
            <p:cNvPr id="4" name="TextBox 3"/>
            <p:cNvSpPr txBox="1"/>
            <p:nvPr/>
          </p:nvSpPr>
          <p:spPr>
            <a:xfrm>
              <a:off x="1240107" y="2390521"/>
              <a:ext cx="398616" cy="523220"/>
            </a:xfrm>
            <a:prstGeom prst="rect">
              <a:avLst/>
            </a:prstGeom>
            <a:grpFill/>
          </p:spPr>
          <p:txBody>
            <a:bodyPr wrap="square" rtlCol="0">
              <a:spAutoFit/>
            </a:bodyPr>
            <a:lstStyle/>
            <a:p>
              <a:r>
                <a:rPr lang="en-US" altLang="zh-CN" sz="2800" b="1" dirty="0">
                  <a:solidFill>
                    <a:schemeClr val="bg1"/>
                  </a:solidFill>
                  <a:latin typeface="Times New Roman" pitchFamily="18" charset="0"/>
                  <a:cs typeface="Times New Roman" pitchFamily="18" charset="0"/>
                </a:rPr>
                <a:t>1</a:t>
              </a:r>
              <a:endParaRPr lang="zh-CN" altLang="en-US" sz="2800" b="1" dirty="0">
                <a:solidFill>
                  <a:schemeClr val="bg1"/>
                </a:solidFill>
                <a:latin typeface="Times New Roman" pitchFamily="18" charset="0"/>
                <a:cs typeface="Times New Roman" pitchFamily="18" charset="0"/>
              </a:endParaRPr>
            </a:p>
          </p:txBody>
        </p:sp>
      </p:grpSp>
      <p:grpSp>
        <p:nvGrpSpPr>
          <p:cNvPr id="33" name="组合 32"/>
          <p:cNvGrpSpPr/>
          <p:nvPr/>
        </p:nvGrpSpPr>
        <p:grpSpPr>
          <a:xfrm>
            <a:off x="8004488" y="4018245"/>
            <a:ext cx="768703" cy="1075161"/>
            <a:chOff x="1060097" y="2114551"/>
            <a:chExt cx="768703" cy="1075161"/>
          </a:xfrm>
          <a:solidFill>
            <a:srgbClr val="12779C"/>
          </a:solidFill>
        </p:grpSpPr>
        <p:sp>
          <p:nvSpPr>
            <p:cNvPr id="34" name="菱形 33">
              <a:extLst>
                <a:ext uri="{FF2B5EF4-FFF2-40B4-BE49-F238E27FC236}">
                  <a16:creationId xmlns:a16="http://schemas.microsoft.com/office/drawing/2014/main" id="{A0B20A00-E34B-48F8-97AD-CE01B8EABB72}"/>
                </a:ext>
              </a:extLst>
            </p:cNvPr>
            <p:cNvSpPr/>
            <p:nvPr/>
          </p:nvSpPr>
          <p:spPr>
            <a:xfrm>
              <a:off x="1060097" y="2114551"/>
              <a:ext cx="768703" cy="107516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FuturaBookC" pitchFamily="2" charset="-52"/>
              </a:endParaRPr>
            </a:p>
          </p:txBody>
        </p:sp>
        <p:sp>
          <p:nvSpPr>
            <p:cNvPr id="35" name="TextBox 34"/>
            <p:cNvSpPr txBox="1"/>
            <p:nvPr/>
          </p:nvSpPr>
          <p:spPr>
            <a:xfrm>
              <a:off x="1240107" y="2390521"/>
              <a:ext cx="398616" cy="523220"/>
            </a:xfrm>
            <a:prstGeom prst="rect">
              <a:avLst/>
            </a:prstGeom>
            <a:grpFill/>
          </p:spPr>
          <p:txBody>
            <a:bodyPr wrap="square" rtlCol="0">
              <a:spAutoFit/>
            </a:bodyPr>
            <a:lstStyle/>
            <a:p>
              <a:r>
                <a:rPr lang="en-US" altLang="zh-CN" sz="2800" b="1" dirty="0">
                  <a:solidFill>
                    <a:schemeClr val="bg1"/>
                  </a:solidFill>
                  <a:latin typeface="Times New Roman" pitchFamily="18" charset="0"/>
                  <a:cs typeface="Times New Roman" pitchFamily="18" charset="0"/>
                </a:rPr>
                <a:t>4</a:t>
              </a:r>
              <a:endParaRPr lang="zh-CN" altLang="en-US" sz="2800" b="1" dirty="0">
                <a:solidFill>
                  <a:schemeClr val="bg1"/>
                </a:solidFill>
                <a:latin typeface="Times New Roman" pitchFamily="18" charset="0"/>
                <a:cs typeface="Times New Roman" pitchFamily="18" charset="0"/>
              </a:endParaRPr>
            </a:p>
          </p:txBody>
        </p:sp>
      </p:grpSp>
      <p:grpSp>
        <p:nvGrpSpPr>
          <p:cNvPr id="36" name="组合 35"/>
          <p:cNvGrpSpPr/>
          <p:nvPr/>
        </p:nvGrpSpPr>
        <p:grpSpPr>
          <a:xfrm>
            <a:off x="10095877" y="2030996"/>
            <a:ext cx="768703" cy="1075161"/>
            <a:chOff x="1060097" y="2114551"/>
            <a:chExt cx="768703" cy="1075161"/>
          </a:xfrm>
          <a:solidFill>
            <a:srgbClr val="86BACF"/>
          </a:solidFill>
        </p:grpSpPr>
        <p:sp>
          <p:nvSpPr>
            <p:cNvPr id="37" name="菱形 36">
              <a:extLst>
                <a:ext uri="{FF2B5EF4-FFF2-40B4-BE49-F238E27FC236}">
                  <a16:creationId xmlns:a16="http://schemas.microsoft.com/office/drawing/2014/main" id="{A0B20A00-E34B-48F8-97AD-CE01B8EABB72}"/>
                </a:ext>
              </a:extLst>
            </p:cNvPr>
            <p:cNvSpPr/>
            <p:nvPr/>
          </p:nvSpPr>
          <p:spPr>
            <a:xfrm>
              <a:off x="1060097" y="2114551"/>
              <a:ext cx="768703" cy="107516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FuturaBookC" pitchFamily="2" charset="-52"/>
              </a:endParaRPr>
            </a:p>
          </p:txBody>
        </p:sp>
        <p:sp>
          <p:nvSpPr>
            <p:cNvPr id="38" name="TextBox 37"/>
            <p:cNvSpPr txBox="1"/>
            <p:nvPr/>
          </p:nvSpPr>
          <p:spPr>
            <a:xfrm>
              <a:off x="1240107" y="2390521"/>
              <a:ext cx="398616" cy="523220"/>
            </a:xfrm>
            <a:prstGeom prst="rect">
              <a:avLst/>
            </a:prstGeom>
            <a:grpFill/>
          </p:spPr>
          <p:txBody>
            <a:bodyPr wrap="square" rtlCol="0">
              <a:spAutoFit/>
            </a:bodyPr>
            <a:lstStyle/>
            <a:p>
              <a:r>
                <a:rPr lang="en-US" altLang="zh-CN" sz="2800" b="1" dirty="0">
                  <a:solidFill>
                    <a:schemeClr val="bg1"/>
                  </a:solidFill>
                  <a:latin typeface="Times New Roman" pitchFamily="18" charset="0"/>
                  <a:cs typeface="Times New Roman" pitchFamily="18" charset="0"/>
                </a:rPr>
                <a:t>5</a:t>
              </a:r>
              <a:endParaRPr lang="zh-CN" altLang="en-US" sz="2800" b="1" dirty="0">
                <a:solidFill>
                  <a:schemeClr val="bg1"/>
                </a:solidFill>
                <a:latin typeface="Times New Roman" pitchFamily="18" charset="0"/>
                <a:cs typeface="Times New Roman" pitchFamily="18" charset="0"/>
              </a:endParaRPr>
            </a:p>
          </p:txBody>
        </p:sp>
      </p:grpSp>
      <p:grpSp>
        <p:nvGrpSpPr>
          <p:cNvPr id="39" name="组合 38"/>
          <p:cNvGrpSpPr/>
          <p:nvPr/>
        </p:nvGrpSpPr>
        <p:grpSpPr>
          <a:xfrm>
            <a:off x="5688638" y="2030997"/>
            <a:ext cx="768703" cy="1075161"/>
            <a:chOff x="1060097" y="2114551"/>
            <a:chExt cx="768703" cy="1075161"/>
          </a:xfrm>
          <a:solidFill>
            <a:srgbClr val="86BACF"/>
          </a:solidFill>
        </p:grpSpPr>
        <p:sp>
          <p:nvSpPr>
            <p:cNvPr id="40" name="菱形 39">
              <a:extLst>
                <a:ext uri="{FF2B5EF4-FFF2-40B4-BE49-F238E27FC236}">
                  <a16:creationId xmlns:a16="http://schemas.microsoft.com/office/drawing/2014/main" id="{A0B20A00-E34B-48F8-97AD-CE01B8EABB72}"/>
                </a:ext>
              </a:extLst>
            </p:cNvPr>
            <p:cNvSpPr/>
            <p:nvPr/>
          </p:nvSpPr>
          <p:spPr>
            <a:xfrm>
              <a:off x="1060097" y="2114551"/>
              <a:ext cx="768703" cy="107516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FuturaBookC" pitchFamily="2" charset="-52"/>
              </a:endParaRPr>
            </a:p>
          </p:txBody>
        </p:sp>
        <p:sp>
          <p:nvSpPr>
            <p:cNvPr id="41" name="TextBox 40"/>
            <p:cNvSpPr txBox="1"/>
            <p:nvPr/>
          </p:nvSpPr>
          <p:spPr>
            <a:xfrm>
              <a:off x="1240107" y="2390521"/>
              <a:ext cx="398616" cy="523220"/>
            </a:xfrm>
            <a:prstGeom prst="rect">
              <a:avLst/>
            </a:prstGeom>
            <a:grpFill/>
          </p:spPr>
          <p:txBody>
            <a:bodyPr wrap="square" rtlCol="0">
              <a:spAutoFit/>
            </a:bodyPr>
            <a:lstStyle/>
            <a:p>
              <a:r>
                <a:rPr lang="en-US" altLang="zh-CN" sz="2800" b="1" dirty="0">
                  <a:solidFill>
                    <a:schemeClr val="bg1"/>
                  </a:solidFill>
                  <a:latin typeface="Times New Roman" pitchFamily="18" charset="0"/>
                  <a:cs typeface="Times New Roman" pitchFamily="18" charset="0"/>
                </a:rPr>
                <a:t>3</a:t>
              </a:r>
              <a:endParaRPr lang="zh-CN" altLang="en-US" sz="2800" b="1" dirty="0">
                <a:solidFill>
                  <a:schemeClr val="bg1"/>
                </a:solidFill>
                <a:latin typeface="Times New Roman" pitchFamily="18" charset="0"/>
                <a:cs typeface="Times New Roman" pitchFamily="18" charset="0"/>
              </a:endParaRPr>
            </a:p>
          </p:txBody>
        </p:sp>
      </p:grpSp>
      <p:grpSp>
        <p:nvGrpSpPr>
          <p:cNvPr id="42" name="组合 41"/>
          <p:cNvGrpSpPr/>
          <p:nvPr/>
        </p:nvGrpSpPr>
        <p:grpSpPr>
          <a:xfrm>
            <a:off x="3370614" y="4018244"/>
            <a:ext cx="768703" cy="1075161"/>
            <a:chOff x="1060097" y="2114551"/>
            <a:chExt cx="768703" cy="1075161"/>
          </a:xfrm>
          <a:solidFill>
            <a:srgbClr val="1D7CA2"/>
          </a:solidFill>
        </p:grpSpPr>
        <p:sp>
          <p:nvSpPr>
            <p:cNvPr id="43" name="菱形 42">
              <a:extLst>
                <a:ext uri="{FF2B5EF4-FFF2-40B4-BE49-F238E27FC236}">
                  <a16:creationId xmlns:a16="http://schemas.microsoft.com/office/drawing/2014/main" id="{A0B20A00-E34B-48F8-97AD-CE01B8EABB72}"/>
                </a:ext>
              </a:extLst>
            </p:cNvPr>
            <p:cNvSpPr/>
            <p:nvPr/>
          </p:nvSpPr>
          <p:spPr>
            <a:xfrm>
              <a:off x="1060097" y="2114551"/>
              <a:ext cx="768703" cy="107516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FuturaBookC" pitchFamily="2" charset="-52"/>
              </a:endParaRPr>
            </a:p>
          </p:txBody>
        </p:sp>
        <p:sp>
          <p:nvSpPr>
            <p:cNvPr id="44" name="TextBox 43"/>
            <p:cNvSpPr txBox="1"/>
            <p:nvPr/>
          </p:nvSpPr>
          <p:spPr>
            <a:xfrm>
              <a:off x="1240107" y="2390521"/>
              <a:ext cx="398616" cy="523220"/>
            </a:xfrm>
            <a:prstGeom prst="rect">
              <a:avLst/>
            </a:prstGeom>
            <a:grpFill/>
          </p:spPr>
          <p:txBody>
            <a:bodyPr wrap="square" rtlCol="0">
              <a:spAutoFit/>
            </a:bodyPr>
            <a:lstStyle/>
            <a:p>
              <a:r>
                <a:rPr lang="en-US" altLang="zh-CN" sz="2800" b="1" dirty="0">
                  <a:solidFill>
                    <a:schemeClr val="bg1"/>
                  </a:solidFill>
                  <a:latin typeface="Times New Roman" pitchFamily="18" charset="0"/>
                  <a:cs typeface="Times New Roman" pitchFamily="18" charset="0"/>
                </a:rPr>
                <a:t>2</a:t>
              </a:r>
              <a:endParaRPr lang="zh-CN" altLang="en-US" sz="2800" b="1" dirty="0">
                <a:solidFill>
                  <a:schemeClr val="bg1"/>
                </a:solidFill>
                <a:latin typeface="Times New Roman" pitchFamily="18" charset="0"/>
                <a:cs typeface="Times New Roman" pitchFamily="18" charset="0"/>
              </a:endParaRPr>
            </a:p>
          </p:txBody>
        </p:sp>
      </p:grpSp>
      <p:pic>
        <p:nvPicPr>
          <p:cNvPr id="31" name="图片 30">
            <a:extLst>
              <a:ext uri="{FF2B5EF4-FFF2-40B4-BE49-F238E27FC236}">
                <a16:creationId xmlns:a16="http://schemas.microsoft.com/office/drawing/2014/main" id="{1F2118FC-D1BE-4C39-91AD-C6294AC26351}"/>
              </a:ext>
            </a:extLst>
          </p:cNvPr>
          <p:cNvPicPr>
            <a:picLocks noChangeAspect="1"/>
          </p:cNvPicPr>
          <p:nvPr/>
        </p:nvPicPr>
        <p:blipFill>
          <a:blip r:embed="rId2" cstate="screen"/>
          <a:stretch>
            <a:fillRect/>
          </a:stretch>
        </p:blipFill>
        <p:spPr>
          <a:xfrm rot="10800000" flipV="1">
            <a:off x="8784583" y="5986677"/>
            <a:ext cx="3468914" cy="871323"/>
          </a:xfrm>
          <a:prstGeom prst="rect">
            <a:avLst/>
          </a:prstGeom>
        </p:spPr>
      </p:pic>
      <p:pic>
        <p:nvPicPr>
          <p:cNvPr id="45" name="图片 44">
            <a:extLst>
              <a:ext uri="{FF2B5EF4-FFF2-40B4-BE49-F238E27FC236}">
                <a16:creationId xmlns:a16="http://schemas.microsoft.com/office/drawing/2014/main" id="{C1B6BB6E-AA98-49E5-8F8E-8E926B2E7D41}"/>
              </a:ext>
            </a:extLst>
          </p:cNvPr>
          <p:cNvPicPr>
            <a:picLocks noChangeAspect="1"/>
          </p:cNvPicPr>
          <p:nvPr/>
        </p:nvPicPr>
        <p:blipFill>
          <a:blip r:embed="rId3" cstate="screen"/>
          <a:stretch>
            <a:fillRect/>
          </a:stretch>
        </p:blipFill>
        <p:spPr>
          <a:xfrm>
            <a:off x="-742255" y="-9065"/>
            <a:ext cx="2730711" cy="1522795"/>
          </a:xfrm>
          <a:prstGeom prst="rect">
            <a:avLst/>
          </a:prstGeom>
        </p:spPr>
      </p:pic>
    </p:spTree>
    <p:extLst>
      <p:ext uri="{BB962C8B-B14F-4D97-AF65-F5344CB8AC3E}">
        <p14:creationId xmlns:p14="http://schemas.microsoft.com/office/powerpoint/2010/main" val="31175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6B366711-E557-4C9C-BEE4-1B78F50BC664}" vid="{6B2BCD6C-F664-470F-953E-1DBF61CA0D1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2671</TotalTime>
  <Words>1835</Words>
  <Application>Microsoft Office PowerPoint</Application>
  <PresentationFormat>宽屏</PresentationFormat>
  <Paragraphs>162</Paragraphs>
  <Slides>30</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2" baseType="lpstr">
      <vt:lpstr>Times New Roman</vt:lpstr>
      <vt:lpstr>等线 Light</vt:lpstr>
      <vt:lpstr>华文彩云</vt:lpstr>
      <vt:lpstr>宋体</vt:lpstr>
      <vt:lpstr>方正清刻本悦宋简体</vt:lpstr>
      <vt:lpstr>Cambria Math</vt:lpstr>
      <vt:lpstr>等线</vt:lpstr>
      <vt:lpstr>FZZhengHeiS-DB-GB</vt:lpstr>
      <vt:lpstr>FuturaBookC</vt:lpstr>
      <vt:lpstr>Arial</vt:lpstr>
      <vt:lpstr>主题1</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carl lee</cp:lastModifiedBy>
  <cp:revision>184</cp:revision>
  <dcterms:created xsi:type="dcterms:W3CDTF">2018-11-02T04:58:00Z</dcterms:created>
  <dcterms:modified xsi:type="dcterms:W3CDTF">2024-08-08T14:33:06Z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