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notesMasterIdLst>
    <p:notesMasterId r:id="rId53"/>
  </p:notesMasterIdLst>
  <p:sldIdLst>
    <p:sldId id="257" r:id="rId2"/>
    <p:sldId id="319" r:id="rId3"/>
    <p:sldId id="320" r:id="rId4"/>
    <p:sldId id="258" r:id="rId5"/>
    <p:sldId id="294" r:id="rId6"/>
    <p:sldId id="259" r:id="rId7"/>
    <p:sldId id="295" r:id="rId8"/>
    <p:sldId id="317" r:id="rId9"/>
    <p:sldId id="316" r:id="rId10"/>
    <p:sldId id="318" r:id="rId11"/>
    <p:sldId id="260" r:id="rId12"/>
    <p:sldId id="296" r:id="rId13"/>
    <p:sldId id="262" r:id="rId14"/>
    <p:sldId id="261" r:id="rId15"/>
    <p:sldId id="263" r:id="rId16"/>
    <p:sldId id="265" r:id="rId17"/>
    <p:sldId id="266" r:id="rId18"/>
    <p:sldId id="267" r:id="rId19"/>
    <p:sldId id="268" r:id="rId20"/>
    <p:sldId id="281" r:id="rId21"/>
    <p:sldId id="279" r:id="rId22"/>
    <p:sldId id="297" r:id="rId23"/>
    <p:sldId id="298" r:id="rId24"/>
    <p:sldId id="299" r:id="rId25"/>
    <p:sldId id="300" r:id="rId26"/>
    <p:sldId id="270" r:id="rId27"/>
    <p:sldId id="301" r:id="rId28"/>
    <p:sldId id="271" r:id="rId29"/>
    <p:sldId id="302" r:id="rId30"/>
    <p:sldId id="303" r:id="rId31"/>
    <p:sldId id="304" r:id="rId32"/>
    <p:sldId id="305" r:id="rId33"/>
    <p:sldId id="306" r:id="rId34"/>
    <p:sldId id="307" r:id="rId35"/>
    <p:sldId id="272" r:id="rId36"/>
    <p:sldId id="277" r:id="rId37"/>
    <p:sldId id="284" r:id="rId38"/>
    <p:sldId id="286" r:id="rId39"/>
    <p:sldId id="285" r:id="rId40"/>
    <p:sldId id="287" r:id="rId41"/>
    <p:sldId id="288" r:id="rId42"/>
    <p:sldId id="289" r:id="rId43"/>
    <p:sldId id="290" r:id="rId44"/>
    <p:sldId id="308" r:id="rId45"/>
    <p:sldId id="309" r:id="rId46"/>
    <p:sldId id="310" r:id="rId47"/>
    <p:sldId id="311" r:id="rId48"/>
    <p:sldId id="312" r:id="rId49"/>
    <p:sldId id="313" r:id="rId50"/>
    <p:sldId id="314" r:id="rId51"/>
    <p:sldId id="315" r:id="rId52"/>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8F8F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8" d="100"/>
          <a:sy n="78" d="100"/>
        </p:scale>
        <p:origin x="1522"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charts/_rels/chart1.xml.rels><?xml version="1.0" encoding="UTF-8" standalone="yes"?>
<Relationships xmlns="http://schemas.openxmlformats.org/package/2006/relationships"><Relationship Id="rId3" Type="http://schemas.openxmlformats.org/officeDocument/2006/relationships/oleObject" Target="file:///D:\Data\&#36130;&#38505;&#21508;&#38505;&#31181;&#20445;&#36153;&#25910;&#20837;.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D:\Data\&#36130;&#38505;&#21508;&#38505;&#31181;&#20445;&#36153;&#25910;&#20837;.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D:\Data\&#36130;&#38505;&#21508;&#38505;&#31181;&#20445;&#36153;&#25910;&#20837;.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D:\Data\&#36130;&#38505;&#21508;&#38505;&#31181;&#20445;&#36153;&#25910;&#20837;.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file:///D:\Data\&#36130;&#38505;&#21508;&#38505;&#31181;&#20445;&#36153;&#25910;&#20837;.xlsx"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file:///D:\Data\&#36130;&#38505;&#21508;&#38505;&#31181;&#20445;&#36153;&#25910;&#20837;.xlsx" TargetMode="External"/><Relationship Id="rId2" Type="http://schemas.microsoft.com/office/2011/relationships/chartColorStyle" Target="colors6.xml"/><Relationship Id="rId1" Type="http://schemas.microsoft.com/office/2011/relationships/chartStyle" Target="style6.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1"/>
    <c:plotArea>
      <c:layout/>
      <c:doughnutChart>
        <c:varyColors val="1"/>
        <c:ser>
          <c:idx val="0"/>
          <c:order val="0"/>
          <c:dPt>
            <c:idx val="0"/>
            <c:bubble3D val="0"/>
            <c:spPr>
              <a:solidFill>
                <a:schemeClr val="accent3">
                  <a:shade val="39000"/>
                </a:schemeClr>
              </a:solidFill>
              <a:ln>
                <a:noFill/>
              </a:ln>
              <a:effectLst/>
            </c:spPr>
            <c:extLst>
              <c:ext xmlns:c16="http://schemas.microsoft.com/office/drawing/2014/chart" uri="{C3380CC4-5D6E-409C-BE32-E72D297353CC}">
                <c16:uniqueId val="{00000003-8BE6-4EA2-AB6E-5B633D9E9AC2}"/>
              </c:ext>
            </c:extLst>
          </c:dPt>
          <c:dPt>
            <c:idx val="1"/>
            <c:bubble3D val="0"/>
            <c:spPr>
              <a:solidFill>
                <a:schemeClr val="accent3">
                  <a:shade val="48000"/>
                </a:schemeClr>
              </a:solidFill>
              <a:ln>
                <a:noFill/>
              </a:ln>
              <a:effectLst/>
            </c:spPr>
            <c:extLst>
              <c:ext xmlns:c16="http://schemas.microsoft.com/office/drawing/2014/chart" uri="{C3380CC4-5D6E-409C-BE32-E72D297353CC}">
                <c16:uniqueId val="{00000001-8BE6-4EA2-AB6E-5B633D9E9AC2}"/>
              </c:ext>
            </c:extLst>
          </c:dPt>
          <c:dPt>
            <c:idx val="2"/>
            <c:bubble3D val="0"/>
            <c:spPr>
              <a:solidFill>
                <a:schemeClr val="accent3">
                  <a:shade val="58000"/>
                </a:schemeClr>
              </a:solidFill>
              <a:ln>
                <a:noFill/>
              </a:ln>
              <a:effectLst/>
            </c:spPr>
          </c:dPt>
          <c:dPt>
            <c:idx val="3"/>
            <c:bubble3D val="0"/>
            <c:spPr>
              <a:solidFill>
                <a:schemeClr val="accent3">
                  <a:shade val="67000"/>
                </a:schemeClr>
              </a:solidFill>
              <a:ln>
                <a:noFill/>
              </a:ln>
              <a:effectLst/>
            </c:spPr>
            <c:extLst>
              <c:ext xmlns:c16="http://schemas.microsoft.com/office/drawing/2014/chart" uri="{C3380CC4-5D6E-409C-BE32-E72D297353CC}">
                <c16:uniqueId val="{00000009-8BE6-4EA2-AB6E-5B633D9E9AC2}"/>
              </c:ext>
            </c:extLst>
          </c:dPt>
          <c:dPt>
            <c:idx val="4"/>
            <c:bubble3D val="0"/>
            <c:spPr>
              <a:solidFill>
                <a:schemeClr val="accent3">
                  <a:shade val="76000"/>
                </a:schemeClr>
              </a:solidFill>
              <a:ln>
                <a:noFill/>
              </a:ln>
              <a:effectLst/>
            </c:spPr>
          </c:dPt>
          <c:dPt>
            <c:idx val="5"/>
            <c:bubble3D val="0"/>
            <c:spPr>
              <a:solidFill>
                <a:schemeClr val="accent3">
                  <a:shade val="86000"/>
                </a:schemeClr>
              </a:solidFill>
              <a:ln>
                <a:noFill/>
              </a:ln>
              <a:effectLst/>
            </c:spPr>
            <c:extLst>
              <c:ext xmlns:c16="http://schemas.microsoft.com/office/drawing/2014/chart" uri="{C3380CC4-5D6E-409C-BE32-E72D297353CC}">
                <c16:uniqueId val="{00000008-8BE6-4EA2-AB6E-5B633D9E9AC2}"/>
              </c:ext>
            </c:extLst>
          </c:dPt>
          <c:dPt>
            <c:idx val="6"/>
            <c:bubble3D val="0"/>
            <c:spPr>
              <a:solidFill>
                <a:schemeClr val="accent3">
                  <a:shade val="95000"/>
                </a:schemeClr>
              </a:solidFill>
              <a:ln>
                <a:noFill/>
              </a:ln>
              <a:effectLst/>
            </c:spPr>
            <c:extLst>
              <c:ext xmlns:c16="http://schemas.microsoft.com/office/drawing/2014/chart" uri="{C3380CC4-5D6E-409C-BE32-E72D297353CC}">
                <c16:uniqueId val="{00000007-8BE6-4EA2-AB6E-5B633D9E9AC2}"/>
              </c:ext>
            </c:extLst>
          </c:dPt>
          <c:dPt>
            <c:idx val="7"/>
            <c:bubble3D val="0"/>
            <c:spPr>
              <a:solidFill>
                <a:schemeClr val="accent3">
                  <a:tint val="96000"/>
                </a:schemeClr>
              </a:solidFill>
              <a:ln>
                <a:noFill/>
              </a:ln>
              <a:effectLst/>
            </c:spPr>
            <c:extLst>
              <c:ext xmlns:c16="http://schemas.microsoft.com/office/drawing/2014/chart" uri="{C3380CC4-5D6E-409C-BE32-E72D297353CC}">
                <c16:uniqueId val="{00000006-8BE6-4EA2-AB6E-5B633D9E9AC2}"/>
              </c:ext>
            </c:extLst>
          </c:dPt>
          <c:dPt>
            <c:idx val="8"/>
            <c:bubble3D val="0"/>
            <c:spPr>
              <a:solidFill>
                <a:schemeClr val="accent3">
                  <a:tint val="86000"/>
                </a:schemeClr>
              </a:solidFill>
              <a:ln>
                <a:noFill/>
              </a:ln>
              <a:effectLst/>
            </c:spPr>
            <c:extLst>
              <c:ext xmlns:c16="http://schemas.microsoft.com/office/drawing/2014/chart" uri="{C3380CC4-5D6E-409C-BE32-E72D297353CC}">
                <c16:uniqueId val="{00000005-8BE6-4EA2-AB6E-5B633D9E9AC2}"/>
              </c:ext>
            </c:extLst>
          </c:dPt>
          <c:dPt>
            <c:idx val="9"/>
            <c:bubble3D val="0"/>
            <c:spPr>
              <a:solidFill>
                <a:schemeClr val="accent3">
                  <a:tint val="77000"/>
                </a:schemeClr>
              </a:solidFill>
              <a:ln>
                <a:noFill/>
              </a:ln>
              <a:effectLst/>
            </c:spPr>
            <c:extLst>
              <c:ext xmlns:c16="http://schemas.microsoft.com/office/drawing/2014/chart" uri="{C3380CC4-5D6E-409C-BE32-E72D297353CC}">
                <c16:uniqueId val="{00000004-8BE6-4EA2-AB6E-5B633D9E9AC2}"/>
              </c:ext>
            </c:extLst>
          </c:dPt>
          <c:dPt>
            <c:idx val="10"/>
            <c:bubble3D val="0"/>
            <c:spPr>
              <a:solidFill>
                <a:schemeClr val="accent3">
                  <a:tint val="68000"/>
                </a:schemeClr>
              </a:solidFill>
              <a:ln>
                <a:noFill/>
              </a:ln>
              <a:effectLst/>
            </c:spPr>
          </c:dPt>
          <c:dPt>
            <c:idx val="11"/>
            <c:bubble3D val="0"/>
            <c:spPr>
              <a:solidFill>
                <a:schemeClr val="accent3">
                  <a:tint val="58000"/>
                </a:schemeClr>
              </a:solidFill>
              <a:ln>
                <a:noFill/>
              </a:ln>
              <a:effectLst/>
            </c:spPr>
          </c:dPt>
          <c:dPt>
            <c:idx val="12"/>
            <c:bubble3D val="0"/>
            <c:spPr>
              <a:solidFill>
                <a:schemeClr val="accent3">
                  <a:tint val="49000"/>
                </a:schemeClr>
              </a:solidFill>
              <a:ln>
                <a:noFill/>
              </a:ln>
              <a:effectLst/>
            </c:spPr>
          </c:dPt>
          <c:dPt>
            <c:idx val="13"/>
            <c:bubble3D val="0"/>
            <c:spPr>
              <a:solidFill>
                <a:schemeClr val="accent3">
                  <a:tint val="40000"/>
                </a:schemeClr>
              </a:solidFill>
              <a:ln>
                <a:noFill/>
              </a:ln>
              <a:effectLst/>
            </c:spPr>
            <c:extLst>
              <c:ext xmlns:c16="http://schemas.microsoft.com/office/drawing/2014/chart" uri="{C3380CC4-5D6E-409C-BE32-E72D297353CC}">
                <c16:uniqueId val="{00000002-8BE6-4EA2-AB6E-5B633D9E9AC2}"/>
              </c:ext>
            </c:extLst>
          </c:dPt>
          <c:dLbls>
            <c:dLbl>
              <c:idx val="0"/>
              <c:layout>
                <c:manualLayout>
                  <c:x val="-1.8707482993197341E-2"/>
                  <c:y val="0.17102476829173863"/>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3-8BE6-4EA2-AB6E-5B633D9E9AC2}"/>
                </c:ext>
              </c:extLst>
            </c:dLbl>
            <c:dLbl>
              <c:idx val="1"/>
              <c:layout>
                <c:manualLayout>
                  <c:x val="4.9319727891156399E-2"/>
                  <c:y val="-0.14964667225527131"/>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1-8BE6-4EA2-AB6E-5B633D9E9AC2}"/>
                </c:ext>
              </c:extLst>
            </c:dLbl>
            <c:dLbl>
              <c:idx val="3"/>
              <c:layout>
                <c:manualLayout>
                  <c:x val="-0.10544217687074826"/>
                  <c:y val="0.12559631421424547"/>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9-8BE6-4EA2-AB6E-5B633D9E9AC2}"/>
                </c:ext>
              </c:extLst>
            </c:dLbl>
            <c:dLbl>
              <c:idx val="5"/>
              <c:layout>
                <c:manualLayout>
                  <c:x val="0.12244897959183668"/>
                  <c:y val="-8.8184646150427731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8-8BE6-4EA2-AB6E-5B633D9E9AC2}"/>
                </c:ext>
              </c:extLst>
            </c:dLbl>
            <c:dLbl>
              <c:idx val="6"/>
              <c:layout>
                <c:manualLayout>
                  <c:x val="-0.18877551020408162"/>
                  <c:y val="0.12559631421424555"/>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7-8BE6-4EA2-AB6E-5B633D9E9AC2}"/>
                </c:ext>
              </c:extLst>
            </c:dLbl>
            <c:dLbl>
              <c:idx val="7"/>
              <c:layout>
                <c:manualLayout>
                  <c:x val="-0.16666666666666666"/>
                  <c:y val="2.672262004558416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6-8BE6-4EA2-AB6E-5B633D9E9AC2}"/>
                </c:ext>
              </c:extLst>
            </c:dLbl>
            <c:dLbl>
              <c:idx val="8"/>
              <c:layout>
                <c:manualLayout>
                  <c:x val="-0.16496598639455781"/>
                  <c:y val="-7.4823336127635698E-2"/>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5-8BE6-4EA2-AB6E-5B633D9E9AC2}"/>
                </c:ext>
              </c:extLst>
            </c:dLbl>
            <c:dLbl>
              <c:idx val="9"/>
              <c:layout>
                <c:manualLayout>
                  <c:x val="-0.14115646258503403"/>
                  <c:y val="-0.192402864328206"/>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4-8BE6-4EA2-AB6E-5B633D9E9AC2}"/>
                </c:ext>
              </c:extLst>
            </c:dLbl>
            <c:dLbl>
              <c:idx val="13"/>
              <c:layout>
                <c:manualLayout>
                  <c:x val="-2.0408163265306121E-2"/>
                  <c:y val="-0.1523189342598297"/>
                </c:manualLayout>
              </c:layout>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2-8BE6-4EA2-AB6E-5B633D9E9AC2}"/>
                </c:ext>
              </c:extLst>
            </c:dLbl>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solidFill>
                    <a:latin typeface="+mn-lt"/>
                    <a:ea typeface="+mn-ea"/>
                    <a:cs typeface="+mn-cs"/>
                  </a:defRPr>
                </a:pPr>
                <a:endParaRPr lang="zh-CN"/>
              </a:p>
            </c:txPr>
            <c:showLegendKey val="0"/>
            <c:showVal val="0"/>
            <c:showCatName val="1"/>
            <c:showSerName val="0"/>
            <c:showPercent val="1"/>
            <c:showBubbleSize val="0"/>
            <c:showLeaderLines val="1"/>
            <c:leaderLines>
              <c:spPr>
                <a:ln w="12700" cap="flat" cmpd="sng" algn="ctr">
                  <a:solidFill>
                    <a:schemeClr val="tx1">
                      <a:shade val="70000"/>
                      <a:satMod val="150000"/>
                    </a:schemeClr>
                  </a:solidFill>
                  <a:prstDash val="solid"/>
                  <a:round/>
                </a:ln>
                <a:effectLst/>
              </c:spPr>
            </c:leaderLines>
            <c:extLst>
              <c:ext xmlns:c15="http://schemas.microsoft.com/office/drawing/2012/chart" uri="{CE6537A1-D6FC-4f65-9D91-7224C49458BB}"/>
            </c:extLst>
          </c:dLbls>
          <c:cat>
            <c:strRef>
              <c:f>各险种保费收入!$AD$19:$AD$32</c:f>
              <c:strCache>
                <c:ptCount val="14"/>
                <c:pt idx="0">
                  <c:v>企财险</c:v>
                </c:pt>
                <c:pt idx="1">
                  <c:v>家财险</c:v>
                </c:pt>
                <c:pt idx="2">
                  <c:v>车险</c:v>
                </c:pt>
                <c:pt idx="3">
                  <c:v>工程保险</c:v>
                </c:pt>
                <c:pt idx="4">
                  <c:v>责任保险</c:v>
                </c:pt>
                <c:pt idx="5">
                  <c:v>信用保险</c:v>
                </c:pt>
                <c:pt idx="6">
                  <c:v>保证保险</c:v>
                </c:pt>
                <c:pt idx="7">
                  <c:v>船舶保险</c:v>
                </c:pt>
                <c:pt idx="8">
                  <c:v>货运保险</c:v>
                </c:pt>
                <c:pt idx="9">
                  <c:v>特殊风险保险</c:v>
                </c:pt>
                <c:pt idx="10">
                  <c:v>农业保险</c:v>
                </c:pt>
                <c:pt idx="11">
                  <c:v>健康险</c:v>
                </c:pt>
                <c:pt idx="12">
                  <c:v>意外伤害险</c:v>
                </c:pt>
                <c:pt idx="13">
                  <c:v>其他</c:v>
                </c:pt>
              </c:strCache>
            </c:strRef>
          </c:cat>
          <c:val>
            <c:numRef>
              <c:f>各险种保费收入!$AE$19:$AE$32</c:f>
              <c:numCache>
                <c:formatCode>0.00%</c:formatCode>
                <c:ptCount val="14"/>
                <c:pt idx="0">
                  <c:v>3.7547264935719686E-2</c:v>
                </c:pt>
                <c:pt idx="1">
                  <c:v>1.5564028232921603E-2</c:v>
                </c:pt>
                <c:pt idx="2">
                  <c:v>0.54657171666246529</c:v>
                </c:pt>
                <c:pt idx="3">
                  <c:v>1.071716662465339E-2</c:v>
                </c:pt>
                <c:pt idx="4">
                  <c:v>7.9909251323418196E-2</c:v>
                </c:pt>
                <c:pt idx="5">
                  <c:v>1.8423871943534158E-2</c:v>
                </c:pt>
                <c:pt idx="6">
                  <c:v>1.8709982354423997E-2</c:v>
                </c:pt>
                <c:pt idx="7">
                  <c:v>4.5726999999999999E-3</c:v>
                </c:pt>
                <c:pt idx="8">
                  <c:v>1.4273380388202672E-2</c:v>
                </c:pt>
                <c:pt idx="9">
                  <c:v>4.0880999999999999E-3</c:v>
                </c:pt>
                <c:pt idx="10">
                  <c:v>9.0118477438870678E-2</c:v>
                </c:pt>
                <c:pt idx="11">
                  <c:v>0.11041088984118981</c:v>
                </c:pt>
                <c:pt idx="12">
                  <c:v>3.2077136375094531E-2</c:v>
                </c:pt>
                <c:pt idx="13">
                  <c:v>1.7031762036803628E-2</c:v>
                </c:pt>
              </c:numCache>
            </c:numRef>
          </c:val>
          <c:extLst>
            <c:ext xmlns:c16="http://schemas.microsoft.com/office/drawing/2014/chart" uri="{C3380CC4-5D6E-409C-BE32-E72D297353CC}">
              <c16:uniqueId val="{00000000-8BE6-4EA2-AB6E-5B633D9E9AC2}"/>
            </c:ext>
          </c:extLst>
        </c:ser>
        <c:dLbls>
          <c:showLegendKey val="0"/>
          <c:showVal val="0"/>
          <c:showCatName val="1"/>
          <c:showSerName val="0"/>
          <c:showPercent val="1"/>
          <c:showBubbleSize val="0"/>
          <c:showLeaderLines val="1"/>
        </c:dLbls>
        <c:firstSliceAng val="0"/>
        <c:holeSize val="50"/>
      </c:doughnutChart>
      <c:spPr>
        <a:noFill/>
        <a:ln>
          <a:noFill/>
        </a:ln>
        <a:effectLst/>
      </c:spPr>
    </c:plotArea>
    <c:plotVisOnly val="1"/>
    <c:dispBlanksAs val="gap"/>
    <c:showDLblsOverMax val="0"/>
  </c:chart>
  <c:spPr>
    <a:noFill/>
    <a:ln w="12700" cap="flat" cmpd="sng" algn="ctr">
      <a:noFill/>
      <a:prstDash val="solid"/>
    </a:ln>
    <a:effectLst/>
  </c:spPr>
  <c:txPr>
    <a:bodyPr/>
    <a:lstStyle/>
    <a:p>
      <a:pPr>
        <a:defRPr/>
      </a:pPr>
      <a:endParaRPr lang="zh-CN"/>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0"/>
    <c:plotArea>
      <c:layout>
        <c:manualLayout>
          <c:layoutTarget val="inner"/>
          <c:xMode val="edge"/>
          <c:yMode val="edge"/>
          <c:x val="0.26805555555555555"/>
          <c:y val="0.11342592592592612"/>
          <c:w val="0.50555555555555554"/>
          <c:h val="0.842592592592595"/>
        </c:manualLayout>
      </c:layout>
      <c:doughnutChart>
        <c:varyColors val="1"/>
        <c:ser>
          <c:idx val="0"/>
          <c:order val="0"/>
          <c:dPt>
            <c:idx val="0"/>
            <c:bubble3D val="0"/>
            <c:spPr>
              <a:solidFill>
                <a:schemeClr val="accent3">
                  <a:shade val="39000"/>
                </a:schemeClr>
              </a:solidFill>
              <a:ln>
                <a:noFill/>
              </a:ln>
              <a:effectLst/>
            </c:spPr>
            <c:extLst>
              <c:ext xmlns:c16="http://schemas.microsoft.com/office/drawing/2014/chart" uri="{C3380CC4-5D6E-409C-BE32-E72D297353CC}">
                <c16:uniqueId val="{00000004-0EFF-4C39-98E6-02C3B338DD2E}"/>
              </c:ext>
            </c:extLst>
          </c:dPt>
          <c:dPt>
            <c:idx val="1"/>
            <c:bubble3D val="0"/>
            <c:spPr>
              <a:solidFill>
                <a:schemeClr val="accent3">
                  <a:shade val="48000"/>
                </a:schemeClr>
              </a:solidFill>
              <a:ln>
                <a:noFill/>
              </a:ln>
              <a:effectLst/>
            </c:spPr>
            <c:extLst>
              <c:ext xmlns:c16="http://schemas.microsoft.com/office/drawing/2014/chart" uri="{C3380CC4-5D6E-409C-BE32-E72D297353CC}">
                <c16:uniqueId val="{00000001-0EFF-4C39-98E6-02C3B338DD2E}"/>
              </c:ext>
            </c:extLst>
          </c:dPt>
          <c:dPt>
            <c:idx val="2"/>
            <c:bubble3D val="0"/>
            <c:spPr>
              <a:solidFill>
                <a:schemeClr val="accent3">
                  <a:shade val="58000"/>
                </a:schemeClr>
              </a:solidFill>
              <a:ln>
                <a:noFill/>
              </a:ln>
              <a:effectLst/>
            </c:spPr>
          </c:dPt>
          <c:dPt>
            <c:idx val="3"/>
            <c:bubble3D val="0"/>
            <c:spPr>
              <a:solidFill>
                <a:schemeClr val="accent3">
                  <a:shade val="67000"/>
                </a:schemeClr>
              </a:solidFill>
              <a:ln>
                <a:noFill/>
              </a:ln>
              <a:effectLst/>
            </c:spPr>
            <c:extLst>
              <c:ext xmlns:c16="http://schemas.microsoft.com/office/drawing/2014/chart" uri="{C3380CC4-5D6E-409C-BE32-E72D297353CC}">
                <c16:uniqueId val="{0000000C-0EFF-4C39-98E6-02C3B338DD2E}"/>
              </c:ext>
            </c:extLst>
          </c:dPt>
          <c:dPt>
            <c:idx val="4"/>
            <c:bubble3D val="0"/>
            <c:spPr>
              <a:solidFill>
                <a:schemeClr val="accent3">
                  <a:shade val="76000"/>
                </a:schemeClr>
              </a:solidFill>
              <a:ln>
                <a:noFill/>
              </a:ln>
              <a:effectLst/>
            </c:spPr>
            <c:extLst>
              <c:ext xmlns:c16="http://schemas.microsoft.com/office/drawing/2014/chart" uri="{C3380CC4-5D6E-409C-BE32-E72D297353CC}">
                <c16:uniqueId val="{0000000B-0EFF-4C39-98E6-02C3B338DD2E}"/>
              </c:ext>
            </c:extLst>
          </c:dPt>
          <c:dPt>
            <c:idx val="5"/>
            <c:bubble3D val="0"/>
            <c:spPr>
              <a:solidFill>
                <a:schemeClr val="accent3">
                  <a:shade val="86000"/>
                </a:schemeClr>
              </a:solidFill>
              <a:ln>
                <a:noFill/>
              </a:ln>
              <a:effectLst/>
            </c:spPr>
            <c:extLst>
              <c:ext xmlns:c16="http://schemas.microsoft.com/office/drawing/2014/chart" uri="{C3380CC4-5D6E-409C-BE32-E72D297353CC}">
                <c16:uniqueId val="{0000000A-0EFF-4C39-98E6-02C3B338DD2E}"/>
              </c:ext>
            </c:extLst>
          </c:dPt>
          <c:dPt>
            <c:idx val="6"/>
            <c:bubble3D val="0"/>
            <c:spPr>
              <a:solidFill>
                <a:schemeClr val="accent3">
                  <a:shade val="95000"/>
                </a:schemeClr>
              </a:solidFill>
              <a:ln>
                <a:noFill/>
              </a:ln>
              <a:effectLst/>
            </c:spPr>
            <c:extLst>
              <c:ext xmlns:c16="http://schemas.microsoft.com/office/drawing/2014/chart" uri="{C3380CC4-5D6E-409C-BE32-E72D297353CC}">
                <c16:uniqueId val="{00000009-0EFF-4C39-98E6-02C3B338DD2E}"/>
              </c:ext>
            </c:extLst>
          </c:dPt>
          <c:dPt>
            <c:idx val="7"/>
            <c:bubble3D val="0"/>
            <c:spPr>
              <a:solidFill>
                <a:schemeClr val="accent3">
                  <a:tint val="96000"/>
                </a:schemeClr>
              </a:solidFill>
              <a:ln>
                <a:noFill/>
              </a:ln>
              <a:effectLst/>
            </c:spPr>
            <c:extLst>
              <c:ext xmlns:c16="http://schemas.microsoft.com/office/drawing/2014/chart" uri="{C3380CC4-5D6E-409C-BE32-E72D297353CC}">
                <c16:uniqueId val="{00000008-0EFF-4C39-98E6-02C3B338DD2E}"/>
              </c:ext>
            </c:extLst>
          </c:dPt>
          <c:dPt>
            <c:idx val="8"/>
            <c:bubble3D val="0"/>
            <c:spPr>
              <a:solidFill>
                <a:schemeClr val="accent3">
                  <a:tint val="86000"/>
                </a:schemeClr>
              </a:solidFill>
              <a:ln>
                <a:noFill/>
              </a:ln>
              <a:effectLst/>
            </c:spPr>
            <c:extLst>
              <c:ext xmlns:c16="http://schemas.microsoft.com/office/drawing/2014/chart" uri="{C3380CC4-5D6E-409C-BE32-E72D297353CC}">
                <c16:uniqueId val="{00000007-0EFF-4C39-98E6-02C3B338DD2E}"/>
              </c:ext>
            </c:extLst>
          </c:dPt>
          <c:dPt>
            <c:idx val="9"/>
            <c:bubble3D val="0"/>
            <c:spPr>
              <a:solidFill>
                <a:schemeClr val="accent3">
                  <a:tint val="77000"/>
                </a:schemeClr>
              </a:solidFill>
              <a:ln>
                <a:noFill/>
              </a:ln>
              <a:effectLst/>
            </c:spPr>
            <c:extLst>
              <c:ext xmlns:c16="http://schemas.microsoft.com/office/drawing/2014/chart" uri="{C3380CC4-5D6E-409C-BE32-E72D297353CC}">
                <c16:uniqueId val="{00000006-0EFF-4C39-98E6-02C3B338DD2E}"/>
              </c:ext>
            </c:extLst>
          </c:dPt>
          <c:dPt>
            <c:idx val="10"/>
            <c:bubble3D val="0"/>
            <c:spPr>
              <a:solidFill>
                <a:schemeClr val="accent3">
                  <a:tint val="68000"/>
                </a:schemeClr>
              </a:solidFill>
              <a:ln>
                <a:noFill/>
              </a:ln>
              <a:effectLst/>
            </c:spPr>
            <c:extLst>
              <c:ext xmlns:c16="http://schemas.microsoft.com/office/drawing/2014/chart" uri="{C3380CC4-5D6E-409C-BE32-E72D297353CC}">
                <c16:uniqueId val="{00000005-0EFF-4C39-98E6-02C3B338DD2E}"/>
              </c:ext>
            </c:extLst>
          </c:dPt>
          <c:dPt>
            <c:idx val="11"/>
            <c:bubble3D val="0"/>
            <c:spPr>
              <a:solidFill>
                <a:schemeClr val="accent3">
                  <a:tint val="58000"/>
                </a:schemeClr>
              </a:solidFill>
              <a:ln>
                <a:noFill/>
              </a:ln>
              <a:effectLst/>
            </c:spPr>
          </c:dPt>
          <c:dPt>
            <c:idx val="12"/>
            <c:bubble3D val="0"/>
            <c:spPr>
              <a:solidFill>
                <a:schemeClr val="accent3">
                  <a:tint val="49000"/>
                </a:schemeClr>
              </a:solidFill>
              <a:ln>
                <a:noFill/>
              </a:ln>
              <a:effectLst/>
            </c:spPr>
          </c:dPt>
          <c:dPt>
            <c:idx val="13"/>
            <c:bubble3D val="0"/>
            <c:spPr>
              <a:solidFill>
                <a:schemeClr val="accent3">
                  <a:tint val="40000"/>
                </a:schemeClr>
              </a:solidFill>
              <a:ln>
                <a:noFill/>
              </a:ln>
              <a:effectLst/>
            </c:spPr>
            <c:extLst>
              <c:ext xmlns:c16="http://schemas.microsoft.com/office/drawing/2014/chart" uri="{C3380CC4-5D6E-409C-BE32-E72D297353CC}">
                <c16:uniqueId val="{00000003-0EFF-4C39-98E6-02C3B338DD2E}"/>
              </c:ext>
            </c:extLst>
          </c:dPt>
          <c:dLbls>
            <c:dLbl>
              <c:idx val="0"/>
              <c:layout>
                <c:manualLayout>
                  <c:x val="1.6797075457223713E-3"/>
                  <c:y val="0.17398346794421085"/>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4-0EFF-4C39-98E6-02C3B338DD2E}"/>
                </c:ext>
              </c:extLst>
            </c:dLbl>
            <c:dLbl>
              <c:idx val="1"/>
              <c:layout>
                <c:manualLayout>
                  <c:x val="0.10582157538051315"/>
                  <c:y val="-0.1458390834238238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EFF-4C39-98E6-02C3B338DD2E}"/>
                </c:ext>
              </c:extLst>
            </c:dLbl>
            <c:dLbl>
              <c:idx val="3"/>
              <c:layout>
                <c:manualLayout>
                  <c:x val="2.5195613185836432E-2"/>
                  <c:y val="0.15351482465665664"/>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C-0EFF-4C39-98E6-02C3B338DD2E}"/>
                </c:ext>
              </c:extLst>
            </c:dLbl>
            <c:dLbl>
              <c:idx val="4"/>
              <c:layout>
                <c:manualLayout>
                  <c:x val="1.3437660365779463E-2"/>
                  <c:y val="-7.6757412328329255E-3"/>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B-0EFF-4C39-98E6-02C3B338DD2E}"/>
                </c:ext>
              </c:extLst>
            </c:dLbl>
            <c:dLbl>
              <c:idx val="5"/>
              <c:layout>
                <c:manualLayout>
                  <c:x val="0.10582157538051327"/>
                  <c:y val="-0.1100189576706039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A-0EFF-4C39-98E6-02C3B338DD2E}"/>
                </c:ext>
              </c:extLst>
            </c:dLbl>
            <c:dLbl>
              <c:idx val="6"/>
              <c:layout>
                <c:manualLayout>
                  <c:x val="-6.214917919173002E-2"/>
                  <c:y val="0.25841662150537209"/>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9-0EFF-4C39-98E6-02C3B338DD2E}"/>
                </c:ext>
              </c:extLst>
            </c:dLbl>
            <c:dLbl>
              <c:idx val="7"/>
              <c:layout>
                <c:manualLayout>
                  <c:x val="-0.1931663677580798"/>
                  <c:y val="0.19701069164270926"/>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8-0EFF-4C39-98E6-02C3B338DD2E}"/>
                </c:ext>
              </c:extLst>
            </c:dLbl>
            <c:dLbl>
              <c:idx val="8"/>
              <c:layout>
                <c:manualLayout>
                  <c:x val="-0.1881272451209125"/>
                  <c:y val="6.9081671095495484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7-0EFF-4C39-98E6-02C3B338DD2E}"/>
                </c:ext>
              </c:extLst>
            </c:dLbl>
            <c:dLbl>
              <c:idx val="9"/>
              <c:layout>
                <c:manualLayout>
                  <c:x val="-0.17636929230085546"/>
                  <c:y val="-5.8847349451718378E-2"/>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6-0EFF-4C39-98E6-02C3B338DD2E}"/>
                </c:ext>
              </c:extLst>
            </c:dLbl>
            <c:dLbl>
              <c:idx val="10"/>
              <c:layout>
                <c:manualLayout>
                  <c:x val="-0.18308812248374523"/>
                  <c:y val="-0.17654204835515519"/>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5-0EFF-4C39-98E6-02C3B338DD2E}"/>
                </c:ext>
              </c:extLst>
            </c:dLbl>
            <c:dLbl>
              <c:idx val="13"/>
              <c:layout>
                <c:manualLayout>
                  <c:x val="-0.1461345564778517"/>
                  <c:y val="-0.18677636999893224"/>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3-0EFF-4C39-98E6-02C3B338DD2E}"/>
                </c:ext>
              </c:extLst>
            </c:dLbl>
            <c:dLbl>
              <c:idx val="14"/>
              <c:layout>
                <c:manualLayout>
                  <c:x val="1.6797075457224329E-3"/>
                  <c:y val="-0.16886630712232234"/>
                </c:manualLayout>
              </c:layou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2-0EFF-4C39-98E6-02C3B338DD2E}"/>
                </c:ext>
              </c:extLst>
            </c:dLbl>
            <c:spPr>
              <a:noFill/>
              <a:ln>
                <a:noFill/>
              </a:ln>
              <a:effectLst/>
            </c:spPr>
            <c:txPr>
              <a:bodyPr rot="0" spcFirstLastPara="1" vertOverflow="ellipsis" vert="horz" wrap="square" anchor="ctr" anchorCtr="1"/>
              <a:lstStyle/>
              <a:p>
                <a:pPr>
                  <a:defRPr sz="1800" b="0" i="0" u="none" strike="noStrike" kern="1200" baseline="0">
                    <a:solidFill>
                      <a:schemeClr val="tx1"/>
                    </a:solidFill>
                    <a:latin typeface="+mn-lt"/>
                    <a:ea typeface="+mn-ea"/>
                    <a:cs typeface="+mn-cs"/>
                  </a:defRPr>
                </a:pPr>
                <a:endParaRPr lang="zh-CN"/>
              </a:p>
            </c:txPr>
            <c:showLegendKey val="0"/>
            <c:showVal val="1"/>
            <c:showCatName val="1"/>
            <c:showSerName val="0"/>
            <c:showPercent val="0"/>
            <c:showBubbleSize val="0"/>
            <c:showLeaderLines val="1"/>
            <c:leaderLines>
              <c:spPr>
                <a:ln w="12700" cap="flat" cmpd="sng" algn="ctr">
                  <a:solidFill>
                    <a:schemeClr val="tx1">
                      <a:shade val="70000"/>
                      <a:satMod val="150000"/>
                    </a:schemeClr>
                  </a:solidFill>
                  <a:prstDash val="solid"/>
                  <a:round/>
                </a:ln>
                <a:effectLst/>
              </c:spPr>
            </c:leaderLines>
            <c:extLst>
              <c:ext xmlns:c15="http://schemas.microsoft.com/office/drawing/2012/chart" uri="{CE6537A1-D6FC-4f65-9D91-7224C49458BB}"/>
            </c:extLst>
          </c:dLbls>
          <c:cat>
            <c:strRef>
              <c:f>各险种保费收入!$AD$38:$AD$51</c:f>
              <c:strCache>
                <c:ptCount val="14"/>
                <c:pt idx="0">
                  <c:v>企财险</c:v>
                </c:pt>
                <c:pt idx="1">
                  <c:v>家财险</c:v>
                </c:pt>
                <c:pt idx="2">
                  <c:v>车险</c:v>
                </c:pt>
                <c:pt idx="3">
                  <c:v>工程保险</c:v>
                </c:pt>
                <c:pt idx="4">
                  <c:v>责任保险</c:v>
                </c:pt>
                <c:pt idx="5">
                  <c:v>信用保险</c:v>
                </c:pt>
                <c:pt idx="6">
                  <c:v>保证保险</c:v>
                </c:pt>
                <c:pt idx="7">
                  <c:v>船舶保险</c:v>
                </c:pt>
                <c:pt idx="8">
                  <c:v>货运保险</c:v>
                </c:pt>
                <c:pt idx="9">
                  <c:v>特殊风险保险</c:v>
                </c:pt>
                <c:pt idx="10">
                  <c:v>农业保险</c:v>
                </c:pt>
                <c:pt idx="11">
                  <c:v>健康险</c:v>
                </c:pt>
                <c:pt idx="12">
                  <c:v>意外伤害险</c:v>
                </c:pt>
                <c:pt idx="13">
                  <c:v>其他</c:v>
                </c:pt>
              </c:strCache>
            </c:strRef>
          </c:cat>
          <c:val>
            <c:numRef>
              <c:f>各险种保费收入!$AE$38:$AE$51</c:f>
              <c:numCache>
                <c:formatCode>0.00%</c:formatCode>
                <c:ptCount val="14"/>
                <c:pt idx="0">
                  <c:v>2.7469609126613052E-2</c:v>
                </c:pt>
                <c:pt idx="1">
                  <c:v>5.7181597157284457E-3</c:v>
                </c:pt>
                <c:pt idx="2">
                  <c:v>0.5547634187394801</c:v>
                </c:pt>
                <c:pt idx="3">
                  <c:v>7.1339068636618675E-3</c:v>
                </c:pt>
                <c:pt idx="4">
                  <c:v>6.1832803441181972E-2</c:v>
                </c:pt>
                <c:pt idx="5">
                  <c:v>1.794370675144941E-2</c:v>
                </c:pt>
                <c:pt idx="6">
                  <c:v>4.5475032728632882E-2</c:v>
                </c:pt>
                <c:pt idx="7">
                  <c:v>3.8283149429586684E-3</c:v>
                </c:pt>
                <c:pt idx="8">
                  <c:v>1.1359640920142137E-2</c:v>
                </c:pt>
                <c:pt idx="9">
                  <c:v>2.5547035720965027E-3</c:v>
                </c:pt>
                <c:pt idx="10">
                  <c:v>0.10350476902936227</c:v>
                </c:pt>
                <c:pt idx="11">
                  <c:v>0.1209687675331962</c:v>
                </c:pt>
                <c:pt idx="12">
                  <c:v>2.1418552459322986E-2</c:v>
                </c:pt>
                <c:pt idx="13">
                  <c:v>1.6033289695156164E-2</c:v>
                </c:pt>
              </c:numCache>
            </c:numRef>
          </c:val>
          <c:extLst>
            <c:ext xmlns:c16="http://schemas.microsoft.com/office/drawing/2014/chart" uri="{C3380CC4-5D6E-409C-BE32-E72D297353CC}">
              <c16:uniqueId val="{00000000-0EFF-4C39-98E6-02C3B338DD2E}"/>
            </c:ext>
          </c:extLst>
        </c:ser>
        <c:dLbls>
          <c:showLegendKey val="0"/>
          <c:showVal val="0"/>
          <c:showCatName val="0"/>
          <c:showSerName val="0"/>
          <c:showPercent val="0"/>
          <c:showBubbleSize val="0"/>
          <c:showLeaderLines val="1"/>
        </c:dLbls>
        <c:firstSliceAng val="0"/>
        <c:holeSize val="50"/>
      </c:doughnutChart>
      <c:spPr>
        <a:noFill/>
        <a:ln>
          <a:noFill/>
        </a:ln>
        <a:effectLst/>
      </c:spPr>
    </c:plotArea>
    <c:plotVisOnly val="1"/>
    <c:dispBlanksAs val="gap"/>
    <c:showDLblsOverMax val="0"/>
  </c:chart>
  <c:spPr>
    <a:noFill/>
    <a:ln w="12700" cap="flat" cmpd="sng" algn="ctr">
      <a:noFill/>
      <a:prstDash val="solid"/>
    </a:ln>
    <a:effectLst/>
  </c:spPr>
  <c:txPr>
    <a:bodyPr/>
    <a:lstStyle/>
    <a:p>
      <a:pPr>
        <a:defRPr sz="1800"/>
      </a:pPr>
      <a:endParaRPr lang="zh-CN"/>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1"/>
          <c:order val="0"/>
          <c:tx>
            <c:v>保费收入</c:v>
          </c:tx>
          <c:spPr>
            <a:solidFill>
              <a:schemeClr val="accent2"/>
            </a:solidFill>
            <a:ln>
              <a:noFill/>
            </a:ln>
            <a:effectLst/>
          </c:spPr>
          <c:invertIfNegative val="0"/>
          <c:cat>
            <c:numRef>
              <c:f>各险种保费收入!$B$2:$AA$2</c:f>
              <c:numCache>
                <c:formatCode>General</c:formatCode>
                <c:ptCount val="2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pt idx="22">
                  <c:v>2020</c:v>
                </c:pt>
                <c:pt idx="23">
                  <c:v>2021</c:v>
                </c:pt>
                <c:pt idx="24">
                  <c:v>2022</c:v>
                </c:pt>
                <c:pt idx="25">
                  <c:v>2023</c:v>
                </c:pt>
              </c:numCache>
            </c:numRef>
          </c:cat>
          <c:val>
            <c:numRef>
              <c:f>各险种保费收入!$B$24:$AA$24</c:f>
              <c:numCache>
                <c:formatCode>General</c:formatCode>
                <c:ptCount val="26"/>
                <c:pt idx="7">
                  <c:v>5</c:v>
                </c:pt>
                <c:pt idx="8">
                  <c:v>9</c:v>
                </c:pt>
                <c:pt idx="9">
                  <c:v>14.4</c:v>
                </c:pt>
                <c:pt idx="10">
                  <c:v>36.799999999999997</c:v>
                </c:pt>
                <c:pt idx="11">
                  <c:v>43.1</c:v>
                </c:pt>
                <c:pt idx="12">
                  <c:v>45.7</c:v>
                </c:pt>
                <c:pt idx="13">
                  <c:v>56.1</c:v>
                </c:pt>
                <c:pt idx="14">
                  <c:v>72.400000000000006</c:v>
                </c:pt>
                <c:pt idx="15">
                  <c:v>118</c:v>
                </c:pt>
                <c:pt idx="16">
                  <c:v>169.1</c:v>
                </c:pt>
                <c:pt idx="17">
                  <c:v>228.3</c:v>
                </c:pt>
                <c:pt idx="18">
                  <c:v>293.67</c:v>
                </c:pt>
                <c:pt idx="19">
                  <c:v>394.1</c:v>
                </c:pt>
                <c:pt idx="20">
                  <c:v>569.03</c:v>
                </c:pt>
                <c:pt idx="21">
                  <c:v>840.3</c:v>
                </c:pt>
                <c:pt idx="22">
                  <c:v>1114</c:v>
                </c:pt>
                <c:pt idx="23">
                  <c:v>1378</c:v>
                </c:pt>
                <c:pt idx="24">
                  <c:v>1580</c:v>
                </c:pt>
                <c:pt idx="25">
                  <c:v>1752</c:v>
                </c:pt>
              </c:numCache>
            </c:numRef>
          </c:val>
          <c:extLst>
            <c:ext xmlns:c16="http://schemas.microsoft.com/office/drawing/2014/chart" uri="{C3380CC4-5D6E-409C-BE32-E72D297353CC}">
              <c16:uniqueId val="{00000000-17BC-4419-8CC2-9D41F0396BEE}"/>
            </c:ext>
          </c:extLst>
        </c:ser>
        <c:dLbls>
          <c:showLegendKey val="0"/>
          <c:showVal val="0"/>
          <c:showCatName val="0"/>
          <c:showSerName val="0"/>
          <c:showPercent val="0"/>
          <c:showBubbleSize val="0"/>
        </c:dLbls>
        <c:gapWidth val="150"/>
        <c:axId val="648734288"/>
        <c:axId val="648737648"/>
      </c:barChart>
      <c:lineChart>
        <c:grouping val="standard"/>
        <c:varyColors val="0"/>
        <c:ser>
          <c:idx val="2"/>
          <c:order val="1"/>
          <c:tx>
            <c:v>市场份额</c:v>
          </c:tx>
          <c:spPr>
            <a:ln w="28575" cap="rnd">
              <a:solidFill>
                <a:schemeClr val="accent3"/>
              </a:solidFill>
              <a:round/>
            </a:ln>
            <a:effectLst/>
          </c:spPr>
          <c:marker>
            <c:symbol val="none"/>
          </c:marker>
          <c:cat>
            <c:numRef>
              <c:f>各险种保费收入!$B$2:$AA$2</c:f>
              <c:numCache>
                <c:formatCode>General</c:formatCode>
                <c:ptCount val="2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pt idx="22">
                  <c:v>2020</c:v>
                </c:pt>
                <c:pt idx="23">
                  <c:v>2021</c:v>
                </c:pt>
                <c:pt idx="24">
                  <c:v>2022</c:v>
                </c:pt>
                <c:pt idx="25">
                  <c:v>2023</c:v>
                </c:pt>
              </c:numCache>
            </c:numRef>
          </c:cat>
          <c:val>
            <c:numRef>
              <c:f>各险种保费收入!$B$25:$AA$25</c:f>
              <c:numCache>
                <c:formatCode>General</c:formatCode>
                <c:ptCount val="26"/>
                <c:pt idx="7" formatCode="0.00%">
                  <c:v>4.0587380571632673E-3</c:v>
                </c:pt>
                <c:pt idx="8" formatCode="0.00%">
                  <c:v>5.9601070170326618E-3</c:v>
                </c:pt>
                <c:pt idx="9" formatCode="0.00%">
                  <c:v>7.2080369612117509E-3</c:v>
                </c:pt>
                <c:pt idx="10" formatCode="0.00%">
                  <c:v>1.5748638042375817E-2</c:v>
                </c:pt>
                <c:pt idx="11" formatCode="0.00%">
                  <c:v>1.4986977672532801E-2</c:v>
                </c:pt>
                <c:pt idx="12" formatCode="0.00%">
                  <c:v>1.1731063445287553E-2</c:v>
                </c:pt>
                <c:pt idx="13" formatCode="0.00%">
                  <c:v>1.2148589594224116E-2</c:v>
                </c:pt>
                <c:pt idx="14" formatCode="0.00%">
                  <c:v>1.3581119992196484E-2</c:v>
                </c:pt>
                <c:pt idx="15" formatCode="0.00%">
                  <c:v>1.8994697581878415E-2</c:v>
                </c:pt>
                <c:pt idx="16" formatCode="0.00%">
                  <c:v>2.1150798564597489E-2</c:v>
                </c:pt>
                <c:pt idx="17" formatCode="0.00%">
                  <c:v>2.7103391782318097E-2</c:v>
                </c:pt>
                <c:pt idx="18" formatCode="0.00%">
                  <c:v>3.1694176611905794E-2</c:v>
                </c:pt>
                <c:pt idx="19" formatCode="0.00%">
                  <c:v>3.7385925968087735E-2</c:v>
                </c:pt>
                <c:pt idx="20" formatCode="0.00%">
                  <c:v>4.8404603724150834E-2</c:v>
                </c:pt>
                <c:pt idx="21" formatCode="0.00%">
                  <c:v>6.4557516344890639E-2</c:v>
                </c:pt>
                <c:pt idx="22" formatCode="0.00%">
                  <c:v>8.2008244994110718E-2</c:v>
                </c:pt>
                <c:pt idx="23" formatCode="0.00%">
                  <c:v>0.10076045627376426</c:v>
                </c:pt>
                <c:pt idx="24" formatCode="0.00%">
                  <c:v>8.84311859853361E-2</c:v>
                </c:pt>
                <c:pt idx="25" formatCode="0.00%">
                  <c:v>0.11041088984118981</c:v>
                </c:pt>
              </c:numCache>
            </c:numRef>
          </c:val>
          <c:smooth val="0"/>
          <c:extLst>
            <c:ext xmlns:c16="http://schemas.microsoft.com/office/drawing/2014/chart" uri="{C3380CC4-5D6E-409C-BE32-E72D297353CC}">
              <c16:uniqueId val="{00000001-17BC-4419-8CC2-9D41F0396BEE}"/>
            </c:ext>
          </c:extLst>
        </c:ser>
        <c:dLbls>
          <c:showLegendKey val="0"/>
          <c:showVal val="0"/>
          <c:showCatName val="0"/>
          <c:showSerName val="0"/>
          <c:showPercent val="0"/>
          <c:showBubbleSize val="0"/>
        </c:dLbls>
        <c:marker val="1"/>
        <c:smooth val="0"/>
        <c:axId val="550466176"/>
        <c:axId val="550467136"/>
      </c:lineChart>
      <c:catAx>
        <c:axId val="6487342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648737648"/>
        <c:crosses val="autoZero"/>
        <c:auto val="1"/>
        <c:lblAlgn val="ctr"/>
        <c:lblOffset val="100"/>
        <c:noMultiLvlLbl val="0"/>
      </c:catAx>
      <c:valAx>
        <c:axId val="64873764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648734288"/>
        <c:crosses val="autoZero"/>
        <c:crossBetween val="between"/>
      </c:valAx>
      <c:valAx>
        <c:axId val="550467136"/>
        <c:scaling>
          <c:orientation val="minMax"/>
        </c:scaling>
        <c:delete val="0"/>
        <c:axPos val="r"/>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550466176"/>
        <c:crosses val="max"/>
        <c:crossBetween val="between"/>
      </c:valAx>
      <c:catAx>
        <c:axId val="550466176"/>
        <c:scaling>
          <c:orientation val="minMax"/>
        </c:scaling>
        <c:delete val="1"/>
        <c:axPos val="b"/>
        <c:numFmt formatCode="General" sourceLinked="1"/>
        <c:majorTickMark val="out"/>
        <c:minorTickMark val="none"/>
        <c:tickLblPos val="nextTo"/>
        <c:crossAx val="550467136"/>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legend>
    <c:plotVisOnly val="1"/>
    <c:dispBlanksAs val="gap"/>
    <c:showDLblsOverMax val="0"/>
  </c:chart>
  <c:spPr>
    <a:noFill/>
    <a:ln>
      <a:noFill/>
    </a:ln>
    <a:effectLst/>
  </c:spPr>
  <c:txPr>
    <a:bodyPr/>
    <a:lstStyle/>
    <a:p>
      <a:pPr>
        <a:defRPr/>
      </a:pPr>
      <a:endParaRPr lang="zh-CN"/>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2724034490066014E-2"/>
          <c:y val="1.2222878576662365E-2"/>
          <c:w val="0.93138422077480698"/>
          <c:h val="0.85365268375060799"/>
        </c:manualLayout>
      </c:layout>
      <c:barChart>
        <c:barDir val="col"/>
        <c:grouping val="clustered"/>
        <c:varyColors val="0"/>
        <c:ser>
          <c:idx val="0"/>
          <c:order val="0"/>
          <c:tx>
            <c:strRef>
              <c:f>各险种保费收入!$A$61</c:f>
              <c:strCache>
                <c:ptCount val="1"/>
                <c:pt idx="0">
                  <c:v>健康险-财险</c:v>
                </c:pt>
              </c:strCache>
            </c:strRef>
          </c:tx>
          <c:spPr>
            <a:solidFill>
              <a:schemeClr val="accent6"/>
            </a:solidFill>
            <a:ln>
              <a:noFill/>
            </a:ln>
            <a:effectLst/>
          </c:spPr>
          <c:invertIfNegative val="0"/>
          <c:cat>
            <c:numRef>
              <c:f>各险种保费收入!$B$60:$AA$60</c:f>
              <c:numCache>
                <c:formatCode>General</c:formatCode>
                <c:ptCount val="2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pt idx="22">
                  <c:v>2020</c:v>
                </c:pt>
                <c:pt idx="23">
                  <c:v>2021</c:v>
                </c:pt>
                <c:pt idx="24">
                  <c:v>2022</c:v>
                </c:pt>
                <c:pt idx="25">
                  <c:v>2023</c:v>
                </c:pt>
              </c:numCache>
            </c:numRef>
          </c:cat>
          <c:val>
            <c:numRef>
              <c:f>各险种保费收入!$B$61:$AA$61</c:f>
              <c:numCache>
                <c:formatCode>General</c:formatCode>
                <c:ptCount val="26"/>
                <c:pt idx="7">
                  <c:v>5</c:v>
                </c:pt>
                <c:pt idx="8">
                  <c:v>9</c:v>
                </c:pt>
                <c:pt idx="9">
                  <c:v>14.4</c:v>
                </c:pt>
                <c:pt idx="10">
                  <c:v>36.799999999999997</c:v>
                </c:pt>
                <c:pt idx="11">
                  <c:v>43.1</c:v>
                </c:pt>
                <c:pt idx="12">
                  <c:v>45.7</c:v>
                </c:pt>
                <c:pt idx="13">
                  <c:v>56.1</c:v>
                </c:pt>
                <c:pt idx="14">
                  <c:v>72.400000000000006</c:v>
                </c:pt>
                <c:pt idx="15">
                  <c:v>118</c:v>
                </c:pt>
                <c:pt idx="16">
                  <c:v>169.1</c:v>
                </c:pt>
                <c:pt idx="17">
                  <c:v>228.3</c:v>
                </c:pt>
                <c:pt idx="18">
                  <c:v>293.67</c:v>
                </c:pt>
                <c:pt idx="19">
                  <c:v>394.1</c:v>
                </c:pt>
                <c:pt idx="20">
                  <c:v>569.03</c:v>
                </c:pt>
                <c:pt idx="21">
                  <c:v>840.3</c:v>
                </c:pt>
                <c:pt idx="22">
                  <c:v>1114</c:v>
                </c:pt>
                <c:pt idx="23">
                  <c:v>1378</c:v>
                </c:pt>
                <c:pt idx="24">
                  <c:v>1580</c:v>
                </c:pt>
                <c:pt idx="25">
                  <c:v>1752</c:v>
                </c:pt>
              </c:numCache>
            </c:numRef>
          </c:val>
          <c:extLst>
            <c:ext xmlns:c16="http://schemas.microsoft.com/office/drawing/2014/chart" uri="{C3380CC4-5D6E-409C-BE32-E72D297353CC}">
              <c16:uniqueId val="{00000000-837B-4CBB-884F-F4BDAFCBC95E}"/>
            </c:ext>
          </c:extLst>
        </c:ser>
        <c:ser>
          <c:idx val="2"/>
          <c:order val="1"/>
          <c:tx>
            <c:strRef>
              <c:f>各险种保费收入!$A$63</c:f>
              <c:strCache>
                <c:ptCount val="1"/>
                <c:pt idx="0">
                  <c:v>健康险-寿险</c:v>
                </c:pt>
              </c:strCache>
            </c:strRef>
          </c:tx>
          <c:spPr>
            <a:solidFill>
              <a:schemeClr val="accent4"/>
            </a:solidFill>
            <a:ln>
              <a:noFill/>
            </a:ln>
            <a:effectLst/>
          </c:spPr>
          <c:invertIfNegative val="0"/>
          <c:cat>
            <c:numRef>
              <c:f>各险种保费收入!$B$60:$AA$60</c:f>
              <c:numCache>
                <c:formatCode>General</c:formatCode>
                <c:ptCount val="2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pt idx="22">
                  <c:v>2020</c:v>
                </c:pt>
                <c:pt idx="23">
                  <c:v>2021</c:v>
                </c:pt>
                <c:pt idx="24">
                  <c:v>2022</c:v>
                </c:pt>
                <c:pt idx="25">
                  <c:v>2023</c:v>
                </c:pt>
              </c:numCache>
            </c:numRef>
          </c:cat>
          <c:val>
            <c:numRef>
              <c:f>各险种保费收入!$B$63:$AA$63</c:f>
              <c:numCache>
                <c:formatCode>General</c:formatCode>
                <c:ptCount val="26"/>
                <c:pt idx="0">
                  <c:v>28</c:v>
                </c:pt>
                <c:pt idx="1">
                  <c:v>41</c:v>
                </c:pt>
                <c:pt idx="2">
                  <c:v>28</c:v>
                </c:pt>
                <c:pt idx="3">
                  <c:v>61</c:v>
                </c:pt>
                <c:pt idx="4">
                  <c:v>121</c:v>
                </c:pt>
                <c:pt idx="5">
                  <c:v>241.92</c:v>
                </c:pt>
                <c:pt idx="6">
                  <c:v>257</c:v>
                </c:pt>
                <c:pt idx="7">
                  <c:v>307</c:v>
                </c:pt>
                <c:pt idx="8">
                  <c:v>368</c:v>
                </c:pt>
                <c:pt idx="9">
                  <c:v>369.7</c:v>
                </c:pt>
                <c:pt idx="10">
                  <c:v>548.70000000000005</c:v>
                </c:pt>
                <c:pt idx="11">
                  <c:v>530.79999999999995</c:v>
                </c:pt>
                <c:pt idx="12">
                  <c:v>631.70000000000005</c:v>
                </c:pt>
                <c:pt idx="13">
                  <c:v>635.6</c:v>
                </c:pt>
                <c:pt idx="14">
                  <c:v>790.4</c:v>
                </c:pt>
                <c:pt idx="15">
                  <c:v>1005.5</c:v>
                </c:pt>
                <c:pt idx="16">
                  <c:v>1418.1</c:v>
                </c:pt>
                <c:pt idx="17">
                  <c:v>2182.1</c:v>
                </c:pt>
                <c:pt idx="18">
                  <c:v>3739.54</c:v>
                </c:pt>
                <c:pt idx="19">
                  <c:v>3992.5</c:v>
                </c:pt>
                <c:pt idx="20">
                  <c:v>4879.1000000000004</c:v>
                </c:pt>
                <c:pt idx="21">
                  <c:v>6225.7</c:v>
                </c:pt>
                <c:pt idx="22">
                  <c:v>7059</c:v>
                </c:pt>
                <c:pt idx="23">
                  <c:v>7069</c:v>
                </c:pt>
                <c:pt idx="24">
                  <c:v>7073</c:v>
                </c:pt>
                <c:pt idx="25">
                  <c:v>7283</c:v>
                </c:pt>
              </c:numCache>
            </c:numRef>
          </c:val>
          <c:extLst>
            <c:ext xmlns:c16="http://schemas.microsoft.com/office/drawing/2014/chart" uri="{C3380CC4-5D6E-409C-BE32-E72D297353CC}">
              <c16:uniqueId val="{00000001-837B-4CBB-884F-F4BDAFCBC95E}"/>
            </c:ext>
          </c:extLst>
        </c:ser>
        <c:dLbls>
          <c:showLegendKey val="0"/>
          <c:showVal val="0"/>
          <c:showCatName val="0"/>
          <c:showSerName val="0"/>
          <c:showPercent val="0"/>
          <c:showBubbleSize val="0"/>
        </c:dLbls>
        <c:gapWidth val="219"/>
        <c:overlap val="-27"/>
        <c:axId val="738994480"/>
        <c:axId val="738984880"/>
      </c:barChart>
      <c:catAx>
        <c:axId val="7389944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ea"/>
                <a:ea typeface="+mn-ea"/>
                <a:cs typeface="+mn-cs"/>
              </a:defRPr>
            </a:pPr>
            <a:endParaRPr lang="zh-CN"/>
          </a:p>
        </c:txPr>
        <c:crossAx val="738984880"/>
        <c:crosses val="autoZero"/>
        <c:auto val="1"/>
        <c:lblAlgn val="ctr"/>
        <c:lblOffset val="100"/>
        <c:noMultiLvlLbl val="0"/>
      </c:catAx>
      <c:valAx>
        <c:axId val="73898488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ea"/>
                <a:ea typeface="+mn-ea"/>
                <a:cs typeface="+mn-cs"/>
              </a:defRPr>
            </a:pPr>
            <a:endParaRPr lang="zh-CN"/>
          </a:p>
        </c:txPr>
        <c:crossAx val="73899448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ea"/>
              <a:ea typeface="+mn-ea"/>
              <a:cs typeface="+mn-cs"/>
            </a:defRPr>
          </a:pPr>
          <a:endParaRPr lang="zh-CN"/>
        </a:p>
      </c:txPr>
    </c:legend>
    <c:plotVisOnly val="1"/>
    <c:dispBlanksAs val="gap"/>
    <c:showDLblsOverMax val="0"/>
  </c:chart>
  <c:spPr>
    <a:noFill/>
    <a:ln>
      <a:noFill/>
    </a:ln>
    <a:effectLst/>
  </c:spPr>
  <c:txPr>
    <a:bodyPr/>
    <a:lstStyle/>
    <a:p>
      <a:pPr>
        <a:defRPr>
          <a:latin typeface="+mn-ea"/>
          <a:ea typeface="+mn-ea"/>
        </a:defRPr>
      </a:pPr>
      <a:endParaRPr lang="zh-CN"/>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1"/>
          <c:order val="0"/>
          <c:tx>
            <c:v>保费收入</c:v>
          </c:tx>
          <c:spPr>
            <a:solidFill>
              <a:schemeClr val="accent2"/>
            </a:solidFill>
            <a:ln>
              <a:noFill/>
            </a:ln>
            <a:effectLst/>
          </c:spPr>
          <c:invertIfNegative val="0"/>
          <c:cat>
            <c:numRef>
              <c:f>各险种保费收入!$B$2:$AA$2</c:f>
              <c:numCache>
                <c:formatCode>General</c:formatCode>
                <c:ptCount val="2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pt idx="22">
                  <c:v>2020</c:v>
                </c:pt>
                <c:pt idx="23">
                  <c:v>2021</c:v>
                </c:pt>
                <c:pt idx="24">
                  <c:v>2022</c:v>
                </c:pt>
                <c:pt idx="25">
                  <c:v>2023</c:v>
                </c:pt>
              </c:numCache>
            </c:numRef>
          </c:cat>
          <c:val>
            <c:numRef>
              <c:f>各险种保费收入!$B$26:$AA$26</c:f>
              <c:numCache>
                <c:formatCode>General</c:formatCode>
                <c:ptCount val="26"/>
                <c:pt idx="7">
                  <c:v>46</c:v>
                </c:pt>
                <c:pt idx="8">
                  <c:v>62</c:v>
                </c:pt>
                <c:pt idx="9">
                  <c:v>74.3</c:v>
                </c:pt>
                <c:pt idx="10">
                  <c:v>72.7</c:v>
                </c:pt>
                <c:pt idx="11">
                  <c:v>73.900000000000006</c:v>
                </c:pt>
                <c:pt idx="12">
                  <c:v>85.5</c:v>
                </c:pt>
                <c:pt idx="13">
                  <c:v>105.1</c:v>
                </c:pt>
                <c:pt idx="14">
                  <c:v>126.5</c:v>
                </c:pt>
                <c:pt idx="15">
                  <c:v>150.9</c:v>
                </c:pt>
                <c:pt idx="16">
                  <c:v>171.9</c:v>
                </c:pt>
                <c:pt idx="17">
                  <c:v>200</c:v>
                </c:pt>
                <c:pt idx="18">
                  <c:v>247.91</c:v>
                </c:pt>
                <c:pt idx="19">
                  <c:v>312.7</c:v>
                </c:pt>
                <c:pt idx="20">
                  <c:v>416.6</c:v>
                </c:pt>
                <c:pt idx="21">
                  <c:v>526.6</c:v>
                </c:pt>
                <c:pt idx="22">
                  <c:v>541</c:v>
                </c:pt>
                <c:pt idx="23">
                  <c:v>627</c:v>
                </c:pt>
                <c:pt idx="24">
                  <c:v>574</c:v>
                </c:pt>
                <c:pt idx="25">
                  <c:v>509</c:v>
                </c:pt>
              </c:numCache>
            </c:numRef>
          </c:val>
          <c:extLst>
            <c:ext xmlns:c16="http://schemas.microsoft.com/office/drawing/2014/chart" uri="{C3380CC4-5D6E-409C-BE32-E72D297353CC}">
              <c16:uniqueId val="{00000000-85BC-40B9-B102-6ABC904456BC}"/>
            </c:ext>
          </c:extLst>
        </c:ser>
        <c:dLbls>
          <c:showLegendKey val="0"/>
          <c:showVal val="0"/>
          <c:showCatName val="0"/>
          <c:showSerName val="0"/>
          <c:showPercent val="0"/>
          <c:showBubbleSize val="0"/>
        </c:dLbls>
        <c:gapWidth val="150"/>
        <c:axId val="648734288"/>
        <c:axId val="648737648"/>
      </c:barChart>
      <c:lineChart>
        <c:grouping val="standard"/>
        <c:varyColors val="0"/>
        <c:ser>
          <c:idx val="2"/>
          <c:order val="1"/>
          <c:tx>
            <c:v>市场份额</c:v>
          </c:tx>
          <c:spPr>
            <a:ln w="28575" cap="rnd">
              <a:solidFill>
                <a:schemeClr val="accent3"/>
              </a:solidFill>
              <a:round/>
            </a:ln>
            <a:effectLst/>
          </c:spPr>
          <c:marker>
            <c:symbol val="none"/>
          </c:marker>
          <c:cat>
            <c:numRef>
              <c:f>各险种保费收入!$B$2:$AA$2</c:f>
              <c:numCache>
                <c:formatCode>General</c:formatCode>
                <c:ptCount val="2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pt idx="22">
                  <c:v>2020</c:v>
                </c:pt>
                <c:pt idx="23">
                  <c:v>2021</c:v>
                </c:pt>
                <c:pt idx="24">
                  <c:v>2022</c:v>
                </c:pt>
                <c:pt idx="25">
                  <c:v>2023</c:v>
                </c:pt>
              </c:numCache>
            </c:numRef>
          </c:cat>
          <c:val>
            <c:numRef>
              <c:f>各险种保费收入!$B$27:$AA$27</c:f>
              <c:numCache>
                <c:formatCode>General</c:formatCode>
                <c:ptCount val="26"/>
                <c:pt idx="7" formatCode="0.00%">
                  <c:v>3.7340390125902061E-2</c:v>
                </c:pt>
                <c:pt idx="8" formatCode="0.00%">
                  <c:v>4.1058515006225003E-2</c:v>
                </c:pt>
                <c:pt idx="9" formatCode="0.00%">
                  <c:v>3.7191468487363412E-2</c:v>
                </c:pt>
                <c:pt idx="10" formatCode="0.00%">
                  <c:v>3.1112119176106578E-2</c:v>
                </c:pt>
                <c:pt idx="11" formatCode="0.00%">
                  <c:v>2.5696929234342785E-2</c:v>
                </c:pt>
                <c:pt idx="12" formatCode="0.00%">
                  <c:v>2.1947613229148486E-2</c:v>
                </c:pt>
                <c:pt idx="13" formatCode="0.00%">
                  <c:v>2.2759657154241612E-2</c:v>
                </c:pt>
                <c:pt idx="14" formatCode="0.00%">
                  <c:v>2.3729443080288053E-2</c:v>
                </c:pt>
                <c:pt idx="15" formatCode="0.00%">
                  <c:v>2.4290676822927567E-2</c:v>
                </c:pt>
                <c:pt idx="16" formatCode="0.00%">
                  <c:v>2.150101876554884E-2</c:v>
                </c:pt>
                <c:pt idx="17" formatCode="0.00%">
                  <c:v>2.3743663409827503E-2</c:v>
                </c:pt>
                <c:pt idx="18" formatCode="0.00%">
                  <c:v>2.6755553253167044E-2</c:v>
                </c:pt>
                <c:pt idx="19" formatCode="0.00%">
                  <c:v>2.9663991500180242E-2</c:v>
                </c:pt>
                <c:pt idx="20" formatCode="0.00%">
                  <c:v>3.5438127886897416E-2</c:v>
                </c:pt>
                <c:pt idx="21" formatCode="0.00%">
                  <c:v>4.0456965497107478E-2</c:v>
                </c:pt>
                <c:pt idx="22" formatCode="0.00%">
                  <c:v>3.9826266195524145E-2</c:v>
                </c:pt>
                <c:pt idx="23" formatCode="0.00%">
                  <c:v>4.584673881251828E-2</c:v>
                </c:pt>
                <c:pt idx="24" formatCode="0.00%">
                  <c:v>3.2126266301001849E-2</c:v>
                </c:pt>
                <c:pt idx="25" formatCode="0.00%">
                  <c:v>3.2077136375094531E-2</c:v>
                </c:pt>
              </c:numCache>
            </c:numRef>
          </c:val>
          <c:smooth val="0"/>
          <c:extLst>
            <c:ext xmlns:c16="http://schemas.microsoft.com/office/drawing/2014/chart" uri="{C3380CC4-5D6E-409C-BE32-E72D297353CC}">
              <c16:uniqueId val="{00000001-85BC-40B9-B102-6ABC904456BC}"/>
            </c:ext>
          </c:extLst>
        </c:ser>
        <c:dLbls>
          <c:showLegendKey val="0"/>
          <c:showVal val="0"/>
          <c:showCatName val="0"/>
          <c:showSerName val="0"/>
          <c:showPercent val="0"/>
          <c:showBubbleSize val="0"/>
        </c:dLbls>
        <c:marker val="1"/>
        <c:smooth val="0"/>
        <c:axId val="550466176"/>
        <c:axId val="550467136"/>
      </c:lineChart>
      <c:catAx>
        <c:axId val="64873428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648737648"/>
        <c:crosses val="autoZero"/>
        <c:auto val="1"/>
        <c:lblAlgn val="ctr"/>
        <c:lblOffset val="100"/>
        <c:noMultiLvlLbl val="0"/>
      </c:catAx>
      <c:valAx>
        <c:axId val="64873764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648734288"/>
        <c:crosses val="autoZero"/>
        <c:crossBetween val="between"/>
      </c:valAx>
      <c:valAx>
        <c:axId val="550467136"/>
        <c:scaling>
          <c:orientation val="minMax"/>
        </c:scaling>
        <c:delete val="0"/>
        <c:axPos val="r"/>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550466176"/>
        <c:crosses val="max"/>
        <c:crossBetween val="between"/>
      </c:valAx>
      <c:catAx>
        <c:axId val="550466176"/>
        <c:scaling>
          <c:orientation val="minMax"/>
        </c:scaling>
        <c:delete val="1"/>
        <c:axPos val="b"/>
        <c:numFmt formatCode="General" sourceLinked="1"/>
        <c:majorTickMark val="out"/>
        <c:minorTickMark val="none"/>
        <c:tickLblPos val="nextTo"/>
        <c:crossAx val="550467136"/>
        <c:crosses val="autoZero"/>
        <c:auto val="1"/>
        <c:lblAlgn val="ctr"/>
        <c:lblOffset val="100"/>
        <c:noMultiLvlLbl val="0"/>
      </c:cat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legend>
    <c:plotVisOnly val="1"/>
    <c:dispBlanksAs val="gap"/>
    <c:showDLblsOverMax val="0"/>
  </c:chart>
  <c:spPr>
    <a:noFill/>
    <a:ln>
      <a:noFill/>
    </a:ln>
    <a:effectLst/>
  </c:spPr>
  <c:txPr>
    <a:bodyPr/>
    <a:lstStyle/>
    <a:p>
      <a:pPr>
        <a:defRPr/>
      </a:pPr>
      <a:endParaRPr lang="zh-CN"/>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zh-CN"/>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1"/>
          <c:order val="0"/>
          <c:tx>
            <c:strRef>
              <c:f>各险种保费收入!$A$62</c:f>
              <c:strCache>
                <c:ptCount val="1"/>
                <c:pt idx="0">
                  <c:v>意外伤害险-财险</c:v>
                </c:pt>
              </c:strCache>
            </c:strRef>
          </c:tx>
          <c:spPr>
            <a:solidFill>
              <a:schemeClr val="accent4"/>
            </a:solidFill>
            <a:ln>
              <a:noFill/>
            </a:ln>
            <a:effectLst/>
          </c:spPr>
          <c:invertIfNegative val="0"/>
          <c:cat>
            <c:numRef>
              <c:f>各险种保费收入!$B$60:$AA$60</c:f>
              <c:numCache>
                <c:formatCode>General</c:formatCode>
                <c:ptCount val="2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pt idx="22">
                  <c:v>2020</c:v>
                </c:pt>
                <c:pt idx="23">
                  <c:v>2021</c:v>
                </c:pt>
                <c:pt idx="24">
                  <c:v>2022</c:v>
                </c:pt>
                <c:pt idx="25">
                  <c:v>2023</c:v>
                </c:pt>
              </c:numCache>
            </c:numRef>
          </c:cat>
          <c:val>
            <c:numRef>
              <c:f>各险种保费收入!$B$62:$AA$62</c:f>
              <c:numCache>
                <c:formatCode>General</c:formatCode>
                <c:ptCount val="26"/>
                <c:pt idx="7">
                  <c:v>46</c:v>
                </c:pt>
                <c:pt idx="8">
                  <c:v>62</c:v>
                </c:pt>
                <c:pt idx="9">
                  <c:v>74.3</c:v>
                </c:pt>
                <c:pt idx="10">
                  <c:v>72.7</c:v>
                </c:pt>
                <c:pt idx="11">
                  <c:v>73.900000000000006</c:v>
                </c:pt>
                <c:pt idx="12">
                  <c:v>85.5</c:v>
                </c:pt>
                <c:pt idx="13">
                  <c:v>105.1</c:v>
                </c:pt>
                <c:pt idx="14">
                  <c:v>126.5</c:v>
                </c:pt>
                <c:pt idx="15">
                  <c:v>150.9</c:v>
                </c:pt>
                <c:pt idx="16">
                  <c:v>171.9</c:v>
                </c:pt>
                <c:pt idx="17">
                  <c:v>200</c:v>
                </c:pt>
                <c:pt idx="18">
                  <c:v>247.91</c:v>
                </c:pt>
                <c:pt idx="19">
                  <c:v>312.7</c:v>
                </c:pt>
                <c:pt idx="20">
                  <c:v>416.6</c:v>
                </c:pt>
                <c:pt idx="21">
                  <c:v>526.6</c:v>
                </c:pt>
                <c:pt idx="22">
                  <c:v>541</c:v>
                </c:pt>
                <c:pt idx="23">
                  <c:v>627</c:v>
                </c:pt>
                <c:pt idx="24">
                  <c:v>574</c:v>
                </c:pt>
                <c:pt idx="25">
                  <c:v>509</c:v>
                </c:pt>
              </c:numCache>
            </c:numRef>
          </c:val>
          <c:extLst>
            <c:ext xmlns:c16="http://schemas.microsoft.com/office/drawing/2014/chart" uri="{C3380CC4-5D6E-409C-BE32-E72D297353CC}">
              <c16:uniqueId val="{00000000-4EF4-4D53-9C52-84243417750E}"/>
            </c:ext>
          </c:extLst>
        </c:ser>
        <c:ser>
          <c:idx val="3"/>
          <c:order val="1"/>
          <c:tx>
            <c:strRef>
              <c:f>各险种保费收入!$A$64</c:f>
              <c:strCache>
                <c:ptCount val="1"/>
                <c:pt idx="0">
                  <c:v>意外伤害险-寿险</c:v>
                </c:pt>
              </c:strCache>
            </c:strRef>
          </c:tx>
          <c:spPr>
            <a:solidFill>
              <a:schemeClr val="accent2">
                <a:lumMod val="60000"/>
              </a:schemeClr>
            </a:solidFill>
            <a:ln>
              <a:noFill/>
            </a:ln>
            <a:effectLst/>
          </c:spPr>
          <c:invertIfNegative val="0"/>
          <c:cat>
            <c:numRef>
              <c:f>各险种保费收入!$B$60:$AA$60</c:f>
              <c:numCache>
                <c:formatCode>General</c:formatCode>
                <c:ptCount val="26"/>
                <c:pt idx="0">
                  <c:v>1998</c:v>
                </c:pt>
                <c:pt idx="1">
                  <c:v>1999</c:v>
                </c:pt>
                <c:pt idx="2">
                  <c:v>2000</c:v>
                </c:pt>
                <c:pt idx="3">
                  <c:v>2001</c:v>
                </c:pt>
                <c:pt idx="4">
                  <c:v>2002</c:v>
                </c:pt>
                <c:pt idx="5">
                  <c:v>2003</c:v>
                </c:pt>
                <c:pt idx="6">
                  <c:v>2004</c:v>
                </c:pt>
                <c:pt idx="7">
                  <c:v>2005</c:v>
                </c:pt>
                <c:pt idx="8">
                  <c:v>2006</c:v>
                </c:pt>
                <c:pt idx="9">
                  <c:v>2007</c:v>
                </c:pt>
                <c:pt idx="10">
                  <c:v>2008</c:v>
                </c:pt>
                <c:pt idx="11">
                  <c:v>2009</c:v>
                </c:pt>
                <c:pt idx="12">
                  <c:v>2010</c:v>
                </c:pt>
                <c:pt idx="13">
                  <c:v>2011</c:v>
                </c:pt>
                <c:pt idx="14">
                  <c:v>2012</c:v>
                </c:pt>
                <c:pt idx="15">
                  <c:v>2013</c:v>
                </c:pt>
                <c:pt idx="16">
                  <c:v>2014</c:v>
                </c:pt>
                <c:pt idx="17">
                  <c:v>2015</c:v>
                </c:pt>
                <c:pt idx="18">
                  <c:v>2016</c:v>
                </c:pt>
                <c:pt idx="19">
                  <c:v>2017</c:v>
                </c:pt>
                <c:pt idx="20">
                  <c:v>2018</c:v>
                </c:pt>
                <c:pt idx="21">
                  <c:v>2019</c:v>
                </c:pt>
                <c:pt idx="22">
                  <c:v>2020</c:v>
                </c:pt>
                <c:pt idx="23">
                  <c:v>2021</c:v>
                </c:pt>
                <c:pt idx="24">
                  <c:v>2022</c:v>
                </c:pt>
                <c:pt idx="25">
                  <c:v>2023</c:v>
                </c:pt>
              </c:numCache>
            </c:numRef>
          </c:cat>
          <c:val>
            <c:numRef>
              <c:f>各险种保费收入!$B$64:$AA$64</c:f>
              <c:numCache>
                <c:formatCode>General</c:formatCode>
                <c:ptCount val="26"/>
                <c:pt idx="0">
                  <c:v>54</c:v>
                </c:pt>
                <c:pt idx="1">
                  <c:v>67</c:v>
                </c:pt>
                <c:pt idx="2">
                  <c:v>80</c:v>
                </c:pt>
                <c:pt idx="3">
                  <c:v>75</c:v>
                </c:pt>
                <c:pt idx="4">
                  <c:v>79</c:v>
                </c:pt>
                <c:pt idx="5">
                  <c:v>99.58</c:v>
                </c:pt>
                <c:pt idx="6">
                  <c:v>86</c:v>
                </c:pt>
                <c:pt idx="7">
                  <c:v>95</c:v>
                </c:pt>
                <c:pt idx="8">
                  <c:v>100</c:v>
                </c:pt>
                <c:pt idx="9">
                  <c:v>115.9</c:v>
                </c:pt>
                <c:pt idx="10">
                  <c:v>130.9</c:v>
                </c:pt>
                <c:pt idx="11">
                  <c:v>156.1</c:v>
                </c:pt>
                <c:pt idx="12">
                  <c:v>189.8</c:v>
                </c:pt>
                <c:pt idx="13">
                  <c:v>229</c:v>
                </c:pt>
                <c:pt idx="14">
                  <c:v>259.60000000000002</c:v>
                </c:pt>
                <c:pt idx="15">
                  <c:v>310.39999999999998</c:v>
                </c:pt>
                <c:pt idx="16">
                  <c:v>370.6</c:v>
                </c:pt>
                <c:pt idx="17">
                  <c:v>435.6</c:v>
                </c:pt>
                <c:pt idx="18">
                  <c:v>502.87</c:v>
                </c:pt>
                <c:pt idx="19">
                  <c:v>588.4</c:v>
                </c:pt>
                <c:pt idx="20">
                  <c:v>658.9</c:v>
                </c:pt>
                <c:pt idx="21">
                  <c:v>648.6</c:v>
                </c:pt>
                <c:pt idx="22">
                  <c:v>633</c:v>
                </c:pt>
                <c:pt idx="23">
                  <c:v>583</c:v>
                </c:pt>
                <c:pt idx="24">
                  <c:v>499</c:v>
                </c:pt>
                <c:pt idx="25">
                  <c:v>450</c:v>
                </c:pt>
              </c:numCache>
            </c:numRef>
          </c:val>
          <c:extLst>
            <c:ext xmlns:c16="http://schemas.microsoft.com/office/drawing/2014/chart" uri="{C3380CC4-5D6E-409C-BE32-E72D297353CC}">
              <c16:uniqueId val="{00000001-4EF4-4D53-9C52-84243417750E}"/>
            </c:ext>
          </c:extLst>
        </c:ser>
        <c:dLbls>
          <c:showLegendKey val="0"/>
          <c:showVal val="0"/>
          <c:showCatName val="0"/>
          <c:showSerName val="0"/>
          <c:showPercent val="0"/>
          <c:showBubbleSize val="0"/>
        </c:dLbls>
        <c:gapWidth val="219"/>
        <c:overlap val="-27"/>
        <c:axId val="738994480"/>
        <c:axId val="738984880"/>
      </c:barChart>
      <c:catAx>
        <c:axId val="73899448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738984880"/>
        <c:crosses val="autoZero"/>
        <c:auto val="1"/>
        <c:lblAlgn val="ctr"/>
        <c:lblOffset val="100"/>
        <c:noMultiLvlLbl val="0"/>
      </c:catAx>
      <c:valAx>
        <c:axId val="73898488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73899448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legend>
    <c:plotVisOnly val="1"/>
    <c:dispBlanksAs val="gap"/>
    <c:showDLblsOverMax val="0"/>
  </c:chart>
  <c:spPr>
    <a:noFill/>
    <a:ln>
      <a:noFill/>
    </a:ln>
    <a:effectLst/>
  </c:spPr>
  <c:txPr>
    <a:bodyPr/>
    <a:lstStyle/>
    <a:p>
      <a:pPr>
        <a:defRPr/>
      </a:pPr>
      <a:endParaRPr lang="zh-CN"/>
    </a:p>
  </c:txPr>
  <c:externalData r:id="rId3">
    <c:autoUpdate val="0"/>
  </c:externalData>
</c:chartSpace>
</file>

<file path=ppt/charts/colors1.xml><?xml version="1.0" encoding="utf-8"?>
<cs:colorStyle xmlns:cs="http://schemas.microsoft.com/office/drawing/2012/chartStyle" xmlns:a="http://schemas.openxmlformats.org/drawingml/2006/main" meth="withinLinear" id="16">
  <a:schemeClr val="accent3"/>
</cs:colorStyle>
</file>

<file path=ppt/charts/colors2.xml><?xml version="1.0" encoding="utf-8"?>
<cs:colorStyle xmlns:cs="http://schemas.microsoft.com/office/drawing/2012/chartStyle" xmlns:a="http://schemas.openxmlformats.org/drawingml/2006/main" meth="withinLinear" id="16">
  <a:schemeClr val="accent3"/>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2.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BC80D473-AC4A-464E-B29E-6D88771FF1B9}" type="datetimeFigureOut">
              <a:rPr lang="zh-CN" altLang="en-US"/>
              <a:pPr>
                <a:defRPr/>
              </a:pPr>
              <a:t>2024/8/27</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noProof="0"/>
              <a:t>单击此处编辑母版文本样式</a:t>
            </a:r>
          </a:p>
          <a:p>
            <a:pPr lvl="1"/>
            <a:r>
              <a:rPr lang="zh-CN" altLang="en-US" noProof="0"/>
              <a:t>第二级</a:t>
            </a:r>
          </a:p>
          <a:p>
            <a:pPr lvl="2"/>
            <a:r>
              <a:rPr lang="zh-CN" altLang="en-US" noProof="0"/>
              <a:t>第三级</a:t>
            </a:r>
          </a:p>
          <a:p>
            <a:pPr lvl="3"/>
            <a:r>
              <a:rPr lang="zh-CN" altLang="en-US" noProof="0"/>
              <a:t>第四级</a:t>
            </a:r>
          </a:p>
          <a:p>
            <a:pPr lvl="4"/>
            <a:r>
              <a:rPr lang="zh-CN" altLang="en-US" noProof="0"/>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eaLnBrk="1" hangingPunct="1">
              <a:defRPr sz="1200"/>
            </a:lvl1pPr>
          </a:lstStyle>
          <a:p>
            <a:pPr>
              <a:defRPr/>
            </a:pPr>
            <a:fld id="{91BDFF59-240C-4274-B4F9-B5EA5A59D176}"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幻灯片图像占位符 1"/>
          <p:cNvSpPr>
            <a:spLocks noGrp="1" noRot="1" noChangeAspect="1" noTextEdit="1"/>
          </p:cNvSpPr>
          <p:nvPr>
            <p:ph type="sldImg"/>
          </p:nvPr>
        </p:nvSpPr>
        <p:spPr bwMode="auto">
          <a:noFill/>
          <a:ln>
            <a:solidFill>
              <a:srgbClr val="000000"/>
            </a:solidFill>
            <a:miter lim="800000"/>
            <a:headEnd/>
            <a:tailEnd/>
          </a:ln>
        </p:spPr>
      </p:sp>
      <p:sp>
        <p:nvSpPr>
          <p:cNvPr id="59395" name="备注占位符 2"/>
          <p:cNvSpPr>
            <a:spLocks noGrp="1"/>
          </p:cNvSpPr>
          <p:nvPr>
            <p:ph type="body" idx="1"/>
          </p:nvPr>
        </p:nvSpPr>
        <p:spPr bwMode="auto">
          <a:noFill/>
        </p:spPr>
        <p:txBody>
          <a:bodyPr wrap="square" numCol="1" anchor="t" anchorCtr="0" compatLnSpc="1">
            <a:prstTxWarp prst="textNoShape">
              <a:avLst/>
            </a:prstTxWarp>
          </a:bodyPr>
          <a:lstStyle/>
          <a:p>
            <a:endParaRPr lang="zh-CN" altLang="en-US"/>
          </a:p>
        </p:txBody>
      </p:sp>
      <p:sp>
        <p:nvSpPr>
          <p:cNvPr id="59396" name="灯片编号占位符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A7D0915-DD5F-44E0-AED3-283C19D440C7}" type="slidenum">
              <a:rPr lang="zh-CN" altLang="en-US" smtClean="0"/>
              <a:pPr/>
              <a:t>7</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TextEdit="1"/>
          </p:cNvSpPr>
          <p:nvPr>
            <p:ph type="sldImg"/>
          </p:nvPr>
        </p:nvSpPr>
        <p:spPr bwMode="auto">
          <a:xfrm>
            <a:off x="1144588" y="687388"/>
            <a:ext cx="4570412" cy="3427412"/>
          </a:xfrm>
          <a:noFill/>
          <a:ln>
            <a:solidFill>
              <a:srgbClr val="000000"/>
            </a:solidFill>
            <a:miter lim="800000"/>
            <a:headEnd/>
            <a:tailEnd/>
          </a:ln>
        </p:spPr>
      </p:sp>
      <p:sp>
        <p:nvSpPr>
          <p:cNvPr id="60419" name="Rectangle 3"/>
          <p:cNvSpPr>
            <a:spLocks noGrp="1"/>
          </p:cNvSpPr>
          <p:nvPr>
            <p:ph type="body" idx="1"/>
          </p:nvPr>
        </p:nvSpPr>
        <p:spPr bwMode="auto">
          <a:xfrm>
            <a:off x="685800" y="4343400"/>
            <a:ext cx="5486400" cy="4113213"/>
          </a:xfrm>
          <a:noFill/>
        </p:spPr>
        <p:txBody>
          <a:bodyPr wrap="square" numCol="1" anchor="t" anchorCtr="0" compatLnSpc="1">
            <a:prstTxWarp prst="textNoShape">
              <a:avLst/>
            </a:prstTxWarp>
          </a:bodyPr>
          <a:lstStyle/>
          <a:p>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Rot="1" noChangeAspect="1" noTextEdit="1"/>
          </p:cNvSpPr>
          <p:nvPr>
            <p:ph type="sldImg"/>
          </p:nvPr>
        </p:nvSpPr>
        <p:spPr bwMode="auto">
          <a:xfrm>
            <a:off x="1144588" y="687388"/>
            <a:ext cx="4570412" cy="3427412"/>
          </a:xfrm>
          <a:noFill/>
          <a:ln>
            <a:solidFill>
              <a:srgbClr val="000000"/>
            </a:solidFill>
            <a:miter lim="800000"/>
            <a:headEnd/>
            <a:tailEnd/>
          </a:ln>
        </p:spPr>
      </p:sp>
      <p:sp>
        <p:nvSpPr>
          <p:cNvPr id="61443" name="Rectangle 3"/>
          <p:cNvSpPr>
            <a:spLocks noGrp="1"/>
          </p:cNvSpPr>
          <p:nvPr>
            <p:ph type="body" idx="1"/>
          </p:nvPr>
        </p:nvSpPr>
        <p:spPr bwMode="auto">
          <a:xfrm>
            <a:off x="685800" y="4343400"/>
            <a:ext cx="5486400" cy="4113213"/>
          </a:xfrm>
          <a:noFill/>
        </p:spPr>
        <p:txBody>
          <a:bodyPr wrap="square" numCol="1" anchor="t" anchorCtr="0" compatLnSpc="1">
            <a:prstTxWarp prst="textNoShape">
              <a:avLst/>
            </a:prstTxWarp>
          </a:bodyPr>
          <a:lstStyle/>
          <a:p>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TextEdit="1"/>
          </p:cNvSpPr>
          <p:nvPr>
            <p:ph type="sldImg"/>
          </p:nvPr>
        </p:nvSpPr>
        <p:spPr bwMode="auto">
          <a:xfrm>
            <a:off x="1144588" y="687388"/>
            <a:ext cx="4570412" cy="3427412"/>
          </a:xfrm>
          <a:noFill/>
          <a:ln>
            <a:solidFill>
              <a:srgbClr val="000000"/>
            </a:solidFill>
            <a:miter lim="800000"/>
            <a:headEnd/>
            <a:tailEnd/>
          </a:ln>
        </p:spPr>
      </p:sp>
      <p:sp>
        <p:nvSpPr>
          <p:cNvPr id="62467" name="Rectangle 3"/>
          <p:cNvSpPr>
            <a:spLocks noGrp="1"/>
          </p:cNvSpPr>
          <p:nvPr>
            <p:ph type="body" idx="1"/>
          </p:nvPr>
        </p:nvSpPr>
        <p:spPr bwMode="auto">
          <a:xfrm>
            <a:off x="685800" y="4343400"/>
            <a:ext cx="5486400" cy="4113213"/>
          </a:xfrm>
          <a:noFill/>
        </p:spPr>
        <p:txBody>
          <a:bodyPr wrap="square" numCol="1" anchor="t" anchorCtr="0" compatLnSpc="1">
            <a:prstTxWarp prst="textNoShape">
              <a:avLst/>
            </a:prstTxWarp>
          </a:bodyPr>
          <a:lstStyle/>
          <a:p>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Rot="1" noChangeAspect="1" noTextEdit="1"/>
          </p:cNvSpPr>
          <p:nvPr>
            <p:ph type="sldImg"/>
          </p:nvPr>
        </p:nvSpPr>
        <p:spPr bwMode="auto">
          <a:xfrm>
            <a:off x="1144588" y="687388"/>
            <a:ext cx="4570412" cy="3427412"/>
          </a:xfrm>
          <a:noFill/>
          <a:ln>
            <a:solidFill>
              <a:srgbClr val="000000"/>
            </a:solidFill>
            <a:miter lim="800000"/>
            <a:headEnd/>
            <a:tailEnd/>
          </a:ln>
        </p:spPr>
      </p:sp>
      <p:sp>
        <p:nvSpPr>
          <p:cNvPr id="63491" name="Rectangle 3"/>
          <p:cNvSpPr>
            <a:spLocks noGrp="1"/>
          </p:cNvSpPr>
          <p:nvPr>
            <p:ph type="body" idx="1"/>
          </p:nvPr>
        </p:nvSpPr>
        <p:spPr bwMode="auto">
          <a:xfrm>
            <a:off x="685800" y="4343400"/>
            <a:ext cx="5486400" cy="4113213"/>
          </a:xfrm>
          <a:noFill/>
        </p:spPr>
        <p:txBody>
          <a:bodyPr wrap="square" numCol="1" anchor="t" anchorCtr="0" compatLnSpc="1">
            <a:prstTxWarp prst="textNoShape">
              <a:avLst/>
            </a:prstTxWarp>
          </a:bodyPr>
          <a:lstStyle/>
          <a:p>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spect="1" noTextEdit="1"/>
          </p:cNvSpPr>
          <p:nvPr>
            <p:ph type="sldImg"/>
          </p:nvPr>
        </p:nvSpPr>
        <p:spPr bwMode="auto">
          <a:xfrm>
            <a:off x="1144588" y="687388"/>
            <a:ext cx="4570412" cy="3427412"/>
          </a:xfrm>
          <a:noFill/>
          <a:ln>
            <a:solidFill>
              <a:srgbClr val="000000"/>
            </a:solidFill>
            <a:miter lim="800000"/>
            <a:headEnd/>
            <a:tailEnd/>
          </a:ln>
        </p:spPr>
      </p:sp>
      <p:sp>
        <p:nvSpPr>
          <p:cNvPr id="64515" name="Rectangle 3"/>
          <p:cNvSpPr>
            <a:spLocks noGrp="1"/>
          </p:cNvSpPr>
          <p:nvPr>
            <p:ph type="body" idx="1"/>
          </p:nvPr>
        </p:nvSpPr>
        <p:spPr bwMode="auto">
          <a:xfrm>
            <a:off x="685800" y="4343400"/>
            <a:ext cx="5486400" cy="4113213"/>
          </a:xfrm>
          <a:noFill/>
        </p:spPr>
        <p:txBody>
          <a:bodyPr wrap="square" numCol="1" anchor="t" anchorCtr="0" compatLnSpc="1">
            <a:prstTxWarp prst="textNoShape">
              <a:avLst/>
            </a:prstTxWarp>
          </a:bodyPr>
          <a:lstStyle/>
          <a:p>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Rot="1" noChangeAspect="1" noTextEdit="1"/>
          </p:cNvSpPr>
          <p:nvPr>
            <p:ph type="sldImg"/>
          </p:nvPr>
        </p:nvSpPr>
        <p:spPr bwMode="auto">
          <a:xfrm>
            <a:off x="1144588" y="687388"/>
            <a:ext cx="4570412" cy="3427412"/>
          </a:xfrm>
          <a:noFill/>
          <a:ln>
            <a:solidFill>
              <a:srgbClr val="000000"/>
            </a:solidFill>
            <a:miter lim="800000"/>
            <a:headEnd/>
            <a:tailEnd/>
          </a:ln>
        </p:spPr>
      </p:sp>
      <p:sp>
        <p:nvSpPr>
          <p:cNvPr id="65539" name="Rectangle 3"/>
          <p:cNvSpPr>
            <a:spLocks noGrp="1"/>
          </p:cNvSpPr>
          <p:nvPr>
            <p:ph type="body" idx="1"/>
          </p:nvPr>
        </p:nvSpPr>
        <p:spPr bwMode="auto">
          <a:xfrm>
            <a:off x="685800" y="4343400"/>
            <a:ext cx="5486400" cy="4113213"/>
          </a:xfrm>
          <a:noFill/>
        </p:spPr>
        <p:txBody>
          <a:bodyPr wrap="square" numCol="1" anchor="t" anchorCtr="0" compatLnSpc="1">
            <a:prstTxWarp prst="textNoShape">
              <a:avLst/>
            </a:prstTxWarp>
          </a:bodyPr>
          <a:lstStyle/>
          <a:p>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sp>
        <p:nvSpPr>
          <p:cNvPr id="4" name="矩形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5" name="矩形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6" name="矩形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7" name="矩形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10" name="直接连接符 9"/>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p>
        </p:txBody>
      </p:sp>
      <p:sp>
        <p:nvSpPr>
          <p:cNvPr id="11" name="直接连接符 10"/>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p>
        </p:txBody>
      </p:sp>
      <p:sp>
        <p:nvSpPr>
          <p:cNvPr id="12" name="直接连接符 11"/>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3" name="直接连接符 12"/>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p>
        </p:txBody>
      </p:sp>
      <p:sp>
        <p:nvSpPr>
          <p:cNvPr id="14" name="直接连接符 13"/>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5" name="直接连接符 14"/>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6" name="矩形 15"/>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17" name="椭圆 16"/>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18" name="椭圆 17"/>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19" name="椭圆 18"/>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20" name="椭圆 19"/>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21" name="椭圆 20"/>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8" name="标题 7"/>
          <p:cNvSpPr>
            <a:spLocks noGrp="1"/>
          </p:cNvSpPr>
          <p:nvPr>
            <p:ph type="ctrTitle"/>
          </p:nvPr>
        </p:nvSpPr>
        <p:spPr>
          <a:xfrm>
            <a:off x="2286000" y="3124200"/>
            <a:ext cx="6172200" cy="1894362"/>
          </a:xfrm>
        </p:spPr>
        <p:txBody>
          <a:bodyPr/>
          <a:lstStyle>
            <a:lvl1pPr>
              <a:defRPr b="1"/>
            </a:lvl1pPr>
          </a:lstStyle>
          <a:p>
            <a:r>
              <a:rPr lang="zh-CN" altLang="en-US"/>
              <a:t>单击此处编辑母版标题样式</a:t>
            </a:r>
            <a:endParaRPr lang="en-US"/>
          </a:p>
        </p:txBody>
      </p:sp>
      <p:sp>
        <p:nvSpPr>
          <p:cNvPr id="9" name="副标题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zh-CN" altLang="en-US"/>
              <a:t>单击此处编辑母版副标题样式</a:t>
            </a:r>
            <a:endParaRPr lang="en-US"/>
          </a:p>
        </p:txBody>
      </p:sp>
      <p:sp>
        <p:nvSpPr>
          <p:cNvPr id="22" name="日期占位符 27"/>
          <p:cNvSpPr>
            <a:spLocks noGrp="1"/>
          </p:cNvSpPr>
          <p:nvPr>
            <p:ph type="dt" sz="half" idx="10"/>
          </p:nvPr>
        </p:nvSpPr>
        <p:spPr bwMode="auto">
          <a:xfrm rot="5400000">
            <a:off x="7764463" y="1174750"/>
            <a:ext cx="2286000" cy="381000"/>
          </a:xfrm>
        </p:spPr>
        <p:txBody>
          <a:bodyPr/>
          <a:lstStyle>
            <a:lvl1pPr>
              <a:defRPr/>
            </a:lvl1pPr>
          </a:lstStyle>
          <a:p>
            <a:pPr>
              <a:defRPr/>
            </a:pPr>
            <a:endParaRPr lang="en-US" altLang="zh-CN"/>
          </a:p>
        </p:txBody>
      </p:sp>
      <p:sp>
        <p:nvSpPr>
          <p:cNvPr id="23" name="页脚占位符 16"/>
          <p:cNvSpPr>
            <a:spLocks noGrp="1"/>
          </p:cNvSpPr>
          <p:nvPr>
            <p:ph type="ftr" sz="quarter" idx="11"/>
          </p:nvPr>
        </p:nvSpPr>
        <p:spPr bwMode="auto">
          <a:xfrm rot="5400000">
            <a:off x="7077076" y="4181475"/>
            <a:ext cx="3657600" cy="384175"/>
          </a:xfrm>
        </p:spPr>
        <p:txBody>
          <a:bodyPr/>
          <a:lstStyle>
            <a:lvl1pPr>
              <a:defRPr/>
            </a:lvl1pPr>
          </a:lstStyle>
          <a:p>
            <a:pPr>
              <a:defRPr/>
            </a:pPr>
            <a:endParaRPr lang="en-US" altLang="zh-CN"/>
          </a:p>
        </p:txBody>
      </p:sp>
      <p:sp>
        <p:nvSpPr>
          <p:cNvPr id="24" name="灯片编号占位符 28"/>
          <p:cNvSpPr>
            <a:spLocks noGrp="1"/>
          </p:cNvSpPr>
          <p:nvPr>
            <p:ph type="sldNum" sz="quarter" idx="12"/>
          </p:nvPr>
        </p:nvSpPr>
        <p:spPr bwMode="auto">
          <a:xfrm>
            <a:off x="1325563" y="4929188"/>
            <a:ext cx="609600" cy="517525"/>
          </a:xfrm>
        </p:spPr>
        <p:txBody>
          <a:bodyPr/>
          <a:lstStyle>
            <a:lvl1pPr>
              <a:defRPr/>
            </a:lvl1pPr>
          </a:lstStyle>
          <a:p>
            <a:pPr>
              <a:defRPr/>
            </a:pPr>
            <a:fld id="{49EF3155-D648-4483-9BB9-8C025F47B86A}" type="slidenum">
              <a:rPr lang="en-US" altLang="zh-CN"/>
              <a:pPr>
                <a:defRPr/>
              </a:pPr>
              <a:t>‹#›</a:t>
            </a:fld>
            <a:endParaRPr lang="en-US" altLang="zh-CN"/>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日期占位符 13"/>
          <p:cNvSpPr>
            <a:spLocks noGrp="1"/>
          </p:cNvSpPr>
          <p:nvPr>
            <p:ph type="dt" sz="half" idx="10"/>
          </p:nvPr>
        </p:nvSpPr>
        <p:spPr/>
        <p:txBody>
          <a:bodyPr/>
          <a:lstStyle>
            <a:lvl1pPr>
              <a:defRPr/>
            </a:lvl1pPr>
          </a:lstStyle>
          <a:p>
            <a:pPr>
              <a:defRPr/>
            </a:pPr>
            <a:endParaRPr lang="en-US" altLang="zh-CN"/>
          </a:p>
        </p:txBody>
      </p:sp>
      <p:sp>
        <p:nvSpPr>
          <p:cNvPr id="5" name="页脚占位符 2"/>
          <p:cNvSpPr>
            <a:spLocks noGrp="1"/>
          </p:cNvSpPr>
          <p:nvPr>
            <p:ph type="ftr" sz="quarter" idx="11"/>
          </p:nvPr>
        </p:nvSpPr>
        <p:spPr/>
        <p:txBody>
          <a:bodyPr/>
          <a:lstStyle>
            <a:lvl1pPr>
              <a:defRPr/>
            </a:lvl1pPr>
          </a:lstStyle>
          <a:p>
            <a:pPr>
              <a:defRPr/>
            </a:pPr>
            <a:endParaRPr lang="en-US" altLang="zh-CN"/>
          </a:p>
        </p:txBody>
      </p:sp>
      <p:sp>
        <p:nvSpPr>
          <p:cNvPr id="6" name="灯片编号占位符 22"/>
          <p:cNvSpPr>
            <a:spLocks noGrp="1"/>
          </p:cNvSpPr>
          <p:nvPr>
            <p:ph type="sldNum" sz="quarter" idx="12"/>
          </p:nvPr>
        </p:nvSpPr>
        <p:spPr/>
        <p:txBody>
          <a:bodyPr/>
          <a:lstStyle>
            <a:lvl1pPr>
              <a:defRPr/>
            </a:lvl1pPr>
          </a:lstStyle>
          <a:p>
            <a:pPr>
              <a:defRPr/>
            </a:pPr>
            <a:fld id="{30761EE8-85AA-4D18-95EC-4C5DDCB7652F}" type="slidenum">
              <a:rPr lang="en-US" altLang="zh-CN"/>
              <a:pPr>
                <a:defRPr/>
              </a:pPr>
              <a:t>‹#›</a:t>
            </a:fld>
            <a:endParaRPr lang="en-US" alt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9"/>
            <a:ext cx="1676400" cy="5851525"/>
          </a:xfrm>
        </p:spPr>
        <p:txBody>
          <a:bodyPr vert="eaVert"/>
          <a:lstStyle/>
          <a:p>
            <a:r>
              <a:rPr lang="zh-CN" altLang="en-US"/>
              <a:t>单击此处编辑母版标题样式</a:t>
            </a:r>
            <a:endParaRPr 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日期占位符 13"/>
          <p:cNvSpPr>
            <a:spLocks noGrp="1"/>
          </p:cNvSpPr>
          <p:nvPr>
            <p:ph type="dt" sz="half" idx="10"/>
          </p:nvPr>
        </p:nvSpPr>
        <p:spPr/>
        <p:txBody>
          <a:bodyPr/>
          <a:lstStyle>
            <a:lvl1pPr>
              <a:defRPr/>
            </a:lvl1pPr>
          </a:lstStyle>
          <a:p>
            <a:pPr>
              <a:defRPr/>
            </a:pPr>
            <a:endParaRPr lang="en-US" altLang="zh-CN"/>
          </a:p>
        </p:txBody>
      </p:sp>
      <p:sp>
        <p:nvSpPr>
          <p:cNvPr id="5" name="页脚占位符 2"/>
          <p:cNvSpPr>
            <a:spLocks noGrp="1"/>
          </p:cNvSpPr>
          <p:nvPr>
            <p:ph type="ftr" sz="quarter" idx="11"/>
          </p:nvPr>
        </p:nvSpPr>
        <p:spPr/>
        <p:txBody>
          <a:bodyPr/>
          <a:lstStyle>
            <a:lvl1pPr>
              <a:defRPr/>
            </a:lvl1pPr>
          </a:lstStyle>
          <a:p>
            <a:pPr>
              <a:defRPr/>
            </a:pPr>
            <a:endParaRPr lang="en-US" altLang="zh-CN"/>
          </a:p>
        </p:txBody>
      </p:sp>
      <p:sp>
        <p:nvSpPr>
          <p:cNvPr id="6" name="灯片编号占位符 22"/>
          <p:cNvSpPr>
            <a:spLocks noGrp="1"/>
          </p:cNvSpPr>
          <p:nvPr>
            <p:ph type="sldNum" sz="quarter" idx="12"/>
          </p:nvPr>
        </p:nvSpPr>
        <p:spPr/>
        <p:txBody>
          <a:bodyPr/>
          <a:lstStyle>
            <a:lvl1pPr>
              <a:defRPr/>
            </a:lvl1pPr>
          </a:lstStyle>
          <a:p>
            <a:pPr>
              <a:defRPr/>
            </a:pPr>
            <a:fld id="{C5DEA13B-5AC4-4F12-AACE-D5962B204B08}" type="slidenum">
              <a:rPr lang="en-US" altLang="zh-CN"/>
              <a:pPr>
                <a:defRPr/>
              </a:pPr>
              <a:t>‹#›</a:t>
            </a:fld>
            <a:endParaRPr lang="en-US" alt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8" name="内容占位符 7"/>
          <p:cNvSpPr>
            <a:spLocks noGrp="1"/>
          </p:cNvSpPr>
          <p:nvPr>
            <p:ph sz="quarter" idx="1"/>
          </p:nvPr>
        </p:nvSpPr>
        <p:spPr>
          <a:xfrm>
            <a:off x="457200" y="1600200"/>
            <a:ext cx="7467600" cy="4873752"/>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4" name="日期占位符 6"/>
          <p:cNvSpPr>
            <a:spLocks noGrp="1"/>
          </p:cNvSpPr>
          <p:nvPr>
            <p:ph type="dt" sz="half" idx="10"/>
          </p:nvPr>
        </p:nvSpPr>
        <p:spPr/>
        <p:txBody>
          <a:bodyPr rtlCol="0"/>
          <a:lstStyle>
            <a:lvl1pPr>
              <a:defRPr/>
            </a:lvl1pPr>
          </a:lstStyle>
          <a:p>
            <a:pPr>
              <a:defRPr/>
            </a:pPr>
            <a:endParaRPr lang="en-US" altLang="zh-CN"/>
          </a:p>
        </p:txBody>
      </p:sp>
      <p:sp>
        <p:nvSpPr>
          <p:cNvPr id="5" name="灯片编号占位符 8"/>
          <p:cNvSpPr>
            <a:spLocks noGrp="1"/>
          </p:cNvSpPr>
          <p:nvPr>
            <p:ph type="sldNum" sz="quarter" idx="11"/>
          </p:nvPr>
        </p:nvSpPr>
        <p:spPr/>
        <p:txBody>
          <a:bodyPr rtlCol="0"/>
          <a:lstStyle>
            <a:lvl1pPr>
              <a:defRPr/>
            </a:lvl1pPr>
          </a:lstStyle>
          <a:p>
            <a:pPr>
              <a:defRPr/>
            </a:pPr>
            <a:fld id="{C065145F-1A6F-44B5-AD7F-63769573CBD7}" type="slidenum">
              <a:rPr lang="en-US" altLang="zh-CN"/>
              <a:pPr>
                <a:defRPr/>
              </a:pPr>
              <a:t>‹#›</a:t>
            </a:fld>
            <a:endParaRPr lang="en-US" altLang="zh-CN"/>
          </a:p>
        </p:txBody>
      </p:sp>
      <p:sp>
        <p:nvSpPr>
          <p:cNvPr id="6" name="页脚占位符 9"/>
          <p:cNvSpPr>
            <a:spLocks noGrp="1"/>
          </p:cNvSpPr>
          <p:nvPr>
            <p:ph type="ftr" sz="quarter" idx="12"/>
          </p:nvPr>
        </p:nvSpPr>
        <p:spPr/>
        <p:txBody>
          <a:bodyPr rtlCol="0"/>
          <a:lstStyle>
            <a:lvl1pPr>
              <a:defRPr/>
            </a:lvl1pPr>
          </a:lstStyle>
          <a:p>
            <a:pPr>
              <a:defRPr/>
            </a:pPr>
            <a:endParaRPr lang="en-US" alt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bg>
      <p:bgPr>
        <a:solidFill>
          <a:schemeClr val="bg2"/>
        </a:solidFill>
        <a:effectLst/>
      </p:bgPr>
    </p:bg>
    <p:spTree>
      <p:nvGrpSpPr>
        <p:cNvPr id="1" name=""/>
        <p:cNvGrpSpPr/>
        <p:nvPr/>
      </p:nvGrpSpPr>
      <p:grpSpPr>
        <a:xfrm>
          <a:off x="0" y="0"/>
          <a:ext cx="0" cy="0"/>
          <a:chOff x="0" y="0"/>
          <a:chExt cx="0" cy="0"/>
        </a:xfrm>
      </p:grpSpPr>
      <p:sp>
        <p:nvSpPr>
          <p:cNvPr id="4" name="矩形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5" name="矩形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6" name="矩形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7" name="矩形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8" name="直接连接符 7"/>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a:defRPr/>
            </a:pPr>
            <a:endParaRPr lang="en-US"/>
          </a:p>
        </p:txBody>
      </p:sp>
      <p:sp>
        <p:nvSpPr>
          <p:cNvPr id="9" name="直接连接符 8"/>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a:defRPr/>
            </a:pPr>
            <a:endParaRPr lang="en-US"/>
          </a:p>
        </p:txBody>
      </p:sp>
      <p:sp>
        <p:nvSpPr>
          <p:cNvPr id="10" name="直接连接符 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1" name="直接连接符 10"/>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a:defRPr/>
            </a:pPr>
            <a:endParaRPr lang="en-US"/>
          </a:p>
        </p:txBody>
      </p:sp>
      <p:sp>
        <p:nvSpPr>
          <p:cNvPr id="12" name="直接连接符 11"/>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13" name="矩形 12"/>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14" name="椭圆 13"/>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15" name="椭圆 14"/>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16" name="椭圆 15"/>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17" name="椭圆 16"/>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18" name="椭圆 17"/>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19" name="直接连接符 18"/>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2" name="标题 1"/>
          <p:cNvSpPr>
            <a:spLocks noGrp="1"/>
          </p:cNvSpPr>
          <p:nvPr>
            <p:ph type="title"/>
          </p:nvPr>
        </p:nvSpPr>
        <p:spPr>
          <a:xfrm>
            <a:off x="2286000" y="2895600"/>
            <a:ext cx="6172200" cy="2053590"/>
          </a:xfrm>
        </p:spPr>
        <p:txBody>
          <a:bodyPr/>
          <a:lstStyle>
            <a:lvl1pPr algn="l">
              <a:buNone/>
              <a:defRPr sz="3000" b="1" cap="small" baseline="0"/>
            </a:lvl1pPr>
          </a:lstStyle>
          <a:p>
            <a:r>
              <a:rPr lang="zh-CN" altLang="en-US"/>
              <a:t>单击此处编辑母版标题样式</a:t>
            </a:r>
            <a:endParaRPr lang="en-US"/>
          </a:p>
        </p:txBody>
      </p:sp>
      <p:sp>
        <p:nvSpPr>
          <p:cNvPr id="3" name="文本占位符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zh-CN" altLang="en-US"/>
              <a:t>单击此处编辑母版文本样式</a:t>
            </a:r>
          </a:p>
        </p:txBody>
      </p:sp>
      <p:sp>
        <p:nvSpPr>
          <p:cNvPr id="20" name="日期占位符 3"/>
          <p:cNvSpPr>
            <a:spLocks noGrp="1"/>
          </p:cNvSpPr>
          <p:nvPr>
            <p:ph type="dt" sz="half" idx="10"/>
          </p:nvPr>
        </p:nvSpPr>
        <p:spPr bwMode="auto">
          <a:xfrm rot="5400000">
            <a:off x="7762875" y="1169988"/>
            <a:ext cx="2286000" cy="381000"/>
          </a:xfrm>
        </p:spPr>
        <p:txBody>
          <a:bodyPr/>
          <a:lstStyle>
            <a:lvl1pPr>
              <a:defRPr/>
            </a:lvl1pPr>
          </a:lstStyle>
          <a:p>
            <a:pPr>
              <a:defRPr/>
            </a:pPr>
            <a:endParaRPr lang="en-US" altLang="zh-CN"/>
          </a:p>
        </p:txBody>
      </p:sp>
      <p:sp>
        <p:nvSpPr>
          <p:cNvPr id="21" name="页脚占位符 4"/>
          <p:cNvSpPr>
            <a:spLocks noGrp="1"/>
          </p:cNvSpPr>
          <p:nvPr>
            <p:ph type="ftr" sz="quarter" idx="11"/>
          </p:nvPr>
        </p:nvSpPr>
        <p:spPr bwMode="auto">
          <a:xfrm rot="5400000">
            <a:off x="7077076" y="4178300"/>
            <a:ext cx="3657600" cy="384175"/>
          </a:xfrm>
        </p:spPr>
        <p:txBody>
          <a:bodyPr/>
          <a:lstStyle>
            <a:lvl1pPr>
              <a:defRPr/>
            </a:lvl1pPr>
          </a:lstStyle>
          <a:p>
            <a:pPr>
              <a:defRPr/>
            </a:pPr>
            <a:endParaRPr lang="en-US" altLang="zh-CN"/>
          </a:p>
        </p:txBody>
      </p:sp>
      <p:sp>
        <p:nvSpPr>
          <p:cNvPr id="22" name="灯片编号占位符 5"/>
          <p:cNvSpPr>
            <a:spLocks noGrp="1"/>
          </p:cNvSpPr>
          <p:nvPr>
            <p:ph type="sldNum" sz="quarter" idx="12"/>
          </p:nvPr>
        </p:nvSpPr>
        <p:spPr bwMode="auto">
          <a:xfrm>
            <a:off x="1339850" y="4929188"/>
            <a:ext cx="609600" cy="517525"/>
          </a:xfrm>
        </p:spPr>
        <p:txBody>
          <a:bodyPr/>
          <a:lstStyle>
            <a:lvl1pPr>
              <a:defRPr/>
            </a:lvl1pPr>
          </a:lstStyle>
          <a:p>
            <a:pPr>
              <a:defRPr/>
            </a:pPr>
            <a:fld id="{3ADB0287-238D-479B-B0D6-7E8094610D5E}" type="slidenum">
              <a:rPr lang="en-US" altLang="zh-CN"/>
              <a:pPr>
                <a:defRPr/>
              </a:pPr>
              <a:t>‹#›</a:t>
            </a:fld>
            <a:endParaRPr lang="en-US" altLang="zh-CN"/>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9" name="内容占位符 8"/>
          <p:cNvSpPr>
            <a:spLocks noGrp="1"/>
          </p:cNvSpPr>
          <p:nvPr>
            <p:ph sz="quarter" idx="1"/>
          </p:nvPr>
        </p:nvSpPr>
        <p:spPr>
          <a:xfrm>
            <a:off x="457200" y="1600200"/>
            <a:ext cx="3657600" cy="45720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1" name="内容占位符 10"/>
          <p:cNvSpPr>
            <a:spLocks noGrp="1"/>
          </p:cNvSpPr>
          <p:nvPr>
            <p:ph sz="quarter" idx="2"/>
          </p:nvPr>
        </p:nvSpPr>
        <p:spPr>
          <a:xfrm>
            <a:off x="4270248" y="1600200"/>
            <a:ext cx="3657600" cy="45720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5" name="日期占位符 13"/>
          <p:cNvSpPr>
            <a:spLocks noGrp="1"/>
          </p:cNvSpPr>
          <p:nvPr>
            <p:ph type="dt" sz="half" idx="10"/>
          </p:nvPr>
        </p:nvSpPr>
        <p:spPr/>
        <p:txBody>
          <a:bodyPr/>
          <a:lstStyle>
            <a:lvl1pPr>
              <a:defRPr/>
            </a:lvl1pPr>
          </a:lstStyle>
          <a:p>
            <a:pPr>
              <a:defRPr/>
            </a:pPr>
            <a:endParaRPr lang="en-US" altLang="zh-CN"/>
          </a:p>
        </p:txBody>
      </p:sp>
      <p:sp>
        <p:nvSpPr>
          <p:cNvPr id="6" name="页脚占位符 2"/>
          <p:cNvSpPr>
            <a:spLocks noGrp="1"/>
          </p:cNvSpPr>
          <p:nvPr>
            <p:ph type="ftr" sz="quarter" idx="11"/>
          </p:nvPr>
        </p:nvSpPr>
        <p:spPr/>
        <p:txBody>
          <a:bodyPr/>
          <a:lstStyle>
            <a:lvl1pPr>
              <a:defRPr/>
            </a:lvl1pPr>
          </a:lstStyle>
          <a:p>
            <a:pPr>
              <a:defRPr/>
            </a:pPr>
            <a:endParaRPr lang="en-US" altLang="zh-CN"/>
          </a:p>
        </p:txBody>
      </p:sp>
      <p:sp>
        <p:nvSpPr>
          <p:cNvPr id="7" name="灯片编号占位符 22"/>
          <p:cNvSpPr>
            <a:spLocks noGrp="1"/>
          </p:cNvSpPr>
          <p:nvPr>
            <p:ph type="sldNum" sz="quarter" idx="12"/>
          </p:nvPr>
        </p:nvSpPr>
        <p:spPr/>
        <p:txBody>
          <a:bodyPr/>
          <a:lstStyle>
            <a:lvl1pPr>
              <a:defRPr/>
            </a:lvl1pPr>
          </a:lstStyle>
          <a:p>
            <a:pPr>
              <a:defRPr/>
            </a:pPr>
            <a:fld id="{4969FF8F-44D8-4B2A-A872-B4EBB5CECB32}" type="slidenum">
              <a:rPr lang="en-US" altLang="zh-CN"/>
              <a:pPr>
                <a:defRPr/>
              </a:pPr>
              <a:t>‹#›</a:t>
            </a:fld>
            <a:endParaRPr lang="en-US" alt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7543800" cy="1143000"/>
          </a:xfrm>
        </p:spPr>
        <p:txBody>
          <a:bodyPr/>
          <a:lstStyle>
            <a:lvl1pPr>
              <a:defRPr/>
            </a:lvl1pPr>
          </a:lstStyle>
          <a:p>
            <a:r>
              <a:rPr lang="zh-CN" altLang="en-US"/>
              <a:t>单击此处编辑母版标题样式</a:t>
            </a:r>
            <a:endParaRPr lang="en-US"/>
          </a:p>
        </p:txBody>
      </p:sp>
      <p:sp>
        <p:nvSpPr>
          <p:cNvPr id="11" name="内容占位符 10"/>
          <p:cNvSpPr>
            <a:spLocks noGrp="1"/>
          </p:cNvSpPr>
          <p:nvPr>
            <p:ph sz="quarter" idx="2"/>
          </p:nvPr>
        </p:nvSpPr>
        <p:spPr>
          <a:xfrm>
            <a:off x="457200" y="2362200"/>
            <a:ext cx="3657600" cy="38862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3" name="内容占位符 12"/>
          <p:cNvSpPr>
            <a:spLocks noGrp="1"/>
          </p:cNvSpPr>
          <p:nvPr>
            <p:ph sz="quarter" idx="4"/>
          </p:nvPr>
        </p:nvSpPr>
        <p:spPr>
          <a:xfrm>
            <a:off x="4371975" y="2362200"/>
            <a:ext cx="3657600" cy="3886200"/>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2" name="文本占位符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zh-CN" altLang="en-US"/>
              <a:t>单击此处编辑母版文本样式</a:t>
            </a:r>
          </a:p>
        </p:txBody>
      </p:sp>
      <p:sp>
        <p:nvSpPr>
          <p:cNvPr id="14" name="文本占位符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zh-CN" altLang="en-US"/>
              <a:t>单击此处编辑母版文本样式</a:t>
            </a:r>
          </a:p>
        </p:txBody>
      </p:sp>
      <p:sp>
        <p:nvSpPr>
          <p:cNvPr id="7" name="日期占位符 13"/>
          <p:cNvSpPr>
            <a:spLocks noGrp="1"/>
          </p:cNvSpPr>
          <p:nvPr>
            <p:ph type="dt" sz="half" idx="10"/>
          </p:nvPr>
        </p:nvSpPr>
        <p:spPr/>
        <p:txBody>
          <a:bodyPr/>
          <a:lstStyle>
            <a:lvl1pPr>
              <a:defRPr/>
            </a:lvl1pPr>
          </a:lstStyle>
          <a:p>
            <a:pPr>
              <a:defRPr/>
            </a:pPr>
            <a:endParaRPr lang="en-US" altLang="zh-CN"/>
          </a:p>
        </p:txBody>
      </p:sp>
      <p:sp>
        <p:nvSpPr>
          <p:cNvPr id="8" name="页脚占位符 2"/>
          <p:cNvSpPr>
            <a:spLocks noGrp="1"/>
          </p:cNvSpPr>
          <p:nvPr>
            <p:ph type="ftr" sz="quarter" idx="11"/>
          </p:nvPr>
        </p:nvSpPr>
        <p:spPr/>
        <p:txBody>
          <a:bodyPr/>
          <a:lstStyle>
            <a:lvl1pPr>
              <a:defRPr/>
            </a:lvl1pPr>
          </a:lstStyle>
          <a:p>
            <a:pPr>
              <a:defRPr/>
            </a:pPr>
            <a:endParaRPr lang="en-US" altLang="zh-CN"/>
          </a:p>
        </p:txBody>
      </p:sp>
      <p:sp>
        <p:nvSpPr>
          <p:cNvPr id="9" name="灯片编号占位符 22"/>
          <p:cNvSpPr>
            <a:spLocks noGrp="1"/>
          </p:cNvSpPr>
          <p:nvPr>
            <p:ph type="sldNum" sz="quarter" idx="12"/>
          </p:nvPr>
        </p:nvSpPr>
        <p:spPr/>
        <p:txBody>
          <a:bodyPr/>
          <a:lstStyle>
            <a:lvl1pPr>
              <a:defRPr/>
            </a:lvl1pPr>
          </a:lstStyle>
          <a:p>
            <a:pPr>
              <a:defRPr/>
            </a:pPr>
            <a:fld id="{B09C2DC5-8446-4F2F-8D87-5372E0FE0480}" type="slidenum">
              <a:rPr lang="en-US" altLang="zh-CN"/>
              <a:pPr>
                <a:defRPr/>
              </a:pPr>
              <a:t>‹#›</a:t>
            </a:fld>
            <a:endParaRPr lang="en-US" alt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en-US"/>
          </a:p>
        </p:txBody>
      </p:sp>
      <p:sp>
        <p:nvSpPr>
          <p:cNvPr id="3" name="日期占位符 5"/>
          <p:cNvSpPr>
            <a:spLocks noGrp="1"/>
          </p:cNvSpPr>
          <p:nvPr>
            <p:ph type="dt" sz="half" idx="10"/>
          </p:nvPr>
        </p:nvSpPr>
        <p:spPr/>
        <p:txBody>
          <a:bodyPr rtlCol="0"/>
          <a:lstStyle>
            <a:lvl1pPr>
              <a:defRPr/>
            </a:lvl1pPr>
          </a:lstStyle>
          <a:p>
            <a:pPr>
              <a:defRPr/>
            </a:pPr>
            <a:endParaRPr lang="en-US" altLang="zh-CN"/>
          </a:p>
        </p:txBody>
      </p:sp>
      <p:sp>
        <p:nvSpPr>
          <p:cNvPr id="4" name="灯片编号占位符 6"/>
          <p:cNvSpPr>
            <a:spLocks noGrp="1"/>
          </p:cNvSpPr>
          <p:nvPr>
            <p:ph type="sldNum" sz="quarter" idx="11"/>
          </p:nvPr>
        </p:nvSpPr>
        <p:spPr/>
        <p:txBody>
          <a:bodyPr rtlCol="0"/>
          <a:lstStyle>
            <a:lvl1pPr>
              <a:defRPr/>
            </a:lvl1pPr>
          </a:lstStyle>
          <a:p>
            <a:pPr>
              <a:defRPr/>
            </a:pPr>
            <a:fld id="{4CD11BF1-C0A4-4FC8-BE3C-E5BBABC6DB16}" type="slidenum">
              <a:rPr lang="en-US" altLang="zh-CN"/>
              <a:pPr>
                <a:defRPr/>
              </a:pPr>
              <a:t>‹#›</a:t>
            </a:fld>
            <a:endParaRPr lang="en-US" altLang="zh-CN"/>
          </a:p>
        </p:txBody>
      </p:sp>
      <p:sp>
        <p:nvSpPr>
          <p:cNvPr id="5" name="页脚占位符 7"/>
          <p:cNvSpPr>
            <a:spLocks noGrp="1"/>
          </p:cNvSpPr>
          <p:nvPr>
            <p:ph type="ftr" sz="quarter" idx="12"/>
          </p:nvPr>
        </p:nvSpPr>
        <p:spPr/>
        <p:txBody>
          <a:bodyPr rtlCol="0"/>
          <a:lstStyle>
            <a:lvl1pPr>
              <a:defRPr/>
            </a:lvl1pPr>
          </a:lstStyle>
          <a:p>
            <a:pPr>
              <a:defRPr/>
            </a:pPr>
            <a:endParaRPr lang="en-US" alt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3"/>
          <p:cNvSpPr>
            <a:spLocks noGrp="1"/>
          </p:cNvSpPr>
          <p:nvPr>
            <p:ph type="dt" sz="half" idx="10"/>
          </p:nvPr>
        </p:nvSpPr>
        <p:spPr/>
        <p:txBody>
          <a:bodyPr/>
          <a:lstStyle>
            <a:lvl1pPr>
              <a:defRPr/>
            </a:lvl1pPr>
          </a:lstStyle>
          <a:p>
            <a:pPr>
              <a:defRPr/>
            </a:pPr>
            <a:endParaRPr lang="en-US" altLang="zh-CN"/>
          </a:p>
        </p:txBody>
      </p:sp>
      <p:sp>
        <p:nvSpPr>
          <p:cNvPr id="3" name="页脚占位符 2"/>
          <p:cNvSpPr>
            <a:spLocks noGrp="1"/>
          </p:cNvSpPr>
          <p:nvPr>
            <p:ph type="ftr" sz="quarter" idx="11"/>
          </p:nvPr>
        </p:nvSpPr>
        <p:spPr/>
        <p:txBody>
          <a:bodyPr/>
          <a:lstStyle>
            <a:lvl1pPr>
              <a:defRPr/>
            </a:lvl1pPr>
          </a:lstStyle>
          <a:p>
            <a:pPr>
              <a:defRPr/>
            </a:pPr>
            <a:endParaRPr lang="en-US" altLang="zh-CN"/>
          </a:p>
        </p:txBody>
      </p:sp>
      <p:sp>
        <p:nvSpPr>
          <p:cNvPr id="4" name="灯片编号占位符 22"/>
          <p:cNvSpPr>
            <a:spLocks noGrp="1"/>
          </p:cNvSpPr>
          <p:nvPr>
            <p:ph type="sldNum" sz="quarter" idx="12"/>
          </p:nvPr>
        </p:nvSpPr>
        <p:spPr/>
        <p:txBody>
          <a:bodyPr/>
          <a:lstStyle>
            <a:lvl1pPr>
              <a:defRPr/>
            </a:lvl1pPr>
          </a:lstStyle>
          <a:p>
            <a:pPr>
              <a:defRPr/>
            </a:pPr>
            <a:fld id="{900F509E-E700-4877-B282-01D74FADF3E0}" type="slidenum">
              <a:rPr lang="en-US" altLang="zh-CN"/>
              <a:pPr>
                <a:defRPr/>
              </a:pPr>
              <a:t>‹#›</a:t>
            </a:fld>
            <a:endParaRPr lang="en-US" alt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内容与标题">
    <p:spTree>
      <p:nvGrpSpPr>
        <p:cNvPr id="1" name=""/>
        <p:cNvGrpSpPr/>
        <p:nvPr/>
      </p:nvGrpSpPr>
      <p:grpSpPr>
        <a:xfrm>
          <a:off x="0" y="0"/>
          <a:ext cx="0" cy="0"/>
          <a:chOff x="0" y="0"/>
          <a:chExt cx="0" cy="0"/>
        </a:xfrm>
      </p:grpSpPr>
      <p:sp>
        <p:nvSpPr>
          <p:cNvPr id="5" name="直接连接符 4"/>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p>
        </p:txBody>
      </p:sp>
      <p:sp>
        <p:nvSpPr>
          <p:cNvPr id="6" name="直接连接符 5"/>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p>
        </p:txBody>
      </p:sp>
      <p:sp>
        <p:nvSpPr>
          <p:cNvPr id="7" name="直接连接符 6"/>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lang="en-US" dirty="0"/>
          </a:p>
        </p:txBody>
      </p:sp>
      <p:sp>
        <p:nvSpPr>
          <p:cNvPr id="8" name="直接连接符 7"/>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9" name="矩形 8"/>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10" name="直接连接符 9"/>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1" name="椭圆 10"/>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2" name="标题 1"/>
          <p:cNvSpPr>
            <a:spLocks noGrp="1"/>
          </p:cNvSpPr>
          <p:nvPr>
            <p:ph type="title"/>
          </p:nvPr>
        </p:nvSpPr>
        <p:spPr>
          <a:xfrm rot="5400000">
            <a:off x="3371850" y="3200400"/>
            <a:ext cx="6309360" cy="457200"/>
          </a:xfrm>
        </p:spPr>
        <p:txBody>
          <a:bodyPr/>
          <a:lstStyle>
            <a:lvl1pPr algn="l">
              <a:buNone/>
              <a:defRPr sz="2000" b="1" cap="small" baseline="0"/>
            </a:lvl1pPr>
          </a:lstStyle>
          <a:p>
            <a:r>
              <a:rPr lang="zh-CN" altLang="en-US"/>
              <a:t>单击此处编辑母版标题样式</a:t>
            </a:r>
            <a:endParaRPr lang="en-US"/>
          </a:p>
        </p:txBody>
      </p:sp>
      <p:sp>
        <p:nvSpPr>
          <p:cNvPr id="3" name="文本占位符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zh-CN" altLang="en-US"/>
              <a:t>单击此处编辑母版文本样式</a:t>
            </a:r>
          </a:p>
        </p:txBody>
      </p:sp>
      <p:sp>
        <p:nvSpPr>
          <p:cNvPr id="18" name="内容占位符 17"/>
          <p:cNvSpPr>
            <a:spLocks noGrp="1"/>
          </p:cNvSpPr>
          <p:nvPr>
            <p:ph sz="quarter" idx="1"/>
          </p:nvPr>
        </p:nvSpPr>
        <p:spPr>
          <a:xfrm>
            <a:off x="304800" y="274320"/>
            <a:ext cx="5638800" cy="632764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p>
        </p:txBody>
      </p:sp>
      <p:sp>
        <p:nvSpPr>
          <p:cNvPr id="12" name="日期占位符 20"/>
          <p:cNvSpPr>
            <a:spLocks noGrp="1"/>
          </p:cNvSpPr>
          <p:nvPr>
            <p:ph type="dt" sz="half" idx="10"/>
          </p:nvPr>
        </p:nvSpPr>
        <p:spPr/>
        <p:txBody>
          <a:bodyPr rtlCol="0"/>
          <a:lstStyle>
            <a:lvl1pPr>
              <a:defRPr/>
            </a:lvl1pPr>
          </a:lstStyle>
          <a:p>
            <a:pPr>
              <a:defRPr/>
            </a:pPr>
            <a:endParaRPr lang="en-US" altLang="zh-CN"/>
          </a:p>
        </p:txBody>
      </p:sp>
      <p:sp>
        <p:nvSpPr>
          <p:cNvPr id="13" name="灯片编号占位符 21"/>
          <p:cNvSpPr>
            <a:spLocks noGrp="1"/>
          </p:cNvSpPr>
          <p:nvPr>
            <p:ph type="sldNum" sz="quarter" idx="11"/>
          </p:nvPr>
        </p:nvSpPr>
        <p:spPr/>
        <p:txBody>
          <a:bodyPr rtlCol="0"/>
          <a:lstStyle>
            <a:lvl1pPr>
              <a:defRPr/>
            </a:lvl1pPr>
          </a:lstStyle>
          <a:p>
            <a:pPr>
              <a:defRPr/>
            </a:pPr>
            <a:fld id="{1595460D-D681-46F0-9491-3D02EA455F40}" type="slidenum">
              <a:rPr lang="en-US" altLang="zh-CN"/>
              <a:pPr>
                <a:defRPr/>
              </a:pPr>
              <a:t>‹#›</a:t>
            </a:fld>
            <a:endParaRPr lang="en-US" altLang="zh-CN"/>
          </a:p>
        </p:txBody>
      </p:sp>
      <p:sp>
        <p:nvSpPr>
          <p:cNvPr id="14" name="页脚占位符 22"/>
          <p:cNvSpPr>
            <a:spLocks noGrp="1"/>
          </p:cNvSpPr>
          <p:nvPr>
            <p:ph type="ftr" sz="quarter" idx="12"/>
          </p:nvPr>
        </p:nvSpPr>
        <p:spPr/>
        <p:txBody>
          <a:bodyPr rtlCol="0"/>
          <a:lstStyle>
            <a:lvl1pPr>
              <a:defRPr/>
            </a:lvl1pPr>
          </a:lstStyle>
          <a:p>
            <a:pPr>
              <a:defRPr/>
            </a:pPr>
            <a:endParaRPr lang="en-US" altLang="zh-CN"/>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5" name="直接连接符 4"/>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6" name="椭圆 5"/>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7" name="直接连接符 6"/>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a:lstStyle/>
          <a:p>
            <a:pPr>
              <a:defRPr/>
            </a:pPr>
            <a:endParaRPr lang="en-US"/>
          </a:p>
        </p:txBody>
      </p:sp>
      <p:sp>
        <p:nvSpPr>
          <p:cNvPr id="8" name="矩形 7"/>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9" name="直接连接符 8"/>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0" name="直接连接符 9"/>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a:defRPr/>
            </a:pPr>
            <a:endParaRPr lang="en-US" dirty="0"/>
          </a:p>
        </p:txBody>
      </p:sp>
      <p:sp>
        <p:nvSpPr>
          <p:cNvPr id="11" name="直接连接符 10"/>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a:defRPr/>
            </a:pPr>
            <a:endParaRPr lang="en-US" dirty="0"/>
          </a:p>
        </p:txBody>
      </p:sp>
      <p:sp>
        <p:nvSpPr>
          <p:cNvPr id="2" name="标题 1"/>
          <p:cNvSpPr>
            <a:spLocks noGrp="1"/>
          </p:cNvSpPr>
          <p:nvPr>
            <p:ph type="title"/>
          </p:nvPr>
        </p:nvSpPr>
        <p:spPr>
          <a:xfrm rot="5400000">
            <a:off x="3350133" y="3200400"/>
            <a:ext cx="6309360" cy="457200"/>
          </a:xfrm>
        </p:spPr>
        <p:txBody>
          <a:bodyPr/>
          <a:lstStyle>
            <a:lvl1pPr algn="l">
              <a:buNone/>
              <a:defRPr sz="2000" b="1"/>
            </a:lvl1pPr>
          </a:lstStyle>
          <a:p>
            <a:r>
              <a:rPr lang="zh-CN" altLang="en-US"/>
              <a:t>单击此处编辑母版标题样式</a:t>
            </a:r>
            <a:endParaRPr lang="en-US"/>
          </a:p>
        </p:txBody>
      </p:sp>
      <p:sp>
        <p:nvSpPr>
          <p:cNvPr id="3" name="图片占位符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zh-CN" altLang="en-US" noProof="0"/>
              <a:t>单击图标添加图片</a:t>
            </a:r>
            <a:endParaRPr lang="en-US" noProof="0" dirty="0"/>
          </a:p>
        </p:txBody>
      </p:sp>
      <p:sp>
        <p:nvSpPr>
          <p:cNvPr id="4" name="文本占位符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zh-CN" altLang="en-US"/>
              <a:t>单击此处编辑母版文本样式</a:t>
            </a:r>
          </a:p>
        </p:txBody>
      </p:sp>
      <p:sp>
        <p:nvSpPr>
          <p:cNvPr id="12" name="日期占位符 16"/>
          <p:cNvSpPr>
            <a:spLocks noGrp="1"/>
          </p:cNvSpPr>
          <p:nvPr>
            <p:ph type="dt" sz="half" idx="10"/>
          </p:nvPr>
        </p:nvSpPr>
        <p:spPr/>
        <p:txBody>
          <a:bodyPr rtlCol="0"/>
          <a:lstStyle>
            <a:lvl1pPr>
              <a:defRPr/>
            </a:lvl1pPr>
          </a:lstStyle>
          <a:p>
            <a:pPr>
              <a:defRPr/>
            </a:pPr>
            <a:endParaRPr lang="en-US" altLang="zh-CN"/>
          </a:p>
        </p:txBody>
      </p:sp>
      <p:sp>
        <p:nvSpPr>
          <p:cNvPr id="13" name="灯片编号占位符 17"/>
          <p:cNvSpPr>
            <a:spLocks noGrp="1"/>
          </p:cNvSpPr>
          <p:nvPr>
            <p:ph type="sldNum" sz="quarter" idx="11"/>
          </p:nvPr>
        </p:nvSpPr>
        <p:spPr/>
        <p:txBody>
          <a:bodyPr rtlCol="0"/>
          <a:lstStyle>
            <a:lvl1pPr>
              <a:defRPr/>
            </a:lvl1pPr>
          </a:lstStyle>
          <a:p>
            <a:pPr>
              <a:defRPr/>
            </a:pPr>
            <a:fld id="{DEE752C7-2963-4ABA-8C38-AFC0FB557220}" type="slidenum">
              <a:rPr lang="en-US" altLang="zh-CN"/>
              <a:pPr>
                <a:defRPr/>
              </a:pPr>
              <a:t>‹#›</a:t>
            </a:fld>
            <a:endParaRPr lang="en-US" altLang="zh-CN"/>
          </a:p>
        </p:txBody>
      </p:sp>
      <p:sp>
        <p:nvSpPr>
          <p:cNvPr id="14" name="页脚占位符 20"/>
          <p:cNvSpPr>
            <a:spLocks noGrp="1"/>
          </p:cNvSpPr>
          <p:nvPr>
            <p:ph type="ftr" sz="quarter" idx="12"/>
          </p:nvPr>
        </p:nvSpPr>
        <p:spPr/>
        <p:txBody>
          <a:bodyPr rtlCol="0"/>
          <a:lstStyle>
            <a:lvl1pPr>
              <a:defRPr/>
            </a:lvl1pPr>
          </a:lstStyle>
          <a:p>
            <a:pPr>
              <a:defRPr/>
            </a:pPr>
            <a:endParaRPr lang="en-US" altLang="zh-C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直接连接符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a:defRPr/>
            </a:pPr>
            <a:endParaRPr lang="en-US" dirty="0"/>
          </a:p>
        </p:txBody>
      </p:sp>
      <p:sp>
        <p:nvSpPr>
          <p:cNvPr id="22" name="标题占位符 21"/>
          <p:cNvSpPr>
            <a:spLocks noGrp="1"/>
          </p:cNvSpPr>
          <p:nvPr>
            <p:ph type="title"/>
          </p:nvPr>
        </p:nvSpPr>
        <p:spPr>
          <a:xfrm>
            <a:off x="457200" y="274638"/>
            <a:ext cx="7467600" cy="1143000"/>
          </a:xfrm>
          <a:prstGeom prst="rect">
            <a:avLst/>
          </a:prstGeom>
        </p:spPr>
        <p:txBody>
          <a:bodyPr vert="horz" anchor="b">
            <a:normAutofit/>
          </a:bodyPr>
          <a:lstStyle/>
          <a:p>
            <a:r>
              <a:rPr lang="zh-CN" altLang="en-US"/>
              <a:t>单击此处编辑母版标题样式</a:t>
            </a:r>
            <a:endParaRPr lang="en-US"/>
          </a:p>
        </p:txBody>
      </p:sp>
      <p:sp>
        <p:nvSpPr>
          <p:cNvPr id="1028" name="文本占位符 12"/>
          <p:cNvSpPr>
            <a:spLocks noGrp="1"/>
          </p:cNvSpPr>
          <p:nvPr>
            <p:ph type="body" idx="1"/>
          </p:nvPr>
        </p:nvSpPr>
        <p:spPr bwMode="auto">
          <a:xfrm>
            <a:off x="457200" y="1600200"/>
            <a:ext cx="7467600" cy="48736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14" name="日期占位符 13"/>
          <p:cNvSpPr>
            <a:spLocks noGrp="1"/>
          </p:cNvSpPr>
          <p:nvPr>
            <p:ph type="dt" sz="half" idx="2"/>
          </p:nvPr>
        </p:nvSpPr>
        <p:spPr>
          <a:xfrm rot="5400000">
            <a:off x="7589045" y="1081881"/>
            <a:ext cx="2011362" cy="384175"/>
          </a:xfrm>
          <a:prstGeom prst="rect">
            <a:avLst/>
          </a:prstGeom>
        </p:spPr>
        <p:txBody>
          <a:bodyPr vert="horz" anchor="ctr" anchorCtr="0"/>
          <a:lstStyle>
            <a:lvl1pPr algn="r" eaLnBrk="1" latinLnBrk="0" hangingPunct="1">
              <a:defRPr kumimoji="0" sz="1200">
                <a:solidFill>
                  <a:schemeClr val="tx2"/>
                </a:solidFill>
              </a:defRPr>
            </a:lvl1pPr>
          </a:lstStyle>
          <a:p>
            <a:pPr>
              <a:defRPr/>
            </a:pPr>
            <a:endParaRPr lang="en-US" altLang="zh-CN"/>
          </a:p>
        </p:txBody>
      </p:sp>
      <p:sp>
        <p:nvSpPr>
          <p:cNvPr id="3" name="页脚占位符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latinLnBrk="0" hangingPunct="1">
              <a:defRPr kumimoji="0" sz="1200">
                <a:solidFill>
                  <a:schemeClr val="tx2"/>
                </a:solidFill>
              </a:defRPr>
            </a:lvl1pPr>
          </a:lstStyle>
          <a:p>
            <a:pPr>
              <a:defRPr/>
            </a:pPr>
            <a:endParaRPr lang="en-US" altLang="zh-CN"/>
          </a:p>
        </p:txBody>
      </p:sp>
      <p:sp>
        <p:nvSpPr>
          <p:cNvPr id="7" name="直接连接符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a:defRPr/>
            </a:pPr>
            <a:endParaRPr lang="en-US"/>
          </a:p>
        </p:txBody>
      </p:sp>
      <p:sp>
        <p:nvSpPr>
          <p:cNvPr id="9" name="直接连接符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0" name="矩形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11" name="直接连接符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a:defRPr/>
            </a:pPr>
            <a:endParaRPr lang="en-US"/>
          </a:p>
        </p:txBody>
      </p:sp>
      <p:sp>
        <p:nvSpPr>
          <p:cNvPr id="12" name="椭圆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altLang="zh-CN">
              <a:solidFill>
                <a:srgbClr val="FFFFFF"/>
              </a:solidFill>
            </a:endParaRPr>
          </a:p>
        </p:txBody>
      </p:sp>
      <p:sp>
        <p:nvSpPr>
          <p:cNvPr id="23" name="灯片编号占位符 22"/>
          <p:cNvSpPr>
            <a:spLocks noGrp="1"/>
          </p:cNvSpPr>
          <p:nvPr>
            <p:ph type="sldNum" sz="quarter" idx="4"/>
          </p:nvPr>
        </p:nvSpPr>
        <p:spPr>
          <a:xfrm>
            <a:off x="8129588" y="5734050"/>
            <a:ext cx="609600" cy="520700"/>
          </a:xfrm>
          <a:prstGeom prst="rect">
            <a:avLst/>
          </a:prstGeom>
        </p:spPr>
        <p:txBody>
          <a:bodyPr vert="horz" anchor="ctr"/>
          <a:lstStyle>
            <a:lvl1pPr algn="ctr" eaLnBrk="1" latinLnBrk="0" hangingPunct="1">
              <a:defRPr kumimoji="0" sz="1400" b="1">
                <a:solidFill>
                  <a:srgbClr val="FFFFFF"/>
                </a:solidFill>
              </a:defRPr>
            </a:lvl1pPr>
          </a:lstStyle>
          <a:p>
            <a:pPr>
              <a:defRPr/>
            </a:pPr>
            <a:fld id="{2D06C448-ED53-41A7-83C9-8475001A38C4}" type="slidenum">
              <a:rPr lang="en-US" altLang="zh-CN"/>
              <a:pPr>
                <a:defRPr/>
              </a:pPr>
              <a:t>‹#›</a:t>
            </a:fld>
            <a:endParaRPr lang="en-US" altLang="zh-CN"/>
          </a:p>
        </p:txBody>
      </p:sp>
    </p:spTree>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 id="2147483743" r:id="rId4"/>
    <p:sldLayoutId id="2147483744" r:id="rId5"/>
    <p:sldLayoutId id="2147483751" r:id="rId6"/>
    <p:sldLayoutId id="2147483745" r:id="rId7"/>
    <p:sldLayoutId id="2147483752" r:id="rId8"/>
    <p:sldLayoutId id="2147483753" r:id="rId9"/>
    <p:sldLayoutId id="2147483746" r:id="rId10"/>
    <p:sldLayoutId id="2147483747" r:id="rId11"/>
  </p:sldLayoutIdLst>
  <p:txStyles>
    <p:title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pitchFamily="18" charset="0"/>
        </a:defRPr>
      </a:lvl2pPr>
      <a:lvl3pPr algn="l" rtl="0" eaLnBrk="0" fontAlgn="base" hangingPunct="0">
        <a:spcBef>
          <a:spcPct val="0"/>
        </a:spcBef>
        <a:spcAft>
          <a:spcPct val="0"/>
        </a:spcAft>
        <a:defRPr sz="3000">
          <a:solidFill>
            <a:schemeClr val="tx2"/>
          </a:solidFill>
          <a:latin typeface="Century Schoolbook" pitchFamily="18" charset="0"/>
        </a:defRPr>
      </a:lvl3pPr>
      <a:lvl4pPr algn="l" rtl="0" eaLnBrk="0" fontAlgn="base" hangingPunct="0">
        <a:spcBef>
          <a:spcPct val="0"/>
        </a:spcBef>
        <a:spcAft>
          <a:spcPct val="0"/>
        </a:spcAft>
        <a:defRPr sz="3000">
          <a:solidFill>
            <a:schemeClr val="tx2"/>
          </a:solidFill>
          <a:latin typeface="Century Schoolbook" pitchFamily="18" charset="0"/>
        </a:defRPr>
      </a:lvl4pPr>
      <a:lvl5pPr algn="l" rtl="0" eaLnBrk="0" fontAlgn="base" hangingPunct="0">
        <a:spcBef>
          <a:spcPct val="0"/>
        </a:spcBef>
        <a:spcAft>
          <a:spcPct val="0"/>
        </a:spcAft>
        <a:defRPr sz="3000">
          <a:solidFill>
            <a:schemeClr val="tx2"/>
          </a:solidFill>
          <a:latin typeface="Century Schoolbook" pitchFamily="18" charset="0"/>
        </a:defRPr>
      </a:lvl5pPr>
      <a:lvl6pPr marL="457200" algn="l" rtl="0" fontAlgn="base">
        <a:spcBef>
          <a:spcPct val="0"/>
        </a:spcBef>
        <a:spcAft>
          <a:spcPct val="0"/>
        </a:spcAft>
        <a:defRPr sz="3000">
          <a:solidFill>
            <a:schemeClr val="tx2"/>
          </a:solidFill>
          <a:latin typeface="Century Schoolbook" pitchFamily="18" charset="0"/>
        </a:defRPr>
      </a:lvl6pPr>
      <a:lvl7pPr marL="914400" algn="l" rtl="0" fontAlgn="base">
        <a:spcBef>
          <a:spcPct val="0"/>
        </a:spcBef>
        <a:spcAft>
          <a:spcPct val="0"/>
        </a:spcAft>
        <a:defRPr sz="3000">
          <a:solidFill>
            <a:schemeClr val="tx2"/>
          </a:solidFill>
          <a:latin typeface="Century Schoolbook" pitchFamily="18" charset="0"/>
        </a:defRPr>
      </a:lvl7pPr>
      <a:lvl8pPr marL="1371600" algn="l" rtl="0" fontAlgn="base">
        <a:spcBef>
          <a:spcPct val="0"/>
        </a:spcBef>
        <a:spcAft>
          <a:spcPct val="0"/>
        </a:spcAft>
        <a:defRPr sz="3000">
          <a:solidFill>
            <a:schemeClr val="tx2"/>
          </a:solidFill>
          <a:latin typeface="Century Schoolbook" pitchFamily="18" charset="0"/>
        </a:defRPr>
      </a:lvl8pPr>
      <a:lvl9pPr marL="1828800" algn="l" rtl="0" fontAlgn="base">
        <a:spcBef>
          <a:spcPct val="0"/>
        </a:spcBef>
        <a:spcAft>
          <a:spcPct val="0"/>
        </a:spcAft>
        <a:defRPr sz="3000">
          <a:solidFill>
            <a:schemeClr val="tx2"/>
          </a:solidFill>
          <a:latin typeface="Century Schoolbook" pitchFamily="18" charset="0"/>
        </a:defRPr>
      </a:lvl9pPr>
    </p:titleStyle>
    <p:bodyStyle>
      <a:lvl1pPr marL="273050" indent="-273050" algn="l" rtl="0" eaLnBrk="0" fontAlgn="base" hangingPunct="0">
        <a:spcBef>
          <a:spcPts val="600"/>
        </a:spcBef>
        <a:spcAft>
          <a:spcPct val="0"/>
        </a:spcAft>
        <a:buClr>
          <a:schemeClr val="accent1"/>
        </a:buClr>
        <a:buSzPct val="70000"/>
        <a:buFont typeface="Wingdings"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456528"/>
        </a:buClr>
        <a:buSzPct val="60000"/>
        <a:buFont typeface="Wingdings" pitchFamily="2" charset="2"/>
        <a:buChar char=""/>
        <a:defRPr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B3BCAD"/>
        </a:buClr>
        <a:buSzPct val="60000"/>
        <a:buFont typeface="Wingdings" pitchFamily="2" charset="2"/>
        <a:buChar char=""/>
        <a:defRPr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ACC3B9"/>
        </a:buClr>
        <a:buSzPct val="68000"/>
        <a:buFont typeface="Wingdings 2"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2286000" y="3124200"/>
            <a:ext cx="6172200" cy="1893888"/>
          </a:xfrm>
        </p:spPr>
        <p:txBody>
          <a:bodyPr/>
          <a:lstStyle/>
          <a:p>
            <a:pPr eaLnBrk="1" fontAlgn="auto" hangingPunct="1">
              <a:spcAft>
                <a:spcPts val="0"/>
              </a:spcAft>
              <a:defRPr/>
            </a:pPr>
            <a:r>
              <a:rPr lang="zh-CN" altLang="en-US">
                <a:ea typeface="宋体" pitchFamily="2" charset="-122"/>
              </a:rPr>
              <a:t>财产保险经营管理与监管</a:t>
            </a:r>
          </a:p>
        </p:txBody>
      </p:sp>
      <p:sp>
        <p:nvSpPr>
          <p:cNvPr id="8195" name="Rectangle 3"/>
          <p:cNvSpPr>
            <a:spLocks noGrp="1" noChangeArrowheads="1"/>
          </p:cNvSpPr>
          <p:nvPr>
            <p:ph type="subTitle" idx="1"/>
          </p:nvPr>
        </p:nvSpPr>
        <p:spPr>
          <a:xfrm>
            <a:off x="2286000" y="5003800"/>
            <a:ext cx="6172200" cy="1371600"/>
          </a:xfrm>
        </p:spPr>
        <p:txBody>
          <a:bodyPr/>
          <a:lstStyle/>
          <a:p>
            <a:pPr eaLnBrk="1" hangingPunct="1"/>
            <a:r>
              <a:rPr lang="zh-CN" altLang="en-US"/>
              <a:t>第九章</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eaLnBrk="1" hangingPunct="1">
              <a:defRPr/>
            </a:pPr>
            <a:r>
              <a:rPr lang="zh-CN" altLang="en-US" dirty="0"/>
              <a:t>意外伤害险</a:t>
            </a:r>
            <a:r>
              <a:rPr lang="en-US" altLang="zh-CN" dirty="0"/>
              <a:t>——</a:t>
            </a:r>
            <a:r>
              <a:rPr lang="zh-CN" altLang="en-US" dirty="0"/>
              <a:t>来源财险与寿险的比较</a:t>
            </a:r>
          </a:p>
        </p:txBody>
      </p:sp>
      <p:graphicFrame>
        <p:nvGraphicFramePr>
          <p:cNvPr id="4" name="图表 3">
            <a:extLst>
              <a:ext uri="{FF2B5EF4-FFF2-40B4-BE49-F238E27FC236}">
                <a16:creationId xmlns:a16="http://schemas.microsoft.com/office/drawing/2014/main" id="{A7116D74-0DCF-4715-8724-68A321EAEC64}"/>
              </a:ext>
            </a:extLst>
          </p:cNvPr>
          <p:cNvGraphicFramePr>
            <a:graphicFrameLocks/>
          </p:cNvGraphicFramePr>
          <p:nvPr>
            <p:extLst>
              <p:ext uri="{D42A27DB-BD31-4B8C-83A1-F6EECF244321}">
                <p14:modId xmlns:p14="http://schemas.microsoft.com/office/powerpoint/2010/main" val="546297836"/>
              </p:ext>
            </p:extLst>
          </p:nvPr>
        </p:nvGraphicFramePr>
        <p:xfrm>
          <a:off x="457200" y="1556792"/>
          <a:ext cx="7931224" cy="460851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fontAlgn="auto" hangingPunct="1">
              <a:spcAft>
                <a:spcPts val="0"/>
              </a:spcAft>
              <a:defRPr/>
            </a:pPr>
            <a:r>
              <a:rPr lang="en-US" altLang="zh-CN">
                <a:ea typeface="宋体" pitchFamily="2" charset="-122"/>
              </a:rPr>
              <a:t>2</a:t>
            </a:r>
            <a:r>
              <a:rPr lang="zh-CN" altLang="en-US">
                <a:ea typeface="宋体" pitchFamily="2" charset="-122"/>
              </a:rPr>
              <a:t>、产品举例</a:t>
            </a:r>
          </a:p>
        </p:txBody>
      </p:sp>
      <p:sp>
        <p:nvSpPr>
          <p:cNvPr id="16387" name="Rectangle 3"/>
          <p:cNvSpPr>
            <a:spLocks noGrp="1" noChangeArrowheads="1"/>
          </p:cNvSpPr>
          <p:nvPr>
            <p:ph sz="quarter" idx="1"/>
          </p:nvPr>
        </p:nvSpPr>
        <p:spPr>
          <a:xfrm>
            <a:off x="698500" y="1412875"/>
            <a:ext cx="7772400" cy="5080000"/>
          </a:xfrm>
        </p:spPr>
        <p:txBody>
          <a:bodyPr/>
          <a:lstStyle/>
          <a:p>
            <a:pPr eaLnBrk="1" hangingPunct="1"/>
            <a:r>
              <a:rPr lang="zh-CN" altLang="en-US" sz="1800"/>
              <a:t>驻外使领馆工作人员团体人身意外伤害保险</a:t>
            </a:r>
          </a:p>
          <a:p>
            <a:pPr eaLnBrk="1" hangingPunct="1"/>
            <a:r>
              <a:rPr lang="zh-CN" altLang="en-US" sz="1800"/>
              <a:t>麻醉安全人身意外伤害保险</a:t>
            </a:r>
          </a:p>
          <a:p>
            <a:pPr eaLnBrk="1" hangingPunct="1"/>
            <a:r>
              <a:rPr lang="zh-CN" altLang="en-US" sz="1800"/>
              <a:t>煤炭行业井下作业员工团体人身意外伤害保险</a:t>
            </a:r>
          </a:p>
          <a:p>
            <a:pPr eaLnBrk="1" hangingPunct="1"/>
            <a:r>
              <a:rPr lang="zh-CN" altLang="en-US" sz="1800"/>
              <a:t>民用电用户人身意外伤害保险</a:t>
            </a:r>
          </a:p>
          <a:p>
            <a:pPr eaLnBrk="1" hangingPunct="1"/>
            <a:r>
              <a:rPr lang="zh-CN" altLang="en-US" sz="1800"/>
              <a:t>民用燃气用户人身意外伤害保险</a:t>
            </a:r>
          </a:p>
          <a:p>
            <a:pPr eaLnBrk="1" hangingPunct="1"/>
            <a:r>
              <a:rPr lang="zh-CN" altLang="en-US" sz="1800"/>
              <a:t>母婴安顺人身意外伤害保险</a:t>
            </a:r>
          </a:p>
          <a:p>
            <a:pPr eaLnBrk="1" hangingPunct="1"/>
            <a:r>
              <a:rPr lang="zh-CN" altLang="en-US" sz="1800"/>
              <a:t>特定场所人身意外伤害保险</a:t>
            </a:r>
          </a:p>
          <a:p>
            <a:pPr eaLnBrk="1" hangingPunct="1"/>
            <a:r>
              <a:rPr lang="zh-CN" altLang="en-US" sz="1800"/>
              <a:t>团体补充工伤保险</a:t>
            </a:r>
          </a:p>
          <a:p>
            <a:pPr eaLnBrk="1" hangingPunct="1"/>
            <a:r>
              <a:rPr lang="zh-CN" altLang="en-US" sz="1800"/>
              <a:t>预防接种保险</a:t>
            </a:r>
          </a:p>
          <a:p>
            <a:pPr eaLnBrk="1" hangingPunct="1"/>
            <a:r>
              <a:rPr lang="zh-CN" altLang="en-US" sz="1800"/>
              <a:t>学生幼儿意外伤害综合保险</a:t>
            </a:r>
          </a:p>
          <a:p>
            <a:pPr eaLnBrk="1" hangingPunct="1"/>
            <a:r>
              <a:rPr lang="zh-CN" altLang="en-US" sz="1800"/>
              <a:t>新闻记者执法人员团体意外伤害保险</a:t>
            </a:r>
          </a:p>
          <a:p>
            <a:pPr eaLnBrk="1" hangingPunct="1"/>
            <a:r>
              <a:rPr lang="zh-CN" altLang="en-US" sz="1800"/>
              <a:t>务工人员人身意外伤害综合保险</a:t>
            </a:r>
          </a:p>
          <a:p>
            <a:pPr eaLnBrk="1" hangingPunct="1"/>
            <a:r>
              <a:rPr lang="zh-CN" altLang="en-US" sz="1800"/>
              <a:t>金融职员人身意外伤害保险</a:t>
            </a:r>
          </a:p>
          <a:p>
            <a:pPr eaLnBrk="1" hangingPunct="1"/>
            <a:r>
              <a:rPr lang="zh-CN" altLang="en-US" sz="1800"/>
              <a:t>借款人人身意外伤害保险</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fontAlgn="auto" hangingPunct="1">
              <a:spcAft>
                <a:spcPts val="0"/>
              </a:spcAft>
              <a:defRPr/>
            </a:pPr>
            <a:r>
              <a:rPr lang="en-US" altLang="zh-CN">
                <a:ea typeface="宋体" pitchFamily="2" charset="-122"/>
              </a:rPr>
              <a:t>3</a:t>
            </a:r>
            <a:r>
              <a:rPr lang="zh-CN" altLang="en-US">
                <a:ea typeface="宋体" pitchFamily="2" charset="-122"/>
              </a:rPr>
              <a:t>、航空意外保险</a:t>
            </a:r>
          </a:p>
        </p:txBody>
      </p:sp>
      <p:sp>
        <p:nvSpPr>
          <p:cNvPr id="17411" name="Rectangle 3"/>
          <p:cNvSpPr>
            <a:spLocks noGrp="1" noChangeArrowheads="1"/>
          </p:cNvSpPr>
          <p:nvPr>
            <p:ph sz="quarter" idx="1"/>
          </p:nvPr>
        </p:nvSpPr>
        <p:spPr>
          <a:xfrm>
            <a:off x="457200" y="1600200"/>
            <a:ext cx="7467600" cy="4873625"/>
          </a:xfrm>
        </p:spPr>
        <p:txBody>
          <a:bodyPr/>
          <a:lstStyle/>
          <a:p>
            <a:pPr eaLnBrk="1" hangingPunct="1"/>
            <a:r>
              <a:rPr lang="zh-CN" altLang="en-US"/>
              <a:t>承保乘客在乘坐飞机时因自然灾害和意外事故而导致的死亡和残疾的极短期的意外伤害保险产品。</a:t>
            </a:r>
          </a:p>
          <a:p>
            <a:pPr eaLnBrk="1" hangingPunct="1"/>
            <a:r>
              <a:rPr lang="en-US" altLang="zh-CN"/>
              <a:t>20</a:t>
            </a:r>
            <a:r>
              <a:rPr lang="zh-CN" altLang="en-US"/>
              <a:t>元一份</a:t>
            </a:r>
          </a:p>
          <a:p>
            <a:pPr eaLnBrk="1" hangingPunct="1"/>
            <a:r>
              <a:rPr lang="zh-CN" altLang="en-US"/>
              <a:t>保额</a:t>
            </a:r>
            <a:r>
              <a:rPr lang="en-US" altLang="zh-CN"/>
              <a:t>40</a:t>
            </a:r>
            <a:r>
              <a:rPr lang="zh-CN" altLang="en-US"/>
              <a:t>万元</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marL="838200" indent="-838200" eaLnBrk="1" fontAlgn="auto" hangingPunct="1">
              <a:spcAft>
                <a:spcPts val="0"/>
              </a:spcAft>
              <a:defRPr/>
            </a:pPr>
            <a:r>
              <a:rPr lang="zh-CN" altLang="en-US">
                <a:ea typeface="宋体" pitchFamily="2" charset="-122"/>
              </a:rPr>
              <a:t>发展历程</a:t>
            </a:r>
          </a:p>
        </p:txBody>
      </p:sp>
      <p:sp>
        <p:nvSpPr>
          <p:cNvPr id="18435" name="Rectangle 3"/>
          <p:cNvSpPr>
            <a:spLocks noGrp="1" noChangeArrowheads="1"/>
          </p:cNvSpPr>
          <p:nvPr>
            <p:ph sz="quarter" idx="1"/>
          </p:nvPr>
        </p:nvSpPr>
        <p:spPr>
          <a:xfrm>
            <a:off x="457200" y="1600200"/>
            <a:ext cx="7467600" cy="4873625"/>
          </a:xfrm>
        </p:spPr>
        <p:txBody>
          <a:bodyPr/>
          <a:lstStyle/>
          <a:p>
            <a:pPr eaLnBrk="1" hangingPunct="1">
              <a:lnSpc>
                <a:spcPct val="80000"/>
              </a:lnSpc>
            </a:pPr>
            <a:r>
              <a:rPr lang="zh-CN" altLang="en-US"/>
              <a:t>初期：只有中国人保公司一家开发并销售这种产品。</a:t>
            </a:r>
          </a:p>
          <a:p>
            <a:pPr eaLnBrk="1" hangingPunct="1">
              <a:lnSpc>
                <a:spcPct val="80000"/>
              </a:lnSpc>
            </a:pPr>
            <a:r>
              <a:rPr lang="en-US" altLang="zh-CN"/>
              <a:t>20</a:t>
            </a:r>
            <a:r>
              <a:rPr lang="zh-CN" altLang="en-US"/>
              <a:t>世纪</a:t>
            </a:r>
            <a:r>
              <a:rPr lang="en-US" altLang="zh-CN"/>
              <a:t>90</a:t>
            </a:r>
            <a:r>
              <a:rPr lang="zh-CN" altLang="en-US"/>
              <a:t>年代中后期：各公司抄袭人保的航意险条款和费率。市场的竞争恶化：佣金之争。竞争最激烈时，保险公司交给航空售票代理商的佣金甚至高达</a:t>
            </a:r>
            <a:r>
              <a:rPr lang="en-US" altLang="zh-CN"/>
              <a:t>90%</a:t>
            </a:r>
            <a:r>
              <a:rPr lang="zh-CN" altLang="en-US"/>
              <a:t>。</a:t>
            </a:r>
          </a:p>
          <a:p>
            <a:pPr eaLnBrk="1" hangingPunct="1">
              <a:lnSpc>
                <a:spcPct val="80000"/>
              </a:lnSpc>
            </a:pPr>
            <a:r>
              <a:rPr lang="en-US" altLang="zh-CN"/>
              <a:t>2000</a:t>
            </a:r>
            <a:r>
              <a:rPr lang="zh-CN" altLang="en-US"/>
              <a:t>年：各家公司建立共保体系，即各寿险公司共同承保航意险，按当年的市场份额“瓜分”保费，并承担相应责任。但只是中间商和保险公司之间的利益转化，</a:t>
            </a:r>
          </a:p>
          <a:p>
            <a:pPr eaLnBrk="1" hangingPunct="1">
              <a:lnSpc>
                <a:spcPct val="80000"/>
              </a:lnSpc>
            </a:pPr>
            <a:r>
              <a:rPr lang="en-US" altLang="zh-CN"/>
              <a:t>2002</a:t>
            </a:r>
            <a:r>
              <a:rPr lang="zh-CN" altLang="en-US"/>
              <a:t>年</a:t>
            </a:r>
            <a:r>
              <a:rPr lang="en-US" altLang="zh-CN"/>
              <a:t>3</a:t>
            </a:r>
            <a:r>
              <a:rPr lang="zh-CN" altLang="en-US"/>
              <a:t>月份，经济学家茅于轼指出“航意险暴利”，引起了一段关于航意险价格与服务的讨论。</a:t>
            </a:r>
          </a:p>
          <a:p>
            <a:pPr eaLnBrk="1" hangingPunct="1">
              <a:lnSpc>
                <a:spcPct val="80000"/>
              </a:lnSpc>
            </a:pPr>
            <a:r>
              <a:rPr lang="en-US" altLang="zh-CN"/>
              <a:t>2002</a:t>
            </a:r>
            <a:r>
              <a:rPr lang="zh-CN" altLang="en-US"/>
              <a:t>年</a:t>
            </a:r>
            <a:r>
              <a:rPr lang="en-US" altLang="zh-CN"/>
              <a:t>4</a:t>
            </a:r>
            <a:r>
              <a:rPr lang="zh-CN" altLang="en-US"/>
              <a:t>月、</a:t>
            </a:r>
            <a:r>
              <a:rPr lang="en-US" altLang="zh-CN"/>
              <a:t>5</a:t>
            </a:r>
            <a:r>
              <a:rPr lang="zh-CN" altLang="en-US"/>
              <a:t>月的两起空难再次将这个讨论推向高潮，航意险引起了社会各界的普遍关注。</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fontAlgn="auto" hangingPunct="1">
              <a:spcAft>
                <a:spcPts val="0"/>
              </a:spcAft>
              <a:defRPr/>
            </a:pPr>
            <a:r>
              <a:rPr lang="zh-CN" altLang="en-US">
                <a:ea typeface="宋体" pitchFamily="2" charset="-122"/>
              </a:rPr>
              <a:t>改革过程</a:t>
            </a:r>
          </a:p>
        </p:txBody>
      </p:sp>
      <p:sp>
        <p:nvSpPr>
          <p:cNvPr id="19459" name="Rectangle 3"/>
          <p:cNvSpPr>
            <a:spLocks noGrp="1" noChangeArrowheads="1"/>
          </p:cNvSpPr>
          <p:nvPr>
            <p:ph sz="quarter" idx="1"/>
          </p:nvPr>
        </p:nvSpPr>
        <p:spPr>
          <a:xfrm>
            <a:off x="457200" y="1600200"/>
            <a:ext cx="7467600" cy="4873625"/>
          </a:xfrm>
        </p:spPr>
        <p:txBody>
          <a:bodyPr/>
          <a:lstStyle/>
          <a:p>
            <a:pPr marL="609600" indent="-609600" eaLnBrk="1" hangingPunct="1"/>
            <a:r>
              <a:rPr lang="en-US" altLang="zh-CN" sz="2800"/>
              <a:t>2002</a:t>
            </a:r>
            <a:r>
              <a:rPr lang="zh-CN" altLang="en-US" sz="2800"/>
              <a:t>年</a:t>
            </a:r>
            <a:r>
              <a:rPr lang="en-US" altLang="zh-CN" sz="2800"/>
              <a:t>12</a:t>
            </a:r>
            <a:r>
              <a:rPr lang="zh-CN" altLang="en-US" sz="2800"/>
              <a:t>月</a:t>
            </a:r>
            <a:r>
              <a:rPr lang="en-US" altLang="zh-CN" sz="2800"/>
              <a:t>13</a:t>
            </a:r>
            <a:r>
              <a:rPr lang="zh-CN" altLang="en-US" sz="2800"/>
              <a:t>日，中国保监会向社会公布了</a:t>
            </a:r>
            <a:r>
              <a:rPr lang="en-US" altLang="zh-CN" sz="2800"/>
              <a:t>《</a:t>
            </a:r>
            <a:r>
              <a:rPr lang="zh-CN" altLang="en-US" sz="2800"/>
              <a:t>关于加强航空意外保险规范管理有关问题的通知</a:t>
            </a:r>
            <a:r>
              <a:rPr lang="en-US" altLang="zh-CN" sz="2800"/>
              <a:t>》</a:t>
            </a:r>
            <a:r>
              <a:rPr lang="zh-CN" altLang="en-US" sz="2800"/>
              <a:t>（征求社会意见稿），计划从明年</a:t>
            </a:r>
            <a:r>
              <a:rPr lang="en-US" altLang="zh-CN" sz="2800"/>
              <a:t>1</a:t>
            </a:r>
            <a:r>
              <a:rPr lang="zh-CN" altLang="en-US" sz="2800"/>
              <a:t>月</a:t>
            </a:r>
            <a:r>
              <a:rPr lang="en-US" altLang="zh-CN" sz="2800"/>
              <a:t>1</a:t>
            </a:r>
            <a:r>
              <a:rPr lang="zh-CN" altLang="en-US" sz="2800"/>
              <a:t>日起实行航空意外保险市场化改革。</a:t>
            </a:r>
          </a:p>
          <a:p>
            <a:pPr marL="609600" indent="-609600" eaLnBrk="1" hangingPunct="1"/>
            <a:r>
              <a:rPr lang="en-US" altLang="zh-CN" sz="2800"/>
              <a:t>2002</a:t>
            </a:r>
            <a:r>
              <a:rPr lang="zh-CN" altLang="en-US" sz="2800"/>
              <a:t>年</a:t>
            </a:r>
            <a:r>
              <a:rPr lang="en-US" altLang="zh-CN" sz="2800"/>
              <a:t>12</a:t>
            </a:r>
            <a:r>
              <a:rPr lang="zh-CN" altLang="en-US" sz="2800"/>
              <a:t>月</a:t>
            </a:r>
            <a:r>
              <a:rPr lang="en-US" altLang="zh-CN" sz="2800"/>
              <a:t>30</a:t>
            </a:r>
            <a:r>
              <a:rPr lang="zh-CN" altLang="en-US" sz="2800"/>
              <a:t>日，保监会又向各保险公司下发了</a:t>
            </a:r>
            <a:r>
              <a:rPr lang="en-US" altLang="zh-CN" sz="2800"/>
              <a:t>《</a:t>
            </a:r>
            <a:r>
              <a:rPr lang="zh-CN" altLang="en-US" sz="2800"/>
              <a:t>关于加强航空意外保险管理有关问题的通知</a:t>
            </a:r>
            <a:r>
              <a:rPr lang="en-US" altLang="zh-CN" sz="2800"/>
              <a:t>》</a:t>
            </a:r>
            <a:r>
              <a:rPr lang="zh-CN" altLang="en-US" sz="2800"/>
              <a:t>，正式颁布了航空意外保险改革方案。将从条款、费率、业务管理及客户服务四个方面的航意险改革措施。</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fontAlgn="auto" hangingPunct="1">
              <a:spcAft>
                <a:spcPts val="0"/>
              </a:spcAft>
              <a:defRPr/>
            </a:pPr>
            <a:r>
              <a:rPr lang="zh-CN" altLang="en-US">
                <a:ea typeface="宋体" pitchFamily="2" charset="-122"/>
              </a:rPr>
              <a:t>产品改革 </a:t>
            </a:r>
          </a:p>
        </p:txBody>
      </p:sp>
      <p:sp>
        <p:nvSpPr>
          <p:cNvPr id="20483" name="Rectangle 3"/>
          <p:cNvSpPr>
            <a:spLocks noGrp="1" noChangeArrowheads="1"/>
          </p:cNvSpPr>
          <p:nvPr>
            <p:ph sz="quarter" idx="1"/>
          </p:nvPr>
        </p:nvSpPr>
        <p:spPr>
          <a:xfrm>
            <a:off x="468313" y="1268413"/>
            <a:ext cx="8229600" cy="5113337"/>
          </a:xfrm>
        </p:spPr>
        <p:txBody>
          <a:bodyPr/>
          <a:lstStyle/>
          <a:p>
            <a:pPr eaLnBrk="1" hangingPunct="1"/>
            <a:r>
              <a:rPr lang="zh-CN" altLang="en-US" sz="2800"/>
              <a:t>保费不变：每份航意险保费为人民币仍</a:t>
            </a:r>
            <a:r>
              <a:rPr lang="en-US" altLang="zh-CN" sz="2800"/>
              <a:t>20</a:t>
            </a:r>
            <a:r>
              <a:rPr lang="zh-CN" altLang="en-US" sz="2800"/>
              <a:t>元 </a:t>
            </a:r>
          </a:p>
          <a:p>
            <a:pPr eaLnBrk="1" hangingPunct="1"/>
            <a:r>
              <a:rPr lang="zh-CN" altLang="en-US" sz="2800"/>
              <a:t>保险金额提高：从原来的</a:t>
            </a:r>
            <a:r>
              <a:rPr lang="en-US" altLang="zh-CN" sz="2800"/>
              <a:t>20</a:t>
            </a:r>
            <a:r>
              <a:rPr lang="zh-CN" altLang="en-US" sz="2800"/>
              <a:t>万元提高到</a:t>
            </a:r>
            <a:r>
              <a:rPr lang="en-US" altLang="zh-CN" sz="2800"/>
              <a:t>40</a:t>
            </a:r>
            <a:r>
              <a:rPr lang="zh-CN" altLang="en-US" sz="2800"/>
              <a:t>万元，同一被保险人的最高保险金额仍为</a:t>
            </a:r>
            <a:r>
              <a:rPr lang="en-US" altLang="zh-CN" sz="2800"/>
              <a:t>200</a:t>
            </a:r>
            <a:r>
              <a:rPr lang="zh-CN" altLang="en-US" sz="2800"/>
              <a:t>万元 </a:t>
            </a:r>
          </a:p>
          <a:p>
            <a:pPr eaLnBrk="1" hangingPunct="1"/>
            <a:r>
              <a:rPr lang="zh-CN" altLang="en-US" sz="2800"/>
              <a:t>保险期间延长：自被保险人到达机场通过安检时始，至被保险人抵达目的港走出所乘航班班机的舱门时止（而不是从进机舱到出舱门时止）</a:t>
            </a:r>
          </a:p>
          <a:p>
            <a:pPr eaLnBrk="1" hangingPunct="1"/>
            <a:r>
              <a:rPr lang="zh-CN" altLang="en-US" sz="2800"/>
              <a:t>严格保单管理：</a:t>
            </a:r>
          </a:p>
          <a:p>
            <a:pPr lvl="1" eaLnBrk="1" hangingPunct="1"/>
            <a:r>
              <a:rPr lang="zh-CN" altLang="en-US" sz="2400"/>
              <a:t>投保航意险时，新条款除了要求投保人填写被保险人姓名和航班号，还要写身份证号，指定受益人，联系方式，本人签名等等。 </a:t>
            </a:r>
          </a:p>
          <a:p>
            <a:pPr lvl="1" eaLnBrk="1" hangingPunct="1"/>
            <a:r>
              <a:rPr lang="zh-CN" altLang="en-US" sz="2400"/>
              <a:t>电脑出单，同时，航意险与民航定座系统联网</a:t>
            </a:r>
            <a:r>
              <a:rPr lang="zh-CN" altLang="en-US"/>
              <a:t>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2286000" y="3124200"/>
            <a:ext cx="6172200" cy="1893888"/>
          </a:xfrm>
        </p:spPr>
        <p:txBody>
          <a:bodyPr/>
          <a:lstStyle/>
          <a:p>
            <a:pPr eaLnBrk="1" fontAlgn="auto" hangingPunct="1">
              <a:spcAft>
                <a:spcPts val="0"/>
              </a:spcAft>
              <a:defRPr/>
            </a:pPr>
            <a:r>
              <a:rPr lang="zh-CN" altLang="en-US">
                <a:ea typeface="宋体" pitchFamily="2" charset="-122"/>
              </a:rPr>
              <a:t>我国财产保险业的监管现状</a:t>
            </a:r>
          </a:p>
        </p:txBody>
      </p:sp>
      <p:sp>
        <p:nvSpPr>
          <p:cNvPr id="21507" name="Rectangle 3"/>
          <p:cNvSpPr>
            <a:spLocks noGrp="1" noChangeArrowheads="1"/>
          </p:cNvSpPr>
          <p:nvPr>
            <p:ph type="subTitle" idx="1"/>
          </p:nvPr>
        </p:nvSpPr>
        <p:spPr>
          <a:xfrm>
            <a:off x="2286000" y="5003800"/>
            <a:ext cx="6172200" cy="1371600"/>
          </a:xfrm>
        </p:spPr>
        <p:txBody>
          <a:bodyPr/>
          <a:lstStyle/>
          <a:p>
            <a:pPr eaLnBrk="1" hangingPunct="1"/>
            <a:r>
              <a:rPr lang="zh-CN" altLang="en-US"/>
              <a:t>第二节</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fontAlgn="auto" hangingPunct="1">
              <a:spcAft>
                <a:spcPts val="0"/>
              </a:spcAft>
              <a:defRPr/>
            </a:pPr>
            <a:r>
              <a:rPr lang="zh-CN" altLang="en-US">
                <a:ea typeface="宋体" pitchFamily="2" charset="-122"/>
              </a:rPr>
              <a:t>一、正常层次的监管</a:t>
            </a:r>
          </a:p>
        </p:txBody>
      </p:sp>
      <p:sp>
        <p:nvSpPr>
          <p:cNvPr id="22531" name="Rectangle 3"/>
          <p:cNvSpPr>
            <a:spLocks noGrp="1" noChangeArrowheads="1"/>
          </p:cNvSpPr>
          <p:nvPr>
            <p:ph sz="quarter" idx="1"/>
          </p:nvPr>
        </p:nvSpPr>
        <p:spPr>
          <a:xfrm>
            <a:off x="457200" y="1557338"/>
            <a:ext cx="8229600" cy="4175125"/>
          </a:xfrm>
        </p:spPr>
        <p:txBody>
          <a:bodyPr/>
          <a:lstStyle/>
          <a:p>
            <a:pPr eaLnBrk="1" hangingPunct="1"/>
            <a:r>
              <a:rPr lang="en-US" altLang="zh-CN"/>
              <a:t>1</a:t>
            </a:r>
            <a:r>
              <a:rPr lang="zh-CN" altLang="en-US"/>
              <a:t>、设定较高的保险公司资本金要求</a:t>
            </a:r>
          </a:p>
          <a:p>
            <a:pPr eaLnBrk="1" hangingPunct="1"/>
            <a:r>
              <a:rPr lang="en-US" altLang="zh-CN"/>
              <a:t>2</a:t>
            </a:r>
            <a:r>
              <a:rPr lang="zh-CN" altLang="en-US"/>
              <a:t>、保险费率和险种的监管</a:t>
            </a:r>
          </a:p>
          <a:p>
            <a:pPr eaLnBrk="1" hangingPunct="1"/>
            <a:r>
              <a:rPr lang="en-US" altLang="zh-CN"/>
              <a:t>3</a:t>
            </a:r>
            <a:r>
              <a:rPr lang="zh-CN" altLang="en-US"/>
              <a:t>、准备金的提留规定和计算方法 </a:t>
            </a:r>
          </a:p>
          <a:p>
            <a:pPr eaLnBrk="1" hangingPunct="1"/>
            <a:r>
              <a:rPr lang="en-US" altLang="zh-CN"/>
              <a:t>4</a:t>
            </a:r>
            <a:r>
              <a:rPr lang="zh-CN" altLang="en-US"/>
              <a:t>、再保险的规定 </a:t>
            </a:r>
          </a:p>
          <a:p>
            <a:pPr eaLnBrk="1" hangingPunct="1"/>
            <a:r>
              <a:rPr lang="en-US" altLang="zh-CN"/>
              <a:t>5</a:t>
            </a:r>
            <a:r>
              <a:rPr lang="zh-CN" altLang="en-US"/>
              <a:t>、保险资金的运用形式和限额 </a:t>
            </a:r>
          </a:p>
          <a:p>
            <a:pPr eaLnBrk="1" hangingPunct="1"/>
            <a:r>
              <a:rPr lang="en-US" altLang="zh-CN"/>
              <a:t>6</a:t>
            </a:r>
            <a:r>
              <a:rPr lang="zh-CN" altLang="en-US"/>
              <a:t>、保险监管机构具有监督检查的职能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fontAlgn="auto" hangingPunct="1">
              <a:spcAft>
                <a:spcPts val="0"/>
              </a:spcAft>
              <a:defRPr/>
            </a:pPr>
            <a:r>
              <a:rPr lang="en-US" altLang="zh-CN" sz="3600">
                <a:ea typeface="宋体" pitchFamily="2" charset="-122"/>
              </a:rPr>
              <a:t>1</a:t>
            </a:r>
            <a:r>
              <a:rPr lang="zh-CN" altLang="en-US" sz="3600">
                <a:ea typeface="宋体" pitchFamily="2" charset="-122"/>
              </a:rPr>
              <a:t>、设定较高的保险公司资本金要求</a:t>
            </a:r>
          </a:p>
        </p:txBody>
      </p:sp>
      <p:sp>
        <p:nvSpPr>
          <p:cNvPr id="23555" name="Rectangle 3"/>
          <p:cNvSpPr>
            <a:spLocks noGrp="1" noChangeArrowheads="1"/>
          </p:cNvSpPr>
          <p:nvPr>
            <p:ph sz="quarter" idx="1"/>
          </p:nvPr>
        </p:nvSpPr>
        <p:spPr>
          <a:xfrm>
            <a:off x="457200" y="1600200"/>
            <a:ext cx="7467600" cy="4873625"/>
          </a:xfrm>
        </p:spPr>
        <p:txBody>
          <a:bodyPr/>
          <a:lstStyle/>
          <a:p>
            <a:pPr eaLnBrk="1" hangingPunct="1"/>
            <a:r>
              <a:rPr lang="en-US" altLang="zh-CN"/>
              <a:t>《</a:t>
            </a:r>
            <a:r>
              <a:rPr lang="zh-CN" altLang="en-US"/>
              <a:t>保险公司管理规定</a:t>
            </a:r>
            <a:r>
              <a:rPr lang="en-US" altLang="zh-CN"/>
              <a:t>》</a:t>
            </a:r>
            <a:r>
              <a:rPr lang="zh-CN" altLang="en-US"/>
              <a:t>第七条指出，在全国范围内经营保险业务的保险公司，实收货币资本金不低于人民币二亿元。</a:t>
            </a:r>
          </a:p>
          <a:p>
            <a:pPr eaLnBrk="1" hangingPunct="1"/>
            <a:r>
              <a:rPr lang="zh-CN" altLang="en-US"/>
              <a:t>未经中华人民共和国许可，任何公司不得在中国境内经营保险业务。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fontAlgn="auto" hangingPunct="1">
              <a:spcAft>
                <a:spcPts val="0"/>
              </a:spcAft>
              <a:defRPr/>
            </a:pPr>
            <a:r>
              <a:rPr lang="en-US" altLang="zh-CN">
                <a:ea typeface="宋体" pitchFamily="2" charset="-122"/>
              </a:rPr>
              <a:t>2</a:t>
            </a:r>
            <a:r>
              <a:rPr lang="zh-CN" altLang="en-US">
                <a:ea typeface="宋体" pitchFamily="2" charset="-122"/>
              </a:rPr>
              <a:t>、保险费率和险种的监管</a:t>
            </a:r>
          </a:p>
        </p:txBody>
      </p:sp>
      <p:sp>
        <p:nvSpPr>
          <p:cNvPr id="24579" name="Rectangle 3"/>
          <p:cNvSpPr>
            <a:spLocks noGrp="1" noChangeArrowheads="1"/>
          </p:cNvSpPr>
          <p:nvPr>
            <p:ph sz="quarter" idx="1"/>
          </p:nvPr>
        </p:nvSpPr>
        <p:spPr>
          <a:xfrm>
            <a:off x="457200" y="1600200"/>
            <a:ext cx="7467600" cy="4873625"/>
          </a:xfrm>
        </p:spPr>
        <p:txBody>
          <a:bodyPr/>
          <a:lstStyle/>
          <a:p>
            <a:pPr eaLnBrk="1" hangingPunct="1"/>
            <a:r>
              <a:rPr lang="en-US" altLang="zh-CN" sz="2800" dirty="0"/>
              <a:t>《</a:t>
            </a:r>
            <a:r>
              <a:rPr lang="zh-CN" altLang="en-US" sz="2800" dirty="0"/>
              <a:t>保险法</a:t>
            </a:r>
            <a:r>
              <a:rPr lang="en-US" altLang="zh-CN" sz="2800" dirty="0"/>
              <a:t>》</a:t>
            </a:r>
            <a:r>
              <a:rPr lang="zh-CN" altLang="en-US" sz="2800" dirty="0"/>
              <a:t>第</a:t>
            </a:r>
            <a:r>
              <a:rPr lang="en-US" altLang="zh-CN" sz="2800" dirty="0"/>
              <a:t>106</a:t>
            </a:r>
            <a:r>
              <a:rPr lang="zh-CN" altLang="en-US" sz="2800" dirty="0"/>
              <a:t>条规定：商业保险的主要险种的基本保险条款和保险费率，由金融监督管理部门制定。保险公司拟订的其他险种的保险条款和保险费率，应当报金融监督管理部门备案。</a:t>
            </a:r>
          </a:p>
          <a:p>
            <a:pPr lvl="1" eaLnBrk="1" hangingPunct="1"/>
            <a:r>
              <a:rPr lang="zh-CN" altLang="en-US" sz="2400" dirty="0"/>
              <a:t>审批制</a:t>
            </a:r>
          </a:p>
          <a:p>
            <a:pPr lvl="2" eaLnBrk="1" hangingPunct="1"/>
            <a:r>
              <a:rPr lang="zh-CN" altLang="en-US" sz="2000" dirty="0">
                <a:latin typeface="Times New Roman" pitchFamily="18" charset="0"/>
              </a:rPr>
              <a:t>依法实行强制保险的险种；</a:t>
            </a:r>
          </a:p>
          <a:p>
            <a:pPr lvl="2" eaLnBrk="1" hangingPunct="1"/>
            <a:r>
              <a:rPr lang="zh-CN" altLang="en-US" sz="2000" dirty="0">
                <a:latin typeface="Times New Roman" pitchFamily="18" charset="0"/>
              </a:rPr>
              <a:t>关系社会公众利益的险种。</a:t>
            </a:r>
          </a:p>
          <a:p>
            <a:pPr lvl="1" eaLnBrk="1" hangingPunct="1"/>
            <a:r>
              <a:rPr lang="zh-CN" altLang="en-US" sz="2400" dirty="0"/>
              <a:t>备案制</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649208D-0E0A-2BAA-4689-87CA5689E589}"/>
              </a:ext>
            </a:extLst>
          </p:cNvPr>
          <p:cNvSpPr>
            <a:spLocks noGrp="1"/>
          </p:cNvSpPr>
          <p:nvPr>
            <p:ph type="title"/>
          </p:nvPr>
        </p:nvSpPr>
        <p:spPr/>
        <p:txBody>
          <a:bodyPr/>
          <a:lstStyle/>
          <a:p>
            <a:r>
              <a:rPr lang="zh-CN" altLang="en-US" dirty="0"/>
              <a:t>保费收入占比</a:t>
            </a:r>
            <a:r>
              <a:rPr lang="en-US" altLang="zh-CN" dirty="0"/>
              <a:t>2023</a:t>
            </a:r>
            <a:endParaRPr lang="zh-CN" altLang="en-US" dirty="0"/>
          </a:p>
        </p:txBody>
      </p:sp>
      <p:graphicFrame>
        <p:nvGraphicFramePr>
          <p:cNvPr id="3" name="图表 2">
            <a:extLst>
              <a:ext uri="{FF2B5EF4-FFF2-40B4-BE49-F238E27FC236}">
                <a16:creationId xmlns:a16="http://schemas.microsoft.com/office/drawing/2014/main" id="{00000000-0008-0000-0000-000002000000}"/>
              </a:ext>
            </a:extLst>
          </p:cNvPr>
          <p:cNvGraphicFramePr>
            <a:graphicFrameLocks/>
          </p:cNvGraphicFramePr>
          <p:nvPr>
            <p:extLst>
              <p:ext uri="{D42A27DB-BD31-4B8C-83A1-F6EECF244321}">
                <p14:modId xmlns:p14="http://schemas.microsoft.com/office/powerpoint/2010/main" val="236048742"/>
              </p:ext>
            </p:extLst>
          </p:nvPr>
        </p:nvGraphicFramePr>
        <p:xfrm>
          <a:off x="683568" y="1556792"/>
          <a:ext cx="7467600" cy="4752528"/>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6574679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fontAlgn="auto" hangingPunct="1">
              <a:spcAft>
                <a:spcPts val="0"/>
              </a:spcAft>
              <a:defRPr/>
            </a:pPr>
            <a:endParaRPr lang="zh-CN" altLang="en-US">
              <a:ea typeface="宋体" pitchFamily="2" charset="-122"/>
            </a:endParaRPr>
          </a:p>
        </p:txBody>
      </p:sp>
      <p:sp>
        <p:nvSpPr>
          <p:cNvPr id="25603" name="Rectangle 3"/>
          <p:cNvSpPr>
            <a:spLocks noGrp="1" noChangeArrowheads="1"/>
          </p:cNvSpPr>
          <p:nvPr>
            <p:ph sz="quarter" idx="1"/>
          </p:nvPr>
        </p:nvSpPr>
        <p:spPr>
          <a:xfrm>
            <a:off x="457200" y="1600200"/>
            <a:ext cx="7467600" cy="4873625"/>
          </a:xfrm>
        </p:spPr>
        <p:txBody>
          <a:bodyPr/>
          <a:lstStyle/>
          <a:p>
            <a:pPr eaLnBrk="1" hangingPunct="1"/>
            <a:r>
              <a:rPr lang="zh-CN" altLang="en-US"/>
              <a:t>“商业保险的主要险种”的范围由中国保监会认定。中国保监会可以根据市场情况对主要险种范围进行调整。</a:t>
            </a:r>
          </a:p>
          <a:p>
            <a:pPr eaLnBrk="1" hangingPunct="1"/>
            <a:r>
              <a:rPr lang="zh-CN" altLang="en-US"/>
              <a:t>中国保监会制定和修订的主要险种的基本条款和保险费率；中国保监会可以委托保险行业协会或保险公司拟订主要险种的基本保险条款和保险费率。</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fontAlgn="auto" hangingPunct="1">
              <a:spcAft>
                <a:spcPts val="0"/>
              </a:spcAft>
              <a:defRPr/>
            </a:pPr>
            <a:r>
              <a:rPr lang="en-US" altLang="zh-CN" sz="3600" b="1">
                <a:ea typeface="宋体" pitchFamily="2" charset="-122"/>
              </a:rPr>
              <a:t>3</a:t>
            </a:r>
            <a:r>
              <a:rPr lang="zh-CN" altLang="en-US" sz="3600" b="1">
                <a:ea typeface="宋体" pitchFamily="2" charset="-122"/>
              </a:rPr>
              <a:t>、准备金的提留规定和计算方法</a:t>
            </a:r>
            <a:r>
              <a:rPr lang="zh-CN" altLang="en-US" sz="3600">
                <a:ea typeface="宋体" pitchFamily="2" charset="-122"/>
              </a:rPr>
              <a:t> </a:t>
            </a:r>
          </a:p>
        </p:txBody>
      </p:sp>
      <p:sp>
        <p:nvSpPr>
          <p:cNvPr id="26627" name="Rectangle 3"/>
          <p:cNvSpPr>
            <a:spLocks noGrp="1" noChangeArrowheads="1"/>
          </p:cNvSpPr>
          <p:nvPr>
            <p:ph sz="quarter" idx="1"/>
          </p:nvPr>
        </p:nvSpPr>
        <p:spPr>
          <a:xfrm>
            <a:off x="457200" y="1600200"/>
            <a:ext cx="7467600" cy="4873625"/>
          </a:xfrm>
        </p:spPr>
        <p:txBody>
          <a:bodyPr/>
          <a:lstStyle/>
          <a:p>
            <a:pPr marL="812800" indent="-812800" eaLnBrk="1" hangingPunct="1">
              <a:lnSpc>
                <a:spcPct val="80000"/>
              </a:lnSpc>
            </a:pPr>
            <a:r>
              <a:rPr lang="zh-CN" altLang="en-US"/>
              <a:t>相关的监管法令：</a:t>
            </a:r>
          </a:p>
          <a:p>
            <a:pPr marL="1168400" lvl="1" indent="-711200" eaLnBrk="1" hangingPunct="1">
              <a:lnSpc>
                <a:spcPct val="80000"/>
              </a:lnSpc>
            </a:pPr>
            <a:r>
              <a:rPr lang="en-US" altLang="zh-CN" sz="2000"/>
              <a:t>1985</a:t>
            </a:r>
            <a:r>
              <a:rPr lang="zh-CN" altLang="en-US" sz="2000"/>
              <a:t>年</a:t>
            </a:r>
            <a:r>
              <a:rPr lang="en-US" altLang="zh-CN" sz="2000"/>
              <a:t>3</a:t>
            </a:r>
            <a:r>
              <a:rPr lang="zh-CN" altLang="en-US" sz="2000"/>
              <a:t>月</a:t>
            </a:r>
            <a:r>
              <a:rPr lang="en-US" altLang="zh-CN" sz="2000"/>
              <a:t>3</a:t>
            </a:r>
            <a:r>
              <a:rPr lang="zh-CN" altLang="en-US" sz="2000"/>
              <a:t>日，国务院发布了</a:t>
            </a:r>
            <a:r>
              <a:rPr lang="en-US" altLang="zh-CN" sz="2000"/>
              <a:t>《</a:t>
            </a:r>
            <a:r>
              <a:rPr lang="zh-CN" altLang="en-US" sz="2000"/>
              <a:t>保险企业管理暂行条例</a:t>
            </a:r>
            <a:r>
              <a:rPr lang="en-US" altLang="zh-CN" sz="2000"/>
              <a:t>》</a:t>
            </a:r>
            <a:r>
              <a:rPr lang="zh-CN" altLang="en-US" sz="2000"/>
              <a:t>。</a:t>
            </a:r>
          </a:p>
          <a:p>
            <a:pPr marL="1168400" lvl="1" indent="-711200" eaLnBrk="1" hangingPunct="1">
              <a:lnSpc>
                <a:spcPct val="80000"/>
              </a:lnSpc>
            </a:pPr>
            <a:r>
              <a:rPr lang="en-US" altLang="zh-CN" sz="2000"/>
              <a:t>1995</a:t>
            </a:r>
            <a:r>
              <a:rPr lang="zh-CN" altLang="en-US" sz="2000"/>
              <a:t>年</a:t>
            </a:r>
            <a:r>
              <a:rPr lang="en-US" altLang="zh-CN" sz="2000"/>
              <a:t>6</a:t>
            </a:r>
            <a:r>
              <a:rPr lang="zh-CN" altLang="en-US" sz="2000"/>
              <a:t>月</a:t>
            </a:r>
            <a:r>
              <a:rPr lang="en-US" altLang="zh-CN" sz="2000"/>
              <a:t>30</a:t>
            </a:r>
            <a:r>
              <a:rPr lang="zh-CN" altLang="en-US" sz="2000"/>
              <a:t>日第八届全国人民代表大会常务委员会第十四次会议通过了</a:t>
            </a:r>
            <a:r>
              <a:rPr lang="en-US" altLang="zh-CN" sz="2000"/>
              <a:t>《</a:t>
            </a:r>
            <a:r>
              <a:rPr lang="zh-CN" altLang="en-US" sz="2000"/>
              <a:t>中华人民共和国保险法</a:t>
            </a:r>
            <a:r>
              <a:rPr lang="en-US" altLang="zh-CN" sz="2000"/>
              <a:t>》</a:t>
            </a:r>
          </a:p>
          <a:p>
            <a:pPr marL="1168400" lvl="1" indent="-711200" eaLnBrk="1" hangingPunct="1">
              <a:lnSpc>
                <a:spcPct val="80000"/>
              </a:lnSpc>
            </a:pPr>
            <a:r>
              <a:rPr lang="en-US" altLang="zh-CN" sz="2000"/>
              <a:t>1996</a:t>
            </a:r>
            <a:r>
              <a:rPr lang="zh-CN" altLang="en-US" sz="2000"/>
              <a:t>年</a:t>
            </a:r>
            <a:r>
              <a:rPr lang="en-US" altLang="zh-CN" sz="2000"/>
              <a:t>7</a:t>
            </a:r>
            <a:r>
              <a:rPr lang="zh-CN" altLang="en-US" sz="2000"/>
              <a:t>月</a:t>
            </a:r>
            <a:r>
              <a:rPr lang="en-US" altLang="zh-CN" sz="2000"/>
              <a:t>25</a:t>
            </a:r>
            <a:r>
              <a:rPr lang="zh-CN" altLang="en-US" sz="2000"/>
              <a:t>日中国人民银行发布了</a:t>
            </a:r>
            <a:r>
              <a:rPr lang="en-US" altLang="zh-CN" sz="2000"/>
              <a:t>《</a:t>
            </a:r>
            <a:r>
              <a:rPr lang="zh-CN" altLang="en-US" sz="2000"/>
              <a:t>保险管理暂行规定</a:t>
            </a:r>
            <a:r>
              <a:rPr lang="en-US" altLang="zh-CN" sz="2000"/>
              <a:t>》</a:t>
            </a:r>
            <a:r>
              <a:rPr lang="zh-CN" altLang="en-US" sz="2000"/>
              <a:t>，</a:t>
            </a:r>
          </a:p>
          <a:p>
            <a:pPr marL="1168400" lvl="1" indent="-711200" eaLnBrk="1" hangingPunct="1">
              <a:lnSpc>
                <a:spcPct val="80000"/>
              </a:lnSpc>
            </a:pPr>
            <a:r>
              <a:rPr lang="en-US" altLang="zh-CN" sz="2000"/>
              <a:t>1998</a:t>
            </a:r>
            <a:r>
              <a:rPr lang="zh-CN" altLang="en-US" sz="2000"/>
              <a:t>年</a:t>
            </a:r>
            <a:r>
              <a:rPr lang="en-US" altLang="zh-CN" sz="2000"/>
              <a:t>11</a:t>
            </a:r>
            <a:r>
              <a:rPr lang="zh-CN" altLang="en-US" sz="2000"/>
              <a:t>月</a:t>
            </a:r>
            <a:r>
              <a:rPr lang="en-US" altLang="zh-CN" sz="2000"/>
              <a:t>18</a:t>
            </a:r>
            <a:r>
              <a:rPr lang="zh-CN" altLang="en-US" sz="2000"/>
              <a:t>日，中国保险监督管理委员会正式成立。</a:t>
            </a:r>
          </a:p>
          <a:p>
            <a:pPr marL="1168400" lvl="1" indent="-711200" eaLnBrk="1" hangingPunct="1">
              <a:lnSpc>
                <a:spcPct val="80000"/>
              </a:lnSpc>
            </a:pPr>
            <a:r>
              <a:rPr lang="zh-CN" altLang="en-US" sz="2000"/>
              <a:t>保险监督管理委员会于</a:t>
            </a:r>
            <a:r>
              <a:rPr lang="en-US" altLang="zh-CN" sz="2000"/>
              <a:t>1999</a:t>
            </a:r>
            <a:r>
              <a:rPr lang="zh-CN" altLang="en-US" sz="2000"/>
              <a:t>年</a:t>
            </a:r>
            <a:r>
              <a:rPr lang="en-US" altLang="zh-CN" sz="2000"/>
              <a:t>1</a:t>
            </a:r>
            <a:r>
              <a:rPr lang="zh-CN" altLang="en-US" sz="2000"/>
              <a:t>月</a:t>
            </a:r>
            <a:r>
              <a:rPr lang="en-US" altLang="zh-CN" sz="2000"/>
              <a:t>1</a:t>
            </a:r>
            <a:r>
              <a:rPr lang="zh-CN" altLang="en-US" sz="2000"/>
              <a:t>日起实施了</a:t>
            </a:r>
            <a:r>
              <a:rPr lang="en-US" altLang="zh-CN" sz="2000"/>
              <a:t>《</a:t>
            </a:r>
            <a:r>
              <a:rPr lang="zh-CN" altLang="en-US" sz="2000"/>
              <a:t>保险公司财务制度</a:t>
            </a:r>
            <a:r>
              <a:rPr lang="en-US" altLang="zh-CN" sz="2000"/>
              <a:t>》</a:t>
            </a:r>
          </a:p>
          <a:p>
            <a:pPr marL="1168400" lvl="1" indent="-711200" eaLnBrk="1" hangingPunct="1">
              <a:lnSpc>
                <a:spcPct val="80000"/>
              </a:lnSpc>
            </a:pPr>
            <a:r>
              <a:rPr lang="en-US" altLang="zh-CN" sz="2000"/>
              <a:t>2000</a:t>
            </a:r>
            <a:r>
              <a:rPr lang="zh-CN" altLang="en-US" sz="2000"/>
              <a:t>年</a:t>
            </a:r>
            <a:r>
              <a:rPr lang="en-US" altLang="zh-CN" sz="2000"/>
              <a:t>3</a:t>
            </a:r>
            <a:r>
              <a:rPr lang="zh-CN" altLang="en-US" sz="2000"/>
              <a:t>月</a:t>
            </a:r>
            <a:r>
              <a:rPr lang="en-US" altLang="zh-CN" sz="2000"/>
              <a:t>1</a:t>
            </a:r>
            <a:r>
              <a:rPr lang="zh-CN" altLang="en-US" sz="2000"/>
              <a:t>日起实施了</a:t>
            </a:r>
            <a:r>
              <a:rPr lang="en-US" altLang="zh-CN" sz="2000"/>
              <a:t>《</a:t>
            </a:r>
            <a:r>
              <a:rPr lang="zh-CN" altLang="en-US" sz="2000"/>
              <a:t>保险公司管理规定</a:t>
            </a:r>
            <a:r>
              <a:rPr lang="en-US" altLang="zh-CN" sz="2000"/>
              <a:t>》</a:t>
            </a:r>
            <a:r>
              <a:rPr lang="zh-CN" altLang="en-US" sz="2000"/>
              <a:t>。</a:t>
            </a:r>
          </a:p>
          <a:p>
            <a:pPr marL="1168400" lvl="1" indent="-711200" eaLnBrk="1" hangingPunct="1">
              <a:lnSpc>
                <a:spcPct val="80000"/>
              </a:lnSpc>
            </a:pPr>
            <a:r>
              <a:rPr lang="en-US" altLang="zh-CN" sz="2000"/>
              <a:t>2004</a:t>
            </a:r>
            <a:r>
              <a:rPr lang="zh-CN" altLang="en-US" sz="2000"/>
              <a:t>年</a:t>
            </a:r>
            <a:r>
              <a:rPr lang="en-US" altLang="zh-CN" sz="2000"/>
              <a:t>12</a:t>
            </a:r>
            <a:r>
              <a:rPr lang="zh-CN" altLang="en-US" sz="2000"/>
              <a:t>月</a:t>
            </a:r>
            <a:r>
              <a:rPr lang="en-US" altLang="zh-CN" sz="2000"/>
              <a:t>15</a:t>
            </a:r>
            <a:r>
              <a:rPr lang="zh-CN" altLang="en-US" sz="2000"/>
              <a:t>日，</a:t>
            </a:r>
            <a:r>
              <a:rPr lang="en-US" altLang="zh-CN" sz="2000"/>
              <a:t>《</a:t>
            </a:r>
            <a:r>
              <a:rPr lang="zh-CN" altLang="en-US" sz="2000"/>
              <a:t>保险公司非寿险业务准备金管理办法（试行）</a:t>
            </a:r>
            <a:r>
              <a:rPr lang="zh-CN" altLang="en-US"/>
              <a:t> </a:t>
            </a:r>
            <a:r>
              <a:rPr lang="en-US" altLang="zh-CN" sz="2000"/>
              <a:t>》</a:t>
            </a:r>
          </a:p>
          <a:p>
            <a:pPr marL="1168400" lvl="1" indent="-711200" eaLnBrk="1" hangingPunct="1">
              <a:lnSpc>
                <a:spcPct val="80000"/>
              </a:lnSpc>
            </a:pPr>
            <a:r>
              <a:rPr lang="en-US" altLang="zh-CN" sz="2000"/>
              <a:t>2009</a:t>
            </a:r>
            <a:r>
              <a:rPr lang="zh-CN" altLang="en-US" sz="2000"/>
              <a:t>年</a:t>
            </a:r>
            <a:r>
              <a:rPr lang="en-US" altLang="zh-CN" sz="2000"/>
              <a:t>2</a:t>
            </a:r>
            <a:r>
              <a:rPr lang="zh-CN" altLang="en-US" sz="2000"/>
              <a:t>月</a:t>
            </a:r>
            <a:r>
              <a:rPr lang="en-US" altLang="zh-CN" sz="2000"/>
              <a:t>28</a:t>
            </a:r>
            <a:r>
              <a:rPr lang="zh-CN" altLang="en-US" sz="2000"/>
              <a:t>日，再次修订保险法</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fontAlgn="auto" hangingPunct="1">
              <a:spcAft>
                <a:spcPts val="0"/>
              </a:spcAft>
              <a:defRPr/>
            </a:pPr>
            <a:endParaRPr lang="zh-CN" altLang="en-US">
              <a:ea typeface="宋体" pitchFamily="2" charset="-122"/>
            </a:endParaRPr>
          </a:p>
        </p:txBody>
      </p:sp>
      <p:sp>
        <p:nvSpPr>
          <p:cNvPr id="27651" name="Rectangle 3"/>
          <p:cNvSpPr>
            <a:spLocks noGrp="1" noChangeArrowheads="1"/>
          </p:cNvSpPr>
          <p:nvPr>
            <p:ph sz="quarter" idx="1"/>
          </p:nvPr>
        </p:nvSpPr>
        <p:spPr>
          <a:xfrm>
            <a:off x="457200" y="1600200"/>
            <a:ext cx="7467600" cy="4873625"/>
          </a:xfrm>
        </p:spPr>
        <p:txBody>
          <a:bodyPr/>
          <a:lstStyle/>
          <a:p>
            <a:pPr eaLnBrk="1" hangingPunct="1">
              <a:lnSpc>
                <a:spcPct val="90000"/>
              </a:lnSpc>
            </a:pPr>
            <a:r>
              <a:rPr lang="en-US" altLang="zh-CN"/>
              <a:t>《</a:t>
            </a:r>
            <a:r>
              <a:rPr lang="zh-CN" altLang="en-US"/>
              <a:t>保险法</a:t>
            </a:r>
            <a:r>
              <a:rPr lang="en-US" altLang="zh-CN"/>
              <a:t>》</a:t>
            </a:r>
            <a:r>
              <a:rPr lang="zh-CN" altLang="en-US"/>
              <a:t>：保险公司应当根据保障被保险人利益、保证偿付能力的原则，提取各项责任准备金。保险公司提取和结转责任准备金的具体办法，由国务院保险监督管理机构制定。 </a:t>
            </a:r>
          </a:p>
          <a:p>
            <a:pPr eaLnBrk="1" hangingPunct="1">
              <a:lnSpc>
                <a:spcPct val="90000"/>
              </a:lnSpc>
            </a:pPr>
            <a:r>
              <a:rPr lang="en-US" altLang="zh-CN"/>
              <a:t>《</a:t>
            </a:r>
            <a:r>
              <a:rPr lang="zh-CN" altLang="en-US"/>
              <a:t>保险公司非寿险业务准备金管理办法</a:t>
            </a:r>
            <a:r>
              <a:rPr lang="en-US" altLang="zh-CN"/>
              <a:t>》</a:t>
            </a:r>
            <a:r>
              <a:rPr lang="zh-CN" altLang="en-US"/>
              <a:t>：保险公司非寿险业务准备金包括未到期责任准备金、未决赔款准备金和中国保监会规定的其它责任准备金。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p:cNvSpPr>
            <a:spLocks noGrp="1" noChangeArrowheads="1"/>
          </p:cNvSpPr>
          <p:nvPr>
            <p:ph sz="quarter" idx="1"/>
          </p:nvPr>
        </p:nvSpPr>
        <p:spPr>
          <a:xfrm>
            <a:off x="323528" y="404813"/>
            <a:ext cx="8363272" cy="6192837"/>
          </a:xfrm>
        </p:spPr>
        <p:txBody>
          <a:bodyPr/>
          <a:lstStyle/>
          <a:p>
            <a:pPr eaLnBrk="1" hangingPunct="1">
              <a:lnSpc>
                <a:spcPct val="90000"/>
              </a:lnSpc>
            </a:pPr>
            <a:r>
              <a:rPr lang="zh-CN" altLang="en-US" dirty="0"/>
              <a:t>未到期责任准备金：指在准备金评估日为尚未终止的保险责任而提取的准备金，包括保险公司为保险期间在一年以内（含一年）的保险合同项下尚未到期的保险责任而提取的准备金，以及为保险期间在一年以上（不含一年）的保险合同项下尚未到期终止的保险责任而提取的长期责任准备金。</a:t>
            </a:r>
          </a:p>
          <a:p>
            <a:pPr eaLnBrk="1" hangingPunct="1">
              <a:lnSpc>
                <a:spcPct val="90000"/>
              </a:lnSpc>
            </a:pPr>
            <a:r>
              <a:rPr lang="zh-CN" altLang="en-US" dirty="0"/>
              <a:t>未决赔款准备金：指保险公司为尚未结案的赔案而提取的准备金，包括已发生已报案未决赔款准备金、已发生未报案未决赔款准备金和理赔费用准备金。</a:t>
            </a:r>
          </a:p>
          <a:p>
            <a:pPr lvl="1" eaLnBrk="1" hangingPunct="1">
              <a:lnSpc>
                <a:spcPct val="90000"/>
              </a:lnSpc>
            </a:pPr>
            <a:r>
              <a:rPr lang="zh-CN" altLang="en-US" sz="2000" dirty="0"/>
              <a:t>已发生已报案未决赔款准备金：指为保险事故已经发生并已向保险公司提出索赔，保险公司尚未结案的赔案而提取的准备金。</a:t>
            </a:r>
          </a:p>
          <a:p>
            <a:pPr lvl="1" eaLnBrk="1" hangingPunct="1">
              <a:lnSpc>
                <a:spcPct val="90000"/>
              </a:lnSpc>
            </a:pPr>
            <a:r>
              <a:rPr lang="zh-CN" altLang="en-US" sz="2000" dirty="0"/>
              <a:t>已发生未报案未决赔款准备金：指为保险事故已经发生，但尚未向保险公司提出索赔的赔案报案而提取的准备金。</a:t>
            </a:r>
          </a:p>
          <a:p>
            <a:pPr lvl="1" eaLnBrk="1" hangingPunct="1">
              <a:lnSpc>
                <a:spcPct val="90000"/>
              </a:lnSpc>
            </a:pPr>
            <a:r>
              <a:rPr lang="zh-CN" altLang="en-US" sz="2000" dirty="0"/>
              <a:t>理赔费用准备金：指为尚未结案的赔案可能发生的费用而提取的准备金。其中为：直接发生于具体赔案的专家费、律师费、损失检验费等而提取的为直接理赔费用准备金；为非直接发生于具体赔案的费用而提取的为间接理赔费用准备金。</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fontAlgn="auto" hangingPunct="1">
              <a:spcAft>
                <a:spcPts val="0"/>
              </a:spcAft>
              <a:defRPr/>
            </a:pPr>
            <a:endParaRPr lang="zh-CN" altLang="en-US">
              <a:ea typeface="宋体" pitchFamily="2" charset="-122"/>
            </a:endParaRPr>
          </a:p>
        </p:txBody>
      </p:sp>
      <p:sp>
        <p:nvSpPr>
          <p:cNvPr id="29699" name="Rectangle 3"/>
          <p:cNvSpPr>
            <a:spLocks noGrp="1" noChangeArrowheads="1"/>
          </p:cNvSpPr>
          <p:nvPr>
            <p:ph sz="quarter" idx="1"/>
          </p:nvPr>
        </p:nvSpPr>
        <p:spPr>
          <a:xfrm>
            <a:off x="457200" y="1600200"/>
            <a:ext cx="7467600" cy="4873625"/>
          </a:xfrm>
        </p:spPr>
        <p:txBody>
          <a:bodyPr/>
          <a:lstStyle/>
          <a:p>
            <a:pPr eaLnBrk="1" hangingPunct="1"/>
            <a:r>
              <a:rPr lang="zh-CN" altLang="en-US"/>
              <a:t>未到期责任准备金的提取方法：</a:t>
            </a:r>
          </a:p>
          <a:p>
            <a:pPr lvl="1" eaLnBrk="1" hangingPunct="1"/>
            <a:r>
              <a:rPr lang="zh-CN" altLang="en-US"/>
              <a:t>二十四分之一法（以月为基础）；</a:t>
            </a:r>
          </a:p>
          <a:p>
            <a:pPr lvl="1" eaLnBrk="1" hangingPunct="1"/>
            <a:r>
              <a:rPr lang="zh-CN" altLang="en-US"/>
              <a:t>三百六十五分之一法（以天为基础）；</a:t>
            </a:r>
          </a:p>
          <a:p>
            <a:pPr lvl="1" eaLnBrk="1" hangingPunct="1"/>
            <a:r>
              <a:rPr lang="zh-CN" altLang="en-US"/>
              <a:t>对于某些特殊险种，根据其风险分布状况可以采用其他更为谨慎、合理的方法。</a:t>
            </a:r>
          </a:p>
          <a:p>
            <a:pPr eaLnBrk="1" hangingPunct="1"/>
            <a:r>
              <a:rPr lang="zh-CN" altLang="en-US"/>
              <a:t>未到期责任准备金的提取方法一经确定，不得随意更改。</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3"/>
          <p:cNvSpPr>
            <a:spLocks noGrp="1" noChangeArrowheads="1"/>
          </p:cNvSpPr>
          <p:nvPr>
            <p:ph sz="quarter" idx="1"/>
          </p:nvPr>
        </p:nvSpPr>
        <p:spPr>
          <a:xfrm>
            <a:off x="323528" y="476250"/>
            <a:ext cx="8363272" cy="6121400"/>
          </a:xfrm>
        </p:spPr>
        <p:txBody>
          <a:bodyPr/>
          <a:lstStyle/>
          <a:p>
            <a:pPr eaLnBrk="1" hangingPunct="1"/>
            <a:r>
              <a:rPr lang="zh-CN" altLang="en-US" sz="2800" dirty="0"/>
              <a:t>已发生已报案未决赔款准备金：应当采用逐案估计法、案均赔款法以及中国保监会认可的其它方法谨慎提取。</a:t>
            </a:r>
          </a:p>
          <a:p>
            <a:pPr eaLnBrk="1" hangingPunct="1"/>
            <a:r>
              <a:rPr lang="zh-CN" altLang="en-US" sz="2800" dirty="0"/>
              <a:t>已发生未报案未决赔款准备金：应当根据险种的风险性质、分布、经验数据等因素采用至少下列两种方法进行谨慎评估提取：</a:t>
            </a:r>
          </a:p>
          <a:p>
            <a:pPr lvl="1" eaLnBrk="1" hangingPunct="1"/>
            <a:r>
              <a:rPr lang="zh-CN" altLang="en-US" sz="2400" dirty="0"/>
              <a:t>链梯法；</a:t>
            </a:r>
          </a:p>
          <a:p>
            <a:pPr lvl="1" eaLnBrk="1" hangingPunct="1"/>
            <a:r>
              <a:rPr lang="zh-CN" altLang="en-US" sz="2400" dirty="0"/>
              <a:t>案均赔款法；</a:t>
            </a:r>
          </a:p>
          <a:p>
            <a:pPr lvl="1" eaLnBrk="1" hangingPunct="1"/>
            <a:r>
              <a:rPr lang="zh-CN" altLang="en-US" sz="2400" dirty="0"/>
              <a:t>准备金进展法；</a:t>
            </a:r>
          </a:p>
          <a:p>
            <a:pPr lvl="1" eaLnBrk="1" hangingPunct="1"/>
            <a:r>
              <a:rPr lang="en-US" altLang="zh-CN" sz="2400" dirty="0"/>
              <a:t>B-F</a:t>
            </a:r>
            <a:r>
              <a:rPr lang="zh-CN" altLang="en-US" sz="2400" dirty="0"/>
              <a:t>法等其它合适的方法。</a:t>
            </a:r>
          </a:p>
          <a:p>
            <a:pPr eaLnBrk="1" hangingPunct="1"/>
            <a:r>
              <a:rPr lang="zh-CN" altLang="en-US" sz="2800" dirty="0"/>
              <a:t>直接理赔费用准备金：应当采取逐案预估法提取；间接理赔费用准备金，采用比较合理的比率分摊法提取。</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fontAlgn="auto" hangingPunct="1">
              <a:spcAft>
                <a:spcPts val="0"/>
              </a:spcAft>
              <a:defRPr/>
            </a:pPr>
            <a:r>
              <a:rPr lang="en-US" altLang="zh-CN">
                <a:ea typeface="宋体" pitchFamily="2" charset="-122"/>
              </a:rPr>
              <a:t>4</a:t>
            </a:r>
            <a:r>
              <a:rPr lang="zh-CN" altLang="en-US">
                <a:ea typeface="宋体" pitchFamily="2" charset="-122"/>
              </a:rPr>
              <a:t>、再保险的规定 </a:t>
            </a:r>
          </a:p>
        </p:txBody>
      </p:sp>
      <p:sp>
        <p:nvSpPr>
          <p:cNvPr id="31747" name="Rectangle 3"/>
          <p:cNvSpPr>
            <a:spLocks noGrp="1" noChangeArrowheads="1"/>
          </p:cNvSpPr>
          <p:nvPr>
            <p:ph sz="quarter" idx="1"/>
          </p:nvPr>
        </p:nvSpPr>
        <p:spPr>
          <a:xfrm>
            <a:off x="457200" y="1600200"/>
            <a:ext cx="7467600" cy="4873625"/>
          </a:xfrm>
        </p:spPr>
        <p:txBody>
          <a:bodyPr/>
          <a:lstStyle/>
          <a:p>
            <a:pPr eaLnBrk="1" hangingPunct="1">
              <a:lnSpc>
                <a:spcPct val="80000"/>
              </a:lnSpc>
            </a:pPr>
            <a:r>
              <a:rPr lang="zh-CN" altLang="en-US" sz="2800"/>
              <a:t>我国在入世时承诺“中外直接保险公司目前向中国再保险公司进行</a:t>
            </a:r>
            <a:r>
              <a:rPr lang="en-US" altLang="zh-CN" sz="2800"/>
              <a:t>20%</a:t>
            </a:r>
            <a:r>
              <a:rPr lang="zh-CN" altLang="en-US" sz="2800"/>
              <a:t>分保的比例，在中国加入</a:t>
            </a:r>
            <a:r>
              <a:rPr lang="en-US" altLang="zh-CN" sz="2800"/>
              <a:t>WTO</a:t>
            </a:r>
            <a:r>
              <a:rPr lang="zh-CN" altLang="en-US" sz="2800"/>
              <a:t>时不变，加入后</a:t>
            </a:r>
            <a:r>
              <a:rPr lang="en-US" altLang="zh-CN" sz="2800"/>
              <a:t>1</a:t>
            </a:r>
            <a:r>
              <a:rPr lang="zh-CN" altLang="en-US" sz="2800"/>
              <a:t>年降至</a:t>
            </a:r>
            <a:r>
              <a:rPr lang="en-US" altLang="zh-CN" sz="2800"/>
              <a:t>15%</a:t>
            </a:r>
            <a:r>
              <a:rPr lang="zh-CN" altLang="en-US" sz="2800"/>
              <a:t>；加入后</a:t>
            </a:r>
            <a:r>
              <a:rPr lang="en-US" altLang="zh-CN" sz="2800"/>
              <a:t>2</a:t>
            </a:r>
            <a:r>
              <a:rPr lang="zh-CN" altLang="en-US" sz="2800"/>
              <a:t>年降至</a:t>
            </a:r>
            <a:r>
              <a:rPr lang="en-US" altLang="zh-CN" sz="2800"/>
              <a:t>10%</a:t>
            </a:r>
            <a:r>
              <a:rPr lang="zh-CN" altLang="en-US" sz="2800"/>
              <a:t>；加入后</a:t>
            </a:r>
            <a:r>
              <a:rPr lang="en-US" altLang="zh-CN" sz="2800"/>
              <a:t>3</a:t>
            </a:r>
            <a:r>
              <a:rPr lang="zh-CN" altLang="en-US" sz="2800"/>
              <a:t>年降至</a:t>
            </a:r>
            <a:r>
              <a:rPr lang="en-US" altLang="zh-CN" sz="2800"/>
              <a:t>5%</a:t>
            </a:r>
            <a:r>
              <a:rPr lang="zh-CN" altLang="en-US" sz="2800"/>
              <a:t>；加入后</a:t>
            </a:r>
            <a:r>
              <a:rPr lang="en-US" altLang="zh-CN" sz="2800"/>
              <a:t>4</a:t>
            </a:r>
            <a:r>
              <a:rPr lang="zh-CN" altLang="en-US" sz="2800"/>
              <a:t>年取消法定保险比例。” </a:t>
            </a:r>
          </a:p>
          <a:p>
            <a:pPr eaLnBrk="1" hangingPunct="1">
              <a:lnSpc>
                <a:spcPct val="80000"/>
              </a:lnSpc>
            </a:pPr>
            <a:r>
              <a:rPr lang="zh-CN" altLang="en-US" sz="2800"/>
              <a:t>目前：法定再保险比例为</a:t>
            </a:r>
            <a:r>
              <a:rPr lang="en-US" altLang="zh-CN" sz="2800"/>
              <a:t>0</a:t>
            </a:r>
            <a:r>
              <a:rPr lang="zh-CN" altLang="en-US" sz="2800"/>
              <a:t>。</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fontAlgn="auto" hangingPunct="1">
              <a:spcAft>
                <a:spcPts val="0"/>
              </a:spcAft>
              <a:defRPr/>
            </a:pPr>
            <a:endParaRPr lang="zh-CN" altLang="en-US">
              <a:ea typeface="宋体" pitchFamily="2" charset="-122"/>
            </a:endParaRPr>
          </a:p>
        </p:txBody>
      </p:sp>
      <p:sp>
        <p:nvSpPr>
          <p:cNvPr id="32771" name="Rectangle 3"/>
          <p:cNvSpPr>
            <a:spLocks noGrp="1" noChangeArrowheads="1"/>
          </p:cNvSpPr>
          <p:nvPr>
            <p:ph sz="quarter" idx="1"/>
          </p:nvPr>
        </p:nvSpPr>
        <p:spPr>
          <a:xfrm>
            <a:off x="457200" y="1600200"/>
            <a:ext cx="7467600" cy="4873625"/>
          </a:xfrm>
        </p:spPr>
        <p:txBody>
          <a:bodyPr/>
          <a:lstStyle/>
          <a:p>
            <a:pPr eaLnBrk="1" hangingPunct="1">
              <a:lnSpc>
                <a:spcPct val="90000"/>
              </a:lnSpc>
            </a:pPr>
            <a:r>
              <a:rPr lang="en-US" altLang="zh-CN"/>
              <a:t>《</a:t>
            </a:r>
            <a:r>
              <a:rPr lang="zh-CN" altLang="en-US"/>
              <a:t>保险法</a:t>
            </a:r>
            <a:r>
              <a:rPr lang="en-US" altLang="zh-CN"/>
              <a:t>》</a:t>
            </a:r>
            <a:r>
              <a:rPr lang="zh-CN" altLang="en-US"/>
              <a:t>第</a:t>
            </a:r>
            <a:r>
              <a:rPr lang="en-US" altLang="zh-CN"/>
              <a:t>102</a:t>
            </a:r>
            <a:r>
              <a:rPr lang="zh-CN" altLang="en-US"/>
              <a:t>条：“经营财产保险业务的保险公司当年自留保险费，不得超过其实有资本金加公积金总和的四倍。”</a:t>
            </a:r>
          </a:p>
          <a:p>
            <a:pPr eaLnBrk="1" hangingPunct="1">
              <a:lnSpc>
                <a:spcPct val="90000"/>
              </a:lnSpc>
            </a:pPr>
            <a:r>
              <a:rPr lang="en-US" altLang="zh-CN"/>
              <a:t>《</a:t>
            </a:r>
            <a:r>
              <a:rPr lang="zh-CN" altLang="en-US"/>
              <a:t>保险法</a:t>
            </a:r>
            <a:r>
              <a:rPr lang="en-US" altLang="zh-CN"/>
              <a:t>》</a:t>
            </a:r>
            <a:r>
              <a:rPr lang="zh-CN" altLang="en-US"/>
              <a:t>第</a:t>
            </a:r>
            <a:r>
              <a:rPr lang="en-US" altLang="zh-CN"/>
              <a:t>103</a:t>
            </a:r>
            <a:r>
              <a:rPr lang="zh-CN" altLang="en-US"/>
              <a:t>条：保险公司对每一危险单位，即对一次保险事故可能造成的最大损失范围所承担的责任，不得超过其实有资本金加公积金总和的百分之十；超过的部分应当办理再保险。 </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fontAlgn="auto" hangingPunct="1">
              <a:spcAft>
                <a:spcPts val="0"/>
              </a:spcAft>
              <a:defRPr/>
            </a:pPr>
            <a:r>
              <a:rPr lang="en-US" altLang="zh-CN">
                <a:ea typeface="宋体" pitchFamily="2" charset="-122"/>
              </a:rPr>
              <a:t>5</a:t>
            </a:r>
            <a:r>
              <a:rPr lang="zh-CN" altLang="en-US">
                <a:ea typeface="宋体" pitchFamily="2" charset="-122"/>
              </a:rPr>
              <a:t>、保险资金的运用形式和限额 </a:t>
            </a:r>
          </a:p>
        </p:txBody>
      </p:sp>
      <p:sp>
        <p:nvSpPr>
          <p:cNvPr id="33795" name="Rectangle 3"/>
          <p:cNvSpPr>
            <a:spLocks noGrp="1" noChangeArrowheads="1"/>
          </p:cNvSpPr>
          <p:nvPr>
            <p:ph sz="quarter" idx="1"/>
          </p:nvPr>
        </p:nvSpPr>
        <p:spPr>
          <a:xfrm>
            <a:off x="1143000" y="1600200"/>
            <a:ext cx="7543800" cy="4997450"/>
          </a:xfrm>
        </p:spPr>
        <p:txBody>
          <a:bodyPr/>
          <a:lstStyle/>
          <a:p>
            <a:pPr eaLnBrk="1" hangingPunct="1">
              <a:lnSpc>
                <a:spcPct val="80000"/>
              </a:lnSpc>
            </a:pPr>
            <a:r>
              <a:rPr lang="en-US" altLang="zh-CN"/>
              <a:t>《</a:t>
            </a:r>
            <a:r>
              <a:rPr lang="zh-CN" altLang="en-US"/>
              <a:t>保险法</a:t>
            </a:r>
            <a:r>
              <a:rPr lang="en-US" altLang="zh-CN"/>
              <a:t>》</a:t>
            </a:r>
            <a:r>
              <a:rPr lang="zh-CN" altLang="en-US"/>
              <a:t>：保险公司的资金运用必须稳健，遵循安全性原则。保险公司的资金运用限于下列形式：</a:t>
            </a:r>
          </a:p>
          <a:p>
            <a:pPr lvl="1" eaLnBrk="1" hangingPunct="1">
              <a:lnSpc>
                <a:spcPct val="80000"/>
              </a:lnSpc>
            </a:pPr>
            <a:r>
              <a:rPr lang="zh-CN" altLang="en-US"/>
              <a:t>银行存款；</a:t>
            </a:r>
          </a:p>
          <a:p>
            <a:pPr lvl="1" eaLnBrk="1" hangingPunct="1">
              <a:lnSpc>
                <a:spcPct val="80000"/>
              </a:lnSpc>
            </a:pPr>
            <a:r>
              <a:rPr lang="zh-CN" altLang="en-US"/>
              <a:t>买卖债券、股票、证券投资基金份额等有价证券；</a:t>
            </a:r>
          </a:p>
          <a:p>
            <a:pPr lvl="1" eaLnBrk="1" hangingPunct="1">
              <a:lnSpc>
                <a:spcPct val="80000"/>
              </a:lnSpc>
            </a:pPr>
            <a:r>
              <a:rPr lang="zh-CN" altLang="en-US"/>
              <a:t>投资不动产；</a:t>
            </a:r>
          </a:p>
          <a:p>
            <a:pPr lvl="1" eaLnBrk="1" hangingPunct="1">
              <a:lnSpc>
                <a:spcPct val="80000"/>
              </a:lnSpc>
            </a:pPr>
            <a:r>
              <a:rPr lang="zh-CN" altLang="en-US"/>
              <a:t>国务院规定的其他资金运用形式。</a:t>
            </a:r>
          </a:p>
          <a:p>
            <a:pPr eaLnBrk="1" hangingPunct="1">
              <a:lnSpc>
                <a:spcPct val="80000"/>
              </a:lnSpc>
            </a:pPr>
            <a:r>
              <a:rPr lang="zh-CN" altLang="en-US"/>
              <a:t>保险公司资金运用的具体管理办法，由国务院保险监督管理机构依照前两款的规定制定。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fontAlgn="auto" hangingPunct="1">
              <a:spcAft>
                <a:spcPts val="0"/>
              </a:spcAft>
              <a:defRPr/>
            </a:pPr>
            <a:r>
              <a:rPr lang="en-US" altLang="zh-CN">
                <a:ea typeface="宋体" pitchFamily="2" charset="-122"/>
              </a:rPr>
              <a:t>5</a:t>
            </a:r>
            <a:r>
              <a:rPr lang="zh-CN" altLang="en-US">
                <a:ea typeface="宋体" pitchFamily="2" charset="-122"/>
              </a:rPr>
              <a:t>、保险资金的运用形式和限额</a:t>
            </a:r>
          </a:p>
        </p:txBody>
      </p:sp>
      <p:sp>
        <p:nvSpPr>
          <p:cNvPr id="34819" name="Rectangle 3"/>
          <p:cNvSpPr>
            <a:spLocks noGrp="1" noChangeArrowheads="1"/>
          </p:cNvSpPr>
          <p:nvPr>
            <p:ph sz="quarter" idx="1"/>
          </p:nvPr>
        </p:nvSpPr>
        <p:spPr>
          <a:xfrm>
            <a:off x="457200" y="1600200"/>
            <a:ext cx="7467600" cy="4873625"/>
          </a:xfrm>
        </p:spPr>
        <p:txBody>
          <a:bodyPr/>
          <a:lstStyle/>
          <a:p>
            <a:pPr eaLnBrk="1" hangingPunct="1"/>
            <a:r>
              <a:rPr lang="en-US" altLang="zh-CN"/>
              <a:t>2010</a:t>
            </a:r>
            <a:r>
              <a:rPr lang="zh-CN" altLang="en-US"/>
              <a:t>年</a:t>
            </a:r>
            <a:r>
              <a:rPr lang="en-US" altLang="zh-CN"/>
              <a:t>8</a:t>
            </a:r>
            <a:r>
              <a:rPr lang="zh-CN" altLang="en-US"/>
              <a:t>月</a:t>
            </a:r>
            <a:r>
              <a:rPr lang="en-US" altLang="zh-CN"/>
              <a:t>5</a:t>
            </a:r>
            <a:r>
              <a:rPr lang="zh-CN" altLang="en-US"/>
              <a:t>日，</a:t>
            </a:r>
            <a:r>
              <a:rPr lang="en-US" altLang="zh-CN"/>
              <a:t>《</a:t>
            </a:r>
            <a:r>
              <a:rPr lang="zh-CN" altLang="en-US"/>
              <a:t>保险资金运用管理暂行办法 </a:t>
            </a:r>
            <a:r>
              <a:rPr lang="en-US" altLang="zh-CN"/>
              <a:t>》</a:t>
            </a:r>
            <a:r>
              <a:rPr lang="zh-CN" altLang="en-US"/>
              <a:t>，规范了资金运用的范围、管理方法等。</a:t>
            </a:r>
            <a:endParaRPr lang="en-US" altLang="zh-CN"/>
          </a:p>
          <a:p>
            <a:pPr eaLnBrk="1" hangingPunct="1"/>
            <a:r>
              <a:rPr lang="en-US" altLang="zh-CN"/>
              <a:t>2014</a:t>
            </a:r>
            <a:r>
              <a:rPr lang="zh-CN" altLang="en-US"/>
              <a:t>年</a:t>
            </a:r>
            <a:r>
              <a:rPr lang="en-US" altLang="zh-CN"/>
              <a:t>5</a:t>
            </a:r>
            <a:r>
              <a:rPr lang="zh-CN" altLang="en-US"/>
              <a:t>月</a:t>
            </a:r>
            <a:r>
              <a:rPr lang="en-US" altLang="zh-CN"/>
              <a:t>1</a:t>
            </a:r>
            <a:r>
              <a:rPr lang="zh-CN" altLang="en-US"/>
              <a:t>日修改。</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7101F04-890E-6922-8A6B-2A6846D96D96}"/>
              </a:ext>
            </a:extLst>
          </p:cNvPr>
          <p:cNvSpPr>
            <a:spLocks noGrp="1"/>
          </p:cNvSpPr>
          <p:nvPr>
            <p:ph type="title"/>
          </p:nvPr>
        </p:nvSpPr>
        <p:spPr/>
        <p:txBody>
          <a:bodyPr/>
          <a:lstStyle/>
          <a:p>
            <a:r>
              <a:rPr lang="zh-CN" altLang="en-US" dirty="0"/>
              <a:t>赔款支出占比</a:t>
            </a:r>
            <a:r>
              <a:rPr lang="en-US" altLang="zh-CN" dirty="0"/>
              <a:t>2023</a:t>
            </a:r>
            <a:endParaRPr lang="zh-CN" altLang="en-US" dirty="0"/>
          </a:p>
        </p:txBody>
      </p:sp>
      <p:graphicFrame>
        <p:nvGraphicFramePr>
          <p:cNvPr id="3" name="图表 2">
            <a:extLst>
              <a:ext uri="{FF2B5EF4-FFF2-40B4-BE49-F238E27FC236}">
                <a16:creationId xmlns:a16="http://schemas.microsoft.com/office/drawing/2014/main" id="{65349D73-A87C-4111-9131-B8B735FC2C03}"/>
              </a:ext>
            </a:extLst>
          </p:cNvPr>
          <p:cNvGraphicFramePr>
            <a:graphicFrameLocks/>
          </p:cNvGraphicFramePr>
          <p:nvPr>
            <p:extLst>
              <p:ext uri="{D42A27DB-BD31-4B8C-83A1-F6EECF244321}">
                <p14:modId xmlns:p14="http://schemas.microsoft.com/office/powerpoint/2010/main" val="2320007054"/>
              </p:ext>
            </p:extLst>
          </p:nvPr>
        </p:nvGraphicFramePr>
        <p:xfrm>
          <a:off x="683568" y="1417638"/>
          <a:ext cx="7560840" cy="496369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09017998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3"/>
          <p:cNvSpPr>
            <a:spLocks noGrp="1" noChangeArrowheads="1"/>
          </p:cNvSpPr>
          <p:nvPr>
            <p:ph sz="quarter" idx="1"/>
          </p:nvPr>
        </p:nvSpPr>
        <p:spPr>
          <a:xfrm>
            <a:off x="467544" y="476250"/>
            <a:ext cx="8219256" cy="5649913"/>
          </a:xfrm>
        </p:spPr>
        <p:txBody>
          <a:bodyPr/>
          <a:lstStyle/>
          <a:p>
            <a:pPr eaLnBrk="1" hangingPunct="1"/>
            <a:r>
              <a:rPr lang="zh-CN" altLang="en-US" sz="2800"/>
              <a:t>保险资金办理银行存款的，应当选择符合条件的商业银行作为存款银行</a:t>
            </a:r>
          </a:p>
          <a:p>
            <a:pPr lvl="1" eaLnBrk="1" hangingPunct="1"/>
            <a:r>
              <a:rPr lang="zh-CN" altLang="en-US" sz="2400" dirty="0"/>
              <a:t>资本充足率、净资产和拨备覆盖率等符合监管要求；</a:t>
            </a:r>
          </a:p>
          <a:p>
            <a:pPr lvl="1" eaLnBrk="1" hangingPunct="1"/>
            <a:r>
              <a:rPr lang="zh-CN" altLang="en-US" sz="2400" dirty="0"/>
              <a:t>治理结构规范、内控体系健全、经营业绩良好；</a:t>
            </a:r>
          </a:p>
          <a:p>
            <a:pPr lvl="1" eaLnBrk="1" hangingPunct="1"/>
            <a:r>
              <a:rPr lang="zh-CN" altLang="en-US" sz="2400" dirty="0"/>
              <a:t>最近三年未发现重大违法违规行为；</a:t>
            </a:r>
          </a:p>
          <a:p>
            <a:pPr lvl="1" eaLnBrk="1" hangingPunct="1"/>
            <a:r>
              <a:rPr lang="zh-CN" altLang="en-US" sz="2400" dirty="0"/>
              <a:t>连续三年信用评级在投资级别以上。 </a:t>
            </a:r>
          </a:p>
          <a:p>
            <a:pPr eaLnBrk="1" hangingPunct="1"/>
            <a:r>
              <a:rPr lang="zh-CN" altLang="en-US" sz="2800" dirty="0"/>
              <a:t>保险资金投资的债券，应当达到中国保监会认可的信用评级机构评定的、且符合规定要求的信用级别，主要包括政府债券、金融债券、企业（公司）债券、非金融企业债务融资工具以及符合规定的其他债券。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3"/>
          <p:cNvSpPr>
            <a:spLocks noGrp="1" noChangeArrowheads="1"/>
          </p:cNvSpPr>
          <p:nvPr>
            <p:ph sz="quarter" idx="1"/>
          </p:nvPr>
        </p:nvSpPr>
        <p:spPr>
          <a:xfrm>
            <a:off x="323528" y="333375"/>
            <a:ext cx="8363272" cy="5792788"/>
          </a:xfrm>
        </p:spPr>
        <p:txBody>
          <a:bodyPr/>
          <a:lstStyle/>
          <a:p>
            <a:pPr eaLnBrk="1" hangingPunct="1">
              <a:lnSpc>
                <a:spcPct val="90000"/>
              </a:lnSpc>
            </a:pPr>
            <a:r>
              <a:rPr lang="zh-CN" altLang="en-US" sz="2800" dirty="0"/>
              <a:t>保险资金投资的股票，主要包括公开发行并上市交易的股票和上市公司向特定对象非公开发行的股票。投资创业板上市公司股票和以外币认购及交易的股票由中国保监会另行规定。</a:t>
            </a:r>
          </a:p>
          <a:p>
            <a:pPr eaLnBrk="1" hangingPunct="1">
              <a:lnSpc>
                <a:spcPct val="90000"/>
              </a:lnSpc>
            </a:pPr>
            <a:r>
              <a:rPr lang="zh-CN" altLang="en-US" sz="2800" dirty="0"/>
              <a:t>保险资金投资证券投资基金的，其基金管理人应当符合下列条件：</a:t>
            </a:r>
          </a:p>
          <a:p>
            <a:pPr lvl="1" eaLnBrk="1" hangingPunct="1">
              <a:lnSpc>
                <a:spcPct val="90000"/>
              </a:lnSpc>
            </a:pPr>
            <a:r>
              <a:rPr lang="zh-CN" altLang="en-US" sz="2400" dirty="0"/>
              <a:t>公司治理良好，净资产连续三年保持在人民币一亿元以上； </a:t>
            </a:r>
          </a:p>
          <a:p>
            <a:pPr lvl="1" eaLnBrk="1" hangingPunct="1">
              <a:lnSpc>
                <a:spcPct val="90000"/>
              </a:lnSpc>
            </a:pPr>
            <a:r>
              <a:rPr lang="zh-CN" altLang="en-US" sz="2400" dirty="0"/>
              <a:t>依法履行合同，维护投资者合法权益，最近三年没有不良记录； </a:t>
            </a:r>
          </a:p>
          <a:p>
            <a:pPr lvl="1" eaLnBrk="1" hangingPunct="1">
              <a:lnSpc>
                <a:spcPct val="90000"/>
              </a:lnSpc>
            </a:pPr>
            <a:r>
              <a:rPr lang="zh-CN" altLang="en-US" sz="2400" dirty="0"/>
              <a:t>建立有效的证券投资基金和特定客户资产管理业务之间的防火墙机制；</a:t>
            </a:r>
          </a:p>
          <a:p>
            <a:pPr lvl="1" eaLnBrk="1" hangingPunct="1">
              <a:lnSpc>
                <a:spcPct val="90000"/>
              </a:lnSpc>
            </a:pPr>
            <a:r>
              <a:rPr lang="zh-CN" altLang="en-US" sz="2400" dirty="0"/>
              <a:t>投资团队稳定，历史投资业绩良好，管理资产规模或者基金份额相对稳定。</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
          <p:cNvSpPr>
            <a:spLocks noGrp="1" noChangeArrowheads="1"/>
          </p:cNvSpPr>
          <p:nvPr>
            <p:ph sz="quarter" idx="1"/>
          </p:nvPr>
        </p:nvSpPr>
        <p:spPr>
          <a:xfrm>
            <a:off x="251520" y="549275"/>
            <a:ext cx="8435280" cy="5576888"/>
          </a:xfrm>
        </p:spPr>
        <p:txBody>
          <a:bodyPr/>
          <a:lstStyle/>
          <a:p>
            <a:pPr eaLnBrk="1" hangingPunct="1"/>
            <a:r>
              <a:rPr lang="zh-CN" altLang="en-US" sz="2800" dirty="0"/>
              <a:t>保险资金投资的不动产，是指土地、建筑物及其它附着于土地上的定着物。具体办法由中国保监会制定。</a:t>
            </a:r>
          </a:p>
          <a:p>
            <a:pPr eaLnBrk="1" hangingPunct="1"/>
            <a:r>
              <a:rPr lang="zh-CN" altLang="en-US" sz="2800" dirty="0"/>
              <a:t>保险资金投资的股权，应当为境内依法设立和注册登记，且未在证券交易所公开上市的股份有限公司和有限责任公司的股权。 </a:t>
            </a:r>
          </a:p>
          <a:p>
            <a:pPr eaLnBrk="1" hangingPunct="1"/>
            <a:r>
              <a:rPr lang="zh-CN" altLang="en-US" sz="2800" dirty="0"/>
              <a:t>保险公司实现控股的股权投资应当限于下列企业：</a:t>
            </a:r>
          </a:p>
          <a:p>
            <a:pPr lvl="1" eaLnBrk="1" hangingPunct="1"/>
            <a:r>
              <a:rPr lang="zh-CN" altLang="en-US" sz="2400" dirty="0"/>
              <a:t>保险类企业，包括保险公司、保险资产管理机构以及保险专业代理机构、保险经纪机构；</a:t>
            </a:r>
          </a:p>
          <a:p>
            <a:pPr lvl="1" eaLnBrk="1" hangingPunct="1"/>
            <a:r>
              <a:rPr lang="zh-CN" altLang="en-US" sz="2400" dirty="0"/>
              <a:t>非保险类金融企业；</a:t>
            </a:r>
          </a:p>
          <a:p>
            <a:pPr lvl="1" eaLnBrk="1" hangingPunct="1"/>
            <a:r>
              <a:rPr lang="zh-CN" altLang="en-US" sz="2400" dirty="0"/>
              <a:t>与保险业务相关的企业。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fontAlgn="auto" hangingPunct="1">
              <a:spcAft>
                <a:spcPts val="0"/>
              </a:spcAft>
              <a:defRPr/>
            </a:pPr>
            <a:r>
              <a:rPr lang="zh-CN" altLang="en-US">
                <a:ea typeface="宋体" pitchFamily="2" charset="-122"/>
              </a:rPr>
              <a:t>不得从事的行为</a:t>
            </a:r>
          </a:p>
        </p:txBody>
      </p:sp>
      <p:sp>
        <p:nvSpPr>
          <p:cNvPr id="38915" name="Rectangle 3"/>
          <p:cNvSpPr>
            <a:spLocks noGrp="1" noChangeArrowheads="1"/>
          </p:cNvSpPr>
          <p:nvPr>
            <p:ph sz="quarter" idx="1"/>
          </p:nvPr>
        </p:nvSpPr>
        <p:spPr>
          <a:xfrm>
            <a:off x="457200" y="1600200"/>
            <a:ext cx="7467600" cy="4873625"/>
          </a:xfrm>
        </p:spPr>
        <p:txBody>
          <a:bodyPr/>
          <a:lstStyle/>
          <a:p>
            <a:pPr eaLnBrk="1" hangingPunct="1">
              <a:lnSpc>
                <a:spcPct val="90000"/>
              </a:lnSpc>
            </a:pPr>
            <a:r>
              <a:rPr lang="zh-CN" altLang="en-US"/>
              <a:t>存款于非银行金融机构；</a:t>
            </a:r>
          </a:p>
          <a:p>
            <a:pPr eaLnBrk="1" hangingPunct="1">
              <a:lnSpc>
                <a:spcPct val="90000"/>
              </a:lnSpc>
            </a:pPr>
            <a:r>
              <a:rPr lang="zh-CN" altLang="en-US"/>
              <a:t>买入被交易所实行“特别处理”、“警示存在终止上市风险的特别处理”的股票；</a:t>
            </a:r>
          </a:p>
          <a:p>
            <a:pPr eaLnBrk="1" hangingPunct="1">
              <a:lnSpc>
                <a:spcPct val="90000"/>
              </a:lnSpc>
            </a:pPr>
            <a:r>
              <a:rPr lang="zh-CN" altLang="en-US"/>
              <a:t>投资不具有稳定现金流回报预期或者资产增值价值、高污染等不符合国家产业政策项目的企业股权和不动产；</a:t>
            </a:r>
          </a:p>
          <a:p>
            <a:pPr eaLnBrk="1" hangingPunct="1">
              <a:lnSpc>
                <a:spcPct val="90000"/>
              </a:lnSpc>
            </a:pPr>
            <a:r>
              <a:rPr lang="zh-CN" altLang="en-US"/>
              <a:t>直接从事房地产开发建设；</a:t>
            </a:r>
          </a:p>
          <a:p>
            <a:pPr eaLnBrk="1" hangingPunct="1">
              <a:lnSpc>
                <a:spcPct val="90000"/>
              </a:lnSpc>
            </a:pPr>
            <a:r>
              <a:rPr lang="zh-CN" altLang="en-US"/>
              <a:t>从事创业风险投资； </a:t>
            </a:r>
          </a:p>
          <a:p>
            <a:pPr eaLnBrk="1" hangingPunct="1">
              <a:lnSpc>
                <a:spcPct val="90000"/>
              </a:lnSpc>
            </a:pPr>
            <a:r>
              <a:rPr lang="zh-CN" altLang="en-US"/>
              <a:t>将保险资金运用形成的投资资产用于向他人提供担保或者发放贷款，个人保单质押贷款除外； </a:t>
            </a:r>
          </a:p>
          <a:p>
            <a:pPr eaLnBrk="1" hangingPunct="1">
              <a:lnSpc>
                <a:spcPct val="90000"/>
              </a:lnSpc>
            </a:pPr>
            <a:r>
              <a:rPr lang="zh-CN" altLang="en-US"/>
              <a:t>中国保监会禁止的其他投资行为。</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fontAlgn="auto" hangingPunct="1">
              <a:spcAft>
                <a:spcPts val="0"/>
              </a:spcAft>
              <a:defRPr/>
            </a:pPr>
            <a:r>
              <a:rPr lang="zh-CN" altLang="en-US">
                <a:ea typeface="宋体" pitchFamily="2" charset="-122"/>
              </a:rPr>
              <a:t>投资比例</a:t>
            </a:r>
          </a:p>
        </p:txBody>
      </p:sp>
      <p:sp>
        <p:nvSpPr>
          <p:cNvPr id="39939" name="Rectangle 3"/>
          <p:cNvSpPr>
            <a:spLocks noGrp="1" noChangeArrowheads="1"/>
          </p:cNvSpPr>
          <p:nvPr>
            <p:ph sz="quarter" idx="1"/>
          </p:nvPr>
        </p:nvSpPr>
        <p:spPr>
          <a:xfrm>
            <a:off x="539750" y="1484313"/>
            <a:ext cx="8147050" cy="5184775"/>
          </a:xfrm>
        </p:spPr>
        <p:txBody>
          <a:bodyPr/>
          <a:lstStyle/>
          <a:p>
            <a:pPr eaLnBrk="1" hangingPunct="1">
              <a:lnSpc>
                <a:spcPct val="80000"/>
              </a:lnSpc>
            </a:pPr>
            <a:r>
              <a:rPr lang="zh-CN" altLang="en-US" sz="2000"/>
              <a:t>投资于银行活期存款、政府债券、中央银行票据、政策性银行债券和货币市场基金等资产的账面余额，合计不低于本公司上季末总资产的</a:t>
            </a:r>
            <a:r>
              <a:rPr lang="en-US" altLang="zh-CN" sz="2000"/>
              <a:t>5</a:t>
            </a:r>
            <a:r>
              <a:rPr lang="zh-CN" altLang="en-US" sz="2000"/>
              <a:t>％；</a:t>
            </a:r>
          </a:p>
          <a:p>
            <a:pPr eaLnBrk="1" hangingPunct="1">
              <a:lnSpc>
                <a:spcPct val="80000"/>
              </a:lnSpc>
            </a:pPr>
            <a:r>
              <a:rPr lang="zh-CN" altLang="en-US" sz="2000"/>
              <a:t>投资于无担保企业（公司）债券和非金融企业债务融资工具的账面余额，合计不高于本公司上季末总资产的</a:t>
            </a:r>
            <a:r>
              <a:rPr lang="en-US" altLang="zh-CN" sz="2000"/>
              <a:t>20</a:t>
            </a:r>
            <a:r>
              <a:rPr lang="zh-CN" altLang="en-US" sz="2000"/>
              <a:t>％；</a:t>
            </a:r>
          </a:p>
          <a:p>
            <a:pPr eaLnBrk="1" hangingPunct="1">
              <a:lnSpc>
                <a:spcPct val="80000"/>
              </a:lnSpc>
            </a:pPr>
            <a:r>
              <a:rPr lang="zh-CN" altLang="en-US" sz="2000"/>
              <a:t>投资于股票和股票型基金的账面余额，合计不高于本公司上季末总资产的</a:t>
            </a:r>
            <a:r>
              <a:rPr lang="en-US" altLang="zh-CN" sz="2000"/>
              <a:t>20</a:t>
            </a:r>
            <a:r>
              <a:rPr lang="zh-CN" altLang="en-US" sz="2000"/>
              <a:t>％；</a:t>
            </a:r>
          </a:p>
          <a:p>
            <a:pPr eaLnBrk="1" hangingPunct="1">
              <a:lnSpc>
                <a:spcPct val="80000"/>
              </a:lnSpc>
            </a:pPr>
            <a:r>
              <a:rPr lang="zh-CN" altLang="en-US" sz="2000"/>
              <a:t>投资于未上市企业股权的账面余额，不高于本公司上季末总资产的</a:t>
            </a:r>
            <a:r>
              <a:rPr lang="en-US" altLang="zh-CN" sz="2000"/>
              <a:t>5</a:t>
            </a:r>
            <a:r>
              <a:rPr lang="zh-CN" altLang="en-US" sz="2000"/>
              <a:t>％；投资于未上市企业股权相关金融产品的账面余额，不高于本公司上季末总资产的</a:t>
            </a:r>
            <a:r>
              <a:rPr lang="en-US" altLang="zh-CN" sz="2000"/>
              <a:t>4</a:t>
            </a:r>
            <a:r>
              <a:rPr lang="zh-CN" altLang="en-US" sz="2000"/>
              <a:t>％，两项合计不高于本公司上季末总资产的</a:t>
            </a:r>
            <a:r>
              <a:rPr lang="en-US" altLang="zh-CN" sz="2000"/>
              <a:t>5</a:t>
            </a:r>
            <a:r>
              <a:rPr lang="zh-CN" altLang="en-US" sz="2000"/>
              <a:t>％；</a:t>
            </a:r>
          </a:p>
          <a:p>
            <a:pPr eaLnBrk="1" hangingPunct="1">
              <a:lnSpc>
                <a:spcPct val="80000"/>
              </a:lnSpc>
            </a:pPr>
            <a:r>
              <a:rPr lang="zh-CN" altLang="en-US" sz="2000"/>
              <a:t>投资于不动产的账面余额，不高于本公司上季末总资产的</a:t>
            </a:r>
            <a:r>
              <a:rPr lang="en-US" altLang="zh-CN" sz="2000"/>
              <a:t>10</a:t>
            </a:r>
            <a:r>
              <a:rPr lang="zh-CN" altLang="en-US" sz="2000"/>
              <a:t>％；投资于不动产相关金融产品的账面余额，不高于本公司上季末总资产的</a:t>
            </a:r>
            <a:r>
              <a:rPr lang="en-US" altLang="zh-CN" sz="2000"/>
              <a:t>3</a:t>
            </a:r>
            <a:r>
              <a:rPr lang="zh-CN" altLang="en-US" sz="2000"/>
              <a:t>％，两项合计不高于本公司上季末总资产的</a:t>
            </a:r>
            <a:r>
              <a:rPr lang="en-US" altLang="zh-CN" sz="2000"/>
              <a:t>10</a:t>
            </a:r>
            <a:r>
              <a:rPr lang="zh-CN" altLang="en-US" sz="2000"/>
              <a:t>％；</a:t>
            </a:r>
          </a:p>
          <a:p>
            <a:pPr eaLnBrk="1" hangingPunct="1">
              <a:lnSpc>
                <a:spcPct val="80000"/>
              </a:lnSpc>
            </a:pPr>
            <a:r>
              <a:rPr lang="zh-CN" altLang="en-US" sz="2000"/>
              <a:t>投资于基础设施等债权投资计划的账面余额不高于本公司上季末总资产的</a:t>
            </a:r>
            <a:r>
              <a:rPr lang="en-US" altLang="zh-CN" sz="2000"/>
              <a:t>10</a:t>
            </a:r>
            <a:r>
              <a:rPr lang="zh-CN" altLang="en-US" sz="2000"/>
              <a:t>％</a:t>
            </a:r>
            <a:r>
              <a:rPr lang="en-US" altLang="zh-CN" sz="2000"/>
              <a:t>;</a:t>
            </a:r>
          </a:p>
          <a:p>
            <a:pPr eaLnBrk="1" hangingPunct="1">
              <a:lnSpc>
                <a:spcPct val="80000"/>
              </a:lnSpc>
            </a:pPr>
            <a:r>
              <a:rPr lang="zh-CN" altLang="en-US" sz="2000"/>
              <a:t>保险集团（控股）公司、保险公司对其他企业实现控股的股权投资，累计投资成本不得超过其净资产。</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fontAlgn="auto" hangingPunct="1">
              <a:spcAft>
                <a:spcPts val="0"/>
              </a:spcAft>
              <a:defRPr/>
            </a:pPr>
            <a:r>
              <a:rPr lang="en-US" altLang="zh-CN" sz="3600">
                <a:ea typeface="宋体" pitchFamily="2" charset="-122"/>
              </a:rPr>
              <a:t>6</a:t>
            </a:r>
            <a:r>
              <a:rPr lang="zh-CN" altLang="en-US" sz="3600">
                <a:ea typeface="宋体" pitchFamily="2" charset="-122"/>
              </a:rPr>
              <a:t>、保险监管机构监督检查的职能 </a:t>
            </a:r>
          </a:p>
        </p:txBody>
      </p:sp>
      <p:sp>
        <p:nvSpPr>
          <p:cNvPr id="40963" name="Rectangle 3"/>
          <p:cNvSpPr>
            <a:spLocks noGrp="1" noChangeArrowheads="1"/>
          </p:cNvSpPr>
          <p:nvPr>
            <p:ph sz="quarter" idx="1"/>
          </p:nvPr>
        </p:nvSpPr>
        <p:spPr>
          <a:xfrm>
            <a:off x="457200" y="1600200"/>
            <a:ext cx="7467600" cy="4873625"/>
          </a:xfrm>
        </p:spPr>
        <p:txBody>
          <a:bodyPr/>
          <a:lstStyle/>
          <a:p>
            <a:pPr eaLnBrk="1" hangingPunct="1"/>
            <a:r>
              <a:rPr lang="en-US" altLang="zh-CN"/>
              <a:t>《</a:t>
            </a:r>
            <a:r>
              <a:rPr lang="zh-CN" altLang="en-US"/>
              <a:t>保险公司管理规定</a:t>
            </a:r>
            <a:r>
              <a:rPr lang="en-US" altLang="zh-CN"/>
              <a:t>》</a:t>
            </a:r>
            <a:r>
              <a:rPr lang="zh-CN" altLang="en-US"/>
              <a:t>规定，保监会对保险机构实行的监督检查采取现场监管与非现场监管相结合的方式。保监会对保险机构实行日常和年度检查制度。 </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fontAlgn="auto" hangingPunct="1">
              <a:spcAft>
                <a:spcPts val="0"/>
              </a:spcAft>
              <a:defRPr/>
            </a:pPr>
            <a:r>
              <a:rPr lang="zh-CN" altLang="en-US">
                <a:ea typeface="宋体" pitchFamily="2" charset="-122"/>
              </a:rPr>
              <a:t>二、偿付能力监管</a:t>
            </a:r>
          </a:p>
        </p:txBody>
      </p:sp>
      <p:sp>
        <p:nvSpPr>
          <p:cNvPr id="41987" name="Rectangle 3"/>
          <p:cNvSpPr>
            <a:spLocks noGrp="1" noChangeArrowheads="1"/>
          </p:cNvSpPr>
          <p:nvPr>
            <p:ph sz="quarter" idx="1"/>
          </p:nvPr>
        </p:nvSpPr>
        <p:spPr>
          <a:xfrm>
            <a:off x="457200" y="1600200"/>
            <a:ext cx="7467600" cy="4873625"/>
          </a:xfrm>
        </p:spPr>
        <p:txBody>
          <a:bodyPr/>
          <a:lstStyle/>
          <a:p>
            <a:pPr eaLnBrk="1" hangingPunct="1"/>
            <a:r>
              <a:rPr lang="en-US" altLang="zh-CN"/>
              <a:t>1</a:t>
            </a:r>
            <a:r>
              <a:rPr lang="zh-CN" altLang="en-US"/>
              <a:t>、偿一代</a:t>
            </a:r>
          </a:p>
          <a:p>
            <a:pPr eaLnBrk="1" hangingPunct="1"/>
            <a:r>
              <a:rPr lang="en-US" altLang="zh-CN"/>
              <a:t>2</a:t>
            </a:r>
            <a:r>
              <a:rPr lang="zh-CN" altLang="en-US"/>
              <a:t>、偿二代</a:t>
            </a:r>
          </a:p>
          <a:p>
            <a:pPr eaLnBrk="1" hangingPunct="1">
              <a:buFontTx/>
              <a:buNone/>
            </a:pPr>
            <a:endParaRPr lang="zh-CN" altLang="en-US"/>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3"/>
          <p:cNvSpPr>
            <a:spLocks noGrp="1" noChangeArrowheads="1"/>
          </p:cNvSpPr>
          <p:nvPr>
            <p:ph type="title"/>
          </p:nvPr>
        </p:nvSpPr>
        <p:spPr/>
        <p:txBody>
          <a:bodyPr/>
          <a:lstStyle/>
          <a:p>
            <a:pPr eaLnBrk="1" fontAlgn="auto" hangingPunct="1">
              <a:spcAft>
                <a:spcPts val="0"/>
              </a:spcAft>
              <a:defRPr/>
            </a:pPr>
            <a:r>
              <a:rPr lang="en-US" altLang="zh-CN" dirty="0">
                <a:ea typeface="宋体" pitchFamily="2" charset="-122"/>
              </a:rPr>
              <a:t>1</a:t>
            </a:r>
            <a:r>
              <a:rPr lang="zh-CN" altLang="en-US" dirty="0">
                <a:ea typeface="宋体" pitchFamily="2" charset="-122"/>
              </a:rPr>
              <a:t>、偿一代</a:t>
            </a:r>
          </a:p>
        </p:txBody>
      </p:sp>
      <p:sp>
        <p:nvSpPr>
          <p:cNvPr id="43011" name="Rectangle 2"/>
          <p:cNvSpPr>
            <a:spLocks noGrp="1" noChangeArrowheads="1"/>
          </p:cNvSpPr>
          <p:nvPr>
            <p:ph sz="quarter" idx="1"/>
          </p:nvPr>
        </p:nvSpPr>
        <p:spPr>
          <a:xfrm>
            <a:off x="838200" y="1676400"/>
            <a:ext cx="7620000" cy="4495800"/>
          </a:xfrm>
        </p:spPr>
        <p:txBody>
          <a:bodyPr/>
          <a:lstStyle/>
          <a:p>
            <a:pPr eaLnBrk="1" hangingPunct="1">
              <a:buClr>
                <a:srgbClr val="000066"/>
              </a:buClr>
            </a:pPr>
            <a:r>
              <a:rPr lang="zh-CN" altLang="en-US">
                <a:latin typeface="Times New Roman" pitchFamily="18" charset="0"/>
              </a:rPr>
              <a:t>实际资本 </a:t>
            </a:r>
            <a:r>
              <a:rPr lang="en-US" altLang="zh-CN">
                <a:latin typeface="Times New Roman" pitchFamily="18" charset="0"/>
              </a:rPr>
              <a:t>= </a:t>
            </a:r>
            <a:r>
              <a:rPr lang="zh-CN" altLang="en-US">
                <a:latin typeface="Times New Roman" pitchFamily="18" charset="0"/>
              </a:rPr>
              <a:t>认可资产 </a:t>
            </a:r>
            <a:r>
              <a:rPr lang="en-US" altLang="zh-CN">
                <a:latin typeface="Times New Roman" pitchFamily="18" charset="0"/>
              </a:rPr>
              <a:t>- </a:t>
            </a:r>
            <a:r>
              <a:rPr lang="zh-CN" altLang="en-US">
                <a:latin typeface="Times New Roman" pitchFamily="18" charset="0"/>
              </a:rPr>
              <a:t>认可负债</a:t>
            </a:r>
          </a:p>
          <a:p>
            <a:pPr eaLnBrk="1" hangingPunct="1">
              <a:buClr>
                <a:srgbClr val="000066"/>
              </a:buClr>
            </a:pPr>
            <a:r>
              <a:rPr lang="zh-CN" altLang="en-US">
                <a:latin typeface="Times New Roman" pitchFamily="18" charset="0"/>
              </a:rPr>
              <a:t>最低资本（最低偿付能力额度）</a:t>
            </a:r>
          </a:p>
          <a:p>
            <a:pPr eaLnBrk="1" hangingPunct="1">
              <a:buFontTx/>
              <a:buNone/>
            </a:pPr>
            <a:r>
              <a:rPr lang="zh-CN" altLang="en-US">
                <a:latin typeface="Times New Roman" pitchFamily="18" charset="0"/>
              </a:rPr>
              <a:t>           ＝   保障型业务最低资本 </a:t>
            </a:r>
          </a:p>
          <a:p>
            <a:pPr eaLnBrk="1" hangingPunct="1">
              <a:buFontTx/>
              <a:buNone/>
            </a:pPr>
            <a:r>
              <a:rPr lang="zh-CN" altLang="en-US">
                <a:latin typeface="Times New Roman" pitchFamily="18" charset="0"/>
              </a:rPr>
              <a:t>                  </a:t>
            </a:r>
            <a:r>
              <a:rPr lang="en-US" altLang="zh-CN">
                <a:latin typeface="Times New Roman" pitchFamily="18" charset="0"/>
              </a:rPr>
              <a:t>+ </a:t>
            </a:r>
            <a:r>
              <a:rPr lang="zh-CN" altLang="en-US">
                <a:latin typeface="Times New Roman" pitchFamily="18" charset="0"/>
              </a:rPr>
              <a:t>投资型业务最低资本</a:t>
            </a:r>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fontAlgn="auto" hangingPunct="1">
              <a:spcAft>
                <a:spcPts val="0"/>
              </a:spcAft>
              <a:defRPr/>
            </a:pPr>
            <a:endParaRPr lang="zh-CN" altLang="en-US">
              <a:ea typeface="宋体" pitchFamily="2" charset="-122"/>
            </a:endParaRPr>
          </a:p>
        </p:txBody>
      </p:sp>
      <p:sp>
        <p:nvSpPr>
          <p:cNvPr id="44035" name="Rectangle 3"/>
          <p:cNvSpPr>
            <a:spLocks noGrp="1" noChangeArrowheads="1"/>
          </p:cNvSpPr>
          <p:nvPr>
            <p:ph sz="quarter" idx="1"/>
          </p:nvPr>
        </p:nvSpPr>
        <p:spPr>
          <a:xfrm>
            <a:off x="457200" y="1600200"/>
            <a:ext cx="7467600" cy="4873625"/>
          </a:xfrm>
        </p:spPr>
        <p:txBody>
          <a:bodyPr/>
          <a:lstStyle/>
          <a:p>
            <a:pPr eaLnBrk="1" hangingPunct="1">
              <a:lnSpc>
                <a:spcPct val="90000"/>
              </a:lnSpc>
            </a:pPr>
            <a:r>
              <a:rPr lang="zh-CN" altLang="en-US">
                <a:latin typeface="Times New Roman" pitchFamily="18" charset="0"/>
              </a:rPr>
              <a:t>保障型业务最低资本 </a:t>
            </a:r>
            <a:r>
              <a:rPr lang="en-US" altLang="zh-CN">
                <a:latin typeface="Times New Roman" pitchFamily="18" charset="0"/>
              </a:rPr>
              <a:t>= MAX</a:t>
            </a:r>
            <a:r>
              <a:rPr lang="zh-CN" altLang="en-US">
                <a:latin typeface="Times New Roman" pitchFamily="18" charset="0"/>
              </a:rPr>
              <a:t>（</a:t>
            </a:r>
            <a:r>
              <a:rPr lang="en-US" altLang="zh-CN">
                <a:latin typeface="Times New Roman" pitchFamily="18" charset="0"/>
              </a:rPr>
              <a:t>A</a:t>
            </a:r>
            <a:r>
              <a:rPr lang="zh-CN" altLang="en-US">
                <a:latin typeface="Times New Roman" pitchFamily="18" charset="0"/>
              </a:rPr>
              <a:t>，</a:t>
            </a:r>
            <a:r>
              <a:rPr lang="en-US" altLang="zh-CN">
                <a:latin typeface="Times New Roman" pitchFamily="18" charset="0"/>
              </a:rPr>
              <a:t>B</a:t>
            </a:r>
            <a:r>
              <a:rPr lang="zh-CN" altLang="en-US">
                <a:latin typeface="Times New Roman" pitchFamily="18" charset="0"/>
              </a:rPr>
              <a:t>）</a:t>
            </a:r>
          </a:p>
          <a:p>
            <a:pPr eaLnBrk="1" hangingPunct="1">
              <a:buFontTx/>
              <a:buNone/>
            </a:pPr>
            <a:r>
              <a:rPr lang="zh-CN" altLang="en-US">
                <a:latin typeface="Times New Roman" pitchFamily="18" charset="0"/>
              </a:rPr>
              <a:t>	   Ａ＝净自留保费</a:t>
            </a:r>
            <a:r>
              <a:rPr lang="en-US" altLang="zh-CN">
                <a:latin typeface="Times New Roman" pitchFamily="18" charset="0"/>
              </a:rPr>
              <a:t>1</a:t>
            </a:r>
            <a:r>
              <a:rPr lang="zh-CN" altLang="en-US">
                <a:latin typeface="Times New Roman" pitchFamily="18" charset="0"/>
              </a:rPr>
              <a:t>亿以下部分的</a:t>
            </a:r>
            <a:r>
              <a:rPr lang="en-US" altLang="zh-CN">
                <a:latin typeface="Times New Roman" pitchFamily="18" charset="0"/>
              </a:rPr>
              <a:t>18%</a:t>
            </a:r>
          </a:p>
          <a:p>
            <a:pPr eaLnBrk="1" hangingPunct="1">
              <a:buFontTx/>
              <a:buNone/>
            </a:pPr>
            <a:r>
              <a:rPr lang="en-US" altLang="zh-CN">
                <a:latin typeface="Times New Roman" pitchFamily="18" charset="0"/>
              </a:rPr>
              <a:t>		     + 1</a:t>
            </a:r>
            <a:r>
              <a:rPr lang="zh-CN" altLang="en-US">
                <a:latin typeface="Times New Roman" pitchFamily="18" charset="0"/>
              </a:rPr>
              <a:t>亿以上部分的</a:t>
            </a:r>
            <a:r>
              <a:rPr lang="en-US" altLang="zh-CN">
                <a:latin typeface="Times New Roman" pitchFamily="18" charset="0"/>
              </a:rPr>
              <a:t>16% </a:t>
            </a:r>
          </a:p>
          <a:p>
            <a:pPr eaLnBrk="1" hangingPunct="1">
              <a:buFontTx/>
              <a:buNone/>
            </a:pPr>
            <a:r>
              <a:rPr lang="en-US" altLang="zh-CN">
                <a:latin typeface="Times New Roman" pitchFamily="18" charset="0"/>
              </a:rPr>
              <a:t>	   </a:t>
            </a:r>
            <a:r>
              <a:rPr lang="zh-CN" altLang="en-US">
                <a:latin typeface="Times New Roman" pitchFamily="18" charset="0"/>
              </a:rPr>
              <a:t>Ｂ＝近</a:t>
            </a:r>
            <a:r>
              <a:rPr lang="en-US" altLang="zh-CN">
                <a:latin typeface="Times New Roman" pitchFamily="18" charset="0"/>
              </a:rPr>
              <a:t>3</a:t>
            </a:r>
            <a:r>
              <a:rPr lang="zh-CN" altLang="en-US">
                <a:latin typeface="Times New Roman" pitchFamily="18" charset="0"/>
              </a:rPr>
              <a:t>年平均赔付金额</a:t>
            </a:r>
            <a:r>
              <a:rPr lang="en-US" altLang="zh-CN">
                <a:latin typeface="Times New Roman" pitchFamily="18" charset="0"/>
              </a:rPr>
              <a:t>7000</a:t>
            </a:r>
            <a:r>
              <a:rPr lang="zh-CN" altLang="en-US">
                <a:latin typeface="Times New Roman" pitchFamily="18" charset="0"/>
              </a:rPr>
              <a:t>万以下的 </a:t>
            </a:r>
            <a:r>
              <a:rPr lang="en-US" altLang="zh-CN">
                <a:latin typeface="Times New Roman" pitchFamily="18" charset="0"/>
              </a:rPr>
              <a:t>26%+ 7000</a:t>
            </a:r>
            <a:r>
              <a:rPr lang="zh-CN" altLang="en-US">
                <a:latin typeface="Times New Roman" pitchFamily="18" charset="0"/>
              </a:rPr>
              <a:t>万以上部分的</a:t>
            </a:r>
            <a:r>
              <a:rPr lang="en-US" altLang="zh-CN">
                <a:latin typeface="Times New Roman" pitchFamily="18" charset="0"/>
              </a:rPr>
              <a:t>23%    </a:t>
            </a:r>
            <a:endParaRPr lang="en-US" altLang="zh-CN"/>
          </a:p>
          <a:p>
            <a:pPr eaLnBrk="1" hangingPunct="1"/>
            <a:endParaRPr lang="zh-CN" altLang="en-US"/>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sz="quarter" idx="1"/>
          </p:nvPr>
        </p:nvSpPr>
        <p:spPr>
          <a:xfrm>
            <a:off x="395536" y="1052736"/>
            <a:ext cx="7992888" cy="4824536"/>
          </a:xfrm>
        </p:spPr>
        <p:txBody>
          <a:bodyPr/>
          <a:lstStyle/>
          <a:p>
            <a:pPr eaLnBrk="1" hangingPunct="1">
              <a:lnSpc>
                <a:spcPct val="90000"/>
              </a:lnSpc>
            </a:pPr>
            <a:r>
              <a:rPr lang="zh-CN" altLang="en-US" dirty="0">
                <a:latin typeface="Times New Roman" pitchFamily="18" charset="0"/>
              </a:rPr>
              <a:t>投资型业务最低资本 </a:t>
            </a:r>
            <a:r>
              <a:rPr lang="en-US" altLang="zh-CN" dirty="0">
                <a:latin typeface="Times New Roman" pitchFamily="18" charset="0"/>
              </a:rPr>
              <a:t>=</a:t>
            </a:r>
          </a:p>
          <a:p>
            <a:pPr eaLnBrk="1" hangingPunct="1">
              <a:lnSpc>
                <a:spcPct val="90000"/>
              </a:lnSpc>
              <a:buFontTx/>
              <a:buNone/>
            </a:pPr>
            <a:r>
              <a:rPr lang="en-US" altLang="zh-CN" dirty="0">
                <a:latin typeface="Times New Roman" pitchFamily="18" charset="0"/>
              </a:rPr>
              <a:t>         </a:t>
            </a:r>
            <a:r>
              <a:rPr lang="zh-CN" altLang="en-US" dirty="0">
                <a:latin typeface="Times New Roman" pitchFamily="18" charset="0"/>
              </a:rPr>
              <a:t>风险保费部分最低资本 </a:t>
            </a:r>
            <a:r>
              <a:rPr lang="en-US" altLang="zh-CN" dirty="0">
                <a:latin typeface="Times New Roman" pitchFamily="18" charset="0"/>
              </a:rPr>
              <a:t>+ </a:t>
            </a:r>
            <a:r>
              <a:rPr lang="zh-CN" altLang="en-US" dirty="0">
                <a:latin typeface="Times New Roman" pitchFamily="18" charset="0"/>
              </a:rPr>
              <a:t>投资金部分最低资本</a:t>
            </a:r>
          </a:p>
          <a:p>
            <a:pPr lvl="1" eaLnBrk="1" hangingPunct="1">
              <a:lnSpc>
                <a:spcPct val="90000"/>
              </a:lnSpc>
            </a:pPr>
            <a:r>
              <a:rPr lang="zh-CN" altLang="en-US" dirty="0">
                <a:latin typeface="Times New Roman" pitchFamily="18" charset="0"/>
              </a:rPr>
              <a:t>其中，投资金部分最低资本 </a:t>
            </a:r>
            <a:r>
              <a:rPr lang="en-US" altLang="zh-CN" dirty="0">
                <a:latin typeface="Times New Roman" pitchFamily="18" charset="0"/>
              </a:rPr>
              <a:t>= </a:t>
            </a:r>
          </a:p>
          <a:p>
            <a:pPr eaLnBrk="1" hangingPunct="1">
              <a:lnSpc>
                <a:spcPct val="90000"/>
              </a:lnSpc>
              <a:buFontTx/>
              <a:buNone/>
            </a:pPr>
            <a:r>
              <a:rPr lang="en-US" altLang="zh-CN" dirty="0">
                <a:latin typeface="Times New Roman" pitchFamily="18" charset="0"/>
              </a:rPr>
              <a:t>        </a:t>
            </a:r>
            <a:r>
              <a:rPr lang="zh-CN" altLang="en-US" dirty="0">
                <a:latin typeface="Times New Roman" pitchFamily="18" charset="0"/>
              </a:rPr>
              <a:t>预定收益型产品投资金责任准备金的</a:t>
            </a:r>
            <a:r>
              <a:rPr lang="en-US" altLang="zh-CN" dirty="0">
                <a:latin typeface="Times New Roman" pitchFamily="18" charset="0"/>
              </a:rPr>
              <a:t>4%  </a:t>
            </a:r>
          </a:p>
          <a:p>
            <a:pPr eaLnBrk="1" hangingPunct="1">
              <a:lnSpc>
                <a:spcPct val="90000"/>
              </a:lnSpc>
              <a:buFontTx/>
              <a:buNone/>
            </a:pPr>
            <a:r>
              <a:rPr lang="en-US" altLang="zh-CN" dirty="0">
                <a:latin typeface="Times New Roman" pitchFamily="18" charset="0"/>
              </a:rPr>
              <a:t>        + </a:t>
            </a:r>
            <a:r>
              <a:rPr lang="zh-CN" altLang="en-US" dirty="0">
                <a:latin typeface="Times New Roman" pitchFamily="18" charset="0"/>
              </a:rPr>
              <a:t>非预定收益型产品投资金责任准备金的</a:t>
            </a:r>
            <a:r>
              <a:rPr lang="en-US" altLang="zh-CN" dirty="0">
                <a:latin typeface="Times New Roman" pitchFamily="18" charset="0"/>
              </a:rPr>
              <a:t>1% </a:t>
            </a:r>
          </a:p>
          <a:p>
            <a:pPr eaLnBrk="1" hangingPunct="1">
              <a:lnSpc>
                <a:spcPct val="90000"/>
              </a:lnSpc>
              <a:buFontTx/>
              <a:buNone/>
            </a:pPr>
            <a:r>
              <a:rPr lang="en-US" altLang="zh-CN" dirty="0">
                <a:latin typeface="Times New Roman" pitchFamily="18" charset="0"/>
              </a:rPr>
              <a:t>	</a:t>
            </a:r>
          </a:p>
          <a:p>
            <a:pPr eaLnBrk="1" hangingPunct="1">
              <a:lnSpc>
                <a:spcPct val="90000"/>
              </a:lnSpc>
              <a:buFontTx/>
              <a:buNone/>
            </a:pPr>
            <a:r>
              <a:rPr lang="zh-CN" altLang="en-US" dirty="0">
                <a:latin typeface="Times New Roman" pitchFamily="18" charset="0"/>
              </a:rPr>
              <a:t>注：风险保费即保单风险保额的保障成本，该部分最低资本的计算方法与非寿险保障型业务最低资本的计算方法相同。</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2286000" y="3124200"/>
            <a:ext cx="6172200" cy="1893888"/>
          </a:xfrm>
        </p:spPr>
        <p:txBody>
          <a:bodyPr/>
          <a:lstStyle/>
          <a:p>
            <a:pPr eaLnBrk="1" fontAlgn="auto" hangingPunct="1">
              <a:spcAft>
                <a:spcPts val="0"/>
              </a:spcAft>
              <a:defRPr/>
            </a:pPr>
            <a:r>
              <a:rPr lang="zh-CN" altLang="en-US">
                <a:ea typeface="宋体" pitchFamily="2" charset="-122"/>
              </a:rPr>
              <a:t>财产保险的经营范围</a:t>
            </a:r>
          </a:p>
        </p:txBody>
      </p:sp>
      <p:sp>
        <p:nvSpPr>
          <p:cNvPr id="9219" name="Rectangle 3"/>
          <p:cNvSpPr>
            <a:spLocks noGrp="1" noChangeArrowheads="1"/>
          </p:cNvSpPr>
          <p:nvPr>
            <p:ph type="subTitle" idx="1"/>
          </p:nvPr>
        </p:nvSpPr>
        <p:spPr>
          <a:xfrm>
            <a:off x="2286000" y="5003800"/>
            <a:ext cx="6172200" cy="1371600"/>
          </a:xfrm>
        </p:spPr>
        <p:txBody>
          <a:bodyPr/>
          <a:lstStyle/>
          <a:p>
            <a:pPr eaLnBrk="1" hangingPunct="1"/>
            <a:r>
              <a:rPr lang="zh-CN" altLang="en-US"/>
              <a:t>第一节</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1" name="Rectangle 3"/>
          <p:cNvSpPr>
            <a:spLocks noGrp="1" noChangeArrowheads="1"/>
          </p:cNvSpPr>
          <p:nvPr>
            <p:ph type="title"/>
          </p:nvPr>
        </p:nvSpPr>
        <p:spPr/>
        <p:txBody>
          <a:bodyPr/>
          <a:lstStyle/>
          <a:p>
            <a:pPr eaLnBrk="1" fontAlgn="auto" hangingPunct="1">
              <a:spcAft>
                <a:spcPts val="0"/>
              </a:spcAft>
              <a:defRPr/>
            </a:pPr>
            <a:r>
              <a:rPr lang="zh-CN" altLang="en-US">
                <a:ea typeface="宋体" pitchFamily="2" charset="-122"/>
              </a:rPr>
              <a:t>偿付能力充足率</a:t>
            </a:r>
          </a:p>
        </p:txBody>
      </p:sp>
      <p:sp>
        <p:nvSpPr>
          <p:cNvPr id="46083" name="Rectangle 2"/>
          <p:cNvSpPr>
            <a:spLocks noGrp="1" noChangeArrowheads="1"/>
          </p:cNvSpPr>
          <p:nvPr>
            <p:ph sz="quarter" idx="1"/>
          </p:nvPr>
        </p:nvSpPr>
        <p:spPr>
          <a:xfrm>
            <a:off x="685800" y="1676400"/>
            <a:ext cx="7848600" cy="4495800"/>
          </a:xfrm>
        </p:spPr>
        <p:txBody>
          <a:bodyPr/>
          <a:lstStyle/>
          <a:p>
            <a:pPr eaLnBrk="1" hangingPunct="1">
              <a:lnSpc>
                <a:spcPct val="120000"/>
              </a:lnSpc>
              <a:buClr>
                <a:srgbClr val="000066"/>
              </a:buClr>
            </a:pPr>
            <a:r>
              <a:rPr lang="zh-CN" altLang="en-US">
                <a:latin typeface="Times New Roman" pitchFamily="18" charset="0"/>
              </a:rPr>
              <a:t>偿付能力充足率等于实际偿付能力额度除以最低偿付能力额度。对偿付能力充足率小于</a:t>
            </a:r>
            <a:r>
              <a:rPr lang="en-US" altLang="zh-CN">
                <a:latin typeface="Times New Roman" pitchFamily="18" charset="0"/>
              </a:rPr>
              <a:t>100</a:t>
            </a:r>
            <a:r>
              <a:rPr lang="zh-CN" altLang="en-US">
                <a:latin typeface="Times New Roman" pitchFamily="18" charset="0"/>
              </a:rPr>
              <a:t>％的保险公司，中国保监会可将该公司列为重点监管对象，根据具体情况采取相应监管措施。</a:t>
            </a:r>
          </a:p>
          <a:p>
            <a:pPr eaLnBrk="1" hangingPunct="1">
              <a:buClr>
                <a:srgbClr val="000066"/>
              </a:buClr>
            </a:pPr>
            <a:endParaRPr lang="zh-CN" altLang="en-US">
              <a:latin typeface="Times New Roman" pitchFamily="18" charset="0"/>
            </a:endParaRPr>
          </a:p>
        </p:txBody>
      </p:sp>
    </p:spTree>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ChangeArrowheads="1"/>
          </p:cNvSpPr>
          <p:nvPr/>
        </p:nvSpPr>
        <p:spPr bwMode="auto">
          <a:xfrm>
            <a:off x="1042988" y="304800"/>
            <a:ext cx="7262812" cy="914400"/>
          </a:xfrm>
          <a:prstGeom prst="rect">
            <a:avLst/>
          </a:prstGeom>
          <a:noFill/>
          <a:ln w="9525" algn="ctr">
            <a:noFill/>
            <a:miter lim="800000"/>
            <a:headEnd/>
            <a:tailEnd/>
          </a:ln>
        </p:spPr>
        <p:txBody>
          <a:bodyPr anchor="ctr"/>
          <a:lstStyle/>
          <a:p>
            <a:pPr eaLnBrk="1" hangingPunct="1"/>
            <a:endParaRPr lang="zh-CN" altLang="en-US" sz="4000" b="1">
              <a:solidFill>
                <a:srgbClr val="003366"/>
              </a:solidFill>
              <a:latin typeface="Times New Roman" pitchFamily="18" charset="0"/>
              <a:ea typeface="黑体" pitchFamily="2" charset="-122"/>
            </a:endParaRPr>
          </a:p>
          <a:p>
            <a:pPr eaLnBrk="1" hangingPunct="1"/>
            <a:r>
              <a:rPr lang="zh-CN" altLang="en-US" sz="3400">
                <a:solidFill>
                  <a:schemeClr val="tx2"/>
                </a:solidFill>
                <a:latin typeface="Trebuchet MS" pitchFamily="34" charset="0"/>
                <a:ea typeface="黑体" pitchFamily="2" charset="-122"/>
              </a:rPr>
              <a:t>实际偿付能力测算原理</a:t>
            </a:r>
          </a:p>
          <a:p>
            <a:pPr eaLnBrk="1" hangingPunct="1"/>
            <a:endParaRPr lang="zh-CN" altLang="en-US" sz="3400">
              <a:solidFill>
                <a:schemeClr val="tx2"/>
              </a:solidFill>
              <a:latin typeface="Trebuchet MS" pitchFamily="34" charset="0"/>
              <a:ea typeface="黑体" pitchFamily="2" charset="-122"/>
            </a:endParaRPr>
          </a:p>
        </p:txBody>
      </p:sp>
      <p:sp>
        <p:nvSpPr>
          <p:cNvPr id="47107" name="Rectangle 3"/>
          <p:cNvSpPr>
            <a:spLocks noChangeArrowheads="1"/>
          </p:cNvSpPr>
          <p:nvPr/>
        </p:nvSpPr>
        <p:spPr bwMode="auto">
          <a:xfrm>
            <a:off x="1736725" y="2438400"/>
            <a:ext cx="381000" cy="3505200"/>
          </a:xfrm>
          <a:prstGeom prst="rect">
            <a:avLst/>
          </a:prstGeom>
          <a:solidFill>
            <a:schemeClr val="accent1"/>
          </a:solidFill>
          <a:ln w="9525">
            <a:solidFill>
              <a:schemeClr val="tx1"/>
            </a:solidFill>
            <a:miter lim="800000"/>
            <a:headEnd/>
            <a:tailEnd/>
          </a:ln>
        </p:spPr>
        <p:txBody>
          <a:bodyPr wrap="none" anchor="ctr"/>
          <a:lstStyle/>
          <a:p>
            <a:endParaRPr lang="zh-CN" altLang="en-US"/>
          </a:p>
        </p:txBody>
      </p:sp>
      <p:sp>
        <p:nvSpPr>
          <p:cNvPr id="47108" name="Rectangle 4"/>
          <p:cNvSpPr>
            <a:spLocks noChangeArrowheads="1"/>
          </p:cNvSpPr>
          <p:nvPr/>
        </p:nvSpPr>
        <p:spPr bwMode="auto">
          <a:xfrm>
            <a:off x="1736725" y="3352800"/>
            <a:ext cx="381000" cy="2590800"/>
          </a:xfrm>
          <a:prstGeom prst="rect">
            <a:avLst/>
          </a:prstGeom>
          <a:solidFill>
            <a:srgbClr val="FF9900"/>
          </a:solidFill>
          <a:ln w="9525">
            <a:solidFill>
              <a:schemeClr val="tx1"/>
            </a:solidFill>
            <a:miter lim="800000"/>
            <a:headEnd/>
            <a:tailEnd/>
          </a:ln>
        </p:spPr>
        <p:txBody>
          <a:bodyPr wrap="none" anchor="ctr"/>
          <a:lstStyle/>
          <a:p>
            <a:endParaRPr lang="zh-CN" altLang="en-US"/>
          </a:p>
        </p:txBody>
      </p:sp>
      <p:sp>
        <p:nvSpPr>
          <p:cNvPr id="47109" name="Rectangle 5"/>
          <p:cNvSpPr>
            <a:spLocks noChangeArrowheads="1"/>
          </p:cNvSpPr>
          <p:nvPr/>
        </p:nvSpPr>
        <p:spPr bwMode="auto">
          <a:xfrm>
            <a:off x="2117725" y="2438400"/>
            <a:ext cx="381000" cy="3505200"/>
          </a:xfrm>
          <a:prstGeom prst="rect">
            <a:avLst/>
          </a:prstGeom>
          <a:solidFill>
            <a:srgbClr val="00CCFF"/>
          </a:solidFill>
          <a:ln w="9525">
            <a:solidFill>
              <a:schemeClr val="tx1"/>
            </a:solidFill>
            <a:miter lim="800000"/>
            <a:headEnd/>
            <a:tailEnd/>
          </a:ln>
        </p:spPr>
        <p:txBody>
          <a:bodyPr wrap="none" anchor="ctr"/>
          <a:lstStyle/>
          <a:p>
            <a:pPr algn="ctr" eaLnBrk="1" hangingPunct="1"/>
            <a:endParaRPr kumimoji="1" lang="zh-CN" altLang="en-US" sz="2400" b="1">
              <a:latin typeface="Times New Roman" pitchFamily="18" charset="0"/>
            </a:endParaRPr>
          </a:p>
        </p:txBody>
      </p:sp>
      <p:sp>
        <p:nvSpPr>
          <p:cNvPr id="47110" name="Text Box 6"/>
          <p:cNvSpPr txBox="1">
            <a:spLocks noChangeArrowheads="1"/>
          </p:cNvSpPr>
          <p:nvPr/>
        </p:nvSpPr>
        <p:spPr bwMode="auto">
          <a:xfrm>
            <a:off x="1127125" y="1717675"/>
            <a:ext cx="3294063" cy="457200"/>
          </a:xfrm>
          <a:prstGeom prst="rect">
            <a:avLst/>
          </a:prstGeom>
          <a:noFill/>
          <a:ln w="9525">
            <a:noFill/>
            <a:miter lim="800000"/>
            <a:headEnd/>
            <a:tailEnd/>
          </a:ln>
        </p:spPr>
        <p:txBody>
          <a:bodyPr wrap="none">
            <a:spAutoFit/>
          </a:bodyPr>
          <a:lstStyle/>
          <a:p>
            <a:pPr eaLnBrk="1" hangingPunct="1"/>
            <a:r>
              <a:rPr kumimoji="1" lang="zh-CN" altLang="en-US" sz="2400" b="1">
                <a:latin typeface="Times New Roman" pitchFamily="18" charset="0"/>
              </a:rPr>
              <a:t>一般会计原则（</a:t>
            </a:r>
            <a:r>
              <a:rPr kumimoji="1" lang="en-US" altLang="zh-CN" sz="2400" b="1">
                <a:latin typeface="Times New Roman" pitchFamily="18" charset="0"/>
              </a:rPr>
              <a:t>GAAP)</a:t>
            </a:r>
          </a:p>
        </p:txBody>
      </p:sp>
      <p:sp>
        <p:nvSpPr>
          <p:cNvPr id="47111" name="Text Box 7"/>
          <p:cNvSpPr txBox="1">
            <a:spLocks noChangeArrowheads="1"/>
          </p:cNvSpPr>
          <p:nvPr/>
        </p:nvSpPr>
        <p:spPr bwMode="auto">
          <a:xfrm>
            <a:off x="4724400" y="1717675"/>
            <a:ext cx="3581400" cy="457200"/>
          </a:xfrm>
          <a:prstGeom prst="rect">
            <a:avLst/>
          </a:prstGeom>
          <a:noFill/>
          <a:ln w="9525">
            <a:noFill/>
            <a:miter lim="800000"/>
            <a:headEnd/>
            <a:tailEnd/>
          </a:ln>
        </p:spPr>
        <p:txBody>
          <a:bodyPr>
            <a:spAutoFit/>
          </a:bodyPr>
          <a:lstStyle/>
          <a:p>
            <a:pPr eaLnBrk="1" hangingPunct="1"/>
            <a:r>
              <a:rPr kumimoji="1" lang="zh-CN" altLang="en-US" sz="2400" b="1">
                <a:latin typeface="Times New Roman" pitchFamily="18" charset="0"/>
              </a:rPr>
              <a:t>专门会计原则（</a:t>
            </a:r>
            <a:r>
              <a:rPr kumimoji="1" lang="en-US" altLang="zh-CN" sz="2400" b="1">
                <a:latin typeface="Times New Roman" pitchFamily="18" charset="0"/>
              </a:rPr>
              <a:t>SAP</a:t>
            </a:r>
            <a:r>
              <a:rPr kumimoji="1" lang="zh-CN" altLang="en-US" sz="2400" b="1">
                <a:latin typeface="Times New Roman" pitchFamily="18" charset="0"/>
              </a:rPr>
              <a:t>）</a:t>
            </a:r>
          </a:p>
        </p:txBody>
      </p:sp>
      <p:sp>
        <p:nvSpPr>
          <p:cNvPr id="47112" name="Text Box 8"/>
          <p:cNvSpPr txBox="1">
            <a:spLocks noChangeArrowheads="1"/>
          </p:cNvSpPr>
          <p:nvPr/>
        </p:nvSpPr>
        <p:spPr bwMode="auto">
          <a:xfrm>
            <a:off x="685800" y="2535238"/>
            <a:ext cx="1143000" cy="822325"/>
          </a:xfrm>
          <a:prstGeom prst="rect">
            <a:avLst/>
          </a:prstGeom>
          <a:noFill/>
          <a:ln w="9525">
            <a:noFill/>
            <a:miter lim="800000"/>
            <a:headEnd/>
            <a:tailEnd/>
          </a:ln>
        </p:spPr>
        <p:txBody>
          <a:bodyPr>
            <a:spAutoFit/>
          </a:bodyPr>
          <a:lstStyle/>
          <a:p>
            <a:pPr eaLnBrk="1" hangingPunct="1"/>
            <a:r>
              <a:rPr kumimoji="1" lang="zh-CN" altLang="en-US" sz="2400" b="1">
                <a:latin typeface="Times New Roman" pitchFamily="18" charset="0"/>
              </a:rPr>
              <a:t>资产</a:t>
            </a:r>
          </a:p>
          <a:p>
            <a:pPr eaLnBrk="1" hangingPunct="1"/>
            <a:r>
              <a:rPr kumimoji="1" lang="zh-CN" altLang="en-US" sz="2400" b="1">
                <a:latin typeface="Times New Roman" pitchFamily="18" charset="0"/>
              </a:rPr>
              <a:t>净值</a:t>
            </a:r>
          </a:p>
        </p:txBody>
      </p:sp>
      <p:sp>
        <p:nvSpPr>
          <p:cNvPr id="47113" name="Text Box 9"/>
          <p:cNvSpPr txBox="1">
            <a:spLocks noChangeArrowheads="1"/>
          </p:cNvSpPr>
          <p:nvPr/>
        </p:nvSpPr>
        <p:spPr bwMode="auto">
          <a:xfrm>
            <a:off x="762000" y="4440238"/>
            <a:ext cx="869950" cy="457200"/>
          </a:xfrm>
          <a:prstGeom prst="rect">
            <a:avLst/>
          </a:prstGeom>
          <a:noFill/>
          <a:ln w="9525">
            <a:noFill/>
            <a:miter lim="800000"/>
            <a:headEnd/>
            <a:tailEnd/>
          </a:ln>
        </p:spPr>
        <p:txBody>
          <a:bodyPr>
            <a:spAutoFit/>
          </a:bodyPr>
          <a:lstStyle/>
          <a:p>
            <a:pPr eaLnBrk="1" hangingPunct="1"/>
            <a:r>
              <a:rPr kumimoji="1" lang="zh-CN" altLang="en-US" sz="2400" b="1">
                <a:latin typeface="Times New Roman" pitchFamily="18" charset="0"/>
              </a:rPr>
              <a:t>负债</a:t>
            </a:r>
          </a:p>
        </p:txBody>
      </p:sp>
      <p:sp>
        <p:nvSpPr>
          <p:cNvPr id="47114" name="Text Box 10"/>
          <p:cNvSpPr txBox="1">
            <a:spLocks noChangeArrowheads="1"/>
          </p:cNvSpPr>
          <p:nvPr/>
        </p:nvSpPr>
        <p:spPr bwMode="auto">
          <a:xfrm>
            <a:off x="2635250" y="3678238"/>
            <a:ext cx="946150" cy="457200"/>
          </a:xfrm>
          <a:prstGeom prst="rect">
            <a:avLst/>
          </a:prstGeom>
          <a:noFill/>
          <a:ln w="9525">
            <a:noFill/>
            <a:miter lim="800000"/>
            <a:headEnd/>
            <a:tailEnd/>
          </a:ln>
        </p:spPr>
        <p:txBody>
          <a:bodyPr>
            <a:spAutoFit/>
          </a:bodyPr>
          <a:lstStyle/>
          <a:p>
            <a:pPr eaLnBrk="1" hangingPunct="1"/>
            <a:r>
              <a:rPr kumimoji="1" lang="zh-CN" altLang="en-US" sz="2400" b="1">
                <a:solidFill>
                  <a:schemeClr val="tx2"/>
                </a:solidFill>
                <a:latin typeface="Times New Roman" pitchFamily="18" charset="0"/>
              </a:rPr>
              <a:t>资产</a:t>
            </a:r>
          </a:p>
        </p:txBody>
      </p:sp>
      <p:sp>
        <p:nvSpPr>
          <p:cNvPr id="47115" name="Line 11"/>
          <p:cNvSpPr>
            <a:spLocks noChangeShapeType="1"/>
          </p:cNvSpPr>
          <p:nvPr/>
        </p:nvSpPr>
        <p:spPr bwMode="auto">
          <a:xfrm>
            <a:off x="1660525" y="5943600"/>
            <a:ext cx="6248400" cy="0"/>
          </a:xfrm>
          <a:prstGeom prst="line">
            <a:avLst/>
          </a:prstGeom>
          <a:noFill/>
          <a:ln w="9525">
            <a:solidFill>
              <a:schemeClr val="tx1"/>
            </a:solidFill>
            <a:round/>
            <a:headEnd/>
            <a:tailEnd/>
          </a:ln>
        </p:spPr>
        <p:txBody>
          <a:bodyPr/>
          <a:lstStyle/>
          <a:p>
            <a:endParaRPr lang="zh-CN" altLang="en-US"/>
          </a:p>
        </p:txBody>
      </p:sp>
      <p:sp>
        <p:nvSpPr>
          <p:cNvPr id="47116" name="Rectangle 12"/>
          <p:cNvSpPr>
            <a:spLocks noChangeArrowheads="1"/>
          </p:cNvSpPr>
          <p:nvPr/>
        </p:nvSpPr>
        <p:spPr bwMode="auto">
          <a:xfrm>
            <a:off x="6080125" y="2438400"/>
            <a:ext cx="381000" cy="3505200"/>
          </a:xfrm>
          <a:prstGeom prst="rect">
            <a:avLst/>
          </a:prstGeom>
          <a:solidFill>
            <a:srgbClr val="DDDDDD"/>
          </a:solidFill>
          <a:ln w="9525">
            <a:solidFill>
              <a:schemeClr val="tx1"/>
            </a:solidFill>
            <a:miter lim="800000"/>
            <a:headEnd/>
            <a:tailEnd/>
          </a:ln>
        </p:spPr>
        <p:txBody>
          <a:bodyPr wrap="none" anchor="ctr"/>
          <a:lstStyle/>
          <a:p>
            <a:endParaRPr lang="zh-CN" altLang="en-US"/>
          </a:p>
        </p:txBody>
      </p:sp>
      <p:sp>
        <p:nvSpPr>
          <p:cNvPr id="47117" name="Rectangle 13"/>
          <p:cNvSpPr>
            <a:spLocks noChangeArrowheads="1"/>
          </p:cNvSpPr>
          <p:nvPr/>
        </p:nvSpPr>
        <p:spPr bwMode="auto">
          <a:xfrm>
            <a:off x="6461125" y="2438400"/>
            <a:ext cx="381000" cy="3505200"/>
          </a:xfrm>
          <a:prstGeom prst="rect">
            <a:avLst/>
          </a:prstGeom>
          <a:solidFill>
            <a:srgbClr val="DDDDDD"/>
          </a:solidFill>
          <a:ln w="9525">
            <a:solidFill>
              <a:schemeClr val="tx1"/>
            </a:solidFill>
            <a:miter lim="800000"/>
            <a:headEnd/>
            <a:tailEnd/>
          </a:ln>
        </p:spPr>
        <p:txBody>
          <a:bodyPr wrap="none" anchor="ctr"/>
          <a:lstStyle/>
          <a:p>
            <a:endParaRPr lang="zh-CN" altLang="en-US"/>
          </a:p>
        </p:txBody>
      </p:sp>
      <p:sp>
        <p:nvSpPr>
          <p:cNvPr id="47118" name="Rectangle 14"/>
          <p:cNvSpPr>
            <a:spLocks noChangeArrowheads="1"/>
          </p:cNvSpPr>
          <p:nvPr/>
        </p:nvSpPr>
        <p:spPr bwMode="auto">
          <a:xfrm>
            <a:off x="6461125" y="2819400"/>
            <a:ext cx="381000" cy="3124200"/>
          </a:xfrm>
          <a:prstGeom prst="rect">
            <a:avLst/>
          </a:prstGeom>
          <a:solidFill>
            <a:srgbClr val="00CCFF"/>
          </a:solidFill>
          <a:ln w="9525">
            <a:solidFill>
              <a:schemeClr val="tx1"/>
            </a:solidFill>
            <a:miter lim="800000"/>
            <a:headEnd/>
            <a:tailEnd/>
          </a:ln>
        </p:spPr>
        <p:txBody>
          <a:bodyPr wrap="none" anchor="ctr"/>
          <a:lstStyle/>
          <a:p>
            <a:endParaRPr lang="zh-CN" altLang="en-US"/>
          </a:p>
        </p:txBody>
      </p:sp>
      <p:sp>
        <p:nvSpPr>
          <p:cNvPr id="47119" name="Rectangle 15"/>
          <p:cNvSpPr>
            <a:spLocks noChangeArrowheads="1"/>
          </p:cNvSpPr>
          <p:nvPr/>
        </p:nvSpPr>
        <p:spPr bwMode="auto">
          <a:xfrm>
            <a:off x="6080125" y="2819400"/>
            <a:ext cx="381000" cy="3124200"/>
          </a:xfrm>
          <a:prstGeom prst="rect">
            <a:avLst/>
          </a:prstGeom>
          <a:solidFill>
            <a:schemeClr val="accent1"/>
          </a:solidFill>
          <a:ln w="9525">
            <a:solidFill>
              <a:schemeClr val="tx1"/>
            </a:solidFill>
            <a:miter lim="800000"/>
            <a:headEnd/>
            <a:tailEnd/>
          </a:ln>
        </p:spPr>
        <p:txBody>
          <a:bodyPr wrap="none" anchor="ctr"/>
          <a:lstStyle/>
          <a:p>
            <a:endParaRPr lang="zh-CN" altLang="en-US"/>
          </a:p>
        </p:txBody>
      </p:sp>
      <p:sp>
        <p:nvSpPr>
          <p:cNvPr id="47120" name="Rectangle 16"/>
          <p:cNvSpPr>
            <a:spLocks noChangeArrowheads="1"/>
          </p:cNvSpPr>
          <p:nvPr/>
        </p:nvSpPr>
        <p:spPr bwMode="auto">
          <a:xfrm>
            <a:off x="6084888" y="3500438"/>
            <a:ext cx="381000" cy="2447925"/>
          </a:xfrm>
          <a:prstGeom prst="rect">
            <a:avLst/>
          </a:prstGeom>
          <a:solidFill>
            <a:srgbClr val="FF9900"/>
          </a:solidFill>
          <a:ln w="9525">
            <a:solidFill>
              <a:schemeClr val="tx1"/>
            </a:solidFill>
            <a:miter lim="800000"/>
            <a:headEnd/>
            <a:tailEnd/>
          </a:ln>
        </p:spPr>
        <p:txBody>
          <a:bodyPr wrap="none" anchor="ctr"/>
          <a:lstStyle/>
          <a:p>
            <a:endParaRPr lang="zh-CN" altLang="en-US"/>
          </a:p>
        </p:txBody>
      </p:sp>
      <p:sp>
        <p:nvSpPr>
          <p:cNvPr id="47121" name="Text Box 17"/>
          <p:cNvSpPr txBox="1">
            <a:spLocks noChangeArrowheads="1"/>
          </p:cNvSpPr>
          <p:nvPr/>
        </p:nvSpPr>
        <p:spPr bwMode="auto">
          <a:xfrm>
            <a:off x="6978650" y="3602038"/>
            <a:ext cx="906463" cy="822325"/>
          </a:xfrm>
          <a:prstGeom prst="rect">
            <a:avLst/>
          </a:prstGeom>
          <a:noFill/>
          <a:ln w="9525">
            <a:noFill/>
            <a:miter lim="800000"/>
            <a:headEnd/>
            <a:tailEnd/>
          </a:ln>
        </p:spPr>
        <p:txBody>
          <a:bodyPr>
            <a:spAutoFit/>
          </a:bodyPr>
          <a:lstStyle/>
          <a:p>
            <a:pPr eaLnBrk="1" hangingPunct="1"/>
            <a:r>
              <a:rPr kumimoji="1" lang="zh-CN" altLang="en-US" sz="2400" b="1">
                <a:latin typeface="Times New Roman" pitchFamily="18" charset="0"/>
              </a:rPr>
              <a:t>认可资产</a:t>
            </a:r>
          </a:p>
        </p:txBody>
      </p:sp>
      <p:sp>
        <p:nvSpPr>
          <p:cNvPr id="47122" name="Text Box 18"/>
          <p:cNvSpPr txBox="1">
            <a:spLocks noChangeArrowheads="1"/>
          </p:cNvSpPr>
          <p:nvPr/>
        </p:nvSpPr>
        <p:spPr bwMode="auto">
          <a:xfrm>
            <a:off x="4876800" y="2763838"/>
            <a:ext cx="869950" cy="822325"/>
          </a:xfrm>
          <a:prstGeom prst="rect">
            <a:avLst/>
          </a:prstGeom>
          <a:noFill/>
          <a:ln w="9525">
            <a:noFill/>
            <a:miter lim="800000"/>
            <a:headEnd/>
            <a:tailEnd/>
          </a:ln>
        </p:spPr>
        <p:txBody>
          <a:bodyPr>
            <a:spAutoFit/>
          </a:bodyPr>
          <a:lstStyle/>
          <a:p>
            <a:pPr eaLnBrk="1" hangingPunct="1"/>
            <a:r>
              <a:rPr kumimoji="1" lang="zh-CN" altLang="en-US" sz="2400" b="1">
                <a:latin typeface="Times New Roman" pitchFamily="18" charset="0"/>
              </a:rPr>
              <a:t>偿付</a:t>
            </a:r>
          </a:p>
          <a:p>
            <a:pPr eaLnBrk="1" hangingPunct="1"/>
            <a:r>
              <a:rPr kumimoji="1" lang="zh-CN" altLang="en-US" sz="2400" b="1">
                <a:latin typeface="Times New Roman" pitchFamily="18" charset="0"/>
              </a:rPr>
              <a:t>能力</a:t>
            </a:r>
          </a:p>
        </p:txBody>
      </p:sp>
      <p:sp>
        <p:nvSpPr>
          <p:cNvPr id="47123" name="Text Box 19"/>
          <p:cNvSpPr txBox="1">
            <a:spLocks noChangeArrowheads="1"/>
          </p:cNvSpPr>
          <p:nvPr/>
        </p:nvSpPr>
        <p:spPr bwMode="auto">
          <a:xfrm>
            <a:off x="4876800" y="3933825"/>
            <a:ext cx="946150" cy="822325"/>
          </a:xfrm>
          <a:prstGeom prst="rect">
            <a:avLst/>
          </a:prstGeom>
          <a:noFill/>
          <a:ln w="9525">
            <a:noFill/>
            <a:miter lim="800000"/>
            <a:headEnd/>
            <a:tailEnd/>
          </a:ln>
        </p:spPr>
        <p:txBody>
          <a:bodyPr>
            <a:spAutoFit/>
          </a:bodyPr>
          <a:lstStyle/>
          <a:p>
            <a:pPr eaLnBrk="1" hangingPunct="1"/>
            <a:r>
              <a:rPr kumimoji="1" lang="zh-CN" altLang="en-US" sz="2400" b="1">
                <a:latin typeface="Times New Roman" pitchFamily="18" charset="0"/>
              </a:rPr>
              <a:t>认可负债</a:t>
            </a:r>
          </a:p>
        </p:txBody>
      </p:sp>
    </p:spTree>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title"/>
          </p:nvPr>
        </p:nvSpPr>
        <p:spPr/>
        <p:txBody>
          <a:bodyPr/>
          <a:lstStyle/>
          <a:p>
            <a:pPr eaLnBrk="1" fontAlgn="auto" hangingPunct="1">
              <a:spcAft>
                <a:spcPts val="0"/>
              </a:spcAft>
              <a:defRPr/>
            </a:pPr>
            <a:r>
              <a:rPr lang="zh-CN" altLang="en-US">
                <a:ea typeface="宋体" pitchFamily="2" charset="-122"/>
              </a:rPr>
              <a:t>偿付能力监管要求</a:t>
            </a:r>
          </a:p>
        </p:txBody>
      </p:sp>
      <p:sp>
        <p:nvSpPr>
          <p:cNvPr id="48131" name="Rectangle 2"/>
          <p:cNvSpPr>
            <a:spLocks noGrp="1" noChangeArrowheads="1"/>
          </p:cNvSpPr>
          <p:nvPr>
            <p:ph sz="quarter" idx="1"/>
          </p:nvPr>
        </p:nvSpPr>
        <p:spPr>
          <a:xfrm>
            <a:off x="1258888" y="1341438"/>
            <a:ext cx="7561262" cy="5327650"/>
          </a:xfrm>
        </p:spPr>
        <p:txBody>
          <a:bodyPr/>
          <a:lstStyle/>
          <a:p>
            <a:pPr eaLnBrk="1" hangingPunct="1">
              <a:lnSpc>
                <a:spcPct val="90000"/>
              </a:lnSpc>
              <a:buClr>
                <a:srgbClr val="000066"/>
              </a:buClr>
            </a:pPr>
            <a:r>
              <a:rPr lang="en-US" altLang="zh-CN" sz="2800"/>
              <a:t>2009</a:t>
            </a:r>
            <a:r>
              <a:rPr lang="zh-CN" altLang="en-US" sz="2800"/>
              <a:t>年</a:t>
            </a:r>
            <a:r>
              <a:rPr lang="en-US" altLang="zh-CN" sz="2800"/>
              <a:t>《</a:t>
            </a:r>
            <a:r>
              <a:rPr lang="zh-CN" altLang="en-US" sz="2800"/>
              <a:t>保险法</a:t>
            </a:r>
            <a:r>
              <a:rPr lang="en-US" altLang="zh-CN" sz="2800"/>
              <a:t>》</a:t>
            </a:r>
            <a:r>
              <a:rPr lang="zh-CN" altLang="en-US" sz="2800"/>
              <a:t>第一百三十九条规定：　对偿付能力不足的保险公司，国务院保险监督管理机构应当将其列为重点监管对象，并可以根据具体情况采取下列措施：</a:t>
            </a:r>
          </a:p>
          <a:p>
            <a:pPr eaLnBrk="1" hangingPunct="1">
              <a:lnSpc>
                <a:spcPct val="90000"/>
              </a:lnSpc>
              <a:buFontTx/>
              <a:buNone/>
            </a:pPr>
            <a:r>
              <a:rPr lang="zh-CN" altLang="en-US" sz="2000"/>
              <a:t>  （一）责令增加资本金、办理再保险；</a:t>
            </a:r>
          </a:p>
          <a:p>
            <a:pPr eaLnBrk="1" hangingPunct="1">
              <a:lnSpc>
                <a:spcPct val="90000"/>
              </a:lnSpc>
              <a:buFontTx/>
              <a:buNone/>
            </a:pPr>
            <a:r>
              <a:rPr lang="zh-CN" altLang="en-US" sz="2000"/>
              <a:t>  （二）限制业务范围；</a:t>
            </a:r>
          </a:p>
          <a:p>
            <a:pPr eaLnBrk="1" hangingPunct="1">
              <a:lnSpc>
                <a:spcPct val="90000"/>
              </a:lnSpc>
              <a:buFontTx/>
              <a:buNone/>
            </a:pPr>
            <a:r>
              <a:rPr lang="zh-CN" altLang="en-US" sz="2000"/>
              <a:t>  （三）限制向股东分红；</a:t>
            </a:r>
          </a:p>
          <a:p>
            <a:pPr eaLnBrk="1" hangingPunct="1">
              <a:lnSpc>
                <a:spcPct val="90000"/>
              </a:lnSpc>
              <a:buFontTx/>
              <a:buNone/>
            </a:pPr>
            <a:r>
              <a:rPr lang="zh-CN" altLang="en-US" sz="2000"/>
              <a:t>  （四）限制固定资产购置或者经营费用规模；</a:t>
            </a:r>
          </a:p>
          <a:p>
            <a:pPr eaLnBrk="1" hangingPunct="1">
              <a:lnSpc>
                <a:spcPct val="90000"/>
              </a:lnSpc>
              <a:buFontTx/>
              <a:buNone/>
            </a:pPr>
            <a:r>
              <a:rPr lang="zh-CN" altLang="en-US" sz="2000"/>
              <a:t>  （五）限制资金运用的形式、比例；</a:t>
            </a:r>
          </a:p>
          <a:p>
            <a:pPr eaLnBrk="1" hangingPunct="1">
              <a:lnSpc>
                <a:spcPct val="90000"/>
              </a:lnSpc>
              <a:buFontTx/>
              <a:buNone/>
            </a:pPr>
            <a:r>
              <a:rPr lang="zh-CN" altLang="en-US" sz="2000"/>
              <a:t>  （六）限制增设分支机构；</a:t>
            </a:r>
          </a:p>
          <a:p>
            <a:pPr eaLnBrk="1" hangingPunct="1">
              <a:lnSpc>
                <a:spcPct val="90000"/>
              </a:lnSpc>
              <a:buFontTx/>
              <a:buNone/>
            </a:pPr>
            <a:r>
              <a:rPr lang="zh-CN" altLang="en-US" sz="2000"/>
              <a:t>  （七）责令拍卖不良资产、转让保险业务；</a:t>
            </a:r>
          </a:p>
          <a:p>
            <a:pPr eaLnBrk="1" hangingPunct="1">
              <a:lnSpc>
                <a:spcPct val="90000"/>
              </a:lnSpc>
              <a:buFontTx/>
              <a:buNone/>
            </a:pPr>
            <a:r>
              <a:rPr lang="zh-CN" altLang="en-US" sz="2000"/>
              <a:t>  （八）限制董事、监事、高级管理人员的薪酬水平；</a:t>
            </a:r>
          </a:p>
          <a:p>
            <a:pPr eaLnBrk="1" hangingPunct="1">
              <a:lnSpc>
                <a:spcPct val="90000"/>
              </a:lnSpc>
              <a:buFontTx/>
              <a:buNone/>
            </a:pPr>
            <a:r>
              <a:rPr lang="zh-CN" altLang="en-US" sz="2000"/>
              <a:t>  （九）限制商业性广告；</a:t>
            </a:r>
          </a:p>
          <a:p>
            <a:pPr eaLnBrk="1" hangingPunct="1">
              <a:lnSpc>
                <a:spcPct val="90000"/>
              </a:lnSpc>
              <a:buFontTx/>
              <a:buNone/>
            </a:pPr>
            <a:r>
              <a:rPr lang="zh-CN" altLang="en-US" sz="2000"/>
              <a:t>  （十）责令停止接受新业务。</a:t>
            </a:r>
          </a:p>
        </p:txBody>
      </p:sp>
    </p:spTree>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p:cNvSpPr>
            <a:spLocks noGrp="1" noChangeArrowheads="1"/>
          </p:cNvSpPr>
          <p:nvPr>
            <p:ph type="ctrTitle"/>
          </p:nvPr>
        </p:nvSpPr>
        <p:spPr>
          <a:xfrm>
            <a:off x="2286000" y="3124200"/>
            <a:ext cx="6172200" cy="1893888"/>
          </a:xfrm>
        </p:spPr>
        <p:txBody>
          <a:bodyPr/>
          <a:lstStyle/>
          <a:p>
            <a:pPr eaLnBrk="1" fontAlgn="auto" hangingPunct="1">
              <a:spcAft>
                <a:spcPts val="0"/>
              </a:spcAft>
              <a:defRPr/>
            </a:pPr>
            <a:r>
              <a:rPr lang="en-US" altLang="zh-CN" sz="3400" dirty="0">
                <a:ea typeface="宋体" pitchFamily="2" charset="-122"/>
              </a:rPr>
              <a:t>2</a:t>
            </a:r>
            <a:r>
              <a:rPr lang="zh-CN" altLang="en-US" sz="3400" dirty="0">
                <a:ea typeface="宋体" pitchFamily="2" charset="-122"/>
              </a:rPr>
              <a:t>、偿二代</a:t>
            </a:r>
            <a:r>
              <a:rPr lang="en-US" altLang="zh-CN" sz="3400" dirty="0">
                <a:ea typeface="宋体" pitchFamily="2" charset="-122"/>
              </a:rPr>
              <a:t>——</a:t>
            </a:r>
            <a:r>
              <a:rPr lang="zh-CN" altLang="en-US" sz="3400" dirty="0">
                <a:ea typeface="宋体" pitchFamily="2" charset="-122"/>
              </a:rPr>
              <a:t>三支柱</a:t>
            </a:r>
          </a:p>
        </p:txBody>
      </p:sp>
      <p:sp>
        <p:nvSpPr>
          <p:cNvPr id="49155" name="副标题 3"/>
          <p:cNvSpPr>
            <a:spLocks noGrp="1"/>
          </p:cNvSpPr>
          <p:nvPr>
            <p:ph type="subTitle" idx="1"/>
          </p:nvPr>
        </p:nvSpPr>
        <p:spPr>
          <a:xfrm>
            <a:off x="2286000" y="5003800"/>
            <a:ext cx="6172200" cy="1371600"/>
          </a:xfrm>
        </p:spPr>
        <p:txBody>
          <a:bodyPr/>
          <a:lstStyle/>
          <a:p>
            <a:pPr eaLnBrk="1" hangingPunct="1"/>
            <a:endParaRPr lang="zh-CN" altLang="en-US"/>
          </a:p>
        </p:txBody>
      </p:sp>
    </p:spTree>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eaLnBrk="1" fontAlgn="auto" hangingPunct="1">
              <a:spcAft>
                <a:spcPts val="0"/>
              </a:spcAft>
              <a:defRPr/>
            </a:pPr>
            <a:r>
              <a:rPr lang="zh-CN" altLang="en-US" dirty="0"/>
              <a:t>第一支柱（定量）</a:t>
            </a:r>
            <a:br>
              <a:rPr lang="en-US" altLang="zh-CN" dirty="0"/>
            </a:br>
            <a:endParaRPr lang="zh-CN" altLang="en-US" dirty="0"/>
          </a:p>
        </p:txBody>
      </p:sp>
      <p:sp>
        <p:nvSpPr>
          <p:cNvPr id="3" name="内容占位符 2"/>
          <p:cNvSpPr>
            <a:spLocks noGrp="1"/>
          </p:cNvSpPr>
          <p:nvPr>
            <p:ph idx="1"/>
          </p:nvPr>
        </p:nvSpPr>
        <p:spPr>
          <a:xfrm>
            <a:off x="457200" y="1600200"/>
            <a:ext cx="7467600" cy="4873625"/>
          </a:xfrm>
        </p:spPr>
        <p:txBody>
          <a:bodyPr>
            <a:normAutofit/>
          </a:bodyPr>
          <a:lstStyle/>
          <a:p>
            <a:pPr marL="274320" indent="-274320" eaLnBrk="1" fontAlgn="auto" hangingPunct="1">
              <a:spcAft>
                <a:spcPts val="0"/>
              </a:spcAft>
              <a:buFont typeface="Wingdings"/>
              <a:buChar char=""/>
              <a:defRPr/>
            </a:pPr>
            <a:r>
              <a:rPr lang="zh-CN" altLang="en-US" dirty="0"/>
              <a:t>量化资本</a:t>
            </a:r>
            <a:endParaRPr lang="en-US" altLang="zh-CN" dirty="0"/>
          </a:p>
          <a:p>
            <a:pPr marL="640080" lvl="1" indent="-274320" eaLnBrk="1" fontAlgn="auto" hangingPunct="1">
              <a:spcAft>
                <a:spcPts val="0"/>
              </a:spcAft>
              <a:buFont typeface="Wingdings 2"/>
              <a:buChar char=""/>
              <a:defRPr/>
            </a:pPr>
            <a:r>
              <a:rPr lang="zh-CN" altLang="en-US" dirty="0"/>
              <a:t>保险风险资本</a:t>
            </a:r>
            <a:endParaRPr lang="en-US" altLang="zh-CN" dirty="0"/>
          </a:p>
          <a:p>
            <a:pPr marL="640080" lvl="1" indent="-274320" eaLnBrk="1" fontAlgn="auto" hangingPunct="1">
              <a:spcAft>
                <a:spcPts val="0"/>
              </a:spcAft>
              <a:buFont typeface="Wingdings 2"/>
              <a:buChar char=""/>
              <a:defRPr/>
            </a:pPr>
            <a:r>
              <a:rPr lang="zh-CN" altLang="en-US" dirty="0"/>
              <a:t>市场风险资本</a:t>
            </a:r>
            <a:endParaRPr lang="en-US" altLang="zh-CN" dirty="0"/>
          </a:p>
          <a:p>
            <a:pPr marL="640080" lvl="1" indent="-274320" eaLnBrk="1" fontAlgn="auto" hangingPunct="1">
              <a:spcAft>
                <a:spcPts val="0"/>
              </a:spcAft>
              <a:buFont typeface="Wingdings 2"/>
              <a:buChar char=""/>
              <a:defRPr/>
            </a:pPr>
            <a:r>
              <a:rPr lang="zh-CN" altLang="en-US" dirty="0"/>
              <a:t>信用风险资本</a:t>
            </a:r>
            <a:endParaRPr lang="en-US" altLang="zh-CN" dirty="0"/>
          </a:p>
          <a:p>
            <a:pPr marL="640080" lvl="1" indent="-274320" eaLnBrk="1" fontAlgn="auto" hangingPunct="1">
              <a:spcAft>
                <a:spcPts val="0"/>
              </a:spcAft>
              <a:buFont typeface="Wingdings 2"/>
              <a:buChar char=""/>
              <a:defRPr/>
            </a:pPr>
            <a:r>
              <a:rPr lang="zh-CN" altLang="en-US" dirty="0">
                <a:solidFill>
                  <a:schemeClr val="bg1">
                    <a:lumMod val="75000"/>
                  </a:schemeClr>
                </a:solidFill>
              </a:rPr>
              <a:t>宏观审慎监管资本</a:t>
            </a:r>
            <a:endParaRPr lang="en-US" altLang="zh-CN" dirty="0">
              <a:solidFill>
                <a:schemeClr val="bg1">
                  <a:lumMod val="75000"/>
                </a:schemeClr>
              </a:solidFill>
            </a:endParaRPr>
          </a:p>
          <a:p>
            <a:pPr marL="640080" lvl="1" indent="-274320" eaLnBrk="1" fontAlgn="auto" hangingPunct="1">
              <a:spcAft>
                <a:spcPts val="0"/>
              </a:spcAft>
              <a:buFont typeface="Wingdings 2"/>
              <a:buChar char=""/>
              <a:defRPr/>
            </a:pPr>
            <a:r>
              <a:rPr lang="zh-CN" altLang="en-US" dirty="0">
                <a:solidFill>
                  <a:schemeClr val="bg1">
                    <a:lumMod val="75000"/>
                  </a:schemeClr>
                </a:solidFill>
              </a:rPr>
              <a:t>调控性资本</a:t>
            </a:r>
            <a:endParaRPr lang="en-US" altLang="zh-CN" dirty="0">
              <a:solidFill>
                <a:schemeClr val="bg1">
                  <a:lumMod val="75000"/>
                </a:schemeClr>
              </a:solidFill>
            </a:endParaRPr>
          </a:p>
          <a:p>
            <a:pPr marL="274320" indent="-274320" eaLnBrk="1" fontAlgn="auto" hangingPunct="1">
              <a:spcAft>
                <a:spcPts val="0"/>
              </a:spcAft>
              <a:buFont typeface="Wingdings"/>
              <a:buChar char=""/>
              <a:defRPr/>
            </a:pPr>
            <a:r>
              <a:rPr lang="zh-CN" altLang="en-US" dirty="0"/>
              <a:t>实际资本评估</a:t>
            </a:r>
            <a:endParaRPr lang="en-US" altLang="zh-CN" dirty="0"/>
          </a:p>
          <a:p>
            <a:pPr marL="274320" indent="-274320" eaLnBrk="1" fontAlgn="auto" hangingPunct="1">
              <a:spcAft>
                <a:spcPts val="0"/>
              </a:spcAft>
              <a:buFont typeface="Wingdings"/>
              <a:buChar char=""/>
              <a:defRPr/>
            </a:pPr>
            <a:r>
              <a:rPr lang="zh-CN" altLang="en-US" dirty="0"/>
              <a:t>资本分级（实际资本分级）</a:t>
            </a:r>
            <a:endParaRPr lang="en-US" altLang="zh-CN" dirty="0"/>
          </a:p>
          <a:p>
            <a:pPr marL="274320" indent="-274320" eaLnBrk="1" fontAlgn="auto" hangingPunct="1">
              <a:spcAft>
                <a:spcPts val="0"/>
              </a:spcAft>
              <a:buFont typeface="Wingdings"/>
              <a:buChar char=""/>
              <a:defRPr/>
            </a:pPr>
            <a:r>
              <a:rPr lang="zh-CN" altLang="en-US" dirty="0"/>
              <a:t>动态偿付能力测试</a:t>
            </a:r>
            <a:endParaRPr lang="en-US" altLang="zh-CN" dirty="0"/>
          </a:p>
          <a:p>
            <a:pPr marL="274320" indent="-274320" eaLnBrk="1" fontAlgn="auto" hangingPunct="1">
              <a:spcAft>
                <a:spcPts val="0"/>
              </a:spcAft>
              <a:buFont typeface="Wingdings"/>
              <a:buChar char=""/>
              <a:defRPr/>
            </a:pPr>
            <a:r>
              <a:rPr lang="zh-CN" altLang="en-US" dirty="0"/>
              <a:t>监管措施</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eaLnBrk="1" fontAlgn="auto" hangingPunct="1">
              <a:spcAft>
                <a:spcPts val="0"/>
              </a:spcAft>
              <a:defRPr/>
            </a:pPr>
            <a:r>
              <a:rPr lang="zh-CN" altLang="en-US" dirty="0"/>
              <a:t>第二支柱（定性）</a:t>
            </a:r>
          </a:p>
        </p:txBody>
      </p:sp>
      <p:sp>
        <p:nvSpPr>
          <p:cNvPr id="51203" name="内容占位符 2"/>
          <p:cNvSpPr>
            <a:spLocks noGrp="1"/>
          </p:cNvSpPr>
          <p:nvPr>
            <p:ph idx="1"/>
          </p:nvPr>
        </p:nvSpPr>
        <p:spPr>
          <a:xfrm>
            <a:off x="457200" y="1600200"/>
            <a:ext cx="7467600" cy="4873625"/>
          </a:xfrm>
        </p:spPr>
        <p:txBody>
          <a:bodyPr/>
          <a:lstStyle/>
          <a:p>
            <a:pPr eaLnBrk="1" hangingPunct="1"/>
            <a:r>
              <a:rPr lang="zh-CN" altLang="en-US"/>
              <a:t>风险综合评级</a:t>
            </a:r>
            <a:endParaRPr lang="en-US" altLang="zh-CN"/>
          </a:p>
          <a:p>
            <a:pPr lvl="1" eaLnBrk="1" hangingPunct="1"/>
            <a:r>
              <a:rPr lang="zh-CN" altLang="en-US"/>
              <a:t>不可量化风险</a:t>
            </a:r>
            <a:endParaRPr lang="en-US" altLang="zh-CN"/>
          </a:p>
          <a:p>
            <a:pPr lvl="2" eaLnBrk="1" hangingPunct="1"/>
            <a:r>
              <a:rPr lang="zh-CN" altLang="en-US"/>
              <a:t>操作风险</a:t>
            </a:r>
            <a:endParaRPr lang="en-US" altLang="zh-CN"/>
          </a:p>
          <a:p>
            <a:pPr lvl="2" eaLnBrk="1" hangingPunct="1"/>
            <a:r>
              <a:rPr lang="zh-CN" altLang="en-US"/>
              <a:t>战略风险</a:t>
            </a:r>
            <a:endParaRPr lang="en-US" altLang="zh-CN"/>
          </a:p>
          <a:p>
            <a:pPr lvl="2" eaLnBrk="1" hangingPunct="1"/>
            <a:r>
              <a:rPr lang="zh-CN" altLang="en-US"/>
              <a:t>声誉风险</a:t>
            </a:r>
            <a:endParaRPr lang="en-US" altLang="zh-CN"/>
          </a:p>
          <a:p>
            <a:pPr lvl="2" eaLnBrk="1" hangingPunct="1"/>
            <a:r>
              <a:rPr lang="zh-CN" altLang="en-US"/>
              <a:t>流动性风险</a:t>
            </a:r>
            <a:endParaRPr lang="en-US" altLang="zh-CN"/>
          </a:p>
          <a:p>
            <a:pPr eaLnBrk="1" hangingPunct="1"/>
            <a:r>
              <a:rPr lang="zh-CN" altLang="en-US"/>
              <a:t>保险公司风险管理要求与评估</a:t>
            </a:r>
            <a:endParaRPr lang="en-US" altLang="zh-CN"/>
          </a:p>
          <a:p>
            <a:pPr eaLnBrk="1" hangingPunct="1"/>
            <a:r>
              <a:rPr lang="zh-CN" altLang="en-US"/>
              <a:t>监管检查与分析</a:t>
            </a:r>
            <a:endParaRPr lang="en-US" altLang="zh-CN"/>
          </a:p>
          <a:p>
            <a:pPr eaLnBrk="1" hangingPunct="1"/>
            <a:r>
              <a:rPr lang="zh-CN" altLang="en-US"/>
              <a:t>监管措施：干预措施</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eaLnBrk="1" fontAlgn="auto" hangingPunct="1">
              <a:spcAft>
                <a:spcPts val="0"/>
              </a:spcAft>
              <a:defRPr/>
            </a:pPr>
            <a:r>
              <a:rPr lang="zh-CN" altLang="en-US" dirty="0"/>
              <a:t>第三支柱（市场约束）</a:t>
            </a:r>
          </a:p>
        </p:txBody>
      </p:sp>
      <p:sp>
        <p:nvSpPr>
          <p:cNvPr id="52227" name="内容占位符 2"/>
          <p:cNvSpPr>
            <a:spLocks noGrp="1"/>
          </p:cNvSpPr>
          <p:nvPr>
            <p:ph idx="1"/>
          </p:nvPr>
        </p:nvSpPr>
        <p:spPr>
          <a:xfrm>
            <a:off x="457200" y="1600200"/>
            <a:ext cx="7467600" cy="4873625"/>
          </a:xfrm>
        </p:spPr>
        <p:txBody>
          <a:bodyPr/>
          <a:lstStyle/>
          <a:p>
            <a:pPr eaLnBrk="1" hangingPunct="1"/>
            <a:r>
              <a:rPr lang="zh-CN" altLang="en-US"/>
              <a:t>信息披露要求</a:t>
            </a:r>
            <a:endParaRPr lang="en-US" altLang="zh-CN"/>
          </a:p>
          <a:p>
            <a:pPr eaLnBrk="1" hangingPunct="1"/>
            <a:r>
              <a:rPr lang="zh-CN" altLang="en-US"/>
              <a:t>监管约束机制</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eaLnBrk="1" fontAlgn="auto" hangingPunct="1">
              <a:spcAft>
                <a:spcPts val="0"/>
              </a:spcAft>
              <a:defRPr/>
            </a:pPr>
            <a:endParaRPr lang="zh-CN" altLang="en-US"/>
          </a:p>
        </p:txBody>
      </p:sp>
      <p:sp>
        <p:nvSpPr>
          <p:cNvPr id="53251" name="内容占位符 2"/>
          <p:cNvSpPr>
            <a:spLocks noGrp="1"/>
          </p:cNvSpPr>
          <p:nvPr>
            <p:ph idx="1"/>
          </p:nvPr>
        </p:nvSpPr>
        <p:spPr>
          <a:xfrm>
            <a:off x="457200" y="1600200"/>
            <a:ext cx="7467600" cy="4873625"/>
          </a:xfrm>
        </p:spPr>
        <p:txBody>
          <a:bodyPr/>
          <a:lstStyle/>
          <a:p>
            <a:pPr eaLnBrk="1" hangingPunct="1"/>
            <a:r>
              <a:rPr lang="zh-CN" altLang="en-US"/>
              <a:t>偿付能力充足率：</a:t>
            </a:r>
            <a:endParaRPr lang="en-US" altLang="zh-CN"/>
          </a:p>
          <a:p>
            <a:pPr lvl="1" eaLnBrk="1" hangingPunct="1"/>
            <a:r>
              <a:rPr lang="zh-CN" altLang="en-US"/>
              <a:t>核心偿付能力充足率</a:t>
            </a:r>
            <a:r>
              <a:rPr lang="en-US" altLang="zh-CN"/>
              <a:t>=</a:t>
            </a:r>
            <a:r>
              <a:rPr lang="zh-CN" altLang="en-US"/>
              <a:t>核心资本</a:t>
            </a:r>
            <a:r>
              <a:rPr lang="en-US" altLang="zh-CN"/>
              <a:t>/</a:t>
            </a:r>
            <a:r>
              <a:rPr lang="zh-CN" altLang="en-US"/>
              <a:t>最低资本</a:t>
            </a:r>
            <a:endParaRPr lang="en-US" altLang="zh-CN"/>
          </a:p>
          <a:p>
            <a:pPr lvl="1" eaLnBrk="1" hangingPunct="1"/>
            <a:r>
              <a:rPr lang="zh-CN" altLang="en-US"/>
              <a:t>综合偿付能力充足率</a:t>
            </a:r>
            <a:r>
              <a:rPr lang="en-US" altLang="zh-CN"/>
              <a:t>=</a:t>
            </a:r>
            <a:r>
              <a:rPr lang="zh-CN" altLang="en-US"/>
              <a:t>（核心资本</a:t>
            </a:r>
            <a:r>
              <a:rPr lang="en-US" altLang="zh-CN"/>
              <a:t>+</a:t>
            </a:r>
            <a:r>
              <a:rPr lang="zh-CN" altLang="en-US"/>
              <a:t>附属资本）</a:t>
            </a:r>
            <a:r>
              <a:rPr lang="en-US" altLang="zh-CN"/>
              <a:t>/</a:t>
            </a:r>
            <a:r>
              <a:rPr lang="zh-CN" altLang="en-US"/>
              <a:t>最低资本</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eaLnBrk="1" fontAlgn="auto" hangingPunct="1">
              <a:spcAft>
                <a:spcPts val="0"/>
              </a:spcAft>
              <a:defRPr/>
            </a:pPr>
            <a:r>
              <a:rPr lang="zh-CN" altLang="en-US" dirty="0"/>
              <a:t>资本：</a:t>
            </a:r>
          </a:p>
        </p:txBody>
      </p:sp>
      <p:sp>
        <p:nvSpPr>
          <p:cNvPr id="54275" name="内容占位符 2"/>
          <p:cNvSpPr>
            <a:spLocks noGrp="1"/>
          </p:cNvSpPr>
          <p:nvPr>
            <p:ph idx="1"/>
          </p:nvPr>
        </p:nvSpPr>
        <p:spPr>
          <a:xfrm>
            <a:off x="457200" y="1600200"/>
            <a:ext cx="7467600" cy="4873625"/>
          </a:xfrm>
        </p:spPr>
        <p:txBody>
          <a:bodyPr/>
          <a:lstStyle/>
          <a:p>
            <a:pPr eaLnBrk="1" hangingPunct="1"/>
            <a:r>
              <a:rPr lang="zh-CN" altLang="en-US"/>
              <a:t>核心资本（必须≥</a:t>
            </a:r>
            <a:r>
              <a:rPr lang="en-US" altLang="zh-CN"/>
              <a:t>50%</a:t>
            </a:r>
            <a:r>
              <a:rPr lang="zh-CN" altLang="en-US"/>
              <a:t>）</a:t>
            </a:r>
            <a:endParaRPr lang="en-US" altLang="zh-CN"/>
          </a:p>
          <a:p>
            <a:pPr lvl="1" eaLnBrk="1" hangingPunct="1"/>
            <a:r>
              <a:rPr lang="zh-CN" altLang="en-US"/>
              <a:t>核心一级资本（必须≥ </a:t>
            </a:r>
            <a:r>
              <a:rPr lang="en-US" altLang="zh-CN"/>
              <a:t>70%</a:t>
            </a:r>
            <a:r>
              <a:rPr lang="zh-CN" altLang="en-US"/>
              <a:t>）：最后清偿</a:t>
            </a:r>
            <a:endParaRPr lang="en-US" altLang="zh-CN"/>
          </a:p>
          <a:p>
            <a:pPr lvl="1" eaLnBrk="1" hangingPunct="1"/>
            <a:r>
              <a:rPr lang="zh-CN" altLang="en-US"/>
              <a:t>核心二级资本（</a:t>
            </a:r>
            <a:r>
              <a:rPr lang="en-US" altLang="zh-CN"/>
              <a:t>&lt;30%</a:t>
            </a:r>
            <a:r>
              <a:rPr lang="zh-CN" altLang="en-US"/>
              <a:t>）：</a:t>
            </a:r>
            <a:r>
              <a:rPr lang="en-US" altLang="zh-CN"/>
              <a:t>10</a:t>
            </a:r>
            <a:r>
              <a:rPr lang="zh-CN" altLang="en-US"/>
              <a:t>年以上期限，倒数第二清偿。如果偿付无力，则可以不清偿</a:t>
            </a:r>
            <a:endParaRPr lang="en-US" altLang="zh-CN"/>
          </a:p>
          <a:p>
            <a:pPr eaLnBrk="1" hangingPunct="1"/>
            <a:r>
              <a:rPr lang="zh-CN" altLang="en-US"/>
              <a:t>附属资本（</a:t>
            </a:r>
            <a:r>
              <a:rPr lang="en-US" altLang="zh-CN"/>
              <a:t>&lt;50%</a:t>
            </a:r>
            <a:r>
              <a:rPr lang="zh-CN" altLang="en-US"/>
              <a:t>）</a:t>
            </a:r>
            <a:endParaRPr lang="en-US" altLang="zh-CN"/>
          </a:p>
          <a:p>
            <a:pPr lvl="1" eaLnBrk="1" hangingPunct="1"/>
            <a:r>
              <a:rPr lang="zh-CN" altLang="en-US"/>
              <a:t>附属一级资本（</a:t>
            </a:r>
            <a:r>
              <a:rPr lang="en-US" altLang="zh-CN"/>
              <a:t>&gt;75%</a:t>
            </a:r>
            <a:r>
              <a:rPr lang="zh-CN" altLang="en-US"/>
              <a:t>）：</a:t>
            </a:r>
            <a:r>
              <a:rPr lang="en-US" altLang="zh-CN"/>
              <a:t>5</a:t>
            </a:r>
            <a:r>
              <a:rPr lang="zh-CN" altLang="en-US"/>
              <a:t>年以上期限，倒数第三清偿。如果偿付无力，则本息可以递延</a:t>
            </a:r>
            <a:endParaRPr lang="en-US" altLang="zh-CN"/>
          </a:p>
          <a:p>
            <a:pPr lvl="1" eaLnBrk="1" hangingPunct="1"/>
            <a:r>
              <a:rPr lang="zh-CN" altLang="en-US"/>
              <a:t>附属二级资本（</a:t>
            </a:r>
            <a:r>
              <a:rPr lang="en-US" altLang="zh-CN"/>
              <a:t>&lt;25%</a:t>
            </a:r>
            <a:r>
              <a:rPr lang="zh-CN" altLang="en-US"/>
              <a:t>）：期限低于</a:t>
            </a:r>
            <a:r>
              <a:rPr lang="en-US" altLang="zh-CN"/>
              <a:t>5</a:t>
            </a:r>
            <a:r>
              <a:rPr lang="zh-CN" altLang="en-US"/>
              <a:t>年，倒数第四清偿。</a:t>
            </a:r>
          </a:p>
          <a:p>
            <a:pPr lvl="2" eaLnBrk="1" hangingPunct="1"/>
            <a:endParaRPr lang="zh-CN" altLang="en-US"/>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eaLnBrk="1" fontAlgn="auto" hangingPunct="1">
              <a:spcAft>
                <a:spcPts val="0"/>
              </a:spcAft>
              <a:defRPr/>
            </a:pPr>
            <a:r>
              <a:rPr lang="zh-CN" altLang="en-US" dirty="0"/>
              <a:t>最低资本</a:t>
            </a:r>
          </a:p>
        </p:txBody>
      </p:sp>
      <p:sp>
        <p:nvSpPr>
          <p:cNvPr id="55299" name="内容占位符 2"/>
          <p:cNvSpPr>
            <a:spLocks noGrp="1"/>
          </p:cNvSpPr>
          <p:nvPr>
            <p:ph idx="1"/>
          </p:nvPr>
        </p:nvSpPr>
        <p:spPr>
          <a:xfrm>
            <a:off x="457200" y="1600200"/>
            <a:ext cx="7467600" cy="4873625"/>
          </a:xfrm>
        </p:spPr>
        <p:txBody>
          <a:bodyPr/>
          <a:lstStyle/>
          <a:p>
            <a:pPr eaLnBrk="1" hangingPunct="1"/>
            <a:r>
              <a:rPr lang="zh-CN" altLang="en-US"/>
              <a:t>量化风险最低资本</a:t>
            </a:r>
            <a:r>
              <a:rPr lang="zh-CN" altLang="en-US" sz="2800"/>
              <a:t>（采用在险价值法</a:t>
            </a:r>
            <a:r>
              <a:rPr lang="en-US" altLang="zh-CN" sz="2800"/>
              <a:t>VaR</a:t>
            </a:r>
            <a:r>
              <a:rPr lang="zh-CN" altLang="en-US" sz="2800"/>
              <a:t>）</a:t>
            </a:r>
            <a:endParaRPr lang="en-US" altLang="zh-CN" sz="2800"/>
          </a:p>
          <a:p>
            <a:pPr lvl="1" eaLnBrk="1" hangingPunct="1"/>
            <a:r>
              <a:rPr lang="zh-CN" altLang="en-US"/>
              <a:t>保险风险</a:t>
            </a:r>
            <a:endParaRPr lang="en-US" altLang="zh-CN"/>
          </a:p>
          <a:p>
            <a:pPr lvl="1" eaLnBrk="1" hangingPunct="1"/>
            <a:r>
              <a:rPr lang="zh-CN" altLang="en-US"/>
              <a:t>市场风险</a:t>
            </a:r>
            <a:endParaRPr lang="en-US" altLang="zh-CN"/>
          </a:p>
          <a:p>
            <a:pPr lvl="1" eaLnBrk="1" hangingPunct="1"/>
            <a:r>
              <a:rPr lang="zh-CN" altLang="en-US"/>
              <a:t>信用风险</a:t>
            </a:r>
            <a:endParaRPr lang="en-US" altLang="zh-CN"/>
          </a:p>
          <a:p>
            <a:pPr eaLnBrk="1" hangingPunct="1"/>
            <a:r>
              <a:rPr lang="zh-CN" altLang="en-US"/>
              <a:t>控制风险最低成本：监管评价法</a:t>
            </a:r>
            <a:endParaRPr lang="en-US" altLang="zh-CN"/>
          </a:p>
          <a:p>
            <a:pPr eaLnBrk="1" hangingPunct="1"/>
            <a:r>
              <a:rPr lang="zh-CN" altLang="en-US"/>
              <a:t>附加资本（未仔细规定）</a:t>
            </a:r>
            <a:endParaRPr lang="en-US" altLang="zh-CN"/>
          </a:p>
          <a:p>
            <a:pPr lvl="1" eaLnBrk="1" hangingPunct="1"/>
            <a:r>
              <a:rPr lang="zh-CN" altLang="en-US"/>
              <a:t>逆周期附加资本</a:t>
            </a:r>
            <a:endParaRPr lang="en-US" altLang="zh-CN"/>
          </a:p>
          <a:p>
            <a:pPr lvl="1" eaLnBrk="1" hangingPunct="1"/>
            <a:r>
              <a:rPr lang="zh-CN" altLang="en-US"/>
              <a:t>国内系统重要性保险机构附加资本</a:t>
            </a:r>
            <a:endParaRPr lang="en-US" altLang="zh-CN"/>
          </a:p>
          <a:p>
            <a:pPr lvl="1" eaLnBrk="1" hangingPunct="1"/>
            <a:r>
              <a:rPr lang="zh-CN" altLang="en-US"/>
              <a:t>全球系统重要性保险机构附加资本</a:t>
            </a:r>
            <a:endParaRPr lang="en-US" altLang="zh-CN"/>
          </a:p>
          <a:p>
            <a:pPr lvl="1" eaLnBrk="1" hangingPunct="1"/>
            <a:r>
              <a:rPr lang="zh-CN" altLang="en-US"/>
              <a:t>其他附加资本</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fontAlgn="auto" hangingPunct="1">
              <a:spcAft>
                <a:spcPts val="0"/>
              </a:spcAft>
              <a:defRPr/>
            </a:pPr>
            <a:endParaRPr lang="zh-CN" altLang="en-US">
              <a:ea typeface="宋体" pitchFamily="2" charset="-122"/>
            </a:endParaRPr>
          </a:p>
        </p:txBody>
      </p:sp>
      <p:sp>
        <p:nvSpPr>
          <p:cNvPr id="10243" name="Rectangle 3"/>
          <p:cNvSpPr>
            <a:spLocks noGrp="1" noChangeArrowheads="1"/>
          </p:cNvSpPr>
          <p:nvPr>
            <p:ph sz="quarter" idx="1"/>
          </p:nvPr>
        </p:nvSpPr>
        <p:spPr>
          <a:xfrm>
            <a:off x="457200" y="1600200"/>
            <a:ext cx="7467600" cy="4873625"/>
          </a:xfrm>
        </p:spPr>
        <p:txBody>
          <a:bodyPr/>
          <a:lstStyle/>
          <a:p>
            <a:pPr eaLnBrk="1" hangingPunct="1"/>
            <a:r>
              <a:rPr lang="en-US" altLang="zh-CN"/>
              <a:t>《</a:t>
            </a:r>
            <a:r>
              <a:rPr lang="zh-CN" altLang="en-US"/>
              <a:t>保险法</a:t>
            </a:r>
            <a:r>
              <a:rPr lang="en-US" altLang="zh-CN"/>
              <a:t>》</a:t>
            </a:r>
            <a:r>
              <a:rPr lang="zh-CN" altLang="en-US"/>
              <a:t>规定：“同一保险人不得同时兼营财产保险业务和人身保险业务；但是，经营财产保险业务的保险公司经保险监督管理机构核定，可以经营短期健康保险业务和意外伤害保险业务”。 </a:t>
            </a:r>
          </a:p>
          <a:p>
            <a:pPr eaLnBrk="1" hangingPunct="1"/>
            <a:endParaRPr lang="zh-CN" altLang="en-US"/>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eaLnBrk="1" fontAlgn="auto" hangingPunct="1">
              <a:spcAft>
                <a:spcPts val="0"/>
              </a:spcAft>
              <a:defRPr/>
            </a:pPr>
            <a:r>
              <a:rPr lang="zh-CN" altLang="en-US" dirty="0"/>
              <a:t>最终计算</a:t>
            </a:r>
          </a:p>
        </p:txBody>
      </p:sp>
      <p:sp>
        <p:nvSpPr>
          <p:cNvPr id="56323" name="内容占位符 2"/>
          <p:cNvSpPr>
            <a:spLocks noGrp="1"/>
          </p:cNvSpPr>
          <p:nvPr>
            <p:ph idx="1"/>
          </p:nvPr>
        </p:nvSpPr>
        <p:spPr>
          <a:xfrm>
            <a:off x="457200" y="1600200"/>
            <a:ext cx="7467600" cy="4873625"/>
          </a:xfrm>
        </p:spPr>
        <p:txBody>
          <a:bodyPr/>
          <a:lstStyle/>
          <a:p>
            <a:pPr eaLnBrk="1" hangingPunct="1"/>
            <a:r>
              <a:rPr lang="en-US" altLang="zh-CN"/>
              <a:t>A</a:t>
            </a:r>
            <a:r>
              <a:rPr lang="zh-CN" altLang="en-US"/>
              <a:t>：基于第一支柱中的可量化风险（保险风险、市场风险、信用风险）得到最低资本，进而得到偿付能力充足率（包括核心和综合）：占</a:t>
            </a:r>
            <a:r>
              <a:rPr lang="en-US" altLang="zh-CN"/>
              <a:t>50%</a:t>
            </a:r>
          </a:p>
          <a:p>
            <a:pPr eaLnBrk="1" hangingPunct="1"/>
            <a:r>
              <a:rPr lang="en-US" altLang="zh-CN"/>
              <a:t>B</a:t>
            </a:r>
            <a:r>
              <a:rPr lang="zh-CN" altLang="en-US"/>
              <a:t>：基于第二支柱中的不可量化风险（操作性风险、战略风险、声誉风险和流动性风险）进行风险评级：占</a:t>
            </a:r>
            <a:r>
              <a:rPr lang="en-US" altLang="zh-CN"/>
              <a:t>50%</a:t>
            </a:r>
          </a:p>
          <a:p>
            <a:pPr eaLnBrk="1" hangingPunct="1"/>
            <a:endParaRPr lang="zh-CN" altLang="en-US"/>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eaLnBrk="1" fontAlgn="auto" hangingPunct="1">
              <a:spcAft>
                <a:spcPts val="0"/>
              </a:spcAft>
              <a:defRPr/>
            </a:pPr>
            <a:r>
              <a:rPr lang="zh-CN" altLang="en-US" dirty="0"/>
              <a:t>监管处理</a:t>
            </a:r>
          </a:p>
        </p:txBody>
      </p:sp>
      <p:sp>
        <p:nvSpPr>
          <p:cNvPr id="57347" name="内容占位符 2"/>
          <p:cNvSpPr>
            <a:spLocks noGrp="1"/>
          </p:cNvSpPr>
          <p:nvPr>
            <p:ph idx="1"/>
          </p:nvPr>
        </p:nvSpPr>
        <p:spPr>
          <a:xfrm>
            <a:off x="457200" y="1600200"/>
            <a:ext cx="7467600" cy="4873625"/>
          </a:xfrm>
        </p:spPr>
        <p:txBody>
          <a:bodyPr/>
          <a:lstStyle/>
          <a:p>
            <a:pPr eaLnBrk="1" hangingPunct="1"/>
            <a:r>
              <a:rPr lang="en-US" altLang="zh-CN"/>
              <a:t>1</a:t>
            </a:r>
            <a:r>
              <a:rPr lang="zh-CN" altLang="en-US"/>
              <a:t>、</a:t>
            </a:r>
            <a:r>
              <a:rPr lang="en-US" altLang="zh-CN"/>
              <a:t>A</a:t>
            </a:r>
            <a:r>
              <a:rPr lang="zh-CN" altLang="en-US"/>
              <a:t>达标，</a:t>
            </a:r>
            <a:r>
              <a:rPr lang="en-US" altLang="zh-CN"/>
              <a:t>B</a:t>
            </a:r>
            <a:r>
              <a:rPr lang="zh-CN" altLang="en-US"/>
              <a:t>小</a:t>
            </a:r>
            <a:endParaRPr lang="en-US" altLang="zh-CN"/>
          </a:p>
          <a:p>
            <a:pPr eaLnBrk="1" hangingPunct="1"/>
            <a:r>
              <a:rPr lang="en-US" altLang="zh-CN"/>
              <a:t>2</a:t>
            </a:r>
            <a:r>
              <a:rPr lang="zh-CN" altLang="en-US"/>
              <a:t>、</a:t>
            </a:r>
            <a:r>
              <a:rPr lang="en-US" altLang="zh-CN"/>
              <a:t>A</a:t>
            </a:r>
            <a:r>
              <a:rPr lang="zh-CN" altLang="en-US"/>
              <a:t>达标，</a:t>
            </a:r>
            <a:r>
              <a:rPr lang="en-US" altLang="zh-CN"/>
              <a:t>B</a:t>
            </a:r>
            <a:r>
              <a:rPr lang="zh-CN" altLang="en-US"/>
              <a:t>较小</a:t>
            </a:r>
            <a:endParaRPr lang="en-US" altLang="zh-CN"/>
          </a:p>
          <a:p>
            <a:pPr eaLnBrk="1" hangingPunct="1"/>
            <a:r>
              <a:rPr lang="en-US" altLang="zh-CN"/>
              <a:t>3</a:t>
            </a:r>
            <a:r>
              <a:rPr lang="zh-CN" altLang="en-US"/>
              <a:t>、</a:t>
            </a:r>
            <a:r>
              <a:rPr lang="en-US" altLang="zh-CN"/>
              <a:t>A</a:t>
            </a:r>
            <a:r>
              <a:rPr lang="zh-CN" altLang="en-US"/>
              <a:t>不达标或</a:t>
            </a:r>
            <a:r>
              <a:rPr lang="en-US" altLang="zh-CN"/>
              <a:t>B</a:t>
            </a:r>
            <a:r>
              <a:rPr lang="zh-CN" altLang="en-US"/>
              <a:t>较大</a:t>
            </a:r>
            <a:endParaRPr lang="en-US" altLang="zh-CN"/>
          </a:p>
          <a:p>
            <a:pPr eaLnBrk="1" hangingPunct="1"/>
            <a:r>
              <a:rPr lang="en-US" altLang="zh-CN"/>
              <a:t>4</a:t>
            </a:r>
            <a:r>
              <a:rPr lang="zh-CN" altLang="en-US"/>
              <a:t>、</a:t>
            </a:r>
            <a:r>
              <a:rPr lang="en-US" altLang="zh-CN"/>
              <a:t>A</a:t>
            </a:r>
            <a:r>
              <a:rPr lang="zh-CN" altLang="en-US"/>
              <a:t>不达标或</a:t>
            </a:r>
            <a:r>
              <a:rPr lang="en-US" altLang="zh-CN"/>
              <a:t>B</a:t>
            </a:r>
            <a:r>
              <a:rPr lang="zh-CN" altLang="en-US"/>
              <a:t>严重</a:t>
            </a:r>
            <a:endParaRPr lang="en-US" altLang="zh-CN"/>
          </a:p>
          <a:p>
            <a:pPr eaLnBrk="1" hangingPunct="1"/>
            <a:endParaRPr lang="en-US" altLang="zh-CN"/>
          </a:p>
          <a:p>
            <a:pPr eaLnBrk="1" hangingPunct="1"/>
            <a:r>
              <a:rPr lang="zh-CN" altLang="en-US"/>
              <a:t>后面三种情况则需要采取措施处理。</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fontAlgn="auto" hangingPunct="1">
              <a:spcAft>
                <a:spcPts val="0"/>
              </a:spcAft>
              <a:defRPr/>
            </a:pPr>
            <a:r>
              <a:rPr lang="en-US" altLang="zh-CN" b="1">
                <a:ea typeface="宋体" pitchFamily="2" charset="-122"/>
              </a:rPr>
              <a:t>1</a:t>
            </a:r>
            <a:r>
              <a:rPr lang="zh-CN" altLang="en-US" b="1">
                <a:ea typeface="宋体" pitchFamily="2" charset="-122"/>
              </a:rPr>
              <a:t>、第三领域保险的定义</a:t>
            </a:r>
            <a:endParaRPr lang="zh-CN" altLang="en-US">
              <a:ea typeface="宋体" pitchFamily="2" charset="-122"/>
            </a:endParaRPr>
          </a:p>
        </p:txBody>
      </p:sp>
      <p:sp>
        <p:nvSpPr>
          <p:cNvPr id="11267" name="Rectangle 3"/>
          <p:cNvSpPr>
            <a:spLocks noGrp="1" noChangeArrowheads="1"/>
          </p:cNvSpPr>
          <p:nvPr>
            <p:ph sz="quarter" idx="1"/>
          </p:nvPr>
        </p:nvSpPr>
        <p:spPr>
          <a:xfrm>
            <a:off x="457200" y="1600200"/>
            <a:ext cx="7467600" cy="4873625"/>
          </a:xfrm>
        </p:spPr>
        <p:txBody>
          <a:bodyPr/>
          <a:lstStyle/>
          <a:p>
            <a:pPr eaLnBrk="1" hangingPunct="1"/>
            <a:r>
              <a:rPr lang="zh-CN" altLang="en-US"/>
              <a:t>“第三领域”保险是指兼具人身保险和财产保险业务特点的短期健康险和意外伤害险。</a:t>
            </a:r>
          </a:p>
          <a:p>
            <a:pPr eaLnBrk="1" hangingPunct="1"/>
            <a:r>
              <a:rPr lang="zh-CN" altLang="en-US"/>
              <a:t>短期：期限小于</a:t>
            </a:r>
            <a:r>
              <a:rPr lang="en-US" altLang="zh-CN"/>
              <a:t>1</a:t>
            </a:r>
            <a:r>
              <a:rPr lang="zh-CN" altLang="en-US"/>
              <a:t>年，而且不含有保证续保条款的保单。</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fontAlgn="auto" hangingPunct="1">
              <a:spcAft>
                <a:spcPts val="0"/>
              </a:spcAft>
              <a:defRPr/>
            </a:pPr>
            <a:r>
              <a:rPr lang="zh-CN" altLang="en-US" dirty="0">
                <a:ea typeface="宋体" pitchFamily="2" charset="-122"/>
              </a:rPr>
              <a:t>财产险公司的健康险占财险的份额</a:t>
            </a:r>
          </a:p>
        </p:txBody>
      </p:sp>
      <p:graphicFrame>
        <p:nvGraphicFramePr>
          <p:cNvPr id="3" name="图表 2">
            <a:extLst>
              <a:ext uri="{FF2B5EF4-FFF2-40B4-BE49-F238E27FC236}">
                <a16:creationId xmlns:a16="http://schemas.microsoft.com/office/drawing/2014/main" id="{3688E5E6-2939-1198-EF1A-0D74F2B8C3A2}"/>
              </a:ext>
            </a:extLst>
          </p:cNvPr>
          <p:cNvGraphicFramePr>
            <a:graphicFrameLocks/>
          </p:cNvGraphicFramePr>
          <p:nvPr>
            <p:extLst>
              <p:ext uri="{D42A27DB-BD31-4B8C-83A1-F6EECF244321}">
                <p14:modId xmlns:p14="http://schemas.microsoft.com/office/powerpoint/2010/main" val="3953032305"/>
              </p:ext>
            </p:extLst>
          </p:nvPr>
        </p:nvGraphicFramePr>
        <p:xfrm>
          <a:off x="611560" y="1417638"/>
          <a:ext cx="7920880" cy="4819674"/>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eaLnBrk="1" hangingPunct="1">
              <a:defRPr/>
            </a:pPr>
            <a:r>
              <a:rPr lang="zh-CN" altLang="en-US" dirty="0"/>
              <a:t>健康险</a:t>
            </a:r>
            <a:r>
              <a:rPr lang="en-US" altLang="zh-CN" dirty="0"/>
              <a:t>——</a:t>
            </a:r>
            <a:r>
              <a:rPr lang="zh-CN" altLang="en-US" dirty="0"/>
              <a:t>来源财险与寿险的比较</a:t>
            </a:r>
          </a:p>
        </p:txBody>
      </p:sp>
      <p:graphicFrame>
        <p:nvGraphicFramePr>
          <p:cNvPr id="4" name="图表 3">
            <a:extLst>
              <a:ext uri="{FF2B5EF4-FFF2-40B4-BE49-F238E27FC236}">
                <a16:creationId xmlns:a16="http://schemas.microsoft.com/office/drawing/2014/main" id="{E0E77E8B-DD52-2943-C889-2EAE39340643}"/>
              </a:ext>
            </a:extLst>
          </p:cNvPr>
          <p:cNvGraphicFramePr>
            <a:graphicFrameLocks/>
          </p:cNvGraphicFramePr>
          <p:nvPr>
            <p:extLst>
              <p:ext uri="{D42A27DB-BD31-4B8C-83A1-F6EECF244321}">
                <p14:modId xmlns:p14="http://schemas.microsoft.com/office/powerpoint/2010/main" val="210504455"/>
              </p:ext>
            </p:extLst>
          </p:nvPr>
        </p:nvGraphicFramePr>
        <p:xfrm>
          <a:off x="457200" y="1417638"/>
          <a:ext cx="8003232" cy="4675658"/>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eaLnBrk="1" hangingPunct="1">
              <a:defRPr/>
            </a:pPr>
            <a:r>
              <a:rPr lang="zh-CN" altLang="en-US" dirty="0"/>
              <a:t>财产险公司的意外伤害险占财险的份额</a:t>
            </a:r>
          </a:p>
        </p:txBody>
      </p:sp>
      <p:graphicFrame>
        <p:nvGraphicFramePr>
          <p:cNvPr id="4" name="图表 3">
            <a:extLst>
              <a:ext uri="{FF2B5EF4-FFF2-40B4-BE49-F238E27FC236}">
                <a16:creationId xmlns:a16="http://schemas.microsoft.com/office/drawing/2014/main" id="{3688E5E6-2939-1198-EF1A-0D74F2B8C3A2}"/>
              </a:ext>
            </a:extLst>
          </p:cNvPr>
          <p:cNvGraphicFramePr>
            <a:graphicFrameLocks/>
          </p:cNvGraphicFramePr>
          <p:nvPr>
            <p:extLst>
              <p:ext uri="{D42A27DB-BD31-4B8C-83A1-F6EECF244321}">
                <p14:modId xmlns:p14="http://schemas.microsoft.com/office/powerpoint/2010/main" val="1543459472"/>
              </p:ext>
            </p:extLst>
          </p:nvPr>
        </p:nvGraphicFramePr>
        <p:xfrm>
          <a:off x="457200" y="1556792"/>
          <a:ext cx="8147248" cy="468052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凸显">
  <a:themeElements>
    <a:clrScheme name="凤舞九天">
      <a:dk1>
        <a:sysClr val="windowText" lastClr="000000"/>
      </a:dk1>
      <a:lt1>
        <a:sysClr val="window" lastClr="FFFFFF"/>
      </a:lt1>
      <a:dk2>
        <a:srgbClr val="004646"/>
      </a:dk2>
      <a:lt2>
        <a:srgbClr val="E1F0FF"/>
      </a:lt2>
      <a:accent1>
        <a:srgbClr val="50742F"/>
      </a:accent1>
      <a:accent2>
        <a:srgbClr val="268868"/>
      </a:accent2>
      <a:accent3>
        <a:srgbClr val="33BD56"/>
      </a:accent3>
      <a:accent4>
        <a:srgbClr val="4BC5B9"/>
      </a:accent4>
      <a:accent5>
        <a:srgbClr val="3163CA"/>
      </a:accent5>
      <a:accent6>
        <a:srgbClr val="4B14AA"/>
      </a:accent6>
      <a:hlink>
        <a:srgbClr val="D9BE02"/>
      </a:hlink>
      <a:folHlink>
        <a:srgbClr val="F900F9"/>
      </a:folHlink>
    </a:clrScheme>
    <a:fontScheme name="凸显">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凸显">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凤舞九天">
    <a:dk1>
      <a:sysClr val="windowText" lastClr="000000"/>
    </a:dk1>
    <a:lt1>
      <a:sysClr val="window" lastClr="FFFFFF"/>
    </a:lt1>
    <a:dk2>
      <a:srgbClr val="004646"/>
    </a:dk2>
    <a:lt2>
      <a:srgbClr val="E1F0FF"/>
    </a:lt2>
    <a:accent1>
      <a:srgbClr val="50742F"/>
    </a:accent1>
    <a:accent2>
      <a:srgbClr val="268868"/>
    </a:accent2>
    <a:accent3>
      <a:srgbClr val="33BD56"/>
    </a:accent3>
    <a:accent4>
      <a:srgbClr val="4BC5B9"/>
    </a:accent4>
    <a:accent5>
      <a:srgbClr val="3163CA"/>
    </a:accent5>
    <a:accent6>
      <a:srgbClr val="4B14AA"/>
    </a:accent6>
    <a:hlink>
      <a:srgbClr val="D9BE02"/>
    </a:hlink>
    <a:folHlink>
      <a:srgbClr val="F900F9"/>
    </a:folHlink>
  </a:clrScheme>
</a:themeOverride>
</file>

<file path=docProps/app.xml><?xml version="1.0" encoding="utf-8"?>
<Properties xmlns="http://schemas.openxmlformats.org/officeDocument/2006/extended-properties" xmlns:vt="http://schemas.openxmlformats.org/officeDocument/2006/docPropsVTypes">
  <Template/>
  <TotalTime>202</TotalTime>
  <Words>3488</Words>
  <Application>Microsoft Office PowerPoint</Application>
  <PresentationFormat>全屏显示(4:3)</PresentationFormat>
  <Paragraphs>272</Paragraphs>
  <Slides>51</Slides>
  <Notes>7</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51</vt:i4>
      </vt:variant>
    </vt:vector>
  </HeadingPairs>
  <TitlesOfParts>
    <vt:vector size="60" baseType="lpstr">
      <vt:lpstr>宋体</vt:lpstr>
      <vt:lpstr>Arial</vt:lpstr>
      <vt:lpstr>Calibri</vt:lpstr>
      <vt:lpstr>Century Schoolbook</vt:lpstr>
      <vt:lpstr>Times New Roman</vt:lpstr>
      <vt:lpstr>Trebuchet MS</vt:lpstr>
      <vt:lpstr>Wingdings</vt:lpstr>
      <vt:lpstr>Wingdings 2</vt:lpstr>
      <vt:lpstr>凸显</vt:lpstr>
      <vt:lpstr>财产保险经营管理与监管</vt:lpstr>
      <vt:lpstr>保费收入占比2023</vt:lpstr>
      <vt:lpstr>赔款支出占比2023</vt:lpstr>
      <vt:lpstr>财产保险的经营范围</vt:lpstr>
      <vt:lpstr>PowerPoint 演示文稿</vt:lpstr>
      <vt:lpstr>1、第三领域保险的定义</vt:lpstr>
      <vt:lpstr>财产险公司的健康险占财险的份额</vt:lpstr>
      <vt:lpstr>健康险——来源财险与寿险的比较</vt:lpstr>
      <vt:lpstr>财产险公司的意外伤害险占财险的份额</vt:lpstr>
      <vt:lpstr>意外伤害险——来源财险与寿险的比较</vt:lpstr>
      <vt:lpstr>2、产品举例</vt:lpstr>
      <vt:lpstr>3、航空意外保险</vt:lpstr>
      <vt:lpstr>发展历程</vt:lpstr>
      <vt:lpstr>改革过程</vt:lpstr>
      <vt:lpstr>产品改革 </vt:lpstr>
      <vt:lpstr>我国财产保险业的监管现状</vt:lpstr>
      <vt:lpstr>一、正常层次的监管</vt:lpstr>
      <vt:lpstr>1、设定较高的保险公司资本金要求</vt:lpstr>
      <vt:lpstr>2、保险费率和险种的监管</vt:lpstr>
      <vt:lpstr>PowerPoint 演示文稿</vt:lpstr>
      <vt:lpstr>3、准备金的提留规定和计算方法 </vt:lpstr>
      <vt:lpstr>PowerPoint 演示文稿</vt:lpstr>
      <vt:lpstr>PowerPoint 演示文稿</vt:lpstr>
      <vt:lpstr>PowerPoint 演示文稿</vt:lpstr>
      <vt:lpstr>PowerPoint 演示文稿</vt:lpstr>
      <vt:lpstr>4、再保险的规定 </vt:lpstr>
      <vt:lpstr>PowerPoint 演示文稿</vt:lpstr>
      <vt:lpstr>5、保险资金的运用形式和限额 </vt:lpstr>
      <vt:lpstr>5、保险资金的运用形式和限额</vt:lpstr>
      <vt:lpstr>PowerPoint 演示文稿</vt:lpstr>
      <vt:lpstr>PowerPoint 演示文稿</vt:lpstr>
      <vt:lpstr>PowerPoint 演示文稿</vt:lpstr>
      <vt:lpstr>不得从事的行为</vt:lpstr>
      <vt:lpstr>投资比例</vt:lpstr>
      <vt:lpstr>6、保险监管机构监督检查的职能 </vt:lpstr>
      <vt:lpstr>二、偿付能力监管</vt:lpstr>
      <vt:lpstr>1、偿一代</vt:lpstr>
      <vt:lpstr>PowerPoint 演示文稿</vt:lpstr>
      <vt:lpstr>PowerPoint 演示文稿</vt:lpstr>
      <vt:lpstr>偿付能力充足率</vt:lpstr>
      <vt:lpstr>PowerPoint 演示文稿</vt:lpstr>
      <vt:lpstr>偿付能力监管要求</vt:lpstr>
      <vt:lpstr>2、偿二代——三支柱</vt:lpstr>
      <vt:lpstr>第一支柱（定量） </vt:lpstr>
      <vt:lpstr>第二支柱（定性）</vt:lpstr>
      <vt:lpstr>第三支柱（市场约束）</vt:lpstr>
      <vt:lpstr>PowerPoint 演示文稿</vt:lpstr>
      <vt:lpstr>资本：</vt:lpstr>
      <vt:lpstr>最低资本</vt:lpstr>
      <vt:lpstr>最终计算</vt:lpstr>
      <vt:lpstr>监管处理</vt:lpstr>
    </vt:vector>
  </TitlesOfParts>
  <Company>www.ftpdown.com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财产保险经营管理与监管</dc:title>
  <dc:creator>蒋萍</dc:creator>
  <cp:lastModifiedBy>芳 粟</cp:lastModifiedBy>
  <cp:revision>19</cp:revision>
  <dcterms:created xsi:type="dcterms:W3CDTF">2010-01-28T03:27:06Z</dcterms:created>
  <dcterms:modified xsi:type="dcterms:W3CDTF">2024-08-27T13:43:09Z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TC100690472052</vt:lpwstr>
  </property>
</Properties>
</file>