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51" r:id="rId3"/>
    <p:sldId id="388" r:id="rId4"/>
    <p:sldId id="399" r:id="rId5"/>
    <p:sldId id="352" r:id="rId6"/>
    <p:sldId id="400" r:id="rId7"/>
    <p:sldId id="403" r:id="rId8"/>
    <p:sldId id="401" r:id="rId9"/>
    <p:sldId id="398" r:id="rId10"/>
    <p:sldId id="402" r:id="rId11"/>
    <p:sldId id="354" r:id="rId12"/>
    <p:sldId id="377" r:id="rId13"/>
    <p:sldId id="404" r:id="rId14"/>
    <p:sldId id="405" r:id="rId15"/>
    <p:sldId id="406" r:id="rId16"/>
    <p:sldId id="407" r:id="rId17"/>
    <p:sldId id="408" r:id="rId18"/>
    <p:sldId id="409" r:id="rId19"/>
    <p:sldId id="410" r:id="rId20"/>
    <p:sldId id="411" r:id="rId21"/>
    <p:sldId id="357" r:id="rId22"/>
    <p:sldId id="383" r:id="rId23"/>
    <p:sldId id="363" r:id="rId24"/>
    <p:sldId id="364" r:id="rId25"/>
    <p:sldId id="365" r:id="rId26"/>
    <p:sldId id="366" r:id="rId27"/>
    <p:sldId id="356" r:id="rId28"/>
    <p:sldId id="382" r:id="rId29"/>
    <p:sldId id="367" r:id="rId30"/>
    <p:sldId id="259" r:id="rId31"/>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9900"/>
    <a:srgbClr val="663300"/>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85" d="100"/>
          <a:sy n="85" d="100"/>
        </p:scale>
        <p:origin x="225"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en-US" altLang="zh-CN"/>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en-US" altLang="zh-CN"/>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2536514B-8543-4C17-AFF1-BFBCB98F262B}"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E1F16-6EA0-45BA-9A22-0337A89D165D}" type="slidenum">
              <a:rPr lang="en-US" altLang="zh-CN"/>
              <a:pPr/>
              <a:t>1</a:t>
            </a:fld>
            <a:endParaRPr lang="en-US" altLang="zh-CN" dirty="0"/>
          </a:p>
        </p:txBody>
      </p:sp>
      <p:sp>
        <p:nvSpPr>
          <p:cNvPr id="4098" name="Rectangle 2"/>
          <p:cNvSpPr>
            <a:spLocks noGrp="1" noRot="1" noChangeAspect="1" noChangeArrowheads="1" noTextEdit="1"/>
          </p:cNvSpPr>
          <p:nvPr>
            <p:ph type="sldImg"/>
          </p:nvPr>
        </p:nvSpPr>
        <p:spPr>
          <a:xfrm>
            <a:off x="992188" y="768350"/>
            <a:ext cx="5114925" cy="3836988"/>
          </a:xfrm>
          <a:ln/>
        </p:spPr>
      </p:sp>
      <p:sp>
        <p:nvSpPr>
          <p:cNvPr id="40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62A4E-DCCA-4536-B452-2145185C3DD1}" type="slidenum">
              <a:rPr lang="en-US" altLang="zh-CN"/>
              <a:pPr/>
              <a:t>30</a:t>
            </a:fld>
            <a:endParaRPr lang="en-US" altLang="zh-CN"/>
          </a:p>
        </p:txBody>
      </p:sp>
      <p:sp>
        <p:nvSpPr>
          <p:cNvPr id="12290" name="Rectangle 2"/>
          <p:cNvSpPr>
            <a:spLocks noGrp="1" noRot="1" noChangeAspect="1" noChangeArrowheads="1" noTextEdit="1"/>
          </p:cNvSpPr>
          <p:nvPr>
            <p:ph type="sldImg"/>
          </p:nvPr>
        </p:nvSpPr>
        <p:spPr>
          <a:xfrm>
            <a:off x="992188" y="768350"/>
            <a:ext cx="5114925" cy="3836988"/>
          </a:xfrm>
          <a:ln/>
        </p:spPr>
      </p:sp>
      <p:sp>
        <p:nvSpPr>
          <p:cNvPr id="12291"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zh-CN" altLang="en-US"/>
              <a:t>单击此处编辑母版标题样式</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5124" name="Rectangle 4"/>
          <p:cNvSpPr>
            <a:spLocks noGrp="1" noChangeArrowheads="1"/>
          </p:cNvSpPr>
          <p:nvPr>
            <p:ph type="dt" sz="half" idx="2"/>
          </p:nvPr>
        </p:nvSpPr>
        <p:spPr/>
        <p:txBody>
          <a:bodyPr/>
          <a:lstStyle>
            <a:lvl1pPr>
              <a:defRPr/>
            </a:lvl1pPr>
          </a:lstStyle>
          <a:p>
            <a:endParaRPr lang="en-US" altLang="zh-CN"/>
          </a:p>
        </p:txBody>
      </p:sp>
      <p:sp>
        <p:nvSpPr>
          <p:cNvPr id="5125" name="Rectangle 5"/>
          <p:cNvSpPr>
            <a:spLocks noGrp="1" noChangeArrowheads="1"/>
          </p:cNvSpPr>
          <p:nvPr>
            <p:ph type="ftr" sz="quarter" idx="3"/>
          </p:nvPr>
        </p:nvSpPr>
        <p:spPr/>
        <p:txBody>
          <a:bodyPr/>
          <a:lstStyle>
            <a:lvl1pPr>
              <a:defRPr/>
            </a:lvl1pPr>
          </a:lstStyle>
          <a:p>
            <a:endParaRPr lang="en-US" altLang="zh-CN"/>
          </a:p>
        </p:txBody>
      </p:sp>
      <p:sp>
        <p:nvSpPr>
          <p:cNvPr id="5126" name="Rectangle 6"/>
          <p:cNvSpPr>
            <a:spLocks noGrp="1" noChangeArrowheads="1"/>
          </p:cNvSpPr>
          <p:nvPr>
            <p:ph type="sldNum" sz="quarter" idx="4"/>
          </p:nvPr>
        </p:nvSpPr>
        <p:spPr/>
        <p:txBody>
          <a:bodyPr/>
          <a:lstStyle>
            <a:lvl1pPr>
              <a:defRPr/>
            </a:lvl1pPr>
          </a:lstStyle>
          <a:p>
            <a:fld id="{3DB583C6-BF90-474C-993F-11B545209AF2}" type="slidenum">
              <a:rPr lang="en-US" altLang="zh-CN"/>
              <a:pPr/>
              <a:t>‹#›</a:t>
            </a:fld>
            <a:endParaRPr lang="en-US" altLang="zh-CN"/>
          </a:p>
        </p:txBody>
      </p:sp>
      <p:pic>
        <p:nvPicPr>
          <p:cNvPr id="5127" name="Picture 7" descr="PPT-2b"/>
          <p:cNvPicPr>
            <a:picLocks noChangeAspect="1" noChangeArrowheads="1"/>
          </p:cNvPicPr>
          <p:nvPr userDrawn="1"/>
        </p:nvPicPr>
        <p:blipFill>
          <a:blip r:embed="rId2" cstate="print"/>
          <a:srcRect/>
          <a:stretch>
            <a:fillRect/>
          </a:stretch>
        </p:blipFill>
        <p:spPr bwMode="auto">
          <a:xfrm>
            <a:off x="0" y="-9525"/>
            <a:ext cx="9144000" cy="6877050"/>
          </a:xfrm>
          <a:prstGeom prst="rect">
            <a:avLst/>
          </a:prstGeom>
          <a:noFill/>
        </p:spPr>
      </p:pic>
      <p:pic>
        <p:nvPicPr>
          <p:cNvPr id="5128" name="Picture 8" descr="PPT-2a"/>
          <p:cNvPicPr>
            <a:picLocks noChangeAspect="1" noChangeArrowheads="1"/>
          </p:cNvPicPr>
          <p:nvPr userDrawn="1"/>
        </p:nvPicPr>
        <p:blipFill>
          <a:blip r:embed="rId3" cstate="print"/>
          <a:srcRect/>
          <a:stretch>
            <a:fillRect/>
          </a:stretch>
        </p:blipFill>
        <p:spPr bwMode="auto">
          <a:xfrm>
            <a:off x="0" y="-9525"/>
            <a:ext cx="9144000" cy="68770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ABBA447-B1E6-4E50-AE75-FC6BA8284C70}"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5D8D34A-CF92-4C0C-84FA-BA904FD4A515}"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79AD7CED-173C-4149-892C-4F2F158D21EA}"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C9B1FEB-CAC2-456A-B597-C0C3985F6812}"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5F4C1B2-1A09-46B1-A7E6-3C67687F6D0B}"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48AE0A-1B5E-4443-A11E-F1CCC6A0F53B}"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4B1D5A55-8805-4D9C-AEDA-7B0894D74BA7}"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5CB696CB-0D20-433D-8E5B-0B86E57B7B00}"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EABADBC-C7C3-4515-9C32-39AE9F497921}"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97DAA04-42F4-4FEC-983B-1DF9D6DC33E0}"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AAF2870-266B-41D2-8899-8AC34ECFBF5E}"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CDC8B9D-6BF6-4FEE-B22E-E76EE2CD2E14}" type="slidenum">
              <a:rPr lang="en-US" altLang="zh-CN"/>
              <a:pPr/>
              <a:t>‹#›</a:t>
            </a:fld>
            <a:endParaRPr lang="en-US" altLang="zh-CN"/>
          </a:p>
        </p:txBody>
      </p:sp>
      <p:pic>
        <p:nvPicPr>
          <p:cNvPr id="1031" name="Picture 7" descr="PPT-2b"/>
          <p:cNvPicPr>
            <a:picLocks noChangeAspect="1" noChangeArrowheads="1"/>
          </p:cNvPicPr>
          <p:nvPr userDrawn="1"/>
        </p:nvPicPr>
        <p:blipFill>
          <a:blip r:embed="rId14" cstate="print"/>
          <a:srcRect/>
          <a:stretch>
            <a:fillRect/>
          </a:stretch>
        </p:blipFill>
        <p:spPr bwMode="auto">
          <a:xfrm>
            <a:off x="0" y="-9525"/>
            <a:ext cx="9144000" cy="68770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yd@mail.shufe.edu.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84438" y="2564904"/>
            <a:ext cx="6046787" cy="1862634"/>
          </a:xfrm>
        </p:spPr>
        <p:txBody>
          <a:bodyPr/>
          <a:lstStyle/>
          <a:p>
            <a:r>
              <a:rPr lang="zh-CN" altLang="en-US" sz="4000" b="1" dirty="0">
                <a:solidFill>
                  <a:srgbClr val="333300"/>
                </a:solidFill>
                <a:ea typeface="汉仪大宋简" pitchFamily="49" charset="-122"/>
              </a:rPr>
              <a:t>投资学</a:t>
            </a:r>
            <a:br>
              <a:rPr lang="en-US" altLang="zh-CN" sz="4000" b="1" dirty="0">
                <a:solidFill>
                  <a:srgbClr val="333300"/>
                </a:solidFill>
                <a:ea typeface="汉仪大宋简" pitchFamily="49" charset="-122"/>
              </a:rPr>
            </a:br>
            <a:r>
              <a:rPr lang="en-US" altLang="zh-CN" sz="4000" b="1" dirty="0">
                <a:solidFill>
                  <a:srgbClr val="333300"/>
                </a:solidFill>
                <a:ea typeface="汉仪大宋简" pitchFamily="49" charset="-122"/>
              </a:rPr>
              <a:t>L8 EMH</a:t>
            </a:r>
            <a:endParaRPr lang="zh-CN" altLang="en-US" sz="4000" b="1" dirty="0">
              <a:solidFill>
                <a:srgbClr val="333300"/>
              </a:solidFill>
              <a:ea typeface="汉仪大宋简" pitchFamily="49" charset="-122"/>
            </a:endParaRPr>
          </a:p>
        </p:txBody>
      </p:sp>
      <p:sp>
        <p:nvSpPr>
          <p:cNvPr id="2051" name="Rectangle 3"/>
          <p:cNvSpPr>
            <a:spLocks noGrp="1" noChangeArrowheads="1"/>
          </p:cNvSpPr>
          <p:nvPr>
            <p:ph type="subTitle" idx="1"/>
          </p:nvPr>
        </p:nvSpPr>
        <p:spPr>
          <a:xfrm>
            <a:off x="4572000" y="4652963"/>
            <a:ext cx="3952875" cy="1728365"/>
          </a:xfrm>
        </p:spPr>
        <p:txBody>
          <a:bodyPr/>
          <a:lstStyle/>
          <a:p>
            <a:pPr algn="r">
              <a:lnSpc>
                <a:spcPct val="90000"/>
              </a:lnSpc>
            </a:pPr>
            <a:r>
              <a:rPr lang="zh-CN" altLang="en-US" sz="2400" b="1" dirty="0">
                <a:effectLst>
                  <a:outerShdw blurRad="38100" dist="38100" dir="2700000" algn="tl">
                    <a:srgbClr val="C0C0C0"/>
                  </a:outerShdw>
                </a:effectLst>
                <a:latin typeface="SimHei" pitchFamily="2" charset="-122"/>
                <a:ea typeface="SimHei" pitchFamily="2" charset="-122"/>
              </a:rPr>
              <a:t>上海财经大学</a:t>
            </a:r>
            <a:r>
              <a:rPr lang="zh-CN" altLang="en-US" b="1" dirty="0">
                <a:effectLst>
                  <a:outerShdw blurRad="38100" dist="38100" dir="2700000" algn="tl">
                    <a:srgbClr val="C0C0C0"/>
                  </a:outerShdw>
                </a:effectLst>
                <a:latin typeface="SimHei" pitchFamily="2" charset="-122"/>
                <a:ea typeface="SimHei" pitchFamily="2" charset="-122"/>
              </a:rPr>
              <a:t>  骆玉鼎</a:t>
            </a:r>
            <a:endParaRPr lang="zh-CN" altLang="en-US" sz="2400" b="1" dirty="0">
              <a:effectLst>
                <a:outerShdw blurRad="38100" dist="38100" dir="2700000" algn="tl">
                  <a:srgbClr val="C0C0C0"/>
                </a:outerShdw>
              </a:effectLst>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hlinkClick r:id="rId3"/>
              </a:rPr>
              <a:t>lyd@mail.shufe.edu.cn</a:t>
            </a:r>
            <a:endParaRPr lang="en-US" altLang="zh-CN" sz="2400" dirty="0">
              <a:latin typeface="汉仪大宋简" pitchFamily="49" charset="-122"/>
              <a:ea typeface="汉仪大宋简" pitchFamily="49" charset="-122"/>
            </a:endParaRPr>
          </a:p>
          <a:p>
            <a:pPr algn="r">
              <a:lnSpc>
                <a:spcPct val="90000"/>
              </a:lnSpc>
            </a:pPr>
            <a:r>
              <a:rPr lang="en-US" altLang="zh-CN" sz="2400" dirty="0">
                <a:latin typeface="汉仪大宋简" pitchFamily="49" charset="-122"/>
                <a:ea typeface="汉仪大宋简" pitchFamily="49" charset="-122"/>
              </a:rPr>
              <a:t> 2024.4</a:t>
            </a:r>
          </a:p>
          <a:p>
            <a:pPr algn="r">
              <a:lnSpc>
                <a:spcPct val="90000"/>
              </a:lnSpc>
            </a:pPr>
            <a:endParaRPr lang="en-US" altLang="zh-CN" sz="2400" dirty="0">
              <a:latin typeface="汉仪大宋简" pitchFamily="49" charset="-122"/>
              <a:ea typeface="汉仪大宋简" pitchFamily="49" charset="-122"/>
            </a:endParaRPr>
          </a:p>
        </p:txBody>
      </p:sp>
      <p:sp>
        <p:nvSpPr>
          <p:cNvPr id="2052" name="Line 4"/>
          <p:cNvSpPr>
            <a:spLocks noChangeShapeType="1"/>
          </p:cNvSpPr>
          <p:nvPr/>
        </p:nvSpPr>
        <p:spPr bwMode="auto">
          <a:xfrm>
            <a:off x="2987675" y="4581525"/>
            <a:ext cx="5472113" cy="0"/>
          </a:xfrm>
          <a:prstGeom prst="line">
            <a:avLst/>
          </a:prstGeom>
          <a:noFill/>
          <a:ln w="22225">
            <a:solidFill>
              <a:srgbClr val="333300"/>
            </a:solidFill>
            <a:round/>
            <a:headEnd/>
            <a:tailEnd/>
          </a:ln>
          <a:effectLst/>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6C3C13-C5A3-F20C-57F3-DEBB277B8847}"/>
              </a:ext>
            </a:extLst>
          </p:cNvPr>
          <p:cNvSpPr>
            <a:spLocks noGrp="1"/>
          </p:cNvSpPr>
          <p:nvPr>
            <p:ph type="title"/>
          </p:nvPr>
        </p:nvSpPr>
        <p:spPr/>
        <p:txBody>
          <a:bodyPr/>
          <a:lstStyle/>
          <a:p>
            <a:r>
              <a:rPr lang="en-US" altLang="zh-CN" dirty="0"/>
              <a:t>          Random walk model</a:t>
            </a:r>
            <a:endParaRPr lang="zh-CN" altLang="en-US" dirty="0"/>
          </a:p>
        </p:txBody>
      </p:sp>
      <p:pic>
        <p:nvPicPr>
          <p:cNvPr id="7" name="图片 6">
            <a:extLst>
              <a:ext uri="{FF2B5EF4-FFF2-40B4-BE49-F238E27FC236}">
                <a16:creationId xmlns:a16="http://schemas.microsoft.com/office/drawing/2014/main" id="{EC90BF17-6ED4-FB2D-5A90-715EF3E0BD51}"/>
              </a:ext>
            </a:extLst>
          </p:cNvPr>
          <p:cNvPicPr>
            <a:picLocks noChangeAspect="1"/>
          </p:cNvPicPr>
          <p:nvPr/>
        </p:nvPicPr>
        <p:blipFill>
          <a:blip r:embed="rId2"/>
          <a:stretch>
            <a:fillRect/>
          </a:stretch>
        </p:blipFill>
        <p:spPr>
          <a:xfrm>
            <a:off x="683568" y="4523747"/>
            <a:ext cx="7848872" cy="1330021"/>
          </a:xfrm>
          <a:prstGeom prst="rect">
            <a:avLst/>
          </a:prstGeom>
        </p:spPr>
      </p:pic>
      <p:pic>
        <p:nvPicPr>
          <p:cNvPr id="11" name="内容占位符 10">
            <a:extLst>
              <a:ext uri="{FF2B5EF4-FFF2-40B4-BE49-F238E27FC236}">
                <a16:creationId xmlns:a16="http://schemas.microsoft.com/office/drawing/2014/main" id="{02F408F4-79BB-5D23-5A6A-6AB1AB8FFA04}"/>
              </a:ext>
            </a:extLst>
          </p:cNvPr>
          <p:cNvPicPr>
            <a:picLocks noGrp="1" noChangeAspect="1"/>
          </p:cNvPicPr>
          <p:nvPr>
            <p:ph idx="1"/>
          </p:nvPr>
        </p:nvPicPr>
        <p:blipFill>
          <a:blip r:embed="rId3"/>
          <a:stretch>
            <a:fillRect/>
          </a:stretch>
        </p:blipFill>
        <p:spPr>
          <a:xfrm>
            <a:off x="1043608" y="1557694"/>
            <a:ext cx="7488832" cy="2754890"/>
          </a:xfrm>
        </p:spPr>
      </p:pic>
      <p:cxnSp>
        <p:nvCxnSpPr>
          <p:cNvPr id="4" name="直接连接符 3">
            <a:extLst>
              <a:ext uri="{FF2B5EF4-FFF2-40B4-BE49-F238E27FC236}">
                <a16:creationId xmlns:a16="http://schemas.microsoft.com/office/drawing/2014/main" id="{F5A0DE18-2B42-494C-AD26-D3D4D74946A5}"/>
              </a:ext>
            </a:extLst>
          </p:cNvPr>
          <p:cNvCxnSpPr/>
          <p:nvPr/>
        </p:nvCxnSpPr>
        <p:spPr>
          <a:xfrm>
            <a:off x="3347864" y="2636912"/>
            <a:ext cx="12241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2560C7F7-E60A-DD35-BDC2-C563D583E9F4}"/>
              </a:ext>
            </a:extLst>
          </p:cNvPr>
          <p:cNvCxnSpPr>
            <a:cxnSpLocks/>
          </p:cNvCxnSpPr>
          <p:nvPr/>
        </p:nvCxnSpPr>
        <p:spPr>
          <a:xfrm>
            <a:off x="4572000" y="2852936"/>
            <a:ext cx="216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6F20E56F-AF97-43B3-181F-416901392ADD}"/>
              </a:ext>
            </a:extLst>
          </p:cNvPr>
          <p:cNvSpPr txBox="1"/>
          <p:nvPr/>
        </p:nvSpPr>
        <p:spPr>
          <a:xfrm>
            <a:off x="120278" y="1628801"/>
            <a:ext cx="923330" cy="2062103"/>
          </a:xfrm>
          <a:prstGeom prst="rect">
            <a:avLst/>
          </a:prstGeom>
          <a:noFill/>
        </p:spPr>
        <p:txBody>
          <a:bodyPr vert="eaVert" wrap="square" rtlCol="0">
            <a:spAutoFit/>
          </a:bodyPr>
          <a:lstStyle/>
          <a:p>
            <a:r>
              <a:rPr lang="zh-CN" altLang="en-US" sz="1600" dirty="0">
                <a:solidFill>
                  <a:srgbClr val="FF0000"/>
                </a:solidFill>
              </a:rPr>
              <a:t>随机游走：</a:t>
            </a:r>
            <a:r>
              <a:rPr lang="zh-CN" altLang="en-US" sz="1600" dirty="0"/>
              <a:t>证券价格运动是</a:t>
            </a:r>
            <a:r>
              <a:rPr lang="zh-CN" altLang="en-US" sz="1600" dirty="0">
                <a:solidFill>
                  <a:srgbClr val="FF0000"/>
                </a:solidFill>
              </a:rPr>
              <a:t>独立同分布（</a:t>
            </a:r>
            <a:r>
              <a:rPr lang="en-US" altLang="zh-CN" sz="1600" dirty="0">
                <a:solidFill>
                  <a:srgbClr val="FF0000"/>
                </a:solidFill>
              </a:rPr>
              <a:t>IID</a:t>
            </a:r>
            <a:r>
              <a:rPr lang="zh-CN" altLang="en-US" sz="1600" dirty="0">
                <a:solidFill>
                  <a:srgbClr val="FF0000"/>
                </a:solidFill>
              </a:rPr>
              <a:t>）</a:t>
            </a:r>
            <a:r>
              <a:rPr lang="zh-CN" altLang="en-US" sz="1600" dirty="0"/>
              <a:t>的随机数</a:t>
            </a:r>
          </a:p>
        </p:txBody>
      </p:sp>
      <p:sp>
        <p:nvSpPr>
          <p:cNvPr id="9" name="文本框 8">
            <a:extLst>
              <a:ext uri="{FF2B5EF4-FFF2-40B4-BE49-F238E27FC236}">
                <a16:creationId xmlns:a16="http://schemas.microsoft.com/office/drawing/2014/main" id="{DBF5C4B8-DFA5-AA56-C74B-AAF5A109C69C}"/>
              </a:ext>
            </a:extLst>
          </p:cNvPr>
          <p:cNvSpPr txBox="1"/>
          <p:nvPr/>
        </p:nvSpPr>
        <p:spPr>
          <a:xfrm>
            <a:off x="1619672" y="5949280"/>
            <a:ext cx="5832648" cy="646331"/>
          </a:xfrm>
          <a:prstGeom prst="rect">
            <a:avLst/>
          </a:prstGeom>
          <a:noFill/>
        </p:spPr>
        <p:txBody>
          <a:bodyPr wrap="square" rtlCol="0">
            <a:spAutoFit/>
          </a:bodyPr>
          <a:lstStyle/>
          <a:p>
            <a:r>
              <a:rPr lang="en-US" altLang="zh-CN" dirty="0">
                <a:solidFill>
                  <a:srgbClr val="FF0000"/>
                </a:solidFill>
              </a:rPr>
              <a:t>T+1</a:t>
            </a:r>
            <a:r>
              <a:rPr lang="zh-CN" altLang="en-US" dirty="0">
                <a:solidFill>
                  <a:srgbClr val="FF0000"/>
                </a:solidFill>
              </a:rPr>
              <a:t>时刻的收益分布独立于</a:t>
            </a:r>
            <a:r>
              <a:rPr lang="en-US" altLang="zh-CN" dirty="0">
                <a:solidFill>
                  <a:srgbClr val="FF0000"/>
                </a:solidFill>
              </a:rPr>
              <a:t>T</a:t>
            </a:r>
            <a:r>
              <a:rPr lang="zh-CN" altLang="en-US" dirty="0">
                <a:solidFill>
                  <a:srgbClr val="FF0000"/>
                </a:solidFill>
              </a:rPr>
              <a:t>时刻的信息集。检测要点：是否存在序列相关</a:t>
            </a:r>
          </a:p>
        </p:txBody>
      </p:sp>
    </p:spTree>
    <p:extLst>
      <p:ext uri="{BB962C8B-B14F-4D97-AF65-F5344CB8AC3E}">
        <p14:creationId xmlns:p14="http://schemas.microsoft.com/office/powerpoint/2010/main" val="208335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EMH:   </a:t>
            </a:r>
            <a:r>
              <a:rPr lang="zh-CN" altLang="en-US" dirty="0"/>
              <a:t>弱、次强、强</a:t>
            </a:r>
          </a:p>
        </p:txBody>
      </p:sp>
      <p:sp>
        <p:nvSpPr>
          <p:cNvPr id="3" name="内容占位符 2"/>
          <p:cNvSpPr>
            <a:spLocks noGrp="1"/>
          </p:cNvSpPr>
          <p:nvPr>
            <p:ph idx="1"/>
          </p:nvPr>
        </p:nvSpPr>
        <p:spPr/>
        <p:txBody>
          <a:bodyPr/>
          <a:lstStyle/>
          <a:p>
            <a:r>
              <a:rPr lang="zh-CN" altLang="en-US" dirty="0"/>
              <a:t>弱有效：股价已经反应了所有市场交易数据（历史股价、成交量、短期利率</a:t>
            </a:r>
            <a:r>
              <a:rPr lang="en-US" altLang="zh-CN" dirty="0"/>
              <a:t>……)</a:t>
            </a:r>
            <a:r>
              <a:rPr lang="zh-CN" altLang="en-US" dirty="0"/>
              <a:t>。</a:t>
            </a:r>
            <a:endParaRPr lang="en-US" altLang="zh-CN" dirty="0"/>
          </a:p>
          <a:p>
            <a:r>
              <a:rPr lang="zh-CN" altLang="en-US" dirty="0"/>
              <a:t>次强有效：股价已经反应了所有公开可得的信息（交易数据、基本面信息）。</a:t>
            </a:r>
            <a:endParaRPr lang="en-US" altLang="zh-CN" dirty="0"/>
          </a:p>
          <a:p>
            <a:r>
              <a:rPr lang="zh-CN" altLang="en-US" dirty="0"/>
              <a:t>强有效：股价已经反应了全部信息，甚至内部信息。</a:t>
            </a:r>
          </a:p>
        </p:txBody>
      </p:sp>
    </p:spTree>
    <p:extLst>
      <p:ext uri="{BB962C8B-B14F-4D97-AF65-F5344CB8AC3E}">
        <p14:creationId xmlns:p14="http://schemas.microsoft.com/office/powerpoint/2010/main" val="3652724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17700A-A516-40FD-A6E4-F1796BB425C4}"/>
              </a:ext>
            </a:extLst>
          </p:cNvPr>
          <p:cNvSpPr>
            <a:spLocks noGrp="1"/>
          </p:cNvSpPr>
          <p:nvPr>
            <p:ph type="title"/>
          </p:nvPr>
        </p:nvSpPr>
        <p:spPr/>
        <p:txBody>
          <a:bodyPr/>
          <a:lstStyle/>
          <a:p>
            <a:r>
              <a:rPr lang="zh-CN" altLang="en-US" dirty="0"/>
              <a:t>内幕信息</a:t>
            </a:r>
          </a:p>
        </p:txBody>
      </p:sp>
      <p:sp>
        <p:nvSpPr>
          <p:cNvPr id="3" name="内容占位符 2">
            <a:extLst>
              <a:ext uri="{FF2B5EF4-FFF2-40B4-BE49-F238E27FC236}">
                <a16:creationId xmlns:a16="http://schemas.microsoft.com/office/drawing/2014/main" id="{E32DC98A-DD3D-4E3D-B330-D2EE92EAA7DD}"/>
              </a:ext>
            </a:extLst>
          </p:cNvPr>
          <p:cNvSpPr>
            <a:spLocks noGrp="1"/>
          </p:cNvSpPr>
          <p:nvPr>
            <p:ph idx="1"/>
          </p:nvPr>
        </p:nvSpPr>
        <p:spPr/>
        <p:txBody>
          <a:bodyPr/>
          <a:lstStyle/>
          <a:p>
            <a:r>
              <a:rPr lang="en-US" altLang="zh-CN" sz="2800" dirty="0"/>
              <a:t>《</a:t>
            </a:r>
            <a:r>
              <a:rPr lang="zh-CN" altLang="en-US" sz="2800" dirty="0"/>
              <a:t>中华人民共和国证券法</a:t>
            </a:r>
            <a:r>
              <a:rPr lang="en-US" altLang="zh-CN" sz="2800" dirty="0"/>
              <a:t>》</a:t>
            </a:r>
            <a:r>
              <a:rPr lang="zh-CN" altLang="en-US" sz="2800" dirty="0"/>
              <a:t>（</a:t>
            </a:r>
            <a:r>
              <a:rPr lang="en-US" altLang="zh-CN" sz="2800" dirty="0"/>
              <a:t>2019</a:t>
            </a:r>
            <a:r>
              <a:rPr lang="zh-CN" altLang="en-US" sz="2800" dirty="0"/>
              <a:t>年修订）</a:t>
            </a:r>
            <a:endParaRPr lang="en-US" altLang="zh-CN" sz="2800" dirty="0"/>
          </a:p>
          <a:p>
            <a:r>
              <a:rPr lang="zh-CN" altLang="en-US" sz="1800" b="1" dirty="0"/>
              <a:t>第五十二条 证券交易活动中，涉及发行人的经营、财务或者对该发行人证券的市场价格有重大影响的尚未公开的信息，为内幕信息。</a:t>
            </a:r>
            <a:r>
              <a:rPr lang="zh-CN" altLang="en-US" sz="1800" dirty="0"/>
              <a:t>本法第八十条第二款、第八十一条第二款所列重大事件属于内幕信息。</a:t>
            </a:r>
            <a:endParaRPr lang="en-US" altLang="zh-CN" sz="1800" dirty="0"/>
          </a:p>
          <a:p>
            <a:r>
              <a:rPr lang="zh-CN" altLang="en-US" sz="1800" b="1" dirty="0"/>
              <a:t>第八十条</a:t>
            </a:r>
            <a:r>
              <a:rPr lang="zh-CN" altLang="en-US" sz="1800" dirty="0"/>
              <a:t> （二）公司的重大投资行为，公司在一年内购买、出售重大资产超过公司资产总额百分之三十，或者公司营业用主要资产的抵押、质押、出售或者报废一次超过该资产的百分之三十；</a:t>
            </a:r>
            <a:endParaRPr lang="en-US" altLang="zh-CN" sz="1800" dirty="0"/>
          </a:p>
          <a:p>
            <a:r>
              <a:rPr lang="zh-CN" altLang="en-US" sz="1800" b="1" dirty="0"/>
              <a:t>第八十一条</a:t>
            </a:r>
            <a:r>
              <a:rPr lang="zh-CN" altLang="en-US" sz="1800" dirty="0"/>
              <a:t>（二）公司债券信用评级发生变化；</a:t>
            </a:r>
            <a:endParaRPr lang="en-US" altLang="zh-CN" sz="1800" dirty="0"/>
          </a:p>
          <a:p>
            <a:r>
              <a:rPr lang="zh-CN" altLang="en-US" sz="1800" b="1" dirty="0"/>
              <a:t>第一百九十一条  </a:t>
            </a:r>
            <a:r>
              <a:rPr lang="zh-CN" altLang="zh-CN" sz="1800" kern="1200" dirty="0">
                <a:solidFill>
                  <a:srgbClr val="000000"/>
                </a:solidFill>
                <a:latin typeface="Arial Unicode MS"/>
                <a:ea typeface="&amp;quot"/>
              </a:rPr>
              <a:t>证券交易内幕信息的知情人或者非法获取内幕信息的人违反本法第五十三条的规定从事内幕交易的，责令依法处理非法持有的证券，没收违法所得，并处以违法所得一倍以上十倍以下的罚款；没有违法所得或者违法所得不足五十万元的，处以五十万元以上五百万元以下的罚款。单位从事内幕交易的，还应当对直接负责的主管人员和其他直接责任人员给予警告，并处以二十万元以上二百万元以下的罚款。国务院证券监督管理机构工作人员从事内幕交易的，从重处罚。 </a:t>
            </a:r>
            <a:endParaRPr lang="zh-CN" altLang="zh-CN" sz="900" kern="1200" dirty="0">
              <a:solidFill>
                <a:srgbClr val="000000"/>
              </a:solidFill>
              <a:latin typeface="Arial" charset="0"/>
              <a:ea typeface="宋体" pitchFamily="2" charset="-122"/>
            </a:endParaRPr>
          </a:p>
          <a:p>
            <a:pPr marL="0" lvl="0" indent="0" eaLnBrk="0" hangingPunct="0">
              <a:spcBef>
                <a:spcPct val="0"/>
              </a:spcBef>
              <a:buNone/>
            </a:pPr>
            <a:r>
              <a:rPr lang="zh-CN" altLang="zh-CN" sz="1800" kern="1200" dirty="0">
                <a:solidFill>
                  <a:srgbClr val="000000"/>
                </a:solidFill>
                <a:latin typeface="Arial Unicode MS"/>
                <a:ea typeface="&amp;quot"/>
              </a:rPr>
              <a:t>违反本法第五十四条的规定，利用未公开信息进行交易的，依照前款的规定处罚</a:t>
            </a:r>
            <a:endParaRPr lang="zh-CN" altLang="zh-CN" sz="2800" kern="1200" dirty="0">
              <a:solidFill>
                <a:srgbClr val="000000"/>
              </a:solidFill>
              <a:latin typeface="Arial" panose="020B0604020202020204" pitchFamily="34" charset="0"/>
              <a:ea typeface="宋体" pitchFamily="2" charset="-122"/>
            </a:endParaRPr>
          </a:p>
          <a:p>
            <a:endParaRPr lang="zh-CN" altLang="en-US" sz="1400" dirty="0"/>
          </a:p>
        </p:txBody>
      </p:sp>
    </p:spTree>
    <p:extLst>
      <p:ext uri="{BB962C8B-B14F-4D97-AF65-F5344CB8AC3E}">
        <p14:creationId xmlns:p14="http://schemas.microsoft.com/office/powerpoint/2010/main" val="3096800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9CF21-5CBF-7321-A130-B618064F9859}"/>
              </a:ext>
            </a:extLst>
          </p:cNvPr>
          <p:cNvSpPr>
            <a:spLocks noGrp="1"/>
          </p:cNvSpPr>
          <p:nvPr>
            <p:ph type="title"/>
          </p:nvPr>
        </p:nvSpPr>
        <p:spPr/>
        <p:txBody>
          <a:bodyPr/>
          <a:lstStyle/>
          <a:p>
            <a:r>
              <a:rPr lang="en-US" altLang="zh-CN" sz="3200" dirty="0"/>
              <a:t>                 </a:t>
            </a:r>
            <a:r>
              <a:rPr lang="en-US" altLang="zh-CN" sz="3200" dirty="0" err="1"/>
              <a:t>Fama</a:t>
            </a:r>
            <a:r>
              <a:rPr lang="zh-CN" altLang="en-US" sz="3200" dirty="0"/>
              <a:t>（</a:t>
            </a:r>
            <a:r>
              <a:rPr lang="en-US" altLang="zh-CN" sz="3200" dirty="0"/>
              <a:t>1970</a:t>
            </a:r>
            <a:r>
              <a:rPr lang="zh-CN" altLang="en-US" sz="3200" dirty="0"/>
              <a:t>）的总体结论</a:t>
            </a:r>
          </a:p>
        </p:txBody>
      </p:sp>
      <p:pic>
        <p:nvPicPr>
          <p:cNvPr id="5" name="内容占位符 4">
            <a:extLst>
              <a:ext uri="{FF2B5EF4-FFF2-40B4-BE49-F238E27FC236}">
                <a16:creationId xmlns:a16="http://schemas.microsoft.com/office/drawing/2014/main" id="{68BA257E-5295-C3DC-5D56-A0AB6683A68A}"/>
              </a:ext>
            </a:extLst>
          </p:cNvPr>
          <p:cNvPicPr>
            <a:picLocks noGrp="1" noChangeAspect="1"/>
          </p:cNvPicPr>
          <p:nvPr>
            <p:ph idx="1"/>
          </p:nvPr>
        </p:nvPicPr>
        <p:blipFill>
          <a:blip r:embed="rId2"/>
          <a:stretch>
            <a:fillRect/>
          </a:stretch>
        </p:blipFill>
        <p:spPr>
          <a:xfrm>
            <a:off x="457200" y="1844824"/>
            <a:ext cx="8229600" cy="1675576"/>
          </a:xfrm>
        </p:spPr>
      </p:pic>
      <p:sp>
        <p:nvSpPr>
          <p:cNvPr id="6" name="文本框 5">
            <a:extLst>
              <a:ext uri="{FF2B5EF4-FFF2-40B4-BE49-F238E27FC236}">
                <a16:creationId xmlns:a16="http://schemas.microsoft.com/office/drawing/2014/main" id="{CFC29B00-CBFC-3661-73F2-99700107D3CE}"/>
              </a:ext>
            </a:extLst>
          </p:cNvPr>
          <p:cNvSpPr txBox="1"/>
          <p:nvPr/>
        </p:nvSpPr>
        <p:spPr>
          <a:xfrm>
            <a:off x="899592" y="4005064"/>
            <a:ext cx="5112568"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t>弱有效和次强有效，没有重要的反对证据</a:t>
            </a:r>
            <a:endParaRPr lang="en-US" altLang="zh-CN" b="1" dirty="0"/>
          </a:p>
          <a:p>
            <a:pPr marL="285750" indent="-285750">
              <a:buFont typeface="Arial" panose="020B0604020202020204" pitchFamily="34" charset="0"/>
              <a:buChar char="•"/>
            </a:pPr>
            <a:endParaRPr lang="en-US" altLang="zh-CN" b="1" dirty="0"/>
          </a:p>
          <a:p>
            <a:pPr marL="285750" indent="-285750">
              <a:buFont typeface="Arial" panose="020B0604020202020204" pitchFamily="34" charset="0"/>
              <a:buChar char="•"/>
            </a:pPr>
            <a:r>
              <a:rPr lang="zh-CN" altLang="en-US" b="1" dirty="0"/>
              <a:t>强有效，存在有限证据反对</a:t>
            </a:r>
          </a:p>
        </p:txBody>
      </p:sp>
    </p:spTree>
    <p:extLst>
      <p:ext uri="{BB962C8B-B14F-4D97-AF65-F5344CB8AC3E}">
        <p14:creationId xmlns:p14="http://schemas.microsoft.com/office/powerpoint/2010/main" val="3219380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139710-61B3-9F01-9204-12E95863D6BB}"/>
              </a:ext>
            </a:extLst>
          </p:cNvPr>
          <p:cNvSpPr>
            <a:spLocks noGrp="1"/>
          </p:cNvSpPr>
          <p:nvPr>
            <p:ph type="title"/>
          </p:nvPr>
        </p:nvSpPr>
        <p:spPr/>
        <p:txBody>
          <a:bodyPr/>
          <a:lstStyle/>
          <a:p>
            <a:r>
              <a:rPr lang="zh-CN" altLang="en-US" dirty="0"/>
              <a:t>弱有效检测</a:t>
            </a:r>
          </a:p>
        </p:txBody>
      </p:sp>
      <p:sp>
        <p:nvSpPr>
          <p:cNvPr id="3" name="内容占位符 2">
            <a:extLst>
              <a:ext uri="{FF2B5EF4-FFF2-40B4-BE49-F238E27FC236}">
                <a16:creationId xmlns:a16="http://schemas.microsoft.com/office/drawing/2014/main" id="{812FDA5A-26BF-1468-B40F-520470E8189A}"/>
              </a:ext>
            </a:extLst>
          </p:cNvPr>
          <p:cNvSpPr>
            <a:spLocks noGrp="1"/>
          </p:cNvSpPr>
          <p:nvPr>
            <p:ph idx="1"/>
          </p:nvPr>
        </p:nvSpPr>
        <p:spPr/>
        <p:txBody>
          <a:bodyPr/>
          <a:lstStyle/>
          <a:p>
            <a:r>
              <a:rPr lang="zh-CN" altLang="en-US" sz="2400" dirty="0"/>
              <a:t>主要是随机游走和公平博弈模型</a:t>
            </a:r>
            <a:endParaRPr lang="en-US" altLang="zh-CN" sz="2400" dirty="0"/>
          </a:p>
          <a:p>
            <a:r>
              <a:rPr lang="zh-CN" altLang="en-US" sz="2400" dirty="0"/>
              <a:t>路易斯</a:t>
            </a:r>
            <a:r>
              <a:rPr lang="en-US" altLang="zh-CN" sz="2400" dirty="0"/>
              <a:t>.</a:t>
            </a:r>
            <a:r>
              <a:rPr lang="zh-CN" altLang="en-US" sz="2400" dirty="0"/>
              <a:t>巴舍利耶（</a:t>
            </a:r>
            <a:r>
              <a:rPr lang="en-US" altLang="zh-CN" sz="2400" dirty="0"/>
              <a:t>Bachelier,1900)</a:t>
            </a:r>
          </a:p>
          <a:p>
            <a:r>
              <a:rPr lang="en-US" altLang="zh-CN" sz="2400" dirty="0"/>
              <a:t>1953</a:t>
            </a:r>
            <a:r>
              <a:rPr lang="zh-CN" altLang="en-US" sz="2400" dirty="0"/>
              <a:t>，</a:t>
            </a:r>
            <a:r>
              <a:rPr lang="en-US" altLang="zh-CN" sz="2400" dirty="0"/>
              <a:t>Kendall</a:t>
            </a:r>
            <a:r>
              <a:rPr lang="zh-CN" altLang="en-US" sz="2400" dirty="0"/>
              <a:t>，研究了</a:t>
            </a:r>
            <a:r>
              <a:rPr lang="en-US" altLang="zh-CN" sz="2400" dirty="0"/>
              <a:t>19</a:t>
            </a:r>
            <a:r>
              <a:rPr lang="zh-CN" altLang="en-US" sz="2400" dirty="0"/>
              <a:t>个英国工业股价指数，棉花（纽约）、小麦（芝加哥）的周价格变化行为，他的结论是：</a:t>
            </a:r>
            <a:endParaRPr lang="en-US" altLang="zh-CN" sz="2400" dirty="0"/>
          </a:p>
          <a:p>
            <a:endParaRPr lang="zh-CN" altLang="en-US" sz="2400" dirty="0"/>
          </a:p>
        </p:txBody>
      </p:sp>
      <p:pic>
        <p:nvPicPr>
          <p:cNvPr id="5" name="图片 4">
            <a:extLst>
              <a:ext uri="{FF2B5EF4-FFF2-40B4-BE49-F238E27FC236}">
                <a16:creationId xmlns:a16="http://schemas.microsoft.com/office/drawing/2014/main" id="{CC0E4CEF-3CB1-FEED-12B1-49E67137F281}"/>
              </a:ext>
            </a:extLst>
          </p:cNvPr>
          <p:cNvPicPr>
            <a:picLocks noChangeAspect="1"/>
          </p:cNvPicPr>
          <p:nvPr/>
        </p:nvPicPr>
        <p:blipFill>
          <a:blip r:embed="rId2"/>
          <a:stretch>
            <a:fillRect/>
          </a:stretch>
        </p:blipFill>
        <p:spPr>
          <a:xfrm>
            <a:off x="755576" y="3717032"/>
            <a:ext cx="7272808" cy="734367"/>
          </a:xfrm>
          <a:prstGeom prst="rect">
            <a:avLst/>
          </a:prstGeom>
        </p:spPr>
      </p:pic>
    </p:spTree>
    <p:extLst>
      <p:ext uri="{BB962C8B-B14F-4D97-AF65-F5344CB8AC3E}">
        <p14:creationId xmlns:p14="http://schemas.microsoft.com/office/powerpoint/2010/main" val="341882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CFB065-90C4-169D-FA75-83B302A58AEE}"/>
              </a:ext>
            </a:extLst>
          </p:cNvPr>
          <p:cNvSpPr>
            <a:spLocks noGrp="1"/>
          </p:cNvSpPr>
          <p:nvPr>
            <p:ph type="title"/>
          </p:nvPr>
        </p:nvSpPr>
        <p:spPr/>
        <p:txBody>
          <a:bodyPr/>
          <a:lstStyle/>
          <a:p>
            <a:r>
              <a:rPr lang="zh-CN" altLang="en-US" dirty="0"/>
              <a:t>序列相关</a:t>
            </a:r>
          </a:p>
        </p:txBody>
      </p:sp>
      <p:pic>
        <p:nvPicPr>
          <p:cNvPr id="5" name="内容占位符 4">
            <a:extLst>
              <a:ext uri="{FF2B5EF4-FFF2-40B4-BE49-F238E27FC236}">
                <a16:creationId xmlns:a16="http://schemas.microsoft.com/office/drawing/2014/main" id="{74AE310B-29F8-90D0-3ECC-AD264A94D9DE}"/>
              </a:ext>
            </a:extLst>
          </p:cNvPr>
          <p:cNvPicPr>
            <a:picLocks noGrp="1" noChangeAspect="1"/>
          </p:cNvPicPr>
          <p:nvPr>
            <p:ph idx="1"/>
          </p:nvPr>
        </p:nvPicPr>
        <p:blipFill>
          <a:blip r:embed="rId2"/>
          <a:stretch>
            <a:fillRect/>
          </a:stretch>
        </p:blipFill>
        <p:spPr>
          <a:xfrm>
            <a:off x="1763688" y="1340768"/>
            <a:ext cx="4357040" cy="4525963"/>
          </a:xfrm>
        </p:spPr>
      </p:pic>
      <p:pic>
        <p:nvPicPr>
          <p:cNvPr id="7" name="图片 6">
            <a:extLst>
              <a:ext uri="{FF2B5EF4-FFF2-40B4-BE49-F238E27FC236}">
                <a16:creationId xmlns:a16="http://schemas.microsoft.com/office/drawing/2014/main" id="{F6932A8C-1A8E-5B1E-655B-EAAC226A51D8}"/>
              </a:ext>
            </a:extLst>
          </p:cNvPr>
          <p:cNvPicPr>
            <a:picLocks noChangeAspect="1"/>
          </p:cNvPicPr>
          <p:nvPr/>
        </p:nvPicPr>
        <p:blipFill>
          <a:blip r:embed="rId3"/>
          <a:stretch>
            <a:fillRect/>
          </a:stretch>
        </p:blipFill>
        <p:spPr>
          <a:xfrm>
            <a:off x="827584" y="6055174"/>
            <a:ext cx="7488832" cy="391573"/>
          </a:xfrm>
          <a:prstGeom prst="rect">
            <a:avLst/>
          </a:prstGeom>
        </p:spPr>
      </p:pic>
      <p:sp>
        <p:nvSpPr>
          <p:cNvPr id="8" name="文本框 7">
            <a:extLst>
              <a:ext uri="{FF2B5EF4-FFF2-40B4-BE49-F238E27FC236}">
                <a16:creationId xmlns:a16="http://schemas.microsoft.com/office/drawing/2014/main" id="{EBEA64A1-07E6-2C95-AB1C-3E5612155990}"/>
              </a:ext>
            </a:extLst>
          </p:cNvPr>
          <p:cNvSpPr txBox="1"/>
          <p:nvPr/>
        </p:nvSpPr>
        <p:spPr>
          <a:xfrm>
            <a:off x="251520" y="1916832"/>
            <a:ext cx="1368152" cy="923330"/>
          </a:xfrm>
          <a:prstGeom prst="rect">
            <a:avLst/>
          </a:prstGeom>
          <a:noFill/>
        </p:spPr>
        <p:txBody>
          <a:bodyPr wrap="square" rtlCol="0">
            <a:spAutoFit/>
          </a:bodyPr>
          <a:lstStyle/>
          <a:p>
            <a:r>
              <a:rPr lang="en-US" altLang="zh-CN" dirty="0">
                <a:solidFill>
                  <a:srgbClr val="FF0000"/>
                </a:solidFill>
              </a:rPr>
              <a:t>DJIA</a:t>
            </a:r>
            <a:r>
              <a:rPr lang="zh-CN" altLang="en-US" dirty="0">
                <a:solidFill>
                  <a:srgbClr val="FF0000"/>
                </a:solidFill>
              </a:rPr>
              <a:t>的</a:t>
            </a:r>
            <a:r>
              <a:rPr lang="en-US" altLang="zh-CN" dirty="0">
                <a:solidFill>
                  <a:srgbClr val="FF0000"/>
                </a:solidFill>
              </a:rPr>
              <a:t>30</a:t>
            </a:r>
            <a:r>
              <a:rPr lang="zh-CN" altLang="en-US" dirty="0">
                <a:solidFill>
                  <a:srgbClr val="FF0000"/>
                </a:solidFill>
              </a:rPr>
              <a:t>个成分股，</a:t>
            </a:r>
            <a:r>
              <a:rPr lang="en-US" altLang="zh-CN" dirty="0">
                <a:solidFill>
                  <a:srgbClr val="FF0000"/>
                </a:solidFill>
              </a:rPr>
              <a:t>1957-1962</a:t>
            </a:r>
            <a:endParaRPr lang="zh-CN" altLang="en-US" dirty="0">
              <a:solidFill>
                <a:srgbClr val="FF0000"/>
              </a:solidFill>
            </a:endParaRPr>
          </a:p>
        </p:txBody>
      </p:sp>
      <p:pic>
        <p:nvPicPr>
          <p:cNvPr id="12" name="图片 11">
            <a:extLst>
              <a:ext uri="{FF2B5EF4-FFF2-40B4-BE49-F238E27FC236}">
                <a16:creationId xmlns:a16="http://schemas.microsoft.com/office/drawing/2014/main" id="{68A8E8FA-69E1-F15A-3BF9-1309F11D3909}"/>
              </a:ext>
            </a:extLst>
          </p:cNvPr>
          <p:cNvPicPr>
            <a:picLocks noChangeAspect="1"/>
          </p:cNvPicPr>
          <p:nvPr/>
        </p:nvPicPr>
        <p:blipFill>
          <a:blip r:embed="rId4"/>
          <a:stretch>
            <a:fillRect/>
          </a:stretch>
        </p:blipFill>
        <p:spPr>
          <a:xfrm>
            <a:off x="611560" y="3559178"/>
            <a:ext cx="7416824" cy="694088"/>
          </a:xfrm>
          <a:prstGeom prst="rect">
            <a:avLst/>
          </a:prstGeom>
        </p:spPr>
      </p:pic>
    </p:spTree>
    <p:extLst>
      <p:ext uri="{BB962C8B-B14F-4D97-AF65-F5344CB8AC3E}">
        <p14:creationId xmlns:p14="http://schemas.microsoft.com/office/powerpoint/2010/main" val="3873661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2D5665-DD51-EA2B-4822-8101F4DAF2D5}"/>
              </a:ext>
            </a:extLst>
          </p:cNvPr>
          <p:cNvSpPr>
            <a:spLocks noGrp="1"/>
          </p:cNvSpPr>
          <p:nvPr>
            <p:ph type="title"/>
          </p:nvPr>
        </p:nvSpPr>
        <p:spPr/>
        <p:txBody>
          <a:bodyPr/>
          <a:lstStyle/>
          <a:p>
            <a:r>
              <a:rPr lang="en-US" altLang="zh-CN" dirty="0"/>
              <a:t>    Trading rule</a:t>
            </a:r>
            <a:r>
              <a:rPr lang="zh-CN" altLang="en-US" dirty="0"/>
              <a:t>检测</a:t>
            </a:r>
          </a:p>
        </p:txBody>
      </p:sp>
      <p:sp>
        <p:nvSpPr>
          <p:cNvPr id="3" name="内容占位符 2">
            <a:extLst>
              <a:ext uri="{FF2B5EF4-FFF2-40B4-BE49-F238E27FC236}">
                <a16:creationId xmlns:a16="http://schemas.microsoft.com/office/drawing/2014/main" id="{6F74A2A8-0986-2C09-443E-A1DB3DB22502}"/>
              </a:ext>
            </a:extLst>
          </p:cNvPr>
          <p:cNvSpPr>
            <a:spLocks noGrp="1"/>
          </p:cNvSpPr>
          <p:nvPr>
            <p:ph idx="1"/>
          </p:nvPr>
        </p:nvSpPr>
        <p:spPr/>
        <p:txBody>
          <a:bodyPr/>
          <a:lstStyle/>
          <a:p>
            <a:r>
              <a:rPr lang="zh-CN" altLang="en-US" dirty="0"/>
              <a:t>需要检测，是否所有策略都不能赚钱</a:t>
            </a:r>
            <a:endParaRPr lang="en-US" altLang="zh-CN" dirty="0"/>
          </a:p>
          <a:p>
            <a:r>
              <a:rPr lang="en-US" altLang="zh-CN" dirty="0"/>
              <a:t>Y%</a:t>
            </a:r>
            <a:r>
              <a:rPr lang="zh-CN" altLang="en-US" dirty="0"/>
              <a:t>过滤器（ </a:t>
            </a:r>
            <a:r>
              <a:rPr lang="en-US" altLang="zh-CN" dirty="0"/>
              <a:t>filter</a:t>
            </a:r>
            <a:r>
              <a:rPr lang="zh-CN" altLang="en-US" dirty="0"/>
              <a:t>）</a:t>
            </a:r>
            <a:r>
              <a:rPr lang="en-US" altLang="zh-CN" dirty="0"/>
              <a:t>Alexander</a:t>
            </a:r>
            <a:r>
              <a:rPr lang="zh-CN" altLang="en-US" dirty="0"/>
              <a:t>分析了</a:t>
            </a:r>
            <a:r>
              <a:rPr lang="en-US" altLang="zh-CN" dirty="0"/>
              <a:t>1897-1959</a:t>
            </a:r>
            <a:r>
              <a:rPr lang="zh-CN" altLang="en-US" dirty="0"/>
              <a:t>年间的数据，</a:t>
            </a:r>
            <a:r>
              <a:rPr lang="en-US" altLang="zh-CN" dirty="0"/>
              <a:t>y</a:t>
            </a:r>
            <a:r>
              <a:rPr lang="zh-CN" altLang="en-US" dirty="0"/>
              <a:t>值从</a:t>
            </a:r>
            <a:r>
              <a:rPr lang="en-US" altLang="zh-CN" dirty="0"/>
              <a:t>1</a:t>
            </a:r>
            <a:r>
              <a:rPr lang="zh-CN" altLang="en-US" dirty="0"/>
              <a:t>到</a:t>
            </a:r>
            <a:r>
              <a:rPr lang="en-US" altLang="zh-CN" dirty="0"/>
              <a:t>50</a:t>
            </a:r>
            <a:r>
              <a:rPr lang="zh-CN" altLang="en-US" dirty="0"/>
              <a:t>，无果</a:t>
            </a:r>
            <a:endParaRPr lang="en-US" altLang="zh-CN" dirty="0"/>
          </a:p>
          <a:p>
            <a:endParaRPr lang="zh-CN" altLang="en-US" dirty="0"/>
          </a:p>
        </p:txBody>
      </p:sp>
      <p:pic>
        <p:nvPicPr>
          <p:cNvPr id="5" name="图片 4">
            <a:extLst>
              <a:ext uri="{FF2B5EF4-FFF2-40B4-BE49-F238E27FC236}">
                <a16:creationId xmlns:a16="http://schemas.microsoft.com/office/drawing/2014/main" id="{4D5E7B53-5253-5AD1-03B2-FCA39116B039}"/>
              </a:ext>
            </a:extLst>
          </p:cNvPr>
          <p:cNvPicPr>
            <a:picLocks noChangeAspect="1"/>
          </p:cNvPicPr>
          <p:nvPr/>
        </p:nvPicPr>
        <p:blipFill>
          <a:blip r:embed="rId2"/>
          <a:stretch>
            <a:fillRect/>
          </a:stretch>
        </p:blipFill>
        <p:spPr>
          <a:xfrm>
            <a:off x="755576" y="3573016"/>
            <a:ext cx="7812360" cy="1299756"/>
          </a:xfrm>
          <a:prstGeom prst="rect">
            <a:avLst/>
          </a:prstGeom>
        </p:spPr>
      </p:pic>
      <p:pic>
        <p:nvPicPr>
          <p:cNvPr id="7" name="图片 6">
            <a:extLst>
              <a:ext uri="{FF2B5EF4-FFF2-40B4-BE49-F238E27FC236}">
                <a16:creationId xmlns:a16="http://schemas.microsoft.com/office/drawing/2014/main" id="{F9E36C1B-4134-80CC-996F-C915DA33B88E}"/>
              </a:ext>
            </a:extLst>
          </p:cNvPr>
          <p:cNvPicPr>
            <a:picLocks noChangeAspect="1"/>
          </p:cNvPicPr>
          <p:nvPr/>
        </p:nvPicPr>
        <p:blipFill>
          <a:blip r:embed="rId3"/>
          <a:stretch>
            <a:fillRect/>
          </a:stretch>
        </p:blipFill>
        <p:spPr>
          <a:xfrm>
            <a:off x="755576" y="4872772"/>
            <a:ext cx="7715384" cy="773587"/>
          </a:xfrm>
          <a:prstGeom prst="rect">
            <a:avLst/>
          </a:prstGeom>
        </p:spPr>
      </p:pic>
    </p:spTree>
    <p:extLst>
      <p:ext uri="{BB962C8B-B14F-4D97-AF65-F5344CB8AC3E}">
        <p14:creationId xmlns:p14="http://schemas.microsoft.com/office/powerpoint/2010/main" val="337047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3DE920-286D-7C62-8666-48D3BC278500}"/>
              </a:ext>
            </a:extLst>
          </p:cNvPr>
          <p:cNvSpPr>
            <a:spLocks noGrp="1"/>
          </p:cNvSpPr>
          <p:nvPr>
            <p:ph type="title"/>
          </p:nvPr>
        </p:nvSpPr>
        <p:spPr/>
        <p:txBody>
          <a:bodyPr/>
          <a:lstStyle/>
          <a:p>
            <a:r>
              <a:rPr lang="zh-CN" altLang="en-US" dirty="0"/>
              <a:t>              法马注意到的异常（</a:t>
            </a:r>
            <a:r>
              <a:rPr lang="en-US" altLang="zh-CN" dirty="0"/>
              <a:t>1</a:t>
            </a:r>
            <a:r>
              <a:rPr lang="zh-CN" altLang="en-US" dirty="0"/>
              <a:t>）</a:t>
            </a:r>
          </a:p>
        </p:txBody>
      </p:sp>
      <p:pic>
        <p:nvPicPr>
          <p:cNvPr id="9" name="内容占位符 8">
            <a:extLst>
              <a:ext uri="{FF2B5EF4-FFF2-40B4-BE49-F238E27FC236}">
                <a16:creationId xmlns:a16="http://schemas.microsoft.com/office/drawing/2014/main" id="{95F633CD-2B37-A3A5-C181-F1555206834A}"/>
              </a:ext>
            </a:extLst>
          </p:cNvPr>
          <p:cNvPicPr>
            <a:picLocks noGrp="1" noChangeAspect="1"/>
          </p:cNvPicPr>
          <p:nvPr>
            <p:ph idx="1"/>
          </p:nvPr>
        </p:nvPicPr>
        <p:blipFill>
          <a:blip r:embed="rId2"/>
          <a:stretch>
            <a:fillRect/>
          </a:stretch>
        </p:blipFill>
        <p:spPr>
          <a:xfrm>
            <a:off x="395536" y="1932709"/>
            <a:ext cx="8229600" cy="2992581"/>
          </a:xfrm>
        </p:spPr>
      </p:pic>
      <p:cxnSp>
        <p:nvCxnSpPr>
          <p:cNvPr id="11" name="直接连接符 10">
            <a:extLst>
              <a:ext uri="{FF2B5EF4-FFF2-40B4-BE49-F238E27FC236}">
                <a16:creationId xmlns:a16="http://schemas.microsoft.com/office/drawing/2014/main" id="{4A81BF1A-DD8A-09AF-08AB-BFE6263AB30B}"/>
              </a:ext>
            </a:extLst>
          </p:cNvPr>
          <p:cNvCxnSpPr/>
          <p:nvPr/>
        </p:nvCxnSpPr>
        <p:spPr>
          <a:xfrm>
            <a:off x="2699792" y="2204864"/>
            <a:ext cx="1656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D016CB64-F308-97AB-CE99-3BB2D532ED2C}"/>
              </a:ext>
            </a:extLst>
          </p:cNvPr>
          <p:cNvCxnSpPr/>
          <p:nvPr/>
        </p:nvCxnSpPr>
        <p:spPr>
          <a:xfrm>
            <a:off x="4139952" y="2708920"/>
            <a:ext cx="1656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67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7F65A7-2A8E-F30E-2C0F-2ABC56CE5CA0}"/>
              </a:ext>
            </a:extLst>
          </p:cNvPr>
          <p:cNvSpPr>
            <a:spLocks noGrp="1"/>
          </p:cNvSpPr>
          <p:nvPr>
            <p:ph type="title"/>
          </p:nvPr>
        </p:nvSpPr>
        <p:spPr/>
        <p:txBody>
          <a:bodyPr/>
          <a:lstStyle/>
          <a:p>
            <a:r>
              <a:rPr lang="zh-CN" altLang="en-US" dirty="0"/>
              <a:t>           违反随机游走（</a:t>
            </a:r>
            <a:r>
              <a:rPr lang="en-US" altLang="zh-CN" dirty="0"/>
              <a:t>2</a:t>
            </a:r>
            <a:r>
              <a:rPr lang="zh-CN" altLang="en-US" dirty="0"/>
              <a:t>）</a:t>
            </a:r>
          </a:p>
        </p:txBody>
      </p:sp>
      <p:pic>
        <p:nvPicPr>
          <p:cNvPr id="5" name="内容占位符 4">
            <a:extLst>
              <a:ext uri="{FF2B5EF4-FFF2-40B4-BE49-F238E27FC236}">
                <a16:creationId xmlns:a16="http://schemas.microsoft.com/office/drawing/2014/main" id="{CADD1E77-8281-6369-27EE-43191FC2A563}"/>
              </a:ext>
            </a:extLst>
          </p:cNvPr>
          <p:cNvPicPr>
            <a:picLocks noGrp="1" noChangeAspect="1"/>
          </p:cNvPicPr>
          <p:nvPr>
            <p:ph idx="1"/>
          </p:nvPr>
        </p:nvPicPr>
        <p:blipFill>
          <a:blip r:embed="rId2"/>
          <a:stretch>
            <a:fillRect/>
          </a:stretch>
        </p:blipFill>
        <p:spPr>
          <a:xfrm>
            <a:off x="457200" y="1628800"/>
            <a:ext cx="8229600" cy="3773111"/>
          </a:xfrm>
        </p:spPr>
      </p:pic>
      <p:cxnSp>
        <p:nvCxnSpPr>
          <p:cNvPr id="7" name="直接连接符 6">
            <a:extLst>
              <a:ext uri="{FF2B5EF4-FFF2-40B4-BE49-F238E27FC236}">
                <a16:creationId xmlns:a16="http://schemas.microsoft.com/office/drawing/2014/main" id="{92BFD93B-A34C-A4B5-E6A7-5166F72DB7B5}"/>
              </a:ext>
            </a:extLst>
          </p:cNvPr>
          <p:cNvCxnSpPr/>
          <p:nvPr/>
        </p:nvCxnSpPr>
        <p:spPr>
          <a:xfrm>
            <a:off x="4860032" y="2420888"/>
            <a:ext cx="360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6EAECF1C-2599-59C3-0A77-8314D441508B}"/>
              </a:ext>
            </a:extLst>
          </p:cNvPr>
          <p:cNvCxnSpPr/>
          <p:nvPr/>
        </p:nvCxnSpPr>
        <p:spPr>
          <a:xfrm>
            <a:off x="323528" y="2708920"/>
            <a:ext cx="3600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123FA01A-7959-C947-7845-D90DC58799EC}"/>
              </a:ext>
            </a:extLst>
          </p:cNvPr>
          <p:cNvCxnSpPr>
            <a:cxnSpLocks/>
          </p:cNvCxnSpPr>
          <p:nvPr/>
        </p:nvCxnSpPr>
        <p:spPr>
          <a:xfrm>
            <a:off x="2267744" y="4365104"/>
            <a:ext cx="1008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5149FCCC-CA8B-AA40-EC25-FFE0BADB77E4}"/>
              </a:ext>
            </a:extLst>
          </p:cNvPr>
          <p:cNvCxnSpPr>
            <a:cxnSpLocks/>
          </p:cNvCxnSpPr>
          <p:nvPr/>
        </p:nvCxnSpPr>
        <p:spPr>
          <a:xfrm>
            <a:off x="7884368" y="4293096"/>
            <a:ext cx="72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1B50E43B-CDBA-F1CF-876B-D65E499F8C0C}"/>
              </a:ext>
            </a:extLst>
          </p:cNvPr>
          <p:cNvCxnSpPr>
            <a:cxnSpLocks/>
          </p:cNvCxnSpPr>
          <p:nvPr/>
        </p:nvCxnSpPr>
        <p:spPr>
          <a:xfrm>
            <a:off x="457200" y="4653136"/>
            <a:ext cx="8024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E524990C-8892-DB92-983B-D2333C9EAF85}"/>
              </a:ext>
            </a:extLst>
          </p:cNvPr>
          <p:cNvSpPr txBox="1"/>
          <p:nvPr/>
        </p:nvSpPr>
        <p:spPr>
          <a:xfrm>
            <a:off x="899592" y="5784016"/>
            <a:ext cx="7560840" cy="369332"/>
          </a:xfrm>
          <a:prstGeom prst="rect">
            <a:avLst/>
          </a:prstGeom>
          <a:noFill/>
        </p:spPr>
        <p:txBody>
          <a:bodyPr wrap="square" rtlCol="0">
            <a:spAutoFit/>
          </a:bodyPr>
          <a:lstStyle/>
          <a:p>
            <a:r>
              <a:rPr lang="zh-CN" altLang="en-US" dirty="0"/>
              <a:t>由于后续变动的符号是随机的，因此即便违反随机游走，也没有违反</a:t>
            </a:r>
            <a:r>
              <a:rPr lang="en-US" altLang="zh-CN" dirty="0"/>
              <a:t>EMH</a:t>
            </a:r>
            <a:endParaRPr lang="zh-CN" altLang="en-US" dirty="0"/>
          </a:p>
        </p:txBody>
      </p:sp>
    </p:spTree>
    <p:extLst>
      <p:ext uri="{BB962C8B-B14F-4D97-AF65-F5344CB8AC3E}">
        <p14:creationId xmlns:p14="http://schemas.microsoft.com/office/powerpoint/2010/main" val="1604993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970B2C-B015-120C-A17F-6DD6DCCD72F0}"/>
              </a:ext>
            </a:extLst>
          </p:cNvPr>
          <p:cNvSpPr>
            <a:spLocks noGrp="1"/>
          </p:cNvSpPr>
          <p:nvPr>
            <p:ph type="title"/>
          </p:nvPr>
        </p:nvSpPr>
        <p:spPr/>
        <p:txBody>
          <a:bodyPr/>
          <a:lstStyle/>
          <a:p>
            <a:r>
              <a:rPr lang="zh-CN" altLang="en-US" dirty="0"/>
              <a:t>（</a:t>
            </a:r>
            <a:r>
              <a:rPr lang="en-US" altLang="zh-CN" dirty="0"/>
              <a:t>3</a:t>
            </a:r>
            <a:r>
              <a:rPr lang="zh-CN" altLang="en-US" dirty="0"/>
              <a:t>）惯性与反转</a:t>
            </a:r>
          </a:p>
        </p:txBody>
      </p:sp>
      <p:pic>
        <p:nvPicPr>
          <p:cNvPr id="5" name="内容占位符 4">
            <a:extLst>
              <a:ext uri="{FF2B5EF4-FFF2-40B4-BE49-F238E27FC236}">
                <a16:creationId xmlns:a16="http://schemas.microsoft.com/office/drawing/2014/main" id="{69EA6B88-7A4C-6F94-4538-BC265B65632D}"/>
              </a:ext>
            </a:extLst>
          </p:cNvPr>
          <p:cNvPicPr>
            <a:picLocks noGrp="1" noChangeAspect="1"/>
          </p:cNvPicPr>
          <p:nvPr>
            <p:ph idx="1"/>
          </p:nvPr>
        </p:nvPicPr>
        <p:blipFill>
          <a:blip r:embed="rId2"/>
          <a:stretch>
            <a:fillRect/>
          </a:stretch>
        </p:blipFill>
        <p:spPr>
          <a:xfrm>
            <a:off x="539552" y="1772816"/>
            <a:ext cx="8229600" cy="1336305"/>
          </a:xfrm>
        </p:spPr>
      </p:pic>
      <p:cxnSp>
        <p:nvCxnSpPr>
          <p:cNvPr id="6" name="直接连接符 5">
            <a:extLst>
              <a:ext uri="{FF2B5EF4-FFF2-40B4-BE49-F238E27FC236}">
                <a16:creationId xmlns:a16="http://schemas.microsoft.com/office/drawing/2014/main" id="{AC7B38ED-2CFE-5532-4921-C4EBAC5FF44E}"/>
              </a:ext>
            </a:extLst>
          </p:cNvPr>
          <p:cNvCxnSpPr>
            <a:cxnSpLocks/>
          </p:cNvCxnSpPr>
          <p:nvPr/>
        </p:nvCxnSpPr>
        <p:spPr>
          <a:xfrm>
            <a:off x="3851920" y="2564904"/>
            <a:ext cx="1008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A0489ED9-DCAE-B226-0654-D213CF0C6998}"/>
              </a:ext>
            </a:extLst>
          </p:cNvPr>
          <p:cNvCxnSpPr>
            <a:cxnSpLocks/>
          </p:cNvCxnSpPr>
          <p:nvPr/>
        </p:nvCxnSpPr>
        <p:spPr>
          <a:xfrm>
            <a:off x="6732240" y="2852936"/>
            <a:ext cx="1008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E36A6A08-B055-AD3F-9C05-A02E71BF10EB}"/>
              </a:ext>
            </a:extLst>
          </p:cNvPr>
          <p:cNvPicPr>
            <a:picLocks noChangeAspect="1"/>
          </p:cNvPicPr>
          <p:nvPr/>
        </p:nvPicPr>
        <p:blipFill>
          <a:blip r:embed="rId3"/>
          <a:stretch>
            <a:fillRect/>
          </a:stretch>
        </p:blipFill>
        <p:spPr>
          <a:xfrm>
            <a:off x="611560" y="3171271"/>
            <a:ext cx="8157592" cy="1049817"/>
          </a:xfrm>
          <a:prstGeom prst="rect">
            <a:avLst/>
          </a:prstGeom>
        </p:spPr>
      </p:pic>
      <p:cxnSp>
        <p:nvCxnSpPr>
          <p:cNvPr id="10" name="直接连接符 9">
            <a:extLst>
              <a:ext uri="{FF2B5EF4-FFF2-40B4-BE49-F238E27FC236}">
                <a16:creationId xmlns:a16="http://schemas.microsoft.com/office/drawing/2014/main" id="{259FD538-A7BA-05C9-3C56-2066FDC25485}"/>
              </a:ext>
            </a:extLst>
          </p:cNvPr>
          <p:cNvCxnSpPr>
            <a:cxnSpLocks/>
          </p:cNvCxnSpPr>
          <p:nvPr/>
        </p:nvCxnSpPr>
        <p:spPr>
          <a:xfrm>
            <a:off x="755576" y="3501008"/>
            <a:ext cx="216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DDDBED9F-A18C-9131-B1B1-5E3D35AA9025}"/>
              </a:ext>
            </a:extLst>
          </p:cNvPr>
          <p:cNvSpPr txBox="1"/>
          <p:nvPr/>
        </p:nvSpPr>
        <p:spPr>
          <a:xfrm>
            <a:off x="1259632" y="4725144"/>
            <a:ext cx="6768752" cy="646331"/>
          </a:xfrm>
          <a:prstGeom prst="rect">
            <a:avLst/>
          </a:prstGeom>
          <a:noFill/>
        </p:spPr>
        <p:txBody>
          <a:bodyPr wrap="square" rtlCol="0">
            <a:spAutoFit/>
          </a:bodyPr>
          <a:lstStyle/>
          <a:p>
            <a:r>
              <a:rPr lang="zh-CN" altLang="en-US" b="1" dirty="0">
                <a:solidFill>
                  <a:srgbClr val="FF0000"/>
                </a:solidFill>
              </a:rPr>
              <a:t>如果这些发现可以延续，那么，在高频和低交易成本条件下，是否就可以产生量化策略？</a:t>
            </a:r>
          </a:p>
        </p:txBody>
      </p:sp>
    </p:spTree>
    <p:extLst>
      <p:ext uri="{BB962C8B-B14F-4D97-AF65-F5344CB8AC3E}">
        <p14:creationId xmlns:p14="http://schemas.microsoft.com/office/powerpoint/2010/main" val="175581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a:t>
            </a:r>
            <a:r>
              <a:rPr lang="zh-CN" altLang="en-US" sz="3600" dirty="0"/>
              <a:t>早期经验数据分析的分歧</a:t>
            </a:r>
          </a:p>
        </p:txBody>
      </p:sp>
      <p:sp>
        <p:nvSpPr>
          <p:cNvPr id="3" name="内容占位符 2"/>
          <p:cNvSpPr>
            <a:spLocks noGrp="1"/>
          </p:cNvSpPr>
          <p:nvPr>
            <p:ph sz="half" idx="1"/>
          </p:nvPr>
        </p:nvSpPr>
        <p:spPr>
          <a:xfrm>
            <a:off x="457200" y="3212976"/>
            <a:ext cx="4038600" cy="2913187"/>
          </a:xfrm>
          <a:ln>
            <a:solidFill>
              <a:schemeClr val="tx1"/>
            </a:solidFill>
          </a:ln>
        </p:spPr>
        <p:txBody>
          <a:bodyPr/>
          <a:lstStyle/>
          <a:p>
            <a:r>
              <a:rPr lang="zh-CN" altLang="en-US" dirty="0"/>
              <a:t>毫无逻辑</a:t>
            </a:r>
            <a:endParaRPr lang="en-US" altLang="zh-CN" dirty="0"/>
          </a:p>
          <a:p>
            <a:r>
              <a:rPr lang="zh-CN" altLang="en-US" dirty="0"/>
              <a:t>反复无常的心理</a:t>
            </a:r>
            <a:endParaRPr lang="en-US" altLang="zh-CN" dirty="0"/>
          </a:p>
          <a:p>
            <a:r>
              <a:rPr lang="en-US" altLang="zh-CN" dirty="0"/>
              <a:t>Animal spirit</a:t>
            </a:r>
          </a:p>
          <a:p>
            <a:endParaRPr lang="en-US" altLang="zh-CN" dirty="0"/>
          </a:p>
          <a:p>
            <a:r>
              <a:rPr lang="zh-CN" altLang="en-US" dirty="0"/>
              <a:t>市场是非理性的</a:t>
            </a:r>
          </a:p>
        </p:txBody>
      </p:sp>
      <p:sp>
        <p:nvSpPr>
          <p:cNvPr id="4" name="内容占位符 3"/>
          <p:cNvSpPr>
            <a:spLocks noGrp="1"/>
          </p:cNvSpPr>
          <p:nvPr>
            <p:ph sz="half" idx="2"/>
          </p:nvPr>
        </p:nvSpPr>
        <p:spPr>
          <a:xfrm>
            <a:off x="4648200" y="3212976"/>
            <a:ext cx="4038600" cy="2913187"/>
          </a:xfrm>
          <a:ln>
            <a:solidFill>
              <a:schemeClr val="tx1"/>
            </a:solidFill>
          </a:ln>
        </p:spPr>
        <p:txBody>
          <a:bodyPr/>
          <a:lstStyle/>
          <a:p>
            <a:r>
              <a:rPr lang="zh-CN" altLang="en-US" dirty="0"/>
              <a:t>预测未来股价今天就会实现</a:t>
            </a:r>
            <a:endParaRPr lang="en-US" altLang="zh-CN" dirty="0"/>
          </a:p>
          <a:p>
            <a:r>
              <a:rPr lang="zh-CN" altLang="en-US" dirty="0"/>
              <a:t>新信息是随机的</a:t>
            </a:r>
            <a:endParaRPr lang="en-US" altLang="zh-CN" dirty="0"/>
          </a:p>
          <a:p>
            <a:endParaRPr lang="en-US" altLang="zh-CN" dirty="0"/>
          </a:p>
          <a:p>
            <a:r>
              <a:rPr lang="zh-CN" altLang="en-US" dirty="0"/>
              <a:t>市场是理性的、良好运行的</a:t>
            </a:r>
          </a:p>
        </p:txBody>
      </p:sp>
      <p:sp>
        <p:nvSpPr>
          <p:cNvPr id="5" name="矩形 4"/>
          <p:cNvSpPr/>
          <p:nvPr/>
        </p:nvSpPr>
        <p:spPr>
          <a:xfrm>
            <a:off x="457200" y="1556792"/>
            <a:ext cx="8229600" cy="1631216"/>
          </a:xfrm>
          <a:prstGeom prst="rect">
            <a:avLst/>
          </a:prstGeom>
        </p:spPr>
        <p:txBody>
          <a:bodyPr wrap="square">
            <a:spAutoFit/>
          </a:bodyPr>
          <a:lstStyle/>
          <a:p>
            <a:r>
              <a:rPr lang="en-US" altLang="zh-CN" sz="2400" dirty="0"/>
              <a:t>Maurice Kendall(1953)</a:t>
            </a:r>
            <a:r>
              <a:rPr lang="zh-CN" altLang="en-US" sz="2400" dirty="0"/>
              <a:t>，找不到股价的预测模式，股价运动似乎是随机的。</a:t>
            </a:r>
            <a:endParaRPr lang="en-US" altLang="zh-CN" sz="2400" dirty="0"/>
          </a:p>
          <a:p>
            <a:r>
              <a:rPr lang="en-US" altLang="zh-CN" sz="2400" dirty="0"/>
              <a:t> </a:t>
            </a:r>
          </a:p>
          <a:p>
            <a:r>
              <a:rPr lang="en-US" altLang="zh-CN" sz="1400" dirty="0"/>
              <a:t>Maurice Kendall, “The Analysis of Economic Time Series, Part I: Prices,” Journal of the Royal Statistical Society 96 (1953). </a:t>
            </a:r>
            <a:endParaRPr lang="zh-CN" altLang="en-US" sz="1400" dirty="0"/>
          </a:p>
        </p:txBody>
      </p:sp>
    </p:spTree>
    <p:extLst>
      <p:ext uri="{BB962C8B-B14F-4D97-AF65-F5344CB8AC3E}">
        <p14:creationId xmlns:p14="http://schemas.microsoft.com/office/powerpoint/2010/main" val="2018542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CAF830-4DB8-D2A7-837B-5BE763D96918}"/>
              </a:ext>
            </a:extLst>
          </p:cNvPr>
          <p:cNvSpPr>
            <a:spLocks noGrp="1"/>
          </p:cNvSpPr>
          <p:nvPr>
            <p:ph type="title"/>
          </p:nvPr>
        </p:nvSpPr>
        <p:spPr/>
        <p:txBody>
          <a:bodyPr/>
          <a:lstStyle/>
          <a:p>
            <a:r>
              <a:rPr lang="zh-CN" altLang="en-US" sz="3600" dirty="0"/>
              <a:t>               价格变化的正态分布检测</a:t>
            </a:r>
          </a:p>
        </p:txBody>
      </p:sp>
      <p:pic>
        <p:nvPicPr>
          <p:cNvPr id="5" name="内容占位符 4">
            <a:extLst>
              <a:ext uri="{FF2B5EF4-FFF2-40B4-BE49-F238E27FC236}">
                <a16:creationId xmlns:a16="http://schemas.microsoft.com/office/drawing/2014/main" id="{8B0493DC-70B4-8E30-8672-038522F737F3}"/>
              </a:ext>
            </a:extLst>
          </p:cNvPr>
          <p:cNvPicPr>
            <a:picLocks noGrp="1" noChangeAspect="1"/>
          </p:cNvPicPr>
          <p:nvPr>
            <p:ph idx="1"/>
          </p:nvPr>
        </p:nvPicPr>
        <p:blipFill>
          <a:blip r:embed="rId2"/>
          <a:stretch>
            <a:fillRect/>
          </a:stretch>
        </p:blipFill>
        <p:spPr>
          <a:xfrm>
            <a:off x="457200" y="1556792"/>
            <a:ext cx="8229600" cy="1392474"/>
          </a:xfrm>
        </p:spPr>
      </p:pic>
      <p:cxnSp>
        <p:nvCxnSpPr>
          <p:cNvPr id="7" name="直接连接符 6">
            <a:extLst>
              <a:ext uri="{FF2B5EF4-FFF2-40B4-BE49-F238E27FC236}">
                <a16:creationId xmlns:a16="http://schemas.microsoft.com/office/drawing/2014/main" id="{176D9F6B-786D-B4DC-0C6C-16879D02AC59}"/>
              </a:ext>
            </a:extLst>
          </p:cNvPr>
          <p:cNvCxnSpPr/>
          <p:nvPr/>
        </p:nvCxnSpPr>
        <p:spPr>
          <a:xfrm>
            <a:off x="6732240" y="1844824"/>
            <a:ext cx="1872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7E6720D9-39E7-969A-5513-C1CF80760CBE}"/>
              </a:ext>
            </a:extLst>
          </p:cNvPr>
          <p:cNvPicPr>
            <a:picLocks noChangeAspect="1"/>
          </p:cNvPicPr>
          <p:nvPr/>
        </p:nvPicPr>
        <p:blipFill>
          <a:blip r:embed="rId3"/>
          <a:stretch>
            <a:fillRect/>
          </a:stretch>
        </p:blipFill>
        <p:spPr>
          <a:xfrm>
            <a:off x="611560" y="3261528"/>
            <a:ext cx="7704856" cy="282230"/>
          </a:xfrm>
          <a:prstGeom prst="rect">
            <a:avLst/>
          </a:prstGeom>
        </p:spPr>
      </p:pic>
    </p:spTree>
    <p:extLst>
      <p:ext uri="{BB962C8B-B14F-4D97-AF65-F5344CB8AC3E}">
        <p14:creationId xmlns:p14="http://schemas.microsoft.com/office/powerpoint/2010/main" val="1401742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              事件研究与异常收益</a:t>
            </a:r>
          </a:p>
        </p:txBody>
      </p:sp>
      <p:sp>
        <p:nvSpPr>
          <p:cNvPr id="8" name="内容占位符 7"/>
          <p:cNvSpPr>
            <a:spLocks noGrp="1"/>
          </p:cNvSpPr>
          <p:nvPr>
            <p:ph idx="1"/>
          </p:nvPr>
        </p:nvSpPr>
        <p:spPr/>
        <p:txBody>
          <a:bodyPr/>
          <a:lstStyle/>
          <a:p>
            <a:r>
              <a:rPr lang="en-US" altLang="zh-CN" sz="2800" dirty="0"/>
              <a:t>Event studies </a:t>
            </a:r>
            <a:r>
              <a:rPr lang="zh-CN" altLang="en-US" sz="2800" dirty="0"/>
              <a:t>特定事件</a:t>
            </a:r>
            <a:r>
              <a:rPr lang="en-US" altLang="zh-CN" sz="2800" dirty="0"/>
              <a:t>(</a:t>
            </a:r>
            <a:r>
              <a:rPr lang="zh-CN" altLang="en-US" sz="2800" dirty="0"/>
              <a:t>分红、预增、预减、减持、增持、重大资产重组、新闻报道、行业政策发布、宏观数据披露</a:t>
            </a:r>
            <a:r>
              <a:rPr lang="en-US" altLang="zh-CN" sz="2800" dirty="0"/>
              <a:t>,etc.)</a:t>
            </a:r>
            <a:r>
              <a:rPr lang="zh-CN" altLang="en-US" sz="2800" dirty="0"/>
              <a:t>对股价</a:t>
            </a:r>
            <a:r>
              <a:rPr lang="en-US" altLang="zh-CN" sz="2800" dirty="0"/>
              <a:t>/</a:t>
            </a:r>
            <a:r>
              <a:rPr lang="zh-CN" altLang="en-US" sz="2800" dirty="0"/>
              <a:t>收益率的影响</a:t>
            </a:r>
            <a:endParaRPr lang="en-US" altLang="zh-CN" sz="2800" dirty="0"/>
          </a:p>
          <a:p>
            <a:r>
              <a:rPr lang="zh-CN" altLang="en-US" sz="2800" dirty="0"/>
              <a:t>异常收益（</a:t>
            </a:r>
            <a:r>
              <a:rPr lang="en-US" altLang="zh-CN" sz="2800" dirty="0"/>
              <a:t>abnormal return</a:t>
            </a:r>
            <a:r>
              <a:rPr lang="zh-CN" altLang="en-US" sz="2800" dirty="0"/>
              <a:t>）剔除其它因素影响之后的剩余。</a:t>
            </a:r>
            <a:endParaRPr lang="en-US" altLang="zh-CN" sz="2800" dirty="0"/>
          </a:p>
          <a:p>
            <a:endParaRPr lang="en-US" altLang="zh-CN" sz="2800" dirty="0"/>
          </a:p>
          <a:p>
            <a:endParaRPr lang="en-US" altLang="zh-CN" sz="2800" dirty="0"/>
          </a:p>
          <a:p>
            <a:r>
              <a:rPr lang="zh-CN" altLang="en-US" sz="2800" dirty="0"/>
              <a:t>累积异常收益（</a:t>
            </a:r>
            <a:r>
              <a:rPr lang="en-US" altLang="zh-CN" sz="2800" dirty="0"/>
              <a:t>CAR</a:t>
            </a:r>
            <a:r>
              <a:rPr lang="zh-CN" altLang="en-US" sz="2800" dirty="0"/>
              <a:t>，</a:t>
            </a:r>
            <a:r>
              <a:rPr lang="en-US" altLang="zh-CN" sz="2800" dirty="0"/>
              <a:t>cumulative abnormal return</a:t>
            </a:r>
            <a:r>
              <a:rPr lang="zh-CN" altLang="en-US" sz="2800" dirty="0"/>
              <a:t>）</a:t>
            </a:r>
          </a:p>
        </p:txBody>
      </p:sp>
      <p:pic>
        <p:nvPicPr>
          <p:cNvPr id="9" name="图片 8"/>
          <p:cNvPicPr>
            <a:picLocks noChangeAspect="1"/>
          </p:cNvPicPr>
          <p:nvPr/>
        </p:nvPicPr>
        <p:blipFill>
          <a:blip r:embed="rId2"/>
          <a:stretch>
            <a:fillRect/>
          </a:stretch>
        </p:blipFill>
        <p:spPr>
          <a:xfrm>
            <a:off x="1128018" y="3863181"/>
            <a:ext cx="6337051" cy="552933"/>
          </a:xfrm>
          <a:prstGeom prst="rect">
            <a:avLst/>
          </a:prstGeom>
        </p:spPr>
      </p:pic>
      <p:pic>
        <p:nvPicPr>
          <p:cNvPr id="10" name="图片 9"/>
          <p:cNvPicPr>
            <a:picLocks noChangeAspect="1"/>
          </p:cNvPicPr>
          <p:nvPr/>
        </p:nvPicPr>
        <p:blipFill>
          <a:blip r:embed="rId3"/>
          <a:stretch>
            <a:fillRect/>
          </a:stretch>
        </p:blipFill>
        <p:spPr>
          <a:xfrm>
            <a:off x="1043608" y="4357149"/>
            <a:ext cx="6260701" cy="581533"/>
          </a:xfrm>
          <a:prstGeom prst="rect">
            <a:avLst/>
          </a:prstGeom>
        </p:spPr>
      </p:pic>
    </p:spTree>
    <p:extLst>
      <p:ext uri="{BB962C8B-B14F-4D97-AF65-F5344CB8AC3E}">
        <p14:creationId xmlns:p14="http://schemas.microsoft.com/office/powerpoint/2010/main" val="1304377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5B0C31-9906-4D8F-845C-6B2744FED43C}"/>
              </a:ext>
            </a:extLst>
          </p:cNvPr>
          <p:cNvSpPr>
            <a:spLocks noGrp="1"/>
          </p:cNvSpPr>
          <p:nvPr>
            <p:ph type="title"/>
          </p:nvPr>
        </p:nvSpPr>
        <p:spPr/>
        <p:txBody>
          <a:bodyPr/>
          <a:lstStyle/>
          <a:p>
            <a:r>
              <a:rPr lang="zh-CN" altLang="en-US" dirty="0"/>
              <a:t>             </a:t>
            </a:r>
            <a:r>
              <a:rPr lang="zh-CN" altLang="en-US" sz="3600" dirty="0"/>
              <a:t>关于信息提前泄露的研究</a:t>
            </a:r>
            <a:endParaRPr lang="zh-CN" altLang="en-US" dirty="0"/>
          </a:p>
        </p:txBody>
      </p:sp>
      <p:pic>
        <p:nvPicPr>
          <p:cNvPr id="4" name="Picture 1">
            <a:extLst>
              <a:ext uri="{FF2B5EF4-FFF2-40B4-BE49-F238E27FC236}">
                <a16:creationId xmlns:a16="http://schemas.microsoft.com/office/drawing/2014/main" id="{55EBA606-AA5A-47D9-82DE-6D1F0679FBB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422294"/>
            <a:ext cx="5112568" cy="51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箭头连接符 5">
            <a:extLst>
              <a:ext uri="{FF2B5EF4-FFF2-40B4-BE49-F238E27FC236}">
                <a16:creationId xmlns:a16="http://schemas.microsoft.com/office/drawing/2014/main" id="{FBF08085-708C-45C6-BD47-D6B1D2399AC2}"/>
              </a:ext>
            </a:extLst>
          </p:cNvPr>
          <p:cNvCxnSpPr/>
          <p:nvPr/>
        </p:nvCxnSpPr>
        <p:spPr>
          <a:xfrm>
            <a:off x="827584" y="2132856"/>
            <a:ext cx="5040560" cy="12241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CBD18F2-5E5A-4841-8D32-977155AD659C}"/>
              </a:ext>
            </a:extLst>
          </p:cNvPr>
          <p:cNvSpPr txBox="1"/>
          <p:nvPr/>
        </p:nvSpPr>
        <p:spPr>
          <a:xfrm>
            <a:off x="393102" y="1805225"/>
            <a:ext cx="1296144" cy="646331"/>
          </a:xfrm>
          <a:prstGeom prst="rect">
            <a:avLst/>
          </a:prstGeom>
          <a:noFill/>
        </p:spPr>
        <p:txBody>
          <a:bodyPr wrap="square" rtlCol="0">
            <a:spAutoFit/>
          </a:bodyPr>
          <a:lstStyle/>
          <a:p>
            <a:r>
              <a:rPr lang="zh-CN" altLang="en-US" dirty="0"/>
              <a:t>可能提前泄露信息</a:t>
            </a:r>
          </a:p>
        </p:txBody>
      </p:sp>
    </p:spTree>
    <p:extLst>
      <p:ext uri="{BB962C8B-B14F-4D97-AF65-F5344CB8AC3E}">
        <p14:creationId xmlns:p14="http://schemas.microsoft.com/office/powerpoint/2010/main" val="317044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次强有效测试：异象</a:t>
            </a:r>
          </a:p>
        </p:txBody>
      </p:sp>
      <p:sp>
        <p:nvSpPr>
          <p:cNvPr id="3" name="内容占位符 2"/>
          <p:cNvSpPr>
            <a:spLocks noGrp="1"/>
          </p:cNvSpPr>
          <p:nvPr>
            <p:ph idx="1"/>
          </p:nvPr>
        </p:nvSpPr>
        <p:spPr/>
        <p:txBody>
          <a:bodyPr/>
          <a:lstStyle/>
          <a:p>
            <a:pPr marL="0" indent="0">
              <a:buNone/>
            </a:pPr>
            <a:r>
              <a:rPr lang="zh-CN" altLang="en-US" sz="2000" dirty="0"/>
              <a:t>（</a:t>
            </a:r>
            <a:r>
              <a:rPr lang="en-US" altLang="zh-CN" sz="2000" dirty="0"/>
              <a:t>1</a:t>
            </a:r>
            <a:r>
              <a:rPr lang="zh-CN" altLang="en-US" sz="2000" dirty="0"/>
              <a:t>）</a:t>
            </a:r>
            <a:r>
              <a:rPr lang="en-US" altLang="zh-CN" sz="2000" b="1" dirty="0"/>
              <a:t>P/E</a:t>
            </a:r>
            <a:r>
              <a:rPr lang="zh-CN" altLang="en-US" sz="2000" b="1" dirty="0"/>
              <a:t>效应</a:t>
            </a:r>
            <a:r>
              <a:rPr lang="zh-CN" altLang="en-US" sz="2000" dirty="0"/>
              <a:t>：</a:t>
            </a:r>
            <a:r>
              <a:rPr lang="en-US" altLang="zh-CN" sz="2000" dirty="0" err="1"/>
              <a:t>Basu</a:t>
            </a:r>
            <a:r>
              <a:rPr lang="en-US" altLang="zh-CN" sz="2000" dirty="0"/>
              <a:t>(1977)</a:t>
            </a:r>
            <a:r>
              <a:rPr lang="zh-CN" altLang="en-US" sz="2000" dirty="0"/>
              <a:t>低市盈率组合收益高于高市盈率组合；</a:t>
            </a:r>
            <a:endParaRPr lang="en-US" altLang="zh-CN" sz="2000" dirty="0"/>
          </a:p>
          <a:p>
            <a:pPr marL="0" indent="0">
              <a:buNone/>
            </a:pPr>
            <a:r>
              <a:rPr lang="en-US" altLang="zh-CN" sz="2000" dirty="0"/>
              <a:t> </a:t>
            </a:r>
            <a:r>
              <a:rPr lang="zh-CN" altLang="en-US" sz="2000" dirty="0"/>
              <a:t>（</a:t>
            </a:r>
            <a:r>
              <a:rPr lang="en-US" altLang="zh-CN" sz="2000" dirty="0"/>
              <a:t>2</a:t>
            </a:r>
            <a:r>
              <a:rPr lang="zh-CN" altLang="en-US" sz="2000" dirty="0"/>
              <a:t>）</a:t>
            </a:r>
            <a:r>
              <a:rPr lang="zh-CN" altLang="en-US" sz="2000" b="1" dirty="0"/>
              <a:t>小盘股效应</a:t>
            </a:r>
            <a:r>
              <a:rPr lang="zh-CN" altLang="en-US" sz="2000" dirty="0"/>
              <a:t>：</a:t>
            </a:r>
            <a:r>
              <a:rPr lang="en-US" altLang="zh-CN" sz="2000" dirty="0" err="1"/>
              <a:t>Banz</a:t>
            </a:r>
            <a:r>
              <a:rPr lang="zh-CN" altLang="en-US" sz="2000" dirty="0"/>
              <a:t>（</a:t>
            </a:r>
            <a:r>
              <a:rPr lang="en-US" altLang="zh-CN" sz="2000" dirty="0"/>
              <a:t>1981</a:t>
            </a:r>
            <a:r>
              <a:rPr lang="zh-CN" altLang="en-US" sz="2000" dirty="0"/>
              <a:t>），</a:t>
            </a:r>
            <a:r>
              <a:rPr lang="zh-CN" altLang="en-US" sz="2000" b="1" dirty="0"/>
              <a:t>一月效应</a:t>
            </a:r>
            <a:r>
              <a:rPr lang="en-US" altLang="zh-CN" sz="2000" dirty="0" err="1"/>
              <a:t>Keim</a:t>
            </a:r>
            <a:r>
              <a:rPr lang="zh-CN" altLang="en-US" sz="2000" dirty="0"/>
              <a:t>（</a:t>
            </a:r>
            <a:r>
              <a:rPr lang="en-US" altLang="zh-CN" sz="2000" dirty="0"/>
              <a:t>1983</a:t>
            </a:r>
            <a:r>
              <a:rPr lang="zh-CN" altLang="en-US" sz="2000" dirty="0"/>
              <a:t>），</a:t>
            </a:r>
            <a:r>
              <a:rPr lang="en-US" altLang="zh-CN" sz="2000" dirty="0" err="1"/>
              <a:t>Reinganum</a:t>
            </a:r>
            <a:r>
              <a:rPr lang="zh-CN" altLang="en-US" sz="2000" dirty="0"/>
              <a:t>（</a:t>
            </a:r>
            <a:r>
              <a:rPr lang="en-US" altLang="zh-CN" sz="2000" dirty="0"/>
              <a:t>1983</a:t>
            </a:r>
            <a:r>
              <a:rPr lang="zh-CN" altLang="en-US" sz="2000" dirty="0"/>
              <a:t>）</a:t>
            </a:r>
            <a:r>
              <a:rPr lang="en-US" altLang="zh-CN" sz="2000" dirty="0"/>
              <a:t> </a:t>
            </a:r>
            <a:r>
              <a:rPr lang="zh-CN" altLang="en-US" sz="2000" dirty="0"/>
              <a:t>， </a:t>
            </a:r>
            <a:r>
              <a:rPr lang="en-US" altLang="zh-CN" sz="2000" dirty="0"/>
              <a:t>Blume and </a:t>
            </a:r>
            <a:r>
              <a:rPr lang="en-US" altLang="zh-CN" sz="2000" dirty="0" err="1"/>
              <a:t>Stambaugh</a:t>
            </a:r>
            <a:r>
              <a:rPr lang="zh-CN" altLang="en-US" sz="2000" dirty="0"/>
              <a:t>（</a:t>
            </a:r>
            <a:r>
              <a:rPr lang="en-US" altLang="zh-CN" sz="2000" dirty="0"/>
              <a:t>1983</a:t>
            </a:r>
            <a:r>
              <a:rPr lang="zh-CN" altLang="en-US" sz="2000" dirty="0"/>
              <a:t>）</a:t>
            </a:r>
          </a:p>
        </p:txBody>
      </p:sp>
      <p:pic>
        <p:nvPicPr>
          <p:cNvPr id="4" name="图片 3"/>
          <p:cNvPicPr>
            <a:picLocks noChangeAspect="1"/>
          </p:cNvPicPr>
          <p:nvPr/>
        </p:nvPicPr>
        <p:blipFill>
          <a:blip r:embed="rId2"/>
          <a:stretch>
            <a:fillRect/>
          </a:stretch>
        </p:blipFill>
        <p:spPr>
          <a:xfrm>
            <a:off x="899592" y="2852936"/>
            <a:ext cx="6473237" cy="3273227"/>
          </a:xfrm>
          <a:prstGeom prst="rect">
            <a:avLst/>
          </a:prstGeom>
        </p:spPr>
      </p:pic>
    </p:spTree>
    <p:extLst>
      <p:ext uri="{BB962C8B-B14F-4D97-AF65-F5344CB8AC3E}">
        <p14:creationId xmlns:p14="http://schemas.microsoft.com/office/powerpoint/2010/main" val="4215628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次强有效测试：异象</a:t>
            </a:r>
          </a:p>
        </p:txBody>
      </p:sp>
      <p:sp>
        <p:nvSpPr>
          <p:cNvPr id="3" name="内容占位符 2"/>
          <p:cNvSpPr>
            <a:spLocks noGrp="1"/>
          </p:cNvSpPr>
          <p:nvPr>
            <p:ph idx="1"/>
          </p:nvPr>
        </p:nvSpPr>
        <p:spPr>
          <a:xfrm>
            <a:off x="457200" y="1600200"/>
            <a:ext cx="8229600" cy="4525963"/>
          </a:xfrm>
        </p:spPr>
        <p:txBody>
          <a:bodyPr/>
          <a:lstStyle/>
          <a:p>
            <a:pPr marL="0" indent="0">
              <a:buNone/>
            </a:pPr>
            <a:r>
              <a:rPr lang="zh-CN" altLang="en-US" sz="2400" dirty="0"/>
              <a:t>（</a:t>
            </a:r>
            <a:r>
              <a:rPr lang="en-US" altLang="zh-CN" sz="2400" dirty="0"/>
              <a:t>3</a:t>
            </a:r>
            <a:r>
              <a:rPr lang="zh-CN" altLang="en-US" sz="2400" dirty="0"/>
              <a:t>）被忽视股票效应、流动性效应：</a:t>
            </a:r>
            <a:r>
              <a:rPr lang="en-US" altLang="zh-CN" sz="2400" dirty="0" err="1"/>
              <a:t>Arbel</a:t>
            </a:r>
            <a:r>
              <a:rPr lang="en-US" altLang="zh-CN" sz="2400" dirty="0"/>
              <a:t> and   </a:t>
            </a:r>
            <a:r>
              <a:rPr lang="en-US" altLang="zh-CN" sz="2400" dirty="0" err="1"/>
              <a:t>Strebel</a:t>
            </a:r>
            <a:r>
              <a:rPr lang="en-US" altLang="zh-CN" sz="2400" dirty="0"/>
              <a:t>(1983),Merton(1987)</a:t>
            </a:r>
            <a:r>
              <a:rPr lang="zh-CN" altLang="en-US" sz="2400" dirty="0"/>
              <a:t>，</a:t>
            </a:r>
            <a:r>
              <a:rPr lang="en-US" altLang="zh-CN" sz="2400" dirty="0" err="1"/>
              <a:t>Amihud</a:t>
            </a:r>
            <a:r>
              <a:rPr lang="en-US" altLang="zh-CN" sz="2400" dirty="0"/>
              <a:t> and Mendelson(1986,1991)</a:t>
            </a:r>
          </a:p>
          <a:p>
            <a:pPr marL="0" indent="0">
              <a:buNone/>
            </a:pPr>
            <a:r>
              <a:rPr lang="en-US" altLang="zh-CN" sz="2400" dirty="0"/>
              <a:t> (4)B/P</a:t>
            </a:r>
            <a:r>
              <a:rPr lang="zh-CN" altLang="en-US" sz="2400" dirty="0"/>
              <a:t>效应：</a:t>
            </a:r>
            <a:r>
              <a:rPr lang="en-US" altLang="zh-CN" sz="2400" dirty="0" err="1"/>
              <a:t>Fama</a:t>
            </a:r>
            <a:r>
              <a:rPr lang="en-US" altLang="zh-CN" sz="2400" dirty="0"/>
              <a:t> and French(1992)</a:t>
            </a:r>
            <a:endParaRPr lang="zh-CN" altLang="en-US" sz="2400" dirty="0"/>
          </a:p>
        </p:txBody>
      </p:sp>
      <p:pic>
        <p:nvPicPr>
          <p:cNvPr id="4" name="图片 3"/>
          <p:cNvPicPr>
            <a:picLocks noChangeAspect="1"/>
          </p:cNvPicPr>
          <p:nvPr/>
        </p:nvPicPr>
        <p:blipFill>
          <a:blip r:embed="rId2"/>
          <a:stretch>
            <a:fillRect/>
          </a:stretch>
        </p:blipFill>
        <p:spPr>
          <a:xfrm>
            <a:off x="755576" y="3284984"/>
            <a:ext cx="4680520" cy="3240361"/>
          </a:xfrm>
          <a:prstGeom prst="rect">
            <a:avLst/>
          </a:prstGeom>
        </p:spPr>
      </p:pic>
      <p:sp>
        <p:nvSpPr>
          <p:cNvPr id="5" name="文本框 4"/>
          <p:cNvSpPr txBox="1"/>
          <p:nvPr/>
        </p:nvSpPr>
        <p:spPr>
          <a:xfrm>
            <a:off x="6012160" y="3284984"/>
            <a:ext cx="2448272" cy="1200329"/>
          </a:xfrm>
          <a:prstGeom prst="rect">
            <a:avLst/>
          </a:prstGeom>
          <a:noFill/>
        </p:spPr>
        <p:txBody>
          <a:bodyPr wrap="square" rtlCol="0">
            <a:spAutoFit/>
          </a:bodyPr>
          <a:lstStyle/>
          <a:p>
            <a:r>
              <a:rPr lang="en-US" altLang="zh-CN" dirty="0" err="1"/>
              <a:t>Fama</a:t>
            </a:r>
            <a:r>
              <a:rPr lang="en-US" altLang="zh-CN" dirty="0"/>
              <a:t> and French, </a:t>
            </a:r>
            <a:r>
              <a:rPr lang="zh-CN" altLang="en-US" dirty="0"/>
              <a:t>剔除市值效应、</a:t>
            </a:r>
            <a:r>
              <a:rPr lang="en-US" altLang="zh-CN" dirty="0"/>
              <a:t>B\P</a:t>
            </a:r>
            <a:r>
              <a:rPr lang="zh-CN" altLang="en-US" dirty="0"/>
              <a:t>效应之后，</a:t>
            </a:r>
            <a:r>
              <a:rPr lang="en-US" altLang="zh-CN" dirty="0"/>
              <a:t>Beta</a:t>
            </a:r>
            <a:r>
              <a:rPr lang="zh-CN" altLang="en-US" dirty="0"/>
              <a:t>值对证券平均收益无预测能力</a:t>
            </a:r>
          </a:p>
        </p:txBody>
      </p:sp>
    </p:spTree>
    <p:extLst>
      <p:ext uri="{BB962C8B-B14F-4D97-AF65-F5344CB8AC3E}">
        <p14:creationId xmlns:p14="http://schemas.microsoft.com/office/powerpoint/2010/main" val="1987252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次强有效测试：异象</a:t>
            </a:r>
          </a:p>
        </p:txBody>
      </p:sp>
      <p:sp>
        <p:nvSpPr>
          <p:cNvPr id="3" name="内容占位符 2"/>
          <p:cNvSpPr>
            <a:spLocks noGrp="1"/>
          </p:cNvSpPr>
          <p:nvPr>
            <p:ph idx="1"/>
          </p:nvPr>
        </p:nvSpPr>
        <p:spPr/>
        <p:txBody>
          <a:bodyPr/>
          <a:lstStyle/>
          <a:p>
            <a:pPr marL="0" indent="0">
              <a:buNone/>
            </a:pPr>
            <a:r>
              <a:rPr lang="zh-CN" altLang="en-US" sz="2400" dirty="0"/>
              <a:t>（</a:t>
            </a:r>
            <a:r>
              <a:rPr lang="en-US" altLang="zh-CN" sz="2400" dirty="0"/>
              <a:t>5</a:t>
            </a:r>
            <a:r>
              <a:rPr lang="zh-CN" altLang="en-US" sz="2400" dirty="0"/>
              <a:t>）利润披露后股价变动规律：</a:t>
            </a:r>
            <a:r>
              <a:rPr lang="en-US" altLang="zh-CN" sz="2400" dirty="0"/>
              <a:t>Ball and Brown</a:t>
            </a:r>
            <a:r>
              <a:rPr lang="zh-CN" altLang="en-US" sz="2400" dirty="0"/>
              <a:t>（</a:t>
            </a:r>
            <a:r>
              <a:rPr lang="en-US" altLang="zh-CN" sz="2400" dirty="0"/>
              <a:t>1968</a:t>
            </a:r>
            <a:r>
              <a:rPr lang="zh-CN" altLang="en-US" sz="2400" dirty="0"/>
              <a:t>）股价变化存在显著的滞后。</a:t>
            </a:r>
            <a:endParaRPr lang="en-US" altLang="zh-CN" sz="2400" dirty="0"/>
          </a:p>
          <a:p>
            <a:pPr marL="0" indent="0">
              <a:buNone/>
            </a:pPr>
            <a:r>
              <a:rPr lang="en-US" altLang="zh-CN" sz="2400" dirty="0"/>
              <a:t>  </a:t>
            </a:r>
            <a:endParaRPr lang="zh-CN" altLang="en-US" sz="2400" dirty="0"/>
          </a:p>
        </p:txBody>
      </p:sp>
      <p:pic>
        <p:nvPicPr>
          <p:cNvPr id="4" name="图片 3"/>
          <p:cNvPicPr>
            <a:picLocks noChangeAspect="1"/>
          </p:cNvPicPr>
          <p:nvPr/>
        </p:nvPicPr>
        <p:blipFill>
          <a:blip r:embed="rId2"/>
          <a:stretch>
            <a:fillRect/>
          </a:stretch>
        </p:blipFill>
        <p:spPr>
          <a:xfrm>
            <a:off x="1115616" y="2492896"/>
            <a:ext cx="5347036" cy="3940078"/>
          </a:xfrm>
          <a:prstGeom prst="rect">
            <a:avLst/>
          </a:prstGeom>
        </p:spPr>
      </p:pic>
      <p:sp>
        <p:nvSpPr>
          <p:cNvPr id="5" name="文本框 4"/>
          <p:cNvSpPr txBox="1"/>
          <p:nvPr/>
        </p:nvSpPr>
        <p:spPr>
          <a:xfrm>
            <a:off x="6588224" y="2564904"/>
            <a:ext cx="1728192" cy="1200329"/>
          </a:xfrm>
          <a:prstGeom prst="rect">
            <a:avLst/>
          </a:prstGeom>
          <a:noFill/>
        </p:spPr>
        <p:txBody>
          <a:bodyPr wrap="square" rtlCol="0">
            <a:spAutoFit/>
          </a:bodyPr>
          <a:lstStyle/>
          <a:p>
            <a:r>
              <a:rPr lang="en-US" altLang="zh-CN" dirty="0"/>
              <a:t>Earning surprise=</a:t>
            </a:r>
            <a:r>
              <a:rPr lang="zh-CN" altLang="en-US" dirty="0"/>
              <a:t>实际披露利润</a:t>
            </a:r>
            <a:r>
              <a:rPr lang="en-US" altLang="zh-CN" dirty="0"/>
              <a:t>-</a:t>
            </a:r>
            <a:r>
              <a:rPr lang="zh-CN" altLang="en-US" dirty="0"/>
              <a:t>此前一致预测</a:t>
            </a:r>
          </a:p>
        </p:txBody>
      </p:sp>
    </p:spTree>
    <p:extLst>
      <p:ext uri="{BB962C8B-B14F-4D97-AF65-F5344CB8AC3E}">
        <p14:creationId xmlns:p14="http://schemas.microsoft.com/office/powerpoint/2010/main" val="3152643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             强有效测试：内幕信息</a:t>
            </a:r>
          </a:p>
        </p:txBody>
      </p:sp>
      <p:sp>
        <p:nvSpPr>
          <p:cNvPr id="3" name="内容占位符 2"/>
          <p:cNvSpPr>
            <a:spLocks noGrp="1"/>
          </p:cNvSpPr>
          <p:nvPr>
            <p:ph idx="1"/>
          </p:nvPr>
        </p:nvSpPr>
        <p:spPr/>
        <p:txBody>
          <a:bodyPr/>
          <a:lstStyle/>
          <a:p>
            <a:r>
              <a:rPr lang="en-US" altLang="zh-CN" dirty="0"/>
              <a:t>Jeffery F. Jaffe(1974)</a:t>
            </a:r>
            <a:r>
              <a:rPr lang="zh-CN" altLang="en-US" dirty="0"/>
              <a:t>，</a:t>
            </a:r>
            <a:r>
              <a:rPr lang="en-US" altLang="zh-CN" dirty="0"/>
              <a:t>H. Nejat </a:t>
            </a:r>
            <a:r>
              <a:rPr lang="en-US" altLang="zh-CN" dirty="0" err="1"/>
              <a:t>Seyhun</a:t>
            </a:r>
            <a:r>
              <a:rPr lang="en-US" altLang="zh-CN" dirty="0"/>
              <a:t>(1986), Dan </a:t>
            </a:r>
            <a:r>
              <a:rPr lang="en-US" altLang="zh-CN" dirty="0" err="1"/>
              <a:t>Givoly</a:t>
            </a:r>
            <a:r>
              <a:rPr lang="en-US" altLang="zh-CN" dirty="0"/>
              <a:t> and Dan </a:t>
            </a:r>
            <a:r>
              <a:rPr lang="en-US" altLang="zh-CN" dirty="0" err="1"/>
              <a:t>Palmon</a:t>
            </a:r>
            <a:r>
              <a:rPr lang="en-US" altLang="zh-CN" dirty="0"/>
              <a:t>(1985)</a:t>
            </a:r>
            <a:endParaRPr lang="zh-CN" altLang="en-US" dirty="0"/>
          </a:p>
        </p:txBody>
      </p:sp>
    </p:spTree>
    <p:extLst>
      <p:ext uri="{BB962C8B-B14F-4D97-AF65-F5344CB8AC3E}">
        <p14:creationId xmlns:p14="http://schemas.microsoft.com/office/powerpoint/2010/main" val="220394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                   EMH</a:t>
            </a:r>
            <a:r>
              <a:rPr lang="zh-CN" altLang="en-US" sz="3600" dirty="0"/>
              <a:t>与被动、主动投资</a:t>
            </a:r>
          </a:p>
        </p:txBody>
      </p:sp>
      <p:sp>
        <p:nvSpPr>
          <p:cNvPr id="3" name="文本占位符 2"/>
          <p:cNvSpPr>
            <a:spLocks noGrp="1"/>
          </p:cNvSpPr>
          <p:nvPr>
            <p:ph type="body" idx="1"/>
          </p:nvPr>
        </p:nvSpPr>
        <p:spPr>
          <a:ln>
            <a:solidFill>
              <a:schemeClr val="tx1"/>
            </a:solidFill>
          </a:ln>
        </p:spPr>
        <p:txBody>
          <a:bodyPr/>
          <a:lstStyle/>
          <a:p>
            <a:r>
              <a:rPr lang="zh-CN" altLang="en-US" dirty="0"/>
              <a:t>主动管理</a:t>
            </a:r>
          </a:p>
        </p:txBody>
      </p:sp>
      <p:sp>
        <p:nvSpPr>
          <p:cNvPr id="4" name="内容占位符 3"/>
          <p:cNvSpPr>
            <a:spLocks noGrp="1"/>
          </p:cNvSpPr>
          <p:nvPr>
            <p:ph sz="half" idx="2"/>
          </p:nvPr>
        </p:nvSpPr>
        <p:spPr>
          <a:xfrm>
            <a:off x="457200" y="2174875"/>
            <a:ext cx="4040188" cy="1830189"/>
          </a:xfrm>
          <a:ln>
            <a:solidFill>
              <a:schemeClr val="tx1"/>
            </a:solidFill>
          </a:ln>
        </p:spPr>
        <p:txBody>
          <a:bodyPr/>
          <a:lstStyle/>
          <a:p>
            <a:r>
              <a:rPr lang="zh-CN" altLang="en-US" dirty="0"/>
              <a:t>配置、选股、择时、套保</a:t>
            </a:r>
            <a:endParaRPr lang="en-US" altLang="zh-CN" dirty="0"/>
          </a:p>
          <a:p>
            <a:r>
              <a:rPr lang="zh-CN" altLang="en-US" dirty="0"/>
              <a:t>管理费用、交易费用</a:t>
            </a:r>
            <a:endParaRPr lang="en-US" altLang="zh-CN" dirty="0"/>
          </a:p>
          <a:p>
            <a:endParaRPr lang="en-US" altLang="zh-CN" dirty="0"/>
          </a:p>
          <a:p>
            <a:r>
              <a:rPr lang="zh-CN" altLang="en-US" dirty="0"/>
              <a:t>最多算是浪费时间</a:t>
            </a:r>
          </a:p>
        </p:txBody>
      </p:sp>
      <p:sp>
        <p:nvSpPr>
          <p:cNvPr id="5" name="文本占位符 4"/>
          <p:cNvSpPr>
            <a:spLocks noGrp="1"/>
          </p:cNvSpPr>
          <p:nvPr>
            <p:ph type="body" sz="quarter" idx="3"/>
          </p:nvPr>
        </p:nvSpPr>
        <p:spPr>
          <a:ln>
            <a:solidFill>
              <a:schemeClr val="tx1"/>
            </a:solidFill>
          </a:ln>
        </p:spPr>
        <p:txBody>
          <a:bodyPr/>
          <a:lstStyle/>
          <a:p>
            <a:r>
              <a:rPr lang="zh-CN" altLang="en-US" dirty="0"/>
              <a:t>被动管理</a:t>
            </a:r>
          </a:p>
        </p:txBody>
      </p:sp>
      <p:sp>
        <p:nvSpPr>
          <p:cNvPr id="6" name="内容占位符 5"/>
          <p:cNvSpPr>
            <a:spLocks noGrp="1"/>
          </p:cNvSpPr>
          <p:nvPr>
            <p:ph sz="quarter" idx="4"/>
          </p:nvPr>
        </p:nvSpPr>
        <p:spPr>
          <a:xfrm>
            <a:off x="4645025" y="2174875"/>
            <a:ext cx="4041775" cy="1830189"/>
          </a:xfrm>
          <a:ln>
            <a:solidFill>
              <a:schemeClr val="tx1"/>
            </a:solidFill>
          </a:ln>
        </p:spPr>
        <p:txBody>
          <a:bodyPr/>
          <a:lstStyle/>
          <a:p>
            <a:r>
              <a:rPr lang="zh-CN" altLang="en-US" dirty="0"/>
              <a:t>买入持有、指数化</a:t>
            </a:r>
            <a:endParaRPr lang="en-US" altLang="zh-CN" dirty="0"/>
          </a:p>
          <a:p>
            <a:r>
              <a:rPr lang="zh-CN" altLang="en-US" dirty="0"/>
              <a:t>低费率</a:t>
            </a:r>
            <a:endParaRPr lang="en-US" altLang="zh-CN" dirty="0"/>
          </a:p>
          <a:p>
            <a:endParaRPr lang="en-US" altLang="zh-CN" dirty="0"/>
          </a:p>
          <a:p>
            <a:r>
              <a:rPr lang="zh-CN" altLang="en-US" dirty="0"/>
              <a:t>充分分散化</a:t>
            </a:r>
            <a:endParaRPr lang="en-US" altLang="zh-CN" dirty="0"/>
          </a:p>
          <a:p>
            <a:endParaRPr lang="en-US" altLang="zh-CN" dirty="0"/>
          </a:p>
          <a:p>
            <a:endParaRPr lang="en-US" altLang="zh-CN" dirty="0"/>
          </a:p>
          <a:p>
            <a:endParaRPr lang="zh-CN" altLang="en-US" dirty="0"/>
          </a:p>
        </p:txBody>
      </p:sp>
      <p:sp>
        <p:nvSpPr>
          <p:cNvPr id="7" name="文本框 6"/>
          <p:cNvSpPr txBox="1"/>
          <p:nvPr/>
        </p:nvSpPr>
        <p:spPr>
          <a:xfrm>
            <a:off x="539552" y="4293096"/>
            <a:ext cx="8147248" cy="2308324"/>
          </a:xfrm>
          <a:prstGeom prst="rect">
            <a:avLst/>
          </a:prstGeom>
          <a:noFill/>
        </p:spPr>
        <p:txBody>
          <a:bodyPr wrap="square" rtlCol="0">
            <a:spAutoFit/>
          </a:bodyPr>
          <a:lstStyle/>
          <a:p>
            <a:r>
              <a:rPr lang="zh-CN" altLang="en-US" dirty="0"/>
              <a:t>即便在有效市场条件下，基金经理仍可能有价值：</a:t>
            </a:r>
            <a:endParaRPr lang="en-US" altLang="zh-CN" dirty="0"/>
          </a:p>
          <a:p>
            <a:pPr marL="342900" indent="-342900">
              <a:buFont typeface="+mj-lt"/>
              <a:buAutoNum type="arabicPeriod"/>
            </a:pPr>
            <a:r>
              <a:rPr lang="zh-CN" altLang="en-US" dirty="0"/>
              <a:t>个股分析，更好地分散化；</a:t>
            </a:r>
            <a:endParaRPr lang="en-US" altLang="zh-CN" dirty="0"/>
          </a:p>
          <a:p>
            <a:pPr marL="342900" indent="-342900">
              <a:buFont typeface="+mj-lt"/>
              <a:buAutoNum type="arabicPeriod"/>
            </a:pPr>
            <a:r>
              <a:rPr lang="zh-CN" altLang="en-US" dirty="0"/>
              <a:t>税收考量</a:t>
            </a:r>
            <a:endParaRPr lang="en-US" altLang="zh-CN" dirty="0"/>
          </a:p>
          <a:p>
            <a:pPr marL="342900" indent="-342900">
              <a:buFont typeface="+mj-lt"/>
              <a:buAutoNum type="arabicPeriod"/>
            </a:pPr>
            <a:r>
              <a:rPr lang="zh-CN" altLang="en-US" dirty="0">
                <a:sym typeface="Wingdings" panose="05000000000000000000" pitchFamily="2" charset="2"/>
              </a:rPr>
              <a:t>投资者个体因素</a:t>
            </a:r>
            <a:r>
              <a:rPr lang="en-US" altLang="zh-CN" dirty="0">
                <a:sym typeface="Wingdings" panose="05000000000000000000" pitchFamily="2" charset="2"/>
              </a:rPr>
              <a:t></a:t>
            </a:r>
            <a:r>
              <a:rPr lang="zh-CN" altLang="en-US" dirty="0">
                <a:sym typeface="Wingdings" panose="05000000000000000000" pitchFamily="2" charset="2"/>
              </a:rPr>
              <a:t>订制投资方案</a:t>
            </a:r>
            <a:endParaRPr lang="en-US" altLang="zh-CN" dirty="0">
              <a:sym typeface="Wingdings" panose="05000000000000000000" pitchFamily="2" charset="2"/>
            </a:endParaRPr>
          </a:p>
          <a:p>
            <a:pPr marL="342900" indent="-342900">
              <a:buFont typeface="+mj-lt"/>
              <a:buAutoNum type="arabicPeriod"/>
            </a:pPr>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324976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E11EC2-2B75-4CD2-BFB6-5EF0E25AABC6}"/>
              </a:ext>
            </a:extLst>
          </p:cNvPr>
          <p:cNvSpPr>
            <a:spLocks noGrp="1"/>
          </p:cNvSpPr>
          <p:nvPr>
            <p:ph type="title"/>
          </p:nvPr>
        </p:nvSpPr>
        <p:spPr/>
        <p:txBody>
          <a:bodyPr/>
          <a:lstStyle/>
          <a:p>
            <a:r>
              <a:rPr lang="en-US" altLang="zh-CN" dirty="0"/>
              <a:t>Vanguard</a:t>
            </a:r>
            <a:endParaRPr lang="zh-CN" altLang="en-US" dirty="0"/>
          </a:p>
        </p:txBody>
      </p:sp>
      <p:pic>
        <p:nvPicPr>
          <p:cNvPr id="5" name="内容占位符 4">
            <a:extLst>
              <a:ext uri="{FF2B5EF4-FFF2-40B4-BE49-F238E27FC236}">
                <a16:creationId xmlns:a16="http://schemas.microsoft.com/office/drawing/2014/main" id="{50EEFE99-7C92-4D61-B452-1E735EFA4B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1" y="1418450"/>
            <a:ext cx="2232247" cy="2891136"/>
          </a:xfrm>
        </p:spPr>
      </p:pic>
      <p:sp>
        <p:nvSpPr>
          <p:cNvPr id="7" name="文本框 6">
            <a:extLst>
              <a:ext uri="{FF2B5EF4-FFF2-40B4-BE49-F238E27FC236}">
                <a16:creationId xmlns:a16="http://schemas.microsoft.com/office/drawing/2014/main" id="{6358DC3E-3709-4AF4-8780-CDC8ABAF0FE7}"/>
              </a:ext>
            </a:extLst>
          </p:cNvPr>
          <p:cNvSpPr txBox="1"/>
          <p:nvPr/>
        </p:nvSpPr>
        <p:spPr>
          <a:xfrm>
            <a:off x="827584" y="4357399"/>
            <a:ext cx="3024336" cy="370581"/>
          </a:xfrm>
          <a:prstGeom prst="rect">
            <a:avLst/>
          </a:prstGeom>
          <a:noFill/>
        </p:spPr>
        <p:txBody>
          <a:bodyPr wrap="square" rtlCol="0">
            <a:spAutoFit/>
          </a:bodyPr>
          <a:lstStyle/>
          <a:p>
            <a:r>
              <a:rPr lang="zh-CN" altLang="en-US" dirty="0"/>
              <a:t>（</a:t>
            </a:r>
            <a:r>
              <a:rPr lang="en-US" altLang="zh-CN" dirty="0"/>
              <a:t>1929-2019</a:t>
            </a:r>
            <a:r>
              <a:rPr lang="zh-CN" altLang="en-US" dirty="0"/>
              <a:t>）</a:t>
            </a:r>
          </a:p>
        </p:txBody>
      </p:sp>
      <p:sp>
        <p:nvSpPr>
          <p:cNvPr id="8" name="文本框 7">
            <a:extLst>
              <a:ext uri="{FF2B5EF4-FFF2-40B4-BE49-F238E27FC236}">
                <a16:creationId xmlns:a16="http://schemas.microsoft.com/office/drawing/2014/main" id="{22B1F344-6BE6-4670-A244-9468BD7790CB}"/>
              </a:ext>
            </a:extLst>
          </p:cNvPr>
          <p:cNvSpPr txBox="1"/>
          <p:nvPr/>
        </p:nvSpPr>
        <p:spPr>
          <a:xfrm>
            <a:off x="683568" y="5460779"/>
            <a:ext cx="7776864" cy="92333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1975</a:t>
            </a:r>
            <a:r>
              <a:rPr lang="zh-CN" altLang="en-US" dirty="0"/>
              <a:t>年成立</a:t>
            </a:r>
            <a:endParaRPr lang="en-US" altLang="zh-CN" dirty="0"/>
          </a:p>
          <a:p>
            <a:pPr marL="285750" indent="-285750">
              <a:buFont typeface="Arial" panose="020B0604020202020204" pitchFamily="34" charset="0"/>
              <a:buChar char="•"/>
            </a:pPr>
            <a:r>
              <a:rPr lang="en-US" altLang="zh-CN" dirty="0"/>
              <a:t>2020</a:t>
            </a:r>
            <a:r>
              <a:rPr lang="zh-CN" altLang="en-US" dirty="0"/>
              <a:t>年管理</a:t>
            </a:r>
            <a:r>
              <a:rPr lang="en-US" altLang="zh-CN" dirty="0"/>
              <a:t>425</a:t>
            </a:r>
            <a:r>
              <a:rPr lang="zh-CN" altLang="en-US" dirty="0"/>
              <a:t>只基金，市值</a:t>
            </a:r>
            <a:r>
              <a:rPr lang="en-US" altLang="zh-CN" dirty="0"/>
              <a:t>5.9</a:t>
            </a:r>
            <a:r>
              <a:rPr lang="zh-CN" altLang="en-US" dirty="0"/>
              <a:t>万亿美元，其中</a:t>
            </a:r>
            <a:r>
              <a:rPr lang="en-US" altLang="zh-CN" dirty="0"/>
              <a:t>ETF1.2</a:t>
            </a:r>
            <a:r>
              <a:rPr lang="zh-CN" altLang="en-US" dirty="0"/>
              <a:t>万亿美元</a:t>
            </a:r>
            <a:endParaRPr lang="en-US" altLang="zh-CN" dirty="0"/>
          </a:p>
          <a:p>
            <a:pPr marL="285750" indent="-285750">
              <a:buFont typeface="Arial" panose="020B0604020202020204" pitchFamily="34" charset="0"/>
              <a:buChar char="•"/>
            </a:pPr>
            <a:r>
              <a:rPr lang="zh-CN" altLang="en-US" dirty="0"/>
              <a:t>平均费率</a:t>
            </a:r>
            <a:r>
              <a:rPr lang="en-US" altLang="zh-CN" dirty="0"/>
              <a:t>0.1%</a:t>
            </a:r>
            <a:r>
              <a:rPr lang="zh-CN" altLang="en-US" dirty="0"/>
              <a:t>（美国行业</a:t>
            </a:r>
            <a:r>
              <a:rPr lang="en-US" altLang="zh-CN" dirty="0"/>
              <a:t>0.57%</a:t>
            </a:r>
            <a:r>
              <a:rPr lang="zh-CN" altLang="en-US" dirty="0"/>
              <a:t>，中国</a:t>
            </a:r>
            <a:r>
              <a:rPr lang="en-US" altLang="zh-CN" dirty="0"/>
              <a:t>1.5%</a:t>
            </a:r>
            <a:r>
              <a:rPr lang="zh-CN" altLang="en-US" dirty="0"/>
              <a:t>）</a:t>
            </a:r>
          </a:p>
        </p:txBody>
      </p:sp>
      <p:pic>
        <p:nvPicPr>
          <p:cNvPr id="9" name="图片 8">
            <a:extLst>
              <a:ext uri="{FF2B5EF4-FFF2-40B4-BE49-F238E27FC236}">
                <a16:creationId xmlns:a16="http://schemas.microsoft.com/office/drawing/2014/main" id="{F7201BAD-8C3F-43D3-9115-3A196EA16159}"/>
              </a:ext>
            </a:extLst>
          </p:cNvPr>
          <p:cNvPicPr>
            <a:picLocks noChangeAspect="1"/>
          </p:cNvPicPr>
          <p:nvPr/>
        </p:nvPicPr>
        <p:blipFill>
          <a:blip r:embed="rId3"/>
          <a:stretch>
            <a:fillRect/>
          </a:stretch>
        </p:blipFill>
        <p:spPr>
          <a:xfrm>
            <a:off x="2949891" y="1303984"/>
            <a:ext cx="5736909" cy="3997224"/>
          </a:xfrm>
          <a:prstGeom prst="rect">
            <a:avLst/>
          </a:prstGeom>
        </p:spPr>
      </p:pic>
    </p:spTree>
    <p:extLst>
      <p:ext uri="{BB962C8B-B14F-4D97-AF65-F5344CB8AC3E}">
        <p14:creationId xmlns:p14="http://schemas.microsoft.com/office/powerpoint/2010/main" val="3536338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小结</a:t>
            </a:r>
          </a:p>
        </p:txBody>
      </p:sp>
      <p:sp>
        <p:nvSpPr>
          <p:cNvPr id="3" name="内容占位符 2"/>
          <p:cNvSpPr>
            <a:spLocks noGrp="1"/>
          </p:cNvSpPr>
          <p:nvPr>
            <p:ph idx="1"/>
          </p:nvPr>
        </p:nvSpPr>
        <p:spPr/>
        <p:txBody>
          <a:bodyPr/>
          <a:lstStyle/>
          <a:p>
            <a:r>
              <a:rPr lang="zh-CN" altLang="en-US" dirty="0"/>
              <a:t>关于市场有效性的实证研究基本分为两类：</a:t>
            </a:r>
            <a:endParaRPr lang="en-US" altLang="zh-CN" dirty="0"/>
          </a:p>
          <a:p>
            <a:pPr marL="0" indent="0">
              <a:buNone/>
            </a:pPr>
            <a:r>
              <a:rPr lang="en-US" altLang="zh-CN" dirty="0"/>
              <a:t>  </a:t>
            </a:r>
            <a:r>
              <a:rPr lang="zh-CN" altLang="en-US" dirty="0"/>
              <a:t>（</a:t>
            </a:r>
            <a:r>
              <a:rPr lang="en-US" altLang="zh-CN" dirty="0"/>
              <a:t>1</a:t>
            </a:r>
            <a:r>
              <a:rPr lang="zh-CN" altLang="en-US" dirty="0"/>
              <a:t>）特定策略（指标）对超额收益的预测能力；</a:t>
            </a:r>
            <a:endParaRPr lang="en-US" altLang="zh-CN" dirty="0"/>
          </a:p>
          <a:p>
            <a:pPr marL="0" indent="0">
              <a:buNone/>
            </a:pPr>
            <a:r>
              <a:rPr lang="en-US" altLang="zh-CN" dirty="0"/>
              <a:t>  </a:t>
            </a:r>
            <a:r>
              <a:rPr lang="zh-CN" altLang="en-US" dirty="0"/>
              <a:t>（</a:t>
            </a:r>
            <a:r>
              <a:rPr lang="en-US" altLang="zh-CN" dirty="0"/>
              <a:t>2</a:t>
            </a:r>
            <a:r>
              <a:rPr lang="zh-CN" altLang="en-US" dirty="0"/>
              <a:t>）专业人士（明星基金经理、明星分析师）是否能获得超额收益</a:t>
            </a:r>
            <a:endParaRPr lang="en-US" altLang="zh-CN" dirty="0"/>
          </a:p>
          <a:p>
            <a:pPr marL="0" indent="0">
              <a:buNone/>
            </a:pPr>
            <a:endParaRPr lang="en-US" altLang="zh-CN" dirty="0"/>
          </a:p>
          <a:p>
            <a:r>
              <a:rPr lang="zh-CN" altLang="en-US" dirty="0"/>
              <a:t>实证结论彼此矛盾，无一致意见</a:t>
            </a:r>
          </a:p>
        </p:txBody>
      </p:sp>
    </p:spTree>
    <p:extLst>
      <p:ext uri="{BB962C8B-B14F-4D97-AF65-F5344CB8AC3E}">
        <p14:creationId xmlns:p14="http://schemas.microsoft.com/office/powerpoint/2010/main" val="154790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A8AF9C-526D-47E7-A8F3-87D1D76759C9}"/>
              </a:ext>
            </a:extLst>
          </p:cNvPr>
          <p:cNvSpPr>
            <a:spLocks noGrp="1"/>
          </p:cNvSpPr>
          <p:nvPr>
            <p:ph type="title"/>
          </p:nvPr>
        </p:nvSpPr>
        <p:spPr/>
        <p:txBody>
          <a:bodyPr/>
          <a:lstStyle/>
          <a:p>
            <a:r>
              <a:rPr lang="en-US" altLang="zh-CN" dirty="0"/>
              <a:t>Eugene </a:t>
            </a:r>
            <a:r>
              <a:rPr lang="en-US" altLang="zh-CN" dirty="0" err="1"/>
              <a:t>Fama</a:t>
            </a:r>
            <a:endParaRPr lang="zh-CN" altLang="en-US" dirty="0"/>
          </a:p>
        </p:txBody>
      </p:sp>
      <p:pic>
        <p:nvPicPr>
          <p:cNvPr id="6" name="内容占位符 5">
            <a:extLst>
              <a:ext uri="{FF2B5EF4-FFF2-40B4-BE49-F238E27FC236}">
                <a16:creationId xmlns:a16="http://schemas.microsoft.com/office/drawing/2014/main" id="{33D6615D-5D85-46D9-BC27-B0AF55A2FB35}"/>
              </a:ext>
            </a:extLst>
          </p:cNvPr>
          <p:cNvPicPr>
            <a:picLocks noGrp="1" noChangeAspect="1"/>
          </p:cNvPicPr>
          <p:nvPr>
            <p:ph sz="half" idx="1"/>
          </p:nvPr>
        </p:nvPicPr>
        <p:blipFill>
          <a:blip r:embed="rId2"/>
          <a:stretch>
            <a:fillRect/>
          </a:stretch>
        </p:blipFill>
        <p:spPr>
          <a:xfrm>
            <a:off x="424137" y="1600199"/>
            <a:ext cx="3606325" cy="4525963"/>
          </a:xfrm>
        </p:spPr>
      </p:pic>
      <p:sp>
        <p:nvSpPr>
          <p:cNvPr id="4" name="内容占位符 3">
            <a:extLst>
              <a:ext uri="{FF2B5EF4-FFF2-40B4-BE49-F238E27FC236}">
                <a16:creationId xmlns:a16="http://schemas.microsoft.com/office/drawing/2014/main" id="{3BEBAC12-B5FB-4817-948B-464B5DDC806A}"/>
              </a:ext>
            </a:extLst>
          </p:cNvPr>
          <p:cNvSpPr>
            <a:spLocks noGrp="1"/>
          </p:cNvSpPr>
          <p:nvPr>
            <p:ph sz="half" idx="2"/>
          </p:nvPr>
        </p:nvSpPr>
        <p:spPr>
          <a:xfrm>
            <a:off x="4283968" y="1423520"/>
            <a:ext cx="4402832" cy="5029816"/>
          </a:xfrm>
        </p:spPr>
        <p:txBody>
          <a:bodyPr/>
          <a:lstStyle/>
          <a:p>
            <a:r>
              <a:rPr lang="en-US" altLang="zh-CN" sz="2400" b="0" i="0" dirty="0" err="1">
                <a:solidFill>
                  <a:srgbClr val="39393A"/>
                </a:solidFill>
                <a:effectLst/>
                <a:latin typeface="Trade Gothic LT W01 Light"/>
              </a:rPr>
              <a:t>Fama</a:t>
            </a:r>
            <a:r>
              <a:rPr lang="en-US" altLang="zh-CN" sz="2400" b="0" i="0" dirty="0">
                <a:solidFill>
                  <a:srgbClr val="39393A"/>
                </a:solidFill>
                <a:effectLst/>
                <a:latin typeface="Trade Gothic LT W01 Light"/>
              </a:rPr>
              <a:t> is a father of four and a grandfather of ten. </a:t>
            </a:r>
          </a:p>
          <a:p>
            <a:r>
              <a:rPr lang="en-US" altLang="zh-CN" sz="2400" b="0" i="0" dirty="0">
                <a:solidFill>
                  <a:srgbClr val="39393A"/>
                </a:solidFill>
                <a:effectLst/>
                <a:latin typeface="Trade Gothic LT W01 Light"/>
              </a:rPr>
              <a:t>He is an avid windsurfer and golfer, an opera buff, and a faded tennis player. </a:t>
            </a:r>
          </a:p>
          <a:p>
            <a:r>
              <a:rPr lang="en-US" altLang="zh-CN" sz="2400" b="0" i="0" dirty="0">
                <a:solidFill>
                  <a:srgbClr val="39393A"/>
                </a:solidFill>
                <a:effectLst/>
                <a:latin typeface="Trade Gothic LT W01 Light"/>
              </a:rPr>
              <a:t>He is a member of Malden Catholic High School's athletic hall of fame</a:t>
            </a:r>
          </a:p>
          <a:p>
            <a:pPr marL="0" indent="0">
              <a:buNone/>
            </a:pPr>
            <a:r>
              <a:rPr lang="en-US" altLang="zh-CN" sz="2400" dirty="0">
                <a:solidFill>
                  <a:srgbClr val="39393A"/>
                </a:solidFill>
                <a:latin typeface="Trade Gothic LT W01 Light"/>
              </a:rPr>
              <a:t>  ——</a:t>
            </a:r>
            <a:r>
              <a:rPr lang="zh-CN" altLang="en-US" sz="2400" dirty="0">
                <a:solidFill>
                  <a:srgbClr val="39393A"/>
                </a:solidFill>
                <a:latin typeface="Trade Gothic LT W01 Light"/>
              </a:rPr>
              <a:t>芝加哥大学尤金法马个人主页介绍</a:t>
            </a:r>
            <a:endParaRPr lang="en-US" altLang="zh-CN" sz="2400" dirty="0">
              <a:solidFill>
                <a:srgbClr val="39393A"/>
              </a:solidFill>
              <a:latin typeface="Trade Gothic LT W01 Light"/>
            </a:endParaRPr>
          </a:p>
          <a:p>
            <a:pPr marL="0" indent="0">
              <a:buNone/>
            </a:pPr>
            <a:r>
              <a:rPr lang="en-US" altLang="zh-CN" sz="2000" b="0" i="0" dirty="0">
                <a:solidFill>
                  <a:srgbClr val="39393A"/>
                </a:solidFill>
                <a:effectLst/>
                <a:latin typeface="Trade Gothic LT W01 Light"/>
              </a:rPr>
              <a:t>Eugene F. </a:t>
            </a:r>
            <a:r>
              <a:rPr lang="en-US" altLang="zh-CN" sz="2000" b="0" i="0" dirty="0" err="1">
                <a:solidFill>
                  <a:srgbClr val="39393A"/>
                </a:solidFill>
                <a:effectLst/>
                <a:latin typeface="Trade Gothic LT W01 Light"/>
              </a:rPr>
              <a:t>Fama</a:t>
            </a:r>
            <a:r>
              <a:rPr lang="en-US" altLang="zh-CN" sz="2000" b="0" i="0" dirty="0">
                <a:solidFill>
                  <a:srgbClr val="39393A"/>
                </a:solidFill>
                <a:effectLst/>
                <a:latin typeface="Trade Gothic LT W01 Light"/>
              </a:rPr>
              <a:t>, 2013 Nobel laureate in economic sciences, is widely recognized as the "father of modern finance."</a:t>
            </a:r>
            <a:endParaRPr lang="en-US" altLang="zh-CN" sz="2000" dirty="0">
              <a:solidFill>
                <a:srgbClr val="39393A"/>
              </a:solidFill>
              <a:latin typeface="Trade Gothic LT W01 Light"/>
            </a:endParaRPr>
          </a:p>
          <a:p>
            <a:pPr marL="0" indent="0">
              <a:buNone/>
            </a:pPr>
            <a:endParaRPr lang="zh-CN" altLang="en-US" sz="2400" dirty="0"/>
          </a:p>
        </p:txBody>
      </p:sp>
    </p:spTree>
    <p:extLst>
      <p:ext uri="{BB962C8B-B14F-4D97-AF65-F5344CB8AC3E}">
        <p14:creationId xmlns:p14="http://schemas.microsoft.com/office/powerpoint/2010/main" val="2375367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descr="PPT-2c 拷贝"/>
          <p:cNvPicPr>
            <a:picLocks noChangeAspect="1" noChangeArrowheads="1"/>
          </p:cNvPicPr>
          <p:nvPr/>
        </p:nvPicPr>
        <p:blipFill>
          <a:blip r:embed="rId3" cstate="print"/>
          <a:srcRect/>
          <a:stretch>
            <a:fillRect/>
          </a:stretch>
        </p:blipFill>
        <p:spPr bwMode="auto">
          <a:xfrm>
            <a:off x="0" y="-9525"/>
            <a:ext cx="9144000" cy="6877050"/>
          </a:xfrm>
          <a:prstGeom prst="rect">
            <a:avLst/>
          </a:prstGeom>
          <a:noFill/>
        </p:spPr>
      </p:pic>
      <p:sp>
        <p:nvSpPr>
          <p:cNvPr id="11266" name="Rectangle 2"/>
          <p:cNvSpPr>
            <a:spLocks noGrp="1" noChangeArrowheads="1"/>
          </p:cNvSpPr>
          <p:nvPr>
            <p:ph type="title"/>
          </p:nvPr>
        </p:nvSpPr>
        <p:spPr>
          <a:xfrm>
            <a:off x="827584" y="1052736"/>
            <a:ext cx="8064895" cy="4968552"/>
          </a:xfrm>
        </p:spPr>
        <p:txBody>
          <a:bodyPr/>
          <a:lstStyle/>
          <a:p>
            <a:pPr algn="l"/>
            <a:r>
              <a:rPr lang="zh-CN" altLang="en-US" sz="3200" dirty="0">
                <a:solidFill>
                  <a:schemeClr val="tx2"/>
                </a:solidFill>
                <a:latin typeface="+mj-lt"/>
                <a:ea typeface="+mj-ea"/>
                <a:cs typeface="+mj-cs"/>
              </a:rPr>
              <a:t>本院为研究商学而设，为培植商业人才而设，为领导商人而设，是则本院之使命。</a:t>
            </a:r>
            <a:endParaRPr lang="en-US" altLang="zh-CN" sz="3200" dirty="0">
              <a:solidFill>
                <a:srgbClr val="333300"/>
              </a:solidFill>
              <a:latin typeface="汉仪综艺体简" pitchFamily="49" charset="-122"/>
              <a:ea typeface="汉仪综艺体简"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8F336A-E3F2-0EE7-2A21-2891F7766280}"/>
              </a:ext>
            </a:extLst>
          </p:cNvPr>
          <p:cNvSpPr>
            <a:spLocks noGrp="1"/>
          </p:cNvSpPr>
          <p:nvPr>
            <p:ph type="title"/>
          </p:nvPr>
        </p:nvSpPr>
        <p:spPr/>
        <p:txBody>
          <a:bodyPr/>
          <a:lstStyle/>
          <a:p>
            <a:r>
              <a:rPr lang="en-US" altLang="zh-CN" dirty="0" err="1"/>
              <a:t>Fama</a:t>
            </a:r>
            <a:r>
              <a:rPr lang="en-US" altLang="zh-CN" dirty="0"/>
              <a:t>(1970)</a:t>
            </a:r>
            <a:endParaRPr lang="zh-CN" altLang="en-US" dirty="0"/>
          </a:p>
        </p:txBody>
      </p:sp>
      <p:pic>
        <p:nvPicPr>
          <p:cNvPr id="5" name="内容占位符 4">
            <a:extLst>
              <a:ext uri="{FF2B5EF4-FFF2-40B4-BE49-F238E27FC236}">
                <a16:creationId xmlns:a16="http://schemas.microsoft.com/office/drawing/2014/main" id="{8B6D4DB6-CE1D-61CA-888D-6C0FC7644E0E}"/>
              </a:ext>
            </a:extLst>
          </p:cNvPr>
          <p:cNvPicPr>
            <a:picLocks noGrp="1" noChangeAspect="1"/>
          </p:cNvPicPr>
          <p:nvPr>
            <p:ph idx="1"/>
          </p:nvPr>
        </p:nvPicPr>
        <p:blipFill>
          <a:blip r:embed="rId2"/>
          <a:stretch>
            <a:fillRect/>
          </a:stretch>
        </p:blipFill>
        <p:spPr>
          <a:xfrm>
            <a:off x="457200" y="2011695"/>
            <a:ext cx="8229600" cy="3702973"/>
          </a:xfrm>
        </p:spPr>
      </p:pic>
      <p:cxnSp>
        <p:nvCxnSpPr>
          <p:cNvPr id="10" name="直接连接符 9">
            <a:extLst>
              <a:ext uri="{FF2B5EF4-FFF2-40B4-BE49-F238E27FC236}">
                <a16:creationId xmlns:a16="http://schemas.microsoft.com/office/drawing/2014/main" id="{D277F8B0-CD16-8EF5-6B83-744584D9952D}"/>
              </a:ext>
            </a:extLst>
          </p:cNvPr>
          <p:cNvCxnSpPr/>
          <p:nvPr/>
        </p:nvCxnSpPr>
        <p:spPr>
          <a:xfrm>
            <a:off x="1979712" y="5517232"/>
            <a:ext cx="65527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A48183A8-559A-D6C4-6F86-40A2D83BE526}"/>
              </a:ext>
            </a:extLst>
          </p:cNvPr>
          <p:cNvCxnSpPr/>
          <p:nvPr/>
        </p:nvCxnSpPr>
        <p:spPr>
          <a:xfrm>
            <a:off x="827584" y="5714668"/>
            <a:ext cx="2232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04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有效市场假说</a:t>
            </a:r>
          </a:p>
        </p:txBody>
      </p:sp>
      <p:sp>
        <p:nvSpPr>
          <p:cNvPr id="6" name="内容占位符 5"/>
          <p:cNvSpPr>
            <a:spLocks noGrp="1"/>
          </p:cNvSpPr>
          <p:nvPr>
            <p:ph idx="1"/>
          </p:nvPr>
        </p:nvSpPr>
        <p:spPr/>
        <p:txBody>
          <a:bodyPr/>
          <a:lstStyle/>
          <a:p>
            <a:r>
              <a:rPr lang="en-US" altLang="zh-CN" dirty="0"/>
              <a:t>Efficient Market Hypothesis(EMH)</a:t>
            </a:r>
          </a:p>
          <a:p>
            <a:r>
              <a:rPr lang="zh-CN" altLang="en-US" dirty="0"/>
              <a:t>股票价格反应了全部可得信息。</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3836" y="2792423"/>
            <a:ext cx="3589958" cy="350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6" descr="11.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792423"/>
            <a:ext cx="3428990" cy="3660913"/>
          </a:xfrm>
          <a:prstGeom prst="rect">
            <a:avLst/>
          </a:prstGeom>
          <a:noFill/>
          <a:ln w="9525">
            <a:noFill/>
            <a:miter lim="800000"/>
            <a:headEnd/>
            <a:tailEnd/>
          </a:ln>
          <a:effectLst/>
        </p:spPr>
      </p:pic>
    </p:spTree>
    <p:extLst>
      <p:ext uri="{BB962C8B-B14F-4D97-AF65-F5344CB8AC3E}">
        <p14:creationId xmlns:p14="http://schemas.microsoft.com/office/powerpoint/2010/main" val="269080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CC5422-2EA2-ABE7-67E6-8FF68C1039B7}"/>
              </a:ext>
            </a:extLst>
          </p:cNvPr>
          <p:cNvSpPr>
            <a:spLocks noGrp="1"/>
          </p:cNvSpPr>
          <p:nvPr>
            <p:ph type="title"/>
          </p:nvPr>
        </p:nvSpPr>
        <p:spPr/>
        <p:txBody>
          <a:bodyPr/>
          <a:lstStyle/>
          <a:p>
            <a:r>
              <a:rPr lang="zh-CN" altLang="en-US" dirty="0"/>
              <a:t>           </a:t>
            </a:r>
            <a:r>
              <a:rPr lang="zh-CN" altLang="en-US" sz="3600" dirty="0"/>
              <a:t>预期回报</a:t>
            </a:r>
            <a:r>
              <a:rPr lang="en-US" altLang="zh-CN" sz="3600" dirty="0"/>
              <a:t>/</a:t>
            </a:r>
            <a:r>
              <a:rPr lang="zh-CN" altLang="en-US" sz="3600" dirty="0"/>
              <a:t>公平博弈模型</a:t>
            </a:r>
            <a:endParaRPr lang="zh-CN" altLang="en-US" dirty="0"/>
          </a:p>
        </p:txBody>
      </p:sp>
      <p:pic>
        <p:nvPicPr>
          <p:cNvPr id="5" name="内容占位符 4">
            <a:extLst>
              <a:ext uri="{FF2B5EF4-FFF2-40B4-BE49-F238E27FC236}">
                <a16:creationId xmlns:a16="http://schemas.microsoft.com/office/drawing/2014/main" id="{73BC77FB-2AB1-5A6B-DB24-3C319C406364}"/>
              </a:ext>
            </a:extLst>
          </p:cNvPr>
          <p:cNvPicPr>
            <a:picLocks noGrp="1" noChangeAspect="1"/>
          </p:cNvPicPr>
          <p:nvPr>
            <p:ph idx="1"/>
          </p:nvPr>
        </p:nvPicPr>
        <p:blipFill>
          <a:blip r:embed="rId2"/>
          <a:stretch>
            <a:fillRect/>
          </a:stretch>
        </p:blipFill>
        <p:spPr>
          <a:xfrm>
            <a:off x="604837" y="1628800"/>
            <a:ext cx="7934325" cy="485775"/>
          </a:xfrm>
        </p:spPr>
      </p:pic>
      <p:pic>
        <p:nvPicPr>
          <p:cNvPr id="7" name="图片 6">
            <a:extLst>
              <a:ext uri="{FF2B5EF4-FFF2-40B4-BE49-F238E27FC236}">
                <a16:creationId xmlns:a16="http://schemas.microsoft.com/office/drawing/2014/main" id="{BD064E1D-6FFA-A290-DF08-790323FF041B}"/>
              </a:ext>
            </a:extLst>
          </p:cNvPr>
          <p:cNvPicPr>
            <a:picLocks noChangeAspect="1"/>
          </p:cNvPicPr>
          <p:nvPr/>
        </p:nvPicPr>
        <p:blipFill>
          <a:blip r:embed="rId3"/>
          <a:stretch>
            <a:fillRect/>
          </a:stretch>
        </p:blipFill>
        <p:spPr>
          <a:xfrm>
            <a:off x="862011" y="2325737"/>
            <a:ext cx="7419975" cy="1238250"/>
          </a:xfrm>
          <a:prstGeom prst="rect">
            <a:avLst/>
          </a:prstGeom>
        </p:spPr>
      </p:pic>
      <p:pic>
        <p:nvPicPr>
          <p:cNvPr id="9" name="图片 8">
            <a:extLst>
              <a:ext uri="{FF2B5EF4-FFF2-40B4-BE49-F238E27FC236}">
                <a16:creationId xmlns:a16="http://schemas.microsoft.com/office/drawing/2014/main" id="{E2BFFC4A-5EE7-49FE-0635-97078C4E68C2}"/>
              </a:ext>
            </a:extLst>
          </p:cNvPr>
          <p:cNvPicPr>
            <a:picLocks noChangeAspect="1"/>
          </p:cNvPicPr>
          <p:nvPr/>
        </p:nvPicPr>
        <p:blipFill>
          <a:blip r:embed="rId4"/>
          <a:stretch>
            <a:fillRect/>
          </a:stretch>
        </p:blipFill>
        <p:spPr>
          <a:xfrm>
            <a:off x="871536" y="3645024"/>
            <a:ext cx="7410450" cy="1181100"/>
          </a:xfrm>
          <a:prstGeom prst="rect">
            <a:avLst/>
          </a:prstGeom>
        </p:spPr>
      </p:pic>
      <p:sp>
        <p:nvSpPr>
          <p:cNvPr id="3" name="文本框 2">
            <a:extLst>
              <a:ext uri="{FF2B5EF4-FFF2-40B4-BE49-F238E27FC236}">
                <a16:creationId xmlns:a16="http://schemas.microsoft.com/office/drawing/2014/main" id="{53AC6F09-C38D-640E-04D2-D18BDB2349FC}"/>
              </a:ext>
            </a:extLst>
          </p:cNvPr>
          <p:cNvSpPr txBox="1"/>
          <p:nvPr/>
        </p:nvSpPr>
        <p:spPr>
          <a:xfrm>
            <a:off x="4843955" y="3161675"/>
            <a:ext cx="2664296" cy="369332"/>
          </a:xfrm>
          <a:prstGeom prst="rect">
            <a:avLst/>
          </a:prstGeom>
          <a:noFill/>
        </p:spPr>
        <p:txBody>
          <a:bodyPr wrap="square" rtlCol="0">
            <a:spAutoFit/>
          </a:bodyPr>
          <a:lstStyle/>
          <a:p>
            <a:r>
              <a:rPr lang="en-US" altLang="zh-CN" dirty="0">
                <a:solidFill>
                  <a:srgbClr val="FF0000"/>
                </a:solidFill>
              </a:rPr>
              <a:t>Excess market  value</a:t>
            </a:r>
            <a:endParaRPr lang="zh-CN" altLang="en-US" dirty="0">
              <a:solidFill>
                <a:srgbClr val="FF0000"/>
              </a:solidFill>
            </a:endParaRPr>
          </a:p>
        </p:txBody>
      </p:sp>
      <p:sp>
        <p:nvSpPr>
          <p:cNvPr id="4" name="文本框 3">
            <a:extLst>
              <a:ext uri="{FF2B5EF4-FFF2-40B4-BE49-F238E27FC236}">
                <a16:creationId xmlns:a16="http://schemas.microsoft.com/office/drawing/2014/main" id="{3F1EF204-4590-3753-29B6-5E5D3906B8AB}"/>
              </a:ext>
            </a:extLst>
          </p:cNvPr>
          <p:cNvSpPr txBox="1"/>
          <p:nvPr/>
        </p:nvSpPr>
        <p:spPr>
          <a:xfrm>
            <a:off x="4571998" y="4366945"/>
            <a:ext cx="2664296" cy="369332"/>
          </a:xfrm>
          <a:prstGeom prst="rect">
            <a:avLst/>
          </a:prstGeom>
          <a:noFill/>
        </p:spPr>
        <p:txBody>
          <a:bodyPr wrap="square" rtlCol="0">
            <a:spAutoFit/>
          </a:bodyPr>
          <a:lstStyle/>
          <a:p>
            <a:r>
              <a:rPr lang="en-US" altLang="zh-CN" dirty="0">
                <a:solidFill>
                  <a:srgbClr val="FF0000"/>
                </a:solidFill>
              </a:rPr>
              <a:t>Excess market return</a:t>
            </a:r>
            <a:endParaRPr lang="zh-CN" altLang="en-US" dirty="0">
              <a:solidFill>
                <a:srgbClr val="FF0000"/>
              </a:solidFill>
            </a:endParaRPr>
          </a:p>
        </p:txBody>
      </p:sp>
    </p:spTree>
    <p:extLst>
      <p:ext uri="{BB962C8B-B14F-4D97-AF65-F5344CB8AC3E}">
        <p14:creationId xmlns:p14="http://schemas.microsoft.com/office/powerpoint/2010/main" val="96283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1F34F3-BDD9-A05C-7D80-B06103CA421E}"/>
              </a:ext>
            </a:extLst>
          </p:cNvPr>
          <p:cNvSpPr>
            <a:spLocks noGrp="1"/>
          </p:cNvSpPr>
          <p:nvPr>
            <p:ph type="title"/>
          </p:nvPr>
        </p:nvSpPr>
        <p:spPr/>
        <p:txBody>
          <a:bodyPr/>
          <a:lstStyle/>
          <a:p>
            <a:r>
              <a:rPr lang="zh-CN" altLang="en-US" dirty="0"/>
              <a:t>预期偏差为</a:t>
            </a:r>
            <a:r>
              <a:rPr lang="en-US" altLang="zh-CN" dirty="0"/>
              <a:t>0</a:t>
            </a:r>
            <a:endParaRPr lang="zh-CN" altLang="en-US" dirty="0"/>
          </a:p>
        </p:txBody>
      </p:sp>
      <p:pic>
        <p:nvPicPr>
          <p:cNvPr id="5" name="内容占位符 4">
            <a:extLst>
              <a:ext uri="{FF2B5EF4-FFF2-40B4-BE49-F238E27FC236}">
                <a16:creationId xmlns:a16="http://schemas.microsoft.com/office/drawing/2014/main" id="{C23154E3-E97F-E218-0072-D4535819FB4A}"/>
              </a:ext>
            </a:extLst>
          </p:cNvPr>
          <p:cNvPicPr>
            <a:picLocks noGrp="1" noChangeAspect="1"/>
          </p:cNvPicPr>
          <p:nvPr>
            <p:ph idx="1"/>
          </p:nvPr>
        </p:nvPicPr>
        <p:blipFill>
          <a:blip r:embed="rId2"/>
          <a:stretch>
            <a:fillRect/>
          </a:stretch>
        </p:blipFill>
        <p:spPr>
          <a:xfrm>
            <a:off x="753007" y="1340768"/>
            <a:ext cx="7637985" cy="4525963"/>
          </a:xfrm>
        </p:spPr>
      </p:pic>
      <p:sp>
        <p:nvSpPr>
          <p:cNvPr id="6" name="文本框 5">
            <a:extLst>
              <a:ext uri="{FF2B5EF4-FFF2-40B4-BE49-F238E27FC236}">
                <a16:creationId xmlns:a16="http://schemas.microsoft.com/office/drawing/2014/main" id="{FAE500E3-7B36-F3CF-695B-52AE86EB546D}"/>
              </a:ext>
            </a:extLst>
          </p:cNvPr>
          <p:cNvSpPr txBox="1"/>
          <p:nvPr/>
        </p:nvSpPr>
        <p:spPr>
          <a:xfrm>
            <a:off x="1043608" y="5866731"/>
            <a:ext cx="7128792" cy="646331"/>
          </a:xfrm>
          <a:prstGeom prst="rect">
            <a:avLst/>
          </a:prstGeom>
          <a:noFill/>
        </p:spPr>
        <p:txBody>
          <a:bodyPr wrap="square" rtlCol="0">
            <a:spAutoFit/>
          </a:bodyPr>
          <a:lstStyle/>
          <a:p>
            <a:r>
              <a:rPr lang="zh-CN" altLang="en-US" dirty="0"/>
              <a:t>检测：基于现有信息的任何交易系统不可能获得超额收益。因此，检测各种各样的交易系统（策略</a:t>
            </a:r>
            <a:r>
              <a:rPr lang="en-US" altLang="zh-CN" dirty="0"/>
              <a:t>\</a:t>
            </a:r>
            <a:r>
              <a:rPr lang="zh-CN" altLang="en-US" dirty="0"/>
              <a:t>规则）是否能赚取超额收益</a:t>
            </a:r>
          </a:p>
        </p:txBody>
      </p:sp>
    </p:spTree>
    <p:extLst>
      <p:ext uri="{BB962C8B-B14F-4D97-AF65-F5344CB8AC3E}">
        <p14:creationId xmlns:p14="http://schemas.microsoft.com/office/powerpoint/2010/main" val="362987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93B1AE-CE68-2CDC-A776-92DA914C6F55}"/>
              </a:ext>
            </a:extLst>
          </p:cNvPr>
          <p:cNvSpPr>
            <a:spLocks noGrp="1"/>
          </p:cNvSpPr>
          <p:nvPr>
            <p:ph type="title"/>
          </p:nvPr>
        </p:nvSpPr>
        <p:spPr/>
        <p:txBody>
          <a:bodyPr/>
          <a:lstStyle/>
          <a:p>
            <a:r>
              <a:rPr lang="en-US" altLang="zh-CN" dirty="0"/>
              <a:t>              </a:t>
            </a:r>
            <a:r>
              <a:rPr lang="en-US" altLang="zh-CN" dirty="0" err="1"/>
              <a:t>Submartingale</a:t>
            </a:r>
            <a:r>
              <a:rPr lang="en-US" altLang="zh-CN" dirty="0"/>
              <a:t> model</a:t>
            </a:r>
            <a:endParaRPr lang="zh-CN" altLang="en-US" dirty="0"/>
          </a:p>
        </p:txBody>
      </p:sp>
      <p:pic>
        <p:nvPicPr>
          <p:cNvPr id="9" name="内容占位符 8">
            <a:extLst>
              <a:ext uri="{FF2B5EF4-FFF2-40B4-BE49-F238E27FC236}">
                <a16:creationId xmlns:a16="http://schemas.microsoft.com/office/drawing/2014/main" id="{3E9EA357-6B2C-1B20-3E36-EDF6A5916B74}"/>
              </a:ext>
            </a:extLst>
          </p:cNvPr>
          <p:cNvPicPr>
            <a:picLocks noGrp="1" noChangeAspect="1"/>
          </p:cNvPicPr>
          <p:nvPr>
            <p:ph idx="1"/>
          </p:nvPr>
        </p:nvPicPr>
        <p:blipFill>
          <a:blip r:embed="rId2"/>
          <a:stretch>
            <a:fillRect/>
          </a:stretch>
        </p:blipFill>
        <p:spPr>
          <a:xfrm>
            <a:off x="457200" y="1628800"/>
            <a:ext cx="8229600" cy="2428054"/>
          </a:xfrm>
        </p:spPr>
      </p:pic>
      <p:sp>
        <p:nvSpPr>
          <p:cNvPr id="3" name="文本框 2">
            <a:extLst>
              <a:ext uri="{FF2B5EF4-FFF2-40B4-BE49-F238E27FC236}">
                <a16:creationId xmlns:a16="http://schemas.microsoft.com/office/drawing/2014/main" id="{7546EF2C-0421-DDBF-6602-311532886A03}"/>
              </a:ext>
            </a:extLst>
          </p:cNvPr>
          <p:cNvSpPr txBox="1"/>
          <p:nvPr/>
        </p:nvSpPr>
        <p:spPr>
          <a:xfrm>
            <a:off x="1763688" y="4139788"/>
            <a:ext cx="5616624" cy="369332"/>
          </a:xfrm>
          <a:prstGeom prst="rect">
            <a:avLst/>
          </a:prstGeom>
          <a:noFill/>
        </p:spPr>
        <p:txBody>
          <a:bodyPr wrap="square" rtlCol="0">
            <a:spAutoFit/>
          </a:bodyPr>
          <a:lstStyle/>
          <a:p>
            <a:r>
              <a:rPr lang="zh-CN" altLang="en-US" dirty="0"/>
              <a:t>等于，鞅； 大于等于，下鞅</a:t>
            </a:r>
          </a:p>
        </p:txBody>
      </p:sp>
      <p:pic>
        <p:nvPicPr>
          <p:cNvPr id="5" name="图片 4">
            <a:extLst>
              <a:ext uri="{FF2B5EF4-FFF2-40B4-BE49-F238E27FC236}">
                <a16:creationId xmlns:a16="http://schemas.microsoft.com/office/drawing/2014/main" id="{FAFD1F59-BB07-DE29-87C0-23E569799BC0}"/>
              </a:ext>
            </a:extLst>
          </p:cNvPr>
          <p:cNvPicPr>
            <a:picLocks noChangeAspect="1"/>
          </p:cNvPicPr>
          <p:nvPr/>
        </p:nvPicPr>
        <p:blipFill>
          <a:blip r:embed="rId3"/>
          <a:stretch>
            <a:fillRect/>
          </a:stretch>
        </p:blipFill>
        <p:spPr>
          <a:xfrm>
            <a:off x="971600" y="4653136"/>
            <a:ext cx="4536504" cy="1513506"/>
          </a:xfrm>
          <a:prstGeom prst="rect">
            <a:avLst/>
          </a:prstGeom>
        </p:spPr>
      </p:pic>
      <p:sp>
        <p:nvSpPr>
          <p:cNvPr id="6" name="文本框 5">
            <a:extLst>
              <a:ext uri="{FF2B5EF4-FFF2-40B4-BE49-F238E27FC236}">
                <a16:creationId xmlns:a16="http://schemas.microsoft.com/office/drawing/2014/main" id="{3633ED56-8B83-67D5-F3DF-BE00BD676868}"/>
              </a:ext>
            </a:extLst>
          </p:cNvPr>
          <p:cNvSpPr txBox="1"/>
          <p:nvPr/>
        </p:nvSpPr>
        <p:spPr>
          <a:xfrm>
            <a:off x="6012160" y="4324454"/>
            <a:ext cx="2808312" cy="1477328"/>
          </a:xfrm>
          <a:prstGeom prst="rect">
            <a:avLst/>
          </a:prstGeom>
          <a:noFill/>
        </p:spPr>
        <p:txBody>
          <a:bodyPr wrap="square" rtlCol="0">
            <a:spAutoFit/>
          </a:bodyPr>
          <a:lstStyle/>
          <a:p>
            <a:r>
              <a:rPr lang="zh-CN" altLang="en-US" dirty="0"/>
              <a:t>检测：</a:t>
            </a:r>
            <a:endParaRPr lang="en-US" altLang="zh-CN" dirty="0"/>
          </a:p>
          <a:p>
            <a:endParaRPr lang="en-US" altLang="zh-CN" dirty="0"/>
          </a:p>
          <a:p>
            <a:r>
              <a:rPr lang="zh-CN" altLang="en-US" dirty="0"/>
              <a:t>根据现有信息进行组合配置，收益不可能高于买入并持有（</a:t>
            </a:r>
            <a:r>
              <a:rPr lang="en-US" altLang="zh-CN" dirty="0"/>
              <a:t>buy-and-hold)</a:t>
            </a:r>
            <a:endParaRPr lang="zh-CN" altLang="en-US" dirty="0"/>
          </a:p>
        </p:txBody>
      </p:sp>
    </p:spTree>
    <p:extLst>
      <p:ext uri="{BB962C8B-B14F-4D97-AF65-F5344CB8AC3E}">
        <p14:creationId xmlns:p14="http://schemas.microsoft.com/office/powerpoint/2010/main" val="437998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FD904C7-1C43-4700-8D23-0034D1E85518}"/>
              </a:ext>
            </a:extLst>
          </p:cNvPr>
          <p:cNvSpPr>
            <a:spLocks noGrp="1"/>
          </p:cNvSpPr>
          <p:nvPr>
            <p:ph type="title"/>
          </p:nvPr>
        </p:nvSpPr>
        <p:spPr/>
        <p:txBody>
          <a:bodyPr/>
          <a:lstStyle/>
          <a:p>
            <a:r>
              <a:rPr lang="en-US" altLang="zh-CN" dirty="0"/>
              <a:t>martingale</a:t>
            </a:r>
            <a:r>
              <a:rPr lang="zh-CN" altLang="en-US" dirty="0"/>
              <a:t>鞅</a:t>
            </a:r>
          </a:p>
        </p:txBody>
      </p:sp>
      <mc:AlternateContent xmlns:mc="http://schemas.openxmlformats.org/markup-compatibility/2006">
        <mc:Choice xmlns:a14="http://schemas.microsoft.com/office/drawing/2010/main" Requires="a14">
          <p:sp>
            <p:nvSpPr>
              <p:cNvPr id="6" name="内容占位符 5">
                <a:extLst>
                  <a:ext uri="{FF2B5EF4-FFF2-40B4-BE49-F238E27FC236}">
                    <a16:creationId xmlns:a16="http://schemas.microsoft.com/office/drawing/2014/main" id="{F3E100E5-1FE8-4EA3-8CB8-696452240FA3}"/>
                  </a:ext>
                </a:extLst>
              </p:cNvPr>
              <p:cNvSpPr>
                <a:spLocks noGrp="1"/>
              </p:cNvSpPr>
              <p:nvPr>
                <p:ph idx="1"/>
              </p:nvPr>
            </p:nvSpPr>
            <p:spPr/>
            <p:txBody>
              <a:bodyPr/>
              <a:lstStyle/>
              <a:p>
                <a:pPr marL="0" indent="0">
                  <a:buNone/>
                </a:pPr>
                <a:r>
                  <a:rPr lang="en-US" altLang="zh-CN" sz="2800" dirty="0"/>
                  <a:t>Martingale</a:t>
                </a:r>
                <a:r>
                  <a:rPr lang="zh-CN" altLang="en-US" sz="2800" dirty="0"/>
                  <a:t>是一种零飘移的随机过程。</a:t>
                </a:r>
                <a:endParaRPr lang="en-US" altLang="zh-CN" sz="2800" dirty="0"/>
              </a:p>
              <a:p>
                <a:pPr marL="0" indent="0">
                  <a:buNone/>
                </a:pPr>
                <a:r>
                  <a:rPr lang="zh-CN" altLang="en-US" sz="2800" dirty="0"/>
                  <a:t>若随机变量</a:t>
                </a:r>
                <a:r>
                  <a:rPr lang="el-GR" altLang="zh-CN" sz="2800" dirty="0">
                    <a:latin typeface="仿宋" panose="02010609060101010101" pitchFamily="49" charset="-122"/>
                    <a:ea typeface="仿宋" panose="02010609060101010101" pitchFamily="49" charset="-122"/>
                  </a:rPr>
                  <a:t>θ</a:t>
                </a:r>
                <a:r>
                  <a:rPr lang="zh-CN" altLang="en-US" sz="2800" dirty="0">
                    <a:latin typeface="仿宋" panose="02010609060101010101" pitchFamily="49" charset="-122"/>
                    <a:ea typeface="仿宋" panose="02010609060101010101" pitchFamily="49" charset="-122"/>
                  </a:rPr>
                  <a:t>满足：</a:t>
                </a:r>
                <a:endParaRPr lang="en-US" altLang="zh-CN" sz="2800" dirty="0">
                  <a:latin typeface="仿宋" panose="02010609060101010101" pitchFamily="49" charset="-122"/>
                  <a:ea typeface="仿宋" panose="02010609060101010101" pitchFamily="49" charset="-122"/>
                </a:endParaRPr>
              </a:p>
              <a:p>
                <a:pPr marL="0" indent="0">
                  <a:buNone/>
                </a:pPr>
                <a:r>
                  <a:rPr lang="en-US" altLang="zh-CN" sz="2800" dirty="0">
                    <a:latin typeface="仿宋" panose="02010609060101010101" pitchFamily="49" charset="-122"/>
                    <a:ea typeface="仿宋" panose="02010609060101010101" pitchFamily="49" charset="-122"/>
                  </a:rPr>
                  <a:t>  </a:t>
                </a:r>
                <a14:m>
                  <m:oMath xmlns:m="http://schemas.openxmlformats.org/officeDocument/2006/math">
                    <m:r>
                      <a:rPr lang="en-US" altLang="zh-CN" sz="2800" b="0" i="1" dirty="0" smtClean="0">
                        <a:latin typeface="Cambria Math" panose="02040503050406030204" pitchFamily="18" charset="0"/>
                        <a:ea typeface="仿宋" panose="02010609060101010101" pitchFamily="49" charset="-122"/>
                      </a:rPr>
                      <m:t>𝑑</m:t>
                    </m:r>
                    <m:r>
                      <a:rPr lang="zh-CN" altLang="en-US" sz="2800" i="1" dirty="0" smtClean="0">
                        <a:latin typeface="Cambria Math" panose="02040503050406030204" pitchFamily="18" charset="0"/>
                        <a:ea typeface="仿宋" panose="02010609060101010101" pitchFamily="49" charset="-122"/>
                      </a:rPr>
                      <m:t>𝜃</m:t>
                    </m:r>
                    <m:r>
                      <a:rPr lang="en-US" altLang="zh-CN" sz="2800" b="0" i="1" dirty="0" smtClean="0">
                        <a:latin typeface="Cambria Math" panose="02040503050406030204" pitchFamily="18" charset="0"/>
                        <a:ea typeface="仿宋" panose="02010609060101010101" pitchFamily="49" charset="-122"/>
                      </a:rPr>
                      <m:t>=</m:t>
                    </m:r>
                    <m:r>
                      <a:rPr lang="zh-CN" altLang="en-US" sz="2800" b="0" i="1" dirty="0" smtClean="0">
                        <a:latin typeface="Cambria Math" panose="02040503050406030204" pitchFamily="18" charset="0"/>
                        <a:ea typeface="仿宋" panose="02010609060101010101" pitchFamily="49" charset="-122"/>
                      </a:rPr>
                      <m:t>𝜎</m:t>
                    </m:r>
                    <m:r>
                      <a:rPr lang="en-US" altLang="zh-CN" sz="2800" b="0" i="1" dirty="0" smtClean="0">
                        <a:latin typeface="Cambria Math" panose="02040503050406030204" pitchFamily="18" charset="0"/>
                        <a:ea typeface="仿宋" panose="02010609060101010101" pitchFamily="49" charset="-122"/>
                      </a:rPr>
                      <m:t>𝑑𝑧</m:t>
                    </m:r>
                    <m:r>
                      <a:rPr lang="en-US" altLang="zh-CN" sz="2800" b="0" i="1" dirty="0" smtClean="0">
                        <a:latin typeface="Cambria Math" panose="02040503050406030204" pitchFamily="18" charset="0"/>
                        <a:ea typeface="仿宋" panose="02010609060101010101" pitchFamily="49" charset="-122"/>
                      </a:rPr>
                      <m:t>,  </m:t>
                    </m:r>
                    <m:r>
                      <a:rPr lang="zh-CN" altLang="en-US" sz="2800" i="1" dirty="0">
                        <a:latin typeface="Cambria Math" panose="02040503050406030204" pitchFamily="18" charset="0"/>
                        <a:ea typeface="仿宋" panose="02010609060101010101" pitchFamily="49" charset="-122"/>
                      </a:rPr>
                      <m:t>其中</m:t>
                    </m:r>
                    <m:r>
                      <a:rPr lang="en-US" altLang="zh-CN" sz="2800" b="0" i="1" dirty="0" smtClean="0">
                        <a:latin typeface="Cambria Math" panose="02040503050406030204" pitchFamily="18" charset="0"/>
                        <a:ea typeface="仿宋" panose="02010609060101010101" pitchFamily="49" charset="-122"/>
                      </a:rPr>
                      <m:t>𝑑𝑧</m:t>
                    </m:r>
                    <m:r>
                      <a:rPr lang="zh-CN" altLang="en-US" sz="2800" i="1" dirty="0">
                        <a:latin typeface="Cambria Math" panose="02040503050406030204" pitchFamily="18" charset="0"/>
                        <a:ea typeface="仿宋" panose="02010609060101010101" pitchFamily="49" charset="-122"/>
                      </a:rPr>
                      <m:t>为</m:t>
                    </m:r>
                  </m:oMath>
                </a14:m>
                <a:r>
                  <a:rPr lang="zh-CN" altLang="en-US" sz="2800" b="0" dirty="0">
                    <a:latin typeface="仿宋" panose="02010609060101010101" pitchFamily="49" charset="-122"/>
                    <a:ea typeface="仿宋" panose="02010609060101010101" pitchFamily="49" charset="-122"/>
                  </a:rPr>
                  <a:t>维纳过程</a:t>
                </a:r>
                <a:endParaRPr lang="en-US" altLang="zh-CN" sz="2800" b="0" dirty="0">
                  <a:latin typeface="仿宋" panose="02010609060101010101" pitchFamily="49" charset="-122"/>
                  <a:ea typeface="仿宋" panose="02010609060101010101" pitchFamily="49" charset="-122"/>
                </a:endParaRPr>
              </a:p>
              <a:p>
                <a:pPr marL="0" indent="0">
                  <a:buNone/>
                </a:pPr>
                <a:r>
                  <a:rPr lang="en-US" altLang="zh-CN" sz="2800" b="0" dirty="0">
                    <a:ea typeface="仿宋" panose="02010609060101010101" pitchFamily="49" charset="-122"/>
                  </a:rPr>
                  <a:t>    </a:t>
                </a:r>
                <a14:m>
                  <m:oMath xmlns:m="http://schemas.openxmlformats.org/officeDocument/2006/math">
                    <m:r>
                      <a:rPr lang="en-US" altLang="zh-CN" sz="2800" b="0" i="1" dirty="0" smtClean="0">
                        <a:latin typeface="Cambria Math" panose="02040503050406030204" pitchFamily="18" charset="0"/>
                        <a:ea typeface="仿宋" panose="02010609060101010101" pitchFamily="49" charset="-122"/>
                      </a:rPr>
                      <m:t>𝑑𝑧</m:t>
                    </m:r>
                    <m:r>
                      <a:rPr lang="en-US" altLang="zh-CN" sz="2800" i="1" dirty="0">
                        <a:latin typeface="Cambria Math" panose="02040503050406030204" pitchFamily="18" charset="0"/>
                        <a:ea typeface="仿宋" panose="02010609060101010101" pitchFamily="49" charset="-122"/>
                      </a:rPr>
                      <m:t>=</m:t>
                    </m:r>
                    <m:r>
                      <a:rPr lang="zh-CN" altLang="en-US" sz="2800" i="1" dirty="0" smtClean="0">
                        <a:latin typeface="Cambria Math" panose="02040503050406030204" pitchFamily="18" charset="0"/>
                        <a:ea typeface="仿宋" panose="02010609060101010101" pitchFamily="49" charset="-122"/>
                      </a:rPr>
                      <m:t>𝜀</m:t>
                    </m:r>
                    <m:r>
                      <a:rPr lang="en-US" altLang="zh-CN" sz="2800" b="0" i="1" dirty="0" smtClean="0">
                        <a:latin typeface="Cambria Math" panose="02040503050406030204" pitchFamily="18" charset="0"/>
                        <a:ea typeface="仿宋" panose="02010609060101010101" pitchFamily="49" charset="-122"/>
                      </a:rPr>
                      <m:t>𝑑𝑡</m:t>
                    </m:r>
                  </m:oMath>
                </a14:m>
                <a:r>
                  <a:rPr lang="en-US" altLang="zh-CN" sz="2800" b="0" dirty="0">
                    <a:latin typeface="仿宋" panose="02010609060101010101" pitchFamily="49" charset="-122"/>
                    <a:ea typeface="仿宋" panose="02010609060101010101" pitchFamily="49" charset="-122"/>
                  </a:rPr>
                  <a:t>,ε</a:t>
                </a:r>
                <a:r>
                  <a:rPr lang="zh-CN" altLang="en-US" sz="2800" b="0" dirty="0">
                    <a:latin typeface="仿宋" panose="02010609060101010101" pitchFamily="49" charset="-122"/>
                    <a:ea typeface="仿宋" panose="02010609060101010101" pitchFamily="49" charset="-122"/>
                  </a:rPr>
                  <a:t>是服从标准正态分布的随机数</a:t>
                </a:r>
                <a:endParaRPr lang="en-US" altLang="zh-CN" sz="2800" b="0" dirty="0">
                  <a:latin typeface="仿宋" panose="02010609060101010101" pitchFamily="49" charset="-122"/>
                  <a:ea typeface="仿宋" panose="02010609060101010101" pitchFamily="49" charset="-122"/>
                </a:endParaRPr>
              </a:p>
              <a:p>
                <a:pPr marL="0" indent="0">
                  <a:buNone/>
                </a:pPr>
                <a:r>
                  <a:rPr lang="zh-CN" altLang="en-US" sz="2800" dirty="0">
                    <a:latin typeface="仿宋" panose="02010609060101010101" pitchFamily="49" charset="-122"/>
                    <a:ea typeface="仿宋" panose="02010609060101010101" pitchFamily="49" charset="-122"/>
                  </a:rPr>
                  <a:t>推论，对变量</a:t>
                </a:r>
                <a:r>
                  <a:rPr lang="el-GR" altLang="zh-CN" sz="2800" dirty="0">
                    <a:latin typeface="仿宋" panose="02010609060101010101" pitchFamily="49" charset="-122"/>
                    <a:ea typeface="仿宋" panose="02010609060101010101" pitchFamily="49" charset="-122"/>
                  </a:rPr>
                  <a:t>θ</a:t>
                </a:r>
                <a:r>
                  <a:rPr lang="zh-CN" altLang="en-US" sz="2800" dirty="0">
                    <a:latin typeface="仿宋" panose="02010609060101010101" pitchFamily="49" charset="-122"/>
                    <a:ea typeface="仿宋" panose="02010609060101010101" pitchFamily="49" charset="-122"/>
                  </a:rPr>
                  <a:t>任何未来值的最优估计均为当前值，即 </a:t>
                </a:r>
                <a14:m>
                  <m:oMath xmlns:m="http://schemas.openxmlformats.org/officeDocument/2006/math">
                    <m:r>
                      <m:rPr>
                        <m:sty m:val="p"/>
                      </m:rPr>
                      <a:rPr lang="en-US" altLang="zh-CN" sz="2800" i="1" dirty="0">
                        <a:latin typeface="Cambria Math" panose="02040503050406030204" pitchFamily="18" charset="0"/>
                        <a:ea typeface="仿宋" panose="02010609060101010101" pitchFamily="49" charset="-122"/>
                      </a:rPr>
                      <m:t>E</m:t>
                    </m:r>
                    <m:d>
                      <m:dPr>
                        <m:ctrlPr>
                          <a:rPr lang="en-US" altLang="zh-CN" sz="2800" b="0" i="1" dirty="0" smtClean="0">
                            <a:latin typeface="Cambria Math" panose="02040503050406030204" pitchFamily="18" charset="0"/>
                            <a:ea typeface="仿宋" panose="02010609060101010101" pitchFamily="49" charset="-122"/>
                          </a:rPr>
                        </m:ctrlPr>
                      </m:dPr>
                      <m:e>
                        <m:sSub>
                          <m:sSubPr>
                            <m:ctrlPr>
                              <a:rPr lang="en-US" altLang="zh-CN" sz="2800" i="1" dirty="0" smtClean="0">
                                <a:latin typeface="Cambria Math" panose="02040503050406030204" pitchFamily="18" charset="0"/>
                                <a:ea typeface="仿宋" panose="02010609060101010101" pitchFamily="49" charset="-122"/>
                              </a:rPr>
                            </m:ctrlPr>
                          </m:sSubPr>
                          <m:e>
                            <m:r>
                              <a:rPr lang="zh-CN" altLang="en-US" sz="2800" i="1" dirty="0" smtClean="0">
                                <a:latin typeface="Cambria Math" panose="02040503050406030204" pitchFamily="18" charset="0"/>
                                <a:ea typeface="仿宋" panose="02010609060101010101" pitchFamily="49" charset="-122"/>
                              </a:rPr>
                              <m:t>𝜃</m:t>
                            </m:r>
                          </m:e>
                          <m:sub>
                            <m:r>
                              <m:rPr>
                                <m:sty m:val="p"/>
                              </m:rPr>
                              <a:rPr lang="en-US" altLang="zh-CN" sz="2800" i="1" dirty="0">
                                <a:latin typeface="Cambria Math" panose="02040503050406030204" pitchFamily="18" charset="0"/>
                                <a:ea typeface="仿宋" panose="02010609060101010101" pitchFamily="49" charset="-122"/>
                              </a:rPr>
                              <m:t>T</m:t>
                            </m:r>
                          </m:sub>
                        </m:sSub>
                      </m:e>
                    </m:d>
                    <m:r>
                      <a:rPr lang="en-US" altLang="zh-CN" sz="2800" b="0" i="1" dirty="0" smtClean="0">
                        <a:latin typeface="Cambria Math" panose="02040503050406030204" pitchFamily="18" charset="0"/>
                        <a:ea typeface="仿宋" panose="02010609060101010101" pitchFamily="49" charset="-122"/>
                      </a:rPr>
                      <m:t>=</m:t>
                    </m:r>
                    <m:sSub>
                      <m:sSubPr>
                        <m:ctrlPr>
                          <a:rPr lang="en-US" altLang="zh-CN" sz="2800" b="0" i="1" dirty="0" smtClean="0">
                            <a:latin typeface="Cambria Math" panose="02040503050406030204" pitchFamily="18" charset="0"/>
                            <a:ea typeface="仿宋" panose="02010609060101010101" pitchFamily="49" charset="-122"/>
                          </a:rPr>
                        </m:ctrlPr>
                      </m:sSubPr>
                      <m:e>
                        <m:r>
                          <a:rPr lang="zh-CN" altLang="en-US" sz="2800" b="0" i="1" dirty="0" smtClean="0">
                            <a:latin typeface="Cambria Math" panose="02040503050406030204" pitchFamily="18" charset="0"/>
                            <a:ea typeface="仿宋" panose="02010609060101010101" pitchFamily="49" charset="-122"/>
                          </a:rPr>
                          <m:t>𝜃</m:t>
                        </m:r>
                      </m:e>
                      <m:sub>
                        <m:r>
                          <a:rPr lang="en-US" altLang="zh-CN" sz="2800" b="0" i="1" dirty="0" smtClean="0">
                            <a:latin typeface="Cambria Math" panose="02040503050406030204" pitchFamily="18" charset="0"/>
                            <a:ea typeface="仿宋" panose="02010609060101010101" pitchFamily="49" charset="-122"/>
                          </a:rPr>
                          <m:t>0</m:t>
                        </m:r>
                      </m:sub>
                    </m:sSub>
                  </m:oMath>
                </a14:m>
                <a:endParaRPr lang="en-US" altLang="zh-CN" sz="2800" dirty="0">
                  <a:latin typeface="仿宋" panose="02010609060101010101" pitchFamily="49" charset="-122"/>
                  <a:ea typeface="仿宋" panose="02010609060101010101" pitchFamily="49" charset="-122"/>
                </a:endParaRPr>
              </a:p>
              <a:p>
                <a:pPr marL="0" indent="0">
                  <a:buNone/>
                </a:pPr>
                <a:r>
                  <a:rPr lang="zh-CN" altLang="en-US" b="0" dirty="0">
                    <a:solidFill>
                      <a:srgbClr val="FF0000"/>
                    </a:solidFill>
                    <a:latin typeface="仿宋" panose="02010609060101010101" pitchFamily="49" charset="-122"/>
                    <a:ea typeface="仿宋" panose="02010609060101010101" pitchFamily="49" charset="-122"/>
                  </a:rPr>
                  <a:t>如果股价变化是</a:t>
                </a:r>
                <a:r>
                  <a:rPr lang="en-US" altLang="zh-CN" b="0" dirty="0">
                    <a:solidFill>
                      <a:srgbClr val="FF0000"/>
                    </a:solidFill>
                    <a:latin typeface="仿宋" panose="02010609060101010101" pitchFamily="49" charset="-122"/>
                    <a:ea typeface="仿宋" panose="02010609060101010101" pitchFamily="49" charset="-122"/>
                  </a:rPr>
                  <a:t>Martingale, </a:t>
                </a:r>
                <a:r>
                  <a:rPr lang="zh-CN" altLang="en-US" b="0" dirty="0">
                    <a:solidFill>
                      <a:srgbClr val="FF0000"/>
                    </a:solidFill>
                    <a:latin typeface="仿宋" panose="02010609060101010101" pitchFamily="49" charset="-122"/>
                    <a:ea typeface="仿宋" panose="02010609060101010101" pitchFamily="49" charset="-122"/>
                  </a:rPr>
                  <a:t>那么股票的预期收益率为</a:t>
                </a:r>
                <a:r>
                  <a:rPr lang="en-US" altLang="zh-CN" b="0" dirty="0">
                    <a:solidFill>
                      <a:srgbClr val="FF0000"/>
                    </a:solidFill>
                    <a:latin typeface="仿宋" panose="02010609060101010101" pitchFamily="49" charset="-122"/>
                    <a:ea typeface="仿宋" panose="02010609060101010101" pitchFamily="49" charset="-122"/>
                  </a:rPr>
                  <a:t>0</a:t>
                </a:r>
                <a:r>
                  <a:rPr lang="zh-CN" altLang="en-US" b="0" dirty="0">
                    <a:solidFill>
                      <a:srgbClr val="FF0000"/>
                    </a:solidFill>
                    <a:latin typeface="仿宋" panose="02010609060101010101" pitchFamily="49" charset="-122"/>
                    <a:ea typeface="仿宋" panose="02010609060101010101" pitchFamily="49" charset="-122"/>
                  </a:rPr>
                  <a:t>，为什么还要买股票呢？所以要有</a:t>
                </a:r>
                <a:r>
                  <a:rPr lang="en-US" altLang="zh-CN" b="0" dirty="0" err="1">
                    <a:solidFill>
                      <a:srgbClr val="FF0000"/>
                    </a:solidFill>
                    <a:latin typeface="仿宋" panose="02010609060101010101" pitchFamily="49" charset="-122"/>
                    <a:ea typeface="仿宋" panose="02010609060101010101" pitchFamily="49" charset="-122"/>
                  </a:rPr>
                  <a:t>submartingale</a:t>
                </a:r>
                <a:r>
                  <a:rPr lang="zh-CN" altLang="en-US" b="0" dirty="0">
                    <a:solidFill>
                      <a:srgbClr val="FF0000"/>
                    </a:solidFill>
                    <a:latin typeface="仿宋" panose="02010609060101010101" pitchFamily="49" charset="-122"/>
                    <a:ea typeface="仿宋" panose="02010609060101010101" pitchFamily="49" charset="-122"/>
                  </a:rPr>
                  <a:t>，预期收益率大于等于</a:t>
                </a:r>
                <a:r>
                  <a:rPr lang="en-US" altLang="zh-CN" b="0" dirty="0">
                    <a:solidFill>
                      <a:srgbClr val="FF0000"/>
                    </a:solidFill>
                    <a:latin typeface="仿宋" panose="02010609060101010101" pitchFamily="49" charset="-122"/>
                    <a:ea typeface="仿宋" panose="02010609060101010101" pitchFamily="49" charset="-122"/>
                  </a:rPr>
                  <a:t>0.</a:t>
                </a:r>
              </a:p>
              <a:p>
                <a:pPr marL="0" indent="0">
                  <a:buNone/>
                </a:pPr>
                <a:endParaRPr lang="zh-CN" altLang="en-US" dirty="0"/>
              </a:p>
            </p:txBody>
          </p:sp>
        </mc:Choice>
        <mc:Fallback>
          <p:sp>
            <p:nvSpPr>
              <p:cNvPr id="6" name="内容占位符 5">
                <a:extLst>
                  <a:ext uri="{FF2B5EF4-FFF2-40B4-BE49-F238E27FC236}">
                    <a16:creationId xmlns:a16="http://schemas.microsoft.com/office/drawing/2014/main" id="{F3E100E5-1FE8-4EA3-8CB8-696452240FA3}"/>
                  </a:ext>
                </a:extLst>
              </p:cNvPr>
              <p:cNvSpPr>
                <a:spLocks noGrp="1" noRot="1" noChangeAspect="1" noMove="1" noResize="1" noEditPoints="1" noAdjustHandles="1" noChangeArrowheads="1" noChangeShapeType="1" noTextEdit="1"/>
              </p:cNvSpPr>
              <p:nvPr>
                <p:ph idx="1"/>
              </p:nvPr>
            </p:nvSpPr>
            <p:spPr>
              <a:blipFill>
                <a:blip r:embed="rId2"/>
                <a:stretch>
                  <a:fillRect l="-1852" t="-1887" r="-3111" b="-49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22066710"/>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9433</TotalTime>
  <Words>1410</Words>
  <Application>Microsoft Office PowerPoint</Application>
  <PresentationFormat>全屏显示(4:3)</PresentationFormat>
  <Paragraphs>130</Paragraphs>
  <Slides>30</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 Unicode MS</vt:lpstr>
      <vt:lpstr>Trade Gothic LT W01 Light</vt:lpstr>
      <vt:lpstr>仿宋</vt:lpstr>
      <vt:lpstr>汉仪大宋简</vt:lpstr>
      <vt:lpstr>汉仪综艺体简</vt:lpstr>
      <vt:lpstr>SimHei</vt:lpstr>
      <vt:lpstr>Arial</vt:lpstr>
      <vt:lpstr>Cambria Math</vt:lpstr>
      <vt:lpstr>Wingdings</vt:lpstr>
      <vt:lpstr>默认设计模板</vt:lpstr>
      <vt:lpstr>投资学 L8 EMH</vt:lpstr>
      <vt:lpstr>              早期经验数据分析的分歧</vt:lpstr>
      <vt:lpstr>Eugene Fama</vt:lpstr>
      <vt:lpstr>Fama(1970)</vt:lpstr>
      <vt:lpstr>有效市场假说</vt:lpstr>
      <vt:lpstr>           预期回报/公平博弈模型</vt:lpstr>
      <vt:lpstr>预期偏差为0</vt:lpstr>
      <vt:lpstr>              Submartingale model</vt:lpstr>
      <vt:lpstr>martingale鞅</vt:lpstr>
      <vt:lpstr>          Random walk model</vt:lpstr>
      <vt:lpstr>           EMH:   弱、次强、强</vt:lpstr>
      <vt:lpstr>内幕信息</vt:lpstr>
      <vt:lpstr>                 Fama（1970）的总体结论</vt:lpstr>
      <vt:lpstr>弱有效检测</vt:lpstr>
      <vt:lpstr>序列相关</vt:lpstr>
      <vt:lpstr>    Trading rule检测</vt:lpstr>
      <vt:lpstr>              法马注意到的异常（1）</vt:lpstr>
      <vt:lpstr>           违反随机游走（2）</vt:lpstr>
      <vt:lpstr>（3）惯性与反转</vt:lpstr>
      <vt:lpstr>               价格变化的正态分布检测</vt:lpstr>
      <vt:lpstr>              事件研究与异常收益</vt:lpstr>
      <vt:lpstr>             关于信息提前泄露的研究</vt:lpstr>
      <vt:lpstr>             次强有效测试：异象</vt:lpstr>
      <vt:lpstr>         次强有效测试：异象</vt:lpstr>
      <vt:lpstr>         次强有效测试：异象</vt:lpstr>
      <vt:lpstr>             强有效测试：内幕信息</vt:lpstr>
      <vt:lpstr>                   EMH与被动、主动投资</vt:lpstr>
      <vt:lpstr>Vanguard</vt:lpstr>
      <vt:lpstr>小结</vt:lpstr>
      <vt:lpstr>本院为研究商学而设，为培植商业人才而设，为领导商人而设，是则本院之使命。</vt:lpstr>
    </vt:vector>
  </TitlesOfParts>
  <Company>微软用户</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中国概念股: 资本市场的泡沫与修正</dc:title>
  <dc:creator>微软用户</dc:creator>
  <cp:lastModifiedBy>玉鼎 骆</cp:lastModifiedBy>
  <cp:revision>343</cp:revision>
  <dcterms:created xsi:type="dcterms:W3CDTF">2011-08-18T07:31:51Z</dcterms:created>
  <dcterms:modified xsi:type="dcterms:W3CDTF">2024-04-25T06:00:51Z</dcterms:modified>
</cp:coreProperties>
</file>