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59" r:id="rId5"/>
    <p:sldId id="264" r:id="rId6"/>
    <p:sldId id="263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B76AD-3C80-4B81-BF10-1FCA358D9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B6ADD1-987F-4D21-9375-428B2DC65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9ED257-56EA-465F-823F-D654A742D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1D7440-68D9-444E-B174-0EB95D43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6A30EF-0571-43B9-AEB3-C37F20DB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7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05A34B-F1B1-4937-AE79-F7974151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7A9E84-8396-4B4F-A213-6FEB6B502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A5BBC7-BEAF-4934-9975-10E0AC2D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3B31FB-FE80-4952-9D94-DE91E241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FD1D6F-3645-49DC-A02A-48990BD9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72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FC08F3-F905-45E8-B25F-88F3B8D2B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D3387D-DFCA-4997-8CC6-273239AFC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E821ED-1766-410C-A780-7B8330CA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D225D7-350A-462C-8C63-870F7EA8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58BEED-5520-4FCE-8A00-1D8D493F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47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09E51C-F370-4DD9-B5CF-588CEEB3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6D7AF-FE3E-4862-9CE2-BD37163F0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81580B-D9E5-4DE0-B1BE-1F55140C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02C6BB-A7F7-420C-A154-898AEA56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0EEC35-7BE8-4199-AEE3-E92C9777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10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E5331E-8C85-4E61-82D3-4ADDEB06C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AED633-6D14-4CAF-85A8-3D347078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6C587A-9C66-4B96-830C-FC7433AA9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22E5A-BE12-4114-AD54-C46B2496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E977CF-ADBF-41A7-B459-FEB8D7D9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4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5AB300-040F-4555-8E26-6FF68E4F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A6E354-48CF-47F2-B343-7705A1B0F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1E964-AF47-4968-987E-64F8E4AC4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980D3B-3E22-47BB-B566-219502DF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3FABCC-FFBC-4B80-8E4F-4A2AA0F9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440B0B-5559-44F5-81CD-2382E6E5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10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D8C880-7C9E-42D5-B7FA-AFE09A21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B4C995-BD5C-4547-AE4C-7DDFF841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DE3F5F-7D6F-48BA-889E-6139AA036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DEF973-A09A-43C5-909A-56AF33983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DD87A5A-72B3-481A-BE4D-7D13954F9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CDEAFAD-88D8-4B72-A3DA-B409A30B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A5F5AD-DA8C-4C41-94BC-52616FD1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A0CD85D-F01E-4012-9967-9E6DF950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24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CA401-4296-4793-B7F8-02243976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AB6518F-9C5E-4F4A-B0B6-1993FFE31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031BF1-F590-4A2E-955A-94C9C2A57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A3D5D4-A410-46EC-B0A9-826D7BF9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9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6A97B-7DC6-405D-AB34-24DB0AF0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8A3A16-C226-4319-ADD0-992683C3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B48331-93F8-4094-9796-598F35CD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95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D0DBC-8032-4641-A656-1C398F21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ABF31D-6EB3-4C2A-852C-00308C66E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340B02-C3B1-4383-B04C-5FDEA850F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DBA64F-BA02-4E31-8DBE-176B5CB9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685104-B3E9-4F0A-A78E-6CD32D45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7969F-D748-473F-A922-07E5CD5D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19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E293C1-B6E5-4A71-9AE3-332E89C0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294D5A6-AA65-479E-8FD2-930666FE3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38F14F-1325-4AF2-A09B-601C49E71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8133D-47BE-46DF-BA47-E9B1CEA9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022D4B-3FD8-438A-820B-9571ECD6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95085B-3538-4968-9CCE-DE255863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1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82BAF0-A49B-4905-BAB7-A14D3562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392213-12A8-49EB-9E66-80CEA9E15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F3B303-C8B2-4811-A485-9FAE6C943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3043-C4EC-4A97-9623-E8AED3A98ED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DAD48-8861-41D3-86AD-607450217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1029C5-335B-462D-98AE-32C8A22A1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4385D-3D12-4424-8C22-1C840972A1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56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lab.sufe.edu.c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51ifin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23269E-6FDF-488E-8FB3-62E9D7174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82298"/>
          </a:xfrm>
        </p:spPr>
        <p:txBody>
          <a:bodyPr/>
          <a:lstStyle/>
          <a:p>
            <a:r>
              <a:rPr lang="zh-CN" altLang="en-US" dirty="0"/>
              <a:t>投资学预备课程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AB26671-EABA-49A0-A473-7E7FC2F17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97763"/>
            <a:ext cx="9144000" cy="2891875"/>
          </a:xfrm>
        </p:spPr>
        <p:txBody>
          <a:bodyPr>
            <a:normAutofit fontScale="62500" lnSpcReduction="20000"/>
          </a:bodyPr>
          <a:lstStyle/>
          <a:p>
            <a:endParaRPr lang="en-US" altLang="zh-CN" dirty="0"/>
          </a:p>
          <a:p>
            <a:r>
              <a:rPr lang="zh-CN" altLang="en-US" sz="5600" dirty="0"/>
              <a:t>金融数据库系统使用入门</a:t>
            </a:r>
            <a:endParaRPr lang="en-US" altLang="zh-CN" sz="5600" dirty="0"/>
          </a:p>
          <a:p>
            <a:endParaRPr lang="en-US" altLang="zh-CN" sz="5600" dirty="0"/>
          </a:p>
          <a:p>
            <a:r>
              <a:rPr lang="zh-CN" altLang="en-US" sz="5600" dirty="0"/>
              <a:t>骆玉鼎</a:t>
            </a:r>
            <a:endParaRPr lang="en-US" altLang="zh-CN" sz="5600" dirty="0"/>
          </a:p>
          <a:p>
            <a:endParaRPr lang="en-US" altLang="zh-CN" sz="5600" dirty="0"/>
          </a:p>
          <a:p>
            <a:r>
              <a:rPr lang="en-US" altLang="zh-CN" sz="5600" dirty="0"/>
              <a:t>  2024</a:t>
            </a:r>
            <a:r>
              <a:rPr lang="zh-CN" altLang="en-US" sz="5600" dirty="0"/>
              <a:t>，</a:t>
            </a:r>
            <a:r>
              <a:rPr lang="en-US" altLang="zh-CN" sz="5600" dirty="0"/>
              <a:t>3</a:t>
            </a:r>
            <a:endParaRPr lang="zh-CN" altLang="en-US" sz="5600" dirty="0"/>
          </a:p>
        </p:txBody>
      </p:sp>
    </p:spTree>
    <p:extLst>
      <p:ext uri="{BB962C8B-B14F-4D97-AF65-F5344CB8AC3E}">
        <p14:creationId xmlns:p14="http://schemas.microsoft.com/office/powerpoint/2010/main" val="92732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6F6F200-6EA1-B118-DCB3-AE0671C8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26768"/>
          </a:xfrm>
        </p:spPr>
        <p:txBody>
          <a:bodyPr/>
          <a:lstStyle/>
          <a:p>
            <a:r>
              <a:rPr lang="zh-CN" altLang="en-US" dirty="0"/>
              <a:t>利用</a:t>
            </a:r>
            <a:r>
              <a:rPr lang="en-US" altLang="zh-CN" dirty="0" err="1"/>
              <a:t>iFind</a:t>
            </a:r>
            <a:r>
              <a:rPr lang="zh-CN" altLang="en-US" dirty="0"/>
              <a:t>认识金融市场和工具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CEB813-E169-B523-DC0E-64A0117A8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324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E1764C8-C8FF-469E-5D78-1E76FC6D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Ifind</a:t>
            </a:r>
            <a:r>
              <a:rPr lang="zh-CN" altLang="en-US" dirty="0"/>
              <a:t>覆盖的子市场和工具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3CF903F1-040E-4383-4289-1A1D1018F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2613" y="1946923"/>
            <a:ext cx="7501187" cy="4351338"/>
          </a:xfr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6D5DAD3-A94A-E285-FC25-2DDC8F480D1A}"/>
              </a:ext>
            </a:extLst>
          </p:cNvPr>
          <p:cNvSpPr txBox="1"/>
          <p:nvPr/>
        </p:nvSpPr>
        <p:spPr>
          <a:xfrm>
            <a:off x="838199" y="1946923"/>
            <a:ext cx="2623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股票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债券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公募基金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外汇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商品（现货、期货、期权）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衍生工具（期货、期权、互换、掉期、</a:t>
            </a:r>
            <a:r>
              <a:rPr lang="en-US" altLang="zh-CN" dirty="0"/>
              <a:t>OTC</a:t>
            </a:r>
            <a:r>
              <a:rPr lang="zh-CN" altLang="en-US" dirty="0"/>
              <a:t>衍生品）、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银行</a:t>
            </a:r>
            <a:r>
              <a:rPr lang="en-US" altLang="zh-CN" dirty="0"/>
              <a:t>/</a:t>
            </a:r>
            <a:r>
              <a:rPr lang="zh-CN" altLang="en-US" dirty="0"/>
              <a:t>券商理财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私募基金（薄弱）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5052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8271B4-4F4B-A46E-AB20-56A26A84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</a:t>
            </a:r>
            <a:r>
              <a:rPr lang="en-US" altLang="zh-CN" dirty="0"/>
              <a:t>1</a:t>
            </a:r>
            <a:r>
              <a:rPr lang="zh-CN" altLang="en-US" dirty="0"/>
              <a:t>：了解股票市场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16D23B-9124-ADEA-54C6-BF79DE05C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0186"/>
            <a:ext cx="10515600" cy="4806777"/>
          </a:xfrm>
        </p:spPr>
        <p:txBody>
          <a:bodyPr>
            <a:normAutofit/>
          </a:bodyPr>
          <a:lstStyle/>
          <a:p>
            <a:r>
              <a:rPr lang="en-US" altLang="zh-CN" sz="2400" dirty="0" err="1"/>
              <a:t>Ifind</a:t>
            </a:r>
            <a:r>
              <a:rPr lang="zh-CN" altLang="en-US" sz="2400" dirty="0"/>
              <a:t>主要覆盖内地（</a:t>
            </a:r>
            <a:r>
              <a:rPr lang="en-US" altLang="zh-CN" sz="2400" dirty="0"/>
              <a:t>A</a:t>
            </a:r>
            <a:r>
              <a:rPr lang="zh-CN" altLang="en-US" sz="2400" dirty="0"/>
              <a:t>股、</a:t>
            </a:r>
            <a:r>
              <a:rPr lang="en-US" altLang="zh-CN" sz="2400" dirty="0"/>
              <a:t>B</a:t>
            </a:r>
            <a:r>
              <a:rPr lang="zh-CN" altLang="en-US" sz="2400" dirty="0"/>
              <a:t>股）、香港、美国股市，同时提供其它市场的指数产品信息</a:t>
            </a:r>
            <a:endParaRPr lang="en-US" altLang="zh-CN" sz="2400" dirty="0"/>
          </a:p>
          <a:p>
            <a:r>
              <a:rPr lang="zh-CN" altLang="en-US" sz="2400" dirty="0"/>
              <a:t>森林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r>
              <a:rPr lang="zh-CN" altLang="en-US" sz="2400" dirty="0">
                <a:sym typeface="Wingdings" panose="05000000000000000000" pitchFamily="2" charset="2"/>
              </a:rPr>
              <a:t>数木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r>
              <a:rPr lang="zh-CN" altLang="en-US" sz="2400" dirty="0">
                <a:sym typeface="Wingdings" panose="05000000000000000000" pitchFamily="2" charset="2"/>
              </a:rPr>
              <a:t>枝叶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CN" sz="24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、专题统计（森林）</a:t>
            </a:r>
            <a:r>
              <a:rPr lang="en-US" altLang="zh-CN" sz="2400" dirty="0">
                <a:sym typeface="Wingdings" panose="05000000000000000000" pitchFamily="2" charset="2"/>
              </a:rPr>
              <a:t>——</a:t>
            </a:r>
            <a:r>
              <a:rPr lang="zh-CN" altLang="en-US" sz="2400" dirty="0">
                <a:sym typeface="Wingdings" panose="05000000000000000000" pitchFamily="2" charset="2"/>
              </a:rPr>
              <a:t>一级市场、二级市场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r>
              <a:rPr lang="zh-CN" altLang="en-US" sz="2400" dirty="0">
                <a:sym typeface="Wingdings" panose="05000000000000000000" pitchFamily="2" charset="2"/>
              </a:rPr>
              <a:t>市值统计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endParaRPr lang="en-US" altLang="zh-CN" sz="2400" dirty="0">
              <a:sym typeface="Wingdings" panose="05000000000000000000" pitchFamily="2" charset="2"/>
            </a:endParaRPr>
          </a:p>
          <a:p>
            <a:endParaRPr lang="en-US" altLang="zh-CN" sz="2400" dirty="0">
              <a:sym typeface="Wingdings" panose="05000000000000000000" pitchFamily="2" charset="2"/>
            </a:endParaRPr>
          </a:p>
          <a:p>
            <a:endParaRPr lang="en-US" altLang="zh-CN" sz="2400" dirty="0">
              <a:sym typeface="Wingdings" panose="05000000000000000000" pitchFamily="2" charset="2"/>
            </a:endParaRPr>
          </a:p>
          <a:p>
            <a:r>
              <a:rPr lang="zh-CN" altLang="en-US" sz="2400" dirty="0">
                <a:sym typeface="Wingdings" panose="05000000000000000000" pitchFamily="2" charset="2"/>
              </a:rPr>
              <a:t>投资者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4BE538-27B0-894C-3B0D-CD45D4E09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74" y="3429000"/>
            <a:ext cx="8639238" cy="12811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C4A017-40D6-74BB-C619-CB333D3D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60" y="5272309"/>
            <a:ext cx="7619062" cy="131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1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81869-7E76-16DD-7BAC-35BE7FAA4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、树木总体：</a:t>
            </a:r>
            <a:r>
              <a:rPr lang="en-US" altLang="zh-CN" dirty="0"/>
              <a:t>A</a:t>
            </a:r>
            <a:r>
              <a:rPr lang="zh-CN" altLang="en-US" dirty="0"/>
              <a:t>股数据浏览器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BF073EF-E55C-CC60-1062-0ABA04B7B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470" y="2141537"/>
            <a:ext cx="9042937" cy="435133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008F2C3-2070-2977-72D9-B838DEFC3746}"/>
              </a:ext>
            </a:extLst>
          </p:cNvPr>
          <p:cNvSpPr txBox="1"/>
          <p:nvPr/>
        </p:nvSpPr>
        <p:spPr>
          <a:xfrm>
            <a:off x="1017037" y="1464906"/>
            <a:ext cx="981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假如我们想要了解</a:t>
            </a:r>
            <a:r>
              <a:rPr lang="en-US" altLang="zh-CN" dirty="0"/>
              <a:t>5358</a:t>
            </a:r>
            <a:r>
              <a:rPr lang="zh-CN" altLang="en-US" dirty="0"/>
              <a:t>只</a:t>
            </a:r>
            <a:r>
              <a:rPr lang="en-US" altLang="zh-CN" dirty="0"/>
              <a:t>A</a:t>
            </a:r>
            <a:r>
              <a:rPr lang="zh-CN" altLang="en-US" dirty="0"/>
              <a:t>股的市值分布情况，可以用“</a:t>
            </a:r>
            <a:r>
              <a:rPr lang="en-US" altLang="zh-CN" dirty="0"/>
              <a:t>A</a:t>
            </a:r>
            <a:r>
              <a:rPr lang="zh-CN" altLang="en-US" dirty="0"/>
              <a:t>股数据浏览器”进行查询和数据下载</a:t>
            </a:r>
          </a:p>
        </p:txBody>
      </p:sp>
    </p:spTree>
    <p:extLst>
      <p:ext uri="{BB962C8B-B14F-4D97-AF65-F5344CB8AC3E}">
        <p14:creationId xmlns:p14="http://schemas.microsoft.com/office/powerpoint/2010/main" val="375499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B5B231-209D-99C2-778A-9B0DB84E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、树木（单棵及类别）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70D83D-1127-FCAB-2B5D-9DDBD95B7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假如同学们打算春假去黄山玩，希望顺便了解黄山旅游（</a:t>
            </a:r>
            <a:r>
              <a:rPr lang="en-US" altLang="zh-CN" dirty="0"/>
              <a:t>600054.sh</a:t>
            </a:r>
            <a:r>
              <a:rPr lang="zh-CN" altLang="en-US" dirty="0"/>
              <a:t>）这只股票，并与同类景区进行比较。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28FAEE-2623-D291-DE3F-9E51CFEF3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723" y="2873830"/>
            <a:ext cx="7017109" cy="370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5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183815-E47F-B006-0F98-F09CC58B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F9</a:t>
            </a:r>
            <a:r>
              <a:rPr lang="zh-CN" altLang="en-US" dirty="0"/>
              <a:t>和</a:t>
            </a:r>
            <a:r>
              <a:rPr lang="en-US" altLang="zh-CN" dirty="0"/>
              <a:t>F10</a:t>
            </a:r>
            <a:r>
              <a:rPr lang="zh-CN" altLang="en-US" dirty="0"/>
              <a:t>的利用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0CF6FE-26EC-5D60-1D4B-B7E2AD2B0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4777371"/>
          </a:xfrm>
        </p:spPr>
        <p:txBody>
          <a:bodyPr/>
          <a:lstStyle/>
          <a:p>
            <a:r>
              <a:rPr lang="zh-CN" altLang="en-US" dirty="0"/>
              <a:t>可以用电脑键盘上的</a:t>
            </a:r>
            <a:r>
              <a:rPr lang="en-US" altLang="zh-CN" dirty="0"/>
              <a:t>F9\F10\F5</a:t>
            </a:r>
            <a:r>
              <a:rPr lang="zh-CN" altLang="en-US" dirty="0"/>
              <a:t>进行切换，</a:t>
            </a:r>
            <a:r>
              <a:rPr lang="en-US" altLang="zh-CN" dirty="0"/>
              <a:t>F9</a:t>
            </a:r>
            <a:r>
              <a:rPr lang="zh-CN" altLang="en-US" dirty="0"/>
              <a:t>是深度资料，</a:t>
            </a:r>
            <a:r>
              <a:rPr lang="en-US" altLang="zh-CN" dirty="0"/>
              <a:t>F10</a:t>
            </a:r>
            <a:r>
              <a:rPr lang="zh-CN" altLang="en-US" dirty="0"/>
              <a:t>是经过整理的深度资料，</a:t>
            </a:r>
            <a:r>
              <a:rPr lang="en-US" altLang="zh-CN" dirty="0"/>
              <a:t>F5</a:t>
            </a:r>
            <a:r>
              <a:rPr lang="zh-CN" altLang="en-US" dirty="0"/>
              <a:t>返回股票报价页面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F25C078-10AC-122F-1CF0-8C9E7C5CC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72" y="2266108"/>
            <a:ext cx="6614890" cy="42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59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AE5B20-6006-A2B5-8F55-0D3E0375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同业比较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2CDC180B-B692-2A11-958A-FD38343C8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058" y="1352939"/>
            <a:ext cx="7438342" cy="5365102"/>
          </a:xfrm>
        </p:spPr>
      </p:pic>
    </p:spTree>
    <p:extLst>
      <p:ext uri="{BB962C8B-B14F-4D97-AF65-F5344CB8AC3E}">
        <p14:creationId xmlns:p14="http://schemas.microsoft.com/office/powerpoint/2010/main" val="1529604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8187C-7370-2D5E-6CEF-02AFBC91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、枝叶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178396-AA2C-8EDC-35B7-1BFF97810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你可以进一步了解黄山旅游的财务状况、管理层情况</a:t>
            </a:r>
            <a:r>
              <a:rPr lang="en-US" altLang="zh-CN" dirty="0"/>
              <a:t>,</a:t>
            </a:r>
            <a:r>
              <a:rPr lang="en-US" altLang="zh-CN" dirty="0" err="1"/>
              <a:t>etc</a:t>
            </a:r>
            <a:endParaRPr lang="en-US" altLang="zh-CN" dirty="0"/>
          </a:p>
          <a:p>
            <a:r>
              <a:rPr lang="zh-CN" altLang="en-US" dirty="0"/>
              <a:t>再进一步利用“</a:t>
            </a:r>
            <a:r>
              <a:rPr lang="en-US" altLang="zh-CN" dirty="0"/>
              <a:t>F9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/>
              <a:t>公司公告”了解其具体的某一项措施</a:t>
            </a:r>
            <a:r>
              <a:rPr lang="en-US" altLang="zh-CN" dirty="0"/>
              <a:t>,</a:t>
            </a:r>
            <a:r>
              <a:rPr lang="zh-CN" altLang="en-US" dirty="0"/>
              <a:t>或者其它法定披露事项的具体情况</a:t>
            </a:r>
            <a:endParaRPr lang="en-US" altLang="zh-CN" dirty="0"/>
          </a:p>
          <a:p>
            <a:r>
              <a:rPr lang="zh-CN" altLang="en-US" dirty="0"/>
              <a:t>例如：黄山“每周三免费政策”</a:t>
            </a:r>
            <a:r>
              <a:rPr lang="en-US" altLang="zh-CN" dirty="0"/>
              <a:t>, </a:t>
            </a:r>
            <a:r>
              <a:rPr lang="zh-CN" altLang="en-US" dirty="0"/>
              <a:t>再</a:t>
            </a:r>
            <a:r>
              <a:rPr lang="en-US" altLang="zh-CN" dirty="0"/>
              <a:t>2023</a:t>
            </a:r>
            <a:r>
              <a:rPr lang="zh-CN" altLang="en-US" dirty="0"/>
              <a:t>年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17</a:t>
            </a:r>
            <a:r>
              <a:rPr lang="zh-CN" altLang="en-US" dirty="0"/>
              <a:t>日，</a:t>
            </a:r>
            <a:r>
              <a:rPr lang="en-US" altLang="zh-CN" dirty="0"/>
              <a:t>《</a:t>
            </a:r>
            <a:r>
              <a:rPr lang="zh-CN" altLang="en-US" dirty="0"/>
              <a:t>投资者关系活动记录表</a:t>
            </a:r>
            <a:r>
              <a:rPr lang="en-US" altLang="zh-CN" dirty="0"/>
              <a:t>》</a:t>
            </a:r>
            <a:r>
              <a:rPr lang="zh-CN" altLang="en-US" dirty="0"/>
              <a:t>中，公司高管与投资者进行互动问答的记录</a:t>
            </a:r>
          </a:p>
        </p:txBody>
      </p:sp>
    </p:spTree>
    <p:extLst>
      <p:ext uri="{BB962C8B-B14F-4D97-AF65-F5344CB8AC3E}">
        <p14:creationId xmlns:p14="http://schemas.microsoft.com/office/powerpoint/2010/main" val="1902617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D72BB45-23DD-2A0E-FBB1-1159CEA3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利用</a:t>
            </a:r>
            <a:r>
              <a:rPr lang="en-US" altLang="zh-CN" dirty="0" err="1"/>
              <a:t>iFind</a:t>
            </a:r>
            <a:r>
              <a:rPr lang="zh-CN" altLang="en-US" dirty="0"/>
              <a:t>下载数据</a:t>
            </a:r>
          </a:p>
        </p:txBody>
      </p:sp>
    </p:spTree>
    <p:extLst>
      <p:ext uri="{BB962C8B-B14F-4D97-AF65-F5344CB8AC3E}">
        <p14:creationId xmlns:p14="http://schemas.microsoft.com/office/powerpoint/2010/main" val="173805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18070A3-C853-D444-AADF-38E81930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三种数据下载途径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5A2CC76F-206C-C22E-7695-2D5B10BE2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功能模块下载数据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Excel</a:t>
            </a:r>
            <a:r>
              <a:rPr lang="zh-CN" altLang="en-US" dirty="0"/>
              <a:t>插件下载数据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zh-CN" altLang="en-US" dirty="0"/>
              <a:t>程序下载数据</a:t>
            </a:r>
          </a:p>
        </p:txBody>
      </p:sp>
    </p:spTree>
    <p:extLst>
      <p:ext uri="{BB962C8B-B14F-4D97-AF65-F5344CB8AC3E}">
        <p14:creationId xmlns:p14="http://schemas.microsoft.com/office/powerpoint/2010/main" val="250896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6A590E-E8D1-76B8-72A5-02F702D38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内容提要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E732D1-C833-AFEB-B2B4-51107830B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虚拟共享平台与</a:t>
            </a:r>
            <a:r>
              <a:rPr lang="en-US" altLang="zh-CN" dirty="0" err="1"/>
              <a:t>iFind</a:t>
            </a:r>
            <a:r>
              <a:rPr lang="zh-CN" altLang="en-US" dirty="0"/>
              <a:t>系统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利用</a:t>
            </a:r>
            <a:r>
              <a:rPr lang="en-US" altLang="zh-CN" dirty="0" err="1"/>
              <a:t>iFind</a:t>
            </a:r>
            <a:r>
              <a:rPr lang="zh-CN" altLang="en-US" dirty="0"/>
              <a:t>系统认识金融市场和工具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利用</a:t>
            </a:r>
            <a:r>
              <a:rPr lang="en-US" altLang="zh-CN" dirty="0" err="1"/>
              <a:t>iFind</a:t>
            </a:r>
            <a:r>
              <a:rPr lang="zh-CN" altLang="en-US" dirty="0"/>
              <a:t>系统下载金融数据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数据整理</a:t>
            </a:r>
          </a:p>
        </p:txBody>
      </p:sp>
    </p:spTree>
    <p:extLst>
      <p:ext uri="{BB962C8B-B14F-4D97-AF65-F5344CB8AC3E}">
        <p14:creationId xmlns:p14="http://schemas.microsoft.com/office/powerpoint/2010/main" val="2343461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42BBE-FFCB-5C39-8620-96A390B30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、功能模块下载数据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4FE43DED-D784-05FF-874C-7A1022A90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86" y="1287074"/>
            <a:ext cx="9507894" cy="8957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CN" altLang="en-US" sz="2000" dirty="0"/>
              <a:t>例如，需要下载黄山旅游、峨眉山</a:t>
            </a:r>
            <a:r>
              <a:rPr lang="en-US" altLang="zh-CN" sz="2000" dirty="0"/>
              <a:t>A</a:t>
            </a:r>
            <a:r>
              <a:rPr lang="zh-CN" altLang="en-US" sz="2000" dirty="0"/>
              <a:t>两只股票</a:t>
            </a:r>
            <a:r>
              <a:rPr lang="en-US" altLang="zh-CN" sz="2000" dirty="0"/>
              <a:t>2023</a:t>
            </a:r>
            <a:r>
              <a:rPr lang="zh-CN" altLang="en-US" sz="2000" dirty="0"/>
              <a:t>年</a:t>
            </a:r>
            <a:r>
              <a:rPr lang="en-US" altLang="zh-CN" sz="2000" dirty="0"/>
              <a:t>1</a:t>
            </a:r>
            <a:r>
              <a:rPr lang="zh-CN" altLang="en-US" sz="2000" dirty="0"/>
              <a:t>月</a:t>
            </a:r>
            <a:r>
              <a:rPr lang="en-US" altLang="zh-CN" sz="2000" dirty="0"/>
              <a:t>1</a:t>
            </a:r>
            <a:r>
              <a:rPr lang="zh-CN" altLang="en-US" sz="2000" dirty="0"/>
              <a:t>日</a:t>
            </a:r>
            <a:r>
              <a:rPr lang="en-US" altLang="zh-CN" sz="2000" dirty="0"/>
              <a:t>-2023</a:t>
            </a:r>
            <a:r>
              <a:rPr lang="zh-CN" altLang="en-US" sz="2000" dirty="0"/>
              <a:t>年</a:t>
            </a:r>
            <a:r>
              <a:rPr lang="en-US" altLang="zh-CN" sz="2000" dirty="0"/>
              <a:t>12</a:t>
            </a:r>
            <a:r>
              <a:rPr lang="zh-CN" altLang="en-US" sz="2000" dirty="0"/>
              <a:t>月</a:t>
            </a:r>
            <a:r>
              <a:rPr lang="en-US" altLang="zh-CN" sz="2000" dirty="0"/>
              <a:t>31</a:t>
            </a:r>
            <a:r>
              <a:rPr lang="zh-CN" altLang="en-US" sz="2000" dirty="0"/>
              <a:t>日期间，每日的收盘价和涨跌幅。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1</a:t>
            </a:r>
            <a:r>
              <a:rPr lang="zh-CN" altLang="en-US" sz="2000" dirty="0"/>
              <a:t>、股票</a:t>
            </a:r>
            <a:r>
              <a:rPr lang="en-US" altLang="zh-CN" sz="2000" dirty="0"/>
              <a:t>——</a:t>
            </a:r>
            <a:r>
              <a:rPr lang="zh-CN" altLang="en-US" sz="2000" dirty="0"/>
              <a:t>多维数据</a:t>
            </a:r>
            <a:r>
              <a:rPr lang="en-US" altLang="zh-CN" sz="2000" dirty="0"/>
              <a:t>——</a:t>
            </a:r>
            <a:r>
              <a:rPr lang="zh-CN" altLang="en-US" sz="2000" dirty="0"/>
              <a:t>行情序列</a:t>
            </a:r>
            <a:r>
              <a:rPr lang="en-US" altLang="zh-CN" sz="2000" dirty="0"/>
              <a:t>-</a:t>
            </a:r>
            <a:r>
              <a:rPr lang="zh-CN" altLang="en-US" sz="2000" dirty="0"/>
              <a:t>行情序列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2</a:t>
            </a:r>
            <a:r>
              <a:rPr lang="zh-CN" altLang="en-US" sz="2000" dirty="0"/>
              <a:t>、数据下载页面</a:t>
            </a:r>
          </a:p>
          <a:p>
            <a:endParaRPr lang="zh-CN" altLang="en-US" sz="20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14A4B18-5790-9602-D28C-F48433A6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1" y="2125791"/>
            <a:ext cx="5596947" cy="436708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69A072-7A94-305A-8B4A-25A9B824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769" y="2125791"/>
            <a:ext cx="4795873" cy="205741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00F69C2-7E3C-144D-D31F-76D764B0523C}"/>
              </a:ext>
            </a:extLst>
          </p:cNvPr>
          <p:cNvSpPr txBox="1"/>
          <p:nvPr/>
        </p:nvSpPr>
        <p:spPr>
          <a:xfrm>
            <a:off x="6991769" y="4394718"/>
            <a:ext cx="4904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注意事项：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400" dirty="0">
                <a:solidFill>
                  <a:srgbClr val="FF0000"/>
                </a:solidFill>
              </a:rPr>
              <a:t>证券类型，根据目标类型选择，比如</a:t>
            </a:r>
            <a:r>
              <a:rPr lang="en-US" altLang="zh-CN" sz="1400" dirty="0">
                <a:solidFill>
                  <a:srgbClr val="FF0000"/>
                </a:solidFill>
              </a:rPr>
              <a:t>A</a:t>
            </a:r>
            <a:r>
              <a:rPr lang="zh-CN" altLang="en-US" sz="1400" dirty="0">
                <a:solidFill>
                  <a:srgbClr val="FF0000"/>
                </a:solidFill>
              </a:rPr>
              <a:t>股、债券、期权</a:t>
            </a:r>
            <a:r>
              <a:rPr lang="en-US" altLang="zh-CN" sz="1400" dirty="0" err="1">
                <a:solidFill>
                  <a:srgbClr val="FF0000"/>
                </a:solidFill>
              </a:rPr>
              <a:t>etc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400" dirty="0">
                <a:solidFill>
                  <a:srgbClr val="FF0000"/>
                </a:solidFill>
              </a:rPr>
              <a:t>待选产品，可以同时输入多个</a:t>
            </a:r>
            <a:r>
              <a:rPr lang="zh-CN" altLang="en-US" sz="1400" b="1" dirty="0">
                <a:solidFill>
                  <a:srgbClr val="00B0F0"/>
                </a:solidFill>
              </a:rPr>
              <a:t>同类型</a:t>
            </a:r>
            <a:r>
              <a:rPr lang="zh-CN" altLang="en-US" sz="1400" dirty="0">
                <a:solidFill>
                  <a:srgbClr val="FF0000"/>
                </a:solidFill>
              </a:rPr>
              <a:t>产品。不同类型产品必须分别下载（比如下载一只股票和一只基金的数据）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400" dirty="0">
                <a:solidFill>
                  <a:srgbClr val="FF0000"/>
                </a:solidFill>
              </a:rPr>
              <a:t>数据频率最小到日，下载日内高频数据需要开通权限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400" dirty="0">
                <a:solidFill>
                  <a:srgbClr val="FF0000"/>
                </a:solidFill>
              </a:rPr>
              <a:t>输出方式：根据你的需要设计输出的</a:t>
            </a:r>
            <a:r>
              <a:rPr lang="en-US" altLang="zh-CN" sz="1400" dirty="0">
                <a:solidFill>
                  <a:srgbClr val="FF0000"/>
                </a:solidFill>
              </a:rPr>
              <a:t>excel</a:t>
            </a:r>
            <a:r>
              <a:rPr lang="zh-CN" altLang="en-US" sz="1400" dirty="0">
                <a:solidFill>
                  <a:srgbClr val="FF0000"/>
                </a:solidFill>
              </a:rPr>
              <a:t>布局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31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6B36A7-3EC6-E372-7182-FAF8FB67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、利用</a:t>
            </a:r>
            <a:r>
              <a:rPr lang="en-US" altLang="zh-CN" dirty="0"/>
              <a:t>excel</a:t>
            </a:r>
            <a:r>
              <a:rPr lang="zh-CN" altLang="en-US" dirty="0"/>
              <a:t>插件下载数据（</a:t>
            </a:r>
            <a:r>
              <a:rPr lang="en-US" altLang="zh-CN" dirty="0"/>
              <a:t>5</a:t>
            </a:r>
            <a:r>
              <a:rPr lang="zh-CN" altLang="en-US" dirty="0"/>
              <a:t>年内）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94BBDC-5D1E-EBDB-00CF-F70EE42D6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在本地电脑上安装了</a:t>
            </a:r>
            <a:r>
              <a:rPr lang="en-US" altLang="zh-CN" dirty="0" err="1"/>
              <a:t>ifind</a:t>
            </a:r>
            <a:r>
              <a:rPr lang="zh-CN" altLang="en-US" dirty="0"/>
              <a:t>系统、或者页面调用了</a:t>
            </a:r>
            <a:r>
              <a:rPr lang="en-US" altLang="zh-CN" dirty="0" err="1"/>
              <a:t>Ifind</a:t>
            </a:r>
            <a:r>
              <a:rPr lang="zh-CN" altLang="en-US" dirty="0"/>
              <a:t>之后，你的本地电脑上的</a:t>
            </a:r>
            <a:r>
              <a:rPr lang="en-US" altLang="zh-CN" dirty="0"/>
              <a:t>excel</a:t>
            </a:r>
            <a:r>
              <a:rPr lang="zh-CN" altLang="en-US" dirty="0"/>
              <a:t>自动安装了</a:t>
            </a:r>
            <a:r>
              <a:rPr lang="en-US" altLang="zh-CN" dirty="0" err="1"/>
              <a:t>iFind</a:t>
            </a:r>
            <a:r>
              <a:rPr lang="zh-CN" altLang="en-US" dirty="0"/>
              <a:t>插件，打开新文件可见</a:t>
            </a:r>
            <a:r>
              <a:rPr lang="en-US" altLang="zh-CN" dirty="0"/>
              <a:t>”</a:t>
            </a:r>
            <a:r>
              <a:rPr lang="zh-CN" altLang="en-US" dirty="0"/>
              <a:t>同花顺</a:t>
            </a:r>
            <a:r>
              <a:rPr lang="en-US" altLang="zh-CN" dirty="0" err="1"/>
              <a:t>iFind</a:t>
            </a:r>
            <a:r>
              <a:rPr lang="en-US" altLang="zh-CN" dirty="0"/>
              <a:t>”</a:t>
            </a:r>
            <a:r>
              <a:rPr lang="zh-CN" altLang="en-US" dirty="0"/>
              <a:t>选项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若未出现“同花顺</a:t>
            </a:r>
            <a:r>
              <a:rPr lang="en-US" altLang="zh-CN" dirty="0" err="1"/>
              <a:t>iFind</a:t>
            </a:r>
            <a:r>
              <a:rPr lang="zh-CN" altLang="en-US" dirty="0"/>
              <a:t>”选项，则在</a:t>
            </a:r>
            <a:r>
              <a:rPr lang="en-US" altLang="zh-CN" dirty="0" err="1"/>
              <a:t>Ifind</a:t>
            </a:r>
            <a:r>
              <a:rPr lang="zh-CN" altLang="en-US" dirty="0"/>
              <a:t>页面上选择“工具</a:t>
            </a:r>
            <a:r>
              <a:rPr lang="en-US" altLang="zh-CN" dirty="0"/>
              <a:t>——</a:t>
            </a:r>
            <a:r>
              <a:rPr lang="zh-CN" altLang="en-US" dirty="0"/>
              <a:t>常用工具</a:t>
            </a:r>
            <a:r>
              <a:rPr lang="en-US" altLang="zh-CN" dirty="0"/>
              <a:t>——excel</a:t>
            </a:r>
            <a:r>
              <a:rPr lang="zh-CN" altLang="en-US" dirty="0"/>
              <a:t>插件修复”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28B34F-929A-8856-DDD8-26C7137CC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95" y="2720087"/>
            <a:ext cx="5030931" cy="16171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7F984-F036-08EF-6AF7-1DADB2D2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719" y="2720087"/>
            <a:ext cx="6207635" cy="187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54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0CCF9A-AB16-010F-7B06-8F50EAB2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Excel</a:t>
            </a:r>
            <a:r>
              <a:rPr lang="zh-CN" altLang="en-US" dirty="0"/>
              <a:t>文件中下载数据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112F02-4997-819D-473E-0C5DFCF05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829" y="1690688"/>
            <a:ext cx="5028868" cy="3693917"/>
          </a:xfrm>
          <a:prstGeom prst="rect">
            <a:avLst/>
          </a:prstGeom>
        </p:spPr>
      </p:pic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3434972E-EC08-E880-22A5-E56C54CAD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98" y="1763486"/>
            <a:ext cx="4525420" cy="2993279"/>
          </a:xfrm>
        </p:spPr>
      </p:pic>
    </p:spTree>
    <p:extLst>
      <p:ext uri="{BB962C8B-B14F-4D97-AF65-F5344CB8AC3E}">
        <p14:creationId xmlns:p14="http://schemas.microsoft.com/office/powerpoint/2010/main" val="2833168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39071-44E0-1867-498D-452990F0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选定数据区间和输出格式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54FADFB-F55B-FE68-EBA4-422F35ABC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6298"/>
            <a:ext cx="5481153" cy="3711575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1C6226-CB1E-6EC0-D0A6-D23781EE9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353" y="2116298"/>
            <a:ext cx="5367577" cy="37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32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A6E51B-DA3F-2CD6-7B10-B1FD9181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、程序化下载数据（收费）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E45473-B046-43D7-03A5-E7C2C0F2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选择“工具</a:t>
            </a:r>
            <a:r>
              <a:rPr lang="en-US" altLang="zh-CN" dirty="0"/>
              <a:t>——</a:t>
            </a:r>
            <a:r>
              <a:rPr lang="zh-CN" altLang="en-US" dirty="0"/>
              <a:t>数据接口”，可以利用</a:t>
            </a:r>
            <a:r>
              <a:rPr lang="en-US" altLang="zh-CN" dirty="0"/>
              <a:t>Python</a:t>
            </a:r>
            <a:r>
              <a:rPr lang="zh-CN" altLang="en-US" dirty="0"/>
              <a:t>等程序直接下载数据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7F6CDF-2F0C-A609-781A-B29AE86E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81" y="2378770"/>
            <a:ext cx="73382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83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5CCC1-DA34-BC9C-E3D8-E10596BF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数据整理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FADCDB-C6EF-BCA7-AAF5-3DA37A5F1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/>
              <a:t>国内外各类金融数据库质量不稳定，经常出现数据类型不一致、数据缺失、数据复权处理等各种问题。在使用下载好的数据进行分析之前，需要先将原始数据进行清理。</a:t>
            </a:r>
            <a:endParaRPr lang="en-US" altLang="zh-CN" sz="2000" dirty="0"/>
          </a:p>
          <a:p>
            <a:r>
              <a:rPr lang="zh-CN" altLang="en-US" sz="2000" dirty="0"/>
              <a:t>例：采用“行情序列”下载</a:t>
            </a:r>
            <a:r>
              <a:rPr lang="en-US" altLang="zh-CN" sz="2000" dirty="0"/>
              <a:t>12</a:t>
            </a:r>
            <a:r>
              <a:rPr lang="zh-CN" altLang="en-US" sz="2000" dirty="0"/>
              <a:t>家自然景区上市</a:t>
            </a:r>
            <a:r>
              <a:rPr lang="en-US" altLang="zh-CN" sz="2000" dirty="0"/>
              <a:t>A</a:t>
            </a:r>
            <a:r>
              <a:rPr lang="zh-CN" altLang="en-US" sz="2000" dirty="0"/>
              <a:t>股自</a:t>
            </a:r>
            <a:r>
              <a:rPr lang="en-US" altLang="zh-CN" sz="2000" dirty="0"/>
              <a:t>2000/1/1-2023/12/31</a:t>
            </a:r>
            <a:r>
              <a:rPr lang="zh-CN" altLang="en-US" sz="2000" dirty="0"/>
              <a:t>的收盘价。因为</a:t>
            </a:r>
            <a:r>
              <a:rPr lang="en-US" altLang="zh-CN" sz="2000" dirty="0"/>
              <a:t>IPO</a:t>
            </a:r>
            <a:r>
              <a:rPr lang="zh-CN" altLang="en-US" sz="2000" dirty="0"/>
              <a:t>日期、临时停牌等原因，出现数据缺失、数据类型不一致、股票发生除权事件等问题。</a:t>
            </a:r>
            <a:endParaRPr lang="en-US" altLang="zh-CN" sz="2000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CEB631A-A629-7D6C-2695-2860310E4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962" y="3709051"/>
            <a:ext cx="8414555" cy="26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6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7B6C3-17CA-4271-AD9A-DE1AF147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实验中心主页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E8BB9F-B475-4919-915A-6DE0E3F7A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261"/>
            <a:ext cx="10515600" cy="4786702"/>
          </a:xfrm>
        </p:spPr>
        <p:txBody>
          <a:bodyPr/>
          <a:lstStyle/>
          <a:p>
            <a:r>
              <a:rPr lang="en-US" altLang="zh-CN" dirty="0">
                <a:hlinkClick r:id="rId2"/>
              </a:rPr>
              <a:t>https://lab.sufe.edu.cn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CC0B06-DFCD-0E8C-55D6-6094C5C80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68" y="1936838"/>
            <a:ext cx="6298163" cy="26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CF83AC-D0B6-45EE-BB72-17D141A9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实验数据资源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40D602-CFAF-409A-B5C3-C1DDA4F1B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930"/>
            <a:ext cx="10515600" cy="4909931"/>
          </a:xfrm>
        </p:spPr>
        <p:txBody>
          <a:bodyPr>
            <a:norm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FA65D56-3F9D-845A-1EB4-5A98BC81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7" y="1533688"/>
            <a:ext cx="10515600" cy="241965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E017AF2-44B6-6B6A-3291-5A0CCBA69751}"/>
              </a:ext>
            </a:extLst>
          </p:cNvPr>
          <p:cNvSpPr txBox="1"/>
          <p:nvPr/>
        </p:nvSpPr>
        <p:spPr>
          <a:xfrm>
            <a:off x="838200" y="4106489"/>
            <a:ext cx="927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根据你的电脑操作系统类型，选择相应的插件下载并安装 </a:t>
            </a:r>
            <a:r>
              <a:rPr lang="en-US" altLang="zh-CN" dirty="0" err="1"/>
              <a:t>citrixworkspaceApp</a:t>
            </a:r>
            <a:r>
              <a:rPr lang="en-US" altLang="zh-CN" dirty="0"/>
              <a:t>,</a:t>
            </a:r>
            <a:r>
              <a:rPr lang="zh-CN" altLang="en-US" dirty="0"/>
              <a:t>它是一个云平台管理软件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9627E9-79C6-29FC-8226-4393A772ACED}"/>
              </a:ext>
            </a:extLst>
          </p:cNvPr>
          <p:cNvSpPr txBox="1"/>
          <p:nvPr/>
        </p:nvSpPr>
        <p:spPr>
          <a:xfrm>
            <a:off x="6885992" y="2967135"/>
            <a:ext cx="348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亲测：</a:t>
            </a:r>
            <a:r>
              <a:rPr lang="en-US" altLang="zh-CN" b="1" dirty="0">
                <a:solidFill>
                  <a:srgbClr val="FF0000"/>
                </a:solidFill>
              </a:rPr>
              <a:t>edge</a:t>
            </a:r>
            <a:r>
              <a:rPr lang="zh-CN" altLang="en-US" b="1" dirty="0">
                <a:solidFill>
                  <a:srgbClr val="FF0000"/>
                </a:solidFill>
              </a:rPr>
              <a:t>浏览器可以使用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21EE47B-DDA7-BD13-513A-5275C453F1EB}"/>
              </a:ext>
            </a:extLst>
          </p:cNvPr>
          <p:cNvSpPr txBox="1"/>
          <p:nvPr/>
        </p:nvSpPr>
        <p:spPr>
          <a:xfrm>
            <a:off x="522514" y="5499293"/>
            <a:ext cx="984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本页面下拉，出现数据库镜像，多个数据库可供共享使用。本课程主要使用</a:t>
            </a:r>
            <a:r>
              <a:rPr lang="en-US" altLang="zh-CN" dirty="0" err="1"/>
              <a:t>iFind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613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CD571C-EBA9-4377-16AD-C569E566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4548"/>
          </a:xfrm>
        </p:spPr>
        <p:txBody>
          <a:bodyPr/>
          <a:lstStyle/>
          <a:p>
            <a:r>
              <a:rPr lang="en-US" altLang="zh-CN" dirty="0" err="1"/>
              <a:t>iFind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601F08B-DAAE-FCC1-0A51-979764C51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204" y="2702700"/>
            <a:ext cx="7365561" cy="3163174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DA76419-D9AB-9FD0-921E-91C8B57C0DA2}"/>
              </a:ext>
            </a:extLst>
          </p:cNvPr>
          <p:cNvSpPr txBox="1"/>
          <p:nvPr/>
        </p:nvSpPr>
        <p:spPr>
          <a:xfrm>
            <a:off x="1017036" y="1096262"/>
            <a:ext cx="9078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err="1"/>
              <a:t>Ifind</a:t>
            </a:r>
            <a:r>
              <a:rPr lang="zh-CN" altLang="en-US" sz="1600" dirty="0"/>
              <a:t>是上市公司同花顺（</a:t>
            </a:r>
            <a:r>
              <a:rPr lang="en-US" altLang="zh-CN" sz="1600" dirty="0"/>
              <a:t>300033.sz)</a:t>
            </a:r>
            <a:r>
              <a:rPr lang="zh-CN" altLang="en-US" sz="1600" dirty="0"/>
              <a:t>开发的金融信息终端。其常见的国内竞争产品包括</a:t>
            </a:r>
            <a:r>
              <a:rPr lang="en-US" altLang="zh-CN" sz="1600" dirty="0"/>
              <a:t>wind</a:t>
            </a:r>
            <a:r>
              <a:rPr lang="zh-CN" altLang="en-US" sz="1600" dirty="0"/>
              <a:t>金融终端、</a:t>
            </a:r>
            <a:r>
              <a:rPr lang="en-US" altLang="zh-CN" sz="1600" dirty="0"/>
              <a:t>choice</a:t>
            </a:r>
            <a:r>
              <a:rPr lang="zh-CN" altLang="en-US" sz="1600" dirty="0"/>
              <a:t>金融终端。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金融终端为收费软件，价格昂贵，学校无力为所有同学购买账户，只能购买少量账户，分时共享使用。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学校也提供后两种数据资源，但多数情况下，</a:t>
            </a:r>
            <a:r>
              <a:rPr lang="zh-CN" altLang="en-US" sz="1600" b="1" dirty="0">
                <a:solidFill>
                  <a:srgbClr val="FF0000"/>
                </a:solidFill>
              </a:rPr>
              <a:t>空闲数量</a:t>
            </a:r>
            <a:r>
              <a:rPr lang="zh-CN" altLang="en-US" sz="1600" dirty="0"/>
              <a:t>为</a:t>
            </a:r>
            <a:r>
              <a:rPr lang="en-US" altLang="zh-CN" sz="1600" dirty="0"/>
              <a:t>0</a:t>
            </a:r>
            <a:r>
              <a:rPr lang="zh-CN" altLang="en-US" sz="1600" dirty="0"/>
              <a:t>。因此，本课程推荐使用</a:t>
            </a:r>
            <a:r>
              <a:rPr lang="en-US" altLang="zh-CN" sz="1600" dirty="0" err="1"/>
              <a:t>iFind</a:t>
            </a:r>
            <a:r>
              <a:rPr lang="zh-CN" altLang="en-US" sz="1600" dirty="0"/>
              <a:t>终端。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6C2074-4DC0-EF12-23D1-870E655561F7}"/>
              </a:ext>
            </a:extLst>
          </p:cNvPr>
          <p:cNvSpPr txBox="1"/>
          <p:nvPr/>
        </p:nvSpPr>
        <p:spPr>
          <a:xfrm>
            <a:off x="1296955" y="6195527"/>
            <a:ext cx="907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友情提醒：同学们用完系统后应及时退出，以免影响其它同学共享使用</a:t>
            </a:r>
          </a:p>
        </p:txBody>
      </p:sp>
    </p:spTree>
    <p:extLst>
      <p:ext uri="{BB962C8B-B14F-4D97-AF65-F5344CB8AC3E}">
        <p14:creationId xmlns:p14="http://schemas.microsoft.com/office/powerpoint/2010/main" val="103158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833514-41B7-6CAF-59EC-8F2AE8F1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虚拟镜像平台的两种使用方法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CC8724-3F3A-1A8B-778A-B303026C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245"/>
            <a:ext cx="10515600" cy="473071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sz="2000" dirty="0"/>
              <a:t>网页访问</a:t>
            </a:r>
            <a:endParaRPr lang="en-US" altLang="zh-CN" sz="2000" dirty="0"/>
          </a:p>
          <a:p>
            <a:pPr marL="0" indent="0">
              <a:buNone/>
            </a:pPr>
            <a:r>
              <a:rPr lang="zh-CN" altLang="en-US" sz="2000" dirty="0"/>
              <a:t>  </a:t>
            </a:r>
            <a:r>
              <a:rPr lang="zh-CN" altLang="en-US" sz="1600" dirty="0"/>
              <a:t>优点：无需在本地电脑下载安装</a:t>
            </a:r>
            <a:r>
              <a:rPr lang="en-US" altLang="zh-CN" sz="1600" dirty="0" err="1"/>
              <a:t>iFind</a:t>
            </a:r>
            <a:r>
              <a:rPr lang="en-US" altLang="zh-CN" sz="1600" dirty="0"/>
              <a:t>  </a:t>
            </a:r>
            <a:r>
              <a:rPr lang="zh-CN" altLang="en-US" sz="1600" dirty="0"/>
              <a:t>客户端，直接网页使用系统</a:t>
            </a:r>
            <a:endParaRPr lang="en-US" altLang="zh-CN" sz="1600" dirty="0"/>
          </a:p>
          <a:p>
            <a:pPr marL="0" indent="0">
              <a:buNone/>
            </a:pPr>
            <a:r>
              <a:rPr lang="en-US" altLang="zh-CN" sz="1600" dirty="0"/>
              <a:t>  </a:t>
            </a:r>
            <a:r>
              <a:rPr lang="zh-CN" altLang="en-US" sz="1600" dirty="0"/>
              <a:t>缺点：像素略低，有模糊感</a:t>
            </a:r>
            <a:endParaRPr lang="en-US" altLang="zh-CN" sz="1600" dirty="0"/>
          </a:p>
          <a:p>
            <a:pPr marL="0" indent="0">
              <a:buNone/>
            </a:pPr>
            <a:r>
              <a:rPr lang="en-US" altLang="zh-CN" sz="2000" dirty="0"/>
              <a:t>2</a:t>
            </a:r>
            <a:r>
              <a:rPr lang="zh-CN" altLang="en-US" sz="2000" dirty="0"/>
              <a:t>、直连登录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</a:t>
            </a:r>
            <a:r>
              <a:rPr lang="zh-CN" altLang="en-US" sz="1600" dirty="0"/>
              <a:t>优点：与使用完全付费版体验接近</a:t>
            </a:r>
            <a:r>
              <a:rPr lang="en-US" altLang="zh-CN" sz="1600" dirty="0"/>
              <a:t> 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1600" dirty="0"/>
              <a:t>  </a:t>
            </a:r>
            <a:r>
              <a:rPr lang="zh-CN" altLang="en-US" sz="1600" dirty="0"/>
              <a:t>缺点：需要事先下载安装</a:t>
            </a:r>
            <a:r>
              <a:rPr lang="en-US" altLang="zh-CN" sz="1600" dirty="0" err="1"/>
              <a:t>iFind</a:t>
            </a:r>
            <a:r>
              <a:rPr lang="zh-CN" altLang="en-US" sz="1600" dirty="0"/>
              <a:t>客户端，下载地址为：</a:t>
            </a:r>
            <a:endParaRPr lang="en-US" altLang="zh-CN" sz="1600" dirty="0"/>
          </a:p>
          <a:p>
            <a:pPr marL="0" indent="0">
              <a:buNone/>
            </a:pPr>
            <a:r>
              <a:rPr lang="en-US" altLang="zh-CN" sz="1600" dirty="0"/>
              <a:t>  </a:t>
            </a:r>
            <a:r>
              <a:rPr lang="en-US" altLang="zh-CN" sz="1600" dirty="0">
                <a:hlinkClick r:id="rId2"/>
              </a:rPr>
              <a:t>https://www.51ifind.com</a:t>
            </a:r>
            <a:endParaRPr lang="en-US" altLang="zh-CN" sz="1600" dirty="0"/>
          </a:p>
          <a:p>
            <a:pPr marL="0" indent="0">
              <a:buNone/>
            </a:pPr>
            <a:r>
              <a:rPr lang="en-US" altLang="zh-CN" sz="1600" dirty="0"/>
              <a:t>  </a:t>
            </a:r>
            <a:r>
              <a:rPr lang="zh-CN" altLang="en-US" sz="1600" dirty="0"/>
              <a:t>进入下载中心，根据电脑类型选择相应的的同花顺</a:t>
            </a:r>
            <a:r>
              <a:rPr lang="en-US" altLang="zh-CN" sz="1600" dirty="0" err="1"/>
              <a:t>Ifind</a:t>
            </a:r>
            <a:r>
              <a:rPr lang="zh-CN" altLang="en-US" sz="1600" dirty="0"/>
              <a:t>版本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02B739-2D05-71A2-2363-B1EDDA1CA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164" y="1446245"/>
            <a:ext cx="2927974" cy="316615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F97D05-E127-9D46-A21D-A95545432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19" y="4603166"/>
            <a:ext cx="5822183" cy="18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3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72229C-7CDF-65F2-EF19-6FFFA2B6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登录虚拟共享</a:t>
            </a:r>
            <a:r>
              <a:rPr lang="en-US" altLang="zh-CN" dirty="0" err="1"/>
              <a:t>iFind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78B7824-F90F-1907-03D3-0455D707E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093" y="3019683"/>
            <a:ext cx="5071351" cy="3199169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9EAF427-2F8A-B7E8-047F-60F6E1462ED9}"/>
              </a:ext>
            </a:extLst>
          </p:cNvPr>
          <p:cNvSpPr txBox="1"/>
          <p:nvPr/>
        </p:nvSpPr>
        <p:spPr>
          <a:xfrm>
            <a:off x="1156996" y="1511559"/>
            <a:ext cx="64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Ctrix</a:t>
            </a:r>
            <a:r>
              <a:rPr lang="zh-CN" altLang="en-US" dirty="0"/>
              <a:t>自动产生用户名和密码，点击立即登录案件即可</a:t>
            </a:r>
          </a:p>
        </p:txBody>
      </p:sp>
    </p:spTree>
    <p:extLst>
      <p:ext uri="{BB962C8B-B14F-4D97-AF65-F5344CB8AC3E}">
        <p14:creationId xmlns:p14="http://schemas.microsoft.com/office/powerpoint/2010/main" val="2057244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4A404E-5DA4-789E-89A2-342B17293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选择网络运营商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A3A0DA-491B-0C11-7C60-83AC46E68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74" y="1519168"/>
            <a:ext cx="9186930" cy="542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73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9ADC17-7A99-FC17-6DB9-382B16A79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联网后的</a:t>
            </a:r>
            <a:r>
              <a:rPr lang="en-US" altLang="zh-CN" dirty="0" err="1"/>
              <a:t>iFind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506B189-8800-CE3C-75D8-08DFE4D77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6820" y="1937593"/>
            <a:ext cx="6843632" cy="4351338"/>
          </a:xfrm>
        </p:spPr>
      </p:pic>
    </p:spTree>
    <p:extLst>
      <p:ext uri="{BB962C8B-B14F-4D97-AF65-F5344CB8AC3E}">
        <p14:creationId xmlns:p14="http://schemas.microsoft.com/office/powerpoint/2010/main" val="1014029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973</Words>
  <Application>Microsoft Office PowerPoint</Application>
  <PresentationFormat>宽屏</PresentationFormat>
  <Paragraphs>117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0" baseType="lpstr">
      <vt:lpstr>等线</vt:lpstr>
      <vt:lpstr>等线 Light</vt:lpstr>
      <vt:lpstr>Arial</vt:lpstr>
      <vt:lpstr>Wingdings</vt:lpstr>
      <vt:lpstr>Office 主题​​</vt:lpstr>
      <vt:lpstr>投资学预备课程</vt:lpstr>
      <vt:lpstr>内容提要</vt:lpstr>
      <vt:lpstr>实验中心主页</vt:lpstr>
      <vt:lpstr>实验数据资源</vt:lpstr>
      <vt:lpstr>iFind</vt:lpstr>
      <vt:lpstr>虚拟镜像平台的两种使用方法</vt:lpstr>
      <vt:lpstr>登录虚拟共享iFind</vt:lpstr>
      <vt:lpstr>选择网络运营商</vt:lpstr>
      <vt:lpstr>联网后的iFind</vt:lpstr>
      <vt:lpstr>利用iFind认识金融市场和工具</vt:lpstr>
      <vt:lpstr>Ifind覆盖的子市场和工具</vt:lpstr>
      <vt:lpstr>例1：了解股票市场</vt:lpstr>
      <vt:lpstr>2、树木总体：A股数据浏览器</vt:lpstr>
      <vt:lpstr>3、树木（单棵及类别）</vt:lpstr>
      <vt:lpstr>F9和F10的利用</vt:lpstr>
      <vt:lpstr>同业比较</vt:lpstr>
      <vt:lpstr>4、枝叶</vt:lpstr>
      <vt:lpstr>利用iFind下载数据</vt:lpstr>
      <vt:lpstr>三种数据下载途径</vt:lpstr>
      <vt:lpstr>1、功能模块下载数据</vt:lpstr>
      <vt:lpstr>2、利用excel插件下载数据（5年内）</vt:lpstr>
      <vt:lpstr>在Excel文件中下载数据</vt:lpstr>
      <vt:lpstr>选定数据区间和输出格式</vt:lpstr>
      <vt:lpstr>3、程序化下载数据（收费）</vt:lpstr>
      <vt:lpstr>数据整理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投资学预备课程</dc:title>
  <dc:creator>lyd369777@outlook.com</dc:creator>
  <cp:lastModifiedBy>玉鼎 骆</cp:lastModifiedBy>
  <cp:revision>7</cp:revision>
  <dcterms:created xsi:type="dcterms:W3CDTF">2021-11-10T01:47:53Z</dcterms:created>
  <dcterms:modified xsi:type="dcterms:W3CDTF">2024-02-21T06:33:28Z</dcterms:modified>
</cp:coreProperties>
</file>