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305" r:id="rId4"/>
    <p:sldId id="262" r:id="rId5"/>
    <p:sldId id="307" r:id="rId6"/>
    <p:sldId id="306" r:id="rId7"/>
    <p:sldId id="308" r:id="rId8"/>
    <p:sldId id="266" r:id="rId9"/>
    <p:sldId id="309" r:id="rId10"/>
    <p:sldId id="311" r:id="rId11"/>
    <p:sldId id="310" r:id="rId12"/>
    <p:sldId id="312" r:id="rId13"/>
    <p:sldId id="299" r:id="rId14"/>
    <p:sldId id="300" r:id="rId15"/>
    <p:sldId id="264" r:id="rId16"/>
    <p:sldId id="267" r:id="rId17"/>
    <p:sldId id="268" r:id="rId18"/>
    <p:sldId id="259" r:id="rId19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369777@outlook.com" initials="l" lastIdx="1" clrIdx="0">
    <p:extLst>
      <p:ext uri="{19B8F6BF-5375-455C-9EA6-DF929625EA0E}">
        <p15:presenceInfo xmlns:p15="http://schemas.microsoft.com/office/powerpoint/2012/main" userId="48e84a0ea09098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8A6DD"/>
    <a:srgbClr val="EDB1E0"/>
    <a:srgbClr val="FF99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22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421865-A31A-4E49-814D-E62909A7BF10}" type="datetime1">
              <a:rPr lang="zh-CN" altLang="en-US"/>
              <a:pPr/>
              <a:t>2024/6/6</a:t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EB390-11A4-4E41-B7F3-D6C477C61500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65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加减号调不齐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d@mail.shuf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ll@2.50=0.09" TargetMode="External"/><Relationship Id="rId2" Type="http://schemas.openxmlformats.org/officeDocument/2006/relationships/hyperlink" Target="mailto:put@2.50=0.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564904"/>
            <a:ext cx="6046787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L13 </a:t>
            </a:r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期权基础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3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 2024.6</a:t>
            </a: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7CC2D-74C4-DE28-0FA0-F3CF8D8E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合成多头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C102485-EAA5-35A7-17F7-B1C085704502}"/>
              </a:ext>
            </a:extLst>
          </p:cNvPr>
          <p:cNvGrpSpPr/>
          <p:nvPr/>
        </p:nvGrpSpPr>
        <p:grpSpPr>
          <a:xfrm>
            <a:off x="1027951" y="1628800"/>
            <a:ext cx="6681867" cy="4608512"/>
            <a:chOff x="1115616" y="1628800"/>
            <a:chExt cx="6594202" cy="460851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54514D0-4968-25CD-D717-A95899CD3297}"/>
                </a:ext>
              </a:extLst>
            </p:cNvPr>
            <p:cNvGrpSpPr/>
            <p:nvPr/>
          </p:nvGrpSpPr>
          <p:grpSpPr>
            <a:xfrm>
              <a:off x="1115616" y="1628800"/>
              <a:ext cx="6594202" cy="4608512"/>
              <a:chOff x="1215014" y="1417638"/>
              <a:chExt cx="6594202" cy="4608512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A5F67D95-E860-AF63-35C9-BEE5D0ABAF22}"/>
                  </a:ext>
                </a:extLst>
              </p:cNvPr>
              <p:cNvGrpSpPr/>
              <p:nvPr/>
            </p:nvGrpSpPr>
            <p:grpSpPr>
              <a:xfrm>
                <a:off x="1215014" y="1417638"/>
                <a:ext cx="6594202" cy="4608512"/>
                <a:chOff x="1215014" y="1417638"/>
                <a:chExt cx="6594202" cy="4608512"/>
              </a:xfrm>
            </p:grpSpPr>
            <p:cxnSp>
              <p:nvCxnSpPr>
                <p:cNvPr id="7" name="直接箭头连接符 6">
                  <a:extLst>
                    <a:ext uri="{FF2B5EF4-FFF2-40B4-BE49-F238E27FC236}">
                      <a16:creationId xmlns:a16="http://schemas.microsoft.com/office/drawing/2014/main" id="{43EA067B-2372-F406-2E28-BB9EFD2A6C91}"/>
                    </a:ext>
                  </a:extLst>
                </p:cNvPr>
                <p:cNvCxnSpPr/>
                <p:nvPr/>
              </p:nvCxnSpPr>
              <p:spPr>
                <a:xfrm>
                  <a:off x="2051720" y="4005064"/>
                  <a:ext cx="54006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箭头连接符 7">
                  <a:extLst>
                    <a:ext uri="{FF2B5EF4-FFF2-40B4-BE49-F238E27FC236}">
                      <a16:creationId xmlns:a16="http://schemas.microsoft.com/office/drawing/2014/main" id="{E745D50D-BCF5-833F-D83C-2D9D9583C0FC}"/>
                    </a:ext>
                  </a:extLst>
                </p:cNvPr>
                <p:cNvCxnSpPr/>
                <p:nvPr/>
              </p:nvCxnSpPr>
              <p:spPr>
                <a:xfrm flipV="1">
                  <a:off x="2051720" y="1417638"/>
                  <a:ext cx="0" cy="4608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" name="文本框 8">
                      <a:extLst>
                        <a:ext uri="{FF2B5EF4-FFF2-40B4-BE49-F238E27FC236}">
                          <a16:creationId xmlns:a16="http://schemas.microsoft.com/office/drawing/2014/main" id="{21E5B433-3AC9-DCF5-8F8B-B7A3168024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73113" y="3909242"/>
                      <a:ext cx="936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>
                <p:sp>
                  <p:nvSpPr>
                    <p:cNvPr id="9" name="文本框 8">
                      <a:extLst>
                        <a:ext uri="{FF2B5EF4-FFF2-40B4-BE49-F238E27FC236}">
                          <a16:creationId xmlns:a16="http://schemas.microsoft.com/office/drawing/2014/main" id="{21E5B433-3AC9-DCF5-8F8B-B7A3168024E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73113" y="3909242"/>
                      <a:ext cx="936103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260B9A0-1A52-BCAF-6BA1-8CF0B0E56489}"/>
                    </a:ext>
                  </a:extLst>
                </p:cNvPr>
                <p:cNvSpPr txBox="1"/>
                <p:nvPr/>
              </p:nvSpPr>
              <p:spPr>
                <a:xfrm>
                  <a:off x="1215014" y="1433865"/>
                  <a:ext cx="8640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payoff</a:t>
                  </a:r>
                  <a:endParaRPr lang="zh-CN" altLang="en-US" dirty="0"/>
                </a:p>
              </p:txBody>
            </p:sp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4DB2ECC-D106-6E6A-067F-A663581057BD}"/>
                  </a:ext>
                </a:extLst>
              </p:cNvPr>
              <p:cNvSpPr txBox="1"/>
              <p:nvPr/>
            </p:nvSpPr>
            <p:spPr>
              <a:xfrm>
                <a:off x="4139951" y="4093908"/>
                <a:ext cx="2448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2.5000</a:t>
                </a:r>
                <a:endParaRPr lang="zh-CN" altLang="en-US" dirty="0"/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0B60AD8-22D3-D144-7E32-D50AD800D4D7}"/>
                </a:ext>
              </a:extLst>
            </p:cNvPr>
            <p:cNvSpPr/>
            <p:nvPr/>
          </p:nvSpPr>
          <p:spPr>
            <a:xfrm>
              <a:off x="4427984" y="4169687"/>
              <a:ext cx="72006" cy="9096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35E8A973-0C69-2200-40E9-73F44C057F50}"/>
              </a:ext>
            </a:extLst>
          </p:cNvPr>
          <p:cNvSpPr/>
          <p:nvPr/>
        </p:nvSpPr>
        <p:spPr>
          <a:xfrm>
            <a:off x="5117399" y="4179943"/>
            <a:ext cx="99390" cy="899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CFE868B-DB2C-9AFE-2880-EE5E6A87AE5D}"/>
              </a:ext>
            </a:extLst>
          </p:cNvPr>
          <p:cNvGrpSpPr/>
          <p:nvPr/>
        </p:nvGrpSpPr>
        <p:grpSpPr>
          <a:xfrm>
            <a:off x="1115616" y="2399689"/>
            <a:ext cx="7000433" cy="3486875"/>
            <a:chOff x="1115616" y="2399689"/>
            <a:chExt cx="7000433" cy="3486875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A7AAAB6-AAB5-E3E1-58CB-0A660A22C88D}"/>
                </a:ext>
              </a:extLst>
            </p:cNvPr>
            <p:cNvCxnSpPr>
              <a:cxnSpLocks/>
              <a:stCxn id="11" idx="5"/>
            </p:cNvCxnSpPr>
            <p:nvPr/>
          </p:nvCxnSpPr>
          <p:spPr>
            <a:xfrm>
              <a:off x="4446632" y="4247327"/>
              <a:ext cx="15426" cy="597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73DC025-7307-CDC1-42B8-66FFB2DF85A2}"/>
                </a:ext>
              </a:extLst>
            </p:cNvPr>
            <p:cNvGrpSpPr/>
            <p:nvPr/>
          </p:nvGrpSpPr>
          <p:grpSpPr>
            <a:xfrm>
              <a:off x="1115616" y="2399689"/>
              <a:ext cx="7000433" cy="3486875"/>
              <a:chOff x="1115616" y="2399689"/>
              <a:chExt cx="7000433" cy="3486875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A7D5EFEF-3FC6-02F9-502D-A8E657D686B8}"/>
                  </a:ext>
                </a:extLst>
              </p:cNvPr>
              <p:cNvGrpSpPr/>
              <p:nvPr/>
            </p:nvGrpSpPr>
            <p:grpSpPr>
              <a:xfrm>
                <a:off x="1115616" y="2399689"/>
                <a:ext cx="7000433" cy="2644045"/>
                <a:chOff x="1115616" y="2399689"/>
                <a:chExt cx="7000433" cy="2644045"/>
              </a:xfrm>
            </p:grpSpPr>
            <p:grpSp>
              <p:nvGrpSpPr>
                <p:cNvPr id="13" name="组合 12">
                  <a:extLst>
                    <a:ext uri="{FF2B5EF4-FFF2-40B4-BE49-F238E27FC236}">
                      <a16:creationId xmlns:a16="http://schemas.microsoft.com/office/drawing/2014/main" id="{41CE01F5-62BD-9C2A-35CB-F2E2C4393E4E}"/>
                    </a:ext>
                  </a:extLst>
                </p:cNvPr>
                <p:cNvGrpSpPr/>
                <p:nvPr/>
              </p:nvGrpSpPr>
              <p:grpSpPr>
                <a:xfrm>
                  <a:off x="1952322" y="2399689"/>
                  <a:ext cx="6163727" cy="2445626"/>
                  <a:chOff x="2051719" y="1559438"/>
                  <a:chExt cx="6163727" cy="2445626"/>
                </a:xfrm>
              </p:grpSpPr>
              <p:grpSp>
                <p:nvGrpSpPr>
                  <p:cNvPr id="14" name="组合 13">
                    <a:extLst>
                      <a:ext uri="{FF2B5EF4-FFF2-40B4-BE49-F238E27FC236}">
                        <a16:creationId xmlns:a16="http://schemas.microsoft.com/office/drawing/2014/main" id="{5C8D5252-ECED-4F27-46B1-8FF72B91943F}"/>
                      </a:ext>
                    </a:extLst>
                  </p:cNvPr>
                  <p:cNvGrpSpPr/>
                  <p:nvPr/>
                </p:nvGrpSpPr>
                <p:grpSpPr>
                  <a:xfrm>
                    <a:off x="4561455" y="1559438"/>
                    <a:ext cx="3653991" cy="2445626"/>
                    <a:chOff x="4561455" y="1559438"/>
                    <a:chExt cx="3653991" cy="2445626"/>
                  </a:xfrm>
                </p:grpSpPr>
                <p:grpSp>
                  <p:nvGrpSpPr>
                    <p:cNvPr id="16" name="组合 15">
                      <a:extLst>
                        <a:ext uri="{FF2B5EF4-FFF2-40B4-BE49-F238E27FC236}">
                          <a16:creationId xmlns:a16="http://schemas.microsoft.com/office/drawing/2014/main" id="{3CAE76CE-385C-FB4D-3BF4-86797531F5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61455" y="1559438"/>
                      <a:ext cx="3653991" cy="2445626"/>
                      <a:chOff x="4561455" y="1559438"/>
                      <a:chExt cx="3653991" cy="2445626"/>
                    </a:xfrm>
                  </p:grpSpPr>
                  <p:sp>
                    <p:nvSpPr>
                      <p:cNvPr id="18" name="文本框 17">
                        <a:extLst>
                          <a:ext uri="{FF2B5EF4-FFF2-40B4-BE49-F238E27FC236}">
                            <a16:creationId xmlns:a16="http://schemas.microsoft.com/office/drawing/2014/main" id="{DF3F6FF2-79A3-EC21-E5BE-3A50D695E5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22555" y="1559438"/>
                        <a:ext cx="249289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dirty="0"/>
                          <a:t>Long</a:t>
                        </a:r>
                        <a:r>
                          <a:rPr lang="zh-CN" altLang="en-US" dirty="0"/>
                          <a:t> </a:t>
                        </a:r>
                        <a:r>
                          <a:rPr lang="en-US" altLang="zh-CN" dirty="0"/>
                          <a:t>call@2.5=0.09</a:t>
                        </a:r>
                        <a:endParaRPr lang="zh-CN" altLang="en-US" dirty="0"/>
                      </a:p>
                    </p:txBody>
                  </p:sp>
                  <p:cxnSp>
                    <p:nvCxnSpPr>
                      <p:cNvPr id="19" name="直接连接符 18">
                        <a:extLst>
                          <a:ext uri="{FF2B5EF4-FFF2-40B4-BE49-F238E27FC236}">
                            <a16:creationId xmlns:a16="http://schemas.microsoft.com/office/drawing/2014/main" id="{E5A2A1BE-2B91-2324-3312-9F51CBB824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561455" y="2044013"/>
                        <a:ext cx="2170788" cy="1961051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" name="文本框 16">
                      <a:extLst>
                        <a:ext uri="{FF2B5EF4-FFF2-40B4-BE49-F238E27FC236}">
                          <a16:creationId xmlns:a16="http://schemas.microsoft.com/office/drawing/2014/main" id="{E620A5FC-FE38-28E4-BF65-2CD355CCD5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90875" y="3037866"/>
                      <a:ext cx="1800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/>
                        <a:t>45°</a:t>
                      </a:r>
                      <a:endParaRPr lang="zh-CN" altLang="en-US" dirty="0"/>
                    </a:p>
                  </p:txBody>
                </p:sp>
              </p:grpSp>
              <p:cxnSp>
                <p:nvCxnSpPr>
                  <p:cNvPr id="15" name="直接连接符 14">
                    <a:extLst>
                      <a:ext uri="{FF2B5EF4-FFF2-40B4-BE49-F238E27FC236}">
                        <a16:creationId xmlns:a16="http://schemas.microsoft.com/office/drawing/2014/main" id="{0388426D-FAD8-EC01-9A20-63C3C7427F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51719" y="4005064"/>
                    <a:ext cx="2509736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CC79116D-AFDC-5838-858A-6CBD0BAFDDAB}"/>
                    </a:ext>
                  </a:extLst>
                </p:cNvPr>
                <p:cNvSpPr txBox="1"/>
                <p:nvPr/>
              </p:nvSpPr>
              <p:spPr>
                <a:xfrm>
                  <a:off x="1115616" y="4674402"/>
                  <a:ext cx="727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-0.09</a:t>
                  </a:r>
                  <a:endParaRPr lang="zh-CN" altLang="en-US" dirty="0"/>
                </a:p>
              </p:txBody>
            </p:sp>
          </p:grp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65E36120-5B15-7602-FE16-6001F4E4487C}"/>
                  </a:ext>
                </a:extLst>
              </p:cNvPr>
              <p:cNvCxnSpPr>
                <a:endCxn id="6" idx="0"/>
              </p:cNvCxnSpPr>
              <p:nvPr/>
            </p:nvCxnSpPr>
            <p:spPr>
              <a:xfrm flipH="1" flipV="1">
                <a:off x="5232182" y="4305070"/>
                <a:ext cx="1256640" cy="13561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9283FB7-E1A4-B4CB-BE7A-6B4CBF5554FA}"/>
                  </a:ext>
                </a:extLst>
              </p:cNvPr>
              <p:cNvSpPr txBox="1"/>
              <p:nvPr/>
            </p:nvSpPr>
            <p:spPr>
              <a:xfrm>
                <a:off x="6291578" y="5517232"/>
                <a:ext cx="1395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盈亏平衡点</a:t>
                </a:r>
              </a:p>
            </p:txBody>
          </p:sp>
        </p:grp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80FF129-C54A-BFB6-157E-04A080870337}"/>
              </a:ext>
            </a:extLst>
          </p:cNvPr>
          <p:cNvSpPr txBox="1"/>
          <p:nvPr/>
        </p:nvSpPr>
        <p:spPr>
          <a:xfrm>
            <a:off x="2987829" y="1322147"/>
            <a:ext cx="5904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dirty="0"/>
              <a:t>如果不考虑期权费，对于相同行权价</a:t>
            </a:r>
            <a:r>
              <a:rPr lang="en-US" altLang="zh-CN" sz="1800" dirty="0"/>
              <a:t>K, </a:t>
            </a:r>
          </a:p>
          <a:p>
            <a:pPr marL="0" indent="0">
              <a:buNone/>
            </a:pPr>
            <a:r>
              <a:rPr lang="en-US" altLang="zh-CN" sz="1800" dirty="0"/>
              <a:t>long </a:t>
            </a:r>
            <a:r>
              <a:rPr lang="en-US" altLang="zh-CN" sz="1800" dirty="0" err="1"/>
              <a:t>call+short</a:t>
            </a:r>
            <a:r>
              <a:rPr lang="en-US" altLang="zh-CN" sz="1800" dirty="0"/>
              <a:t> put=long </a:t>
            </a:r>
            <a:r>
              <a:rPr lang="en-US" altLang="zh-CN" sz="1800" dirty="0" err="1"/>
              <a:t>stock@K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可是，如果考虑的期权费呢？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2876E6B-1570-7701-7191-2123EB9097E1}"/>
              </a:ext>
            </a:extLst>
          </p:cNvPr>
          <p:cNvGrpSpPr/>
          <p:nvPr/>
        </p:nvGrpSpPr>
        <p:grpSpPr>
          <a:xfrm>
            <a:off x="1120210" y="3503934"/>
            <a:ext cx="7572273" cy="2085306"/>
            <a:chOff x="1120210" y="3503934"/>
            <a:chExt cx="7572273" cy="208530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7CB3B97-9E2D-00CE-0149-A2472B9DA036}"/>
                </a:ext>
              </a:extLst>
            </p:cNvPr>
            <p:cNvSpPr txBox="1"/>
            <p:nvPr/>
          </p:nvSpPr>
          <p:spPr>
            <a:xfrm>
              <a:off x="1120210" y="3688600"/>
              <a:ext cx="72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0.06</a:t>
              </a:r>
              <a:endParaRPr lang="zh-CN" altLang="en-US" dirty="0"/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F4B28FD-3FD1-3054-368C-3E4B7F809B89}"/>
                </a:ext>
              </a:extLst>
            </p:cNvPr>
            <p:cNvGrpSpPr/>
            <p:nvPr/>
          </p:nvGrpSpPr>
          <p:grpSpPr>
            <a:xfrm>
              <a:off x="1875780" y="3503934"/>
              <a:ext cx="6816703" cy="2085306"/>
              <a:chOff x="1875780" y="3503934"/>
              <a:chExt cx="6816703" cy="2085306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E7B40EA8-4A98-A5F8-E4E8-F57C148A085E}"/>
                  </a:ext>
                </a:extLst>
              </p:cNvPr>
              <p:cNvCxnSpPr/>
              <p:nvPr/>
            </p:nvCxnSpPr>
            <p:spPr>
              <a:xfrm>
                <a:off x="4384354" y="3861048"/>
                <a:ext cx="263591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A910F87-62EB-DF2F-943C-E29630C68922}"/>
                  </a:ext>
                </a:extLst>
              </p:cNvPr>
              <p:cNvCxnSpPr/>
              <p:nvPr/>
            </p:nvCxnSpPr>
            <p:spPr>
              <a:xfrm flipH="1">
                <a:off x="2555776" y="3878117"/>
                <a:ext cx="1828578" cy="171112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D1F2FDFC-9068-85F3-799B-FBFA40755FA7}"/>
                  </a:ext>
                </a:extLst>
              </p:cNvPr>
              <p:cNvCxnSpPr/>
              <p:nvPr/>
            </p:nvCxnSpPr>
            <p:spPr>
              <a:xfrm>
                <a:off x="1875780" y="3861048"/>
                <a:ext cx="2508574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0A6DAAD-FD4B-0C50-6617-2765C0EAB7DB}"/>
                  </a:ext>
                </a:extLst>
              </p:cNvPr>
              <p:cNvSpPr txBox="1"/>
              <p:nvPr/>
            </p:nvSpPr>
            <p:spPr>
              <a:xfrm>
                <a:off x="6291578" y="3503934"/>
                <a:ext cx="2400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Short put@2.5=0.06</a:t>
                </a:r>
                <a:endParaRPr lang="zh-CN" altLang="en-US" dirty="0"/>
              </a:p>
            </p:txBody>
          </p:sp>
        </p:grp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4387E87-B7D5-1FDE-82D5-CE01E9B309F3}"/>
              </a:ext>
            </a:extLst>
          </p:cNvPr>
          <p:cNvCxnSpPr>
            <a:cxnSpLocks/>
          </p:cNvCxnSpPr>
          <p:nvPr/>
        </p:nvCxnSpPr>
        <p:spPr>
          <a:xfrm flipH="1">
            <a:off x="3124339" y="4437112"/>
            <a:ext cx="1322293" cy="1296144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30DEA9EC-6D7F-76AC-F5A7-E79AB44A7BAC}"/>
              </a:ext>
            </a:extLst>
          </p:cNvPr>
          <p:cNvCxnSpPr/>
          <p:nvPr/>
        </p:nvCxnSpPr>
        <p:spPr>
          <a:xfrm flipV="1">
            <a:off x="4429010" y="2884264"/>
            <a:ext cx="1592231" cy="1552848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221395F2-C043-FB93-31E6-EE03485003AB}"/>
              </a:ext>
            </a:extLst>
          </p:cNvPr>
          <p:cNvSpPr txBox="1"/>
          <p:nvPr/>
        </p:nvSpPr>
        <p:spPr>
          <a:xfrm>
            <a:off x="2987829" y="5661248"/>
            <a:ext cx="172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Long 50ETF@2.53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753C6CA-5C63-B82C-6525-DFEB56B586E9}"/>
              </a:ext>
            </a:extLst>
          </p:cNvPr>
          <p:cNvSpPr txBox="1"/>
          <p:nvPr/>
        </p:nvSpPr>
        <p:spPr>
          <a:xfrm>
            <a:off x="4932040" y="59492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与直接购买相比，贵了</a:t>
            </a:r>
            <a:r>
              <a:rPr lang="en-US" altLang="zh-CN" b="1" dirty="0"/>
              <a:t>3</a:t>
            </a:r>
            <a:r>
              <a:rPr lang="zh-CN" altLang="en-US" b="1" dirty="0"/>
              <a:t>分钱，有何好处？</a:t>
            </a:r>
          </a:p>
        </p:txBody>
      </p:sp>
    </p:spTree>
    <p:extLst>
      <p:ext uri="{BB962C8B-B14F-4D97-AF65-F5344CB8AC3E}">
        <p14:creationId xmlns:p14="http://schemas.microsoft.com/office/powerpoint/2010/main" val="31905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B02407-27CE-4424-815D-A340517F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合成空头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726E4E-D7CB-48DB-C098-AB52B1E5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/>
              <a:t>Long </a:t>
            </a:r>
            <a:r>
              <a:rPr lang="en-US" altLang="zh-CN" sz="2000" dirty="0">
                <a:hlinkClick r:id="rId2"/>
              </a:rPr>
              <a:t>put@2.50=0.06</a:t>
            </a:r>
            <a:r>
              <a:rPr lang="en-US" altLang="zh-CN" sz="2000" dirty="0"/>
              <a:t>              Short </a:t>
            </a:r>
            <a:r>
              <a:rPr lang="en-US" altLang="zh-CN" sz="2000" dirty="0">
                <a:hlinkClick r:id="rId3"/>
              </a:rPr>
              <a:t>call@2.50=0.09</a:t>
            </a:r>
            <a:endParaRPr lang="en-US" altLang="zh-CN" sz="2000" dirty="0"/>
          </a:p>
          <a:p>
            <a:pPr marL="0" indent="0">
              <a:buNone/>
            </a:pPr>
            <a:endParaRPr lang="zh-CN" altLang="en-US" sz="20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CD36941-0066-FDEE-B24C-BAD46BEF6EE7}"/>
              </a:ext>
            </a:extLst>
          </p:cNvPr>
          <p:cNvGrpSpPr/>
          <p:nvPr/>
        </p:nvGrpSpPr>
        <p:grpSpPr>
          <a:xfrm>
            <a:off x="1259632" y="2060848"/>
            <a:ext cx="6234162" cy="3960440"/>
            <a:chOff x="1115616" y="1628800"/>
            <a:chExt cx="6594202" cy="460851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710A993-6586-692F-3DE7-8939B4A77807}"/>
                </a:ext>
              </a:extLst>
            </p:cNvPr>
            <p:cNvGrpSpPr/>
            <p:nvPr/>
          </p:nvGrpSpPr>
          <p:grpSpPr>
            <a:xfrm>
              <a:off x="1115616" y="1628800"/>
              <a:ext cx="6594202" cy="4608512"/>
              <a:chOff x="1215014" y="1417638"/>
              <a:chExt cx="6594202" cy="4608512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21BE6808-DED8-0E18-21DE-64FC9BE6A42B}"/>
                  </a:ext>
                </a:extLst>
              </p:cNvPr>
              <p:cNvGrpSpPr/>
              <p:nvPr/>
            </p:nvGrpSpPr>
            <p:grpSpPr>
              <a:xfrm>
                <a:off x="1215014" y="1417638"/>
                <a:ext cx="6594202" cy="4608512"/>
                <a:chOff x="1215014" y="1417638"/>
                <a:chExt cx="6594202" cy="4608512"/>
              </a:xfrm>
            </p:grpSpPr>
            <p:cxnSp>
              <p:nvCxnSpPr>
                <p:cNvPr id="9" name="直接箭头连接符 8">
                  <a:extLst>
                    <a:ext uri="{FF2B5EF4-FFF2-40B4-BE49-F238E27FC236}">
                      <a16:creationId xmlns:a16="http://schemas.microsoft.com/office/drawing/2014/main" id="{A475DF43-06C9-CA08-6E72-49BAB329AEF8}"/>
                    </a:ext>
                  </a:extLst>
                </p:cNvPr>
                <p:cNvCxnSpPr/>
                <p:nvPr/>
              </p:nvCxnSpPr>
              <p:spPr>
                <a:xfrm>
                  <a:off x="2051720" y="4005064"/>
                  <a:ext cx="54006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箭头连接符 9">
                  <a:extLst>
                    <a:ext uri="{FF2B5EF4-FFF2-40B4-BE49-F238E27FC236}">
                      <a16:creationId xmlns:a16="http://schemas.microsoft.com/office/drawing/2014/main" id="{A0D96D76-F572-1994-4C62-589B460C72BE}"/>
                    </a:ext>
                  </a:extLst>
                </p:cNvPr>
                <p:cNvCxnSpPr/>
                <p:nvPr/>
              </p:nvCxnSpPr>
              <p:spPr>
                <a:xfrm flipV="1">
                  <a:off x="2051720" y="1417638"/>
                  <a:ext cx="0" cy="4608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" name="文本框 10">
                      <a:extLst>
                        <a:ext uri="{FF2B5EF4-FFF2-40B4-BE49-F238E27FC236}">
                          <a16:creationId xmlns:a16="http://schemas.microsoft.com/office/drawing/2014/main" id="{13395EEC-380A-2771-DEC6-A2EDE0325C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73113" y="3909242"/>
                      <a:ext cx="936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>
                <p:sp>
                  <p:nvSpPr>
                    <p:cNvPr id="11" name="文本框 10">
                      <a:extLst>
                        <a:ext uri="{FF2B5EF4-FFF2-40B4-BE49-F238E27FC236}">
                          <a16:creationId xmlns:a16="http://schemas.microsoft.com/office/drawing/2014/main" id="{13395EEC-380A-2771-DEC6-A2EDE0325C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73113" y="3909242"/>
                      <a:ext cx="93610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E60252A-9015-B76A-9824-42937912CA3F}"/>
                    </a:ext>
                  </a:extLst>
                </p:cNvPr>
                <p:cNvSpPr txBox="1"/>
                <p:nvPr/>
              </p:nvSpPr>
              <p:spPr>
                <a:xfrm>
                  <a:off x="1215014" y="1433865"/>
                  <a:ext cx="8640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payoff</a:t>
                  </a:r>
                  <a:endParaRPr lang="zh-CN" altLang="en-US" dirty="0"/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4354BD-705A-838F-E8D0-C973AF668117}"/>
                  </a:ext>
                </a:extLst>
              </p:cNvPr>
              <p:cNvSpPr txBox="1"/>
              <p:nvPr/>
            </p:nvSpPr>
            <p:spPr>
              <a:xfrm>
                <a:off x="4139951" y="4093908"/>
                <a:ext cx="2448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2.5000</a:t>
                </a:r>
                <a:endParaRPr lang="zh-CN" altLang="en-US" dirty="0"/>
              </a:p>
            </p:txBody>
          </p: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C98CD91-6785-9715-2CD7-C9974D7960D8}"/>
                </a:ext>
              </a:extLst>
            </p:cNvPr>
            <p:cNvSpPr/>
            <p:nvPr/>
          </p:nvSpPr>
          <p:spPr>
            <a:xfrm>
              <a:off x="4427984" y="4169687"/>
              <a:ext cx="72006" cy="9096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35A167F-FB91-8FC1-28BD-447C283A1CA8}"/>
              </a:ext>
            </a:extLst>
          </p:cNvPr>
          <p:cNvGrpSpPr/>
          <p:nvPr/>
        </p:nvGrpSpPr>
        <p:grpSpPr>
          <a:xfrm>
            <a:off x="1353180" y="2924944"/>
            <a:ext cx="5221585" cy="1963853"/>
            <a:chOff x="1353180" y="2924944"/>
            <a:chExt cx="5221585" cy="196385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B661F36-2141-DB4D-975C-9008DE17742D}"/>
                </a:ext>
              </a:extLst>
            </p:cNvPr>
            <p:cNvCxnSpPr/>
            <p:nvPr/>
          </p:nvCxnSpPr>
          <p:spPr>
            <a:xfrm>
              <a:off x="4391146" y="4725144"/>
              <a:ext cx="218361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B7D0980-9EA2-8938-67A4-452FE32DE80A}"/>
                </a:ext>
              </a:extLst>
            </p:cNvPr>
            <p:cNvGrpSpPr/>
            <p:nvPr/>
          </p:nvGrpSpPr>
          <p:grpSpPr>
            <a:xfrm>
              <a:off x="1353180" y="2924944"/>
              <a:ext cx="3037966" cy="1963853"/>
              <a:chOff x="1353180" y="2924944"/>
              <a:chExt cx="3037966" cy="1963853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7FB2DD7F-B3E2-B937-20A8-6D7EF49F85DC}"/>
                  </a:ext>
                </a:extLst>
              </p:cNvPr>
              <p:cNvCxnSpPr/>
              <p:nvPr/>
            </p:nvCxnSpPr>
            <p:spPr>
              <a:xfrm flipH="1" flipV="1">
                <a:off x="2771800" y="2924944"/>
                <a:ext cx="1619346" cy="18002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FEF8266-B6D4-D54F-0C6C-B4DA1A1CFC2F}"/>
                  </a:ext>
                </a:extLst>
              </p:cNvPr>
              <p:cNvSpPr txBox="1"/>
              <p:nvPr/>
            </p:nvSpPr>
            <p:spPr>
              <a:xfrm>
                <a:off x="1353180" y="4519465"/>
                <a:ext cx="79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-0.06</a:t>
                </a:r>
                <a:endParaRPr lang="zh-CN" altLang="en-US" dirty="0"/>
              </a:p>
            </p:txBody>
          </p: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F9701A76-4F69-8384-C6ED-024DF8C70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542" y="4725144"/>
                <a:ext cx="2314604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7307DCE-7EBE-7B4A-6A6B-D6966A10C640}"/>
              </a:ext>
            </a:extLst>
          </p:cNvPr>
          <p:cNvGrpSpPr/>
          <p:nvPr/>
        </p:nvGrpSpPr>
        <p:grpSpPr>
          <a:xfrm>
            <a:off x="1319708" y="3567209"/>
            <a:ext cx="5052492" cy="2382071"/>
            <a:chOff x="1319708" y="3567209"/>
            <a:chExt cx="5052492" cy="2382071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7D3720A-5F5A-821C-EE40-6391AFB73116}"/>
                </a:ext>
              </a:extLst>
            </p:cNvPr>
            <p:cNvCxnSpPr/>
            <p:nvPr/>
          </p:nvCxnSpPr>
          <p:spPr>
            <a:xfrm>
              <a:off x="2050654" y="3697461"/>
              <a:ext cx="234049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19090DE-ABBA-8BB2-A3F9-B215F20BE31E}"/>
                </a:ext>
              </a:extLst>
            </p:cNvPr>
            <p:cNvCxnSpPr/>
            <p:nvPr/>
          </p:nvCxnSpPr>
          <p:spPr>
            <a:xfrm>
              <a:off x="4425183" y="3697461"/>
              <a:ext cx="1947017" cy="2251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DDA414C-3F4B-3F99-36F2-4337C8E00459}"/>
                </a:ext>
              </a:extLst>
            </p:cNvPr>
            <p:cNvSpPr txBox="1"/>
            <p:nvPr/>
          </p:nvSpPr>
          <p:spPr>
            <a:xfrm>
              <a:off x="1319708" y="3567209"/>
              <a:ext cx="825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0.09</a:t>
              </a:r>
              <a:endParaRPr lang="zh-CN" altLang="en-US" dirty="0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3EC9384-7FB7-1DA9-2C87-FBD40D476C74}"/>
              </a:ext>
            </a:extLst>
          </p:cNvPr>
          <p:cNvCxnSpPr/>
          <p:nvPr/>
        </p:nvCxnSpPr>
        <p:spPr>
          <a:xfrm>
            <a:off x="2050653" y="4077072"/>
            <a:ext cx="2408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467C1EF-6BCB-9C8B-7C90-1512363EBF96}"/>
              </a:ext>
            </a:extLst>
          </p:cNvPr>
          <p:cNvGrpSpPr/>
          <p:nvPr/>
        </p:nvGrpSpPr>
        <p:grpSpPr>
          <a:xfrm>
            <a:off x="1319708" y="2708920"/>
            <a:ext cx="4764460" cy="3240360"/>
            <a:chOff x="1319708" y="2708920"/>
            <a:chExt cx="4764460" cy="3240360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92F9AD4D-3A11-02BA-F4EF-49721CCD6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3848" y="2708920"/>
              <a:ext cx="1255373" cy="13681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B41B2180-DE98-523C-D187-1E5675A0BBBB}"/>
                </a:ext>
              </a:extLst>
            </p:cNvPr>
            <p:cNvCxnSpPr>
              <a:cxnSpLocks/>
            </p:cNvCxnSpPr>
            <p:nvPr/>
          </p:nvCxnSpPr>
          <p:spPr>
            <a:xfrm>
              <a:off x="4459221" y="4077072"/>
              <a:ext cx="1624947" cy="1872208"/>
            </a:xfrm>
            <a:prstGeom prst="line">
              <a:avLst/>
            </a:prstGeom>
            <a:ln w="571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A27F4E3-1734-4C2C-ECD0-EAE398371A97}"/>
                </a:ext>
              </a:extLst>
            </p:cNvPr>
            <p:cNvSpPr txBox="1"/>
            <p:nvPr/>
          </p:nvSpPr>
          <p:spPr>
            <a:xfrm>
              <a:off x="1319708" y="3925700"/>
              <a:ext cx="924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0.03</a:t>
              </a:r>
              <a:endParaRPr lang="zh-CN" altLang="en-US" dirty="0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BDD37833-E241-0533-854E-E0FC20A147E7}"/>
              </a:ext>
            </a:extLst>
          </p:cNvPr>
          <p:cNvSpPr txBox="1"/>
          <p:nvPr/>
        </p:nvSpPr>
        <p:spPr>
          <a:xfrm>
            <a:off x="539552" y="60212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相当于按</a:t>
            </a:r>
            <a:r>
              <a:rPr lang="en-US" altLang="zh-CN" b="1" dirty="0"/>
              <a:t>2.53</a:t>
            </a:r>
            <a:r>
              <a:rPr lang="zh-CN" altLang="en-US" b="1" dirty="0"/>
              <a:t>做空</a:t>
            </a:r>
            <a:r>
              <a:rPr lang="en-US" altLang="zh-CN" b="1" dirty="0"/>
              <a:t>50ETF</a:t>
            </a:r>
            <a:r>
              <a:rPr lang="zh-CN" altLang="en-US" b="1" dirty="0"/>
              <a:t>，怎么会有这么好的事？</a:t>
            </a:r>
          </a:p>
        </p:txBody>
      </p:sp>
    </p:spTree>
    <p:extLst>
      <p:ext uri="{BB962C8B-B14F-4D97-AF65-F5344CB8AC3E}">
        <p14:creationId xmlns:p14="http://schemas.microsoft.com/office/powerpoint/2010/main" val="10757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3B556-8D8E-9AD3-558E-44941075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</a:t>
            </a:r>
            <a:r>
              <a:rPr lang="zh-CN" altLang="en-US" dirty="0"/>
              <a:t>其它策略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29FFC4-0A46-E328-321A-CE4A9CCE6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卖出有保护的认购期权（</a:t>
            </a:r>
            <a:r>
              <a:rPr lang="en-US" altLang="zh-CN" sz="2000" dirty="0"/>
              <a:t>Write covered calls )   long </a:t>
            </a:r>
            <a:r>
              <a:rPr lang="en-US" altLang="zh-CN" sz="2000" dirty="0" err="1"/>
              <a:t>S+short</a:t>
            </a:r>
            <a:r>
              <a:rPr lang="en-US" altLang="zh-CN" sz="2000" dirty="0"/>
              <a:t> Call</a:t>
            </a:r>
            <a:r>
              <a:rPr lang="zh-CN" altLang="en-US" sz="2000" dirty="0"/>
              <a:t>（或者直接写为</a:t>
            </a:r>
            <a:r>
              <a:rPr lang="en-US" altLang="zh-CN" sz="2000" dirty="0"/>
              <a:t>S-C)</a:t>
            </a:r>
          </a:p>
          <a:p>
            <a:r>
              <a:rPr lang="zh-CN" altLang="en-US" sz="2000" dirty="0"/>
              <a:t>买入保护性认沽期权（</a:t>
            </a:r>
            <a:r>
              <a:rPr lang="en-US" altLang="zh-CN" sz="2000" dirty="0"/>
              <a:t>protective puts)  S+P</a:t>
            </a:r>
          </a:p>
          <a:p>
            <a:r>
              <a:rPr lang="zh-CN" altLang="en-US" sz="2000" dirty="0"/>
              <a:t>差价策略</a:t>
            </a:r>
            <a:r>
              <a:rPr lang="en-US" altLang="zh-CN" sz="2000" dirty="0"/>
              <a:t>(bull spread</a:t>
            </a:r>
            <a:r>
              <a:rPr lang="zh-CN" altLang="en-US" sz="2000" dirty="0"/>
              <a:t>、</a:t>
            </a:r>
            <a:r>
              <a:rPr lang="en-US" altLang="zh-CN" sz="2000" dirty="0"/>
              <a:t>bear spread</a:t>
            </a:r>
            <a:r>
              <a:rPr lang="zh-CN" altLang="en-US" sz="2000" dirty="0"/>
              <a:t>、</a:t>
            </a:r>
            <a:r>
              <a:rPr lang="en-US" altLang="zh-CN" sz="2000" dirty="0"/>
              <a:t>calendar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r>
              <a:rPr lang="en-US" altLang="zh-CN" sz="2000" dirty="0"/>
              <a:t>Strip ( call +put)</a:t>
            </a:r>
          </a:p>
          <a:p>
            <a:r>
              <a:rPr lang="en-US" altLang="zh-CN" sz="2000" dirty="0"/>
              <a:t>Straddle</a:t>
            </a:r>
          </a:p>
          <a:p>
            <a:r>
              <a:rPr lang="en-US" altLang="zh-CN" sz="2000" dirty="0"/>
              <a:t>Box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94705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 dirty="0"/>
              <a:t>     </a:t>
            </a:r>
            <a:endParaRPr lang="zh-CN" altLang="en-US" dirty="0">
              <a:latin typeface="黑体" pitchFamily="2" charset="-122"/>
            </a:endParaRPr>
          </a:p>
        </p:txBody>
      </p:sp>
      <p:sp>
        <p:nvSpPr>
          <p:cNvPr id="1655812" name="Line 4"/>
          <p:cNvSpPr>
            <a:spLocks noChangeShapeType="1"/>
          </p:cNvSpPr>
          <p:nvPr/>
        </p:nvSpPr>
        <p:spPr bwMode="auto">
          <a:xfrm>
            <a:off x="762000" y="2286000"/>
            <a:ext cx="7772400" cy="0"/>
          </a:xfrm>
          <a:prstGeom prst="line">
            <a:avLst/>
          </a:prstGeom>
          <a:noFill/>
          <a:ln w="25400">
            <a:solidFill>
              <a:srgbClr val="A81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55813" name="Line 5"/>
          <p:cNvSpPr>
            <a:spLocks noChangeShapeType="1"/>
          </p:cNvSpPr>
          <p:nvPr/>
        </p:nvSpPr>
        <p:spPr bwMode="auto">
          <a:xfrm>
            <a:off x="755576" y="6021288"/>
            <a:ext cx="7776864" cy="72008"/>
          </a:xfrm>
          <a:prstGeom prst="line">
            <a:avLst/>
          </a:prstGeom>
          <a:noFill/>
          <a:ln w="25400">
            <a:solidFill>
              <a:srgbClr val="A81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55814" name="Text Box 6"/>
          <p:cNvSpPr txBox="1">
            <a:spLocks noChangeArrowheads="1"/>
          </p:cNvSpPr>
          <p:nvPr/>
        </p:nvSpPr>
        <p:spPr bwMode="auto">
          <a:xfrm>
            <a:off x="762000" y="1676400"/>
            <a:ext cx="7772400" cy="469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8764" tIns="49382" rIns="98764" bIns="49382">
            <a:spAutoFit/>
          </a:bodyPr>
          <a:lstStyle/>
          <a:p>
            <a:pPr algn="l" defTabSz="987425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3366"/>
                </a:solidFill>
                <a:latin typeface="黑体" pitchFamily="2" charset="-122"/>
                <a:ea typeface="黑体" pitchFamily="2" charset="-122"/>
              </a:rPr>
              <a:t>因素		</a:t>
            </a:r>
            <a:r>
              <a:rPr lang="zh-CN" altLang="en-US" sz="2400" dirty="0">
                <a:solidFill>
                  <a:srgbClr val="003366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400" dirty="0">
                <a:solidFill>
                  <a:srgbClr val="003366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Calls</a:t>
            </a:r>
            <a:r>
              <a:rPr lang="zh-CN" altLang="en-US" sz="2400" dirty="0">
                <a:solidFill>
                  <a:srgbClr val="003366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400" dirty="0">
                <a:solidFill>
                  <a:srgbClr val="003366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Puts</a:t>
            </a:r>
            <a:endParaRPr lang="zh-CN" altLang="en-US" sz="2400" dirty="0">
              <a:solidFill>
                <a:srgbClr val="003366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5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7696200" cy="3735288"/>
          </a:xfrm>
          <a:noFill/>
          <a:ln/>
        </p:spPr>
        <p:txBody>
          <a:bodyPr/>
          <a:lstStyle/>
          <a:p>
            <a:pPr marL="285750" indent="-285750" defTabSz="571500">
              <a:buFont typeface="Wingdings" pitchFamily="2" charset="2"/>
              <a:buNone/>
              <a:tabLst>
                <a:tab pos="635000" algn="l"/>
                <a:tab pos="1028700" algn="l"/>
                <a:tab pos="1371600" algn="l"/>
              </a:tabLst>
            </a:pPr>
            <a:r>
              <a:rPr lang="zh-CN" altLang="en-US" sz="2400" dirty="0"/>
              <a:t>基础资产价格                               </a:t>
            </a:r>
            <a:r>
              <a:rPr lang="en-US" altLang="zh-CN" dirty="0"/>
              <a:t>+</a:t>
            </a:r>
            <a:r>
              <a:rPr lang="en-US" altLang="zh-CN" sz="2400" dirty="0"/>
              <a:t>                       </a:t>
            </a:r>
            <a:r>
              <a:rPr lang="en-US" altLang="zh-CN" sz="1600" dirty="0"/>
              <a:t>—</a:t>
            </a:r>
            <a:r>
              <a:rPr lang="en-US" altLang="zh-CN" sz="2400" dirty="0"/>
              <a:t> </a:t>
            </a:r>
            <a:endParaRPr lang="en-US" altLang="zh-CN" sz="1800" dirty="0"/>
          </a:p>
          <a:p>
            <a:pPr marL="285750" indent="-285750" defTabSz="571500">
              <a:buFont typeface="Wingdings" pitchFamily="2" charset="2"/>
              <a:buNone/>
              <a:tabLst>
                <a:tab pos="635000" algn="l"/>
                <a:tab pos="1028700" algn="l"/>
                <a:tab pos="1371600" algn="l"/>
              </a:tabLst>
            </a:pPr>
            <a:r>
              <a:rPr lang="zh-CN" altLang="en-US" sz="2400" dirty="0"/>
              <a:t>执行价格</a:t>
            </a:r>
            <a:r>
              <a:rPr lang="zh-CN" altLang="en-US" sz="1600" dirty="0"/>
              <a:t>                                                         </a:t>
            </a:r>
            <a:r>
              <a:rPr lang="en-US" altLang="zh-CN" sz="1600" dirty="0"/>
              <a:t>—                                  </a:t>
            </a:r>
            <a:r>
              <a:rPr lang="en-US" altLang="zh-CN" dirty="0"/>
              <a:t>+</a:t>
            </a:r>
            <a:endParaRPr lang="en-US" altLang="zh-CN" sz="2400" dirty="0"/>
          </a:p>
          <a:p>
            <a:pPr marL="285750" indent="-285750" defTabSz="571500">
              <a:buFont typeface="Wingdings" pitchFamily="2" charset="2"/>
              <a:buNone/>
              <a:tabLst>
                <a:tab pos="635000" algn="l"/>
                <a:tab pos="1028700" algn="l"/>
                <a:tab pos="1371600" algn="l"/>
              </a:tabLst>
            </a:pPr>
            <a:r>
              <a:rPr lang="zh-CN" altLang="en-US" sz="2400" dirty="0"/>
              <a:t>到期期限                                      </a:t>
            </a:r>
            <a:r>
              <a:rPr lang="en-US" altLang="zh-CN" dirty="0"/>
              <a:t>+</a:t>
            </a:r>
            <a:r>
              <a:rPr lang="en-US" altLang="zh-CN" sz="2400" dirty="0"/>
              <a:t>                       </a:t>
            </a:r>
            <a:r>
              <a:rPr lang="en-US" altLang="zh-CN" dirty="0"/>
              <a:t>+</a:t>
            </a:r>
            <a:r>
              <a:rPr lang="en-US" altLang="zh-CN" sz="2400" dirty="0"/>
              <a:t> </a:t>
            </a:r>
          </a:p>
          <a:p>
            <a:pPr marL="285750" indent="-285750" defTabSz="571500">
              <a:buFont typeface="Wingdings" pitchFamily="2" charset="2"/>
              <a:buNone/>
              <a:tabLst>
                <a:tab pos="635000" algn="l"/>
                <a:tab pos="1028700" algn="l"/>
                <a:tab pos="1371600" algn="l"/>
              </a:tabLst>
            </a:pPr>
            <a:r>
              <a:rPr lang="zh-CN" altLang="en-US" sz="2400" dirty="0"/>
              <a:t>标的资产波动率                           </a:t>
            </a:r>
            <a:r>
              <a:rPr lang="en-US" altLang="zh-CN" dirty="0"/>
              <a:t>+ </a:t>
            </a:r>
            <a:r>
              <a:rPr lang="en-US" altLang="zh-CN" sz="2400" dirty="0"/>
              <a:t>                      </a:t>
            </a:r>
            <a:r>
              <a:rPr lang="en-US" altLang="zh-CN" dirty="0"/>
              <a:t>+</a:t>
            </a:r>
            <a:r>
              <a:rPr lang="en-US" altLang="zh-CN" sz="2400" dirty="0"/>
              <a:t> 	    </a:t>
            </a:r>
          </a:p>
          <a:p>
            <a:pPr marL="285750" indent="-285750" defTabSz="571500">
              <a:buFont typeface="Wingdings" pitchFamily="2" charset="2"/>
              <a:buNone/>
              <a:tabLst>
                <a:tab pos="635000" algn="l"/>
                <a:tab pos="1028700" algn="l"/>
                <a:tab pos="1371600" algn="l"/>
              </a:tabLst>
            </a:pPr>
            <a:r>
              <a:rPr lang="zh-CN" altLang="en-US" sz="2400" dirty="0"/>
              <a:t>无风险利率                                  </a:t>
            </a:r>
            <a:r>
              <a:rPr lang="en-US" altLang="zh-CN" dirty="0"/>
              <a:t>+</a:t>
            </a:r>
            <a:r>
              <a:rPr lang="en-US" altLang="zh-CN" sz="2400" dirty="0"/>
              <a:t>                        </a:t>
            </a:r>
            <a:r>
              <a:rPr lang="en-US" altLang="zh-CN" sz="1600" dirty="0"/>
              <a:t>—</a:t>
            </a:r>
          </a:p>
          <a:p>
            <a:pPr marL="285750" indent="-285750" defTabSz="571500">
              <a:buFont typeface="Wingdings" pitchFamily="2" charset="2"/>
              <a:buNone/>
              <a:tabLst>
                <a:tab pos="635000" algn="l"/>
                <a:tab pos="1028700" algn="l"/>
                <a:tab pos="1371600" algn="l"/>
              </a:tabLst>
            </a:pPr>
            <a:r>
              <a:rPr lang="zh-CN" altLang="en-US" sz="2400" dirty="0"/>
              <a:t>股利                                             </a:t>
            </a:r>
            <a:r>
              <a:rPr lang="en-US" altLang="zh-CN" sz="1600" dirty="0"/>
              <a:t>—                                   </a:t>
            </a:r>
            <a:r>
              <a:rPr lang="en-US" altLang="zh-CN" dirty="0"/>
              <a:t>+</a:t>
            </a:r>
          </a:p>
        </p:txBody>
      </p:sp>
      <p:sp>
        <p:nvSpPr>
          <p:cNvPr id="1655817" name="Text Box 9"/>
          <p:cNvSpPr txBox="1">
            <a:spLocks noChangeArrowheads="1"/>
          </p:cNvSpPr>
          <p:nvPr/>
        </p:nvSpPr>
        <p:spPr bwMode="auto">
          <a:xfrm flipV="1">
            <a:off x="5486400" y="2438400"/>
            <a:ext cx="7874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marL="342900" indent="-342900"/>
            <a:endParaRPr lang="zh-CN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3131840" y="392858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期权价格影响因素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E14A2-A8F7-168B-D8A8-FCE09459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期权定价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43CA30-C2B9-6BA1-DF1C-54DC7A72F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zh-CN" altLang="en-US" dirty="0"/>
              <a:t>解析解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1DA1DD5-C5B9-4A10-8191-8F647B62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BS</a:t>
            </a:r>
          </a:p>
          <a:p>
            <a:r>
              <a:rPr lang="en-US" altLang="zh-CN" dirty="0"/>
              <a:t>Heston</a:t>
            </a:r>
          </a:p>
          <a:p>
            <a:r>
              <a:rPr lang="en-US" altLang="zh-CN" dirty="0"/>
              <a:t>Merton Jump Diffusion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C9AC177-7B10-1F51-BA3E-204697DFD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zh-CN" altLang="en-US" dirty="0"/>
              <a:t>数值解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AF549A6-231E-7263-7B26-A1CCB40EF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 err="1"/>
              <a:t>Binormial</a:t>
            </a:r>
            <a:endParaRPr lang="en-US" altLang="zh-CN" dirty="0"/>
          </a:p>
          <a:p>
            <a:r>
              <a:rPr lang="en-US" altLang="zh-CN" dirty="0" err="1"/>
              <a:t>Trinormial</a:t>
            </a:r>
            <a:endParaRPr lang="en-US" altLang="zh-CN" dirty="0"/>
          </a:p>
          <a:p>
            <a:r>
              <a:rPr lang="en-US" altLang="zh-CN" dirty="0"/>
              <a:t>Infinite differential </a:t>
            </a:r>
          </a:p>
          <a:p>
            <a:r>
              <a:rPr lang="en-US" altLang="zh-CN" dirty="0"/>
              <a:t>Monte -Carlo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50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68FED-A21E-49C2-9901-909057D5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期权的价值状态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56B4C-4B8E-47EA-900E-9F5694DAF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the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</a:p>
          <a:p>
            <a:r>
              <a:rPr lang="en-US" altLang="zh-CN" dirty="0"/>
              <a:t>At the money</a:t>
            </a:r>
          </a:p>
          <a:p>
            <a:r>
              <a:rPr lang="en-US" altLang="zh-CN" dirty="0"/>
              <a:t>Out of the money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内在价值（</a:t>
            </a:r>
            <a:r>
              <a:rPr lang="en-US" altLang="zh-CN" dirty="0"/>
              <a:t>intrinsic value</a:t>
            </a:r>
            <a:r>
              <a:rPr lang="zh-CN" altLang="en-US" dirty="0"/>
              <a:t>）与时间价值（</a:t>
            </a:r>
            <a:r>
              <a:rPr lang="en-US" altLang="zh-CN" dirty="0"/>
              <a:t>time value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3268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EA524-7601-4C2C-9C2D-AFC75FC4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基础策略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0E7E17-D911-44F3-BE89-8C157384B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保护性认沽期权（</a:t>
            </a:r>
            <a:r>
              <a:rPr lang="en-US" altLang="zh-CN" dirty="0"/>
              <a:t>S+P)</a:t>
            </a:r>
          </a:p>
          <a:p>
            <a:r>
              <a:rPr lang="zh-CN" altLang="en-US" dirty="0"/>
              <a:t>有保护的认购期权（</a:t>
            </a:r>
            <a:r>
              <a:rPr lang="en-US" altLang="zh-CN" dirty="0"/>
              <a:t>S-C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跨式策略（</a:t>
            </a:r>
            <a:r>
              <a:rPr lang="en-US" altLang="zh-CN" dirty="0"/>
              <a:t>C+P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差价策略（</a:t>
            </a:r>
            <a:r>
              <a:rPr lang="en-US" altLang="zh-CN" dirty="0"/>
              <a:t>spread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collar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392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F9547-26C7-4392-B235-DFDA0BA4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欧式</a:t>
            </a:r>
            <a:r>
              <a:rPr lang="en-US" altLang="zh-CN" dirty="0"/>
              <a:t>Put-call parity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8272745-06BC-4907-B2B2-8FA504F71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462" y="1417638"/>
            <a:ext cx="7587327" cy="10520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4A7FC53-C689-489E-BDA4-6C3D8E096D24}"/>
              </a:ext>
            </a:extLst>
          </p:cNvPr>
          <p:cNvSpPr txBox="1"/>
          <p:nvPr/>
        </p:nvSpPr>
        <p:spPr>
          <a:xfrm>
            <a:off x="827584" y="256490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证明：</a:t>
            </a:r>
            <a:endParaRPr lang="en-US" altLang="zh-CN" sz="2400" dirty="0"/>
          </a:p>
          <a:p>
            <a:r>
              <a:rPr lang="zh-CN" altLang="en-US" sz="2400" dirty="0"/>
              <a:t>组合</a:t>
            </a:r>
            <a:r>
              <a:rPr lang="en-US" altLang="zh-CN" sz="2400" dirty="0"/>
              <a:t>A</a:t>
            </a:r>
            <a:r>
              <a:rPr lang="zh-CN" altLang="en-US" sz="2400" dirty="0"/>
              <a:t>：</a:t>
            </a:r>
            <a:r>
              <a:rPr lang="en-US" altLang="zh-CN" sz="2400" dirty="0"/>
              <a:t>long </a:t>
            </a:r>
            <a:r>
              <a:rPr lang="en-US" altLang="zh-CN" sz="2400" dirty="0" err="1"/>
              <a:t>call@X</a:t>
            </a:r>
            <a:r>
              <a:rPr lang="en-US" altLang="zh-CN" sz="2400" dirty="0"/>
              <a:t>=c  +  T</a:t>
            </a:r>
            <a:r>
              <a:rPr lang="zh-CN" altLang="en-US" sz="2400" dirty="0"/>
              <a:t>时刻到期值为</a:t>
            </a:r>
            <a:r>
              <a:rPr lang="en-US" altLang="zh-CN" sz="2400" dirty="0"/>
              <a:t>X</a:t>
            </a:r>
            <a:r>
              <a:rPr lang="zh-CN" altLang="en-US" sz="2400" dirty="0"/>
              <a:t>的国债</a:t>
            </a:r>
            <a:endParaRPr lang="en-US" altLang="zh-CN" sz="2400" dirty="0"/>
          </a:p>
          <a:p>
            <a:r>
              <a:rPr lang="zh-CN" altLang="en-US" sz="2400" dirty="0"/>
              <a:t>组合</a:t>
            </a:r>
            <a:r>
              <a:rPr lang="en-US" altLang="zh-CN" sz="2400" dirty="0"/>
              <a:t>B</a:t>
            </a:r>
            <a:r>
              <a:rPr lang="zh-CN" altLang="en-US" sz="2400" dirty="0"/>
              <a:t>：</a:t>
            </a:r>
            <a:r>
              <a:rPr lang="en-US" altLang="zh-CN" sz="2400" dirty="0"/>
              <a:t>long stock@s0   + </a:t>
            </a:r>
            <a:r>
              <a:rPr lang="en-US" altLang="zh-CN" sz="2400" dirty="0" err="1"/>
              <a:t>Put@x</a:t>
            </a:r>
            <a:r>
              <a:rPr lang="en-US" altLang="zh-CN" sz="2400" dirty="0"/>
              <a:t>=p</a:t>
            </a:r>
          </a:p>
          <a:p>
            <a:r>
              <a:rPr lang="zh-CN" altLang="en-US" sz="2400" dirty="0"/>
              <a:t>到期时（</a:t>
            </a:r>
            <a:r>
              <a:rPr lang="en-US" altLang="zh-CN" sz="2400" dirty="0"/>
              <a:t>t=T)</a:t>
            </a:r>
            <a:r>
              <a:rPr lang="zh-CN" altLang="en-US" sz="2400" dirty="0"/>
              <a:t>，组合</a:t>
            </a:r>
            <a:r>
              <a:rPr lang="en-US" altLang="zh-CN" sz="2400" dirty="0"/>
              <a:t>A</a:t>
            </a:r>
            <a:r>
              <a:rPr lang="zh-CN" altLang="en-US" sz="2400" dirty="0"/>
              <a:t>、</a:t>
            </a:r>
            <a:r>
              <a:rPr lang="en-US" altLang="zh-CN" sz="2400" dirty="0"/>
              <a:t>B</a:t>
            </a:r>
            <a:r>
              <a:rPr lang="zh-CN" altLang="en-US" sz="2400" dirty="0"/>
              <a:t>价值如下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1EEB878A-8B59-4135-989B-77BADFC2B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29038"/>
              </p:ext>
            </p:extLst>
          </p:nvPr>
        </p:nvGraphicFramePr>
        <p:xfrm>
          <a:off x="1259632" y="4348480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57683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42014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700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St&lt;X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St</a:t>
                      </a:r>
                      <a:r>
                        <a:rPr lang="zh-CN" altLang="en-US" dirty="0"/>
                        <a:t>≥</a:t>
                      </a:r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02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Call</a:t>
                      </a:r>
                      <a:r>
                        <a:rPr lang="zh-CN" altLang="en-US" dirty="0"/>
                        <a:t>不行权，债券到期</a:t>
                      </a:r>
                      <a:r>
                        <a:rPr lang="en-US" altLang="zh-CN" dirty="0"/>
                        <a:t>=X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Call</a:t>
                      </a:r>
                      <a:r>
                        <a:rPr lang="zh-CN" altLang="en-US" dirty="0"/>
                        <a:t>行权，刚好出售债券用于行权</a:t>
                      </a:r>
                      <a:r>
                        <a:rPr lang="en-US" altLang="zh-CN" dirty="0"/>
                        <a:t>=St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6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Put</a:t>
                      </a:r>
                      <a:r>
                        <a:rPr lang="zh-CN" altLang="en-US" dirty="0"/>
                        <a:t>行权</a:t>
                      </a:r>
                      <a:r>
                        <a:rPr lang="en-US" altLang="zh-CN" dirty="0"/>
                        <a:t>=X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Put</a:t>
                      </a:r>
                      <a:r>
                        <a:rPr lang="zh-CN" altLang="en-US" dirty="0"/>
                        <a:t>不行权，</a:t>
                      </a:r>
                      <a:r>
                        <a:rPr lang="en-US" altLang="zh-CN" dirty="0"/>
                        <a:t>=St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10448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C676D06-701E-4DB1-82C5-7BB300197436}"/>
              </a:ext>
            </a:extLst>
          </p:cNvPr>
          <p:cNvSpPr txBox="1"/>
          <p:nvPr/>
        </p:nvSpPr>
        <p:spPr>
          <a:xfrm>
            <a:off x="611560" y="61653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于是，</a:t>
            </a:r>
            <a:r>
              <a:rPr lang="en-US" altLang="zh-CN" dirty="0"/>
              <a:t>T</a:t>
            </a:r>
            <a:r>
              <a:rPr lang="zh-CN" altLang="en-US" dirty="0"/>
              <a:t>时刻，</a:t>
            </a:r>
            <a:r>
              <a:rPr lang="en-US" altLang="zh-CN" dirty="0"/>
              <a:t>A</a:t>
            </a:r>
            <a:r>
              <a:rPr lang="zh-CN" altLang="en-US" dirty="0"/>
              <a:t>恒等于</a:t>
            </a:r>
            <a:r>
              <a:rPr lang="en-US" altLang="zh-CN" dirty="0"/>
              <a:t>B</a:t>
            </a:r>
            <a:r>
              <a:rPr lang="zh-CN" altLang="en-US" dirty="0"/>
              <a:t>，根据无套利原理，</a:t>
            </a:r>
            <a:r>
              <a:rPr lang="en-US" altLang="zh-CN" dirty="0"/>
              <a:t>0</a:t>
            </a:r>
            <a:r>
              <a:rPr lang="zh-CN" altLang="en-US" dirty="0"/>
              <a:t>时刻，</a:t>
            </a:r>
            <a:r>
              <a:rPr lang="en-US" altLang="zh-CN" dirty="0"/>
              <a:t>A=B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710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14B869-D984-4C15-ADF0-8AD68901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80CF6E-234E-4C95-BDEF-95043BBE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参考</a:t>
            </a:r>
            <a:r>
              <a:rPr lang="en-US" altLang="zh-CN" dirty="0"/>
              <a:t>BKM,Ch20, Ch21.1</a:t>
            </a:r>
          </a:p>
        </p:txBody>
      </p:sp>
    </p:spTree>
    <p:extLst>
      <p:ext uri="{BB962C8B-B14F-4D97-AF65-F5344CB8AC3E}">
        <p14:creationId xmlns:p14="http://schemas.microsoft.com/office/powerpoint/2010/main" val="21372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449A8-E46F-224C-6C2D-8EFB4E77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期权定义及要素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08C121-69D0-9037-6604-8EB151A66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期权（</a:t>
            </a:r>
            <a:r>
              <a:rPr lang="en-US" altLang="zh-CN" sz="2000" dirty="0"/>
              <a:t>Options)</a:t>
            </a:r>
            <a:r>
              <a:rPr lang="zh-CN" altLang="en-US" sz="2000" dirty="0"/>
              <a:t>是卖方给予期权持有人在未来特定日期（或日期之内）按当前规定的行权价格买或者买一定数量基础资产的权利。</a:t>
            </a:r>
            <a:endParaRPr lang="en-US" altLang="zh-CN" sz="2000" dirty="0"/>
          </a:p>
          <a:p>
            <a:r>
              <a:rPr lang="zh-CN" altLang="en-US" sz="2000" dirty="0"/>
              <a:t>买方</a:t>
            </a:r>
            <a:r>
              <a:rPr lang="en-US" altLang="zh-CN" sz="2000" dirty="0"/>
              <a:t>\</a:t>
            </a:r>
            <a:r>
              <a:rPr lang="zh-CN" altLang="en-US" sz="2000" dirty="0"/>
              <a:t>持有方：权利方（付费；可放弃权利）     </a:t>
            </a:r>
            <a:endParaRPr lang="en-US" altLang="zh-CN" sz="2000" dirty="0"/>
          </a:p>
          <a:p>
            <a:r>
              <a:rPr lang="zh-CN" altLang="en-US" sz="2000" dirty="0"/>
              <a:t>卖方：义务方（收费；一旦对方要求行权，有对手义务；场内期权为避免违约，需要缴纳保证金，但场外期权没有保证金）</a:t>
            </a:r>
            <a:endParaRPr lang="en-US" altLang="zh-CN" sz="2000" dirty="0"/>
          </a:p>
          <a:p>
            <a:r>
              <a:rPr lang="zh-CN" altLang="en-US" sz="2000" dirty="0"/>
              <a:t>期权失效日（</a:t>
            </a:r>
            <a:r>
              <a:rPr lang="en-US" altLang="zh-CN" sz="2000" dirty="0"/>
              <a:t>expiry date</a:t>
            </a:r>
            <a:r>
              <a:rPr lang="zh-CN" altLang="en-US" sz="2000" dirty="0"/>
              <a:t>，一般用</a:t>
            </a:r>
            <a:r>
              <a:rPr lang="en-US" altLang="zh-CN" sz="2000" dirty="0"/>
              <a:t>T</a:t>
            </a:r>
            <a:r>
              <a:rPr lang="zh-CN" altLang="en-US" sz="2000" dirty="0"/>
              <a:t>表示</a:t>
            </a:r>
            <a:r>
              <a:rPr lang="en-US" altLang="zh-CN" sz="2000" dirty="0"/>
              <a:t>)</a:t>
            </a:r>
            <a:r>
              <a:rPr lang="zh-CN" altLang="en-US" sz="2000" dirty="0"/>
              <a:t>，欧式期权在当日行权，美式期权在此之前行权，百慕大期权在此前指定日期内行权。</a:t>
            </a:r>
            <a:r>
              <a:rPr lang="zh-CN" altLang="en-US" sz="2000" dirty="0">
                <a:solidFill>
                  <a:srgbClr val="FF0000"/>
                </a:solidFill>
              </a:rPr>
              <a:t>过了失效日，期权失效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zh-CN" altLang="en-US" sz="2000" dirty="0"/>
              <a:t>行权价格（</a:t>
            </a:r>
            <a:r>
              <a:rPr lang="en-US" altLang="zh-CN" sz="2000" dirty="0"/>
              <a:t>strike price, exercise price</a:t>
            </a:r>
            <a:r>
              <a:rPr lang="zh-CN" altLang="en-US" sz="2000" dirty="0"/>
              <a:t>，一般用</a:t>
            </a:r>
            <a:r>
              <a:rPr lang="en-US" altLang="zh-CN" sz="2000" dirty="0"/>
              <a:t>K</a:t>
            </a:r>
            <a:r>
              <a:rPr lang="zh-CN" altLang="en-US" sz="2000" dirty="0"/>
              <a:t>或</a:t>
            </a:r>
            <a:r>
              <a:rPr lang="en-US" altLang="zh-CN" sz="2000" dirty="0"/>
              <a:t>X</a:t>
            </a:r>
            <a:r>
              <a:rPr lang="zh-CN" altLang="en-US" sz="2000" dirty="0"/>
              <a:t>表示</a:t>
            </a:r>
            <a:r>
              <a:rPr lang="en-US" altLang="zh-CN" sz="2000" dirty="0"/>
              <a:t>)</a:t>
            </a:r>
          </a:p>
          <a:p>
            <a:r>
              <a:rPr lang="zh-CN" altLang="en-US" sz="2000" dirty="0"/>
              <a:t>权利方向：买</a:t>
            </a:r>
            <a:r>
              <a:rPr lang="en-US" altLang="zh-CN" sz="2000" dirty="0"/>
              <a:t>call</a:t>
            </a:r>
            <a:r>
              <a:rPr lang="zh-CN" altLang="en-US" sz="2000" dirty="0"/>
              <a:t>（看涨、认购）， 卖</a:t>
            </a:r>
            <a:r>
              <a:rPr lang="en-US" altLang="zh-CN" sz="2000" dirty="0"/>
              <a:t>put</a:t>
            </a:r>
            <a:r>
              <a:rPr lang="zh-CN" altLang="en-US" sz="2000" dirty="0"/>
              <a:t>（看跌、认沽）</a:t>
            </a:r>
            <a:endParaRPr lang="en-US" altLang="zh-CN" sz="2000" dirty="0"/>
          </a:p>
          <a:p>
            <a:r>
              <a:rPr lang="zh-CN" altLang="en-US" sz="2000" dirty="0"/>
              <a:t>基础资产</a:t>
            </a:r>
            <a:r>
              <a:rPr lang="en-US" altLang="zh-CN" sz="2000" dirty="0"/>
              <a:t>/</a:t>
            </a:r>
            <a:r>
              <a:rPr lang="zh-CN" altLang="en-US" sz="2000" dirty="0"/>
              <a:t>变量（</a:t>
            </a:r>
            <a:r>
              <a:rPr lang="en-US" altLang="zh-CN" sz="2000" dirty="0"/>
              <a:t>underlying assets/underlying variable)</a:t>
            </a:r>
            <a:r>
              <a:rPr lang="zh-CN" altLang="en-US" sz="2000" dirty="0"/>
              <a:t>：权利所指向的买卖对象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108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DB9EC-7CB9-4156-B951-D10FC6FA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期权（</a:t>
            </a:r>
            <a:r>
              <a:rPr lang="en-US" altLang="zh-CN" dirty="0"/>
              <a:t>Options)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950AF6-CD44-4B28-977E-EC0BBCE75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Calls</a:t>
            </a:r>
            <a:r>
              <a:rPr lang="zh-CN" altLang="en-US" dirty="0"/>
              <a:t>（认购期权）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922D6D-7EBB-460E-893C-C5D4BAC7A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54215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多头方有权在规定时间点（或时间内）按 规定价格（</a:t>
            </a:r>
            <a:r>
              <a:rPr lang="en-US" altLang="zh-CN" dirty="0"/>
              <a:t>exercise \strike price)</a:t>
            </a:r>
            <a:r>
              <a:rPr lang="zh-CN" altLang="en-US" dirty="0"/>
              <a:t>买进一定数量的基础资产。</a:t>
            </a:r>
            <a:endParaRPr lang="en-US" altLang="zh-CN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3FDDF48-30C1-45D1-8A8D-D69E216A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Puts</a:t>
            </a:r>
            <a:r>
              <a:rPr lang="zh-CN" altLang="en-US" dirty="0"/>
              <a:t>（认沽期权）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D8A31865-008D-4E1A-B5EC-869F4091E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542157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zh-CN" altLang="en-US" dirty="0"/>
              <a:t>多头方</a:t>
            </a:r>
            <a:r>
              <a:rPr lang="zh-CN" altLang="en-US" dirty="0">
                <a:solidFill>
                  <a:srgbClr val="000000"/>
                </a:solidFill>
              </a:rPr>
              <a:t>有权在规定时间点（或时间内）按 规定价格卖出一定数量的基础资产。</a:t>
            </a:r>
            <a:endParaRPr lang="en-US" altLang="zh-CN" dirty="0">
              <a:solidFill>
                <a:srgbClr val="000000"/>
              </a:solidFill>
            </a:endParaRPr>
          </a:p>
          <a:p>
            <a:pPr lvl="0"/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D73793-381B-48AC-919C-03D33C8112CF}"/>
              </a:ext>
            </a:extLst>
          </p:cNvPr>
          <p:cNvSpPr txBox="1"/>
          <p:nvPr/>
        </p:nvSpPr>
        <p:spPr>
          <a:xfrm>
            <a:off x="457200" y="3933056"/>
            <a:ext cx="8229600" cy="1791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zh-CN" altLang="en-US" sz="2400" kern="0" dirty="0">
                <a:solidFill>
                  <a:srgbClr val="000000"/>
                </a:solidFill>
                <a:latin typeface="Arial"/>
                <a:ea typeface="宋体"/>
              </a:rPr>
              <a:t>期权多头方需要向空头方支付期权费（</a:t>
            </a:r>
            <a:r>
              <a:rPr lang="en-US" altLang="zh-CN" sz="2400" kern="0" dirty="0">
                <a:solidFill>
                  <a:srgbClr val="000000"/>
                </a:solidFill>
                <a:latin typeface="Arial"/>
                <a:ea typeface="宋体"/>
              </a:rPr>
              <a:t>premium)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zh-CN" altLang="en-US" sz="2400" kern="0" dirty="0">
                <a:solidFill>
                  <a:srgbClr val="000000"/>
                </a:solidFill>
                <a:latin typeface="Arial"/>
                <a:ea typeface="宋体"/>
              </a:rPr>
              <a:t>空头方有义务与多头方进行对手交易</a:t>
            </a:r>
            <a:endParaRPr lang="en-US" altLang="zh-CN" sz="2400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zh-CN" altLang="en-US" sz="2400" kern="0" dirty="0">
                <a:solidFill>
                  <a:srgbClr val="000000"/>
                </a:solidFill>
                <a:latin typeface="Arial"/>
                <a:ea typeface="宋体"/>
              </a:rPr>
              <a:t>为防止空头方违约，空头方需要提供保证金</a:t>
            </a:r>
            <a:endParaRPr lang="en-US" altLang="zh-CN" sz="2400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zh-CN" altLang="en-US" sz="2400" kern="0" dirty="0">
                <a:solidFill>
                  <a:srgbClr val="000000"/>
                </a:solidFill>
                <a:latin typeface="Arial"/>
                <a:ea typeface="宋体"/>
              </a:rPr>
              <a:t>持有期权头寸的投资者，可以选择平仓，也可以选择行权</a:t>
            </a:r>
            <a:endParaRPr lang="en-US" altLang="zh-CN" sz="2400" kern="0" dirty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0DBFE7-1A0F-491A-BC5B-55DE29CB457F}"/>
              </a:ext>
            </a:extLst>
          </p:cNvPr>
          <p:cNvSpPr txBox="1"/>
          <p:nvPr/>
        </p:nvSpPr>
        <p:spPr>
          <a:xfrm>
            <a:off x="457200" y="587727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美式期权、欧式期权</a:t>
            </a:r>
            <a:r>
              <a:rPr lang="zh-CN" altLang="en-US" dirty="0"/>
              <a:t>、百慕大式期权、奇异期权</a:t>
            </a:r>
          </a:p>
        </p:txBody>
      </p:sp>
    </p:spTree>
    <p:extLst>
      <p:ext uri="{BB962C8B-B14F-4D97-AF65-F5344CB8AC3E}">
        <p14:creationId xmlns:p14="http://schemas.microsoft.com/office/powerpoint/2010/main" val="145146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C3042-A9CE-2620-BEF9-5E7F51A1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例：上证</a:t>
            </a:r>
            <a:r>
              <a:rPr lang="en-US" altLang="zh-CN" dirty="0"/>
              <a:t>50ETF</a:t>
            </a:r>
            <a:r>
              <a:rPr lang="zh-CN" altLang="en-US" dirty="0"/>
              <a:t>期权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FAA10C7-E98A-3913-E85D-7502D421B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6366"/>
            <a:ext cx="8229600" cy="42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5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70C31-E616-322B-1F7E-CBF267DC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看懂期权报价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9111E43-7F97-1BC7-8E04-2BAD8F2A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95" y="1340768"/>
            <a:ext cx="8107469" cy="44644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CCF08FD-0935-45A5-640A-0255E6EA504B}"/>
              </a:ext>
            </a:extLst>
          </p:cNvPr>
          <p:cNvSpPr txBox="1"/>
          <p:nvPr/>
        </p:nvSpPr>
        <p:spPr>
          <a:xfrm>
            <a:off x="971600" y="59492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除普通报价页面之外，期权交易者比较喜欢</a:t>
            </a:r>
            <a:r>
              <a:rPr lang="en-US" altLang="zh-CN" dirty="0"/>
              <a:t>T</a:t>
            </a:r>
            <a:r>
              <a:rPr lang="zh-CN" altLang="en-US" dirty="0"/>
              <a:t>型报价显示</a:t>
            </a:r>
          </a:p>
        </p:txBody>
      </p:sp>
    </p:spTree>
    <p:extLst>
      <p:ext uri="{BB962C8B-B14F-4D97-AF65-F5344CB8AC3E}">
        <p14:creationId xmlns:p14="http://schemas.microsoft.com/office/powerpoint/2010/main" val="323201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D5A245C-D17F-FBED-D42A-AF000FDB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  </a:t>
            </a:r>
            <a:r>
              <a:rPr lang="zh-CN" altLang="en-US" sz="2000" dirty="0"/>
              <a:t>例：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月到期（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26</a:t>
            </a:r>
            <a:r>
              <a:rPr lang="zh-CN" altLang="en-US" sz="2000" dirty="0"/>
              <a:t>日）的</a:t>
            </a:r>
            <a:r>
              <a:rPr lang="en-US" altLang="zh-CN" sz="2000" dirty="0"/>
              <a:t>50ETF</a:t>
            </a:r>
            <a:r>
              <a:rPr lang="zh-CN" altLang="en-US" sz="2000" dirty="0"/>
              <a:t>期权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CFC68C1-0FA6-D5C5-9FEC-158BAE509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dirty="0"/>
                  <a:t>2024</a:t>
                </a:r>
                <a:r>
                  <a:rPr lang="zh-CN" altLang="en-US" sz="2000" dirty="0"/>
                  <a:t>年</a:t>
                </a:r>
                <a:r>
                  <a:rPr lang="en-US" altLang="zh-CN" sz="2000" dirty="0"/>
                  <a:t>6</a:t>
                </a:r>
                <a:r>
                  <a:rPr lang="zh-CN" altLang="en-US" sz="2000" dirty="0"/>
                  <a:t>月</a:t>
                </a:r>
                <a:r>
                  <a:rPr lang="en-US" altLang="zh-CN" sz="2000" dirty="0"/>
                  <a:t>6</a:t>
                </a:r>
                <a:r>
                  <a:rPr lang="zh-CN" altLang="en-US" sz="2000" dirty="0"/>
                  <a:t>日，当前</a:t>
                </a:r>
                <a:r>
                  <a:rPr lang="en-US" altLang="zh-CN" sz="2000" dirty="0"/>
                  <a:t>50etf</a:t>
                </a:r>
                <a:r>
                  <a:rPr lang="zh-CN" altLang="en-US" sz="2000" dirty="0"/>
                  <a:t>价格为</a:t>
                </a:r>
                <a:r>
                  <a:rPr lang="en-US" altLang="zh-CN" sz="2000" dirty="0"/>
                  <a:t>2.5000</a:t>
                </a:r>
                <a:r>
                  <a:rPr lang="zh-CN" altLang="en-US" sz="2000" dirty="0"/>
                  <a:t>元</a:t>
                </a:r>
                <a:r>
                  <a:rPr lang="en-US" altLang="zh-CN" sz="2000" dirty="0"/>
                  <a:t>/</a:t>
                </a:r>
                <a:r>
                  <a:rPr lang="zh-CN" altLang="en-US" sz="2000" dirty="0"/>
                  <a:t>份。</a:t>
                </a:r>
                <a:endParaRPr lang="en-US" altLang="zh-CN" sz="2000" dirty="0"/>
              </a:p>
              <a:p>
                <a:r>
                  <a:rPr lang="zh-CN" altLang="en-US" sz="2000" dirty="0"/>
                  <a:t>观察到如下行情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Call@2.5000</a:t>
                </a:r>
                <a:r>
                  <a:rPr lang="zh-CN" altLang="en-US" sz="2000" dirty="0"/>
                  <a:t>在</a:t>
                </a:r>
                <a:r>
                  <a:rPr lang="en-US" altLang="zh-CN" sz="2000" dirty="0"/>
                  <a:t>9</a:t>
                </a:r>
                <a:r>
                  <a:rPr lang="zh-CN" altLang="en-US" sz="2000" dirty="0"/>
                  <a:t>月</a:t>
                </a:r>
                <a:r>
                  <a:rPr lang="en-US" altLang="zh-CN" sz="2000" dirty="0"/>
                  <a:t>26</a:t>
                </a:r>
                <a:r>
                  <a:rPr lang="zh-CN" altLang="en-US" sz="2000" dirty="0"/>
                  <a:t>日到期时的价值</a:t>
                </a:r>
                <a:r>
                  <a:rPr lang="en-US" altLang="zh-CN" sz="2000" dirty="0"/>
                  <a:t>=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−2.5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Put@2.5000 </a:t>
                </a:r>
                <a:r>
                  <a:rPr lang="zh-CN" altLang="en-US" sz="2000" dirty="0"/>
                  <a:t>在</a:t>
                </a:r>
                <a:r>
                  <a:rPr lang="en-US" altLang="zh-CN" sz="2000" dirty="0"/>
                  <a:t>9</a:t>
                </a:r>
                <a:r>
                  <a:rPr lang="zh-CN" altLang="en-US" sz="2000" dirty="0"/>
                  <a:t>月</a:t>
                </a:r>
                <a:r>
                  <a:rPr lang="en-US" altLang="zh-CN" sz="2000" dirty="0"/>
                  <a:t>26</a:t>
                </a:r>
                <a:r>
                  <a:rPr lang="zh-CN" altLang="en-US" sz="2000" dirty="0"/>
                  <a:t>日到期时的价值</a:t>
                </a:r>
                <a:r>
                  <a:rPr lang="en-US" altLang="zh-CN" sz="2000" dirty="0"/>
                  <a:t>=</a:t>
                </a:r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2.5−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zh-CN" altLang="en-US" sz="2000" dirty="0"/>
                  <a:t>如果买方为正价值，那么必定行权，卖方就是负价值。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CFC68C1-0FA6-D5C5-9FEC-158BAE509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078" b="-7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716B5B7-3C77-C115-4699-63214D938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787905"/>
              </p:ext>
            </p:extLst>
          </p:nvPr>
        </p:nvGraphicFramePr>
        <p:xfrm>
          <a:off x="1907704" y="2348880"/>
          <a:ext cx="4392489" cy="2952328"/>
        </p:xfrm>
        <a:graphic>
          <a:graphicData uri="http://schemas.openxmlformats.org/drawingml/2006/table">
            <a:tbl>
              <a:tblPr/>
              <a:tblGrid>
                <a:gridCol w="1464163">
                  <a:extLst>
                    <a:ext uri="{9D8B030D-6E8A-4147-A177-3AD203B41FA5}">
                      <a16:colId xmlns:a16="http://schemas.microsoft.com/office/drawing/2014/main" val="2512495816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1325911904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838746277"/>
                    </a:ext>
                  </a:extLst>
                </a:gridCol>
              </a:tblGrid>
              <a:tr h="369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call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put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393755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0.2018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2.3500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0.0191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001729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0.1631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2.4000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0.0301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262117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0.1279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2.4500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0.0453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2334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0.0981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2.5000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0.0652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09267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0.0734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2.5500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670709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0.0535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2.6000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0.1199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0922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0.0383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2.6500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0.1535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471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50FD0-31B9-4499-8A1C-1EA116CB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                  期权到期时价值的</a:t>
            </a:r>
            <a:r>
              <a:rPr lang="en-US" altLang="zh-CN" sz="2800" dirty="0"/>
              <a:t>payoff</a:t>
            </a:r>
            <a:r>
              <a:rPr lang="zh-CN" altLang="en-US" sz="2800" dirty="0"/>
              <a:t>图示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8B47ABE-7308-439E-858A-20EA79E97A68}"/>
              </a:ext>
            </a:extLst>
          </p:cNvPr>
          <p:cNvSpPr/>
          <p:nvPr/>
        </p:nvSpPr>
        <p:spPr>
          <a:xfrm>
            <a:off x="4499995" y="3957157"/>
            <a:ext cx="72005" cy="9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DB1E175-94A9-1FB4-678D-7EBC97F8959C}"/>
              </a:ext>
            </a:extLst>
          </p:cNvPr>
          <p:cNvGrpSpPr/>
          <p:nvPr/>
        </p:nvGrpSpPr>
        <p:grpSpPr>
          <a:xfrm>
            <a:off x="1215014" y="1417638"/>
            <a:ext cx="6594202" cy="4608512"/>
            <a:chOff x="1215014" y="1417638"/>
            <a:chExt cx="6594202" cy="460851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163A53D-512F-0B62-D617-911C2904D5BB}"/>
                </a:ext>
              </a:extLst>
            </p:cNvPr>
            <p:cNvGrpSpPr/>
            <p:nvPr/>
          </p:nvGrpSpPr>
          <p:grpSpPr>
            <a:xfrm>
              <a:off x="1215014" y="1417638"/>
              <a:ext cx="6594202" cy="4608512"/>
              <a:chOff x="1215014" y="1417638"/>
              <a:chExt cx="6594202" cy="4608512"/>
            </a:xfrm>
          </p:grpSpPr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48128493-C416-4310-9B02-4555B50FF5A3}"/>
                  </a:ext>
                </a:extLst>
              </p:cNvPr>
              <p:cNvCxnSpPr/>
              <p:nvPr/>
            </p:nvCxnSpPr>
            <p:spPr>
              <a:xfrm>
                <a:off x="2051720" y="4005064"/>
                <a:ext cx="5400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4FB7E23B-7872-4EFB-8BFE-4198872E97D2}"/>
                  </a:ext>
                </a:extLst>
              </p:cNvPr>
              <p:cNvCxnSpPr/>
              <p:nvPr/>
            </p:nvCxnSpPr>
            <p:spPr>
              <a:xfrm flipV="1">
                <a:off x="2051720" y="1417638"/>
                <a:ext cx="0" cy="46085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633AC3DA-71E0-4998-A14C-A05594FEFD91}"/>
                      </a:ext>
                    </a:extLst>
                  </p:cNvPr>
                  <p:cNvSpPr txBox="1"/>
                  <p:nvPr/>
                </p:nvSpPr>
                <p:spPr>
                  <a:xfrm>
                    <a:off x="6873113" y="3909242"/>
                    <a:ext cx="9361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633AC3DA-71E0-4998-A14C-A05594FEFD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3113" y="3909242"/>
                    <a:ext cx="93610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990C463-55B9-4453-8EB1-1A4C668100B8}"/>
                  </a:ext>
                </a:extLst>
              </p:cNvPr>
              <p:cNvSpPr txBox="1"/>
              <p:nvPr/>
            </p:nvSpPr>
            <p:spPr>
              <a:xfrm>
                <a:off x="1215014" y="1433865"/>
                <a:ext cx="864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payoff</a:t>
                </a:r>
                <a:endParaRPr lang="zh-CN" altLang="en-US" dirty="0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2A7D402-D202-4BB3-8925-BEAE5231A74F}"/>
                </a:ext>
              </a:extLst>
            </p:cNvPr>
            <p:cNvSpPr txBox="1"/>
            <p:nvPr/>
          </p:nvSpPr>
          <p:spPr>
            <a:xfrm>
              <a:off x="4139951" y="4093908"/>
              <a:ext cx="244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2.5000</a:t>
              </a:r>
              <a:endParaRPr lang="zh-CN" altLang="en-US" dirty="0"/>
            </a:p>
          </p:txBody>
        </p:sp>
      </p:grpSp>
      <p:sp>
        <p:nvSpPr>
          <p:cNvPr id="7" name="弧形 6">
            <a:extLst>
              <a:ext uri="{FF2B5EF4-FFF2-40B4-BE49-F238E27FC236}">
                <a16:creationId xmlns:a16="http://schemas.microsoft.com/office/drawing/2014/main" id="{B9A24052-52A3-9DAE-AC5A-AABCA5BEE1C8}"/>
              </a:ext>
            </a:extLst>
          </p:cNvPr>
          <p:cNvSpPr/>
          <p:nvPr/>
        </p:nvSpPr>
        <p:spPr>
          <a:xfrm>
            <a:off x="4786451" y="3836775"/>
            <a:ext cx="72005" cy="17478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2D20437-8D46-32D9-6CC5-5912CE4B72BC}"/>
              </a:ext>
            </a:extLst>
          </p:cNvPr>
          <p:cNvGrpSpPr/>
          <p:nvPr/>
        </p:nvGrpSpPr>
        <p:grpSpPr>
          <a:xfrm>
            <a:off x="4535998" y="4052970"/>
            <a:ext cx="3816422" cy="1752294"/>
            <a:chOff x="4535998" y="4052970"/>
            <a:chExt cx="3816422" cy="1752294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F81F632-83E9-BB6B-C679-D72F6255E292}"/>
                </a:ext>
              </a:extLst>
            </p:cNvPr>
            <p:cNvCxnSpPr>
              <a:stCxn id="14" idx="4"/>
            </p:cNvCxnSpPr>
            <p:nvPr/>
          </p:nvCxnSpPr>
          <p:spPr>
            <a:xfrm>
              <a:off x="4535998" y="4052970"/>
              <a:ext cx="2086657" cy="175229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CC8169-1197-988A-E9AB-07315FB83AF7}"/>
                </a:ext>
              </a:extLst>
            </p:cNvPr>
            <p:cNvSpPr txBox="1"/>
            <p:nvPr/>
          </p:nvSpPr>
          <p:spPr>
            <a:xfrm>
              <a:off x="6552220" y="541211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short</a:t>
              </a:r>
              <a:r>
                <a:rPr lang="zh-CN" altLang="en-US" dirty="0"/>
                <a:t> </a:t>
              </a:r>
              <a:r>
                <a:rPr lang="en-US" altLang="zh-CN" dirty="0"/>
                <a:t>call@2.5</a:t>
              </a:r>
              <a:endParaRPr lang="zh-CN" altLang="en-US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1235EC7-AF0A-06AB-F317-8A203AC8C59F}"/>
              </a:ext>
            </a:extLst>
          </p:cNvPr>
          <p:cNvGrpSpPr/>
          <p:nvPr/>
        </p:nvGrpSpPr>
        <p:grpSpPr>
          <a:xfrm>
            <a:off x="2393758" y="4005064"/>
            <a:ext cx="2158040" cy="1800200"/>
            <a:chOff x="2393758" y="4005064"/>
            <a:chExt cx="2158040" cy="180020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99F1EFB-07D3-4D36-BCDA-B436EF765069}"/>
                </a:ext>
              </a:extLst>
            </p:cNvPr>
            <p:cNvSpPr txBox="1"/>
            <p:nvPr/>
          </p:nvSpPr>
          <p:spPr>
            <a:xfrm>
              <a:off x="2607582" y="519157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Short puts</a:t>
              </a:r>
              <a:endParaRPr lang="zh-CN" altLang="en-US" dirty="0"/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C38A514-7DA2-C95D-2995-33F10B75F1FC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2393758" y="4005064"/>
              <a:ext cx="2106237" cy="1800200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09DEB82-6E15-8A19-91F2-8B1E90C16DBC}"/>
              </a:ext>
            </a:extLst>
          </p:cNvPr>
          <p:cNvGrpSpPr/>
          <p:nvPr/>
        </p:nvGrpSpPr>
        <p:grpSpPr>
          <a:xfrm>
            <a:off x="2051719" y="2044013"/>
            <a:ext cx="6120681" cy="1981473"/>
            <a:chOff x="2051719" y="2044013"/>
            <a:chExt cx="6120681" cy="1981473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ADF818E-7EC3-85E1-D4AA-F63C1355E456}"/>
                </a:ext>
              </a:extLst>
            </p:cNvPr>
            <p:cNvGrpSpPr/>
            <p:nvPr/>
          </p:nvGrpSpPr>
          <p:grpSpPr>
            <a:xfrm>
              <a:off x="4561455" y="2044013"/>
              <a:ext cx="3610945" cy="1981473"/>
              <a:chOff x="4561455" y="2044013"/>
              <a:chExt cx="3610945" cy="1981473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0DE85C5D-51B5-0995-5348-B2025D3F23CD}"/>
                  </a:ext>
                </a:extLst>
              </p:cNvPr>
              <p:cNvGrpSpPr/>
              <p:nvPr/>
            </p:nvGrpSpPr>
            <p:grpSpPr>
              <a:xfrm>
                <a:off x="4561455" y="2044013"/>
                <a:ext cx="3610945" cy="1927175"/>
                <a:chOff x="4561455" y="2044013"/>
                <a:chExt cx="3610945" cy="1927175"/>
              </a:xfrm>
            </p:grpSpPr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46502BD-9887-4633-84C1-8197C236C036}"/>
                    </a:ext>
                  </a:extLst>
                </p:cNvPr>
                <p:cNvSpPr txBox="1"/>
                <p:nvPr/>
              </p:nvSpPr>
              <p:spPr>
                <a:xfrm>
                  <a:off x="6372200" y="2044013"/>
                  <a:ext cx="18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Long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call@2.5</a:t>
                  </a:r>
                  <a:endParaRPr lang="zh-CN" altLang="en-US" dirty="0"/>
                </a:p>
              </p:txBody>
            </p:sp>
            <p:cxnSp>
              <p:nvCxnSpPr>
                <p:cNvPr id="4" name="直接连接符 3">
                  <a:extLst>
                    <a:ext uri="{FF2B5EF4-FFF2-40B4-BE49-F238E27FC236}">
                      <a16:creationId xmlns:a16="http://schemas.microsoft.com/office/drawing/2014/main" id="{5462AACF-33D6-E7D6-3B87-71F6A6AC74AD}"/>
                    </a:ext>
                  </a:extLst>
                </p:cNvPr>
                <p:cNvCxnSpPr>
                  <a:cxnSpLocks/>
                  <a:stCxn id="14" idx="7"/>
                </p:cNvCxnSpPr>
                <p:nvPr/>
              </p:nvCxnSpPr>
              <p:spPr>
                <a:xfrm flipV="1">
                  <a:off x="4561455" y="2044013"/>
                  <a:ext cx="2170788" cy="19271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7975BA6-D590-6C3D-3677-13C16A1DE63A}"/>
                  </a:ext>
                </a:extLst>
              </p:cNvPr>
              <p:cNvSpPr txBox="1"/>
              <p:nvPr/>
            </p:nvSpPr>
            <p:spPr>
              <a:xfrm>
                <a:off x="4822455" y="3656154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45°</a:t>
                </a:r>
                <a:endParaRPr lang="zh-CN" altLang="en-US" dirty="0"/>
              </a:p>
            </p:txBody>
          </p:sp>
        </p:grp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D5D1784-CF73-9EC6-1627-077569D1A21E}"/>
                </a:ext>
              </a:extLst>
            </p:cNvPr>
            <p:cNvCxnSpPr>
              <a:endCxn id="14" idx="2"/>
            </p:cNvCxnSpPr>
            <p:nvPr/>
          </p:nvCxnSpPr>
          <p:spPr>
            <a:xfrm>
              <a:off x="2051719" y="4005064"/>
              <a:ext cx="2448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DD96D58-72E9-6BD3-E67B-D627BFDF61A6}"/>
              </a:ext>
            </a:extLst>
          </p:cNvPr>
          <p:cNvGrpSpPr/>
          <p:nvPr/>
        </p:nvGrpSpPr>
        <p:grpSpPr>
          <a:xfrm>
            <a:off x="2483768" y="2044013"/>
            <a:ext cx="4248475" cy="1961051"/>
            <a:chOff x="2483768" y="2044013"/>
            <a:chExt cx="4248475" cy="196105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815A521-0DB0-ADFE-949A-AF386EAA1CF2}"/>
                </a:ext>
              </a:extLst>
            </p:cNvPr>
            <p:cNvGrpSpPr/>
            <p:nvPr/>
          </p:nvGrpSpPr>
          <p:grpSpPr>
            <a:xfrm>
              <a:off x="2483768" y="2044013"/>
              <a:ext cx="2026772" cy="1927175"/>
              <a:chOff x="2483768" y="2044013"/>
              <a:chExt cx="2026772" cy="1927175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161732B7-126A-EEF9-F388-662240A68E74}"/>
                  </a:ext>
                </a:extLst>
              </p:cNvPr>
              <p:cNvCxnSpPr>
                <a:stCxn id="14" idx="1"/>
              </p:cNvCxnSpPr>
              <p:nvPr/>
            </p:nvCxnSpPr>
            <p:spPr>
              <a:xfrm flipH="1" flipV="1">
                <a:off x="2483768" y="2044013"/>
                <a:ext cx="2026772" cy="192717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A94109C-2B3F-309A-3505-B9FCD02975A0}"/>
                  </a:ext>
                </a:extLst>
              </p:cNvPr>
              <p:cNvSpPr txBox="1"/>
              <p:nvPr/>
            </p:nvSpPr>
            <p:spPr>
              <a:xfrm>
                <a:off x="2510800" y="2145974"/>
                <a:ext cx="1351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Long put</a:t>
                </a:r>
                <a:endParaRPr lang="zh-CN" altLang="en-US" dirty="0"/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8E2D957-0B71-4705-1E1C-2D548103B477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4499995" y="4005064"/>
              <a:ext cx="22322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F38862CA-5AD7-0AD6-09DA-B8EE932786BE}"/>
              </a:ext>
            </a:extLst>
          </p:cNvPr>
          <p:cNvSpPr txBox="1"/>
          <p:nvPr/>
        </p:nvSpPr>
        <p:spPr>
          <a:xfrm>
            <a:off x="539552" y="5545225"/>
            <a:ext cx="8301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课堂提问：</a:t>
            </a:r>
            <a:endParaRPr lang="en-US" altLang="zh-CN" sz="1400" dirty="0"/>
          </a:p>
          <a:p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）</a:t>
            </a:r>
            <a:r>
              <a:rPr lang="en-US" altLang="zh-CN" sz="1400" dirty="0"/>
              <a:t>long </a:t>
            </a:r>
            <a:r>
              <a:rPr lang="en-US" altLang="zh-CN" sz="1400" dirty="0" err="1"/>
              <a:t>call+short</a:t>
            </a:r>
            <a:r>
              <a:rPr lang="en-US" altLang="zh-CN" sz="1400" dirty="0"/>
              <a:t> put</a:t>
            </a:r>
            <a:r>
              <a:rPr lang="zh-CN" altLang="en-US" sz="1400" dirty="0"/>
              <a:t>是什么？</a:t>
            </a:r>
            <a:r>
              <a:rPr lang="en-US" altLang="zh-CN" sz="1400" dirty="0"/>
              <a:t>  </a:t>
            </a:r>
            <a:r>
              <a:rPr lang="zh-CN" altLang="en-US" sz="1400" dirty="0"/>
              <a:t>（</a:t>
            </a:r>
            <a:r>
              <a:rPr lang="en-US" altLang="zh-CN" sz="1400" dirty="0"/>
              <a:t>2</a:t>
            </a:r>
            <a:r>
              <a:rPr lang="zh-CN" altLang="en-US" sz="1400" dirty="0"/>
              <a:t>）</a:t>
            </a:r>
            <a:r>
              <a:rPr lang="en-US" altLang="zh-CN" sz="1400" dirty="0"/>
              <a:t>long put +short call</a:t>
            </a:r>
            <a:r>
              <a:rPr lang="zh-CN" altLang="en-US" sz="1400" dirty="0"/>
              <a:t>呢？</a:t>
            </a:r>
            <a:r>
              <a:rPr lang="en-US" altLang="zh-CN" sz="1400" dirty="0"/>
              <a:t>  </a:t>
            </a:r>
            <a:r>
              <a:rPr lang="zh-CN" altLang="en-US" sz="1400" dirty="0"/>
              <a:t>（</a:t>
            </a:r>
            <a:r>
              <a:rPr lang="en-US" altLang="zh-CN" sz="1400" dirty="0"/>
              <a:t>3</a:t>
            </a:r>
            <a:r>
              <a:rPr lang="zh-CN" altLang="en-US" sz="1400" dirty="0"/>
              <a:t>）如果</a:t>
            </a:r>
            <a:r>
              <a:rPr lang="en-US" altLang="zh-CN" sz="1400" dirty="0"/>
              <a:t>call@2.5=0.09, put@2.5=0.06 ,</a:t>
            </a:r>
            <a:r>
              <a:rPr lang="zh-CN" altLang="en-US" sz="1400" dirty="0"/>
              <a:t>那么，期权组合和直接买卖</a:t>
            </a:r>
            <a:r>
              <a:rPr lang="en-US" altLang="zh-CN" sz="1400" dirty="0"/>
              <a:t>ETF</a:t>
            </a:r>
            <a:r>
              <a:rPr lang="zh-CN" altLang="en-US" sz="1400" dirty="0"/>
              <a:t>有何区别？</a:t>
            </a:r>
            <a:endParaRPr lang="en-US" altLang="zh-CN" sz="1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8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7CC2D-74C4-DE28-0FA0-F3CF8D8E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加上期权费的盈亏分析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C102485-EAA5-35A7-17F7-B1C085704502}"/>
              </a:ext>
            </a:extLst>
          </p:cNvPr>
          <p:cNvGrpSpPr/>
          <p:nvPr/>
        </p:nvGrpSpPr>
        <p:grpSpPr>
          <a:xfrm>
            <a:off x="1115616" y="1628800"/>
            <a:ext cx="6594202" cy="4608512"/>
            <a:chOff x="1115616" y="1628800"/>
            <a:chExt cx="6594202" cy="460851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54514D0-4968-25CD-D717-A95899CD3297}"/>
                </a:ext>
              </a:extLst>
            </p:cNvPr>
            <p:cNvGrpSpPr/>
            <p:nvPr/>
          </p:nvGrpSpPr>
          <p:grpSpPr>
            <a:xfrm>
              <a:off x="1115616" y="1628800"/>
              <a:ext cx="6594202" cy="4608512"/>
              <a:chOff x="1215014" y="1417638"/>
              <a:chExt cx="6594202" cy="4608512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A5F67D95-E860-AF63-35C9-BEE5D0ABAF22}"/>
                  </a:ext>
                </a:extLst>
              </p:cNvPr>
              <p:cNvGrpSpPr/>
              <p:nvPr/>
            </p:nvGrpSpPr>
            <p:grpSpPr>
              <a:xfrm>
                <a:off x="1215014" y="1417638"/>
                <a:ext cx="6594202" cy="4608512"/>
                <a:chOff x="1215014" y="1417638"/>
                <a:chExt cx="6594202" cy="4608512"/>
              </a:xfrm>
            </p:grpSpPr>
            <p:cxnSp>
              <p:nvCxnSpPr>
                <p:cNvPr id="7" name="直接箭头连接符 6">
                  <a:extLst>
                    <a:ext uri="{FF2B5EF4-FFF2-40B4-BE49-F238E27FC236}">
                      <a16:creationId xmlns:a16="http://schemas.microsoft.com/office/drawing/2014/main" id="{43EA067B-2372-F406-2E28-BB9EFD2A6C91}"/>
                    </a:ext>
                  </a:extLst>
                </p:cNvPr>
                <p:cNvCxnSpPr/>
                <p:nvPr/>
              </p:nvCxnSpPr>
              <p:spPr>
                <a:xfrm>
                  <a:off x="2051720" y="4005064"/>
                  <a:ext cx="54006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箭头连接符 7">
                  <a:extLst>
                    <a:ext uri="{FF2B5EF4-FFF2-40B4-BE49-F238E27FC236}">
                      <a16:creationId xmlns:a16="http://schemas.microsoft.com/office/drawing/2014/main" id="{E745D50D-BCF5-833F-D83C-2D9D9583C0FC}"/>
                    </a:ext>
                  </a:extLst>
                </p:cNvPr>
                <p:cNvCxnSpPr/>
                <p:nvPr/>
              </p:nvCxnSpPr>
              <p:spPr>
                <a:xfrm flipV="1">
                  <a:off x="2051720" y="1417638"/>
                  <a:ext cx="0" cy="4608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" name="文本框 8">
                      <a:extLst>
                        <a:ext uri="{FF2B5EF4-FFF2-40B4-BE49-F238E27FC236}">
                          <a16:creationId xmlns:a16="http://schemas.microsoft.com/office/drawing/2014/main" id="{21E5B433-3AC9-DCF5-8F8B-B7A3168024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73113" y="3909242"/>
                      <a:ext cx="936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>
                <p:sp>
                  <p:nvSpPr>
                    <p:cNvPr id="9" name="文本框 8">
                      <a:extLst>
                        <a:ext uri="{FF2B5EF4-FFF2-40B4-BE49-F238E27FC236}">
                          <a16:creationId xmlns:a16="http://schemas.microsoft.com/office/drawing/2014/main" id="{21E5B433-3AC9-DCF5-8F8B-B7A3168024E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73113" y="3909242"/>
                      <a:ext cx="936103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260B9A0-1A52-BCAF-6BA1-8CF0B0E56489}"/>
                    </a:ext>
                  </a:extLst>
                </p:cNvPr>
                <p:cNvSpPr txBox="1"/>
                <p:nvPr/>
              </p:nvSpPr>
              <p:spPr>
                <a:xfrm>
                  <a:off x="1215014" y="1433865"/>
                  <a:ext cx="8640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payoff</a:t>
                  </a:r>
                  <a:endParaRPr lang="zh-CN" altLang="en-US" dirty="0"/>
                </a:p>
              </p:txBody>
            </p:sp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4DB2ECC-D106-6E6A-067F-A663581057BD}"/>
                  </a:ext>
                </a:extLst>
              </p:cNvPr>
              <p:cNvSpPr txBox="1"/>
              <p:nvPr/>
            </p:nvSpPr>
            <p:spPr>
              <a:xfrm>
                <a:off x="4139951" y="4093908"/>
                <a:ext cx="2448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2.5000</a:t>
                </a:r>
                <a:endParaRPr lang="zh-CN" altLang="en-US" dirty="0"/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0B60AD8-22D3-D144-7E32-D50AD800D4D7}"/>
                </a:ext>
              </a:extLst>
            </p:cNvPr>
            <p:cNvSpPr/>
            <p:nvPr/>
          </p:nvSpPr>
          <p:spPr>
            <a:xfrm>
              <a:off x="4427984" y="4169687"/>
              <a:ext cx="72006" cy="9096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CE01F5-62BD-9C2A-35CB-F2E2C4393E4E}"/>
              </a:ext>
            </a:extLst>
          </p:cNvPr>
          <p:cNvGrpSpPr/>
          <p:nvPr/>
        </p:nvGrpSpPr>
        <p:grpSpPr>
          <a:xfrm>
            <a:off x="1952322" y="2399689"/>
            <a:ext cx="6163727" cy="2445626"/>
            <a:chOff x="2051719" y="1559438"/>
            <a:chExt cx="6163727" cy="244562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C8D5252-ECED-4F27-46B1-8FF72B91943F}"/>
                </a:ext>
              </a:extLst>
            </p:cNvPr>
            <p:cNvGrpSpPr/>
            <p:nvPr/>
          </p:nvGrpSpPr>
          <p:grpSpPr>
            <a:xfrm>
              <a:off x="4561455" y="1559438"/>
              <a:ext cx="3653991" cy="2445626"/>
              <a:chOff x="4561455" y="1559438"/>
              <a:chExt cx="3653991" cy="244562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3CAE76CE-385C-FB4D-3BF4-86797531F53B}"/>
                  </a:ext>
                </a:extLst>
              </p:cNvPr>
              <p:cNvGrpSpPr/>
              <p:nvPr/>
            </p:nvGrpSpPr>
            <p:grpSpPr>
              <a:xfrm>
                <a:off x="4561455" y="1559438"/>
                <a:ext cx="3653991" cy="2445626"/>
                <a:chOff x="4561455" y="1559438"/>
                <a:chExt cx="3653991" cy="2445626"/>
              </a:xfrm>
            </p:grpSpPr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F3F6FF2-79A3-EC21-E5BE-3A50D695E584}"/>
                    </a:ext>
                  </a:extLst>
                </p:cNvPr>
                <p:cNvSpPr txBox="1"/>
                <p:nvPr/>
              </p:nvSpPr>
              <p:spPr>
                <a:xfrm>
                  <a:off x="5722555" y="1559438"/>
                  <a:ext cx="24928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Long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call@2.5=0.09</a:t>
                  </a:r>
                  <a:endParaRPr lang="zh-CN" altLang="en-US" dirty="0"/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E5A2A1BE-2B91-2324-3312-9F51CBB82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1455" y="2044013"/>
                  <a:ext cx="2170788" cy="196105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620A5FC-FE38-28E4-BF65-2CD355CCD5FD}"/>
                  </a:ext>
                </a:extLst>
              </p:cNvPr>
              <p:cNvSpPr txBox="1"/>
              <p:nvPr/>
            </p:nvSpPr>
            <p:spPr>
              <a:xfrm>
                <a:off x="5490875" y="3037866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45°</a:t>
                </a:r>
                <a:endParaRPr lang="zh-CN" altLang="en-US" dirty="0"/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388426D-FAD8-EC01-9A20-63C3C7427FB5}"/>
                </a:ext>
              </a:extLst>
            </p:cNvPr>
            <p:cNvCxnSpPr>
              <a:cxnSpLocks/>
            </p:cNvCxnSpPr>
            <p:nvPr/>
          </p:nvCxnSpPr>
          <p:spPr>
            <a:xfrm>
              <a:off x="2051719" y="4005064"/>
              <a:ext cx="25097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C79116D-AFDC-5838-858A-6CBD0BAFDDAB}"/>
              </a:ext>
            </a:extLst>
          </p:cNvPr>
          <p:cNvSpPr txBox="1"/>
          <p:nvPr/>
        </p:nvSpPr>
        <p:spPr>
          <a:xfrm>
            <a:off x="1115616" y="4674402"/>
            <a:ext cx="72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-0.09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A7AAAB6-AAB5-E3E1-58CB-0A660A22C88D}"/>
              </a:ext>
            </a:extLst>
          </p:cNvPr>
          <p:cNvCxnSpPr>
            <a:cxnSpLocks/>
            <a:stCxn id="11" idx="5"/>
          </p:cNvCxnSpPr>
          <p:nvPr/>
        </p:nvCxnSpPr>
        <p:spPr>
          <a:xfrm flipH="1">
            <a:off x="4462058" y="4247327"/>
            <a:ext cx="27387" cy="59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35E8A973-0C69-2200-40E9-73F44C057F50}"/>
              </a:ext>
            </a:extLst>
          </p:cNvPr>
          <p:cNvSpPr/>
          <p:nvPr/>
        </p:nvSpPr>
        <p:spPr>
          <a:xfrm>
            <a:off x="5117399" y="4179943"/>
            <a:ext cx="99390" cy="899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5E36120-5B15-7602-FE16-6001F4E4487C}"/>
              </a:ext>
            </a:extLst>
          </p:cNvPr>
          <p:cNvCxnSpPr>
            <a:endCxn id="6" idx="0"/>
          </p:cNvCxnSpPr>
          <p:nvPr/>
        </p:nvCxnSpPr>
        <p:spPr>
          <a:xfrm flipH="1" flipV="1">
            <a:off x="5264688" y="4305070"/>
            <a:ext cx="1224134" cy="135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9283FB7-E1A4-B4CB-BE7A-6B4CBF5554FA}"/>
              </a:ext>
            </a:extLst>
          </p:cNvPr>
          <p:cNvSpPr txBox="1"/>
          <p:nvPr/>
        </p:nvSpPr>
        <p:spPr>
          <a:xfrm>
            <a:off x="6291578" y="5517232"/>
            <a:ext cx="13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盈亏平衡点</a:t>
            </a:r>
          </a:p>
        </p:txBody>
      </p:sp>
    </p:spTree>
    <p:extLst>
      <p:ext uri="{BB962C8B-B14F-4D97-AF65-F5344CB8AC3E}">
        <p14:creationId xmlns:p14="http://schemas.microsoft.com/office/powerpoint/2010/main" val="6925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16480</TotalTime>
  <Words>996</Words>
  <Application>Microsoft Office PowerPoint</Application>
  <PresentationFormat>全屏显示(4:3)</PresentationFormat>
  <Paragraphs>168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汉仪大宋简</vt:lpstr>
      <vt:lpstr>汉仪综艺体简</vt:lpstr>
      <vt:lpstr>黑体</vt:lpstr>
      <vt:lpstr>黑体</vt:lpstr>
      <vt:lpstr>Arial</vt:lpstr>
      <vt:lpstr>Cambria Math</vt:lpstr>
      <vt:lpstr>Times New Roman</vt:lpstr>
      <vt:lpstr>Wingdings</vt:lpstr>
      <vt:lpstr>默认设计模板</vt:lpstr>
      <vt:lpstr>投资学 L13 期权基础</vt:lpstr>
      <vt:lpstr>提要</vt:lpstr>
      <vt:lpstr>  期权定义及要素</vt:lpstr>
      <vt:lpstr>期权（Options)</vt:lpstr>
      <vt:lpstr>           例：上证50ETF期权</vt:lpstr>
      <vt:lpstr>看懂期权报价</vt:lpstr>
      <vt:lpstr>            例：2024年9月到期（9月26日）的50ETF期权</vt:lpstr>
      <vt:lpstr>                  期权到期时价值的payoff图示</vt:lpstr>
      <vt:lpstr>              加上期权费的盈亏分析</vt:lpstr>
      <vt:lpstr>         合成多头</vt:lpstr>
      <vt:lpstr>合成空头</vt:lpstr>
      <vt:lpstr>          其它策略</vt:lpstr>
      <vt:lpstr>     </vt:lpstr>
      <vt:lpstr>期权定价</vt:lpstr>
      <vt:lpstr>   期权的价值状态</vt:lpstr>
      <vt:lpstr>基础策略</vt:lpstr>
      <vt:lpstr>        欧式Put-call parity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玉鼎 骆</cp:lastModifiedBy>
  <cp:revision>615</cp:revision>
  <dcterms:created xsi:type="dcterms:W3CDTF">2011-08-18T07:31:51Z</dcterms:created>
  <dcterms:modified xsi:type="dcterms:W3CDTF">2024-06-06T03:45:24Z</dcterms:modified>
</cp:coreProperties>
</file>