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87" r:id="rId3"/>
    <p:sldId id="353" r:id="rId4"/>
    <p:sldId id="386" r:id="rId5"/>
    <p:sldId id="273" r:id="rId6"/>
    <p:sldId id="417" r:id="rId7"/>
    <p:sldId id="418" r:id="rId8"/>
    <p:sldId id="280" r:id="rId9"/>
    <p:sldId id="392" r:id="rId10"/>
    <p:sldId id="393" r:id="rId11"/>
    <p:sldId id="395" r:id="rId12"/>
    <p:sldId id="396" r:id="rId13"/>
    <p:sldId id="423" r:id="rId14"/>
    <p:sldId id="424" r:id="rId15"/>
    <p:sldId id="419" r:id="rId16"/>
    <p:sldId id="421" r:id="rId17"/>
    <p:sldId id="420" r:id="rId18"/>
    <p:sldId id="422" r:id="rId19"/>
    <p:sldId id="397" r:id="rId20"/>
    <p:sldId id="398" r:id="rId21"/>
    <p:sldId id="399" r:id="rId22"/>
    <p:sldId id="404" r:id="rId23"/>
    <p:sldId id="414" r:id="rId24"/>
    <p:sldId id="406" r:id="rId25"/>
    <p:sldId id="401" r:id="rId26"/>
    <p:sldId id="402" r:id="rId27"/>
    <p:sldId id="403" r:id="rId28"/>
    <p:sldId id="416" r:id="rId29"/>
    <p:sldId id="415" r:id="rId30"/>
    <p:sldId id="405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25" r:id="rId39"/>
    <p:sldId id="259" r:id="rId40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66"/>
    <a:srgbClr val="FF9900"/>
    <a:srgbClr val="66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>
      <p:cViewPr varScale="1">
        <p:scale>
          <a:sx n="64" d="100"/>
          <a:sy n="64" d="100"/>
        </p:scale>
        <p:origin x="122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A\B</a:t>
            </a:r>
            <a:r>
              <a:rPr lang="zh-CN" altLang="en-US"/>
              <a:t>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京东方A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F9-4470-AA08-2A2C6B9CD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Sheet1!$A$2:$A$112</c:f>
              <c:strCache>
                <c:ptCount val="111"/>
                <c:pt idx="0">
                  <c:v>2012-12-31</c:v>
                </c:pt>
                <c:pt idx="1">
                  <c:v>2013-01-31</c:v>
                </c:pt>
                <c:pt idx="2">
                  <c:v>2013-02-28</c:v>
                </c:pt>
                <c:pt idx="3">
                  <c:v>2013-03-31</c:v>
                </c:pt>
                <c:pt idx="4">
                  <c:v>2013-04-30</c:v>
                </c:pt>
                <c:pt idx="5">
                  <c:v>2013-05-31</c:v>
                </c:pt>
                <c:pt idx="6">
                  <c:v>2013-06-30</c:v>
                </c:pt>
                <c:pt idx="7">
                  <c:v>2013-07-31</c:v>
                </c:pt>
                <c:pt idx="8">
                  <c:v>2013-08-30</c:v>
                </c:pt>
                <c:pt idx="9">
                  <c:v>2013-09-30</c:v>
                </c:pt>
                <c:pt idx="10">
                  <c:v>2013-10-31</c:v>
                </c:pt>
                <c:pt idx="11">
                  <c:v>2013-11-29</c:v>
                </c:pt>
                <c:pt idx="12">
                  <c:v>2013-12-31</c:v>
                </c:pt>
                <c:pt idx="13">
                  <c:v>2014-01-31</c:v>
                </c:pt>
                <c:pt idx="14">
                  <c:v>2014-02-28</c:v>
                </c:pt>
                <c:pt idx="15">
                  <c:v>2014-03-31</c:v>
                </c:pt>
                <c:pt idx="16">
                  <c:v>2014-04-30</c:v>
                </c:pt>
                <c:pt idx="17">
                  <c:v>2014-05-30</c:v>
                </c:pt>
                <c:pt idx="18">
                  <c:v>2014-06-30</c:v>
                </c:pt>
                <c:pt idx="19">
                  <c:v>2014-07-31</c:v>
                </c:pt>
                <c:pt idx="20">
                  <c:v>2014-08-31</c:v>
                </c:pt>
                <c:pt idx="21">
                  <c:v>2014-09-30</c:v>
                </c:pt>
                <c:pt idx="22">
                  <c:v>2014-10-31</c:v>
                </c:pt>
                <c:pt idx="23">
                  <c:v>2014-11-30</c:v>
                </c:pt>
                <c:pt idx="24">
                  <c:v>2014-12-31</c:v>
                </c:pt>
                <c:pt idx="25">
                  <c:v>2015-01-30</c:v>
                </c:pt>
                <c:pt idx="26">
                  <c:v>2015-02-27</c:v>
                </c:pt>
                <c:pt idx="27">
                  <c:v>2015-03-31</c:v>
                </c:pt>
                <c:pt idx="28">
                  <c:v>2015-04-30</c:v>
                </c:pt>
                <c:pt idx="29">
                  <c:v>2015-05-31</c:v>
                </c:pt>
                <c:pt idx="30">
                  <c:v>2015-06-30</c:v>
                </c:pt>
                <c:pt idx="31">
                  <c:v>2015-07-31</c:v>
                </c:pt>
                <c:pt idx="32">
                  <c:v>2015-08-31</c:v>
                </c:pt>
                <c:pt idx="33">
                  <c:v>2015-09-30</c:v>
                </c:pt>
                <c:pt idx="34">
                  <c:v>2015-10-30</c:v>
                </c:pt>
                <c:pt idx="35">
                  <c:v>2015-11-30</c:v>
                </c:pt>
                <c:pt idx="36">
                  <c:v>2015-12-31</c:v>
                </c:pt>
                <c:pt idx="37">
                  <c:v>2016-01-31</c:v>
                </c:pt>
                <c:pt idx="38">
                  <c:v>2016-02-29</c:v>
                </c:pt>
                <c:pt idx="39">
                  <c:v>2016-03-31</c:v>
                </c:pt>
                <c:pt idx="40">
                  <c:v>2016-04-29</c:v>
                </c:pt>
                <c:pt idx="41">
                  <c:v>2016-05-31</c:v>
                </c:pt>
                <c:pt idx="42">
                  <c:v>2016-06-30</c:v>
                </c:pt>
                <c:pt idx="43">
                  <c:v>2016-07-31</c:v>
                </c:pt>
                <c:pt idx="44">
                  <c:v>2016-08-31</c:v>
                </c:pt>
                <c:pt idx="45">
                  <c:v>2016-09-30</c:v>
                </c:pt>
                <c:pt idx="46">
                  <c:v>2016-10-31</c:v>
                </c:pt>
                <c:pt idx="47">
                  <c:v>2016-11-30</c:v>
                </c:pt>
                <c:pt idx="48">
                  <c:v>2016-12-30</c:v>
                </c:pt>
                <c:pt idx="49">
                  <c:v>2017-01-31</c:v>
                </c:pt>
                <c:pt idx="50">
                  <c:v>2017-02-28</c:v>
                </c:pt>
                <c:pt idx="51">
                  <c:v>2017-03-31</c:v>
                </c:pt>
                <c:pt idx="52">
                  <c:v>2017-04-30</c:v>
                </c:pt>
                <c:pt idx="53">
                  <c:v>2017-05-31</c:v>
                </c:pt>
                <c:pt idx="54">
                  <c:v>2017-06-30</c:v>
                </c:pt>
                <c:pt idx="55">
                  <c:v>2017-07-31</c:v>
                </c:pt>
                <c:pt idx="56">
                  <c:v>2017-08-31</c:v>
                </c:pt>
                <c:pt idx="57">
                  <c:v>2017-09-29</c:v>
                </c:pt>
                <c:pt idx="58">
                  <c:v>2017-10-31</c:v>
                </c:pt>
                <c:pt idx="59">
                  <c:v>2017-11-30</c:v>
                </c:pt>
                <c:pt idx="60">
                  <c:v>2017-12-31</c:v>
                </c:pt>
                <c:pt idx="61">
                  <c:v>2018-01-31</c:v>
                </c:pt>
                <c:pt idx="62">
                  <c:v>2018-02-28</c:v>
                </c:pt>
                <c:pt idx="63">
                  <c:v>2018-03-30</c:v>
                </c:pt>
                <c:pt idx="64">
                  <c:v>2018-04-30</c:v>
                </c:pt>
                <c:pt idx="65">
                  <c:v>2018-05-31</c:v>
                </c:pt>
                <c:pt idx="66">
                  <c:v>2018-06-29</c:v>
                </c:pt>
                <c:pt idx="67">
                  <c:v>2018-07-31</c:v>
                </c:pt>
                <c:pt idx="68">
                  <c:v>2018-08-31</c:v>
                </c:pt>
                <c:pt idx="69">
                  <c:v>2018-09-30</c:v>
                </c:pt>
                <c:pt idx="70">
                  <c:v>2018-10-31</c:v>
                </c:pt>
                <c:pt idx="71">
                  <c:v>2018-11-30</c:v>
                </c:pt>
                <c:pt idx="72">
                  <c:v>2018-12-31</c:v>
                </c:pt>
                <c:pt idx="73">
                  <c:v>2019-01-31</c:v>
                </c:pt>
                <c:pt idx="74">
                  <c:v>2019-02-28</c:v>
                </c:pt>
                <c:pt idx="75">
                  <c:v>2019-03-31</c:v>
                </c:pt>
                <c:pt idx="76">
                  <c:v>2019-04-30</c:v>
                </c:pt>
                <c:pt idx="77">
                  <c:v>2019-05-31</c:v>
                </c:pt>
                <c:pt idx="78">
                  <c:v>2019-06-30</c:v>
                </c:pt>
                <c:pt idx="79">
                  <c:v>2019-07-31</c:v>
                </c:pt>
                <c:pt idx="80">
                  <c:v>2019-08-30</c:v>
                </c:pt>
                <c:pt idx="81">
                  <c:v>2019-09-30</c:v>
                </c:pt>
                <c:pt idx="82">
                  <c:v>2019-10-31</c:v>
                </c:pt>
                <c:pt idx="83">
                  <c:v>2019-11-29</c:v>
                </c:pt>
                <c:pt idx="84">
                  <c:v>2019-12-31</c:v>
                </c:pt>
                <c:pt idx="85">
                  <c:v>2020-01-31</c:v>
                </c:pt>
                <c:pt idx="86">
                  <c:v>2020-02-28</c:v>
                </c:pt>
                <c:pt idx="87">
                  <c:v>2020-03-31</c:v>
                </c:pt>
                <c:pt idx="88">
                  <c:v>2020-04-30</c:v>
                </c:pt>
                <c:pt idx="89">
                  <c:v>2020-05-31</c:v>
                </c:pt>
                <c:pt idx="90">
                  <c:v>2020-06-30</c:v>
                </c:pt>
                <c:pt idx="91">
                  <c:v>2020-07-31</c:v>
                </c:pt>
                <c:pt idx="92">
                  <c:v>2020-08-31</c:v>
                </c:pt>
                <c:pt idx="93">
                  <c:v>2020-09-30</c:v>
                </c:pt>
                <c:pt idx="94">
                  <c:v>2020-10-30</c:v>
                </c:pt>
                <c:pt idx="95">
                  <c:v>2020-11-30</c:v>
                </c:pt>
                <c:pt idx="96">
                  <c:v>2020-12-31</c:v>
                </c:pt>
                <c:pt idx="97">
                  <c:v>2021-01-31</c:v>
                </c:pt>
                <c:pt idx="98">
                  <c:v>2021-02-28</c:v>
                </c:pt>
                <c:pt idx="99">
                  <c:v>2021-03-31</c:v>
                </c:pt>
                <c:pt idx="100">
                  <c:v>2021-04-30</c:v>
                </c:pt>
                <c:pt idx="101">
                  <c:v>2021-05-31</c:v>
                </c:pt>
                <c:pt idx="102">
                  <c:v>2021-06-30</c:v>
                </c:pt>
                <c:pt idx="103">
                  <c:v>2021-07-30</c:v>
                </c:pt>
                <c:pt idx="104">
                  <c:v>2021-08-31</c:v>
                </c:pt>
                <c:pt idx="105">
                  <c:v>2021-09-30</c:v>
                </c:pt>
                <c:pt idx="106">
                  <c:v>2021-10-31</c:v>
                </c:pt>
                <c:pt idx="107">
                  <c:v>2021-11-30</c:v>
                </c:pt>
                <c:pt idx="108">
                  <c:v>2021-12-31</c:v>
                </c:pt>
                <c:pt idx="109">
                  <c:v>2022-01-31</c:v>
                </c:pt>
                <c:pt idx="110">
                  <c:v>2022-02-18</c:v>
                </c:pt>
              </c:strCache>
            </c:strRef>
          </c:cat>
          <c:val>
            <c:numRef>
              <c:f>Sheet1!$B$2:$B$112</c:f>
              <c:numCache>
                <c:formatCode>#,##0.00</c:formatCode>
                <c:ptCount val="111"/>
                <c:pt idx="0">
                  <c:v>2.27</c:v>
                </c:pt>
                <c:pt idx="1">
                  <c:v>2.38</c:v>
                </c:pt>
                <c:pt idx="2">
                  <c:v>2.2599999999999998</c:v>
                </c:pt>
                <c:pt idx="3">
                  <c:v>2.4</c:v>
                </c:pt>
                <c:pt idx="4">
                  <c:v>2.38</c:v>
                </c:pt>
                <c:pt idx="5">
                  <c:v>2.69</c:v>
                </c:pt>
                <c:pt idx="6">
                  <c:v>2.2200000000000002</c:v>
                </c:pt>
                <c:pt idx="7">
                  <c:v>2.09</c:v>
                </c:pt>
                <c:pt idx="8">
                  <c:v>2.11</c:v>
                </c:pt>
                <c:pt idx="9">
                  <c:v>2.12</c:v>
                </c:pt>
                <c:pt idx="10">
                  <c:v>2.19</c:v>
                </c:pt>
                <c:pt idx="11">
                  <c:v>2.15</c:v>
                </c:pt>
                <c:pt idx="12">
                  <c:v>2.15</c:v>
                </c:pt>
                <c:pt idx="13">
                  <c:v>2.13</c:v>
                </c:pt>
                <c:pt idx="14">
                  <c:v>2.41</c:v>
                </c:pt>
                <c:pt idx="15">
                  <c:v>2.25</c:v>
                </c:pt>
                <c:pt idx="16">
                  <c:v>2.17</c:v>
                </c:pt>
                <c:pt idx="17">
                  <c:v>2.16</c:v>
                </c:pt>
                <c:pt idx="18">
                  <c:v>2.17</c:v>
                </c:pt>
                <c:pt idx="19">
                  <c:v>2.2999999999999998</c:v>
                </c:pt>
                <c:pt idx="20">
                  <c:v>2.2799999999999998</c:v>
                </c:pt>
                <c:pt idx="21">
                  <c:v>2.44</c:v>
                </c:pt>
                <c:pt idx="22">
                  <c:v>2.64</c:v>
                </c:pt>
                <c:pt idx="23">
                  <c:v>2.72</c:v>
                </c:pt>
                <c:pt idx="24">
                  <c:v>3.36</c:v>
                </c:pt>
                <c:pt idx="25">
                  <c:v>3.11</c:v>
                </c:pt>
                <c:pt idx="26">
                  <c:v>3.16</c:v>
                </c:pt>
                <c:pt idx="27">
                  <c:v>4.03</c:v>
                </c:pt>
                <c:pt idx="28">
                  <c:v>4.5199999999999996</c:v>
                </c:pt>
                <c:pt idx="29">
                  <c:v>5.04</c:v>
                </c:pt>
                <c:pt idx="30">
                  <c:v>5.19</c:v>
                </c:pt>
                <c:pt idx="31">
                  <c:v>3.7</c:v>
                </c:pt>
                <c:pt idx="32">
                  <c:v>3.07</c:v>
                </c:pt>
                <c:pt idx="33">
                  <c:v>2.79</c:v>
                </c:pt>
                <c:pt idx="34">
                  <c:v>2.98</c:v>
                </c:pt>
                <c:pt idx="35">
                  <c:v>2.93</c:v>
                </c:pt>
                <c:pt idx="36">
                  <c:v>2.97</c:v>
                </c:pt>
                <c:pt idx="37">
                  <c:v>2.2799999999999998</c:v>
                </c:pt>
                <c:pt idx="38">
                  <c:v>2.36</c:v>
                </c:pt>
                <c:pt idx="39">
                  <c:v>2.5499999999999998</c:v>
                </c:pt>
                <c:pt idx="40">
                  <c:v>2.39</c:v>
                </c:pt>
                <c:pt idx="41">
                  <c:v>2.37</c:v>
                </c:pt>
                <c:pt idx="42">
                  <c:v>2.31</c:v>
                </c:pt>
                <c:pt idx="43">
                  <c:v>2.33</c:v>
                </c:pt>
                <c:pt idx="44">
                  <c:v>2.44</c:v>
                </c:pt>
                <c:pt idx="45">
                  <c:v>2.37</c:v>
                </c:pt>
                <c:pt idx="46">
                  <c:v>2.4700000000000002</c:v>
                </c:pt>
                <c:pt idx="47">
                  <c:v>2.9</c:v>
                </c:pt>
                <c:pt idx="48">
                  <c:v>2.86</c:v>
                </c:pt>
                <c:pt idx="49">
                  <c:v>3.41</c:v>
                </c:pt>
                <c:pt idx="50">
                  <c:v>3.27</c:v>
                </c:pt>
                <c:pt idx="51">
                  <c:v>3.44</c:v>
                </c:pt>
                <c:pt idx="52">
                  <c:v>4.03</c:v>
                </c:pt>
                <c:pt idx="53">
                  <c:v>3.86</c:v>
                </c:pt>
                <c:pt idx="54">
                  <c:v>4.16</c:v>
                </c:pt>
                <c:pt idx="55">
                  <c:v>3.95</c:v>
                </c:pt>
                <c:pt idx="56">
                  <c:v>3.83</c:v>
                </c:pt>
                <c:pt idx="57">
                  <c:v>4.4000000000000004</c:v>
                </c:pt>
                <c:pt idx="58">
                  <c:v>6.22</c:v>
                </c:pt>
                <c:pt idx="59">
                  <c:v>5.34</c:v>
                </c:pt>
                <c:pt idx="60">
                  <c:v>5.79</c:v>
                </c:pt>
                <c:pt idx="61">
                  <c:v>6.08</c:v>
                </c:pt>
                <c:pt idx="62">
                  <c:v>5.66</c:v>
                </c:pt>
                <c:pt idx="63">
                  <c:v>5.32</c:v>
                </c:pt>
                <c:pt idx="64">
                  <c:v>4.32</c:v>
                </c:pt>
                <c:pt idx="65">
                  <c:v>4.12</c:v>
                </c:pt>
                <c:pt idx="66">
                  <c:v>3.54</c:v>
                </c:pt>
                <c:pt idx="67">
                  <c:v>3.76</c:v>
                </c:pt>
                <c:pt idx="68">
                  <c:v>3.41</c:v>
                </c:pt>
                <c:pt idx="69">
                  <c:v>3.15</c:v>
                </c:pt>
                <c:pt idx="70">
                  <c:v>2.75</c:v>
                </c:pt>
                <c:pt idx="71">
                  <c:v>2.78</c:v>
                </c:pt>
                <c:pt idx="72">
                  <c:v>2.63</c:v>
                </c:pt>
                <c:pt idx="73">
                  <c:v>2.56</c:v>
                </c:pt>
                <c:pt idx="74">
                  <c:v>4.07</c:v>
                </c:pt>
                <c:pt idx="75">
                  <c:v>3.9</c:v>
                </c:pt>
                <c:pt idx="76">
                  <c:v>3.6</c:v>
                </c:pt>
                <c:pt idx="77">
                  <c:v>3.44</c:v>
                </c:pt>
                <c:pt idx="78">
                  <c:v>3.44</c:v>
                </c:pt>
                <c:pt idx="79">
                  <c:v>4.05</c:v>
                </c:pt>
                <c:pt idx="80">
                  <c:v>3.66</c:v>
                </c:pt>
                <c:pt idx="81">
                  <c:v>3.75</c:v>
                </c:pt>
                <c:pt idx="82">
                  <c:v>3.57</c:v>
                </c:pt>
                <c:pt idx="83">
                  <c:v>3.9</c:v>
                </c:pt>
                <c:pt idx="84">
                  <c:v>4.54</c:v>
                </c:pt>
                <c:pt idx="85">
                  <c:v>4.72</c:v>
                </c:pt>
                <c:pt idx="86">
                  <c:v>4.9000000000000004</c:v>
                </c:pt>
                <c:pt idx="87">
                  <c:v>3.71</c:v>
                </c:pt>
                <c:pt idx="88">
                  <c:v>3.76</c:v>
                </c:pt>
                <c:pt idx="89">
                  <c:v>3.71</c:v>
                </c:pt>
                <c:pt idx="90">
                  <c:v>4.67</c:v>
                </c:pt>
                <c:pt idx="91">
                  <c:v>4.67</c:v>
                </c:pt>
                <c:pt idx="92">
                  <c:v>5.5</c:v>
                </c:pt>
                <c:pt idx="93">
                  <c:v>4.91</c:v>
                </c:pt>
                <c:pt idx="94">
                  <c:v>4.7300000000000004</c:v>
                </c:pt>
                <c:pt idx="95">
                  <c:v>5.41</c:v>
                </c:pt>
                <c:pt idx="96">
                  <c:v>6</c:v>
                </c:pt>
                <c:pt idx="97">
                  <c:v>6.18</c:v>
                </c:pt>
                <c:pt idx="98">
                  <c:v>6.09</c:v>
                </c:pt>
                <c:pt idx="99">
                  <c:v>6.27</c:v>
                </c:pt>
                <c:pt idx="100">
                  <c:v>7.33</c:v>
                </c:pt>
                <c:pt idx="101">
                  <c:v>6.32</c:v>
                </c:pt>
                <c:pt idx="102">
                  <c:v>6.24</c:v>
                </c:pt>
                <c:pt idx="103">
                  <c:v>5.74</c:v>
                </c:pt>
                <c:pt idx="104">
                  <c:v>5.82</c:v>
                </c:pt>
                <c:pt idx="105">
                  <c:v>5.05</c:v>
                </c:pt>
                <c:pt idx="106">
                  <c:v>4.91</c:v>
                </c:pt>
                <c:pt idx="107">
                  <c:v>4.82</c:v>
                </c:pt>
                <c:pt idx="108">
                  <c:v>5.05</c:v>
                </c:pt>
                <c:pt idx="109">
                  <c:v>4.8499999999999996</c:v>
                </c:pt>
                <c:pt idx="110">
                  <c:v>4.91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F9-4470-AA08-2A2C6B9CDC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京东方B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F9-4470-AA08-2A2C6B9CD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Sheet1!$A$2:$A$112</c:f>
              <c:strCache>
                <c:ptCount val="111"/>
                <c:pt idx="0">
                  <c:v>2012-12-31</c:v>
                </c:pt>
                <c:pt idx="1">
                  <c:v>2013-01-31</c:v>
                </c:pt>
                <c:pt idx="2">
                  <c:v>2013-02-28</c:v>
                </c:pt>
                <c:pt idx="3">
                  <c:v>2013-03-31</c:v>
                </c:pt>
                <c:pt idx="4">
                  <c:v>2013-04-30</c:v>
                </c:pt>
                <c:pt idx="5">
                  <c:v>2013-05-31</c:v>
                </c:pt>
                <c:pt idx="6">
                  <c:v>2013-06-30</c:v>
                </c:pt>
                <c:pt idx="7">
                  <c:v>2013-07-31</c:v>
                </c:pt>
                <c:pt idx="8">
                  <c:v>2013-08-30</c:v>
                </c:pt>
                <c:pt idx="9">
                  <c:v>2013-09-30</c:v>
                </c:pt>
                <c:pt idx="10">
                  <c:v>2013-10-31</c:v>
                </c:pt>
                <c:pt idx="11">
                  <c:v>2013-11-29</c:v>
                </c:pt>
                <c:pt idx="12">
                  <c:v>2013-12-31</c:v>
                </c:pt>
                <c:pt idx="13">
                  <c:v>2014-01-31</c:v>
                </c:pt>
                <c:pt idx="14">
                  <c:v>2014-02-28</c:v>
                </c:pt>
                <c:pt idx="15">
                  <c:v>2014-03-31</c:v>
                </c:pt>
                <c:pt idx="16">
                  <c:v>2014-04-30</c:v>
                </c:pt>
                <c:pt idx="17">
                  <c:v>2014-05-30</c:v>
                </c:pt>
                <c:pt idx="18">
                  <c:v>2014-06-30</c:v>
                </c:pt>
                <c:pt idx="19">
                  <c:v>2014-07-31</c:v>
                </c:pt>
                <c:pt idx="20">
                  <c:v>2014-08-31</c:v>
                </c:pt>
                <c:pt idx="21">
                  <c:v>2014-09-30</c:v>
                </c:pt>
                <c:pt idx="22">
                  <c:v>2014-10-31</c:v>
                </c:pt>
                <c:pt idx="23">
                  <c:v>2014-11-30</c:v>
                </c:pt>
                <c:pt idx="24">
                  <c:v>2014-12-31</c:v>
                </c:pt>
                <c:pt idx="25">
                  <c:v>2015-01-30</c:v>
                </c:pt>
                <c:pt idx="26">
                  <c:v>2015-02-27</c:v>
                </c:pt>
                <c:pt idx="27">
                  <c:v>2015-03-31</c:v>
                </c:pt>
                <c:pt idx="28">
                  <c:v>2015-04-30</c:v>
                </c:pt>
                <c:pt idx="29">
                  <c:v>2015-05-31</c:v>
                </c:pt>
                <c:pt idx="30">
                  <c:v>2015-06-30</c:v>
                </c:pt>
                <c:pt idx="31">
                  <c:v>2015-07-31</c:v>
                </c:pt>
                <c:pt idx="32">
                  <c:v>2015-08-31</c:v>
                </c:pt>
                <c:pt idx="33">
                  <c:v>2015-09-30</c:v>
                </c:pt>
                <c:pt idx="34">
                  <c:v>2015-10-30</c:v>
                </c:pt>
                <c:pt idx="35">
                  <c:v>2015-11-30</c:v>
                </c:pt>
                <c:pt idx="36">
                  <c:v>2015-12-31</c:v>
                </c:pt>
                <c:pt idx="37">
                  <c:v>2016-01-31</c:v>
                </c:pt>
                <c:pt idx="38">
                  <c:v>2016-02-29</c:v>
                </c:pt>
                <c:pt idx="39">
                  <c:v>2016-03-31</c:v>
                </c:pt>
                <c:pt idx="40">
                  <c:v>2016-04-29</c:v>
                </c:pt>
                <c:pt idx="41">
                  <c:v>2016-05-31</c:v>
                </c:pt>
                <c:pt idx="42">
                  <c:v>2016-06-30</c:v>
                </c:pt>
                <c:pt idx="43">
                  <c:v>2016-07-31</c:v>
                </c:pt>
                <c:pt idx="44">
                  <c:v>2016-08-31</c:v>
                </c:pt>
                <c:pt idx="45">
                  <c:v>2016-09-30</c:v>
                </c:pt>
                <c:pt idx="46">
                  <c:v>2016-10-31</c:v>
                </c:pt>
                <c:pt idx="47">
                  <c:v>2016-11-30</c:v>
                </c:pt>
                <c:pt idx="48">
                  <c:v>2016-12-30</c:v>
                </c:pt>
                <c:pt idx="49">
                  <c:v>2017-01-31</c:v>
                </c:pt>
                <c:pt idx="50">
                  <c:v>2017-02-28</c:v>
                </c:pt>
                <c:pt idx="51">
                  <c:v>2017-03-31</c:v>
                </c:pt>
                <c:pt idx="52">
                  <c:v>2017-04-30</c:v>
                </c:pt>
                <c:pt idx="53">
                  <c:v>2017-05-31</c:v>
                </c:pt>
                <c:pt idx="54">
                  <c:v>2017-06-30</c:v>
                </c:pt>
                <c:pt idx="55">
                  <c:v>2017-07-31</c:v>
                </c:pt>
                <c:pt idx="56">
                  <c:v>2017-08-31</c:v>
                </c:pt>
                <c:pt idx="57">
                  <c:v>2017-09-29</c:v>
                </c:pt>
                <c:pt idx="58">
                  <c:v>2017-10-31</c:v>
                </c:pt>
                <c:pt idx="59">
                  <c:v>2017-11-30</c:v>
                </c:pt>
                <c:pt idx="60">
                  <c:v>2017-12-31</c:v>
                </c:pt>
                <c:pt idx="61">
                  <c:v>2018-01-31</c:v>
                </c:pt>
                <c:pt idx="62">
                  <c:v>2018-02-28</c:v>
                </c:pt>
                <c:pt idx="63">
                  <c:v>2018-03-30</c:v>
                </c:pt>
                <c:pt idx="64">
                  <c:v>2018-04-30</c:v>
                </c:pt>
                <c:pt idx="65">
                  <c:v>2018-05-31</c:v>
                </c:pt>
                <c:pt idx="66">
                  <c:v>2018-06-29</c:v>
                </c:pt>
                <c:pt idx="67">
                  <c:v>2018-07-31</c:v>
                </c:pt>
                <c:pt idx="68">
                  <c:v>2018-08-31</c:v>
                </c:pt>
                <c:pt idx="69">
                  <c:v>2018-09-30</c:v>
                </c:pt>
                <c:pt idx="70">
                  <c:v>2018-10-31</c:v>
                </c:pt>
                <c:pt idx="71">
                  <c:v>2018-11-30</c:v>
                </c:pt>
                <c:pt idx="72">
                  <c:v>2018-12-31</c:v>
                </c:pt>
                <c:pt idx="73">
                  <c:v>2019-01-31</c:v>
                </c:pt>
                <c:pt idx="74">
                  <c:v>2019-02-28</c:v>
                </c:pt>
                <c:pt idx="75">
                  <c:v>2019-03-31</c:v>
                </c:pt>
                <c:pt idx="76">
                  <c:v>2019-04-30</c:v>
                </c:pt>
                <c:pt idx="77">
                  <c:v>2019-05-31</c:v>
                </c:pt>
                <c:pt idx="78">
                  <c:v>2019-06-30</c:v>
                </c:pt>
                <c:pt idx="79">
                  <c:v>2019-07-31</c:v>
                </c:pt>
                <c:pt idx="80">
                  <c:v>2019-08-30</c:v>
                </c:pt>
                <c:pt idx="81">
                  <c:v>2019-09-30</c:v>
                </c:pt>
                <c:pt idx="82">
                  <c:v>2019-10-31</c:v>
                </c:pt>
                <c:pt idx="83">
                  <c:v>2019-11-29</c:v>
                </c:pt>
                <c:pt idx="84">
                  <c:v>2019-12-31</c:v>
                </c:pt>
                <c:pt idx="85">
                  <c:v>2020-01-31</c:v>
                </c:pt>
                <c:pt idx="86">
                  <c:v>2020-02-28</c:v>
                </c:pt>
                <c:pt idx="87">
                  <c:v>2020-03-31</c:v>
                </c:pt>
                <c:pt idx="88">
                  <c:v>2020-04-30</c:v>
                </c:pt>
                <c:pt idx="89">
                  <c:v>2020-05-31</c:v>
                </c:pt>
                <c:pt idx="90">
                  <c:v>2020-06-30</c:v>
                </c:pt>
                <c:pt idx="91">
                  <c:v>2020-07-31</c:v>
                </c:pt>
                <c:pt idx="92">
                  <c:v>2020-08-31</c:v>
                </c:pt>
                <c:pt idx="93">
                  <c:v>2020-09-30</c:v>
                </c:pt>
                <c:pt idx="94">
                  <c:v>2020-10-30</c:v>
                </c:pt>
                <c:pt idx="95">
                  <c:v>2020-11-30</c:v>
                </c:pt>
                <c:pt idx="96">
                  <c:v>2020-12-31</c:v>
                </c:pt>
                <c:pt idx="97">
                  <c:v>2021-01-31</c:v>
                </c:pt>
                <c:pt idx="98">
                  <c:v>2021-02-28</c:v>
                </c:pt>
                <c:pt idx="99">
                  <c:v>2021-03-31</c:v>
                </c:pt>
                <c:pt idx="100">
                  <c:v>2021-04-30</c:v>
                </c:pt>
                <c:pt idx="101">
                  <c:v>2021-05-31</c:v>
                </c:pt>
                <c:pt idx="102">
                  <c:v>2021-06-30</c:v>
                </c:pt>
                <c:pt idx="103">
                  <c:v>2021-07-30</c:v>
                </c:pt>
                <c:pt idx="104">
                  <c:v>2021-08-31</c:v>
                </c:pt>
                <c:pt idx="105">
                  <c:v>2021-09-30</c:v>
                </c:pt>
                <c:pt idx="106">
                  <c:v>2021-10-31</c:v>
                </c:pt>
                <c:pt idx="107">
                  <c:v>2021-11-30</c:v>
                </c:pt>
                <c:pt idx="108">
                  <c:v>2021-12-31</c:v>
                </c:pt>
                <c:pt idx="109">
                  <c:v>2022-01-31</c:v>
                </c:pt>
                <c:pt idx="110">
                  <c:v>2022-02-18</c:v>
                </c:pt>
              </c:strCache>
            </c:strRef>
          </c:cat>
          <c:val>
            <c:numRef>
              <c:f>Sheet1!$C$2:$C$112</c:f>
              <c:numCache>
                <c:formatCode>#,##0.00</c:formatCode>
                <c:ptCount val="111"/>
                <c:pt idx="0">
                  <c:v>1.54</c:v>
                </c:pt>
                <c:pt idx="1">
                  <c:v>1.76</c:v>
                </c:pt>
                <c:pt idx="2">
                  <c:v>1.74</c:v>
                </c:pt>
                <c:pt idx="3">
                  <c:v>1.83</c:v>
                </c:pt>
                <c:pt idx="4">
                  <c:v>1.85</c:v>
                </c:pt>
                <c:pt idx="5">
                  <c:v>2.2599999999999998</c:v>
                </c:pt>
                <c:pt idx="6">
                  <c:v>1.8</c:v>
                </c:pt>
                <c:pt idx="7">
                  <c:v>1.84</c:v>
                </c:pt>
                <c:pt idx="8">
                  <c:v>1.82</c:v>
                </c:pt>
                <c:pt idx="9">
                  <c:v>1.9</c:v>
                </c:pt>
                <c:pt idx="10">
                  <c:v>1.86</c:v>
                </c:pt>
                <c:pt idx="11">
                  <c:v>1.9</c:v>
                </c:pt>
                <c:pt idx="12">
                  <c:v>1.91</c:v>
                </c:pt>
                <c:pt idx="13">
                  <c:v>1.93</c:v>
                </c:pt>
                <c:pt idx="14">
                  <c:v>2.2200000000000002</c:v>
                </c:pt>
                <c:pt idx="15">
                  <c:v>2.06</c:v>
                </c:pt>
                <c:pt idx="16">
                  <c:v>1.91</c:v>
                </c:pt>
                <c:pt idx="17">
                  <c:v>1.88</c:v>
                </c:pt>
                <c:pt idx="18">
                  <c:v>1.91</c:v>
                </c:pt>
                <c:pt idx="19">
                  <c:v>2.2599999999999998</c:v>
                </c:pt>
                <c:pt idx="20">
                  <c:v>2.38</c:v>
                </c:pt>
                <c:pt idx="21">
                  <c:v>2.56</c:v>
                </c:pt>
                <c:pt idx="22">
                  <c:v>2.54</c:v>
                </c:pt>
                <c:pt idx="23">
                  <c:v>2.57</c:v>
                </c:pt>
                <c:pt idx="24">
                  <c:v>2.67</c:v>
                </c:pt>
                <c:pt idx="25">
                  <c:v>2.4900000000000002</c:v>
                </c:pt>
                <c:pt idx="26">
                  <c:v>2.58</c:v>
                </c:pt>
                <c:pt idx="27">
                  <c:v>2.79</c:v>
                </c:pt>
                <c:pt idx="28">
                  <c:v>3.45</c:v>
                </c:pt>
                <c:pt idx="29">
                  <c:v>4</c:v>
                </c:pt>
                <c:pt idx="30">
                  <c:v>3.8</c:v>
                </c:pt>
                <c:pt idx="31">
                  <c:v>2.98</c:v>
                </c:pt>
                <c:pt idx="32">
                  <c:v>2.38</c:v>
                </c:pt>
                <c:pt idx="33">
                  <c:v>2.11</c:v>
                </c:pt>
                <c:pt idx="34">
                  <c:v>2.2599999999999998</c:v>
                </c:pt>
                <c:pt idx="35">
                  <c:v>2.3199999999999998</c:v>
                </c:pt>
                <c:pt idx="36">
                  <c:v>2.2999999999999998</c:v>
                </c:pt>
                <c:pt idx="37">
                  <c:v>1.97</c:v>
                </c:pt>
                <c:pt idx="38">
                  <c:v>1.96</c:v>
                </c:pt>
                <c:pt idx="39">
                  <c:v>2.06</c:v>
                </c:pt>
                <c:pt idx="40">
                  <c:v>1.94</c:v>
                </c:pt>
                <c:pt idx="41">
                  <c:v>1.85</c:v>
                </c:pt>
                <c:pt idx="42">
                  <c:v>1.84</c:v>
                </c:pt>
                <c:pt idx="43">
                  <c:v>2.02</c:v>
                </c:pt>
                <c:pt idx="44">
                  <c:v>2.06</c:v>
                </c:pt>
                <c:pt idx="45">
                  <c:v>2.0099999999999998</c:v>
                </c:pt>
                <c:pt idx="46">
                  <c:v>2.11</c:v>
                </c:pt>
                <c:pt idx="47">
                  <c:v>2.2400000000000002</c:v>
                </c:pt>
                <c:pt idx="48">
                  <c:v>2.23</c:v>
                </c:pt>
                <c:pt idx="49">
                  <c:v>2.5</c:v>
                </c:pt>
                <c:pt idx="50">
                  <c:v>2.68</c:v>
                </c:pt>
                <c:pt idx="51">
                  <c:v>2.79</c:v>
                </c:pt>
                <c:pt idx="52">
                  <c:v>3.2</c:v>
                </c:pt>
                <c:pt idx="53">
                  <c:v>3.19</c:v>
                </c:pt>
                <c:pt idx="54">
                  <c:v>3.46</c:v>
                </c:pt>
                <c:pt idx="55">
                  <c:v>3.45</c:v>
                </c:pt>
                <c:pt idx="56">
                  <c:v>3.16</c:v>
                </c:pt>
                <c:pt idx="57">
                  <c:v>3.71</c:v>
                </c:pt>
                <c:pt idx="58">
                  <c:v>5.08</c:v>
                </c:pt>
                <c:pt idx="59">
                  <c:v>4.55</c:v>
                </c:pt>
                <c:pt idx="60">
                  <c:v>4.97</c:v>
                </c:pt>
                <c:pt idx="61">
                  <c:v>4.8</c:v>
                </c:pt>
                <c:pt idx="62">
                  <c:v>4.46</c:v>
                </c:pt>
                <c:pt idx="63">
                  <c:v>4.45</c:v>
                </c:pt>
                <c:pt idx="64">
                  <c:v>3.39</c:v>
                </c:pt>
                <c:pt idx="65">
                  <c:v>3.48</c:v>
                </c:pt>
                <c:pt idx="66">
                  <c:v>2.94</c:v>
                </c:pt>
                <c:pt idx="67">
                  <c:v>3.3</c:v>
                </c:pt>
                <c:pt idx="68">
                  <c:v>3.06</c:v>
                </c:pt>
                <c:pt idx="69">
                  <c:v>2.97</c:v>
                </c:pt>
                <c:pt idx="70">
                  <c:v>2.5099999999999998</c:v>
                </c:pt>
                <c:pt idx="71">
                  <c:v>2.4300000000000002</c:v>
                </c:pt>
                <c:pt idx="72">
                  <c:v>2.27</c:v>
                </c:pt>
                <c:pt idx="73">
                  <c:v>2.0699999999999998</c:v>
                </c:pt>
                <c:pt idx="74">
                  <c:v>3.11</c:v>
                </c:pt>
                <c:pt idx="75">
                  <c:v>3.02</c:v>
                </c:pt>
                <c:pt idx="76">
                  <c:v>2.81</c:v>
                </c:pt>
                <c:pt idx="77">
                  <c:v>2.66</c:v>
                </c:pt>
                <c:pt idx="78">
                  <c:v>2.68</c:v>
                </c:pt>
                <c:pt idx="79">
                  <c:v>3.06</c:v>
                </c:pt>
                <c:pt idx="80">
                  <c:v>2.78</c:v>
                </c:pt>
                <c:pt idx="81">
                  <c:v>2.9</c:v>
                </c:pt>
                <c:pt idx="82">
                  <c:v>2.5299999999999998</c:v>
                </c:pt>
                <c:pt idx="83">
                  <c:v>2.68</c:v>
                </c:pt>
                <c:pt idx="84">
                  <c:v>3.05</c:v>
                </c:pt>
                <c:pt idx="85">
                  <c:v>3.05</c:v>
                </c:pt>
                <c:pt idx="86">
                  <c:v>3.13</c:v>
                </c:pt>
                <c:pt idx="87">
                  <c:v>2.75</c:v>
                </c:pt>
                <c:pt idx="88">
                  <c:v>2.73</c:v>
                </c:pt>
                <c:pt idx="89">
                  <c:v>2.6</c:v>
                </c:pt>
                <c:pt idx="90">
                  <c:v>2.9</c:v>
                </c:pt>
                <c:pt idx="91">
                  <c:v>2.98</c:v>
                </c:pt>
                <c:pt idx="92">
                  <c:v>3.16</c:v>
                </c:pt>
                <c:pt idx="93">
                  <c:v>3.01</c:v>
                </c:pt>
                <c:pt idx="94">
                  <c:v>2.85</c:v>
                </c:pt>
                <c:pt idx="95">
                  <c:v>3.07</c:v>
                </c:pt>
                <c:pt idx="96">
                  <c:v>3.29</c:v>
                </c:pt>
                <c:pt idx="97">
                  <c:v>3.99</c:v>
                </c:pt>
                <c:pt idx="98">
                  <c:v>4</c:v>
                </c:pt>
                <c:pt idx="99">
                  <c:v>3.74</c:v>
                </c:pt>
                <c:pt idx="100">
                  <c:v>4.12</c:v>
                </c:pt>
                <c:pt idx="101">
                  <c:v>3.84</c:v>
                </c:pt>
                <c:pt idx="102">
                  <c:v>3.82</c:v>
                </c:pt>
                <c:pt idx="103">
                  <c:v>3.83</c:v>
                </c:pt>
                <c:pt idx="104">
                  <c:v>3.78</c:v>
                </c:pt>
                <c:pt idx="105">
                  <c:v>3.28</c:v>
                </c:pt>
                <c:pt idx="106">
                  <c:v>3.33</c:v>
                </c:pt>
                <c:pt idx="107">
                  <c:v>3.42</c:v>
                </c:pt>
                <c:pt idx="108">
                  <c:v>3.49</c:v>
                </c:pt>
                <c:pt idx="109">
                  <c:v>3.56</c:v>
                </c:pt>
                <c:pt idx="110">
                  <c:v>3.61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F9-4470-AA08-2A2C6B9CD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3104656"/>
        <c:axId val="703105296"/>
      </c:lineChart>
      <c:catAx>
        <c:axId val="70310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3105296"/>
        <c:crosses val="autoZero"/>
        <c:auto val="1"/>
        <c:lblAlgn val="ctr"/>
        <c:lblOffset val="100"/>
        <c:noMultiLvlLbl val="0"/>
      </c:catAx>
      <c:valAx>
        <c:axId val="70310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310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601628.SH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Sheet1!$A$2:$A$112</c:f>
              <c:strCache>
                <c:ptCount val="111"/>
                <c:pt idx="0">
                  <c:v>2012-12-31</c:v>
                </c:pt>
                <c:pt idx="1">
                  <c:v>2013-01-31</c:v>
                </c:pt>
                <c:pt idx="2">
                  <c:v>2013-02-28</c:v>
                </c:pt>
                <c:pt idx="3">
                  <c:v>2013-03-31</c:v>
                </c:pt>
                <c:pt idx="4">
                  <c:v>2013-04-30</c:v>
                </c:pt>
                <c:pt idx="5">
                  <c:v>2013-05-31</c:v>
                </c:pt>
                <c:pt idx="6">
                  <c:v>2013-06-30</c:v>
                </c:pt>
                <c:pt idx="7">
                  <c:v>2013-07-31</c:v>
                </c:pt>
                <c:pt idx="8">
                  <c:v>2013-08-30</c:v>
                </c:pt>
                <c:pt idx="9">
                  <c:v>2013-09-30</c:v>
                </c:pt>
                <c:pt idx="10">
                  <c:v>2013-10-31</c:v>
                </c:pt>
                <c:pt idx="11">
                  <c:v>2013-11-29</c:v>
                </c:pt>
                <c:pt idx="12">
                  <c:v>2013-12-31</c:v>
                </c:pt>
                <c:pt idx="13">
                  <c:v>2014-01-31</c:v>
                </c:pt>
                <c:pt idx="14">
                  <c:v>2014-02-28</c:v>
                </c:pt>
                <c:pt idx="15">
                  <c:v>2014-03-31</c:v>
                </c:pt>
                <c:pt idx="16">
                  <c:v>2014-04-30</c:v>
                </c:pt>
                <c:pt idx="17">
                  <c:v>2014-05-30</c:v>
                </c:pt>
                <c:pt idx="18">
                  <c:v>2014-06-30</c:v>
                </c:pt>
                <c:pt idx="19">
                  <c:v>2014-07-31</c:v>
                </c:pt>
                <c:pt idx="20">
                  <c:v>2014-08-31</c:v>
                </c:pt>
                <c:pt idx="21">
                  <c:v>2014-09-30</c:v>
                </c:pt>
                <c:pt idx="22">
                  <c:v>2014-10-31</c:v>
                </c:pt>
                <c:pt idx="23">
                  <c:v>2014-11-30</c:v>
                </c:pt>
                <c:pt idx="24">
                  <c:v>2014-12-31</c:v>
                </c:pt>
                <c:pt idx="25">
                  <c:v>2015-01-30</c:v>
                </c:pt>
                <c:pt idx="26">
                  <c:v>2015-02-27</c:v>
                </c:pt>
                <c:pt idx="27">
                  <c:v>2015-03-31</c:v>
                </c:pt>
                <c:pt idx="28">
                  <c:v>2015-04-30</c:v>
                </c:pt>
                <c:pt idx="29">
                  <c:v>2015-05-31</c:v>
                </c:pt>
                <c:pt idx="30">
                  <c:v>2015-06-30</c:v>
                </c:pt>
                <c:pt idx="31">
                  <c:v>2015-07-31</c:v>
                </c:pt>
                <c:pt idx="32">
                  <c:v>2015-08-31</c:v>
                </c:pt>
                <c:pt idx="33">
                  <c:v>2015-09-30</c:v>
                </c:pt>
                <c:pt idx="34">
                  <c:v>2015-10-30</c:v>
                </c:pt>
                <c:pt idx="35">
                  <c:v>2015-11-30</c:v>
                </c:pt>
                <c:pt idx="36">
                  <c:v>2015-12-31</c:v>
                </c:pt>
                <c:pt idx="37">
                  <c:v>2016-01-31</c:v>
                </c:pt>
                <c:pt idx="38">
                  <c:v>2016-02-29</c:v>
                </c:pt>
                <c:pt idx="39">
                  <c:v>2016-03-31</c:v>
                </c:pt>
                <c:pt idx="40">
                  <c:v>2016-04-29</c:v>
                </c:pt>
                <c:pt idx="41">
                  <c:v>2016-05-31</c:v>
                </c:pt>
                <c:pt idx="42">
                  <c:v>2016-06-30</c:v>
                </c:pt>
                <c:pt idx="43">
                  <c:v>2016-07-31</c:v>
                </c:pt>
                <c:pt idx="44">
                  <c:v>2016-08-31</c:v>
                </c:pt>
                <c:pt idx="45">
                  <c:v>2016-09-30</c:v>
                </c:pt>
                <c:pt idx="46">
                  <c:v>2016-10-31</c:v>
                </c:pt>
                <c:pt idx="47">
                  <c:v>2016-11-30</c:v>
                </c:pt>
                <c:pt idx="48">
                  <c:v>2016-12-30</c:v>
                </c:pt>
                <c:pt idx="49">
                  <c:v>2017-01-31</c:v>
                </c:pt>
                <c:pt idx="50">
                  <c:v>2017-02-28</c:v>
                </c:pt>
                <c:pt idx="51">
                  <c:v>2017-03-31</c:v>
                </c:pt>
                <c:pt idx="52">
                  <c:v>2017-04-30</c:v>
                </c:pt>
                <c:pt idx="53">
                  <c:v>2017-05-31</c:v>
                </c:pt>
                <c:pt idx="54">
                  <c:v>2017-06-30</c:v>
                </c:pt>
                <c:pt idx="55">
                  <c:v>2017-07-31</c:v>
                </c:pt>
                <c:pt idx="56">
                  <c:v>2017-08-31</c:v>
                </c:pt>
                <c:pt idx="57">
                  <c:v>2017-09-29</c:v>
                </c:pt>
                <c:pt idx="58">
                  <c:v>2017-10-31</c:v>
                </c:pt>
                <c:pt idx="59">
                  <c:v>2017-11-30</c:v>
                </c:pt>
                <c:pt idx="60">
                  <c:v>2017-12-31</c:v>
                </c:pt>
                <c:pt idx="61">
                  <c:v>2018-01-31</c:v>
                </c:pt>
                <c:pt idx="62">
                  <c:v>2018-02-28</c:v>
                </c:pt>
                <c:pt idx="63">
                  <c:v>2018-03-30</c:v>
                </c:pt>
                <c:pt idx="64">
                  <c:v>2018-04-30</c:v>
                </c:pt>
                <c:pt idx="65">
                  <c:v>2018-05-31</c:v>
                </c:pt>
                <c:pt idx="66">
                  <c:v>2018-06-29</c:v>
                </c:pt>
                <c:pt idx="67">
                  <c:v>2018-07-31</c:v>
                </c:pt>
                <c:pt idx="68">
                  <c:v>2018-08-31</c:v>
                </c:pt>
                <c:pt idx="69">
                  <c:v>2018-09-30</c:v>
                </c:pt>
                <c:pt idx="70">
                  <c:v>2018-10-31</c:v>
                </c:pt>
                <c:pt idx="71">
                  <c:v>2018-11-30</c:v>
                </c:pt>
                <c:pt idx="72">
                  <c:v>2018-12-31</c:v>
                </c:pt>
                <c:pt idx="73">
                  <c:v>2019-01-31</c:v>
                </c:pt>
                <c:pt idx="74">
                  <c:v>2019-02-28</c:v>
                </c:pt>
                <c:pt idx="75">
                  <c:v>2019-03-31</c:v>
                </c:pt>
                <c:pt idx="76">
                  <c:v>2019-04-30</c:v>
                </c:pt>
                <c:pt idx="77">
                  <c:v>2019-05-31</c:v>
                </c:pt>
                <c:pt idx="78">
                  <c:v>2019-06-30</c:v>
                </c:pt>
                <c:pt idx="79">
                  <c:v>2019-07-31</c:v>
                </c:pt>
                <c:pt idx="80">
                  <c:v>2019-08-30</c:v>
                </c:pt>
                <c:pt idx="81">
                  <c:v>2019-09-30</c:v>
                </c:pt>
                <c:pt idx="82">
                  <c:v>2019-10-31</c:v>
                </c:pt>
                <c:pt idx="83">
                  <c:v>2019-11-29</c:v>
                </c:pt>
                <c:pt idx="84">
                  <c:v>2019-12-31</c:v>
                </c:pt>
                <c:pt idx="85">
                  <c:v>2020-01-31</c:v>
                </c:pt>
                <c:pt idx="86">
                  <c:v>2020-02-28</c:v>
                </c:pt>
                <c:pt idx="87">
                  <c:v>2020-03-31</c:v>
                </c:pt>
                <c:pt idx="88">
                  <c:v>2020-04-30</c:v>
                </c:pt>
                <c:pt idx="89">
                  <c:v>2020-05-31</c:v>
                </c:pt>
                <c:pt idx="90">
                  <c:v>2020-06-30</c:v>
                </c:pt>
                <c:pt idx="91">
                  <c:v>2020-07-31</c:v>
                </c:pt>
                <c:pt idx="92">
                  <c:v>2020-08-31</c:v>
                </c:pt>
                <c:pt idx="93">
                  <c:v>2020-09-30</c:v>
                </c:pt>
                <c:pt idx="94">
                  <c:v>2020-10-30</c:v>
                </c:pt>
                <c:pt idx="95">
                  <c:v>2020-11-30</c:v>
                </c:pt>
                <c:pt idx="96">
                  <c:v>2020-12-31</c:v>
                </c:pt>
                <c:pt idx="97">
                  <c:v>2021-01-31</c:v>
                </c:pt>
                <c:pt idx="98">
                  <c:v>2021-02-28</c:v>
                </c:pt>
                <c:pt idx="99">
                  <c:v>2021-03-31</c:v>
                </c:pt>
                <c:pt idx="100">
                  <c:v>2021-04-30</c:v>
                </c:pt>
                <c:pt idx="101">
                  <c:v>2021-05-31</c:v>
                </c:pt>
                <c:pt idx="102">
                  <c:v>2021-06-30</c:v>
                </c:pt>
                <c:pt idx="103">
                  <c:v>2021-07-30</c:v>
                </c:pt>
                <c:pt idx="104">
                  <c:v>2021-08-31</c:v>
                </c:pt>
                <c:pt idx="105">
                  <c:v>2021-09-30</c:v>
                </c:pt>
                <c:pt idx="106">
                  <c:v>2021-10-31</c:v>
                </c:pt>
                <c:pt idx="107">
                  <c:v>2021-11-30</c:v>
                </c:pt>
                <c:pt idx="108">
                  <c:v>2021-12-31</c:v>
                </c:pt>
                <c:pt idx="109">
                  <c:v>2022-01-31</c:v>
                </c:pt>
                <c:pt idx="110">
                  <c:v>2022-02-18</c:v>
                </c:pt>
              </c:strCache>
            </c:strRef>
          </c:cat>
          <c:val>
            <c:numRef>
              <c:f>Sheet1!$B$2:$B$112</c:f>
              <c:numCache>
                <c:formatCode>#,##0.00</c:formatCode>
                <c:ptCount val="111"/>
                <c:pt idx="0">
                  <c:v>21.4</c:v>
                </c:pt>
                <c:pt idx="1">
                  <c:v>20.61</c:v>
                </c:pt>
                <c:pt idx="2">
                  <c:v>18.899999999999999</c:v>
                </c:pt>
                <c:pt idx="3">
                  <c:v>17.149999999999999</c:v>
                </c:pt>
                <c:pt idx="4">
                  <c:v>16.760000000000002</c:v>
                </c:pt>
                <c:pt idx="5">
                  <c:v>16.64</c:v>
                </c:pt>
                <c:pt idx="6">
                  <c:v>13.69</c:v>
                </c:pt>
                <c:pt idx="7">
                  <c:v>13.26</c:v>
                </c:pt>
                <c:pt idx="8">
                  <c:v>13.86</c:v>
                </c:pt>
                <c:pt idx="9">
                  <c:v>13.81</c:v>
                </c:pt>
                <c:pt idx="10">
                  <c:v>14.02</c:v>
                </c:pt>
                <c:pt idx="11">
                  <c:v>15.72</c:v>
                </c:pt>
                <c:pt idx="12">
                  <c:v>15.13</c:v>
                </c:pt>
                <c:pt idx="13">
                  <c:v>13.72</c:v>
                </c:pt>
                <c:pt idx="14">
                  <c:v>13.85</c:v>
                </c:pt>
                <c:pt idx="15">
                  <c:v>13.43</c:v>
                </c:pt>
                <c:pt idx="16">
                  <c:v>13.61</c:v>
                </c:pt>
                <c:pt idx="17">
                  <c:v>14</c:v>
                </c:pt>
                <c:pt idx="18">
                  <c:v>13.61</c:v>
                </c:pt>
                <c:pt idx="19">
                  <c:v>15.15</c:v>
                </c:pt>
                <c:pt idx="20">
                  <c:v>14.96</c:v>
                </c:pt>
                <c:pt idx="21">
                  <c:v>15.55</c:v>
                </c:pt>
                <c:pt idx="22">
                  <c:v>16.16</c:v>
                </c:pt>
                <c:pt idx="23">
                  <c:v>22.6</c:v>
                </c:pt>
                <c:pt idx="24">
                  <c:v>34.15</c:v>
                </c:pt>
                <c:pt idx="25">
                  <c:v>36.08</c:v>
                </c:pt>
                <c:pt idx="26">
                  <c:v>37.46</c:v>
                </c:pt>
                <c:pt idx="27">
                  <c:v>37.049999999999997</c:v>
                </c:pt>
                <c:pt idx="28">
                  <c:v>38.06</c:v>
                </c:pt>
                <c:pt idx="29">
                  <c:v>35.26</c:v>
                </c:pt>
                <c:pt idx="30">
                  <c:v>31.32</c:v>
                </c:pt>
                <c:pt idx="31">
                  <c:v>28.24</c:v>
                </c:pt>
                <c:pt idx="32">
                  <c:v>25.44</c:v>
                </c:pt>
                <c:pt idx="33">
                  <c:v>25.53</c:v>
                </c:pt>
                <c:pt idx="34">
                  <c:v>26.49</c:v>
                </c:pt>
                <c:pt idx="35">
                  <c:v>26.31</c:v>
                </c:pt>
                <c:pt idx="36">
                  <c:v>28.31</c:v>
                </c:pt>
                <c:pt idx="37">
                  <c:v>20.440000000000001</c:v>
                </c:pt>
                <c:pt idx="38">
                  <c:v>19.88</c:v>
                </c:pt>
                <c:pt idx="39">
                  <c:v>23.86</c:v>
                </c:pt>
                <c:pt idx="40">
                  <c:v>21.69</c:v>
                </c:pt>
                <c:pt idx="41">
                  <c:v>21.62</c:v>
                </c:pt>
                <c:pt idx="42">
                  <c:v>20.82</c:v>
                </c:pt>
                <c:pt idx="43">
                  <c:v>20.94</c:v>
                </c:pt>
                <c:pt idx="44">
                  <c:v>21.59</c:v>
                </c:pt>
                <c:pt idx="45">
                  <c:v>21.41</c:v>
                </c:pt>
                <c:pt idx="46">
                  <c:v>21.83</c:v>
                </c:pt>
                <c:pt idx="47">
                  <c:v>25.79</c:v>
                </c:pt>
                <c:pt idx="48">
                  <c:v>24.09</c:v>
                </c:pt>
                <c:pt idx="49">
                  <c:v>25.72</c:v>
                </c:pt>
                <c:pt idx="50">
                  <c:v>25.67</c:v>
                </c:pt>
                <c:pt idx="51">
                  <c:v>25.3</c:v>
                </c:pt>
                <c:pt idx="52">
                  <c:v>26.13</c:v>
                </c:pt>
                <c:pt idx="53">
                  <c:v>28.08</c:v>
                </c:pt>
                <c:pt idx="54">
                  <c:v>26.98</c:v>
                </c:pt>
                <c:pt idx="55">
                  <c:v>27.6</c:v>
                </c:pt>
                <c:pt idx="56">
                  <c:v>29.27</c:v>
                </c:pt>
                <c:pt idx="57">
                  <c:v>27.74</c:v>
                </c:pt>
                <c:pt idx="58">
                  <c:v>31.4</c:v>
                </c:pt>
                <c:pt idx="59">
                  <c:v>30.98</c:v>
                </c:pt>
                <c:pt idx="60">
                  <c:v>30.45</c:v>
                </c:pt>
                <c:pt idx="61">
                  <c:v>30.26</c:v>
                </c:pt>
                <c:pt idx="62">
                  <c:v>26.86</c:v>
                </c:pt>
                <c:pt idx="63">
                  <c:v>25.41</c:v>
                </c:pt>
                <c:pt idx="64">
                  <c:v>24.51</c:v>
                </c:pt>
                <c:pt idx="65">
                  <c:v>24.56</c:v>
                </c:pt>
                <c:pt idx="66">
                  <c:v>22.52</c:v>
                </c:pt>
                <c:pt idx="67">
                  <c:v>23.45</c:v>
                </c:pt>
                <c:pt idx="68">
                  <c:v>22.1</c:v>
                </c:pt>
                <c:pt idx="69">
                  <c:v>22.68</c:v>
                </c:pt>
                <c:pt idx="70">
                  <c:v>21.87</c:v>
                </c:pt>
                <c:pt idx="71">
                  <c:v>21.58</c:v>
                </c:pt>
                <c:pt idx="72">
                  <c:v>20.39</c:v>
                </c:pt>
                <c:pt idx="73">
                  <c:v>22.76</c:v>
                </c:pt>
                <c:pt idx="74">
                  <c:v>28.38</c:v>
                </c:pt>
                <c:pt idx="75">
                  <c:v>28.32</c:v>
                </c:pt>
                <c:pt idx="76">
                  <c:v>30.3</c:v>
                </c:pt>
                <c:pt idx="77">
                  <c:v>26.12</c:v>
                </c:pt>
                <c:pt idx="78">
                  <c:v>28.32</c:v>
                </c:pt>
                <c:pt idx="79">
                  <c:v>29.69</c:v>
                </c:pt>
                <c:pt idx="80">
                  <c:v>28.85</c:v>
                </c:pt>
                <c:pt idx="81">
                  <c:v>27.48</c:v>
                </c:pt>
                <c:pt idx="82">
                  <c:v>33.450000000000003</c:v>
                </c:pt>
                <c:pt idx="83">
                  <c:v>32.81</c:v>
                </c:pt>
                <c:pt idx="84">
                  <c:v>34.869999999999997</c:v>
                </c:pt>
                <c:pt idx="85">
                  <c:v>32.26</c:v>
                </c:pt>
                <c:pt idx="86">
                  <c:v>29.45</c:v>
                </c:pt>
                <c:pt idx="87">
                  <c:v>26.34</c:v>
                </c:pt>
                <c:pt idx="88">
                  <c:v>28.54</c:v>
                </c:pt>
                <c:pt idx="89">
                  <c:v>25.6</c:v>
                </c:pt>
                <c:pt idx="90">
                  <c:v>27.21</c:v>
                </c:pt>
                <c:pt idx="91">
                  <c:v>36.49</c:v>
                </c:pt>
                <c:pt idx="92">
                  <c:v>43.68</c:v>
                </c:pt>
                <c:pt idx="93">
                  <c:v>44.43</c:v>
                </c:pt>
                <c:pt idx="94">
                  <c:v>46.08</c:v>
                </c:pt>
                <c:pt idx="95">
                  <c:v>42.41</c:v>
                </c:pt>
                <c:pt idx="96">
                  <c:v>38.39</c:v>
                </c:pt>
                <c:pt idx="97">
                  <c:v>36.15</c:v>
                </c:pt>
                <c:pt idx="98">
                  <c:v>33.159999999999997</c:v>
                </c:pt>
                <c:pt idx="99">
                  <c:v>31.82</c:v>
                </c:pt>
                <c:pt idx="100">
                  <c:v>33.07</c:v>
                </c:pt>
                <c:pt idx="101">
                  <c:v>36.4</c:v>
                </c:pt>
                <c:pt idx="102">
                  <c:v>33.89</c:v>
                </c:pt>
                <c:pt idx="103">
                  <c:v>28</c:v>
                </c:pt>
                <c:pt idx="104">
                  <c:v>28.84</c:v>
                </c:pt>
                <c:pt idx="105">
                  <c:v>29.8</c:v>
                </c:pt>
                <c:pt idx="106">
                  <c:v>29.8</c:v>
                </c:pt>
                <c:pt idx="107">
                  <c:v>29.55</c:v>
                </c:pt>
                <c:pt idx="108">
                  <c:v>30.09</c:v>
                </c:pt>
                <c:pt idx="109">
                  <c:v>27.56</c:v>
                </c:pt>
                <c:pt idx="110">
                  <c:v>30.55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90-4AC5-AFFA-887333985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134416"/>
        <c:axId val="83913569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LFC.N（右轴）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Sheet1!$A$2:$A$112</c:f>
              <c:strCache>
                <c:ptCount val="111"/>
                <c:pt idx="0">
                  <c:v>2012-12-31</c:v>
                </c:pt>
                <c:pt idx="1">
                  <c:v>2013-01-31</c:v>
                </c:pt>
                <c:pt idx="2">
                  <c:v>2013-02-28</c:v>
                </c:pt>
                <c:pt idx="3">
                  <c:v>2013-03-31</c:v>
                </c:pt>
                <c:pt idx="4">
                  <c:v>2013-04-30</c:v>
                </c:pt>
                <c:pt idx="5">
                  <c:v>2013-05-31</c:v>
                </c:pt>
                <c:pt idx="6">
                  <c:v>2013-06-30</c:v>
                </c:pt>
                <c:pt idx="7">
                  <c:v>2013-07-31</c:v>
                </c:pt>
                <c:pt idx="8">
                  <c:v>2013-08-30</c:v>
                </c:pt>
                <c:pt idx="9">
                  <c:v>2013-09-30</c:v>
                </c:pt>
                <c:pt idx="10">
                  <c:v>2013-10-31</c:v>
                </c:pt>
                <c:pt idx="11">
                  <c:v>2013-11-29</c:v>
                </c:pt>
                <c:pt idx="12">
                  <c:v>2013-12-31</c:v>
                </c:pt>
                <c:pt idx="13">
                  <c:v>2014-01-31</c:v>
                </c:pt>
                <c:pt idx="14">
                  <c:v>2014-02-28</c:v>
                </c:pt>
                <c:pt idx="15">
                  <c:v>2014-03-31</c:v>
                </c:pt>
                <c:pt idx="16">
                  <c:v>2014-04-30</c:v>
                </c:pt>
                <c:pt idx="17">
                  <c:v>2014-05-30</c:v>
                </c:pt>
                <c:pt idx="18">
                  <c:v>2014-06-30</c:v>
                </c:pt>
                <c:pt idx="19">
                  <c:v>2014-07-31</c:v>
                </c:pt>
                <c:pt idx="20">
                  <c:v>2014-08-31</c:v>
                </c:pt>
                <c:pt idx="21">
                  <c:v>2014-09-30</c:v>
                </c:pt>
                <c:pt idx="22">
                  <c:v>2014-10-31</c:v>
                </c:pt>
                <c:pt idx="23">
                  <c:v>2014-11-30</c:v>
                </c:pt>
                <c:pt idx="24">
                  <c:v>2014-12-31</c:v>
                </c:pt>
                <c:pt idx="25">
                  <c:v>2015-01-30</c:v>
                </c:pt>
                <c:pt idx="26">
                  <c:v>2015-02-27</c:v>
                </c:pt>
                <c:pt idx="27">
                  <c:v>2015-03-31</c:v>
                </c:pt>
                <c:pt idx="28">
                  <c:v>2015-04-30</c:v>
                </c:pt>
                <c:pt idx="29">
                  <c:v>2015-05-31</c:v>
                </c:pt>
                <c:pt idx="30">
                  <c:v>2015-06-30</c:v>
                </c:pt>
                <c:pt idx="31">
                  <c:v>2015-07-31</c:v>
                </c:pt>
                <c:pt idx="32">
                  <c:v>2015-08-31</c:v>
                </c:pt>
                <c:pt idx="33">
                  <c:v>2015-09-30</c:v>
                </c:pt>
                <c:pt idx="34">
                  <c:v>2015-10-30</c:v>
                </c:pt>
                <c:pt idx="35">
                  <c:v>2015-11-30</c:v>
                </c:pt>
                <c:pt idx="36">
                  <c:v>2015-12-31</c:v>
                </c:pt>
                <c:pt idx="37">
                  <c:v>2016-01-31</c:v>
                </c:pt>
                <c:pt idx="38">
                  <c:v>2016-02-29</c:v>
                </c:pt>
                <c:pt idx="39">
                  <c:v>2016-03-31</c:v>
                </c:pt>
                <c:pt idx="40">
                  <c:v>2016-04-29</c:v>
                </c:pt>
                <c:pt idx="41">
                  <c:v>2016-05-31</c:v>
                </c:pt>
                <c:pt idx="42">
                  <c:v>2016-06-30</c:v>
                </c:pt>
                <c:pt idx="43">
                  <c:v>2016-07-31</c:v>
                </c:pt>
                <c:pt idx="44">
                  <c:v>2016-08-31</c:v>
                </c:pt>
                <c:pt idx="45">
                  <c:v>2016-09-30</c:v>
                </c:pt>
                <c:pt idx="46">
                  <c:v>2016-10-31</c:v>
                </c:pt>
                <c:pt idx="47">
                  <c:v>2016-11-30</c:v>
                </c:pt>
                <c:pt idx="48">
                  <c:v>2016-12-30</c:v>
                </c:pt>
                <c:pt idx="49">
                  <c:v>2017-01-31</c:v>
                </c:pt>
                <c:pt idx="50">
                  <c:v>2017-02-28</c:v>
                </c:pt>
                <c:pt idx="51">
                  <c:v>2017-03-31</c:v>
                </c:pt>
                <c:pt idx="52">
                  <c:v>2017-04-30</c:v>
                </c:pt>
                <c:pt idx="53">
                  <c:v>2017-05-31</c:v>
                </c:pt>
                <c:pt idx="54">
                  <c:v>2017-06-30</c:v>
                </c:pt>
                <c:pt idx="55">
                  <c:v>2017-07-31</c:v>
                </c:pt>
                <c:pt idx="56">
                  <c:v>2017-08-31</c:v>
                </c:pt>
                <c:pt idx="57">
                  <c:v>2017-09-29</c:v>
                </c:pt>
                <c:pt idx="58">
                  <c:v>2017-10-31</c:v>
                </c:pt>
                <c:pt idx="59">
                  <c:v>2017-11-30</c:v>
                </c:pt>
                <c:pt idx="60">
                  <c:v>2017-12-31</c:v>
                </c:pt>
                <c:pt idx="61">
                  <c:v>2018-01-31</c:v>
                </c:pt>
                <c:pt idx="62">
                  <c:v>2018-02-28</c:v>
                </c:pt>
                <c:pt idx="63">
                  <c:v>2018-03-30</c:v>
                </c:pt>
                <c:pt idx="64">
                  <c:v>2018-04-30</c:v>
                </c:pt>
                <c:pt idx="65">
                  <c:v>2018-05-31</c:v>
                </c:pt>
                <c:pt idx="66">
                  <c:v>2018-06-29</c:v>
                </c:pt>
                <c:pt idx="67">
                  <c:v>2018-07-31</c:v>
                </c:pt>
                <c:pt idx="68">
                  <c:v>2018-08-31</c:v>
                </c:pt>
                <c:pt idx="69">
                  <c:v>2018-09-30</c:v>
                </c:pt>
                <c:pt idx="70">
                  <c:v>2018-10-31</c:v>
                </c:pt>
                <c:pt idx="71">
                  <c:v>2018-11-30</c:v>
                </c:pt>
                <c:pt idx="72">
                  <c:v>2018-12-31</c:v>
                </c:pt>
                <c:pt idx="73">
                  <c:v>2019-01-31</c:v>
                </c:pt>
                <c:pt idx="74">
                  <c:v>2019-02-28</c:v>
                </c:pt>
                <c:pt idx="75">
                  <c:v>2019-03-31</c:v>
                </c:pt>
                <c:pt idx="76">
                  <c:v>2019-04-30</c:v>
                </c:pt>
                <c:pt idx="77">
                  <c:v>2019-05-31</c:v>
                </c:pt>
                <c:pt idx="78">
                  <c:v>2019-06-30</c:v>
                </c:pt>
                <c:pt idx="79">
                  <c:v>2019-07-31</c:v>
                </c:pt>
                <c:pt idx="80">
                  <c:v>2019-08-30</c:v>
                </c:pt>
                <c:pt idx="81">
                  <c:v>2019-09-30</c:v>
                </c:pt>
                <c:pt idx="82">
                  <c:v>2019-10-31</c:v>
                </c:pt>
                <c:pt idx="83">
                  <c:v>2019-11-29</c:v>
                </c:pt>
                <c:pt idx="84">
                  <c:v>2019-12-31</c:v>
                </c:pt>
                <c:pt idx="85">
                  <c:v>2020-01-31</c:v>
                </c:pt>
                <c:pt idx="86">
                  <c:v>2020-02-28</c:v>
                </c:pt>
                <c:pt idx="87">
                  <c:v>2020-03-31</c:v>
                </c:pt>
                <c:pt idx="88">
                  <c:v>2020-04-30</c:v>
                </c:pt>
                <c:pt idx="89">
                  <c:v>2020-05-31</c:v>
                </c:pt>
                <c:pt idx="90">
                  <c:v>2020-06-30</c:v>
                </c:pt>
                <c:pt idx="91">
                  <c:v>2020-07-31</c:v>
                </c:pt>
                <c:pt idx="92">
                  <c:v>2020-08-31</c:v>
                </c:pt>
                <c:pt idx="93">
                  <c:v>2020-09-30</c:v>
                </c:pt>
                <c:pt idx="94">
                  <c:v>2020-10-30</c:v>
                </c:pt>
                <c:pt idx="95">
                  <c:v>2020-11-30</c:v>
                </c:pt>
                <c:pt idx="96">
                  <c:v>2020-12-31</c:v>
                </c:pt>
                <c:pt idx="97">
                  <c:v>2021-01-31</c:v>
                </c:pt>
                <c:pt idx="98">
                  <c:v>2021-02-28</c:v>
                </c:pt>
                <c:pt idx="99">
                  <c:v>2021-03-31</c:v>
                </c:pt>
                <c:pt idx="100">
                  <c:v>2021-04-30</c:v>
                </c:pt>
                <c:pt idx="101">
                  <c:v>2021-05-31</c:v>
                </c:pt>
                <c:pt idx="102">
                  <c:v>2021-06-30</c:v>
                </c:pt>
                <c:pt idx="103">
                  <c:v>2021-07-30</c:v>
                </c:pt>
                <c:pt idx="104">
                  <c:v>2021-08-31</c:v>
                </c:pt>
                <c:pt idx="105">
                  <c:v>2021-09-30</c:v>
                </c:pt>
                <c:pt idx="106">
                  <c:v>2021-10-31</c:v>
                </c:pt>
                <c:pt idx="107">
                  <c:v>2021-11-30</c:v>
                </c:pt>
                <c:pt idx="108">
                  <c:v>2021-12-31</c:v>
                </c:pt>
                <c:pt idx="109">
                  <c:v>2022-01-31</c:v>
                </c:pt>
                <c:pt idx="110">
                  <c:v>2022-02-18</c:v>
                </c:pt>
              </c:strCache>
            </c:strRef>
          </c:cat>
          <c:val>
            <c:numRef>
              <c:f>Sheet1!$C$2:$C$112</c:f>
              <c:numCache>
                <c:formatCode>#,##0.00</c:formatCode>
                <c:ptCount val="111"/>
                <c:pt idx="0">
                  <c:v>49.69</c:v>
                </c:pt>
                <c:pt idx="1">
                  <c:v>50.03</c:v>
                </c:pt>
                <c:pt idx="2">
                  <c:v>44.07</c:v>
                </c:pt>
                <c:pt idx="3">
                  <c:v>39.42</c:v>
                </c:pt>
                <c:pt idx="4">
                  <c:v>41.68</c:v>
                </c:pt>
                <c:pt idx="5">
                  <c:v>38.17</c:v>
                </c:pt>
                <c:pt idx="6">
                  <c:v>34.880000000000003</c:v>
                </c:pt>
                <c:pt idx="7">
                  <c:v>36.03</c:v>
                </c:pt>
                <c:pt idx="8">
                  <c:v>36.65</c:v>
                </c:pt>
                <c:pt idx="9">
                  <c:v>38.86</c:v>
                </c:pt>
                <c:pt idx="10">
                  <c:v>39.43</c:v>
                </c:pt>
                <c:pt idx="11">
                  <c:v>48.2</c:v>
                </c:pt>
                <c:pt idx="12">
                  <c:v>47.25</c:v>
                </c:pt>
                <c:pt idx="13">
                  <c:v>40.74</c:v>
                </c:pt>
                <c:pt idx="14">
                  <c:v>43.39</c:v>
                </c:pt>
                <c:pt idx="15">
                  <c:v>42.34</c:v>
                </c:pt>
                <c:pt idx="16">
                  <c:v>39.08</c:v>
                </c:pt>
                <c:pt idx="17">
                  <c:v>40.630000000000003</c:v>
                </c:pt>
                <c:pt idx="18">
                  <c:v>39.21</c:v>
                </c:pt>
                <c:pt idx="19">
                  <c:v>44.36</c:v>
                </c:pt>
                <c:pt idx="20">
                  <c:v>42.94</c:v>
                </c:pt>
                <c:pt idx="21">
                  <c:v>41.7</c:v>
                </c:pt>
                <c:pt idx="22">
                  <c:v>44.75</c:v>
                </c:pt>
                <c:pt idx="23">
                  <c:v>52.39</c:v>
                </c:pt>
                <c:pt idx="24">
                  <c:v>58.71</c:v>
                </c:pt>
                <c:pt idx="25">
                  <c:v>57.44</c:v>
                </c:pt>
                <c:pt idx="26">
                  <c:v>64.28</c:v>
                </c:pt>
                <c:pt idx="27">
                  <c:v>66.08</c:v>
                </c:pt>
                <c:pt idx="28">
                  <c:v>72.67</c:v>
                </c:pt>
                <c:pt idx="29">
                  <c:v>23.85</c:v>
                </c:pt>
                <c:pt idx="30">
                  <c:v>21.76</c:v>
                </c:pt>
                <c:pt idx="31">
                  <c:v>18.47</c:v>
                </c:pt>
                <c:pt idx="32">
                  <c:v>17.07</c:v>
                </c:pt>
                <c:pt idx="33">
                  <c:v>17.38</c:v>
                </c:pt>
                <c:pt idx="34">
                  <c:v>18.059999999999999</c:v>
                </c:pt>
                <c:pt idx="35">
                  <c:v>17.5</c:v>
                </c:pt>
                <c:pt idx="36">
                  <c:v>15.99</c:v>
                </c:pt>
                <c:pt idx="37">
                  <c:v>12.1</c:v>
                </c:pt>
                <c:pt idx="38">
                  <c:v>10.91</c:v>
                </c:pt>
                <c:pt idx="39">
                  <c:v>12.29</c:v>
                </c:pt>
                <c:pt idx="40">
                  <c:v>11.51</c:v>
                </c:pt>
                <c:pt idx="41">
                  <c:v>11.18</c:v>
                </c:pt>
                <c:pt idx="42">
                  <c:v>10.76</c:v>
                </c:pt>
                <c:pt idx="43">
                  <c:v>11.27</c:v>
                </c:pt>
                <c:pt idx="44">
                  <c:v>11.91</c:v>
                </c:pt>
                <c:pt idx="45">
                  <c:v>13.08</c:v>
                </c:pt>
                <c:pt idx="46">
                  <c:v>12.35</c:v>
                </c:pt>
                <c:pt idx="47">
                  <c:v>14.5</c:v>
                </c:pt>
                <c:pt idx="48">
                  <c:v>12.87</c:v>
                </c:pt>
                <c:pt idx="49">
                  <c:v>13.75</c:v>
                </c:pt>
                <c:pt idx="50">
                  <c:v>15.21</c:v>
                </c:pt>
                <c:pt idx="51">
                  <c:v>15.33</c:v>
                </c:pt>
                <c:pt idx="52">
                  <c:v>15.19</c:v>
                </c:pt>
                <c:pt idx="53">
                  <c:v>16.3</c:v>
                </c:pt>
                <c:pt idx="54">
                  <c:v>15.34</c:v>
                </c:pt>
                <c:pt idx="55">
                  <c:v>15.88</c:v>
                </c:pt>
                <c:pt idx="56">
                  <c:v>16.12</c:v>
                </c:pt>
                <c:pt idx="57">
                  <c:v>15.05</c:v>
                </c:pt>
                <c:pt idx="58">
                  <c:v>16.670000000000002</c:v>
                </c:pt>
                <c:pt idx="59">
                  <c:v>16.36</c:v>
                </c:pt>
                <c:pt idx="60">
                  <c:v>15.61</c:v>
                </c:pt>
                <c:pt idx="61">
                  <c:v>16.760000000000002</c:v>
                </c:pt>
                <c:pt idx="62">
                  <c:v>14.66</c:v>
                </c:pt>
                <c:pt idx="63">
                  <c:v>13.99</c:v>
                </c:pt>
                <c:pt idx="64">
                  <c:v>14.1</c:v>
                </c:pt>
                <c:pt idx="65">
                  <c:v>13.93</c:v>
                </c:pt>
                <c:pt idx="66">
                  <c:v>12.78</c:v>
                </c:pt>
                <c:pt idx="67">
                  <c:v>12.58</c:v>
                </c:pt>
                <c:pt idx="68">
                  <c:v>11.33</c:v>
                </c:pt>
                <c:pt idx="69">
                  <c:v>11.39</c:v>
                </c:pt>
                <c:pt idx="70">
                  <c:v>10.06</c:v>
                </c:pt>
                <c:pt idx="71">
                  <c:v>10.75</c:v>
                </c:pt>
                <c:pt idx="72">
                  <c:v>10.49</c:v>
                </c:pt>
                <c:pt idx="73">
                  <c:v>12.33</c:v>
                </c:pt>
                <c:pt idx="74">
                  <c:v>13.72</c:v>
                </c:pt>
                <c:pt idx="75">
                  <c:v>13.42</c:v>
                </c:pt>
                <c:pt idx="76">
                  <c:v>14.16</c:v>
                </c:pt>
                <c:pt idx="77">
                  <c:v>11.62</c:v>
                </c:pt>
                <c:pt idx="78">
                  <c:v>12.37</c:v>
                </c:pt>
                <c:pt idx="79">
                  <c:v>12.74</c:v>
                </c:pt>
                <c:pt idx="80">
                  <c:v>11.67</c:v>
                </c:pt>
                <c:pt idx="81">
                  <c:v>11.52</c:v>
                </c:pt>
                <c:pt idx="82">
                  <c:v>12.83</c:v>
                </c:pt>
                <c:pt idx="83">
                  <c:v>12.6</c:v>
                </c:pt>
                <c:pt idx="84">
                  <c:v>13.83</c:v>
                </c:pt>
                <c:pt idx="85">
                  <c:v>11.91</c:v>
                </c:pt>
                <c:pt idx="86">
                  <c:v>11.84</c:v>
                </c:pt>
                <c:pt idx="87">
                  <c:v>9.76</c:v>
                </c:pt>
                <c:pt idx="88">
                  <c:v>10.53</c:v>
                </c:pt>
                <c:pt idx="89">
                  <c:v>9.4700000000000006</c:v>
                </c:pt>
                <c:pt idx="90">
                  <c:v>10.09</c:v>
                </c:pt>
                <c:pt idx="91">
                  <c:v>11.48</c:v>
                </c:pt>
                <c:pt idx="92">
                  <c:v>12.18</c:v>
                </c:pt>
                <c:pt idx="93">
                  <c:v>11.32</c:v>
                </c:pt>
                <c:pt idx="94">
                  <c:v>10.94</c:v>
                </c:pt>
                <c:pt idx="95">
                  <c:v>11.25</c:v>
                </c:pt>
                <c:pt idx="96">
                  <c:v>11.06</c:v>
                </c:pt>
                <c:pt idx="97">
                  <c:v>10.64</c:v>
                </c:pt>
                <c:pt idx="98">
                  <c:v>10.54</c:v>
                </c:pt>
                <c:pt idx="99">
                  <c:v>10.41</c:v>
                </c:pt>
                <c:pt idx="100">
                  <c:v>10.210000000000001</c:v>
                </c:pt>
                <c:pt idx="101">
                  <c:v>10.7</c:v>
                </c:pt>
                <c:pt idx="102">
                  <c:v>9.9499999999999993</c:v>
                </c:pt>
                <c:pt idx="103">
                  <c:v>8.34</c:v>
                </c:pt>
                <c:pt idx="104">
                  <c:v>8.41</c:v>
                </c:pt>
                <c:pt idx="105">
                  <c:v>8.16</c:v>
                </c:pt>
                <c:pt idx="106">
                  <c:v>8.6199999999999992</c:v>
                </c:pt>
                <c:pt idx="107">
                  <c:v>8.16</c:v>
                </c:pt>
                <c:pt idx="108">
                  <c:v>8.23</c:v>
                </c:pt>
                <c:pt idx="109">
                  <c:v>8.93</c:v>
                </c:pt>
                <c:pt idx="110">
                  <c:v>8.7799999999999994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90-4AC5-AFFA-887333985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139216"/>
        <c:axId val="839136336"/>
      </c:lineChart>
      <c:catAx>
        <c:axId val="83913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9135696"/>
        <c:crosses val="autoZero"/>
        <c:auto val="1"/>
        <c:lblAlgn val="ctr"/>
        <c:lblOffset val="100"/>
        <c:noMultiLvlLbl val="0"/>
      </c:catAx>
      <c:valAx>
        <c:axId val="83913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9134416"/>
        <c:crosses val="autoZero"/>
        <c:crossBetween val="between"/>
      </c:valAx>
      <c:valAx>
        <c:axId val="839136336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9139216"/>
        <c:crosses val="max"/>
        <c:crossBetween val="between"/>
      </c:valAx>
      <c:catAx>
        <c:axId val="839139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9136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8D84B-BA3C-4D0A-8872-4E1C587A793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DE497F-C849-467F-83EF-74F06B477EF9}">
      <dgm:prSet phldrT="[文本]"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证券选择（</a:t>
          </a:r>
          <a:r>
            <a:rPr lang="en-US" altLang="zh-CN" b="1" dirty="0">
              <a:solidFill>
                <a:schemeClr val="tx1"/>
              </a:solidFill>
            </a:rPr>
            <a:t>selection</a:t>
          </a:r>
          <a:r>
            <a:rPr lang="zh-CN" altLang="en-US" b="1" dirty="0">
              <a:solidFill>
                <a:schemeClr val="tx1"/>
              </a:solidFill>
            </a:rPr>
            <a:t>）</a:t>
          </a:r>
        </a:p>
      </dgm:t>
    </dgm:pt>
    <dgm:pt modelId="{6FEF42DD-15BE-4150-AF8F-0541AEDD0B75}" type="parTrans" cxnId="{E51E7675-0C1A-49E9-BFC4-72198040275E}">
      <dgm:prSet/>
      <dgm:spPr/>
      <dgm:t>
        <a:bodyPr/>
        <a:lstStyle/>
        <a:p>
          <a:endParaRPr lang="zh-CN" altLang="en-US"/>
        </a:p>
      </dgm:t>
    </dgm:pt>
    <dgm:pt modelId="{9258ECF3-9FCD-4128-B481-E6FEC42A9391}" type="sibTrans" cxnId="{E51E7675-0C1A-49E9-BFC4-72198040275E}">
      <dgm:prSet/>
      <dgm:spPr/>
      <dgm:t>
        <a:bodyPr/>
        <a:lstStyle/>
        <a:p>
          <a:endParaRPr lang="zh-CN" altLang="en-US"/>
        </a:p>
      </dgm:t>
    </dgm:pt>
    <dgm:pt modelId="{EA64B361-0972-457C-B754-4511779B1C4D}">
      <dgm:prSet phldrT="[文本]"/>
      <dgm:spPr/>
      <dgm:t>
        <a:bodyPr/>
        <a:lstStyle/>
        <a:p>
          <a:r>
            <a:rPr lang="zh-CN" altLang="en-US" b="1" dirty="0">
              <a:solidFill>
                <a:srgbClr val="00B050"/>
              </a:solidFill>
            </a:rPr>
            <a:t>评估与调整</a:t>
          </a:r>
          <a:endParaRPr lang="en-US" altLang="zh-CN" b="1" dirty="0">
            <a:solidFill>
              <a:srgbClr val="00B050"/>
            </a:solidFill>
          </a:endParaRPr>
        </a:p>
        <a:p>
          <a:r>
            <a:rPr lang="zh-CN" altLang="en-US" b="1" dirty="0">
              <a:solidFill>
                <a:srgbClr val="00B050"/>
              </a:solidFill>
            </a:rPr>
            <a:t>（</a:t>
          </a:r>
          <a:r>
            <a:rPr lang="en-US" altLang="zh-CN" b="1" dirty="0">
              <a:solidFill>
                <a:srgbClr val="00B050"/>
              </a:solidFill>
            </a:rPr>
            <a:t>rebalance</a:t>
          </a:r>
          <a:r>
            <a:rPr lang="zh-CN" altLang="en-US" b="1" dirty="0">
              <a:solidFill>
                <a:srgbClr val="00B050"/>
              </a:solidFill>
            </a:rPr>
            <a:t>）</a:t>
          </a:r>
        </a:p>
      </dgm:t>
    </dgm:pt>
    <dgm:pt modelId="{6B9CE2D8-83B6-4711-A3A9-F15A764847A5}" type="parTrans" cxnId="{3BAB8007-C221-4004-BD4F-E56ADF301F93}">
      <dgm:prSet/>
      <dgm:spPr/>
      <dgm:t>
        <a:bodyPr/>
        <a:lstStyle/>
        <a:p>
          <a:endParaRPr lang="zh-CN" altLang="en-US"/>
        </a:p>
      </dgm:t>
    </dgm:pt>
    <dgm:pt modelId="{A23EB4A7-4ECE-460C-A012-03FB00C0F306}" type="sibTrans" cxnId="{3BAB8007-C221-4004-BD4F-E56ADF301F93}">
      <dgm:prSet/>
      <dgm:spPr/>
      <dgm:t>
        <a:bodyPr/>
        <a:lstStyle/>
        <a:p>
          <a:endParaRPr lang="zh-CN" altLang="en-US"/>
        </a:p>
      </dgm:t>
    </dgm:pt>
    <dgm:pt modelId="{23E37637-96F4-487B-87A5-F1679CB859B0}">
      <dgm:prSet phldrT="[文本]"/>
      <dgm:spPr/>
      <dgm:t>
        <a:bodyPr/>
        <a:lstStyle/>
        <a:p>
          <a:r>
            <a:rPr lang="zh-CN" altLang="en-US" b="1" dirty="0">
              <a:solidFill>
                <a:srgbClr val="FF0000"/>
              </a:solidFill>
            </a:rPr>
            <a:t>资产配置（</a:t>
          </a:r>
          <a:r>
            <a:rPr lang="en-US" altLang="zh-CN" b="1" dirty="0">
              <a:solidFill>
                <a:srgbClr val="FF0000"/>
              </a:solidFill>
            </a:rPr>
            <a:t>allocation</a:t>
          </a:r>
          <a:r>
            <a:rPr lang="zh-CN" altLang="en-US" b="1" dirty="0">
              <a:solidFill>
                <a:srgbClr val="FF0000"/>
              </a:solidFill>
            </a:rPr>
            <a:t>）</a:t>
          </a:r>
        </a:p>
      </dgm:t>
    </dgm:pt>
    <dgm:pt modelId="{E8EC9515-14FC-4F58-85F1-75CC08361F29}" type="parTrans" cxnId="{81258C99-07CD-4F05-9491-23FBD246E1CF}">
      <dgm:prSet/>
      <dgm:spPr/>
      <dgm:t>
        <a:bodyPr/>
        <a:lstStyle/>
        <a:p>
          <a:endParaRPr lang="zh-CN" altLang="en-US"/>
        </a:p>
      </dgm:t>
    </dgm:pt>
    <dgm:pt modelId="{2CC7A83E-67E7-4960-A304-FF8628DCA591}" type="sibTrans" cxnId="{81258C99-07CD-4F05-9491-23FBD246E1CF}">
      <dgm:prSet/>
      <dgm:spPr/>
      <dgm:t>
        <a:bodyPr/>
        <a:lstStyle/>
        <a:p>
          <a:endParaRPr lang="zh-CN" altLang="en-US"/>
        </a:p>
      </dgm:t>
    </dgm:pt>
    <dgm:pt modelId="{80487E9E-6034-4567-A9AA-2A605CC7E1EB}" type="pres">
      <dgm:prSet presAssocID="{8FD8D84B-BA3C-4D0A-8872-4E1C587A7935}" presName="compositeShape" presStyleCnt="0">
        <dgm:presLayoutVars>
          <dgm:chMax val="7"/>
          <dgm:dir/>
          <dgm:resizeHandles val="exact"/>
        </dgm:presLayoutVars>
      </dgm:prSet>
      <dgm:spPr/>
    </dgm:pt>
    <dgm:pt modelId="{D181CCEE-0540-40A9-8C8B-F554A4D6B8A3}" type="pres">
      <dgm:prSet presAssocID="{8FD8D84B-BA3C-4D0A-8872-4E1C587A7935}" presName="wedge1" presStyleLbl="node1" presStyleIdx="0" presStyleCnt="3"/>
      <dgm:spPr/>
    </dgm:pt>
    <dgm:pt modelId="{D533E164-3EE9-40B7-A9E7-7D2AD7956F92}" type="pres">
      <dgm:prSet presAssocID="{8FD8D84B-BA3C-4D0A-8872-4E1C587A7935}" presName="dummy1a" presStyleCnt="0"/>
      <dgm:spPr/>
    </dgm:pt>
    <dgm:pt modelId="{6CEDAC98-1A59-48F5-BD81-2767EFDB9C87}" type="pres">
      <dgm:prSet presAssocID="{8FD8D84B-BA3C-4D0A-8872-4E1C587A7935}" presName="dummy1b" presStyleCnt="0"/>
      <dgm:spPr/>
    </dgm:pt>
    <dgm:pt modelId="{6147AA64-8BBB-41AA-8925-A0144EDB0958}" type="pres">
      <dgm:prSet presAssocID="{8FD8D84B-BA3C-4D0A-8872-4E1C587A793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2C3A9A7-16BB-4A6D-B328-366C86FC3692}" type="pres">
      <dgm:prSet presAssocID="{8FD8D84B-BA3C-4D0A-8872-4E1C587A7935}" presName="wedge2" presStyleLbl="node1" presStyleIdx="1" presStyleCnt="3"/>
      <dgm:spPr/>
    </dgm:pt>
    <dgm:pt modelId="{41795E1A-4F56-4BFF-A308-BE3E2ED9324F}" type="pres">
      <dgm:prSet presAssocID="{8FD8D84B-BA3C-4D0A-8872-4E1C587A7935}" presName="dummy2a" presStyleCnt="0"/>
      <dgm:spPr/>
    </dgm:pt>
    <dgm:pt modelId="{CB457E27-47A5-4F6B-A4AF-57FDD16186F7}" type="pres">
      <dgm:prSet presAssocID="{8FD8D84B-BA3C-4D0A-8872-4E1C587A7935}" presName="dummy2b" presStyleCnt="0"/>
      <dgm:spPr/>
    </dgm:pt>
    <dgm:pt modelId="{72FD1A91-5E54-4E14-B87B-AFB3D7D1B08A}" type="pres">
      <dgm:prSet presAssocID="{8FD8D84B-BA3C-4D0A-8872-4E1C587A793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F031A8B-85EB-4714-A34E-3C694730FAE4}" type="pres">
      <dgm:prSet presAssocID="{8FD8D84B-BA3C-4D0A-8872-4E1C587A7935}" presName="wedge3" presStyleLbl="node1" presStyleIdx="2" presStyleCnt="3"/>
      <dgm:spPr/>
    </dgm:pt>
    <dgm:pt modelId="{A0238FF2-0ACD-4C43-AB75-595ECA0DE734}" type="pres">
      <dgm:prSet presAssocID="{8FD8D84B-BA3C-4D0A-8872-4E1C587A7935}" presName="dummy3a" presStyleCnt="0"/>
      <dgm:spPr/>
    </dgm:pt>
    <dgm:pt modelId="{39832CA0-743F-4993-AE21-FC096D825195}" type="pres">
      <dgm:prSet presAssocID="{8FD8D84B-BA3C-4D0A-8872-4E1C587A7935}" presName="dummy3b" presStyleCnt="0"/>
      <dgm:spPr/>
    </dgm:pt>
    <dgm:pt modelId="{01D57F9B-DF56-49FB-937C-B16BAED37456}" type="pres">
      <dgm:prSet presAssocID="{8FD8D84B-BA3C-4D0A-8872-4E1C587A793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3A2774E-A4E6-49D7-B0F6-F76166E78C6F}" type="pres">
      <dgm:prSet presAssocID="{9258ECF3-9FCD-4128-B481-E6FEC42A9391}" presName="arrowWedge1" presStyleLbl="fgSibTrans2D1" presStyleIdx="0" presStyleCnt="3"/>
      <dgm:spPr/>
    </dgm:pt>
    <dgm:pt modelId="{2ECC82D2-BE34-487F-9E7A-7D92647F32CF}" type="pres">
      <dgm:prSet presAssocID="{A23EB4A7-4ECE-460C-A012-03FB00C0F306}" presName="arrowWedge2" presStyleLbl="fgSibTrans2D1" presStyleIdx="1" presStyleCnt="3"/>
      <dgm:spPr/>
    </dgm:pt>
    <dgm:pt modelId="{53E44B2A-A6C5-4C8B-9F3B-BAA2789BCDFD}" type="pres">
      <dgm:prSet presAssocID="{2CC7A83E-67E7-4960-A304-FF8628DCA591}" presName="arrowWedge3" presStyleLbl="fgSibTrans2D1" presStyleIdx="2" presStyleCnt="3"/>
      <dgm:spPr/>
    </dgm:pt>
  </dgm:ptLst>
  <dgm:cxnLst>
    <dgm:cxn modelId="{3BAB8007-C221-4004-BD4F-E56ADF301F93}" srcId="{8FD8D84B-BA3C-4D0A-8872-4E1C587A7935}" destId="{EA64B361-0972-457C-B754-4511779B1C4D}" srcOrd="1" destOrd="0" parTransId="{6B9CE2D8-83B6-4711-A3A9-F15A764847A5}" sibTransId="{A23EB4A7-4ECE-460C-A012-03FB00C0F306}"/>
    <dgm:cxn modelId="{F6EEB113-E969-4C91-B03D-B2F454265A24}" type="presOf" srcId="{43DE497F-C849-467F-83EF-74F06B477EF9}" destId="{6147AA64-8BBB-41AA-8925-A0144EDB0958}" srcOrd="1" destOrd="0" presId="urn:microsoft.com/office/officeart/2005/8/layout/cycle8"/>
    <dgm:cxn modelId="{6D97A62D-A27C-4FBA-BE3F-17D6C2420866}" type="presOf" srcId="{23E37637-96F4-487B-87A5-F1679CB859B0}" destId="{01D57F9B-DF56-49FB-937C-B16BAED37456}" srcOrd="1" destOrd="0" presId="urn:microsoft.com/office/officeart/2005/8/layout/cycle8"/>
    <dgm:cxn modelId="{E51E7675-0C1A-49E9-BFC4-72198040275E}" srcId="{8FD8D84B-BA3C-4D0A-8872-4E1C587A7935}" destId="{43DE497F-C849-467F-83EF-74F06B477EF9}" srcOrd="0" destOrd="0" parTransId="{6FEF42DD-15BE-4150-AF8F-0541AEDD0B75}" sibTransId="{9258ECF3-9FCD-4128-B481-E6FEC42A9391}"/>
    <dgm:cxn modelId="{81258C99-07CD-4F05-9491-23FBD246E1CF}" srcId="{8FD8D84B-BA3C-4D0A-8872-4E1C587A7935}" destId="{23E37637-96F4-487B-87A5-F1679CB859B0}" srcOrd="2" destOrd="0" parTransId="{E8EC9515-14FC-4F58-85F1-75CC08361F29}" sibTransId="{2CC7A83E-67E7-4960-A304-FF8628DCA591}"/>
    <dgm:cxn modelId="{23EDFFC6-C572-41CE-A511-7B092D735A29}" type="presOf" srcId="{23E37637-96F4-487B-87A5-F1679CB859B0}" destId="{EF031A8B-85EB-4714-A34E-3C694730FAE4}" srcOrd="0" destOrd="0" presId="urn:microsoft.com/office/officeart/2005/8/layout/cycle8"/>
    <dgm:cxn modelId="{DBA413E1-C94D-46C3-AD3A-FEC344B70FCE}" type="presOf" srcId="{43DE497F-C849-467F-83EF-74F06B477EF9}" destId="{D181CCEE-0540-40A9-8C8B-F554A4D6B8A3}" srcOrd="0" destOrd="0" presId="urn:microsoft.com/office/officeart/2005/8/layout/cycle8"/>
    <dgm:cxn modelId="{0DF897E3-D7CE-45E1-BF9D-277FA8FA54E6}" type="presOf" srcId="{EA64B361-0972-457C-B754-4511779B1C4D}" destId="{22C3A9A7-16BB-4A6D-B328-366C86FC3692}" srcOrd="0" destOrd="0" presId="urn:microsoft.com/office/officeart/2005/8/layout/cycle8"/>
    <dgm:cxn modelId="{01BFC3E8-B851-4417-A255-21F9897D66CE}" type="presOf" srcId="{8FD8D84B-BA3C-4D0A-8872-4E1C587A7935}" destId="{80487E9E-6034-4567-A9AA-2A605CC7E1EB}" srcOrd="0" destOrd="0" presId="urn:microsoft.com/office/officeart/2005/8/layout/cycle8"/>
    <dgm:cxn modelId="{02FF0BF4-F95F-4DDD-9B0D-5C83BAFC4643}" type="presOf" srcId="{EA64B361-0972-457C-B754-4511779B1C4D}" destId="{72FD1A91-5E54-4E14-B87B-AFB3D7D1B08A}" srcOrd="1" destOrd="0" presId="urn:microsoft.com/office/officeart/2005/8/layout/cycle8"/>
    <dgm:cxn modelId="{EA796262-DE6E-4565-9234-F5FDBC21E4E1}" type="presParOf" srcId="{80487E9E-6034-4567-A9AA-2A605CC7E1EB}" destId="{D181CCEE-0540-40A9-8C8B-F554A4D6B8A3}" srcOrd="0" destOrd="0" presId="urn:microsoft.com/office/officeart/2005/8/layout/cycle8"/>
    <dgm:cxn modelId="{8760DCB4-360F-4C38-B179-0B3E0E7ADC61}" type="presParOf" srcId="{80487E9E-6034-4567-A9AA-2A605CC7E1EB}" destId="{D533E164-3EE9-40B7-A9E7-7D2AD7956F92}" srcOrd="1" destOrd="0" presId="urn:microsoft.com/office/officeart/2005/8/layout/cycle8"/>
    <dgm:cxn modelId="{0450A09F-0CF6-4F02-A7EC-A44B9318E08E}" type="presParOf" srcId="{80487E9E-6034-4567-A9AA-2A605CC7E1EB}" destId="{6CEDAC98-1A59-48F5-BD81-2767EFDB9C87}" srcOrd="2" destOrd="0" presId="urn:microsoft.com/office/officeart/2005/8/layout/cycle8"/>
    <dgm:cxn modelId="{B7192E81-7970-4B05-8526-B14302FC04CD}" type="presParOf" srcId="{80487E9E-6034-4567-A9AA-2A605CC7E1EB}" destId="{6147AA64-8BBB-41AA-8925-A0144EDB0958}" srcOrd="3" destOrd="0" presId="urn:microsoft.com/office/officeart/2005/8/layout/cycle8"/>
    <dgm:cxn modelId="{2F562795-8551-4F2D-B505-349607E682F2}" type="presParOf" srcId="{80487E9E-6034-4567-A9AA-2A605CC7E1EB}" destId="{22C3A9A7-16BB-4A6D-B328-366C86FC3692}" srcOrd="4" destOrd="0" presId="urn:microsoft.com/office/officeart/2005/8/layout/cycle8"/>
    <dgm:cxn modelId="{2BB7AD0F-1508-422D-802D-C8518CCF8872}" type="presParOf" srcId="{80487E9E-6034-4567-A9AA-2A605CC7E1EB}" destId="{41795E1A-4F56-4BFF-A308-BE3E2ED9324F}" srcOrd="5" destOrd="0" presId="urn:microsoft.com/office/officeart/2005/8/layout/cycle8"/>
    <dgm:cxn modelId="{4AFE85FD-82BE-478F-AA3E-12A2F0EE5537}" type="presParOf" srcId="{80487E9E-6034-4567-A9AA-2A605CC7E1EB}" destId="{CB457E27-47A5-4F6B-A4AF-57FDD16186F7}" srcOrd="6" destOrd="0" presId="urn:microsoft.com/office/officeart/2005/8/layout/cycle8"/>
    <dgm:cxn modelId="{C313A89A-434F-4980-AE02-4B07D81ECD38}" type="presParOf" srcId="{80487E9E-6034-4567-A9AA-2A605CC7E1EB}" destId="{72FD1A91-5E54-4E14-B87B-AFB3D7D1B08A}" srcOrd="7" destOrd="0" presId="urn:microsoft.com/office/officeart/2005/8/layout/cycle8"/>
    <dgm:cxn modelId="{16686EE5-F8FA-49F5-B2C8-F5EA19120A6A}" type="presParOf" srcId="{80487E9E-6034-4567-A9AA-2A605CC7E1EB}" destId="{EF031A8B-85EB-4714-A34E-3C694730FAE4}" srcOrd="8" destOrd="0" presId="urn:microsoft.com/office/officeart/2005/8/layout/cycle8"/>
    <dgm:cxn modelId="{AD35182F-B639-4314-BEA7-6AF56C7E6991}" type="presParOf" srcId="{80487E9E-6034-4567-A9AA-2A605CC7E1EB}" destId="{A0238FF2-0ACD-4C43-AB75-595ECA0DE734}" srcOrd="9" destOrd="0" presId="urn:microsoft.com/office/officeart/2005/8/layout/cycle8"/>
    <dgm:cxn modelId="{B1437631-87DD-45A1-9F2F-7EEF65C6A475}" type="presParOf" srcId="{80487E9E-6034-4567-A9AA-2A605CC7E1EB}" destId="{39832CA0-743F-4993-AE21-FC096D825195}" srcOrd="10" destOrd="0" presId="urn:microsoft.com/office/officeart/2005/8/layout/cycle8"/>
    <dgm:cxn modelId="{6FCAA199-6540-465C-AB8F-3EAFBF3C08AD}" type="presParOf" srcId="{80487E9E-6034-4567-A9AA-2A605CC7E1EB}" destId="{01D57F9B-DF56-49FB-937C-B16BAED37456}" srcOrd="11" destOrd="0" presId="urn:microsoft.com/office/officeart/2005/8/layout/cycle8"/>
    <dgm:cxn modelId="{76A0188C-D68C-479E-ACC6-193DC8C03D51}" type="presParOf" srcId="{80487E9E-6034-4567-A9AA-2A605CC7E1EB}" destId="{63A2774E-A4E6-49D7-B0F6-F76166E78C6F}" srcOrd="12" destOrd="0" presId="urn:microsoft.com/office/officeart/2005/8/layout/cycle8"/>
    <dgm:cxn modelId="{BAFA7B58-22A4-4AAA-9E52-D9153F920895}" type="presParOf" srcId="{80487E9E-6034-4567-A9AA-2A605CC7E1EB}" destId="{2ECC82D2-BE34-487F-9E7A-7D92647F32CF}" srcOrd="13" destOrd="0" presId="urn:microsoft.com/office/officeart/2005/8/layout/cycle8"/>
    <dgm:cxn modelId="{85C485CB-82DE-48AC-838F-B7841A15B0EE}" type="presParOf" srcId="{80487E9E-6034-4567-A9AA-2A605CC7E1EB}" destId="{53E44B2A-A6C5-4C8B-9F3B-BAA2789BCDF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AE3195-9C62-4665-8451-5B615F7242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5383753-A7BC-4230-9282-036D549A0D3C}">
      <dgm:prSet phldrT="[文本]"/>
      <dgm:spPr>
        <a:solidFill>
          <a:srgbClr val="FF0000"/>
        </a:solidFill>
      </dgm:spPr>
      <dgm:t>
        <a:bodyPr/>
        <a:lstStyle/>
        <a:p>
          <a:r>
            <a:rPr lang="en-US" altLang="zh-CN" dirty="0"/>
            <a:t>Primary markets</a:t>
          </a:r>
          <a:endParaRPr lang="zh-CN" altLang="en-US" dirty="0"/>
        </a:p>
      </dgm:t>
    </dgm:pt>
    <dgm:pt modelId="{2EF4CF0B-E20A-4664-81DC-56B35AAFC2CE}" type="parTrans" cxnId="{CFCC1359-617C-4D42-AEBF-6A49AADE419E}">
      <dgm:prSet/>
      <dgm:spPr/>
      <dgm:t>
        <a:bodyPr/>
        <a:lstStyle/>
        <a:p>
          <a:endParaRPr lang="zh-CN" altLang="en-US"/>
        </a:p>
      </dgm:t>
    </dgm:pt>
    <dgm:pt modelId="{3EAB0DDD-1D8A-4495-A353-0D9994164D54}" type="sibTrans" cxnId="{CFCC1359-617C-4D42-AEBF-6A49AADE419E}">
      <dgm:prSet/>
      <dgm:spPr/>
      <dgm:t>
        <a:bodyPr/>
        <a:lstStyle/>
        <a:p>
          <a:endParaRPr lang="zh-CN" altLang="en-US"/>
        </a:p>
      </dgm:t>
    </dgm:pt>
    <dgm:pt modelId="{3BD10451-C023-4587-BC73-43A675B79C15}">
      <dgm:prSet phldrT="[文本]"/>
      <dgm:spPr>
        <a:solidFill>
          <a:srgbClr val="00B050"/>
        </a:solidFill>
      </dgm:spPr>
      <dgm:t>
        <a:bodyPr/>
        <a:lstStyle/>
        <a:p>
          <a:r>
            <a:rPr lang="en-US" altLang="zh-CN" dirty="0"/>
            <a:t>Secondary markets</a:t>
          </a:r>
          <a:endParaRPr lang="zh-CN" altLang="en-US" dirty="0"/>
        </a:p>
      </dgm:t>
    </dgm:pt>
    <dgm:pt modelId="{97D5BD0B-125F-4793-9597-9F87BC0688D2}" type="parTrans" cxnId="{042A25F1-22BE-4DAB-B5C2-5C1144F75BD6}">
      <dgm:prSet/>
      <dgm:spPr/>
      <dgm:t>
        <a:bodyPr/>
        <a:lstStyle/>
        <a:p>
          <a:endParaRPr lang="zh-CN" altLang="en-US"/>
        </a:p>
      </dgm:t>
    </dgm:pt>
    <dgm:pt modelId="{64989D05-0C78-4D1A-B51F-CFF01A486973}" type="sibTrans" cxnId="{042A25F1-22BE-4DAB-B5C2-5C1144F75BD6}">
      <dgm:prSet/>
      <dgm:spPr/>
      <dgm:t>
        <a:bodyPr/>
        <a:lstStyle/>
        <a:p>
          <a:endParaRPr lang="zh-CN" altLang="en-US"/>
        </a:p>
      </dgm:t>
    </dgm:pt>
    <dgm:pt modelId="{6638FD1F-331E-40AE-940F-0C8BF1D2DA96}" type="pres">
      <dgm:prSet presAssocID="{0DAE3195-9C62-4665-8451-5B615F7242B0}" presName="Name0" presStyleCnt="0">
        <dgm:presLayoutVars>
          <dgm:dir/>
          <dgm:animLvl val="lvl"/>
          <dgm:resizeHandles val="exact"/>
        </dgm:presLayoutVars>
      </dgm:prSet>
      <dgm:spPr/>
    </dgm:pt>
    <dgm:pt modelId="{2F80192F-D777-4587-B13D-2483B58F174F}" type="pres">
      <dgm:prSet presAssocID="{E5383753-A7BC-4230-9282-036D549A0D3C}" presName="parTxOnly" presStyleLbl="node1" presStyleIdx="0" presStyleCnt="2" custScaleY="41882" custLinFactNeighborX="-1673" custLinFactNeighborY="-91844">
        <dgm:presLayoutVars>
          <dgm:chMax val="0"/>
          <dgm:chPref val="0"/>
          <dgm:bulletEnabled val="1"/>
        </dgm:presLayoutVars>
      </dgm:prSet>
      <dgm:spPr/>
    </dgm:pt>
    <dgm:pt modelId="{060AA065-1DA6-4779-8949-252D7E8570B8}" type="pres">
      <dgm:prSet presAssocID="{3EAB0DDD-1D8A-4495-A353-0D9994164D54}" presName="parTxOnlySpace" presStyleCnt="0"/>
      <dgm:spPr/>
    </dgm:pt>
    <dgm:pt modelId="{6D246F9E-87A3-422D-95F0-BC66F8B853F0}" type="pres">
      <dgm:prSet presAssocID="{3BD10451-C023-4587-BC73-43A675B79C15}" presName="parTxOnly" presStyleLbl="node1" presStyleIdx="1" presStyleCnt="2" custScaleY="41388" custLinFactNeighborX="16692" custLinFactNeighborY="-91844">
        <dgm:presLayoutVars>
          <dgm:chMax val="0"/>
          <dgm:chPref val="0"/>
          <dgm:bulletEnabled val="1"/>
        </dgm:presLayoutVars>
      </dgm:prSet>
      <dgm:spPr/>
    </dgm:pt>
  </dgm:ptLst>
  <dgm:cxnLst>
    <dgm:cxn modelId="{CFCC1359-617C-4D42-AEBF-6A49AADE419E}" srcId="{0DAE3195-9C62-4665-8451-5B615F7242B0}" destId="{E5383753-A7BC-4230-9282-036D549A0D3C}" srcOrd="0" destOrd="0" parTransId="{2EF4CF0B-E20A-4664-81DC-56B35AAFC2CE}" sibTransId="{3EAB0DDD-1D8A-4495-A353-0D9994164D54}"/>
    <dgm:cxn modelId="{B5D19BA9-349F-4813-A431-FAEF3453C674}" type="presOf" srcId="{0DAE3195-9C62-4665-8451-5B615F7242B0}" destId="{6638FD1F-331E-40AE-940F-0C8BF1D2DA96}" srcOrd="0" destOrd="0" presId="urn:microsoft.com/office/officeart/2005/8/layout/chevron1"/>
    <dgm:cxn modelId="{29472FB5-C8B1-434C-874D-AE65DF38A113}" type="presOf" srcId="{E5383753-A7BC-4230-9282-036D549A0D3C}" destId="{2F80192F-D777-4587-B13D-2483B58F174F}" srcOrd="0" destOrd="0" presId="urn:microsoft.com/office/officeart/2005/8/layout/chevron1"/>
    <dgm:cxn modelId="{042A25F1-22BE-4DAB-B5C2-5C1144F75BD6}" srcId="{0DAE3195-9C62-4665-8451-5B615F7242B0}" destId="{3BD10451-C023-4587-BC73-43A675B79C15}" srcOrd="1" destOrd="0" parTransId="{97D5BD0B-125F-4793-9597-9F87BC0688D2}" sibTransId="{64989D05-0C78-4D1A-B51F-CFF01A486973}"/>
    <dgm:cxn modelId="{8A7A19F3-E2A4-42D0-A127-6107D3510C2C}" type="presOf" srcId="{3BD10451-C023-4587-BC73-43A675B79C15}" destId="{6D246F9E-87A3-422D-95F0-BC66F8B853F0}" srcOrd="0" destOrd="0" presId="urn:microsoft.com/office/officeart/2005/8/layout/chevron1"/>
    <dgm:cxn modelId="{98603026-251D-4FCB-9864-E206B07F1F2E}" type="presParOf" srcId="{6638FD1F-331E-40AE-940F-0C8BF1D2DA96}" destId="{2F80192F-D777-4587-B13D-2483B58F174F}" srcOrd="0" destOrd="0" presId="urn:microsoft.com/office/officeart/2005/8/layout/chevron1"/>
    <dgm:cxn modelId="{CCFEF548-94D0-42BC-A0AF-E3A62E7C56C7}" type="presParOf" srcId="{6638FD1F-331E-40AE-940F-0C8BF1D2DA96}" destId="{060AA065-1DA6-4779-8949-252D7E8570B8}" srcOrd="1" destOrd="0" presId="urn:microsoft.com/office/officeart/2005/8/layout/chevron1"/>
    <dgm:cxn modelId="{89B0DD59-06A2-4CF4-B087-DF83CE1A66AF}" type="presParOf" srcId="{6638FD1F-331E-40AE-940F-0C8BF1D2DA96}" destId="{6D246F9E-87A3-422D-95F0-BC66F8B853F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1CCEE-0540-40A9-8C8B-F554A4D6B8A3}">
      <dsp:nvSpPr>
        <dsp:cNvPr id="0" name=""/>
        <dsp:cNvSpPr/>
      </dsp:nvSpPr>
      <dsp:spPr>
        <a:xfrm>
          <a:off x="2292194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证券选择（</a:t>
          </a:r>
          <a:r>
            <a:rPr lang="en-US" altLang="zh-CN" sz="1800" b="1" kern="1200" dirty="0">
              <a:solidFill>
                <a:schemeClr val="tx1"/>
              </a:solidFill>
            </a:rPr>
            <a:t>selection</a:t>
          </a:r>
          <a:r>
            <a:rPr lang="zh-CN" altLang="en-US" sz="1800" b="1" kern="1200" dirty="0">
              <a:solidFill>
                <a:schemeClr val="tx1"/>
              </a:solidFill>
            </a:rPr>
            <a:t>）</a:t>
          </a:r>
        </a:p>
      </dsp:txBody>
      <dsp:txXfrm>
        <a:off x="4295838" y="1099809"/>
        <a:ext cx="1357788" cy="1131490"/>
      </dsp:txXfrm>
    </dsp:sp>
    <dsp:sp modelId="{22C3A9A7-16BB-4A6D-B328-366C86FC3692}">
      <dsp:nvSpPr>
        <dsp:cNvPr id="0" name=""/>
        <dsp:cNvSpPr/>
      </dsp:nvSpPr>
      <dsp:spPr>
        <a:xfrm>
          <a:off x="2213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00B050"/>
              </a:solidFill>
            </a:rPr>
            <a:t>评估与调整</a:t>
          </a:r>
          <a:endParaRPr lang="en-US" altLang="zh-CN" sz="1800" b="1" kern="1200" dirty="0">
            <a:solidFill>
              <a:srgbClr val="00B05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00B050"/>
              </a:solidFill>
            </a:rPr>
            <a:t>（</a:t>
          </a:r>
          <a:r>
            <a:rPr lang="en-US" altLang="zh-CN" sz="1800" b="1" kern="1200" dirty="0">
              <a:solidFill>
                <a:srgbClr val="00B050"/>
              </a:solidFill>
            </a:rPr>
            <a:t>rebalance</a:t>
          </a:r>
          <a:r>
            <a:rPr lang="zh-CN" altLang="en-US" sz="1800" b="1" kern="1200" dirty="0">
              <a:solidFill>
                <a:srgbClr val="00B050"/>
              </a:solidFill>
            </a:rPr>
            <a:t>）</a:t>
          </a:r>
        </a:p>
      </dsp:txBody>
      <dsp:txXfrm>
        <a:off x="3119088" y="2896616"/>
        <a:ext cx="2036683" cy="995711"/>
      </dsp:txXfrm>
    </dsp:sp>
    <dsp:sp modelId="{EF031A8B-85EB-4714-A34E-3C694730FAE4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FF0000"/>
              </a:solidFill>
            </a:rPr>
            <a:t>资产配置（</a:t>
          </a:r>
          <a:r>
            <a:rPr lang="en-US" altLang="zh-CN" sz="1800" b="1" kern="1200" dirty="0">
              <a:solidFill>
                <a:srgbClr val="FF0000"/>
              </a:solidFill>
            </a:rPr>
            <a:t>allocation</a:t>
          </a:r>
          <a:r>
            <a:rPr lang="zh-CN" altLang="en-US" sz="1800" b="1" kern="1200" dirty="0">
              <a:solidFill>
                <a:srgbClr val="FF0000"/>
              </a:solidFill>
            </a:rPr>
            <a:t>）</a:t>
          </a:r>
        </a:p>
      </dsp:txBody>
      <dsp:txXfrm>
        <a:off x="2575972" y="1099809"/>
        <a:ext cx="1357788" cy="1131490"/>
      </dsp:txXfrm>
    </dsp:sp>
    <dsp:sp modelId="{63A2774E-A4E6-49D7-B0F6-F76166E78C6F}">
      <dsp:nvSpPr>
        <dsp:cNvPr id="0" name=""/>
        <dsp:cNvSpPr/>
      </dsp:nvSpPr>
      <dsp:spPr>
        <a:xfrm>
          <a:off x="2057158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C82D2-BE34-487F-9E7A-7D92647F32CF}">
      <dsp:nvSpPr>
        <dsp:cNvPr id="0" name=""/>
        <dsp:cNvSpPr/>
      </dsp:nvSpPr>
      <dsp:spPr>
        <a:xfrm>
          <a:off x="1978545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44B2A-A6C5-4C8B-9F3B-BAA2789BCDFD}">
      <dsp:nvSpPr>
        <dsp:cNvPr id="0" name=""/>
        <dsp:cNvSpPr/>
      </dsp:nvSpPr>
      <dsp:spPr>
        <a:xfrm>
          <a:off x="189993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0192F-D777-4587-B13D-2483B58F174F}">
      <dsp:nvSpPr>
        <dsp:cNvPr id="0" name=""/>
        <dsp:cNvSpPr/>
      </dsp:nvSpPr>
      <dsp:spPr>
        <a:xfrm>
          <a:off x="0" y="312362"/>
          <a:ext cx="4323754" cy="724349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Primary markets</a:t>
          </a:r>
          <a:endParaRPr lang="zh-CN" altLang="en-US" sz="3100" kern="1200" dirty="0"/>
        </a:p>
      </dsp:txBody>
      <dsp:txXfrm>
        <a:off x="362175" y="312362"/>
        <a:ext cx="3599405" cy="724349"/>
      </dsp:txXfrm>
    </dsp:sp>
    <dsp:sp modelId="{6D246F9E-87A3-422D-95F0-BC66F8B853F0}">
      <dsp:nvSpPr>
        <dsp:cNvPr id="0" name=""/>
        <dsp:cNvSpPr/>
      </dsp:nvSpPr>
      <dsp:spPr>
        <a:xfrm>
          <a:off x="3905845" y="316634"/>
          <a:ext cx="4323754" cy="715806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Secondary markets</a:t>
          </a:r>
          <a:endParaRPr lang="zh-CN" altLang="en-US" sz="3100" kern="1200" dirty="0"/>
        </a:p>
      </dsp:txBody>
      <dsp:txXfrm>
        <a:off x="4263748" y="316634"/>
        <a:ext cx="3607948" cy="715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2536514B-8543-4C17-AFF1-BFBCB98F26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E1F16-6EA0-45BA-9A22-0337A89D165D}" type="slidenum">
              <a:rPr lang="en-US" altLang="zh-CN"/>
              <a:pPr/>
              <a:t>1</a:t>
            </a:fld>
            <a:endParaRPr lang="en-US" altLang="zh-CN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62A4E-DCCA-4536-B452-2145185C3DD1}" type="slidenum">
              <a:rPr lang="en-US" altLang="zh-CN"/>
              <a:pPr/>
              <a:t>39</a:t>
            </a:fld>
            <a:endParaRPr lang="en-US" altLang="zh-CN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B583C6-BF90-474C-993F-11B545209AF2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5127" name="Picture 7" descr="PPT-2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pic>
        <p:nvPicPr>
          <p:cNvPr id="5128" name="Picture 8" descr="PPT-2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BA447-B1E6-4E50-AE75-FC6BA8284C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8D34A-CF92-4C0C-84FA-BA904FD4A5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AD7CED-173C-4149-892C-4F2F158D21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B1FEB-CAC2-456A-B597-C0C3985F68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4C1B2-1A09-46B1-A7E6-3C67687F6D0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8AE0A-1B5E-4443-A11E-F1CCC6A0F5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D5A55-8805-4D9C-AEDA-7B0894D74BA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696CB-0D20-433D-8E5B-0B86E57B7B0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BADBC-C7C3-4515-9C32-39AE9F49792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DAA04-42F4-4FEC-983B-1DF9D6DC33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F2870-266B-41D2-8899-8AC34ECFBF5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DC8B9D-6BF6-4FEE-B22E-E76EE2CD2E14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7" descr="PPT-2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hyperlink" Target="mailto:lyd@mail.shufe.edu.cn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564904"/>
            <a:ext cx="6046787" cy="1862634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333300"/>
                </a:solidFill>
                <a:ea typeface="汉仪大宋简" pitchFamily="49" charset="-122"/>
              </a:rPr>
              <a:t>投资学</a:t>
            </a:r>
            <a:b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</a:br>
            <a: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  <a:t>L1</a:t>
            </a:r>
            <a:r>
              <a:rPr lang="zh-CN" altLang="en-US" sz="4000" b="1" dirty="0">
                <a:solidFill>
                  <a:srgbClr val="333300"/>
                </a:solidFill>
                <a:ea typeface="汉仪大宋简" pitchFamily="49" charset="-122"/>
              </a:rPr>
              <a:t>：投资环境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652963"/>
            <a:ext cx="3952875" cy="1728365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上海财经大学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  骆玉鼎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  <a:hlinkClick r:id="rId5"/>
              </a:rPr>
              <a:t>lyd@mail.shufe.edu.cn</a:t>
            </a: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</a:rPr>
              <a:t> 2023.2</a:t>
            </a:r>
          </a:p>
          <a:p>
            <a:pPr algn="r">
              <a:lnSpc>
                <a:spcPct val="90000"/>
              </a:lnSpc>
            </a:pP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987675" y="4581525"/>
            <a:ext cx="5472113" cy="0"/>
          </a:xfrm>
          <a:prstGeom prst="line">
            <a:avLst/>
          </a:prstGeom>
          <a:noFill/>
          <a:ln w="2222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2" name="上课铃声">
            <a:hlinkClick r:id="" action="ppaction://media"/>
            <a:extLst>
              <a:ext uri="{FF2B5EF4-FFF2-40B4-BE49-F238E27FC236}">
                <a16:creationId xmlns:a16="http://schemas.microsoft.com/office/drawing/2014/main" id="{E14E3A5D-B575-4B77-8456-448EE5CB13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88024" y="18864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4A4B29-FECE-43DE-B2C3-7EFD8D0D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 中美货币市场工具对比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AFC47D7-2563-45B5-AB49-591ACB61E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0869"/>
            <a:ext cx="4040188" cy="639762"/>
          </a:xfrm>
        </p:spPr>
        <p:txBody>
          <a:bodyPr/>
          <a:lstStyle/>
          <a:p>
            <a:r>
              <a:rPr lang="zh-CN" altLang="en-US" dirty="0"/>
              <a:t>美国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724736FD-69EB-4B07-A86E-98A4FA84B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1339"/>
            <a:ext cx="4040188" cy="3951288"/>
          </a:xfrm>
          <a:ln>
            <a:solidFill>
              <a:srgbClr val="003366"/>
            </a:solidFill>
          </a:ln>
        </p:spPr>
        <p:txBody>
          <a:bodyPr/>
          <a:lstStyle/>
          <a:p>
            <a:r>
              <a:rPr lang="en-US" altLang="zh-CN" sz="2000" dirty="0"/>
              <a:t>T-bill</a:t>
            </a:r>
          </a:p>
          <a:p>
            <a:r>
              <a:rPr lang="en-US" altLang="zh-CN" sz="2000" dirty="0"/>
              <a:t>CDs</a:t>
            </a:r>
          </a:p>
          <a:p>
            <a:r>
              <a:rPr lang="en-US" altLang="zh-CN" sz="2000" dirty="0"/>
              <a:t>Commercial paper</a:t>
            </a:r>
          </a:p>
          <a:p>
            <a:endParaRPr lang="en-US" altLang="zh-CN" sz="2000" dirty="0"/>
          </a:p>
          <a:p>
            <a:r>
              <a:rPr lang="en-US" altLang="zh-CN" sz="2000" dirty="0"/>
              <a:t>Bank Acceptance</a:t>
            </a:r>
          </a:p>
          <a:p>
            <a:r>
              <a:rPr lang="en-US" altLang="zh-CN" sz="2000" dirty="0"/>
              <a:t>Eurodollar</a:t>
            </a:r>
          </a:p>
          <a:p>
            <a:r>
              <a:rPr lang="en-US" altLang="zh-CN" sz="2000" dirty="0"/>
              <a:t>Repos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Reverse</a:t>
            </a:r>
            <a:r>
              <a:rPr lang="zh-CN" altLang="en-US" sz="2000" dirty="0"/>
              <a:t> </a:t>
            </a:r>
            <a:r>
              <a:rPr lang="en-US" altLang="zh-CN" sz="2000" dirty="0"/>
              <a:t>RPs</a:t>
            </a:r>
          </a:p>
          <a:p>
            <a:r>
              <a:rPr lang="en-US" altLang="zh-CN" sz="2000" dirty="0"/>
              <a:t>Federal fund</a:t>
            </a:r>
          </a:p>
          <a:p>
            <a:r>
              <a:rPr lang="en-US" altLang="zh-CN" sz="2000" dirty="0"/>
              <a:t>Broker’s call</a:t>
            </a:r>
          </a:p>
          <a:p>
            <a:r>
              <a:rPr lang="en-US" altLang="zh-CN" sz="2000" dirty="0"/>
              <a:t>Libor </a:t>
            </a:r>
          </a:p>
          <a:p>
            <a:endParaRPr lang="zh-CN" altLang="en-US" sz="2000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1B66EEC-D56B-4289-AC35-7EAE0C325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8843" y="1281577"/>
            <a:ext cx="4041775" cy="639762"/>
          </a:xfrm>
        </p:spPr>
        <p:txBody>
          <a:bodyPr/>
          <a:lstStyle/>
          <a:p>
            <a:r>
              <a:rPr lang="zh-CN" altLang="en-US" dirty="0"/>
              <a:t>中国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DBE4B729-D81B-4007-928B-C1F6D47D1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7954" y="1921339"/>
            <a:ext cx="4041775" cy="39512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z="2000" dirty="0"/>
              <a:t>短期国债</a:t>
            </a:r>
            <a:endParaRPr lang="en-US" altLang="zh-CN" sz="2000" dirty="0"/>
          </a:p>
          <a:p>
            <a:r>
              <a:rPr lang="zh-CN" altLang="en-US" sz="2000" dirty="0"/>
              <a:t>大额定期存款单，同业存单</a:t>
            </a:r>
            <a:endParaRPr lang="en-US" altLang="zh-CN" sz="2000" dirty="0"/>
          </a:p>
          <a:p>
            <a:r>
              <a:rPr lang="zh-CN" altLang="en-US" sz="2000" dirty="0"/>
              <a:t>商业票据，短期融资券、超级短期融资券</a:t>
            </a:r>
            <a:endParaRPr lang="en-US" altLang="zh-CN" sz="2000" dirty="0"/>
          </a:p>
          <a:p>
            <a:r>
              <a:rPr lang="zh-CN" altLang="en-US" sz="2000" dirty="0"/>
              <a:t>银行承兑汇票</a:t>
            </a:r>
            <a:endParaRPr lang="en-US" altLang="zh-CN" sz="2000" dirty="0"/>
          </a:p>
          <a:p>
            <a:r>
              <a:rPr lang="zh-CN" altLang="en-US" sz="2000" dirty="0"/>
              <a:t>离岸人民币存款</a:t>
            </a:r>
            <a:endParaRPr lang="en-US" altLang="zh-CN" sz="2000" dirty="0"/>
          </a:p>
          <a:p>
            <a:r>
              <a:rPr lang="zh-CN" altLang="en-US" sz="2000" dirty="0"/>
              <a:t>回购与逆回购</a:t>
            </a:r>
            <a:endParaRPr lang="en-US" altLang="zh-CN" sz="2000" dirty="0"/>
          </a:p>
          <a:p>
            <a:r>
              <a:rPr lang="zh-CN" altLang="en-US" sz="2000" dirty="0"/>
              <a:t>同业拆借</a:t>
            </a:r>
            <a:endParaRPr lang="en-US" altLang="zh-CN" sz="2000" dirty="0"/>
          </a:p>
          <a:p>
            <a:r>
              <a:rPr lang="zh-CN" altLang="en-US" sz="2000" dirty="0"/>
              <a:t>券商融资交易</a:t>
            </a:r>
            <a:endParaRPr lang="en-US" altLang="zh-CN" sz="2000" dirty="0"/>
          </a:p>
          <a:p>
            <a:r>
              <a:rPr lang="en-US" altLang="zh-CN" sz="2000" dirty="0" err="1"/>
              <a:t>shibor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508792-6535-4B22-B715-945CB576F047}"/>
              </a:ext>
            </a:extLst>
          </p:cNvPr>
          <p:cNvSpPr txBox="1"/>
          <p:nvPr/>
        </p:nvSpPr>
        <p:spPr>
          <a:xfrm>
            <a:off x="457199" y="5937031"/>
            <a:ext cx="826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这些工具，每一种都需要至少花一个大节的课程时间的才能基本搞清楚，初学者不可过多纠缠细节，了解基本概念，具备基本的</a:t>
            </a:r>
            <a:r>
              <a:rPr lang="zh-CN" altLang="en-US" b="1" dirty="0">
                <a:solidFill>
                  <a:srgbClr val="FF0000"/>
                </a:solidFill>
              </a:rPr>
              <a:t>市场感觉</a:t>
            </a:r>
            <a:r>
              <a:rPr lang="zh-CN" altLang="en-US" dirty="0"/>
              <a:t>即可</a:t>
            </a:r>
          </a:p>
        </p:txBody>
      </p:sp>
    </p:spTree>
    <p:extLst>
      <p:ext uri="{BB962C8B-B14F-4D97-AF65-F5344CB8AC3E}">
        <p14:creationId xmlns:p14="http://schemas.microsoft.com/office/powerpoint/2010/main" val="224483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4A4B29-FECE-43DE-B2C3-7EFD8D0D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 中美债券市场工具对比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AFC47D7-2563-45B5-AB49-591ACB61E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0869"/>
            <a:ext cx="4040188" cy="639762"/>
          </a:xfrm>
        </p:spPr>
        <p:txBody>
          <a:bodyPr/>
          <a:lstStyle/>
          <a:p>
            <a:r>
              <a:rPr lang="zh-CN" altLang="en-US" dirty="0"/>
              <a:t>美国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724736FD-69EB-4B07-A86E-98A4FA84B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1339"/>
            <a:ext cx="4040188" cy="3951288"/>
          </a:xfrm>
          <a:ln>
            <a:solidFill>
              <a:srgbClr val="003366"/>
            </a:solidFill>
          </a:ln>
        </p:spPr>
        <p:txBody>
          <a:bodyPr/>
          <a:lstStyle/>
          <a:p>
            <a:r>
              <a:rPr lang="en-US" altLang="zh-CN" sz="2000" dirty="0"/>
              <a:t>T-notes\T-Bonds </a:t>
            </a:r>
            <a:r>
              <a:rPr lang="zh-CN" altLang="en-US" sz="2000" dirty="0"/>
              <a:t>（</a:t>
            </a:r>
            <a:r>
              <a:rPr lang="en-US" altLang="zh-CN" sz="2000" dirty="0"/>
              <a:t>10</a:t>
            </a:r>
            <a:r>
              <a:rPr lang="zh-CN" altLang="en-US" sz="2000" dirty="0"/>
              <a:t>年分水岭）</a:t>
            </a:r>
            <a:endParaRPr lang="en-US" altLang="zh-CN" sz="2000" dirty="0"/>
          </a:p>
          <a:p>
            <a:r>
              <a:rPr lang="en-US" altLang="zh-CN" sz="2000" dirty="0"/>
              <a:t>Federal agency debt</a:t>
            </a:r>
          </a:p>
          <a:p>
            <a:r>
              <a:rPr lang="en-US" altLang="zh-CN" sz="2000" dirty="0"/>
              <a:t>International bonds</a:t>
            </a:r>
          </a:p>
          <a:p>
            <a:r>
              <a:rPr lang="en-US" altLang="zh-CN" sz="2000" dirty="0"/>
              <a:t>Municipal bonds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Corporate</a:t>
            </a:r>
            <a:r>
              <a:rPr lang="zh-CN" altLang="en-US" sz="2000" dirty="0"/>
              <a:t> </a:t>
            </a:r>
            <a:r>
              <a:rPr lang="en-US" altLang="zh-CN" sz="2000" dirty="0"/>
              <a:t>Bonds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ABS</a:t>
            </a:r>
            <a:endParaRPr lang="zh-CN" altLang="en-US" sz="2000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1B66EEC-D56B-4289-AC35-7EAE0C325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8843" y="1281577"/>
            <a:ext cx="4041775" cy="639762"/>
          </a:xfrm>
        </p:spPr>
        <p:txBody>
          <a:bodyPr/>
          <a:lstStyle/>
          <a:p>
            <a:r>
              <a:rPr lang="zh-CN" altLang="en-US" dirty="0"/>
              <a:t>中国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DBE4B729-D81B-4007-928B-C1F6D47D1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7954" y="1921339"/>
            <a:ext cx="4041775" cy="39512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z="2000" dirty="0"/>
              <a:t>中长期国债</a:t>
            </a:r>
            <a:endParaRPr lang="en-US" altLang="zh-CN" sz="2000" dirty="0"/>
          </a:p>
          <a:p>
            <a:r>
              <a:rPr lang="zh-CN" altLang="en-US" sz="2000" dirty="0"/>
              <a:t>政府机构债券（铁总、三峡）</a:t>
            </a:r>
            <a:endParaRPr lang="en-US" altLang="zh-CN" sz="2000" dirty="0"/>
          </a:p>
          <a:p>
            <a:r>
              <a:rPr lang="zh-CN" altLang="en-US" sz="2000" dirty="0"/>
              <a:t>国际债券（熊猫、武士、点心）</a:t>
            </a:r>
            <a:endParaRPr lang="en-US" altLang="zh-CN" sz="2000" dirty="0"/>
          </a:p>
          <a:p>
            <a:r>
              <a:rPr lang="zh-CN" altLang="en-US" sz="2000" dirty="0"/>
              <a:t>地方政府债券</a:t>
            </a:r>
            <a:endParaRPr lang="en-US" altLang="zh-CN" sz="2000" dirty="0"/>
          </a:p>
          <a:p>
            <a:r>
              <a:rPr lang="zh-CN" altLang="en-US" sz="2000" dirty="0"/>
              <a:t>中央银行票据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r>
              <a:rPr lang="zh-CN" altLang="en-US" sz="2000" dirty="0"/>
              <a:t>企业债</a:t>
            </a:r>
            <a:r>
              <a:rPr lang="en-US" altLang="zh-CN" sz="2000" dirty="0"/>
              <a:t>\</a:t>
            </a:r>
            <a:r>
              <a:rPr lang="zh-CN" altLang="en-US" sz="2000" dirty="0"/>
              <a:t>公司债</a:t>
            </a:r>
            <a:r>
              <a:rPr lang="en-US" altLang="zh-CN" sz="2000" dirty="0"/>
              <a:t>\</a:t>
            </a:r>
            <a:r>
              <a:rPr lang="zh-CN" altLang="en-US" sz="2000" dirty="0"/>
              <a:t>金融债</a:t>
            </a:r>
            <a:r>
              <a:rPr lang="en-US" altLang="zh-CN" sz="2000" dirty="0"/>
              <a:t>\</a:t>
            </a:r>
            <a:r>
              <a:rPr lang="zh-CN" altLang="en-US" sz="2000" dirty="0"/>
              <a:t>政策性金融债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资产支持债券</a:t>
            </a:r>
            <a:endParaRPr lang="en-US" altLang="zh-CN" sz="2000" dirty="0"/>
          </a:p>
        </p:txBody>
      </p:sp>
      <p:pic>
        <p:nvPicPr>
          <p:cNvPr id="3" name="下课铃声">
            <a:hlinkClick r:id="" action="ppaction://media"/>
            <a:extLst>
              <a:ext uri="{FF2B5EF4-FFF2-40B4-BE49-F238E27FC236}">
                <a16:creationId xmlns:a16="http://schemas.microsoft.com/office/drawing/2014/main" id="{A2A3780F-4AD9-4D69-8CAE-EDDE93079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60702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9A757DD4-3E21-40B2-B360-E4315541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权益类工具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6FB845A-268D-49E3-A9C8-545874632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普通股（</a:t>
            </a:r>
            <a:r>
              <a:rPr lang="en-US" altLang="zh-CN" dirty="0"/>
              <a:t>common stocks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优先股（</a:t>
            </a:r>
            <a:r>
              <a:rPr lang="en-US" altLang="zh-CN" dirty="0"/>
              <a:t>preferred stocks)</a:t>
            </a:r>
          </a:p>
          <a:p>
            <a:r>
              <a:rPr lang="zh-CN" altLang="en-US" dirty="0"/>
              <a:t>存托凭证（</a:t>
            </a:r>
            <a:r>
              <a:rPr lang="en-US" altLang="zh-CN" dirty="0"/>
              <a:t>DRs</a:t>
            </a:r>
            <a:r>
              <a:rPr lang="zh-CN" altLang="en-US" dirty="0"/>
              <a:t>）</a:t>
            </a:r>
          </a:p>
        </p:txBody>
      </p:sp>
      <p:pic>
        <p:nvPicPr>
          <p:cNvPr id="2" name="上课铃声">
            <a:hlinkClick r:id="" action="ppaction://media"/>
            <a:extLst>
              <a:ext uri="{FF2B5EF4-FFF2-40B4-BE49-F238E27FC236}">
                <a16:creationId xmlns:a16="http://schemas.microsoft.com/office/drawing/2014/main" id="{D3FB6FEF-ECA1-4691-8972-A7A712290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45811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5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45E82-32C3-4004-A00F-8BE4984DA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股东权利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87CAEE-9860-41FB-A3E8-374B78A24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分红、表决、清算</a:t>
            </a:r>
            <a:endParaRPr lang="en-US" altLang="zh-CN" sz="2400" dirty="0"/>
          </a:p>
          <a:p>
            <a:r>
              <a:rPr lang="zh-CN" altLang="en-US" sz="2400" dirty="0"/>
              <a:t>单独或合计</a:t>
            </a:r>
            <a:r>
              <a:rPr lang="en-US" altLang="zh-CN" sz="2400" b="1" dirty="0">
                <a:solidFill>
                  <a:srgbClr val="FF0000"/>
                </a:solidFill>
              </a:rPr>
              <a:t>10%</a:t>
            </a:r>
            <a:r>
              <a:rPr lang="zh-CN" altLang="en-US" sz="2400" dirty="0"/>
              <a:t>以上普通股股东有权召集临时</a:t>
            </a:r>
            <a:r>
              <a:rPr lang="zh-CN" altLang="en-US" sz="2400" dirty="0">
                <a:solidFill>
                  <a:srgbClr val="FF0000"/>
                </a:solidFill>
              </a:rPr>
              <a:t>股东大会</a:t>
            </a:r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3%</a:t>
            </a:r>
            <a:r>
              <a:rPr lang="zh-CN" altLang="en-US" sz="2400" dirty="0"/>
              <a:t>以上普通股股东有权提出股东大会</a:t>
            </a:r>
            <a:r>
              <a:rPr lang="zh-CN" altLang="en-US" sz="2400" dirty="0">
                <a:solidFill>
                  <a:srgbClr val="FF0000"/>
                </a:solidFill>
              </a:rPr>
              <a:t>临时提案</a:t>
            </a:r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zh-CN" altLang="en-US" sz="1800" b="1" dirty="0">
                <a:solidFill>
                  <a:srgbClr val="FF0000"/>
                </a:solidFill>
              </a:rPr>
              <a:t>累积投票制</a:t>
            </a:r>
            <a:r>
              <a:rPr lang="zh-CN" altLang="en-US" sz="1800" dirty="0"/>
              <a:t>，选举董事或者监事时，每一普通股拥有与应选董事或者监事人数相同的表决权，股东拥有的表决权可以集中使用</a:t>
            </a:r>
            <a:endParaRPr lang="en-US" altLang="zh-CN" sz="1800" dirty="0"/>
          </a:p>
          <a:p>
            <a:r>
              <a:rPr lang="zh-CN" altLang="en-US" sz="1800" dirty="0"/>
              <a:t>股东大会决议分为普通决议和特别决议。股东大会作出普通决 议，应当由</a:t>
            </a:r>
            <a:r>
              <a:rPr lang="zh-CN" altLang="en-US" sz="1800" b="1" dirty="0">
                <a:solidFill>
                  <a:srgbClr val="FF0000"/>
                </a:solidFill>
              </a:rPr>
              <a:t>出席股东大会的股东</a:t>
            </a:r>
            <a:r>
              <a:rPr lang="zh-CN" altLang="en-US" sz="1800" dirty="0"/>
              <a:t>（包括股东代理人）所持表决权的 </a:t>
            </a:r>
            <a:r>
              <a:rPr lang="en-US" altLang="zh-CN" sz="1800" dirty="0">
                <a:solidFill>
                  <a:srgbClr val="FF0000"/>
                </a:solidFill>
              </a:rPr>
              <a:t>1/2 </a:t>
            </a:r>
            <a:r>
              <a:rPr lang="zh-CN" altLang="en-US" sz="1800" dirty="0"/>
              <a:t>以上通过。 股东大会作出特别决议，应当由出席股东大会的股东（包括股东代理人）所持表 决权的 </a:t>
            </a:r>
            <a:r>
              <a:rPr lang="en-US" altLang="zh-CN" sz="1800" dirty="0">
                <a:solidFill>
                  <a:srgbClr val="FF0000"/>
                </a:solidFill>
              </a:rPr>
              <a:t>2/3 </a:t>
            </a:r>
            <a:r>
              <a:rPr lang="zh-CN" altLang="en-US" sz="1800" dirty="0"/>
              <a:t>以上通过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代理投票与征集投票权</a:t>
            </a:r>
            <a:endParaRPr lang="en-US" altLang="zh-CN" sz="1800" dirty="0"/>
          </a:p>
          <a:p>
            <a:r>
              <a:rPr lang="zh-CN" altLang="en-US" sz="1800" b="1" dirty="0">
                <a:solidFill>
                  <a:srgbClr val="FF0000"/>
                </a:solidFill>
              </a:rPr>
              <a:t>同股同权与同股不同权（</a:t>
            </a:r>
            <a:r>
              <a:rPr lang="en-US" altLang="zh-CN" sz="1800" b="1" dirty="0">
                <a:solidFill>
                  <a:srgbClr val="FF0000"/>
                </a:solidFill>
              </a:rPr>
              <a:t>weighted voting right, WVR)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1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FA8933-3228-4F1A-9292-237D4D84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香港交易所</a:t>
            </a:r>
            <a:r>
              <a:rPr lang="en-US" altLang="zh-CN" dirty="0"/>
              <a:t>WVR</a:t>
            </a:r>
            <a:endParaRPr lang="zh-CN" altLang="en-US" dirty="0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442D25A6-CEB8-4153-881C-FF9D4F7167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419641"/>
              </p:ext>
            </p:extLst>
          </p:nvPr>
        </p:nvGraphicFramePr>
        <p:xfrm>
          <a:off x="539552" y="1417638"/>
          <a:ext cx="2808312" cy="4680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272">
                  <a:extLst>
                    <a:ext uri="{9D8B030D-6E8A-4147-A177-3AD203B41FA5}">
                      <a16:colId xmlns:a16="http://schemas.microsoft.com/office/drawing/2014/main" val="2519337145"/>
                    </a:ext>
                  </a:extLst>
                </a:gridCol>
                <a:gridCol w="886835">
                  <a:extLst>
                    <a:ext uri="{9D8B030D-6E8A-4147-A177-3AD203B41FA5}">
                      <a16:colId xmlns:a16="http://schemas.microsoft.com/office/drawing/2014/main" val="3120291263"/>
                    </a:ext>
                  </a:extLst>
                </a:gridCol>
                <a:gridCol w="1367205">
                  <a:extLst>
                    <a:ext uri="{9D8B030D-6E8A-4147-A177-3AD203B41FA5}">
                      <a16:colId xmlns:a16="http://schemas.microsoft.com/office/drawing/2014/main" val="3823043584"/>
                    </a:ext>
                  </a:extLst>
                </a:gridCol>
              </a:tblGrid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序号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代码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名称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314855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0020.HK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商汤</a:t>
                      </a: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r>
                        <a:rPr lang="en-US" sz="1600" u="none" strike="noStrike"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460963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1024.HK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快手</a:t>
                      </a: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r>
                        <a:rPr lang="en-US" sz="1600" u="none" strike="noStrike"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928571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1810.HK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小米集团</a:t>
                      </a: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r>
                        <a:rPr lang="en-US" sz="1600" u="none" strike="noStrike"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430855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9698.HK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万国数据</a:t>
                      </a: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r>
                        <a:rPr lang="en-US" sz="1600" u="none" strike="noStrike">
                          <a:effectLst/>
                        </a:rPr>
                        <a:t>SW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67717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2015.HK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理想汽车</a:t>
                      </a: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r>
                        <a:rPr lang="en-US" sz="1600" u="none" strike="noStrike"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950988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2057.HK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中通快递</a:t>
                      </a: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r>
                        <a:rPr lang="en-US" sz="1600" u="none" strike="noStrike">
                          <a:effectLst/>
                        </a:rPr>
                        <a:t>SW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387468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9868.HK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小鹏汽车</a:t>
                      </a:r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>
                          <a:effectLst/>
                        </a:rPr>
                        <a:t>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980951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3690.HK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美团</a:t>
                      </a: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r>
                        <a:rPr lang="en-US" sz="1600" u="none" strike="noStrike"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444551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9888.HK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百度集团</a:t>
                      </a:r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>
                          <a:effectLst/>
                        </a:rPr>
                        <a:t>SW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221363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6608.HK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百融云</a:t>
                      </a: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r>
                        <a:rPr lang="en-US" sz="1600" u="none" strike="noStrike"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783684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11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9898.HK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微博</a:t>
                      </a:r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>
                          <a:effectLst/>
                        </a:rPr>
                        <a:t>SW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767169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12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9618.HK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京东集团</a:t>
                      </a: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r>
                        <a:rPr lang="en-US" sz="1600" u="none" strike="noStrike">
                          <a:effectLst/>
                        </a:rPr>
                        <a:t>SW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762677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13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9626.HK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哔哩哔哩</a:t>
                      </a:r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>
                          <a:effectLst/>
                        </a:rPr>
                        <a:t>SW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904905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14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9959.HK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联易融科技</a:t>
                      </a:r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>
                          <a:effectLst/>
                        </a:rPr>
                        <a:t>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760906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15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9988.HK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阿里巴巴</a:t>
                      </a:r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>
                          <a:effectLst/>
                        </a:rPr>
                        <a:t>SW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807646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16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9991.HK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宝尊电商</a:t>
                      </a:r>
                      <a:r>
                        <a:rPr lang="en-US" altLang="zh-CN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>
                          <a:effectLst/>
                        </a:rPr>
                        <a:t>SW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599952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8A026FD2-170D-4BC2-B4A8-550625774BD9}"/>
              </a:ext>
            </a:extLst>
          </p:cNvPr>
          <p:cNvSpPr txBox="1"/>
          <p:nvPr/>
        </p:nvSpPr>
        <p:spPr>
          <a:xfrm>
            <a:off x="3779912" y="1417638"/>
            <a:ext cx="48245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小米集团（</a:t>
            </a:r>
            <a:r>
              <a:rPr lang="en-US" altLang="zh-CN" dirty="0"/>
              <a:t>1810.hk)2021</a:t>
            </a:r>
            <a:r>
              <a:rPr lang="zh-CN" altLang="en-US" dirty="0"/>
              <a:t>中期报告</a:t>
            </a:r>
            <a:endParaRPr lang="en-US" altLang="zh-CN" dirty="0"/>
          </a:p>
          <a:p>
            <a:endParaRPr lang="en-US" altLang="zh-CN" dirty="0"/>
          </a:p>
          <a:p>
            <a:r>
              <a:rPr lang="zh-TW" altLang="en-US" dirty="0"/>
              <a:t>不同投票權 本公司通過不同投票權控制。每股</a:t>
            </a:r>
            <a:r>
              <a:rPr lang="en-US" altLang="zh-TW" dirty="0"/>
              <a:t>A</a:t>
            </a:r>
            <a:r>
              <a:rPr lang="zh-TW" altLang="en-US" dirty="0"/>
              <a:t>類股份享有</a:t>
            </a:r>
            <a:r>
              <a:rPr lang="en-US" altLang="zh-TW" dirty="0"/>
              <a:t>10</a:t>
            </a:r>
            <a:r>
              <a:rPr lang="zh-TW" altLang="en-US" dirty="0"/>
              <a:t>票投票權，每股</a:t>
            </a:r>
            <a:r>
              <a:rPr lang="en-US" altLang="zh-TW" dirty="0"/>
              <a:t>B</a:t>
            </a:r>
            <a:r>
              <a:rPr lang="zh-TW" altLang="en-US" dirty="0"/>
              <a:t>類股份享有一票投票權，惟就極少數保留事 項有關的決議案投票除外，在此情況下，每股股份只享有一票投票權。</a:t>
            </a:r>
            <a:endParaRPr lang="en-US" altLang="zh-CN" dirty="0"/>
          </a:p>
          <a:p>
            <a:endParaRPr lang="en-US" altLang="zh-CN" dirty="0"/>
          </a:p>
          <a:p>
            <a:r>
              <a:rPr lang="zh-TW" altLang="en-US" dirty="0"/>
              <a:t>截至</a:t>
            </a:r>
            <a:r>
              <a:rPr lang="en-US" altLang="zh-TW" dirty="0"/>
              <a:t>2021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30</a:t>
            </a:r>
            <a:r>
              <a:rPr lang="zh-TW" altLang="en-US" dirty="0"/>
              <a:t>日，不同投票權受益人為雷軍及林斌。雷軍實益擁有</a:t>
            </a:r>
            <a:r>
              <a:rPr lang="en-US" altLang="zh-TW" dirty="0"/>
              <a:t>4,194,403,900</a:t>
            </a:r>
            <a:r>
              <a:rPr lang="zh-TW" altLang="en-US" dirty="0"/>
              <a:t>股</a:t>
            </a:r>
            <a:r>
              <a:rPr lang="en-US" altLang="zh-TW" dirty="0"/>
              <a:t>A</a:t>
            </a:r>
            <a:r>
              <a:rPr lang="zh-TW" altLang="en-US" dirty="0"/>
              <a:t>類股份，約佔本公司就除 保留事項以外事項的股東決議案投票權的</a:t>
            </a:r>
            <a:r>
              <a:rPr lang="en-US" altLang="zh-TW" dirty="0"/>
              <a:t>62.61%</a:t>
            </a:r>
            <a:r>
              <a:rPr lang="zh-TW" altLang="en-US" dirty="0"/>
              <a:t>。</a:t>
            </a:r>
            <a:r>
              <a:rPr lang="en-US" altLang="zh-TW" dirty="0"/>
              <a:t>A</a:t>
            </a:r>
            <a:r>
              <a:rPr lang="zh-TW" altLang="en-US" dirty="0"/>
              <a:t>類股份由</a:t>
            </a:r>
            <a:r>
              <a:rPr lang="en-US" altLang="zh-TW" dirty="0"/>
              <a:t>Smart Mobile Holdings Limited</a:t>
            </a:r>
            <a:r>
              <a:rPr lang="zh-TW" altLang="en-US" dirty="0"/>
              <a:t>（由雷軍（作為委託 人）以其本身及家族為受益人成立的信託間接全資擁有的公司）持有。林斌實益擁有</a:t>
            </a:r>
            <a:r>
              <a:rPr lang="en-US" altLang="zh-TW" dirty="0"/>
              <a:t>462,890,213</a:t>
            </a:r>
            <a:r>
              <a:rPr lang="zh-TW" altLang="en-US" dirty="0"/>
              <a:t>股</a:t>
            </a:r>
            <a:r>
              <a:rPr lang="en-US" altLang="zh-TW" dirty="0"/>
              <a:t>A</a:t>
            </a:r>
            <a:r>
              <a:rPr lang="zh-TW" altLang="en-US" dirty="0"/>
              <a:t>類股份，佔本 公司就除保留事項以外事項的股東決議案投票權的</a:t>
            </a:r>
            <a:r>
              <a:rPr lang="en-US" altLang="zh-TW" dirty="0"/>
              <a:t>6.91%</a:t>
            </a:r>
            <a:r>
              <a:rPr lang="zh-TW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844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DD2EE-9143-450E-BF70-6A46745E2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只发行</a:t>
            </a:r>
            <a:r>
              <a:rPr lang="en-US" altLang="zh-CN" dirty="0"/>
              <a:t>A</a:t>
            </a:r>
            <a:r>
              <a:rPr lang="zh-CN" altLang="en-US" dirty="0"/>
              <a:t>股的公司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6EE6D7-48C3-49E3-9D34-BF9A683AA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例：浦发银行（</a:t>
            </a:r>
            <a:r>
              <a:rPr lang="en-US" altLang="zh-CN" dirty="0"/>
              <a:t>60000.sh</a:t>
            </a:r>
            <a:r>
              <a:rPr lang="zh-CN" altLang="en-US" dirty="0"/>
              <a:t>）</a:t>
            </a:r>
            <a:r>
              <a:rPr lang="en-US" altLang="zh-CN" dirty="0"/>
              <a:t>   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E729CE6-4FE7-4354-B60C-5407F71B6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3" y="2639045"/>
            <a:ext cx="3319585" cy="24482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B6608B-D130-4F52-BADA-5D5CCF9DD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736" y="2040314"/>
            <a:ext cx="5148064" cy="408584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3A376C4-D233-4E71-BBDC-EF6FDEBCB719}"/>
              </a:ext>
            </a:extLst>
          </p:cNvPr>
          <p:cNvSpPr txBox="1"/>
          <p:nvPr/>
        </p:nvSpPr>
        <p:spPr>
          <a:xfrm>
            <a:off x="184263" y="5733256"/>
            <a:ext cx="301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通常每股面值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元</a:t>
            </a:r>
          </a:p>
        </p:txBody>
      </p:sp>
    </p:spTree>
    <p:extLst>
      <p:ext uri="{BB962C8B-B14F-4D97-AF65-F5344CB8AC3E}">
        <p14:creationId xmlns:p14="http://schemas.microsoft.com/office/powerpoint/2010/main" val="93530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281E86-B58D-4B58-90E1-BB479C5B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同时</a:t>
            </a:r>
            <a:r>
              <a:rPr lang="en-US" altLang="zh-CN" dirty="0"/>
              <a:t>A/B</a:t>
            </a:r>
            <a:r>
              <a:rPr lang="zh-CN" altLang="en-US" dirty="0"/>
              <a:t>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702875-19AF-40D0-8357-A8FCD361D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人民币特种股票</a:t>
            </a:r>
            <a:endParaRPr lang="en-US" altLang="zh-CN" dirty="0"/>
          </a:p>
          <a:p>
            <a:r>
              <a:rPr lang="zh-CN" altLang="en-US" dirty="0"/>
              <a:t>例：京东方</a:t>
            </a:r>
            <a:r>
              <a:rPr lang="en-US" altLang="zh-CN" dirty="0"/>
              <a:t>A</a:t>
            </a:r>
            <a:r>
              <a:rPr lang="zh-CN" altLang="en-US" dirty="0"/>
              <a:t>（</a:t>
            </a:r>
            <a:r>
              <a:rPr lang="en-US" altLang="zh-CN" dirty="0"/>
              <a:t>000725.sz</a:t>
            </a:r>
            <a:r>
              <a:rPr lang="zh-CN" altLang="en-US" dirty="0"/>
              <a:t>）京东方</a:t>
            </a:r>
            <a:r>
              <a:rPr lang="en-US" altLang="zh-CN" dirty="0"/>
              <a:t>B</a:t>
            </a:r>
            <a:r>
              <a:rPr lang="zh-CN" altLang="en-US" dirty="0"/>
              <a:t>（</a:t>
            </a:r>
            <a:r>
              <a:rPr lang="en-US" altLang="zh-CN" dirty="0"/>
              <a:t>200725.sz</a:t>
            </a:r>
            <a:r>
              <a:rPr lang="zh-CN" altLang="en-US" dirty="0"/>
              <a:t>）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C81FEA88-B269-4BA9-B2F1-4E8A81CE7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145699"/>
              </p:ext>
            </p:extLst>
          </p:nvPr>
        </p:nvGraphicFramePr>
        <p:xfrm>
          <a:off x="1763688" y="3212976"/>
          <a:ext cx="4608512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38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E0977E-9086-4B57-A2A6-A08D4BFD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同时</a:t>
            </a:r>
            <a:r>
              <a:rPr lang="en-US" altLang="zh-CN" dirty="0"/>
              <a:t>A\H</a:t>
            </a:r>
            <a:r>
              <a:rPr lang="zh-CN" altLang="en-US" dirty="0"/>
              <a:t>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647BC3-22F0-4273-A21C-9C3D64F49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例：紫金矿业（</a:t>
            </a:r>
            <a:r>
              <a:rPr lang="en-US" altLang="zh-CN" dirty="0"/>
              <a:t>601899.sh</a:t>
            </a:r>
            <a:r>
              <a:rPr lang="zh-CN" altLang="en-US" dirty="0"/>
              <a:t>，</a:t>
            </a:r>
            <a:r>
              <a:rPr lang="en-US" altLang="zh-CN" dirty="0"/>
              <a:t>02899.hk)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50C50E-2C92-44BF-8918-56BBF272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92896"/>
            <a:ext cx="6102474" cy="276490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E949330-EDB6-4934-B010-C6DA226E3CD3}"/>
              </a:ext>
            </a:extLst>
          </p:cNvPr>
          <p:cNvSpPr txBox="1"/>
          <p:nvPr/>
        </p:nvSpPr>
        <p:spPr>
          <a:xfrm>
            <a:off x="971600" y="558924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紫金矿业比较特殊在于，</a:t>
            </a:r>
            <a:r>
              <a:rPr lang="en-US" altLang="zh-CN" b="1" dirty="0">
                <a:solidFill>
                  <a:srgbClr val="FF0000"/>
                </a:solidFill>
              </a:rPr>
              <a:t>A</a:t>
            </a:r>
            <a:r>
              <a:rPr lang="zh-CN" altLang="en-US" b="1" dirty="0">
                <a:solidFill>
                  <a:srgbClr val="FF0000"/>
                </a:solidFill>
              </a:rPr>
              <a:t>股面值为</a:t>
            </a:r>
            <a:r>
              <a:rPr lang="en-US" altLang="zh-CN" b="1" dirty="0">
                <a:solidFill>
                  <a:srgbClr val="FF0000"/>
                </a:solidFill>
              </a:rPr>
              <a:t>0.1</a:t>
            </a:r>
            <a:r>
              <a:rPr lang="zh-CN" altLang="en-US" b="1" dirty="0">
                <a:solidFill>
                  <a:srgbClr val="FF0000"/>
                </a:solidFill>
              </a:rPr>
              <a:t>元，</a:t>
            </a:r>
            <a:r>
              <a:rPr lang="en-US" altLang="zh-CN" b="1" dirty="0">
                <a:solidFill>
                  <a:srgbClr val="FF0000"/>
                </a:solidFill>
              </a:rPr>
              <a:t>H</a:t>
            </a:r>
            <a:r>
              <a:rPr lang="zh-CN" altLang="en-US" b="1" dirty="0">
                <a:solidFill>
                  <a:srgbClr val="FF0000"/>
                </a:solidFill>
              </a:rPr>
              <a:t>股面值为</a:t>
            </a:r>
            <a:r>
              <a:rPr lang="en-US" altLang="zh-CN" b="1" dirty="0">
                <a:solidFill>
                  <a:srgbClr val="FF0000"/>
                </a:solidFill>
              </a:rPr>
              <a:t>0.1</a:t>
            </a:r>
            <a:r>
              <a:rPr lang="zh-CN" altLang="en-US" b="1" dirty="0">
                <a:solidFill>
                  <a:srgbClr val="FF0000"/>
                </a:solidFill>
              </a:rPr>
              <a:t>港元，且按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汇率计算股本</a:t>
            </a:r>
          </a:p>
        </p:txBody>
      </p:sp>
    </p:spTree>
    <p:extLst>
      <p:ext uri="{BB962C8B-B14F-4D97-AF65-F5344CB8AC3E}">
        <p14:creationId xmlns:p14="http://schemas.microsoft.com/office/powerpoint/2010/main" val="388500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9D3144-029A-41E7-A02F-B963F77C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A+H+N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AE9A21-7400-45D7-B095-DD5C83A9A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中国人寿 （</a:t>
            </a:r>
            <a:r>
              <a:rPr lang="en-US" altLang="zh-CN" dirty="0"/>
              <a:t>601628.sh</a:t>
            </a:r>
            <a:r>
              <a:rPr lang="zh-CN" altLang="en-US" dirty="0"/>
              <a:t>；</a:t>
            </a:r>
            <a:r>
              <a:rPr lang="en-US" altLang="zh-CN" dirty="0"/>
              <a:t>2628.hk</a:t>
            </a:r>
            <a:r>
              <a:rPr lang="zh-CN" altLang="en-US" dirty="0"/>
              <a:t>；</a:t>
            </a:r>
            <a:r>
              <a:rPr lang="en-US" altLang="zh-CN" dirty="0" err="1"/>
              <a:t>LFC.n</a:t>
            </a:r>
            <a:r>
              <a:rPr lang="en-US" altLang="zh-CN" dirty="0"/>
              <a:t>)</a:t>
            </a:r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FA7704AC-1A3A-4EC2-B3A1-08DD8618E2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258427"/>
              </p:ext>
            </p:extLst>
          </p:nvPr>
        </p:nvGraphicFramePr>
        <p:xfrm>
          <a:off x="1619672" y="2461057"/>
          <a:ext cx="5472608" cy="366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794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0525A5-4DF1-488E-BAF0-81A802C5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证券市场指数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A248CD-06D6-4CB2-9FCF-FC5DEB7E7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价格加权型指数</a:t>
            </a:r>
            <a:r>
              <a:rPr lang="en-US" altLang="zh-CN" dirty="0"/>
              <a:t>(DJIA)   </a:t>
            </a:r>
            <a:r>
              <a:rPr lang="zh-CN" altLang="en-US" dirty="0"/>
              <a:t>高价股影响大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市值加权型指数（</a:t>
            </a:r>
            <a:r>
              <a:rPr lang="en-US" altLang="zh-CN" dirty="0"/>
              <a:t>S&amp;P500</a:t>
            </a:r>
            <a:r>
              <a:rPr lang="zh-CN" altLang="en-US" dirty="0"/>
              <a:t>，上证综指、深圳成指），大市值股票影响大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等权重指数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几何平均数指数</a:t>
            </a:r>
          </a:p>
        </p:txBody>
      </p:sp>
    </p:spTree>
    <p:extLst>
      <p:ext uri="{BB962C8B-B14F-4D97-AF65-F5344CB8AC3E}">
        <p14:creationId xmlns:p14="http://schemas.microsoft.com/office/powerpoint/2010/main" val="387576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E8426B-3970-4EE8-AB3F-D86EC116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第一讲预习要求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17B81F-ADFB-49E4-9212-52F935556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BKM ch1,</a:t>
            </a:r>
            <a:r>
              <a:rPr lang="zh-CN" altLang="en-US" dirty="0"/>
              <a:t> §</a:t>
            </a:r>
            <a:r>
              <a:rPr lang="en-US" altLang="zh-CN" dirty="0"/>
              <a:t>1,2,4,5</a:t>
            </a:r>
          </a:p>
          <a:p>
            <a:r>
              <a:rPr lang="en-US" altLang="zh-CN" dirty="0"/>
              <a:t>BKM ch2</a:t>
            </a:r>
            <a:r>
              <a:rPr lang="zh-CN" altLang="en-US" dirty="0"/>
              <a:t>，</a:t>
            </a:r>
            <a:r>
              <a:rPr lang="en-US" altLang="zh-CN" dirty="0"/>
              <a:t>ch3</a:t>
            </a:r>
            <a:r>
              <a:rPr lang="zh-CN" altLang="en-US" dirty="0"/>
              <a:t>全部</a:t>
            </a:r>
            <a:endParaRPr lang="en-US" altLang="zh-CN" dirty="0"/>
          </a:p>
          <a:p>
            <a:r>
              <a:rPr lang="en-US" altLang="zh-CN" dirty="0"/>
              <a:t>BKM Ch4</a:t>
            </a:r>
            <a:r>
              <a:rPr lang="zh-CN" altLang="en-US" dirty="0"/>
              <a:t>，可选读，不要求</a:t>
            </a:r>
            <a:endParaRPr lang="en-US" altLang="zh-CN" dirty="0"/>
          </a:p>
          <a:p>
            <a:r>
              <a:rPr lang="zh-CN" altLang="en-US" dirty="0"/>
              <a:t>从业，</a:t>
            </a:r>
            <a:r>
              <a:rPr lang="en-US" altLang="zh-CN" dirty="0"/>
              <a:t>ch1</a:t>
            </a:r>
            <a:r>
              <a:rPr lang="zh-CN" altLang="en-US" dirty="0"/>
              <a:t>、</a:t>
            </a:r>
            <a:r>
              <a:rPr lang="en-US" altLang="zh-CN" dirty="0"/>
              <a:t>ch2</a:t>
            </a:r>
          </a:p>
          <a:p>
            <a:r>
              <a:rPr lang="zh-CN" altLang="en-US" dirty="0"/>
              <a:t>熟悉行情系统布局，试用数据导出功能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5215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3CF5D2-B7BC-4671-B693-571CE55C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衍生品市场工具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31F817-65BB-4D78-97F8-DE30AC74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远期（</a:t>
            </a:r>
            <a:r>
              <a:rPr lang="en-US" altLang="zh-CN" dirty="0"/>
              <a:t>forwards)</a:t>
            </a:r>
          </a:p>
          <a:p>
            <a:r>
              <a:rPr lang="zh-CN" altLang="en-US" dirty="0"/>
              <a:t>期货（</a:t>
            </a:r>
            <a:r>
              <a:rPr lang="en-US" altLang="zh-CN" dirty="0"/>
              <a:t>futures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互换（</a:t>
            </a:r>
            <a:r>
              <a:rPr lang="en-US" altLang="zh-CN" dirty="0"/>
              <a:t>swaps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期权（</a:t>
            </a:r>
            <a:r>
              <a:rPr lang="en-US" altLang="zh-CN" dirty="0"/>
              <a:t>options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931060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01EDF-5963-45B5-8E15-2F18D465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证券交易的组织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EA3BA44F-73EB-4BE0-BBCE-FFB046DDE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0678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A23DB3FF-69D3-4CA9-982E-9719D9585A85}"/>
              </a:ext>
            </a:extLst>
          </p:cNvPr>
          <p:cNvCxnSpPr/>
          <p:nvPr/>
        </p:nvCxnSpPr>
        <p:spPr>
          <a:xfrm flipH="1">
            <a:off x="1691680" y="2743200"/>
            <a:ext cx="576064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C9DB7EFE-42DF-4DDB-8A8E-242AE04E2EB9}"/>
              </a:ext>
            </a:extLst>
          </p:cNvPr>
          <p:cNvCxnSpPr/>
          <p:nvPr/>
        </p:nvCxnSpPr>
        <p:spPr>
          <a:xfrm>
            <a:off x="2339752" y="2780928"/>
            <a:ext cx="72008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DB24BD9-4D8F-4953-BC75-0EFF4C7E8B8E}"/>
              </a:ext>
            </a:extLst>
          </p:cNvPr>
          <p:cNvSpPr txBox="1"/>
          <p:nvPr/>
        </p:nvSpPr>
        <p:spPr>
          <a:xfrm>
            <a:off x="1331640" y="347921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IPO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65BCD5F-7088-4DF3-9647-8E39F837E111}"/>
              </a:ext>
            </a:extLst>
          </p:cNvPr>
          <p:cNvSpPr txBox="1"/>
          <p:nvPr/>
        </p:nvSpPr>
        <p:spPr>
          <a:xfrm>
            <a:off x="2339752" y="347664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Private placement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A95914F-A79C-4C8D-A2A2-952BE80E02A9}"/>
              </a:ext>
            </a:extLst>
          </p:cNvPr>
          <p:cNvCxnSpPr/>
          <p:nvPr/>
        </p:nvCxnSpPr>
        <p:spPr>
          <a:xfrm>
            <a:off x="6228184" y="2636912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B96DA21-9F47-46C1-8321-84A1DE389FDC}"/>
              </a:ext>
            </a:extLst>
          </p:cNvPr>
          <p:cNvSpPr txBox="1"/>
          <p:nvPr/>
        </p:nvSpPr>
        <p:spPr>
          <a:xfrm>
            <a:off x="5076056" y="3429000"/>
            <a:ext cx="23762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Direct search market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68ECF63-1B66-467F-B7E7-17BC19C6E1A1}"/>
              </a:ext>
            </a:extLst>
          </p:cNvPr>
          <p:cNvSpPr txBox="1"/>
          <p:nvPr/>
        </p:nvSpPr>
        <p:spPr>
          <a:xfrm>
            <a:off x="5076056" y="4003367"/>
            <a:ext cx="23762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Brokered market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715AC5-B2D1-4959-9900-8A2E74E79F48}"/>
              </a:ext>
            </a:extLst>
          </p:cNvPr>
          <p:cNvSpPr txBox="1"/>
          <p:nvPr/>
        </p:nvSpPr>
        <p:spPr>
          <a:xfrm>
            <a:off x="5076056" y="4547998"/>
            <a:ext cx="23762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Dealer market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EE32687-7DF5-4038-BDFD-D1330B23998B}"/>
              </a:ext>
            </a:extLst>
          </p:cNvPr>
          <p:cNvSpPr txBox="1"/>
          <p:nvPr/>
        </p:nvSpPr>
        <p:spPr>
          <a:xfrm>
            <a:off x="5076056" y="5156046"/>
            <a:ext cx="23762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Auction market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27524F8-82C6-44AF-8C73-E33F68F49B7A}"/>
              </a:ext>
            </a:extLst>
          </p:cNvPr>
          <p:cNvSpPr txBox="1"/>
          <p:nvPr/>
        </p:nvSpPr>
        <p:spPr>
          <a:xfrm>
            <a:off x="7750696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菜市场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6F5C56D-A742-461E-9129-F0CC79A27A2E}"/>
              </a:ext>
            </a:extLst>
          </p:cNvPr>
          <p:cNvSpPr txBox="1"/>
          <p:nvPr/>
        </p:nvSpPr>
        <p:spPr>
          <a:xfrm>
            <a:off x="7793149" y="400336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二手房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9E16F54-5240-4639-8A17-6759D84188EE}"/>
              </a:ext>
            </a:extLst>
          </p:cNvPr>
          <p:cNvSpPr txBox="1"/>
          <p:nvPr/>
        </p:nvSpPr>
        <p:spPr>
          <a:xfrm>
            <a:off x="7668344" y="459291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银行外汇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FEE547F-0AC4-433D-A3E8-B83AB47DB067}"/>
              </a:ext>
            </a:extLst>
          </p:cNvPr>
          <p:cNvSpPr txBox="1"/>
          <p:nvPr/>
        </p:nvSpPr>
        <p:spPr>
          <a:xfrm>
            <a:off x="7668344" y="516735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沪深交易所</a:t>
            </a:r>
          </a:p>
        </p:txBody>
      </p:sp>
    </p:spTree>
    <p:extLst>
      <p:ext uri="{BB962C8B-B14F-4D97-AF65-F5344CB8AC3E}">
        <p14:creationId xmlns:p14="http://schemas.microsoft.com/office/powerpoint/2010/main" val="1579414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06CD-7BD4-4E87-A83D-3948ED74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交易流程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E2ABD48-08F2-4108-AA69-6389FF42E697}"/>
              </a:ext>
            </a:extLst>
          </p:cNvPr>
          <p:cNvSpPr txBox="1"/>
          <p:nvPr/>
        </p:nvSpPr>
        <p:spPr>
          <a:xfrm>
            <a:off x="1187624" y="1484784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投资者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7F20014C-28A3-4691-8C13-1A94348E8783}"/>
              </a:ext>
            </a:extLst>
          </p:cNvPr>
          <p:cNvCxnSpPr>
            <a:stCxn id="4" idx="3"/>
          </p:cNvCxnSpPr>
          <p:nvPr/>
        </p:nvCxnSpPr>
        <p:spPr>
          <a:xfrm>
            <a:off x="2267744" y="1669450"/>
            <a:ext cx="2880320" cy="31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F42AA84F-544C-4CAB-BF7F-BF7C521DBB36}"/>
              </a:ext>
            </a:extLst>
          </p:cNvPr>
          <p:cNvSpPr txBox="1"/>
          <p:nvPr/>
        </p:nvSpPr>
        <p:spPr>
          <a:xfrm>
            <a:off x="5364088" y="1484784"/>
            <a:ext cx="2736304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证券公司营业现场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手机、网络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4F7D8F-D5D4-4E27-AED4-C69BB4730C0E}"/>
              </a:ext>
            </a:extLst>
          </p:cNvPr>
          <p:cNvSpPr txBox="1"/>
          <p:nvPr/>
        </p:nvSpPr>
        <p:spPr>
          <a:xfrm>
            <a:off x="2591780" y="13407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身份证、银行卡信息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1BC070-80B4-4071-AEBA-79E4A486CD37}"/>
              </a:ext>
            </a:extLst>
          </p:cNvPr>
          <p:cNvSpPr txBox="1"/>
          <p:nvPr/>
        </p:nvSpPr>
        <p:spPr>
          <a:xfrm>
            <a:off x="5364088" y="2996952"/>
            <a:ext cx="25922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沪深证券交易所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B8FD372-5112-4903-9DD6-E0D924B2D61C}"/>
              </a:ext>
            </a:extLst>
          </p:cNvPr>
          <p:cNvCxnSpPr>
            <a:stCxn id="7" idx="2"/>
          </p:cNvCxnSpPr>
          <p:nvPr/>
        </p:nvCxnSpPr>
        <p:spPr>
          <a:xfrm>
            <a:off x="6732240" y="2131115"/>
            <a:ext cx="0" cy="86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20674FF6-AC3D-48B7-AEB3-F2B32AB68BB2}"/>
              </a:ext>
            </a:extLst>
          </p:cNvPr>
          <p:cNvSpPr txBox="1"/>
          <p:nvPr/>
        </p:nvSpPr>
        <p:spPr>
          <a:xfrm>
            <a:off x="5940152" y="2348880"/>
            <a:ext cx="165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申请股东帐号</a:t>
            </a:r>
          </a:p>
        </p:txBody>
      </p:sp>
      <p:sp>
        <p:nvSpPr>
          <p:cNvPr id="13" name="星形: 八角 12">
            <a:extLst>
              <a:ext uri="{FF2B5EF4-FFF2-40B4-BE49-F238E27FC236}">
                <a16:creationId xmlns:a16="http://schemas.microsoft.com/office/drawing/2014/main" id="{7C727B94-15CA-4550-8AEB-53510F3126CC}"/>
              </a:ext>
            </a:extLst>
          </p:cNvPr>
          <p:cNvSpPr/>
          <p:nvPr/>
        </p:nvSpPr>
        <p:spPr>
          <a:xfrm>
            <a:off x="2267744" y="1340768"/>
            <a:ext cx="288032" cy="26153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4" name="星形: 八角 13">
            <a:extLst>
              <a:ext uri="{FF2B5EF4-FFF2-40B4-BE49-F238E27FC236}">
                <a16:creationId xmlns:a16="http://schemas.microsoft.com/office/drawing/2014/main" id="{A2C0F115-5727-4283-9FE1-2647070CB7FA}"/>
              </a:ext>
            </a:extLst>
          </p:cNvPr>
          <p:cNvSpPr/>
          <p:nvPr/>
        </p:nvSpPr>
        <p:spPr>
          <a:xfrm>
            <a:off x="5652120" y="2348880"/>
            <a:ext cx="360036" cy="36933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0FD2355-51B2-463C-9CA9-FF914DFAF31C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339752" y="1772816"/>
            <a:ext cx="3024336" cy="35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5198425D-9D69-45C0-A3E2-57CA1C20D22F}"/>
              </a:ext>
            </a:extLst>
          </p:cNvPr>
          <p:cNvSpPr txBox="1"/>
          <p:nvPr/>
        </p:nvSpPr>
        <p:spPr>
          <a:xfrm>
            <a:off x="2987824" y="18541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资金账号</a:t>
            </a:r>
          </a:p>
        </p:txBody>
      </p:sp>
      <p:sp>
        <p:nvSpPr>
          <p:cNvPr id="18" name="星形: 八角 17">
            <a:extLst>
              <a:ext uri="{FF2B5EF4-FFF2-40B4-BE49-F238E27FC236}">
                <a16:creationId xmlns:a16="http://schemas.microsoft.com/office/drawing/2014/main" id="{55AEB404-435B-4BC5-81E0-E02A4D6E42AD}"/>
              </a:ext>
            </a:extLst>
          </p:cNvPr>
          <p:cNvSpPr/>
          <p:nvPr/>
        </p:nvSpPr>
        <p:spPr>
          <a:xfrm>
            <a:off x="2771800" y="1854116"/>
            <a:ext cx="288032" cy="30901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5E8DE43-2020-4051-BDB5-EC42A0992BB0}"/>
              </a:ext>
            </a:extLst>
          </p:cNvPr>
          <p:cNvSpPr txBox="1"/>
          <p:nvPr/>
        </p:nvSpPr>
        <p:spPr>
          <a:xfrm>
            <a:off x="827584" y="3933056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投资者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EF320AE-4704-4833-A12A-798835D0202B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1907704" y="4117722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D3E0FBFD-D7F1-44CA-A2FE-6286B841A9B2}"/>
              </a:ext>
            </a:extLst>
          </p:cNvPr>
          <p:cNvSpPr txBox="1"/>
          <p:nvPr/>
        </p:nvSpPr>
        <p:spPr>
          <a:xfrm>
            <a:off x="2915816" y="3933056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证券公司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BCD36E1-EAC3-45C2-A458-FF36678669F0}"/>
              </a:ext>
            </a:extLst>
          </p:cNvPr>
          <p:cNvSpPr txBox="1"/>
          <p:nvPr/>
        </p:nvSpPr>
        <p:spPr>
          <a:xfrm>
            <a:off x="2101385" y="362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下单</a:t>
            </a: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52D4793-C16F-4081-ABE7-7DF22762D25F}"/>
              </a:ext>
            </a:extLst>
          </p:cNvPr>
          <p:cNvCxnSpPr/>
          <p:nvPr/>
        </p:nvCxnSpPr>
        <p:spPr>
          <a:xfrm>
            <a:off x="4283968" y="4117722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A017A33E-63E8-4B1B-AEB4-D524299C863B}"/>
              </a:ext>
            </a:extLst>
          </p:cNvPr>
          <p:cNvSpPr txBox="1"/>
          <p:nvPr/>
        </p:nvSpPr>
        <p:spPr>
          <a:xfrm>
            <a:off x="5436096" y="3933056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交易所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CC50945-7726-46FF-B2E9-AFFA775F0B58}"/>
              </a:ext>
            </a:extLst>
          </p:cNvPr>
          <p:cNvSpPr txBox="1"/>
          <p:nvPr/>
        </p:nvSpPr>
        <p:spPr>
          <a:xfrm>
            <a:off x="4499992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传送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122BCCB-614F-4428-A04F-3DC534221CFB}"/>
              </a:ext>
            </a:extLst>
          </p:cNvPr>
          <p:cNvCxnSpPr>
            <a:stCxn id="30" idx="2"/>
          </p:cNvCxnSpPr>
          <p:nvPr/>
        </p:nvCxnSpPr>
        <p:spPr>
          <a:xfrm flipH="1">
            <a:off x="6012156" y="4302388"/>
            <a:ext cx="4" cy="63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8C2798AF-C841-4610-AEB0-796B0A37F2B8}"/>
              </a:ext>
            </a:extLst>
          </p:cNvPr>
          <p:cNvSpPr txBox="1"/>
          <p:nvPr/>
        </p:nvSpPr>
        <p:spPr>
          <a:xfrm>
            <a:off x="5436096" y="4941168"/>
            <a:ext cx="12961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撮合成交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BF3E3FBB-2DDC-48E3-B1DE-4882B20C31A3}"/>
              </a:ext>
            </a:extLst>
          </p:cNvPr>
          <p:cNvCxnSpPr>
            <a:stCxn id="34" idx="1"/>
          </p:cNvCxnSpPr>
          <p:nvPr/>
        </p:nvCxnSpPr>
        <p:spPr>
          <a:xfrm flipH="1">
            <a:off x="4427984" y="5125834"/>
            <a:ext cx="1008112" cy="31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65027B8A-18C7-42BD-A534-492401FE0A2C}"/>
              </a:ext>
            </a:extLst>
          </p:cNvPr>
          <p:cNvSpPr txBox="1"/>
          <p:nvPr/>
        </p:nvSpPr>
        <p:spPr>
          <a:xfrm>
            <a:off x="3275856" y="4972526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登记结算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0B90AD5-962D-405E-A721-DFD746F92B6B}"/>
              </a:ext>
            </a:extLst>
          </p:cNvPr>
          <p:cNvSpPr txBox="1"/>
          <p:nvPr/>
        </p:nvSpPr>
        <p:spPr>
          <a:xfrm>
            <a:off x="7020268" y="4086364"/>
            <a:ext cx="180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Order-driven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拍卖机制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中国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8D5FD5D-6BB7-4C3E-9438-85E906EFFC51}"/>
              </a:ext>
            </a:extLst>
          </p:cNvPr>
          <p:cNvSpPr txBox="1"/>
          <p:nvPr/>
        </p:nvSpPr>
        <p:spPr>
          <a:xfrm>
            <a:off x="827584" y="5661248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证券公司</a:t>
            </a: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1A8D403-4AB5-490B-928B-0FD081322231}"/>
              </a:ext>
            </a:extLst>
          </p:cNvPr>
          <p:cNvCxnSpPr>
            <a:stCxn id="39" idx="3"/>
          </p:cNvCxnSpPr>
          <p:nvPr/>
        </p:nvCxnSpPr>
        <p:spPr>
          <a:xfrm>
            <a:off x="2195736" y="5845914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5A0932FF-BCF1-4DB9-9E54-CA6340B3A259}"/>
              </a:ext>
            </a:extLst>
          </p:cNvPr>
          <p:cNvSpPr txBox="1"/>
          <p:nvPr/>
        </p:nvSpPr>
        <p:spPr>
          <a:xfrm>
            <a:off x="3635896" y="5664627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投资者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E822122-772B-430E-AE31-6BFE07A4E7FF}"/>
              </a:ext>
            </a:extLst>
          </p:cNvPr>
          <p:cNvSpPr txBox="1"/>
          <p:nvPr/>
        </p:nvSpPr>
        <p:spPr>
          <a:xfrm>
            <a:off x="2591780" y="5549487"/>
            <a:ext cx="68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双向报价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F668AD0-F233-4E26-93A5-4363BDB678A0}"/>
              </a:ext>
            </a:extLst>
          </p:cNvPr>
          <p:cNvSpPr txBox="1"/>
          <p:nvPr/>
        </p:nvSpPr>
        <p:spPr>
          <a:xfrm>
            <a:off x="5832138" y="5661248"/>
            <a:ext cx="205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Price-driven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做市商机制</a:t>
            </a:r>
          </a:p>
        </p:txBody>
      </p:sp>
    </p:spTree>
    <p:extLst>
      <p:ext uri="{BB962C8B-B14F-4D97-AF65-F5344CB8AC3E}">
        <p14:creationId xmlns:p14="http://schemas.microsoft.com/office/powerpoint/2010/main" val="2460181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5DF9AB-EB63-4F0B-A926-09B41C8A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交易、清算、结算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207318-457D-421E-8CD8-8F9C0AFA5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交易所负责交易</a:t>
            </a:r>
            <a:endParaRPr lang="en-US" altLang="zh-CN" dirty="0"/>
          </a:p>
          <a:p>
            <a:r>
              <a:rPr lang="zh-CN" altLang="en-US" dirty="0"/>
              <a:t>清算所（</a:t>
            </a:r>
            <a:r>
              <a:rPr lang="en-US" altLang="zh-CN" dirty="0"/>
              <a:t>clearing house</a:t>
            </a:r>
            <a:r>
              <a:rPr lang="zh-CN" altLang="en-US" dirty="0"/>
              <a:t>）负责结算</a:t>
            </a:r>
            <a:endParaRPr lang="en-US" altLang="zh-CN" dirty="0"/>
          </a:p>
          <a:p>
            <a:r>
              <a:rPr lang="zh-CN" altLang="en-US" dirty="0"/>
              <a:t>美国存在多家竞争性的证券交易清算所</a:t>
            </a:r>
            <a:endParaRPr lang="en-US" altLang="zh-CN" dirty="0"/>
          </a:p>
          <a:p>
            <a:r>
              <a:rPr lang="zh-CN" altLang="en-US" dirty="0"/>
              <a:t>上市股票可能在多家交易所上市</a:t>
            </a:r>
            <a:r>
              <a:rPr lang="en-US" altLang="zh-CN" dirty="0"/>
              <a:t>——NBBO</a:t>
            </a:r>
          </a:p>
          <a:p>
            <a:r>
              <a:rPr lang="zh-CN" altLang="en-US" dirty="0"/>
              <a:t>中国证券登记结算公司</a:t>
            </a:r>
          </a:p>
        </p:txBody>
      </p:sp>
    </p:spTree>
    <p:extLst>
      <p:ext uri="{BB962C8B-B14F-4D97-AF65-F5344CB8AC3E}">
        <p14:creationId xmlns:p14="http://schemas.microsoft.com/office/powerpoint/2010/main" val="3397037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0768C-0DA9-4B80-9094-2D3FDAEB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资金</a:t>
            </a:r>
            <a:r>
              <a:rPr lang="en-US" altLang="zh-CN" dirty="0"/>
              <a:t>T+0,</a:t>
            </a:r>
            <a:r>
              <a:rPr lang="zh-CN" altLang="en-US" dirty="0"/>
              <a:t>证券</a:t>
            </a:r>
            <a:r>
              <a:rPr lang="en-US" altLang="zh-CN" dirty="0"/>
              <a:t>T+1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0CC282-6780-4DC2-914F-F26C04F3F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zh-CN" altLang="en-US" dirty="0"/>
              <a:t>资金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7FE1CA-1885-4E8D-ADE0-44950A35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822" y="2292350"/>
            <a:ext cx="4040188" cy="279283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当天买入证券，资金账户立即扣款；</a:t>
            </a:r>
            <a:endParaRPr lang="en-US" altLang="zh-CN" dirty="0"/>
          </a:p>
          <a:p>
            <a:r>
              <a:rPr lang="zh-CN" altLang="en-US" dirty="0"/>
              <a:t>当天卖出证券，资金账户立即增加，该部分资金当天可用于新的买入，但不能当天支取（转入银行账户）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844C96-1CF4-450D-8B06-06B43A538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zh-CN" altLang="en-US" dirty="0"/>
              <a:t>证券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48C0830-EDE3-4982-B037-7265437F22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910309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当天买入证券，下一交易日才记入股东账户。</a:t>
            </a:r>
            <a:endParaRPr lang="en-US" altLang="zh-CN" dirty="0"/>
          </a:p>
          <a:p>
            <a:r>
              <a:rPr lang="zh-CN" altLang="en-US" dirty="0"/>
              <a:t>当天买入的证券，当天不可能卖出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738D64-6952-45E5-BA3B-8480BF03E057}"/>
              </a:ext>
            </a:extLst>
          </p:cNvPr>
          <p:cNvSpPr txBox="1"/>
          <p:nvPr/>
        </p:nvSpPr>
        <p:spPr>
          <a:xfrm>
            <a:off x="457200" y="5373216"/>
            <a:ext cx="8229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</a:t>
            </a:r>
            <a:r>
              <a:rPr lang="zh-CN" altLang="en-US" b="1" dirty="0">
                <a:solidFill>
                  <a:srgbClr val="FF0000"/>
                </a:solidFill>
              </a:rPr>
              <a:t>股实行</a:t>
            </a:r>
            <a:r>
              <a:rPr lang="en-US" altLang="zh-CN" b="1" dirty="0">
                <a:solidFill>
                  <a:srgbClr val="FF0000"/>
                </a:solidFill>
              </a:rPr>
              <a:t>T+3</a:t>
            </a:r>
            <a:r>
              <a:rPr lang="zh-CN" altLang="en-US" b="1" dirty="0">
                <a:solidFill>
                  <a:srgbClr val="FF0000"/>
                </a:solidFill>
              </a:rPr>
              <a:t>清算交割，但成交当日允许回转交易</a:t>
            </a:r>
          </a:p>
        </p:txBody>
      </p:sp>
    </p:spTree>
    <p:extLst>
      <p:ext uri="{BB962C8B-B14F-4D97-AF65-F5344CB8AC3E}">
        <p14:creationId xmlns:p14="http://schemas.microsoft.com/office/powerpoint/2010/main" val="803002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587F8D-7F63-4F05-B96A-4D362ED3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</a:t>
            </a:r>
            <a:r>
              <a:rPr lang="zh-CN" altLang="en-US" sz="3600" dirty="0"/>
              <a:t>活着的恐龙（</a:t>
            </a:r>
            <a:r>
              <a:rPr lang="en-US" altLang="zh-CN" sz="3600" dirty="0"/>
              <a:t>LME</a:t>
            </a:r>
            <a:r>
              <a:rPr lang="zh-CN" altLang="en-US" sz="3600" dirty="0"/>
              <a:t>）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331F80F-0872-4D12-8681-6FCB62433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262444"/>
            <a:ext cx="7704856" cy="52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96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E234E1-888B-45DE-B087-0FF9D334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  人</a:t>
            </a:r>
            <a:r>
              <a:rPr lang="en-US" altLang="zh-CN" dirty="0"/>
              <a:t>+</a:t>
            </a:r>
            <a:r>
              <a:rPr lang="zh-CN" altLang="en-US" dirty="0"/>
              <a:t>电脑网络（</a:t>
            </a:r>
            <a:r>
              <a:rPr lang="en-US" altLang="zh-CN" dirty="0"/>
              <a:t>NYSE</a:t>
            </a:r>
            <a:r>
              <a:rPr lang="zh-CN" altLang="en-US" dirty="0"/>
              <a:t>）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87B0173-EEEE-418A-95E5-3BC9C2611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427264"/>
            <a:ext cx="4258816" cy="28258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49337B-AECE-442A-8C87-B06A80839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438736"/>
            <a:ext cx="4242041" cy="282588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350B971-76C6-40AF-B3F1-E518BF4C059B}"/>
              </a:ext>
            </a:extLst>
          </p:cNvPr>
          <p:cNvSpPr txBox="1"/>
          <p:nvPr/>
        </p:nvSpPr>
        <p:spPr>
          <a:xfrm>
            <a:off x="611560" y="51571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Floor broker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6EECE0-77A4-4E21-83CF-27DC668837CB}"/>
              </a:ext>
            </a:extLst>
          </p:cNvPr>
          <p:cNvSpPr txBox="1"/>
          <p:nvPr/>
        </p:nvSpPr>
        <p:spPr>
          <a:xfrm>
            <a:off x="5652119" y="1844824"/>
            <a:ext cx="3034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NBBO</a:t>
            </a:r>
          </a:p>
          <a:p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National best bid  offer)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0341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77FE0A-2E9C-46D4-B170-58E3F6DD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纯粹网络交易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33747BC-04B8-4BA0-8415-C7FCA3727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7310" y="1268760"/>
            <a:ext cx="3774647" cy="28062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9695A87-56A2-4EC0-A12E-BD18FC8F8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88972"/>
            <a:ext cx="4438649" cy="319912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663B3F9-6328-413F-ACA9-D665B10C19F0}"/>
              </a:ext>
            </a:extLst>
          </p:cNvPr>
          <p:cNvSpPr txBox="1"/>
          <p:nvPr/>
        </p:nvSpPr>
        <p:spPr>
          <a:xfrm>
            <a:off x="4499992" y="14847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早期的上证所交易大厅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26BB98B-195F-4FAF-9F3C-C6905FC81127}"/>
              </a:ext>
            </a:extLst>
          </p:cNvPr>
          <p:cNvSpPr txBox="1"/>
          <p:nvPr/>
        </p:nvSpPr>
        <p:spPr>
          <a:xfrm>
            <a:off x="1907704" y="51571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交易大厅现在的功能</a:t>
            </a:r>
          </a:p>
        </p:txBody>
      </p:sp>
      <p:pic>
        <p:nvPicPr>
          <p:cNvPr id="3" name="下课铃声">
            <a:hlinkClick r:id="" action="ppaction://media"/>
            <a:extLst>
              <a:ext uri="{FF2B5EF4-FFF2-40B4-BE49-F238E27FC236}">
                <a16:creationId xmlns:a16="http://schemas.microsoft.com/office/drawing/2014/main" id="{ED996A9A-0840-4CF0-834C-EF84E1462F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0092" y="5498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1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083EC-CB50-48D3-B189-670B6B73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连续竞价与集合竞价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BA1913-FDA5-4D2A-AFA1-D8BB1FF15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开盘价、收盘价可能采用集合竞价（以产生最大交易量为原则）</a:t>
            </a:r>
            <a:endParaRPr lang="en-US" altLang="zh-CN" dirty="0"/>
          </a:p>
          <a:p>
            <a:r>
              <a:rPr lang="zh-CN" altLang="en-US" dirty="0"/>
              <a:t>连续竞价（价格优先，同价格时间优先）</a:t>
            </a:r>
          </a:p>
        </p:txBody>
      </p:sp>
      <p:pic>
        <p:nvPicPr>
          <p:cNvPr id="4" name="上课铃声">
            <a:hlinkClick r:id="" action="ppaction://media"/>
            <a:extLst>
              <a:ext uri="{FF2B5EF4-FFF2-40B4-BE49-F238E27FC236}">
                <a16:creationId xmlns:a16="http://schemas.microsoft.com/office/drawing/2014/main" id="{022994A1-DA79-4295-9B25-CAFDDD60A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45811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ADDD9A-91D0-4B8E-8359-3C20475B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主要指令类型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65ADB9-628C-4E7C-8D27-FCECD02C5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Limit order </a:t>
            </a:r>
            <a:r>
              <a:rPr lang="zh-CN" altLang="en-US" dirty="0"/>
              <a:t>限价指令</a:t>
            </a:r>
            <a:endParaRPr lang="en-US" altLang="zh-CN" dirty="0"/>
          </a:p>
          <a:p>
            <a:r>
              <a:rPr lang="en-US" altLang="zh-CN" dirty="0"/>
              <a:t>Market order </a:t>
            </a:r>
            <a:r>
              <a:rPr lang="zh-CN" altLang="en-US" dirty="0"/>
              <a:t>市价指令</a:t>
            </a:r>
            <a:endParaRPr lang="en-US" altLang="zh-CN" dirty="0"/>
          </a:p>
          <a:p>
            <a:r>
              <a:rPr lang="en-US" altLang="zh-CN" dirty="0"/>
              <a:t>Loss stop order </a:t>
            </a:r>
            <a:r>
              <a:rPr lang="zh-CN" altLang="en-US" dirty="0"/>
              <a:t>止损指令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还有很多：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good until cancel</a:t>
            </a:r>
          </a:p>
          <a:p>
            <a:pPr marL="0" indent="0">
              <a:buNone/>
            </a:pPr>
            <a:r>
              <a:rPr lang="en-US" altLang="zh-CN" dirty="0"/>
              <a:t>  multiple day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230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投资与投资哲学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AN INVESTMENT IS the current commitment of money or other resources in the expectation of reaping future benefits. (BKM ch1,P1)</a:t>
            </a:r>
          </a:p>
          <a:p>
            <a:r>
              <a:rPr lang="zh-CN" altLang="en-US" sz="2800" dirty="0">
                <a:solidFill>
                  <a:srgbClr val="FF0000"/>
                </a:solidFill>
              </a:rPr>
              <a:t>当前投入</a:t>
            </a:r>
            <a:r>
              <a:rPr lang="zh-CN" altLang="en-US" sz="2800" dirty="0"/>
              <a:t>金钱或其他资源以期</a:t>
            </a:r>
            <a:r>
              <a:rPr lang="zh-CN" altLang="en-US" sz="2800" dirty="0">
                <a:solidFill>
                  <a:srgbClr val="FF0000"/>
                </a:solidFill>
              </a:rPr>
              <a:t>未来获得</a:t>
            </a:r>
            <a:r>
              <a:rPr lang="zh-CN" altLang="en-US" sz="2800" dirty="0"/>
              <a:t>收益</a:t>
            </a:r>
            <a:endParaRPr lang="en-US" altLang="zh-CN" sz="2800" dirty="0"/>
          </a:p>
          <a:p>
            <a:endParaRPr lang="en-US" altLang="zh-CN" dirty="0"/>
          </a:p>
          <a:p>
            <a:r>
              <a:rPr lang="zh-CN" altLang="en-US" dirty="0"/>
              <a:t>市场近似有效</a:t>
            </a:r>
            <a:endParaRPr lang="en-US" altLang="zh-CN" dirty="0"/>
          </a:p>
          <a:p>
            <a:r>
              <a:rPr lang="zh-CN" altLang="en-US" dirty="0"/>
              <a:t>投资是风险与收益的置换</a:t>
            </a:r>
            <a:endParaRPr lang="en-US" altLang="zh-CN" dirty="0"/>
          </a:p>
          <a:p>
            <a:r>
              <a:rPr lang="zh-CN" altLang="en-US" dirty="0"/>
              <a:t>自上而下的投资分析框架</a:t>
            </a:r>
          </a:p>
        </p:txBody>
      </p:sp>
    </p:spTree>
    <p:extLst>
      <p:ext uri="{BB962C8B-B14F-4D97-AF65-F5344CB8AC3E}">
        <p14:creationId xmlns:p14="http://schemas.microsoft.com/office/powerpoint/2010/main" val="3219288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2CFCFF-CA10-427E-B4A0-341D8B9A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信用交易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1A549E-E4FA-42F8-B9FA-ED722D9930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香港“孖展业务”</a:t>
                </a:r>
                <a:endParaRPr lang="en-US" altLang="zh-CN" dirty="0"/>
              </a:p>
              <a:p>
                <a:r>
                  <a:rPr lang="en-US" altLang="zh-CN" dirty="0"/>
                  <a:t>Margin buy </a:t>
                </a:r>
                <a:r>
                  <a:rPr lang="zh-CN" altLang="en-US" dirty="0"/>
                  <a:t>（融资交易、保证金买入）</a:t>
                </a:r>
                <a:endParaRPr lang="en-US" altLang="zh-CN" dirty="0"/>
              </a:p>
              <a:p>
                <a:r>
                  <a:rPr lang="en-US" altLang="zh-CN" dirty="0"/>
                  <a:t>Short sell</a:t>
                </a:r>
                <a:r>
                  <a:rPr lang="zh-CN" altLang="en-US" dirty="0"/>
                  <a:t>（融券交易，做空）</a:t>
                </a:r>
                <a:endParaRPr lang="en-US" altLang="zh-CN" dirty="0"/>
              </a:p>
              <a:p>
                <a:r>
                  <a:rPr lang="zh-CN" altLang="en-US" dirty="0"/>
                  <a:t>原理：券商借出资金或证券，收取利息，投资者获得杠杆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argin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ratio</m:t>
                    </m:r>
                    <m:r>
                      <m:rPr>
                        <m:nor/>
                      </m:rPr>
                      <a:rPr lang="en-US" altLang="zh-CN" b="0" i="0" dirty="0" smtClean="0"/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𝑒𝑞𝑢𝑖𝑡𝑦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𝑠𝑡𝑜𝑐𝑘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1A549E-E4FA-42F8-B9FA-ED722D993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387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C92CE-3907-46D4-AC67-C66581DA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例：</a:t>
            </a:r>
            <a:r>
              <a:rPr lang="en-US" altLang="zh-CN" dirty="0"/>
              <a:t>margin buy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964E8D-2A75-49E1-AB95-B604804DA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BKM, Ch3,  P75-76</a:t>
            </a:r>
          </a:p>
          <a:p>
            <a:r>
              <a:rPr lang="zh-CN" altLang="en-US" dirty="0"/>
              <a:t>某股票</a:t>
            </a:r>
            <a:r>
              <a:rPr lang="en-US" altLang="zh-CN" dirty="0"/>
              <a:t>$100/</a:t>
            </a:r>
            <a:r>
              <a:rPr lang="zh-CN" altLang="en-US" dirty="0"/>
              <a:t>股，投资者购买</a:t>
            </a:r>
            <a:r>
              <a:rPr lang="en-US" altLang="zh-CN" dirty="0"/>
              <a:t>100</a:t>
            </a:r>
            <a:r>
              <a:rPr lang="zh-CN" altLang="en-US" dirty="0"/>
              <a:t>股。其中，自有资金</a:t>
            </a:r>
            <a:r>
              <a:rPr lang="en-US" altLang="zh-CN" dirty="0"/>
              <a:t>$6,000,</a:t>
            </a:r>
            <a:r>
              <a:rPr lang="zh-CN" altLang="en-US" dirty="0"/>
              <a:t>券商融资</a:t>
            </a:r>
            <a:r>
              <a:rPr lang="en-US" altLang="zh-CN" dirty="0"/>
              <a:t>$4,000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71AA3C-59F9-4383-8749-547111E0D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98" y="3284984"/>
            <a:ext cx="7974603" cy="13460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0AE3DD8-F6CC-4E6B-A9B4-7E43BAE3A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13" y="4791403"/>
            <a:ext cx="7428571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65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283966-3B3C-4BF2-A280-574A6036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股价下跌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897D9DE-AA8E-4245-9955-05311E565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19173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1E977F-8ECB-48BA-B9BB-78E77964B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566161"/>
            <a:ext cx="5434920" cy="82539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036D964-B146-4228-97C0-BA40A494309F}"/>
              </a:ext>
            </a:extLst>
          </p:cNvPr>
          <p:cNvSpPr txBox="1"/>
          <p:nvPr/>
        </p:nvSpPr>
        <p:spPr>
          <a:xfrm>
            <a:off x="971600" y="494116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如果股价低于</a:t>
            </a:r>
            <a:r>
              <a:rPr lang="en-US" altLang="zh-CN" dirty="0"/>
              <a:t>$40/</a:t>
            </a:r>
            <a:r>
              <a:rPr lang="zh-CN" altLang="en-US" dirty="0"/>
              <a:t>股会怎样？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7EF9F70-5188-4A51-8C72-018BBDF0877C}"/>
              </a:ext>
            </a:extLst>
          </p:cNvPr>
          <p:cNvSpPr txBox="1"/>
          <p:nvPr/>
        </p:nvSpPr>
        <p:spPr>
          <a:xfrm>
            <a:off x="971600" y="55892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Maintenance Margin(</a:t>
            </a:r>
            <a:r>
              <a:rPr lang="zh-CN" altLang="en-US" dirty="0"/>
              <a:t>维持保证金比率）</a:t>
            </a:r>
          </a:p>
        </p:txBody>
      </p:sp>
    </p:spTree>
    <p:extLst>
      <p:ext uri="{BB962C8B-B14F-4D97-AF65-F5344CB8AC3E}">
        <p14:creationId xmlns:p14="http://schemas.microsoft.com/office/powerpoint/2010/main" val="3557691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5903A9-3E65-4F40-8858-4932AD05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计算题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79B297-F194-41BF-9DA2-5908C650C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某股票股价为</a:t>
            </a:r>
            <a:r>
              <a:rPr lang="en-US" altLang="zh-CN" dirty="0"/>
              <a:t>$100/</a:t>
            </a:r>
            <a:r>
              <a:rPr lang="zh-CN" altLang="en-US" dirty="0"/>
              <a:t>股，初始保证金比率为</a:t>
            </a:r>
            <a:r>
              <a:rPr lang="en-US" altLang="zh-CN" dirty="0"/>
              <a:t>60%</a:t>
            </a:r>
            <a:r>
              <a:rPr lang="zh-CN" altLang="en-US" dirty="0"/>
              <a:t>，维持保证金比率为</a:t>
            </a:r>
            <a:r>
              <a:rPr lang="en-US" altLang="zh-CN" dirty="0"/>
              <a:t>30%</a:t>
            </a:r>
            <a:r>
              <a:rPr lang="zh-CN" altLang="en-US" dirty="0"/>
              <a:t>。则股价下跌到什么水平将触发</a:t>
            </a:r>
            <a:r>
              <a:rPr lang="en-US" altLang="zh-CN" dirty="0"/>
              <a:t>margin call.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11D698-616B-415B-AC94-3D229E620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429000"/>
            <a:ext cx="2057143" cy="7365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60CD954-FC4E-47AD-9AB7-3785788F8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395759"/>
            <a:ext cx="1168254" cy="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19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96A100-5F25-4E35-8BF0-E0A92F4F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Short sell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501C84-2E16-4F1B-9798-C56506501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BKM Ch3, P80</a:t>
            </a:r>
          </a:p>
          <a:p>
            <a:r>
              <a:rPr lang="zh-CN" altLang="en-US" dirty="0"/>
              <a:t>某“地雷股”股价为</a:t>
            </a:r>
            <a:r>
              <a:rPr lang="en-US" altLang="zh-CN" dirty="0"/>
              <a:t>$100/</a:t>
            </a:r>
            <a:r>
              <a:rPr lang="zh-CN" altLang="en-US" dirty="0"/>
              <a:t>股，投资者想做空</a:t>
            </a:r>
            <a:r>
              <a:rPr lang="en-US" altLang="zh-CN" dirty="0"/>
              <a:t>1,000</a:t>
            </a:r>
            <a:r>
              <a:rPr lang="zh-CN" altLang="en-US" dirty="0"/>
              <a:t>股，券商要求</a:t>
            </a:r>
            <a:r>
              <a:rPr lang="en-US" altLang="zh-CN" dirty="0"/>
              <a:t>50%</a:t>
            </a:r>
            <a:r>
              <a:rPr lang="zh-CN" altLang="en-US" dirty="0"/>
              <a:t>初始保证金（可用等值高等级证券替代）。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BB7F52-29B5-43D4-9280-C87241EF1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72" y="3717032"/>
            <a:ext cx="8202456" cy="14687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C9F8156-EC13-4C77-9710-7B764997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418887"/>
            <a:ext cx="6285714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88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FFAF95-ED33-4745-AAB8-4D822963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股价涨了？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152E7FA-6A75-4BCD-B8C5-4E37D62BD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700808"/>
            <a:ext cx="5092063" cy="8761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C6E547E-DC61-45D0-B94D-F5BFF5B7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092028"/>
            <a:ext cx="1346032" cy="3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42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F6CA6E-B2AE-44BC-B9BE-27135449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中国的差异</a:t>
            </a:r>
            <a:r>
              <a:rPr lang="en-US" altLang="zh-CN" dirty="0"/>
              <a:t>(2015)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3FE27C-9890-45D2-AB3D-2964311CD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初始保证金比率：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zh-CN" altLang="en-US" sz="2000" dirty="0"/>
              <a:t>融资保证金比例＝保证金</a:t>
            </a:r>
            <a:r>
              <a:rPr lang="en-US" altLang="zh-CN" sz="2000" dirty="0"/>
              <a:t>/(</a:t>
            </a:r>
            <a:r>
              <a:rPr lang="zh-CN" altLang="en-US" sz="2000" dirty="0"/>
              <a:t>融资买入证券数量</a:t>
            </a:r>
            <a:r>
              <a:rPr lang="en-US" altLang="zh-CN" sz="2000" dirty="0"/>
              <a:t>×</a:t>
            </a:r>
            <a:r>
              <a:rPr lang="zh-CN" altLang="en-US" sz="2000" dirty="0"/>
              <a:t>买入价格</a:t>
            </a:r>
            <a:r>
              <a:rPr lang="en-US" altLang="zh-CN" sz="2000" dirty="0"/>
              <a:t>)×100%</a:t>
            </a:r>
          </a:p>
          <a:p>
            <a:pPr marL="0" indent="0">
              <a:buNone/>
            </a:pPr>
            <a:r>
              <a:rPr lang="zh-CN" altLang="en-US" sz="2000" dirty="0"/>
              <a:t>     融券保证金比例＝保证金</a:t>
            </a:r>
            <a:r>
              <a:rPr lang="en-US" altLang="zh-CN" sz="2000" dirty="0"/>
              <a:t>/(</a:t>
            </a:r>
            <a:r>
              <a:rPr lang="zh-CN" altLang="en-US" sz="2000" dirty="0"/>
              <a:t>融券卖出证券数量</a:t>
            </a:r>
            <a:r>
              <a:rPr lang="en-US" altLang="zh-CN" sz="2000" dirty="0"/>
              <a:t>×</a:t>
            </a:r>
            <a:r>
              <a:rPr lang="zh-CN" altLang="en-US" sz="2000" dirty="0"/>
              <a:t>卖出价格</a:t>
            </a:r>
            <a:r>
              <a:rPr lang="en-US" altLang="zh-CN" sz="2000" dirty="0"/>
              <a:t>)×100%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  </a:t>
            </a:r>
            <a:r>
              <a:rPr lang="zh-CN" altLang="en-US" sz="2000" dirty="0"/>
              <a:t>初始保证金比例不得低于</a:t>
            </a:r>
            <a:r>
              <a:rPr lang="en-US" altLang="zh-CN" sz="2000" dirty="0"/>
              <a:t>50%</a:t>
            </a:r>
            <a:r>
              <a:rPr lang="zh-CN" altLang="en-US" sz="2000" dirty="0"/>
              <a:t>。</a:t>
            </a:r>
          </a:p>
          <a:p>
            <a:pPr marL="0" indent="0">
              <a:buNone/>
            </a:pPr>
            <a:r>
              <a:rPr lang="zh-CN" altLang="en-US" sz="2000" b="1" dirty="0"/>
              <a:t>分析：</a:t>
            </a:r>
            <a:endParaRPr lang="en-US" altLang="zh-CN" sz="2000" b="1" dirty="0"/>
          </a:p>
          <a:p>
            <a:pPr marL="0" indent="0">
              <a:buNone/>
            </a:pPr>
            <a:r>
              <a:rPr lang="zh-CN" altLang="en-US" sz="2000" dirty="0"/>
              <a:t>融资时，   股价</a:t>
            </a:r>
            <a:r>
              <a:rPr lang="en-US" altLang="zh-CN" sz="2000" dirty="0"/>
              <a:t>=</a:t>
            </a:r>
            <a:r>
              <a:rPr lang="zh-CN" altLang="en-US" sz="2000" dirty="0"/>
              <a:t>保证金</a:t>
            </a:r>
            <a:r>
              <a:rPr lang="en-US" altLang="zh-CN" sz="2000" dirty="0"/>
              <a:t>+</a:t>
            </a:r>
            <a:r>
              <a:rPr lang="zh-CN" altLang="en-US" sz="2000" dirty="0"/>
              <a:t>借入资金</a:t>
            </a:r>
            <a:r>
              <a:rPr lang="en-US" altLang="zh-CN" sz="2000" dirty="0">
                <a:sym typeface="Wingdings" panose="05000000000000000000" pitchFamily="2" charset="2"/>
              </a:rPr>
              <a:t>   </a:t>
            </a:r>
            <a:r>
              <a:rPr lang="zh-CN" altLang="en-US" sz="2000" dirty="0">
                <a:sym typeface="Wingdings" panose="05000000000000000000" pitchFamily="2" charset="2"/>
              </a:rPr>
              <a:t>权益</a:t>
            </a:r>
            <a:r>
              <a:rPr lang="en-US" altLang="zh-CN" sz="2000" dirty="0">
                <a:sym typeface="Wingdings" panose="05000000000000000000" pitchFamily="2" charset="2"/>
              </a:rPr>
              <a:t>=</a:t>
            </a:r>
            <a:r>
              <a:rPr lang="zh-CN" altLang="en-US" sz="2000" dirty="0">
                <a:sym typeface="Wingdings" panose="05000000000000000000" pitchFamily="2" charset="2"/>
              </a:rPr>
              <a:t>股价</a:t>
            </a:r>
            <a:r>
              <a:rPr lang="en-US" altLang="zh-CN" sz="2000" dirty="0">
                <a:sym typeface="Wingdings" panose="05000000000000000000" pitchFamily="2" charset="2"/>
              </a:rPr>
              <a:t>-</a:t>
            </a:r>
            <a:r>
              <a:rPr lang="zh-CN" altLang="en-US" sz="2000" dirty="0">
                <a:sym typeface="Wingdings" panose="05000000000000000000" pitchFamily="2" charset="2"/>
              </a:rPr>
              <a:t>借入</a:t>
            </a:r>
            <a:r>
              <a:rPr lang="en-US" altLang="zh-CN" sz="2000" dirty="0">
                <a:sym typeface="Wingdings" panose="05000000000000000000" pitchFamily="2" charset="2"/>
              </a:rPr>
              <a:t>=</a:t>
            </a:r>
            <a:r>
              <a:rPr lang="zh-CN" altLang="en-US" sz="2000" dirty="0">
                <a:sym typeface="Wingdings" panose="05000000000000000000" pitchFamily="2" charset="2"/>
              </a:rPr>
              <a:t>保证金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CN" altLang="en-US" sz="2000" dirty="0">
                <a:sym typeface="Wingdings" panose="05000000000000000000" pitchFamily="2" charset="2"/>
              </a:rPr>
              <a:t>融券时，   卖空所得资金</a:t>
            </a:r>
            <a:r>
              <a:rPr lang="en-US" altLang="zh-CN" sz="2000" dirty="0">
                <a:sym typeface="Wingdings" panose="05000000000000000000" pitchFamily="2" charset="2"/>
              </a:rPr>
              <a:t>+</a:t>
            </a:r>
            <a:r>
              <a:rPr lang="zh-CN" altLang="en-US" sz="2000" dirty="0">
                <a:sym typeface="Wingdings" panose="05000000000000000000" pitchFamily="2" charset="2"/>
              </a:rPr>
              <a:t>保证金</a:t>
            </a:r>
            <a:r>
              <a:rPr lang="en-US" altLang="zh-CN" sz="2000" dirty="0">
                <a:sym typeface="Wingdings" panose="05000000000000000000" pitchFamily="2" charset="2"/>
              </a:rPr>
              <a:t>=</a:t>
            </a:r>
            <a:r>
              <a:rPr lang="zh-CN" altLang="en-US" sz="2000" dirty="0">
                <a:sym typeface="Wingdings" panose="05000000000000000000" pitchFamily="2" charset="2"/>
              </a:rPr>
              <a:t>借入证券的价值</a:t>
            </a:r>
            <a:r>
              <a:rPr lang="en-US" altLang="zh-CN" sz="2000" dirty="0">
                <a:sym typeface="Wingdings" panose="05000000000000000000" pitchFamily="2" charset="2"/>
              </a:rPr>
              <a:t>+</a:t>
            </a:r>
            <a:r>
              <a:rPr lang="zh-CN" altLang="en-US" sz="2000" dirty="0">
                <a:sym typeface="Wingdings" panose="05000000000000000000" pitchFamily="2" charset="2"/>
              </a:rPr>
              <a:t>权益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sz="2000" dirty="0">
                <a:sym typeface="Wingdings" panose="05000000000000000000" pitchFamily="2" charset="2"/>
              </a:rPr>
              <a:t>                  </a:t>
            </a:r>
            <a:r>
              <a:rPr lang="zh-CN" altLang="en-US" sz="2000" dirty="0">
                <a:sym typeface="Wingdings" panose="05000000000000000000" pitchFamily="2" charset="2"/>
              </a:rPr>
              <a:t>权益</a:t>
            </a:r>
            <a:r>
              <a:rPr lang="en-US" altLang="zh-CN" sz="2000" dirty="0">
                <a:sym typeface="Wingdings" panose="05000000000000000000" pitchFamily="2" charset="2"/>
              </a:rPr>
              <a:t>=</a:t>
            </a:r>
            <a:r>
              <a:rPr lang="zh-CN" altLang="en-US" sz="2000" dirty="0">
                <a:sym typeface="Wingdings" panose="05000000000000000000" pitchFamily="2" charset="2"/>
              </a:rPr>
              <a:t>保证金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C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CN" altLang="en-US" sz="2000" dirty="0">
                <a:sym typeface="Wingdings" panose="05000000000000000000" pitchFamily="2" charset="2"/>
              </a:rPr>
              <a:t>因此，中国对初始保证金比率的计算与美国相同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65146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7E8FED-7E81-4CFA-A055-BCF5133B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维持担保比率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EBFCCC-F263-43CD-8BEE-30B6BBEA6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维持担保比例</a:t>
            </a:r>
            <a:r>
              <a:rPr lang="en-US" altLang="zh-CN" sz="2000" dirty="0"/>
              <a:t>=(</a:t>
            </a:r>
            <a:r>
              <a:rPr lang="zh-CN" altLang="en-US" sz="2000" dirty="0"/>
              <a:t>现金</a:t>
            </a:r>
            <a:r>
              <a:rPr lang="en-US" altLang="zh-CN" sz="2000" dirty="0"/>
              <a:t>+</a:t>
            </a:r>
            <a:r>
              <a:rPr lang="zh-CN" altLang="en-US" sz="2000" dirty="0"/>
              <a:t>信用证券账户内证券市值总和</a:t>
            </a:r>
            <a:r>
              <a:rPr lang="en-US" altLang="zh-CN" sz="2000" dirty="0"/>
              <a:t>)/(</a:t>
            </a:r>
            <a:r>
              <a:rPr lang="zh-CN" altLang="en-US" sz="2000" dirty="0"/>
              <a:t>融资买</a:t>
            </a:r>
          </a:p>
          <a:p>
            <a:pPr marL="0" indent="0">
              <a:buNone/>
            </a:pPr>
            <a:r>
              <a:rPr lang="zh-CN" altLang="en-US" sz="2000" dirty="0"/>
              <a:t>       入金额</a:t>
            </a:r>
            <a:r>
              <a:rPr lang="en-US" altLang="zh-CN" sz="2000" dirty="0"/>
              <a:t>+</a:t>
            </a:r>
            <a:r>
              <a:rPr lang="zh-CN" altLang="en-US" sz="2000" dirty="0"/>
              <a:t>融券卖出证券数量</a:t>
            </a:r>
            <a:r>
              <a:rPr lang="en-US" altLang="zh-CN" sz="2000" dirty="0"/>
              <a:t>×</a:t>
            </a:r>
            <a:r>
              <a:rPr lang="zh-CN" altLang="en-US" sz="2000" dirty="0"/>
              <a:t>当前市价＋利息及费用总和</a:t>
            </a:r>
            <a:r>
              <a:rPr lang="en-US" altLang="zh-CN" sz="2000" dirty="0"/>
              <a:t>)</a:t>
            </a:r>
            <a:r>
              <a:rPr lang="zh-CN" altLang="en-US" sz="2000" dirty="0"/>
              <a:t>。</a:t>
            </a:r>
          </a:p>
          <a:p>
            <a:r>
              <a:rPr lang="zh-CN" altLang="en-US" sz="2400" dirty="0"/>
              <a:t>客户不得低于 </a:t>
            </a:r>
            <a:r>
              <a:rPr lang="en-US" altLang="zh-CN" sz="2400" dirty="0"/>
              <a:t>130%</a:t>
            </a:r>
          </a:p>
          <a:p>
            <a:r>
              <a:rPr lang="zh-CN" altLang="en-US" sz="2400" dirty="0"/>
              <a:t>维持担保比例</a:t>
            </a:r>
            <a:endParaRPr lang="en-US" altLang="zh-CN" sz="2400" dirty="0"/>
          </a:p>
          <a:p>
            <a:r>
              <a:rPr lang="zh-CN" altLang="en-US" sz="2400" dirty="0"/>
              <a:t>比较分析：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800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D8F9EF6-7C0C-4F25-8E0C-EF2C34B60E5A}"/>
              </a:ext>
            </a:extLst>
          </p:cNvPr>
          <p:cNvCxnSpPr/>
          <p:nvPr/>
        </p:nvCxnSpPr>
        <p:spPr>
          <a:xfrm flipV="1">
            <a:off x="1043608" y="3909624"/>
            <a:ext cx="6768752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1DDB746-96F5-4F9C-9F52-D76B112C23B8}"/>
              </a:ext>
            </a:extLst>
          </p:cNvPr>
          <p:cNvCxnSpPr/>
          <p:nvPr/>
        </p:nvCxnSpPr>
        <p:spPr>
          <a:xfrm>
            <a:off x="4427984" y="4221088"/>
            <a:ext cx="0" cy="1905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3CEDC8E4-CBF0-489B-B18A-6C909580EB8C}"/>
              </a:ext>
            </a:extLst>
          </p:cNvPr>
          <p:cNvSpPr txBox="1"/>
          <p:nvPr/>
        </p:nvSpPr>
        <p:spPr>
          <a:xfrm>
            <a:off x="1763688" y="36123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中国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188B347-C0E3-4498-BFCE-6F6E0C1D158C}"/>
              </a:ext>
            </a:extLst>
          </p:cNvPr>
          <p:cNvSpPr txBox="1"/>
          <p:nvPr/>
        </p:nvSpPr>
        <p:spPr>
          <a:xfrm>
            <a:off x="6102303" y="3550531"/>
            <a:ext cx="102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美国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E5FB312-9B1F-4D32-A345-C53176032540}"/>
                  </a:ext>
                </a:extLst>
              </p:cNvPr>
              <p:cNvSpPr txBox="1"/>
              <p:nvPr/>
            </p:nvSpPr>
            <p:spPr>
              <a:xfrm>
                <a:off x="683569" y="4013706"/>
                <a:ext cx="3559223" cy="2038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中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资产</m:t>
                        </m:r>
                      </m:num>
                      <m:den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证券价值</m:t>
                        </m:r>
                      </m:den>
                    </m:f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权益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负债</m:t>
                        </m:r>
                      </m:num>
                      <m:den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证券价值</m:t>
                        </m:r>
                      </m:den>
                    </m:f>
                  </m:oMath>
                </a14:m>
                <a:r>
                  <a:rPr lang="en-US" altLang="zh-CN" dirty="0"/>
                  <a:t>=130%</a:t>
                </a:r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中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负债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证券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价值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 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E5FB312-9B1F-4D32-A345-C53176032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4013706"/>
                <a:ext cx="3559223" cy="2038058"/>
              </a:xfrm>
              <a:prstGeom prst="rect">
                <a:avLst/>
              </a:prstGeom>
              <a:blipFill>
                <a:blip r:embed="rId2"/>
                <a:stretch>
                  <a:fillRect r="-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171859C-C1EA-43A0-BD34-7439279A9AAC}"/>
                  </a:ext>
                </a:extLst>
              </p:cNvPr>
              <p:cNvSpPr txBox="1"/>
              <p:nvPr/>
            </p:nvSpPr>
            <p:spPr>
              <a:xfrm>
                <a:off x="5404627" y="4146245"/>
                <a:ext cx="1935145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权益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证券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价值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=30%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171859C-C1EA-43A0-BD34-7439279A9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627" y="4146245"/>
                <a:ext cx="1935145" cy="6756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ACCCFB1-D38E-4EC8-A6ED-C0CDEFE9BBAC}"/>
                  </a:ext>
                </a:extLst>
              </p:cNvPr>
              <p:cNvSpPr txBox="1"/>
              <p:nvPr/>
            </p:nvSpPr>
            <p:spPr>
              <a:xfrm>
                <a:off x="4765825" y="4960654"/>
                <a:ext cx="3212747" cy="9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美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中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负债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证券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价值</m:t>
                          </m:r>
                        </m:den>
                      </m:f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ACCCFB1-D38E-4EC8-A6ED-C0CDEFE9B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825" y="4960654"/>
                <a:ext cx="3212747" cy="9535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490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FE2453-F2B5-4198-A7B8-B66552C7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现行中国规定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8B7935-3594-4DFE-8D83-2A1BF6677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上交所</a:t>
            </a:r>
            <a:r>
              <a:rPr lang="en-US" altLang="zh-CN" dirty="0"/>
              <a:t>2019</a:t>
            </a:r>
            <a:r>
              <a:rPr lang="zh-CN" altLang="en-US" dirty="0"/>
              <a:t>，深交所</a:t>
            </a:r>
            <a:r>
              <a:rPr lang="en-US" altLang="zh-CN" dirty="0"/>
              <a:t>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/>
              <a:t>开立专门的信用证券账户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/>
              <a:t>融券</a:t>
            </a:r>
            <a:r>
              <a:rPr lang="en-US" altLang="zh-CN" sz="2400" dirty="0"/>
              <a:t>uptick rule(</a:t>
            </a:r>
            <a:r>
              <a:rPr lang="zh-CN" altLang="en-US" sz="2400" dirty="0"/>
              <a:t>申报价格不低于最新成交价）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/>
              <a:t>融券所得价款只能用于：（</a:t>
            </a:r>
            <a:r>
              <a:rPr lang="en-US" altLang="zh-CN" sz="2400" dirty="0"/>
              <a:t>1</a:t>
            </a:r>
            <a:r>
              <a:rPr lang="zh-CN" altLang="en-US" sz="2400" dirty="0"/>
              <a:t>）买券还券、（</a:t>
            </a:r>
            <a:r>
              <a:rPr lang="en-US" altLang="zh-CN" sz="2400" dirty="0"/>
              <a:t>2</a:t>
            </a:r>
            <a:r>
              <a:rPr lang="zh-CN" altLang="en-US" sz="2400" dirty="0"/>
              <a:t>）支付利息费用、（</a:t>
            </a:r>
            <a:r>
              <a:rPr lang="en-US" altLang="zh-CN" sz="2400" dirty="0"/>
              <a:t>3</a:t>
            </a:r>
            <a:r>
              <a:rPr lang="zh-CN" altLang="en-US" sz="2400" dirty="0"/>
              <a:t>）现金管理产品、货币基金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/>
              <a:t>合格证券可冲抵保证金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FF0000"/>
                </a:solidFill>
              </a:rPr>
              <a:t>融资交易初始保证金比例</a:t>
            </a:r>
            <a:r>
              <a:rPr lang="en-US" altLang="zh-CN" sz="1800" b="1" dirty="0">
                <a:solidFill>
                  <a:srgbClr val="FF0000"/>
                </a:solidFill>
              </a:rPr>
              <a:t>&gt;100%,</a:t>
            </a:r>
            <a:r>
              <a:rPr lang="zh-CN" altLang="en-US" sz="1800" b="1" dirty="0">
                <a:solidFill>
                  <a:srgbClr val="FF0000"/>
                </a:solidFill>
              </a:rPr>
              <a:t>融券初始保证金比例</a:t>
            </a:r>
            <a:r>
              <a:rPr lang="en-US" altLang="zh-CN" sz="1800" b="1" dirty="0">
                <a:solidFill>
                  <a:srgbClr val="FF0000"/>
                </a:solidFill>
              </a:rPr>
              <a:t>&gt;50%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FF0000"/>
                </a:solidFill>
              </a:rPr>
              <a:t>维持担保比例由券商约定（</a:t>
            </a:r>
            <a:r>
              <a:rPr lang="en-US" altLang="zh-CN" sz="1800" b="1" dirty="0">
                <a:solidFill>
                  <a:srgbClr val="FF0000"/>
                </a:solidFill>
              </a:rPr>
              <a:t>140%</a:t>
            </a:r>
            <a:r>
              <a:rPr lang="zh-CN" altLang="en-US" sz="1800" b="1" dirty="0">
                <a:solidFill>
                  <a:srgbClr val="FF0000"/>
                </a:solidFill>
              </a:rPr>
              <a:t>关注线，</a:t>
            </a:r>
            <a:r>
              <a:rPr lang="en-US" altLang="zh-CN" sz="1800" b="1" dirty="0">
                <a:solidFill>
                  <a:srgbClr val="FF0000"/>
                </a:solidFill>
              </a:rPr>
              <a:t>130%</a:t>
            </a:r>
            <a:r>
              <a:rPr lang="zh-CN" altLang="en-US" sz="1800" b="1" dirty="0">
                <a:solidFill>
                  <a:srgbClr val="FF0000"/>
                </a:solidFill>
              </a:rPr>
              <a:t>警告线，</a:t>
            </a:r>
            <a:r>
              <a:rPr lang="en-US" altLang="zh-CN" sz="1800" b="1" dirty="0">
                <a:solidFill>
                  <a:srgbClr val="FF0000"/>
                </a:solidFill>
              </a:rPr>
              <a:t>110%</a:t>
            </a:r>
            <a:r>
              <a:rPr lang="zh-CN" altLang="en-US" sz="1800" b="1" dirty="0">
                <a:solidFill>
                  <a:srgbClr val="FF0000"/>
                </a:solidFill>
              </a:rPr>
              <a:t>平仓线）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FF0000"/>
                </a:solidFill>
              </a:rPr>
              <a:t>维持担保比例高于</a:t>
            </a:r>
            <a:r>
              <a:rPr lang="en-US" altLang="zh-CN" sz="1800" b="1" dirty="0">
                <a:solidFill>
                  <a:srgbClr val="FF0000"/>
                </a:solidFill>
              </a:rPr>
              <a:t>300%</a:t>
            </a:r>
            <a:r>
              <a:rPr lang="zh-CN" altLang="en-US" sz="1800" b="1" dirty="0">
                <a:solidFill>
                  <a:srgbClr val="FF0000"/>
                </a:solidFill>
              </a:rPr>
              <a:t>的部分可以转出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2259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PT-2c 拷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52736"/>
            <a:ext cx="8064895" cy="496855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本院为研究商学而设，为培植商业人才而设，为领导商人而设，是则本院之使命。</a:t>
            </a:r>
            <a:endParaRPr lang="en-US" altLang="zh-CN" sz="3200" dirty="0">
              <a:solidFill>
                <a:srgbClr val="333300"/>
              </a:solidFill>
              <a:latin typeface="汉仪综艺体简" pitchFamily="49" charset="-122"/>
              <a:ea typeface="汉仪综艺体简" pitchFamily="49" charset="-122"/>
            </a:endParaRPr>
          </a:p>
        </p:txBody>
      </p:sp>
      <p:pic>
        <p:nvPicPr>
          <p:cNvPr id="2" name="下课铃声">
            <a:hlinkClick r:id="" action="ppaction://media"/>
            <a:extLst>
              <a:ext uri="{FF2B5EF4-FFF2-40B4-BE49-F238E27FC236}">
                <a16:creationId xmlns:a16="http://schemas.microsoft.com/office/drawing/2014/main" id="{F1A01FB1-1AE2-45E1-A63A-D955866BF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3968" y="84953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86C1A-C369-473D-8DB4-0B1FA69A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投资流程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7BC8EAF9-2DA4-4B12-B7A5-7468F3045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5780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181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1650CFF-DE4F-4161-BFAB-DB9CEC4F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市场结构</a:t>
            </a:r>
          </a:p>
        </p:txBody>
      </p:sp>
      <p:grpSp>
        <p:nvGrpSpPr>
          <p:cNvPr id="36" name="画布 1">
            <a:extLst>
              <a:ext uri="{FF2B5EF4-FFF2-40B4-BE49-F238E27FC236}">
                <a16:creationId xmlns:a16="http://schemas.microsoft.com/office/drawing/2014/main" id="{28791105-1310-4FD6-824E-CF50F5129F2E}"/>
              </a:ext>
            </a:extLst>
          </p:cNvPr>
          <p:cNvGrpSpPr/>
          <p:nvPr/>
        </p:nvGrpSpPr>
        <p:grpSpPr>
          <a:xfrm>
            <a:off x="827584" y="1601595"/>
            <a:ext cx="7416825" cy="4707725"/>
            <a:chOff x="0" y="-68219"/>
            <a:chExt cx="5274310" cy="3541669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A284AC9-28CC-436A-898C-A679B4A76461}"/>
                </a:ext>
              </a:extLst>
            </p:cNvPr>
            <p:cNvSpPr/>
            <p:nvPr/>
          </p:nvSpPr>
          <p:spPr>
            <a:xfrm>
              <a:off x="0" y="0"/>
              <a:ext cx="5274310" cy="3473450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38" name="文本框 2">
              <a:extLst>
                <a:ext uri="{FF2B5EF4-FFF2-40B4-BE49-F238E27FC236}">
                  <a16:creationId xmlns:a16="http://schemas.microsoft.com/office/drawing/2014/main" id="{44AC0084-184B-479B-A202-24A5E431C11A}"/>
                </a:ext>
              </a:extLst>
            </p:cNvPr>
            <p:cNvSpPr txBox="1"/>
            <p:nvPr/>
          </p:nvSpPr>
          <p:spPr>
            <a:xfrm>
              <a:off x="571500" y="1035050"/>
              <a:ext cx="361950" cy="641350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prstClr val="black"/>
              </a:solidFill>
            </a:ln>
          </p:spPr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发行人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 </a:t>
              </a:r>
              <a:endParaRPr kumimoji="0" lang="zh-CN" altLang="en-US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">
              <a:extLst>
                <a:ext uri="{FF2B5EF4-FFF2-40B4-BE49-F238E27FC236}">
                  <a16:creationId xmlns:a16="http://schemas.microsoft.com/office/drawing/2014/main" id="{86327EB9-5FB2-4935-A7B3-7D4DADE2A358}"/>
                </a:ext>
              </a:extLst>
            </p:cNvPr>
            <p:cNvSpPr txBox="1"/>
            <p:nvPr/>
          </p:nvSpPr>
          <p:spPr>
            <a:xfrm>
              <a:off x="4546600" y="1149350"/>
              <a:ext cx="393700" cy="711200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prstClr val="black"/>
              </a:solidFill>
            </a:ln>
          </p:spPr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投资者</a:t>
              </a:r>
            </a:p>
          </p:txBody>
        </p:sp>
        <p:sp>
          <p:nvSpPr>
            <p:cNvPr id="40" name="文本框 4">
              <a:extLst>
                <a:ext uri="{FF2B5EF4-FFF2-40B4-BE49-F238E27FC236}">
                  <a16:creationId xmlns:a16="http://schemas.microsoft.com/office/drawing/2014/main" id="{00D257B0-83D5-4070-A8D0-56C8522200AD}"/>
                </a:ext>
              </a:extLst>
            </p:cNvPr>
            <p:cNvSpPr txBox="1"/>
            <p:nvPr/>
          </p:nvSpPr>
          <p:spPr>
            <a:xfrm>
              <a:off x="2171700" y="1193800"/>
              <a:ext cx="1111250" cy="45720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证券交易所</a:t>
              </a:r>
            </a:p>
          </p:txBody>
        </p:sp>
        <p:sp>
          <p:nvSpPr>
            <p:cNvPr id="41" name="文本框 7">
              <a:extLst>
                <a:ext uri="{FF2B5EF4-FFF2-40B4-BE49-F238E27FC236}">
                  <a16:creationId xmlns:a16="http://schemas.microsoft.com/office/drawing/2014/main" id="{375A193F-F162-4CDE-9187-E4681C45D970}"/>
                </a:ext>
              </a:extLst>
            </p:cNvPr>
            <p:cNvSpPr txBox="1"/>
            <p:nvPr/>
          </p:nvSpPr>
          <p:spPr>
            <a:xfrm>
              <a:off x="1327150" y="762000"/>
              <a:ext cx="393700" cy="1282700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承销、保荐机构</a:t>
              </a:r>
            </a:p>
          </p:txBody>
        </p: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72E701B5-9F02-49B0-9A0B-B7C0704368F2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>
              <a:off x="933450" y="1355725"/>
              <a:ext cx="387350" cy="47625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BD4550DD-4AA9-4AA5-BB35-1BD157AF3B6E}"/>
                </a:ext>
              </a:extLst>
            </p:cNvPr>
            <p:cNvCxnSpPr>
              <a:endCxn id="40" idx="1"/>
            </p:cNvCxnSpPr>
            <p:nvPr/>
          </p:nvCxnSpPr>
          <p:spPr>
            <a:xfrm>
              <a:off x="1739900" y="1403350"/>
              <a:ext cx="431800" cy="1905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4" name="文本框 11">
              <a:extLst>
                <a:ext uri="{FF2B5EF4-FFF2-40B4-BE49-F238E27FC236}">
                  <a16:creationId xmlns:a16="http://schemas.microsoft.com/office/drawing/2014/main" id="{2FA0587D-3128-47CE-8E8D-A33FFC9629D9}"/>
                </a:ext>
              </a:extLst>
            </p:cNvPr>
            <p:cNvSpPr txBox="1"/>
            <p:nvPr/>
          </p:nvSpPr>
          <p:spPr>
            <a:xfrm>
              <a:off x="3790950" y="889000"/>
              <a:ext cx="304800" cy="1225550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证券经纪商</a:t>
              </a:r>
            </a:p>
          </p:txBody>
        </p: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9D164A7A-C301-47C2-A707-F839A6A03E1B}"/>
                </a:ext>
              </a:extLst>
            </p:cNvPr>
            <p:cNvCxnSpPr/>
            <p:nvPr/>
          </p:nvCxnSpPr>
          <p:spPr>
            <a:xfrm flipH="1" flipV="1">
              <a:off x="4108450" y="1504950"/>
              <a:ext cx="412750" cy="635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A162B3BB-F245-459B-A58E-A3D6E8DC86EB}"/>
                </a:ext>
              </a:extLst>
            </p:cNvPr>
            <p:cNvCxnSpPr/>
            <p:nvPr/>
          </p:nvCxnSpPr>
          <p:spPr>
            <a:xfrm flipH="1" flipV="1">
              <a:off x="3282950" y="1466850"/>
              <a:ext cx="482600" cy="3175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7" name="文本框 14">
              <a:extLst>
                <a:ext uri="{FF2B5EF4-FFF2-40B4-BE49-F238E27FC236}">
                  <a16:creationId xmlns:a16="http://schemas.microsoft.com/office/drawing/2014/main" id="{68FE072F-2D89-4447-A1D8-1A21FA071AA0}"/>
                </a:ext>
              </a:extLst>
            </p:cNvPr>
            <p:cNvSpPr txBox="1"/>
            <p:nvPr/>
          </p:nvSpPr>
          <p:spPr>
            <a:xfrm>
              <a:off x="1915568" y="146050"/>
              <a:ext cx="1605008" cy="342900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证券登记结算机构</a:t>
              </a:r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3513D6B6-0BBC-451F-9B63-358049BE614F}"/>
                </a:ext>
              </a:extLst>
            </p:cNvPr>
            <p:cNvCxnSpPr>
              <a:cxnSpLocks/>
              <a:stCxn id="47" idx="1"/>
            </p:cNvCxnSpPr>
            <p:nvPr/>
          </p:nvCxnSpPr>
          <p:spPr>
            <a:xfrm flipH="1">
              <a:off x="730250" y="317500"/>
              <a:ext cx="1185318" cy="77470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10DB9662-8F61-4179-8576-19B69757BCC7}"/>
                </a:ext>
              </a:extLst>
            </p:cNvPr>
            <p:cNvCxnSpPr/>
            <p:nvPr/>
          </p:nvCxnSpPr>
          <p:spPr>
            <a:xfrm flipH="1" flipV="1">
              <a:off x="2730500" y="495300"/>
              <a:ext cx="6350" cy="68580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08161010-F7B2-4BE3-A795-BE69EF045F00}"/>
                </a:ext>
              </a:extLst>
            </p:cNvPr>
            <p:cNvCxnSpPr>
              <a:cxnSpLocks/>
            </p:cNvCxnSpPr>
            <p:nvPr/>
          </p:nvCxnSpPr>
          <p:spPr>
            <a:xfrm>
              <a:off x="3520576" y="317500"/>
              <a:ext cx="448174" cy="56515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FDDFC72F-CE31-4495-9AE0-4754FCCB6FD6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>
              <a:off x="3520576" y="317500"/>
              <a:ext cx="1222874" cy="79375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654C1F47-2530-4334-80F7-B07BF1CC09DD}"/>
                </a:ext>
              </a:extLst>
            </p:cNvPr>
            <p:cNvCxnSpPr/>
            <p:nvPr/>
          </p:nvCxnSpPr>
          <p:spPr>
            <a:xfrm flipH="1">
              <a:off x="3759200" y="1866900"/>
              <a:ext cx="984250" cy="48260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6507B1B5-B403-42EB-804C-178E56954D63}"/>
                </a:ext>
              </a:extLst>
            </p:cNvPr>
            <p:cNvCxnSpPr/>
            <p:nvPr/>
          </p:nvCxnSpPr>
          <p:spPr>
            <a:xfrm flipH="1">
              <a:off x="3289300" y="1841500"/>
              <a:ext cx="469900" cy="35560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2A2F4CFB-F239-48F5-A42B-32B72E5CAA42}"/>
                </a:ext>
              </a:extLst>
            </p:cNvPr>
            <p:cNvSpPr/>
            <p:nvPr/>
          </p:nvSpPr>
          <p:spPr>
            <a:xfrm>
              <a:off x="231775" y="-68219"/>
              <a:ext cx="4997450" cy="2749550"/>
            </a:xfrm>
            <a:prstGeom prst="ellipse">
              <a:avLst/>
            </a:prstGeom>
            <a:solidFill>
              <a:srgbClr val="5B9BD5">
                <a:lumMod val="40000"/>
                <a:lumOff val="60000"/>
                <a:alpha val="38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文本框 23">
              <a:extLst>
                <a:ext uri="{FF2B5EF4-FFF2-40B4-BE49-F238E27FC236}">
                  <a16:creationId xmlns:a16="http://schemas.microsoft.com/office/drawing/2014/main" id="{9425509A-5160-4171-B9A2-3AC36439D563}"/>
                </a:ext>
              </a:extLst>
            </p:cNvPr>
            <p:cNvSpPr txBox="1"/>
            <p:nvPr/>
          </p:nvSpPr>
          <p:spPr>
            <a:xfrm>
              <a:off x="2209800" y="3054350"/>
              <a:ext cx="984250" cy="34925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中国证监会</a:t>
              </a:r>
            </a:p>
          </p:txBody>
        </p: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A8EF66AC-3D4C-448C-8259-8A099D3D3EAE}"/>
                </a:ext>
              </a:extLst>
            </p:cNvPr>
            <p:cNvCxnSpPr>
              <a:endCxn id="54" idx="4"/>
            </p:cNvCxnSpPr>
            <p:nvPr/>
          </p:nvCxnSpPr>
          <p:spPr>
            <a:xfrm flipV="1">
              <a:off x="2727325" y="2681331"/>
              <a:ext cx="3175" cy="29210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7" name="文本框 25">
              <a:extLst>
                <a:ext uri="{FF2B5EF4-FFF2-40B4-BE49-F238E27FC236}">
                  <a16:creationId xmlns:a16="http://schemas.microsoft.com/office/drawing/2014/main" id="{504599CF-64DF-4EC7-B224-A7AB7E3F4452}"/>
                </a:ext>
              </a:extLst>
            </p:cNvPr>
            <p:cNvSpPr txBox="1"/>
            <p:nvPr/>
          </p:nvSpPr>
          <p:spPr>
            <a:xfrm>
              <a:off x="336550" y="2832100"/>
              <a:ext cx="1117600" cy="641350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境外资本市场</a:t>
              </a:r>
            </a:p>
          </p:txBody>
        </p: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C5E55152-F91D-4D7A-AD46-8425A4CCBF66}"/>
                </a:ext>
              </a:extLst>
            </p:cNvPr>
            <p:cNvCxnSpPr/>
            <p:nvPr/>
          </p:nvCxnSpPr>
          <p:spPr>
            <a:xfrm>
              <a:off x="723900" y="1670050"/>
              <a:ext cx="0" cy="114300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5713FDB4-C0ED-4D1D-8EE3-72B153B0FA50}"/>
                </a:ext>
              </a:extLst>
            </p:cNvPr>
            <p:cNvCxnSpPr/>
            <p:nvPr/>
          </p:nvCxnSpPr>
          <p:spPr>
            <a:xfrm flipH="1">
              <a:off x="4718050" y="1866900"/>
              <a:ext cx="12700" cy="107315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1A38497D-612A-4B9F-8A67-2A4DE8557541}"/>
                </a:ext>
              </a:extLst>
            </p:cNvPr>
            <p:cNvCxnSpPr/>
            <p:nvPr/>
          </p:nvCxnSpPr>
          <p:spPr>
            <a:xfrm flipH="1" flipV="1">
              <a:off x="1498600" y="2921000"/>
              <a:ext cx="3213100" cy="1270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1" name="文本框 30">
              <a:extLst>
                <a:ext uri="{FF2B5EF4-FFF2-40B4-BE49-F238E27FC236}">
                  <a16:creationId xmlns:a16="http://schemas.microsoft.com/office/drawing/2014/main" id="{6F3A5E01-A139-4368-B1FF-49864155149F}"/>
                </a:ext>
              </a:extLst>
            </p:cNvPr>
            <p:cNvSpPr txBox="1"/>
            <p:nvPr/>
          </p:nvSpPr>
          <p:spPr>
            <a:xfrm>
              <a:off x="2139950" y="2171700"/>
              <a:ext cx="1549400" cy="33655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结算资金存管银行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40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F69371-EE63-43C5-AE56-64442D4F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登记结算机构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1F8BD3-EB8C-474C-BD87-297C91AD0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中国证券登记结算公司</a:t>
            </a:r>
            <a:endParaRPr lang="en-US" altLang="zh-CN" dirty="0"/>
          </a:p>
          <a:p>
            <a:r>
              <a:rPr lang="zh-CN" altLang="en-US" dirty="0"/>
              <a:t>中央国债登记结算公司</a:t>
            </a:r>
            <a:endParaRPr lang="en-US" altLang="zh-CN" dirty="0"/>
          </a:p>
          <a:p>
            <a:r>
              <a:rPr lang="zh-CN" altLang="en-US" dirty="0"/>
              <a:t>上海清算所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000" dirty="0"/>
              <a:t>1</a:t>
            </a:r>
            <a:r>
              <a:rPr lang="zh-CN" altLang="en-US" sz="2000" dirty="0"/>
              <a:t>、对发行人（上市公司、债券发行人）提供证券持有人</a:t>
            </a:r>
            <a:r>
              <a:rPr lang="zh-CN" altLang="en-US" sz="2000" b="1" dirty="0">
                <a:solidFill>
                  <a:srgbClr val="FF0000"/>
                </a:solidFill>
              </a:rPr>
              <a:t>名册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dirty="0"/>
              <a:t>2</a:t>
            </a:r>
            <a:r>
              <a:rPr lang="zh-CN" altLang="en-US" sz="2000" dirty="0"/>
              <a:t>、对投资者提供</a:t>
            </a:r>
            <a:r>
              <a:rPr lang="zh-CN" altLang="en-US" sz="2000" b="1" dirty="0">
                <a:solidFill>
                  <a:srgbClr val="FF0000"/>
                </a:solidFill>
              </a:rPr>
              <a:t>证券账户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dirty="0"/>
              <a:t>3</a:t>
            </a:r>
            <a:r>
              <a:rPr lang="zh-CN" altLang="en-US" sz="2000" dirty="0"/>
              <a:t>、办理交易后的证券、资金</a:t>
            </a:r>
            <a:r>
              <a:rPr lang="zh-CN" altLang="en-US" sz="2000" b="1" dirty="0">
                <a:solidFill>
                  <a:srgbClr val="FF0000"/>
                </a:solidFill>
              </a:rPr>
              <a:t>清算、交收</a:t>
            </a:r>
          </a:p>
        </p:txBody>
      </p:sp>
    </p:spTree>
    <p:extLst>
      <p:ext uri="{BB962C8B-B14F-4D97-AF65-F5344CB8AC3E}">
        <p14:creationId xmlns:p14="http://schemas.microsoft.com/office/powerpoint/2010/main" val="28379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C8DA25-904C-414F-B915-E7EEB1CA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交易所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5E521D-E50E-4098-B9BA-293D839B0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0" i="0" dirty="0">
                <a:solidFill>
                  <a:srgbClr val="333333"/>
                </a:solidFill>
                <a:effectLst/>
                <a:latin typeface="-apple-system"/>
              </a:rPr>
              <a:t>为</a:t>
            </a:r>
            <a:r>
              <a:rPr lang="zh-CN" altLang="en-US" sz="2400" b="1" i="0" dirty="0">
                <a:solidFill>
                  <a:srgbClr val="FF0000"/>
                </a:solidFill>
                <a:effectLst/>
                <a:latin typeface="-apple-system"/>
              </a:rPr>
              <a:t>集中交易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-apple-system"/>
              </a:rPr>
              <a:t>提供场所和设施、组织和监督证券交易、实行自律管理</a:t>
            </a:r>
            <a:endParaRPr lang="en-US" altLang="zh-CN" sz="24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r>
              <a:rPr lang="zh-CN" altLang="en-US" sz="2400" dirty="0">
                <a:solidFill>
                  <a:srgbClr val="333333"/>
                </a:solidFill>
                <a:latin typeface="-apple-system"/>
              </a:rPr>
              <a:t>上海、深证、北京证券交易所</a:t>
            </a:r>
            <a:endParaRPr lang="en-US" altLang="zh-CN" sz="2400" dirty="0">
              <a:solidFill>
                <a:srgbClr val="333333"/>
              </a:solidFill>
              <a:latin typeface="-apple-system"/>
            </a:endParaRPr>
          </a:p>
          <a:p>
            <a:r>
              <a:rPr lang="zh-CN" altLang="en-US" sz="2400" dirty="0">
                <a:solidFill>
                  <a:srgbClr val="333333"/>
                </a:solidFill>
                <a:latin typeface="-apple-system"/>
              </a:rPr>
              <a:t>中国金融期货交易所、上海期货交易所、大连商品交易所、郑州商品交易所、广州期货交易所</a:t>
            </a:r>
            <a:endParaRPr lang="en-US" altLang="zh-CN" sz="2400" dirty="0">
              <a:solidFill>
                <a:srgbClr val="333333"/>
              </a:solidFill>
              <a:latin typeface="-apple-system"/>
            </a:endParaRPr>
          </a:p>
          <a:p>
            <a:r>
              <a:rPr lang="zh-CN" altLang="en-US" sz="2400" dirty="0">
                <a:solidFill>
                  <a:srgbClr val="333333"/>
                </a:solidFill>
                <a:latin typeface="-apple-system"/>
              </a:rPr>
              <a:t>非交易所的准集中交易平台</a:t>
            </a:r>
            <a:endParaRPr lang="en-US" altLang="zh-CN" sz="2400" dirty="0">
              <a:solidFill>
                <a:srgbClr val="333333"/>
              </a:solidFill>
              <a:latin typeface="-apple-system"/>
            </a:endParaRPr>
          </a:p>
          <a:p>
            <a:pPr indent="14288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333333"/>
                </a:solidFill>
                <a:latin typeface="-apple-system"/>
              </a:rPr>
              <a:t>  </a:t>
            </a:r>
            <a:r>
              <a:rPr lang="zh-CN" altLang="en-US" sz="2000" dirty="0">
                <a:solidFill>
                  <a:srgbClr val="333333"/>
                </a:solidFill>
                <a:latin typeface="-apple-system"/>
              </a:rPr>
              <a:t>中国外汇交易中心</a:t>
            </a:r>
            <a:endParaRPr lang="en-US" altLang="zh-CN" sz="2000" dirty="0">
              <a:solidFill>
                <a:srgbClr val="333333"/>
              </a:solidFill>
              <a:latin typeface="-apple-system"/>
            </a:endParaRPr>
          </a:p>
          <a:p>
            <a:pPr indent="14288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333333"/>
                </a:solidFill>
                <a:latin typeface="-apple-system"/>
              </a:rPr>
              <a:t>    </a:t>
            </a:r>
            <a:r>
              <a:rPr lang="zh-CN" altLang="en-US" sz="2000" dirty="0">
                <a:solidFill>
                  <a:srgbClr val="333333"/>
                </a:solidFill>
                <a:latin typeface="-apple-system"/>
              </a:rPr>
              <a:t>上海黄金交易所</a:t>
            </a:r>
            <a:endParaRPr lang="en-US" altLang="zh-CN" sz="2000" dirty="0">
              <a:solidFill>
                <a:srgbClr val="333333"/>
              </a:solidFill>
              <a:latin typeface="-apple-system"/>
            </a:endParaRPr>
          </a:p>
          <a:p>
            <a:pPr indent="14288">
              <a:buFont typeface="Wingdings" panose="05000000000000000000" pitchFamily="2" charset="2"/>
              <a:buChar char="Ø"/>
            </a:pPr>
            <a:r>
              <a:rPr lang="zh-CN" altLang="en-US" sz="2000" dirty="0"/>
              <a:t>   中小企业股份转让系统（新三板）</a:t>
            </a:r>
            <a:endParaRPr lang="en-US" altLang="zh-CN" sz="2000" dirty="0"/>
          </a:p>
          <a:p>
            <a:pPr indent="14288">
              <a:buFont typeface="Wingdings" panose="05000000000000000000" pitchFamily="2" charset="2"/>
              <a:buChar char="Ø"/>
            </a:pPr>
            <a:r>
              <a:rPr lang="en-US" altLang="zh-CN" sz="2000" dirty="0"/>
              <a:t>   </a:t>
            </a:r>
            <a:r>
              <a:rPr lang="zh-CN" altLang="en-US" sz="2000" dirty="0"/>
              <a:t>其它</a:t>
            </a:r>
          </a:p>
        </p:txBody>
      </p:sp>
    </p:spTree>
    <p:extLst>
      <p:ext uri="{BB962C8B-B14F-4D97-AF65-F5344CB8AC3E}">
        <p14:creationId xmlns:p14="http://schemas.microsoft.com/office/powerpoint/2010/main" val="417876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CB4E5-16AF-4DD9-94C7-F5410967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3B459A5-2114-457B-B795-D8B678A9EEDE}"/>
              </a:ext>
            </a:extLst>
          </p:cNvPr>
          <p:cNvSpPr txBox="1"/>
          <p:nvPr/>
        </p:nvSpPr>
        <p:spPr>
          <a:xfrm>
            <a:off x="827584" y="1417638"/>
            <a:ext cx="302433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股票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普通股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优先股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人民币特种股票（</a:t>
            </a:r>
            <a:r>
              <a:rPr lang="en-US" altLang="zh-CN" dirty="0"/>
              <a:t>B</a:t>
            </a:r>
            <a:r>
              <a:rPr lang="zh-CN" altLang="en-US" dirty="0"/>
              <a:t>股）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境外上市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83B3C0-13B5-4769-9498-6457F2A89B50}"/>
              </a:ext>
            </a:extLst>
          </p:cNvPr>
          <p:cNvSpPr txBox="1"/>
          <p:nvPr/>
        </p:nvSpPr>
        <p:spPr>
          <a:xfrm>
            <a:off x="4424942" y="1421528"/>
            <a:ext cx="389877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债券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利率债（国债、地方政府债、中央政府机构债、政策性银行债）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信用债（公司债、企业债、融资券）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可转换债券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FB2BC2-DDA5-4115-B739-B22CBB1F9968}"/>
              </a:ext>
            </a:extLst>
          </p:cNvPr>
          <p:cNvSpPr txBox="1"/>
          <p:nvPr/>
        </p:nvSpPr>
        <p:spPr>
          <a:xfrm>
            <a:off x="1367644" y="3508262"/>
            <a:ext cx="194421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证券投资基金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公募（货币型、股票型、债券型、混合型）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私募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B592440-1ECF-4F8C-89A5-945550AA55CE}"/>
              </a:ext>
            </a:extLst>
          </p:cNvPr>
          <p:cNvSpPr txBox="1"/>
          <p:nvPr/>
        </p:nvSpPr>
        <p:spPr>
          <a:xfrm>
            <a:off x="3473878" y="3535848"/>
            <a:ext cx="237626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私募股权投资基金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天使基金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Pre-IPO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并购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67A78D0-0F07-4E58-A281-30CE0D100246}"/>
              </a:ext>
            </a:extLst>
          </p:cNvPr>
          <p:cNvSpPr txBox="1"/>
          <p:nvPr/>
        </p:nvSpPr>
        <p:spPr>
          <a:xfrm>
            <a:off x="6012160" y="3538527"/>
            <a:ext cx="244827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衍生产品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远期、期货、掉期、互换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期权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结构化产品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05223EA-3BFF-4F94-8E06-FCA2B48355CF}"/>
              </a:ext>
            </a:extLst>
          </p:cNvPr>
          <p:cNvSpPr txBox="1"/>
          <p:nvPr/>
        </p:nvSpPr>
        <p:spPr>
          <a:xfrm>
            <a:off x="1324742" y="5157192"/>
            <a:ext cx="736205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房地产、贵金属、收藏品、虚拟货币（比特币等</a:t>
            </a:r>
            <a:r>
              <a:rPr lang="en-US" altLang="zh-CN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其它资产管理（财富管理产品）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银行、券商、信托、银行理财子公司、券商子公司、管理期货、基金子公司、第三方理财</a:t>
            </a:r>
            <a:r>
              <a:rPr lang="en-US" altLang="zh-CN" dirty="0"/>
              <a:t>………</a:t>
            </a:r>
            <a:endParaRPr lang="zh-CN" altLang="en-US" dirty="0"/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8212A559-E8EA-4356-B09C-F7C28AF3222D}"/>
              </a:ext>
            </a:extLst>
          </p:cNvPr>
          <p:cNvSpPr/>
          <p:nvPr/>
        </p:nvSpPr>
        <p:spPr>
          <a:xfrm>
            <a:off x="858385" y="3645024"/>
            <a:ext cx="226368" cy="244827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B45262A-C496-4F5F-B064-AC0DE9F8F438}"/>
              </a:ext>
            </a:extLst>
          </p:cNvPr>
          <p:cNvSpPr txBox="1"/>
          <p:nvPr/>
        </p:nvSpPr>
        <p:spPr>
          <a:xfrm flipH="1">
            <a:off x="374568" y="4274512"/>
            <a:ext cx="3423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另类投资</a:t>
            </a:r>
          </a:p>
        </p:txBody>
      </p:sp>
    </p:spTree>
    <p:extLst>
      <p:ext uri="{BB962C8B-B14F-4D97-AF65-F5344CB8AC3E}">
        <p14:creationId xmlns:p14="http://schemas.microsoft.com/office/powerpoint/2010/main" val="271621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384782-28F6-4108-92CD-DDD4E38D7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货币市场工具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DB83B5-8532-4374-8393-55A279CAA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期限在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年</a:t>
            </a:r>
            <a:r>
              <a:rPr lang="zh-CN" altLang="en-US" dirty="0"/>
              <a:t>以内的短期</a:t>
            </a:r>
            <a:r>
              <a:rPr lang="zh-CN" altLang="en-US" dirty="0">
                <a:solidFill>
                  <a:srgbClr val="FF0000"/>
                </a:solidFill>
              </a:rPr>
              <a:t>债务</a:t>
            </a:r>
            <a:r>
              <a:rPr lang="zh-CN" altLang="en-US" dirty="0"/>
              <a:t>工具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D423BA-840B-4F2F-8F81-B74131C0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24" y="2340705"/>
            <a:ext cx="8075240" cy="30449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7E59DA5-5DD3-4AAD-8689-CF885B1C0FA6}"/>
              </a:ext>
            </a:extLst>
          </p:cNvPr>
          <p:cNvSpPr txBox="1"/>
          <p:nvPr/>
        </p:nvSpPr>
        <p:spPr>
          <a:xfrm>
            <a:off x="1043608" y="573325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》》</a:t>
            </a:r>
            <a:r>
              <a:rPr lang="zh-CN" altLang="en-US" dirty="0"/>
              <a:t>中国货币市场规模的</a:t>
            </a:r>
            <a:r>
              <a:rPr lang="en-US" altLang="zh-CN" dirty="0"/>
              <a:t>wind</a:t>
            </a:r>
            <a:r>
              <a:rPr lang="zh-CN" altLang="en-US" dirty="0"/>
              <a:t>数据课堂演示</a:t>
            </a:r>
          </a:p>
        </p:txBody>
      </p:sp>
    </p:spTree>
    <p:extLst>
      <p:ext uri="{BB962C8B-B14F-4D97-AF65-F5344CB8AC3E}">
        <p14:creationId xmlns:p14="http://schemas.microsoft.com/office/powerpoint/2010/main" val="317382238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16915</TotalTime>
  <Words>2076</Words>
  <Application>Microsoft Office PowerPoint</Application>
  <PresentationFormat>全屏显示(4:3)</PresentationFormat>
  <Paragraphs>351</Paragraphs>
  <Slides>39</Slides>
  <Notes>2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-apple-system</vt:lpstr>
      <vt:lpstr>等线</vt:lpstr>
      <vt:lpstr>汉仪大宋简</vt:lpstr>
      <vt:lpstr>汉仪综艺体简</vt:lpstr>
      <vt:lpstr>SimHei</vt:lpstr>
      <vt:lpstr>宋体</vt:lpstr>
      <vt:lpstr>Arial</vt:lpstr>
      <vt:lpstr>Cambria Math</vt:lpstr>
      <vt:lpstr>Wingdings</vt:lpstr>
      <vt:lpstr>默认设计模板</vt:lpstr>
      <vt:lpstr>投资学 L1：投资环境</vt:lpstr>
      <vt:lpstr>  第一讲预习要求</vt:lpstr>
      <vt:lpstr>   投资与投资哲学</vt:lpstr>
      <vt:lpstr>投资流程</vt:lpstr>
      <vt:lpstr>市场结构</vt:lpstr>
      <vt:lpstr>登记结算机构</vt:lpstr>
      <vt:lpstr>交易所</vt:lpstr>
      <vt:lpstr>产品</vt:lpstr>
      <vt:lpstr>货币市场工具</vt:lpstr>
      <vt:lpstr>               中美货币市场工具对比</vt:lpstr>
      <vt:lpstr>               中美债券市场工具对比</vt:lpstr>
      <vt:lpstr>权益类工具</vt:lpstr>
      <vt:lpstr>股东权利</vt:lpstr>
      <vt:lpstr>    香港交易所WVR</vt:lpstr>
      <vt:lpstr>              只发行A股的公司</vt:lpstr>
      <vt:lpstr>同时A/B股</vt:lpstr>
      <vt:lpstr>同时A\H股</vt:lpstr>
      <vt:lpstr>A+H+N</vt:lpstr>
      <vt:lpstr>证券市场指数</vt:lpstr>
      <vt:lpstr>衍生品市场工具</vt:lpstr>
      <vt:lpstr>   证券交易的组织</vt:lpstr>
      <vt:lpstr>交易流程</vt:lpstr>
      <vt:lpstr>       交易、清算、结算</vt:lpstr>
      <vt:lpstr>         资金T+0,证券T+1</vt:lpstr>
      <vt:lpstr>             活着的恐龙（LME）</vt:lpstr>
      <vt:lpstr>                人+电脑网络（NYSE）</vt:lpstr>
      <vt:lpstr>        纯粹网络交易</vt:lpstr>
      <vt:lpstr>            连续竞价与集合竞价</vt:lpstr>
      <vt:lpstr>主要指令类型</vt:lpstr>
      <vt:lpstr>信用交易</vt:lpstr>
      <vt:lpstr>  例：margin buy</vt:lpstr>
      <vt:lpstr>股价下跌</vt:lpstr>
      <vt:lpstr>计算题</vt:lpstr>
      <vt:lpstr>Short sell</vt:lpstr>
      <vt:lpstr>股价涨了？</vt:lpstr>
      <vt:lpstr>       中国的差异(2015)</vt:lpstr>
      <vt:lpstr>维持担保比率</vt:lpstr>
      <vt:lpstr>现行中国规定</vt:lpstr>
      <vt:lpstr>本院为研究商学而设，为培植商业人才而设，为领导商人而设，是则本院之使命。</vt:lpstr>
    </vt:vector>
  </TitlesOfParts>
  <Company>微软用户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中国概念股: 资本市场的泡沫与修正</dc:title>
  <dc:creator>微软用户</dc:creator>
  <cp:lastModifiedBy>lyd369777@outlook.com</cp:lastModifiedBy>
  <cp:revision>316</cp:revision>
  <dcterms:created xsi:type="dcterms:W3CDTF">2011-08-18T07:31:51Z</dcterms:created>
  <dcterms:modified xsi:type="dcterms:W3CDTF">2023-02-21T11:10:59Z</dcterms:modified>
</cp:coreProperties>
</file>