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53" r:id="rId3"/>
    <p:sldId id="415" r:id="rId4"/>
    <p:sldId id="402" r:id="rId5"/>
    <p:sldId id="403" r:id="rId6"/>
    <p:sldId id="416" r:id="rId7"/>
    <p:sldId id="404" r:id="rId8"/>
    <p:sldId id="405" r:id="rId9"/>
    <p:sldId id="406" r:id="rId10"/>
    <p:sldId id="395" r:id="rId11"/>
    <p:sldId id="356" r:id="rId12"/>
    <p:sldId id="408" r:id="rId13"/>
    <p:sldId id="400" r:id="rId14"/>
    <p:sldId id="409" r:id="rId15"/>
    <p:sldId id="410" r:id="rId16"/>
    <p:sldId id="407" r:id="rId17"/>
    <p:sldId id="411" r:id="rId18"/>
    <p:sldId id="412" r:id="rId19"/>
    <p:sldId id="413" r:id="rId20"/>
    <p:sldId id="414" r:id="rId21"/>
    <p:sldId id="354" r:id="rId22"/>
    <p:sldId id="355" r:id="rId23"/>
    <p:sldId id="417" r:id="rId24"/>
    <p:sldId id="418" r:id="rId25"/>
    <p:sldId id="357" r:id="rId26"/>
    <p:sldId id="419" r:id="rId27"/>
    <p:sldId id="396" r:id="rId28"/>
    <p:sldId id="358" r:id="rId29"/>
    <p:sldId id="362" r:id="rId30"/>
    <p:sldId id="391" r:id="rId31"/>
    <p:sldId id="392" r:id="rId32"/>
    <p:sldId id="259" r:id="rId33"/>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9900"/>
    <a:srgbClr val="66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60" autoAdjust="0"/>
    <p:restoredTop sz="94660"/>
  </p:normalViewPr>
  <p:slideViewPr>
    <p:cSldViewPr>
      <p:cViewPr varScale="1">
        <p:scale>
          <a:sx n="64" d="100"/>
          <a:sy n="64" d="100"/>
        </p:scale>
        <p:origin x="28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1AFCE-4C5A-4B60-A6C7-FEF58FE327A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7D9F9438-E871-463B-B530-22F983A13FA4}">
      <dgm:prSet phldrT="[文本]"/>
      <dgm:spPr>
        <a:solidFill>
          <a:srgbClr val="FF0000"/>
        </a:solidFill>
      </dgm:spPr>
      <dgm:t>
        <a:bodyPr/>
        <a:lstStyle/>
        <a:p>
          <a:r>
            <a:rPr lang="en-US" altLang="zh-CN" dirty="0"/>
            <a:t>2.76</a:t>
          </a:r>
          <a:endParaRPr lang="zh-CN" altLang="en-US" dirty="0"/>
        </a:p>
      </dgm:t>
    </dgm:pt>
    <dgm:pt modelId="{38A4E592-7730-4E71-B33C-32B573BAB030}" type="parTrans" cxnId="{E2F3F806-0CD1-4669-91D7-15D6FB124A5E}">
      <dgm:prSet/>
      <dgm:spPr/>
      <dgm:t>
        <a:bodyPr/>
        <a:lstStyle/>
        <a:p>
          <a:endParaRPr lang="zh-CN" altLang="en-US"/>
        </a:p>
      </dgm:t>
    </dgm:pt>
    <dgm:pt modelId="{24F7EC6F-7CFD-437F-B3E7-D1F3FFC21871}" type="sibTrans" cxnId="{E2F3F806-0CD1-4669-91D7-15D6FB124A5E}">
      <dgm:prSet/>
      <dgm:spPr/>
      <dgm:t>
        <a:bodyPr/>
        <a:lstStyle/>
        <a:p>
          <a:endParaRPr lang="zh-CN" altLang="en-US"/>
        </a:p>
      </dgm:t>
    </dgm:pt>
    <dgm:pt modelId="{36C9BB1E-CAB8-4404-8258-61BB668472E4}">
      <dgm:prSet phldrT="[文本]"/>
      <dgm:spPr>
        <a:solidFill>
          <a:srgbClr val="00B050"/>
        </a:solidFill>
      </dgm:spPr>
      <dgm:t>
        <a:bodyPr/>
        <a:lstStyle/>
        <a:p>
          <a:r>
            <a:rPr lang="en-US" altLang="zh-CN" dirty="0"/>
            <a:t>2.92</a:t>
          </a:r>
          <a:endParaRPr lang="zh-CN" altLang="en-US" dirty="0"/>
        </a:p>
      </dgm:t>
    </dgm:pt>
    <dgm:pt modelId="{E5B6DF77-C4E4-4A8E-A116-AAA345D2CEE7}" type="parTrans" cxnId="{4725CDBB-CCCD-4962-8FBB-0DF934EDAD3E}">
      <dgm:prSet/>
      <dgm:spPr/>
      <dgm:t>
        <a:bodyPr/>
        <a:lstStyle/>
        <a:p>
          <a:endParaRPr lang="zh-CN" altLang="en-US"/>
        </a:p>
      </dgm:t>
    </dgm:pt>
    <dgm:pt modelId="{325382C6-921F-4FAD-9B16-43908D8901A1}" type="sibTrans" cxnId="{4725CDBB-CCCD-4962-8FBB-0DF934EDAD3E}">
      <dgm:prSet/>
      <dgm:spPr/>
      <dgm:t>
        <a:bodyPr/>
        <a:lstStyle/>
        <a:p>
          <a:endParaRPr lang="zh-CN" altLang="en-US"/>
        </a:p>
      </dgm:t>
    </dgm:pt>
    <dgm:pt modelId="{19DA8706-8FA8-4508-8B8D-763AF23C5DBE}">
      <dgm:prSet phldrT="[文本]"/>
      <dgm:spPr/>
      <dgm:t>
        <a:bodyPr/>
        <a:lstStyle/>
        <a:p>
          <a:r>
            <a:rPr lang="en-US" altLang="zh-CN" dirty="0">
              <a:solidFill>
                <a:schemeClr val="tx1"/>
              </a:solidFill>
            </a:rPr>
            <a:t>0.16</a:t>
          </a:r>
        </a:p>
        <a:p>
          <a:r>
            <a:rPr lang="zh-CN" altLang="en-US" dirty="0">
              <a:solidFill>
                <a:schemeClr val="tx1"/>
              </a:solidFill>
            </a:rPr>
            <a:t>资本利得</a:t>
          </a:r>
        </a:p>
      </dgm:t>
    </dgm:pt>
    <dgm:pt modelId="{C542D8D0-A8C0-4418-8067-7FCBABC3748B}" type="parTrans" cxnId="{84D6323B-ED08-458B-88D6-A8A4ACD09B48}">
      <dgm:prSet/>
      <dgm:spPr/>
      <dgm:t>
        <a:bodyPr/>
        <a:lstStyle/>
        <a:p>
          <a:endParaRPr lang="zh-CN" altLang="en-US"/>
        </a:p>
      </dgm:t>
    </dgm:pt>
    <dgm:pt modelId="{35D33812-0182-4D61-8C46-E7B45498E98C}" type="sibTrans" cxnId="{84D6323B-ED08-458B-88D6-A8A4ACD09B48}">
      <dgm:prSet/>
      <dgm:spPr/>
      <dgm:t>
        <a:bodyPr/>
        <a:lstStyle/>
        <a:p>
          <a:endParaRPr lang="zh-CN" altLang="en-US"/>
        </a:p>
      </dgm:t>
    </dgm:pt>
    <dgm:pt modelId="{92E1A080-9075-4EAC-B12F-814449553EEB}">
      <dgm:prSet phldrT="[文本]"/>
      <dgm:spPr>
        <a:solidFill>
          <a:srgbClr val="00B050"/>
        </a:solidFill>
      </dgm:spPr>
      <dgm:t>
        <a:bodyPr/>
        <a:lstStyle/>
        <a:p>
          <a:r>
            <a:rPr lang="en-US" altLang="zh-CN" dirty="0"/>
            <a:t>0.2068</a:t>
          </a:r>
          <a:endParaRPr lang="zh-CN" altLang="en-US" dirty="0"/>
        </a:p>
      </dgm:t>
    </dgm:pt>
    <dgm:pt modelId="{4DDAE683-8543-4FA7-AB91-850C845558E2}" type="parTrans" cxnId="{9896D736-D2CF-4E39-828C-6B85E4675B3A}">
      <dgm:prSet/>
      <dgm:spPr/>
      <dgm:t>
        <a:bodyPr/>
        <a:lstStyle/>
        <a:p>
          <a:endParaRPr lang="zh-CN" altLang="en-US"/>
        </a:p>
      </dgm:t>
    </dgm:pt>
    <dgm:pt modelId="{CE763B96-8EF1-4DB1-A271-F8BF971466E9}" type="sibTrans" cxnId="{9896D736-D2CF-4E39-828C-6B85E4675B3A}">
      <dgm:prSet/>
      <dgm:spPr/>
      <dgm:t>
        <a:bodyPr/>
        <a:lstStyle/>
        <a:p>
          <a:endParaRPr lang="zh-CN" altLang="en-US"/>
        </a:p>
      </dgm:t>
    </dgm:pt>
    <dgm:pt modelId="{F515A8A5-C242-42AF-9D76-2A5B5F9F8BA4}">
      <dgm:prSet phldrT="[文本]"/>
      <dgm:spPr/>
      <dgm:t>
        <a:bodyPr/>
        <a:lstStyle/>
        <a:p>
          <a:r>
            <a:rPr lang="zh-CN" altLang="en-US" dirty="0">
              <a:solidFill>
                <a:schemeClr val="tx1"/>
              </a:solidFill>
            </a:rPr>
            <a:t>股息</a:t>
          </a:r>
        </a:p>
      </dgm:t>
    </dgm:pt>
    <dgm:pt modelId="{1294F251-401B-426C-89B0-0B1E22DB6E4E}" type="parTrans" cxnId="{0AE4CE08-C891-4AB4-A6DC-6DC886A5B5CA}">
      <dgm:prSet/>
      <dgm:spPr/>
      <dgm:t>
        <a:bodyPr/>
        <a:lstStyle/>
        <a:p>
          <a:endParaRPr lang="zh-CN" altLang="en-US"/>
        </a:p>
      </dgm:t>
    </dgm:pt>
    <dgm:pt modelId="{4FEC4FA5-5826-4B05-8578-F7312EA775FB}" type="sibTrans" cxnId="{0AE4CE08-C891-4AB4-A6DC-6DC886A5B5CA}">
      <dgm:prSet/>
      <dgm:spPr/>
      <dgm:t>
        <a:bodyPr/>
        <a:lstStyle/>
        <a:p>
          <a:endParaRPr lang="zh-CN" altLang="en-US"/>
        </a:p>
      </dgm:t>
    </dgm:pt>
    <dgm:pt modelId="{478DE208-2E87-44D1-B5B3-EE7B9AE0FA98}" type="pres">
      <dgm:prSet presAssocID="{CEC1AFCE-4C5A-4B60-A6C7-FEF58FE327A8}" presName="diagram" presStyleCnt="0">
        <dgm:presLayoutVars>
          <dgm:chPref val="1"/>
          <dgm:dir/>
          <dgm:animOne val="branch"/>
          <dgm:animLvl val="lvl"/>
          <dgm:resizeHandles val="exact"/>
        </dgm:presLayoutVars>
      </dgm:prSet>
      <dgm:spPr/>
    </dgm:pt>
    <dgm:pt modelId="{B6304D33-3E5D-4270-8D14-A47034679AE7}" type="pres">
      <dgm:prSet presAssocID="{7D9F9438-E871-463B-B530-22F983A13FA4}" presName="root1" presStyleCnt="0"/>
      <dgm:spPr/>
    </dgm:pt>
    <dgm:pt modelId="{54B9D8DA-3F9D-4311-AF72-B915888069FA}" type="pres">
      <dgm:prSet presAssocID="{7D9F9438-E871-463B-B530-22F983A13FA4}" presName="LevelOneTextNode" presStyleLbl="node0" presStyleIdx="0" presStyleCnt="1">
        <dgm:presLayoutVars>
          <dgm:chPref val="3"/>
        </dgm:presLayoutVars>
      </dgm:prSet>
      <dgm:spPr/>
    </dgm:pt>
    <dgm:pt modelId="{2FCDE807-0EC4-4EA9-BC11-6087B153ECF4}" type="pres">
      <dgm:prSet presAssocID="{7D9F9438-E871-463B-B530-22F983A13FA4}" presName="level2hierChild" presStyleCnt="0"/>
      <dgm:spPr/>
    </dgm:pt>
    <dgm:pt modelId="{CCC18200-BA4E-469D-8233-5CA35AF56D72}" type="pres">
      <dgm:prSet presAssocID="{E5B6DF77-C4E4-4A8E-A116-AAA345D2CEE7}" presName="conn2-1" presStyleLbl="parChTrans1D2" presStyleIdx="0" presStyleCnt="2"/>
      <dgm:spPr/>
    </dgm:pt>
    <dgm:pt modelId="{EB0CBAD5-DE02-41F6-86C4-9E1FAD6D58BB}" type="pres">
      <dgm:prSet presAssocID="{E5B6DF77-C4E4-4A8E-A116-AAA345D2CEE7}" presName="connTx" presStyleLbl="parChTrans1D2" presStyleIdx="0" presStyleCnt="2"/>
      <dgm:spPr/>
    </dgm:pt>
    <dgm:pt modelId="{F2A7D078-86B3-4F3A-8191-84E77482468B}" type="pres">
      <dgm:prSet presAssocID="{36C9BB1E-CAB8-4404-8258-61BB668472E4}" presName="root2" presStyleCnt="0"/>
      <dgm:spPr/>
    </dgm:pt>
    <dgm:pt modelId="{C62BC820-F40E-445F-A121-F1574D997E9F}" type="pres">
      <dgm:prSet presAssocID="{36C9BB1E-CAB8-4404-8258-61BB668472E4}" presName="LevelTwoTextNode" presStyleLbl="node2" presStyleIdx="0" presStyleCnt="2">
        <dgm:presLayoutVars>
          <dgm:chPref val="3"/>
        </dgm:presLayoutVars>
      </dgm:prSet>
      <dgm:spPr/>
    </dgm:pt>
    <dgm:pt modelId="{F7E8ACED-9848-4495-97AB-89F9A2FB3B3B}" type="pres">
      <dgm:prSet presAssocID="{36C9BB1E-CAB8-4404-8258-61BB668472E4}" presName="level3hierChild" presStyleCnt="0"/>
      <dgm:spPr/>
    </dgm:pt>
    <dgm:pt modelId="{E606209A-4ACF-4879-A1F3-3DC3E7DE6815}" type="pres">
      <dgm:prSet presAssocID="{C542D8D0-A8C0-4418-8067-7FCBABC3748B}" presName="conn2-1" presStyleLbl="parChTrans1D3" presStyleIdx="0" presStyleCnt="2"/>
      <dgm:spPr/>
    </dgm:pt>
    <dgm:pt modelId="{537F26F7-182F-40AC-ACF0-1F2676D4CC53}" type="pres">
      <dgm:prSet presAssocID="{C542D8D0-A8C0-4418-8067-7FCBABC3748B}" presName="connTx" presStyleLbl="parChTrans1D3" presStyleIdx="0" presStyleCnt="2"/>
      <dgm:spPr/>
    </dgm:pt>
    <dgm:pt modelId="{C2C402BE-6665-44F5-820E-772539F7D468}" type="pres">
      <dgm:prSet presAssocID="{19DA8706-8FA8-4508-8B8D-763AF23C5DBE}" presName="root2" presStyleCnt="0"/>
      <dgm:spPr/>
    </dgm:pt>
    <dgm:pt modelId="{936D03F0-0B60-47F1-A051-03DA02157E72}" type="pres">
      <dgm:prSet presAssocID="{19DA8706-8FA8-4508-8B8D-763AF23C5DBE}" presName="LevelTwoTextNode" presStyleLbl="node3" presStyleIdx="0" presStyleCnt="2">
        <dgm:presLayoutVars>
          <dgm:chPref val="3"/>
        </dgm:presLayoutVars>
      </dgm:prSet>
      <dgm:spPr/>
    </dgm:pt>
    <dgm:pt modelId="{3D60B0C9-E01C-497C-A435-69A611FBD66A}" type="pres">
      <dgm:prSet presAssocID="{19DA8706-8FA8-4508-8B8D-763AF23C5DBE}" presName="level3hierChild" presStyleCnt="0"/>
      <dgm:spPr/>
    </dgm:pt>
    <dgm:pt modelId="{5002E320-797F-4A16-AF20-BA5DD5AD7BB2}" type="pres">
      <dgm:prSet presAssocID="{4DDAE683-8543-4FA7-AB91-850C845558E2}" presName="conn2-1" presStyleLbl="parChTrans1D2" presStyleIdx="1" presStyleCnt="2"/>
      <dgm:spPr/>
    </dgm:pt>
    <dgm:pt modelId="{6542FE29-C144-4F8D-8BF7-EEC7906F3700}" type="pres">
      <dgm:prSet presAssocID="{4DDAE683-8543-4FA7-AB91-850C845558E2}" presName="connTx" presStyleLbl="parChTrans1D2" presStyleIdx="1" presStyleCnt="2"/>
      <dgm:spPr/>
    </dgm:pt>
    <dgm:pt modelId="{97859465-A47F-4E58-8410-0C5E02DF12BF}" type="pres">
      <dgm:prSet presAssocID="{92E1A080-9075-4EAC-B12F-814449553EEB}" presName="root2" presStyleCnt="0"/>
      <dgm:spPr/>
    </dgm:pt>
    <dgm:pt modelId="{C5F69278-F8D9-4F8F-A0E4-49F758ADDF9E}" type="pres">
      <dgm:prSet presAssocID="{92E1A080-9075-4EAC-B12F-814449553EEB}" presName="LevelTwoTextNode" presStyleLbl="node2" presStyleIdx="1" presStyleCnt="2">
        <dgm:presLayoutVars>
          <dgm:chPref val="3"/>
        </dgm:presLayoutVars>
      </dgm:prSet>
      <dgm:spPr/>
    </dgm:pt>
    <dgm:pt modelId="{7473CABC-A1B7-4448-A91A-430F9CE0F52F}" type="pres">
      <dgm:prSet presAssocID="{92E1A080-9075-4EAC-B12F-814449553EEB}" presName="level3hierChild" presStyleCnt="0"/>
      <dgm:spPr/>
    </dgm:pt>
    <dgm:pt modelId="{BF128052-DF95-49B3-BE46-7B16446BA01A}" type="pres">
      <dgm:prSet presAssocID="{1294F251-401B-426C-89B0-0B1E22DB6E4E}" presName="conn2-1" presStyleLbl="parChTrans1D3" presStyleIdx="1" presStyleCnt="2"/>
      <dgm:spPr/>
    </dgm:pt>
    <dgm:pt modelId="{6E17ECA7-731A-4B8F-B48C-A15C46A26222}" type="pres">
      <dgm:prSet presAssocID="{1294F251-401B-426C-89B0-0B1E22DB6E4E}" presName="connTx" presStyleLbl="parChTrans1D3" presStyleIdx="1" presStyleCnt="2"/>
      <dgm:spPr/>
    </dgm:pt>
    <dgm:pt modelId="{FF21E01F-DAB8-4FFC-85DC-34CA05643D8D}" type="pres">
      <dgm:prSet presAssocID="{F515A8A5-C242-42AF-9D76-2A5B5F9F8BA4}" presName="root2" presStyleCnt="0"/>
      <dgm:spPr/>
    </dgm:pt>
    <dgm:pt modelId="{6D185DC0-089E-4092-B668-E29E9011A180}" type="pres">
      <dgm:prSet presAssocID="{F515A8A5-C242-42AF-9D76-2A5B5F9F8BA4}" presName="LevelTwoTextNode" presStyleLbl="node3" presStyleIdx="1" presStyleCnt="2">
        <dgm:presLayoutVars>
          <dgm:chPref val="3"/>
        </dgm:presLayoutVars>
      </dgm:prSet>
      <dgm:spPr/>
    </dgm:pt>
    <dgm:pt modelId="{E270493E-0744-4C95-BE75-50E2FDF9C6A9}" type="pres">
      <dgm:prSet presAssocID="{F515A8A5-C242-42AF-9D76-2A5B5F9F8BA4}" presName="level3hierChild" presStyleCnt="0"/>
      <dgm:spPr/>
    </dgm:pt>
  </dgm:ptLst>
  <dgm:cxnLst>
    <dgm:cxn modelId="{E2F3F806-0CD1-4669-91D7-15D6FB124A5E}" srcId="{CEC1AFCE-4C5A-4B60-A6C7-FEF58FE327A8}" destId="{7D9F9438-E871-463B-B530-22F983A13FA4}" srcOrd="0" destOrd="0" parTransId="{38A4E592-7730-4E71-B33C-32B573BAB030}" sibTransId="{24F7EC6F-7CFD-437F-B3E7-D1F3FFC21871}"/>
    <dgm:cxn modelId="{0AE4CE08-C891-4AB4-A6DC-6DC886A5B5CA}" srcId="{92E1A080-9075-4EAC-B12F-814449553EEB}" destId="{F515A8A5-C242-42AF-9D76-2A5B5F9F8BA4}" srcOrd="0" destOrd="0" parTransId="{1294F251-401B-426C-89B0-0B1E22DB6E4E}" sibTransId="{4FEC4FA5-5826-4B05-8578-F7312EA775FB}"/>
    <dgm:cxn modelId="{B00EBB11-3FB9-4E1C-99BC-059110ECF36C}" type="presOf" srcId="{CEC1AFCE-4C5A-4B60-A6C7-FEF58FE327A8}" destId="{478DE208-2E87-44D1-B5B3-EE7B9AE0FA98}" srcOrd="0" destOrd="0" presId="urn:microsoft.com/office/officeart/2005/8/layout/hierarchy2"/>
    <dgm:cxn modelId="{6D3F4917-3400-4947-8F03-0996580E8CD8}" type="presOf" srcId="{1294F251-401B-426C-89B0-0B1E22DB6E4E}" destId="{6E17ECA7-731A-4B8F-B48C-A15C46A26222}" srcOrd="1" destOrd="0" presId="urn:microsoft.com/office/officeart/2005/8/layout/hierarchy2"/>
    <dgm:cxn modelId="{78518F27-A054-4595-9320-A52C411CEFA2}" type="presOf" srcId="{1294F251-401B-426C-89B0-0B1E22DB6E4E}" destId="{BF128052-DF95-49B3-BE46-7B16446BA01A}" srcOrd="0" destOrd="0" presId="urn:microsoft.com/office/officeart/2005/8/layout/hierarchy2"/>
    <dgm:cxn modelId="{9896D736-D2CF-4E39-828C-6B85E4675B3A}" srcId="{7D9F9438-E871-463B-B530-22F983A13FA4}" destId="{92E1A080-9075-4EAC-B12F-814449553EEB}" srcOrd="1" destOrd="0" parTransId="{4DDAE683-8543-4FA7-AB91-850C845558E2}" sibTransId="{CE763B96-8EF1-4DB1-A271-F8BF971466E9}"/>
    <dgm:cxn modelId="{84D6323B-ED08-458B-88D6-A8A4ACD09B48}" srcId="{36C9BB1E-CAB8-4404-8258-61BB668472E4}" destId="{19DA8706-8FA8-4508-8B8D-763AF23C5DBE}" srcOrd="0" destOrd="0" parTransId="{C542D8D0-A8C0-4418-8067-7FCBABC3748B}" sibTransId="{35D33812-0182-4D61-8C46-E7B45498E98C}"/>
    <dgm:cxn modelId="{EB820B40-478F-4AAC-9C5D-34340AA78371}" type="presOf" srcId="{4DDAE683-8543-4FA7-AB91-850C845558E2}" destId="{5002E320-797F-4A16-AF20-BA5DD5AD7BB2}" srcOrd="0" destOrd="0" presId="urn:microsoft.com/office/officeart/2005/8/layout/hierarchy2"/>
    <dgm:cxn modelId="{88010F45-F3E3-4262-A1C8-F3B87ABB9628}" type="presOf" srcId="{F515A8A5-C242-42AF-9D76-2A5B5F9F8BA4}" destId="{6D185DC0-089E-4092-B668-E29E9011A180}" srcOrd="0" destOrd="0" presId="urn:microsoft.com/office/officeart/2005/8/layout/hierarchy2"/>
    <dgm:cxn modelId="{45C11147-816F-4033-9162-812E834023A2}" type="presOf" srcId="{7D9F9438-E871-463B-B530-22F983A13FA4}" destId="{54B9D8DA-3F9D-4311-AF72-B915888069FA}" srcOrd="0" destOrd="0" presId="urn:microsoft.com/office/officeart/2005/8/layout/hierarchy2"/>
    <dgm:cxn modelId="{D1B73D6C-2C7D-46FF-AAC2-6F24FBA9FD14}" type="presOf" srcId="{E5B6DF77-C4E4-4A8E-A116-AAA345D2CEE7}" destId="{EB0CBAD5-DE02-41F6-86C4-9E1FAD6D58BB}" srcOrd="1" destOrd="0" presId="urn:microsoft.com/office/officeart/2005/8/layout/hierarchy2"/>
    <dgm:cxn modelId="{32B7818E-9A17-4071-8C0E-D2A4DDE36047}" type="presOf" srcId="{36C9BB1E-CAB8-4404-8258-61BB668472E4}" destId="{C62BC820-F40E-445F-A121-F1574D997E9F}" srcOrd="0" destOrd="0" presId="urn:microsoft.com/office/officeart/2005/8/layout/hierarchy2"/>
    <dgm:cxn modelId="{FC8D0898-718B-4602-86A1-8FFF6DFBE027}" type="presOf" srcId="{92E1A080-9075-4EAC-B12F-814449553EEB}" destId="{C5F69278-F8D9-4F8F-A0E4-49F758ADDF9E}" srcOrd="0" destOrd="0" presId="urn:microsoft.com/office/officeart/2005/8/layout/hierarchy2"/>
    <dgm:cxn modelId="{109CA39C-087D-4461-A892-AAF6004689A2}" type="presOf" srcId="{4DDAE683-8543-4FA7-AB91-850C845558E2}" destId="{6542FE29-C144-4F8D-8BF7-EEC7906F3700}" srcOrd="1" destOrd="0" presId="urn:microsoft.com/office/officeart/2005/8/layout/hierarchy2"/>
    <dgm:cxn modelId="{56DE7EB6-876D-481C-AAEE-C87663E8D9CE}" type="presOf" srcId="{C542D8D0-A8C0-4418-8067-7FCBABC3748B}" destId="{E606209A-4ACF-4879-A1F3-3DC3E7DE6815}" srcOrd="0" destOrd="0" presId="urn:microsoft.com/office/officeart/2005/8/layout/hierarchy2"/>
    <dgm:cxn modelId="{56F773B9-AD96-4028-B042-968AE489BC7C}" type="presOf" srcId="{E5B6DF77-C4E4-4A8E-A116-AAA345D2CEE7}" destId="{CCC18200-BA4E-469D-8233-5CA35AF56D72}" srcOrd="0" destOrd="0" presId="urn:microsoft.com/office/officeart/2005/8/layout/hierarchy2"/>
    <dgm:cxn modelId="{4725CDBB-CCCD-4962-8FBB-0DF934EDAD3E}" srcId="{7D9F9438-E871-463B-B530-22F983A13FA4}" destId="{36C9BB1E-CAB8-4404-8258-61BB668472E4}" srcOrd="0" destOrd="0" parTransId="{E5B6DF77-C4E4-4A8E-A116-AAA345D2CEE7}" sibTransId="{325382C6-921F-4FAD-9B16-43908D8901A1}"/>
    <dgm:cxn modelId="{57F0F9D4-78E4-4211-8DAD-E09FAAF0D9E3}" type="presOf" srcId="{19DA8706-8FA8-4508-8B8D-763AF23C5DBE}" destId="{936D03F0-0B60-47F1-A051-03DA02157E72}" srcOrd="0" destOrd="0" presId="urn:microsoft.com/office/officeart/2005/8/layout/hierarchy2"/>
    <dgm:cxn modelId="{851A7EE7-575A-45FD-97C2-D558626372AC}" type="presOf" srcId="{C542D8D0-A8C0-4418-8067-7FCBABC3748B}" destId="{537F26F7-182F-40AC-ACF0-1F2676D4CC53}" srcOrd="1" destOrd="0" presId="urn:microsoft.com/office/officeart/2005/8/layout/hierarchy2"/>
    <dgm:cxn modelId="{8519314C-8654-4394-801E-EBB3BDEEC277}" type="presParOf" srcId="{478DE208-2E87-44D1-B5B3-EE7B9AE0FA98}" destId="{B6304D33-3E5D-4270-8D14-A47034679AE7}" srcOrd="0" destOrd="0" presId="urn:microsoft.com/office/officeart/2005/8/layout/hierarchy2"/>
    <dgm:cxn modelId="{5977F9F3-D5EB-40F6-B7BD-E0C67EBF1C73}" type="presParOf" srcId="{B6304D33-3E5D-4270-8D14-A47034679AE7}" destId="{54B9D8DA-3F9D-4311-AF72-B915888069FA}" srcOrd="0" destOrd="0" presId="urn:microsoft.com/office/officeart/2005/8/layout/hierarchy2"/>
    <dgm:cxn modelId="{6C0662AF-C927-483D-A0CD-8716BE899EDB}" type="presParOf" srcId="{B6304D33-3E5D-4270-8D14-A47034679AE7}" destId="{2FCDE807-0EC4-4EA9-BC11-6087B153ECF4}" srcOrd="1" destOrd="0" presId="urn:microsoft.com/office/officeart/2005/8/layout/hierarchy2"/>
    <dgm:cxn modelId="{3F86A2B7-40F0-465B-8B7E-CA0348B53067}" type="presParOf" srcId="{2FCDE807-0EC4-4EA9-BC11-6087B153ECF4}" destId="{CCC18200-BA4E-469D-8233-5CA35AF56D72}" srcOrd="0" destOrd="0" presId="urn:microsoft.com/office/officeart/2005/8/layout/hierarchy2"/>
    <dgm:cxn modelId="{37BA7145-DDCB-4D43-BE69-D43B8679D6C0}" type="presParOf" srcId="{CCC18200-BA4E-469D-8233-5CA35AF56D72}" destId="{EB0CBAD5-DE02-41F6-86C4-9E1FAD6D58BB}" srcOrd="0" destOrd="0" presId="urn:microsoft.com/office/officeart/2005/8/layout/hierarchy2"/>
    <dgm:cxn modelId="{6677E8C4-B53D-4427-88F1-A67FF4CC7F9A}" type="presParOf" srcId="{2FCDE807-0EC4-4EA9-BC11-6087B153ECF4}" destId="{F2A7D078-86B3-4F3A-8191-84E77482468B}" srcOrd="1" destOrd="0" presId="urn:microsoft.com/office/officeart/2005/8/layout/hierarchy2"/>
    <dgm:cxn modelId="{8D6C1722-C27A-4145-8BE3-CAAC9452ED6B}" type="presParOf" srcId="{F2A7D078-86B3-4F3A-8191-84E77482468B}" destId="{C62BC820-F40E-445F-A121-F1574D997E9F}" srcOrd="0" destOrd="0" presId="urn:microsoft.com/office/officeart/2005/8/layout/hierarchy2"/>
    <dgm:cxn modelId="{A2ADFEE0-835E-473D-9927-2E5FF7DCD4D5}" type="presParOf" srcId="{F2A7D078-86B3-4F3A-8191-84E77482468B}" destId="{F7E8ACED-9848-4495-97AB-89F9A2FB3B3B}" srcOrd="1" destOrd="0" presId="urn:microsoft.com/office/officeart/2005/8/layout/hierarchy2"/>
    <dgm:cxn modelId="{71DA7B74-E569-42EE-AD29-D85CF7CD9184}" type="presParOf" srcId="{F7E8ACED-9848-4495-97AB-89F9A2FB3B3B}" destId="{E606209A-4ACF-4879-A1F3-3DC3E7DE6815}" srcOrd="0" destOrd="0" presId="urn:microsoft.com/office/officeart/2005/8/layout/hierarchy2"/>
    <dgm:cxn modelId="{01594A8A-4550-4AA7-8A8B-F3711792BF15}" type="presParOf" srcId="{E606209A-4ACF-4879-A1F3-3DC3E7DE6815}" destId="{537F26F7-182F-40AC-ACF0-1F2676D4CC53}" srcOrd="0" destOrd="0" presId="urn:microsoft.com/office/officeart/2005/8/layout/hierarchy2"/>
    <dgm:cxn modelId="{ED0A5FAD-C860-425B-8411-90C72BDAA82B}" type="presParOf" srcId="{F7E8ACED-9848-4495-97AB-89F9A2FB3B3B}" destId="{C2C402BE-6665-44F5-820E-772539F7D468}" srcOrd="1" destOrd="0" presId="urn:microsoft.com/office/officeart/2005/8/layout/hierarchy2"/>
    <dgm:cxn modelId="{AC9DE1B6-EE0C-42D4-9744-C626D1044C5E}" type="presParOf" srcId="{C2C402BE-6665-44F5-820E-772539F7D468}" destId="{936D03F0-0B60-47F1-A051-03DA02157E72}" srcOrd="0" destOrd="0" presId="urn:microsoft.com/office/officeart/2005/8/layout/hierarchy2"/>
    <dgm:cxn modelId="{1B1B880A-1914-401A-BF45-4B78F3B06B88}" type="presParOf" srcId="{C2C402BE-6665-44F5-820E-772539F7D468}" destId="{3D60B0C9-E01C-497C-A435-69A611FBD66A}" srcOrd="1" destOrd="0" presId="urn:microsoft.com/office/officeart/2005/8/layout/hierarchy2"/>
    <dgm:cxn modelId="{12CD6A79-3C26-4C16-A34D-81A273F9350E}" type="presParOf" srcId="{2FCDE807-0EC4-4EA9-BC11-6087B153ECF4}" destId="{5002E320-797F-4A16-AF20-BA5DD5AD7BB2}" srcOrd="2" destOrd="0" presId="urn:microsoft.com/office/officeart/2005/8/layout/hierarchy2"/>
    <dgm:cxn modelId="{6B4CBFC8-BF31-4E6A-8627-CDA1EB84EA20}" type="presParOf" srcId="{5002E320-797F-4A16-AF20-BA5DD5AD7BB2}" destId="{6542FE29-C144-4F8D-8BF7-EEC7906F3700}" srcOrd="0" destOrd="0" presId="urn:microsoft.com/office/officeart/2005/8/layout/hierarchy2"/>
    <dgm:cxn modelId="{741C3B51-8BDC-42B0-8917-9C730F9E5E29}" type="presParOf" srcId="{2FCDE807-0EC4-4EA9-BC11-6087B153ECF4}" destId="{97859465-A47F-4E58-8410-0C5E02DF12BF}" srcOrd="3" destOrd="0" presId="urn:microsoft.com/office/officeart/2005/8/layout/hierarchy2"/>
    <dgm:cxn modelId="{6761FDBD-3901-48EC-9243-3DB1065CB7E6}" type="presParOf" srcId="{97859465-A47F-4E58-8410-0C5E02DF12BF}" destId="{C5F69278-F8D9-4F8F-A0E4-49F758ADDF9E}" srcOrd="0" destOrd="0" presId="urn:microsoft.com/office/officeart/2005/8/layout/hierarchy2"/>
    <dgm:cxn modelId="{7A0A1EE6-4127-44CA-8C82-A92293D593C1}" type="presParOf" srcId="{97859465-A47F-4E58-8410-0C5E02DF12BF}" destId="{7473CABC-A1B7-4448-A91A-430F9CE0F52F}" srcOrd="1" destOrd="0" presId="urn:microsoft.com/office/officeart/2005/8/layout/hierarchy2"/>
    <dgm:cxn modelId="{EAF1ADB6-4750-4E30-98B3-20AF00CD227D}" type="presParOf" srcId="{7473CABC-A1B7-4448-A91A-430F9CE0F52F}" destId="{BF128052-DF95-49B3-BE46-7B16446BA01A}" srcOrd="0" destOrd="0" presId="urn:microsoft.com/office/officeart/2005/8/layout/hierarchy2"/>
    <dgm:cxn modelId="{E9245D69-600C-4CA0-8AC2-30CFB36CA94B}" type="presParOf" srcId="{BF128052-DF95-49B3-BE46-7B16446BA01A}" destId="{6E17ECA7-731A-4B8F-B48C-A15C46A26222}" srcOrd="0" destOrd="0" presId="urn:microsoft.com/office/officeart/2005/8/layout/hierarchy2"/>
    <dgm:cxn modelId="{E6B514D2-2665-462B-B548-F78A4A803172}" type="presParOf" srcId="{7473CABC-A1B7-4448-A91A-430F9CE0F52F}" destId="{FF21E01F-DAB8-4FFC-85DC-34CA05643D8D}" srcOrd="1" destOrd="0" presId="urn:microsoft.com/office/officeart/2005/8/layout/hierarchy2"/>
    <dgm:cxn modelId="{CB06F3F4-77EC-4ACE-B1BA-8374B336DC47}" type="presParOf" srcId="{FF21E01F-DAB8-4FFC-85DC-34CA05643D8D}" destId="{6D185DC0-089E-4092-B668-E29E9011A180}" srcOrd="0" destOrd="0" presId="urn:microsoft.com/office/officeart/2005/8/layout/hierarchy2"/>
    <dgm:cxn modelId="{3D67105F-7D15-406E-A8A5-7DF42E5275F7}" type="presParOf" srcId="{FF21E01F-DAB8-4FFC-85DC-34CA05643D8D}" destId="{E270493E-0744-4C95-BE75-50E2FDF9C6A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9D8DA-3F9D-4311-AF72-B915888069FA}">
      <dsp:nvSpPr>
        <dsp:cNvPr id="0" name=""/>
        <dsp:cNvSpPr/>
      </dsp:nvSpPr>
      <dsp:spPr>
        <a:xfrm>
          <a:off x="523909" y="412275"/>
          <a:ext cx="1432432" cy="716216"/>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altLang="zh-CN" sz="1900" kern="1200" dirty="0"/>
            <a:t>2.76</a:t>
          </a:r>
          <a:endParaRPr lang="zh-CN" altLang="en-US" sz="1900" kern="1200" dirty="0"/>
        </a:p>
      </dsp:txBody>
      <dsp:txXfrm>
        <a:off x="544886" y="433252"/>
        <a:ext cx="1390478" cy="674262"/>
      </dsp:txXfrm>
    </dsp:sp>
    <dsp:sp modelId="{CCC18200-BA4E-469D-8233-5CA35AF56D72}">
      <dsp:nvSpPr>
        <dsp:cNvPr id="0" name=""/>
        <dsp:cNvSpPr/>
      </dsp:nvSpPr>
      <dsp:spPr>
        <a:xfrm rot="19457599">
          <a:off x="1890019" y="522635"/>
          <a:ext cx="705618" cy="83671"/>
        </a:xfrm>
        <a:custGeom>
          <a:avLst/>
          <a:gdLst/>
          <a:ahLst/>
          <a:cxnLst/>
          <a:rect l="0" t="0" r="0" b="0"/>
          <a:pathLst>
            <a:path>
              <a:moveTo>
                <a:pt x="0" y="41835"/>
              </a:moveTo>
              <a:lnTo>
                <a:pt x="705618"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225188" y="546831"/>
        <a:ext cx="35280" cy="35280"/>
      </dsp:txXfrm>
    </dsp:sp>
    <dsp:sp modelId="{C62BC820-F40E-445F-A121-F1574D997E9F}">
      <dsp:nvSpPr>
        <dsp:cNvPr id="0" name=""/>
        <dsp:cNvSpPr/>
      </dsp:nvSpPr>
      <dsp:spPr>
        <a:xfrm>
          <a:off x="2529315" y="451"/>
          <a:ext cx="1432432" cy="71621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altLang="zh-CN" sz="1900" kern="1200" dirty="0"/>
            <a:t>2.92</a:t>
          </a:r>
          <a:endParaRPr lang="zh-CN" altLang="en-US" sz="1900" kern="1200" dirty="0"/>
        </a:p>
      </dsp:txBody>
      <dsp:txXfrm>
        <a:off x="2550292" y="21428"/>
        <a:ext cx="1390478" cy="674262"/>
      </dsp:txXfrm>
    </dsp:sp>
    <dsp:sp modelId="{E606209A-4ACF-4879-A1F3-3DC3E7DE6815}">
      <dsp:nvSpPr>
        <dsp:cNvPr id="0" name=""/>
        <dsp:cNvSpPr/>
      </dsp:nvSpPr>
      <dsp:spPr>
        <a:xfrm>
          <a:off x="3961748" y="316723"/>
          <a:ext cx="572973" cy="83671"/>
        </a:xfrm>
        <a:custGeom>
          <a:avLst/>
          <a:gdLst/>
          <a:ahLst/>
          <a:cxnLst/>
          <a:rect l="0" t="0" r="0" b="0"/>
          <a:pathLst>
            <a:path>
              <a:moveTo>
                <a:pt x="0" y="41835"/>
              </a:moveTo>
              <a:lnTo>
                <a:pt x="572973" y="418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233910" y="344235"/>
        <a:ext cx="28648" cy="28648"/>
      </dsp:txXfrm>
    </dsp:sp>
    <dsp:sp modelId="{936D03F0-0B60-47F1-A051-03DA02157E72}">
      <dsp:nvSpPr>
        <dsp:cNvPr id="0" name=""/>
        <dsp:cNvSpPr/>
      </dsp:nvSpPr>
      <dsp:spPr>
        <a:xfrm>
          <a:off x="4534721" y="451"/>
          <a:ext cx="1432432" cy="716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tx1"/>
              </a:solidFill>
            </a:rPr>
            <a:t>0.16</a:t>
          </a:r>
        </a:p>
        <a:p>
          <a:pPr marL="0" lvl="0" indent="0" algn="ctr" defTabSz="844550">
            <a:lnSpc>
              <a:spcPct val="90000"/>
            </a:lnSpc>
            <a:spcBef>
              <a:spcPct val="0"/>
            </a:spcBef>
            <a:spcAft>
              <a:spcPct val="35000"/>
            </a:spcAft>
            <a:buNone/>
          </a:pPr>
          <a:r>
            <a:rPr lang="zh-CN" altLang="en-US" sz="1900" kern="1200" dirty="0">
              <a:solidFill>
                <a:schemeClr val="tx1"/>
              </a:solidFill>
            </a:rPr>
            <a:t>资本利得</a:t>
          </a:r>
        </a:p>
      </dsp:txBody>
      <dsp:txXfrm>
        <a:off x="4555698" y="21428"/>
        <a:ext cx="1390478" cy="674262"/>
      </dsp:txXfrm>
    </dsp:sp>
    <dsp:sp modelId="{5002E320-797F-4A16-AF20-BA5DD5AD7BB2}">
      <dsp:nvSpPr>
        <dsp:cNvPr id="0" name=""/>
        <dsp:cNvSpPr/>
      </dsp:nvSpPr>
      <dsp:spPr>
        <a:xfrm rot="2142401">
          <a:off x="1890019" y="934460"/>
          <a:ext cx="705618" cy="83671"/>
        </a:xfrm>
        <a:custGeom>
          <a:avLst/>
          <a:gdLst/>
          <a:ahLst/>
          <a:cxnLst/>
          <a:rect l="0" t="0" r="0" b="0"/>
          <a:pathLst>
            <a:path>
              <a:moveTo>
                <a:pt x="0" y="41835"/>
              </a:moveTo>
              <a:lnTo>
                <a:pt x="705618"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225188" y="958655"/>
        <a:ext cx="35280" cy="35280"/>
      </dsp:txXfrm>
    </dsp:sp>
    <dsp:sp modelId="{C5F69278-F8D9-4F8F-A0E4-49F758ADDF9E}">
      <dsp:nvSpPr>
        <dsp:cNvPr id="0" name=""/>
        <dsp:cNvSpPr/>
      </dsp:nvSpPr>
      <dsp:spPr>
        <a:xfrm>
          <a:off x="2529315" y="824100"/>
          <a:ext cx="1432432" cy="71621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altLang="zh-CN" sz="1900" kern="1200" dirty="0"/>
            <a:t>0.2068</a:t>
          </a:r>
          <a:endParaRPr lang="zh-CN" altLang="en-US" sz="1900" kern="1200" dirty="0"/>
        </a:p>
      </dsp:txBody>
      <dsp:txXfrm>
        <a:off x="2550292" y="845077"/>
        <a:ext cx="1390478" cy="674262"/>
      </dsp:txXfrm>
    </dsp:sp>
    <dsp:sp modelId="{BF128052-DF95-49B3-BE46-7B16446BA01A}">
      <dsp:nvSpPr>
        <dsp:cNvPr id="0" name=""/>
        <dsp:cNvSpPr/>
      </dsp:nvSpPr>
      <dsp:spPr>
        <a:xfrm>
          <a:off x="3961748" y="1140372"/>
          <a:ext cx="572973" cy="83671"/>
        </a:xfrm>
        <a:custGeom>
          <a:avLst/>
          <a:gdLst/>
          <a:ahLst/>
          <a:cxnLst/>
          <a:rect l="0" t="0" r="0" b="0"/>
          <a:pathLst>
            <a:path>
              <a:moveTo>
                <a:pt x="0" y="41835"/>
              </a:moveTo>
              <a:lnTo>
                <a:pt x="572973" y="418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233910" y="1167884"/>
        <a:ext cx="28648" cy="28648"/>
      </dsp:txXfrm>
    </dsp:sp>
    <dsp:sp modelId="{6D185DC0-089E-4092-B668-E29E9011A180}">
      <dsp:nvSpPr>
        <dsp:cNvPr id="0" name=""/>
        <dsp:cNvSpPr/>
      </dsp:nvSpPr>
      <dsp:spPr>
        <a:xfrm>
          <a:off x="4534721" y="824100"/>
          <a:ext cx="1432432" cy="716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dirty="0">
              <a:solidFill>
                <a:schemeClr val="tx1"/>
              </a:solidFill>
            </a:rPr>
            <a:t>股息</a:t>
          </a:r>
        </a:p>
      </dsp:txBody>
      <dsp:txXfrm>
        <a:off x="4555698" y="845077"/>
        <a:ext cx="1390478" cy="6742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zh-CN"/>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zh-CN"/>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2536514B-8543-4C17-AFF1-BFBCB98F262B}"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E1F16-6EA0-45BA-9A22-0337A89D165D}" type="slidenum">
              <a:rPr lang="en-US" altLang="zh-CN"/>
              <a:pPr/>
              <a:t>1</a:t>
            </a:fld>
            <a:endParaRPr lang="en-US" altLang="zh-CN" dirty="0"/>
          </a:p>
        </p:txBody>
      </p:sp>
      <p:sp>
        <p:nvSpPr>
          <p:cNvPr id="4098" name="Rectangle 2"/>
          <p:cNvSpPr>
            <a:spLocks noGrp="1" noRot="1" noChangeAspect="1" noChangeArrowheads="1" noTextEdit="1"/>
          </p:cNvSpPr>
          <p:nvPr>
            <p:ph type="sldImg"/>
          </p:nvPr>
        </p:nvSpPr>
        <p:spPr>
          <a:xfrm>
            <a:off x="992188" y="768350"/>
            <a:ext cx="5114925" cy="3836988"/>
          </a:xfrm>
          <a:ln/>
        </p:spPr>
      </p:sp>
      <p:sp>
        <p:nvSpPr>
          <p:cNvPr id="40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62A4E-DCCA-4536-B452-2145185C3DD1}" type="slidenum">
              <a:rPr lang="en-US" altLang="zh-CN"/>
              <a:pPr/>
              <a:t>32</a:t>
            </a:fld>
            <a:endParaRPr lang="en-US" altLang="zh-CN"/>
          </a:p>
        </p:txBody>
      </p:sp>
      <p:sp>
        <p:nvSpPr>
          <p:cNvPr id="12290" name="Rectangle 2"/>
          <p:cNvSpPr>
            <a:spLocks noGrp="1" noRot="1" noChangeAspect="1" noChangeArrowheads="1" noTextEdit="1"/>
          </p:cNvSpPr>
          <p:nvPr>
            <p:ph type="sldImg"/>
          </p:nvPr>
        </p:nvSpPr>
        <p:spPr>
          <a:xfrm>
            <a:off x="992188" y="768350"/>
            <a:ext cx="5114925" cy="3836988"/>
          </a:xfrm>
          <a:ln/>
        </p:spPr>
      </p:sp>
      <p:sp>
        <p:nvSpPr>
          <p:cNvPr id="12291"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5124" name="Rectangle 4"/>
          <p:cNvSpPr>
            <a:spLocks noGrp="1" noChangeArrowheads="1"/>
          </p:cNvSpPr>
          <p:nvPr>
            <p:ph type="dt" sz="half" idx="2"/>
          </p:nvPr>
        </p:nvSpPr>
        <p:spPr/>
        <p:txBody>
          <a:bodyPr/>
          <a:lstStyle>
            <a:lvl1pPr>
              <a:defRPr/>
            </a:lvl1pPr>
          </a:lstStyle>
          <a:p>
            <a:endParaRPr lang="en-US" altLang="zh-CN"/>
          </a:p>
        </p:txBody>
      </p:sp>
      <p:sp>
        <p:nvSpPr>
          <p:cNvPr id="5125" name="Rectangle 5"/>
          <p:cNvSpPr>
            <a:spLocks noGrp="1" noChangeArrowheads="1"/>
          </p:cNvSpPr>
          <p:nvPr>
            <p:ph type="ftr" sz="quarter" idx="3"/>
          </p:nvPr>
        </p:nvSpPr>
        <p:spPr/>
        <p:txBody>
          <a:bodyPr/>
          <a:lstStyle>
            <a:lvl1pPr>
              <a:defRPr/>
            </a:lvl1pPr>
          </a:lstStyle>
          <a:p>
            <a:endParaRPr lang="en-US" altLang="zh-CN"/>
          </a:p>
        </p:txBody>
      </p:sp>
      <p:sp>
        <p:nvSpPr>
          <p:cNvPr id="5126" name="Rectangle 6"/>
          <p:cNvSpPr>
            <a:spLocks noGrp="1" noChangeArrowheads="1"/>
          </p:cNvSpPr>
          <p:nvPr>
            <p:ph type="sldNum" sz="quarter" idx="4"/>
          </p:nvPr>
        </p:nvSpPr>
        <p:spPr/>
        <p:txBody>
          <a:bodyPr/>
          <a:lstStyle>
            <a:lvl1pPr>
              <a:defRPr/>
            </a:lvl1pPr>
          </a:lstStyle>
          <a:p>
            <a:fld id="{3DB583C6-BF90-474C-993F-11B545209AF2}" type="slidenum">
              <a:rPr lang="en-US" altLang="zh-CN"/>
              <a:pPr/>
              <a:t>‹#›</a:t>
            </a:fld>
            <a:endParaRPr lang="en-US" altLang="zh-CN"/>
          </a:p>
        </p:txBody>
      </p:sp>
      <p:pic>
        <p:nvPicPr>
          <p:cNvPr id="5127" name="Picture 7" descr="PPT-2b"/>
          <p:cNvPicPr>
            <a:picLocks noChangeAspect="1" noChangeArrowheads="1"/>
          </p:cNvPicPr>
          <p:nvPr userDrawn="1"/>
        </p:nvPicPr>
        <p:blipFill>
          <a:blip r:embed="rId2" cstate="print"/>
          <a:srcRect/>
          <a:stretch>
            <a:fillRect/>
          </a:stretch>
        </p:blipFill>
        <p:spPr bwMode="auto">
          <a:xfrm>
            <a:off x="0" y="-9525"/>
            <a:ext cx="9144000" cy="6877050"/>
          </a:xfrm>
          <a:prstGeom prst="rect">
            <a:avLst/>
          </a:prstGeom>
          <a:noFill/>
        </p:spPr>
      </p:pic>
      <p:pic>
        <p:nvPicPr>
          <p:cNvPr id="5128" name="Picture 8" descr="PPT-2a"/>
          <p:cNvPicPr>
            <a:picLocks noChangeAspect="1" noChangeArrowheads="1"/>
          </p:cNvPicPr>
          <p:nvPr userDrawn="1"/>
        </p:nvPicPr>
        <p:blipFill>
          <a:blip r:embed="rId3" cstate="print"/>
          <a:srcRect/>
          <a:stretch>
            <a:fillRect/>
          </a:stretch>
        </p:blipFill>
        <p:spPr bwMode="auto">
          <a:xfrm>
            <a:off x="0" y="-9525"/>
            <a:ext cx="9144000" cy="68770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ABBA447-B1E6-4E50-AE75-FC6BA8284C70}"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5D8D34A-CF92-4C0C-84FA-BA904FD4A515}"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79AD7CED-173C-4149-892C-4F2F158D21EA}"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C9B1FEB-CAC2-456A-B597-C0C3985F681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5F4C1B2-1A09-46B1-A7E6-3C67687F6D0B}"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48AE0A-1B5E-4443-A11E-F1CCC6A0F53B}"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4B1D5A55-8805-4D9C-AEDA-7B0894D74BA7}"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CB696CB-0D20-433D-8E5B-0B86E57B7B00}"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EABADBC-C7C3-4515-9C32-39AE9F497921}"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7DAA04-42F4-4FEC-983B-1DF9D6DC33E0}"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AAF2870-266B-41D2-8899-8AC34ECFBF5E}"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CDC8B9D-6BF6-4FEE-B22E-E76EE2CD2E14}" type="slidenum">
              <a:rPr lang="en-US" altLang="zh-CN"/>
              <a:pPr/>
              <a:t>‹#›</a:t>
            </a:fld>
            <a:endParaRPr lang="en-US" altLang="zh-CN"/>
          </a:p>
        </p:txBody>
      </p:sp>
      <p:pic>
        <p:nvPicPr>
          <p:cNvPr id="1031" name="Picture 7" descr="PPT-2b"/>
          <p:cNvPicPr>
            <a:picLocks noChangeAspect="1" noChangeArrowheads="1"/>
          </p:cNvPicPr>
          <p:nvPr userDrawn="1"/>
        </p:nvPicPr>
        <p:blipFill>
          <a:blip r:embed="rId14" cstate="print"/>
          <a:srcRect/>
          <a:stretch>
            <a:fillRect/>
          </a:stretch>
        </p:blipFill>
        <p:spPr bwMode="auto">
          <a:xfrm>
            <a:off x="0" y="-9525"/>
            <a:ext cx="9144000" cy="68770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hyperlink" Target="mailto:lyd@mail.shufe.edu.cn"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84438" y="2564904"/>
            <a:ext cx="6046787" cy="1862634"/>
          </a:xfrm>
        </p:spPr>
        <p:txBody>
          <a:bodyPr/>
          <a:lstStyle/>
          <a:p>
            <a:r>
              <a:rPr lang="zh-CN" altLang="en-US" sz="4000" b="1" dirty="0">
                <a:solidFill>
                  <a:srgbClr val="333300"/>
                </a:solidFill>
                <a:ea typeface="汉仪大宋简" pitchFamily="49" charset="-122"/>
              </a:rPr>
              <a:t>投资学</a:t>
            </a:r>
            <a:br>
              <a:rPr lang="en-US" altLang="zh-CN" sz="4000" b="1">
                <a:solidFill>
                  <a:srgbClr val="333300"/>
                </a:solidFill>
                <a:ea typeface="汉仪大宋简" pitchFamily="49" charset="-122"/>
              </a:rPr>
            </a:br>
            <a:r>
              <a:rPr lang="en-US" altLang="zh-CN" sz="4000" b="1">
                <a:solidFill>
                  <a:srgbClr val="333300"/>
                </a:solidFill>
                <a:ea typeface="汉仪大宋简" pitchFamily="49" charset="-122"/>
              </a:rPr>
              <a:t>L2</a:t>
            </a:r>
            <a:r>
              <a:rPr lang="zh-CN" altLang="en-US" sz="4000" b="1">
                <a:solidFill>
                  <a:srgbClr val="333300"/>
                </a:solidFill>
                <a:ea typeface="汉仪大宋简" pitchFamily="49" charset="-122"/>
              </a:rPr>
              <a:t>：</a:t>
            </a:r>
            <a:r>
              <a:rPr lang="zh-CN" altLang="en-US" sz="4000" b="1" dirty="0">
                <a:solidFill>
                  <a:srgbClr val="333300"/>
                </a:solidFill>
                <a:ea typeface="汉仪大宋简" pitchFamily="49" charset="-122"/>
              </a:rPr>
              <a:t>风险与收益</a:t>
            </a:r>
          </a:p>
        </p:txBody>
      </p:sp>
      <p:sp>
        <p:nvSpPr>
          <p:cNvPr id="2051" name="Rectangle 3"/>
          <p:cNvSpPr>
            <a:spLocks noGrp="1" noChangeArrowheads="1"/>
          </p:cNvSpPr>
          <p:nvPr>
            <p:ph type="subTitle" idx="1"/>
          </p:nvPr>
        </p:nvSpPr>
        <p:spPr>
          <a:xfrm>
            <a:off x="4572000" y="4652963"/>
            <a:ext cx="3952875" cy="1728365"/>
          </a:xfrm>
        </p:spPr>
        <p:txBody>
          <a:bodyPr/>
          <a:lstStyle/>
          <a:p>
            <a:pPr algn="r">
              <a:lnSpc>
                <a:spcPct val="90000"/>
              </a:lnSpc>
            </a:pPr>
            <a:r>
              <a:rPr lang="zh-CN" altLang="en-US" sz="2400" b="1" dirty="0">
                <a:effectLst>
                  <a:outerShdw blurRad="38100" dist="38100" dir="2700000" algn="tl">
                    <a:srgbClr val="C0C0C0"/>
                  </a:outerShdw>
                </a:effectLst>
                <a:latin typeface="SimHei" pitchFamily="2" charset="-122"/>
                <a:ea typeface="SimHei" pitchFamily="2" charset="-122"/>
              </a:rPr>
              <a:t>上海财经大学</a:t>
            </a:r>
            <a:r>
              <a:rPr lang="zh-CN" altLang="en-US" b="1" dirty="0">
                <a:effectLst>
                  <a:outerShdw blurRad="38100" dist="38100" dir="2700000" algn="tl">
                    <a:srgbClr val="C0C0C0"/>
                  </a:outerShdw>
                </a:effectLst>
                <a:latin typeface="SimHei" pitchFamily="2" charset="-122"/>
                <a:ea typeface="SimHei" pitchFamily="2" charset="-122"/>
              </a:rPr>
              <a:t>  骆玉鼎</a:t>
            </a:r>
            <a:endParaRPr lang="zh-CN" altLang="en-US" sz="2400" b="1" dirty="0">
              <a:effectLst>
                <a:outerShdw blurRad="38100" dist="38100" dir="2700000" algn="tl">
                  <a:srgbClr val="C0C0C0"/>
                </a:outerShdw>
              </a:effectLst>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hlinkClick r:id="rId5"/>
              </a:rPr>
              <a:t>lyd@mail.shufe.edu.cn</a:t>
            </a:r>
            <a:endParaRPr lang="en-US" altLang="zh-CN" sz="2400" dirty="0">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rPr>
              <a:t> 2023.2</a:t>
            </a:r>
          </a:p>
          <a:p>
            <a:pPr algn="r">
              <a:lnSpc>
                <a:spcPct val="90000"/>
              </a:lnSpc>
            </a:pPr>
            <a:endParaRPr lang="en-US" altLang="zh-CN" sz="2400" dirty="0">
              <a:latin typeface="汉仪大宋简" pitchFamily="49" charset="-122"/>
              <a:ea typeface="汉仪大宋简" pitchFamily="49" charset="-122"/>
            </a:endParaRPr>
          </a:p>
        </p:txBody>
      </p:sp>
      <p:sp>
        <p:nvSpPr>
          <p:cNvPr id="2052" name="Line 4"/>
          <p:cNvSpPr>
            <a:spLocks noChangeShapeType="1"/>
          </p:cNvSpPr>
          <p:nvPr/>
        </p:nvSpPr>
        <p:spPr bwMode="auto">
          <a:xfrm>
            <a:off x="2987675" y="4581525"/>
            <a:ext cx="5472113" cy="0"/>
          </a:xfrm>
          <a:prstGeom prst="line">
            <a:avLst/>
          </a:prstGeom>
          <a:noFill/>
          <a:ln w="22225">
            <a:solidFill>
              <a:srgbClr val="333300"/>
            </a:solidFill>
            <a:round/>
            <a:headEnd/>
            <a:tailEnd/>
          </a:ln>
          <a:effectLst/>
        </p:spPr>
        <p:txBody>
          <a:bodyPr/>
          <a:lstStyle/>
          <a:p>
            <a:endParaRPr lang="zh-CN" altLang="en-US"/>
          </a:p>
        </p:txBody>
      </p:sp>
      <p:pic>
        <p:nvPicPr>
          <p:cNvPr id="2" name="上课铃声">
            <a:hlinkClick r:id="" action="ppaction://media"/>
            <a:extLst>
              <a:ext uri="{FF2B5EF4-FFF2-40B4-BE49-F238E27FC236}">
                <a16:creationId xmlns:a16="http://schemas.microsoft.com/office/drawing/2014/main" id="{953860C7-C50C-4E2A-8EBB-76A582C711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31840" y="404664"/>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B20DB9-BDA9-4791-BBF1-C4A15DA97A32}"/>
              </a:ext>
            </a:extLst>
          </p:cNvPr>
          <p:cNvSpPr>
            <a:spLocks noGrp="1"/>
          </p:cNvSpPr>
          <p:nvPr>
            <p:ph type="title"/>
          </p:nvPr>
        </p:nvSpPr>
        <p:spPr/>
        <p:txBody>
          <a:bodyPr/>
          <a:lstStyle/>
          <a:p>
            <a:r>
              <a:rPr lang="zh-CN" altLang="en-US" sz="3600" dirty="0"/>
              <a:t>            金融行业惯例</a:t>
            </a:r>
            <a:r>
              <a:rPr lang="en-US" altLang="zh-CN" sz="3600" dirty="0"/>
              <a:t>conventions</a:t>
            </a:r>
            <a:endParaRPr lang="zh-CN" altLang="en-US" sz="3600" dirty="0"/>
          </a:p>
        </p:txBody>
      </p:sp>
      <p:sp>
        <p:nvSpPr>
          <p:cNvPr id="3" name="内容占位符 2">
            <a:extLst>
              <a:ext uri="{FF2B5EF4-FFF2-40B4-BE49-F238E27FC236}">
                <a16:creationId xmlns:a16="http://schemas.microsoft.com/office/drawing/2014/main" id="{9A381320-651F-416D-A273-6105B1DE79C9}"/>
              </a:ext>
            </a:extLst>
          </p:cNvPr>
          <p:cNvSpPr>
            <a:spLocks noGrp="1"/>
          </p:cNvSpPr>
          <p:nvPr>
            <p:ph idx="1"/>
          </p:nvPr>
        </p:nvSpPr>
        <p:spPr/>
        <p:txBody>
          <a:bodyPr/>
          <a:lstStyle/>
          <a:p>
            <a:r>
              <a:rPr lang="zh-CN" altLang="en-US" sz="2400" dirty="0"/>
              <a:t>商业银行</a:t>
            </a:r>
            <a:endParaRPr lang="en-US" altLang="zh-CN" sz="2400" dirty="0"/>
          </a:p>
          <a:p>
            <a:pPr marL="0" indent="0">
              <a:buNone/>
            </a:pPr>
            <a:r>
              <a:rPr lang="en-US" altLang="zh-CN" sz="2400" dirty="0"/>
              <a:t>    </a:t>
            </a:r>
            <a:r>
              <a:rPr lang="zh-CN" altLang="en-US" sz="2400" dirty="0"/>
              <a:t>存贷款均用单利，但是存款通常到期支付本利和，贷款却要分期付息还本。</a:t>
            </a:r>
            <a:endParaRPr lang="en-US" altLang="zh-CN" sz="2400" dirty="0"/>
          </a:p>
          <a:p>
            <a:pPr marL="0" indent="0">
              <a:buNone/>
            </a:pPr>
            <a:r>
              <a:rPr lang="en-US" altLang="zh-CN" sz="2400" dirty="0"/>
              <a:t>    </a:t>
            </a:r>
            <a:r>
              <a:rPr lang="zh-CN" altLang="en-US" sz="2400" dirty="0"/>
              <a:t>例：商业银行吸收</a:t>
            </a:r>
            <a:r>
              <a:rPr lang="en-US" altLang="zh-CN" sz="2400" dirty="0"/>
              <a:t>1</a:t>
            </a:r>
            <a:r>
              <a:rPr lang="zh-CN" altLang="en-US" sz="2400" dirty="0"/>
              <a:t>万元</a:t>
            </a:r>
            <a:r>
              <a:rPr lang="en-US" altLang="zh-CN" sz="2400" dirty="0"/>
              <a:t>10</a:t>
            </a:r>
            <a:r>
              <a:rPr lang="zh-CN" altLang="en-US" sz="2400" dirty="0"/>
              <a:t>年期存款，年利率</a:t>
            </a:r>
            <a:r>
              <a:rPr lang="en-US" altLang="zh-CN" sz="2400" dirty="0"/>
              <a:t>4%</a:t>
            </a:r>
            <a:r>
              <a:rPr lang="zh-CN" altLang="en-US" sz="2400" dirty="0"/>
              <a:t>，到期一次性还本付息。同时贷出</a:t>
            </a:r>
            <a:r>
              <a:rPr lang="en-US" altLang="zh-CN" sz="2400" dirty="0"/>
              <a:t>1</a:t>
            </a:r>
            <a:r>
              <a:rPr lang="zh-CN" altLang="en-US" sz="2400" dirty="0"/>
              <a:t>万元</a:t>
            </a:r>
            <a:r>
              <a:rPr lang="en-US" altLang="zh-CN" sz="2400" dirty="0"/>
              <a:t>10</a:t>
            </a:r>
            <a:r>
              <a:rPr lang="zh-CN" altLang="en-US" sz="2400" dirty="0"/>
              <a:t>年期贷款，年利率</a:t>
            </a:r>
            <a:r>
              <a:rPr lang="en-US" altLang="zh-CN" sz="2400" dirty="0"/>
              <a:t>5%</a:t>
            </a:r>
            <a:r>
              <a:rPr lang="zh-CN" altLang="en-US" sz="2400" dirty="0"/>
              <a:t>，每月等额本金还款。那么，真实的年利差就高于</a:t>
            </a:r>
            <a:r>
              <a:rPr lang="en-US" altLang="zh-CN" sz="2400" dirty="0"/>
              <a:t>1%</a:t>
            </a:r>
            <a:r>
              <a:rPr lang="zh-CN" altLang="en-US" sz="2400" dirty="0"/>
              <a:t>。</a:t>
            </a:r>
            <a:endParaRPr lang="en-US" altLang="zh-CN" sz="2400" dirty="0"/>
          </a:p>
          <a:p>
            <a:r>
              <a:rPr lang="zh-CN" altLang="en-US" sz="2400" dirty="0"/>
              <a:t>银行间市场</a:t>
            </a:r>
            <a:endParaRPr lang="en-US" altLang="zh-CN" sz="2400" dirty="0"/>
          </a:p>
          <a:p>
            <a:pPr marL="0" indent="0">
              <a:buNone/>
            </a:pPr>
            <a:r>
              <a:rPr lang="en-US" altLang="zh-CN" sz="2400" dirty="0"/>
              <a:t>   </a:t>
            </a:r>
            <a:r>
              <a:rPr lang="zh-CN" altLang="en-US" sz="2400" dirty="0"/>
              <a:t>同业往来（例如同业拆借）通常期限较短，一般采用单利</a:t>
            </a:r>
            <a:endParaRPr lang="en-US" altLang="zh-CN" sz="2400" dirty="0"/>
          </a:p>
          <a:p>
            <a:r>
              <a:rPr lang="zh-CN" altLang="en-US" sz="2400" dirty="0"/>
              <a:t>债券</a:t>
            </a:r>
            <a:endParaRPr lang="en-US" altLang="zh-CN" sz="2400" dirty="0"/>
          </a:p>
          <a:p>
            <a:pPr marL="0" indent="0">
              <a:buNone/>
            </a:pPr>
            <a:r>
              <a:rPr lang="en-US" altLang="zh-CN" sz="2400" dirty="0"/>
              <a:t>   </a:t>
            </a:r>
            <a:r>
              <a:rPr lang="zh-CN" altLang="en-US" sz="2400" dirty="0"/>
              <a:t>单利，但通常利息会在期间定期支付。</a:t>
            </a:r>
            <a:endParaRPr lang="en-US" altLang="zh-CN" sz="2400" dirty="0"/>
          </a:p>
          <a:p>
            <a:r>
              <a:rPr lang="zh-CN" altLang="en-US" sz="2400" dirty="0"/>
              <a:t>资产管理业绩陈述，通常用年复利（有效年化收益率）</a:t>
            </a:r>
            <a:endParaRPr lang="en-US" altLang="zh-CN" sz="2400" dirty="0"/>
          </a:p>
        </p:txBody>
      </p:sp>
    </p:spTree>
    <p:extLst>
      <p:ext uri="{BB962C8B-B14F-4D97-AF65-F5344CB8AC3E}">
        <p14:creationId xmlns:p14="http://schemas.microsoft.com/office/powerpoint/2010/main" val="251888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a:t>
            </a:r>
            <a:r>
              <a:rPr lang="en-US" altLang="zh-CN" sz="4000" dirty="0"/>
              <a:t>EAR</a:t>
            </a:r>
            <a:r>
              <a:rPr lang="zh-CN" altLang="en-US" sz="4000" dirty="0"/>
              <a:t>与</a:t>
            </a:r>
            <a:r>
              <a:rPr lang="en-US" altLang="zh-CN" sz="4000" dirty="0"/>
              <a:t>APR</a:t>
            </a:r>
            <a:r>
              <a:rPr lang="zh-CN" altLang="en-US" sz="4000" dirty="0"/>
              <a:t>的相互折算</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600200"/>
                <a:ext cx="8435280" cy="4525963"/>
              </a:xfrm>
            </p:spPr>
            <p:txBody>
              <a:bodyPr/>
              <a:lstStyle/>
              <a:p>
                <a:r>
                  <a:rPr lang="zh-CN" altLang="en-US" sz="2400" b="0" dirty="0">
                    <a:latin typeface="Cambria Math" panose="02040503050406030204" pitchFamily="18" charset="0"/>
                  </a:rPr>
                  <a:t>金融行业惯例，使用不同的年收益率表达方法，且利息支付方式也不相同。相互比较时应该按同一口径比较。</a:t>
                </a:r>
                <a:endParaRPr lang="en-US" altLang="zh-CN" sz="2400" b="0" dirty="0">
                  <a:latin typeface="Cambria Math" panose="02040503050406030204" pitchFamily="18" charset="0"/>
                </a:endParaRPr>
              </a:p>
              <a:p>
                <a14:m>
                  <m:oMath xmlns:m="http://schemas.openxmlformats.org/officeDocument/2006/math">
                    <m:r>
                      <a:rPr lang="en-US" altLang="zh-CN" sz="2400" b="1" i="1" smtClean="0">
                        <a:solidFill>
                          <a:srgbClr val="FF0000"/>
                        </a:solidFill>
                        <a:latin typeface="Cambria Math" panose="02040503050406030204" pitchFamily="18" charset="0"/>
                      </a:rPr>
                      <m:t>𝑨𝑷𝑹</m:t>
                    </m:r>
                    <m:r>
                      <a:rPr lang="en-US" altLang="zh-CN" sz="2400" b="1" i="1" smtClean="0">
                        <a:solidFill>
                          <a:srgbClr val="FF0000"/>
                        </a:solidFill>
                        <a:latin typeface="Cambria Math" panose="02040503050406030204" pitchFamily="18" charset="0"/>
                      </a:rPr>
                      <m:t>=</m:t>
                    </m:r>
                    <m:f>
                      <m:fPr>
                        <m:ctrlPr>
                          <a:rPr lang="en-US" altLang="zh-CN" sz="2400" b="1" i="1" smtClean="0">
                            <a:solidFill>
                              <a:srgbClr val="FF0000"/>
                            </a:solidFill>
                            <a:latin typeface="Cambria Math" panose="02040503050406030204" pitchFamily="18" charset="0"/>
                          </a:rPr>
                        </m:ctrlPr>
                      </m:fPr>
                      <m:num>
                        <m:sSup>
                          <m:sSupPr>
                            <m:ctrlPr>
                              <a:rPr lang="en-US" altLang="zh-CN" sz="2400" b="1" i="1" smtClean="0">
                                <a:solidFill>
                                  <a:srgbClr val="FF0000"/>
                                </a:solidFill>
                                <a:latin typeface="Cambria Math" panose="02040503050406030204" pitchFamily="18" charset="0"/>
                              </a:rPr>
                            </m:ctrlPr>
                          </m:sSupPr>
                          <m:e>
                            <m:r>
                              <a:rPr lang="zh-CN" altLang="en-US" sz="2400" b="1" i="1">
                                <a:solidFill>
                                  <a:srgbClr val="FF0000"/>
                                </a:solidFill>
                                <a:latin typeface="Cambria Math" panose="02040503050406030204" pitchFamily="18" charset="0"/>
                              </a:rPr>
                              <m:t>（</m:t>
                            </m:r>
                            <m:r>
                              <a:rPr lang="en-US" altLang="zh-CN" sz="2400" b="1" i="1" smtClean="0">
                                <a:solidFill>
                                  <a:srgbClr val="FF0000"/>
                                </a:solidFill>
                                <a:latin typeface="Cambria Math" panose="02040503050406030204" pitchFamily="18" charset="0"/>
                              </a:rPr>
                              <m:t>𝟏</m:t>
                            </m:r>
                            <m:r>
                              <a:rPr lang="en-US" altLang="zh-CN" sz="2400" b="1" i="1">
                                <a:solidFill>
                                  <a:srgbClr val="FF0000"/>
                                </a:solidFill>
                                <a:latin typeface="Cambria Math" panose="02040503050406030204" pitchFamily="18" charset="0"/>
                              </a:rPr>
                              <m:t>+</m:t>
                            </m:r>
                            <m:r>
                              <a:rPr lang="en-US" altLang="zh-CN" sz="2400" b="1" i="1" smtClean="0">
                                <a:solidFill>
                                  <a:srgbClr val="FF0000"/>
                                </a:solidFill>
                                <a:latin typeface="Cambria Math" panose="02040503050406030204" pitchFamily="18" charset="0"/>
                              </a:rPr>
                              <m:t>𝑬𝑨𝑹</m:t>
                            </m:r>
                            <m:r>
                              <a:rPr lang="zh-CN" altLang="en-US" sz="2400" b="1" i="1" smtClean="0">
                                <a:solidFill>
                                  <a:srgbClr val="FF0000"/>
                                </a:solidFill>
                                <a:latin typeface="Cambria Math" panose="02040503050406030204" pitchFamily="18" charset="0"/>
                              </a:rPr>
                              <m:t>）</m:t>
                            </m:r>
                          </m:e>
                          <m:sup>
                            <m:r>
                              <a:rPr lang="en-US" altLang="zh-CN" sz="2400" b="1" i="1">
                                <a:solidFill>
                                  <a:srgbClr val="FF0000"/>
                                </a:solidFill>
                                <a:latin typeface="Cambria Math" panose="02040503050406030204" pitchFamily="18" charset="0"/>
                              </a:rPr>
                              <m:t>𝑻</m:t>
                            </m:r>
                          </m:sup>
                        </m:sSup>
                        <m:r>
                          <a:rPr lang="en-US" altLang="zh-CN" sz="2400" b="1" i="1">
                            <a:solidFill>
                              <a:srgbClr val="FF0000"/>
                            </a:solidFill>
                            <a:latin typeface="Cambria Math" panose="02040503050406030204" pitchFamily="18" charset="0"/>
                          </a:rPr>
                          <m:t>−</m:t>
                        </m:r>
                        <m:r>
                          <a:rPr lang="en-US" altLang="zh-CN" sz="2400" b="1" i="1" smtClean="0">
                            <a:solidFill>
                              <a:srgbClr val="FF0000"/>
                            </a:solidFill>
                            <a:latin typeface="Cambria Math" panose="02040503050406030204" pitchFamily="18" charset="0"/>
                          </a:rPr>
                          <m:t>𝟏</m:t>
                        </m:r>
                      </m:num>
                      <m:den>
                        <m:r>
                          <a:rPr lang="en-US" altLang="zh-CN" sz="2400" b="1" i="1">
                            <a:solidFill>
                              <a:srgbClr val="FF0000"/>
                            </a:solidFill>
                            <a:latin typeface="Cambria Math" panose="02040503050406030204" pitchFamily="18" charset="0"/>
                          </a:rPr>
                          <m:t>𝑻</m:t>
                        </m:r>
                      </m:den>
                    </m:f>
                  </m:oMath>
                </a14:m>
                <a:r>
                  <a:rPr lang="en-US" altLang="zh-CN" sz="2400" b="1" dirty="0">
                    <a:solidFill>
                      <a:srgbClr val="FF0000"/>
                    </a:solidFill>
                  </a:rPr>
                  <a:t>            </a:t>
                </a:r>
                <a14:m>
                  <m:oMath xmlns:m="http://schemas.openxmlformats.org/officeDocument/2006/math">
                    <m:r>
                      <a:rPr lang="en-US" altLang="zh-CN" sz="2400" b="1" i="1" dirty="0">
                        <a:solidFill>
                          <a:srgbClr val="FF0000"/>
                        </a:solidFill>
                        <a:latin typeface="Cambria Math" panose="02040503050406030204" pitchFamily="18" charset="0"/>
                      </a:rPr>
                      <m:t>𝑬𝑨𝑹</m:t>
                    </m:r>
                    <m:r>
                      <a:rPr lang="en-US" altLang="zh-CN" sz="2400" b="1" i="1" dirty="0" smtClean="0">
                        <a:solidFill>
                          <a:srgbClr val="FF0000"/>
                        </a:solidFill>
                        <a:latin typeface="Cambria Math" panose="02040503050406030204" pitchFamily="18" charset="0"/>
                      </a:rPr>
                      <m:t>=</m:t>
                    </m:r>
                    <m:sSup>
                      <m:sSupPr>
                        <m:ctrlPr>
                          <a:rPr lang="en-US" altLang="zh-CN" sz="2400" b="1" i="1" dirty="0" smtClean="0">
                            <a:solidFill>
                              <a:srgbClr val="FF0000"/>
                            </a:solidFill>
                            <a:latin typeface="Cambria Math" panose="02040503050406030204" pitchFamily="18" charset="0"/>
                          </a:rPr>
                        </m:ctrlPr>
                      </m:sSupPr>
                      <m:e>
                        <m:r>
                          <a:rPr lang="en-US" altLang="zh-CN" sz="2400" b="1" i="1" dirty="0" smtClean="0">
                            <a:solidFill>
                              <a:srgbClr val="FF0000"/>
                            </a:solidFill>
                            <a:latin typeface="Cambria Math" panose="02040503050406030204" pitchFamily="18" charset="0"/>
                          </a:rPr>
                          <m:t>(</m:t>
                        </m:r>
                        <m:r>
                          <a:rPr lang="en-US" altLang="zh-CN" sz="2400" b="1" i="1" dirty="0" smtClean="0">
                            <a:solidFill>
                              <a:srgbClr val="FF0000"/>
                            </a:solidFill>
                            <a:latin typeface="Cambria Math" panose="02040503050406030204" pitchFamily="18" charset="0"/>
                          </a:rPr>
                          <m:t>𝟏</m:t>
                        </m:r>
                        <m:r>
                          <a:rPr lang="en-US" altLang="zh-CN" sz="2400" b="1" i="1" dirty="0" smtClean="0">
                            <a:solidFill>
                              <a:srgbClr val="FF0000"/>
                            </a:solidFill>
                            <a:latin typeface="Cambria Math" panose="02040503050406030204" pitchFamily="18" charset="0"/>
                          </a:rPr>
                          <m:t>+</m:t>
                        </m:r>
                        <m:r>
                          <a:rPr lang="en-US" altLang="zh-CN" sz="2400" b="1" i="1" dirty="0" smtClean="0">
                            <a:solidFill>
                              <a:srgbClr val="FF0000"/>
                            </a:solidFill>
                            <a:latin typeface="Cambria Math" panose="02040503050406030204" pitchFamily="18" charset="0"/>
                          </a:rPr>
                          <m:t>𝑨𝑷𝑹</m:t>
                        </m:r>
                        <m:r>
                          <a:rPr lang="en-US" altLang="zh-CN" sz="2400" b="1" i="1" dirty="0" smtClean="0">
                            <a:solidFill>
                              <a:srgbClr val="FF0000"/>
                            </a:solidFill>
                            <a:latin typeface="Cambria Math" panose="02040503050406030204" pitchFamily="18" charset="0"/>
                          </a:rPr>
                          <m:t>∗</m:t>
                        </m:r>
                        <m:r>
                          <a:rPr lang="en-US" altLang="zh-CN" sz="2400" b="1" i="1" dirty="0" smtClean="0">
                            <a:solidFill>
                              <a:srgbClr val="FF0000"/>
                            </a:solidFill>
                            <a:latin typeface="Cambria Math" panose="02040503050406030204" pitchFamily="18" charset="0"/>
                          </a:rPr>
                          <m:t>𝑻</m:t>
                        </m:r>
                        <m:r>
                          <a:rPr lang="en-US" altLang="zh-CN" sz="2400" b="1" i="1" dirty="0" smtClean="0">
                            <a:solidFill>
                              <a:srgbClr val="FF0000"/>
                            </a:solidFill>
                            <a:latin typeface="Cambria Math" panose="02040503050406030204" pitchFamily="18" charset="0"/>
                          </a:rPr>
                          <m:t>)</m:t>
                        </m:r>
                      </m:e>
                      <m:sup>
                        <m:f>
                          <m:fPr>
                            <m:ctrlPr>
                              <a:rPr lang="en-US" altLang="zh-CN" sz="2400" b="1" i="1" dirty="0" smtClean="0">
                                <a:solidFill>
                                  <a:srgbClr val="FF0000"/>
                                </a:solidFill>
                                <a:latin typeface="Cambria Math" panose="02040503050406030204" pitchFamily="18" charset="0"/>
                              </a:rPr>
                            </m:ctrlPr>
                          </m:fPr>
                          <m:num>
                            <m:r>
                              <a:rPr lang="en-US" altLang="zh-CN" sz="2400" b="1" i="1" dirty="0" smtClean="0">
                                <a:solidFill>
                                  <a:srgbClr val="FF0000"/>
                                </a:solidFill>
                                <a:latin typeface="Cambria Math" panose="02040503050406030204" pitchFamily="18" charset="0"/>
                              </a:rPr>
                              <m:t>𝟏</m:t>
                            </m:r>
                          </m:num>
                          <m:den>
                            <m:r>
                              <a:rPr lang="en-US" altLang="zh-CN" sz="2400" b="1" i="1" dirty="0" smtClean="0">
                                <a:solidFill>
                                  <a:srgbClr val="FF0000"/>
                                </a:solidFill>
                                <a:latin typeface="Cambria Math" panose="02040503050406030204" pitchFamily="18" charset="0"/>
                              </a:rPr>
                              <m:t>𝑻</m:t>
                            </m:r>
                          </m:den>
                        </m:f>
                      </m:sup>
                    </m:sSup>
                    <m:r>
                      <a:rPr lang="en-US" altLang="zh-CN" sz="2400" b="1" i="1" dirty="0" smtClean="0">
                        <a:solidFill>
                          <a:srgbClr val="FF0000"/>
                        </a:solidFill>
                        <a:latin typeface="Cambria Math" panose="02040503050406030204" pitchFamily="18" charset="0"/>
                      </a:rPr>
                      <m:t>−</m:t>
                    </m:r>
                    <m:r>
                      <a:rPr lang="en-US" altLang="zh-CN" sz="2400" b="1" i="1" dirty="0" smtClean="0">
                        <a:solidFill>
                          <a:srgbClr val="FF0000"/>
                        </a:solidFill>
                        <a:latin typeface="Cambria Math" panose="02040503050406030204" pitchFamily="18" charset="0"/>
                      </a:rPr>
                      <m:t>𝟏</m:t>
                    </m:r>
                  </m:oMath>
                </a14:m>
                <a:endParaRPr lang="en-US" altLang="zh-CN" sz="2400" b="1" dirty="0">
                  <a:solidFill>
                    <a:srgbClr val="FF0000"/>
                  </a:solidFill>
                </a:endParaRPr>
              </a:p>
              <a:p>
                <a:endParaRPr lang="en-US" altLang="zh-CN" sz="2000" dirty="0"/>
              </a:p>
              <a:p>
                <a:r>
                  <a:rPr lang="zh-CN" altLang="en-US" sz="1800" dirty="0"/>
                  <a:t>例：</a:t>
                </a:r>
                <a:r>
                  <a:rPr lang="en-US" altLang="zh-CN" sz="1800" dirty="0" err="1"/>
                  <a:t>iFinD</a:t>
                </a:r>
                <a:r>
                  <a:rPr lang="en-US" altLang="zh-CN" sz="1800" dirty="0"/>
                  <a:t>—&gt;</a:t>
                </a:r>
                <a:r>
                  <a:rPr lang="zh-CN" altLang="en-US" sz="1800" dirty="0"/>
                  <a:t>宏观</a:t>
                </a:r>
                <a:r>
                  <a:rPr lang="en-US" altLang="zh-CN" sz="1800" dirty="0">
                    <a:sym typeface="Wingdings" panose="05000000000000000000" pitchFamily="2" charset="2"/>
                  </a:rPr>
                  <a:t></a:t>
                </a:r>
                <a:r>
                  <a:rPr lang="zh-CN" altLang="en-US" sz="1800" dirty="0">
                    <a:sym typeface="Wingdings" panose="05000000000000000000" pitchFamily="2" charset="2"/>
                  </a:rPr>
                  <a:t>经济数据库</a:t>
                </a:r>
                <a:r>
                  <a:rPr lang="en-US" altLang="zh-CN" sz="1800" dirty="0">
                    <a:sym typeface="Wingdings" panose="05000000000000000000" pitchFamily="2" charset="2"/>
                  </a:rPr>
                  <a:t></a:t>
                </a:r>
                <a:r>
                  <a:rPr lang="zh-CN" altLang="en-US" sz="1800" dirty="0">
                    <a:sym typeface="Wingdings" panose="05000000000000000000" pitchFamily="2" charset="2"/>
                  </a:rPr>
                  <a:t>指标库表</a:t>
                </a:r>
                <a:r>
                  <a:rPr lang="en-US" altLang="zh-CN" sz="1800" dirty="0">
                    <a:sym typeface="Wingdings" panose="05000000000000000000" pitchFamily="2" charset="2"/>
                  </a:rPr>
                  <a:t></a:t>
                </a:r>
                <a:r>
                  <a:rPr lang="zh-CN" altLang="en-US" sz="1800" dirty="0">
                    <a:sym typeface="Wingdings" panose="05000000000000000000" pitchFamily="2" charset="2"/>
                  </a:rPr>
                  <a:t>利率走势</a:t>
                </a:r>
                <a:r>
                  <a:rPr lang="en-US" altLang="zh-CN" sz="1800" dirty="0">
                    <a:sym typeface="Wingdings" panose="05000000000000000000" pitchFamily="2" charset="2"/>
                  </a:rPr>
                  <a:t>,  </a:t>
                </a:r>
                <a:r>
                  <a:rPr lang="zh-CN" altLang="en-US" sz="1800" dirty="0">
                    <a:sym typeface="Wingdings" panose="05000000000000000000" pitchFamily="2" charset="2"/>
                  </a:rPr>
                  <a:t>发现，</a:t>
                </a:r>
                <a:r>
                  <a:rPr lang="en-US" altLang="zh-CN" sz="1800" dirty="0">
                    <a:sym typeface="Wingdings" panose="05000000000000000000" pitchFamily="2" charset="2"/>
                  </a:rPr>
                  <a:t>2023</a:t>
                </a:r>
                <a:r>
                  <a:rPr lang="zh-CN" altLang="en-US" sz="1800" dirty="0">
                    <a:sym typeface="Wingdings" panose="05000000000000000000" pitchFamily="2" charset="2"/>
                  </a:rPr>
                  <a:t>年</a:t>
                </a:r>
                <a:r>
                  <a:rPr lang="en-US" altLang="zh-CN" sz="1800" dirty="0">
                    <a:sym typeface="Wingdings" panose="05000000000000000000" pitchFamily="2" charset="2"/>
                  </a:rPr>
                  <a:t>2</a:t>
                </a:r>
                <a:r>
                  <a:rPr lang="zh-CN" altLang="en-US" sz="1800" dirty="0">
                    <a:sym typeface="Wingdings" panose="05000000000000000000" pitchFamily="2" charset="2"/>
                  </a:rPr>
                  <a:t>月</a:t>
                </a:r>
                <a:r>
                  <a:rPr lang="en-US" altLang="zh-CN" sz="1800" dirty="0">
                    <a:sym typeface="Wingdings" panose="05000000000000000000" pitchFamily="2" charset="2"/>
                  </a:rPr>
                  <a:t>24</a:t>
                </a:r>
                <a:r>
                  <a:rPr lang="zh-CN" altLang="en-US" sz="1800" dirty="0">
                    <a:sym typeface="Wingdings" panose="05000000000000000000" pitchFamily="2" charset="2"/>
                  </a:rPr>
                  <a:t>日，</a:t>
                </a:r>
                <a:endParaRPr lang="en-US" altLang="zh-CN" sz="1800" dirty="0">
                  <a:sym typeface="Wingdings" panose="05000000000000000000" pitchFamily="2" charset="2"/>
                </a:endParaRPr>
              </a:p>
              <a:p>
                <a:pPr marL="0" indent="0">
                  <a:buNone/>
                </a:pPr>
                <a:r>
                  <a:rPr lang="zh-CN" altLang="en-US" sz="1800" dirty="0">
                    <a:sym typeface="Wingdings" panose="05000000000000000000" pitchFamily="2" charset="2"/>
                  </a:rPr>
                  <a:t>（</a:t>
                </a:r>
                <a:r>
                  <a:rPr lang="en-US" altLang="zh-CN" sz="1800" dirty="0">
                    <a:sym typeface="Wingdings" panose="05000000000000000000" pitchFamily="2" charset="2"/>
                  </a:rPr>
                  <a:t>1</a:t>
                </a:r>
                <a:r>
                  <a:rPr lang="zh-CN" altLang="en-US" sz="1800" dirty="0">
                    <a:sym typeface="Wingdings" panose="05000000000000000000" pitchFamily="2" charset="2"/>
                  </a:rPr>
                  <a:t>）</a:t>
                </a:r>
                <a:r>
                  <a:rPr lang="en-US" altLang="zh-CN" sz="1800" dirty="0">
                    <a:sym typeface="Wingdings" panose="05000000000000000000" pitchFamily="2" charset="2"/>
                  </a:rPr>
                  <a:t>3</a:t>
                </a:r>
                <a:r>
                  <a:rPr lang="zh-CN" altLang="en-US" sz="1800" dirty="0">
                    <a:sym typeface="Wingdings" panose="05000000000000000000" pitchFamily="2" charset="2"/>
                  </a:rPr>
                  <a:t>个月期银行间拆借利率（</a:t>
                </a:r>
                <a:r>
                  <a:rPr lang="en-US" altLang="zh-CN" sz="1800" dirty="0">
                    <a:sym typeface="Wingdings" panose="05000000000000000000" pitchFamily="2" charset="2"/>
                  </a:rPr>
                  <a:t>IBO3M)</a:t>
                </a:r>
                <a:r>
                  <a:rPr lang="zh-CN" altLang="en-US" sz="1800" dirty="0">
                    <a:sym typeface="Wingdings" panose="05000000000000000000" pitchFamily="2" charset="2"/>
                  </a:rPr>
                  <a:t>为</a:t>
                </a:r>
                <a:r>
                  <a:rPr lang="en-US" altLang="zh-CN" sz="1800" dirty="0">
                    <a:sym typeface="Wingdings" panose="05000000000000000000" pitchFamily="2" charset="2"/>
                  </a:rPr>
                  <a:t>2.9385%</a:t>
                </a:r>
                <a:endParaRPr lang="en-US" altLang="zh-CN" sz="1800" dirty="0"/>
              </a:p>
              <a:p>
                <a:pPr marL="0" indent="0">
                  <a:buNone/>
                </a:pPr>
                <a:r>
                  <a:rPr lang="en-US" altLang="zh-CN" sz="1800" dirty="0"/>
                  <a:t>   (2)</a:t>
                </a:r>
                <a:r>
                  <a:rPr lang="zh-CN" altLang="en-US" sz="1800" dirty="0"/>
                  <a:t>上海清算所</a:t>
                </a:r>
                <a:r>
                  <a:rPr lang="en-US" altLang="zh-CN" sz="1800" dirty="0"/>
                  <a:t>3</a:t>
                </a:r>
                <a:r>
                  <a:rPr lang="zh-CN" altLang="en-US" sz="1800" dirty="0"/>
                  <a:t>个月期国债到期收益率为</a:t>
                </a:r>
                <a:r>
                  <a:rPr lang="en-US" altLang="zh-CN" sz="1800" dirty="0"/>
                  <a:t>2.1000%</a:t>
                </a:r>
              </a:p>
              <a:p>
                <a:pPr marL="0" indent="0">
                  <a:buNone/>
                </a:pPr>
                <a:r>
                  <a:rPr lang="zh-CN" altLang="en-US" sz="1800" dirty="0"/>
                  <a:t>那么，这两种工具的利差是</a:t>
                </a:r>
                <a:r>
                  <a:rPr lang="en-US" altLang="zh-CN" sz="1800" dirty="0"/>
                  <a:t>2.9385%-2.1000%=0.8385%</a:t>
                </a:r>
                <a:r>
                  <a:rPr lang="zh-CN" altLang="en-US" sz="1800" dirty="0"/>
                  <a:t>？</a:t>
                </a:r>
                <a:endParaRPr lang="en-US" altLang="zh-CN" sz="1800" dirty="0"/>
              </a:p>
              <a:p>
                <a:pPr marL="0" indent="0">
                  <a:buNone/>
                </a:pPr>
                <a:r>
                  <a:rPr lang="zh-CN" altLang="en-US" sz="1800" dirty="0"/>
                  <a:t>分析：按惯例，银行间拆借利率采用</a:t>
                </a:r>
                <a:r>
                  <a:rPr lang="en-US" altLang="zh-CN" sz="1800" dirty="0"/>
                  <a:t>APR</a:t>
                </a:r>
                <a:r>
                  <a:rPr lang="zh-CN" altLang="en-US" sz="1800" dirty="0"/>
                  <a:t>，债券的到期收益率（</a:t>
                </a:r>
                <a:r>
                  <a:rPr lang="en-US" altLang="zh-CN" sz="1800" dirty="0"/>
                  <a:t>YTM</a:t>
                </a:r>
                <a:r>
                  <a:rPr lang="zh-CN" altLang="en-US" sz="1800" dirty="0"/>
                  <a:t>）则是</a:t>
                </a:r>
                <a:r>
                  <a:rPr lang="en-US" altLang="zh-CN" sz="1800" dirty="0"/>
                  <a:t>EAR</a:t>
                </a:r>
                <a:r>
                  <a:rPr lang="zh-CN" altLang="en-US" sz="1800" dirty="0"/>
                  <a:t>。</a:t>
                </a:r>
                <a:endParaRPr lang="en-US" altLang="zh-CN" sz="1800" dirty="0"/>
              </a:p>
              <a:p>
                <a:pPr indent="14288">
                  <a:buFont typeface="Wingdings" panose="05000000000000000000" pitchFamily="2" charset="2"/>
                  <a:buChar char="ü"/>
                </a:pPr>
                <a:r>
                  <a:rPr lang="en-US" altLang="zh-CN" sz="2000" dirty="0"/>
                  <a:t> </a:t>
                </a:r>
                <a:r>
                  <a:rPr lang="zh-CN" altLang="en-US" sz="1600" dirty="0"/>
                  <a:t>将</a:t>
                </a:r>
                <a:r>
                  <a:rPr lang="en-US" altLang="zh-CN" sz="1600" dirty="0"/>
                  <a:t>IBO3M</a:t>
                </a:r>
                <a:r>
                  <a:rPr lang="zh-CN" altLang="en-US" sz="1600" dirty="0"/>
                  <a:t>利率折算为</a:t>
                </a:r>
                <a:r>
                  <a:rPr lang="en-US" altLang="zh-CN" sz="1600" dirty="0"/>
                  <a:t>EAR   =</a:t>
                </a:r>
                <a14:m>
                  <m:oMath xmlns:m="http://schemas.openxmlformats.org/officeDocument/2006/math">
                    <m:sSup>
                      <m:sSupPr>
                        <m:ctrlPr>
                          <a:rPr lang="en-US" altLang="zh-CN" sz="1600" i="1" dirty="0" smtClean="0">
                            <a:solidFill>
                              <a:schemeClr val="tx1"/>
                            </a:solidFill>
                            <a:latin typeface="Cambria Math" panose="02040503050406030204" pitchFamily="18" charset="0"/>
                          </a:rPr>
                        </m:ctrlPr>
                      </m:sSupPr>
                      <m:e>
                        <m:r>
                          <a:rPr lang="en-US" altLang="zh-CN" sz="1600" b="0" i="1" dirty="0" smtClean="0">
                            <a:solidFill>
                              <a:schemeClr val="tx1"/>
                            </a:solidFill>
                            <a:latin typeface="Cambria Math" panose="02040503050406030204" pitchFamily="18" charset="0"/>
                          </a:rPr>
                          <m:t>(1+</m:t>
                        </m:r>
                        <m:r>
                          <a:rPr lang="en-US" altLang="zh-CN" sz="1600" b="0" i="1" dirty="0" smtClean="0">
                            <a:solidFill>
                              <a:schemeClr val="tx1"/>
                            </a:solidFill>
                            <a:latin typeface="Cambria Math" panose="02040503050406030204" pitchFamily="18" charset="0"/>
                          </a:rPr>
                          <m:t>2.9385%</m:t>
                        </m:r>
                        <m:r>
                          <a:rPr lang="en-US" altLang="zh-CN" sz="1600" b="0" i="1" dirty="0" smtClean="0">
                            <a:solidFill>
                              <a:schemeClr val="tx1"/>
                            </a:solidFill>
                            <a:latin typeface="Cambria Math" panose="02040503050406030204" pitchFamily="18" charset="0"/>
                          </a:rPr>
                          <m:t>∗</m:t>
                        </m:r>
                        <m:r>
                          <a:rPr lang="en-US" altLang="zh-CN" sz="1600" b="0" i="1" dirty="0" smtClean="0">
                            <a:solidFill>
                              <a:schemeClr val="tx1"/>
                            </a:solidFill>
                            <a:latin typeface="Cambria Math" panose="02040503050406030204" pitchFamily="18" charset="0"/>
                          </a:rPr>
                          <m:t>0.25</m:t>
                        </m:r>
                        <m:r>
                          <a:rPr lang="en-US" altLang="zh-CN" sz="1600" b="0" i="1" dirty="0" smtClean="0">
                            <a:solidFill>
                              <a:schemeClr val="tx1"/>
                            </a:solidFill>
                            <a:latin typeface="Cambria Math" panose="02040503050406030204" pitchFamily="18" charset="0"/>
                          </a:rPr>
                          <m:t>)</m:t>
                        </m:r>
                      </m:e>
                      <m:sup>
                        <m:f>
                          <m:fPr>
                            <m:ctrlPr>
                              <a:rPr lang="en-US" altLang="zh-CN" sz="1600" i="1" dirty="0" smtClean="0">
                                <a:solidFill>
                                  <a:schemeClr val="tx1"/>
                                </a:solidFill>
                                <a:latin typeface="Cambria Math" panose="02040503050406030204" pitchFamily="18" charset="0"/>
                              </a:rPr>
                            </m:ctrlPr>
                          </m:fPr>
                          <m:num>
                            <m:r>
                              <a:rPr lang="en-US" altLang="zh-CN" sz="1600" b="0" i="1" dirty="0" smtClean="0">
                                <a:solidFill>
                                  <a:schemeClr val="tx1"/>
                                </a:solidFill>
                                <a:latin typeface="Cambria Math" panose="02040503050406030204" pitchFamily="18" charset="0"/>
                              </a:rPr>
                              <m:t>1</m:t>
                            </m:r>
                          </m:num>
                          <m:den>
                            <m:r>
                              <a:rPr lang="en-US" altLang="zh-CN" sz="1600" b="0" i="1" dirty="0" smtClean="0">
                                <a:solidFill>
                                  <a:schemeClr val="tx1"/>
                                </a:solidFill>
                                <a:latin typeface="Cambria Math" panose="02040503050406030204" pitchFamily="18" charset="0"/>
                              </a:rPr>
                              <m:t>0.25</m:t>
                            </m:r>
                          </m:den>
                        </m:f>
                      </m:sup>
                    </m:sSup>
                    <m:r>
                      <a:rPr lang="en-US" altLang="zh-CN" sz="1600" b="0" i="1" dirty="0" smtClean="0">
                        <a:solidFill>
                          <a:schemeClr val="tx1"/>
                        </a:solidFill>
                        <a:latin typeface="Cambria Math" panose="02040503050406030204" pitchFamily="18" charset="0"/>
                      </a:rPr>
                      <m:t>−1</m:t>
                    </m:r>
                  </m:oMath>
                </a14:m>
                <a:r>
                  <a:rPr lang="en-US" altLang="zh-CN" sz="1600" dirty="0">
                    <a:solidFill>
                      <a:schemeClr val="tx1"/>
                    </a:solidFill>
                  </a:rPr>
                  <a:t>=2.9710%</a:t>
                </a:r>
                <a:r>
                  <a:rPr lang="zh-CN" altLang="en-US" sz="1600" dirty="0">
                    <a:solidFill>
                      <a:schemeClr val="tx1"/>
                    </a:solidFill>
                  </a:rPr>
                  <a:t>，二者</a:t>
                </a:r>
                <a:r>
                  <a:rPr lang="en-US" altLang="zh-CN" sz="1600" dirty="0">
                    <a:solidFill>
                      <a:schemeClr val="tx1"/>
                    </a:solidFill>
                  </a:rPr>
                  <a:t>EAR</a:t>
                </a:r>
                <a:r>
                  <a:rPr lang="zh-CN" altLang="en-US" sz="1600" dirty="0">
                    <a:solidFill>
                      <a:schemeClr val="tx1"/>
                    </a:solidFill>
                  </a:rPr>
                  <a:t>利差</a:t>
                </a:r>
                <a:r>
                  <a:rPr lang="en-US" altLang="zh-CN" sz="1600" dirty="0">
                    <a:solidFill>
                      <a:schemeClr val="tx1"/>
                    </a:solidFill>
                  </a:rPr>
                  <a:t>=2.9710%-2.1000%=0.8710%</a:t>
                </a:r>
              </a:p>
              <a:p>
                <a:pPr indent="14288">
                  <a:buFont typeface="Wingdings" panose="05000000000000000000" pitchFamily="2" charset="2"/>
                  <a:buChar char="ü"/>
                </a:pPr>
                <a:r>
                  <a:rPr lang="zh-CN" altLang="en-US" sz="1600" dirty="0"/>
                  <a:t>或将</a:t>
                </a:r>
                <a:r>
                  <a:rPr lang="en-US" altLang="zh-CN" sz="1600" dirty="0"/>
                  <a:t>3M T-B</a:t>
                </a:r>
                <a:r>
                  <a:rPr lang="zh-CN" altLang="en-US" sz="1600" dirty="0"/>
                  <a:t>的</a:t>
                </a:r>
                <a:r>
                  <a:rPr lang="en-US" altLang="zh-CN" sz="1600" dirty="0"/>
                  <a:t>YTM</a:t>
                </a:r>
                <a:r>
                  <a:rPr lang="zh-CN" altLang="en-US" sz="1600" dirty="0"/>
                  <a:t>折算为</a:t>
                </a:r>
                <a:r>
                  <a:rPr lang="en-US" altLang="zh-CN" sz="1600" dirty="0"/>
                  <a:t>APR= </a:t>
                </a:r>
                <a14:m>
                  <m:oMath xmlns:m="http://schemas.openxmlformats.org/officeDocument/2006/math">
                    <m:f>
                      <m:fPr>
                        <m:ctrlPr>
                          <a:rPr lang="en-US" altLang="zh-CN" sz="1600" b="1" i="1" smtClean="0">
                            <a:solidFill>
                              <a:schemeClr val="tx1"/>
                            </a:solidFill>
                            <a:latin typeface="Cambria Math" panose="02040503050406030204" pitchFamily="18" charset="0"/>
                          </a:rPr>
                        </m:ctrlPr>
                      </m:fPr>
                      <m:num>
                        <m:sSup>
                          <m:sSupPr>
                            <m:ctrlPr>
                              <a:rPr lang="en-US" altLang="zh-CN" sz="1600" b="1" i="1" smtClean="0">
                                <a:solidFill>
                                  <a:schemeClr val="tx1"/>
                                </a:solidFill>
                                <a:latin typeface="Cambria Math" panose="02040503050406030204" pitchFamily="18" charset="0"/>
                              </a:rPr>
                            </m:ctrlPr>
                          </m:sSupPr>
                          <m:e>
                            <m:r>
                              <a:rPr lang="zh-CN" altLang="en-US" sz="1600" b="1" i="1">
                                <a:solidFill>
                                  <a:schemeClr val="tx1"/>
                                </a:solidFill>
                                <a:latin typeface="Cambria Math" panose="02040503050406030204" pitchFamily="18" charset="0"/>
                              </a:rPr>
                              <m:t>（</m:t>
                            </m:r>
                            <m:r>
                              <a:rPr lang="en-US" altLang="zh-CN" sz="1600" b="1" i="1" smtClean="0">
                                <a:solidFill>
                                  <a:schemeClr val="tx1"/>
                                </a:solidFill>
                                <a:latin typeface="Cambria Math" panose="02040503050406030204" pitchFamily="18" charset="0"/>
                              </a:rPr>
                              <m:t>𝟏</m:t>
                            </m:r>
                            <m:r>
                              <a:rPr lang="en-US" altLang="zh-CN" sz="1600" b="1" i="1">
                                <a:solidFill>
                                  <a:schemeClr val="tx1"/>
                                </a:solidFill>
                                <a:latin typeface="Cambria Math" panose="02040503050406030204" pitchFamily="18" charset="0"/>
                              </a:rPr>
                              <m:t>+</m:t>
                            </m:r>
                            <m:r>
                              <a:rPr lang="en-US" altLang="zh-CN" sz="1600" b="1" i="1" smtClean="0">
                                <a:solidFill>
                                  <a:schemeClr val="tx1"/>
                                </a:solidFill>
                                <a:latin typeface="Cambria Math" panose="02040503050406030204" pitchFamily="18" charset="0"/>
                              </a:rPr>
                              <m:t>𝟐</m:t>
                            </m:r>
                            <m:r>
                              <a:rPr lang="en-US" altLang="zh-CN" sz="1600" b="1" i="1" smtClean="0">
                                <a:solidFill>
                                  <a:schemeClr val="tx1"/>
                                </a:solidFill>
                                <a:latin typeface="Cambria Math" panose="02040503050406030204" pitchFamily="18" charset="0"/>
                              </a:rPr>
                              <m:t>.</m:t>
                            </m:r>
                            <m:r>
                              <a:rPr lang="en-US" altLang="zh-CN" sz="1600" b="1" i="1" smtClean="0">
                                <a:solidFill>
                                  <a:schemeClr val="tx1"/>
                                </a:solidFill>
                                <a:latin typeface="Cambria Math" panose="02040503050406030204" pitchFamily="18" charset="0"/>
                              </a:rPr>
                              <m:t>𝟏</m:t>
                            </m:r>
                            <m:r>
                              <a:rPr lang="en-US" altLang="zh-CN" sz="1600" b="1" i="1" smtClean="0">
                                <a:solidFill>
                                  <a:schemeClr val="tx1"/>
                                </a:solidFill>
                                <a:latin typeface="Cambria Math" panose="02040503050406030204" pitchFamily="18" charset="0"/>
                              </a:rPr>
                              <m:t>%)</m:t>
                            </m:r>
                          </m:e>
                          <m:sup>
                            <m:r>
                              <a:rPr lang="en-US" altLang="zh-CN" sz="1600" b="1" i="1" smtClean="0">
                                <a:solidFill>
                                  <a:schemeClr val="tx1"/>
                                </a:solidFill>
                                <a:latin typeface="Cambria Math" panose="02040503050406030204" pitchFamily="18" charset="0"/>
                              </a:rPr>
                              <m:t>𝟎</m:t>
                            </m:r>
                            <m:r>
                              <a:rPr lang="en-US" altLang="zh-CN" sz="1600" b="1" i="1" smtClean="0">
                                <a:solidFill>
                                  <a:schemeClr val="tx1"/>
                                </a:solidFill>
                                <a:latin typeface="Cambria Math" panose="02040503050406030204" pitchFamily="18" charset="0"/>
                              </a:rPr>
                              <m:t>.</m:t>
                            </m:r>
                            <m:r>
                              <a:rPr lang="en-US" altLang="zh-CN" sz="1600" b="1" i="1" smtClean="0">
                                <a:solidFill>
                                  <a:schemeClr val="tx1"/>
                                </a:solidFill>
                                <a:latin typeface="Cambria Math" panose="02040503050406030204" pitchFamily="18" charset="0"/>
                              </a:rPr>
                              <m:t>𝟐𝟓</m:t>
                            </m:r>
                          </m:sup>
                        </m:sSup>
                        <m:r>
                          <a:rPr lang="en-US" altLang="zh-CN" sz="1600" b="1" i="1">
                            <a:solidFill>
                              <a:schemeClr val="tx1"/>
                            </a:solidFill>
                            <a:latin typeface="Cambria Math" panose="02040503050406030204" pitchFamily="18" charset="0"/>
                          </a:rPr>
                          <m:t>−</m:t>
                        </m:r>
                        <m:r>
                          <a:rPr lang="en-US" altLang="zh-CN" sz="1600" b="1" i="1" smtClean="0">
                            <a:solidFill>
                              <a:schemeClr val="tx1"/>
                            </a:solidFill>
                            <a:latin typeface="Cambria Math" panose="02040503050406030204" pitchFamily="18" charset="0"/>
                          </a:rPr>
                          <m:t>𝟏</m:t>
                        </m:r>
                      </m:num>
                      <m:den>
                        <m:r>
                          <a:rPr lang="en-US" altLang="zh-CN" sz="1600" b="1" i="1" smtClean="0">
                            <a:solidFill>
                              <a:schemeClr val="tx1"/>
                            </a:solidFill>
                            <a:latin typeface="Cambria Math" panose="02040503050406030204" pitchFamily="18" charset="0"/>
                          </a:rPr>
                          <m:t>𝟎</m:t>
                        </m:r>
                        <m:r>
                          <a:rPr lang="en-US" altLang="zh-CN" sz="1600" b="1" i="1" smtClean="0">
                            <a:solidFill>
                              <a:schemeClr val="tx1"/>
                            </a:solidFill>
                            <a:latin typeface="Cambria Math" panose="02040503050406030204" pitchFamily="18" charset="0"/>
                          </a:rPr>
                          <m:t>.</m:t>
                        </m:r>
                        <m:r>
                          <a:rPr lang="en-US" altLang="zh-CN" sz="1600" b="1" i="1" smtClean="0">
                            <a:solidFill>
                              <a:schemeClr val="tx1"/>
                            </a:solidFill>
                            <a:latin typeface="Cambria Math" panose="02040503050406030204" pitchFamily="18" charset="0"/>
                          </a:rPr>
                          <m:t>𝟐𝟓</m:t>
                        </m:r>
                      </m:den>
                    </m:f>
                  </m:oMath>
                </a14:m>
                <a:r>
                  <a:rPr lang="en-US" altLang="zh-CN" sz="1600" dirty="0">
                    <a:solidFill>
                      <a:schemeClr val="tx1"/>
                    </a:solidFill>
                  </a:rPr>
                  <a:t>= 2.0837%</a:t>
                </a:r>
                <a:r>
                  <a:rPr lang="zh-CN" altLang="en-US" sz="1600" dirty="0">
                    <a:solidFill>
                      <a:schemeClr val="tx1"/>
                    </a:solidFill>
                  </a:rPr>
                  <a:t>， </a:t>
                </a:r>
                <a:r>
                  <a:rPr lang="zh-CN" altLang="en-US" sz="1600" dirty="0"/>
                  <a:t>二者</a:t>
                </a:r>
                <a:r>
                  <a:rPr lang="en-US" altLang="zh-CN" sz="1600" dirty="0"/>
                  <a:t>APA</a:t>
                </a:r>
                <a:r>
                  <a:rPr lang="zh-CN" altLang="en-US" sz="1600" dirty="0">
                    <a:solidFill>
                      <a:schemeClr val="tx1"/>
                    </a:solidFill>
                  </a:rPr>
                  <a:t>利差</a:t>
                </a:r>
                <a:r>
                  <a:rPr lang="en-US" altLang="zh-CN" sz="1600" dirty="0">
                    <a:solidFill>
                      <a:schemeClr val="tx1"/>
                    </a:solidFill>
                  </a:rPr>
                  <a:t>=2.9385%-2.0837%=0.8548%</a:t>
                </a:r>
              </a:p>
              <a:p>
                <a:pPr indent="14288">
                  <a:buFont typeface="Wingdings" panose="05000000000000000000" pitchFamily="2" charset="2"/>
                  <a:buChar char="ü"/>
                </a:pPr>
                <a:endParaRPr lang="en-US" altLang="zh-CN" sz="2000"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600200"/>
                <a:ext cx="8435280" cy="4525963"/>
              </a:xfrm>
              <a:blipFill>
                <a:blip r:embed="rId2"/>
                <a:stretch>
                  <a:fillRect l="-1084" t="-1078" r="-3179" b="-109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2448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FF127-78BA-293F-9590-FC5D9052A44E}"/>
              </a:ext>
            </a:extLst>
          </p:cNvPr>
          <p:cNvSpPr>
            <a:spLocks noGrp="1"/>
          </p:cNvSpPr>
          <p:nvPr>
            <p:ph type="title"/>
          </p:nvPr>
        </p:nvSpPr>
        <p:spPr/>
        <p:txBody>
          <a:bodyPr/>
          <a:lstStyle/>
          <a:p>
            <a:r>
              <a:rPr lang="zh-CN" altLang="en-US" sz="2800" dirty="0"/>
              <a:t>            案例</a:t>
            </a:r>
            <a:r>
              <a:rPr lang="en-US" altLang="zh-CN" sz="2800" dirty="0"/>
              <a:t>2</a:t>
            </a:r>
            <a:r>
              <a:rPr lang="zh-CN" altLang="en-US" sz="2800" dirty="0"/>
              <a:t>：余额宝</a:t>
            </a:r>
            <a:r>
              <a:rPr lang="en-US" altLang="zh-CN" sz="2800" dirty="0"/>
              <a:t>vs.</a:t>
            </a:r>
            <a:r>
              <a:rPr lang="zh-CN" altLang="en-US" sz="2800" dirty="0"/>
              <a:t>腾讯余额</a:t>
            </a:r>
            <a:r>
              <a:rPr lang="en-US" altLang="zh-CN" sz="2800" dirty="0"/>
              <a:t>+</a:t>
            </a:r>
            <a:endParaRPr lang="zh-CN" altLang="en-US" sz="2800" dirty="0"/>
          </a:p>
        </p:txBody>
      </p:sp>
      <p:sp>
        <p:nvSpPr>
          <p:cNvPr id="4" name="文本占位符 3">
            <a:extLst>
              <a:ext uri="{FF2B5EF4-FFF2-40B4-BE49-F238E27FC236}">
                <a16:creationId xmlns:a16="http://schemas.microsoft.com/office/drawing/2014/main" id="{D7D09AB3-E229-D753-57D8-BB30029A1F7E}"/>
              </a:ext>
            </a:extLst>
          </p:cNvPr>
          <p:cNvSpPr>
            <a:spLocks noGrp="1"/>
          </p:cNvSpPr>
          <p:nvPr>
            <p:ph type="body" idx="1"/>
          </p:nvPr>
        </p:nvSpPr>
        <p:spPr>
          <a:xfrm>
            <a:off x="457200" y="1253366"/>
            <a:ext cx="4040188" cy="639762"/>
          </a:xfrm>
        </p:spPr>
        <p:txBody>
          <a:bodyPr/>
          <a:lstStyle/>
          <a:p>
            <a:r>
              <a:rPr lang="zh-CN" altLang="en-US" dirty="0"/>
              <a:t>支付宝</a:t>
            </a:r>
          </a:p>
        </p:txBody>
      </p:sp>
      <p:pic>
        <p:nvPicPr>
          <p:cNvPr id="13" name="内容占位符 12">
            <a:extLst>
              <a:ext uri="{FF2B5EF4-FFF2-40B4-BE49-F238E27FC236}">
                <a16:creationId xmlns:a16="http://schemas.microsoft.com/office/drawing/2014/main" id="{579EEC4B-5381-2647-CDEC-4C6884F68039}"/>
              </a:ext>
            </a:extLst>
          </p:cNvPr>
          <p:cNvPicPr>
            <a:picLocks noGrp="1" noChangeAspect="1"/>
          </p:cNvPicPr>
          <p:nvPr>
            <p:ph sz="half" idx="2"/>
          </p:nvPr>
        </p:nvPicPr>
        <p:blipFill>
          <a:blip r:embed="rId2"/>
          <a:stretch>
            <a:fillRect/>
          </a:stretch>
        </p:blipFill>
        <p:spPr>
          <a:xfrm>
            <a:off x="543107" y="2237821"/>
            <a:ext cx="1797104" cy="3951288"/>
          </a:xfrm>
          <a:prstGeom prst="rect">
            <a:avLst/>
          </a:prstGeom>
        </p:spPr>
      </p:pic>
      <p:sp>
        <p:nvSpPr>
          <p:cNvPr id="6" name="文本占位符 5">
            <a:extLst>
              <a:ext uri="{FF2B5EF4-FFF2-40B4-BE49-F238E27FC236}">
                <a16:creationId xmlns:a16="http://schemas.microsoft.com/office/drawing/2014/main" id="{0BD76D1A-2C80-50B4-30CF-FB6933A80797}"/>
              </a:ext>
            </a:extLst>
          </p:cNvPr>
          <p:cNvSpPr>
            <a:spLocks noGrp="1"/>
          </p:cNvSpPr>
          <p:nvPr>
            <p:ph type="body" sz="quarter" idx="3"/>
          </p:nvPr>
        </p:nvSpPr>
        <p:spPr>
          <a:xfrm>
            <a:off x="4724400" y="1253366"/>
            <a:ext cx="4041775" cy="639762"/>
          </a:xfrm>
        </p:spPr>
        <p:txBody>
          <a:bodyPr/>
          <a:lstStyle/>
          <a:p>
            <a:r>
              <a:rPr lang="zh-CN" altLang="en-US" dirty="0"/>
              <a:t>微信</a:t>
            </a:r>
          </a:p>
        </p:txBody>
      </p:sp>
      <p:pic>
        <p:nvPicPr>
          <p:cNvPr id="8" name="内容占位符 7">
            <a:extLst>
              <a:ext uri="{FF2B5EF4-FFF2-40B4-BE49-F238E27FC236}">
                <a16:creationId xmlns:a16="http://schemas.microsoft.com/office/drawing/2014/main" id="{0A911E75-12BF-72F8-E593-1D3F34059401}"/>
              </a:ext>
            </a:extLst>
          </p:cNvPr>
          <p:cNvPicPr>
            <a:picLocks noGrp="1" noChangeAspect="1"/>
          </p:cNvPicPr>
          <p:nvPr>
            <p:ph sz="quarter" idx="4"/>
          </p:nvPr>
        </p:nvPicPr>
        <p:blipFill>
          <a:blip r:embed="rId3"/>
          <a:stretch>
            <a:fillRect/>
          </a:stretch>
        </p:blipFill>
        <p:spPr>
          <a:xfrm>
            <a:off x="4884630" y="2174875"/>
            <a:ext cx="1797104" cy="3951288"/>
          </a:xfrm>
          <a:prstGeom prst="rect">
            <a:avLst/>
          </a:prstGeom>
        </p:spPr>
      </p:pic>
      <p:sp>
        <p:nvSpPr>
          <p:cNvPr id="9" name="AutoShape 2">
            <a:extLst>
              <a:ext uri="{FF2B5EF4-FFF2-40B4-BE49-F238E27FC236}">
                <a16:creationId xmlns:a16="http://schemas.microsoft.com/office/drawing/2014/main" id="{44990339-4867-844B-D37E-D683147D87C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图片 9">
            <a:extLst>
              <a:ext uri="{FF2B5EF4-FFF2-40B4-BE49-F238E27FC236}">
                <a16:creationId xmlns:a16="http://schemas.microsoft.com/office/drawing/2014/main" id="{E056D29F-012D-297B-E3A4-CA9A96FE10E2}"/>
              </a:ext>
            </a:extLst>
          </p:cNvPr>
          <p:cNvPicPr>
            <a:picLocks noChangeAspect="1"/>
          </p:cNvPicPr>
          <p:nvPr/>
        </p:nvPicPr>
        <p:blipFill>
          <a:blip r:embed="rId4"/>
          <a:stretch>
            <a:fillRect/>
          </a:stretch>
        </p:blipFill>
        <p:spPr>
          <a:xfrm>
            <a:off x="6872454" y="2174873"/>
            <a:ext cx="1797105" cy="3951290"/>
          </a:xfrm>
          <a:prstGeom prst="rect">
            <a:avLst/>
          </a:prstGeom>
        </p:spPr>
      </p:pic>
      <p:sp>
        <p:nvSpPr>
          <p:cNvPr id="11" name="任意多边形: 形状 10">
            <a:extLst>
              <a:ext uri="{FF2B5EF4-FFF2-40B4-BE49-F238E27FC236}">
                <a16:creationId xmlns:a16="http://schemas.microsoft.com/office/drawing/2014/main" id="{637C158A-7C21-1BCF-AACA-135D078D3B10}"/>
              </a:ext>
            </a:extLst>
          </p:cNvPr>
          <p:cNvSpPr/>
          <p:nvPr/>
        </p:nvSpPr>
        <p:spPr>
          <a:xfrm>
            <a:off x="5555974" y="4661452"/>
            <a:ext cx="824948" cy="478638"/>
          </a:xfrm>
          <a:custGeom>
            <a:avLst/>
            <a:gdLst>
              <a:gd name="connsiteX0" fmla="*/ 238539 w 824948"/>
              <a:gd name="connsiteY0" fmla="*/ 467139 h 478638"/>
              <a:gd name="connsiteX1" fmla="*/ 159026 w 824948"/>
              <a:gd name="connsiteY1" fmla="*/ 447261 h 478638"/>
              <a:gd name="connsiteX2" fmla="*/ 79513 w 824948"/>
              <a:gd name="connsiteY2" fmla="*/ 407505 h 478638"/>
              <a:gd name="connsiteX3" fmla="*/ 19878 w 824948"/>
              <a:gd name="connsiteY3" fmla="*/ 318052 h 478638"/>
              <a:gd name="connsiteX4" fmla="*/ 0 w 824948"/>
              <a:gd name="connsiteY4" fmla="*/ 238539 h 478638"/>
              <a:gd name="connsiteX5" fmla="*/ 39756 w 824948"/>
              <a:gd name="connsiteY5" fmla="*/ 119270 h 478638"/>
              <a:gd name="connsiteX6" fmla="*/ 129209 w 824948"/>
              <a:gd name="connsiteY6" fmla="*/ 79513 h 478638"/>
              <a:gd name="connsiteX7" fmla="*/ 318052 w 824948"/>
              <a:gd name="connsiteY7" fmla="*/ 39757 h 478638"/>
              <a:gd name="connsiteX8" fmla="*/ 387626 w 824948"/>
              <a:gd name="connsiteY8" fmla="*/ 19878 h 478638"/>
              <a:gd name="connsiteX9" fmla="*/ 506896 w 824948"/>
              <a:gd name="connsiteY9" fmla="*/ 0 h 478638"/>
              <a:gd name="connsiteX10" fmla="*/ 685800 w 824948"/>
              <a:gd name="connsiteY10" fmla="*/ 49696 h 478638"/>
              <a:gd name="connsiteX11" fmla="*/ 815009 w 824948"/>
              <a:gd name="connsiteY11" fmla="*/ 308113 h 478638"/>
              <a:gd name="connsiteX12" fmla="*/ 824948 w 824948"/>
              <a:gd name="connsiteY12" fmla="*/ 347870 h 478638"/>
              <a:gd name="connsiteX13" fmla="*/ 795130 w 824948"/>
              <a:gd name="connsiteY13" fmla="*/ 427383 h 478638"/>
              <a:gd name="connsiteX14" fmla="*/ 725556 w 824948"/>
              <a:gd name="connsiteY14" fmla="*/ 447261 h 478638"/>
              <a:gd name="connsiteX15" fmla="*/ 467139 w 824948"/>
              <a:gd name="connsiteY15" fmla="*/ 457200 h 478638"/>
              <a:gd name="connsiteX16" fmla="*/ 318052 w 824948"/>
              <a:gd name="connsiteY16" fmla="*/ 477078 h 478638"/>
              <a:gd name="connsiteX17" fmla="*/ 238539 w 824948"/>
              <a:gd name="connsiteY17" fmla="*/ 467139 h 47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4948" h="478638">
                <a:moveTo>
                  <a:pt x="238539" y="467139"/>
                </a:moveTo>
                <a:cubicBezTo>
                  <a:pt x="212035" y="462170"/>
                  <a:pt x="183040" y="458176"/>
                  <a:pt x="159026" y="447261"/>
                </a:cubicBezTo>
                <a:cubicBezTo>
                  <a:pt x="132049" y="434999"/>
                  <a:pt x="106017" y="420757"/>
                  <a:pt x="79513" y="407505"/>
                </a:cubicBezTo>
                <a:cubicBezTo>
                  <a:pt x="54545" y="374213"/>
                  <a:pt x="39047" y="356389"/>
                  <a:pt x="19878" y="318052"/>
                </a:cubicBezTo>
                <a:cubicBezTo>
                  <a:pt x="9690" y="297677"/>
                  <a:pt x="3780" y="257440"/>
                  <a:pt x="0" y="238539"/>
                </a:cubicBezTo>
                <a:cubicBezTo>
                  <a:pt x="13252" y="198783"/>
                  <a:pt x="13330" y="151794"/>
                  <a:pt x="39756" y="119270"/>
                </a:cubicBezTo>
                <a:cubicBezTo>
                  <a:pt x="60332" y="93945"/>
                  <a:pt x="99217" y="92367"/>
                  <a:pt x="129209" y="79513"/>
                </a:cubicBezTo>
                <a:cubicBezTo>
                  <a:pt x="213086" y="43565"/>
                  <a:pt x="185718" y="58662"/>
                  <a:pt x="318052" y="39757"/>
                </a:cubicBezTo>
                <a:cubicBezTo>
                  <a:pt x="341243" y="33131"/>
                  <a:pt x="363920" y="24323"/>
                  <a:pt x="387626" y="19878"/>
                </a:cubicBezTo>
                <a:cubicBezTo>
                  <a:pt x="539810" y="-8657"/>
                  <a:pt x="430346" y="25516"/>
                  <a:pt x="506896" y="0"/>
                </a:cubicBezTo>
                <a:cubicBezTo>
                  <a:pt x="523183" y="2961"/>
                  <a:pt x="662469" y="19885"/>
                  <a:pt x="685800" y="49696"/>
                </a:cubicBezTo>
                <a:cubicBezTo>
                  <a:pt x="748195" y="129423"/>
                  <a:pt x="787019" y="214813"/>
                  <a:pt x="815009" y="308113"/>
                </a:cubicBezTo>
                <a:cubicBezTo>
                  <a:pt x="818934" y="321197"/>
                  <a:pt x="821635" y="334618"/>
                  <a:pt x="824948" y="347870"/>
                </a:cubicBezTo>
                <a:cubicBezTo>
                  <a:pt x="821456" y="365331"/>
                  <a:pt x="818164" y="414586"/>
                  <a:pt x="795130" y="427383"/>
                </a:cubicBezTo>
                <a:cubicBezTo>
                  <a:pt x="774046" y="439096"/>
                  <a:pt x="749576" y="445077"/>
                  <a:pt x="725556" y="447261"/>
                </a:cubicBezTo>
                <a:cubicBezTo>
                  <a:pt x="639707" y="455065"/>
                  <a:pt x="553278" y="453887"/>
                  <a:pt x="467139" y="457200"/>
                </a:cubicBezTo>
                <a:cubicBezTo>
                  <a:pt x="419279" y="461986"/>
                  <a:pt x="365723" y="464077"/>
                  <a:pt x="318052" y="477078"/>
                </a:cubicBezTo>
                <a:cubicBezTo>
                  <a:pt x="297837" y="482591"/>
                  <a:pt x="265043" y="472108"/>
                  <a:pt x="238539" y="46713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F2EE226E-6035-90E9-27ED-4E7D070D106D}"/>
              </a:ext>
            </a:extLst>
          </p:cNvPr>
          <p:cNvSpPr/>
          <p:nvPr/>
        </p:nvSpPr>
        <p:spPr>
          <a:xfrm>
            <a:off x="7722704" y="3250096"/>
            <a:ext cx="1025824" cy="666452"/>
          </a:xfrm>
          <a:custGeom>
            <a:avLst/>
            <a:gdLst>
              <a:gd name="connsiteX0" fmla="*/ 318053 w 1025824"/>
              <a:gd name="connsiteY0" fmla="*/ 646043 h 666452"/>
              <a:gd name="connsiteX1" fmla="*/ 198783 w 1025824"/>
              <a:gd name="connsiteY1" fmla="*/ 616226 h 666452"/>
              <a:gd name="connsiteX2" fmla="*/ 168966 w 1025824"/>
              <a:gd name="connsiteY2" fmla="*/ 596347 h 666452"/>
              <a:gd name="connsiteX3" fmla="*/ 119270 w 1025824"/>
              <a:gd name="connsiteY3" fmla="*/ 576469 h 666452"/>
              <a:gd name="connsiteX4" fmla="*/ 59635 w 1025824"/>
              <a:gd name="connsiteY4" fmla="*/ 546652 h 666452"/>
              <a:gd name="connsiteX5" fmla="*/ 19879 w 1025824"/>
              <a:gd name="connsiteY5" fmla="*/ 506895 h 666452"/>
              <a:gd name="connsiteX6" fmla="*/ 9939 w 1025824"/>
              <a:gd name="connsiteY6" fmla="*/ 437321 h 666452"/>
              <a:gd name="connsiteX7" fmla="*/ 0 w 1025824"/>
              <a:gd name="connsiteY7" fmla="*/ 377687 h 666452"/>
              <a:gd name="connsiteX8" fmla="*/ 29818 w 1025824"/>
              <a:gd name="connsiteY8" fmla="*/ 278295 h 666452"/>
              <a:gd name="connsiteX9" fmla="*/ 69574 w 1025824"/>
              <a:gd name="connsiteY9" fmla="*/ 198782 h 666452"/>
              <a:gd name="connsiteX10" fmla="*/ 99392 w 1025824"/>
              <a:gd name="connsiteY10" fmla="*/ 178904 h 666452"/>
              <a:gd name="connsiteX11" fmla="*/ 149087 w 1025824"/>
              <a:gd name="connsiteY11" fmla="*/ 139147 h 666452"/>
              <a:gd name="connsiteX12" fmla="*/ 288235 w 1025824"/>
              <a:gd name="connsiteY12" fmla="*/ 69574 h 666452"/>
              <a:gd name="connsiteX13" fmla="*/ 337931 w 1025824"/>
              <a:gd name="connsiteY13" fmla="*/ 39756 h 666452"/>
              <a:gd name="connsiteX14" fmla="*/ 367748 w 1025824"/>
              <a:gd name="connsiteY14" fmla="*/ 29817 h 666452"/>
              <a:gd name="connsiteX15" fmla="*/ 467139 w 1025824"/>
              <a:gd name="connsiteY15" fmla="*/ 0 h 666452"/>
              <a:gd name="connsiteX16" fmla="*/ 874644 w 1025824"/>
              <a:gd name="connsiteY16" fmla="*/ 49695 h 666452"/>
              <a:gd name="connsiteX17" fmla="*/ 934279 w 1025824"/>
              <a:gd name="connsiteY17" fmla="*/ 89452 h 666452"/>
              <a:gd name="connsiteX18" fmla="*/ 1023731 w 1025824"/>
              <a:gd name="connsiteY18" fmla="*/ 248478 h 666452"/>
              <a:gd name="connsiteX19" fmla="*/ 1013792 w 1025824"/>
              <a:gd name="connsiteY19" fmla="*/ 467139 h 666452"/>
              <a:gd name="connsiteX20" fmla="*/ 983974 w 1025824"/>
              <a:gd name="connsiteY20" fmla="*/ 506895 h 666452"/>
              <a:gd name="connsiteX21" fmla="*/ 904461 w 1025824"/>
              <a:gd name="connsiteY21" fmla="*/ 556591 h 666452"/>
              <a:gd name="connsiteX22" fmla="*/ 795131 w 1025824"/>
              <a:gd name="connsiteY22" fmla="*/ 586408 h 666452"/>
              <a:gd name="connsiteX23" fmla="*/ 705679 w 1025824"/>
              <a:gd name="connsiteY23" fmla="*/ 606287 h 666452"/>
              <a:gd name="connsiteX24" fmla="*/ 556592 w 1025824"/>
              <a:gd name="connsiteY24" fmla="*/ 616226 h 666452"/>
              <a:gd name="connsiteX25" fmla="*/ 427383 w 1025824"/>
              <a:gd name="connsiteY25" fmla="*/ 646043 h 666452"/>
              <a:gd name="connsiteX26" fmla="*/ 377687 w 1025824"/>
              <a:gd name="connsiteY26" fmla="*/ 665921 h 666452"/>
              <a:gd name="connsiteX27" fmla="*/ 318053 w 1025824"/>
              <a:gd name="connsiteY27" fmla="*/ 646043 h 66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5824" h="666452">
                <a:moveTo>
                  <a:pt x="318053" y="646043"/>
                </a:moveTo>
                <a:cubicBezTo>
                  <a:pt x="288236" y="637761"/>
                  <a:pt x="237660" y="629185"/>
                  <a:pt x="198783" y="616226"/>
                </a:cubicBezTo>
                <a:cubicBezTo>
                  <a:pt x="187451" y="612449"/>
                  <a:pt x="179650" y="601689"/>
                  <a:pt x="168966" y="596347"/>
                </a:cubicBezTo>
                <a:cubicBezTo>
                  <a:pt x="153008" y="588368"/>
                  <a:pt x="135512" y="583852"/>
                  <a:pt x="119270" y="576469"/>
                </a:cubicBezTo>
                <a:cubicBezTo>
                  <a:pt x="99037" y="567273"/>
                  <a:pt x="79513" y="556591"/>
                  <a:pt x="59635" y="546652"/>
                </a:cubicBezTo>
                <a:cubicBezTo>
                  <a:pt x="46383" y="533400"/>
                  <a:pt x="27634" y="523957"/>
                  <a:pt x="19879" y="506895"/>
                </a:cubicBezTo>
                <a:cubicBezTo>
                  <a:pt x="10185" y="485568"/>
                  <a:pt x="13501" y="460475"/>
                  <a:pt x="9939" y="437321"/>
                </a:cubicBezTo>
                <a:cubicBezTo>
                  <a:pt x="6875" y="417403"/>
                  <a:pt x="3313" y="397565"/>
                  <a:pt x="0" y="377687"/>
                </a:cubicBezTo>
                <a:cubicBezTo>
                  <a:pt x="15788" y="267170"/>
                  <a:pt x="-5177" y="342453"/>
                  <a:pt x="29818" y="278295"/>
                </a:cubicBezTo>
                <a:cubicBezTo>
                  <a:pt x="44008" y="252281"/>
                  <a:pt x="44918" y="215219"/>
                  <a:pt x="69574" y="198782"/>
                </a:cubicBezTo>
                <a:cubicBezTo>
                  <a:pt x="79513" y="192156"/>
                  <a:pt x="89836" y="186071"/>
                  <a:pt x="99392" y="178904"/>
                </a:cubicBezTo>
                <a:cubicBezTo>
                  <a:pt x="116363" y="166176"/>
                  <a:pt x="130728" y="149776"/>
                  <a:pt x="149087" y="139147"/>
                </a:cubicBezTo>
                <a:cubicBezTo>
                  <a:pt x="193966" y="113165"/>
                  <a:pt x="242346" y="93726"/>
                  <a:pt x="288235" y="69574"/>
                </a:cubicBezTo>
                <a:cubicBezTo>
                  <a:pt x="305330" y="60577"/>
                  <a:pt x="320652" y="48396"/>
                  <a:pt x="337931" y="39756"/>
                </a:cubicBezTo>
                <a:cubicBezTo>
                  <a:pt x="347302" y="35071"/>
                  <a:pt x="357735" y="32898"/>
                  <a:pt x="367748" y="29817"/>
                </a:cubicBezTo>
                <a:lnTo>
                  <a:pt x="467139" y="0"/>
                </a:lnTo>
                <a:cubicBezTo>
                  <a:pt x="622956" y="9443"/>
                  <a:pt x="744371" y="-15441"/>
                  <a:pt x="874644" y="49695"/>
                </a:cubicBezTo>
                <a:cubicBezTo>
                  <a:pt x="896013" y="60379"/>
                  <a:pt x="914401" y="76200"/>
                  <a:pt x="934279" y="89452"/>
                </a:cubicBezTo>
                <a:cubicBezTo>
                  <a:pt x="967116" y="133235"/>
                  <a:pt x="1019687" y="187821"/>
                  <a:pt x="1023731" y="248478"/>
                </a:cubicBezTo>
                <a:cubicBezTo>
                  <a:pt x="1028585" y="321279"/>
                  <a:pt x="1024887" y="395025"/>
                  <a:pt x="1013792" y="467139"/>
                </a:cubicBezTo>
                <a:cubicBezTo>
                  <a:pt x="1011273" y="483512"/>
                  <a:pt x="994755" y="494318"/>
                  <a:pt x="983974" y="506895"/>
                </a:cubicBezTo>
                <a:cubicBezTo>
                  <a:pt x="952585" y="543516"/>
                  <a:pt x="953191" y="538871"/>
                  <a:pt x="904461" y="556591"/>
                </a:cubicBezTo>
                <a:cubicBezTo>
                  <a:pt x="831323" y="583186"/>
                  <a:pt x="863339" y="571251"/>
                  <a:pt x="795131" y="586408"/>
                </a:cubicBezTo>
                <a:cubicBezTo>
                  <a:pt x="767975" y="592443"/>
                  <a:pt x="732918" y="603563"/>
                  <a:pt x="705679" y="606287"/>
                </a:cubicBezTo>
                <a:cubicBezTo>
                  <a:pt x="656120" y="611243"/>
                  <a:pt x="606288" y="612913"/>
                  <a:pt x="556592" y="616226"/>
                </a:cubicBezTo>
                <a:cubicBezTo>
                  <a:pt x="524582" y="622628"/>
                  <a:pt x="451359" y="636453"/>
                  <a:pt x="427383" y="646043"/>
                </a:cubicBezTo>
                <a:cubicBezTo>
                  <a:pt x="410818" y="652669"/>
                  <a:pt x="395241" y="662729"/>
                  <a:pt x="377687" y="665921"/>
                </a:cubicBezTo>
                <a:cubicBezTo>
                  <a:pt x="358130" y="669477"/>
                  <a:pt x="347870" y="654325"/>
                  <a:pt x="318053" y="64604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8D16C02F-F815-7B34-4198-6D4F3812DB28}"/>
              </a:ext>
            </a:extLst>
          </p:cNvPr>
          <p:cNvPicPr>
            <a:picLocks noChangeAspect="1"/>
          </p:cNvPicPr>
          <p:nvPr/>
        </p:nvPicPr>
        <p:blipFill>
          <a:blip r:embed="rId5"/>
          <a:stretch>
            <a:fillRect/>
          </a:stretch>
        </p:blipFill>
        <p:spPr>
          <a:xfrm>
            <a:off x="2498412" y="2233904"/>
            <a:ext cx="1851855" cy="4071668"/>
          </a:xfrm>
          <a:prstGeom prst="rect">
            <a:avLst/>
          </a:prstGeom>
        </p:spPr>
      </p:pic>
      <p:sp>
        <p:nvSpPr>
          <p:cNvPr id="15" name="任意多边形: 形状 14">
            <a:extLst>
              <a:ext uri="{FF2B5EF4-FFF2-40B4-BE49-F238E27FC236}">
                <a16:creationId xmlns:a16="http://schemas.microsoft.com/office/drawing/2014/main" id="{13A4C30C-3F69-5EB0-9080-93AB6D3CC64A}"/>
              </a:ext>
            </a:extLst>
          </p:cNvPr>
          <p:cNvSpPr/>
          <p:nvPr/>
        </p:nvSpPr>
        <p:spPr>
          <a:xfrm>
            <a:off x="1293962" y="3338423"/>
            <a:ext cx="345057" cy="363837"/>
          </a:xfrm>
          <a:custGeom>
            <a:avLst/>
            <a:gdLst>
              <a:gd name="connsiteX0" fmla="*/ 189781 w 345057"/>
              <a:gd name="connsiteY0" fmla="*/ 362309 h 363837"/>
              <a:gd name="connsiteX1" fmla="*/ 51759 w 345057"/>
              <a:gd name="connsiteY1" fmla="*/ 327803 h 363837"/>
              <a:gd name="connsiteX2" fmla="*/ 25880 w 345057"/>
              <a:gd name="connsiteY2" fmla="*/ 293298 h 363837"/>
              <a:gd name="connsiteX3" fmla="*/ 8627 w 345057"/>
              <a:gd name="connsiteY3" fmla="*/ 232913 h 363837"/>
              <a:gd name="connsiteX4" fmla="*/ 0 w 345057"/>
              <a:gd name="connsiteY4" fmla="*/ 103517 h 363837"/>
              <a:gd name="connsiteX5" fmla="*/ 8627 w 345057"/>
              <a:gd name="connsiteY5" fmla="*/ 34505 h 363837"/>
              <a:gd name="connsiteX6" fmla="*/ 77638 w 345057"/>
              <a:gd name="connsiteY6" fmla="*/ 0 h 363837"/>
              <a:gd name="connsiteX7" fmla="*/ 189781 w 345057"/>
              <a:gd name="connsiteY7" fmla="*/ 8626 h 363837"/>
              <a:gd name="connsiteX8" fmla="*/ 215661 w 345057"/>
              <a:gd name="connsiteY8" fmla="*/ 17252 h 363837"/>
              <a:gd name="connsiteX9" fmla="*/ 258793 w 345057"/>
              <a:gd name="connsiteY9" fmla="*/ 34505 h 363837"/>
              <a:gd name="connsiteX10" fmla="*/ 284672 w 345057"/>
              <a:gd name="connsiteY10" fmla="*/ 51758 h 363837"/>
              <a:gd name="connsiteX11" fmla="*/ 327804 w 345057"/>
              <a:gd name="connsiteY11" fmla="*/ 120769 h 363837"/>
              <a:gd name="connsiteX12" fmla="*/ 336430 w 345057"/>
              <a:gd name="connsiteY12" fmla="*/ 163902 h 363837"/>
              <a:gd name="connsiteX13" fmla="*/ 345057 w 345057"/>
              <a:gd name="connsiteY13" fmla="*/ 189781 h 363837"/>
              <a:gd name="connsiteX14" fmla="*/ 336430 w 345057"/>
              <a:gd name="connsiteY14" fmla="*/ 276045 h 363837"/>
              <a:gd name="connsiteX15" fmla="*/ 319178 w 345057"/>
              <a:gd name="connsiteY15" fmla="*/ 301924 h 363837"/>
              <a:gd name="connsiteX16" fmla="*/ 232913 w 345057"/>
              <a:gd name="connsiteY16" fmla="*/ 336430 h 363837"/>
              <a:gd name="connsiteX17" fmla="*/ 207034 w 345057"/>
              <a:gd name="connsiteY17" fmla="*/ 345056 h 363837"/>
              <a:gd name="connsiteX18" fmla="*/ 189781 w 345057"/>
              <a:gd name="connsiteY18" fmla="*/ 362309 h 36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057" h="363837">
                <a:moveTo>
                  <a:pt x="189781" y="362309"/>
                </a:moveTo>
                <a:cubicBezTo>
                  <a:pt x="163902" y="359433"/>
                  <a:pt x="96137" y="379578"/>
                  <a:pt x="51759" y="327803"/>
                </a:cubicBezTo>
                <a:cubicBezTo>
                  <a:pt x="42403" y="316887"/>
                  <a:pt x="34506" y="304800"/>
                  <a:pt x="25880" y="293298"/>
                </a:cubicBezTo>
                <a:cubicBezTo>
                  <a:pt x="20532" y="277256"/>
                  <a:pt x="10294" y="248750"/>
                  <a:pt x="8627" y="232913"/>
                </a:cubicBezTo>
                <a:cubicBezTo>
                  <a:pt x="4102" y="189923"/>
                  <a:pt x="2876" y="146649"/>
                  <a:pt x="0" y="103517"/>
                </a:cubicBezTo>
                <a:cubicBezTo>
                  <a:pt x="2876" y="80513"/>
                  <a:pt x="-966" y="55610"/>
                  <a:pt x="8627" y="34505"/>
                </a:cubicBezTo>
                <a:cubicBezTo>
                  <a:pt x="19907" y="9689"/>
                  <a:pt x="56158" y="5370"/>
                  <a:pt x="77638" y="0"/>
                </a:cubicBezTo>
                <a:cubicBezTo>
                  <a:pt x="115019" y="2875"/>
                  <a:pt x="152579" y="3976"/>
                  <a:pt x="189781" y="8626"/>
                </a:cubicBezTo>
                <a:cubicBezTo>
                  <a:pt x="198804" y="9754"/>
                  <a:pt x="207147" y="14059"/>
                  <a:pt x="215661" y="17252"/>
                </a:cubicBezTo>
                <a:cubicBezTo>
                  <a:pt x="230160" y="22689"/>
                  <a:pt x="244943" y="27580"/>
                  <a:pt x="258793" y="34505"/>
                </a:cubicBezTo>
                <a:cubicBezTo>
                  <a:pt x="268066" y="39142"/>
                  <a:pt x="277341" y="44427"/>
                  <a:pt x="284672" y="51758"/>
                </a:cubicBezTo>
                <a:cubicBezTo>
                  <a:pt x="307067" y="74154"/>
                  <a:pt x="314138" y="93437"/>
                  <a:pt x="327804" y="120769"/>
                </a:cubicBezTo>
                <a:cubicBezTo>
                  <a:pt x="330679" y="135147"/>
                  <a:pt x="332874" y="149677"/>
                  <a:pt x="336430" y="163902"/>
                </a:cubicBezTo>
                <a:cubicBezTo>
                  <a:pt x="338635" y="172724"/>
                  <a:pt x="345057" y="180688"/>
                  <a:pt x="345057" y="189781"/>
                </a:cubicBezTo>
                <a:cubicBezTo>
                  <a:pt x="345057" y="218679"/>
                  <a:pt x="342928" y="247887"/>
                  <a:pt x="336430" y="276045"/>
                </a:cubicBezTo>
                <a:cubicBezTo>
                  <a:pt x="334099" y="286147"/>
                  <a:pt x="327142" y="295287"/>
                  <a:pt x="319178" y="301924"/>
                </a:cubicBezTo>
                <a:cubicBezTo>
                  <a:pt x="302254" y="316027"/>
                  <a:pt x="249003" y="331067"/>
                  <a:pt x="232913" y="336430"/>
                </a:cubicBezTo>
                <a:lnTo>
                  <a:pt x="207034" y="345056"/>
                </a:lnTo>
                <a:cubicBezTo>
                  <a:pt x="178426" y="354592"/>
                  <a:pt x="215660" y="365185"/>
                  <a:pt x="189781" y="36230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id="{A2310036-4E32-BE38-F696-54FABA1D878F}"/>
              </a:ext>
            </a:extLst>
          </p:cNvPr>
          <p:cNvSpPr/>
          <p:nvPr/>
        </p:nvSpPr>
        <p:spPr>
          <a:xfrm>
            <a:off x="2898475" y="2389513"/>
            <a:ext cx="1061050" cy="327808"/>
          </a:xfrm>
          <a:custGeom>
            <a:avLst/>
            <a:gdLst>
              <a:gd name="connsiteX0" fmla="*/ 155276 w 1061050"/>
              <a:gd name="connsiteY0" fmla="*/ 301929 h 327808"/>
              <a:gd name="connsiteX1" fmla="*/ 86265 w 1061050"/>
              <a:gd name="connsiteY1" fmla="*/ 284676 h 327808"/>
              <a:gd name="connsiteX2" fmla="*/ 51759 w 1061050"/>
              <a:gd name="connsiteY2" fmla="*/ 267423 h 327808"/>
              <a:gd name="connsiteX3" fmla="*/ 34506 w 1061050"/>
              <a:gd name="connsiteY3" fmla="*/ 241544 h 327808"/>
              <a:gd name="connsiteX4" fmla="*/ 8627 w 1061050"/>
              <a:gd name="connsiteY4" fmla="*/ 215664 h 327808"/>
              <a:gd name="connsiteX5" fmla="*/ 0 w 1061050"/>
              <a:gd name="connsiteY5" fmla="*/ 172532 h 327808"/>
              <a:gd name="connsiteX6" fmla="*/ 8627 w 1061050"/>
              <a:gd name="connsiteY6" fmla="*/ 94895 h 327808"/>
              <a:gd name="connsiteX7" fmla="*/ 43133 w 1061050"/>
              <a:gd name="connsiteY7" fmla="*/ 69015 h 327808"/>
              <a:gd name="connsiteX8" fmla="*/ 146650 w 1061050"/>
              <a:gd name="connsiteY8" fmla="*/ 43136 h 327808"/>
              <a:gd name="connsiteX9" fmla="*/ 284672 w 1061050"/>
              <a:gd name="connsiteY9" fmla="*/ 17257 h 327808"/>
              <a:gd name="connsiteX10" fmla="*/ 388189 w 1061050"/>
              <a:gd name="connsiteY10" fmla="*/ 8630 h 327808"/>
              <a:gd name="connsiteX11" fmla="*/ 414068 w 1061050"/>
              <a:gd name="connsiteY11" fmla="*/ 4 h 327808"/>
              <a:gd name="connsiteX12" fmla="*/ 931653 w 1061050"/>
              <a:gd name="connsiteY12" fmla="*/ 43136 h 327808"/>
              <a:gd name="connsiteX13" fmla="*/ 1017917 w 1061050"/>
              <a:gd name="connsiteY13" fmla="*/ 103521 h 327808"/>
              <a:gd name="connsiteX14" fmla="*/ 1026544 w 1061050"/>
              <a:gd name="connsiteY14" fmla="*/ 129400 h 327808"/>
              <a:gd name="connsiteX15" fmla="*/ 1061050 w 1061050"/>
              <a:gd name="connsiteY15" fmla="*/ 172532 h 327808"/>
              <a:gd name="connsiteX16" fmla="*/ 1026544 w 1061050"/>
              <a:gd name="connsiteY16" fmla="*/ 276049 h 327808"/>
              <a:gd name="connsiteX17" fmla="*/ 966159 w 1061050"/>
              <a:gd name="connsiteY17" fmla="*/ 293302 h 327808"/>
              <a:gd name="connsiteX18" fmla="*/ 862642 w 1061050"/>
              <a:gd name="connsiteY18" fmla="*/ 310555 h 327808"/>
              <a:gd name="connsiteX19" fmla="*/ 405442 w 1061050"/>
              <a:gd name="connsiteY19" fmla="*/ 327808 h 327808"/>
              <a:gd name="connsiteX20" fmla="*/ 155276 w 1061050"/>
              <a:gd name="connsiteY20" fmla="*/ 301929 h 32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1050" h="327808">
                <a:moveTo>
                  <a:pt x="155276" y="301929"/>
                </a:moveTo>
                <a:cubicBezTo>
                  <a:pt x="102080" y="294740"/>
                  <a:pt x="109472" y="294622"/>
                  <a:pt x="86265" y="284676"/>
                </a:cubicBezTo>
                <a:cubicBezTo>
                  <a:pt x="74445" y="279610"/>
                  <a:pt x="63261" y="273174"/>
                  <a:pt x="51759" y="267423"/>
                </a:cubicBezTo>
                <a:cubicBezTo>
                  <a:pt x="46008" y="258797"/>
                  <a:pt x="41143" y="249509"/>
                  <a:pt x="34506" y="241544"/>
                </a:cubicBezTo>
                <a:cubicBezTo>
                  <a:pt x="26696" y="232172"/>
                  <a:pt x="14083" y="226576"/>
                  <a:pt x="8627" y="215664"/>
                </a:cubicBezTo>
                <a:cubicBezTo>
                  <a:pt x="2070" y="202550"/>
                  <a:pt x="2876" y="186909"/>
                  <a:pt x="0" y="172532"/>
                </a:cubicBezTo>
                <a:cubicBezTo>
                  <a:pt x="2876" y="146653"/>
                  <a:pt x="-1388" y="118930"/>
                  <a:pt x="8627" y="94895"/>
                </a:cubicBezTo>
                <a:cubicBezTo>
                  <a:pt x="14157" y="81623"/>
                  <a:pt x="29671" y="74063"/>
                  <a:pt x="43133" y="69015"/>
                </a:cubicBezTo>
                <a:cubicBezTo>
                  <a:pt x="76436" y="56526"/>
                  <a:pt x="112451" y="52907"/>
                  <a:pt x="146650" y="43136"/>
                </a:cubicBezTo>
                <a:cubicBezTo>
                  <a:pt x="225478" y="20613"/>
                  <a:pt x="194429" y="25852"/>
                  <a:pt x="284672" y="17257"/>
                </a:cubicBezTo>
                <a:cubicBezTo>
                  <a:pt x="319141" y="13974"/>
                  <a:pt x="353683" y="11506"/>
                  <a:pt x="388189" y="8630"/>
                </a:cubicBezTo>
                <a:cubicBezTo>
                  <a:pt x="396815" y="5755"/>
                  <a:pt x="404977" y="-178"/>
                  <a:pt x="414068" y="4"/>
                </a:cubicBezTo>
                <a:cubicBezTo>
                  <a:pt x="810355" y="7930"/>
                  <a:pt x="701171" y="-10052"/>
                  <a:pt x="931653" y="43136"/>
                </a:cubicBezTo>
                <a:cubicBezTo>
                  <a:pt x="957445" y="58611"/>
                  <a:pt x="998071" y="80368"/>
                  <a:pt x="1017917" y="103521"/>
                </a:cubicBezTo>
                <a:cubicBezTo>
                  <a:pt x="1023835" y="110425"/>
                  <a:pt x="1021725" y="121689"/>
                  <a:pt x="1026544" y="129400"/>
                </a:cubicBezTo>
                <a:cubicBezTo>
                  <a:pt x="1036303" y="145013"/>
                  <a:pt x="1049548" y="158155"/>
                  <a:pt x="1061050" y="172532"/>
                </a:cubicBezTo>
                <a:cubicBezTo>
                  <a:pt x="1049548" y="207038"/>
                  <a:pt x="1049016" y="247449"/>
                  <a:pt x="1026544" y="276049"/>
                </a:cubicBezTo>
                <a:cubicBezTo>
                  <a:pt x="1013611" y="292510"/>
                  <a:pt x="986644" y="288989"/>
                  <a:pt x="966159" y="293302"/>
                </a:cubicBezTo>
                <a:cubicBezTo>
                  <a:pt x="931928" y="300509"/>
                  <a:pt x="897558" y="308406"/>
                  <a:pt x="862642" y="310555"/>
                </a:cubicBezTo>
                <a:cubicBezTo>
                  <a:pt x="710421" y="319923"/>
                  <a:pt x="557842" y="322057"/>
                  <a:pt x="405442" y="327808"/>
                </a:cubicBezTo>
                <a:cubicBezTo>
                  <a:pt x="143781" y="318785"/>
                  <a:pt x="208472" y="309118"/>
                  <a:pt x="155276" y="301929"/>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668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6A461-739A-498F-AE1A-D397EC824C5D}"/>
              </a:ext>
            </a:extLst>
          </p:cNvPr>
          <p:cNvSpPr>
            <a:spLocks noGrp="1"/>
          </p:cNvSpPr>
          <p:nvPr>
            <p:ph type="title"/>
          </p:nvPr>
        </p:nvSpPr>
        <p:spPr/>
        <p:txBody>
          <a:bodyPr/>
          <a:lstStyle/>
          <a:p>
            <a:r>
              <a:rPr lang="zh-CN" altLang="en-US" sz="3600" dirty="0"/>
              <a:t>                 </a:t>
            </a:r>
            <a:r>
              <a:rPr lang="zh-CN" altLang="en-US" sz="3200" dirty="0"/>
              <a:t>货币型基金收益率比较</a:t>
            </a:r>
            <a:endParaRPr lang="zh-CN" altLang="en-US" sz="3600" dirty="0"/>
          </a:p>
        </p:txBody>
      </p:sp>
      <p:sp>
        <p:nvSpPr>
          <p:cNvPr id="3" name="内容占位符 2">
            <a:extLst>
              <a:ext uri="{FF2B5EF4-FFF2-40B4-BE49-F238E27FC236}">
                <a16:creationId xmlns:a16="http://schemas.microsoft.com/office/drawing/2014/main" id="{9795A2B6-B5FD-44B0-B676-34131C02612F}"/>
              </a:ext>
            </a:extLst>
          </p:cNvPr>
          <p:cNvSpPr>
            <a:spLocks noGrp="1"/>
          </p:cNvSpPr>
          <p:nvPr>
            <p:ph idx="1"/>
          </p:nvPr>
        </p:nvSpPr>
        <p:spPr>
          <a:xfrm>
            <a:off x="457200" y="1600201"/>
            <a:ext cx="8229600" cy="2188840"/>
          </a:xfrm>
          <a:ln>
            <a:solidFill>
              <a:schemeClr val="tx1"/>
            </a:solidFill>
          </a:ln>
        </p:spPr>
        <p:txBody>
          <a:bodyPr/>
          <a:lstStyle/>
          <a:p>
            <a:pPr>
              <a:buFont typeface="Wingdings" panose="05000000000000000000" pitchFamily="2" charset="2"/>
              <a:buChar char="u"/>
            </a:pPr>
            <a:r>
              <a:rPr lang="zh-CN" altLang="en-US" sz="2000" dirty="0"/>
              <a:t>“余额宝”和“腾讯余额</a:t>
            </a:r>
            <a:r>
              <a:rPr lang="en-US" altLang="zh-CN" sz="2000" dirty="0"/>
              <a:t>+</a:t>
            </a:r>
            <a:r>
              <a:rPr lang="zh-CN" altLang="en-US" sz="2000" dirty="0"/>
              <a:t>”分别是两大巨头的货币型基金销售方式</a:t>
            </a:r>
            <a:endParaRPr lang="en-US" altLang="zh-CN" sz="2000" dirty="0"/>
          </a:p>
          <a:p>
            <a:pPr>
              <a:buFont typeface="Wingdings" panose="05000000000000000000" pitchFamily="2" charset="2"/>
              <a:buChar char="u"/>
            </a:pPr>
            <a:r>
              <a:rPr lang="zh-CN" altLang="en-US" sz="2000" dirty="0"/>
              <a:t>投资者可以在两个平台上选择不同的货币型基金</a:t>
            </a:r>
            <a:endParaRPr lang="en-US" altLang="zh-CN" sz="2000" dirty="0"/>
          </a:p>
          <a:p>
            <a:pPr>
              <a:buFont typeface="Wingdings" panose="05000000000000000000" pitchFamily="2" charset="2"/>
              <a:buChar char="u"/>
            </a:pPr>
            <a:r>
              <a:rPr lang="zh-CN" altLang="en-US" sz="2000" dirty="0"/>
              <a:t>平台提供</a:t>
            </a:r>
            <a:r>
              <a:rPr lang="en-US" altLang="zh-CN" sz="2000" dirty="0"/>
              <a:t>T+0</a:t>
            </a:r>
            <a:r>
              <a:rPr lang="zh-CN" altLang="en-US" sz="2000" dirty="0"/>
              <a:t>赎回机制（每日</a:t>
            </a:r>
            <a:r>
              <a:rPr lang="en-US" altLang="zh-CN" sz="2000" dirty="0"/>
              <a:t>&lt;10000</a:t>
            </a:r>
            <a:r>
              <a:rPr lang="zh-CN" altLang="en-US" sz="2000" dirty="0"/>
              <a:t>元），事实上成为商业银行活期储蓄的竞品</a:t>
            </a:r>
            <a:endParaRPr lang="en-US" altLang="zh-CN" sz="2000" dirty="0"/>
          </a:p>
          <a:p>
            <a:pPr>
              <a:buFont typeface="Wingdings" panose="05000000000000000000" pitchFamily="2" charset="2"/>
              <a:buChar char="u"/>
            </a:pPr>
            <a:r>
              <a:rPr lang="zh-CN" altLang="en-US" sz="2000" dirty="0"/>
              <a:t>不同的货币型基金收益是波动的，投资者可能关注最近</a:t>
            </a:r>
            <a:r>
              <a:rPr lang="en-US" altLang="zh-CN" sz="2000" dirty="0"/>
              <a:t>7</a:t>
            </a:r>
            <a:r>
              <a:rPr lang="zh-CN" altLang="en-US" sz="2000" dirty="0"/>
              <a:t>、</a:t>
            </a:r>
            <a:r>
              <a:rPr lang="en-US" altLang="zh-CN" sz="2000" dirty="0"/>
              <a:t>14</a:t>
            </a:r>
            <a:r>
              <a:rPr lang="zh-CN" altLang="en-US" sz="2000" dirty="0"/>
              <a:t>、</a:t>
            </a:r>
            <a:r>
              <a:rPr lang="en-US" altLang="zh-CN" sz="2000" dirty="0"/>
              <a:t>28</a:t>
            </a:r>
            <a:r>
              <a:rPr lang="zh-CN" altLang="en-US" sz="2000" dirty="0"/>
              <a:t>天的持有期收益率（并年化）进行比较</a:t>
            </a:r>
            <a:endParaRPr lang="en-US" altLang="zh-CN" sz="2000" dirty="0"/>
          </a:p>
          <a:p>
            <a:endParaRPr lang="en-US" altLang="zh-CN" sz="2000" dirty="0"/>
          </a:p>
          <a:p>
            <a:r>
              <a:rPr lang="en-US" altLang="zh-CN" sz="2000" dirty="0" err="1"/>
              <a:t>iFinD</a:t>
            </a:r>
            <a:r>
              <a:rPr lang="en-US" altLang="zh-CN" sz="2000" dirty="0">
                <a:sym typeface="Wingdings" panose="05000000000000000000" pitchFamily="2" charset="2"/>
              </a:rPr>
              <a:t></a:t>
            </a:r>
            <a:r>
              <a:rPr lang="zh-CN" altLang="en-US" sz="2000" dirty="0">
                <a:sym typeface="Wingdings" panose="05000000000000000000" pitchFamily="2" charset="2"/>
              </a:rPr>
              <a:t>基金</a:t>
            </a:r>
            <a:r>
              <a:rPr lang="en-US" altLang="zh-CN" sz="2000" dirty="0">
                <a:sym typeface="Wingdings" panose="05000000000000000000" pitchFamily="2" charset="2"/>
              </a:rPr>
              <a:t></a:t>
            </a:r>
            <a:r>
              <a:rPr lang="zh-CN" altLang="en-US" sz="2000" dirty="0">
                <a:sym typeface="Wingdings" panose="05000000000000000000" pitchFamily="2" charset="2"/>
              </a:rPr>
              <a:t>数据浏览器</a:t>
            </a:r>
            <a:r>
              <a:rPr lang="en-US" altLang="zh-CN" sz="2000" dirty="0">
                <a:sym typeface="Wingdings" panose="05000000000000000000" pitchFamily="2" charset="2"/>
              </a:rPr>
              <a:t></a:t>
            </a:r>
            <a:r>
              <a:rPr lang="zh-CN" altLang="en-US" sz="2000" dirty="0">
                <a:sym typeface="Wingdings" panose="05000000000000000000" pitchFamily="2" charset="2"/>
              </a:rPr>
              <a:t>中国基金数据浏览器</a:t>
            </a:r>
            <a:r>
              <a:rPr lang="en-US" altLang="zh-CN" sz="2000" dirty="0">
                <a:sym typeface="Wingdings" panose="05000000000000000000" pitchFamily="2" charset="2"/>
              </a:rPr>
              <a:t></a:t>
            </a:r>
            <a:r>
              <a:rPr lang="zh-CN" altLang="en-US" sz="2000" dirty="0">
                <a:sym typeface="Wingdings" panose="05000000000000000000" pitchFamily="2" charset="2"/>
              </a:rPr>
              <a:t>中国公募基金</a:t>
            </a:r>
            <a:r>
              <a:rPr lang="en-US" altLang="zh-CN" sz="2000" dirty="0">
                <a:sym typeface="Wingdings" panose="05000000000000000000" pitchFamily="2" charset="2"/>
              </a:rPr>
              <a:t></a:t>
            </a:r>
            <a:r>
              <a:rPr lang="zh-CN" altLang="en-US" sz="2000" dirty="0">
                <a:sym typeface="Wingdings" panose="05000000000000000000" pitchFamily="2" charset="2"/>
              </a:rPr>
              <a:t>基金市场类</a:t>
            </a:r>
            <a:r>
              <a:rPr lang="en-US" altLang="zh-CN" sz="2000" dirty="0">
                <a:sym typeface="Wingdings" panose="05000000000000000000" pitchFamily="2" charset="2"/>
              </a:rPr>
              <a:t></a:t>
            </a:r>
            <a:r>
              <a:rPr lang="zh-CN" altLang="en-US" sz="2000" dirty="0">
                <a:sym typeface="Wingdings" panose="05000000000000000000" pitchFamily="2" charset="2"/>
              </a:rPr>
              <a:t>货币市场基金</a:t>
            </a:r>
            <a:endParaRPr lang="en-US" altLang="zh-CN" sz="2000" dirty="0">
              <a:sym typeface="Wingdings" panose="05000000000000000000" pitchFamily="2" charset="2"/>
            </a:endParaRPr>
          </a:p>
          <a:p>
            <a:r>
              <a:rPr lang="zh-CN" altLang="en-US" sz="2000" dirty="0">
                <a:sym typeface="Wingdings" panose="05000000000000000000" pitchFamily="2" charset="2"/>
              </a:rPr>
              <a:t>收录了全市场</a:t>
            </a:r>
            <a:r>
              <a:rPr lang="en-US" altLang="zh-CN" sz="2000" dirty="0">
                <a:sym typeface="Wingdings" panose="05000000000000000000" pitchFamily="2" charset="2"/>
              </a:rPr>
              <a:t>784</a:t>
            </a:r>
            <a:r>
              <a:rPr lang="zh-CN" altLang="en-US" sz="2000" dirty="0">
                <a:sym typeface="Wingdings" panose="05000000000000000000" pitchFamily="2" charset="2"/>
              </a:rPr>
              <a:t>只货币型基金（</a:t>
            </a:r>
            <a:r>
              <a:rPr lang="en-US" altLang="zh-CN" sz="2000" dirty="0">
                <a:sym typeface="Wingdings" panose="05000000000000000000" pitchFamily="2" charset="2"/>
              </a:rPr>
              <a:t>2023/2/24)</a:t>
            </a:r>
            <a:r>
              <a:rPr lang="zh-CN" altLang="en-US" sz="2000" dirty="0">
                <a:sym typeface="Wingdings" panose="05000000000000000000" pitchFamily="2" charset="2"/>
              </a:rPr>
              <a:t>。</a:t>
            </a:r>
            <a:r>
              <a:rPr lang="zh-CN" altLang="en-US" sz="2000" dirty="0"/>
              <a:t>单位净值</a:t>
            </a:r>
            <a:r>
              <a:rPr lang="en-US" altLang="zh-CN" sz="2000" dirty="0"/>
              <a:t>1</a:t>
            </a:r>
            <a:r>
              <a:rPr lang="zh-CN" altLang="en-US" sz="2000" dirty="0"/>
              <a:t>元，每日分红，红利再投资为单位份额</a:t>
            </a:r>
            <a:endParaRPr lang="en-US" altLang="zh-CN" sz="2000" dirty="0"/>
          </a:p>
          <a:p>
            <a:r>
              <a:rPr lang="en-US" altLang="zh-CN" sz="1800" dirty="0"/>
              <a:t>2023</a:t>
            </a:r>
            <a:r>
              <a:rPr lang="zh-CN" altLang="en-US" sz="1800" dirty="0"/>
              <a:t>年</a:t>
            </a:r>
            <a:r>
              <a:rPr lang="en-US" altLang="zh-CN" sz="1800" dirty="0"/>
              <a:t>2</a:t>
            </a:r>
            <a:r>
              <a:rPr lang="zh-CN" altLang="en-US" sz="1800" dirty="0"/>
              <a:t>月</a:t>
            </a:r>
            <a:r>
              <a:rPr lang="en-US" altLang="zh-CN" sz="1800" dirty="0"/>
              <a:t>24</a:t>
            </a:r>
            <a:r>
              <a:rPr lang="zh-CN" altLang="en-US" sz="1800" dirty="0"/>
              <a:t>日，</a:t>
            </a:r>
            <a:r>
              <a:rPr lang="en-US" altLang="zh-CN" sz="1800" dirty="0"/>
              <a:t>7</a:t>
            </a:r>
            <a:r>
              <a:rPr lang="zh-CN" altLang="en-US" sz="1800" dirty="0"/>
              <a:t>日年化收益率最高</a:t>
            </a:r>
            <a:r>
              <a:rPr lang="en-US" altLang="zh-CN" sz="1800" dirty="0"/>
              <a:t>4.983%</a:t>
            </a:r>
            <a:r>
              <a:rPr lang="zh-CN" altLang="en-US" sz="1800" dirty="0"/>
              <a:t>（</a:t>
            </a:r>
            <a:r>
              <a:rPr lang="en-US" altLang="zh-CN" sz="1800" dirty="0"/>
              <a:t>000660.OF</a:t>
            </a:r>
            <a:r>
              <a:rPr lang="zh-CN" altLang="en-US" sz="1800" dirty="0"/>
              <a:t>，银华活钱宝货币</a:t>
            </a:r>
            <a:r>
              <a:rPr lang="en-US" altLang="zh-CN" sz="1800" dirty="0"/>
              <a:t>D</a:t>
            </a:r>
            <a:r>
              <a:rPr lang="zh-CN" altLang="en-US" sz="1800" dirty="0"/>
              <a:t>）</a:t>
            </a:r>
            <a:r>
              <a:rPr lang="en-US" altLang="zh-CN" sz="1800" dirty="0"/>
              <a:t>,</a:t>
            </a:r>
            <a:r>
              <a:rPr lang="zh-CN" altLang="en-US" sz="1800" dirty="0"/>
              <a:t>最低</a:t>
            </a:r>
            <a:r>
              <a:rPr lang="en-US" altLang="zh-CN" sz="1800" dirty="0"/>
              <a:t>0.1280%(511770.OF,</a:t>
            </a:r>
            <a:r>
              <a:rPr lang="zh-CN" altLang="en-US" sz="1800" dirty="0"/>
              <a:t>金鹰增益货币</a:t>
            </a:r>
            <a:r>
              <a:rPr lang="en-US" altLang="zh-CN" sz="1800" dirty="0"/>
              <a:t>ETF</a:t>
            </a:r>
            <a:r>
              <a:rPr lang="zh-CN" altLang="en-US" sz="1800" dirty="0"/>
              <a:t>）</a:t>
            </a:r>
            <a:endParaRPr lang="en-US" altLang="zh-CN" sz="1800" dirty="0"/>
          </a:p>
          <a:p>
            <a:endParaRPr lang="en-US" altLang="zh-CN" sz="1800" dirty="0"/>
          </a:p>
        </p:txBody>
      </p:sp>
    </p:spTree>
    <p:extLst>
      <p:ext uri="{BB962C8B-B14F-4D97-AF65-F5344CB8AC3E}">
        <p14:creationId xmlns:p14="http://schemas.microsoft.com/office/powerpoint/2010/main" val="318067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DCCCCC-B51F-A8AB-2DA1-90D56B7C55C1}"/>
              </a:ext>
            </a:extLst>
          </p:cNvPr>
          <p:cNvSpPr>
            <a:spLocks noGrp="1"/>
          </p:cNvSpPr>
          <p:nvPr>
            <p:ph type="title"/>
          </p:nvPr>
        </p:nvSpPr>
        <p:spPr/>
        <p:txBody>
          <a:bodyPr/>
          <a:lstStyle/>
          <a:p>
            <a:r>
              <a:rPr lang="zh-CN" altLang="en-US" sz="3200" dirty="0"/>
              <a:t>                天弘余额宝货币（</a:t>
            </a:r>
            <a:r>
              <a:rPr lang="en-US" altLang="zh-CN" sz="3200" dirty="0"/>
              <a:t>000198.OF)</a:t>
            </a:r>
            <a:endParaRPr lang="zh-CN" altLang="en-US" sz="3200" dirty="0"/>
          </a:p>
        </p:txBody>
      </p:sp>
      <p:sp>
        <p:nvSpPr>
          <p:cNvPr id="3" name="内容占位符 2">
            <a:extLst>
              <a:ext uri="{FF2B5EF4-FFF2-40B4-BE49-F238E27FC236}">
                <a16:creationId xmlns:a16="http://schemas.microsoft.com/office/drawing/2014/main" id="{77E236D4-2166-CEF4-AC36-BE0CCA74AE68}"/>
              </a:ext>
            </a:extLst>
          </p:cNvPr>
          <p:cNvSpPr>
            <a:spLocks noGrp="1"/>
          </p:cNvSpPr>
          <p:nvPr>
            <p:ph idx="1"/>
          </p:nvPr>
        </p:nvSpPr>
        <p:spPr/>
        <p:txBody>
          <a:bodyPr/>
          <a:lstStyle/>
          <a:p>
            <a:r>
              <a:rPr lang="en-US" altLang="zh-CN" sz="2400" dirty="0"/>
              <a:t>iFinD</a:t>
            </a:r>
            <a:r>
              <a:rPr lang="en-US" altLang="zh-CN" sz="2400" dirty="0">
                <a:sym typeface="Wingdings" panose="05000000000000000000" pitchFamily="2" charset="2"/>
              </a:rPr>
              <a:t>000198F9</a:t>
            </a:r>
            <a:r>
              <a:rPr lang="zh-CN" altLang="en-US" sz="2400" dirty="0">
                <a:sym typeface="Wingdings" panose="05000000000000000000" pitchFamily="2" charset="2"/>
              </a:rPr>
              <a:t>净值走势</a:t>
            </a:r>
            <a:r>
              <a:rPr lang="en-US" altLang="zh-CN" sz="2400" dirty="0">
                <a:sym typeface="Wingdings" panose="05000000000000000000" pitchFamily="2" charset="2"/>
              </a:rPr>
              <a:t></a:t>
            </a:r>
            <a:r>
              <a:rPr lang="zh-CN" altLang="en-US" sz="2400" dirty="0">
                <a:sym typeface="Wingdings" panose="05000000000000000000" pitchFamily="2" charset="2"/>
              </a:rPr>
              <a:t>每万份基金单位收益</a:t>
            </a:r>
            <a:endParaRPr lang="en-US" altLang="zh-CN" sz="2400" dirty="0">
              <a:sym typeface="Wingdings" panose="05000000000000000000" pitchFamily="2" charset="2"/>
            </a:endParaRPr>
          </a:p>
          <a:p>
            <a:r>
              <a:rPr lang="zh-CN" altLang="en-US" sz="2400" dirty="0"/>
              <a:t>如果在</a:t>
            </a:r>
            <a:r>
              <a:rPr lang="en-US" altLang="zh-CN" sz="2400" dirty="0"/>
              <a:t>2</a:t>
            </a:r>
            <a:r>
              <a:rPr lang="zh-CN" altLang="en-US" sz="2400" dirty="0"/>
              <a:t>月</a:t>
            </a:r>
            <a:r>
              <a:rPr lang="en-US" altLang="zh-CN" sz="2400" dirty="0"/>
              <a:t>17</a:t>
            </a:r>
            <a:r>
              <a:rPr lang="zh-CN" altLang="en-US" sz="2400" dirty="0"/>
              <a:t>日申购</a:t>
            </a:r>
            <a:r>
              <a:rPr lang="en-US" altLang="zh-CN" sz="2400" dirty="0"/>
              <a:t>,T+1</a:t>
            </a:r>
            <a:r>
              <a:rPr lang="zh-CN" altLang="en-US" sz="2400" dirty="0"/>
              <a:t>日到账，</a:t>
            </a:r>
            <a:r>
              <a:rPr lang="en-US" altLang="zh-CN" sz="2400" dirty="0"/>
              <a:t>2</a:t>
            </a:r>
            <a:r>
              <a:rPr lang="zh-CN" altLang="en-US" sz="2400" dirty="0"/>
              <a:t>月</a:t>
            </a:r>
            <a:r>
              <a:rPr lang="en-US" altLang="zh-CN" sz="2400" dirty="0"/>
              <a:t>18</a:t>
            </a:r>
            <a:r>
              <a:rPr lang="zh-CN" altLang="en-US" sz="2400" dirty="0"/>
              <a:t>日</a:t>
            </a:r>
            <a:r>
              <a:rPr lang="en-US" altLang="zh-CN" sz="2400" dirty="0"/>
              <a:t>-24</a:t>
            </a:r>
            <a:r>
              <a:rPr lang="zh-CN" altLang="en-US" sz="2400" dirty="0"/>
              <a:t>日这</a:t>
            </a:r>
            <a:r>
              <a:rPr lang="en-US" altLang="zh-CN" sz="2400" dirty="0"/>
              <a:t>7</a:t>
            </a:r>
            <a:r>
              <a:rPr lang="zh-CN" altLang="en-US" sz="2400" dirty="0"/>
              <a:t>天的收益如下：</a:t>
            </a:r>
            <a:endParaRPr lang="en-US" altLang="zh-CN" sz="2400" dirty="0"/>
          </a:p>
          <a:p>
            <a:endParaRPr lang="zh-CN" altLang="en-US" dirty="0"/>
          </a:p>
        </p:txBody>
      </p:sp>
      <p:graphicFrame>
        <p:nvGraphicFramePr>
          <p:cNvPr id="5" name="表格 4">
            <a:extLst>
              <a:ext uri="{FF2B5EF4-FFF2-40B4-BE49-F238E27FC236}">
                <a16:creationId xmlns:a16="http://schemas.microsoft.com/office/drawing/2014/main" id="{9CE169B4-4C8E-16A7-FEAB-9606B997114D}"/>
              </a:ext>
            </a:extLst>
          </p:cNvPr>
          <p:cNvGraphicFramePr>
            <a:graphicFrameLocks noGrp="1"/>
          </p:cNvGraphicFramePr>
          <p:nvPr>
            <p:extLst>
              <p:ext uri="{D42A27DB-BD31-4B8C-83A1-F6EECF244321}">
                <p14:modId xmlns:p14="http://schemas.microsoft.com/office/powerpoint/2010/main" val="1419677419"/>
              </p:ext>
            </p:extLst>
          </p:nvPr>
        </p:nvGraphicFramePr>
        <p:xfrm>
          <a:off x="683568" y="3140968"/>
          <a:ext cx="3509639" cy="2424430"/>
        </p:xfrm>
        <a:graphic>
          <a:graphicData uri="http://schemas.openxmlformats.org/drawingml/2006/table">
            <a:tbl>
              <a:tblPr/>
              <a:tblGrid>
                <a:gridCol w="877410">
                  <a:extLst>
                    <a:ext uri="{9D8B030D-6E8A-4147-A177-3AD203B41FA5}">
                      <a16:colId xmlns:a16="http://schemas.microsoft.com/office/drawing/2014/main" val="608915882"/>
                    </a:ext>
                  </a:extLst>
                </a:gridCol>
                <a:gridCol w="792499">
                  <a:extLst>
                    <a:ext uri="{9D8B030D-6E8A-4147-A177-3AD203B41FA5}">
                      <a16:colId xmlns:a16="http://schemas.microsoft.com/office/drawing/2014/main" val="1449720870"/>
                    </a:ext>
                  </a:extLst>
                </a:gridCol>
                <a:gridCol w="849106">
                  <a:extLst>
                    <a:ext uri="{9D8B030D-6E8A-4147-A177-3AD203B41FA5}">
                      <a16:colId xmlns:a16="http://schemas.microsoft.com/office/drawing/2014/main" val="353908680"/>
                    </a:ext>
                  </a:extLst>
                </a:gridCol>
                <a:gridCol w="990624">
                  <a:extLst>
                    <a:ext uri="{9D8B030D-6E8A-4147-A177-3AD203B41FA5}">
                      <a16:colId xmlns:a16="http://schemas.microsoft.com/office/drawing/2014/main" val="3964352055"/>
                    </a:ext>
                  </a:extLst>
                </a:gridCol>
              </a:tblGrid>
              <a:tr h="635000">
                <a:tc>
                  <a:txBody>
                    <a:bodyPr/>
                    <a:lstStyle/>
                    <a:p>
                      <a:pPr algn="ctr" fontAlgn="ctr"/>
                      <a:r>
                        <a:rPr lang="zh-CN" altLang="en-US" sz="1400" b="1" i="0" u="none" strike="noStrike" dirty="0">
                          <a:solidFill>
                            <a:srgbClr val="000000"/>
                          </a:solidFill>
                          <a:effectLst/>
                          <a:latin typeface="宋体" panose="02010600030101010101" pitchFamily="2" charset="-122"/>
                          <a:ea typeface="宋体" panose="02010600030101010101" pitchFamily="2" charset="-122"/>
                        </a:rPr>
                        <a:t>日期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fontAlgn="ctr"/>
                      <a:r>
                        <a:rPr lang="zh-CN" altLang="en-US" sz="1400" b="1" i="0" u="none" strike="noStrike" dirty="0">
                          <a:solidFill>
                            <a:srgbClr val="000000"/>
                          </a:solidFill>
                          <a:effectLst/>
                          <a:latin typeface="宋体" panose="02010600030101010101" pitchFamily="2" charset="-122"/>
                          <a:ea typeface="宋体" panose="02010600030101010101" pitchFamily="2" charset="-122"/>
                        </a:rPr>
                        <a:t>持有日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fontAlgn="ctr"/>
                      <a:r>
                        <a:rPr lang="zh-CN" altLang="en-US" sz="1400" b="1" i="0" u="none" strike="noStrike">
                          <a:solidFill>
                            <a:srgbClr val="000000"/>
                          </a:solidFill>
                          <a:effectLst/>
                          <a:latin typeface="宋体" panose="02010600030101010101" pitchFamily="2" charset="-122"/>
                          <a:ea typeface="宋体" panose="02010600030101010101" pitchFamily="2" charset="-122"/>
                        </a:rPr>
                        <a:t>每万份基金单位收益（元）</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fontAlgn="ctr"/>
                      <a:r>
                        <a:rPr lang="zh-CN" altLang="en-US" sz="1400" b="1" i="0" u="none" strike="noStrike">
                          <a:solidFill>
                            <a:srgbClr val="000000"/>
                          </a:solidFill>
                          <a:effectLst/>
                          <a:latin typeface="宋体" panose="02010600030101010101" pitchFamily="2" charset="-122"/>
                          <a:ea typeface="宋体" panose="02010600030101010101" pitchFamily="2" charset="-122"/>
                        </a:rPr>
                        <a:t>当日收益率（</a:t>
                      </a:r>
                      <a:r>
                        <a:rPr lang="en-US" altLang="zh-CN" sz="1400" b="1" i="0" u="none" strike="noStrike">
                          <a:solidFill>
                            <a:srgbClr val="000000"/>
                          </a:solidFill>
                          <a:effectLst/>
                          <a:latin typeface="宋体" panose="02010600030101010101" pitchFamily="2" charset="-122"/>
                          <a:ea typeface="宋体" panose="02010600030101010101" pitchFamily="2" charset="-122"/>
                        </a:rPr>
                        <a:t>%</a:t>
                      </a:r>
                      <a:r>
                        <a:rPr lang="zh-CN" altLang="en-US" sz="1400" b="1" i="0" u="none" strike="noStrike">
                          <a:solidFill>
                            <a:srgbClr val="000000"/>
                          </a:solidFill>
                          <a:effectLst/>
                          <a:latin typeface="宋体" panose="02010600030101010101" pitchFamily="2" charset="-122"/>
                          <a:ea typeface="宋体" panose="02010600030101010101" pitchFamily="2" charset="-122"/>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2199595832"/>
                  </a:ext>
                </a:extLst>
              </a:tr>
              <a:tr h="254000">
                <a:tc>
                  <a:txBody>
                    <a:bodyPr/>
                    <a:lstStyle/>
                    <a:p>
                      <a:pPr algn="l"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2023-02-24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0.4952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0.004952%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836482"/>
                  </a:ext>
                </a:extLst>
              </a:tr>
              <a:tr h="254000">
                <a:tc>
                  <a:txBody>
                    <a:bodyPr/>
                    <a:lstStyle/>
                    <a:p>
                      <a:pPr algn="l" fontAlgn="ctr"/>
                      <a:r>
                        <a:rPr lang="en-US" altLang="zh-CN" sz="1200" b="0" i="0" u="none" strike="noStrike">
                          <a:solidFill>
                            <a:srgbClr val="000000"/>
                          </a:solidFill>
                          <a:effectLst/>
                          <a:latin typeface="等线" panose="02010600030101010101" pitchFamily="2" charset="-122"/>
                          <a:ea typeface="等线" panose="02010600030101010101" pitchFamily="2" charset="-122"/>
                        </a:rPr>
                        <a:t>2023-02-23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0.4921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0.004921%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208598"/>
                  </a:ext>
                </a:extLst>
              </a:tr>
              <a:tr h="254000">
                <a:tc>
                  <a:txBody>
                    <a:bodyPr/>
                    <a:lstStyle/>
                    <a:p>
                      <a:pPr algn="l" fontAlgn="ctr"/>
                      <a:r>
                        <a:rPr lang="en-US" altLang="zh-CN" sz="1200" b="0" i="0" u="none" strike="noStrike">
                          <a:solidFill>
                            <a:srgbClr val="000000"/>
                          </a:solidFill>
                          <a:effectLst/>
                          <a:latin typeface="等线" panose="02010600030101010101" pitchFamily="2" charset="-122"/>
                          <a:ea typeface="等线" panose="02010600030101010101" pitchFamily="2" charset="-122"/>
                        </a:rPr>
                        <a:t>2023-02-22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0.4882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0.004882%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0989889"/>
                  </a:ext>
                </a:extLst>
              </a:tr>
              <a:tr h="254000">
                <a:tc>
                  <a:txBody>
                    <a:bodyPr/>
                    <a:lstStyle/>
                    <a:p>
                      <a:pPr algn="l" fontAlgn="ctr"/>
                      <a:r>
                        <a:rPr lang="en-US" altLang="zh-CN" sz="1200" b="0" i="0" u="none" strike="noStrike">
                          <a:solidFill>
                            <a:srgbClr val="000000"/>
                          </a:solidFill>
                          <a:effectLst/>
                          <a:latin typeface="等线" panose="02010600030101010101" pitchFamily="2" charset="-122"/>
                          <a:ea typeface="等线" panose="02010600030101010101" pitchFamily="2" charset="-122"/>
                        </a:rPr>
                        <a:t>2023-02-21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0.4850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0.004850%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365113"/>
                  </a:ext>
                </a:extLst>
              </a:tr>
              <a:tr h="254000">
                <a:tc>
                  <a:txBody>
                    <a:bodyPr/>
                    <a:lstStyle/>
                    <a:p>
                      <a:pPr algn="l" fontAlgn="ctr"/>
                      <a:r>
                        <a:rPr lang="en-US" altLang="zh-CN" sz="1200" b="0" i="0" u="none" strike="noStrike">
                          <a:solidFill>
                            <a:srgbClr val="000000"/>
                          </a:solidFill>
                          <a:effectLst/>
                          <a:latin typeface="等线" panose="02010600030101010101" pitchFamily="2" charset="-122"/>
                          <a:ea typeface="等线" panose="02010600030101010101" pitchFamily="2" charset="-122"/>
                        </a:rPr>
                        <a:t>2023-02-20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0.4850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0.004850%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722623"/>
                  </a:ext>
                </a:extLst>
              </a:tr>
              <a:tr h="254000">
                <a:tc>
                  <a:txBody>
                    <a:bodyPr/>
                    <a:lstStyle/>
                    <a:p>
                      <a:pPr algn="l" fontAlgn="ctr"/>
                      <a:r>
                        <a:rPr lang="en-US" altLang="zh-CN" sz="1200" b="0" i="0" u="none" strike="noStrike">
                          <a:solidFill>
                            <a:srgbClr val="000000"/>
                          </a:solidFill>
                          <a:effectLst/>
                          <a:latin typeface="等线" panose="02010600030101010101" pitchFamily="2" charset="-122"/>
                          <a:ea typeface="等线" panose="02010600030101010101" pitchFamily="2" charset="-122"/>
                        </a:rPr>
                        <a:t>2023-02-19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0.4823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0.004823%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9449550"/>
                  </a:ext>
                </a:extLst>
              </a:tr>
              <a:tr h="254000">
                <a:tc>
                  <a:txBody>
                    <a:bodyPr/>
                    <a:lstStyle/>
                    <a:p>
                      <a:pPr algn="l" fontAlgn="ctr"/>
                      <a:r>
                        <a:rPr lang="en-US" altLang="zh-CN" sz="1200" b="0" i="0" u="none" strike="noStrike">
                          <a:solidFill>
                            <a:srgbClr val="000000"/>
                          </a:solidFill>
                          <a:effectLst/>
                          <a:latin typeface="等线" panose="02010600030101010101" pitchFamily="2" charset="-122"/>
                          <a:ea typeface="等线" panose="02010600030101010101" pitchFamily="2" charset="-122"/>
                        </a:rPr>
                        <a:t>2023-02-18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等线" panose="02010600030101010101" pitchFamily="2" charset="-122"/>
                          <a:ea typeface="等线" panose="02010600030101010101" pitchFamily="2" charset="-122"/>
                        </a:rPr>
                        <a:t>0.4823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等线" panose="02010600030101010101" pitchFamily="2" charset="-122"/>
                          <a:ea typeface="等线" panose="02010600030101010101" pitchFamily="2" charset="-122"/>
                        </a:rPr>
                        <a:t>0.004823%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805205"/>
                  </a:ext>
                </a:extLst>
              </a:tr>
            </a:tbl>
          </a:graphicData>
        </a:graphic>
      </p:graphicFrame>
      <p:sp>
        <p:nvSpPr>
          <p:cNvPr id="6" name="文本框 5">
            <a:extLst>
              <a:ext uri="{FF2B5EF4-FFF2-40B4-BE49-F238E27FC236}">
                <a16:creationId xmlns:a16="http://schemas.microsoft.com/office/drawing/2014/main" id="{4F25FF29-E158-4325-3378-3C61B81BCA8B}"/>
              </a:ext>
            </a:extLst>
          </p:cNvPr>
          <p:cNvSpPr txBox="1"/>
          <p:nvPr/>
        </p:nvSpPr>
        <p:spPr>
          <a:xfrm>
            <a:off x="5148064" y="3386609"/>
            <a:ext cx="3024336" cy="923330"/>
          </a:xfrm>
          <a:prstGeom prst="rect">
            <a:avLst/>
          </a:prstGeom>
          <a:noFill/>
        </p:spPr>
        <p:txBody>
          <a:bodyPr wrap="square" rtlCol="0">
            <a:spAutoFit/>
          </a:bodyPr>
          <a:lstStyle/>
          <a:p>
            <a:r>
              <a:rPr lang="zh-CN" altLang="en-US" b="1" dirty="0">
                <a:solidFill>
                  <a:srgbClr val="FF0000"/>
                </a:solidFill>
              </a:rPr>
              <a:t>问题：基于左表数据，您如果今天购买该基金，会如何估计今后的收益率呢？</a:t>
            </a:r>
          </a:p>
        </p:txBody>
      </p:sp>
    </p:spTree>
    <p:extLst>
      <p:ext uri="{BB962C8B-B14F-4D97-AF65-F5344CB8AC3E}">
        <p14:creationId xmlns:p14="http://schemas.microsoft.com/office/powerpoint/2010/main" val="25607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1E03CE-384F-C77B-831B-AE0108E5F1A2}"/>
              </a:ext>
            </a:extLst>
          </p:cNvPr>
          <p:cNvSpPr>
            <a:spLocks noGrp="1"/>
          </p:cNvSpPr>
          <p:nvPr>
            <p:ph type="title"/>
          </p:nvPr>
        </p:nvSpPr>
        <p:spPr/>
        <p:txBody>
          <a:bodyPr/>
          <a:lstStyle/>
          <a:p>
            <a:r>
              <a:rPr lang="zh-CN" altLang="en-US" sz="3200" dirty="0"/>
              <a:t>              算术平均数</a:t>
            </a:r>
            <a:r>
              <a:rPr lang="en-US" altLang="zh-CN" sz="3200" dirty="0"/>
              <a:t>vs</a:t>
            </a:r>
            <a:r>
              <a:rPr lang="zh-CN" altLang="en-US" sz="3200" dirty="0"/>
              <a:t>几何平均数</a:t>
            </a:r>
          </a:p>
        </p:txBody>
      </p:sp>
      <p:graphicFrame>
        <p:nvGraphicFramePr>
          <p:cNvPr id="4" name="内容占位符 3">
            <a:extLst>
              <a:ext uri="{FF2B5EF4-FFF2-40B4-BE49-F238E27FC236}">
                <a16:creationId xmlns:a16="http://schemas.microsoft.com/office/drawing/2014/main" id="{FF767A64-7371-A4D8-C146-85F48DE108F4}"/>
              </a:ext>
            </a:extLst>
          </p:cNvPr>
          <p:cNvGraphicFramePr>
            <a:graphicFrameLocks noGrp="1"/>
          </p:cNvGraphicFramePr>
          <p:nvPr>
            <p:ph idx="1"/>
            <p:extLst>
              <p:ext uri="{D42A27DB-BD31-4B8C-83A1-F6EECF244321}">
                <p14:modId xmlns:p14="http://schemas.microsoft.com/office/powerpoint/2010/main" val="1730916809"/>
              </p:ext>
            </p:extLst>
          </p:nvPr>
        </p:nvGraphicFramePr>
        <p:xfrm>
          <a:off x="611561" y="1545553"/>
          <a:ext cx="3456384" cy="3795041"/>
        </p:xfrm>
        <a:graphic>
          <a:graphicData uri="http://schemas.openxmlformats.org/drawingml/2006/table">
            <a:tbl>
              <a:tblPr/>
              <a:tblGrid>
                <a:gridCol w="864096">
                  <a:extLst>
                    <a:ext uri="{9D8B030D-6E8A-4147-A177-3AD203B41FA5}">
                      <a16:colId xmlns:a16="http://schemas.microsoft.com/office/drawing/2014/main" val="2654758325"/>
                    </a:ext>
                  </a:extLst>
                </a:gridCol>
                <a:gridCol w="780474">
                  <a:extLst>
                    <a:ext uri="{9D8B030D-6E8A-4147-A177-3AD203B41FA5}">
                      <a16:colId xmlns:a16="http://schemas.microsoft.com/office/drawing/2014/main" val="1888677028"/>
                    </a:ext>
                  </a:extLst>
                </a:gridCol>
                <a:gridCol w="836222">
                  <a:extLst>
                    <a:ext uri="{9D8B030D-6E8A-4147-A177-3AD203B41FA5}">
                      <a16:colId xmlns:a16="http://schemas.microsoft.com/office/drawing/2014/main" val="21214235"/>
                    </a:ext>
                  </a:extLst>
                </a:gridCol>
                <a:gridCol w="975592">
                  <a:extLst>
                    <a:ext uri="{9D8B030D-6E8A-4147-A177-3AD203B41FA5}">
                      <a16:colId xmlns:a16="http://schemas.microsoft.com/office/drawing/2014/main" val="190600197"/>
                    </a:ext>
                  </a:extLst>
                </a:gridCol>
              </a:tblGrid>
              <a:tr h="818889">
                <a:tc>
                  <a:txBody>
                    <a:bodyPr/>
                    <a:lstStyle/>
                    <a:p>
                      <a:pPr algn="ctr" fontAlgn="ctr"/>
                      <a:r>
                        <a:rPr lang="zh-CN" altLang="en-US" sz="1200" b="1" i="0" u="none" strike="noStrike" dirty="0">
                          <a:solidFill>
                            <a:srgbClr val="000000"/>
                          </a:solidFill>
                          <a:effectLst/>
                          <a:latin typeface="宋体" panose="02010600030101010101" pitchFamily="2" charset="-122"/>
                          <a:ea typeface="宋体" panose="02010600030101010101" pitchFamily="2" charset="-122"/>
                        </a:rPr>
                        <a:t>日期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zh-CN" altLang="en-US" sz="1200" b="1" i="0" u="none" strike="noStrike" dirty="0">
                          <a:solidFill>
                            <a:srgbClr val="000000"/>
                          </a:solidFill>
                          <a:effectLst/>
                          <a:latin typeface="宋体" panose="02010600030101010101" pitchFamily="2" charset="-122"/>
                          <a:ea typeface="宋体" panose="02010600030101010101" pitchFamily="2" charset="-122"/>
                        </a:rPr>
                        <a:t>持有日</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zh-CN" altLang="en-US" sz="1200" b="1" i="0" u="none" strike="noStrike">
                          <a:solidFill>
                            <a:srgbClr val="000000"/>
                          </a:solidFill>
                          <a:effectLst/>
                          <a:latin typeface="宋体" panose="02010600030101010101" pitchFamily="2" charset="-122"/>
                          <a:ea typeface="宋体" panose="02010600030101010101" pitchFamily="2" charset="-122"/>
                        </a:rPr>
                        <a:t>每万份基金单位收益（元）</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zh-CN" altLang="en-US" sz="1200" b="1" i="0" u="none" strike="noStrike">
                          <a:solidFill>
                            <a:srgbClr val="000000"/>
                          </a:solidFill>
                          <a:effectLst/>
                          <a:latin typeface="宋体" panose="02010600030101010101" pitchFamily="2" charset="-122"/>
                          <a:ea typeface="宋体" panose="02010600030101010101" pitchFamily="2" charset="-122"/>
                        </a:rPr>
                        <a:t>当日收益率（</a:t>
                      </a:r>
                      <a:r>
                        <a:rPr lang="en-US" altLang="zh-CN" sz="1200" b="1" i="0" u="none" strike="noStrike">
                          <a:solidFill>
                            <a:srgbClr val="000000"/>
                          </a:solidFill>
                          <a:effectLst/>
                          <a:latin typeface="宋体" panose="02010600030101010101" pitchFamily="2" charset="-122"/>
                          <a:ea typeface="宋体" panose="02010600030101010101" pitchFamily="2" charset="-122"/>
                        </a:rPr>
                        <a:t>%</a:t>
                      </a:r>
                      <a:r>
                        <a:rPr lang="zh-CN" altLang="en-US" sz="1200" b="1" i="0" u="none" strike="noStrike">
                          <a:solidFill>
                            <a:srgbClr val="000000"/>
                          </a:solidFill>
                          <a:effectLst/>
                          <a:latin typeface="宋体" panose="02010600030101010101" pitchFamily="2" charset="-122"/>
                          <a:ea typeface="宋体" panose="02010600030101010101" pitchFamily="2"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4020762739"/>
                  </a:ext>
                </a:extLst>
              </a:tr>
              <a:tr h="327556">
                <a:tc>
                  <a:txBody>
                    <a:bodyPr/>
                    <a:lstStyle/>
                    <a:p>
                      <a:pPr algn="l"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2023-02-24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0.4952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0.004952%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822881"/>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0.4921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0.004921%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531410"/>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0.4882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0.004882%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3151484"/>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0.4850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0.004850%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535373"/>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0.4850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0.004850%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612025"/>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0.4823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0.004823%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528816"/>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0.4823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0.004823%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007070"/>
                  </a:ext>
                </a:extLst>
              </a:tr>
              <a:tr h="327556">
                <a:tc gridSpan="3">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算术平均日收益率</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0.00487157142857143%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584347"/>
                  </a:ext>
                </a:extLst>
              </a:tr>
              <a:tr h="327556">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rgbClr val="000000"/>
                          </a:solidFill>
                          <a:effectLst/>
                          <a:latin typeface="等线" panose="02010600030101010101" pitchFamily="2" charset="-122"/>
                          <a:ea typeface="等线" panose="02010600030101010101" pitchFamily="2" charset="-122"/>
                        </a:rPr>
                        <a:t>EA</a:t>
                      </a:r>
                      <a:r>
                        <a:rPr lang="en-US" sz="1100" b="0" i="0" u="none" strike="noStrike" dirty="0">
                          <a:solidFill>
                            <a:srgbClr val="000000"/>
                          </a:solidFill>
                          <a:effectLst/>
                          <a:latin typeface="等线" panose="02010600030101010101" pitchFamily="2" charset="-122"/>
                          <a:ea typeface="等线" panose="02010600030101010101" pitchFamily="2" charset="-122"/>
                        </a:rPr>
                        <a:t>R=</a:t>
                      </a:r>
                      <a:r>
                        <a:rPr lang="en-US" altLang="zh-CN" sz="1100" b="0" i="0" u="none" strike="noStrike" dirty="0">
                          <a:solidFill>
                            <a:srgbClr val="000000"/>
                          </a:solidFill>
                          <a:effectLst/>
                          <a:latin typeface="等线" panose="02010600030101010101" pitchFamily="2" charset="-122"/>
                          <a:ea typeface="等线" panose="02010600030101010101" pitchFamily="2" charset="-122"/>
                        </a:rPr>
                        <a:t>（1+</a:t>
                      </a:r>
                      <a:r>
                        <a:rPr lang="zh-CN" altLang="en-US" sz="1100" b="0" i="0" u="none" strike="noStrike" dirty="0">
                          <a:solidFill>
                            <a:srgbClr val="000000"/>
                          </a:solidFill>
                          <a:effectLst/>
                          <a:latin typeface="等线" panose="02010600030101010101" pitchFamily="2" charset="-122"/>
                          <a:ea typeface="等线" panose="02010600030101010101" pitchFamily="2" charset="-122"/>
                        </a:rPr>
                        <a:t>日平均收益率</a:t>
                      </a:r>
                      <a:r>
                        <a:rPr lang="en-US" altLang="zh-CN" sz="1100" b="0" i="0" u="none" strike="noStrike" dirty="0">
                          <a:solidFill>
                            <a:srgbClr val="000000"/>
                          </a:solidFill>
                          <a:effectLst/>
                          <a:latin typeface="等线" panose="02010600030101010101" pitchFamily="2" charset="-122"/>
                          <a:ea typeface="等线" panose="02010600030101010101" pitchFamily="2" charset="-122"/>
                        </a:rPr>
                        <a:t>)^365-1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1.79398221866827%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702271"/>
                  </a:ext>
                </a:extLst>
              </a:tr>
            </a:tbl>
          </a:graphicData>
        </a:graphic>
      </p:graphicFrame>
      <p:graphicFrame>
        <p:nvGraphicFramePr>
          <p:cNvPr id="5" name="表格 4">
            <a:extLst>
              <a:ext uri="{FF2B5EF4-FFF2-40B4-BE49-F238E27FC236}">
                <a16:creationId xmlns:a16="http://schemas.microsoft.com/office/drawing/2014/main" id="{C1148CC6-3290-09FA-7D56-6A1951FBEC5F}"/>
              </a:ext>
            </a:extLst>
          </p:cNvPr>
          <p:cNvGraphicFramePr>
            <a:graphicFrameLocks noGrp="1"/>
          </p:cNvGraphicFramePr>
          <p:nvPr>
            <p:extLst>
              <p:ext uri="{D42A27DB-BD31-4B8C-83A1-F6EECF244321}">
                <p14:modId xmlns:p14="http://schemas.microsoft.com/office/powerpoint/2010/main" val="88203370"/>
              </p:ext>
            </p:extLst>
          </p:nvPr>
        </p:nvGraphicFramePr>
        <p:xfrm>
          <a:off x="4813300" y="1545553"/>
          <a:ext cx="4095079" cy="3795042"/>
        </p:xfrm>
        <a:graphic>
          <a:graphicData uri="http://schemas.openxmlformats.org/drawingml/2006/table">
            <a:tbl>
              <a:tblPr/>
              <a:tblGrid>
                <a:gridCol w="888668">
                  <a:extLst>
                    <a:ext uri="{9D8B030D-6E8A-4147-A177-3AD203B41FA5}">
                      <a16:colId xmlns:a16="http://schemas.microsoft.com/office/drawing/2014/main" val="346375963"/>
                    </a:ext>
                  </a:extLst>
                </a:gridCol>
                <a:gridCol w="624470">
                  <a:extLst>
                    <a:ext uri="{9D8B030D-6E8A-4147-A177-3AD203B41FA5}">
                      <a16:colId xmlns:a16="http://schemas.microsoft.com/office/drawing/2014/main" val="929583871"/>
                    </a:ext>
                  </a:extLst>
                </a:gridCol>
                <a:gridCol w="621826">
                  <a:extLst>
                    <a:ext uri="{9D8B030D-6E8A-4147-A177-3AD203B41FA5}">
                      <a16:colId xmlns:a16="http://schemas.microsoft.com/office/drawing/2014/main" val="637281982"/>
                    </a:ext>
                  </a:extLst>
                </a:gridCol>
                <a:gridCol w="1008112">
                  <a:extLst>
                    <a:ext uri="{9D8B030D-6E8A-4147-A177-3AD203B41FA5}">
                      <a16:colId xmlns:a16="http://schemas.microsoft.com/office/drawing/2014/main" val="3047147101"/>
                    </a:ext>
                  </a:extLst>
                </a:gridCol>
                <a:gridCol w="952003">
                  <a:extLst>
                    <a:ext uri="{9D8B030D-6E8A-4147-A177-3AD203B41FA5}">
                      <a16:colId xmlns:a16="http://schemas.microsoft.com/office/drawing/2014/main" val="3360394144"/>
                    </a:ext>
                  </a:extLst>
                </a:gridCol>
              </a:tblGrid>
              <a:tr h="818890">
                <a:tc>
                  <a:txBody>
                    <a:bodyPr/>
                    <a:lstStyle/>
                    <a:p>
                      <a:pPr algn="ctr" fontAlgn="ctr"/>
                      <a:r>
                        <a:rPr lang="zh-CN" altLang="en-US" sz="1200" b="1" i="0" u="none" strike="noStrike">
                          <a:solidFill>
                            <a:srgbClr val="000000"/>
                          </a:solidFill>
                          <a:effectLst/>
                          <a:latin typeface="宋体" panose="02010600030101010101" pitchFamily="2" charset="-122"/>
                          <a:ea typeface="宋体" panose="02010600030101010101" pitchFamily="2" charset="-122"/>
                        </a:rPr>
                        <a:t>日期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zh-CN" altLang="en-US" sz="1200" b="1" i="0" u="none" strike="noStrike">
                          <a:solidFill>
                            <a:srgbClr val="000000"/>
                          </a:solidFill>
                          <a:effectLst/>
                          <a:latin typeface="宋体" panose="02010600030101010101" pitchFamily="2" charset="-122"/>
                          <a:ea typeface="宋体" panose="02010600030101010101" pitchFamily="2" charset="-122"/>
                        </a:rPr>
                        <a:t>持有日</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zh-CN" altLang="en-US" sz="1200" b="1" i="0" u="none" strike="noStrike">
                          <a:solidFill>
                            <a:srgbClr val="000000"/>
                          </a:solidFill>
                          <a:effectLst/>
                          <a:latin typeface="宋体" panose="02010600030101010101" pitchFamily="2" charset="-122"/>
                          <a:ea typeface="宋体" panose="02010600030101010101" pitchFamily="2" charset="-122"/>
                        </a:rPr>
                        <a:t>每万份基金单位收益（元）</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zh-CN" altLang="en-US" sz="1200" b="1" i="0" u="none" strike="noStrike">
                          <a:solidFill>
                            <a:srgbClr val="000000"/>
                          </a:solidFill>
                          <a:effectLst/>
                          <a:latin typeface="宋体" panose="02010600030101010101" pitchFamily="2" charset="-122"/>
                          <a:ea typeface="宋体" panose="02010600030101010101" pitchFamily="2" charset="-122"/>
                        </a:rPr>
                        <a:t>当日收益率（</a:t>
                      </a:r>
                      <a:r>
                        <a:rPr lang="en-US" altLang="zh-CN" sz="1200" b="1" i="0" u="none" strike="noStrike">
                          <a:solidFill>
                            <a:srgbClr val="000000"/>
                          </a:solidFill>
                          <a:effectLst/>
                          <a:latin typeface="宋体" panose="02010600030101010101" pitchFamily="2" charset="-122"/>
                          <a:ea typeface="宋体" panose="02010600030101010101" pitchFamily="2" charset="-122"/>
                        </a:rPr>
                        <a:t>%</a:t>
                      </a:r>
                      <a:r>
                        <a:rPr lang="zh-CN" altLang="en-US" sz="1200" b="1" i="0" u="none" strike="noStrike">
                          <a:solidFill>
                            <a:srgbClr val="000000"/>
                          </a:solidFill>
                          <a:effectLst/>
                          <a:latin typeface="宋体" panose="02010600030101010101" pitchFamily="2" charset="-122"/>
                          <a:ea typeface="宋体" panose="02010600030101010101" pitchFamily="2"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zh-CN" altLang="en-US" sz="1200" b="1" i="0" u="none" strike="noStrike">
                          <a:solidFill>
                            <a:srgbClr val="000000"/>
                          </a:solidFill>
                          <a:effectLst/>
                          <a:latin typeface="宋体" panose="02010600030101010101" pitchFamily="2" charset="-122"/>
                          <a:ea typeface="宋体" panose="02010600030101010101" pitchFamily="2" charset="-122"/>
                        </a:rPr>
                        <a:t>当日收益率</a:t>
                      </a:r>
                      <a:r>
                        <a:rPr lang="en-US" altLang="zh-CN" sz="1200" b="1" i="0" u="none" strike="noStrike">
                          <a:solidFill>
                            <a:srgbClr val="000000"/>
                          </a:solidFill>
                          <a:effectLst/>
                          <a:latin typeface="宋体" panose="02010600030101010101" pitchFamily="2" charset="-122"/>
                          <a:ea typeface="宋体" panose="02010600030101010101" pitchFamily="2" charset="-122"/>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713186308"/>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0.4952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0.004952%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100.004952%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680446"/>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0.4921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0.004921%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100.004921%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378656"/>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0.4882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0.004882%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100.004882%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59361"/>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0.4850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0.004850%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100.004850%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690895"/>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0.4850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0.004850%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100.004850%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727798"/>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0.4823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0.004823%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100.004823%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327675"/>
                  </a:ext>
                </a:extLst>
              </a:tr>
              <a:tr h="327556">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2023-02-18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0.4823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0.004823%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100.004823%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662274"/>
                  </a:ext>
                </a:extLst>
              </a:tr>
              <a:tr h="327556">
                <a:tc gridSpan="4">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几何平均日收益率</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0.00487157141808581%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122958"/>
                  </a:ext>
                </a:extLst>
              </a:tr>
              <a:tr h="327556">
                <a:tc gridSpan="4">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EAR=（1+</a:t>
                      </a:r>
                      <a:r>
                        <a:rPr lang="zh-CN" altLang="en-US" sz="1100" b="0" i="0" u="none" strike="noStrike" dirty="0">
                          <a:solidFill>
                            <a:srgbClr val="000000"/>
                          </a:solidFill>
                          <a:effectLst/>
                          <a:latin typeface="等线" panose="02010600030101010101" pitchFamily="2" charset="-122"/>
                          <a:ea typeface="等线" panose="02010600030101010101" pitchFamily="2" charset="-122"/>
                        </a:rPr>
                        <a:t>日平均收益率</a:t>
                      </a:r>
                      <a:r>
                        <a:rPr lang="en-US" altLang="zh-CN" sz="1100" b="0" i="0" u="none" strike="noStrike" dirty="0">
                          <a:solidFill>
                            <a:srgbClr val="000000"/>
                          </a:solidFill>
                          <a:effectLst/>
                          <a:latin typeface="等线" panose="02010600030101010101" pitchFamily="2" charset="-122"/>
                          <a:ea typeface="等线" panose="02010600030101010101" pitchFamily="2" charset="-122"/>
                        </a:rPr>
                        <a:t>)^365-1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1.79398221477569%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422332"/>
                  </a:ext>
                </a:extLst>
              </a:tr>
            </a:tbl>
          </a:graphicData>
        </a:graphic>
      </p:graphicFrame>
      <p:sp>
        <p:nvSpPr>
          <p:cNvPr id="6" name="文本框 5">
            <a:extLst>
              <a:ext uri="{FF2B5EF4-FFF2-40B4-BE49-F238E27FC236}">
                <a16:creationId xmlns:a16="http://schemas.microsoft.com/office/drawing/2014/main" id="{67FA347F-8C87-9390-0AA2-1E9AD3749301}"/>
              </a:ext>
            </a:extLst>
          </p:cNvPr>
          <p:cNvSpPr txBox="1"/>
          <p:nvPr/>
        </p:nvSpPr>
        <p:spPr>
          <a:xfrm>
            <a:off x="611561" y="5445224"/>
            <a:ext cx="8229600" cy="1200329"/>
          </a:xfrm>
          <a:prstGeom prst="rect">
            <a:avLst/>
          </a:prstGeom>
          <a:noFill/>
        </p:spPr>
        <p:txBody>
          <a:bodyPr wrap="square" rtlCol="0">
            <a:spAutoFit/>
          </a:bodyPr>
          <a:lstStyle/>
          <a:p>
            <a:pPr marL="285750" indent="-285750">
              <a:buFont typeface="Wingdings" panose="05000000000000000000" pitchFamily="2" charset="2"/>
              <a:buChar char="ü"/>
            </a:pPr>
            <a:r>
              <a:rPr lang="zh-CN" altLang="en-US" dirty="0"/>
              <a:t>事实：算术平均日收益率≥几何平均日收益率</a:t>
            </a:r>
            <a:endParaRPr lang="en-US" altLang="zh-CN" dirty="0"/>
          </a:p>
          <a:p>
            <a:pPr marL="285750" indent="-285750">
              <a:buFont typeface="Wingdings" panose="05000000000000000000" pitchFamily="2" charset="2"/>
              <a:buChar char="ü"/>
            </a:pPr>
            <a:r>
              <a:rPr lang="zh-CN" altLang="en-US" dirty="0"/>
              <a:t>算术平均数是无偏估计量</a:t>
            </a:r>
            <a:endParaRPr lang="en-US" altLang="zh-CN" dirty="0"/>
          </a:p>
          <a:p>
            <a:pPr marL="285750" indent="-285750">
              <a:buFont typeface="Wingdings" panose="05000000000000000000" pitchFamily="2" charset="2"/>
              <a:buChar char="ü"/>
            </a:pPr>
            <a:r>
              <a:rPr lang="zh-CN" altLang="en-US" dirty="0"/>
              <a:t>每日收益率不可加，长期收益应该是短期收益连乘的关系</a:t>
            </a:r>
            <a:endParaRPr lang="en-US" altLang="zh-CN" dirty="0"/>
          </a:p>
          <a:p>
            <a:pPr marL="285750" indent="-285750">
              <a:buFont typeface="Wingdings" panose="05000000000000000000" pitchFamily="2" charset="2"/>
              <a:buChar char="ü"/>
            </a:pPr>
            <a:endParaRPr lang="zh-CN" altLang="en-US" dirty="0"/>
          </a:p>
        </p:txBody>
      </p:sp>
      <p:sp>
        <p:nvSpPr>
          <p:cNvPr id="7" name="任意多边形: 形状 6">
            <a:extLst>
              <a:ext uri="{FF2B5EF4-FFF2-40B4-BE49-F238E27FC236}">
                <a16:creationId xmlns:a16="http://schemas.microsoft.com/office/drawing/2014/main" id="{F4A1E0C3-55D2-BA40-C7AF-7FD648174B65}"/>
              </a:ext>
            </a:extLst>
          </p:cNvPr>
          <p:cNvSpPr/>
          <p:nvPr/>
        </p:nvSpPr>
        <p:spPr>
          <a:xfrm>
            <a:off x="5814391" y="3826565"/>
            <a:ext cx="2574235" cy="964096"/>
          </a:xfrm>
          <a:custGeom>
            <a:avLst/>
            <a:gdLst>
              <a:gd name="connsiteX0" fmla="*/ 0 w 2574235"/>
              <a:gd name="connsiteY0" fmla="*/ 198783 h 964096"/>
              <a:gd name="connsiteX1" fmla="*/ 19879 w 2574235"/>
              <a:gd name="connsiteY1" fmla="*/ 268357 h 964096"/>
              <a:gd name="connsiteX2" fmla="*/ 228600 w 2574235"/>
              <a:gd name="connsiteY2" fmla="*/ 854765 h 964096"/>
              <a:gd name="connsiteX3" fmla="*/ 238539 w 2574235"/>
              <a:gd name="connsiteY3" fmla="*/ 904461 h 964096"/>
              <a:gd name="connsiteX4" fmla="*/ 278296 w 2574235"/>
              <a:gd name="connsiteY4" fmla="*/ 964096 h 964096"/>
              <a:gd name="connsiteX5" fmla="*/ 795131 w 2574235"/>
              <a:gd name="connsiteY5" fmla="*/ 735496 h 964096"/>
              <a:gd name="connsiteX6" fmla="*/ 1133061 w 2574235"/>
              <a:gd name="connsiteY6" fmla="*/ 467139 h 964096"/>
              <a:gd name="connsiteX7" fmla="*/ 1620079 w 2574235"/>
              <a:gd name="connsiteY7" fmla="*/ 288235 h 964096"/>
              <a:gd name="connsiteX8" fmla="*/ 2385392 w 2574235"/>
              <a:gd name="connsiteY8" fmla="*/ 69574 h 964096"/>
              <a:gd name="connsiteX9" fmla="*/ 2504661 w 2574235"/>
              <a:gd name="connsiteY9" fmla="*/ 19878 h 964096"/>
              <a:gd name="connsiteX10" fmla="*/ 2574235 w 2574235"/>
              <a:gd name="connsiteY10" fmla="*/ 0 h 9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4235" h="964096">
                <a:moveTo>
                  <a:pt x="0" y="198783"/>
                </a:moveTo>
                <a:cubicBezTo>
                  <a:pt x="6626" y="221974"/>
                  <a:pt x="11942" y="245581"/>
                  <a:pt x="19879" y="268357"/>
                </a:cubicBezTo>
                <a:cubicBezTo>
                  <a:pt x="88156" y="464283"/>
                  <a:pt x="187910" y="651312"/>
                  <a:pt x="228600" y="854765"/>
                </a:cubicBezTo>
                <a:cubicBezTo>
                  <a:pt x="231913" y="871330"/>
                  <a:pt x="231548" y="889082"/>
                  <a:pt x="238539" y="904461"/>
                </a:cubicBezTo>
                <a:cubicBezTo>
                  <a:pt x="248425" y="926210"/>
                  <a:pt x="278296" y="964096"/>
                  <a:pt x="278296" y="964096"/>
                </a:cubicBezTo>
                <a:cubicBezTo>
                  <a:pt x="458052" y="897870"/>
                  <a:pt x="629735" y="841646"/>
                  <a:pt x="795131" y="735496"/>
                </a:cubicBezTo>
                <a:cubicBezTo>
                  <a:pt x="916186" y="657804"/>
                  <a:pt x="998042" y="516738"/>
                  <a:pt x="1133061" y="467139"/>
                </a:cubicBezTo>
                <a:cubicBezTo>
                  <a:pt x="1295400" y="407504"/>
                  <a:pt x="1455240" y="340565"/>
                  <a:pt x="1620079" y="288235"/>
                </a:cubicBezTo>
                <a:cubicBezTo>
                  <a:pt x="1872955" y="207957"/>
                  <a:pt x="2131505" y="146596"/>
                  <a:pt x="2385392" y="69574"/>
                </a:cubicBezTo>
                <a:cubicBezTo>
                  <a:pt x="2426607" y="57071"/>
                  <a:pt x="2464247" y="34767"/>
                  <a:pt x="2504661" y="19878"/>
                </a:cubicBezTo>
                <a:cubicBezTo>
                  <a:pt x="2527293" y="11540"/>
                  <a:pt x="2574235" y="0"/>
                  <a:pt x="257423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solidFill>
                <a:srgbClr val="FF0000"/>
              </a:solidFill>
            </a:endParaRPr>
          </a:p>
        </p:txBody>
      </p:sp>
    </p:spTree>
    <p:extLst>
      <p:ext uri="{BB962C8B-B14F-4D97-AF65-F5344CB8AC3E}">
        <p14:creationId xmlns:p14="http://schemas.microsoft.com/office/powerpoint/2010/main" val="198511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CFB6D2-DB45-F83A-410C-35C8752BF70F}"/>
              </a:ext>
            </a:extLst>
          </p:cNvPr>
          <p:cNvSpPr>
            <a:spLocks noGrp="1"/>
          </p:cNvSpPr>
          <p:nvPr>
            <p:ph type="title"/>
          </p:nvPr>
        </p:nvSpPr>
        <p:spPr/>
        <p:txBody>
          <a:bodyPr/>
          <a:lstStyle/>
          <a:p>
            <a:r>
              <a:rPr lang="zh-CN" altLang="en-US" sz="3200" dirty="0"/>
              <a:t>              行业惯例：</a:t>
            </a:r>
            <a:r>
              <a:rPr lang="en-US" altLang="zh-CN" sz="3200" dirty="0"/>
              <a:t>7</a:t>
            </a:r>
            <a:r>
              <a:rPr lang="zh-CN" altLang="en-US" sz="3200" dirty="0"/>
              <a:t>日年化收益率</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49C19367-A71D-DE0A-BC1D-50B228A548FD}"/>
                  </a:ext>
                </a:extLst>
              </p:cNvPr>
              <p:cNvSpPr>
                <a:spLocks noGrp="1"/>
              </p:cNvSpPr>
              <p:nvPr>
                <p:ph idx="1"/>
              </p:nvPr>
            </p:nvSpPr>
            <p:spPr/>
            <p:txBody>
              <a:bodyPr/>
              <a:lstStyle/>
              <a:p>
                <a:r>
                  <a:rPr lang="zh-CN" altLang="en-US" sz="2400" dirty="0"/>
                  <a:t>实践中采用的做法是以</a:t>
                </a:r>
                <a:r>
                  <a:rPr lang="en-US" altLang="zh-CN" sz="2400" dirty="0"/>
                  <a:t>7</a:t>
                </a:r>
                <a:r>
                  <a:rPr lang="zh-CN" altLang="en-US" sz="2400" dirty="0"/>
                  <a:t>天为</a:t>
                </a:r>
                <a:r>
                  <a:rPr lang="en-US" altLang="zh-CN" sz="2400" dirty="0"/>
                  <a:t>1</a:t>
                </a:r>
                <a:r>
                  <a:rPr lang="zh-CN" altLang="en-US" sz="2400" dirty="0"/>
                  <a:t>个持有期，计算</a:t>
                </a:r>
                <a:r>
                  <a:rPr lang="en-US" altLang="zh-CN" sz="2400" dirty="0"/>
                  <a:t>7</a:t>
                </a:r>
                <a:r>
                  <a:rPr lang="zh-CN" altLang="en-US" sz="2400" dirty="0"/>
                  <a:t>日收益率，并按</a:t>
                </a:r>
                <a:r>
                  <a:rPr lang="en-US" altLang="zh-CN" sz="2400" dirty="0"/>
                  <a:t>EAR</a:t>
                </a:r>
                <a:r>
                  <a:rPr lang="zh-CN" altLang="en-US" sz="2400" dirty="0"/>
                  <a:t>计算方法将其年化</a:t>
                </a:r>
              </a:p>
              <a:p>
                <a:r>
                  <a:rPr lang="en-US" altLang="zh-CN" sz="2800" b="0" i="1" dirty="0">
                    <a:latin typeface="Cambria Math" panose="02040503050406030204" pitchFamily="18" charset="0"/>
                  </a:rPr>
                  <a:t>EAR=</a:t>
                </a:r>
                <a14:m>
                  <m:oMath xmlns:m="http://schemas.openxmlformats.org/officeDocument/2006/math">
                    <m:sSup>
                      <m:sSupPr>
                        <m:ctrlPr>
                          <a:rPr lang="en-US" altLang="zh-CN" sz="2800" b="0" i="1" smtClean="0">
                            <a:latin typeface="Cambria Math" panose="02040503050406030204" pitchFamily="18" charset="0"/>
                          </a:rPr>
                        </m:ctrlPr>
                      </m:sSupPr>
                      <m:e>
                        <m:r>
                          <a:rPr lang="zh-CN" altLang="en-US" sz="2800" i="1">
                            <a:latin typeface="Cambria Math" panose="02040503050406030204" pitchFamily="18" charset="0"/>
                          </a:rPr>
                          <m:t>（</m:t>
                        </m:r>
                        <m:r>
                          <a:rPr lang="en-US" altLang="zh-CN" sz="2800" b="0" i="1" smtClean="0">
                            <a:latin typeface="Cambria Math" panose="02040503050406030204" pitchFamily="18" charset="0"/>
                          </a:rPr>
                          <m:t>1+</m:t>
                        </m:r>
                        <m:sSub>
                          <m:sSubPr>
                            <m:ctrlPr>
                              <a:rPr lang="en-US" altLang="zh-CN" sz="2800" b="0" i="1" smtClean="0">
                                <a:latin typeface="Cambria Math" panose="02040503050406030204" pitchFamily="18" charset="0"/>
                              </a:rPr>
                            </m:ctrlPr>
                          </m:sSubPr>
                          <m:e>
                            <m:r>
                              <m:rPr>
                                <m:sty m:val="p"/>
                              </m:rPr>
                              <a:rPr lang="en-US" altLang="zh-CN" sz="2800" i="1">
                                <a:latin typeface="Cambria Math" panose="02040503050406030204" pitchFamily="18" charset="0"/>
                              </a:rPr>
                              <m:t>r</m:t>
                            </m:r>
                          </m:e>
                          <m:sub>
                            <m:r>
                              <a:rPr lang="en-US" altLang="zh-CN" sz="2800" b="0" i="1" smtClean="0">
                                <a:latin typeface="Cambria Math" panose="02040503050406030204" pitchFamily="18" charset="0"/>
                              </a:rPr>
                              <m:t>7</m:t>
                            </m:r>
                          </m:sub>
                        </m:sSub>
                        <m:r>
                          <a:rPr lang="en-US" altLang="zh-CN" sz="2800" b="0" i="1" smtClean="0">
                            <a:latin typeface="Cambria Math" panose="02040503050406030204" pitchFamily="18" charset="0"/>
                          </a:rPr>
                          <m:t>)</m:t>
                        </m:r>
                      </m:e>
                      <m:sup>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365</m:t>
                            </m:r>
                          </m:num>
                          <m:den>
                            <m:r>
                              <a:rPr lang="en-US" altLang="zh-CN" sz="2800" b="0" i="1" smtClean="0">
                                <a:latin typeface="Cambria Math" panose="02040503050406030204" pitchFamily="18" charset="0"/>
                              </a:rPr>
                              <m:t>7</m:t>
                            </m:r>
                          </m:den>
                        </m:f>
                      </m:sup>
                    </m:sSup>
                    <m:r>
                      <a:rPr lang="en-US" altLang="zh-CN" sz="2800" b="0" i="1" smtClean="0">
                        <a:latin typeface="Cambria Math" panose="02040503050406030204" pitchFamily="18" charset="0"/>
                      </a:rPr>
                      <m:t>−1</m:t>
                    </m:r>
                  </m:oMath>
                </a14:m>
                <a:endParaRPr lang="en-US" altLang="zh-CN" sz="2800" b="0" i="1" dirty="0">
                  <a:latin typeface="Cambria Math" panose="02040503050406030204" pitchFamily="18" charset="0"/>
                </a:endParaRPr>
              </a:p>
              <a:p>
                <a14:m>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𝑟</m:t>
                        </m:r>
                      </m:e>
                      <m:sub>
                        <m:r>
                          <a:rPr lang="en-US" altLang="zh-CN" sz="2800" b="0" i="1" smtClean="0">
                            <a:latin typeface="Cambria Math" panose="02040503050406030204" pitchFamily="18" charset="0"/>
                          </a:rPr>
                          <m:t>7</m:t>
                        </m:r>
                      </m:sub>
                    </m:sSub>
                    <m:r>
                      <a:rPr lang="en-US" altLang="zh-CN" sz="2800" b="0" i="1" smtClean="0">
                        <a:latin typeface="Cambria Math" panose="02040503050406030204" pitchFamily="18" charset="0"/>
                      </a:rPr>
                      <m:t>=</m:t>
                    </m:r>
                    <m:nary>
                      <m:naryPr>
                        <m:chr m:val="∏"/>
                        <m:limLoc m:val="subSup"/>
                        <m:ctrlPr>
                          <a:rPr lang="en-US" altLang="zh-CN" sz="2800" b="0" i="1" smtClean="0">
                            <a:latin typeface="Cambria Math" panose="02040503050406030204" pitchFamily="18" charset="0"/>
                          </a:rPr>
                        </m:ctrlPr>
                      </m:naryPr>
                      <m:sub>
                        <m:r>
                          <m:rPr>
                            <m:brk m:alnAt="25"/>
                          </m:rPr>
                          <a:rPr lang="en-US" altLang="zh-CN" sz="2800" b="0" i="1" smtClean="0">
                            <a:latin typeface="Cambria Math" panose="02040503050406030204" pitchFamily="18" charset="0"/>
                          </a:rPr>
                          <m:t>𝑖</m:t>
                        </m:r>
                        <m:r>
                          <a:rPr lang="en-US" altLang="zh-CN" sz="2800" b="0" i="1" smtClean="0">
                            <a:latin typeface="Cambria Math" panose="02040503050406030204" pitchFamily="18" charset="0"/>
                          </a:rPr>
                          <m:t>=1</m:t>
                        </m:r>
                      </m:sub>
                      <m:sup>
                        <m:r>
                          <a:rPr lang="en-US" altLang="zh-CN" sz="2800" b="0" i="1" smtClean="0">
                            <a:latin typeface="Cambria Math" panose="02040503050406030204" pitchFamily="18" charset="0"/>
                          </a:rPr>
                          <m:t>7</m:t>
                        </m:r>
                      </m:sup>
                      <m:e>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1+</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𝑅</m:t>
                                </m:r>
                              </m:e>
                              <m:sub>
                                <m:r>
                                  <a:rPr lang="en-US" altLang="zh-CN" sz="2800" b="0" i="1" smtClean="0">
                                    <a:latin typeface="Cambria Math" panose="02040503050406030204" pitchFamily="18" charset="0"/>
                                  </a:rPr>
                                  <m:t>𝑖</m:t>
                                </m:r>
                              </m:sub>
                            </m:sSub>
                          </m:e>
                        </m:d>
                        <m:r>
                          <a:rPr lang="en-US" altLang="zh-CN" sz="2800" b="0" i="1" smtClean="0">
                            <a:latin typeface="Cambria Math" panose="02040503050406030204" pitchFamily="18" charset="0"/>
                          </a:rPr>
                          <m:t>−1</m:t>
                        </m:r>
                      </m:e>
                    </m:nary>
                  </m:oMath>
                </a14:m>
                <a:endParaRPr lang="en-US" altLang="zh-CN" sz="2800" i="1" dirty="0">
                  <a:latin typeface="Cambria Math" panose="02040503050406030204" pitchFamily="18" charset="0"/>
                </a:endParaRPr>
              </a:p>
              <a:p>
                <a:r>
                  <a:rPr lang="zh-CN" altLang="en-US" sz="2800" i="1" dirty="0">
                    <a:latin typeface="Cambria Math" panose="02040503050406030204" pitchFamily="18" charset="0"/>
                  </a:rPr>
                  <a:t>于是</a:t>
                </a:r>
                <a:endParaRPr lang="en-US" altLang="zh-CN" sz="2800" b="0" i="1" dirty="0">
                  <a:latin typeface="Cambria Math" panose="02040503050406030204" pitchFamily="18" charset="0"/>
                </a:endParaRPr>
              </a:p>
              <a:p>
                <a14:m>
                  <m:oMath xmlns:m="http://schemas.openxmlformats.org/officeDocument/2006/math">
                    <m:r>
                      <m:rPr>
                        <m:sty m:val="p"/>
                      </m:rPr>
                      <a:rPr lang="en-US" altLang="zh-CN" sz="2800" i="1" dirty="0">
                        <a:latin typeface="Cambria Math" panose="02040503050406030204" pitchFamily="18" charset="0"/>
                      </a:rPr>
                      <m:t>EAR</m:t>
                    </m:r>
                    <m:r>
                      <a:rPr lang="en-US" altLang="zh-CN" sz="2800" b="0" i="1" dirty="0" smtClean="0">
                        <a:latin typeface="Cambria Math" panose="02040503050406030204" pitchFamily="18" charset="0"/>
                      </a:rPr>
                      <m:t>(</m:t>
                    </m:r>
                    <m:r>
                      <a:rPr lang="en-US" altLang="zh-CN" sz="2800" b="0" i="1" smtClean="0">
                        <a:latin typeface="Cambria Math" panose="02040503050406030204" pitchFamily="18" charset="0"/>
                      </a:rPr>
                      <m:t>7</m:t>
                    </m:r>
                    <m:r>
                      <a:rPr lang="zh-CN" altLang="en-US" sz="2800" i="1">
                        <a:latin typeface="Cambria Math" panose="02040503050406030204" pitchFamily="18" charset="0"/>
                      </a:rPr>
                      <m:t>日</m:t>
                    </m:r>
                    <m:r>
                      <a:rPr lang="zh-CN" altLang="en-US" sz="2800" i="1" smtClean="0">
                        <a:latin typeface="Cambria Math" panose="02040503050406030204" pitchFamily="18" charset="0"/>
                      </a:rPr>
                      <m:t>年化</m:t>
                    </m:r>
                    <m:r>
                      <a:rPr lang="zh-CN" altLang="en-US" sz="2800" i="1">
                        <a:latin typeface="Cambria Math" panose="02040503050406030204" pitchFamily="18" charset="0"/>
                      </a:rPr>
                      <m:t>收益率</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m:t>
                    </m:r>
                    <m:d>
                      <m:dPr>
                        <m:begChr m:val="{"/>
                        <m:endChr m:val="}"/>
                        <m:ctrlPr>
                          <a:rPr lang="en-US" altLang="zh-CN" sz="2800" b="0" i="1" smtClean="0">
                            <a:latin typeface="Cambria Math" panose="02040503050406030204" pitchFamily="18" charset="0"/>
                          </a:rPr>
                        </m:ctrlPr>
                      </m:dPr>
                      <m:e>
                        <m:sSup>
                          <m:sSupPr>
                            <m:ctrlPr>
                              <a:rPr lang="en-US" altLang="zh-CN" sz="2800" b="0" i="1" smtClean="0">
                                <a:latin typeface="Cambria Math" panose="02040503050406030204" pitchFamily="18" charset="0"/>
                              </a:rPr>
                            </m:ctrlPr>
                          </m:sSupPr>
                          <m:e>
                            <m:d>
                              <m:dPr>
                                <m:begChr m:val="["/>
                                <m:endChr m:val="]"/>
                                <m:ctrlPr>
                                  <a:rPr lang="en-US" altLang="zh-CN" sz="2800" i="1">
                                    <a:latin typeface="Cambria Math" panose="02040503050406030204" pitchFamily="18" charset="0"/>
                                  </a:rPr>
                                </m:ctrlPr>
                              </m:dPr>
                              <m:e>
                                <m:nary>
                                  <m:naryPr>
                                    <m:chr m:val="∏"/>
                                    <m:ctrlPr>
                                      <a:rPr lang="en-US" altLang="zh-CN" sz="2800" i="1">
                                        <a:latin typeface="Cambria Math" panose="02040503050406030204" pitchFamily="18" charset="0"/>
                                      </a:rPr>
                                    </m:ctrlPr>
                                  </m:naryPr>
                                  <m:sub>
                                    <m:r>
                                      <m:rPr>
                                        <m:sty m:val="p"/>
                                        <m:brk m:alnAt="23"/>
                                      </m:rPr>
                                      <a:rPr lang="en-US" altLang="zh-CN" sz="2800" i="1">
                                        <a:latin typeface="Cambria Math" panose="02040503050406030204" pitchFamily="18" charset="0"/>
                                      </a:rPr>
                                      <m:t>i</m:t>
                                    </m:r>
                                    <m:r>
                                      <a:rPr lang="en-US" altLang="zh-CN" sz="2800" i="1">
                                        <a:latin typeface="Cambria Math" panose="02040503050406030204" pitchFamily="18" charset="0"/>
                                      </a:rPr>
                                      <m:t>=1</m:t>
                                    </m:r>
                                  </m:sub>
                                  <m:sup>
                                    <m:r>
                                      <a:rPr lang="en-US" altLang="zh-CN" sz="2800" i="1">
                                        <a:latin typeface="Cambria Math" panose="02040503050406030204" pitchFamily="18" charset="0"/>
                                      </a:rPr>
                                      <m:t>7</m:t>
                                    </m:r>
                                  </m:sup>
                                  <m:e>
                                    <m:r>
                                      <a:rPr lang="en-US" altLang="zh-CN" sz="2800" i="1">
                                        <a:latin typeface="Cambria Math" panose="02040503050406030204" pitchFamily="18" charset="0"/>
                                      </a:rPr>
                                      <m:t>(1+</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𝑅</m:t>
                                        </m:r>
                                      </m:e>
                                      <m:sub>
                                        <m:r>
                                          <a:rPr lang="en-US" altLang="zh-CN" sz="2800" i="1">
                                            <a:latin typeface="Cambria Math" panose="02040503050406030204" pitchFamily="18" charset="0"/>
                                          </a:rPr>
                                          <m:t>𝑖</m:t>
                                        </m:r>
                                      </m:sub>
                                    </m:sSub>
                                    <m:r>
                                      <a:rPr lang="en-US" altLang="zh-CN" sz="2800" i="1">
                                        <a:latin typeface="Cambria Math" panose="02040503050406030204" pitchFamily="18" charset="0"/>
                                      </a:rPr>
                                      <m:t>)</m:t>
                                    </m:r>
                                  </m:e>
                                </m:nary>
                              </m:e>
                            </m:d>
                          </m:e>
                          <m:sup>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365</m:t>
                                </m:r>
                              </m:num>
                              <m:den>
                                <m:r>
                                  <a:rPr lang="en-US" altLang="zh-CN" sz="2800" b="0" i="1" smtClean="0">
                                    <a:latin typeface="Cambria Math" panose="02040503050406030204" pitchFamily="18" charset="0"/>
                                  </a:rPr>
                                  <m:t>7</m:t>
                                </m:r>
                              </m:den>
                            </m:f>
                          </m:sup>
                        </m:sSup>
                      </m:e>
                    </m:d>
                    <m:r>
                      <a:rPr lang="en-US" altLang="zh-CN" sz="2800" b="0" i="1" smtClean="0">
                        <a:latin typeface="Cambria Math" panose="02040503050406030204" pitchFamily="18" charset="0"/>
                      </a:rPr>
                      <m:t>−1</m:t>
                    </m:r>
                  </m:oMath>
                </a14:m>
                <a:endParaRPr lang="en-US" altLang="zh-CN" sz="2800" dirty="0"/>
              </a:p>
              <a:p>
                <a:endParaRPr lang="en-US" altLang="zh-CN" dirty="0"/>
              </a:p>
              <a:p>
                <a:endParaRPr lang="zh-CN" altLang="en-US" dirty="0"/>
              </a:p>
            </p:txBody>
          </p:sp>
        </mc:Choice>
        <mc:Fallback>
          <p:sp>
            <p:nvSpPr>
              <p:cNvPr id="3" name="内容占位符 2">
                <a:extLst>
                  <a:ext uri="{FF2B5EF4-FFF2-40B4-BE49-F238E27FC236}">
                    <a16:creationId xmlns:a16="http://schemas.microsoft.com/office/drawing/2014/main" id="{49C19367-A71D-DE0A-BC1D-50B228A548FD}"/>
                  </a:ext>
                </a:extLst>
              </p:cNvPr>
              <p:cNvSpPr>
                <a:spLocks noGrp="1" noRot="1" noChangeAspect="1" noMove="1" noResize="1" noEditPoints="1" noAdjustHandles="1" noChangeArrowheads="1" noChangeShapeType="1" noTextEdit="1"/>
              </p:cNvSpPr>
              <p:nvPr>
                <p:ph idx="1"/>
              </p:nvPr>
            </p:nvSpPr>
            <p:spPr>
              <a:blipFill>
                <a:blip r:embed="rId2"/>
                <a:stretch>
                  <a:fillRect l="-1407" t="-1482" r="-25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7788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AA42AD-766E-7F1E-D3EA-5C32D4E58BF8}"/>
              </a:ext>
            </a:extLst>
          </p:cNvPr>
          <p:cNvSpPr>
            <a:spLocks noGrp="1"/>
          </p:cNvSpPr>
          <p:nvPr>
            <p:ph type="title"/>
          </p:nvPr>
        </p:nvSpPr>
        <p:spPr/>
        <p:txBody>
          <a:bodyPr/>
          <a:lstStyle/>
          <a:p>
            <a:r>
              <a:rPr lang="zh-CN" altLang="en-US" sz="3600" dirty="0"/>
              <a:t>                  短期收益率的不可加性</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14F6F5B-A2BD-4A9F-F2E9-5FA1AE392745}"/>
                  </a:ext>
                </a:extLst>
              </p:cNvPr>
              <p:cNvSpPr>
                <a:spLocks noGrp="1"/>
              </p:cNvSpPr>
              <p:nvPr>
                <p:ph idx="1"/>
              </p:nvPr>
            </p:nvSpPr>
            <p:spPr/>
            <p:txBody>
              <a:bodyPr/>
              <a:lstStyle/>
              <a:p>
                <a:r>
                  <a:rPr lang="zh-CN" altLang="en-US" sz="2000" dirty="0"/>
                  <a:t>从余额宝货币基金的例子很容易看出，已知若干个短期收益率，要计算长期收益率时，不是加的关系，而是乘的关系。</a:t>
                </a:r>
                <a:endParaRPr lang="en-US" altLang="zh-CN" sz="2000" dirty="0"/>
              </a:p>
              <a:p>
                <a:r>
                  <a:rPr lang="zh-CN" altLang="en-US" sz="2000" dirty="0"/>
                  <a:t>例如：</a:t>
                </a:r>
                <a:r>
                  <a:rPr lang="en-US" altLang="zh-CN" sz="2000" dirty="0"/>
                  <a:t>A</a:t>
                </a:r>
                <a:r>
                  <a:rPr lang="zh-CN" altLang="en-US" sz="2000" dirty="0"/>
                  <a:t>股票</a:t>
                </a:r>
                <a:r>
                  <a:rPr lang="en-US" altLang="zh-CN" sz="2000" dirty="0"/>
                  <a:t>T</a:t>
                </a:r>
                <a:r>
                  <a:rPr lang="zh-CN" altLang="en-US" sz="2000" dirty="0"/>
                  <a:t>日收盘价为</a:t>
                </a:r>
                <a:r>
                  <a:rPr lang="en-US" altLang="zh-CN" sz="2000" dirty="0"/>
                  <a:t>10</a:t>
                </a:r>
                <a:r>
                  <a:rPr lang="zh-CN" altLang="en-US" sz="2000" dirty="0"/>
                  <a:t>元，</a:t>
                </a:r>
                <a:r>
                  <a:rPr lang="en-US" altLang="zh-CN" sz="2000" dirty="0"/>
                  <a:t>T+1</a:t>
                </a:r>
                <a:r>
                  <a:rPr lang="zh-CN" altLang="en-US" sz="2000" dirty="0"/>
                  <a:t>日上涨</a:t>
                </a:r>
                <a:r>
                  <a:rPr lang="en-US" altLang="zh-CN" sz="2000" dirty="0"/>
                  <a:t>5%</a:t>
                </a:r>
                <a:r>
                  <a:rPr lang="zh-CN" altLang="en-US" sz="2000" dirty="0"/>
                  <a:t>到</a:t>
                </a:r>
                <a:r>
                  <a:rPr lang="en-US" altLang="zh-CN" sz="2000" dirty="0"/>
                  <a:t>10.50</a:t>
                </a:r>
                <a:r>
                  <a:rPr lang="zh-CN" altLang="en-US" sz="2000" dirty="0"/>
                  <a:t>元，</a:t>
                </a:r>
                <a:r>
                  <a:rPr lang="en-US" altLang="zh-CN" sz="2000" dirty="0"/>
                  <a:t>T+2</a:t>
                </a:r>
                <a:r>
                  <a:rPr lang="zh-CN" altLang="en-US" sz="2000" dirty="0"/>
                  <a:t>日再上涨</a:t>
                </a:r>
                <a:r>
                  <a:rPr lang="en-US" altLang="zh-CN" sz="2000" dirty="0"/>
                  <a:t>5%</a:t>
                </a:r>
                <a:r>
                  <a:rPr lang="zh-CN" altLang="en-US" sz="2000" dirty="0"/>
                  <a:t>到</a:t>
                </a:r>
                <a:r>
                  <a:rPr lang="en-US" altLang="zh-CN" sz="2000" dirty="0"/>
                  <a:t>11.025</a:t>
                </a:r>
                <a:r>
                  <a:rPr lang="zh-CN" altLang="en-US" sz="2000" dirty="0"/>
                  <a:t>元。</a:t>
                </a:r>
                <a:endParaRPr lang="en-US" altLang="zh-CN" sz="2000" dirty="0"/>
              </a:p>
              <a:p>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b="0" i="1" dirty="0" smtClean="0">
                            <a:latin typeface="Cambria Math" panose="02040503050406030204" pitchFamily="18" charset="0"/>
                          </a:rPr>
                          <m:t>𝑅</m:t>
                        </m:r>
                      </m:e>
                      <m:sub>
                        <m:r>
                          <a:rPr lang="en-US" altLang="zh-CN" sz="2000" b="0" i="1" dirty="0" smtClean="0">
                            <a:latin typeface="Cambria Math" panose="02040503050406030204" pitchFamily="18" charset="0"/>
                          </a:rPr>
                          <m:t>2</m:t>
                        </m:r>
                      </m:sub>
                    </m:sSub>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11.025−10</m:t>
                        </m:r>
                      </m:num>
                      <m:den>
                        <m:r>
                          <a:rPr lang="en-US" altLang="zh-CN" sz="2000" b="0" i="1" dirty="0" smtClean="0">
                            <a:latin typeface="Cambria Math" panose="02040503050406030204" pitchFamily="18" charset="0"/>
                          </a:rPr>
                          <m:t>10</m:t>
                        </m:r>
                      </m:den>
                    </m:f>
                    <m:r>
                      <a:rPr lang="en-US" altLang="zh-CN" sz="2000" b="0" i="1" dirty="0" smtClean="0">
                        <a:latin typeface="Cambria Math" panose="02040503050406030204" pitchFamily="18" charset="0"/>
                      </a:rPr>
                      <m:t>=10.25%=</m:t>
                    </m:r>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1+5%</m:t>
                        </m:r>
                      </m:e>
                    </m:d>
                    <m:r>
                      <a:rPr lang="en-US" altLang="zh-CN" sz="2000" b="0" i="1" dirty="0" smtClean="0">
                        <a:latin typeface="Cambria Math" panose="02040503050406030204" pitchFamily="18" charset="0"/>
                        <a:ea typeface="Cambria Math" panose="02040503050406030204" pitchFamily="18" charset="0"/>
                      </a:rPr>
                      <m:t>×</m:t>
                    </m:r>
                    <m:d>
                      <m:dPr>
                        <m:ctrlPr>
                          <a:rPr lang="en-US" altLang="zh-CN" sz="2000" b="0" i="1" dirty="0" smtClean="0">
                            <a:latin typeface="Cambria Math" panose="02040503050406030204" pitchFamily="18" charset="0"/>
                            <a:ea typeface="Cambria Math" panose="02040503050406030204" pitchFamily="18" charset="0"/>
                          </a:rPr>
                        </m:ctrlPr>
                      </m:dPr>
                      <m:e>
                        <m:r>
                          <a:rPr lang="en-US" altLang="zh-CN" sz="2000" b="0" i="1" dirty="0" smtClean="0">
                            <a:latin typeface="Cambria Math" panose="02040503050406030204" pitchFamily="18" charset="0"/>
                            <a:ea typeface="Cambria Math" panose="02040503050406030204" pitchFamily="18" charset="0"/>
                          </a:rPr>
                          <m:t>1+5%</m:t>
                        </m:r>
                      </m:e>
                    </m:d>
                    <m:r>
                      <a:rPr lang="en-US" altLang="zh-CN" sz="2000" b="0" i="1" dirty="0" smtClean="0">
                        <a:latin typeface="Cambria Math" panose="02040503050406030204" pitchFamily="18" charset="0"/>
                        <a:ea typeface="Cambria Math" panose="02040503050406030204" pitchFamily="18" charset="0"/>
                      </a:rPr>
                      <m:t>−1</m:t>
                    </m:r>
                  </m:oMath>
                </a14:m>
                <a:endParaRPr lang="en-US" altLang="zh-CN" sz="2000" dirty="0"/>
              </a:p>
              <a:p>
                <a:endParaRPr lang="en-US" altLang="zh-CN" sz="2000" dirty="0"/>
              </a:p>
              <a:p>
                <a:r>
                  <a:rPr lang="zh-CN" altLang="en-US" sz="2000" dirty="0"/>
                  <a:t>普通的持有期收益率计算方法</a:t>
                </a:r>
                <a14:m>
                  <m:oMath xmlns:m="http://schemas.openxmlformats.org/officeDocument/2006/math">
                    <m:r>
                      <m:rPr>
                        <m:sty m:val="p"/>
                      </m:rPr>
                      <a:rPr lang="en-US" altLang="zh-CN" sz="2000" i="1" dirty="0">
                        <a:latin typeface="Cambria Math" panose="02040503050406030204" pitchFamily="18" charset="0"/>
                      </a:rPr>
                      <m:t>HPR</m:t>
                    </m:r>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𝑃</m:t>
                            </m:r>
                          </m:e>
                          <m:sub>
                            <m:r>
                              <a:rPr lang="en-US" altLang="zh-CN" sz="2000" b="0" i="1" dirty="0" smtClean="0">
                                <a:latin typeface="Cambria Math" panose="02040503050406030204" pitchFamily="18" charset="0"/>
                              </a:rPr>
                              <m:t>𝑇</m:t>
                            </m:r>
                          </m:sub>
                        </m:sSub>
                        <m:r>
                          <a:rPr lang="en-US" altLang="zh-CN" sz="2000" b="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b="0" i="1" dirty="0" smtClean="0">
                                <a:latin typeface="Cambria Math" panose="02040503050406030204" pitchFamily="18" charset="0"/>
                              </a:rPr>
                              <m:t>0</m:t>
                            </m:r>
                          </m:sub>
                        </m:sSub>
                        <m:r>
                          <a:rPr lang="en-US" altLang="zh-CN" sz="2000" b="0" i="1" dirty="0" smtClean="0">
                            <a:latin typeface="Cambria Math" panose="02040503050406030204" pitchFamily="18" charset="0"/>
                          </a:rPr>
                          <m:t>+</m:t>
                        </m:r>
                        <m:r>
                          <m:rPr>
                            <m:sty m:val="p"/>
                          </m:rPr>
                          <a:rPr lang="en-US" altLang="zh-CN" sz="2000" i="1" dirty="0">
                            <a:latin typeface="Cambria Math" panose="02040503050406030204" pitchFamily="18" charset="0"/>
                          </a:rPr>
                          <m:t>D</m:t>
                        </m:r>
                      </m:num>
                      <m:den>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𝑃</m:t>
                            </m:r>
                          </m:e>
                          <m:sub>
                            <m:r>
                              <a:rPr lang="en-US" altLang="zh-CN" sz="2000" b="0" i="1" dirty="0" smtClean="0">
                                <a:latin typeface="Cambria Math" panose="02040503050406030204" pitchFamily="18" charset="0"/>
                              </a:rPr>
                              <m:t>0</m:t>
                            </m:r>
                          </m:sub>
                        </m:sSub>
                      </m:den>
                    </m:f>
                  </m:oMath>
                </a14:m>
                <a:r>
                  <a:rPr lang="zh-CN" altLang="en-US" sz="2000" dirty="0"/>
                  <a:t>，因其不具有可加性，导致若干计算上的麻烦。</a:t>
                </a:r>
                <a:endParaRPr lang="en-US" altLang="zh-CN" sz="2000" dirty="0"/>
              </a:p>
              <a:p>
                <a:pPr indent="282575">
                  <a:buFont typeface="Wingdings" panose="05000000000000000000" pitchFamily="2" charset="2"/>
                  <a:buChar char="Ø"/>
                </a:pPr>
                <a:r>
                  <a:rPr lang="zh-CN" altLang="en-US" sz="2000" dirty="0">
                    <a:latin typeface="华文行楷" panose="02010800040101010101" pitchFamily="2" charset="-122"/>
                    <a:ea typeface="华文行楷" panose="02010800040101010101" pitchFamily="2" charset="-122"/>
                  </a:rPr>
                  <a:t>乘法当然比加法复杂</a:t>
                </a:r>
                <a:endParaRPr lang="en-US" altLang="zh-CN" sz="2000" dirty="0">
                  <a:latin typeface="华文行楷" panose="02010800040101010101" pitchFamily="2" charset="-122"/>
                  <a:ea typeface="华文行楷" panose="02010800040101010101" pitchFamily="2" charset="-122"/>
                </a:endParaRPr>
              </a:p>
              <a:p>
                <a:pPr indent="282575">
                  <a:buFont typeface="Wingdings" panose="05000000000000000000" pitchFamily="2" charset="2"/>
                  <a:buChar char="Ø"/>
                </a:pPr>
                <a:r>
                  <a:rPr lang="en-US" altLang="zh-CN" sz="2000" dirty="0">
                    <a:latin typeface="华文行楷" panose="02010800040101010101" pitchFamily="2" charset="-122"/>
                    <a:ea typeface="华文行楷" panose="02010800040101010101" pitchFamily="2" charset="-122"/>
                  </a:rPr>
                  <a:t> </a:t>
                </a:r>
                <a:r>
                  <a:rPr lang="zh-CN" altLang="en-US" sz="2000" dirty="0">
                    <a:latin typeface="华文行楷" panose="02010800040101010101" pitchFamily="2" charset="-122"/>
                    <a:ea typeface="华文行楷" panose="02010800040101010101" pitchFamily="2" charset="-122"/>
                  </a:rPr>
                  <a:t>既然不可加，就不方便用算术平均数这个无偏估计量作为预测值</a:t>
                </a:r>
                <a:r>
                  <a:rPr lang="en-US" altLang="zh-CN" sz="2000" dirty="0">
                    <a:latin typeface="华文行楷" panose="02010800040101010101" pitchFamily="2" charset="-122"/>
                    <a:ea typeface="华文行楷" panose="02010800040101010101" pitchFamily="2" charset="-122"/>
                  </a:rPr>
                  <a:t> </a:t>
                </a:r>
              </a:p>
              <a:p>
                <a:pPr marL="0" indent="0">
                  <a:buNone/>
                </a:pPr>
                <a:r>
                  <a:rPr lang="en-US" altLang="zh-CN" sz="2400" dirty="0"/>
                  <a:t>    </a:t>
                </a:r>
                <a:r>
                  <a:rPr lang="zh-CN" altLang="en-US" sz="2400" dirty="0"/>
                  <a:t> </a:t>
                </a:r>
              </a:p>
            </p:txBody>
          </p:sp>
        </mc:Choice>
        <mc:Fallback>
          <p:sp>
            <p:nvSpPr>
              <p:cNvPr id="3" name="内容占位符 2">
                <a:extLst>
                  <a:ext uri="{FF2B5EF4-FFF2-40B4-BE49-F238E27FC236}">
                    <a16:creationId xmlns:a16="http://schemas.microsoft.com/office/drawing/2014/main" id="{B14F6F5B-A2BD-4A9F-F2E9-5FA1AE392745}"/>
                  </a:ext>
                </a:extLst>
              </p:cNvPr>
              <p:cNvSpPr>
                <a:spLocks noGrp="1" noRot="1" noChangeAspect="1" noMove="1" noResize="1" noEditPoints="1" noAdjustHandles="1" noChangeArrowheads="1" noChangeShapeType="1" noTextEdit="1"/>
              </p:cNvSpPr>
              <p:nvPr>
                <p:ph idx="1"/>
              </p:nvPr>
            </p:nvSpPr>
            <p:spPr>
              <a:blipFill>
                <a:blip r:embed="rId2"/>
                <a:stretch>
                  <a:fillRect l="-667" t="-8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5672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36EE4A-C812-6165-F13F-3668EF3A0E0A}"/>
              </a:ext>
            </a:extLst>
          </p:cNvPr>
          <p:cNvSpPr>
            <a:spLocks noGrp="1"/>
          </p:cNvSpPr>
          <p:nvPr>
            <p:ph type="title"/>
          </p:nvPr>
        </p:nvSpPr>
        <p:spPr/>
        <p:txBody>
          <a:bodyPr/>
          <a:lstStyle/>
          <a:p>
            <a:r>
              <a:rPr lang="zh-CN" altLang="en-US" dirty="0"/>
              <a:t>               </a:t>
            </a:r>
            <a:r>
              <a:rPr lang="zh-CN" altLang="en-US" sz="3600" dirty="0"/>
              <a:t>收益率的可加性：连续复利</a:t>
            </a:r>
            <a:endParaRPr lang="zh-CN" altLang="en-US" dirty="0"/>
          </a:p>
        </p:txBody>
      </p:sp>
      <p:cxnSp>
        <p:nvCxnSpPr>
          <p:cNvPr id="5" name="直接箭头连接符 4">
            <a:extLst>
              <a:ext uri="{FF2B5EF4-FFF2-40B4-BE49-F238E27FC236}">
                <a16:creationId xmlns:a16="http://schemas.microsoft.com/office/drawing/2014/main" id="{6FADF55B-EEBA-05FC-4AB1-52D5AA201F4D}"/>
              </a:ext>
            </a:extLst>
          </p:cNvPr>
          <p:cNvCxnSpPr/>
          <p:nvPr/>
        </p:nvCxnSpPr>
        <p:spPr>
          <a:xfrm>
            <a:off x="1547664" y="2924944"/>
            <a:ext cx="56886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27FF0252-8BFC-C3F4-2311-344BC71E19E2}"/>
              </a:ext>
            </a:extLst>
          </p:cNvPr>
          <p:cNvCxnSpPr/>
          <p:nvPr/>
        </p:nvCxnSpPr>
        <p:spPr>
          <a:xfrm flipV="1">
            <a:off x="1547664" y="2420888"/>
            <a:ext cx="0" cy="504056"/>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6320C83C-5CB6-09A4-FF12-FC8AACF882E6}"/>
              </a:ext>
            </a:extLst>
          </p:cNvPr>
          <p:cNvCxnSpPr/>
          <p:nvPr/>
        </p:nvCxnSpPr>
        <p:spPr>
          <a:xfrm flipV="1">
            <a:off x="3851920" y="2420888"/>
            <a:ext cx="0" cy="504056"/>
          </a:xfrm>
          <a:prstGeom prst="line">
            <a:avLst/>
          </a:prstGeom>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E8A2FA22-D905-A56D-406E-2ECA5CD80752}"/>
              </a:ext>
            </a:extLst>
          </p:cNvPr>
          <p:cNvCxnSpPr/>
          <p:nvPr/>
        </p:nvCxnSpPr>
        <p:spPr>
          <a:xfrm flipV="1">
            <a:off x="5796136" y="2420888"/>
            <a:ext cx="0" cy="504056"/>
          </a:xfrm>
          <a:prstGeom prst="line">
            <a:avLst/>
          </a:prstGeom>
        </p:spPr>
        <p:style>
          <a:lnRef idx="1">
            <a:schemeClr val="dk1"/>
          </a:lnRef>
          <a:fillRef idx="0">
            <a:schemeClr val="dk1"/>
          </a:fillRef>
          <a:effectRef idx="0">
            <a:schemeClr val="dk1"/>
          </a:effectRef>
          <a:fontRef idx="minor">
            <a:schemeClr val="tx1"/>
          </a:fontRef>
        </p:style>
      </p:cxnSp>
      <p:sp>
        <p:nvSpPr>
          <p:cNvPr id="12" name="文本框 11">
            <a:extLst>
              <a:ext uri="{FF2B5EF4-FFF2-40B4-BE49-F238E27FC236}">
                <a16:creationId xmlns:a16="http://schemas.microsoft.com/office/drawing/2014/main" id="{067C0029-06AF-DA3B-136C-E32EF4028A06}"/>
              </a:ext>
            </a:extLst>
          </p:cNvPr>
          <p:cNvSpPr txBox="1"/>
          <p:nvPr/>
        </p:nvSpPr>
        <p:spPr>
          <a:xfrm>
            <a:off x="1367644" y="2924944"/>
            <a:ext cx="360040" cy="369332"/>
          </a:xfrm>
          <a:prstGeom prst="rect">
            <a:avLst/>
          </a:prstGeom>
          <a:noFill/>
        </p:spPr>
        <p:txBody>
          <a:bodyPr wrap="square" rtlCol="0">
            <a:spAutoFit/>
          </a:bodyPr>
          <a:lstStyle/>
          <a:p>
            <a:r>
              <a:rPr lang="en-US" altLang="zh-CN" dirty="0"/>
              <a:t>0</a:t>
            </a:r>
            <a:endParaRPr lang="zh-CN" altLang="en-US" dirty="0"/>
          </a:p>
        </p:txBody>
      </p:sp>
      <p:sp>
        <p:nvSpPr>
          <p:cNvPr id="13" name="文本框 12">
            <a:extLst>
              <a:ext uri="{FF2B5EF4-FFF2-40B4-BE49-F238E27FC236}">
                <a16:creationId xmlns:a16="http://schemas.microsoft.com/office/drawing/2014/main" id="{B3A95D24-EF64-C420-50CF-8E879B457AED}"/>
              </a:ext>
            </a:extLst>
          </p:cNvPr>
          <p:cNvSpPr txBox="1"/>
          <p:nvPr/>
        </p:nvSpPr>
        <p:spPr>
          <a:xfrm>
            <a:off x="7411605" y="2852936"/>
            <a:ext cx="646331" cy="369332"/>
          </a:xfrm>
          <a:prstGeom prst="rect">
            <a:avLst/>
          </a:prstGeom>
          <a:noFill/>
        </p:spPr>
        <p:txBody>
          <a:bodyPr wrap="none" rtlCol="0">
            <a:spAutoFit/>
          </a:bodyPr>
          <a:lstStyle/>
          <a:p>
            <a:r>
              <a:rPr lang="zh-CN" altLang="en-US" dirty="0"/>
              <a:t>时间</a:t>
            </a:r>
          </a:p>
        </p:txBody>
      </p:sp>
      <p:sp>
        <p:nvSpPr>
          <p:cNvPr id="16" name="内容占位符 15">
            <a:extLst>
              <a:ext uri="{FF2B5EF4-FFF2-40B4-BE49-F238E27FC236}">
                <a16:creationId xmlns:a16="http://schemas.microsoft.com/office/drawing/2014/main" id="{A14D7572-A9DC-0D37-63AE-C1730C0660AF}"/>
              </a:ext>
            </a:extLst>
          </p:cNvPr>
          <p:cNvSpPr>
            <a:spLocks noGrp="1"/>
          </p:cNvSpPr>
          <p:nvPr>
            <p:ph idx="1"/>
          </p:nvPr>
        </p:nvSpPr>
        <p:spPr/>
        <p:txBody>
          <a:bodyPr/>
          <a:lstStyle/>
          <a:p>
            <a:r>
              <a:rPr lang="en-US" altLang="zh-CN" dirty="0"/>
              <a:t> </a:t>
            </a:r>
            <a:endParaRPr lang="zh-CN" altLang="en-US" dirty="0"/>
          </a:p>
        </p:txBody>
      </p:sp>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C23B7A31-E7C5-C0C7-7305-9AE3D414D775}"/>
                  </a:ext>
                </a:extLst>
              </p:cNvPr>
              <p:cNvSpPr txBox="1"/>
              <p:nvPr/>
            </p:nvSpPr>
            <p:spPr>
              <a:xfrm>
                <a:off x="3707904" y="2936873"/>
                <a:ext cx="36004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1</m:t>
                          </m:r>
                        </m:sub>
                      </m:sSub>
                    </m:oMath>
                  </m:oMathPara>
                </a14:m>
                <a:endParaRPr lang="zh-CN" altLang="en-US" dirty="0"/>
              </a:p>
            </p:txBody>
          </p:sp>
        </mc:Choice>
        <mc:Fallback>
          <p:sp>
            <p:nvSpPr>
              <p:cNvPr id="17" name="文本框 16">
                <a:extLst>
                  <a:ext uri="{FF2B5EF4-FFF2-40B4-BE49-F238E27FC236}">
                    <a16:creationId xmlns:a16="http://schemas.microsoft.com/office/drawing/2014/main" id="{C23B7A31-E7C5-C0C7-7305-9AE3D414D775}"/>
                  </a:ext>
                </a:extLst>
              </p:cNvPr>
              <p:cNvSpPr txBox="1">
                <a:spLocks noRot="1" noChangeAspect="1" noMove="1" noResize="1" noEditPoints="1" noAdjustHandles="1" noChangeArrowheads="1" noChangeShapeType="1" noTextEdit="1"/>
              </p:cNvSpPr>
              <p:nvPr/>
            </p:nvSpPr>
            <p:spPr>
              <a:xfrm>
                <a:off x="3707904" y="2936873"/>
                <a:ext cx="360040" cy="369332"/>
              </a:xfrm>
              <a:prstGeom prst="rect">
                <a:avLst/>
              </a:prstGeom>
              <a:blipFill>
                <a:blip r:embed="rId2"/>
                <a:stretch>
                  <a:fillRect b="-1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75D11419-1C0C-E29E-0AD6-B912305542B4}"/>
                  </a:ext>
                </a:extLst>
              </p:cNvPr>
              <p:cNvSpPr txBox="1"/>
              <p:nvPr/>
            </p:nvSpPr>
            <p:spPr>
              <a:xfrm>
                <a:off x="5691581" y="2968680"/>
                <a:ext cx="46916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2</m:t>
                          </m:r>
                        </m:sub>
                      </m:sSub>
                    </m:oMath>
                  </m:oMathPara>
                </a14:m>
                <a:endParaRPr lang="zh-CN" altLang="en-US" dirty="0"/>
              </a:p>
            </p:txBody>
          </p:sp>
        </mc:Choice>
        <mc:Fallback>
          <p:sp>
            <p:nvSpPr>
              <p:cNvPr id="18" name="文本框 17">
                <a:extLst>
                  <a:ext uri="{FF2B5EF4-FFF2-40B4-BE49-F238E27FC236}">
                    <a16:creationId xmlns:a16="http://schemas.microsoft.com/office/drawing/2014/main" id="{75D11419-1C0C-E29E-0AD6-B912305542B4}"/>
                  </a:ext>
                </a:extLst>
              </p:cNvPr>
              <p:cNvSpPr txBox="1">
                <a:spLocks noRot="1" noChangeAspect="1" noMove="1" noResize="1" noEditPoints="1" noAdjustHandles="1" noChangeArrowheads="1" noChangeShapeType="1" noTextEdit="1"/>
              </p:cNvSpPr>
              <p:nvPr/>
            </p:nvSpPr>
            <p:spPr>
              <a:xfrm>
                <a:off x="5691581" y="2968680"/>
                <a:ext cx="469166"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82DD6FFC-1290-151B-6AFA-5DB5E18337A0}"/>
                  </a:ext>
                </a:extLst>
              </p:cNvPr>
              <p:cNvSpPr txBox="1"/>
              <p:nvPr/>
            </p:nvSpPr>
            <p:spPr>
              <a:xfrm>
                <a:off x="1367640" y="2039628"/>
                <a:ext cx="468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0</m:t>
                          </m:r>
                        </m:sub>
                      </m:sSub>
                    </m:oMath>
                  </m:oMathPara>
                </a14:m>
                <a:endParaRPr lang="zh-CN" altLang="en-US" dirty="0"/>
              </a:p>
            </p:txBody>
          </p:sp>
        </mc:Choice>
        <mc:Fallback>
          <p:sp>
            <p:nvSpPr>
              <p:cNvPr id="19" name="文本框 18">
                <a:extLst>
                  <a:ext uri="{FF2B5EF4-FFF2-40B4-BE49-F238E27FC236}">
                    <a16:creationId xmlns:a16="http://schemas.microsoft.com/office/drawing/2014/main" id="{82DD6FFC-1290-151B-6AFA-5DB5E18337A0}"/>
                  </a:ext>
                </a:extLst>
              </p:cNvPr>
              <p:cNvSpPr txBox="1">
                <a:spLocks noRot="1" noChangeAspect="1" noMove="1" noResize="1" noEditPoints="1" noAdjustHandles="1" noChangeArrowheads="1" noChangeShapeType="1" noTextEdit="1"/>
              </p:cNvSpPr>
              <p:nvPr/>
            </p:nvSpPr>
            <p:spPr>
              <a:xfrm>
                <a:off x="1367640" y="2039628"/>
                <a:ext cx="468048" cy="369332"/>
              </a:xfrm>
              <a:prstGeom prst="rect">
                <a:avLst/>
              </a:prstGeom>
              <a:blipFill>
                <a:blip r:embed="rId4"/>
                <a:stretch>
                  <a:fillRect b="-1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E9AD8F3F-8E96-11A1-1753-F83092FB897B}"/>
                  </a:ext>
                </a:extLst>
              </p:cNvPr>
              <p:cNvSpPr txBox="1"/>
              <p:nvPr/>
            </p:nvSpPr>
            <p:spPr>
              <a:xfrm>
                <a:off x="3653900" y="2039628"/>
                <a:ext cx="468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1</m:t>
                          </m:r>
                        </m:sub>
                      </m:sSub>
                    </m:oMath>
                  </m:oMathPara>
                </a14:m>
                <a:endParaRPr lang="zh-CN" altLang="en-US" dirty="0"/>
              </a:p>
            </p:txBody>
          </p:sp>
        </mc:Choice>
        <mc:Fallback>
          <p:sp>
            <p:nvSpPr>
              <p:cNvPr id="20" name="文本框 19">
                <a:extLst>
                  <a:ext uri="{FF2B5EF4-FFF2-40B4-BE49-F238E27FC236}">
                    <a16:creationId xmlns:a16="http://schemas.microsoft.com/office/drawing/2014/main" id="{E9AD8F3F-8E96-11A1-1753-F83092FB897B}"/>
                  </a:ext>
                </a:extLst>
              </p:cNvPr>
              <p:cNvSpPr txBox="1">
                <a:spLocks noRot="1" noChangeAspect="1" noMove="1" noResize="1" noEditPoints="1" noAdjustHandles="1" noChangeArrowheads="1" noChangeShapeType="1" noTextEdit="1"/>
              </p:cNvSpPr>
              <p:nvPr/>
            </p:nvSpPr>
            <p:spPr>
              <a:xfrm>
                <a:off x="3653900" y="2039628"/>
                <a:ext cx="468048" cy="369332"/>
              </a:xfrm>
              <a:prstGeom prst="rect">
                <a:avLst/>
              </a:prstGeom>
              <a:blipFill>
                <a:blip r:embed="rId5"/>
                <a:stretch>
                  <a:fillRect b="-1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350942CF-5698-0329-0EBB-AB034118DD17}"/>
                  </a:ext>
                </a:extLst>
              </p:cNvPr>
              <p:cNvSpPr txBox="1"/>
              <p:nvPr/>
            </p:nvSpPr>
            <p:spPr>
              <a:xfrm>
                <a:off x="5614010" y="2084618"/>
                <a:ext cx="468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2</m:t>
                          </m:r>
                        </m:sub>
                      </m:sSub>
                    </m:oMath>
                  </m:oMathPara>
                </a14:m>
                <a:endParaRPr lang="zh-CN" altLang="en-US" dirty="0"/>
              </a:p>
            </p:txBody>
          </p:sp>
        </mc:Choice>
        <mc:Fallback>
          <p:sp>
            <p:nvSpPr>
              <p:cNvPr id="21" name="文本框 20">
                <a:extLst>
                  <a:ext uri="{FF2B5EF4-FFF2-40B4-BE49-F238E27FC236}">
                    <a16:creationId xmlns:a16="http://schemas.microsoft.com/office/drawing/2014/main" id="{350942CF-5698-0329-0EBB-AB034118DD17}"/>
                  </a:ext>
                </a:extLst>
              </p:cNvPr>
              <p:cNvSpPr txBox="1">
                <a:spLocks noRot="1" noChangeAspect="1" noMove="1" noResize="1" noEditPoints="1" noAdjustHandles="1" noChangeArrowheads="1" noChangeShapeType="1" noTextEdit="1"/>
              </p:cNvSpPr>
              <p:nvPr/>
            </p:nvSpPr>
            <p:spPr>
              <a:xfrm>
                <a:off x="5614010" y="2084618"/>
                <a:ext cx="468048"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文本框 21">
                <a:extLst>
                  <a:ext uri="{FF2B5EF4-FFF2-40B4-BE49-F238E27FC236}">
                    <a16:creationId xmlns:a16="http://schemas.microsoft.com/office/drawing/2014/main" id="{54B009EE-A096-5E2C-ED5B-21D9A969F673}"/>
                  </a:ext>
                </a:extLst>
              </p:cNvPr>
              <p:cNvSpPr txBox="1"/>
              <p:nvPr/>
            </p:nvSpPr>
            <p:spPr>
              <a:xfrm>
                <a:off x="827584" y="3501008"/>
                <a:ext cx="7230352" cy="2055691"/>
              </a:xfrm>
              <a:prstGeom prst="rect">
                <a:avLst/>
              </a:prstGeom>
              <a:noFill/>
            </p:spPr>
            <p:txBody>
              <a:bodyPr wrap="square" rtlCol="0">
                <a:spAutoFit/>
              </a:bodyPr>
              <a:lstStyle/>
              <a:p>
                <a:r>
                  <a:rPr lang="zh-CN" altLang="en-US" dirty="0"/>
                  <a:t>定义：</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R</m:t>
                        </m:r>
                      </m:e>
                      <m:sub>
                        <m:r>
                          <a:rPr lang="en-US" altLang="zh-CN" b="0" i="1" smtClean="0">
                            <a:latin typeface="Cambria Math" panose="02040503050406030204" pitchFamily="18" charset="0"/>
                          </a:rPr>
                          <m:t>𝐶</m:t>
                        </m:r>
                      </m:sub>
                    </m:sSub>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ln</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m:rPr>
                                <m:sty m:val="p"/>
                              </m:rPr>
                              <a:rPr lang="en-US" altLang="zh-CN" i="1">
                                <a:latin typeface="Cambria Math" panose="02040503050406030204" pitchFamily="18" charset="0"/>
                              </a:rPr>
                              <m:t>T</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0</m:t>
                            </m:r>
                          </m:sub>
                        </m:sSub>
                      </m:den>
                    </m:f>
                    <m:r>
                      <a:rPr lang="en-US" altLang="zh-CN" b="0" i="1" smtClean="0">
                        <a:latin typeface="Cambria Math" panose="02040503050406030204" pitchFamily="18" charset="0"/>
                      </a:rPr>
                      <m:t>)</m:t>
                    </m:r>
                  </m:oMath>
                </a14:m>
                <a:r>
                  <a:rPr lang="zh-CN" altLang="en-US" dirty="0"/>
                  <a:t>为资产在一个持有期（</a:t>
                </a:r>
                <a:r>
                  <a:rPr lang="en-US" altLang="zh-CN" dirty="0"/>
                  <a:t>0</a:t>
                </a:r>
                <a:r>
                  <a:rPr lang="zh-CN" altLang="en-US" dirty="0"/>
                  <a:t>到</a:t>
                </a:r>
                <a:r>
                  <a:rPr lang="en-US" altLang="zh-CN" dirty="0"/>
                  <a:t>T)</a:t>
                </a:r>
                <a:r>
                  <a:rPr lang="zh-CN" altLang="en-US" dirty="0"/>
                  <a:t>的连续复利率，</a:t>
                </a:r>
                <a:endParaRPr lang="en-US" altLang="zh-CN" dirty="0"/>
              </a:p>
              <a:p>
                <a:r>
                  <a:rPr lang="zh-CN" altLang="en-US" dirty="0"/>
                  <a:t>且当</a:t>
                </a:r>
                <a:r>
                  <a:rPr lang="en-US" altLang="zh-CN" dirty="0"/>
                  <a:t>T</a:t>
                </a:r>
                <a:r>
                  <a:rPr lang="zh-CN" altLang="en-US" dirty="0"/>
                  <a:t>的计量单位为年时，年化连续复利</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R</m:t>
                        </m:r>
                      </m:e>
                      <m:sub>
                        <m:r>
                          <a:rPr lang="en-US" altLang="zh-CN" i="1">
                            <a:latin typeface="Cambria Math" panose="02040503050406030204" pitchFamily="18" charset="0"/>
                          </a:rPr>
                          <m:t>𝐶</m:t>
                        </m:r>
                      </m:sub>
                    </m:sSub>
                    <m:r>
                      <a:rPr lang="en-US" altLang="zh-CN" b="0" i="0"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m:rPr>
                            <m:sty m:val="p"/>
                          </m:rPr>
                          <a:rPr lang="en-US" altLang="zh-CN" i="1">
                            <a:latin typeface="Cambria Math" panose="02040503050406030204" pitchFamily="18" charset="0"/>
                          </a:rPr>
                          <m:t>T</m:t>
                        </m:r>
                      </m:den>
                    </m:f>
                    <m:r>
                      <m:rPr>
                        <m:sty m:val="p"/>
                      </m:rPr>
                      <a:rPr lang="en-US" altLang="zh-CN">
                        <a:latin typeface="Cambria Math" panose="02040503050406030204" pitchFamily="18" charset="0"/>
                      </a:rPr>
                      <m:t>ln</m:t>
                    </m:r>
                    <m:r>
                      <a:rPr lang="en-US" altLang="zh-CN" i="1">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m:rPr>
                                <m:sty m:val="p"/>
                              </m:rPr>
                              <a:rPr lang="en-US" altLang="zh-CN" i="1">
                                <a:latin typeface="Cambria Math" panose="02040503050406030204" pitchFamily="18" charset="0"/>
                              </a:rPr>
                              <m:t>T</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den>
                    </m:f>
                    <m:r>
                      <a:rPr lang="en-US" altLang="zh-CN" i="1">
                        <a:latin typeface="Cambria Math" panose="02040503050406030204" pitchFamily="18" charset="0"/>
                      </a:rPr>
                      <m:t>)</m:t>
                    </m:r>
                  </m:oMath>
                </a14:m>
                <a:endParaRPr lang="en-US" altLang="zh-CN" dirty="0"/>
              </a:p>
              <a:p>
                <a:endParaRPr lang="en-US" altLang="zh-CN" dirty="0"/>
              </a:p>
              <a:p>
                <a:r>
                  <a:rPr lang="zh-CN" altLang="en-US" dirty="0"/>
                  <a:t>也可以变换为</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0</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m:rPr>
                                <m:sty m:val="p"/>
                              </m:rPr>
                              <a:rPr lang="en-US" altLang="zh-CN" i="1">
                                <a:latin typeface="Cambria Math" panose="02040503050406030204" pitchFamily="18" charset="0"/>
                              </a:rPr>
                              <m:t>C</m:t>
                            </m:r>
                          </m:sub>
                        </m:sSub>
                        <m:r>
                          <a:rPr lang="en-US" altLang="zh-CN" b="0" i="1" smtClean="0">
                            <a:latin typeface="Cambria Math" panose="02040503050406030204" pitchFamily="18" charset="0"/>
                          </a:rPr>
                          <m:t>𝑇</m:t>
                        </m:r>
                      </m:sup>
                    </m:sSup>
                  </m:oMath>
                </a14:m>
                <a:r>
                  <a:rPr lang="zh-CN" altLang="en-US" dirty="0"/>
                  <a:t>， （ 已知初始值和连续复利率，求终值）</a:t>
                </a:r>
                <a:endParaRPr lang="en-US" altLang="zh-CN" dirty="0"/>
              </a:p>
              <a:p>
                <a:endParaRPr lang="en-US" altLang="zh-CN" dirty="0"/>
              </a:p>
              <a:p>
                <a:r>
                  <a:rPr lang="zh-CN" altLang="en-US" dirty="0"/>
                  <a:t>以及</a:t>
                </a:r>
                <a14:m>
                  <m:oMath xmlns:m="http://schemas.openxmlformats.org/officeDocument/2006/math">
                    <m:r>
                      <a:rPr lang="en-US" altLang="zh-CN" b="0" i="0" smtClean="0">
                        <a:latin typeface="Cambria Math" panose="02040503050406030204" pitchFamily="18" charset="0"/>
                      </a:rPr>
                      <m:t> ,</m:t>
                    </m:r>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m:rPr>
                            <m:sty m:val="p"/>
                          </m:rPr>
                          <a:rPr lang="en-US" altLang="zh-CN" i="1">
                            <a:latin typeface="Cambria Math" panose="02040503050406030204" pitchFamily="18" charset="0"/>
                          </a:rPr>
                          <m:t>T</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m:rPr>
                                <m:sty m:val="p"/>
                              </m:rPr>
                              <a:rPr lang="en-US" altLang="zh-CN" i="1">
                                <a:latin typeface="Cambria Math" panose="02040503050406030204" pitchFamily="18" charset="0"/>
                              </a:rPr>
                              <m:t>C</m:t>
                            </m:r>
                          </m:sub>
                        </m:sSub>
                        <m:r>
                          <a:rPr lang="en-US" altLang="zh-CN" b="0" i="1" smtClean="0">
                            <a:latin typeface="Cambria Math" panose="02040503050406030204" pitchFamily="18" charset="0"/>
                          </a:rPr>
                          <m:t>𝑇</m:t>
                        </m:r>
                      </m:sup>
                    </m:sSup>
                  </m:oMath>
                </a14:m>
                <a:r>
                  <a:rPr lang="zh-CN" altLang="en-US" dirty="0"/>
                  <a:t>               （已知终值和连续复利率，求现值）</a:t>
                </a:r>
              </a:p>
            </p:txBody>
          </p:sp>
        </mc:Choice>
        <mc:Fallback>
          <p:sp>
            <p:nvSpPr>
              <p:cNvPr id="22" name="文本框 21">
                <a:extLst>
                  <a:ext uri="{FF2B5EF4-FFF2-40B4-BE49-F238E27FC236}">
                    <a16:creationId xmlns:a16="http://schemas.microsoft.com/office/drawing/2014/main" id="{54B009EE-A096-5E2C-ED5B-21D9A969F673}"/>
                  </a:ext>
                </a:extLst>
              </p:cNvPr>
              <p:cNvSpPr txBox="1">
                <a:spLocks noRot="1" noChangeAspect="1" noMove="1" noResize="1" noEditPoints="1" noAdjustHandles="1" noChangeArrowheads="1" noChangeShapeType="1" noTextEdit="1"/>
              </p:cNvSpPr>
              <p:nvPr/>
            </p:nvSpPr>
            <p:spPr>
              <a:xfrm>
                <a:off x="827584" y="3501008"/>
                <a:ext cx="7230352" cy="2055691"/>
              </a:xfrm>
              <a:prstGeom prst="rect">
                <a:avLst/>
              </a:prstGeom>
              <a:blipFill>
                <a:blip r:embed="rId7"/>
                <a:stretch>
                  <a:fillRect l="-759" b="-295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FCB9E844-9B3D-D8E6-39D3-9DC490407522}"/>
                  </a:ext>
                </a:extLst>
              </p:cNvPr>
              <p:cNvSpPr txBox="1"/>
              <p:nvPr/>
            </p:nvSpPr>
            <p:spPr>
              <a:xfrm>
                <a:off x="755576" y="5725065"/>
                <a:ext cx="7632848" cy="582147"/>
              </a:xfrm>
              <a:prstGeom prst="rect">
                <a:avLst/>
              </a:prstGeom>
              <a:noFill/>
              <a:ln>
                <a:solidFill>
                  <a:schemeClr val="tx1"/>
                </a:solidFill>
              </a:ln>
            </p:spPr>
            <p:txBody>
              <a:bodyPr wrap="square" rtlCol="0">
                <a:spAutoFit/>
              </a:bodyPr>
              <a:lstStyle/>
              <a:p>
                <a:r>
                  <a:rPr lang="zh-CN" altLang="en-US" b="1" dirty="0">
                    <a:solidFill>
                      <a:srgbClr val="FF0000"/>
                    </a:solidFill>
                  </a:rPr>
                  <a:t>可加性</a:t>
                </a:r>
                <a14:m>
                  <m:oMath xmlns:m="http://schemas.openxmlformats.org/officeDocument/2006/math">
                    <m:r>
                      <a:rPr lang="zh-CN" altLang="en-US" i="1">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R</m:t>
                        </m:r>
                      </m:e>
                      <m:sub>
                        <m:r>
                          <a:rPr lang="en-US" altLang="zh-CN" b="0" i="1" smtClean="0">
                            <a:latin typeface="Cambria Math" panose="02040503050406030204" pitchFamily="18" charset="0"/>
                          </a:rPr>
                          <m:t>0,2</m:t>
                        </m:r>
                      </m:sub>
                    </m:sSub>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ln</m:t>
                        </m:r>
                      </m:fName>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2</m:t>
                                    </m:r>
                                  </m:sub>
                                </m:sSub>
                              </m:num>
                              <m:den>
                                <m:sSub>
                                  <m:sSubPr>
                                    <m:ctrlPr>
                                      <a:rPr lang="en-US" altLang="zh-CN" b="0" i="1" smtClean="0">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0</m:t>
                                    </m:r>
                                  </m:sub>
                                </m:sSub>
                              </m:den>
                            </m:f>
                          </m:e>
                        </m:d>
                      </m:e>
                    </m:func>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ln</m:t>
                        </m:r>
                      </m:fName>
                      <m:e>
                        <m:d>
                          <m:dPr>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b="0" i="1" smtClean="0">
                                        <a:latin typeface="Cambria Math" panose="02040503050406030204" pitchFamily="18" charset="0"/>
                                      </a:rPr>
                                      <m:t>1</m:t>
                                    </m:r>
                                  </m:sub>
                                </m:sSub>
                              </m:num>
                              <m:den>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i="1">
                                        <a:latin typeface="Cambria Math" panose="02040503050406030204" pitchFamily="18" charset="0"/>
                                      </a:rPr>
                                      <m:t>0</m:t>
                                    </m:r>
                                  </m:sub>
                                </m:sSub>
                              </m:den>
                            </m:f>
                            <m:r>
                              <a:rPr lang="en-US" altLang="zh-CN"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2</m:t>
                                    </m:r>
                                  </m:sub>
                                </m:sSub>
                              </m:num>
                              <m:den>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1</m:t>
                                    </m:r>
                                  </m:sub>
                                </m:sSub>
                              </m:den>
                            </m:f>
                          </m:e>
                        </m:d>
                      </m:e>
                    </m:func>
                    <m:r>
                      <a:rPr lang="en-US" altLang="zh-CN" b="0" i="1" smtClean="0">
                        <a:latin typeface="Cambria Math" panose="02040503050406030204" pitchFamily="18" charset="0"/>
                      </a:rPr>
                      <m:t>=</m:t>
                    </m:r>
                  </m:oMath>
                </a14:m>
                <a:r>
                  <a:rPr lang="en-US" altLang="zh-CN" dirty="0"/>
                  <a:t> </a:t>
                </a:r>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ln</m:t>
                        </m:r>
                      </m:fName>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1</m:t>
                                    </m:r>
                                  </m:sub>
                                </m:sSub>
                              </m:num>
                              <m:den>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i="1">
                                        <a:latin typeface="Cambria Math" panose="02040503050406030204" pitchFamily="18" charset="0"/>
                                      </a:rPr>
                                      <m:t>0</m:t>
                                    </m:r>
                                  </m:sub>
                                </m:sSub>
                              </m:den>
                            </m:f>
                          </m:e>
                        </m:d>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ln</m:t>
                            </m:r>
                          </m:fName>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2</m:t>
                                        </m:r>
                                      </m:sub>
                                    </m:sSub>
                                  </m:num>
                                  <m:den>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i="1">
                                            <a:latin typeface="Cambria Math" panose="02040503050406030204" pitchFamily="18" charset="0"/>
                                          </a:rPr>
                                          <m:t>1</m:t>
                                        </m:r>
                                      </m:sub>
                                    </m:sSub>
                                  </m:den>
                                </m:f>
                              </m:e>
                            </m:d>
                          </m:e>
                        </m:func>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i="1">
                                <a:latin typeface="Cambria Math" panose="02040503050406030204" pitchFamily="18" charset="0"/>
                              </a:rPr>
                              <m:t>R</m:t>
                            </m:r>
                          </m:e>
                          <m:sub>
                            <m:r>
                              <a:rPr lang="en-US" altLang="zh-CN" b="0" i="1" smtClean="0">
                                <a:latin typeface="Cambria Math" panose="02040503050406030204" pitchFamily="18" charset="0"/>
                              </a:rPr>
                              <m:t>0,1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1,2</m:t>
                            </m:r>
                          </m:sub>
                        </m:sSub>
                      </m:e>
                    </m:func>
                  </m:oMath>
                </a14:m>
                <a:endParaRPr lang="zh-CN" altLang="en-US" dirty="0"/>
              </a:p>
            </p:txBody>
          </p:sp>
        </mc:Choice>
        <mc:Fallback>
          <p:sp>
            <p:nvSpPr>
              <p:cNvPr id="23" name="文本框 22">
                <a:extLst>
                  <a:ext uri="{FF2B5EF4-FFF2-40B4-BE49-F238E27FC236}">
                    <a16:creationId xmlns:a16="http://schemas.microsoft.com/office/drawing/2014/main" id="{FCB9E844-9B3D-D8E6-39D3-9DC490407522}"/>
                  </a:ext>
                </a:extLst>
              </p:cNvPr>
              <p:cNvSpPr txBox="1">
                <a:spLocks noRot="1" noChangeAspect="1" noMove="1" noResize="1" noEditPoints="1" noAdjustHandles="1" noChangeArrowheads="1" noChangeShapeType="1" noTextEdit="1"/>
              </p:cNvSpPr>
              <p:nvPr/>
            </p:nvSpPr>
            <p:spPr>
              <a:xfrm>
                <a:off x="755576" y="5725065"/>
                <a:ext cx="7632848" cy="582147"/>
              </a:xfrm>
              <a:prstGeom prst="rect">
                <a:avLst/>
              </a:prstGeom>
              <a:blipFill>
                <a:blip r:embed="rId8"/>
                <a:stretch>
                  <a:fillRect l="-638"/>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88602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78CCDB-F7A5-66E2-E3F2-DE98369659AD}"/>
              </a:ext>
            </a:extLst>
          </p:cNvPr>
          <p:cNvSpPr>
            <a:spLocks noGrp="1"/>
          </p:cNvSpPr>
          <p:nvPr>
            <p:ph type="title"/>
          </p:nvPr>
        </p:nvSpPr>
        <p:spPr/>
        <p:txBody>
          <a:bodyPr/>
          <a:lstStyle/>
          <a:p>
            <a:r>
              <a:rPr lang="zh-CN" altLang="en-US" sz="2400" dirty="0"/>
              <a:t>                  普通复利与连续复利的比较与折算</a:t>
            </a:r>
          </a:p>
        </p:txBody>
      </p:sp>
      <p:sp>
        <p:nvSpPr>
          <p:cNvPr id="3" name="内容占位符 2">
            <a:extLst>
              <a:ext uri="{FF2B5EF4-FFF2-40B4-BE49-F238E27FC236}">
                <a16:creationId xmlns:a16="http://schemas.microsoft.com/office/drawing/2014/main" id="{7D3E36C5-E18C-92BA-E026-9A028E038DA0}"/>
              </a:ext>
            </a:extLst>
          </p:cNvPr>
          <p:cNvSpPr>
            <a:spLocks noGrp="1"/>
          </p:cNvSpPr>
          <p:nvPr>
            <p:ph idx="1"/>
          </p:nvPr>
        </p:nvSpPr>
        <p:spPr>
          <a:xfrm>
            <a:off x="457200" y="1600200"/>
            <a:ext cx="8229600" cy="4925144"/>
          </a:xfrm>
        </p:spPr>
        <p:txBody>
          <a:bodyPr/>
          <a:lstStyle/>
          <a:p>
            <a:r>
              <a:rPr lang="en-US" altLang="zh-CN" dirty="0" err="1"/>
              <a:t>iFinD</a:t>
            </a:r>
            <a:r>
              <a:rPr lang="en-US" altLang="zh-CN" dirty="0">
                <a:sym typeface="Wingdings" panose="05000000000000000000" pitchFamily="2" charset="2"/>
              </a:rPr>
              <a:t></a:t>
            </a:r>
            <a:r>
              <a:rPr lang="zh-CN" altLang="en-US" dirty="0">
                <a:sym typeface="Wingdings" panose="05000000000000000000" pitchFamily="2" charset="2"/>
              </a:rPr>
              <a:t>股票</a:t>
            </a:r>
            <a:r>
              <a:rPr lang="en-US" altLang="zh-CN" dirty="0">
                <a:sym typeface="Wingdings" panose="05000000000000000000" pitchFamily="2" charset="2"/>
              </a:rPr>
              <a:t></a:t>
            </a:r>
            <a:r>
              <a:rPr lang="zh-CN" altLang="en-US" dirty="0">
                <a:sym typeface="Wingdings" panose="05000000000000000000" pitchFamily="2" charset="2"/>
              </a:rPr>
              <a:t>多维数据</a:t>
            </a:r>
            <a:r>
              <a:rPr lang="en-US" altLang="zh-CN" dirty="0">
                <a:sym typeface="Wingdings" panose="05000000000000000000" pitchFamily="2" charset="2"/>
              </a:rPr>
              <a:t></a:t>
            </a:r>
            <a:r>
              <a:rPr lang="zh-CN" altLang="en-US" dirty="0">
                <a:sym typeface="Wingdings" panose="05000000000000000000" pitchFamily="2" charset="2"/>
              </a:rPr>
              <a:t>行情序列</a:t>
            </a:r>
            <a:endParaRPr lang="en-US" altLang="zh-CN" dirty="0">
              <a:sym typeface="Wingdings" panose="05000000000000000000" pitchFamily="2" charset="2"/>
            </a:endParaRPr>
          </a:p>
          <a:p>
            <a:endParaRPr lang="zh-CN" altLang="en-US" dirty="0"/>
          </a:p>
        </p:txBody>
      </p:sp>
      <p:graphicFrame>
        <p:nvGraphicFramePr>
          <p:cNvPr id="4" name="表格 3">
            <a:extLst>
              <a:ext uri="{FF2B5EF4-FFF2-40B4-BE49-F238E27FC236}">
                <a16:creationId xmlns:a16="http://schemas.microsoft.com/office/drawing/2014/main" id="{47F7DDEF-136E-8F51-2490-B8A85EC10F58}"/>
              </a:ext>
            </a:extLst>
          </p:cNvPr>
          <p:cNvGraphicFramePr>
            <a:graphicFrameLocks noGrp="1"/>
          </p:cNvGraphicFramePr>
          <p:nvPr>
            <p:extLst>
              <p:ext uri="{D42A27DB-BD31-4B8C-83A1-F6EECF244321}">
                <p14:modId xmlns:p14="http://schemas.microsoft.com/office/powerpoint/2010/main" val="2308859404"/>
              </p:ext>
            </p:extLst>
          </p:nvPr>
        </p:nvGraphicFramePr>
        <p:xfrm>
          <a:off x="611560" y="2276872"/>
          <a:ext cx="3816423" cy="4031853"/>
        </p:xfrm>
        <a:graphic>
          <a:graphicData uri="http://schemas.openxmlformats.org/drawingml/2006/table">
            <a:tbl>
              <a:tblPr>
                <a:tableStyleId>{5C22544A-7EE6-4342-B048-85BDC9FD1C3A}</a:tableStyleId>
              </a:tblPr>
              <a:tblGrid>
                <a:gridCol w="964439">
                  <a:extLst>
                    <a:ext uri="{9D8B030D-6E8A-4147-A177-3AD203B41FA5}">
                      <a16:colId xmlns:a16="http://schemas.microsoft.com/office/drawing/2014/main" val="1647994476"/>
                    </a:ext>
                  </a:extLst>
                </a:gridCol>
                <a:gridCol w="964439">
                  <a:extLst>
                    <a:ext uri="{9D8B030D-6E8A-4147-A177-3AD203B41FA5}">
                      <a16:colId xmlns:a16="http://schemas.microsoft.com/office/drawing/2014/main" val="3645118539"/>
                    </a:ext>
                  </a:extLst>
                </a:gridCol>
                <a:gridCol w="1102216">
                  <a:extLst>
                    <a:ext uri="{9D8B030D-6E8A-4147-A177-3AD203B41FA5}">
                      <a16:colId xmlns:a16="http://schemas.microsoft.com/office/drawing/2014/main" val="209090447"/>
                    </a:ext>
                  </a:extLst>
                </a:gridCol>
                <a:gridCol w="785329">
                  <a:extLst>
                    <a:ext uri="{9D8B030D-6E8A-4147-A177-3AD203B41FA5}">
                      <a16:colId xmlns:a16="http://schemas.microsoft.com/office/drawing/2014/main" val="910935737"/>
                    </a:ext>
                  </a:extLst>
                </a:gridCol>
              </a:tblGrid>
              <a:tr h="575979">
                <a:tc>
                  <a:txBody>
                    <a:bodyPr/>
                    <a:lstStyle/>
                    <a:p>
                      <a:pPr algn="l" fontAlgn="b"/>
                      <a:r>
                        <a:rPr lang="zh-CN" altLang="en-US" sz="1100" u="none" strike="noStrike" dirty="0">
                          <a:effectLst/>
                        </a:rPr>
                        <a:t>时间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100" u="none" strike="noStrike">
                          <a:effectLst/>
                        </a:rPr>
                        <a:t>宁德时代（</a:t>
                      </a:r>
                      <a:r>
                        <a:rPr lang="en-US" altLang="zh-CN" sz="1100" u="none" strike="noStrike">
                          <a:effectLst/>
                        </a:rPr>
                        <a:t>300750.sz</a:t>
                      </a:r>
                      <a:r>
                        <a:rPr lang="zh-CN" altLang="en-US" sz="1100" u="none" strike="noStrike">
                          <a:effectLst/>
                        </a:rPr>
                        <a:t>）收盘价</a:t>
                      </a:r>
                      <a:r>
                        <a:rPr lang="en-US" altLang="zh-CN" sz="1100" u="none" strike="noStrike">
                          <a:effectLst/>
                        </a:rPr>
                        <a:t>(</a:t>
                      </a:r>
                      <a:r>
                        <a:rPr lang="zh-CN" altLang="en-US" sz="1100" u="none" strike="noStrike">
                          <a:effectLst/>
                        </a:rPr>
                        <a:t>元</a:t>
                      </a:r>
                      <a:r>
                        <a:rPr lang="en-US" altLang="zh-CN" sz="1100" u="none" strike="noStrike">
                          <a:effectLst/>
                        </a:rPr>
                        <a:t>)</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100" u="none" strike="noStrike">
                          <a:effectLst/>
                        </a:rPr>
                        <a:t>日收益率（普通复利）</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100" u="none" strike="noStrike">
                          <a:effectLst/>
                        </a:rPr>
                        <a:t>日收益率（连续复利）</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085595"/>
                  </a:ext>
                </a:extLst>
              </a:tr>
              <a:tr h="191993">
                <a:tc>
                  <a:txBody>
                    <a:bodyPr/>
                    <a:lstStyle/>
                    <a:p>
                      <a:pPr algn="r" fontAlgn="ctr"/>
                      <a:r>
                        <a:rPr lang="en-US" altLang="zh-CN" sz="1100" u="none" strike="noStrike" dirty="0">
                          <a:effectLst/>
                        </a:rPr>
                        <a:t>2023-02-24</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405.4000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-1.8948%</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-1.9130%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890849"/>
                  </a:ext>
                </a:extLst>
              </a:tr>
              <a:tr h="191993">
                <a:tc>
                  <a:txBody>
                    <a:bodyPr/>
                    <a:lstStyle/>
                    <a:p>
                      <a:pPr algn="r" fontAlgn="ctr"/>
                      <a:r>
                        <a:rPr lang="en-US" altLang="zh-CN" sz="1100" u="none" strike="noStrike" dirty="0">
                          <a:effectLst/>
                        </a:rPr>
                        <a:t>2023-02-23</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413.2300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0.9183%</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0.9141%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0022586"/>
                  </a:ext>
                </a:extLst>
              </a:tr>
              <a:tr h="191993">
                <a:tc>
                  <a:txBody>
                    <a:bodyPr/>
                    <a:lstStyle/>
                    <a:p>
                      <a:pPr algn="r" fontAlgn="ctr"/>
                      <a:r>
                        <a:rPr lang="en-US" altLang="zh-CN" sz="1100" u="none" strike="noStrike" dirty="0">
                          <a:effectLst/>
                        </a:rPr>
                        <a:t>2023-02-22</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409.4700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-1.3349%</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-1.3439%</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3051901"/>
                  </a:ext>
                </a:extLst>
              </a:tr>
              <a:tr h="191993">
                <a:tc>
                  <a:txBody>
                    <a:bodyPr/>
                    <a:lstStyle/>
                    <a:p>
                      <a:pPr algn="r" fontAlgn="ctr"/>
                      <a:r>
                        <a:rPr lang="en-US" altLang="zh-CN" sz="1100" u="none" strike="noStrike">
                          <a:effectLst/>
                        </a:rPr>
                        <a:t>2023-02-21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415.0100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-1.2985%</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-1.3071%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6858509"/>
                  </a:ext>
                </a:extLst>
              </a:tr>
              <a:tr h="191993">
                <a:tc>
                  <a:txBody>
                    <a:bodyPr/>
                    <a:lstStyle/>
                    <a:p>
                      <a:pPr algn="r" fontAlgn="ctr"/>
                      <a:r>
                        <a:rPr lang="en-US" altLang="zh-CN" sz="1100" u="none" strike="noStrike">
                          <a:effectLst/>
                        </a:rPr>
                        <a:t>2023-02-20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420.4700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0.0666%</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0.0666%</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2864300"/>
                  </a:ext>
                </a:extLst>
              </a:tr>
              <a:tr h="191993">
                <a:tc>
                  <a:txBody>
                    <a:bodyPr/>
                    <a:lstStyle/>
                    <a:p>
                      <a:pPr algn="r" fontAlgn="ctr"/>
                      <a:r>
                        <a:rPr lang="en-US" altLang="zh-CN" sz="1100" u="none" strike="noStrike">
                          <a:effectLst/>
                        </a:rPr>
                        <a:t>2023-02-17</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dirty="0">
                          <a:effectLst/>
                        </a:rPr>
                        <a:t>420.1900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-5.1918%</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-5.3314%</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3807967"/>
                  </a:ext>
                </a:extLst>
              </a:tr>
              <a:tr h="191993">
                <a:tc>
                  <a:txBody>
                    <a:bodyPr/>
                    <a:lstStyle/>
                    <a:p>
                      <a:pPr algn="r" fontAlgn="ctr"/>
                      <a:r>
                        <a:rPr lang="en-US" altLang="zh-CN" sz="1100" u="none" strike="noStrike">
                          <a:effectLst/>
                        </a:rPr>
                        <a:t>2023-02-16</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dirty="0">
                          <a:effectLst/>
                        </a:rPr>
                        <a:t>443.2000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-1.2037%</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-1.2110%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036681"/>
                  </a:ext>
                </a:extLst>
              </a:tr>
              <a:tr h="191993">
                <a:tc>
                  <a:txBody>
                    <a:bodyPr/>
                    <a:lstStyle/>
                    <a:p>
                      <a:pPr algn="r" fontAlgn="ctr"/>
                      <a:r>
                        <a:rPr lang="en-US" altLang="zh-CN" sz="1100" u="none" strike="noStrike">
                          <a:effectLst/>
                        </a:rPr>
                        <a:t>2023-02-15</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dirty="0">
                          <a:effectLst/>
                        </a:rPr>
                        <a:t>448.6000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-0.5432%</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-0.5447%</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0589771"/>
                  </a:ext>
                </a:extLst>
              </a:tr>
              <a:tr h="191993">
                <a:tc>
                  <a:txBody>
                    <a:bodyPr/>
                    <a:lstStyle/>
                    <a:p>
                      <a:pPr algn="r" fontAlgn="ctr"/>
                      <a:r>
                        <a:rPr lang="en-US" altLang="zh-CN" sz="1100" u="none" strike="noStrike">
                          <a:effectLst/>
                        </a:rPr>
                        <a:t>2023-02-14</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451.0500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dirty="0">
                          <a:effectLst/>
                        </a:rPr>
                        <a:t>-1.9457%</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-1.9648%</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8045257"/>
                  </a:ext>
                </a:extLst>
              </a:tr>
              <a:tr h="191993">
                <a:tc>
                  <a:txBody>
                    <a:bodyPr/>
                    <a:lstStyle/>
                    <a:p>
                      <a:pPr algn="r" fontAlgn="ctr"/>
                      <a:r>
                        <a:rPr lang="en-US" altLang="zh-CN" sz="1100" u="none" strike="noStrike">
                          <a:effectLst/>
                        </a:rPr>
                        <a:t>2023-02-13</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460.0000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dirty="0">
                          <a:effectLst/>
                        </a:rPr>
                        <a:t>3.1506%</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3.1020%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7906975"/>
                  </a:ext>
                </a:extLst>
              </a:tr>
              <a:tr h="191993">
                <a:tc>
                  <a:txBody>
                    <a:bodyPr/>
                    <a:lstStyle/>
                    <a:p>
                      <a:pPr algn="r" fontAlgn="ctr"/>
                      <a:r>
                        <a:rPr lang="en-US" altLang="zh-CN" sz="1100" u="none" strike="noStrike">
                          <a:effectLst/>
                        </a:rPr>
                        <a:t>2023-02-10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445.9500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dirty="0">
                          <a:effectLst/>
                        </a:rPr>
                        <a:t>-1.5541%</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-1.5663%</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955883"/>
                  </a:ext>
                </a:extLst>
              </a:tr>
              <a:tr h="191993">
                <a:tc>
                  <a:txBody>
                    <a:bodyPr/>
                    <a:lstStyle/>
                    <a:p>
                      <a:pPr algn="r" fontAlgn="ctr"/>
                      <a:r>
                        <a:rPr lang="en-US" altLang="zh-CN" sz="1100" u="none" strike="noStrike">
                          <a:effectLst/>
                        </a:rPr>
                        <a:t>2023-02-09</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452.9900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1.2925%</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1.2842%</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431955"/>
                  </a:ext>
                </a:extLst>
              </a:tr>
              <a:tr h="191993">
                <a:tc>
                  <a:txBody>
                    <a:bodyPr/>
                    <a:lstStyle/>
                    <a:p>
                      <a:pPr algn="r" fontAlgn="ctr"/>
                      <a:r>
                        <a:rPr lang="en-US" altLang="zh-CN" sz="1100" u="none" strike="noStrike">
                          <a:effectLst/>
                        </a:rPr>
                        <a:t>2023-02-08</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447.2100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dirty="0">
                          <a:effectLst/>
                        </a:rPr>
                        <a:t>-0.1986%</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-0.1988%</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4067792"/>
                  </a:ext>
                </a:extLst>
              </a:tr>
              <a:tr h="191993">
                <a:tc>
                  <a:txBody>
                    <a:bodyPr/>
                    <a:lstStyle/>
                    <a:p>
                      <a:pPr algn="r" fontAlgn="ctr"/>
                      <a:r>
                        <a:rPr lang="en-US" altLang="zh-CN" sz="1100" u="none" strike="noStrike">
                          <a:effectLst/>
                        </a:rPr>
                        <a:t>2023-02-07</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448.1000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-0.5548%</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-0.5564%</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592517"/>
                  </a:ext>
                </a:extLst>
              </a:tr>
              <a:tr h="191993">
                <a:tc>
                  <a:txBody>
                    <a:bodyPr/>
                    <a:lstStyle/>
                    <a:p>
                      <a:pPr algn="r" fontAlgn="ctr"/>
                      <a:r>
                        <a:rPr lang="en-US" altLang="zh-CN" sz="1100" u="none" strike="noStrike">
                          <a:effectLst/>
                        </a:rPr>
                        <a:t>2023-02-06</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450.6000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dirty="0">
                          <a:effectLst/>
                        </a:rPr>
                        <a:t>-1.2275%</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-1.2351%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4524751"/>
                  </a:ext>
                </a:extLst>
              </a:tr>
              <a:tr h="191993">
                <a:tc>
                  <a:txBody>
                    <a:bodyPr/>
                    <a:lstStyle/>
                    <a:p>
                      <a:pPr algn="r" fontAlgn="ctr"/>
                      <a:r>
                        <a:rPr lang="en-US" altLang="zh-CN" sz="1100" u="none" strike="noStrike">
                          <a:effectLst/>
                        </a:rPr>
                        <a:t>2023-02-03</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456.2000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dirty="0">
                          <a:effectLst/>
                        </a:rPr>
                        <a:t>-2.1240%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-2.1469%</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4336019"/>
                  </a:ext>
                </a:extLst>
              </a:tr>
              <a:tr h="191993">
                <a:tc>
                  <a:txBody>
                    <a:bodyPr/>
                    <a:lstStyle/>
                    <a:p>
                      <a:pPr algn="r" fontAlgn="ctr"/>
                      <a:r>
                        <a:rPr lang="en-US" altLang="zh-CN" sz="1100" u="none" strike="noStrike">
                          <a:effectLst/>
                        </a:rPr>
                        <a:t>2023-02-02</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466.1000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dirty="0">
                          <a:effectLst/>
                        </a:rPr>
                        <a:t>-2.2441%</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a:effectLst/>
                        </a:rPr>
                        <a:t>-2.2697%</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9637200"/>
                  </a:ext>
                </a:extLst>
              </a:tr>
              <a:tr h="191993">
                <a:tc>
                  <a:txBody>
                    <a:bodyPr/>
                    <a:lstStyle/>
                    <a:p>
                      <a:pPr algn="r" fontAlgn="ctr"/>
                      <a:r>
                        <a:rPr lang="en-US" altLang="zh-CN" sz="1100" u="none" strike="noStrike">
                          <a:effectLst/>
                        </a:rPr>
                        <a:t>2023-02-01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zh-CN" sz="1100" u="none" strike="noStrike">
                          <a:effectLst/>
                        </a:rPr>
                        <a:t>476.8000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dirty="0">
                          <a:effectLst/>
                        </a:rPr>
                        <a:t>2.4936%</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CN" sz="1100" u="none" strike="noStrike" dirty="0">
                          <a:effectLst/>
                        </a:rPr>
                        <a:t>2.4630%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2022157"/>
                  </a:ext>
                </a:extLst>
              </a:tr>
            </a:tbl>
          </a:graphicData>
        </a:graphic>
      </p:graphicFrame>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00B3BE06-8275-F6EB-3CE3-B382B9E42695}"/>
                  </a:ext>
                </a:extLst>
              </p:cNvPr>
              <p:cNvSpPr txBox="1"/>
              <p:nvPr/>
            </p:nvSpPr>
            <p:spPr>
              <a:xfrm>
                <a:off x="5004048" y="2276872"/>
                <a:ext cx="3528392" cy="3623300"/>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ü"/>
                </a:pPr>
                <a:r>
                  <a:rPr lang="zh-CN" altLang="en-US" dirty="0"/>
                  <a:t>当收益率水平较低时，普通复利与连续复利数值上较为接近。</a:t>
                </a:r>
                <a:endParaRPr lang="en-US" altLang="zh-CN" dirty="0"/>
              </a:p>
              <a:p>
                <a:r>
                  <a:rPr lang="zh-CN" altLang="en-US" dirty="0"/>
                  <a:t>例如，在</a:t>
                </a:r>
                <a:r>
                  <a:rPr lang="en-US" altLang="zh-CN" dirty="0"/>
                  <a:t>1</a:t>
                </a:r>
                <a:r>
                  <a:rPr lang="zh-CN" altLang="en-US" dirty="0"/>
                  <a:t>个持有期内，资产价格从</a:t>
                </a:r>
                <a:r>
                  <a:rPr lang="en-US" altLang="zh-CN" dirty="0"/>
                  <a:t>10</a:t>
                </a:r>
                <a:r>
                  <a:rPr lang="zh-CN" altLang="en-US" dirty="0"/>
                  <a:t>元上涨到</a:t>
                </a:r>
                <a:r>
                  <a:rPr lang="en-US" altLang="zh-CN" dirty="0"/>
                  <a:t>10.01</a:t>
                </a:r>
                <a:r>
                  <a:rPr lang="zh-CN" altLang="en-US" dirty="0"/>
                  <a:t>元，此时</a:t>
                </a:r>
                <a:endParaRPr lang="en-US" altLang="zh-CN" dirty="0"/>
              </a:p>
              <a:p>
                <a:r>
                  <a:rPr lang="en-US" altLang="zh-CN" dirty="0"/>
                  <a:t>  </a:t>
                </a:r>
                <a:r>
                  <a:rPr lang="zh-CN" altLang="en-US" sz="1600" dirty="0"/>
                  <a:t>普通复利</a:t>
                </a:r>
                <a:r>
                  <a:rPr lang="en-US" altLang="zh-CN" sz="1600" dirty="0"/>
                  <a:t>=</a:t>
                </a:r>
                <a14:m>
                  <m:oMath xmlns:m="http://schemas.openxmlformats.org/officeDocument/2006/math">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0.01</m:t>
                        </m:r>
                      </m:num>
                      <m:den>
                        <m:r>
                          <a:rPr lang="en-US" altLang="zh-CN" sz="1600" b="0" i="1" smtClean="0">
                            <a:latin typeface="Cambria Math" panose="02040503050406030204" pitchFamily="18" charset="0"/>
                          </a:rPr>
                          <m:t>10</m:t>
                        </m:r>
                      </m:den>
                    </m:f>
                    <m:r>
                      <a:rPr lang="en-US" altLang="zh-CN" sz="1600" b="0" i="1" smtClean="0">
                        <a:latin typeface="Cambria Math" panose="02040503050406030204" pitchFamily="18" charset="0"/>
                      </a:rPr>
                      <m:t>=0.1%</m:t>
                    </m:r>
                  </m:oMath>
                </a14:m>
                <a:endParaRPr lang="en-US" altLang="zh-CN" sz="1600" b="0" dirty="0"/>
              </a:p>
              <a:p>
                <a:r>
                  <a:rPr lang="zh-CN" altLang="en-US" sz="1600" dirty="0"/>
                  <a:t>  连续复利</a:t>
                </a:r>
                <a:r>
                  <a:rPr lang="en-US" altLang="zh-CN" sz="1600" dirty="0"/>
                  <a:t>=ln(10.01/10)=0.09995%</a:t>
                </a:r>
              </a:p>
              <a:p>
                <a:endParaRPr lang="en-US" altLang="zh-CN" sz="1600" dirty="0"/>
              </a:p>
              <a:p>
                <a:pPr marL="285750" indent="-285750">
                  <a:buFont typeface="Wingdings" panose="05000000000000000000" pitchFamily="2" charset="2"/>
                  <a:buChar char="ü"/>
                </a:pPr>
                <a:r>
                  <a:rPr lang="zh-CN" altLang="en-US" sz="1600" dirty="0"/>
                  <a:t>收益水平较高时，二者差异就比较大。</a:t>
                </a:r>
                <a:endParaRPr lang="en-US" altLang="zh-CN" sz="1600" dirty="0"/>
              </a:p>
              <a:p>
                <a:r>
                  <a:rPr lang="en-US" altLang="zh-CN" sz="1600" dirty="0"/>
                  <a:t> </a:t>
                </a:r>
                <a:r>
                  <a:rPr lang="zh-CN" altLang="en-US" sz="1600" dirty="0"/>
                  <a:t>例如，在</a:t>
                </a:r>
                <a:r>
                  <a:rPr lang="en-US" altLang="zh-CN" sz="1600" dirty="0"/>
                  <a:t>1</a:t>
                </a:r>
                <a:r>
                  <a:rPr lang="zh-CN" altLang="en-US" sz="1600" dirty="0"/>
                  <a:t>个持有期内，资产价格从</a:t>
                </a:r>
                <a:r>
                  <a:rPr lang="en-US" altLang="zh-CN" sz="1600" dirty="0"/>
                  <a:t>10</a:t>
                </a:r>
                <a:r>
                  <a:rPr lang="zh-CN" altLang="en-US" sz="1600" dirty="0"/>
                  <a:t>元上涨到</a:t>
                </a:r>
                <a:r>
                  <a:rPr lang="en-US" altLang="zh-CN" sz="1600" dirty="0"/>
                  <a:t>30</a:t>
                </a:r>
                <a:r>
                  <a:rPr lang="zh-CN" altLang="en-US" sz="1600" dirty="0"/>
                  <a:t>元。</a:t>
                </a:r>
                <a:endParaRPr lang="en-US" altLang="zh-CN" sz="1600" dirty="0"/>
              </a:p>
              <a:p>
                <a:r>
                  <a:rPr lang="zh-CN" altLang="en-US" sz="1600" dirty="0"/>
                  <a:t>  普通复利</a:t>
                </a:r>
                <a:r>
                  <a:rPr lang="en-US" altLang="zh-CN" sz="1600" dirty="0"/>
                  <a:t>=</a:t>
                </a:r>
                <a14:m>
                  <m:oMath xmlns:m="http://schemas.openxmlformats.org/officeDocument/2006/math">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30−10</m:t>
                        </m:r>
                      </m:num>
                      <m:den>
                        <m:r>
                          <a:rPr lang="en-US" altLang="zh-CN" sz="1600" b="0" i="1" smtClean="0">
                            <a:latin typeface="Cambria Math" panose="02040503050406030204" pitchFamily="18" charset="0"/>
                          </a:rPr>
                          <m:t>10</m:t>
                        </m:r>
                      </m:den>
                    </m:f>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200</m:t>
                    </m:r>
                    <m:r>
                      <a:rPr lang="en-US" altLang="zh-CN" sz="1600" b="0" i="1" smtClean="0">
                        <a:latin typeface="Cambria Math" panose="02040503050406030204" pitchFamily="18" charset="0"/>
                      </a:rPr>
                      <m:t>%</m:t>
                    </m:r>
                  </m:oMath>
                </a14:m>
                <a:endParaRPr lang="en-US" altLang="zh-CN" sz="1600" b="0" dirty="0"/>
              </a:p>
              <a:p>
                <a:r>
                  <a:rPr lang="zh-CN" altLang="en-US" sz="1600" dirty="0"/>
                  <a:t>  连续复利</a:t>
                </a:r>
                <a:r>
                  <a:rPr lang="en-US" altLang="zh-CN" sz="1600" dirty="0"/>
                  <a:t>=ln(30/10)=109.86%</a:t>
                </a:r>
                <a:endParaRPr lang="zh-CN" altLang="en-US" dirty="0"/>
              </a:p>
            </p:txBody>
          </p:sp>
        </mc:Choice>
        <mc:Fallback>
          <p:sp>
            <p:nvSpPr>
              <p:cNvPr id="5" name="文本框 4">
                <a:extLst>
                  <a:ext uri="{FF2B5EF4-FFF2-40B4-BE49-F238E27FC236}">
                    <a16:creationId xmlns:a16="http://schemas.microsoft.com/office/drawing/2014/main" id="{00B3BE06-8275-F6EB-3CE3-B382B9E42695}"/>
                  </a:ext>
                </a:extLst>
              </p:cNvPr>
              <p:cNvSpPr txBox="1">
                <a:spLocks noRot="1" noChangeAspect="1" noMove="1" noResize="1" noEditPoints="1" noAdjustHandles="1" noChangeArrowheads="1" noChangeShapeType="1" noTextEdit="1"/>
              </p:cNvSpPr>
              <p:nvPr/>
            </p:nvSpPr>
            <p:spPr>
              <a:xfrm>
                <a:off x="5004048" y="2276872"/>
                <a:ext cx="3528392" cy="3623300"/>
              </a:xfrm>
              <a:prstGeom prst="rect">
                <a:avLst/>
              </a:prstGeom>
              <a:blipFill>
                <a:blip r:embed="rId2"/>
                <a:stretch>
                  <a:fillRect l="-1377" t="-839" r="-5164" b="-1174"/>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122508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预习要求</a:t>
            </a:r>
          </a:p>
        </p:txBody>
      </p:sp>
      <p:sp>
        <p:nvSpPr>
          <p:cNvPr id="3" name="内容占位符 2"/>
          <p:cNvSpPr>
            <a:spLocks noGrp="1"/>
          </p:cNvSpPr>
          <p:nvPr>
            <p:ph idx="1"/>
          </p:nvPr>
        </p:nvSpPr>
        <p:spPr/>
        <p:txBody>
          <a:bodyPr/>
          <a:lstStyle/>
          <a:p>
            <a:r>
              <a:rPr lang="en-US" altLang="zh-CN" dirty="0"/>
              <a:t>BKM ch5</a:t>
            </a:r>
            <a:r>
              <a:rPr lang="zh-CN" altLang="en-US" dirty="0"/>
              <a:t>全部</a:t>
            </a:r>
            <a:endParaRPr lang="en-US" altLang="zh-CN" dirty="0"/>
          </a:p>
          <a:p>
            <a:endParaRPr lang="en-US" altLang="zh-CN" dirty="0"/>
          </a:p>
          <a:p>
            <a:endParaRPr lang="en-US" altLang="zh-CN" dirty="0"/>
          </a:p>
        </p:txBody>
      </p:sp>
    </p:spTree>
    <p:extLst>
      <p:ext uri="{BB962C8B-B14F-4D97-AF65-F5344CB8AC3E}">
        <p14:creationId xmlns:p14="http://schemas.microsoft.com/office/powerpoint/2010/main" val="321928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7800FB-17DD-66FD-59CC-849FC62B577A}"/>
              </a:ext>
            </a:extLst>
          </p:cNvPr>
          <p:cNvSpPr>
            <a:spLocks noGrp="1"/>
          </p:cNvSpPr>
          <p:nvPr>
            <p:ph type="title"/>
          </p:nvPr>
        </p:nvSpPr>
        <p:spPr/>
        <p:txBody>
          <a:bodyPr/>
          <a:lstStyle/>
          <a:p>
            <a:r>
              <a:rPr lang="zh-CN" altLang="en-US" dirty="0"/>
              <a:t>             </a:t>
            </a:r>
            <a:r>
              <a:rPr lang="zh-CN" altLang="en-US" sz="3600" dirty="0"/>
              <a:t>普通复利与连续复利折算</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886BA108-F745-AA22-82AC-E817E7D9A134}"/>
                  </a:ext>
                </a:extLst>
              </p:cNvPr>
              <p:cNvSpPr>
                <a:spLocks noGrp="1"/>
              </p:cNvSpPr>
              <p:nvPr>
                <p:ph idx="1"/>
              </p:nvPr>
            </p:nvSpPr>
            <p:spPr/>
            <p:txBody>
              <a:bodyPr/>
              <a:lstStyle/>
              <a:p>
                <a:r>
                  <a:rPr lang="zh-CN" altLang="en-US" sz="2000" dirty="0"/>
                  <a:t>经过</a:t>
                </a:r>
                <a:r>
                  <a:rPr lang="en-US" altLang="zh-CN" sz="2000" dirty="0"/>
                  <a:t>1</a:t>
                </a:r>
                <a:r>
                  <a:rPr lang="zh-CN" altLang="en-US" sz="2000" dirty="0"/>
                  <a:t>个持有期，资产价格从</a:t>
                </a:r>
                <a14:m>
                  <m:oMath xmlns:m="http://schemas.openxmlformats.org/officeDocument/2006/math">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P</m:t>
                        </m:r>
                      </m:e>
                      <m:sub>
                        <m:r>
                          <a:rPr lang="en-US" altLang="zh-CN" sz="2000" b="0" i="1" smtClean="0">
                            <a:latin typeface="Cambria Math" panose="02040503050406030204" pitchFamily="18" charset="0"/>
                          </a:rPr>
                          <m:t>0</m:t>
                        </m:r>
                      </m:sub>
                    </m:sSub>
                  </m:oMath>
                </a14:m>
                <a:r>
                  <a:rPr lang="zh-CN" altLang="en-US" sz="2000" dirty="0"/>
                  <a:t>变为</a:t>
                </a:r>
                <a14:m>
                  <m:oMath xmlns:m="http://schemas.openxmlformats.org/officeDocument/2006/math">
                    <m:sSub>
                      <m:sSubPr>
                        <m:ctrlPr>
                          <a:rPr lang="en-US" altLang="zh-CN" sz="2000" i="1">
                            <a:latin typeface="Cambria Math" panose="02040503050406030204" pitchFamily="18" charset="0"/>
                          </a:rPr>
                        </m:ctrlPr>
                      </m:sSubPr>
                      <m:e>
                        <m:r>
                          <m:rPr>
                            <m:sty m:val="p"/>
                          </m:rPr>
                          <a:rPr lang="en-US" altLang="zh-CN" sz="2000" i="1">
                            <a:latin typeface="Cambria Math" panose="02040503050406030204" pitchFamily="18" charset="0"/>
                          </a:rPr>
                          <m:t>P</m:t>
                        </m:r>
                      </m:e>
                      <m:sub>
                        <m:r>
                          <m:rPr>
                            <m:sty m:val="p"/>
                          </m:rPr>
                          <a:rPr lang="en-US" altLang="zh-CN" sz="2000" i="1">
                            <a:latin typeface="Cambria Math" panose="02040503050406030204" pitchFamily="18" charset="0"/>
                          </a:rPr>
                          <m:t>T</m:t>
                        </m:r>
                      </m:sub>
                    </m:sSub>
                  </m:oMath>
                </a14:m>
                <a:r>
                  <a:rPr lang="en-US" altLang="zh-CN" sz="2000" dirty="0"/>
                  <a:t> (</a:t>
                </a:r>
                <a:r>
                  <a:rPr lang="zh-CN" altLang="en-US" sz="2000" dirty="0"/>
                  <a:t>含分红</a:t>
                </a:r>
                <a:r>
                  <a:rPr lang="en-US" altLang="zh-CN" sz="2000" dirty="0"/>
                  <a:t>)</a:t>
                </a:r>
                <a:r>
                  <a:rPr lang="zh-CN" altLang="en-US" sz="2000" dirty="0"/>
                  <a:t>。根据定义：</a:t>
                </a:r>
                <a:endParaRPr lang="en-US" altLang="zh-CN" sz="2000" dirty="0"/>
              </a:p>
              <a:p>
                <a:pPr marL="0" indent="0">
                  <a:buNone/>
                </a:pPr>
                <a:r>
                  <a:rPr lang="en-US" altLang="zh-CN" sz="2000" dirty="0"/>
                  <a:t>   </a:t>
                </a:r>
                <a:r>
                  <a:rPr lang="zh-CN" altLang="en-US" sz="2000" dirty="0"/>
                  <a:t>普通收益率</a:t>
                </a:r>
                <a14:m>
                  <m:oMath xmlns:m="http://schemas.openxmlformats.org/officeDocument/2006/math">
                    <m:r>
                      <a:rPr lang="en-US" altLang="zh-CN" sz="2000" b="0" i="0" dirty="0" smtClean="0">
                        <a:latin typeface="Cambria Math" panose="02040503050406030204" pitchFamily="18" charset="0"/>
                      </a:rPr>
                      <m:t> </m:t>
                    </m:r>
                    <m:r>
                      <m:rPr>
                        <m:sty m:val="p"/>
                      </m:rPr>
                      <a:rPr lang="en-US" altLang="zh-CN" sz="2000" b="0" i="1" dirty="0">
                        <a:latin typeface="Cambria Math" panose="02040503050406030204" pitchFamily="18" charset="0"/>
                      </a:rPr>
                      <m:t>r</m:t>
                    </m:r>
                    <m:r>
                      <a:rPr lang="en-US" altLang="zh-CN" sz="2000" b="0" i="0" smtClean="0">
                        <a:latin typeface="Cambria Math" panose="02040503050406030204" pitchFamily="18" charset="0"/>
                      </a:rPr>
                      <m:t>=</m:t>
                    </m:r>
                    <m:f>
                      <m:fPr>
                        <m:ctrlPr>
                          <a:rPr lang="en-US" altLang="zh-CN" sz="2000" i="1" smtClean="0">
                            <a:latin typeface="Cambria Math" panose="02040503050406030204" pitchFamily="18" charset="0"/>
                          </a:rPr>
                        </m:ctrlPr>
                      </m:fPr>
                      <m:num>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P</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sty m:val="p"/>
                              </m:rPr>
                              <a:rPr lang="en-US" altLang="zh-CN" sz="2000" i="1">
                                <a:latin typeface="Cambria Math" panose="02040503050406030204" pitchFamily="18" charset="0"/>
                              </a:rPr>
                              <m:t>P</m:t>
                            </m:r>
                          </m:e>
                          <m:sub>
                            <m:r>
                              <a:rPr lang="en-US" altLang="zh-CN" sz="2000" b="0" i="1" smtClean="0">
                                <a:latin typeface="Cambria Math" panose="02040503050406030204" pitchFamily="18" charset="0"/>
                              </a:rPr>
                              <m:t>0</m:t>
                            </m:r>
                          </m:sub>
                        </m:sSub>
                      </m:num>
                      <m:den>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0</m:t>
                            </m:r>
                          </m:sub>
                        </m:sSub>
                      </m:den>
                    </m:f>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m:rPr>
                                <m:sty m:val="p"/>
                              </m:rPr>
                              <a:rPr lang="en-US" altLang="zh-CN" sz="2000" i="1">
                                <a:latin typeface="Cambria Math" panose="02040503050406030204" pitchFamily="18" charset="0"/>
                              </a:rPr>
                              <m:t>P</m:t>
                            </m:r>
                          </m:e>
                          <m:sub>
                            <m:r>
                              <a:rPr lang="en-US" altLang="zh-CN" sz="2000" i="1">
                                <a:latin typeface="Cambria Math" panose="02040503050406030204" pitchFamily="18" charset="0"/>
                              </a:rPr>
                              <m:t>𝑇</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0</m:t>
                            </m:r>
                          </m:sub>
                        </m:sSub>
                      </m:den>
                    </m:f>
                    <m:r>
                      <a:rPr lang="en-US" altLang="zh-CN" sz="2000" b="0" i="1" smtClean="0">
                        <a:latin typeface="Cambria Math" panose="02040503050406030204" pitchFamily="18" charset="0"/>
                      </a:rPr>
                      <m:t>−1</m:t>
                    </m:r>
                  </m:oMath>
                </a14:m>
                <a:endParaRPr lang="en-US" altLang="zh-CN" sz="2000" dirty="0"/>
              </a:p>
              <a:p>
                <a:pPr marL="0" indent="0">
                  <a:buNone/>
                </a:pPr>
                <a:r>
                  <a:rPr lang="en-US" altLang="zh-CN" sz="2000" dirty="0"/>
                  <a:t>    </a:t>
                </a:r>
                <a:r>
                  <a:rPr lang="zh-CN" altLang="en-US" sz="2000" dirty="0"/>
                  <a:t>连续复利率 </a:t>
                </a:r>
                <a14:m>
                  <m:oMath xmlns:m="http://schemas.openxmlformats.org/officeDocument/2006/math">
                    <m:sSub>
                      <m:sSubPr>
                        <m:ctrlPr>
                          <a:rPr lang="en-US" altLang="zh-CN" sz="2000">
                            <a:latin typeface="Cambria Math" panose="02040503050406030204" pitchFamily="18" charset="0"/>
                          </a:rPr>
                        </m:ctrlPr>
                      </m:sSubPr>
                      <m:e>
                        <m:r>
                          <m:rPr>
                            <m:sty m:val="p"/>
                          </m:rPr>
                          <a:rPr lang="en-US" altLang="zh-CN" sz="2000">
                            <a:latin typeface="Cambria Math" panose="02040503050406030204" pitchFamily="18" charset="0"/>
                          </a:rPr>
                          <m:t>r</m:t>
                        </m:r>
                      </m:e>
                      <m:sub>
                        <m:r>
                          <a:rPr lang="en-US" altLang="zh-CN" sz="2000">
                            <a:latin typeface="Cambria Math" panose="02040503050406030204" pitchFamily="18" charset="0"/>
                          </a:rPr>
                          <m:t>𝐶</m:t>
                        </m:r>
                      </m:sub>
                    </m:sSub>
                    <m:r>
                      <a:rPr lang="en-US" altLang="zh-CN" sz="2000">
                        <a:latin typeface="Cambria Math" panose="02040503050406030204" pitchFamily="18" charset="0"/>
                      </a:rPr>
                      <m:t>=</m:t>
                    </m:r>
                    <m:r>
                      <m:rPr>
                        <m:sty m:val="p"/>
                      </m:rPr>
                      <a:rPr lang="en-US" altLang="zh-CN" sz="2000">
                        <a:latin typeface="Cambria Math" panose="02040503050406030204" pitchFamily="18" charset="0"/>
                      </a:rPr>
                      <m:t>ln</m:t>
                    </m:r>
                    <m:r>
                      <a:rPr lang="en-US" altLang="zh-CN" sz="2000">
                        <a:latin typeface="Cambria Math" panose="02040503050406030204" pitchFamily="18" charset="0"/>
                      </a:rPr>
                      <m:t>⁡(</m:t>
                    </m:r>
                    <m:f>
                      <m:fPr>
                        <m:ctrlPr>
                          <a:rPr lang="en-US" altLang="zh-CN" sz="2000">
                            <a:latin typeface="Cambria Math" panose="02040503050406030204" pitchFamily="18" charset="0"/>
                          </a:rPr>
                        </m:ctrlPr>
                      </m:fPr>
                      <m:num>
                        <m:sSub>
                          <m:sSubPr>
                            <m:ctrlPr>
                              <a:rPr lang="en-US" altLang="zh-CN" sz="2000">
                                <a:latin typeface="Cambria Math" panose="02040503050406030204" pitchFamily="18" charset="0"/>
                              </a:rPr>
                            </m:ctrlPr>
                          </m:sSubPr>
                          <m:e>
                            <m:r>
                              <a:rPr lang="en-US" altLang="zh-CN" sz="2000">
                                <a:latin typeface="Cambria Math" panose="02040503050406030204" pitchFamily="18" charset="0"/>
                              </a:rPr>
                              <m:t>𝑃</m:t>
                            </m:r>
                          </m:e>
                          <m:sub>
                            <m:r>
                              <m:rPr>
                                <m:sty m:val="p"/>
                              </m:rPr>
                              <a:rPr lang="en-US" altLang="zh-CN" sz="2000">
                                <a:latin typeface="Cambria Math" panose="02040503050406030204" pitchFamily="18" charset="0"/>
                              </a:rPr>
                              <m:t>T</m:t>
                            </m:r>
                          </m:sub>
                        </m:sSub>
                      </m:num>
                      <m:den>
                        <m:sSub>
                          <m:sSubPr>
                            <m:ctrlPr>
                              <a:rPr lang="en-US" altLang="zh-CN" sz="2000">
                                <a:latin typeface="Cambria Math" panose="02040503050406030204" pitchFamily="18" charset="0"/>
                              </a:rPr>
                            </m:ctrlPr>
                          </m:sSubPr>
                          <m:e>
                            <m:r>
                              <a:rPr lang="en-US" altLang="zh-CN" sz="2000">
                                <a:latin typeface="Cambria Math" panose="02040503050406030204" pitchFamily="18" charset="0"/>
                              </a:rPr>
                              <m:t>𝑃</m:t>
                            </m:r>
                          </m:e>
                          <m:sub>
                            <m:r>
                              <a:rPr lang="en-US" altLang="zh-CN" sz="2000">
                                <a:latin typeface="Cambria Math" panose="02040503050406030204" pitchFamily="18" charset="0"/>
                              </a:rPr>
                              <m:t>0</m:t>
                            </m:r>
                          </m:sub>
                        </m:sSub>
                      </m:den>
                    </m:f>
                    <m:r>
                      <a:rPr lang="en-US" altLang="zh-CN" sz="2000">
                        <a:latin typeface="Cambria Math" panose="02040503050406030204" pitchFamily="18" charset="0"/>
                      </a:rPr>
                      <m:t>)</m:t>
                    </m:r>
                  </m:oMath>
                </a14:m>
                <a:endParaRPr lang="en-US" altLang="zh-CN" sz="2000" dirty="0">
                  <a:latin typeface="Cambria Math" panose="02040503050406030204" pitchFamily="18" charset="0"/>
                </a:endParaRPr>
              </a:p>
              <a:p>
                <a:pPr marL="0" indent="0">
                  <a:buNone/>
                </a:pPr>
                <a:r>
                  <a:rPr lang="en-US" altLang="zh-CN" sz="2000" dirty="0">
                    <a:latin typeface="Cambria Math" panose="02040503050406030204" pitchFamily="18" charset="0"/>
                  </a:rPr>
                  <a:t>                                   </a:t>
                </a:r>
                <a:r>
                  <a:rPr lang="en-US" altLang="zh-CN" sz="2800" dirty="0">
                    <a:latin typeface="Cambria Math" panose="02040503050406030204" pitchFamily="18" charset="0"/>
                  </a:rPr>
                  <a:t>=</a:t>
                </a:r>
                <a14:m>
                  <m:oMath xmlns:m="http://schemas.openxmlformats.org/officeDocument/2006/math">
                    <m:r>
                      <m:rPr>
                        <m:sty m:val="p"/>
                      </m:rPr>
                      <a:rPr lang="en-US" altLang="zh-CN" sz="2800" smtClean="0">
                        <a:latin typeface="Cambria Math" panose="02040503050406030204" pitchFamily="18" charset="0"/>
                      </a:rPr>
                      <m:t>ln</m:t>
                    </m:r>
                    <m:r>
                      <a:rPr lang="en-US" altLang="zh-CN" sz="2800" smtClean="0">
                        <a:latin typeface="Cambria Math" panose="02040503050406030204" pitchFamily="18" charset="0"/>
                      </a:rPr>
                      <m:t>⁡(1+</m:t>
                    </m:r>
                    <m:r>
                      <m:rPr>
                        <m:sty m:val="p"/>
                      </m:rPr>
                      <a:rPr lang="en-US" altLang="zh-CN" sz="2800" i="1">
                        <a:latin typeface="Cambria Math" panose="02040503050406030204" pitchFamily="18" charset="0"/>
                      </a:rPr>
                      <m:t>r</m:t>
                    </m:r>
                    <m:r>
                      <a:rPr lang="en-US" altLang="zh-CN" sz="2800">
                        <a:latin typeface="Cambria Math" panose="02040503050406030204" pitchFamily="18" charset="0"/>
                      </a:rPr>
                      <m:t>)</m:t>
                    </m:r>
                  </m:oMath>
                </a14:m>
                <a:endParaRPr lang="en-US" altLang="zh-CN" sz="2800" dirty="0">
                  <a:latin typeface="Cambria Math" panose="02040503050406030204" pitchFamily="18" charset="0"/>
                </a:endParaRPr>
              </a:p>
              <a:p>
                <a:pPr marL="0" indent="0">
                  <a:buNone/>
                </a:pPr>
                <a:r>
                  <a:rPr lang="en-US" altLang="zh-CN" sz="2000" dirty="0">
                    <a:latin typeface="Cambria Math" panose="02040503050406030204" pitchFamily="18" charset="0"/>
                  </a:rPr>
                  <a:t>          </a:t>
                </a:r>
                <a:r>
                  <a:rPr lang="zh-CN" altLang="en-US" sz="2000" dirty="0">
                    <a:latin typeface="Cambria Math" panose="02040503050406030204" pitchFamily="18" charset="0"/>
                  </a:rPr>
                  <a:t>或者，</a:t>
                </a:r>
                <a14:m>
                  <m:oMath xmlns:m="http://schemas.openxmlformats.org/officeDocument/2006/math">
                    <m:r>
                      <m:rPr>
                        <m:sty m:val="p"/>
                      </m:rPr>
                      <a:rPr lang="en-US" altLang="zh-CN" sz="2800" i="1" dirty="0">
                        <a:latin typeface="Cambria Math" panose="02040503050406030204" pitchFamily="18" charset="0"/>
                      </a:rPr>
                      <m:t>r</m:t>
                    </m:r>
                    <m:r>
                      <a:rPr lang="en-US" altLang="zh-CN" sz="2800" b="0" i="1" dirty="0" smtClean="0">
                        <a:latin typeface="Cambria Math" panose="02040503050406030204" pitchFamily="18" charset="0"/>
                      </a:rPr>
                      <m:t>=</m:t>
                    </m:r>
                    <m:sSup>
                      <m:sSupPr>
                        <m:ctrlPr>
                          <a:rPr lang="en-US" altLang="zh-CN" sz="2800" b="0" i="1" dirty="0" smtClean="0">
                            <a:latin typeface="Cambria Math" panose="02040503050406030204" pitchFamily="18" charset="0"/>
                          </a:rPr>
                        </m:ctrlPr>
                      </m:sSupPr>
                      <m:e>
                        <m:r>
                          <a:rPr lang="en-US" altLang="zh-CN" sz="2800" b="0" i="1" dirty="0" smtClean="0">
                            <a:latin typeface="Cambria Math" panose="02040503050406030204" pitchFamily="18" charset="0"/>
                          </a:rPr>
                          <m:t>𝑒</m:t>
                        </m:r>
                      </m:e>
                      <m:sup>
                        <m:sSub>
                          <m:sSubPr>
                            <m:ctrlPr>
                              <a:rPr lang="en-US" altLang="zh-CN" sz="2800" b="0" i="1" dirty="0" smtClean="0">
                                <a:latin typeface="Cambria Math" panose="02040503050406030204" pitchFamily="18" charset="0"/>
                              </a:rPr>
                            </m:ctrlPr>
                          </m:sSubPr>
                          <m:e>
                            <m:r>
                              <a:rPr lang="en-US" altLang="zh-CN" sz="2800" b="0" i="1" dirty="0" smtClean="0">
                                <a:latin typeface="Cambria Math" panose="02040503050406030204" pitchFamily="18" charset="0"/>
                              </a:rPr>
                              <m:t>𝑟</m:t>
                            </m:r>
                          </m:e>
                          <m:sub>
                            <m:r>
                              <a:rPr lang="en-US" altLang="zh-CN" sz="2800" b="0" i="1" dirty="0" smtClean="0">
                                <a:latin typeface="Cambria Math" panose="02040503050406030204" pitchFamily="18" charset="0"/>
                              </a:rPr>
                              <m:t>𝑐</m:t>
                            </m:r>
                          </m:sub>
                        </m:sSub>
                      </m:sup>
                    </m:sSup>
                    <m:r>
                      <a:rPr lang="en-US" altLang="zh-CN" sz="2800" b="0" i="1" dirty="0" smtClean="0">
                        <a:latin typeface="Cambria Math" panose="02040503050406030204" pitchFamily="18" charset="0"/>
                      </a:rPr>
                      <m:t>−1</m:t>
                    </m:r>
                  </m:oMath>
                </a14:m>
                <a:endParaRPr lang="en-US" altLang="zh-CN" sz="2800" dirty="0">
                  <a:latin typeface="Cambria Math" panose="02040503050406030204" pitchFamily="18" charset="0"/>
                </a:endParaRPr>
              </a:p>
            </p:txBody>
          </p:sp>
        </mc:Choice>
        <mc:Fallback>
          <p:sp>
            <p:nvSpPr>
              <p:cNvPr id="3" name="内容占位符 2">
                <a:extLst>
                  <a:ext uri="{FF2B5EF4-FFF2-40B4-BE49-F238E27FC236}">
                    <a16:creationId xmlns:a16="http://schemas.microsoft.com/office/drawing/2014/main" id="{886BA108-F745-AA22-82AC-E817E7D9A134}"/>
                  </a:ext>
                </a:extLst>
              </p:cNvPr>
              <p:cNvSpPr>
                <a:spLocks noGrp="1" noRot="1" noChangeAspect="1" noMove="1" noResize="1" noEditPoints="1" noAdjustHandles="1" noChangeArrowheads="1" noChangeShapeType="1" noTextEdit="1"/>
              </p:cNvSpPr>
              <p:nvPr>
                <p:ph idx="1"/>
              </p:nvPr>
            </p:nvSpPr>
            <p:spPr>
              <a:blipFill>
                <a:blip r:embed="rId2"/>
                <a:stretch>
                  <a:fillRect l="-667" t="-10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70733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名义与实际利率</a:t>
            </a:r>
          </a:p>
        </p:txBody>
      </p:sp>
      <p:sp>
        <p:nvSpPr>
          <p:cNvPr id="3" name="内容占位符 2"/>
          <p:cNvSpPr>
            <a:spLocks noGrp="1"/>
          </p:cNvSpPr>
          <p:nvPr>
            <p:ph idx="1"/>
          </p:nvPr>
        </p:nvSpPr>
        <p:spPr/>
        <p:txBody>
          <a:bodyPr/>
          <a:lstStyle/>
          <a:p>
            <a:r>
              <a:rPr lang="en-US" altLang="zh-CN" sz="2400" dirty="0"/>
              <a:t>BKM P118</a:t>
            </a:r>
          </a:p>
          <a:p>
            <a:r>
              <a:rPr lang="en-US" altLang="zh-CN" sz="2000" dirty="0"/>
              <a:t>nominal interest rate</a:t>
            </a:r>
            <a:r>
              <a:rPr lang="zh-CN" altLang="en-US" sz="2000" dirty="0"/>
              <a:t>：</a:t>
            </a:r>
            <a:r>
              <a:rPr lang="en-US" altLang="zh-CN" sz="2000" dirty="0"/>
              <a:t>the growth rate of your money</a:t>
            </a:r>
          </a:p>
          <a:p>
            <a:r>
              <a:rPr lang="en-US" altLang="zh-CN" sz="2000" dirty="0"/>
              <a:t>real interest rate—the growth rate of your purchasing power</a:t>
            </a:r>
            <a:endParaRPr lang="zh-CN" altLang="en-US" sz="2000" dirty="0"/>
          </a:p>
        </p:txBody>
      </p:sp>
      <p:pic>
        <p:nvPicPr>
          <p:cNvPr id="4" name="图片 3">
            <a:extLst>
              <a:ext uri="{FF2B5EF4-FFF2-40B4-BE49-F238E27FC236}">
                <a16:creationId xmlns:a16="http://schemas.microsoft.com/office/drawing/2014/main" id="{E2ACB38F-358E-4DF5-9A59-AAD49E97666A}"/>
              </a:ext>
            </a:extLst>
          </p:cNvPr>
          <p:cNvPicPr>
            <a:picLocks noChangeAspect="1"/>
          </p:cNvPicPr>
          <p:nvPr/>
        </p:nvPicPr>
        <p:blipFill>
          <a:blip r:embed="rId2"/>
          <a:stretch>
            <a:fillRect/>
          </a:stretch>
        </p:blipFill>
        <p:spPr>
          <a:xfrm>
            <a:off x="899591" y="2852936"/>
            <a:ext cx="2184243" cy="792088"/>
          </a:xfrm>
          <a:prstGeom prst="rect">
            <a:avLst/>
          </a:prstGeom>
        </p:spPr>
      </p:pic>
      <p:pic>
        <p:nvPicPr>
          <p:cNvPr id="5" name="图片 4">
            <a:extLst>
              <a:ext uri="{FF2B5EF4-FFF2-40B4-BE49-F238E27FC236}">
                <a16:creationId xmlns:a16="http://schemas.microsoft.com/office/drawing/2014/main" id="{2F671AF4-9596-4FD7-9FC6-1E11460CF31E}"/>
              </a:ext>
            </a:extLst>
          </p:cNvPr>
          <p:cNvPicPr>
            <a:picLocks noChangeAspect="1"/>
          </p:cNvPicPr>
          <p:nvPr/>
        </p:nvPicPr>
        <p:blipFill>
          <a:blip r:embed="rId3"/>
          <a:stretch>
            <a:fillRect/>
          </a:stretch>
        </p:blipFill>
        <p:spPr>
          <a:xfrm>
            <a:off x="952769" y="4834156"/>
            <a:ext cx="2248936" cy="576064"/>
          </a:xfrm>
          <a:prstGeom prst="rect">
            <a:avLst/>
          </a:prstGeom>
        </p:spPr>
      </p:pic>
      <p:pic>
        <p:nvPicPr>
          <p:cNvPr id="6" name="图片 5">
            <a:extLst>
              <a:ext uri="{FF2B5EF4-FFF2-40B4-BE49-F238E27FC236}">
                <a16:creationId xmlns:a16="http://schemas.microsoft.com/office/drawing/2014/main" id="{3BDA4DB4-DE9B-4CEF-AED3-890E975B6082}"/>
              </a:ext>
            </a:extLst>
          </p:cNvPr>
          <p:cNvPicPr>
            <a:picLocks noChangeAspect="1"/>
          </p:cNvPicPr>
          <p:nvPr/>
        </p:nvPicPr>
        <p:blipFill>
          <a:blip r:embed="rId4"/>
          <a:stretch>
            <a:fillRect/>
          </a:stretch>
        </p:blipFill>
        <p:spPr>
          <a:xfrm>
            <a:off x="925181" y="3863998"/>
            <a:ext cx="2184243" cy="751184"/>
          </a:xfrm>
          <a:prstGeom prst="rect">
            <a:avLst/>
          </a:prstGeom>
        </p:spPr>
      </p:pic>
      <p:sp>
        <p:nvSpPr>
          <p:cNvPr id="7" name="文本框 6">
            <a:extLst>
              <a:ext uri="{FF2B5EF4-FFF2-40B4-BE49-F238E27FC236}">
                <a16:creationId xmlns:a16="http://schemas.microsoft.com/office/drawing/2014/main" id="{A376370F-4B2E-4574-9104-12A46DF44BF5}"/>
              </a:ext>
            </a:extLst>
          </p:cNvPr>
          <p:cNvSpPr txBox="1"/>
          <p:nvPr/>
        </p:nvSpPr>
        <p:spPr>
          <a:xfrm>
            <a:off x="3863924" y="2998693"/>
            <a:ext cx="4392488" cy="646331"/>
          </a:xfrm>
          <a:prstGeom prst="rect">
            <a:avLst/>
          </a:prstGeom>
          <a:noFill/>
        </p:spPr>
        <p:txBody>
          <a:bodyPr wrap="square" rtlCol="0">
            <a:spAutoFit/>
          </a:bodyPr>
          <a:lstStyle/>
          <a:p>
            <a:r>
              <a:rPr lang="zh-CN" altLang="en-US" dirty="0"/>
              <a:t>例：借</a:t>
            </a:r>
            <a:r>
              <a:rPr lang="en-US" altLang="zh-CN" dirty="0"/>
              <a:t>1</a:t>
            </a:r>
            <a:r>
              <a:rPr lang="zh-CN" altLang="en-US" dirty="0"/>
              <a:t>吨钢铁</a:t>
            </a:r>
            <a:r>
              <a:rPr lang="en-US" altLang="zh-CN" dirty="0"/>
              <a:t>1</a:t>
            </a:r>
            <a:r>
              <a:rPr lang="zh-CN" altLang="en-US" dirty="0"/>
              <a:t>年，实际利率</a:t>
            </a:r>
            <a:r>
              <a:rPr lang="en-US" altLang="zh-CN" dirty="0"/>
              <a:t>5%</a:t>
            </a:r>
            <a:r>
              <a:rPr lang="zh-CN" altLang="en-US" dirty="0"/>
              <a:t>，</a:t>
            </a:r>
            <a:r>
              <a:rPr lang="en-US" altLang="zh-CN" dirty="0"/>
              <a:t>1</a:t>
            </a:r>
            <a:r>
              <a:rPr lang="zh-CN" altLang="en-US" dirty="0"/>
              <a:t>年后钢材涨价</a:t>
            </a:r>
            <a:r>
              <a:rPr lang="en-US" altLang="zh-CN" dirty="0"/>
              <a:t>10%</a:t>
            </a:r>
            <a:r>
              <a:rPr lang="zh-CN" altLang="en-US" dirty="0"/>
              <a:t>。</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F2DC2F6-DBFE-4C80-8BA7-249732460D7A}"/>
                  </a:ext>
                </a:extLst>
              </p:cNvPr>
              <p:cNvSpPr txBox="1"/>
              <p:nvPr/>
            </p:nvSpPr>
            <p:spPr>
              <a:xfrm>
                <a:off x="3987332" y="4355935"/>
                <a:ext cx="4321696" cy="830997"/>
              </a:xfrm>
              <a:prstGeom prst="rect">
                <a:avLst/>
              </a:prstGeom>
              <a:noFill/>
            </p:spPr>
            <p:txBody>
              <a:bodyPr wrap="none" lIns="0" tIns="0" rIns="0" bIns="0" rtlCol="0">
                <a:spAutoFit/>
              </a:bodyPr>
              <a:lstStyle/>
              <a:p>
                <a14:m>
                  <m:oMath xmlns:m="http://schemas.openxmlformats.org/officeDocument/2006/math">
                    <m:r>
                      <a:rPr lang="en-US" altLang="zh-CN" i="1">
                        <a:latin typeface="Cambria Math" panose="02040503050406030204" pitchFamily="18" charset="0"/>
                      </a:rPr>
                      <m:t>1</m:t>
                    </m:r>
                  </m:oMath>
                </a14:m>
                <a:r>
                  <a:rPr lang="en-US" altLang="zh-CN" dirty="0"/>
                  <a:t>+</a:t>
                </a:r>
                <a:r>
                  <a:rPr lang="zh-CN" altLang="en-US" dirty="0"/>
                  <a:t>名义利率</a:t>
                </a:r>
                <a:r>
                  <a:rPr lang="en-US" altLang="zh-CN" dirty="0"/>
                  <a:t>=</a:t>
                </a:r>
                <a:r>
                  <a:rPr lang="zh-CN" altLang="en-US" dirty="0"/>
                  <a:t>（</a:t>
                </a:r>
                <a:r>
                  <a:rPr lang="en-US" altLang="zh-CN" dirty="0"/>
                  <a:t>1+</a:t>
                </a:r>
                <a:r>
                  <a:rPr lang="zh-CN" altLang="en-US" dirty="0"/>
                  <a:t>实际利率）</a:t>
                </a:r>
                <a:r>
                  <a:rPr lang="en-US" altLang="zh-CN" dirty="0"/>
                  <a:t>*(1+</a:t>
                </a:r>
                <a:r>
                  <a:rPr lang="zh-CN" altLang="en-US" dirty="0"/>
                  <a:t>通胀率）</a:t>
                </a:r>
                <a:endParaRPr lang="en-US" altLang="zh-CN" dirty="0"/>
              </a:p>
              <a:p>
                <a:r>
                  <a:rPr lang="en-US" altLang="zh-CN" dirty="0"/>
                  <a:t>                  =</a:t>
                </a:r>
                <a:r>
                  <a:rPr lang="zh-CN" altLang="en-US" dirty="0"/>
                  <a:t>（</a:t>
                </a:r>
                <a:r>
                  <a:rPr lang="en-US" altLang="zh-CN" dirty="0"/>
                  <a:t>1+5%</a:t>
                </a:r>
                <a:r>
                  <a:rPr lang="zh-CN" altLang="en-US" dirty="0"/>
                  <a:t>）*（</a:t>
                </a:r>
                <a:r>
                  <a:rPr lang="en-US" altLang="zh-CN" dirty="0"/>
                  <a:t>1+10%</a:t>
                </a:r>
                <a:r>
                  <a:rPr lang="zh-CN" altLang="en-US" dirty="0"/>
                  <a:t>）</a:t>
                </a:r>
                <a:endParaRPr lang="en-US" altLang="zh-CN" dirty="0"/>
              </a:p>
              <a:p>
                <a:r>
                  <a:rPr lang="en-US" altLang="zh-CN" dirty="0"/>
                  <a:t>                  =115.5%</a:t>
                </a:r>
                <a:endParaRPr lang="zh-CN" altLang="en-US" dirty="0"/>
              </a:p>
            </p:txBody>
          </p:sp>
        </mc:Choice>
        <mc:Fallback xmlns="">
          <p:sp>
            <p:nvSpPr>
              <p:cNvPr id="8" name="文本框 7">
                <a:extLst>
                  <a:ext uri="{FF2B5EF4-FFF2-40B4-BE49-F238E27FC236}">
                    <a16:creationId xmlns:a16="http://schemas.microsoft.com/office/drawing/2014/main" id="{7F2DC2F6-DBFE-4C80-8BA7-249732460D7A}"/>
                  </a:ext>
                </a:extLst>
              </p:cNvPr>
              <p:cNvSpPr txBox="1">
                <a:spLocks noRot="1" noChangeAspect="1" noMove="1" noResize="1" noEditPoints="1" noAdjustHandles="1" noChangeArrowheads="1" noChangeShapeType="1" noTextEdit="1"/>
              </p:cNvSpPr>
              <p:nvPr/>
            </p:nvSpPr>
            <p:spPr>
              <a:xfrm>
                <a:off x="3987332" y="4355935"/>
                <a:ext cx="4321696" cy="830997"/>
              </a:xfrm>
              <a:prstGeom prst="rect">
                <a:avLst/>
              </a:prstGeom>
              <a:blipFill>
                <a:blip r:embed="rId5"/>
                <a:stretch>
                  <a:fillRect l="-1834" t="-11029" r="-2821" b="-161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2331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税收效应</a:t>
            </a:r>
          </a:p>
        </p:txBody>
      </p:sp>
      <p:sp>
        <p:nvSpPr>
          <p:cNvPr id="3" name="内容占位符 2"/>
          <p:cNvSpPr>
            <a:spLocks noGrp="1"/>
          </p:cNvSpPr>
          <p:nvPr>
            <p:ph idx="1"/>
          </p:nvPr>
        </p:nvSpPr>
        <p:spPr/>
        <p:txBody>
          <a:bodyPr/>
          <a:lstStyle/>
          <a:p>
            <a:r>
              <a:rPr lang="zh-CN" altLang="en-US" sz="2400" dirty="0"/>
              <a:t>所得税应该对真实的“所得”征税</a:t>
            </a:r>
            <a:endParaRPr lang="en-US" altLang="zh-CN" sz="2400" dirty="0"/>
          </a:p>
          <a:p>
            <a:r>
              <a:rPr lang="zh-CN" altLang="en-US" sz="2400" dirty="0"/>
              <a:t>政府实际上对名义收入中的物价上涨部分征了所得税</a:t>
            </a:r>
            <a:endParaRPr lang="en-US" altLang="zh-CN" sz="2400" dirty="0"/>
          </a:p>
          <a:p>
            <a:endParaRPr lang="en-US" altLang="zh-CN" dirty="0"/>
          </a:p>
          <a:p>
            <a:r>
              <a:rPr lang="zh-CN" altLang="en-US" sz="2800" dirty="0"/>
              <a:t>例：</a:t>
            </a:r>
            <a:r>
              <a:rPr lang="en-US" altLang="zh-CN" sz="2800" dirty="0"/>
              <a:t>BKM P121</a:t>
            </a:r>
          </a:p>
          <a:p>
            <a:pPr marL="0" indent="0">
              <a:buNone/>
            </a:pPr>
            <a:r>
              <a:rPr lang="zh-CN" altLang="en-US" sz="2000" dirty="0"/>
              <a:t>名义收益</a:t>
            </a:r>
            <a:r>
              <a:rPr lang="en-US" altLang="zh-CN" sz="2000" dirty="0"/>
              <a:t>12%</a:t>
            </a:r>
            <a:r>
              <a:rPr lang="zh-CN" altLang="en-US" sz="2000" dirty="0"/>
              <a:t>，边际税率</a:t>
            </a:r>
            <a:r>
              <a:rPr lang="en-US" altLang="zh-CN" sz="2000" dirty="0"/>
              <a:t>30%</a:t>
            </a:r>
            <a:r>
              <a:rPr lang="zh-CN" altLang="en-US" sz="2000" dirty="0"/>
              <a:t>，通胀率</a:t>
            </a:r>
            <a:r>
              <a:rPr lang="en-US" altLang="zh-CN" sz="2000" dirty="0"/>
              <a:t>8%</a:t>
            </a:r>
          </a:p>
          <a:p>
            <a:pPr marL="0" indent="0">
              <a:buNone/>
            </a:pPr>
            <a:r>
              <a:rPr lang="zh-CN" altLang="en-US" sz="2000" dirty="0"/>
              <a:t>实际收益</a:t>
            </a:r>
            <a:r>
              <a:rPr lang="en-US" altLang="zh-CN" sz="2000" dirty="0"/>
              <a:t>=12%</a:t>
            </a:r>
            <a:r>
              <a:rPr lang="zh-CN" altLang="en-US" sz="2000" dirty="0"/>
              <a:t>*（</a:t>
            </a:r>
            <a:r>
              <a:rPr lang="en-US" altLang="zh-CN" sz="2000" dirty="0"/>
              <a:t>1-30%</a:t>
            </a:r>
            <a:r>
              <a:rPr lang="zh-CN" altLang="en-US" sz="2000" dirty="0"/>
              <a:t>）</a:t>
            </a:r>
            <a:r>
              <a:rPr lang="en-US" altLang="zh-CN" sz="2000" dirty="0"/>
              <a:t>-8%=0.4%</a:t>
            </a:r>
          </a:p>
          <a:p>
            <a:pPr marL="0" indent="0">
              <a:buNone/>
            </a:pPr>
            <a:r>
              <a:rPr lang="zh-CN" altLang="en-US" sz="2000" dirty="0"/>
              <a:t>按道理只应该对（</a:t>
            </a:r>
            <a:r>
              <a:rPr lang="en-US" altLang="zh-CN" sz="2000" dirty="0"/>
              <a:t>12%-8%)</a:t>
            </a:r>
            <a:r>
              <a:rPr lang="zh-CN" altLang="en-US" sz="2000" dirty="0"/>
              <a:t>真实所得征税，税后应为：（</a:t>
            </a:r>
            <a:r>
              <a:rPr lang="en-US" altLang="zh-CN" sz="2000" dirty="0"/>
              <a:t>12%-8%</a:t>
            </a:r>
            <a:r>
              <a:rPr lang="zh-CN" altLang="en-US" sz="2000" dirty="0"/>
              <a:t>）*（</a:t>
            </a:r>
            <a:r>
              <a:rPr lang="en-US" altLang="zh-CN" sz="2000" dirty="0"/>
              <a:t>1-30%</a:t>
            </a:r>
            <a:r>
              <a:rPr lang="zh-CN" altLang="en-US" sz="2000" dirty="0"/>
              <a:t>）</a:t>
            </a:r>
            <a:r>
              <a:rPr lang="en-US" altLang="zh-CN" sz="2000" dirty="0"/>
              <a:t>=2.8%</a:t>
            </a:r>
          </a:p>
          <a:p>
            <a:pPr marL="0" indent="0">
              <a:buNone/>
            </a:pPr>
            <a:r>
              <a:rPr lang="zh-CN" altLang="en-US" sz="2000" dirty="0"/>
              <a:t>差额</a:t>
            </a:r>
            <a:r>
              <a:rPr lang="en-US" altLang="zh-CN" sz="2000" dirty="0"/>
              <a:t>=0.4%-2.8%=-2.4%   </a:t>
            </a:r>
            <a:r>
              <a:rPr lang="zh-CN" altLang="en-US" sz="2000" dirty="0"/>
              <a:t>刚好等于</a:t>
            </a:r>
            <a:r>
              <a:rPr lang="en-US" altLang="zh-CN" sz="2000" dirty="0"/>
              <a:t>30%</a:t>
            </a:r>
            <a:r>
              <a:rPr lang="zh-CN" altLang="en-US" sz="2000" dirty="0"/>
              <a:t>*</a:t>
            </a:r>
            <a:r>
              <a:rPr lang="en-US" altLang="zh-CN" sz="2000" dirty="0"/>
              <a:t>8%</a:t>
            </a:r>
          </a:p>
          <a:p>
            <a:r>
              <a:rPr lang="zh-CN" altLang="en-US" dirty="0"/>
              <a:t>通胀还导致累进税制下，税率等级跃迁</a:t>
            </a:r>
            <a:endParaRPr lang="en-US" altLang="zh-CN" dirty="0"/>
          </a:p>
          <a:p>
            <a:endParaRPr lang="en-US" altLang="zh-CN" dirty="0"/>
          </a:p>
          <a:p>
            <a:endParaRPr lang="en-US" altLang="zh-CN" dirty="0"/>
          </a:p>
          <a:p>
            <a:endParaRPr lang="en-US" altLang="zh-CN" dirty="0"/>
          </a:p>
          <a:p>
            <a:endParaRPr lang="zh-CN" altLang="en-US" dirty="0"/>
          </a:p>
        </p:txBody>
      </p:sp>
      <p:pic>
        <p:nvPicPr>
          <p:cNvPr id="4" name="图片 3">
            <a:extLst>
              <a:ext uri="{FF2B5EF4-FFF2-40B4-BE49-F238E27FC236}">
                <a16:creationId xmlns:a16="http://schemas.microsoft.com/office/drawing/2014/main" id="{24D67AE9-E8F9-40E3-B723-5D496EE1B67A}"/>
              </a:ext>
            </a:extLst>
          </p:cNvPr>
          <p:cNvPicPr>
            <a:picLocks noChangeAspect="1"/>
          </p:cNvPicPr>
          <p:nvPr/>
        </p:nvPicPr>
        <p:blipFill>
          <a:blip r:embed="rId2"/>
          <a:stretch>
            <a:fillRect/>
          </a:stretch>
        </p:blipFill>
        <p:spPr>
          <a:xfrm>
            <a:off x="909293" y="2420888"/>
            <a:ext cx="7325413" cy="646360"/>
          </a:xfrm>
          <a:prstGeom prst="rect">
            <a:avLst/>
          </a:prstGeom>
        </p:spPr>
      </p:pic>
    </p:spTree>
    <p:extLst>
      <p:ext uri="{BB962C8B-B14F-4D97-AF65-F5344CB8AC3E}">
        <p14:creationId xmlns:p14="http://schemas.microsoft.com/office/powerpoint/2010/main" val="3256135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120438-3348-8061-A8EA-6F1A919A27F3}"/>
              </a:ext>
            </a:extLst>
          </p:cNvPr>
          <p:cNvSpPr>
            <a:spLocks noGrp="1"/>
          </p:cNvSpPr>
          <p:nvPr>
            <p:ph type="title"/>
          </p:nvPr>
        </p:nvSpPr>
        <p:spPr/>
        <p:txBody>
          <a:bodyPr/>
          <a:lstStyle/>
          <a:p>
            <a:r>
              <a:rPr lang="zh-CN" altLang="en-US" dirty="0"/>
              <a:t>预期收益率</a:t>
            </a:r>
          </a:p>
        </p:txBody>
      </p:sp>
      <p:sp>
        <p:nvSpPr>
          <p:cNvPr id="3" name="内容占位符 2">
            <a:extLst>
              <a:ext uri="{FF2B5EF4-FFF2-40B4-BE49-F238E27FC236}">
                <a16:creationId xmlns:a16="http://schemas.microsoft.com/office/drawing/2014/main" id="{8CAA20FD-ACB5-14B2-044F-6347B7AE4AC9}"/>
              </a:ext>
            </a:extLst>
          </p:cNvPr>
          <p:cNvSpPr>
            <a:spLocks noGrp="1"/>
          </p:cNvSpPr>
          <p:nvPr>
            <p:ph idx="1"/>
          </p:nvPr>
        </p:nvSpPr>
        <p:spPr/>
        <p:txBody>
          <a:bodyPr/>
          <a:lstStyle/>
          <a:p>
            <a:r>
              <a:rPr lang="zh-CN" altLang="en-US" sz="1800" dirty="0"/>
              <a:t>预期收益率（</a:t>
            </a:r>
            <a:r>
              <a:rPr lang="en-US" altLang="zh-CN" sz="1800" dirty="0"/>
              <a:t>expected return</a:t>
            </a:r>
            <a:r>
              <a:rPr lang="zh-CN" altLang="en-US" sz="1800" dirty="0"/>
              <a:t>）是投资者对未来可能获得的收益率的</a:t>
            </a:r>
            <a:r>
              <a:rPr lang="zh-CN" altLang="en-US" sz="1800" b="1" dirty="0">
                <a:solidFill>
                  <a:srgbClr val="FF0000"/>
                </a:solidFill>
              </a:rPr>
              <a:t>估计值</a:t>
            </a:r>
            <a:r>
              <a:rPr lang="zh-CN" altLang="en-US" sz="1800" dirty="0"/>
              <a:t>。</a:t>
            </a:r>
            <a:endParaRPr lang="en-US" altLang="zh-CN" sz="1800" dirty="0"/>
          </a:p>
          <a:p>
            <a:r>
              <a:rPr lang="zh-CN" altLang="en-US" sz="1800" dirty="0"/>
              <a:t>例：分析师对股票的预期收益率</a:t>
            </a:r>
            <a:endParaRPr lang="en-US" altLang="zh-CN" sz="1800" dirty="0"/>
          </a:p>
        </p:txBody>
      </p:sp>
      <p:pic>
        <p:nvPicPr>
          <p:cNvPr id="9" name="图片 8">
            <a:extLst>
              <a:ext uri="{FF2B5EF4-FFF2-40B4-BE49-F238E27FC236}">
                <a16:creationId xmlns:a16="http://schemas.microsoft.com/office/drawing/2014/main" id="{21DFBD1F-00BF-D57C-076C-E4DDE26D4F64}"/>
              </a:ext>
            </a:extLst>
          </p:cNvPr>
          <p:cNvPicPr>
            <a:picLocks noChangeAspect="1"/>
          </p:cNvPicPr>
          <p:nvPr/>
        </p:nvPicPr>
        <p:blipFill>
          <a:blip r:embed="rId2"/>
          <a:stretch>
            <a:fillRect/>
          </a:stretch>
        </p:blipFill>
        <p:spPr>
          <a:xfrm>
            <a:off x="755576" y="2350046"/>
            <a:ext cx="8153400" cy="2571750"/>
          </a:xfrm>
          <a:prstGeom prst="rect">
            <a:avLst/>
          </a:prstGeom>
        </p:spPr>
      </p:pic>
      <p:pic>
        <p:nvPicPr>
          <p:cNvPr id="5" name="图片 4">
            <a:extLst>
              <a:ext uri="{FF2B5EF4-FFF2-40B4-BE49-F238E27FC236}">
                <a16:creationId xmlns:a16="http://schemas.microsoft.com/office/drawing/2014/main" id="{0CC9EE3C-C9CD-8625-057E-1620E15EA232}"/>
              </a:ext>
            </a:extLst>
          </p:cNvPr>
          <p:cNvPicPr>
            <a:picLocks noChangeAspect="1"/>
          </p:cNvPicPr>
          <p:nvPr/>
        </p:nvPicPr>
        <p:blipFill>
          <a:blip r:embed="rId3"/>
          <a:stretch>
            <a:fillRect/>
          </a:stretch>
        </p:blipFill>
        <p:spPr>
          <a:xfrm>
            <a:off x="2879812" y="2924944"/>
            <a:ext cx="3384376" cy="3501080"/>
          </a:xfrm>
          <a:prstGeom prst="rect">
            <a:avLst/>
          </a:prstGeom>
        </p:spPr>
      </p:pic>
    </p:spTree>
    <p:extLst>
      <p:ext uri="{BB962C8B-B14F-4D97-AF65-F5344CB8AC3E}">
        <p14:creationId xmlns:p14="http://schemas.microsoft.com/office/powerpoint/2010/main" val="143337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0875FC-C712-6070-C20A-EBF45EEF6ACA}"/>
              </a:ext>
            </a:extLst>
          </p:cNvPr>
          <p:cNvSpPr>
            <a:spLocks noGrp="1"/>
          </p:cNvSpPr>
          <p:nvPr>
            <p:ph type="title"/>
          </p:nvPr>
        </p:nvSpPr>
        <p:spPr/>
        <p:txBody>
          <a:bodyPr/>
          <a:lstStyle/>
          <a:p>
            <a:r>
              <a:rPr lang="zh-CN" altLang="en-US" dirty="0"/>
              <a:t>            情景模拟与历史模拟</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4875C680-F5A8-2A5E-9267-A8BBC1EAF185}"/>
                  </a:ext>
                </a:extLst>
              </p:cNvPr>
              <p:cNvSpPr>
                <a:spLocks noGrp="1"/>
              </p:cNvSpPr>
              <p:nvPr>
                <p:ph idx="1"/>
              </p:nvPr>
            </p:nvSpPr>
            <p:spPr/>
            <p:txBody>
              <a:bodyPr/>
              <a:lstStyle/>
              <a:p>
                <a:r>
                  <a:rPr lang="zh-CN" altLang="en-US" sz="2400" dirty="0"/>
                  <a:t>回忆持有期收益率的计算方法（</a:t>
                </a:r>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P</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 </m:t>
                    </m:r>
                  </m:oMath>
                </a14:m>
                <a:r>
                  <a:rPr lang="zh-CN" altLang="en-US" sz="2400" dirty="0"/>
                  <a:t>含分红）：</a:t>
                </a:r>
                <a:endParaRPr lang="en-US" altLang="zh-CN" sz="2400" dirty="0"/>
              </a:p>
              <a:p>
                <a:pPr marL="0" indent="0">
                  <a:buNone/>
                </a:pPr>
                <a:r>
                  <a:rPr lang="en-US" altLang="zh-CN" sz="2400" dirty="0"/>
                  <a:t>    </a:t>
                </a:r>
                <a:r>
                  <a:rPr lang="zh-CN" altLang="en-US" sz="2400" dirty="0"/>
                  <a:t>普通复利</a:t>
                </a:r>
                <a:r>
                  <a:rPr lang="en-US" altLang="zh-CN" sz="2400" dirty="0"/>
                  <a:t>HPR    =</a:t>
                </a:r>
                <a14:m>
                  <m:oMath xmlns:m="http://schemas.openxmlformats.org/officeDocument/2006/math">
                    <m:f>
                      <m:fPr>
                        <m:ctrlPr>
                          <a:rPr lang="en-US" altLang="zh-CN" sz="2400" i="1" smtClean="0">
                            <a:latin typeface="Cambria Math" panose="02040503050406030204" pitchFamily="18" charset="0"/>
                          </a:rPr>
                        </m:ctrlPr>
                      </m:fPr>
                      <m:num>
                        <m:sSub>
                          <m:sSubPr>
                            <m:ctrlPr>
                              <a:rPr lang="en-US" altLang="zh-CN" sz="2400" i="1" smtClean="0">
                                <a:latin typeface="Cambria Math" panose="02040503050406030204" pitchFamily="18" charset="0"/>
                              </a:rPr>
                            </m:ctrlPr>
                          </m:sSubPr>
                          <m:e>
                            <m:r>
                              <m:rPr>
                                <m:sty m:val="p"/>
                              </m:rPr>
                              <a:rPr lang="en-US" altLang="zh-CN" sz="2400" i="1">
                                <a:latin typeface="Cambria Math" panose="02040503050406030204" pitchFamily="18" charset="0"/>
                              </a:rPr>
                              <m:t>P</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sty m:val="p"/>
                              </m:rPr>
                              <a:rPr lang="en-US" altLang="zh-CN" sz="2400" i="1">
                                <a:latin typeface="Cambria Math" panose="02040503050406030204" pitchFamily="18" charset="0"/>
                              </a:rPr>
                              <m:t>P</m:t>
                            </m:r>
                          </m:e>
                          <m:sub>
                            <m:r>
                              <a:rPr lang="en-US" altLang="zh-CN" sz="2400" b="0" i="1" smtClean="0">
                                <a:latin typeface="Cambria Math" panose="02040503050406030204" pitchFamily="18" charset="0"/>
                              </a:rPr>
                              <m:t>0</m:t>
                            </m:r>
                          </m:sub>
                        </m:sSub>
                      </m:num>
                      <m:den>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0</m:t>
                            </m:r>
                          </m:sub>
                        </m:sSub>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P</m:t>
                            </m:r>
                          </m:e>
                          <m:sub>
                            <m:r>
                              <a:rPr lang="en-US" altLang="zh-CN" sz="2400" i="1">
                                <a:latin typeface="Cambria Math" panose="02040503050406030204" pitchFamily="18" charset="0"/>
                              </a:rPr>
                              <m:t>𝑇</m:t>
                            </m:r>
                          </m:sub>
                        </m:sSub>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0</m:t>
                            </m:r>
                          </m:sub>
                        </m:sSub>
                      </m:den>
                    </m:f>
                    <m:r>
                      <a:rPr lang="en-US" altLang="zh-CN" sz="2400" b="0" i="1" smtClean="0">
                        <a:latin typeface="Cambria Math" panose="02040503050406030204" pitchFamily="18" charset="0"/>
                      </a:rPr>
                      <m:t>−1</m:t>
                    </m:r>
                  </m:oMath>
                </a14:m>
                <a:endParaRPr lang="en-US" altLang="zh-CN" sz="2400" dirty="0"/>
              </a:p>
              <a:p>
                <a:pPr marL="0" indent="0">
                  <a:buNone/>
                </a:pPr>
                <a:r>
                  <a:rPr lang="zh-CN" altLang="en-US" sz="2400" dirty="0"/>
                  <a:t>或</a:t>
                </a:r>
                <a:endParaRPr lang="en-US" altLang="zh-CN" sz="2400" dirty="0"/>
              </a:p>
              <a:p>
                <a:pPr marL="0" indent="0">
                  <a:buNone/>
                </a:pPr>
                <a:r>
                  <a:rPr lang="en-US" altLang="zh-CN" sz="2400" dirty="0"/>
                  <a:t>    </a:t>
                </a:r>
                <a:r>
                  <a:rPr lang="zh-CN" altLang="en-US" sz="2400" dirty="0"/>
                  <a:t>连续复利</a:t>
                </a:r>
                <a:r>
                  <a:rPr lang="en-US" altLang="zh-CN" sz="2400" dirty="0"/>
                  <a:t>HPR        </a:t>
                </a: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a:latin typeface="Cambria Math" panose="02040503050406030204" pitchFamily="18" charset="0"/>
                          </a:rPr>
                          <m:t>r</m:t>
                        </m:r>
                      </m:e>
                      <m:sub>
                        <m:r>
                          <a:rPr lang="en-US" altLang="zh-CN" sz="2400">
                            <a:latin typeface="Cambria Math" panose="02040503050406030204" pitchFamily="18" charset="0"/>
                          </a:rPr>
                          <m:t>𝐶</m:t>
                        </m:r>
                      </m:sub>
                    </m:sSub>
                    <m:r>
                      <a:rPr lang="en-US" altLang="zh-CN" sz="2400">
                        <a:latin typeface="Cambria Math" panose="02040503050406030204" pitchFamily="18" charset="0"/>
                      </a:rPr>
                      <m:t>=</m:t>
                    </m:r>
                    <m:r>
                      <m:rPr>
                        <m:sty m:val="p"/>
                      </m:rPr>
                      <a:rPr lang="en-US" altLang="zh-CN" sz="2400">
                        <a:latin typeface="Cambria Math" panose="02040503050406030204" pitchFamily="18" charset="0"/>
                      </a:rPr>
                      <m:t>ln</m:t>
                    </m:r>
                    <m:r>
                      <a:rPr lang="en-US" altLang="zh-CN" sz="2400">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a:latin typeface="Cambria Math" panose="02040503050406030204" pitchFamily="18" charset="0"/>
                              </a:rPr>
                              <m:t>𝑃</m:t>
                            </m:r>
                          </m:e>
                          <m:sub>
                            <m:r>
                              <m:rPr>
                                <m:sty m:val="p"/>
                              </m:rPr>
                              <a:rPr lang="en-US" altLang="zh-CN" sz="2400">
                                <a:latin typeface="Cambria Math" panose="02040503050406030204" pitchFamily="18" charset="0"/>
                              </a:rPr>
                              <m:t>T</m:t>
                            </m:r>
                          </m:sub>
                        </m:sSub>
                      </m:num>
                      <m:den>
                        <m:sSub>
                          <m:sSubPr>
                            <m:ctrlPr>
                              <a:rPr lang="en-US" altLang="zh-CN" sz="2400" i="1">
                                <a:latin typeface="Cambria Math" panose="02040503050406030204" pitchFamily="18" charset="0"/>
                              </a:rPr>
                            </m:ctrlPr>
                          </m:sSubPr>
                          <m:e>
                            <m:r>
                              <a:rPr lang="en-US" altLang="zh-CN" sz="2400">
                                <a:latin typeface="Cambria Math" panose="02040503050406030204" pitchFamily="18" charset="0"/>
                              </a:rPr>
                              <m:t>𝑃</m:t>
                            </m:r>
                          </m:e>
                          <m:sub>
                            <m:r>
                              <a:rPr lang="en-US" altLang="zh-CN" sz="2400">
                                <a:latin typeface="Cambria Math" panose="02040503050406030204" pitchFamily="18" charset="0"/>
                              </a:rPr>
                              <m:t>0</m:t>
                            </m:r>
                          </m:sub>
                        </m:sSub>
                      </m:den>
                    </m:f>
                    <m:r>
                      <a:rPr lang="en-US" altLang="zh-CN" sz="2400">
                        <a:latin typeface="Cambria Math" panose="02040503050406030204" pitchFamily="18" charset="0"/>
                      </a:rPr>
                      <m:t>)</m:t>
                    </m:r>
                  </m:oMath>
                </a14:m>
                <a:endParaRPr lang="en-US" altLang="zh-CN" sz="2400" dirty="0">
                  <a:latin typeface="Cambria Math" panose="02040503050406030204" pitchFamily="18" charset="0"/>
                </a:endParaRPr>
              </a:p>
              <a:p>
                <a:pPr marL="0" indent="0">
                  <a:buNone/>
                </a:pPr>
                <a:endParaRPr lang="en-US" altLang="zh-CN" sz="2400" dirty="0"/>
              </a:p>
              <a:p>
                <a:pPr marL="0" indent="0">
                  <a:buNone/>
                </a:pPr>
                <a:r>
                  <a:rPr lang="zh-CN" altLang="en-US" sz="2400" dirty="0"/>
                  <a:t>如果将其中的</a:t>
                </a: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1">
                            <a:latin typeface="Cambria Math" panose="02040503050406030204" pitchFamily="18" charset="0"/>
                          </a:rPr>
                          <m:t>P</m:t>
                        </m:r>
                      </m:e>
                      <m:sub>
                        <m:r>
                          <a:rPr lang="en-US" altLang="zh-CN" sz="2400" i="1">
                            <a:latin typeface="Cambria Math" panose="02040503050406030204" pitchFamily="18" charset="0"/>
                          </a:rPr>
                          <m:t>𝑇</m:t>
                        </m:r>
                      </m:sub>
                    </m:sSub>
                    <m:r>
                      <a:rPr lang="zh-CN" altLang="en-US" sz="2400" i="1">
                        <a:latin typeface="Cambria Math" panose="02040503050406030204" pitchFamily="18" charset="0"/>
                      </a:rPr>
                      <m:t>变为</m:t>
                    </m:r>
                  </m:oMath>
                </a14:m>
                <a:r>
                  <a:rPr lang="en-US" altLang="zh-CN" sz="2400" dirty="0"/>
                  <a:t>E(</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P</m:t>
                        </m:r>
                      </m:e>
                      <m:sub>
                        <m:r>
                          <a:rPr lang="en-US" altLang="zh-CN" sz="2400" i="1">
                            <a:latin typeface="Cambria Math" panose="02040503050406030204" pitchFamily="18" charset="0"/>
                          </a:rPr>
                          <m:t>𝑇</m:t>
                        </m:r>
                      </m:sub>
                    </m:sSub>
                  </m:oMath>
                </a14:m>
                <a:r>
                  <a:rPr lang="en-US" altLang="zh-CN" sz="2400" dirty="0"/>
                  <a:t>),</a:t>
                </a:r>
                <a:r>
                  <a:rPr lang="zh-CN" altLang="en-US" sz="2400" dirty="0"/>
                  <a:t>即估计的</a:t>
                </a:r>
                <a:r>
                  <a:rPr lang="en-US" altLang="zh-CN" sz="2400" dirty="0"/>
                  <a:t>T</a:t>
                </a:r>
                <a:r>
                  <a:rPr lang="zh-CN" altLang="en-US" sz="2400" dirty="0"/>
                  <a:t>时刻资产价格，那么，持有期收益率就变为了预期收益率。</a:t>
                </a:r>
                <a:endParaRPr lang="en-US" altLang="zh-CN" sz="2400" dirty="0"/>
              </a:p>
              <a:p>
                <a:pPr marL="0" indent="0">
                  <a:buNone/>
                </a:pPr>
                <a:r>
                  <a:rPr lang="zh-CN" altLang="en-US" sz="2400" dirty="0"/>
                  <a:t>实践中，经常采用情景模拟和历史模拟两种办法估计预期收益率。</a:t>
                </a:r>
              </a:p>
            </p:txBody>
          </p:sp>
        </mc:Choice>
        <mc:Fallback>
          <p:sp>
            <p:nvSpPr>
              <p:cNvPr id="3" name="内容占位符 2">
                <a:extLst>
                  <a:ext uri="{FF2B5EF4-FFF2-40B4-BE49-F238E27FC236}">
                    <a16:creationId xmlns:a16="http://schemas.microsoft.com/office/drawing/2014/main" id="{4875C680-F5A8-2A5E-9267-A8BBC1EAF185}"/>
                  </a:ext>
                </a:extLst>
              </p:cNvPr>
              <p:cNvSpPr>
                <a:spLocks noGrp="1" noRot="1" noChangeAspect="1" noMove="1" noResize="1" noEditPoints="1" noAdjustHandles="1" noChangeArrowheads="1" noChangeShapeType="1" noTextEdit="1"/>
              </p:cNvSpPr>
              <p:nvPr>
                <p:ph idx="1"/>
              </p:nvPr>
            </p:nvSpPr>
            <p:spPr>
              <a:blipFill>
                <a:blip r:embed="rId2"/>
                <a:stretch>
                  <a:fillRect l="-1111" t="-1482" r="-3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04906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情景分析</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600200"/>
                <a:ext cx="8229600" cy="4853136"/>
              </a:xfrm>
            </p:spPr>
            <p:txBody>
              <a:bodyPr/>
              <a:lstStyle/>
              <a:p>
                <a:r>
                  <a:rPr lang="zh-CN" altLang="en-US" sz="2400" dirty="0"/>
                  <a:t>预期收益 （</a:t>
                </a:r>
                <a:r>
                  <a:rPr lang="en-US" altLang="zh-CN" sz="2400" dirty="0"/>
                  <a:t>N</a:t>
                </a:r>
                <a:r>
                  <a:rPr lang="zh-CN" altLang="en-US" sz="2400" dirty="0"/>
                  <a:t>种情景）</a:t>
                </a:r>
                <a:endParaRPr lang="en-US" altLang="zh-CN"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tLang="zh-CN" sz="1800" i="1" dirty="0">
                          <a:latin typeface="Cambria Math" panose="02040503050406030204" pitchFamily="18" charset="0"/>
                        </a:rPr>
                        <m:t>E</m:t>
                      </m:r>
                      <m:d>
                        <m:dPr>
                          <m:ctrlPr>
                            <a:rPr lang="en-US" altLang="zh-CN" sz="1800" b="0" i="1" dirty="0" smtClean="0">
                              <a:latin typeface="Cambria Math" panose="02040503050406030204" pitchFamily="18" charset="0"/>
                            </a:rPr>
                          </m:ctrlPr>
                        </m:dPr>
                        <m:e>
                          <m:r>
                            <a:rPr lang="en-US" altLang="zh-CN" sz="1800" b="0" i="1" dirty="0" smtClean="0">
                              <a:latin typeface="Cambria Math" panose="02040503050406030204" pitchFamily="18" charset="0"/>
                            </a:rPr>
                            <m:t>𝑟</m:t>
                          </m:r>
                        </m:e>
                      </m:d>
                      <m:r>
                        <a:rPr lang="en-US" altLang="zh-CN" sz="1800" b="0" i="1" dirty="0" smtClean="0">
                          <a:latin typeface="Cambria Math" panose="02040503050406030204" pitchFamily="18" charset="0"/>
                        </a:rPr>
                        <m:t>=</m:t>
                      </m:r>
                      <m:nary>
                        <m:naryPr>
                          <m:chr m:val="∑"/>
                          <m:ctrlPr>
                            <a:rPr lang="en-US" altLang="zh-CN" sz="1800" b="0" i="1" dirty="0" smtClean="0">
                              <a:latin typeface="Cambria Math" panose="02040503050406030204" pitchFamily="18" charset="0"/>
                            </a:rPr>
                          </m:ctrlPr>
                        </m:naryPr>
                        <m:sub>
                          <m:r>
                            <m:rPr>
                              <m:brk m:alnAt="23"/>
                            </m:rPr>
                            <a:rPr lang="en-US" altLang="zh-CN" sz="1800" b="0" i="1" dirty="0" smtClean="0">
                              <a:latin typeface="Cambria Math" panose="02040503050406030204" pitchFamily="18" charset="0"/>
                            </a:rPr>
                            <m:t>𝑖</m:t>
                          </m:r>
                          <m:r>
                            <a:rPr lang="en-US" altLang="zh-CN" sz="1800" b="0" i="1" dirty="0" smtClean="0">
                              <a:latin typeface="Cambria Math" panose="02040503050406030204" pitchFamily="18" charset="0"/>
                            </a:rPr>
                            <m:t>=1</m:t>
                          </m:r>
                        </m:sub>
                        <m:sup>
                          <m:r>
                            <a:rPr lang="en-US" altLang="zh-CN" sz="1800" b="0" i="1" dirty="0" smtClean="0">
                              <a:latin typeface="Cambria Math" panose="02040503050406030204" pitchFamily="18" charset="0"/>
                            </a:rPr>
                            <m:t>𝑁</m:t>
                          </m:r>
                        </m:sup>
                        <m:e>
                          <m:sSub>
                            <m:sSubPr>
                              <m:ctrlPr>
                                <a:rPr lang="en-US" altLang="zh-CN" sz="1800" b="0" i="1" dirty="0" smtClean="0">
                                  <a:latin typeface="Cambria Math" panose="02040503050406030204" pitchFamily="18" charset="0"/>
                                </a:rPr>
                              </m:ctrlPr>
                            </m:sSubPr>
                            <m:e>
                              <m:r>
                                <m:rPr>
                                  <m:sty m:val="p"/>
                                </m:rPr>
                                <a:rPr lang="en-US" altLang="zh-CN" sz="1800" i="1" dirty="0">
                                  <a:latin typeface="Cambria Math" panose="02040503050406030204" pitchFamily="18" charset="0"/>
                                </a:rPr>
                                <m:t>P</m:t>
                              </m:r>
                            </m:e>
                            <m:sub>
                              <m:r>
                                <m:rPr>
                                  <m:sty m:val="p"/>
                                </m:rPr>
                                <a:rPr lang="en-US" altLang="zh-CN" sz="1800" i="1" dirty="0">
                                  <a:latin typeface="Cambria Math" panose="02040503050406030204" pitchFamily="18" charset="0"/>
                                </a:rPr>
                                <m:t>i</m:t>
                              </m:r>
                            </m:sub>
                          </m:sSub>
                          <m:r>
                            <a:rPr lang="en-US" altLang="zh-CN" sz="1800" b="0" i="1" dirty="0" smtClean="0">
                              <a:latin typeface="Cambria Math" panose="02040503050406030204" pitchFamily="18" charset="0"/>
                              <a:ea typeface="Cambria Math" panose="02040503050406030204" pitchFamily="18" charset="0"/>
                            </a:rPr>
                            <m:t>×</m:t>
                          </m:r>
                          <m:sSub>
                            <m:sSubPr>
                              <m:ctrlPr>
                                <a:rPr lang="en-US" altLang="zh-CN" sz="1800" b="0" i="1" dirty="0" smtClean="0">
                                  <a:latin typeface="Cambria Math" panose="02040503050406030204" pitchFamily="18" charset="0"/>
                                  <a:ea typeface="Cambria Math" panose="02040503050406030204" pitchFamily="18" charset="0"/>
                                </a:rPr>
                              </m:ctrlPr>
                            </m:sSubPr>
                            <m:e>
                              <m:r>
                                <m:rPr>
                                  <m:sty m:val="p"/>
                                </m:rPr>
                                <a:rPr lang="en-US" altLang="zh-CN" sz="1800" i="1" dirty="0">
                                  <a:latin typeface="Cambria Math" panose="02040503050406030204" pitchFamily="18" charset="0"/>
                                  <a:ea typeface="Cambria Math" panose="02040503050406030204" pitchFamily="18" charset="0"/>
                                </a:rPr>
                                <m:t>r</m:t>
                              </m:r>
                            </m:e>
                            <m:sub>
                              <m:r>
                                <m:rPr>
                                  <m:sty m:val="p"/>
                                </m:rPr>
                                <a:rPr lang="en-US" altLang="zh-CN" sz="1800" i="1" dirty="0">
                                  <a:latin typeface="Cambria Math" panose="02040503050406030204" pitchFamily="18" charset="0"/>
                                  <a:ea typeface="Cambria Math" panose="02040503050406030204" pitchFamily="18" charset="0"/>
                                </a:rPr>
                                <m:t>i</m:t>
                              </m:r>
                            </m:sub>
                          </m:sSub>
                        </m:e>
                      </m:nary>
                    </m:oMath>
                  </m:oMathPara>
                </a14:m>
                <a:endParaRPr lang="en-US" altLang="zh-CN" dirty="0"/>
              </a:p>
              <a:p>
                <a:r>
                  <a:rPr lang="zh-CN" altLang="en-US" sz="2000" dirty="0"/>
                  <a:t>例：纵横股份（</a:t>
                </a:r>
                <a:r>
                  <a:rPr lang="en-US" altLang="zh-CN" sz="2000" dirty="0"/>
                  <a:t>688070.sh)</a:t>
                </a:r>
                <a:r>
                  <a:rPr lang="zh-CN" altLang="en-US" sz="2000" dirty="0"/>
                  <a:t>是一家生产固定翼无人机的公司，</a:t>
                </a:r>
                <a:r>
                  <a:rPr lang="en-US" altLang="zh-CN" sz="2000" dirty="0"/>
                  <a:t>2021</a:t>
                </a:r>
                <a:r>
                  <a:rPr lang="zh-CN" altLang="en-US" sz="2000" dirty="0"/>
                  <a:t>年科创板上市，当年即亏损。</a:t>
                </a:r>
                <a:r>
                  <a:rPr lang="en-US" altLang="zh-CN" sz="2000" dirty="0"/>
                  <a:t>2022</a:t>
                </a:r>
                <a:r>
                  <a:rPr lang="zh-CN" altLang="en-US" sz="2000" dirty="0"/>
                  <a:t>年</a:t>
                </a:r>
                <a:r>
                  <a:rPr lang="en-US" altLang="zh-CN" sz="2000" dirty="0"/>
                  <a:t>2</a:t>
                </a:r>
                <a:r>
                  <a:rPr lang="zh-CN" altLang="en-US" sz="2000" dirty="0"/>
                  <a:t>月</a:t>
                </a:r>
                <a:r>
                  <a:rPr lang="en-US" altLang="zh-CN" sz="2000" dirty="0"/>
                  <a:t>23</a:t>
                </a:r>
                <a:r>
                  <a:rPr lang="zh-CN" altLang="en-US" sz="2000" dirty="0"/>
                  <a:t>日，收盘价</a:t>
                </a:r>
                <a:r>
                  <a:rPr lang="en-US" altLang="zh-CN" sz="2000" dirty="0"/>
                  <a:t>29.05</a:t>
                </a:r>
                <a:r>
                  <a:rPr lang="zh-CN" altLang="en-US" sz="2000" dirty="0"/>
                  <a:t>元。</a:t>
                </a:r>
                <a:endParaRPr lang="en-US" altLang="zh-CN" sz="2000" dirty="0"/>
              </a:p>
              <a:p>
                <a:endParaRPr lang="en-US" altLang="zh-CN" sz="2400" dirty="0"/>
              </a:p>
              <a:p>
                <a:pPr marL="0" indent="0">
                  <a:buNone/>
                </a:pPr>
                <a:r>
                  <a:rPr lang="en-US" altLang="zh-CN" sz="2400" dirty="0"/>
                  <a:t>       </a:t>
                </a:r>
              </a:p>
              <a:p>
                <a:pPr marL="0" indent="0">
                  <a:buNone/>
                </a:pPr>
                <a:endParaRPr lang="en-US" altLang="zh-CN" sz="2400" dirty="0"/>
              </a:p>
              <a:p>
                <a:pPr marL="0" indent="0">
                  <a:buNone/>
                </a:pPr>
                <a:endParaRPr lang="en-US" altLang="zh-CN" sz="2000" dirty="0"/>
              </a:p>
              <a:p>
                <a:pPr marL="0" indent="0">
                  <a:buNone/>
                </a:pPr>
                <a:endParaRPr lang="en-US" altLang="zh-CN" sz="2000" dirty="0"/>
              </a:p>
              <a:p>
                <a:pPr marL="0" indent="0">
                  <a:buNone/>
                </a:pPr>
                <a:r>
                  <a:rPr lang="zh-CN" altLang="en-US" sz="2000" dirty="0"/>
                  <a:t>实际，</a:t>
                </a:r>
                <a:r>
                  <a:rPr lang="en-US" altLang="zh-CN" sz="2000" dirty="0"/>
                  <a:t>2023</a:t>
                </a:r>
                <a:r>
                  <a:rPr lang="zh-CN" altLang="en-US" sz="2000" dirty="0"/>
                  <a:t>年</a:t>
                </a:r>
                <a:r>
                  <a:rPr lang="en-US" altLang="zh-CN" sz="2000" dirty="0"/>
                  <a:t>2</a:t>
                </a:r>
                <a:r>
                  <a:rPr lang="zh-CN" altLang="en-US" sz="2000" dirty="0"/>
                  <a:t>月</a:t>
                </a:r>
                <a:r>
                  <a:rPr lang="en-US" altLang="zh-CN" sz="2000" dirty="0"/>
                  <a:t>24</a:t>
                </a:r>
                <a:r>
                  <a:rPr lang="zh-CN" altLang="en-US" sz="2000" dirty="0"/>
                  <a:t>日收盘价</a:t>
                </a:r>
                <a:r>
                  <a:rPr lang="en-US" altLang="zh-CN" sz="2000" dirty="0"/>
                  <a:t>46.60</a:t>
                </a:r>
                <a:r>
                  <a:rPr lang="zh-CN" altLang="en-US" sz="2000" dirty="0"/>
                  <a:t>，</a:t>
                </a:r>
                <a:r>
                  <a:rPr lang="en-US" altLang="zh-CN" sz="2000" dirty="0"/>
                  <a:t>1YHPR=60.41%</a:t>
                </a:r>
                <a:r>
                  <a:rPr lang="zh-CN" altLang="en-US" sz="2000" dirty="0"/>
                  <a:t>（普通）或</a:t>
                </a:r>
                <a:r>
                  <a:rPr lang="en-US" altLang="zh-CN" sz="2000" dirty="0"/>
                  <a:t>47.26%</a:t>
                </a:r>
                <a:r>
                  <a:rPr lang="zh-CN" altLang="en-US" sz="2000" dirty="0"/>
                  <a:t>（连续复利）</a:t>
                </a:r>
                <a:endParaRPr lang="en-US" altLang="zh-CN" sz="2000" dirty="0"/>
              </a:p>
              <a:p>
                <a:pPr marL="0" indent="0">
                  <a:buNone/>
                </a:pPr>
                <a:endParaRPr lang="zh-CN" altLang="en-US" sz="2400"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600200"/>
                <a:ext cx="8229600" cy="4853136"/>
              </a:xfrm>
              <a:blipFill>
                <a:blip r:embed="rId2"/>
                <a:stretch>
                  <a:fillRect l="-963" t="-1382" r="-593"/>
                </a:stretch>
              </a:blipFill>
            </p:spPr>
            <p:txBody>
              <a:bodyPr/>
              <a:lstStyle/>
              <a:p>
                <a:r>
                  <a:rPr lang="zh-CN" altLang="en-US">
                    <a:noFill/>
                  </a:rPr>
                  <a:t> </a:t>
                </a:r>
              </a:p>
            </p:txBody>
          </p:sp>
        </mc:Fallback>
      </mc:AlternateContent>
      <p:graphicFrame>
        <p:nvGraphicFramePr>
          <p:cNvPr id="4" name="表格 4">
            <a:extLst>
              <a:ext uri="{FF2B5EF4-FFF2-40B4-BE49-F238E27FC236}">
                <a16:creationId xmlns:a16="http://schemas.microsoft.com/office/drawing/2014/main" id="{3DA49432-3E3A-B139-558A-523144B26E0D}"/>
              </a:ext>
            </a:extLst>
          </p:cNvPr>
          <p:cNvGraphicFramePr>
            <a:graphicFrameLocks noGrp="1"/>
          </p:cNvGraphicFramePr>
          <p:nvPr>
            <p:extLst>
              <p:ext uri="{D42A27DB-BD31-4B8C-83A1-F6EECF244321}">
                <p14:modId xmlns:p14="http://schemas.microsoft.com/office/powerpoint/2010/main" val="3873644159"/>
              </p:ext>
            </p:extLst>
          </p:nvPr>
        </p:nvGraphicFramePr>
        <p:xfrm>
          <a:off x="1547664" y="3573016"/>
          <a:ext cx="5400600" cy="111252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3318930513"/>
                    </a:ext>
                  </a:extLst>
                </a:gridCol>
                <a:gridCol w="846278">
                  <a:extLst>
                    <a:ext uri="{9D8B030D-6E8A-4147-A177-3AD203B41FA5}">
                      <a16:colId xmlns:a16="http://schemas.microsoft.com/office/drawing/2014/main" val="3374719138"/>
                    </a:ext>
                  </a:extLst>
                </a:gridCol>
                <a:gridCol w="2466090">
                  <a:extLst>
                    <a:ext uri="{9D8B030D-6E8A-4147-A177-3AD203B41FA5}">
                      <a16:colId xmlns:a16="http://schemas.microsoft.com/office/drawing/2014/main" val="4013840241"/>
                    </a:ext>
                  </a:extLst>
                </a:gridCol>
              </a:tblGrid>
              <a:tr h="370840">
                <a:tc>
                  <a:txBody>
                    <a:bodyPr/>
                    <a:lstStyle/>
                    <a:p>
                      <a:r>
                        <a:rPr lang="zh-CN" altLang="en-US" dirty="0">
                          <a:solidFill>
                            <a:schemeClr val="tx1"/>
                          </a:solidFill>
                        </a:rPr>
                        <a:t>情景</a:t>
                      </a:r>
                    </a:p>
                  </a:txBody>
                  <a:tcPr/>
                </a:tc>
                <a:tc>
                  <a:txBody>
                    <a:bodyPr/>
                    <a:lstStyle/>
                    <a:p>
                      <a:r>
                        <a:rPr lang="zh-CN" altLang="en-US" dirty="0">
                          <a:solidFill>
                            <a:schemeClr val="tx1"/>
                          </a:solidFill>
                        </a:rPr>
                        <a:t>概率</a:t>
                      </a:r>
                    </a:p>
                  </a:txBody>
                  <a:tcPr/>
                </a:tc>
                <a:tc>
                  <a:txBody>
                    <a:bodyPr/>
                    <a:lstStyle/>
                    <a:p>
                      <a:r>
                        <a:rPr lang="zh-CN" altLang="en-US" dirty="0">
                          <a:solidFill>
                            <a:schemeClr val="tx1"/>
                          </a:solidFill>
                        </a:rPr>
                        <a:t>收益率</a:t>
                      </a:r>
                    </a:p>
                  </a:txBody>
                  <a:tcPr/>
                </a:tc>
                <a:extLst>
                  <a:ext uri="{0D108BD9-81ED-4DB2-BD59-A6C34878D82A}">
                    <a16:rowId xmlns:a16="http://schemas.microsoft.com/office/drawing/2014/main" val="2128829133"/>
                  </a:ext>
                </a:extLst>
              </a:tr>
              <a:tr h="370840">
                <a:tc>
                  <a:txBody>
                    <a:bodyPr/>
                    <a:lstStyle/>
                    <a:p>
                      <a:r>
                        <a:rPr lang="en-US" altLang="zh-CN" dirty="0"/>
                        <a:t>1</a:t>
                      </a:r>
                      <a:r>
                        <a:rPr lang="zh-CN" altLang="en-US" dirty="0"/>
                        <a:t>（出口</a:t>
                      </a:r>
                      <a:r>
                        <a:rPr lang="en-US" altLang="zh-CN" dirty="0"/>
                        <a:t>E</a:t>
                      </a:r>
                      <a:r>
                        <a:rPr lang="zh-CN" altLang="en-US" dirty="0"/>
                        <a:t>国）</a:t>
                      </a:r>
                    </a:p>
                  </a:txBody>
                  <a:tcPr/>
                </a:tc>
                <a:tc>
                  <a:txBody>
                    <a:bodyPr/>
                    <a:lstStyle/>
                    <a:p>
                      <a:r>
                        <a:rPr lang="en-US" altLang="zh-CN" dirty="0"/>
                        <a:t>60%</a:t>
                      </a:r>
                      <a:endParaRPr lang="zh-CN" altLang="en-US" dirty="0"/>
                    </a:p>
                  </a:txBody>
                  <a:tcPr/>
                </a:tc>
                <a:tc>
                  <a:txBody>
                    <a:bodyPr/>
                    <a:lstStyle/>
                    <a:p>
                      <a:r>
                        <a:rPr lang="en-US" altLang="zh-CN" dirty="0"/>
                        <a:t>100%</a:t>
                      </a:r>
                      <a:endParaRPr lang="zh-CN" altLang="en-US" dirty="0"/>
                    </a:p>
                  </a:txBody>
                  <a:tcPr/>
                </a:tc>
                <a:extLst>
                  <a:ext uri="{0D108BD9-81ED-4DB2-BD59-A6C34878D82A}">
                    <a16:rowId xmlns:a16="http://schemas.microsoft.com/office/drawing/2014/main" val="1134882191"/>
                  </a:ext>
                </a:extLst>
              </a:tr>
              <a:tr h="370840">
                <a:tc>
                  <a:txBody>
                    <a:bodyPr/>
                    <a:lstStyle/>
                    <a:p>
                      <a:r>
                        <a:rPr lang="en-US" altLang="zh-CN" dirty="0"/>
                        <a:t>2 </a:t>
                      </a:r>
                      <a:r>
                        <a:rPr lang="zh-CN" altLang="en-US" dirty="0"/>
                        <a:t>（不出口</a:t>
                      </a:r>
                      <a:r>
                        <a:rPr lang="en-US" altLang="zh-CN" dirty="0"/>
                        <a:t>E</a:t>
                      </a:r>
                      <a:r>
                        <a:rPr lang="zh-CN" altLang="en-US" dirty="0"/>
                        <a:t>国）</a:t>
                      </a:r>
                    </a:p>
                  </a:txBody>
                  <a:tcPr/>
                </a:tc>
                <a:tc>
                  <a:txBody>
                    <a:bodyPr/>
                    <a:lstStyle/>
                    <a:p>
                      <a:r>
                        <a:rPr lang="en-US" altLang="zh-CN" dirty="0"/>
                        <a:t>40%</a:t>
                      </a:r>
                      <a:endParaRPr lang="zh-CN" altLang="en-US" dirty="0"/>
                    </a:p>
                  </a:txBody>
                  <a:tcPr/>
                </a:tc>
                <a:tc>
                  <a:txBody>
                    <a:bodyPr/>
                    <a:lstStyle/>
                    <a:p>
                      <a:r>
                        <a:rPr lang="en-US" altLang="zh-CN" dirty="0"/>
                        <a:t>20%</a:t>
                      </a:r>
                      <a:endParaRPr lang="zh-CN" altLang="en-US" dirty="0"/>
                    </a:p>
                  </a:txBody>
                  <a:tcPr/>
                </a:tc>
                <a:extLst>
                  <a:ext uri="{0D108BD9-81ED-4DB2-BD59-A6C34878D82A}">
                    <a16:rowId xmlns:a16="http://schemas.microsoft.com/office/drawing/2014/main" val="2199725283"/>
                  </a:ext>
                </a:extLst>
              </a:tr>
            </a:tbl>
          </a:graphicData>
        </a:graphic>
      </p:graphicFrame>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144E722E-10FA-4EA2-D990-6F6211B5E990}"/>
                  </a:ext>
                </a:extLst>
              </p:cNvPr>
              <p:cNvSpPr txBox="1"/>
              <p:nvPr/>
            </p:nvSpPr>
            <p:spPr>
              <a:xfrm>
                <a:off x="1331640" y="4980801"/>
                <a:ext cx="572733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𝐸</m:t>
                      </m:r>
                      <m:d>
                        <m:dPr>
                          <m:ctrlPr>
                            <a:rPr lang="en-US" altLang="zh-CN" sz="2400" b="0" i="1" smtClean="0">
                              <a:solidFill>
                                <a:srgbClr val="FF0000"/>
                              </a:solidFill>
                              <a:latin typeface="Cambria Math" panose="02040503050406030204" pitchFamily="18" charset="0"/>
                            </a:rPr>
                          </m:ctrlPr>
                        </m:dPr>
                        <m:e>
                          <m:r>
                            <a:rPr lang="en-US" altLang="zh-CN" sz="2400" b="0" i="1" smtClean="0">
                              <a:solidFill>
                                <a:srgbClr val="FF0000"/>
                              </a:solidFill>
                              <a:latin typeface="Cambria Math" panose="02040503050406030204" pitchFamily="18" charset="0"/>
                            </a:rPr>
                            <m:t>𝑅</m:t>
                          </m:r>
                        </m:e>
                      </m:d>
                      <m:r>
                        <a:rPr lang="en-US" altLang="zh-CN" sz="2400" b="0" i="1" smtClean="0">
                          <a:solidFill>
                            <a:srgbClr val="FF0000"/>
                          </a:solidFill>
                          <a:latin typeface="Cambria Math" panose="02040503050406030204" pitchFamily="18" charset="0"/>
                        </a:rPr>
                        <m:t>=60%∗100%+40%∗20%=68%</m:t>
                      </m:r>
                    </m:oMath>
                  </m:oMathPara>
                </a14:m>
                <a:endParaRPr lang="zh-CN" altLang="en-US" sz="2400" dirty="0">
                  <a:solidFill>
                    <a:srgbClr val="FF0000"/>
                  </a:solidFill>
                </a:endParaRPr>
              </a:p>
            </p:txBody>
          </p:sp>
        </mc:Choice>
        <mc:Fallback>
          <p:sp>
            <p:nvSpPr>
              <p:cNvPr id="5" name="文本框 4">
                <a:extLst>
                  <a:ext uri="{FF2B5EF4-FFF2-40B4-BE49-F238E27FC236}">
                    <a16:creationId xmlns:a16="http://schemas.microsoft.com/office/drawing/2014/main" id="{144E722E-10FA-4EA2-D990-6F6211B5E990}"/>
                  </a:ext>
                </a:extLst>
              </p:cNvPr>
              <p:cNvSpPr txBox="1">
                <a:spLocks noRot="1" noChangeAspect="1" noMove="1" noResize="1" noEditPoints="1" noAdjustHandles="1" noChangeArrowheads="1" noChangeShapeType="1" noTextEdit="1"/>
              </p:cNvSpPr>
              <p:nvPr/>
            </p:nvSpPr>
            <p:spPr>
              <a:xfrm>
                <a:off x="1331640" y="4980801"/>
                <a:ext cx="5727337" cy="369332"/>
              </a:xfrm>
              <a:prstGeom prst="rect">
                <a:avLst/>
              </a:prstGeom>
              <a:blipFill>
                <a:blip r:embed="rId3"/>
                <a:stretch>
                  <a:fillRect l="-638" r="-745" b="-147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45843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58211E-B89A-689D-307C-4E59F8703598}"/>
              </a:ext>
            </a:extLst>
          </p:cNvPr>
          <p:cNvSpPr>
            <a:spLocks noGrp="1"/>
          </p:cNvSpPr>
          <p:nvPr>
            <p:ph type="title"/>
          </p:nvPr>
        </p:nvSpPr>
        <p:spPr/>
        <p:txBody>
          <a:bodyPr/>
          <a:lstStyle/>
          <a:p>
            <a:r>
              <a:rPr lang="zh-CN" altLang="en-US" dirty="0"/>
              <a:t>历史模拟</a:t>
            </a:r>
          </a:p>
        </p:txBody>
      </p:sp>
      <p:sp>
        <p:nvSpPr>
          <p:cNvPr id="3" name="内容占位符 2">
            <a:extLst>
              <a:ext uri="{FF2B5EF4-FFF2-40B4-BE49-F238E27FC236}">
                <a16:creationId xmlns:a16="http://schemas.microsoft.com/office/drawing/2014/main" id="{36C755C5-2F63-ADE2-130B-F22CD4CEE2F9}"/>
              </a:ext>
            </a:extLst>
          </p:cNvPr>
          <p:cNvSpPr>
            <a:spLocks noGrp="1"/>
          </p:cNvSpPr>
          <p:nvPr>
            <p:ph idx="1"/>
          </p:nvPr>
        </p:nvSpPr>
        <p:spPr/>
        <p:txBody>
          <a:bodyPr/>
          <a:lstStyle/>
          <a:p>
            <a:r>
              <a:rPr lang="en-US" altLang="zh-CN" dirty="0" err="1"/>
              <a:t>iFinD</a:t>
            </a:r>
            <a:r>
              <a:rPr lang="en-US" altLang="zh-CN" dirty="0">
                <a:sym typeface="Wingdings" panose="05000000000000000000" pitchFamily="2" charset="2"/>
              </a:rPr>
              <a:t></a:t>
            </a:r>
            <a:r>
              <a:rPr lang="zh-CN" altLang="en-US" dirty="0">
                <a:sym typeface="Wingdings" panose="05000000000000000000" pitchFamily="2" charset="2"/>
              </a:rPr>
              <a:t>股票</a:t>
            </a:r>
            <a:r>
              <a:rPr lang="en-US" altLang="zh-CN" dirty="0">
                <a:sym typeface="Wingdings" panose="05000000000000000000" pitchFamily="2" charset="2"/>
              </a:rPr>
              <a:t></a:t>
            </a:r>
            <a:r>
              <a:rPr lang="zh-CN" altLang="en-US" dirty="0">
                <a:sym typeface="Wingdings" panose="05000000000000000000" pitchFamily="2" charset="2"/>
              </a:rPr>
              <a:t>多维数据</a:t>
            </a:r>
            <a:r>
              <a:rPr lang="en-US" altLang="zh-CN" dirty="0">
                <a:sym typeface="Wingdings" panose="05000000000000000000" pitchFamily="2" charset="2"/>
              </a:rPr>
              <a:t></a:t>
            </a:r>
            <a:r>
              <a:rPr lang="zh-CN" altLang="en-US" dirty="0">
                <a:sym typeface="Wingdings" panose="05000000000000000000" pitchFamily="2" charset="2"/>
              </a:rPr>
              <a:t>行情序列</a:t>
            </a:r>
            <a:endParaRPr lang="en-US" altLang="zh-CN" dirty="0">
              <a:sym typeface="Wingdings" panose="05000000000000000000" pitchFamily="2" charset="2"/>
            </a:endParaRPr>
          </a:p>
          <a:p>
            <a:r>
              <a:rPr lang="zh-CN" altLang="en-US" dirty="0">
                <a:sym typeface="Wingdings" panose="05000000000000000000" pitchFamily="2" charset="2"/>
              </a:rPr>
              <a:t>下载历史数据，计算历史上的收益率，用历史收益率的平均值作为对未来收益率的估计值</a:t>
            </a:r>
            <a:endParaRPr lang="zh-CN" altLang="en-US" dirty="0"/>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31DF70AC-F115-724D-60B5-F005A1A60EC3}"/>
                  </a:ext>
                </a:extLst>
              </p:cNvPr>
              <p:cNvSpPr txBox="1"/>
              <p:nvPr/>
            </p:nvSpPr>
            <p:spPr>
              <a:xfrm>
                <a:off x="1835696" y="3645024"/>
                <a:ext cx="5688632" cy="23431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rPr>
                        <m:t>E</m:t>
                      </m:r>
                      <m:d>
                        <m:dPr>
                          <m:ctrlP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rPr>
                          </m:ctrlPr>
                        </m:dPr>
                        <m:e>
                          <m: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rPr>
                            <m:t>𝑟</m:t>
                          </m:r>
                        </m:e>
                      </m:d>
                      <m: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rPr>
                        <m:t>=</m:t>
                      </m:r>
                      <m:nary>
                        <m:naryPr>
                          <m:chr m:val="∑"/>
                          <m:ctrlP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rPr>
                          </m:ctrlPr>
                        </m:naryPr>
                        <m:sub>
                          <m:r>
                            <m:rPr>
                              <m:brk m:alnAt="23"/>
                            </m:rP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rPr>
                            <m:t>𝑖</m:t>
                          </m:r>
                          <m: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rPr>
                            <m:t>=1</m:t>
                          </m:r>
                        </m:sub>
                        <m:sup>
                          <m: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rPr>
                            <m:t>𝑁</m:t>
                          </m:r>
                        </m:sup>
                        <m:e>
                          <m:sSub>
                            <m:sSubPr>
                              <m:ctrlP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rPr>
                              </m:ctrlPr>
                            </m:sSubPr>
                            <m:e>
                              <m:r>
                                <m:rPr>
                                  <m:sty m:val="p"/>
                                </m:rPr>
                                <a:rPr kumimoji="0" lang="en-US" altLang="zh-CN" sz="2800" b="0" i="1" u="none" strike="noStrike" kern="0" cap="none" spc="0" normalizeH="0" baseline="0" noProof="0" dirty="0">
                                  <a:ln>
                                    <a:noFill/>
                                  </a:ln>
                                  <a:solidFill>
                                    <a:srgbClr val="000000"/>
                                  </a:solidFill>
                                  <a:effectLst/>
                                  <a:uLnTx/>
                                  <a:uFillTx/>
                                  <a:latin typeface="Cambria Math" panose="02040503050406030204" pitchFamily="18" charset="0"/>
                                </a:rPr>
                                <m:t>P</m:t>
                              </m:r>
                            </m:e>
                            <m:sub>
                              <m:r>
                                <m:rPr>
                                  <m:sty m:val="p"/>
                                </m:rPr>
                                <a:rPr kumimoji="0" lang="en-US" altLang="zh-CN" sz="2800" b="0" i="1" u="none" strike="noStrike" kern="0" cap="none" spc="0" normalizeH="0" baseline="0" noProof="0" dirty="0">
                                  <a:ln>
                                    <a:noFill/>
                                  </a:ln>
                                  <a:solidFill>
                                    <a:srgbClr val="000000"/>
                                  </a:solidFill>
                                  <a:effectLst/>
                                  <a:uLnTx/>
                                  <a:uFillTx/>
                                  <a:latin typeface="Cambria Math" panose="02040503050406030204" pitchFamily="18" charset="0"/>
                                </a:rPr>
                                <m:t>i</m:t>
                              </m:r>
                            </m:sub>
                          </m:sSub>
                          <m: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rPr>
                              </m:ctrlPr>
                            </m:sSubPr>
                            <m:e>
                              <m:r>
                                <m:rPr>
                                  <m:sty m:val="p"/>
                                </m:rPr>
                                <a:rPr kumimoji="0" lang="en-US" altLang="zh-CN" sz="2800" b="0"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m:t>r</m:t>
                              </m:r>
                            </m:e>
                            <m:sub>
                              <m:r>
                                <m:rPr>
                                  <m:sty m:val="p"/>
                                </m:rPr>
                                <a:rPr kumimoji="0" lang="en-US" altLang="zh-CN" sz="2800" b="0"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m:t>i</m:t>
                              </m:r>
                            </m:sub>
                          </m:sSub>
                        </m:e>
                      </m:nary>
                    </m:oMath>
                  </m:oMathPara>
                </a14:m>
                <a:endParaRPr kumimoji="0" lang="en-US" altLang="zh-CN" sz="2800" b="0"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a:p>
                <a:pPr/>
                <a:endParaRPr kumimoji="0" lang="en-US" altLang="zh-CN" sz="2800" b="0"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a:p>
                <a:pPr/>
                <a14:m>
                  <m:oMath xmlns:m="http://schemas.openxmlformats.org/officeDocument/2006/math">
                    <m:r>
                      <a:rPr kumimoji="0" lang="en-US" altLang="zh-CN" sz="28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rPr>
                      <m:t>=</m:t>
                    </m:r>
                    <m:nary>
                      <m:naryPr>
                        <m:chr m:val="∑"/>
                        <m:ctrlPr>
                          <a:rPr lang="en-US" altLang="zh-CN" sz="2800" i="1" kern="0" dirty="0">
                            <a:solidFill>
                              <a:srgbClr val="000000"/>
                            </a:solidFill>
                            <a:latin typeface="Cambria Math" panose="02040503050406030204" pitchFamily="18" charset="0"/>
                          </a:rPr>
                        </m:ctrlPr>
                      </m:naryPr>
                      <m:sub>
                        <m:r>
                          <m:rPr>
                            <m:brk m:alnAt="23"/>
                          </m:rPr>
                          <a:rPr lang="en-US" altLang="zh-CN" sz="2800" i="1" kern="0" dirty="0">
                            <a:solidFill>
                              <a:srgbClr val="000000"/>
                            </a:solidFill>
                            <a:latin typeface="Cambria Math" panose="02040503050406030204" pitchFamily="18" charset="0"/>
                          </a:rPr>
                          <m:t>𝑖</m:t>
                        </m:r>
                        <m:r>
                          <a:rPr lang="en-US" altLang="zh-CN" sz="2800" i="1" kern="0" dirty="0">
                            <a:solidFill>
                              <a:srgbClr val="000000"/>
                            </a:solidFill>
                            <a:latin typeface="Cambria Math" panose="02040503050406030204" pitchFamily="18" charset="0"/>
                          </a:rPr>
                          <m:t>=1</m:t>
                        </m:r>
                      </m:sub>
                      <m:sup>
                        <m:r>
                          <a:rPr lang="en-US" altLang="zh-CN" sz="2800" i="1" kern="0" dirty="0">
                            <a:solidFill>
                              <a:srgbClr val="000000"/>
                            </a:solidFill>
                            <a:latin typeface="Cambria Math" panose="02040503050406030204" pitchFamily="18" charset="0"/>
                          </a:rPr>
                          <m:t>𝑁</m:t>
                        </m:r>
                      </m:sup>
                      <m:e>
                        <m:f>
                          <m:fPr>
                            <m:ctrlPr>
                              <a:rPr lang="en-US" altLang="zh-CN" sz="2800" i="1" kern="0" dirty="0" smtClean="0">
                                <a:solidFill>
                                  <a:srgbClr val="000000"/>
                                </a:solidFill>
                                <a:latin typeface="Cambria Math" panose="02040503050406030204" pitchFamily="18" charset="0"/>
                              </a:rPr>
                            </m:ctrlPr>
                          </m:fPr>
                          <m:num>
                            <m:r>
                              <a:rPr lang="en-US" altLang="zh-CN" sz="2800" b="0" i="1" kern="0" dirty="0" smtClean="0">
                                <a:solidFill>
                                  <a:srgbClr val="000000"/>
                                </a:solidFill>
                                <a:latin typeface="Cambria Math" panose="02040503050406030204" pitchFamily="18" charset="0"/>
                              </a:rPr>
                              <m:t>1</m:t>
                            </m:r>
                          </m:num>
                          <m:den>
                            <m:r>
                              <a:rPr lang="en-US" altLang="zh-CN" sz="2800" b="0" i="1" kern="0" dirty="0" smtClean="0">
                                <a:solidFill>
                                  <a:srgbClr val="000000"/>
                                </a:solidFill>
                                <a:latin typeface="Cambria Math" panose="02040503050406030204" pitchFamily="18" charset="0"/>
                              </a:rPr>
                              <m:t>𝑁</m:t>
                            </m:r>
                          </m:den>
                        </m:f>
                        <m:r>
                          <a:rPr lang="en-US" altLang="zh-CN" sz="2800" i="1" kern="0" dirty="0">
                            <a:solidFill>
                              <a:srgbClr val="000000"/>
                            </a:solidFill>
                            <a:latin typeface="Cambria Math" panose="02040503050406030204" pitchFamily="18" charset="0"/>
                            <a:ea typeface="Cambria Math" panose="02040503050406030204" pitchFamily="18" charset="0"/>
                          </a:rPr>
                          <m:t>×</m:t>
                        </m:r>
                        <m:sSub>
                          <m:sSubPr>
                            <m:ctrlPr>
                              <a:rPr lang="en-US" altLang="zh-CN" sz="2800" i="1" kern="0" dirty="0">
                                <a:solidFill>
                                  <a:srgbClr val="000000"/>
                                </a:solidFill>
                                <a:latin typeface="Cambria Math" panose="02040503050406030204" pitchFamily="18" charset="0"/>
                                <a:ea typeface="Cambria Math" panose="02040503050406030204" pitchFamily="18" charset="0"/>
                              </a:rPr>
                            </m:ctrlPr>
                          </m:sSubPr>
                          <m:e>
                            <m:r>
                              <m:rPr>
                                <m:sty m:val="p"/>
                              </m:rPr>
                              <a:rPr lang="en-US" altLang="zh-CN" sz="2800" i="1" kern="0" dirty="0">
                                <a:solidFill>
                                  <a:srgbClr val="000000"/>
                                </a:solidFill>
                                <a:latin typeface="Cambria Math" panose="02040503050406030204" pitchFamily="18" charset="0"/>
                                <a:ea typeface="Cambria Math" panose="02040503050406030204" pitchFamily="18" charset="0"/>
                              </a:rPr>
                              <m:t>r</m:t>
                            </m:r>
                          </m:e>
                          <m:sub>
                            <m:r>
                              <m:rPr>
                                <m:sty m:val="p"/>
                              </m:rPr>
                              <a:rPr lang="en-US" altLang="zh-CN" sz="2800" i="1" kern="0" dirty="0">
                                <a:solidFill>
                                  <a:srgbClr val="000000"/>
                                </a:solidFill>
                                <a:latin typeface="Cambria Math" panose="02040503050406030204" pitchFamily="18" charset="0"/>
                                <a:ea typeface="Cambria Math" panose="02040503050406030204" pitchFamily="18" charset="0"/>
                              </a:rPr>
                              <m:t>i</m:t>
                            </m:r>
                          </m:sub>
                        </m:sSub>
                        <m:r>
                          <a:rPr lang="en-US" altLang="zh-CN" sz="2800" b="0" i="1" kern="0" dirty="0" smtClean="0">
                            <a:solidFill>
                              <a:srgbClr val="000000"/>
                            </a:solidFill>
                            <a:latin typeface="Cambria Math" panose="02040503050406030204" pitchFamily="18" charset="0"/>
                            <a:ea typeface="Cambria Math" panose="02040503050406030204" pitchFamily="18" charset="0"/>
                          </a:rPr>
                          <m:t>=</m:t>
                        </m:r>
                        <m:f>
                          <m:fPr>
                            <m:ctrlPr>
                              <a:rPr lang="en-US" altLang="zh-CN" sz="2800" i="1" kern="0" dirty="0">
                                <a:solidFill>
                                  <a:srgbClr val="000000"/>
                                </a:solidFill>
                                <a:latin typeface="Cambria Math" panose="02040503050406030204" pitchFamily="18" charset="0"/>
                              </a:rPr>
                            </m:ctrlPr>
                          </m:fPr>
                          <m:num>
                            <m:r>
                              <a:rPr lang="en-US" altLang="zh-CN" sz="2800" i="1" kern="0" dirty="0">
                                <a:solidFill>
                                  <a:srgbClr val="000000"/>
                                </a:solidFill>
                                <a:latin typeface="Cambria Math" panose="02040503050406030204" pitchFamily="18" charset="0"/>
                              </a:rPr>
                              <m:t>1</m:t>
                            </m:r>
                          </m:num>
                          <m:den>
                            <m:r>
                              <a:rPr lang="en-US" altLang="zh-CN" sz="2800" i="1" kern="0" dirty="0">
                                <a:solidFill>
                                  <a:srgbClr val="000000"/>
                                </a:solidFill>
                                <a:latin typeface="Cambria Math" panose="02040503050406030204" pitchFamily="18" charset="0"/>
                              </a:rPr>
                              <m:t>𝑁</m:t>
                            </m:r>
                          </m:den>
                        </m:f>
                      </m:e>
                    </m:nary>
                  </m:oMath>
                </a14:m>
                <a:r>
                  <a:rPr lang="en-US" altLang="zh-CN" sz="2800" kern="0" dirty="0">
                    <a:solidFill>
                      <a:srgbClr val="000000"/>
                    </a:solidFill>
                  </a:rPr>
                  <a:t> </a:t>
                </a:r>
                <a14:m>
                  <m:oMath xmlns:m="http://schemas.openxmlformats.org/officeDocument/2006/math">
                    <m:nary>
                      <m:naryPr>
                        <m:chr m:val="∑"/>
                        <m:ctrlPr>
                          <a:rPr lang="en-US" altLang="zh-CN" sz="2800" i="1" kern="0" dirty="0">
                            <a:solidFill>
                              <a:srgbClr val="000000"/>
                            </a:solidFill>
                            <a:latin typeface="Cambria Math" panose="02040503050406030204" pitchFamily="18" charset="0"/>
                          </a:rPr>
                        </m:ctrlPr>
                      </m:naryPr>
                      <m:sub>
                        <m:r>
                          <m:rPr>
                            <m:brk m:alnAt="23"/>
                          </m:rPr>
                          <a:rPr lang="en-US" altLang="zh-CN" sz="2800" i="1" kern="0" dirty="0">
                            <a:solidFill>
                              <a:srgbClr val="000000"/>
                            </a:solidFill>
                            <a:latin typeface="Cambria Math" panose="02040503050406030204" pitchFamily="18" charset="0"/>
                          </a:rPr>
                          <m:t>𝑖</m:t>
                        </m:r>
                        <m:r>
                          <a:rPr lang="en-US" altLang="zh-CN" sz="2800" i="1" kern="0" dirty="0">
                            <a:solidFill>
                              <a:srgbClr val="000000"/>
                            </a:solidFill>
                            <a:latin typeface="Cambria Math" panose="02040503050406030204" pitchFamily="18" charset="0"/>
                          </a:rPr>
                          <m:t>=1</m:t>
                        </m:r>
                      </m:sub>
                      <m:sup>
                        <m:r>
                          <a:rPr lang="en-US" altLang="zh-CN" sz="2800" i="1" kern="0" dirty="0">
                            <a:solidFill>
                              <a:srgbClr val="000000"/>
                            </a:solidFill>
                            <a:latin typeface="Cambria Math" panose="02040503050406030204" pitchFamily="18" charset="0"/>
                          </a:rPr>
                          <m:t>𝑁</m:t>
                        </m:r>
                      </m:sup>
                      <m:e>
                        <m:sSub>
                          <m:sSubPr>
                            <m:ctrlPr>
                              <a:rPr lang="en-US" altLang="zh-CN" sz="2800" i="1" kern="0" dirty="0">
                                <a:solidFill>
                                  <a:srgbClr val="000000"/>
                                </a:solidFill>
                                <a:latin typeface="Cambria Math" panose="02040503050406030204" pitchFamily="18" charset="0"/>
                                <a:ea typeface="Cambria Math" panose="02040503050406030204" pitchFamily="18" charset="0"/>
                              </a:rPr>
                            </m:ctrlPr>
                          </m:sSubPr>
                          <m:e>
                            <m:r>
                              <m:rPr>
                                <m:sty m:val="p"/>
                              </m:rPr>
                              <a:rPr lang="en-US" altLang="zh-CN" sz="2800" i="1" kern="0" dirty="0">
                                <a:solidFill>
                                  <a:srgbClr val="000000"/>
                                </a:solidFill>
                                <a:latin typeface="Cambria Math" panose="02040503050406030204" pitchFamily="18" charset="0"/>
                                <a:ea typeface="Cambria Math" panose="02040503050406030204" pitchFamily="18" charset="0"/>
                              </a:rPr>
                              <m:t>r</m:t>
                            </m:r>
                          </m:e>
                          <m:sub>
                            <m:r>
                              <m:rPr>
                                <m:sty m:val="p"/>
                              </m:rPr>
                              <a:rPr lang="en-US" altLang="zh-CN" sz="2800" i="1" kern="0" dirty="0">
                                <a:solidFill>
                                  <a:srgbClr val="000000"/>
                                </a:solidFill>
                                <a:latin typeface="Cambria Math" panose="02040503050406030204" pitchFamily="18" charset="0"/>
                                <a:ea typeface="Cambria Math" panose="02040503050406030204" pitchFamily="18" charset="0"/>
                              </a:rPr>
                              <m:t>i</m:t>
                            </m:r>
                          </m:sub>
                        </m:sSub>
                      </m:e>
                    </m:nary>
                  </m:oMath>
                </a14:m>
                <a:endParaRPr lang="zh-CN" altLang="en-US" sz="2800" dirty="0"/>
              </a:p>
            </p:txBody>
          </p:sp>
        </mc:Choice>
        <mc:Fallback>
          <p:sp>
            <p:nvSpPr>
              <p:cNvPr id="5" name="文本框 4">
                <a:extLst>
                  <a:ext uri="{FF2B5EF4-FFF2-40B4-BE49-F238E27FC236}">
                    <a16:creationId xmlns:a16="http://schemas.microsoft.com/office/drawing/2014/main" id="{31DF70AC-F115-724D-60B5-F005A1A60EC3}"/>
                  </a:ext>
                </a:extLst>
              </p:cNvPr>
              <p:cNvSpPr txBox="1">
                <a:spLocks noRot="1" noChangeAspect="1" noMove="1" noResize="1" noEditPoints="1" noAdjustHandles="1" noChangeArrowheads="1" noChangeShapeType="1" noTextEdit="1"/>
              </p:cNvSpPr>
              <p:nvPr/>
            </p:nvSpPr>
            <p:spPr>
              <a:xfrm>
                <a:off x="1835696" y="3645024"/>
                <a:ext cx="5688632" cy="2343142"/>
              </a:xfrm>
              <a:prstGeom prst="rect">
                <a:avLst/>
              </a:prstGeo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1338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D8D057-E5FA-4182-AF31-C198ED070AC9}"/>
              </a:ext>
            </a:extLst>
          </p:cNvPr>
          <p:cNvSpPr>
            <a:spLocks noGrp="1"/>
          </p:cNvSpPr>
          <p:nvPr>
            <p:ph type="title"/>
          </p:nvPr>
        </p:nvSpPr>
        <p:spPr/>
        <p:txBody>
          <a:bodyPr/>
          <a:lstStyle/>
          <a:p>
            <a:r>
              <a:rPr lang="zh-CN" altLang="en-US" dirty="0"/>
              <a:t>          风险的定义</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28F91EAF-4C66-432A-97E0-740BD71B6DE3}"/>
                  </a:ext>
                </a:extLst>
              </p:cNvPr>
              <p:cNvSpPr>
                <a:spLocks noGrp="1"/>
              </p:cNvSpPr>
              <p:nvPr>
                <p:ph idx="1"/>
              </p:nvPr>
            </p:nvSpPr>
            <p:spPr/>
            <p:txBody>
              <a:bodyPr/>
              <a:lstStyle/>
              <a:p>
                <a:r>
                  <a:rPr lang="zh-CN" altLang="en-US" sz="2400" dirty="0"/>
                  <a:t>风险是未来收益的不确定性。</a:t>
                </a:r>
                <a:endParaRPr lang="en-US" altLang="zh-CN" sz="2400" dirty="0"/>
              </a:p>
              <a:p>
                <a:r>
                  <a:rPr lang="zh-CN" altLang="en-US" sz="2400" dirty="0"/>
                  <a:t>以纵横股份情景模拟为例，预期收益率为</a:t>
                </a:r>
                <a:r>
                  <a:rPr lang="en-US" altLang="zh-CN" sz="2400" dirty="0"/>
                  <a:t>68%</a:t>
                </a:r>
                <a:r>
                  <a:rPr lang="zh-CN" altLang="en-US" sz="2400" dirty="0"/>
                  <a:t>，而两种情境下要么为</a:t>
                </a:r>
                <a:r>
                  <a:rPr lang="en-US" altLang="zh-CN" sz="2400" dirty="0"/>
                  <a:t>100%</a:t>
                </a:r>
                <a:r>
                  <a:rPr lang="zh-CN" altLang="en-US" sz="2400" dirty="0"/>
                  <a:t>，要么为</a:t>
                </a:r>
                <a:r>
                  <a:rPr lang="en-US" altLang="zh-CN" sz="2400" dirty="0"/>
                  <a:t>20%</a:t>
                </a:r>
                <a:r>
                  <a:rPr lang="zh-CN" altLang="en-US" sz="2400" dirty="0"/>
                  <a:t>，与预期收益都存在偏差。</a:t>
                </a:r>
                <a:endParaRPr lang="en-US" altLang="zh-CN" sz="2400" dirty="0"/>
              </a:p>
              <a:p>
                <a:r>
                  <a:rPr lang="zh-CN" altLang="en-US" sz="2400" dirty="0"/>
                  <a:t>方差（</a:t>
                </a:r>
                <a:r>
                  <a:rPr lang="en-US" altLang="zh-CN" sz="2400" dirty="0"/>
                  <a:t>variance</a:t>
                </a:r>
                <a:r>
                  <a:rPr lang="zh-CN" altLang="en-US" sz="2400" dirty="0"/>
                  <a:t>）</a:t>
                </a:r>
                <a:endParaRPr lang="en-US" altLang="zh-CN" sz="2400" dirty="0"/>
              </a:p>
              <a:p>
                <a:pPr marL="0" indent="0">
                  <a:buNone/>
                </a:pPr>
                <a:r>
                  <a:rPr lang="en-US" altLang="zh-CN" sz="2400" dirty="0"/>
                  <a:t>     </a:t>
                </a:r>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𝑉𝑎𝑟</m:t>
                        </m:r>
                        <m:r>
                          <a:rPr lang="en-US" altLang="zh-CN" sz="2400" b="0" i="1" smtClean="0">
                            <a:latin typeface="Cambria Math" panose="02040503050406030204" pitchFamily="18" charset="0"/>
                          </a:rPr>
                          <m:t>=</m:t>
                        </m:r>
                        <m:r>
                          <a:rPr lang="zh-CN" altLang="en-US" sz="2400" i="1" smtClean="0">
                            <a:latin typeface="Cambria Math" panose="02040503050406030204" pitchFamily="18" charset="0"/>
                          </a:rPr>
                          <m:t>𝜎</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sty m:val="p"/>
                            <m:brk m:alnAt="23"/>
                          </m:rPr>
                          <a:rPr lang="en-US" altLang="zh-CN" sz="2400" i="1">
                            <a:latin typeface="Cambria Math" panose="02040503050406030204" pitchFamily="18" charset="0"/>
                          </a:rPr>
                          <m:t>i</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𝑁</m:t>
                        </m:r>
                      </m:sup>
                      <m:e>
                        <m:sSub>
                          <m:sSubPr>
                            <m:ctrlPr>
                              <a:rPr lang="en-US" altLang="zh-CN" sz="2400" b="0" i="1" smtClean="0">
                                <a:latin typeface="Cambria Math" panose="02040503050406030204" pitchFamily="18" charset="0"/>
                              </a:rPr>
                            </m:ctrlPr>
                          </m:sSubPr>
                          <m:e>
                            <m:r>
                              <m:rPr>
                                <m:sty m:val="p"/>
                              </m:rPr>
                              <a:rPr lang="en-US" altLang="zh-CN" sz="2400" i="1">
                                <a:latin typeface="Cambria Math" panose="02040503050406030204" pitchFamily="18" charset="0"/>
                              </a:rPr>
                              <m:t>P</m:t>
                            </m:r>
                          </m:e>
                          <m:sub>
                            <m:r>
                              <a:rPr lang="en-US" altLang="zh-CN" sz="2400" b="0" i="1" smtClean="0">
                                <a:latin typeface="Cambria Math" panose="02040503050406030204" pitchFamily="18" charset="0"/>
                              </a:rPr>
                              <m:t>𝑖</m:t>
                            </m:r>
                          </m:sub>
                        </m:sSub>
                        <m:sSup>
                          <m:sSupPr>
                            <m:ctrlPr>
                              <a:rPr lang="en-US" altLang="zh-CN" sz="2400" b="0" i="1" smtClean="0">
                                <a:latin typeface="Cambria Math" panose="02040503050406030204" pitchFamily="18" charset="0"/>
                              </a:rPr>
                            </m:ctrlPr>
                          </m:sSupPr>
                          <m:e>
                            <m:r>
                              <a:rPr lang="zh-CN" altLang="en-US" sz="2400" i="1">
                                <a:latin typeface="Cambria Math" panose="02040503050406030204" pitchFamily="18" charset="0"/>
                              </a:rPr>
                              <m:t>（</m:t>
                            </m:r>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m:rPr>
                                <m:sty m:val="p"/>
                              </m:rPr>
                              <a:rPr lang="en-US" altLang="zh-CN" sz="2400" i="1">
                                <a:latin typeface="Cambria Math" panose="02040503050406030204" pitchFamily="18" charset="0"/>
                              </a:rPr>
                              <m:t>E</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𝑅</m:t>
                            </m:r>
                            <m:r>
                              <a:rPr lang="zh-CN" altLang="en-US" sz="2400" i="1">
                                <a:latin typeface="Cambria Math" panose="02040503050406030204" pitchFamily="18" charset="0"/>
                              </a:rPr>
                              <m:t>）</m:t>
                            </m:r>
                            <m:r>
                              <a:rPr lang="zh-CN" altLang="en-US" sz="2400" i="1" smtClean="0">
                                <a:latin typeface="Cambria Math" panose="02040503050406030204" pitchFamily="18" charset="0"/>
                              </a:rPr>
                              <m:t>）</m:t>
                            </m:r>
                          </m:e>
                          <m:sup>
                            <m:r>
                              <a:rPr lang="en-US" altLang="zh-CN" sz="2400" b="0" i="1" smtClean="0">
                                <a:latin typeface="Cambria Math" panose="02040503050406030204" pitchFamily="18" charset="0"/>
                              </a:rPr>
                              <m:t>2</m:t>
                            </m:r>
                          </m:sup>
                        </m:sSup>
                      </m:e>
                    </m:nary>
                  </m:oMath>
                </a14:m>
                <a:endParaRPr lang="en-US" altLang="zh-CN" sz="2400" dirty="0"/>
              </a:p>
              <a:p>
                <a:r>
                  <a:rPr lang="en-US" altLang="zh-CN" sz="2400" dirty="0"/>
                  <a:t>                 =60%*</a:t>
                </a:r>
                <a:r>
                  <a:rPr lang="zh-CN" altLang="en-US" sz="2400" dirty="0"/>
                  <a:t>（</a:t>
                </a:r>
                <a:r>
                  <a:rPr lang="en-US" altLang="zh-CN" sz="2400" dirty="0"/>
                  <a:t>100%-68%)^2+40%*(20%-68%</a:t>
                </a:r>
                <a:r>
                  <a:rPr lang="zh-CN" altLang="en-US" sz="2400" dirty="0"/>
                  <a:t>）</a:t>
                </a:r>
                <a:r>
                  <a:rPr lang="en-US" altLang="zh-CN" sz="2400" dirty="0"/>
                  <a:t>^2</a:t>
                </a:r>
              </a:p>
              <a:p>
                <a:r>
                  <a:rPr lang="en-US" altLang="zh-CN" sz="2400" dirty="0"/>
                  <a:t>                 =0.1536</a:t>
                </a:r>
              </a:p>
              <a:p>
                <a:r>
                  <a:rPr lang="zh-CN" altLang="en-US" sz="2400" dirty="0"/>
                  <a:t>标准差（</a:t>
                </a:r>
                <a:r>
                  <a:rPr lang="en-US" altLang="zh-CN" sz="2400" dirty="0"/>
                  <a:t>standard deviation</a:t>
                </a:r>
                <a:r>
                  <a:rPr lang="zh-CN" altLang="en-US" sz="2400" dirty="0"/>
                  <a:t>）</a:t>
                </a:r>
                <a:endParaRPr lang="en-US" altLang="zh-CN" sz="2400" dirty="0"/>
              </a:p>
              <a:p>
                <a:pPr marL="0" indent="0">
                  <a:buNone/>
                </a:pPr>
                <a:r>
                  <a:rPr lang="en-US" altLang="zh-CN" sz="2400" dirty="0"/>
                  <a:t>       </a:t>
                </a:r>
                <a:r>
                  <a:rPr lang="zh-CN" altLang="en-US" sz="2400" dirty="0"/>
                  <a:t>是方差的平方根</a:t>
                </a:r>
                <a:endParaRPr lang="en-US" altLang="zh-CN" sz="2400" dirty="0"/>
              </a:p>
              <a:p>
                <a:pPr marL="0" indent="0">
                  <a:buNone/>
                </a:pPr>
                <a:r>
                  <a:rPr lang="en-US" altLang="zh-CN" sz="2400" dirty="0"/>
                  <a:t>       </a:t>
                </a:r>
                <a14:m>
                  <m:oMath xmlns:m="http://schemas.openxmlformats.org/officeDocument/2006/math">
                    <m:r>
                      <a:rPr lang="zh-CN" altLang="en-US" sz="2400" i="1" smtClean="0">
                        <a:latin typeface="Cambria Math" panose="02040503050406030204" pitchFamily="18" charset="0"/>
                      </a:rPr>
                      <m:t>𝜎</m:t>
                    </m:r>
                    <m:r>
                      <a:rPr lang="en-US" altLang="zh-CN" sz="2400" b="0" i="1" smtClean="0">
                        <a:latin typeface="Cambria Math" panose="02040503050406030204" pitchFamily="18" charset="0"/>
                      </a:rPr>
                      <m:t>=</m:t>
                    </m:r>
                    <m:rad>
                      <m:radPr>
                        <m:degHide m:val="on"/>
                        <m:ctrlPr>
                          <a:rPr lang="en-US" altLang="zh-CN" sz="2400" b="0" i="1" smtClean="0">
                            <a:latin typeface="Cambria Math" panose="02040503050406030204" pitchFamily="18" charset="0"/>
                          </a:rPr>
                        </m:ctrlPr>
                      </m:radPr>
                      <m:deg/>
                      <m:e>
                        <m:r>
                          <a:rPr lang="en-US" altLang="zh-CN" sz="2400" b="0" i="1" smtClean="0">
                            <a:latin typeface="Cambria Math" panose="02040503050406030204" pitchFamily="18" charset="0"/>
                          </a:rPr>
                          <m:t>0.1536</m:t>
                        </m:r>
                      </m:e>
                    </m:rad>
                    <m:r>
                      <a:rPr lang="en-US" altLang="zh-CN" sz="2400" b="0" i="1" smtClean="0">
                        <a:latin typeface="Cambria Math" panose="02040503050406030204" pitchFamily="18" charset="0"/>
                      </a:rPr>
                      <m:t>=</m:t>
                    </m:r>
                    <m:r>
                      <a:rPr lang="en-US" altLang="zh-CN" sz="2400" b="0" i="0" smtClean="0">
                        <a:latin typeface="Cambria Math" panose="02040503050406030204" pitchFamily="18" charset="0"/>
                      </a:rPr>
                      <m:t>39.19%</m:t>
                    </m:r>
                  </m:oMath>
                </a14:m>
                <a:endParaRPr lang="zh-CN" altLang="en-US" sz="2400" dirty="0"/>
              </a:p>
            </p:txBody>
          </p:sp>
        </mc:Choice>
        <mc:Fallback>
          <p:sp>
            <p:nvSpPr>
              <p:cNvPr id="3" name="内容占位符 2">
                <a:extLst>
                  <a:ext uri="{FF2B5EF4-FFF2-40B4-BE49-F238E27FC236}">
                    <a16:creationId xmlns:a16="http://schemas.microsoft.com/office/drawing/2014/main" id="{28F91EAF-4C66-432A-97E0-740BD71B6DE3}"/>
                  </a:ext>
                </a:extLst>
              </p:cNvPr>
              <p:cNvSpPr>
                <a:spLocks noGrp="1" noRot="1" noChangeAspect="1" noMove="1" noResize="1" noEditPoints="1" noAdjustHandles="1" noChangeArrowheads="1" noChangeShapeType="1" noTextEdit="1"/>
              </p:cNvSpPr>
              <p:nvPr>
                <p:ph idx="1"/>
              </p:nvPr>
            </p:nvSpPr>
            <p:spPr>
              <a:blipFill>
                <a:blip r:embed="rId2"/>
                <a:stretch>
                  <a:fillRect l="-963" t="-1482" r="-21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5658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历史收益率时间序列</a:t>
            </a:r>
          </a:p>
        </p:txBody>
      </p:sp>
      <p:sp>
        <p:nvSpPr>
          <p:cNvPr id="3" name="内容占位符 2"/>
          <p:cNvSpPr>
            <a:spLocks noGrp="1"/>
          </p:cNvSpPr>
          <p:nvPr>
            <p:ph idx="1"/>
          </p:nvPr>
        </p:nvSpPr>
        <p:spPr/>
        <p:txBody>
          <a:bodyPr/>
          <a:lstStyle/>
          <a:p>
            <a:pPr marL="0" indent="0">
              <a:buNone/>
            </a:pPr>
            <a:r>
              <a:rPr lang="en-US" altLang="zh-CN" sz="2400" dirty="0"/>
              <a:t> Excel</a:t>
            </a:r>
            <a:r>
              <a:rPr lang="zh-CN" altLang="en-US" sz="2400" dirty="0"/>
              <a:t>中，用历史数据计算收益率方差和标准差时，分为总体（</a:t>
            </a:r>
            <a:r>
              <a:rPr lang="en-US" altLang="zh-CN" sz="2400" dirty="0"/>
              <a:t>population)</a:t>
            </a:r>
            <a:r>
              <a:rPr lang="zh-CN" altLang="en-US" sz="2400" dirty="0"/>
              <a:t>和样本（</a:t>
            </a:r>
            <a:r>
              <a:rPr lang="en-US" altLang="zh-CN" sz="2400" dirty="0"/>
              <a:t>sample)</a:t>
            </a:r>
            <a:r>
              <a:rPr lang="zh-CN" altLang="en-US" sz="2400" dirty="0"/>
              <a:t>两种情况。</a:t>
            </a:r>
            <a:endParaRPr lang="en-US" altLang="zh-CN" sz="2400" dirty="0"/>
          </a:p>
          <a:p>
            <a:pPr marL="0" indent="0">
              <a:buNone/>
            </a:pPr>
            <a:endParaRPr lang="en-US" altLang="zh-CN" sz="2400" dirty="0"/>
          </a:p>
        </p:txBody>
      </p:sp>
      <p:pic>
        <p:nvPicPr>
          <p:cNvPr id="7" name="图片 6"/>
          <p:cNvPicPr>
            <a:picLocks noChangeAspect="1"/>
          </p:cNvPicPr>
          <p:nvPr/>
        </p:nvPicPr>
        <p:blipFill>
          <a:blip r:embed="rId2"/>
          <a:stretch>
            <a:fillRect/>
          </a:stretch>
        </p:blipFill>
        <p:spPr>
          <a:xfrm>
            <a:off x="3525101" y="2546254"/>
            <a:ext cx="3168525" cy="915200"/>
          </a:xfrm>
          <a:prstGeom prst="rect">
            <a:avLst/>
          </a:prstGeom>
        </p:spPr>
      </p:pic>
      <p:pic>
        <p:nvPicPr>
          <p:cNvPr id="8" name="图片 7"/>
          <p:cNvPicPr>
            <a:picLocks noChangeAspect="1"/>
          </p:cNvPicPr>
          <p:nvPr/>
        </p:nvPicPr>
        <p:blipFill>
          <a:blip r:embed="rId3"/>
          <a:stretch>
            <a:fillRect/>
          </a:stretch>
        </p:blipFill>
        <p:spPr>
          <a:xfrm>
            <a:off x="3525101" y="4200078"/>
            <a:ext cx="4671006" cy="1223541"/>
          </a:xfrm>
          <a:prstGeom prst="rect">
            <a:avLst/>
          </a:prstGeom>
        </p:spPr>
      </p:pic>
      <p:sp>
        <p:nvSpPr>
          <p:cNvPr id="9" name="文本框 8">
            <a:extLst>
              <a:ext uri="{FF2B5EF4-FFF2-40B4-BE49-F238E27FC236}">
                <a16:creationId xmlns:a16="http://schemas.microsoft.com/office/drawing/2014/main" id="{9EA64605-246C-418C-8B63-F9CA3EDC49D9}"/>
              </a:ext>
            </a:extLst>
          </p:cNvPr>
          <p:cNvSpPr txBox="1"/>
          <p:nvPr/>
        </p:nvSpPr>
        <p:spPr>
          <a:xfrm>
            <a:off x="624016" y="2666910"/>
            <a:ext cx="2928670" cy="461665"/>
          </a:xfrm>
          <a:prstGeom prst="rect">
            <a:avLst/>
          </a:prstGeom>
          <a:noFill/>
        </p:spPr>
        <p:txBody>
          <a:bodyPr wrap="square" rtlCol="0">
            <a:spAutoFit/>
          </a:bodyPr>
          <a:lstStyle/>
          <a:p>
            <a:r>
              <a:rPr lang="zh-CN" altLang="en-US" sz="2400" dirty="0"/>
              <a:t>总体方差（</a:t>
            </a:r>
            <a:r>
              <a:rPr lang="en-US" altLang="zh-CN" sz="2400" dirty="0" err="1"/>
              <a:t>var.P</a:t>
            </a:r>
            <a:r>
              <a:rPr lang="en-US" altLang="zh-CN" sz="2400" dirty="0"/>
              <a:t>)</a:t>
            </a:r>
            <a:endParaRPr lang="zh-CN" altLang="en-US" sz="2400" dirty="0"/>
          </a:p>
        </p:txBody>
      </p:sp>
      <p:sp>
        <p:nvSpPr>
          <p:cNvPr id="10" name="文本框 9">
            <a:extLst>
              <a:ext uri="{FF2B5EF4-FFF2-40B4-BE49-F238E27FC236}">
                <a16:creationId xmlns:a16="http://schemas.microsoft.com/office/drawing/2014/main" id="{E20593D0-5BBE-4556-9438-DE8FD2CBEFEE}"/>
              </a:ext>
            </a:extLst>
          </p:cNvPr>
          <p:cNvSpPr txBox="1"/>
          <p:nvPr/>
        </p:nvSpPr>
        <p:spPr>
          <a:xfrm>
            <a:off x="805798" y="4203666"/>
            <a:ext cx="2509936" cy="830997"/>
          </a:xfrm>
          <a:prstGeom prst="rect">
            <a:avLst/>
          </a:prstGeom>
          <a:noFill/>
        </p:spPr>
        <p:txBody>
          <a:bodyPr wrap="square" rtlCol="0">
            <a:spAutoFit/>
          </a:bodyPr>
          <a:lstStyle/>
          <a:p>
            <a:r>
              <a:rPr lang="zh-CN" altLang="en-US" sz="2400" dirty="0"/>
              <a:t>样本方差（</a:t>
            </a:r>
            <a:r>
              <a:rPr lang="en-US" altLang="zh-CN" sz="2400" dirty="0" err="1"/>
              <a:t>var.s</a:t>
            </a:r>
            <a:r>
              <a:rPr lang="en-US" altLang="zh-CN" sz="2400" dirty="0"/>
              <a:t>, </a:t>
            </a:r>
            <a:r>
              <a:rPr lang="zh-CN" altLang="en-US" sz="2400" dirty="0"/>
              <a:t>或直接默认</a:t>
            </a:r>
            <a:r>
              <a:rPr lang="en-US" altLang="zh-CN" sz="2400" dirty="0"/>
              <a:t>var)</a:t>
            </a:r>
            <a:endParaRPr lang="zh-CN" altLang="en-US" sz="2400" dirty="0"/>
          </a:p>
        </p:txBody>
      </p:sp>
      <p:sp>
        <p:nvSpPr>
          <p:cNvPr id="11" name="文本框 10">
            <a:extLst>
              <a:ext uri="{FF2B5EF4-FFF2-40B4-BE49-F238E27FC236}">
                <a16:creationId xmlns:a16="http://schemas.microsoft.com/office/drawing/2014/main" id="{9185B336-C871-8B45-ABF9-96747069201F}"/>
              </a:ext>
            </a:extLst>
          </p:cNvPr>
          <p:cNvSpPr txBox="1"/>
          <p:nvPr/>
        </p:nvSpPr>
        <p:spPr>
          <a:xfrm>
            <a:off x="805798" y="3461454"/>
            <a:ext cx="2928670" cy="369332"/>
          </a:xfrm>
          <a:prstGeom prst="rect">
            <a:avLst/>
          </a:prstGeom>
          <a:noFill/>
        </p:spPr>
        <p:txBody>
          <a:bodyPr wrap="square" rtlCol="0">
            <a:spAutoFit/>
          </a:bodyPr>
          <a:lstStyle/>
          <a:p>
            <a:r>
              <a:rPr lang="zh-CN" altLang="en-US" dirty="0"/>
              <a:t>总体标准差（</a:t>
            </a:r>
            <a:r>
              <a:rPr lang="en-US" altLang="zh-CN" dirty="0" err="1"/>
              <a:t>stdev.P</a:t>
            </a:r>
            <a:r>
              <a:rPr lang="zh-CN" altLang="en-US" dirty="0"/>
              <a:t>）</a:t>
            </a:r>
          </a:p>
        </p:txBody>
      </p:sp>
      <p:sp>
        <p:nvSpPr>
          <p:cNvPr id="12" name="文本框 11">
            <a:extLst>
              <a:ext uri="{FF2B5EF4-FFF2-40B4-BE49-F238E27FC236}">
                <a16:creationId xmlns:a16="http://schemas.microsoft.com/office/drawing/2014/main" id="{EB79BA1C-7596-8057-5C3B-D7C316E1CEBE}"/>
              </a:ext>
            </a:extLst>
          </p:cNvPr>
          <p:cNvSpPr txBox="1"/>
          <p:nvPr/>
        </p:nvSpPr>
        <p:spPr>
          <a:xfrm>
            <a:off x="942361" y="5480839"/>
            <a:ext cx="2928670" cy="646331"/>
          </a:xfrm>
          <a:prstGeom prst="rect">
            <a:avLst/>
          </a:prstGeom>
          <a:noFill/>
        </p:spPr>
        <p:txBody>
          <a:bodyPr wrap="square" rtlCol="0">
            <a:spAutoFit/>
          </a:bodyPr>
          <a:lstStyle/>
          <a:p>
            <a:r>
              <a:rPr lang="zh-CN" altLang="en-US" dirty="0"/>
              <a:t>样本标准差（</a:t>
            </a:r>
            <a:r>
              <a:rPr lang="en-US" altLang="zh-CN" dirty="0" err="1"/>
              <a:t>stdev.S</a:t>
            </a:r>
            <a:r>
              <a:rPr lang="en-US" altLang="zh-CN" dirty="0"/>
              <a:t>, </a:t>
            </a:r>
            <a:r>
              <a:rPr lang="zh-CN" altLang="en-US" dirty="0"/>
              <a:t>或直接默认</a:t>
            </a:r>
            <a:r>
              <a:rPr lang="en-US" altLang="zh-CN" dirty="0" err="1"/>
              <a:t>stdev</a:t>
            </a:r>
            <a:r>
              <a:rPr lang="en-US" altLang="zh-CN" dirty="0"/>
              <a:t>() </a:t>
            </a:r>
            <a:r>
              <a:rPr lang="zh-CN" altLang="en-US" dirty="0"/>
              <a:t>）</a:t>
            </a:r>
          </a:p>
        </p:txBody>
      </p:sp>
    </p:spTree>
    <p:extLst>
      <p:ext uri="{BB962C8B-B14F-4D97-AF65-F5344CB8AC3E}">
        <p14:creationId xmlns:p14="http://schemas.microsoft.com/office/powerpoint/2010/main" val="2210464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收益率正态分布</a:t>
            </a:r>
          </a:p>
        </p:txBody>
      </p:sp>
      <p:sp>
        <p:nvSpPr>
          <p:cNvPr id="5" name="文本框 4"/>
          <p:cNvSpPr txBox="1"/>
          <p:nvPr/>
        </p:nvSpPr>
        <p:spPr>
          <a:xfrm>
            <a:off x="795150" y="4797152"/>
            <a:ext cx="7553699" cy="1477328"/>
          </a:xfrm>
          <a:prstGeom prst="rect">
            <a:avLst/>
          </a:prstGeom>
          <a:noFill/>
        </p:spPr>
        <p:txBody>
          <a:bodyPr wrap="square" rtlCol="0">
            <a:spAutoFit/>
          </a:bodyPr>
          <a:lstStyle/>
          <a:p>
            <a:r>
              <a:rPr lang="zh-CN" altLang="en-US" dirty="0"/>
              <a:t>重要意义：</a:t>
            </a:r>
            <a:endParaRPr lang="en-US" altLang="zh-CN" dirty="0"/>
          </a:p>
          <a:p>
            <a:r>
              <a:rPr lang="en-US" altLang="zh-CN" dirty="0"/>
              <a:t>1</a:t>
            </a:r>
            <a:r>
              <a:rPr lang="zh-CN" altLang="en-US" dirty="0"/>
              <a:t>、对称性。因此用标准差衡量风险有意义；</a:t>
            </a:r>
            <a:endParaRPr lang="en-US" altLang="zh-CN" dirty="0"/>
          </a:p>
          <a:p>
            <a:r>
              <a:rPr lang="en-US" altLang="zh-CN" dirty="0"/>
              <a:t>2</a:t>
            </a:r>
            <a:r>
              <a:rPr lang="zh-CN" altLang="en-US" dirty="0"/>
              <a:t>、稳定性。可加，因此组合收益率也是正态；</a:t>
            </a:r>
            <a:endParaRPr lang="en-US" altLang="zh-CN" dirty="0"/>
          </a:p>
          <a:p>
            <a:r>
              <a:rPr lang="en-US" altLang="zh-CN" dirty="0"/>
              <a:t>3</a:t>
            </a:r>
            <a:r>
              <a:rPr lang="zh-CN" altLang="en-US" dirty="0"/>
              <a:t>、简单性。只需要估计预期收益和标准差；</a:t>
            </a:r>
            <a:endParaRPr lang="en-US" altLang="zh-CN" dirty="0"/>
          </a:p>
          <a:p>
            <a:r>
              <a:rPr lang="en-US" altLang="zh-CN" dirty="0"/>
              <a:t>4</a:t>
            </a:r>
            <a:r>
              <a:rPr lang="zh-CN" altLang="en-US" dirty="0"/>
              <a:t>、相关性。构建组合必须研究证券之间的相关性；</a:t>
            </a:r>
          </a:p>
        </p:txBody>
      </p:sp>
      <p:pic>
        <p:nvPicPr>
          <p:cNvPr id="6" name="内容占位符 5"/>
          <p:cNvPicPr>
            <a:picLocks noGrp="1" noChangeAspect="1"/>
          </p:cNvPicPr>
          <p:nvPr>
            <p:ph idx="1"/>
          </p:nvPr>
        </p:nvPicPr>
        <p:blipFill>
          <a:blip r:embed="rId2"/>
          <a:stretch>
            <a:fillRect/>
          </a:stretch>
        </p:blipFill>
        <p:spPr>
          <a:xfrm>
            <a:off x="796967" y="1484784"/>
            <a:ext cx="6750412" cy="3156817"/>
          </a:xfrm>
          <a:prstGeom prst="rect">
            <a:avLst/>
          </a:prstGeom>
        </p:spPr>
      </p:pic>
    </p:spTree>
    <p:extLst>
      <p:ext uri="{BB962C8B-B14F-4D97-AF65-F5344CB8AC3E}">
        <p14:creationId xmlns:p14="http://schemas.microsoft.com/office/powerpoint/2010/main" val="139283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ECAB4-85D5-F422-BC5C-B2F794AB1EEF}"/>
              </a:ext>
            </a:extLst>
          </p:cNvPr>
          <p:cNvSpPr>
            <a:spLocks noGrp="1"/>
          </p:cNvSpPr>
          <p:nvPr>
            <p:ph type="title"/>
          </p:nvPr>
        </p:nvSpPr>
        <p:spPr/>
        <p:txBody>
          <a:bodyPr/>
          <a:lstStyle/>
          <a:p>
            <a:r>
              <a:rPr lang="zh-CN" altLang="en-US" dirty="0"/>
              <a:t>提要</a:t>
            </a:r>
          </a:p>
        </p:txBody>
      </p:sp>
      <p:sp>
        <p:nvSpPr>
          <p:cNvPr id="3" name="内容占位符 2">
            <a:extLst>
              <a:ext uri="{FF2B5EF4-FFF2-40B4-BE49-F238E27FC236}">
                <a16:creationId xmlns:a16="http://schemas.microsoft.com/office/drawing/2014/main" id="{2FB69007-10BE-AEF5-9BE8-87E8E1C82603}"/>
              </a:ext>
            </a:extLst>
          </p:cNvPr>
          <p:cNvSpPr>
            <a:spLocks noGrp="1"/>
          </p:cNvSpPr>
          <p:nvPr>
            <p:ph idx="1"/>
          </p:nvPr>
        </p:nvSpPr>
        <p:spPr/>
        <p:txBody>
          <a:bodyPr/>
          <a:lstStyle/>
          <a:p>
            <a:r>
              <a:rPr lang="zh-CN" altLang="en-US" sz="2800" dirty="0"/>
              <a:t>均值</a:t>
            </a:r>
            <a:r>
              <a:rPr lang="en-US" altLang="zh-CN" sz="2800" dirty="0"/>
              <a:t>-</a:t>
            </a:r>
            <a:r>
              <a:rPr lang="zh-CN" altLang="en-US" sz="2800" dirty="0"/>
              <a:t>方差分析框架</a:t>
            </a:r>
            <a:endParaRPr lang="en-US" altLang="zh-CN" sz="2800" dirty="0"/>
          </a:p>
          <a:p>
            <a:r>
              <a:rPr lang="zh-CN" altLang="en-US" sz="2800" dirty="0"/>
              <a:t>收益率定义与计量</a:t>
            </a:r>
            <a:endParaRPr lang="en-US" altLang="zh-CN" sz="2800" dirty="0"/>
          </a:p>
          <a:p>
            <a:pPr marL="514350" indent="22225">
              <a:buFont typeface="+mj-lt"/>
              <a:buAutoNum type="arabicPeriod"/>
            </a:pPr>
            <a:r>
              <a:rPr lang="zh-CN" altLang="en-US" sz="2000" dirty="0"/>
              <a:t>持有期收益率</a:t>
            </a:r>
            <a:endParaRPr lang="en-US" altLang="zh-CN" sz="2000" dirty="0"/>
          </a:p>
          <a:p>
            <a:pPr marL="514350" indent="22225">
              <a:buFont typeface="+mj-lt"/>
              <a:buAutoNum type="arabicPeriod"/>
            </a:pPr>
            <a:r>
              <a:rPr lang="zh-CN" altLang="en-US" sz="2000" dirty="0"/>
              <a:t>年化：</a:t>
            </a:r>
            <a:r>
              <a:rPr lang="en-US" altLang="zh-CN" sz="2000" dirty="0"/>
              <a:t>APR vs EAR</a:t>
            </a:r>
          </a:p>
          <a:p>
            <a:pPr marL="514350" indent="22225">
              <a:buFont typeface="+mj-lt"/>
              <a:buAutoNum type="arabicPeriod"/>
            </a:pPr>
            <a:r>
              <a:rPr lang="zh-CN" altLang="en-US" sz="2000" dirty="0"/>
              <a:t>可加性：连续复利</a:t>
            </a:r>
            <a:endParaRPr lang="en-US" altLang="zh-CN" sz="2000" dirty="0"/>
          </a:p>
          <a:p>
            <a:pPr marL="514350" indent="22225">
              <a:buFont typeface="+mj-lt"/>
              <a:buAutoNum type="arabicPeriod"/>
            </a:pPr>
            <a:r>
              <a:rPr lang="zh-CN" altLang="en-US" sz="2000" dirty="0"/>
              <a:t>预期收益率</a:t>
            </a:r>
            <a:endParaRPr lang="en-US" altLang="zh-CN" sz="2000" dirty="0"/>
          </a:p>
          <a:p>
            <a:pPr marL="514350" indent="22225">
              <a:buFont typeface="+mj-lt"/>
              <a:buAutoNum type="arabicPeriod"/>
            </a:pPr>
            <a:r>
              <a:rPr lang="zh-CN" altLang="en-US" sz="2000" dirty="0"/>
              <a:t>收益率分布</a:t>
            </a:r>
            <a:endParaRPr lang="en-US" altLang="zh-CN" sz="2000" dirty="0"/>
          </a:p>
          <a:p>
            <a:r>
              <a:rPr lang="zh-CN" altLang="en-US" sz="2800" dirty="0"/>
              <a:t>风险的定义与计量</a:t>
            </a:r>
            <a:endParaRPr lang="en-US" altLang="zh-CN" sz="2800" dirty="0"/>
          </a:p>
          <a:p>
            <a:pPr marL="0" indent="0">
              <a:buNone/>
            </a:pPr>
            <a:r>
              <a:rPr lang="en-US" altLang="zh-CN" sz="2800" dirty="0"/>
              <a:t>     </a:t>
            </a:r>
            <a:r>
              <a:rPr lang="en-US" altLang="zh-CN" sz="2000" dirty="0"/>
              <a:t>1</a:t>
            </a:r>
            <a:r>
              <a:rPr lang="zh-CN" altLang="en-US" sz="2000" dirty="0"/>
              <a:t>、风险定义</a:t>
            </a:r>
            <a:endParaRPr lang="en-US" altLang="zh-CN" sz="2000" dirty="0"/>
          </a:p>
          <a:p>
            <a:pPr marL="0" indent="0">
              <a:buNone/>
            </a:pPr>
            <a:r>
              <a:rPr lang="en-US" altLang="zh-CN" sz="2000" dirty="0"/>
              <a:t>       2</a:t>
            </a:r>
            <a:r>
              <a:rPr lang="zh-CN" altLang="en-US" sz="2000" dirty="0"/>
              <a:t>、方差、标准差及其它</a:t>
            </a:r>
            <a:endParaRPr lang="zh-CN" altLang="en-US" sz="2800" dirty="0"/>
          </a:p>
        </p:txBody>
      </p:sp>
    </p:spTree>
    <p:extLst>
      <p:ext uri="{BB962C8B-B14F-4D97-AF65-F5344CB8AC3E}">
        <p14:creationId xmlns:p14="http://schemas.microsoft.com/office/powerpoint/2010/main" val="1669718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375E92-74D7-4999-B56B-26088C30FAEB}"/>
              </a:ext>
            </a:extLst>
          </p:cNvPr>
          <p:cNvSpPr>
            <a:spLocks noGrp="1"/>
          </p:cNvSpPr>
          <p:nvPr>
            <p:ph type="title"/>
          </p:nvPr>
        </p:nvSpPr>
        <p:spPr/>
        <p:txBody>
          <a:bodyPr/>
          <a:lstStyle/>
          <a:p>
            <a:r>
              <a:rPr lang="en-US" altLang="zh-CN" dirty="0"/>
              <a:t>            </a:t>
            </a:r>
            <a:r>
              <a:rPr lang="en-US" altLang="zh-CN" sz="3600" dirty="0"/>
              <a:t>Excel</a:t>
            </a:r>
            <a:r>
              <a:rPr lang="zh-CN" altLang="en-US" sz="3600" dirty="0"/>
              <a:t>中应用正态分布函数</a:t>
            </a:r>
            <a:endParaRPr lang="zh-CN" altLang="en-US" dirty="0"/>
          </a:p>
        </p:txBody>
      </p:sp>
      <p:sp>
        <p:nvSpPr>
          <p:cNvPr id="3" name="内容占位符 2">
            <a:extLst>
              <a:ext uri="{FF2B5EF4-FFF2-40B4-BE49-F238E27FC236}">
                <a16:creationId xmlns:a16="http://schemas.microsoft.com/office/drawing/2014/main" id="{64E953A9-EC9B-432D-A4A0-4D2D315A4E8F}"/>
              </a:ext>
            </a:extLst>
          </p:cNvPr>
          <p:cNvSpPr>
            <a:spLocks noGrp="1"/>
          </p:cNvSpPr>
          <p:nvPr>
            <p:ph idx="1"/>
          </p:nvPr>
        </p:nvSpPr>
        <p:spPr/>
        <p:txBody>
          <a:bodyPr/>
          <a:lstStyle/>
          <a:p>
            <a:r>
              <a:rPr lang="en-US" altLang="zh-CN" sz="2400" dirty="0"/>
              <a:t>NORM.DIST(</a:t>
            </a:r>
            <a:r>
              <a:rPr lang="en-US" altLang="zh-CN" sz="2400" dirty="0" err="1"/>
              <a:t>x,mean,standard_dev,cumulative</a:t>
            </a:r>
            <a:r>
              <a:rPr lang="en-US" altLang="zh-CN" sz="2400" dirty="0"/>
              <a:t>) </a:t>
            </a:r>
            <a:r>
              <a:rPr lang="zh-CN" altLang="en-US" sz="2400" dirty="0"/>
              <a:t>，其中，</a:t>
            </a:r>
            <a:r>
              <a:rPr lang="en-US" altLang="zh-CN" sz="2400" dirty="0"/>
              <a:t>cumulative</a:t>
            </a:r>
            <a:r>
              <a:rPr lang="zh-CN" altLang="en-US" sz="2400" dirty="0"/>
              <a:t>为逻辑变量，</a:t>
            </a:r>
            <a:r>
              <a:rPr lang="en-US" altLang="zh-CN" sz="2400" dirty="0"/>
              <a:t>TRUE</a:t>
            </a:r>
            <a:r>
              <a:rPr lang="zh-CN" altLang="en-US" sz="2400" dirty="0"/>
              <a:t>或</a:t>
            </a:r>
            <a:r>
              <a:rPr lang="en-US" altLang="zh-CN" sz="2400" dirty="0"/>
              <a:t>FALSE</a:t>
            </a:r>
            <a:r>
              <a:rPr lang="zh-CN" altLang="en-US" sz="2400" dirty="0"/>
              <a:t>。返回累积概率或概率密度。</a:t>
            </a:r>
            <a:endParaRPr lang="en-US" altLang="zh-CN" sz="2400" dirty="0"/>
          </a:p>
          <a:p>
            <a:r>
              <a:rPr lang="en-US" altLang="zh-CN" sz="2400" dirty="0"/>
              <a:t>NORM.S.DIST(</a:t>
            </a:r>
            <a:r>
              <a:rPr lang="en-US" altLang="zh-CN" sz="2400" dirty="0" err="1"/>
              <a:t>Z,cumulative</a:t>
            </a:r>
            <a:r>
              <a:rPr lang="en-US" altLang="zh-CN" sz="2400" dirty="0"/>
              <a:t>) </a:t>
            </a:r>
            <a:r>
              <a:rPr lang="zh-CN" altLang="en-US" sz="2400" dirty="0"/>
              <a:t>标准正态分布</a:t>
            </a:r>
            <a:endParaRPr lang="en-US" altLang="zh-CN" sz="2400" dirty="0"/>
          </a:p>
          <a:p>
            <a:r>
              <a:rPr lang="en-US" altLang="zh-CN" sz="2400" dirty="0"/>
              <a:t>NORM.INV(</a:t>
            </a:r>
            <a:r>
              <a:rPr lang="en-US" altLang="zh-CN" sz="2400" dirty="0" err="1"/>
              <a:t>probability,mean,standard_dev</a:t>
            </a:r>
            <a:r>
              <a:rPr lang="en-US" altLang="zh-CN" sz="2400" dirty="0"/>
              <a:t>)</a:t>
            </a:r>
            <a:r>
              <a:rPr lang="zh-CN" altLang="en-US" sz="2400" dirty="0"/>
              <a:t>返回累积正态分布函数的反函数</a:t>
            </a:r>
            <a:endParaRPr lang="en-US" altLang="zh-CN" sz="2400" dirty="0"/>
          </a:p>
          <a:p>
            <a:r>
              <a:rPr lang="en-US" altLang="zh-CN" sz="2400" dirty="0"/>
              <a:t>NORM.S.INV(probability) </a:t>
            </a:r>
            <a:r>
              <a:rPr lang="zh-CN" altLang="en-US" sz="2400" dirty="0"/>
              <a:t>同上，适用于标准正态分布</a:t>
            </a:r>
            <a:endParaRPr lang="en-US" altLang="zh-CN" sz="2400" dirty="0"/>
          </a:p>
          <a:p>
            <a:endParaRPr lang="zh-CN" altLang="en-US" dirty="0"/>
          </a:p>
        </p:txBody>
      </p:sp>
    </p:spTree>
    <p:extLst>
      <p:ext uri="{BB962C8B-B14F-4D97-AF65-F5344CB8AC3E}">
        <p14:creationId xmlns:p14="http://schemas.microsoft.com/office/powerpoint/2010/main" val="2382699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E91428-FF35-457A-8D21-F16C5E97CC58}"/>
              </a:ext>
            </a:extLst>
          </p:cNvPr>
          <p:cNvSpPr>
            <a:spLocks noGrp="1"/>
          </p:cNvSpPr>
          <p:nvPr>
            <p:ph type="title"/>
          </p:nvPr>
        </p:nvSpPr>
        <p:spPr/>
        <p:txBody>
          <a:bodyPr/>
          <a:lstStyle/>
          <a:p>
            <a:r>
              <a:rPr lang="zh-CN" altLang="en-US" dirty="0"/>
              <a:t>例</a:t>
            </a:r>
          </a:p>
        </p:txBody>
      </p:sp>
      <p:sp>
        <p:nvSpPr>
          <p:cNvPr id="3" name="内容占位符 2">
            <a:extLst>
              <a:ext uri="{FF2B5EF4-FFF2-40B4-BE49-F238E27FC236}">
                <a16:creationId xmlns:a16="http://schemas.microsoft.com/office/drawing/2014/main" id="{C33CF560-A39B-4EBC-8CA0-CD04343E6650}"/>
              </a:ext>
            </a:extLst>
          </p:cNvPr>
          <p:cNvSpPr>
            <a:spLocks noGrp="1"/>
          </p:cNvSpPr>
          <p:nvPr>
            <p:ph idx="1"/>
          </p:nvPr>
        </p:nvSpPr>
        <p:spPr/>
        <p:txBody>
          <a:bodyPr/>
          <a:lstStyle/>
          <a:p>
            <a:r>
              <a:rPr lang="zh-CN" altLang="en-US" dirty="0"/>
              <a:t>某股票日收益率服从正态分布。日期望收益率为</a:t>
            </a:r>
            <a:r>
              <a:rPr lang="en-US" altLang="zh-CN" dirty="0"/>
              <a:t>0.3%</a:t>
            </a:r>
            <a:r>
              <a:rPr lang="zh-CN" altLang="en-US" dirty="0"/>
              <a:t>，标准差为</a:t>
            </a:r>
            <a:r>
              <a:rPr lang="en-US" altLang="zh-CN" dirty="0"/>
              <a:t>1.5%</a:t>
            </a:r>
            <a:r>
              <a:rPr lang="zh-CN" altLang="en-US" dirty="0"/>
              <a:t>。</a:t>
            </a:r>
            <a:endParaRPr lang="en-US" altLang="zh-CN" dirty="0"/>
          </a:p>
          <a:p>
            <a:r>
              <a:rPr lang="zh-CN" altLang="en-US" dirty="0"/>
              <a:t>计算该股票涨幅大于</a:t>
            </a:r>
            <a:r>
              <a:rPr lang="en-US" altLang="zh-CN" dirty="0"/>
              <a:t>3%</a:t>
            </a:r>
            <a:r>
              <a:rPr lang="zh-CN" altLang="en-US" dirty="0"/>
              <a:t>的概率</a:t>
            </a:r>
            <a:endParaRPr lang="en-US" altLang="zh-CN" dirty="0"/>
          </a:p>
          <a:p>
            <a:pPr marL="0" indent="0">
              <a:buNone/>
            </a:pPr>
            <a:r>
              <a:rPr lang="en-US" altLang="zh-CN" dirty="0"/>
              <a:t>  1-NORM.DIST(3%,0.3%,1.5%,TRUE)</a:t>
            </a:r>
          </a:p>
          <a:p>
            <a:pPr marL="0" indent="0">
              <a:buNone/>
            </a:pPr>
            <a:r>
              <a:rPr lang="en-US" altLang="zh-CN" dirty="0"/>
              <a:t>    =1-0.96=4%</a:t>
            </a:r>
          </a:p>
          <a:p>
            <a:r>
              <a:rPr lang="zh-CN" altLang="en-US" dirty="0"/>
              <a:t>以</a:t>
            </a:r>
            <a:r>
              <a:rPr lang="en-US" altLang="zh-CN" dirty="0"/>
              <a:t>95%</a:t>
            </a:r>
            <a:r>
              <a:rPr lang="zh-CN" altLang="en-US" dirty="0"/>
              <a:t>的置信度预测该股票最大跌幅</a:t>
            </a:r>
            <a:endParaRPr lang="en-US" altLang="zh-CN" dirty="0"/>
          </a:p>
          <a:p>
            <a:pPr marL="0" indent="0">
              <a:buNone/>
            </a:pPr>
            <a:r>
              <a:rPr lang="en-US" altLang="zh-CN" dirty="0"/>
              <a:t> </a:t>
            </a:r>
            <a:r>
              <a:rPr lang="zh-CN" altLang="en-US" dirty="0"/>
              <a:t>（也就是说，跌幅低于该值的累积概率为</a:t>
            </a:r>
            <a:r>
              <a:rPr lang="en-US" altLang="zh-CN" dirty="0"/>
              <a:t>5%</a:t>
            </a:r>
            <a:r>
              <a:rPr lang="zh-CN" altLang="en-US" dirty="0"/>
              <a:t>）</a:t>
            </a:r>
            <a:endParaRPr lang="en-US" altLang="zh-CN" dirty="0"/>
          </a:p>
          <a:p>
            <a:pPr marL="0" indent="0">
              <a:buNone/>
            </a:pPr>
            <a:r>
              <a:rPr lang="en-US" altLang="zh-CN" dirty="0"/>
              <a:t> NORM.INV(5%,0.3%,1.5%)=-2.167%</a:t>
            </a:r>
            <a:endParaRPr lang="zh-CN" altLang="en-US" dirty="0"/>
          </a:p>
        </p:txBody>
      </p:sp>
    </p:spTree>
    <p:extLst>
      <p:ext uri="{BB962C8B-B14F-4D97-AF65-F5344CB8AC3E}">
        <p14:creationId xmlns:p14="http://schemas.microsoft.com/office/powerpoint/2010/main" val="2399609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descr="PPT-2c 拷贝"/>
          <p:cNvPicPr>
            <a:picLocks noChangeAspect="1" noChangeArrowheads="1"/>
          </p:cNvPicPr>
          <p:nvPr/>
        </p:nvPicPr>
        <p:blipFill>
          <a:blip r:embed="rId3" cstate="print"/>
          <a:srcRect/>
          <a:stretch>
            <a:fillRect/>
          </a:stretch>
        </p:blipFill>
        <p:spPr bwMode="auto">
          <a:xfrm>
            <a:off x="0" y="-9525"/>
            <a:ext cx="9144000" cy="6877050"/>
          </a:xfrm>
          <a:prstGeom prst="rect">
            <a:avLst/>
          </a:prstGeom>
          <a:noFill/>
        </p:spPr>
      </p:pic>
      <p:sp>
        <p:nvSpPr>
          <p:cNvPr id="11266" name="Rectangle 2"/>
          <p:cNvSpPr>
            <a:spLocks noGrp="1" noChangeArrowheads="1"/>
          </p:cNvSpPr>
          <p:nvPr>
            <p:ph type="title"/>
          </p:nvPr>
        </p:nvSpPr>
        <p:spPr>
          <a:xfrm>
            <a:off x="827584" y="1052736"/>
            <a:ext cx="8064895" cy="4968552"/>
          </a:xfrm>
        </p:spPr>
        <p:txBody>
          <a:bodyPr/>
          <a:lstStyle/>
          <a:p>
            <a:pPr algn="l"/>
            <a:r>
              <a:rPr lang="zh-CN" altLang="en-US" sz="3200" dirty="0">
                <a:solidFill>
                  <a:schemeClr val="tx2"/>
                </a:solidFill>
                <a:latin typeface="+mj-lt"/>
                <a:ea typeface="+mj-ea"/>
                <a:cs typeface="+mj-cs"/>
              </a:rPr>
              <a:t>本院为研究商学而设，为培植商业人才而设，为领导商人而设，是则本院之使命。</a:t>
            </a:r>
            <a:endParaRPr lang="en-US" altLang="zh-CN" sz="3200" dirty="0">
              <a:solidFill>
                <a:srgbClr val="333300"/>
              </a:solidFill>
              <a:latin typeface="汉仪综艺体简" pitchFamily="49" charset="-122"/>
              <a:ea typeface="汉仪综艺体简"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9053E0-71D1-3DC1-FB15-38D63DC147B2}"/>
              </a:ext>
            </a:extLst>
          </p:cNvPr>
          <p:cNvSpPr>
            <a:spLocks noGrp="1"/>
          </p:cNvSpPr>
          <p:nvPr>
            <p:ph type="title"/>
          </p:nvPr>
        </p:nvSpPr>
        <p:spPr/>
        <p:txBody>
          <a:bodyPr/>
          <a:lstStyle/>
          <a:p>
            <a:r>
              <a:rPr lang="en-US" altLang="zh-CN" dirty="0"/>
              <a:t>              </a:t>
            </a:r>
            <a:r>
              <a:rPr lang="zh-CN" altLang="en-US" dirty="0"/>
              <a:t>投资分析的两因素框架</a:t>
            </a:r>
          </a:p>
        </p:txBody>
      </p:sp>
      <p:sp>
        <p:nvSpPr>
          <p:cNvPr id="3" name="内容占位符 2">
            <a:extLst>
              <a:ext uri="{FF2B5EF4-FFF2-40B4-BE49-F238E27FC236}">
                <a16:creationId xmlns:a16="http://schemas.microsoft.com/office/drawing/2014/main" id="{D3A31279-FE80-F641-1505-FBE91B447EE6}"/>
              </a:ext>
            </a:extLst>
          </p:cNvPr>
          <p:cNvSpPr>
            <a:spLocks noGrp="1"/>
          </p:cNvSpPr>
          <p:nvPr>
            <p:ph idx="1"/>
          </p:nvPr>
        </p:nvSpPr>
        <p:spPr>
          <a:xfrm>
            <a:off x="455781" y="1454050"/>
            <a:ext cx="8229600" cy="4525963"/>
          </a:xfrm>
        </p:spPr>
        <p:txBody>
          <a:bodyPr/>
          <a:lstStyle/>
          <a:p>
            <a:r>
              <a:rPr lang="en-US" altLang="zh-CN" sz="2800" dirty="0"/>
              <a:t>BKM</a:t>
            </a:r>
            <a:r>
              <a:rPr lang="zh-CN" altLang="en-US" sz="2800" dirty="0"/>
              <a:t>教科书开篇第一句话就是给投资下定义：</a:t>
            </a:r>
            <a:endParaRPr lang="en-US" altLang="zh-CN" sz="2800" dirty="0"/>
          </a:p>
          <a:p>
            <a:pPr marL="0" indent="0">
              <a:buNone/>
            </a:pPr>
            <a:r>
              <a:rPr lang="en-US" altLang="zh-CN" sz="2800" dirty="0"/>
              <a:t> AN INVESTMENT IS the current commitment of money or other resources in the expectation of reaping future benefits. </a:t>
            </a:r>
            <a:endParaRPr lang="zh-CN" altLang="en-US" sz="2800" dirty="0"/>
          </a:p>
        </p:txBody>
      </p:sp>
      <p:cxnSp>
        <p:nvCxnSpPr>
          <p:cNvPr id="5" name="直接箭头连接符 4">
            <a:extLst>
              <a:ext uri="{FF2B5EF4-FFF2-40B4-BE49-F238E27FC236}">
                <a16:creationId xmlns:a16="http://schemas.microsoft.com/office/drawing/2014/main" id="{EEE54AE1-79A8-4C6E-584A-0CDE8F804B80}"/>
              </a:ext>
            </a:extLst>
          </p:cNvPr>
          <p:cNvCxnSpPr>
            <a:cxnSpLocks/>
          </p:cNvCxnSpPr>
          <p:nvPr/>
        </p:nvCxnSpPr>
        <p:spPr>
          <a:xfrm>
            <a:off x="1187624" y="4797152"/>
            <a:ext cx="66247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21E45140-E79A-7FDD-9053-3B7BBB59A398}"/>
              </a:ext>
            </a:extLst>
          </p:cNvPr>
          <p:cNvSpPr txBox="1"/>
          <p:nvPr/>
        </p:nvSpPr>
        <p:spPr>
          <a:xfrm>
            <a:off x="1043608" y="4835651"/>
            <a:ext cx="720080" cy="369332"/>
          </a:xfrm>
          <a:prstGeom prst="rect">
            <a:avLst/>
          </a:prstGeom>
          <a:noFill/>
        </p:spPr>
        <p:txBody>
          <a:bodyPr wrap="square" rtlCol="0">
            <a:spAutoFit/>
          </a:bodyPr>
          <a:lstStyle/>
          <a:p>
            <a:r>
              <a:rPr lang="zh-CN" altLang="en-US" dirty="0"/>
              <a:t>现在</a:t>
            </a:r>
          </a:p>
        </p:txBody>
      </p:sp>
      <p:sp>
        <p:nvSpPr>
          <p:cNvPr id="7" name="文本框 6">
            <a:extLst>
              <a:ext uri="{FF2B5EF4-FFF2-40B4-BE49-F238E27FC236}">
                <a16:creationId xmlns:a16="http://schemas.microsoft.com/office/drawing/2014/main" id="{04B7B392-B0E4-F36D-487F-54833FA910C0}"/>
              </a:ext>
            </a:extLst>
          </p:cNvPr>
          <p:cNvSpPr txBox="1"/>
          <p:nvPr/>
        </p:nvSpPr>
        <p:spPr>
          <a:xfrm>
            <a:off x="6804248" y="4835651"/>
            <a:ext cx="646331" cy="369332"/>
          </a:xfrm>
          <a:prstGeom prst="rect">
            <a:avLst/>
          </a:prstGeom>
          <a:noFill/>
        </p:spPr>
        <p:txBody>
          <a:bodyPr wrap="none" rtlCol="0">
            <a:spAutoFit/>
          </a:bodyPr>
          <a:lstStyle/>
          <a:p>
            <a:r>
              <a:rPr lang="zh-CN" altLang="en-US" dirty="0"/>
              <a:t>未来</a:t>
            </a:r>
          </a:p>
        </p:txBody>
      </p:sp>
      <p:sp>
        <p:nvSpPr>
          <p:cNvPr id="10" name="双波形 9">
            <a:extLst>
              <a:ext uri="{FF2B5EF4-FFF2-40B4-BE49-F238E27FC236}">
                <a16:creationId xmlns:a16="http://schemas.microsoft.com/office/drawing/2014/main" id="{ECE9C2F6-3B04-0064-93DC-1CA7BA88F352}"/>
              </a:ext>
            </a:extLst>
          </p:cNvPr>
          <p:cNvSpPr/>
          <p:nvPr/>
        </p:nvSpPr>
        <p:spPr>
          <a:xfrm>
            <a:off x="1043608" y="3717032"/>
            <a:ext cx="1224136" cy="792083"/>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n w="0"/>
                <a:solidFill>
                  <a:schemeClr val="tx1"/>
                </a:solidFill>
                <a:effectLst>
                  <a:outerShdw blurRad="38100" dist="19050" dir="2700000" algn="tl" rotWithShape="0">
                    <a:schemeClr val="dk1">
                      <a:alpha val="40000"/>
                    </a:schemeClr>
                  </a:outerShdw>
                </a:effectLst>
              </a:rPr>
              <a:t>resources</a:t>
            </a:r>
            <a:endParaRPr lang="zh-CN" altLang="en-US" dirty="0">
              <a:ln w="0"/>
              <a:solidFill>
                <a:schemeClr val="tx1"/>
              </a:solidFill>
              <a:effectLst>
                <a:outerShdw blurRad="38100" dist="19050" dir="2700000" algn="tl" rotWithShape="0">
                  <a:schemeClr val="dk1">
                    <a:alpha val="40000"/>
                  </a:schemeClr>
                </a:outerShdw>
              </a:effectLst>
            </a:endParaRPr>
          </a:p>
        </p:txBody>
      </p:sp>
      <p:sp>
        <p:nvSpPr>
          <p:cNvPr id="11" name="星形: 七角 10">
            <a:extLst>
              <a:ext uri="{FF2B5EF4-FFF2-40B4-BE49-F238E27FC236}">
                <a16:creationId xmlns:a16="http://schemas.microsoft.com/office/drawing/2014/main" id="{56B16841-DB4B-3934-0606-8833C977B68A}"/>
              </a:ext>
            </a:extLst>
          </p:cNvPr>
          <p:cNvSpPr/>
          <p:nvPr/>
        </p:nvSpPr>
        <p:spPr>
          <a:xfrm>
            <a:off x="6156176" y="3429000"/>
            <a:ext cx="1656184" cy="1185588"/>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benefit</a:t>
            </a:r>
            <a:endParaRPr lang="zh-CN" altLang="en-US" dirty="0"/>
          </a:p>
        </p:txBody>
      </p:sp>
      <p:sp>
        <p:nvSpPr>
          <p:cNvPr id="12" name="文本框 11">
            <a:extLst>
              <a:ext uri="{FF2B5EF4-FFF2-40B4-BE49-F238E27FC236}">
                <a16:creationId xmlns:a16="http://schemas.microsoft.com/office/drawing/2014/main" id="{C0D9592C-C9E3-1AEB-712E-B9849500E7F8}"/>
              </a:ext>
            </a:extLst>
          </p:cNvPr>
          <p:cNvSpPr txBox="1"/>
          <p:nvPr/>
        </p:nvSpPr>
        <p:spPr>
          <a:xfrm>
            <a:off x="827584" y="5517232"/>
            <a:ext cx="7776864" cy="369328"/>
          </a:xfrm>
          <a:prstGeom prst="rect">
            <a:avLst/>
          </a:prstGeom>
          <a:noFill/>
        </p:spPr>
        <p:txBody>
          <a:bodyPr wrap="square" rtlCol="0">
            <a:spAutoFit/>
          </a:bodyPr>
          <a:lstStyle/>
          <a:p>
            <a:r>
              <a:rPr lang="en-US" altLang="zh-CN" dirty="0"/>
              <a:t>1952</a:t>
            </a:r>
            <a:r>
              <a:rPr lang="zh-CN" altLang="en-US" dirty="0"/>
              <a:t>年之前，投资分析主要是一个维度：投入</a:t>
            </a:r>
            <a:r>
              <a:rPr lang="en-US" altLang="zh-CN" dirty="0"/>
              <a:t>——</a:t>
            </a:r>
            <a:r>
              <a:rPr lang="zh-CN" altLang="en-US" dirty="0"/>
              <a:t>产出</a:t>
            </a:r>
            <a:r>
              <a:rPr lang="en-US" altLang="zh-CN" dirty="0"/>
              <a:t>…….</a:t>
            </a:r>
            <a:r>
              <a:rPr lang="zh-CN" altLang="en-US" dirty="0"/>
              <a:t>收益率</a:t>
            </a:r>
          </a:p>
        </p:txBody>
      </p:sp>
    </p:spTree>
    <p:extLst>
      <p:ext uri="{BB962C8B-B14F-4D97-AF65-F5344CB8AC3E}">
        <p14:creationId xmlns:p14="http://schemas.microsoft.com/office/powerpoint/2010/main" val="20383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356F19-05D9-7950-EEF5-ECF20BD6DA61}"/>
              </a:ext>
            </a:extLst>
          </p:cNvPr>
          <p:cNvSpPr>
            <a:spLocks noGrp="1"/>
          </p:cNvSpPr>
          <p:nvPr>
            <p:ph type="title"/>
          </p:nvPr>
        </p:nvSpPr>
        <p:spPr/>
        <p:txBody>
          <a:bodyPr/>
          <a:lstStyle/>
          <a:p>
            <a:r>
              <a:rPr lang="en-US" altLang="zh-CN" dirty="0"/>
              <a:t>             </a:t>
            </a:r>
            <a:r>
              <a:rPr lang="zh-CN" altLang="en-US" sz="2800" dirty="0"/>
              <a:t>风险维度：</a:t>
            </a:r>
            <a:r>
              <a:rPr lang="en-US" altLang="zh-CN" sz="2800" dirty="0"/>
              <a:t>Harry Markowitz</a:t>
            </a:r>
            <a:r>
              <a:rPr lang="zh-CN" altLang="en-US" sz="2800" dirty="0"/>
              <a:t>的拓展</a:t>
            </a:r>
            <a:endParaRPr lang="zh-CN" altLang="en-US" dirty="0"/>
          </a:p>
        </p:txBody>
      </p:sp>
      <p:sp>
        <p:nvSpPr>
          <p:cNvPr id="3" name="内容占位符 2">
            <a:extLst>
              <a:ext uri="{FF2B5EF4-FFF2-40B4-BE49-F238E27FC236}">
                <a16:creationId xmlns:a16="http://schemas.microsoft.com/office/drawing/2014/main" id="{3D469FA6-5890-F605-A0BE-61D5308BA2B3}"/>
              </a:ext>
            </a:extLst>
          </p:cNvPr>
          <p:cNvSpPr>
            <a:spLocks noGrp="1"/>
          </p:cNvSpPr>
          <p:nvPr>
            <p:ph idx="1"/>
          </p:nvPr>
        </p:nvSpPr>
        <p:spPr>
          <a:xfrm>
            <a:off x="2555776" y="1556793"/>
            <a:ext cx="6131024" cy="4464496"/>
          </a:xfrm>
        </p:spPr>
        <p:txBody>
          <a:bodyPr/>
          <a:lstStyle/>
          <a:p>
            <a:r>
              <a:rPr lang="en-US" altLang="zh-CN" sz="2000" b="0" i="0" dirty="0">
                <a:solidFill>
                  <a:srgbClr val="7C6853"/>
                </a:solidFill>
                <a:effectLst/>
                <a:latin typeface="open sans" panose="020B0606030504020204" pitchFamily="34" charset="0"/>
              </a:rPr>
              <a:t>The basic concepts of portfolio theory came to me one afternoon in the library while reading John Burr Williams’s Theory of Investment Value. Williams proposed that the value of a stock should equal the present value of its future dividends. Since future dividends are uncertain, I interpreted Williams’s proposal to be to value a stock by its expected future dividends. But if the investor were only interested in expected values of securities, he or she would only be interested in the expected value of the portfolio; </a:t>
            </a:r>
            <a:r>
              <a:rPr lang="en-US" altLang="zh-CN" sz="2000" b="1" i="0" dirty="0">
                <a:solidFill>
                  <a:srgbClr val="FF0000"/>
                </a:solidFill>
                <a:effectLst/>
                <a:latin typeface="open sans" panose="020B0606030504020204" pitchFamily="34" charset="0"/>
              </a:rPr>
              <a:t>and to maximize the expected value of a portfolio one need invest only in a single security. </a:t>
            </a:r>
            <a:endParaRPr lang="zh-CN" altLang="en-US" sz="2000" b="1" dirty="0">
              <a:solidFill>
                <a:srgbClr val="FF0000"/>
              </a:solidFill>
            </a:endParaRPr>
          </a:p>
        </p:txBody>
      </p:sp>
      <p:sp>
        <p:nvSpPr>
          <p:cNvPr id="4" name="AutoShape 2">
            <a:extLst>
              <a:ext uri="{FF2B5EF4-FFF2-40B4-BE49-F238E27FC236}">
                <a16:creationId xmlns:a16="http://schemas.microsoft.com/office/drawing/2014/main" id="{86EDA3CA-62FA-BE2A-D24F-C66E405DEEC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 name="图片 5">
            <a:extLst>
              <a:ext uri="{FF2B5EF4-FFF2-40B4-BE49-F238E27FC236}">
                <a16:creationId xmlns:a16="http://schemas.microsoft.com/office/drawing/2014/main" id="{A50C75E4-CCCC-6ABB-4464-497501BCF028}"/>
              </a:ext>
            </a:extLst>
          </p:cNvPr>
          <p:cNvPicPr>
            <a:picLocks noChangeAspect="1"/>
          </p:cNvPicPr>
          <p:nvPr/>
        </p:nvPicPr>
        <p:blipFill>
          <a:blip r:embed="rId2"/>
          <a:stretch>
            <a:fillRect/>
          </a:stretch>
        </p:blipFill>
        <p:spPr>
          <a:xfrm>
            <a:off x="539552" y="1700808"/>
            <a:ext cx="1838325" cy="2571750"/>
          </a:xfrm>
          <a:prstGeom prst="rect">
            <a:avLst/>
          </a:prstGeom>
        </p:spPr>
      </p:pic>
      <p:sp>
        <p:nvSpPr>
          <p:cNvPr id="7" name="文本框 6">
            <a:extLst>
              <a:ext uri="{FF2B5EF4-FFF2-40B4-BE49-F238E27FC236}">
                <a16:creationId xmlns:a16="http://schemas.microsoft.com/office/drawing/2014/main" id="{9CF7EBA2-6939-493A-574D-42298EDF2163}"/>
              </a:ext>
            </a:extLst>
          </p:cNvPr>
          <p:cNvSpPr txBox="1"/>
          <p:nvPr/>
        </p:nvSpPr>
        <p:spPr>
          <a:xfrm>
            <a:off x="395536" y="6021289"/>
            <a:ext cx="7992888" cy="646331"/>
          </a:xfrm>
          <a:prstGeom prst="rect">
            <a:avLst/>
          </a:prstGeom>
          <a:noFill/>
        </p:spPr>
        <p:txBody>
          <a:bodyPr wrap="square" rtlCol="0">
            <a:spAutoFit/>
          </a:bodyPr>
          <a:lstStyle/>
          <a:p>
            <a:r>
              <a:rPr lang="zh-CN" altLang="en-US" dirty="0"/>
              <a:t>如果使用“收益</a:t>
            </a:r>
            <a:r>
              <a:rPr lang="en-US" altLang="zh-CN" dirty="0"/>
              <a:t>&amp;</a:t>
            </a:r>
            <a:r>
              <a:rPr lang="zh-CN" altLang="en-US" dirty="0"/>
              <a:t>风险”两个维度分析投资，那么，首先遇到的就是收益和凤险的定义和测度</a:t>
            </a:r>
          </a:p>
        </p:txBody>
      </p:sp>
    </p:spTree>
    <p:extLst>
      <p:ext uri="{BB962C8B-B14F-4D97-AF65-F5344CB8AC3E}">
        <p14:creationId xmlns:p14="http://schemas.microsoft.com/office/powerpoint/2010/main" val="414623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E16701C-F432-D630-7901-9D126AABA9F1}"/>
              </a:ext>
            </a:extLst>
          </p:cNvPr>
          <p:cNvSpPr>
            <a:spLocks noGrp="1"/>
          </p:cNvSpPr>
          <p:nvPr>
            <p:ph type="title"/>
          </p:nvPr>
        </p:nvSpPr>
        <p:spPr>
          <a:xfrm>
            <a:off x="1691680" y="2924944"/>
            <a:ext cx="5328592" cy="1362075"/>
          </a:xfrm>
        </p:spPr>
        <p:txBody>
          <a:bodyPr/>
          <a:lstStyle/>
          <a:p>
            <a:r>
              <a:rPr lang="zh-CN" altLang="en-US" dirty="0"/>
              <a:t>收益率：定义与计量</a:t>
            </a:r>
          </a:p>
        </p:txBody>
      </p:sp>
    </p:spTree>
    <p:extLst>
      <p:ext uri="{BB962C8B-B14F-4D97-AF65-F5344CB8AC3E}">
        <p14:creationId xmlns:p14="http://schemas.microsoft.com/office/powerpoint/2010/main" val="106215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E03CF0-5B38-B829-EFC1-B9570A3F88CD}"/>
              </a:ext>
            </a:extLst>
          </p:cNvPr>
          <p:cNvSpPr>
            <a:spLocks noGrp="1"/>
          </p:cNvSpPr>
          <p:nvPr>
            <p:ph type="title"/>
          </p:nvPr>
        </p:nvSpPr>
        <p:spPr/>
        <p:txBody>
          <a:bodyPr/>
          <a:lstStyle/>
          <a:p>
            <a:r>
              <a:rPr lang="zh-CN" altLang="en-US" sz="3600" dirty="0"/>
              <a:t>               </a:t>
            </a:r>
            <a:r>
              <a:rPr lang="zh-CN" altLang="en-US" sz="3200" dirty="0"/>
              <a:t>案例</a:t>
            </a:r>
            <a:r>
              <a:rPr lang="en-US" altLang="zh-CN" sz="3200" dirty="0"/>
              <a:t>1</a:t>
            </a:r>
            <a:r>
              <a:rPr lang="zh-CN" altLang="en-US" sz="3200" dirty="0"/>
              <a:t>：农业银行（</a:t>
            </a:r>
            <a:r>
              <a:rPr lang="en-US" altLang="zh-CN" sz="3200" dirty="0"/>
              <a:t>601288.sh)</a:t>
            </a:r>
            <a:endParaRPr lang="zh-CN" altLang="en-US" sz="3600" dirty="0"/>
          </a:p>
        </p:txBody>
      </p:sp>
      <p:sp>
        <p:nvSpPr>
          <p:cNvPr id="3" name="内容占位符 2">
            <a:extLst>
              <a:ext uri="{FF2B5EF4-FFF2-40B4-BE49-F238E27FC236}">
                <a16:creationId xmlns:a16="http://schemas.microsoft.com/office/drawing/2014/main" id="{B0159329-186E-4A35-9FFB-9ECBE194AD5F}"/>
              </a:ext>
            </a:extLst>
          </p:cNvPr>
          <p:cNvSpPr>
            <a:spLocks noGrp="1"/>
          </p:cNvSpPr>
          <p:nvPr>
            <p:ph idx="1"/>
          </p:nvPr>
        </p:nvSpPr>
        <p:spPr>
          <a:xfrm>
            <a:off x="434236" y="1591683"/>
            <a:ext cx="8229600" cy="4525963"/>
          </a:xfrm>
        </p:spPr>
        <p:txBody>
          <a:bodyPr/>
          <a:lstStyle/>
          <a:p>
            <a:r>
              <a:rPr lang="en-US" altLang="zh-CN" sz="2000" dirty="0"/>
              <a:t>2022</a:t>
            </a:r>
            <a:r>
              <a:rPr lang="zh-CN" altLang="en-US" sz="2000" dirty="0"/>
              <a:t>年</a:t>
            </a:r>
            <a:r>
              <a:rPr lang="en-US" altLang="zh-CN" sz="2000" dirty="0"/>
              <a:t>2</a:t>
            </a:r>
            <a:r>
              <a:rPr lang="zh-CN" altLang="en-US" sz="2000" dirty="0"/>
              <a:t>月</a:t>
            </a:r>
            <a:r>
              <a:rPr lang="en-US" altLang="zh-CN" sz="2000" dirty="0"/>
              <a:t>24</a:t>
            </a:r>
            <a:r>
              <a:rPr lang="zh-CN" altLang="en-US" sz="2000" dirty="0"/>
              <a:t>日（周四，俄罗斯入侵乌克兰），某</a:t>
            </a:r>
            <a:r>
              <a:rPr lang="en-US" altLang="zh-CN" sz="2000" dirty="0"/>
              <a:t>MBA</a:t>
            </a:r>
            <a:r>
              <a:rPr lang="zh-CN" altLang="en-US" sz="2000" dirty="0"/>
              <a:t>同学在收盘价</a:t>
            </a:r>
            <a:r>
              <a:rPr lang="en-US" altLang="zh-CN" sz="2000" dirty="0"/>
              <a:t>2.76</a:t>
            </a:r>
            <a:r>
              <a:rPr lang="zh-CN" altLang="en-US" sz="2000" dirty="0"/>
              <a:t>附近买入农业银行。</a:t>
            </a:r>
            <a:r>
              <a:rPr lang="en-US" altLang="zh-CN" sz="2000" dirty="0"/>
              <a:t>2023</a:t>
            </a:r>
            <a:r>
              <a:rPr lang="zh-CN" altLang="en-US" sz="2000" dirty="0"/>
              <a:t>年</a:t>
            </a:r>
            <a:r>
              <a:rPr lang="en-US" altLang="zh-CN" sz="2000" dirty="0"/>
              <a:t>2</a:t>
            </a:r>
            <a:r>
              <a:rPr lang="zh-CN" altLang="en-US" sz="2000" dirty="0"/>
              <a:t>月</a:t>
            </a:r>
            <a:r>
              <a:rPr lang="en-US" altLang="zh-CN" sz="2000" dirty="0"/>
              <a:t>24</a:t>
            </a:r>
            <a:r>
              <a:rPr lang="zh-CN" altLang="en-US" sz="2000" dirty="0"/>
              <a:t>日（周五）</a:t>
            </a:r>
            <a:r>
              <a:rPr lang="en-US" altLang="zh-CN" sz="2000" dirty="0"/>
              <a:t>,</a:t>
            </a:r>
            <a:r>
              <a:rPr lang="zh-CN" altLang="en-US" sz="2000" dirty="0"/>
              <a:t>收盘价</a:t>
            </a:r>
            <a:r>
              <a:rPr lang="en-US" altLang="zh-CN" sz="2000" dirty="0"/>
              <a:t>2.92</a:t>
            </a:r>
            <a:r>
              <a:rPr lang="zh-CN" altLang="en-US" sz="2000" dirty="0"/>
              <a:t>元。</a:t>
            </a:r>
            <a:endParaRPr lang="en-US" altLang="zh-CN" sz="2000" dirty="0"/>
          </a:p>
          <a:p>
            <a:r>
              <a:rPr lang="zh-CN" altLang="en-US" sz="2000" dirty="0"/>
              <a:t>如果我们的问题是：该同学买入并持有股票至</a:t>
            </a:r>
            <a:r>
              <a:rPr lang="en-US" altLang="zh-CN" sz="2000" dirty="0"/>
              <a:t>2023</a:t>
            </a:r>
            <a:r>
              <a:rPr lang="zh-CN" altLang="en-US" sz="2000" dirty="0"/>
              <a:t>年</a:t>
            </a:r>
            <a:r>
              <a:rPr lang="en-US" altLang="zh-CN" sz="2000" dirty="0"/>
              <a:t>2</a:t>
            </a:r>
            <a:r>
              <a:rPr lang="zh-CN" altLang="en-US" sz="2000" dirty="0"/>
              <a:t>月</a:t>
            </a:r>
            <a:r>
              <a:rPr lang="en-US" altLang="zh-CN" sz="2000" dirty="0"/>
              <a:t>24</a:t>
            </a:r>
            <a:r>
              <a:rPr lang="zh-CN" altLang="en-US" sz="2000" dirty="0"/>
              <a:t>日，收益是多少？</a:t>
            </a:r>
            <a:r>
              <a:rPr lang="en-US" altLang="zh-CN" sz="2000" dirty="0"/>
              <a:t>——</a:t>
            </a:r>
            <a:r>
              <a:rPr lang="zh-CN" altLang="en-US" sz="2000" dirty="0"/>
              <a:t>持有期收益（</a:t>
            </a:r>
            <a:r>
              <a:rPr lang="en-US" altLang="zh-CN" sz="2000" dirty="0"/>
              <a:t>holding period return</a:t>
            </a:r>
            <a:r>
              <a:rPr lang="zh-CN" altLang="en-US" sz="2000" dirty="0"/>
              <a:t>，</a:t>
            </a:r>
            <a:r>
              <a:rPr lang="en-US" altLang="zh-CN" sz="2000" dirty="0"/>
              <a:t>HPR)</a:t>
            </a:r>
          </a:p>
          <a:p>
            <a:endParaRPr lang="en-US" altLang="zh-CN" sz="2400" dirty="0"/>
          </a:p>
          <a:p>
            <a:endParaRPr lang="en-US" altLang="zh-CN" sz="2400" dirty="0"/>
          </a:p>
          <a:p>
            <a:endParaRPr lang="zh-CN" altLang="en-US" sz="2400" dirty="0"/>
          </a:p>
        </p:txBody>
      </p:sp>
      <p:cxnSp>
        <p:nvCxnSpPr>
          <p:cNvPr id="5" name="直接箭头连接符 4">
            <a:extLst>
              <a:ext uri="{FF2B5EF4-FFF2-40B4-BE49-F238E27FC236}">
                <a16:creationId xmlns:a16="http://schemas.microsoft.com/office/drawing/2014/main" id="{019205F0-F93F-6A39-6775-6699D005990E}"/>
              </a:ext>
            </a:extLst>
          </p:cNvPr>
          <p:cNvCxnSpPr>
            <a:cxnSpLocks/>
          </p:cNvCxnSpPr>
          <p:nvPr/>
        </p:nvCxnSpPr>
        <p:spPr>
          <a:xfrm>
            <a:off x="1264804" y="5805264"/>
            <a:ext cx="58326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1591FFFD-95DC-8F39-9352-F0EA49B1A966}"/>
              </a:ext>
            </a:extLst>
          </p:cNvPr>
          <p:cNvCxnSpPr/>
          <p:nvPr/>
        </p:nvCxnSpPr>
        <p:spPr>
          <a:xfrm flipV="1">
            <a:off x="1279408" y="551723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A9820E75-5FB0-2B1A-0E19-6514949FF71E}"/>
              </a:ext>
            </a:extLst>
          </p:cNvPr>
          <p:cNvCxnSpPr/>
          <p:nvPr/>
        </p:nvCxnSpPr>
        <p:spPr>
          <a:xfrm flipV="1">
            <a:off x="3635896" y="5528794"/>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56CDE20E-1B96-82FA-E7FD-4DBA29730904}"/>
              </a:ext>
            </a:extLst>
          </p:cNvPr>
          <p:cNvCxnSpPr/>
          <p:nvPr/>
        </p:nvCxnSpPr>
        <p:spPr>
          <a:xfrm flipV="1">
            <a:off x="6228184" y="5479024"/>
            <a:ext cx="0" cy="288032"/>
          </a:xfrm>
          <a:prstGeom prst="line">
            <a:avLst/>
          </a:prstGeom>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672D7279-798B-D05C-43B1-8CD28A533753}"/>
              </a:ext>
            </a:extLst>
          </p:cNvPr>
          <p:cNvSpPr txBox="1"/>
          <p:nvPr/>
        </p:nvSpPr>
        <p:spPr>
          <a:xfrm>
            <a:off x="7173763" y="5681252"/>
            <a:ext cx="1008111" cy="369332"/>
          </a:xfrm>
          <a:prstGeom prst="rect">
            <a:avLst/>
          </a:prstGeom>
          <a:noFill/>
        </p:spPr>
        <p:txBody>
          <a:bodyPr wrap="square" rtlCol="0">
            <a:spAutoFit/>
          </a:bodyPr>
          <a:lstStyle/>
          <a:p>
            <a:r>
              <a:rPr lang="zh-CN" altLang="en-US" dirty="0"/>
              <a:t>时间</a:t>
            </a:r>
          </a:p>
        </p:txBody>
      </p:sp>
      <p:sp>
        <p:nvSpPr>
          <p:cNvPr id="14" name="文本框 13">
            <a:extLst>
              <a:ext uri="{FF2B5EF4-FFF2-40B4-BE49-F238E27FC236}">
                <a16:creationId xmlns:a16="http://schemas.microsoft.com/office/drawing/2014/main" id="{66E5DF4A-E387-17E3-F3EA-C7CB8297E4AB}"/>
              </a:ext>
            </a:extLst>
          </p:cNvPr>
          <p:cNvSpPr txBox="1"/>
          <p:nvPr/>
        </p:nvSpPr>
        <p:spPr>
          <a:xfrm>
            <a:off x="870362" y="5932980"/>
            <a:ext cx="1210588" cy="369332"/>
          </a:xfrm>
          <a:prstGeom prst="rect">
            <a:avLst/>
          </a:prstGeom>
          <a:noFill/>
        </p:spPr>
        <p:txBody>
          <a:bodyPr wrap="none" rtlCol="0">
            <a:spAutoFit/>
          </a:bodyPr>
          <a:lstStyle/>
          <a:p>
            <a:r>
              <a:rPr lang="en-US" altLang="zh-CN" dirty="0"/>
              <a:t>2022/2/24</a:t>
            </a:r>
            <a:endParaRPr lang="zh-CN" altLang="en-US" dirty="0"/>
          </a:p>
        </p:txBody>
      </p:sp>
      <p:sp>
        <p:nvSpPr>
          <p:cNvPr id="15" name="文本框 14">
            <a:extLst>
              <a:ext uri="{FF2B5EF4-FFF2-40B4-BE49-F238E27FC236}">
                <a16:creationId xmlns:a16="http://schemas.microsoft.com/office/drawing/2014/main" id="{998F827C-FA99-27D1-A814-C2AF5620B366}"/>
              </a:ext>
            </a:extLst>
          </p:cNvPr>
          <p:cNvSpPr txBox="1"/>
          <p:nvPr/>
        </p:nvSpPr>
        <p:spPr>
          <a:xfrm>
            <a:off x="3177846" y="5944382"/>
            <a:ext cx="1304257" cy="369332"/>
          </a:xfrm>
          <a:prstGeom prst="rect">
            <a:avLst/>
          </a:prstGeom>
          <a:noFill/>
        </p:spPr>
        <p:txBody>
          <a:bodyPr wrap="square" rtlCol="0">
            <a:spAutoFit/>
          </a:bodyPr>
          <a:lstStyle/>
          <a:p>
            <a:r>
              <a:rPr lang="en-US" altLang="zh-CN" dirty="0"/>
              <a:t>2022/7/15</a:t>
            </a:r>
            <a:endParaRPr lang="zh-CN" altLang="en-US" dirty="0"/>
          </a:p>
        </p:txBody>
      </p:sp>
      <p:sp>
        <p:nvSpPr>
          <p:cNvPr id="16" name="文本框 15">
            <a:extLst>
              <a:ext uri="{FF2B5EF4-FFF2-40B4-BE49-F238E27FC236}">
                <a16:creationId xmlns:a16="http://schemas.microsoft.com/office/drawing/2014/main" id="{4AA04FA0-3BC5-0B2C-856C-1F4DAF9E8DD8}"/>
              </a:ext>
            </a:extLst>
          </p:cNvPr>
          <p:cNvSpPr txBox="1"/>
          <p:nvPr/>
        </p:nvSpPr>
        <p:spPr>
          <a:xfrm>
            <a:off x="5720071" y="5913356"/>
            <a:ext cx="1304257" cy="369332"/>
          </a:xfrm>
          <a:prstGeom prst="rect">
            <a:avLst/>
          </a:prstGeom>
          <a:noFill/>
        </p:spPr>
        <p:txBody>
          <a:bodyPr wrap="square" rtlCol="0">
            <a:spAutoFit/>
          </a:bodyPr>
          <a:lstStyle/>
          <a:p>
            <a:r>
              <a:rPr lang="en-US" altLang="zh-CN" dirty="0"/>
              <a:t>2023/2/24</a:t>
            </a:r>
            <a:endParaRPr lang="zh-CN" altLang="en-US" dirty="0"/>
          </a:p>
        </p:txBody>
      </p:sp>
      <p:sp>
        <p:nvSpPr>
          <p:cNvPr id="17" name="文本框 16">
            <a:extLst>
              <a:ext uri="{FF2B5EF4-FFF2-40B4-BE49-F238E27FC236}">
                <a16:creationId xmlns:a16="http://schemas.microsoft.com/office/drawing/2014/main" id="{0E9938FA-EB03-3B3D-C958-E00C6ED918DF}"/>
              </a:ext>
            </a:extLst>
          </p:cNvPr>
          <p:cNvSpPr txBox="1"/>
          <p:nvPr/>
        </p:nvSpPr>
        <p:spPr>
          <a:xfrm>
            <a:off x="796954" y="5110606"/>
            <a:ext cx="1080120" cy="461665"/>
          </a:xfrm>
          <a:prstGeom prst="rect">
            <a:avLst/>
          </a:prstGeom>
          <a:noFill/>
        </p:spPr>
        <p:txBody>
          <a:bodyPr wrap="square" rtlCol="0">
            <a:spAutoFit/>
          </a:bodyPr>
          <a:lstStyle/>
          <a:p>
            <a:r>
              <a:rPr lang="en-US" altLang="zh-CN" sz="2400" b="1" dirty="0">
                <a:solidFill>
                  <a:srgbClr val="FF0000"/>
                </a:solidFill>
              </a:rPr>
              <a:t>-2.76</a:t>
            </a:r>
            <a:endParaRPr lang="zh-CN" altLang="en-US" sz="2400" b="1" dirty="0">
              <a:solidFill>
                <a:srgbClr val="FF0000"/>
              </a:solidFill>
            </a:endParaRPr>
          </a:p>
        </p:txBody>
      </p:sp>
      <p:sp>
        <p:nvSpPr>
          <p:cNvPr id="18" name="文本框 17">
            <a:extLst>
              <a:ext uri="{FF2B5EF4-FFF2-40B4-BE49-F238E27FC236}">
                <a16:creationId xmlns:a16="http://schemas.microsoft.com/office/drawing/2014/main" id="{F794261E-DBC4-9FB7-EB59-99D473619E3D}"/>
              </a:ext>
            </a:extLst>
          </p:cNvPr>
          <p:cNvSpPr txBox="1"/>
          <p:nvPr/>
        </p:nvSpPr>
        <p:spPr>
          <a:xfrm>
            <a:off x="3109899" y="4832693"/>
            <a:ext cx="1544093" cy="646331"/>
          </a:xfrm>
          <a:prstGeom prst="rect">
            <a:avLst/>
          </a:prstGeom>
          <a:noFill/>
        </p:spPr>
        <p:txBody>
          <a:bodyPr wrap="square" rtlCol="0">
            <a:spAutoFit/>
          </a:bodyPr>
          <a:lstStyle/>
          <a:p>
            <a:r>
              <a:rPr lang="zh-CN" altLang="en-US" b="1" dirty="0">
                <a:solidFill>
                  <a:srgbClr val="00B050"/>
                </a:solidFill>
              </a:rPr>
              <a:t>分红（税前）</a:t>
            </a:r>
            <a:r>
              <a:rPr lang="en-US" altLang="zh-CN" b="1" dirty="0">
                <a:solidFill>
                  <a:srgbClr val="00B050"/>
                </a:solidFill>
              </a:rPr>
              <a:t>0.2068</a:t>
            </a:r>
            <a:endParaRPr lang="zh-CN" altLang="en-US" b="1" dirty="0">
              <a:solidFill>
                <a:srgbClr val="00B050"/>
              </a:solidFill>
            </a:endParaRPr>
          </a:p>
        </p:txBody>
      </p:sp>
      <p:sp>
        <p:nvSpPr>
          <p:cNvPr id="19" name="文本框 18">
            <a:extLst>
              <a:ext uri="{FF2B5EF4-FFF2-40B4-BE49-F238E27FC236}">
                <a16:creationId xmlns:a16="http://schemas.microsoft.com/office/drawing/2014/main" id="{3D6F5DDD-CAEA-287B-0DCC-C501CEB2DCC9}"/>
              </a:ext>
            </a:extLst>
          </p:cNvPr>
          <p:cNvSpPr txBox="1"/>
          <p:nvPr/>
        </p:nvSpPr>
        <p:spPr>
          <a:xfrm>
            <a:off x="5875864" y="5200725"/>
            <a:ext cx="1544093" cy="369332"/>
          </a:xfrm>
          <a:prstGeom prst="rect">
            <a:avLst/>
          </a:prstGeom>
          <a:noFill/>
        </p:spPr>
        <p:txBody>
          <a:bodyPr wrap="square" rtlCol="0">
            <a:spAutoFit/>
          </a:bodyPr>
          <a:lstStyle/>
          <a:p>
            <a:r>
              <a:rPr lang="en-US" altLang="zh-CN" b="1" dirty="0">
                <a:solidFill>
                  <a:srgbClr val="00B050"/>
                </a:solidFill>
              </a:rPr>
              <a:t>2.92</a:t>
            </a:r>
            <a:endParaRPr lang="zh-CN" altLang="en-US" b="1" dirty="0">
              <a:solidFill>
                <a:srgbClr val="00B050"/>
              </a:solidFill>
            </a:endParaRPr>
          </a:p>
        </p:txBody>
      </p:sp>
      <p:graphicFrame>
        <p:nvGraphicFramePr>
          <p:cNvPr id="20" name="内容占位符 3">
            <a:extLst>
              <a:ext uri="{FF2B5EF4-FFF2-40B4-BE49-F238E27FC236}">
                <a16:creationId xmlns:a16="http://schemas.microsoft.com/office/drawing/2014/main" id="{764A39F2-C93E-C1A7-BA27-004F9AB9D337}"/>
              </a:ext>
            </a:extLst>
          </p:cNvPr>
          <p:cNvGraphicFramePr>
            <a:graphicFrameLocks/>
          </p:cNvGraphicFramePr>
          <p:nvPr>
            <p:extLst>
              <p:ext uri="{D42A27DB-BD31-4B8C-83A1-F6EECF244321}">
                <p14:modId xmlns:p14="http://schemas.microsoft.com/office/powerpoint/2010/main" val="1731612125"/>
              </p:ext>
            </p:extLst>
          </p:nvPr>
        </p:nvGraphicFramePr>
        <p:xfrm>
          <a:off x="770891" y="3094926"/>
          <a:ext cx="6491064" cy="154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文本框 20">
            <a:extLst>
              <a:ext uri="{FF2B5EF4-FFF2-40B4-BE49-F238E27FC236}">
                <a16:creationId xmlns:a16="http://schemas.microsoft.com/office/drawing/2014/main" id="{6C07B40C-D257-5746-13B2-E5668EFB3751}"/>
              </a:ext>
            </a:extLst>
          </p:cNvPr>
          <p:cNvSpPr txBox="1"/>
          <p:nvPr/>
        </p:nvSpPr>
        <p:spPr>
          <a:xfrm>
            <a:off x="7261955" y="2701590"/>
            <a:ext cx="1656184" cy="1754326"/>
          </a:xfrm>
          <a:prstGeom prst="rect">
            <a:avLst/>
          </a:prstGeom>
          <a:noFill/>
        </p:spPr>
        <p:txBody>
          <a:bodyPr wrap="square" rtlCol="0">
            <a:spAutoFit/>
          </a:bodyPr>
          <a:lstStyle/>
          <a:p>
            <a:r>
              <a:rPr lang="en-US" altLang="zh-CN" dirty="0"/>
              <a:t>0.3668</a:t>
            </a:r>
            <a:r>
              <a:rPr lang="zh-CN" altLang="en-US" dirty="0"/>
              <a:t>元（持有期收益）</a:t>
            </a:r>
            <a:endParaRPr lang="en-US" altLang="zh-CN" dirty="0"/>
          </a:p>
          <a:p>
            <a:endParaRPr lang="en-US" altLang="zh-CN" dirty="0"/>
          </a:p>
          <a:p>
            <a:r>
              <a:rPr lang="zh-CN" altLang="en-US" dirty="0"/>
              <a:t>或</a:t>
            </a:r>
            <a:r>
              <a:rPr lang="en-US" altLang="zh-CN" dirty="0"/>
              <a:t>HPR</a:t>
            </a:r>
          </a:p>
          <a:p>
            <a:r>
              <a:rPr lang="en-US" altLang="zh-CN" dirty="0"/>
              <a:t>0.3668/2.76</a:t>
            </a:r>
          </a:p>
          <a:p>
            <a:r>
              <a:rPr lang="en-US" altLang="zh-CN" dirty="0"/>
              <a:t>=13.29%</a:t>
            </a:r>
            <a:endParaRPr lang="zh-CN" altLang="en-US" dirty="0"/>
          </a:p>
        </p:txBody>
      </p:sp>
      <p:sp>
        <p:nvSpPr>
          <p:cNvPr id="22" name="右大括号 21">
            <a:extLst>
              <a:ext uri="{FF2B5EF4-FFF2-40B4-BE49-F238E27FC236}">
                <a16:creationId xmlns:a16="http://schemas.microsoft.com/office/drawing/2014/main" id="{87338FAF-1A88-E6CA-0053-A36993223762}"/>
              </a:ext>
            </a:extLst>
          </p:cNvPr>
          <p:cNvSpPr/>
          <p:nvPr/>
        </p:nvSpPr>
        <p:spPr>
          <a:xfrm>
            <a:off x="6860739" y="3205368"/>
            <a:ext cx="432048" cy="136815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42411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509094-9795-082B-B30F-7F82A0C61EA9}"/>
              </a:ext>
            </a:extLst>
          </p:cNvPr>
          <p:cNvSpPr>
            <a:spLocks noGrp="1"/>
          </p:cNvSpPr>
          <p:nvPr>
            <p:ph type="title"/>
          </p:nvPr>
        </p:nvSpPr>
        <p:spPr/>
        <p:txBody>
          <a:bodyPr/>
          <a:lstStyle/>
          <a:p>
            <a:r>
              <a:rPr lang="zh-CN" altLang="en-US" dirty="0"/>
              <a:t>持有期收益率</a:t>
            </a:r>
          </a:p>
        </p:txBody>
      </p:sp>
      <p:sp>
        <p:nvSpPr>
          <p:cNvPr id="9" name="内容占位符 8">
            <a:extLst>
              <a:ext uri="{FF2B5EF4-FFF2-40B4-BE49-F238E27FC236}">
                <a16:creationId xmlns:a16="http://schemas.microsoft.com/office/drawing/2014/main" id="{610F95FA-97C1-247E-4E49-954389C9070E}"/>
              </a:ext>
            </a:extLst>
          </p:cNvPr>
          <p:cNvSpPr>
            <a:spLocks noGrp="1"/>
          </p:cNvSpPr>
          <p:nvPr>
            <p:ph sz="half" idx="1"/>
          </p:nvPr>
        </p:nvSpPr>
        <p:spPr/>
        <p:txBody>
          <a:bodyPr/>
          <a:lstStyle/>
          <a:p>
            <a:r>
              <a:rPr lang="zh-CN" altLang="en-US" sz="2400" dirty="0"/>
              <a:t>考虑的是</a:t>
            </a:r>
            <a:r>
              <a:rPr lang="en-US" altLang="zh-CN" sz="2400" dirty="0"/>
              <a:t>1</a:t>
            </a:r>
            <a:r>
              <a:rPr lang="zh-CN" altLang="en-US" sz="2400" dirty="0"/>
              <a:t>个持有期（可以是任何日历长度）内收益与投入之比。</a:t>
            </a:r>
            <a:r>
              <a:rPr lang="zh-CN" altLang="en-US" sz="2000" dirty="0"/>
              <a:t>比如</a:t>
            </a:r>
            <a:r>
              <a:rPr lang="en-US" altLang="zh-CN" sz="2000" dirty="0"/>
              <a:t>A</a:t>
            </a:r>
            <a:r>
              <a:rPr lang="zh-CN" altLang="en-US" sz="2000" dirty="0"/>
              <a:t>项目投了</a:t>
            </a:r>
            <a:r>
              <a:rPr lang="en-US" altLang="zh-CN" sz="2000" dirty="0"/>
              <a:t>10</a:t>
            </a:r>
            <a:r>
              <a:rPr lang="zh-CN" altLang="en-US" sz="2000" dirty="0"/>
              <a:t>年，收益率为</a:t>
            </a:r>
            <a:r>
              <a:rPr lang="en-US" altLang="zh-CN" sz="2000" dirty="0"/>
              <a:t>1000%</a:t>
            </a:r>
            <a:r>
              <a:rPr lang="zh-CN" altLang="en-US" sz="2000" dirty="0"/>
              <a:t>，</a:t>
            </a:r>
            <a:r>
              <a:rPr lang="en-US" altLang="zh-CN" sz="2000" dirty="0"/>
              <a:t>B</a:t>
            </a:r>
            <a:r>
              <a:rPr lang="zh-CN" altLang="en-US" sz="2000" dirty="0"/>
              <a:t>项目投了</a:t>
            </a:r>
            <a:r>
              <a:rPr lang="en-US" altLang="zh-CN" sz="2000" dirty="0"/>
              <a:t>3</a:t>
            </a:r>
            <a:r>
              <a:rPr lang="zh-CN" altLang="en-US" sz="2000" dirty="0"/>
              <a:t>个月，收益率为</a:t>
            </a:r>
            <a:r>
              <a:rPr lang="en-US" altLang="zh-CN" sz="2000" dirty="0"/>
              <a:t>50%.</a:t>
            </a:r>
            <a:endParaRPr lang="en-US" altLang="zh-CN" sz="2400" dirty="0"/>
          </a:p>
          <a:p>
            <a:endParaRPr lang="en-US" altLang="zh-CN" sz="2400" dirty="0"/>
          </a:p>
          <a:p>
            <a:r>
              <a:rPr lang="zh-CN" altLang="en-US" sz="2400" dirty="0"/>
              <a:t>没有考虑时间轴。要么假设分红发生在期末，要么假设不存在货币时间价值。</a:t>
            </a:r>
          </a:p>
        </p:txBody>
      </p:sp>
      <p:sp>
        <p:nvSpPr>
          <p:cNvPr id="10" name="内容占位符 9">
            <a:extLst>
              <a:ext uri="{FF2B5EF4-FFF2-40B4-BE49-F238E27FC236}">
                <a16:creationId xmlns:a16="http://schemas.microsoft.com/office/drawing/2014/main" id="{E85D436B-85A2-8AB4-1D86-BF300B5E0E03}"/>
              </a:ext>
            </a:extLst>
          </p:cNvPr>
          <p:cNvSpPr>
            <a:spLocks noGrp="1"/>
          </p:cNvSpPr>
          <p:nvPr>
            <p:ph sz="half" idx="2"/>
          </p:nvPr>
        </p:nvSpPr>
        <p:spPr>
          <a:xfrm>
            <a:off x="4648200" y="1484784"/>
            <a:ext cx="4038600" cy="4641379"/>
          </a:xfrm>
        </p:spPr>
        <p:txBody>
          <a:bodyPr/>
          <a:lstStyle/>
          <a:p>
            <a:r>
              <a:rPr lang="zh-CN" altLang="en-US" sz="2400" dirty="0">
                <a:latin typeface="+mn-ea"/>
              </a:rPr>
              <a:t>如果要进行不同投资项目持有期收益率比较，必须先统一持有期的长度。</a:t>
            </a:r>
            <a:endParaRPr lang="en-US" altLang="zh-CN" sz="2400" dirty="0">
              <a:latin typeface="+mn-ea"/>
            </a:endParaRPr>
          </a:p>
          <a:p>
            <a:endParaRPr lang="en-US" altLang="zh-CN" sz="2400" dirty="0">
              <a:latin typeface="+mn-ea"/>
            </a:endParaRPr>
          </a:p>
          <a:p>
            <a:endParaRPr lang="en-US" altLang="zh-CN" sz="2400" dirty="0">
              <a:latin typeface="+mn-ea"/>
            </a:endParaRPr>
          </a:p>
          <a:p>
            <a:endParaRPr lang="en-US" altLang="zh-CN" sz="2400" dirty="0">
              <a:latin typeface="+mn-ea"/>
            </a:endParaRPr>
          </a:p>
          <a:p>
            <a:r>
              <a:rPr lang="zh-CN" altLang="en-US" sz="2400" dirty="0">
                <a:latin typeface="+mn-ea"/>
              </a:rPr>
              <a:t>可能需要有其它考虑了分红再投资效果的收益率计量指标</a:t>
            </a:r>
          </a:p>
        </p:txBody>
      </p:sp>
      <p:cxnSp>
        <p:nvCxnSpPr>
          <p:cNvPr id="12" name="直接箭头连接符 11">
            <a:extLst>
              <a:ext uri="{FF2B5EF4-FFF2-40B4-BE49-F238E27FC236}">
                <a16:creationId xmlns:a16="http://schemas.microsoft.com/office/drawing/2014/main" id="{F633A301-40B1-711F-0B2E-09B622468580}"/>
              </a:ext>
            </a:extLst>
          </p:cNvPr>
          <p:cNvCxnSpPr/>
          <p:nvPr/>
        </p:nvCxnSpPr>
        <p:spPr>
          <a:xfrm>
            <a:off x="4259222" y="2420888"/>
            <a:ext cx="576064"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EB060B0F-07D9-7FF4-73D4-3DF4DAC5184F}"/>
              </a:ext>
            </a:extLst>
          </p:cNvPr>
          <p:cNvCxnSpPr/>
          <p:nvPr/>
        </p:nvCxnSpPr>
        <p:spPr>
          <a:xfrm>
            <a:off x="4360168" y="4653136"/>
            <a:ext cx="576064"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星形: 八角 14">
            <a:extLst>
              <a:ext uri="{FF2B5EF4-FFF2-40B4-BE49-F238E27FC236}">
                <a16:creationId xmlns:a16="http://schemas.microsoft.com/office/drawing/2014/main" id="{8492FB7D-EB28-61C8-26F3-1F187DB36475}"/>
              </a:ext>
            </a:extLst>
          </p:cNvPr>
          <p:cNvSpPr/>
          <p:nvPr/>
        </p:nvSpPr>
        <p:spPr>
          <a:xfrm>
            <a:off x="179512" y="2132856"/>
            <a:ext cx="576064" cy="792081"/>
          </a:xfrm>
          <a:prstGeom prst="star8">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1</a:t>
            </a:r>
            <a:endParaRPr lang="zh-CN" altLang="en-US" dirty="0"/>
          </a:p>
        </p:txBody>
      </p:sp>
      <p:sp>
        <p:nvSpPr>
          <p:cNvPr id="17" name="星形: 八角 16">
            <a:extLst>
              <a:ext uri="{FF2B5EF4-FFF2-40B4-BE49-F238E27FC236}">
                <a16:creationId xmlns:a16="http://schemas.microsoft.com/office/drawing/2014/main" id="{92283D7A-2D00-E3B0-B6CB-1428EE6CB2B7}"/>
              </a:ext>
            </a:extLst>
          </p:cNvPr>
          <p:cNvSpPr/>
          <p:nvPr/>
        </p:nvSpPr>
        <p:spPr>
          <a:xfrm>
            <a:off x="169168" y="4465718"/>
            <a:ext cx="658416" cy="79208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8" name="文本框 17">
            <a:extLst>
              <a:ext uri="{FF2B5EF4-FFF2-40B4-BE49-F238E27FC236}">
                <a16:creationId xmlns:a16="http://schemas.microsoft.com/office/drawing/2014/main" id="{90619133-D8FB-4D2F-3DF5-54B73B2C1034}"/>
              </a:ext>
            </a:extLst>
          </p:cNvPr>
          <p:cNvSpPr txBox="1"/>
          <p:nvPr/>
        </p:nvSpPr>
        <p:spPr>
          <a:xfrm>
            <a:off x="457200" y="5949280"/>
            <a:ext cx="8075240" cy="369332"/>
          </a:xfrm>
          <a:prstGeom prst="rect">
            <a:avLst/>
          </a:prstGeom>
          <a:noFill/>
        </p:spPr>
        <p:txBody>
          <a:bodyPr wrap="square" rtlCol="0">
            <a:spAutoFit/>
          </a:bodyPr>
          <a:lstStyle/>
          <a:p>
            <a:r>
              <a:rPr lang="zh-CN" altLang="en-US" dirty="0"/>
              <a:t>行业惯例：使用</a:t>
            </a:r>
            <a:r>
              <a:rPr lang="en-US" altLang="zh-CN" dirty="0"/>
              <a:t>HPR</a:t>
            </a:r>
            <a:r>
              <a:rPr lang="zh-CN" altLang="en-US" dirty="0"/>
              <a:t>概念时，通常考虑（</a:t>
            </a:r>
            <a:r>
              <a:rPr lang="en-US" altLang="zh-CN" dirty="0"/>
              <a:t>1</a:t>
            </a:r>
            <a:r>
              <a:rPr lang="zh-CN" altLang="en-US" dirty="0"/>
              <a:t>），比如年化。但通常不考虑（</a:t>
            </a:r>
            <a:r>
              <a:rPr lang="en-US" altLang="zh-CN" dirty="0"/>
              <a:t>2</a:t>
            </a:r>
            <a:r>
              <a:rPr lang="zh-CN" altLang="en-US" dirty="0"/>
              <a:t>）</a:t>
            </a:r>
          </a:p>
        </p:txBody>
      </p:sp>
    </p:spTree>
    <p:extLst>
      <p:ext uri="{BB962C8B-B14F-4D97-AF65-F5344CB8AC3E}">
        <p14:creationId xmlns:p14="http://schemas.microsoft.com/office/powerpoint/2010/main" val="256675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2632D-1AEB-2E9A-0DC3-54923DAA860F}"/>
              </a:ext>
            </a:extLst>
          </p:cNvPr>
          <p:cNvSpPr>
            <a:spLocks noGrp="1"/>
          </p:cNvSpPr>
          <p:nvPr>
            <p:ph type="title"/>
          </p:nvPr>
        </p:nvSpPr>
        <p:spPr/>
        <p:txBody>
          <a:bodyPr/>
          <a:lstStyle/>
          <a:p>
            <a:r>
              <a:rPr lang="zh-CN" altLang="en-US" dirty="0"/>
              <a:t>             </a:t>
            </a:r>
            <a:r>
              <a:rPr lang="zh-CN" altLang="en-US" sz="3600" dirty="0"/>
              <a:t>统一时间长度</a:t>
            </a:r>
            <a:r>
              <a:rPr lang="en-US" altLang="zh-CN" sz="3600" dirty="0"/>
              <a:t>:APR vs. EAR</a:t>
            </a:r>
            <a:endParaRPr lang="zh-CN" altLang="en-US" dirty="0"/>
          </a:p>
        </p:txBody>
      </p:sp>
      <p:sp>
        <p:nvSpPr>
          <p:cNvPr id="6" name="文本占位符 5">
            <a:extLst>
              <a:ext uri="{FF2B5EF4-FFF2-40B4-BE49-F238E27FC236}">
                <a16:creationId xmlns:a16="http://schemas.microsoft.com/office/drawing/2014/main" id="{8CEF791D-4202-1F64-D98B-AF7D8E896650}"/>
              </a:ext>
            </a:extLst>
          </p:cNvPr>
          <p:cNvSpPr>
            <a:spLocks noGrp="1"/>
          </p:cNvSpPr>
          <p:nvPr>
            <p:ph type="body" idx="1"/>
          </p:nvPr>
        </p:nvSpPr>
        <p:spPr>
          <a:xfrm>
            <a:off x="457200" y="2236071"/>
            <a:ext cx="4040188" cy="532007"/>
          </a:xfrm>
          <a:ln>
            <a:solidFill>
              <a:schemeClr val="tx1"/>
            </a:solidFill>
          </a:ln>
        </p:spPr>
        <p:txBody>
          <a:bodyPr/>
          <a:lstStyle/>
          <a:p>
            <a:r>
              <a:rPr lang="zh-CN" altLang="en-US" dirty="0"/>
              <a:t>单利（</a:t>
            </a:r>
            <a:r>
              <a:rPr lang="en-US" altLang="zh-CN" dirty="0"/>
              <a:t>simple rate</a:t>
            </a:r>
            <a:r>
              <a:rPr lang="zh-CN" altLang="en-US" dirty="0"/>
              <a:t>）</a:t>
            </a:r>
          </a:p>
        </p:txBody>
      </p:sp>
      <mc:AlternateContent xmlns:mc="http://schemas.openxmlformats.org/markup-compatibility/2006">
        <mc:Choice xmlns:a14="http://schemas.microsoft.com/office/drawing/2010/main" Requires="a14">
          <p:sp>
            <p:nvSpPr>
              <p:cNvPr id="7" name="内容占位符 6">
                <a:extLst>
                  <a:ext uri="{FF2B5EF4-FFF2-40B4-BE49-F238E27FC236}">
                    <a16:creationId xmlns:a16="http://schemas.microsoft.com/office/drawing/2014/main" id="{ED8FBC6A-B8AD-AFEA-581B-8D42697B37F0}"/>
                  </a:ext>
                </a:extLst>
              </p:cNvPr>
              <p:cNvSpPr>
                <a:spLocks noGrp="1"/>
              </p:cNvSpPr>
              <p:nvPr>
                <p:ph sz="half" idx="2"/>
              </p:nvPr>
            </p:nvSpPr>
            <p:spPr>
              <a:xfrm>
                <a:off x="457200" y="2768078"/>
                <a:ext cx="4040188" cy="3685257"/>
              </a:xfrm>
              <a:ln>
                <a:solidFill>
                  <a:schemeClr val="tx1"/>
                </a:solidFill>
              </a:ln>
            </p:spPr>
            <p:txBody>
              <a:bodyPr/>
              <a:lstStyle/>
              <a:p>
                <a:r>
                  <a:rPr lang="zh-CN" altLang="en-US" sz="2000" dirty="0"/>
                  <a:t>不考虑投资项目所产生的较早的获利还可以进行再投资，忽略货币时间价值</a:t>
                </a:r>
                <a:endParaRPr lang="en-US" altLang="zh-CN" sz="2000" dirty="0"/>
              </a:p>
              <a:p>
                <a:r>
                  <a:rPr lang="zh-CN" altLang="en-US" sz="2000" dirty="0"/>
                  <a:t>按单利算法折算的</a:t>
                </a:r>
                <a:r>
                  <a:rPr lang="en-US" altLang="zh-CN" sz="2000" dirty="0"/>
                  <a:t>1</a:t>
                </a:r>
                <a:r>
                  <a:rPr lang="zh-CN" altLang="en-US" sz="2000" dirty="0"/>
                  <a:t>年期利率称为</a:t>
                </a:r>
                <a:r>
                  <a:rPr lang="zh-CN" altLang="en-US" sz="2000" b="1" dirty="0">
                    <a:solidFill>
                      <a:srgbClr val="FF0000"/>
                    </a:solidFill>
                  </a:rPr>
                  <a:t>年百分比利率</a:t>
                </a:r>
                <a:r>
                  <a:rPr lang="en-US" altLang="zh-CN" sz="2000" dirty="0"/>
                  <a:t>APR(Annual Percentage Rate) </a:t>
                </a:r>
              </a:p>
              <a:p>
                <a14:m>
                  <m:oMath xmlns:m="http://schemas.openxmlformats.org/officeDocument/2006/math">
                    <m:r>
                      <a:rPr lang="en-US" altLang="zh-CN" sz="3200" b="1" i="1" dirty="0" smtClean="0">
                        <a:solidFill>
                          <a:srgbClr val="FF0000"/>
                        </a:solidFill>
                        <a:latin typeface="Cambria Math" panose="02040503050406030204" pitchFamily="18" charset="0"/>
                      </a:rPr>
                      <m:t>𝑨𝑷𝑹</m:t>
                    </m:r>
                    <m:r>
                      <a:rPr lang="en-US" altLang="zh-CN" sz="3200" b="1" i="1" dirty="0" smtClean="0">
                        <a:solidFill>
                          <a:srgbClr val="FF0000"/>
                        </a:solidFill>
                        <a:latin typeface="Cambria Math" panose="02040503050406030204" pitchFamily="18" charset="0"/>
                      </a:rPr>
                      <m:t>=</m:t>
                    </m:r>
                    <m:f>
                      <m:fPr>
                        <m:ctrlPr>
                          <a:rPr lang="en-US" altLang="zh-CN" sz="3200" b="1" i="1" dirty="0" smtClean="0">
                            <a:solidFill>
                              <a:srgbClr val="FF0000"/>
                            </a:solidFill>
                            <a:latin typeface="Cambria Math" panose="02040503050406030204" pitchFamily="18" charset="0"/>
                          </a:rPr>
                        </m:ctrlPr>
                      </m:fPr>
                      <m:num>
                        <m:sSub>
                          <m:sSubPr>
                            <m:ctrlPr>
                              <a:rPr lang="en-US" altLang="zh-CN" sz="3200" b="1" i="1" dirty="0" smtClean="0">
                                <a:solidFill>
                                  <a:srgbClr val="FF0000"/>
                                </a:solidFill>
                                <a:latin typeface="Cambria Math" panose="02040503050406030204" pitchFamily="18" charset="0"/>
                              </a:rPr>
                            </m:ctrlPr>
                          </m:sSubPr>
                          <m:e>
                            <m:r>
                              <a:rPr lang="en-US" altLang="zh-CN" sz="3200" b="1" i="1" dirty="0" smtClean="0">
                                <a:solidFill>
                                  <a:srgbClr val="FF0000"/>
                                </a:solidFill>
                                <a:latin typeface="Cambria Math" panose="02040503050406030204" pitchFamily="18" charset="0"/>
                              </a:rPr>
                              <m:t>𝒓</m:t>
                            </m:r>
                          </m:e>
                          <m:sub>
                            <m:r>
                              <a:rPr lang="en-US" altLang="zh-CN" sz="3200" b="1" i="1" dirty="0" smtClean="0">
                                <a:solidFill>
                                  <a:srgbClr val="FF0000"/>
                                </a:solidFill>
                                <a:latin typeface="Cambria Math" panose="02040503050406030204" pitchFamily="18" charset="0"/>
                              </a:rPr>
                              <m:t>𝑻</m:t>
                            </m:r>
                          </m:sub>
                        </m:sSub>
                      </m:num>
                      <m:den>
                        <m:r>
                          <a:rPr lang="en-US" altLang="zh-CN" sz="3200" b="1" i="1" dirty="0" smtClean="0">
                            <a:solidFill>
                              <a:srgbClr val="FF0000"/>
                            </a:solidFill>
                            <a:latin typeface="Cambria Math" panose="02040503050406030204" pitchFamily="18" charset="0"/>
                          </a:rPr>
                          <m:t>𝑻</m:t>
                        </m:r>
                      </m:den>
                    </m:f>
                  </m:oMath>
                </a14:m>
                <a:endParaRPr lang="en-US" altLang="zh-CN" sz="3200" b="1" dirty="0">
                  <a:solidFill>
                    <a:srgbClr val="FF0000"/>
                  </a:solidFill>
                </a:endParaRPr>
              </a:p>
              <a:p>
                <a:r>
                  <a:rPr lang="en-US" altLang="zh-CN" sz="2000" dirty="0"/>
                  <a:t>A</a:t>
                </a:r>
                <a:r>
                  <a:rPr lang="zh-CN" altLang="en-US" sz="2000" dirty="0"/>
                  <a:t>项目</a:t>
                </a:r>
                <a:r>
                  <a:rPr lang="en-US" altLang="zh-CN" sz="2000" dirty="0"/>
                  <a:t>=1000%/10=100%</a:t>
                </a:r>
              </a:p>
              <a:p>
                <a:r>
                  <a:rPr lang="en-US" altLang="zh-CN" sz="2000" dirty="0"/>
                  <a:t>B</a:t>
                </a:r>
                <a:r>
                  <a:rPr lang="zh-CN" altLang="en-US" sz="2000" dirty="0"/>
                  <a:t>项目</a:t>
                </a:r>
                <a:r>
                  <a:rPr lang="en-US" altLang="zh-CN" sz="2000" dirty="0"/>
                  <a:t>=50%/(1/4)=200%</a:t>
                </a:r>
              </a:p>
              <a:p>
                <a:endParaRPr lang="zh-CN" altLang="en-US" dirty="0"/>
              </a:p>
            </p:txBody>
          </p:sp>
        </mc:Choice>
        <mc:Fallback>
          <p:sp>
            <p:nvSpPr>
              <p:cNvPr id="7" name="内容占位符 6">
                <a:extLst>
                  <a:ext uri="{FF2B5EF4-FFF2-40B4-BE49-F238E27FC236}">
                    <a16:creationId xmlns:a16="http://schemas.microsoft.com/office/drawing/2014/main" id="{ED8FBC6A-B8AD-AFEA-581B-8D42697B37F0}"/>
                  </a:ext>
                </a:extLst>
              </p:cNvPr>
              <p:cNvSpPr>
                <a:spLocks noGrp="1" noRot="1" noChangeAspect="1" noMove="1" noResize="1" noEditPoints="1" noAdjustHandles="1" noChangeArrowheads="1" noChangeShapeType="1" noTextEdit="1"/>
              </p:cNvSpPr>
              <p:nvPr>
                <p:ph sz="half" idx="2"/>
              </p:nvPr>
            </p:nvSpPr>
            <p:spPr>
              <a:xfrm>
                <a:off x="457200" y="2768078"/>
                <a:ext cx="4040188" cy="3685257"/>
              </a:xfrm>
              <a:blipFill>
                <a:blip r:embed="rId2"/>
                <a:stretch>
                  <a:fillRect l="-1203" t="-659"/>
                </a:stretch>
              </a:blipFill>
              <a:ln>
                <a:solidFill>
                  <a:schemeClr val="tx1"/>
                </a:solidFill>
              </a:ln>
            </p:spPr>
            <p:txBody>
              <a:bodyPr/>
              <a:lstStyle/>
              <a:p>
                <a:r>
                  <a:rPr lang="zh-CN" altLang="en-US">
                    <a:noFill/>
                  </a:rPr>
                  <a:t> </a:t>
                </a:r>
              </a:p>
            </p:txBody>
          </p:sp>
        </mc:Fallback>
      </mc:AlternateContent>
      <p:sp>
        <p:nvSpPr>
          <p:cNvPr id="8" name="文本占位符 7">
            <a:extLst>
              <a:ext uri="{FF2B5EF4-FFF2-40B4-BE49-F238E27FC236}">
                <a16:creationId xmlns:a16="http://schemas.microsoft.com/office/drawing/2014/main" id="{54F7F290-685A-18DE-EEB3-C612B48B2D60}"/>
              </a:ext>
            </a:extLst>
          </p:cNvPr>
          <p:cNvSpPr>
            <a:spLocks noGrp="1"/>
          </p:cNvSpPr>
          <p:nvPr>
            <p:ph type="body" sz="quarter" idx="3"/>
          </p:nvPr>
        </p:nvSpPr>
        <p:spPr>
          <a:xfrm>
            <a:off x="4645026" y="2246618"/>
            <a:ext cx="4041775" cy="542604"/>
          </a:xfrm>
          <a:ln>
            <a:solidFill>
              <a:schemeClr val="tx1"/>
            </a:solidFill>
          </a:ln>
        </p:spPr>
        <p:txBody>
          <a:bodyPr/>
          <a:lstStyle/>
          <a:p>
            <a:r>
              <a:rPr lang="zh-CN" altLang="en-US" dirty="0"/>
              <a:t>复利（</a:t>
            </a:r>
            <a:r>
              <a:rPr lang="en-US" altLang="zh-CN" dirty="0"/>
              <a:t>compound rate</a:t>
            </a:r>
            <a:r>
              <a:rPr lang="zh-CN" altLang="en-US" dirty="0"/>
              <a:t>）</a:t>
            </a:r>
          </a:p>
        </p:txBody>
      </p:sp>
      <mc:AlternateContent xmlns:mc="http://schemas.openxmlformats.org/markup-compatibility/2006">
        <mc:Choice xmlns:a14="http://schemas.microsoft.com/office/drawing/2010/main" Requires="a14">
          <p:sp>
            <p:nvSpPr>
              <p:cNvPr id="9" name="内容占位符 8">
                <a:extLst>
                  <a:ext uri="{FF2B5EF4-FFF2-40B4-BE49-F238E27FC236}">
                    <a16:creationId xmlns:a16="http://schemas.microsoft.com/office/drawing/2014/main" id="{31BD7126-FC4A-78BE-E817-92A6CE40A14D}"/>
                  </a:ext>
                </a:extLst>
              </p:cNvPr>
              <p:cNvSpPr>
                <a:spLocks noGrp="1"/>
              </p:cNvSpPr>
              <p:nvPr>
                <p:ph sz="quarter" idx="4"/>
              </p:nvPr>
            </p:nvSpPr>
            <p:spPr>
              <a:xfrm>
                <a:off x="4645026" y="2789223"/>
                <a:ext cx="4040188" cy="3664112"/>
              </a:xfrm>
              <a:ln>
                <a:solidFill>
                  <a:schemeClr val="tx1"/>
                </a:solidFill>
              </a:ln>
            </p:spPr>
            <p:txBody>
              <a:bodyPr/>
              <a:lstStyle/>
              <a:p>
                <a:r>
                  <a:rPr lang="zh-CN" altLang="en-US" sz="2000" dirty="0"/>
                  <a:t>考虑利息再投资（利上加利）</a:t>
                </a:r>
                <a:endParaRPr lang="en-US" altLang="zh-CN" sz="2000" dirty="0"/>
              </a:p>
              <a:p>
                <a:r>
                  <a:rPr lang="zh-CN" altLang="en-US" sz="2000" dirty="0"/>
                  <a:t>按复利算法折算的</a:t>
                </a:r>
                <a:r>
                  <a:rPr lang="en-US" altLang="zh-CN" sz="2000" dirty="0"/>
                  <a:t>1</a:t>
                </a:r>
                <a:r>
                  <a:rPr lang="zh-CN" altLang="en-US" sz="2000" dirty="0"/>
                  <a:t>年期利率称为</a:t>
                </a:r>
                <a:r>
                  <a:rPr lang="zh-CN" altLang="en-US" sz="2000" b="1" dirty="0">
                    <a:solidFill>
                      <a:srgbClr val="FF0000"/>
                    </a:solidFill>
                  </a:rPr>
                  <a:t>有效年化利率</a:t>
                </a:r>
                <a:r>
                  <a:rPr lang="en-US" altLang="zh-CN" sz="2000" dirty="0"/>
                  <a:t>EAR(Effective</a:t>
                </a:r>
                <a:r>
                  <a:rPr lang="zh-CN" altLang="en-US" sz="2000" dirty="0"/>
                  <a:t> </a:t>
                </a:r>
                <a:r>
                  <a:rPr lang="en-US" altLang="zh-CN" sz="2000" dirty="0"/>
                  <a:t>Annual</a:t>
                </a:r>
                <a:r>
                  <a:rPr lang="zh-CN" altLang="en-US" sz="2000" dirty="0"/>
                  <a:t> </a:t>
                </a:r>
                <a:r>
                  <a:rPr lang="en-US" altLang="zh-CN" sz="2000" dirty="0"/>
                  <a:t>Rate)</a:t>
                </a:r>
              </a:p>
              <a:p>
                <a14:m>
                  <m:oMath xmlns:m="http://schemas.openxmlformats.org/officeDocument/2006/math">
                    <m:r>
                      <a:rPr lang="en-US" altLang="zh-CN" sz="2800" b="1" i="1" dirty="0" smtClean="0">
                        <a:solidFill>
                          <a:srgbClr val="FF0000"/>
                        </a:solidFill>
                        <a:latin typeface="Cambria Math" panose="02040503050406030204" pitchFamily="18" charset="0"/>
                      </a:rPr>
                      <m:t>𝑬𝑨𝑹</m:t>
                    </m:r>
                    <m:r>
                      <a:rPr lang="en-US" altLang="zh-CN" sz="2800" b="1" i="1" dirty="0" smtClean="0">
                        <a:solidFill>
                          <a:srgbClr val="FF0000"/>
                        </a:solidFill>
                        <a:latin typeface="Cambria Math" panose="02040503050406030204" pitchFamily="18" charset="0"/>
                      </a:rPr>
                      <m:t>=</m:t>
                    </m:r>
                    <m:sSup>
                      <m:sSupPr>
                        <m:ctrlPr>
                          <a:rPr lang="en-US" altLang="zh-CN" sz="2800" b="1" i="1" dirty="0" smtClean="0">
                            <a:solidFill>
                              <a:srgbClr val="FF0000"/>
                            </a:solidFill>
                            <a:latin typeface="Cambria Math" panose="02040503050406030204" pitchFamily="18" charset="0"/>
                          </a:rPr>
                        </m:ctrlPr>
                      </m:sSupPr>
                      <m:e>
                        <m:r>
                          <a:rPr lang="en-US" altLang="zh-CN" sz="2800" b="1" i="1" dirty="0" smtClean="0">
                            <a:solidFill>
                              <a:srgbClr val="FF0000"/>
                            </a:solidFill>
                            <a:latin typeface="Cambria Math" panose="02040503050406030204" pitchFamily="18" charset="0"/>
                          </a:rPr>
                          <m:t>(</m:t>
                        </m:r>
                        <m:r>
                          <a:rPr lang="en-US" altLang="zh-CN" sz="2800" b="1" i="1" dirty="0" smtClean="0">
                            <a:solidFill>
                              <a:srgbClr val="FF0000"/>
                            </a:solidFill>
                            <a:latin typeface="Cambria Math" panose="02040503050406030204" pitchFamily="18" charset="0"/>
                          </a:rPr>
                          <m:t>𝟏</m:t>
                        </m:r>
                        <m:r>
                          <a:rPr lang="en-US" altLang="zh-CN" sz="2800" b="1" i="1" dirty="0" smtClean="0">
                            <a:solidFill>
                              <a:srgbClr val="FF0000"/>
                            </a:solidFill>
                            <a:latin typeface="Cambria Math" panose="02040503050406030204" pitchFamily="18" charset="0"/>
                          </a:rPr>
                          <m:t>+</m:t>
                        </m:r>
                        <m:sSub>
                          <m:sSubPr>
                            <m:ctrlPr>
                              <a:rPr lang="en-US" altLang="zh-CN" sz="2800" b="1" i="1" dirty="0" smtClean="0">
                                <a:solidFill>
                                  <a:srgbClr val="FF0000"/>
                                </a:solidFill>
                                <a:latin typeface="Cambria Math" panose="02040503050406030204" pitchFamily="18" charset="0"/>
                              </a:rPr>
                            </m:ctrlPr>
                          </m:sSubPr>
                          <m:e>
                            <m:r>
                              <a:rPr lang="en-US" altLang="zh-CN" sz="2800" b="1" i="1" dirty="0" smtClean="0">
                                <a:solidFill>
                                  <a:srgbClr val="FF0000"/>
                                </a:solidFill>
                                <a:latin typeface="Cambria Math" panose="02040503050406030204" pitchFamily="18" charset="0"/>
                              </a:rPr>
                              <m:t>𝒓</m:t>
                            </m:r>
                          </m:e>
                          <m:sub>
                            <m:r>
                              <a:rPr lang="en-US" altLang="zh-CN" sz="2800" b="1" i="1" dirty="0" smtClean="0">
                                <a:solidFill>
                                  <a:srgbClr val="FF0000"/>
                                </a:solidFill>
                                <a:latin typeface="Cambria Math" panose="02040503050406030204" pitchFamily="18" charset="0"/>
                              </a:rPr>
                              <m:t>𝑻</m:t>
                            </m:r>
                          </m:sub>
                        </m:sSub>
                        <m:r>
                          <a:rPr lang="en-US" altLang="zh-CN" sz="2800" b="1" i="1" dirty="0" smtClean="0">
                            <a:solidFill>
                              <a:srgbClr val="FF0000"/>
                            </a:solidFill>
                            <a:latin typeface="Cambria Math" panose="02040503050406030204" pitchFamily="18" charset="0"/>
                          </a:rPr>
                          <m:t>)</m:t>
                        </m:r>
                      </m:e>
                      <m:sup>
                        <m:f>
                          <m:fPr>
                            <m:ctrlPr>
                              <a:rPr lang="en-US" altLang="zh-CN" sz="2800" b="1" i="1" dirty="0" smtClean="0">
                                <a:solidFill>
                                  <a:srgbClr val="FF0000"/>
                                </a:solidFill>
                                <a:latin typeface="Cambria Math" panose="02040503050406030204" pitchFamily="18" charset="0"/>
                              </a:rPr>
                            </m:ctrlPr>
                          </m:fPr>
                          <m:num>
                            <m:r>
                              <a:rPr lang="en-US" altLang="zh-CN" sz="2800" b="1" i="1" dirty="0" smtClean="0">
                                <a:solidFill>
                                  <a:srgbClr val="FF0000"/>
                                </a:solidFill>
                                <a:latin typeface="Cambria Math" panose="02040503050406030204" pitchFamily="18" charset="0"/>
                              </a:rPr>
                              <m:t>𝟏</m:t>
                            </m:r>
                          </m:num>
                          <m:den>
                            <m:r>
                              <a:rPr lang="en-US" altLang="zh-CN" sz="2800" b="1" i="1" dirty="0" smtClean="0">
                                <a:solidFill>
                                  <a:srgbClr val="FF0000"/>
                                </a:solidFill>
                                <a:latin typeface="Cambria Math" panose="02040503050406030204" pitchFamily="18" charset="0"/>
                              </a:rPr>
                              <m:t>𝑻</m:t>
                            </m:r>
                          </m:den>
                        </m:f>
                      </m:sup>
                    </m:sSup>
                    <m:r>
                      <a:rPr lang="en-US" altLang="zh-CN" sz="2800" b="1" i="1" dirty="0" smtClean="0">
                        <a:solidFill>
                          <a:srgbClr val="FF0000"/>
                        </a:solidFill>
                        <a:latin typeface="Cambria Math" panose="02040503050406030204" pitchFamily="18" charset="0"/>
                      </a:rPr>
                      <m:t>−</m:t>
                    </m:r>
                    <m:r>
                      <a:rPr lang="en-US" altLang="zh-CN" sz="2800" b="1" i="1" dirty="0" smtClean="0">
                        <a:solidFill>
                          <a:srgbClr val="FF0000"/>
                        </a:solidFill>
                        <a:latin typeface="Cambria Math" panose="02040503050406030204" pitchFamily="18" charset="0"/>
                      </a:rPr>
                      <m:t>𝟏</m:t>
                    </m:r>
                  </m:oMath>
                </a14:m>
                <a:endParaRPr lang="en-US" altLang="zh-CN" sz="2000" dirty="0"/>
              </a:p>
              <a:p>
                <a:r>
                  <a:rPr lang="en-US" altLang="zh-CN" sz="2000" dirty="0"/>
                  <a:t>A</a:t>
                </a:r>
                <a:r>
                  <a:rPr lang="zh-CN" altLang="en-US" sz="2000" dirty="0"/>
                  <a:t>项目</a:t>
                </a:r>
                <a:r>
                  <a:rPr lang="en-US" altLang="zh-CN" sz="2000" dirty="0"/>
                  <a:t>=</a:t>
                </a:r>
                <a14:m>
                  <m:oMath xmlns:m="http://schemas.openxmlformats.org/officeDocument/2006/math">
                    <m:rad>
                      <m:radPr>
                        <m:ctrlPr>
                          <a:rPr lang="en-US" altLang="zh-CN" sz="2000" i="1" smtClean="0">
                            <a:latin typeface="Cambria Math" panose="02040503050406030204" pitchFamily="18" charset="0"/>
                          </a:rPr>
                        </m:ctrlPr>
                      </m:radPr>
                      <m:deg>
                        <m:r>
                          <m:rPr>
                            <m:brk m:alnAt="7"/>
                          </m:rP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0</m:t>
                        </m:r>
                      </m:deg>
                      <m:e>
                        <m:r>
                          <a:rPr lang="en-US" altLang="zh-CN" sz="2000" b="0" i="1" smtClean="0">
                            <a:latin typeface="Cambria Math" panose="02040503050406030204" pitchFamily="18" charset="0"/>
                          </a:rPr>
                          <m:t>1+1000%</m:t>
                        </m:r>
                      </m:e>
                    </m:rad>
                    <m:r>
                      <a:rPr lang="en-US" altLang="zh-CN" sz="2000" b="0" i="1" smtClean="0">
                        <a:latin typeface="Cambria Math" panose="02040503050406030204" pitchFamily="18" charset="0"/>
                      </a:rPr>
                      <m:t>−1=27%</m:t>
                    </m:r>
                  </m:oMath>
                </a14:m>
                <a:endParaRPr lang="en-US" altLang="zh-CN" sz="2000" dirty="0"/>
              </a:p>
              <a:p>
                <a:r>
                  <a:rPr lang="en-US" altLang="zh-CN" sz="2000" dirty="0"/>
                  <a:t>B</a:t>
                </a:r>
                <a:r>
                  <a:rPr lang="zh-CN" altLang="en-US" sz="2000" dirty="0"/>
                  <a:t>项目</a:t>
                </a:r>
                <a:r>
                  <a:rPr lang="en-US" altLang="zh-CN" sz="2000" dirty="0"/>
                  <a:t>=</a:t>
                </a:r>
                <a14:m>
                  <m:oMath xmlns:m="http://schemas.openxmlformats.org/officeDocument/2006/math">
                    <m:sSup>
                      <m:sSupPr>
                        <m:ctrlPr>
                          <a:rPr lang="en-US" altLang="zh-CN" sz="2000" i="1" dirty="0" smtClean="0">
                            <a:latin typeface="Cambria Math" panose="02040503050406030204" pitchFamily="18" charset="0"/>
                          </a:rPr>
                        </m:ctrlPr>
                      </m:sSupPr>
                      <m:e>
                        <m:r>
                          <a:rPr lang="zh-CN" altLang="en-US" sz="2000" i="1" dirty="0">
                            <a:latin typeface="Cambria Math" panose="02040503050406030204" pitchFamily="18" charset="0"/>
                          </a:rPr>
                          <m:t>（</m:t>
                        </m:r>
                        <m:r>
                          <a:rPr lang="en-US" altLang="zh-CN" sz="2000" i="1" dirty="0">
                            <a:latin typeface="Cambria Math" panose="02040503050406030204" pitchFamily="18" charset="0"/>
                          </a:rPr>
                          <m:t>1+50%</m:t>
                        </m:r>
                        <m:r>
                          <a:rPr lang="zh-CN" altLang="en-US" sz="2000" i="1" dirty="0">
                            <a:latin typeface="Cambria Math" panose="02040503050406030204" pitchFamily="18" charset="0"/>
                          </a:rPr>
                          <m:t>）</m:t>
                        </m:r>
                      </m:e>
                      <m:sup>
                        <m:r>
                          <a:rPr lang="en-US" altLang="zh-CN" sz="2000" b="0" i="1" dirty="0" smtClean="0">
                            <a:latin typeface="Cambria Math" panose="02040503050406030204" pitchFamily="18" charset="0"/>
                          </a:rPr>
                          <m:t>4</m:t>
                        </m:r>
                      </m:sup>
                    </m:sSup>
                    <m:r>
                      <a:rPr lang="en-US" altLang="zh-CN" sz="2000" b="0" i="1" dirty="0" smtClean="0">
                        <a:latin typeface="Cambria Math" panose="02040503050406030204" pitchFamily="18" charset="0"/>
                      </a:rPr>
                      <m:t>−1=406%</m:t>
                    </m:r>
                  </m:oMath>
                </a14:m>
                <a:endParaRPr lang="zh-CN" altLang="en-US" sz="2000" dirty="0"/>
              </a:p>
            </p:txBody>
          </p:sp>
        </mc:Choice>
        <mc:Fallback>
          <p:sp>
            <p:nvSpPr>
              <p:cNvPr id="9" name="内容占位符 8">
                <a:extLst>
                  <a:ext uri="{FF2B5EF4-FFF2-40B4-BE49-F238E27FC236}">
                    <a16:creationId xmlns:a16="http://schemas.microsoft.com/office/drawing/2014/main" id="{31BD7126-FC4A-78BE-E817-92A6CE40A14D}"/>
                  </a:ext>
                </a:extLst>
              </p:cNvPr>
              <p:cNvSpPr>
                <a:spLocks noGrp="1" noRot="1" noChangeAspect="1" noMove="1" noResize="1" noEditPoints="1" noAdjustHandles="1" noChangeArrowheads="1" noChangeShapeType="1" noTextEdit="1"/>
              </p:cNvSpPr>
              <p:nvPr>
                <p:ph sz="quarter" idx="4"/>
              </p:nvPr>
            </p:nvSpPr>
            <p:spPr>
              <a:xfrm>
                <a:off x="4645026" y="2789223"/>
                <a:ext cx="4040188" cy="3664112"/>
              </a:xfrm>
              <a:blipFill>
                <a:blip r:embed="rId3"/>
                <a:stretch>
                  <a:fillRect l="-1203" t="-1161"/>
                </a:stretch>
              </a:blipFill>
              <a:ln>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9DDEA0EC-D235-5BC0-4FB2-8112D9DB7B0D}"/>
                  </a:ext>
                </a:extLst>
              </p:cNvPr>
              <p:cNvSpPr txBox="1"/>
              <p:nvPr/>
            </p:nvSpPr>
            <p:spPr>
              <a:xfrm>
                <a:off x="323528" y="1417638"/>
                <a:ext cx="8712968" cy="769057"/>
              </a:xfrm>
              <a:prstGeom prst="rect">
                <a:avLst/>
              </a:prstGeom>
              <a:noFill/>
            </p:spPr>
            <p:txBody>
              <a:bodyPr wrap="square">
                <a:spAutoFit/>
              </a:bodyPr>
              <a:lstStyle/>
              <a:p>
                <a:r>
                  <a:rPr lang="en-US" altLang="zh-CN" sz="1800" dirty="0"/>
                  <a:t>A</a:t>
                </a:r>
                <a:r>
                  <a:rPr lang="zh-CN" altLang="en-US" sz="1800" dirty="0"/>
                  <a:t>项目投了</a:t>
                </a:r>
                <a:r>
                  <a:rPr lang="en-US" altLang="zh-CN" sz="1800" dirty="0"/>
                  <a:t>10</a:t>
                </a:r>
                <a:r>
                  <a:rPr lang="zh-CN" altLang="en-US" sz="1800" dirty="0"/>
                  <a:t>年</a:t>
                </a:r>
                <a:r>
                  <a:rPr lang="en-US" altLang="zh-CN" sz="1800" dirty="0"/>
                  <a:t>(T=10)</a:t>
                </a:r>
                <a:r>
                  <a:rPr lang="zh-CN" altLang="en-US" sz="1800" dirty="0"/>
                  <a:t>，</a:t>
                </a:r>
                <a:r>
                  <a:rPr lang="en-US" altLang="zh-CN" sz="1800" dirty="0"/>
                  <a:t>HPR</a:t>
                </a:r>
                <a:r>
                  <a:rPr lang="zh-CN" altLang="en-US" sz="1800" dirty="0"/>
                  <a:t>为</a:t>
                </a:r>
                <a:r>
                  <a:rPr lang="en-US" altLang="zh-CN" sz="1800" dirty="0"/>
                  <a:t>1000%</a:t>
                </a:r>
                <a:r>
                  <a:rPr lang="en-US" altLang="zh-CN"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10</m:t>
                        </m:r>
                      </m:sub>
                    </m:sSub>
                    <m:r>
                      <a:rPr lang="en-US" altLang="zh-CN" i="1">
                        <a:latin typeface="Cambria Math" panose="02040503050406030204" pitchFamily="18" charset="0"/>
                      </a:rPr>
                      <m:t>=1000%</m:t>
                    </m:r>
                  </m:oMath>
                </a14:m>
                <a:r>
                  <a:rPr lang="en-US" altLang="zh-CN" dirty="0"/>
                  <a:t>)</a:t>
                </a:r>
                <a:r>
                  <a:rPr lang="zh-CN" altLang="en-US" dirty="0"/>
                  <a:t>。</a:t>
                </a:r>
                <a:r>
                  <a:rPr lang="en-US" altLang="zh-CN" sz="1800" dirty="0"/>
                  <a:t>B</a:t>
                </a:r>
                <a:r>
                  <a:rPr lang="zh-CN" altLang="en-US" sz="1800" dirty="0"/>
                  <a:t>项目投了</a:t>
                </a:r>
                <a:r>
                  <a:rPr lang="en-US" altLang="zh-CN" sz="1800" dirty="0"/>
                  <a:t>3</a:t>
                </a:r>
                <a:r>
                  <a:rPr lang="zh-CN" altLang="en-US" sz="1800" dirty="0"/>
                  <a:t>个月</a:t>
                </a:r>
                <a:r>
                  <a:rPr lang="en-US" altLang="zh-CN" sz="1800" dirty="0"/>
                  <a:t>(T=1/4)</a:t>
                </a:r>
                <a:r>
                  <a:rPr lang="zh-CN" altLang="en-US" sz="1800" dirty="0"/>
                  <a:t>，</a:t>
                </a:r>
                <a:r>
                  <a:rPr lang="en-US" altLang="zh-CN" sz="1800" dirty="0"/>
                  <a:t>HPR</a:t>
                </a:r>
                <a:r>
                  <a:rPr lang="zh-CN" altLang="en-US" sz="1800" dirty="0"/>
                  <a:t>为</a:t>
                </a:r>
                <a:r>
                  <a:rPr lang="en-US" altLang="zh-CN" sz="1800" dirty="0"/>
                  <a:t>50%</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m:t>
                        </m:r>
                        <m:r>
                          <a:rPr lang="en-US" altLang="zh-CN" i="1">
                            <a:latin typeface="Cambria Math" panose="02040503050406030204" pitchFamily="18" charset="0"/>
                          </a:rPr>
                          <m:t>𝑟</m:t>
                        </m:r>
                      </m:e>
                      <m:sub>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4</m:t>
                            </m:r>
                          </m:den>
                        </m:f>
                      </m:sub>
                    </m:sSub>
                    <m:r>
                      <a:rPr lang="en-US" altLang="zh-CN" i="1">
                        <a:latin typeface="Cambria Math" panose="02040503050406030204" pitchFamily="18" charset="0"/>
                      </a:rPr>
                      <m:t>=</m:t>
                    </m:r>
                    <m:r>
                      <a:rPr lang="en-US" altLang="zh-CN" b="0" i="1" smtClean="0">
                        <a:latin typeface="Cambria Math" panose="02040503050406030204" pitchFamily="18" charset="0"/>
                      </a:rPr>
                      <m:t>5</m:t>
                    </m:r>
                    <m:r>
                      <a:rPr lang="en-US" altLang="zh-CN" i="1">
                        <a:latin typeface="Cambria Math" panose="02040503050406030204" pitchFamily="18" charset="0"/>
                      </a:rPr>
                      <m:t>0%</m:t>
                    </m:r>
                  </m:oMath>
                </a14:m>
                <a:r>
                  <a:rPr lang="en-US" altLang="zh-CN" dirty="0"/>
                  <a:t>)</a:t>
                </a:r>
                <a:r>
                  <a:rPr lang="zh-CN" altLang="en-US" dirty="0"/>
                  <a:t>。 </a:t>
                </a:r>
                <a:r>
                  <a:rPr lang="zh-CN" altLang="en-US" sz="2000" dirty="0"/>
                  <a:t>如果都按</a:t>
                </a:r>
                <a:r>
                  <a:rPr lang="en-US" altLang="zh-CN" sz="2000" dirty="0"/>
                  <a:t>1</a:t>
                </a:r>
                <a:r>
                  <a:rPr lang="zh-CN" altLang="en-US" sz="2000" dirty="0"/>
                  <a:t>年为期进行比较</a:t>
                </a:r>
                <a:endParaRPr lang="en-US" altLang="zh-CN" sz="2000" dirty="0"/>
              </a:p>
            </p:txBody>
          </p:sp>
        </mc:Choice>
        <mc:Fallback>
          <p:sp>
            <p:nvSpPr>
              <p:cNvPr id="11" name="文本框 10">
                <a:extLst>
                  <a:ext uri="{FF2B5EF4-FFF2-40B4-BE49-F238E27FC236}">
                    <a16:creationId xmlns:a16="http://schemas.microsoft.com/office/drawing/2014/main" id="{9DDEA0EC-D235-5BC0-4FB2-8112D9DB7B0D}"/>
                  </a:ext>
                </a:extLst>
              </p:cNvPr>
              <p:cNvSpPr txBox="1">
                <a:spLocks noRot="1" noChangeAspect="1" noMove="1" noResize="1" noEditPoints="1" noAdjustHandles="1" noChangeArrowheads="1" noChangeShapeType="1" noTextEdit="1"/>
              </p:cNvSpPr>
              <p:nvPr/>
            </p:nvSpPr>
            <p:spPr>
              <a:xfrm>
                <a:off x="323528" y="1417638"/>
                <a:ext cx="8712968" cy="769057"/>
              </a:xfrm>
              <a:prstGeom prst="rect">
                <a:avLst/>
              </a:prstGeom>
              <a:blipFill>
                <a:blip r:embed="rId4"/>
                <a:stretch>
                  <a:fillRect l="-560" t="-6349" b="-79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50548233"/>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13420</TotalTime>
  <Words>3047</Words>
  <Application>Microsoft Office PowerPoint</Application>
  <PresentationFormat>全屏显示(4:3)</PresentationFormat>
  <Paragraphs>448</Paragraphs>
  <Slides>32</Slides>
  <Notes>2</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等线</vt:lpstr>
      <vt:lpstr>汉仪大宋简</vt:lpstr>
      <vt:lpstr>汉仪综艺体简</vt:lpstr>
      <vt:lpstr>SimHei</vt:lpstr>
      <vt:lpstr>华文行楷</vt:lpstr>
      <vt:lpstr>宋体</vt:lpstr>
      <vt:lpstr>Arial</vt:lpstr>
      <vt:lpstr>Cambria Math</vt:lpstr>
      <vt:lpstr>open sans</vt:lpstr>
      <vt:lpstr>Wingdings</vt:lpstr>
      <vt:lpstr>默认设计模板</vt:lpstr>
      <vt:lpstr>投资学 L2：风险与收益</vt:lpstr>
      <vt:lpstr>预习要求</vt:lpstr>
      <vt:lpstr>提要</vt:lpstr>
      <vt:lpstr>              投资分析的两因素框架</vt:lpstr>
      <vt:lpstr>             风险维度：Harry Markowitz的拓展</vt:lpstr>
      <vt:lpstr>收益率：定义与计量</vt:lpstr>
      <vt:lpstr>               案例1：农业银行（601288.sh)</vt:lpstr>
      <vt:lpstr>持有期收益率</vt:lpstr>
      <vt:lpstr>             统一时间长度:APR vs. EAR</vt:lpstr>
      <vt:lpstr>            金融行业惯例conventions</vt:lpstr>
      <vt:lpstr>            EAR与APR的相互折算</vt:lpstr>
      <vt:lpstr>            案例2：余额宝vs.腾讯余额+</vt:lpstr>
      <vt:lpstr>                 货币型基金收益率比较</vt:lpstr>
      <vt:lpstr>                天弘余额宝货币（000198.OF)</vt:lpstr>
      <vt:lpstr>              算术平均数vs几何平均数</vt:lpstr>
      <vt:lpstr>              行业惯例：7日年化收益率</vt:lpstr>
      <vt:lpstr>                  短期收益率的不可加性</vt:lpstr>
      <vt:lpstr>               收益率的可加性：连续复利</vt:lpstr>
      <vt:lpstr>                  普通复利与连续复利的比较与折算</vt:lpstr>
      <vt:lpstr>             普通复利与连续复利折算</vt:lpstr>
      <vt:lpstr> 名义与实际利率</vt:lpstr>
      <vt:lpstr>税收效应</vt:lpstr>
      <vt:lpstr>预期收益率</vt:lpstr>
      <vt:lpstr>            情景模拟与历史模拟</vt:lpstr>
      <vt:lpstr>             情景分析</vt:lpstr>
      <vt:lpstr>历史模拟</vt:lpstr>
      <vt:lpstr>          风险的定义</vt:lpstr>
      <vt:lpstr>             历史收益率时间序列</vt:lpstr>
      <vt:lpstr>收益率正态分布</vt:lpstr>
      <vt:lpstr>            Excel中应用正态分布函数</vt:lpstr>
      <vt:lpstr>例</vt:lpstr>
      <vt:lpstr>本院为研究商学而设，为培植商业人才而设，为领导商人而设，是则本院之使命。</vt:lpstr>
    </vt:vector>
  </TitlesOfParts>
  <Company>微软用户</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中国概念股: 资本市场的泡沫与修正</dc:title>
  <dc:creator>微软用户</dc:creator>
  <cp:lastModifiedBy>lyd369777@outlook.com</cp:lastModifiedBy>
  <cp:revision>333</cp:revision>
  <dcterms:created xsi:type="dcterms:W3CDTF">2011-08-18T07:31:51Z</dcterms:created>
  <dcterms:modified xsi:type="dcterms:W3CDTF">2023-02-25T14:36:30Z</dcterms:modified>
</cp:coreProperties>
</file>