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83" r:id="rId3"/>
    <p:sldId id="311" r:id="rId4"/>
    <p:sldId id="337" r:id="rId5"/>
    <p:sldId id="326" r:id="rId6"/>
    <p:sldId id="327" r:id="rId7"/>
    <p:sldId id="328" r:id="rId8"/>
    <p:sldId id="329" r:id="rId9"/>
    <p:sldId id="331" r:id="rId10"/>
    <p:sldId id="330" r:id="rId11"/>
    <p:sldId id="333" r:id="rId12"/>
    <p:sldId id="334" r:id="rId13"/>
    <p:sldId id="335" r:id="rId14"/>
    <p:sldId id="336" r:id="rId15"/>
    <p:sldId id="321" r:id="rId16"/>
    <p:sldId id="304" r:id="rId17"/>
    <p:sldId id="310" r:id="rId18"/>
    <p:sldId id="284" r:id="rId19"/>
    <p:sldId id="260" r:id="rId20"/>
    <p:sldId id="306" r:id="rId21"/>
    <p:sldId id="307" r:id="rId22"/>
    <p:sldId id="308" r:id="rId23"/>
    <p:sldId id="309" r:id="rId24"/>
    <p:sldId id="287" r:id="rId25"/>
    <p:sldId id="288" r:id="rId26"/>
    <p:sldId id="262" r:id="rId27"/>
    <p:sldId id="324" r:id="rId28"/>
    <p:sldId id="289" r:id="rId29"/>
    <p:sldId id="322" r:id="rId30"/>
    <p:sldId id="318" r:id="rId31"/>
    <p:sldId id="319" r:id="rId32"/>
    <p:sldId id="320" r:id="rId33"/>
    <p:sldId id="323" r:id="rId34"/>
    <p:sldId id="290" r:id="rId35"/>
    <p:sldId id="291" r:id="rId36"/>
    <p:sldId id="263" r:id="rId37"/>
    <p:sldId id="292" r:id="rId38"/>
    <p:sldId id="264" r:id="rId39"/>
    <p:sldId id="293" r:id="rId40"/>
    <p:sldId id="294" r:id="rId41"/>
    <p:sldId id="295" r:id="rId42"/>
    <p:sldId id="297" r:id="rId43"/>
    <p:sldId id="298" r:id="rId44"/>
    <p:sldId id="299" r:id="rId45"/>
    <p:sldId id="325" r:id="rId46"/>
    <p:sldId id="259" r:id="rId47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9900"/>
    <a:srgbClr val="66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64" d="100"/>
          <a:sy n="64" d="100"/>
        </p:scale>
        <p:origin x="129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800" b="1" dirty="0"/>
              <a:t>巴菲特有择时资本配置能力么？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合并报表中除铁路公用能源!$A$4</c:f>
              <c:strCache>
                <c:ptCount val="1"/>
                <c:pt idx="0">
                  <c:v>无风险资产占比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合并报表中除铁路公用能源!$B$1:$Q$1</c:f>
              <c:numCache>
                <c:formatCode>General</c:formatCode>
                <c:ptCount val="16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  <c:pt idx="7">
                  <c:v>2015</c:v>
                </c:pt>
                <c:pt idx="8">
                  <c:v>2014</c:v>
                </c:pt>
                <c:pt idx="9">
                  <c:v>2013</c:v>
                </c:pt>
                <c:pt idx="10">
                  <c:v>2012</c:v>
                </c:pt>
                <c:pt idx="11">
                  <c:v>2011</c:v>
                </c:pt>
                <c:pt idx="12">
                  <c:v>2010</c:v>
                </c:pt>
                <c:pt idx="13">
                  <c:v>2009</c:v>
                </c:pt>
                <c:pt idx="14">
                  <c:v>2008</c:v>
                </c:pt>
                <c:pt idx="15">
                  <c:v>2007</c:v>
                </c:pt>
              </c:numCache>
            </c:numRef>
          </c:cat>
          <c:val>
            <c:numRef>
              <c:f>合并报表中除铁路公用能源!$B$4:$Q$4</c:f>
              <c:numCache>
                <c:formatCode>0.00%</c:formatCode>
                <c:ptCount val="16"/>
                <c:pt idx="0">
                  <c:v>0.17222574997692802</c:v>
                </c:pt>
                <c:pt idx="1">
                  <c:v>0.19352825084115519</c:v>
                </c:pt>
                <c:pt idx="2">
                  <c:v>0.20332790679812837</c:v>
                </c:pt>
                <c:pt idx="3">
                  <c:v>0.19818989742646359</c:v>
                </c:pt>
                <c:pt idx="4">
                  <c:v>0.20524809931111182</c:v>
                </c:pt>
                <c:pt idx="5">
                  <c:v>0.213223380557447</c:v>
                </c:pt>
                <c:pt idx="6">
                  <c:v>0.17325714341554938</c:v>
                </c:pt>
                <c:pt idx="7">
                  <c:v>0.17566512194141529</c:v>
                </c:pt>
                <c:pt idx="8">
                  <c:v>0.17364295577007749</c:v>
                </c:pt>
                <c:pt idx="9">
                  <c:v>0.13818673266681863</c:v>
                </c:pt>
                <c:pt idx="10">
                  <c:v>0.15231430872792129</c:v>
                </c:pt>
                <c:pt idx="11">
                  <c:v>0.13388116763010399</c:v>
                </c:pt>
                <c:pt idx="12">
                  <c:v>0.14927801941597502</c:v>
                </c:pt>
                <c:pt idx="13">
                  <c:v>0.12416793886412932</c:v>
                </c:pt>
                <c:pt idx="14">
                  <c:v>0.12037426877411621</c:v>
                </c:pt>
                <c:pt idx="15">
                  <c:v>0.18106768607186421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4F-4B88-88D3-C14ED30D0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6887608"/>
        <c:axId val="736885048"/>
      </c:lineChart>
      <c:lineChart>
        <c:grouping val="standard"/>
        <c:varyColors val="0"/>
        <c:ser>
          <c:idx val="1"/>
          <c:order val="1"/>
          <c:tx>
            <c:strRef>
              <c:f>合并报表中除铁路公用能源!$A$5</c:f>
              <c:strCache>
                <c:ptCount val="1"/>
                <c:pt idx="0">
                  <c:v>sp500年收益率(右轴）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合并报表中除铁路公用能源!$B$1:$Q$1</c:f>
              <c:numCache>
                <c:formatCode>General</c:formatCode>
                <c:ptCount val="16"/>
                <c:pt idx="0">
                  <c:v>2022</c:v>
                </c:pt>
                <c:pt idx="1">
                  <c:v>2021</c:v>
                </c:pt>
                <c:pt idx="2">
                  <c:v>2020</c:v>
                </c:pt>
                <c:pt idx="3">
                  <c:v>2019</c:v>
                </c:pt>
                <c:pt idx="4">
                  <c:v>2018</c:v>
                </c:pt>
                <c:pt idx="5">
                  <c:v>2017</c:v>
                </c:pt>
                <c:pt idx="6">
                  <c:v>2016</c:v>
                </c:pt>
                <c:pt idx="7">
                  <c:v>2015</c:v>
                </c:pt>
                <c:pt idx="8">
                  <c:v>2014</c:v>
                </c:pt>
                <c:pt idx="9">
                  <c:v>2013</c:v>
                </c:pt>
                <c:pt idx="10">
                  <c:v>2012</c:v>
                </c:pt>
                <c:pt idx="11">
                  <c:v>2011</c:v>
                </c:pt>
                <c:pt idx="12">
                  <c:v>2010</c:v>
                </c:pt>
                <c:pt idx="13">
                  <c:v>2009</c:v>
                </c:pt>
                <c:pt idx="14">
                  <c:v>2008</c:v>
                </c:pt>
                <c:pt idx="15">
                  <c:v>2007</c:v>
                </c:pt>
              </c:numCache>
            </c:numRef>
          </c:cat>
          <c:val>
            <c:numRef>
              <c:f>合并报表中除铁路公用能源!$B$5:$Q$5</c:f>
              <c:numCache>
                <c:formatCode>0.00%</c:formatCode>
                <c:ptCount val="16"/>
                <c:pt idx="0">
                  <c:v>-0.19442799999999999</c:v>
                </c:pt>
                <c:pt idx="1">
                  <c:v>0.26892700000000003</c:v>
                </c:pt>
                <c:pt idx="2">
                  <c:v>0.16258900000000001</c:v>
                </c:pt>
                <c:pt idx="3">
                  <c:v>0.28878100000000001</c:v>
                </c:pt>
                <c:pt idx="4">
                  <c:v>-6.2373000000000005E-2</c:v>
                </c:pt>
                <c:pt idx="5">
                  <c:v>0.19420000000000001</c:v>
                </c:pt>
                <c:pt idx="6">
                  <c:v>9.5350000000000004E-2</c:v>
                </c:pt>
                <c:pt idx="7">
                  <c:v>-7.2659999999999999E-3</c:v>
                </c:pt>
                <c:pt idx="8">
                  <c:v>0.11390599999999999</c:v>
                </c:pt>
                <c:pt idx="9">
                  <c:v>0.296012</c:v>
                </c:pt>
                <c:pt idx="10">
                  <c:v>0.13405699999999998</c:v>
                </c:pt>
                <c:pt idx="11">
                  <c:v>-3.1999999999999999E-5</c:v>
                </c:pt>
                <c:pt idx="12">
                  <c:v>0.127827</c:v>
                </c:pt>
                <c:pt idx="13">
                  <c:v>0.234542</c:v>
                </c:pt>
                <c:pt idx="14">
                  <c:v>-0.38485799999999998</c:v>
                </c:pt>
                <c:pt idx="15">
                  <c:v>3.5296000000000001E-2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4F-4B88-88D3-C14ED30D07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6430672"/>
        <c:axId val="736430032"/>
      </c:lineChart>
      <c:catAx>
        <c:axId val="736887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36885048"/>
        <c:crosses val="autoZero"/>
        <c:auto val="1"/>
        <c:lblAlgn val="ctr"/>
        <c:lblOffset val="100"/>
        <c:noMultiLvlLbl val="0"/>
      </c:catAx>
      <c:valAx>
        <c:axId val="736885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36887608"/>
        <c:crosses val="autoZero"/>
        <c:crossBetween val="between"/>
      </c:valAx>
      <c:valAx>
        <c:axId val="736430032"/>
        <c:scaling>
          <c:orientation val="minMax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36430672"/>
        <c:crosses val="max"/>
        <c:crossBetween val="between"/>
      </c:valAx>
      <c:catAx>
        <c:axId val="736430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364300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58BC17-2021-4317-8577-344E1F42183A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9705429-1DF2-41B3-8B5E-5B7DBBBF9606}">
      <dgm:prSet phldrT="[文本]"/>
      <dgm:spPr>
        <a:solidFill>
          <a:srgbClr val="FF0000"/>
        </a:solidFill>
      </dgm:spPr>
      <dgm:t>
        <a:bodyPr/>
        <a:lstStyle/>
        <a:p>
          <a:r>
            <a:rPr lang="zh-CN" altLang="en-US" dirty="0"/>
            <a:t>风险组合（</a:t>
          </a:r>
          <a:r>
            <a:rPr lang="en-US" altLang="zh-CN" dirty="0"/>
            <a:t>P</a:t>
          </a:r>
          <a:r>
            <a:rPr lang="zh-CN" altLang="en-US" dirty="0"/>
            <a:t>）</a:t>
          </a:r>
        </a:p>
      </dgm:t>
    </dgm:pt>
    <dgm:pt modelId="{CFFA3D06-FE82-4D3F-B85E-C614A3398012}" type="parTrans" cxnId="{9374DE31-86E7-4948-8135-E51EFDF3E03B}">
      <dgm:prSet/>
      <dgm:spPr/>
      <dgm:t>
        <a:bodyPr/>
        <a:lstStyle/>
        <a:p>
          <a:endParaRPr lang="zh-CN" altLang="en-US"/>
        </a:p>
      </dgm:t>
    </dgm:pt>
    <dgm:pt modelId="{1BCC095A-3AB5-424E-9603-9CEEAF297C80}" type="sibTrans" cxnId="{9374DE31-86E7-4948-8135-E51EFDF3E03B}">
      <dgm:prSet/>
      <dgm:spPr/>
      <dgm:t>
        <a:bodyPr/>
        <a:lstStyle/>
        <a:p>
          <a:endParaRPr lang="zh-CN" altLang="en-US"/>
        </a:p>
      </dgm:t>
    </dgm:pt>
    <dgm:pt modelId="{7D23D498-1BB5-4831-BA5E-359B439F4573}">
      <dgm:prSet phldrT="[文本]"/>
      <dgm:spPr>
        <a:solidFill>
          <a:srgbClr val="00B050"/>
        </a:solidFill>
      </dgm:spPr>
      <dgm:t>
        <a:bodyPr/>
        <a:lstStyle/>
        <a:p>
          <a:r>
            <a:rPr lang="zh-CN" altLang="en-US" dirty="0"/>
            <a:t>无风险组合（</a:t>
          </a:r>
          <a:r>
            <a:rPr lang="en-US" altLang="zh-CN" dirty="0"/>
            <a:t>F</a:t>
          </a:r>
          <a:r>
            <a:rPr lang="zh-CN" altLang="en-US" dirty="0"/>
            <a:t>）</a:t>
          </a:r>
        </a:p>
      </dgm:t>
    </dgm:pt>
    <dgm:pt modelId="{6B8904B3-DF1E-4BA7-BFC8-FD433E976DDF}" type="parTrans" cxnId="{5B1881FC-B12E-4C46-AC14-453F5AF5353B}">
      <dgm:prSet/>
      <dgm:spPr/>
      <dgm:t>
        <a:bodyPr/>
        <a:lstStyle/>
        <a:p>
          <a:endParaRPr lang="zh-CN" altLang="en-US"/>
        </a:p>
      </dgm:t>
    </dgm:pt>
    <dgm:pt modelId="{97E6580B-F955-415A-8903-131EE0B48EA8}" type="sibTrans" cxnId="{5B1881FC-B12E-4C46-AC14-453F5AF5353B}">
      <dgm:prSet/>
      <dgm:spPr/>
      <dgm:t>
        <a:bodyPr/>
        <a:lstStyle/>
        <a:p>
          <a:endParaRPr lang="zh-CN" altLang="en-US"/>
        </a:p>
      </dgm:t>
    </dgm:pt>
    <dgm:pt modelId="{F0614A2A-D936-4AA2-B224-29DA0155B2C2}" type="pres">
      <dgm:prSet presAssocID="{8058BC17-2021-4317-8577-344E1F42183A}" presName="Name0" presStyleCnt="0">
        <dgm:presLayoutVars>
          <dgm:chMax val="7"/>
          <dgm:resizeHandles val="exact"/>
        </dgm:presLayoutVars>
      </dgm:prSet>
      <dgm:spPr/>
    </dgm:pt>
    <dgm:pt modelId="{BDA5E952-2C83-4C84-A6DC-2E1DFF6850AA}" type="pres">
      <dgm:prSet presAssocID="{8058BC17-2021-4317-8577-344E1F42183A}" presName="comp1" presStyleCnt="0"/>
      <dgm:spPr/>
    </dgm:pt>
    <dgm:pt modelId="{34754FB4-A9F4-4E15-87E9-C3839620E6F7}" type="pres">
      <dgm:prSet presAssocID="{8058BC17-2021-4317-8577-344E1F42183A}" presName="circle1" presStyleLbl="node1" presStyleIdx="0" presStyleCnt="2"/>
      <dgm:spPr/>
    </dgm:pt>
    <dgm:pt modelId="{FEE9D122-9D8A-473C-844C-D38BE1B8A400}" type="pres">
      <dgm:prSet presAssocID="{8058BC17-2021-4317-8577-344E1F42183A}" presName="c1text" presStyleLbl="node1" presStyleIdx="0" presStyleCnt="2">
        <dgm:presLayoutVars>
          <dgm:bulletEnabled val="1"/>
        </dgm:presLayoutVars>
      </dgm:prSet>
      <dgm:spPr/>
    </dgm:pt>
    <dgm:pt modelId="{8D3C65BB-F0E3-4C66-BDBD-4C9FF2A1C37C}" type="pres">
      <dgm:prSet presAssocID="{8058BC17-2021-4317-8577-344E1F42183A}" presName="comp2" presStyleCnt="0"/>
      <dgm:spPr/>
    </dgm:pt>
    <dgm:pt modelId="{DBCA4B22-C2AC-469A-9F95-276FEB583362}" type="pres">
      <dgm:prSet presAssocID="{8058BC17-2021-4317-8577-344E1F42183A}" presName="circle2" presStyleLbl="node1" presStyleIdx="1" presStyleCnt="2" custScaleX="67883" custScaleY="75886" custLinFactNeighborX="25456" custLinFactNeighborY="0"/>
      <dgm:spPr/>
    </dgm:pt>
    <dgm:pt modelId="{80D039CC-9F8B-4DE5-887C-C2362BF4C91A}" type="pres">
      <dgm:prSet presAssocID="{8058BC17-2021-4317-8577-344E1F42183A}" presName="c2text" presStyleLbl="node1" presStyleIdx="1" presStyleCnt="2">
        <dgm:presLayoutVars>
          <dgm:bulletEnabled val="1"/>
        </dgm:presLayoutVars>
      </dgm:prSet>
      <dgm:spPr/>
    </dgm:pt>
  </dgm:ptLst>
  <dgm:cxnLst>
    <dgm:cxn modelId="{9374DE31-86E7-4948-8135-E51EFDF3E03B}" srcId="{8058BC17-2021-4317-8577-344E1F42183A}" destId="{99705429-1DF2-41B3-8B5E-5B7DBBBF9606}" srcOrd="0" destOrd="0" parTransId="{CFFA3D06-FE82-4D3F-B85E-C614A3398012}" sibTransId="{1BCC095A-3AB5-424E-9603-9CEEAF297C80}"/>
    <dgm:cxn modelId="{6D8E5F32-249E-4BF6-9FD7-B06DD3E80BFF}" type="presOf" srcId="{99705429-1DF2-41B3-8B5E-5B7DBBBF9606}" destId="{34754FB4-A9F4-4E15-87E9-C3839620E6F7}" srcOrd="0" destOrd="0" presId="urn:microsoft.com/office/officeart/2005/8/layout/venn2"/>
    <dgm:cxn modelId="{63D3637D-AF69-4C6A-BE5F-F663AF8BA82D}" type="presOf" srcId="{7D23D498-1BB5-4831-BA5E-359B439F4573}" destId="{80D039CC-9F8B-4DE5-887C-C2362BF4C91A}" srcOrd="1" destOrd="0" presId="urn:microsoft.com/office/officeart/2005/8/layout/venn2"/>
    <dgm:cxn modelId="{34A4EECC-1C80-4101-840C-045B224BA553}" type="presOf" srcId="{7D23D498-1BB5-4831-BA5E-359B439F4573}" destId="{DBCA4B22-C2AC-469A-9F95-276FEB583362}" srcOrd="0" destOrd="0" presId="urn:microsoft.com/office/officeart/2005/8/layout/venn2"/>
    <dgm:cxn modelId="{0AE925D9-153A-4B5A-87AE-DD4AA86EBCF0}" type="presOf" srcId="{8058BC17-2021-4317-8577-344E1F42183A}" destId="{F0614A2A-D936-4AA2-B224-29DA0155B2C2}" srcOrd="0" destOrd="0" presId="urn:microsoft.com/office/officeart/2005/8/layout/venn2"/>
    <dgm:cxn modelId="{EE0A45ED-414A-4210-855D-1EECC64CF257}" type="presOf" srcId="{99705429-1DF2-41B3-8B5E-5B7DBBBF9606}" destId="{FEE9D122-9D8A-473C-844C-D38BE1B8A400}" srcOrd="1" destOrd="0" presId="urn:microsoft.com/office/officeart/2005/8/layout/venn2"/>
    <dgm:cxn modelId="{5B1881FC-B12E-4C46-AC14-453F5AF5353B}" srcId="{8058BC17-2021-4317-8577-344E1F42183A}" destId="{7D23D498-1BB5-4831-BA5E-359B439F4573}" srcOrd="1" destOrd="0" parTransId="{6B8904B3-DF1E-4BA7-BFC8-FD433E976DDF}" sibTransId="{97E6580B-F955-415A-8903-131EE0B48EA8}"/>
    <dgm:cxn modelId="{99F597D7-33EE-4734-AD1F-1220D758B224}" type="presParOf" srcId="{F0614A2A-D936-4AA2-B224-29DA0155B2C2}" destId="{BDA5E952-2C83-4C84-A6DC-2E1DFF6850AA}" srcOrd="0" destOrd="0" presId="urn:microsoft.com/office/officeart/2005/8/layout/venn2"/>
    <dgm:cxn modelId="{1A00AAC9-1B91-4788-9604-D2D1BDC9D996}" type="presParOf" srcId="{BDA5E952-2C83-4C84-A6DC-2E1DFF6850AA}" destId="{34754FB4-A9F4-4E15-87E9-C3839620E6F7}" srcOrd="0" destOrd="0" presId="urn:microsoft.com/office/officeart/2005/8/layout/venn2"/>
    <dgm:cxn modelId="{08887ED0-9C17-46FE-B451-7D4DF7B95983}" type="presParOf" srcId="{BDA5E952-2C83-4C84-A6DC-2E1DFF6850AA}" destId="{FEE9D122-9D8A-473C-844C-D38BE1B8A400}" srcOrd="1" destOrd="0" presId="urn:microsoft.com/office/officeart/2005/8/layout/venn2"/>
    <dgm:cxn modelId="{63684516-D497-4548-B5DF-C7DF3FE3AA97}" type="presParOf" srcId="{F0614A2A-D936-4AA2-B224-29DA0155B2C2}" destId="{8D3C65BB-F0E3-4C66-BDBD-4C9FF2A1C37C}" srcOrd="1" destOrd="0" presId="urn:microsoft.com/office/officeart/2005/8/layout/venn2"/>
    <dgm:cxn modelId="{062826D3-806F-4F04-A5F0-E3E4780A62FC}" type="presParOf" srcId="{8D3C65BB-F0E3-4C66-BDBD-4C9FF2A1C37C}" destId="{DBCA4B22-C2AC-469A-9F95-276FEB583362}" srcOrd="0" destOrd="0" presId="urn:microsoft.com/office/officeart/2005/8/layout/venn2"/>
    <dgm:cxn modelId="{FD8F8E27-F497-43B3-8E89-103EC19C9925}" type="presParOf" srcId="{8D3C65BB-F0E3-4C66-BDBD-4C9FF2A1C37C}" destId="{80D039CC-9F8B-4DE5-887C-C2362BF4C91A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54FB4-A9F4-4E15-87E9-C3839620E6F7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/>
            <a:t>风险组合（</a:t>
          </a:r>
          <a:r>
            <a:rPr lang="en-US" altLang="zh-CN" sz="2600" kern="1200" dirty="0"/>
            <a:t>P</a:t>
          </a:r>
          <a:r>
            <a:rPr lang="zh-CN" altLang="en-US" sz="2600" kern="1200" dirty="0"/>
            <a:t>）</a:t>
          </a:r>
        </a:p>
      </dsp:txBody>
      <dsp:txXfrm>
        <a:off x="2926734" y="339447"/>
        <a:ext cx="2376130" cy="769413"/>
      </dsp:txXfrm>
    </dsp:sp>
    <dsp:sp modelId="{DBCA4B22-C2AC-469A-9F95-276FEB583362}">
      <dsp:nvSpPr>
        <dsp:cNvPr id="0" name=""/>
        <dsp:cNvSpPr/>
      </dsp:nvSpPr>
      <dsp:spPr>
        <a:xfrm>
          <a:off x="3826762" y="1540762"/>
          <a:ext cx="2304269" cy="2575929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kern="1200" dirty="0"/>
            <a:t>无风险组合（</a:t>
          </a:r>
          <a:r>
            <a:rPr lang="en-US" altLang="zh-CN" sz="2600" kern="1200" dirty="0"/>
            <a:t>F</a:t>
          </a:r>
          <a:r>
            <a:rPr lang="zh-CN" altLang="en-US" sz="2600" kern="1200" dirty="0"/>
            <a:t>）</a:t>
          </a:r>
        </a:p>
      </dsp:txBody>
      <dsp:txXfrm>
        <a:off x="4164214" y="2184744"/>
        <a:ext cx="1629364" cy="1287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2536514B-8543-4C17-AFF1-BFBCB98F262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E1F16-6EA0-45BA-9A22-0337A89D165D}" type="slidenum">
              <a:rPr lang="en-US" altLang="zh-CN"/>
              <a:pPr/>
              <a:t>1</a:t>
            </a:fld>
            <a:endParaRPr lang="en-US" altLang="zh-CN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62A4E-DCCA-4536-B452-2145185C3DD1}" type="slidenum">
              <a:rPr lang="en-US" altLang="zh-CN"/>
              <a:pPr/>
              <a:t>46</a:t>
            </a:fld>
            <a:endParaRPr lang="en-US" altLang="zh-CN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B583C6-BF90-474C-993F-11B545209AF2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5127" name="Picture 7" descr="PPT-2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pic>
        <p:nvPicPr>
          <p:cNvPr id="5128" name="Picture 8" descr="PPT-2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BA447-B1E6-4E50-AE75-FC6BA8284C7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8D34A-CF92-4C0C-84FA-BA904FD4A51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AD7CED-173C-4149-892C-4F2F158D21E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B1FEB-CAC2-456A-B597-C0C3985F681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4C1B2-1A09-46B1-A7E6-3C67687F6D0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8AE0A-1B5E-4443-A11E-F1CCC6A0F53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D5A55-8805-4D9C-AEDA-7B0894D74BA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696CB-0D20-433D-8E5B-0B86E57B7B0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BADBC-C7C3-4515-9C32-39AE9F49792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DAA04-42F4-4FEC-983B-1DF9D6DC33E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F2870-266B-41D2-8899-8AC34ECFBF5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DC8B9D-6BF6-4FEE-B22E-E76EE2CD2E14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1" name="Picture 7" descr="PPT-2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yd@mail.shufe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2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4" Type="http://schemas.openxmlformats.org/officeDocument/2006/relationships/image" Target="../media/image12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0.png"/><Relationship Id="rId4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2564904"/>
            <a:ext cx="6046787" cy="1862634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333300"/>
                </a:solidFill>
                <a:ea typeface="汉仪大宋简" pitchFamily="49" charset="-122"/>
              </a:rPr>
              <a:t>投资学</a:t>
            </a:r>
            <a:br>
              <a:rPr lang="en-US" altLang="zh-CN" sz="4000" b="1" dirty="0">
                <a:solidFill>
                  <a:srgbClr val="333300"/>
                </a:solidFill>
                <a:ea typeface="汉仪大宋简" pitchFamily="49" charset="-122"/>
              </a:rPr>
            </a:br>
            <a:r>
              <a:rPr lang="en-US" altLang="zh-CN" sz="4000" b="1" dirty="0">
                <a:solidFill>
                  <a:srgbClr val="333300"/>
                </a:solidFill>
                <a:ea typeface="汉仪大宋简" pitchFamily="49" charset="-122"/>
              </a:rPr>
              <a:t>L3:</a:t>
            </a:r>
            <a:r>
              <a:rPr lang="zh-CN" altLang="en-US" sz="3600" b="1" dirty="0">
                <a:solidFill>
                  <a:srgbClr val="333300"/>
                </a:solidFill>
                <a:ea typeface="汉仪大宋简" pitchFamily="49" charset="-122"/>
              </a:rPr>
              <a:t>资本配置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652963"/>
            <a:ext cx="3952875" cy="1728365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2" charset="-122"/>
                <a:ea typeface="SimHei" pitchFamily="2" charset="-122"/>
              </a:rPr>
              <a:t>上海财经大学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2" charset="-122"/>
                <a:ea typeface="SimHei" pitchFamily="2" charset="-122"/>
              </a:rPr>
              <a:t>  骆玉鼎</a:t>
            </a:r>
            <a:endParaRPr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汉仪大宋简" pitchFamily="49" charset="-122"/>
              <a:ea typeface="汉仪大宋简" pitchFamily="49" charset="-122"/>
            </a:endParaRPr>
          </a:p>
          <a:p>
            <a:pPr algn="r">
              <a:lnSpc>
                <a:spcPct val="90000"/>
              </a:lnSpc>
            </a:pPr>
            <a:r>
              <a:rPr lang="en-US" altLang="zh-CN" sz="2400" dirty="0">
                <a:latin typeface="汉仪大宋简" pitchFamily="49" charset="-122"/>
                <a:ea typeface="汉仪大宋简" pitchFamily="49" charset="-122"/>
                <a:hlinkClick r:id="rId3"/>
              </a:rPr>
              <a:t>lyd@mail.shufe.edu.cn</a:t>
            </a:r>
            <a:endParaRPr lang="en-US" altLang="zh-CN" sz="2400" dirty="0">
              <a:latin typeface="汉仪大宋简" pitchFamily="49" charset="-122"/>
              <a:ea typeface="汉仪大宋简" pitchFamily="49" charset="-122"/>
            </a:endParaRPr>
          </a:p>
          <a:p>
            <a:pPr algn="r">
              <a:lnSpc>
                <a:spcPct val="90000"/>
              </a:lnSpc>
            </a:pPr>
            <a:r>
              <a:rPr lang="en-US" altLang="zh-CN" sz="2400" dirty="0">
                <a:latin typeface="汉仪大宋简" pitchFamily="49" charset="-122"/>
                <a:ea typeface="汉仪大宋简" pitchFamily="49" charset="-122"/>
              </a:rPr>
              <a:t> 2023.3</a:t>
            </a:r>
          </a:p>
          <a:p>
            <a:pPr algn="r">
              <a:lnSpc>
                <a:spcPct val="90000"/>
              </a:lnSpc>
            </a:pPr>
            <a:endParaRPr lang="en-US" altLang="zh-CN" sz="2400" dirty="0"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987675" y="4581525"/>
            <a:ext cx="5472113" cy="0"/>
          </a:xfrm>
          <a:prstGeom prst="line">
            <a:avLst/>
          </a:prstGeom>
          <a:noFill/>
          <a:ln w="22225">
            <a:solidFill>
              <a:srgbClr val="33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2741F5-EBBF-4702-45B4-75FB984F1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/>
              <a:t>                      2014</a:t>
            </a:r>
            <a:r>
              <a:rPr lang="zh-CN" altLang="en-US" sz="2800" dirty="0"/>
              <a:t>年年报中“副主席的思考”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D9C2E3E-7432-44C0-9B3B-363EEB479D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P39</a:t>
            </a:r>
            <a:r>
              <a:rPr lang="zh-CN" altLang="en-US" dirty="0"/>
              <a:t>详细介绍了伯克希尔哈撒韦的管理安排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其中：</a:t>
            </a:r>
            <a:endParaRPr lang="en-US" altLang="zh-CN" dirty="0"/>
          </a:p>
          <a:p>
            <a:pPr algn="l"/>
            <a:r>
              <a:rPr lang="en-US" altLang="zh-CN" dirty="0"/>
              <a:t>  </a:t>
            </a:r>
            <a:r>
              <a:rPr lang="en-US" altLang="zh-CN" sz="1800" b="0" i="0" u="none" strike="noStrike" baseline="0" dirty="0">
                <a:latin typeface="TimesNewRomanPS"/>
              </a:rPr>
              <a:t>(6) Berkshire’s Chairman would reserve only a few activities for himself.</a:t>
            </a:r>
          </a:p>
          <a:p>
            <a:pPr algn="l"/>
            <a:r>
              <a:rPr lang="en-US" altLang="zh-CN" sz="1800" b="0" i="0" u="none" strike="noStrike" baseline="0" dirty="0">
                <a:latin typeface="TimesNewRomanPS"/>
              </a:rPr>
              <a:t>(</a:t>
            </a:r>
            <a:r>
              <a:rPr lang="en-US" altLang="zh-CN" sz="1800" b="0" i="0" u="none" strike="noStrike" baseline="0" dirty="0" err="1">
                <a:latin typeface="TimesNewRomanPS"/>
              </a:rPr>
              <a:t>i</a:t>
            </a:r>
            <a:r>
              <a:rPr lang="en-US" altLang="zh-CN" sz="1800" b="0" i="0" u="none" strike="noStrike" baseline="0" dirty="0">
                <a:latin typeface="TimesNewRomanPS"/>
              </a:rPr>
              <a:t>) He would manage almost all security investments, with these </a:t>
            </a:r>
            <a:r>
              <a:rPr lang="en-US" altLang="zh-CN" sz="1800" b="1" i="0" u="none" strike="noStrike" baseline="0" dirty="0">
                <a:solidFill>
                  <a:srgbClr val="FF0000"/>
                </a:solidFill>
                <a:latin typeface="TimesNewRomanPS"/>
              </a:rPr>
              <a:t>normally residing in Berkshire’s casualty insurers.</a:t>
            </a:r>
          </a:p>
          <a:p>
            <a:pPr algn="l"/>
            <a:endParaRPr lang="en-US" altLang="zh-CN" sz="1800" b="1" dirty="0">
              <a:solidFill>
                <a:srgbClr val="FF0000"/>
              </a:solidFill>
              <a:latin typeface="TimesNewRomanPS"/>
            </a:endParaRPr>
          </a:p>
          <a:p>
            <a:pPr algn="l"/>
            <a:r>
              <a:rPr lang="zh-CN" altLang="en-US" sz="1800" b="1" dirty="0">
                <a:solidFill>
                  <a:srgbClr val="FF0000"/>
                </a:solidFill>
                <a:latin typeface="TimesNewRomanPS"/>
              </a:rPr>
              <a:t>因此，分析巴菲特的资本配置，重点在保险分部。考虑到铁公能固定资产占比较大，因此选择年报中合并报表内“保险及其它”（剔除铁路公用能源）作为检测变量</a:t>
            </a:r>
            <a:endParaRPr lang="en-US" altLang="zh-CN" b="1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35705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E2541E-5B8C-FC99-232E-92C35228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巴菲特的资本配置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93A26F28-1247-E511-DDF5-D798529A4E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479935"/>
              </p:ext>
            </p:extLst>
          </p:nvPr>
        </p:nvGraphicFramePr>
        <p:xfrm>
          <a:off x="457200" y="1628800"/>
          <a:ext cx="8229598" cy="1238720"/>
        </p:xfrm>
        <a:graphic>
          <a:graphicData uri="http://schemas.openxmlformats.org/drawingml/2006/table">
            <a:tbl>
              <a:tblPr/>
              <a:tblGrid>
                <a:gridCol w="593406">
                  <a:extLst>
                    <a:ext uri="{9D8B030D-6E8A-4147-A177-3AD203B41FA5}">
                      <a16:colId xmlns:a16="http://schemas.microsoft.com/office/drawing/2014/main" val="2931453848"/>
                    </a:ext>
                  </a:extLst>
                </a:gridCol>
                <a:gridCol w="538750">
                  <a:extLst>
                    <a:ext uri="{9D8B030D-6E8A-4147-A177-3AD203B41FA5}">
                      <a16:colId xmlns:a16="http://schemas.microsoft.com/office/drawing/2014/main" val="1278486604"/>
                    </a:ext>
                  </a:extLst>
                </a:gridCol>
                <a:gridCol w="468478">
                  <a:extLst>
                    <a:ext uri="{9D8B030D-6E8A-4147-A177-3AD203B41FA5}">
                      <a16:colId xmlns:a16="http://schemas.microsoft.com/office/drawing/2014/main" val="1174605123"/>
                    </a:ext>
                  </a:extLst>
                </a:gridCol>
                <a:gridCol w="468478">
                  <a:extLst>
                    <a:ext uri="{9D8B030D-6E8A-4147-A177-3AD203B41FA5}">
                      <a16:colId xmlns:a16="http://schemas.microsoft.com/office/drawing/2014/main" val="2793780020"/>
                    </a:ext>
                  </a:extLst>
                </a:gridCol>
                <a:gridCol w="468478">
                  <a:extLst>
                    <a:ext uri="{9D8B030D-6E8A-4147-A177-3AD203B41FA5}">
                      <a16:colId xmlns:a16="http://schemas.microsoft.com/office/drawing/2014/main" val="584069142"/>
                    </a:ext>
                  </a:extLst>
                </a:gridCol>
                <a:gridCol w="468478">
                  <a:extLst>
                    <a:ext uri="{9D8B030D-6E8A-4147-A177-3AD203B41FA5}">
                      <a16:colId xmlns:a16="http://schemas.microsoft.com/office/drawing/2014/main" val="4160741342"/>
                    </a:ext>
                  </a:extLst>
                </a:gridCol>
                <a:gridCol w="468478">
                  <a:extLst>
                    <a:ext uri="{9D8B030D-6E8A-4147-A177-3AD203B41FA5}">
                      <a16:colId xmlns:a16="http://schemas.microsoft.com/office/drawing/2014/main" val="3497426074"/>
                    </a:ext>
                  </a:extLst>
                </a:gridCol>
                <a:gridCol w="468478">
                  <a:extLst>
                    <a:ext uri="{9D8B030D-6E8A-4147-A177-3AD203B41FA5}">
                      <a16:colId xmlns:a16="http://schemas.microsoft.com/office/drawing/2014/main" val="655814675"/>
                    </a:ext>
                  </a:extLst>
                </a:gridCol>
                <a:gridCol w="468478">
                  <a:extLst>
                    <a:ext uri="{9D8B030D-6E8A-4147-A177-3AD203B41FA5}">
                      <a16:colId xmlns:a16="http://schemas.microsoft.com/office/drawing/2014/main" val="2387052170"/>
                    </a:ext>
                  </a:extLst>
                </a:gridCol>
                <a:gridCol w="468478">
                  <a:extLst>
                    <a:ext uri="{9D8B030D-6E8A-4147-A177-3AD203B41FA5}">
                      <a16:colId xmlns:a16="http://schemas.microsoft.com/office/drawing/2014/main" val="3634689643"/>
                    </a:ext>
                  </a:extLst>
                </a:gridCol>
                <a:gridCol w="468478">
                  <a:extLst>
                    <a:ext uri="{9D8B030D-6E8A-4147-A177-3AD203B41FA5}">
                      <a16:colId xmlns:a16="http://schemas.microsoft.com/office/drawing/2014/main" val="3574425637"/>
                    </a:ext>
                  </a:extLst>
                </a:gridCol>
                <a:gridCol w="468478">
                  <a:extLst>
                    <a:ext uri="{9D8B030D-6E8A-4147-A177-3AD203B41FA5}">
                      <a16:colId xmlns:a16="http://schemas.microsoft.com/office/drawing/2014/main" val="2882654222"/>
                    </a:ext>
                  </a:extLst>
                </a:gridCol>
                <a:gridCol w="468478">
                  <a:extLst>
                    <a:ext uri="{9D8B030D-6E8A-4147-A177-3AD203B41FA5}">
                      <a16:colId xmlns:a16="http://schemas.microsoft.com/office/drawing/2014/main" val="3178618675"/>
                    </a:ext>
                  </a:extLst>
                </a:gridCol>
                <a:gridCol w="468478">
                  <a:extLst>
                    <a:ext uri="{9D8B030D-6E8A-4147-A177-3AD203B41FA5}">
                      <a16:colId xmlns:a16="http://schemas.microsoft.com/office/drawing/2014/main" val="2162647804"/>
                    </a:ext>
                  </a:extLst>
                </a:gridCol>
                <a:gridCol w="468478">
                  <a:extLst>
                    <a:ext uri="{9D8B030D-6E8A-4147-A177-3AD203B41FA5}">
                      <a16:colId xmlns:a16="http://schemas.microsoft.com/office/drawing/2014/main" val="1860420346"/>
                    </a:ext>
                  </a:extLst>
                </a:gridCol>
                <a:gridCol w="538750">
                  <a:extLst>
                    <a:ext uri="{9D8B030D-6E8A-4147-A177-3AD203B41FA5}">
                      <a16:colId xmlns:a16="http://schemas.microsoft.com/office/drawing/2014/main" val="1557783127"/>
                    </a:ext>
                  </a:extLst>
                </a:gridCol>
                <a:gridCol w="468478">
                  <a:extLst>
                    <a:ext uri="{9D8B030D-6E8A-4147-A177-3AD203B41FA5}">
                      <a16:colId xmlns:a16="http://schemas.microsoft.com/office/drawing/2014/main" val="2979020205"/>
                    </a:ext>
                  </a:extLst>
                </a:gridCol>
              </a:tblGrid>
              <a:tr h="15615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2022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2021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2020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2019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2018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2017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2016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2015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2014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2013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2012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2011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2010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2009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2008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2007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7767124"/>
                  </a:ext>
                </a:extLst>
              </a:tr>
              <a:tr h="30373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无风险资产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125034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143854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135014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124973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109255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113044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70919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61181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57974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42433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42358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33513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34767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28223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24302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37703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6264159"/>
                  </a:ext>
                </a:extLst>
              </a:tr>
              <a:tr h="156159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总资产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725989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743323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664021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630572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532307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530167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409328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348282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333869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307070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278096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250319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232901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227297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201887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208226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642097"/>
                  </a:ext>
                </a:extLst>
              </a:tr>
              <a:tr h="30373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无风险资产占比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17.22%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19.35%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20.33%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19.82%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20.52%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21.32%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17.33%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17.57%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17.36%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13.82%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15.23%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13.39%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14.93%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12.42%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12.04%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18.11%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6252311"/>
                  </a:ext>
                </a:extLst>
              </a:tr>
              <a:tr h="30373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sp500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年收益率</a:t>
                      </a:r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右轴）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-19.44%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26.89%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16.26%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28.88%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-6.24%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19.42%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9.54%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-0.73%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11.39%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29.60%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13.41%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12.78%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23.45%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-38.49%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3.53%</a:t>
                      </a:r>
                    </a:p>
                  </a:txBody>
                  <a:tcPr marL="3904" marR="3904" marT="39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662847"/>
                  </a:ext>
                </a:extLst>
              </a:tr>
            </a:tbl>
          </a:graphicData>
        </a:graphic>
      </p:graphicFrame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31630321-F8F5-5209-0A2D-88430E76F3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759371"/>
              </p:ext>
            </p:extLst>
          </p:nvPr>
        </p:nvGraphicFramePr>
        <p:xfrm>
          <a:off x="1619672" y="3078682"/>
          <a:ext cx="5760640" cy="323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6533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6C5E5A-64C9-65A4-3CAF-0B73B642C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                 2022</a:t>
            </a:r>
            <a:r>
              <a:rPr lang="zh-CN" altLang="en-US" sz="3600" dirty="0"/>
              <a:t>年主动型股票基金</a:t>
            </a:r>
            <a:r>
              <a:rPr lang="en-US" altLang="zh-CN" sz="3600" dirty="0"/>
              <a:t>top10</a:t>
            </a:r>
            <a:endParaRPr lang="zh-CN" altLang="en-US" sz="3600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526C00E4-0AD1-B43A-AD47-08D54102D6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5297440"/>
              </p:ext>
            </p:extLst>
          </p:nvPr>
        </p:nvGraphicFramePr>
        <p:xfrm>
          <a:off x="755576" y="1844824"/>
          <a:ext cx="7704857" cy="4260170"/>
        </p:xfrm>
        <a:graphic>
          <a:graphicData uri="http://schemas.openxmlformats.org/drawingml/2006/table">
            <a:tbl>
              <a:tblPr/>
              <a:tblGrid>
                <a:gridCol w="1162371">
                  <a:extLst>
                    <a:ext uri="{9D8B030D-6E8A-4147-A177-3AD203B41FA5}">
                      <a16:colId xmlns:a16="http://schemas.microsoft.com/office/drawing/2014/main" val="2106724206"/>
                    </a:ext>
                  </a:extLst>
                </a:gridCol>
                <a:gridCol w="2557216">
                  <a:extLst>
                    <a:ext uri="{9D8B030D-6E8A-4147-A177-3AD203B41FA5}">
                      <a16:colId xmlns:a16="http://schemas.microsoft.com/office/drawing/2014/main" val="3539973848"/>
                    </a:ext>
                  </a:extLst>
                </a:gridCol>
                <a:gridCol w="797054">
                  <a:extLst>
                    <a:ext uri="{9D8B030D-6E8A-4147-A177-3AD203B41FA5}">
                      <a16:colId xmlns:a16="http://schemas.microsoft.com/office/drawing/2014/main" val="4285911255"/>
                    </a:ext>
                  </a:extLst>
                </a:gridCol>
                <a:gridCol w="797054">
                  <a:extLst>
                    <a:ext uri="{9D8B030D-6E8A-4147-A177-3AD203B41FA5}">
                      <a16:colId xmlns:a16="http://schemas.microsoft.com/office/drawing/2014/main" val="3454916055"/>
                    </a:ext>
                  </a:extLst>
                </a:gridCol>
                <a:gridCol w="797054">
                  <a:extLst>
                    <a:ext uri="{9D8B030D-6E8A-4147-A177-3AD203B41FA5}">
                      <a16:colId xmlns:a16="http://schemas.microsoft.com/office/drawing/2014/main" val="1954910514"/>
                    </a:ext>
                  </a:extLst>
                </a:gridCol>
                <a:gridCol w="797054">
                  <a:extLst>
                    <a:ext uri="{9D8B030D-6E8A-4147-A177-3AD203B41FA5}">
                      <a16:colId xmlns:a16="http://schemas.microsoft.com/office/drawing/2014/main" val="3028095553"/>
                    </a:ext>
                  </a:extLst>
                </a:gridCol>
                <a:gridCol w="797054">
                  <a:extLst>
                    <a:ext uri="{9D8B030D-6E8A-4147-A177-3AD203B41FA5}">
                      <a16:colId xmlns:a16="http://schemas.microsoft.com/office/drawing/2014/main" val="3195296182"/>
                    </a:ext>
                  </a:extLst>
                </a:gridCol>
              </a:tblGrid>
              <a:tr h="121385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证券代码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证券名称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2022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累计单位净值增长率</a:t>
                      </a:r>
                      <a:b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单位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]%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股票市值占基金净值比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Q1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股票市值占基金净值比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Q2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股票市值占基金净值比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Q3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股票市值占基金净值比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Q4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2834303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001678.OF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英大国企改革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93.1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92.2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93.3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92.2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4221729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008923.OF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建信医疗健康行业股票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43.5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87.9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86.4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86.0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3851498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006195.OF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国金量化多因子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81.8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1132493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011269.OF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中银证券优势制造股票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93.5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96.1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92.9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93.2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2022441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006692.OF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金信消费升级股票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91.6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91.2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87.6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564571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005505.OF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前海开源中药研究精选股票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92.0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87.3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89.0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986310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006693.OF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金信消费升级股票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94.0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91.6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91.2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87.6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643009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000979.OF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景顺长城沪港深精选股票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82.6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85.5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92.4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609001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003298.OF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嘉实物流产业股票</a:t>
                      </a:r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86.2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88.0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83.5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85.1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105756"/>
                  </a:ext>
                </a:extLst>
              </a:tr>
              <a:tr h="30346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010434.OF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红土创新医疗保健股票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93.0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94.3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94.5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94.4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6244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6721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C4030C-A7D3-8E64-1BC5-BA28D266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/>
              <a:t>                    案例：英大国企改革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6F0B216-5C6C-2C98-6EDE-C6A9463C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02" y="1268760"/>
            <a:ext cx="8229600" cy="5314602"/>
          </a:xfrm>
        </p:spPr>
        <p:txBody>
          <a:bodyPr/>
          <a:lstStyle/>
          <a:p>
            <a:pPr indent="14288">
              <a:buFont typeface="Wingdings" panose="05000000000000000000" pitchFamily="2" charset="2"/>
              <a:buChar char="Ø"/>
            </a:pPr>
            <a:r>
              <a:rPr lang="zh-CN" altLang="en-US" sz="1800" b="0" i="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“预期在震荡为主的特征下，指数仍有望突破</a:t>
            </a:r>
            <a:r>
              <a:rPr lang="en-US" altLang="zh-CN" sz="1800" b="0" i="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2021</a:t>
            </a:r>
            <a:r>
              <a:rPr lang="zh-CN" altLang="en-US" sz="1800" b="0" i="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年高点。从具体节奏来看，利空因素主要集中于上半年，利多因素总体集中于下半年，因此年度形态有可能会出现先抑后扬的格局”</a:t>
            </a:r>
            <a:r>
              <a:rPr lang="en-US" altLang="zh-CN" sz="1800" b="0" i="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——2021</a:t>
            </a:r>
            <a:r>
              <a:rPr lang="zh-CN" altLang="en-US" sz="1800" b="0" i="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年年报，</a:t>
            </a:r>
            <a:r>
              <a:rPr lang="en-US" altLang="zh-CN" sz="1800" b="0" i="0" dirty="0"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P15   </a:t>
            </a:r>
            <a:r>
              <a:rPr lang="zh-CN" altLang="en-US" sz="1800" b="1" i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股票占净值比</a:t>
            </a:r>
            <a:r>
              <a:rPr lang="en-US" altLang="zh-CN" sz="1800" b="1" i="0" dirty="0">
                <a:solidFill>
                  <a:srgbClr val="FF0000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</a:rPr>
              <a:t>92.89%</a:t>
            </a:r>
          </a:p>
          <a:p>
            <a:pPr indent="14288"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2022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年一季度，市场下行既包含预期内的内生经济增速下降的延续，又同时受到了外生预期外的脉冲性冲击，共同导致了中国权益市场在季节范围内的“戴维斯双杀”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报告期内，基金股票投资比例中枢在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90%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左右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——2022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Q1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P7,P8   </a:t>
            </a:r>
            <a:r>
              <a:rPr lang="zh-CN" altLang="en-US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股票占净值比 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93.1%</a:t>
            </a:r>
          </a:p>
          <a:p>
            <a:pPr indent="14288"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2022 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年二季度，市场 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V 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型反弹的核心影响变量为内部环境的显著改善。外部环境 虽仍为负面冲击，但影响的幅度逐渐降低。上述因素共同导致了中国权益市场在季节范围内的“戴维斯双击”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 ……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报告期内，基金股票投资比例中枢在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90%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左右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.——2022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Q2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P8     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92.17%</a:t>
            </a:r>
          </a:p>
          <a:p>
            <a:pPr marL="357188" indent="0">
              <a:buFont typeface="Wingdings" panose="05000000000000000000" pitchFamily="2" charset="2"/>
              <a:buChar char="Ø"/>
            </a:pP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进入三季度，中国权益市场出现震荡下跌，季度范围内全市场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多个行业中仅煤炭行业录得正收益，其他主要指数和行业都出现不同幅度的下跌。三季度，市场面临需求不足和预期转弱等方面的问题，内外因交错之下，市场信心受到较大冲击。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……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对标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股历史，其周期底部特征凸显，对标海外重点市场，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股的韧性和盈利预期对全球有明显吸引力。在国内外经济的普遍悲观预期下，后续市场总体方面，有三点可期，，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2022,Q3,P7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P8   </a:t>
            </a:r>
            <a:r>
              <a:rPr lang="en-US" altLang="zh-CN" sz="1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93.3%</a:t>
            </a:r>
          </a:p>
          <a:p>
            <a:pPr indent="14288">
              <a:buFont typeface="Wingdings" panose="05000000000000000000" pitchFamily="2" charset="2"/>
              <a:buChar char="Ø"/>
            </a:pPr>
            <a:endParaRPr lang="zh-CN" altLang="en-US" sz="1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2118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37B2B0-15A5-A043-8ADE-065E44730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英大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8E7BC33-DC16-4D45-DF28-DEC26FCAF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2022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年四季度，在国内外复杂的经济环境下，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1800" dirty="0">
                <a:latin typeface="楷体" panose="02010609060101010101" pitchFamily="49" charset="-122"/>
                <a:ea typeface="楷体" panose="02010609060101010101" pitchFamily="49" charset="-122"/>
              </a:rPr>
              <a:t>股呈现出下跌寻底进而底部企稳反弹两个阶段。</a:t>
            </a:r>
            <a:r>
              <a:rPr lang="en-US" altLang="zh-CN" sz="1800" dirty="0">
                <a:latin typeface="楷体" panose="02010609060101010101" pitchFamily="49" charset="-122"/>
                <a:ea typeface="楷体" panose="02010609060101010101" pitchFamily="49" charset="-122"/>
              </a:rPr>
              <a:t>Q4</a:t>
            </a:r>
          </a:p>
          <a:p>
            <a:pPr marL="514350" indent="0">
              <a:buNone/>
            </a:pPr>
            <a:endParaRPr lang="zh-CN" altLang="en-US" sz="2400" dirty="0">
              <a:latin typeface="+mn-ea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7F8B17B-6BAC-5E2A-2C56-79FBD17A8E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452978"/>
              </p:ext>
            </p:extLst>
          </p:nvPr>
        </p:nvGraphicFramePr>
        <p:xfrm>
          <a:off x="457200" y="1916832"/>
          <a:ext cx="8229599" cy="4488135"/>
        </p:xfrm>
        <a:graphic>
          <a:graphicData uri="http://schemas.openxmlformats.org/drawingml/2006/table">
            <a:tbl>
              <a:tblPr/>
              <a:tblGrid>
                <a:gridCol w="2525434">
                  <a:extLst>
                    <a:ext uri="{9D8B030D-6E8A-4147-A177-3AD203B41FA5}">
                      <a16:colId xmlns:a16="http://schemas.microsoft.com/office/drawing/2014/main" val="1578949051"/>
                    </a:ext>
                  </a:extLst>
                </a:gridCol>
                <a:gridCol w="1140833">
                  <a:extLst>
                    <a:ext uri="{9D8B030D-6E8A-4147-A177-3AD203B41FA5}">
                      <a16:colId xmlns:a16="http://schemas.microsoft.com/office/drawing/2014/main" val="3027300504"/>
                    </a:ext>
                  </a:extLst>
                </a:gridCol>
                <a:gridCol w="1140833">
                  <a:extLst>
                    <a:ext uri="{9D8B030D-6E8A-4147-A177-3AD203B41FA5}">
                      <a16:colId xmlns:a16="http://schemas.microsoft.com/office/drawing/2014/main" val="719507454"/>
                    </a:ext>
                  </a:extLst>
                </a:gridCol>
                <a:gridCol w="1140833">
                  <a:extLst>
                    <a:ext uri="{9D8B030D-6E8A-4147-A177-3AD203B41FA5}">
                      <a16:colId xmlns:a16="http://schemas.microsoft.com/office/drawing/2014/main" val="3589127721"/>
                    </a:ext>
                  </a:extLst>
                </a:gridCol>
                <a:gridCol w="1140833">
                  <a:extLst>
                    <a:ext uri="{9D8B030D-6E8A-4147-A177-3AD203B41FA5}">
                      <a16:colId xmlns:a16="http://schemas.microsoft.com/office/drawing/2014/main" val="2077565653"/>
                    </a:ext>
                  </a:extLst>
                </a:gridCol>
                <a:gridCol w="1140833">
                  <a:extLst>
                    <a:ext uri="{9D8B030D-6E8A-4147-A177-3AD203B41FA5}">
                      <a16:colId xmlns:a16="http://schemas.microsoft.com/office/drawing/2014/main" val="1845661855"/>
                    </a:ext>
                  </a:extLst>
                </a:gridCol>
              </a:tblGrid>
              <a:tr h="262294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资产配置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证券代码：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001678.OF </a:t>
                      </a: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名称：英大国企改革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)</a:t>
                      </a:r>
                    </a:p>
                  </a:txBody>
                  <a:tcPr marL="4875" marR="4875" marT="4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143375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（单位：万元</a:t>
                      </a:r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,CNY</a:t>
                      </a: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4875" marR="4875" marT="4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3141938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2021 </a:t>
                      </a: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年报</a:t>
                      </a:r>
                    </a:p>
                  </a:txBody>
                  <a:tcPr marL="4875" marR="4875" marT="4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2022 </a:t>
                      </a: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一季报</a:t>
                      </a:r>
                    </a:p>
                  </a:txBody>
                  <a:tcPr marL="4875" marR="4875" marT="4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2022 </a:t>
                      </a: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中报</a:t>
                      </a:r>
                    </a:p>
                  </a:txBody>
                  <a:tcPr marL="4875" marR="4875" marT="4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2022 </a:t>
                      </a: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三季报</a:t>
                      </a:r>
                    </a:p>
                  </a:txBody>
                  <a:tcPr marL="4875" marR="4875" marT="4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2022 </a:t>
                      </a:r>
                      <a:r>
                        <a:rPr lang="zh-CN" alt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年报</a:t>
                      </a:r>
                    </a:p>
                  </a:txBody>
                  <a:tcPr marL="4875" marR="4875" marT="487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422466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基金资产总值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万元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7,096.26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7,336.53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8,114.26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15,707.79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43,095.11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0945800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基金资产净值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万元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7,054.50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7,302.51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8,089.67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15,455.31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42,015.23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482541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基金资产组合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826990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股票投资市值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万元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6,552.86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6,798.40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7,455.88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14,419.24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38,735.90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56629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银行存款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万元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527.43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530.09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655.48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1,129.42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3,897.60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875663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其他资产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万元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15.97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8.04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2.89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159.13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461.61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1763108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买入返售金融资产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</a:t>
                      </a:r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万元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)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--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--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--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--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--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731512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占基金总资产比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793180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股票市值占基金总资产比例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(%)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92.34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92.67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91.89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91.8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89.88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95968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银行存款占基金总资产比例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(%)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7.43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7.23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8.08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7.19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9.04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327679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其他资产占基金总资产比例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(%)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0.23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0.11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0.04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1.01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1.07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2986729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买入返售金融资产占基金总资产比例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(%)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--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--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--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--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--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59990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占基金资产净值比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3200979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股票市值占基金资产净值比例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(%)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92.89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93.1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92.17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93.3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92.19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978754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银行存款占基金资产净值比例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(%)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7.48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7.26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8.1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7.31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9.28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047051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其他资产占基金资产净值比例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(%)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0.23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0.11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0.04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1.03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1.1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8324835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买入返售金融资产占基金资产净值比例</a:t>
                      </a:r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(%)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--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--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--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--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--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599686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净申购份数（万份）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-93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-59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4347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15844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430343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季度平均基金单位净值（元）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1.2246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1.3622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1.5084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1.6035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916432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估计的净申购金额（万元）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-113.89 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-80.37 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6557.01 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25405.85 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03935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本期无风险资产变动（万元）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-5.27 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120.24 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630.18 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05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3070.66 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3008416"/>
                  </a:ext>
                </a:extLst>
              </a:tr>
              <a:tr h="136510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股票净增持</a:t>
                      </a:r>
                      <a:r>
                        <a:rPr lang="en-US" altLang="zh-CN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=</a:t>
                      </a:r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净申购</a:t>
                      </a:r>
                      <a:r>
                        <a:rPr lang="en-US" altLang="zh-CN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</a:t>
                      </a:r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无风险资产金额变化（万元）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-108.62 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-200.61 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5926.83 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22335.19 </a:t>
                      </a:r>
                    </a:p>
                  </a:txBody>
                  <a:tcPr marL="4875" marR="4875" marT="487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012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41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233430-824C-7067-9751-EF3B49021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影响资本配置的因素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A47A7EB-37BF-E75B-C6A4-0E416BB52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预期无风险收益率</a:t>
            </a:r>
            <a:endParaRPr lang="en-US" altLang="zh-CN" dirty="0"/>
          </a:p>
          <a:p>
            <a:r>
              <a:rPr lang="zh-CN" altLang="en-US" dirty="0"/>
              <a:t>预期风险资产收益率</a:t>
            </a:r>
            <a:endParaRPr lang="en-US" altLang="zh-CN" dirty="0"/>
          </a:p>
          <a:p>
            <a:r>
              <a:rPr lang="zh-CN" altLang="en-US" dirty="0"/>
              <a:t>预期风险资产的风险大小</a:t>
            </a:r>
            <a:endParaRPr lang="en-US" altLang="zh-CN" dirty="0"/>
          </a:p>
          <a:p>
            <a:r>
              <a:rPr lang="zh-CN" altLang="en-US" dirty="0"/>
              <a:t>投资者对风险</a:t>
            </a:r>
            <a:r>
              <a:rPr lang="en-US" altLang="zh-CN" dirty="0"/>
              <a:t>-</a:t>
            </a:r>
            <a:r>
              <a:rPr lang="zh-CN" altLang="en-US" dirty="0"/>
              <a:t>收益的态度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可是，如何把这些因素定量化，最终求解得到最优配置权重呢？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5441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E13BB9-D27F-445C-BEE6-D91066CFA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/>
              <a:t>                    沪深</a:t>
            </a:r>
            <a:r>
              <a:rPr lang="en-US" altLang="zh-CN" sz="3200" dirty="0"/>
              <a:t>300</a:t>
            </a:r>
            <a:r>
              <a:rPr lang="zh-CN" altLang="en-US" sz="3200" dirty="0"/>
              <a:t>、福利彩票与航空保险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C3E4EC-6F71-4AF9-B178-07BD37A82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2674640" cy="36290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sz="1800" dirty="0"/>
              <a:t>沪深</a:t>
            </a:r>
            <a:r>
              <a:rPr lang="en-US" altLang="zh-CN" sz="1800" dirty="0"/>
              <a:t>300</a:t>
            </a:r>
            <a:r>
              <a:rPr lang="zh-CN" altLang="en-US" sz="1800" dirty="0"/>
              <a:t>指数</a:t>
            </a:r>
            <a:endParaRPr lang="en-US" altLang="zh-CN" sz="1800" dirty="0"/>
          </a:p>
          <a:p>
            <a:r>
              <a:rPr lang="en-US" altLang="zh-CN" sz="1800" dirty="0"/>
              <a:t>2020/01/01-2022/05/18</a:t>
            </a:r>
          </a:p>
          <a:p>
            <a:r>
              <a:rPr lang="zh-CN" altLang="en-US" sz="1800" dirty="0"/>
              <a:t>年收益率</a:t>
            </a:r>
            <a:r>
              <a:rPr lang="en-US" altLang="zh-CN" sz="1800" dirty="0"/>
              <a:t>-1.59%%</a:t>
            </a:r>
          </a:p>
          <a:p>
            <a:r>
              <a:rPr lang="zh-CN" altLang="en-US" sz="1800" dirty="0"/>
              <a:t>年标准差</a:t>
            </a:r>
            <a:r>
              <a:rPr lang="en-US" altLang="zh-CN" sz="1800" dirty="0"/>
              <a:t>24.6%</a:t>
            </a:r>
            <a:endParaRPr lang="zh-CN" altLang="en-US" sz="18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DA4977C-EB27-4CC4-9645-F872C478CB64}"/>
              </a:ext>
            </a:extLst>
          </p:cNvPr>
          <p:cNvSpPr txBox="1"/>
          <p:nvPr/>
        </p:nvSpPr>
        <p:spPr>
          <a:xfrm>
            <a:off x="1691680" y="5589240"/>
            <a:ext cx="45720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800" dirty="0"/>
              <a:t>当前</a:t>
            </a:r>
            <a:r>
              <a:rPr lang="en-US" altLang="zh-CN" sz="1800" dirty="0"/>
              <a:t>10Y</a:t>
            </a:r>
            <a:r>
              <a:rPr lang="zh-CN" altLang="en-US" sz="1800" dirty="0"/>
              <a:t>国债</a:t>
            </a:r>
            <a:r>
              <a:rPr lang="en-US" altLang="zh-CN" sz="1800" dirty="0"/>
              <a:t>YTM</a:t>
            </a:r>
            <a:r>
              <a:rPr lang="zh-CN" altLang="en-US" sz="1800" dirty="0"/>
              <a:t>为</a:t>
            </a:r>
            <a:r>
              <a:rPr lang="en-US" altLang="zh-CN" sz="1800" dirty="0"/>
              <a:t>2.83%</a:t>
            </a:r>
            <a:r>
              <a:rPr lang="zh-CN" altLang="en-US" dirty="0"/>
              <a:t>  </a:t>
            </a:r>
            <a:r>
              <a:rPr lang="en-US" altLang="zh-CN" dirty="0"/>
              <a:t>(2022/05/18)</a:t>
            </a:r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DE44F09-1F6A-48DB-AACD-E1C6EE28BF8E}"/>
              </a:ext>
            </a:extLst>
          </p:cNvPr>
          <p:cNvSpPr txBox="1">
            <a:spLocks/>
          </p:cNvSpPr>
          <p:nvPr/>
        </p:nvSpPr>
        <p:spPr bwMode="auto">
          <a:xfrm>
            <a:off x="3362061" y="1600201"/>
            <a:ext cx="2419877" cy="36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1800" kern="0" dirty="0"/>
              <a:t>福利彩票</a:t>
            </a:r>
            <a:endParaRPr lang="en-US" altLang="zh-CN" sz="1800" kern="0" dirty="0"/>
          </a:p>
          <a:p>
            <a:r>
              <a:rPr lang="en-US" altLang="zh-CN" sz="1800" kern="0" dirty="0"/>
              <a:t>2</a:t>
            </a:r>
            <a:r>
              <a:rPr lang="zh-CN" altLang="en-US" sz="1800" kern="0" dirty="0"/>
              <a:t>元</a:t>
            </a:r>
            <a:r>
              <a:rPr lang="en-US" altLang="zh-CN" sz="1800" kern="0" dirty="0"/>
              <a:t>1</a:t>
            </a:r>
            <a:r>
              <a:rPr lang="zh-CN" altLang="en-US" sz="1800" kern="0" dirty="0"/>
              <a:t>张</a:t>
            </a:r>
            <a:endParaRPr lang="en-US" altLang="zh-CN" sz="1800" kern="0" dirty="0"/>
          </a:p>
          <a:p>
            <a:r>
              <a:rPr lang="zh-CN" altLang="en-US" sz="1800" kern="0" dirty="0"/>
              <a:t>中奖</a:t>
            </a:r>
            <a:r>
              <a:rPr lang="en-US" altLang="zh-CN" sz="1800" kern="0" dirty="0"/>
              <a:t>500</a:t>
            </a:r>
            <a:r>
              <a:rPr lang="zh-CN" altLang="en-US" sz="1800" kern="0" dirty="0"/>
              <a:t>万，收益率</a:t>
            </a:r>
            <a:r>
              <a:rPr lang="en-US" altLang="zh-CN" sz="1800" dirty="0">
                <a:latin typeface="Arial" panose="020B0604020202020204" pitchFamily="34" charset="0"/>
              </a:rPr>
              <a:t>249,999,900%</a:t>
            </a:r>
            <a:r>
              <a:rPr lang="zh-CN" altLang="en-US" sz="1800" kern="0" dirty="0"/>
              <a:t>，概率</a:t>
            </a:r>
            <a:r>
              <a:rPr lang="en-US" altLang="zh-CN" sz="1800" b="0" i="0" u="none" strike="noStrike" dirty="0">
                <a:effectLst/>
                <a:latin typeface="Arial" panose="020B0604020202020204" pitchFamily="34" charset="0"/>
              </a:rPr>
              <a:t>0.00000024</a:t>
            </a:r>
            <a:endParaRPr lang="en-US" altLang="zh-CN" sz="1800" kern="0" dirty="0"/>
          </a:p>
          <a:p>
            <a:r>
              <a:rPr lang="zh-CN" altLang="en-US" sz="1800" kern="0" dirty="0"/>
              <a:t>未中奖</a:t>
            </a:r>
            <a:r>
              <a:rPr lang="en-US" altLang="zh-CN" sz="1800" kern="0" dirty="0"/>
              <a:t>0(-100%)</a:t>
            </a:r>
          </a:p>
          <a:p>
            <a:r>
              <a:rPr lang="zh-CN" altLang="en-US" sz="1800" kern="0" dirty="0"/>
              <a:t>预期收益率 </a:t>
            </a:r>
            <a:r>
              <a:rPr lang="en-US" altLang="zh-CN" sz="1800" kern="0" dirty="0"/>
              <a:t>-40%</a:t>
            </a:r>
          </a:p>
          <a:p>
            <a:r>
              <a:rPr lang="zh-CN" altLang="en-US" sz="1800" kern="0" dirty="0"/>
              <a:t>标准差 </a:t>
            </a:r>
            <a:r>
              <a:rPr lang="en-US" altLang="zh-CN" sz="1800" b="0" i="0" u="none" strike="noStrike" dirty="0">
                <a:effectLst/>
                <a:latin typeface="Arial" panose="020B0604020202020204" pitchFamily="34" charset="0"/>
              </a:rPr>
              <a:t>122</a:t>
            </a:r>
            <a:r>
              <a:rPr lang="en-US" altLang="zh-CN" sz="1800" dirty="0">
                <a:latin typeface="Arial" panose="020B0604020202020204" pitchFamily="34" charset="0"/>
              </a:rPr>
              <a:t>,</a:t>
            </a:r>
            <a:r>
              <a:rPr lang="en-US" altLang="zh-CN" sz="1800" b="0" i="0" u="none" strike="noStrike" dirty="0">
                <a:effectLst/>
                <a:latin typeface="Arial" panose="020B0604020202020204" pitchFamily="34" charset="0"/>
              </a:rPr>
              <a:t>474.47%</a:t>
            </a:r>
            <a:r>
              <a:rPr lang="zh-CN" altLang="en-US" sz="1100" dirty="0"/>
              <a:t> </a:t>
            </a:r>
            <a:endParaRPr lang="en-US" altLang="zh-CN" sz="1800" kern="0" dirty="0"/>
          </a:p>
          <a:p>
            <a:endParaRPr lang="zh-CN" altLang="en-US" sz="2400" kern="0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0FF0FCDA-120F-483F-B593-1DCF04DD61D8}"/>
              </a:ext>
            </a:extLst>
          </p:cNvPr>
          <p:cNvSpPr txBox="1">
            <a:spLocks/>
          </p:cNvSpPr>
          <p:nvPr/>
        </p:nvSpPr>
        <p:spPr bwMode="auto">
          <a:xfrm>
            <a:off x="6012159" y="1600201"/>
            <a:ext cx="2818656" cy="36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1800" kern="0" dirty="0"/>
              <a:t>航空保险</a:t>
            </a:r>
            <a:endParaRPr lang="en-US" altLang="zh-CN" sz="1800" kern="0" dirty="0"/>
          </a:p>
          <a:p>
            <a:r>
              <a:rPr lang="en-US" altLang="zh-CN" sz="1800" kern="0" dirty="0"/>
              <a:t>20</a:t>
            </a:r>
            <a:r>
              <a:rPr lang="zh-CN" altLang="en-US" sz="1800" kern="0" dirty="0"/>
              <a:t>元</a:t>
            </a:r>
            <a:r>
              <a:rPr lang="en-US" altLang="zh-CN" sz="1800" kern="0" dirty="0"/>
              <a:t>1</a:t>
            </a:r>
            <a:r>
              <a:rPr lang="zh-CN" altLang="en-US" sz="1800" kern="0" dirty="0"/>
              <a:t>张</a:t>
            </a:r>
            <a:endParaRPr lang="en-US" altLang="zh-CN" sz="1800" kern="0" dirty="0"/>
          </a:p>
          <a:p>
            <a:r>
              <a:rPr lang="zh-CN" altLang="en-US" sz="1800" kern="0" dirty="0"/>
              <a:t>空难赔偿</a:t>
            </a:r>
            <a:r>
              <a:rPr lang="en-US" altLang="zh-CN" sz="1800" kern="0" dirty="0"/>
              <a:t>400,000</a:t>
            </a:r>
            <a:r>
              <a:rPr lang="zh-CN" altLang="en-US" sz="1800" kern="0" dirty="0"/>
              <a:t>（</a:t>
            </a:r>
            <a:r>
              <a:rPr lang="en-US" altLang="zh-CN" sz="1800" b="0" i="0" u="none" strike="noStrike" dirty="0">
                <a:effectLst/>
                <a:latin typeface="Arial" panose="020B0604020202020204" pitchFamily="34" charset="0"/>
              </a:rPr>
              <a:t>1,999</a:t>
            </a:r>
            <a:r>
              <a:rPr lang="en-US" altLang="zh-CN" sz="1800" dirty="0">
                <a:latin typeface="Arial" panose="020B0604020202020204" pitchFamily="34" charset="0"/>
              </a:rPr>
              <a:t>,</a:t>
            </a:r>
            <a:r>
              <a:rPr lang="en-US" altLang="zh-CN" sz="1800" b="0" i="0" u="none" strike="noStrike" dirty="0">
                <a:effectLst/>
                <a:latin typeface="Arial" panose="020B0604020202020204" pitchFamily="34" charset="0"/>
              </a:rPr>
              <a:t>900%</a:t>
            </a:r>
            <a:r>
              <a:rPr lang="zh-CN" altLang="en-US" sz="1100" dirty="0"/>
              <a:t> </a:t>
            </a:r>
            <a:r>
              <a:rPr lang="zh-CN" altLang="en-US" sz="1800" kern="0" dirty="0"/>
              <a:t>）</a:t>
            </a:r>
            <a:r>
              <a:rPr lang="en-US" altLang="zh-CN" sz="1800" kern="0" dirty="0"/>
              <a:t> (</a:t>
            </a:r>
            <a:r>
              <a:rPr lang="en-US" altLang="zh-CN" sz="1100" b="0" i="0" dirty="0">
                <a:solidFill>
                  <a:srgbClr val="333333"/>
                </a:solidFill>
                <a:effectLst/>
                <a:latin typeface="PingFang SC"/>
              </a:rPr>
              <a:t>《</a:t>
            </a:r>
            <a:r>
              <a:rPr lang="zh-CN" altLang="en-US" sz="1100" b="0" i="0" dirty="0">
                <a:solidFill>
                  <a:srgbClr val="333333"/>
                </a:solidFill>
                <a:effectLst/>
                <a:latin typeface="PingFang SC"/>
              </a:rPr>
              <a:t>中国民用航空安全规划纲要（</a:t>
            </a:r>
            <a:r>
              <a:rPr lang="en-US" altLang="zh-CN" sz="1100" b="0" i="0" dirty="0">
                <a:solidFill>
                  <a:srgbClr val="333333"/>
                </a:solidFill>
                <a:effectLst/>
                <a:latin typeface="PingFang SC"/>
              </a:rPr>
              <a:t>2001--2010</a:t>
            </a:r>
            <a:r>
              <a:rPr lang="zh-CN" altLang="en-US" sz="1100" b="0" i="0" dirty="0">
                <a:solidFill>
                  <a:srgbClr val="333333"/>
                </a:solidFill>
                <a:effectLst/>
                <a:latin typeface="PingFang SC"/>
              </a:rPr>
              <a:t>）</a:t>
            </a:r>
            <a:r>
              <a:rPr lang="en-US" altLang="zh-CN" sz="1100" b="0" i="0" dirty="0">
                <a:solidFill>
                  <a:srgbClr val="333333"/>
                </a:solidFill>
                <a:effectLst/>
                <a:latin typeface="PingFang SC"/>
              </a:rPr>
              <a:t>》</a:t>
            </a:r>
            <a:r>
              <a:rPr lang="zh-CN" altLang="en-US" sz="1100" b="0" i="0" dirty="0">
                <a:solidFill>
                  <a:srgbClr val="333333"/>
                </a:solidFill>
                <a:effectLst/>
                <a:latin typeface="PingFang SC"/>
              </a:rPr>
              <a:t>，中国民航（客运、货运）飞机发生空难的几率是</a:t>
            </a:r>
            <a:r>
              <a:rPr lang="en-US" altLang="zh-CN" sz="1100" b="0" i="0" dirty="0">
                <a:solidFill>
                  <a:srgbClr val="333333"/>
                </a:solidFill>
                <a:effectLst/>
                <a:latin typeface="PingFang SC"/>
              </a:rPr>
              <a:t>100</a:t>
            </a:r>
            <a:r>
              <a:rPr lang="zh-CN" altLang="en-US" sz="1100" b="0" i="0" dirty="0">
                <a:solidFill>
                  <a:srgbClr val="333333"/>
                </a:solidFill>
                <a:effectLst/>
                <a:latin typeface="PingFang SC"/>
              </a:rPr>
              <a:t>万分之</a:t>
            </a:r>
            <a:r>
              <a:rPr lang="en-US" altLang="zh-CN" sz="1100" b="0" i="0" dirty="0">
                <a:solidFill>
                  <a:srgbClr val="333333"/>
                </a:solidFill>
                <a:effectLst/>
                <a:latin typeface="PingFang SC"/>
              </a:rPr>
              <a:t>1.45, )</a:t>
            </a:r>
            <a:endParaRPr lang="en-US" altLang="zh-CN" sz="1800" b="0" i="0" kern="0" dirty="0">
              <a:solidFill>
                <a:srgbClr val="333333"/>
              </a:solidFill>
              <a:effectLst/>
              <a:latin typeface="PingFang SC"/>
            </a:endParaRPr>
          </a:p>
          <a:p>
            <a:r>
              <a:rPr lang="zh-CN" altLang="en-US" sz="1800" dirty="0">
                <a:solidFill>
                  <a:srgbClr val="333333"/>
                </a:solidFill>
                <a:latin typeface="PingFang SC"/>
              </a:rPr>
              <a:t>无空难</a:t>
            </a:r>
            <a:r>
              <a:rPr lang="en-US" altLang="zh-CN" sz="1800" dirty="0">
                <a:solidFill>
                  <a:srgbClr val="333333"/>
                </a:solidFill>
                <a:latin typeface="PingFang SC"/>
              </a:rPr>
              <a:t>0</a:t>
            </a:r>
            <a:r>
              <a:rPr lang="zh-CN" altLang="en-US" sz="1800" dirty="0">
                <a:solidFill>
                  <a:srgbClr val="333333"/>
                </a:solidFill>
                <a:latin typeface="PingFang SC"/>
              </a:rPr>
              <a:t>（</a:t>
            </a:r>
            <a:r>
              <a:rPr lang="en-US" altLang="zh-CN" sz="1800" dirty="0">
                <a:solidFill>
                  <a:srgbClr val="333333"/>
                </a:solidFill>
                <a:latin typeface="PingFang SC"/>
              </a:rPr>
              <a:t>-100%</a:t>
            </a:r>
            <a:r>
              <a:rPr lang="zh-CN" altLang="en-US" sz="1800" dirty="0">
                <a:solidFill>
                  <a:srgbClr val="333333"/>
                </a:solidFill>
                <a:latin typeface="PingFang SC"/>
              </a:rPr>
              <a:t>）</a:t>
            </a:r>
            <a:endParaRPr lang="en-US" altLang="zh-CN" sz="1800" dirty="0">
              <a:solidFill>
                <a:srgbClr val="333333"/>
              </a:solidFill>
              <a:latin typeface="PingFang SC"/>
            </a:endParaRPr>
          </a:p>
          <a:p>
            <a:r>
              <a:rPr lang="zh-CN" altLang="en-US" sz="1800" b="0" i="0" dirty="0">
                <a:solidFill>
                  <a:srgbClr val="333333"/>
                </a:solidFill>
                <a:effectLst/>
                <a:latin typeface="PingFang SC"/>
              </a:rPr>
              <a:t>预期收益率 </a:t>
            </a:r>
            <a:r>
              <a:rPr lang="en-US" altLang="zh-CN" sz="1800" b="0" i="0" dirty="0">
                <a:solidFill>
                  <a:srgbClr val="333333"/>
                </a:solidFill>
                <a:effectLst/>
                <a:latin typeface="PingFang SC"/>
              </a:rPr>
              <a:t>-97.1%</a:t>
            </a:r>
          </a:p>
          <a:p>
            <a:r>
              <a:rPr lang="zh-CN" altLang="en-US" sz="1800" dirty="0">
                <a:solidFill>
                  <a:srgbClr val="333333"/>
                </a:solidFill>
                <a:latin typeface="PingFang SC"/>
              </a:rPr>
              <a:t>标准差 </a:t>
            </a:r>
            <a:r>
              <a:rPr lang="en-US" altLang="zh-CN" sz="1800" dirty="0">
                <a:solidFill>
                  <a:srgbClr val="333333"/>
                </a:solidFill>
                <a:latin typeface="PingFang SC"/>
              </a:rPr>
              <a:t>2408.32%</a:t>
            </a:r>
            <a:endParaRPr lang="en-US" altLang="zh-CN" sz="1800" b="0" i="0" dirty="0">
              <a:solidFill>
                <a:srgbClr val="333333"/>
              </a:solidFill>
              <a:effectLst/>
              <a:latin typeface="PingFang SC"/>
            </a:endParaRPr>
          </a:p>
        </p:txBody>
      </p:sp>
    </p:spTree>
    <p:extLst>
      <p:ext uri="{BB962C8B-B14F-4D97-AF65-F5344CB8AC3E}">
        <p14:creationId xmlns:p14="http://schemas.microsoft.com/office/powerpoint/2010/main" val="2558207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C5DF593-7AAF-E063-D6CD-F253351C1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</a:t>
            </a:r>
            <a:r>
              <a:rPr lang="en-US" altLang="zh-CN" dirty="0"/>
              <a:t>2020/1/1-2022/5/18</a:t>
            </a:r>
            <a:endParaRPr lang="zh-CN" altLang="en-US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877196F7-1997-BFD8-55D4-C79D6E5246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677425"/>
              </p:ext>
            </p:extLst>
          </p:nvPr>
        </p:nvGraphicFramePr>
        <p:xfrm>
          <a:off x="539552" y="1844825"/>
          <a:ext cx="8064898" cy="3365878"/>
        </p:xfrm>
        <a:graphic>
          <a:graphicData uri="http://schemas.openxmlformats.org/drawingml/2006/table">
            <a:tbl>
              <a:tblPr/>
              <a:tblGrid>
                <a:gridCol w="1319024">
                  <a:extLst>
                    <a:ext uri="{9D8B030D-6E8A-4147-A177-3AD203B41FA5}">
                      <a16:colId xmlns:a16="http://schemas.microsoft.com/office/drawing/2014/main" val="3770854270"/>
                    </a:ext>
                  </a:extLst>
                </a:gridCol>
                <a:gridCol w="1319024">
                  <a:extLst>
                    <a:ext uri="{9D8B030D-6E8A-4147-A177-3AD203B41FA5}">
                      <a16:colId xmlns:a16="http://schemas.microsoft.com/office/drawing/2014/main" val="1474219097"/>
                    </a:ext>
                  </a:extLst>
                </a:gridCol>
                <a:gridCol w="904475">
                  <a:extLst>
                    <a:ext uri="{9D8B030D-6E8A-4147-A177-3AD203B41FA5}">
                      <a16:colId xmlns:a16="http://schemas.microsoft.com/office/drawing/2014/main" val="2059029920"/>
                    </a:ext>
                  </a:extLst>
                </a:gridCol>
                <a:gridCol w="904475">
                  <a:extLst>
                    <a:ext uri="{9D8B030D-6E8A-4147-A177-3AD203B41FA5}">
                      <a16:colId xmlns:a16="http://schemas.microsoft.com/office/drawing/2014/main" val="1407983650"/>
                    </a:ext>
                  </a:extLst>
                </a:gridCol>
                <a:gridCol w="904475">
                  <a:extLst>
                    <a:ext uri="{9D8B030D-6E8A-4147-A177-3AD203B41FA5}">
                      <a16:colId xmlns:a16="http://schemas.microsoft.com/office/drawing/2014/main" val="2548865114"/>
                    </a:ext>
                  </a:extLst>
                </a:gridCol>
                <a:gridCol w="904475">
                  <a:extLst>
                    <a:ext uri="{9D8B030D-6E8A-4147-A177-3AD203B41FA5}">
                      <a16:colId xmlns:a16="http://schemas.microsoft.com/office/drawing/2014/main" val="46974188"/>
                    </a:ext>
                  </a:extLst>
                </a:gridCol>
                <a:gridCol w="904475">
                  <a:extLst>
                    <a:ext uri="{9D8B030D-6E8A-4147-A177-3AD203B41FA5}">
                      <a16:colId xmlns:a16="http://schemas.microsoft.com/office/drawing/2014/main" val="614934039"/>
                    </a:ext>
                  </a:extLst>
                </a:gridCol>
                <a:gridCol w="904475">
                  <a:extLst>
                    <a:ext uri="{9D8B030D-6E8A-4147-A177-3AD203B41FA5}">
                      <a16:colId xmlns:a16="http://schemas.microsoft.com/office/drawing/2014/main" val="3265973565"/>
                    </a:ext>
                  </a:extLst>
                </a:gridCol>
              </a:tblGrid>
              <a:tr h="845599"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标普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纳斯达克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富时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法国</a:t>
                      </a:r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CAC40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日经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恒生指数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沪深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907362"/>
                  </a:ext>
                </a:extLst>
              </a:tr>
              <a:tr h="44008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平均日收益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-0.05%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-0.01%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690990"/>
                  </a:ext>
                </a:extLst>
              </a:tr>
              <a:tr h="59697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年化收益率（</a:t>
                      </a: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250</a:t>
                      </a:r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日）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7.52%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11.97%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-0.89%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2.03%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5.99%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-13.11%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-1.59%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593731"/>
                  </a:ext>
                </a:extLst>
              </a:tr>
              <a:tr h="637615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日标准差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1.61%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1.87%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1.38%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1.60%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1.38%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1.48%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1.30%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173196"/>
                  </a:ext>
                </a:extLst>
              </a:tr>
              <a:tr h="84559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年标准差</a:t>
                      </a:r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(250</a:t>
                      </a:r>
                      <a:r>
                        <a:rPr lang="zh-CN" alt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日）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25.47%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29.52%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21.82%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25.22%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21.77%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23.44%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20.58%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1730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1196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190A7D-948F-4C02-9C0A-B1015570A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投机、赌博与保险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889D64-B0BA-4013-846D-4F272448F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Speculation</a:t>
            </a:r>
            <a:r>
              <a:rPr lang="zh-CN" altLang="en-US" dirty="0"/>
              <a:t>：承担风险，获取超额收益或风险溢价（</a:t>
            </a:r>
            <a:r>
              <a:rPr lang="en-US" altLang="zh-CN" dirty="0"/>
              <a:t>excess return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en-US" altLang="zh-CN" dirty="0"/>
              <a:t>Gamble</a:t>
            </a:r>
            <a:r>
              <a:rPr lang="zh-CN" altLang="en-US" dirty="0"/>
              <a:t>：追求风险，风险本身是快乐，通常有负收益。</a:t>
            </a:r>
            <a:endParaRPr lang="en-US" altLang="zh-CN" dirty="0"/>
          </a:p>
          <a:p>
            <a:r>
              <a:rPr lang="en-US" altLang="zh-CN" dirty="0"/>
              <a:t>Fair game</a:t>
            </a:r>
            <a:r>
              <a:rPr lang="zh-CN" altLang="en-US" dirty="0"/>
              <a:t>：承担风险，预期收益为零</a:t>
            </a:r>
            <a:endParaRPr lang="en-US" altLang="zh-CN" dirty="0"/>
          </a:p>
          <a:p>
            <a:r>
              <a:rPr lang="en-US" altLang="zh-CN" dirty="0"/>
              <a:t>Insurance</a:t>
            </a:r>
            <a:r>
              <a:rPr lang="zh-CN" altLang="en-US" dirty="0"/>
              <a:t>：支付代价，最坏结果出现时得到补偿</a:t>
            </a:r>
            <a:endParaRPr lang="en-US" altLang="zh-CN" dirty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26697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风险回避与效用函数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sz="2400" dirty="0"/>
                  <a:t>风险回避（</a:t>
                </a:r>
                <a:r>
                  <a:rPr lang="en-US" altLang="zh-CN" sz="2400" dirty="0"/>
                  <a:t>risk averse</a:t>
                </a:r>
                <a:r>
                  <a:rPr lang="zh-CN" altLang="en-US" sz="2400" dirty="0"/>
                  <a:t>）型投资者拒绝公平赌博（</a:t>
                </a:r>
                <a:r>
                  <a:rPr lang="en-US" altLang="zh-CN" sz="2400" dirty="0"/>
                  <a:t>fair game</a:t>
                </a:r>
                <a:r>
                  <a:rPr lang="zh-CN" altLang="en-US" sz="2400" dirty="0"/>
                  <a:t>）及更差的投资机会。只考虑无风险投资或具有风险溢价的机会。</a:t>
                </a:r>
                <a:endParaRPr lang="en-US" altLang="zh-CN" sz="2400" dirty="0"/>
              </a:p>
              <a:p>
                <a:endParaRPr lang="en-US" altLang="zh-CN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𝑈</m:t>
                        </m:r>
                      </m:num>
                      <m:den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𝐸</m:t>
                        </m:r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𝑟</m:t>
                        </m:r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altLang="zh-CN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=1                </m:t>
                    </m:r>
                    <m:f>
                      <m:fPr>
                        <m:ctrlPr>
                          <a:rPr lang="zh-CN" altLang="zh-CN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𝑈</m:t>
                        </m:r>
                      </m:num>
                      <m:den>
                        <m:r>
                          <a:rPr lang="en-US" altLang="zh-CN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𝜕𝛿</m:t>
                        </m:r>
                      </m:den>
                    </m:f>
                    <m:r>
                      <a:rPr lang="en-US" altLang="zh-CN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altLang="zh-CN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zh-CN" i="1" kern="10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𝛿</m:t>
                    </m:r>
                  </m:oMath>
                </a14:m>
                <a:endParaRPr lang="en-US" altLang="zh-CN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en-US" altLang="zh-CN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b="1" dirty="0"/>
                  <a:t>certainty equivalent rate</a:t>
                </a:r>
                <a:r>
                  <a:rPr lang="zh-CN" altLang="en-US" b="1" dirty="0"/>
                  <a:t>（确定性等价收益率）</a:t>
                </a:r>
                <a:endParaRPr lang="en-US" altLang="zh-CN" b="1" dirty="0"/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564904"/>
            <a:ext cx="3291966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16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FB8676-392D-4F88-A9A3-1BAEA8D2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预习要求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34A69D-5276-4A99-A40B-D40574BAD6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BKM</a:t>
            </a:r>
            <a:r>
              <a:rPr lang="zh-CN" altLang="en-US" dirty="0"/>
              <a:t>，</a:t>
            </a:r>
            <a:r>
              <a:rPr lang="en-US" altLang="zh-CN" dirty="0"/>
              <a:t>Ch6</a:t>
            </a:r>
            <a:r>
              <a:rPr lang="zh-CN" altLang="en-US" dirty="0"/>
              <a:t>全部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866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CDFCE-BACD-4142-8D01-ECA2F697E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效用函数与无差异曲线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2F7D4FE8-E3AA-45A1-9392-7BBB23F58C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dirty="0"/>
              <a:t>普通两商品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46CAA69B-34D9-4F14-A6D4-BEB59AC93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101424"/>
            <a:ext cx="4040188" cy="3524179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3A5C82DC-9E6E-4C8C-AF00-2ACFCA270D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dirty="0"/>
              <a:t>投资（风险</a:t>
            </a:r>
            <a:r>
              <a:rPr lang="en-US" altLang="zh-CN" dirty="0"/>
              <a:t>vs</a:t>
            </a:r>
            <a:r>
              <a:rPr lang="zh-CN" altLang="en-US" dirty="0"/>
              <a:t>收益）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3BA8A114-D8AC-45D3-86EF-230BE23747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450728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6C98C6C-2BDE-4964-BDF6-3D38E19158C5}"/>
              </a:ext>
            </a:extLst>
          </p:cNvPr>
          <p:cNvCxnSpPr/>
          <p:nvPr/>
        </p:nvCxnSpPr>
        <p:spPr>
          <a:xfrm>
            <a:off x="1043608" y="5322887"/>
            <a:ext cx="2592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E7B8B2AF-A7D8-4A22-8A0D-95CB42B9A147}"/>
              </a:ext>
            </a:extLst>
          </p:cNvPr>
          <p:cNvCxnSpPr/>
          <p:nvPr/>
        </p:nvCxnSpPr>
        <p:spPr>
          <a:xfrm flipV="1">
            <a:off x="1043608" y="2658591"/>
            <a:ext cx="0" cy="2664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5E9CDF0E-792B-439D-A5CF-F7B7606714A0}"/>
              </a:ext>
            </a:extLst>
          </p:cNvPr>
          <p:cNvSpPr txBox="1"/>
          <p:nvPr/>
        </p:nvSpPr>
        <p:spPr>
          <a:xfrm>
            <a:off x="539553" y="2343797"/>
            <a:ext cx="100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Goods1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832403A-DB90-47CF-82C7-01FFC9EA2E8B}"/>
              </a:ext>
            </a:extLst>
          </p:cNvPr>
          <p:cNvSpPr txBox="1"/>
          <p:nvPr/>
        </p:nvSpPr>
        <p:spPr>
          <a:xfrm>
            <a:off x="2987824" y="5367486"/>
            <a:ext cx="1008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Goods2</a:t>
            </a:r>
            <a:endParaRPr lang="zh-CN" altLang="en-US" dirty="0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1C8A04D7-80A8-43AA-9999-0B8C8BD0C98A}"/>
              </a:ext>
            </a:extLst>
          </p:cNvPr>
          <p:cNvSpPr/>
          <p:nvPr/>
        </p:nvSpPr>
        <p:spPr>
          <a:xfrm>
            <a:off x="1560208" y="2810451"/>
            <a:ext cx="2188058" cy="2196542"/>
          </a:xfrm>
          <a:custGeom>
            <a:avLst/>
            <a:gdLst>
              <a:gd name="connsiteX0" fmla="*/ 0 w 2097157"/>
              <a:gd name="connsiteY0" fmla="*/ 0 h 2236305"/>
              <a:gd name="connsiteX1" fmla="*/ 129209 w 2097157"/>
              <a:gd name="connsiteY1" fmla="*/ 487018 h 2236305"/>
              <a:gd name="connsiteX2" fmla="*/ 268357 w 2097157"/>
              <a:gd name="connsiteY2" fmla="*/ 864705 h 2236305"/>
              <a:gd name="connsiteX3" fmla="*/ 526774 w 2097157"/>
              <a:gd name="connsiteY3" fmla="*/ 1331844 h 2236305"/>
              <a:gd name="connsiteX4" fmla="*/ 1103244 w 2097157"/>
              <a:gd name="connsiteY4" fmla="*/ 1918253 h 2236305"/>
              <a:gd name="connsiteX5" fmla="*/ 1719470 w 2097157"/>
              <a:gd name="connsiteY5" fmla="*/ 2156792 h 2236305"/>
              <a:gd name="connsiteX6" fmla="*/ 2097157 w 2097157"/>
              <a:gd name="connsiteY6" fmla="*/ 2236305 h 2236305"/>
              <a:gd name="connsiteX7" fmla="*/ 2097157 w 2097157"/>
              <a:gd name="connsiteY7" fmla="*/ 2236305 h 223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7157" h="2236305">
                <a:moveTo>
                  <a:pt x="0" y="0"/>
                </a:moveTo>
                <a:cubicBezTo>
                  <a:pt x="42241" y="171450"/>
                  <a:pt x="84483" y="342901"/>
                  <a:pt x="129209" y="487018"/>
                </a:cubicBezTo>
                <a:cubicBezTo>
                  <a:pt x="173935" y="631135"/>
                  <a:pt x="202096" y="723901"/>
                  <a:pt x="268357" y="864705"/>
                </a:cubicBezTo>
                <a:cubicBezTo>
                  <a:pt x="334618" y="1005509"/>
                  <a:pt x="387626" y="1156253"/>
                  <a:pt x="526774" y="1331844"/>
                </a:cubicBezTo>
                <a:cubicBezTo>
                  <a:pt x="665922" y="1507435"/>
                  <a:pt x="904461" y="1780762"/>
                  <a:pt x="1103244" y="1918253"/>
                </a:cubicBezTo>
                <a:cubicBezTo>
                  <a:pt x="1302027" y="2055744"/>
                  <a:pt x="1553818" y="2103783"/>
                  <a:pt x="1719470" y="2156792"/>
                </a:cubicBezTo>
                <a:cubicBezTo>
                  <a:pt x="1885122" y="2209801"/>
                  <a:pt x="2097157" y="2236305"/>
                  <a:pt x="2097157" y="2236305"/>
                </a:cubicBezTo>
                <a:lnTo>
                  <a:pt x="2097157" y="223630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689D56FC-0C1D-4335-8A75-7CF8B308E063}"/>
              </a:ext>
            </a:extLst>
          </p:cNvPr>
          <p:cNvSpPr/>
          <p:nvPr/>
        </p:nvSpPr>
        <p:spPr>
          <a:xfrm>
            <a:off x="1043607" y="3120161"/>
            <a:ext cx="2188058" cy="2196542"/>
          </a:xfrm>
          <a:custGeom>
            <a:avLst/>
            <a:gdLst>
              <a:gd name="connsiteX0" fmla="*/ 0 w 2097157"/>
              <a:gd name="connsiteY0" fmla="*/ 0 h 2236305"/>
              <a:gd name="connsiteX1" fmla="*/ 129209 w 2097157"/>
              <a:gd name="connsiteY1" fmla="*/ 487018 h 2236305"/>
              <a:gd name="connsiteX2" fmla="*/ 268357 w 2097157"/>
              <a:gd name="connsiteY2" fmla="*/ 864705 h 2236305"/>
              <a:gd name="connsiteX3" fmla="*/ 526774 w 2097157"/>
              <a:gd name="connsiteY3" fmla="*/ 1331844 h 2236305"/>
              <a:gd name="connsiteX4" fmla="*/ 1103244 w 2097157"/>
              <a:gd name="connsiteY4" fmla="*/ 1918253 h 2236305"/>
              <a:gd name="connsiteX5" fmla="*/ 1719470 w 2097157"/>
              <a:gd name="connsiteY5" fmla="*/ 2156792 h 2236305"/>
              <a:gd name="connsiteX6" fmla="*/ 2097157 w 2097157"/>
              <a:gd name="connsiteY6" fmla="*/ 2236305 h 2236305"/>
              <a:gd name="connsiteX7" fmla="*/ 2097157 w 2097157"/>
              <a:gd name="connsiteY7" fmla="*/ 2236305 h 223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7157" h="2236305">
                <a:moveTo>
                  <a:pt x="0" y="0"/>
                </a:moveTo>
                <a:cubicBezTo>
                  <a:pt x="42241" y="171450"/>
                  <a:pt x="84483" y="342901"/>
                  <a:pt x="129209" y="487018"/>
                </a:cubicBezTo>
                <a:cubicBezTo>
                  <a:pt x="173935" y="631135"/>
                  <a:pt x="202096" y="723901"/>
                  <a:pt x="268357" y="864705"/>
                </a:cubicBezTo>
                <a:cubicBezTo>
                  <a:pt x="334618" y="1005509"/>
                  <a:pt x="387626" y="1156253"/>
                  <a:pt x="526774" y="1331844"/>
                </a:cubicBezTo>
                <a:cubicBezTo>
                  <a:pt x="665922" y="1507435"/>
                  <a:pt x="904461" y="1780762"/>
                  <a:pt x="1103244" y="1918253"/>
                </a:cubicBezTo>
                <a:cubicBezTo>
                  <a:pt x="1302027" y="2055744"/>
                  <a:pt x="1553818" y="2103783"/>
                  <a:pt x="1719470" y="2156792"/>
                </a:cubicBezTo>
                <a:cubicBezTo>
                  <a:pt x="1885122" y="2209801"/>
                  <a:pt x="2097157" y="2236305"/>
                  <a:pt x="2097157" y="2236305"/>
                </a:cubicBezTo>
                <a:lnTo>
                  <a:pt x="2097157" y="223630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FF756B85-3B90-47CF-9854-0C1F694BF93E}"/>
              </a:ext>
            </a:extLst>
          </p:cNvPr>
          <p:cNvSpPr/>
          <p:nvPr/>
        </p:nvSpPr>
        <p:spPr>
          <a:xfrm>
            <a:off x="2040328" y="2424557"/>
            <a:ext cx="2188058" cy="2196542"/>
          </a:xfrm>
          <a:custGeom>
            <a:avLst/>
            <a:gdLst>
              <a:gd name="connsiteX0" fmla="*/ 0 w 2097157"/>
              <a:gd name="connsiteY0" fmla="*/ 0 h 2236305"/>
              <a:gd name="connsiteX1" fmla="*/ 129209 w 2097157"/>
              <a:gd name="connsiteY1" fmla="*/ 487018 h 2236305"/>
              <a:gd name="connsiteX2" fmla="*/ 268357 w 2097157"/>
              <a:gd name="connsiteY2" fmla="*/ 864705 h 2236305"/>
              <a:gd name="connsiteX3" fmla="*/ 526774 w 2097157"/>
              <a:gd name="connsiteY3" fmla="*/ 1331844 h 2236305"/>
              <a:gd name="connsiteX4" fmla="*/ 1103244 w 2097157"/>
              <a:gd name="connsiteY4" fmla="*/ 1918253 h 2236305"/>
              <a:gd name="connsiteX5" fmla="*/ 1719470 w 2097157"/>
              <a:gd name="connsiteY5" fmla="*/ 2156792 h 2236305"/>
              <a:gd name="connsiteX6" fmla="*/ 2097157 w 2097157"/>
              <a:gd name="connsiteY6" fmla="*/ 2236305 h 2236305"/>
              <a:gd name="connsiteX7" fmla="*/ 2097157 w 2097157"/>
              <a:gd name="connsiteY7" fmla="*/ 2236305 h 223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7157" h="2236305">
                <a:moveTo>
                  <a:pt x="0" y="0"/>
                </a:moveTo>
                <a:cubicBezTo>
                  <a:pt x="42241" y="171450"/>
                  <a:pt x="84483" y="342901"/>
                  <a:pt x="129209" y="487018"/>
                </a:cubicBezTo>
                <a:cubicBezTo>
                  <a:pt x="173935" y="631135"/>
                  <a:pt x="202096" y="723901"/>
                  <a:pt x="268357" y="864705"/>
                </a:cubicBezTo>
                <a:cubicBezTo>
                  <a:pt x="334618" y="1005509"/>
                  <a:pt x="387626" y="1156253"/>
                  <a:pt x="526774" y="1331844"/>
                </a:cubicBezTo>
                <a:cubicBezTo>
                  <a:pt x="665922" y="1507435"/>
                  <a:pt x="904461" y="1780762"/>
                  <a:pt x="1103244" y="1918253"/>
                </a:cubicBezTo>
                <a:cubicBezTo>
                  <a:pt x="1302027" y="2055744"/>
                  <a:pt x="1553818" y="2103783"/>
                  <a:pt x="1719470" y="2156792"/>
                </a:cubicBezTo>
                <a:cubicBezTo>
                  <a:pt x="1885122" y="2209801"/>
                  <a:pt x="2097157" y="2236305"/>
                  <a:pt x="2097157" y="2236305"/>
                </a:cubicBezTo>
                <a:lnTo>
                  <a:pt x="2097157" y="223630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827499BF-C039-4921-894F-C17AA1CB3D10}"/>
              </a:ext>
            </a:extLst>
          </p:cNvPr>
          <p:cNvCxnSpPr>
            <a:cxnSpLocks/>
            <a:stCxn id="20" idx="0"/>
            <a:endCxn id="20" idx="6"/>
          </p:cNvCxnSpPr>
          <p:nvPr/>
        </p:nvCxnSpPr>
        <p:spPr>
          <a:xfrm>
            <a:off x="1043607" y="3120161"/>
            <a:ext cx="2188058" cy="219654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E6BC4797-E190-49D7-AF4C-F92F0BECA639}"/>
              </a:ext>
            </a:extLst>
          </p:cNvPr>
          <p:cNvSpPr txBox="1"/>
          <p:nvPr/>
        </p:nvSpPr>
        <p:spPr>
          <a:xfrm>
            <a:off x="2987824" y="2528463"/>
            <a:ext cx="90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U=XY</a:t>
            </a:r>
            <a:endParaRPr lang="zh-CN" altLang="en-US" dirty="0"/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CB75E35C-F6A3-438E-B79D-CCCD84E065F8}"/>
              </a:ext>
            </a:extLst>
          </p:cNvPr>
          <p:cNvCxnSpPr/>
          <p:nvPr/>
        </p:nvCxnSpPr>
        <p:spPr>
          <a:xfrm>
            <a:off x="5220072" y="5367486"/>
            <a:ext cx="28803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6CEBFCAA-5F89-492A-9A7C-C1DE8341B565}"/>
              </a:ext>
            </a:extLst>
          </p:cNvPr>
          <p:cNvCxnSpPr/>
          <p:nvPr/>
        </p:nvCxnSpPr>
        <p:spPr>
          <a:xfrm flipV="1">
            <a:off x="5220072" y="2658591"/>
            <a:ext cx="0" cy="2708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DC73910E-E462-4E0E-BB36-2920DB34B8AA}"/>
              </a:ext>
            </a:extLst>
          </p:cNvPr>
          <p:cNvSpPr txBox="1"/>
          <p:nvPr/>
        </p:nvSpPr>
        <p:spPr>
          <a:xfrm>
            <a:off x="4817601" y="2256788"/>
            <a:ext cx="1003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收益率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15F6FAB-BAC8-4254-BC35-0D7B6DB13D75}"/>
              </a:ext>
            </a:extLst>
          </p:cNvPr>
          <p:cNvSpPr txBox="1"/>
          <p:nvPr/>
        </p:nvSpPr>
        <p:spPr>
          <a:xfrm>
            <a:off x="7514392" y="533893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标准差</a:t>
            </a:r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8D2FB432-57D3-4961-9E3F-F13504FDF480}"/>
              </a:ext>
            </a:extLst>
          </p:cNvPr>
          <p:cNvSpPr/>
          <p:nvPr/>
        </p:nvSpPr>
        <p:spPr>
          <a:xfrm>
            <a:off x="5486400" y="2810451"/>
            <a:ext cx="2296345" cy="2352356"/>
          </a:xfrm>
          <a:custGeom>
            <a:avLst/>
            <a:gdLst>
              <a:gd name="connsiteX0" fmla="*/ 0 w 2543291"/>
              <a:gd name="connsiteY0" fmla="*/ 2166180 h 2197387"/>
              <a:gd name="connsiteX1" fmla="*/ 417444 w 2543291"/>
              <a:gd name="connsiteY1" fmla="*/ 2195997 h 2197387"/>
              <a:gd name="connsiteX2" fmla="*/ 1103244 w 2543291"/>
              <a:gd name="connsiteY2" fmla="*/ 2126424 h 2197387"/>
              <a:gd name="connsiteX3" fmla="*/ 1639957 w 2543291"/>
              <a:gd name="connsiteY3" fmla="*/ 1877945 h 2197387"/>
              <a:gd name="connsiteX4" fmla="*/ 1958009 w 2543291"/>
              <a:gd name="connsiteY4" fmla="*/ 1629467 h 2197387"/>
              <a:gd name="connsiteX5" fmla="*/ 2216426 w 2543291"/>
              <a:gd name="connsiteY5" fmla="*/ 1241841 h 2197387"/>
              <a:gd name="connsiteX6" fmla="*/ 2514600 w 2543291"/>
              <a:gd name="connsiteY6" fmla="*/ 148537 h 2197387"/>
              <a:gd name="connsiteX7" fmla="*/ 2514600 w 2543291"/>
              <a:gd name="connsiteY7" fmla="*/ 39206 h 21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3291" h="2197387">
                <a:moveTo>
                  <a:pt x="0" y="2166180"/>
                </a:moveTo>
                <a:cubicBezTo>
                  <a:pt x="116785" y="2184401"/>
                  <a:pt x="233570" y="2202623"/>
                  <a:pt x="417444" y="2195997"/>
                </a:cubicBezTo>
                <a:cubicBezTo>
                  <a:pt x="601318" y="2189371"/>
                  <a:pt x="899492" y="2179433"/>
                  <a:pt x="1103244" y="2126424"/>
                </a:cubicBezTo>
                <a:cubicBezTo>
                  <a:pt x="1306996" y="2073415"/>
                  <a:pt x="1497496" y="1960771"/>
                  <a:pt x="1639957" y="1877945"/>
                </a:cubicBezTo>
                <a:cubicBezTo>
                  <a:pt x="1782418" y="1795119"/>
                  <a:pt x="1861931" y="1735484"/>
                  <a:pt x="1958009" y="1629467"/>
                </a:cubicBezTo>
                <a:cubicBezTo>
                  <a:pt x="2054087" y="1523450"/>
                  <a:pt x="2123661" y="1488663"/>
                  <a:pt x="2216426" y="1241841"/>
                </a:cubicBezTo>
                <a:cubicBezTo>
                  <a:pt x="2309191" y="995019"/>
                  <a:pt x="2464904" y="348976"/>
                  <a:pt x="2514600" y="148537"/>
                </a:cubicBezTo>
                <a:cubicBezTo>
                  <a:pt x="2564296" y="-51902"/>
                  <a:pt x="2539448" y="-6348"/>
                  <a:pt x="2514600" y="392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FD622DB8-C416-407B-A82C-3E258D5300BD}"/>
              </a:ext>
            </a:extLst>
          </p:cNvPr>
          <p:cNvSpPr/>
          <p:nvPr/>
        </p:nvSpPr>
        <p:spPr>
          <a:xfrm>
            <a:off x="5444884" y="2810450"/>
            <a:ext cx="2071533" cy="2037195"/>
          </a:xfrm>
          <a:custGeom>
            <a:avLst/>
            <a:gdLst>
              <a:gd name="connsiteX0" fmla="*/ 0 w 2543291"/>
              <a:gd name="connsiteY0" fmla="*/ 2166180 h 2197387"/>
              <a:gd name="connsiteX1" fmla="*/ 417444 w 2543291"/>
              <a:gd name="connsiteY1" fmla="*/ 2195997 h 2197387"/>
              <a:gd name="connsiteX2" fmla="*/ 1103244 w 2543291"/>
              <a:gd name="connsiteY2" fmla="*/ 2126424 h 2197387"/>
              <a:gd name="connsiteX3" fmla="*/ 1639957 w 2543291"/>
              <a:gd name="connsiteY3" fmla="*/ 1877945 h 2197387"/>
              <a:gd name="connsiteX4" fmla="*/ 1958009 w 2543291"/>
              <a:gd name="connsiteY4" fmla="*/ 1629467 h 2197387"/>
              <a:gd name="connsiteX5" fmla="*/ 2216426 w 2543291"/>
              <a:gd name="connsiteY5" fmla="*/ 1241841 h 2197387"/>
              <a:gd name="connsiteX6" fmla="*/ 2514600 w 2543291"/>
              <a:gd name="connsiteY6" fmla="*/ 148537 h 2197387"/>
              <a:gd name="connsiteX7" fmla="*/ 2514600 w 2543291"/>
              <a:gd name="connsiteY7" fmla="*/ 39206 h 21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3291" h="2197387">
                <a:moveTo>
                  <a:pt x="0" y="2166180"/>
                </a:moveTo>
                <a:cubicBezTo>
                  <a:pt x="116785" y="2184401"/>
                  <a:pt x="233570" y="2202623"/>
                  <a:pt x="417444" y="2195997"/>
                </a:cubicBezTo>
                <a:cubicBezTo>
                  <a:pt x="601318" y="2189371"/>
                  <a:pt x="899492" y="2179433"/>
                  <a:pt x="1103244" y="2126424"/>
                </a:cubicBezTo>
                <a:cubicBezTo>
                  <a:pt x="1306996" y="2073415"/>
                  <a:pt x="1497496" y="1960771"/>
                  <a:pt x="1639957" y="1877945"/>
                </a:cubicBezTo>
                <a:cubicBezTo>
                  <a:pt x="1782418" y="1795119"/>
                  <a:pt x="1861931" y="1735484"/>
                  <a:pt x="1958009" y="1629467"/>
                </a:cubicBezTo>
                <a:cubicBezTo>
                  <a:pt x="2054087" y="1523450"/>
                  <a:pt x="2123661" y="1488663"/>
                  <a:pt x="2216426" y="1241841"/>
                </a:cubicBezTo>
                <a:cubicBezTo>
                  <a:pt x="2309191" y="995019"/>
                  <a:pt x="2464904" y="348976"/>
                  <a:pt x="2514600" y="148537"/>
                </a:cubicBezTo>
                <a:cubicBezTo>
                  <a:pt x="2564296" y="-51902"/>
                  <a:pt x="2539448" y="-6348"/>
                  <a:pt x="2514600" y="392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54A9A064-C50D-4591-A3BC-394AB2EAF399}"/>
              </a:ext>
            </a:extLst>
          </p:cNvPr>
          <p:cNvSpPr/>
          <p:nvPr/>
        </p:nvSpPr>
        <p:spPr>
          <a:xfrm>
            <a:off x="5486400" y="2830799"/>
            <a:ext cx="1677885" cy="1678321"/>
          </a:xfrm>
          <a:custGeom>
            <a:avLst/>
            <a:gdLst>
              <a:gd name="connsiteX0" fmla="*/ 0 w 2543291"/>
              <a:gd name="connsiteY0" fmla="*/ 2166180 h 2197387"/>
              <a:gd name="connsiteX1" fmla="*/ 417444 w 2543291"/>
              <a:gd name="connsiteY1" fmla="*/ 2195997 h 2197387"/>
              <a:gd name="connsiteX2" fmla="*/ 1103244 w 2543291"/>
              <a:gd name="connsiteY2" fmla="*/ 2126424 h 2197387"/>
              <a:gd name="connsiteX3" fmla="*/ 1639957 w 2543291"/>
              <a:gd name="connsiteY3" fmla="*/ 1877945 h 2197387"/>
              <a:gd name="connsiteX4" fmla="*/ 1958009 w 2543291"/>
              <a:gd name="connsiteY4" fmla="*/ 1629467 h 2197387"/>
              <a:gd name="connsiteX5" fmla="*/ 2216426 w 2543291"/>
              <a:gd name="connsiteY5" fmla="*/ 1241841 h 2197387"/>
              <a:gd name="connsiteX6" fmla="*/ 2514600 w 2543291"/>
              <a:gd name="connsiteY6" fmla="*/ 148537 h 2197387"/>
              <a:gd name="connsiteX7" fmla="*/ 2514600 w 2543291"/>
              <a:gd name="connsiteY7" fmla="*/ 39206 h 219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43291" h="2197387">
                <a:moveTo>
                  <a:pt x="0" y="2166180"/>
                </a:moveTo>
                <a:cubicBezTo>
                  <a:pt x="116785" y="2184401"/>
                  <a:pt x="233570" y="2202623"/>
                  <a:pt x="417444" y="2195997"/>
                </a:cubicBezTo>
                <a:cubicBezTo>
                  <a:pt x="601318" y="2189371"/>
                  <a:pt x="899492" y="2179433"/>
                  <a:pt x="1103244" y="2126424"/>
                </a:cubicBezTo>
                <a:cubicBezTo>
                  <a:pt x="1306996" y="2073415"/>
                  <a:pt x="1497496" y="1960771"/>
                  <a:pt x="1639957" y="1877945"/>
                </a:cubicBezTo>
                <a:cubicBezTo>
                  <a:pt x="1782418" y="1795119"/>
                  <a:pt x="1861931" y="1735484"/>
                  <a:pt x="1958009" y="1629467"/>
                </a:cubicBezTo>
                <a:cubicBezTo>
                  <a:pt x="2054087" y="1523450"/>
                  <a:pt x="2123661" y="1488663"/>
                  <a:pt x="2216426" y="1241841"/>
                </a:cubicBezTo>
                <a:cubicBezTo>
                  <a:pt x="2309191" y="995019"/>
                  <a:pt x="2464904" y="348976"/>
                  <a:pt x="2514600" y="148537"/>
                </a:cubicBezTo>
                <a:cubicBezTo>
                  <a:pt x="2564296" y="-51902"/>
                  <a:pt x="2539448" y="-6348"/>
                  <a:pt x="2514600" y="3920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261D3DB-33A0-49D9-BEF6-8C0C06116A51}"/>
                  </a:ext>
                </a:extLst>
              </p:cNvPr>
              <p:cNvSpPr txBox="1"/>
              <p:nvPr/>
            </p:nvSpPr>
            <p:spPr>
              <a:xfrm>
                <a:off x="5968309" y="2195223"/>
                <a:ext cx="2186882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i="1" kern="100" smtClean="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𝑈</m:t>
                      </m:r>
                      <m:r>
                        <a:rPr lang="en-US" altLang="zh-CN" sz="1800" i="1" kern="100" smtClean="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zh-CN" sz="1800" i="1" kern="100" smtClean="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𝐸</m:t>
                      </m:r>
                      <m:d>
                        <m:d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zh-CN" sz="1800" i="1" kern="100">
                          <a:effectLst/>
                          <a:latin typeface="Cambria Math" panose="020405030504060302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zh-CN" altLang="zh-CN" sz="1800" i="1" kern="10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altLang="zh-CN" sz="1800" i="1" kern="100">
                              <a:effectLst/>
                              <a:latin typeface="Cambria Math" panose="020405030504060302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zh-CN" sz="1800" kern="10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261D3DB-33A0-49D9-BEF6-8C0C06116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309" y="2195223"/>
                <a:ext cx="2186882" cy="61093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C8FB66F6-6B05-4BF5-99D9-E748C436BB94}"/>
              </a:ext>
            </a:extLst>
          </p:cNvPr>
          <p:cNvCxnSpPr/>
          <p:nvPr/>
        </p:nvCxnSpPr>
        <p:spPr>
          <a:xfrm flipV="1">
            <a:off x="1043607" y="3120161"/>
            <a:ext cx="2704659" cy="2196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B61F4DD5-2B5E-4C3B-86B2-C67358334D10}"/>
              </a:ext>
            </a:extLst>
          </p:cNvPr>
          <p:cNvCxnSpPr/>
          <p:nvPr/>
        </p:nvCxnSpPr>
        <p:spPr>
          <a:xfrm flipH="1" flipV="1">
            <a:off x="5820672" y="3284984"/>
            <a:ext cx="1962073" cy="1877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526C8B4F-FCB4-4FB2-B9E3-9350CBECFB6F}"/>
              </a:ext>
            </a:extLst>
          </p:cNvPr>
          <p:cNvSpPr txBox="1"/>
          <p:nvPr/>
        </p:nvSpPr>
        <p:spPr>
          <a:xfrm>
            <a:off x="3301414" y="3292208"/>
            <a:ext cx="100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效用增长方向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DB4E150-2E02-42DC-817E-AE92936D283A}"/>
              </a:ext>
            </a:extLst>
          </p:cNvPr>
          <p:cNvSpPr txBox="1"/>
          <p:nvPr/>
        </p:nvSpPr>
        <p:spPr>
          <a:xfrm>
            <a:off x="5554345" y="3344408"/>
            <a:ext cx="1008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效用增长方向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AF9855B-DA42-4F66-BAEC-C67757C75D05}"/>
              </a:ext>
            </a:extLst>
          </p:cNvPr>
          <p:cNvSpPr txBox="1"/>
          <p:nvPr/>
        </p:nvSpPr>
        <p:spPr>
          <a:xfrm>
            <a:off x="755576" y="5736818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A&gt;0</a:t>
            </a:r>
            <a:r>
              <a:rPr lang="zh-CN" altLang="en-US" dirty="0"/>
              <a:t>时：</a:t>
            </a:r>
            <a:r>
              <a:rPr lang="en-US" altLang="zh-CN" dirty="0"/>
              <a:t>1</a:t>
            </a:r>
            <a:r>
              <a:rPr lang="zh-CN" altLang="en-US" dirty="0"/>
              <a:t>、两者均为凸函数（凸向原点）</a:t>
            </a:r>
            <a:r>
              <a:rPr lang="en-US" altLang="zh-CN" dirty="0"/>
              <a:t>; 2</a:t>
            </a:r>
            <a:r>
              <a:rPr lang="zh-CN" altLang="en-US" dirty="0"/>
              <a:t>、前者负斜率（替代），后者正斜率（伴生）</a:t>
            </a:r>
            <a:endParaRPr lang="en-US" altLang="zh-CN" dirty="0"/>
          </a:p>
          <a:p>
            <a:r>
              <a:rPr lang="en-US" altLang="zh-CN" dirty="0"/>
              <a:t>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5234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17181A7D-2AFC-479C-9CED-0A430E0AA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/>
              <a:t>                   风险回避系数与无差异曲线形状</a:t>
            </a:r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C284DD4C-DE45-4D0A-BAC2-5D786D815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13DAE6BE-A2B5-4B58-8D34-051D4CD3A165}"/>
              </a:ext>
            </a:extLst>
          </p:cNvPr>
          <p:cNvCxnSpPr/>
          <p:nvPr/>
        </p:nvCxnSpPr>
        <p:spPr>
          <a:xfrm>
            <a:off x="1475656" y="5517232"/>
            <a:ext cx="59766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C46F6E79-64ED-4A62-A8F2-F3A2CB499F10}"/>
              </a:ext>
            </a:extLst>
          </p:cNvPr>
          <p:cNvCxnSpPr/>
          <p:nvPr/>
        </p:nvCxnSpPr>
        <p:spPr>
          <a:xfrm flipV="1">
            <a:off x="1475656" y="1700808"/>
            <a:ext cx="0" cy="3816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FD07EDAB-E0FD-485C-BC0A-1F3A1E899B45}"/>
              </a:ext>
            </a:extLst>
          </p:cNvPr>
          <p:cNvSpPr txBox="1"/>
          <p:nvPr/>
        </p:nvSpPr>
        <p:spPr>
          <a:xfrm>
            <a:off x="899592" y="1772816"/>
            <a:ext cx="57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E(r)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280A0D1-046C-4B6C-A347-9044E04A7520}"/>
              </a:ext>
            </a:extLst>
          </p:cNvPr>
          <p:cNvSpPr txBox="1"/>
          <p:nvPr/>
        </p:nvSpPr>
        <p:spPr>
          <a:xfrm>
            <a:off x="7092280" y="558924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altLang="zh-CN" dirty="0">
                <a:latin typeface="仿宋" panose="02010609060101010101" pitchFamily="49" charset="-122"/>
                <a:ea typeface="仿宋" panose="02010609060101010101" pitchFamily="49" charset="-122"/>
              </a:rPr>
              <a:t>δ</a:t>
            </a:r>
            <a:endParaRPr lang="zh-CN" altLang="en-US" dirty="0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DB63E97E-4BF0-4DD1-991C-DC1B3C97F81C}"/>
              </a:ext>
            </a:extLst>
          </p:cNvPr>
          <p:cNvSpPr/>
          <p:nvPr/>
        </p:nvSpPr>
        <p:spPr>
          <a:xfrm>
            <a:off x="1475648" y="1482953"/>
            <a:ext cx="3925957" cy="2278929"/>
          </a:xfrm>
          <a:custGeom>
            <a:avLst/>
            <a:gdLst>
              <a:gd name="connsiteX0" fmla="*/ 0 w 3925957"/>
              <a:gd name="connsiteY0" fmla="*/ 2276061 h 2278929"/>
              <a:gd name="connsiteX1" fmla="*/ 168965 w 3925957"/>
              <a:gd name="connsiteY1" fmla="*/ 2276061 h 2278929"/>
              <a:gd name="connsiteX2" fmla="*/ 626165 w 3925957"/>
              <a:gd name="connsiteY2" fmla="*/ 2246244 h 2278929"/>
              <a:gd name="connsiteX3" fmla="*/ 1282148 w 3925957"/>
              <a:gd name="connsiteY3" fmla="*/ 2166731 h 2278929"/>
              <a:gd name="connsiteX4" fmla="*/ 2176670 w 3925957"/>
              <a:gd name="connsiteY4" fmla="*/ 1908313 h 2278929"/>
              <a:gd name="connsiteX5" fmla="*/ 2633870 w 3925957"/>
              <a:gd name="connsiteY5" fmla="*/ 1699592 h 2278929"/>
              <a:gd name="connsiteX6" fmla="*/ 2951922 w 3925957"/>
              <a:gd name="connsiteY6" fmla="*/ 1510748 h 2278929"/>
              <a:gd name="connsiteX7" fmla="*/ 3210339 w 3925957"/>
              <a:gd name="connsiteY7" fmla="*/ 1182757 h 2278929"/>
              <a:gd name="connsiteX8" fmla="*/ 3419061 w 3925957"/>
              <a:gd name="connsiteY8" fmla="*/ 924339 h 2278929"/>
              <a:gd name="connsiteX9" fmla="*/ 3687418 w 3925957"/>
              <a:gd name="connsiteY9" fmla="*/ 487018 h 2278929"/>
              <a:gd name="connsiteX10" fmla="*/ 3806687 w 3925957"/>
              <a:gd name="connsiteY10" fmla="*/ 308113 h 2278929"/>
              <a:gd name="connsiteX11" fmla="*/ 3925957 w 3925957"/>
              <a:gd name="connsiteY11" fmla="*/ 0 h 227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25957" h="2278929">
                <a:moveTo>
                  <a:pt x="0" y="2276061"/>
                </a:moveTo>
                <a:cubicBezTo>
                  <a:pt x="32302" y="2278545"/>
                  <a:pt x="64604" y="2281030"/>
                  <a:pt x="168965" y="2276061"/>
                </a:cubicBezTo>
                <a:cubicBezTo>
                  <a:pt x="273326" y="2271092"/>
                  <a:pt x="440635" y="2264466"/>
                  <a:pt x="626165" y="2246244"/>
                </a:cubicBezTo>
                <a:cubicBezTo>
                  <a:pt x="811695" y="2228022"/>
                  <a:pt x="1023731" y="2223053"/>
                  <a:pt x="1282148" y="2166731"/>
                </a:cubicBezTo>
                <a:cubicBezTo>
                  <a:pt x="1540565" y="2110409"/>
                  <a:pt x="1951383" y="1986169"/>
                  <a:pt x="2176670" y="1908313"/>
                </a:cubicBezTo>
                <a:cubicBezTo>
                  <a:pt x="2401957" y="1830456"/>
                  <a:pt x="2504661" y="1765853"/>
                  <a:pt x="2633870" y="1699592"/>
                </a:cubicBezTo>
                <a:cubicBezTo>
                  <a:pt x="2763079" y="1633331"/>
                  <a:pt x="2855844" y="1596887"/>
                  <a:pt x="2951922" y="1510748"/>
                </a:cubicBezTo>
                <a:cubicBezTo>
                  <a:pt x="3048000" y="1424609"/>
                  <a:pt x="3132483" y="1280492"/>
                  <a:pt x="3210339" y="1182757"/>
                </a:cubicBezTo>
                <a:cubicBezTo>
                  <a:pt x="3288195" y="1085022"/>
                  <a:pt x="3339548" y="1040295"/>
                  <a:pt x="3419061" y="924339"/>
                </a:cubicBezTo>
                <a:cubicBezTo>
                  <a:pt x="3498574" y="808383"/>
                  <a:pt x="3622814" y="589722"/>
                  <a:pt x="3687418" y="487018"/>
                </a:cubicBezTo>
                <a:cubicBezTo>
                  <a:pt x="3752022" y="384314"/>
                  <a:pt x="3766931" y="389283"/>
                  <a:pt x="3806687" y="308113"/>
                </a:cubicBezTo>
                <a:cubicBezTo>
                  <a:pt x="3846444" y="226943"/>
                  <a:pt x="3886200" y="113471"/>
                  <a:pt x="3925957" y="0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43B7DA70-5C84-471C-A198-089DF891C350}"/>
              </a:ext>
            </a:extLst>
          </p:cNvPr>
          <p:cNvCxnSpPr/>
          <p:nvPr/>
        </p:nvCxnSpPr>
        <p:spPr>
          <a:xfrm>
            <a:off x="1475648" y="3761882"/>
            <a:ext cx="440709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D56FBC87-64D5-48F6-BA8B-5B1E375A75BD}"/>
              </a:ext>
            </a:extLst>
          </p:cNvPr>
          <p:cNvSpPr/>
          <p:nvPr/>
        </p:nvSpPr>
        <p:spPr>
          <a:xfrm>
            <a:off x="1483964" y="3761882"/>
            <a:ext cx="4096146" cy="1683340"/>
          </a:xfrm>
          <a:custGeom>
            <a:avLst/>
            <a:gdLst>
              <a:gd name="connsiteX0" fmla="*/ 0 w 3409121"/>
              <a:gd name="connsiteY0" fmla="*/ 0 h 1202635"/>
              <a:gd name="connsiteX1" fmla="*/ 536713 w 3409121"/>
              <a:gd name="connsiteY1" fmla="*/ 129209 h 1202635"/>
              <a:gd name="connsiteX2" fmla="*/ 1411356 w 3409121"/>
              <a:gd name="connsiteY2" fmla="*/ 318053 h 1202635"/>
              <a:gd name="connsiteX3" fmla="*/ 2802834 w 3409121"/>
              <a:gd name="connsiteY3" fmla="*/ 775253 h 1202635"/>
              <a:gd name="connsiteX4" fmla="*/ 3409121 w 3409121"/>
              <a:gd name="connsiteY4" fmla="*/ 1202635 h 1202635"/>
              <a:gd name="connsiteX5" fmla="*/ 3409121 w 3409121"/>
              <a:gd name="connsiteY5" fmla="*/ 1202635 h 120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9121" h="1202635">
                <a:moveTo>
                  <a:pt x="0" y="0"/>
                </a:moveTo>
                <a:lnTo>
                  <a:pt x="536713" y="129209"/>
                </a:lnTo>
                <a:cubicBezTo>
                  <a:pt x="771939" y="182218"/>
                  <a:pt x="1033669" y="210379"/>
                  <a:pt x="1411356" y="318053"/>
                </a:cubicBezTo>
                <a:cubicBezTo>
                  <a:pt x="1789043" y="425727"/>
                  <a:pt x="2469873" y="627823"/>
                  <a:pt x="2802834" y="775253"/>
                </a:cubicBezTo>
                <a:cubicBezTo>
                  <a:pt x="3135795" y="922683"/>
                  <a:pt x="3409121" y="1202635"/>
                  <a:pt x="3409121" y="1202635"/>
                </a:cubicBezTo>
                <a:lnTo>
                  <a:pt x="3409121" y="1202635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2660E66-8BF6-4475-91DB-56AA28D60034}"/>
              </a:ext>
            </a:extLst>
          </p:cNvPr>
          <p:cNvSpPr txBox="1"/>
          <p:nvPr/>
        </p:nvSpPr>
        <p:spPr>
          <a:xfrm>
            <a:off x="5401605" y="1600200"/>
            <a:ext cx="284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A&gt;0   </a:t>
            </a:r>
            <a:r>
              <a:rPr lang="zh-CN" altLang="en-US" dirty="0"/>
              <a:t>风险回避型投资者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06DF6FE-B4F5-4D9A-8EAF-0397A914C3BF}"/>
              </a:ext>
            </a:extLst>
          </p:cNvPr>
          <p:cNvSpPr txBox="1"/>
          <p:nvPr/>
        </p:nvSpPr>
        <p:spPr>
          <a:xfrm>
            <a:off x="5940152" y="342900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A=0   </a:t>
            </a:r>
            <a:r>
              <a:rPr lang="zh-CN" altLang="en-US" dirty="0"/>
              <a:t>风险中性投资者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F8B3126-DA21-452B-97AF-CB48186BD7DB}"/>
              </a:ext>
            </a:extLst>
          </p:cNvPr>
          <p:cNvSpPr txBox="1"/>
          <p:nvPr/>
        </p:nvSpPr>
        <p:spPr>
          <a:xfrm>
            <a:off x="4856783" y="4335842"/>
            <a:ext cx="3387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A&lt;0    </a:t>
            </a:r>
            <a:r>
              <a:rPr lang="zh-CN" altLang="en-US" dirty="0"/>
              <a:t>风险偏好型投资者（赌徒）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5D57C28-56C9-4B6E-9C00-528A582B9B85}"/>
              </a:ext>
            </a:extLst>
          </p:cNvPr>
          <p:cNvSpPr txBox="1"/>
          <p:nvPr/>
        </p:nvSpPr>
        <p:spPr>
          <a:xfrm>
            <a:off x="5292080" y="4682398"/>
            <a:ext cx="2808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此时不仅斜率为负值，而且变成了凹函数</a:t>
            </a: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5CD089EF-22FD-E859-DEE1-4A1EDA5C33AB}"/>
              </a:ext>
            </a:extLst>
          </p:cNvPr>
          <p:cNvSpPr/>
          <p:nvPr/>
        </p:nvSpPr>
        <p:spPr>
          <a:xfrm>
            <a:off x="1470991" y="1351722"/>
            <a:ext cx="3061252" cy="2395330"/>
          </a:xfrm>
          <a:custGeom>
            <a:avLst/>
            <a:gdLst>
              <a:gd name="connsiteX0" fmla="*/ 0 w 3061252"/>
              <a:gd name="connsiteY0" fmla="*/ 2395330 h 2395330"/>
              <a:gd name="connsiteX1" fmla="*/ 675861 w 3061252"/>
              <a:gd name="connsiteY1" fmla="*/ 2236304 h 2395330"/>
              <a:gd name="connsiteX2" fmla="*/ 1152939 w 3061252"/>
              <a:gd name="connsiteY2" fmla="*/ 2146852 h 2395330"/>
              <a:gd name="connsiteX3" fmla="*/ 2345635 w 3061252"/>
              <a:gd name="connsiteY3" fmla="*/ 1610139 h 2395330"/>
              <a:gd name="connsiteX4" fmla="*/ 3061252 w 3061252"/>
              <a:gd name="connsiteY4" fmla="*/ 0 h 239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61252" h="2395330">
                <a:moveTo>
                  <a:pt x="0" y="2395330"/>
                </a:moveTo>
                <a:lnTo>
                  <a:pt x="675861" y="2236304"/>
                </a:lnTo>
                <a:cubicBezTo>
                  <a:pt x="868017" y="2194891"/>
                  <a:pt x="874643" y="2251213"/>
                  <a:pt x="1152939" y="2146852"/>
                </a:cubicBezTo>
                <a:cubicBezTo>
                  <a:pt x="1431235" y="2042491"/>
                  <a:pt x="2027583" y="1967948"/>
                  <a:pt x="2345635" y="1610139"/>
                </a:cubicBezTo>
                <a:cubicBezTo>
                  <a:pt x="2663687" y="1252330"/>
                  <a:pt x="2862469" y="626165"/>
                  <a:pt x="3061252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6808176-022C-9BCF-E8CD-A6FFD2707117}"/>
              </a:ext>
            </a:extLst>
          </p:cNvPr>
          <p:cNvSpPr txBox="1"/>
          <p:nvPr/>
        </p:nvSpPr>
        <p:spPr>
          <a:xfrm>
            <a:off x="5038925" y="2058699"/>
            <a:ext cx="3791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A1&lt;</a:t>
            </a:r>
            <a:r>
              <a:rPr lang="en-US" altLang="zh-CN" dirty="0">
                <a:solidFill>
                  <a:srgbClr val="FF0000"/>
                </a:solidFill>
              </a:rPr>
              <a:t>A2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  </a:t>
            </a:r>
          </a:p>
          <a:p>
            <a:r>
              <a:rPr lang="zh-CN" altLang="en-US" dirty="0">
                <a:solidFill>
                  <a:srgbClr val="FF0000"/>
                </a:solidFill>
              </a:rPr>
              <a:t>风险增加相同的水平，红色投资者要求的收益增长</a:t>
            </a:r>
            <a:r>
              <a:rPr lang="en-US" altLang="zh-CN" dirty="0">
                <a:solidFill>
                  <a:srgbClr val="FF0000"/>
                </a:solidFill>
              </a:rPr>
              <a:t>&gt;</a:t>
            </a:r>
            <a:r>
              <a:rPr lang="zh-CN" altLang="en-US" dirty="0">
                <a:solidFill>
                  <a:srgbClr val="FF0000"/>
                </a:solidFill>
              </a:rPr>
              <a:t>绿色投资者要求的收益增长</a:t>
            </a:r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CE974F0B-3ADB-B2AC-2079-8455C01EED46}"/>
              </a:ext>
            </a:extLst>
          </p:cNvPr>
          <p:cNvCxnSpPr>
            <a:cxnSpLocks/>
          </p:cNvCxnSpPr>
          <p:nvPr/>
        </p:nvCxnSpPr>
        <p:spPr>
          <a:xfrm flipV="1">
            <a:off x="4211960" y="1412778"/>
            <a:ext cx="0" cy="4176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6F54048C-E94A-057A-A8C9-62B9710A7E84}"/>
              </a:ext>
            </a:extLst>
          </p:cNvPr>
          <p:cNvSpPr/>
          <p:nvPr/>
        </p:nvSpPr>
        <p:spPr>
          <a:xfrm>
            <a:off x="4067944" y="2222309"/>
            <a:ext cx="288031" cy="1265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464B586D-0134-B57B-CB02-90345EE4C8E1}"/>
              </a:ext>
            </a:extLst>
          </p:cNvPr>
          <p:cNvSpPr/>
          <p:nvPr/>
        </p:nvSpPr>
        <p:spPr>
          <a:xfrm>
            <a:off x="4067944" y="3068960"/>
            <a:ext cx="288029" cy="1559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55B82F55-582B-7D4C-3D87-DD2A442442D4}"/>
              </a:ext>
            </a:extLst>
          </p:cNvPr>
          <p:cNvCxnSpPr>
            <a:cxnSpLocks/>
          </p:cNvCxnSpPr>
          <p:nvPr/>
        </p:nvCxnSpPr>
        <p:spPr>
          <a:xfrm flipV="1">
            <a:off x="4532243" y="1412778"/>
            <a:ext cx="0" cy="41764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19DEF750-0208-E38E-455A-A0802B7B3EE8}"/>
              </a:ext>
            </a:extLst>
          </p:cNvPr>
          <p:cNvSpPr txBox="1"/>
          <p:nvPr/>
        </p:nvSpPr>
        <p:spPr>
          <a:xfrm>
            <a:off x="755576" y="595857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无差异曲线越陡峭，风险厌恶系数越大</a:t>
            </a:r>
          </a:p>
        </p:txBody>
      </p:sp>
    </p:spTree>
    <p:extLst>
      <p:ext uri="{BB962C8B-B14F-4D97-AF65-F5344CB8AC3E}">
        <p14:creationId xmlns:p14="http://schemas.microsoft.com/office/powerpoint/2010/main" val="1369802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610A44-8392-4EB0-9D2C-983851C8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个人与市场风险偏好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33CA152-6737-45BE-829F-915F1F597F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 sz="2000" dirty="0">
                    <a:solidFill>
                      <a:schemeClr val="tx1"/>
                    </a:solidFill>
                  </a:rPr>
                  <a:t>某投资者认为下列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A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、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B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两项投资无差异</a:t>
                </a:r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A. 10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年期国债（预期年化收益率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3.24%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，标准差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=0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）</a:t>
                </a:r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B.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 某股票，预期年收益率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10%,</a:t>
                </a:r>
                <a:r>
                  <a:rPr lang="zh-CN" altLang="en-US" sz="2000" dirty="0">
                    <a:solidFill>
                      <a:schemeClr val="tx1"/>
                    </a:solidFill>
                  </a:rPr>
                  <a:t>标准差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15%</a:t>
                </a:r>
              </a:p>
              <a:p>
                <a:pPr marL="0" indent="0">
                  <a:buNone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=3.24%−</m:t>
                    </m:r>
                    <m:f>
                      <m:fPr>
                        <m:ctrlP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sSup>
                      <m:sSupPr>
                        <m:ctrlP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sz="20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.24%</m:t>
                    </m:r>
                  </m:oMath>
                </a14:m>
                <a:endParaRPr lang="en-US" altLang="zh-CN" sz="2000" b="0" i="0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zh-CN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=10%−</m:t>
                      </m:r>
                      <m:f>
                        <m:fPr>
                          <m:ctrlP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sSup>
                        <m:sSupPr>
                          <m:ctrlP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(10%)</m:t>
                          </m:r>
                        </m:e>
                        <m:sup>
                          <m:r>
                            <a:rPr lang="en-US" altLang="zh-CN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CN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.24%</m:t>
                      </m:r>
                    </m:oMath>
                  </m:oMathPara>
                </a14:m>
                <a:endParaRPr lang="en-US" altLang="zh-CN" sz="20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                                             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                                           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A=6</a:t>
                </a:r>
              </a:p>
              <a:p>
                <a:pPr marL="0" indent="0">
                  <a:buNone/>
                </a:pPr>
                <a:endParaRPr lang="en-US" altLang="zh-CN" sz="2000" b="0" dirty="0"/>
              </a:p>
              <a:p>
                <a:pPr marL="0" indent="0">
                  <a:buNone/>
                </a:pPr>
                <a:endParaRPr lang="en-US" altLang="zh-CN" sz="200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sz="2000" b="0" dirty="0"/>
                  <a:t>揭示</a:t>
                </a:r>
                <a:r>
                  <a:rPr lang="en-US" altLang="zh-CN" sz="2000" b="0" dirty="0"/>
                  <a:t>A(</a:t>
                </a:r>
                <a:r>
                  <a:rPr lang="zh-CN" altLang="en-US" sz="2000" b="0" dirty="0"/>
                  <a:t>风险厌恶系数</a:t>
                </a:r>
                <a:r>
                  <a:rPr lang="en-US" altLang="zh-CN" sz="2000" b="0" dirty="0"/>
                  <a:t>)</a:t>
                </a:r>
                <a:endParaRPr lang="en-US" altLang="zh-CN" sz="2000" b="0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033CA152-6737-45BE-829F-915F1F597F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63272" cy="4525963"/>
              </a:xfrm>
              <a:blipFill>
                <a:blip r:embed="rId2"/>
                <a:stretch>
                  <a:fillRect l="-655" t="-94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071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DD4FD1-B20D-4370-A666-9A8110B6C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课堂练习：单变量求解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6F71C7D-707E-4357-B179-405276F253AA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1800" kern="0" dirty="0"/>
              <a:t>假设当前中美两国投资者均认为投资</a:t>
            </a:r>
            <a:r>
              <a:rPr lang="en-US" altLang="zh-CN" sz="1800" kern="0" dirty="0"/>
              <a:t>10</a:t>
            </a:r>
            <a:r>
              <a:rPr lang="zh-CN" altLang="en-US" sz="1800" kern="0" dirty="0"/>
              <a:t>年期国债与投资股市无差异</a:t>
            </a:r>
            <a:endParaRPr lang="en-US" altLang="zh-CN" sz="1800" kern="0" dirty="0"/>
          </a:p>
          <a:p>
            <a:r>
              <a:rPr lang="zh-CN" altLang="en-US" sz="1800" kern="0" dirty="0"/>
              <a:t>同花顺</a:t>
            </a:r>
            <a:r>
              <a:rPr lang="en-US" altLang="zh-CN" sz="1800" kern="0" dirty="0"/>
              <a:t>——</a:t>
            </a:r>
            <a:r>
              <a:rPr lang="zh-CN" altLang="en-US" sz="1800" kern="0" dirty="0"/>
              <a:t>债券</a:t>
            </a:r>
            <a:r>
              <a:rPr lang="en-US" altLang="zh-CN" sz="1800" kern="0" dirty="0"/>
              <a:t>——</a:t>
            </a:r>
            <a:r>
              <a:rPr lang="zh-CN" altLang="en-US" sz="1800" kern="0" dirty="0"/>
              <a:t>利率走势</a:t>
            </a:r>
            <a:endParaRPr lang="en-US" altLang="zh-CN" sz="1800" kern="0" dirty="0"/>
          </a:p>
          <a:p>
            <a:r>
              <a:rPr lang="zh-CN" altLang="en-US" sz="1800" kern="0" dirty="0"/>
              <a:t>同花顺</a:t>
            </a:r>
            <a:r>
              <a:rPr lang="en-US" altLang="zh-CN" sz="1800" kern="0" dirty="0"/>
              <a:t>——S&amp;P500vsHS300</a:t>
            </a:r>
          </a:p>
          <a:p>
            <a:pPr marL="0" indent="0">
              <a:buNone/>
            </a:pPr>
            <a:r>
              <a:rPr lang="en-US" altLang="zh-CN" sz="1800" kern="0" dirty="0"/>
              <a:t>             </a:t>
            </a:r>
            <a:r>
              <a:rPr lang="zh-CN" altLang="en-US" sz="1800" kern="0" dirty="0"/>
              <a:t>收益率</a:t>
            </a:r>
            <a:r>
              <a:rPr lang="en-US" altLang="zh-CN" sz="1800" kern="0" dirty="0"/>
              <a:t>——</a:t>
            </a:r>
            <a:r>
              <a:rPr lang="zh-CN" altLang="en-US" sz="1800" kern="0" dirty="0"/>
              <a:t>指数概况，标准差</a:t>
            </a:r>
            <a:r>
              <a:rPr lang="en-US" altLang="zh-CN" sz="1800" kern="0" dirty="0"/>
              <a:t>——</a:t>
            </a:r>
            <a:r>
              <a:rPr lang="zh-CN" altLang="en-US" sz="1800" kern="0" dirty="0"/>
              <a:t>风险分析</a:t>
            </a:r>
            <a:endParaRPr lang="en-US" altLang="zh-CN" sz="1800" kern="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kern="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kern="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kern="0" dirty="0"/>
          </a:p>
          <a:p>
            <a:pPr marL="0" indent="0">
              <a:buNone/>
            </a:pPr>
            <a:endParaRPr lang="en-US" altLang="zh-CN" sz="1800" dirty="0"/>
          </a:p>
          <a:p>
            <a:r>
              <a:rPr lang="en-US" altLang="zh-CN" sz="1800" kern="0" dirty="0"/>
              <a:t>Excel</a:t>
            </a:r>
            <a:r>
              <a:rPr lang="zh-CN" altLang="en-US" sz="1800" dirty="0">
                <a:sym typeface="Wingdings" panose="05000000000000000000" pitchFamily="2" charset="2"/>
              </a:rPr>
              <a:t>  （</a:t>
            </a:r>
            <a:r>
              <a:rPr lang="en-US" altLang="zh-CN" sz="1800" dirty="0">
                <a:sym typeface="Wingdings" panose="05000000000000000000" pitchFamily="2" charset="2"/>
              </a:rPr>
              <a:t>1)</a:t>
            </a:r>
            <a:r>
              <a:rPr lang="zh-CN" altLang="en-US" sz="1800" kern="0" dirty="0"/>
              <a:t>数据</a:t>
            </a:r>
            <a:r>
              <a:rPr lang="en-US" altLang="zh-CN" sz="1800" kern="0" dirty="0"/>
              <a:t>-</a:t>
            </a:r>
            <a:r>
              <a:rPr lang="zh-CN" altLang="en-US" sz="1800" kern="0" dirty="0"/>
              <a:t>模拟分析</a:t>
            </a:r>
            <a:r>
              <a:rPr lang="en-US" altLang="zh-CN" sz="1800" kern="0" dirty="0"/>
              <a:t>-</a:t>
            </a:r>
            <a:r>
              <a:rPr lang="zh-CN" altLang="en-US" sz="1800" kern="0" dirty="0"/>
              <a:t>单变量求解</a:t>
            </a:r>
            <a:endParaRPr lang="en-US" altLang="zh-CN" sz="1800" kern="0" dirty="0"/>
          </a:p>
          <a:p>
            <a:pPr marL="0" indent="0">
              <a:buNone/>
            </a:pPr>
            <a:r>
              <a:rPr lang="zh-CN" altLang="en-US" sz="2000" kern="0" dirty="0"/>
              <a:t>                 </a:t>
            </a:r>
            <a:r>
              <a:rPr lang="en-US" altLang="zh-CN" sz="2000" kern="0" dirty="0"/>
              <a:t>(2)</a:t>
            </a:r>
            <a:r>
              <a:rPr lang="zh-CN" altLang="en-US" sz="2000" kern="0" dirty="0"/>
              <a:t>数据</a:t>
            </a:r>
            <a:r>
              <a:rPr lang="en-US" altLang="zh-CN" sz="2000" kern="0" dirty="0"/>
              <a:t>-</a:t>
            </a:r>
            <a:r>
              <a:rPr lang="zh-CN" altLang="en-US" sz="2000" kern="0" dirty="0"/>
              <a:t>规划求解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D1C868D4-F74A-4B95-A172-6D0A4ADB02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025165"/>
              </p:ext>
            </p:extLst>
          </p:nvPr>
        </p:nvGraphicFramePr>
        <p:xfrm>
          <a:off x="971600" y="3284984"/>
          <a:ext cx="3096344" cy="1331613"/>
        </p:xfrm>
        <a:graphic>
          <a:graphicData uri="http://schemas.openxmlformats.org/drawingml/2006/table">
            <a:tbl>
              <a:tblPr/>
              <a:tblGrid>
                <a:gridCol w="549351">
                  <a:extLst>
                    <a:ext uri="{9D8B030D-6E8A-4147-A177-3AD203B41FA5}">
                      <a16:colId xmlns:a16="http://schemas.microsoft.com/office/drawing/2014/main" val="4229711741"/>
                    </a:ext>
                  </a:extLst>
                </a:gridCol>
                <a:gridCol w="659221">
                  <a:extLst>
                    <a:ext uri="{9D8B030D-6E8A-4147-A177-3AD203B41FA5}">
                      <a16:colId xmlns:a16="http://schemas.microsoft.com/office/drawing/2014/main" val="1326541398"/>
                    </a:ext>
                  </a:extLst>
                </a:gridCol>
                <a:gridCol w="589305">
                  <a:extLst>
                    <a:ext uri="{9D8B030D-6E8A-4147-A177-3AD203B41FA5}">
                      <a16:colId xmlns:a16="http://schemas.microsoft.com/office/drawing/2014/main" val="4099210766"/>
                    </a:ext>
                  </a:extLst>
                </a:gridCol>
                <a:gridCol w="722403">
                  <a:extLst>
                    <a:ext uri="{9D8B030D-6E8A-4147-A177-3AD203B41FA5}">
                      <a16:colId xmlns:a16="http://schemas.microsoft.com/office/drawing/2014/main" val="77982381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555777282"/>
                    </a:ext>
                  </a:extLst>
                </a:gridCol>
              </a:tblGrid>
              <a:tr h="44387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  <a:r>
                        <a:rPr lang="en-US" altLang="zh-CN" sz="10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2022/3/7</a:t>
                      </a:r>
                      <a:endParaRPr lang="zh-CN" altLang="en-US" sz="1000" b="0" i="0" u="none" strike="noStrike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T-Bond-10Y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近</a:t>
                      </a:r>
                      <a:r>
                        <a:rPr lang="en-US" altLang="zh-CN" sz="10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0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年年化收益率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近</a:t>
                      </a:r>
                      <a:r>
                        <a:rPr lang="en-US" altLang="zh-CN" sz="10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250</a:t>
                      </a:r>
                      <a:r>
                        <a:rPr lang="zh-CN" altLang="en-US" sz="10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日日波动率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风险回避系数</a:t>
                      </a:r>
                      <a:r>
                        <a:rPr lang="en-US" altLang="zh-CN" sz="1000" b="0" i="0" u="none" strike="noStrike"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047097"/>
                  </a:ext>
                </a:extLst>
              </a:tr>
              <a:tr h="44387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美国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b="0" i="0" u="none" strike="noStrike" dirty="0">
                          <a:effectLst/>
                          <a:latin typeface="Arial" panose="020B0604020202020204" pitchFamily="34" charset="0"/>
                        </a:rPr>
                        <a:t>1.96%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b="0" i="0" u="none" strike="noStrike" dirty="0">
                          <a:effectLst/>
                          <a:latin typeface="Arial" panose="020B0604020202020204" pitchFamily="34" charset="0"/>
                        </a:rPr>
                        <a:t>12.61%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b="0" i="0" u="none" strike="noStrike" dirty="0">
                          <a:effectLst/>
                          <a:latin typeface="Arial" panose="020B0604020202020204" pitchFamily="34" charset="0"/>
                        </a:rPr>
                        <a:t>0.88%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b="0" i="0" u="none" strike="noStrike" dirty="0">
                          <a:effectLst/>
                          <a:latin typeface="Arial" panose="020B0604020202020204" pitchFamily="34" charset="0"/>
                        </a:rPr>
                        <a:t>11 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5801902"/>
                  </a:ext>
                </a:extLst>
              </a:tr>
              <a:tr h="44387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中国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b="0" i="0" u="none" strike="noStrike" dirty="0">
                          <a:effectLst/>
                          <a:latin typeface="Arial" panose="020B0604020202020204" pitchFamily="34" charset="0"/>
                        </a:rPr>
                        <a:t>2.80%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b="0" i="0" u="none" strike="noStrike" dirty="0">
                          <a:effectLst/>
                          <a:latin typeface="Arial" panose="020B0604020202020204" pitchFamily="34" charset="0"/>
                        </a:rPr>
                        <a:t>-17.33%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b="0" i="0" u="none" strike="noStrike" dirty="0">
                          <a:effectLst/>
                          <a:latin typeface="Arial" panose="020B0604020202020204" pitchFamily="34" charset="0"/>
                        </a:rPr>
                        <a:t>1.11%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000" b="0" i="0" u="none" strike="noStrike" dirty="0">
                          <a:effectLst/>
                          <a:latin typeface="Arial" panose="020B0604020202020204" pitchFamily="34" charset="0"/>
                        </a:rPr>
                        <a:t>-13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15418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F76190E-1623-462B-92A0-FB902815FE62}"/>
                  </a:ext>
                </a:extLst>
              </p:cNvPr>
              <p:cNvSpPr txBox="1"/>
              <p:nvPr/>
            </p:nvSpPr>
            <p:spPr>
              <a:xfrm>
                <a:off x="4466592" y="3315004"/>
                <a:ext cx="4350743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1.96%=12.61%−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𝑈𝑆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0.88%∗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√250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8F76190E-1623-462B-92A0-FB902815F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592" y="3315004"/>
                <a:ext cx="4350743" cy="518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EBCFB5E-9385-46EE-BDCC-34F522A85988}"/>
                  </a:ext>
                </a:extLst>
              </p:cNvPr>
              <p:cNvSpPr txBox="1"/>
              <p:nvPr/>
            </p:nvSpPr>
            <p:spPr>
              <a:xfrm>
                <a:off x="4336057" y="4074334"/>
                <a:ext cx="448052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−17.33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%=2.80%−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CN</m:t>
                          </m:r>
                        </m:sub>
                      </m:sSub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1.11%∗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√250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8EBCFB5E-9385-46EE-BDCC-34F522A85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6057" y="4074334"/>
                <a:ext cx="4480521" cy="518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226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1E0E67-8A80-4B97-BD7F-D1DAA6144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                       完全组合、风险组合与无风险组合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6379D0F6-CE16-4960-94A3-20404CB053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5738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49378944-5C6C-41B1-BF4D-F88E3F19CEEB}"/>
              </a:ext>
            </a:extLst>
          </p:cNvPr>
          <p:cNvCxnSpPr>
            <a:cxnSpLocks/>
          </p:cNvCxnSpPr>
          <p:nvPr/>
        </p:nvCxnSpPr>
        <p:spPr>
          <a:xfrm flipV="1">
            <a:off x="1547664" y="2420888"/>
            <a:ext cx="2016224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251DE848-A41A-4CDB-A345-D2D9DE7C1472}"/>
              </a:ext>
            </a:extLst>
          </p:cNvPr>
          <p:cNvCxnSpPr>
            <a:cxnSpLocks/>
          </p:cNvCxnSpPr>
          <p:nvPr/>
        </p:nvCxnSpPr>
        <p:spPr>
          <a:xfrm>
            <a:off x="1547664" y="3863181"/>
            <a:ext cx="3384376" cy="573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F85A58C4-E396-4EA6-98F1-E9414719698F}"/>
              </a:ext>
            </a:extLst>
          </p:cNvPr>
          <p:cNvSpPr txBox="1"/>
          <p:nvPr/>
        </p:nvSpPr>
        <p:spPr>
          <a:xfrm>
            <a:off x="457200" y="3392996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完全组合（</a:t>
            </a:r>
            <a:r>
              <a:rPr lang="en-US" altLang="zh-CN" dirty="0"/>
              <a:t>C</a:t>
            </a:r>
            <a:r>
              <a:rPr lang="zh-CN" altLang="en-US" dirty="0"/>
              <a:t>）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FD897F7-38F1-44CB-9468-67D92B63178F}"/>
              </a:ext>
            </a:extLst>
          </p:cNvPr>
          <p:cNvSpPr txBox="1"/>
          <p:nvPr/>
        </p:nvSpPr>
        <p:spPr>
          <a:xfrm>
            <a:off x="2771800" y="285749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7576FC0-148D-4072-9FB4-502B4B057B37}"/>
              </a:ext>
            </a:extLst>
          </p:cNvPr>
          <p:cNvSpPr txBox="1"/>
          <p:nvPr/>
        </p:nvSpPr>
        <p:spPr>
          <a:xfrm>
            <a:off x="2771800" y="396548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1-y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02031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F419C3-500E-449C-8E28-E1557974B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无风险资产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87CCA7-833B-432B-8D07-C684FD422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altLang="zh-CN" dirty="0"/>
              <a:t>BKM</a:t>
            </a:r>
            <a:r>
              <a:rPr lang="zh-CN" altLang="en-US" dirty="0"/>
              <a:t>采用</a:t>
            </a:r>
            <a:r>
              <a:rPr lang="en-US" altLang="zh-CN" dirty="0"/>
              <a:t>MMMF</a:t>
            </a:r>
            <a:r>
              <a:rPr lang="zh-CN" altLang="en-US" dirty="0"/>
              <a:t>收益率作为无风险收益率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DDDD651-E1F5-4F74-9C88-8E50883F5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22" y="1882771"/>
            <a:ext cx="8229600" cy="417646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8D4DA63A-C72C-474A-B62E-067E367ED1A7}"/>
              </a:ext>
            </a:extLst>
          </p:cNvPr>
          <p:cNvSpPr txBox="1"/>
          <p:nvPr/>
        </p:nvSpPr>
        <p:spPr>
          <a:xfrm>
            <a:off x="755576" y="6155037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                        》》Wind</a:t>
            </a:r>
            <a:r>
              <a:rPr lang="zh-CN" altLang="en-US" dirty="0"/>
              <a:t>系统主要利率查询课堂演示</a:t>
            </a:r>
          </a:p>
        </p:txBody>
      </p:sp>
    </p:spTree>
    <p:extLst>
      <p:ext uri="{BB962C8B-B14F-4D97-AF65-F5344CB8AC3E}">
        <p14:creationId xmlns:p14="http://schemas.microsoft.com/office/powerpoint/2010/main" val="879110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</a:t>
            </a:r>
            <a:r>
              <a:rPr lang="zh-CN" altLang="en-US" sz="4000" dirty="0"/>
              <a:t>完全组合的风险收益特性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完全组合（</a:t>
            </a:r>
            <a:r>
              <a:rPr lang="en-US" altLang="zh-CN" sz="2400" dirty="0"/>
              <a:t>C</a:t>
            </a:r>
            <a:r>
              <a:rPr lang="zh-CN" altLang="en-US" sz="2400" dirty="0"/>
              <a:t>）由风险组合（</a:t>
            </a:r>
            <a:r>
              <a:rPr lang="en-US" altLang="zh-CN" sz="2400" dirty="0"/>
              <a:t>P</a:t>
            </a:r>
            <a:r>
              <a:rPr lang="zh-CN" altLang="en-US" sz="2400" dirty="0"/>
              <a:t>）和无风险资产（</a:t>
            </a:r>
            <a:r>
              <a:rPr lang="en-US" altLang="zh-CN" sz="2400" dirty="0"/>
              <a:t>F</a:t>
            </a:r>
            <a:r>
              <a:rPr lang="zh-CN" altLang="en-US" sz="2400" dirty="0"/>
              <a:t>）构成。</a:t>
            </a:r>
            <a:r>
              <a:rPr lang="en-US" altLang="zh-CN" sz="2400" dirty="0"/>
              <a:t>y</a:t>
            </a:r>
            <a:r>
              <a:rPr lang="zh-CN" altLang="en-US" sz="2400" dirty="0"/>
              <a:t>为风险组合权重。</a:t>
            </a:r>
            <a:endParaRPr lang="en-US" altLang="zh-CN" sz="2400" dirty="0"/>
          </a:p>
          <a:p>
            <a:r>
              <a:rPr lang="zh-CN" altLang="en-US" sz="2400" dirty="0"/>
              <a:t>组合实际收益</a:t>
            </a:r>
            <a:endParaRPr lang="en-US" altLang="zh-CN" sz="2400" dirty="0"/>
          </a:p>
          <a:p>
            <a:r>
              <a:rPr lang="zh-CN" altLang="en-US" sz="2400" dirty="0"/>
              <a:t>组合预期收益</a:t>
            </a:r>
            <a:endParaRPr lang="en-US" altLang="zh-CN" sz="2400" dirty="0"/>
          </a:p>
          <a:p>
            <a:r>
              <a:rPr lang="zh-CN" altLang="en-US" sz="2400" dirty="0"/>
              <a:t>组合收益率方差</a:t>
            </a:r>
            <a:endParaRPr lang="en-US" altLang="zh-CN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8940" y="2400881"/>
            <a:ext cx="2214150" cy="3908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2842682"/>
            <a:ext cx="3083404" cy="400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1155" y="2957082"/>
            <a:ext cx="1985100" cy="28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225E005-DBA1-40A7-9EF7-B9547EB65A6A}"/>
                  </a:ext>
                </a:extLst>
              </p:cNvPr>
              <p:cNvSpPr txBox="1"/>
              <p:nvPr/>
            </p:nvSpPr>
            <p:spPr>
              <a:xfrm>
                <a:off x="1763688" y="4005064"/>
                <a:ext cx="6467604" cy="3373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i="1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ar</m:t>
                      </m:r>
                      <m:d>
                        <m:d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sub>
                      </m:sSub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𝑉𝑎𝑟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E225E005-DBA1-40A7-9EF7-B9547EB65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005064"/>
                <a:ext cx="6467604" cy="337336"/>
              </a:xfrm>
              <a:prstGeom prst="rect">
                <a:avLst/>
              </a:prstGeom>
              <a:blipFill>
                <a:blip r:embed="rId5"/>
                <a:stretch>
                  <a:fillRect r="-377" b="-2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FDB30F83-3523-4ADD-9D24-795B16326E8F}"/>
              </a:ext>
            </a:extLst>
          </p:cNvPr>
          <p:cNvCxnSpPr>
            <a:cxnSpLocks/>
          </p:cNvCxnSpPr>
          <p:nvPr/>
        </p:nvCxnSpPr>
        <p:spPr>
          <a:xfrm>
            <a:off x="4355976" y="4342400"/>
            <a:ext cx="0" cy="3107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78C49A67-4556-4056-A492-E82EFADD9A5B}"/>
              </a:ext>
            </a:extLst>
          </p:cNvPr>
          <p:cNvSpPr txBox="1"/>
          <p:nvPr/>
        </p:nvSpPr>
        <p:spPr>
          <a:xfrm>
            <a:off x="3608940" y="4657635"/>
            <a:ext cx="1179077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0(</a:t>
            </a:r>
            <a:r>
              <a:rPr lang="zh-CN" altLang="en-US" dirty="0"/>
              <a:t>无风险与有风险收益无关）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C4F299C9-9EE6-4442-92E3-74C4188E458C}"/>
              </a:ext>
            </a:extLst>
          </p:cNvPr>
          <p:cNvCxnSpPr/>
          <p:nvPr/>
        </p:nvCxnSpPr>
        <p:spPr>
          <a:xfrm>
            <a:off x="6012160" y="4257838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F08D95B2-753B-4B6E-8E00-08CAD682635B}"/>
              </a:ext>
            </a:extLst>
          </p:cNvPr>
          <p:cNvSpPr txBox="1"/>
          <p:nvPr/>
        </p:nvSpPr>
        <p:spPr>
          <a:xfrm>
            <a:off x="5233551" y="4689886"/>
            <a:ext cx="1179077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0(</a:t>
            </a:r>
            <a:r>
              <a:rPr lang="zh-CN" altLang="en-US" dirty="0"/>
              <a:t>无风险收益率标准差为</a:t>
            </a:r>
            <a:r>
              <a:rPr lang="en-US" altLang="zh-CN" dirty="0"/>
              <a:t>0</a:t>
            </a:r>
            <a:r>
              <a:rPr lang="zh-CN" altLang="en-US" dirty="0"/>
              <a:t>）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E94617F6-AD5F-4D89-BC00-1532EF007A61}"/>
              </a:ext>
            </a:extLst>
          </p:cNvPr>
          <p:cNvCxnSpPr/>
          <p:nvPr/>
        </p:nvCxnSpPr>
        <p:spPr>
          <a:xfrm>
            <a:off x="7596336" y="4305650"/>
            <a:ext cx="0" cy="347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F2F8AD7E-A4B0-4B5A-843E-C3C844BEA166}"/>
              </a:ext>
            </a:extLst>
          </p:cNvPr>
          <p:cNvSpPr txBox="1"/>
          <p:nvPr/>
        </p:nvSpPr>
        <p:spPr>
          <a:xfrm>
            <a:off x="7047232" y="4657635"/>
            <a:ext cx="1179077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0(</a:t>
            </a:r>
            <a:r>
              <a:rPr lang="zh-CN" altLang="en-US" dirty="0"/>
              <a:t>无风险收益率方差为</a:t>
            </a:r>
            <a:r>
              <a:rPr lang="en-US" altLang="zh-CN" dirty="0"/>
              <a:t>0</a:t>
            </a:r>
            <a:r>
              <a:rPr lang="zh-CN" altLang="en-US" dirty="0"/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EDC8884-2CEA-4CBB-A555-F3E4E6BE61ED}"/>
                  </a:ext>
                </a:extLst>
              </p:cNvPr>
              <p:cNvSpPr txBox="1"/>
              <p:nvPr/>
            </p:nvSpPr>
            <p:spPr>
              <a:xfrm>
                <a:off x="1259632" y="5849164"/>
                <a:ext cx="205556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e>
                    </m:d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1EDC8884-2CEA-4CBB-A555-F3E4E6BE6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849164"/>
                <a:ext cx="2055563" cy="276999"/>
              </a:xfrm>
              <a:prstGeom prst="rect">
                <a:avLst/>
              </a:prstGeom>
              <a:blipFill>
                <a:blip r:embed="rId6"/>
                <a:stretch>
                  <a:fillRect l="-4154" t="-2222" b="-2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145A3A61-BA18-4F40-BCEC-9FDA3CC16C81}"/>
              </a:ext>
            </a:extLst>
          </p:cNvPr>
          <p:cNvSpPr txBox="1"/>
          <p:nvPr/>
        </p:nvSpPr>
        <p:spPr>
          <a:xfrm>
            <a:off x="487339" y="580962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于是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0C6F800-475A-491D-8480-EDAC140B05E5}"/>
                  </a:ext>
                </a:extLst>
              </p:cNvPr>
              <p:cNvSpPr txBox="1"/>
              <p:nvPr/>
            </p:nvSpPr>
            <p:spPr>
              <a:xfrm>
                <a:off x="4198477" y="5883404"/>
                <a:ext cx="2055563" cy="404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70C6F800-475A-491D-8480-EDAC140B0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477" y="5883404"/>
                <a:ext cx="2055563" cy="4042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2508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E83D29-0C80-219D-B086-A56D853EC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例：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1830D77-CACD-CC25-852B-6CE055E080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altLang="zh-CN" sz="2000" dirty="0"/>
                  <a:t>1</a:t>
                </a:r>
                <a:r>
                  <a:rPr lang="zh-CN" altLang="en-US" sz="2000" dirty="0"/>
                  <a:t>、</a:t>
                </a:r>
                <a:r>
                  <a:rPr lang="en-US" altLang="zh-CN" sz="2000" dirty="0"/>
                  <a:t>A</a:t>
                </a:r>
                <a:r>
                  <a:rPr lang="zh-CN" altLang="en-US" sz="2000" dirty="0"/>
                  <a:t>同学</a:t>
                </a:r>
                <a:r>
                  <a:rPr lang="en-US" altLang="zh-CN" sz="2000" dirty="0"/>
                  <a:t>1000</a:t>
                </a:r>
                <a:r>
                  <a:rPr lang="zh-CN" altLang="en-US" sz="2000" dirty="0"/>
                  <a:t>万元模拟资金中，</a:t>
                </a:r>
                <a:r>
                  <a:rPr lang="en-US" altLang="zh-CN" sz="2000" dirty="0"/>
                  <a:t>80%</a:t>
                </a:r>
                <a:r>
                  <a:rPr lang="zh-CN" altLang="en-US" sz="2000" dirty="0"/>
                  <a:t>买入了</a:t>
                </a:r>
                <a:r>
                  <a:rPr lang="en-US" altLang="zh-CN" sz="2000" dirty="0"/>
                  <a:t>5</a:t>
                </a:r>
                <a:r>
                  <a:rPr lang="zh-CN" altLang="en-US" sz="2000" dirty="0"/>
                  <a:t>只股票，其余部分为收益率为</a:t>
                </a:r>
                <a:r>
                  <a:rPr lang="en-US" altLang="zh-CN" sz="2000" dirty="0"/>
                  <a:t>2%</a:t>
                </a:r>
                <a:r>
                  <a:rPr lang="zh-CN" altLang="en-US" sz="2000" dirty="0"/>
                  <a:t>的无风险资产。</a:t>
                </a:r>
                <a:r>
                  <a:rPr lang="en-US" altLang="zh-CN" sz="2000" dirty="0"/>
                  <a:t>5</a:t>
                </a:r>
                <a:r>
                  <a:rPr lang="zh-CN" altLang="en-US" sz="2000" dirty="0"/>
                  <a:t>只股票组成的风险资产组合的收益率为</a:t>
                </a:r>
                <a:r>
                  <a:rPr lang="en-US" altLang="zh-CN" sz="2000" dirty="0"/>
                  <a:t>25%</a:t>
                </a:r>
                <a:r>
                  <a:rPr lang="zh-CN" altLang="en-US" sz="2000" dirty="0"/>
                  <a:t>，标准差为</a:t>
                </a:r>
                <a:r>
                  <a:rPr lang="en-US" altLang="zh-CN" sz="2000" dirty="0"/>
                  <a:t>15%</a:t>
                </a:r>
                <a:r>
                  <a:rPr lang="zh-CN" altLang="en-US" sz="2000" dirty="0"/>
                  <a:t>。</a:t>
                </a:r>
                <a:endParaRPr lang="en-US" altLang="zh-CN" sz="2000" dirty="0"/>
              </a:p>
              <a:p>
                <a:r>
                  <a:rPr lang="en-US" altLang="zh-CN" sz="2000" dirty="0"/>
                  <a:t>A</a:t>
                </a:r>
                <a:r>
                  <a:rPr lang="zh-CN" altLang="en-US" sz="2000" dirty="0"/>
                  <a:t>同学的完备组合</a:t>
                </a: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=80%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×25%+</m:t>
                    </m:r>
                    <m:d>
                      <m:d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1−80%</m:t>
                        </m:r>
                      </m:e>
                    </m:d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×2%=20.4%</m:t>
                    </m:r>
                  </m:oMath>
                </a14:m>
                <a:endParaRPr lang="en-US" altLang="zh-CN" sz="1800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zh-CN" altLang="en-US" sz="20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=80%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×15%=12%</m:t>
                    </m:r>
                  </m:oMath>
                </a14:m>
                <a:endParaRPr lang="en-US" altLang="zh-CN" sz="2000" dirty="0"/>
              </a:p>
              <a:p>
                <a:pPr marL="0" indent="0">
                  <a:buNone/>
                </a:pP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2</a:t>
                </a:r>
                <a:r>
                  <a:rPr lang="zh-CN" altLang="en-US" sz="2000" dirty="0"/>
                  <a:t>、某基金的收益率为</a:t>
                </a:r>
                <a:r>
                  <a:rPr lang="en-US" altLang="zh-CN" sz="2000" dirty="0"/>
                  <a:t>-20%</a:t>
                </a:r>
                <a:r>
                  <a:rPr lang="zh-CN" altLang="en-US" sz="2000" dirty="0"/>
                  <a:t>，标准差为</a:t>
                </a:r>
                <a:r>
                  <a:rPr lang="en-US" altLang="zh-CN" sz="2000" dirty="0"/>
                  <a:t>25%</a:t>
                </a:r>
                <a:r>
                  <a:rPr lang="zh-CN" altLang="en-US" sz="2000" dirty="0"/>
                  <a:t>，无风险收益率为</a:t>
                </a:r>
                <a:r>
                  <a:rPr lang="en-US" altLang="zh-CN" sz="2000" dirty="0"/>
                  <a:t>2%</a:t>
                </a:r>
                <a:r>
                  <a:rPr lang="zh-CN" altLang="en-US" sz="2000" dirty="0"/>
                  <a:t>。风险资产权重为</a:t>
                </a:r>
                <a:r>
                  <a:rPr lang="en-US" altLang="zh-CN" sz="2000" dirty="0"/>
                  <a:t>90%</a:t>
                </a:r>
                <a:r>
                  <a:rPr lang="zh-CN" altLang="en-US" sz="2000" dirty="0"/>
                  <a:t>。</a:t>
                </a:r>
                <a:endParaRPr lang="en-US" altLang="zh-CN" sz="2000" dirty="0"/>
              </a:p>
              <a:p>
                <a:pPr marL="0" indent="0">
                  <a:buNone/>
                </a:pP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000" dirty="0"/>
                  <a:t>-20%                     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90%+2%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×10%</m:t>
                    </m:r>
                  </m:oMath>
                </a14:m>
                <a:r>
                  <a:rPr lang="en-US" altLang="zh-CN" sz="2000" dirty="0"/>
                  <a:t>          ——》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altLang="zh-CN" sz="2000" dirty="0"/>
                  <a:t>=-22%</a:t>
                </a:r>
              </a:p>
              <a:p>
                <a:pPr marL="0" indent="0">
                  <a:buNone/>
                </a:pPr>
                <a:r>
                  <a:rPr lang="en-US" altLang="zh-CN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25%           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 smtClean="0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90%</m:t>
                    </m:r>
                  </m:oMath>
                </a14:m>
                <a:r>
                  <a:rPr lang="en-US" altLang="zh-CN" sz="2000" dirty="0"/>
                  <a:t>                               ——》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</m:oMath>
                </a14:m>
                <a:r>
                  <a:rPr lang="en-US" altLang="zh-CN" sz="2000" dirty="0"/>
                  <a:t>=27.8%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1830D77-CACD-CC25-852B-6CE055E080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1" t="-10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90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F0FFB8-B8B5-4066-9CF2-C36DFFBAC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资本配置线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19318B-7D43-4AF5-A9C9-658845D781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在收益</a:t>
                </a:r>
                <a:r>
                  <a:rPr lang="en-US" altLang="zh-CN" dirty="0"/>
                  <a:t>-</a:t>
                </a:r>
                <a:r>
                  <a:rPr lang="zh-CN" altLang="en-US" dirty="0"/>
                  <a:t>标准差框架下考虑完全组合，联立方程如下</a:t>
                </a:r>
                <a:r>
                  <a:rPr lang="en-US" altLang="zh-CN" dirty="0"/>
                  <a:t>: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      (1)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                                        (2)</a:t>
                </a:r>
              </a:p>
              <a:p>
                <a:pPr marL="0" indent="0">
                  <a:buNone/>
                </a:pPr>
                <a:r>
                  <a:rPr lang="zh-CN" altLang="en-US" dirty="0"/>
                  <a:t>将（</a:t>
                </a:r>
                <a:r>
                  <a:rPr lang="en-US" altLang="zh-CN" dirty="0"/>
                  <a:t>2</a:t>
                </a:r>
                <a:r>
                  <a:rPr lang="zh-CN" altLang="en-US" dirty="0"/>
                  <a:t>）变形，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r>
                  <a:rPr lang="en-US" altLang="zh-CN" dirty="0"/>
                  <a:t>,</a:t>
                </a:r>
                <a:r>
                  <a:rPr lang="zh-CN" altLang="en-US" dirty="0"/>
                  <a:t>带入（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），得：</a:t>
                </a:r>
                <a:endParaRPr lang="en-US" altLang="zh-CN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sub>
                        </m:sSub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/>
                  <a:t>，整理得</a:t>
                </a:r>
                <a:endParaRPr lang="en-US" altLang="zh-CN" sz="24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</m:d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altLang="zh-CN" sz="24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altLang="zh-CN" sz="2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sub>
                            </m:sSub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</a:rPr>
                  <a:t>     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capital allocation Line(CAL)</a:t>
                </a:r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D19318B-7D43-4AF5-A9C9-658845D781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156" b="-566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85CD73D-9058-4124-AD0A-097F53877D09}"/>
                  </a:ext>
                </a:extLst>
              </p:cNvPr>
              <p:cNvSpPr txBox="1"/>
              <p:nvPr/>
            </p:nvSpPr>
            <p:spPr>
              <a:xfrm>
                <a:off x="899592" y="3429000"/>
                <a:ext cx="2055563" cy="562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800" i="1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sub>
                    </m:sSub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885CD73D-9058-4124-AD0A-097F53877D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429000"/>
                <a:ext cx="2055563" cy="5629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左大括号 4">
            <a:extLst>
              <a:ext uri="{FF2B5EF4-FFF2-40B4-BE49-F238E27FC236}">
                <a16:creationId xmlns:a16="http://schemas.microsoft.com/office/drawing/2014/main" id="{018EB3E3-E1FB-41FC-947B-F26783417235}"/>
              </a:ext>
            </a:extLst>
          </p:cNvPr>
          <p:cNvSpPr/>
          <p:nvPr/>
        </p:nvSpPr>
        <p:spPr>
          <a:xfrm>
            <a:off x="457200" y="2780928"/>
            <a:ext cx="344095" cy="108012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9513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909E7FDD-E83C-9EB2-F9BF-ABB8466173BC}"/>
              </a:ext>
            </a:extLst>
          </p:cNvPr>
          <p:cNvSpPr/>
          <p:nvPr/>
        </p:nvSpPr>
        <p:spPr>
          <a:xfrm>
            <a:off x="7494104" y="3370255"/>
            <a:ext cx="934279" cy="774705"/>
          </a:xfrm>
          <a:custGeom>
            <a:avLst/>
            <a:gdLst>
              <a:gd name="connsiteX0" fmla="*/ 228600 w 934279"/>
              <a:gd name="connsiteY0" fmla="*/ 764423 h 774705"/>
              <a:gd name="connsiteX1" fmla="*/ 188844 w 934279"/>
              <a:gd name="connsiteY1" fmla="*/ 714728 h 774705"/>
              <a:gd name="connsiteX2" fmla="*/ 59635 w 934279"/>
              <a:gd name="connsiteY2" fmla="*/ 625275 h 774705"/>
              <a:gd name="connsiteX3" fmla="*/ 0 w 934279"/>
              <a:gd name="connsiteY3" fmla="*/ 555702 h 774705"/>
              <a:gd name="connsiteX4" fmla="*/ 49696 w 934279"/>
              <a:gd name="connsiteY4" fmla="*/ 426493 h 774705"/>
              <a:gd name="connsiteX5" fmla="*/ 79513 w 934279"/>
              <a:gd name="connsiteY5" fmla="*/ 376797 h 774705"/>
              <a:gd name="connsiteX6" fmla="*/ 99392 w 934279"/>
              <a:gd name="connsiteY6" fmla="*/ 337041 h 774705"/>
              <a:gd name="connsiteX7" fmla="*/ 29818 w 934279"/>
              <a:gd name="connsiteY7" fmla="*/ 356919 h 774705"/>
              <a:gd name="connsiteX8" fmla="*/ 9939 w 934279"/>
              <a:gd name="connsiteY8" fmla="*/ 376797 h 774705"/>
              <a:gd name="connsiteX9" fmla="*/ 49696 w 934279"/>
              <a:gd name="connsiteY9" fmla="*/ 227710 h 774705"/>
              <a:gd name="connsiteX10" fmla="*/ 59635 w 934279"/>
              <a:gd name="connsiteY10" fmla="*/ 178015 h 774705"/>
              <a:gd name="connsiteX11" fmla="*/ 198783 w 934279"/>
              <a:gd name="connsiteY11" fmla="*/ 138258 h 774705"/>
              <a:gd name="connsiteX12" fmla="*/ 327992 w 934279"/>
              <a:gd name="connsiteY12" fmla="*/ 68684 h 774705"/>
              <a:gd name="connsiteX13" fmla="*/ 357809 w 934279"/>
              <a:gd name="connsiteY13" fmla="*/ 58745 h 774705"/>
              <a:gd name="connsiteX14" fmla="*/ 447261 w 934279"/>
              <a:gd name="connsiteY14" fmla="*/ 18988 h 774705"/>
              <a:gd name="connsiteX15" fmla="*/ 526774 w 934279"/>
              <a:gd name="connsiteY15" fmla="*/ 9049 h 774705"/>
              <a:gd name="connsiteX16" fmla="*/ 864705 w 934279"/>
              <a:gd name="connsiteY16" fmla="*/ 78623 h 774705"/>
              <a:gd name="connsiteX17" fmla="*/ 904461 w 934279"/>
              <a:gd name="connsiteY17" fmla="*/ 148197 h 774705"/>
              <a:gd name="connsiteX18" fmla="*/ 914400 w 934279"/>
              <a:gd name="connsiteY18" fmla="*/ 257528 h 774705"/>
              <a:gd name="connsiteX19" fmla="*/ 934279 w 934279"/>
              <a:gd name="connsiteY19" fmla="*/ 386736 h 774705"/>
              <a:gd name="connsiteX20" fmla="*/ 914400 w 934279"/>
              <a:gd name="connsiteY20" fmla="*/ 575580 h 774705"/>
              <a:gd name="connsiteX21" fmla="*/ 874644 w 934279"/>
              <a:gd name="connsiteY21" fmla="*/ 615336 h 774705"/>
              <a:gd name="connsiteX22" fmla="*/ 755374 w 934279"/>
              <a:gd name="connsiteY22" fmla="*/ 684910 h 774705"/>
              <a:gd name="connsiteX23" fmla="*/ 705679 w 934279"/>
              <a:gd name="connsiteY23" fmla="*/ 704788 h 774705"/>
              <a:gd name="connsiteX24" fmla="*/ 556592 w 934279"/>
              <a:gd name="connsiteY24" fmla="*/ 724667 h 774705"/>
              <a:gd name="connsiteX25" fmla="*/ 477079 w 934279"/>
              <a:gd name="connsiteY25" fmla="*/ 744545 h 774705"/>
              <a:gd name="connsiteX26" fmla="*/ 288235 w 934279"/>
              <a:gd name="connsiteY26" fmla="*/ 774362 h 774705"/>
              <a:gd name="connsiteX27" fmla="*/ 228600 w 934279"/>
              <a:gd name="connsiteY27" fmla="*/ 764423 h 77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34279" h="774705">
                <a:moveTo>
                  <a:pt x="228600" y="764423"/>
                </a:moveTo>
                <a:cubicBezTo>
                  <a:pt x="212035" y="754484"/>
                  <a:pt x="205219" y="728214"/>
                  <a:pt x="188844" y="714728"/>
                </a:cubicBezTo>
                <a:cubicBezTo>
                  <a:pt x="148407" y="681427"/>
                  <a:pt x="93726" y="665048"/>
                  <a:pt x="59635" y="625275"/>
                </a:cubicBezTo>
                <a:lnTo>
                  <a:pt x="0" y="555702"/>
                </a:lnTo>
                <a:cubicBezTo>
                  <a:pt x="17507" y="380633"/>
                  <a:pt x="-19643" y="505737"/>
                  <a:pt x="49696" y="426493"/>
                </a:cubicBezTo>
                <a:cubicBezTo>
                  <a:pt x="62417" y="411955"/>
                  <a:pt x="70131" y="393684"/>
                  <a:pt x="79513" y="376797"/>
                </a:cubicBezTo>
                <a:cubicBezTo>
                  <a:pt x="86708" y="363845"/>
                  <a:pt x="113149" y="342544"/>
                  <a:pt x="99392" y="337041"/>
                </a:cubicBezTo>
                <a:cubicBezTo>
                  <a:pt x="76998" y="328083"/>
                  <a:pt x="53009" y="350293"/>
                  <a:pt x="29818" y="356919"/>
                </a:cubicBezTo>
                <a:cubicBezTo>
                  <a:pt x="23192" y="363545"/>
                  <a:pt x="12212" y="385888"/>
                  <a:pt x="9939" y="376797"/>
                </a:cubicBezTo>
                <a:cubicBezTo>
                  <a:pt x="3105" y="349460"/>
                  <a:pt x="47727" y="237557"/>
                  <a:pt x="49696" y="227710"/>
                </a:cubicBezTo>
                <a:cubicBezTo>
                  <a:pt x="53009" y="211145"/>
                  <a:pt x="48511" y="190728"/>
                  <a:pt x="59635" y="178015"/>
                </a:cubicBezTo>
                <a:cubicBezTo>
                  <a:pt x="90408" y="142845"/>
                  <a:pt x="160617" y="143029"/>
                  <a:pt x="198783" y="138258"/>
                </a:cubicBezTo>
                <a:cubicBezTo>
                  <a:pt x="234448" y="116859"/>
                  <a:pt x="291700" y="80781"/>
                  <a:pt x="327992" y="68684"/>
                </a:cubicBezTo>
                <a:cubicBezTo>
                  <a:pt x="337931" y="65371"/>
                  <a:pt x="348138" y="62775"/>
                  <a:pt x="357809" y="58745"/>
                </a:cubicBezTo>
                <a:cubicBezTo>
                  <a:pt x="387929" y="46195"/>
                  <a:pt x="415957" y="28195"/>
                  <a:pt x="447261" y="18988"/>
                </a:cubicBezTo>
                <a:cubicBezTo>
                  <a:pt x="472886" y="11451"/>
                  <a:pt x="500270" y="12362"/>
                  <a:pt x="526774" y="9049"/>
                </a:cubicBezTo>
                <a:cubicBezTo>
                  <a:pt x="735011" y="16486"/>
                  <a:pt x="769159" y="-45587"/>
                  <a:pt x="864705" y="78623"/>
                </a:cubicBezTo>
                <a:cubicBezTo>
                  <a:pt x="880991" y="99794"/>
                  <a:pt x="891209" y="125006"/>
                  <a:pt x="904461" y="148197"/>
                </a:cubicBezTo>
                <a:cubicBezTo>
                  <a:pt x="907774" y="184641"/>
                  <a:pt x="910359" y="221158"/>
                  <a:pt x="914400" y="257528"/>
                </a:cubicBezTo>
                <a:cubicBezTo>
                  <a:pt x="918665" y="295913"/>
                  <a:pt x="927820" y="347985"/>
                  <a:pt x="934279" y="386736"/>
                </a:cubicBezTo>
                <a:cubicBezTo>
                  <a:pt x="927653" y="449684"/>
                  <a:pt x="930377" y="514334"/>
                  <a:pt x="914400" y="575580"/>
                </a:cubicBezTo>
                <a:cubicBezTo>
                  <a:pt x="909669" y="593714"/>
                  <a:pt x="888574" y="602799"/>
                  <a:pt x="874644" y="615336"/>
                </a:cubicBezTo>
                <a:cubicBezTo>
                  <a:pt x="802451" y="680310"/>
                  <a:pt x="836691" y="655340"/>
                  <a:pt x="755374" y="684910"/>
                </a:cubicBezTo>
                <a:cubicBezTo>
                  <a:pt x="738607" y="691007"/>
                  <a:pt x="722987" y="700461"/>
                  <a:pt x="705679" y="704788"/>
                </a:cubicBezTo>
                <a:cubicBezTo>
                  <a:pt x="684118" y="710178"/>
                  <a:pt x="574460" y="721317"/>
                  <a:pt x="556592" y="724667"/>
                </a:cubicBezTo>
                <a:cubicBezTo>
                  <a:pt x="529740" y="729702"/>
                  <a:pt x="503813" y="738917"/>
                  <a:pt x="477079" y="744545"/>
                </a:cubicBezTo>
                <a:cubicBezTo>
                  <a:pt x="424896" y="755531"/>
                  <a:pt x="344343" y="769686"/>
                  <a:pt x="288235" y="774362"/>
                </a:cubicBezTo>
                <a:cubicBezTo>
                  <a:pt x="275029" y="775463"/>
                  <a:pt x="245165" y="774362"/>
                  <a:pt x="228600" y="764423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4694E3E1-E32B-8306-58B4-B639466BF156}"/>
              </a:ext>
            </a:extLst>
          </p:cNvPr>
          <p:cNvSpPr/>
          <p:nvPr/>
        </p:nvSpPr>
        <p:spPr>
          <a:xfrm>
            <a:off x="6469250" y="3220278"/>
            <a:ext cx="1204457" cy="854765"/>
          </a:xfrm>
          <a:custGeom>
            <a:avLst/>
            <a:gdLst>
              <a:gd name="connsiteX0" fmla="*/ 329115 w 1204457"/>
              <a:gd name="connsiteY0" fmla="*/ 745435 h 854765"/>
              <a:gd name="connsiteX1" fmla="*/ 80637 w 1204457"/>
              <a:gd name="connsiteY1" fmla="*/ 695739 h 854765"/>
              <a:gd name="connsiteX2" fmla="*/ 40880 w 1204457"/>
              <a:gd name="connsiteY2" fmla="*/ 626165 h 854765"/>
              <a:gd name="connsiteX3" fmla="*/ 21002 w 1204457"/>
              <a:gd name="connsiteY3" fmla="*/ 536713 h 854765"/>
              <a:gd name="connsiteX4" fmla="*/ 11063 w 1204457"/>
              <a:gd name="connsiteY4" fmla="*/ 506896 h 854765"/>
              <a:gd name="connsiteX5" fmla="*/ 11063 w 1204457"/>
              <a:gd name="connsiteY5" fmla="*/ 327992 h 854765"/>
              <a:gd name="connsiteX6" fmla="*/ 21002 w 1204457"/>
              <a:gd name="connsiteY6" fmla="*/ 278296 h 854765"/>
              <a:gd name="connsiteX7" fmla="*/ 60759 w 1204457"/>
              <a:gd name="connsiteY7" fmla="*/ 198783 h 854765"/>
              <a:gd name="connsiteX8" fmla="*/ 70698 w 1204457"/>
              <a:gd name="connsiteY8" fmla="*/ 149087 h 854765"/>
              <a:gd name="connsiteX9" fmla="*/ 130333 w 1204457"/>
              <a:gd name="connsiteY9" fmla="*/ 59635 h 854765"/>
              <a:gd name="connsiteX10" fmla="*/ 319176 w 1204457"/>
              <a:gd name="connsiteY10" fmla="*/ 29818 h 854765"/>
              <a:gd name="connsiteX11" fmla="*/ 597472 w 1204457"/>
              <a:gd name="connsiteY11" fmla="*/ 0 h 854765"/>
              <a:gd name="connsiteX12" fmla="*/ 955280 w 1204457"/>
              <a:gd name="connsiteY12" fmla="*/ 29818 h 854765"/>
              <a:gd name="connsiteX13" fmla="*/ 1193820 w 1204457"/>
              <a:gd name="connsiteY13" fmla="*/ 79513 h 854765"/>
              <a:gd name="connsiteX14" fmla="*/ 1193820 w 1204457"/>
              <a:gd name="connsiteY14" fmla="*/ 258418 h 854765"/>
              <a:gd name="connsiteX15" fmla="*/ 1164002 w 1204457"/>
              <a:gd name="connsiteY15" fmla="*/ 268357 h 854765"/>
              <a:gd name="connsiteX16" fmla="*/ 1134185 w 1204457"/>
              <a:gd name="connsiteY16" fmla="*/ 288235 h 854765"/>
              <a:gd name="connsiteX17" fmla="*/ 1094428 w 1204457"/>
              <a:gd name="connsiteY17" fmla="*/ 318052 h 854765"/>
              <a:gd name="connsiteX18" fmla="*/ 1034793 w 1204457"/>
              <a:gd name="connsiteY18" fmla="*/ 347870 h 854765"/>
              <a:gd name="connsiteX19" fmla="*/ 1014915 w 1204457"/>
              <a:gd name="connsiteY19" fmla="*/ 377687 h 854765"/>
              <a:gd name="connsiteX20" fmla="*/ 975159 w 1204457"/>
              <a:gd name="connsiteY20" fmla="*/ 427383 h 854765"/>
              <a:gd name="connsiteX21" fmla="*/ 955280 w 1204457"/>
              <a:gd name="connsiteY21" fmla="*/ 487018 h 854765"/>
              <a:gd name="connsiteX22" fmla="*/ 935402 w 1204457"/>
              <a:gd name="connsiteY22" fmla="*/ 606287 h 854765"/>
              <a:gd name="connsiteX23" fmla="*/ 925463 w 1204457"/>
              <a:gd name="connsiteY23" fmla="*/ 636105 h 854765"/>
              <a:gd name="connsiteX24" fmla="*/ 915524 w 1204457"/>
              <a:gd name="connsiteY24" fmla="*/ 695739 h 854765"/>
              <a:gd name="connsiteX25" fmla="*/ 905585 w 1204457"/>
              <a:gd name="connsiteY25" fmla="*/ 725557 h 854765"/>
              <a:gd name="connsiteX26" fmla="*/ 826072 w 1204457"/>
              <a:gd name="connsiteY26" fmla="*/ 735496 h 854765"/>
              <a:gd name="connsiteX27" fmla="*/ 756498 w 1204457"/>
              <a:gd name="connsiteY27" fmla="*/ 775252 h 854765"/>
              <a:gd name="connsiteX28" fmla="*/ 696863 w 1204457"/>
              <a:gd name="connsiteY28" fmla="*/ 834887 h 854765"/>
              <a:gd name="connsiteX29" fmla="*/ 627289 w 1204457"/>
              <a:gd name="connsiteY29" fmla="*/ 854765 h 854765"/>
              <a:gd name="connsiteX30" fmla="*/ 428507 w 1204457"/>
              <a:gd name="connsiteY30" fmla="*/ 844826 h 854765"/>
              <a:gd name="connsiteX31" fmla="*/ 368872 w 1204457"/>
              <a:gd name="connsiteY31" fmla="*/ 805070 h 854765"/>
              <a:gd name="connsiteX32" fmla="*/ 329115 w 1204457"/>
              <a:gd name="connsiteY32" fmla="*/ 795131 h 854765"/>
              <a:gd name="connsiteX33" fmla="*/ 329115 w 1204457"/>
              <a:gd name="connsiteY33" fmla="*/ 745435 h 854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04457" h="854765">
                <a:moveTo>
                  <a:pt x="329115" y="745435"/>
                </a:moveTo>
                <a:cubicBezTo>
                  <a:pt x="287702" y="728870"/>
                  <a:pt x="167374" y="763202"/>
                  <a:pt x="80637" y="695739"/>
                </a:cubicBezTo>
                <a:cubicBezTo>
                  <a:pt x="69144" y="686800"/>
                  <a:pt x="45507" y="635418"/>
                  <a:pt x="40880" y="626165"/>
                </a:cubicBezTo>
                <a:cubicBezTo>
                  <a:pt x="34049" y="592009"/>
                  <a:pt x="30359" y="569462"/>
                  <a:pt x="21002" y="536713"/>
                </a:cubicBezTo>
                <a:cubicBezTo>
                  <a:pt x="18124" y="526639"/>
                  <a:pt x="14376" y="516835"/>
                  <a:pt x="11063" y="506896"/>
                </a:cubicBezTo>
                <a:cubicBezTo>
                  <a:pt x="-4019" y="416405"/>
                  <a:pt x="-3353" y="450526"/>
                  <a:pt x="11063" y="327992"/>
                </a:cubicBezTo>
                <a:cubicBezTo>
                  <a:pt x="13037" y="311214"/>
                  <a:pt x="14938" y="294063"/>
                  <a:pt x="21002" y="278296"/>
                </a:cubicBezTo>
                <a:cubicBezTo>
                  <a:pt x="31640" y="250638"/>
                  <a:pt x="60759" y="198783"/>
                  <a:pt x="60759" y="198783"/>
                </a:cubicBezTo>
                <a:cubicBezTo>
                  <a:pt x="64072" y="182218"/>
                  <a:pt x="64424" y="164772"/>
                  <a:pt x="70698" y="149087"/>
                </a:cubicBezTo>
                <a:cubicBezTo>
                  <a:pt x="74051" y="140704"/>
                  <a:pt x="118926" y="67240"/>
                  <a:pt x="130333" y="59635"/>
                </a:cubicBezTo>
                <a:cubicBezTo>
                  <a:pt x="174656" y="30086"/>
                  <a:pt x="285124" y="33140"/>
                  <a:pt x="319176" y="29818"/>
                </a:cubicBezTo>
                <a:lnTo>
                  <a:pt x="597472" y="0"/>
                </a:lnTo>
                <a:cubicBezTo>
                  <a:pt x="808703" y="9184"/>
                  <a:pt x="785483" y="-146"/>
                  <a:pt x="955280" y="29818"/>
                </a:cubicBezTo>
                <a:cubicBezTo>
                  <a:pt x="1154743" y="65017"/>
                  <a:pt x="1099704" y="48142"/>
                  <a:pt x="1193820" y="79513"/>
                </a:cubicBezTo>
                <a:cubicBezTo>
                  <a:pt x="1199582" y="131369"/>
                  <a:pt x="1214562" y="206562"/>
                  <a:pt x="1193820" y="258418"/>
                </a:cubicBezTo>
                <a:cubicBezTo>
                  <a:pt x="1189929" y="268146"/>
                  <a:pt x="1173941" y="265044"/>
                  <a:pt x="1164002" y="268357"/>
                </a:cubicBezTo>
                <a:cubicBezTo>
                  <a:pt x="1154063" y="274983"/>
                  <a:pt x="1143905" y="281292"/>
                  <a:pt x="1134185" y="288235"/>
                </a:cubicBezTo>
                <a:cubicBezTo>
                  <a:pt x="1120705" y="297863"/>
                  <a:pt x="1108633" y="309529"/>
                  <a:pt x="1094428" y="318052"/>
                </a:cubicBezTo>
                <a:cubicBezTo>
                  <a:pt x="1075370" y="329486"/>
                  <a:pt x="1054671" y="337931"/>
                  <a:pt x="1034793" y="347870"/>
                </a:cubicBezTo>
                <a:cubicBezTo>
                  <a:pt x="1028167" y="357809"/>
                  <a:pt x="1022082" y="368131"/>
                  <a:pt x="1014915" y="377687"/>
                </a:cubicBezTo>
                <a:cubicBezTo>
                  <a:pt x="1002187" y="394658"/>
                  <a:pt x="985317" y="408759"/>
                  <a:pt x="975159" y="427383"/>
                </a:cubicBezTo>
                <a:cubicBezTo>
                  <a:pt x="965125" y="445778"/>
                  <a:pt x="961906" y="467140"/>
                  <a:pt x="955280" y="487018"/>
                </a:cubicBezTo>
                <a:cubicBezTo>
                  <a:pt x="948654" y="526774"/>
                  <a:pt x="943306" y="566765"/>
                  <a:pt x="935402" y="606287"/>
                </a:cubicBezTo>
                <a:cubicBezTo>
                  <a:pt x="933347" y="616560"/>
                  <a:pt x="927736" y="625878"/>
                  <a:pt x="925463" y="636105"/>
                </a:cubicBezTo>
                <a:cubicBezTo>
                  <a:pt x="921091" y="655777"/>
                  <a:pt x="919896" y="676067"/>
                  <a:pt x="915524" y="695739"/>
                </a:cubicBezTo>
                <a:cubicBezTo>
                  <a:pt x="913251" y="705966"/>
                  <a:pt x="915159" y="721302"/>
                  <a:pt x="905585" y="725557"/>
                </a:cubicBezTo>
                <a:cubicBezTo>
                  <a:pt x="881177" y="736405"/>
                  <a:pt x="852576" y="732183"/>
                  <a:pt x="826072" y="735496"/>
                </a:cubicBezTo>
                <a:cubicBezTo>
                  <a:pt x="805502" y="745781"/>
                  <a:pt x="774561" y="759196"/>
                  <a:pt x="756498" y="775252"/>
                </a:cubicBezTo>
                <a:cubicBezTo>
                  <a:pt x="735487" y="793929"/>
                  <a:pt x="723894" y="827164"/>
                  <a:pt x="696863" y="834887"/>
                </a:cubicBezTo>
                <a:lnTo>
                  <a:pt x="627289" y="854765"/>
                </a:lnTo>
                <a:cubicBezTo>
                  <a:pt x="561028" y="851452"/>
                  <a:pt x="494601" y="850573"/>
                  <a:pt x="428507" y="844826"/>
                </a:cubicBezTo>
                <a:cubicBezTo>
                  <a:pt x="382753" y="840847"/>
                  <a:pt x="409588" y="828336"/>
                  <a:pt x="368872" y="805070"/>
                </a:cubicBezTo>
                <a:cubicBezTo>
                  <a:pt x="357012" y="798293"/>
                  <a:pt x="342367" y="798444"/>
                  <a:pt x="329115" y="795131"/>
                </a:cubicBezTo>
                <a:cubicBezTo>
                  <a:pt x="305128" y="759149"/>
                  <a:pt x="370528" y="762000"/>
                  <a:pt x="329115" y="745435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D2D7683-BF11-96DC-DBC8-49A240A7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资本配置线的经济含义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1221936-7D1C-4495-7987-32CDA5B934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zh-CN" altLang="en-US" i="1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为简化考虑，将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en-US" altLang="zh-CN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zh-CN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</m:sub>
                    </m:sSub>
                    <m:r>
                      <a:rPr lang="zh-CN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简记为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sub>
                    </m:sSub>
                    <m:r>
                      <a:rPr lang="zh-CN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sub>
                    </m:sSub>
                    <m:r>
                      <a:rPr lang="zh-CN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简记为</m:t>
                    </m:r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</m:oMath>
                </a14:m>
                <a:endParaRPr lang="en-US" altLang="zh-CN" sz="3200" i="1" dirty="0">
                  <a:latin typeface="Cambria Math" panose="02040503050406030204" pitchFamily="18" charset="0"/>
                </a:endParaRPr>
              </a:p>
              <a:p>
                <a:r>
                  <a:rPr lang="zh-CN" altLang="en-US" sz="3200" b="1" dirty="0">
                    <a:solidFill>
                      <a:srgbClr val="FF0000"/>
                    </a:solidFill>
                  </a:rPr>
                  <a:t>预期</a:t>
                </a:r>
                <a14:m>
                  <m:oMath xmlns:m="http://schemas.openxmlformats.org/officeDocument/2006/math">
                    <m:r>
                      <a:rPr lang="zh-CN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收益率</m:t>
                    </m:r>
                    <m:r>
                      <a:rPr lang="zh-CN" alt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满足</m:t>
                    </m:r>
                    <m:r>
                      <a:rPr lang="zh-CN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：</m:t>
                    </m:r>
                    <m:r>
                      <a:rPr lang="en-US" altLang="zh-CN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zh-CN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</m:d>
                    <m:r>
                      <a:rPr lang="en-US" altLang="zh-C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altLang="zh-C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zh-CN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  <m: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zh-CN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altLang="zh-CN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r>
                  <a:rPr lang="zh-CN" altLang="en-US" dirty="0"/>
                  <a:t>或实际收益率满足：</a:t>
                </a:r>
                <a:r>
                  <a:rPr lang="en-US" altLang="zh-CN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altLang="zh-C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zh-CN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  <m: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zh-CN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altLang="zh-CN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altLang="zh-C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1221936-7D1C-4495-7987-32CDA5B934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1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011FB584-D978-5556-166C-6E45A657BFDD}"/>
              </a:ext>
            </a:extLst>
          </p:cNvPr>
          <p:cNvSpPr txBox="1"/>
          <p:nvPr/>
        </p:nvSpPr>
        <p:spPr>
          <a:xfrm>
            <a:off x="2123728" y="4421291"/>
            <a:ext cx="1569660" cy="369332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dirty="0"/>
              <a:t>无风险收益率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DAAF2F7-7793-11DF-C966-0CEEAB1EEC48}"/>
              </a:ext>
            </a:extLst>
          </p:cNvPr>
          <p:cNvSpPr txBox="1"/>
          <p:nvPr/>
        </p:nvSpPr>
        <p:spPr>
          <a:xfrm>
            <a:off x="5450614" y="4421291"/>
            <a:ext cx="2232248" cy="369332"/>
          </a:xfrm>
          <a:prstGeom prst="rect">
            <a:avLst/>
          </a:prstGeom>
          <a:noFill/>
          <a:ln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风险溢价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B9D70E81-811A-0747-48D7-3839AFFA7CE8}"/>
              </a:ext>
            </a:extLst>
          </p:cNvPr>
          <p:cNvCxnSpPr/>
          <p:nvPr/>
        </p:nvCxnSpPr>
        <p:spPr>
          <a:xfrm flipH="1">
            <a:off x="2908558" y="3863181"/>
            <a:ext cx="2887578" cy="558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1753B349-CE69-A937-45C0-AA8B26821A8E}"/>
              </a:ext>
            </a:extLst>
          </p:cNvPr>
          <p:cNvCxnSpPr>
            <a:cxnSpLocks/>
          </p:cNvCxnSpPr>
          <p:nvPr/>
        </p:nvCxnSpPr>
        <p:spPr>
          <a:xfrm flipH="1">
            <a:off x="6469250" y="4172804"/>
            <a:ext cx="407006" cy="248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C9B7A961-063B-36D5-9F12-CF5A7C2D0F17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4067944" y="4790623"/>
            <a:ext cx="2498794" cy="7986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0F744A76-8AF5-E6B3-8E89-2BFCEB181995}"/>
              </a:ext>
            </a:extLst>
          </p:cNvPr>
          <p:cNvSpPr txBox="1"/>
          <p:nvPr/>
        </p:nvSpPr>
        <p:spPr>
          <a:xfrm>
            <a:off x="3344091" y="5589240"/>
            <a:ext cx="180397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单位风险的溢价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A58E93A-F5E3-9067-C4EE-8D039D0CD11B}"/>
              </a:ext>
            </a:extLst>
          </p:cNvPr>
          <p:cNvSpPr txBox="1"/>
          <p:nvPr/>
        </p:nvSpPr>
        <p:spPr>
          <a:xfrm>
            <a:off x="6666649" y="5596346"/>
            <a:ext cx="1803973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总风险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31A8E919-B7ED-409E-256D-00F94D968637}"/>
              </a:ext>
            </a:extLst>
          </p:cNvPr>
          <p:cNvCxnSpPr>
            <a:endCxn id="17" idx="0"/>
          </p:cNvCxnSpPr>
          <p:nvPr/>
        </p:nvCxnSpPr>
        <p:spPr>
          <a:xfrm>
            <a:off x="6566738" y="4846141"/>
            <a:ext cx="1001898" cy="7502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781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096196-079A-C772-D008-11B0CD5D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资本配置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BD21438-85A2-E8CE-C06F-AC04CB932F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528" y="1600200"/>
                <a:ext cx="8363272" cy="4525963"/>
              </a:xfrm>
            </p:spPr>
            <p:txBody>
              <a:bodyPr/>
              <a:lstStyle/>
              <a:p>
                <a:r>
                  <a:rPr lang="en-US" altLang="zh-CN" dirty="0"/>
                  <a:t>Capital allocation</a:t>
                </a:r>
                <a:r>
                  <a:rPr lang="zh-CN" altLang="en-US" dirty="0"/>
                  <a:t>：可投资资本分别配置于无风险资产和风险资产的比率</a:t>
                </a:r>
                <a:endParaRPr lang="en-US" altLang="zh-CN" dirty="0"/>
              </a:p>
              <a:p>
                <a:r>
                  <a:rPr lang="en-US" altLang="zh-CN" dirty="0"/>
                  <a:t>  </a:t>
                </a:r>
                <a:r>
                  <a:rPr lang="zh-CN" altLang="en-US" dirty="0"/>
                  <a:t>例：</a:t>
                </a:r>
                <a:r>
                  <a:rPr lang="en-US" altLang="zh-CN" dirty="0"/>
                  <a:t>1000</a:t>
                </a:r>
                <a:r>
                  <a:rPr lang="zh-CN" altLang="en-US" dirty="0"/>
                  <a:t>万模拟交易资金的配置</a:t>
                </a:r>
                <a:endParaRPr lang="en-US" altLang="zh-CN" dirty="0"/>
              </a:p>
              <a:p>
                <a:pPr marL="536575" indent="193675">
                  <a:buFont typeface="Wingdings" panose="05000000000000000000" pitchFamily="2" charset="2"/>
                  <a:buChar char="Ø"/>
                </a:pPr>
                <a:r>
                  <a:rPr lang="en-US" altLang="zh-CN" sz="2400" dirty="0"/>
                  <a:t>  </a:t>
                </a:r>
                <a:r>
                  <a:rPr lang="zh-CN" altLang="en-US" sz="2000" dirty="0"/>
                  <a:t>配置</a:t>
                </a:r>
                <a:r>
                  <a:rPr lang="en-US" altLang="zh-CN" sz="2000" dirty="0"/>
                  <a:t>1</a:t>
                </a:r>
                <a:r>
                  <a:rPr lang="zh-CN" altLang="en-US" sz="2000" dirty="0"/>
                  <a:t>： </a:t>
                </a:r>
                <a:r>
                  <a:rPr lang="en-US" altLang="zh-CN" sz="2000" dirty="0"/>
                  <a:t>200</a:t>
                </a:r>
                <a:r>
                  <a:rPr lang="zh-CN" altLang="en-US" sz="2000" dirty="0"/>
                  <a:t>万</a:t>
                </a:r>
                <a:r>
                  <a:rPr lang="en-US" altLang="zh-CN" sz="2000" dirty="0"/>
                  <a:t>1</a:t>
                </a:r>
                <a:r>
                  <a:rPr lang="zh-CN" altLang="en-US" sz="2000" dirty="0"/>
                  <a:t>年期国债</a:t>
                </a:r>
                <a:r>
                  <a:rPr lang="en-US" altLang="zh-CN" sz="2000" dirty="0"/>
                  <a:t>+ 800</a:t>
                </a:r>
                <a:r>
                  <a:rPr lang="zh-CN" altLang="en-US" sz="2000" dirty="0"/>
                  <a:t>万股债基</a:t>
                </a:r>
                <a:endParaRPr lang="en-US" altLang="zh-CN" sz="2000" dirty="0"/>
              </a:p>
              <a:p>
                <a:pPr marL="536575" indent="0">
                  <a:buNone/>
                </a:pPr>
                <a:r>
                  <a:rPr lang="en-US" altLang="zh-CN" sz="2000" dirty="0"/>
                  <a:t> </a:t>
                </a:r>
                <a:r>
                  <a:rPr lang="zh-CN" altLang="en-US" sz="2000" dirty="0"/>
                  <a:t>无风险资产权重</a:t>
                </a:r>
                <a:r>
                  <a:rPr lang="en-US" altLang="zh-CN" sz="2000" dirty="0"/>
                  <a:t>=200/1000=20%</a:t>
                </a:r>
                <a:r>
                  <a:rPr lang="zh-CN" altLang="en-US" sz="2000" dirty="0"/>
                  <a:t>      风险资产权重</a:t>
                </a:r>
                <a:r>
                  <a:rPr lang="en-US" altLang="zh-CN" sz="2000" dirty="0"/>
                  <a:t>=800/1000=80%</a:t>
                </a:r>
              </a:p>
              <a:p>
                <a:pPr marL="536575" indent="193675">
                  <a:buFont typeface="Wingdings" panose="05000000000000000000" pitchFamily="2" charset="2"/>
                  <a:buChar char="Ø"/>
                </a:pPr>
                <a:r>
                  <a:rPr lang="zh-CN" altLang="en-US" sz="2000" dirty="0"/>
                  <a:t>  配置</a:t>
                </a:r>
                <a:r>
                  <a:rPr lang="en-US" altLang="zh-CN" sz="2000" dirty="0"/>
                  <a:t>2</a:t>
                </a:r>
                <a:r>
                  <a:rPr lang="zh-CN" altLang="en-US" sz="2000" dirty="0"/>
                  <a:t>：</a:t>
                </a:r>
                <a:r>
                  <a:rPr lang="en-US" altLang="zh-CN" sz="2000" dirty="0"/>
                  <a:t>1000</a:t>
                </a:r>
                <a:r>
                  <a:rPr lang="zh-CN" altLang="en-US" sz="2000" dirty="0"/>
                  <a:t>万元作为保证金，融资</a:t>
                </a:r>
                <a:r>
                  <a:rPr lang="en-US" altLang="zh-CN" sz="2000" dirty="0"/>
                  <a:t>1000</a:t>
                </a:r>
                <a:r>
                  <a:rPr lang="zh-CN" altLang="en-US" sz="2000" dirty="0"/>
                  <a:t>万，买入</a:t>
                </a:r>
                <a:r>
                  <a:rPr lang="en-US" altLang="zh-CN" sz="2000" dirty="0"/>
                  <a:t>2000</a:t>
                </a:r>
                <a:r>
                  <a:rPr lang="zh-CN" altLang="en-US" sz="2000" dirty="0"/>
                  <a:t>万元股票组合</a:t>
                </a:r>
                <a:endParaRPr lang="en-US" altLang="zh-CN" sz="2000" dirty="0"/>
              </a:p>
              <a:p>
                <a:pPr marL="536575" indent="0">
                  <a:buNone/>
                </a:pPr>
                <a:r>
                  <a:rPr lang="zh-CN" altLang="en-US" sz="2000" dirty="0"/>
                  <a:t>无风险资产权重</a:t>
                </a:r>
                <a:r>
                  <a:rPr lang="en-US" altLang="zh-CN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−1000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=−100%</m:t>
                    </m:r>
                  </m:oMath>
                </a14:m>
                <a:r>
                  <a:rPr lang="zh-CN" altLang="en-US" sz="2000" dirty="0"/>
                  <a:t>     风险资产权重</a:t>
                </a:r>
                <a:r>
                  <a:rPr lang="en-US" altLang="zh-CN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000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00%</m:t>
                    </m:r>
                  </m:oMath>
                </a14:m>
                <a:endParaRPr lang="en-US" altLang="zh-CN" sz="2000" dirty="0"/>
              </a:p>
              <a:p>
                <a:pPr marL="536575" indent="193675">
                  <a:buFont typeface="Wingdings" panose="05000000000000000000" pitchFamily="2" charset="2"/>
                  <a:buChar char="Ø"/>
                </a:pPr>
                <a:r>
                  <a:rPr lang="zh-CN" altLang="en-US" sz="2000" dirty="0"/>
                  <a:t>配置</a:t>
                </a:r>
                <a:r>
                  <a:rPr lang="en-US" altLang="zh-CN" sz="2000" dirty="0"/>
                  <a:t>3</a:t>
                </a:r>
                <a:r>
                  <a:rPr lang="zh-CN" altLang="en-US" sz="2000" dirty="0"/>
                  <a:t>：</a:t>
                </a:r>
                <a:r>
                  <a:rPr lang="en-US" altLang="zh-CN" sz="2000" dirty="0"/>
                  <a:t>1000</a:t>
                </a:r>
                <a:r>
                  <a:rPr lang="zh-CN" altLang="en-US" sz="2000" dirty="0"/>
                  <a:t>万元作为保证金，融券卖出股票</a:t>
                </a:r>
                <a:r>
                  <a:rPr lang="en-US" altLang="zh-CN" sz="2000" dirty="0"/>
                  <a:t>1000</a:t>
                </a:r>
                <a:r>
                  <a:rPr lang="zh-CN" altLang="en-US" sz="2000" dirty="0"/>
                  <a:t>万元。</a:t>
                </a:r>
                <a:endParaRPr lang="en-US" altLang="zh-CN" sz="2000" dirty="0"/>
              </a:p>
              <a:p>
                <a:pPr marL="536575" indent="0">
                  <a:buNone/>
                </a:pPr>
                <a:r>
                  <a:rPr lang="zh-CN" altLang="en-US" sz="2000" dirty="0"/>
                  <a:t>无风险资产权重</a:t>
                </a:r>
                <a:r>
                  <a:rPr lang="en-US" altLang="zh-CN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000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00%</m:t>
                    </m:r>
                  </m:oMath>
                </a14:m>
                <a:r>
                  <a:rPr lang="zh-CN" altLang="en-US" sz="2000" dirty="0"/>
                  <a:t>     风险资产权重</a:t>
                </a:r>
                <a:r>
                  <a:rPr lang="en-US" altLang="zh-CN" sz="20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000</m:t>
                        </m:r>
                      </m:num>
                      <m:den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00%</m:t>
                    </m:r>
                  </m:oMath>
                </a14:m>
                <a:endParaRPr lang="en-US" altLang="zh-CN" sz="2000" dirty="0"/>
              </a:p>
              <a:p>
                <a:pPr marL="536575" indent="193675">
                  <a:buFont typeface="Wingdings" panose="05000000000000000000" pitchFamily="2" charset="2"/>
                  <a:buChar char="Ø"/>
                </a:pPr>
                <a:endParaRPr lang="zh-CN" altLang="en-US" sz="200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BD21438-85A2-E8CE-C06F-AC04CB932F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600200"/>
                <a:ext cx="8363272" cy="4525963"/>
              </a:xfrm>
              <a:blipFill>
                <a:blip r:embed="rId2"/>
                <a:stretch>
                  <a:fillRect l="-1676" t="-2156" b="-9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39242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F29E7F-BB60-C963-E625-AB9FF5246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</a:t>
            </a:r>
            <a:r>
              <a:rPr lang="zh-CN" altLang="en-US" sz="3200" dirty="0"/>
              <a:t>资本配置线的几何与代数表达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3C9D29-E950-B863-91D8-1FEA12077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82EDA584-8C23-A698-0D32-19082674F7D5}"/>
              </a:ext>
            </a:extLst>
          </p:cNvPr>
          <p:cNvCxnSpPr/>
          <p:nvPr/>
        </p:nvCxnSpPr>
        <p:spPr>
          <a:xfrm>
            <a:off x="2267744" y="5373216"/>
            <a:ext cx="5544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6FD10109-FB8C-13D8-5066-BEDDAEE89313}"/>
              </a:ext>
            </a:extLst>
          </p:cNvPr>
          <p:cNvCxnSpPr/>
          <p:nvPr/>
        </p:nvCxnSpPr>
        <p:spPr>
          <a:xfrm flipV="1">
            <a:off x="2267744" y="1988840"/>
            <a:ext cx="0" cy="3384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E47EDF38-CA22-FCB6-C70E-3781C17AEF79}"/>
              </a:ext>
            </a:extLst>
          </p:cNvPr>
          <p:cNvSpPr txBox="1"/>
          <p:nvPr/>
        </p:nvSpPr>
        <p:spPr>
          <a:xfrm>
            <a:off x="1475656" y="19888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E(r)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62492E4-10C4-228D-76B1-F975A9A1D789}"/>
                  </a:ext>
                </a:extLst>
              </p:cNvPr>
              <p:cNvSpPr txBox="1"/>
              <p:nvPr/>
            </p:nvSpPr>
            <p:spPr>
              <a:xfrm>
                <a:off x="7236296" y="5445224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762492E4-10C4-228D-76B1-F975A9A1D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5445224"/>
                <a:ext cx="79208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609FAD2-7FF6-130E-6EF3-BBD30618EB01}"/>
                  </a:ext>
                </a:extLst>
              </p:cNvPr>
              <p:cNvSpPr txBox="1"/>
              <p:nvPr/>
            </p:nvSpPr>
            <p:spPr>
              <a:xfrm>
                <a:off x="1331640" y="5629890"/>
                <a:ext cx="4572000" cy="7114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1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</m:d>
                      <m:r>
                        <a:rPr lang="en-US" altLang="zh-CN" sz="1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altLang="zh-CN" sz="18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18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</m:sub>
                          </m:sSub>
                          <m: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  <m: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1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zh-CN" sz="18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𝑷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sz="18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8609FAD2-7FF6-130E-6EF3-BBD30618E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629890"/>
                <a:ext cx="4572000" cy="7114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椭圆 11">
            <a:extLst>
              <a:ext uri="{FF2B5EF4-FFF2-40B4-BE49-F238E27FC236}">
                <a16:creationId xmlns:a16="http://schemas.microsoft.com/office/drawing/2014/main" id="{4FA0F4E4-BD33-499E-F28D-07F03E9F3B04}"/>
              </a:ext>
            </a:extLst>
          </p:cNvPr>
          <p:cNvSpPr/>
          <p:nvPr/>
        </p:nvSpPr>
        <p:spPr>
          <a:xfrm>
            <a:off x="2159732" y="3852151"/>
            <a:ext cx="216023" cy="141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0806037-0A5E-7AA9-6788-3C4A2727667D}"/>
                  </a:ext>
                </a:extLst>
              </p:cNvPr>
              <p:cNvSpPr txBox="1"/>
              <p:nvPr/>
            </p:nvSpPr>
            <p:spPr>
              <a:xfrm>
                <a:off x="1439652" y="3742997"/>
                <a:ext cx="1080120" cy="395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CN" sz="1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30806037-0A5E-7AA9-6788-3C4A27276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652" y="3742997"/>
                <a:ext cx="1080120" cy="395558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4019E37-83DB-6B86-4A67-25BEFF665646}"/>
              </a:ext>
            </a:extLst>
          </p:cNvPr>
          <p:cNvCxnSpPr>
            <a:cxnSpLocks/>
          </p:cNvCxnSpPr>
          <p:nvPr/>
        </p:nvCxnSpPr>
        <p:spPr>
          <a:xfrm flipV="1">
            <a:off x="2267234" y="2358172"/>
            <a:ext cx="3960950" cy="1620000"/>
          </a:xfrm>
          <a:prstGeom prst="line">
            <a:avLst/>
          </a:prstGeom>
          <a:ln w="3175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442DD64D-D94B-379D-69B4-78663FA78973}"/>
              </a:ext>
            </a:extLst>
          </p:cNvPr>
          <p:cNvSpPr/>
          <p:nvPr/>
        </p:nvSpPr>
        <p:spPr>
          <a:xfrm>
            <a:off x="5220072" y="5301209"/>
            <a:ext cx="144015" cy="144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752F1A7-F337-75EA-A2ED-6EEE98E7D2A4}"/>
                  </a:ext>
                </a:extLst>
              </p:cNvPr>
              <p:cNvSpPr txBox="1"/>
              <p:nvPr/>
            </p:nvSpPr>
            <p:spPr>
              <a:xfrm>
                <a:off x="4896035" y="5368128"/>
                <a:ext cx="7920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1752F1A7-F337-75EA-A2ED-6EEE98E7D2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035" y="5368128"/>
                <a:ext cx="792088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椭圆 17">
            <a:extLst>
              <a:ext uri="{FF2B5EF4-FFF2-40B4-BE49-F238E27FC236}">
                <a16:creationId xmlns:a16="http://schemas.microsoft.com/office/drawing/2014/main" id="{F9B6B33F-559D-183D-FA2E-A125427C431E}"/>
              </a:ext>
            </a:extLst>
          </p:cNvPr>
          <p:cNvSpPr/>
          <p:nvPr/>
        </p:nvSpPr>
        <p:spPr>
          <a:xfrm>
            <a:off x="2195735" y="2679494"/>
            <a:ext cx="144015" cy="144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43C631F-EF64-295C-5D09-0A98AC1D38FF}"/>
                  </a:ext>
                </a:extLst>
              </p:cNvPr>
              <p:cNvSpPr txBox="1"/>
              <p:nvPr/>
            </p:nvSpPr>
            <p:spPr>
              <a:xfrm>
                <a:off x="1465311" y="2542594"/>
                <a:ext cx="10801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543C631F-EF64-295C-5D09-0A98AC1D3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311" y="2542594"/>
                <a:ext cx="108012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9DE2CE7C-BC3C-7F5D-68F3-16C91A804471}"/>
              </a:ext>
            </a:extLst>
          </p:cNvPr>
          <p:cNvCxnSpPr>
            <a:stCxn id="17" idx="0"/>
          </p:cNvCxnSpPr>
          <p:nvPr/>
        </p:nvCxnSpPr>
        <p:spPr>
          <a:xfrm flipV="1">
            <a:off x="5292079" y="2542594"/>
            <a:ext cx="0" cy="2825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9E9E138B-A965-ABEE-3278-1CA39860508A}"/>
              </a:ext>
            </a:extLst>
          </p:cNvPr>
          <p:cNvCxnSpPr>
            <a:cxnSpLocks/>
          </p:cNvCxnSpPr>
          <p:nvPr/>
        </p:nvCxnSpPr>
        <p:spPr>
          <a:xfrm flipV="1">
            <a:off x="2267742" y="2674406"/>
            <a:ext cx="3024337" cy="52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>
            <a:extLst>
              <a:ext uri="{FF2B5EF4-FFF2-40B4-BE49-F238E27FC236}">
                <a16:creationId xmlns:a16="http://schemas.microsoft.com/office/drawing/2014/main" id="{5707BF83-7EE4-8AED-3A23-22C076B6D846}"/>
              </a:ext>
            </a:extLst>
          </p:cNvPr>
          <p:cNvSpPr/>
          <p:nvPr/>
        </p:nvSpPr>
        <p:spPr>
          <a:xfrm>
            <a:off x="5292079" y="2674407"/>
            <a:ext cx="71500" cy="528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7BEEA00-9D33-AA9F-72B9-DAEE954005CB}"/>
              </a:ext>
            </a:extLst>
          </p:cNvPr>
          <p:cNvSpPr txBox="1"/>
          <p:nvPr/>
        </p:nvSpPr>
        <p:spPr>
          <a:xfrm>
            <a:off x="5093803" y="2387232"/>
            <a:ext cx="468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</a:t>
            </a:r>
            <a:endParaRPr lang="zh-CN" altLang="en-US" dirty="0"/>
          </a:p>
        </p:txBody>
      </p: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72CC3F1D-FEEA-FDAB-A58F-72F78F462882}"/>
              </a:ext>
            </a:extLst>
          </p:cNvPr>
          <p:cNvCxnSpPr/>
          <p:nvPr/>
        </p:nvCxnSpPr>
        <p:spPr>
          <a:xfrm flipV="1">
            <a:off x="2267234" y="3852151"/>
            <a:ext cx="4032958" cy="1032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右大括号 31">
            <a:extLst>
              <a:ext uri="{FF2B5EF4-FFF2-40B4-BE49-F238E27FC236}">
                <a16:creationId xmlns:a16="http://schemas.microsoft.com/office/drawing/2014/main" id="{1FA27176-5052-228C-2E28-FC7DB4454C80}"/>
              </a:ext>
            </a:extLst>
          </p:cNvPr>
          <p:cNvSpPr/>
          <p:nvPr/>
        </p:nvSpPr>
        <p:spPr>
          <a:xfrm>
            <a:off x="5363579" y="2794179"/>
            <a:ext cx="468045" cy="10579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25F5A252-28E3-121A-6C76-BBFA35F07096}"/>
                  </a:ext>
                </a:extLst>
              </p:cNvPr>
              <p:cNvSpPr txBox="1"/>
              <p:nvPr/>
            </p:nvSpPr>
            <p:spPr>
              <a:xfrm>
                <a:off x="6012160" y="3140968"/>
                <a:ext cx="864096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altLang="zh-CN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25F5A252-28E3-121A-6C76-BBFA35F07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3140968"/>
                <a:ext cx="864096" cy="391582"/>
              </a:xfrm>
              <a:prstGeom prst="rect">
                <a:avLst/>
              </a:prstGeom>
              <a:blipFill>
                <a:blip r:embed="rId7"/>
                <a:stretch>
                  <a:fillRect t="-7813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D8AAE92A-9E0E-6250-82DC-CE17E2022B92}"/>
              </a:ext>
            </a:extLst>
          </p:cNvPr>
          <p:cNvCxnSpPr>
            <a:stCxn id="27" idx="3"/>
          </p:cNvCxnSpPr>
          <p:nvPr/>
        </p:nvCxnSpPr>
        <p:spPr>
          <a:xfrm flipH="1">
            <a:off x="5292079" y="2719521"/>
            <a:ext cx="10471" cy="11326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>
            <a:extLst>
              <a:ext uri="{FF2B5EF4-FFF2-40B4-BE49-F238E27FC236}">
                <a16:creationId xmlns:a16="http://schemas.microsoft.com/office/drawing/2014/main" id="{9D39F26D-B0B8-D661-CDE5-D3EEDFF95EA8}"/>
              </a:ext>
            </a:extLst>
          </p:cNvPr>
          <p:cNvSpPr txBox="1"/>
          <p:nvPr/>
        </p:nvSpPr>
        <p:spPr>
          <a:xfrm>
            <a:off x="6588224" y="18448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CAL</a:t>
            </a:r>
            <a:endParaRPr lang="zh-CN" altLang="en-US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5DA19BA-D317-128E-B9E6-B7F04AB88513}"/>
              </a:ext>
            </a:extLst>
          </p:cNvPr>
          <p:cNvSpPr txBox="1"/>
          <p:nvPr/>
        </p:nvSpPr>
        <p:spPr>
          <a:xfrm>
            <a:off x="4103947" y="211023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满仓</a:t>
            </a:r>
            <a:r>
              <a:rPr lang="en-US" altLang="zh-CN" dirty="0"/>
              <a:t>y=100%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E564B7B-C6F5-50FD-19C5-2BF159D96339}"/>
              </a:ext>
            </a:extLst>
          </p:cNvPr>
          <p:cNvSpPr txBox="1"/>
          <p:nvPr/>
        </p:nvSpPr>
        <p:spPr>
          <a:xfrm rot="10800000" flipV="1">
            <a:off x="2481132" y="3115003"/>
            <a:ext cx="2425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部分仓位 </a:t>
            </a:r>
            <a:r>
              <a:rPr lang="en-US" altLang="zh-CN" dirty="0"/>
              <a:t>y=0-100%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B66BE45B-90CE-84D1-2088-01752826A1C2}"/>
              </a:ext>
            </a:extLst>
          </p:cNvPr>
          <p:cNvSpPr txBox="1"/>
          <p:nvPr/>
        </p:nvSpPr>
        <p:spPr>
          <a:xfrm>
            <a:off x="844770" y="3599925"/>
            <a:ext cx="774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空仓</a:t>
            </a:r>
            <a:r>
              <a:rPr lang="en-US" altLang="zh-CN" dirty="0"/>
              <a:t>y=0%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6D7D2472-D377-7AC4-644B-391E5062F533}"/>
              </a:ext>
            </a:extLst>
          </p:cNvPr>
          <p:cNvSpPr txBox="1"/>
          <p:nvPr/>
        </p:nvSpPr>
        <p:spPr>
          <a:xfrm>
            <a:off x="6242585" y="2365256"/>
            <a:ext cx="192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融资交易</a:t>
            </a:r>
            <a:r>
              <a:rPr lang="en-US" altLang="zh-CN" dirty="0"/>
              <a:t>y&gt;100%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5268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204835-0B29-4DEE-A194-C472F1B3F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效用最大化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F0526C1-D18E-D492-10D8-06E99BF090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51304" cy="45259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       (1)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                                                (2)</a:t>
                </a:r>
              </a:p>
              <a:p>
                <a:r>
                  <a:rPr lang="en-US" altLang="zh-CN" dirty="0"/>
                  <a:t>U=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altLang="zh-CN" sz="3200" b="1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Ay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r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sub>
                        </m:sSub>
                      </m:e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dirty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d</m:t>
                        </m:r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num>
                      <m:den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sty m:val="p"/>
                      </m:rP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</m:t>
                    </m:r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CN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∗2</m:t>
                    </m:r>
                    <m:r>
                      <m:rPr>
                        <m:sty m:val="p"/>
                      </m:rP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Ay</m:t>
                    </m:r>
                    <m:sSubSup>
                      <m:sSubSupPr>
                        <m:ctrlP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zh-CN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EF0526C1-D18E-D492-10D8-06E99BF090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51304" cy="4525963"/>
              </a:xfrm>
              <a:blipFill>
                <a:blip r:embed="rId2"/>
                <a:stretch>
                  <a:fillRect l="-1621" t="-18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3D36B7F-4EFF-F019-7373-618A73FDBFDD}"/>
                  </a:ext>
                </a:extLst>
              </p:cNvPr>
              <p:cNvSpPr txBox="1"/>
              <p:nvPr/>
            </p:nvSpPr>
            <p:spPr>
              <a:xfrm>
                <a:off x="539552" y="2276872"/>
                <a:ext cx="20555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i="1">
                            <a:latin typeface="Cambria Math" panose="02040503050406030204" pitchFamily="18" charset="0"/>
                          </a:rPr>
                          <m:t>C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800" i="1" smtClean="0">
                        <a:latin typeface="Cambria Math" panose="02040503050406030204" pitchFamily="18" charset="0"/>
                      </a:rPr>
                      <m:t>y</m:t>
                    </m:r>
                  </m:oMath>
                </a14:m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8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23D36B7F-4EFF-F019-7373-618A73FDB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76872"/>
                <a:ext cx="205556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3800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82386C-E3B3-FFF6-BC8C-CD6E966FB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DF5541F-BD2E-36CD-C349-D09F7F567D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Ay</m:t>
                    </m:r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0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zh-CN" altLang="en-US" dirty="0"/>
                  <a:t>           </a:t>
                </a:r>
                <a:r>
                  <a:rPr lang="en-US" altLang="zh-CN" dirty="0"/>
                  <a:t>(</a:t>
                </a:r>
                <a:r>
                  <a:rPr lang="zh-CN" altLang="en-US" dirty="0"/>
                  <a:t>风险资产组合</a:t>
                </a:r>
                <a:r>
                  <a:rPr lang="en-US" altLang="zh-CN" dirty="0"/>
                  <a:t>P</a:t>
                </a:r>
                <a:r>
                  <a:rPr lang="zh-CN" altLang="en-US" dirty="0"/>
                  <a:t>的最优比率）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dirty="0"/>
                  <a:t>               if y*&lt;1, </a:t>
                </a:r>
              </a:p>
              <a:p>
                <a:pPr marL="0" indent="0">
                  <a:buNone/>
                </a:pPr>
                <a:r>
                  <a:rPr lang="zh-CN" altLang="en-US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altLang="zh-CN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dirty="0"/>
                  <a:t>               if y*&gt;1, </a:t>
                </a:r>
              </a:p>
              <a:p>
                <a:pPr marL="0" indent="0">
                  <a:buNone/>
                </a:pPr>
                <a:endParaRPr lang="zh-CN" alt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y</m:t>
                        </m:r>
                        <m:sSubSup>
                          <m:sSubSupPr>
                            <m:ctrlPr>
                              <a:rPr lang="en-US" altLang="zh-CN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dirty="0"/>
                  <a:t>            </a:t>
                </a:r>
                <a:r>
                  <a:rPr lang="zh-CN" altLang="en-US" dirty="0"/>
                  <a:t>（风险厌恶系数）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1DF5541F-BD2E-36CD-C349-D09F7F567D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52" b="-219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944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BC0C0A-6538-DEC6-DAD8-C8ED04A86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效用最大化的几何表达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D82730-FC00-AF70-C1E2-01C8E570F9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EC8F3C91-874E-6843-DFC3-1EF05C651BCE}"/>
              </a:ext>
            </a:extLst>
          </p:cNvPr>
          <p:cNvCxnSpPr/>
          <p:nvPr/>
        </p:nvCxnSpPr>
        <p:spPr>
          <a:xfrm>
            <a:off x="1763688" y="5661248"/>
            <a:ext cx="55446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56F21402-A7BB-1A9B-1B94-D6D63F8090D9}"/>
              </a:ext>
            </a:extLst>
          </p:cNvPr>
          <p:cNvCxnSpPr/>
          <p:nvPr/>
        </p:nvCxnSpPr>
        <p:spPr>
          <a:xfrm flipV="1">
            <a:off x="1763688" y="2348880"/>
            <a:ext cx="0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FCDC7D82-A78C-FDB5-360E-742C52BEBC81}"/>
              </a:ext>
            </a:extLst>
          </p:cNvPr>
          <p:cNvSpPr txBox="1"/>
          <p:nvPr/>
        </p:nvSpPr>
        <p:spPr>
          <a:xfrm>
            <a:off x="1259632" y="233245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E(r)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43FF95A-054C-2929-A4A1-DE3EDCE5D0E2}"/>
                  </a:ext>
                </a:extLst>
              </p:cNvPr>
              <p:cNvSpPr txBox="1"/>
              <p:nvPr/>
            </p:nvSpPr>
            <p:spPr>
              <a:xfrm>
                <a:off x="7086850" y="5705311"/>
                <a:ext cx="2044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B43FF95A-054C-2929-A4A1-DE3EDCE5D0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850" y="5705311"/>
                <a:ext cx="204415" cy="276999"/>
              </a:xfrm>
              <a:prstGeom prst="rect">
                <a:avLst/>
              </a:prstGeom>
              <a:blipFill>
                <a:blip r:embed="rId2"/>
                <a:stretch>
                  <a:fillRect l="-15152" r="-12121" b="-2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E998FD9E-859C-937C-B7D3-BA3CED478C93}"/>
              </a:ext>
            </a:extLst>
          </p:cNvPr>
          <p:cNvCxnSpPr>
            <a:cxnSpLocks/>
          </p:cNvCxnSpPr>
          <p:nvPr/>
        </p:nvCxnSpPr>
        <p:spPr>
          <a:xfrm flipV="1">
            <a:off x="1763688" y="1998135"/>
            <a:ext cx="6696744" cy="28710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531A3A8B-78F8-84AB-8676-1A2A10C7655F}"/>
              </a:ext>
            </a:extLst>
          </p:cNvPr>
          <p:cNvSpPr/>
          <p:nvPr/>
        </p:nvSpPr>
        <p:spPr>
          <a:xfrm>
            <a:off x="1979712" y="2963994"/>
            <a:ext cx="1759226" cy="1451437"/>
          </a:xfrm>
          <a:custGeom>
            <a:avLst/>
            <a:gdLst>
              <a:gd name="connsiteX0" fmla="*/ 0 w 1759226"/>
              <a:gd name="connsiteY0" fmla="*/ 1262270 h 1451437"/>
              <a:gd name="connsiteX1" fmla="*/ 506896 w 1759226"/>
              <a:gd name="connsiteY1" fmla="*/ 1441174 h 1451437"/>
              <a:gd name="connsiteX2" fmla="*/ 834887 w 1759226"/>
              <a:gd name="connsiteY2" fmla="*/ 1421296 h 1451437"/>
              <a:gd name="connsiteX3" fmla="*/ 1053548 w 1759226"/>
              <a:gd name="connsiteY3" fmla="*/ 1351722 h 1451437"/>
              <a:gd name="connsiteX4" fmla="*/ 1421296 w 1759226"/>
              <a:gd name="connsiteY4" fmla="*/ 1133061 h 1451437"/>
              <a:gd name="connsiteX5" fmla="*/ 1639957 w 1759226"/>
              <a:gd name="connsiteY5" fmla="*/ 626165 h 1451437"/>
              <a:gd name="connsiteX6" fmla="*/ 1679713 w 1759226"/>
              <a:gd name="connsiteY6" fmla="*/ 427383 h 1451437"/>
              <a:gd name="connsiteX7" fmla="*/ 1759226 w 1759226"/>
              <a:gd name="connsiteY7" fmla="*/ 0 h 145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9226" h="1451437">
                <a:moveTo>
                  <a:pt x="0" y="1262270"/>
                </a:moveTo>
                <a:cubicBezTo>
                  <a:pt x="183874" y="1338470"/>
                  <a:pt x="367748" y="1414670"/>
                  <a:pt x="506896" y="1441174"/>
                </a:cubicBezTo>
                <a:cubicBezTo>
                  <a:pt x="646044" y="1467678"/>
                  <a:pt x="743778" y="1436205"/>
                  <a:pt x="834887" y="1421296"/>
                </a:cubicBezTo>
                <a:cubicBezTo>
                  <a:pt x="925996" y="1406387"/>
                  <a:pt x="955813" y="1399761"/>
                  <a:pt x="1053548" y="1351722"/>
                </a:cubicBezTo>
                <a:cubicBezTo>
                  <a:pt x="1151283" y="1303683"/>
                  <a:pt x="1323561" y="1253987"/>
                  <a:pt x="1421296" y="1133061"/>
                </a:cubicBezTo>
                <a:cubicBezTo>
                  <a:pt x="1519031" y="1012135"/>
                  <a:pt x="1596888" y="743778"/>
                  <a:pt x="1639957" y="626165"/>
                </a:cubicBezTo>
                <a:cubicBezTo>
                  <a:pt x="1683026" y="508552"/>
                  <a:pt x="1659835" y="531744"/>
                  <a:pt x="1679713" y="427383"/>
                </a:cubicBezTo>
                <a:cubicBezTo>
                  <a:pt x="1699591" y="323022"/>
                  <a:pt x="1729408" y="161511"/>
                  <a:pt x="175922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401F19AC-EFA1-5B47-C727-C7DA02485DAD}"/>
              </a:ext>
            </a:extLst>
          </p:cNvPr>
          <p:cNvSpPr/>
          <p:nvPr/>
        </p:nvSpPr>
        <p:spPr>
          <a:xfrm>
            <a:off x="2132112" y="3116394"/>
            <a:ext cx="1759226" cy="1451437"/>
          </a:xfrm>
          <a:custGeom>
            <a:avLst/>
            <a:gdLst>
              <a:gd name="connsiteX0" fmla="*/ 0 w 1759226"/>
              <a:gd name="connsiteY0" fmla="*/ 1262270 h 1451437"/>
              <a:gd name="connsiteX1" fmla="*/ 506896 w 1759226"/>
              <a:gd name="connsiteY1" fmla="*/ 1441174 h 1451437"/>
              <a:gd name="connsiteX2" fmla="*/ 834887 w 1759226"/>
              <a:gd name="connsiteY2" fmla="*/ 1421296 h 1451437"/>
              <a:gd name="connsiteX3" fmla="*/ 1053548 w 1759226"/>
              <a:gd name="connsiteY3" fmla="*/ 1351722 h 1451437"/>
              <a:gd name="connsiteX4" fmla="*/ 1421296 w 1759226"/>
              <a:gd name="connsiteY4" fmla="*/ 1133061 h 1451437"/>
              <a:gd name="connsiteX5" fmla="*/ 1639957 w 1759226"/>
              <a:gd name="connsiteY5" fmla="*/ 626165 h 1451437"/>
              <a:gd name="connsiteX6" fmla="*/ 1679713 w 1759226"/>
              <a:gd name="connsiteY6" fmla="*/ 427383 h 1451437"/>
              <a:gd name="connsiteX7" fmla="*/ 1759226 w 1759226"/>
              <a:gd name="connsiteY7" fmla="*/ 0 h 145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9226" h="1451437">
                <a:moveTo>
                  <a:pt x="0" y="1262270"/>
                </a:moveTo>
                <a:cubicBezTo>
                  <a:pt x="183874" y="1338470"/>
                  <a:pt x="367748" y="1414670"/>
                  <a:pt x="506896" y="1441174"/>
                </a:cubicBezTo>
                <a:cubicBezTo>
                  <a:pt x="646044" y="1467678"/>
                  <a:pt x="743778" y="1436205"/>
                  <a:pt x="834887" y="1421296"/>
                </a:cubicBezTo>
                <a:cubicBezTo>
                  <a:pt x="925996" y="1406387"/>
                  <a:pt x="955813" y="1399761"/>
                  <a:pt x="1053548" y="1351722"/>
                </a:cubicBezTo>
                <a:cubicBezTo>
                  <a:pt x="1151283" y="1303683"/>
                  <a:pt x="1323561" y="1253987"/>
                  <a:pt x="1421296" y="1133061"/>
                </a:cubicBezTo>
                <a:cubicBezTo>
                  <a:pt x="1519031" y="1012135"/>
                  <a:pt x="1596888" y="743778"/>
                  <a:pt x="1639957" y="626165"/>
                </a:cubicBezTo>
                <a:cubicBezTo>
                  <a:pt x="1683026" y="508552"/>
                  <a:pt x="1659835" y="531744"/>
                  <a:pt x="1679713" y="427383"/>
                </a:cubicBezTo>
                <a:cubicBezTo>
                  <a:pt x="1699591" y="323022"/>
                  <a:pt x="1729408" y="161511"/>
                  <a:pt x="175922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C306D714-6CDC-7641-EB8B-FB1B4ED277CC}"/>
              </a:ext>
            </a:extLst>
          </p:cNvPr>
          <p:cNvSpPr/>
          <p:nvPr/>
        </p:nvSpPr>
        <p:spPr>
          <a:xfrm>
            <a:off x="1803106" y="2709662"/>
            <a:ext cx="1759226" cy="1481599"/>
          </a:xfrm>
          <a:custGeom>
            <a:avLst/>
            <a:gdLst>
              <a:gd name="connsiteX0" fmla="*/ 0 w 1759226"/>
              <a:gd name="connsiteY0" fmla="*/ 1262270 h 1451437"/>
              <a:gd name="connsiteX1" fmla="*/ 506896 w 1759226"/>
              <a:gd name="connsiteY1" fmla="*/ 1441174 h 1451437"/>
              <a:gd name="connsiteX2" fmla="*/ 834887 w 1759226"/>
              <a:gd name="connsiteY2" fmla="*/ 1421296 h 1451437"/>
              <a:gd name="connsiteX3" fmla="*/ 1053548 w 1759226"/>
              <a:gd name="connsiteY3" fmla="*/ 1351722 h 1451437"/>
              <a:gd name="connsiteX4" fmla="*/ 1421296 w 1759226"/>
              <a:gd name="connsiteY4" fmla="*/ 1133061 h 1451437"/>
              <a:gd name="connsiteX5" fmla="*/ 1639957 w 1759226"/>
              <a:gd name="connsiteY5" fmla="*/ 626165 h 1451437"/>
              <a:gd name="connsiteX6" fmla="*/ 1679713 w 1759226"/>
              <a:gd name="connsiteY6" fmla="*/ 427383 h 1451437"/>
              <a:gd name="connsiteX7" fmla="*/ 1759226 w 1759226"/>
              <a:gd name="connsiteY7" fmla="*/ 0 h 145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9226" h="1451437">
                <a:moveTo>
                  <a:pt x="0" y="1262270"/>
                </a:moveTo>
                <a:cubicBezTo>
                  <a:pt x="183874" y="1338470"/>
                  <a:pt x="367748" y="1414670"/>
                  <a:pt x="506896" y="1441174"/>
                </a:cubicBezTo>
                <a:cubicBezTo>
                  <a:pt x="646044" y="1467678"/>
                  <a:pt x="743778" y="1436205"/>
                  <a:pt x="834887" y="1421296"/>
                </a:cubicBezTo>
                <a:cubicBezTo>
                  <a:pt x="925996" y="1406387"/>
                  <a:pt x="955813" y="1399761"/>
                  <a:pt x="1053548" y="1351722"/>
                </a:cubicBezTo>
                <a:cubicBezTo>
                  <a:pt x="1151283" y="1303683"/>
                  <a:pt x="1323561" y="1253987"/>
                  <a:pt x="1421296" y="1133061"/>
                </a:cubicBezTo>
                <a:cubicBezTo>
                  <a:pt x="1519031" y="1012135"/>
                  <a:pt x="1596888" y="743778"/>
                  <a:pt x="1639957" y="626165"/>
                </a:cubicBezTo>
                <a:cubicBezTo>
                  <a:pt x="1683026" y="508552"/>
                  <a:pt x="1659835" y="531744"/>
                  <a:pt x="1679713" y="427383"/>
                </a:cubicBezTo>
                <a:cubicBezTo>
                  <a:pt x="1699591" y="323022"/>
                  <a:pt x="1729408" y="161511"/>
                  <a:pt x="175922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7D663A22-B967-63D8-A5B4-0621D38E4ABE}"/>
              </a:ext>
            </a:extLst>
          </p:cNvPr>
          <p:cNvSpPr/>
          <p:nvPr/>
        </p:nvSpPr>
        <p:spPr>
          <a:xfrm>
            <a:off x="2308718" y="3231537"/>
            <a:ext cx="1759226" cy="1659654"/>
          </a:xfrm>
          <a:custGeom>
            <a:avLst/>
            <a:gdLst>
              <a:gd name="connsiteX0" fmla="*/ 0 w 1759226"/>
              <a:gd name="connsiteY0" fmla="*/ 1262270 h 1451437"/>
              <a:gd name="connsiteX1" fmla="*/ 506896 w 1759226"/>
              <a:gd name="connsiteY1" fmla="*/ 1441174 h 1451437"/>
              <a:gd name="connsiteX2" fmla="*/ 834887 w 1759226"/>
              <a:gd name="connsiteY2" fmla="*/ 1421296 h 1451437"/>
              <a:gd name="connsiteX3" fmla="*/ 1053548 w 1759226"/>
              <a:gd name="connsiteY3" fmla="*/ 1351722 h 1451437"/>
              <a:gd name="connsiteX4" fmla="*/ 1421296 w 1759226"/>
              <a:gd name="connsiteY4" fmla="*/ 1133061 h 1451437"/>
              <a:gd name="connsiteX5" fmla="*/ 1639957 w 1759226"/>
              <a:gd name="connsiteY5" fmla="*/ 626165 h 1451437"/>
              <a:gd name="connsiteX6" fmla="*/ 1679713 w 1759226"/>
              <a:gd name="connsiteY6" fmla="*/ 427383 h 1451437"/>
              <a:gd name="connsiteX7" fmla="*/ 1759226 w 1759226"/>
              <a:gd name="connsiteY7" fmla="*/ 0 h 1451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59226" h="1451437">
                <a:moveTo>
                  <a:pt x="0" y="1262270"/>
                </a:moveTo>
                <a:cubicBezTo>
                  <a:pt x="183874" y="1338470"/>
                  <a:pt x="367748" y="1414670"/>
                  <a:pt x="506896" y="1441174"/>
                </a:cubicBezTo>
                <a:cubicBezTo>
                  <a:pt x="646044" y="1467678"/>
                  <a:pt x="743778" y="1436205"/>
                  <a:pt x="834887" y="1421296"/>
                </a:cubicBezTo>
                <a:cubicBezTo>
                  <a:pt x="925996" y="1406387"/>
                  <a:pt x="955813" y="1399761"/>
                  <a:pt x="1053548" y="1351722"/>
                </a:cubicBezTo>
                <a:cubicBezTo>
                  <a:pt x="1151283" y="1303683"/>
                  <a:pt x="1323561" y="1253987"/>
                  <a:pt x="1421296" y="1133061"/>
                </a:cubicBezTo>
                <a:cubicBezTo>
                  <a:pt x="1519031" y="1012135"/>
                  <a:pt x="1596888" y="743778"/>
                  <a:pt x="1639957" y="626165"/>
                </a:cubicBezTo>
                <a:cubicBezTo>
                  <a:pt x="1683026" y="508552"/>
                  <a:pt x="1659835" y="531744"/>
                  <a:pt x="1679713" y="427383"/>
                </a:cubicBezTo>
                <a:cubicBezTo>
                  <a:pt x="1699591" y="323022"/>
                  <a:pt x="1729408" y="161511"/>
                  <a:pt x="1759226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A36D91C7-EE54-8B96-F743-481311728BD1}"/>
              </a:ext>
            </a:extLst>
          </p:cNvPr>
          <p:cNvSpPr/>
          <p:nvPr/>
        </p:nvSpPr>
        <p:spPr>
          <a:xfrm>
            <a:off x="3393673" y="1754965"/>
            <a:ext cx="3993029" cy="1114824"/>
          </a:xfrm>
          <a:custGeom>
            <a:avLst/>
            <a:gdLst>
              <a:gd name="connsiteX0" fmla="*/ 0 w 3985591"/>
              <a:gd name="connsiteY0" fmla="*/ 288235 h 798440"/>
              <a:gd name="connsiteX1" fmla="*/ 1381539 w 3985591"/>
              <a:gd name="connsiteY1" fmla="*/ 775253 h 798440"/>
              <a:gd name="connsiteX2" fmla="*/ 2584174 w 3985591"/>
              <a:gd name="connsiteY2" fmla="*/ 705679 h 798440"/>
              <a:gd name="connsiteX3" fmla="*/ 3101009 w 3985591"/>
              <a:gd name="connsiteY3" fmla="*/ 576470 h 798440"/>
              <a:gd name="connsiteX4" fmla="*/ 3448878 w 3985591"/>
              <a:gd name="connsiteY4" fmla="*/ 417444 h 798440"/>
              <a:gd name="connsiteX5" fmla="*/ 3985591 w 3985591"/>
              <a:gd name="connsiteY5" fmla="*/ 0 h 79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5591" h="798440">
                <a:moveTo>
                  <a:pt x="0" y="288235"/>
                </a:moveTo>
                <a:cubicBezTo>
                  <a:pt x="475421" y="496957"/>
                  <a:pt x="950843" y="705679"/>
                  <a:pt x="1381539" y="775253"/>
                </a:cubicBezTo>
                <a:cubicBezTo>
                  <a:pt x="1812235" y="844827"/>
                  <a:pt x="2297596" y="738810"/>
                  <a:pt x="2584174" y="705679"/>
                </a:cubicBezTo>
                <a:cubicBezTo>
                  <a:pt x="2870752" y="672549"/>
                  <a:pt x="2956892" y="624509"/>
                  <a:pt x="3101009" y="576470"/>
                </a:cubicBezTo>
                <a:cubicBezTo>
                  <a:pt x="3245126" y="528431"/>
                  <a:pt x="3301448" y="513522"/>
                  <a:pt x="3448878" y="417444"/>
                </a:cubicBezTo>
                <a:cubicBezTo>
                  <a:pt x="3596308" y="321366"/>
                  <a:pt x="3790949" y="160683"/>
                  <a:pt x="398559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7DCCEF36-1A86-323E-1D77-7F9078EA8EA2}"/>
              </a:ext>
            </a:extLst>
          </p:cNvPr>
          <p:cNvSpPr/>
          <p:nvPr/>
        </p:nvSpPr>
        <p:spPr>
          <a:xfrm>
            <a:off x="3454643" y="1987363"/>
            <a:ext cx="3993029" cy="1114824"/>
          </a:xfrm>
          <a:custGeom>
            <a:avLst/>
            <a:gdLst>
              <a:gd name="connsiteX0" fmla="*/ 0 w 3985591"/>
              <a:gd name="connsiteY0" fmla="*/ 288235 h 798440"/>
              <a:gd name="connsiteX1" fmla="*/ 1381539 w 3985591"/>
              <a:gd name="connsiteY1" fmla="*/ 775253 h 798440"/>
              <a:gd name="connsiteX2" fmla="*/ 2584174 w 3985591"/>
              <a:gd name="connsiteY2" fmla="*/ 705679 h 798440"/>
              <a:gd name="connsiteX3" fmla="*/ 3101009 w 3985591"/>
              <a:gd name="connsiteY3" fmla="*/ 576470 h 798440"/>
              <a:gd name="connsiteX4" fmla="*/ 3448878 w 3985591"/>
              <a:gd name="connsiteY4" fmla="*/ 417444 h 798440"/>
              <a:gd name="connsiteX5" fmla="*/ 3985591 w 3985591"/>
              <a:gd name="connsiteY5" fmla="*/ 0 h 79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5591" h="798440">
                <a:moveTo>
                  <a:pt x="0" y="288235"/>
                </a:moveTo>
                <a:cubicBezTo>
                  <a:pt x="475421" y="496957"/>
                  <a:pt x="950843" y="705679"/>
                  <a:pt x="1381539" y="775253"/>
                </a:cubicBezTo>
                <a:cubicBezTo>
                  <a:pt x="1812235" y="844827"/>
                  <a:pt x="2297596" y="738810"/>
                  <a:pt x="2584174" y="705679"/>
                </a:cubicBezTo>
                <a:cubicBezTo>
                  <a:pt x="2870752" y="672549"/>
                  <a:pt x="2956892" y="624509"/>
                  <a:pt x="3101009" y="576470"/>
                </a:cubicBezTo>
                <a:cubicBezTo>
                  <a:pt x="3245126" y="528431"/>
                  <a:pt x="3301448" y="513522"/>
                  <a:pt x="3448878" y="417444"/>
                </a:cubicBezTo>
                <a:cubicBezTo>
                  <a:pt x="3596308" y="321366"/>
                  <a:pt x="3790949" y="160683"/>
                  <a:pt x="398559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02DED98E-38EB-7E79-D1F5-5AD768674A4A}"/>
              </a:ext>
            </a:extLst>
          </p:cNvPr>
          <p:cNvSpPr/>
          <p:nvPr/>
        </p:nvSpPr>
        <p:spPr>
          <a:xfrm>
            <a:off x="3714732" y="2291249"/>
            <a:ext cx="3993029" cy="1114824"/>
          </a:xfrm>
          <a:custGeom>
            <a:avLst/>
            <a:gdLst>
              <a:gd name="connsiteX0" fmla="*/ 0 w 3985591"/>
              <a:gd name="connsiteY0" fmla="*/ 288235 h 798440"/>
              <a:gd name="connsiteX1" fmla="*/ 1381539 w 3985591"/>
              <a:gd name="connsiteY1" fmla="*/ 775253 h 798440"/>
              <a:gd name="connsiteX2" fmla="*/ 2584174 w 3985591"/>
              <a:gd name="connsiteY2" fmla="*/ 705679 h 798440"/>
              <a:gd name="connsiteX3" fmla="*/ 3101009 w 3985591"/>
              <a:gd name="connsiteY3" fmla="*/ 576470 h 798440"/>
              <a:gd name="connsiteX4" fmla="*/ 3448878 w 3985591"/>
              <a:gd name="connsiteY4" fmla="*/ 417444 h 798440"/>
              <a:gd name="connsiteX5" fmla="*/ 3985591 w 3985591"/>
              <a:gd name="connsiteY5" fmla="*/ 0 h 79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5591" h="798440">
                <a:moveTo>
                  <a:pt x="0" y="288235"/>
                </a:moveTo>
                <a:cubicBezTo>
                  <a:pt x="475421" y="496957"/>
                  <a:pt x="950843" y="705679"/>
                  <a:pt x="1381539" y="775253"/>
                </a:cubicBezTo>
                <a:cubicBezTo>
                  <a:pt x="1812235" y="844827"/>
                  <a:pt x="2297596" y="738810"/>
                  <a:pt x="2584174" y="705679"/>
                </a:cubicBezTo>
                <a:cubicBezTo>
                  <a:pt x="2870752" y="672549"/>
                  <a:pt x="2956892" y="624509"/>
                  <a:pt x="3101009" y="576470"/>
                </a:cubicBezTo>
                <a:cubicBezTo>
                  <a:pt x="3245126" y="528431"/>
                  <a:pt x="3301448" y="513522"/>
                  <a:pt x="3448878" y="417444"/>
                </a:cubicBezTo>
                <a:cubicBezTo>
                  <a:pt x="3596308" y="321366"/>
                  <a:pt x="3790949" y="160683"/>
                  <a:pt x="3985591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DD3EFF67-3415-A2AE-4E6B-0A632E25E3E7}"/>
              </a:ext>
            </a:extLst>
          </p:cNvPr>
          <p:cNvSpPr/>
          <p:nvPr/>
        </p:nvSpPr>
        <p:spPr>
          <a:xfrm>
            <a:off x="4540965" y="3568968"/>
            <a:ext cx="144016" cy="1825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A05BD96-3427-5C76-49A3-31BE4757987A}"/>
              </a:ext>
            </a:extLst>
          </p:cNvPr>
          <p:cNvSpPr txBox="1"/>
          <p:nvPr/>
        </p:nvSpPr>
        <p:spPr>
          <a:xfrm>
            <a:off x="4483966" y="3678515"/>
            <a:ext cx="58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B8710E3-DB22-E027-EB68-AEA1FDF6E9E2}"/>
              </a:ext>
            </a:extLst>
          </p:cNvPr>
          <p:cNvSpPr txBox="1"/>
          <p:nvPr/>
        </p:nvSpPr>
        <p:spPr>
          <a:xfrm>
            <a:off x="6734015" y="1451886"/>
            <a:ext cx="1413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</a:t>
            </a:r>
            <a:r>
              <a:rPr lang="zh-CN" altLang="en-US" dirty="0"/>
              <a:t>投资者，平坦，风险厌恶小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2EF9BD1-E265-3965-0F1A-922DFF893C40}"/>
              </a:ext>
            </a:extLst>
          </p:cNvPr>
          <p:cNvSpPr txBox="1"/>
          <p:nvPr/>
        </p:nvSpPr>
        <p:spPr>
          <a:xfrm>
            <a:off x="1975738" y="3095165"/>
            <a:ext cx="1413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A</a:t>
            </a:r>
            <a:r>
              <a:rPr lang="zh-CN" altLang="en-US" dirty="0"/>
              <a:t>投资者，陡峭，风险厌恶大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D9B2CC61-FF75-B60F-236D-A71E5C9F6A10}"/>
              </a:ext>
            </a:extLst>
          </p:cNvPr>
          <p:cNvSpPr/>
          <p:nvPr/>
        </p:nvSpPr>
        <p:spPr>
          <a:xfrm>
            <a:off x="3011725" y="4142682"/>
            <a:ext cx="192123" cy="216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B49B84D3-156C-C0DE-7EC1-4A7CDA33864F}"/>
              </a:ext>
            </a:extLst>
          </p:cNvPr>
          <p:cNvSpPr/>
          <p:nvPr/>
        </p:nvSpPr>
        <p:spPr>
          <a:xfrm>
            <a:off x="6306682" y="2734697"/>
            <a:ext cx="192123" cy="2165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8246143-4C69-7BA6-DB63-BFD91F3252DD}"/>
                  </a:ext>
                </a:extLst>
              </p:cNvPr>
              <p:cNvSpPr txBox="1"/>
              <p:nvPr/>
            </p:nvSpPr>
            <p:spPr>
              <a:xfrm>
                <a:off x="6130076" y="2829051"/>
                <a:ext cx="857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B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78246143-4C69-7BA6-DB63-BFD91F3252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076" y="2829051"/>
                <a:ext cx="857606" cy="369332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C605717-FD60-51A1-564D-F07A818223DB}"/>
                  </a:ext>
                </a:extLst>
              </p:cNvPr>
              <p:cNvSpPr txBox="1"/>
              <p:nvPr/>
            </p:nvSpPr>
            <p:spPr>
              <a:xfrm>
                <a:off x="2775045" y="4272963"/>
                <a:ext cx="8576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EC605717-FD60-51A1-564D-F07A81822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45" y="4272963"/>
                <a:ext cx="85760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20678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FB9978-A971-4E9D-8235-08DDFAA0E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例：</a:t>
            </a:r>
            <a:r>
              <a:rPr lang="en-US" altLang="zh-CN" dirty="0"/>
              <a:t>BKM P169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038F31E-FB73-4037-B042-0E120048D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276462"/>
            <a:ext cx="5604015" cy="4525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C5BCAEB-B79F-4B2B-A34B-AA6D89B779DE}"/>
                  </a:ext>
                </a:extLst>
              </p:cNvPr>
              <p:cNvSpPr/>
              <p:nvPr/>
            </p:nvSpPr>
            <p:spPr>
              <a:xfrm>
                <a:off x="2123728" y="5877272"/>
                <a:ext cx="2442976" cy="500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</m:sSub>
                      </m:e>
                    </m:d>
                    <m:r>
                      <a:rPr lang="en-US" altLang="zh-CN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=7%+</m:t>
                    </m:r>
                    <m:f>
                      <m:fPr>
                        <m:ctrlP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8%</m:t>
                        </m:r>
                      </m:num>
                      <m:den>
                        <m: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22%</m:t>
                        </m:r>
                      </m:den>
                    </m:f>
                    <m:sSub>
                      <m:sSubPr>
                        <m:ctrlPr>
                          <a:rPr lang="en-US" altLang="zh-CN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sSub>
                          <m:sSubPr>
                            <m:ctrlP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  <m:sub>
                            <m:r>
                              <a:rPr lang="en-US" altLang="zh-CN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</m:sub>
                    </m:sSub>
                  </m:oMath>
                </a14:m>
                <a:r>
                  <a:rPr lang="zh-CN" altLang="en-US" b="1" dirty="0">
                    <a:solidFill>
                      <a:srgbClr val="FF0000"/>
                    </a:solidFill>
                  </a:rPr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0C5BCAEB-B79F-4B2B-A34B-AA6D89B779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877272"/>
                <a:ext cx="2442976" cy="500330"/>
              </a:xfrm>
              <a:prstGeom prst="rect">
                <a:avLst/>
              </a:prstGeom>
              <a:blipFill>
                <a:blip r:embed="rId3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注: 线形 5">
            <a:extLst>
              <a:ext uri="{FF2B5EF4-FFF2-40B4-BE49-F238E27FC236}">
                <a16:creationId xmlns:a16="http://schemas.microsoft.com/office/drawing/2014/main" id="{50882268-48F8-4F40-9392-2270D8C840B5}"/>
              </a:ext>
            </a:extLst>
          </p:cNvPr>
          <p:cNvSpPr/>
          <p:nvPr/>
        </p:nvSpPr>
        <p:spPr>
          <a:xfrm>
            <a:off x="319826" y="1700808"/>
            <a:ext cx="1090464" cy="1080120"/>
          </a:xfrm>
          <a:prstGeom prst="borderCallout1">
            <a:avLst>
              <a:gd name="adj1" fmla="val 18750"/>
              <a:gd name="adj2" fmla="val -8333"/>
              <a:gd name="adj3" fmla="val 186463"/>
              <a:gd name="adj4" fmla="val 2322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截距为无风险利率</a:t>
            </a:r>
          </a:p>
        </p:txBody>
      </p:sp>
      <p:sp>
        <p:nvSpPr>
          <p:cNvPr id="7" name="标注: 线形 6">
            <a:extLst>
              <a:ext uri="{FF2B5EF4-FFF2-40B4-BE49-F238E27FC236}">
                <a16:creationId xmlns:a16="http://schemas.microsoft.com/office/drawing/2014/main" id="{AEA73D93-5C4B-442D-95CD-60011F9CA9AF}"/>
              </a:ext>
            </a:extLst>
          </p:cNvPr>
          <p:cNvSpPr/>
          <p:nvPr/>
        </p:nvSpPr>
        <p:spPr>
          <a:xfrm>
            <a:off x="7452320" y="2637204"/>
            <a:ext cx="1371854" cy="935812"/>
          </a:xfrm>
          <a:prstGeom prst="borderCallout1">
            <a:avLst>
              <a:gd name="adj1" fmla="val 18750"/>
              <a:gd name="adj2" fmla="val -8333"/>
              <a:gd name="adj3" fmla="val 97546"/>
              <a:gd name="adj4" fmla="val -237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/>
                </a:solidFill>
              </a:rPr>
              <a:t>斜率为夏普指数</a:t>
            </a:r>
          </a:p>
        </p:txBody>
      </p:sp>
    </p:spTree>
    <p:extLst>
      <p:ext uri="{BB962C8B-B14F-4D97-AF65-F5344CB8AC3E}">
        <p14:creationId xmlns:p14="http://schemas.microsoft.com/office/powerpoint/2010/main" val="9759472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权重与杠杆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en-US" altLang="zh-CN" sz="2000" dirty="0"/>
              <a:t>y&gt;1</a:t>
            </a:r>
            <a:r>
              <a:rPr lang="zh-CN" altLang="en-US" sz="2000" dirty="0"/>
              <a:t>，以无风险利率借入资金；</a:t>
            </a:r>
            <a:r>
              <a:rPr lang="en-US" altLang="zh-CN" sz="2000" dirty="0"/>
              <a:t>Y&lt;1,</a:t>
            </a:r>
            <a:r>
              <a:rPr lang="zh-CN" altLang="en-US" sz="2000" dirty="0"/>
              <a:t>以无风险利率借出资金（投资于无风险资产）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7BA81E8-6900-47F3-98AF-0789819E6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43" y="1988840"/>
            <a:ext cx="7151513" cy="451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453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304605"/>
            <a:ext cx="6408712" cy="400412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借贷利率一般不相等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借贷利率不相等的情形（贷出利率低，借入利率高）</a:t>
            </a:r>
          </a:p>
        </p:txBody>
      </p:sp>
    </p:spTree>
    <p:extLst>
      <p:ext uri="{BB962C8B-B14F-4D97-AF65-F5344CB8AC3E}">
        <p14:creationId xmlns:p14="http://schemas.microsoft.com/office/powerpoint/2010/main" val="3695250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EBC519-279D-4249-81C0-9A042BBE3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 资本配置与投资者效用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2566206F-0FD1-4FF3-BADA-26D0E28B97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417638"/>
            <a:ext cx="4943475" cy="52387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191A63C-26EB-45C7-8DA2-2A78A0EB76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" y="1941513"/>
            <a:ext cx="7515225" cy="443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561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</a:t>
            </a:r>
            <a:r>
              <a:rPr lang="zh-CN" altLang="en-US" sz="4000" dirty="0"/>
              <a:t>效用最大化一阶条件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1844824"/>
            <a:ext cx="5726251" cy="57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457750"/>
            <a:ext cx="2023275" cy="800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145B0F7-846B-4613-8E30-302273AC5C4A}"/>
                  </a:ext>
                </a:extLst>
              </p:cNvPr>
              <p:cNvSpPr txBox="1"/>
              <p:nvPr/>
            </p:nvSpPr>
            <p:spPr>
              <a:xfrm>
                <a:off x="1655347" y="2650157"/>
                <a:ext cx="3917716" cy="5742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U</m:t>
                          </m:r>
                        </m:num>
                        <m:den>
                          <m:r>
                            <a:rPr lang="en-US" altLang="zh-CN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y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6145B0F7-846B-4613-8E30-302273AC5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347" y="2650157"/>
                <a:ext cx="3917716" cy="5742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38DB5372-F333-4E5E-B03D-60DF08FB6843}"/>
              </a:ext>
            </a:extLst>
          </p:cNvPr>
          <p:cNvSpPr txBox="1"/>
          <p:nvPr/>
        </p:nvSpPr>
        <p:spPr>
          <a:xfrm>
            <a:off x="755576" y="443711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如果知道理性投资者的</a:t>
            </a:r>
            <a:r>
              <a:rPr lang="en-US" altLang="zh-CN" b="1" dirty="0">
                <a:solidFill>
                  <a:srgbClr val="FF0000"/>
                </a:solidFill>
              </a:rPr>
              <a:t>y*</a:t>
            </a:r>
            <a:r>
              <a:rPr lang="zh-CN" altLang="en-US" b="1" dirty="0">
                <a:solidFill>
                  <a:srgbClr val="FF0000"/>
                </a:solidFill>
              </a:rPr>
              <a:t>值，可以求解其风险厌恶系数</a:t>
            </a:r>
            <a:r>
              <a:rPr lang="en-US" altLang="zh-CN" b="1" dirty="0">
                <a:solidFill>
                  <a:srgbClr val="FF0000"/>
                </a:solidFill>
              </a:rPr>
              <a:t>A</a:t>
            </a:r>
          </a:p>
          <a:p>
            <a:r>
              <a:rPr lang="zh-CN" altLang="en-US" b="1" dirty="0">
                <a:solidFill>
                  <a:srgbClr val="FF0000"/>
                </a:solidFill>
              </a:rPr>
              <a:t>如果知道某市场的</a:t>
            </a:r>
            <a:r>
              <a:rPr lang="en-US" altLang="zh-CN" b="1" dirty="0">
                <a:solidFill>
                  <a:srgbClr val="FF0000"/>
                </a:solidFill>
              </a:rPr>
              <a:t>y*</a:t>
            </a:r>
            <a:r>
              <a:rPr lang="zh-CN" altLang="en-US" b="1" dirty="0">
                <a:solidFill>
                  <a:srgbClr val="FF0000"/>
                </a:solidFill>
              </a:rPr>
              <a:t>值，可以求解市场平均风险厌恶系数</a:t>
            </a:r>
            <a:r>
              <a:rPr lang="en-US" altLang="zh-CN" b="1" dirty="0">
                <a:solidFill>
                  <a:srgbClr val="FF0000"/>
                </a:solidFill>
              </a:rPr>
              <a:t>A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803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A15A85-01C8-4574-B1CE-3001B1463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例：</a:t>
            </a:r>
            <a:r>
              <a:rPr lang="en-US" altLang="zh-CN" dirty="0"/>
              <a:t>BKM ex6.4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F7C3D3F-D3A4-4C2A-BC3E-9D2FC0F003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9797" y="1417638"/>
            <a:ext cx="7708627" cy="48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3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A0BD32-ACC3-E7B5-9B84-60FB4241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中国行业实践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C3603C-CD20-634B-37E6-498CCCB15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基金行业实践中，几乎没有</a:t>
            </a:r>
            <a:r>
              <a:rPr lang="en-US" altLang="zh-CN" sz="2400" dirty="0"/>
              <a:t>capital allocation</a:t>
            </a:r>
            <a:r>
              <a:rPr lang="zh-CN" altLang="en-US" sz="2400" dirty="0"/>
              <a:t>，而只有</a:t>
            </a:r>
            <a:r>
              <a:rPr lang="en-US" altLang="zh-CN" sz="2400" dirty="0"/>
              <a:t>assets allocation</a:t>
            </a:r>
            <a:r>
              <a:rPr lang="zh-CN" altLang="en-US" sz="2400" dirty="0"/>
              <a:t>，风险资产</a:t>
            </a:r>
            <a:r>
              <a:rPr lang="en-US" altLang="zh-CN" sz="2400" dirty="0"/>
              <a:t>/</a:t>
            </a:r>
            <a:r>
              <a:rPr lang="zh-CN" altLang="en-US" sz="2400" dirty="0"/>
              <a:t>无风险资产占基金净值比例变化很小，或几乎不变。</a:t>
            </a:r>
            <a:endParaRPr lang="en-US" altLang="zh-CN" sz="2400" dirty="0"/>
          </a:p>
          <a:p>
            <a:r>
              <a:rPr lang="zh-CN" altLang="en-US" sz="2400" dirty="0"/>
              <a:t>广义上的</a:t>
            </a:r>
            <a:r>
              <a:rPr lang="en-US" altLang="zh-CN" sz="2400" dirty="0"/>
              <a:t>capital allocation</a:t>
            </a:r>
            <a:r>
              <a:rPr lang="zh-CN" altLang="en-US" sz="2400" dirty="0"/>
              <a:t>，往往指企业对不同业务板块给予的资本预算</a:t>
            </a:r>
            <a:endParaRPr lang="en-US" altLang="zh-CN" sz="2400" dirty="0"/>
          </a:p>
          <a:p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E3951DA8-4449-09E6-6419-637BDED09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518546"/>
              </p:ext>
            </p:extLst>
          </p:nvPr>
        </p:nvGraphicFramePr>
        <p:xfrm>
          <a:off x="489851" y="4206955"/>
          <a:ext cx="8147253" cy="1143000"/>
        </p:xfrm>
        <a:graphic>
          <a:graphicData uri="http://schemas.openxmlformats.org/drawingml/2006/table">
            <a:tbl>
              <a:tblPr/>
              <a:tblGrid>
                <a:gridCol w="1174269">
                  <a:extLst>
                    <a:ext uri="{9D8B030D-6E8A-4147-A177-3AD203B41FA5}">
                      <a16:colId xmlns:a16="http://schemas.microsoft.com/office/drawing/2014/main" val="4163466901"/>
                    </a:ext>
                  </a:extLst>
                </a:gridCol>
                <a:gridCol w="581082">
                  <a:extLst>
                    <a:ext uri="{9D8B030D-6E8A-4147-A177-3AD203B41FA5}">
                      <a16:colId xmlns:a16="http://schemas.microsoft.com/office/drawing/2014/main" val="380001756"/>
                    </a:ext>
                  </a:extLst>
                </a:gridCol>
                <a:gridCol w="581082">
                  <a:extLst>
                    <a:ext uri="{9D8B030D-6E8A-4147-A177-3AD203B41FA5}">
                      <a16:colId xmlns:a16="http://schemas.microsoft.com/office/drawing/2014/main" val="3760709674"/>
                    </a:ext>
                  </a:extLst>
                </a:gridCol>
                <a:gridCol w="581082">
                  <a:extLst>
                    <a:ext uri="{9D8B030D-6E8A-4147-A177-3AD203B41FA5}">
                      <a16:colId xmlns:a16="http://schemas.microsoft.com/office/drawing/2014/main" val="2987300370"/>
                    </a:ext>
                  </a:extLst>
                </a:gridCol>
                <a:gridCol w="581082">
                  <a:extLst>
                    <a:ext uri="{9D8B030D-6E8A-4147-A177-3AD203B41FA5}">
                      <a16:colId xmlns:a16="http://schemas.microsoft.com/office/drawing/2014/main" val="1263503079"/>
                    </a:ext>
                  </a:extLst>
                </a:gridCol>
                <a:gridCol w="581082">
                  <a:extLst>
                    <a:ext uri="{9D8B030D-6E8A-4147-A177-3AD203B41FA5}">
                      <a16:colId xmlns:a16="http://schemas.microsoft.com/office/drawing/2014/main" val="1671357854"/>
                    </a:ext>
                  </a:extLst>
                </a:gridCol>
                <a:gridCol w="581082">
                  <a:extLst>
                    <a:ext uri="{9D8B030D-6E8A-4147-A177-3AD203B41FA5}">
                      <a16:colId xmlns:a16="http://schemas.microsoft.com/office/drawing/2014/main" val="2307115928"/>
                    </a:ext>
                  </a:extLst>
                </a:gridCol>
                <a:gridCol w="581082">
                  <a:extLst>
                    <a:ext uri="{9D8B030D-6E8A-4147-A177-3AD203B41FA5}">
                      <a16:colId xmlns:a16="http://schemas.microsoft.com/office/drawing/2014/main" val="3247703006"/>
                    </a:ext>
                  </a:extLst>
                </a:gridCol>
                <a:gridCol w="581082">
                  <a:extLst>
                    <a:ext uri="{9D8B030D-6E8A-4147-A177-3AD203B41FA5}">
                      <a16:colId xmlns:a16="http://schemas.microsoft.com/office/drawing/2014/main" val="1193685993"/>
                    </a:ext>
                  </a:extLst>
                </a:gridCol>
                <a:gridCol w="581082">
                  <a:extLst>
                    <a:ext uri="{9D8B030D-6E8A-4147-A177-3AD203B41FA5}">
                      <a16:colId xmlns:a16="http://schemas.microsoft.com/office/drawing/2014/main" val="3112463819"/>
                    </a:ext>
                  </a:extLst>
                </a:gridCol>
                <a:gridCol w="581082">
                  <a:extLst>
                    <a:ext uri="{9D8B030D-6E8A-4147-A177-3AD203B41FA5}">
                      <a16:colId xmlns:a16="http://schemas.microsoft.com/office/drawing/2014/main" val="2950201344"/>
                    </a:ext>
                  </a:extLst>
                </a:gridCol>
                <a:gridCol w="581082">
                  <a:extLst>
                    <a:ext uri="{9D8B030D-6E8A-4147-A177-3AD203B41FA5}">
                      <a16:colId xmlns:a16="http://schemas.microsoft.com/office/drawing/2014/main" val="1072144346"/>
                    </a:ext>
                  </a:extLst>
                </a:gridCol>
                <a:gridCol w="581082">
                  <a:extLst>
                    <a:ext uri="{9D8B030D-6E8A-4147-A177-3AD203B41FA5}">
                      <a16:colId xmlns:a16="http://schemas.microsoft.com/office/drawing/2014/main" val="1426157190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时间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22Q4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22Q3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22Q2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22Q1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21Q4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21Q3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21Q2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21Q1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20Q4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20Q3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20Q2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20Q1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1806779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无风险占净值比（</a:t>
                      </a:r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%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）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9.54 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10.40 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10.33 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10.20 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10.23 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11.69 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11.67 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12.81 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11.30 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12.94 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11.79 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11.67 </a:t>
                      </a:r>
                    </a:p>
                  </a:txBody>
                  <a:tcPr marL="6114" marR="6114" marT="61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3554190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98152785-708E-7564-78D0-884D515BAA6B}"/>
              </a:ext>
            </a:extLst>
          </p:cNvPr>
          <p:cNvSpPr txBox="1"/>
          <p:nvPr/>
        </p:nvSpPr>
        <p:spPr>
          <a:xfrm>
            <a:off x="1931841" y="3837623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2020-2022</a:t>
            </a:r>
            <a:r>
              <a:rPr lang="zh-CN" altLang="en-US" dirty="0"/>
              <a:t>年</a:t>
            </a:r>
            <a:r>
              <a:rPr lang="en-US" altLang="zh-CN" dirty="0"/>
              <a:t>846</a:t>
            </a:r>
            <a:r>
              <a:rPr lang="zh-CN" altLang="en-US" dirty="0"/>
              <a:t>只主动型股票基金的资本配置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EA7F0A8-5804-1F05-9807-0B185274B079}"/>
              </a:ext>
            </a:extLst>
          </p:cNvPr>
          <p:cNvSpPr txBox="1"/>
          <p:nvPr/>
        </p:nvSpPr>
        <p:spPr>
          <a:xfrm>
            <a:off x="3635896" y="544522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数据来源：</a:t>
            </a:r>
            <a:r>
              <a:rPr lang="en-US" altLang="zh-CN" dirty="0" err="1"/>
              <a:t>iFind</a:t>
            </a:r>
            <a:r>
              <a:rPr lang="zh-CN" altLang="en-US" dirty="0"/>
              <a:t>，骆某</a:t>
            </a:r>
          </a:p>
        </p:txBody>
      </p:sp>
    </p:spTree>
    <p:extLst>
      <p:ext uri="{BB962C8B-B14F-4D97-AF65-F5344CB8AC3E}">
        <p14:creationId xmlns:p14="http://schemas.microsoft.com/office/powerpoint/2010/main" val="31706038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F6CA36-2F9F-4C5E-A404-E378D729D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最优完全组合图解</a:t>
            </a:r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4C28E376-EDAB-44E5-BA92-D34C99A6C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417638"/>
            <a:ext cx="6768752" cy="512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9528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A2BAD3-4270-470C-A889-9D9D4A764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资本市场线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57234A-3DCF-48F0-8DA4-F42EDAFF4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从</a:t>
            </a:r>
            <a:r>
              <a:rPr lang="en-US" altLang="zh-CN" dirty="0"/>
              <a:t>CAL</a:t>
            </a:r>
            <a:r>
              <a:rPr lang="zh-CN" altLang="en-US" dirty="0"/>
              <a:t>到</a:t>
            </a:r>
            <a:r>
              <a:rPr lang="en-US" altLang="zh-CN" dirty="0"/>
              <a:t>CML</a:t>
            </a:r>
          </a:p>
          <a:p>
            <a:r>
              <a:rPr lang="zh-CN" altLang="en-US" dirty="0"/>
              <a:t>存在即合理，</a:t>
            </a:r>
            <a:r>
              <a:rPr lang="en-US" altLang="zh-CN" dirty="0"/>
              <a:t>P</a:t>
            </a:r>
            <a:r>
              <a:rPr lang="zh-CN" altLang="en-US" dirty="0"/>
              <a:t>的最合理状态就是</a:t>
            </a:r>
            <a:r>
              <a:rPr lang="en-US" altLang="zh-CN" dirty="0"/>
              <a:t>M</a:t>
            </a:r>
            <a:r>
              <a:rPr lang="zh-CN" altLang="en-US" dirty="0"/>
              <a:t>（市场组合）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BAFB909-2046-4B46-BAC4-132C9397350C}"/>
                  </a:ext>
                </a:extLst>
              </p:cNvPr>
              <p:cNvSpPr/>
              <p:nvPr/>
            </p:nvSpPr>
            <p:spPr>
              <a:xfrm>
                <a:off x="3011573" y="3212976"/>
                <a:ext cx="3120854" cy="722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d>
                        <m:dPr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</m:e>
                      </m:d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sub>
                              </m:sSub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b>
                              <m:r>
                                <a:rPr lang="en-US" altLang="zh-CN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𝑪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矩形 3">
                <a:extLst>
                  <a:ext uri="{FF2B5EF4-FFF2-40B4-BE49-F238E27FC236}">
                    <a16:creationId xmlns:a16="http://schemas.microsoft.com/office/drawing/2014/main" id="{5BAFB909-2046-4B46-BAC4-132C93973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573" y="3212976"/>
                <a:ext cx="3120854" cy="722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A47828D5-6269-4754-9798-C1FB1393454B}"/>
              </a:ext>
            </a:extLst>
          </p:cNvPr>
          <p:cNvCxnSpPr/>
          <p:nvPr/>
        </p:nvCxnSpPr>
        <p:spPr>
          <a:xfrm>
            <a:off x="2411760" y="6126163"/>
            <a:ext cx="45365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653BCCA-E214-4805-805D-145774CA580E}"/>
              </a:ext>
            </a:extLst>
          </p:cNvPr>
          <p:cNvCxnSpPr/>
          <p:nvPr/>
        </p:nvCxnSpPr>
        <p:spPr>
          <a:xfrm flipV="1">
            <a:off x="2411760" y="3863181"/>
            <a:ext cx="0" cy="2262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圆: 空心 8">
            <a:extLst>
              <a:ext uri="{FF2B5EF4-FFF2-40B4-BE49-F238E27FC236}">
                <a16:creationId xmlns:a16="http://schemas.microsoft.com/office/drawing/2014/main" id="{7A9975CC-F084-4BC2-ABA0-E46D70038926}"/>
              </a:ext>
            </a:extLst>
          </p:cNvPr>
          <p:cNvSpPr/>
          <p:nvPr/>
        </p:nvSpPr>
        <p:spPr>
          <a:xfrm flipH="1" flipV="1">
            <a:off x="4043109" y="4869160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1CE73C3-164E-4D24-86D9-5C2F453FF95A}"/>
              </a:ext>
            </a:extLst>
          </p:cNvPr>
          <p:cNvCxnSpPr>
            <a:endCxn id="9" idx="6"/>
          </p:cNvCxnSpPr>
          <p:nvPr/>
        </p:nvCxnSpPr>
        <p:spPr>
          <a:xfrm flipV="1">
            <a:off x="2411760" y="4892019"/>
            <a:ext cx="1631349" cy="22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E6712911-780D-470A-BF1D-39C1670E3A80}"/>
              </a:ext>
            </a:extLst>
          </p:cNvPr>
          <p:cNvCxnSpPr>
            <a:stCxn id="9" idx="0"/>
          </p:cNvCxnSpPr>
          <p:nvPr/>
        </p:nvCxnSpPr>
        <p:spPr>
          <a:xfrm>
            <a:off x="4065968" y="4914879"/>
            <a:ext cx="0" cy="1211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圆: 空心 13">
            <a:extLst>
              <a:ext uri="{FF2B5EF4-FFF2-40B4-BE49-F238E27FC236}">
                <a16:creationId xmlns:a16="http://schemas.microsoft.com/office/drawing/2014/main" id="{CA04469B-7751-449E-82B2-47273123CDD6}"/>
              </a:ext>
            </a:extLst>
          </p:cNvPr>
          <p:cNvSpPr/>
          <p:nvPr/>
        </p:nvSpPr>
        <p:spPr>
          <a:xfrm flipH="1">
            <a:off x="2366041" y="5520521"/>
            <a:ext cx="45719" cy="4571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D5DB4879-C24D-4E44-9EEB-834876357CBF}"/>
              </a:ext>
            </a:extLst>
          </p:cNvPr>
          <p:cNvCxnSpPr>
            <a:stCxn id="14" idx="5"/>
          </p:cNvCxnSpPr>
          <p:nvPr/>
        </p:nvCxnSpPr>
        <p:spPr>
          <a:xfrm flipV="1">
            <a:off x="2372736" y="4221088"/>
            <a:ext cx="3351392" cy="13384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AFC1E1C-6548-4086-B66B-4C995AD3A335}"/>
                  </a:ext>
                </a:extLst>
              </p:cNvPr>
              <p:cNvSpPr txBox="1"/>
              <p:nvPr/>
            </p:nvSpPr>
            <p:spPr>
              <a:xfrm>
                <a:off x="1835396" y="5322742"/>
                <a:ext cx="598923" cy="395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AFC1E1C-6548-4086-B66B-4C995AD3A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396" y="5322742"/>
                <a:ext cx="598923" cy="395558"/>
              </a:xfrm>
              <a:prstGeom prst="rect">
                <a:avLst/>
              </a:prstGeom>
              <a:blipFill>
                <a:blip r:embed="rId3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A3F1F3D9-DC87-413B-BF5E-84E11831B5AE}"/>
                  </a:ext>
                </a:extLst>
              </p:cNvPr>
              <p:cNvSpPr/>
              <p:nvPr/>
            </p:nvSpPr>
            <p:spPr>
              <a:xfrm>
                <a:off x="1871249" y="4717100"/>
                <a:ext cx="5372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A3F1F3D9-DC87-413B-BF5E-84E11831B5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1249" y="4717100"/>
                <a:ext cx="53726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42E56802-AC4A-48CC-A577-DBF54116EEA9}"/>
                  </a:ext>
                </a:extLst>
              </p:cNvPr>
              <p:cNvSpPr/>
              <p:nvPr/>
            </p:nvSpPr>
            <p:spPr>
              <a:xfrm>
                <a:off x="3850654" y="6110946"/>
                <a:ext cx="5597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42E56802-AC4A-48CC-A577-DBF54116E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654" y="6110946"/>
                <a:ext cx="5597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>
            <a:extLst>
              <a:ext uri="{FF2B5EF4-FFF2-40B4-BE49-F238E27FC236}">
                <a16:creationId xmlns:a16="http://schemas.microsoft.com/office/drawing/2014/main" id="{78680398-A82C-4746-98C9-2FEC8AF896B3}"/>
              </a:ext>
            </a:extLst>
          </p:cNvPr>
          <p:cNvSpPr txBox="1"/>
          <p:nvPr/>
        </p:nvSpPr>
        <p:spPr>
          <a:xfrm>
            <a:off x="3904866" y="4495812"/>
            <a:ext cx="512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226C0A4-9B3A-4D83-B609-844F5DF2A7E1}"/>
              </a:ext>
            </a:extLst>
          </p:cNvPr>
          <p:cNvSpPr txBox="1"/>
          <p:nvPr/>
        </p:nvSpPr>
        <p:spPr>
          <a:xfrm>
            <a:off x="1871249" y="3905721"/>
            <a:ext cx="598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E(r)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61F8D84-095C-4394-90C6-6449C8D545DB}"/>
                  </a:ext>
                </a:extLst>
              </p:cNvPr>
              <p:cNvSpPr/>
              <p:nvPr/>
            </p:nvSpPr>
            <p:spPr>
              <a:xfrm>
                <a:off x="6553604" y="5747317"/>
                <a:ext cx="3946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F61F8D84-095C-4394-90C6-6449C8D545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604" y="5747317"/>
                <a:ext cx="39466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4298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BEFCA2-DEC1-4B87-B923-1ABC5CF9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</a:t>
            </a:r>
            <a:r>
              <a:rPr lang="zh-CN" altLang="en-US" sz="4000" dirty="0"/>
              <a:t>圣彼得堡悖论与风险回避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14FC1E-BB0D-480B-AAF9-DB6C813D41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/>
                  <a:t>Daniel Bernoulli,1738   </a:t>
                </a:r>
                <a:r>
                  <a:rPr lang="zh-CN" altLang="en-US" sz="2400" dirty="0"/>
                  <a:t>抛硬币赌博</a:t>
                </a:r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</a:t>
                </a:r>
                <a:r>
                  <a:rPr lang="zh-CN" altLang="en-US" sz="2400" dirty="0"/>
                  <a:t>付一次费，扔出头像即结束。之前扔出</a:t>
                </a:r>
                <a:r>
                  <a:rPr lang="en-US" altLang="zh-CN" sz="2400" dirty="0"/>
                  <a:t>n</a:t>
                </a:r>
                <a:r>
                  <a:rPr lang="zh-CN" altLang="en-US" sz="2400" dirty="0"/>
                  <a:t>次反面就赢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zh-CN" altLang="en-US" sz="2400" i="1">
                        <a:latin typeface="Cambria Math" panose="02040503050406030204" pitchFamily="18" charset="0"/>
                      </a:rPr>
                      <m:t>元</m:t>
                    </m:r>
                  </m:oMath>
                </a14:m>
                <a:r>
                  <a:rPr lang="zh-CN" altLang="en-US" sz="2400" dirty="0"/>
                  <a:t>。你愿意付多少钱？</a:t>
                </a:r>
                <a:endParaRPr lang="en-US" altLang="zh-CN" sz="24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2A14FC1E-BB0D-480B-AAF9-DB6C813D41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82" r="-48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EE627302-96E7-4E8F-A657-D4D57F2F4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924944"/>
            <a:ext cx="5256584" cy="20950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1B5B924-48AB-4B75-B668-4FD9DC812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672" y="5169888"/>
            <a:ext cx="4680520" cy="727913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82C30A9-31E6-416A-AB5B-2B2471A63C28}"/>
              </a:ext>
            </a:extLst>
          </p:cNvPr>
          <p:cNvSpPr txBox="1"/>
          <p:nvPr/>
        </p:nvSpPr>
        <p:spPr>
          <a:xfrm>
            <a:off x="1043608" y="6126163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既然这个赌博的预期收益无穷大，为什么赌徒不愿意花大钱？</a:t>
            </a:r>
          </a:p>
        </p:txBody>
      </p:sp>
    </p:spTree>
    <p:extLst>
      <p:ext uri="{BB962C8B-B14F-4D97-AF65-F5344CB8AC3E}">
        <p14:creationId xmlns:p14="http://schemas.microsoft.com/office/powerpoint/2010/main" val="30494959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32F8D1-153C-4939-8925-40C8297C2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对数效用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BE40F02-0062-447D-BAF6-FEB3961EDD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400" dirty="0"/>
                  <a:t>V</a:t>
                </a:r>
                <a:r>
                  <a:rPr lang="zh-CN" altLang="en-US" sz="2400" dirty="0"/>
                  <a:t>（</a:t>
                </a:r>
                <a:r>
                  <a:rPr lang="en-US" altLang="zh-CN" sz="2400" dirty="0"/>
                  <a:t>R)=ln(R)</a:t>
                </a: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               </a:t>
                </a:r>
                <a14:m>
                  <m:oMath xmlns:m="http://schemas.openxmlformats.org/officeDocument/2006/math"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altLang="zh-CN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panose="02040503050406030204" pitchFamily="18" charset="0"/>
                          </a:rPr>
                          <m:t>ln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⁡(</m:t>
                        </m:r>
                        <m:sSup>
                          <m:sSup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altLang="zh-CN" sz="24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altLang="zh-CN" sz="2400">
                        <a:latin typeface="Cambria Math" panose="02040503050406030204" pitchFamily="18" charset="0"/>
                      </a:rPr>
                      <m:t>(2)</m:t>
                    </m:r>
                    <m:nary>
                      <m:naryPr>
                        <m:chr m:val="∑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n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+1)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altLang="zh-CN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dirty="0">
                          <a:latin typeface="Cambria Math" panose="02040503050406030204" pitchFamily="18" charset="0"/>
                        </a:rPr>
                        <m:t>令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 dirty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2400" i="1" dirty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                            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𝑍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                             Z=1</a:t>
                </a:r>
              </a:p>
              <a:p>
                <a:pPr marL="0" indent="0">
                  <a:buNone/>
                </a:pPr>
                <a:r>
                  <a:rPr lang="zh-CN" altLang="en-US" sz="2400" dirty="0"/>
                  <a:t>所以，赌博所得的预期效用</a:t>
                </a:r>
                <a:r>
                  <a:rPr lang="en-US" altLang="zh-CN" sz="2400" dirty="0"/>
                  <a:t>=ln</a:t>
                </a:r>
                <a:r>
                  <a:rPr lang="zh-CN" altLang="en-US" sz="2400" dirty="0"/>
                  <a:t>（</a:t>
                </a:r>
                <a:r>
                  <a:rPr lang="en-US" altLang="zh-CN" sz="2400" dirty="0"/>
                  <a:t>2</a:t>
                </a:r>
                <a:r>
                  <a:rPr lang="zh-CN" altLang="en-US" sz="2400" dirty="0"/>
                  <a:t>）</a:t>
                </a:r>
                <a:r>
                  <a:rPr lang="en-US" altLang="zh-CN" sz="2400" dirty="0"/>
                  <a:t>,</a:t>
                </a:r>
                <a:r>
                  <a:rPr lang="zh-CN" altLang="en-US" sz="2400" dirty="0"/>
                  <a:t>即</a:t>
                </a:r>
                <a:r>
                  <a:rPr lang="en-US" altLang="zh-CN" sz="2400" dirty="0"/>
                  <a:t>2</a:t>
                </a:r>
                <a:r>
                  <a:rPr lang="zh-CN" altLang="en-US" sz="2400" dirty="0"/>
                  <a:t>元钱的效用。</a:t>
                </a:r>
                <a:endParaRPr lang="en-US" altLang="zh-CN" sz="2400" dirty="0"/>
              </a:p>
              <a:p>
                <a:pPr marL="0" indent="0">
                  <a:buNone/>
                </a:pPr>
                <a:endParaRPr lang="en-US" altLang="zh-CN" sz="2400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BE40F02-0062-447D-BAF6-FEB3961EDD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4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40600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065DD-9C40-43E6-B9EC-E39C9FE88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凹函数</a:t>
            </a: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B0110A9B-3673-459D-877C-69C87990633E}"/>
              </a:ext>
            </a:extLst>
          </p:cNvPr>
          <p:cNvCxnSpPr/>
          <p:nvPr/>
        </p:nvCxnSpPr>
        <p:spPr>
          <a:xfrm>
            <a:off x="2627784" y="3861048"/>
            <a:ext cx="41764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05007A3D-8769-4E19-A147-357E30AC8940}"/>
              </a:ext>
            </a:extLst>
          </p:cNvPr>
          <p:cNvCxnSpPr/>
          <p:nvPr/>
        </p:nvCxnSpPr>
        <p:spPr>
          <a:xfrm flipV="1">
            <a:off x="2627784" y="1772816"/>
            <a:ext cx="0" cy="3888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D8FA0966-F5E0-4341-8038-FE679F9BED79}"/>
              </a:ext>
            </a:extLst>
          </p:cNvPr>
          <p:cNvSpPr txBox="1"/>
          <p:nvPr/>
        </p:nvSpPr>
        <p:spPr>
          <a:xfrm>
            <a:off x="2195740" y="1700806"/>
            <a:ext cx="50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Y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F074BA-9BF8-4862-832C-305C18E9F320}"/>
              </a:ext>
            </a:extLst>
          </p:cNvPr>
          <p:cNvSpPr txBox="1"/>
          <p:nvPr/>
        </p:nvSpPr>
        <p:spPr>
          <a:xfrm>
            <a:off x="6516216" y="3429000"/>
            <a:ext cx="57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X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91FBB0D-1743-4C5B-86D4-6DBD55ADD169}"/>
              </a:ext>
            </a:extLst>
          </p:cNvPr>
          <p:cNvSpPr txBox="1"/>
          <p:nvPr/>
        </p:nvSpPr>
        <p:spPr>
          <a:xfrm>
            <a:off x="2267744" y="3645024"/>
            <a:ext cx="360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79E7574D-E0CB-49F1-B0FF-54D27AEA35A3}"/>
              </a:ext>
            </a:extLst>
          </p:cNvPr>
          <p:cNvSpPr/>
          <p:nvPr/>
        </p:nvSpPr>
        <p:spPr>
          <a:xfrm>
            <a:off x="2641057" y="2348564"/>
            <a:ext cx="3288105" cy="2964581"/>
          </a:xfrm>
          <a:custGeom>
            <a:avLst/>
            <a:gdLst>
              <a:gd name="connsiteX0" fmla="*/ 15516 w 3288105"/>
              <a:gd name="connsiteY0" fmla="*/ 2964581 h 2964581"/>
              <a:gd name="connsiteX1" fmla="*/ 44391 w 3288105"/>
              <a:gd name="connsiteY1" fmla="*/ 2319689 h 2964581"/>
              <a:gd name="connsiteX2" fmla="*/ 390901 w 3288105"/>
              <a:gd name="connsiteY2" fmla="*/ 1636295 h 2964581"/>
              <a:gd name="connsiteX3" fmla="*/ 1006918 w 3288105"/>
              <a:gd name="connsiteY3" fmla="*/ 914400 h 2964581"/>
              <a:gd name="connsiteX4" fmla="*/ 1805815 w 3288105"/>
              <a:gd name="connsiteY4" fmla="*/ 317634 h 2964581"/>
              <a:gd name="connsiteX5" fmla="*/ 2652838 w 3288105"/>
              <a:gd name="connsiteY5" fmla="*/ 77002 h 2964581"/>
              <a:gd name="connsiteX6" fmla="*/ 3259229 w 3288105"/>
              <a:gd name="connsiteY6" fmla="*/ 0 h 2964581"/>
              <a:gd name="connsiteX7" fmla="*/ 3259229 w 3288105"/>
              <a:gd name="connsiteY7" fmla="*/ 0 h 2964581"/>
              <a:gd name="connsiteX8" fmla="*/ 3249604 w 3288105"/>
              <a:gd name="connsiteY8" fmla="*/ 19251 h 2964581"/>
              <a:gd name="connsiteX9" fmla="*/ 3288105 w 3288105"/>
              <a:gd name="connsiteY9" fmla="*/ 9625 h 2964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88105" h="2964581">
                <a:moveTo>
                  <a:pt x="15516" y="2964581"/>
                </a:moveTo>
                <a:cubicBezTo>
                  <a:pt x="-1329" y="2752825"/>
                  <a:pt x="-18173" y="2541070"/>
                  <a:pt x="44391" y="2319689"/>
                </a:cubicBezTo>
                <a:cubicBezTo>
                  <a:pt x="106955" y="2098308"/>
                  <a:pt x="230480" y="1870510"/>
                  <a:pt x="390901" y="1636295"/>
                </a:cubicBezTo>
                <a:cubicBezTo>
                  <a:pt x="551322" y="1402080"/>
                  <a:pt x="771099" y="1134177"/>
                  <a:pt x="1006918" y="914400"/>
                </a:cubicBezTo>
                <a:cubicBezTo>
                  <a:pt x="1242737" y="694623"/>
                  <a:pt x="1531495" y="457200"/>
                  <a:pt x="1805815" y="317634"/>
                </a:cubicBezTo>
                <a:cubicBezTo>
                  <a:pt x="2080135" y="178068"/>
                  <a:pt x="2410602" y="129941"/>
                  <a:pt x="2652838" y="77002"/>
                </a:cubicBezTo>
                <a:cubicBezTo>
                  <a:pt x="2895074" y="24063"/>
                  <a:pt x="3259229" y="0"/>
                  <a:pt x="3259229" y="0"/>
                </a:cubicBezTo>
                <a:lnTo>
                  <a:pt x="3259229" y="0"/>
                </a:lnTo>
                <a:lnTo>
                  <a:pt x="3249604" y="19251"/>
                </a:lnTo>
                <a:cubicBezTo>
                  <a:pt x="3254417" y="20855"/>
                  <a:pt x="3271261" y="15240"/>
                  <a:pt x="3288105" y="96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7D57351-58A1-4AA7-8A2B-9666C781BA96}"/>
              </a:ext>
            </a:extLst>
          </p:cNvPr>
          <p:cNvSpPr txBox="1"/>
          <p:nvPr/>
        </p:nvSpPr>
        <p:spPr>
          <a:xfrm>
            <a:off x="5560826" y="1918258"/>
            <a:ext cx="77585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/>
              <a:t>Y=ln(X)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66CC622-759D-4FE0-A796-E0716B36351F}"/>
              </a:ext>
            </a:extLst>
          </p:cNvPr>
          <p:cNvSpPr txBox="1"/>
          <p:nvPr/>
        </p:nvSpPr>
        <p:spPr>
          <a:xfrm>
            <a:off x="2843808" y="5805264"/>
            <a:ext cx="4968550" cy="369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穷人买彩票，富人买国债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7DBB62B-DF84-DFED-6D0B-7CCC47B1CAA6}"/>
              </a:ext>
            </a:extLst>
          </p:cNvPr>
          <p:cNvSpPr txBox="1"/>
          <p:nvPr/>
        </p:nvSpPr>
        <p:spPr>
          <a:xfrm>
            <a:off x="6876256" y="1556792"/>
            <a:ext cx="16561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财富的边际效用递减</a:t>
            </a:r>
            <a:endParaRPr lang="en-US" altLang="zh-CN" dirty="0"/>
          </a:p>
          <a:p>
            <a:r>
              <a:rPr lang="zh-CN" altLang="en-US" dirty="0"/>
              <a:t>增加财富效用增加不多，</a:t>
            </a:r>
            <a:endParaRPr lang="en-US" altLang="zh-CN" dirty="0"/>
          </a:p>
          <a:p>
            <a:r>
              <a:rPr lang="zh-CN" altLang="en-US" dirty="0"/>
              <a:t>减少财富，效用减少比较多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富人，不关心赚多少，担心亏多少（回避风险）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穷人：财富增长对效用提高作用及大（冒险）</a:t>
            </a:r>
          </a:p>
        </p:txBody>
      </p:sp>
    </p:spTree>
    <p:extLst>
      <p:ext uri="{BB962C8B-B14F-4D97-AF65-F5344CB8AC3E}">
        <p14:creationId xmlns:p14="http://schemas.microsoft.com/office/powerpoint/2010/main" val="3540148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1D6858-1E67-89CA-CB53-F23A07B4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行为金融学的效用函数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AC8C97-FEC8-6AF6-70CE-516165DEB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17A948EA-3D2C-93F8-9711-BDC2CCEA9359}"/>
              </a:ext>
            </a:extLst>
          </p:cNvPr>
          <p:cNvCxnSpPr/>
          <p:nvPr/>
        </p:nvCxnSpPr>
        <p:spPr>
          <a:xfrm flipV="1">
            <a:off x="2051720" y="4005064"/>
            <a:ext cx="4968552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807DADA-ACA5-507B-4DC8-0DFB63665890}"/>
              </a:ext>
            </a:extLst>
          </p:cNvPr>
          <p:cNvCxnSpPr/>
          <p:nvPr/>
        </p:nvCxnSpPr>
        <p:spPr>
          <a:xfrm flipV="1">
            <a:off x="4283968" y="2060848"/>
            <a:ext cx="0" cy="31969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08F17051-925A-C719-2E5E-E06F2D756AE0}"/>
              </a:ext>
            </a:extLst>
          </p:cNvPr>
          <p:cNvSpPr/>
          <p:nvPr/>
        </p:nvSpPr>
        <p:spPr>
          <a:xfrm>
            <a:off x="4293704" y="2425148"/>
            <a:ext cx="1510748" cy="1620078"/>
          </a:xfrm>
          <a:custGeom>
            <a:avLst/>
            <a:gdLst>
              <a:gd name="connsiteX0" fmla="*/ 0 w 1510748"/>
              <a:gd name="connsiteY0" fmla="*/ 1620078 h 1620078"/>
              <a:gd name="connsiteX1" fmla="*/ 447261 w 1510748"/>
              <a:gd name="connsiteY1" fmla="*/ 526774 h 1620078"/>
              <a:gd name="connsiteX2" fmla="*/ 1510748 w 1510748"/>
              <a:gd name="connsiteY2" fmla="*/ 0 h 1620078"/>
              <a:gd name="connsiteX3" fmla="*/ 1510748 w 1510748"/>
              <a:gd name="connsiteY3" fmla="*/ 0 h 1620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0748" h="1620078">
                <a:moveTo>
                  <a:pt x="0" y="1620078"/>
                </a:moveTo>
                <a:cubicBezTo>
                  <a:pt x="97735" y="1208432"/>
                  <a:pt x="195470" y="796787"/>
                  <a:pt x="447261" y="526774"/>
                </a:cubicBezTo>
                <a:cubicBezTo>
                  <a:pt x="699052" y="256761"/>
                  <a:pt x="1510748" y="0"/>
                  <a:pt x="1510748" y="0"/>
                </a:cubicBezTo>
                <a:lnTo>
                  <a:pt x="1510748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620F0F45-DEEA-79E0-7BD2-86CCEBBED4EE}"/>
              </a:ext>
            </a:extLst>
          </p:cNvPr>
          <p:cNvSpPr/>
          <p:nvPr/>
        </p:nvSpPr>
        <p:spPr>
          <a:xfrm>
            <a:off x="2862470" y="4104861"/>
            <a:ext cx="1421295" cy="1242391"/>
          </a:xfrm>
          <a:custGeom>
            <a:avLst/>
            <a:gdLst>
              <a:gd name="connsiteX0" fmla="*/ 1421295 w 1421295"/>
              <a:gd name="connsiteY0" fmla="*/ 0 h 1242391"/>
              <a:gd name="connsiteX1" fmla="*/ 1162878 w 1421295"/>
              <a:gd name="connsiteY1" fmla="*/ 646043 h 1242391"/>
              <a:gd name="connsiteX2" fmla="*/ 745434 w 1421295"/>
              <a:gd name="connsiteY2" fmla="*/ 1083365 h 1242391"/>
              <a:gd name="connsiteX3" fmla="*/ 0 w 1421295"/>
              <a:gd name="connsiteY3" fmla="*/ 1242391 h 1242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1295" h="1242391">
                <a:moveTo>
                  <a:pt x="1421295" y="0"/>
                </a:moveTo>
                <a:cubicBezTo>
                  <a:pt x="1348408" y="232741"/>
                  <a:pt x="1275521" y="465482"/>
                  <a:pt x="1162878" y="646043"/>
                </a:cubicBezTo>
                <a:cubicBezTo>
                  <a:pt x="1050235" y="826604"/>
                  <a:pt x="939247" y="983974"/>
                  <a:pt x="745434" y="1083365"/>
                </a:cubicBezTo>
                <a:cubicBezTo>
                  <a:pt x="551621" y="1182756"/>
                  <a:pt x="275810" y="1212573"/>
                  <a:pt x="0" y="12423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97123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PT-2c 拷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052736"/>
            <a:ext cx="8064895" cy="496855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本院为研究商学而设，为培植商业人才而设，为领导商人而设，是则本院之使命。</a:t>
            </a:r>
            <a:endParaRPr lang="en-US" altLang="zh-CN" sz="3200" dirty="0">
              <a:solidFill>
                <a:srgbClr val="333300"/>
              </a:solidFill>
              <a:latin typeface="汉仪综艺体简" pitchFamily="49" charset="-122"/>
              <a:ea typeface="汉仪综艺体简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073D88-E614-49B7-6FBB-902F6187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巴菲特致股东的信</a:t>
            </a:r>
            <a:r>
              <a:rPr lang="en-US" altLang="zh-CN" dirty="0"/>
              <a:t>2023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67C77A4-307D-6FE4-5129-F75915E057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911" y="1074606"/>
            <a:ext cx="7790237" cy="2129820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DB0C7E1-02E9-399A-5B1F-CCEE7FB8C15D}"/>
              </a:ext>
            </a:extLst>
          </p:cNvPr>
          <p:cNvSpPr txBox="1"/>
          <p:nvPr/>
        </p:nvSpPr>
        <p:spPr>
          <a:xfrm>
            <a:off x="971600" y="3204426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接下来夸他的“秘制酱汁”（</a:t>
            </a:r>
            <a:r>
              <a:rPr lang="en-US" altLang="zh-CN" dirty="0"/>
              <a:t>secret sauce</a:t>
            </a:r>
            <a:r>
              <a:rPr lang="zh-CN" altLang="en-US" dirty="0"/>
              <a:t>），</a:t>
            </a:r>
            <a:r>
              <a:rPr lang="en-US" altLang="zh-CN" dirty="0"/>
              <a:t>1994</a:t>
            </a:r>
            <a:r>
              <a:rPr lang="zh-CN" altLang="en-US" dirty="0"/>
              <a:t>年花</a:t>
            </a:r>
            <a:r>
              <a:rPr lang="en-US" altLang="zh-CN" dirty="0"/>
              <a:t>13</a:t>
            </a:r>
            <a:r>
              <a:rPr lang="zh-CN" altLang="en-US" dirty="0"/>
              <a:t>亿买</a:t>
            </a:r>
            <a:r>
              <a:rPr lang="en-US" altLang="zh-CN" dirty="0"/>
              <a:t>4</a:t>
            </a:r>
            <a:r>
              <a:rPr lang="zh-CN" altLang="en-US" dirty="0"/>
              <a:t>亿股可口可乐（</a:t>
            </a:r>
            <a:r>
              <a:rPr lang="en-US" altLang="zh-CN" dirty="0"/>
              <a:t>2022</a:t>
            </a:r>
            <a:r>
              <a:rPr lang="zh-CN" altLang="en-US" dirty="0"/>
              <a:t>股息</a:t>
            </a:r>
            <a:r>
              <a:rPr lang="en-US" altLang="zh-CN" dirty="0"/>
              <a:t>7.04</a:t>
            </a:r>
            <a:r>
              <a:rPr lang="zh-CN" altLang="en-US" dirty="0"/>
              <a:t>亿，</a:t>
            </a:r>
            <a:r>
              <a:rPr lang="en-US" altLang="zh-CN" dirty="0"/>
              <a:t>250</a:t>
            </a:r>
            <a:r>
              <a:rPr lang="zh-CN" altLang="en-US" dirty="0"/>
              <a:t>市值），</a:t>
            </a:r>
            <a:r>
              <a:rPr lang="en-US" altLang="zh-CN" dirty="0"/>
              <a:t>1995</a:t>
            </a:r>
            <a:r>
              <a:rPr lang="zh-CN" altLang="en-US" dirty="0"/>
              <a:t>年同样花</a:t>
            </a:r>
            <a:r>
              <a:rPr lang="en-US" altLang="zh-CN" dirty="0"/>
              <a:t>13</a:t>
            </a:r>
            <a:r>
              <a:rPr lang="zh-CN" altLang="en-US" dirty="0"/>
              <a:t>亿买美国运通（</a:t>
            </a:r>
            <a:r>
              <a:rPr lang="en-US" altLang="zh-CN" dirty="0"/>
              <a:t>2022</a:t>
            </a:r>
            <a:r>
              <a:rPr lang="zh-CN" altLang="en-US" dirty="0"/>
              <a:t>年</a:t>
            </a:r>
            <a:r>
              <a:rPr lang="en-US" altLang="zh-CN" dirty="0"/>
              <a:t>3.02</a:t>
            </a:r>
            <a:r>
              <a:rPr lang="zh-CN" altLang="en-US" dirty="0"/>
              <a:t>亿股息，</a:t>
            </a:r>
            <a:r>
              <a:rPr lang="en-US" altLang="zh-CN" dirty="0"/>
              <a:t>220</a:t>
            </a:r>
            <a:r>
              <a:rPr lang="zh-CN" altLang="en-US" dirty="0"/>
              <a:t>亿市值）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8C7C940-EDA8-834F-D8B0-1D30D1B77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18" y="4103347"/>
            <a:ext cx="7912175" cy="127546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A922465-4812-CC77-BB41-06B33A268A7F}"/>
              </a:ext>
            </a:extLst>
          </p:cNvPr>
          <p:cNvSpPr txBox="1"/>
          <p:nvPr/>
        </p:nvSpPr>
        <p:spPr>
          <a:xfrm>
            <a:off x="971600" y="6183253"/>
            <a:ext cx="8172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00B050"/>
                </a:solidFill>
              </a:rPr>
              <a:t>问题：巴菲特的意思是关键在于选对股票，而资本配置不重要么？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383551A-40F9-A431-A1EC-A27C6F92CAFA}"/>
              </a:ext>
            </a:extLst>
          </p:cNvPr>
          <p:cNvSpPr txBox="1"/>
          <p:nvPr/>
        </p:nvSpPr>
        <p:spPr>
          <a:xfrm>
            <a:off x="711650" y="5441434"/>
            <a:ext cx="80368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2000" b="1" i="0" u="none" strike="noStrike" baseline="0" dirty="0">
                <a:solidFill>
                  <a:srgbClr val="FF0000"/>
                </a:solidFill>
                <a:latin typeface="TimesNewRomanPS"/>
              </a:rPr>
              <a:t>The lesson for investors: The weeds wither away in significance as the flowers bloom. Over time, it takes just a few winners to work wonders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70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B7F33B-0A44-D07F-4A7F-E23298095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</a:t>
            </a:r>
            <a:r>
              <a:rPr lang="en-US" altLang="zh-CN" dirty="0"/>
              <a:t>BRK2022</a:t>
            </a:r>
            <a:r>
              <a:rPr lang="zh-CN" altLang="en-US" dirty="0"/>
              <a:t>年报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9023A5-3C1B-6C77-2947-05C5EEFC3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altLang="zh-CN" sz="1800" b="0" i="0" u="none" strike="noStrike" baseline="0" dirty="0">
                <a:latin typeface="TimesNewRomanPSMT"/>
              </a:rPr>
              <a:t>BRK</a:t>
            </a:r>
            <a:r>
              <a:rPr lang="zh-CN" altLang="en-US" sz="1800" b="0" i="0" u="none" strike="noStrike" baseline="0" dirty="0">
                <a:latin typeface="TimesNewRomanPSMT"/>
              </a:rPr>
              <a:t>的管理模式（</a:t>
            </a:r>
            <a:r>
              <a:rPr lang="en-US" altLang="zh-CN" sz="1800" b="0" i="0" u="none" strike="noStrike" baseline="0" dirty="0">
                <a:latin typeface="TimesNewRomanPSMT"/>
              </a:rPr>
              <a:t>K1</a:t>
            </a:r>
            <a:r>
              <a:rPr lang="zh-CN" altLang="en-US" sz="1800" b="0" i="0" u="none" strike="noStrike" baseline="0" dirty="0">
                <a:latin typeface="TimesNewRomanPSMT"/>
              </a:rPr>
              <a:t>）：</a:t>
            </a:r>
            <a:r>
              <a:rPr lang="en-US" altLang="zh-CN" sz="1800" b="0" i="0" u="none" strike="noStrike" baseline="0" dirty="0">
                <a:latin typeface="TimesNewRomanPSMT"/>
              </a:rPr>
              <a:t>Berkshire’s operating businesses are managed on an </a:t>
            </a:r>
            <a:r>
              <a:rPr lang="en-US" altLang="zh-CN" sz="2400" b="1" i="0" u="none" strike="noStrike" baseline="0" dirty="0">
                <a:solidFill>
                  <a:srgbClr val="00B050"/>
                </a:solidFill>
                <a:latin typeface="TimesNewRomanPSMT"/>
              </a:rPr>
              <a:t>unusually decentralized basis</a:t>
            </a:r>
            <a:r>
              <a:rPr lang="en-US" altLang="zh-CN" sz="1800" b="0" i="0" u="none" strike="noStrike" baseline="0" dirty="0">
                <a:solidFill>
                  <a:srgbClr val="00B050"/>
                </a:solidFill>
                <a:latin typeface="TimesNewRomanPSMT"/>
              </a:rPr>
              <a:t>. </a:t>
            </a:r>
            <a:r>
              <a:rPr lang="en-US" altLang="zh-CN" sz="1800" b="0" i="0" u="none" strike="noStrike" baseline="0" dirty="0">
                <a:latin typeface="TimesNewRomanPSMT"/>
              </a:rPr>
              <a:t>There are few centralized or integrated business functions. Berkshire’s corporate senior management team participates in and is ultimately responsible for</a:t>
            </a:r>
          </a:p>
          <a:p>
            <a:pPr algn="l"/>
            <a:r>
              <a:rPr lang="en-US" altLang="zh-CN" sz="1800" b="0" i="0" u="none" strike="noStrike" baseline="0" dirty="0">
                <a:latin typeface="TimesNewRomanPSMT"/>
              </a:rPr>
              <a:t>significant </a:t>
            </a:r>
            <a:r>
              <a:rPr lang="en-US" altLang="zh-CN" sz="1800" b="1" i="0" u="none" strike="noStrike" baseline="0" dirty="0">
                <a:solidFill>
                  <a:srgbClr val="FF0000"/>
                </a:solidFill>
                <a:latin typeface="TimesNewRomanPSMT"/>
              </a:rPr>
              <a:t>capital allocation </a:t>
            </a:r>
            <a:r>
              <a:rPr lang="en-US" altLang="zh-CN" sz="1800" b="0" i="0" u="none" strike="noStrike" baseline="0" dirty="0">
                <a:latin typeface="TimesNewRomanPSMT"/>
              </a:rPr>
              <a:t>decisions</a:t>
            </a:r>
          </a:p>
          <a:p>
            <a:pPr algn="l"/>
            <a:r>
              <a:rPr lang="en-US" altLang="zh-CN" sz="1800" b="1" i="0" u="none" strike="noStrike" baseline="0" dirty="0">
                <a:solidFill>
                  <a:srgbClr val="00B050"/>
                </a:solidFill>
                <a:latin typeface="TimesNewRomanPSMT"/>
              </a:rPr>
              <a:t>investment</a:t>
            </a:r>
            <a:r>
              <a:rPr lang="en-US" altLang="zh-CN" sz="1800" b="0" i="0" u="none" strike="noStrike" baseline="0" dirty="0">
                <a:latin typeface="TimesNewRomanPSMT"/>
              </a:rPr>
              <a:t> activities </a:t>
            </a:r>
          </a:p>
          <a:p>
            <a:pPr algn="l"/>
            <a:r>
              <a:rPr lang="en-US" altLang="zh-CN" sz="1800" b="0" i="0" u="none" strike="noStrike" baseline="0" dirty="0">
                <a:latin typeface="TimesNewRomanPSMT"/>
              </a:rPr>
              <a:t>and the </a:t>
            </a:r>
            <a:r>
              <a:rPr lang="en-US" altLang="zh-CN" sz="1800" b="1" i="0" u="none" strike="noStrike" baseline="0" dirty="0">
                <a:solidFill>
                  <a:srgbClr val="00B050"/>
                </a:solidFill>
                <a:latin typeface="TimesNewRomanPSMT"/>
              </a:rPr>
              <a:t>selection of the Chief Executive </a:t>
            </a:r>
            <a:r>
              <a:rPr lang="en-US" altLang="zh-CN" sz="1800" b="0" i="0" u="none" strike="noStrike" baseline="0" dirty="0">
                <a:latin typeface="TimesNewRomanPSMT"/>
              </a:rPr>
              <a:t>to head each of the operating businesses.</a:t>
            </a:r>
          </a:p>
          <a:p>
            <a:pPr algn="l"/>
            <a:r>
              <a:rPr lang="en-US" altLang="zh-CN" sz="1800" b="0" i="0" u="none" strike="noStrike" baseline="0" dirty="0">
                <a:latin typeface="TimesNewRomanPSMT"/>
              </a:rPr>
              <a:t>Berkshire’s senior management is also responsible for establishing and monitoring Berkshire’s </a:t>
            </a:r>
            <a:r>
              <a:rPr lang="en-US" altLang="zh-CN" sz="1800" b="1" i="0" u="none" strike="noStrike" baseline="0" dirty="0">
                <a:solidFill>
                  <a:srgbClr val="00B050"/>
                </a:solidFill>
                <a:latin typeface="TimesNewRomanPSMT"/>
              </a:rPr>
              <a:t>corporate governance </a:t>
            </a:r>
            <a:r>
              <a:rPr lang="en-US" altLang="zh-CN" sz="1800" b="0" i="0" u="none" strike="noStrike" baseline="0" dirty="0">
                <a:latin typeface="TimesNewRomanPSMT"/>
              </a:rPr>
              <a:t>practices</a:t>
            </a:r>
          </a:p>
          <a:p>
            <a:pPr algn="l"/>
            <a:endParaRPr lang="en-US" altLang="zh-CN" sz="1800" dirty="0">
              <a:latin typeface="TimesNewRomanPSMT"/>
            </a:endParaRPr>
          </a:p>
          <a:p>
            <a:pPr algn="l"/>
            <a:r>
              <a:rPr lang="zh-CN" altLang="en-US" sz="1800" dirty="0">
                <a:latin typeface="TimesNewRomanPSMT"/>
              </a:rPr>
              <a:t>风险因素（</a:t>
            </a:r>
            <a:r>
              <a:rPr lang="en-US" altLang="zh-CN" sz="1800" dirty="0">
                <a:latin typeface="TimesNewRomanPSMT"/>
              </a:rPr>
              <a:t>K25)</a:t>
            </a:r>
          </a:p>
          <a:p>
            <a:pPr marL="0" indent="0" algn="l">
              <a:buNone/>
            </a:pPr>
            <a:r>
              <a:rPr lang="en-US" altLang="zh-CN" sz="1800" dirty="0">
                <a:latin typeface="TimesNewRomanPSMT"/>
              </a:rPr>
              <a:t> </a:t>
            </a:r>
            <a:r>
              <a:rPr lang="zh-CN" altLang="en-US" sz="1800" dirty="0">
                <a:latin typeface="TimesNewRomanPSMT"/>
              </a:rPr>
              <a:t>第一条恐怖袭击（含网络）</a:t>
            </a:r>
            <a:endParaRPr lang="en-US" altLang="zh-CN" sz="1800" dirty="0">
              <a:latin typeface="TimesNewRomanPSMT"/>
            </a:endParaRPr>
          </a:p>
          <a:p>
            <a:pPr marL="0" indent="0" algn="l">
              <a:buNone/>
            </a:pPr>
            <a:r>
              <a:rPr lang="zh-CN" altLang="en-US" sz="1800" b="1" i="0" u="none" strike="noStrike" baseline="0" dirty="0">
                <a:latin typeface="TimesNewRomanPS-BoldMT"/>
              </a:rPr>
              <a:t>第二条就是投资和资本配置决策。</a:t>
            </a:r>
            <a:r>
              <a:rPr lang="en-US" altLang="zh-CN" sz="1800" b="1" i="0" u="none" strike="noStrike" baseline="0" dirty="0">
                <a:latin typeface="TimesNewRomanPS-BoldMT"/>
              </a:rPr>
              <a:t>We are dependent on a few key people for our major investment and capital allocation decisions.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0119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1E04DC-CE12-5C2E-C2A3-DA7E3AE5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母公司资产负债表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1613CD6-FA03-E186-313C-FDE161155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773" y="1253745"/>
            <a:ext cx="8297027" cy="4032448"/>
          </a:xfrm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5D3FCDD1-7F1A-124A-B531-8F171E464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7631"/>
              </p:ext>
            </p:extLst>
          </p:nvPr>
        </p:nvGraphicFramePr>
        <p:xfrm>
          <a:off x="827584" y="5286193"/>
          <a:ext cx="3960440" cy="979108"/>
        </p:xfrm>
        <a:graphic>
          <a:graphicData uri="http://schemas.openxmlformats.org/drawingml/2006/table">
            <a:tbl>
              <a:tblPr/>
              <a:tblGrid>
                <a:gridCol w="2160240">
                  <a:extLst>
                    <a:ext uri="{9D8B030D-6E8A-4147-A177-3AD203B41FA5}">
                      <a16:colId xmlns:a16="http://schemas.microsoft.com/office/drawing/2014/main" val="81268229"/>
                    </a:ext>
                  </a:extLst>
                </a:gridCol>
                <a:gridCol w="775608">
                  <a:extLst>
                    <a:ext uri="{9D8B030D-6E8A-4147-A177-3AD203B41FA5}">
                      <a16:colId xmlns:a16="http://schemas.microsoft.com/office/drawing/2014/main" val="2679043030"/>
                    </a:ext>
                  </a:extLst>
                </a:gridCol>
                <a:gridCol w="1024592">
                  <a:extLst>
                    <a:ext uri="{9D8B030D-6E8A-4147-A177-3AD203B41FA5}">
                      <a16:colId xmlns:a16="http://schemas.microsoft.com/office/drawing/2014/main" val="227382613"/>
                    </a:ext>
                  </a:extLst>
                </a:gridCol>
              </a:tblGrid>
              <a:tr h="24477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388903"/>
                  </a:ext>
                </a:extLst>
              </a:tr>
              <a:tr h="24477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无风险资产（现金</a:t>
                      </a:r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+T-Bills)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20405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28478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8432868"/>
                  </a:ext>
                </a:extLst>
              </a:tr>
              <a:tr h="24477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总资产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495384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528592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0934058"/>
                  </a:ext>
                </a:extLst>
              </a:tr>
              <a:tr h="24477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无风险资产占比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4.12%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5.39%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819658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9554E93D-CFE6-553C-A0E5-A847F5EED660}"/>
              </a:ext>
            </a:extLst>
          </p:cNvPr>
          <p:cNvSpPr txBox="1"/>
          <p:nvPr/>
        </p:nvSpPr>
        <p:spPr>
          <a:xfrm>
            <a:off x="5148064" y="5517232"/>
            <a:ext cx="3538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发现：主要投资并不是由母公司进行的</a:t>
            </a:r>
          </a:p>
        </p:txBody>
      </p:sp>
    </p:spTree>
    <p:extLst>
      <p:ext uri="{BB962C8B-B14F-4D97-AF65-F5344CB8AC3E}">
        <p14:creationId xmlns:p14="http://schemas.microsoft.com/office/powerpoint/2010/main" val="381142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C28F34-4466-9177-BF0A-A8BE7017E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合并资产负债表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D1703629-A8E6-05E8-08FA-886CD5C61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196752"/>
            <a:ext cx="6696744" cy="5011014"/>
          </a:xfrm>
        </p:spPr>
      </p:pic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CDDA8EDB-50BA-7284-F035-6F108B4BD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274539"/>
              </p:ext>
            </p:extLst>
          </p:nvPr>
        </p:nvGraphicFramePr>
        <p:xfrm>
          <a:off x="3467100" y="3425666"/>
          <a:ext cx="2401043" cy="870398"/>
        </p:xfrm>
        <a:graphic>
          <a:graphicData uri="http://schemas.openxmlformats.org/drawingml/2006/table">
            <a:tbl>
              <a:tblPr/>
              <a:tblGrid>
                <a:gridCol w="965937">
                  <a:extLst>
                    <a:ext uri="{9D8B030D-6E8A-4147-A177-3AD203B41FA5}">
                      <a16:colId xmlns:a16="http://schemas.microsoft.com/office/drawing/2014/main" val="1810849062"/>
                    </a:ext>
                  </a:extLst>
                </a:gridCol>
                <a:gridCol w="717553">
                  <a:extLst>
                    <a:ext uri="{9D8B030D-6E8A-4147-A177-3AD203B41FA5}">
                      <a16:colId xmlns:a16="http://schemas.microsoft.com/office/drawing/2014/main" val="582217288"/>
                    </a:ext>
                  </a:extLst>
                </a:gridCol>
                <a:gridCol w="717553">
                  <a:extLst>
                    <a:ext uri="{9D8B030D-6E8A-4147-A177-3AD203B41FA5}">
                      <a16:colId xmlns:a16="http://schemas.microsoft.com/office/drawing/2014/main" val="1114552083"/>
                    </a:ext>
                  </a:extLst>
                </a:gridCol>
              </a:tblGrid>
              <a:tr h="17625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保险及其它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591775"/>
                  </a:ext>
                </a:extLst>
              </a:tr>
              <a:tr h="17625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无风险资产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125034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143854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176939"/>
                  </a:ext>
                </a:extLst>
              </a:tr>
              <a:tr h="176256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总资产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725989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741993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4786802"/>
                  </a:ext>
                </a:extLst>
              </a:tr>
              <a:tr h="338663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无风险资产占比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17.22%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19.39%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5520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006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64E1B3-9C95-626E-353D-23546B58C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保险分部资产负债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2605927-1652-C95D-5C66-00D61E476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9184" y="1988840"/>
            <a:ext cx="7745632" cy="3235498"/>
          </a:xfr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905205F-35C8-C321-9A59-8C374A7D1357}"/>
              </a:ext>
            </a:extLst>
          </p:cNvPr>
          <p:cNvSpPr txBox="1"/>
          <p:nvPr/>
        </p:nvSpPr>
        <p:spPr>
          <a:xfrm>
            <a:off x="835088" y="142526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2022</a:t>
            </a:r>
            <a:r>
              <a:rPr lang="zh-CN" altLang="en-US" dirty="0"/>
              <a:t>年报</a:t>
            </a:r>
            <a:r>
              <a:rPr lang="en-US" altLang="zh-CN" dirty="0"/>
              <a:t>K41</a:t>
            </a:r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0BC05857-7565-147C-301D-0CB085AF2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299251"/>
              </p:ext>
            </p:extLst>
          </p:nvPr>
        </p:nvGraphicFramePr>
        <p:xfrm>
          <a:off x="2051720" y="5378826"/>
          <a:ext cx="3384375" cy="1007328"/>
        </p:xfrm>
        <a:graphic>
          <a:graphicData uri="http://schemas.openxmlformats.org/drawingml/2006/table">
            <a:tbl>
              <a:tblPr/>
              <a:tblGrid>
                <a:gridCol w="1128125">
                  <a:extLst>
                    <a:ext uri="{9D8B030D-6E8A-4147-A177-3AD203B41FA5}">
                      <a16:colId xmlns:a16="http://schemas.microsoft.com/office/drawing/2014/main" val="536775061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1091282591"/>
                    </a:ext>
                  </a:extLst>
                </a:gridCol>
                <a:gridCol w="1128125">
                  <a:extLst>
                    <a:ext uri="{9D8B030D-6E8A-4147-A177-3AD203B41FA5}">
                      <a16:colId xmlns:a16="http://schemas.microsoft.com/office/drawing/2014/main" val="234690914"/>
                    </a:ext>
                  </a:extLst>
                </a:gridCol>
              </a:tblGrid>
              <a:tr h="17157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2022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963722"/>
                  </a:ext>
                </a:extLst>
              </a:tr>
              <a:tr h="32967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无风险资产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86816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90688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319276"/>
                  </a:ext>
                </a:extLst>
              </a:tr>
              <a:tr h="171577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总资产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414165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446277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094168"/>
                  </a:ext>
                </a:extLst>
              </a:tr>
              <a:tr h="329674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无风险资产占比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20.96%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20.32%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424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570377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11886</TotalTime>
  <Words>3495</Words>
  <Application>Microsoft Office PowerPoint</Application>
  <PresentationFormat>全屏显示(4:3)</PresentationFormat>
  <Paragraphs>718</Paragraphs>
  <Slides>46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61" baseType="lpstr">
      <vt:lpstr>PingFang SC</vt:lpstr>
      <vt:lpstr>TimesNewRomanPS</vt:lpstr>
      <vt:lpstr>TimesNewRomanPS-BoldMT</vt:lpstr>
      <vt:lpstr>TimesNewRomanPSMT</vt:lpstr>
      <vt:lpstr>等线</vt:lpstr>
      <vt:lpstr>仿宋</vt:lpstr>
      <vt:lpstr>汉仪大宋简</vt:lpstr>
      <vt:lpstr>汉仪综艺体简</vt:lpstr>
      <vt:lpstr>SimHei</vt:lpstr>
      <vt:lpstr>楷体</vt:lpstr>
      <vt:lpstr>宋体</vt:lpstr>
      <vt:lpstr>Arial</vt:lpstr>
      <vt:lpstr>Cambria Math</vt:lpstr>
      <vt:lpstr>Wingdings</vt:lpstr>
      <vt:lpstr>默认设计模板</vt:lpstr>
      <vt:lpstr>投资学 L3:资本配置</vt:lpstr>
      <vt:lpstr>预习要求</vt:lpstr>
      <vt:lpstr>资本配置</vt:lpstr>
      <vt:lpstr>中国行业实践</vt:lpstr>
      <vt:lpstr>              巴菲特致股东的信2023</vt:lpstr>
      <vt:lpstr>   BRK2022年报</vt:lpstr>
      <vt:lpstr>        母公司资产负债表</vt:lpstr>
      <vt:lpstr>合并资产负债表</vt:lpstr>
      <vt:lpstr>        保险分部资产负债</vt:lpstr>
      <vt:lpstr>                      2014年年报中“副主席的思考”</vt:lpstr>
      <vt:lpstr>         巴菲特的资本配置</vt:lpstr>
      <vt:lpstr>                 2022年主动型股票基金top10</vt:lpstr>
      <vt:lpstr>                    案例：英大国企改革</vt:lpstr>
      <vt:lpstr>英大</vt:lpstr>
      <vt:lpstr>             影响资本配置的因素</vt:lpstr>
      <vt:lpstr>                    沪深300、福利彩票与航空保险</vt:lpstr>
      <vt:lpstr>            2020/1/1-2022/5/18</vt:lpstr>
      <vt:lpstr>        投机、赌博与保险</vt:lpstr>
      <vt:lpstr>         风险回避与效用函数</vt:lpstr>
      <vt:lpstr>          效用函数与无差异曲线</vt:lpstr>
      <vt:lpstr>                   风险回避系数与无差异曲线形状</vt:lpstr>
      <vt:lpstr>              个人与市场风险偏好</vt:lpstr>
      <vt:lpstr>            课堂练习：单变量求解</vt:lpstr>
      <vt:lpstr>                       完全组合、风险组合与无风险组合</vt:lpstr>
      <vt:lpstr>无风险资产</vt:lpstr>
      <vt:lpstr>              完全组合的风险收益特性</vt:lpstr>
      <vt:lpstr>例：</vt:lpstr>
      <vt:lpstr>资本配置线</vt:lpstr>
      <vt:lpstr>           资本配置线的经济含义</vt:lpstr>
      <vt:lpstr>              资本配置线的几何与代数表达</vt:lpstr>
      <vt:lpstr>效用最大化</vt:lpstr>
      <vt:lpstr>PowerPoint 演示文稿</vt:lpstr>
      <vt:lpstr>            效用最大化的几何表达</vt:lpstr>
      <vt:lpstr>            例：BKM P169</vt:lpstr>
      <vt:lpstr>权重与杠杆</vt:lpstr>
      <vt:lpstr>          借贷利率一般不相等</vt:lpstr>
      <vt:lpstr>               资本配置与投资者效用</vt:lpstr>
      <vt:lpstr>              效用最大化一阶条件</vt:lpstr>
      <vt:lpstr>   例：BKM ex6.4</vt:lpstr>
      <vt:lpstr>      最优完全组合图解</vt:lpstr>
      <vt:lpstr>资本市场线</vt:lpstr>
      <vt:lpstr>             圣彼得堡悖论与风险回避</vt:lpstr>
      <vt:lpstr>对数效用</vt:lpstr>
      <vt:lpstr>凹函数</vt:lpstr>
      <vt:lpstr>            行为金融学的效用函数</vt:lpstr>
      <vt:lpstr>本院为研究商学而设，为培植商业人才而设，为领导商人而设，是则本院之使命。</vt:lpstr>
    </vt:vector>
  </TitlesOfParts>
  <Company>微软用户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中国概念股: 资本市场的泡沫与修正</dc:title>
  <dc:creator>微软用户</dc:creator>
  <cp:lastModifiedBy>lyd369777@outlook.com</cp:lastModifiedBy>
  <cp:revision>360</cp:revision>
  <dcterms:created xsi:type="dcterms:W3CDTF">2011-08-18T07:31:51Z</dcterms:created>
  <dcterms:modified xsi:type="dcterms:W3CDTF">2023-03-02T01:39:00Z</dcterms:modified>
</cp:coreProperties>
</file>