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91EA7B-8FDF-4087-A515-5843571DA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5CB7661-A598-402B-A618-8085C1E7A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D9D68C-00B6-4343-B594-18843CEDA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4B62E0-FE6F-46E9-99A7-8746FE8D4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D40060-854E-44AB-97CC-9544AAD0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89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BC2B7D-8D32-4F0E-AC9C-412745E4D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CC770EE-0B78-4F86-9925-B615CF205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6EFC781-DA6B-49A6-9068-9E7BD190F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C7ED9D-0BE3-4267-9E5D-0F005957A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2994506-1A0A-4F70-B9CD-835F1E085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069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5BA757D-0F98-450D-853D-7679E56B01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ECD7E02-AF1F-4C66-9729-685DF3D1A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981F57-9BB6-48F4-BA3C-3EFB3D31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3FA2FF-CA13-47FE-ACF7-8A3CF4602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409249F-4A56-42EF-865D-DD5BD3FBA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230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DD0E43-AFFF-4BBA-ACDC-F29D93C6C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BB1933-E29F-4943-ABFD-F302A69BA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45FF84A-2E37-4167-BB08-24C956DB7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5335B52-8000-4163-B510-7559EAEFF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49141DF-3BB8-48B5-97A1-65932C0C1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887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2F1D3D-F84F-4DB9-8DE8-B98CC0144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342D4DC-1706-4FCA-B718-D5BFA10CB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154CFB-2F37-4166-9636-376357824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E1F84CC-1B83-4AF8-9EE5-E1882688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8E9B61-A1C4-4520-A038-1C0C152A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540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1A907C-51D7-48F4-A127-9E8589AF9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00F27E5-963E-4B93-BA24-644099574B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E5FCC13-D05C-4189-BD92-65B501359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3EC1B63-B324-41FF-9A06-E15EC0C1E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1AECFCE-219D-436D-AA0A-EC7BA2264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2AF1F77-022E-4FFB-BAD5-FBC22DEF3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775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1C5BAA-6AB6-48D6-95B2-44AD92CE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3B22069-E9F9-4D49-B844-513E80B39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5CA0C03-30F4-4F67-B996-C41558B68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2BF56B9-C071-48F8-812A-BD7A837807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2FA178E-16B5-4C51-B3A0-3771F359B6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93C0D7B-13B1-422E-9077-D4FBBFB57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3968D7A-BF42-4ADB-A179-3AA7DAD55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A4943E1-A6F5-4858-93F2-149B1365A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839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E174B1-0667-4B46-B698-E3C4DE408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5C85744-30D6-473B-8EB7-5EEBB9BAE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BFC5DF1-8380-4A6B-B859-18B749A3A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882AC3A-7A7D-494D-9DB6-053AD66EE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064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87E2BAF-2B89-457B-AD99-0B9293CAA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1A0804B-DB62-418B-A788-1A6198EF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CE00CDE-FFD0-4394-BB41-26904FFD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048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A4A891-F114-4A38-9C03-951EC8C44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0AC7BA1-0C53-4868-830C-01E8D5E2B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F46A847-39DC-4554-B128-1068EFA1D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B7F65DF-971E-458B-B620-A46F3719C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D57CFB0-C26F-4073-8064-F068074CC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03EA68B-6AEE-440F-820F-47232D51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226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502544-86F0-427D-8F41-9B107E08E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7384DA3-2270-423C-9457-4D8BE193C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E6C48AB-801D-4FA6-B551-4E6A2A411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76AB0AC-3BA9-4E80-B4A6-7C981471C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FB153FF-8CD6-4555-96FA-0D5470E2B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52CBF3C-9DCF-42BB-A090-4E38416D5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61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6EAF563-0DB1-4EF6-811A-DA116F6E7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242357A-DF79-4478-8411-5A977B617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A1BAA6-DAF0-456A-B699-938775C16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D7E08-FAF3-4877-A7DD-D48877A33900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7D6A21-CE18-4007-A2A6-80EFDF50A8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AB7660-3D95-417D-928A-21BFEA3D7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E1483-E778-4B29-A545-696ABEA850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272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A87EF3-4F62-4411-98EB-CC015ED037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杠杆</a:t>
            </a:r>
            <a:r>
              <a:rPr lang="en-US" altLang="zh-CN" dirty="0"/>
              <a:t>β</a:t>
            </a:r>
            <a:r>
              <a:rPr lang="zh-CN" altLang="en-US" dirty="0"/>
              <a:t>与无杠杆</a:t>
            </a:r>
            <a:r>
              <a:rPr lang="en-US" altLang="zh-CN" dirty="0"/>
              <a:t>β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BBC7ED9-F19A-49E3-96F3-255C2841B6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骆玉鼎</a:t>
            </a:r>
          </a:p>
        </p:txBody>
      </p:sp>
    </p:spTree>
    <p:extLst>
      <p:ext uri="{BB962C8B-B14F-4D97-AF65-F5344CB8AC3E}">
        <p14:creationId xmlns:p14="http://schemas.microsoft.com/office/powerpoint/2010/main" val="2068524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4D765D-53A6-4F3F-8BC8-D6B3F75C0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税盾效应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EC8DB1-5EB9-477F-ADD4-CD7DAC3FC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公司生产经营得到的成果，应由债务人和股东分享。</a:t>
            </a:r>
            <a:endParaRPr lang="en-US" altLang="zh-CN" dirty="0"/>
          </a:p>
          <a:p>
            <a:r>
              <a:rPr lang="zh-CN" altLang="en-US" dirty="0"/>
              <a:t>假设所得税率为</a:t>
            </a:r>
            <a:r>
              <a:rPr lang="en-US" altLang="zh-CN" dirty="0"/>
              <a:t>t</a:t>
            </a:r>
          </a:p>
          <a:p>
            <a:r>
              <a:rPr lang="en-US" altLang="zh-CN" dirty="0"/>
              <a:t>A</a:t>
            </a:r>
            <a:r>
              <a:rPr lang="zh-CN" altLang="en-US" dirty="0"/>
              <a:t>企业（</a:t>
            </a:r>
            <a:r>
              <a:rPr lang="en-US" altLang="zh-CN" dirty="0"/>
              <a:t>100%</a:t>
            </a:r>
            <a:r>
              <a:rPr lang="zh-CN" altLang="en-US" dirty="0"/>
              <a:t>股权）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A</a:t>
            </a:r>
            <a:r>
              <a:rPr lang="zh-CN" altLang="en-US" dirty="0"/>
              <a:t>企业股东和债权人所得</a:t>
            </a:r>
            <a:r>
              <a:rPr lang="en-US" altLang="zh-CN" dirty="0"/>
              <a:t>=</a:t>
            </a:r>
            <a:r>
              <a:rPr lang="zh-CN" altLang="en-US" dirty="0"/>
              <a:t>经营利润</a:t>
            </a:r>
            <a:r>
              <a:rPr lang="en-US" altLang="zh-CN" dirty="0"/>
              <a:t>x(1-t)</a:t>
            </a:r>
          </a:p>
          <a:p>
            <a:r>
              <a:rPr lang="en-US" altLang="zh-CN" dirty="0"/>
              <a:t>B</a:t>
            </a:r>
            <a:r>
              <a:rPr lang="zh-CN" altLang="en-US" dirty="0"/>
              <a:t>企业非</a:t>
            </a:r>
            <a:r>
              <a:rPr lang="en-US" altLang="zh-CN" dirty="0"/>
              <a:t>100%</a:t>
            </a:r>
            <a:r>
              <a:rPr lang="zh-CN" altLang="en-US" dirty="0"/>
              <a:t>股权，需支付债务利息为</a:t>
            </a:r>
            <a:r>
              <a:rPr lang="en-US" altLang="zh-CN" dirty="0">
                <a:latin typeface="MS Gothic" panose="020B0609070205080204" pitchFamily="49" charset="-128"/>
                <a:ea typeface="MS Gothic" panose="020B0609070205080204" pitchFamily="49" charset="-128"/>
              </a:rPr>
              <a:t>I</a:t>
            </a:r>
          </a:p>
          <a:p>
            <a:pPr marL="0" indent="0">
              <a:buNone/>
            </a:pPr>
            <a:r>
              <a:rPr lang="en-US" altLang="zh-CN" dirty="0"/>
              <a:t>       B</a:t>
            </a:r>
            <a:r>
              <a:rPr lang="zh-CN" altLang="en-US" dirty="0"/>
              <a:t>企业股东和债权人所得</a:t>
            </a:r>
            <a:r>
              <a:rPr lang="en-US" altLang="zh-CN" dirty="0"/>
              <a:t>=(</a:t>
            </a:r>
            <a:r>
              <a:rPr lang="zh-CN" altLang="en-US" dirty="0"/>
              <a:t>经营利润</a:t>
            </a:r>
            <a:r>
              <a:rPr lang="en-US" altLang="zh-CN" dirty="0"/>
              <a:t>-</a:t>
            </a:r>
            <a:r>
              <a:rPr lang="en-US" altLang="zh-CN" dirty="0">
                <a:latin typeface="MS Gothic" panose="020B0609070205080204" pitchFamily="49" charset="-128"/>
                <a:ea typeface="MS Gothic" panose="020B0609070205080204" pitchFamily="49" charset="-128"/>
              </a:rPr>
              <a:t> I</a:t>
            </a:r>
            <a:r>
              <a:rPr lang="en-US" altLang="zh-CN" dirty="0"/>
              <a:t>)x(1-t)+</a:t>
            </a:r>
            <a:r>
              <a:rPr lang="en-US" altLang="zh-CN" dirty="0">
                <a:latin typeface="MS Gothic" panose="020B0609070205080204" pitchFamily="49" charset="-128"/>
                <a:ea typeface="MS Gothic" panose="020B0609070205080204" pitchFamily="49" charset="-128"/>
              </a:rPr>
              <a:t> I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                           =</a:t>
            </a:r>
            <a:r>
              <a:rPr lang="zh-CN" altLang="en-US" dirty="0"/>
              <a:t>经营利润</a:t>
            </a:r>
            <a:r>
              <a:rPr lang="en-US" altLang="zh-CN" dirty="0"/>
              <a:t>x</a:t>
            </a:r>
            <a:r>
              <a:rPr lang="zh-CN" altLang="en-US" dirty="0"/>
              <a:t>（</a:t>
            </a:r>
            <a:r>
              <a:rPr lang="en-US" altLang="zh-CN" dirty="0"/>
              <a:t>1-t)+</a:t>
            </a:r>
            <a:r>
              <a:rPr lang="en-US" altLang="zh-CN" dirty="0">
                <a:latin typeface="MS Gothic" panose="020B0609070205080204" pitchFamily="49" charset="-128"/>
                <a:ea typeface="MS Gothic" panose="020B0609070205080204" pitchFamily="49" charset="-128"/>
              </a:rPr>
              <a:t> It</a:t>
            </a:r>
          </a:p>
          <a:p>
            <a:pPr marL="0" indent="0">
              <a:buNone/>
            </a:pPr>
            <a:r>
              <a:rPr lang="zh-CN" altLang="en-US" dirty="0">
                <a:latin typeface="MS Gothic" panose="020B0609070205080204" pitchFamily="49" charset="-128"/>
                <a:ea typeface="MS Gothic" panose="020B0609070205080204" pitchFamily="49" charset="-128"/>
              </a:rPr>
              <a:t>不难发现，同等资产盈利性条件下，由于股东分红之前先要从经营利润中扣除利息支出，使得</a:t>
            </a:r>
            <a:r>
              <a:rPr lang="en-US" altLang="zh-CN" dirty="0">
                <a:latin typeface="MS Gothic" panose="020B0609070205080204" pitchFamily="49" charset="-128"/>
                <a:ea typeface="MS Gothic" panose="020B0609070205080204" pitchFamily="49" charset="-128"/>
              </a:rPr>
              <a:t>B</a:t>
            </a:r>
            <a:r>
              <a:rPr lang="zh-CN" altLang="en-US" dirty="0">
                <a:latin typeface="MS Gothic" panose="020B0609070205080204" pitchFamily="49" charset="-128"/>
                <a:ea typeface="MS Gothic" panose="020B0609070205080204" pitchFamily="49" charset="-128"/>
              </a:rPr>
              <a:t>企业对外分配的总量比无债务的</a:t>
            </a:r>
            <a:r>
              <a:rPr lang="en-US" altLang="zh-CN" dirty="0">
                <a:latin typeface="MS Gothic" panose="020B0609070205080204" pitchFamily="49" charset="-128"/>
                <a:ea typeface="MS Gothic" panose="020B0609070205080204" pitchFamily="49" charset="-128"/>
              </a:rPr>
              <a:t>A</a:t>
            </a:r>
            <a:r>
              <a:rPr lang="zh-CN" altLang="en-US" dirty="0">
                <a:latin typeface="MS Gothic" panose="020B0609070205080204" pitchFamily="49" charset="-128"/>
                <a:ea typeface="MS Gothic" panose="020B0609070205080204" pitchFamily="49" charset="-128"/>
              </a:rPr>
              <a:t>企业每年多了</a:t>
            </a:r>
            <a:r>
              <a:rPr lang="en-US" altLang="zh-CN" dirty="0">
                <a:latin typeface="MS Gothic" panose="020B0609070205080204" pitchFamily="49" charset="-128"/>
                <a:ea typeface="MS Gothic" panose="020B0609070205080204" pitchFamily="49" charset="-128"/>
              </a:rPr>
              <a:t>It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0412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D315E1-9624-4442-ABF9-8BA071642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税盾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002616EB-49BB-466C-9B4B-221DF6885C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1068878" cy="4351338"/>
              </a:xfrm>
            </p:spPr>
            <p:txBody>
              <a:bodyPr/>
              <a:lstStyle/>
              <a:p>
                <a:r>
                  <a:rPr lang="zh-CN" altLang="en-US" i="1" dirty="0">
                    <a:latin typeface="Cambria Math" panose="02040503050406030204" pitchFamily="18" charset="0"/>
                  </a:rPr>
                  <a:t>有杠杆企业的价值</a:t>
                </a:r>
                <a:r>
                  <a:rPr lang="en-US" altLang="zh-CN" i="1" dirty="0">
                    <a:latin typeface="Cambria Math" panose="02040503050406030204" pitchFamily="18" charset="0"/>
                  </a:rPr>
                  <a:t>=</a:t>
                </a:r>
                <a:r>
                  <a:rPr lang="zh-CN" altLang="en-US" i="1" dirty="0">
                    <a:latin typeface="Cambria Math" panose="02040503050406030204" pitchFamily="18" charset="0"/>
                  </a:rPr>
                  <a:t>无杠杆企业价值</a:t>
                </a:r>
                <a:r>
                  <a:rPr lang="en-US" altLang="zh-CN" i="1" dirty="0">
                    <a:latin typeface="Cambria Math" panose="02040503050406030204" pitchFamily="18" charset="0"/>
                  </a:rPr>
                  <a:t>+</a:t>
                </a:r>
                <a:r>
                  <a:rPr lang="zh-CN" altLang="en-US" i="1" dirty="0">
                    <a:latin typeface="Cambria Math" panose="02040503050406030204" pitchFamily="18" charset="0"/>
                  </a:rPr>
                  <a:t>每年利息乘以税率的现值之和</a:t>
                </a:r>
                <a:endParaRPr lang="en-US" altLang="zh-CN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𝑃𝑉</m:t>
                        </m:r>
                        <m:d>
                          <m:d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𝐼𝑡</m:t>
                            </m:r>
                          </m:e>
                        </m:d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u</m:t>
                            </m:r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nary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CN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𝑃𝑉</m:t>
                        </m:r>
                        <m:d>
                          <m:d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d>
                      </m:e>
                    </m:nary>
                  </m:oMath>
                </a14:m>
                <a:endParaRPr lang="en-US" altLang="zh-CN" dirty="0"/>
              </a:p>
              <a:p>
                <a:r>
                  <a:rPr lang="zh-CN" altLang="en-US" dirty="0"/>
                  <a:t>而每年利息的现值之和正好等于债务的市场价值</a:t>
                </a:r>
                <a:r>
                  <a:rPr lang="en-US" altLang="zh-CN" dirty="0"/>
                  <a:t>(D)</a:t>
                </a:r>
                <a:r>
                  <a:rPr lang="zh-CN" altLang="en-US" dirty="0"/>
                  <a:t>，于是</a:t>
                </a:r>
                <a:endParaRPr lang="en-US" altLang="zh-CN" dirty="0"/>
              </a:p>
              <a:p>
                <a:pPr marL="0" indent="0">
                  <a:buNone/>
                </a:pP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altLang="zh-CN" b="0" i="0" smtClean="0">
                        <a:latin typeface="Cambria Math" panose="02040503050406030204" pitchFamily="18" charset="0"/>
                      </a:rPr>
                      <m:t>tD</m:t>
                    </m:r>
                  </m:oMath>
                </a14:m>
                <a:r>
                  <a:rPr lang="en-US" altLang="zh-CN" dirty="0"/>
                  <a:t>                              </a:t>
                </a:r>
                <a:r>
                  <a:rPr lang="zh-CN" altLang="en-US" dirty="0"/>
                  <a:t>（</a:t>
                </a:r>
                <a:r>
                  <a:rPr lang="en-US" altLang="zh-CN" dirty="0"/>
                  <a:t>1</a:t>
                </a:r>
                <a:r>
                  <a:rPr lang="zh-CN" altLang="en-US" dirty="0"/>
                  <a:t>）</a:t>
                </a:r>
                <a:endParaRPr lang="en-US" altLang="zh-CN" dirty="0"/>
              </a:p>
              <a:p>
                <a:r>
                  <a:rPr lang="zh-CN" altLang="en-US" dirty="0"/>
                  <a:t>同时，既然企业是由债权人和股东共享的，于是：</a:t>
                </a:r>
                <a:endParaRPr lang="en-US" altLang="zh-CN" dirty="0"/>
              </a:p>
              <a:p>
                <a:pPr marL="0" indent="0">
                  <a:buNone/>
                </a:pP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altLang="zh-CN" dirty="0"/>
                  <a:t>                                 </a:t>
                </a:r>
                <a:r>
                  <a:rPr lang="zh-CN" altLang="en-US" dirty="0"/>
                  <a:t>（</a:t>
                </a:r>
                <a:r>
                  <a:rPr lang="en-US" altLang="zh-CN" dirty="0"/>
                  <a:t>2</a:t>
                </a:r>
                <a:r>
                  <a:rPr lang="zh-CN" altLang="en-US" dirty="0"/>
                  <a:t>）</a:t>
                </a:r>
                <a:endParaRPr lang="en-US" altLang="zh-CN" dirty="0"/>
              </a:p>
              <a:p>
                <a:pPr marL="0" indent="0">
                  <a:buNone/>
                </a:pPr>
                <a:r>
                  <a:rPr lang="zh-CN" altLang="en-US" dirty="0"/>
                  <a:t>所以，我们得到有杠杆企业的价值分解式：</a:t>
                </a:r>
                <a:r>
                  <a:rPr lang="en-US" altLang="zh-CN" b="0" dirty="0"/>
                  <a:t>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altLang="zh-CN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altLang="zh-CN">
                        <a:latin typeface="Cambria Math" panose="02040503050406030204" pitchFamily="18" charset="0"/>
                      </a:rPr>
                      <m:t>tD</m:t>
                    </m:r>
                  </m:oMath>
                </a14:m>
                <a:r>
                  <a:rPr lang="en-US" altLang="zh-CN" dirty="0"/>
                  <a:t>     </a:t>
                </a:r>
                <a:r>
                  <a:rPr lang="zh-CN" altLang="en-US" dirty="0"/>
                  <a:t>（</a:t>
                </a:r>
                <a:r>
                  <a:rPr lang="en-US" altLang="zh-CN" dirty="0"/>
                  <a:t>3</a:t>
                </a:r>
                <a:r>
                  <a:rPr lang="zh-CN" altLang="en-US" dirty="0"/>
                  <a:t>）</a:t>
                </a:r>
                <a:endParaRPr lang="en-US" altLang="zh-CN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002616EB-49BB-466C-9B4B-221DF6885C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1068878" cy="4351338"/>
              </a:xfrm>
              <a:blipFill>
                <a:blip r:embed="rId2"/>
                <a:stretch>
                  <a:fillRect l="-1157" t="-26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3256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8E5DB8-4D88-4953-A5C5-684D8660C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组合</a:t>
            </a:r>
            <a:r>
              <a:rPr lang="en-US" altLang="zh-CN" dirty="0"/>
              <a:t>β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EB3C7308-6222-4098-9557-F5BC919F6D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altLang="zh-CN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  <m:r>
                      <a:rPr lang="en-US" altLang="zh-CN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altLang="zh-CN">
                        <a:latin typeface="Cambria Math" panose="02040503050406030204" pitchFamily="18" charset="0"/>
                      </a:rPr>
                      <m:t>tD</m:t>
                    </m:r>
                  </m:oMath>
                </a14:m>
                <a:r>
                  <a:rPr lang="en-US" altLang="zh-CN" dirty="0"/>
                  <a:t>     </a:t>
                </a:r>
                <a:r>
                  <a:rPr lang="zh-CN" altLang="en-US" dirty="0"/>
                  <a:t>（</a:t>
                </a:r>
                <a:r>
                  <a:rPr lang="en-US" altLang="zh-CN" dirty="0"/>
                  <a:t>3</a:t>
                </a:r>
                <a:r>
                  <a:rPr lang="zh-CN" altLang="en-US" dirty="0"/>
                  <a:t>）</a:t>
                </a:r>
                <a:endParaRPr lang="en-US" altLang="zh-CN" dirty="0"/>
              </a:p>
              <a:p>
                <a:r>
                  <a:rPr lang="zh-CN" altLang="en-US" dirty="0"/>
                  <a:t>说明，有杠杆企业可以视为债权和股权的组合（等式左边），也可以视为无杠杆企业与税盾（</a:t>
                </a:r>
                <a:r>
                  <a:rPr lang="en-US" altLang="zh-CN" dirty="0" err="1"/>
                  <a:t>Intesrest</a:t>
                </a:r>
                <a:r>
                  <a:rPr lang="en-US" altLang="zh-CN" dirty="0"/>
                  <a:t> tax </a:t>
                </a:r>
                <a:r>
                  <a:rPr lang="en-US" altLang="zh-CN" dirty="0" err="1"/>
                  <a:t>shield,ITS</a:t>
                </a:r>
                <a:r>
                  <a:rPr lang="zh-CN" altLang="en-US" dirty="0"/>
                  <a:t>）的组合。</a:t>
                </a:r>
                <a:endParaRPr lang="en-US" altLang="zh-CN" dirty="0"/>
              </a:p>
              <a:p>
                <a:r>
                  <a:rPr lang="zh-CN" altLang="en-US" dirty="0"/>
                  <a:t>根据</a:t>
                </a:r>
                <a:r>
                  <a:rPr lang="en-US" altLang="zh-CN" dirty="0"/>
                  <a:t>CAPM</a:t>
                </a:r>
                <a:r>
                  <a:rPr lang="zh-CN" altLang="en-US" dirty="0"/>
                  <a:t>的性质，组合的</a:t>
                </a:r>
                <a:r>
                  <a:rPr lang="en-US" altLang="zh-CN" dirty="0"/>
                  <a:t>β</a:t>
                </a:r>
                <a:r>
                  <a:rPr lang="zh-CN" altLang="en-US" dirty="0"/>
                  <a:t>等于成分证券</a:t>
                </a:r>
                <a:r>
                  <a:rPr lang="en-US" altLang="zh-CN" dirty="0"/>
                  <a:t>β</a:t>
                </a:r>
                <a:r>
                  <a:rPr lang="zh-CN" altLang="en-US" dirty="0"/>
                  <a:t>值的加权平均数</a:t>
                </a:r>
                <a:endParaRPr lang="en-US" altLang="zh-CN" dirty="0"/>
              </a:p>
              <a:p>
                <a:pPr marL="0" indent="0">
                  <a:buNone/>
                </a:pPr>
                <a:r>
                  <a:rPr lang="en-US" altLang="zh-CN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企业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 smtClean="0">
                            <a:latin typeface="Cambria Math" panose="02040503050406030204" pitchFamily="18" charset="0"/>
                          </a:rPr>
                          <m:t>D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sub>
                    </m:sSub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altLang="zh-CN" dirty="0"/>
                      <m:t>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ITS</m:t>
                        </m:r>
                      </m:sub>
                    </m:sSub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𝐼𝑇𝑆</m:t>
                        </m:r>
                      </m:sub>
                    </m:sSub>
                  </m:oMath>
                </a14:m>
                <a:r>
                  <a:rPr lang="en-US" altLang="zh-CN" dirty="0"/>
                  <a:t>              </a:t>
                </a:r>
                <a:r>
                  <a:rPr lang="zh-CN" altLang="en-US" dirty="0"/>
                  <a:t>（</a:t>
                </a:r>
                <a:r>
                  <a:rPr lang="en-US" altLang="zh-CN" dirty="0"/>
                  <a:t>4</a:t>
                </a:r>
                <a:r>
                  <a:rPr lang="zh-CN" altLang="en-US" dirty="0"/>
                  <a:t>）</a:t>
                </a:r>
                <a:endParaRPr lang="en-US" altLang="zh-CN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m:rPr>
                        <m:nor/>
                      </m:rPr>
                      <a:rPr lang="en-US" altLang="zh-CN" dirty="0"/>
                      <m:t>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D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u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u</m:t>
                            </m:r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m:rPr>
                        <m:nor/>
                      </m:rPr>
                      <a:rPr lang="en-US" altLang="zh-CN" dirty="0"/>
                      <m:t>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𝑡𝐷</m:t>
                        </m:r>
                      </m:num>
                      <m:den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u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m:rPr>
                        <m:nor/>
                      </m:rPr>
                      <a:rPr lang="en-US" altLang="zh-CN" dirty="0"/>
                      <m:t>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IRS</m:t>
                        </m:r>
                      </m:sub>
                    </m:sSub>
                  </m:oMath>
                </a14:m>
                <a:r>
                  <a:rPr lang="zh-CN" altLang="en-US" dirty="0"/>
                  <a:t>                        </a:t>
                </a:r>
                <a:r>
                  <a:rPr lang="en-US" altLang="zh-CN" dirty="0"/>
                  <a:t>(5)</a:t>
                </a:r>
              </a:p>
              <a:p>
                <a:r>
                  <a:rPr lang="zh-CN" altLang="en-US" dirty="0"/>
                  <a:t>现在，</a:t>
                </a: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</m:sub>
                    </m:sSub>
                  </m:oMath>
                </a14:m>
                <a:r>
                  <a:rPr lang="zh-CN" altLang="en-US" dirty="0"/>
                  <a:t>是有杠杆企业的股权的</a:t>
                </a:r>
                <a:r>
                  <a:rPr lang="en-US" altLang="zh-CN" dirty="0"/>
                  <a:t>β</a:t>
                </a:r>
                <a:r>
                  <a:rPr lang="zh-CN" altLang="en-US" dirty="0"/>
                  <a:t>（即我们用股票收益率直接回归出来的</a:t>
                </a:r>
                <a:r>
                  <a:rPr lang="en-US" altLang="zh-CN" dirty="0"/>
                  <a:t>β</a:t>
                </a:r>
                <a:r>
                  <a:rPr lang="zh-CN" altLang="en-US" dirty="0"/>
                  <a:t>，也可以记为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L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dirty="0"/>
                  <a:t>）</a:t>
                </a:r>
                <a:r>
                  <a:rPr lang="en-US" altLang="zh-CN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</m:oMath>
                </a14:m>
                <a:r>
                  <a:rPr lang="zh-CN" altLang="en-US" dirty="0"/>
                  <a:t>是无杠杆企业的</a:t>
                </a:r>
                <a:r>
                  <a:rPr lang="en-US" altLang="zh-CN" dirty="0"/>
                  <a:t>β</a:t>
                </a:r>
                <a:r>
                  <a:rPr lang="zh-CN" altLang="en-US" dirty="0"/>
                  <a:t>（资产</a:t>
                </a:r>
                <a:r>
                  <a:rPr lang="en-US" altLang="zh-CN" dirty="0"/>
                  <a:t>β</a:t>
                </a:r>
                <a:r>
                  <a:rPr lang="zh-CN" altLang="en-US" dirty="0"/>
                  <a:t>）。</a:t>
                </a:r>
                <a:endParaRPr lang="en-US" altLang="zh-C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D</m:t>
                        </m:r>
                      </m:sub>
                    </m:sSub>
                  </m:oMath>
                </a14:m>
                <a:r>
                  <a:rPr lang="zh-CN" altLang="en-US" dirty="0"/>
                  <a:t>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IRS</m:t>
                        </m:r>
                      </m:sub>
                    </m:sSub>
                  </m:oMath>
                </a14:m>
                <a:r>
                  <a:rPr lang="zh-CN" altLang="en-US" dirty="0"/>
                  <a:t>分别是有杠杆企业债务和税盾的</a:t>
                </a:r>
                <a:r>
                  <a:rPr lang="en-US" altLang="zh-CN" dirty="0"/>
                  <a:t>β</a:t>
                </a:r>
                <a:r>
                  <a:rPr lang="zh-CN" altLang="en-US" dirty="0"/>
                  <a:t>，根据它们的性质，等于</a:t>
                </a:r>
                <a:r>
                  <a:rPr lang="en-US" altLang="zh-CN" dirty="0"/>
                  <a:t>0.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EB3C7308-6222-4098-9557-F5BC919F6D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101" b="-33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189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7D7FCA-E35F-4A8E-99E2-B6E87EDBB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6A35866E-5B64-4EF0-81E5-ECB91D5C29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m:rPr>
                        <m:nor/>
                      </m:rPr>
                      <a:rPr lang="en-US" altLang="zh-CN" dirty="0"/>
                      <m:t>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D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u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u</m:t>
                            </m:r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m:rPr>
                        <m:nor/>
                      </m:rPr>
                      <a:rPr lang="en-US" altLang="zh-CN" dirty="0"/>
                      <m:t>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𝑡𝐷</m:t>
                        </m:r>
                      </m:num>
                      <m:den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u</m:t>
                            </m:r>
                          </m:sub>
                        </m:s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m:rPr>
                        <m:nor/>
                      </m:rPr>
                      <a:rPr lang="en-US" altLang="zh-CN" dirty="0"/>
                      <m:t>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IRS</m:t>
                        </m:r>
                      </m:sub>
                    </m:sSub>
                  </m:oMath>
                </a14:m>
                <a:r>
                  <a:rPr lang="zh-CN" altLang="en-US" dirty="0"/>
                  <a:t>                        </a:t>
                </a:r>
                <a:r>
                  <a:rPr lang="en-US" altLang="zh-CN" dirty="0"/>
                  <a:t>(5)</a:t>
                </a:r>
              </a:p>
              <a:p>
                <a:pPr marL="0" indent="0">
                  <a:buNone/>
                </a:pPr>
                <a:r>
                  <a:rPr lang="zh-CN" altLang="en-US" dirty="0"/>
                  <a:t>变为：</a:t>
                </a:r>
                <a:endParaRPr lang="en-US" altLang="zh-CN" dirty="0"/>
              </a:p>
              <a:p>
                <a:pPr marL="0" indent="0">
                  <a:buNone/>
                </a:pPr>
                <a:r>
                  <a:rPr lang="en-US" altLang="zh-CN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u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u</m:t>
                            </m:r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m:rPr>
                        <m:nor/>
                      </m:rPr>
                      <a:rPr lang="en-US" altLang="zh-CN" dirty="0"/>
                      <m:t> 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</m:oMath>
                </a14:m>
                <a:r>
                  <a:rPr lang="zh-CN" altLang="en-US" dirty="0"/>
                  <a:t>                                                            </a:t>
                </a:r>
                <a:r>
                  <a:rPr lang="en-US" altLang="zh-CN" dirty="0"/>
                  <a:t>(6)</a:t>
                </a:r>
              </a:p>
              <a:p>
                <a:pPr marL="0" indent="0">
                  <a:buNone/>
                </a:pPr>
                <a:r>
                  <a:rPr lang="zh-CN" altLang="en-US" dirty="0"/>
                  <a:t>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CN" i="1"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altLang="zh-CN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altLang="zh-CN" b="0" i="0" smtClean="0">
                        <a:latin typeface="Cambria Math" panose="02040503050406030204" pitchFamily="18" charset="0"/>
                      </a:rPr>
                      <m:t>tD</m:t>
                    </m:r>
                    <m:r>
                      <a:rPr lang="zh-CN" altLang="en-US" i="1">
                        <a:latin typeface="Cambria Math" panose="02040503050406030204" pitchFamily="18" charset="0"/>
                      </a:rPr>
                      <m:t>代入</m:t>
                    </m:r>
                  </m:oMath>
                </a14:m>
                <a:r>
                  <a:rPr lang="zh-CN" altLang="en-US" dirty="0"/>
                  <a:t>（</a:t>
                </a:r>
                <a:r>
                  <a:rPr lang="en-US" altLang="zh-CN" dirty="0"/>
                  <a:t>6</a:t>
                </a:r>
                <a:r>
                  <a:rPr lang="zh-CN" altLang="en-US" dirty="0"/>
                  <a:t>），化简得：</a:t>
                </a:r>
                <a:endParaRPr lang="en-US" altLang="zh-CN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zh-CN" altLang="en-US" i="1">
                                <a:latin typeface="Cambria Math" panose="02040503050406030204" pitchFamily="18" charset="0"/>
                              </a:rPr>
                              <m:t>（</m:t>
                            </m:r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m:rPr>
                                <m:sty m:val="p"/>
                              </m:rPr>
                              <a:rPr lang="en-US" altLang="zh-CN" i="1">
                                <a:latin typeface="Cambria Math" panose="02040503050406030204" pitchFamily="18" charset="0"/>
                              </a:rPr>
                              <m:t>t</m:t>
                            </m:r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f>
                              <m:f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  <m:t>E</m:t>
                                </m:r>
                              </m:den>
                            </m:f>
                          </m:den>
                        </m:f>
                      </m:e>
                    </m:d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altLang="zh-CN" dirty="0"/>
                  <a:t>                                                          </a:t>
                </a:r>
                <a:r>
                  <a:rPr lang="zh-CN" altLang="en-US" dirty="0"/>
                  <a:t>（</a:t>
                </a:r>
                <a:r>
                  <a:rPr lang="en-US" altLang="zh-CN" dirty="0"/>
                  <a:t>7</a:t>
                </a:r>
                <a:r>
                  <a:rPr lang="zh-CN" altLang="en-US" dirty="0"/>
                  <a:t>）</a:t>
                </a:r>
                <a:endParaRPr lang="en-US" altLang="zh-CN" dirty="0"/>
              </a:p>
              <a:p>
                <a:pPr marL="0" indent="0">
                  <a:buNone/>
                </a:pPr>
                <a:r>
                  <a:rPr lang="zh-CN" altLang="en-US" dirty="0"/>
                  <a:t>或者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=[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1+</m:t>
                    </m:r>
                    <m:d>
                      <m:dPr>
                        <m:begChr m:val="（"/>
                        <m:endChr m:val="）"/>
                        <m:ctrlPr>
                          <a:rPr lang="zh-CN" alt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t</m:t>
                        </m:r>
                      </m:e>
                    </m:d>
                    <m:f>
                      <m:f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E</m:t>
                        </m:r>
                      </m:den>
                    </m:f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i="1">
                            <a:latin typeface="Cambria Math" panose="02040503050406030204" pitchFamily="18" charset="0"/>
                          </a:rPr>
                          <m:t>U</m:t>
                        </m:r>
                      </m:sub>
                    </m:sSub>
                  </m:oMath>
                </a14:m>
                <a:r>
                  <a:rPr lang="en-US" altLang="zh-CN" dirty="0"/>
                  <a:t>                                               (8)</a:t>
                </a:r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6A35866E-5B64-4EF0-81E5-ECB91D5C29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42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641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450</Words>
  <Application>Microsoft Office PowerPoint</Application>
  <PresentationFormat>宽屏</PresentationFormat>
  <Paragraphs>33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MS Gothic</vt:lpstr>
      <vt:lpstr>等线</vt:lpstr>
      <vt:lpstr>等线 Light</vt:lpstr>
      <vt:lpstr>Arial</vt:lpstr>
      <vt:lpstr>Cambria Math</vt:lpstr>
      <vt:lpstr>Office 主题​​</vt:lpstr>
      <vt:lpstr>杠杆β与无杠杆β</vt:lpstr>
      <vt:lpstr>税盾效应</vt:lpstr>
      <vt:lpstr>税盾</vt:lpstr>
      <vt:lpstr>组合β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杠杆β与无杠杆β</dc:title>
  <dc:creator>lyd369777@outlook.com</dc:creator>
  <cp:lastModifiedBy>lyd369777@outlook.com</cp:lastModifiedBy>
  <cp:revision>3</cp:revision>
  <dcterms:created xsi:type="dcterms:W3CDTF">2022-04-10T05:47:24Z</dcterms:created>
  <dcterms:modified xsi:type="dcterms:W3CDTF">2023-03-24T09:51:03Z</dcterms:modified>
</cp:coreProperties>
</file>