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3" r:id="rId3"/>
    <p:sldId id="347" r:id="rId4"/>
    <p:sldId id="348" r:id="rId5"/>
    <p:sldId id="349" r:id="rId6"/>
    <p:sldId id="350" r:id="rId7"/>
    <p:sldId id="342" r:id="rId8"/>
    <p:sldId id="343" r:id="rId9"/>
    <p:sldId id="344" r:id="rId10"/>
    <p:sldId id="345" r:id="rId11"/>
    <p:sldId id="346" r:id="rId12"/>
    <p:sldId id="332" r:id="rId13"/>
    <p:sldId id="333" r:id="rId14"/>
    <p:sldId id="304" r:id="rId15"/>
    <p:sldId id="305" r:id="rId16"/>
    <p:sldId id="306" r:id="rId17"/>
    <p:sldId id="307" r:id="rId18"/>
    <p:sldId id="287" r:id="rId19"/>
    <p:sldId id="337" r:id="rId20"/>
    <p:sldId id="288" r:id="rId21"/>
    <p:sldId id="308" r:id="rId22"/>
    <p:sldId id="309" r:id="rId23"/>
    <p:sldId id="303" r:id="rId24"/>
    <p:sldId id="311" r:id="rId25"/>
    <p:sldId id="275" r:id="rId26"/>
    <p:sldId id="325" r:id="rId27"/>
    <p:sldId id="273" r:id="rId28"/>
    <p:sldId id="339" r:id="rId29"/>
    <p:sldId id="341" r:id="rId30"/>
    <p:sldId id="259" r:id="rId31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00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0" d="100"/>
          <a:sy n="110" d="100"/>
        </p:scale>
        <p:origin x="9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24037;&#20316;&#31807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&#24037;&#20316;&#31807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同心传动</a:t>
            </a:r>
            <a:r>
              <a:rPr lang="en-US" altLang="zh-CN"/>
              <a:t>v</a:t>
            </a:r>
            <a:r>
              <a:rPr lang="zh-CN" altLang="en-US"/>
              <a:t>天桥起重：负相关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原始收盘价!$B$1</c:f>
              <c:strCache>
                <c:ptCount val="1"/>
                <c:pt idx="0">
                  <c:v>同心传动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原始收盘价!$A$2:$A$52</c:f>
              <c:numCache>
                <c:formatCode>yyyy\-mm\-dd</c:formatCode>
                <c:ptCount val="51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45299</c:v>
                </c:pt>
                <c:pt idx="5">
                  <c:v>45300</c:v>
                </c:pt>
                <c:pt idx="6">
                  <c:v>45301</c:v>
                </c:pt>
                <c:pt idx="7">
                  <c:v>45302</c:v>
                </c:pt>
                <c:pt idx="8">
                  <c:v>45303</c:v>
                </c:pt>
                <c:pt idx="9">
                  <c:v>45306</c:v>
                </c:pt>
                <c:pt idx="10">
                  <c:v>45307</c:v>
                </c:pt>
                <c:pt idx="11">
                  <c:v>45308</c:v>
                </c:pt>
                <c:pt idx="12">
                  <c:v>45309</c:v>
                </c:pt>
                <c:pt idx="13">
                  <c:v>45310</c:v>
                </c:pt>
                <c:pt idx="14">
                  <c:v>45313</c:v>
                </c:pt>
                <c:pt idx="15">
                  <c:v>45314</c:v>
                </c:pt>
                <c:pt idx="16">
                  <c:v>45315</c:v>
                </c:pt>
                <c:pt idx="17">
                  <c:v>45316</c:v>
                </c:pt>
                <c:pt idx="18">
                  <c:v>45317</c:v>
                </c:pt>
                <c:pt idx="19">
                  <c:v>45320</c:v>
                </c:pt>
                <c:pt idx="20">
                  <c:v>45321</c:v>
                </c:pt>
                <c:pt idx="21">
                  <c:v>45322</c:v>
                </c:pt>
                <c:pt idx="22">
                  <c:v>45323</c:v>
                </c:pt>
                <c:pt idx="23">
                  <c:v>45324</c:v>
                </c:pt>
                <c:pt idx="24">
                  <c:v>45327</c:v>
                </c:pt>
                <c:pt idx="25">
                  <c:v>45328</c:v>
                </c:pt>
                <c:pt idx="26">
                  <c:v>45329</c:v>
                </c:pt>
                <c:pt idx="27">
                  <c:v>45330</c:v>
                </c:pt>
                <c:pt idx="28">
                  <c:v>45341</c:v>
                </c:pt>
                <c:pt idx="29">
                  <c:v>45342</c:v>
                </c:pt>
                <c:pt idx="30">
                  <c:v>45343</c:v>
                </c:pt>
                <c:pt idx="31">
                  <c:v>45344</c:v>
                </c:pt>
                <c:pt idx="32">
                  <c:v>45345</c:v>
                </c:pt>
                <c:pt idx="33">
                  <c:v>45348</c:v>
                </c:pt>
                <c:pt idx="34">
                  <c:v>45349</c:v>
                </c:pt>
                <c:pt idx="35">
                  <c:v>45350</c:v>
                </c:pt>
                <c:pt idx="36">
                  <c:v>45351</c:v>
                </c:pt>
                <c:pt idx="37">
                  <c:v>45352</c:v>
                </c:pt>
                <c:pt idx="38">
                  <c:v>45355</c:v>
                </c:pt>
                <c:pt idx="39">
                  <c:v>45356</c:v>
                </c:pt>
                <c:pt idx="40">
                  <c:v>45357</c:v>
                </c:pt>
                <c:pt idx="41">
                  <c:v>45358</c:v>
                </c:pt>
                <c:pt idx="42">
                  <c:v>45359</c:v>
                </c:pt>
                <c:pt idx="43">
                  <c:v>45362</c:v>
                </c:pt>
                <c:pt idx="44">
                  <c:v>45363</c:v>
                </c:pt>
                <c:pt idx="45">
                  <c:v>45364</c:v>
                </c:pt>
                <c:pt idx="46">
                  <c:v>45365</c:v>
                </c:pt>
                <c:pt idx="47">
                  <c:v>45366</c:v>
                </c:pt>
                <c:pt idx="48">
                  <c:v>45369</c:v>
                </c:pt>
                <c:pt idx="49">
                  <c:v>45370</c:v>
                </c:pt>
                <c:pt idx="50">
                  <c:v>45371</c:v>
                </c:pt>
              </c:numCache>
            </c:numRef>
          </c:cat>
          <c:val>
            <c:numRef>
              <c:f>原始收盘价!$B$2:$B$52</c:f>
              <c:numCache>
                <c:formatCode>#,##0.0000_ </c:formatCode>
                <c:ptCount val="51"/>
                <c:pt idx="0">
                  <c:v>9.25</c:v>
                </c:pt>
                <c:pt idx="1">
                  <c:v>9.36</c:v>
                </c:pt>
                <c:pt idx="2">
                  <c:v>9.4</c:v>
                </c:pt>
                <c:pt idx="3">
                  <c:v>8.8800000000000008</c:v>
                </c:pt>
                <c:pt idx="4">
                  <c:v>8.18</c:v>
                </c:pt>
                <c:pt idx="5">
                  <c:v>7.99</c:v>
                </c:pt>
                <c:pt idx="6">
                  <c:v>8.11</c:v>
                </c:pt>
                <c:pt idx="7">
                  <c:v>8.0500000000000007</c:v>
                </c:pt>
                <c:pt idx="8">
                  <c:v>7.1</c:v>
                </c:pt>
                <c:pt idx="9">
                  <c:v>6.75</c:v>
                </c:pt>
                <c:pt idx="10">
                  <c:v>7.3</c:v>
                </c:pt>
                <c:pt idx="11">
                  <c:v>7.19</c:v>
                </c:pt>
                <c:pt idx="12">
                  <c:v>7.4</c:v>
                </c:pt>
                <c:pt idx="13">
                  <c:v>7.55</c:v>
                </c:pt>
                <c:pt idx="14">
                  <c:v>7.08</c:v>
                </c:pt>
                <c:pt idx="15">
                  <c:v>7.22</c:v>
                </c:pt>
                <c:pt idx="16">
                  <c:v>7.35</c:v>
                </c:pt>
                <c:pt idx="17">
                  <c:v>7.17</c:v>
                </c:pt>
                <c:pt idx="18">
                  <c:v>7.05</c:v>
                </c:pt>
                <c:pt idx="19">
                  <c:v>6.3</c:v>
                </c:pt>
                <c:pt idx="20">
                  <c:v>6.12</c:v>
                </c:pt>
                <c:pt idx="21">
                  <c:v>6.22</c:v>
                </c:pt>
                <c:pt idx="22">
                  <c:v>6.58</c:v>
                </c:pt>
                <c:pt idx="23">
                  <c:v>8.5500000000000007</c:v>
                </c:pt>
                <c:pt idx="24">
                  <c:v>11.11</c:v>
                </c:pt>
                <c:pt idx="25">
                  <c:v>14.44</c:v>
                </c:pt>
                <c:pt idx="26">
                  <c:v>12.6</c:v>
                </c:pt>
                <c:pt idx="27">
                  <c:v>10.1</c:v>
                </c:pt>
                <c:pt idx="28">
                  <c:v>10.8</c:v>
                </c:pt>
                <c:pt idx="29">
                  <c:v>10.86</c:v>
                </c:pt>
                <c:pt idx="30">
                  <c:v>11.25</c:v>
                </c:pt>
                <c:pt idx="31">
                  <c:v>11.53</c:v>
                </c:pt>
                <c:pt idx="32">
                  <c:v>11.45</c:v>
                </c:pt>
                <c:pt idx="33">
                  <c:v>10.91</c:v>
                </c:pt>
                <c:pt idx="34">
                  <c:v>12</c:v>
                </c:pt>
                <c:pt idx="35">
                  <c:v>11.4</c:v>
                </c:pt>
                <c:pt idx="36">
                  <c:v>11.7</c:v>
                </c:pt>
                <c:pt idx="37">
                  <c:v>11.19</c:v>
                </c:pt>
                <c:pt idx="38">
                  <c:v>10.64</c:v>
                </c:pt>
                <c:pt idx="39">
                  <c:v>11.32</c:v>
                </c:pt>
                <c:pt idx="40">
                  <c:v>11.16</c:v>
                </c:pt>
                <c:pt idx="41">
                  <c:v>10.25</c:v>
                </c:pt>
                <c:pt idx="42">
                  <c:v>10.17</c:v>
                </c:pt>
                <c:pt idx="43">
                  <c:v>10.27</c:v>
                </c:pt>
                <c:pt idx="44">
                  <c:v>10.3</c:v>
                </c:pt>
                <c:pt idx="45">
                  <c:v>10.039999999999999</c:v>
                </c:pt>
                <c:pt idx="46">
                  <c:v>9.58</c:v>
                </c:pt>
                <c:pt idx="47">
                  <c:v>10.15</c:v>
                </c:pt>
                <c:pt idx="48">
                  <c:v>10.15</c:v>
                </c:pt>
                <c:pt idx="49">
                  <c:v>9.9</c:v>
                </c:pt>
                <c:pt idx="50">
                  <c:v>9.86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C9-44A2-8DB5-ABE99D68A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792719"/>
        <c:axId val="428802799"/>
      </c:lineChart>
      <c:lineChart>
        <c:grouping val="standard"/>
        <c:varyColors val="0"/>
        <c:ser>
          <c:idx val="1"/>
          <c:order val="1"/>
          <c:tx>
            <c:strRef>
              <c:f>原始收盘价!$C$1</c:f>
              <c:strCache>
                <c:ptCount val="1"/>
                <c:pt idx="0">
                  <c:v>天桥起重(右)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原始收盘价!$C$2:$C$52</c:f>
              <c:numCache>
                <c:formatCode>#,##0.0000_ </c:formatCode>
                <c:ptCount val="51"/>
                <c:pt idx="0">
                  <c:v>2.81</c:v>
                </c:pt>
                <c:pt idx="1">
                  <c:v>2.8</c:v>
                </c:pt>
                <c:pt idx="2">
                  <c:v>2.83</c:v>
                </c:pt>
                <c:pt idx="3">
                  <c:v>2.78</c:v>
                </c:pt>
                <c:pt idx="4">
                  <c:v>2.81</c:v>
                </c:pt>
                <c:pt idx="5">
                  <c:v>3.09</c:v>
                </c:pt>
                <c:pt idx="6">
                  <c:v>2.95</c:v>
                </c:pt>
                <c:pt idx="7">
                  <c:v>3.25</c:v>
                </c:pt>
                <c:pt idx="8">
                  <c:v>3.12</c:v>
                </c:pt>
                <c:pt idx="9">
                  <c:v>3.06</c:v>
                </c:pt>
                <c:pt idx="10">
                  <c:v>2.97</c:v>
                </c:pt>
                <c:pt idx="11">
                  <c:v>3.18</c:v>
                </c:pt>
                <c:pt idx="12">
                  <c:v>3.07</c:v>
                </c:pt>
                <c:pt idx="13">
                  <c:v>2.94</c:v>
                </c:pt>
                <c:pt idx="14">
                  <c:v>3.04</c:v>
                </c:pt>
                <c:pt idx="15">
                  <c:v>2.89</c:v>
                </c:pt>
                <c:pt idx="16">
                  <c:v>3.05</c:v>
                </c:pt>
                <c:pt idx="17">
                  <c:v>3.14</c:v>
                </c:pt>
                <c:pt idx="18">
                  <c:v>3.11</c:v>
                </c:pt>
                <c:pt idx="19">
                  <c:v>3.06</c:v>
                </c:pt>
                <c:pt idx="20">
                  <c:v>3.37</c:v>
                </c:pt>
                <c:pt idx="21">
                  <c:v>3.23</c:v>
                </c:pt>
                <c:pt idx="22">
                  <c:v>3.27</c:v>
                </c:pt>
                <c:pt idx="23">
                  <c:v>2.95</c:v>
                </c:pt>
                <c:pt idx="24">
                  <c:v>2.66</c:v>
                </c:pt>
                <c:pt idx="25">
                  <c:v>2.63</c:v>
                </c:pt>
                <c:pt idx="26">
                  <c:v>2.52</c:v>
                </c:pt>
                <c:pt idx="27">
                  <c:v>2.66</c:v>
                </c:pt>
                <c:pt idx="28">
                  <c:v>2.71</c:v>
                </c:pt>
                <c:pt idx="29">
                  <c:v>2.74</c:v>
                </c:pt>
                <c:pt idx="30">
                  <c:v>2.75</c:v>
                </c:pt>
                <c:pt idx="31">
                  <c:v>2.77</c:v>
                </c:pt>
                <c:pt idx="32">
                  <c:v>2.8</c:v>
                </c:pt>
                <c:pt idx="33">
                  <c:v>3.08</c:v>
                </c:pt>
                <c:pt idx="34">
                  <c:v>3.19</c:v>
                </c:pt>
                <c:pt idx="35">
                  <c:v>3.05</c:v>
                </c:pt>
                <c:pt idx="36">
                  <c:v>3.14</c:v>
                </c:pt>
                <c:pt idx="37">
                  <c:v>3.1</c:v>
                </c:pt>
                <c:pt idx="38">
                  <c:v>3.14</c:v>
                </c:pt>
                <c:pt idx="39">
                  <c:v>3.08</c:v>
                </c:pt>
                <c:pt idx="40">
                  <c:v>3.14</c:v>
                </c:pt>
                <c:pt idx="41">
                  <c:v>3.2</c:v>
                </c:pt>
                <c:pt idx="42">
                  <c:v>3.18</c:v>
                </c:pt>
                <c:pt idx="43">
                  <c:v>3.19</c:v>
                </c:pt>
                <c:pt idx="44">
                  <c:v>3.16</c:v>
                </c:pt>
                <c:pt idx="45">
                  <c:v>3.15</c:v>
                </c:pt>
                <c:pt idx="46">
                  <c:v>3.17</c:v>
                </c:pt>
                <c:pt idx="47">
                  <c:v>3.24</c:v>
                </c:pt>
                <c:pt idx="48">
                  <c:v>3.26</c:v>
                </c:pt>
                <c:pt idx="49">
                  <c:v>3.19</c:v>
                </c:pt>
                <c:pt idx="50">
                  <c:v>3.32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C9-44A2-8DB5-ABE99D68A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800399"/>
        <c:axId val="428793199"/>
      </c:lineChart>
      <c:dateAx>
        <c:axId val="428792719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8802799"/>
        <c:crosses val="autoZero"/>
        <c:auto val="1"/>
        <c:lblOffset val="100"/>
        <c:baseTimeUnit val="days"/>
      </c:dateAx>
      <c:valAx>
        <c:axId val="428802799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8792719"/>
        <c:crosses val="autoZero"/>
        <c:crossBetween val="between"/>
      </c:valAx>
      <c:valAx>
        <c:axId val="428793199"/>
        <c:scaling>
          <c:orientation val="minMax"/>
          <c:min val="2.5"/>
        </c:scaling>
        <c:delete val="0"/>
        <c:axPos val="r"/>
        <c:numFmt formatCode="#,##0.00_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8800399"/>
        <c:crosses val="max"/>
        <c:crossBetween val="between"/>
      </c:valAx>
      <c:catAx>
        <c:axId val="428800399"/>
        <c:scaling>
          <c:orientation val="minMax"/>
        </c:scaling>
        <c:delete val="1"/>
        <c:axPos val="b"/>
        <c:majorTickMark val="out"/>
        <c:minorTickMark val="none"/>
        <c:tickLblPos val="nextTo"/>
        <c:crossAx val="4287931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中国中铁</a:t>
            </a:r>
            <a:r>
              <a:rPr lang="en-US" altLang="zh-CN"/>
              <a:t>v</a:t>
            </a:r>
            <a:r>
              <a:rPr lang="zh-CN" altLang="en-US"/>
              <a:t>中国铁建：正相关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原始收盘价!$D$1</c:f>
              <c:strCache>
                <c:ptCount val="1"/>
                <c:pt idx="0">
                  <c:v>中国中铁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原始收盘价!$A$2:$A$52</c:f>
              <c:numCache>
                <c:formatCode>yyyy\-mm\-dd</c:formatCode>
                <c:ptCount val="51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45299</c:v>
                </c:pt>
                <c:pt idx="5">
                  <c:v>45300</c:v>
                </c:pt>
                <c:pt idx="6">
                  <c:v>45301</c:v>
                </c:pt>
                <c:pt idx="7">
                  <c:v>45302</c:v>
                </c:pt>
                <c:pt idx="8">
                  <c:v>45303</c:v>
                </c:pt>
                <c:pt idx="9">
                  <c:v>45306</c:v>
                </c:pt>
                <c:pt idx="10">
                  <c:v>45307</c:v>
                </c:pt>
                <c:pt idx="11">
                  <c:v>45308</c:v>
                </c:pt>
                <c:pt idx="12">
                  <c:v>45309</c:v>
                </c:pt>
                <c:pt idx="13">
                  <c:v>45310</c:v>
                </c:pt>
                <c:pt idx="14">
                  <c:v>45313</c:v>
                </c:pt>
                <c:pt idx="15">
                  <c:v>45314</c:v>
                </c:pt>
                <c:pt idx="16">
                  <c:v>45315</c:v>
                </c:pt>
                <c:pt idx="17">
                  <c:v>45316</c:v>
                </c:pt>
                <c:pt idx="18">
                  <c:v>45317</c:v>
                </c:pt>
                <c:pt idx="19">
                  <c:v>45320</c:v>
                </c:pt>
                <c:pt idx="20">
                  <c:v>45321</c:v>
                </c:pt>
                <c:pt idx="21">
                  <c:v>45322</c:v>
                </c:pt>
                <c:pt idx="22">
                  <c:v>45323</c:v>
                </c:pt>
                <c:pt idx="23">
                  <c:v>45324</c:v>
                </c:pt>
                <c:pt idx="24">
                  <c:v>45327</c:v>
                </c:pt>
                <c:pt idx="25">
                  <c:v>45328</c:v>
                </c:pt>
                <c:pt idx="26">
                  <c:v>45329</c:v>
                </c:pt>
                <c:pt idx="27">
                  <c:v>45330</c:v>
                </c:pt>
                <c:pt idx="28">
                  <c:v>45341</c:v>
                </c:pt>
                <c:pt idx="29">
                  <c:v>45342</c:v>
                </c:pt>
                <c:pt idx="30">
                  <c:v>45343</c:v>
                </c:pt>
                <c:pt idx="31">
                  <c:v>45344</c:v>
                </c:pt>
                <c:pt idx="32">
                  <c:v>45345</c:v>
                </c:pt>
                <c:pt idx="33">
                  <c:v>45348</c:v>
                </c:pt>
                <c:pt idx="34">
                  <c:v>45349</c:v>
                </c:pt>
                <c:pt idx="35">
                  <c:v>45350</c:v>
                </c:pt>
                <c:pt idx="36">
                  <c:v>45351</c:v>
                </c:pt>
                <c:pt idx="37">
                  <c:v>45352</c:v>
                </c:pt>
                <c:pt idx="38">
                  <c:v>45355</c:v>
                </c:pt>
                <c:pt idx="39">
                  <c:v>45356</c:v>
                </c:pt>
                <c:pt idx="40">
                  <c:v>45357</c:v>
                </c:pt>
                <c:pt idx="41">
                  <c:v>45358</c:v>
                </c:pt>
                <c:pt idx="42">
                  <c:v>45359</c:v>
                </c:pt>
                <c:pt idx="43">
                  <c:v>45362</c:v>
                </c:pt>
                <c:pt idx="44">
                  <c:v>45363</c:v>
                </c:pt>
                <c:pt idx="45">
                  <c:v>45364</c:v>
                </c:pt>
                <c:pt idx="46">
                  <c:v>45365</c:v>
                </c:pt>
                <c:pt idx="47">
                  <c:v>45366</c:v>
                </c:pt>
                <c:pt idx="48">
                  <c:v>45369</c:v>
                </c:pt>
                <c:pt idx="49">
                  <c:v>45370</c:v>
                </c:pt>
                <c:pt idx="50">
                  <c:v>45371</c:v>
                </c:pt>
              </c:numCache>
            </c:numRef>
          </c:cat>
          <c:val>
            <c:numRef>
              <c:f>原始收盘价!$D$2:$D$52</c:f>
              <c:numCache>
                <c:formatCode>#,##0.0000_ </c:formatCode>
                <c:ptCount val="51"/>
                <c:pt idx="0">
                  <c:v>5.67</c:v>
                </c:pt>
                <c:pt idx="1">
                  <c:v>5.74</c:v>
                </c:pt>
                <c:pt idx="2">
                  <c:v>5.71</c:v>
                </c:pt>
                <c:pt idx="3">
                  <c:v>5.77</c:v>
                </c:pt>
                <c:pt idx="4">
                  <c:v>5.67</c:v>
                </c:pt>
                <c:pt idx="5">
                  <c:v>5.73</c:v>
                </c:pt>
                <c:pt idx="6">
                  <c:v>5.67</c:v>
                </c:pt>
                <c:pt idx="7">
                  <c:v>5.6</c:v>
                </c:pt>
                <c:pt idx="8">
                  <c:v>5.72</c:v>
                </c:pt>
                <c:pt idx="9">
                  <c:v>5.78</c:v>
                </c:pt>
                <c:pt idx="10">
                  <c:v>5.78</c:v>
                </c:pt>
                <c:pt idx="11">
                  <c:v>5.64</c:v>
                </c:pt>
                <c:pt idx="12">
                  <c:v>5.63</c:v>
                </c:pt>
                <c:pt idx="13">
                  <c:v>5.65</c:v>
                </c:pt>
                <c:pt idx="14">
                  <c:v>5.59</c:v>
                </c:pt>
                <c:pt idx="15">
                  <c:v>5.56</c:v>
                </c:pt>
                <c:pt idx="16">
                  <c:v>6.03</c:v>
                </c:pt>
                <c:pt idx="17">
                  <c:v>6.41</c:v>
                </c:pt>
                <c:pt idx="18">
                  <c:v>6.4</c:v>
                </c:pt>
                <c:pt idx="19">
                  <c:v>6.49</c:v>
                </c:pt>
                <c:pt idx="20">
                  <c:v>6.48</c:v>
                </c:pt>
                <c:pt idx="21">
                  <c:v>6.31</c:v>
                </c:pt>
                <c:pt idx="22">
                  <c:v>6.15</c:v>
                </c:pt>
                <c:pt idx="23">
                  <c:v>6.21</c:v>
                </c:pt>
                <c:pt idx="24">
                  <c:v>6.05</c:v>
                </c:pt>
                <c:pt idx="25">
                  <c:v>6.22</c:v>
                </c:pt>
                <c:pt idx="26">
                  <c:v>6.34</c:v>
                </c:pt>
                <c:pt idx="27">
                  <c:v>6.33</c:v>
                </c:pt>
                <c:pt idx="28">
                  <c:v>6.34</c:v>
                </c:pt>
                <c:pt idx="29">
                  <c:v>6.35</c:v>
                </c:pt>
                <c:pt idx="30">
                  <c:v>6.46</c:v>
                </c:pt>
                <c:pt idx="31">
                  <c:v>6.47</c:v>
                </c:pt>
                <c:pt idx="32">
                  <c:v>6.43</c:v>
                </c:pt>
                <c:pt idx="33">
                  <c:v>6.27</c:v>
                </c:pt>
                <c:pt idx="34">
                  <c:v>6.29</c:v>
                </c:pt>
                <c:pt idx="35">
                  <c:v>6.32</c:v>
                </c:pt>
                <c:pt idx="36">
                  <c:v>6.35</c:v>
                </c:pt>
                <c:pt idx="37">
                  <c:v>6.34</c:v>
                </c:pt>
                <c:pt idx="38">
                  <c:v>6.26</c:v>
                </c:pt>
                <c:pt idx="39">
                  <c:v>6.49</c:v>
                </c:pt>
                <c:pt idx="40">
                  <c:v>6.42</c:v>
                </c:pt>
                <c:pt idx="41">
                  <c:v>6.45</c:v>
                </c:pt>
                <c:pt idx="42">
                  <c:v>6.5</c:v>
                </c:pt>
                <c:pt idx="43">
                  <c:v>6.52</c:v>
                </c:pt>
                <c:pt idx="44">
                  <c:v>6.41</c:v>
                </c:pt>
                <c:pt idx="45">
                  <c:v>6.35</c:v>
                </c:pt>
                <c:pt idx="46">
                  <c:v>6.57</c:v>
                </c:pt>
                <c:pt idx="47">
                  <c:v>6.54</c:v>
                </c:pt>
                <c:pt idx="48">
                  <c:v>6.85</c:v>
                </c:pt>
                <c:pt idx="49">
                  <c:v>6.77</c:v>
                </c:pt>
                <c:pt idx="50">
                  <c:v>6.88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2B-455B-A597-F7E28597D500}"/>
            </c:ext>
          </c:extLst>
        </c:ser>
        <c:ser>
          <c:idx val="1"/>
          <c:order val="1"/>
          <c:tx>
            <c:strRef>
              <c:f>原始收盘价!$E$1</c:f>
              <c:strCache>
                <c:ptCount val="1"/>
                <c:pt idx="0">
                  <c:v>中国铁建（右）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原始收盘价!$A$2:$A$52</c:f>
              <c:numCache>
                <c:formatCode>yyyy\-mm\-dd</c:formatCode>
                <c:ptCount val="51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45299</c:v>
                </c:pt>
                <c:pt idx="5">
                  <c:v>45300</c:v>
                </c:pt>
                <c:pt idx="6">
                  <c:v>45301</c:v>
                </c:pt>
                <c:pt idx="7">
                  <c:v>45302</c:v>
                </c:pt>
                <c:pt idx="8">
                  <c:v>45303</c:v>
                </c:pt>
                <c:pt idx="9">
                  <c:v>45306</c:v>
                </c:pt>
                <c:pt idx="10">
                  <c:v>45307</c:v>
                </c:pt>
                <c:pt idx="11">
                  <c:v>45308</c:v>
                </c:pt>
                <c:pt idx="12">
                  <c:v>45309</c:v>
                </c:pt>
                <c:pt idx="13">
                  <c:v>45310</c:v>
                </c:pt>
                <c:pt idx="14">
                  <c:v>45313</c:v>
                </c:pt>
                <c:pt idx="15">
                  <c:v>45314</c:v>
                </c:pt>
                <c:pt idx="16">
                  <c:v>45315</c:v>
                </c:pt>
                <c:pt idx="17">
                  <c:v>45316</c:v>
                </c:pt>
                <c:pt idx="18">
                  <c:v>45317</c:v>
                </c:pt>
                <c:pt idx="19">
                  <c:v>45320</c:v>
                </c:pt>
                <c:pt idx="20">
                  <c:v>45321</c:v>
                </c:pt>
                <c:pt idx="21">
                  <c:v>45322</c:v>
                </c:pt>
                <c:pt idx="22">
                  <c:v>45323</c:v>
                </c:pt>
                <c:pt idx="23">
                  <c:v>45324</c:v>
                </c:pt>
                <c:pt idx="24">
                  <c:v>45327</c:v>
                </c:pt>
                <c:pt idx="25">
                  <c:v>45328</c:v>
                </c:pt>
                <c:pt idx="26">
                  <c:v>45329</c:v>
                </c:pt>
                <c:pt idx="27">
                  <c:v>45330</c:v>
                </c:pt>
                <c:pt idx="28">
                  <c:v>45341</c:v>
                </c:pt>
                <c:pt idx="29">
                  <c:v>45342</c:v>
                </c:pt>
                <c:pt idx="30">
                  <c:v>45343</c:v>
                </c:pt>
                <c:pt idx="31">
                  <c:v>45344</c:v>
                </c:pt>
                <c:pt idx="32">
                  <c:v>45345</c:v>
                </c:pt>
                <c:pt idx="33">
                  <c:v>45348</c:v>
                </c:pt>
                <c:pt idx="34">
                  <c:v>45349</c:v>
                </c:pt>
                <c:pt idx="35">
                  <c:v>45350</c:v>
                </c:pt>
                <c:pt idx="36">
                  <c:v>45351</c:v>
                </c:pt>
                <c:pt idx="37">
                  <c:v>45352</c:v>
                </c:pt>
                <c:pt idx="38">
                  <c:v>45355</c:v>
                </c:pt>
                <c:pt idx="39">
                  <c:v>45356</c:v>
                </c:pt>
                <c:pt idx="40">
                  <c:v>45357</c:v>
                </c:pt>
                <c:pt idx="41">
                  <c:v>45358</c:v>
                </c:pt>
                <c:pt idx="42">
                  <c:v>45359</c:v>
                </c:pt>
                <c:pt idx="43">
                  <c:v>45362</c:v>
                </c:pt>
                <c:pt idx="44">
                  <c:v>45363</c:v>
                </c:pt>
                <c:pt idx="45">
                  <c:v>45364</c:v>
                </c:pt>
                <c:pt idx="46">
                  <c:v>45365</c:v>
                </c:pt>
                <c:pt idx="47">
                  <c:v>45366</c:v>
                </c:pt>
                <c:pt idx="48">
                  <c:v>45369</c:v>
                </c:pt>
                <c:pt idx="49">
                  <c:v>45370</c:v>
                </c:pt>
                <c:pt idx="50">
                  <c:v>45371</c:v>
                </c:pt>
              </c:numCache>
            </c:numRef>
          </c:cat>
          <c:val>
            <c:numRef>
              <c:f>原始收盘价!$E$2:$E$52</c:f>
              <c:numCache>
                <c:formatCode>#,##0.0000_ </c:formatCode>
                <c:ptCount val="51"/>
                <c:pt idx="0">
                  <c:v>7.58</c:v>
                </c:pt>
                <c:pt idx="1">
                  <c:v>7.63</c:v>
                </c:pt>
                <c:pt idx="2">
                  <c:v>7.59</c:v>
                </c:pt>
                <c:pt idx="3">
                  <c:v>7.65</c:v>
                </c:pt>
                <c:pt idx="4">
                  <c:v>7.48</c:v>
                </c:pt>
                <c:pt idx="5">
                  <c:v>7.51</c:v>
                </c:pt>
                <c:pt idx="6">
                  <c:v>7.48</c:v>
                </c:pt>
                <c:pt idx="7">
                  <c:v>7.47</c:v>
                </c:pt>
                <c:pt idx="8">
                  <c:v>7.5</c:v>
                </c:pt>
                <c:pt idx="9">
                  <c:v>7.52</c:v>
                </c:pt>
                <c:pt idx="10">
                  <c:v>7.55</c:v>
                </c:pt>
                <c:pt idx="11">
                  <c:v>7.45</c:v>
                </c:pt>
                <c:pt idx="12">
                  <c:v>7.39</c:v>
                </c:pt>
                <c:pt idx="13">
                  <c:v>7.38</c:v>
                </c:pt>
                <c:pt idx="14">
                  <c:v>7.25</c:v>
                </c:pt>
                <c:pt idx="15">
                  <c:v>7.24</c:v>
                </c:pt>
                <c:pt idx="16">
                  <c:v>7.78</c:v>
                </c:pt>
                <c:pt idx="17">
                  <c:v>8.44</c:v>
                </c:pt>
                <c:pt idx="18">
                  <c:v>8.4600000000000009</c:v>
                </c:pt>
                <c:pt idx="19">
                  <c:v>8.66</c:v>
                </c:pt>
                <c:pt idx="20">
                  <c:v>8.81</c:v>
                </c:pt>
                <c:pt idx="21">
                  <c:v>8.6</c:v>
                </c:pt>
                <c:pt idx="22">
                  <c:v>8.26</c:v>
                </c:pt>
                <c:pt idx="23">
                  <c:v>8.27</c:v>
                </c:pt>
                <c:pt idx="24">
                  <c:v>8</c:v>
                </c:pt>
                <c:pt idx="25">
                  <c:v>8.2899999999999991</c:v>
                </c:pt>
                <c:pt idx="26">
                  <c:v>8.39</c:v>
                </c:pt>
                <c:pt idx="27">
                  <c:v>8.3800000000000008</c:v>
                </c:pt>
                <c:pt idx="28">
                  <c:v>8.51</c:v>
                </c:pt>
                <c:pt idx="29">
                  <c:v>8.4700000000000006</c:v>
                </c:pt>
                <c:pt idx="30">
                  <c:v>8.73</c:v>
                </c:pt>
                <c:pt idx="31">
                  <c:v>8.76</c:v>
                </c:pt>
                <c:pt idx="32">
                  <c:v>8.75</c:v>
                </c:pt>
                <c:pt idx="33">
                  <c:v>8.48</c:v>
                </c:pt>
                <c:pt idx="34">
                  <c:v>8.5299999999999994</c:v>
                </c:pt>
                <c:pt idx="35">
                  <c:v>8.6300000000000008</c:v>
                </c:pt>
                <c:pt idx="36">
                  <c:v>8.68</c:v>
                </c:pt>
                <c:pt idx="37">
                  <c:v>8.59</c:v>
                </c:pt>
                <c:pt idx="38">
                  <c:v>8.42</c:v>
                </c:pt>
                <c:pt idx="39">
                  <c:v>8.5299999999999994</c:v>
                </c:pt>
                <c:pt idx="40">
                  <c:v>8.42</c:v>
                </c:pt>
                <c:pt idx="41">
                  <c:v>8.39</c:v>
                </c:pt>
                <c:pt idx="42">
                  <c:v>8.4700000000000006</c:v>
                </c:pt>
                <c:pt idx="43">
                  <c:v>8.5299999999999994</c:v>
                </c:pt>
                <c:pt idx="44">
                  <c:v>8.4</c:v>
                </c:pt>
                <c:pt idx="45">
                  <c:v>8.23</c:v>
                </c:pt>
                <c:pt idx="46">
                  <c:v>8.35</c:v>
                </c:pt>
                <c:pt idx="47">
                  <c:v>8.31</c:v>
                </c:pt>
                <c:pt idx="48">
                  <c:v>8.51</c:v>
                </c:pt>
                <c:pt idx="49">
                  <c:v>8.41</c:v>
                </c:pt>
                <c:pt idx="50">
                  <c:v>8.48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2B-455B-A597-F7E28597D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804239"/>
        <c:axId val="428787439"/>
      </c:lineChart>
      <c:dateAx>
        <c:axId val="428804239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8787439"/>
        <c:crosses val="autoZero"/>
        <c:auto val="1"/>
        <c:lblOffset val="100"/>
        <c:baseTimeUnit val="days"/>
      </c:dateAx>
      <c:valAx>
        <c:axId val="428787439"/>
        <c:scaling>
          <c:orientation val="minMax"/>
          <c:max val="9"/>
          <c:min val="5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8804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rho=-1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Sheet1!$B$20:$B$30</c:f>
              <c:numCache>
                <c:formatCode>0.00%</c:formatCode>
                <c:ptCount val="11"/>
                <c:pt idx="0">
                  <c:v>0.2</c:v>
                </c:pt>
                <c:pt idx="1">
                  <c:v>0.16700000000000001</c:v>
                </c:pt>
                <c:pt idx="2">
                  <c:v>0.13400000000000004</c:v>
                </c:pt>
                <c:pt idx="3">
                  <c:v>0.10100000000000001</c:v>
                </c:pt>
                <c:pt idx="4">
                  <c:v>6.8000000000000019E-2</c:v>
                </c:pt>
                <c:pt idx="5">
                  <c:v>3.5000000000000003E-2</c:v>
                </c:pt>
                <c:pt idx="6">
                  <c:v>2.0000000000010001E-3</c:v>
                </c:pt>
                <c:pt idx="7">
                  <c:v>3.0999999999999986E-2</c:v>
                </c:pt>
                <c:pt idx="8">
                  <c:v>6.4000000000000015E-2</c:v>
                </c:pt>
                <c:pt idx="9">
                  <c:v>9.7000000000000017E-2</c:v>
                </c:pt>
                <c:pt idx="10">
                  <c:v>0.13</c:v>
                </c:pt>
              </c:numCache>
            </c:numRef>
          </c:xVal>
          <c:yVal>
            <c:numRef>
              <c:f>Sheet1!$F$20:$F$30</c:f>
              <c:numCache>
                <c:formatCode>0.00%</c:formatCode>
                <c:ptCount val="11"/>
                <c:pt idx="0">
                  <c:v>0.12</c:v>
                </c:pt>
                <c:pt idx="1">
                  <c:v>0.11599999999999999</c:v>
                </c:pt>
                <c:pt idx="2">
                  <c:v>0.112</c:v>
                </c:pt>
                <c:pt idx="3">
                  <c:v>0.10799999999999998</c:v>
                </c:pt>
                <c:pt idx="4">
                  <c:v>0.104</c:v>
                </c:pt>
                <c:pt idx="5">
                  <c:v>0.1</c:v>
                </c:pt>
                <c:pt idx="6">
                  <c:v>9.6000000000000002E-2</c:v>
                </c:pt>
                <c:pt idx="7">
                  <c:v>9.1999999999999998E-2</c:v>
                </c:pt>
                <c:pt idx="8">
                  <c:v>8.7999999999999995E-2</c:v>
                </c:pt>
                <c:pt idx="9">
                  <c:v>8.4000000000000005E-2</c:v>
                </c:pt>
                <c:pt idx="10">
                  <c:v>0.08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3D1-4CBF-9C0E-588651EA0BF4}"/>
            </c:ext>
          </c:extLst>
        </c:ser>
        <c:ser>
          <c:idx val="1"/>
          <c:order val="1"/>
          <c:tx>
            <c:v>rho=0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Sheet1!$C$20:$C$30</c:f>
              <c:numCache>
                <c:formatCode>0.00%</c:formatCode>
                <c:ptCount val="11"/>
                <c:pt idx="0">
                  <c:v>0.2</c:v>
                </c:pt>
                <c:pt idx="1">
                  <c:v>0.1804688338744394</c:v>
                </c:pt>
                <c:pt idx="2">
                  <c:v>0.16209873534361707</c:v>
                </c:pt>
                <c:pt idx="3">
                  <c:v>0.14533065746772084</c:v>
                </c:pt>
                <c:pt idx="4">
                  <c:v>0.13078226179417454</c:v>
                </c:pt>
                <c:pt idx="5">
                  <c:v>0.11926860441876563</c:v>
                </c:pt>
                <c:pt idx="6">
                  <c:v>0.11173182178770739</c:v>
                </c:pt>
                <c:pt idx="7">
                  <c:v>0.10900000000000001</c:v>
                </c:pt>
                <c:pt idx="8">
                  <c:v>0.11142710621747297</c:v>
                </c:pt>
                <c:pt idx="9">
                  <c:v>0.11869709347747316</c:v>
                </c:pt>
                <c:pt idx="10">
                  <c:v>0.13</c:v>
                </c:pt>
              </c:numCache>
            </c:numRef>
          </c:xVal>
          <c:yVal>
            <c:numRef>
              <c:f>Sheet1!$F$20:$F$30</c:f>
              <c:numCache>
                <c:formatCode>0.00%</c:formatCode>
                <c:ptCount val="11"/>
                <c:pt idx="0">
                  <c:v>0.12</c:v>
                </c:pt>
                <c:pt idx="1">
                  <c:v>0.11599999999999999</c:v>
                </c:pt>
                <c:pt idx="2">
                  <c:v>0.112</c:v>
                </c:pt>
                <c:pt idx="3">
                  <c:v>0.10799999999999998</c:v>
                </c:pt>
                <c:pt idx="4">
                  <c:v>0.104</c:v>
                </c:pt>
                <c:pt idx="5">
                  <c:v>0.1</c:v>
                </c:pt>
                <c:pt idx="6">
                  <c:v>9.6000000000000002E-2</c:v>
                </c:pt>
                <c:pt idx="7">
                  <c:v>9.1999999999999998E-2</c:v>
                </c:pt>
                <c:pt idx="8">
                  <c:v>8.7999999999999995E-2</c:v>
                </c:pt>
                <c:pt idx="9">
                  <c:v>8.4000000000000005E-2</c:v>
                </c:pt>
                <c:pt idx="10">
                  <c:v>0.08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3D1-4CBF-9C0E-588651EA0BF4}"/>
            </c:ext>
          </c:extLst>
        </c:ser>
        <c:ser>
          <c:idx val="2"/>
          <c:order val="2"/>
          <c:tx>
            <c:v>rho=0.3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Sheet1!$D$20:$D$30</c:f>
              <c:numCache>
                <c:formatCode>0.00%</c:formatCode>
                <c:ptCount val="11"/>
                <c:pt idx="0">
                  <c:v>0.2</c:v>
                </c:pt>
                <c:pt idx="1">
                  <c:v>0.18431766057543159</c:v>
                </c:pt>
                <c:pt idx="2">
                  <c:v>0.16962311163281971</c:v>
                </c:pt>
                <c:pt idx="3">
                  <c:v>0.15619539045695299</c:v>
                </c:pt>
                <c:pt idx="4">
                  <c:v>0.14438836518224038</c:v>
                </c:pt>
                <c:pt idx="5">
                  <c:v>0.13462912017836262</c:v>
                </c:pt>
                <c:pt idx="6">
                  <c:v>0.12738916751435345</c:v>
                </c:pt>
                <c:pt idx="7">
                  <c:v>0.12311376852326471</c:v>
                </c:pt>
                <c:pt idx="8">
                  <c:v>0.12211470017979</c:v>
                </c:pt>
                <c:pt idx="9">
                  <c:v>0.12447088012864696</c:v>
                </c:pt>
                <c:pt idx="10">
                  <c:v>0.13</c:v>
                </c:pt>
              </c:numCache>
            </c:numRef>
          </c:xVal>
          <c:yVal>
            <c:numRef>
              <c:f>Sheet1!$F$20:$F$30</c:f>
              <c:numCache>
                <c:formatCode>0.00%</c:formatCode>
                <c:ptCount val="11"/>
                <c:pt idx="0">
                  <c:v>0.12</c:v>
                </c:pt>
                <c:pt idx="1">
                  <c:v>0.11599999999999999</c:v>
                </c:pt>
                <c:pt idx="2">
                  <c:v>0.112</c:v>
                </c:pt>
                <c:pt idx="3">
                  <c:v>0.10799999999999998</c:v>
                </c:pt>
                <c:pt idx="4">
                  <c:v>0.104</c:v>
                </c:pt>
                <c:pt idx="5">
                  <c:v>0.1</c:v>
                </c:pt>
                <c:pt idx="6">
                  <c:v>9.6000000000000002E-2</c:v>
                </c:pt>
                <c:pt idx="7">
                  <c:v>9.1999999999999998E-2</c:v>
                </c:pt>
                <c:pt idx="8">
                  <c:v>8.7999999999999995E-2</c:v>
                </c:pt>
                <c:pt idx="9">
                  <c:v>8.4000000000000005E-2</c:v>
                </c:pt>
                <c:pt idx="10">
                  <c:v>0.08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3D1-4CBF-9C0E-588651EA0BF4}"/>
            </c:ext>
          </c:extLst>
        </c:ser>
        <c:ser>
          <c:idx val="3"/>
          <c:order val="3"/>
          <c:tx>
            <c:v>rho=1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Sheet1!$E$20:$E$30</c:f>
              <c:numCache>
                <c:formatCode>0.00%</c:formatCode>
                <c:ptCount val="11"/>
                <c:pt idx="0">
                  <c:v>0.2</c:v>
                </c:pt>
                <c:pt idx="1">
                  <c:v>0.193</c:v>
                </c:pt>
                <c:pt idx="2">
                  <c:v>0.18600000000000005</c:v>
                </c:pt>
                <c:pt idx="3">
                  <c:v>0.17899999999999999</c:v>
                </c:pt>
                <c:pt idx="4">
                  <c:v>0.17200000000000001</c:v>
                </c:pt>
                <c:pt idx="5">
                  <c:v>0.16500000000000001</c:v>
                </c:pt>
                <c:pt idx="6">
                  <c:v>0.158</c:v>
                </c:pt>
                <c:pt idx="7">
                  <c:v>0.15100000000000002</c:v>
                </c:pt>
                <c:pt idx="8">
                  <c:v>0.14400000000000002</c:v>
                </c:pt>
                <c:pt idx="9">
                  <c:v>0.13700000000000001</c:v>
                </c:pt>
                <c:pt idx="10">
                  <c:v>0.13</c:v>
                </c:pt>
              </c:numCache>
            </c:numRef>
          </c:xVal>
          <c:yVal>
            <c:numRef>
              <c:f>Sheet1!$F$20:$F$30</c:f>
              <c:numCache>
                <c:formatCode>0.00%</c:formatCode>
                <c:ptCount val="11"/>
                <c:pt idx="0">
                  <c:v>0.12</c:v>
                </c:pt>
                <c:pt idx="1">
                  <c:v>0.11599999999999999</c:v>
                </c:pt>
                <c:pt idx="2">
                  <c:v>0.112</c:v>
                </c:pt>
                <c:pt idx="3">
                  <c:v>0.10799999999999998</c:v>
                </c:pt>
                <c:pt idx="4">
                  <c:v>0.104</c:v>
                </c:pt>
                <c:pt idx="5">
                  <c:v>0.1</c:v>
                </c:pt>
                <c:pt idx="6">
                  <c:v>9.6000000000000002E-2</c:v>
                </c:pt>
                <c:pt idx="7">
                  <c:v>9.1999999999999998E-2</c:v>
                </c:pt>
                <c:pt idx="8">
                  <c:v>8.7999999999999995E-2</c:v>
                </c:pt>
                <c:pt idx="9">
                  <c:v>8.4000000000000005E-2</c:v>
                </c:pt>
                <c:pt idx="10">
                  <c:v>0.08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3D1-4CBF-9C0E-588651EA0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900984"/>
        <c:axId val="752901944"/>
      </c:scatterChart>
      <c:valAx>
        <c:axId val="752900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2901944"/>
        <c:crosses val="autoZero"/>
        <c:crossBetween val="midCat"/>
      </c:valAx>
      <c:valAx>
        <c:axId val="752901944"/>
        <c:scaling>
          <c:orientation val="minMax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2900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0.37755</cdr:x>
      <cdr:y>0</cdr:y>
    </cdr:from>
    <cdr:to>
      <cdr:x>0.37755</cdr:x>
      <cdr:y>0.91545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id="{31ED41A3-9F15-48A8-A203-4EA308F586E5}"/>
            </a:ext>
          </a:extLst>
        </cdr:cNvPr>
        <cdr:cNvCxnSpPr/>
      </cdr:nvCxnSpPr>
      <cdr:spPr>
        <a:xfrm xmlns:a="http://schemas.openxmlformats.org/drawingml/2006/main" flipV="1">
          <a:off x="2664296" y="0"/>
          <a:ext cx="0" cy="269465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536514B-8543-4C17-AFF1-BFBCB98F26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E1F16-6EA0-45BA-9A22-0337A89D165D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2A4E-DCCA-4536-B452-2145185C3DD1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583C6-BF90-474C-993F-11B545209AF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127" name="Picture 7" descr="PPT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pic>
        <p:nvPicPr>
          <p:cNvPr id="5128" name="Picture 8" descr="PPT-2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BA447-B1E6-4E50-AE75-FC6BA8284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34A-CF92-4C0C-84FA-BA904FD4A5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AD7CED-173C-4149-892C-4F2F158D21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1FEB-CAC2-456A-B597-C0C3985F6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C1B2-1A09-46B1-A7E6-3C67687F6D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AE0A-1B5E-4443-A11E-F1CCC6A0F5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D5A55-8805-4D9C-AEDA-7B0894D74B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696CB-0D20-433D-8E5B-0B86E57B7B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ADBC-C7C3-4515-9C32-39AE9F4979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DAA04-42F4-4FEC-983B-1DF9D6DC33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2870-266B-41D2-8899-8AC34ECFBF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C8B9D-6BF6-4FEE-B22E-E76EE2CD2E1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PPT-2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yd@mail.shufe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564904"/>
            <a:ext cx="6046787" cy="1862634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投资学</a:t>
            </a:r>
            <a:b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</a:br>
            <a: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  <a:t>L4:</a:t>
            </a:r>
            <a:r>
              <a:rPr lang="zh-CN" altLang="en-US" sz="3600" b="1" dirty="0">
                <a:solidFill>
                  <a:srgbClr val="333300"/>
                </a:solidFill>
                <a:ea typeface="汉仪大宋简" pitchFamily="49" charset="-122"/>
              </a:rPr>
              <a:t>最优风险资产组合与马科维兹优化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3952875" cy="172836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上海财经大学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  骆玉鼎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  <a:hlinkClick r:id="rId3"/>
              </a:rPr>
              <a:t>lyd@mail.shufe.edu.cn</a:t>
            </a: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</a:rPr>
              <a:t> 2024.3</a:t>
            </a:r>
          </a:p>
          <a:p>
            <a:pPr algn="r">
              <a:lnSpc>
                <a:spcPct val="90000"/>
              </a:lnSpc>
            </a:pP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987675" y="4581525"/>
            <a:ext cx="5472113" cy="0"/>
          </a:xfrm>
          <a:prstGeom prst="line">
            <a:avLst/>
          </a:prstGeom>
          <a:noFill/>
          <a:ln w="2222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338FF-093B-0C95-36B4-3CA24414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但是，也有同增同减的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0B51A13-43AE-E7DC-6D04-7C89959243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307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ACC1C-6C72-A5CC-5796-CBB59F01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中铁和铁建的组合方案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678DB9B-39F3-919A-AE9E-4F74A9592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72816"/>
            <a:ext cx="6768752" cy="2543251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12AC1EE-11D7-D3EE-AAAA-5721A10A4037}"/>
              </a:ext>
            </a:extLst>
          </p:cNvPr>
          <p:cNvSpPr txBox="1"/>
          <p:nvPr/>
        </p:nvSpPr>
        <p:spPr>
          <a:xfrm>
            <a:off x="1043608" y="47971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二者收益率高度相关，但中铁显著优于铁建（收益高而风险低），因此，不允许做空条件下，最优方案将是全部投资于中国中铁</a:t>
            </a:r>
          </a:p>
        </p:txBody>
      </p:sp>
    </p:spTree>
    <p:extLst>
      <p:ext uri="{BB962C8B-B14F-4D97-AF65-F5344CB8AC3E}">
        <p14:creationId xmlns:p14="http://schemas.microsoft.com/office/powerpoint/2010/main" val="411633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D9A91-2078-5060-2451-C185037E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组合风险为何变化？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682F5FC-AD94-FD30-B410-B3393C8D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864" y="1600200"/>
                <a:ext cx="8229600" cy="4525963"/>
              </a:xfrm>
            </p:spPr>
            <p:txBody>
              <a:bodyPr/>
              <a:lstStyle/>
              <a:p>
                <a:r>
                  <a:rPr lang="zh-CN" altLang="en-US" sz="1800" dirty="0"/>
                  <a:t>假设</a:t>
                </a:r>
                <a:r>
                  <a:rPr lang="en-US" altLang="zh-CN" sz="1800" dirty="0"/>
                  <a:t>x, y</a:t>
                </a:r>
                <a:r>
                  <a:rPr lang="zh-CN" altLang="en-US" sz="1800" dirty="0"/>
                  <a:t>为两个变量，</a:t>
                </a:r>
                <a:r>
                  <a:rPr lang="en-US" altLang="zh-CN" sz="1800" dirty="0"/>
                  <a:t>a, b</a:t>
                </a:r>
                <a:r>
                  <a:rPr lang="zh-CN" altLang="en-US" sz="1800" dirty="0"/>
                  <a:t>为常数，那么，变量 </a:t>
                </a:r>
                <a:r>
                  <a:rPr lang="en-US" altLang="zh-CN" sz="1800" dirty="0" err="1"/>
                  <a:t>ax+by</a:t>
                </a:r>
                <a:r>
                  <a:rPr lang="zh-CN" altLang="en-US" sz="1800" dirty="0"/>
                  <a:t>的方差等于多少呢？</a:t>
                </a:r>
                <a:endParaRPr lang="en-US" altLang="zh-CN" sz="1800" dirty="0"/>
              </a:p>
              <a:p>
                <a:r>
                  <a:rPr lang="zh-CN" altLang="en-US" sz="1800" dirty="0"/>
                  <a:t>根据方差的定义，方差是变量实际值与期望值之差的平方的期望值，即：</a:t>
                </a:r>
                <a:endParaRPr lang="en-US" altLang="zh-CN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i="1" dirty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sz="1800" i="1" dirty="0">
                          <a:latin typeface="Cambria Math" panose="02040503050406030204" pitchFamily="18" charset="0"/>
                        </a:rPr>
                        <m:t>或</m:t>
                      </m:r>
                      <m:sSubSup>
                        <m:sSubSupPr>
                          <m:ctrlPr>
                            <a:rPr lang="en-US" altLang="zh-CN" sz="1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同样有：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或</m:t>
                    </m:r>
                    <m:sSubSup>
                      <m:sSub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𝑏𝑦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𝑏𝑦</m:t>
                            </m:r>
                          </m:e>
                        </m:d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b="0" dirty="0"/>
              </a:p>
              <a:p>
                <a:pPr marL="0" indent="0">
                  <a:buNone/>
                </a:pPr>
                <a:r>
                  <a:rPr lang="en-US" altLang="zh-CN" sz="2000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𝑎𝐸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𝑏𝐸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altLang="zh-CN" sz="2000" dirty="0"/>
                          <m:t> 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b="0" dirty="0"/>
              </a:p>
              <a:p>
                <a:pPr marL="0" indent="0">
                  <a:buNone/>
                </a:pPr>
                <a:r>
                  <a:rPr lang="zh-CN" altLang="en-US" sz="28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（"/>
                                <m:endChr m:val="）"/>
                                <m:ctrlPr>
                                  <a:rPr lang="zh-CN" alt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8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（"/>
                                <m:endChr m:val="）"/>
                                <m:ctrlPr>
                                  <a:rPr lang="zh-CN" alt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m:rPr>
                        <m:sty m:val="p"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}+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682F5FC-AD94-FD30-B410-B3393C8D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64" y="1600200"/>
                <a:ext cx="8229600" cy="4525963"/>
              </a:xfrm>
              <a:blipFill>
                <a:blip r:embed="rId2"/>
                <a:stretch>
                  <a:fillRect l="-741"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211A8AA-5C86-A1B1-0EAC-3BB1558EA918}"/>
                  </a:ext>
                </a:extLst>
              </p:cNvPr>
              <p:cNvSpPr txBox="1"/>
              <p:nvPr/>
            </p:nvSpPr>
            <p:spPr>
              <a:xfrm>
                <a:off x="518864" y="5073134"/>
                <a:ext cx="7677878" cy="1526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定义，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称为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与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的协方差，于是有：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i="1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𝑎𝑏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 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211A8AA-5C86-A1B1-0EAC-3BB1558EA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5073134"/>
                <a:ext cx="7677878" cy="1526700"/>
              </a:xfrm>
              <a:prstGeom prst="rect">
                <a:avLst/>
              </a:prstGeom>
              <a:blipFill>
                <a:blip r:embed="rId3"/>
                <a:stretch>
                  <a:fillRect l="-635" t="-3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88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2663A-7515-C6CF-E110-74330CA2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协方差与相关系数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347957-0821-AE31-BF0E-5C2645AE2A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sz="2000" dirty="0"/>
                  <a:t>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altLang="zh-CN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𝑎𝑏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000" dirty="0"/>
                  <a:t>不难发现，</a:t>
                </a:r>
                <a:r>
                  <a:rPr lang="en-US" altLang="zh-CN" sz="2000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zh-CN" altLang="en-US" sz="2400" dirty="0"/>
                  <a:t>与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（</m:t>
                    </m:r>
                    <m:r>
                      <m:rPr>
                        <m:sty m:val="p"/>
                      </m:rPr>
                      <a:rPr lang="en-US" altLang="zh-CN" sz="2400" i="1" dirty="0" smtClean="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/>
                  <a:t>大小关系取决于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zh-CN" altLang="en-US" sz="2400" dirty="0"/>
                  <a:t>的值。如果：</a:t>
                </a:r>
                <a:endParaRPr lang="en-US" altLang="zh-CN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sz="2400" dirty="0"/>
                  <a:t>，那么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,</a:t>
                </a:r>
                <a:r>
                  <a:rPr lang="zh-CN" altLang="en-US" sz="2400" dirty="0"/>
                  <a:t>即</a:t>
                </a:r>
                <a:r>
                  <a:rPr lang="en-US" altLang="zh-CN" sz="2400" dirty="0"/>
                  <a:t>x</a:t>
                </a:r>
                <a:r>
                  <a:rPr lang="zh-CN" altLang="en-US" sz="2400" dirty="0"/>
                  <a:t>和</a:t>
                </a:r>
                <a:r>
                  <a:rPr lang="en-US" altLang="zh-CN" sz="2400" dirty="0"/>
                  <a:t>y</a:t>
                </a:r>
                <a:r>
                  <a:rPr lang="zh-CN" altLang="en-US" sz="2400" dirty="0"/>
                  <a:t>的标准差的线性组合</a:t>
                </a:r>
                <a:endParaRPr lang="en-US" altLang="zh-CN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sz="2400" dirty="0"/>
                  <a:t>，那么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sz="2400" dirty="0"/>
                  <a:t>，那么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r>
                  <a:rPr lang="zh-CN" altLang="en-US" sz="2800" dirty="0"/>
                  <a:t>定义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den>
                    </m:f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,</a:t>
                </a:r>
                <a:r>
                  <a:rPr lang="zh-CN" altLang="en-US" sz="2800" dirty="0"/>
                  <a:t>称其为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相关系数</a:t>
                </a:r>
                <a:r>
                  <a:rPr lang="en-US" altLang="zh-CN" sz="2800" dirty="0"/>
                  <a:t> </a:t>
                </a:r>
                <a:r>
                  <a:rPr lang="zh-CN" altLang="en-US" sz="2800" dirty="0"/>
                  <a:t>我们接下来看看它的取值范围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347957-0821-AE31-BF0E-5C2645AE2A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078" r="-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69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6CF16-378A-48BC-BF7F-CF3B1CAF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相关系数取值范围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1FBCE49-6B0A-4EED-BF91-D2DBE7519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dirty="0"/>
                  <a:t>令</a:t>
                </a:r>
                <a:r>
                  <a:rPr lang="en-US" altLang="zh-CN" sz="2800" dirty="0"/>
                  <a:t>b=1,</a:t>
                </a:r>
                <a:r>
                  <a:rPr lang="zh-CN" altLang="en-US" sz="2800" dirty="0"/>
                  <a:t> 则变量</a:t>
                </a:r>
                <a:r>
                  <a:rPr lang="en-US" altLang="zh-CN" sz="2800" dirty="0" err="1"/>
                  <a:t>ax+by</a:t>
                </a:r>
                <a:r>
                  <a:rPr lang="zh-CN" altLang="en-US" sz="2800" dirty="0"/>
                  <a:t>变为</a:t>
                </a:r>
                <a:r>
                  <a:rPr lang="en-US" altLang="zh-CN" sz="2800" dirty="0" err="1"/>
                  <a:t>ax+y</a:t>
                </a:r>
                <a:r>
                  <a:rPr lang="zh-CN" altLang="en-US" sz="2800" dirty="0"/>
                  <a:t>，它的方差为：</a:t>
                </a:r>
                <a:endParaRPr lang="en-US" altLang="zh-CN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𝑎𝑐𝑜𝑣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altLang="zh-CN" sz="2400" dirty="0"/>
              </a:p>
              <a:p>
                <a:r>
                  <a:rPr lang="zh-CN" altLang="en-US" sz="2400" dirty="0"/>
                  <a:t>将其视为关于</a:t>
                </a:r>
                <a:r>
                  <a:rPr lang="en-US" altLang="zh-CN" sz="2400" dirty="0"/>
                  <a:t>a</a:t>
                </a:r>
                <a:r>
                  <a:rPr lang="zh-CN" altLang="en-US" sz="2400" dirty="0"/>
                  <a:t>的二次函数，判别式为：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cov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）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−4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r>
                  <a:rPr lang="zh-CN" altLang="en-US" sz="2400" dirty="0"/>
                  <a:t>于是，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cov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/>
                  <a:t>，即：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xy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既然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xy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zh-CN" altLang="en-US" sz="2400" dirty="0"/>
                  <a:t>，那么</a:t>
                </a:r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𝑎𝑏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𝑎𝑏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zh-CN" sz="2400" b="1" dirty="0" err="1">
                    <a:solidFill>
                      <a:srgbClr val="FF0000"/>
                    </a:solidFill>
                  </a:rPr>
                  <a:t>ax+by</a:t>
                </a:r>
                <a:r>
                  <a:rPr lang="zh-CN" altLang="en-US" sz="2400" b="1" dirty="0">
                    <a:solidFill>
                      <a:srgbClr val="FF0000"/>
                    </a:solidFill>
                  </a:rPr>
                  <a:t>的标准差小于等于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en-US" altLang="zh-CN" sz="2400" b="1" dirty="0"/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资产组合的标准差小于等于标准差的组合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1FBCE49-6B0A-4EED-BF91-D2DBE7519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887" b="-13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36EEF-9EC0-4517-84D7-4729A064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两资产组合的各种情形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691C3CC-7594-40DA-AC1B-3D1F6B58D5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737125"/>
              </a:xfrm>
            </p:spPr>
            <p:txBody>
              <a:bodyPr/>
              <a:lstStyle/>
              <a:p>
                <a:r>
                  <a:rPr lang="zh-CN" altLang="en-US" sz="2000" dirty="0"/>
                  <a:t>用</a:t>
                </a:r>
                <a:r>
                  <a:rPr lang="en-US" altLang="zh-CN" sz="2000" dirty="0"/>
                  <a:t>D(</a:t>
                </a:r>
                <a:r>
                  <a:rPr lang="zh-CN" altLang="en-US" sz="2000" dirty="0"/>
                  <a:t>债券基金）和</a:t>
                </a:r>
                <a:r>
                  <a:rPr lang="en-US" altLang="zh-CN" sz="2000" dirty="0"/>
                  <a:t>E(</a:t>
                </a:r>
                <a:r>
                  <a:rPr lang="zh-CN" altLang="en-US" sz="2000" dirty="0"/>
                  <a:t>股票基金）两个资产来组成资产组合</a:t>
                </a:r>
                <a:r>
                  <a:rPr lang="en-US" altLang="zh-CN" sz="2000" dirty="0"/>
                  <a:t>P</a:t>
                </a:r>
                <a:r>
                  <a:rPr lang="zh-CN" altLang="en-US" sz="2000" dirty="0"/>
                  <a:t>。那么有：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  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若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/>
                  <a:t>，</a:t>
                </a:r>
                <a:r>
                  <a:rPr lang="en-US" altLang="zh-CN" sz="2000" dirty="0"/>
                  <a:t>D</a:t>
                </a:r>
                <a:r>
                  <a:rPr lang="zh-CN" altLang="en-US" sz="2000" dirty="0"/>
                  <a:t>和</a:t>
                </a:r>
                <a:r>
                  <a:rPr lang="en-US" altLang="zh-CN" sz="2000" dirty="0"/>
                  <a:t>E</a:t>
                </a:r>
                <a:r>
                  <a:rPr lang="zh-CN" altLang="en-US" sz="2000" dirty="0"/>
                  <a:t>的收益完全正相关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1800" dirty="0"/>
                      <m:t>+ 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/>
              </a:p>
              <a:p>
                <a:pPr marL="514350" indent="-51435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zh-CN" altLang="en-US" sz="2000" dirty="0"/>
                  <a:t>，</a:t>
                </a:r>
                <a:r>
                  <a:rPr lang="en-US" altLang="zh-CN" sz="2000" dirty="0"/>
                  <a:t>D</a:t>
                </a:r>
                <a:r>
                  <a:rPr lang="zh-CN" altLang="en-US" sz="2000" dirty="0"/>
                  <a:t>和</a:t>
                </a:r>
                <a:r>
                  <a:rPr lang="en-US" altLang="zh-CN" sz="2000" dirty="0"/>
                  <a:t>E</a:t>
                </a:r>
                <a:r>
                  <a:rPr lang="zh-CN" altLang="en-US" sz="2000" dirty="0"/>
                  <a:t>的收益不完全正相关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/>
              </a:p>
              <a:p>
                <a:pPr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 panose="02040503050406030204" pitchFamily="18" charset="0"/>
                      </a:rPr>
                      <m:t>若</m:t>
                    </m:r>
                    <m:r>
                      <a:rPr lang="zh-CN" altLang="en-US" sz="18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1800" dirty="0"/>
                  <a:t>，</a:t>
                </a:r>
                <a:r>
                  <a:rPr lang="en-US" altLang="zh-CN" sz="1800" dirty="0"/>
                  <a:t>D</a:t>
                </a:r>
                <a:r>
                  <a:rPr lang="zh-CN" altLang="en-US" sz="1800" dirty="0"/>
                  <a:t>和</a:t>
                </a:r>
                <a:r>
                  <a:rPr lang="en-US" altLang="zh-CN" sz="1800" dirty="0"/>
                  <a:t>E</a:t>
                </a:r>
                <a:r>
                  <a:rPr lang="zh-CN" altLang="en-US" sz="1800" dirty="0"/>
                  <a:t>的收益不相关</a:t>
                </a:r>
                <a:endParaRPr lang="en-US" altLang="zh-CN" sz="1800" dirty="0"/>
              </a:p>
              <a:p>
                <a:pPr marL="514350" indent="-51435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 panose="02040503050406030204" pitchFamily="18" charset="0"/>
                      </a:rPr>
                      <m:t>若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zh-CN" altLang="en-US" sz="18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zh-CN" altLang="en-US" sz="1800" dirty="0"/>
                  <a:t>，</a:t>
                </a:r>
                <a:r>
                  <a:rPr lang="en-US" altLang="zh-CN" sz="1800" dirty="0"/>
                  <a:t>D</a:t>
                </a:r>
                <a:r>
                  <a:rPr lang="zh-CN" altLang="en-US" sz="1800" dirty="0"/>
                  <a:t>和</a:t>
                </a:r>
                <a:r>
                  <a:rPr lang="en-US" altLang="zh-CN" sz="1800" dirty="0"/>
                  <a:t>E</a:t>
                </a:r>
                <a:r>
                  <a:rPr lang="zh-CN" altLang="en-US" sz="1800" dirty="0"/>
                  <a:t>的收益不完全正相关</a:t>
                </a:r>
                <a:endParaRPr lang="en-US" altLang="zh-CN" sz="1800" dirty="0"/>
              </a:p>
              <a:p>
                <a:pPr marL="514350" indent="-51435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 panose="02040503050406030204" pitchFamily="18" charset="0"/>
                      </a:rPr>
                      <m:t>若</m:t>
                    </m:r>
                    <m:r>
                      <a:rPr lang="zh-CN" altLang="en-US" sz="18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zh-CN" altLang="en-US" sz="1800" dirty="0"/>
                  <a:t>，</a:t>
                </a:r>
                <a:r>
                  <a:rPr lang="en-US" altLang="zh-CN" sz="1800" dirty="0"/>
                  <a:t>D</a:t>
                </a:r>
                <a:r>
                  <a:rPr lang="zh-CN" altLang="en-US" sz="1800" dirty="0"/>
                  <a:t>和</a:t>
                </a:r>
                <a:r>
                  <a:rPr lang="en-US" altLang="zh-CN" sz="1800" dirty="0"/>
                  <a:t>E</a:t>
                </a:r>
                <a:r>
                  <a:rPr lang="zh-CN" altLang="en-US" sz="1800" dirty="0"/>
                  <a:t>的收益完全负相关</a:t>
                </a:r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800" dirty="0"/>
              </a:p>
              <a:p>
                <a:pPr marL="514350" indent="-514350">
                  <a:buFont typeface="+mj-lt"/>
                  <a:buAutoNum type="arabicPeriod" startAt="4"/>
                </a:pPr>
                <a:endParaRPr lang="en-US" altLang="zh-CN" sz="2000" dirty="0"/>
              </a:p>
              <a:p>
                <a:pPr marL="514350" indent="-514350">
                  <a:buFont typeface="+mj-lt"/>
                  <a:buAutoNum type="arabicPeriod" startAt="4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691C3CC-7594-40DA-AC1B-3D1F6B58D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737125"/>
              </a:xfrm>
              <a:blipFill>
                <a:blip r:embed="rId2"/>
                <a:stretch>
                  <a:fillRect l="-1111" t="-1030" r="-1926" b="-2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9811359-D082-4549-9D35-C0B86232F24E}"/>
                  </a:ext>
                </a:extLst>
              </p:cNvPr>
              <p:cNvSpPr txBox="1"/>
              <p:nvPr/>
            </p:nvSpPr>
            <p:spPr>
              <a:xfrm>
                <a:off x="899592" y="2247091"/>
                <a:ext cx="4531433" cy="313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DE</m:t>
                          </m:r>
                        </m:sub>
                      </m:sSub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dirty="0"/>
                        <m:t>+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9811359-D082-4549-9D35-C0B86232F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47091"/>
                <a:ext cx="4531433" cy="313547"/>
              </a:xfrm>
              <a:prstGeom prst="rect">
                <a:avLst/>
              </a:prstGeom>
              <a:blipFill>
                <a:blip r:embed="rId3"/>
                <a:stretch>
                  <a:fillRect l="-135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57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210734-C6CF-4B82-9EDC-F40A3963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完全正相关的组合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60AEB6-CDCB-4C6A-B8F4-994ABFE8A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708525"/>
              </a:xfrm>
            </p:spPr>
            <p:txBody>
              <a:bodyPr/>
              <a:lstStyle/>
              <a:p>
                <a:r>
                  <a:rPr lang="zh-CN" altLang="en-US" sz="2400" dirty="0"/>
                  <a:t>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, </a:t>
                </a:r>
                <a:r>
                  <a:rPr lang="zh-CN" altLang="en-US" sz="2400" dirty="0"/>
                  <a:t>所以</a:t>
                </a:r>
                <a:r>
                  <a:rPr lang="en-US" altLang="zh-CN" sz="2400" dirty="0"/>
                  <a:t>D</a:t>
                </a:r>
                <a:r>
                  <a:rPr lang="zh-CN" altLang="en-US" sz="2400" dirty="0"/>
                  <a:t>、</a:t>
                </a:r>
                <a:r>
                  <a:rPr lang="en-US" altLang="zh-CN" sz="2400" dirty="0"/>
                  <a:t>P</a:t>
                </a:r>
                <a:r>
                  <a:rPr lang="zh-CN" altLang="en-US" sz="2400" dirty="0"/>
                  <a:t>、</a:t>
                </a:r>
                <a:r>
                  <a:rPr lang="en-US" altLang="zh-CN" sz="2400" dirty="0"/>
                  <a:t>E</a:t>
                </a:r>
                <a:r>
                  <a:rPr lang="zh-CN" altLang="en-US" sz="2400" dirty="0"/>
                  <a:t>三点共线，</a:t>
                </a:r>
                <a:r>
                  <a:rPr lang="en-US" altLang="zh-CN" sz="2400" dirty="0"/>
                  <a:t>P</a:t>
                </a:r>
                <a:r>
                  <a:rPr lang="zh-CN" altLang="en-US" sz="2400" dirty="0"/>
                  <a:t>是</a:t>
                </a:r>
                <a:r>
                  <a:rPr lang="en-US" altLang="zh-CN" sz="2400" dirty="0"/>
                  <a:t>D</a:t>
                </a:r>
                <a:r>
                  <a:rPr lang="zh-CN" altLang="en-US" sz="2400" dirty="0"/>
                  <a:t>、</a:t>
                </a:r>
                <a:r>
                  <a:rPr lang="en-US" altLang="zh-CN" sz="2400" dirty="0"/>
                  <a:t>E</a:t>
                </a:r>
                <a:r>
                  <a:rPr lang="zh-CN" altLang="en-US" sz="2400" dirty="0"/>
                  <a:t>的线性组合</a:t>
                </a:r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60AEB6-CDCB-4C6A-B8F4-994ABFE8A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708525"/>
              </a:xfrm>
              <a:blipFill>
                <a:blip r:embed="rId2"/>
                <a:stretch>
                  <a:fillRect l="-963" t="-1425" r="-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678A2D84-1991-4C8D-9629-75545AACD21B}"/>
              </a:ext>
            </a:extLst>
          </p:cNvPr>
          <p:cNvCxnSpPr/>
          <p:nvPr/>
        </p:nvCxnSpPr>
        <p:spPr>
          <a:xfrm>
            <a:off x="2123728" y="5661248"/>
            <a:ext cx="540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A7ADA81-C923-4525-A3E9-AB8F46543C30}"/>
              </a:ext>
            </a:extLst>
          </p:cNvPr>
          <p:cNvCxnSpPr/>
          <p:nvPr/>
        </p:nvCxnSpPr>
        <p:spPr>
          <a:xfrm flipV="1">
            <a:off x="2123728" y="2276872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DCC3AD7-175E-4E14-880F-1957EC4BD0E9}"/>
              </a:ext>
            </a:extLst>
          </p:cNvPr>
          <p:cNvSpPr txBox="1"/>
          <p:nvPr/>
        </p:nvSpPr>
        <p:spPr>
          <a:xfrm>
            <a:off x="1403648" y="2204864"/>
            <a:ext cx="57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E(r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75ABD8-6727-49AD-8031-F79B02090F47}"/>
                  </a:ext>
                </a:extLst>
              </p:cNvPr>
              <p:cNvSpPr txBox="1"/>
              <p:nvPr/>
            </p:nvSpPr>
            <p:spPr>
              <a:xfrm>
                <a:off x="7575979" y="5476582"/>
                <a:ext cx="38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75ABD8-6727-49AD-8031-F79B02090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979" y="5476582"/>
                <a:ext cx="3890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3033C49B-4B3C-4693-9307-09029695E389}"/>
              </a:ext>
            </a:extLst>
          </p:cNvPr>
          <p:cNvSpPr/>
          <p:nvPr/>
        </p:nvSpPr>
        <p:spPr>
          <a:xfrm>
            <a:off x="3110950" y="4437113"/>
            <a:ext cx="164907" cy="115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BEF222C-517E-47E2-BC03-4B5067047221}"/>
              </a:ext>
            </a:extLst>
          </p:cNvPr>
          <p:cNvSpPr/>
          <p:nvPr/>
        </p:nvSpPr>
        <p:spPr>
          <a:xfrm>
            <a:off x="5796135" y="2996953"/>
            <a:ext cx="117647" cy="72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CDA683-BF5D-41ED-975A-AE6A84D2734E}"/>
              </a:ext>
            </a:extLst>
          </p:cNvPr>
          <p:cNvSpPr txBox="1"/>
          <p:nvPr/>
        </p:nvSpPr>
        <p:spPr>
          <a:xfrm>
            <a:off x="3347864" y="4293096"/>
            <a:ext cx="44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B377E5-D166-45EB-A7F2-0D9C537BD674}"/>
              </a:ext>
            </a:extLst>
          </p:cNvPr>
          <p:cNvSpPr txBox="1"/>
          <p:nvPr/>
        </p:nvSpPr>
        <p:spPr>
          <a:xfrm>
            <a:off x="5913782" y="2848290"/>
            <a:ext cx="44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endParaRPr lang="zh-CN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BC45B0-9024-4A19-A1B5-87983977C60B}"/>
              </a:ext>
            </a:extLst>
          </p:cNvPr>
          <p:cNvCxnSpPr>
            <a:cxnSpLocks/>
          </p:cNvCxnSpPr>
          <p:nvPr/>
        </p:nvCxnSpPr>
        <p:spPr>
          <a:xfrm flipV="1">
            <a:off x="2149552" y="2318901"/>
            <a:ext cx="5086744" cy="2694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86E8F3B8-10E6-4BD3-B6ED-84A90D24D9BA}"/>
              </a:ext>
            </a:extLst>
          </p:cNvPr>
          <p:cNvSpPr/>
          <p:nvPr/>
        </p:nvSpPr>
        <p:spPr>
          <a:xfrm>
            <a:off x="4692924" y="3501008"/>
            <a:ext cx="167108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8301D1-88CE-4998-828C-BB0D3CBFC9D8}"/>
              </a:ext>
            </a:extLst>
          </p:cNvPr>
          <p:cNvSpPr txBox="1"/>
          <p:nvPr/>
        </p:nvSpPr>
        <p:spPr>
          <a:xfrm>
            <a:off x="4885855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8EEFEC7-3570-4ED3-B28D-C3261D565FAB}"/>
              </a:ext>
            </a:extLst>
          </p:cNvPr>
          <p:cNvCxnSpPr>
            <a:endCxn id="10" idx="0"/>
          </p:cNvCxnSpPr>
          <p:nvPr/>
        </p:nvCxnSpPr>
        <p:spPr>
          <a:xfrm>
            <a:off x="2149552" y="4494616"/>
            <a:ext cx="9613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8942F8B-51BE-49FF-B769-0CFF49E75EE4}"/>
              </a:ext>
            </a:extLst>
          </p:cNvPr>
          <p:cNvCxnSpPr/>
          <p:nvPr/>
        </p:nvCxnSpPr>
        <p:spPr>
          <a:xfrm>
            <a:off x="3110950" y="4552120"/>
            <a:ext cx="0" cy="1109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88B17C9-E22B-457D-ACAD-7B1691DEE679}"/>
              </a:ext>
            </a:extLst>
          </p:cNvPr>
          <p:cNvCxnSpPr>
            <a:cxnSpLocks/>
            <a:endCxn id="11" idx="5"/>
          </p:cNvCxnSpPr>
          <p:nvPr/>
        </p:nvCxnSpPr>
        <p:spPr>
          <a:xfrm flipV="1">
            <a:off x="2120140" y="3058415"/>
            <a:ext cx="3776413" cy="21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08366F5-3A34-4794-B50F-14A3805DE88B}"/>
              </a:ext>
            </a:extLst>
          </p:cNvPr>
          <p:cNvCxnSpPr>
            <a:stCxn id="11" idx="4"/>
          </p:cNvCxnSpPr>
          <p:nvPr/>
        </p:nvCxnSpPr>
        <p:spPr>
          <a:xfrm flipH="1">
            <a:off x="5854958" y="3068960"/>
            <a:ext cx="1" cy="2581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B5EAC8F-1BB4-4A18-8EF1-CE181043D611}"/>
              </a:ext>
            </a:extLst>
          </p:cNvPr>
          <p:cNvCxnSpPr>
            <a:cxnSpLocks/>
          </p:cNvCxnSpPr>
          <p:nvPr/>
        </p:nvCxnSpPr>
        <p:spPr>
          <a:xfrm flipH="1">
            <a:off x="2149552" y="3628695"/>
            <a:ext cx="2656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FD74BED-502F-479C-AAB3-F7E80A797332}"/>
              </a:ext>
            </a:extLst>
          </p:cNvPr>
          <p:cNvCxnSpPr>
            <a:cxnSpLocks/>
          </p:cNvCxnSpPr>
          <p:nvPr/>
        </p:nvCxnSpPr>
        <p:spPr>
          <a:xfrm>
            <a:off x="4776478" y="3609020"/>
            <a:ext cx="0" cy="2041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E3C98CF-CD5B-4C52-B13B-ABDFE4C408A0}"/>
                  </a:ext>
                </a:extLst>
              </p:cNvPr>
              <p:cNvSpPr txBox="1"/>
              <p:nvPr/>
            </p:nvSpPr>
            <p:spPr>
              <a:xfrm>
                <a:off x="1366497" y="2892898"/>
                <a:ext cx="1082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（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E3C98CF-CD5B-4C52-B13B-ABDFE4C40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97" y="2892898"/>
                <a:ext cx="108241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BDF79E6-1ED5-4137-BA83-388CB2D721C4}"/>
                  </a:ext>
                </a:extLst>
              </p:cNvPr>
              <p:cNvSpPr txBox="1"/>
              <p:nvPr/>
            </p:nvSpPr>
            <p:spPr>
              <a:xfrm>
                <a:off x="1366565" y="3602291"/>
                <a:ext cx="1082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（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BDF79E6-1ED5-4137-BA83-388CB2D72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65" y="3602291"/>
                <a:ext cx="108241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0BE8C6A-2696-4B0B-9A0A-D4ACF73FFB67}"/>
                  </a:ext>
                </a:extLst>
              </p:cNvPr>
              <p:cNvSpPr txBox="1"/>
              <p:nvPr/>
            </p:nvSpPr>
            <p:spPr>
              <a:xfrm>
                <a:off x="1271395" y="4305368"/>
                <a:ext cx="1082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（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0BE8C6A-2696-4B0B-9A0A-D4ACF73FF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95" y="4305368"/>
                <a:ext cx="1082414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2527411-7F10-4138-A455-713DA63955DC}"/>
                  </a:ext>
                </a:extLst>
              </p:cNvPr>
              <p:cNvSpPr txBox="1"/>
              <p:nvPr/>
            </p:nvSpPr>
            <p:spPr>
              <a:xfrm>
                <a:off x="2771800" y="556802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2527411-7F10-4138-A455-713DA639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568024"/>
                <a:ext cx="720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3D99A61-412A-4738-917F-3FCD9DE94C78}"/>
                  </a:ext>
                </a:extLst>
              </p:cNvPr>
              <p:cNvSpPr txBox="1"/>
              <p:nvPr/>
            </p:nvSpPr>
            <p:spPr>
              <a:xfrm>
                <a:off x="4453809" y="557748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3D99A61-412A-4738-917F-3FCD9DE9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09" y="5577489"/>
                <a:ext cx="7200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B2D7CB3-E29F-4108-B2C2-11672707C632}"/>
                  </a:ext>
                </a:extLst>
              </p:cNvPr>
              <p:cNvSpPr txBox="1"/>
              <p:nvPr/>
            </p:nvSpPr>
            <p:spPr>
              <a:xfrm>
                <a:off x="5576682" y="557748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B2D7CB3-E29F-4108-B2C2-11672707C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82" y="5577489"/>
                <a:ext cx="7200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17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210734-C6CF-4B82-9EDC-F40A3963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相关系数</a:t>
            </a:r>
            <a:r>
              <a:rPr lang="en-US" altLang="zh-CN" dirty="0"/>
              <a:t>&lt;1</a:t>
            </a:r>
            <a:r>
              <a:rPr lang="zh-CN" altLang="en-US" dirty="0"/>
              <a:t>的效果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60AEB6-CDCB-4C6A-B8F4-994ABFE8A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708525"/>
              </a:xfrm>
            </p:spPr>
            <p:txBody>
              <a:bodyPr/>
              <a:lstStyle/>
              <a:p>
                <a:r>
                  <a:rPr lang="zh-CN" altLang="en-US" sz="2400" dirty="0"/>
                  <a:t>此时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N" sz="2400" dirty="0"/>
                  <a:t>, </a:t>
                </a:r>
                <a:r>
                  <a:rPr lang="zh-CN" altLang="en-US" sz="2400" dirty="0"/>
                  <a:t>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, </a:t>
                </a:r>
                <a:r>
                  <a:rPr lang="zh-CN" altLang="en-US" sz="2400" dirty="0"/>
                  <a:t>所以</a:t>
                </a:r>
                <a:r>
                  <a:rPr lang="en-US" altLang="zh-CN" sz="2400" dirty="0"/>
                  <a:t>P</a:t>
                </a:r>
                <a:r>
                  <a:rPr lang="zh-CN" altLang="en-US" sz="2400" dirty="0"/>
                  <a:t>点将向左平移</a:t>
                </a:r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60AEB6-CDCB-4C6A-B8F4-994ABFE8A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708525"/>
              </a:xfrm>
              <a:blipFill>
                <a:blip r:embed="rId2"/>
                <a:stretch>
                  <a:fillRect l="-963" t="-1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678A2D84-1991-4C8D-9629-75545AACD21B}"/>
              </a:ext>
            </a:extLst>
          </p:cNvPr>
          <p:cNvCxnSpPr/>
          <p:nvPr/>
        </p:nvCxnSpPr>
        <p:spPr>
          <a:xfrm>
            <a:off x="2123728" y="5661248"/>
            <a:ext cx="540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A7ADA81-C923-4525-A3E9-AB8F46543C30}"/>
              </a:ext>
            </a:extLst>
          </p:cNvPr>
          <p:cNvCxnSpPr/>
          <p:nvPr/>
        </p:nvCxnSpPr>
        <p:spPr>
          <a:xfrm flipV="1">
            <a:off x="2123728" y="2276872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DCC3AD7-175E-4E14-880F-1957EC4BD0E9}"/>
              </a:ext>
            </a:extLst>
          </p:cNvPr>
          <p:cNvSpPr txBox="1"/>
          <p:nvPr/>
        </p:nvSpPr>
        <p:spPr>
          <a:xfrm>
            <a:off x="1403648" y="2204864"/>
            <a:ext cx="57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E(r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75ABD8-6727-49AD-8031-F79B02090F47}"/>
                  </a:ext>
                </a:extLst>
              </p:cNvPr>
              <p:cNvSpPr txBox="1"/>
              <p:nvPr/>
            </p:nvSpPr>
            <p:spPr>
              <a:xfrm>
                <a:off x="7575979" y="5476582"/>
                <a:ext cx="38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75ABD8-6727-49AD-8031-F79B02090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979" y="5476582"/>
                <a:ext cx="3890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3033C49B-4B3C-4693-9307-09029695E389}"/>
              </a:ext>
            </a:extLst>
          </p:cNvPr>
          <p:cNvSpPr/>
          <p:nvPr/>
        </p:nvSpPr>
        <p:spPr>
          <a:xfrm>
            <a:off x="3110950" y="4437113"/>
            <a:ext cx="164907" cy="115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BEF222C-517E-47E2-BC03-4B5067047221}"/>
              </a:ext>
            </a:extLst>
          </p:cNvPr>
          <p:cNvSpPr/>
          <p:nvPr/>
        </p:nvSpPr>
        <p:spPr>
          <a:xfrm>
            <a:off x="5796135" y="2996953"/>
            <a:ext cx="117647" cy="72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CDA683-BF5D-41ED-975A-AE6A84D2734E}"/>
              </a:ext>
            </a:extLst>
          </p:cNvPr>
          <p:cNvSpPr txBox="1"/>
          <p:nvPr/>
        </p:nvSpPr>
        <p:spPr>
          <a:xfrm>
            <a:off x="3347864" y="4293096"/>
            <a:ext cx="44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B377E5-D166-45EB-A7F2-0D9C537BD674}"/>
              </a:ext>
            </a:extLst>
          </p:cNvPr>
          <p:cNvSpPr txBox="1"/>
          <p:nvPr/>
        </p:nvSpPr>
        <p:spPr>
          <a:xfrm>
            <a:off x="5913782" y="2848290"/>
            <a:ext cx="44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endParaRPr lang="zh-CN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BC45B0-9024-4A19-A1B5-87983977C60B}"/>
              </a:ext>
            </a:extLst>
          </p:cNvPr>
          <p:cNvCxnSpPr>
            <a:cxnSpLocks/>
          </p:cNvCxnSpPr>
          <p:nvPr/>
        </p:nvCxnSpPr>
        <p:spPr>
          <a:xfrm flipV="1">
            <a:off x="2149552" y="2318901"/>
            <a:ext cx="5086744" cy="2694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86E8F3B8-10E6-4BD3-B6ED-84A90D24D9BA}"/>
              </a:ext>
            </a:extLst>
          </p:cNvPr>
          <p:cNvSpPr/>
          <p:nvPr/>
        </p:nvSpPr>
        <p:spPr>
          <a:xfrm>
            <a:off x="4692924" y="3501008"/>
            <a:ext cx="167108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8301D1-88CE-4998-828C-BB0D3CBFC9D8}"/>
              </a:ext>
            </a:extLst>
          </p:cNvPr>
          <p:cNvSpPr txBox="1"/>
          <p:nvPr/>
        </p:nvSpPr>
        <p:spPr>
          <a:xfrm>
            <a:off x="4885855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8EEFEC7-3570-4ED3-B28D-C3261D565FAB}"/>
              </a:ext>
            </a:extLst>
          </p:cNvPr>
          <p:cNvCxnSpPr>
            <a:endCxn id="10" idx="0"/>
          </p:cNvCxnSpPr>
          <p:nvPr/>
        </p:nvCxnSpPr>
        <p:spPr>
          <a:xfrm>
            <a:off x="2149552" y="4494616"/>
            <a:ext cx="9613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8942F8B-51BE-49FF-B769-0CFF49E75EE4}"/>
              </a:ext>
            </a:extLst>
          </p:cNvPr>
          <p:cNvCxnSpPr/>
          <p:nvPr/>
        </p:nvCxnSpPr>
        <p:spPr>
          <a:xfrm>
            <a:off x="3110950" y="4552120"/>
            <a:ext cx="0" cy="1109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88B17C9-E22B-457D-ACAD-7B1691DEE679}"/>
              </a:ext>
            </a:extLst>
          </p:cNvPr>
          <p:cNvCxnSpPr>
            <a:cxnSpLocks/>
            <a:endCxn id="11" idx="5"/>
          </p:cNvCxnSpPr>
          <p:nvPr/>
        </p:nvCxnSpPr>
        <p:spPr>
          <a:xfrm flipV="1">
            <a:off x="2120140" y="3058415"/>
            <a:ext cx="3776413" cy="21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08366F5-3A34-4794-B50F-14A3805DE88B}"/>
              </a:ext>
            </a:extLst>
          </p:cNvPr>
          <p:cNvCxnSpPr>
            <a:stCxn id="11" idx="4"/>
          </p:cNvCxnSpPr>
          <p:nvPr/>
        </p:nvCxnSpPr>
        <p:spPr>
          <a:xfrm flipH="1">
            <a:off x="5854958" y="3068960"/>
            <a:ext cx="1" cy="2581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B5EAC8F-1BB4-4A18-8EF1-CE181043D611}"/>
              </a:ext>
            </a:extLst>
          </p:cNvPr>
          <p:cNvCxnSpPr>
            <a:cxnSpLocks/>
          </p:cNvCxnSpPr>
          <p:nvPr/>
        </p:nvCxnSpPr>
        <p:spPr>
          <a:xfrm flipH="1">
            <a:off x="2149552" y="3628695"/>
            <a:ext cx="2656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FD74BED-502F-479C-AAB3-F7E80A797332}"/>
              </a:ext>
            </a:extLst>
          </p:cNvPr>
          <p:cNvCxnSpPr>
            <a:cxnSpLocks/>
          </p:cNvCxnSpPr>
          <p:nvPr/>
        </p:nvCxnSpPr>
        <p:spPr>
          <a:xfrm>
            <a:off x="4776478" y="3609020"/>
            <a:ext cx="0" cy="2041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E3C98CF-CD5B-4C52-B13B-ABDFE4C408A0}"/>
                  </a:ext>
                </a:extLst>
              </p:cNvPr>
              <p:cNvSpPr txBox="1"/>
              <p:nvPr/>
            </p:nvSpPr>
            <p:spPr>
              <a:xfrm>
                <a:off x="1366497" y="2892898"/>
                <a:ext cx="1082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（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E3C98CF-CD5B-4C52-B13B-ABDFE4C40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97" y="2892898"/>
                <a:ext cx="1082414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BDF79E6-1ED5-4137-BA83-388CB2D721C4}"/>
                  </a:ext>
                </a:extLst>
              </p:cNvPr>
              <p:cNvSpPr txBox="1"/>
              <p:nvPr/>
            </p:nvSpPr>
            <p:spPr>
              <a:xfrm>
                <a:off x="1366565" y="3602291"/>
                <a:ext cx="1082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（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BDF79E6-1ED5-4137-BA83-388CB2D72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65" y="3602291"/>
                <a:ext cx="108241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0BE8C6A-2696-4B0B-9A0A-D4ACF73FFB67}"/>
                  </a:ext>
                </a:extLst>
              </p:cNvPr>
              <p:cNvSpPr txBox="1"/>
              <p:nvPr/>
            </p:nvSpPr>
            <p:spPr>
              <a:xfrm>
                <a:off x="1271395" y="4305368"/>
                <a:ext cx="1082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（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0BE8C6A-2696-4B0B-9A0A-D4ACF73FF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95" y="4305368"/>
                <a:ext cx="1082414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2527411-7F10-4138-A455-713DA63955DC}"/>
                  </a:ext>
                </a:extLst>
              </p:cNvPr>
              <p:cNvSpPr txBox="1"/>
              <p:nvPr/>
            </p:nvSpPr>
            <p:spPr>
              <a:xfrm>
                <a:off x="2771800" y="556802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2527411-7F10-4138-A455-713DA639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568024"/>
                <a:ext cx="720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3D99A61-412A-4738-917F-3FCD9DE94C78}"/>
                  </a:ext>
                </a:extLst>
              </p:cNvPr>
              <p:cNvSpPr txBox="1"/>
              <p:nvPr/>
            </p:nvSpPr>
            <p:spPr>
              <a:xfrm>
                <a:off x="4453809" y="557748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3D99A61-412A-4738-917F-3FCD9DE9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09" y="5577489"/>
                <a:ext cx="7200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B2D7CB3-E29F-4108-B2C2-11672707C632}"/>
                  </a:ext>
                </a:extLst>
              </p:cNvPr>
              <p:cNvSpPr txBox="1"/>
              <p:nvPr/>
            </p:nvSpPr>
            <p:spPr>
              <a:xfrm>
                <a:off x="5576682" y="557748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B2D7CB3-E29F-4108-B2C2-11672707C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82" y="5577489"/>
                <a:ext cx="7200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37C0B2D2-3BAC-4DA1-9452-BDA068447732}"/>
              </a:ext>
            </a:extLst>
          </p:cNvPr>
          <p:cNvSpPr/>
          <p:nvPr/>
        </p:nvSpPr>
        <p:spPr>
          <a:xfrm>
            <a:off x="4127052" y="3564889"/>
            <a:ext cx="67258" cy="15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42EE5C8-13A1-4B17-B630-56A28ED4CD36}"/>
              </a:ext>
            </a:extLst>
          </p:cNvPr>
          <p:cNvSpPr/>
          <p:nvPr/>
        </p:nvSpPr>
        <p:spPr>
          <a:xfrm>
            <a:off x="3404769" y="3569324"/>
            <a:ext cx="67258" cy="15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056EA9D-C387-44D8-BF0A-DD7B698A5FF4}"/>
              </a:ext>
            </a:extLst>
          </p:cNvPr>
          <p:cNvSpPr/>
          <p:nvPr/>
        </p:nvSpPr>
        <p:spPr>
          <a:xfrm>
            <a:off x="2806462" y="3538900"/>
            <a:ext cx="67258" cy="15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9E2391D-D737-46E4-9CD6-662EF97CCACA}"/>
              </a:ext>
            </a:extLst>
          </p:cNvPr>
          <p:cNvSpPr/>
          <p:nvPr/>
        </p:nvSpPr>
        <p:spPr>
          <a:xfrm>
            <a:off x="2092801" y="3552623"/>
            <a:ext cx="67258" cy="15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C286D22-F58E-461E-BDD1-CC329F03B6FC}"/>
              </a:ext>
            </a:extLst>
          </p:cNvPr>
          <p:cNvSpPr/>
          <p:nvPr/>
        </p:nvSpPr>
        <p:spPr>
          <a:xfrm>
            <a:off x="3145595" y="3041374"/>
            <a:ext cx="2698614" cy="1431235"/>
          </a:xfrm>
          <a:custGeom>
            <a:avLst/>
            <a:gdLst>
              <a:gd name="connsiteX0" fmla="*/ 24988 w 2698614"/>
              <a:gd name="connsiteY0" fmla="*/ 1431235 h 1431235"/>
              <a:gd name="connsiteX1" fmla="*/ 64744 w 2698614"/>
              <a:gd name="connsiteY1" fmla="*/ 1302026 h 1431235"/>
              <a:gd name="connsiteX2" fmla="*/ 581579 w 2698614"/>
              <a:gd name="connsiteY2" fmla="*/ 834887 h 1431235"/>
              <a:gd name="connsiteX3" fmla="*/ 999022 w 2698614"/>
              <a:gd name="connsiteY3" fmla="*/ 596348 h 1431235"/>
              <a:gd name="connsiteX4" fmla="*/ 1088475 w 2698614"/>
              <a:gd name="connsiteY4" fmla="*/ 546652 h 1431235"/>
              <a:gd name="connsiteX5" fmla="*/ 1466162 w 2698614"/>
              <a:gd name="connsiteY5" fmla="*/ 367748 h 1431235"/>
              <a:gd name="connsiteX6" fmla="*/ 1804092 w 2698614"/>
              <a:gd name="connsiteY6" fmla="*/ 228600 h 1431235"/>
              <a:gd name="connsiteX7" fmla="*/ 2022753 w 2698614"/>
              <a:gd name="connsiteY7" fmla="*/ 168965 h 1431235"/>
              <a:gd name="connsiteX8" fmla="*/ 2698614 w 2698614"/>
              <a:gd name="connsiteY8" fmla="*/ 0 h 1431235"/>
              <a:gd name="connsiteX9" fmla="*/ 2698614 w 2698614"/>
              <a:gd name="connsiteY9" fmla="*/ 0 h 1431235"/>
              <a:gd name="connsiteX10" fmla="*/ 2698614 w 2698614"/>
              <a:gd name="connsiteY10" fmla="*/ 0 h 1431235"/>
              <a:gd name="connsiteX11" fmla="*/ 2698614 w 2698614"/>
              <a:gd name="connsiteY11" fmla="*/ 0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8614" h="1431235">
                <a:moveTo>
                  <a:pt x="24988" y="1431235"/>
                </a:moveTo>
                <a:cubicBezTo>
                  <a:pt x="-1517" y="1416326"/>
                  <a:pt x="-28021" y="1401417"/>
                  <a:pt x="64744" y="1302026"/>
                </a:cubicBezTo>
                <a:cubicBezTo>
                  <a:pt x="157509" y="1202635"/>
                  <a:pt x="425866" y="952500"/>
                  <a:pt x="581579" y="834887"/>
                </a:cubicBezTo>
                <a:cubicBezTo>
                  <a:pt x="737292" y="717274"/>
                  <a:pt x="914539" y="644387"/>
                  <a:pt x="999022" y="596348"/>
                </a:cubicBezTo>
                <a:cubicBezTo>
                  <a:pt x="1083505" y="548309"/>
                  <a:pt x="1010618" y="584752"/>
                  <a:pt x="1088475" y="546652"/>
                </a:cubicBezTo>
                <a:cubicBezTo>
                  <a:pt x="1166332" y="508552"/>
                  <a:pt x="1346893" y="420757"/>
                  <a:pt x="1466162" y="367748"/>
                </a:cubicBezTo>
                <a:cubicBezTo>
                  <a:pt x="1585431" y="314739"/>
                  <a:pt x="1711327" y="261730"/>
                  <a:pt x="1804092" y="228600"/>
                </a:cubicBezTo>
                <a:cubicBezTo>
                  <a:pt x="1896857" y="195470"/>
                  <a:pt x="2022753" y="168965"/>
                  <a:pt x="2022753" y="168965"/>
                </a:cubicBezTo>
                <a:lnTo>
                  <a:pt x="2698614" y="0"/>
                </a:lnTo>
                <a:lnTo>
                  <a:pt x="2698614" y="0"/>
                </a:lnTo>
                <a:lnTo>
                  <a:pt x="2698614" y="0"/>
                </a:lnTo>
                <a:lnTo>
                  <a:pt x="269861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5D187E6-6812-4AA7-A5E5-490B8A7C5001}"/>
              </a:ext>
            </a:extLst>
          </p:cNvPr>
          <p:cNvSpPr/>
          <p:nvPr/>
        </p:nvSpPr>
        <p:spPr>
          <a:xfrm>
            <a:off x="3150704" y="3027018"/>
            <a:ext cx="2747434" cy="1455530"/>
          </a:xfrm>
          <a:custGeom>
            <a:avLst/>
            <a:gdLst>
              <a:gd name="connsiteX0" fmla="*/ 0 w 2747434"/>
              <a:gd name="connsiteY0" fmla="*/ 1455530 h 1455530"/>
              <a:gd name="connsiteX1" fmla="*/ 159026 w 2747434"/>
              <a:gd name="connsiteY1" fmla="*/ 888999 h 1455530"/>
              <a:gd name="connsiteX2" fmla="*/ 308113 w 2747434"/>
              <a:gd name="connsiteY2" fmla="*/ 610704 h 1455530"/>
              <a:gd name="connsiteX3" fmla="*/ 427383 w 2747434"/>
              <a:gd name="connsiteY3" fmla="*/ 511312 h 1455530"/>
              <a:gd name="connsiteX4" fmla="*/ 665922 w 2747434"/>
              <a:gd name="connsiteY4" fmla="*/ 362225 h 1455530"/>
              <a:gd name="connsiteX5" fmla="*/ 934279 w 2747434"/>
              <a:gd name="connsiteY5" fmla="*/ 292652 h 1455530"/>
              <a:gd name="connsiteX6" fmla="*/ 1441174 w 2747434"/>
              <a:gd name="connsiteY6" fmla="*/ 143565 h 1455530"/>
              <a:gd name="connsiteX7" fmla="*/ 2037522 w 2747434"/>
              <a:gd name="connsiteY7" fmla="*/ 64052 h 1455530"/>
              <a:gd name="connsiteX8" fmla="*/ 2604053 w 2747434"/>
              <a:gd name="connsiteY8" fmla="*/ 4417 h 1455530"/>
              <a:gd name="connsiteX9" fmla="*/ 2743200 w 2747434"/>
              <a:gd name="connsiteY9" fmla="*/ 4417 h 1455530"/>
              <a:gd name="connsiteX10" fmla="*/ 2713383 w 2747434"/>
              <a:gd name="connsiteY10" fmla="*/ 4417 h 1455530"/>
              <a:gd name="connsiteX11" fmla="*/ 2733261 w 2747434"/>
              <a:gd name="connsiteY11" fmla="*/ 34234 h 145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7434" h="1455530">
                <a:moveTo>
                  <a:pt x="0" y="1455530"/>
                </a:moveTo>
                <a:cubicBezTo>
                  <a:pt x="53837" y="1242666"/>
                  <a:pt x="107674" y="1029803"/>
                  <a:pt x="159026" y="888999"/>
                </a:cubicBezTo>
                <a:cubicBezTo>
                  <a:pt x="210378" y="748195"/>
                  <a:pt x="263387" y="673652"/>
                  <a:pt x="308113" y="610704"/>
                </a:cubicBezTo>
                <a:cubicBezTo>
                  <a:pt x="352839" y="547756"/>
                  <a:pt x="367748" y="552725"/>
                  <a:pt x="427383" y="511312"/>
                </a:cubicBezTo>
                <a:cubicBezTo>
                  <a:pt x="487018" y="469899"/>
                  <a:pt x="581439" y="398668"/>
                  <a:pt x="665922" y="362225"/>
                </a:cubicBezTo>
                <a:cubicBezTo>
                  <a:pt x="750405" y="325782"/>
                  <a:pt x="934279" y="292652"/>
                  <a:pt x="934279" y="292652"/>
                </a:cubicBezTo>
                <a:cubicBezTo>
                  <a:pt x="1063488" y="256209"/>
                  <a:pt x="1257300" y="181665"/>
                  <a:pt x="1441174" y="143565"/>
                </a:cubicBezTo>
                <a:cubicBezTo>
                  <a:pt x="1625048" y="105465"/>
                  <a:pt x="1843709" y="87243"/>
                  <a:pt x="2037522" y="64052"/>
                </a:cubicBezTo>
                <a:cubicBezTo>
                  <a:pt x="2231335" y="40861"/>
                  <a:pt x="2486440" y="14356"/>
                  <a:pt x="2604053" y="4417"/>
                </a:cubicBezTo>
                <a:cubicBezTo>
                  <a:pt x="2721666" y="-5522"/>
                  <a:pt x="2743200" y="4417"/>
                  <a:pt x="2743200" y="4417"/>
                </a:cubicBezTo>
                <a:cubicBezTo>
                  <a:pt x="2761422" y="4417"/>
                  <a:pt x="2715040" y="-553"/>
                  <a:pt x="2713383" y="4417"/>
                </a:cubicBezTo>
                <a:cubicBezTo>
                  <a:pt x="2711727" y="9386"/>
                  <a:pt x="2722494" y="21810"/>
                  <a:pt x="2733261" y="342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6FFBD257-A717-4433-BEDA-442FC3AB4E29}"/>
              </a:ext>
            </a:extLst>
          </p:cNvPr>
          <p:cNvSpPr/>
          <p:nvPr/>
        </p:nvSpPr>
        <p:spPr>
          <a:xfrm>
            <a:off x="2830821" y="3079505"/>
            <a:ext cx="3127811" cy="1373225"/>
          </a:xfrm>
          <a:custGeom>
            <a:avLst/>
            <a:gdLst>
              <a:gd name="connsiteX0" fmla="*/ 349701 w 3127811"/>
              <a:gd name="connsiteY0" fmla="*/ 1470991 h 1470991"/>
              <a:gd name="connsiteX1" fmla="*/ 270188 w 3127811"/>
              <a:gd name="connsiteY1" fmla="*/ 1321904 h 1470991"/>
              <a:gd name="connsiteX2" fmla="*/ 1831 w 3127811"/>
              <a:gd name="connsiteY2" fmla="*/ 616226 h 1470991"/>
              <a:gd name="connsiteX3" fmla="*/ 419275 w 3127811"/>
              <a:gd name="connsiteY3" fmla="*/ 248478 h 1470991"/>
              <a:gd name="connsiteX4" fmla="*/ 737327 w 3127811"/>
              <a:gd name="connsiteY4" fmla="*/ 168965 h 1470991"/>
              <a:gd name="connsiteX5" fmla="*/ 1423127 w 3127811"/>
              <a:gd name="connsiteY5" fmla="*/ 29818 h 1470991"/>
              <a:gd name="connsiteX6" fmla="*/ 2198379 w 3127811"/>
              <a:gd name="connsiteY6" fmla="*/ 0 h 1470991"/>
              <a:gd name="connsiteX7" fmla="*/ 3043205 w 3127811"/>
              <a:gd name="connsiteY7" fmla="*/ 9939 h 1470991"/>
              <a:gd name="connsiteX8" fmla="*/ 3053144 w 3127811"/>
              <a:gd name="connsiteY8" fmla="*/ 29818 h 14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7811" h="1470991">
                <a:moveTo>
                  <a:pt x="349701" y="1470991"/>
                </a:moveTo>
                <a:cubicBezTo>
                  <a:pt x="338933" y="1467678"/>
                  <a:pt x="328166" y="1464365"/>
                  <a:pt x="270188" y="1321904"/>
                </a:cubicBezTo>
                <a:cubicBezTo>
                  <a:pt x="212210" y="1179443"/>
                  <a:pt x="-23017" y="795130"/>
                  <a:pt x="1831" y="616226"/>
                </a:cubicBezTo>
                <a:cubicBezTo>
                  <a:pt x="26679" y="437322"/>
                  <a:pt x="296692" y="323021"/>
                  <a:pt x="419275" y="248478"/>
                </a:cubicBezTo>
                <a:cubicBezTo>
                  <a:pt x="541858" y="173935"/>
                  <a:pt x="570018" y="205408"/>
                  <a:pt x="737327" y="168965"/>
                </a:cubicBezTo>
                <a:cubicBezTo>
                  <a:pt x="904636" y="132522"/>
                  <a:pt x="1179618" y="57979"/>
                  <a:pt x="1423127" y="29818"/>
                </a:cubicBezTo>
                <a:cubicBezTo>
                  <a:pt x="1666636" y="1657"/>
                  <a:pt x="2198379" y="0"/>
                  <a:pt x="2198379" y="0"/>
                </a:cubicBezTo>
                <a:lnTo>
                  <a:pt x="3043205" y="9939"/>
                </a:lnTo>
                <a:cubicBezTo>
                  <a:pt x="3185666" y="14909"/>
                  <a:pt x="3119405" y="22363"/>
                  <a:pt x="3053144" y="2981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7BE1265-DE1F-44D0-AD5E-3448C18976C0}"/>
              </a:ext>
            </a:extLst>
          </p:cNvPr>
          <p:cNvCxnSpPr>
            <a:stCxn id="39" idx="6"/>
            <a:endCxn id="11" idx="5"/>
          </p:cNvCxnSpPr>
          <p:nvPr/>
        </p:nvCxnSpPr>
        <p:spPr>
          <a:xfrm flipV="1">
            <a:off x="2160059" y="3058415"/>
            <a:ext cx="3736494" cy="57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D6CB15-FBFE-4510-8D59-C078E3B647CB}"/>
              </a:ext>
            </a:extLst>
          </p:cNvPr>
          <p:cNvCxnSpPr>
            <a:cxnSpLocks/>
          </p:cNvCxnSpPr>
          <p:nvPr/>
        </p:nvCxnSpPr>
        <p:spPr>
          <a:xfrm>
            <a:off x="2149551" y="3673724"/>
            <a:ext cx="1030313" cy="770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DD0689A-7C60-4631-BDD8-DAECB97464D9}"/>
              </a:ext>
            </a:extLst>
          </p:cNvPr>
          <p:cNvCxnSpPr/>
          <p:nvPr/>
        </p:nvCxnSpPr>
        <p:spPr>
          <a:xfrm flipH="1">
            <a:off x="3491880" y="2574196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C81A6801-0E07-4F7F-B48E-522C4F911F24}"/>
              </a:ext>
            </a:extLst>
          </p:cNvPr>
          <p:cNvSpPr txBox="1"/>
          <p:nvPr/>
        </p:nvSpPr>
        <p:spPr>
          <a:xfrm>
            <a:off x="3693533" y="2195809"/>
            <a:ext cx="22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相关系数越来越小</a:t>
            </a:r>
          </a:p>
        </p:txBody>
      </p:sp>
    </p:spTree>
    <p:extLst>
      <p:ext uri="{BB962C8B-B14F-4D97-AF65-F5344CB8AC3E}">
        <p14:creationId xmlns:p14="http://schemas.microsoft.com/office/powerpoint/2010/main" val="15018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81784C-71C2-465B-BD99-EB22841A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分散化效果  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23632F-6DFF-4C58-911A-1B5480A0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3" y="1958252"/>
            <a:ext cx="4008375" cy="6101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466F81D-10A1-405A-9F1C-191CB7C98438}"/>
              </a:ext>
            </a:extLst>
          </p:cNvPr>
          <p:cNvSpPr txBox="1"/>
          <p:nvPr/>
        </p:nvSpPr>
        <p:spPr>
          <a:xfrm>
            <a:off x="1259632" y="28563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只要相关系数</a:t>
            </a:r>
            <a:r>
              <a:rPr lang="en-US" altLang="zh-CN" dirty="0"/>
              <a:t>&lt;1</a:t>
            </a:r>
            <a:r>
              <a:rPr lang="zh-CN" altLang="en-US" dirty="0"/>
              <a:t>，组合标准差就小于成分资产标准差的线性组合，有分散化效果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EC496B-03FB-4C00-8898-ACAFB050540E}"/>
              </a:ext>
            </a:extLst>
          </p:cNvPr>
          <p:cNvSpPr txBox="1"/>
          <p:nvPr/>
        </p:nvSpPr>
        <p:spPr>
          <a:xfrm>
            <a:off x="1115616" y="3663230"/>
            <a:ext cx="7272808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两资产完全负相关时，可以通过权重设置实现风险完全对冲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A2F99E-6641-434A-841A-657D63C38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54" y="4145493"/>
            <a:ext cx="4008375" cy="610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967581-9735-4DC0-900C-B905B3B9FF41}"/>
                  </a:ext>
                </a:extLst>
              </p:cNvPr>
              <p:cNvSpPr txBox="1"/>
              <p:nvPr/>
            </p:nvSpPr>
            <p:spPr>
              <a:xfrm>
                <a:off x="5803668" y="4832233"/>
                <a:ext cx="575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-1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967581-9735-4DC0-900C-B905B3B9F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68" y="4832233"/>
                <a:ext cx="575094" cy="276999"/>
              </a:xfrm>
              <a:prstGeom prst="rect">
                <a:avLst/>
              </a:prstGeom>
              <a:blipFill>
                <a:blip r:embed="rId4"/>
                <a:stretch>
                  <a:fillRect l="-14894" t="-28889" r="-25532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F8E6579-0AB9-45CF-A683-D661C0022B15}"/>
                  </a:ext>
                </a:extLst>
              </p:cNvPr>
              <p:cNvSpPr txBox="1"/>
              <p:nvPr/>
            </p:nvSpPr>
            <p:spPr>
              <a:xfrm>
                <a:off x="1699124" y="5251896"/>
                <a:ext cx="2292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=0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F8E6579-0AB9-45CF-A683-D661C002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24" y="5251896"/>
                <a:ext cx="2292294" cy="276999"/>
              </a:xfrm>
              <a:prstGeom prst="rect">
                <a:avLst/>
              </a:prstGeom>
              <a:blipFill>
                <a:blip r:embed="rId5"/>
                <a:stretch>
                  <a:fillRect l="-3723" t="-28889" r="-531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7287395-CC55-48C6-AE7D-E4FDE9D680AE}"/>
                  </a:ext>
                </a:extLst>
              </p:cNvPr>
              <p:cNvSpPr/>
              <p:nvPr/>
            </p:nvSpPr>
            <p:spPr>
              <a:xfrm>
                <a:off x="1699124" y="5615265"/>
                <a:ext cx="1305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N" dirty="0"/>
                  <a:t>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7287395-CC55-48C6-AE7D-E4FDE9D68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24" y="5615265"/>
                <a:ext cx="1305101" cy="369332"/>
              </a:xfrm>
              <a:prstGeom prst="rect">
                <a:avLst/>
              </a:prstGeom>
              <a:blipFill>
                <a:blip r:embed="rId6"/>
                <a:stretch>
                  <a:fillRect t="-8197" r="-280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>
            <a:extLst>
              <a:ext uri="{FF2B5EF4-FFF2-40B4-BE49-F238E27FC236}">
                <a16:creationId xmlns:a16="http://schemas.microsoft.com/office/drawing/2014/main" id="{DF4544DE-182F-4EA8-BC01-DBE8CA57B05F}"/>
              </a:ext>
            </a:extLst>
          </p:cNvPr>
          <p:cNvSpPr/>
          <p:nvPr/>
        </p:nvSpPr>
        <p:spPr>
          <a:xfrm>
            <a:off x="1411306" y="5331476"/>
            <a:ext cx="269571" cy="5533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35F7C335-BE02-476E-B939-770B40023F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220072" y="5188153"/>
            <a:ext cx="2710425" cy="132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9AF48468-85CF-4151-BC5A-85CE075D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73" y="1740341"/>
            <a:ext cx="8229600" cy="4525963"/>
          </a:xfrm>
        </p:spPr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EAC7E6-FCB2-10CF-F817-55107C98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D1446E-C604-826E-4737-FADF8DC67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A</a:t>
                </a:r>
                <a:r>
                  <a:rPr lang="zh-CN" altLang="en-US" sz="2400" dirty="0"/>
                  <a:t>、</a:t>
                </a:r>
                <a:r>
                  <a:rPr lang="en-US" altLang="zh-CN" sz="2400" dirty="0"/>
                  <a:t>B</a:t>
                </a:r>
                <a:r>
                  <a:rPr lang="zh-CN" altLang="en-US" sz="2400" dirty="0"/>
                  <a:t>两资产收益率完全负相关，其它数据如下表。请问无风险收益率是多少？</a:t>
                </a:r>
                <a:endParaRPr lang="en-US" altLang="zh-CN" sz="2400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sz="2000" dirty="0"/>
                  <a:t>若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与</a:t>
                </a:r>
                <a:r>
                  <a:rPr lang="en-US" altLang="zh-CN" sz="2000" dirty="0"/>
                  <a:t>B</a:t>
                </a:r>
                <a:r>
                  <a:rPr lang="zh-CN" altLang="en-US" sz="2000" dirty="0"/>
                  <a:t>组成资产组合，且权重分别为：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10%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30%+10%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=1−0.25=0.75</m:t>
                    </m:r>
                  </m:oMath>
                </a14:m>
                <a:r>
                  <a:rPr lang="zh-CN" altLang="en-US" sz="2000" dirty="0"/>
                  <a:t>，则</a:t>
                </a:r>
                <a:r>
                  <a:rPr lang="en-US" altLang="zh-CN" sz="2000" dirty="0"/>
                  <a:t>P</a:t>
                </a:r>
                <a:r>
                  <a:rPr lang="zh-CN" altLang="en-US" sz="2000" dirty="0"/>
                  <a:t>为无风险组合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=10%∗0.25+5%∗0.75=6.25%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D1446E-C604-826E-4737-FADF8DC67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950E7075-CDC7-7C2E-FED0-6D77C2C95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01072"/>
              </p:ext>
            </p:extLst>
          </p:nvPr>
        </p:nvGraphicFramePr>
        <p:xfrm>
          <a:off x="971600" y="242088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80886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599233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5484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预期收益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标准差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3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2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33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41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B8676-392D-4F88-A9A3-1BAEA8D2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预习要求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4A69D-5276-4A99-A40B-D40574BAD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BKM</a:t>
            </a:r>
            <a:r>
              <a:rPr lang="zh-CN" altLang="en-US" dirty="0"/>
              <a:t>，</a:t>
            </a:r>
            <a:r>
              <a:rPr lang="en-US" altLang="zh-CN" dirty="0"/>
              <a:t>Ch7</a:t>
            </a:r>
            <a:r>
              <a:rPr lang="zh-CN" altLang="en-US" dirty="0"/>
              <a:t>全部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86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1433BD-A131-44D9-935C-D71372A3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案例：</a:t>
            </a:r>
            <a:r>
              <a:rPr lang="en-US" altLang="zh-CN" dirty="0"/>
              <a:t>Table7.3 P199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DA93AD-35C8-4FC4-AE56-93A033956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zh-CN" sz="2800" dirty="0"/>
              <a:t> </a:t>
            </a:r>
            <a:endParaRPr lang="zh-CN" altLang="en-US" sz="2800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B9CCAE0F-59FF-48D0-A579-2BB6C6F5E2DE}"/>
              </a:ext>
            </a:extLst>
          </p:cNvPr>
          <p:cNvGraphicFramePr>
            <a:graphicFrameLocks noGrp="1"/>
          </p:cNvGraphicFramePr>
          <p:nvPr/>
        </p:nvGraphicFramePr>
        <p:xfrm>
          <a:off x="1187624" y="1417638"/>
          <a:ext cx="6096000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405186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92952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85107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资产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Expect return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Standard deviation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62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Debt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98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Equity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57356"/>
                  </a:ext>
                </a:extLst>
              </a:tr>
            </a:tbl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389B459C-84CA-437D-A277-0D5A007F0BBC}"/>
              </a:ext>
            </a:extLst>
          </p:cNvPr>
          <p:cNvGraphicFramePr>
            <a:graphicFrameLocks/>
          </p:cNvGraphicFramePr>
          <p:nvPr/>
        </p:nvGraphicFramePr>
        <p:xfrm>
          <a:off x="971600" y="3182619"/>
          <a:ext cx="7056784" cy="294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107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9CD03-DB72-456E-8845-9C63B2E7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</a:t>
            </a:r>
            <a:r>
              <a:rPr lang="zh-CN" altLang="en-US" sz="4000" dirty="0"/>
              <a:t>多资产组合的收益与风险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4D1768-C9E7-4938-B611-CE358177F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>
                    <a:latin typeface="Cambria Math" panose="02040503050406030204" pitchFamily="18" charset="0"/>
                  </a:rPr>
                  <a:t>若资产组合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P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由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N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个资产组成，其中每个资产的收益为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</a:rPr>
                  <a:t>，标准差为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</a:rPr>
                  <a:t>，权重（占组合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P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净值的比例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)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</a:rPr>
                  <a:t>。那么：</a:t>
                </a:r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r>
                  <a:rPr lang="zh-CN" altLang="en-US" sz="2400" dirty="0"/>
                  <a:t>组合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预期收益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zh-CN" sz="2400" i="1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sz="2400" dirty="0"/>
                  <a:t>  </a:t>
                </a:r>
                <a:r>
                  <a:rPr lang="en-US" altLang="zh-CN" sz="2400" dirty="0"/>
                  <a:t>,</a:t>
                </a:r>
                <a:r>
                  <a:rPr lang="zh-CN" altLang="en-US" sz="2400" dirty="0"/>
                  <a:t>其中，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b="0" dirty="0"/>
                  <a:t>组合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收益率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方差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记为</m:t>
                    </m:r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           根据方差定义，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2400" dirty="0"/>
                  <a:t>      类似两资产的处理方式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1" smtClean="0"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altLang="zh-CN" sz="16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1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−…−</m:t>
                    </m:r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altLang="zh-CN" sz="1600" dirty="0"/>
              </a:p>
              <a:p>
                <a:pPr marL="0" indent="0">
                  <a:buNone/>
                </a:pPr>
                <a:r>
                  <a:rPr lang="en-US" altLang="zh-CN" sz="1600" dirty="0"/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−…−</m:t>
                    </m:r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600" dirty="0"/>
                  <a:t>}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16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1600" dirty="0"/>
                      <m:t> </m:t>
                    </m:r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]+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]+…+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1600" dirty="0"/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1600" dirty="0"/>
                      <m:t> </m:t>
                    </m:r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]+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16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]+…+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1600" dirty="0"/>
              </a:p>
              <a:p>
                <a:pPr marL="0" indent="0">
                  <a:buNone/>
                </a:pPr>
                <a:r>
                  <a:rPr lang="en-US" altLang="zh-CN" sz="1600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4D1768-C9E7-4938-B611-CE358177F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68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8F560EF3-F2C6-4777-BA6B-7A5143154074}"/>
              </a:ext>
            </a:extLst>
          </p:cNvPr>
          <p:cNvSpPr/>
          <p:nvPr/>
        </p:nvSpPr>
        <p:spPr>
          <a:xfrm>
            <a:off x="3203848" y="1417638"/>
            <a:ext cx="1512168" cy="2083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3968D01-7D60-4E40-9768-29C5F769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D1DF22-6D20-49AA-916B-8F4AE1350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:r>
                  <a:rPr lang="en-US" altLang="zh-CN" sz="2000" i="1" dirty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i="1" dirty="0">
                    <a:latin typeface="Cambria Math" panose="02040503050406030204" pitchFamily="18" charset="0"/>
                  </a:rPr>
                  <a:t>            ………………………………………………………………………………………. +</a:t>
                </a:r>
              </a:p>
              <a:p>
                <a:pPr marL="0" indent="0">
                  <a:buNone/>
                </a:pPr>
                <a:r>
                  <a:rPr lang="en-US" altLang="zh-CN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 dirty="0"/>
                  <a:t>   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zh-CN" altLang="en-US" sz="2000" i="1" dirty="0">
                    <a:latin typeface="Cambria Math" panose="02040503050406030204" pitchFamily="18" charset="0"/>
                  </a:rPr>
                  <a:t>                      </a:t>
                </a:r>
                <a:r>
                  <a:rPr lang="en-US" altLang="zh-CN" sz="2000" i="1" dirty="0">
                    <a:latin typeface="Cambria Math" panose="02040503050406030204" pitchFamily="18" charset="0"/>
                  </a:rPr>
                  <a:t>(</a:t>
                </a:r>
                <a:r>
                  <a:rPr lang="zh-CN" altLang="en-US" sz="2000" i="1" dirty="0">
                    <a:latin typeface="Cambria Math" panose="02040503050406030204" pitchFamily="18" charset="0"/>
                  </a:rPr>
                  <a:t>便于编程计算）</a:t>
                </a:r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i="1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sz="2000" i="1" dirty="0">
                    <a:latin typeface="Cambria Math" panose="02040503050406030204" pitchFamily="18" charset="0"/>
                  </a:rPr>
                  <a:t>                                （便于代数表达和</a:t>
                </a:r>
                <a:r>
                  <a:rPr lang="en-US" altLang="zh-CN" sz="2000" i="1" dirty="0">
                    <a:latin typeface="Cambria Math" panose="02040503050406030204" pitchFamily="18" charset="0"/>
                  </a:rPr>
                  <a:t>excel</a:t>
                </a:r>
                <a:r>
                  <a:rPr lang="zh-CN" altLang="en-US" sz="2000" i="1" dirty="0">
                    <a:latin typeface="Cambria Math" panose="02040503050406030204" pitchFamily="18" charset="0"/>
                  </a:rPr>
                  <a:t>计算）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D1DF22-6D20-49AA-916B-8F4AE1350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B718865-DCE5-453E-BC9C-B7C691C7C81C}"/>
                  </a:ext>
                </a:extLst>
              </p:cNvPr>
              <p:cNvSpPr txBox="1"/>
              <p:nvPr/>
            </p:nvSpPr>
            <p:spPr>
              <a:xfrm>
                <a:off x="457200" y="4797152"/>
                <a:ext cx="3301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………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B718865-DCE5-453E-BC9C-B7C691C7C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97152"/>
                <a:ext cx="3301225" cy="276999"/>
              </a:xfrm>
              <a:prstGeom prst="rect">
                <a:avLst/>
              </a:prstGeom>
              <a:blipFill>
                <a:blip r:embed="rId3"/>
                <a:stretch>
                  <a:fillRect l="-4244" t="-33333" b="-4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F66B8A-FF06-4C3F-A7B1-229F90CC9728}"/>
                  </a:ext>
                </a:extLst>
              </p:cNvPr>
              <p:cNvSpPr txBox="1"/>
              <p:nvPr/>
            </p:nvSpPr>
            <p:spPr>
              <a:xfrm>
                <a:off x="457200" y="5245794"/>
                <a:ext cx="4767715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/>
                  <a:t>C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…….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…….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……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F66B8A-FF06-4C3F-A7B1-229F90CC9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45794"/>
                <a:ext cx="4767715" cy="880369"/>
              </a:xfrm>
              <a:prstGeom prst="rect">
                <a:avLst/>
              </a:prstGeom>
              <a:blipFill>
                <a:blip r:embed="rId4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085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BF5A7-59C6-41F1-B45F-EBD1F054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矩阵内积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B467C4D-0A11-4DCF-B660-724FF2E5B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2⋯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2⋯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=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B467C4D-0A11-4DCF-B660-724FF2E5B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BC4646C-6BAB-4438-AE2D-4C3856C4BFA4}"/>
              </a:ext>
            </a:extLst>
          </p:cNvPr>
          <p:cNvSpPr txBox="1"/>
          <p:nvPr/>
        </p:nvSpPr>
        <p:spPr>
          <a:xfrm>
            <a:off x="5796136" y="4489095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m,n</a:t>
            </a:r>
            <a:r>
              <a:rPr lang="en-US" altLang="zh-CN" dirty="0"/>
              <a:t>)X((</a:t>
            </a:r>
            <a:r>
              <a:rPr lang="en-US" altLang="zh-CN" dirty="0" err="1"/>
              <a:t>n,p</a:t>
            </a:r>
            <a:r>
              <a:rPr lang="en-US" altLang="zh-CN" dirty="0"/>
              <a:t>)=(</a:t>
            </a:r>
            <a:r>
              <a:rPr lang="en-US" altLang="zh-CN" dirty="0" err="1"/>
              <a:t>m,p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FA293B-D1F7-4EF1-943E-3CBE02001492}"/>
                  </a:ext>
                </a:extLst>
              </p:cNvPr>
              <p:cNvSpPr txBox="1"/>
              <p:nvPr/>
            </p:nvSpPr>
            <p:spPr>
              <a:xfrm>
                <a:off x="251520" y="4071385"/>
                <a:ext cx="4572000" cy="1204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</m:t>
                                        </m:r>
                                        <m:r>
                                          <a:rPr lang="en-US" altLang="zh-CN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2⋯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𝑚𝑝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FA293B-D1F7-4EF1-943E-3CBE02001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71385"/>
                <a:ext cx="4572000" cy="1204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862A5CB-5D74-4CA2-8C13-4772BA982249}"/>
                  </a:ext>
                </a:extLst>
              </p:cNvPr>
              <p:cNvSpPr txBox="1"/>
              <p:nvPr/>
            </p:nvSpPr>
            <p:spPr>
              <a:xfrm>
                <a:off x="1915095" y="5386638"/>
                <a:ext cx="5816849" cy="1043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……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….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𝑛𝑗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862A5CB-5D74-4CA2-8C13-4772BA982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95" y="5386638"/>
                <a:ext cx="5816849" cy="10434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452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210734-C6CF-4B82-9EDC-F40A3963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              不断增加资产种类会如何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60AEB6-CDCB-4C6A-B8F4-994ABFE8A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zh-CN" altLang="en-US" sz="2000" dirty="0"/>
              <a:t>有</a:t>
            </a:r>
            <a:r>
              <a:rPr lang="en-US" altLang="zh-CN" sz="2000" dirty="0"/>
              <a:t>A</a:t>
            </a:r>
            <a:r>
              <a:rPr lang="zh-CN" altLang="en-US" sz="2000" dirty="0"/>
              <a:t>、</a:t>
            </a:r>
            <a:r>
              <a:rPr lang="en-US" altLang="zh-CN" sz="2000" dirty="0"/>
              <a:t>B</a:t>
            </a:r>
            <a:r>
              <a:rPr lang="zh-CN" altLang="en-US" sz="2000" dirty="0"/>
              <a:t>、</a:t>
            </a:r>
            <a:r>
              <a:rPr lang="en-US" altLang="zh-CN" sz="2000" dirty="0"/>
              <a:t>C</a:t>
            </a:r>
            <a:r>
              <a:rPr lang="zh-CN" altLang="en-US" sz="2000" dirty="0"/>
              <a:t>三个资产，那么，它们形成的组合会是什么样子呢？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678A2D84-1991-4C8D-9629-75545AACD21B}"/>
              </a:ext>
            </a:extLst>
          </p:cNvPr>
          <p:cNvCxnSpPr/>
          <p:nvPr/>
        </p:nvCxnSpPr>
        <p:spPr>
          <a:xfrm>
            <a:off x="2123728" y="5661248"/>
            <a:ext cx="540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A7ADA81-C923-4525-A3E9-AB8F46543C30}"/>
              </a:ext>
            </a:extLst>
          </p:cNvPr>
          <p:cNvCxnSpPr/>
          <p:nvPr/>
        </p:nvCxnSpPr>
        <p:spPr>
          <a:xfrm flipV="1">
            <a:off x="2123728" y="2276872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DCC3AD7-175E-4E14-880F-1957EC4BD0E9}"/>
              </a:ext>
            </a:extLst>
          </p:cNvPr>
          <p:cNvSpPr txBox="1"/>
          <p:nvPr/>
        </p:nvSpPr>
        <p:spPr>
          <a:xfrm>
            <a:off x="1403648" y="2204864"/>
            <a:ext cx="57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E(r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75ABD8-6727-49AD-8031-F79B02090F47}"/>
                  </a:ext>
                </a:extLst>
              </p:cNvPr>
              <p:cNvSpPr txBox="1"/>
              <p:nvPr/>
            </p:nvSpPr>
            <p:spPr>
              <a:xfrm>
                <a:off x="7575979" y="5476582"/>
                <a:ext cx="38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875ABD8-6727-49AD-8031-F79B02090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979" y="5476582"/>
                <a:ext cx="3890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3033C49B-4B3C-4693-9307-09029695E389}"/>
              </a:ext>
            </a:extLst>
          </p:cNvPr>
          <p:cNvSpPr/>
          <p:nvPr/>
        </p:nvSpPr>
        <p:spPr>
          <a:xfrm>
            <a:off x="3406602" y="4771087"/>
            <a:ext cx="127988" cy="1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CDA683-BF5D-41ED-975A-AE6A84D2734E}"/>
              </a:ext>
            </a:extLst>
          </p:cNvPr>
          <p:cNvSpPr txBox="1"/>
          <p:nvPr/>
        </p:nvSpPr>
        <p:spPr>
          <a:xfrm>
            <a:off x="3684171" y="3652872"/>
            <a:ext cx="44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B377E5-D166-45EB-A7F2-0D9C537BD674}"/>
              </a:ext>
            </a:extLst>
          </p:cNvPr>
          <p:cNvSpPr txBox="1"/>
          <p:nvPr/>
        </p:nvSpPr>
        <p:spPr>
          <a:xfrm>
            <a:off x="4749383" y="2733069"/>
            <a:ext cx="44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F937FEBB-CB1F-4EF7-95BC-CBC430EC0E12}"/>
              </a:ext>
            </a:extLst>
          </p:cNvPr>
          <p:cNvSpPr/>
          <p:nvPr/>
        </p:nvSpPr>
        <p:spPr>
          <a:xfrm>
            <a:off x="3653799" y="3644485"/>
            <a:ext cx="117722" cy="144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CE671DB-EB5F-4208-9D8D-C3560FDAE5BD}"/>
              </a:ext>
            </a:extLst>
          </p:cNvPr>
          <p:cNvSpPr txBox="1"/>
          <p:nvPr/>
        </p:nvSpPr>
        <p:spPr>
          <a:xfrm>
            <a:off x="3142552" y="4837026"/>
            <a:ext cx="44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92C4D7D-1E47-4690-B572-B51BE7B921CB}"/>
              </a:ext>
            </a:extLst>
          </p:cNvPr>
          <p:cNvSpPr txBox="1"/>
          <p:nvPr/>
        </p:nvSpPr>
        <p:spPr>
          <a:xfrm>
            <a:off x="755576" y="584591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随着资产的增加，所有可得组合最终将呈现出凸向原点的集合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4F6672-8B2A-42EB-8BF7-479DA774DDA2}"/>
                  </a:ext>
                </a:extLst>
              </p:cNvPr>
              <p:cNvSpPr txBox="1"/>
              <p:nvPr/>
            </p:nvSpPr>
            <p:spPr>
              <a:xfrm>
                <a:off x="5187170" y="4106344"/>
                <a:ext cx="3449662" cy="1938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altLang="zh-CN" dirty="0"/>
                  <a:t>lobal minimum variance portfolio</a:t>
                </a:r>
              </a:p>
              <a:p>
                <a:endParaRPr lang="en-US" altLang="zh-CN" dirty="0"/>
              </a:p>
              <a:p>
                <a:r>
                  <a:rPr lang="zh-CN" altLang="en-US" dirty="0"/>
                  <a:t>边界点比内部点有效（）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Efficient frontier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4F6672-8B2A-42EB-8BF7-479DA774D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170" y="4106344"/>
                <a:ext cx="3449662" cy="1938992"/>
              </a:xfrm>
              <a:prstGeom prst="rect">
                <a:avLst/>
              </a:prstGeom>
              <a:blipFill>
                <a:blip r:embed="rId4"/>
                <a:stretch>
                  <a:fillRect l="-4240" t="-4088" r="-3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1782BE49-3358-E69C-A4AB-B16EA5ABFE98}"/>
              </a:ext>
            </a:extLst>
          </p:cNvPr>
          <p:cNvSpPr txBox="1"/>
          <p:nvPr/>
        </p:nvSpPr>
        <p:spPr>
          <a:xfrm>
            <a:off x="6084167" y="1916832"/>
            <a:ext cx="2458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可行集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外包络线（</a:t>
            </a:r>
            <a:r>
              <a:rPr lang="en-US" altLang="zh-CN" dirty="0" err="1"/>
              <a:t>envolope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有效边界（</a:t>
            </a:r>
            <a:r>
              <a:rPr lang="en-US" altLang="zh-CN" dirty="0"/>
              <a:t>efficient frontier)</a:t>
            </a:r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5BE4C2B-0398-98B3-698C-66D94650546B}"/>
              </a:ext>
            </a:extLst>
          </p:cNvPr>
          <p:cNvSpPr/>
          <p:nvPr/>
        </p:nvSpPr>
        <p:spPr>
          <a:xfrm>
            <a:off x="4604959" y="2879203"/>
            <a:ext cx="96680" cy="177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BA14C52-B9AE-2AA6-445B-E96E1B3F5D7E}"/>
              </a:ext>
            </a:extLst>
          </p:cNvPr>
          <p:cNvSpPr txBox="1"/>
          <p:nvPr/>
        </p:nvSpPr>
        <p:spPr>
          <a:xfrm>
            <a:off x="611560" y="3225916"/>
            <a:ext cx="126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Universal minimize variance portfolio</a:t>
            </a:r>
            <a:endParaRPr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B13D923D-1090-DCB3-B527-6B40054285E3}"/>
              </a:ext>
            </a:extLst>
          </p:cNvPr>
          <p:cNvSpPr/>
          <p:nvPr/>
        </p:nvSpPr>
        <p:spPr>
          <a:xfrm>
            <a:off x="2093000" y="4301834"/>
            <a:ext cx="45719" cy="72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6916811-7CAD-AFE6-0D0B-E177C023A548}"/>
              </a:ext>
            </a:extLst>
          </p:cNvPr>
          <p:cNvSpPr/>
          <p:nvPr/>
        </p:nvSpPr>
        <p:spPr>
          <a:xfrm>
            <a:off x="2555776" y="3727177"/>
            <a:ext cx="1048053" cy="1043903"/>
          </a:xfrm>
          <a:custGeom>
            <a:avLst/>
            <a:gdLst>
              <a:gd name="connsiteX0" fmla="*/ 1008017 w 1008017"/>
              <a:gd name="connsiteY0" fmla="*/ 0 h 1162878"/>
              <a:gd name="connsiteX1" fmla="*/ 262583 w 1008017"/>
              <a:gd name="connsiteY1" fmla="*/ 208722 h 1162878"/>
              <a:gd name="connsiteX2" fmla="*/ 24043 w 1008017"/>
              <a:gd name="connsiteY2" fmla="*/ 775252 h 1162878"/>
              <a:gd name="connsiteX3" fmla="*/ 779417 w 1008017"/>
              <a:gd name="connsiteY3" fmla="*/ 1162878 h 1162878"/>
              <a:gd name="connsiteX4" fmla="*/ 779417 w 1008017"/>
              <a:gd name="connsiteY4" fmla="*/ 1162878 h 116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17" h="1162878">
                <a:moveTo>
                  <a:pt x="1008017" y="0"/>
                </a:moveTo>
                <a:cubicBezTo>
                  <a:pt x="717298" y="39756"/>
                  <a:pt x="426579" y="79513"/>
                  <a:pt x="262583" y="208722"/>
                </a:cubicBezTo>
                <a:cubicBezTo>
                  <a:pt x="98587" y="337931"/>
                  <a:pt x="-62096" y="616226"/>
                  <a:pt x="24043" y="775252"/>
                </a:cubicBezTo>
                <a:cubicBezTo>
                  <a:pt x="110182" y="934278"/>
                  <a:pt x="779417" y="1162878"/>
                  <a:pt x="779417" y="1162878"/>
                </a:cubicBezTo>
                <a:lnTo>
                  <a:pt x="779417" y="116287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B677909-2B9C-3FB2-ADBF-B1C847F2A659}"/>
              </a:ext>
            </a:extLst>
          </p:cNvPr>
          <p:cNvSpPr/>
          <p:nvPr/>
        </p:nvSpPr>
        <p:spPr>
          <a:xfrm>
            <a:off x="3129738" y="2941983"/>
            <a:ext cx="1521775" cy="1908313"/>
          </a:xfrm>
          <a:custGeom>
            <a:avLst/>
            <a:gdLst>
              <a:gd name="connsiteX0" fmla="*/ 378775 w 1521775"/>
              <a:gd name="connsiteY0" fmla="*/ 1908313 h 1908313"/>
              <a:gd name="connsiteX1" fmla="*/ 130297 w 1521775"/>
              <a:gd name="connsiteY1" fmla="*/ 1560443 h 1908313"/>
              <a:gd name="connsiteX2" fmla="*/ 1088 w 1521775"/>
              <a:gd name="connsiteY2" fmla="*/ 1133060 h 1908313"/>
              <a:gd name="connsiteX3" fmla="*/ 140236 w 1521775"/>
              <a:gd name="connsiteY3" fmla="*/ 536713 h 1908313"/>
              <a:gd name="connsiteX4" fmla="*/ 1004940 w 1521775"/>
              <a:gd name="connsiteY4" fmla="*/ 139147 h 1908313"/>
              <a:gd name="connsiteX5" fmla="*/ 1521775 w 1521775"/>
              <a:gd name="connsiteY5" fmla="*/ 0 h 190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775" h="1908313">
                <a:moveTo>
                  <a:pt x="378775" y="1908313"/>
                </a:moveTo>
                <a:cubicBezTo>
                  <a:pt x="286010" y="1798982"/>
                  <a:pt x="193245" y="1689652"/>
                  <a:pt x="130297" y="1560443"/>
                </a:cubicBezTo>
                <a:cubicBezTo>
                  <a:pt x="67349" y="1431234"/>
                  <a:pt x="-569" y="1303682"/>
                  <a:pt x="1088" y="1133060"/>
                </a:cubicBezTo>
                <a:cubicBezTo>
                  <a:pt x="2744" y="962438"/>
                  <a:pt x="-27073" y="702365"/>
                  <a:pt x="140236" y="536713"/>
                </a:cubicBezTo>
                <a:cubicBezTo>
                  <a:pt x="307545" y="371061"/>
                  <a:pt x="774684" y="228599"/>
                  <a:pt x="1004940" y="139147"/>
                </a:cubicBezTo>
                <a:cubicBezTo>
                  <a:pt x="1235196" y="49695"/>
                  <a:pt x="1378485" y="24847"/>
                  <a:pt x="15217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3BDE041-0802-07F4-A539-44876ABF736B}"/>
              </a:ext>
            </a:extLst>
          </p:cNvPr>
          <p:cNvSpPr/>
          <p:nvPr/>
        </p:nvSpPr>
        <p:spPr>
          <a:xfrm>
            <a:off x="3563975" y="2912165"/>
            <a:ext cx="1057721" cy="805070"/>
          </a:xfrm>
          <a:custGeom>
            <a:avLst/>
            <a:gdLst>
              <a:gd name="connsiteX0" fmla="*/ 153260 w 1057721"/>
              <a:gd name="connsiteY0" fmla="*/ 805070 h 805070"/>
              <a:gd name="connsiteX1" fmla="*/ 43929 w 1057721"/>
              <a:gd name="connsiteY1" fmla="*/ 506896 h 805070"/>
              <a:gd name="connsiteX2" fmla="*/ 93625 w 1057721"/>
              <a:gd name="connsiteY2" fmla="*/ 168965 h 805070"/>
              <a:gd name="connsiteX3" fmla="*/ 1057721 w 1057721"/>
              <a:gd name="connsiteY3" fmla="*/ 0 h 8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721" h="805070">
                <a:moveTo>
                  <a:pt x="153260" y="805070"/>
                </a:moveTo>
                <a:cubicBezTo>
                  <a:pt x="103564" y="708991"/>
                  <a:pt x="53868" y="612913"/>
                  <a:pt x="43929" y="506896"/>
                </a:cubicBezTo>
                <a:cubicBezTo>
                  <a:pt x="33990" y="400879"/>
                  <a:pt x="-75340" y="253448"/>
                  <a:pt x="93625" y="168965"/>
                </a:cubicBezTo>
                <a:cubicBezTo>
                  <a:pt x="262590" y="84482"/>
                  <a:pt x="660155" y="42241"/>
                  <a:pt x="105772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8DDD0825-C353-E0F7-37B0-4E47ADB2456C}"/>
              </a:ext>
            </a:extLst>
          </p:cNvPr>
          <p:cNvSpPr/>
          <p:nvPr/>
        </p:nvSpPr>
        <p:spPr>
          <a:xfrm>
            <a:off x="2555775" y="2879203"/>
            <a:ext cx="1976467" cy="2421991"/>
          </a:xfrm>
          <a:custGeom>
            <a:avLst/>
            <a:gdLst>
              <a:gd name="connsiteX0" fmla="*/ 2290232 w 2290232"/>
              <a:gd name="connsiteY0" fmla="*/ 0 h 2941982"/>
              <a:gd name="connsiteX1" fmla="*/ 839119 w 2290232"/>
              <a:gd name="connsiteY1" fmla="*/ 298174 h 2941982"/>
              <a:gd name="connsiteX2" fmla="*/ 4232 w 2290232"/>
              <a:gd name="connsiteY2" fmla="*/ 1659834 h 2941982"/>
              <a:gd name="connsiteX3" fmla="*/ 560824 w 2290232"/>
              <a:gd name="connsiteY3" fmla="*/ 2474843 h 2941982"/>
              <a:gd name="connsiteX4" fmla="*/ 1554737 w 2290232"/>
              <a:gd name="connsiteY4" fmla="*/ 2941982 h 294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232" h="2941982">
                <a:moveTo>
                  <a:pt x="2290232" y="0"/>
                </a:moveTo>
                <a:cubicBezTo>
                  <a:pt x="1755175" y="10767"/>
                  <a:pt x="1220119" y="21535"/>
                  <a:pt x="839119" y="298174"/>
                </a:cubicBezTo>
                <a:cubicBezTo>
                  <a:pt x="458119" y="574813"/>
                  <a:pt x="50615" y="1297056"/>
                  <a:pt x="4232" y="1659834"/>
                </a:cubicBezTo>
                <a:cubicBezTo>
                  <a:pt x="-42151" y="2022612"/>
                  <a:pt x="302406" y="2261152"/>
                  <a:pt x="560824" y="2474843"/>
                </a:cubicBezTo>
                <a:cubicBezTo>
                  <a:pt x="819241" y="2688534"/>
                  <a:pt x="1186989" y="2815258"/>
                  <a:pt x="1554737" y="294198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8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  <p:bldP spid="13" grpId="0"/>
      <p:bldP spid="40" grpId="0" animBg="1"/>
      <p:bldP spid="42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马柯维兹组合优化模型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5462798" cy="45259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40152" y="1556792"/>
            <a:ext cx="2746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需要的数据：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E</a:t>
            </a:r>
            <a:r>
              <a:rPr lang="zh-CN" altLang="en-US" dirty="0"/>
              <a:t>（</a:t>
            </a:r>
            <a:r>
              <a:rPr lang="en-US" altLang="zh-CN" dirty="0" err="1"/>
              <a:t>i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</a:t>
            </a:r>
            <a:r>
              <a:rPr lang="zh-CN" altLang="en-US" dirty="0"/>
              <a:t>*（</a:t>
            </a:r>
            <a:r>
              <a:rPr lang="en-US" altLang="zh-CN" dirty="0"/>
              <a:t>n+1</a:t>
            </a:r>
            <a:r>
              <a:rPr lang="zh-CN" altLang="en-US" dirty="0"/>
              <a:t>）</a:t>
            </a:r>
            <a:r>
              <a:rPr lang="en-US" altLang="zh-CN" dirty="0"/>
              <a:t>/2</a:t>
            </a:r>
            <a:r>
              <a:rPr lang="zh-CN" altLang="en-US" dirty="0"/>
              <a:t>个协方差（含方差）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5C13DE4-E2E1-4306-ADEA-916D0667958E}"/>
              </a:ext>
            </a:extLst>
          </p:cNvPr>
          <p:cNvSpPr/>
          <p:nvPr/>
        </p:nvSpPr>
        <p:spPr>
          <a:xfrm>
            <a:off x="6444208" y="4051430"/>
            <a:ext cx="72008" cy="55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98B153B-83BE-40A5-825B-E32133A984DE}"/>
              </a:ext>
            </a:extLst>
          </p:cNvPr>
          <p:cNvSpPr/>
          <p:nvPr/>
        </p:nvSpPr>
        <p:spPr>
          <a:xfrm flipH="1">
            <a:off x="6444208" y="4255760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85847AB-DD68-4D5F-BCA0-AA527883B237}"/>
              </a:ext>
            </a:extLst>
          </p:cNvPr>
          <p:cNvSpPr/>
          <p:nvPr/>
        </p:nvSpPr>
        <p:spPr>
          <a:xfrm>
            <a:off x="6742050" y="4255760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680A106-9D3A-479C-88FA-B2D5FE94F72C}"/>
              </a:ext>
            </a:extLst>
          </p:cNvPr>
          <p:cNvSpPr/>
          <p:nvPr/>
        </p:nvSpPr>
        <p:spPr>
          <a:xfrm>
            <a:off x="6444208" y="4051430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D024571-A0B5-439F-A388-1665C77E1A2B}"/>
              </a:ext>
            </a:extLst>
          </p:cNvPr>
          <p:cNvSpPr/>
          <p:nvPr/>
        </p:nvSpPr>
        <p:spPr>
          <a:xfrm>
            <a:off x="6444208" y="4500424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6740099-766F-4430-B949-2AE67A3CFB00}"/>
              </a:ext>
            </a:extLst>
          </p:cNvPr>
          <p:cNvSpPr/>
          <p:nvPr/>
        </p:nvSpPr>
        <p:spPr>
          <a:xfrm>
            <a:off x="6745733" y="4504352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85B26C-299B-443B-9FDE-5EDBEE7D1804}"/>
              </a:ext>
            </a:extLst>
          </p:cNvPr>
          <p:cNvSpPr/>
          <p:nvPr/>
        </p:nvSpPr>
        <p:spPr>
          <a:xfrm>
            <a:off x="7047258" y="4500424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DCC8A9A-FB8D-4338-8E12-8F90D008D61D}"/>
              </a:ext>
            </a:extLst>
          </p:cNvPr>
          <p:cNvSpPr/>
          <p:nvPr/>
        </p:nvSpPr>
        <p:spPr>
          <a:xfrm>
            <a:off x="6444208" y="4748194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408C8B7-2B74-43C2-9593-16FC646CC84B}"/>
              </a:ext>
            </a:extLst>
          </p:cNvPr>
          <p:cNvSpPr/>
          <p:nvPr/>
        </p:nvSpPr>
        <p:spPr>
          <a:xfrm>
            <a:off x="6750208" y="4784833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3570600-0437-4210-8A4E-3CF85BFB13FB}"/>
              </a:ext>
            </a:extLst>
          </p:cNvPr>
          <p:cNvSpPr/>
          <p:nvPr/>
        </p:nvSpPr>
        <p:spPr>
          <a:xfrm>
            <a:off x="7056208" y="4780905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EF209AE-24A7-45FE-8771-9DB535356CBA}"/>
              </a:ext>
            </a:extLst>
          </p:cNvPr>
          <p:cNvSpPr/>
          <p:nvPr/>
        </p:nvSpPr>
        <p:spPr>
          <a:xfrm>
            <a:off x="7407332" y="4777829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8D69E73-92AC-4476-8C5D-E71B6CA1D218}"/>
              </a:ext>
            </a:extLst>
          </p:cNvPr>
          <p:cNvSpPr/>
          <p:nvPr/>
        </p:nvSpPr>
        <p:spPr>
          <a:xfrm>
            <a:off x="6444208" y="5012633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C019881-B96D-4ED0-9CD1-EEA13BFD1845}"/>
              </a:ext>
            </a:extLst>
          </p:cNvPr>
          <p:cNvSpPr/>
          <p:nvPr/>
        </p:nvSpPr>
        <p:spPr>
          <a:xfrm>
            <a:off x="6759466" y="5013225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11EA55E-E0E6-47A7-8841-3621EEC7A9D0}"/>
              </a:ext>
            </a:extLst>
          </p:cNvPr>
          <p:cNvSpPr/>
          <p:nvPr/>
        </p:nvSpPr>
        <p:spPr>
          <a:xfrm>
            <a:off x="7047258" y="5012633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58138BE-AA7A-4032-B0CD-62A7EF321B4B}"/>
              </a:ext>
            </a:extLst>
          </p:cNvPr>
          <p:cNvSpPr/>
          <p:nvPr/>
        </p:nvSpPr>
        <p:spPr>
          <a:xfrm>
            <a:off x="7406524" y="5020837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CC3E9EF-DA45-42F8-B50D-BBE1279DA0A4}"/>
              </a:ext>
            </a:extLst>
          </p:cNvPr>
          <p:cNvSpPr/>
          <p:nvPr/>
        </p:nvSpPr>
        <p:spPr>
          <a:xfrm>
            <a:off x="7754232" y="5020837"/>
            <a:ext cx="72008" cy="9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9CD65FA-2716-4A69-9966-8BABBF458A54}"/>
              </a:ext>
            </a:extLst>
          </p:cNvPr>
          <p:cNvCxnSpPr>
            <a:cxnSpLocks/>
          </p:cNvCxnSpPr>
          <p:nvPr/>
        </p:nvCxnSpPr>
        <p:spPr>
          <a:xfrm>
            <a:off x="6464254" y="4059775"/>
            <a:ext cx="1310024" cy="969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14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93056-097C-F75A-294F-3B173976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有效边界的含义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CDE43-106B-9281-E4D2-3AA8FE3E4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可行集中， </a:t>
            </a:r>
            <a:endParaRPr lang="en-US" altLang="zh-CN" dirty="0"/>
          </a:p>
          <a:p>
            <a:r>
              <a:rPr lang="zh-CN" altLang="en-US" dirty="0"/>
              <a:t>风险相同时，收益最大</a:t>
            </a:r>
            <a:endParaRPr lang="en-US" altLang="zh-CN" dirty="0"/>
          </a:p>
          <a:p>
            <a:r>
              <a:rPr lang="zh-CN" altLang="en-US" dirty="0"/>
              <a:t>收益相同时，风险最小</a:t>
            </a:r>
          </a:p>
        </p:txBody>
      </p:sp>
    </p:spTree>
    <p:extLst>
      <p:ext uri="{BB962C8B-B14F-4D97-AF65-F5344CB8AC3E}">
        <p14:creationId xmlns:p14="http://schemas.microsoft.com/office/powerpoint/2010/main" val="2466428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优化过程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4C5FABF-C0F7-2393-C524-9741C3159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利用计算机的强大计算能力，不断变动股票权重向量</a:t>
            </a:r>
            <a:r>
              <a:rPr lang="en-US" altLang="zh-CN" dirty="0"/>
              <a:t>W</a:t>
            </a:r>
            <a:r>
              <a:rPr lang="zh-CN" altLang="en-US" dirty="0"/>
              <a:t>，得到夏普比最高的组合，就是最优风险资产组合。</a:t>
            </a:r>
            <a:endParaRPr lang="en-US" altLang="zh-CN" dirty="0"/>
          </a:p>
          <a:p>
            <a:r>
              <a:rPr lang="zh-CN" altLang="en-US" dirty="0"/>
              <a:t>目标函数：夏普比最大化</a:t>
            </a:r>
            <a:endParaRPr lang="en-US" altLang="zh-CN" dirty="0"/>
          </a:p>
          <a:p>
            <a:r>
              <a:rPr lang="zh-CN" altLang="en-US" dirty="0"/>
              <a:t>优化变量：个股权重</a:t>
            </a:r>
            <a:endParaRPr lang="en-US" altLang="zh-CN" dirty="0"/>
          </a:p>
          <a:p>
            <a:r>
              <a:rPr lang="zh-CN" altLang="en-US" dirty="0"/>
              <a:t>约束条件：权重之和</a:t>
            </a:r>
            <a:r>
              <a:rPr lang="en-US" altLang="zh-CN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3760738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6B992-9445-405A-4FE4-B5D0E106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步骤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00FA5E-72CF-3050-01BB-43DDA8CF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zh-CN" altLang="en-US" sz="2000" dirty="0"/>
              <a:t>理论上说，完全可以直接利用优化程序计算全世界所有股票的最优权重。但为简化考虑，我们可以从</a:t>
            </a:r>
            <a:r>
              <a:rPr lang="en-US" altLang="zh-CN" sz="2000" dirty="0"/>
              <a:t>5000</a:t>
            </a:r>
            <a:r>
              <a:rPr lang="zh-CN" altLang="en-US" sz="2000" dirty="0"/>
              <a:t>余只中国</a:t>
            </a:r>
            <a:r>
              <a:rPr lang="en-US" altLang="zh-CN" sz="2000" dirty="0"/>
              <a:t>A</a:t>
            </a:r>
            <a:r>
              <a:rPr lang="zh-CN" altLang="en-US" sz="2000" dirty="0"/>
              <a:t>股中选择过去</a:t>
            </a:r>
            <a:r>
              <a:rPr lang="en-US" altLang="zh-CN" sz="2000" dirty="0"/>
              <a:t>1</a:t>
            </a:r>
            <a:r>
              <a:rPr lang="zh-CN" altLang="en-US" sz="2000" dirty="0"/>
              <a:t>年收益率高于无风险收益（大约</a:t>
            </a:r>
            <a:r>
              <a:rPr lang="en-US" altLang="zh-CN" sz="2000" dirty="0"/>
              <a:t>2%</a:t>
            </a:r>
            <a:r>
              <a:rPr lang="zh-CN" altLang="en-US" sz="2000" dirty="0"/>
              <a:t>）的股票作为备选。</a:t>
            </a:r>
            <a:endParaRPr lang="en-US" altLang="zh-CN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err="1"/>
              <a:t>iFind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zh-CN" altLang="en-US" sz="2000" dirty="0">
                <a:sym typeface="Wingdings" panose="05000000000000000000" pitchFamily="2" charset="2"/>
              </a:rPr>
              <a:t>股票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zh-CN" altLang="en-US" sz="2000" dirty="0">
                <a:sym typeface="Wingdings" panose="05000000000000000000" pitchFamily="2" charset="2"/>
              </a:rPr>
              <a:t>多维数据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zh-CN" altLang="en-US" sz="2000" dirty="0">
                <a:sym typeface="Wingdings" panose="05000000000000000000" pitchFamily="2" charset="2"/>
              </a:rPr>
              <a:t>条件选股；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>
                <a:sym typeface="Wingdings" panose="05000000000000000000" pitchFamily="2" charset="2"/>
              </a:rPr>
              <a:t>选出</a:t>
            </a:r>
            <a:r>
              <a:rPr lang="en-US" altLang="zh-CN" sz="2000" dirty="0">
                <a:sym typeface="Wingdings" panose="05000000000000000000" pitchFamily="2" charset="2"/>
              </a:rPr>
              <a:t>5</a:t>
            </a:r>
            <a:r>
              <a:rPr lang="zh-CN" altLang="en-US" sz="2000" dirty="0">
                <a:sym typeface="Wingdings" panose="05000000000000000000" pitchFamily="2" charset="2"/>
              </a:rPr>
              <a:t>只备选股票；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>
                <a:sym typeface="Wingdings" panose="05000000000000000000" pitchFamily="2" charset="2"/>
              </a:rPr>
              <a:t>下载</a:t>
            </a:r>
            <a:r>
              <a:rPr lang="en-US" altLang="zh-CN" sz="2000" dirty="0">
                <a:sym typeface="Wingdings" panose="05000000000000000000" pitchFamily="2" charset="2"/>
              </a:rPr>
              <a:t>5</a:t>
            </a:r>
            <a:r>
              <a:rPr lang="zh-CN" altLang="en-US" sz="2000" dirty="0">
                <a:sym typeface="Wingdings" panose="05000000000000000000" pitchFamily="2" charset="2"/>
              </a:rPr>
              <a:t>只股票的日收盘价数据，根据分红情况清理数据；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>
                <a:sym typeface="Wingdings" panose="05000000000000000000" pitchFamily="2" charset="2"/>
              </a:rPr>
              <a:t>计算连续复利收益率、协方差矩阵；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>
                <a:sym typeface="Wingdings" panose="05000000000000000000" pitchFamily="2" charset="2"/>
              </a:rPr>
              <a:t>设计边界协方差矩阵，注意权重在横向和纵向上的对应关系；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>
                <a:sym typeface="Wingdings" panose="05000000000000000000" pitchFamily="2" charset="2"/>
              </a:rPr>
              <a:t>增加权重求和项（约束条件）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>
                <a:sym typeface="Wingdings" panose="05000000000000000000" pitchFamily="2" charset="2"/>
              </a:rPr>
              <a:t>增加组合预期收益、方差、标准差计算项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>
                <a:sym typeface="Wingdings" panose="05000000000000000000" pitchFamily="2" charset="2"/>
              </a:rPr>
              <a:t>增加夏普比计算项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对夏普比进行优化，求解最优配置</a:t>
            </a:r>
            <a:endParaRPr lang="en-US" altLang="zh-CN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ym typeface="Wingdings" panose="05000000000000000000" pitchFamily="2" charset="2"/>
              </a:rPr>
              <a:t>以最优点为起点，改变组合收益（或标准差），计算新的最优点，将它们连接，得到有效边界。</a:t>
            </a:r>
            <a:endParaRPr lang="en-US" altLang="zh-CN" sz="2000" b="1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25290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DBF50-7348-6C47-D1A4-78ED0D6F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备选股票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04CBAC1-CE71-EC7E-437E-EB9362B8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60" y="1268760"/>
            <a:ext cx="8229600" cy="5287040"/>
          </a:xfrm>
        </p:spPr>
      </p:pic>
    </p:spTree>
    <p:extLst>
      <p:ext uri="{BB962C8B-B14F-4D97-AF65-F5344CB8AC3E}">
        <p14:creationId xmlns:p14="http://schemas.microsoft.com/office/powerpoint/2010/main" val="80042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45594-744A-580B-963F-859E343C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最优风险资产组合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15C2A1-BEBA-04BE-8EE1-EA959A96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上一讲关于资本配置线的研究中，我们发现，具有最大斜率（夏普比率）的风险资产组合，可以和最搞的无差异曲线相切。</a:t>
            </a:r>
            <a:endParaRPr lang="en-US" altLang="zh-CN" dirty="0"/>
          </a:p>
          <a:p>
            <a:r>
              <a:rPr lang="zh-CN" altLang="en-US" dirty="0"/>
              <a:t>因此，最优风险资产组合就是在所有可得的风险资产组合中，具有最大夏普比的组合。</a:t>
            </a:r>
          </a:p>
        </p:txBody>
      </p:sp>
    </p:spTree>
    <p:extLst>
      <p:ext uri="{BB962C8B-B14F-4D97-AF65-F5344CB8AC3E}">
        <p14:creationId xmlns:p14="http://schemas.microsoft.com/office/powerpoint/2010/main" val="910321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PT-2c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8064895" cy="496855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本院为研究商学而设，为培植商业人才而设，为领导商人而设，是则本院之使命。</a:t>
            </a:r>
            <a:endParaRPr lang="en-US" altLang="zh-CN" sz="3200" dirty="0">
              <a:solidFill>
                <a:srgbClr val="333300"/>
              </a:solidFill>
              <a:latin typeface="汉仪综艺体简" pitchFamily="49" charset="-122"/>
              <a:ea typeface="汉仪综艺体简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70B4A-C325-59AD-BFE6-ADF0E9B6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公募基金经理的选择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9C64B-D538-9F81-51AE-ABEB7B061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公募基金经理的目标是战胜同类基金经理</a:t>
            </a:r>
            <a:endParaRPr lang="en-US" altLang="zh-CN" dirty="0"/>
          </a:p>
          <a:p>
            <a:r>
              <a:rPr lang="zh-CN" altLang="en-US" dirty="0"/>
              <a:t>比较基准</a:t>
            </a:r>
            <a:endParaRPr lang="en-US" altLang="zh-CN" dirty="0"/>
          </a:p>
          <a:p>
            <a:r>
              <a:rPr lang="zh-CN" altLang="en-US" dirty="0"/>
              <a:t>股票池、标配、低配和超配</a:t>
            </a:r>
          </a:p>
        </p:txBody>
      </p:sp>
    </p:spTree>
    <p:extLst>
      <p:ext uri="{BB962C8B-B14F-4D97-AF65-F5344CB8AC3E}">
        <p14:creationId xmlns:p14="http://schemas.microsoft.com/office/powerpoint/2010/main" val="162178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8CAA63-B487-740F-70F5-47AE1BD6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例：东吴新能源汽车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B460D5-0854-FA95-F150-0BE133FAA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东吴新能源汽车股票型证券投资基金</a:t>
            </a:r>
            <a:r>
              <a:rPr lang="en-US" altLang="zh-CN" sz="2000" dirty="0"/>
              <a:t>A</a:t>
            </a:r>
            <a:r>
              <a:rPr lang="zh-CN" altLang="en-US" sz="2000" dirty="0"/>
              <a:t>（</a:t>
            </a:r>
            <a:r>
              <a:rPr lang="en-US" altLang="zh-CN" sz="2000" dirty="0"/>
              <a:t>014376.OF</a:t>
            </a:r>
            <a:r>
              <a:rPr lang="zh-CN" altLang="en-US" sz="2000" dirty="0"/>
              <a:t>）是东吴基金管理公司管理的一只股票型基金，</a:t>
            </a:r>
            <a:r>
              <a:rPr lang="en-US" altLang="zh-CN" sz="2000" dirty="0"/>
              <a:t>2022</a:t>
            </a:r>
            <a:r>
              <a:rPr lang="zh-CN" altLang="en-US" sz="2000" dirty="0"/>
              <a:t>年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25</a:t>
            </a:r>
            <a:r>
              <a:rPr lang="zh-CN" altLang="en-US" sz="2000" dirty="0"/>
              <a:t>日成立，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20</a:t>
            </a:r>
            <a:r>
              <a:rPr lang="zh-CN" altLang="en-US" sz="2000" dirty="0"/>
              <a:t>日单位净值为</a:t>
            </a:r>
            <a:r>
              <a:rPr lang="en-US" altLang="zh-CN" sz="2000" dirty="0"/>
              <a:t>1.0458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r>
              <a:rPr lang="en-US" altLang="zh-CN" sz="2000" dirty="0"/>
              <a:t>2023/3/20-2024/3/20</a:t>
            </a:r>
            <a:r>
              <a:rPr lang="zh-CN" altLang="en-US" sz="2000" dirty="0"/>
              <a:t>，净值增长率</a:t>
            </a:r>
            <a:r>
              <a:rPr lang="en-US" altLang="zh-CN" sz="2000" dirty="0"/>
              <a:t>16%, </a:t>
            </a:r>
            <a:r>
              <a:rPr lang="zh-CN" altLang="en-US" sz="2000" dirty="0"/>
              <a:t>主动型基金排名</a:t>
            </a:r>
            <a:r>
              <a:rPr lang="en-US" altLang="zh-CN" sz="2000" dirty="0"/>
              <a:t>13/857</a:t>
            </a:r>
            <a:r>
              <a:rPr lang="zh-CN" altLang="en-US" sz="2000" dirty="0"/>
              <a:t>，夏普比</a:t>
            </a:r>
            <a:r>
              <a:rPr lang="en-US" altLang="zh-CN" sz="2000" dirty="0"/>
              <a:t>0.34</a:t>
            </a:r>
            <a:r>
              <a:rPr lang="zh-CN" altLang="en-US" sz="2000" dirty="0"/>
              <a:t>，排名</a:t>
            </a:r>
            <a:r>
              <a:rPr lang="en-US" altLang="zh-CN" sz="2000" dirty="0"/>
              <a:t>10/857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r>
              <a:rPr lang="zh-CN" altLang="en-US" sz="2000" dirty="0"/>
              <a:t>业绩比较基准：</a:t>
            </a:r>
            <a:endParaRPr lang="en-US" altLang="zh-CN" sz="2000" dirty="0"/>
          </a:p>
          <a:p>
            <a:r>
              <a:rPr lang="zh-CN" altLang="en-US" sz="2000" dirty="0"/>
              <a:t> 中证新能源汽车指数收益率*</a:t>
            </a:r>
            <a:r>
              <a:rPr lang="en-US" altLang="zh-CN" sz="2000" dirty="0"/>
              <a:t>80%+</a:t>
            </a:r>
            <a:r>
              <a:rPr lang="zh-CN" altLang="en-US" sz="2000" dirty="0"/>
              <a:t>恒生指数收益率*</a:t>
            </a:r>
            <a:r>
              <a:rPr lang="en-US" altLang="zh-CN" sz="2000" dirty="0"/>
              <a:t>10%+</a:t>
            </a:r>
            <a:r>
              <a:rPr lang="zh-CN" altLang="en-US" sz="2000" dirty="0"/>
              <a:t>中债综合指数</a:t>
            </a:r>
            <a:r>
              <a:rPr lang="en-US" altLang="zh-CN" sz="2000" dirty="0"/>
              <a:t>(</a:t>
            </a:r>
            <a:r>
              <a:rPr lang="zh-CN" altLang="en-US" sz="2000" dirty="0"/>
              <a:t>全价</a:t>
            </a:r>
            <a:r>
              <a:rPr lang="en-US" altLang="zh-CN" sz="2000" dirty="0"/>
              <a:t>)</a:t>
            </a:r>
            <a:r>
              <a:rPr lang="zh-CN" altLang="en-US" sz="2000" dirty="0"/>
              <a:t>收益率*</a:t>
            </a:r>
            <a:r>
              <a:rPr lang="en-US" altLang="zh-CN" sz="2000" dirty="0"/>
              <a:t>10%</a:t>
            </a:r>
          </a:p>
          <a:p>
            <a:r>
              <a:rPr lang="zh-CN" altLang="en-US" sz="2000" dirty="0"/>
              <a:t>同期，</a:t>
            </a:r>
            <a:r>
              <a:rPr lang="en-US" altLang="zh-CN" sz="2000" dirty="0"/>
              <a:t>CS</a:t>
            </a:r>
            <a:r>
              <a:rPr lang="zh-CN" altLang="en-US" sz="2000" dirty="0"/>
              <a:t>新能车</a:t>
            </a:r>
            <a:r>
              <a:rPr lang="en-US" altLang="zh-CN" sz="2000" dirty="0"/>
              <a:t>-27.37%</a:t>
            </a:r>
            <a:r>
              <a:rPr lang="zh-CN" altLang="en-US" sz="2000" dirty="0"/>
              <a:t>、恒生指数</a:t>
            </a:r>
            <a:r>
              <a:rPr lang="en-US" altLang="zh-CN" sz="2000" dirty="0"/>
              <a:t>-11.25%</a:t>
            </a:r>
            <a:r>
              <a:rPr lang="zh-CN" altLang="en-US" sz="2000" dirty="0"/>
              <a:t>、中债综指</a:t>
            </a:r>
            <a:r>
              <a:rPr lang="en-US" altLang="zh-CN" sz="2000" dirty="0"/>
              <a:t>3.16%.</a:t>
            </a:r>
            <a:r>
              <a:rPr lang="zh-CN" altLang="en-US" sz="2000" dirty="0"/>
              <a:t>因此，业绩比较基准的收益率为</a:t>
            </a:r>
            <a:r>
              <a:rPr lang="en-US" altLang="zh-CN" sz="2000" dirty="0"/>
              <a:t>-23%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zh-CN" altLang="en-US" sz="2000" dirty="0"/>
              <a:t>   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44470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FC7B79-C3C9-9A23-5FF2-3E574EDC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创金合信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12ABB-8B1D-08A9-2283-F3FA5E15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创金合信新能源汽车股票</a:t>
            </a:r>
            <a:r>
              <a:rPr lang="en-US" altLang="zh-CN" dirty="0"/>
              <a:t>A[005927.OF]</a:t>
            </a:r>
          </a:p>
          <a:p>
            <a:r>
              <a:rPr lang="zh-CN" altLang="en-US" dirty="0"/>
              <a:t>中证新能源汽车产业指数收益率*</a:t>
            </a:r>
            <a:r>
              <a:rPr lang="en-US" altLang="zh-CN" dirty="0"/>
              <a:t>90%+</a:t>
            </a:r>
            <a:r>
              <a:rPr lang="zh-CN" altLang="en-US" dirty="0"/>
              <a:t>人民币活期存款利率</a:t>
            </a:r>
            <a:r>
              <a:rPr lang="en-US" altLang="zh-CN" dirty="0"/>
              <a:t>(</a:t>
            </a:r>
            <a:r>
              <a:rPr lang="zh-CN" altLang="en-US" dirty="0"/>
              <a:t>税后</a:t>
            </a:r>
            <a:r>
              <a:rPr lang="en-US" altLang="zh-CN" dirty="0"/>
              <a:t>)*10%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80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D1610-ACD8-946A-88E1-50A577E6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此增彼减的一组股票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8793CCF1-2C87-596E-C297-E556484130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16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26EC2-55B7-761F-2B42-85A06508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三种投资方案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C86AF0E7-80B8-AD64-6471-CE43F53F3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72" y="1844824"/>
            <a:ext cx="7667141" cy="3744416"/>
          </a:xfrm>
        </p:spPr>
      </p:pic>
    </p:spTree>
    <p:extLst>
      <p:ext uri="{BB962C8B-B14F-4D97-AF65-F5344CB8AC3E}">
        <p14:creationId xmlns:p14="http://schemas.microsoft.com/office/powerpoint/2010/main" val="267477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ABF13-6BC7-49E6-D2AF-CBAE214A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固定权重时的方案比较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DACFC49-3AD0-11BE-D74C-CD5AF41F5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73971"/>
            <a:ext cx="4835189" cy="295232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3DC3C5-11A4-6BCE-BC35-BBE6E7AA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363" y="1888544"/>
            <a:ext cx="1523130" cy="292318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2108A16-383D-4091-829A-BDCEEDD71772}"/>
              </a:ext>
            </a:extLst>
          </p:cNvPr>
          <p:cNvSpPr txBox="1"/>
          <p:nvPr/>
        </p:nvSpPr>
        <p:spPr>
          <a:xfrm>
            <a:off x="611560" y="515719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组合收益率（</a:t>
            </a:r>
            <a:r>
              <a:rPr lang="en-US" altLang="zh-CN" dirty="0">
                <a:sym typeface="Wingdings" panose="05000000000000000000" pitchFamily="2" charset="2"/>
              </a:rPr>
              <a:t>71.05%)</a:t>
            </a:r>
            <a:r>
              <a:rPr lang="zh-CN" altLang="en-US" dirty="0"/>
              <a:t>下降为原来最高者（天桥</a:t>
            </a:r>
            <a:r>
              <a:rPr lang="en-US" altLang="zh-CN" dirty="0"/>
              <a:t>81.06%</a:t>
            </a:r>
            <a:r>
              <a:rPr lang="zh-CN" altLang="en-US" dirty="0"/>
              <a:t>）的</a:t>
            </a:r>
            <a:r>
              <a:rPr lang="en-US" altLang="zh-CN" dirty="0"/>
              <a:t>87.7%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Wingdings" panose="05000000000000000000" pitchFamily="2" charset="2"/>
              </a:rPr>
              <a:t>组合标准差</a:t>
            </a:r>
            <a:r>
              <a:rPr lang="zh-CN" altLang="en-US" dirty="0"/>
              <a:t>（</a:t>
            </a:r>
            <a:r>
              <a:rPr lang="en-US" altLang="zh-CN" dirty="0"/>
              <a:t>51.64%</a:t>
            </a:r>
            <a:r>
              <a:rPr lang="zh-CN" altLang="en-US" dirty="0"/>
              <a:t>）下降为原来最高者（天桥</a:t>
            </a:r>
            <a:r>
              <a:rPr lang="en-US" altLang="zh-CN" dirty="0"/>
              <a:t>68.47%</a:t>
            </a:r>
            <a:r>
              <a:rPr lang="zh-CN" altLang="en-US" dirty="0"/>
              <a:t>）的</a:t>
            </a:r>
            <a:r>
              <a:rPr lang="en-US" altLang="zh-CN" dirty="0"/>
              <a:t>75.4%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组合的夏普比显著改善。</a:t>
            </a:r>
            <a:endParaRPr lang="en-US" altLang="zh-CN" dirty="0">
              <a:sym typeface="Wingdings" panose="05000000000000000000" pitchFamily="2" charset="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1377620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14362</TotalTime>
  <Words>1890</Words>
  <Application>Microsoft Office PowerPoint</Application>
  <PresentationFormat>全屏显示(4:3)</PresentationFormat>
  <Paragraphs>222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汉仪大宋简</vt:lpstr>
      <vt:lpstr>汉仪综艺体简</vt:lpstr>
      <vt:lpstr>SimHei</vt:lpstr>
      <vt:lpstr>Arial</vt:lpstr>
      <vt:lpstr>Cambria Math</vt:lpstr>
      <vt:lpstr>Wingdings</vt:lpstr>
      <vt:lpstr>默认设计模板</vt:lpstr>
      <vt:lpstr>投资学 L4:最优风险资产组合与马科维兹优化</vt:lpstr>
      <vt:lpstr>预习要求</vt:lpstr>
      <vt:lpstr>      最优风险资产组合</vt:lpstr>
      <vt:lpstr>           公募基金经理的选择</vt:lpstr>
      <vt:lpstr>           例：东吴新能源汽车</vt:lpstr>
      <vt:lpstr>创金合信</vt:lpstr>
      <vt:lpstr>             此增彼减的一组股票</vt:lpstr>
      <vt:lpstr>三种投资方案</vt:lpstr>
      <vt:lpstr>           固定权重时的方案比较</vt:lpstr>
      <vt:lpstr>             但是，也有同增同减的</vt:lpstr>
      <vt:lpstr>           中铁和铁建的组合方案</vt:lpstr>
      <vt:lpstr>        组合风险为何变化？</vt:lpstr>
      <vt:lpstr>          协方差与相关系数</vt:lpstr>
      <vt:lpstr>     相关系数取值范围</vt:lpstr>
      <vt:lpstr>               两资产组合的各种情形</vt:lpstr>
      <vt:lpstr>         完全正相关的组合</vt:lpstr>
      <vt:lpstr>         相关系数&lt;1的效果</vt:lpstr>
      <vt:lpstr>分散化效果    </vt:lpstr>
      <vt:lpstr>课堂练习</vt:lpstr>
      <vt:lpstr>           案例：Table7.3 P199</vt:lpstr>
      <vt:lpstr>             多资产组合的收益与风险</vt:lpstr>
      <vt:lpstr>PowerPoint 演示文稿</vt:lpstr>
      <vt:lpstr>矩阵内积</vt:lpstr>
      <vt:lpstr>              不断增加资产种类会如何</vt:lpstr>
      <vt:lpstr>             马柯维兹组合优化模型</vt:lpstr>
      <vt:lpstr>有效边界的含义</vt:lpstr>
      <vt:lpstr>优化过程</vt:lpstr>
      <vt:lpstr>             步骤</vt:lpstr>
      <vt:lpstr>备选股票</vt:lpstr>
      <vt:lpstr>本院为研究商学而设，为培植商业人才而设，为领导商人而设，是则本院之使命。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中国概念股: 资本市场的泡沫与修正</dc:title>
  <dc:creator>微软用户</dc:creator>
  <cp:lastModifiedBy>玉鼎 骆</cp:lastModifiedBy>
  <cp:revision>405</cp:revision>
  <dcterms:created xsi:type="dcterms:W3CDTF">2011-08-18T07:31:51Z</dcterms:created>
  <dcterms:modified xsi:type="dcterms:W3CDTF">2024-03-21T09:04:11Z</dcterms:modified>
</cp:coreProperties>
</file>